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847" r:id="rId5"/>
    <p:sldId id="880" r:id="rId6"/>
    <p:sldId id="929" r:id="rId7"/>
    <p:sldId id="928" r:id="rId8"/>
    <p:sldId id="884" r:id="rId9"/>
    <p:sldId id="921" r:id="rId10"/>
    <p:sldId id="881" r:id="rId11"/>
    <p:sldId id="917" r:id="rId12"/>
    <p:sldId id="907" r:id="rId13"/>
    <p:sldId id="909" r:id="rId14"/>
    <p:sldId id="910" r:id="rId15"/>
    <p:sldId id="914" r:id="rId16"/>
    <p:sldId id="926" r:id="rId17"/>
    <p:sldId id="893" r:id="rId18"/>
    <p:sldId id="918" r:id="rId19"/>
    <p:sldId id="919" r:id="rId20"/>
    <p:sldId id="923" r:id="rId21"/>
    <p:sldId id="8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D2F36AC0-D761-4467-9813-428FCB8A422F}">
          <p14:sldIdLst>
            <p14:sldId id="847"/>
            <p14:sldId id="880"/>
          </p14:sldIdLst>
        </p14:section>
        <p14:section name="AHG" id="{9AD62234-DCB9-4FC1-A0DA-CCAEA1982EEA}">
          <p14:sldIdLst>
            <p14:sldId id="929"/>
            <p14:sldId id="928"/>
          </p14:sldIdLst>
        </p14:section>
        <p14:section name="The general approach" id="{A068B570-7766-43C3-BE06-75354227FE7A}">
          <p14:sldIdLst>
            <p14:sldId id="884"/>
            <p14:sldId id="921"/>
            <p14:sldId id="881"/>
          </p14:sldIdLst>
        </p14:section>
        <p14:section name="Base concepts" id="{C6377831-AD15-426A-B2E4-52496601D1D8}">
          <p14:sldIdLst>
            <p14:sldId id="917"/>
            <p14:sldId id="907"/>
            <p14:sldId id="909"/>
            <p14:sldId id="910"/>
            <p14:sldId id="914"/>
            <p14:sldId id="926"/>
          </p14:sldIdLst>
        </p14:section>
        <p14:section name="Benefits and timeline" id="{6E478EA4-0D06-4EEA-9C3E-DE6FA232AC43}">
          <p14:sldIdLst>
            <p14:sldId id="893"/>
            <p14:sldId id="918"/>
            <p14:sldId id="919"/>
          </p14:sldIdLst>
        </p14:section>
        <p14:section name="Way forward" id="{F5533DC4-C506-471B-891A-71388066BC1B}">
          <p14:sldIdLst>
            <p14:sldId id="923"/>
            <p14:sldId id="865"/>
          </p14:sldIdLst>
        </p14:section>
      </p14:sectionLst>
    </p:ext>
    <p:ext uri="{EFAFB233-063F-42B5-8137-9DF3F51BA10A}">
      <p15:sldGuideLst xmlns:p15="http://schemas.microsoft.com/office/powerpoint/2012/main">
        <p15:guide id="2" pos="4566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5A1E08-E5EA-0443-189A-EE987F022CEC}" name="ABELOOS Benoit (EMPL)" initials="AB(" userId="S::Benoit.ABELOOS@ec.europa.eu::8dd79988-f21b-4178-ba93-92d1f3aea8ee" providerId="AD"/>
  <p188:author id="{49714222-2BD7-A40E-0825-13C0A7EC6D9A}" name="ABELOOS Benoit (EMPL)" initials="A(" userId="S::benoit.abeloos@ec.europa.eu::8dd79988-f21b-4178-ba93-92d1f3aea8ee" providerId="AD"/>
  <p188:author id="{EE0E6A3C-0CED-A0FD-2411-1F6E67D402DE}" name="WAGNER Marine (EMPL)" initials="W(" userId="S::marine.wagner@ec.europa.eu::3900caa5-98c2-4e8c-b45f-810be7d20488" providerId="AD"/>
  <p188:author id="{94CCD14F-09C4-F71C-BE10-780AC14EAA96}" name="LAZZARO Simona (EMPL)" initials="LS(" userId="S::Simona.LAZZARO@ec.europa.eu::5bee6919-c7cd-4fd8-a677-ff8f945bb191" providerId="AD"/>
  <p188:author id="{531A0191-A47F-BD41-8003-3DDEEE183BB1}" name="DION David (EMPL)" initials="D(" userId="S::david.dion@ec.europa.eu::2e7824f7-61c8-4d8f-95a2-ab8a9d3ad193" providerId="AD"/>
  <p188:author id="{F7F23A96-E399-9A3E-41D9-C9B92BAED40A}" name="DI MATTEO Giovanni (EMPL)" initials="" userId="S::Giovanni.DI-MATTEO@ec.europa.eu::de83069c-241f-4455-8583-50740fe76a99" providerId="AD"/>
  <p188:author id="{E2A4FE9D-29C4-1720-205F-1E9CF8AAE64F}" name="Yuliya KRUMOVA" initials="YK" userId="S::yuliya.krumova@ext.ec.europa.eu::a4277eff-ab52-4fb7-b91e-d617bb6fb78e" providerId="AD"/>
  <p188:author id="{F7E460AE-CD97-6711-03E0-656CA37D7454}" name="KHAN Daniel (EMPL-EXT)" initials="K(" userId="S::daniel.khan@ext.ec.europa.eu::191ca68d-c75c-4b92-be64-d5bcdd0f0b1e" providerId="AD"/>
  <p188:author id="{85177CB3-2A01-514C-4BD5-20D41B1BC707}" name="HUMAR Gabriela (EMPL)" initials="H(" userId="S::gabriela.humar@ec.europa.eu::faccdd34-4b73-4ecc-90b4-c73e01b81ebb" providerId="AD"/>
  <p188:author id="{CAE963CA-EDE6-07D1-9839-7A1AA168BDB8}" name="MAES Raymond (EMPL)" initials="M(" userId="S::raymond.maes@ec.europa.eu::3484341a-d7f3-4fc7-86dd-6b1ea87cbed0" providerId="AD"/>
  <p188:author id="{9032B2CB-3CAE-D28F-329D-589B42813962}" name="KRUMOVA Yuliya (EMPL-EXT)" initials="YK" userId="S::Yuliya.KRUMOVA@ext.ec.europa.eu::a4277eff-ab52-4fb7-b91e-d617bb6fb78e" providerId="AD"/>
  <p188:author id="{9F0FBBD2-7C1A-486A-2B83-A4266A6C6E94}" name="DI MATTEO Giovanni (EMPL)" initials="GDM" userId="DI MATTEO Giovanni (EMPL)" providerId="None"/>
  <p188:author id="{94A8E4D7-13D8-C5D8-3BA1-AAA77BAFBCB0}" name="KHAN Daniel (EMPL-EXT)" initials="KD(E" userId="S::Daniel.KHAN@ext.ec.europa.eu::191ca68d-c75c-4b92-be64-d5bcdd0f0b1e" providerId="AD"/>
  <p188:author id="{89663FE5-C04A-4188-C81F-9A3A26887B0F}" name="LAZZARO Simona (EMPL)" initials="L(" userId="S::simona.lazzaro@ec.europa.eu::5bee6919-c7cd-4fd8-a677-ff8f945bb1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OPOULOS Michail" initials="GM" lastIdx="5" clrIdx="0">
    <p:extLst>
      <p:ext uri="{19B8F6BF-5375-455C-9EA6-DF929625EA0E}">
        <p15:presenceInfo xmlns:p15="http://schemas.microsoft.com/office/powerpoint/2012/main" userId="S::michail.georgiopoulos@eessi.net::7d0014fb-9a67-409f-b0b4-c538c7c0b84d" providerId="AD"/>
      </p:ext>
    </p:extLst>
  </p:cmAuthor>
  <p:cmAuthor id="2" name="CRESPO GAMBADE Pablo" initials="CGP" lastIdx="3" clrIdx="1">
    <p:extLst>
      <p:ext uri="{19B8F6BF-5375-455C-9EA6-DF929625EA0E}">
        <p15:presenceInfo xmlns:p15="http://schemas.microsoft.com/office/powerpoint/2012/main" userId="CRESPO GAMBADE Pablo" providerId="None"/>
      </p:ext>
    </p:extLst>
  </p:cmAuthor>
  <p:cmAuthor id="3" name="PLATANIOTIS Georgios" initials="PG" lastIdx="1" clrIdx="2">
    <p:extLst>
      <p:ext uri="{19B8F6BF-5375-455C-9EA6-DF929625EA0E}">
        <p15:presenceInfo xmlns:p15="http://schemas.microsoft.com/office/powerpoint/2012/main" userId="S::georgios.plataniotis@eessi.net::6081512b-fbd4-43f0-aed1-be69287da0b0" providerId="AD"/>
      </p:ext>
    </p:extLst>
  </p:cmAuthor>
  <p:cmAuthor id="4" name="Lopez Potes Monica" initials="LPM" lastIdx="3" clrIdx="3">
    <p:extLst>
      <p:ext uri="{19B8F6BF-5375-455C-9EA6-DF929625EA0E}">
        <p15:presenceInfo xmlns:p15="http://schemas.microsoft.com/office/powerpoint/2012/main" userId="S::monica.lopez_potes@eessi.net::77253322-de41-41e6-a90e-4c14a3a2cfd8" providerId="AD"/>
      </p:ext>
    </p:extLst>
  </p:cmAuthor>
  <p:cmAuthor id="5" name="ABELOOS Benoit (EMPL)" initials="A(" lastIdx="17" clrIdx="4">
    <p:extLst>
      <p:ext uri="{19B8F6BF-5375-455C-9EA6-DF929625EA0E}">
        <p15:presenceInfo xmlns:p15="http://schemas.microsoft.com/office/powerpoint/2012/main" userId="S::benoit.abeloos@ec.europa.eu::8dd79988-f21b-4178-ba93-92d1f3aea8ee" providerId="AD"/>
      </p:ext>
    </p:extLst>
  </p:cmAuthor>
  <p:cmAuthor id="6" name="Monica" initials="M" lastIdx="18" clrIdx="5">
    <p:extLst>
      <p:ext uri="{19B8F6BF-5375-455C-9EA6-DF929625EA0E}">
        <p15:presenceInfo xmlns:p15="http://schemas.microsoft.com/office/powerpoint/2012/main" userId="Monica" providerId="None"/>
      </p:ext>
    </p:extLst>
  </p:cmAuthor>
  <p:cmAuthor id="7" name="KRUMOVA Yuliya (DIGIT-EXT)" initials="KY(" lastIdx="3" clrIdx="6">
    <p:extLst>
      <p:ext uri="{19B8F6BF-5375-455C-9EA6-DF929625EA0E}">
        <p15:presenceInfo xmlns:p15="http://schemas.microsoft.com/office/powerpoint/2012/main" userId="S-1-5-21-1606980848-2025429265-839522115-578689" providerId="AD"/>
      </p:ext>
    </p:extLst>
  </p:cmAuthor>
  <p:cmAuthor id="8" name="WAGNER Marine (EMPL-EXT)" initials="W(" lastIdx="2" clrIdx="7">
    <p:extLst>
      <p:ext uri="{19B8F6BF-5375-455C-9EA6-DF929625EA0E}">
        <p15:presenceInfo xmlns:p15="http://schemas.microsoft.com/office/powerpoint/2012/main" userId="S::marine.wagner@ext.ec.europa.eu::3900caa5-98c2-4e8c-b45f-810be7d20488" providerId="AD"/>
      </p:ext>
    </p:extLst>
  </p:cmAuthor>
  <p:cmAuthor id="9" name="Fausto Rubino" initials="FR" lastIdx="2" clrIdx="8">
    <p:extLst>
      <p:ext uri="{19B8F6BF-5375-455C-9EA6-DF929625EA0E}">
        <p15:presenceInfo xmlns:p15="http://schemas.microsoft.com/office/powerpoint/2012/main" userId="Fausto Rubino" providerId="None"/>
      </p:ext>
    </p:extLst>
  </p:cmAuthor>
  <p:cmAuthor id="10" name="DION David (EMPL)" initials="D(" lastIdx="33" clrIdx="9">
    <p:extLst>
      <p:ext uri="{19B8F6BF-5375-455C-9EA6-DF929625EA0E}">
        <p15:presenceInfo xmlns:p15="http://schemas.microsoft.com/office/powerpoint/2012/main" userId="S::david.dion@ec.europa.eu::2e7824f7-61c8-4d8f-95a2-ab8a9d3ad193" providerId="AD"/>
      </p:ext>
    </p:extLst>
  </p:cmAuthor>
  <p:cmAuthor id="11" name="PELLEGRINO Massimo (EMPL-EXT)" initials="PM(" lastIdx="1" clrIdx="10">
    <p:extLst>
      <p:ext uri="{19B8F6BF-5375-455C-9EA6-DF929625EA0E}">
        <p15:presenceInfo xmlns:p15="http://schemas.microsoft.com/office/powerpoint/2012/main" userId="S-1-5-21-1606980848-2025429265-839522115-1216929" providerId="AD"/>
      </p:ext>
    </p:extLst>
  </p:cmAuthor>
  <p:cmAuthor id="12" name="PEREZ ALVAREZ Laura (EMPL)" initials="PAL(" lastIdx="8" clrIdx="11">
    <p:extLst>
      <p:ext uri="{19B8F6BF-5375-455C-9EA6-DF929625EA0E}">
        <p15:presenceInfo xmlns:p15="http://schemas.microsoft.com/office/powerpoint/2012/main" userId="S-1-5-21-1606980848-2025429265-839522115-815189" providerId="AD"/>
      </p:ext>
    </p:extLst>
  </p:cmAuthor>
  <p:cmAuthor id="13" name="RUSAN Iva (EMPL)" initials="R(" lastIdx="3" clrIdx="12">
    <p:extLst>
      <p:ext uri="{19B8F6BF-5375-455C-9EA6-DF929625EA0E}">
        <p15:presenceInfo xmlns:p15="http://schemas.microsoft.com/office/powerpoint/2012/main" userId="S::iva.rusan@ec.europa.eu::14da2aec-8c19-4d68-b20f-968b3b78c703" providerId="AD"/>
      </p:ext>
    </p:extLst>
  </p:cmAuthor>
  <p:cmAuthor id="14" name="LAZZARO Simona (EMPL)" initials="LS(" lastIdx="24" clrIdx="13">
    <p:extLst>
      <p:ext uri="{19B8F6BF-5375-455C-9EA6-DF929625EA0E}">
        <p15:presenceInfo xmlns:p15="http://schemas.microsoft.com/office/powerpoint/2012/main" userId="S-1-5-21-1606980848-2025429265-839522115-1067162" providerId="AD"/>
      </p:ext>
    </p:extLst>
  </p:cmAuthor>
  <p:cmAuthor id="15" name="WAGNER Marine (EMPL)" initials="W(" lastIdx="19" clrIdx="14">
    <p:extLst>
      <p:ext uri="{19B8F6BF-5375-455C-9EA6-DF929625EA0E}">
        <p15:presenceInfo xmlns:p15="http://schemas.microsoft.com/office/powerpoint/2012/main" userId="S::marine.wagner@ec.europa.eu::3900caa5-98c2-4e8c-b45f-810be7d20488" providerId="AD"/>
      </p:ext>
    </p:extLst>
  </p:cmAuthor>
  <p:cmAuthor id="16" name="LAZZARO Simona (EMPL)" initials="L(" lastIdx="23" clrIdx="15">
    <p:extLst>
      <p:ext uri="{19B8F6BF-5375-455C-9EA6-DF929625EA0E}">
        <p15:presenceInfo xmlns:p15="http://schemas.microsoft.com/office/powerpoint/2012/main" userId="S::simona.lazzaro@ec.europa.eu::5bee6919-c7cd-4fd8-a677-ff8f945bb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AA"/>
    <a:srgbClr val="674BCD"/>
    <a:srgbClr val="4BEFFF"/>
    <a:srgbClr val="8BF4FF"/>
    <a:srgbClr val="002A7E"/>
    <a:srgbClr val="FEA8C7"/>
    <a:srgbClr val="30328D"/>
    <a:srgbClr val="FE5694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pos="4566"/>
        <p:guide orient="horz" pos="37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8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5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7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9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5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74667DA-87D4-3110-FCCC-294014FDC863}"/>
              </a:ext>
            </a:extLst>
          </p:cNvPr>
          <p:cNvSpPr/>
          <p:nvPr userDrawn="1"/>
        </p:nvSpPr>
        <p:spPr>
          <a:xfrm>
            <a:off x="4364667" y="0"/>
            <a:ext cx="8476523" cy="8476523"/>
          </a:xfrm>
          <a:prstGeom prst="ellipse">
            <a:avLst/>
          </a:prstGeom>
          <a:noFill/>
          <a:ln>
            <a:gradFill>
              <a:gsLst>
                <a:gs pos="0">
                  <a:srgbClr val="FFF489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806C4-A92A-92C4-4A74-4633010B5465}"/>
              </a:ext>
            </a:extLst>
          </p:cNvPr>
          <p:cNvSpPr/>
          <p:nvPr userDrawn="1"/>
        </p:nvSpPr>
        <p:spPr>
          <a:xfrm>
            <a:off x="4673607" y="-124766"/>
            <a:ext cx="8167583" cy="8167583"/>
          </a:xfrm>
          <a:prstGeom prst="ellipse">
            <a:avLst/>
          </a:prstGeom>
          <a:pattFill prst="pct5">
            <a:fgClr>
              <a:srgbClr val="30328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30328D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76200" y="182116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30328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054549" y="5381269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30328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BF23ED-69DC-44DD-8B57-C683F500B8D8}"/>
              </a:ext>
            </a:extLst>
          </p:cNvPr>
          <p:cNvSpPr/>
          <p:nvPr userDrawn="1"/>
        </p:nvSpPr>
        <p:spPr>
          <a:xfrm>
            <a:off x="6181600" y="190001"/>
            <a:ext cx="6839199" cy="6839199"/>
          </a:xfrm>
          <a:prstGeom prst="ellipse">
            <a:avLst/>
          </a:prstGeom>
          <a:blipFill dpi="0" rotWithShape="1">
            <a:blip r:embed="rId3"/>
            <a:srcRect/>
            <a:stretch>
              <a:fillRect l="-32000" r="-36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03DAB-1D40-4B12-AE2C-8585CCE32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07" y="6193340"/>
            <a:ext cx="249975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14C64-C89D-4613-959C-8F6C4D237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07" y="6193340"/>
            <a:ext cx="249975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evelopment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61190-0011-472E-9FCA-1D7032DB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687704"/>
            <a:ext cx="10515600" cy="3564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Title</a:t>
            </a:r>
            <a:endParaRPr lang="pt-PT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839788" y="1079980"/>
            <a:ext cx="10514012" cy="25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pt-PT" err="1"/>
              <a:t>Subtitle</a:t>
            </a:r>
            <a:endParaRPr lang="pt-PT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 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190543" y="1817968"/>
            <a:ext cx="9163258" cy="309348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err="1"/>
              <a:t>Idea</a:t>
            </a:r>
            <a:r>
              <a:rPr lang="pt-PT"/>
              <a:t> #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2190541" y="2139233"/>
            <a:ext cx="9163258" cy="80139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defRPr sz="14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 </a:t>
            </a:r>
            <a:r>
              <a:rPr lang="pt-PT" err="1"/>
              <a:t>elit</a:t>
            </a:r>
            <a:r>
              <a:rPr lang="pt-PT"/>
              <a:t>, </a:t>
            </a:r>
            <a:r>
              <a:rPr lang="pt-PT" err="1"/>
              <a:t>sed</a:t>
            </a:r>
            <a:r>
              <a:rPr lang="pt-PT"/>
              <a:t> do </a:t>
            </a:r>
            <a:r>
              <a:rPr lang="pt-PT" err="1"/>
              <a:t>eiusmod</a:t>
            </a:r>
            <a:r>
              <a:rPr lang="pt-PT"/>
              <a:t> </a:t>
            </a:r>
            <a:r>
              <a:rPr lang="pt-PT" err="1"/>
              <a:t>tempor</a:t>
            </a:r>
            <a:r>
              <a:rPr lang="pt-PT"/>
              <a:t> </a:t>
            </a:r>
            <a:r>
              <a:rPr lang="pt-PT" err="1"/>
              <a:t>incididunt</a:t>
            </a:r>
            <a:r>
              <a:rPr lang="pt-PT"/>
              <a:t> ut labore </a:t>
            </a:r>
            <a:r>
              <a:rPr lang="pt-PT" err="1"/>
              <a:t>et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magna </a:t>
            </a:r>
            <a:r>
              <a:rPr lang="pt-PT" err="1"/>
              <a:t>aliqua</a:t>
            </a:r>
            <a:r>
              <a:rPr lang="pt-PT"/>
              <a:t>. Ut </a:t>
            </a:r>
            <a:r>
              <a:rPr lang="pt-PT" err="1"/>
              <a:t>enim</a:t>
            </a:r>
            <a:r>
              <a:rPr lang="pt-PT"/>
              <a:t> ad </a:t>
            </a:r>
            <a:r>
              <a:rPr lang="pt-PT" err="1"/>
              <a:t>minim</a:t>
            </a:r>
            <a:r>
              <a:rPr lang="pt-PT"/>
              <a:t> </a:t>
            </a:r>
            <a:r>
              <a:rPr lang="pt-PT" err="1"/>
              <a:t>veniam</a:t>
            </a:r>
            <a:r>
              <a:rPr lang="pt-PT"/>
              <a:t>, quis </a:t>
            </a:r>
            <a:r>
              <a:rPr lang="pt-PT" err="1"/>
              <a:t>nostrud</a:t>
            </a:r>
            <a:r>
              <a:rPr lang="pt-PT"/>
              <a:t> </a:t>
            </a:r>
            <a:r>
              <a:rPr lang="pt-PT" err="1"/>
              <a:t>exercitation</a:t>
            </a:r>
            <a:r>
              <a:rPr lang="pt-PT"/>
              <a:t> </a:t>
            </a:r>
            <a:r>
              <a:rPr lang="pt-PT" err="1"/>
              <a:t>ullamco</a:t>
            </a:r>
            <a:r>
              <a:rPr lang="pt-PT"/>
              <a:t> </a:t>
            </a:r>
            <a:r>
              <a:rPr lang="pt-PT" err="1"/>
              <a:t>laboris</a:t>
            </a:r>
            <a:r>
              <a:rPr lang="pt-PT"/>
              <a:t> </a:t>
            </a:r>
            <a:r>
              <a:rPr lang="pt-PT" err="1"/>
              <a:t>nisi</a:t>
            </a:r>
            <a:r>
              <a:rPr lang="pt-PT"/>
              <a:t> ut </a:t>
            </a:r>
            <a:r>
              <a:rPr lang="pt-PT" err="1"/>
              <a:t>aliquip</a:t>
            </a:r>
            <a:r>
              <a:rPr lang="pt-PT"/>
              <a:t> </a:t>
            </a:r>
            <a:r>
              <a:rPr lang="pt-PT" err="1"/>
              <a:t>ex</a:t>
            </a:r>
            <a:r>
              <a:rPr lang="pt-PT"/>
              <a:t> </a:t>
            </a:r>
            <a:r>
              <a:rPr lang="pt-PT" err="1"/>
              <a:t>ea</a:t>
            </a:r>
            <a:r>
              <a:rPr lang="pt-PT"/>
              <a:t> </a:t>
            </a:r>
            <a:r>
              <a:rPr lang="pt-PT" err="1"/>
              <a:t>commodo</a:t>
            </a:r>
            <a:r>
              <a:rPr lang="pt-PT"/>
              <a:t> </a:t>
            </a:r>
            <a:r>
              <a:rPr lang="pt-PT" err="1"/>
              <a:t>consequat</a:t>
            </a:r>
            <a:r>
              <a:rPr lang="pt-PT"/>
              <a:t>. </a:t>
            </a:r>
            <a:r>
              <a:rPr lang="pt-PT" err="1"/>
              <a:t>Duis</a:t>
            </a:r>
            <a:r>
              <a:rPr lang="pt-PT"/>
              <a:t> </a:t>
            </a:r>
            <a:r>
              <a:rPr lang="pt-PT" err="1"/>
              <a:t>aute</a:t>
            </a:r>
            <a:r>
              <a:rPr lang="pt-PT"/>
              <a:t> </a:t>
            </a:r>
            <a:r>
              <a:rPr lang="pt-PT" err="1"/>
              <a:t>irure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in </a:t>
            </a:r>
            <a:r>
              <a:rPr lang="pt-PT" err="1"/>
              <a:t>reprehenderit</a:t>
            </a:r>
            <a:r>
              <a:rPr lang="pt-PT"/>
              <a:t> in </a:t>
            </a:r>
            <a:r>
              <a:rPr lang="pt-PT" err="1"/>
              <a:t>voluptate</a:t>
            </a:r>
            <a:r>
              <a:rPr lang="pt-PT"/>
              <a:t> </a:t>
            </a:r>
            <a:r>
              <a:rPr lang="pt-PT" err="1"/>
              <a:t>velit</a:t>
            </a:r>
            <a:r>
              <a:rPr lang="pt-PT"/>
              <a:t> esse </a:t>
            </a:r>
            <a:r>
              <a:rPr lang="pt-PT" err="1"/>
              <a:t>cillum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eu </a:t>
            </a:r>
            <a:r>
              <a:rPr lang="pt-PT" err="1"/>
              <a:t>fugiat</a:t>
            </a:r>
            <a:r>
              <a:rPr lang="pt-PT"/>
              <a:t> </a:t>
            </a:r>
            <a:r>
              <a:rPr lang="pt-PT" err="1"/>
              <a:t>nulla</a:t>
            </a:r>
            <a:r>
              <a:rPr lang="pt-PT"/>
              <a:t> </a:t>
            </a:r>
            <a:r>
              <a:rPr lang="pt-PT" err="1"/>
              <a:t>pariatur</a:t>
            </a:r>
            <a:r>
              <a:rPr lang="pt-PT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42" hasCustomPrompt="1"/>
          </p:nvPr>
        </p:nvSpPr>
        <p:spPr>
          <a:xfrm>
            <a:off x="2190543" y="3427333"/>
            <a:ext cx="9163258" cy="309348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err="1"/>
              <a:t>Idea</a:t>
            </a:r>
            <a:r>
              <a:rPr lang="pt-PT"/>
              <a:t> #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2190541" y="3748598"/>
            <a:ext cx="9163258" cy="80139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defRPr sz="14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 </a:t>
            </a:r>
            <a:r>
              <a:rPr lang="pt-PT" err="1"/>
              <a:t>elit</a:t>
            </a:r>
            <a:r>
              <a:rPr lang="pt-PT"/>
              <a:t>, </a:t>
            </a:r>
            <a:r>
              <a:rPr lang="pt-PT" err="1"/>
              <a:t>sed</a:t>
            </a:r>
            <a:r>
              <a:rPr lang="pt-PT"/>
              <a:t> do </a:t>
            </a:r>
            <a:r>
              <a:rPr lang="pt-PT" err="1"/>
              <a:t>eiusmod</a:t>
            </a:r>
            <a:r>
              <a:rPr lang="pt-PT"/>
              <a:t> </a:t>
            </a:r>
            <a:r>
              <a:rPr lang="pt-PT" err="1"/>
              <a:t>tempor</a:t>
            </a:r>
            <a:r>
              <a:rPr lang="pt-PT"/>
              <a:t> </a:t>
            </a:r>
            <a:r>
              <a:rPr lang="pt-PT" err="1"/>
              <a:t>incididunt</a:t>
            </a:r>
            <a:r>
              <a:rPr lang="pt-PT"/>
              <a:t> ut labore </a:t>
            </a:r>
            <a:r>
              <a:rPr lang="pt-PT" err="1"/>
              <a:t>et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magna </a:t>
            </a:r>
            <a:r>
              <a:rPr lang="pt-PT" err="1"/>
              <a:t>aliqua</a:t>
            </a:r>
            <a:r>
              <a:rPr lang="pt-PT"/>
              <a:t>. Ut </a:t>
            </a:r>
            <a:r>
              <a:rPr lang="pt-PT" err="1"/>
              <a:t>enim</a:t>
            </a:r>
            <a:r>
              <a:rPr lang="pt-PT"/>
              <a:t> ad </a:t>
            </a:r>
            <a:r>
              <a:rPr lang="pt-PT" err="1"/>
              <a:t>minim</a:t>
            </a:r>
            <a:r>
              <a:rPr lang="pt-PT"/>
              <a:t> </a:t>
            </a:r>
            <a:r>
              <a:rPr lang="pt-PT" err="1"/>
              <a:t>veniam</a:t>
            </a:r>
            <a:r>
              <a:rPr lang="pt-PT"/>
              <a:t>, quis </a:t>
            </a:r>
            <a:r>
              <a:rPr lang="pt-PT" err="1"/>
              <a:t>nostrud</a:t>
            </a:r>
            <a:r>
              <a:rPr lang="pt-PT"/>
              <a:t> </a:t>
            </a:r>
            <a:r>
              <a:rPr lang="pt-PT" err="1"/>
              <a:t>exercitation</a:t>
            </a:r>
            <a:r>
              <a:rPr lang="pt-PT"/>
              <a:t> </a:t>
            </a:r>
            <a:r>
              <a:rPr lang="pt-PT" err="1"/>
              <a:t>ullamco</a:t>
            </a:r>
            <a:r>
              <a:rPr lang="pt-PT"/>
              <a:t> </a:t>
            </a:r>
            <a:r>
              <a:rPr lang="pt-PT" err="1"/>
              <a:t>laboris</a:t>
            </a:r>
            <a:r>
              <a:rPr lang="pt-PT"/>
              <a:t> </a:t>
            </a:r>
            <a:r>
              <a:rPr lang="pt-PT" err="1"/>
              <a:t>nisi</a:t>
            </a:r>
            <a:r>
              <a:rPr lang="pt-PT"/>
              <a:t> ut </a:t>
            </a:r>
            <a:r>
              <a:rPr lang="pt-PT" err="1"/>
              <a:t>aliquip</a:t>
            </a:r>
            <a:r>
              <a:rPr lang="pt-PT"/>
              <a:t> </a:t>
            </a:r>
            <a:r>
              <a:rPr lang="pt-PT" err="1"/>
              <a:t>ex</a:t>
            </a:r>
            <a:r>
              <a:rPr lang="pt-PT"/>
              <a:t> </a:t>
            </a:r>
            <a:r>
              <a:rPr lang="pt-PT" err="1"/>
              <a:t>ea</a:t>
            </a:r>
            <a:r>
              <a:rPr lang="pt-PT"/>
              <a:t> </a:t>
            </a:r>
            <a:r>
              <a:rPr lang="pt-PT" err="1"/>
              <a:t>commodo</a:t>
            </a:r>
            <a:r>
              <a:rPr lang="pt-PT"/>
              <a:t> </a:t>
            </a:r>
            <a:r>
              <a:rPr lang="pt-PT" err="1"/>
              <a:t>consequat</a:t>
            </a:r>
            <a:r>
              <a:rPr lang="pt-PT"/>
              <a:t>. </a:t>
            </a:r>
            <a:r>
              <a:rPr lang="pt-PT" err="1"/>
              <a:t>Duis</a:t>
            </a:r>
            <a:r>
              <a:rPr lang="pt-PT"/>
              <a:t> </a:t>
            </a:r>
            <a:r>
              <a:rPr lang="pt-PT" err="1"/>
              <a:t>aute</a:t>
            </a:r>
            <a:r>
              <a:rPr lang="pt-PT"/>
              <a:t> </a:t>
            </a:r>
            <a:r>
              <a:rPr lang="pt-PT" err="1"/>
              <a:t>irure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in </a:t>
            </a:r>
            <a:r>
              <a:rPr lang="pt-PT" err="1"/>
              <a:t>reprehenderit</a:t>
            </a:r>
            <a:r>
              <a:rPr lang="pt-PT"/>
              <a:t> in </a:t>
            </a:r>
            <a:r>
              <a:rPr lang="pt-PT" err="1"/>
              <a:t>voluptate</a:t>
            </a:r>
            <a:r>
              <a:rPr lang="pt-PT"/>
              <a:t> </a:t>
            </a:r>
            <a:r>
              <a:rPr lang="pt-PT" err="1"/>
              <a:t>velit</a:t>
            </a:r>
            <a:r>
              <a:rPr lang="pt-PT"/>
              <a:t> esse </a:t>
            </a:r>
            <a:r>
              <a:rPr lang="pt-PT" err="1"/>
              <a:t>cillum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eu </a:t>
            </a:r>
            <a:r>
              <a:rPr lang="pt-PT" err="1"/>
              <a:t>fugiat</a:t>
            </a:r>
            <a:r>
              <a:rPr lang="pt-PT"/>
              <a:t> </a:t>
            </a:r>
            <a:r>
              <a:rPr lang="pt-PT" err="1"/>
              <a:t>nulla</a:t>
            </a:r>
            <a:r>
              <a:rPr lang="pt-PT"/>
              <a:t> </a:t>
            </a:r>
            <a:r>
              <a:rPr lang="pt-PT" err="1"/>
              <a:t>pariatur</a:t>
            </a:r>
            <a:r>
              <a:rPr lang="pt-PT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2190541" y="5039809"/>
            <a:ext cx="9163258" cy="309348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err="1"/>
              <a:t>Idea</a:t>
            </a:r>
            <a:r>
              <a:rPr lang="pt-PT"/>
              <a:t> #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2190539" y="5361074"/>
            <a:ext cx="9163258" cy="80139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defRPr sz="1400"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 </a:t>
            </a:r>
            <a:r>
              <a:rPr lang="pt-PT" err="1"/>
              <a:t>elit</a:t>
            </a:r>
            <a:r>
              <a:rPr lang="pt-PT"/>
              <a:t>, </a:t>
            </a:r>
            <a:r>
              <a:rPr lang="pt-PT" err="1"/>
              <a:t>sed</a:t>
            </a:r>
            <a:r>
              <a:rPr lang="pt-PT"/>
              <a:t> do </a:t>
            </a:r>
            <a:r>
              <a:rPr lang="pt-PT" err="1"/>
              <a:t>eiusmod</a:t>
            </a:r>
            <a:r>
              <a:rPr lang="pt-PT"/>
              <a:t> </a:t>
            </a:r>
            <a:r>
              <a:rPr lang="pt-PT" err="1"/>
              <a:t>tempor</a:t>
            </a:r>
            <a:r>
              <a:rPr lang="pt-PT"/>
              <a:t> </a:t>
            </a:r>
            <a:r>
              <a:rPr lang="pt-PT" err="1"/>
              <a:t>incididunt</a:t>
            </a:r>
            <a:r>
              <a:rPr lang="pt-PT"/>
              <a:t> ut labore </a:t>
            </a:r>
            <a:r>
              <a:rPr lang="pt-PT" err="1"/>
              <a:t>et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magna </a:t>
            </a:r>
            <a:r>
              <a:rPr lang="pt-PT" err="1"/>
              <a:t>aliqua</a:t>
            </a:r>
            <a:r>
              <a:rPr lang="pt-PT"/>
              <a:t>. Ut </a:t>
            </a:r>
            <a:r>
              <a:rPr lang="pt-PT" err="1"/>
              <a:t>enim</a:t>
            </a:r>
            <a:r>
              <a:rPr lang="pt-PT"/>
              <a:t> ad </a:t>
            </a:r>
            <a:r>
              <a:rPr lang="pt-PT" err="1"/>
              <a:t>minim</a:t>
            </a:r>
            <a:r>
              <a:rPr lang="pt-PT"/>
              <a:t> </a:t>
            </a:r>
            <a:r>
              <a:rPr lang="pt-PT" err="1"/>
              <a:t>veniam</a:t>
            </a:r>
            <a:r>
              <a:rPr lang="pt-PT"/>
              <a:t>, quis </a:t>
            </a:r>
            <a:r>
              <a:rPr lang="pt-PT" err="1"/>
              <a:t>nostrud</a:t>
            </a:r>
            <a:r>
              <a:rPr lang="pt-PT"/>
              <a:t> </a:t>
            </a:r>
            <a:r>
              <a:rPr lang="pt-PT" err="1"/>
              <a:t>exercitation</a:t>
            </a:r>
            <a:r>
              <a:rPr lang="pt-PT"/>
              <a:t> </a:t>
            </a:r>
            <a:r>
              <a:rPr lang="pt-PT" err="1"/>
              <a:t>ullamco</a:t>
            </a:r>
            <a:r>
              <a:rPr lang="pt-PT"/>
              <a:t> </a:t>
            </a:r>
            <a:r>
              <a:rPr lang="pt-PT" err="1"/>
              <a:t>laboris</a:t>
            </a:r>
            <a:r>
              <a:rPr lang="pt-PT"/>
              <a:t> </a:t>
            </a:r>
            <a:r>
              <a:rPr lang="pt-PT" err="1"/>
              <a:t>nisi</a:t>
            </a:r>
            <a:r>
              <a:rPr lang="pt-PT"/>
              <a:t> ut </a:t>
            </a:r>
            <a:r>
              <a:rPr lang="pt-PT" err="1"/>
              <a:t>aliquip</a:t>
            </a:r>
            <a:r>
              <a:rPr lang="pt-PT"/>
              <a:t> </a:t>
            </a:r>
            <a:r>
              <a:rPr lang="pt-PT" err="1"/>
              <a:t>ex</a:t>
            </a:r>
            <a:r>
              <a:rPr lang="pt-PT"/>
              <a:t> </a:t>
            </a:r>
            <a:r>
              <a:rPr lang="pt-PT" err="1"/>
              <a:t>ea</a:t>
            </a:r>
            <a:r>
              <a:rPr lang="pt-PT"/>
              <a:t> </a:t>
            </a:r>
            <a:r>
              <a:rPr lang="pt-PT" err="1"/>
              <a:t>commodo</a:t>
            </a:r>
            <a:r>
              <a:rPr lang="pt-PT"/>
              <a:t> </a:t>
            </a:r>
            <a:r>
              <a:rPr lang="pt-PT" err="1"/>
              <a:t>consequat</a:t>
            </a:r>
            <a:r>
              <a:rPr lang="pt-PT"/>
              <a:t>. </a:t>
            </a:r>
            <a:r>
              <a:rPr lang="pt-PT" err="1"/>
              <a:t>Duis</a:t>
            </a:r>
            <a:r>
              <a:rPr lang="pt-PT"/>
              <a:t> </a:t>
            </a:r>
            <a:r>
              <a:rPr lang="pt-PT" err="1"/>
              <a:t>aute</a:t>
            </a:r>
            <a:r>
              <a:rPr lang="pt-PT"/>
              <a:t> </a:t>
            </a:r>
            <a:r>
              <a:rPr lang="pt-PT" err="1"/>
              <a:t>irure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in </a:t>
            </a:r>
            <a:r>
              <a:rPr lang="pt-PT" err="1"/>
              <a:t>reprehenderit</a:t>
            </a:r>
            <a:r>
              <a:rPr lang="pt-PT"/>
              <a:t> in </a:t>
            </a:r>
            <a:r>
              <a:rPr lang="pt-PT" err="1"/>
              <a:t>voluptate</a:t>
            </a:r>
            <a:r>
              <a:rPr lang="pt-PT"/>
              <a:t> </a:t>
            </a:r>
            <a:r>
              <a:rPr lang="pt-PT" err="1"/>
              <a:t>velit</a:t>
            </a:r>
            <a:r>
              <a:rPr lang="pt-PT"/>
              <a:t> esse </a:t>
            </a:r>
            <a:r>
              <a:rPr lang="pt-PT" err="1"/>
              <a:t>cillum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eu </a:t>
            </a:r>
            <a:r>
              <a:rPr lang="pt-PT" err="1"/>
              <a:t>fugiat</a:t>
            </a:r>
            <a:r>
              <a:rPr lang="pt-PT"/>
              <a:t> </a:t>
            </a:r>
            <a:r>
              <a:rPr lang="pt-PT" err="1"/>
              <a:t>nulla</a:t>
            </a:r>
            <a:r>
              <a:rPr lang="pt-PT"/>
              <a:t> </a:t>
            </a:r>
            <a:r>
              <a:rPr lang="pt-PT" err="1"/>
              <a:t>pariatur</a:t>
            </a:r>
            <a:r>
              <a:rPr lang="pt-PT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918133" y="1817968"/>
            <a:ext cx="950976" cy="950976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/>
              <a:t>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18133" y="3427333"/>
            <a:ext cx="950976" cy="950976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/>
              <a:t>#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918133" y="5036698"/>
            <a:ext cx="950976" cy="950976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/>
              <a:t>#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C26AB8-E4C4-32EC-94BC-6E1E8532D2A6}"/>
              </a:ext>
            </a:extLst>
          </p:cNvPr>
          <p:cNvCxnSpPr/>
          <p:nvPr userDrawn="1"/>
        </p:nvCxnSpPr>
        <p:spPr>
          <a:xfrm flipH="1">
            <a:off x="687197" y="-838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2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evelopment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61190-0011-472E-9FCA-1D7032DB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1" y="2580115"/>
            <a:ext cx="3341916" cy="309348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pt-PT" err="1"/>
              <a:t>Column</a:t>
            </a:r>
            <a:r>
              <a:rPr lang="pt-PT"/>
              <a:t> </a:t>
            </a:r>
            <a:r>
              <a:rPr lang="pt-PT" err="1"/>
              <a:t>name</a:t>
            </a:r>
            <a:endParaRPr lang="pt-PT"/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838199" y="2981768"/>
            <a:ext cx="3341916" cy="204439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accent2"/>
                </a:solidFill>
              </a:defRPr>
            </a:lvl1pPr>
          </a:lstStyle>
          <a:p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 </a:t>
            </a:r>
            <a:r>
              <a:rPr lang="pt-PT" err="1"/>
              <a:t>elit</a:t>
            </a:r>
            <a:r>
              <a:rPr lang="pt-PT"/>
              <a:t>, </a:t>
            </a:r>
            <a:r>
              <a:rPr lang="pt-PT" err="1"/>
              <a:t>sed</a:t>
            </a:r>
            <a:r>
              <a:rPr lang="pt-PT"/>
              <a:t> do </a:t>
            </a:r>
            <a:r>
              <a:rPr lang="pt-PT" err="1"/>
              <a:t>eiusmod</a:t>
            </a:r>
            <a:r>
              <a:rPr lang="pt-PT"/>
              <a:t> </a:t>
            </a:r>
            <a:r>
              <a:rPr lang="pt-PT" err="1"/>
              <a:t>tempor</a:t>
            </a:r>
            <a:r>
              <a:rPr lang="pt-PT"/>
              <a:t> </a:t>
            </a:r>
            <a:r>
              <a:rPr lang="pt-PT" err="1"/>
              <a:t>incididunt</a:t>
            </a:r>
            <a:r>
              <a:rPr lang="pt-PT"/>
              <a:t> ut labore </a:t>
            </a:r>
            <a:r>
              <a:rPr lang="pt-PT" err="1"/>
              <a:t>et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magna </a:t>
            </a:r>
            <a:r>
              <a:rPr lang="pt-PT" err="1"/>
              <a:t>aliqua</a:t>
            </a:r>
            <a:r>
              <a:rPr lang="pt-PT"/>
              <a:t>. Ut </a:t>
            </a:r>
            <a:r>
              <a:rPr lang="pt-PT" err="1"/>
              <a:t>enim</a:t>
            </a:r>
            <a:r>
              <a:rPr lang="pt-PT"/>
              <a:t> ad </a:t>
            </a:r>
            <a:r>
              <a:rPr lang="pt-PT" err="1"/>
              <a:t>minim</a:t>
            </a:r>
            <a:r>
              <a:rPr lang="pt-PT"/>
              <a:t> </a:t>
            </a:r>
            <a:r>
              <a:rPr lang="pt-PT" err="1"/>
              <a:t>veniam</a:t>
            </a:r>
            <a:r>
              <a:rPr lang="pt-PT"/>
              <a:t>, quis </a:t>
            </a:r>
            <a:r>
              <a:rPr lang="pt-PT" err="1"/>
              <a:t>nostrud</a:t>
            </a:r>
            <a:r>
              <a:rPr lang="pt-PT"/>
              <a:t> </a:t>
            </a:r>
            <a:r>
              <a:rPr lang="pt-PT" err="1"/>
              <a:t>exercitation</a:t>
            </a:r>
            <a:r>
              <a:rPr lang="pt-PT"/>
              <a:t> </a:t>
            </a:r>
            <a:r>
              <a:rPr lang="pt-PT" err="1"/>
              <a:t>ullamco</a:t>
            </a:r>
            <a:r>
              <a:rPr lang="pt-PT"/>
              <a:t> </a:t>
            </a:r>
            <a:r>
              <a:rPr lang="pt-PT" err="1"/>
              <a:t>laboris</a:t>
            </a:r>
            <a:r>
              <a:rPr lang="pt-PT"/>
              <a:t> </a:t>
            </a:r>
            <a:r>
              <a:rPr lang="pt-PT" err="1"/>
              <a:t>nisi</a:t>
            </a:r>
            <a:r>
              <a:rPr lang="pt-PT"/>
              <a:t> ut </a:t>
            </a:r>
            <a:r>
              <a:rPr lang="pt-PT" err="1"/>
              <a:t>aliquip</a:t>
            </a:r>
            <a:r>
              <a:rPr lang="pt-PT"/>
              <a:t> </a:t>
            </a:r>
            <a:r>
              <a:rPr lang="pt-PT" err="1"/>
              <a:t>ex</a:t>
            </a:r>
            <a:r>
              <a:rPr lang="pt-PT"/>
              <a:t> </a:t>
            </a:r>
            <a:r>
              <a:rPr lang="pt-PT" err="1"/>
              <a:t>ea</a:t>
            </a:r>
            <a:r>
              <a:rPr lang="pt-PT"/>
              <a:t> </a:t>
            </a:r>
            <a:r>
              <a:rPr lang="pt-PT" err="1"/>
              <a:t>commodo</a:t>
            </a:r>
            <a:r>
              <a:rPr lang="pt-PT"/>
              <a:t> </a:t>
            </a:r>
            <a:r>
              <a:rPr lang="pt-PT" err="1"/>
              <a:t>consequat</a:t>
            </a:r>
            <a:r>
              <a:rPr lang="pt-PT"/>
              <a:t>. </a:t>
            </a:r>
            <a:r>
              <a:rPr lang="pt-PT" err="1"/>
              <a:t>Duis</a:t>
            </a:r>
            <a:r>
              <a:rPr lang="pt-PT"/>
              <a:t> </a:t>
            </a:r>
            <a:r>
              <a:rPr lang="pt-PT" err="1"/>
              <a:t>aute</a:t>
            </a:r>
            <a:r>
              <a:rPr lang="pt-PT"/>
              <a:t> </a:t>
            </a:r>
            <a:r>
              <a:rPr lang="pt-PT" err="1"/>
              <a:t>irure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in </a:t>
            </a:r>
            <a:r>
              <a:rPr lang="pt-PT" err="1"/>
              <a:t>reprehenderit</a:t>
            </a:r>
            <a:r>
              <a:rPr lang="pt-PT"/>
              <a:t> in </a:t>
            </a:r>
            <a:r>
              <a:rPr lang="pt-PT" err="1"/>
              <a:t>voluptate</a:t>
            </a:r>
            <a:r>
              <a:rPr lang="pt-PT"/>
              <a:t> </a:t>
            </a:r>
            <a:r>
              <a:rPr lang="pt-PT" err="1"/>
              <a:t>velit</a:t>
            </a:r>
            <a:r>
              <a:rPr lang="pt-PT"/>
              <a:t> esse </a:t>
            </a:r>
            <a:r>
              <a:rPr lang="pt-PT" err="1"/>
              <a:t>cillum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eu </a:t>
            </a:r>
            <a:r>
              <a:rPr lang="pt-PT" err="1"/>
              <a:t>fugiat</a:t>
            </a:r>
            <a:r>
              <a:rPr lang="pt-PT"/>
              <a:t> </a:t>
            </a:r>
            <a:r>
              <a:rPr lang="pt-PT" err="1"/>
              <a:t>nulla</a:t>
            </a:r>
            <a:r>
              <a:rPr lang="pt-PT"/>
              <a:t> </a:t>
            </a:r>
            <a:r>
              <a:rPr lang="pt-PT" err="1"/>
              <a:t>pariatur</a:t>
            </a:r>
            <a:r>
              <a:rPr lang="pt-PT"/>
              <a:t>. </a:t>
            </a:r>
            <a:r>
              <a:rPr lang="pt-PT" err="1"/>
              <a:t>Excepteur</a:t>
            </a:r>
            <a:r>
              <a:rPr lang="pt-PT"/>
              <a:t> </a:t>
            </a:r>
            <a:r>
              <a:rPr lang="pt-PT" err="1"/>
              <a:t>sint</a:t>
            </a:r>
            <a:r>
              <a:rPr lang="pt-PT"/>
              <a:t> </a:t>
            </a:r>
            <a:r>
              <a:rPr lang="pt-PT" err="1"/>
              <a:t>occaecat</a:t>
            </a:r>
            <a:r>
              <a:rPr lang="pt-PT"/>
              <a:t> </a:t>
            </a:r>
            <a:r>
              <a:rPr lang="pt-PT" err="1"/>
              <a:t>cupidatat</a:t>
            </a:r>
            <a:r>
              <a:rPr lang="pt-PT"/>
              <a:t> non </a:t>
            </a:r>
            <a:r>
              <a:rPr lang="pt-PT" err="1"/>
              <a:t>proident</a:t>
            </a:r>
            <a:r>
              <a:rPr lang="pt-PT"/>
              <a:t>, </a:t>
            </a:r>
            <a:r>
              <a:rPr lang="pt-PT" err="1"/>
              <a:t>sunt</a:t>
            </a:r>
            <a:r>
              <a:rPr lang="pt-PT"/>
              <a:t> in culpa qui </a:t>
            </a:r>
            <a:r>
              <a:rPr lang="pt-PT" err="1"/>
              <a:t>officia</a:t>
            </a:r>
            <a:r>
              <a:rPr lang="pt-PT"/>
              <a:t> </a:t>
            </a:r>
            <a:r>
              <a:rPr lang="pt-PT" err="1"/>
              <a:t>deserunt</a:t>
            </a:r>
            <a:r>
              <a:rPr lang="pt-PT"/>
              <a:t> </a:t>
            </a:r>
            <a:r>
              <a:rPr lang="pt-PT" err="1"/>
              <a:t>mollit</a:t>
            </a:r>
            <a:r>
              <a:rPr lang="pt-PT"/>
              <a:t> </a:t>
            </a:r>
            <a:r>
              <a:rPr lang="pt-PT" err="1"/>
              <a:t>anim</a:t>
            </a:r>
            <a:r>
              <a:rPr lang="pt-PT"/>
              <a:t> id </a:t>
            </a:r>
            <a:r>
              <a:rPr lang="pt-PT" err="1"/>
              <a:t>est</a:t>
            </a:r>
            <a:r>
              <a:rPr lang="pt-PT"/>
              <a:t> </a:t>
            </a:r>
            <a:r>
              <a:rPr lang="pt-PT" err="1"/>
              <a:t>laborum</a:t>
            </a:r>
            <a:r>
              <a:rPr lang="pt-PT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35" hasCustomPrompt="1"/>
          </p:nvPr>
        </p:nvSpPr>
        <p:spPr>
          <a:xfrm>
            <a:off x="4435091" y="2580115"/>
            <a:ext cx="3341916" cy="309348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PT" err="1"/>
              <a:t>Column</a:t>
            </a:r>
            <a:r>
              <a:rPr lang="pt-PT"/>
              <a:t> </a:t>
            </a:r>
            <a:r>
              <a:rPr lang="pt-PT" err="1"/>
              <a:t>name</a:t>
            </a:r>
            <a:endParaRPr lang="pt-PT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4435091" y="2981768"/>
            <a:ext cx="3341916" cy="204439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accent2"/>
                </a:solidFill>
              </a:defRPr>
            </a:lvl1pPr>
          </a:lstStyle>
          <a:p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 </a:t>
            </a:r>
            <a:r>
              <a:rPr lang="pt-PT" err="1"/>
              <a:t>elit</a:t>
            </a:r>
            <a:r>
              <a:rPr lang="pt-PT"/>
              <a:t>, </a:t>
            </a:r>
            <a:r>
              <a:rPr lang="pt-PT" err="1"/>
              <a:t>sed</a:t>
            </a:r>
            <a:r>
              <a:rPr lang="pt-PT"/>
              <a:t> do </a:t>
            </a:r>
            <a:r>
              <a:rPr lang="pt-PT" err="1"/>
              <a:t>eiusmod</a:t>
            </a:r>
            <a:r>
              <a:rPr lang="pt-PT"/>
              <a:t> </a:t>
            </a:r>
            <a:r>
              <a:rPr lang="pt-PT" err="1"/>
              <a:t>tempor</a:t>
            </a:r>
            <a:r>
              <a:rPr lang="pt-PT"/>
              <a:t> </a:t>
            </a:r>
            <a:r>
              <a:rPr lang="pt-PT" err="1"/>
              <a:t>incididunt</a:t>
            </a:r>
            <a:r>
              <a:rPr lang="pt-PT"/>
              <a:t> ut labore </a:t>
            </a:r>
            <a:r>
              <a:rPr lang="pt-PT" err="1"/>
              <a:t>et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magna </a:t>
            </a:r>
            <a:r>
              <a:rPr lang="pt-PT" err="1"/>
              <a:t>aliqua</a:t>
            </a:r>
            <a:r>
              <a:rPr lang="pt-PT"/>
              <a:t>. Ut </a:t>
            </a:r>
            <a:r>
              <a:rPr lang="pt-PT" err="1"/>
              <a:t>enim</a:t>
            </a:r>
            <a:r>
              <a:rPr lang="pt-PT"/>
              <a:t> ad </a:t>
            </a:r>
            <a:r>
              <a:rPr lang="pt-PT" err="1"/>
              <a:t>minim</a:t>
            </a:r>
            <a:r>
              <a:rPr lang="pt-PT"/>
              <a:t> </a:t>
            </a:r>
            <a:r>
              <a:rPr lang="pt-PT" err="1"/>
              <a:t>veniam</a:t>
            </a:r>
            <a:r>
              <a:rPr lang="pt-PT"/>
              <a:t>, quis </a:t>
            </a:r>
            <a:r>
              <a:rPr lang="pt-PT" err="1"/>
              <a:t>nostrud</a:t>
            </a:r>
            <a:r>
              <a:rPr lang="pt-PT"/>
              <a:t> </a:t>
            </a:r>
            <a:r>
              <a:rPr lang="pt-PT" err="1"/>
              <a:t>exercitation</a:t>
            </a:r>
            <a:r>
              <a:rPr lang="pt-PT"/>
              <a:t> </a:t>
            </a:r>
            <a:r>
              <a:rPr lang="pt-PT" err="1"/>
              <a:t>ullamco</a:t>
            </a:r>
            <a:r>
              <a:rPr lang="pt-PT"/>
              <a:t> </a:t>
            </a:r>
            <a:r>
              <a:rPr lang="pt-PT" err="1"/>
              <a:t>laboris</a:t>
            </a:r>
            <a:r>
              <a:rPr lang="pt-PT"/>
              <a:t> </a:t>
            </a:r>
            <a:r>
              <a:rPr lang="pt-PT" err="1"/>
              <a:t>nisi</a:t>
            </a:r>
            <a:r>
              <a:rPr lang="pt-PT"/>
              <a:t> ut </a:t>
            </a:r>
            <a:r>
              <a:rPr lang="pt-PT" err="1"/>
              <a:t>aliquip</a:t>
            </a:r>
            <a:r>
              <a:rPr lang="pt-PT"/>
              <a:t> </a:t>
            </a:r>
            <a:r>
              <a:rPr lang="pt-PT" err="1"/>
              <a:t>ex</a:t>
            </a:r>
            <a:r>
              <a:rPr lang="pt-PT"/>
              <a:t> </a:t>
            </a:r>
            <a:r>
              <a:rPr lang="pt-PT" err="1"/>
              <a:t>ea</a:t>
            </a:r>
            <a:r>
              <a:rPr lang="pt-PT"/>
              <a:t> </a:t>
            </a:r>
            <a:r>
              <a:rPr lang="pt-PT" err="1"/>
              <a:t>commodo</a:t>
            </a:r>
            <a:r>
              <a:rPr lang="pt-PT"/>
              <a:t> </a:t>
            </a:r>
            <a:r>
              <a:rPr lang="pt-PT" err="1"/>
              <a:t>consequat</a:t>
            </a:r>
            <a:r>
              <a:rPr lang="pt-PT"/>
              <a:t>. </a:t>
            </a:r>
            <a:r>
              <a:rPr lang="pt-PT" err="1"/>
              <a:t>Duis</a:t>
            </a:r>
            <a:r>
              <a:rPr lang="pt-PT"/>
              <a:t> </a:t>
            </a:r>
            <a:r>
              <a:rPr lang="pt-PT" err="1"/>
              <a:t>aute</a:t>
            </a:r>
            <a:r>
              <a:rPr lang="pt-PT"/>
              <a:t> </a:t>
            </a:r>
            <a:r>
              <a:rPr lang="pt-PT" err="1"/>
              <a:t>irure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in </a:t>
            </a:r>
            <a:r>
              <a:rPr lang="pt-PT" err="1"/>
              <a:t>reprehenderit</a:t>
            </a:r>
            <a:r>
              <a:rPr lang="pt-PT"/>
              <a:t> in </a:t>
            </a:r>
            <a:r>
              <a:rPr lang="pt-PT" err="1"/>
              <a:t>voluptate</a:t>
            </a:r>
            <a:r>
              <a:rPr lang="pt-PT"/>
              <a:t> </a:t>
            </a:r>
            <a:r>
              <a:rPr lang="pt-PT" err="1"/>
              <a:t>velit</a:t>
            </a:r>
            <a:r>
              <a:rPr lang="pt-PT"/>
              <a:t> esse </a:t>
            </a:r>
            <a:r>
              <a:rPr lang="pt-PT" err="1"/>
              <a:t>cillum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eu </a:t>
            </a:r>
            <a:r>
              <a:rPr lang="pt-PT" err="1"/>
              <a:t>fugiat</a:t>
            </a:r>
            <a:r>
              <a:rPr lang="pt-PT"/>
              <a:t> </a:t>
            </a:r>
            <a:r>
              <a:rPr lang="pt-PT" err="1"/>
              <a:t>nulla</a:t>
            </a:r>
            <a:r>
              <a:rPr lang="pt-PT"/>
              <a:t> </a:t>
            </a:r>
            <a:r>
              <a:rPr lang="pt-PT" err="1"/>
              <a:t>pariatur</a:t>
            </a:r>
            <a:r>
              <a:rPr lang="pt-PT"/>
              <a:t>. </a:t>
            </a:r>
            <a:r>
              <a:rPr lang="pt-PT" err="1"/>
              <a:t>Excepteur</a:t>
            </a:r>
            <a:r>
              <a:rPr lang="pt-PT"/>
              <a:t> </a:t>
            </a:r>
            <a:r>
              <a:rPr lang="pt-PT" err="1"/>
              <a:t>sint</a:t>
            </a:r>
            <a:r>
              <a:rPr lang="pt-PT"/>
              <a:t> </a:t>
            </a:r>
            <a:r>
              <a:rPr lang="pt-PT" err="1"/>
              <a:t>occaecat</a:t>
            </a:r>
            <a:r>
              <a:rPr lang="pt-PT"/>
              <a:t> </a:t>
            </a:r>
            <a:r>
              <a:rPr lang="pt-PT" err="1"/>
              <a:t>cupidatat</a:t>
            </a:r>
            <a:r>
              <a:rPr lang="pt-PT"/>
              <a:t> non </a:t>
            </a:r>
            <a:r>
              <a:rPr lang="pt-PT" err="1"/>
              <a:t>proident</a:t>
            </a:r>
            <a:r>
              <a:rPr lang="pt-PT"/>
              <a:t>, </a:t>
            </a:r>
            <a:r>
              <a:rPr lang="pt-PT" err="1"/>
              <a:t>sunt</a:t>
            </a:r>
            <a:r>
              <a:rPr lang="pt-PT"/>
              <a:t> in culpa qui </a:t>
            </a:r>
            <a:r>
              <a:rPr lang="pt-PT" err="1"/>
              <a:t>officia</a:t>
            </a:r>
            <a:r>
              <a:rPr lang="pt-PT"/>
              <a:t> </a:t>
            </a:r>
            <a:r>
              <a:rPr lang="pt-PT" err="1"/>
              <a:t>deserunt</a:t>
            </a:r>
            <a:r>
              <a:rPr lang="pt-PT"/>
              <a:t> </a:t>
            </a:r>
            <a:r>
              <a:rPr lang="pt-PT" err="1"/>
              <a:t>mollit</a:t>
            </a:r>
            <a:r>
              <a:rPr lang="pt-PT"/>
              <a:t> </a:t>
            </a:r>
            <a:r>
              <a:rPr lang="pt-PT" err="1"/>
              <a:t>anim</a:t>
            </a:r>
            <a:r>
              <a:rPr lang="pt-PT"/>
              <a:t> id </a:t>
            </a:r>
            <a:r>
              <a:rPr lang="pt-PT" err="1"/>
              <a:t>est</a:t>
            </a:r>
            <a:r>
              <a:rPr lang="pt-PT"/>
              <a:t> </a:t>
            </a:r>
            <a:r>
              <a:rPr lang="pt-PT" err="1"/>
              <a:t>laborum</a:t>
            </a:r>
            <a:r>
              <a:rPr lang="pt-PT"/>
              <a:t>.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37" hasCustomPrompt="1"/>
          </p:nvPr>
        </p:nvSpPr>
        <p:spPr>
          <a:xfrm>
            <a:off x="8031981" y="2580115"/>
            <a:ext cx="3341916" cy="309348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t-PT" err="1"/>
              <a:t>Column</a:t>
            </a:r>
            <a:r>
              <a:rPr lang="pt-PT"/>
              <a:t> </a:t>
            </a:r>
            <a:r>
              <a:rPr lang="pt-PT" err="1"/>
              <a:t>name</a:t>
            </a:r>
            <a:endParaRPr lang="pt-PT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8031981" y="2981768"/>
            <a:ext cx="3341916" cy="204439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accent2"/>
                </a:solidFill>
              </a:defRPr>
            </a:lvl1pPr>
          </a:lstStyle>
          <a:p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</a:t>
            </a:r>
            <a:r>
              <a:rPr lang="pt-PT" err="1"/>
              <a:t>sit</a:t>
            </a:r>
            <a:r>
              <a:rPr lang="pt-PT"/>
              <a:t> </a:t>
            </a:r>
            <a:r>
              <a:rPr lang="pt-PT" err="1"/>
              <a:t>amet</a:t>
            </a:r>
            <a:r>
              <a:rPr lang="pt-PT"/>
              <a:t>, </a:t>
            </a:r>
            <a:r>
              <a:rPr lang="pt-PT" err="1"/>
              <a:t>consectetur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 </a:t>
            </a:r>
            <a:r>
              <a:rPr lang="pt-PT" err="1"/>
              <a:t>elit</a:t>
            </a:r>
            <a:r>
              <a:rPr lang="pt-PT"/>
              <a:t>, </a:t>
            </a:r>
            <a:r>
              <a:rPr lang="pt-PT" err="1"/>
              <a:t>sed</a:t>
            </a:r>
            <a:r>
              <a:rPr lang="pt-PT"/>
              <a:t> do </a:t>
            </a:r>
            <a:r>
              <a:rPr lang="pt-PT" err="1"/>
              <a:t>eiusmod</a:t>
            </a:r>
            <a:r>
              <a:rPr lang="pt-PT"/>
              <a:t> </a:t>
            </a:r>
            <a:r>
              <a:rPr lang="pt-PT" err="1"/>
              <a:t>tempor</a:t>
            </a:r>
            <a:r>
              <a:rPr lang="pt-PT"/>
              <a:t> </a:t>
            </a:r>
            <a:r>
              <a:rPr lang="pt-PT" err="1"/>
              <a:t>incididunt</a:t>
            </a:r>
            <a:r>
              <a:rPr lang="pt-PT"/>
              <a:t> ut labore </a:t>
            </a:r>
            <a:r>
              <a:rPr lang="pt-PT" err="1"/>
              <a:t>et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magna </a:t>
            </a:r>
            <a:r>
              <a:rPr lang="pt-PT" err="1"/>
              <a:t>aliqua</a:t>
            </a:r>
            <a:r>
              <a:rPr lang="pt-PT"/>
              <a:t>. Ut </a:t>
            </a:r>
            <a:r>
              <a:rPr lang="pt-PT" err="1"/>
              <a:t>enim</a:t>
            </a:r>
            <a:r>
              <a:rPr lang="pt-PT"/>
              <a:t> ad </a:t>
            </a:r>
            <a:r>
              <a:rPr lang="pt-PT" err="1"/>
              <a:t>minim</a:t>
            </a:r>
            <a:r>
              <a:rPr lang="pt-PT"/>
              <a:t> </a:t>
            </a:r>
            <a:r>
              <a:rPr lang="pt-PT" err="1"/>
              <a:t>veniam</a:t>
            </a:r>
            <a:r>
              <a:rPr lang="pt-PT"/>
              <a:t>, quis </a:t>
            </a:r>
            <a:r>
              <a:rPr lang="pt-PT" err="1"/>
              <a:t>nostrud</a:t>
            </a:r>
            <a:r>
              <a:rPr lang="pt-PT"/>
              <a:t> </a:t>
            </a:r>
            <a:r>
              <a:rPr lang="pt-PT" err="1"/>
              <a:t>exercitation</a:t>
            </a:r>
            <a:r>
              <a:rPr lang="pt-PT"/>
              <a:t> </a:t>
            </a:r>
            <a:r>
              <a:rPr lang="pt-PT" err="1"/>
              <a:t>ullamco</a:t>
            </a:r>
            <a:r>
              <a:rPr lang="pt-PT"/>
              <a:t> </a:t>
            </a:r>
            <a:r>
              <a:rPr lang="pt-PT" err="1"/>
              <a:t>laboris</a:t>
            </a:r>
            <a:r>
              <a:rPr lang="pt-PT"/>
              <a:t> </a:t>
            </a:r>
            <a:r>
              <a:rPr lang="pt-PT" err="1"/>
              <a:t>nisi</a:t>
            </a:r>
            <a:r>
              <a:rPr lang="pt-PT"/>
              <a:t> ut </a:t>
            </a:r>
            <a:r>
              <a:rPr lang="pt-PT" err="1"/>
              <a:t>aliquip</a:t>
            </a:r>
            <a:r>
              <a:rPr lang="pt-PT"/>
              <a:t> </a:t>
            </a:r>
            <a:r>
              <a:rPr lang="pt-PT" err="1"/>
              <a:t>ex</a:t>
            </a:r>
            <a:r>
              <a:rPr lang="pt-PT"/>
              <a:t> </a:t>
            </a:r>
            <a:r>
              <a:rPr lang="pt-PT" err="1"/>
              <a:t>ea</a:t>
            </a:r>
            <a:r>
              <a:rPr lang="pt-PT"/>
              <a:t> </a:t>
            </a:r>
            <a:r>
              <a:rPr lang="pt-PT" err="1"/>
              <a:t>commodo</a:t>
            </a:r>
            <a:r>
              <a:rPr lang="pt-PT"/>
              <a:t> </a:t>
            </a:r>
            <a:r>
              <a:rPr lang="pt-PT" err="1"/>
              <a:t>consequat</a:t>
            </a:r>
            <a:r>
              <a:rPr lang="pt-PT"/>
              <a:t>. </a:t>
            </a:r>
            <a:r>
              <a:rPr lang="pt-PT" err="1"/>
              <a:t>Duis</a:t>
            </a:r>
            <a:r>
              <a:rPr lang="pt-PT"/>
              <a:t> </a:t>
            </a:r>
            <a:r>
              <a:rPr lang="pt-PT" err="1"/>
              <a:t>aute</a:t>
            </a:r>
            <a:r>
              <a:rPr lang="pt-PT"/>
              <a:t> </a:t>
            </a:r>
            <a:r>
              <a:rPr lang="pt-PT" err="1"/>
              <a:t>irure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in </a:t>
            </a:r>
            <a:r>
              <a:rPr lang="pt-PT" err="1"/>
              <a:t>reprehenderit</a:t>
            </a:r>
            <a:r>
              <a:rPr lang="pt-PT"/>
              <a:t> in </a:t>
            </a:r>
            <a:r>
              <a:rPr lang="pt-PT" err="1"/>
              <a:t>voluptate</a:t>
            </a:r>
            <a:r>
              <a:rPr lang="pt-PT"/>
              <a:t> </a:t>
            </a:r>
            <a:r>
              <a:rPr lang="pt-PT" err="1"/>
              <a:t>velit</a:t>
            </a:r>
            <a:r>
              <a:rPr lang="pt-PT"/>
              <a:t> esse </a:t>
            </a:r>
            <a:r>
              <a:rPr lang="pt-PT" err="1"/>
              <a:t>cillum</a:t>
            </a:r>
            <a:r>
              <a:rPr lang="pt-PT"/>
              <a:t> </a:t>
            </a:r>
            <a:r>
              <a:rPr lang="pt-PT" err="1"/>
              <a:t>dolore</a:t>
            </a:r>
            <a:r>
              <a:rPr lang="pt-PT"/>
              <a:t> eu </a:t>
            </a:r>
            <a:r>
              <a:rPr lang="pt-PT" err="1"/>
              <a:t>fugiat</a:t>
            </a:r>
            <a:r>
              <a:rPr lang="pt-PT"/>
              <a:t> </a:t>
            </a:r>
            <a:r>
              <a:rPr lang="pt-PT" err="1"/>
              <a:t>nulla</a:t>
            </a:r>
            <a:r>
              <a:rPr lang="pt-PT"/>
              <a:t> </a:t>
            </a:r>
            <a:r>
              <a:rPr lang="pt-PT" err="1"/>
              <a:t>pariatur</a:t>
            </a:r>
            <a:r>
              <a:rPr lang="pt-PT"/>
              <a:t>. </a:t>
            </a:r>
            <a:r>
              <a:rPr lang="pt-PT" err="1"/>
              <a:t>Excepteur</a:t>
            </a:r>
            <a:r>
              <a:rPr lang="pt-PT"/>
              <a:t> </a:t>
            </a:r>
            <a:r>
              <a:rPr lang="pt-PT" err="1"/>
              <a:t>sint</a:t>
            </a:r>
            <a:r>
              <a:rPr lang="pt-PT"/>
              <a:t> </a:t>
            </a:r>
            <a:r>
              <a:rPr lang="pt-PT" err="1"/>
              <a:t>occaecat</a:t>
            </a:r>
            <a:r>
              <a:rPr lang="pt-PT"/>
              <a:t> </a:t>
            </a:r>
            <a:r>
              <a:rPr lang="pt-PT" err="1"/>
              <a:t>cupidatat</a:t>
            </a:r>
            <a:r>
              <a:rPr lang="pt-PT"/>
              <a:t> non </a:t>
            </a:r>
            <a:r>
              <a:rPr lang="pt-PT" err="1"/>
              <a:t>proident</a:t>
            </a:r>
            <a:r>
              <a:rPr lang="pt-PT"/>
              <a:t>, </a:t>
            </a:r>
            <a:r>
              <a:rPr lang="pt-PT" err="1"/>
              <a:t>sunt</a:t>
            </a:r>
            <a:r>
              <a:rPr lang="pt-PT"/>
              <a:t> in culpa qui </a:t>
            </a:r>
            <a:r>
              <a:rPr lang="pt-PT" err="1"/>
              <a:t>officia</a:t>
            </a:r>
            <a:r>
              <a:rPr lang="pt-PT"/>
              <a:t> </a:t>
            </a:r>
            <a:r>
              <a:rPr lang="pt-PT" err="1"/>
              <a:t>deserunt</a:t>
            </a:r>
            <a:r>
              <a:rPr lang="pt-PT"/>
              <a:t> </a:t>
            </a:r>
            <a:r>
              <a:rPr lang="pt-PT" err="1"/>
              <a:t>mollit</a:t>
            </a:r>
            <a:r>
              <a:rPr lang="pt-PT"/>
              <a:t> </a:t>
            </a:r>
            <a:r>
              <a:rPr lang="pt-PT" err="1"/>
              <a:t>anim</a:t>
            </a:r>
            <a:r>
              <a:rPr lang="pt-PT"/>
              <a:t> id </a:t>
            </a:r>
            <a:r>
              <a:rPr lang="pt-PT" err="1"/>
              <a:t>est</a:t>
            </a:r>
            <a:r>
              <a:rPr lang="pt-PT"/>
              <a:t> </a:t>
            </a:r>
            <a:r>
              <a:rPr lang="pt-PT" err="1"/>
              <a:t>laborum</a:t>
            </a:r>
            <a:r>
              <a:rPr lang="pt-PT"/>
              <a:t>.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838200" y="2420558"/>
            <a:ext cx="3341916" cy="67252"/>
          </a:xfrm>
          <a:solidFill>
            <a:schemeClr val="accent4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4435091" y="2420558"/>
            <a:ext cx="3341916" cy="67252"/>
          </a:xfr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8031981" y="2422144"/>
            <a:ext cx="3341916" cy="67252"/>
          </a:xfrm>
          <a:solidFill>
            <a:schemeClr val="accent3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687704"/>
            <a:ext cx="10515600" cy="35643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Title</a:t>
            </a:r>
            <a:endParaRPr lang="pt-PT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839788" y="1079980"/>
            <a:ext cx="10514012" cy="25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pt-PT" err="1"/>
              <a:t>Subtitle</a:t>
            </a:r>
            <a:endParaRPr lang="pt-PT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213811" y="6165382"/>
            <a:ext cx="701038" cy="486183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BC2400-6EA6-006C-FD58-BF97DA8E9BBD}"/>
              </a:ext>
            </a:extLst>
          </p:cNvPr>
          <p:cNvCxnSpPr/>
          <p:nvPr userDrawn="1"/>
        </p:nvCxnSpPr>
        <p:spPr>
          <a:xfrm flipH="1">
            <a:off x="687197" y="-838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8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DF936-BA40-4581-9501-BD75A49C4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42" y="6191377"/>
            <a:ext cx="26045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67798-8100-4DCD-842D-B00C8CDEA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07" y="6193340"/>
            <a:ext cx="249975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3EBD2-1138-4610-BAD0-1D41043F4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07" y="6193340"/>
            <a:ext cx="249975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  <p:sldLayoutId id="2147483811" r:id="rId18"/>
    <p:sldLayoutId id="214748381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9.jpeg"/><Relationship Id="rId3" Type="http://schemas.openxmlformats.org/officeDocument/2006/relationships/image" Target="../media/image33.png"/><Relationship Id="rId7" Type="http://schemas.openxmlformats.org/officeDocument/2006/relationships/image" Target="../media/image39.jpe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19.png"/><Relationship Id="rId4" Type="http://schemas.openxmlformats.org/officeDocument/2006/relationships/image" Target="../media/image34.png"/><Relationship Id="rId9" Type="http://schemas.openxmlformats.org/officeDocument/2006/relationships/image" Target="../media/image41.sv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6.svg"/><Relationship Id="rId7" Type="http://schemas.openxmlformats.org/officeDocument/2006/relationships/image" Target="../media/image34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5023512" cy="2149523"/>
          </a:xfrm>
        </p:spPr>
        <p:txBody>
          <a:bodyPr/>
          <a:lstStyle/>
          <a:p>
            <a:r>
              <a:rPr lang="en-GB" b="1">
                <a:latin typeface="Arial Black" panose="020B0604020202020204" pitchFamily="34" charset="0"/>
                <a:cs typeface="Arial Black" panose="020B0604020202020204" pitchFamily="34" charset="0"/>
              </a:rPr>
              <a:t>EHIC</a:t>
            </a:r>
            <a:br>
              <a:rPr lang="en-GB" b="1"/>
            </a:br>
            <a:r>
              <a:rPr lang="en-GB" sz="4400" b="1"/>
              <a:t>DIGITALISATION</a:t>
            </a:r>
            <a:endParaRPr lang="en-GB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4191529" cy="11108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solidFill>
                  <a:srgbClr val="30328D"/>
                </a:solidFill>
                <a:latin typeface="EC Square Sans Cond Pro"/>
              </a:rPr>
              <a:t>Concepts behind an incremental implementation of the </a:t>
            </a:r>
            <a:endParaRPr lang="en-GB" sz="2000">
              <a:solidFill>
                <a:srgbClr val="30328D"/>
              </a:solidFill>
              <a:latin typeface="EC Square Sans Cond Pro" panose="020B05060400000200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>
                <a:solidFill>
                  <a:srgbClr val="30328D"/>
                </a:solidFill>
                <a:latin typeface="EC Square Sans Cond Pro"/>
              </a:rPr>
              <a:t>digital EHIC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EF739-BDE6-0792-0555-AD91C7A258A2}"/>
              </a:ext>
            </a:extLst>
          </p:cNvPr>
          <p:cNvSpPr txBox="1"/>
          <p:nvPr/>
        </p:nvSpPr>
        <p:spPr>
          <a:xfrm>
            <a:off x="1090246" y="6207367"/>
            <a:ext cx="3821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i="1">
                <a:solidFill>
                  <a:srgbClr val="30328D"/>
                </a:solidFill>
                <a:latin typeface="EC Square Sans Cond Pro" panose="020B0506040000020004" pitchFamily="34" charset="0"/>
              </a:rPr>
              <a:t>Administrative Commission Working Party - 28/02/2024</a:t>
            </a:r>
          </a:p>
        </p:txBody>
      </p:sp>
    </p:spTree>
    <p:extLst>
      <p:ext uri="{BB962C8B-B14F-4D97-AF65-F5344CB8AC3E}">
        <p14:creationId xmlns:p14="http://schemas.microsoft.com/office/powerpoint/2010/main" val="396390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B6F630-2E14-E344-6DCB-88A7F02A3BF3}"/>
              </a:ext>
            </a:extLst>
          </p:cNvPr>
          <p:cNvSpPr/>
          <p:nvPr/>
        </p:nvSpPr>
        <p:spPr>
          <a:xfrm>
            <a:off x="6378817" y="4196690"/>
            <a:ext cx="2875084" cy="2067593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3032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403B9-C5CD-5432-81BC-588082307838}"/>
              </a:ext>
            </a:extLst>
          </p:cNvPr>
          <p:cNvGrpSpPr/>
          <p:nvPr/>
        </p:nvGrpSpPr>
        <p:grpSpPr>
          <a:xfrm>
            <a:off x="620046" y="2401430"/>
            <a:ext cx="1397119" cy="1875812"/>
            <a:chOff x="2491752" y="2123250"/>
            <a:chExt cx="1397119" cy="1875812"/>
          </a:xfrm>
        </p:grpSpPr>
        <p:sp>
          <p:nvSpPr>
            <p:cNvPr id="9" name="Rounded Rectangle 83">
              <a:extLst>
                <a:ext uri="{FF2B5EF4-FFF2-40B4-BE49-F238E27FC236}">
                  <a16:creationId xmlns:a16="http://schemas.microsoft.com/office/drawing/2014/main" id="{EAEE73CB-48EC-6A12-2C6B-8F1FE55857B2}"/>
                </a:ext>
              </a:extLst>
            </p:cNvPr>
            <p:cNvSpPr/>
            <p:nvPr/>
          </p:nvSpPr>
          <p:spPr>
            <a:xfrm>
              <a:off x="2491752" y="2438317"/>
              <a:ext cx="1359225" cy="1559298"/>
            </a:xfrm>
            <a:prstGeom prst="roundRect">
              <a:avLst>
                <a:gd name="adj" fmla="val 904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69653" sx="103666" sy="103666" algn="ctr" rotWithShape="0">
                <a:prstClr val="black">
                  <a:alpha val="12162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D3BD23-3A94-48A5-3AB1-BC247D148D52}"/>
                </a:ext>
              </a:extLst>
            </p:cNvPr>
            <p:cNvSpPr/>
            <p:nvPr/>
          </p:nvSpPr>
          <p:spPr>
            <a:xfrm>
              <a:off x="2762990" y="2558404"/>
              <a:ext cx="815546" cy="81554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929B5-EB77-12A8-5F1D-F0D1E09C60B9}"/>
                </a:ext>
              </a:extLst>
            </p:cNvPr>
            <p:cNvSpPr txBox="1"/>
            <p:nvPr/>
          </p:nvSpPr>
          <p:spPr>
            <a:xfrm>
              <a:off x="2654568" y="2123250"/>
              <a:ext cx="1029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ISSUER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784374F-E6A8-617D-4225-341416F39868}"/>
                </a:ext>
              </a:extLst>
            </p:cNvPr>
            <p:cNvGrpSpPr/>
            <p:nvPr/>
          </p:nvGrpSpPr>
          <p:grpSpPr>
            <a:xfrm>
              <a:off x="2969665" y="2753987"/>
              <a:ext cx="405602" cy="400520"/>
              <a:chOff x="1643625" y="3137745"/>
              <a:chExt cx="405602" cy="400520"/>
            </a:xfrm>
          </p:grpSpPr>
          <p:sp>
            <p:nvSpPr>
              <p:cNvPr id="17" name="Line 667">
                <a:extLst>
                  <a:ext uri="{FF2B5EF4-FFF2-40B4-BE49-F238E27FC236}">
                    <a16:creationId xmlns:a16="http://schemas.microsoft.com/office/drawing/2014/main" id="{E4109BA8-9219-928C-CA8D-E3BED26AD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137745"/>
                <a:ext cx="0" cy="46761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668">
                <a:extLst>
                  <a:ext uri="{FF2B5EF4-FFF2-40B4-BE49-F238E27FC236}">
                    <a16:creationId xmlns:a16="http://schemas.microsoft.com/office/drawing/2014/main" id="{B8A67AF4-6413-A9F7-D4D4-840FB6DCF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724" y="3512851"/>
                <a:ext cx="399503" cy="25414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669">
                <a:extLst>
                  <a:ext uri="{FF2B5EF4-FFF2-40B4-BE49-F238E27FC236}">
                    <a16:creationId xmlns:a16="http://schemas.microsoft.com/office/drawing/2014/main" id="{F1221110-1C86-0B09-391B-47D3521C3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939" y="3394932"/>
                <a:ext cx="373073" cy="117920"/>
              </a:xfrm>
              <a:custGeom>
                <a:avLst/>
                <a:gdLst>
                  <a:gd name="T0" fmla="*/ 0 w 1177"/>
                  <a:gd name="T1" fmla="*/ 0 h 371"/>
                  <a:gd name="T2" fmla="*/ 0 w 1177"/>
                  <a:gd name="T3" fmla="*/ 371 h 371"/>
                  <a:gd name="T4" fmla="*/ 1177 w 1177"/>
                  <a:gd name="T5" fmla="*/ 371 h 371"/>
                  <a:gd name="T6" fmla="*/ 1177 w 1177"/>
                  <a:gd name="T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77" y="371"/>
                    </a:lnTo>
                    <a:lnTo>
                      <a:pt x="1177" y="0"/>
                    </a:lnTo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670">
                <a:extLst>
                  <a:ext uri="{FF2B5EF4-FFF2-40B4-BE49-F238E27FC236}">
                    <a16:creationId xmlns:a16="http://schemas.microsoft.com/office/drawing/2014/main" id="{3616DB36-525A-C7A4-FAF9-ADEC7C917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625" y="3330889"/>
                <a:ext cx="399503" cy="64043"/>
              </a:xfrm>
              <a:custGeom>
                <a:avLst/>
                <a:gdLst>
                  <a:gd name="T0" fmla="*/ 314 w 1261"/>
                  <a:gd name="T1" fmla="*/ 202 h 202"/>
                  <a:gd name="T2" fmla="*/ 0 w 1261"/>
                  <a:gd name="T3" fmla="*/ 202 h 202"/>
                  <a:gd name="T4" fmla="*/ 0 w 1261"/>
                  <a:gd name="T5" fmla="*/ 97 h 202"/>
                  <a:gd name="T6" fmla="*/ 269 w 1261"/>
                  <a:gd name="T7" fmla="*/ 0 h 202"/>
                  <a:gd name="T8" fmla="*/ 1007 w 1261"/>
                  <a:gd name="T9" fmla="*/ 0 h 202"/>
                  <a:gd name="T10" fmla="*/ 1261 w 1261"/>
                  <a:gd name="T11" fmla="*/ 97 h 202"/>
                  <a:gd name="T12" fmla="*/ 1261 w 1261"/>
                  <a:gd name="T13" fmla="*/ 202 h 202"/>
                  <a:gd name="T14" fmla="*/ 940 w 1261"/>
                  <a:gd name="T1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1" h="202">
                    <a:moveTo>
                      <a:pt x="314" y="202"/>
                    </a:moveTo>
                    <a:lnTo>
                      <a:pt x="0" y="202"/>
                    </a:lnTo>
                    <a:lnTo>
                      <a:pt x="0" y="97"/>
                    </a:lnTo>
                    <a:lnTo>
                      <a:pt x="269" y="0"/>
                    </a:lnTo>
                    <a:lnTo>
                      <a:pt x="1007" y="0"/>
                    </a:lnTo>
                    <a:lnTo>
                      <a:pt x="1261" y="97"/>
                    </a:lnTo>
                    <a:lnTo>
                      <a:pt x="1261" y="202"/>
                    </a:lnTo>
                    <a:lnTo>
                      <a:pt x="940" y="202"/>
                    </a:lnTo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671">
                <a:extLst>
                  <a:ext uri="{FF2B5EF4-FFF2-40B4-BE49-F238E27FC236}">
                    <a16:creationId xmlns:a16="http://schemas.microsoft.com/office/drawing/2014/main" id="{3C0794F5-C313-0461-B4D7-18C210E3F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577" y="3267863"/>
                <a:ext cx="170780" cy="6302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672">
                <a:extLst>
                  <a:ext uri="{FF2B5EF4-FFF2-40B4-BE49-F238E27FC236}">
                    <a16:creationId xmlns:a16="http://schemas.microsoft.com/office/drawing/2014/main" id="{C775DC0C-2AD2-6806-73F3-71E56D1AC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577" y="3184506"/>
                <a:ext cx="170780" cy="83357"/>
              </a:xfrm>
              <a:custGeom>
                <a:avLst/>
                <a:gdLst>
                  <a:gd name="T0" fmla="*/ 228 w 537"/>
                  <a:gd name="T1" fmla="*/ 1 h 263"/>
                  <a:gd name="T2" fmla="*/ 309 w 537"/>
                  <a:gd name="T3" fmla="*/ 1 h 263"/>
                  <a:gd name="T4" fmla="*/ 537 w 537"/>
                  <a:gd name="T5" fmla="*/ 229 h 263"/>
                  <a:gd name="T6" fmla="*/ 537 w 537"/>
                  <a:gd name="T7" fmla="*/ 263 h 263"/>
                  <a:gd name="T8" fmla="*/ 0 w 537"/>
                  <a:gd name="T9" fmla="*/ 263 h 263"/>
                  <a:gd name="T10" fmla="*/ 0 w 537"/>
                  <a:gd name="T11" fmla="*/ 229 h 263"/>
                  <a:gd name="T12" fmla="*/ 228 w 537"/>
                  <a:gd name="T13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263">
                    <a:moveTo>
                      <a:pt x="228" y="1"/>
                    </a:moveTo>
                    <a:lnTo>
                      <a:pt x="309" y="1"/>
                    </a:lnTo>
                    <a:cubicBezTo>
                      <a:pt x="435" y="0"/>
                      <a:pt x="537" y="103"/>
                      <a:pt x="537" y="229"/>
                    </a:cubicBezTo>
                    <a:lnTo>
                      <a:pt x="537" y="263"/>
                    </a:lnTo>
                    <a:lnTo>
                      <a:pt x="0" y="263"/>
                    </a:lnTo>
                    <a:lnTo>
                      <a:pt x="0" y="229"/>
                    </a:lnTo>
                    <a:cubicBezTo>
                      <a:pt x="0" y="102"/>
                      <a:pt x="102" y="0"/>
                      <a:pt x="228" y="1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Line 673">
                <a:extLst>
                  <a:ext uri="{FF2B5EF4-FFF2-40B4-BE49-F238E27FC236}">
                    <a16:creationId xmlns:a16="http://schemas.microsoft.com/office/drawing/2014/main" id="{152B2748-214A-DDD9-1990-0017CE806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5090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674">
                <a:extLst>
                  <a:ext uri="{FF2B5EF4-FFF2-40B4-BE49-F238E27FC236}">
                    <a16:creationId xmlns:a16="http://schemas.microsoft.com/office/drawing/2014/main" id="{FD5DD5D1-CB29-6B6C-7203-7746A48D7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2537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675">
                <a:extLst>
                  <a:ext uri="{FF2B5EF4-FFF2-40B4-BE49-F238E27FC236}">
                    <a16:creationId xmlns:a16="http://schemas.microsoft.com/office/drawing/2014/main" id="{8AF65571-7BF6-A461-D1D9-9EE5D6361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676">
                <a:extLst>
                  <a:ext uri="{FF2B5EF4-FFF2-40B4-BE49-F238E27FC236}">
                    <a16:creationId xmlns:a16="http://schemas.microsoft.com/office/drawing/2014/main" id="{B36AD34A-2AC0-DAF3-9458-D607B9789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398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677">
                <a:extLst>
                  <a:ext uri="{FF2B5EF4-FFF2-40B4-BE49-F238E27FC236}">
                    <a16:creationId xmlns:a16="http://schemas.microsoft.com/office/drawing/2014/main" id="{DB16CF2D-115E-9ABC-1032-05147271A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844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678">
                <a:extLst>
                  <a:ext uri="{FF2B5EF4-FFF2-40B4-BE49-F238E27FC236}">
                    <a16:creationId xmlns:a16="http://schemas.microsoft.com/office/drawing/2014/main" id="{90525210-0A25-9665-CF25-E2DEF630A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346" y="3362402"/>
                <a:ext cx="198227" cy="37612"/>
              </a:xfrm>
              <a:custGeom>
                <a:avLst/>
                <a:gdLst>
                  <a:gd name="T0" fmla="*/ 626 w 626"/>
                  <a:gd name="T1" fmla="*/ 118 h 118"/>
                  <a:gd name="T2" fmla="*/ 0 w 626"/>
                  <a:gd name="T3" fmla="*/ 118 h 118"/>
                  <a:gd name="T4" fmla="*/ 0 w 626"/>
                  <a:gd name="T5" fmla="*/ 55 h 118"/>
                  <a:gd name="T6" fmla="*/ 316 w 626"/>
                  <a:gd name="T7" fmla="*/ 0 h 118"/>
                  <a:gd name="T8" fmla="*/ 626 w 626"/>
                  <a:gd name="T9" fmla="*/ 55 h 118"/>
                  <a:gd name="T10" fmla="*/ 626 w 626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118">
                    <a:moveTo>
                      <a:pt x="626" y="118"/>
                    </a:moveTo>
                    <a:lnTo>
                      <a:pt x="0" y="118"/>
                    </a:lnTo>
                    <a:lnTo>
                      <a:pt x="0" y="55"/>
                    </a:lnTo>
                    <a:lnTo>
                      <a:pt x="316" y="0"/>
                    </a:lnTo>
                    <a:lnTo>
                      <a:pt x="626" y="55"/>
                    </a:lnTo>
                    <a:lnTo>
                      <a:pt x="626" y="11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679">
                <a:extLst>
                  <a:ext uri="{FF2B5EF4-FFF2-40B4-BE49-F238E27FC236}">
                    <a16:creationId xmlns:a16="http://schemas.microsoft.com/office/drawing/2014/main" id="{28F33AB7-CD4B-DE58-8FFA-A788382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14246"/>
                <a:ext cx="29480" cy="3049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680">
                <a:extLst>
                  <a:ext uri="{FF2B5EF4-FFF2-40B4-BE49-F238E27FC236}">
                    <a16:creationId xmlns:a16="http://schemas.microsoft.com/office/drawing/2014/main" id="{A0F6E71C-2BAB-F63B-346C-9DEDE793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62024"/>
                <a:ext cx="29480" cy="2948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ine 681">
                <a:extLst>
                  <a:ext uri="{FF2B5EF4-FFF2-40B4-BE49-F238E27FC236}">
                    <a16:creationId xmlns:a16="http://schemas.microsoft.com/office/drawing/2014/main" id="{95352F18-0710-650C-530D-D2CB998CD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561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Line 682">
                <a:extLst>
                  <a:ext uri="{FF2B5EF4-FFF2-40B4-BE49-F238E27FC236}">
                    <a16:creationId xmlns:a16="http://schemas.microsoft.com/office/drawing/2014/main" id="{63287899-97E1-7130-1359-1A961CA0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50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683">
                <a:extLst>
                  <a:ext uri="{FF2B5EF4-FFF2-40B4-BE49-F238E27FC236}">
                    <a16:creationId xmlns:a16="http://schemas.microsoft.com/office/drawing/2014/main" id="{B4A30B60-23F4-BB4F-C148-0E4FEB5BF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46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684">
                <a:extLst>
                  <a:ext uri="{FF2B5EF4-FFF2-40B4-BE49-F238E27FC236}">
                    <a16:creationId xmlns:a16="http://schemas.microsoft.com/office/drawing/2014/main" id="{C1F57A41-EF8B-1E71-7765-9920ED20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37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685">
                <a:extLst>
                  <a:ext uri="{FF2B5EF4-FFF2-40B4-BE49-F238E27FC236}">
                    <a16:creationId xmlns:a16="http://schemas.microsoft.com/office/drawing/2014/main" id="{F520E306-0831-A7C9-C060-75F02AB9C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986" y="3414246"/>
                <a:ext cx="29480" cy="3049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86">
                <a:extLst>
                  <a:ext uri="{FF2B5EF4-FFF2-40B4-BE49-F238E27FC236}">
                    <a16:creationId xmlns:a16="http://schemas.microsoft.com/office/drawing/2014/main" id="{27A5DC1C-A00E-6FC3-FF65-69DAC4BAC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03" y="3462024"/>
                <a:ext cx="29480" cy="2948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87">
                <a:extLst>
                  <a:ext uri="{FF2B5EF4-FFF2-40B4-BE49-F238E27FC236}">
                    <a16:creationId xmlns:a16="http://schemas.microsoft.com/office/drawing/2014/main" id="{9517C81D-9599-FF7E-48F5-3D3A37491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967" y="3137745"/>
                <a:ext cx="37612" cy="2643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8A0B00-9923-3033-4335-3F5F49A3EC07}"/>
                </a:ext>
              </a:extLst>
            </p:cNvPr>
            <p:cNvSpPr txBox="1"/>
            <p:nvPr/>
          </p:nvSpPr>
          <p:spPr>
            <a:xfrm>
              <a:off x="2503695" y="3421981"/>
              <a:ext cx="138517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HEALTH INSURANCE INSTITUTION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037540E-B7C7-D5B9-62A3-0A3B07F5E5FD}"/>
              </a:ext>
            </a:extLst>
          </p:cNvPr>
          <p:cNvSpPr txBox="1"/>
          <p:nvPr/>
        </p:nvSpPr>
        <p:spPr>
          <a:xfrm>
            <a:off x="4658458" y="1756223"/>
            <a:ext cx="287508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/>
                <a:cs typeface="Arial"/>
              </a:rPr>
              <a:t>Plastic</a:t>
            </a:r>
            <a:r>
              <a:rPr lang="it-IT" sz="1200" b="1">
                <a:solidFill>
                  <a:srgbClr val="30328D"/>
                </a:solidFill>
                <a:latin typeface="Arial"/>
                <a:cs typeface="Arial"/>
              </a:rPr>
              <a:t>/paper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/>
                <a:cs typeface="Arial"/>
              </a:rPr>
              <a:t> EHIC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30328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6" name="Picture 6" descr="How to recognise the card - Employment, Social Affairs &amp; Inclusion -  European Commission">
            <a:extLst>
              <a:ext uri="{FF2B5EF4-FFF2-40B4-BE49-F238E27FC236}">
                <a16:creationId xmlns:a16="http://schemas.microsoft.com/office/drawing/2014/main" id="{BA0E6CB8-C4EA-9609-C4F1-D32D0AF3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25" y="252821"/>
            <a:ext cx="2382350" cy="15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97A8E95-5A49-599D-2EAC-F821B9E90EB0}"/>
              </a:ext>
            </a:extLst>
          </p:cNvPr>
          <p:cNvCxnSpPr/>
          <p:nvPr/>
        </p:nvCxnSpPr>
        <p:spPr>
          <a:xfrm flipV="1">
            <a:off x="1979271" y="1004522"/>
            <a:ext cx="2925554" cy="2491624"/>
          </a:xfrm>
          <a:prstGeom prst="bentConnector3">
            <a:avLst>
              <a:gd name="adj1" fmla="val 16888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9C4F89E-13C0-FFEB-9128-44D2CF368C64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>
            <a:off x="1979271" y="3496146"/>
            <a:ext cx="999123" cy="17343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08AEB7D-B27E-0D02-3315-8AF6173A7B1D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7287175" y="1004522"/>
            <a:ext cx="3159658" cy="2417901"/>
          </a:xfrm>
          <a:prstGeom prst="bentConnector3">
            <a:avLst>
              <a:gd name="adj1" fmla="val 80946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0DD236D3-91B5-7EAD-478A-AF7B5CC3389C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9253901" y="3422423"/>
            <a:ext cx="1192932" cy="18080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43F6BC-442E-0835-3DB7-5271F965D6B9}"/>
              </a:ext>
            </a:extLst>
          </p:cNvPr>
          <p:cNvSpPr/>
          <p:nvPr/>
        </p:nvSpPr>
        <p:spPr>
          <a:xfrm>
            <a:off x="2978394" y="4196691"/>
            <a:ext cx="2875084" cy="2067593"/>
          </a:xfrm>
          <a:prstGeom prst="roundRect">
            <a:avLst/>
          </a:prstGeom>
          <a:solidFill>
            <a:srgbClr val="8BF4FF"/>
          </a:solidFill>
          <a:ln w="28575">
            <a:solidFill>
              <a:srgbClr val="4BE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5012D0-0900-DC12-FCF7-4E7F67690A82}"/>
              </a:ext>
            </a:extLst>
          </p:cNvPr>
          <p:cNvGrpSpPr/>
          <p:nvPr/>
        </p:nvGrpSpPr>
        <p:grpSpPr>
          <a:xfrm>
            <a:off x="4914349" y="4778237"/>
            <a:ext cx="702681" cy="1234578"/>
            <a:chOff x="4442400" y="4403065"/>
            <a:chExt cx="981301" cy="1589665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3019814-0A32-48E8-9A68-EE0FBD346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000" y="4403065"/>
              <a:ext cx="943701" cy="94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yellow key on a black background&#10;&#10;Description automatically generated">
              <a:extLst>
                <a:ext uri="{FF2B5EF4-FFF2-40B4-BE49-F238E27FC236}">
                  <a16:creationId xmlns:a16="http://schemas.microsoft.com/office/drawing/2014/main" id="{14856EFA-5E53-7CB2-F07E-50F868D58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852" y="4588563"/>
              <a:ext cx="144000" cy="144000"/>
            </a:xfrm>
            <a:prstGeom prst="rect">
              <a:avLst/>
            </a:prstGeom>
          </p:spPr>
        </p:pic>
        <p:pic>
          <p:nvPicPr>
            <p:cNvPr id="31" name="Picture 30" descr="A yellow key on a black background&#10;&#10;Description automatically generated">
              <a:extLst>
                <a:ext uri="{FF2B5EF4-FFF2-40B4-BE49-F238E27FC236}">
                  <a16:creationId xmlns:a16="http://schemas.microsoft.com/office/drawing/2014/main" id="{9E9208DC-FB14-2719-BE62-1C3637A72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852" y="4862883"/>
              <a:ext cx="144000" cy="144000"/>
            </a:xfrm>
            <a:prstGeom prst="rect">
              <a:avLst/>
            </a:prstGeom>
          </p:spPr>
        </p:pic>
        <p:pic>
          <p:nvPicPr>
            <p:cNvPr id="33" name="Picture 32" descr="A yellow key on a black background&#10;&#10;Description automatically generated">
              <a:extLst>
                <a:ext uri="{FF2B5EF4-FFF2-40B4-BE49-F238E27FC236}">
                  <a16:creationId xmlns:a16="http://schemas.microsoft.com/office/drawing/2014/main" id="{67D85A91-8AE5-648C-26D5-37FAF776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733" y="5126749"/>
              <a:ext cx="144000" cy="144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C942D2-D5D3-DA6C-9C26-16CC0D100FA6}"/>
                </a:ext>
              </a:extLst>
            </p:cNvPr>
            <p:cNvSpPr txBox="1"/>
            <p:nvPr/>
          </p:nvSpPr>
          <p:spPr>
            <a:xfrm>
              <a:off x="4442400" y="5457727"/>
              <a:ext cx="972314" cy="53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Trusted Issuers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888798-C588-6FC1-281D-26664DDB741B}"/>
              </a:ext>
            </a:extLst>
          </p:cNvPr>
          <p:cNvSpPr txBox="1"/>
          <p:nvPr/>
        </p:nvSpPr>
        <p:spPr>
          <a:xfrm>
            <a:off x="2938099" y="6291968"/>
            <a:ext cx="2982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the VC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518B3E-03BB-A825-990E-CE9BF1D36107}"/>
              </a:ext>
            </a:extLst>
          </p:cNvPr>
          <p:cNvSpPr txBox="1"/>
          <p:nvPr/>
        </p:nvSpPr>
        <p:spPr>
          <a:xfrm>
            <a:off x="6378817" y="6292825"/>
            <a:ext cx="2875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IE" sz="1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and issuing of VC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FD4B52-A170-DD37-02B2-86393163DC84}"/>
              </a:ext>
            </a:extLst>
          </p:cNvPr>
          <p:cNvGrpSpPr/>
          <p:nvPr/>
        </p:nvGrpSpPr>
        <p:grpSpPr>
          <a:xfrm>
            <a:off x="3064698" y="4879981"/>
            <a:ext cx="825899" cy="962870"/>
            <a:chOff x="3064698" y="4879981"/>
            <a:chExt cx="825899" cy="962870"/>
          </a:xfrm>
        </p:grpSpPr>
        <p:pic>
          <p:nvPicPr>
            <p:cNvPr id="4" name="Picture 2" descr="Personal Information free vector icons designed by Freepik | Contact icons  vector, Free icons, Web application design">
              <a:extLst>
                <a:ext uri="{FF2B5EF4-FFF2-40B4-BE49-F238E27FC236}">
                  <a16:creationId xmlns:a16="http://schemas.microsoft.com/office/drawing/2014/main" id="{9D2A61CE-C992-D456-8E64-C928E4EDA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438" y="4879981"/>
              <a:ext cx="641838" cy="64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2E7AF5-B0CD-D0D2-4B63-8C62133EA789}"/>
                </a:ext>
              </a:extLst>
            </p:cNvPr>
            <p:cNvSpPr txBox="1"/>
            <p:nvPr/>
          </p:nvSpPr>
          <p:spPr>
            <a:xfrm>
              <a:off x="3064698" y="5588935"/>
              <a:ext cx="8258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EHIC data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608A82-7FC1-A97A-CC66-2A9E1EEDD442}"/>
              </a:ext>
            </a:extLst>
          </p:cNvPr>
          <p:cNvGrpSpPr/>
          <p:nvPr/>
        </p:nvGrpSpPr>
        <p:grpSpPr>
          <a:xfrm>
            <a:off x="3952779" y="4837051"/>
            <a:ext cx="924991" cy="999865"/>
            <a:chOff x="3952779" y="4837051"/>
            <a:chExt cx="924991" cy="999865"/>
          </a:xfrm>
        </p:grpSpPr>
        <p:pic>
          <p:nvPicPr>
            <p:cNvPr id="6" name="Picture 5" descr="A computer screen shot of a computer network&#10;&#10;Description automatically generated">
              <a:extLst>
                <a:ext uri="{FF2B5EF4-FFF2-40B4-BE49-F238E27FC236}">
                  <a16:creationId xmlns:a16="http://schemas.microsoft.com/office/drawing/2014/main" id="{A04F6EE8-D39F-D4FC-B27E-8DB5ECA57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461" y="4837051"/>
              <a:ext cx="742950" cy="7429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F9C5B9-D840-D81F-8D5F-6F5D9FA7BF82}"/>
                </a:ext>
              </a:extLst>
            </p:cNvPr>
            <p:cNvSpPr txBox="1"/>
            <p:nvPr/>
          </p:nvSpPr>
          <p:spPr>
            <a:xfrm>
              <a:off x="3952779" y="5583000"/>
              <a:ext cx="924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VC schema</a:t>
              </a:r>
            </a:p>
          </p:txBody>
        </p:sp>
      </p:grp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291E57A-B192-AB10-6A49-9831FAA2EBC8}"/>
              </a:ext>
            </a:extLst>
          </p:cNvPr>
          <p:cNvCxnSpPr>
            <a:cxnSpLocks/>
            <a:stCxn id="3" idx="3"/>
            <a:endCxn id="35" idx="1"/>
          </p:cNvCxnSpPr>
          <p:nvPr/>
        </p:nvCxnSpPr>
        <p:spPr>
          <a:xfrm flipV="1">
            <a:off x="5853478" y="5230487"/>
            <a:ext cx="525339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849B25D-22EA-684F-61EF-1896C150864A}"/>
              </a:ext>
            </a:extLst>
          </p:cNvPr>
          <p:cNvSpPr txBox="1"/>
          <p:nvPr/>
        </p:nvSpPr>
        <p:spPr>
          <a:xfrm>
            <a:off x="1005156" y="5284252"/>
            <a:ext cx="2875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EHIC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30328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EF372FA-A886-F8DD-168A-6481F8FE0ABB}"/>
              </a:ext>
            </a:extLst>
          </p:cNvPr>
          <p:cNvGrpSpPr/>
          <p:nvPr/>
        </p:nvGrpSpPr>
        <p:grpSpPr>
          <a:xfrm rot="157689">
            <a:off x="5940767" y="2870790"/>
            <a:ext cx="4265218" cy="1703790"/>
            <a:chOff x="8796050" y="4660269"/>
            <a:chExt cx="4265218" cy="1703790"/>
          </a:xfrm>
        </p:grpSpPr>
        <p:pic>
          <p:nvPicPr>
            <p:cNvPr id="65" name="Picture 4" descr="Question mark Special Lineal icon">
              <a:extLst>
                <a:ext uri="{FF2B5EF4-FFF2-40B4-BE49-F238E27FC236}">
                  <a16:creationId xmlns:a16="http://schemas.microsoft.com/office/drawing/2014/main" id="{535E69DC-F318-A13B-61F8-4FA0C1E6E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6050" y="4660269"/>
              <a:ext cx="1703790" cy="170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1B58194-E928-831A-5DB7-2C19F93206B3}"/>
                </a:ext>
              </a:extLst>
            </p:cNvPr>
            <p:cNvSpPr txBox="1"/>
            <p:nvPr/>
          </p:nvSpPr>
          <p:spPr>
            <a:xfrm rot="21442311">
              <a:off x="10465984" y="4691119"/>
              <a:ext cx="2595284" cy="130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marR="0" lvl="0" indent="-176213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IE" sz="2800" b="1">
                  <a:solidFill>
                    <a:schemeClr val="accent5"/>
                  </a:solidFill>
                  <a:latin typeface="EC Square Sans Cond Pro" panose="020B0506040000020004" pitchFamily="34" charset="0"/>
                  <a:cs typeface="Arial" panose="020B0604020202020204" pitchFamily="34" charset="0"/>
                </a:rPr>
                <a:t>2029</a:t>
              </a:r>
            </a:p>
            <a:p>
              <a:pPr marL="176213" marR="0" lvl="0" indent="-176213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EC Square Sans Cond Pro" panose="020B0506040000020004" pitchFamily="34" charset="0"/>
                  <a:cs typeface="Arial" panose="020B0604020202020204" pitchFamily="34" charset="0"/>
                </a:rPr>
                <a:t>Wallet use</a:t>
              </a:r>
            </a:p>
            <a:p>
              <a:pPr marR="0" lvl="0" indent="182563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EC Square Sans Cond Pro" panose="020B0506040000020004" pitchFamily="34" charset="0"/>
                  <a:cs typeface="Arial" panose="020B0604020202020204" pitchFamily="34" charset="0"/>
                </a:rPr>
                <a:t>not compulsory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640571E-6C7F-3FBA-45CE-CC632E9C7DEB}"/>
              </a:ext>
            </a:extLst>
          </p:cNvPr>
          <p:cNvGrpSpPr/>
          <p:nvPr/>
        </p:nvGrpSpPr>
        <p:grpSpPr>
          <a:xfrm>
            <a:off x="6378817" y="4562675"/>
            <a:ext cx="2875084" cy="1734684"/>
            <a:chOff x="6378817" y="4562675"/>
            <a:chExt cx="2875084" cy="173468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AF078D0-7A95-6F8D-221A-3BF1B40347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99793" y="4562675"/>
              <a:ext cx="1465527" cy="1341115"/>
              <a:chOff x="4224759" y="4185501"/>
              <a:chExt cx="1835085" cy="1678637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9971FCE-442F-C6EA-9780-F75698CA7F94}"/>
                  </a:ext>
                </a:extLst>
              </p:cNvPr>
              <p:cNvSpPr/>
              <p:nvPr/>
            </p:nvSpPr>
            <p:spPr>
              <a:xfrm>
                <a:off x="4224759" y="4185501"/>
                <a:ext cx="1835085" cy="1678637"/>
              </a:xfrm>
              <a:prstGeom prst="roundRect">
                <a:avLst/>
              </a:prstGeom>
              <a:solidFill>
                <a:srgbClr val="2C4178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pic>
            <p:nvPicPr>
              <p:cNvPr id="70" name="Picture 14">
                <a:extLst>
                  <a:ext uri="{FF2B5EF4-FFF2-40B4-BE49-F238E27FC236}">
                    <a16:creationId xmlns:a16="http://schemas.microsoft.com/office/drawing/2014/main" id="{A873AB7C-361A-CF69-6CF2-4A70F22EB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322"/>
              <a:stretch/>
            </p:blipFill>
            <p:spPr bwMode="auto">
              <a:xfrm>
                <a:off x="4355704" y="4266184"/>
                <a:ext cx="1692087" cy="153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F6D6D94-8B20-AB86-3204-BB89F16807DB}"/>
                </a:ext>
              </a:extLst>
            </p:cNvPr>
            <p:cNvSpPr txBox="1"/>
            <p:nvPr/>
          </p:nvSpPr>
          <p:spPr>
            <a:xfrm>
              <a:off x="6378817" y="5958805"/>
              <a:ext cx="2875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IE" sz="1600" b="1">
                  <a:solidFill>
                    <a:schemeClr val="tx2"/>
                  </a:solidFill>
                  <a:latin typeface="EC Square Sans Cond Pro" panose="020B0506040000020004" pitchFamily="34" charset="0"/>
                  <a:cs typeface="Arial" panose="020B0604020202020204" pitchFamily="34" charset="0"/>
                </a:rPr>
                <a:t>EUDI Wallet VC</a:t>
              </a:r>
            </a:p>
          </p:txBody>
        </p:sp>
      </p:grpSp>
      <p:pic>
        <p:nvPicPr>
          <p:cNvPr id="72" name="Picture 71" descr="A person in blue shirt and white pants&#10;&#10;Description automatically generated">
            <a:extLst>
              <a:ext uri="{FF2B5EF4-FFF2-40B4-BE49-F238E27FC236}">
                <a16:creationId xmlns:a16="http://schemas.microsoft.com/office/drawing/2014/main" id="{5BD3ACC4-1B8E-379E-1BF1-73F11B15AA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16" y="2425798"/>
            <a:ext cx="936607" cy="189077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3A37241-98D1-5435-FE18-6AFBF8D8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0053" y="4398484"/>
            <a:ext cx="1518718" cy="15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A788E077-1F98-7562-014C-B84AA73435E0}"/>
              </a:ext>
            </a:extLst>
          </p:cNvPr>
          <p:cNvSpPr txBox="1">
            <a:spLocks/>
          </p:cNvSpPr>
          <p:nvPr/>
        </p:nvSpPr>
        <p:spPr>
          <a:xfrm>
            <a:off x="970280" y="109394"/>
            <a:ext cx="6547445" cy="83138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Progressive</a:t>
            </a:r>
          </a:p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implementation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358860-D365-C331-E627-6FD63CFE80C4}"/>
              </a:ext>
            </a:extLst>
          </p:cNvPr>
          <p:cNvSpPr txBox="1"/>
          <p:nvPr/>
        </p:nvSpPr>
        <p:spPr>
          <a:xfrm>
            <a:off x="81831" y="6431325"/>
            <a:ext cx="298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VC = Verifiable Credential</a:t>
            </a:r>
            <a:endParaRPr lang="en-IE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36" grpId="0"/>
      <p:bldP spid="37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3403B9-C5CD-5432-81BC-588082307838}"/>
              </a:ext>
            </a:extLst>
          </p:cNvPr>
          <p:cNvGrpSpPr/>
          <p:nvPr/>
        </p:nvGrpSpPr>
        <p:grpSpPr>
          <a:xfrm>
            <a:off x="620046" y="2401430"/>
            <a:ext cx="1397119" cy="1875812"/>
            <a:chOff x="2491752" y="2123250"/>
            <a:chExt cx="1397119" cy="1875812"/>
          </a:xfrm>
        </p:grpSpPr>
        <p:sp>
          <p:nvSpPr>
            <p:cNvPr id="9" name="Rounded Rectangle 83">
              <a:extLst>
                <a:ext uri="{FF2B5EF4-FFF2-40B4-BE49-F238E27FC236}">
                  <a16:creationId xmlns:a16="http://schemas.microsoft.com/office/drawing/2014/main" id="{EAEE73CB-48EC-6A12-2C6B-8F1FE55857B2}"/>
                </a:ext>
              </a:extLst>
            </p:cNvPr>
            <p:cNvSpPr/>
            <p:nvPr/>
          </p:nvSpPr>
          <p:spPr>
            <a:xfrm>
              <a:off x="2491752" y="2438317"/>
              <a:ext cx="1359225" cy="1559298"/>
            </a:xfrm>
            <a:prstGeom prst="roundRect">
              <a:avLst>
                <a:gd name="adj" fmla="val 904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69653" sx="103666" sy="103666" algn="ctr" rotWithShape="0">
                <a:prstClr val="black">
                  <a:alpha val="12162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D3BD23-3A94-48A5-3AB1-BC247D148D52}"/>
                </a:ext>
              </a:extLst>
            </p:cNvPr>
            <p:cNvSpPr/>
            <p:nvPr/>
          </p:nvSpPr>
          <p:spPr>
            <a:xfrm>
              <a:off x="2762990" y="2558404"/>
              <a:ext cx="815546" cy="81554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929B5-EB77-12A8-5F1D-F0D1E09C60B9}"/>
                </a:ext>
              </a:extLst>
            </p:cNvPr>
            <p:cNvSpPr txBox="1"/>
            <p:nvPr/>
          </p:nvSpPr>
          <p:spPr>
            <a:xfrm>
              <a:off x="2654568" y="2123250"/>
              <a:ext cx="1029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ISSUER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784374F-E6A8-617D-4225-341416F39868}"/>
                </a:ext>
              </a:extLst>
            </p:cNvPr>
            <p:cNvGrpSpPr/>
            <p:nvPr/>
          </p:nvGrpSpPr>
          <p:grpSpPr>
            <a:xfrm>
              <a:off x="2969665" y="2753987"/>
              <a:ext cx="405602" cy="400520"/>
              <a:chOff x="1643625" y="3137745"/>
              <a:chExt cx="405602" cy="400520"/>
            </a:xfrm>
          </p:grpSpPr>
          <p:sp>
            <p:nvSpPr>
              <p:cNvPr id="17" name="Line 667">
                <a:extLst>
                  <a:ext uri="{FF2B5EF4-FFF2-40B4-BE49-F238E27FC236}">
                    <a16:creationId xmlns:a16="http://schemas.microsoft.com/office/drawing/2014/main" id="{E4109BA8-9219-928C-CA8D-E3BED26AD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137745"/>
                <a:ext cx="0" cy="46761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668">
                <a:extLst>
                  <a:ext uri="{FF2B5EF4-FFF2-40B4-BE49-F238E27FC236}">
                    <a16:creationId xmlns:a16="http://schemas.microsoft.com/office/drawing/2014/main" id="{B8A67AF4-6413-A9F7-D4D4-840FB6DCF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724" y="3512851"/>
                <a:ext cx="399503" cy="25414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669">
                <a:extLst>
                  <a:ext uri="{FF2B5EF4-FFF2-40B4-BE49-F238E27FC236}">
                    <a16:creationId xmlns:a16="http://schemas.microsoft.com/office/drawing/2014/main" id="{F1221110-1C86-0B09-391B-47D3521C3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939" y="3394932"/>
                <a:ext cx="373073" cy="117920"/>
              </a:xfrm>
              <a:custGeom>
                <a:avLst/>
                <a:gdLst>
                  <a:gd name="T0" fmla="*/ 0 w 1177"/>
                  <a:gd name="T1" fmla="*/ 0 h 371"/>
                  <a:gd name="T2" fmla="*/ 0 w 1177"/>
                  <a:gd name="T3" fmla="*/ 371 h 371"/>
                  <a:gd name="T4" fmla="*/ 1177 w 1177"/>
                  <a:gd name="T5" fmla="*/ 371 h 371"/>
                  <a:gd name="T6" fmla="*/ 1177 w 1177"/>
                  <a:gd name="T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77" y="371"/>
                    </a:lnTo>
                    <a:lnTo>
                      <a:pt x="1177" y="0"/>
                    </a:lnTo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670">
                <a:extLst>
                  <a:ext uri="{FF2B5EF4-FFF2-40B4-BE49-F238E27FC236}">
                    <a16:creationId xmlns:a16="http://schemas.microsoft.com/office/drawing/2014/main" id="{3616DB36-525A-C7A4-FAF9-ADEC7C917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625" y="3330889"/>
                <a:ext cx="399503" cy="64043"/>
              </a:xfrm>
              <a:custGeom>
                <a:avLst/>
                <a:gdLst>
                  <a:gd name="T0" fmla="*/ 314 w 1261"/>
                  <a:gd name="T1" fmla="*/ 202 h 202"/>
                  <a:gd name="T2" fmla="*/ 0 w 1261"/>
                  <a:gd name="T3" fmla="*/ 202 h 202"/>
                  <a:gd name="T4" fmla="*/ 0 w 1261"/>
                  <a:gd name="T5" fmla="*/ 97 h 202"/>
                  <a:gd name="T6" fmla="*/ 269 w 1261"/>
                  <a:gd name="T7" fmla="*/ 0 h 202"/>
                  <a:gd name="T8" fmla="*/ 1007 w 1261"/>
                  <a:gd name="T9" fmla="*/ 0 h 202"/>
                  <a:gd name="T10" fmla="*/ 1261 w 1261"/>
                  <a:gd name="T11" fmla="*/ 97 h 202"/>
                  <a:gd name="T12" fmla="*/ 1261 w 1261"/>
                  <a:gd name="T13" fmla="*/ 202 h 202"/>
                  <a:gd name="T14" fmla="*/ 940 w 1261"/>
                  <a:gd name="T1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1" h="202">
                    <a:moveTo>
                      <a:pt x="314" y="202"/>
                    </a:moveTo>
                    <a:lnTo>
                      <a:pt x="0" y="202"/>
                    </a:lnTo>
                    <a:lnTo>
                      <a:pt x="0" y="97"/>
                    </a:lnTo>
                    <a:lnTo>
                      <a:pt x="269" y="0"/>
                    </a:lnTo>
                    <a:lnTo>
                      <a:pt x="1007" y="0"/>
                    </a:lnTo>
                    <a:lnTo>
                      <a:pt x="1261" y="97"/>
                    </a:lnTo>
                    <a:lnTo>
                      <a:pt x="1261" y="202"/>
                    </a:lnTo>
                    <a:lnTo>
                      <a:pt x="940" y="202"/>
                    </a:lnTo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671">
                <a:extLst>
                  <a:ext uri="{FF2B5EF4-FFF2-40B4-BE49-F238E27FC236}">
                    <a16:creationId xmlns:a16="http://schemas.microsoft.com/office/drawing/2014/main" id="{3C0794F5-C313-0461-B4D7-18C210E3F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577" y="3267863"/>
                <a:ext cx="170780" cy="6302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672">
                <a:extLst>
                  <a:ext uri="{FF2B5EF4-FFF2-40B4-BE49-F238E27FC236}">
                    <a16:creationId xmlns:a16="http://schemas.microsoft.com/office/drawing/2014/main" id="{C775DC0C-2AD2-6806-73F3-71E56D1AC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577" y="3184506"/>
                <a:ext cx="170780" cy="83357"/>
              </a:xfrm>
              <a:custGeom>
                <a:avLst/>
                <a:gdLst>
                  <a:gd name="T0" fmla="*/ 228 w 537"/>
                  <a:gd name="T1" fmla="*/ 1 h 263"/>
                  <a:gd name="T2" fmla="*/ 309 w 537"/>
                  <a:gd name="T3" fmla="*/ 1 h 263"/>
                  <a:gd name="T4" fmla="*/ 537 w 537"/>
                  <a:gd name="T5" fmla="*/ 229 h 263"/>
                  <a:gd name="T6" fmla="*/ 537 w 537"/>
                  <a:gd name="T7" fmla="*/ 263 h 263"/>
                  <a:gd name="T8" fmla="*/ 0 w 537"/>
                  <a:gd name="T9" fmla="*/ 263 h 263"/>
                  <a:gd name="T10" fmla="*/ 0 w 537"/>
                  <a:gd name="T11" fmla="*/ 229 h 263"/>
                  <a:gd name="T12" fmla="*/ 228 w 537"/>
                  <a:gd name="T13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263">
                    <a:moveTo>
                      <a:pt x="228" y="1"/>
                    </a:moveTo>
                    <a:lnTo>
                      <a:pt x="309" y="1"/>
                    </a:lnTo>
                    <a:cubicBezTo>
                      <a:pt x="435" y="0"/>
                      <a:pt x="537" y="103"/>
                      <a:pt x="537" y="229"/>
                    </a:cubicBezTo>
                    <a:lnTo>
                      <a:pt x="537" y="263"/>
                    </a:lnTo>
                    <a:lnTo>
                      <a:pt x="0" y="263"/>
                    </a:lnTo>
                    <a:lnTo>
                      <a:pt x="0" y="229"/>
                    </a:lnTo>
                    <a:cubicBezTo>
                      <a:pt x="0" y="102"/>
                      <a:pt x="102" y="0"/>
                      <a:pt x="228" y="1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Line 673">
                <a:extLst>
                  <a:ext uri="{FF2B5EF4-FFF2-40B4-BE49-F238E27FC236}">
                    <a16:creationId xmlns:a16="http://schemas.microsoft.com/office/drawing/2014/main" id="{152B2748-214A-DDD9-1990-0017CE806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5090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674">
                <a:extLst>
                  <a:ext uri="{FF2B5EF4-FFF2-40B4-BE49-F238E27FC236}">
                    <a16:creationId xmlns:a16="http://schemas.microsoft.com/office/drawing/2014/main" id="{FD5DD5D1-CB29-6B6C-7203-7746A48D7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2537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675">
                <a:extLst>
                  <a:ext uri="{FF2B5EF4-FFF2-40B4-BE49-F238E27FC236}">
                    <a16:creationId xmlns:a16="http://schemas.microsoft.com/office/drawing/2014/main" id="{8AF65571-7BF6-A461-D1D9-9EE5D6361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676">
                <a:extLst>
                  <a:ext uri="{FF2B5EF4-FFF2-40B4-BE49-F238E27FC236}">
                    <a16:creationId xmlns:a16="http://schemas.microsoft.com/office/drawing/2014/main" id="{B36AD34A-2AC0-DAF3-9458-D607B9789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398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677">
                <a:extLst>
                  <a:ext uri="{FF2B5EF4-FFF2-40B4-BE49-F238E27FC236}">
                    <a16:creationId xmlns:a16="http://schemas.microsoft.com/office/drawing/2014/main" id="{DB16CF2D-115E-9ABC-1032-05147271A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844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678">
                <a:extLst>
                  <a:ext uri="{FF2B5EF4-FFF2-40B4-BE49-F238E27FC236}">
                    <a16:creationId xmlns:a16="http://schemas.microsoft.com/office/drawing/2014/main" id="{90525210-0A25-9665-CF25-E2DEF630A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346" y="3362402"/>
                <a:ext cx="198227" cy="37612"/>
              </a:xfrm>
              <a:custGeom>
                <a:avLst/>
                <a:gdLst>
                  <a:gd name="T0" fmla="*/ 626 w 626"/>
                  <a:gd name="T1" fmla="*/ 118 h 118"/>
                  <a:gd name="T2" fmla="*/ 0 w 626"/>
                  <a:gd name="T3" fmla="*/ 118 h 118"/>
                  <a:gd name="T4" fmla="*/ 0 w 626"/>
                  <a:gd name="T5" fmla="*/ 55 h 118"/>
                  <a:gd name="T6" fmla="*/ 316 w 626"/>
                  <a:gd name="T7" fmla="*/ 0 h 118"/>
                  <a:gd name="T8" fmla="*/ 626 w 626"/>
                  <a:gd name="T9" fmla="*/ 55 h 118"/>
                  <a:gd name="T10" fmla="*/ 626 w 626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118">
                    <a:moveTo>
                      <a:pt x="626" y="118"/>
                    </a:moveTo>
                    <a:lnTo>
                      <a:pt x="0" y="118"/>
                    </a:lnTo>
                    <a:lnTo>
                      <a:pt x="0" y="55"/>
                    </a:lnTo>
                    <a:lnTo>
                      <a:pt x="316" y="0"/>
                    </a:lnTo>
                    <a:lnTo>
                      <a:pt x="626" y="55"/>
                    </a:lnTo>
                    <a:lnTo>
                      <a:pt x="626" y="11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679">
                <a:extLst>
                  <a:ext uri="{FF2B5EF4-FFF2-40B4-BE49-F238E27FC236}">
                    <a16:creationId xmlns:a16="http://schemas.microsoft.com/office/drawing/2014/main" id="{28F33AB7-CD4B-DE58-8FFA-A788382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14246"/>
                <a:ext cx="29480" cy="3049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680">
                <a:extLst>
                  <a:ext uri="{FF2B5EF4-FFF2-40B4-BE49-F238E27FC236}">
                    <a16:creationId xmlns:a16="http://schemas.microsoft.com/office/drawing/2014/main" id="{A0F6E71C-2BAB-F63B-346C-9DEDE793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62024"/>
                <a:ext cx="29480" cy="2948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ine 681">
                <a:extLst>
                  <a:ext uri="{FF2B5EF4-FFF2-40B4-BE49-F238E27FC236}">
                    <a16:creationId xmlns:a16="http://schemas.microsoft.com/office/drawing/2014/main" id="{95352F18-0710-650C-530D-D2CB998CD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561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Line 682">
                <a:extLst>
                  <a:ext uri="{FF2B5EF4-FFF2-40B4-BE49-F238E27FC236}">
                    <a16:creationId xmlns:a16="http://schemas.microsoft.com/office/drawing/2014/main" id="{63287899-97E1-7130-1359-1A961CA0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50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683">
                <a:extLst>
                  <a:ext uri="{FF2B5EF4-FFF2-40B4-BE49-F238E27FC236}">
                    <a16:creationId xmlns:a16="http://schemas.microsoft.com/office/drawing/2014/main" id="{B4A30B60-23F4-BB4F-C148-0E4FEB5BF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46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684">
                <a:extLst>
                  <a:ext uri="{FF2B5EF4-FFF2-40B4-BE49-F238E27FC236}">
                    <a16:creationId xmlns:a16="http://schemas.microsoft.com/office/drawing/2014/main" id="{C1F57A41-EF8B-1E71-7765-9920ED20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37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685">
                <a:extLst>
                  <a:ext uri="{FF2B5EF4-FFF2-40B4-BE49-F238E27FC236}">
                    <a16:creationId xmlns:a16="http://schemas.microsoft.com/office/drawing/2014/main" id="{F520E306-0831-A7C9-C060-75F02AB9C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986" y="3414246"/>
                <a:ext cx="29480" cy="3049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86">
                <a:extLst>
                  <a:ext uri="{FF2B5EF4-FFF2-40B4-BE49-F238E27FC236}">
                    <a16:creationId xmlns:a16="http://schemas.microsoft.com/office/drawing/2014/main" id="{27A5DC1C-A00E-6FC3-FF65-69DAC4BAC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03" y="3462024"/>
                <a:ext cx="29480" cy="2948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87">
                <a:extLst>
                  <a:ext uri="{FF2B5EF4-FFF2-40B4-BE49-F238E27FC236}">
                    <a16:creationId xmlns:a16="http://schemas.microsoft.com/office/drawing/2014/main" id="{9517C81D-9599-FF7E-48F5-3D3A37491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967" y="3137745"/>
                <a:ext cx="37612" cy="2643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8A0B00-9923-3033-4335-3F5F49A3EC07}"/>
                </a:ext>
              </a:extLst>
            </p:cNvPr>
            <p:cNvSpPr txBox="1"/>
            <p:nvPr/>
          </p:nvSpPr>
          <p:spPr>
            <a:xfrm>
              <a:off x="2503695" y="3421981"/>
              <a:ext cx="138517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HEALTH INSURANCE INSTITUTION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00CDC5-9FE1-97F9-CAD2-161F462733DA}"/>
              </a:ext>
            </a:extLst>
          </p:cNvPr>
          <p:cNvSpPr txBox="1"/>
          <p:nvPr/>
        </p:nvSpPr>
        <p:spPr>
          <a:xfrm>
            <a:off x="1005156" y="5284252"/>
            <a:ext cx="2875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EHIC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30328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97A8E95-5A49-599D-2EAC-F821B9E90EB0}"/>
              </a:ext>
            </a:extLst>
          </p:cNvPr>
          <p:cNvCxnSpPr/>
          <p:nvPr/>
        </p:nvCxnSpPr>
        <p:spPr>
          <a:xfrm flipV="1">
            <a:off x="1979271" y="1004522"/>
            <a:ext cx="2925554" cy="2491624"/>
          </a:xfrm>
          <a:prstGeom prst="bentConnector3">
            <a:avLst>
              <a:gd name="adj1" fmla="val 16888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9C4F89E-13C0-FFEB-9128-44D2CF368C64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>
            <a:off x="1979271" y="3496146"/>
            <a:ext cx="999123" cy="17343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08AEB7D-B27E-0D02-3315-8AF6173A7B1D}"/>
              </a:ext>
            </a:extLst>
          </p:cNvPr>
          <p:cNvCxnSpPr>
            <a:cxnSpLocks/>
          </p:cNvCxnSpPr>
          <p:nvPr/>
        </p:nvCxnSpPr>
        <p:spPr>
          <a:xfrm>
            <a:off x="7242868" y="1022606"/>
            <a:ext cx="3203965" cy="2399817"/>
          </a:xfrm>
          <a:prstGeom prst="bentConnector3">
            <a:avLst>
              <a:gd name="adj1" fmla="val 81365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0DD236D3-91B5-7EAD-478A-AF7B5CC3389C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9253901" y="3422423"/>
            <a:ext cx="1192932" cy="91771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B6F630-2E14-E344-6DCB-88A7F02A3BF3}"/>
              </a:ext>
            </a:extLst>
          </p:cNvPr>
          <p:cNvSpPr/>
          <p:nvPr/>
        </p:nvSpPr>
        <p:spPr>
          <a:xfrm>
            <a:off x="6338524" y="2167431"/>
            <a:ext cx="2915377" cy="4345413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3032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888798-C588-6FC1-281D-26664DDB741B}"/>
              </a:ext>
            </a:extLst>
          </p:cNvPr>
          <p:cNvSpPr txBox="1"/>
          <p:nvPr/>
        </p:nvSpPr>
        <p:spPr>
          <a:xfrm>
            <a:off x="2938099" y="6291968"/>
            <a:ext cx="298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the VC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518B3E-03BB-A825-990E-CE9BF1D36107}"/>
              </a:ext>
            </a:extLst>
          </p:cNvPr>
          <p:cNvSpPr txBox="1"/>
          <p:nvPr/>
        </p:nvSpPr>
        <p:spPr>
          <a:xfrm>
            <a:off x="6406012" y="6535539"/>
            <a:ext cx="2875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and issuing of VC</a:t>
            </a:r>
            <a:endParaRPr kumimoji="0" lang="en-IE" sz="1400" b="1" i="0" u="none" strike="noStrike" kern="1200" cap="none" spc="0" normalizeH="0" baseline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FAE9C85-C1DF-0F05-7B42-AE1DB04837E2}"/>
              </a:ext>
            </a:extLst>
          </p:cNvPr>
          <p:cNvGrpSpPr/>
          <p:nvPr/>
        </p:nvGrpSpPr>
        <p:grpSpPr>
          <a:xfrm>
            <a:off x="2978394" y="4196691"/>
            <a:ext cx="2875084" cy="2067593"/>
            <a:chOff x="2978394" y="4196691"/>
            <a:chExt cx="2875084" cy="2067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F43F6BC-442E-0835-3DB7-5271F965D6B9}"/>
                </a:ext>
              </a:extLst>
            </p:cNvPr>
            <p:cNvSpPr/>
            <p:nvPr/>
          </p:nvSpPr>
          <p:spPr>
            <a:xfrm>
              <a:off x="2978394" y="4196691"/>
              <a:ext cx="2875084" cy="2067593"/>
            </a:xfrm>
            <a:prstGeom prst="roundRect">
              <a:avLst/>
            </a:prstGeom>
            <a:solidFill>
              <a:srgbClr val="8BF4FF"/>
            </a:solidFill>
            <a:ln w="28575">
              <a:solidFill>
                <a:srgbClr val="4BE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5012D0-0900-DC12-FCF7-4E7F67690A82}"/>
                </a:ext>
              </a:extLst>
            </p:cNvPr>
            <p:cNvGrpSpPr/>
            <p:nvPr/>
          </p:nvGrpSpPr>
          <p:grpSpPr>
            <a:xfrm>
              <a:off x="4914349" y="4778237"/>
              <a:ext cx="702681" cy="1234578"/>
              <a:chOff x="4442400" y="4403065"/>
              <a:chExt cx="981301" cy="1589665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63019814-0A32-48E8-9A68-EE0FBD346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0000" y="4403065"/>
                <a:ext cx="943701" cy="943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A yellow key on a black background&#10;&#10;Description automatically generated">
                <a:extLst>
                  <a:ext uri="{FF2B5EF4-FFF2-40B4-BE49-F238E27FC236}">
                    <a16:creationId xmlns:a16="http://schemas.microsoft.com/office/drawing/2014/main" id="{14856EFA-5E53-7CB2-F07E-50F868D58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852" y="4588563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31" name="Picture 30" descr="A yellow key on a black background&#10;&#10;Description automatically generated">
                <a:extLst>
                  <a:ext uri="{FF2B5EF4-FFF2-40B4-BE49-F238E27FC236}">
                    <a16:creationId xmlns:a16="http://schemas.microsoft.com/office/drawing/2014/main" id="{9E9208DC-FB14-2719-BE62-1C3637A72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852" y="4862883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33" name="Picture 32" descr="A yellow key on a black background&#10;&#10;Description automatically generated">
                <a:extLst>
                  <a:ext uri="{FF2B5EF4-FFF2-40B4-BE49-F238E27FC236}">
                    <a16:creationId xmlns:a16="http://schemas.microsoft.com/office/drawing/2014/main" id="{67D85A91-8AE5-648C-26D5-37FAF7762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733" y="5126749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C942D2-D5D3-DA6C-9C26-16CC0D100FA6}"/>
                  </a:ext>
                </a:extLst>
              </p:cNvPr>
              <p:cNvSpPr txBox="1"/>
              <p:nvPr/>
            </p:nvSpPr>
            <p:spPr>
              <a:xfrm>
                <a:off x="4442400" y="5457727"/>
                <a:ext cx="972314" cy="53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Trusted Issuers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BFD4B52-A170-DD37-02B2-86393163DC84}"/>
                </a:ext>
              </a:extLst>
            </p:cNvPr>
            <p:cNvGrpSpPr/>
            <p:nvPr/>
          </p:nvGrpSpPr>
          <p:grpSpPr>
            <a:xfrm>
              <a:off x="3064698" y="4879981"/>
              <a:ext cx="825899" cy="962870"/>
              <a:chOff x="3064698" y="4879981"/>
              <a:chExt cx="825899" cy="962870"/>
            </a:xfrm>
          </p:grpSpPr>
          <p:pic>
            <p:nvPicPr>
              <p:cNvPr id="4" name="Picture 2" descr="Personal Information free vector icons designed by Freepik | Contact icons  vector, Free icons, Web application design">
                <a:extLst>
                  <a:ext uri="{FF2B5EF4-FFF2-40B4-BE49-F238E27FC236}">
                    <a16:creationId xmlns:a16="http://schemas.microsoft.com/office/drawing/2014/main" id="{9D2A61CE-C992-D456-8E64-C928E4EDA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6438" y="4879981"/>
                <a:ext cx="641838" cy="641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2E7AF5-B0CD-D0D2-4B63-8C62133EA789}"/>
                  </a:ext>
                </a:extLst>
              </p:cNvPr>
              <p:cNvSpPr txBox="1"/>
              <p:nvPr/>
            </p:nvSpPr>
            <p:spPr>
              <a:xfrm>
                <a:off x="3064698" y="5588935"/>
                <a:ext cx="8258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EHIC data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9608A82-7FC1-A97A-CC66-2A9E1EEDD442}"/>
                </a:ext>
              </a:extLst>
            </p:cNvPr>
            <p:cNvGrpSpPr/>
            <p:nvPr/>
          </p:nvGrpSpPr>
          <p:grpSpPr>
            <a:xfrm>
              <a:off x="3952779" y="4837051"/>
              <a:ext cx="924991" cy="999865"/>
              <a:chOff x="3952779" y="4837051"/>
              <a:chExt cx="924991" cy="999865"/>
            </a:xfrm>
          </p:grpSpPr>
          <p:pic>
            <p:nvPicPr>
              <p:cNvPr id="6" name="Picture 5" descr="A computer screen shot of a computer network&#10;&#10;Description automatically generated">
                <a:extLst>
                  <a:ext uri="{FF2B5EF4-FFF2-40B4-BE49-F238E27FC236}">
                    <a16:creationId xmlns:a16="http://schemas.microsoft.com/office/drawing/2014/main" id="{A04F6EE8-D39F-D4FC-B27E-8DB5ECA57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4461" y="4837051"/>
                <a:ext cx="742950" cy="74295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F9C5B9-D840-D81F-8D5F-6F5D9FA7BF82}"/>
                  </a:ext>
                </a:extLst>
              </p:cNvPr>
              <p:cNvSpPr txBox="1"/>
              <p:nvPr/>
            </p:nvSpPr>
            <p:spPr>
              <a:xfrm>
                <a:off x="3952779" y="5583000"/>
                <a:ext cx="92499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VC schema</a:t>
                </a:r>
              </a:p>
            </p:txBody>
          </p:sp>
        </p:grpSp>
      </p:grp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291E57A-B192-AB10-6A49-9831FAA2EBC8}"/>
              </a:ext>
            </a:extLst>
          </p:cNvPr>
          <p:cNvCxnSpPr>
            <a:cxnSpLocks/>
            <a:stCxn id="3" idx="3"/>
            <a:endCxn id="55" idx="1"/>
          </p:cNvCxnSpPr>
          <p:nvPr/>
        </p:nvCxnSpPr>
        <p:spPr>
          <a:xfrm>
            <a:off x="5853478" y="5230488"/>
            <a:ext cx="646910" cy="21131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1C6D854-CBE0-1166-2034-0BFDA02DC075}"/>
              </a:ext>
            </a:extLst>
          </p:cNvPr>
          <p:cNvSpPr/>
          <p:nvPr/>
        </p:nvSpPr>
        <p:spPr>
          <a:xfrm>
            <a:off x="6500388" y="4555427"/>
            <a:ext cx="2589292" cy="1772751"/>
          </a:xfrm>
          <a:prstGeom prst="roundRect">
            <a:avLst/>
          </a:prstGeom>
          <a:solidFill>
            <a:srgbClr val="FEA8C7"/>
          </a:solidFill>
          <a:ln w="28575">
            <a:solidFill>
              <a:srgbClr val="FF73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53D1AEE-D2FA-E825-F12F-C235E6C51585}"/>
              </a:ext>
            </a:extLst>
          </p:cNvPr>
          <p:cNvGrpSpPr/>
          <p:nvPr/>
        </p:nvGrpSpPr>
        <p:grpSpPr>
          <a:xfrm>
            <a:off x="6471368" y="2319369"/>
            <a:ext cx="2709350" cy="2130371"/>
            <a:chOff x="6471368" y="2319369"/>
            <a:chExt cx="2709350" cy="2130371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4FC6538-093D-51E0-0163-016FE95F8F43}"/>
                </a:ext>
              </a:extLst>
            </p:cNvPr>
            <p:cNvSpPr/>
            <p:nvPr/>
          </p:nvSpPr>
          <p:spPr>
            <a:xfrm>
              <a:off x="6500388" y="2319369"/>
              <a:ext cx="2589292" cy="2067593"/>
            </a:xfrm>
            <a:prstGeom prst="roundRect">
              <a:avLst/>
            </a:prstGeom>
            <a:solidFill>
              <a:srgbClr val="674BCD"/>
            </a:solidFill>
            <a:ln w="28575">
              <a:solidFill>
                <a:srgbClr val="3032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6F9C9F-A1E4-1850-11CD-F7E9E2AB4D70}"/>
                </a:ext>
              </a:extLst>
            </p:cNvPr>
            <p:cNvSpPr txBox="1"/>
            <p:nvPr/>
          </p:nvSpPr>
          <p:spPr>
            <a:xfrm>
              <a:off x="6471368" y="4111186"/>
              <a:ext cx="270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1600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EC Square Sans Cond Pro" panose="020B0506040000020004" pitchFamily="34" charset="0"/>
                  <a:cs typeface="Arial" panose="020B0604020202020204" pitchFamily="34" charset="0"/>
                </a:rPr>
                <a:t>Non-wallet VC</a:t>
              </a:r>
              <a:endPara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0C081F9-97C6-1595-F05B-F72B39A9F458}"/>
              </a:ext>
            </a:extLst>
          </p:cNvPr>
          <p:cNvGrpSpPr/>
          <p:nvPr/>
        </p:nvGrpSpPr>
        <p:grpSpPr>
          <a:xfrm>
            <a:off x="6852594" y="2401030"/>
            <a:ext cx="832196" cy="901704"/>
            <a:chOff x="6758182" y="1884995"/>
            <a:chExt cx="954113" cy="1001443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1250980-E154-461E-AB02-935C4F4D8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470"/>
            <a:stretch/>
          </p:blipFill>
          <p:spPr>
            <a:xfrm>
              <a:off x="6865848" y="1884995"/>
              <a:ext cx="720000" cy="72339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F820EEC-375F-BDB7-D39E-E06B80149032}"/>
                </a:ext>
              </a:extLst>
            </p:cNvPr>
            <p:cNvSpPr txBox="1"/>
            <p:nvPr/>
          </p:nvSpPr>
          <p:spPr>
            <a:xfrm>
              <a:off x="6758182" y="2604436"/>
              <a:ext cx="954113" cy="2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QR Code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76E77D-B456-1AEC-6CE6-0A3DD3097947}"/>
              </a:ext>
            </a:extLst>
          </p:cNvPr>
          <p:cNvGrpSpPr/>
          <p:nvPr/>
        </p:nvGrpSpPr>
        <p:grpSpPr>
          <a:xfrm>
            <a:off x="8097337" y="2401031"/>
            <a:ext cx="627999" cy="892740"/>
            <a:chOff x="8023443" y="1884996"/>
            <a:chExt cx="720000" cy="991488"/>
          </a:xfrm>
        </p:grpSpPr>
        <p:pic>
          <p:nvPicPr>
            <p:cNvPr id="63" name="Picture 2" descr="Nfc Icon Vector Art, Icons, and Graphics for Free Download">
              <a:extLst>
                <a:ext uri="{FF2B5EF4-FFF2-40B4-BE49-F238E27FC236}">
                  <a16:creationId xmlns:a16="http://schemas.microsoft.com/office/drawing/2014/main" id="{B6CACD31-3A44-53B9-EE46-9B03A47FF5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7" t="11992" r="17274" b="13885"/>
            <a:stretch/>
          </p:blipFill>
          <p:spPr bwMode="auto">
            <a:xfrm>
              <a:off x="8023443" y="1884996"/>
              <a:ext cx="720000" cy="72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F89221-A048-FEF0-721F-CB003135A50D}"/>
                </a:ext>
              </a:extLst>
            </p:cNvPr>
            <p:cNvSpPr txBox="1"/>
            <p:nvPr/>
          </p:nvSpPr>
          <p:spPr>
            <a:xfrm>
              <a:off x="8023443" y="2622568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NFC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D28856-E858-3CD1-288E-7016F8F480F2}"/>
              </a:ext>
            </a:extLst>
          </p:cNvPr>
          <p:cNvGrpSpPr/>
          <p:nvPr/>
        </p:nvGrpSpPr>
        <p:grpSpPr>
          <a:xfrm>
            <a:off x="6780310" y="3318616"/>
            <a:ext cx="1008413" cy="882886"/>
            <a:chOff x="6665912" y="2902163"/>
            <a:chExt cx="1156145" cy="980544"/>
          </a:xfrm>
        </p:grpSpPr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F2C0B55A-C400-5913-154F-D739F962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65848" y="2902163"/>
              <a:ext cx="720000" cy="7200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BEFE4-44FF-2BF8-8564-B4F2016CF079}"/>
                </a:ext>
              </a:extLst>
            </p:cNvPr>
            <p:cNvSpPr txBox="1"/>
            <p:nvPr/>
          </p:nvSpPr>
          <p:spPr>
            <a:xfrm>
              <a:off x="6665912" y="3600705"/>
              <a:ext cx="1156145" cy="2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matrix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CBC5343-3930-CED7-90C0-6F5D1AE32B96}"/>
              </a:ext>
            </a:extLst>
          </p:cNvPr>
          <p:cNvGrpSpPr>
            <a:grpSpLocks noChangeAspect="1"/>
          </p:cNvGrpSpPr>
          <p:nvPr/>
        </p:nvGrpSpPr>
        <p:grpSpPr>
          <a:xfrm>
            <a:off x="7093952" y="4698597"/>
            <a:ext cx="1465527" cy="1341115"/>
            <a:chOff x="4260915" y="4185501"/>
            <a:chExt cx="1835085" cy="1678637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79434F6D-9134-7863-6C61-87B65B3689D5}"/>
                </a:ext>
              </a:extLst>
            </p:cNvPr>
            <p:cNvSpPr/>
            <p:nvPr/>
          </p:nvSpPr>
          <p:spPr>
            <a:xfrm>
              <a:off x="4260915" y="4185501"/>
              <a:ext cx="1835085" cy="1678637"/>
            </a:xfrm>
            <a:prstGeom prst="roundRect">
              <a:avLst/>
            </a:prstGeom>
            <a:solidFill>
              <a:srgbClr val="2C4178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8" name="Picture 14">
              <a:extLst>
                <a:ext uri="{FF2B5EF4-FFF2-40B4-BE49-F238E27FC236}">
                  <a16:creationId xmlns:a16="http://schemas.microsoft.com/office/drawing/2014/main" id="{A990D634-C37D-55E9-1170-C0931B0A8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22"/>
            <a:stretch/>
          </p:blipFill>
          <p:spPr bwMode="auto">
            <a:xfrm>
              <a:off x="4403912" y="4266184"/>
              <a:ext cx="1692088" cy="153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E95223B-B661-40AC-10F0-453ED7BA8AAD}"/>
              </a:ext>
            </a:extLst>
          </p:cNvPr>
          <p:cNvCxnSpPr>
            <a:cxnSpLocks/>
            <a:stCxn id="3" idx="3"/>
            <a:endCxn id="57" idx="1"/>
          </p:cNvCxnSpPr>
          <p:nvPr/>
        </p:nvCxnSpPr>
        <p:spPr>
          <a:xfrm flipV="1">
            <a:off x="5853478" y="3353166"/>
            <a:ext cx="646910" cy="18773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47C7B52-0116-BC28-F5A2-6DE47AC1C184}"/>
              </a:ext>
            </a:extLst>
          </p:cNvPr>
          <p:cNvSpPr txBox="1"/>
          <p:nvPr/>
        </p:nvSpPr>
        <p:spPr>
          <a:xfrm>
            <a:off x="6462955" y="6039712"/>
            <a:ext cx="2709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b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EUDI Wallet VC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6164D4-5A97-074D-8518-F914AE5A6490}"/>
              </a:ext>
            </a:extLst>
          </p:cNvPr>
          <p:cNvGrpSpPr/>
          <p:nvPr/>
        </p:nvGrpSpPr>
        <p:grpSpPr>
          <a:xfrm>
            <a:off x="7826718" y="3318616"/>
            <a:ext cx="1189680" cy="882889"/>
            <a:chOff x="7826718" y="3318616"/>
            <a:chExt cx="1189680" cy="88288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B077D8-D45F-1CEE-BEF7-0071CF01B4BD}"/>
                </a:ext>
              </a:extLst>
            </p:cNvPr>
            <p:cNvSpPr txBox="1"/>
            <p:nvPr/>
          </p:nvSpPr>
          <p:spPr>
            <a:xfrm>
              <a:off x="7826718" y="3947589"/>
              <a:ext cx="11896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AHG proposals</a:t>
              </a:r>
            </a:p>
          </p:txBody>
        </p:sp>
        <p:pic>
          <p:nvPicPr>
            <p:cNvPr id="4098" name="Picture 2" descr="three dots&quot; Icon - Download for free – Iconduck">
              <a:extLst>
                <a:ext uri="{FF2B5EF4-FFF2-40B4-BE49-F238E27FC236}">
                  <a16:creationId xmlns:a16="http://schemas.microsoft.com/office/drawing/2014/main" id="{BC9F435E-B8EA-185C-A86B-5939B84D2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506" y="3318616"/>
              <a:ext cx="628000" cy="62897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0" name="Picture 6">
            <a:extLst>
              <a:ext uri="{FF2B5EF4-FFF2-40B4-BE49-F238E27FC236}">
                <a16:creationId xmlns:a16="http://schemas.microsoft.com/office/drawing/2014/main" id="{2200A1FB-1562-B12E-FC66-04169916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83" y="3047039"/>
            <a:ext cx="627999" cy="6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ounded Rectangular Callout 35">
            <a:extLst>
              <a:ext uri="{FF2B5EF4-FFF2-40B4-BE49-F238E27FC236}">
                <a16:creationId xmlns:a16="http://schemas.microsoft.com/office/drawing/2014/main" id="{F9FE014F-9369-3962-B1E0-880F5C53FF93}"/>
              </a:ext>
            </a:extLst>
          </p:cNvPr>
          <p:cNvSpPr/>
          <p:nvPr/>
        </p:nvSpPr>
        <p:spPr>
          <a:xfrm>
            <a:off x="9133806" y="182557"/>
            <a:ext cx="2805627" cy="693871"/>
          </a:xfrm>
          <a:prstGeom prst="wedgeRoundRectCallout">
            <a:avLst>
              <a:gd name="adj1" fmla="val -52674"/>
              <a:gd name="adj2" fmla="val 18722"/>
              <a:gd name="adj3" fmla="val 16667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IE" sz="2000" b="1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/>
              </a:rPr>
              <a:t>Initial</a:t>
            </a:r>
            <a:r>
              <a:rPr lang="en-IE" sz="200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/>
              </a:rPr>
              <a:t> set-up for step-1</a:t>
            </a:r>
            <a:endParaRPr lang="en-IE" sz="2000" b="1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  <a:cs typeface="Arial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38A2808-BC2F-3E1D-32A0-346AC76A6BA7}"/>
              </a:ext>
            </a:extLst>
          </p:cNvPr>
          <p:cNvGrpSpPr/>
          <p:nvPr/>
        </p:nvGrpSpPr>
        <p:grpSpPr>
          <a:xfrm>
            <a:off x="4658458" y="252821"/>
            <a:ext cx="2875084" cy="1780401"/>
            <a:chOff x="4658458" y="252821"/>
            <a:chExt cx="2875084" cy="178040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BE25C4-7AAD-4C79-50A6-9A7BC523C538}"/>
                </a:ext>
              </a:extLst>
            </p:cNvPr>
            <p:cNvSpPr txBox="1"/>
            <p:nvPr/>
          </p:nvSpPr>
          <p:spPr>
            <a:xfrm>
              <a:off x="4658458" y="1756223"/>
              <a:ext cx="2875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Plastic EHIC</a:t>
              </a:r>
              <a:endPara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Picture 6" descr="How to recognise the card - Employment, Social Affairs &amp; Inclusion -  European Commission">
              <a:extLst>
                <a:ext uri="{FF2B5EF4-FFF2-40B4-BE49-F238E27FC236}">
                  <a16:creationId xmlns:a16="http://schemas.microsoft.com/office/drawing/2014/main" id="{A508AD50-C797-87D1-A6B8-FA33CDAF2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25" y="252821"/>
              <a:ext cx="2382350" cy="15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BCA68A1-6322-ABA1-FE06-B1C8135E5BB6}"/>
              </a:ext>
            </a:extLst>
          </p:cNvPr>
          <p:cNvSpPr/>
          <p:nvPr/>
        </p:nvSpPr>
        <p:spPr>
          <a:xfrm>
            <a:off x="2986061" y="4196442"/>
            <a:ext cx="2875084" cy="206759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B3C1D9F-F3EE-DC66-6E8B-F3120673FEDC}"/>
              </a:ext>
            </a:extLst>
          </p:cNvPr>
          <p:cNvSpPr/>
          <p:nvPr/>
        </p:nvSpPr>
        <p:spPr>
          <a:xfrm>
            <a:off x="6480989" y="2302715"/>
            <a:ext cx="2652817" cy="211434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Rounded Rectangular Callout 35">
            <a:extLst>
              <a:ext uri="{FF2B5EF4-FFF2-40B4-BE49-F238E27FC236}">
                <a16:creationId xmlns:a16="http://schemas.microsoft.com/office/drawing/2014/main" id="{BD574990-AB09-B6C1-DD85-0B7BCF2D4434}"/>
              </a:ext>
            </a:extLst>
          </p:cNvPr>
          <p:cNvSpPr/>
          <p:nvPr/>
        </p:nvSpPr>
        <p:spPr>
          <a:xfrm>
            <a:off x="9133805" y="979199"/>
            <a:ext cx="2805627" cy="693871"/>
          </a:xfrm>
          <a:prstGeom prst="wedgeRoundRectCallout">
            <a:avLst>
              <a:gd name="adj1" fmla="val -52674"/>
              <a:gd name="adj2" fmla="val 18722"/>
              <a:gd name="adj3" fmla="val 16667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IE" sz="2000" b="1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/>
              </a:rPr>
              <a:t>Extension</a:t>
            </a:r>
            <a:r>
              <a:rPr lang="en-IE" sz="200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/>
              </a:rPr>
              <a:t> for step-2</a:t>
            </a:r>
            <a:endParaRPr lang="en-IE" sz="2000" b="1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  <a:cs typeface="Arial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2495437B-3189-96EE-E51B-F7713A861901}"/>
              </a:ext>
            </a:extLst>
          </p:cNvPr>
          <p:cNvSpPr/>
          <p:nvPr/>
        </p:nvSpPr>
        <p:spPr>
          <a:xfrm>
            <a:off x="6471367" y="4537952"/>
            <a:ext cx="2652817" cy="179801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Rounded Rectangular Callout 35">
            <a:extLst>
              <a:ext uri="{FF2B5EF4-FFF2-40B4-BE49-F238E27FC236}">
                <a16:creationId xmlns:a16="http://schemas.microsoft.com/office/drawing/2014/main" id="{15D6C5C6-5B72-3AC0-D3B5-A008FA363DE4}"/>
              </a:ext>
            </a:extLst>
          </p:cNvPr>
          <p:cNvSpPr/>
          <p:nvPr/>
        </p:nvSpPr>
        <p:spPr>
          <a:xfrm>
            <a:off x="9124184" y="1775841"/>
            <a:ext cx="2805627" cy="693871"/>
          </a:xfrm>
          <a:prstGeom prst="wedgeRoundRectCallout">
            <a:avLst>
              <a:gd name="adj1" fmla="val -52674"/>
              <a:gd name="adj2" fmla="val 1872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IE" sz="2000" b="1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/>
              </a:rPr>
              <a:t>Final solution =</a:t>
            </a:r>
            <a:endParaRPr lang="en-IE" sz="200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IE" sz="200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/>
              </a:rPr>
              <a:t>step-1 + step-2</a:t>
            </a:r>
            <a:endParaRPr lang="en-IE" sz="2000" b="1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  <a:cs typeface="Arial"/>
            </a:endParaRPr>
          </a:p>
        </p:txBody>
      </p:sp>
      <p:pic>
        <p:nvPicPr>
          <p:cNvPr id="119" name="Picture 118" descr="A person in blue shirt and white pants&#10;&#10;Description automatically generated">
            <a:extLst>
              <a:ext uri="{FF2B5EF4-FFF2-40B4-BE49-F238E27FC236}">
                <a16:creationId xmlns:a16="http://schemas.microsoft.com/office/drawing/2014/main" id="{9FC54822-0242-3AF2-AAB2-7607857F11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16" y="2425798"/>
            <a:ext cx="936607" cy="1890775"/>
          </a:xfrm>
          <a:prstGeom prst="rect">
            <a:avLst/>
          </a:prstGeom>
        </p:spPr>
      </p:pic>
      <p:sp>
        <p:nvSpPr>
          <p:cNvPr id="121" name="Title 1">
            <a:extLst>
              <a:ext uri="{FF2B5EF4-FFF2-40B4-BE49-F238E27FC236}">
                <a16:creationId xmlns:a16="http://schemas.microsoft.com/office/drawing/2014/main" id="{885EDDDE-A368-BE1D-C5E1-8C160D6A3ED0}"/>
              </a:ext>
            </a:extLst>
          </p:cNvPr>
          <p:cNvSpPr txBox="1">
            <a:spLocks/>
          </p:cNvSpPr>
          <p:nvPr/>
        </p:nvSpPr>
        <p:spPr>
          <a:xfrm>
            <a:off x="970280" y="109394"/>
            <a:ext cx="6547445" cy="83138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Progressive</a:t>
            </a:r>
          </a:p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implementation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566BE5F-C086-22F3-2CBC-4872BF38241E}"/>
              </a:ext>
            </a:extLst>
          </p:cNvPr>
          <p:cNvGrpSpPr/>
          <p:nvPr/>
        </p:nvGrpSpPr>
        <p:grpSpPr>
          <a:xfrm>
            <a:off x="3795060" y="3000219"/>
            <a:ext cx="1225863" cy="1120773"/>
            <a:chOff x="3795060" y="3000219"/>
            <a:chExt cx="1225863" cy="1120773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B13532A0-B6CB-1391-E86C-13FCB51F60C4}"/>
                </a:ext>
              </a:extLst>
            </p:cNvPr>
            <p:cNvSpPr/>
            <p:nvPr/>
          </p:nvSpPr>
          <p:spPr>
            <a:xfrm>
              <a:off x="3890597" y="3000219"/>
              <a:ext cx="1033627" cy="1118418"/>
            </a:xfrm>
            <a:prstGeom prst="roundRect">
              <a:avLst/>
            </a:prstGeom>
            <a:solidFill>
              <a:srgbClr val="8BF4FF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850D5A9-C636-6D49-0B4E-D414F5408DCC}"/>
                </a:ext>
              </a:extLst>
            </p:cNvPr>
            <p:cNvSpPr txBox="1"/>
            <p:nvPr/>
          </p:nvSpPr>
          <p:spPr>
            <a:xfrm>
              <a:off x="3795060" y="3843993"/>
              <a:ext cx="122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Revocation</a:t>
              </a:r>
              <a:endPara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4" name="Picture 8" descr="Cancel - Free signs icons">
              <a:extLst>
                <a:ext uri="{FF2B5EF4-FFF2-40B4-BE49-F238E27FC236}">
                  <a16:creationId xmlns:a16="http://schemas.microsoft.com/office/drawing/2014/main" id="{7098FA6F-6F53-7781-697F-8C0F9C80C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704" y="3138316"/>
              <a:ext cx="729943" cy="72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5AA3B69-88E9-35BC-B15A-FA6403880A38}"/>
              </a:ext>
            </a:extLst>
          </p:cNvPr>
          <p:cNvSpPr txBox="1"/>
          <p:nvPr/>
        </p:nvSpPr>
        <p:spPr>
          <a:xfrm>
            <a:off x="81831" y="6431325"/>
            <a:ext cx="298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VC = Verifiable Credential</a:t>
            </a:r>
            <a:endParaRPr lang="en-IE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97" grpId="0" animBg="1"/>
      <p:bldP spid="102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62373F0-0AEB-4784-8162-6B597A24F45B}"/>
              </a:ext>
            </a:extLst>
          </p:cNvPr>
          <p:cNvGrpSpPr/>
          <p:nvPr/>
        </p:nvGrpSpPr>
        <p:grpSpPr>
          <a:xfrm>
            <a:off x="9271469" y="2569811"/>
            <a:ext cx="2204370" cy="1875465"/>
            <a:chOff x="8827193" y="2569811"/>
            <a:chExt cx="2204370" cy="187546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78ED747-B459-C634-5CC9-1F3068F4CAA6}"/>
                </a:ext>
              </a:extLst>
            </p:cNvPr>
            <p:cNvGrpSpPr/>
            <p:nvPr/>
          </p:nvGrpSpPr>
          <p:grpSpPr>
            <a:xfrm>
              <a:off x="8827193" y="2569811"/>
              <a:ext cx="2204370" cy="1875465"/>
              <a:chOff x="7626837" y="2122150"/>
              <a:chExt cx="2204370" cy="1875465"/>
            </a:xfrm>
          </p:grpSpPr>
          <p:sp>
            <p:nvSpPr>
              <p:cNvPr id="72" name="Rounded Rectangle 84">
                <a:extLst>
                  <a:ext uri="{FF2B5EF4-FFF2-40B4-BE49-F238E27FC236}">
                    <a16:creationId xmlns:a16="http://schemas.microsoft.com/office/drawing/2014/main" id="{14571599-E00A-02E2-6E6D-D3BCF4E32C79}"/>
                  </a:ext>
                </a:extLst>
              </p:cNvPr>
              <p:cNvSpPr/>
              <p:nvPr/>
            </p:nvSpPr>
            <p:spPr>
              <a:xfrm>
                <a:off x="7626837" y="2438317"/>
                <a:ext cx="2181174" cy="1559298"/>
              </a:xfrm>
              <a:prstGeom prst="roundRect">
                <a:avLst>
                  <a:gd name="adj" fmla="val 904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69653" sx="103666" sy="103666" algn="ctr" rotWithShape="0">
                  <a:prstClr val="black">
                    <a:alpha val="12162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1620F6-974C-8CED-670A-4B4B21F251CB}"/>
                  </a:ext>
                </a:extLst>
              </p:cNvPr>
              <p:cNvSpPr txBox="1"/>
              <p:nvPr/>
            </p:nvSpPr>
            <p:spPr>
              <a:xfrm>
                <a:off x="8143986" y="2122150"/>
                <a:ext cx="1029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EC Square Sans Cond Pro Medium" panose="020B06060000000200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30328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VERIFIER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16B0664-F4E3-6DE0-8F50-4322891585D9}"/>
                  </a:ext>
                </a:extLst>
              </p:cNvPr>
              <p:cNvSpPr txBox="1"/>
              <p:nvPr/>
            </p:nvSpPr>
            <p:spPr>
              <a:xfrm>
                <a:off x="8446031" y="3421981"/>
                <a:ext cx="138517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30328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HEALTHCARE PROVIDER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1EC7197-8716-2750-2A34-6833BDF39114}"/>
                  </a:ext>
                </a:extLst>
              </p:cNvPr>
              <p:cNvSpPr/>
              <p:nvPr/>
            </p:nvSpPr>
            <p:spPr>
              <a:xfrm>
                <a:off x="8720623" y="2538701"/>
                <a:ext cx="815546" cy="81554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79" name="Graphic 78" descr="Stethoscope with solid fill">
                <a:extLst>
                  <a:ext uri="{FF2B5EF4-FFF2-40B4-BE49-F238E27FC236}">
                    <a16:creationId xmlns:a16="http://schemas.microsoft.com/office/drawing/2014/main" id="{E4219723-A1B6-D7F5-DE1C-9F5CC2AB8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819551" y="2656725"/>
                <a:ext cx="618903" cy="618903"/>
              </a:xfrm>
              <a:prstGeom prst="rect">
                <a:avLst/>
              </a:prstGeom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92BAED6-4BFD-F2FF-452D-C5A18E80EF99}"/>
                </a:ext>
              </a:extLst>
            </p:cNvPr>
            <p:cNvGrpSpPr/>
            <p:nvPr/>
          </p:nvGrpSpPr>
          <p:grpSpPr>
            <a:xfrm>
              <a:off x="8881847" y="3128606"/>
              <a:ext cx="924991" cy="1064517"/>
              <a:chOff x="3086480" y="4581219"/>
              <a:chExt cx="924991" cy="1064517"/>
            </a:xfrm>
          </p:grpSpPr>
          <p:pic>
            <p:nvPicPr>
              <p:cNvPr id="101" name="Picture 2">
                <a:extLst>
                  <a:ext uri="{FF2B5EF4-FFF2-40B4-BE49-F238E27FC236}">
                    <a16:creationId xmlns:a16="http://schemas.microsoft.com/office/drawing/2014/main" id="{BFEF804E-106D-3B07-FDF6-42DC8D60CD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52820" y="4581219"/>
                <a:ext cx="634754" cy="64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BE6832D-FD9A-0AD4-40E4-5A645E998212}"/>
                  </a:ext>
                </a:extLst>
              </p:cNvPr>
              <p:cNvSpPr txBox="1"/>
              <p:nvPr/>
            </p:nvSpPr>
            <p:spPr>
              <a:xfrm>
                <a:off x="3086480" y="5230238"/>
                <a:ext cx="92499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HCP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back-office</a:t>
                </a:r>
              </a:p>
            </p:txBody>
          </p:sp>
        </p:grpSp>
      </p:grp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5F986EDC-617E-1AE5-3F1E-B145F7D023FA}"/>
              </a:ext>
            </a:extLst>
          </p:cNvPr>
          <p:cNvCxnSpPr>
            <a:cxnSpLocks/>
            <a:stCxn id="2" idx="3"/>
            <a:endCxn id="101" idx="1"/>
          </p:cNvCxnSpPr>
          <p:nvPr/>
        </p:nvCxnSpPr>
        <p:spPr>
          <a:xfrm flipV="1">
            <a:off x="7015798" y="3449006"/>
            <a:ext cx="2476665" cy="211860"/>
          </a:xfrm>
          <a:prstGeom prst="bentConnector3">
            <a:avLst>
              <a:gd name="adj1" fmla="val 74368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00AF05-8FE0-2B22-99A1-C2BE09200960}"/>
              </a:ext>
            </a:extLst>
          </p:cNvPr>
          <p:cNvSpPr/>
          <p:nvPr/>
        </p:nvSpPr>
        <p:spPr>
          <a:xfrm>
            <a:off x="4100421" y="1488159"/>
            <a:ext cx="2915377" cy="4345413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3032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4FFA813-A503-6921-6763-D81C48E67B78}"/>
              </a:ext>
            </a:extLst>
          </p:cNvPr>
          <p:cNvGrpSpPr/>
          <p:nvPr/>
        </p:nvGrpSpPr>
        <p:grpSpPr>
          <a:xfrm>
            <a:off x="4250776" y="1643134"/>
            <a:ext cx="2709350" cy="2082770"/>
            <a:chOff x="6471368" y="2319369"/>
            <a:chExt cx="2709350" cy="208277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78A6728F-4EBD-080A-ACAB-979C8291BBA7}"/>
                </a:ext>
              </a:extLst>
            </p:cNvPr>
            <p:cNvSpPr/>
            <p:nvPr/>
          </p:nvSpPr>
          <p:spPr>
            <a:xfrm>
              <a:off x="6500388" y="2319369"/>
              <a:ext cx="2589292" cy="2067593"/>
            </a:xfrm>
            <a:prstGeom prst="roundRect">
              <a:avLst/>
            </a:prstGeom>
            <a:solidFill>
              <a:srgbClr val="674BCD"/>
            </a:solidFill>
            <a:ln w="28575">
              <a:solidFill>
                <a:srgbClr val="3032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FA6D0F4-25E5-F03A-32F8-D87A44CFB6D3}"/>
                </a:ext>
              </a:extLst>
            </p:cNvPr>
            <p:cNvSpPr txBox="1"/>
            <p:nvPr/>
          </p:nvSpPr>
          <p:spPr>
            <a:xfrm>
              <a:off x="6471368" y="4032807"/>
              <a:ext cx="2709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EC Square Sans Cond Pro" panose="020B0506040000020004" pitchFamily="34" charset="0"/>
                  <a:cs typeface="Arial" panose="020B0604020202020204" pitchFamily="34" charset="0"/>
                </a:rPr>
                <a:t>Non-wallet VC</a:t>
              </a:r>
              <a:endParaRPr kumimoji="0" lang="en-IE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Title 1">
            <a:extLst>
              <a:ext uri="{FF2B5EF4-FFF2-40B4-BE49-F238E27FC236}">
                <a16:creationId xmlns:a16="http://schemas.microsoft.com/office/drawing/2014/main" id="{885EDDDE-A368-BE1D-C5E1-8C160D6A3ED0}"/>
              </a:ext>
            </a:extLst>
          </p:cNvPr>
          <p:cNvSpPr txBox="1">
            <a:spLocks/>
          </p:cNvSpPr>
          <p:nvPr/>
        </p:nvSpPr>
        <p:spPr>
          <a:xfrm>
            <a:off x="970280" y="109394"/>
            <a:ext cx="6547445" cy="83138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Automatic export of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0DEEE-0A1C-EB07-BC64-6AE58773EFD6}"/>
              </a:ext>
            </a:extLst>
          </p:cNvPr>
          <p:cNvSpPr txBox="1"/>
          <p:nvPr/>
        </p:nvSpPr>
        <p:spPr>
          <a:xfrm>
            <a:off x="569363" y="4724429"/>
            <a:ext cx="2982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the VC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04F47-3A16-BE24-4899-ABDA645CAB5A}"/>
              </a:ext>
            </a:extLst>
          </p:cNvPr>
          <p:cNvSpPr txBox="1"/>
          <p:nvPr/>
        </p:nvSpPr>
        <p:spPr>
          <a:xfrm>
            <a:off x="4167909" y="5856267"/>
            <a:ext cx="2875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and issuing of VC</a:t>
            </a:r>
            <a:endParaRPr kumimoji="0" lang="en-IE" sz="1200" b="1" i="0" u="none" strike="noStrike" kern="1200" cap="none" spc="0" normalizeH="0" baseline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61B3DE-EDED-FF87-D5B3-9120333C503B}"/>
              </a:ext>
            </a:extLst>
          </p:cNvPr>
          <p:cNvGrpSpPr/>
          <p:nvPr/>
        </p:nvGrpSpPr>
        <p:grpSpPr>
          <a:xfrm>
            <a:off x="609658" y="2629152"/>
            <a:ext cx="2875084" cy="2067593"/>
            <a:chOff x="2978394" y="4196691"/>
            <a:chExt cx="2875084" cy="206759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D2D2360-8947-ABF6-2D12-7957DA943E5E}"/>
                </a:ext>
              </a:extLst>
            </p:cNvPr>
            <p:cNvSpPr/>
            <p:nvPr/>
          </p:nvSpPr>
          <p:spPr>
            <a:xfrm>
              <a:off x="2978394" y="4196691"/>
              <a:ext cx="2875084" cy="2067593"/>
            </a:xfrm>
            <a:prstGeom prst="roundRect">
              <a:avLst/>
            </a:prstGeom>
            <a:solidFill>
              <a:srgbClr val="8BF4FF"/>
            </a:solidFill>
            <a:ln w="28575">
              <a:solidFill>
                <a:srgbClr val="4BE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311DC-1DF8-BAC5-5514-6BDC4F97C34E}"/>
                </a:ext>
              </a:extLst>
            </p:cNvPr>
            <p:cNvGrpSpPr/>
            <p:nvPr/>
          </p:nvGrpSpPr>
          <p:grpSpPr>
            <a:xfrm>
              <a:off x="4914349" y="4778237"/>
              <a:ext cx="702681" cy="1234578"/>
              <a:chOff x="4442400" y="4403065"/>
              <a:chExt cx="981301" cy="1589665"/>
            </a:xfrm>
          </p:grpSpPr>
          <p:pic>
            <p:nvPicPr>
              <p:cNvPr id="51" name="Picture 2">
                <a:extLst>
                  <a:ext uri="{FF2B5EF4-FFF2-40B4-BE49-F238E27FC236}">
                    <a16:creationId xmlns:a16="http://schemas.microsoft.com/office/drawing/2014/main" id="{89B816C4-5BF2-30ED-1390-9E6DFEA28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0000" y="4403065"/>
                <a:ext cx="943701" cy="943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 descr="A yellow key on a black background&#10;&#10;Description automatically generated">
                <a:extLst>
                  <a:ext uri="{FF2B5EF4-FFF2-40B4-BE49-F238E27FC236}">
                    <a16:creationId xmlns:a16="http://schemas.microsoft.com/office/drawing/2014/main" id="{C4405C81-A686-1AD4-F7BE-BE4AE0C76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852" y="4588563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54" name="Picture 53" descr="A yellow key on a black background&#10;&#10;Description automatically generated">
                <a:extLst>
                  <a:ext uri="{FF2B5EF4-FFF2-40B4-BE49-F238E27FC236}">
                    <a16:creationId xmlns:a16="http://schemas.microsoft.com/office/drawing/2014/main" id="{167C07F4-AA13-866C-2A68-CE1419250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852" y="4862883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56" name="Picture 55" descr="A yellow key on a black background&#10;&#10;Description automatically generated">
                <a:extLst>
                  <a:ext uri="{FF2B5EF4-FFF2-40B4-BE49-F238E27FC236}">
                    <a16:creationId xmlns:a16="http://schemas.microsoft.com/office/drawing/2014/main" id="{8AF3052D-21A3-7A1B-7A38-96FA4DD2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733" y="5126749"/>
                <a:ext cx="144000" cy="14400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9C3BD6D-CDC5-656C-DF3A-49D3D62F8F89}"/>
                  </a:ext>
                </a:extLst>
              </p:cNvPr>
              <p:cNvSpPr txBox="1"/>
              <p:nvPr/>
            </p:nvSpPr>
            <p:spPr>
              <a:xfrm>
                <a:off x="4442400" y="5457727"/>
                <a:ext cx="972314" cy="53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Trusted Issuers</a:t>
                </a:r>
              </a:p>
            </p:txBody>
          </p:sp>
        </p:grpSp>
        <p:pic>
          <p:nvPicPr>
            <p:cNvPr id="49" name="Picture 2" descr="Personal Information free vector icons designed by Freepik | Contact icons  vector, Free icons, Web application design">
              <a:extLst>
                <a:ext uri="{FF2B5EF4-FFF2-40B4-BE49-F238E27FC236}">
                  <a16:creationId xmlns:a16="http://schemas.microsoft.com/office/drawing/2014/main" id="{26C25532-D944-1312-F9EF-D598DD73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438" y="4879981"/>
              <a:ext cx="641838" cy="64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D44E83-8194-9E49-D5CB-C6EB33A23285}"/>
                </a:ext>
              </a:extLst>
            </p:cNvPr>
            <p:cNvGrpSpPr/>
            <p:nvPr/>
          </p:nvGrpSpPr>
          <p:grpSpPr>
            <a:xfrm>
              <a:off x="3952779" y="4837051"/>
              <a:ext cx="924991" cy="999865"/>
              <a:chOff x="3952779" y="4837051"/>
              <a:chExt cx="924991" cy="999865"/>
            </a:xfrm>
          </p:grpSpPr>
          <p:pic>
            <p:nvPicPr>
              <p:cNvPr id="39" name="Picture 38" descr="A computer screen shot of a computer network&#10;&#10;Description automatically generated">
                <a:extLst>
                  <a:ext uri="{FF2B5EF4-FFF2-40B4-BE49-F238E27FC236}">
                    <a16:creationId xmlns:a16="http://schemas.microsoft.com/office/drawing/2014/main" id="{DE3EBDDB-A9A4-BC45-92D6-2BA17A36D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4461" y="4837051"/>
                <a:ext cx="742950" cy="74295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5C321D-05A3-7DBD-5645-F098BA118E54}"/>
                  </a:ext>
                </a:extLst>
              </p:cNvPr>
              <p:cNvSpPr txBox="1"/>
              <p:nvPr/>
            </p:nvSpPr>
            <p:spPr>
              <a:xfrm>
                <a:off x="3952779" y="5583000"/>
                <a:ext cx="92499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VC schema</a:t>
                </a:r>
              </a:p>
            </p:txBody>
          </p:sp>
        </p:grp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1A4816C-FC71-9073-AF7D-44CC87E56883}"/>
              </a:ext>
            </a:extLst>
          </p:cNvPr>
          <p:cNvSpPr/>
          <p:nvPr/>
        </p:nvSpPr>
        <p:spPr>
          <a:xfrm>
            <a:off x="4262285" y="3876155"/>
            <a:ext cx="2589292" cy="1772751"/>
          </a:xfrm>
          <a:prstGeom prst="roundRect">
            <a:avLst/>
          </a:prstGeom>
          <a:solidFill>
            <a:srgbClr val="FEA8C7"/>
          </a:solidFill>
          <a:ln w="28575">
            <a:solidFill>
              <a:srgbClr val="FF73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A5960AB-FAF7-704A-183E-46AC795C5DB4}"/>
              </a:ext>
            </a:extLst>
          </p:cNvPr>
          <p:cNvGrpSpPr>
            <a:grpSpLocks noChangeAspect="1"/>
          </p:cNvGrpSpPr>
          <p:nvPr/>
        </p:nvGrpSpPr>
        <p:grpSpPr>
          <a:xfrm>
            <a:off x="4890565" y="4046357"/>
            <a:ext cx="1465527" cy="1341115"/>
            <a:chOff x="4260915" y="4185501"/>
            <a:chExt cx="1835085" cy="167863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03E8005-6D30-A36C-C0B2-43B2FC94B020}"/>
                </a:ext>
              </a:extLst>
            </p:cNvPr>
            <p:cNvSpPr/>
            <p:nvPr/>
          </p:nvSpPr>
          <p:spPr>
            <a:xfrm>
              <a:off x="4260915" y="4185501"/>
              <a:ext cx="1835085" cy="1678637"/>
            </a:xfrm>
            <a:prstGeom prst="roundRect">
              <a:avLst/>
            </a:prstGeom>
            <a:solidFill>
              <a:srgbClr val="2C4178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5" name="Picture 14">
              <a:extLst>
                <a:ext uri="{FF2B5EF4-FFF2-40B4-BE49-F238E27FC236}">
                  <a16:creationId xmlns:a16="http://schemas.microsoft.com/office/drawing/2014/main" id="{8D1F3157-5AD3-B616-073A-0DDAEF0AA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22"/>
            <a:stretch/>
          </p:blipFill>
          <p:spPr bwMode="auto">
            <a:xfrm>
              <a:off x="4403912" y="4266184"/>
              <a:ext cx="1692088" cy="153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F467EA5A-0495-9B63-5B5B-74F4F95328C8}"/>
              </a:ext>
            </a:extLst>
          </p:cNvPr>
          <p:cNvCxnSpPr>
            <a:cxnSpLocks/>
            <a:stCxn id="17" idx="3"/>
            <a:endCxn id="2" idx="1"/>
          </p:cNvCxnSpPr>
          <p:nvPr/>
        </p:nvCxnSpPr>
        <p:spPr>
          <a:xfrm flipV="1">
            <a:off x="3484742" y="3660866"/>
            <a:ext cx="615679" cy="20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755CD71-1389-B718-7828-AD59E35EBE2C}"/>
              </a:ext>
            </a:extLst>
          </p:cNvPr>
          <p:cNvSpPr txBox="1"/>
          <p:nvPr/>
        </p:nvSpPr>
        <p:spPr>
          <a:xfrm>
            <a:off x="4266280" y="5360440"/>
            <a:ext cx="2667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b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EUDI Wallet VC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">
            <a:extLst>
              <a:ext uri="{FF2B5EF4-FFF2-40B4-BE49-F238E27FC236}">
                <a16:creationId xmlns:a16="http://schemas.microsoft.com/office/drawing/2014/main" id="{872B9679-0D0D-960C-0FE1-BAE4D876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42" y="2351906"/>
            <a:ext cx="627999" cy="6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BA5EE3F-BDA2-FF59-EC11-9231A126CB1F}"/>
              </a:ext>
            </a:extLst>
          </p:cNvPr>
          <p:cNvSpPr txBox="1"/>
          <p:nvPr/>
        </p:nvSpPr>
        <p:spPr>
          <a:xfrm>
            <a:off x="81831" y="6431325"/>
            <a:ext cx="298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VC = Verifiable Credential</a:t>
            </a:r>
            <a:endParaRPr lang="en-IE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8E6F294-B01F-D170-D83E-321F557F2434}"/>
              </a:ext>
            </a:extLst>
          </p:cNvPr>
          <p:cNvGrpSpPr/>
          <p:nvPr/>
        </p:nvGrpSpPr>
        <p:grpSpPr>
          <a:xfrm>
            <a:off x="7234590" y="2629152"/>
            <a:ext cx="1604618" cy="2370353"/>
            <a:chOff x="7234590" y="2629152"/>
            <a:chExt cx="1604618" cy="2370353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81C13689-6B0B-BA4F-6F43-A2177DCB6498}"/>
                </a:ext>
              </a:extLst>
            </p:cNvPr>
            <p:cNvSpPr/>
            <p:nvPr/>
          </p:nvSpPr>
          <p:spPr>
            <a:xfrm>
              <a:off x="7587249" y="2629152"/>
              <a:ext cx="899299" cy="20675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E0068EA-7C58-D6AC-EA84-583952855D77}"/>
                </a:ext>
              </a:extLst>
            </p:cNvPr>
            <p:cNvSpPr txBox="1"/>
            <p:nvPr/>
          </p:nvSpPr>
          <p:spPr>
            <a:xfrm>
              <a:off x="7234590" y="4722506"/>
              <a:ext cx="1604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1200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 interface</a:t>
              </a:r>
              <a:endParaRPr kumimoji="0" lang="en-IE" sz="1200" b="1" i="0" u="none" strike="noStrike" kern="120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1E669A-E8B4-9CC6-0AF6-E417DD02EAAD}"/>
              </a:ext>
            </a:extLst>
          </p:cNvPr>
          <p:cNvGrpSpPr/>
          <p:nvPr/>
        </p:nvGrpSpPr>
        <p:grpSpPr>
          <a:xfrm>
            <a:off x="7631477" y="3320587"/>
            <a:ext cx="864442" cy="898097"/>
            <a:chOff x="2112738" y="2296067"/>
            <a:chExt cx="864442" cy="89809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5499D35-BE24-9E90-B128-C68A94CD35A2}"/>
                </a:ext>
              </a:extLst>
            </p:cNvPr>
            <p:cNvSpPr txBox="1"/>
            <p:nvPr/>
          </p:nvSpPr>
          <p:spPr>
            <a:xfrm>
              <a:off x="2112738" y="2940248"/>
              <a:ext cx="8644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EHIC data</a:t>
              </a:r>
            </a:p>
          </p:txBody>
        </p:sp>
        <p:pic>
          <p:nvPicPr>
            <p:cNvPr id="111" name="Picture 110" descr="A blue and pink paper with black text&#10;&#10;Description automatically generated">
              <a:extLst>
                <a:ext uri="{FF2B5EF4-FFF2-40B4-BE49-F238E27FC236}">
                  <a16:creationId xmlns:a16="http://schemas.microsoft.com/office/drawing/2014/main" id="{4DD89928-CED5-DED4-BA6D-CF2A8C002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927" y="2296067"/>
              <a:ext cx="640800" cy="640800"/>
            </a:xfrm>
            <a:prstGeom prst="rect">
              <a:avLst/>
            </a:prstGeom>
          </p:spPr>
        </p:pic>
      </p:grp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B4C5EC9-7D74-0728-485E-C3AB198FF441}"/>
              </a:ext>
            </a:extLst>
          </p:cNvPr>
          <p:cNvSpPr/>
          <p:nvPr/>
        </p:nvSpPr>
        <p:spPr>
          <a:xfrm>
            <a:off x="590583" y="2649321"/>
            <a:ext cx="2875084" cy="2067593"/>
          </a:xfrm>
          <a:prstGeom prst="round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C81142E5-343A-BD89-BA78-0293824872C4}"/>
              </a:ext>
            </a:extLst>
          </p:cNvPr>
          <p:cNvSpPr/>
          <p:nvPr/>
        </p:nvSpPr>
        <p:spPr>
          <a:xfrm>
            <a:off x="7565903" y="2613356"/>
            <a:ext cx="930016" cy="2067593"/>
          </a:xfrm>
          <a:prstGeom prst="round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89C6817-1C60-FC91-2C06-05A802BD3B52}"/>
              </a:ext>
            </a:extLst>
          </p:cNvPr>
          <p:cNvSpPr/>
          <p:nvPr/>
        </p:nvSpPr>
        <p:spPr>
          <a:xfrm>
            <a:off x="8989505" y="714042"/>
            <a:ext cx="1375750" cy="632236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00"/>
              </a:spcBef>
            </a:pPr>
            <a:r>
              <a:rPr lang="en-IE" b="1">
                <a:solidFill>
                  <a:schemeClr val="tx1"/>
                </a:solidFill>
                <a:latin typeface="EC Square Sans Cond Pro" panose="020B0506040000020004" pitchFamily="34" charset="0"/>
              </a:rPr>
              <a:t>100% reusable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120D2D-8488-B003-C345-FFB5B9238448}"/>
              </a:ext>
            </a:extLst>
          </p:cNvPr>
          <p:cNvSpPr txBox="1"/>
          <p:nvPr/>
        </p:nvSpPr>
        <p:spPr>
          <a:xfrm>
            <a:off x="8839207" y="4884399"/>
            <a:ext cx="261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>
                <a:latin typeface="EC Square Sans Cond Pro" panose="020B0506040000020004" pitchFamily="34" charset="0"/>
              </a:rPr>
              <a:t>You (re)use </a:t>
            </a:r>
            <a:r>
              <a:rPr lang="en-IE" sz="1600" b="1">
                <a:latin typeface="EC Square Sans Cond Pro" panose="020B0506040000020004" pitchFamily="34" charset="0"/>
              </a:rPr>
              <a:t>authentic</a:t>
            </a:r>
            <a:r>
              <a:rPr lang="en-IE" sz="1600">
                <a:latin typeface="EC Square Sans Cond Pro" panose="020B0506040000020004" pitchFamily="34" charset="0"/>
              </a:rPr>
              <a:t> </a:t>
            </a:r>
            <a:r>
              <a:rPr lang="en-IE" sz="1600" b="1">
                <a:latin typeface="EC Square Sans Cond Pro" panose="020B0506040000020004" pitchFamily="34" charset="0"/>
              </a:rPr>
              <a:t>verified </a:t>
            </a:r>
            <a:r>
              <a:rPr lang="en-IE" sz="1600">
                <a:latin typeface="EC Square Sans Cond Pro" panose="020B0506040000020004" pitchFamily="34" charset="0"/>
              </a:rPr>
              <a:t>data for the </a:t>
            </a:r>
            <a:r>
              <a:rPr lang="en-IE" sz="1600" b="1">
                <a:latin typeface="EC Square Sans Cond Pro" panose="020B0506040000020004" pitchFamily="34" charset="0"/>
              </a:rPr>
              <a:t>reimbursement</a:t>
            </a:r>
            <a:r>
              <a:rPr lang="en-IE" sz="1600">
                <a:latin typeface="EC Square Sans Cond Pro" panose="020B0506040000020004" pitchFamily="34" charset="0"/>
              </a:rPr>
              <a:t> process!</a:t>
            </a:r>
          </a:p>
        </p:txBody>
      </p:sp>
      <p:pic>
        <p:nvPicPr>
          <p:cNvPr id="1028" name="Picture 4" descr="Thumbs up Special Lineal color icon">
            <a:extLst>
              <a:ext uri="{FF2B5EF4-FFF2-40B4-BE49-F238E27FC236}">
                <a16:creationId xmlns:a16="http://schemas.microsoft.com/office/drawing/2014/main" id="{FA65E144-BADC-981F-5118-3FA0959A9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87" y="4898447"/>
            <a:ext cx="703700" cy="7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CFE32-DFD1-A144-C9EC-6C6B2562506E}"/>
              </a:ext>
            </a:extLst>
          </p:cNvPr>
          <p:cNvSpPr txBox="1"/>
          <p:nvPr/>
        </p:nvSpPr>
        <p:spPr>
          <a:xfrm>
            <a:off x="716161" y="4015461"/>
            <a:ext cx="825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EHIC data</a:t>
            </a:r>
          </a:p>
        </p:txBody>
      </p:sp>
    </p:spTree>
    <p:extLst>
      <p:ext uri="{BB962C8B-B14F-4D97-AF65-F5344CB8AC3E}">
        <p14:creationId xmlns:p14="http://schemas.microsoft.com/office/powerpoint/2010/main" val="27633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3FDC8-0E33-7387-F0D5-58C3DE2F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778"/>
            <a:ext cx="10515600" cy="74298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IE" sz="3200">
                <a:solidFill>
                  <a:schemeClr val="bg2">
                    <a:lumMod val="25000"/>
                  </a:schemeClr>
                </a:solidFill>
              </a:rPr>
              <a:t>Main specification needed for first incremental step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1D91E-DB06-5684-F5E2-354454A6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3330" y="1755447"/>
            <a:ext cx="4832430" cy="309348"/>
          </a:xfrm>
        </p:spPr>
        <p:txBody>
          <a:bodyPr/>
          <a:lstStyle/>
          <a:p>
            <a:r>
              <a:rPr lang="en-IE" sz="2400">
                <a:solidFill>
                  <a:srgbClr val="30328D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Define data specifications and format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DF1E7B-1F69-7230-8356-99C1297383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53330" y="2461813"/>
            <a:ext cx="4760307" cy="819014"/>
          </a:xfrm>
        </p:spPr>
        <p:txBody>
          <a:bodyPr/>
          <a:lstStyle/>
          <a:p>
            <a:pPr algn="just"/>
            <a:r>
              <a:rPr lang="en-IE" sz="1600" b="1">
                <a:latin typeface="EC Square Sans Cond Pro" panose="020B0506040000020004" pitchFamily="34" charset="0"/>
                <a:cs typeface="Arial" panose="020B0604020202020204" pitchFamily="34" charset="0"/>
              </a:rPr>
              <a:t>EHIC data and</a:t>
            </a:r>
            <a:r>
              <a:rPr lang="en-IE" sz="1600">
                <a:latin typeface="EC Square Sans Cond Pro" panose="020B0506040000020004" pitchFamily="34" charset="0"/>
                <a:cs typeface="Arial" panose="020B0604020202020204" pitchFamily="34" charset="0"/>
              </a:rPr>
              <a:t> its </a:t>
            </a:r>
            <a:r>
              <a:rPr lang="en-IE" sz="1600" b="1">
                <a:latin typeface="EC Square Sans Cond Pro" panose="020B0506040000020004" pitchFamily="34" charset="0"/>
                <a:cs typeface="Arial" panose="020B0604020202020204" pitchFamily="34" charset="0"/>
              </a:rPr>
              <a:t>format</a:t>
            </a:r>
            <a:r>
              <a:rPr lang="en-IE" sz="1600">
                <a:latin typeface="EC Square Sans Cond Pro" panose="020B0506040000020004" pitchFamily="34" charset="0"/>
                <a:cs typeface="Arial" panose="020B0604020202020204" pitchFamily="34" charset="0"/>
              </a:rPr>
              <a:t> can already be defined as this aspect is independent from any technical solutions that will be implemented</a:t>
            </a:r>
            <a:endParaRPr lang="en-IE" sz="1600">
              <a:highlight>
                <a:srgbClr val="FFFF00"/>
              </a:highlight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827F59-6F09-7CB9-2E33-DB2A6689ED3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88257" y="2497338"/>
            <a:ext cx="4508282" cy="3093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</a:pPr>
            <a:r>
              <a:rPr lang="en-IE" sz="2400" b="1">
                <a:solidFill>
                  <a:srgbClr val="30328D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Define digital signature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879A40-14C9-A611-6217-4DD13AFE4E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488255" y="2860807"/>
            <a:ext cx="4607745" cy="12394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en-IE">
                <a:latin typeface="EC Square Sans Cond Pro"/>
                <a:cs typeface="Arial"/>
              </a:rPr>
              <a:t>Digital signature </a:t>
            </a:r>
            <a:r>
              <a:rPr lang="en-IE" b="0">
                <a:latin typeface="EC Square Sans Cond Pro"/>
                <a:cs typeface="Arial"/>
              </a:rPr>
              <a:t>will be a core aspect of the final solution.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en-IE" b="0">
                <a:latin typeface="EC Square Sans Cond Pro"/>
                <a:cs typeface="Arial"/>
              </a:rPr>
              <a:t>Independently from the foreseen step, the signature will be needed and, once EUDI framework will be available, all needed requirements are known and not changeable.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en-IE" b="0">
                <a:latin typeface="EC Square Sans Cond Pro"/>
                <a:cs typeface="Arial"/>
              </a:rPr>
              <a:t>It will be reused for all other PDs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779D03-D656-B3E0-14DB-C01156D3FFB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5849" y="2858623"/>
            <a:ext cx="950976" cy="950976"/>
          </a:xfrm>
          <a:solidFill>
            <a:srgbClr val="002A7E"/>
          </a:solidFill>
        </p:spPr>
        <p:txBody>
          <a:bodyPr/>
          <a:lstStyle/>
          <a:p>
            <a:r>
              <a:rPr lang="it-IT"/>
              <a:t>2</a:t>
            </a:r>
            <a:endParaRPr lang="en-IE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4B165AA-AEB2-BBE6-0784-65E624AE5B16}"/>
              </a:ext>
            </a:extLst>
          </p:cNvPr>
          <p:cNvSpPr txBox="1">
            <a:spLocks/>
          </p:cNvSpPr>
          <p:nvPr/>
        </p:nvSpPr>
        <p:spPr>
          <a:xfrm>
            <a:off x="7153708" y="3733960"/>
            <a:ext cx="4788805" cy="309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30328D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E" sz="2400">
                <a:latin typeface="EC Square Sans Cond Pro" panose="020B0506040000020004" pitchFamily="34" charset="0"/>
                <a:cs typeface="Arial" panose="020B0604020202020204" pitchFamily="34" charset="0"/>
              </a:rPr>
              <a:t>Define data export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250932-1784-29BB-6A26-3461BD5CE545}"/>
              </a:ext>
            </a:extLst>
          </p:cNvPr>
          <p:cNvSpPr txBox="1">
            <a:spLocks/>
          </p:cNvSpPr>
          <p:nvPr/>
        </p:nvSpPr>
        <p:spPr>
          <a:xfrm>
            <a:off x="7153706" y="4097429"/>
            <a:ext cx="4832430" cy="1141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baseline="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n-IE" sz="1600">
                <a:latin typeface="EC Square Sans Cond Pro" panose="020B0506040000020004" pitchFamily="34" charset="0"/>
                <a:cs typeface="Arial" panose="020B0604020202020204" pitchFamily="34" charset="0"/>
              </a:rPr>
              <a:t>One of the main added values to onboard HCPs is the possibility to automatise and speed-up the process of data ingestion into their Information Systems.</a:t>
            </a:r>
          </a:p>
          <a:p>
            <a:pPr algn="just"/>
            <a:r>
              <a:rPr lang="en-IE" sz="1600">
                <a:latin typeface="EC Square Sans Cond Pro" panose="020B0506040000020004" pitchFamily="34" charset="0"/>
                <a:cs typeface="Arial" panose="020B0604020202020204" pitchFamily="34" charset="0"/>
              </a:rPr>
              <a:t>If we properly define a common technology independent interface, we can already develop a way of exporting data to be used in both step-1 and step-2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AFC1A94-076F-5075-9287-F160C1CBB267}"/>
              </a:ext>
            </a:extLst>
          </p:cNvPr>
          <p:cNvSpPr txBox="1">
            <a:spLocks/>
          </p:cNvSpPr>
          <p:nvPr/>
        </p:nvSpPr>
        <p:spPr>
          <a:xfrm>
            <a:off x="5810451" y="4066372"/>
            <a:ext cx="950976" cy="950976"/>
          </a:xfrm>
          <a:prstGeom prst="ellipse">
            <a:avLst/>
          </a:prstGeom>
          <a:solidFill>
            <a:srgbClr val="674BCD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3</a:t>
            </a:r>
            <a:endParaRPr lang="en-IE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9B2C793-B61E-D020-5E35-BB2754D13DEE}"/>
              </a:ext>
            </a:extLst>
          </p:cNvPr>
          <p:cNvSpPr txBox="1">
            <a:spLocks/>
          </p:cNvSpPr>
          <p:nvPr/>
        </p:nvSpPr>
        <p:spPr>
          <a:xfrm>
            <a:off x="5814953" y="1724480"/>
            <a:ext cx="950976" cy="950976"/>
          </a:xfrm>
          <a:prstGeom prst="ellipse">
            <a:avLst/>
          </a:prstGeom>
          <a:solidFill>
            <a:srgbClr val="4BE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4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1</a:t>
            </a:r>
            <a:endParaRPr lang="en-IE"/>
          </a:p>
        </p:txBody>
      </p:sp>
      <p:pic>
        <p:nvPicPr>
          <p:cNvPr id="3074" name="Picture 2" descr="download, descending, alternative, Down, Descend, fall, waiting, Decrease,  Move icon">
            <a:extLst>
              <a:ext uri="{FF2B5EF4-FFF2-40B4-BE49-F238E27FC236}">
                <a16:creationId xmlns:a16="http://schemas.microsoft.com/office/drawing/2014/main" id="{C589E431-EEC2-CBE5-86D2-F28E852C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81" y="4510850"/>
            <a:ext cx="640800" cy="6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blue and pink paper with black text&#10;&#10;Description automatically generated">
            <a:extLst>
              <a:ext uri="{FF2B5EF4-FFF2-40B4-BE49-F238E27FC236}">
                <a16:creationId xmlns:a16="http://schemas.microsoft.com/office/drawing/2014/main" id="{87C10E50-FE8A-ABDA-FE90-92B86C428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3" y="2040745"/>
            <a:ext cx="640800" cy="64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Digital certificate Generic Mixed icon">
            <a:extLst>
              <a:ext uri="{FF2B5EF4-FFF2-40B4-BE49-F238E27FC236}">
                <a16:creationId xmlns:a16="http://schemas.microsoft.com/office/drawing/2014/main" id="{5488F9E1-7EB8-C4FF-602D-8E0BB122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9" y="3242613"/>
            <a:ext cx="640800" cy="64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7B03397-C27A-FE50-614D-2C3F94DCB1D6}"/>
              </a:ext>
            </a:extLst>
          </p:cNvPr>
          <p:cNvSpPr txBox="1">
            <a:spLocks/>
          </p:cNvSpPr>
          <p:nvPr/>
        </p:nvSpPr>
        <p:spPr>
          <a:xfrm>
            <a:off x="1475123" y="5204919"/>
            <a:ext cx="4620878" cy="777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30328D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E" sz="2400">
                <a:latin typeface="EC Square Sans Cond Pro" panose="020B0506040000020004" pitchFamily="34" charset="0"/>
                <a:cs typeface="Arial" panose="020B0604020202020204" pitchFamily="34" charset="0"/>
              </a:rPr>
              <a:t>Define non-wallet VC format and encoding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27CAC41-77DB-19F4-299F-C3B4EB2D7C32}"/>
              </a:ext>
            </a:extLst>
          </p:cNvPr>
          <p:cNvSpPr txBox="1">
            <a:spLocks/>
          </p:cNvSpPr>
          <p:nvPr/>
        </p:nvSpPr>
        <p:spPr>
          <a:xfrm>
            <a:off x="205864" y="5410916"/>
            <a:ext cx="950976" cy="950976"/>
          </a:xfrm>
          <a:prstGeom prst="ellipse">
            <a:avLst/>
          </a:prstGeom>
          <a:solidFill>
            <a:srgbClr val="FF73AA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4</a:t>
            </a:r>
            <a:endParaRPr lang="en-I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3E123A-1E2D-D160-AC65-374D6AD6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94" y="5749519"/>
            <a:ext cx="640800" cy="64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EC40F8B-DFCB-7FE3-E81B-E90B5E35FDE8}"/>
              </a:ext>
            </a:extLst>
          </p:cNvPr>
          <p:cNvSpPr txBox="1">
            <a:spLocks/>
          </p:cNvSpPr>
          <p:nvPr/>
        </p:nvSpPr>
        <p:spPr>
          <a:xfrm>
            <a:off x="1490896" y="5913144"/>
            <a:ext cx="4605104" cy="78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baseline="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n-IE" sz="1600">
                <a:latin typeface="EC Square Sans Cond Pro" panose="020B0506040000020004" pitchFamily="34" charset="0"/>
                <a:cs typeface="Arial" panose="020B0604020202020204" pitchFamily="34" charset="0"/>
              </a:rPr>
              <a:t>Define the format used for formatting the VC, in order to be able to reuse it also for the final solution and being eIDAS compatible</a:t>
            </a:r>
          </a:p>
        </p:txBody>
      </p:sp>
    </p:spTree>
    <p:extLst>
      <p:ext uri="{BB962C8B-B14F-4D97-AF65-F5344CB8AC3E}">
        <p14:creationId xmlns:p14="http://schemas.microsoft.com/office/powerpoint/2010/main" val="3560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build="p"/>
      <p:bldP spid="11" grpId="0" uiExpand="1" build="p"/>
      <p:bldP spid="14" grpId="0" uiExpand="1" build="p" animBg="1"/>
      <p:bldP spid="16" grpId="0"/>
      <p:bldP spid="17" grpId="0"/>
      <p:bldP spid="18" grpId="0" animBg="1"/>
      <p:bldP spid="21" grpId="0" animBg="1"/>
      <p:bldP spid="2" grpId="0"/>
      <p:bldP spid="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F5406-1741-557A-7443-37D6D4148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055" y="1382796"/>
            <a:ext cx="3341916" cy="612154"/>
          </a:xfrm>
        </p:spPr>
        <p:txBody>
          <a:bodyPr/>
          <a:lstStyle/>
          <a:p>
            <a:r>
              <a:rPr lang="en-IE" sz="2800">
                <a:solidFill>
                  <a:srgbClr val="4BEFFF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Issuer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78875-B3D2-64E3-7319-869C4C5120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181484" y="1382795"/>
            <a:ext cx="3341916" cy="612153"/>
          </a:xfrm>
        </p:spPr>
        <p:txBody>
          <a:bodyPr/>
          <a:lstStyle/>
          <a:p>
            <a:r>
              <a:rPr lang="en-IE" sz="2800">
                <a:solidFill>
                  <a:srgbClr val="002060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Citizen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5B4339-AEAC-5F32-40D0-71CBC255CE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59988" y="1382796"/>
            <a:ext cx="3341916" cy="612152"/>
          </a:xfrm>
        </p:spPr>
        <p:txBody>
          <a:bodyPr/>
          <a:lstStyle/>
          <a:p>
            <a:r>
              <a:rPr lang="en-IE" sz="2800">
                <a:solidFill>
                  <a:srgbClr val="5033B9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HCP + Competent SSI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292E8D-2844-E707-C15C-224005E9390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3053" y="1924418"/>
            <a:ext cx="3420000" cy="130529"/>
          </a:xfrm>
          <a:solidFill>
            <a:srgbClr val="4BEFFF"/>
          </a:solidFill>
        </p:spPr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625610-AED7-5EF8-8D46-52CD044003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04344" y="1924418"/>
            <a:ext cx="3420000" cy="130529"/>
          </a:xfrm>
          <a:solidFill>
            <a:srgbClr val="002060"/>
          </a:solidFill>
        </p:spPr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CE94F5-F3BD-1CC3-FB06-3CCDFAFDFF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2848" y="1924418"/>
            <a:ext cx="4032000" cy="130529"/>
          </a:xfrm>
          <a:solidFill>
            <a:srgbClr val="5033B9"/>
          </a:solidFill>
        </p:spPr>
        <p:txBody>
          <a:bodyPr/>
          <a:lstStyle/>
          <a:p>
            <a:endParaRPr lang="en-I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5E28EBF-C6A6-A9B5-154F-8A2AA5C6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00"/>
            <a:ext cx="10515600" cy="627727"/>
          </a:xfrm>
        </p:spPr>
        <p:txBody>
          <a:bodyPr/>
          <a:lstStyle/>
          <a:p>
            <a:r>
              <a:rPr lang="en-IE" sz="3600">
                <a:solidFill>
                  <a:schemeClr val="bg2">
                    <a:lumMod val="25000"/>
                  </a:schemeClr>
                </a:solidFill>
              </a:rPr>
              <a:t>Step-1 – Potential benefits for the stakeholders</a:t>
            </a:r>
            <a:endParaRPr lang="en-IE" sz="3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69C766-4167-775C-DEA4-1C976DC3BA5B}"/>
              </a:ext>
            </a:extLst>
          </p:cNvPr>
          <p:cNvGrpSpPr/>
          <p:nvPr/>
        </p:nvGrpSpPr>
        <p:grpSpPr>
          <a:xfrm>
            <a:off x="2687331" y="1207428"/>
            <a:ext cx="950976" cy="950976"/>
            <a:chOff x="2033671" y="1629139"/>
            <a:chExt cx="950976" cy="950976"/>
          </a:xfrm>
          <a:solidFill>
            <a:srgbClr val="8BF4FF"/>
          </a:solidFill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9A2D29EF-EC3C-B651-E4D8-3689C6B9BB5B}"/>
                </a:ext>
              </a:extLst>
            </p:cNvPr>
            <p:cNvSpPr txBox="1">
              <a:spLocks/>
            </p:cNvSpPr>
            <p:nvPr/>
          </p:nvSpPr>
          <p:spPr>
            <a:xfrm>
              <a:off x="2033671" y="1629139"/>
              <a:ext cx="950976" cy="950976"/>
            </a:xfrm>
            <a:prstGeom prst="ellipse">
              <a:avLst/>
            </a:prstGeom>
            <a:grp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IE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F098DD-A79A-9F7B-C2E4-10C16776E794}"/>
                </a:ext>
              </a:extLst>
            </p:cNvPr>
            <p:cNvGrpSpPr/>
            <p:nvPr/>
          </p:nvGrpSpPr>
          <p:grpSpPr>
            <a:xfrm>
              <a:off x="2203157" y="1769670"/>
              <a:ext cx="612000" cy="576000"/>
              <a:chOff x="1643625" y="3137745"/>
              <a:chExt cx="405602" cy="400520"/>
            </a:xfrm>
            <a:grpFill/>
          </p:grpSpPr>
          <p:sp>
            <p:nvSpPr>
              <p:cNvPr id="15" name="Line 667">
                <a:extLst>
                  <a:ext uri="{FF2B5EF4-FFF2-40B4-BE49-F238E27FC236}">
                    <a16:creationId xmlns:a16="http://schemas.microsoft.com/office/drawing/2014/main" id="{CB853B6D-79A8-73F8-F8AD-DD2AD3EC2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137745"/>
                <a:ext cx="0" cy="46761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668">
                <a:extLst>
                  <a:ext uri="{FF2B5EF4-FFF2-40B4-BE49-F238E27FC236}">
                    <a16:creationId xmlns:a16="http://schemas.microsoft.com/office/drawing/2014/main" id="{F0820877-EFA7-72A7-12DC-647497287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724" y="3512851"/>
                <a:ext cx="399503" cy="25414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669">
                <a:extLst>
                  <a:ext uri="{FF2B5EF4-FFF2-40B4-BE49-F238E27FC236}">
                    <a16:creationId xmlns:a16="http://schemas.microsoft.com/office/drawing/2014/main" id="{F4349593-757D-9FBB-C357-561797087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939" y="3394932"/>
                <a:ext cx="373073" cy="117920"/>
              </a:xfrm>
              <a:custGeom>
                <a:avLst/>
                <a:gdLst>
                  <a:gd name="T0" fmla="*/ 0 w 1177"/>
                  <a:gd name="T1" fmla="*/ 0 h 371"/>
                  <a:gd name="T2" fmla="*/ 0 w 1177"/>
                  <a:gd name="T3" fmla="*/ 371 h 371"/>
                  <a:gd name="T4" fmla="*/ 1177 w 1177"/>
                  <a:gd name="T5" fmla="*/ 371 h 371"/>
                  <a:gd name="T6" fmla="*/ 1177 w 1177"/>
                  <a:gd name="T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77" y="371"/>
                    </a:lnTo>
                    <a:lnTo>
                      <a:pt x="1177" y="0"/>
                    </a:lnTo>
                  </a:path>
                </a:pathLst>
              </a:cu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670">
                <a:extLst>
                  <a:ext uri="{FF2B5EF4-FFF2-40B4-BE49-F238E27FC236}">
                    <a16:creationId xmlns:a16="http://schemas.microsoft.com/office/drawing/2014/main" id="{855D134D-0EC9-4477-B120-D73F9D408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625" y="3330889"/>
                <a:ext cx="399503" cy="64043"/>
              </a:xfrm>
              <a:custGeom>
                <a:avLst/>
                <a:gdLst>
                  <a:gd name="T0" fmla="*/ 314 w 1261"/>
                  <a:gd name="T1" fmla="*/ 202 h 202"/>
                  <a:gd name="T2" fmla="*/ 0 w 1261"/>
                  <a:gd name="T3" fmla="*/ 202 h 202"/>
                  <a:gd name="T4" fmla="*/ 0 w 1261"/>
                  <a:gd name="T5" fmla="*/ 97 h 202"/>
                  <a:gd name="T6" fmla="*/ 269 w 1261"/>
                  <a:gd name="T7" fmla="*/ 0 h 202"/>
                  <a:gd name="T8" fmla="*/ 1007 w 1261"/>
                  <a:gd name="T9" fmla="*/ 0 h 202"/>
                  <a:gd name="T10" fmla="*/ 1261 w 1261"/>
                  <a:gd name="T11" fmla="*/ 97 h 202"/>
                  <a:gd name="T12" fmla="*/ 1261 w 1261"/>
                  <a:gd name="T13" fmla="*/ 202 h 202"/>
                  <a:gd name="T14" fmla="*/ 940 w 1261"/>
                  <a:gd name="T1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1" h="202">
                    <a:moveTo>
                      <a:pt x="314" y="202"/>
                    </a:moveTo>
                    <a:lnTo>
                      <a:pt x="0" y="202"/>
                    </a:lnTo>
                    <a:lnTo>
                      <a:pt x="0" y="97"/>
                    </a:lnTo>
                    <a:lnTo>
                      <a:pt x="269" y="0"/>
                    </a:lnTo>
                    <a:lnTo>
                      <a:pt x="1007" y="0"/>
                    </a:lnTo>
                    <a:lnTo>
                      <a:pt x="1261" y="97"/>
                    </a:lnTo>
                    <a:lnTo>
                      <a:pt x="1261" y="202"/>
                    </a:lnTo>
                    <a:lnTo>
                      <a:pt x="940" y="202"/>
                    </a:lnTo>
                  </a:path>
                </a:pathLst>
              </a:cu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671">
                <a:extLst>
                  <a:ext uri="{FF2B5EF4-FFF2-40B4-BE49-F238E27FC236}">
                    <a16:creationId xmlns:a16="http://schemas.microsoft.com/office/drawing/2014/main" id="{7549254F-6172-1D3E-744F-3BFB08147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577" y="3267863"/>
                <a:ext cx="170780" cy="63026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672">
                <a:extLst>
                  <a:ext uri="{FF2B5EF4-FFF2-40B4-BE49-F238E27FC236}">
                    <a16:creationId xmlns:a16="http://schemas.microsoft.com/office/drawing/2014/main" id="{AE3F8CFC-6CB4-8CBD-1CDF-A294B4182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577" y="3184506"/>
                <a:ext cx="170780" cy="83357"/>
              </a:xfrm>
              <a:custGeom>
                <a:avLst/>
                <a:gdLst>
                  <a:gd name="T0" fmla="*/ 228 w 537"/>
                  <a:gd name="T1" fmla="*/ 1 h 263"/>
                  <a:gd name="T2" fmla="*/ 309 w 537"/>
                  <a:gd name="T3" fmla="*/ 1 h 263"/>
                  <a:gd name="T4" fmla="*/ 537 w 537"/>
                  <a:gd name="T5" fmla="*/ 229 h 263"/>
                  <a:gd name="T6" fmla="*/ 537 w 537"/>
                  <a:gd name="T7" fmla="*/ 263 h 263"/>
                  <a:gd name="T8" fmla="*/ 0 w 537"/>
                  <a:gd name="T9" fmla="*/ 263 h 263"/>
                  <a:gd name="T10" fmla="*/ 0 w 537"/>
                  <a:gd name="T11" fmla="*/ 229 h 263"/>
                  <a:gd name="T12" fmla="*/ 228 w 537"/>
                  <a:gd name="T13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263">
                    <a:moveTo>
                      <a:pt x="228" y="1"/>
                    </a:moveTo>
                    <a:lnTo>
                      <a:pt x="309" y="1"/>
                    </a:lnTo>
                    <a:cubicBezTo>
                      <a:pt x="435" y="0"/>
                      <a:pt x="537" y="103"/>
                      <a:pt x="537" y="229"/>
                    </a:cubicBezTo>
                    <a:lnTo>
                      <a:pt x="537" y="263"/>
                    </a:lnTo>
                    <a:lnTo>
                      <a:pt x="0" y="263"/>
                    </a:lnTo>
                    <a:lnTo>
                      <a:pt x="0" y="229"/>
                    </a:lnTo>
                    <a:cubicBezTo>
                      <a:pt x="0" y="102"/>
                      <a:pt x="102" y="0"/>
                      <a:pt x="228" y="1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Line 673">
                <a:extLst>
                  <a:ext uri="{FF2B5EF4-FFF2-40B4-BE49-F238E27FC236}">
                    <a16:creationId xmlns:a16="http://schemas.microsoft.com/office/drawing/2014/main" id="{68E744CD-6BD8-B096-F82C-C0F5D9500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5090" y="3291244"/>
                <a:ext cx="0" cy="19314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674">
                <a:extLst>
                  <a:ext uri="{FF2B5EF4-FFF2-40B4-BE49-F238E27FC236}">
                    <a16:creationId xmlns:a16="http://schemas.microsoft.com/office/drawing/2014/main" id="{3D449CC6-7506-BE92-D1D3-E68E92092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2537" y="3291244"/>
                <a:ext cx="0" cy="19314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675">
                <a:extLst>
                  <a:ext uri="{FF2B5EF4-FFF2-40B4-BE49-F238E27FC236}">
                    <a16:creationId xmlns:a16="http://schemas.microsoft.com/office/drawing/2014/main" id="{CC6DFD6E-07CD-C097-FE71-2A48F52C4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291244"/>
                <a:ext cx="0" cy="19314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676">
                <a:extLst>
                  <a:ext uri="{FF2B5EF4-FFF2-40B4-BE49-F238E27FC236}">
                    <a16:creationId xmlns:a16="http://schemas.microsoft.com/office/drawing/2014/main" id="{D1640A63-F75A-BF94-6CBF-B101BF87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398" y="3291244"/>
                <a:ext cx="0" cy="19314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677">
                <a:extLst>
                  <a:ext uri="{FF2B5EF4-FFF2-40B4-BE49-F238E27FC236}">
                    <a16:creationId xmlns:a16="http://schemas.microsoft.com/office/drawing/2014/main" id="{E91C0C14-5E54-15B7-C149-70FBBA214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844" y="3291244"/>
                <a:ext cx="0" cy="19314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678">
                <a:extLst>
                  <a:ext uri="{FF2B5EF4-FFF2-40B4-BE49-F238E27FC236}">
                    <a16:creationId xmlns:a16="http://schemas.microsoft.com/office/drawing/2014/main" id="{898A7F69-4615-FEA7-7EAE-5D2ED8971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346" y="3362402"/>
                <a:ext cx="198227" cy="37612"/>
              </a:xfrm>
              <a:custGeom>
                <a:avLst/>
                <a:gdLst>
                  <a:gd name="T0" fmla="*/ 626 w 626"/>
                  <a:gd name="T1" fmla="*/ 118 h 118"/>
                  <a:gd name="T2" fmla="*/ 0 w 626"/>
                  <a:gd name="T3" fmla="*/ 118 h 118"/>
                  <a:gd name="T4" fmla="*/ 0 w 626"/>
                  <a:gd name="T5" fmla="*/ 55 h 118"/>
                  <a:gd name="T6" fmla="*/ 316 w 626"/>
                  <a:gd name="T7" fmla="*/ 0 h 118"/>
                  <a:gd name="T8" fmla="*/ 626 w 626"/>
                  <a:gd name="T9" fmla="*/ 55 h 118"/>
                  <a:gd name="T10" fmla="*/ 626 w 626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118">
                    <a:moveTo>
                      <a:pt x="626" y="118"/>
                    </a:moveTo>
                    <a:lnTo>
                      <a:pt x="0" y="118"/>
                    </a:lnTo>
                    <a:lnTo>
                      <a:pt x="0" y="55"/>
                    </a:lnTo>
                    <a:lnTo>
                      <a:pt x="316" y="0"/>
                    </a:lnTo>
                    <a:lnTo>
                      <a:pt x="626" y="55"/>
                    </a:lnTo>
                    <a:lnTo>
                      <a:pt x="626" y="118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679">
                <a:extLst>
                  <a:ext uri="{FF2B5EF4-FFF2-40B4-BE49-F238E27FC236}">
                    <a16:creationId xmlns:a16="http://schemas.microsoft.com/office/drawing/2014/main" id="{D44E9BED-9C0A-0ADE-A4F7-3F02A63CA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14246"/>
                <a:ext cx="29480" cy="30496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680">
                <a:extLst>
                  <a:ext uri="{FF2B5EF4-FFF2-40B4-BE49-F238E27FC236}">
                    <a16:creationId xmlns:a16="http://schemas.microsoft.com/office/drawing/2014/main" id="{9D3B2D1D-3B0B-7F62-760C-D4A286B9C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62024"/>
                <a:ext cx="29480" cy="29480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681">
                <a:extLst>
                  <a:ext uri="{FF2B5EF4-FFF2-40B4-BE49-F238E27FC236}">
                    <a16:creationId xmlns:a16="http://schemas.microsoft.com/office/drawing/2014/main" id="{7748C5C0-5C89-E890-8DAD-711BF9369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561" y="3400014"/>
                <a:ext cx="0" cy="112837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682">
                <a:extLst>
                  <a:ext uri="{FF2B5EF4-FFF2-40B4-BE49-F238E27FC236}">
                    <a16:creationId xmlns:a16="http://schemas.microsoft.com/office/drawing/2014/main" id="{6C8B9DCB-C124-196A-33C0-D88DFFF54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504" y="3400014"/>
                <a:ext cx="0" cy="112837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683">
                <a:extLst>
                  <a:ext uri="{FF2B5EF4-FFF2-40B4-BE49-F238E27FC236}">
                    <a16:creationId xmlns:a16="http://schemas.microsoft.com/office/drawing/2014/main" id="{6A5B9FF7-7B4A-887D-6E95-F91BBE5E1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464" y="3400014"/>
                <a:ext cx="0" cy="112837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Line 684">
                <a:extLst>
                  <a:ext uri="{FF2B5EF4-FFF2-40B4-BE49-F238E27FC236}">
                    <a16:creationId xmlns:a16="http://schemas.microsoft.com/office/drawing/2014/main" id="{05DEAE72-9D40-AE3B-CBC3-6C7B593B5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374" y="3400014"/>
                <a:ext cx="0" cy="112837"/>
              </a:xfrm>
              <a:prstGeom prst="line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685">
                <a:extLst>
                  <a:ext uri="{FF2B5EF4-FFF2-40B4-BE49-F238E27FC236}">
                    <a16:creationId xmlns:a16="http://schemas.microsoft.com/office/drawing/2014/main" id="{8BEC89A5-DE48-100C-BE59-0AB8538E0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986" y="3414246"/>
                <a:ext cx="29480" cy="30496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686">
                <a:extLst>
                  <a:ext uri="{FF2B5EF4-FFF2-40B4-BE49-F238E27FC236}">
                    <a16:creationId xmlns:a16="http://schemas.microsoft.com/office/drawing/2014/main" id="{1DAAEDB1-EB01-8CA1-F734-9C7CE97E5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03" y="3462024"/>
                <a:ext cx="29480" cy="29480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687">
                <a:extLst>
                  <a:ext uri="{FF2B5EF4-FFF2-40B4-BE49-F238E27FC236}">
                    <a16:creationId xmlns:a16="http://schemas.microsoft.com/office/drawing/2014/main" id="{AB02C2AF-23B9-D3E3-7E37-EC132858F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967" y="3137745"/>
                <a:ext cx="37612" cy="26430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75505E3-2B65-7D9F-2FCC-8A20460E5D17}"/>
              </a:ext>
            </a:extLst>
          </p:cNvPr>
          <p:cNvSpPr txBox="1">
            <a:spLocks/>
          </p:cNvSpPr>
          <p:nvPr/>
        </p:nvSpPr>
        <p:spPr>
          <a:xfrm>
            <a:off x="463055" y="2328554"/>
            <a:ext cx="3447760" cy="4217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4BEFFF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/>
              </a:rPr>
              <a:t>Compliance with </a:t>
            </a:r>
            <a:r>
              <a:rPr lang="en-IE" sz="1800" b="1">
                <a:latin typeface="EC Square Sans Cond Pro"/>
              </a:rPr>
              <a:t>SDGR (12/2023)</a:t>
            </a:r>
          </a:p>
          <a:p>
            <a:pPr marL="285750" indent="-285750">
              <a:buClr>
                <a:srgbClr val="4BEFFF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</a:rPr>
              <a:t>Reducing</a:t>
            </a:r>
            <a:r>
              <a:rPr lang="en-IE" sz="1800">
                <a:latin typeface="EC Square Sans Cond Pro"/>
              </a:rPr>
              <a:t> the production of </a:t>
            </a:r>
            <a:r>
              <a:rPr lang="en-IE" sz="1800" b="1">
                <a:latin typeface="EC Square Sans Cond Pro"/>
              </a:rPr>
              <a:t>plastic</a:t>
            </a:r>
            <a:r>
              <a:rPr lang="en-IE" sz="1800">
                <a:latin typeface="EC Square Sans Cond Pro"/>
              </a:rPr>
              <a:t> cards – cost savings</a:t>
            </a:r>
          </a:p>
          <a:p>
            <a:pPr marL="285750" indent="-285750">
              <a:buClr>
                <a:srgbClr val="4BEFFF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</a:rPr>
              <a:t>Greener</a:t>
            </a:r>
            <a:r>
              <a:rPr lang="en-IE" sz="1800">
                <a:latin typeface="EC Square Sans Cond Pro"/>
              </a:rPr>
              <a:t> solution</a:t>
            </a:r>
          </a:p>
          <a:p>
            <a:pPr marL="285750" indent="-285750">
              <a:buClr>
                <a:srgbClr val="4BEFFF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/>
              </a:rPr>
              <a:t>Potential for </a:t>
            </a:r>
            <a:r>
              <a:rPr lang="en-IE" sz="1800" b="1">
                <a:latin typeface="EC Square Sans Cond Pro"/>
              </a:rPr>
              <a:t>automation</a:t>
            </a:r>
          </a:p>
          <a:p>
            <a:pPr marL="285750" indent="-285750">
              <a:buClr>
                <a:srgbClr val="4BEFFF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</a:rPr>
              <a:t>Reduced risk for change management</a:t>
            </a:r>
            <a:r>
              <a:rPr lang="en-IE" sz="1800">
                <a:latin typeface="EC Square Sans Cond Pro"/>
              </a:rPr>
              <a:t>: starting with a simpler implementation reduces the risk of failure</a:t>
            </a:r>
          </a:p>
          <a:p>
            <a:pPr marL="641350" lvl="1" indent="-285750">
              <a:spcBef>
                <a:spcPts val="0"/>
              </a:spcBef>
              <a:spcAft>
                <a:spcPts val="0"/>
              </a:spcAft>
              <a:buClr>
                <a:srgbClr val="4BEFFF"/>
              </a:buClr>
              <a:buFont typeface="Courier New" panose="02070309020205020404" pitchFamily="49" charset="0"/>
              <a:buChar char="o"/>
            </a:pPr>
            <a:r>
              <a:rPr lang="en-IE" sz="1600">
                <a:latin typeface="EC Square Sans Cond Pro"/>
              </a:rPr>
              <a:t>easier solution</a:t>
            </a:r>
          </a:p>
          <a:p>
            <a:pPr marL="641350" lvl="1" indent="-285750">
              <a:spcBef>
                <a:spcPts val="0"/>
              </a:spcBef>
              <a:spcAft>
                <a:spcPts val="0"/>
              </a:spcAft>
              <a:buClr>
                <a:srgbClr val="4BEFFF"/>
              </a:buClr>
              <a:buFont typeface="Courier New" panose="02070309020205020404" pitchFamily="49" charset="0"/>
              <a:buChar char="o"/>
            </a:pPr>
            <a:r>
              <a:rPr lang="en-IE" sz="1600">
                <a:latin typeface="EC Square Sans Cond Pro"/>
              </a:rPr>
              <a:t>mature technology</a:t>
            </a:r>
          </a:p>
          <a:p>
            <a:pPr marL="641350" lvl="1" indent="-285750">
              <a:spcBef>
                <a:spcPts val="0"/>
              </a:spcBef>
              <a:spcAft>
                <a:spcPts val="0"/>
              </a:spcAft>
              <a:buClr>
                <a:srgbClr val="4BEFFF"/>
              </a:buClr>
              <a:buFont typeface="Courier New" panose="02070309020205020404" pitchFamily="49" charset="0"/>
              <a:buChar char="o"/>
            </a:pPr>
            <a:r>
              <a:rPr lang="en-IE" sz="1600">
                <a:latin typeface="EC Square Sans Cond Pro"/>
              </a:rPr>
              <a:t>in case of issues in implementing final solution, no need to rush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F0962A6C-7E98-65AA-561C-8AE25A087697}"/>
              </a:ext>
            </a:extLst>
          </p:cNvPr>
          <p:cNvSpPr txBox="1">
            <a:spLocks/>
          </p:cNvSpPr>
          <p:nvPr/>
        </p:nvSpPr>
        <p:spPr>
          <a:xfrm>
            <a:off x="6428614" y="1224651"/>
            <a:ext cx="950976" cy="950976"/>
          </a:xfrm>
          <a:prstGeom prst="ellipse">
            <a:avLst/>
          </a:prstGeom>
          <a:solidFill>
            <a:srgbClr val="002A7E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/>
              <a:t> </a:t>
            </a:r>
          </a:p>
        </p:txBody>
      </p:sp>
      <p:pic>
        <p:nvPicPr>
          <p:cNvPr id="43" name="Picture 42" descr="A person in blue shirt and white pants&#10;&#10;Description automatically generated">
            <a:extLst>
              <a:ext uri="{FF2B5EF4-FFF2-40B4-BE49-F238E27FC236}">
                <a16:creationId xmlns:a16="http://schemas.microsoft.com/office/drawing/2014/main" id="{4137AE13-D4F0-FA1E-C25C-ECC83DC1F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45" y="1252582"/>
            <a:ext cx="429329" cy="866708"/>
          </a:xfrm>
          <a:prstGeom prst="rect">
            <a:avLst/>
          </a:prstGeom>
        </p:spPr>
      </p:pic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1461990F-3869-D1B1-31A1-5E8B77D95D5D}"/>
              </a:ext>
            </a:extLst>
          </p:cNvPr>
          <p:cNvSpPr txBox="1">
            <a:spLocks/>
          </p:cNvSpPr>
          <p:nvPr/>
        </p:nvSpPr>
        <p:spPr>
          <a:xfrm>
            <a:off x="11112126" y="1227561"/>
            <a:ext cx="950976" cy="950976"/>
          </a:xfrm>
          <a:prstGeom prst="ellipse">
            <a:avLst/>
          </a:prstGeom>
          <a:solidFill>
            <a:srgbClr val="674BCD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/>
          </a:p>
        </p:txBody>
      </p:sp>
      <p:pic>
        <p:nvPicPr>
          <p:cNvPr id="49" name="Picture 48" descr="A doctor holding a computer&#10;&#10;Description automatically generated">
            <a:extLst>
              <a:ext uri="{FF2B5EF4-FFF2-40B4-BE49-F238E27FC236}">
                <a16:creationId xmlns:a16="http://schemas.microsoft.com/office/drawing/2014/main" id="{2A1A4D79-680B-AC4E-1A68-C7EC130D1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78" y="1224651"/>
            <a:ext cx="584191" cy="916530"/>
          </a:xfrm>
          <a:prstGeom prst="rect">
            <a:avLst/>
          </a:prstGeom>
        </p:spPr>
      </p:pic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3688471-4183-B817-4358-D94366297AF9}"/>
              </a:ext>
            </a:extLst>
          </p:cNvPr>
          <p:cNvSpPr txBox="1">
            <a:spLocks/>
          </p:cNvSpPr>
          <p:nvPr/>
        </p:nvSpPr>
        <p:spPr>
          <a:xfrm>
            <a:off x="4126620" y="2249503"/>
            <a:ext cx="3497724" cy="36523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2C4178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 panose="020B0506040000020004" pitchFamily="34" charset="0"/>
              </a:rPr>
              <a:t>Citizen-centric approach: (s)he chooses </a:t>
            </a:r>
            <a:r>
              <a:rPr lang="en-IE" sz="1800" b="1">
                <a:latin typeface="EC Square Sans Cond Pro" panose="020B0506040000020004" pitchFamily="34" charset="0"/>
              </a:rPr>
              <a:t>how</a:t>
            </a:r>
            <a:r>
              <a:rPr lang="en-IE" sz="1800">
                <a:latin typeface="EC Square Sans Cond Pro" panose="020B0506040000020004" pitchFamily="34" charset="0"/>
              </a:rPr>
              <a:t> and </a:t>
            </a:r>
            <a:r>
              <a:rPr lang="en-IE" sz="1800" b="1">
                <a:latin typeface="EC Square Sans Cond Pro" panose="020B0506040000020004" pitchFamily="34" charset="0"/>
              </a:rPr>
              <a:t>where</a:t>
            </a:r>
            <a:r>
              <a:rPr lang="en-IE" sz="1800">
                <a:latin typeface="EC Square Sans Cond Pro" panose="020B0506040000020004" pitchFamily="34" charset="0"/>
              </a:rPr>
              <a:t> to store EHIC</a:t>
            </a:r>
          </a:p>
          <a:p>
            <a:pPr marL="285750" indent="-285750">
              <a:spcAft>
                <a:spcPts val="600"/>
              </a:spcAft>
              <a:buClr>
                <a:srgbClr val="2C4178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</a:rPr>
              <a:t>Easy to use</a:t>
            </a:r>
            <a:r>
              <a:rPr lang="en-IE" sz="1800">
                <a:latin typeface="EC Square Sans Cond Pro"/>
              </a:rPr>
              <a:t> and to download</a:t>
            </a:r>
          </a:p>
          <a:p>
            <a:pPr marL="285750" indent="-285750">
              <a:spcAft>
                <a:spcPts val="600"/>
              </a:spcAft>
              <a:buClr>
                <a:srgbClr val="2C4178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 panose="020B0506040000020004" pitchFamily="34" charset="0"/>
              </a:rPr>
              <a:t>No</a:t>
            </a:r>
            <a:r>
              <a:rPr lang="en-IE" sz="1800">
                <a:latin typeface="EC Square Sans Cond Pro" panose="020B0506040000020004" pitchFamily="34" charset="0"/>
              </a:rPr>
              <a:t> </a:t>
            </a:r>
            <a:r>
              <a:rPr lang="en-IE" sz="1800" b="1">
                <a:latin typeface="EC Square Sans Cond Pro" panose="020B0506040000020004" pitchFamily="34" charset="0"/>
              </a:rPr>
              <a:t>physical constraints </a:t>
            </a:r>
            <a:r>
              <a:rPr lang="en-IE" sz="1800">
                <a:latin typeface="EC Square Sans Cond Pro" panose="020B0506040000020004" pitchFamily="34" charset="0"/>
              </a:rPr>
              <a:t>in requesting and receiving</a:t>
            </a:r>
          </a:p>
          <a:p>
            <a:pPr marL="285750" indent="-285750">
              <a:spcAft>
                <a:spcPts val="600"/>
              </a:spcAft>
              <a:buClr>
                <a:srgbClr val="2C4178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 panose="020B0506040000020004" pitchFamily="34" charset="0"/>
              </a:rPr>
              <a:t>Access to document from </a:t>
            </a:r>
            <a:r>
              <a:rPr lang="en-IE" sz="1800" b="1">
                <a:latin typeface="EC Square Sans Cond Pro" panose="020B0506040000020004" pitchFamily="34" charset="0"/>
              </a:rPr>
              <a:t>anywhere</a:t>
            </a:r>
            <a:r>
              <a:rPr lang="en-IE" sz="1800">
                <a:latin typeface="EC Square Sans Cond Pro" panose="020B0506040000020004" pitchFamily="34" charset="0"/>
              </a:rPr>
              <a:t>/</a:t>
            </a:r>
            <a:r>
              <a:rPr lang="en-IE" sz="1800" b="1">
                <a:latin typeface="EC Square Sans Cond Pro" panose="020B0506040000020004" pitchFamily="34" charset="0"/>
              </a:rPr>
              <a:t>anytime</a:t>
            </a:r>
          </a:p>
          <a:p>
            <a:pPr marL="285750" indent="-285750">
              <a:spcAft>
                <a:spcPts val="600"/>
              </a:spcAft>
              <a:buClr>
                <a:srgbClr val="2C4178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 panose="020B0506040000020004" pitchFamily="34" charset="0"/>
              </a:rPr>
              <a:t>No</a:t>
            </a:r>
            <a:r>
              <a:rPr lang="en-IE" sz="1800">
                <a:latin typeface="EC Square Sans Cond Pro" panose="020B0506040000020004" pitchFamily="34" charset="0"/>
              </a:rPr>
              <a:t> more </a:t>
            </a:r>
            <a:r>
              <a:rPr lang="en-IE" sz="1800" b="1">
                <a:latin typeface="EC Square Sans Cond Pro" panose="020B0506040000020004" pitchFamily="34" charset="0"/>
              </a:rPr>
              <a:t>paper</a:t>
            </a:r>
            <a:r>
              <a:rPr lang="en-IE" sz="1800">
                <a:latin typeface="EC Square Sans Cond Pro" panose="020B0506040000020004" pitchFamily="34" charset="0"/>
              </a:rPr>
              <a:t> or </a:t>
            </a:r>
            <a:r>
              <a:rPr lang="en-IE" sz="1800" b="1">
                <a:latin typeface="EC Square Sans Cond Pro" panose="020B0506040000020004" pitchFamily="34" charset="0"/>
              </a:rPr>
              <a:t>plastic</a:t>
            </a:r>
          </a:p>
          <a:p>
            <a:pPr marL="285750" indent="-285750">
              <a:spcAft>
                <a:spcPts val="600"/>
              </a:spcAft>
              <a:buClr>
                <a:srgbClr val="2C4178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 panose="020B0506040000020004" pitchFamily="34" charset="0"/>
              </a:rPr>
              <a:t>Never</a:t>
            </a:r>
            <a:r>
              <a:rPr lang="en-IE" sz="1800">
                <a:latin typeface="EC Square Sans Cond Pro" panose="020B0506040000020004" pitchFamily="34" charset="0"/>
              </a:rPr>
              <a:t> getting a </a:t>
            </a:r>
            <a:r>
              <a:rPr lang="en-IE" sz="1800" b="1">
                <a:latin typeface="EC Square Sans Cond Pro" panose="020B0506040000020004" pitchFamily="34" charset="0"/>
              </a:rPr>
              <a:t>refusal</a:t>
            </a:r>
            <a:r>
              <a:rPr lang="en-IE" sz="1800">
                <a:latin typeface="EC Square Sans Cond Pro" panose="020B0506040000020004" pitchFamily="34" charset="0"/>
              </a:rPr>
              <a:t> due to suspect unauthenticity of the card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D9C1B69B-6D25-C180-F85B-087DCC0B37FB}"/>
              </a:ext>
            </a:extLst>
          </p:cNvPr>
          <p:cNvSpPr txBox="1">
            <a:spLocks/>
          </p:cNvSpPr>
          <p:nvPr/>
        </p:nvSpPr>
        <p:spPr>
          <a:xfrm>
            <a:off x="7864027" y="2249502"/>
            <a:ext cx="4206053" cy="3958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5033B9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  <a:ea typeface="+mn-lt"/>
                <a:cs typeface="+mn-lt"/>
              </a:rPr>
              <a:t>Decrease of fraud</a:t>
            </a:r>
            <a:r>
              <a:rPr lang="en-IE" sz="1800">
                <a:latin typeface="EC Square Sans Cond Pro"/>
                <a:ea typeface="+mn-lt"/>
                <a:cs typeface="+mn-lt"/>
              </a:rPr>
              <a:t> in reimbursement</a:t>
            </a:r>
          </a:p>
          <a:p>
            <a:pPr marL="285750" indent="-285750">
              <a:buClr>
                <a:srgbClr val="5033B9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/>
                <a:ea typeface="+mn-lt"/>
                <a:cs typeface="+mn-lt"/>
              </a:rPr>
              <a:t>More </a:t>
            </a:r>
            <a:r>
              <a:rPr lang="en-IE" sz="1800" b="1">
                <a:latin typeface="EC Square Sans Cond Pro"/>
                <a:ea typeface="+mn-lt"/>
                <a:cs typeface="+mn-lt"/>
              </a:rPr>
              <a:t>confidence</a:t>
            </a:r>
            <a:r>
              <a:rPr lang="en-IE" sz="1800">
                <a:latin typeface="EC Square Sans Cond Pro"/>
                <a:ea typeface="+mn-lt"/>
                <a:cs typeface="+mn-lt"/>
              </a:rPr>
              <a:t> in accepting the EHIC</a:t>
            </a:r>
            <a:endParaRPr lang="en-IE" sz="1800">
              <a:latin typeface="EC Square Sans Cond Pro"/>
              <a:cs typeface="Arial"/>
            </a:endParaRPr>
          </a:p>
          <a:p>
            <a:pPr marL="285750" indent="-285750">
              <a:buClr>
                <a:srgbClr val="5033B9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</a:rPr>
              <a:t>No</a:t>
            </a:r>
            <a:r>
              <a:rPr lang="en-IE" sz="1800">
                <a:latin typeface="EC Square Sans Cond Pro"/>
              </a:rPr>
              <a:t> more copies and waste of </a:t>
            </a:r>
            <a:r>
              <a:rPr lang="en-IE" sz="1800" b="1">
                <a:latin typeface="EC Square Sans Cond Pro"/>
              </a:rPr>
              <a:t>paper</a:t>
            </a:r>
            <a:endParaRPr lang="en-IE"/>
          </a:p>
          <a:p>
            <a:pPr marL="285750" indent="-285750">
              <a:spcAft>
                <a:spcPts val="600"/>
              </a:spcAft>
              <a:buClr>
                <a:srgbClr val="5033B9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/>
              </a:rPr>
              <a:t>Potential for </a:t>
            </a:r>
            <a:r>
              <a:rPr lang="en-IE" sz="1800" b="1">
                <a:latin typeface="EC Square Sans Cond Pro"/>
              </a:rPr>
              <a:t>automation</a:t>
            </a:r>
            <a:r>
              <a:rPr lang="en-IE" sz="1800">
                <a:latin typeface="EC Square Sans Cond Pro"/>
              </a:rPr>
              <a:t>,</a:t>
            </a:r>
            <a:r>
              <a:rPr lang="en-IE" sz="1800" b="1">
                <a:latin typeface="EC Square Sans Cond Pro"/>
              </a:rPr>
              <a:t> reducing incorrect manual data </a:t>
            </a:r>
            <a:r>
              <a:rPr lang="en-IE" sz="1800">
                <a:latin typeface="EC Square Sans Cond Pro"/>
              </a:rPr>
              <a:t>entry</a:t>
            </a:r>
          </a:p>
          <a:p>
            <a:pPr marL="539750" lvl="1" indent="-182563">
              <a:spcBef>
                <a:spcPts val="0"/>
              </a:spcBef>
              <a:spcAft>
                <a:spcPts val="200"/>
              </a:spcAft>
              <a:buClr>
                <a:srgbClr val="5033B9"/>
              </a:buClr>
              <a:buFont typeface="Courier New" panose="02070309020205020404" pitchFamily="49" charset="0"/>
              <a:buChar char="o"/>
            </a:pPr>
            <a:r>
              <a:rPr lang="en-IE" sz="1600">
                <a:latin typeface="EC Square Sans Cond Pro" panose="020B0506040000020004" pitchFamily="34" charset="0"/>
              </a:rPr>
              <a:t>reuse </a:t>
            </a:r>
            <a:r>
              <a:rPr lang="en-IE" sz="1600" b="1">
                <a:latin typeface="EC Square Sans Cond Pro" panose="020B0506040000020004" pitchFamily="34" charset="0"/>
              </a:rPr>
              <a:t>authentic</a:t>
            </a:r>
            <a:r>
              <a:rPr lang="en-IE" sz="1600">
                <a:latin typeface="EC Square Sans Cond Pro" panose="020B0506040000020004" pitchFamily="34" charset="0"/>
              </a:rPr>
              <a:t> </a:t>
            </a:r>
            <a:r>
              <a:rPr lang="en-IE" sz="1600" b="1">
                <a:latin typeface="EC Square Sans Cond Pro" panose="020B0506040000020004" pitchFamily="34" charset="0"/>
              </a:rPr>
              <a:t>verified </a:t>
            </a:r>
            <a:r>
              <a:rPr lang="en-IE" sz="1600">
                <a:latin typeface="EC Square Sans Cond Pro" panose="020B0506040000020004" pitchFamily="34" charset="0"/>
              </a:rPr>
              <a:t>data for the </a:t>
            </a:r>
            <a:r>
              <a:rPr lang="en-IE" sz="1600" b="1">
                <a:latin typeface="EC Square Sans Cond Pro" panose="020B0506040000020004" pitchFamily="34" charset="0"/>
              </a:rPr>
              <a:t>reimbursement</a:t>
            </a:r>
            <a:r>
              <a:rPr lang="en-IE" sz="1600">
                <a:latin typeface="EC Square Sans Cond Pro" panose="020B0506040000020004" pitchFamily="34" charset="0"/>
              </a:rPr>
              <a:t> process</a:t>
            </a:r>
          </a:p>
          <a:p>
            <a:pPr marL="539750" lvl="1" indent="-182563">
              <a:spcBef>
                <a:spcPts val="0"/>
              </a:spcBef>
              <a:spcAft>
                <a:spcPts val="0"/>
              </a:spcAft>
              <a:buClr>
                <a:srgbClr val="5033B9"/>
              </a:buClr>
              <a:buFont typeface="Courier New" panose="02070309020205020404" pitchFamily="49" charset="0"/>
              <a:buChar char="o"/>
            </a:pPr>
            <a:r>
              <a:rPr lang="en-IE" sz="1600">
                <a:latin typeface="EC Square Sans Cond Pro"/>
              </a:rPr>
              <a:t>possibility to </a:t>
            </a:r>
            <a:r>
              <a:rPr lang="en-IE" sz="1600" b="1">
                <a:latin typeface="EC Square Sans Cond Pro"/>
              </a:rPr>
              <a:t>store</a:t>
            </a:r>
            <a:r>
              <a:rPr lang="en-IE" sz="1600">
                <a:latin typeface="EC Square Sans Cond Pro"/>
              </a:rPr>
              <a:t> EHIC information in a </a:t>
            </a:r>
            <a:r>
              <a:rPr lang="en-IE" sz="1600" b="1">
                <a:latin typeface="EC Square Sans Cond Pro"/>
              </a:rPr>
              <a:t>digital</a:t>
            </a:r>
            <a:r>
              <a:rPr lang="en-IE" sz="1600">
                <a:latin typeface="EC Square Sans Cond Pro"/>
              </a:rPr>
              <a:t> dossier for reimbursement follow-up</a:t>
            </a:r>
          </a:p>
          <a:p>
            <a:pPr marL="285750" indent="-285750">
              <a:buClr>
                <a:srgbClr val="5033B9"/>
              </a:buClr>
              <a:buFont typeface="Wingdings" panose="05000000000000000000" pitchFamily="2" charset="2"/>
              <a:buChar char="Ø"/>
            </a:pPr>
            <a:r>
              <a:rPr lang="en-IE" sz="1800" b="1">
                <a:latin typeface="EC Square Sans Cond Pro"/>
              </a:rPr>
              <a:t>No</a:t>
            </a:r>
            <a:r>
              <a:rPr lang="en-IE" sz="1800">
                <a:latin typeface="EC Square Sans Cond Pro"/>
              </a:rPr>
              <a:t> invasive </a:t>
            </a:r>
            <a:r>
              <a:rPr lang="en-IE" sz="1800" b="1">
                <a:latin typeface="EC Square Sans Cond Pro"/>
              </a:rPr>
              <a:t>change</a:t>
            </a:r>
            <a:r>
              <a:rPr lang="en-IE" sz="1800">
                <a:latin typeface="EC Square Sans Cond Pro"/>
              </a:rPr>
              <a:t> in current procedures </a:t>
            </a:r>
          </a:p>
          <a:p>
            <a:pPr marL="285750" indent="-285750">
              <a:buClr>
                <a:srgbClr val="5033B9"/>
              </a:buClr>
              <a:buFont typeface="Wingdings" panose="05000000000000000000" pitchFamily="2" charset="2"/>
              <a:buChar char="Ø"/>
            </a:pPr>
            <a:r>
              <a:rPr lang="en-IE" sz="1800">
                <a:latin typeface="EC Square Sans Cond Pro"/>
              </a:rPr>
              <a:t>Adaptations are </a:t>
            </a:r>
            <a:r>
              <a:rPr lang="en-IE" sz="1800" b="1">
                <a:latin typeface="EC Square Sans Cond Pro"/>
              </a:rPr>
              <a:t>optional</a:t>
            </a:r>
            <a:r>
              <a:rPr lang="en-IE" sz="1800">
                <a:latin typeface="EC Square Sans Cond Pro"/>
              </a:rPr>
              <a:t> (to exploit full potential) and can be done at </a:t>
            </a:r>
            <a:r>
              <a:rPr lang="en-IE" sz="1800" b="1">
                <a:latin typeface="EC Square Sans Cond Pro"/>
              </a:rPr>
              <a:t>individual HCP speed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30876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13AC2-A572-66B8-2D27-9165537B47A8}"/>
              </a:ext>
            </a:extLst>
          </p:cNvPr>
          <p:cNvCxnSpPr>
            <a:cxnSpLocks/>
          </p:cNvCxnSpPr>
          <p:nvPr/>
        </p:nvCxnSpPr>
        <p:spPr>
          <a:xfrm>
            <a:off x="5286103" y="1963437"/>
            <a:ext cx="0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FE9AE8-20C6-DFDD-0D81-BF0F9DCFCEC5}"/>
              </a:ext>
            </a:extLst>
          </p:cNvPr>
          <p:cNvCxnSpPr>
            <a:cxnSpLocks/>
          </p:cNvCxnSpPr>
          <p:nvPr/>
        </p:nvCxnSpPr>
        <p:spPr>
          <a:xfrm>
            <a:off x="7398492" y="1975105"/>
            <a:ext cx="0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4FB227-8C12-CFFB-6D98-AB4DD4D98086}"/>
              </a:ext>
            </a:extLst>
          </p:cNvPr>
          <p:cNvCxnSpPr>
            <a:cxnSpLocks/>
          </p:cNvCxnSpPr>
          <p:nvPr/>
        </p:nvCxnSpPr>
        <p:spPr>
          <a:xfrm>
            <a:off x="6344475" y="1967790"/>
            <a:ext cx="0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7F48CE0-F2CC-800F-1133-0082E5F5C722}"/>
              </a:ext>
            </a:extLst>
          </p:cNvPr>
          <p:cNvCxnSpPr>
            <a:cxnSpLocks/>
          </p:cNvCxnSpPr>
          <p:nvPr/>
        </p:nvCxnSpPr>
        <p:spPr>
          <a:xfrm>
            <a:off x="8328906" y="1963437"/>
            <a:ext cx="0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37B6597-DAA4-58A7-0492-E06F46DDD82B}"/>
              </a:ext>
            </a:extLst>
          </p:cNvPr>
          <p:cNvCxnSpPr>
            <a:cxnSpLocks/>
          </p:cNvCxnSpPr>
          <p:nvPr/>
        </p:nvCxnSpPr>
        <p:spPr>
          <a:xfrm>
            <a:off x="10441295" y="1975105"/>
            <a:ext cx="0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6AE700-8892-7432-4CE5-8D4FB2DBB614}"/>
              </a:ext>
            </a:extLst>
          </p:cNvPr>
          <p:cNvCxnSpPr>
            <a:cxnSpLocks/>
          </p:cNvCxnSpPr>
          <p:nvPr/>
        </p:nvCxnSpPr>
        <p:spPr>
          <a:xfrm>
            <a:off x="9387278" y="1967790"/>
            <a:ext cx="0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6166EE-0A87-D511-4D0D-555FD8C98576}"/>
              </a:ext>
            </a:extLst>
          </p:cNvPr>
          <p:cNvCxnSpPr>
            <a:cxnSpLocks/>
          </p:cNvCxnSpPr>
          <p:nvPr/>
        </p:nvCxnSpPr>
        <p:spPr>
          <a:xfrm>
            <a:off x="11422699" y="1963436"/>
            <a:ext cx="1" cy="399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60082B9-62FE-51F3-E165-EAC3A5405FA3}"/>
              </a:ext>
            </a:extLst>
          </p:cNvPr>
          <p:cNvSpPr txBox="1"/>
          <p:nvPr/>
        </p:nvSpPr>
        <p:spPr>
          <a:xfrm>
            <a:off x="235131" y="4173248"/>
            <a:ext cx="47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Discussions with HCPs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9C3103-2369-00B4-75EA-C848BC7D6BB5}"/>
              </a:ext>
            </a:extLst>
          </p:cNvPr>
          <p:cNvSpPr txBox="1"/>
          <p:nvPr/>
        </p:nvSpPr>
        <p:spPr>
          <a:xfrm>
            <a:off x="4946468" y="1588968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2023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0AAF19-94C0-1484-3CFB-06DE59BEA7CA}"/>
              </a:ext>
            </a:extLst>
          </p:cNvPr>
          <p:cNvSpPr txBox="1"/>
          <p:nvPr/>
        </p:nvSpPr>
        <p:spPr>
          <a:xfrm>
            <a:off x="7050149" y="1582441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2025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89C31B-41C7-1A46-5285-627AB4EAAA2C}"/>
              </a:ext>
            </a:extLst>
          </p:cNvPr>
          <p:cNvSpPr txBox="1"/>
          <p:nvPr/>
        </p:nvSpPr>
        <p:spPr>
          <a:xfrm>
            <a:off x="235130" y="2219545"/>
            <a:ext cx="399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Business requirements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332333-D9CD-5FAD-1702-F7EFC639CF39}"/>
              </a:ext>
            </a:extLst>
          </p:cNvPr>
          <p:cNvSpPr txBox="1"/>
          <p:nvPr/>
        </p:nvSpPr>
        <p:spPr>
          <a:xfrm>
            <a:off x="235130" y="2557089"/>
            <a:ext cx="417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Legal requirements definition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0F38A4-3BDA-F142-9A18-F7DDABE5938B}"/>
              </a:ext>
            </a:extLst>
          </p:cNvPr>
          <p:cNvSpPr txBox="1"/>
          <p:nvPr/>
        </p:nvSpPr>
        <p:spPr>
          <a:xfrm>
            <a:off x="235130" y="2904301"/>
            <a:ext cx="48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Technical requirements definition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1B0899-DA26-F68C-2DA8-8AB17F5D7B9D}"/>
              </a:ext>
            </a:extLst>
          </p:cNvPr>
          <p:cNvSpPr/>
          <p:nvPr/>
        </p:nvSpPr>
        <p:spPr>
          <a:xfrm>
            <a:off x="6417088" y="2287123"/>
            <a:ext cx="267023" cy="26996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5E05E18-15CD-D259-8C3F-33ADE063CB79}"/>
              </a:ext>
            </a:extLst>
          </p:cNvPr>
          <p:cNvSpPr/>
          <p:nvPr/>
        </p:nvSpPr>
        <p:spPr>
          <a:xfrm>
            <a:off x="6484464" y="2618747"/>
            <a:ext cx="392890" cy="26996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F5A514-3871-EFC1-F6C0-5DC99B92BC7C}"/>
              </a:ext>
            </a:extLst>
          </p:cNvPr>
          <p:cNvSpPr/>
          <p:nvPr/>
        </p:nvSpPr>
        <p:spPr>
          <a:xfrm>
            <a:off x="6528729" y="2957599"/>
            <a:ext cx="348625" cy="26996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E387A5-BACE-9220-6724-9A56883AFD00}"/>
              </a:ext>
            </a:extLst>
          </p:cNvPr>
          <p:cNvSpPr txBox="1"/>
          <p:nvPr/>
        </p:nvSpPr>
        <p:spPr>
          <a:xfrm>
            <a:off x="5996132" y="1575126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2024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258B1A-A9AD-8DE8-9EB6-B36EEE5156FA}"/>
              </a:ext>
            </a:extLst>
          </p:cNvPr>
          <p:cNvSpPr txBox="1"/>
          <p:nvPr/>
        </p:nvSpPr>
        <p:spPr>
          <a:xfrm>
            <a:off x="7989271" y="1588968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2026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7C36EA-A5D0-4E24-A2A0-55C8A21ACE77}"/>
              </a:ext>
            </a:extLst>
          </p:cNvPr>
          <p:cNvSpPr txBox="1"/>
          <p:nvPr/>
        </p:nvSpPr>
        <p:spPr>
          <a:xfrm>
            <a:off x="10092952" y="1582441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2028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6AB124-C0CD-3F5F-501E-CB3C38E7BE2C}"/>
              </a:ext>
            </a:extLst>
          </p:cNvPr>
          <p:cNvSpPr txBox="1"/>
          <p:nvPr/>
        </p:nvSpPr>
        <p:spPr>
          <a:xfrm>
            <a:off x="9038935" y="1575126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2027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9F4B22-5426-83F2-7075-2F681DEB18C2}"/>
              </a:ext>
            </a:extLst>
          </p:cNvPr>
          <p:cNvSpPr txBox="1"/>
          <p:nvPr/>
        </p:nvSpPr>
        <p:spPr>
          <a:xfrm>
            <a:off x="11074356" y="1579916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2029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A58556-7246-4F53-4179-CA4EA1880643}"/>
              </a:ext>
            </a:extLst>
          </p:cNvPr>
          <p:cNvSpPr txBox="1"/>
          <p:nvPr/>
        </p:nvSpPr>
        <p:spPr>
          <a:xfrm>
            <a:off x="235130" y="4532910"/>
            <a:ext cx="47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Intermediate step implementation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B703CA2-09F3-20B6-D253-E3076FA38897}"/>
              </a:ext>
            </a:extLst>
          </p:cNvPr>
          <p:cNvSpPr/>
          <p:nvPr/>
        </p:nvSpPr>
        <p:spPr>
          <a:xfrm>
            <a:off x="6670205" y="3299761"/>
            <a:ext cx="348625" cy="26996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D896CB7-A483-0D90-3BE2-2CB0D194B268}"/>
              </a:ext>
            </a:extLst>
          </p:cNvPr>
          <p:cNvSpPr txBox="1"/>
          <p:nvPr/>
        </p:nvSpPr>
        <p:spPr>
          <a:xfrm>
            <a:off x="77816" y="1874140"/>
            <a:ext cx="24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>
                <a:solidFill>
                  <a:srgbClr val="FF73AA"/>
                </a:solidFill>
                <a:latin typeface="EC Square Sans Cond Pro" panose="020B0506040000020004" pitchFamily="34" charset="0"/>
              </a:rPr>
              <a:t>AHG activities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E2537A-9159-30B7-E640-4F61F02198EC}"/>
              </a:ext>
            </a:extLst>
          </p:cNvPr>
          <p:cNvSpPr txBox="1"/>
          <p:nvPr/>
        </p:nvSpPr>
        <p:spPr>
          <a:xfrm>
            <a:off x="42981" y="3827953"/>
            <a:ext cx="24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>
                <a:solidFill>
                  <a:srgbClr val="4BEFFF"/>
                </a:solidFill>
                <a:latin typeface="EC Square Sans Cond Pro" panose="020B0506040000020004" pitchFamily="34" charset="0"/>
              </a:rPr>
              <a:t>MSs activities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A8CE8C-F799-9E2E-79EB-D31F99D400D3}"/>
              </a:ext>
            </a:extLst>
          </p:cNvPr>
          <p:cNvSpPr/>
          <p:nvPr/>
        </p:nvSpPr>
        <p:spPr>
          <a:xfrm>
            <a:off x="6808972" y="4182737"/>
            <a:ext cx="1398007" cy="26996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>
                <a:latin typeface="EC Square Sans Cond Pro" panose="020B0506040000020004" pitchFamily="34" charset="0"/>
              </a:rPr>
              <a:t>18 months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AA79518-7719-C98C-050C-3C004D816E2D}"/>
              </a:ext>
            </a:extLst>
          </p:cNvPr>
          <p:cNvSpPr/>
          <p:nvPr/>
        </p:nvSpPr>
        <p:spPr>
          <a:xfrm>
            <a:off x="7806088" y="4542399"/>
            <a:ext cx="832807" cy="26996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>
              <a:latin typeface="EC Square Sans Cond Pro" panose="020B0506040000020004" pitchFamily="34" charset="0"/>
            </a:endParaRPr>
          </a:p>
        </p:txBody>
      </p:sp>
      <p:sp>
        <p:nvSpPr>
          <p:cNvPr id="2078" name="TextBox 2077">
            <a:extLst>
              <a:ext uri="{FF2B5EF4-FFF2-40B4-BE49-F238E27FC236}">
                <a16:creationId xmlns:a16="http://schemas.microsoft.com/office/drawing/2014/main" id="{8942B5E9-DFAD-8571-A4DA-76DAC009676D}"/>
              </a:ext>
            </a:extLst>
          </p:cNvPr>
          <p:cNvSpPr txBox="1"/>
          <p:nvPr/>
        </p:nvSpPr>
        <p:spPr>
          <a:xfrm>
            <a:off x="280370" y="5502984"/>
            <a:ext cx="47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Adaptation to digital features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D88B4E20-8740-2634-42F5-915BF2CBC4DE}"/>
              </a:ext>
            </a:extLst>
          </p:cNvPr>
          <p:cNvSpPr txBox="1"/>
          <p:nvPr/>
        </p:nvSpPr>
        <p:spPr>
          <a:xfrm>
            <a:off x="96117" y="5106269"/>
            <a:ext cx="24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>
                <a:solidFill>
                  <a:srgbClr val="674BCD"/>
                </a:solidFill>
                <a:latin typeface="EC Square Sans Cond Pro" panose="020B0506040000020004" pitchFamily="34" charset="0"/>
              </a:rPr>
              <a:t>HCPs activities</a:t>
            </a:r>
          </a:p>
        </p:txBody>
      </p:sp>
      <p:sp>
        <p:nvSpPr>
          <p:cNvPr id="2080" name="Rectangle: Rounded Corners 2079">
            <a:extLst>
              <a:ext uri="{FF2B5EF4-FFF2-40B4-BE49-F238E27FC236}">
                <a16:creationId xmlns:a16="http://schemas.microsoft.com/office/drawing/2014/main" id="{D1C58FD2-2D7B-81C8-1BD9-06B0DCCC7635}"/>
              </a:ext>
            </a:extLst>
          </p:cNvPr>
          <p:cNvSpPr/>
          <p:nvPr/>
        </p:nvSpPr>
        <p:spPr>
          <a:xfrm>
            <a:off x="8206979" y="5512473"/>
            <a:ext cx="3189592" cy="26996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>
                <a:latin typeface="EC Square Sans Cond Pro" panose="020B0506040000020004" pitchFamily="34" charset="0"/>
              </a:rPr>
              <a:t>At HCP speed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CFE05-93EF-EC8B-7FB4-D83D88A4B32F}"/>
              </a:ext>
            </a:extLst>
          </p:cNvPr>
          <p:cNvSpPr txBox="1"/>
          <p:nvPr/>
        </p:nvSpPr>
        <p:spPr>
          <a:xfrm>
            <a:off x="241848" y="3268432"/>
            <a:ext cx="48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EC Square Sans Cond Pro" panose="020B0506040000020004" pitchFamily="34" charset="0"/>
              </a:rPr>
              <a:t>Technical analysis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D11D6EE-1A57-A99D-A76A-30A1C33C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526407"/>
            <a:ext cx="10515600" cy="782357"/>
          </a:xfrm>
        </p:spPr>
        <p:txBody>
          <a:bodyPr/>
          <a:lstStyle/>
          <a:p>
            <a:r>
              <a:rPr lang="en-IE"/>
              <a:t>Example of indicative timeline</a:t>
            </a:r>
          </a:p>
        </p:txBody>
      </p:sp>
    </p:spTree>
    <p:extLst>
      <p:ext uri="{BB962C8B-B14F-4D97-AF65-F5344CB8AC3E}">
        <p14:creationId xmlns:p14="http://schemas.microsoft.com/office/powerpoint/2010/main" val="18782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58" grpId="0"/>
      <p:bldP spid="63" grpId="0" animBg="1"/>
      <p:bldP spid="70" grpId="0"/>
      <p:bldP spid="71" grpId="0"/>
      <p:bldP spid="15" grpId="0" animBg="1"/>
      <p:bldP spid="59" grpId="0" animBg="1"/>
      <p:bldP spid="2078" grpId="0"/>
      <p:bldP spid="2079" grpId="0"/>
      <p:bldP spid="208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29958-D72E-F237-FFEC-A18ABC4E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526407"/>
            <a:ext cx="10515600" cy="782357"/>
          </a:xfrm>
        </p:spPr>
        <p:txBody>
          <a:bodyPr/>
          <a:lstStyle/>
          <a:p>
            <a:r>
              <a:rPr lang="en-IE"/>
              <a:t>Example of indicative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C52F4-79B4-8963-B755-93D199B54E88}"/>
              </a:ext>
            </a:extLst>
          </p:cNvPr>
          <p:cNvSpPr txBox="1"/>
          <p:nvPr/>
        </p:nvSpPr>
        <p:spPr>
          <a:xfrm>
            <a:off x="152964" y="2952223"/>
            <a:ext cx="508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>
                <a:latin typeface="EC Square Sans Cond Pro" panose="020B0506040000020004" pitchFamily="34" charset="0"/>
              </a:rPr>
              <a:t>Credentials</a:t>
            </a:r>
            <a:r>
              <a:rPr lang="en-IE" sz="1400" i="1">
                <a:latin typeface="EC Square Sans Cond Pro" panose="020B0506040000020004" pitchFamily="34" charset="0"/>
              </a:rPr>
              <a:t> (plastic card without digital features)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20BB0-183B-D7A9-FCCF-A75290FD0395}"/>
              </a:ext>
            </a:extLst>
          </p:cNvPr>
          <p:cNvSpPr txBox="1"/>
          <p:nvPr/>
        </p:nvSpPr>
        <p:spPr>
          <a:xfrm>
            <a:off x="152962" y="3817333"/>
            <a:ext cx="553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>
                <a:latin typeface="EC Square Sans Cond Pro" panose="020B0506040000020004" pitchFamily="34" charset="0"/>
              </a:rPr>
              <a:t>Digital Verifiable Credentials for non-wallet holders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9949B3-BED1-F5A5-7FC3-72D0DBAF5102}"/>
              </a:ext>
            </a:extLst>
          </p:cNvPr>
          <p:cNvSpPr/>
          <p:nvPr/>
        </p:nvSpPr>
        <p:spPr>
          <a:xfrm>
            <a:off x="5543569" y="3004477"/>
            <a:ext cx="3097448" cy="269966"/>
          </a:xfrm>
          <a:prstGeom prst="roundRect">
            <a:avLst/>
          </a:prstGeom>
          <a:solidFill>
            <a:srgbClr val="4BEFFF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7305BA-3EB9-DCAA-1DBC-DD9454CF1EBC}"/>
              </a:ext>
            </a:extLst>
          </p:cNvPr>
          <p:cNvSpPr/>
          <p:nvPr/>
        </p:nvSpPr>
        <p:spPr>
          <a:xfrm>
            <a:off x="8646605" y="3892754"/>
            <a:ext cx="2144391" cy="269966"/>
          </a:xfrm>
          <a:prstGeom prst="roundRect">
            <a:avLst/>
          </a:prstGeom>
          <a:solidFill>
            <a:srgbClr val="4BEFFF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13AC2-A572-66B8-2D27-9165537B47A8}"/>
              </a:ext>
            </a:extLst>
          </p:cNvPr>
          <p:cNvCxnSpPr>
            <a:cxnSpLocks/>
          </p:cNvCxnSpPr>
          <p:nvPr/>
        </p:nvCxnSpPr>
        <p:spPr>
          <a:xfrm>
            <a:off x="5869576" y="2551613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FE9AE8-20C6-DFDD-0D81-BF0F9DCFCEC5}"/>
              </a:ext>
            </a:extLst>
          </p:cNvPr>
          <p:cNvCxnSpPr>
            <a:cxnSpLocks/>
          </p:cNvCxnSpPr>
          <p:nvPr/>
        </p:nvCxnSpPr>
        <p:spPr>
          <a:xfrm>
            <a:off x="7452459" y="2563281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D9C3103-2369-00B4-75EA-C848BC7D6BB5}"/>
              </a:ext>
            </a:extLst>
          </p:cNvPr>
          <p:cNvSpPr txBox="1"/>
          <p:nvPr/>
        </p:nvSpPr>
        <p:spPr>
          <a:xfrm>
            <a:off x="5529941" y="2177144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2023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0AAF19-94C0-1484-3CFB-06DE59BEA7CA}"/>
              </a:ext>
            </a:extLst>
          </p:cNvPr>
          <p:cNvSpPr txBox="1"/>
          <p:nvPr/>
        </p:nvSpPr>
        <p:spPr>
          <a:xfrm>
            <a:off x="7104116" y="2170617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2025</a:t>
            </a:r>
            <a:endParaRPr lang="en-IE">
              <a:latin typeface="EC Square Sans Cond Pro" panose="020B05060400000200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4FB227-8C12-CFFB-6D98-AB4DD4D98086}"/>
              </a:ext>
            </a:extLst>
          </p:cNvPr>
          <p:cNvCxnSpPr>
            <a:cxnSpLocks/>
          </p:cNvCxnSpPr>
          <p:nvPr/>
        </p:nvCxnSpPr>
        <p:spPr>
          <a:xfrm>
            <a:off x="6667508" y="2555966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BE387A5-BACE-9220-6724-9A56883AFD00}"/>
              </a:ext>
            </a:extLst>
          </p:cNvPr>
          <p:cNvSpPr txBox="1"/>
          <p:nvPr/>
        </p:nvSpPr>
        <p:spPr>
          <a:xfrm>
            <a:off x="6319165" y="2163302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2024</a:t>
            </a:r>
            <a:endParaRPr lang="en-IE">
              <a:latin typeface="EC Square Sans Cond Pro" panose="020B05060400000200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7F48CE0-F2CC-800F-1133-0082E5F5C722}"/>
              </a:ext>
            </a:extLst>
          </p:cNvPr>
          <p:cNvCxnSpPr>
            <a:cxnSpLocks/>
          </p:cNvCxnSpPr>
          <p:nvPr/>
        </p:nvCxnSpPr>
        <p:spPr>
          <a:xfrm>
            <a:off x="8209523" y="2551613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37B6597-DAA4-58A7-0492-E06F46DDD82B}"/>
              </a:ext>
            </a:extLst>
          </p:cNvPr>
          <p:cNvCxnSpPr>
            <a:cxnSpLocks/>
          </p:cNvCxnSpPr>
          <p:nvPr/>
        </p:nvCxnSpPr>
        <p:spPr>
          <a:xfrm>
            <a:off x="9973552" y="2563281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D258B1A-A9AD-8DE8-9EB6-B36EEE5156FA}"/>
              </a:ext>
            </a:extLst>
          </p:cNvPr>
          <p:cNvSpPr txBox="1"/>
          <p:nvPr/>
        </p:nvSpPr>
        <p:spPr>
          <a:xfrm>
            <a:off x="7869888" y="2177144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2026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7C36EA-A5D0-4E24-A2A0-55C8A21ACE77}"/>
              </a:ext>
            </a:extLst>
          </p:cNvPr>
          <p:cNvSpPr txBox="1"/>
          <p:nvPr/>
        </p:nvSpPr>
        <p:spPr>
          <a:xfrm>
            <a:off x="9625209" y="2170617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2028</a:t>
            </a:r>
            <a:endParaRPr lang="en-IE">
              <a:latin typeface="EC Square Sans Cond Pro" panose="020B05060400000200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6AE700-8892-7432-4CE5-8D4FB2DBB614}"/>
              </a:ext>
            </a:extLst>
          </p:cNvPr>
          <p:cNvCxnSpPr>
            <a:cxnSpLocks/>
          </p:cNvCxnSpPr>
          <p:nvPr/>
        </p:nvCxnSpPr>
        <p:spPr>
          <a:xfrm>
            <a:off x="9093715" y="2555966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C6AB124-C0CD-3F5F-501E-CB3C38E7BE2C}"/>
              </a:ext>
            </a:extLst>
          </p:cNvPr>
          <p:cNvSpPr txBox="1"/>
          <p:nvPr/>
        </p:nvSpPr>
        <p:spPr>
          <a:xfrm>
            <a:off x="8745372" y="2163302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2027</a:t>
            </a:r>
            <a:endParaRPr lang="en-IE">
              <a:latin typeface="EC Square Sans Cond Pro" panose="020B05060400000200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6166EE-0A87-D511-4D0D-555FD8C98576}"/>
              </a:ext>
            </a:extLst>
          </p:cNvPr>
          <p:cNvCxnSpPr>
            <a:cxnSpLocks/>
          </p:cNvCxnSpPr>
          <p:nvPr/>
        </p:nvCxnSpPr>
        <p:spPr>
          <a:xfrm>
            <a:off x="10789485" y="2551612"/>
            <a:ext cx="0" cy="327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79F4B22-5426-83F2-7075-2F681DEB18C2}"/>
              </a:ext>
            </a:extLst>
          </p:cNvPr>
          <p:cNvSpPr txBox="1"/>
          <p:nvPr/>
        </p:nvSpPr>
        <p:spPr>
          <a:xfrm>
            <a:off x="10441142" y="2158948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EC Square Sans Cond Pro" panose="020B0506040000020004" pitchFamily="34" charset="0"/>
              </a:rPr>
              <a:t>2029</a:t>
            </a:r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458B2D3-4627-A9EA-2CC2-3453CA158D21}"/>
              </a:ext>
            </a:extLst>
          </p:cNvPr>
          <p:cNvSpPr txBox="1"/>
          <p:nvPr/>
        </p:nvSpPr>
        <p:spPr>
          <a:xfrm>
            <a:off x="152403" y="4271198"/>
            <a:ext cx="471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>
                <a:latin typeface="EC Square Sans Cond Pro" panose="020B0506040000020004" pitchFamily="34" charset="0"/>
              </a:rPr>
              <a:t>Verifiable Credentials for non-wallet holders </a:t>
            </a:r>
            <a:r>
              <a:rPr lang="en-IE" sz="1600" i="1">
                <a:latin typeface="EC Square Sans Cond Pro" panose="020B0506040000020004" pitchFamily="34" charset="0"/>
              </a:rPr>
              <a:t>(plastic card with digital features)</a:t>
            </a:r>
            <a:endParaRPr lang="en-IE" sz="2000" i="1">
              <a:latin typeface="EC Square Sans Cond Pro" panose="020B05060400000200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71579B7-C43E-A506-152C-4896510E366A}"/>
              </a:ext>
            </a:extLst>
          </p:cNvPr>
          <p:cNvSpPr/>
          <p:nvPr/>
        </p:nvSpPr>
        <p:spPr>
          <a:xfrm>
            <a:off x="10772143" y="4332941"/>
            <a:ext cx="948098" cy="269966"/>
          </a:xfrm>
          <a:prstGeom prst="roundRect">
            <a:avLst/>
          </a:prstGeom>
          <a:solidFill>
            <a:srgbClr val="4BEFFF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D2295B6-A168-C973-C0D6-1B2EF8206E02}"/>
              </a:ext>
            </a:extLst>
          </p:cNvPr>
          <p:cNvSpPr txBox="1"/>
          <p:nvPr/>
        </p:nvSpPr>
        <p:spPr>
          <a:xfrm>
            <a:off x="82947" y="2082346"/>
            <a:ext cx="242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>
                <a:solidFill>
                  <a:schemeClr val="accent5"/>
                </a:solidFill>
                <a:latin typeface="EC Square Sans Cond Pro" panose="020B0506040000020004" pitchFamily="34" charset="0"/>
              </a:rPr>
              <a:t>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5D346-A1E6-F23D-691B-0D16F174B5E2}"/>
              </a:ext>
            </a:extLst>
          </p:cNvPr>
          <p:cNvSpPr txBox="1"/>
          <p:nvPr/>
        </p:nvSpPr>
        <p:spPr>
          <a:xfrm>
            <a:off x="157311" y="5393155"/>
            <a:ext cx="4807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>
                <a:latin typeface="EC Square Sans Cond Pro" panose="020B0506040000020004" pitchFamily="34" charset="0"/>
              </a:rPr>
              <a:t>Verifiable Credentials for EUDI wallet holders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FD89C1-08E3-9957-3E5C-9C4665745079}"/>
              </a:ext>
            </a:extLst>
          </p:cNvPr>
          <p:cNvSpPr/>
          <p:nvPr/>
        </p:nvSpPr>
        <p:spPr>
          <a:xfrm>
            <a:off x="10803369" y="5468576"/>
            <a:ext cx="938433" cy="269966"/>
          </a:xfrm>
          <a:prstGeom prst="roundRect">
            <a:avLst/>
          </a:prstGeom>
          <a:solidFill>
            <a:srgbClr val="4BEFFF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45F498-3DAE-BAC5-0DE2-22CD8AA226BE}"/>
              </a:ext>
            </a:extLst>
          </p:cNvPr>
          <p:cNvSpPr/>
          <p:nvPr/>
        </p:nvSpPr>
        <p:spPr>
          <a:xfrm>
            <a:off x="10754977" y="3892754"/>
            <a:ext cx="948097" cy="269966"/>
          </a:xfrm>
          <a:prstGeom prst="roundRect">
            <a:avLst/>
          </a:prstGeom>
          <a:solidFill>
            <a:srgbClr val="4BEFFF">
              <a:alpha val="1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3AA9B0-7C22-E5CB-74B6-F331620EB023}"/>
              </a:ext>
            </a:extLst>
          </p:cNvPr>
          <p:cNvSpPr/>
          <p:nvPr/>
        </p:nvSpPr>
        <p:spPr>
          <a:xfrm>
            <a:off x="8632636" y="4332941"/>
            <a:ext cx="2157800" cy="269966"/>
          </a:xfrm>
          <a:prstGeom prst="roundRect">
            <a:avLst/>
          </a:prstGeom>
          <a:solidFill>
            <a:srgbClr val="4BEFFF">
              <a:alpha val="1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11C494-44C1-A78A-656B-F7DE28BAB8F0}"/>
              </a:ext>
            </a:extLst>
          </p:cNvPr>
          <p:cNvSpPr/>
          <p:nvPr/>
        </p:nvSpPr>
        <p:spPr>
          <a:xfrm>
            <a:off x="8647559" y="3001906"/>
            <a:ext cx="2141925" cy="269966"/>
          </a:xfrm>
          <a:prstGeom prst="roundRect">
            <a:avLst/>
          </a:prstGeom>
          <a:solidFill>
            <a:srgbClr val="4BEFFF">
              <a:alpha val="1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272A5-1423-9E77-38AC-FEB272AC3437}"/>
              </a:ext>
            </a:extLst>
          </p:cNvPr>
          <p:cNvSpPr txBox="1"/>
          <p:nvPr/>
        </p:nvSpPr>
        <p:spPr>
          <a:xfrm>
            <a:off x="152554" y="3500412"/>
            <a:ext cx="364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i="1">
                <a:solidFill>
                  <a:schemeClr val="accent2"/>
                </a:solidFill>
                <a:latin typeface="EC Square Sans Cond Pro" panose="020B0506040000020004" pitchFamily="34" charset="0"/>
              </a:rPr>
              <a:t>Verifiable Non-wallet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257D-4D12-AFA5-B876-4E865A5E67E6}"/>
              </a:ext>
            </a:extLst>
          </p:cNvPr>
          <p:cNvSpPr txBox="1"/>
          <p:nvPr/>
        </p:nvSpPr>
        <p:spPr>
          <a:xfrm>
            <a:off x="137428" y="5038495"/>
            <a:ext cx="411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i="1">
                <a:solidFill>
                  <a:schemeClr val="accent2"/>
                </a:solidFill>
                <a:latin typeface="EC Square Sans Cond Pro" panose="020B0506040000020004" pitchFamily="34" charset="0"/>
              </a:rPr>
              <a:t>Verifiable EUDI Wallet solutions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90B30-B406-EDA9-877A-D62C0D2DDAF8}"/>
              </a:ext>
            </a:extLst>
          </p:cNvPr>
          <p:cNvSpPr txBox="1"/>
          <p:nvPr/>
        </p:nvSpPr>
        <p:spPr>
          <a:xfrm>
            <a:off x="152554" y="2679571"/>
            <a:ext cx="282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i="1">
                <a:solidFill>
                  <a:schemeClr val="accent2"/>
                </a:solidFill>
                <a:latin typeface="EC Square Sans Cond Pro" panose="020B0506040000020004" pitchFamily="34" charset="0"/>
              </a:rPr>
              <a:t>Non-verifiable solutions</a:t>
            </a:r>
          </a:p>
        </p:txBody>
      </p:sp>
    </p:spTree>
    <p:extLst>
      <p:ext uri="{BB962C8B-B14F-4D97-AF65-F5344CB8AC3E}">
        <p14:creationId xmlns:p14="http://schemas.microsoft.com/office/powerpoint/2010/main" val="238837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9753AA-DC07-BBBA-AE55-01DAACFE883C}"/>
              </a:ext>
            </a:extLst>
          </p:cNvPr>
          <p:cNvSpPr txBox="1">
            <a:spLocks/>
          </p:cNvSpPr>
          <p:nvPr/>
        </p:nvSpPr>
        <p:spPr>
          <a:xfrm>
            <a:off x="6444344" y="1825625"/>
            <a:ext cx="5299554" cy="376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/>
              <a:t>Appointment of MS Rapporteur and deputy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err="1"/>
              <a:t>Organisation</a:t>
            </a:r>
            <a:r>
              <a:rPr lang="en-US"/>
              <a:t> and working methods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/>
              <a:t>What should be the main elements of a preliminary roadmap?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3FDC8-0E33-7387-F0D5-58C3DE2F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835" y="482860"/>
            <a:ext cx="4669266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/>
              <a:t>Way forward</a:t>
            </a:r>
          </a:p>
        </p:txBody>
      </p:sp>
      <p:pic>
        <p:nvPicPr>
          <p:cNvPr id="2056" name="Picture 8" descr="Redefining Success: Adopt The Journey Mindset To Move Forward - Forbes India">
            <a:extLst>
              <a:ext uri="{FF2B5EF4-FFF2-40B4-BE49-F238E27FC236}">
                <a16:creationId xmlns:a16="http://schemas.microsoft.com/office/drawing/2014/main" id="{BE019AA6-BF65-78F6-61F2-43A89DD8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383" y="1385605"/>
            <a:ext cx="6142383" cy="410004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25108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86000">
              <a:srgbClr val="3639B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B8493E-2D01-F84D-6023-FC3B42BB7C95}"/>
              </a:ext>
            </a:extLst>
          </p:cNvPr>
          <p:cNvSpPr/>
          <p:nvPr/>
        </p:nvSpPr>
        <p:spPr>
          <a:xfrm rot="10800000" flipH="1" flipV="1">
            <a:off x="6096000" y="-615461"/>
            <a:ext cx="8088921" cy="8088921"/>
          </a:xfrm>
          <a:prstGeom prst="ellipse">
            <a:avLst/>
          </a:prstGeom>
          <a:blipFill dpi="0" rotWithShape="1">
            <a:blip r:embed="rId3"/>
            <a:srcRect/>
            <a:stretch>
              <a:fillRect l="-35000" t="-2000" r="-25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11A7B621-90AC-3AB1-E8AE-FB06D3B08883}"/>
              </a:ext>
            </a:extLst>
          </p:cNvPr>
          <p:cNvSpPr/>
          <p:nvPr/>
        </p:nvSpPr>
        <p:spPr>
          <a:xfrm rot="2700000">
            <a:off x="2479226" y="-32826"/>
            <a:ext cx="6923649" cy="6923649"/>
          </a:xfrm>
          <a:prstGeom prst="teardrop">
            <a:avLst/>
          </a:prstGeom>
          <a:solidFill>
            <a:schemeClr val="tx2">
              <a:lumMod val="60000"/>
              <a:lumOff val="40000"/>
              <a:alpha val="35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5400" b="1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99B46A-4027-2ABD-B231-D06ADE8600FF}"/>
              </a:ext>
            </a:extLst>
          </p:cNvPr>
          <p:cNvSpPr/>
          <p:nvPr/>
        </p:nvSpPr>
        <p:spPr>
          <a:xfrm>
            <a:off x="2297723" y="2620107"/>
            <a:ext cx="7596554" cy="161778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Thank you!</a:t>
            </a:r>
            <a:endParaRPr lang="en-BE" sz="5400"/>
          </a:p>
        </p:txBody>
      </p:sp>
    </p:spTree>
    <p:extLst>
      <p:ext uri="{BB962C8B-B14F-4D97-AF65-F5344CB8AC3E}">
        <p14:creationId xmlns:p14="http://schemas.microsoft.com/office/powerpoint/2010/main" val="5560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92EE9F-44AC-46B6-F62D-E8AEF31C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278" y="309462"/>
            <a:ext cx="2393122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pPr algn="r"/>
            <a:r>
              <a:rPr lang="en-BE" sz="3200" b="1">
                <a:solidFill>
                  <a:srgbClr val="30328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</a:p>
        </p:txBody>
      </p:sp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80504825-C37E-5000-DA50-0888AC07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680" y="1541649"/>
            <a:ext cx="8808720" cy="426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26EB1-7B0B-682C-8E8E-96A87041382B}"/>
              </a:ext>
            </a:extLst>
          </p:cNvPr>
          <p:cNvSpPr txBox="1"/>
          <p:nvPr/>
        </p:nvSpPr>
        <p:spPr>
          <a:xfrm>
            <a:off x="6990080" y="1687686"/>
            <a:ext cx="468376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IE" sz="2000">
                <a:solidFill>
                  <a:srgbClr val="30328D"/>
                </a:solidFill>
                <a:latin typeface="EC Square Sans Cond Pro"/>
              </a:rPr>
              <a:t>Ad Hoc Group approval</a:t>
            </a:r>
            <a:endParaRPr lang="en-IE" sz="2000">
              <a:latin typeface="EC Square Sans Cond Pro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59A8ED-7C78-3E1F-4C12-20B7A78832C1}"/>
              </a:ext>
            </a:extLst>
          </p:cNvPr>
          <p:cNvCxnSpPr>
            <a:cxnSpLocks/>
          </p:cNvCxnSpPr>
          <p:nvPr/>
        </p:nvCxnSpPr>
        <p:spPr>
          <a:xfrm>
            <a:off x="10485120" y="1221471"/>
            <a:ext cx="985520" cy="0"/>
          </a:xfrm>
          <a:prstGeom prst="line">
            <a:avLst/>
          </a:prstGeom>
          <a:ln w="57150" cap="rnd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FDD3C0-024C-6B94-75AA-18A105015E73}"/>
              </a:ext>
            </a:extLst>
          </p:cNvPr>
          <p:cNvCxnSpPr>
            <a:cxnSpLocks/>
          </p:cNvCxnSpPr>
          <p:nvPr/>
        </p:nvCxnSpPr>
        <p:spPr>
          <a:xfrm>
            <a:off x="6299200" y="2146031"/>
            <a:ext cx="5283200" cy="0"/>
          </a:xfrm>
          <a:prstGeom prst="line">
            <a:avLst/>
          </a:prstGeom>
          <a:ln>
            <a:solidFill>
              <a:srgbClr val="303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1ECFFF-AA11-0230-6A36-90617D085867}"/>
              </a:ext>
            </a:extLst>
          </p:cNvPr>
          <p:cNvCxnSpPr>
            <a:cxnSpLocks/>
          </p:cNvCxnSpPr>
          <p:nvPr/>
        </p:nvCxnSpPr>
        <p:spPr>
          <a:xfrm>
            <a:off x="6299200" y="3040111"/>
            <a:ext cx="5283200" cy="0"/>
          </a:xfrm>
          <a:prstGeom prst="line">
            <a:avLst/>
          </a:prstGeom>
          <a:ln>
            <a:solidFill>
              <a:srgbClr val="303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FD79C5-0048-96C1-E01E-1FF70929C3D3}"/>
              </a:ext>
            </a:extLst>
          </p:cNvPr>
          <p:cNvSpPr txBox="1"/>
          <p:nvPr/>
        </p:nvSpPr>
        <p:spPr>
          <a:xfrm>
            <a:off x="6207760" y="1438145"/>
            <a:ext cx="8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b="1">
                <a:ln>
                  <a:solidFill>
                    <a:srgbClr val="30328D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7A2B3-5286-F3A5-48B6-0257504C4ACD}"/>
              </a:ext>
            </a:extLst>
          </p:cNvPr>
          <p:cNvSpPr txBox="1"/>
          <p:nvPr/>
        </p:nvSpPr>
        <p:spPr>
          <a:xfrm>
            <a:off x="6207760" y="2332225"/>
            <a:ext cx="8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b="1">
                <a:ln>
                  <a:solidFill>
                    <a:srgbClr val="30328D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2D4FE-4626-9779-4233-6A42DAE8CBDA}"/>
              </a:ext>
            </a:extLst>
          </p:cNvPr>
          <p:cNvSpPr txBox="1"/>
          <p:nvPr/>
        </p:nvSpPr>
        <p:spPr>
          <a:xfrm>
            <a:off x="7338423" y="2591926"/>
            <a:ext cx="43354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30328D"/>
                </a:solidFill>
              </a:defRPr>
            </a:lvl1pPr>
          </a:lstStyle>
          <a:p>
            <a:pPr algn="r"/>
            <a:r>
              <a:rPr lang="en-US" sz="2000">
                <a:latin typeface="EC Square Sans Cond Pro" panose="020B0506040000020004" pitchFamily="34" charset="0"/>
              </a:rPr>
              <a:t>Incremental steps approach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20D448-9343-EE4A-B7CD-DA2D554C4A32}"/>
              </a:ext>
            </a:extLst>
          </p:cNvPr>
          <p:cNvCxnSpPr>
            <a:cxnSpLocks/>
          </p:cNvCxnSpPr>
          <p:nvPr/>
        </p:nvCxnSpPr>
        <p:spPr>
          <a:xfrm>
            <a:off x="6299200" y="3934191"/>
            <a:ext cx="5283200" cy="0"/>
          </a:xfrm>
          <a:prstGeom prst="line">
            <a:avLst/>
          </a:prstGeom>
          <a:ln>
            <a:solidFill>
              <a:srgbClr val="303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C41B66-24A7-01D6-E1D0-50E8B0650B6E}"/>
              </a:ext>
            </a:extLst>
          </p:cNvPr>
          <p:cNvSpPr txBox="1"/>
          <p:nvPr/>
        </p:nvSpPr>
        <p:spPr>
          <a:xfrm>
            <a:off x="6207760" y="3226305"/>
            <a:ext cx="8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b="1">
                <a:ln>
                  <a:solidFill>
                    <a:srgbClr val="30328D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43731-E4BE-8CE3-C236-60E72920486C}"/>
              </a:ext>
            </a:extLst>
          </p:cNvPr>
          <p:cNvSpPr txBox="1"/>
          <p:nvPr/>
        </p:nvSpPr>
        <p:spPr>
          <a:xfrm>
            <a:off x="7338423" y="3486006"/>
            <a:ext cx="43354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r">
              <a:defRPr>
                <a:solidFill>
                  <a:srgbClr val="30328D"/>
                </a:solidFill>
              </a:defRPr>
            </a:lvl1pPr>
          </a:lstStyle>
          <a:p>
            <a:pPr algn="r"/>
            <a:r>
              <a:rPr lang="en-IE" sz="2000">
                <a:latin typeface="EC Square Sans Cond Pro" panose="020B0506040000020004" pitchFamily="34" charset="0"/>
              </a:rPr>
              <a:t>Principles behind the initial step</a:t>
            </a:r>
            <a:endParaRPr lang="en-US" sz="2000">
              <a:latin typeface="EC Square Sans Cond Pro" panose="020B05060400000200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C9DC3-9FF0-29EE-35C3-05A380712FB5}"/>
              </a:ext>
            </a:extLst>
          </p:cNvPr>
          <p:cNvCxnSpPr>
            <a:cxnSpLocks/>
          </p:cNvCxnSpPr>
          <p:nvPr/>
        </p:nvCxnSpPr>
        <p:spPr>
          <a:xfrm>
            <a:off x="6299200" y="4779668"/>
            <a:ext cx="5283200" cy="0"/>
          </a:xfrm>
          <a:prstGeom prst="line">
            <a:avLst/>
          </a:prstGeom>
          <a:ln>
            <a:solidFill>
              <a:srgbClr val="303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01FE2A-891F-89E1-EB86-E30BE54EEFBB}"/>
              </a:ext>
            </a:extLst>
          </p:cNvPr>
          <p:cNvSpPr txBox="1"/>
          <p:nvPr/>
        </p:nvSpPr>
        <p:spPr>
          <a:xfrm>
            <a:off x="6207760" y="4071782"/>
            <a:ext cx="8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b="1">
                <a:ln>
                  <a:solidFill>
                    <a:srgbClr val="30328D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3AC25-7840-FFBD-AB01-27B62E5BC60E}"/>
              </a:ext>
            </a:extLst>
          </p:cNvPr>
          <p:cNvSpPr txBox="1"/>
          <p:nvPr/>
        </p:nvSpPr>
        <p:spPr>
          <a:xfrm>
            <a:off x="8209280" y="4331483"/>
            <a:ext cx="346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rgbClr val="30328D"/>
                </a:solidFill>
              </a:defRPr>
            </a:lvl1pPr>
          </a:lstStyle>
          <a:p>
            <a:r>
              <a:rPr lang="en-IE" sz="2000">
                <a:latin typeface="EC Square Sans Cond Pro" panose="020B0506040000020004" pitchFamily="34" charset="0"/>
              </a:rPr>
              <a:t>Benefits and potential timeline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60895F-6EB6-83E6-CC68-9426F17C744F}"/>
              </a:ext>
            </a:extLst>
          </p:cNvPr>
          <p:cNvCxnSpPr>
            <a:cxnSpLocks/>
          </p:cNvCxnSpPr>
          <p:nvPr/>
        </p:nvCxnSpPr>
        <p:spPr>
          <a:xfrm>
            <a:off x="6299200" y="5621576"/>
            <a:ext cx="5283200" cy="0"/>
          </a:xfrm>
          <a:prstGeom prst="line">
            <a:avLst/>
          </a:prstGeom>
          <a:ln>
            <a:solidFill>
              <a:srgbClr val="303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2F4A63-0E85-E36D-4AC7-2DD7ADCCCB2E}"/>
              </a:ext>
            </a:extLst>
          </p:cNvPr>
          <p:cNvSpPr txBox="1"/>
          <p:nvPr/>
        </p:nvSpPr>
        <p:spPr>
          <a:xfrm>
            <a:off x="6207760" y="4913690"/>
            <a:ext cx="8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000" b="1">
                <a:ln>
                  <a:solidFill>
                    <a:srgbClr val="30328D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rPr>
              <a:t>5.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B2584-F19E-2926-3E0F-9822C885DA2B}"/>
              </a:ext>
            </a:extLst>
          </p:cNvPr>
          <p:cNvSpPr txBox="1"/>
          <p:nvPr/>
        </p:nvSpPr>
        <p:spPr>
          <a:xfrm>
            <a:off x="8209280" y="5173391"/>
            <a:ext cx="346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rgbClr val="30328D"/>
                </a:solidFill>
              </a:defRPr>
            </a:lvl1pPr>
          </a:lstStyle>
          <a:p>
            <a:r>
              <a:rPr lang="en-IE" sz="2000">
                <a:latin typeface="EC Square Sans Cond Pro" panose="020B0506040000020004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180418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proved - Free shipping and delivery icons">
            <a:extLst>
              <a:ext uri="{FF2B5EF4-FFF2-40B4-BE49-F238E27FC236}">
                <a16:creationId xmlns:a16="http://schemas.microsoft.com/office/drawing/2014/main" id="{3B7FF545-8768-C954-601C-919E9176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67" y="168675"/>
            <a:ext cx="2217906" cy="22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95A4912-04FA-E8EC-EA5C-3B5CFF583C12}"/>
              </a:ext>
            </a:extLst>
          </p:cNvPr>
          <p:cNvSpPr txBox="1">
            <a:spLocks/>
          </p:cNvSpPr>
          <p:nvPr/>
        </p:nvSpPr>
        <p:spPr>
          <a:xfrm>
            <a:off x="970280" y="109394"/>
            <a:ext cx="6547445" cy="1040849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  <a:latin typeface="EC Square Sans Cond Pro" panose="020B0506040000020004" pitchFamily="34" charset="0"/>
              </a:rPr>
              <a:t>Ad Hoc Group Mandate approved</a:t>
            </a:r>
            <a:endParaRPr lang="en-IE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3A5E399-4777-1926-7A98-B67528597E53}"/>
              </a:ext>
            </a:extLst>
          </p:cNvPr>
          <p:cNvSpPr txBox="1">
            <a:spLocks/>
          </p:cNvSpPr>
          <p:nvPr/>
        </p:nvSpPr>
        <p:spPr>
          <a:xfrm>
            <a:off x="970281" y="1405012"/>
            <a:ext cx="10507617" cy="1656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IE" sz="3200" b="1">
                <a:latin typeface="EC Square Sans Cond Pro"/>
              </a:rPr>
              <a:t>Goal</a:t>
            </a:r>
          </a:p>
          <a:p>
            <a:pPr marL="360363" indent="-360363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>
                <a:latin typeface="EC Square Sans Cond Pro" panose="020B0506040000020004" pitchFamily="34" charset="0"/>
              </a:rPr>
              <a:t>Propose a </a:t>
            </a:r>
            <a:r>
              <a:rPr lang="en-IE" b="1">
                <a:latin typeface="EC Square Sans Cond Pro" panose="020B0506040000020004" pitchFamily="34" charset="0"/>
              </a:rPr>
              <a:t>roadmap</a:t>
            </a:r>
            <a:r>
              <a:rPr lang="en-IE">
                <a:latin typeface="EC Square Sans Cond Pro" panose="020B0506040000020004" pitchFamily="34" charset="0"/>
              </a:rPr>
              <a:t> for the digitalisation of the EHIC</a:t>
            </a:r>
          </a:p>
          <a:p>
            <a:pPr marL="360363" indent="-360363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>
                <a:latin typeface="EC Square Sans Cond Pro" panose="020B0506040000020004" pitchFamily="34" charset="0"/>
              </a:rPr>
              <a:t>Analyse the constraints, feasibility and various </a:t>
            </a:r>
            <a:r>
              <a:rPr lang="en-IE" b="1">
                <a:latin typeface="EC Square Sans Cond Pro" panose="020B0506040000020004" pitchFamily="34" charset="0"/>
              </a:rPr>
              <a:t>options for the digitalisation </a:t>
            </a:r>
            <a:r>
              <a:rPr lang="en-IE">
                <a:latin typeface="EC Square Sans Cond Pro" panose="020B0506040000020004" pitchFamily="34" charset="0"/>
              </a:rPr>
              <a:t>of the EHIC, including a first step implementation of an </a:t>
            </a:r>
            <a:r>
              <a:rPr lang="en-IE" err="1">
                <a:latin typeface="EC Square Sans Cond Pro" panose="020B0506040000020004" pitchFamily="34" charset="0"/>
              </a:rPr>
              <a:t>eEHIC</a:t>
            </a:r>
            <a:r>
              <a:rPr lang="en-IE">
                <a:latin typeface="EC Square Sans Cond Pro" panose="020B0506040000020004" pitchFamily="34" charset="0"/>
              </a:rPr>
              <a:t> within the </a:t>
            </a:r>
            <a:r>
              <a:rPr lang="en-IE" b="1">
                <a:latin typeface="EC Square Sans Cond Pro" panose="020B0506040000020004" pitchFamily="34" charset="0"/>
              </a:rPr>
              <a:t>shortest time </a:t>
            </a:r>
            <a:r>
              <a:rPr lang="en-IE">
                <a:latin typeface="EC Square Sans Cond Pro" panose="020B0506040000020004" pitchFamily="34" charset="0"/>
              </a:rPr>
              <a:t>possible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D7406-E0EA-2EB1-3B7A-76BA6EC75535}"/>
              </a:ext>
            </a:extLst>
          </p:cNvPr>
          <p:cNvSpPr txBox="1"/>
          <p:nvPr/>
        </p:nvSpPr>
        <p:spPr>
          <a:xfrm>
            <a:off x="970280" y="3521340"/>
            <a:ext cx="10071793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IE" sz="2400" b="1">
                <a:latin typeface="EC Square Sans Cond Pro"/>
              </a:rPr>
              <a:t>Suggested actions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en-IE" sz="2000">
                <a:latin typeface="EC Square Sans Cond Pro" panose="020B0506040000020004" pitchFamily="34" charset="0"/>
              </a:rPr>
              <a:t>Review and define the legal and business requirements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en-IE" sz="2000">
                <a:latin typeface="EC Square Sans Cond Pro" panose="020B0506040000020004" pitchFamily="34" charset="0"/>
              </a:rPr>
              <a:t>Define possible technical options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en-IE" sz="2000">
                <a:latin typeface="EC Square Sans Cond Pro" panose="020B0506040000020004" pitchFamily="34" charset="0"/>
              </a:rPr>
              <a:t>Rate all possible options against an </a:t>
            </a:r>
            <a:r>
              <a:rPr lang="en-IE" sz="2000" b="1">
                <a:latin typeface="EC Square Sans Cond Pro" panose="020B0506040000020004" pitchFamily="34" charset="0"/>
              </a:rPr>
              <a:t>Evaluation Framework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en-IE" sz="2000">
                <a:latin typeface="EC Square Sans Cond Pro" panose="020B0506040000020004" pitchFamily="34" charset="0"/>
              </a:rPr>
              <a:t>Perform a cost/benefits analysis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en-IE" sz="2000">
                <a:latin typeface="EC Square Sans Cond Pro" panose="020B0506040000020004" pitchFamily="34" charset="0"/>
              </a:rPr>
              <a:t>In case of </a:t>
            </a:r>
            <a:r>
              <a:rPr lang="en-IE" sz="2000" b="1">
                <a:latin typeface="EC Square Sans Cond Pro" panose="020B0506040000020004" pitchFamily="34" charset="0"/>
              </a:rPr>
              <a:t>positive opinion </a:t>
            </a:r>
            <a:r>
              <a:rPr lang="en-IE" sz="2000">
                <a:latin typeface="EC Square Sans Cond Pro" panose="020B0506040000020004" pitchFamily="34" charset="0"/>
              </a:rPr>
              <a:t>for incremental implementation</a:t>
            </a:r>
          </a:p>
          <a:p>
            <a:pPr marL="717550" lvl="1" indent="-3587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E" sz="2000">
                <a:latin typeface="EC Square Sans Cond Pro" panose="020B0506040000020004" pitchFamily="34" charset="0"/>
              </a:rPr>
              <a:t>choose the preferred option</a:t>
            </a:r>
          </a:p>
          <a:p>
            <a:pPr marL="717550" lvl="1" indent="-3587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E" sz="2000">
                <a:latin typeface="EC Square Sans Cond Pro" panose="020B0506040000020004" pitchFamily="34" charset="0"/>
              </a:rPr>
              <a:t>propose amendments to S1 and S2, provide legal requirements</a:t>
            </a:r>
            <a:endParaRPr lang="en-IE" sz="240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1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79E89-CFC9-0E9C-145F-869283DE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60" y="1928121"/>
            <a:ext cx="4497015" cy="300175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787AA5B-37A1-B70C-FC2C-89F5C0E77F76}"/>
              </a:ext>
            </a:extLst>
          </p:cNvPr>
          <p:cNvSpPr txBox="1">
            <a:spLocks/>
          </p:cNvSpPr>
          <p:nvPr/>
        </p:nvSpPr>
        <p:spPr>
          <a:xfrm>
            <a:off x="4712675" y="1495542"/>
            <a:ext cx="7171592" cy="44290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EC Square Sans Cond Pro"/>
              </a:rPr>
              <a:t>Citizens are not sure they can get healthcare at insurance rates in other EU MS, if they cannot show the EHIC at the time of care provision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LID4096">
                <a:latin typeface="EC Square Sans Cond Pro" panose="020B0506040000020004" pitchFamily="34" charset="0"/>
              </a:rPr>
              <a:t>Citizens who have forgotten to apply for a paper EHIC before leaving for another EU MS cannot download a digital EHIC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EC Square Sans Cond Pro"/>
              </a:rPr>
              <a:t>242 million paper/plastic EHICs in circulation =&gt; huge cost and environmental impact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EC Square Sans Cond Pro"/>
              </a:rPr>
              <a:t>Actual paper/plastic EHIC is not state of the art related to fraud sensitivity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LID4096">
                <a:latin typeface="EC Square Sans Cond Pro" panose="020B0506040000020004" pitchFamily="34" charset="0"/>
              </a:rPr>
              <a:t>EUDI wallet will not be generally in production before 2029, and use will not be compulsory =&gt; need for fall (digital) back solution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EC Square Sans Cond Pro"/>
              </a:rPr>
              <a:t>A lot of preparatory work has already been done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63C6E3-4790-65EA-27F5-4D149BBC878B}"/>
              </a:ext>
            </a:extLst>
          </p:cNvPr>
          <p:cNvSpPr txBox="1">
            <a:spLocks/>
          </p:cNvSpPr>
          <p:nvPr/>
        </p:nvSpPr>
        <p:spPr>
          <a:xfrm>
            <a:off x="4712675" y="482860"/>
            <a:ext cx="717159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chemeClr val="tx2"/>
                </a:solidFill>
              </a:rPr>
              <a:t>Good momentum for action</a:t>
            </a:r>
          </a:p>
        </p:txBody>
      </p:sp>
    </p:spTree>
    <p:extLst>
      <p:ext uri="{BB962C8B-B14F-4D97-AF65-F5344CB8AC3E}">
        <p14:creationId xmlns:p14="http://schemas.microsoft.com/office/powerpoint/2010/main" val="91796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105C50-942E-9394-B537-2C55E6ED45E3}"/>
              </a:ext>
            </a:extLst>
          </p:cNvPr>
          <p:cNvSpPr/>
          <p:nvPr/>
        </p:nvSpPr>
        <p:spPr>
          <a:xfrm>
            <a:off x="5186447" y="5249888"/>
            <a:ext cx="6085489" cy="871804"/>
          </a:xfrm>
          <a:prstGeom prst="roundRect">
            <a:avLst>
              <a:gd name="adj" fmla="val 50000"/>
            </a:avLst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17F34F-3B8B-3BFD-A539-0588AF35B6CC}"/>
              </a:ext>
            </a:extLst>
          </p:cNvPr>
          <p:cNvSpPr/>
          <p:nvPr/>
        </p:nvSpPr>
        <p:spPr>
          <a:xfrm>
            <a:off x="5186447" y="4310088"/>
            <a:ext cx="6085489" cy="871804"/>
          </a:xfrm>
          <a:prstGeom prst="roundRect">
            <a:avLst>
              <a:gd name="adj" fmla="val 50000"/>
            </a:avLst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DE70C9-6328-4D1C-BEC2-662B0FBB6776}"/>
              </a:ext>
            </a:extLst>
          </p:cNvPr>
          <p:cNvSpPr/>
          <p:nvPr/>
        </p:nvSpPr>
        <p:spPr>
          <a:xfrm>
            <a:off x="5186447" y="3370288"/>
            <a:ext cx="6085489" cy="871804"/>
          </a:xfrm>
          <a:prstGeom prst="roundRect">
            <a:avLst>
              <a:gd name="adj" fmla="val 50000"/>
            </a:avLst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C03854-A373-0B0B-8E8F-709B68E142CA}"/>
              </a:ext>
            </a:extLst>
          </p:cNvPr>
          <p:cNvSpPr/>
          <p:nvPr/>
        </p:nvSpPr>
        <p:spPr>
          <a:xfrm>
            <a:off x="5186447" y="2432138"/>
            <a:ext cx="6085489" cy="871804"/>
          </a:xfrm>
          <a:prstGeom prst="roundRect">
            <a:avLst>
              <a:gd name="adj" fmla="val 50000"/>
            </a:avLst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C390C9-49C6-FC9A-EEE6-486307D28BEB}"/>
              </a:ext>
            </a:extLst>
          </p:cNvPr>
          <p:cNvSpPr/>
          <p:nvPr/>
        </p:nvSpPr>
        <p:spPr>
          <a:xfrm>
            <a:off x="5186447" y="1505863"/>
            <a:ext cx="6085489" cy="871804"/>
          </a:xfrm>
          <a:prstGeom prst="roundRect">
            <a:avLst>
              <a:gd name="adj" fmla="val 50000"/>
            </a:avLst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E01F2585-3A24-C35D-74F7-014ADC6A7C33}"/>
              </a:ext>
            </a:extLst>
          </p:cNvPr>
          <p:cNvSpPr/>
          <p:nvPr/>
        </p:nvSpPr>
        <p:spPr>
          <a:xfrm rot="2700000">
            <a:off x="174991" y="1845689"/>
            <a:ext cx="4000721" cy="4055047"/>
          </a:xfrm>
          <a:prstGeom prst="teardrop">
            <a:avLst/>
          </a:prstGeom>
          <a:solidFill>
            <a:srgbClr val="2F32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092A23DD-2AAA-EB5D-CD83-6D65317A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25311"/>
            <a:ext cx="10515600" cy="782357"/>
          </a:xfrm>
        </p:spPr>
        <p:txBody>
          <a:bodyPr/>
          <a:lstStyle/>
          <a:p>
            <a:r>
              <a:rPr lang="en-IE" sz="3200">
                <a:solidFill>
                  <a:schemeClr val="bg2">
                    <a:lumMod val="25000"/>
                  </a:schemeClr>
                </a:solidFill>
              </a:rPr>
              <a:t>Principles of an incremental implementation</a:t>
            </a:r>
          </a:p>
        </p:txBody>
      </p:sp>
      <p:pic>
        <p:nvPicPr>
          <p:cNvPr id="14" name="Picture 2" descr="Steps - Free business and finance icons">
            <a:extLst>
              <a:ext uri="{FF2B5EF4-FFF2-40B4-BE49-F238E27FC236}">
                <a16:creationId xmlns:a16="http://schemas.microsoft.com/office/drawing/2014/main" id="{1A05A754-444F-F572-AE90-A537372685C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59" y="2278810"/>
            <a:ext cx="1492534" cy="14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Step 2 Special Lineal color icon">
            <a:extLst>
              <a:ext uri="{FF2B5EF4-FFF2-40B4-BE49-F238E27FC236}">
                <a16:creationId xmlns:a16="http://schemas.microsoft.com/office/drawing/2014/main" id="{3FC5D2A1-9770-EA92-6CE2-9EA33BC0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47" y="140176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25408E-5B0F-EDE2-FACC-220B6EF330D4}"/>
              </a:ext>
            </a:extLst>
          </p:cNvPr>
          <p:cNvSpPr txBox="1"/>
          <p:nvPr/>
        </p:nvSpPr>
        <p:spPr>
          <a:xfrm>
            <a:off x="6833276" y="1725612"/>
            <a:ext cx="443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>
                <a:solidFill>
                  <a:srgbClr val="002060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Step-1 enabling Step-2 </a:t>
            </a:r>
          </a:p>
        </p:txBody>
      </p:sp>
      <p:pic>
        <p:nvPicPr>
          <p:cNvPr id="33" name="Picture 6" descr="Pepsico Campaign Spotlight - Quotient">
            <a:extLst>
              <a:ext uri="{FF2B5EF4-FFF2-40B4-BE49-F238E27FC236}">
                <a16:creationId xmlns:a16="http://schemas.microsoft.com/office/drawing/2014/main" id="{87C4BF35-9863-AFCA-8400-338EE542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 bwMode="auto">
          <a:xfrm>
            <a:off x="5479355" y="2395635"/>
            <a:ext cx="955882" cy="9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652BFF-82EC-2DDC-3E00-B1F8712DF3E1}"/>
              </a:ext>
            </a:extLst>
          </p:cNvPr>
          <p:cNvSpPr txBox="1"/>
          <p:nvPr/>
        </p:nvSpPr>
        <p:spPr>
          <a:xfrm>
            <a:off x="6833276" y="2648538"/>
            <a:ext cx="443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F32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400">
                <a:solidFill>
                  <a:srgbClr val="002060"/>
                </a:solidFill>
                <a:latin typeface="EC Square Sans Cond Pro" panose="020B0506040000020004" pitchFamily="34" charset="0"/>
              </a:rPr>
              <a:t>Cost to Step-2 is incremental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E00012-240E-1665-1CDB-11A2F19B3F0A}"/>
              </a:ext>
            </a:extLst>
          </p:cNvPr>
          <p:cNvGrpSpPr/>
          <p:nvPr/>
        </p:nvGrpSpPr>
        <p:grpSpPr>
          <a:xfrm>
            <a:off x="5557446" y="3491586"/>
            <a:ext cx="976383" cy="640208"/>
            <a:chOff x="1132475" y="3981245"/>
            <a:chExt cx="2335029" cy="159172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DD0EECC-A1D2-F71A-B750-B21091490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8356" y="3981245"/>
              <a:ext cx="2286000" cy="8096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3AD3207-5E2F-D9A5-CA08-FA14A673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475" y="4929389"/>
              <a:ext cx="2335029" cy="64357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3AC0968-1919-55AB-2A08-45E1240F2AF2}"/>
              </a:ext>
            </a:extLst>
          </p:cNvPr>
          <p:cNvSpPr txBox="1"/>
          <p:nvPr/>
        </p:nvSpPr>
        <p:spPr>
          <a:xfrm>
            <a:off x="6833277" y="3603081"/>
            <a:ext cx="443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F32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400">
                <a:solidFill>
                  <a:srgbClr val="002060"/>
                </a:solidFill>
                <a:latin typeface="EC Square Sans Cond Pro" panose="020B0506040000020004" pitchFamily="34" charset="0"/>
              </a:rPr>
              <a:t>Step-2 built on consortia 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CDB65-3D35-B918-8367-280741C80EE6}"/>
              </a:ext>
            </a:extLst>
          </p:cNvPr>
          <p:cNvSpPr txBox="1"/>
          <p:nvPr/>
        </p:nvSpPr>
        <p:spPr>
          <a:xfrm>
            <a:off x="448340" y="3853366"/>
            <a:ext cx="367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>
                <a:solidFill>
                  <a:schemeClr val="bg1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Incremental implementation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07D7A-473E-0EAA-5799-31E7E9626B52}"/>
              </a:ext>
            </a:extLst>
          </p:cNvPr>
          <p:cNvSpPr txBox="1"/>
          <p:nvPr/>
        </p:nvSpPr>
        <p:spPr>
          <a:xfrm>
            <a:off x="6833276" y="4522962"/>
            <a:ext cx="443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400">
                <a:latin typeface="EC Square Sans Cond Pro" panose="020B0506040000020004" pitchFamily="34" charset="0"/>
              </a:rPr>
              <a:t>Step-2 based on EUDI wallets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865CC1-B546-06A7-3A08-65842553304E}"/>
              </a:ext>
            </a:extLst>
          </p:cNvPr>
          <p:cNvSpPr txBox="1"/>
          <p:nvPr/>
        </p:nvSpPr>
        <p:spPr>
          <a:xfrm>
            <a:off x="6833275" y="5357876"/>
            <a:ext cx="4438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IE" sz="2400">
                <a:latin typeface="EC Square Sans Cond Pro" panose="020B0506040000020004" pitchFamily="34" charset="0"/>
              </a:rPr>
              <a:t>Organisational aspects taken in consideration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3B5CEB-6656-076E-4F1B-7AAF7B3E0D39}"/>
              </a:ext>
            </a:extLst>
          </p:cNvPr>
          <p:cNvGrpSpPr>
            <a:grpSpLocks noChangeAspect="1"/>
          </p:cNvGrpSpPr>
          <p:nvPr/>
        </p:nvGrpSpPr>
        <p:grpSpPr>
          <a:xfrm>
            <a:off x="5686918" y="4435558"/>
            <a:ext cx="668774" cy="612000"/>
            <a:chOff x="4260915" y="4185501"/>
            <a:chExt cx="1835085" cy="167863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43A9DA0-2580-3031-F211-6301E2A1587B}"/>
                </a:ext>
              </a:extLst>
            </p:cNvPr>
            <p:cNvSpPr/>
            <p:nvPr/>
          </p:nvSpPr>
          <p:spPr>
            <a:xfrm>
              <a:off x="4260915" y="4185501"/>
              <a:ext cx="1835085" cy="1678637"/>
            </a:xfrm>
            <a:prstGeom prst="roundRect">
              <a:avLst/>
            </a:prstGeom>
            <a:solidFill>
              <a:srgbClr val="2C4178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5" name="Picture 14">
              <a:extLst>
                <a:ext uri="{FF2B5EF4-FFF2-40B4-BE49-F238E27FC236}">
                  <a16:creationId xmlns:a16="http://schemas.microsoft.com/office/drawing/2014/main" id="{14309F4A-FE38-6D59-8A72-BCD06E7176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22"/>
            <a:stretch/>
          </p:blipFill>
          <p:spPr bwMode="auto">
            <a:xfrm>
              <a:off x="4403912" y="4266184"/>
              <a:ext cx="1692088" cy="153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Graphic 46" descr="Remote work outline">
            <a:extLst>
              <a:ext uri="{FF2B5EF4-FFF2-40B4-BE49-F238E27FC236}">
                <a16:creationId xmlns:a16="http://schemas.microsoft.com/office/drawing/2014/main" id="{82535AB8-BEC6-0A81-031D-CA463E13B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5615" y="5339113"/>
            <a:ext cx="693354" cy="6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3FDC8-0E33-7387-F0D5-58C3DE2F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285"/>
            <a:ext cx="10515600" cy="74298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IE" sz="3200" b="1">
                <a:solidFill>
                  <a:schemeClr val="bg2">
                    <a:lumMod val="25000"/>
                  </a:schemeClr>
                </a:solidFill>
              </a:rPr>
              <a:t>Possible</a:t>
            </a:r>
            <a:r>
              <a:rPr lang="en-IE" sz="3200">
                <a:solidFill>
                  <a:schemeClr val="bg2">
                    <a:lumMod val="25000"/>
                  </a:schemeClr>
                </a:solidFill>
              </a:rPr>
              <a:t> elements for an Evaluation Framework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A97CA9C-CBE4-1D5B-9BF3-01528D513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96800"/>
              </p:ext>
            </p:extLst>
          </p:nvPr>
        </p:nvGraphicFramePr>
        <p:xfrm>
          <a:off x="761122" y="1492796"/>
          <a:ext cx="10592678" cy="4871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37758">
                  <a:extLst>
                    <a:ext uri="{9D8B030D-6E8A-4147-A177-3AD203B41FA5}">
                      <a16:colId xmlns:a16="http://schemas.microsoft.com/office/drawing/2014/main" val="2280514653"/>
                    </a:ext>
                  </a:extLst>
                </a:gridCol>
                <a:gridCol w="8212748">
                  <a:extLst>
                    <a:ext uri="{9D8B030D-6E8A-4147-A177-3AD203B41FA5}">
                      <a16:colId xmlns:a16="http://schemas.microsoft.com/office/drawing/2014/main" val="816878014"/>
                    </a:ext>
                  </a:extLst>
                </a:gridCol>
                <a:gridCol w="1742172">
                  <a:extLst>
                    <a:ext uri="{9D8B030D-6E8A-4147-A177-3AD203B41FA5}">
                      <a16:colId xmlns:a16="http://schemas.microsoft.com/office/drawing/2014/main" val="2476586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latin typeface="EC Square Sans Cond Pro" panose="020B0506040000020004" pitchFamily="34" charset="0"/>
                        </a:rPr>
                        <a:t>#</a:t>
                      </a:r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noProof="0">
                          <a:latin typeface="EC Square Sans Cond Pro" panose="020B0506040000020004" pitchFamily="34" charset="0"/>
                        </a:rPr>
                        <a:t>Metric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latin typeface="EC Square Sans Cond Pro" panose="020B0506040000020004" pitchFamily="34" charset="0"/>
                        </a:rPr>
                        <a:t>Evaluation (0-5)</a:t>
                      </a:r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01133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it-IT" i="1">
                          <a:latin typeface="EC Square Sans Cond Pro" panose="020B0506040000020004" pitchFamily="34" charset="0"/>
                        </a:rPr>
                        <a:t>A.</a:t>
                      </a:r>
                      <a:endParaRPr lang="en-IE" i="1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Meeting the business requirements in an incremental way</a:t>
                      </a:r>
                      <a:endParaRPr lang="en-IE" sz="1800">
                        <a:effectLst/>
                        <a:latin typeface="EC Square Sans Cond Pro" panose="020B05060400000200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21267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it-IT" i="1">
                          <a:latin typeface="EC Square Sans Cond Pro" panose="020B0506040000020004" pitchFamily="34" charset="0"/>
                        </a:rPr>
                        <a:t>B.</a:t>
                      </a:r>
                      <a:endParaRPr lang="en-IE" i="1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Degree of </a:t>
                      </a:r>
                      <a:r>
                        <a:rPr lang="en-IE" sz="1800" b="1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reusability</a:t>
                      </a:r>
                      <a:r>
                        <a:rPr lang="en-IE" sz="1800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 between intermediate (Step-1) and final solution (Step-2) and, if relevant, with other EU initiatives</a:t>
                      </a:r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27271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it-IT" i="1">
                          <a:latin typeface="EC Square Sans Cond Pro" panose="020B0506040000020004" pitchFamily="34" charset="0"/>
                        </a:rPr>
                        <a:t>C.</a:t>
                      </a:r>
                      <a:endParaRPr lang="en-IE" i="1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Timeframe</a:t>
                      </a:r>
                      <a:r>
                        <a:rPr lang="en-IE" sz="1800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 for the implementation of the first step of the incremental solution</a:t>
                      </a:r>
                      <a:endParaRPr lang="en-IE" sz="1800">
                        <a:effectLst/>
                        <a:latin typeface="EC Square Sans Cond Pro" panose="020B05060400000200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85292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it-IT" i="1">
                          <a:latin typeface="EC Square Sans Cond Pro" panose="020B0506040000020004" pitchFamily="34" charset="0"/>
                        </a:rPr>
                        <a:t>D.</a:t>
                      </a:r>
                      <a:endParaRPr lang="en-IE" i="1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Compatibility</a:t>
                      </a:r>
                      <a:r>
                        <a:rPr lang="en-IE" sz="1800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 with the future European Digital Identity framework (amending the </a:t>
                      </a:r>
                      <a:r>
                        <a:rPr lang="en-IE" sz="1800" err="1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eIDAS</a:t>
                      </a:r>
                      <a:r>
                        <a:rPr lang="en-IE" sz="1800">
                          <a:effectLst/>
                          <a:latin typeface="EC Square Sans Cond Pro" panose="020B0506040000020004" pitchFamily="34" charset="0"/>
                          <a:ea typeface="Times New Roman" panose="02020603050405020304" pitchFamily="18" charset="0"/>
                        </a:rPr>
                        <a:t> Regulation) and its technical Architecture Reference Framework (ARF). The goal is to ensure that the same solution in the longer-term will be used for all portable documents, not only the EHIC</a:t>
                      </a:r>
                      <a:endParaRPr lang="en-IE" sz="1800">
                        <a:effectLst/>
                        <a:latin typeface="EC Square Sans Cond Pro" panose="020B05060400000200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2947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it-IT" i="1">
                          <a:latin typeface="EC Square Sans Cond Pro" panose="020B0506040000020004" pitchFamily="34" charset="0"/>
                        </a:rPr>
                        <a:t>E.</a:t>
                      </a:r>
                      <a:endParaRPr lang="en-IE" i="1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noProof="0">
                          <a:latin typeface="EC Square Sans Cond Pro" panose="020B0506040000020004" pitchFamily="34" charset="0"/>
                        </a:rPr>
                        <a:t>Any other evaluation elements or requirements agreed by the AHG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latin typeface="EC Square Sans Cond Pro" panose="020B050604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175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33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20F72B-5FAC-952B-6AD8-0119BEC74356}"/>
              </a:ext>
            </a:extLst>
          </p:cNvPr>
          <p:cNvSpPr/>
          <p:nvPr/>
        </p:nvSpPr>
        <p:spPr>
          <a:xfrm>
            <a:off x="5018828" y="3240324"/>
            <a:ext cx="1047760" cy="10599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95A4912-04FA-E8EC-EA5C-3B5CFF583C12}"/>
              </a:ext>
            </a:extLst>
          </p:cNvPr>
          <p:cNvSpPr txBox="1">
            <a:spLocks/>
          </p:cNvSpPr>
          <p:nvPr/>
        </p:nvSpPr>
        <p:spPr>
          <a:xfrm>
            <a:off x="966622" y="203753"/>
            <a:ext cx="6995336" cy="1040849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Advantages of a first step of the incremental implementation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813F6CE-4120-AA78-1FA6-5B26F21FBB91}"/>
              </a:ext>
            </a:extLst>
          </p:cNvPr>
          <p:cNvSpPr txBox="1">
            <a:spLocks/>
          </p:cNvSpPr>
          <p:nvPr/>
        </p:nvSpPr>
        <p:spPr>
          <a:xfrm>
            <a:off x="1492655" y="1578116"/>
            <a:ext cx="3176337" cy="25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Compliance with SDGR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DD4B048-1974-41F8-BB1C-B9AF05ED4FB7}"/>
              </a:ext>
            </a:extLst>
          </p:cNvPr>
          <p:cNvSpPr txBox="1">
            <a:spLocks/>
          </p:cNvSpPr>
          <p:nvPr/>
        </p:nvSpPr>
        <p:spPr>
          <a:xfrm>
            <a:off x="1625519" y="1843539"/>
            <a:ext cx="3043473" cy="70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Both the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process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to request the EHIC and its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output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are totally digital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EA7DE60-C010-A1C8-5A12-55DF35A70112}"/>
              </a:ext>
            </a:extLst>
          </p:cNvPr>
          <p:cNvSpPr txBox="1">
            <a:spLocks/>
          </p:cNvSpPr>
          <p:nvPr/>
        </p:nvSpPr>
        <p:spPr>
          <a:xfrm>
            <a:off x="814922" y="3748013"/>
            <a:ext cx="3176337" cy="25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sz="2000">
                <a:solidFill>
                  <a:schemeClr val="accent3">
                    <a:lumMod val="75000"/>
                  </a:schemeClr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Embedded verification of authenticity of the EHIC</a:t>
            </a:r>
            <a:endParaRPr kumimoji="0" lang="en-IE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5A88400-8661-72F9-8A7C-E82681776BC0}"/>
              </a:ext>
            </a:extLst>
          </p:cNvPr>
          <p:cNvSpPr txBox="1">
            <a:spLocks/>
          </p:cNvSpPr>
          <p:nvPr/>
        </p:nvSpPr>
        <p:spPr>
          <a:xfrm>
            <a:off x="0" y="4317821"/>
            <a:ext cx="3991259" cy="70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sz="1400">
                <a:solidFill>
                  <a:srgbClr val="636365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Cross-border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online and offline verification of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authenticity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,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integrity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and </a:t>
            </a:r>
            <a:r>
              <a:rPr kumimoji="0" lang="en-IE" sz="1400" b="1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expiration date </a:t>
            </a:r>
            <a:r>
              <a:rPr lang="en-IE" sz="1400">
                <a:solidFill>
                  <a:srgbClr val="636365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and any further data already available on the plastic card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rgbClr val="636365"/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944EF50-07C6-EC3C-23D9-5A2C2EB78E0C}"/>
              </a:ext>
            </a:extLst>
          </p:cNvPr>
          <p:cNvSpPr txBox="1">
            <a:spLocks/>
          </p:cNvSpPr>
          <p:nvPr/>
        </p:nvSpPr>
        <p:spPr>
          <a:xfrm>
            <a:off x="532988" y="2431306"/>
            <a:ext cx="3387838" cy="25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Availability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0EF684C-86F4-53D1-BC75-B6765BBBD6EC}"/>
              </a:ext>
            </a:extLst>
          </p:cNvPr>
          <p:cNvSpPr txBox="1">
            <a:spLocks/>
          </p:cNvSpPr>
          <p:nvPr/>
        </p:nvSpPr>
        <p:spPr>
          <a:xfrm>
            <a:off x="243746" y="2696728"/>
            <a:ext cx="3677079" cy="875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EHIC can be downloaded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anytime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 and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anywhere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 through Internet.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It can be stored on a smartphone, tablet, laptop, email, or </a:t>
            </a:r>
            <a:r>
              <a:rPr lang="en-IE" sz="1400">
                <a:solidFill>
                  <a:srgbClr val="636365"/>
                </a:solidFill>
                <a:latin typeface="EC Square Sans Cond Pro" panose="020B0506040000020004" pitchFamily="34" charset="0"/>
                <a:cs typeface="Arial"/>
              </a:rPr>
              <a:t>printed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rPr>
              <a:t> on paper</a:t>
            </a:r>
            <a:endParaRPr lang="en-IE" sz="1400" b="0" i="0" u="none" strike="noStrike" kern="1200" cap="none" spc="0" normalizeH="0" baseline="0" noProof="0">
              <a:ln>
                <a:noFill/>
              </a:ln>
              <a:solidFill>
                <a:srgbClr val="636365"/>
              </a:solidFill>
              <a:effectLst/>
              <a:uLnTx/>
              <a:uFillTx/>
              <a:latin typeface="EC Square Sans Cond Pro" panose="020B0506040000020004" pitchFamily="34" charset="0"/>
              <a:cs typeface="Arial"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FE74070-28E3-FCCF-3B0A-2027CDD27840}"/>
              </a:ext>
            </a:extLst>
          </p:cNvPr>
          <p:cNvSpPr txBox="1">
            <a:spLocks/>
          </p:cNvSpPr>
          <p:nvPr/>
        </p:nvSpPr>
        <p:spPr>
          <a:xfrm>
            <a:off x="7653643" y="5079985"/>
            <a:ext cx="3176337" cy="25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No revocation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0C1C29D-4A41-6972-A6C8-D03C4E9ACE89}"/>
              </a:ext>
            </a:extLst>
          </p:cNvPr>
          <p:cNvSpPr txBox="1">
            <a:spLocks/>
          </p:cNvSpPr>
          <p:nvPr/>
        </p:nvSpPr>
        <p:spPr>
          <a:xfrm>
            <a:off x="7653643" y="5345408"/>
            <a:ext cx="3689995" cy="403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No revocation functionality for intermediate digital EHIC (e.g. issued in PDF format) (same as today with plastic card).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24F52E6-B1A6-D42B-5608-ECDE6E23F2B3}"/>
              </a:ext>
            </a:extLst>
          </p:cNvPr>
          <p:cNvSpPr txBox="1">
            <a:spLocks/>
          </p:cNvSpPr>
          <p:nvPr/>
        </p:nvSpPr>
        <p:spPr>
          <a:xfrm>
            <a:off x="7961958" y="1664324"/>
            <a:ext cx="4006677" cy="127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No embedded authentication of identity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5642AA6-A1EB-3F73-252B-3DD2D25E3EFB}"/>
              </a:ext>
            </a:extLst>
          </p:cNvPr>
          <p:cNvSpPr txBox="1">
            <a:spLocks/>
          </p:cNvSpPr>
          <p:nvPr/>
        </p:nvSpPr>
        <p:spPr>
          <a:xfrm>
            <a:off x="7992001" y="2262061"/>
            <a:ext cx="4033259" cy="81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There is no confirmation that the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Holder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of the EHIC is the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owner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of the card (same as today with plastic card). </a:t>
            </a:r>
            <a:r>
              <a:rPr lang="en-IE" sz="1400">
                <a:solidFill>
                  <a:srgbClr val="636365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Holder needs to provide ID card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rgbClr val="636365"/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91D7B2A-F8BC-9C7E-1FC8-E077EA9B3AE9}"/>
              </a:ext>
            </a:extLst>
          </p:cNvPr>
          <p:cNvSpPr txBox="1">
            <a:spLocks/>
          </p:cNvSpPr>
          <p:nvPr/>
        </p:nvSpPr>
        <p:spPr>
          <a:xfrm>
            <a:off x="8242780" y="3269183"/>
            <a:ext cx="3176337" cy="25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No digital wallets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531BD374-B7CA-9B97-3BB0-A798C712D875}"/>
              </a:ext>
            </a:extLst>
          </p:cNvPr>
          <p:cNvSpPr txBox="1">
            <a:spLocks/>
          </p:cNvSpPr>
          <p:nvPr/>
        </p:nvSpPr>
        <p:spPr>
          <a:xfrm>
            <a:off x="8242780" y="3554062"/>
            <a:ext cx="3513791" cy="70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Digital wallets are no part of the intermediate implementation, digital EHIC is released under another form</a:t>
            </a:r>
            <a:r>
              <a:rPr kumimoji="0" lang="en-IE" sz="140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(e.g. PDF with QR code)</a:t>
            </a:r>
            <a:endParaRPr kumimoji="0" lang="en-IE" sz="1400" b="1" i="0" u="none" strike="noStrike" kern="1200" cap="none" spc="0" normalizeH="0" baseline="0" noProof="0">
              <a:ln>
                <a:noFill/>
              </a:ln>
              <a:solidFill>
                <a:srgbClr val="636365"/>
              </a:solidFill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2B8A719B-D9D3-97FA-9C74-DAEBCEE91B5F}"/>
              </a:ext>
            </a:extLst>
          </p:cNvPr>
          <p:cNvSpPr/>
          <p:nvPr/>
        </p:nvSpPr>
        <p:spPr>
          <a:xfrm>
            <a:off x="8104198" y="193655"/>
            <a:ext cx="3745240" cy="1040849"/>
          </a:xfrm>
          <a:prstGeom prst="wedgeRoundRectCallout">
            <a:avLst>
              <a:gd name="adj1" fmla="val -52674"/>
              <a:gd name="adj2" fmla="val 187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A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first step towards the final implementation: it is a 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partial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digitalisation 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not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having 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all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functionalities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 of digital wallet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076B56-FC4E-C45D-B459-113CBE2C5211}"/>
              </a:ext>
            </a:extLst>
          </p:cNvPr>
          <p:cNvSpPr/>
          <p:nvPr/>
        </p:nvSpPr>
        <p:spPr>
          <a:xfrm>
            <a:off x="4236896" y="1916704"/>
            <a:ext cx="3728720" cy="3728720"/>
          </a:xfrm>
          <a:prstGeom prst="ellipse">
            <a:avLst/>
          </a:prstGeom>
          <a:noFill/>
          <a:ln>
            <a:solidFill>
              <a:srgbClr val="30328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1C352FE-AD71-A2C6-7B82-EB7C3B4D0352}"/>
              </a:ext>
            </a:extLst>
          </p:cNvPr>
          <p:cNvSpPr/>
          <p:nvPr/>
        </p:nvSpPr>
        <p:spPr>
          <a:xfrm>
            <a:off x="4193780" y="3044758"/>
            <a:ext cx="284480" cy="284480"/>
          </a:xfrm>
          <a:prstGeom prst="ellipse">
            <a:avLst/>
          </a:prstGeom>
          <a:solidFill>
            <a:srgbClr val="73E9C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DD73A2-8D89-D1E6-8071-0E9981F9C646}"/>
              </a:ext>
            </a:extLst>
          </p:cNvPr>
          <p:cNvSpPr/>
          <p:nvPr/>
        </p:nvSpPr>
        <p:spPr>
          <a:xfrm>
            <a:off x="5003541" y="2024576"/>
            <a:ext cx="284480" cy="284480"/>
          </a:xfrm>
          <a:prstGeom prst="ellipse">
            <a:avLst/>
          </a:prstGeom>
          <a:solidFill>
            <a:srgbClr val="73E9C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D6FAA5-F60D-C38B-9E89-3EC6446C1805}"/>
              </a:ext>
            </a:extLst>
          </p:cNvPr>
          <p:cNvSpPr/>
          <p:nvPr/>
        </p:nvSpPr>
        <p:spPr>
          <a:xfrm>
            <a:off x="4210511" y="4245435"/>
            <a:ext cx="284480" cy="284480"/>
          </a:xfrm>
          <a:prstGeom prst="ellipse">
            <a:avLst/>
          </a:prstGeom>
          <a:solidFill>
            <a:srgbClr val="73E9C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840C97-F7D5-BE7B-25C1-6382E9534773}"/>
              </a:ext>
            </a:extLst>
          </p:cNvPr>
          <p:cNvSpPr/>
          <p:nvPr/>
        </p:nvSpPr>
        <p:spPr>
          <a:xfrm>
            <a:off x="6903981" y="2024576"/>
            <a:ext cx="284480" cy="2844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8358E1F-7F80-C63D-E5C2-528DF517B6A4}"/>
              </a:ext>
            </a:extLst>
          </p:cNvPr>
          <p:cNvSpPr/>
          <p:nvPr/>
        </p:nvSpPr>
        <p:spPr>
          <a:xfrm>
            <a:off x="7819718" y="3612133"/>
            <a:ext cx="284480" cy="2844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EA10EF-58AF-AAAB-A847-22E88525852A}"/>
              </a:ext>
            </a:extLst>
          </p:cNvPr>
          <p:cNvSpPr/>
          <p:nvPr/>
        </p:nvSpPr>
        <p:spPr>
          <a:xfrm>
            <a:off x="6903981" y="5241646"/>
            <a:ext cx="284480" cy="2844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pic>
        <p:nvPicPr>
          <p:cNvPr id="47" name="Graphic 46" descr="Checkbox Ticked with solid fill">
            <a:extLst>
              <a:ext uri="{FF2B5EF4-FFF2-40B4-BE49-F238E27FC236}">
                <a16:creationId xmlns:a16="http://schemas.microsoft.com/office/drawing/2014/main" id="{42F61841-C1FA-E83E-56E8-CA5030160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8153" y="3229285"/>
            <a:ext cx="1082044" cy="108204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350D63-A4C8-F911-12F1-CF2AF94CFDA6}"/>
              </a:ext>
            </a:extLst>
          </p:cNvPr>
          <p:cNvSpPr/>
          <p:nvPr/>
        </p:nvSpPr>
        <p:spPr>
          <a:xfrm>
            <a:off x="6156748" y="3240324"/>
            <a:ext cx="1047760" cy="10599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7776E450-17D3-25A3-DBEC-1F4E6CCFA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628" y="3229413"/>
            <a:ext cx="1080000" cy="1080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8B66528-639C-2C1D-5D4B-08219014E5C5}"/>
              </a:ext>
            </a:extLst>
          </p:cNvPr>
          <p:cNvSpPr txBox="1">
            <a:spLocks/>
          </p:cNvSpPr>
          <p:nvPr/>
        </p:nvSpPr>
        <p:spPr>
          <a:xfrm>
            <a:off x="1424110" y="5238250"/>
            <a:ext cx="3176337" cy="25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 baseline="0">
                <a:solidFill>
                  <a:schemeClr val="accent5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Reimbursement process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7CA65CB-7844-35F1-EE46-322EC6048B46}"/>
              </a:ext>
            </a:extLst>
          </p:cNvPr>
          <p:cNvSpPr txBox="1">
            <a:spLocks/>
          </p:cNvSpPr>
          <p:nvPr/>
        </p:nvSpPr>
        <p:spPr>
          <a:xfrm>
            <a:off x="497818" y="5521258"/>
            <a:ext cx="4137800" cy="70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kern="1200" baseline="0">
                <a:solidFill>
                  <a:schemeClr val="accent2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Easier way for HCPs to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keep a copy 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of the digital EHI</a:t>
            </a:r>
            <a:r>
              <a:rPr lang="en-IE" sz="1400">
                <a:solidFill>
                  <a:srgbClr val="636365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C 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or </a:t>
            </a: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ingest data automatically </a:t>
            </a: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in their back-office.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636365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HCPs can decide whether to adapt and at what speed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098834-E9B6-A57B-EC48-124D9C522D2A}"/>
              </a:ext>
            </a:extLst>
          </p:cNvPr>
          <p:cNvSpPr/>
          <p:nvPr/>
        </p:nvSpPr>
        <p:spPr>
          <a:xfrm>
            <a:off x="5003541" y="5241646"/>
            <a:ext cx="284480" cy="284480"/>
          </a:xfrm>
          <a:prstGeom prst="ellipse">
            <a:avLst/>
          </a:prstGeom>
          <a:solidFill>
            <a:srgbClr val="73E9C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7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95A4912-04FA-E8EC-EA5C-3B5CFF583C12}"/>
              </a:ext>
            </a:extLst>
          </p:cNvPr>
          <p:cNvSpPr txBox="1">
            <a:spLocks/>
          </p:cNvSpPr>
          <p:nvPr/>
        </p:nvSpPr>
        <p:spPr>
          <a:xfrm>
            <a:off x="970280" y="109394"/>
            <a:ext cx="6857538" cy="1040849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  <a:latin typeface="EC Square Sans Cond Pro" panose="020B0506040000020004" pitchFamily="34" charset="0"/>
              </a:rPr>
              <a:t>What is a Verifiable Credential (VC)*? </a:t>
            </a:r>
            <a:endParaRPr lang="en-IE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3A5E399-4777-1926-7A98-B67528597E53}"/>
              </a:ext>
            </a:extLst>
          </p:cNvPr>
          <p:cNvSpPr txBox="1">
            <a:spLocks/>
          </p:cNvSpPr>
          <p:nvPr/>
        </p:nvSpPr>
        <p:spPr>
          <a:xfrm>
            <a:off x="970279" y="1654394"/>
            <a:ext cx="10507617" cy="2229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IE" sz="2800">
                <a:latin typeface="EC Square Sans Cond Pro"/>
              </a:rPr>
              <a:t>Digital document containing</a:t>
            </a:r>
          </a:p>
          <a:p>
            <a:pPr marL="809625" lvl="1" indent="-352425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2400">
                <a:latin typeface="EC Square Sans Cond Pro"/>
              </a:rPr>
              <a:t>Needed credential data (e.g. holder’s name, nationality, expiration date)</a:t>
            </a:r>
          </a:p>
          <a:p>
            <a:pPr marL="809625" lvl="1" indent="-352425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IE" sz="2400">
                <a:latin typeface="EC Square Sans Cond Pro"/>
              </a:rPr>
              <a:t>Issuer data (e.g. name, identification)</a:t>
            </a:r>
          </a:p>
          <a:p>
            <a:pPr marL="809625" lvl="1" indent="-3524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EC Square Sans Cond Pro"/>
              </a:rPr>
              <a:t>Cryptographic tamper resistant proof of authenticity (e.g. </a:t>
            </a:r>
            <a:r>
              <a:rPr lang="en-IE" sz="2400">
                <a:latin typeface="EC Square Sans Cond Pro"/>
              </a:rPr>
              <a:t>digital signature by Issuer)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C9DEA7-A84B-092F-EE22-CB0C434D74CF}"/>
              </a:ext>
            </a:extLst>
          </p:cNvPr>
          <p:cNvGrpSpPr/>
          <p:nvPr/>
        </p:nvGrpSpPr>
        <p:grpSpPr>
          <a:xfrm>
            <a:off x="3507872" y="4243430"/>
            <a:ext cx="5176256" cy="1335044"/>
            <a:chOff x="2933618" y="4243430"/>
            <a:chExt cx="5176256" cy="13350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6A7B25-6E1F-B512-F79D-DB2C742AA117}"/>
                </a:ext>
              </a:extLst>
            </p:cNvPr>
            <p:cNvGrpSpPr/>
            <p:nvPr/>
          </p:nvGrpSpPr>
          <p:grpSpPr>
            <a:xfrm>
              <a:off x="6724698" y="4247078"/>
              <a:ext cx="1385176" cy="1331396"/>
              <a:chOff x="6183986" y="2118684"/>
              <a:chExt cx="1385176" cy="1331396"/>
            </a:xfrm>
          </p:grpSpPr>
          <p:pic>
            <p:nvPicPr>
              <p:cNvPr id="11" name="Picture 10" descr="A blue paper with a lock and a red padlock&#10;&#10;Description automatically generated">
                <a:extLst>
                  <a:ext uri="{FF2B5EF4-FFF2-40B4-BE49-F238E27FC236}">
                    <a16:creationId xmlns:a16="http://schemas.microsoft.com/office/drawing/2014/main" id="{9A91B170-EA15-50EC-CF17-0DDF70C2C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0653" y="2118684"/>
                <a:ext cx="902142" cy="90214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D6827-F108-CB32-B663-F30C5957CCDA}"/>
                  </a:ext>
                </a:extLst>
              </p:cNvPr>
              <p:cNvSpPr txBox="1"/>
              <p:nvPr/>
            </p:nvSpPr>
            <p:spPr>
              <a:xfrm>
                <a:off x="6183986" y="3034582"/>
                <a:ext cx="138517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30328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SIGNATURE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AD3725-913B-9AA4-27EE-307107AB063B}"/>
                </a:ext>
              </a:extLst>
            </p:cNvPr>
            <p:cNvGrpSpPr/>
            <p:nvPr/>
          </p:nvGrpSpPr>
          <p:grpSpPr>
            <a:xfrm>
              <a:off x="2933618" y="4243430"/>
              <a:ext cx="1385176" cy="1302876"/>
              <a:chOff x="1900884" y="2207031"/>
              <a:chExt cx="1385176" cy="130287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6FA549-5D65-602A-319D-C6E68A42E3A8}"/>
                  </a:ext>
                </a:extLst>
              </p:cNvPr>
              <p:cNvSpPr txBox="1"/>
              <p:nvPr/>
            </p:nvSpPr>
            <p:spPr>
              <a:xfrm>
                <a:off x="1900884" y="3094409"/>
                <a:ext cx="138517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30328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CREDENTIAL DATA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8B8A223-F160-A0CC-D750-61D39E387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49783" y="2207031"/>
                <a:ext cx="887378" cy="887378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4D0C30-5F8F-DBEC-B90E-DC53332C656F}"/>
                </a:ext>
              </a:extLst>
            </p:cNvPr>
            <p:cNvGrpSpPr/>
            <p:nvPr/>
          </p:nvGrpSpPr>
          <p:grpSpPr>
            <a:xfrm>
              <a:off x="4829158" y="4267231"/>
              <a:ext cx="1385176" cy="1279075"/>
              <a:chOff x="2503695" y="2558404"/>
              <a:chExt cx="1385176" cy="127907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4A8E83D-ED82-A76D-106D-DD42F5A8ED91}"/>
                  </a:ext>
                </a:extLst>
              </p:cNvPr>
              <p:cNvSpPr/>
              <p:nvPr/>
            </p:nvSpPr>
            <p:spPr>
              <a:xfrm>
                <a:off x="2762990" y="2558404"/>
                <a:ext cx="815546" cy="81554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B3017C8-DBFA-CB44-7860-DD0B7512CB9E}"/>
                  </a:ext>
                </a:extLst>
              </p:cNvPr>
              <p:cNvGrpSpPr/>
              <p:nvPr/>
            </p:nvGrpSpPr>
            <p:grpSpPr>
              <a:xfrm>
                <a:off x="2969665" y="2753987"/>
                <a:ext cx="405602" cy="400520"/>
                <a:chOff x="1643625" y="3137745"/>
                <a:chExt cx="405602" cy="400520"/>
              </a:xfrm>
            </p:grpSpPr>
            <p:sp>
              <p:nvSpPr>
                <p:cNvPr id="44" name="Line 667">
                  <a:extLst>
                    <a:ext uri="{FF2B5EF4-FFF2-40B4-BE49-F238E27FC236}">
                      <a16:creationId xmlns:a16="http://schemas.microsoft.com/office/drawing/2014/main" id="{ECD755D3-C60D-75CA-3BCC-2711723DF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8967" y="3137745"/>
                  <a:ext cx="0" cy="46761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668">
                  <a:extLst>
                    <a:ext uri="{FF2B5EF4-FFF2-40B4-BE49-F238E27FC236}">
                      <a16:creationId xmlns:a16="http://schemas.microsoft.com/office/drawing/2014/main" id="{D54FA3C5-6F58-BACA-56DD-AA206DCB5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9724" y="3512851"/>
                  <a:ext cx="399503" cy="25414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669">
                  <a:extLst>
                    <a:ext uri="{FF2B5EF4-FFF2-40B4-BE49-F238E27FC236}">
                      <a16:creationId xmlns:a16="http://schemas.microsoft.com/office/drawing/2014/main" id="{FE7DDB62-89BB-68B6-54B9-EA90079E0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939" y="3394932"/>
                  <a:ext cx="373073" cy="117920"/>
                </a:xfrm>
                <a:custGeom>
                  <a:avLst/>
                  <a:gdLst>
                    <a:gd name="T0" fmla="*/ 0 w 1177"/>
                    <a:gd name="T1" fmla="*/ 0 h 371"/>
                    <a:gd name="T2" fmla="*/ 0 w 1177"/>
                    <a:gd name="T3" fmla="*/ 371 h 371"/>
                    <a:gd name="T4" fmla="*/ 1177 w 1177"/>
                    <a:gd name="T5" fmla="*/ 371 h 371"/>
                    <a:gd name="T6" fmla="*/ 1177 w 1177"/>
                    <a:gd name="T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7" h="371">
                      <a:moveTo>
                        <a:pt x="0" y="0"/>
                      </a:moveTo>
                      <a:lnTo>
                        <a:pt x="0" y="371"/>
                      </a:lnTo>
                      <a:lnTo>
                        <a:pt x="1177" y="371"/>
                      </a:lnTo>
                      <a:lnTo>
                        <a:pt x="1177" y="0"/>
                      </a:lnTo>
                    </a:path>
                  </a:pathLst>
                </a:cu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670">
                  <a:extLst>
                    <a:ext uri="{FF2B5EF4-FFF2-40B4-BE49-F238E27FC236}">
                      <a16:creationId xmlns:a16="http://schemas.microsoft.com/office/drawing/2014/main" id="{52DC8E0C-5572-9F63-F859-D3438DDB6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625" y="3330889"/>
                  <a:ext cx="399503" cy="64043"/>
                </a:xfrm>
                <a:custGeom>
                  <a:avLst/>
                  <a:gdLst>
                    <a:gd name="T0" fmla="*/ 314 w 1261"/>
                    <a:gd name="T1" fmla="*/ 202 h 202"/>
                    <a:gd name="T2" fmla="*/ 0 w 1261"/>
                    <a:gd name="T3" fmla="*/ 202 h 202"/>
                    <a:gd name="T4" fmla="*/ 0 w 1261"/>
                    <a:gd name="T5" fmla="*/ 97 h 202"/>
                    <a:gd name="T6" fmla="*/ 269 w 1261"/>
                    <a:gd name="T7" fmla="*/ 0 h 202"/>
                    <a:gd name="T8" fmla="*/ 1007 w 1261"/>
                    <a:gd name="T9" fmla="*/ 0 h 202"/>
                    <a:gd name="T10" fmla="*/ 1261 w 1261"/>
                    <a:gd name="T11" fmla="*/ 97 h 202"/>
                    <a:gd name="T12" fmla="*/ 1261 w 1261"/>
                    <a:gd name="T13" fmla="*/ 202 h 202"/>
                    <a:gd name="T14" fmla="*/ 940 w 1261"/>
                    <a:gd name="T15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1" h="202">
                      <a:moveTo>
                        <a:pt x="314" y="202"/>
                      </a:moveTo>
                      <a:lnTo>
                        <a:pt x="0" y="202"/>
                      </a:lnTo>
                      <a:lnTo>
                        <a:pt x="0" y="97"/>
                      </a:lnTo>
                      <a:lnTo>
                        <a:pt x="269" y="0"/>
                      </a:lnTo>
                      <a:lnTo>
                        <a:pt x="1007" y="0"/>
                      </a:lnTo>
                      <a:lnTo>
                        <a:pt x="1261" y="97"/>
                      </a:lnTo>
                      <a:lnTo>
                        <a:pt x="1261" y="202"/>
                      </a:lnTo>
                      <a:lnTo>
                        <a:pt x="940" y="202"/>
                      </a:lnTo>
                    </a:path>
                  </a:pathLst>
                </a:cu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671">
                  <a:extLst>
                    <a:ext uri="{FF2B5EF4-FFF2-40B4-BE49-F238E27FC236}">
                      <a16:creationId xmlns:a16="http://schemas.microsoft.com/office/drawing/2014/main" id="{E0CEAD62-D42B-FB09-536F-51C96B332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3577" y="3267863"/>
                  <a:ext cx="170780" cy="63026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672">
                  <a:extLst>
                    <a:ext uri="{FF2B5EF4-FFF2-40B4-BE49-F238E27FC236}">
                      <a16:creationId xmlns:a16="http://schemas.microsoft.com/office/drawing/2014/main" id="{14F49509-BA93-301D-DAA8-AC7F8E2DB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577" y="3184506"/>
                  <a:ext cx="170780" cy="83357"/>
                </a:xfrm>
                <a:custGeom>
                  <a:avLst/>
                  <a:gdLst>
                    <a:gd name="T0" fmla="*/ 228 w 537"/>
                    <a:gd name="T1" fmla="*/ 1 h 263"/>
                    <a:gd name="T2" fmla="*/ 309 w 537"/>
                    <a:gd name="T3" fmla="*/ 1 h 263"/>
                    <a:gd name="T4" fmla="*/ 537 w 537"/>
                    <a:gd name="T5" fmla="*/ 229 h 263"/>
                    <a:gd name="T6" fmla="*/ 537 w 537"/>
                    <a:gd name="T7" fmla="*/ 263 h 263"/>
                    <a:gd name="T8" fmla="*/ 0 w 537"/>
                    <a:gd name="T9" fmla="*/ 263 h 263"/>
                    <a:gd name="T10" fmla="*/ 0 w 537"/>
                    <a:gd name="T11" fmla="*/ 229 h 263"/>
                    <a:gd name="T12" fmla="*/ 228 w 537"/>
                    <a:gd name="T13" fmla="*/ 1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7" h="263">
                      <a:moveTo>
                        <a:pt x="228" y="1"/>
                      </a:moveTo>
                      <a:lnTo>
                        <a:pt x="309" y="1"/>
                      </a:lnTo>
                      <a:cubicBezTo>
                        <a:pt x="435" y="0"/>
                        <a:pt x="537" y="103"/>
                        <a:pt x="537" y="229"/>
                      </a:cubicBezTo>
                      <a:lnTo>
                        <a:pt x="537" y="263"/>
                      </a:lnTo>
                      <a:lnTo>
                        <a:pt x="0" y="263"/>
                      </a:lnTo>
                      <a:lnTo>
                        <a:pt x="0" y="229"/>
                      </a:lnTo>
                      <a:cubicBezTo>
                        <a:pt x="0" y="102"/>
                        <a:pt x="102" y="0"/>
                        <a:pt x="228" y="1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673">
                  <a:extLst>
                    <a:ext uri="{FF2B5EF4-FFF2-40B4-BE49-F238E27FC236}">
                      <a16:creationId xmlns:a16="http://schemas.microsoft.com/office/drawing/2014/main" id="{A93BF060-EC53-C8D6-2BAC-83A866471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5090" y="3291244"/>
                  <a:ext cx="0" cy="19314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674">
                  <a:extLst>
                    <a:ext uri="{FF2B5EF4-FFF2-40B4-BE49-F238E27FC236}">
                      <a16:creationId xmlns:a16="http://schemas.microsoft.com/office/drawing/2014/main" id="{CC2BE839-51E5-EC02-AEF3-85AFC90B4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2537" y="3291244"/>
                  <a:ext cx="0" cy="19314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675">
                  <a:extLst>
                    <a:ext uri="{FF2B5EF4-FFF2-40B4-BE49-F238E27FC236}">
                      <a16:creationId xmlns:a16="http://schemas.microsoft.com/office/drawing/2014/main" id="{374A6A10-D26A-7BE5-ADE8-24EE6CBEAF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8967" y="3291244"/>
                  <a:ext cx="0" cy="19314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676">
                  <a:extLst>
                    <a:ext uri="{FF2B5EF4-FFF2-40B4-BE49-F238E27FC236}">
                      <a16:creationId xmlns:a16="http://schemas.microsoft.com/office/drawing/2014/main" id="{9F1BF39F-64F0-AEDE-E77C-EC8DABC4F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5398" y="3291244"/>
                  <a:ext cx="0" cy="19314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677">
                  <a:extLst>
                    <a:ext uri="{FF2B5EF4-FFF2-40B4-BE49-F238E27FC236}">
                      <a16:creationId xmlns:a16="http://schemas.microsoft.com/office/drawing/2014/main" id="{E836D3C2-3507-9447-6D03-ACF852C65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2844" y="3291244"/>
                  <a:ext cx="0" cy="19314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678">
                  <a:extLst>
                    <a:ext uri="{FF2B5EF4-FFF2-40B4-BE49-F238E27FC236}">
                      <a16:creationId xmlns:a16="http://schemas.microsoft.com/office/drawing/2014/main" id="{E4ABDBED-D569-31F8-23A0-80E5E70E8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9346" y="3362402"/>
                  <a:ext cx="198227" cy="37612"/>
                </a:xfrm>
                <a:custGeom>
                  <a:avLst/>
                  <a:gdLst>
                    <a:gd name="T0" fmla="*/ 626 w 626"/>
                    <a:gd name="T1" fmla="*/ 118 h 118"/>
                    <a:gd name="T2" fmla="*/ 0 w 626"/>
                    <a:gd name="T3" fmla="*/ 118 h 118"/>
                    <a:gd name="T4" fmla="*/ 0 w 626"/>
                    <a:gd name="T5" fmla="*/ 55 h 118"/>
                    <a:gd name="T6" fmla="*/ 316 w 626"/>
                    <a:gd name="T7" fmla="*/ 0 h 118"/>
                    <a:gd name="T8" fmla="*/ 626 w 626"/>
                    <a:gd name="T9" fmla="*/ 55 h 118"/>
                    <a:gd name="T10" fmla="*/ 626 w 626"/>
                    <a:gd name="T1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6" h="118">
                      <a:moveTo>
                        <a:pt x="626" y="118"/>
                      </a:moveTo>
                      <a:lnTo>
                        <a:pt x="0" y="118"/>
                      </a:lnTo>
                      <a:lnTo>
                        <a:pt x="0" y="55"/>
                      </a:lnTo>
                      <a:lnTo>
                        <a:pt x="316" y="0"/>
                      </a:lnTo>
                      <a:lnTo>
                        <a:pt x="626" y="55"/>
                      </a:lnTo>
                      <a:lnTo>
                        <a:pt x="626" y="118"/>
                      </a:lnTo>
                      <a:close/>
                    </a:path>
                  </a:pathLst>
                </a:cu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679">
                  <a:extLst>
                    <a:ext uri="{FF2B5EF4-FFF2-40B4-BE49-F238E27FC236}">
                      <a16:creationId xmlns:a16="http://schemas.microsoft.com/office/drawing/2014/main" id="{1820CA91-3BD2-2BD2-F878-93C651CA1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5469" y="3414246"/>
                  <a:ext cx="29480" cy="30496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680">
                  <a:extLst>
                    <a:ext uri="{FF2B5EF4-FFF2-40B4-BE49-F238E27FC236}">
                      <a16:creationId xmlns:a16="http://schemas.microsoft.com/office/drawing/2014/main" id="{3B5EE64F-EB6D-2BD1-4409-54BE17350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5469" y="3462024"/>
                  <a:ext cx="29480" cy="29480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681">
                  <a:extLst>
                    <a:ext uri="{FF2B5EF4-FFF2-40B4-BE49-F238E27FC236}">
                      <a16:creationId xmlns:a16="http://schemas.microsoft.com/office/drawing/2014/main" id="{6C953AE9-0B0B-ACB0-8D7B-F7B0856ABF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2561" y="3400014"/>
                  <a:ext cx="0" cy="112837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682">
                  <a:extLst>
                    <a:ext uri="{FF2B5EF4-FFF2-40B4-BE49-F238E27FC236}">
                      <a16:creationId xmlns:a16="http://schemas.microsoft.com/office/drawing/2014/main" id="{811B6CD8-971F-40E0-CD7D-A1D4805B2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0504" y="3400014"/>
                  <a:ext cx="0" cy="112837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683">
                  <a:extLst>
                    <a:ext uri="{FF2B5EF4-FFF2-40B4-BE49-F238E27FC236}">
                      <a16:creationId xmlns:a16="http://schemas.microsoft.com/office/drawing/2014/main" id="{872D481C-0ECB-B5BB-D0E9-85F419020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9464" y="3400014"/>
                  <a:ext cx="0" cy="112837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684">
                  <a:extLst>
                    <a:ext uri="{FF2B5EF4-FFF2-40B4-BE49-F238E27FC236}">
                      <a16:creationId xmlns:a16="http://schemas.microsoft.com/office/drawing/2014/main" id="{8629953F-CED1-B84F-2609-0762281ED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5374" y="3400014"/>
                  <a:ext cx="0" cy="112837"/>
                </a:xfrm>
                <a:prstGeom prst="line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85">
                  <a:extLst>
                    <a:ext uri="{FF2B5EF4-FFF2-40B4-BE49-F238E27FC236}">
                      <a16:creationId xmlns:a16="http://schemas.microsoft.com/office/drawing/2014/main" id="{5205C05F-E3DD-1E87-B9C6-F71AC5745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2986" y="3414246"/>
                  <a:ext cx="29480" cy="30496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86">
                  <a:extLst>
                    <a:ext uri="{FF2B5EF4-FFF2-40B4-BE49-F238E27FC236}">
                      <a16:creationId xmlns:a16="http://schemas.microsoft.com/office/drawing/2014/main" id="{C6A4AA1D-57EE-6B4F-8570-F88F9CE5B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003" y="3462024"/>
                  <a:ext cx="29480" cy="29480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87">
                  <a:extLst>
                    <a:ext uri="{FF2B5EF4-FFF2-40B4-BE49-F238E27FC236}">
                      <a16:creationId xmlns:a16="http://schemas.microsoft.com/office/drawing/2014/main" id="{B590C1EA-F26A-ECA0-A4CC-C33255F51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967" y="3137745"/>
                  <a:ext cx="37612" cy="26430"/>
                </a:xfrm>
                <a:prstGeom prst="rect">
                  <a:avLst/>
                </a:prstGeom>
                <a:noFill/>
                <a:ln w="15875" cap="rnd">
                  <a:solidFill>
                    <a:srgbClr val="3032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D3237CD-599C-F6FE-7ABA-387483509BB2}"/>
                  </a:ext>
                </a:extLst>
              </p:cNvPr>
              <p:cNvSpPr txBox="1"/>
              <p:nvPr/>
            </p:nvSpPr>
            <p:spPr>
              <a:xfrm>
                <a:off x="2503695" y="3421981"/>
                <a:ext cx="138517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30328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ISSUER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30328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</p:txBody>
          </p:sp>
        </p:grpSp>
        <p:pic>
          <p:nvPicPr>
            <p:cNvPr id="67" name="Picture 66" descr="A blue circle with a black cross in it&#10;&#10;Description automatically generated">
              <a:extLst>
                <a:ext uri="{FF2B5EF4-FFF2-40B4-BE49-F238E27FC236}">
                  <a16:creationId xmlns:a16="http://schemas.microsoft.com/office/drawing/2014/main" id="{3A50449E-D2F3-B2BA-09FE-04BC0D97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72" y="4551893"/>
              <a:ext cx="330204" cy="330204"/>
            </a:xfrm>
            <a:prstGeom prst="rect">
              <a:avLst/>
            </a:prstGeom>
          </p:spPr>
        </p:pic>
        <p:pic>
          <p:nvPicPr>
            <p:cNvPr id="68" name="Picture 67" descr="A blue circle with a black cross in it&#10;&#10;Description automatically generated">
              <a:extLst>
                <a:ext uri="{FF2B5EF4-FFF2-40B4-BE49-F238E27FC236}">
                  <a16:creationId xmlns:a16="http://schemas.microsoft.com/office/drawing/2014/main" id="{27D3F75A-B860-DEC6-0EE5-907D7654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4555844"/>
              <a:ext cx="330204" cy="330204"/>
            </a:xfrm>
            <a:prstGeom prst="rect">
              <a:avLst/>
            </a:prstGeom>
          </p:spPr>
        </p:pic>
      </p:grpSp>
      <p:sp>
        <p:nvSpPr>
          <p:cNvPr id="70" name="Rounded Rectangular Callout 35">
            <a:extLst>
              <a:ext uri="{FF2B5EF4-FFF2-40B4-BE49-F238E27FC236}">
                <a16:creationId xmlns:a16="http://schemas.microsoft.com/office/drawing/2014/main" id="{E97B73C9-D114-120F-DA46-1AD19A820B70}"/>
              </a:ext>
            </a:extLst>
          </p:cNvPr>
          <p:cNvSpPr/>
          <p:nvPr/>
        </p:nvSpPr>
        <p:spPr>
          <a:xfrm>
            <a:off x="8104198" y="193655"/>
            <a:ext cx="3745240" cy="1040849"/>
          </a:xfrm>
          <a:prstGeom prst="wedgeRoundRectCallout">
            <a:avLst>
              <a:gd name="adj1" fmla="val -52674"/>
              <a:gd name="adj2" fmla="val 187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Brand new concept for EHIC, marking the difference between digital and non-digital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01A3D-7146-F41C-B86E-AC673D6A7388}"/>
              </a:ext>
            </a:extLst>
          </p:cNvPr>
          <p:cNvSpPr txBox="1"/>
          <p:nvPr/>
        </p:nvSpPr>
        <p:spPr>
          <a:xfrm>
            <a:off x="81084" y="6243709"/>
            <a:ext cx="9639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* We are </a:t>
            </a:r>
            <a:r>
              <a:rPr lang="en-US" sz="1800" b="1" i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not</a:t>
            </a:r>
            <a:r>
              <a:rPr lang="en-US" sz="1800" i="1">
                <a:solidFill>
                  <a:schemeClr val="tx2"/>
                </a:solidFill>
                <a:latin typeface="EC Square Sans Cond Pro" panose="020B0506040000020004" pitchFamily="34" charset="0"/>
                <a:cs typeface="Arial" panose="020B0604020202020204" pitchFamily="34" charset="0"/>
              </a:rPr>
              <a:t> referring here to the W3C standard, but to a more generic concept free from any technical connotations</a:t>
            </a:r>
            <a:endParaRPr lang="en-IE" i="1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3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3403B9-C5CD-5432-81BC-588082307838}"/>
              </a:ext>
            </a:extLst>
          </p:cNvPr>
          <p:cNvGrpSpPr/>
          <p:nvPr/>
        </p:nvGrpSpPr>
        <p:grpSpPr>
          <a:xfrm>
            <a:off x="620046" y="2401430"/>
            <a:ext cx="1397119" cy="1875812"/>
            <a:chOff x="2491752" y="2123250"/>
            <a:chExt cx="1397119" cy="1875812"/>
          </a:xfrm>
        </p:grpSpPr>
        <p:sp>
          <p:nvSpPr>
            <p:cNvPr id="9" name="Rounded Rectangle 83">
              <a:extLst>
                <a:ext uri="{FF2B5EF4-FFF2-40B4-BE49-F238E27FC236}">
                  <a16:creationId xmlns:a16="http://schemas.microsoft.com/office/drawing/2014/main" id="{EAEE73CB-48EC-6A12-2C6B-8F1FE55857B2}"/>
                </a:ext>
              </a:extLst>
            </p:cNvPr>
            <p:cNvSpPr/>
            <p:nvPr/>
          </p:nvSpPr>
          <p:spPr>
            <a:xfrm>
              <a:off x="2491752" y="2438317"/>
              <a:ext cx="1359225" cy="1559298"/>
            </a:xfrm>
            <a:prstGeom prst="roundRect">
              <a:avLst>
                <a:gd name="adj" fmla="val 904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69653" sx="103666" sy="103666" algn="ctr" rotWithShape="0">
                <a:prstClr val="black">
                  <a:alpha val="12162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D3BD23-3A94-48A5-3AB1-BC247D148D52}"/>
                </a:ext>
              </a:extLst>
            </p:cNvPr>
            <p:cNvSpPr/>
            <p:nvPr/>
          </p:nvSpPr>
          <p:spPr>
            <a:xfrm>
              <a:off x="2762990" y="2558404"/>
              <a:ext cx="815546" cy="81554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929B5-EB77-12A8-5F1D-F0D1E09C60B9}"/>
                </a:ext>
              </a:extLst>
            </p:cNvPr>
            <p:cNvSpPr txBox="1"/>
            <p:nvPr/>
          </p:nvSpPr>
          <p:spPr>
            <a:xfrm>
              <a:off x="2654568" y="2123250"/>
              <a:ext cx="1029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ISSUER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784374F-E6A8-617D-4225-341416F39868}"/>
                </a:ext>
              </a:extLst>
            </p:cNvPr>
            <p:cNvGrpSpPr/>
            <p:nvPr/>
          </p:nvGrpSpPr>
          <p:grpSpPr>
            <a:xfrm>
              <a:off x="2969665" y="2753987"/>
              <a:ext cx="405602" cy="400520"/>
              <a:chOff x="1643625" y="3137745"/>
              <a:chExt cx="405602" cy="400520"/>
            </a:xfrm>
          </p:grpSpPr>
          <p:sp>
            <p:nvSpPr>
              <p:cNvPr id="17" name="Line 667">
                <a:extLst>
                  <a:ext uri="{FF2B5EF4-FFF2-40B4-BE49-F238E27FC236}">
                    <a16:creationId xmlns:a16="http://schemas.microsoft.com/office/drawing/2014/main" id="{E4109BA8-9219-928C-CA8D-E3BED26AD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137745"/>
                <a:ext cx="0" cy="46761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668">
                <a:extLst>
                  <a:ext uri="{FF2B5EF4-FFF2-40B4-BE49-F238E27FC236}">
                    <a16:creationId xmlns:a16="http://schemas.microsoft.com/office/drawing/2014/main" id="{B8A67AF4-6413-A9F7-D4D4-840FB6DCF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724" y="3512851"/>
                <a:ext cx="399503" cy="25414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669">
                <a:extLst>
                  <a:ext uri="{FF2B5EF4-FFF2-40B4-BE49-F238E27FC236}">
                    <a16:creationId xmlns:a16="http://schemas.microsoft.com/office/drawing/2014/main" id="{F1221110-1C86-0B09-391B-47D3521C3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939" y="3394932"/>
                <a:ext cx="373073" cy="117920"/>
              </a:xfrm>
              <a:custGeom>
                <a:avLst/>
                <a:gdLst>
                  <a:gd name="T0" fmla="*/ 0 w 1177"/>
                  <a:gd name="T1" fmla="*/ 0 h 371"/>
                  <a:gd name="T2" fmla="*/ 0 w 1177"/>
                  <a:gd name="T3" fmla="*/ 371 h 371"/>
                  <a:gd name="T4" fmla="*/ 1177 w 1177"/>
                  <a:gd name="T5" fmla="*/ 371 h 371"/>
                  <a:gd name="T6" fmla="*/ 1177 w 1177"/>
                  <a:gd name="T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77" y="371"/>
                    </a:lnTo>
                    <a:lnTo>
                      <a:pt x="1177" y="0"/>
                    </a:lnTo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670">
                <a:extLst>
                  <a:ext uri="{FF2B5EF4-FFF2-40B4-BE49-F238E27FC236}">
                    <a16:creationId xmlns:a16="http://schemas.microsoft.com/office/drawing/2014/main" id="{3616DB36-525A-C7A4-FAF9-ADEC7C917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625" y="3330889"/>
                <a:ext cx="399503" cy="64043"/>
              </a:xfrm>
              <a:custGeom>
                <a:avLst/>
                <a:gdLst>
                  <a:gd name="T0" fmla="*/ 314 w 1261"/>
                  <a:gd name="T1" fmla="*/ 202 h 202"/>
                  <a:gd name="T2" fmla="*/ 0 w 1261"/>
                  <a:gd name="T3" fmla="*/ 202 h 202"/>
                  <a:gd name="T4" fmla="*/ 0 w 1261"/>
                  <a:gd name="T5" fmla="*/ 97 h 202"/>
                  <a:gd name="T6" fmla="*/ 269 w 1261"/>
                  <a:gd name="T7" fmla="*/ 0 h 202"/>
                  <a:gd name="T8" fmla="*/ 1007 w 1261"/>
                  <a:gd name="T9" fmla="*/ 0 h 202"/>
                  <a:gd name="T10" fmla="*/ 1261 w 1261"/>
                  <a:gd name="T11" fmla="*/ 97 h 202"/>
                  <a:gd name="T12" fmla="*/ 1261 w 1261"/>
                  <a:gd name="T13" fmla="*/ 202 h 202"/>
                  <a:gd name="T14" fmla="*/ 940 w 1261"/>
                  <a:gd name="T1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1" h="202">
                    <a:moveTo>
                      <a:pt x="314" y="202"/>
                    </a:moveTo>
                    <a:lnTo>
                      <a:pt x="0" y="202"/>
                    </a:lnTo>
                    <a:lnTo>
                      <a:pt x="0" y="97"/>
                    </a:lnTo>
                    <a:lnTo>
                      <a:pt x="269" y="0"/>
                    </a:lnTo>
                    <a:lnTo>
                      <a:pt x="1007" y="0"/>
                    </a:lnTo>
                    <a:lnTo>
                      <a:pt x="1261" y="97"/>
                    </a:lnTo>
                    <a:lnTo>
                      <a:pt x="1261" y="202"/>
                    </a:lnTo>
                    <a:lnTo>
                      <a:pt x="940" y="202"/>
                    </a:lnTo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671">
                <a:extLst>
                  <a:ext uri="{FF2B5EF4-FFF2-40B4-BE49-F238E27FC236}">
                    <a16:creationId xmlns:a16="http://schemas.microsoft.com/office/drawing/2014/main" id="{3C0794F5-C313-0461-B4D7-18C210E3F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577" y="3267863"/>
                <a:ext cx="170780" cy="6302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672">
                <a:extLst>
                  <a:ext uri="{FF2B5EF4-FFF2-40B4-BE49-F238E27FC236}">
                    <a16:creationId xmlns:a16="http://schemas.microsoft.com/office/drawing/2014/main" id="{C775DC0C-2AD2-6806-73F3-71E56D1AC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577" y="3184506"/>
                <a:ext cx="170780" cy="83357"/>
              </a:xfrm>
              <a:custGeom>
                <a:avLst/>
                <a:gdLst>
                  <a:gd name="T0" fmla="*/ 228 w 537"/>
                  <a:gd name="T1" fmla="*/ 1 h 263"/>
                  <a:gd name="T2" fmla="*/ 309 w 537"/>
                  <a:gd name="T3" fmla="*/ 1 h 263"/>
                  <a:gd name="T4" fmla="*/ 537 w 537"/>
                  <a:gd name="T5" fmla="*/ 229 h 263"/>
                  <a:gd name="T6" fmla="*/ 537 w 537"/>
                  <a:gd name="T7" fmla="*/ 263 h 263"/>
                  <a:gd name="T8" fmla="*/ 0 w 537"/>
                  <a:gd name="T9" fmla="*/ 263 h 263"/>
                  <a:gd name="T10" fmla="*/ 0 w 537"/>
                  <a:gd name="T11" fmla="*/ 229 h 263"/>
                  <a:gd name="T12" fmla="*/ 228 w 537"/>
                  <a:gd name="T13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263">
                    <a:moveTo>
                      <a:pt x="228" y="1"/>
                    </a:moveTo>
                    <a:lnTo>
                      <a:pt x="309" y="1"/>
                    </a:lnTo>
                    <a:cubicBezTo>
                      <a:pt x="435" y="0"/>
                      <a:pt x="537" y="103"/>
                      <a:pt x="537" y="229"/>
                    </a:cubicBezTo>
                    <a:lnTo>
                      <a:pt x="537" y="263"/>
                    </a:lnTo>
                    <a:lnTo>
                      <a:pt x="0" y="263"/>
                    </a:lnTo>
                    <a:lnTo>
                      <a:pt x="0" y="229"/>
                    </a:lnTo>
                    <a:cubicBezTo>
                      <a:pt x="0" y="102"/>
                      <a:pt x="102" y="0"/>
                      <a:pt x="228" y="1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Line 673">
                <a:extLst>
                  <a:ext uri="{FF2B5EF4-FFF2-40B4-BE49-F238E27FC236}">
                    <a16:creationId xmlns:a16="http://schemas.microsoft.com/office/drawing/2014/main" id="{152B2748-214A-DDD9-1990-0017CE806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5090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674">
                <a:extLst>
                  <a:ext uri="{FF2B5EF4-FFF2-40B4-BE49-F238E27FC236}">
                    <a16:creationId xmlns:a16="http://schemas.microsoft.com/office/drawing/2014/main" id="{FD5DD5D1-CB29-6B6C-7203-7746A48D7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2537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675">
                <a:extLst>
                  <a:ext uri="{FF2B5EF4-FFF2-40B4-BE49-F238E27FC236}">
                    <a16:creationId xmlns:a16="http://schemas.microsoft.com/office/drawing/2014/main" id="{8AF65571-7BF6-A461-D1D9-9EE5D6361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967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676">
                <a:extLst>
                  <a:ext uri="{FF2B5EF4-FFF2-40B4-BE49-F238E27FC236}">
                    <a16:creationId xmlns:a16="http://schemas.microsoft.com/office/drawing/2014/main" id="{B36AD34A-2AC0-DAF3-9458-D607B9789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398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677">
                <a:extLst>
                  <a:ext uri="{FF2B5EF4-FFF2-40B4-BE49-F238E27FC236}">
                    <a16:creationId xmlns:a16="http://schemas.microsoft.com/office/drawing/2014/main" id="{DB16CF2D-115E-9ABC-1032-05147271A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844" y="3291244"/>
                <a:ext cx="0" cy="19314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678">
                <a:extLst>
                  <a:ext uri="{FF2B5EF4-FFF2-40B4-BE49-F238E27FC236}">
                    <a16:creationId xmlns:a16="http://schemas.microsoft.com/office/drawing/2014/main" id="{90525210-0A25-9665-CF25-E2DEF630A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346" y="3362402"/>
                <a:ext cx="198227" cy="37612"/>
              </a:xfrm>
              <a:custGeom>
                <a:avLst/>
                <a:gdLst>
                  <a:gd name="T0" fmla="*/ 626 w 626"/>
                  <a:gd name="T1" fmla="*/ 118 h 118"/>
                  <a:gd name="T2" fmla="*/ 0 w 626"/>
                  <a:gd name="T3" fmla="*/ 118 h 118"/>
                  <a:gd name="T4" fmla="*/ 0 w 626"/>
                  <a:gd name="T5" fmla="*/ 55 h 118"/>
                  <a:gd name="T6" fmla="*/ 316 w 626"/>
                  <a:gd name="T7" fmla="*/ 0 h 118"/>
                  <a:gd name="T8" fmla="*/ 626 w 626"/>
                  <a:gd name="T9" fmla="*/ 55 h 118"/>
                  <a:gd name="T10" fmla="*/ 626 w 626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118">
                    <a:moveTo>
                      <a:pt x="626" y="118"/>
                    </a:moveTo>
                    <a:lnTo>
                      <a:pt x="0" y="118"/>
                    </a:lnTo>
                    <a:lnTo>
                      <a:pt x="0" y="55"/>
                    </a:lnTo>
                    <a:lnTo>
                      <a:pt x="316" y="0"/>
                    </a:lnTo>
                    <a:lnTo>
                      <a:pt x="626" y="55"/>
                    </a:lnTo>
                    <a:lnTo>
                      <a:pt x="626" y="11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679">
                <a:extLst>
                  <a:ext uri="{FF2B5EF4-FFF2-40B4-BE49-F238E27FC236}">
                    <a16:creationId xmlns:a16="http://schemas.microsoft.com/office/drawing/2014/main" id="{28F33AB7-CD4B-DE58-8FFA-A788382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14246"/>
                <a:ext cx="29480" cy="3049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680">
                <a:extLst>
                  <a:ext uri="{FF2B5EF4-FFF2-40B4-BE49-F238E27FC236}">
                    <a16:creationId xmlns:a16="http://schemas.microsoft.com/office/drawing/2014/main" id="{A0F6E71C-2BAB-F63B-346C-9DEDE793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469" y="3462024"/>
                <a:ext cx="29480" cy="2948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ine 681">
                <a:extLst>
                  <a:ext uri="{FF2B5EF4-FFF2-40B4-BE49-F238E27FC236}">
                    <a16:creationId xmlns:a16="http://schemas.microsoft.com/office/drawing/2014/main" id="{95352F18-0710-650C-530D-D2CB998CD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561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Line 682">
                <a:extLst>
                  <a:ext uri="{FF2B5EF4-FFF2-40B4-BE49-F238E27FC236}">
                    <a16:creationId xmlns:a16="http://schemas.microsoft.com/office/drawing/2014/main" id="{63287899-97E1-7130-1359-1A961CA0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50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683">
                <a:extLst>
                  <a:ext uri="{FF2B5EF4-FFF2-40B4-BE49-F238E27FC236}">
                    <a16:creationId xmlns:a16="http://schemas.microsoft.com/office/drawing/2014/main" id="{B4A30B60-23F4-BB4F-C148-0E4FEB5BF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46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684">
                <a:extLst>
                  <a:ext uri="{FF2B5EF4-FFF2-40B4-BE49-F238E27FC236}">
                    <a16:creationId xmlns:a16="http://schemas.microsoft.com/office/drawing/2014/main" id="{C1F57A41-EF8B-1E71-7765-9920ED20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374" y="3400014"/>
                <a:ext cx="0" cy="112837"/>
              </a:xfrm>
              <a:prstGeom prst="line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685">
                <a:extLst>
                  <a:ext uri="{FF2B5EF4-FFF2-40B4-BE49-F238E27FC236}">
                    <a16:creationId xmlns:a16="http://schemas.microsoft.com/office/drawing/2014/main" id="{F520E306-0831-A7C9-C060-75F02AB9C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986" y="3414246"/>
                <a:ext cx="29480" cy="30496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86">
                <a:extLst>
                  <a:ext uri="{FF2B5EF4-FFF2-40B4-BE49-F238E27FC236}">
                    <a16:creationId xmlns:a16="http://schemas.microsoft.com/office/drawing/2014/main" id="{27A5DC1C-A00E-6FC3-FF65-69DAC4BAC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03" y="3462024"/>
                <a:ext cx="29480" cy="2948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87">
                <a:extLst>
                  <a:ext uri="{FF2B5EF4-FFF2-40B4-BE49-F238E27FC236}">
                    <a16:creationId xmlns:a16="http://schemas.microsoft.com/office/drawing/2014/main" id="{9517C81D-9599-FF7E-48F5-3D3A37491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967" y="3137745"/>
                <a:ext cx="37612" cy="26430"/>
              </a:xfrm>
              <a:prstGeom prst="rect">
                <a:avLst/>
              </a:prstGeom>
              <a:noFill/>
              <a:ln w="15875" cap="rnd">
                <a:solidFill>
                  <a:srgbClr val="3032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8A0B00-9923-3033-4335-3F5F49A3EC07}"/>
                </a:ext>
              </a:extLst>
            </p:cNvPr>
            <p:cNvSpPr txBox="1"/>
            <p:nvPr/>
          </p:nvSpPr>
          <p:spPr>
            <a:xfrm>
              <a:off x="2503695" y="3421981"/>
              <a:ext cx="138517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HEALTH INSURANCE INSTITUTION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73F550F-85F2-D2ED-EEB2-28E53A9D1F06}"/>
              </a:ext>
            </a:extLst>
          </p:cNvPr>
          <p:cNvGrpSpPr/>
          <p:nvPr/>
        </p:nvGrpSpPr>
        <p:grpSpPr>
          <a:xfrm>
            <a:off x="4658458" y="252821"/>
            <a:ext cx="2875084" cy="1780401"/>
            <a:chOff x="4658458" y="252821"/>
            <a:chExt cx="2875084" cy="17804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37540E-B7C7-D5B9-62A3-0A3B07F5E5FD}"/>
                </a:ext>
              </a:extLst>
            </p:cNvPr>
            <p:cNvSpPr txBox="1"/>
            <p:nvPr/>
          </p:nvSpPr>
          <p:spPr>
            <a:xfrm>
              <a:off x="4658458" y="1756223"/>
              <a:ext cx="287508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/>
                  <a:cs typeface="Arial"/>
                </a:rPr>
                <a:t>Plastic</a:t>
              </a:r>
              <a:r>
                <a:rPr lang="it-IT" sz="1200" b="1">
                  <a:solidFill>
                    <a:srgbClr val="30328D"/>
                  </a:solidFill>
                  <a:latin typeface="Arial"/>
                  <a:cs typeface="Arial"/>
                </a:rPr>
                <a:t>/paper</a:t>
              </a: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/>
                  <a:cs typeface="Arial"/>
                </a:rPr>
                <a:t> EHIC</a:t>
              </a:r>
              <a:endPara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56" name="Picture 6" descr="How to recognise the card - Employment, Social Affairs &amp; Inclusion -  European Commission">
              <a:extLst>
                <a:ext uri="{FF2B5EF4-FFF2-40B4-BE49-F238E27FC236}">
                  <a16:creationId xmlns:a16="http://schemas.microsoft.com/office/drawing/2014/main" id="{BA0E6CB8-C4EA-9609-C4F1-D32D0AF36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25" y="252821"/>
              <a:ext cx="2382350" cy="15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B4B114-C27C-C431-A0C4-789778FE7FB7}"/>
              </a:ext>
            </a:extLst>
          </p:cNvPr>
          <p:cNvGrpSpPr/>
          <p:nvPr/>
        </p:nvGrpSpPr>
        <p:grpSpPr>
          <a:xfrm>
            <a:off x="5538888" y="4406331"/>
            <a:ext cx="1679858" cy="2272658"/>
            <a:chOff x="5538888" y="4406331"/>
            <a:chExt cx="1679858" cy="2272658"/>
          </a:xfrm>
        </p:grpSpPr>
        <p:pic>
          <p:nvPicPr>
            <p:cNvPr id="1030" name="Picture 6" descr="Online &amp; Mobile Banking | Free App &amp; Digital Tools | Community First Credit  Union">
              <a:extLst>
                <a:ext uri="{FF2B5EF4-FFF2-40B4-BE49-F238E27FC236}">
                  <a16:creationId xmlns:a16="http://schemas.microsoft.com/office/drawing/2014/main" id="{F3D9976A-3B86-FBA7-5DB2-234EC4483B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7" t="15318" r="28661" b="15004"/>
            <a:stretch/>
          </p:blipFill>
          <p:spPr bwMode="auto">
            <a:xfrm>
              <a:off x="5538888" y="4406331"/>
              <a:ext cx="1679858" cy="199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800CDC5-9FE1-97F9-CAD2-161F462733DA}"/>
                </a:ext>
              </a:extLst>
            </p:cNvPr>
            <p:cNvSpPr txBox="1"/>
            <p:nvPr/>
          </p:nvSpPr>
          <p:spPr>
            <a:xfrm>
              <a:off x="5538888" y="6401990"/>
              <a:ext cx="1224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3032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Digital EHIC</a:t>
              </a:r>
              <a:endPara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3032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97A8E95-5A49-599D-2EAC-F821B9E90EB0}"/>
              </a:ext>
            </a:extLst>
          </p:cNvPr>
          <p:cNvCxnSpPr/>
          <p:nvPr/>
        </p:nvCxnSpPr>
        <p:spPr>
          <a:xfrm flipV="1">
            <a:off x="1979271" y="1004522"/>
            <a:ext cx="2925554" cy="2491624"/>
          </a:xfrm>
          <a:prstGeom prst="bent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9C4F89E-13C0-FFEB-9128-44D2CF368C64}"/>
              </a:ext>
            </a:extLst>
          </p:cNvPr>
          <p:cNvCxnSpPr>
            <a:cxnSpLocks/>
            <a:stCxn id="9" idx="3"/>
            <a:endCxn id="1030" idx="1"/>
          </p:cNvCxnSpPr>
          <p:nvPr/>
        </p:nvCxnSpPr>
        <p:spPr>
          <a:xfrm>
            <a:off x="1979271" y="3496146"/>
            <a:ext cx="3559617" cy="1908015"/>
          </a:xfrm>
          <a:prstGeom prst="bentConnector3">
            <a:avLst>
              <a:gd name="adj1" fmla="val 41098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08AEB7D-B27E-0D02-3315-8AF6173A7B1D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7287175" y="1004522"/>
            <a:ext cx="3159658" cy="24179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0DD236D3-91B5-7EAD-478A-AF7B5CC3389C}"/>
              </a:ext>
            </a:extLst>
          </p:cNvPr>
          <p:cNvCxnSpPr>
            <a:cxnSpLocks/>
            <a:stCxn id="1030" idx="3"/>
          </p:cNvCxnSpPr>
          <p:nvPr/>
        </p:nvCxnSpPr>
        <p:spPr>
          <a:xfrm flipV="1">
            <a:off x="7218746" y="3422423"/>
            <a:ext cx="3228087" cy="1981738"/>
          </a:xfrm>
          <a:prstGeom prst="bentConnector3">
            <a:avLst>
              <a:gd name="adj1" fmla="val 51122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" name="Picture 70" descr="A person in blue shirt and white pants&#10;&#10;Description automatically generated">
            <a:extLst>
              <a:ext uri="{FF2B5EF4-FFF2-40B4-BE49-F238E27FC236}">
                <a16:creationId xmlns:a16="http://schemas.microsoft.com/office/drawing/2014/main" id="{950FEB59-6301-0E2E-7AAB-E72EA71C0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16" y="2425798"/>
            <a:ext cx="936607" cy="1890775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53FF8E38-D391-BF3A-3AAB-AA76C97CC99D}"/>
              </a:ext>
            </a:extLst>
          </p:cNvPr>
          <p:cNvSpPr txBox="1">
            <a:spLocks/>
          </p:cNvSpPr>
          <p:nvPr/>
        </p:nvSpPr>
        <p:spPr>
          <a:xfrm>
            <a:off x="970280" y="109394"/>
            <a:ext cx="6547445" cy="83138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Progressive</a:t>
            </a:r>
          </a:p>
          <a:p>
            <a:r>
              <a:rPr lang="en-IE">
                <a:solidFill>
                  <a:schemeClr val="bg2">
                    <a:lumMod val="25000"/>
                  </a:schemeClr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068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4a3906-e2fe-45dd-be63-435c8762400b">
      <UserInfo>
        <DisplayName>spa-ops</DisplayName>
        <AccountId>122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FDE23FB365D4CB8B2901107175F9F" ma:contentTypeVersion="12" ma:contentTypeDescription="Create a new document." ma:contentTypeScope="" ma:versionID="130dcde3cfa0c0c2927bd2bcc9ca6c5b">
  <xsd:schema xmlns:xsd="http://www.w3.org/2001/XMLSchema" xmlns:xs="http://www.w3.org/2001/XMLSchema" xmlns:p="http://schemas.microsoft.com/office/2006/metadata/properties" xmlns:ns2="b21a4a1d-4eb8-49d3-b465-be101281b0f3" xmlns:ns3="f34a3906-e2fe-45dd-be63-435c8762400b" targetNamespace="http://schemas.microsoft.com/office/2006/metadata/properties" ma:root="true" ma:fieldsID="e481c2033ee424097fff0e928f51cfd1" ns2:_="" ns3:_="">
    <xsd:import namespace="b21a4a1d-4eb8-49d3-b465-be101281b0f3"/>
    <xsd:import namespace="f34a3906-e2fe-45dd-be63-435c876240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a4a1d-4eb8-49d3-b465-be101281b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a3906-e2fe-45dd-be63-435c876240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b21a4a1d-4eb8-49d3-b465-be101281b0f3"/>
    <ds:schemaRef ds:uri="f34a3906-e2fe-45dd-be63-435c876240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2D263A-B0F5-4C0B-9A4E-524310D2B3E0}">
  <ds:schemaRefs>
    <ds:schemaRef ds:uri="b21a4a1d-4eb8-49d3-b465-be101281b0f3"/>
    <ds:schemaRef ds:uri="f34a3906-e2fe-45dd-be63-435c876240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1383</Words>
  <Application>Microsoft Office PowerPoint</Application>
  <PresentationFormat>Widescreen</PresentationFormat>
  <Paragraphs>235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EC Square Sans Cond Pro</vt:lpstr>
      <vt:lpstr>EC Square Sans Pro</vt:lpstr>
      <vt:lpstr>Wingdings</vt:lpstr>
      <vt:lpstr>Office Theme</vt:lpstr>
      <vt:lpstr>EHIC DIGITALISATION</vt:lpstr>
      <vt:lpstr>Agenda</vt:lpstr>
      <vt:lpstr>PowerPoint Presentation</vt:lpstr>
      <vt:lpstr>PowerPoint Presentation</vt:lpstr>
      <vt:lpstr>Principles of an incremental implementation</vt:lpstr>
      <vt:lpstr>Possible elements for an Evaluation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specification needed for first incremental step</vt:lpstr>
      <vt:lpstr>Step-1 – Potential benefits for the stakeholders</vt:lpstr>
      <vt:lpstr>Example of indicative timeline</vt:lpstr>
      <vt:lpstr>Example of indicative timeline</vt:lpstr>
      <vt:lpstr>Way forward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Frank Robben (KSZ-BCSS)</cp:lastModifiedBy>
  <cp:revision>5</cp:revision>
  <dcterms:created xsi:type="dcterms:W3CDTF">2019-08-09T12:06:42Z</dcterms:created>
  <dcterms:modified xsi:type="dcterms:W3CDTF">2024-02-28T09:34:10Z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0x010100724FDE23FB365D4CB8B2901107175F9F</vt:lpwstr>
  </property>
  <property fmtid="{D5CDD505-2E9C-101B-9397-08002B2CF9AE}" pid="3" name="MSIP_Label_6bd9ddd1-4d20-43f6-abfa-fc3c07406f94_SetDate">
    <vt:lpwstr>2022-08-12T09:25:35Z</vt:lpwstr>
  </property>
  <property fmtid="{D5CDD505-2E9C-101B-9397-08002B2CF9AE}" pid="4" name="MSIP_Label_6bd9ddd1-4d20-43f6-abfa-fc3c07406f94_Name">
    <vt:lpwstr>Commission Use</vt:lpwstr>
  </property>
  <property fmtid="{D5CDD505-2E9C-101B-9397-08002B2CF9AE}" pid="5" name="MSIP_Label_6bd9ddd1-4d20-43f6-abfa-fc3c07406f94_ActionId">
    <vt:lpwstr>bd68f674-3a75-4b01-9954-c17cfb0b71e9</vt:lpwstr>
  </property>
  <property fmtid="{D5CDD505-2E9C-101B-9397-08002B2CF9AE}" pid="6" name="MSIP_Label_6bd9ddd1-4d20-43f6-abfa-fc3c07406f94_ContentBits">
    <vt:lpwstr>0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Order">
    <vt:r8>7200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_SharedFileIndex">
    <vt:lpwstr/>
  </property>
  <property fmtid="{D5CDD505-2E9C-101B-9397-08002B2CF9AE}" pid="18" name="_SourceUrl">
    <vt:lpwstr/>
  </property>
</Properties>
</file>