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60" r:id="rId5"/>
    <p:sldMasterId id="2147483725" r:id="rId6"/>
    <p:sldMasterId id="2147483758" r:id="rId7"/>
    <p:sldMasterId id="2147483753" r:id="rId8"/>
    <p:sldMasterId id="2147483779" r:id="rId9"/>
    <p:sldMasterId id="2147483802" r:id="rId10"/>
    <p:sldMasterId id="2147483824" r:id="rId11"/>
    <p:sldMasterId id="2147483837" r:id="rId12"/>
    <p:sldMasterId id="2147483867" r:id="rId13"/>
  </p:sldMasterIdLst>
  <p:notesMasterIdLst>
    <p:notesMasterId r:id="rId39"/>
  </p:notesMasterIdLst>
  <p:handoutMasterIdLst>
    <p:handoutMasterId r:id="rId40"/>
  </p:handoutMasterIdLst>
  <p:sldIdLst>
    <p:sldId id="2147482441" r:id="rId14"/>
    <p:sldId id="2147482440" r:id="rId15"/>
    <p:sldId id="2147482437" r:id="rId16"/>
    <p:sldId id="2147482422" r:id="rId17"/>
    <p:sldId id="2147482427" r:id="rId18"/>
    <p:sldId id="2147482438" r:id="rId19"/>
    <p:sldId id="2147482412" r:id="rId20"/>
    <p:sldId id="2147482413" r:id="rId21"/>
    <p:sldId id="2147482429" r:id="rId22"/>
    <p:sldId id="2147482439" r:id="rId23"/>
    <p:sldId id="2147471015" r:id="rId24"/>
    <p:sldId id="2147482425" r:id="rId25"/>
    <p:sldId id="2147482435" r:id="rId26"/>
    <p:sldId id="2147482436" r:id="rId27"/>
    <p:sldId id="2147482442" r:id="rId28"/>
    <p:sldId id="2147482431" r:id="rId29"/>
    <p:sldId id="2147471038" r:id="rId30"/>
    <p:sldId id="2147471039" r:id="rId31"/>
    <p:sldId id="2147470983" r:id="rId32"/>
    <p:sldId id="2147482447" r:id="rId33"/>
    <p:sldId id="2147482417" r:id="rId34"/>
    <p:sldId id="2147482406" r:id="rId35"/>
    <p:sldId id="2147482416" r:id="rId36"/>
    <p:sldId id="2147482421" r:id="rId37"/>
    <p:sldId id="21474710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0C42D7-A0CB-4C49-908A-82D37B7DAACC}">
          <p14:sldIdLst/>
        </p14:section>
        <p14:section name="Main presentation" id="{451352B5-D1B9-4F8F-B0C2-B62161F71BAD}">
          <p14:sldIdLst>
            <p14:sldId id="2147482441"/>
            <p14:sldId id="2147482440"/>
            <p14:sldId id="2147482437"/>
            <p14:sldId id="2147482422"/>
            <p14:sldId id="2147482427"/>
            <p14:sldId id="2147482438"/>
            <p14:sldId id="2147482412"/>
            <p14:sldId id="2147482413"/>
            <p14:sldId id="2147482429"/>
            <p14:sldId id="2147482439"/>
            <p14:sldId id="2147471015"/>
            <p14:sldId id="2147482425"/>
            <p14:sldId id="2147482435"/>
            <p14:sldId id="2147482436"/>
            <p14:sldId id="2147482442"/>
            <p14:sldId id="2147482431"/>
            <p14:sldId id="2147471038"/>
            <p14:sldId id="2147471039"/>
            <p14:sldId id="2147470983"/>
            <p14:sldId id="2147482447"/>
            <p14:sldId id="2147482417"/>
            <p14:sldId id="2147482406"/>
            <p14:sldId id="2147482416"/>
            <p14:sldId id="2147482421"/>
            <p14:sldId id="2147471016"/>
          </p14:sldIdLst>
        </p14:section>
        <p14:section name="Untitled Section" id="{A67E2576-DDC6-4F8B-BA74-CAD57FFDBB26}">
          <p14:sldIdLst/>
        </p14:section>
        <p14:section name="Unused Slides" id="{2C1B4281-0F47-40E8-846F-E957752DC78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9EBA4A-01D2-A29C-A54B-0B92E53875CA}" name="Dubois, Nicolas" initials="DN" userId="S::ndubois@kpmg.com::061762b1-b65f-4969-955a-17f38d0da645" providerId="AD"/>
  <p188:author id="{6727268D-67CE-B577-7335-4CFB4DB5A1C9}" name="Samaey, Mathieu" initials="SM" userId="S::msamaey@kpmg.com::81f9fc25-e99d-4d55-ac4b-3d5e77549750" providerId="AD"/>
  <p188:author id="{DCD69F90-43B4-5EE9-19F5-63E0F4517CA4}" name="Nicolas Dubois" initials="ND" userId="S::nicolas.dubois@hda.fgov.be::52f442ee-95ef-4856-806a-f7d45129233d" providerId="AD"/>
  <p188:author id="{7E31B9A5-7670-4019-C54A-4389334542AE}" name="Fanfan Guilmot (Health Data Agency)" initials="FA" userId="S::fanfan.guilmot@hda.fgov.be::f9bd8820-c6f3-4b2f-b068-e74bf10886bf" providerId="AD"/>
  <p188:author id="{8ED5E6B2-5A9A-12E4-DDBA-4F45D562A62D}" name="Guilmot, Fanfan" initials="GF" userId="S::fguilmot@kpmg.com::ad64e288-cc83-420a-8387-c8705538ca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54"/>
    <a:srgbClr val="F9D2B7"/>
    <a:srgbClr val="F3F3F5"/>
    <a:srgbClr val="FCC61B"/>
    <a:srgbClr val="F25A38"/>
    <a:srgbClr val="F8F3DE"/>
    <a:srgbClr val="B9400C"/>
    <a:srgbClr val="FDF5F0"/>
    <a:srgbClr val="FEFEFE"/>
    <a:srgbClr val="970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733966582922374E-3"/>
          <c:w val="1"/>
          <c:h val="0.99542804705430032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Sample Doughnut Chart</c:v>
                </c:pt>
              </c:strCache>
            </c:strRef>
          </c:tx>
          <c:spPr>
            <a:solidFill>
              <a:srgbClr val="00B8F5">
                <a:alpha val="50000"/>
              </a:srgbClr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46-4162-B234-CEBC5139C3CA}"/>
              </c:ext>
            </c:extLst>
          </c:dPt>
          <c:dPt>
            <c:idx val="1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46-4162-B234-CEBC5139C3CA}"/>
              </c:ext>
            </c:extLst>
          </c:dPt>
          <c:dPt>
            <c:idx val="2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46-4162-B234-CEBC5139C3CA}"/>
              </c:ext>
            </c:extLst>
          </c:dPt>
          <c:dPt>
            <c:idx val="3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46-4162-B234-CEBC5139C3CA}"/>
              </c:ext>
            </c:extLst>
          </c:dPt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85</c:v>
                </c:pt>
                <c:pt idx="2">
                  <c:v>35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46-4162-B234-CEBC5139C3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7213EA">
                <a:alpha val="50000"/>
              </a:srgbClr>
            </a:solidFill>
            <a:ln w="19050"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35</c:v>
                </c:pt>
                <c:pt idx="2">
                  <c:v>75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46-4162-B234-CEBC5139C3C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1F4AE3">
                <a:alpha val="50000"/>
              </a:srgbClr>
            </a:solidFill>
            <a:ln w="19050"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55</c:v>
                </c:pt>
                <c:pt idx="1">
                  <c:v>15</c:v>
                </c:pt>
                <c:pt idx="2">
                  <c:v>45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46-4162-B234-CEBC5139C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9660120"/>
        <c:axId val="1189660512"/>
      </c:areaChart>
      <c:catAx>
        <c:axId val="1189660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9660512"/>
        <c:crosses val="autoZero"/>
        <c:auto val="1"/>
        <c:lblAlgn val="ctr"/>
        <c:lblOffset val="100"/>
        <c:noMultiLvlLbl val="0"/>
      </c:catAx>
      <c:valAx>
        <c:axId val="1189660512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89660120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rgbClr val="00338D"/>
          </a:solidFill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733966582922374E-3"/>
          <c:w val="1"/>
          <c:h val="0.99542804705430032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Sample Doughnut Chart</c:v>
                </c:pt>
              </c:strCache>
            </c:strRef>
          </c:tx>
          <c:spPr>
            <a:solidFill>
              <a:srgbClr val="00B8F5">
                <a:alpha val="50000"/>
              </a:srgbClr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68-4C0A-9F31-6F0DCA04AAE2}"/>
              </c:ext>
            </c:extLst>
          </c:dPt>
          <c:dPt>
            <c:idx val="1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68-4C0A-9F31-6F0DCA04AAE2}"/>
              </c:ext>
            </c:extLst>
          </c:dPt>
          <c:dPt>
            <c:idx val="2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68-4C0A-9F31-6F0DCA04AAE2}"/>
              </c:ext>
            </c:extLst>
          </c:dPt>
          <c:dPt>
            <c:idx val="3"/>
            <c:bubble3D val="0"/>
            <c:spPr>
              <a:solidFill>
                <a:srgbClr val="00B8F5">
                  <a:alpha val="50000"/>
                </a:srgbClr>
              </a:solidFill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68-4C0A-9F31-6F0DCA04AAE2}"/>
              </c:ext>
            </c:extLst>
          </c:dPt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85</c:v>
                </c:pt>
                <c:pt idx="2">
                  <c:v>35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68-4C0A-9F31-6F0DCA04AA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7213EA">
                <a:alpha val="50000"/>
              </a:srgbClr>
            </a:solidFill>
            <a:ln w="19050"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35</c:v>
                </c:pt>
                <c:pt idx="2">
                  <c:v>75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B68-4C0A-9F31-6F0DCA04AA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1F4AE3">
                <a:alpha val="50000"/>
              </a:srgbClr>
            </a:solidFill>
            <a:ln w="19050"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55</c:v>
                </c:pt>
                <c:pt idx="1">
                  <c:v>15</c:v>
                </c:pt>
                <c:pt idx="2">
                  <c:v>45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68-4C0A-9F31-6F0DCA04A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9660120"/>
        <c:axId val="1189660512"/>
      </c:areaChart>
      <c:catAx>
        <c:axId val="1189660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9660512"/>
        <c:crosses val="autoZero"/>
        <c:auto val="1"/>
        <c:lblAlgn val="ctr"/>
        <c:lblOffset val="100"/>
        <c:noMultiLvlLbl val="0"/>
      </c:catAx>
      <c:valAx>
        <c:axId val="1189660512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89660120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rgbClr val="00338D"/>
          </a:solidFill>
        </a:defRPr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9A65CA-9AA2-2489-199D-7760DB5475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53DB9-8A00-0FAD-E4C4-4EC3C1A1C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D5D55-B630-44E7-86BB-5E48FDBEEF59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B2F18-E3E3-657B-E496-977021F20F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8AB88-BB2C-E1D8-316B-2442405FDF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5DC0-C4C0-43C6-8945-7FA4C7973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6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64E3C-134C-45BF-9C7B-472AFECE39F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47C3E-0FEC-4C55-808E-1136BFCC5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284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thumi.b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ata.gov.be/nl" TargetMode="External"/><Relationship Id="rId4" Type="http://schemas.openxmlformats.org/officeDocument/2006/relationships/hyperlink" Target="https://datastore.brussels/web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thumi.b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ata.gov.be/nl" TargetMode="External"/><Relationship Id="rId4" Type="http://schemas.openxmlformats.org/officeDocument/2006/relationships/hyperlink" Target="https://datastore.brussels/web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/>
              <a:t>U </a:t>
            </a:r>
            <a:r>
              <a:rPr lang="fr-BE" err="1"/>
              <a:t>kreeg</a:t>
            </a:r>
            <a:r>
              <a:rPr lang="fr-BE"/>
              <a:t> </a:t>
            </a:r>
            <a:r>
              <a:rPr lang="fr-BE" err="1"/>
              <a:t>ook</a:t>
            </a:r>
            <a:r>
              <a:rPr lang="fr-BE"/>
              <a:t> </a:t>
            </a:r>
            <a:r>
              <a:rPr lang="fr-BE" err="1"/>
              <a:t>uw</a:t>
            </a:r>
            <a:r>
              <a:rPr lang="fr-BE"/>
              <a:t> </a:t>
            </a:r>
            <a:r>
              <a:rPr lang="fr-BE" err="1"/>
              <a:t>spotify</a:t>
            </a:r>
            <a:r>
              <a:rPr lang="fr-BE"/>
              <a:t> </a:t>
            </a:r>
            <a:r>
              <a:rPr lang="fr-BE" err="1"/>
              <a:t>wrapped</a:t>
            </a:r>
            <a:r>
              <a:rPr lang="fr-BE"/>
              <a:t> </a:t>
            </a:r>
            <a:r>
              <a:rPr lang="fr-BE" err="1"/>
              <a:t>toegestuurd</a:t>
            </a:r>
            <a:r>
              <a:rPr lang="fr-BE"/>
              <a:t> in </a:t>
            </a:r>
            <a:r>
              <a:rPr lang="fr-BE" err="1"/>
              <a:t>November</a:t>
            </a:r>
            <a:r>
              <a:rPr lang="fr-BE"/>
              <a:t>?</a:t>
            </a:r>
          </a:p>
          <a:p>
            <a:pPr marL="171450" indent="-171450">
              <a:buFontTx/>
              <a:buChar char="-"/>
            </a:pPr>
            <a:r>
              <a:rPr lang="fr-BE" err="1"/>
              <a:t>Mooie</a:t>
            </a:r>
            <a:r>
              <a:rPr lang="fr-BE"/>
              <a:t> </a:t>
            </a:r>
            <a:r>
              <a:rPr lang="fr-BE" err="1"/>
              <a:t>visuals-mijn</a:t>
            </a:r>
            <a:r>
              <a:rPr lang="fr-BE"/>
              <a:t> music types  in </a:t>
            </a:r>
            <a:r>
              <a:rPr lang="fr-BE" err="1"/>
              <a:t>een</a:t>
            </a:r>
            <a:r>
              <a:rPr lang="fr-BE"/>
              <a:t> sandwich</a:t>
            </a:r>
          </a:p>
          <a:p>
            <a:pPr marL="171450" indent="-171450">
              <a:buFontTx/>
              <a:buChar char="-"/>
            </a:pPr>
            <a:r>
              <a:rPr lang="fr-BE" err="1"/>
              <a:t>Only</a:t>
            </a:r>
            <a:r>
              <a:rPr lang="fr-BE"/>
              <a:t> 1/5 van de </a:t>
            </a:r>
            <a:r>
              <a:rPr lang="fr-BE" err="1"/>
              <a:t>tijd</a:t>
            </a:r>
            <a:r>
              <a:rPr lang="fr-BE"/>
              <a:t> van de kids-----NIEUW BELEID THUIS?</a:t>
            </a:r>
          </a:p>
          <a:p>
            <a:pPr marL="171450" indent="-171450">
              <a:buFontTx/>
              <a:buChar char="-"/>
            </a:pPr>
            <a:r>
              <a:rPr lang="fr-BE" err="1"/>
              <a:t>Selfontdekking</a:t>
            </a:r>
            <a:r>
              <a:rPr lang="fr-BE"/>
              <a:t>---VAMPIRE </a:t>
            </a:r>
          </a:p>
          <a:p>
            <a:pPr marL="171450" indent="-171450">
              <a:buFontTx/>
              <a:buChar char="-"/>
            </a:pPr>
            <a:endParaRPr lang="fr-BE"/>
          </a:p>
          <a:p>
            <a:pPr marL="0" indent="0">
              <a:buFontTx/>
              <a:buNone/>
            </a:pPr>
            <a:r>
              <a:rPr lang="fr-BE" err="1"/>
              <a:t>Tot</a:t>
            </a:r>
            <a:r>
              <a:rPr lang="fr-BE"/>
              <a:t> ik </a:t>
            </a:r>
            <a:r>
              <a:rPr lang="fr-BE" err="1"/>
              <a:t>mijn</a:t>
            </a:r>
            <a:r>
              <a:rPr lang="fr-BE"/>
              <a:t> man </a:t>
            </a:r>
            <a:r>
              <a:rPr lang="fr-BE" err="1"/>
              <a:t>vroeg</a:t>
            </a:r>
            <a:r>
              <a:rPr lang="fr-BE"/>
              <a:t> of </a:t>
            </a:r>
            <a:r>
              <a:rPr lang="fr-BE" err="1"/>
              <a:t>hij</a:t>
            </a:r>
            <a:r>
              <a:rPr lang="fr-BE"/>
              <a:t> Spotify </a:t>
            </a:r>
            <a:r>
              <a:rPr lang="fr-BE" err="1"/>
              <a:t>wrapped</a:t>
            </a:r>
            <a:r>
              <a:rPr lang="fr-BE"/>
              <a:t> </a:t>
            </a:r>
            <a:r>
              <a:rPr lang="fr-BE" err="1"/>
              <a:t>kende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 err="1"/>
              <a:t>Hij</a:t>
            </a:r>
            <a:r>
              <a:rPr lang="fr-BE"/>
              <a:t> </a:t>
            </a:r>
            <a:r>
              <a:rPr lang="fr-BE" err="1"/>
              <a:t>kende</a:t>
            </a:r>
            <a:r>
              <a:rPr lang="fr-BE"/>
              <a:t> het niet </a:t>
            </a:r>
            <a:r>
              <a:rPr lang="fr-BE" err="1"/>
              <a:t>voor</a:t>
            </a:r>
            <a:r>
              <a:rPr lang="fr-BE"/>
              <a:t> het </a:t>
            </a:r>
            <a:r>
              <a:rPr lang="fr-BE" err="1"/>
              <a:t>eerst</a:t>
            </a:r>
            <a:r>
              <a:rPr lang="fr-BE"/>
              <a:t> maar </a:t>
            </a:r>
            <a:r>
              <a:rPr lang="fr-BE" err="1"/>
              <a:t>gaf</a:t>
            </a:r>
            <a:r>
              <a:rPr lang="fr-BE"/>
              <a:t> </a:t>
            </a:r>
            <a:r>
              <a:rPr lang="fr-BE" err="1"/>
              <a:t>aan</a:t>
            </a:r>
            <a:r>
              <a:rPr lang="fr-BE"/>
              <a:t> </a:t>
            </a:r>
            <a:r>
              <a:rPr lang="fr-BE" err="1"/>
              <a:t>dat</a:t>
            </a:r>
            <a:r>
              <a:rPr lang="fr-BE"/>
              <a:t> </a:t>
            </a:r>
            <a:r>
              <a:rPr lang="fr-BE" err="1"/>
              <a:t>hij</a:t>
            </a:r>
            <a:r>
              <a:rPr lang="fr-BE"/>
              <a:t> </a:t>
            </a:r>
            <a:r>
              <a:rPr lang="fr-BE" err="1"/>
              <a:t>soms</a:t>
            </a:r>
            <a:r>
              <a:rPr lang="fr-BE"/>
              <a:t> op </a:t>
            </a:r>
            <a:r>
              <a:rPr lang="fr-BE" err="1"/>
              <a:t>mijn</a:t>
            </a:r>
            <a:r>
              <a:rPr lang="fr-BE"/>
              <a:t> </a:t>
            </a:r>
            <a:r>
              <a:rPr lang="fr-BE" err="1"/>
              <a:t>account</a:t>
            </a:r>
            <a:r>
              <a:rPr lang="fr-BE"/>
              <a:t> </a:t>
            </a:r>
            <a:r>
              <a:rPr lang="fr-BE" err="1"/>
              <a:t>inlogde</a:t>
            </a:r>
            <a:r>
              <a:rPr lang="fr-BE"/>
              <a:t> </a:t>
            </a:r>
          </a:p>
          <a:p>
            <a:pPr marL="171450" indent="-171450">
              <a:buFontTx/>
              <a:buChar char="-"/>
            </a:pPr>
            <a:r>
              <a:rPr lang="fr-BE" err="1"/>
              <a:t>Aangezien</a:t>
            </a:r>
            <a:r>
              <a:rPr lang="fr-BE"/>
              <a:t> </a:t>
            </a:r>
            <a:r>
              <a:rPr lang="fr-BE" err="1"/>
              <a:t>hij</a:t>
            </a:r>
            <a:r>
              <a:rPr lang="fr-BE"/>
              <a:t> </a:t>
            </a:r>
            <a:r>
              <a:rPr lang="fr-BE" err="1"/>
              <a:t>een</a:t>
            </a:r>
            <a:r>
              <a:rPr lang="fr-BE"/>
              <a:t> ganse </a:t>
            </a:r>
            <a:r>
              <a:rPr lang="fr-BE" err="1"/>
              <a:t>andere</a:t>
            </a:r>
            <a:r>
              <a:rPr lang="fr-BE"/>
              <a:t> </a:t>
            </a:r>
            <a:r>
              <a:rPr lang="fr-BE" err="1"/>
              <a:t>smaak</a:t>
            </a:r>
            <a:r>
              <a:rPr lang="fr-BE"/>
              <a:t> </a:t>
            </a:r>
            <a:r>
              <a:rPr lang="fr-BE" err="1"/>
              <a:t>heeft</a:t>
            </a:r>
            <a:r>
              <a:rPr lang="fr-BE"/>
              <a:t> </a:t>
            </a:r>
            <a:r>
              <a:rPr lang="fr-BE" err="1"/>
              <a:t>is</a:t>
            </a:r>
            <a:r>
              <a:rPr lang="fr-BE"/>
              <a:t> </a:t>
            </a:r>
            <a:r>
              <a:rPr lang="fr-BE" err="1"/>
              <a:t>wrapped</a:t>
            </a:r>
            <a:r>
              <a:rPr lang="fr-BE"/>
              <a:t> </a:t>
            </a:r>
            <a:r>
              <a:rPr lang="fr-BE" err="1"/>
              <a:t>bevuild</a:t>
            </a:r>
            <a:r>
              <a:rPr lang="fr-BE"/>
              <a:t> met </a:t>
            </a:r>
            <a:r>
              <a:rPr lang="fr-BE" err="1"/>
              <a:t>zijn</a:t>
            </a:r>
            <a:r>
              <a:rPr lang="fr-BE"/>
              <a:t> data</a:t>
            </a:r>
          </a:p>
          <a:p>
            <a:pPr marL="171450" indent="-171450">
              <a:buFontTx/>
              <a:buChar char="-"/>
            </a:pPr>
            <a:endParaRPr lang="fr-BE"/>
          </a:p>
          <a:p>
            <a:pPr marL="171450" indent="-171450">
              <a:buFontTx/>
              <a:buChar char="-"/>
            </a:pPr>
            <a:endParaRPr lang="fr-BE" b="1"/>
          </a:p>
          <a:p>
            <a:pPr marL="171450" indent="-171450">
              <a:buFontTx/>
              <a:buChar char="-"/>
            </a:pPr>
            <a:r>
              <a:rPr lang="fr-BE" err="1"/>
              <a:t>Private</a:t>
            </a:r>
            <a:r>
              <a:rPr lang="fr-BE"/>
              <a:t> </a:t>
            </a:r>
            <a:r>
              <a:rPr lang="fr-BE" err="1"/>
              <a:t>partijen</a:t>
            </a:r>
            <a:r>
              <a:rPr lang="fr-BE"/>
              <a:t> </a:t>
            </a:r>
            <a:r>
              <a:rPr lang="fr-BE" err="1"/>
              <a:t>lopen</a:t>
            </a:r>
            <a:r>
              <a:rPr lang="fr-BE"/>
              <a:t> </a:t>
            </a:r>
            <a:r>
              <a:rPr lang="fr-BE" err="1"/>
              <a:t>voorop</a:t>
            </a:r>
            <a:r>
              <a:rPr lang="fr-BE"/>
              <a:t> met </a:t>
            </a:r>
            <a:r>
              <a:rPr lang="fr-BE" err="1"/>
              <a:t>visualisatie</a:t>
            </a:r>
            <a:r>
              <a:rPr lang="fr-BE"/>
              <a:t> van data quick and </a:t>
            </a:r>
            <a:r>
              <a:rPr lang="fr-BE" err="1"/>
              <a:t>dirty</a:t>
            </a:r>
            <a:r>
              <a:rPr lang="fr-BE"/>
              <a:t> en </a:t>
            </a:r>
            <a:r>
              <a:rPr lang="fr-BE" err="1"/>
              <a:t>strelen</a:t>
            </a:r>
            <a:r>
              <a:rPr lang="fr-BE"/>
              <a:t> het ego met  info over </a:t>
            </a:r>
            <a:r>
              <a:rPr lang="fr-BE" err="1"/>
              <a:t>jezelf</a:t>
            </a:r>
            <a:r>
              <a:rPr lang="fr-BE"/>
              <a:t>  </a:t>
            </a:r>
          </a:p>
          <a:p>
            <a:pPr marL="0" indent="0">
              <a:buFontTx/>
              <a:buNone/>
            </a:pPr>
            <a:endParaRPr lang="fr-BE"/>
          </a:p>
          <a:p>
            <a:pPr marL="0" indent="0">
              <a:buFontTx/>
              <a:buNone/>
            </a:pPr>
            <a:r>
              <a:rPr lang="fr-BE"/>
              <a:t>Als het over </a:t>
            </a:r>
            <a:r>
              <a:rPr lang="fr-BE" err="1"/>
              <a:t>gezondheid</a:t>
            </a:r>
            <a:r>
              <a:rPr lang="fr-BE"/>
              <a:t> </a:t>
            </a:r>
            <a:r>
              <a:rPr lang="fr-BE" err="1"/>
              <a:t>gaat</a:t>
            </a:r>
            <a:r>
              <a:rPr lang="fr-BE"/>
              <a:t> </a:t>
            </a:r>
            <a:r>
              <a:rPr lang="fr-BE" err="1"/>
              <a:t>zijn</a:t>
            </a:r>
            <a:r>
              <a:rPr lang="fr-BE"/>
              <a:t> er </a:t>
            </a:r>
            <a:r>
              <a:rPr lang="fr-BE" err="1"/>
              <a:t>verschillende</a:t>
            </a:r>
            <a:r>
              <a:rPr lang="fr-BE"/>
              <a:t> </a:t>
            </a:r>
            <a:r>
              <a:rPr lang="fr-BE" err="1"/>
              <a:t>zaken</a:t>
            </a:r>
            <a:r>
              <a:rPr lang="fr-BE"/>
              <a:t> die hier niet </a:t>
            </a:r>
            <a:r>
              <a:rPr lang="fr-BE" err="1"/>
              <a:t>gaan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 err="1"/>
              <a:t>Kwaliteit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 err="1"/>
              <a:t>Bias</a:t>
            </a:r>
            <a:r>
              <a:rPr lang="fr-BE"/>
              <a:t>: </a:t>
            </a:r>
            <a:r>
              <a:rPr lang="fr-BE" err="1"/>
              <a:t>Meer</a:t>
            </a:r>
            <a:r>
              <a:rPr lang="fr-BE"/>
              <a:t> dan 1 </a:t>
            </a:r>
            <a:r>
              <a:rPr lang="fr-BE" err="1"/>
              <a:t>bron</a:t>
            </a:r>
            <a:r>
              <a:rPr lang="fr-BE"/>
              <a:t>  </a:t>
            </a:r>
            <a:r>
              <a:rPr lang="fr-BE" err="1"/>
              <a:t>waar</a:t>
            </a:r>
            <a:r>
              <a:rPr lang="fr-BE"/>
              <a:t> ik en de kids </a:t>
            </a:r>
            <a:r>
              <a:rPr lang="fr-BE" err="1"/>
              <a:t>naar</a:t>
            </a:r>
            <a:r>
              <a:rPr lang="fr-BE"/>
              <a:t> </a:t>
            </a:r>
            <a:r>
              <a:rPr lang="fr-BE" err="1"/>
              <a:t>luister</a:t>
            </a:r>
            <a:r>
              <a:rPr lang="fr-BE"/>
              <a:t> </a:t>
            </a:r>
          </a:p>
          <a:p>
            <a:pPr marL="171450" indent="-171450">
              <a:buFontTx/>
              <a:buChar char="-"/>
            </a:pPr>
            <a:r>
              <a:rPr lang="fr-BE"/>
              <a:t>No </a:t>
            </a:r>
            <a:r>
              <a:rPr lang="fr-BE" err="1"/>
              <a:t>reuse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/>
              <a:t>No </a:t>
            </a:r>
            <a:r>
              <a:rPr lang="fr-BE" err="1"/>
              <a:t>transparency</a:t>
            </a:r>
            <a:r>
              <a:rPr lang="fr-BE"/>
              <a:t> on </a:t>
            </a:r>
            <a:r>
              <a:rPr lang="fr-BE" err="1"/>
              <a:t>algoritme</a:t>
            </a:r>
            <a:r>
              <a:rPr lang="fr-BE"/>
              <a:t> </a:t>
            </a:r>
          </a:p>
          <a:p>
            <a:pPr marL="171450" indent="-171450">
              <a:buFontTx/>
              <a:buChar char="-"/>
            </a:pPr>
            <a:r>
              <a:rPr lang="fr-BE"/>
              <a:t>No </a:t>
            </a:r>
            <a:r>
              <a:rPr lang="fr-BE" err="1"/>
              <a:t>algemeen</a:t>
            </a:r>
            <a:r>
              <a:rPr lang="fr-BE"/>
              <a:t> </a:t>
            </a:r>
            <a:r>
              <a:rPr lang="fr-BE" err="1"/>
              <a:t>goed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 b="1"/>
              <a:t>We </a:t>
            </a:r>
            <a:r>
              <a:rPr lang="fr-BE" b="1" err="1"/>
              <a:t>willen</a:t>
            </a:r>
            <a:r>
              <a:rPr lang="fr-BE" b="1"/>
              <a:t> niet </a:t>
            </a:r>
            <a:r>
              <a:rPr lang="fr-BE" b="1" err="1"/>
              <a:t>enkel</a:t>
            </a:r>
            <a:r>
              <a:rPr lang="fr-BE" b="1"/>
              <a:t> het IK in </a:t>
            </a:r>
            <a:r>
              <a:rPr lang="fr-BE" b="1" err="1"/>
              <a:t>kaart</a:t>
            </a:r>
            <a:r>
              <a:rPr lang="fr-BE" b="1"/>
              <a:t> </a:t>
            </a:r>
            <a:r>
              <a:rPr lang="fr-BE" b="1" err="1"/>
              <a:t>brengen</a:t>
            </a:r>
            <a:r>
              <a:rPr lang="fr-BE" b="1"/>
              <a:t> maar </a:t>
            </a:r>
            <a:r>
              <a:rPr lang="fr-BE" b="1" err="1"/>
              <a:t>ook</a:t>
            </a:r>
            <a:r>
              <a:rPr lang="fr-BE" b="1"/>
              <a:t> de </a:t>
            </a:r>
            <a:r>
              <a:rPr lang="fr-BE" b="1" err="1"/>
              <a:t>VOLKSgezondheid</a:t>
            </a:r>
            <a:r>
              <a:rPr lang="fr-BE" b="1"/>
              <a:t> en </a:t>
            </a:r>
            <a:r>
              <a:rPr lang="fr-BE" b="1" err="1"/>
              <a:t>dat</a:t>
            </a:r>
            <a:r>
              <a:rPr lang="fr-BE" b="1"/>
              <a:t> </a:t>
            </a:r>
            <a:r>
              <a:rPr lang="fr-BE" b="1" err="1"/>
              <a:t>komt</a:t>
            </a:r>
            <a:r>
              <a:rPr lang="fr-BE" b="1"/>
              <a:t> </a:t>
            </a:r>
            <a:r>
              <a:rPr lang="fr-BE" b="1" err="1"/>
              <a:t>iedereen</a:t>
            </a:r>
            <a:r>
              <a:rPr lang="fr-BE" b="1"/>
              <a:t> ten </a:t>
            </a:r>
            <a:r>
              <a:rPr lang="fr-BE" b="1" err="1"/>
              <a:t>goede</a:t>
            </a:r>
            <a:endParaRPr lang="fr-BE" b="1"/>
          </a:p>
          <a:p>
            <a:pPr marL="171450" indent="-171450">
              <a:buFontTx/>
              <a:buChar char="-"/>
            </a:pP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0" err="1"/>
              <a:t>Faciliter</a:t>
            </a:r>
            <a:r>
              <a:rPr lang="en-US" sz="1200" kern="0"/>
              <a:t> la </a:t>
            </a:r>
            <a:r>
              <a:rPr lang="en-US" sz="1200" b="1" kern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FAIRification</a:t>
            </a:r>
            <a:r>
              <a:rPr lang="en-US" sz="1200" kern="0"/>
              <a:t> des données de </a:t>
            </a:r>
            <a:r>
              <a:rPr lang="en-US" sz="1200" kern="0" err="1"/>
              <a:t>santé</a:t>
            </a:r>
            <a:r>
              <a:rPr lang="en-US" sz="1200" kern="0"/>
              <a:t>, grâce à:</a:t>
            </a:r>
          </a:p>
          <a:p>
            <a:pPr marL="171450" indent="-171450">
              <a:buFontTx/>
              <a:buChar char="-"/>
            </a:pPr>
            <a:r>
              <a:rPr lang="en-US" sz="1200" kern="0" err="1"/>
              <a:t>L’élaboration</a:t>
            </a:r>
            <a:r>
              <a:rPr lang="en-US" sz="1200" kern="0"/>
              <a:t> de guidelines qui </a:t>
            </a:r>
            <a:r>
              <a:rPr lang="en-US" sz="1200" kern="0" err="1"/>
              <a:t>permettront</a:t>
            </a:r>
            <a:r>
              <a:rPr lang="en-US" sz="1200" kern="0"/>
              <a:t> de (1) </a:t>
            </a:r>
            <a:r>
              <a:rPr lang="en-US" sz="1200" kern="0" err="1"/>
              <a:t>comprendre</a:t>
            </a:r>
            <a:r>
              <a:rPr lang="en-US" sz="1200" kern="0"/>
              <a:t> </a:t>
            </a:r>
            <a:r>
              <a:rPr lang="en-US" sz="1200" kern="0" err="1"/>
              <a:t>quels</a:t>
            </a:r>
            <a:r>
              <a:rPr lang="en-US" sz="1200" kern="0"/>
              <a:t> </a:t>
            </a:r>
            <a:r>
              <a:rPr lang="en-US" sz="1200" kern="0" err="1"/>
              <a:t>sont</a:t>
            </a:r>
            <a:r>
              <a:rPr lang="en-US" sz="1200" kern="0"/>
              <a:t> les </a:t>
            </a:r>
            <a:r>
              <a:rPr lang="en-US" sz="1200" kern="0" err="1"/>
              <a:t>critères</a:t>
            </a:r>
            <a:r>
              <a:rPr lang="en-US" sz="1200" kern="0"/>
              <a:t> à respecter pour </a:t>
            </a:r>
            <a:r>
              <a:rPr lang="en-US" sz="1200" kern="0" err="1"/>
              <a:t>avoir</a:t>
            </a:r>
            <a:r>
              <a:rPr lang="en-US" sz="1200" kern="0"/>
              <a:t> des données “FAIR” et (2) </a:t>
            </a:r>
            <a:r>
              <a:rPr lang="en-US" sz="1200" kern="0" err="1"/>
              <a:t>définir</a:t>
            </a:r>
            <a:r>
              <a:rPr lang="en-US" sz="1200" kern="0"/>
              <a:t> les actions à </a:t>
            </a:r>
            <a:r>
              <a:rPr lang="en-US" sz="1200" kern="0" err="1"/>
              <a:t>mettre</a:t>
            </a:r>
            <a:r>
              <a:rPr lang="en-US" sz="1200" kern="0"/>
              <a:t> </a:t>
            </a:r>
            <a:r>
              <a:rPr lang="en-US" sz="1200" kern="0" err="1"/>
              <a:t>en</a:t>
            </a:r>
            <a:r>
              <a:rPr lang="en-US" sz="1200" kern="0"/>
              <a:t> place pour </a:t>
            </a:r>
            <a:r>
              <a:rPr lang="en-US" sz="1200" kern="0" err="1"/>
              <a:t>remplir</a:t>
            </a:r>
            <a:r>
              <a:rPr lang="en-US" sz="1200" kern="0"/>
              <a:t> les </a:t>
            </a:r>
            <a:r>
              <a:rPr lang="en-US" sz="1200" kern="0" err="1"/>
              <a:t>critères</a:t>
            </a:r>
            <a:endParaRPr lang="en-US" sz="1200" ker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/>
              <a:t>La mise </a:t>
            </a:r>
            <a:r>
              <a:rPr lang="en-GB" err="1"/>
              <a:t>en</a:t>
            </a:r>
            <a:r>
              <a:rPr lang="en-GB"/>
              <a:t> place </a:t>
            </a:r>
            <a:r>
              <a:rPr lang="en-GB" err="1"/>
              <a:t>d’outils</a:t>
            </a:r>
            <a:r>
              <a:rPr lang="en-GB"/>
              <a:t> qui </a:t>
            </a:r>
            <a:r>
              <a:rPr lang="en-GB" err="1"/>
              <a:t>premettent</a:t>
            </a:r>
            <a:r>
              <a:rPr lang="en-GB"/>
              <a:t> </a:t>
            </a:r>
            <a:r>
              <a:rPr lang="en-GB" err="1"/>
              <a:t>d’améliorer</a:t>
            </a:r>
            <a:r>
              <a:rPr lang="en-GB"/>
              <a:t> </a:t>
            </a:r>
            <a:r>
              <a:rPr lang="en-GB" err="1"/>
              <a:t>une</a:t>
            </a:r>
            <a:r>
              <a:rPr lang="en-GB"/>
              <a:t> </a:t>
            </a:r>
            <a:r>
              <a:rPr lang="en-GB" err="1"/>
              <a:t>ou</a:t>
            </a:r>
            <a:r>
              <a:rPr lang="en-GB"/>
              <a:t> </a:t>
            </a:r>
            <a:r>
              <a:rPr lang="en-GB" err="1"/>
              <a:t>plusieurs</a:t>
            </a:r>
            <a:r>
              <a:rPr lang="en-GB"/>
              <a:t> dimensions. Ex: </a:t>
            </a:r>
            <a:r>
              <a:rPr lang="en-GB" err="1"/>
              <a:t>outil</a:t>
            </a:r>
            <a:r>
              <a:rPr lang="en-GB"/>
              <a:t> qui </a:t>
            </a:r>
            <a:r>
              <a:rPr lang="en-GB" err="1"/>
              <a:t>traduit</a:t>
            </a:r>
            <a:r>
              <a:rPr lang="en-GB"/>
              <a:t> le </a:t>
            </a:r>
            <a:r>
              <a:rPr lang="en-GB" err="1"/>
              <a:t>contenu</a:t>
            </a:r>
            <a:r>
              <a:rPr lang="en-GB"/>
              <a:t> des méta-données dans les </a:t>
            </a:r>
            <a:r>
              <a:rPr lang="en-GB" err="1"/>
              <a:t>autres</a:t>
            </a:r>
            <a:r>
              <a:rPr lang="en-GB"/>
              <a:t> </a:t>
            </a:r>
            <a:r>
              <a:rPr lang="en-GB" err="1"/>
              <a:t>langues</a:t>
            </a:r>
            <a:r>
              <a:rPr lang="en-GB"/>
              <a:t> + propose des definitions pour les </a:t>
            </a:r>
            <a:r>
              <a:rPr lang="en-GB" err="1"/>
              <a:t>termes</a:t>
            </a:r>
            <a:r>
              <a:rPr lang="en-GB"/>
              <a:t> </a:t>
            </a:r>
            <a:r>
              <a:rPr lang="en-GB" err="1"/>
              <a:t>d’affaires</a:t>
            </a:r>
            <a:endParaRPr lang="en-GB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/>
              <a:t>La mise </a:t>
            </a:r>
            <a:r>
              <a:rPr lang="en-GB" err="1"/>
              <a:t>en</a:t>
            </a:r>
            <a:r>
              <a:rPr lang="en-GB"/>
              <a:t> place </a:t>
            </a:r>
            <a:r>
              <a:rPr lang="en-GB" err="1"/>
              <a:t>d’une</a:t>
            </a:r>
            <a:r>
              <a:rPr lang="en-GB"/>
              <a:t> </a:t>
            </a:r>
            <a:r>
              <a:rPr lang="en-GB" err="1"/>
              <a:t>gouvernance</a:t>
            </a:r>
            <a:r>
              <a:rPr lang="en-GB"/>
              <a:t> </a:t>
            </a:r>
            <a:r>
              <a:rPr lang="en-GB" err="1"/>
              <a:t>autour</a:t>
            </a:r>
            <a:r>
              <a:rPr lang="en-GB"/>
              <a:t> des (</a:t>
            </a:r>
            <a:r>
              <a:rPr lang="en-GB" err="1"/>
              <a:t>méta</a:t>
            </a:r>
            <a:r>
              <a:rPr lang="en-GB"/>
              <a:t>)données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/>
              <a:t>La coordination avec le HDA </a:t>
            </a:r>
            <a:r>
              <a:rPr lang="en-GB" err="1"/>
              <a:t>afin</a:t>
            </a:r>
            <a:r>
              <a:rPr lang="en-GB"/>
              <a:t> de documenter les (</a:t>
            </a:r>
            <a:r>
              <a:rPr lang="en-GB" err="1"/>
              <a:t>méta</a:t>
            </a:r>
            <a:r>
              <a:rPr lang="en-GB"/>
              <a:t>)données dans le catalogue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4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58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98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1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26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47C3E-0FEC-4C55-808E-1136BFCC59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263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7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r-BE" err="1"/>
              <a:t>Belgian</a:t>
            </a:r>
            <a:r>
              <a:rPr lang="fr-BE"/>
              <a:t> Health Data </a:t>
            </a:r>
            <a:r>
              <a:rPr lang="fr-BE" err="1"/>
              <a:t>Space</a:t>
            </a:r>
            <a:endParaRPr lang="fr-BE"/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https://athumi.be/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https://datastore.brussels/web/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https://data.gov.be/nl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BE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https://www.cetic.be/INAH-fr</a:t>
            </a:r>
          </a:p>
          <a:p>
            <a:pPr>
              <a:lnSpc>
                <a:spcPct val="200000"/>
              </a:lnSpc>
            </a:pPr>
            <a:endParaRPr lang="fr-BE" sz="1200" i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r>
              <a:rPr lang="nl-BE" sz="1200" b="1">
                <a:solidFill>
                  <a:srgbClr val="222222"/>
                </a:solidFill>
              </a:rPr>
              <a:t>PRIMAIR</a:t>
            </a:r>
          </a:p>
          <a:p>
            <a:endParaRPr lang="nl-BE" sz="1200" b="1">
              <a:solidFill>
                <a:srgbClr val="222222"/>
              </a:solidFill>
            </a:endParaRPr>
          </a:p>
          <a:p>
            <a:r>
              <a:rPr lang="nl-BE" sz="1200">
                <a:solidFill>
                  <a:srgbClr val="222222"/>
                </a:solidFill>
              </a:rPr>
              <a:t>Toegang tot &amp; controle over elektronische persoonlijke gezondheidsgegevens</a:t>
            </a:r>
          </a:p>
          <a:p>
            <a:endParaRPr lang="en-GB"/>
          </a:p>
          <a:p>
            <a:r>
              <a:rPr lang="nl-BE" sz="1200" b="1">
                <a:solidFill>
                  <a:srgbClr val="222222"/>
                </a:solidFill>
              </a:rPr>
              <a:t>SECUNDAIR</a:t>
            </a:r>
          </a:p>
          <a:p>
            <a:endParaRPr lang="nl-BE" sz="1200" b="1">
              <a:solidFill>
                <a:srgbClr val="222222"/>
              </a:solidFill>
            </a:endParaRPr>
          </a:p>
          <a:p>
            <a:r>
              <a:rPr lang="fr-BE" sz="1200">
                <a:solidFill>
                  <a:srgbClr val="222222"/>
                </a:solidFill>
              </a:rPr>
              <a:t>Système fiable et efficace pour la réutilisation des données de santé</a:t>
            </a:r>
            <a:endParaRPr lang="en-US" sz="1200" i="0">
              <a:solidFill>
                <a:srgbClr val="222222"/>
              </a:solidFill>
              <a:effectLst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L'Agence a été créée pour aider à la mise en place d'un système de soins de santé fondé sur les données. L'accès aux données de santé permet d'offrir à chaque citoyen des soins de qualité, abordables, préventifs et ciblés. Cette vision s'aligne parfaitement sur la priorité européenne "Se préparer à l'ère numérique" et met l'accent sur un accès sécurisé, une gestion professionnelle et une meilleure communication dans le domaine des soins de santé.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1"/>
              <a:t>Dit </a:t>
            </a:r>
            <a:r>
              <a:rPr lang="fr-BE" b="1" err="1"/>
              <a:t>doen</a:t>
            </a:r>
            <a:r>
              <a:rPr lang="fr-BE" b="1"/>
              <a:t> </a:t>
            </a:r>
            <a:r>
              <a:rPr lang="fr-BE" b="1" err="1"/>
              <a:t>we</a:t>
            </a:r>
            <a:r>
              <a:rPr lang="fr-BE" b="1"/>
              <a:t> </a:t>
            </a:r>
            <a:r>
              <a:rPr lang="fr-BE" b="1" err="1"/>
              <a:t>toch</a:t>
            </a:r>
            <a:r>
              <a:rPr lang="fr-BE" b="1"/>
              <a:t> al </a:t>
            </a:r>
            <a:r>
              <a:rPr lang="fr-BE" b="1" err="1"/>
              <a:t>lang</a:t>
            </a:r>
            <a:r>
              <a:rPr lang="fr-BE" b="1"/>
              <a:t>? JA MAAR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r>
              <a:rPr lang="en-GB"/>
              <a:t>Het </a:t>
            </a:r>
            <a:r>
              <a:rPr lang="en-GB" err="1"/>
              <a:t>Agentschap</a:t>
            </a:r>
            <a:r>
              <a:rPr lang="en-GB"/>
              <a:t> is in het </a:t>
            </a:r>
            <a:r>
              <a:rPr lang="en-GB" err="1"/>
              <a:t>leven</a:t>
            </a:r>
            <a:r>
              <a:rPr lang="en-GB"/>
              <a:t> </a:t>
            </a:r>
            <a:r>
              <a:rPr lang="en-GB" err="1"/>
              <a:t>geroepen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datagestuurd</a:t>
            </a:r>
            <a:r>
              <a:rPr lang="en-GB"/>
              <a:t> </a:t>
            </a:r>
            <a:r>
              <a:rPr lang="en-GB" err="1"/>
              <a:t>gezondheidszorgsysteem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HELPEN </a:t>
            </a:r>
            <a:r>
              <a:rPr lang="en-GB" err="1"/>
              <a:t>realiseren</a:t>
            </a:r>
            <a:r>
              <a:rPr lang="en-GB"/>
              <a:t>. </a:t>
            </a:r>
            <a:r>
              <a:rPr lang="en-GB" err="1"/>
              <a:t>Toegankelijke</a:t>
            </a:r>
            <a:r>
              <a:rPr lang="en-GB"/>
              <a:t> </a:t>
            </a:r>
            <a:r>
              <a:rPr lang="en-GB" err="1"/>
              <a:t>gezondheidsgegevens</a:t>
            </a:r>
            <a:r>
              <a:rPr lang="en-GB"/>
              <a:t> </a:t>
            </a:r>
            <a:r>
              <a:rPr lang="en-GB" err="1"/>
              <a:t>leiden</a:t>
            </a:r>
            <a:r>
              <a:rPr lang="en-GB"/>
              <a:t> tot </a:t>
            </a:r>
            <a:r>
              <a:rPr lang="en-GB" err="1"/>
              <a:t>kwalitatieve</a:t>
            </a:r>
            <a:r>
              <a:rPr lang="en-GB"/>
              <a:t>, </a:t>
            </a:r>
            <a:r>
              <a:rPr lang="en-GB" err="1"/>
              <a:t>betaalbare</a:t>
            </a:r>
            <a:r>
              <a:rPr lang="en-GB"/>
              <a:t>, </a:t>
            </a:r>
            <a:r>
              <a:rPr lang="en-GB" err="1"/>
              <a:t>preventieve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doelgerichte</a:t>
            </a:r>
            <a:r>
              <a:rPr lang="en-GB"/>
              <a:t> </a:t>
            </a:r>
            <a:r>
              <a:rPr lang="en-GB" err="1"/>
              <a:t>zorg</a:t>
            </a:r>
            <a:r>
              <a:rPr lang="en-GB"/>
              <a:t> </a:t>
            </a:r>
            <a:r>
              <a:rPr lang="en-GB" err="1"/>
              <a:t>voor</a:t>
            </a:r>
            <a:r>
              <a:rPr lang="en-GB"/>
              <a:t> </a:t>
            </a:r>
            <a:r>
              <a:rPr lang="en-GB" err="1"/>
              <a:t>iedere</a:t>
            </a:r>
            <a:r>
              <a:rPr lang="en-GB"/>
              <a:t> burger. </a:t>
            </a:r>
            <a:r>
              <a:rPr lang="en-GB" err="1"/>
              <a:t>Deze</a:t>
            </a:r>
            <a:r>
              <a:rPr lang="en-GB"/>
              <a:t> </a:t>
            </a:r>
            <a:r>
              <a:rPr lang="en-GB" err="1"/>
              <a:t>visie</a:t>
            </a:r>
            <a:r>
              <a:rPr lang="en-GB"/>
              <a:t> sluit </a:t>
            </a:r>
            <a:r>
              <a:rPr lang="en-GB" err="1"/>
              <a:t>naadloos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bij</a:t>
            </a:r>
            <a:r>
              <a:rPr lang="en-GB"/>
              <a:t> de </a:t>
            </a:r>
            <a:r>
              <a:rPr lang="en-GB" err="1"/>
              <a:t>Europese</a:t>
            </a:r>
            <a:r>
              <a:rPr lang="en-GB"/>
              <a:t> </a:t>
            </a:r>
            <a:r>
              <a:rPr lang="en-GB" err="1"/>
              <a:t>prioriteit</a:t>
            </a:r>
            <a:r>
              <a:rPr lang="en-GB"/>
              <a:t> </a:t>
            </a:r>
            <a:r>
              <a:rPr lang="en-GB" err="1"/>
              <a:t>voorbereiding</a:t>
            </a:r>
            <a:r>
              <a:rPr lang="en-GB"/>
              <a:t> op het </a:t>
            </a:r>
            <a:r>
              <a:rPr lang="en-GB" err="1"/>
              <a:t>digitale</a:t>
            </a:r>
            <a:r>
              <a:rPr lang="en-GB"/>
              <a:t> </a:t>
            </a:r>
            <a:r>
              <a:rPr lang="en-GB" err="1"/>
              <a:t>tijdperk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benadrukt</a:t>
            </a:r>
            <a:r>
              <a:rPr lang="en-GB"/>
              <a:t> </a:t>
            </a:r>
            <a:r>
              <a:rPr lang="en-GB" err="1"/>
              <a:t>veilige</a:t>
            </a:r>
            <a:r>
              <a:rPr lang="en-GB"/>
              <a:t> </a:t>
            </a:r>
            <a:r>
              <a:rPr lang="en-GB" err="1"/>
              <a:t>toegang</a:t>
            </a:r>
            <a:r>
              <a:rPr lang="en-GB"/>
              <a:t>, </a:t>
            </a:r>
            <a:r>
              <a:rPr lang="en-GB" err="1"/>
              <a:t>professioneel</a:t>
            </a:r>
            <a:r>
              <a:rPr lang="en-GB"/>
              <a:t> </a:t>
            </a:r>
            <a:r>
              <a:rPr lang="en-GB" err="1"/>
              <a:t>beheer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verbeterde</a:t>
            </a:r>
            <a:r>
              <a:rPr lang="en-GB"/>
              <a:t> </a:t>
            </a:r>
            <a:r>
              <a:rPr lang="en-GB" err="1"/>
              <a:t>communicatie</a:t>
            </a:r>
            <a:r>
              <a:rPr lang="en-GB"/>
              <a:t> in de </a:t>
            </a:r>
            <a:r>
              <a:rPr lang="en-GB" err="1"/>
              <a:t>gezondheidszorg</a:t>
            </a:r>
            <a:r>
              <a:rPr lang="en-GB"/>
              <a:t>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79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0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1° Het fungeren als preferentieel aanspreekpunt bij hergebruik van </a:t>
            </a:r>
            <a:r>
              <a:rPr lang="nl-BE" err="1"/>
              <a:t>gezondheids</a:t>
            </a:r>
            <a:r>
              <a:rPr lang="nl-BE"/>
              <a:t>(zorg)gegevens en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2° Het opnemen van een faciliterende rol bij verzoeken tot toegang tot </a:t>
            </a:r>
            <a:r>
              <a:rPr lang="nl-BE" err="1"/>
              <a:t>gezondheids</a:t>
            </a:r>
            <a:r>
              <a:rPr lang="nl-BE"/>
              <a:t>(zorg)gegevens en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3° Het documenteren en het optimaliseren van processen van aanvragen voor hergebruik van </a:t>
            </a:r>
            <a:r>
              <a:rPr lang="nl-BE" err="1"/>
              <a:t>gezondheids</a:t>
            </a:r>
            <a:r>
              <a:rPr lang="nl-BE"/>
              <a:t>(zorg)gegevens en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4° Het opzetten van een transparant en doelmatig </a:t>
            </a:r>
            <a:r>
              <a:rPr lang="nl-BE" err="1"/>
              <a:t>governance</a:t>
            </a:r>
            <a:r>
              <a:rPr lang="nl-BE"/>
              <a:t> model voor hergebruik van </a:t>
            </a:r>
            <a:r>
              <a:rPr lang="nl-BE" err="1"/>
              <a:t>gezondheids</a:t>
            </a:r>
            <a:r>
              <a:rPr lang="nl-BE"/>
              <a:t>(zorg)gegevens en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5° Het opzetten van een organisatie overschrijdend Master Data en Meta Data Management voor hergebruik van </a:t>
            </a:r>
            <a:r>
              <a:rPr lang="nl-BE" err="1"/>
              <a:t>gezondheids</a:t>
            </a:r>
            <a:r>
              <a:rPr lang="nl-BE"/>
              <a:t>(zorg)gegevens en van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6° Het ambtshalve of op verzoek adviseren inzake het standaardiseren en FAIR maken van </a:t>
            </a:r>
            <a:r>
              <a:rPr lang="nl-BE" err="1"/>
              <a:t>gezondheids</a:t>
            </a:r>
            <a:r>
              <a:rPr lang="nl-BE"/>
              <a:t>(zorg)gegevens en van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7° Raadgeving inzake de kwaliteit en de beschikbaarheid van </a:t>
            </a:r>
            <a:r>
              <a:rPr lang="nl-BE" err="1"/>
              <a:t>gezondheids</a:t>
            </a:r>
            <a:r>
              <a:rPr lang="nl-BE"/>
              <a:t>(zorg)gegevens en van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8° Raadgeving inzake de regelgeving bij hergebruik van </a:t>
            </a:r>
            <a:r>
              <a:rPr lang="nl-BE" err="1"/>
              <a:t>gezondheids</a:t>
            </a:r>
            <a:r>
              <a:rPr lang="nl-BE"/>
              <a:t>(zorg)gegevens en van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9° Het zorgen voor communicatie inzake hergebruik van </a:t>
            </a:r>
            <a:r>
              <a:rPr lang="nl-BE" err="1"/>
              <a:t>gezondheids</a:t>
            </a:r>
            <a:r>
              <a:rPr lang="nl-BE"/>
              <a:t>(zorg)gegevens en van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10° Het delen van kennis en het voorzien van opleiding via de oprichting van een Health Data Academy;</a:t>
            </a:r>
            <a:br>
              <a:rPr lang="nl-BE"/>
            </a:br>
            <a:r>
              <a:rPr lang="nl-BE"/>
              <a:t>11° Raadgeving en het bieden van ondersteuning bij hergebruik van </a:t>
            </a:r>
            <a:r>
              <a:rPr lang="nl-BE" err="1"/>
              <a:t>gezondheids</a:t>
            </a:r>
            <a:r>
              <a:rPr lang="nl-BE"/>
              <a:t>(zorg)gegevens en van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12° Het organiseren van overleg tussen de gegevenshouders en de gegevensgebruikers;</a:t>
            </a:r>
            <a:br>
              <a:rPr lang="nl-BE"/>
            </a:br>
            <a:r>
              <a:rPr lang="nl-BE"/>
              <a:t>13° Het creëren en het verzekeren van vertrouwen bij de burgers over correct gebruik van hun </a:t>
            </a:r>
            <a:r>
              <a:rPr lang="nl-BE" err="1"/>
              <a:t>gezondheids</a:t>
            </a:r>
            <a:r>
              <a:rPr lang="nl-BE"/>
              <a:t>(zorg)gegevens en hun </a:t>
            </a:r>
            <a:r>
              <a:rPr lang="nl-BE" err="1"/>
              <a:t>gezondheids</a:t>
            </a:r>
            <a:r>
              <a:rPr lang="nl-BE"/>
              <a:t>(zorg) gerelateerde gegevens;</a:t>
            </a:r>
            <a:br>
              <a:rPr lang="nl-BE"/>
            </a:br>
            <a:r>
              <a:rPr lang="nl-BE"/>
              <a:t>14° Het opzetten van een metagegevens cataloog.</a:t>
            </a:r>
          </a:p>
          <a:p>
            <a:endParaRPr lang="nl-BE"/>
          </a:p>
          <a:p>
            <a:endParaRPr lang="nl-BE"/>
          </a:p>
          <a:p>
            <a:r>
              <a:rPr lang="fr-BE"/>
              <a:t>1° Agir en tant que point de contact privilégié pour la réutilisation des données relatives à la santé (aux soins) et des données connexes;</a:t>
            </a:r>
          </a:p>
          <a:p>
            <a:r>
              <a:rPr lang="fr-BE"/>
              <a:t>2° Jouer un rôle de facilitateur dans les demandes d'accès aux données relatives à la santé (aux soins) et aux données connexes;</a:t>
            </a:r>
          </a:p>
          <a:p>
            <a:r>
              <a:rPr lang="fr-BE"/>
              <a:t>3° Documenter et optimiser les processus de demande de réutilisation des données relatives à la santé (aux soins) et des données connexes ; </a:t>
            </a:r>
          </a:p>
          <a:p>
            <a:r>
              <a:rPr lang="fr-BE"/>
              <a:t>4° Mettre en place un modèle de gouvernance transparent et efficace pour la réutilisation des données relatives à la santé (aux soins) et des données connexes </a:t>
            </a:r>
          </a:p>
          <a:p>
            <a:r>
              <a:rPr lang="fr-BE"/>
              <a:t>5° Mettre en place une gestion des données de référence et des métadonnées à l'échelle de l'organisation pour la réutilisation des données relatives à la santé (aux soins) et des données connexes ;</a:t>
            </a:r>
          </a:p>
          <a:p>
            <a:r>
              <a:rPr lang="fr-BE"/>
              <a:t>6° Conseiller, d'office ou sur demande, sur la normalisation et la mise en conformité des données relatives à la santé (aux soins) et des données liées à la santé (aux soins) ;</a:t>
            </a:r>
          </a:p>
          <a:p>
            <a:r>
              <a:rPr lang="fr-BE"/>
              <a:t>7° Conseiller sur la qualité et la disponibilité des données de santé (soins) et des données liées à la santé (soins);</a:t>
            </a:r>
          </a:p>
          <a:p>
            <a:r>
              <a:rPr lang="fr-BE"/>
              <a:t>8° Conseiller sur les réglementations relatives à la réutilisation des données de santé (soins) et des données liées à la santé (soins);</a:t>
            </a:r>
          </a:p>
          <a:p>
            <a:r>
              <a:rPr lang="fr-BE"/>
              <a:t>9° Assurer la communication sur la réutilisation des données de santé (soins) et des données liées à la santé (soins);</a:t>
            </a:r>
          </a:p>
          <a:p>
            <a:r>
              <a:rPr lang="fr-BE"/>
              <a:t>10° Partager les connaissances et assurer la formation par la création d'une académie des données de santé (Health Data </a:t>
            </a:r>
            <a:r>
              <a:rPr lang="fr-BE" err="1"/>
              <a:t>Academy</a:t>
            </a:r>
            <a:r>
              <a:rPr lang="fr-BE"/>
              <a:t>) ;</a:t>
            </a:r>
          </a:p>
          <a:p>
            <a:r>
              <a:rPr lang="fr-BE"/>
              <a:t>11° Conseiller et soutenir la réutilisation des données relatives à la santé (soins) et des données connexes;</a:t>
            </a:r>
          </a:p>
          <a:p>
            <a:r>
              <a:rPr lang="fr-BE"/>
              <a:t>12° Organiser la consultation entre les détenteurs et les utilisateurs de données;</a:t>
            </a:r>
          </a:p>
          <a:p>
            <a:r>
              <a:rPr lang="fr-BE"/>
              <a:t>13° Créer et garantir la confiance des citoyens quant à l'utilisation correcte de leurs données relatives à la santé (soins) et de leurs données connexes;</a:t>
            </a:r>
          </a:p>
          <a:p>
            <a:r>
              <a:rPr lang="fr-BE"/>
              <a:t>14° Mettre en place un catalogue de métadonnées.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03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Het Agentschap treedt op als faciliterend en coördinerende Health Data Access Body in de EHDS</a:t>
            </a:r>
          </a:p>
          <a:p>
            <a:r>
              <a:rPr lang="nl-BE"/>
              <a:t>Het Agentschap verzorgt hergebruik van data via het faciliteren van data toegang via de META Data</a:t>
            </a:r>
          </a:p>
          <a:p>
            <a:r>
              <a:rPr lang="nl-BE"/>
              <a:t>Het helpen FAIR maken van de data die binnen de instanties  die </a:t>
            </a:r>
            <a:r>
              <a:rPr lang="nl-BE" err="1"/>
              <a:t>gezondheids</a:t>
            </a:r>
            <a:r>
              <a:rPr lang="nl-BE"/>
              <a:t>(zorg)data hebben (een inventarisatie maken van de datasets, het ter beschikking stellen van een meta data cataloog en meta data…)</a:t>
            </a:r>
          </a:p>
          <a:p>
            <a:r>
              <a:rPr lang="nl-BE"/>
              <a:t>Het verhogen van de data </a:t>
            </a:r>
            <a:r>
              <a:rPr lang="nl-BE" err="1"/>
              <a:t>literacy</a:t>
            </a:r>
            <a:r>
              <a:rPr lang="nl-BE"/>
              <a:t> via de HDA </a:t>
            </a:r>
            <a:r>
              <a:rPr lang="nl-BE" err="1"/>
              <a:t>academy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communication</a:t>
            </a:r>
            <a:endParaRPr lang="nl-BE"/>
          </a:p>
          <a:p>
            <a:r>
              <a:rPr lang="nl-BE"/>
              <a:t>Het ondersteunen van onderzoek door via data </a:t>
            </a:r>
            <a:r>
              <a:rPr lang="nl-BE" err="1"/>
              <a:t>requests</a:t>
            </a:r>
            <a:r>
              <a:rPr lang="nl-BE"/>
              <a:t> de toegang tot data en meta data te faciliteren</a:t>
            </a:r>
          </a:p>
          <a:p>
            <a:endParaRPr lang="nl-BE"/>
          </a:p>
          <a:p>
            <a:r>
              <a:rPr lang="fr-BE"/>
              <a:t>L'agence joue le rôle d'organisme de facilitation et de coordination de l'accès aux données de santé dans le cadre de l'EHDS.</a:t>
            </a:r>
          </a:p>
          <a:p>
            <a:r>
              <a:rPr lang="fr-BE"/>
              <a:t>L'agence assure la réutilisation des données en facilitant l'accès aux données par l'intermédiaire du système META Data.</a:t>
            </a:r>
          </a:p>
          <a:p>
            <a:r>
              <a:rPr lang="fr-BE"/>
              <a:t>Contribuer à rendre les données FAIR au sein des organismes de données sur la santé (créer un inventaire des ensembles de données, fournir un catalogue de métadonnées et des métadonnées...)</a:t>
            </a:r>
          </a:p>
          <a:p>
            <a:r>
              <a:rPr lang="fr-BE"/>
              <a:t>Accroître la connaissance des données par l'intermédiaire de l’HDA académie</a:t>
            </a:r>
          </a:p>
          <a:p>
            <a:r>
              <a:rPr lang="fr-BE"/>
              <a:t>Soutenir la recherche en facilitant l'accès aux données et aux métadonnées par le biais de demandes de données.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91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r-BE" err="1"/>
              <a:t>Belgian</a:t>
            </a:r>
            <a:r>
              <a:rPr lang="fr-BE"/>
              <a:t> Health Data </a:t>
            </a:r>
            <a:r>
              <a:rPr lang="fr-BE" err="1"/>
              <a:t>Space</a:t>
            </a:r>
            <a:endParaRPr lang="fr-BE"/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https://athumi.be/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https://datastore.brussels/web/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https://data.gov.be/nl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BE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https://www.cetic.be/INAH-fr</a:t>
            </a:r>
          </a:p>
          <a:p>
            <a:pPr>
              <a:lnSpc>
                <a:spcPct val="200000"/>
              </a:lnSpc>
            </a:pPr>
            <a:endParaRPr lang="fr-BE" sz="1200" i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r>
              <a:rPr lang="nl-BE" sz="1200" b="1">
                <a:solidFill>
                  <a:srgbClr val="222222"/>
                </a:solidFill>
              </a:rPr>
              <a:t>PRIMAIR</a:t>
            </a:r>
          </a:p>
          <a:p>
            <a:endParaRPr lang="nl-BE" sz="1200" b="1">
              <a:solidFill>
                <a:srgbClr val="222222"/>
              </a:solidFill>
            </a:endParaRPr>
          </a:p>
          <a:p>
            <a:r>
              <a:rPr lang="nl-BE" sz="1200">
                <a:solidFill>
                  <a:srgbClr val="222222"/>
                </a:solidFill>
              </a:rPr>
              <a:t>Toegang tot &amp; controle over elektronische persoonlijke gezondheidsgegevens</a:t>
            </a:r>
          </a:p>
          <a:p>
            <a:endParaRPr lang="en-GB"/>
          </a:p>
          <a:p>
            <a:r>
              <a:rPr lang="nl-BE" sz="1200" b="1">
                <a:solidFill>
                  <a:srgbClr val="222222"/>
                </a:solidFill>
              </a:rPr>
              <a:t>SECUNDAIR</a:t>
            </a:r>
          </a:p>
          <a:p>
            <a:endParaRPr lang="nl-BE" sz="1200" b="1">
              <a:solidFill>
                <a:srgbClr val="222222"/>
              </a:solidFill>
            </a:endParaRPr>
          </a:p>
          <a:p>
            <a:r>
              <a:rPr lang="fr-BE" sz="1200">
                <a:solidFill>
                  <a:srgbClr val="222222"/>
                </a:solidFill>
              </a:rPr>
              <a:t>Système fiable et efficace pour la réutilisation des données de santé</a:t>
            </a:r>
            <a:endParaRPr lang="en-US" sz="1200" i="0">
              <a:solidFill>
                <a:srgbClr val="222222"/>
              </a:solidFill>
              <a:effectLst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8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D33923B-9828-7DE3-5C5B-EAB844DA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1" y="0"/>
            <a:ext cx="5054599" cy="2628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D6988F-BB61-B34A-5580-E5A2414B7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1397000"/>
            <a:ext cx="5778500" cy="47879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0A0724E-B2DE-C57A-7700-A039CACEC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46ECF7-BAEE-A9CE-4DCB-2A97E65A1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2583CD-A097-F127-C1A7-9A27368FD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3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843E-08B2-CFAE-C79D-D45AF30E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BC7CD8D-8B08-BBE8-86B7-5B48E2F1D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95B99C-0FF3-C43E-4643-7C3F73FEC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7A139A-DD96-1BDA-4D4E-0A96DEF61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49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1998-7DED-C7DD-405C-E86653AD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CD28F-0612-AB87-C56B-065A1C73A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1FAE9-C844-84A1-D04F-FA4E4EC8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8" indent="0">
              <a:buNone/>
              <a:defRPr sz="1401"/>
            </a:lvl2pPr>
            <a:lvl3pPr marL="914456" indent="0">
              <a:buNone/>
              <a:defRPr sz="1200"/>
            </a:lvl3pPr>
            <a:lvl4pPr marL="1371687" indent="0">
              <a:buNone/>
              <a:defRPr sz="1001"/>
            </a:lvl4pPr>
            <a:lvl5pPr marL="1828915" indent="0">
              <a:buNone/>
              <a:defRPr sz="1001"/>
            </a:lvl5pPr>
            <a:lvl6pPr marL="2286142" indent="0">
              <a:buNone/>
              <a:defRPr sz="1001"/>
            </a:lvl6pPr>
            <a:lvl7pPr marL="2743370" indent="0">
              <a:buNone/>
              <a:defRPr sz="1001"/>
            </a:lvl7pPr>
            <a:lvl8pPr marL="3200603" indent="0">
              <a:buNone/>
              <a:defRPr sz="1001"/>
            </a:lvl8pPr>
            <a:lvl9pPr marL="365783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28DDA-5CEB-C659-5663-F6E3E9E8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1912-F315-47DD-8CC6-54EDC93BCFD5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D8397-5E42-56E8-0077-6D1163BC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40A3A-25D0-5792-86B7-E1FEA519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03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496E-2D30-FFC9-58DD-8E75695F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35C5B-9308-6E20-A5E3-459764A7E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8" indent="0">
              <a:buNone/>
              <a:defRPr sz="2800"/>
            </a:lvl2pPr>
            <a:lvl3pPr marL="914456" indent="0">
              <a:buNone/>
              <a:defRPr sz="2400"/>
            </a:lvl3pPr>
            <a:lvl4pPr marL="1371687" indent="0">
              <a:buNone/>
              <a:defRPr sz="2000"/>
            </a:lvl4pPr>
            <a:lvl5pPr marL="1828915" indent="0">
              <a:buNone/>
              <a:defRPr sz="2000"/>
            </a:lvl5pPr>
            <a:lvl6pPr marL="2286142" indent="0">
              <a:buNone/>
              <a:defRPr sz="2000"/>
            </a:lvl6pPr>
            <a:lvl7pPr marL="2743370" indent="0">
              <a:buNone/>
              <a:defRPr sz="2000"/>
            </a:lvl7pPr>
            <a:lvl8pPr marL="3200603" indent="0">
              <a:buNone/>
              <a:defRPr sz="2000"/>
            </a:lvl8pPr>
            <a:lvl9pPr marL="36578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A2957-7C2C-9193-4958-41B263C40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8" indent="0">
              <a:buNone/>
              <a:defRPr sz="1401"/>
            </a:lvl2pPr>
            <a:lvl3pPr marL="914456" indent="0">
              <a:buNone/>
              <a:defRPr sz="1200"/>
            </a:lvl3pPr>
            <a:lvl4pPr marL="1371687" indent="0">
              <a:buNone/>
              <a:defRPr sz="1001"/>
            </a:lvl4pPr>
            <a:lvl5pPr marL="1828915" indent="0">
              <a:buNone/>
              <a:defRPr sz="1001"/>
            </a:lvl5pPr>
            <a:lvl6pPr marL="2286142" indent="0">
              <a:buNone/>
              <a:defRPr sz="1001"/>
            </a:lvl6pPr>
            <a:lvl7pPr marL="2743370" indent="0">
              <a:buNone/>
              <a:defRPr sz="1001"/>
            </a:lvl7pPr>
            <a:lvl8pPr marL="3200603" indent="0">
              <a:buNone/>
              <a:defRPr sz="1001"/>
            </a:lvl8pPr>
            <a:lvl9pPr marL="365783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91468-B97C-859E-1171-FD048188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30CB-28F2-4E33-B124-0D9E6E88D592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DE12-101E-CEB2-6AB2-26F5E257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F00A8-ACAC-D940-A1D6-CC4FB902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576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FDD5-96DC-9E23-7453-E14CC6C1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4ACD0-AF81-F2A8-B172-8F2FB204E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ACFE-1B3C-72CD-4F7E-17BAF1F6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0FA6-45D9-4A80-84D5-031291002C31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254F7-ACB9-9436-B466-A2A5B0CD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FBA-1648-AB3C-0C12-E7F012E1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89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2B949-CF96-F47A-86C5-5567DC4EA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B732A-9BA6-7009-6443-17C513E12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E1413-AEF8-BF1C-F8C0-A9470BFF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C546-1257-4B22-A993-4EA6CA82ACCE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7D2FF-8B89-802F-8E95-4416BCAE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A43CB-DCE6-56B2-DBCB-2356C06B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177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1A6-A225-4077-C622-E4885A6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2" y="2990168"/>
            <a:ext cx="5099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321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1A6-A225-4077-C622-E4885A6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2" y="2990168"/>
            <a:ext cx="5099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402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3BA7DD-46F7-A714-25D2-045B57143532}"/>
              </a:ext>
            </a:extLst>
          </p:cNvPr>
          <p:cNvGrpSpPr/>
          <p:nvPr userDrawn="1"/>
        </p:nvGrpSpPr>
        <p:grpSpPr>
          <a:xfrm>
            <a:off x="4297051" y="853540"/>
            <a:ext cx="3597898" cy="4840028"/>
            <a:chOff x="4297051" y="853540"/>
            <a:chExt cx="3597898" cy="48400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4CB71B-A2BD-E3DA-0238-374208724C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16"/>
            <a:stretch/>
          </p:blipFill>
          <p:spPr>
            <a:xfrm>
              <a:off x="4297051" y="853540"/>
              <a:ext cx="3597898" cy="38180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5F8626-9F2F-6913-4A94-5368BA14F3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388" r="36999"/>
            <a:stretch/>
          </p:blipFill>
          <p:spPr>
            <a:xfrm>
              <a:off x="4967002" y="4599160"/>
              <a:ext cx="2266711" cy="1094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927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02EC07EA-7C90-4588-B2BA-0BC63CA8CD3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695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02EC07EA-7C90-4588-B2BA-0BC63CA8CD3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400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6A7868A0-6197-4E43-BF8E-3B221114ED8B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7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6" y="1891052"/>
            <a:ext cx="5783308" cy="769441"/>
          </a:xfrm>
          <a:prstGeom prst="rect">
            <a:avLst/>
          </a:prstGeom>
        </p:spPr>
        <p:txBody>
          <a:bodyPr vert="horz" lIns="91440" tIns="45721" rIns="91440" bIns="4572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1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734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6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3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1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25DF-8111-84F4-1F0A-0158782E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22778-9015-E5D2-34F8-3F9656C3E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B2256-B76D-5E01-84EB-B6E96126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D5C2-C3C7-45D1-BC54-2793DA9E86C0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D0A4A-1979-D427-A3F4-1425BABA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E7018-3C02-329C-FC11-B58482CC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8700" y="6356355"/>
            <a:ext cx="2743200" cy="365125"/>
          </a:xfrm>
        </p:spPr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194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6A7868A0-6197-4E43-BF8E-3B221114ED8B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7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6" y="1891052"/>
            <a:ext cx="5783308" cy="769441"/>
          </a:xfrm>
          <a:prstGeom prst="rect">
            <a:avLst/>
          </a:prstGeom>
        </p:spPr>
        <p:txBody>
          <a:bodyPr vert="horz" lIns="91440" tIns="45721" rIns="91440" bIns="4572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1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734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6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3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9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4FF9-5919-765C-9955-23F9ECC6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365125"/>
            <a:ext cx="635039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7B95CAA-8E7E-BE9B-B534-E2122A3BF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2204C7-DFE4-E470-C776-7BA7C9D39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37541297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F6B70B97-6E75-4AC4-A82D-8E18B0786320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0930047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F6B70B97-6E75-4AC4-A82D-8E18B0786320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2037374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612196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8187437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2067243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1790752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87512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96105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5B06-BF01-2856-80FD-E465A861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0DD6-1195-0514-FC61-15310E29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5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77F94-4CD0-92F1-FA74-50B8B3710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1A46-5E13-4651-8F73-B7EA5C3435E0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FE37-1B90-5298-6AE2-0F96114F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51B0A-277D-6B34-690F-E8A1EE1A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915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AAE67B5-C86C-D9FF-0859-B52379516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2102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EE3E34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5B3D405-64A5-57D2-EFE7-2EA0FE9CD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844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E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41D719F-6DA9-2D72-3EE0-21E21093C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5538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EC02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9ACD744-445D-9DDC-4BD2-8063B6403A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788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EC1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DA8F7E-3E26-8556-B43C-EFD0121EE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6849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ED382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BD35F15-6D37-E85F-016E-B4F124D48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39696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8BE8-A80D-41F8-BBED-C66ED6D62DE8}" type="datetimeFigureOut">
              <a:rPr lang="fr-BE" smtClean="0"/>
              <a:t>22-01-24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34C5-A825-472B-BB6F-79D7D5C0EC2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10929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1A6-A225-4077-C622-E4885A6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3" y="2990167"/>
            <a:ext cx="5099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5" y="-2863775"/>
            <a:ext cx="10998328" cy="7783359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68" y="2966320"/>
            <a:ext cx="12415494" cy="7783359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363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5" y="-2863775"/>
            <a:ext cx="10998328" cy="7783359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68" y="2966320"/>
            <a:ext cx="12415494" cy="7783359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  <p:pic>
        <p:nvPicPr>
          <p:cNvPr id="3" name="Picture 2" descr="A logo with a circle and a circle with a circle in the middle&#10;&#10;Description automatically generated">
            <a:extLst>
              <a:ext uri="{FF2B5EF4-FFF2-40B4-BE49-F238E27FC236}">
                <a16:creationId xmlns:a16="http://schemas.microsoft.com/office/drawing/2014/main" id="{18AE6C57-7960-4267-BA90-83D4CCC063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30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07EA-7C90-4588-B2BA-0BC63CA8CD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2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D912-5876-ACA6-2D71-EAD890E7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F61AB-7AF6-0658-0149-BC56EAD81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B67BD-77C1-585C-CB82-8640AB1C5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D0AAB-2E25-9907-9EFF-C36173AE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8D8-B52C-4D68-A515-DA473097C882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39739-4939-0EB3-6FF3-5827F886C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516A9-2FA8-561F-C402-7B58EE43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66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07EA-7C90-4588-B2BA-0BC63CA8CD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7201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868A0-6197-4E43-BF8E-3B221114ED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8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2" y="1891047"/>
            <a:ext cx="5783309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857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5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2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226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868A0-6197-4E43-BF8E-3B221114ED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8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2" y="1891047"/>
            <a:ext cx="5783309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857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5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2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740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4FF9-5919-765C-9955-23F9ECC6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5039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7B95CAA-8E7E-BE9B-B534-E2122A3BF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73882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2204C7-DFE4-E470-C776-7BA7C9D39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73500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40365754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70B97-6E75-4AC4-A82D-8E18B078632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73882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73500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5514098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70B97-6E75-4AC4-A82D-8E18B078632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73882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73500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975857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94FE7-3CE5-4844-BF9C-0A6EE937D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614502"/>
            <a:ext cx="3649288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874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2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38637236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94FE7-3CE5-4844-BF9C-0A6EE937D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614502"/>
            <a:ext cx="3649288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874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2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4970030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94FE7-3CE5-4844-BF9C-0A6EE937D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614502"/>
            <a:ext cx="3649288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874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2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3789405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D7BC-3932-43A6-81C3-0D85A65E44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614502"/>
            <a:ext cx="3649288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874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2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3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581E-85A3-BA7F-BD88-AF076E4A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FA904-4DFC-4363-8EB4-A70626C10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0FE4A-3433-C5E4-3676-9C89679E6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6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BD6CC-0030-8076-2DE4-2652A6EA6C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1DCB5-7226-AC52-90C5-D03A19D9D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BD8DD-B5C9-AE76-5BBD-43A57BE09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1F82-79E8-4CC2-8B52-4AA83C116B90}" type="datetime1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4E6F0-CFDD-2297-32FE-0C2DEA84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A7349-F35C-08FE-5302-EF2599E0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722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D7BC-3932-43A6-81C3-0D85A65E44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614502"/>
            <a:ext cx="3649288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874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2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800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D7BC-3932-43A6-81C3-0D85A65E44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614502"/>
            <a:ext cx="3649288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874"/>
            <a:ext cx="2880000" cy="293157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2"/>
            <a:ext cx="2880000" cy="293157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0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763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09"/>
            <a:ext cx="7367587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48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AAE67B5-C86C-D9FF-0859-B52379516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7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9D795-0A4F-85F8-7585-84DD3DB7CD61}"/>
              </a:ext>
            </a:extLst>
          </p:cNvPr>
          <p:cNvSpPr/>
          <p:nvPr userDrawn="1"/>
        </p:nvSpPr>
        <p:spPr>
          <a:xfrm>
            <a:off x="11406187" y="5851650"/>
            <a:ext cx="612193" cy="927698"/>
          </a:xfrm>
          <a:prstGeom prst="rect">
            <a:avLst/>
          </a:prstGeom>
          <a:solidFill>
            <a:srgbClr val="FD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logo with a circle and a circle with a circle in the middle&#10;&#10;Description automatically generated">
            <a:extLst>
              <a:ext uri="{FF2B5EF4-FFF2-40B4-BE49-F238E27FC236}">
                <a16:creationId xmlns:a16="http://schemas.microsoft.com/office/drawing/2014/main" id="{2945527D-FE9D-F02F-06D5-D67935740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055" y="6016882"/>
            <a:ext cx="1566440" cy="7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854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EE3E34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09"/>
            <a:ext cx="7367587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48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5B3D405-64A5-57D2-EFE7-2EA0FE9CD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7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626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E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09"/>
            <a:ext cx="7367587" cy="5409273"/>
          </a:xfrm>
          <a:prstGeom prst="rect">
            <a:avLst/>
          </a:prstGeom>
          <a:solidFill>
            <a:srgbClr val="FE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48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41D719F-6DA9-2D72-3EE0-21E21093C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7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09181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EC02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09"/>
            <a:ext cx="7367587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48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9ACD744-445D-9DDC-4BD2-8063B6403A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7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6542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EC1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09"/>
            <a:ext cx="7367587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48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DA8F7E-3E26-8556-B43C-EFD0121EE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7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7972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09"/>
            <a:ext cx="7367587" cy="5409273"/>
          </a:xfrm>
          <a:prstGeom prst="rect">
            <a:avLst/>
          </a:prstGeom>
          <a:solidFill>
            <a:srgbClr val="ED382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48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BD35F15-6D37-E85F-016E-B4F124D48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7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9877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AF421-39DD-4C9B-9FF8-F19BF0F6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CF87-3D0F-4BFA-91E4-6AF9716E9EE1}" type="datetimeFigureOut">
              <a:rPr lang="nl-BE" smtClean="0"/>
              <a:t>22/01/2024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41C620-F62B-46E3-9C37-3E862DA2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CC6F2-09E5-4442-B6F7-C1AA5166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AD78-ACBD-463B-AB44-916A14EF837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52462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FD7C17-2D94-DE5F-3F89-B8ECA3BDB2C0}"/>
              </a:ext>
            </a:extLst>
          </p:cNvPr>
          <p:cNvSpPr/>
          <p:nvPr userDrawn="1"/>
        </p:nvSpPr>
        <p:spPr>
          <a:xfrm>
            <a:off x="11353800" y="5818629"/>
            <a:ext cx="808234" cy="98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C483B4-8795-9C72-C3BB-DDD904BE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648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405A-4E6A-8DF1-E0CE-04B63F17F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3F696-BDEC-C0F2-2D71-D583FE95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869A-A412-4E38-814F-F7B8B48DE313}" type="datetime1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E2CB6-BC65-4D5D-05BA-AF344F7C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411D5-9B07-FE41-6A23-B1161970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DCFF6EDE-B016-7570-0EE6-58E99C2577C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5" y="1816100"/>
            <a:ext cx="10515600" cy="3721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91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7C483B4-8795-9C72-C3BB-DDD904BE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8337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8EBA-DD5E-BCD0-4631-77B59665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D48B-265C-9564-C5F1-FBDF40CA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A72ED-13F5-C88F-42EF-1F6253C9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94B2-2234-4211-955A-809C3FF376C5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D26AC-2526-1CB9-2F01-BD0EDAEF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8A855-AF61-CF51-9F8C-0D62DB0E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76BEC5-866C-01AA-73F0-1CE2E559D240}"/>
              </a:ext>
            </a:extLst>
          </p:cNvPr>
          <p:cNvSpPr/>
          <p:nvPr userDrawn="1"/>
        </p:nvSpPr>
        <p:spPr>
          <a:xfrm>
            <a:off x="11412636" y="4861367"/>
            <a:ext cx="733063" cy="19966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logo with a circle and a circle with a circle in the middle&#10;&#10;Description automatically generated">
            <a:extLst>
              <a:ext uri="{FF2B5EF4-FFF2-40B4-BE49-F238E27FC236}">
                <a16:creationId xmlns:a16="http://schemas.microsoft.com/office/drawing/2014/main" id="{1D653CC0-9165-65B3-CE9C-2F5FF6D53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853" y="6049642"/>
            <a:ext cx="1504628" cy="75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27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87BF-4DCE-DBBB-9FD0-89057B4A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F4FA7-8CC5-41AD-3890-452659AE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774DF-9516-67F2-E854-A634B0DB4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50BF0-C0D0-C84A-EA08-39DE9A23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E2555-6F7C-1346-8A7F-BB9E5119A465}" type="datetime1">
              <a:rPr lang="nl-BE" smtClean="0"/>
              <a:t>22/01/2024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155A-06D1-C314-0D6D-527A071F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54AA-69C5-D54A-4C4F-B0595B3A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11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CD42D-FE41-7DF7-0F21-B5D88F50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E039-B508-44E1-9F5A-E976A97D8DD6}" type="datetime1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5BDF4-10E0-6127-6038-7F26EA9B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1DACB-36EA-F962-C7B7-14E81631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68D0A8-82E2-5EA4-CB12-0671F58C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BE227D-06DE-B6F6-CD69-64440E9B24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5" y="1854200"/>
            <a:ext cx="10515600" cy="3568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733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D05D-5349-31F0-D621-648D356C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0CAE6-93A7-A9D1-DD65-9DD7ACCC2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17F92-319C-5F41-8C1C-03DE08239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8" indent="0">
              <a:buNone/>
              <a:defRPr sz="1401"/>
            </a:lvl2pPr>
            <a:lvl3pPr marL="914456" indent="0">
              <a:buNone/>
              <a:defRPr sz="1200"/>
            </a:lvl3pPr>
            <a:lvl4pPr marL="1371687" indent="0">
              <a:buNone/>
              <a:defRPr sz="1001"/>
            </a:lvl4pPr>
            <a:lvl5pPr marL="1828915" indent="0">
              <a:buNone/>
              <a:defRPr sz="1001"/>
            </a:lvl5pPr>
            <a:lvl6pPr marL="2286142" indent="0">
              <a:buNone/>
              <a:defRPr sz="1001"/>
            </a:lvl6pPr>
            <a:lvl7pPr marL="2743370" indent="0">
              <a:buNone/>
              <a:defRPr sz="1001"/>
            </a:lvl7pPr>
            <a:lvl8pPr marL="3200603" indent="0">
              <a:buNone/>
              <a:defRPr sz="1001"/>
            </a:lvl8pPr>
            <a:lvl9pPr marL="365783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D7104-D1AA-D958-11FC-033EF974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B30A-EF8C-4EF0-A11D-B5D088C5FB08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2BBD5-6A21-DAF5-6F97-6328D8F8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D9CEF-EC85-A455-5415-2BC420AB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93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F6304-2EE3-B025-8364-DED7EB54DB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8" indent="0">
              <a:buNone/>
              <a:defRPr sz="2800"/>
            </a:lvl2pPr>
            <a:lvl3pPr marL="914456" indent="0">
              <a:buNone/>
              <a:defRPr sz="2400"/>
            </a:lvl3pPr>
            <a:lvl4pPr marL="1371687" indent="0">
              <a:buNone/>
              <a:defRPr sz="2000"/>
            </a:lvl4pPr>
            <a:lvl5pPr marL="1828915" indent="0">
              <a:buNone/>
              <a:defRPr sz="2000"/>
            </a:lvl5pPr>
            <a:lvl6pPr marL="2286142" indent="0">
              <a:buNone/>
              <a:defRPr sz="2000"/>
            </a:lvl6pPr>
            <a:lvl7pPr marL="2743370" indent="0">
              <a:buNone/>
              <a:defRPr sz="2000"/>
            </a:lvl7pPr>
            <a:lvl8pPr marL="3200603" indent="0">
              <a:buNone/>
              <a:defRPr sz="2000"/>
            </a:lvl8pPr>
            <a:lvl9pPr marL="36578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2E10D-5B0E-070E-2BB2-F4D7849A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126E9-AE3D-C1C8-5695-705CD141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1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6D1C-D7AF-3147-5177-17DE44981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19D64-0A95-58AB-FD9F-D90E796B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8" indent="0" algn="ctr">
              <a:buNone/>
              <a:defRPr sz="2000"/>
            </a:lvl2pPr>
            <a:lvl3pPr marL="914456" indent="0" algn="ctr">
              <a:buNone/>
              <a:defRPr sz="1801"/>
            </a:lvl3pPr>
            <a:lvl4pPr marL="1371687" indent="0" algn="ctr">
              <a:buNone/>
              <a:defRPr sz="1600"/>
            </a:lvl4pPr>
            <a:lvl5pPr marL="1828915" indent="0" algn="ctr">
              <a:buNone/>
              <a:defRPr sz="1600"/>
            </a:lvl5pPr>
            <a:lvl6pPr marL="2286142" indent="0" algn="ctr">
              <a:buNone/>
              <a:defRPr sz="1600"/>
            </a:lvl6pPr>
            <a:lvl7pPr marL="2743370" indent="0" algn="ctr">
              <a:buNone/>
              <a:defRPr sz="1600"/>
            </a:lvl7pPr>
            <a:lvl8pPr marL="3200603" indent="0" algn="ctr">
              <a:buNone/>
              <a:defRPr sz="1600"/>
            </a:lvl8pPr>
            <a:lvl9pPr marL="365783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74E51-6EC5-1C50-A42E-54E58DCC4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AB-E0EA-4B07-835A-0E6E17A22AC9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1F314-3076-4864-8BC1-0477145B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E4D8-EE76-AA8A-4C30-4020A852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1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AB831-9B19-E309-5EDC-6779609F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9183F776-8CB2-A98E-776A-CF1B3505A5E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540500" y="1079500"/>
            <a:ext cx="54991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D3EC74A-37BB-EB95-9028-33EA90FF8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ED9309-AB00-76E7-34FF-41B50F405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4040A0-A3BF-08BC-FEC0-215108F46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8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8EBA-DD5E-BCD0-4631-77B59665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D48B-265C-9564-C5F1-FBDF40CA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A72ED-13F5-C88F-42EF-1F6253C9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94B2-2234-4211-955A-809C3FF376C5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D26AC-2526-1CB9-2F01-BD0EDAEF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8A855-AF61-CF51-9F8C-0D62DB0E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1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4DFB-8E98-CC7B-19DB-6A88461B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3BB4A-949E-A0E5-CAE0-6C1E4BC3D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5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60B6A-9BF7-F72F-E873-7DB513E9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7209-B7CA-47E1-A8CB-74B8C10A3E5E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B3567-CE72-4CB9-A76B-264DCED4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E4DA6-ABF1-90FF-E59F-A6D95BF4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5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87BF-4DCE-DBBB-9FD0-89057B4A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F4FA7-8CC5-41AD-3890-452659AE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774DF-9516-67F2-E854-A634B0DB4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50BF0-C0D0-C84A-EA08-39DE9A23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2EB3F-7BA8-468C-B2A6-42AA0BC6526B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155A-06D1-C314-0D6D-527A071F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54AA-69C5-D54A-4C4F-B0595B3A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46D5-A0E7-783F-4694-2CD465B1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85E34-FF12-ED4E-8CC0-A1E37E105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4F8E5-DCC2-8924-39F1-149B650D7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6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E344FB-CDC9-563A-71AD-C975B8251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ADEAE-88C0-D366-EB2B-F1E349B80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82E17-A9E7-0440-3A73-74E98CE2D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A8C5-8B5D-40EC-87CD-BED80599907F}" type="datetime1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F7A06-E727-91EC-7448-2F713C25C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69A43-6FC7-AF05-16F8-1DDC732A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6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04A9-64D1-7ED7-08DB-4E12AE91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E398-79AE-BBD8-98AF-BCF8FE6D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90C3C-A70B-4464-B126-B8D5FAC4ED4D}" type="datetime1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BD517-9FE5-AB17-5C43-F41B00C7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8B5A0-8E4D-902E-999B-B8CB0828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97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9FD42-3C07-E243-F646-24263FF1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CD0F-6C3E-42B0-9AC7-45AF1C341812}" type="datetime1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32FE8-A18A-5CB9-B630-EA2D45A3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19454-6B47-BE52-3B3D-6E26B664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32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1998-7DED-C7DD-405C-E86653AD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CD28F-0612-AB87-C56B-065A1C73A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1FAE9-C844-84A1-D04F-FA4E4EC8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8" indent="0">
              <a:buNone/>
              <a:defRPr sz="1401"/>
            </a:lvl2pPr>
            <a:lvl3pPr marL="914456" indent="0">
              <a:buNone/>
              <a:defRPr sz="1200"/>
            </a:lvl3pPr>
            <a:lvl4pPr marL="1371687" indent="0">
              <a:buNone/>
              <a:defRPr sz="1001"/>
            </a:lvl4pPr>
            <a:lvl5pPr marL="1828915" indent="0">
              <a:buNone/>
              <a:defRPr sz="1001"/>
            </a:lvl5pPr>
            <a:lvl6pPr marL="2286142" indent="0">
              <a:buNone/>
              <a:defRPr sz="1001"/>
            </a:lvl6pPr>
            <a:lvl7pPr marL="2743370" indent="0">
              <a:buNone/>
              <a:defRPr sz="1001"/>
            </a:lvl7pPr>
            <a:lvl8pPr marL="3200603" indent="0">
              <a:buNone/>
              <a:defRPr sz="1001"/>
            </a:lvl8pPr>
            <a:lvl9pPr marL="365783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28DDA-5CEB-C659-5663-F6E3E9E8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1912-F315-47DD-8CC6-54EDC93BCFD5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D8397-5E42-56E8-0077-6D1163BC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40A3A-25D0-5792-86B7-E1FEA519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5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496E-2D30-FFC9-58DD-8E75695F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35C5B-9308-6E20-A5E3-459764A7E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8" indent="0">
              <a:buNone/>
              <a:defRPr sz="2800"/>
            </a:lvl2pPr>
            <a:lvl3pPr marL="914456" indent="0">
              <a:buNone/>
              <a:defRPr sz="2400"/>
            </a:lvl3pPr>
            <a:lvl4pPr marL="1371687" indent="0">
              <a:buNone/>
              <a:defRPr sz="2000"/>
            </a:lvl4pPr>
            <a:lvl5pPr marL="1828915" indent="0">
              <a:buNone/>
              <a:defRPr sz="2000"/>
            </a:lvl5pPr>
            <a:lvl6pPr marL="2286142" indent="0">
              <a:buNone/>
              <a:defRPr sz="2000"/>
            </a:lvl6pPr>
            <a:lvl7pPr marL="2743370" indent="0">
              <a:buNone/>
              <a:defRPr sz="2000"/>
            </a:lvl7pPr>
            <a:lvl8pPr marL="3200603" indent="0">
              <a:buNone/>
              <a:defRPr sz="2000"/>
            </a:lvl8pPr>
            <a:lvl9pPr marL="36578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A2957-7C2C-9193-4958-41B263C40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8" indent="0">
              <a:buNone/>
              <a:defRPr sz="1401"/>
            </a:lvl2pPr>
            <a:lvl3pPr marL="914456" indent="0">
              <a:buNone/>
              <a:defRPr sz="1200"/>
            </a:lvl3pPr>
            <a:lvl4pPr marL="1371687" indent="0">
              <a:buNone/>
              <a:defRPr sz="1001"/>
            </a:lvl4pPr>
            <a:lvl5pPr marL="1828915" indent="0">
              <a:buNone/>
              <a:defRPr sz="1001"/>
            </a:lvl5pPr>
            <a:lvl6pPr marL="2286142" indent="0">
              <a:buNone/>
              <a:defRPr sz="1001"/>
            </a:lvl6pPr>
            <a:lvl7pPr marL="2743370" indent="0">
              <a:buNone/>
              <a:defRPr sz="1001"/>
            </a:lvl7pPr>
            <a:lvl8pPr marL="3200603" indent="0">
              <a:buNone/>
              <a:defRPr sz="1001"/>
            </a:lvl8pPr>
            <a:lvl9pPr marL="365783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91468-B97C-859E-1171-FD048188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30CB-28F2-4E33-B124-0D9E6E88D592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DE12-101E-CEB2-6AB2-26F5E257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F00A8-ACAC-D940-A1D6-CC4FB902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7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FDD5-96DC-9E23-7453-E14CC6C1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4ACD0-AF81-F2A8-B172-8F2FB204E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ACFE-1B3C-72CD-4F7E-17BAF1F6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0FA6-45D9-4A80-84D5-031291002C31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254F7-ACB9-9436-B466-A2A5B0CD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FBA-1648-AB3C-0C12-E7F012E1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93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2B949-CF96-F47A-86C5-5567DC4EA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B732A-9BA6-7009-6443-17C513E12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E1413-AEF8-BF1C-F8C0-A9470BFF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C546-1257-4B22-A993-4EA6CA82ACCE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7D2FF-8B89-802F-8E95-4416BCAE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A43CB-DCE6-56B2-DBCB-2356C06B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1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9F2C8D-D4E6-F682-71F7-1CB512D33C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0004" y="1117600"/>
            <a:ext cx="58420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DC33325-F79F-2A5E-4BFB-7E11CF1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76A9BC-9918-24A8-EED2-119B7495F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DD0488-596B-D4C0-306B-FC7819DD9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9D345D-4B3B-903B-0CBF-934336470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38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1A6-A225-4077-C622-E4885A6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2" y="2990168"/>
            <a:ext cx="5099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1AFA9E9-5EB8-42BF-B15A-3D95DDA547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3F5B0ED-A4CB-4D19-B6B8-CA9E1139E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837481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90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GB" noProof="0"/>
              <a:t>Click to add subtitle</a:t>
            </a:r>
            <a:endParaRPr lang="en-GB"/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469900" y="1665291"/>
            <a:ext cx="11252200" cy="463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  <a:endParaRPr lang="en-GB"/>
          </a:p>
          <a:p>
            <a:pPr lvl="1"/>
            <a:r>
              <a:rPr lang="en-GB" noProof="0"/>
              <a:t>Second level</a:t>
            </a:r>
            <a:endParaRPr lang="en-GB"/>
          </a:p>
          <a:p>
            <a:pPr lvl="2"/>
            <a:r>
              <a:rPr lang="en-GB" noProof="0"/>
              <a:t>Third level</a:t>
            </a:r>
            <a:endParaRPr lang="en-GB"/>
          </a:p>
          <a:p>
            <a:pPr lvl="3"/>
            <a:r>
              <a:rPr lang="en-GB" noProof="0"/>
              <a:t>Fourth level</a:t>
            </a:r>
            <a:endParaRPr lang="en-GB"/>
          </a:p>
          <a:p>
            <a:pPr lvl="4"/>
            <a:r>
              <a:rPr lang="en-GB" noProof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82782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02EC07EA-7C90-4588-B2BA-0BC63CA8CD3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20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8EBA-DD5E-BCD0-4631-77B59665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D48B-265C-9564-C5F1-FBDF40CA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A72ED-13F5-C88F-42EF-1F6253C9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92E0-7CEC-4578-B168-2396080351E1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D26AC-2526-1CB9-2F01-BD0EDAEF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8A855-AF61-CF51-9F8C-0D62DB0E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44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87BF-4DCE-DBBB-9FD0-89057B4A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F4FA7-8CC5-41AD-3890-452659AE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774DF-9516-67F2-E854-A634B0DB4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50BF0-C0D0-C84A-EA08-39DE9A23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50E1-BEBE-491B-8810-AAA2809EE7C1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155A-06D1-C314-0D6D-527A071F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54AA-69C5-D54A-4C4F-B0595B3A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46D5-A0E7-783F-4694-2CD465B1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85E34-FF12-ED4E-8CC0-A1E37E105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4F8E5-DCC2-8924-39F1-149B650D7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6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E344FB-CDC9-563A-71AD-C975B8251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ADEAE-88C0-D366-EB2B-F1E349B80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82E17-A9E7-0440-3A73-74E98CE2D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BBB5-5261-4A02-A40A-4CB08901DD56}" type="datetime1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F7A06-E727-91EC-7448-2F713C25C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69A43-6FC7-AF05-16F8-1DDC732A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1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04A9-64D1-7ED7-08DB-4E12AE91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E398-79AE-BBD8-98AF-BCF8FE6D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A33D2-29E4-425E-B57E-A4E73567FF30}" type="datetime1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BD517-9FE5-AB17-5C43-F41B00C7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8B5A0-8E4D-902E-999B-B8CB0828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7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9FD42-3C07-E243-F646-24263FF1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DC50-8396-4E30-B214-6C6AA5BD9282}" type="datetime1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32FE8-A18A-5CB9-B630-EA2D45A3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19454-6B47-BE52-3B3D-6E26B664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34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FDD5-96DC-9E23-7453-E14CC6C1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4ACD0-AF81-F2A8-B172-8F2FB204E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ACFE-1B3C-72CD-4F7E-17BAF1F6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C840-1B90-4A6A-A22B-C058BF69E461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254F7-ACB9-9436-B466-A2A5B0CD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FBA-1648-AB3C-0C12-E7F012E1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9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85730-A8D4-CDF3-633D-2FD5D1CE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00D2BFE-FA28-6F4A-4BF7-48B5D14B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17B256-9BED-E913-F16E-864A7C846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A4A398-7230-3D4D-81B3-62CA6D9D1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34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FD7C17-2D94-DE5F-3F89-B8ECA3BDB2C0}"/>
              </a:ext>
            </a:extLst>
          </p:cNvPr>
          <p:cNvSpPr/>
          <p:nvPr userDrawn="1"/>
        </p:nvSpPr>
        <p:spPr>
          <a:xfrm>
            <a:off x="11353800" y="5818629"/>
            <a:ext cx="808234" cy="98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C483B4-8795-9C72-C3BB-DDD904BE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0453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0EFE5-2F09-42F3-8854-AE04A1F943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09"/>
            <a:ext cx="7367587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48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AAE67B5-C86C-D9FF-0859-B52379516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7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9D795-0A4F-85F8-7585-84DD3DB7CD61}"/>
              </a:ext>
            </a:extLst>
          </p:cNvPr>
          <p:cNvSpPr/>
          <p:nvPr userDrawn="1"/>
        </p:nvSpPr>
        <p:spPr>
          <a:xfrm>
            <a:off x="11406187" y="5851650"/>
            <a:ext cx="612193" cy="927698"/>
          </a:xfrm>
          <a:prstGeom prst="rect">
            <a:avLst/>
          </a:prstGeom>
          <a:solidFill>
            <a:srgbClr val="FD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logo with a circle and a circle with a circle in the middle&#10;&#10;Description automatically generated">
            <a:extLst>
              <a:ext uri="{FF2B5EF4-FFF2-40B4-BE49-F238E27FC236}">
                <a16:creationId xmlns:a16="http://schemas.microsoft.com/office/drawing/2014/main" id="{2945527D-FE9D-F02F-06D5-D67935740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055" y="6016882"/>
            <a:ext cx="1566440" cy="7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08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1A6-A225-4077-C622-E4885A6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2" y="2990168"/>
            <a:ext cx="5099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9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BB6EB0-403D-F79C-F93B-E4646D3142EA}"/>
              </a:ext>
            </a:extLst>
          </p:cNvPr>
          <p:cNvGrpSpPr/>
          <p:nvPr userDrawn="1"/>
        </p:nvGrpSpPr>
        <p:grpSpPr>
          <a:xfrm>
            <a:off x="4297051" y="853540"/>
            <a:ext cx="3597898" cy="4840028"/>
            <a:chOff x="4297051" y="853540"/>
            <a:chExt cx="3597898" cy="48400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CD76F0-D47C-FE4D-3EC0-654E9222D4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16"/>
            <a:stretch/>
          </p:blipFill>
          <p:spPr>
            <a:xfrm>
              <a:off x="4297051" y="853540"/>
              <a:ext cx="3597898" cy="38180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7E308A-C115-E910-EE2D-E46DEF7250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388" r="36999"/>
            <a:stretch/>
          </p:blipFill>
          <p:spPr>
            <a:xfrm>
              <a:off x="4967002" y="4599160"/>
              <a:ext cx="2266711" cy="1094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02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4FF9-5919-765C-9955-23F9ECC6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365125"/>
            <a:ext cx="635039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7B95CAA-8E7E-BE9B-B534-E2122A3BF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2204C7-DFE4-E470-C776-7BA7C9D39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783891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868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EE3E34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652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E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62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EC02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23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EC1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89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BABF-390F-54BF-AE6E-60C4ED34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DDCE3C2-5623-F1DA-0D7F-52FCA3293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98CB43D-D50A-4D37-BD8B-D952D15DB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990E778-9D03-F7F5-2FCF-823AAFF27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59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ED382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71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1A6-A225-4077-C622-E4885A6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2" y="2990168"/>
            <a:ext cx="5099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2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5E0E44-B5B8-1797-410D-4230F029AF43}"/>
              </a:ext>
            </a:extLst>
          </p:cNvPr>
          <p:cNvGrpSpPr/>
          <p:nvPr userDrawn="1"/>
        </p:nvGrpSpPr>
        <p:grpSpPr>
          <a:xfrm>
            <a:off x="4297051" y="853540"/>
            <a:ext cx="3597898" cy="4840028"/>
            <a:chOff x="4297051" y="853540"/>
            <a:chExt cx="3597898" cy="48400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F47571-53BB-3B19-3068-1C361D625C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16"/>
            <a:stretch/>
          </p:blipFill>
          <p:spPr>
            <a:xfrm>
              <a:off x="4297051" y="853540"/>
              <a:ext cx="3597898" cy="38180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A60E05-9C61-9F0C-DC93-7AA12670E5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388" r="36999"/>
            <a:stretch/>
          </p:blipFill>
          <p:spPr>
            <a:xfrm>
              <a:off x="4967002" y="4599160"/>
              <a:ext cx="2266711" cy="1094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91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02EC07EA-7C90-4588-B2BA-0BC63CA8CD3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965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02EC07EA-7C90-4588-B2BA-0BC63CA8CD3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383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6A7868A0-6197-4E43-BF8E-3B221114ED8B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7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6" y="1891052"/>
            <a:ext cx="5783308" cy="769441"/>
          </a:xfrm>
          <a:prstGeom prst="rect">
            <a:avLst/>
          </a:prstGeom>
        </p:spPr>
        <p:txBody>
          <a:bodyPr vert="horz" lIns="91440" tIns="45721" rIns="91440" bIns="4572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1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734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6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3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15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6A7868A0-6197-4E43-BF8E-3B221114ED8B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7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6" y="1891052"/>
            <a:ext cx="5783308" cy="769441"/>
          </a:xfrm>
          <a:prstGeom prst="rect">
            <a:avLst/>
          </a:prstGeom>
        </p:spPr>
        <p:txBody>
          <a:bodyPr vert="horz" lIns="91440" tIns="45721" rIns="91440" bIns="4572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1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734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6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3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0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4FF9-5919-765C-9955-23F9ECC6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365125"/>
            <a:ext cx="635039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7B95CAA-8E7E-BE9B-B534-E2122A3BF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2204C7-DFE4-E470-C776-7BA7C9D39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297358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F6B70B97-6E75-4AC4-A82D-8E18B0786320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866084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F6B70B97-6E75-4AC4-A82D-8E18B0786320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390714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1BCDF7-B74E-B851-2791-C0CC10838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3667F8-BE13-F86D-2155-2805D3302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61F06B-6D2A-BB76-04F1-05C2AFAA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407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867592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72964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637627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401699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608280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841715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11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EE3E34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22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E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67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EC02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83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F571-36B1-D4DF-1E71-819C17F9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6A38A-1D08-555B-B106-684776575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CB718-E2B1-24B2-D846-5E6FFD914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8" indent="0">
              <a:buNone/>
              <a:defRPr sz="1401"/>
            </a:lvl2pPr>
            <a:lvl3pPr marL="914456" indent="0">
              <a:buNone/>
              <a:defRPr sz="1200"/>
            </a:lvl3pPr>
            <a:lvl4pPr marL="1371687" indent="0">
              <a:buNone/>
              <a:defRPr sz="1001"/>
            </a:lvl4pPr>
            <a:lvl5pPr marL="1828915" indent="0">
              <a:buNone/>
              <a:defRPr sz="1001"/>
            </a:lvl5pPr>
            <a:lvl6pPr marL="2286142" indent="0">
              <a:buNone/>
              <a:defRPr sz="1001"/>
            </a:lvl6pPr>
            <a:lvl7pPr marL="2743370" indent="0">
              <a:buNone/>
              <a:defRPr sz="1001"/>
            </a:lvl7pPr>
            <a:lvl8pPr marL="3200603" indent="0">
              <a:buNone/>
              <a:defRPr sz="1001"/>
            </a:lvl8pPr>
            <a:lvl9pPr marL="365783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521929-012D-A58C-E255-F2A4FE554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4D2FFE-6378-6314-3108-AB7AE2BB1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1C7979-E96D-DA74-149F-AA737FE5A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45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EC1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144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ED382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F30753-3F41-4175-5F4B-1B381FF2541C}"/>
              </a:ext>
            </a:extLst>
          </p:cNvPr>
          <p:cNvSpPr txBox="1">
            <a:spLocks/>
          </p:cNvSpPr>
          <p:nvPr userDrawn="1"/>
        </p:nvSpPr>
        <p:spPr>
          <a:xfrm>
            <a:off x="1091250" y="1944269"/>
            <a:ext cx="6263956" cy="2431424"/>
          </a:xfrm>
          <a:prstGeom prst="rect">
            <a:avLst/>
          </a:prstGeom>
        </p:spPr>
        <p:txBody>
          <a:bodyPr vert="horz" lIns="91440" tIns="45721" rIns="91440" bIns="45721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/>
              <a:t>Divider copy </a:t>
            </a:r>
            <a:br>
              <a:rPr lang="en-GB" sz="8800"/>
            </a:br>
            <a:r>
              <a:rPr lang="en-GB" sz="8800"/>
              <a:t>goes here</a:t>
            </a:r>
            <a:endParaRPr lang="en-US" sz="8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52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1A6-A225-4077-C622-E4885A6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42" y="2990168"/>
            <a:ext cx="5099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2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bg>
      <p:bgPr>
        <a:solidFill>
          <a:srgbClr val="FE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4C14-08FA-33CE-8F22-05A29C98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F33EBCE-1995-5AE2-F6FC-511658936F5B}"/>
              </a:ext>
            </a:extLst>
          </p:cNvPr>
          <p:cNvSpPr/>
          <p:nvPr userDrawn="1"/>
        </p:nvSpPr>
        <p:spPr>
          <a:xfrm rot="6825222">
            <a:off x="-6379552" y="-2863774"/>
            <a:ext cx="10998328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E82880B-EF6C-DAAB-6C85-529F15EE9DB2}"/>
              </a:ext>
            </a:extLst>
          </p:cNvPr>
          <p:cNvSpPr/>
          <p:nvPr userDrawn="1"/>
        </p:nvSpPr>
        <p:spPr>
          <a:xfrm rot="6825222">
            <a:off x="5950770" y="2966322"/>
            <a:ext cx="12415494" cy="7783358"/>
          </a:xfrm>
          <a:prstGeom prst="flowChartConnector">
            <a:avLst/>
          </a:prstGeom>
          <a:solidFill>
            <a:srgbClr val="FDE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31E4C-7D05-1D66-40C2-7FC5AEB56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5220" y="-6836389"/>
            <a:ext cx="12192000" cy="4752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680298-22B5-6C66-CD33-A59B9107D92B}"/>
              </a:ext>
            </a:extLst>
          </p:cNvPr>
          <p:cNvGrpSpPr/>
          <p:nvPr userDrawn="1"/>
        </p:nvGrpSpPr>
        <p:grpSpPr>
          <a:xfrm>
            <a:off x="4297051" y="853540"/>
            <a:ext cx="3597898" cy="4840028"/>
            <a:chOff x="4297051" y="853540"/>
            <a:chExt cx="3597898" cy="48400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43BBBE-E75B-AA9D-4769-AC46125734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16"/>
            <a:stretch/>
          </p:blipFill>
          <p:spPr>
            <a:xfrm>
              <a:off x="4297051" y="853540"/>
              <a:ext cx="3597898" cy="38180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0B4697-00B6-8EBD-5491-088864BC43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388" r="36999"/>
            <a:stretch/>
          </p:blipFill>
          <p:spPr>
            <a:xfrm>
              <a:off x="4967002" y="4599160"/>
              <a:ext cx="2266711" cy="1094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2276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02EC07EA-7C90-4588-B2BA-0BC63CA8CD3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699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048-CEDC-5E7F-EF4E-62EDB3A1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02EC07EA-7C90-4588-B2BA-0BC63CA8CD3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930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6A7868A0-6197-4E43-BF8E-3B221114ED8B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CAD27-5521-2AE2-5190-5C8D75184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7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6" y="1891052"/>
            <a:ext cx="5783308" cy="769441"/>
          </a:xfrm>
          <a:prstGeom prst="rect">
            <a:avLst/>
          </a:prstGeom>
        </p:spPr>
        <p:txBody>
          <a:bodyPr vert="horz" lIns="91440" tIns="45721" rIns="91440" bIns="4572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1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734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6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3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51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A0E3D-5A84-1D57-F50A-713C6AE9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6A7868A0-6197-4E43-BF8E-3B221114ED8B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88D0B-DAC5-5306-64EE-B431FEB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0BCA-B029-B896-FE92-1F1796BC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AD4E-09AA-90D8-5BF1-D455B03FD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93CAD8-CF9D-CE3D-F933-76530441DFAE}"/>
              </a:ext>
            </a:extLst>
          </p:cNvPr>
          <p:cNvSpPr/>
          <p:nvPr userDrawn="1"/>
        </p:nvSpPr>
        <p:spPr>
          <a:xfrm>
            <a:off x="5896073" y="1334925"/>
            <a:ext cx="6079957" cy="5386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3F79C18-614B-7BE2-9BDF-83B9DA9A57C0}"/>
              </a:ext>
            </a:extLst>
          </p:cNvPr>
          <p:cNvSpPr txBox="1">
            <a:spLocks/>
          </p:cNvSpPr>
          <p:nvPr userDrawn="1"/>
        </p:nvSpPr>
        <p:spPr>
          <a:xfrm>
            <a:off x="6192726" y="1891052"/>
            <a:ext cx="5783308" cy="769441"/>
          </a:xfrm>
          <a:prstGeom prst="rect">
            <a:avLst/>
          </a:prstGeom>
        </p:spPr>
        <p:txBody>
          <a:bodyPr vert="horz" lIns="91440" tIns="45721" rIns="91440" bIns="4572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5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1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25380-3358-979F-1A0D-062F6607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722" y="3348734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923B2A-10C3-847A-84AD-FD5018FA4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722" y="3648476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2593-B677-9000-D5D9-C6580E251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720" y="1721933"/>
            <a:ext cx="5047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980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4FF9-5919-765C-9955-23F9ECC6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365125"/>
            <a:ext cx="635039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7B95CAA-8E7E-BE9B-B534-E2122A3BF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2204C7-DFE4-E470-C776-7BA7C9D39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905659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F6B70B97-6E75-4AC4-A82D-8E18B0786320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196431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CC935-4921-B756-3D2F-58F93EB0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15045B-9F8B-9FCE-2DD7-20198A716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6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8" indent="0">
              <a:buNone/>
              <a:defRPr sz="2800"/>
            </a:lvl2pPr>
            <a:lvl3pPr marL="914456" indent="0">
              <a:buNone/>
              <a:defRPr sz="2400"/>
            </a:lvl3pPr>
            <a:lvl4pPr marL="1371687" indent="0">
              <a:buNone/>
              <a:defRPr sz="2000"/>
            </a:lvl4pPr>
            <a:lvl5pPr marL="1828915" indent="0">
              <a:buNone/>
              <a:defRPr sz="2000"/>
            </a:lvl5pPr>
            <a:lvl6pPr marL="2286142" indent="0">
              <a:buNone/>
              <a:defRPr sz="2000"/>
            </a:lvl6pPr>
            <a:lvl7pPr marL="2743370" indent="0">
              <a:buNone/>
              <a:defRPr sz="2000"/>
            </a:lvl7pPr>
            <a:lvl8pPr marL="3200603" indent="0">
              <a:buNone/>
              <a:defRPr sz="2000"/>
            </a:lvl8pPr>
            <a:lvl9pPr marL="36578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1C84D-EED1-E068-9972-C4EF1B288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8" indent="0">
              <a:buNone/>
              <a:defRPr sz="1401"/>
            </a:lvl2pPr>
            <a:lvl3pPr marL="914456" indent="0">
              <a:buNone/>
              <a:defRPr sz="1200"/>
            </a:lvl3pPr>
            <a:lvl4pPr marL="1371687" indent="0">
              <a:buNone/>
              <a:defRPr sz="1001"/>
            </a:lvl4pPr>
            <a:lvl5pPr marL="1828915" indent="0">
              <a:buNone/>
              <a:defRPr sz="1001"/>
            </a:lvl5pPr>
            <a:lvl6pPr marL="2286142" indent="0">
              <a:buNone/>
              <a:defRPr sz="1001"/>
            </a:lvl6pPr>
            <a:lvl7pPr marL="2743370" indent="0">
              <a:buNone/>
              <a:defRPr sz="1001"/>
            </a:lvl7pPr>
            <a:lvl8pPr marL="3200603" indent="0">
              <a:buNone/>
              <a:defRPr sz="1001"/>
            </a:lvl8pPr>
            <a:lvl9pPr marL="365783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3213836-C55B-349F-BBFC-38FC6AE7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2F3C1C-88C9-8B74-FA5E-CF362BC66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4B0612-345A-591B-5C14-BCF456E52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046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CA47-25FE-FEC4-18F9-4F2E260E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58982-31C3-7BB5-4EE8-CD127C01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F6B70B97-6E75-4AC4-A82D-8E18B0786320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FDE5D-9B79-ABB6-E5DB-1D75B0A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91CDB-F557-2D5A-4DA7-02AEDBF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6066C4-25CB-06A1-6C4D-C8443C2DB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73759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A704466-8968-CA06-32B7-954669305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373500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33812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9708747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27404403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71594FE7-3CE5-4844-BF9C-0A6EE937DF68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30BDE7-882F-1D13-9F88-8663AEB3C702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custGeom>
            <a:avLst/>
            <a:gdLst>
              <a:gd name="connsiteX0" fmla="*/ 4006730 w 12192000"/>
              <a:gd name="connsiteY0" fmla="*/ 581898 h 6858000"/>
              <a:gd name="connsiteX1" fmla="*/ 4006730 w 12192000"/>
              <a:gd name="connsiteY1" fmla="*/ 4588632 h 6858000"/>
              <a:gd name="connsiteX2" fmla="*/ 10091646 w 12192000"/>
              <a:gd name="connsiteY2" fmla="*/ 4588632 h 6858000"/>
              <a:gd name="connsiteX3" fmla="*/ 10091646 w 12192000"/>
              <a:gd name="connsiteY3" fmla="*/ 5818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06730" y="581898"/>
                </a:moveTo>
                <a:lnTo>
                  <a:pt x="4006730" y="4588632"/>
                </a:lnTo>
                <a:lnTo>
                  <a:pt x="10091646" y="4588632"/>
                </a:lnTo>
                <a:lnTo>
                  <a:pt x="10091646" y="5818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</p:spTree>
    <p:extLst>
      <p:ext uri="{BB962C8B-B14F-4D97-AF65-F5344CB8AC3E}">
        <p14:creationId xmlns:p14="http://schemas.microsoft.com/office/powerpoint/2010/main" val="4006319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933302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41570679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44403-E9D7-C048-FA40-60BA11C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4E62D7BC-3932-43A6-81C3-0D85A65E440D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62AC-08E9-6A9D-90FD-629F025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C1CD-FE9A-D97D-3D35-3390F06A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4C95A-7C6F-469D-351C-DCD35AB3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" y="614507"/>
            <a:ext cx="3649289" cy="3176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76D5B41-9D03-E6BE-E5EC-7EE6465607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312" y="4092751"/>
            <a:ext cx="2880000" cy="293285"/>
          </a:xfrm>
        </p:spPr>
        <p:txBody>
          <a:bodyPr anchor="b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" panose="020B0603020202020204" pitchFamily="34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B1DBA-3B3B-7C8C-58C1-C772F2296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12" y="4392493"/>
            <a:ext cx="2880000" cy="293285"/>
          </a:xfrm>
        </p:spPr>
        <p:txBody>
          <a:bodyPr anchor="t" anchorCtr="0">
            <a:spAutoFit/>
          </a:bodyPr>
          <a:lstStyle>
            <a:lvl1pPr marL="0" indent="0">
              <a:buNone/>
              <a:defRPr sz="1451">
                <a:solidFill>
                  <a:schemeClr val="tx1"/>
                </a:solidFill>
                <a:latin typeface="Univers for KPMG Light" panose="020B0403020202020204" pitchFamily="34" charset="0"/>
              </a:defRPr>
            </a:lvl1pPr>
          </a:lstStyle>
          <a:p>
            <a:pPr lvl="0"/>
            <a:r>
              <a:rPr lang="en-US"/>
              <a:t>Publication type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DF87CF-F186-3021-BCD2-EDE8EFA1A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7186739 w 12192000"/>
              <a:gd name="connsiteY0" fmla="*/ 75279 h 6858000"/>
              <a:gd name="connsiteX1" fmla="*/ 6926581 w 12192000"/>
              <a:gd name="connsiteY1" fmla="*/ 75921 h 6858000"/>
              <a:gd name="connsiteX2" fmla="*/ 4008121 w 12192000"/>
              <a:gd name="connsiteY2" fmla="*/ 1997065 h 6858000"/>
              <a:gd name="connsiteX3" fmla="*/ 4198872 w 12192000"/>
              <a:gd name="connsiteY3" fmla="*/ 2758465 h 6858000"/>
              <a:gd name="connsiteX4" fmla="*/ 4212150 w 12192000"/>
              <a:gd name="connsiteY4" fmla="*/ 2778120 h 6858000"/>
              <a:gd name="connsiteX5" fmla="*/ 4255617 w 12192000"/>
              <a:gd name="connsiteY5" fmla="*/ 2861963 h 6858000"/>
              <a:gd name="connsiteX6" fmla="*/ 6926581 w 12192000"/>
              <a:gd name="connsiteY6" fmla="*/ 3918209 h 6858000"/>
              <a:gd name="connsiteX7" fmla="*/ 9845041 w 12192000"/>
              <a:gd name="connsiteY7" fmla="*/ 1997065 h 6858000"/>
              <a:gd name="connsiteX8" fmla="*/ 7186739 w 12192000"/>
              <a:gd name="connsiteY8" fmla="*/ 75279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7186739" y="75279"/>
                </a:moveTo>
                <a:cubicBezTo>
                  <a:pt x="7099572" y="71748"/>
                  <a:pt x="7012708" y="71891"/>
                  <a:pt x="6926581" y="75921"/>
                </a:cubicBezTo>
                <a:cubicBezTo>
                  <a:pt x="5072549" y="286692"/>
                  <a:pt x="4338690" y="640154"/>
                  <a:pt x="4008121" y="1997065"/>
                </a:cubicBezTo>
                <a:cubicBezTo>
                  <a:pt x="3986945" y="2256722"/>
                  <a:pt x="4056750" y="2516866"/>
                  <a:pt x="4198872" y="2758465"/>
                </a:cubicBezTo>
                <a:lnTo>
                  <a:pt x="4212150" y="2778120"/>
                </a:lnTo>
                <a:lnTo>
                  <a:pt x="4255617" y="2861963"/>
                </a:lnTo>
                <a:cubicBezTo>
                  <a:pt x="4717438" y="3629636"/>
                  <a:pt x="5768611" y="4074656"/>
                  <a:pt x="6926581" y="3918209"/>
                </a:cubicBezTo>
                <a:cubicBezTo>
                  <a:pt x="8439574" y="4023086"/>
                  <a:pt x="10112564" y="3031331"/>
                  <a:pt x="9845041" y="1997065"/>
                </a:cubicBezTo>
                <a:cubicBezTo>
                  <a:pt x="9869908" y="1007975"/>
                  <a:pt x="8494249" y="128251"/>
                  <a:pt x="7186739" y="7527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C439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7674CB-E09C-20BA-DD73-12EE3C3F1EF8}"/>
              </a:ext>
            </a:extLst>
          </p:cNvPr>
          <p:cNvSpPr/>
          <p:nvPr userDrawn="1"/>
        </p:nvSpPr>
        <p:spPr>
          <a:xfrm>
            <a:off x="3718560" y="75921"/>
            <a:ext cx="5608320" cy="3842288"/>
          </a:xfrm>
          <a:custGeom>
            <a:avLst/>
            <a:gdLst>
              <a:gd name="connsiteX0" fmla="*/ 0 w 5608320"/>
              <a:gd name="connsiteY0" fmla="*/ 1921144 h 3842288"/>
              <a:gd name="connsiteX1" fmla="*/ 2804160 w 5608320"/>
              <a:gd name="connsiteY1" fmla="*/ 0 h 3842288"/>
              <a:gd name="connsiteX2" fmla="*/ 5608320 w 5608320"/>
              <a:gd name="connsiteY2" fmla="*/ 1921144 h 3842288"/>
              <a:gd name="connsiteX3" fmla="*/ 2804160 w 5608320"/>
              <a:gd name="connsiteY3" fmla="*/ 3842288 h 3842288"/>
              <a:gd name="connsiteX4" fmla="*/ 0 w 5608320"/>
              <a:gd name="connsiteY4" fmla="*/ 1921144 h 38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8320" h="3842288" extrusionOk="0">
                <a:moveTo>
                  <a:pt x="0" y="1921144"/>
                </a:moveTo>
                <a:cubicBezTo>
                  <a:pt x="191307" y="578552"/>
                  <a:pt x="1461939" y="323634"/>
                  <a:pt x="2804160" y="0"/>
                </a:cubicBezTo>
                <a:cubicBezTo>
                  <a:pt x="4317689" y="-97886"/>
                  <a:pt x="5635429" y="876340"/>
                  <a:pt x="5608320" y="1921144"/>
                </a:cubicBezTo>
                <a:cubicBezTo>
                  <a:pt x="5596722" y="2855604"/>
                  <a:pt x="4167849" y="3925617"/>
                  <a:pt x="2804160" y="3842288"/>
                </a:cubicBezTo>
                <a:cubicBezTo>
                  <a:pt x="1205792" y="3603972"/>
                  <a:pt x="57556" y="3065159"/>
                  <a:pt x="0" y="192114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89352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AAE67B5-C86C-D9FF-0859-B52379516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759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EE3E34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BC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5B3D405-64A5-57D2-EFE7-2EA0FE9CD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8016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EE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C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41D719F-6DA9-2D72-3EE0-21E21093C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109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02FE-4D50-4586-146E-38669F1A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F4DADA4-969F-0591-A120-36C319853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D0C10C6-3A91-FA5A-14A1-BE68A3992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A7C1357-B43A-9A6D-6D91-99AC13A42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271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EC02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9ACD744-445D-9DDC-4BD2-8063B6403A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124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EC1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FE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DA8F7E-3E26-8556-B43C-EFD0121EE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7810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D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E9D6-1324-C46A-3113-0EC982EC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56">
              <a:defRPr/>
            </a:pPr>
            <a:fld id="{EF10EFE5-2F09-42F3-8854-AE04A1F94365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6D7AE-09CD-498E-F082-D3F3149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F26BE-F2CD-0A3E-AD2B-A79D0845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BB5EF-C12E-8A4B-1A6E-96023DAD87D8}"/>
              </a:ext>
            </a:extLst>
          </p:cNvPr>
          <p:cNvSpPr/>
          <p:nvPr userDrawn="1"/>
        </p:nvSpPr>
        <p:spPr>
          <a:xfrm>
            <a:off x="785813" y="607614"/>
            <a:ext cx="7367588" cy="5409273"/>
          </a:xfrm>
          <a:prstGeom prst="rect">
            <a:avLst/>
          </a:prstGeom>
          <a:solidFill>
            <a:srgbClr val="ED382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C46378-F143-58D8-C90B-7B9AB3A8E9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50" y="4851698"/>
            <a:ext cx="6263956" cy="228302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BFEB527-0CC5-0B06-480D-DA069A31B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250" y="958288"/>
            <a:ext cx="1537652" cy="729892"/>
          </a:xfrm>
        </p:spPr>
        <p:txBody>
          <a:bodyPr/>
          <a:lstStyle>
            <a:lvl1pPr>
              <a:lnSpc>
                <a:spcPct val="70000"/>
              </a:lnSpc>
              <a:defRPr sz="54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BD35F15-6D37-E85F-016E-B4F124D48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0613" y="1914525"/>
            <a:ext cx="5138738" cy="2597150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98246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6D1C-D7AF-3147-5177-17DE44981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19D64-0A95-58AB-FD9F-D90E796B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8" indent="0" algn="ctr">
              <a:buNone/>
              <a:defRPr sz="2000"/>
            </a:lvl2pPr>
            <a:lvl3pPr marL="914456" indent="0" algn="ctr">
              <a:buNone/>
              <a:defRPr sz="1801"/>
            </a:lvl3pPr>
            <a:lvl4pPr marL="1371687" indent="0" algn="ctr">
              <a:buNone/>
              <a:defRPr sz="1600"/>
            </a:lvl4pPr>
            <a:lvl5pPr marL="1828915" indent="0" algn="ctr">
              <a:buNone/>
              <a:defRPr sz="1600"/>
            </a:lvl5pPr>
            <a:lvl6pPr marL="2286142" indent="0" algn="ctr">
              <a:buNone/>
              <a:defRPr sz="1600"/>
            </a:lvl6pPr>
            <a:lvl7pPr marL="2743370" indent="0" algn="ctr">
              <a:buNone/>
              <a:defRPr sz="1600"/>
            </a:lvl7pPr>
            <a:lvl8pPr marL="3200603" indent="0" algn="ctr">
              <a:buNone/>
              <a:defRPr sz="1600"/>
            </a:lvl8pPr>
            <a:lvl9pPr marL="365783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74E51-6EC5-1C50-A42E-54E58DCC4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AB-E0EA-4B07-835A-0E6E17A22AC9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1F314-3076-4864-8BC1-0477145B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E4D8-EE76-AA8A-4C30-4020A852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76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8EBA-DD5E-BCD0-4631-77B59665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D48B-265C-9564-C5F1-FBDF40CA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A72ED-13F5-C88F-42EF-1F6253C9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94B2-2234-4211-955A-809C3FF376C5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D26AC-2526-1CB9-2F01-BD0EDAEF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8A855-AF61-CF51-9F8C-0D62DB0E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28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4DFB-8E98-CC7B-19DB-6A88461B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3BB4A-949E-A0E5-CAE0-6C1E4BC3D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5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60B6A-9BF7-F72F-E873-7DB513E9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7209-B7CA-47E1-A8CB-74B8C10A3E5E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B3567-CE72-4CB9-A76B-264DCED4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E4DA6-ABF1-90FF-E59F-A6D95BF4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891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87BF-4DCE-DBBB-9FD0-89057B4A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F4FA7-8CC5-41AD-3890-452659AE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774DF-9516-67F2-E854-A634B0DB4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50BF0-C0D0-C84A-EA08-39DE9A23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2EB3F-7BA8-468C-B2A6-42AA0BC6526B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155A-06D1-C314-0D6D-527A071F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54AA-69C5-D54A-4C4F-B0595B3A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752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46D5-A0E7-783F-4694-2CD465B1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85E34-FF12-ED4E-8CC0-A1E37E105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4F8E5-DCC2-8924-39F1-149B650D7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6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E344FB-CDC9-563A-71AD-C975B8251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8" indent="0">
              <a:buNone/>
              <a:defRPr sz="2000" b="1"/>
            </a:lvl2pPr>
            <a:lvl3pPr marL="914456" indent="0">
              <a:buNone/>
              <a:defRPr sz="1801" b="1"/>
            </a:lvl3pPr>
            <a:lvl4pPr marL="1371687" indent="0">
              <a:buNone/>
              <a:defRPr sz="1600" b="1"/>
            </a:lvl4pPr>
            <a:lvl5pPr marL="1828915" indent="0">
              <a:buNone/>
              <a:defRPr sz="1600" b="1"/>
            </a:lvl5pPr>
            <a:lvl6pPr marL="2286142" indent="0">
              <a:buNone/>
              <a:defRPr sz="1600" b="1"/>
            </a:lvl6pPr>
            <a:lvl7pPr marL="2743370" indent="0">
              <a:buNone/>
              <a:defRPr sz="1600" b="1"/>
            </a:lvl7pPr>
            <a:lvl8pPr marL="3200603" indent="0">
              <a:buNone/>
              <a:defRPr sz="1600" b="1"/>
            </a:lvl8pPr>
            <a:lvl9pPr marL="36578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ADEAE-88C0-D366-EB2B-F1E349B80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82E17-A9E7-0440-3A73-74E98CE2D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A8C5-8B5D-40EC-87CD-BED80599907F}" type="datetime1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F7A06-E727-91EC-7448-2F713C25C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69A43-6FC7-AF05-16F8-1DDC732A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50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04A9-64D1-7ED7-08DB-4E12AE91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E398-79AE-BBD8-98AF-BCF8FE6D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90C3C-A70B-4464-B126-B8D5FAC4ED4D}" type="datetime1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BD517-9FE5-AB17-5C43-F41B00C7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8B5A0-8E4D-902E-999B-B8CB0828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300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9FD42-3C07-E243-F646-24263FF1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CD0F-6C3E-42B0-9AC7-45AF1C341812}" type="datetime1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32FE8-A18A-5CB9-B630-EA2D45A3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19454-6B47-BE52-3B3D-6E26B664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6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A35396-DD3B-D074-EFA7-5F99AADBEC48}"/>
              </a:ext>
            </a:extLst>
          </p:cNvPr>
          <p:cNvSpPr/>
          <p:nvPr userDrawn="1"/>
        </p:nvSpPr>
        <p:spPr>
          <a:xfrm>
            <a:off x="-383771" y="-136520"/>
            <a:ext cx="6400800" cy="6858000"/>
          </a:xfrm>
          <a:prstGeom prst="rect">
            <a:avLst/>
          </a:prstGeom>
          <a:solidFill>
            <a:srgbClr val="FE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42F66B-1012-4720-83BD-608A1FFED3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32201" y="2746415"/>
            <a:ext cx="2735428" cy="3679801"/>
            <a:chOff x="4297051" y="853540"/>
            <a:chExt cx="3597898" cy="48400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B5A81-8AB2-D013-B974-18CD7893BF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16"/>
            <a:stretch/>
          </p:blipFill>
          <p:spPr>
            <a:xfrm>
              <a:off x="4297051" y="853540"/>
              <a:ext cx="3597898" cy="38180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9276EB-7E97-612A-63F5-BE358B806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388" r="36999"/>
            <a:stretch/>
          </p:blipFill>
          <p:spPr>
            <a:xfrm>
              <a:off x="4967002" y="4599160"/>
              <a:ext cx="2266711" cy="1094408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F6284-8F68-41F8-1B4C-E052C57A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1" y="1"/>
            <a:ext cx="5054599" cy="262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A0A17-91EB-6C63-D2AF-856B1D2E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9699" y="1641944"/>
            <a:ext cx="4864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9732B-F54A-72B7-AF90-2195BD1B3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7188" t="28079" r="22812" b="29977"/>
          <a:stretch/>
        </p:blipFill>
        <p:spPr>
          <a:xfrm rot="16200000">
            <a:off x="-8032263" y="1028700"/>
            <a:ext cx="11384582" cy="447675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1A038B-74F3-5A36-2FB3-AB7061D36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62B98B8-C143-167B-D679-1A9EE6467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64F98A-3E84-44E2-E061-8E66D718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5" r:id="rId4"/>
    <p:sldLayoutId id="2147483690" r:id="rId5"/>
    <p:sldLayoutId id="2147483691" r:id="rId6"/>
    <p:sldLayoutId id="2147483692" r:id="rId7"/>
    <p:sldLayoutId id="2147483693" r:id="rId8"/>
    <p:sldLayoutId id="2147483696" r:id="rId9"/>
    <p:sldLayoutId id="2147483697" r:id="rId10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0041-F075-4407-954F-EFAFA2456B0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511D6-605B-65BD-DC91-0EF5573D069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7754" y="5952766"/>
            <a:ext cx="544798" cy="7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7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874444-AB25-3892-0DCB-4D27DBBED60A}"/>
              </a:ext>
            </a:extLst>
          </p:cNvPr>
          <p:cNvSpPr/>
          <p:nvPr userDrawn="1"/>
        </p:nvSpPr>
        <p:spPr>
          <a:xfrm>
            <a:off x="-35168" y="5884986"/>
            <a:ext cx="12242297" cy="973015"/>
          </a:xfrm>
          <a:prstGeom prst="rect">
            <a:avLst/>
          </a:prstGeom>
          <a:solidFill>
            <a:srgbClr val="FE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D4A0C1-28BD-FF90-15EB-72120F8C760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9E5076-5BDF-E2C4-A71F-24C7A8C85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A196AB-8DB4-6F06-A379-47F7D42D4F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3CBC8-31A0-6D1D-4F5E-CAF1132A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69D55-752E-33F9-3319-1AA0EE425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8C14-7FEC-8DB2-68E7-AC6F9A6B1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18247-EC91-4332-B470-6E2581D31F3D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59E68-16F8-4985-58AE-B65D3425B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Health Data Agency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9F6F3-DBDC-3FB8-2F81-7E7C9A51C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D9E8-D35A-4EFE-A2AB-FB4009A5F0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FC94A-92B4-1ACC-2B58-E505754CE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7188" t="28079" r="22812" b="29977"/>
          <a:stretch/>
        </p:blipFill>
        <p:spPr>
          <a:xfrm rot="16200000">
            <a:off x="-8032263" y="1028700"/>
            <a:ext cx="11384582" cy="4476750"/>
          </a:xfrm>
          <a:prstGeom prst="rect">
            <a:avLst/>
          </a:prstGeom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5852593A-CEC5-03F1-1CEE-B6D832B1234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US" sz="180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F8AF8F-6037-AF76-A89B-5CF9DE641CF1}"/>
              </a:ext>
            </a:extLst>
          </p:cNvPr>
          <p:cNvCxnSpPr>
            <a:cxnSpLocks/>
          </p:cNvCxnSpPr>
          <p:nvPr userDrawn="1"/>
        </p:nvCxnSpPr>
        <p:spPr>
          <a:xfrm>
            <a:off x="898363" y="1365825"/>
            <a:ext cx="605588" cy="0"/>
          </a:xfrm>
          <a:prstGeom prst="line">
            <a:avLst/>
          </a:prstGeom>
          <a:ln w="57150">
            <a:solidFill>
              <a:srgbClr val="FEE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59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0F56-6910-4C02-A5C0-EFCF11F96A8A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8EB5A-E383-1A50-6FAA-08C0EB55F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7188" t="28079" r="22812" b="29977"/>
          <a:stretch/>
        </p:blipFill>
        <p:spPr>
          <a:xfrm rot="16200000">
            <a:off x="-12242316" y="895350"/>
            <a:ext cx="11384582" cy="4476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D64DEE-9640-7E45-C0F3-3225B24101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EC1B62-6D25-B79B-ACAE-589EEDD852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5B99A7-D006-B3FA-1AB2-DB45B3C5D3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994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862" r:id="rId13"/>
    <p:sldLayoutId id="2147483863" r:id="rId14"/>
    <p:sldLayoutId id="2147483864" r:id="rId15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2977-C8B7-4371-AC68-0DDACA0E7B0E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8EB5A-E383-1A50-6FAA-08C0EB55F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17188" t="28079" r="22812" b="29977"/>
          <a:stretch/>
        </p:blipFill>
        <p:spPr>
          <a:xfrm rot="16200000">
            <a:off x="-8032263" y="1028700"/>
            <a:ext cx="11384582" cy="44767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2A40FF-4D7E-A0CE-9D28-AD6495A7260C}"/>
              </a:ext>
            </a:extLst>
          </p:cNvPr>
          <p:cNvCxnSpPr>
            <a:cxnSpLocks/>
          </p:cNvCxnSpPr>
          <p:nvPr userDrawn="1"/>
        </p:nvCxnSpPr>
        <p:spPr>
          <a:xfrm>
            <a:off x="942964" y="1365825"/>
            <a:ext cx="605588" cy="0"/>
          </a:xfrm>
          <a:prstGeom prst="line">
            <a:avLst/>
          </a:prstGeom>
          <a:ln w="57150">
            <a:solidFill>
              <a:srgbClr val="FEE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A1DD42-ACA8-7A66-4835-72C0FE5E61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C61FBF-33CE-7B38-300C-694170A1BF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F70ACD-684C-4510-6340-45CB859D9E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182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2" r:id="rId2"/>
    <p:sldLayoutId id="2147483763" r:id="rId3"/>
    <p:sldLayoutId id="2147483764" r:id="rId4"/>
    <p:sldLayoutId id="2147483765" r:id="rId5"/>
    <p:sldLayoutId id="2147483768" r:id="rId6"/>
    <p:sldLayoutId id="2147483865" r:id="rId7"/>
    <p:sldLayoutId id="2147483866" r:id="rId8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51DF0041-F075-4407-954F-EFAFA2456B0F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8EB5A-E383-1A50-6FAA-08C0EB55F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7188" t="28079" r="22812" b="29977"/>
          <a:stretch/>
        </p:blipFill>
        <p:spPr>
          <a:xfrm rot="16200000">
            <a:off x="-8032263" y="1028700"/>
            <a:ext cx="11384582" cy="4476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FDF138-F853-5515-020C-62D425DE89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02C1C2-AB1B-3C24-97F1-9E4E719D65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7171FC-5E95-5C64-DA6F-953457C0C9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60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69" r:id="rId3"/>
    <p:sldLayoutId id="2147483773" r:id="rId4"/>
    <p:sldLayoutId id="2147483777" r:id="rId5"/>
    <p:sldLayoutId id="2147483774" r:id="rId6"/>
    <p:sldLayoutId id="2147483778" r:id="rId7"/>
    <p:sldLayoutId id="2147483775" r:id="rId8"/>
    <p:sldLayoutId id="2147483776" r:id="rId9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51DF0041-F075-4407-954F-EFAFA2456B0F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CF1DEA-30A7-627F-E41A-2C64B4BAFB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7A6FBD-D9F8-8747-521E-E7DE9EB5B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7F4F3C-6630-7426-4D73-4FB50C6E0F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61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51DF0041-F075-4407-954F-EFAFA2456B0F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8EB5A-E383-1A50-6FAA-08C0EB55F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l="17188" t="28079" r="22812" b="29977"/>
          <a:stretch/>
        </p:blipFill>
        <p:spPr>
          <a:xfrm rot="16200000">
            <a:off x="-8032263" y="1028700"/>
            <a:ext cx="11384582" cy="4476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461B21-04BE-EBBF-21D7-22E905C479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050C2E-C870-72AB-E1DE-D0CCE16E61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A2E864-FE40-85A1-DCF9-EEAE755090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400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0F56-6910-4C02-A5C0-EFCF11F96A8A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D14D-2812-4774-A30F-CE06833606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0CD708-788B-F738-0B0E-BC0AD0B6EC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32115-9357-42E4-24DF-DD780C263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FD6294-09DB-F907-0728-FD98CA5EEE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59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BB33A-8CEF-8380-8B7C-9786EB3A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5A4-9335-A27D-1D48-ACCDAE7D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E6D7-0A59-73B8-91E3-020CBD0BE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51DF0041-F075-4407-954F-EFAFA2456B0F}" type="datetime1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1/22/2024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F6BC-7448-F880-FC91-06CD9CC4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r>
              <a:rPr lang="en-US">
                <a:solidFill>
                  <a:srgbClr val="3C3C3B">
                    <a:tint val="75000"/>
                  </a:srgbClr>
                </a:solidFill>
              </a:rPr>
              <a:t>Health Data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42D87-E55F-5368-7888-A3ED3522A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56">
              <a:defRPr/>
            </a:pPr>
            <a:fld id="{B73AD14D-2812-4774-A30F-CE0683360699}" type="slidenum">
              <a:rPr lang="en-US" smtClean="0">
                <a:solidFill>
                  <a:srgbClr val="3C3C3B">
                    <a:tint val="75000"/>
                  </a:srgbClr>
                </a:solidFill>
              </a:rPr>
              <a:pPr defTabSz="914456">
                <a:defRPr/>
              </a:pPr>
              <a:t>‹#›</a:t>
            </a:fld>
            <a:endParaRPr lang="en-US">
              <a:solidFill>
                <a:srgbClr val="3C3C3B">
                  <a:tint val="75000"/>
                </a:srgb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64C7F0-77F8-3BC0-644E-5E930B9EB2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57753" y="5955988"/>
            <a:ext cx="531495" cy="726440"/>
            <a:chOff x="0" y="0"/>
            <a:chExt cx="1373732" cy="1880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599B2D-DDC6-BE7B-D6BE-52B370EC4D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75"/>
            <a:stretch/>
          </p:blipFill>
          <p:spPr>
            <a:xfrm>
              <a:off x="0" y="0"/>
              <a:ext cx="1373732" cy="14737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7DE208-E44E-91B3-983C-248E1A4439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26" r="36979" b="-690"/>
            <a:stretch/>
          </p:blipFill>
          <p:spPr>
            <a:xfrm>
              <a:off x="254000" y="1473720"/>
              <a:ext cx="865732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7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61" r:id="rId22"/>
  </p:sldLayoutIdLst>
  <p:hf hdr="0" dt="0"/>
  <p:txStyles>
    <p:titleStyle>
      <a:lvl1pPr algn="l" defTabSz="9144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6" indent="-228616" algn="l" defTabSz="91445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4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73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00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9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87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15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41" indent="-228616" algn="l" defTabSz="9144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56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7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5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2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3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30" algn="l" defTabSz="91445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jpe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da.belgium.be/" TargetMode="External"/><Relationship Id="rId3" Type="http://schemas.openxmlformats.org/officeDocument/2006/relationships/chart" Target="../charts/chart1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chart" Target="../charts/chart2.xml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79.png"/><Relationship Id="rId18" Type="http://schemas.openxmlformats.org/officeDocument/2006/relationships/image" Target="../media/image84.jpeg"/><Relationship Id="rId26" Type="http://schemas.openxmlformats.org/officeDocument/2006/relationships/image" Target="../media/image92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24" Type="http://schemas.openxmlformats.org/officeDocument/2006/relationships/image" Target="../media/image90.jpeg"/><Relationship Id="rId5" Type="http://schemas.openxmlformats.org/officeDocument/2006/relationships/image" Target="../media/image71.png"/><Relationship Id="rId15" Type="http://schemas.openxmlformats.org/officeDocument/2006/relationships/image" Target="../media/image81.jpe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13DBCF-F9F5-778A-6237-528C1633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A4F06-C7BD-8A17-40FC-3E07E621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25E1C5-BAE9-EE23-81CE-09EE86BF97F1}"/>
              </a:ext>
            </a:extLst>
          </p:cNvPr>
          <p:cNvSpPr txBox="1">
            <a:spLocks/>
          </p:cNvSpPr>
          <p:nvPr/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/>
              <a:t>Introduction</a:t>
            </a:r>
          </a:p>
        </p:txBody>
      </p:sp>
      <p:pic>
        <p:nvPicPr>
          <p:cNvPr id="6" name="Picture 5" descr="A logo with a circle and a circle with a circle in the middle&#10;&#10;Description automatically generated">
            <a:extLst>
              <a:ext uri="{FF2B5EF4-FFF2-40B4-BE49-F238E27FC236}">
                <a16:creationId xmlns:a16="http://schemas.microsoft.com/office/drawing/2014/main" id="{C5B6F3E2-9BA8-3C05-8FDD-43F8DF44B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30" y="1865924"/>
            <a:ext cx="7829140" cy="39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0B7CCA-86D1-9439-1BE8-ACAEE768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EF01D3-9FF2-0EC9-C795-ECED6039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73645-722D-E7DF-CB96-6BF1D49392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Symposium 17.01.2024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2377D-A59B-669F-0003-88810B84FD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1437F-73D5-AC89-E740-12C52A9A4F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sz="6600"/>
              <a:t>What will the HDA do?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981802D-ACED-45EC-56E9-25F21E59F9C7}"/>
              </a:ext>
            </a:extLst>
          </p:cNvPr>
          <p:cNvSpPr txBox="1">
            <a:spLocks/>
          </p:cNvSpPr>
          <p:nvPr/>
        </p:nvSpPr>
        <p:spPr>
          <a:xfrm>
            <a:off x="1091248" y="958288"/>
            <a:ext cx="1537652" cy="729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4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B16EDC5-A606-55ED-D816-CC9F88EC43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GB">
                <a:solidFill>
                  <a:schemeClr val="bg1"/>
                </a:solidFill>
              </a:rPr>
              <a:t>Symposium 17.01.2024</a:t>
            </a:r>
          </a:p>
        </p:txBody>
      </p:sp>
    </p:spTree>
    <p:extLst>
      <p:ext uri="{BB962C8B-B14F-4D97-AF65-F5344CB8AC3E}">
        <p14:creationId xmlns:p14="http://schemas.microsoft.com/office/powerpoint/2010/main" val="262516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1ED6-08C2-6FF0-EFDA-5EF83909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What will the HDA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BB86F-387C-95BA-AB87-1C354541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11</a:t>
            </a:fld>
            <a:endParaRPr lang="en-US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9A60A827-CF8B-C3FB-1FA8-D278343A272C}"/>
              </a:ext>
            </a:extLst>
          </p:cNvPr>
          <p:cNvSpPr>
            <a:spLocks/>
          </p:cNvSpPr>
          <p:nvPr/>
        </p:nvSpPr>
        <p:spPr bwMode="auto">
          <a:xfrm rot="5400000">
            <a:off x="8465330" y="3589573"/>
            <a:ext cx="796745" cy="1604790"/>
          </a:xfrm>
          <a:custGeom>
            <a:avLst/>
            <a:gdLst>
              <a:gd name="T0" fmla="*/ 0 w 1472"/>
              <a:gd name="T1" fmla="*/ 0 h 2944"/>
              <a:gd name="T2" fmla="*/ 1472 w 1472"/>
              <a:gd name="T3" fmla="*/ 1472 h 2944"/>
              <a:gd name="T4" fmla="*/ 0 w 1472"/>
              <a:gd name="T5" fmla="*/ 2944 h 2944"/>
              <a:gd name="T6" fmla="*/ 0 w 1472"/>
              <a:gd name="T7" fmla="*/ 2591 h 2944"/>
              <a:gd name="T8" fmla="*/ 1119 w 1472"/>
              <a:gd name="T9" fmla="*/ 1472 h 2944"/>
              <a:gd name="T10" fmla="*/ 0 w 1472"/>
              <a:gd name="T11" fmla="*/ 353 h 2944"/>
              <a:gd name="T12" fmla="*/ 0 w 1472"/>
              <a:gd name="T13" fmla="*/ 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0" y="0"/>
                </a:moveTo>
                <a:cubicBezTo>
                  <a:pt x="813" y="0"/>
                  <a:pt x="1472" y="659"/>
                  <a:pt x="1472" y="1472"/>
                </a:cubicBezTo>
                <a:cubicBezTo>
                  <a:pt x="1472" y="2285"/>
                  <a:pt x="813" y="2944"/>
                  <a:pt x="0" y="2944"/>
                </a:cubicBezTo>
                <a:lnTo>
                  <a:pt x="0" y="2591"/>
                </a:lnTo>
                <a:cubicBezTo>
                  <a:pt x="618" y="2591"/>
                  <a:pt x="1119" y="2090"/>
                  <a:pt x="1119" y="1472"/>
                </a:cubicBezTo>
                <a:cubicBezTo>
                  <a:pt x="1119" y="854"/>
                  <a:pt x="618" y="353"/>
                  <a:pt x="0" y="3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4BD305E1-C5E6-BBBB-3B46-1320F64369A1}"/>
              </a:ext>
            </a:extLst>
          </p:cNvPr>
          <p:cNvSpPr>
            <a:spLocks/>
          </p:cNvSpPr>
          <p:nvPr/>
        </p:nvSpPr>
        <p:spPr bwMode="auto">
          <a:xfrm rot="5400000">
            <a:off x="7036103" y="2788870"/>
            <a:ext cx="798628" cy="1625338"/>
          </a:xfrm>
          <a:custGeom>
            <a:avLst/>
            <a:gdLst>
              <a:gd name="T0" fmla="*/ 1472 w 1472"/>
              <a:gd name="T1" fmla="*/ 2944 h 2944"/>
              <a:gd name="T2" fmla="*/ 0 w 1472"/>
              <a:gd name="T3" fmla="*/ 1472 h 2944"/>
              <a:gd name="T4" fmla="*/ 1472 w 1472"/>
              <a:gd name="T5" fmla="*/ 0 h 2944"/>
              <a:gd name="T6" fmla="*/ 1472 w 1472"/>
              <a:gd name="T7" fmla="*/ 353 h 2944"/>
              <a:gd name="T8" fmla="*/ 354 w 1472"/>
              <a:gd name="T9" fmla="*/ 1472 h 2944"/>
              <a:gd name="T10" fmla="*/ 1472 w 1472"/>
              <a:gd name="T11" fmla="*/ 2591 h 2944"/>
              <a:gd name="T12" fmla="*/ 1472 w 1472"/>
              <a:gd name="T13" fmla="*/ 2944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1472" y="2944"/>
                </a:moveTo>
                <a:cubicBezTo>
                  <a:pt x="659" y="2944"/>
                  <a:pt x="0" y="2285"/>
                  <a:pt x="0" y="1472"/>
                </a:cubicBezTo>
                <a:cubicBezTo>
                  <a:pt x="0" y="659"/>
                  <a:pt x="659" y="0"/>
                  <a:pt x="1472" y="0"/>
                </a:cubicBezTo>
                <a:lnTo>
                  <a:pt x="1472" y="353"/>
                </a:lnTo>
                <a:cubicBezTo>
                  <a:pt x="855" y="353"/>
                  <a:pt x="354" y="854"/>
                  <a:pt x="354" y="1472"/>
                </a:cubicBezTo>
                <a:cubicBezTo>
                  <a:pt x="354" y="2090"/>
                  <a:pt x="855" y="2591"/>
                  <a:pt x="1472" y="2591"/>
                </a:cubicBezTo>
                <a:lnTo>
                  <a:pt x="1472" y="29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25C587FD-8F4F-901F-73A7-1651CE3EA6F9}"/>
              </a:ext>
            </a:extLst>
          </p:cNvPr>
          <p:cNvSpPr>
            <a:spLocks/>
          </p:cNvSpPr>
          <p:nvPr/>
        </p:nvSpPr>
        <p:spPr bwMode="auto">
          <a:xfrm rot="5400000">
            <a:off x="4201874" y="2799143"/>
            <a:ext cx="798628" cy="1604791"/>
          </a:xfrm>
          <a:custGeom>
            <a:avLst/>
            <a:gdLst>
              <a:gd name="T0" fmla="*/ 1472 w 1472"/>
              <a:gd name="T1" fmla="*/ 2944 h 2944"/>
              <a:gd name="T2" fmla="*/ 0 w 1472"/>
              <a:gd name="T3" fmla="*/ 1472 h 2944"/>
              <a:gd name="T4" fmla="*/ 1472 w 1472"/>
              <a:gd name="T5" fmla="*/ 0 h 2944"/>
              <a:gd name="T6" fmla="*/ 1472 w 1472"/>
              <a:gd name="T7" fmla="*/ 353 h 2944"/>
              <a:gd name="T8" fmla="*/ 354 w 1472"/>
              <a:gd name="T9" fmla="*/ 1472 h 2944"/>
              <a:gd name="T10" fmla="*/ 1472 w 1472"/>
              <a:gd name="T11" fmla="*/ 2591 h 2944"/>
              <a:gd name="T12" fmla="*/ 1472 w 1472"/>
              <a:gd name="T13" fmla="*/ 2944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1472" y="2944"/>
                </a:moveTo>
                <a:cubicBezTo>
                  <a:pt x="659" y="2944"/>
                  <a:pt x="0" y="2285"/>
                  <a:pt x="0" y="1472"/>
                </a:cubicBezTo>
                <a:cubicBezTo>
                  <a:pt x="0" y="659"/>
                  <a:pt x="659" y="0"/>
                  <a:pt x="1472" y="0"/>
                </a:cubicBezTo>
                <a:lnTo>
                  <a:pt x="1472" y="353"/>
                </a:lnTo>
                <a:cubicBezTo>
                  <a:pt x="855" y="353"/>
                  <a:pt x="354" y="854"/>
                  <a:pt x="354" y="1472"/>
                </a:cubicBezTo>
                <a:cubicBezTo>
                  <a:pt x="354" y="2090"/>
                  <a:pt x="855" y="2591"/>
                  <a:pt x="1472" y="2591"/>
                </a:cubicBezTo>
                <a:lnTo>
                  <a:pt x="1472" y="29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F9457BCD-EC99-9F24-8230-BC1F4E8F21EA}"/>
              </a:ext>
            </a:extLst>
          </p:cNvPr>
          <p:cNvSpPr>
            <a:spLocks/>
          </p:cNvSpPr>
          <p:nvPr/>
        </p:nvSpPr>
        <p:spPr bwMode="auto">
          <a:xfrm rot="5400000">
            <a:off x="2791416" y="3596831"/>
            <a:ext cx="796745" cy="1604790"/>
          </a:xfrm>
          <a:custGeom>
            <a:avLst/>
            <a:gdLst>
              <a:gd name="T0" fmla="*/ 0 w 1472"/>
              <a:gd name="T1" fmla="*/ 0 h 2944"/>
              <a:gd name="T2" fmla="*/ 1472 w 1472"/>
              <a:gd name="T3" fmla="*/ 1472 h 2944"/>
              <a:gd name="T4" fmla="*/ 0 w 1472"/>
              <a:gd name="T5" fmla="*/ 2944 h 2944"/>
              <a:gd name="T6" fmla="*/ 0 w 1472"/>
              <a:gd name="T7" fmla="*/ 2591 h 2944"/>
              <a:gd name="T8" fmla="*/ 1119 w 1472"/>
              <a:gd name="T9" fmla="*/ 1472 h 2944"/>
              <a:gd name="T10" fmla="*/ 0 w 1472"/>
              <a:gd name="T11" fmla="*/ 353 h 2944"/>
              <a:gd name="T12" fmla="*/ 0 w 1472"/>
              <a:gd name="T13" fmla="*/ 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0" y="0"/>
                </a:moveTo>
                <a:cubicBezTo>
                  <a:pt x="813" y="0"/>
                  <a:pt x="1472" y="659"/>
                  <a:pt x="1472" y="1472"/>
                </a:cubicBezTo>
                <a:cubicBezTo>
                  <a:pt x="1472" y="2285"/>
                  <a:pt x="813" y="2944"/>
                  <a:pt x="0" y="2944"/>
                </a:cubicBezTo>
                <a:lnTo>
                  <a:pt x="0" y="2591"/>
                </a:lnTo>
                <a:cubicBezTo>
                  <a:pt x="618" y="2591"/>
                  <a:pt x="1119" y="2090"/>
                  <a:pt x="1119" y="1472"/>
                </a:cubicBezTo>
                <a:cubicBezTo>
                  <a:pt x="1119" y="854"/>
                  <a:pt x="618" y="353"/>
                  <a:pt x="0" y="3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A45AED40-8503-396A-27FE-53AA1FD3D2E8}"/>
              </a:ext>
            </a:extLst>
          </p:cNvPr>
          <p:cNvSpPr>
            <a:spLocks/>
          </p:cNvSpPr>
          <p:nvPr/>
        </p:nvSpPr>
        <p:spPr bwMode="auto">
          <a:xfrm rot="5400000">
            <a:off x="2795530" y="2799143"/>
            <a:ext cx="798628" cy="1604790"/>
          </a:xfrm>
          <a:custGeom>
            <a:avLst/>
            <a:gdLst>
              <a:gd name="T0" fmla="*/ 1472 w 1472"/>
              <a:gd name="T1" fmla="*/ 2944 h 2944"/>
              <a:gd name="T2" fmla="*/ 0 w 1472"/>
              <a:gd name="T3" fmla="*/ 1472 h 2944"/>
              <a:gd name="T4" fmla="*/ 1472 w 1472"/>
              <a:gd name="T5" fmla="*/ 0 h 2944"/>
              <a:gd name="T6" fmla="*/ 1472 w 1472"/>
              <a:gd name="T7" fmla="*/ 353 h 2944"/>
              <a:gd name="T8" fmla="*/ 354 w 1472"/>
              <a:gd name="T9" fmla="*/ 1472 h 2944"/>
              <a:gd name="T10" fmla="*/ 1472 w 1472"/>
              <a:gd name="T11" fmla="*/ 2591 h 2944"/>
              <a:gd name="T12" fmla="*/ 1472 w 1472"/>
              <a:gd name="T13" fmla="*/ 2944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1472" y="2944"/>
                </a:moveTo>
                <a:cubicBezTo>
                  <a:pt x="659" y="2944"/>
                  <a:pt x="0" y="2285"/>
                  <a:pt x="0" y="1472"/>
                </a:cubicBezTo>
                <a:cubicBezTo>
                  <a:pt x="0" y="659"/>
                  <a:pt x="659" y="0"/>
                  <a:pt x="1472" y="0"/>
                </a:cubicBezTo>
                <a:lnTo>
                  <a:pt x="1472" y="353"/>
                </a:lnTo>
                <a:cubicBezTo>
                  <a:pt x="855" y="353"/>
                  <a:pt x="354" y="854"/>
                  <a:pt x="354" y="1472"/>
                </a:cubicBezTo>
                <a:cubicBezTo>
                  <a:pt x="354" y="2090"/>
                  <a:pt x="855" y="2591"/>
                  <a:pt x="1472" y="2591"/>
                </a:cubicBezTo>
                <a:lnTo>
                  <a:pt x="1472" y="294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DE9B76F1-3915-A923-2E2B-E973809E3B8E}"/>
              </a:ext>
            </a:extLst>
          </p:cNvPr>
          <p:cNvSpPr>
            <a:spLocks/>
          </p:cNvSpPr>
          <p:nvPr/>
        </p:nvSpPr>
        <p:spPr bwMode="auto">
          <a:xfrm rot="5400000">
            <a:off x="5615923" y="3596831"/>
            <a:ext cx="796745" cy="1604790"/>
          </a:xfrm>
          <a:custGeom>
            <a:avLst/>
            <a:gdLst>
              <a:gd name="T0" fmla="*/ 0 w 1472"/>
              <a:gd name="T1" fmla="*/ 0 h 2944"/>
              <a:gd name="T2" fmla="*/ 1472 w 1472"/>
              <a:gd name="T3" fmla="*/ 1472 h 2944"/>
              <a:gd name="T4" fmla="*/ 0 w 1472"/>
              <a:gd name="T5" fmla="*/ 2944 h 2944"/>
              <a:gd name="T6" fmla="*/ 0 w 1472"/>
              <a:gd name="T7" fmla="*/ 2591 h 2944"/>
              <a:gd name="T8" fmla="*/ 1119 w 1472"/>
              <a:gd name="T9" fmla="*/ 1472 h 2944"/>
              <a:gd name="T10" fmla="*/ 0 w 1472"/>
              <a:gd name="T11" fmla="*/ 353 h 2944"/>
              <a:gd name="T12" fmla="*/ 0 w 1472"/>
              <a:gd name="T13" fmla="*/ 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0" y="0"/>
                </a:moveTo>
                <a:cubicBezTo>
                  <a:pt x="813" y="0"/>
                  <a:pt x="1472" y="659"/>
                  <a:pt x="1472" y="1472"/>
                </a:cubicBezTo>
                <a:cubicBezTo>
                  <a:pt x="1472" y="2285"/>
                  <a:pt x="813" y="2944"/>
                  <a:pt x="0" y="2944"/>
                </a:cubicBezTo>
                <a:lnTo>
                  <a:pt x="0" y="2591"/>
                </a:lnTo>
                <a:cubicBezTo>
                  <a:pt x="618" y="2591"/>
                  <a:pt x="1119" y="2090"/>
                  <a:pt x="1119" y="1472"/>
                </a:cubicBezTo>
                <a:cubicBezTo>
                  <a:pt x="1119" y="854"/>
                  <a:pt x="618" y="353"/>
                  <a:pt x="0" y="3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E045C821-974D-15F7-F40A-4DD4DAEE9A75}"/>
              </a:ext>
            </a:extLst>
          </p:cNvPr>
          <p:cNvSpPr>
            <a:spLocks/>
          </p:cNvSpPr>
          <p:nvPr/>
        </p:nvSpPr>
        <p:spPr bwMode="auto">
          <a:xfrm rot="5400000">
            <a:off x="5614982" y="2799144"/>
            <a:ext cx="798628" cy="1604790"/>
          </a:xfrm>
          <a:custGeom>
            <a:avLst/>
            <a:gdLst>
              <a:gd name="T0" fmla="*/ 1472 w 1472"/>
              <a:gd name="T1" fmla="*/ 2944 h 2944"/>
              <a:gd name="T2" fmla="*/ 0 w 1472"/>
              <a:gd name="T3" fmla="*/ 1472 h 2944"/>
              <a:gd name="T4" fmla="*/ 1472 w 1472"/>
              <a:gd name="T5" fmla="*/ 0 h 2944"/>
              <a:gd name="T6" fmla="*/ 1472 w 1472"/>
              <a:gd name="T7" fmla="*/ 353 h 2944"/>
              <a:gd name="T8" fmla="*/ 354 w 1472"/>
              <a:gd name="T9" fmla="*/ 1472 h 2944"/>
              <a:gd name="T10" fmla="*/ 1472 w 1472"/>
              <a:gd name="T11" fmla="*/ 2591 h 2944"/>
              <a:gd name="T12" fmla="*/ 1472 w 1472"/>
              <a:gd name="T13" fmla="*/ 2944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1472" y="2944"/>
                </a:moveTo>
                <a:cubicBezTo>
                  <a:pt x="659" y="2944"/>
                  <a:pt x="0" y="2285"/>
                  <a:pt x="0" y="1472"/>
                </a:cubicBezTo>
                <a:cubicBezTo>
                  <a:pt x="0" y="659"/>
                  <a:pt x="659" y="0"/>
                  <a:pt x="1472" y="0"/>
                </a:cubicBezTo>
                <a:lnTo>
                  <a:pt x="1472" y="353"/>
                </a:lnTo>
                <a:cubicBezTo>
                  <a:pt x="855" y="353"/>
                  <a:pt x="354" y="854"/>
                  <a:pt x="354" y="1472"/>
                </a:cubicBezTo>
                <a:cubicBezTo>
                  <a:pt x="354" y="2090"/>
                  <a:pt x="855" y="2591"/>
                  <a:pt x="1472" y="2591"/>
                </a:cubicBezTo>
                <a:lnTo>
                  <a:pt x="1472" y="2944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0C33954F-03A7-238B-CCC6-FE1EDCF3F875}"/>
              </a:ext>
            </a:extLst>
          </p:cNvPr>
          <p:cNvSpPr>
            <a:spLocks/>
          </p:cNvSpPr>
          <p:nvPr/>
        </p:nvSpPr>
        <p:spPr bwMode="auto">
          <a:xfrm rot="5400000">
            <a:off x="7024626" y="3571785"/>
            <a:ext cx="823938" cy="1627694"/>
          </a:xfrm>
          <a:custGeom>
            <a:avLst/>
            <a:gdLst>
              <a:gd name="T0" fmla="*/ 0 w 1472"/>
              <a:gd name="T1" fmla="*/ 0 h 2944"/>
              <a:gd name="T2" fmla="*/ 1472 w 1472"/>
              <a:gd name="T3" fmla="*/ 1472 h 2944"/>
              <a:gd name="T4" fmla="*/ 0 w 1472"/>
              <a:gd name="T5" fmla="*/ 2944 h 2944"/>
              <a:gd name="T6" fmla="*/ 0 w 1472"/>
              <a:gd name="T7" fmla="*/ 2591 h 2944"/>
              <a:gd name="T8" fmla="*/ 1119 w 1472"/>
              <a:gd name="T9" fmla="*/ 1472 h 2944"/>
              <a:gd name="T10" fmla="*/ 0 w 1472"/>
              <a:gd name="T11" fmla="*/ 353 h 2944"/>
              <a:gd name="T12" fmla="*/ 0 w 1472"/>
              <a:gd name="T13" fmla="*/ 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0" y="0"/>
                </a:moveTo>
                <a:cubicBezTo>
                  <a:pt x="813" y="0"/>
                  <a:pt x="1472" y="659"/>
                  <a:pt x="1472" y="1472"/>
                </a:cubicBezTo>
                <a:cubicBezTo>
                  <a:pt x="1472" y="2285"/>
                  <a:pt x="813" y="2944"/>
                  <a:pt x="0" y="2944"/>
                </a:cubicBezTo>
                <a:lnTo>
                  <a:pt x="0" y="2591"/>
                </a:lnTo>
                <a:cubicBezTo>
                  <a:pt x="618" y="2591"/>
                  <a:pt x="1119" y="2090"/>
                  <a:pt x="1119" y="1472"/>
                </a:cubicBezTo>
                <a:cubicBezTo>
                  <a:pt x="1119" y="854"/>
                  <a:pt x="618" y="353"/>
                  <a:pt x="0" y="3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28D86BEF-3B91-FE99-DBFB-DE482673DC53}"/>
              </a:ext>
            </a:extLst>
          </p:cNvPr>
          <p:cNvSpPr>
            <a:spLocks/>
          </p:cNvSpPr>
          <p:nvPr/>
        </p:nvSpPr>
        <p:spPr bwMode="auto">
          <a:xfrm rot="5400000">
            <a:off x="4202816" y="3596831"/>
            <a:ext cx="796745" cy="1604790"/>
          </a:xfrm>
          <a:custGeom>
            <a:avLst/>
            <a:gdLst>
              <a:gd name="T0" fmla="*/ 0 w 1472"/>
              <a:gd name="T1" fmla="*/ 0 h 2944"/>
              <a:gd name="T2" fmla="*/ 1472 w 1472"/>
              <a:gd name="T3" fmla="*/ 1472 h 2944"/>
              <a:gd name="T4" fmla="*/ 0 w 1472"/>
              <a:gd name="T5" fmla="*/ 2944 h 2944"/>
              <a:gd name="T6" fmla="*/ 0 w 1472"/>
              <a:gd name="T7" fmla="*/ 2591 h 2944"/>
              <a:gd name="T8" fmla="*/ 1119 w 1472"/>
              <a:gd name="T9" fmla="*/ 1472 h 2944"/>
              <a:gd name="T10" fmla="*/ 0 w 1472"/>
              <a:gd name="T11" fmla="*/ 353 h 2944"/>
              <a:gd name="T12" fmla="*/ 0 w 1472"/>
              <a:gd name="T13" fmla="*/ 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0" y="0"/>
                </a:moveTo>
                <a:cubicBezTo>
                  <a:pt x="813" y="0"/>
                  <a:pt x="1472" y="659"/>
                  <a:pt x="1472" y="1472"/>
                </a:cubicBezTo>
                <a:cubicBezTo>
                  <a:pt x="1472" y="2285"/>
                  <a:pt x="813" y="2944"/>
                  <a:pt x="0" y="2944"/>
                </a:cubicBezTo>
                <a:lnTo>
                  <a:pt x="0" y="2591"/>
                </a:lnTo>
                <a:cubicBezTo>
                  <a:pt x="618" y="2591"/>
                  <a:pt x="1119" y="2090"/>
                  <a:pt x="1119" y="1472"/>
                </a:cubicBezTo>
                <a:cubicBezTo>
                  <a:pt x="1119" y="854"/>
                  <a:pt x="618" y="353"/>
                  <a:pt x="0" y="3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raphic 11" descr="Bank with solid fill">
            <a:extLst>
              <a:ext uri="{FF2B5EF4-FFF2-40B4-BE49-F238E27FC236}">
                <a16:creationId xmlns:a16="http://schemas.microsoft.com/office/drawing/2014/main" id="{2919ADEB-612E-0886-9000-917FED9355C7}"/>
              </a:ext>
            </a:extLst>
          </p:cNvPr>
          <p:cNvSpPr/>
          <p:nvPr/>
        </p:nvSpPr>
        <p:spPr>
          <a:xfrm>
            <a:off x="2954406" y="3749786"/>
            <a:ext cx="457299" cy="433231"/>
          </a:xfrm>
          <a:custGeom>
            <a:avLst/>
            <a:gdLst>
              <a:gd name="connsiteX0" fmla="*/ 502367 w 553332"/>
              <a:gd name="connsiteY0" fmla="*/ 458683 h 524209"/>
              <a:gd name="connsiteX1" fmla="*/ 502367 w 553332"/>
              <a:gd name="connsiteY1" fmla="*/ 444122 h 524209"/>
              <a:gd name="connsiteX2" fmla="*/ 473245 w 553332"/>
              <a:gd name="connsiteY2" fmla="*/ 444122 h 524209"/>
              <a:gd name="connsiteX3" fmla="*/ 473245 w 553332"/>
              <a:gd name="connsiteY3" fmla="*/ 196579 h 524209"/>
              <a:gd name="connsiteX4" fmla="*/ 502367 w 553332"/>
              <a:gd name="connsiteY4" fmla="*/ 196579 h 524209"/>
              <a:gd name="connsiteX5" fmla="*/ 502367 w 553332"/>
              <a:gd name="connsiteY5" fmla="*/ 182017 h 524209"/>
              <a:gd name="connsiteX6" fmla="*/ 524210 w 553332"/>
              <a:gd name="connsiteY6" fmla="*/ 182017 h 524209"/>
              <a:gd name="connsiteX7" fmla="*/ 524210 w 553332"/>
              <a:gd name="connsiteY7" fmla="*/ 138333 h 524209"/>
              <a:gd name="connsiteX8" fmla="*/ 502367 w 553332"/>
              <a:gd name="connsiteY8" fmla="*/ 138333 h 524209"/>
              <a:gd name="connsiteX9" fmla="*/ 276666 w 553332"/>
              <a:gd name="connsiteY9" fmla="*/ 0 h 524209"/>
              <a:gd name="connsiteX10" fmla="*/ 50965 w 553332"/>
              <a:gd name="connsiteY10" fmla="*/ 138333 h 524209"/>
              <a:gd name="connsiteX11" fmla="*/ 29123 w 553332"/>
              <a:gd name="connsiteY11" fmla="*/ 138333 h 524209"/>
              <a:gd name="connsiteX12" fmla="*/ 29123 w 553332"/>
              <a:gd name="connsiteY12" fmla="*/ 182017 h 524209"/>
              <a:gd name="connsiteX13" fmla="*/ 50965 w 553332"/>
              <a:gd name="connsiteY13" fmla="*/ 182017 h 524209"/>
              <a:gd name="connsiteX14" fmla="*/ 50965 w 553332"/>
              <a:gd name="connsiteY14" fmla="*/ 196579 h 524209"/>
              <a:gd name="connsiteX15" fmla="*/ 80088 w 553332"/>
              <a:gd name="connsiteY15" fmla="*/ 196579 h 524209"/>
              <a:gd name="connsiteX16" fmla="*/ 80088 w 553332"/>
              <a:gd name="connsiteY16" fmla="*/ 444122 h 524209"/>
              <a:gd name="connsiteX17" fmla="*/ 50965 w 553332"/>
              <a:gd name="connsiteY17" fmla="*/ 444122 h 524209"/>
              <a:gd name="connsiteX18" fmla="*/ 50965 w 553332"/>
              <a:gd name="connsiteY18" fmla="*/ 458683 h 524209"/>
              <a:gd name="connsiteX19" fmla="*/ 0 w 553332"/>
              <a:gd name="connsiteY19" fmla="*/ 495087 h 524209"/>
              <a:gd name="connsiteX20" fmla="*/ 0 w 553332"/>
              <a:gd name="connsiteY20" fmla="*/ 524210 h 524209"/>
              <a:gd name="connsiteX21" fmla="*/ 276666 w 553332"/>
              <a:gd name="connsiteY21" fmla="*/ 524210 h 524209"/>
              <a:gd name="connsiteX22" fmla="*/ 553332 w 553332"/>
              <a:gd name="connsiteY22" fmla="*/ 524210 h 524209"/>
              <a:gd name="connsiteX23" fmla="*/ 553332 w 553332"/>
              <a:gd name="connsiteY23" fmla="*/ 495087 h 524209"/>
              <a:gd name="connsiteX24" fmla="*/ 502367 w 553332"/>
              <a:gd name="connsiteY24" fmla="*/ 458683 h 524209"/>
              <a:gd name="connsiteX25" fmla="*/ 167456 w 553332"/>
              <a:gd name="connsiteY25" fmla="*/ 444122 h 524209"/>
              <a:gd name="connsiteX26" fmla="*/ 123772 w 553332"/>
              <a:gd name="connsiteY26" fmla="*/ 444122 h 524209"/>
              <a:gd name="connsiteX27" fmla="*/ 123772 w 553332"/>
              <a:gd name="connsiteY27" fmla="*/ 196579 h 524209"/>
              <a:gd name="connsiteX28" fmla="*/ 167456 w 553332"/>
              <a:gd name="connsiteY28" fmla="*/ 196579 h 524209"/>
              <a:gd name="connsiteX29" fmla="*/ 167456 w 553332"/>
              <a:gd name="connsiteY29" fmla="*/ 444122 h 524209"/>
              <a:gd name="connsiteX30" fmla="*/ 254824 w 553332"/>
              <a:gd name="connsiteY30" fmla="*/ 444122 h 524209"/>
              <a:gd name="connsiteX31" fmla="*/ 211140 w 553332"/>
              <a:gd name="connsiteY31" fmla="*/ 444122 h 524209"/>
              <a:gd name="connsiteX32" fmla="*/ 211140 w 553332"/>
              <a:gd name="connsiteY32" fmla="*/ 196579 h 524209"/>
              <a:gd name="connsiteX33" fmla="*/ 254824 w 553332"/>
              <a:gd name="connsiteY33" fmla="*/ 196579 h 524209"/>
              <a:gd name="connsiteX34" fmla="*/ 254824 w 553332"/>
              <a:gd name="connsiteY34" fmla="*/ 444122 h 524209"/>
              <a:gd name="connsiteX35" fmla="*/ 269385 w 553332"/>
              <a:gd name="connsiteY35" fmla="*/ 123772 h 524209"/>
              <a:gd name="connsiteX36" fmla="*/ 240263 w 553332"/>
              <a:gd name="connsiteY36" fmla="*/ 94649 h 524209"/>
              <a:gd name="connsiteX37" fmla="*/ 269385 w 553332"/>
              <a:gd name="connsiteY37" fmla="*/ 65526 h 524209"/>
              <a:gd name="connsiteX38" fmla="*/ 298508 w 553332"/>
              <a:gd name="connsiteY38" fmla="*/ 94649 h 524209"/>
              <a:gd name="connsiteX39" fmla="*/ 269385 w 553332"/>
              <a:gd name="connsiteY39" fmla="*/ 123772 h 524209"/>
              <a:gd name="connsiteX40" fmla="*/ 342192 w 553332"/>
              <a:gd name="connsiteY40" fmla="*/ 444122 h 524209"/>
              <a:gd name="connsiteX41" fmla="*/ 298508 w 553332"/>
              <a:gd name="connsiteY41" fmla="*/ 444122 h 524209"/>
              <a:gd name="connsiteX42" fmla="*/ 298508 w 553332"/>
              <a:gd name="connsiteY42" fmla="*/ 196579 h 524209"/>
              <a:gd name="connsiteX43" fmla="*/ 342192 w 553332"/>
              <a:gd name="connsiteY43" fmla="*/ 196579 h 524209"/>
              <a:gd name="connsiteX44" fmla="*/ 342192 w 553332"/>
              <a:gd name="connsiteY44" fmla="*/ 444122 h 524209"/>
              <a:gd name="connsiteX45" fmla="*/ 429561 w 553332"/>
              <a:gd name="connsiteY45" fmla="*/ 444122 h 524209"/>
              <a:gd name="connsiteX46" fmla="*/ 385876 w 553332"/>
              <a:gd name="connsiteY46" fmla="*/ 444122 h 524209"/>
              <a:gd name="connsiteX47" fmla="*/ 385876 w 553332"/>
              <a:gd name="connsiteY47" fmla="*/ 196579 h 524209"/>
              <a:gd name="connsiteX48" fmla="*/ 429561 w 553332"/>
              <a:gd name="connsiteY48" fmla="*/ 196579 h 524209"/>
              <a:gd name="connsiteX49" fmla="*/ 429561 w 553332"/>
              <a:gd name="connsiteY49" fmla="*/ 444122 h 52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53332" h="524209">
                <a:moveTo>
                  <a:pt x="502367" y="458683"/>
                </a:moveTo>
                <a:lnTo>
                  <a:pt x="502367" y="444122"/>
                </a:lnTo>
                <a:lnTo>
                  <a:pt x="473245" y="444122"/>
                </a:lnTo>
                <a:lnTo>
                  <a:pt x="473245" y="196579"/>
                </a:lnTo>
                <a:lnTo>
                  <a:pt x="502367" y="196579"/>
                </a:lnTo>
                <a:lnTo>
                  <a:pt x="502367" y="182017"/>
                </a:lnTo>
                <a:lnTo>
                  <a:pt x="524210" y="182017"/>
                </a:lnTo>
                <a:lnTo>
                  <a:pt x="524210" y="138333"/>
                </a:lnTo>
                <a:lnTo>
                  <a:pt x="502367" y="138333"/>
                </a:lnTo>
                <a:lnTo>
                  <a:pt x="276666" y="0"/>
                </a:lnTo>
                <a:lnTo>
                  <a:pt x="50965" y="138333"/>
                </a:lnTo>
                <a:lnTo>
                  <a:pt x="29123" y="138333"/>
                </a:lnTo>
                <a:lnTo>
                  <a:pt x="29123" y="182017"/>
                </a:lnTo>
                <a:lnTo>
                  <a:pt x="50965" y="182017"/>
                </a:lnTo>
                <a:lnTo>
                  <a:pt x="50965" y="196579"/>
                </a:lnTo>
                <a:lnTo>
                  <a:pt x="80088" y="196579"/>
                </a:lnTo>
                <a:lnTo>
                  <a:pt x="80088" y="444122"/>
                </a:lnTo>
                <a:lnTo>
                  <a:pt x="50965" y="444122"/>
                </a:lnTo>
                <a:lnTo>
                  <a:pt x="50965" y="458683"/>
                </a:lnTo>
                <a:lnTo>
                  <a:pt x="0" y="495087"/>
                </a:lnTo>
                <a:lnTo>
                  <a:pt x="0" y="524210"/>
                </a:lnTo>
                <a:lnTo>
                  <a:pt x="276666" y="524210"/>
                </a:lnTo>
                <a:lnTo>
                  <a:pt x="553332" y="524210"/>
                </a:lnTo>
                <a:lnTo>
                  <a:pt x="553332" y="495087"/>
                </a:lnTo>
                <a:lnTo>
                  <a:pt x="502367" y="458683"/>
                </a:lnTo>
                <a:close/>
                <a:moveTo>
                  <a:pt x="167456" y="444122"/>
                </a:moveTo>
                <a:lnTo>
                  <a:pt x="123772" y="444122"/>
                </a:lnTo>
                <a:lnTo>
                  <a:pt x="123772" y="196579"/>
                </a:lnTo>
                <a:lnTo>
                  <a:pt x="167456" y="196579"/>
                </a:lnTo>
                <a:lnTo>
                  <a:pt x="167456" y="444122"/>
                </a:lnTo>
                <a:close/>
                <a:moveTo>
                  <a:pt x="254824" y="444122"/>
                </a:moveTo>
                <a:lnTo>
                  <a:pt x="211140" y="444122"/>
                </a:lnTo>
                <a:lnTo>
                  <a:pt x="211140" y="196579"/>
                </a:lnTo>
                <a:lnTo>
                  <a:pt x="254824" y="196579"/>
                </a:lnTo>
                <a:lnTo>
                  <a:pt x="254824" y="444122"/>
                </a:lnTo>
                <a:close/>
                <a:moveTo>
                  <a:pt x="269385" y="123772"/>
                </a:moveTo>
                <a:cubicBezTo>
                  <a:pt x="253368" y="123772"/>
                  <a:pt x="240263" y="110666"/>
                  <a:pt x="240263" y="94649"/>
                </a:cubicBezTo>
                <a:cubicBezTo>
                  <a:pt x="240263" y="78631"/>
                  <a:pt x="253368" y="65526"/>
                  <a:pt x="269385" y="65526"/>
                </a:cubicBezTo>
                <a:cubicBezTo>
                  <a:pt x="285403" y="65526"/>
                  <a:pt x="298508" y="78631"/>
                  <a:pt x="298508" y="94649"/>
                </a:cubicBezTo>
                <a:cubicBezTo>
                  <a:pt x="298508" y="110666"/>
                  <a:pt x="285403" y="123772"/>
                  <a:pt x="269385" y="123772"/>
                </a:cubicBezTo>
                <a:close/>
                <a:moveTo>
                  <a:pt x="342192" y="444122"/>
                </a:moveTo>
                <a:lnTo>
                  <a:pt x="298508" y="444122"/>
                </a:lnTo>
                <a:lnTo>
                  <a:pt x="298508" y="196579"/>
                </a:lnTo>
                <a:lnTo>
                  <a:pt x="342192" y="196579"/>
                </a:lnTo>
                <a:lnTo>
                  <a:pt x="342192" y="444122"/>
                </a:lnTo>
                <a:close/>
                <a:moveTo>
                  <a:pt x="429561" y="444122"/>
                </a:moveTo>
                <a:lnTo>
                  <a:pt x="385876" y="444122"/>
                </a:lnTo>
                <a:lnTo>
                  <a:pt x="385876" y="196579"/>
                </a:lnTo>
                <a:lnTo>
                  <a:pt x="429561" y="196579"/>
                </a:lnTo>
                <a:lnTo>
                  <a:pt x="429561" y="444122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72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Freeform 7">
            <a:extLst>
              <a:ext uri="{FF2B5EF4-FFF2-40B4-BE49-F238E27FC236}">
                <a16:creationId xmlns:a16="http://schemas.microsoft.com/office/drawing/2014/main" id="{8B04DB53-B6C2-4838-9063-23F74EAC7E31}"/>
              </a:ext>
            </a:extLst>
          </p:cNvPr>
          <p:cNvSpPr>
            <a:spLocks/>
          </p:cNvSpPr>
          <p:nvPr/>
        </p:nvSpPr>
        <p:spPr bwMode="auto">
          <a:xfrm rot="5400000">
            <a:off x="8472406" y="2781612"/>
            <a:ext cx="798628" cy="1625338"/>
          </a:xfrm>
          <a:custGeom>
            <a:avLst/>
            <a:gdLst>
              <a:gd name="T0" fmla="*/ 1472 w 1472"/>
              <a:gd name="T1" fmla="*/ 2944 h 2944"/>
              <a:gd name="T2" fmla="*/ 0 w 1472"/>
              <a:gd name="T3" fmla="*/ 1472 h 2944"/>
              <a:gd name="T4" fmla="*/ 1472 w 1472"/>
              <a:gd name="T5" fmla="*/ 0 h 2944"/>
              <a:gd name="T6" fmla="*/ 1472 w 1472"/>
              <a:gd name="T7" fmla="*/ 353 h 2944"/>
              <a:gd name="T8" fmla="*/ 354 w 1472"/>
              <a:gd name="T9" fmla="*/ 1472 h 2944"/>
              <a:gd name="T10" fmla="*/ 1472 w 1472"/>
              <a:gd name="T11" fmla="*/ 2591 h 2944"/>
              <a:gd name="T12" fmla="*/ 1472 w 1472"/>
              <a:gd name="T13" fmla="*/ 2944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2" h="2944">
                <a:moveTo>
                  <a:pt x="1472" y="2944"/>
                </a:moveTo>
                <a:cubicBezTo>
                  <a:pt x="659" y="2944"/>
                  <a:pt x="0" y="2285"/>
                  <a:pt x="0" y="1472"/>
                </a:cubicBezTo>
                <a:cubicBezTo>
                  <a:pt x="0" y="659"/>
                  <a:pt x="659" y="0"/>
                  <a:pt x="1472" y="0"/>
                </a:cubicBezTo>
                <a:lnTo>
                  <a:pt x="1472" y="353"/>
                </a:lnTo>
                <a:cubicBezTo>
                  <a:pt x="855" y="353"/>
                  <a:pt x="354" y="854"/>
                  <a:pt x="354" y="1472"/>
                </a:cubicBezTo>
                <a:cubicBezTo>
                  <a:pt x="354" y="2090"/>
                  <a:pt x="855" y="2591"/>
                  <a:pt x="1472" y="2591"/>
                </a:cubicBezTo>
                <a:lnTo>
                  <a:pt x="1472" y="2944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bject 126">
            <a:extLst>
              <a:ext uri="{FF2B5EF4-FFF2-40B4-BE49-F238E27FC236}">
                <a16:creationId xmlns:a16="http://schemas.microsoft.com/office/drawing/2014/main" id="{05AFE6E5-0772-ACE1-72F8-1F9DB5038314}"/>
              </a:ext>
            </a:extLst>
          </p:cNvPr>
          <p:cNvSpPr/>
          <p:nvPr/>
        </p:nvSpPr>
        <p:spPr>
          <a:xfrm>
            <a:off x="5775380" y="3759246"/>
            <a:ext cx="485498" cy="478744"/>
          </a:xfrm>
          <a:custGeom>
            <a:avLst/>
            <a:gdLst/>
            <a:ahLst/>
            <a:cxnLst/>
            <a:rect l="l" t="t" r="r" b="b"/>
            <a:pathLst>
              <a:path w="410845" h="405129">
                <a:moveTo>
                  <a:pt x="406689" y="0"/>
                </a:moveTo>
                <a:lnTo>
                  <a:pt x="3685" y="0"/>
                </a:lnTo>
                <a:lnTo>
                  <a:pt x="0" y="3685"/>
                </a:lnTo>
                <a:lnTo>
                  <a:pt x="0" y="401443"/>
                </a:lnTo>
                <a:lnTo>
                  <a:pt x="3685" y="405129"/>
                </a:lnTo>
                <a:lnTo>
                  <a:pt x="406689" y="405129"/>
                </a:lnTo>
                <a:lnTo>
                  <a:pt x="410364" y="401443"/>
                </a:lnTo>
                <a:lnTo>
                  <a:pt x="410364" y="389412"/>
                </a:lnTo>
                <a:lnTo>
                  <a:pt x="15716" y="389412"/>
                </a:lnTo>
                <a:lnTo>
                  <a:pt x="15716" y="208590"/>
                </a:lnTo>
                <a:lnTo>
                  <a:pt x="71872" y="208590"/>
                </a:lnTo>
                <a:lnTo>
                  <a:pt x="71872" y="195826"/>
                </a:lnTo>
                <a:lnTo>
                  <a:pt x="68196" y="192140"/>
                </a:lnTo>
                <a:lnTo>
                  <a:pt x="15716" y="192140"/>
                </a:lnTo>
                <a:lnTo>
                  <a:pt x="15716" y="15716"/>
                </a:lnTo>
                <a:lnTo>
                  <a:pt x="410364" y="15716"/>
                </a:lnTo>
                <a:lnTo>
                  <a:pt x="410364" y="3685"/>
                </a:lnTo>
                <a:lnTo>
                  <a:pt x="406689" y="0"/>
                </a:lnTo>
                <a:close/>
              </a:path>
              <a:path w="410845" h="405129">
                <a:moveTo>
                  <a:pt x="211763" y="208590"/>
                </a:moveTo>
                <a:lnTo>
                  <a:pt x="195313" y="208590"/>
                </a:lnTo>
                <a:lnTo>
                  <a:pt x="195313" y="271991"/>
                </a:lnTo>
                <a:lnTo>
                  <a:pt x="198999" y="275677"/>
                </a:lnTo>
                <a:lnTo>
                  <a:pt x="229909" y="275677"/>
                </a:lnTo>
                <a:lnTo>
                  <a:pt x="240396" y="277730"/>
                </a:lnTo>
                <a:lnTo>
                  <a:pt x="249277" y="283530"/>
                </a:lnTo>
                <a:lnTo>
                  <a:pt x="255430" y="292543"/>
                </a:lnTo>
                <a:lnTo>
                  <a:pt x="257730" y="304231"/>
                </a:lnTo>
                <a:lnTo>
                  <a:pt x="255541" y="315045"/>
                </a:lnTo>
                <a:lnTo>
                  <a:pt x="249576" y="323890"/>
                </a:lnTo>
                <a:lnTo>
                  <a:pt x="240732" y="329861"/>
                </a:lnTo>
                <a:lnTo>
                  <a:pt x="229909" y="332052"/>
                </a:lnTo>
                <a:lnTo>
                  <a:pt x="198999" y="332052"/>
                </a:lnTo>
                <a:lnTo>
                  <a:pt x="195313" y="335717"/>
                </a:lnTo>
                <a:lnTo>
                  <a:pt x="195313" y="389412"/>
                </a:lnTo>
                <a:lnTo>
                  <a:pt x="211763" y="389412"/>
                </a:lnTo>
                <a:lnTo>
                  <a:pt x="211763" y="348502"/>
                </a:lnTo>
                <a:lnTo>
                  <a:pt x="229909" y="348502"/>
                </a:lnTo>
                <a:lnTo>
                  <a:pt x="247127" y="345016"/>
                </a:lnTo>
                <a:lnTo>
                  <a:pt x="261201" y="335515"/>
                </a:lnTo>
                <a:lnTo>
                  <a:pt x="270696" y="321441"/>
                </a:lnTo>
                <a:lnTo>
                  <a:pt x="274180" y="304231"/>
                </a:lnTo>
                <a:lnTo>
                  <a:pt x="270569" y="286094"/>
                </a:lnTo>
                <a:lnTo>
                  <a:pt x="260863" y="271858"/>
                </a:lnTo>
                <a:lnTo>
                  <a:pt x="246748" y="262557"/>
                </a:lnTo>
                <a:lnTo>
                  <a:pt x="229909" y="259227"/>
                </a:lnTo>
                <a:lnTo>
                  <a:pt x="211763" y="259227"/>
                </a:lnTo>
                <a:lnTo>
                  <a:pt x="211763" y="208590"/>
                </a:lnTo>
                <a:close/>
              </a:path>
              <a:path w="410845" h="405129">
                <a:moveTo>
                  <a:pt x="341033" y="146173"/>
                </a:moveTo>
                <a:lnTo>
                  <a:pt x="307414" y="146173"/>
                </a:lnTo>
                <a:lnTo>
                  <a:pt x="318227" y="148364"/>
                </a:lnTo>
                <a:lnTo>
                  <a:pt x="327068" y="154335"/>
                </a:lnTo>
                <a:lnTo>
                  <a:pt x="333035" y="163180"/>
                </a:lnTo>
                <a:lnTo>
                  <a:pt x="335225" y="173994"/>
                </a:lnTo>
                <a:lnTo>
                  <a:pt x="335225" y="204904"/>
                </a:lnTo>
                <a:lnTo>
                  <a:pt x="338911" y="208590"/>
                </a:lnTo>
                <a:lnTo>
                  <a:pt x="394658" y="208590"/>
                </a:lnTo>
                <a:lnTo>
                  <a:pt x="394658" y="389412"/>
                </a:lnTo>
                <a:lnTo>
                  <a:pt x="410364" y="389412"/>
                </a:lnTo>
                <a:lnTo>
                  <a:pt x="410364" y="192140"/>
                </a:lnTo>
                <a:lnTo>
                  <a:pt x="351675" y="192140"/>
                </a:lnTo>
                <a:lnTo>
                  <a:pt x="351675" y="173994"/>
                </a:lnTo>
                <a:lnTo>
                  <a:pt x="348191" y="156784"/>
                </a:lnTo>
                <a:lnTo>
                  <a:pt x="341033" y="146173"/>
                </a:lnTo>
                <a:close/>
              </a:path>
              <a:path w="410845" h="405129">
                <a:moveTo>
                  <a:pt x="71872" y="208590"/>
                </a:moveTo>
                <a:lnTo>
                  <a:pt x="55422" y="208590"/>
                </a:lnTo>
                <a:lnTo>
                  <a:pt x="55422" y="226736"/>
                </a:lnTo>
                <a:lnTo>
                  <a:pt x="58743" y="243542"/>
                </a:lnTo>
                <a:lnTo>
                  <a:pt x="68026" y="257658"/>
                </a:lnTo>
                <a:lnTo>
                  <a:pt x="82253" y="267378"/>
                </a:lnTo>
                <a:lnTo>
                  <a:pt x="100405" y="270996"/>
                </a:lnTo>
                <a:lnTo>
                  <a:pt x="117624" y="267513"/>
                </a:lnTo>
                <a:lnTo>
                  <a:pt x="131697" y="258019"/>
                </a:lnTo>
                <a:lnTo>
                  <a:pt x="134040" y="254547"/>
                </a:lnTo>
                <a:lnTo>
                  <a:pt x="100405" y="254547"/>
                </a:lnTo>
                <a:lnTo>
                  <a:pt x="88768" y="252258"/>
                </a:lnTo>
                <a:lnTo>
                  <a:pt x="79758" y="246127"/>
                </a:lnTo>
                <a:lnTo>
                  <a:pt x="73937" y="237253"/>
                </a:lnTo>
                <a:lnTo>
                  <a:pt x="71872" y="226736"/>
                </a:lnTo>
                <a:lnTo>
                  <a:pt x="71872" y="208590"/>
                </a:lnTo>
                <a:close/>
              </a:path>
              <a:path w="410845" h="405129">
                <a:moveTo>
                  <a:pt x="307414" y="129723"/>
                </a:moveTo>
                <a:lnTo>
                  <a:pt x="289268" y="133341"/>
                </a:lnTo>
                <a:lnTo>
                  <a:pt x="275033" y="143059"/>
                </a:lnTo>
                <a:lnTo>
                  <a:pt x="265737" y="157177"/>
                </a:lnTo>
                <a:lnTo>
                  <a:pt x="262410" y="173994"/>
                </a:lnTo>
                <a:lnTo>
                  <a:pt x="262410" y="192140"/>
                </a:lnTo>
                <a:lnTo>
                  <a:pt x="131912" y="192140"/>
                </a:lnTo>
                <a:lnTo>
                  <a:pt x="128226" y="195826"/>
                </a:lnTo>
                <a:lnTo>
                  <a:pt x="128226" y="226736"/>
                </a:lnTo>
                <a:lnTo>
                  <a:pt x="126038" y="237549"/>
                </a:lnTo>
                <a:lnTo>
                  <a:pt x="120072" y="246390"/>
                </a:lnTo>
                <a:lnTo>
                  <a:pt x="111228" y="252357"/>
                </a:lnTo>
                <a:lnTo>
                  <a:pt x="100405" y="254547"/>
                </a:lnTo>
                <a:lnTo>
                  <a:pt x="134040" y="254547"/>
                </a:lnTo>
                <a:lnTo>
                  <a:pt x="141192" y="243949"/>
                </a:lnTo>
                <a:lnTo>
                  <a:pt x="144676" y="226736"/>
                </a:lnTo>
                <a:lnTo>
                  <a:pt x="144676" y="208590"/>
                </a:lnTo>
                <a:lnTo>
                  <a:pt x="275174" y="208590"/>
                </a:lnTo>
                <a:lnTo>
                  <a:pt x="278860" y="204904"/>
                </a:lnTo>
                <a:lnTo>
                  <a:pt x="278860" y="173994"/>
                </a:lnTo>
                <a:lnTo>
                  <a:pt x="280911" y="163520"/>
                </a:lnTo>
                <a:lnTo>
                  <a:pt x="286709" y="154637"/>
                </a:lnTo>
                <a:lnTo>
                  <a:pt x="295721" y="148478"/>
                </a:lnTo>
                <a:lnTo>
                  <a:pt x="307414" y="146173"/>
                </a:lnTo>
                <a:lnTo>
                  <a:pt x="341033" y="146173"/>
                </a:lnTo>
                <a:lnTo>
                  <a:pt x="338697" y="142710"/>
                </a:lnTo>
                <a:lnTo>
                  <a:pt x="324627" y="133210"/>
                </a:lnTo>
                <a:lnTo>
                  <a:pt x="307414" y="129723"/>
                </a:lnTo>
                <a:close/>
              </a:path>
              <a:path w="410845" h="405129">
                <a:moveTo>
                  <a:pt x="211763" y="15716"/>
                </a:moveTo>
                <a:lnTo>
                  <a:pt x="195313" y="15716"/>
                </a:lnTo>
                <a:lnTo>
                  <a:pt x="195313" y="52249"/>
                </a:lnTo>
                <a:lnTo>
                  <a:pt x="177177" y="52249"/>
                </a:lnTo>
                <a:lnTo>
                  <a:pt x="160365" y="55570"/>
                </a:lnTo>
                <a:lnTo>
                  <a:pt x="146246" y="64854"/>
                </a:lnTo>
                <a:lnTo>
                  <a:pt x="136525" y="79081"/>
                </a:lnTo>
                <a:lnTo>
                  <a:pt x="132906" y="97232"/>
                </a:lnTo>
                <a:lnTo>
                  <a:pt x="136390" y="114445"/>
                </a:lnTo>
                <a:lnTo>
                  <a:pt x="145885" y="128515"/>
                </a:lnTo>
                <a:lnTo>
                  <a:pt x="159959" y="138009"/>
                </a:lnTo>
                <a:lnTo>
                  <a:pt x="177177" y="141493"/>
                </a:lnTo>
                <a:lnTo>
                  <a:pt x="195313" y="141493"/>
                </a:lnTo>
                <a:lnTo>
                  <a:pt x="195313" y="192140"/>
                </a:lnTo>
                <a:lnTo>
                  <a:pt x="211763" y="192140"/>
                </a:lnTo>
                <a:lnTo>
                  <a:pt x="211763" y="128729"/>
                </a:lnTo>
                <a:lnTo>
                  <a:pt x="208087" y="125053"/>
                </a:lnTo>
                <a:lnTo>
                  <a:pt x="177177" y="125053"/>
                </a:lnTo>
                <a:lnTo>
                  <a:pt x="166359" y="122865"/>
                </a:lnTo>
                <a:lnTo>
                  <a:pt x="157514" y="116899"/>
                </a:lnTo>
                <a:lnTo>
                  <a:pt x="151546" y="108055"/>
                </a:lnTo>
                <a:lnTo>
                  <a:pt x="149356" y="97232"/>
                </a:lnTo>
                <a:lnTo>
                  <a:pt x="151645" y="85596"/>
                </a:lnTo>
                <a:lnTo>
                  <a:pt x="157777" y="76585"/>
                </a:lnTo>
                <a:lnTo>
                  <a:pt x="166655" y="70765"/>
                </a:lnTo>
                <a:lnTo>
                  <a:pt x="177177" y="68699"/>
                </a:lnTo>
                <a:lnTo>
                  <a:pt x="208087" y="68699"/>
                </a:lnTo>
                <a:lnTo>
                  <a:pt x="211763" y="65013"/>
                </a:lnTo>
                <a:lnTo>
                  <a:pt x="211763" y="15716"/>
                </a:lnTo>
                <a:close/>
              </a:path>
              <a:path w="410845" h="405129">
                <a:moveTo>
                  <a:pt x="410364" y="15716"/>
                </a:moveTo>
                <a:lnTo>
                  <a:pt x="394658" y="15716"/>
                </a:lnTo>
                <a:lnTo>
                  <a:pt x="394658" y="192140"/>
                </a:lnTo>
                <a:lnTo>
                  <a:pt x="410364" y="192140"/>
                </a:lnTo>
                <a:lnTo>
                  <a:pt x="410364" y="15716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3ABADFC-97B8-BC84-597F-12D766662569}"/>
              </a:ext>
            </a:extLst>
          </p:cNvPr>
          <p:cNvSpPr/>
          <p:nvPr/>
        </p:nvSpPr>
        <p:spPr>
          <a:xfrm>
            <a:off x="1143640" y="2210472"/>
            <a:ext cx="2836821" cy="74731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>
                <a:solidFill>
                  <a:schemeClr val="bg1"/>
                </a:solidFill>
              </a:rPr>
              <a:t>Health Data Access Body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D78A868-A0E0-2641-4A5B-30E621C52ED8}"/>
              </a:ext>
            </a:extLst>
          </p:cNvPr>
          <p:cNvSpPr/>
          <p:nvPr/>
        </p:nvSpPr>
        <p:spPr>
          <a:xfrm>
            <a:off x="4610495" y="2210471"/>
            <a:ext cx="2836821" cy="754617"/>
          </a:xfrm>
          <a:prstGeom prst="roundRect">
            <a:avLst>
              <a:gd name="adj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kern="0" err="1">
                <a:solidFill>
                  <a:schemeClr val="bg1"/>
                </a:solidFill>
              </a:rPr>
              <a:t>FAIRification</a:t>
            </a:r>
            <a:endParaRPr lang="en-US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83C34326-5A20-9AE9-AF81-B4FBAFAC42A9}"/>
              </a:ext>
            </a:extLst>
          </p:cNvPr>
          <p:cNvSpPr/>
          <p:nvPr/>
        </p:nvSpPr>
        <p:spPr>
          <a:xfrm>
            <a:off x="8059051" y="2210471"/>
            <a:ext cx="2836821" cy="75461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kern="0">
                <a:solidFill>
                  <a:schemeClr val="bg1"/>
                </a:solidFill>
              </a:rPr>
              <a:t>Data Requests </a:t>
            </a:r>
            <a:endParaRPr lang="en-US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35069E43-06CA-2399-9281-4994BDA75861}"/>
              </a:ext>
            </a:extLst>
          </p:cNvPr>
          <p:cNvSpPr/>
          <p:nvPr/>
        </p:nvSpPr>
        <p:spPr>
          <a:xfrm>
            <a:off x="2954406" y="5241914"/>
            <a:ext cx="2836821" cy="965721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kern="0">
                <a:solidFill>
                  <a:schemeClr val="bg1"/>
                </a:solidFill>
              </a:rPr>
              <a:t>Access Metadata </a:t>
            </a:r>
            <a:endParaRPr lang="en-US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A4D35D8F-733E-A615-F9DB-C25318E81803}"/>
              </a:ext>
            </a:extLst>
          </p:cNvPr>
          <p:cNvSpPr/>
          <p:nvPr/>
        </p:nvSpPr>
        <p:spPr>
          <a:xfrm>
            <a:off x="6234124" y="5245073"/>
            <a:ext cx="2836821" cy="96572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kern="0">
                <a:solidFill>
                  <a:schemeClr val="bg1"/>
                </a:solidFill>
              </a:rPr>
              <a:t>Data Literacy and Communication</a:t>
            </a:r>
            <a:endParaRPr lang="en-US"/>
          </a:p>
        </p:txBody>
      </p:sp>
      <p:grpSp>
        <p:nvGrpSpPr>
          <p:cNvPr id="104" name="Grupo 552">
            <a:extLst>
              <a:ext uri="{FF2B5EF4-FFF2-40B4-BE49-F238E27FC236}">
                <a16:creationId xmlns:a16="http://schemas.microsoft.com/office/drawing/2014/main" id="{E1BC9C31-460F-0672-BE76-DDC66ED3A4D9}"/>
              </a:ext>
            </a:extLst>
          </p:cNvPr>
          <p:cNvGrpSpPr/>
          <p:nvPr/>
        </p:nvGrpSpPr>
        <p:grpSpPr>
          <a:xfrm>
            <a:off x="4413836" y="3689059"/>
            <a:ext cx="434171" cy="568274"/>
            <a:chOff x="5646738" y="3576638"/>
            <a:chExt cx="565150" cy="769938"/>
          </a:xfrm>
          <a:solidFill>
            <a:schemeClr val="bg2">
              <a:lumMod val="75000"/>
            </a:schemeClr>
          </a:solidFill>
        </p:grpSpPr>
        <p:sp>
          <p:nvSpPr>
            <p:cNvPr id="105" name="Freeform 53">
              <a:extLst>
                <a:ext uri="{FF2B5EF4-FFF2-40B4-BE49-F238E27FC236}">
                  <a16:creationId xmlns:a16="http://schemas.microsoft.com/office/drawing/2014/main" id="{CA5956AB-F871-589A-B897-7110ECF60F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6738" y="3576638"/>
              <a:ext cx="552450" cy="769938"/>
            </a:xfrm>
            <a:custGeom>
              <a:avLst/>
              <a:gdLst>
                <a:gd name="T0" fmla="*/ 54 w 147"/>
                <a:gd name="T1" fmla="*/ 146 h 204"/>
                <a:gd name="T2" fmla="*/ 14 w 147"/>
                <a:gd name="T3" fmla="*/ 144 h 204"/>
                <a:gd name="T4" fmla="*/ 0 w 147"/>
                <a:gd name="T5" fmla="*/ 123 h 204"/>
                <a:gd name="T6" fmla="*/ 16 w 147"/>
                <a:gd name="T7" fmla="*/ 104 h 204"/>
                <a:gd name="T8" fmla="*/ 54 w 147"/>
                <a:gd name="T9" fmla="*/ 106 h 204"/>
                <a:gd name="T10" fmla="*/ 54 w 147"/>
                <a:gd name="T11" fmla="*/ 146 h 204"/>
                <a:gd name="T12" fmla="*/ 84 w 147"/>
                <a:gd name="T13" fmla="*/ 85 h 204"/>
                <a:gd name="T14" fmla="*/ 84 w 147"/>
                <a:gd name="T15" fmla="*/ 186 h 204"/>
                <a:gd name="T16" fmla="*/ 102 w 147"/>
                <a:gd name="T17" fmla="*/ 204 h 204"/>
                <a:gd name="T18" fmla="*/ 44 w 147"/>
                <a:gd name="T19" fmla="*/ 204 h 204"/>
                <a:gd name="T20" fmla="*/ 51 w 147"/>
                <a:gd name="T21" fmla="*/ 188 h 204"/>
                <a:gd name="T22" fmla="*/ 62 w 147"/>
                <a:gd name="T23" fmla="*/ 186 h 204"/>
                <a:gd name="T24" fmla="*/ 62 w 147"/>
                <a:gd name="T25" fmla="*/ 87 h 204"/>
                <a:gd name="T26" fmla="*/ 84 w 147"/>
                <a:gd name="T27" fmla="*/ 85 h 204"/>
                <a:gd name="T28" fmla="*/ 62 w 147"/>
                <a:gd name="T29" fmla="*/ 15 h 204"/>
                <a:gd name="T30" fmla="*/ 62 w 147"/>
                <a:gd name="T31" fmla="*/ 15 h 204"/>
                <a:gd name="T32" fmla="*/ 82 w 147"/>
                <a:gd name="T33" fmla="*/ 9 h 204"/>
                <a:gd name="T34" fmla="*/ 84 w 147"/>
                <a:gd name="T35" fmla="*/ 29 h 204"/>
                <a:gd name="T36" fmla="*/ 62 w 147"/>
                <a:gd name="T37" fmla="*/ 30 h 204"/>
                <a:gd name="T38" fmla="*/ 62 w 147"/>
                <a:gd name="T39" fmla="*/ 15 h 204"/>
                <a:gd name="T40" fmla="*/ 145 w 147"/>
                <a:gd name="T41" fmla="*/ 151 h 204"/>
                <a:gd name="T42" fmla="*/ 91 w 147"/>
                <a:gd name="T43" fmla="*/ 148 h 204"/>
                <a:gd name="T44" fmla="*/ 91 w 147"/>
                <a:gd name="T45" fmla="*/ 108 h 204"/>
                <a:gd name="T46" fmla="*/ 147 w 147"/>
                <a:gd name="T47" fmla="*/ 111 h 204"/>
                <a:gd name="T48" fmla="*/ 131 w 147"/>
                <a:gd name="T49" fmla="*/ 130 h 204"/>
                <a:gd name="T50" fmla="*/ 145 w 147"/>
                <a:gd name="T51" fmla="*/ 15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204">
                  <a:moveTo>
                    <a:pt x="54" y="146"/>
                  </a:moveTo>
                  <a:cubicBezTo>
                    <a:pt x="14" y="144"/>
                    <a:pt x="14" y="144"/>
                    <a:pt x="14" y="14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54" y="106"/>
                    <a:pt x="54" y="106"/>
                    <a:pt x="54" y="106"/>
                  </a:cubicBezTo>
                  <a:lnTo>
                    <a:pt x="54" y="146"/>
                  </a:lnTo>
                  <a:close/>
                  <a:moveTo>
                    <a:pt x="84" y="85"/>
                  </a:moveTo>
                  <a:cubicBezTo>
                    <a:pt x="84" y="87"/>
                    <a:pt x="83" y="185"/>
                    <a:pt x="84" y="186"/>
                  </a:cubicBezTo>
                  <a:cubicBezTo>
                    <a:pt x="94" y="192"/>
                    <a:pt x="103" y="183"/>
                    <a:pt x="102" y="204"/>
                  </a:cubicBezTo>
                  <a:cubicBezTo>
                    <a:pt x="44" y="204"/>
                    <a:pt x="44" y="204"/>
                    <a:pt x="44" y="204"/>
                  </a:cubicBezTo>
                  <a:cubicBezTo>
                    <a:pt x="44" y="198"/>
                    <a:pt x="43" y="190"/>
                    <a:pt x="51" y="188"/>
                  </a:cubicBezTo>
                  <a:cubicBezTo>
                    <a:pt x="54" y="188"/>
                    <a:pt x="60" y="190"/>
                    <a:pt x="62" y="186"/>
                  </a:cubicBezTo>
                  <a:cubicBezTo>
                    <a:pt x="62" y="185"/>
                    <a:pt x="62" y="88"/>
                    <a:pt x="62" y="87"/>
                  </a:cubicBezTo>
                  <a:lnTo>
                    <a:pt x="84" y="85"/>
                  </a:lnTo>
                  <a:close/>
                  <a:moveTo>
                    <a:pt x="62" y="15"/>
                  </a:moveTo>
                  <a:cubicBezTo>
                    <a:pt x="62" y="15"/>
                    <a:pt x="62" y="15"/>
                    <a:pt x="62" y="15"/>
                  </a:cubicBezTo>
                  <a:cubicBezTo>
                    <a:pt x="62" y="4"/>
                    <a:pt x="76" y="0"/>
                    <a:pt x="82" y="9"/>
                  </a:cubicBezTo>
                  <a:cubicBezTo>
                    <a:pt x="85" y="12"/>
                    <a:pt x="83" y="25"/>
                    <a:pt x="84" y="29"/>
                  </a:cubicBezTo>
                  <a:cubicBezTo>
                    <a:pt x="62" y="30"/>
                    <a:pt x="62" y="30"/>
                    <a:pt x="62" y="30"/>
                  </a:cubicBezTo>
                  <a:lnTo>
                    <a:pt x="62" y="15"/>
                  </a:lnTo>
                  <a:close/>
                  <a:moveTo>
                    <a:pt x="145" y="151"/>
                  </a:moveTo>
                  <a:cubicBezTo>
                    <a:pt x="91" y="148"/>
                    <a:pt x="91" y="148"/>
                    <a:pt x="91" y="148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147" y="111"/>
                    <a:pt x="147" y="111"/>
                    <a:pt x="147" y="111"/>
                  </a:cubicBezTo>
                  <a:cubicBezTo>
                    <a:pt x="131" y="130"/>
                    <a:pt x="131" y="130"/>
                    <a:pt x="131" y="130"/>
                  </a:cubicBezTo>
                  <a:lnTo>
                    <a:pt x="145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4">
              <a:extLst>
                <a:ext uri="{FF2B5EF4-FFF2-40B4-BE49-F238E27FC236}">
                  <a16:creationId xmlns:a16="http://schemas.microsoft.com/office/drawing/2014/main" id="{074BC382-F82B-81F8-855B-F0BC24EDD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8" y="3705225"/>
              <a:ext cx="558800" cy="180975"/>
            </a:xfrm>
            <a:custGeom>
              <a:avLst/>
              <a:gdLst>
                <a:gd name="T0" fmla="*/ 0 w 148"/>
                <a:gd name="T1" fmla="*/ 7 h 48"/>
                <a:gd name="T2" fmla="*/ 131 w 148"/>
                <a:gd name="T3" fmla="*/ 0 h 48"/>
                <a:gd name="T4" fmla="*/ 148 w 148"/>
                <a:gd name="T5" fmla="*/ 20 h 48"/>
                <a:gd name="T6" fmla="*/ 133 w 148"/>
                <a:gd name="T7" fmla="*/ 41 h 48"/>
                <a:gd name="T8" fmla="*/ 2 w 148"/>
                <a:gd name="T9" fmla="*/ 48 h 48"/>
                <a:gd name="T10" fmla="*/ 17 w 148"/>
                <a:gd name="T11" fmla="*/ 27 h 48"/>
                <a:gd name="T12" fmla="*/ 0 w 148"/>
                <a:gd name="T13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48">
                  <a:moveTo>
                    <a:pt x="0" y="7"/>
                  </a:moveTo>
                  <a:cubicBezTo>
                    <a:pt x="33" y="6"/>
                    <a:pt x="98" y="2"/>
                    <a:pt x="131" y="0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01" y="43"/>
                    <a:pt x="35" y="46"/>
                    <a:pt x="2" y="48"/>
                  </a:cubicBezTo>
                  <a:cubicBezTo>
                    <a:pt x="17" y="27"/>
                    <a:pt x="17" y="27"/>
                    <a:pt x="17" y="27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upo 538">
            <a:extLst>
              <a:ext uri="{FF2B5EF4-FFF2-40B4-BE49-F238E27FC236}">
                <a16:creationId xmlns:a16="http://schemas.microsoft.com/office/drawing/2014/main" id="{DFA3CEED-3947-89DB-1EA5-99DBC65E8BD3}"/>
              </a:ext>
            </a:extLst>
          </p:cNvPr>
          <p:cNvGrpSpPr/>
          <p:nvPr/>
        </p:nvGrpSpPr>
        <p:grpSpPr>
          <a:xfrm>
            <a:off x="7175429" y="3728152"/>
            <a:ext cx="547655" cy="555425"/>
            <a:chOff x="1557338" y="4716463"/>
            <a:chExt cx="688975" cy="682625"/>
          </a:xfrm>
          <a:solidFill>
            <a:schemeClr val="accent1">
              <a:lumMod val="75000"/>
            </a:schemeClr>
          </a:solidFill>
        </p:grpSpPr>
        <p:sp>
          <p:nvSpPr>
            <p:cNvPr id="108" name="Rectangle 40">
              <a:extLst>
                <a:ext uri="{FF2B5EF4-FFF2-40B4-BE49-F238E27FC236}">
                  <a16:creationId xmlns:a16="http://schemas.microsoft.com/office/drawing/2014/main" id="{4B44FF5E-2B7F-CE04-D9F0-3F3D41DB8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338" y="5330825"/>
              <a:ext cx="688975" cy="682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41">
              <a:extLst>
                <a:ext uri="{FF2B5EF4-FFF2-40B4-BE49-F238E27FC236}">
                  <a16:creationId xmlns:a16="http://schemas.microsoft.com/office/drawing/2014/main" id="{244DA847-BA78-68BF-3F84-6FE8F0E6B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888" y="5092700"/>
              <a:ext cx="131763" cy="185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42">
              <a:extLst>
                <a:ext uri="{FF2B5EF4-FFF2-40B4-BE49-F238E27FC236}">
                  <a16:creationId xmlns:a16="http://schemas.microsoft.com/office/drawing/2014/main" id="{386594D2-2E85-7F75-74F9-6D75CC369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738" y="5013325"/>
              <a:ext cx="134938" cy="265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43">
              <a:extLst>
                <a:ext uri="{FF2B5EF4-FFF2-40B4-BE49-F238E27FC236}">
                  <a16:creationId xmlns:a16="http://schemas.microsoft.com/office/drawing/2014/main" id="{B3E78AA5-6C1D-8363-EE75-26EAA144D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176" y="4875213"/>
              <a:ext cx="136525" cy="403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27F12E6B-2249-DEFD-758F-7E57528F6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6" y="4716463"/>
              <a:ext cx="395288" cy="339725"/>
            </a:xfrm>
            <a:custGeom>
              <a:avLst/>
              <a:gdLst>
                <a:gd name="T0" fmla="*/ 15 w 249"/>
                <a:gd name="T1" fmla="*/ 214 h 214"/>
                <a:gd name="T2" fmla="*/ 193 w 249"/>
                <a:gd name="T3" fmla="*/ 92 h 214"/>
                <a:gd name="T4" fmla="*/ 219 w 249"/>
                <a:gd name="T5" fmla="*/ 138 h 214"/>
                <a:gd name="T6" fmla="*/ 249 w 249"/>
                <a:gd name="T7" fmla="*/ 16 h 214"/>
                <a:gd name="T8" fmla="*/ 136 w 249"/>
                <a:gd name="T9" fmla="*/ 0 h 214"/>
                <a:gd name="T10" fmla="*/ 164 w 249"/>
                <a:gd name="T11" fmla="*/ 50 h 214"/>
                <a:gd name="T12" fmla="*/ 0 w 249"/>
                <a:gd name="T13" fmla="*/ 199 h 214"/>
                <a:gd name="T14" fmla="*/ 15 w 249"/>
                <a:gd name="T15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14">
                  <a:moveTo>
                    <a:pt x="15" y="214"/>
                  </a:moveTo>
                  <a:lnTo>
                    <a:pt x="193" y="92"/>
                  </a:lnTo>
                  <a:lnTo>
                    <a:pt x="219" y="138"/>
                  </a:lnTo>
                  <a:lnTo>
                    <a:pt x="249" y="16"/>
                  </a:lnTo>
                  <a:lnTo>
                    <a:pt x="136" y="0"/>
                  </a:lnTo>
                  <a:lnTo>
                    <a:pt x="164" y="50"/>
                  </a:lnTo>
                  <a:lnTo>
                    <a:pt x="0" y="199"/>
                  </a:lnTo>
                  <a:lnTo>
                    <a:pt x="1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" name="Grupo 580">
            <a:extLst>
              <a:ext uri="{FF2B5EF4-FFF2-40B4-BE49-F238E27FC236}">
                <a16:creationId xmlns:a16="http://schemas.microsoft.com/office/drawing/2014/main" id="{8873A655-78C0-A556-4081-2B4522F0F474}"/>
              </a:ext>
            </a:extLst>
          </p:cNvPr>
          <p:cNvGrpSpPr/>
          <p:nvPr/>
        </p:nvGrpSpPr>
        <p:grpSpPr>
          <a:xfrm>
            <a:off x="8608512" y="3772371"/>
            <a:ext cx="500268" cy="465619"/>
            <a:chOff x="4202113" y="2535238"/>
            <a:chExt cx="682625" cy="649287"/>
          </a:xfrm>
          <a:solidFill>
            <a:schemeClr val="accent6"/>
          </a:solidFill>
        </p:grpSpPr>
        <p:sp>
          <p:nvSpPr>
            <p:cNvPr id="114" name="Freeform 73">
              <a:extLst>
                <a:ext uri="{FF2B5EF4-FFF2-40B4-BE49-F238E27FC236}">
                  <a16:creationId xmlns:a16="http://schemas.microsoft.com/office/drawing/2014/main" id="{D0A15EAE-E618-30A6-5956-3691C1EED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101" y="2535238"/>
              <a:ext cx="531813" cy="606425"/>
            </a:xfrm>
            <a:custGeom>
              <a:avLst/>
              <a:gdLst>
                <a:gd name="T0" fmla="*/ 138 w 141"/>
                <a:gd name="T1" fmla="*/ 44 h 161"/>
                <a:gd name="T2" fmla="*/ 138 w 141"/>
                <a:gd name="T3" fmla="*/ 44 h 161"/>
                <a:gd name="T4" fmla="*/ 139 w 141"/>
                <a:gd name="T5" fmla="*/ 44 h 161"/>
                <a:gd name="T6" fmla="*/ 140 w 141"/>
                <a:gd name="T7" fmla="*/ 43 h 161"/>
                <a:gd name="T8" fmla="*/ 140 w 141"/>
                <a:gd name="T9" fmla="*/ 39 h 161"/>
                <a:gd name="T10" fmla="*/ 111 w 141"/>
                <a:gd name="T11" fmla="*/ 1 h 161"/>
                <a:gd name="T12" fmla="*/ 108 w 141"/>
                <a:gd name="T13" fmla="*/ 4 h 161"/>
                <a:gd name="T14" fmla="*/ 81 w 141"/>
                <a:gd name="T15" fmla="*/ 43 h 161"/>
                <a:gd name="T16" fmla="*/ 82 w 141"/>
                <a:gd name="T17" fmla="*/ 44 h 161"/>
                <a:gd name="T18" fmla="*/ 101 w 141"/>
                <a:gd name="T19" fmla="*/ 44 h 161"/>
                <a:gd name="T20" fmla="*/ 66 w 141"/>
                <a:gd name="T21" fmla="*/ 115 h 161"/>
                <a:gd name="T22" fmla="*/ 20 w 141"/>
                <a:gd name="T23" fmla="*/ 138 h 161"/>
                <a:gd name="T24" fmla="*/ 7 w 141"/>
                <a:gd name="T25" fmla="*/ 139 h 161"/>
                <a:gd name="T26" fmla="*/ 5 w 141"/>
                <a:gd name="T27" fmla="*/ 154 h 161"/>
                <a:gd name="T28" fmla="*/ 42 w 141"/>
                <a:gd name="T29" fmla="*/ 151 h 161"/>
                <a:gd name="T30" fmla="*/ 119 w 141"/>
                <a:gd name="T31" fmla="*/ 44 h 161"/>
                <a:gd name="T32" fmla="*/ 138 w 141"/>
                <a:gd name="T33" fmla="*/ 4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161">
                  <a:moveTo>
                    <a:pt x="138" y="44"/>
                  </a:moveTo>
                  <a:cubicBezTo>
                    <a:pt x="138" y="44"/>
                    <a:pt x="138" y="44"/>
                    <a:pt x="138" y="44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41" y="42"/>
                    <a:pt x="140" y="40"/>
                    <a:pt x="140" y="39"/>
                  </a:cubicBezTo>
                  <a:cubicBezTo>
                    <a:pt x="138" y="38"/>
                    <a:pt x="113" y="0"/>
                    <a:pt x="111" y="1"/>
                  </a:cubicBezTo>
                  <a:cubicBezTo>
                    <a:pt x="110" y="2"/>
                    <a:pt x="108" y="3"/>
                    <a:pt x="108" y="4"/>
                  </a:cubicBezTo>
                  <a:cubicBezTo>
                    <a:pt x="107" y="5"/>
                    <a:pt x="78" y="41"/>
                    <a:pt x="81" y="43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2" y="44"/>
                    <a:pt x="100" y="44"/>
                    <a:pt x="101" y="44"/>
                  </a:cubicBezTo>
                  <a:cubicBezTo>
                    <a:pt x="99" y="71"/>
                    <a:pt x="84" y="96"/>
                    <a:pt x="66" y="115"/>
                  </a:cubicBezTo>
                  <a:cubicBezTo>
                    <a:pt x="54" y="127"/>
                    <a:pt x="36" y="135"/>
                    <a:pt x="20" y="138"/>
                  </a:cubicBezTo>
                  <a:cubicBezTo>
                    <a:pt x="17" y="138"/>
                    <a:pt x="9" y="138"/>
                    <a:pt x="7" y="139"/>
                  </a:cubicBezTo>
                  <a:cubicBezTo>
                    <a:pt x="2" y="142"/>
                    <a:pt x="0" y="150"/>
                    <a:pt x="5" y="154"/>
                  </a:cubicBezTo>
                  <a:cubicBezTo>
                    <a:pt x="13" y="161"/>
                    <a:pt x="33" y="153"/>
                    <a:pt x="42" y="151"/>
                  </a:cubicBezTo>
                  <a:cubicBezTo>
                    <a:pt x="85" y="134"/>
                    <a:pt x="115" y="89"/>
                    <a:pt x="119" y="44"/>
                  </a:cubicBezTo>
                  <a:lnTo>
                    <a:pt x="13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4">
              <a:extLst>
                <a:ext uri="{FF2B5EF4-FFF2-40B4-BE49-F238E27FC236}">
                  <a16:creationId xmlns:a16="http://schemas.microsoft.com/office/drawing/2014/main" id="{A7AC4F4A-EE26-6779-F865-7C44AAD1F8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2609850"/>
              <a:ext cx="328613" cy="301625"/>
            </a:xfrm>
            <a:custGeom>
              <a:avLst/>
              <a:gdLst>
                <a:gd name="T0" fmla="*/ 44 w 87"/>
                <a:gd name="T1" fmla="*/ 25 h 80"/>
                <a:gd name="T2" fmla="*/ 44 w 87"/>
                <a:gd name="T3" fmla="*/ 25 h 80"/>
                <a:gd name="T4" fmla="*/ 44 w 87"/>
                <a:gd name="T5" fmla="*/ 62 h 80"/>
                <a:gd name="T6" fmla="*/ 44 w 87"/>
                <a:gd name="T7" fmla="*/ 25 h 80"/>
                <a:gd name="T8" fmla="*/ 44 w 87"/>
                <a:gd name="T9" fmla="*/ 80 h 80"/>
                <a:gd name="T10" fmla="*/ 44 w 87"/>
                <a:gd name="T11" fmla="*/ 80 h 80"/>
                <a:gd name="T12" fmla="*/ 77 w 87"/>
                <a:gd name="T13" fmla="*/ 29 h 80"/>
                <a:gd name="T14" fmla="*/ 11 w 87"/>
                <a:gd name="T15" fmla="*/ 29 h 80"/>
                <a:gd name="T16" fmla="*/ 44 w 8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0">
                  <a:moveTo>
                    <a:pt x="44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67" y="26"/>
                    <a:pt x="67" y="61"/>
                    <a:pt x="44" y="62"/>
                  </a:cubicBezTo>
                  <a:cubicBezTo>
                    <a:pt x="20" y="61"/>
                    <a:pt x="20" y="26"/>
                    <a:pt x="44" y="25"/>
                  </a:cubicBezTo>
                  <a:close/>
                  <a:moveTo>
                    <a:pt x="44" y="80"/>
                  </a:moveTo>
                  <a:cubicBezTo>
                    <a:pt x="44" y="80"/>
                    <a:pt x="44" y="80"/>
                    <a:pt x="44" y="80"/>
                  </a:cubicBezTo>
                  <a:cubicBezTo>
                    <a:pt x="69" y="80"/>
                    <a:pt x="87" y="53"/>
                    <a:pt x="77" y="29"/>
                  </a:cubicBezTo>
                  <a:cubicBezTo>
                    <a:pt x="65" y="1"/>
                    <a:pt x="23" y="0"/>
                    <a:pt x="11" y="29"/>
                  </a:cubicBezTo>
                  <a:cubicBezTo>
                    <a:pt x="0" y="52"/>
                    <a:pt x="19" y="80"/>
                    <a:pt x="44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5">
              <a:extLst>
                <a:ext uri="{FF2B5EF4-FFF2-40B4-BE49-F238E27FC236}">
                  <a16:creationId xmlns:a16="http://schemas.microsoft.com/office/drawing/2014/main" id="{604DA127-ED23-B424-455F-B40A766D1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3" y="2886075"/>
              <a:ext cx="244475" cy="298450"/>
            </a:xfrm>
            <a:custGeom>
              <a:avLst/>
              <a:gdLst>
                <a:gd name="T0" fmla="*/ 45 w 65"/>
                <a:gd name="T1" fmla="*/ 40 h 79"/>
                <a:gd name="T2" fmla="*/ 64 w 65"/>
                <a:gd name="T3" fmla="*/ 20 h 79"/>
                <a:gd name="T4" fmla="*/ 62 w 65"/>
                <a:gd name="T5" fmla="*/ 10 h 79"/>
                <a:gd name="T6" fmla="*/ 32 w 65"/>
                <a:gd name="T7" fmla="*/ 26 h 79"/>
                <a:gd name="T8" fmla="*/ 13 w 65"/>
                <a:gd name="T9" fmla="*/ 8 h 79"/>
                <a:gd name="T10" fmla="*/ 3 w 65"/>
                <a:gd name="T11" fmla="*/ 10 h 79"/>
                <a:gd name="T12" fmla="*/ 1 w 65"/>
                <a:gd name="T13" fmla="*/ 20 h 79"/>
                <a:gd name="T14" fmla="*/ 20 w 65"/>
                <a:gd name="T15" fmla="*/ 40 h 79"/>
                <a:gd name="T16" fmla="*/ 1 w 65"/>
                <a:gd name="T17" fmla="*/ 59 h 79"/>
                <a:gd name="T18" fmla="*/ 3 w 65"/>
                <a:gd name="T19" fmla="*/ 69 h 79"/>
                <a:gd name="T20" fmla="*/ 13 w 65"/>
                <a:gd name="T21" fmla="*/ 71 h 79"/>
                <a:gd name="T22" fmla="*/ 32 w 65"/>
                <a:gd name="T23" fmla="*/ 52 h 79"/>
                <a:gd name="T24" fmla="*/ 62 w 65"/>
                <a:gd name="T25" fmla="*/ 69 h 79"/>
                <a:gd name="T26" fmla="*/ 64 w 65"/>
                <a:gd name="T27" fmla="*/ 59 h 79"/>
                <a:gd name="T28" fmla="*/ 45 w 65"/>
                <a:gd name="T29" fmla="*/ 4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9">
                  <a:moveTo>
                    <a:pt x="45" y="40"/>
                  </a:moveTo>
                  <a:cubicBezTo>
                    <a:pt x="47" y="37"/>
                    <a:pt x="63" y="22"/>
                    <a:pt x="64" y="20"/>
                  </a:cubicBezTo>
                  <a:cubicBezTo>
                    <a:pt x="65" y="16"/>
                    <a:pt x="64" y="13"/>
                    <a:pt x="62" y="10"/>
                  </a:cubicBezTo>
                  <a:cubicBezTo>
                    <a:pt x="52" y="0"/>
                    <a:pt x="39" y="22"/>
                    <a:pt x="32" y="26"/>
                  </a:cubicBezTo>
                  <a:cubicBezTo>
                    <a:pt x="30" y="25"/>
                    <a:pt x="14" y="8"/>
                    <a:pt x="13" y="8"/>
                  </a:cubicBezTo>
                  <a:cubicBezTo>
                    <a:pt x="10" y="7"/>
                    <a:pt x="6" y="7"/>
                    <a:pt x="3" y="10"/>
                  </a:cubicBezTo>
                  <a:cubicBezTo>
                    <a:pt x="1" y="13"/>
                    <a:pt x="0" y="16"/>
                    <a:pt x="1" y="20"/>
                  </a:cubicBezTo>
                  <a:cubicBezTo>
                    <a:pt x="1" y="22"/>
                    <a:pt x="18" y="38"/>
                    <a:pt x="20" y="40"/>
                  </a:cubicBezTo>
                  <a:cubicBezTo>
                    <a:pt x="18" y="41"/>
                    <a:pt x="2" y="57"/>
                    <a:pt x="1" y="59"/>
                  </a:cubicBezTo>
                  <a:cubicBezTo>
                    <a:pt x="0" y="62"/>
                    <a:pt x="1" y="66"/>
                    <a:pt x="3" y="69"/>
                  </a:cubicBezTo>
                  <a:cubicBezTo>
                    <a:pt x="6" y="71"/>
                    <a:pt x="10" y="72"/>
                    <a:pt x="13" y="71"/>
                  </a:cubicBezTo>
                  <a:cubicBezTo>
                    <a:pt x="14" y="70"/>
                    <a:pt x="31" y="53"/>
                    <a:pt x="32" y="52"/>
                  </a:cubicBezTo>
                  <a:cubicBezTo>
                    <a:pt x="39" y="57"/>
                    <a:pt x="52" y="79"/>
                    <a:pt x="62" y="69"/>
                  </a:cubicBezTo>
                  <a:cubicBezTo>
                    <a:pt x="64" y="66"/>
                    <a:pt x="65" y="62"/>
                    <a:pt x="64" y="59"/>
                  </a:cubicBezTo>
                  <a:cubicBezTo>
                    <a:pt x="63" y="57"/>
                    <a:pt x="47" y="41"/>
                    <a:pt x="4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2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58" grpId="0" animBg="1"/>
      <p:bldP spid="62" grpId="0" animBg="1"/>
      <p:bldP spid="69" grpId="0" animBg="1"/>
      <p:bldP spid="101" grpId="0" animBg="1"/>
      <p:bldP spid="102" grpId="0" animBg="1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2B524E3-D520-45BD-7D34-51B9E575F12F}"/>
              </a:ext>
            </a:extLst>
          </p:cNvPr>
          <p:cNvSpPr/>
          <p:nvPr/>
        </p:nvSpPr>
        <p:spPr>
          <a:xfrm>
            <a:off x="838199" y="2244705"/>
            <a:ext cx="4481415" cy="4372953"/>
          </a:xfrm>
          <a:prstGeom prst="rect">
            <a:avLst/>
          </a:prstGeom>
          <a:solidFill>
            <a:srgbClr val="F0E2E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EDECA-C8E6-7A9C-1FBC-5BFDEF8A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What will the HDA do?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86647-79F7-74EA-A29E-A259EB9C3335}"/>
              </a:ext>
            </a:extLst>
          </p:cNvPr>
          <p:cNvSpPr txBox="1"/>
          <p:nvPr/>
        </p:nvSpPr>
        <p:spPr>
          <a:xfrm>
            <a:off x="838199" y="1598168"/>
            <a:ext cx="10515600" cy="369332"/>
          </a:xfrm>
          <a:prstGeom prst="rect">
            <a:avLst/>
          </a:prstGeom>
          <a:solidFill>
            <a:srgbClr val="8612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 role of a </a:t>
            </a:r>
            <a:r>
              <a:rPr lang="en-US" b="1">
                <a:solidFill>
                  <a:schemeClr val="bg1"/>
                </a:solidFill>
              </a:rPr>
              <a:t>Health Data Access Body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905BBE-07A4-EF3A-C681-DB89D4BB6E52}"/>
              </a:ext>
            </a:extLst>
          </p:cNvPr>
          <p:cNvSpPr/>
          <p:nvPr/>
        </p:nvSpPr>
        <p:spPr>
          <a:xfrm>
            <a:off x="2500362" y="2055384"/>
            <a:ext cx="1060862" cy="1034924"/>
          </a:xfrm>
          <a:prstGeom prst="ellipse">
            <a:avLst/>
          </a:prstGeom>
          <a:solidFill>
            <a:schemeClr val="bg1"/>
          </a:solidFill>
          <a:ln>
            <a:solidFill>
              <a:srgbClr val="861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8EFCB-303D-C91C-4451-CBF8D172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306" y="2214218"/>
            <a:ext cx="532973" cy="7172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59F35F-BA0A-91F6-D37D-39890EF2DEC0}"/>
              </a:ext>
            </a:extLst>
          </p:cNvPr>
          <p:cNvSpPr/>
          <p:nvPr/>
        </p:nvSpPr>
        <p:spPr>
          <a:xfrm>
            <a:off x="6823634" y="2254544"/>
            <a:ext cx="4481415" cy="4372954"/>
          </a:xfrm>
          <a:prstGeom prst="rect">
            <a:avLst/>
          </a:prstGeom>
          <a:solidFill>
            <a:srgbClr val="F2F7FF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7A1B38C-7838-6825-BEBD-7C7C0F2C0051}"/>
              </a:ext>
            </a:extLst>
          </p:cNvPr>
          <p:cNvSpPr/>
          <p:nvPr/>
        </p:nvSpPr>
        <p:spPr>
          <a:xfrm>
            <a:off x="8533909" y="2055384"/>
            <a:ext cx="1060862" cy="10349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C24AF3-03DB-1ACD-2D80-9746E147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853" y="2214218"/>
            <a:ext cx="532973" cy="717255"/>
          </a:xfrm>
          <a:prstGeom prst="rect">
            <a:avLst/>
          </a:prstGeom>
        </p:spPr>
      </p:pic>
      <p:pic>
        <p:nvPicPr>
          <p:cNvPr id="27" name="Picture 4" descr="33 Cross Icon Png - Pin Logo Icon">
            <a:extLst>
              <a:ext uri="{FF2B5EF4-FFF2-40B4-BE49-F238E27FC236}">
                <a16:creationId xmlns:a16="http://schemas.microsoft.com/office/drawing/2014/main" id="{AD30F474-CD42-3015-ECC2-2AABB498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96" y="2099635"/>
            <a:ext cx="891339" cy="8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17F569-6D19-AE97-3280-5CAA5CA3F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907" y="230502"/>
            <a:ext cx="2365856" cy="99638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B74D57F-331D-1E4C-2FD6-661B11EF7CAD}"/>
              </a:ext>
            </a:extLst>
          </p:cNvPr>
          <p:cNvGrpSpPr/>
          <p:nvPr/>
        </p:nvGrpSpPr>
        <p:grpSpPr>
          <a:xfrm>
            <a:off x="5283622" y="3351994"/>
            <a:ext cx="1600975" cy="1490932"/>
            <a:chOff x="5366254" y="5102910"/>
            <a:chExt cx="1600975" cy="149093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24679BE-050E-1815-96B0-76C7B9688832}"/>
                </a:ext>
              </a:extLst>
            </p:cNvPr>
            <p:cNvSpPr/>
            <p:nvPr/>
          </p:nvSpPr>
          <p:spPr>
            <a:xfrm>
              <a:off x="5366254" y="5102910"/>
              <a:ext cx="160097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184">
              <a:extLst>
                <a:ext uri="{FF2B5EF4-FFF2-40B4-BE49-F238E27FC236}">
                  <a16:creationId xmlns:a16="http://schemas.microsoft.com/office/drawing/2014/main" id="{FB1FF9BD-A0F3-D0EE-AE04-A95C5F1534E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535087" y="5244302"/>
              <a:ext cx="1290418" cy="1208147"/>
            </a:xfrm>
            <a:custGeom>
              <a:avLst/>
              <a:gdLst/>
              <a:ahLst/>
              <a:cxnLst>
                <a:cxn ang="0">
                  <a:pos x="158" y="160"/>
                </a:cxn>
                <a:cxn ang="0">
                  <a:pos x="150" y="161"/>
                </a:cxn>
                <a:cxn ang="0">
                  <a:pos x="140" y="159"/>
                </a:cxn>
                <a:cxn ang="0">
                  <a:pos x="131" y="152"/>
                </a:cxn>
                <a:cxn ang="0">
                  <a:pos x="120" y="146"/>
                </a:cxn>
                <a:cxn ang="0">
                  <a:pos x="123" y="140"/>
                </a:cxn>
                <a:cxn ang="0">
                  <a:pos x="118" y="138"/>
                </a:cxn>
                <a:cxn ang="0">
                  <a:pos x="118" y="114"/>
                </a:cxn>
                <a:cxn ang="0">
                  <a:pos x="112" y="114"/>
                </a:cxn>
                <a:cxn ang="0">
                  <a:pos x="106" y="122"/>
                </a:cxn>
                <a:cxn ang="0">
                  <a:pos x="101" y="129"/>
                </a:cxn>
                <a:cxn ang="0">
                  <a:pos x="91" y="129"/>
                </a:cxn>
                <a:cxn ang="0">
                  <a:pos x="81" y="125"/>
                </a:cxn>
                <a:cxn ang="0">
                  <a:pos x="79" y="110"/>
                </a:cxn>
                <a:cxn ang="0">
                  <a:pos x="76" y="101"/>
                </a:cxn>
                <a:cxn ang="0">
                  <a:pos x="70" y="96"/>
                </a:cxn>
                <a:cxn ang="0">
                  <a:pos x="58" y="92"/>
                </a:cxn>
                <a:cxn ang="0">
                  <a:pos x="44" y="84"/>
                </a:cxn>
                <a:cxn ang="0">
                  <a:pos x="34" y="80"/>
                </a:cxn>
                <a:cxn ang="0">
                  <a:pos x="25" y="62"/>
                </a:cxn>
                <a:cxn ang="0">
                  <a:pos x="13" y="63"/>
                </a:cxn>
                <a:cxn ang="0">
                  <a:pos x="2" y="58"/>
                </a:cxn>
                <a:cxn ang="0">
                  <a:pos x="0" y="48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23" y="15"/>
                </a:cxn>
                <a:cxn ang="0">
                  <a:pos x="33" y="11"/>
                </a:cxn>
                <a:cxn ang="0">
                  <a:pos x="39" y="10"/>
                </a:cxn>
                <a:cxn ang="0">
                  <a:pos x="39" y="11"/>
                </a:cxn>
                <a:cxn ang="0">
                  <a:pos x="56" y="20"/>
                </a:cxn>
                <a:cxn ang="0">
                  <a:pos x="76" y="14"/>
                </a:cxn>
                <a:cxn ang="0">
                  <a:pos x="91" y="4"/>
                </a:cxn>
                <a:cxn ang="0">
                  <a:pos x="103" y="1"/>
                </a:cxn>
                <a:cxn ang="0">
                  <a:pos x="118" y="0"/>
                </a:cxn>
                <a:cxn ang="0">
                  <a:pos x="124" y="6"/>
                </a:cxn>
                <a:cxn ang="0">
                  <a:pos x="127" y="6"/>
                </a:cxn>
                <a:cxn ang="0">
                  <a:pos x="129" y="14"/>
                </a:cxn>
                <a:cxn ang="0">
                  <a:pos x="138" y="17"/>
                </a:cxn>
                <a:cxn ang="0">
                  <a:pos x="146" y="19"/>
                </a:cxn>
                <a:cxn ang="0">
                  <a:pos x="155" y="24"/>
                </a:cxn>
                <a:cxn ang="0">
                  <a:pos x="155" y="35"/>
                </a:cxn>
                <a:cxn ang="0">
                  <a:pos x="154" y="44"/>
                </a:cxn>
                <a:cxn ang="0">
                  <a:pos x="156" y="55"/>
                </a:cxn>
                <a:cxn ang="0">
                  <a:pos x="163" y="62"/>
                </a:cxn>
                <a:cxn ang="0">
                  <a:pos x="176" y="62"/>
                </a:cxn>
                <a:cxn ang="0">
                  <a:pos x="181" y="68"/>
                </a:cxn>
                <a:cxn ang="0">
                  <a:pos x="182" y="79"/>
                </a:cxn>
                <a:cxn ang="0">
                  <a:pos x="188" y="87"/>
                </a:cxn>
                <a:cxn ang="0">
                  <a:pos x="188" y="96"/>
                </a:cxn>
                <a:cxn ang="0">
                  <a:pos x="177" y="112"/>
                </a:cxn>
                <a:cxn ang="0">
                  <a:pos x="171" y="112"/>
                </a:cxn>
                <a:cxn ang="0">
                  <a:pos x="161" y="119"/>
                </a:cxn>
                <a:cxn ang="0">
                  <a:pos x="155" y="132"/>
                </a:cxn>
                <a:cxn ang="0">
                  <a:pos x="158" y="145"/>
                </a:cxn>
                <a:cxn ang="0">
                  <a:pos x="158" y="160"/>
                </a:cxn>
              </a:cxnLst>
              <a:rect l="0" t="0" r="r" b="b"/>
              <a:pathLst>
                <a:path w="188" h="161">
                  <a:moveTo>
                    <a:pt x="158" y="160"/>
                  </a:moveTo>
                  <a:lnTo>
                    <a:pt x="150" y="161"/>
                  </a:lnTo>
                  <a:lnTo>
                    <a:pt x="140" y="159"/>
                  </a:lnTo>
                  <a:lnTo>
                    <a:pt x="131" y="152"/>
                  </a:lnTo>
                  <a:lnTo>
                    <a:pt x="120" y="146"/>
                  </a:lnTo>
                  <a:lnTo>
                    <a:pt x="123" y="140"/>
                  </a:lnTo>
                  <a:lnTo>
                    <a:pt x="118" y="138"/>
                  </a:lnTo>
                  <a:lnTo>
                    <a:pt x="118" y="114"/>
                  </a:lnTo>
                  <a:lnTo>
                    <a:pt x="112" y="114"/>
                  </a:lnTo>
                  <a:lnTo>
                    <a:pt x="106" y="122"/>
                  </a:lnTo>
                  <a:lnTo>
                    <a:pt x="101" y="129"/>
                  </a:lnTo>
                  <a:lnTo>
                    <a:pt x="91" y="129"/>
                  </a:lnTo>
                  <a:lnTo>
                    <a:pt x="81" y="125"/>
                  </a:lnTo>
                  <a:lnTo>
                    <a:pt x="79" y="110"/>
                  </a:lnTo>
                  <a:lnTo>
                    <a:pt x="76" y="101"/>
                  </a:lnTo>
                  <a:lnTo>
                    <a:pt x="70" y="96"/>
                  </a:lnTo>
                  <a:lnTo>
                    <a:pt x="58" y="92"/>
                  </a:lnTo>
                  <a:lnTo>
                    <a:pt x="44" y="84"/>
                  </a:lnTo>
                  <a:lnTo>
                    <a:pt x="34" y="80"/>
                  </a:lnTo>
                  <a:lnTo>
                    <a:pt x="25" y="62"/>
                  </a:lnTo>
                  <a:lnTo>
                    <a:pt x="13" y="63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3" y="15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56" y="20"/>
                  </a:lnTo>
                  <a:lnTo>
                    <a:pt x="76" y="14"/>
                  </a:lnTo>
                  <a:lnTo>
                    <a:pt x="91" y="4"/>
                  </a:lnTo>
                  <a:lnTo>
                    <a:pt x="103" y="1"/>
                  </a:lnTo>
                  <a:lnTo>
                    <a:pt x="118" y="0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14"/>
                  </a:lnTo>
                  <a:lnTo>
                    <a:pt x="138" y="17"/>
                  </a:lnTo>
                  <a:lnTo>
                    <a:pt x="146" y="19"/>
                  </a:lnTo>
                  <a:lnTo>
                    <a:pt x="155" y="24"/>
                  </a:lnTo>
                  <a:lnTo>
                    <a:pt x="155" y="35"/>
                  </a:lnTo>
                  <a:lnTo>
                    <a:pt x="154" y="44"/>
                  </a:lnTo>
                  <a:lnTo>
                    <a:pt x="156" y="55"/>
                  </a:lnTo>
                  <a:lnTo>
                    <a:pt x="163" y="62"/>
                  </a:lnTo>
                  <a:lnTo>
                    <a:pt x="176" y="62"/>
                  </a:lnTo>
                  <a:lnTo>
                    <a:pt x="181" y="68"/>
                  </a:lnTo>
                  <a:lnTo>
                    <a:pt x="182" y="79"/>
                  </a:lnTo>
                  <a:lnTo>
                    <a:pt x="188" y="87"/>
                  </a:lnTo>
                  <a:lnTo>
                    <a:pt x="188" y="96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1" y="119"/>
                  </a:lnTo>
                  <a:lnTo>
                    <a:pt x="155" y="132"/>
                  </a:lnTo>
                  <a:lnTo>
                    <a:pt x="158" y="145"/>
                  </a:lnTo>
                  <a:lnTo>
                    <a:pt x="158" y="1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2E35">
                    <a:alpha val="60000"/>
                  </a:srgbClr>
                </a:gs>
                <a:gs pos="56000">
                  <a:schemeClr val="accent3">
                    <a:alpha val="55000"/>
                  </a:schemeClr>
                </a:gs>
                <a:gs pos="100000">
                  <a:schemeClr val="bg2">
                    <a:alpha val="22000"/>
                  </a:schemeClr>
                </a:gs>
              </a:gsLst>
              <a:lin ang="0" scaled="1"/>
              <a:tileRect/>
            </a:gradFill>
            <a:ln w="63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  <a:latin typeface="Univers 45 Light" pitchFamily="2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9DC585-37C4-99D6-55F1-D52F16E7E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87" r="2440"/>
            <a:stretch/>
          </p:blipFill>
          <p:spPr>
            <a:xfrm>
              <a:off x="5756951" y="5535620"/>
              <a:ext cx="904459" cy="6058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7EB9810-C7F9-D4E8-B8A4-D72C56E0D4F7}"/>
              </a:ext>
            </a:extLst>
          </p:cNvPr>
          <p:cNvSpPr/>
          <p:nvPr/>
        </p:nvSpPr>
        <p:spPr>
          <a:xfrm>
            <a:off x="1394739" y="3475380"/>
            <a:ext cx="3120503" cy="74731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>
                <a:solidFill>
                  <a:schemeClr val="bg1"/>
                </a:solidFill>
              </a:rPr>
              <a:t>Facilitator / coordinator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13B7060-A9A6-D1D7-EE15-E07A08E80C48}"/>
              </a:ext>
            </a:extLst>
          </p:cNvPr>
          <p:cNvSpPr/>
          <p:nvPr/>
        </p:nvSpPr>
        <p:spPr>
          <a:xfrm>
            <a:off x="1394738" y="4437373"/>
            <a:ext cx="3120503" cy="74731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>
                <a:solidFill>
                  <a:schemeClr val="bg1"/>
                </a:solidFill>
              </a:rPr>
              <a:t>Governance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E550BC-754A-59EC-CCB2-181740E48A02}"/>
              </a:ext>
            </a:extLst>
          </p:cNvPr>
          <p:cNvSpPr/>
          <p:nvPr/>
        </p:nvSpPr>
        <p:spPr>
          <a:xfrm>
            <a:off x="7534572" y="3459867"/>
            <a:ext cx="3120503" cy="74731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>
                <a:solidFill>
                  <a:schemeClr val="bg1"/>
                </a:solidFill>
              </a:rPr>
              <a:t>Data permits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4622C5-709F-BFDA-4C64-A9B5AD61F0B9}"/>
              </a:ext>
            </a:extLst>
          </p:cNvPr>
          <p:cNvSpPr/>
          <p:nvPr/>
        </p:nvSpPr>
        <p:spPr>
          <a:xfrm>
            <a:off x="1365430" y="5399365"/>
            <a:ext cx="3120503" cy="1015991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>
                <a:solidFill>
                  <a:schemeClr val="bg1"/>
                </a:solidFill>
              </a:rPr>
              <a:t>Processing Environment </a:t>
            </a:r>
            <a:r>
              <a:rPr lang="nl-BE" err="1">
                <a:solidFill>
                  <a:schemeClr val="bg1"/>
                </a:solidFill>
              </a:rPr>
              <a:t>for</a:t>
            </a:r>
            <a:r>
              <a:rPr lang="nl-BE">
                <a:solidFill>
                  <a:schemeClr val="bg1"/>
                </a:solidFill>
              </a:rPr>
              <a:t> </a:t>
            </a:r>
            <a:r>
              <a:rPr lang="nl-BE" err="1">
                <a:solidFill>
                  <a:schemeClr val="bg1"/>
                </a:solidFill>
              </a:rPr>
              <a:t>synthetic</a:t>
            </a:r>
            <a:r>
              <a:rPr lang="nl-BE">
                <a:solidFill>
                  <a:schemeClr val="bg1"/>
                </a:solidFill>
              </a:rPr>
              <a:t> data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  <p:bldP spid="15" grpId="0" animBg="1"/>
      <p:bldP spid="6" grpId="0" animBg="1"/>
      <p:bldP spid="10" grpId="0" animBg="1"/>
      <p:bldP spid="25" grpId="0" animBg="1"/>
      <p:bldP spid="36" grpId="0" animBg="1"/>
      <p:bldP spid="37" grpId="0" animBg="1"/>
      <p:bldP spid="39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87550-47DF-3EF5-C0B4-CDC00A3E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Governance: Ethical framework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CFBAB-C6B5-996F-838C-BAD6EA39F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907" y="230502"/>
            <a:ext cx="2365856" cy="9963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BEFD65-69DA-040F-61CC-1B1C84F5ED8E}"/>
              </a:ext>
            </a:extLst>
          </p:cNvPr>
          <p:cNvSpPr/>
          <p:nvPr/>
        </p:nvSpPr>
        <p:spPr>
          <a:xfrm>
            <a:off x="838200" y="1652532"/>
            <a:ext cx="10515600" cy="1181019"/>
          </a:xfrm>
          <a:prstGeom prst="roundRect">
            <a:avLst/>
          </a:pr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5827F1-4DA2-C7AE-AF17-57F418E2CEBE}"/>
              </a:ext>
            </a:extLst>
          </p:cNvPr>
          <p:cNvSpPr/>
          <p:nvPr/>
        </p:nvSpPr>
        <p:spPr>
          <a:xfrm>
            <a:off x="838201" y="5370786"/>
            <a:ext cx="10515600" cy="1181019"/>
          </a:xfrm>
          <a:prstGeom prst="roundRect">
            <a:avLst/>
          </a:prstGeom>
          <a:solidFill>
            <a:srgbClr val="F0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EBE58-03B8-9900-9FB3-1A6932EEF394}"/>
              </a:ext>
            </a:extLst>
          </p:cNvPr>
          <p:cNvGrpSpPr/>
          <p:nvPr/>
        </p:nvGrpSpPr>
        <p:grpSpPr>
          <a:xfrm>
            <a:off x="1228234" y="1729538"/>
            <a:ext cx="3514529" cy="1462460"/>
            <a:chOff x="482780" y="1821645"/>
            <a:chExt cx="2841015" cy="14624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ED6576-BDBB-1EB2-C882-ADAFAB56A2E0}"/>
                </a:ext>
              </a:extLst>
            </p:cNvPr>
            <p:cNvSpPr/>
            <p:nvPr/>
          </p:nvSpPr>
          <p:spPr>
            <a:xfrm>
              <a:off x="497840" y="1821645"/>
              <a:ext cx="2811642" cy="37069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D0E0528-3C3C-E737-630A-756B87EA350A}"/>
                </a:ext>
              </a:extLst>
            </p:cNvPr>
            <p:cNvGrpSpPr/>
            <p:nvPr/>
          </p:nvGrpSpPr>
          <p:grpSpPr>
            <a:xfrm>
              <a:off x="482780" y="1823006"/>
              <a:ext cx="2841015" cy="1461099"/>
              <a:chOff x="642005" y="2010153"/>
              <a:chExt cx="2841015" cy="146109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8A03F7-314E-655A-D7B1-A19A8584F89A}"/>
                  </a:ext>
                </a:extLst>
              </p:cNvPr>
              <p:cNvSpPr txBox="1"/>
              <p:nvPr/>
            </p:nvSpPr>
            <p:spPr>
              <a:xfrm>
                <a:off x="887557" y="2010153"/>
                <a:ext cx="23599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600" b="1">
                    <a:solidFill>
                      <a:schemeClr val="bg1"/>
                    </a:solidFill>
                  </a:rPr>
                  <a:t>PRIMARY USE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8CFFA4-E6BE-38A1-8B17-32284AC9E93E}"/>
                  </a:ext>
                </a:extLst>
              </p:cNvPr>
              <p:cNvSpPr txBox="1"/>
              <p:nvPr/>
            </p:nvSpPr>
            <p:spPr>
              <a:xfrm>
                <a:off x="642005" y="2422090"/>
                <a:ext cx="28410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/>
                  <a:t>Empowering individuals through increased digital access and control of their electronic personal health data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3464FD-8605-6C8F-CCCA-70AB9F40B8F5}"/>
                  </a:ext>
                </a:extLst>
              </p:cNvPr>
              <p:cNvSpPr txBox="1"/>
              <p:nvPr/>
            </p:nvSpPr>
            <p:spPr>
              <a:xfrm>
                <a:off x="1041452" y="3194253"/>
                <a:ext cx="20248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err="1">
                    <a:solidFill>
                      <a:srgbClr val="003399"/>
                    </a:solidFill>
                  </a:rPr>
                  <a:t>Myhealth@EU</a:t>
                </a:r>
                <a:endParaRPr lang="en-US" sz="1200" b="1">
                  <a:solidFill>
                    <a:srgbClr val="003399"/>
                  </a:solidFill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B2CD7A-23EB-EF0A-315F-BFD6108A42FB}"/>
              </a:ext>
            </a:extLst>
          </p:cNvPr>
          <p:cNvGrpSpPr/>
          <p:nvPr/>
        </p:nvGrpSpPr>
        <p:grpSpPr>
          <a:xfrm>
            <a:off x="7493833" y="1729538"/>
            <a:ext cx="3451303" cy="1462003"/>
            <a:chOff x="9089193" y="1798770"/>
            <a:chExt cx="2811642" cy="146200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A5A291F-187C-E0AD-D98E-8C8FE7637C49}"/>
                </a:ext>
              </a:extLst>
            </p:cNvPr>
            <p:cNvSpPr/>
            <p:nvPr/>
          </p:nvSpPr>
          <p:spPr>
            <a:xfrm>
              <a:off x="9089193" y="1798770"/>
              <a:ext cx="2811642" cy="37069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633E723-911B-B44B-6626-02511EC8F9F9}"/>
                </a:ext>
              </a:extLst>
            </p:cNvPr>
            <p:cNvGrpSpPr/>
            <p:nvPr/>
          </p:nvGrpSpPr>
          <p:grpSpPr>
            <a:xfrm flipH="1">
              <a:off x="9135365" y="1813840"/>
              <a:ext cx="2765470" cy="1446933"/>
              <a:chOff x="848504" y="2002348"/>
              <a:chExt cx="2509423" cy="144693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242FF4-2FD8-EC02-58D8-6E49F9DD4F3D}"/>
                  </a:ext>
                </a:extLst>
              </p:cNvPr>
              <p:cNvSpPr txBox="1"/>
              <p:nvPr/>
            </p:nvSpPr>
            <p:spPr>
              <a:xfrm>
                <a:off x="944182" y="2002348"/>
                <a:ext cx="23599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600" b="1">
                    <a:solidFill>
                      <a:schemeClr val="bg1"/>
                    </a:solidFill>
                  </a:rPr>
                  <a:t>SECONDARY USE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FCD85D9-2A10-D577-EC4F-C9596180C405}"/>
                  </a:ext>
                </a:extLst>
              </p:cNvPr>
              <p:cNvSpPr txBox="1"/>
              <p:nvPr/>
            </p:nvSpPr>
            <p:spPr>
              <a:xfrm>
                <a:off x="848504" y="2380846"/>
                <a:ext cx="250942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/>
                  <a:t>Providing a consistent, trustworthy and efficient set-up for the use of health data for research, innovation, policy-making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9B290D4-9297-102A-0959-7CCAF94AE76C}"/>
                  </a:ext>
                </a:extLst>
              </p:cNvPr>
              <p:cNvSpPr txBox="1"/>
              <p:nvPr/>
            </p:nvSpPr>
            <p:spPr>
              <a:xfrm>
                <a:off x="1028627" y="3172282"/>
                <a:ext cx="20248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err="1">
                    <a:solidFill>
                      <a:srgbClr val="003399"/>
                    </a:solidFill>
                  </a:rPr>
                  <a:t>Healthdata@EU</a:t>
                </a:r>
                <a:endParaRPr lang="en-US" sz="1200" b="1">
                  <a:solidFill>
                    <a:srgbClr val="003399"/>
                  </a:solidFill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724E3A-9F1A-347F-23BD-745BE491CFB1}"/>
              </a:ext>
            </a:extLst>
          </p:cNvPr>
          <p:cNvGrpSpPr/>
          <p:nvPr/>
        </p:nvGrpSpPr>
        <p:grpSpPr>
          <a:xfrm>
            <a:off x="5366252" y="1475282"/>
            <a:ext cx="1600975" cy="1490932"/>
            <a:chOff x="5372691" y="1315499"/>
            <a:chExt cx="1600975" cy="14909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7BA480B-F270-D5C0-57C0-00BF620BB81C}"/>
                </a:ext>
              </a:extLst>
            </p:cNvPr>
            <p:cNvSpPr/>
            <p:nvPr/>
          </p:nvSpPr>
          <p:spPr>
            <a:xfrm>
              <a:off x="5372691" y="1315499"/>
              <a:ext cx="160097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9EC8109F-A2AD-E7D0-D304-EDCB89BA45D5}"/>
                </a:ext>
              </a:extLst>
            </p:cNvPr>
            <p:cNvGrpSpPr/>
            <p:nvPr/>
          </p:nvGrpSpPr>
          <p:grpSpPr>
            <a:xfrm>
              <a:off x="5593912" y="1335032"/>
              <a:ext cx="1190147" cy="1309987"/>
              <a:chOff x="2860541" y="2997842"/>
              <a:chExt cx="1006632" cy="1309987"/>
            </a:xfrm>
            <a:solidFill>
              <a:schemeClr val="accent6">
                <a:lumMod val="10000"/>
                <a:lumOff val="90000"/>
              </a:schemeClr>
            </a:solidFill>
          </p:grpSpPr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11F504B8-0819-9354-4C6D-6E0E213C0597}"/>
                  </a:ext>
                </a:extLst>
              </p:cNvPr>
              <p:cNvGrpSpPr/>
              <p:nvPr/>
            </p:nvGrpSpPr>
            <p:grpSpPr>
              <a:xfrm>
                <a:off x="2860541" y="2997842"/>
                <a:ext cx="1006632" cy="1294250"/>
                <a:chOff x="2860541" y="2997842"/>
                <a:chExt cx="1006632" cy="1294250"/>
              </a:xfrm>
              <a:grpFill/>
            </p:grpSpPr>
            <p:sp>
              <p:nvSpPr>
                <p:cNvPr id="1047" name="Freeform 161">
                  <a:extLst>
                    <a:ext uri="{FF2B5EF4-FFF2-40B4-BE49-F238E27FC236}">
                      <a16:creationId xmlns:a16="http://schemas.microsoft.com/office/drawing/2014/main" id="{724D8F8B-2719-5D08-092A-65C48A617E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85534" y="4142605"/>
                  <a:ext cx="59962" cy="55074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48" name="Freeform 175">
                  <a:extLst>
                    <a:ext uri="{FF2B5EF4-FFF2-40B4-BE49-F238E27FC236}">
                      <a16:creationId xmlns:a16="http://schemas.microsoft.com/office/drawing/2014/main" id="{DD419C35-9C9F-E491-D10C-528D55EE7EF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53019" y="3930175"/>
                  <a:ext cx="152630" cy="80645"/>
                </a:xfrm>
                <a:custGeom>
                  <a:avLst/>
                  <a:gdLst/>
                  <a:ahLst/>
                  <a:cxnLst>
                    <a:cxn ang="0">
                      <a:pos x="234" y="27"/>
                    </a:cxn>
                    <a:cxn ang="0">
                      <a:pos x="213" y="43"/>
                    </a:cxn>
                    <a:cxn ang="0">
                      <a:pos x="188" y="62"/>
                    </a:cxn>
                    <a:cxn ang="0">
                      <a:pos x="184" y="90"/>
                    </a:cxn>
                    <a:cxn ang="0">
                      <a:pos x="191" y="113"/>
                    </a:cxn>
                    <a:cxn ang="0">
                      <a:pos x="179" y="110"/>
                    </a:cxn>
                    <a:cxn ang="0">
                      <a:pos x="153" y="106"/>
                    </a:cxn>
                    <a:cxn ang="0">
                      <a:pos x="116" y="114"/>
                    </a:cxn>
                    <a:cxn ang="0">
                      <a:pos x="83" y="127"/>
                    </a:cxn>
                    <a:cxn ang="0">
                      <a:pos x="59" y="118"/>
                    </a:cxn>
                    <a:cxn ang="0">
                      <a:pos x="49" y="132"/>
                    </a:cxn>
                    <a:cxn ang="0">
                      <a:pos x="34" y="129"/>
                    </a:cxn>
                    <a:cxn ang="0">
                      <a:pos x="19" y="119"/>
                    </a:cxn>
                    <a:cxn ang="0">
                      <a:pos x="0" y="123"/>
                    </a:cxn>
                    <a:cxn ang="0">
                      <a:pos x="16" y="137"/>
                    </a:cxn>
                    <a:cxn ang="0">
                      <a:pos x="17" y="155"/>
                    </a:cxn>
                    <a:cxn ang="0">
                      <a:pos x="17" y="167"/>
                    </a:cxn>
                    <a:cxn ang="0">
                      <a:pos x="36" y="172"/>
                    </a:cxn>
                    <a:cxn ang="0">
                      <a:pos x="51" y="173"/>
                    </a:cxn>
                    <a:cxn ang="0">
                      <a:pos x="68" y="177"/>
                    </a:cxn>
                    <a:cxn ang="0">
                      <a:pos x="104" y="165"/>
                    </a:cxn>
                    <a:cxn ang="0">
                      <a:pos x="132" y="161"/>
                    </a:cxn>
                    <a:cxn ang="0">
                      <a:pos x="143" y="156"/>
                    </a:cxn>
                    <a:cxn ang="0">
                      <a:pos x="146" y="164"/>
                    </a:cxn>
                    <a:cxn ang="0">
                      <a:pos x="152" y="178"/>
                    </a:cxn>
                    <a:cxn ang="0">
                      <a:pos x="168" y="187"/>
                    </a:cxn>
                    <a:cxn ang="0">
                      <a:pos x="208" y="198"/>
                    </a:cxn>
                    <a:cxn ang="0">
                      <a:pos x="231" y="203"/>
                    </a:cxn>
                    <a:cxn ang="0">
                      <a:pos x="275" y="205"/>
                    </a:cxn>
                    <a:cxn ang="0">
                      <a:pos x="292" y="189"/>
                    </a:cxn>
                    <a:cxn ang="0">
                      <a:pos x="325" y="191"/>
                    </a:cxn>
                    <a:cxn ang="0">
                      <a:pos x="334" y="182"/>
                    </a:cxn>
                    <a:cxn ang="0">
                      <a:pos x="353" y="176"/>
                    </a:cxn>
                    <a:cxn ang="0">
                      <a:pos x="372" y="161"/>
                    </a:cxn>
                    <a:cxn ang="0">
                      <a:pos x="382" y="148"/>
                    </a:cxn>
                    <a:cxn ang="0">
                      <a:pos x="390" y="119"/>
                    </a:cxn>
                    <a:cxn ang="0">
                      <a:pos x="388" y="103"/>
                    </a:cxn>
                    <a:cxn ang="0">
                      <a:pos x="420" y="95"/>
                    </a:cxn>
                    <a:cxn ang="0">
                      <a:pos x="412" y="62"/>
                    </a:cxn>
                    <a:cxn ang="0">
                      <a:pos x="406" y="26"/>
                    </a:cxn>
                    <a:cxn ang="0">
                      <a:pos x="362" y="19"/>
                    </a:cxn>
                    <a:cxn ang="0">
                      <a:pos x="340" y="1"/>
                    </a:cxn>
                    <a:cxn ang="0">
                      <a:pos x="301" y="10"/>
                    </a:cxn>
                    <a:cxn ang="0">
                      <a:pos x="287" y="27"/>
                    </a:cxn>
                    <a:cxn ang="0">
                      <a:pos x="267" y="32"/>
                    </a:cxn>
                    <a:cxn ang="0">
                      <a:pos x="249" y="25"/>
                    </a:cxn>
                  </a:cxnLst>
                  <a:rect l="0" t="0" r="r" b="b"/>
                  <a:pathLst>
                    <a:path w="420" h="205">
                      <a:moveTo>
                        <a:pt x="235" y="20"/>
                      </a:moveTo>
                      <a:lnTo>
                        <a:pt x="234" y="27"/>
                      </a:lnTo>
                      <a:lnTo>
                        <a:pt x="217" y="35"/>
                      </a:lnTo>
                      <a:lnTo>
                        <a:pt x="213" y="43"/>
                      </a:lnTo>
                      <a:lnTo>
                        <a:pt x="210" y="53"/>
                      </a:lnTo>
                      <a:lnTo>
                        <a:pt x="188" y="62"/>
                      </a:lnTo>
                      <a:lnTo>
                        <a:pt x="183" y="74"/>
                      </a:lnTo>
                      <a:lnTo>
                        <a:pt x="184" y="90"/>
                      </a:lnTo>
                      <a:lnTo>
                        <a:pt x="191" y="106"/>
                      </a:lnTo>
                      <a:lnTo>
                        <a:pt x="191" y="113"/>
                      </a:lnTo>
                      <a:lnTo>
                        <a:pt x="184" y="117"/>
                      </a:lnTo>
                      <a:lnTo>
                        <a:pt x="179" y="110"/>
                      </a:lnTo>
                      <a:lnTo>
                        <a:pt x="164" y="110"/>
                      </a:lnTo>
                      <a:lnTo>
                        <a:pt x="153" y="106"/>
                      </a:lnTo>
                      <a:lnTo>
                        <a:pt x="149" y="111"/>
                      </a:lnTo>
                      <a:lnTo>
                        <a:pt x="116" y="114"/>
                      </a:lnTo>
                      <a:lnTo>
                        <a:pt x="97" y="127"/>
                      </a:lnTo>
                      <a:lnTo>
                        <a:pt x="83" y="127"/>
                      </a:lnTo>
                      <a:lnTo>
                        <a:pt x="70" y="119"/>
                      </a:lnTo>
                      <a:lnTo>
                        <a:pt x="59" y="118"/>
                      </a:lnTo>
                      <a:lnTo>
                        <a:pt x="51" y="124"/>
                      </a:lnTo>
                      <a:lnTo>
                        <a:pt x="49" y="132"/>
                      </a:lnTo>
                      <a:lnTo>
                        <a:pt x="44" y="134"/>
                      </a:lnTo>
                      <a:lnTo>
                        <a:pt x="34" y="129"/>
                      </a:lnTo>
                      <a:lnTo>
                        <a:pt x="28" y="121"/>
                      </a:lnTo>
                      <a:lnTo>
                        <a:pt x="19" y="119"/>
                      </a:lnTo>
                      <a:lnTo>
                        <a:pt x="11" y="119"/>
                      </a:lnTo>
                      <a:lnTo>
                        <a:pt x="0" y="123"/>
                      </a:lnTo>
                      <a:lnTo>
                        <a:pt x="7" y="132"/>
                      </a:lnTo>
                      <a:lnTo>
                        <a:pt x="16" y="137"/>
                      </a:lnTo>
                      <a:lnTo>
                        <a:pt x="17" y="144"/>
                      </a:lnTo>
                      <a:lnTo>
                        <a:pt x="17" y="155"/>
                      </a:lnTo>
                      <a:lnTo>
                        <a:pt x="11" y="162"/>
                      </a:lnTo>
                      <a:lnTo>
                        <a:pt x="17" y="167"/>
                      </a:lnTo>
                      <a:lnTo>
                        <a:pt x="27" y="171"/>
                      </a:lnTo>
                      <a:lnTo>
                        <a:pt x="36" y="172"/>
                      </a:lnTo>
                      <a:lnTo>
                        <a:pt x="44" y="168"/>
                      </a:lnTo>
                      <a:lnTo>
                        <a:pt x="51" y="173"/>
                      </a:lnTo>
                      <a:lnTo>
                        <a:pt x="65" y="178"/>
                      </a:lnTo>
                      <a:lnTo>
                        <a:pt x="68" y="177"/>
                      </a:lnTo>
                      <a:lnTo>
                        <a:pt x="84" y="172"/>
                      </a:lnTo>
                      <a:lnTo>
                        <a:pt x="104" y="165"/>
                      </a:lnTo>
                      <a:lnTo>
                        <a:pt x="122" y="164"/>
                      </a:lnTo>
                      <a:lnTo>
                        <a:pt x="132" y="161"/>
                      </a:lnTo>
                      <a:lnTo>
                        <a:pt x="137" y="157"/>
                      </a:lnTo>
                      <a:lnTo>
                        <a:pt x="143" y="156"/>
                      </a:lnTo>
                      <a:lnTo>
                        <a:pt x="146" y="159"/>
                      </a:lnTo>
                      <a:lnTo>
                        <a:pt x="146" y="164"/>
                      </a:lnTo>
                      <a:lnTo>
                        <a:pt x="148" y="171"/>
                      </a:lnTo>
                      <a:lnTo>
                        <a:pt x="152" y="178"/>
                      </a:lnTo>
                      <a:lnTo>
                        <a:pt x="163" y="187"/>
                      </a:lnTo>
                      <a:lnTo>
                        <a:pt x="168" y="187"/>
                      </a:lnTo>
                      <a:lnTo>
                        <a:pt x="178" y="193"/>
                      </a:lnTo>
                      <a:lnTo>
                        <a:pt x="208" y="198"/>
                      </a:lnTo>
                      <a:lnTo>
                        <a:pt x="222" y="203"/>
                      </a:lnTo>
                      <a:lnTo>
                        <a:pt x="231" y="203"/>
                      </a:lnTo>
                      <a:lnTo>
                        <a:pt x="247" y="203"/>
                      </a:lnTo>
                      <a:lnTo>
                        <a:pt x="275" y="205"/>
                      </a:lnTo>
                      <a:lnTo>
                        <a:pt x="283" y="200"/>
                      </a:lnTo>
                      <a:lnTo>
                        <a:pt x="292" y="189"/>
                      </a:lnTo>
                      <a:lnTo>
                        <a:pt x="305" y="187"/>
                      </a:lnTo>
                      <a:lnTo>
                        <a:pt x="325" y="191"/>
                      </a:lnTo>
                      <a:lnTo>
                        <a:pt x="330" y="182"/>
                      </a:lnTo>
                      <a:lnTo>
                        <a:pt x="334" y="182"/>
                      </a:lnTo>
                      <a:lnTo>
                        <a:pt x="351" y="184"/>
                      </a:lnTo>
                      <a:lnTo>
                        <a:pt x="353" y="176"/>
                      </a:lnTo>
                      <a:lnTo>
                        <a:pt x="362" y="172"/>
                      </a:lnTo>
                      <a:lnTo>
                        <a:pt x="372" y="161"/>
                      </a:lnTo>
                      <a:lnTo>
                        <a:pt x="383" y="159"/>
                      </a:lnTo>
                      <a:lnTo>
                        <a:pt x="382" y="148"/>
                      </a:lnTo>
                      <a:lnTo>
                        <a:pt x="382" y="138"/>
                      </a:lnTo>
                      <a:lnTo>
                        <a:pt x="390" y="119"/>
                      </a:lnTo>
                      <a:lnTo>
                        <a:pt x="384" y="111"/>
                      </a:lnTo>
                      <a:lnTo>
                        <a:pt x="388" y="103"/>
                      </a:lnTo>
                      <a:lnTo>
                        <a:pt x="415" y="103"/>
                      </a:lnTo>
                      <a:lnTo>
                        <a:pt x="420" y="95"/>
                      </a:lnTo>
                      <a:lnTo>
                        <a:pt x="420" y="75"/>
                      </a:lnTo>
                      <a:lnTo>
                        <a:pt x="412" y="62"/>
                      </a:lnTo>
                      <a:lnTo>
                        <a:pt x="406" y="40"/>
                      </a:lnTo>
                      <a:lnTo>
                        <a:pt x="406" y="26"/>
                      </a:lnTo>
                      <a:lnTo>
                        <a:pt x="398" y="15"/>
                      </a:lnTo>
                      <a:lnTo>
                        <a:pt x="362" y="19"/>
                      </a:lnTo>
                      <a:lnTo>
                        <a:pt x="348" y="6"/>
                      </a:lnTo>
                      <a:lnTo>
                        <a:pt x="340" y="1"/>
                      </a:lnTo>
                      <a:lnTo>
                        <a:pt x="307" y="0"/>
                      </a:lnTo>
                      <a:lnTo>
                        <a:pt x="301" y="10"/>
                      </a:lnTo>
                      <a:lnTo>
                        <a:pt x="297" y="19"/>
                      </a:lnTo>
                      <a:lnTo>
                        <a:pt x="287" y="27"/>
                      </a:lnTo>
                      <a:lnTo>
                        <a:pt x="278" y="31"/>
                      </a:lnTo>
                      <a:lnTo>
                        <a:pt x="267" y="32"/>
                      </a:lnTo>
                      <a:lnTo>
                        <a:pt x="256" y="31"/>
                      </a:lnTo>
                      <a:lnTo>
                        <a:pt x="249" y="25"/>
                      </a:lnTo>
                      <a:lnTo>
                        <a:pt x="235" y="2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49" name="Freeform 176">
                  <a:extLst>
                    <a:ext uri="{FF2B5EF4-FFF2-40B4-BE49-F238E27FC236}">
                      <a16:creationId xmlns:a16="http://schemas.microsoft.com/office/drawing/2014/main" id="{1FF02CA0-195A-7FF8-2151-C35F1EA56C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93120" y="4126870"/>
                  <a:ext cx="9084" cy="5902"/>
                </a:xfrm>
                <a:custGeom>
                  <a:avLst/>
                  <a:gdLst/>
                  <a:ahLst/>
                  <a:cxnLst>
                    <a:cxn ang="0">
                      <a:pos x="18" y="7"/>
                    </a:cxn>
                    <a:cxn ang="0">
                      <a:pos x="21" y="11"/>
                    </a:cxn>
                    <a:cxn ang="0">
                      <a:pos x="16" y="13"/>
                    </a:cxn>
                    <a:cxn ang="0">
                      <a:pos x="10" y="12"/>
                    </a:cxn>
                    <a:cxn ang="0">
                      <a:pos x="6" y="7"/>
                    </a:cxn>
                    <a:cxn ang="0">
                      <a:pos x="0" y="0"/>
                    </a:cxn>
                    <a:cxn ang="0">
                      <a:pos x="13" y="1"/>
                    </a:cxn>
                    <a:cxn ang="0">
                      <a:pos x="18" y="7"/>
                    </a:cxn>
                  </a:cxnLst>
                  <a:rect l="0" t="0" r="r" b="b"/>
                  <a:pathLst>
                    <a:path w="21" h="13">
                      <a:moveTo>
                        <a:pt x="18" y="7"/>
                      </a:moveTo>
                      <a:lnTo>
                        <a:pt x="21" y="11"/>
                      </a:lnTo>
                      <a:lnTo>
                        <a:pt x="16" y="13"/>
                      </a:lnTo>
                      <a:lnTo>
                        <a:pt x="10" y="12"/>
                      </a:lnTo>
                      <a:lnTo>
                        <a:pt x="6" y="7"/>
                      </a:lnTo>
                      <a:lnTo>
                        <a:pt x="0" y="0"/>
                      </a:lnTo>
                      <a:lnTo>
                        <a:pt x="13" y="1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0" name="Freeform 177">
                  <a:extLst>
                    <a:ext uri="{FF2B5EF4-FFF2-40B4-BE49-F238E27FC236}">
                      <a16:creationId xmlns:a16="http://schemas.microsoft.com/office/drawing/2014/main" id="{60576461-4B80-B615-8D87-2115000DCD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54836" y="3981316"/>
                  <a:ext cx="5452" cy="11801"/>
                </a:xfrm>
                <a:custGeom>
                  <a:avLst/>
                  <a:gdLst/>
                  <a:ahLst/>
                  <a:cxnLst>
                    <a:cxn ang="0">
                      <a:pos x="8" y="30"/>
                    </a:cxn>
                    <a:cxn ang="0">
                      <a:pos x="14" y="23"/>
                    </a:cxn>
                    <a:cxn ang="0">
                      <a:pos x="14" y="12"/>
                    </a:cxn>
                    <a:cxn ang="0">
                      <a:pos x="13" y="5"/>
                    </a:cxn>
                    <a:cxn ang="0">
                      <a:pos x="4" y="0"/>
                    </a:cxn>
                    <a:cxn ang="0">
                      <a:pos x="2" y="8"/>
                    </a:cxn>
                    <a:cxn ang="0">
                      <a:pos x="0" y="18"/>
                    </a:cxn>
                    <a:cxn ang="0">
                      <a:pos x="8" y="30"/>
                    </a:cxn>
                  </a:cxnLst>
                  <a:rect l="0" t="0" r="r" b="b"/>
                  <a:pathLst>
                    <a:path w="14" h="30">
                      <a:moveTo>
                        <a:pt x="8" y="30"/>
                      </a:moveTo>
                      <a:lnTo>
                        <a:pt x="14" y="23"/>
                      </a:lnTo>
                      <a:lnTo>
                        <a:pt x="14" y="12"/>
                      </a:lnTo>
                      <a:lnTo>
                        <a:pt x="13" y="5"/>
                      </a:lnTo>
                      <a:lnTo>
                        <a:pt x="4" y="0"/>
                      </a:lnTo>
                      <a:lnTo>
                        <a:pt x="2" y="8"/>
                      </a:lnTo>
                      <a:lnTo>
                        <a:pt x="0" y="18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1" name="Freeform 179">
                  <a:extLst>
                    <a:ext uri="{FF2B5EF4-FFF2-40B4-BE49-F238E27FC236}">
                      <a16:creationId xmlns:a16="http://schemas.microsoft.com/office/drawing/2014/main" id="{9D1F990C-EE2A-2470-2D7F-21996A2086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14798" y="4248820"/>
                  <a:ext cx="61780" cy="4327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2" name="Freeform 180">
                  <a:extLst>
                    <a:ext uri="{FF2B5EF4-FFF2-40B4-BE49-F238E27FC236}">
                      <a16:creationId xmlns:a16="http://schemas.microsoft.com/office/drawing/2014/main" id="{2E957838-8920-543D-3F41-A523D667D3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29397" y="4164241"/>
                  <a:ext cx="29072" cy="68843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3" name="Freeform 181">
                  <a:extLst>
                    <a:ext uri="{FF2B5EF4-FFF2-40B4-BE49-F238E27FC236}">
                      <a16:creationId xmlns:a16="http://schemas.microsoft.com/office/drawing/2014/main" id="{A3123BD2-7601-7C7F-051C-73B4AC63EE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98508" y="3991150"/>
                  <a:ext cx="234397" cy="267505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4" name="Freeform 182">
                  <a:extLst>
                    <a:ext uri="{FF2B5EF4-FFF2-40B4-BE49-F238E27FC236}">
                      <a16:creationId xmlns:a16="http://schemas.microsoft.com/office/drawing/2014/main" id="{5C961129-F021-0220-7F23-6747471D94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78520" y="3890836"/>
                  <a:ext cx="12719" cy="21636"/>
                </a:xfrm>
                <a:custGeom>
                  <a:avLst/>
                  <a:gdLst/>
                  <a:ahLst/>
                  <a:cxnLst>
                    <a:cxn ang="0">
                      <a:pos x="21" y="53"/>
                    </a:cxn>
                    <a:cxn ang="0">
                      <a:pos x="33" y="52"/>
                    </a:cxn>
                    <a:cxn ang="0">
                      <a:pos x="38" y="45"/>
                    </a:cxn>
                    <a:cxn ang="0">
                      <a:pos x="37" y="33"/>
                    </a:cxn>
                    <a:cxn ang="0">
                      <a:pos x="33" y="26"/>
                    </a:cxn>
                    <a:cxn ang="0">
                      <a:pos x="28" y="18"/>
                    </a:cxn>
                    <a:cxn ang="0">
                      <a:pos x="28" y="11"/>
                    </a:cxn>
                    <a:cxn ang="0">
                      <a:pos x="30" y="4"/>
                    </a:cxn>
                    <a:cxn ang="0">
                      <a:pos x="22" y="0"/>
                    </a:cxn>
                    <a:cxn ang="0">
                      <a:pos x="16" y="0"/>
                    </a:cxn>
                    <a:cxn ang="0">
                      <a:pos x="6" y="7"/>
                    </a:cxn>
                    <a:cxn ang="0">
                      <a:pos x="0" y="20"/>
                    </a:cxn>
                    <a:cxn ang="0">
                      <a:pos x="3" y="33"/>
                    </a:cxn>
                    <a:cxn ang="0">
                      <a:pos x="3" y="48"/>
                    </a:cxn>
                    <a:cxn ang="0">
                      <a:pos x="21" y="53"/>
                    </a:cxn>
                  </a:cxnLst>
                  <a:rect l="0" t="0" r="r" b="b"/>
                  <a:pathLst>
                    <a:path w="38" h="53">
                      <a:moveTo>
                        <a:pt x="21" y="53"/>
                      </a:moveTo>
                      <a:lnTo>
                        <a:pt x="33" y="52"/>
                      </a:lnTo>
                      <a:lnTo>
                        <a:pt x="38" y="45"/>
                      </a:lnTo>
                      <a:lnTo>
                        <a:pt x="37" y="33"/>
                      </a:lnTo>
                      <a:lnTo>
                        <a:pt x="33" y="26"/>
                      </a:lnTo>
                      <a:lnTo>
                        <a:pt x="28" y="18"/>
                      </a:lnTo>
                      <a:lnTo>
                        <a:pt x="28" y="11"/>
                      </a:lnTo>
                      <a:lnTo>
                        <a:pt x="30" y="4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6" y="7"/>
                      </a:lnTo>
                      <a:lnTo>
                        <a:pt x="0" y="20"/>
                      </a:lnTo>
                      <a:lnTo>
                        <a:pt x="3" y="33"/>
                      </a:lnTo>
                      <a:lnTo>
                        <a:pt x="3" y="48"/>
                      </a:lnTo>
                      <a:lnTo>
                        <a:pt x="21" y="5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5" name="Freeform 183">
                  <a:extLst>
                    <a:ext uri="{FF2B5EF4-FFF2-40B4-BE49-F238E27FC236}">
                      <a16:creationId xmlns:a16="http://schemas.microsoft.com/office/drawing/2014/main" id="{9DD6B82B-362A-6B4E-B1A6-E1C91069248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83972" y="3973447"/>
                  <a:ext cx="89034" cy="55075"/>
                </a:xfrm>
                <a:custGeom>
                  <a:avLst/>
                  <a:gdLst/>
                  <a:ahLst/>
                  <a:cxnLst>
                    <a:cxn ang="0">
                      <a:pos x="52" y="131"/>
                    </a:cxn>
                    <a:cxn ang="0">
                      <a:pos x="42" y="119"/>
                    </a:cxn>
                    <a:cxn ang="0">
                      <a:pos x="38" y="100"/>
                    </a:cxn>
                    <a:cxn ang="0">
                      <a:pos x="10" y="117"/>
                    </a:cxn>
                    <a:cxn ang="0">
                      <a:pos x="0" y="119"/>
                    </a:cxn>
                    <a:cxn ang="0">
                      <a:pos x="5" y="84"/>
                    </a:cxn>
                    <a:cxn ang="0">
                      <a:pos x="13" y="74"/>
                    </a:cxn>
                    <a:cxn ang="0">
                      <a:pos x="21" y="67"/>
                    </a:cxn>
                    <a:cxn ang="0">
                      <a:pos x="30" y="49"/>
                    </a:cxn>
                    <a:cxn ang="0">
                      <a:pos x="50" y="18"/>
                    </a:cxn>
                    <a:cxn ang="0">
                      <a:pos x="70" y="13"/>
                    </a:cxn>
                    <a:cxn ang="0">
                      <a:pos x="85" y="3"/>
                    </a:cxn>
                    <a:cxn ang="0">
                      <a:pos x="127" y="6"/>
                    </a:cxn>
                    <a:cxn ang="0">
                      <a:pos x="172" y="6"/>
                    </a:cxn>
                    <a:cxn ang="0">
                      <a:pos x="197" y="22"/>
                    </a:cxn>
                    <a:cxn ang="0">
                      <a:pos x="193" y="40"/>
                    </a:cxn>
                    <a:cxn ang="0">
                      <a:pos x="207" y="57"/>
                    </a:cxn>
                    <a:cxn ang="0">
                      <a:pos x="226" y="63"/>
                    </a:cxn>
                    <a:cxn ang="0">
                      <a:pos x="241" y="63"/>
                    </a:cxn>
                    <a:cxn ang="0">
                      <a:pos x="239" y="82"/>
                    </a:cxn>
                    <a:cxn ang="0">
                      <a:pos x="224" y="86"/>
                    </a:cxn>
                    <a:cxn ang="0">
                      <a:pos x="224" y="99"/>
                    </a:cxn>
                    <a:cxn ang="0">
                      <a:pos x="225" y="109"/>
                    </a:cxn>
                    <a:cxn ang="0">
                      <a:pos x="193" y="104"/>
                    </a:cxn>
                    <a:cxn ang="0">
                      <a:pos x="180" y="95"/>
                    </a:cxn>
                    <a:cxn ang="0">
                      <a:pos x="166" y="126"/>
                    </a:cxn>
                    <a:cxn ang="0">
                      <a:pos x="163" y="140"/>
                    </a:cxn>
                    <a:cxn ang="0">
                      <a:pos x="149" y="127"/>
                    </a:cxn>
                    <a:cxn ang="0">
                      <a:pos x="132" y="99"/>
                    </a:cxn>
                    <a:cxn ang="0">
                      <a:pos x="115" y="114"/>
                    </a:cxn>
                    <a:cxn ang="0">
                      <a:pos x="111" y="127"/>
                    </a:cxn>
                    <a:cxn ang="0">
                      <a:pos x="88" y="136"/>
                    </a:cxn>
                    <a:cxn ang="0">
                      <a:pos x="54" y="142"/>
                    </a:cxn>
                  </a:cxnLst>
                  <a:rect l="0" t="0" r="r" b="b"/>
                  <a:pathLst>
                    <a:path w="241" h="142">
                      <a:moveTo>
                        <a:pt x="54" y="142"/>
                      </a:moveTo>
                      <a:lnTo>
                        <a:pt x="52" y="131"/>
                      </a:lnTo>
                      <a:lnTo>
                        <a:pt x="45" y="130"/>
                      </a:lnTo>
                      <a:lnTo>
                        <a:pt x="42" y="119"/>
                      </a:lnTo>
                      <a:lnTo>
                        <a:pt x="42" y="101"/>
                      </a:lnTo>
                      <a:lnTo>
                        <a:pt x="38" y="100"/>
                      </a:lnTo>
                      <a:lnTo>
                        <a:pt x="21" y="100"/>
                      </a:lnTo>
                      <a:lnTo>
                        <a:pt x="10" y="117"/>
                      </a:lnTo>
                      <a:lnTo>
                        <a:pt x="4" y="121"/>
                      </a:lnTo>
                      <a:lnTo>
                        <a:pt x="0" y="119"/>
                      </a:lnTo>
                      <a:lnTo>
                        <a:pt x="2" y="97"/>
                      </a:lnTo>
                      <a:lnTo>
                        <a:pt x="5" y="84"/>
                      </a:lnTo>
                      <a:lnTo>
                        <a:pt x="9" y="81"/>
                      </a:lnTo>
                      <a:lnTo>
                        <a:pt x="13" y="74"/>
                      </a:lnTo>
                      <a:lnTo>
                        <a:pt x="20" y="70"/>
                      </a:lnTo>
                      <a:lnTo>
                        <a:pt x="21" y="67"/>
                      </a:lnTo>
                      <a:lnTo>
                        <a:pt x="24" y="57"/>
                      </a:lnTo>
                      <a:lnTo>
                        <a:pt x="30" y="49"/>
                      </a:lnTo>
                      <a:lnTo>
                        <a:pt x="53" y="23"/>
                      </a:lnTo>
                      <a:lnTo>
                        <a:pt x="50" y="18"/>
                      </a:lnTo>
                      <a:lnTo>
                        <a:pt x="53" y="11"/>
                      </a:lnTo>
                      <a:lnTo>
                        <a:pt x="70" y="13"/>
                      </a:lnTo>
                      <a:lnTo>
                        <a:pt x="78" y="9"/>
                      </a:lnTo>
                      <a:lnTo>
                        <a:pt x="85" y="3"/>
                      </a:lnTo>
                      <a:lnTo>
                        <a:pt x="91" y="9"/>
                      </a:lnTo>
                      <a:lnTo>
                        <a:pt x="127" y="6"/>
                      </a:lnTo>
                      <a:lnTo>
                        <a:pt x="153" y="0"/>
                      </a:lnTo>
                      <a:lnTo>
                        <a:pt x="172" y="6"/>
                      </a:lnTo>
                      <a:lnTo>
                        <a:pt x="190" y="13"/>
                      </a:lnTo>
                      <a:lnTo>
                        <a:pt x="197" y="22"/>
                      </a:lnTo>
                      <a:lnTo>
                        <a:pt x="195" y="30"/>
                      </a:lnTo>
                      <a:lnTo>
                        <a:pt x="193" y="40"/>
                      </a:lnTo>
                      <a:lnTo>
                        <a:pt x="201" y="52"/>
                      </a:lnTo>
                      <a:lnTo>
                        <a:pt x="207" y="57"/>
                      </a:lnTo>
                      <a:lnTo>
                        <a:pt x="217" y="62"/>
                      </a:lnTo>
                      <a:lnTo>
                        <a:pt x="226" y="63"/>
                      </a:lnTo>
                      <a:lnTo>
                        <a:pt x="234" y="58"/>
                      </a:lnTo>
                      <a:lnTo>
                        <a:pt x="241" y="63"/>
                      </a:lnTo>
                      <a:lnTo>
                        <a:pt x="239" y="74"/>
                      </a:lnTo>
                      <a:lnTo>
                        <a:pt x="239" y="82"/>
                      </a:lnTo>
                      <a:lnTo>
                        <a:pt x="235" y="84"/>
                      </a:lnTo>
                      <a:lnTo>
                        <a:pt x="224" y="86"/>
                      </a:lnTo>
                      <a:lnTo>
                        <a:pt x="223" y="92"/>
                      </a:lnTo>
                      <a:lnTo>
                        <a:pt x="224" y="99"/>
                      </a:lnTo>
                      <a:lnTo>
                        <a:pt x="226" y="105"/>
                      </a:lnTo>
                      <a:lnTo>
                        <a:pt x="225" y="109"/>
                      </a:lnTo>
                      <a:lnTo>
                        <a:pt x="204" y="105"/>
                      </a:lnTo>
                      <a:lnTo>
                        <a:pt x="193" y="104"/>
                      </a:lnTo>
                      <a:lnTo>
                        <a:pt x="187" y="99"/>
                      </a:lnTo>
                      <a:lnTo>
                        <a:pt x="180" y="95"/>
                      </a:lnTo>
                      <a:lnTo>
                        <a:pt x="177" y="106"/>
                      </a:lnTo>
                      <a:lnTo>
                        <a:pt x="166" y="126"/>
                      </a:lnTo>
                      <a:lnTo>
                        <a:pt x="165" y="135"/>
                      </a:lnTo>
                      <a:lnTo>
                        <a:pt x="163" y="140"/>
                      </a:lnTo>
                      <a:lnTo>
                        <a:pt x="155" y="135"/>
                      </a:lnTo>
                      <a:lnTo>
                        <a:pt x="149" y="127"/>
                      </a:lnTo>
                      <a:lnTo>
                        <a:pt x="138" y="119"/>
                      </a:lnTo>
                      <a:lnTo>
                        <a:pt x="132" y="99"/>
                      </a:lnTo>
                      <a:lnTo>
                        <a:pt x="121" y="105"/>
                      </a:lnTo>
                      <a:lnTo>
                        <a:pt x="115" y="114"/>
                      </a:lnTo>
                      <a:lnTo>
                        <a:pt x="115" y="122"/>
                      </a:lnTo>
                      <a:lnTo>
                        <a:pt x="111" y="127"/>
                      </a:lnTo>
                      <a:lnTo>
                        <a:pt x="100" y="136"/>
                      </a:lnTo>
                      <a:lnTo>
                        <a:pt x="88" y="136"/>
                      </a:lnTo>
                      <a:lnTo>
                        <a:pt x="63" y="142"/>
                      </a:lnTo>
                      <a:lnTo>
                        <a:pt x="54" y="1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6" name="Freeform 184">
                  <a:extLst>
                    <a:ext uri="{FF2B5EF4-FFF2-40B4-BE49-F238E27FC236}">
                      <a16:creationId xmlns:a16="http://schemas.microsoft.com/office/drawing/2014/main" id="{D28F2FBC-4BA3-3C41-B834-A440FFD9376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22192" y="3847562"/>
                  <a:ext cx="67230" cy="62942"/>
                </a:xfrm>
                <a:custGeom>
                  <a:avLst/>
                  <a:gdLst/>
                  <a:ahLst/>
                  <a:cxnLst>
                    <a:cxn ang="0">
                      <a:pos x="158" y="160"/>
                    </a:cxn>
                    <a:cxn ang="0">
                      <a:pos x="150" y="161"/>
                    </a:cxn>
                    <a:cxn ang="0">
                      <a:pos x="140" y="159"/>
                    </a:cxn>
                    <a:cxn ang="0">
                      <a:pos x="131" y="152"/>
                    </a:cxn>
                    <a:cxn ang="0">
                      <a:pos x="120" y="146"/>
                    </a:cxn>
                    <a:cxn ang="0">
                      <a:pos x="123" y="140"/>
                    </a:cxn>
                    <a:cxn ang="0">
                      <a:pos x="118" y="138"/>
                    </a:cxn>
                    <a:cxn ang="0">
                      <a:pos x="118" y="114"/>
                    </a:cxn>
                    <a:cxn ang="0">
                      <a:pos x="112" y="114"/>
                    </a:cxn>
                    <a:cxn ang="0">
                      <a:pos x="106" y="122"/>
                    </a:cxn>
                    <a:cxn ang="0">
                      <a:pos x="101" y="129"/>
                    </a:cxn>
                    <a:cxn ang="0">
                      <a:pos x="91" y="129"/>
                    </a:cxn>
                    <a:cxn ang="0">
                      <a:pos x="81" y="125"/>
                    </a:cxn>
                    <a:cxn ang="0">
                      <a:pos x="79" y="110"/>
                    </a:cxn>
                    <a:cxn ang="0">
                      <a:pos x="76" y="101"/>
                    </a:cxn>
                    <a:cxn ang="0">
                      <a:pos x="70" y="96"/>
                    </a:cxn>
                    <a:cxn ang="0">
                      <a:pos x="58" y="92"/>
                    </a:cxn>
                    <a:cxn ang="0">
                      <a:pos x="44" y="84"/>
                    </a:cxn>
                    <a:cxn ang="0">
                      <a:pos x="34" y="80"/>
                    </a:cxn>
                    <a:cxn ang="0">
                      <a:pos x="25" y="62"/>
                    </a:cxn>
                    <a:cxn ang="0">
                      <a:pos x="13" y="63"/>
                    </a:cxn>
                    <a:cxn ang="0">
                      <a:pos x="2" y="58"/>
                    </a:cxn>
                    <a:cxn ang="0">
                      <a:pos x="0" y="48"/>
                    </a:cxn>
                    <a:cxn ang="0">
                      <a:pos x="0" y="32"/>
                    </a:cxn>
                    <a:cxn ang="0">
                      <a:pos x="0" y="28"/>
                    </a:cxn>
                    <a:cxn ang="0">
                      <a:pos x="23" y="15"/>
                    </a:cxn>
                    <a:cxn ang="0">
                      <a:pos x="33" y="11"/>
                    </a:cxn>
                    <a:cxn ang="0">
                      <a:pos x="39" y="10"/>
                    </a:cxn>
                    <a:cxn ang="0">
                      <a:pos x="39" y="11"/>
                    </a:cxn>
                    <a:cxn ang="0">
                      <a:pos x="56" y="20"/>
                    </a:cxn>
                    <a:cxn ang="0">
                      <a:pos x="76" y="14"/>
                    </a:cxn>
                    <a:cxn ang="0">
                      <a:pos x="91" y="4"/>
                    </a:cxn>
                    <a:cxn ang="0">
                      <a:pos x="103" y="1"/>
                    </a:cxn>
                    <a:cxn ang="0">
                      <a:pos x="118" y="0"/>
                    </a:cxn>
                    <a:cxn ang="0">
                      <a:pos x="124" y="6"/>
                    </a:cxn>
                    <a:cxn ang="0">
                      <a:pos x="127" y="6"/>
                    </a:cxn>
                    <a:cxn ang="0">
                      <a:pos x="129" y="14"/>
                    </a:cxn>
                    <a:cxn ang="0">
                      <a:pos x="138" y="17"/>
                    </a:cxn>
                    <a:cxn ang="0">
                      <a:pos x="146" y="19"/>
                    </a:cxn>
                    <a:cxn ang="0">
                      <a:pos x="155" y="24"/>
                    </a:cxn>
                    <a:cxn ang="0">
                      <a:pos x="155" y="35"/>
                    </a:cxn>
                    <a:cxn ang="0">
                      <a:pos x="154" y="44"/>
                    </a:cxn>
                    <a:cxn ang="0">
                      <a:pos x="156" y="55"/>
                    </a:cxn>
                    <a:cxn ang="0">
                      <a:pos x="163" y="62"/>
                    </a:cxn>
                    <a:cxn ang="0">
                      <a:pos x="176" y="62"/>
                    </a:cxn>
                    <a:cxn ang="0">
                      <a:pos x="181" y="68"/>
                    </a:cxn>
                    <a:cxn ang="0">
                      <a:pos x="182" y="79"/>
                    </a:cxn>
                    <a:cxn ang="0">
                      <a:pos x="188" y="87"/>
                    </a:cxn>
                    <a:cxn ang="0">
                      <a:pos x="188" y="96"/>
                    </a:cxn>
                    <a:cxn ang="0">
                      <a:pos x="177" y="112"/>
                    </a:cxn>
                    <a:cxn ang="0">
                      <a:pos x="171" y="112"/>
                    </a:cxn>
                    <a:cxn ang="0">
                      <a:pos x="161" y="119"/>
                    </a:cxn>
                    <a:cxn ang="0">
                      <a:pos x="155" y="132"/>
                    </a:cxn>
                    <a:cxn ang="0">
                      <a:pos x="158" y="145"/>
                    </a:cxn>
                    <a:cxn ang="0">
                      <a:pos x="158" y="160"/>
                    </a:cxn>
                  </a:cxnLst>
                  <a:rect l="0" t="0" r="r" b="b"/>
                  <a:pathLst>
                    <a:path w="188" h="161">
                      <a:moveTo>
                        <a:pt x="158" y="160"/>
                      </a:moveTo>
                      <a:lnTo>
                        <a:pt x="150" y="161"/>
                      </a:lnTo>
                      <a:lnTo>
                        <a:pt x="140" y="159"/>
                      </a:lnTo>
                      <a:lnTo>
                        <a:pt x="131" y="152"/>
                      </a:lnTo>
                      <a:lnTo>
                        <a:pt x="120" y="146"/>
                      </a:lnTo>
                      <a:lnTo>
                        <a:pt x="123" y="140"/>
                      </a:lnTo>
                      <a:lnTo>
                        <a:pt x="118" y="138"/>
                      </a:lnTo>
                      <a:lnTo>
                        <a:pt x="118" y="114"/>
                      </a:lnTo>
                      <a:lnTo>
                        <a:pt x="112" y="114"/>
                      </a:lnTo>
                      <a:lnTo>
                        <a:pt x="106" y="122"/>
                      </a:lnTo>
                      <a:lnTo>
                        <a:pt x="101" y="129"/>
                      </a:lnTo>
                      <a:lnTo>
                        <a:pt x="91" y="129"/>
                      </a:lnTo>
                      <a:lnTo>
                        <a:pt x="81" y="125"/>
                      </a:lnTo>
                      <a:lnTo>
                        <a:pt x="79" y="110"/>
                      </a:lnTo>
                      <a:lnTo>
                        <a:pt x="76" y="101"/>
                      </a:lnTo>
                      <a:lnTo>
                        <a:pt x="70" y="96"/>
                      </a:lnTo>
                      <a:lnTo>
                        <a:pt x="58" y="92"/>
                      </a:lnTo>
                      <a:lnTo>
                        <a:pt x="44" y="84"/>
                      </a:lnTo>
                      <a:lnTo>
                        <a:pt x="34" y="80"/>
                      </a:lnTo>
                      <a:lnTo>
                        <a:pt x="25" y="62"/>
                      </a:lnTo>
                      <a:lnTo>
                        <a:pt x="13" y="63"/>
                      </a:lnTo>
                      <a:lnTo>
                        <a:pt x="2" y="58"/>
                      </a:lnTo>
                      <a:lnTo>
                        <a:pt x="0" y="48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23" y="15"/>
                      </a:lnTo>
                      <a:lnTo>
                        <a:pt x="33" y="11"/>
                      </a:lnTo>
                      <a:lnTo>
                        <a:pt x="39" y="10"/>
                      </a:lnTo>
                      <a:lnTo>
                        <a:pt x="39" y="11"/>
                      </a:lnTo>
                      <a:lnTo>
                        <a:pt x="56" y="20"/>
                      </a:lnTo>
                      <a:lnTo>
                        <a:pt x="76" y="14"/>
                      </a:lnTo>
                      <a:lnTo>
                        <a:pt x="91" y="4"/>
                      </a:lnTo>
                      <a:lnTo>
                        <a:pt x="103" y="1"/>
                      </a:lnTo>
                      <a:lnTo>
                        <a:pt x="118" y="0"/>
                      </a:lnTo>
                      <a:lnTo>
                        <a:pt x="124" y="6"/>
                      </a:lnTo>
                      <a:lnTo>
                        <a:pt x="127" y="6"/>
                      </a:lnTo>
                      <a:lnTo>
                        <a:pt x="129" y="14"/>
                      </a:lnTo>
                      <a:lnTo>
                        <a:pt x="138" y="17"/>
                      </a:lnTo>
                      <a:lnTo>
                        <a:pt x="146" y="19"/>
                      </a:lnTo>
                      <a:lnTo>
                        <a:pt x="155" y="24"/>
                      </a:lnTo>
                      <a:lnTo>
                        <a:pt x="155" y="35"/>
                      </a:lnTo>
                      <a:lnTo>
                        <a:pt x="154" y="44"/>
                      </a:lnTo>
                      <a:lnTo>
                        <a:pt x="156" y="55"/>
                      </a:lnTo>
                      <a:lnTo>
                        <a:pt x="163" y="62"/>
                      </a:lnTo>
                      <a:lnTo>
                        <a:pt x="176" y="62"/>
                      </a:lnTo>
                      <a:lnTo>
                        <a:pt x="181" y="68"/>
                      </a:lnTo>
                      <a:lnTo>
                        <a:pt x="182" y="79"/>
                      </a:lnTo>
                      <a:lnTo>
                        <a:pt x="188" y="87"/>
                      </a:lnTo>
                      <a:lnTo>
                        <a:pt x="188" y="96"/>
                      </a:lnTo>
                      <a:lnTo>
                        <a:pt x="177" y="112"/>
                      </a:lnTo>
                      <a:lnTo>
                        <a:pt x="171" y="112"/>
                      </a:lnTo>
                      <a:lnTo>
                        <a:pt x="161" y="119"/>
                      </a:lnTo>
                      <a:lnTo>
                        <a:pt x="155" y="132"/>
                      </a:lnTo>
                      <a:lnTo>
                        <a:pt x="158" y="145"/>
                      </a:lnTo>
                      <a:lnTo>
                        <a:pt x="158" y="16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7" name="Freeform 186">
                  <a:extLst>
                    <a:ext uri="{FF2B5EF4-FFF2-40B4-BE49-F238E27FC236}">
                      <a16:creationId xmlns:a16="http://schemas.microsoft.com/office/drawing/2014/main" id="{49255383-18B7-678E-CBC9-1D76A825D74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34911" y="3776752"/>
                  <a:ext cx="72681" cy="94414"/>
                </a:xfrm>
                <a:custGeom>
                  <a:avLst/>
                  <a:gdLst/>
                  <a:ahLst/>
                  <a:cxnLst>
                    <a:cxn ang="0">
                      <a:pos x="124" y="239"/>
                    </a:cxn>
                    <a:cxn ang="0">
                      <a:pos x="116" y="221"/>
                    </a:cxn>
                    <a:cxn ang="0">
                      <a:pos x="116" y="201"/>
                    </a:cxn>
                    <a:cxn ang="0">
                      <a:pos x="99" y="194"/>
                    </a:cxn>
                    <a:cxn ang="0">
                      <a:pos x="88" y="183"/>
                    </a:cxn>
                    <a:cxn ang="0">
                      <a:pos x="79" y="177"/>
                    </a:cxn>
                    <a:cxn ang="0">
                      <a:pos x="52" y="181"/>
                    </a:cxn>
                    <a:cxn ang="0">
                      <a:pos x="17" y="197"/>
                    </a:cxn>
                    <a:cxn ang="0">
                      <a:pos x="0" y="187"/>
                    </a:cxn>
                    <a:cxn ang="0">
                      <a:pos x="10" y="185"/>
                    </a:cxn>
                    <a:cxn ang="0">
                      <a:pos x="30" y="186"/>
                    </a:cxn>
                    <a:cxn ang="0">
                      <a:pos x="42" y="182"/>
                    </a:cxn>
                    <a:cxn ang="0">
                      <a:pos x="25" y="182"/>
                    </a:cxn>
                    <a:cxn ang="0">
                      <a:pos x="24" y="172"/>
                    </a:cxn>
                    <a:cxn ang="0">
                      <a:pos x="54" y="162"/>
                    </a:cxn>
                    <a:cxn ang="0">
                      <a:pos x="78" y="155"/>
                    </a:cxn>
                    <a:cxn ang="0">
                      <a:pos x="62" y="156"/>
                    </a:cxn>
                    <a:cxn ang="0">
                      <a:pos x="45" y="153"/>
                    </a:cxn>
                    <a:cxn ang="0">
                      <a:pos x="38" y="138"/>
                    </a:cxn>
                    <a:cxn ang="0">
                      <a:pos x="62" y="106"/>
                    </a:cxn>
                    <a:cxn ang="0">
                      <a:pos x="74" y="52"/>
                    </a:cxn>
                    <a:cxn ang="0">
                      <a:pos x="88" y="57"/>
                    </a:cxn>
                    <a:cxn ang="0">
                      <a:pos x="94" y="65"/>
                    </a:cxn>
                    <a:cxn ang="0">
                      <a:pos x="85" y="69"/>
                    </a:cxn>
                    <a:cxn ang="0">
                      <a:pos x="83" y="79"/>
                    </a:cxn>
                    <a:cxn ang="0">
                      <a:pos x="84" y="94"/>
                    </a:cxn>
                    <a:cxn ang="0">
                      <a:pos x="100" y="103"/>
                    </a:cxn>
                    <a:cxn ang="0">
                      <a:pos x="106" y="101"/>
                    </a:cxn>
                    <a:cxn ang="0">
                      <a:pos x="101" y="88"/>
                    </a:cxn>
                    <a:cxn ang="0">
                      <a:pos x="103" y="81"/>
                    </a:cxn>
                    <a:cxn ang="0">
                      <a:pos x="111" y="65"/>
                    </a:cxn>
                    <a:cxn ang="0">
                      <a:pos x="112" y="51"/>
                    </a:cxn>
                    <a:cxn ang="0">
                      <a:pos x="105" y="48"/>
                    </a:cxn>
                    <a:cxn ang="0">
                      <a:pos x="103" y="26"/>
                    </a:cxn>
                    <a:cxn ang="0">
                      <a:pos x="117" y="11"/>
                    </a:cxn>
                    <a:cxn ang="0">
                      <a:pos x="138" y="4"/>
                    </a:cxn>
                    <a:cxn ang="0">
                      <a:pos x="161" y="2"/>
                    </a:cxn>
                    <a:cxn ang="0">
                      <a:pos x="182" y="3"/>
                    </a:cxn>
                    <a:cxn ang="0">
                      <a:pos x="196" y="16"/>
                    </a:cxn>
                    <a:cxn ang="0">
                      <a:pos x="170" y="73"/>
                    </a:cxn>
                    <a:cxn ang="0">
                      <a:pos x="191" y="90"/>
                    </a:cxn>
                    <a:cxn ang="0">
                      <a:pos x="182" y="111"/>
                    </a:cxn>
                    <a:cxn ang="0">
                      <a:pos x="171" y="129"/>
                    </a:cxn>
                    <a:cxn ang="0">
                      <a:pos x="158" y="142"/>
                    </a:cxn>
                    <a:cxn ang="0">
                      <a:pos x="135" y="137"/>
                    </a:cxn>
                    <a:cxn ang="0">
                      <a:pos x="138" y="160"/>
                    </a:cxn>
                    <a:cxn ang="0">
                      <a:pos x="138" y="182"/>
                    </a:cxn>
                    <a:cxn ang="0">
                      <a:pos x="132" y="208"/>
                    </a:cxn>
                    <a:cxn ang="0">
                      <a:pos x="137" y="232"/>
                    </a:cxn>
                  </a:cxnLst>
                  <a:rect l="0" t="0" r="r" b="b"/>
                  <a:pathLst>
                    <a:path w="196" h="239">
                      <a:moveTo>
                        <a:pt x="137" y="239"/>
                      </a:moveTo>
                      <a:lnTo>
                        <a:pt x="124" y="239"/>
                      </a:lnTo>
                      <a:lnTo>
                        <a:pt x="117" y="232"/>
                      </a:lnTo>
                      <a:lnTo>
                        <a:pt x="116" y="221"/>
                      </a:lnTo>
                      <a:lnTo>
                        <a:pt x="117" y="212"/>
                      </a:lnTo>
                      <a:lnTo>
                        <a:pt x="116" y="201"/>
                      </a:lnTo>
                      <a:lnTo>
                        <a:pt x="107" y="196"/>
                      </a:lnTo>
                      <a:lnTo>
                        <a:pt x="99" y="194"/>
                      </a:lnTo>
                      <a:lnTo>
                        <a:pt x="90" y="189"/>
                      </a:lnTo>
                      <a:lnTo>
                        <a:pt x="88" y="183"/>
                      </a:lnTo>
                      <a:lnTo>
                        <a:pt x="85" y="183"/>
                      </a:lnTo>
                      <a:lnTo>
                        <a:pt x="79" y="177"/>
                      </a:lnTo>
                      <a:lnTo>
                        <a:pt x="64" y="178"/>
                      </a:lnTo>
                      <a:lnTo>
                        <a:pt x="52" y="181"/>
                      </a:lnTo>
                      <a:lnTo>
                        <a:pt x="37" y="191"/>
                      </a:lnTo>
                      <a:lnTo>
                        <a:pt x="17" y="197"/>
                      </a:lnTo>
                      <a:lnTo>
                        <a:pt x="0" y="188"/>
                      </a:lnTo>
                      <a:lnTo>
                        <a:pt x="0" y="187"/>
                      </a:lnTo>
                      <a:lnTo>
                        <a:pt x="3" y="185"/>
                      </a:lnTo>
                      <a:lnTo>
                        <a:pt x="10" y="185"/>
                      </a:lnTo>
                      <a:lnTo>
                        <a:pt x="21" y="191"/>
                      </a:lnTo>
                      <a:lnTo>
                        <a:pt x="30" y="186"/>
                      </a:lnTo>
                      <a:lnTo>
                        <a:pt x="38" y="186"/>
                      </a:lnTo>
                      <a:lnTo>
                        <a:pt x="42" y="182"/>
                      </a:lnTo>
                      <a:lnTo>
                        <a:pt x="35" y="181"/>
                      </a:lnTo>
                      <a:lnTo>
                        <a:pt x="25" y="182"/>
                      </a:lnTo>
                      <a:lnTo>
                        <a:pt x="20" y="181"/>
                      </a:lnTo>
                      <a:lnTo>
                        <a:pt x="24" y="172"/>
                      </a:lnTo>
                      <a:lnTo>
                        <a:pt x="43" y="169"/>
                      </a:lnTo>
                      <a:lnTo>
                        <a:pt x="54" y="162"/>
                      </a:lnTo>
                      <a:lnTo>
                        <a:pt x="72" y="159"/>
                      </a:lnTo>
                      <a:lnTo>
                        <a:pt x="78" y="155"/>
                      </a:lnTo>
                      <a:lnTo>
                        <a:pt x="73" y="151"/>
                      </a:lnTo>
                      <a:lnTo>
                        <a:pt x="62" y="156"/>
                      </a:lnTo>
                      <a:lnTo>
                        <a:pt x="52" y="155"/>
                      </a:lnTo>
                      <a:lnTo>
                        <a:pt x="45" y="153"/>
                      </a:lnTo>
                      <a:lnTo>
                        <a:pt x="38" y="146"/>
                      </a:lnTo>
                      <a:lnTo>
                        <a:pt x="38" y="138"/>
                      </a:lnTo>
                      <a:lnTo>
                        <a:pt x="40" y="133"/>
                      </a:lnTo>
                      <a:lnTo>
                        <a:pt x="62" y="106"/>
                      </a:lnTo>
                      <a:lnTo>
                        <a:pt x="68" y="69"/>
                      </a:lnTo>
                      <a:lnTo>
                        <a:pt x="74" y="52"/>
                      </a:lnTo>
                      <a:lnTo>
                        <a:pt x="84" y="48"/>
                      </a:lnTo>
                      <a:lnTo>
                        <a:pt x="88" y="57"/>
                      </a:lnTo>
                      <a:lnTo>
                        <a:pt x="94" y="62"/>
                      </a:lnTo>
                      <a:lnTo>
                        <a:pt x="94" y="65"/>
                      </a:lnTo>
                      <a:lnTo>
                        <a:pt x="94" y="67"/>
                      </a:lnTo>
                      <a:lnTo>
                        <a:pt x="85" y="69"/>
                      </a:lnTo>
                      <a:lnTo>
                        <a:pt x="84" y="73"/>
                      </a:lnTo>
                      <a:lnTo>
                        <a:pt x="83" y="79"/>
                      </a:lnTo>
                      <a:lnTo>
                        <a:pt x="84" y="90"/>
                      </a:lnTo>
                      <a:lnTo>
                        <a:pt x="84" y="94"/>
                      </a:lnTo>
                      <a:lnTo>
                        <a:pt x="89" y="100"/>
                      </a:lnTo>
                      <a:lnTo>
                        <a:pt x="100" y="103"/>
                      </a:lnTo>
                      <a:lnTo>
                        <a:pt x="105" y="103"/>
                      </a:lnTo>
                      <a:lnTo>
                        <a:pt x="106" y="101"/>
                      </a:lnTo>
                      <a:lnTo>
                        <a:pt x="105" y="94"/>
                      </a:lnTo>
                      <a:lnTo>
                        <a:pt x="101" y="88"/>
                      </a:lnTo>
                      <a:lnTo>
                        <a:pt x="100" y="83"/>
                      </a:lnTo>
                      <a:lnTo>
                        <a:pt x="103" y="81"/>
                      </a:lnTo>
                      <a:lnTo>
                        <a:pt x="110" y="76"/>
                      </a:lnTo>
                      <a:lnTo>
                        <a:pt x="111" y="65"/>
                      </a:lnTo>
                      <a:lnTo>
                        <a:pt x="116" y="53"/>
                      </a:lnTo>
                      <a:lnTo>
                        <a:pt x="112" y="51"/>
                      </a:lnTo>
                      <a:lnTo>
                        <a:pt x="106" y="51"/>
                      </a:lnTo>
                      <a:lnTo>
                        <a:pt x="105" y="48"/>
                      </a:lnTo>
                      <a:lnTo>
                        <a:pt x="102" y="31"/>
                      </a:lnTo>
                      <a:lnTo>
                        <a:pt x="103" y="26"/>
                      </a:lnTo>
                      <a:lnTo>
                        <a:pt x="108" y="19"/>
                      </a:lnTo>
                      <a:lnTo>
                        <a:pt x="117" y="11"/>
                      </a:lnTo>
                      <a:lnTo>
                        <a:pt x="128" y="6"/>
                      </a:lnTo>
                      <a:lnTo>
                        <a:pt x="138" y="4"/>
                      </a:lnTo>
                      <a:lnTo>
                        <a:pt x="151" y="6"/>
                      </a:lnTo>
                      <a:lnTo>
                        <a:pt x="161" y="2"/>
                      </a:lnTo>
                      <a:lnTo>
                        <a:pt x="173" y="0"/>
                      </a:lnTo>
                      <a:lnTo>
                        <a:pt x="182" y="3"/>
                      </a:lnTo>
                      <a:lnTo>
                        <a:pt x="191" y="10"/>
                      </a:lnTo>
                      <a:lnTo>
                        <a:pt x="196" y="16"/>
                      </a:lnTo>
                      <a:lnTo>
                        <a:pt x="186" y="62"/>
                      </a:lnTo>
                      <a:lnTo>
                        <a:pt x="170" y="73"/>
                      </a:lnTo>
                      <a:lnTo>
                        <a:pt x="172" y="81"/>
                      </a:lnTo>
                      <a:lnTo>
                        <a:pt x="191" y="90"/>
                      </a:lnTo>
                      <a:lnTo>
                        <a:pt x="189" y="101"/>
                      </a:lnTo>
                      <a:lnTo>
                        <a:pt x="182" y="111"/>
                      </a:lnTo>
                      <a:lnTo>
                        <a:pt x="172" y="118"/>
                      </a:lnTo>
                      <a:lnTo>
                        <a:pt x="171" y="129"/>
                      </a:lnTo>
                      <a:lnTo>
                        <a:pt x="166" y="140"/>
                      </a:lnTo>
                      <a:lnTo>
                        <a:pt x="158" y="142"/>
                      </a:lnTo>
                      <a:lnTo>
                        <a:pt x="145" y="137"/>
                      </a:lnTo>
                      <a:lnTo>
                        <a:pt x="135" y="137"/>
                      </a:lnTo>
                      <a:lnTo>
                        <a:pt x="134" y="145"/>
                      </a:lnTo>
                      <a:lnTo>
                        <a:pt x="138" y="160"/>
                      </a:lnTo>
                      <a:lnTo>
                        <a:pt x="139" y="170"/>
                      </a:lnTo>
                      <a:lnTo>
                        <a:pt x="138" y="182"/>
                      </a:lnTo>
                      <a:lnTo>
                        <a:pt x="138" y="201"/>
                      </a:lnTo>
                      <a:lnTo>
                        <a:pt x="132" y="208"/>
                      </a:lnTo>
                      <a:lnTo>
                        <a:pt x="132" y="215"/>
                      </a:lnTo>
                      <a:lnTo>
                        <a:pt x="137" y="232"/>
                      </a:lnTo>
                      <a:lnTo>
                        <a:pt x="137" y="2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8" name="Freeform 188">
                  <a:extLst>
                    <a:ext uri="{FF2B5EF4-FFF2-40B4-BE49-F238E27FC236}">
                      <a16:creationId xmlns:a16="http://schemas.microsoft.com/office/drawing/2014/main" id="{5FAA2B20-EE2C-2B37-4980-136D0191B1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83972" y="3723645"/>
                  <a:ext cx="178069" cy="257670"/>
                </a:xfrm>
                <a:custGeom>
                  <a:avLst/>
                  <a:gdLst/>
                  <a:ahLst/>
                  <a:cxnLst>
                    <a:cxn ang="0">
                      <a:pos x="271" y="68"/>
                    </a:cxn>
                    <a:cxn ang="0">
                      <a:pos x="255" y="55"/>
                    </a:cxn>
                    <a:cxn ang="0">
                      <a:pos x="228" y="50"/>
                    </a:cxn>
                    <a:cxn ang="0">
                      <a:pos x="211" y="39"/>
                    </a:cxn>
                    <a:cxn ang="0">
                      <a:pos x="196" y="6"/>
                    </a:cxn>
                    <a:cxn ang="0">
                      <a:pos x="158" y="0"/>
                    </a:cxn>
                    <a:cxn ang="0">
                      <a:pos x="164" y="31"/>
                    </a:cxn>
                    <a:cxn ang="0">
                      <a:pos x="148" y="55"/>
                    </a:cxn>
                    <a:cxn ang="0">
                      <a:pos x="161" y="71"/>
                    </a:cxn>
                    <a:cxn ang="0">
                      <a:pos x="159" y="87"/>
                    </a:cxn>
                    <a:cxn ang="0">
                      <a:pos x="145" y="106"/>
                    </a:cxn>
                    <a:cxn ang="0">
                      <a:pos x="142" y="142"/>
                    </a:cxn>
                    <a:cxn ang="0">
                      <a:pos x="123" y="137"/>
                    </a:cxn>
                    <a:cxn ang="0">
                      <a:pos x="72" y="117"/>
                    </a:cxn>
                    <a:cxn ang="0">
                      <a:pos x="62" y="140"/>
                    </a:cxn>
                    <a:cxn ang="0">
                      <a:pos x="86" y="160"/>
                    </a:cxn>
                    <a:cxn ang="0">
                      <a:pos x="54" y="200"/>
                    </a:cxn>
                    <a:cxn ang="0">
                      <a:pos x="57" y="239"/>
                    </a:cxn>
                    <a:cxn ang="0">
                      <a:pos x="34" y="278"/>
                    </a:cxn>
                    <a:cxn ang="0">
                      <a:pos x="2" y="283"/>
                    </a:cxn>
                    <a:cxn ang="0">
                      <a:pos x="6" y="339"/>
                    </a:cxn>
                    <a:cxn ang="0">
                      <a:pos x="5" y="377"/>
                    </a:cxn>
                    <a:cxn ang="0">
                      <a:pos x="17" y="410"/>
                    </a:cxn>
                    <a:cxn ang="0">
                      <a:pos x="12" y="445"/>
                    </a:cxn>
                    <a:cxn ang="0">
                      <a:pos x="17" y="479"/>
                    </a:cxn>
                    <a:cxn ang="0">
                      <a:pos x="61" y="508"/>
                    </a:cxn>
                    <a:cxn ang="0">
                      <a:pos x="96" y="561"/>
                    </a:cxn>
                    <a:cxn ang="0">
                      <a:pos x="86" y="636"/>
                    </a:cxn>
                    <a:cxn ang="0">
                      <a:pos x="156" y="635"/>
                    </a:cxn>
                    <a:cxn ang="0">
                      <a:pos x="212" y="644"/>
                    </a:cxn>
                    <a:cxn ang="0">
                      <a:pos x="242" y="657"/>
                    </a:cxn>
                    <a:cxn ang="0">
                      <a:pos x="276" y="652"/>
                    </a:cxn>
                    <a:cxn ang="0">
                      <a:pos x="346" y="631"/>
                    </a:cxn>
                    <a:cxn ang="0">
                      <a:pos x="384" y="638"/>
                    </a:cxn>
                    <a:cxn ang="0">
                      <a:pos x="381" y="587"/>
                    </a:cxn>
                    <a:cxn ang="0">
                      <a:pos x="427" y="552"/>
                    </a:cxn>
                    <a:cxn ang="0">
                      <a:pos x="389" y="506"/>
                    </a:cxn>
                    <a:cxn ang="0">
                      <a:pos x="349" y="440"/>
                    </a:cxn>
                    <a:cxn ang="0">
                      <a:pos x="329" y="411"/>
                    </a:cxn>
                    <a:cxn ang="0">
                      <a:pos x="368" y="405"/>
                    </a:cxn>
                    <a:cxn ang="0">
                      <a:pos x="447" y="366"/>
                    </a:cxn>
                    <a:cxn ang="0">
                      <a:pos x="474" y="367"/>
                    </a:cxn>
                    <a:cxn ang="0">
                      <a:pos x="490" y="320"/>
                    </a:cxn>
                    <a:cxn ang="0">
                      <a:pos x="470" y="262"/>
                    </a:cxn>
                    <a:cxn ang="0">
                      <a:pos x="463" y="205"/>
                    </a:cxn>
                    <a:cxn ang="0">
                      <a:pos x="458" y="162"/>
                    </a:cxn>
                    <a:cxn ang="0">
                      <a:pos x="448" y="106"/>
                    </a:cxn>
                    <a:cxn ang="0">
                      <a:pos x="405" y="73"/>
                    </a:cxn>
                    <a:cxn ang="0">
                      <a:pos x="387" y="55"/>
                    </a:cxn>
                    <a:cxn ang="0">
                      <a:pos x="351" y="60"/>
                    </a:cxn>
                    <a:cxn ang="0">
                      <a:pos x="361" y="41"/>
                    </a:cxn>
                    <a:cxn ang="0">
                      <a:pos x="330" y="72"/>
                    </a:cxn>
                    <a:cxn ang="0">
                      <a:pos x="299" y="88"/>
                    </a:cxn>
                    <a:cxn ang="0">
                      <a:pos x="261" y="88"/>
                    </a:cxn>
                  </a:cxnLst>
                  <a:rect l="0" t="0" r="r" b="b"/>
                  <a:pathLst>
                    <a:path w="490" h="659">
                      <a:moveTo>
                        <a:pt x="261" y="88"/>
                      </a:moveTo>
                      <a:lnTo>
                        <a:pt x="260" y="83"/>
                      </a:lnTo>
                      <a:lnTo>
                        <a:pt x="264" y="73"/>
                      </a:lnTo>
                      <a:lnTo>
                        <a:pt x="271" y="68"/>
                      </a:lnTo>
                      <a:lnTo>
                        <a:pt x="276" y="62"/>
                      </a:lnTo>
                      <a:lnTo>
                        <a:pt x="276" y="52"/>
                      </a:lnTo>
                      <a:lnTo>
                        <a:pt x="272" y="49"/>
                      </a:lnTo>
                      <a:lnTo>
                        <a:pt x="255" y="55"/>
                      </a:lnTo>
                      <a:lnTo>
                        <a:pt x="249" y="55"/>
                      </a:lnTo>
                      <a:lnTo>
                        <a:pt x="244" y="49"/>
                      </a:lnTo>
                      <a:lnTo>
                        <a:pt x="233" y="44"/>
                      </a:lnTo>
                      <a:lnTo>
                        <a:pt x="228" y="50"/>
                      </a:lnTo>
                      <a:lnTo>
                        <a:pt x="223" y="50"/>
                      </a:lnTo>
                      <a:lnTo>
                        <a:pt x="222" y="42"/>
                      </a:lnTo>
                      <a:lnTo>
                        <a:pt x="215" y="42"/>
                      </a:lnTo>
                      <a:lnTo>
                        <a:pt x="211" y="39"/>
                      </a:lnTo>
                      <a:lnTo>
                        <a:pt x="217" y="31"/>
                      </a:lnTo>
                      <a:lnTo>
                        <a:pt x="217" y="22"/>
                      </a:lnTo>
                      <a:lnTo>
                        <a:pt x="212" y="11"/>
                      </a:lnTo>
                      <a:lnTo>
                        <a:pt x="196" y="6"/>
                      </a:lnTo>
                      <a:lnTo>
                        <a:pt x="189" y="7"/>
                      </a:lnTo>
                      <a:lnTo>
                        <a:pt x="190" y="2"/>
                      </a:lnTo>
                      <a:lnTo>
                        <a:pt x="182" y="6"/>
                      </a:lnTo>
                      <a:lnTo>
                        <a:pt x="158" y="0"/>
                      </a:lnTo>
                      <a:lnTo>
                        <a:pt x="150" y="1"/>
                      </a:lnTo>
                      <a:lnTo>
                        <a:pt x="150" y="11"/>
                      </a:lnTo>
                      <a:lnTo>
                        <a:pt x="158" y="25"/>
                      </a:lnTo>
                      <a:lnTo>
                        <a:pt x="164" y="31"/>
                      </a:lnTo>
                      <a:lnTo>
                        <a:pt x="167" y="38"/>
                      </a:lnTo>
                      <a:lnTo>
                        <a:pt x="153" y="46"/>
                      </a:lnTo>
                      <a:lnTo>
                        <a:pt x="152" y="50"/>
                      </a:lnTo>
                      <a:lnTo>
                        <a:pt x="148" y="55"/>
                      </a:lnTo>
                      <a:lnTo>
                        <a:pt x="155" y="55"/>
                      </a:lnTo>
                      <a:lnTo>
                        <a:pt x="159" y="58"/>
                      </a:lnTo>
                      <a:lnTo>
                        <a:pt x="157" y="65"/>
                      </a:lnTo>
                      <a:lnTo>
                        <a:pt x="161" y="71"/>
                      </a:lnTo>
                      <a:lnTo>
                        <a:pt x="166" y="74"/>
                      </a:lnTo>
                      <a:lnTo>
                        <a:pt x="164" y="78"/>
                      </a:lnTo>
                      <a:lnTo>
                        <a:pt x="159" y="79"/>
                      </a:lnTo>
                      <a:lnTo>
                        <a:pt x="159" y="87"/>
                      </a:lnTo>
                      <a:lnTo>
                        <a:pt x="172" y="97"/>
                      </a:lnTo>
                      <a:lnTo>
                        <a:pt x="170" y="99"/>
                      </a:lnTo>
                      <a:lnTo>
                        <a:pt x="148" y="99"/>
                      </a:lnTo>
                      <a:lnTo>
                        <a:pt x="145" y="106"/>
                      </a:lnTo>
                      <a:lnTo>
                        <a:pt x="142" y="110"/>
                      </a:lnTo>
                      <a:lnTo>
                        <a:pt x="142" y="128"/>
                      </a:lnTo>
                      <a:lnTo>
                        <a:pt x="148" y="148"/>
                      </a:lnTo>
                      <a:lnTo>
                        <a:pt x="142" y="142"/>
                      </a:lnTo>
                      <a:lnTo>
                        <a:pt x="137" y="128"/>
                      </a:lnTo>
                      <a:lnTo>
                        <a:pt x="130" y="126"/>
                      </a:lnTo>
                      <a:lnTo>
                        <a:pt x="129" y="137"/>
                      </a:lnTo>
                      <a:lnTo>
                        <a:pt x="123" y="137"/>
                      </a:lnTo>
                      <a:lnTo>
                        <a:pt x="120" y="125"/>
                      </a:lnTo>
                      <a:lnTo>
                        <a:pt x="115" y="115"/>
                      </a:lnTo>
                      <a:lnTo>
                        <a:pt x="99" y="113"/>
                      </a:lnTo>
                      <a:lnTo>
                        <a:pt x="72" y="117"/>
                      </a:lnTo>
                      <a:lnTo>
                        <a:pt x="69" y="126"/>
                      </a:lnTo>
                      <a:lnTo>
                        <a:pt x="65" y="130"/>
                      </a:lnTo>
                      <a:lnTo>
                        <a:pt x="61" y="137"/>
                      </a:lnTo>
                      <a:lnTo>
                        <a:pt x="62" y="140"/>
                      </a:lnTo>
                      <a:lnTo>
                        <a:pt x="73" y="142"/>
                      </a:lnTo>
                      <a:lnTo>
                        <a:pt x="78" y="146"/>
                      </a:lnTo>
                      <a:lnTo>
                        <a:pt x="83" y="152"/>
                      </a:lnTo>
                      <a:lnTo>
                        <a:pt x="86" y="160"/>
                      </a:lnTo>
                      <a:lnTo>
                        <a:pt x="83" y="159"/>
                      </a:lnTo>
                      <a:lnTo>
                        <a:pt x="78" y="151"/>
                      </a:lnTo>
                      <a:lnTo>
                        <a:pt x="64" y="154"/>
                      </a:lnTo>
                      <a:lnTo>
                        <a:pt x="54" y="200"/>
                      </a:lnTo>
                      <a:lnTo>
                        <a:pt x="38" y="211"/>
                      </a:lnTo>
                      <a:lnTo>
                        <a:pt x="40" y="219"/>
                      </a:lnTo>
                      <a:lnTo>
                        <a:pt x="59" y="228"/>
                      </a:lnTo>
                      <a:lnTo>
                        <a:pt x="57" y="239"/>
                      </a:lnTo>
                      <a:lnTo>
                        <a:pt x="50" y="249"/>
                      </a:lnTo>
                      <a:lnTo>
                        <a:pt x="40" y="256"/>
                      </a:lnTo>
                      <a:lnTo>
                        <a:pt x="39" y="267"/>
                      </a:lnTo>
                      <a:lnTo>
                        <a:pt x="34" y="278"/>
                      </a:lnTo>
                      <a:lnTo>
                        <a:pt x="26" y="280"/>
                      </a:lnTo>
                      <a:lnTo>
                        <a:pt x="13" y="275"/>
                      </a:lnTo>
                      <a:lnTo>
                        <a:pt x="3" y="275"/>
                      </a:lnTo>
                      <a:lnTo>
                        <a:pt x="2" y="283"/>
                      </a:lnTo>
                      <a:lnTo>
                        <a:pt x="6" y="298"/>
                      </a:lnTo>
                      <a:lnTo>
                        <a:pt x="7" y="308"/>
                      </a:lnTo>
                      <a:lnTo>
                        <a:pt x="6" y="320"/>
                      </a:lnTo>
                      <a:lnTo>
                        <a:pt x="6" y="339"/>
                      </a:lnTo>
                      <a:lnTo>
                        <a:pt x="0" y="346"/>
                      </a:lnTo>
                      <a:lnTo>
                        <a:pt x="0" y="353"/>
                      </a:lnTo>
                      <a:lnTo>
                        <a:pt x="5" y="370"/>
                      </a:lnTo>
                      <a:lnTo>
                        <a:pt x="5" y="377"/>
                      </a:lnTo>
                      <a:lnTo>
                        <a:pt x="10" y="383"/>
                      </a:lnTo>
                      <a:lnTo>
                        <a:pt x="11" y="394"/>
                      </a:lnTo>
                      <a:lnTo>
                        <a:pt x="17" y="402"/>
                      </a:lnTo>
                      <a:lnTo>
                        <a:pt x="17" y="410"/>
                      </a:lnTo>
                      <a:lnTo>
                        <a:pt x="6" y="427"/>
                      </a:lnTo>
                      <a:lnTo>
                        <a:pt x="14" y="431"/>
                      </a:lnTo>
                      <a:lnTo>
                        <a:pt x="12" y="438"/>
                      </a:lnTo>
                      <a:lnTo>
                        <a:pt x="12" y="445"/>
                      </a:lnTo>
                      <a:lnTo>
                        <a:pt x="17" y="453"/>
                      </a:lnTo>
                      <a:lnTo>
                        <a:pt x="21" y="460"/>
                      </a:lnTo>
                      <a:lnTo>
                        <a:pt x="22" y="472"/>
                      </a:lnTo>
                      <a:lnTo>
                        <a:pt x="17" y="479"/>
                      </a:lnTo>
                      <a:lnTo>
                        <a:pt x="29" y="490"/>
                      </a:lnTo>
                      <a:lnTo>
                        <a:pt x="37" y="496"/>
                      </a:lnTo>
                      <a:lnTo>
                        <a:pt x="43" y="507"/>
                      </a:lnTo>
                      <a:lnTo>
                        <a:pt x="61" y="508"/>
                      </a:lnTo>
                      <a:lnTo>
                        <a:pt x="102" y="520"/>
                      </a:lnTo>
                      <a:lnTo>
                        <a:pt x="115" y="526"/>
                      </a:lnTo>
                      <a:lnTo>
                        <a:pt x="113" y="538"/>
                      </a:lnTo>
                      <a:lnTo>
                        <a:pt x="96" y="561"/>
                      </a:lnTo>
                      <a:lnTo>
                        <a:pt x="93" y="573"/>
                      </a:lnTo>
                      <a:lnTo>
                        <a:pt x="86" y="598"/>
                      </a:lnTo>
                      <a:lnTo>
                        <a:pt x="84" y="626"/>
                      </a:lnTo>
                      <a:lnTo>
                        <a:pt x="86" y="636"/>
                      </a:lnTo>
                      <a:lnTo>
                        <a:pt x="88" y="638"/>
                      </a:lnTo>
                      <a:lnTo>
                        <a:pt x="94" y="644"/>
                      </a:lnTo>
                      <a:lnTo>
                        <a:pt x="130" y="639"/>
                      </a:lnTo>
                      <a:lnTo>
                        <a:pt x="156" y="635"/>
                      </a:lnTo>
                      <a:lnTo>
                        <a:pt x="175" y="639"/>
                      </a:lnTo>
                      <a:lnTo>
                        <a:pt x="193" y="648"/>
                      </a:lnTo>
                      <a:lnTo>
                        <a:pt x="204" y="644"/>
                      </a:lnTo>
                      <a:lnTo>
                        <a:pt x="212" y="644"/>
                      </a:lnTo>
                      <a:lnTo>
                        <a:pt x="221" y="646"/>
                      </a:lnTo>
                      <a:lnTo>
                        <a:pt x="227" y="654"/>
                      </a:lnTo>
                      <a:lnTo>
                        <a:pt x="237" y="659"/>
                      </a:lnTo>
                      <a:lnTo>
                        <a:pt x="242" y="657"/>
                      </a:lnTo>
                      <a:lnTo>
                        <a:pt x="244" y="649"/>
                      </a:lnTo>
                      <a:lnTo>
                        <a:pt x="252" y="643"/>
                      </a:lnTo>
                      <a:lnTo>
                        <a:pt x="263" y="644"/>
                      </a:lnTo>
                      <a:lnTo>
                        <a:pt x="276" y="652"/>
                      </a:lnTo>
                      <a:lnTo>
                        <a:pt x="290" y="652"/>
                      </a:lnTo>
                      <a:lnTo>
                        <a:pt x="309" y="639"/>
                      </a:lnTo>
                      <a:lnTo>
                        <a:pt x="342" y="636"/>
                      </a:lnTo>
                      <a:lnTo>
                        <a:pt x="346" y="631"/>
                      </a:lnTo>
                      <a:lnTo>
                        <a:pt x="357" y="635"/>
                      </a:lnTo>
                      <a:lnTo>
                        <a:pt x="372" y="635"/>
                      </a:lnTo>
                      <a:lnTo>
                        <a:pt x="377" y="642"/>
                      </a:lnTo>
                      <a:lnTo>
                        <a:pt x="384" y="638"/>
                      </a:lnTo>
                      <a:lnTo>
                        <a:pt x="384" y="631"/>
                      </a:lnTo>
                      <a:lnTo>
                        <a:pt x="377" y="615"/>
                      </a:lnTo>
                      <a:lnTo>
                        <a:pt x="376" y="599"/>
                      </a:lnTo>
                      <a:lnTo>
                        <a:pt x="381" y="587"/>
                      </a:lnTo>
                      <a:lnTo>
                        <a:pt x="403" y="578"/>
                      </a:lnTo>
                      <a:lnTo>
                        <a:pt x="406" y="568"/>
                      </a:lnTo>
                      <a:lnTo>
                        <a:pt x="410" y="560"/>
                      </a:lnTo>
                      <a:lnTo>
                        <a:pt x="427" y="552"/>
                      </a:lnTo>
                      <a:lnTo>
                        <a:pt x="428" y="545"/>
                      </a:lnTo>
                      <a:lnTo>
                        <a:pt x="425" y="539"/>
                      </a:lnTo>
                      <a:lnTo>
                        <a:pt x="399" y="519"/>
                      </a:lnTo>
                      <a:lnTo>
                        <a:pt x="389" y="506"/>
                      </a:lnTo>
                      <a:lnTo>
                        <a:pt x="361" y="483"/>
                      </a:lnTo>
                      <a:lnTo>
                        <a:pt x="351" y="470"/>
                      </a:lnTo>
                      <a:lnTo>
                        <a:pt x="351" y="453"/>
                      </a:lnTo>
                      <a:lnTo>
                        <a:pt x="349" y="440"/>
                      </a:lnTo>
                      <a:lnTo>
                        <a:pt x="336" y="434"/>
                      </a:lnTo>
                      <a:lnTo>
                        <a:pt x="328" y="425"/>
                      </a:lnTo>
                      <a:lnTo>
                        <a:pt x="328" y="416"/>
                      </a:lnTo>
                      <a:lnTo>
                        <a:pt x="329" y="411"/>
                      </a:lnTo>
                      <a:lnTo>
                        <a:pt x="345" y="426"/>
                      </a:lnTo>
                      <a:lnTo>
                        <a:pt x="347" y="426"/>
                      </a:lnTo>
                      <a:lnTo>
                        <a:pt x="352" y="412"/>
                      </a:lnTo>
                      <a:lnTo>
                        <a:pt x="368" y="405"/>
                      </a:lnTo>
                      <a:lnTo>
                        <a:pt x="385" y="399"/>
                      </a:lnTo>
                      <a:lnTo>
                        <a:pt x="403" y="391"/>
                      </a:lnTo>
                      <a:lnTo>
                        <a:pt x="409" y="379"/>
                      </a:lnTo>
                      <a:lnTo>
                        <a:pt x="447" y="366"/>
                      </a:lnTo>
                      <a:lnTo>
                        <a:pt x="451" y="343"/>
                      </a:lnTo>
                      <a:lnTo>
                        <a:pt x="460" y="346"/>
                      </a:lnTo>
                      <a:lnTo>
                        <a:pt x="468" y="358"/>
                      </a:lnTo>
                      <a:lnTo>
                        <a:pt x="474" y="367"/>
                      </a:lnTo>
                      <a:lnTo>
                        <a:pt x="481" y="367"/>
                      </a:lnTo>
                      <a:lnTo>
                        <a:pt x="485" y="358"/>
                      </a:lnTo>
                      <a:lnTo>
                        <a:pt x="489" y="341"/>
                      </a:lnTo>
                      <a:lnTo>
                        <a:pt x="490" y="320"/>
                      </a:lnTo>
                      <a:lnTo>
                        <a:pt x="489" y="316"/>
                      </a:lnTo>
                      <a:lnTo>
                        <a:pt x="473" y="297"/>
                      </a:lnTo>
                      <a:lnTo>
                        <a:pt x="470" y="273"/>
                      </a:lnTo>
                      <a:lnTo>
                        <a:pt x="470" y="262"/>
                      </a:lnTo>
                      <a:lnTo>
                        <a:pt x="469" y="246"/>
                      </a:lnTo>
                      <a:lnTo>
                        <a:pt x="467" y="237"/>
                      </a:lnTo>
                      <a:lnTo>
                        <a:pt x="464" y="213"/>
                      </a:lnTo>
                      <a:lnTo>
                        <a:pt x="463" y="205"/>
                      </a:lnTo>
                      <a:lnTo>
                        <a:pt x="448" y="194"/>
                      </a:lnTo>
                      <a:lnTo>
                        <a:pt x="447" y="186"/>
                      </a:lnTo>
                      <a:lnTo>
                        <a:pt x="452" y="174"/>
                      </a:lnTo>
                      <a:lnTo>
                        <a:pt x="458" y="162"/>
                      </a:lnTo>
                      <a:lnTo>
                        <a:pt x="459" y="149"/>
                      </a:lnTo>
                      <a:lnTo>
                        <a:pt x="459" y="132"/>
                      </a:lnTo>
                      <a:lnTo>
                        <a:pt x="451" y="115"/>
                      </a:lnTo>
                      <a:lnTo>
                        <a:pt x="448" y="106"/>
                      </a:lnTo>
                      <a:lnTo>
                        <a:pt x="426" y="99"/>
                      </a:lnTo>
                      <a:lnTo>
                        <a:pt x="424" y="85"/>
                      </a:lnTo>
                      <a:lnTo>
                        <a:pt x="415" y="72"/>
                      </a:lnTo>
                      <a:lnTo>
                        <a:pt x="405" y="73"/>
                      </a:lnTo>
                      <a:lnTo>
                        <a:pt x="399" y="68"/>
                      </a:lnTo>
                      <a:lnTo>
                        <a:pt x="397" y="67"/>
                      </a:lnTo>
                      <a:lnTo>
                        <a:pt x="394" y="60"/>
                      </a:lnTo>
                      <a:lnTo>
                        <a:pt x="387" y="55"/>
                      </a:lnTo>
                      <a:lnTo>
                        <a:pt x="381" y="49"/>
                      </a:lnTo>
                      <a:lnTo>
                        <a:pt x="365" y="51"/>
                      </a:lnTo>
                      <a:lnTo>
                        <a:pt x="357" y="55"/>
                      </a:lnTo>
                      <a:lnTo>
                        <a:pt x="351" y="60"/>
                      </a:lnTo>
                      <a:lnTo>
                        <a:pt x="352" y="54"/>
                      </a:lnTo>
                      <a:lnTo>
                        <a:pt x="358" y="49"/>
                      </a:lnTo>
                      <a:lnTo>
                        <a:pt x="368" y="42"/>
                      </a:lnTo>
                      <a:lnTo>
                        <a:pt x="361" y="41"/>
                      </a:lnTo>
                      <a:lnTo>
                        <a:pt x="352" y="42"/>
                      </a:lnTo>
                      <a:lnTo>
                        <a:pt x="339" y="60"/>
                      </a:lnTo>
                      <a:lnTo>
                        <a:pt x="335" y="70"/>
                      </a:lnTo>
                      <a:lnTo>
                        <a:pt x="330" y="72"/>
                      </a:lnTo>
                      <a:lnTo>
                        <a:pt x="330" y="66"/>
                      </a:lnTo>
                      <a:lnTo>
                        <a:pt x="312" y="71"/>
                      </a:lnTo>
                      <a:lnTo>
                        <a:pt x="296" y="83"/>
                      </a:lnTo>
                      <a:lnTo>
                        <a:pt x="299" y="88"/>
                      </a:lnTo>
                      <a:lnTo>
                        <a:pt x="290" y="88"/>
                      </a:lnTo>
                      <a:lnTo>
                        <a:pt x="277" y="84"/>
                      </a:lnTo>
                      <a:lnTo>
                        <a:pt x="264" y="94"/>
                      </a:lnTo>
                      <a:lnTo>
                        <a:pt x="261" y="8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59" name="Freeform 190">
                  <a:extLst>
                    <a:ext uri="{FF2B5EF4-FFF2-40B4-BE49-F238E27FC236}">
                      <a16:creationId xmlns:a16="http://schemas.microsoft.com/office/drawing/2014/main" id="{F8C0A4BC-A5FF-9FBE-BEA8-FD2147FDE91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36666" y="4115069"/>
                  <a:ext cx="19987" cy="47207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0" name="Freeform 191">
                  <a:extLst>
                    <a:ext uri="{FF2B5EF4-FFF2-40B4-BE49-F238E27FC236}">
                      <a16:creationId xmlns:a16="http://schemas.microsoft.com/office/drawing/2014/main" id="{9B7FE2C2-2592-2EC2-E7B2-297CE19C45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73197" y="3859365"/>
                  <a:ext cx="252567" cy="275373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1" name="Freeform 194">
                  <a:extLst>
                    <a:ext uri="{FF2B5EF4-FFF2-40B4-BE49-F238E27FC236}">
                      <a16:creationId xmlns:a16="http://schemas.microsoft.com/office/drawing/2014/main" id="{7182D3F6-B1B5-C8AA-915E-9CCAF67FBC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05966" y="3707909"/>
                  <a:ext cx="50877" cy="49174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2" name="Freeform 195">
                  <a:extLst>
                    <a:ext uri="{FF2B5EF4-FFF2-40B4-BE49-F238E27FC236}">
                      <a16:creationId xmlns:a16="http://schemas.microsoft.com/office/drawing/2014/main" id="{FC3DC2A1-71C6-848A-16D2-45F0D893FA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60541" y="3711844"/>
                  <a:ext cx="85400" cy="135720"/>
                </a:xfrm>
                <a:custGeom>
                  <a:avLst/>
                  <a:gdLst/>
                  <a:ahLst/>
                  <a:cxnLst>
                    <a:cxn ang="0">
                      <a:pos x="223" y="97"/>
                    </a:cxn>
                    <a:cxn ang="0">
                      <a:pos x="178" y="84"/>
                    </a:cxn>
                    <a:cxn ang="0">
                      <a:pos x="148" y="100"/>
                    </a:cxn>
                    <a:cxn ang="0">
                      <a:pos x="136" y="63"/>
                    </a:cxn>
                    <a:cxn ang="0">
                      <a:pos x="152" y="39"/>
                    </a:cxn>
                    <a:cxn ang="0">
                      <a:pos x="152" y="2"/>
                    </a:cxn>
                    <a:cxn ang="0">
                      <a:pos x="135" y="6"/>
                    </a:cxn>
                    <a:cxn ang="0">
                      <a:pos x="113" y="18"/>
                    </a:cxn>
                    <a:cxn ang="0">
                      <a:pos x="108" y="34"/>
                    </a:cxn>
                    <a:cxn ang="0">
                      <a:pos x="88" y="53"/>
                    </a:cxn>
                    <a:cxn ang="0">
                      <a:pos x="104" y="60"/>
                    </a:cxn>
                    <a:cxn ang="0">
                      <a:pos x="120" y="63"/>
                    </a:cxn>
                    <a:cxn ang="0">
                      <a:pos x="99" y="87"/>
                    </a:cxn>
                    <a:cxn ang="0">
                      <a:pos x="65" y="97"/>
                    </a:cxn>
                    <a:cxn ang="0">
                      <a:pos x="31" y="96"/>
                    </a:cxn>
                    <a:cxn ang="0">
                      <a:pos x="23" y="118"/>
                    </a:cxn>
                    <a:cxn ang="0">
                      <a:pos x="43" y="130"/>
                    </a:cxn>
                    <a:cxn ang="0">
                      <a:pos x="24" y="154"/>
                    </a:cxn>
                    <a:cxn ang="0">
                      <a:pos x="23" y="173"/>
                    </a:cxn>
                    <a:cxn ang="0">
                      <a:pos x="40" y="179"/>
                    </a:cxn>
                    <a:cxn ang="0">
                      <a:pos x="78" y="192"/>
                    </a:cxn>
                    <a:cxn ang="0">
                      <a:pos x="54" y="209"/>
                    </a:cxn>
                    <a:cxn ang="0">
                      <a:pos x="32" y="248"/>
                    </a:cxn>
                    <a:cxn ang="0">
                      <a:pos x="81" y="238"/>
                    </a:cxn>
                    <a:cxn ang="0">
                      <a:pos x="56" y="249"/>
                    </a:cxn>
                    <a:cxn ang="0">
                      <a:pos x="29" y="274"/>
                    </a:cxn>
                    <a:cxn ang="0">
                      <a:pos x="15" y="279"/>
                    </a:cxn>
                    <a:cxn ang="0">
                      <a:pos x="0" y="291"/>
                    </a:cxn>
                    <a:cxn ang="0">
                      <a:pos x="13" y="299"/>
                    </a:cxn>
                    <a:cxn ang="0">
                      <a:pos x="11" y="314"/>
                    </a:cxn>
                    <a:cxn ang="0">
                      <a:pos x="38" y="312"/>
                    </a:cxn>
                    <a:cxn ang="0">
                      <a:pos x="16" y="334"/>
                    </a:cxn>
                    <a:cxn ang="0">
                      <a:pos x="48" y="328"/>
                    </a:cxn>
                    <a:cxn ang="0">
                      <a:pos x="33" y="338"/>
                    </a:cxn>
                    <a:cxn ang="0">
                      <a:pos x="44" y="340"/>
                    </a:cxn>
                    <a:cxn ang="0">
                      <a:pos x="60" y="343"/>
                    </a:cxn>
                    <a:cxn ang="0">
                      <a:pos x="102" y="329"/>
                    </a:cxn>
                    <a:cxn ang="0">
                      <a:pos x="109" y="308"/>
                    </a:cxn>
                    <a:cxn ang="0">
                      <a:pos x="119" y="317"/>
                    </a:cxn>
                    <a:cxn ang="0">
                      <a:pos x="145" y="306"/>
                    </a:cxn>
                    <a:cxn ang="0">
                      <a:pos x="153" y="291"/>
                    </a:cxn>
                    <a:cxn ang="0">
                      <a:pos x="201" y="281"/>
                    </a:cxn>
                    <a:cxn ang="0">
                      <a:pos x="218" y="278"/>
                    </a:cxn>
                    <a:cxn ang="0">
                      <a:pos x="225" y="236"/>
                    </a:cxn>
                    <a:cxn ang="0">
                      <a:pos x="231" y="197"/>
                    </a:cxn>
                    <a:cxn ang="0">
                      <a:pos x="233" y="160"/>
                    </a:cxn>
                    <a:cxn ang="0">
                      <a:pos x="226" y="117"/>
                    </a:cxn>
                  </a:cxnLst>
                  <a:rect l="0" t="0" r="r" b="b"/>
                  <a:pathLst>
                    <a:path w="233" h="345">
                      <a:moveTo>
                        <a:pt x="226" y="117"/>
                      </a:moveTo>
                      <a:lnTo>
                        <a:pt x="223" y="112"/>
                      </a:lnTo>
                      <a:lnTo>
                        <a:pt x="223" y="97"/>
                      </a:lnTo>
                      <a:lnTo>
                        <a:pt x="222" y="90"/>
                      </a:lnTo>
                      <a:lnTo>
                        <a:pt x="207" y="76"/>
                      </a:lnTo>
                      <a:lnTo>
                        <a:pt x="178" y="84"/>
                      </a:lnTo>
                      <a:lnTo>
                        <a:pt x="172" y="95"/>
                      </a:lnTo>
                      <a:lnTo>
                        <a:pt x="159" y="106"/>
                      </a:lnTo>
                      <a:lnTo>
                        <a:pt x="148" y="100"/>
                      </a:lnTo>
                      <a:lnTo>
                        <a:pt x="141" y="82"/>
                      </a:lnTo>
                      <a:lnTo>
                        <a:pt x="125" y="71"/>
                      </a:lnTo>
                      <a:lnTo>
                        <a:pt x="136" y="63"/>
                      </a:lnTo>
                      <a:lnTo>
                        <a:pt x="136" y="50"/>
                      </a:lnTo>
                      <a:lnTo>
                        <a:pt x="146" y="49"/>
                      </a:lnTo>
                      <a:lnTo>
                        <a:pt x="152" y="39"/>
                      </a:lnTo>
                      <a:lnTo>
                        <a:pt x="153" y="27"/>
                      </a:lnTo>
                      <a:lnTo>
                        <a:pt x="155" y="22"/>
                      </a:lnTo>
                      <a:lnTo>
                        <a:pt x="152" y="2"/>
                      </a:lnTo>
                      <a:lnTo>
                        <a:pt x="151" y="0"/>
                      </a:lnTo>
                      <a:lnTo>
                        <a:pt x="145" y="1"/>
                      </a:lnTo>
                      <a:lnTo>
                        <a:pt x="135" y="6"/>
                      </a:lnTo>
                      <a:lnTo>
                        <a:pt x="131" y="4"/>
                      </a:lnTo>
                      <a:lnTo>
                        <a:pt x="121" y="11"/>
                      </a:lnTo>
                      <a:lnTo>
                        <a:pt x="113" y="18"/>
                      </a:lnTo>
                      <a:lnTo>
                        <a:pt x="108" y="20"/>
                      </a:lnTo>
                      <a:lnTo>
                        <a:pt x="105" y="30"/>
                      </a:lnTo>
                      <a:lnTo>
                        <a:pt x="108" y="34"/>
                      </a:lnTo>
                      <a:lnTo>
                        <a:pt x="107" y="37"/>
                      </a:lnTo>
                      <a:lnTo>
                        <a:pt x="99" y="45"/>
                      </a:lnTo>
                      <a:lnTo>
                        <a:pt x="88" y="53"/>
                      </a:lnTo>
                      <a:lnTo>
                        <a:pt x="91" y="59"/>
                      </a:lnTo>
                      <a:lnTo>
                        <a:pt x="99" y="59"/>
                      </a:lnTo>
                      <a:lnTo>
                        <a:pt x="104" y="60"/>
                      </a:lnTo>
                      <a:lnTo>
                        <a:pt x="110" y="59"/>
                      </a:lnTo>
                      <a:lnTo>
                        <a:pt x="119" y="59"/>
                      </a:lnTo>
                      <a:lnTo>
                        <a:pt x="120" y="63"/>
                      </a:lnTo>
                      <a:lnTo>
                        <a:pt x="117" y="71"/>
                      </a:lnTo>
                      <a:lnTo>
                        <a:pt x="98" y="84"/>
                      </a:lnTo>
                      <a:lnTo>
                        <a:pt x="99" y="87"/>
                      </a:lnTo>
                      <a:lnTo>
                        <a:pt x="98" y="95"/>
                      </a:lnTo>
                      <a:lnTo>
                        <a:pt x="83" y="93"/>
                      </a:lnTo>
                      <a:lnTo>
                        <a:pt x="65" y="97"/>
                      </a:lnTo>
                      <a:lnTo>
                        <a:pt x="61" y="90"/>
                      </a:lnTo>
                      <a:lnTo>
                        <a:pt x="37" y="87"/>
                      </a:lnTo>
                      <a:lnTo>
                        <a:pt x="31" y="96"/>
                      </a:lnTo>
                      <a:lnTo>
                        <a:pt x="26" y="104"/>
                      </a:lnTo>
                      <a:lnTo>
                        <a:pt x="29" y="120"/>
                      </a:lnTo>
                      <a:lnTo>
                        <a:pt x="23" y="118"/>
                      </a:lnTo>
                      <a:lnTo>
                        <a:pt x="15" y="119"/>
                      </a:lnTo>
                      <a:lnTo>
                        <a:pt x="21" y="128"/>
                      </a:lnTo>
                      <a:lnTo>
                        <a:pt x="43" y="130"/>
                      </a:lnTo>
                      <a:lnTo>
                        <a:pt x="44" y="136"/>
                      </a:lnTo>
                      <a:lnTo>
                        <a:pt x="28" y="146"/>
                      </a:lnTo>
                      <a:lnTo>
                        <a:pt x="24" y="154"/>
                      </a:lnTo>
                      <a:lnTo>
                        <a:pt x="17" y="158"/>
                      </a:lnTo>
                      <a:lnTo>
                        <a:pt x="17" y="166"/>
                      </a:lnTo>
                      <a:lnTo>
                        <a:pt x="23" y="173"/>
                      </a:lnTo>
                      <a:lnTo>
                        <a:pt x="28" y="174"/>
                      </a:lnTo>
                      <a:lnTo>
                        <a:pt x="28" y="179"/>
                      </a:lnTo>
                      <a:lnTo>
                        <a:pt x="40" y="179"/>
                      </a:lnTo>
                      <a:lnTo>
                        <a:pt x="43" y="186"/>
                      </a:lnTo>
                      <a:lnTo>
                        <a:pt x="75" y="187"/>
                      </a:lnTo>
                      <a:lnTo>
                        <a:pt x="78" y="192"/>
                      </a:lnTo>
                      <a:lnTo>
                        <a:pt x="74" y="197"/>
                      </a:lnTo>
                      <a:lnTo>
                        <a:pt x="61" y="201"/>
                      </a:lnTo>
                      <a:lnTo>
                        <a:pt x="54" y="209"/>
                      </a:lnTo>
                      <a:lnTo>
                        <a:pt x="53" y="224"/>
                      </a:lnTo>
                      <a:lnTo>
                        <a:pt x="48" y="233"/>
                      </a:lnTo>
                      <a:lnTo>
                        <a:pt x="32" y="248"/>
                      </a:lnTo>
                      <a:lnTo>
                        <a:pt x="65" y="243"/>
                      </a:lnTo>
                      <a:lnTo>
                        <a:pt x="81" y="227"/>
                      </a:lnTo>
                      <a:lnTo>
                        <a:pt x="81" y="238"/>
                      </a:lnTo>
                      <a:lnTo>
                        <a:pt x="89" y="240"/>
                      </a:lnTo>
                      <a:lnTo>
                        <a:pt x="91" y="241"/>
                      </a:lnTo>
                      <a:lnTo>
                        <a:pt x="56" y="249"/>
                      </a:lnTo>
                      <a:lnTo>
                        <a:pt x="42" y="251"/>
                      </a:lnTo>
                      <a:lnTo>
                        <a:pt x="31" y="268"/>
                      </a:lnTo>
                      <a:lnTo>
                        <a:pt x="29" y="274"/>
                      </a:lnTo>
                      <a:lnTo>
                        <a:pt x="27" y="278"/>
                      </a:lnTo>
                      <a:lnTo>
                        <a:pt x="21" y="276"/>
                      </a:lnTo>
                      <a:lnTo>
                        <a:pt x="15" y="279"/>
                      </a:lnTo>
                      <a:lnTo>
                        <a:pt x="8" y="278"/>
                      </a:lnTo>
                      <a:lnTo>
                        <a:pt x="2" y="283"/>
                      </a:lnTo>
                      <a:lnTo>
                        <a:pt x="0" y="291"/>
                      </a:lnTo>
                      <a:lnTo>
                        <a:pt x="24" y="289"/>
                      </a:lnTo>
                      <a:lnTo>
                        <a:pt x="26" y="294"/>
                      </a:lnTo>
                      <a:lnTo>
                        <a:pt x="13" y="299"/>
                      </a:lnTo>
                      <a:lnTo>
                        <a:pt x="5" y="308"/>
                      </a:lnTo>
                      <a:lnTo>
                        <a:pt x="3" y="314"/>
                      </a:lnTo>
                      <a:lnTo>
                        <a:pt x="11" y="314"/>
                      </a:lnTo>
                      <a:lnTo>
                        <a:pt x="13" y="319"/>
                      </a:lnTo>
                      <a:lnTo>
                        <a:pt x="16" y="319"/>
                      </a:lnTo>
                      <a:lnTo>
                        <a:pt x="38" y="312"/>
                      </a:lnTo>
                      <a:lnTo>
                        <a:pt x="38" y="318"/>
                      </a:lnTo>
                      <a:lnTo>
                        <a:pt x="29" y="323"/>
                      </a:lnTo>
                      <a:lnTo>
                        <a:pt x="16" y="334"/>
                      </a:lnTo>
                      <a:lnTo>
                        <a:pt x="19" y="334"/>
                      </a:lnTo>
                      <a:lnTo>
                        <a:pt x="45" y="326"/>
                      </a:lnTo>
                      <a:lnTo>
                        <a:pt x="48" y="328"/>
                      </a:lnTo>
                      <a:lnTo>
                        <a:pt x="45" y="334"/>
                      </a:lnTo>
                      <a:lnTo>
                        <a:pt x="39" y="334"/>
                      </a:lnTo>
                      <a:lnTo>
                        <a:pt x="33" y="338"/>
                      </a:lnTo>
                      <a:lnTo>
                        <a:pt x="34" y="340"/>
                      </a:lnTo>
                      <a:lnTo>
                        <a:pt x="34" y="345"/>
                      </a:lnTo>
                      <a:lnTo>
                        <a:pt x="44" y="340"/>
                      </a:lnTo>
                      <a:lnTo>
                        <a:pt x="51" y="339"/>
                      </a:lnTo>
                      <a:lnTo>
                        <a:pt x="55" y="341"/>
                      </a:lnTo>
                      <a:lnTo>
                        <a:pt x="60" y="343"/>
                      </a:lnTo>
                      <a:lnTo>
                        <a:pt x="67" y="338"/>
                      </a:lnTo>
                      <a:lnTo>
                        <a:pt x="74" y="338"/>
                      </a:lnTo>
                      <a:lnTo>
                        <a:pt x="102" y="329"/>
                      </a:lnTo>
                      <a:lnTo>
                        <a:pt x="109" y="323"/>
                      </a:lnTo>
                      <a:lnTo>
                        <a:pt x="110" y="316"/>
                      </a:lnTo>
                      <a:lnTo>
                        <a:pt x="109" y="308"/>
                      </a:lnTo>
                      <a:lnTo>
                        <a:pt x="113" y="310"/>
                      </a:lnTo>
                      <a:lnTo>
                        <a:pt x="115" y="316"/>
                      </a:lnTo>
                      <a:lnTo>
                        <a:pt x="119" y="317"/>
                      </a:lnTo>
                      <a:lnTo>
                        <a:pt x="131" y="311"/>
                      </a:lnTo>
                      <a:lnTo>
                        <a:pt x="135" y="305"/>
                      </a:lnTo>
                      <a:lnTo>
                        <a:pt x="145" y="306"/>
                      </a:lnTo>
                      <a:lnTo>
                        <a:pt x="148" y="301"/>
                      </a:lnTo>
                      <a:lnTo>
                        <a:pt x="151" y="295"/>
                      </a:lnTo>
                      <a:lnTo>
                        <a:pt x="153" y="291"/>
                      </a:lnTo>
                      <a:lnTo>
                        <a:pt x="177" y="286"/>
                      </a:lnTo>
                      <a:lnTo>
                        <a:pt x="189" y="281"/>
                      </a:lnTo>
                      <a:lnTo>
                        <a:pt x="201" y="281"/>
                      </a:lnTo>
                      <a:lnTo>
                        <a:pt x="209" y="285"/>
                      </a:lnTo>
                      <a:lnTo>
                        <a:pt x="216" y="285"/>
                      </a:lnTo>
                      <a:lnTo>
                        <a:pt x="218" y="278"/>
                      </a:lnTo>
                      <a:lnTo>
                        <a:pt x="215" y="269"/>
                      </a:lnTo>
                      <a:lnTo>
                        <a:pt x="222" y="251"/>
                      </a:lnTo>
                      <a:lnTo>
                        <a:pt x="225" y="236"/>
                      </a:lnTo>
                      <a:lnTo>
                        <a:pt x="231" y="225"/>
                      </a:lnTo>
                      <a:lnTo>
                        <a:pt x="233" y="216"/>
                      </a:lnTo>
                      <a:lnTo>
                        <a:pt x="231" y="197"/>
                      </a:lnTo>
                      <a:lnTo>
                        <a:pt x="227" y="178"/>
                      </a:lnTo>
                      <a:lnTo>
                        <a:pt x="231" y="176"/>
                      </a:lnTo>
                      <a:lnTo>
                        <a:pt x="233" y="160"/>
                      </a:lnTo>
                      <a:lnTo>
                        <a:pt x="220" y="128"/>
                      </a:lnTo>
                      <a:lnTo>
                        <a:pt x="220" y="119"/>
                      </a:lnTo>
                      <a:lnTo>
                        <a:pt x="226" y="1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3" name="Freeform 196">
                  <a:extLst>
                    <a:ext uri="{FF2B5EF4-FFF2-40B4-BE49-F238E27FC236}">
                      <a16:creationId xmlns:a16="http://schemas.microsoft.com/office/drawing/2014/main" id="{14F7BAF6-A103-63C5-3C44-09855B842A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05584" y="3814125"/>
                  <a:ext cx="361589" cy="259637"/>
                </a:xfrm>
                <a:custGeom>
                  <a:avLst/>
                  <a:gdLst/>
                  <a:ahLst/>
                  <a:cxnLst>
                    <a:cxn ang="0">
                      <a:pos x="148" y="384"/>
                    </a:cxn>
                    <a:cxn ang="0">
                      <a:pos x="40" y="377"/>
                    </a:cxn>
                    <a:cxn ang="0">
                      <a:pos x="19" y="282"/>
                    </a:cxn>
                    <a:cxn ang="0">
                      <a:pos x="85" y="184"/>
                    </a:cxn>
                    <a:cxn ang="0">
                      <a:pos x="84" y="95"/>
                    </a:cxn>
                    <a:cxn ang="0">
                      <a:pos x="121" y="51"/>
                    </a:cxn>
                    <a:cxn ang="0">
                      <a:pos x="219" y="44"/>
                    </a:cxn>
                    <a:cxn ang="0">
                      <a:pos x="275" y="67"/>
                    </a:cxn>
                    <a:cxn ang="0">
                      <a:pos x="328" y="77"/>
                    </a:cxn>
                    <a:cxn ang="0">
                      <a:pos x="386" y="70"/>
                    </a:cxn>
                    <a:cxn ang="0">
                      <a:pos x="449" y="86"/>
                    </a:cxn>
                    <a:cxn ang="0">
                      <a:pos x="473" y="52"/>
                    </a:cxn>
                    <a:cxn ang="0">
                      <a:pos x="537" y="18"/>
                    </a:cxn>
                    <a:cxn ang="0">
                      <a:pos x="589" y="6"/>
                    </a:cxn>
                    <a:cxn ang="0">
                      <a:pos x="662" y="25"/>
                    </a:cxn>
                    <a:cxn ang="0">
                      <a:pos x="667" y="72"/>
                    </a:cxn>
                    <a:cxn ang="0">
                      <a:pos x="720" y="105"/>
                    </a:cxn>
                    <a:cxn ang="0">
                      <a:pos x="759" y="165"/>
                    </a:cxn>
                    <a:cxn ang="0">
                      <a:pos x="842" y="163"/>
                    </a:cxn>
                    <a:cxn ang="0">
                      <a:pos x="896" y="199"/>
                    </a:cxn>
                    <a:cxn ang="0">
                      <a:pos x="958" y="223"/>
                    </a:cxn>
                    <a:cxn ang="0">
                      <a:pos x="987" y="282"/>
                    </a:cxn>
                    <a:cxn ang="0">
                      <a:pos x="968" y="320"/>
                    </a:cxn>
                    <a:cxn ang="0">
                      <a:pos x="963" y="389"/>
                    </a:cxn>
                    <a:cxn ang="0">
                      <a:pos x="888" y="419"/>
                    </a:cxn>
                    <a:cxn ang="0">
                      <a:pos x="817" y="465"/>
                    </a:cxn>
                    <a:cxn ang="0">
                      <a:pos x="757" y="485"/>
                    </a:cxn>
                    <a:cxn ang="0">
                      <a:pos x="725" y="517"/>
                    </a:cxn>
                    <a:cxn ang="0">
                      <a:pos x="709" y="545"/>
                    </a:cxn>
                    <a:cxn ang="0">
                      <a:pos x="687" y="534"/>
                    </a:cxn>
                    <a:cxn ang="0">
                      <a:pos x="666" y="507"/>
                    </a:cxn>
                    <a:cxn ang="0">
                      <a:pos x="660" y="527"/>
                    </a:cxn>
                    <a:cxn ang="0">
                      <a:pos x="684" y="539"/>
                    </a:cxn>
                    <a:cxn ang="0">
                      <a:pos x="708" y="559"/>
                    </a:cxn>
                    <a:cxn ang="0">
                      <a:pos x="750" y="590"/>
                    </a:cxn>
                    <a:cxn ang="0">
                      <a:pos x="799" y="584"/>
                    </a:cxn>
                    <a:cxn ang="0">
                      <a:pos x="723" y="619"/>
                    </a:cxn>
                    <a:cxn ang="0">
                      <a:pos x="680" y="646"/>
                    </a:cxn>
                    <a:cxn ang="0">
                      <a:pos x="632" y="638"/>
                    </a:cxn>
                    <a:cxn ang="0">
                      <a:pos x="607" y="590"/>
                    </a:cxn>
                    <a:cxn ang="0">
                      <a:pos x="613" y="550"/>
                    </a:cxn>
                    <a:cxn ang="0">
                      <a:pos x="618" y="524"/>
                    </a:cxn>
                    <a:cxn ang="0">
                      <a:pos x="557" y="518"/>
                    </a:cxn>
                    <a:cxn ang="0">
                      <a:pos x="528" y="496"/>
                    </a:cxn>
                    <a:cxn ang="0">
                      <a:pos x="543" y="471"/>
                    </a:cxn>
                    <a:cxn ang="0">
                      <a:pos x="492" y="489"/>
                    </a:cxn>
                    <a:cxn ang="0">
                      <a:pos x="450" y="509"/>
                    </a:cxn>
                    <a:cxn ang="0">
                      <a:pos x="434" y="547"/>
                    </a:cxn>
                    <a:cxn ang="0">
                      <a:pos x="418" y="566"/>
                    </a:cxn>
                    <a:cxn ang="0">
                      <a:pos x="368" y="592"/>
                    </a:cxn>
                    <a:cxn ang="0">
                      <a:pos x="352" y="560"/>
                    </a:cxn>
                    <a:cxn ang="0">
                      <a:pos x="382" y="498"/>
                    </a:cxn>
                    <a:cxn ang="0">
                      <a:pos x="431" y="484"/>
                    </a:cxn>
                    <a:cxn ang="0">
                      <a:pos x="406" y="423"/>
                    </a:cxn>
                    <a:cxn ang="0">
                      <a:pos x="387" y="369"/>
                    </a:cxn>
                    <a:cxn ang="0">
                      <a:pos x="310" y="339"/>
                    </a:cxn>
                  </a:cxnLst>
                  <a:rect l="0" t="0" r="r" b="b"/>
                  <a:pathLst>
                    <a:path w="995" h="658">
                      <a:moveTo>
                        <a:pt x="248" y="353"/>
                      </a:moveTo>
                      <a:lnTo>
                        <a:pt x="242" y="352"/>
                      </a:lnTo>
                      <a:lnTo>
                        <a:pt x="208" y="373"/>
                      </a:lnTo>
                      <a:lnTo>
                        <a:pt x="189" y="374"/>
                      </a:lnTo>
                      <a:lnTo>
                        <a:pt x="173" y="378"/>
                      </a:lnTo>
                      <a:lnTo>
                        <a:pt x="157" y="389"/>
                      </a:lnTo>
                      <a:lnTo>
                        <a:pt x="148" y="384"/>
                      </a:lnTo>
                      <a:lnTo>
                        <a:pt x="137" y="374"/>
                      </a:lnTo>
                      <a:lnTo>
                        <a:pt x="121" y="376"/>
                      </a:lnTo>
                      <a:lnTo>
                        <a:pt x="106" y="379"/>
                      </a:lnTo>
                      <a:lnTo>
                        <a:pt x="83" y="377"/>
                      </a:lnTo>
                      <a:lnTo>
                        <a:pt x="64" y="374"/>
                      </a:lnTo>
                      <a:lnTo>
                        <a:pt x="47" y="374"/>
                      </a:lnTo>
                      <a:lnTo>
                        <a:pt x="40" y="377"/>
                      </a:lnTo>
                      <a:lnTo>
                        <a:pt x="36" y="367"/>
                      </a:lnTo>
                      <a:lnTo>
                        <a:pt x="27" y="358"/>
                      </a:lnTo>
                      <a:lnTo>
                        <a:pt x="15" y="348"/>
                      </a:lnTo>
                      <a:lnTo>
                        <a:pt x="0" y="341"/>
                      </a:lnTo>
                      <a:lnTo>
                        <a:pt x="6" y="318"/>
                      </a:lnTo>
                      <a:lnTo>
                        <a:pt x="17" y="288"/>
                      </a:lnTo>
                      <a:lnTo>
                        <a:pt x="19" y="282"/>
                      </a:lnTo>
                      <a:lnTo>
                        <a:pt x="24" y="283"/>
                      </a:lnTo>
                      <a:lnTo>
                        <a:pt x="33" y="281"/>
                      </a:lnTo>
                      <a:lnTo>
                        <a:pt x="31" y="269"/>
                      </a:lnTo>
                      <a:lnTo>
                        <a:pt x="33" y="254"/>
                      </a:lnTo>
                      <a:lnTo>
                        <a:pt x="51" y="216"/>
                      </a:lnTo>
                      <a:lnTo>
                        <a:pt x="65" y="197"/>
                      </a:lnTo>
                      <a:lnTo>
                        <a:pt x="85" y="184"/>
                      </a:lnTo>
                      <a:lnTo>
                        <a:pt x="103" y="169"/>
                      </a:lnTo>
                      <a:lnTo>
                        <a:pt x="108" y="156"/>
                      </a:lnTo>
                      <a:lnTo>
                        <a:pt x="102" y="140"/>
                      </a:lnTo>
                      <a:lnTo>
                        <a:pt x="103" y="129"/>
                      </a:lnTo>
                      <a:lnTo>
                        <a:pt x="92" y="118"/>
                      </a:lnTo>
                      <a:lnTo>
                        <a:pt x="91" y="114"/>
                      </a:lnTo>
                      <a:lnTo>
                        <a:pt x="84" y="95"/>
                      </a:lnTo>
                      <a:lnTo>
                        <a:pt x="83" y="83"/>
                      </a:lnTo>
                      <a:lnTo>
                        <a:pt x="76" y="71"/>
                      </a:lnTo>
                      <a:lnTo>
                        <a:pt x="83" y="65"/>
                      </a:lnTo>
                      <a:lnTo>
                        <a:pt x="91" y="64"/>
                      </a:lnTo>
                      <a:lnTo>
                        <a:pt x="100" y="65"/>
                      </a:lnTo>
                      <a:lnTo>
                        <a:pt x="114" y="57"/>
                      </a:lnTo>
                      <a:lnTo>
                        <a:pt x="121" y="51"/>
                      </a:lnTo>
                      <a:lnTo>
                        <a:pt x="123" y="44"/>
                      </a:lnTo>
                      <a:lnTo>
                        <a:pt x="130" y="40"/>
                      </a:lnTo>
                      <a:lnTo>
                        <a:pt x="172" y="34"/>
                      </a:lnTo>
                      <a:lnTo>
                        <a:pt x="180" y="37"/>
                      </a:lnTo>
                      <a:lnTo>
                        <a:pt x="197" y="38"/>
                      </a:lnTo>
                      <a:lnTo>
                        <a:pt x="205" y="35"/>
                      </a:lnTo>
                      <a:lnTo>
                        <a:pt x="219" y="44"/>
                      </a:lnTo>
                      <a:lnTo>
                        <a:pt x="235" y="49"/>
                      </a:lnTo>
                      <a:lnTo>
                        <a:pt x="243" y="50"/>
                      </a:lnTo>
                      <a:lnTo>
                        <a:pt x="252" y="49"/>
                      </a:lnTo>
                      <a:lnTo>
                        <a:pt x="258" y="52"/>
                      </a:lnTo>
                      <a:lnTo>
                        <a:pt x="267" y="55"/>
                      </a:lnTo>
                      <a:lnTo>
                        <a:pt x="274" y="59"/>
                      </a:lnTo>
                      <a:lnTo>
                        <a:pt x="275" y="67"/>
                      </a:lnTo>
                      <a:lnTo>
                        <a:pt x="282" y="72"/>
                      </a:lnTo>
                      <a:lnTo>
                        <a:pt x="297" y="71"/>
                      </a:lnTo>
                      <a:lnTo>
                        <a:pt x="299" y="79"/>
                      </a:lnTo>
                      <a:lnTo>
                        <a:pt x="306" y="86"/>
                      </a:lnTo>
                      <a:lnTo>
                        <a:pt x="312" y="79"/>
                      </a:lnTo>
                      <a:lnTo>
                        <a:pt x="320" y="77"/>
                      </a:lnTo>
                      <a:lnTo>
                        <a:pt x="328" y="77"/>
                      </a:lnTo>
                      <a:lnTo>
                        <a:pt x="334" y="71"/>
                      </a:lnTo>
                      <a:lnTo>
                        <a:pt x="340" y="76"/>
                      </a:lnTo>
                      <a:lnTo>
                        <a:pt x="349" y="78"/>
                      </a:lnTo>
                      <a:lnTo>
                        <a:pt x="356" y="76"/>
                      </a:lnTo>
                      <a:lnTo>
                        <a:pt x="361" y="83"/>
                      </a:lnTo>
                      <a:lnTo>
                        <a:pt x="369" y="88"/>
                      </a:lnTo>
                      <a:lnTo>
                        <a:pt x="386" y="70"/>
                      </a:lnTo>
                      <a:lnTo>
                        <a:pt x="398" y="79"/>
                      </a:lnTo>
                      <a:lnTo>
                        <a:pt x="402" y="87"/>
                      </a:lnTo>
                      <a:lnTo>
                        <a:pt x="408" y="93"/>
                      </a:lnTo>
                      <a:lnTo>
                        <a:pt x="415" y="88"/>
                      </a:lnTo>
                      <a:lnTo>
                        <a:pt x="424" y="88"/>
                      </a:lnTo>
                      <a:lnTo>
                        <a:pt x="440" y="86"/>
                      </a:lnTo>
                      <a:lnTo>
                        <a:pt x="449" y="86"/>
                      </a:lnTo>
                      <a:lnTo>
                        <a:pt x="456" y="89"/>
                      </a:lnTo>
                      <a:lnTo>
                        <a:pt x="461" y="95"/>
                      </a:lnTo>
                      <a:lnTo>
                        <a:pt x="469" y="93"/>
                      </a:lnTo>
                      <a:lnTo>
                        <a:pt x="473" y="86"/>
                      </a:lnTo>
                      <a:lnTo>
                        <a:pt x="471" y="70"/>
                      </a:lnTo>
                      <a:lnTo>
                        <a:pt x="473" y="61"/>
                      </a:lnTo>
                      <a:lnTo>
                        <a:pt x="473" y="52"/>
                      </a:lnTo>
                      <a:lnTo>
                        <a:pt x="476" y="44"/>
                      </a:lnTo>
                      <a:lnTo>
                        <a:pt x="494" y="27"/>
                      </a:lnTo>
                      <a:lnTo>
                        <a:pt x="501" y="23"/>
                      </a:lnTo>
                      <a:lnTo>
                        <a:pt x="510" y="23"/>
                      </a:lnTo>
                      <a:lnTo>
                        <a:pt x="517" y="18"/>
                      </a:lnTo>
                      <a:lnTo>
                        <a:pt x="537" y="18"/>
                      </a:lnTo>
                      <a:lnTo>
                        <a:pt x="537" y="18"/>
                      </a:lnTo>
                      <a:lnTo>
                        <a:pt x="543" y="23"/>
                      </a:lnTo>
                      <a:lnTo>
                        <a:pt x="551" y="25"/>
                      </a:lnTo>
                      <a:lnTo>
                        <a:pt x="558" y="22"/>
                      </a:lnTo>
                      <a:lnTo>
                        <a:pt x="563" y="16"/>
                      </a:lnTo>
                      <a:lnTo>
                        <a:pt x="565" y="7"/>
                      </a:lnTo>
                      <a:lnTo>
                        <a:pt x="573" y="2"/>
                      </a:lnTo>
                      <a:lnTo>
                        <a:pt x="589" y="6"/>
                      </a:lnTo>
                      <a:lnTo>
                        <a:pt x="597" y="6"/>
                      </a:lnTo>
                      <a:lnTo>
                        <a:pt x="613" y="1"/>
                      </a:lnTo>
                      <a:lnTo>
                        <a:pt x="629" y="3"/>
                      </a:lnTo>
                      <a:lnTo>
                        <a:pt x="645" y="0"/>
                      </a:lnTo>
                      <a:lnTo>
                        <a:pt x="657" y="9"/>
                      </a:lnTo>
                      <a:lnTo>
                        <a:pt x="662" y="17"/>
                      </a:lnTo>
                      <a:lnTo>
                        <a:pt x="662" y="25"/>
                      </a:lnTo>
                      <a:lnTo>
                        <a:pt x="675" y="37"/>
                      </a:lnTo>
                      <a:lnTo>
                        <a:pt x="680" y="43"/>
                      </a:lnTo>
                      <a:lnTo>
                        <a:pt x="680" y="52"/>
                      </a:lnTo>
                      <a:lnTo>
                        <a:pt x="671" y="56"/>
                      </a:lnTo>
                      <a:lnTo>
                        <a:pt x="664" y="57"/>
                      </a:lnTo>
                      <a:lnTo>
                        <a:pt x="667" y="65"/>
                      </a:lnTo>
                      <a:lnTo>
                        <a:pt x="667" y="72"/>
                      </a:lnTo>
                      <a:lnTo>
                        <a:pt x="671" y="88"/>
                      </a:lnTo>
                      <a:lnTo>
                        <a:pt x="678" y="93"/>
                      </a:lnTo>
                      <a:lnTo>
                        <a:pt x="686" y="97"/>
                      </a:lnTo>
                      <a:lnTo>
                        <a:pt x="702" y="100"/>
                      </a:lnTo>
                      <a:lnTo>
                        <a:pt x="709" y="97"/>
                      </a:lnTo>
                      <a:lnTo>
                        <a:pt x="718" y="97"/>
                      </a:lnTo>
                      <a:lnTo>
                        <a:pt x="720" y="105"/>
                      </a:lnTo>
                      <a:lnTo>
                        <a:pt x="731" y="116"/>
                      </a:lnTo>
                      <a:lnTo>
                        <a:pt x="738" y="145"/>
                      </a:lnTo>
                      <a:lnTo>
                        <a:pt x="736" y="152"/>
                      </a:lnTo>
                      <a:lnTo>
                        <a:pt x="738" y="159"/>
                      </a:lnTo>
                      <a:lnTo>
                        <a:pt x="745" y="165"/>
                      </a:lnTo>
                      <a:lnTo>
                        <a:pt x="752" y="169"/>
                      </a:lnTo>
                      <a:lnTo>
                        <a:pt x="759" y="165"/>
                      </a:lnTo>
                      <a:lnTo>
                        <a:pt x="767" y="164"/>
                      </a:lnTo>
                      <a:lnTo>
                        <a:pt x="775" y="165"/>
                      </a:lnTo>
                      <a:lnTo>
                        <a:pt x="786" y="177"/>
                      </a:lnTo>
                      <a:lnTo>
                        <a:pt x="795" y="174"/>
                      </a:lnTo>
                      <a:lnTo>
                        <a:pt x="801" y="178"/>
                      </a:lnTo>
                      <a:lnTo>
                        <a:pt x="827" y="170"/>
                      </a:lnTo>
                      <a:lnTo>
                        <a:pt x="842" y="163"/>
                      </a:lnTo>
                      <a:lnTo>
                        <a:pt x="849" y="165"/>
                      </a:lnTo>
                      <a:lnTo>
                        <a:pt x="854" y="173"/>
                      </a:lnTo>
                      <a:lnTo>
                        <a:pt x="865" y="195"/>
                      </a:lnTo>
                      <a:lnTo>
                        <a:pt x="876" y="206"/>
                      </a:lnTo>
                      <a:lnTo>
                        <a:pt x="883" y="206"/>
                      </a:lnTo>
                      <a:lnTo>
                        <a:pt x="887" y="199"/>
                      </a:lnTo>
                      <a:lnTo>
                        <a:pt x="896" y="199"/>
                      </a:lnTo>
                      <a:lnTo>
                        <a:pt x="901" y="205"/>
                      </a:lnTo>
                      <a:lnTo>
                        <a:pt x="908" y="206"/>
                      </a:lnTo>
                      <a:lnTo>
                        <a:pt x="915" y="210"/>
                      </a:lnTo>
                      <a:lnTo>
                        <a:pt x="922" y="216"/>
                      </a:lnTo>
                      <a:lnTo>
                        <a:pt x="938" y="215"/>
                      </a:lnTo>
                      <a:lnTo>
                        <a:pt x="951" y="224"/>
                      </a:lnTo>
                      <a:lnTo>
                        <a:pt x="958" y="223"/>
                      </a:lnTo>
                      <a:lnTo>
                        <a:pt x="971" y="234"/>
                      </a:lnTo>
                      <a:lnTo>
                        <a:pt x="979" y="235"/>
                      </a:lnTo>
                      <a:lnTo>
                        <a:pt x="988" y="235"/>
                      </a:lnTo>
                      <a:lnTo>
                        <a:pt x="994" y="240"/>
                      </a:lnTo>
                      <a:lnTo>
                        <a:pt x="987" y="244"/>
                      </a:lnTo>
                      <a:lnTo>
                        <a:pt x="995" y="267"/>
                      </a:lnTo>
                      <a:lnTo>
                        <a:pt x="987" y="282"/>
                      </a:lnTo>
                      <a:lnTo>
                        <a:pt x="971" y="286"/>
                      </a:lnTo>
                      <a:lnTo>
                        <a:pt x="976" y="292"/>
                      </a:lnTo>
                      <a:lnTo>
                        <a:pt x="984" y="294"/>
                      </a:lnTo>
                      <a:lnTo>
                        <a:pt x="988" y="301"/>
                      </a:lnTo>
                      <a:lnTo>
                        <a:pt x="972" y="306"/>
                      </a:lnTo>
                      <a:lnTo>
                        <a:pt x="969" y="313"/>
                      </a:lnTo>
                      <a:lnTo>
                        <a:pt x="968" y="320"/>
                      </a:lnTo>
                      <a:lnTo>
                        <a:pt x="973" y="326"/>
                      </a:lnTo>
                      <a:lnTo>
                        <a:pt x="976" y="335"/>
                      </a:lnTo>
                      <a:lnTo>
                        <a:pt x="974" y="342"/>
                      </a:lnTo>
                      <a:lnTo>
                        <a:pt x="980" y="346"/>
                      </a:lnTo>
                      <a:lnTo>
                        <a:pt x="978" y="362"/>
                      </a:lnTo>
                      <a:lnTo>
                        <a:pt x="971" y="385"/>
                      </a:lnTo>
                      <a:lnTo>
                        <a:pt x="963" y="389"/>
                      </a:lnTo>
                      <a:lnTo>
                        <a:pt x="947" y="385"/>
                      </a:lnTo>
                      <a:lnTo>
                        <a:pt x="940" y="387"/>
                      </a:lnTo>
                      <a:lnTo>
                        <a:pt x="925" y="379"/>
                      </a:lnTo>
                      <a:lnTo>
                        <a:pt x="919" y="384"/>
                      </a:lnTo>
                      <a:lnTo>
                        <a:pt x="910" y="398"/>
                      </a:lnTo>
                      <a:lnTo>
                        <a:pt x="896" y="404"/>
                      </a:lnTo>
                      <a:lnTo>
                        <a:pt x="888" y="419"/>
                      </a:lnTo>
                      <a:lnTo>
                        <a:pt x="890" y="427"/>
                      </a:lnTo>
                      <a:lnTo>
                        <a:pt x="890" y="442"/>
                      </a:lnTo>
                      <a:lnTo>
                        <a:pt x="866" y="446"/>
                      </a:lnTo>
                      <a:lnTo>
                        <a:pt x="853" y="448"/>
                      </a:lnTo>
                      <a:lnTo>
                        <a:pt x="843" y="459"/>
                      </a:lnTo>
                      <a:lnTo>
                        <a:pt x="836" y="458"/>
                      </a:lnTo>
                      <a:lnTo>
                        <a:pt x="817" y="465"/>
                      </a:lnTo>
                      <a:lnTo>
                        <a:pt x="813" y="477"/>
                      </a:lnTo>
                      <a:lnTo>
                        <a:pt x="801" y="470"/>
                      </a:lnTo>
                      <a:lnTo>
                        <a:pt x="779" y="481"/>
                      </a:lnTo>
                      <a:lnTo>
                        <a:pt x="777" y="486"/>
                      </a:lnTo>
                      <a:lnTo>
                        <a:pt x="775" y="481"/>
                      </a:lnTo>
                      <a:lnTo>
                        <a:pt x="764" y="485"/>
                      </a:lnTo>
                      <a:lnTo>
                        <a:pt x="757" y="485"/>
                      </a:lnTo>
                      <a:lnTo>
                        <a:pt x="741" y="500"/>
                      </a:lnTo>
                      <a:lnTo>
                        <a:pt x="737" y="501"/>
                      </a:lnTo>
                      <a:lnTo>
                        <a:pt x="731" y="511"/>
                      </a:lnTo>
                      <a:lnTo>
                        <a:pt x="724" y="522"/>
                      </a:lnTo>
                      <a:lnTo>
                        <a:pt x="716" y="525"/>
                      </a:lnTo>
                      <a:lnTo>
                        <a:pt x="719" y="520"/>
                      </a:lnTo>
                      <a:lnTo>
                        <a:pt x="725" y="517"/>
                      </a:lnTo>
                      <a:lnTo>
                        <a:pt x="730" y="512"/>
                      </a:lnTo>
                      <a:lnTo>
                        <a:pt x="725" y="497"/>
                      </a:lnTo>
                      <a:lnTo>
                        <a:pt x="721" y="497"/>
                      </a:lnTo>
                      <a:lnTo>
                        <a:pt x="716" y="512"/>
                      </a:lnTo>
                      <a:lnTo>
                        <a:pt x="707" y="522"/>
                      </a:lnTo>
                      <a:lnTo>
                        <a:pt x="709" y="536"/>
                      </a:lnTo>
                      <a:lnTo>
                        <a:pt x="709" y="545"/>
                      </a:lnTo>
                      <a:lnTo>
                        <a:pt x="704" y="545"/>
                      </a:lnTo>
                      <a:lnTo>
                        <a:pt x="704" y="541"/>
                      </a:lnTo>
                      <a:lnTo>
                        <a:pt x="698" y="530"/>
                      </a:lnTo>
                      <a:lnTo>
                        <a:pt x="699" y="527"/>
                      </a:lnTo>
                      <a:lnTo>
                        <a:pt x="697" y="523"/>
                      </a:lnTo>
                      <a:lnTo>
                        <a:pt x="691" y="528"/>
                      </a:lnTo>
                      <a:lnTo>
                        <a:pt x="687" y="534"/>
                      </a:lnTo>
                      <a:lnTo>
                        <a:pt x="684" y="533"/>
                      </a:lnTo>
                      <a:lnTo>
                        <a:pt x="687" y="525"/>
                      </a:lnTo>
                      <a:lnTo>
                        <a:pt x="684" y="523"/>
                      </a:lnTo>
                      <a:lnTo>
                        <a:pt x="671" y="523"/>
                      </a:lnTo>
                      <a:lnTo>
                        <a:pt x="670" y="520"/>
                      </a:lnTo>
                      <a:lnTo>
                        <a:pt x="670" y="512"/>
                      </a:lnTo>
                      <a:lnTo>
                        <a:pt x="666" y="507"/>
                      </a:lnTo>
                      <a:lnTo>
                        <a:pt x="664" y="520"/>
                      </a:lnTo>
                      <a:lnTo>
                        <a:pt x="661" y="522"/>
                      </a:lnTo>
                      <a:lnTo>
                        <a:pt x="644" y="517"/>
                      </a:lnTo>
                      <a:lnTo>
                        <a:pt x="649" y="520"/>
                      </a:lnTo>
                      <a:lnTo>
                        <a:pt x="653" y="525"/>
                      </a:lnTo>
                      <a:lnTo>
                        <a:pt x="657" y="525"/>
                      </a:lnTo>
                      <a:lnTo>
                        <a:pt x="660" y="527"/>
                      </a:lnTo>
                      <a:lnTo>
                        <a:pt x="662" y="533"/>
                      </a:lnTo>
                      <a:lnTo>
                        <a:pt x="664" y="538"/>
                      </a:lnTo>
                      <a:lnTo>
                        <a:pt x="667" y="543"/>
                      </a:lnTo>
                      <a:lnTo>
                        <a:pt x="670" y="540"/>
                      </a:lnTo>
                      <a:lnTo>
                        <a:pt x="670" y="533"/>
                      </a:lnTo>
                      <a:lnTo>
                        <a:pt x="680" y="535"/>
                      </a:lnTo>
                      <a:lnTo>
                        <a:pt x="684" y="539"/>
                      </a:lnTo>
                      <a:lnTo>
                        <a:pt x="689" y="539"/>
                      </a:lnTo>
                      <a:lnTo>
                        <a:pt x="686" y="551"/>
                      </a:lnTo>
                      <a:lnTo>
                        <a:pt x="688" y="552"/>
                      </a:lnTo>
                      <a:lnTo>
                        <a:pt x="694" y="550"/>
                      </a:lnTo>
                      <a:lnTo>
                        <a:pt x="697" y="551"/>
                      </a:lnTo>
                      <a:lnTo>
                        <a:pt x="694" y="560"/>
                      </a:lnTo>
                      <a:lnTo>
                        <a:pt x="708" y="559"/>
                      </a:lnTo>
                      <a:lnTo>
                        <a:pt x="714" y="567"/>
                      </a:lnTo>
                      <a:lnTo>
                        <a:pt x="714" y="578"/>
                      </a:lnTo>
                      <a:lnTo>
                        <a:pt x="716" y="588"/>
                      </a:lnTo>
                      <a:lnTo>
                        <a:pt x="720" y="583"/>
                      </a:lnTo>
                      <a:lnTo>
                        <a:pt x="737" y="588"/>
                      </a:lnTo>
                      <a:lnTo>
                        <a:pt x="738" y="582"/>
                      </a:lnTo>
                      <a:lnTo>
                        <a:pt x="750" y="590"/>
                      </a:lnTo>
                      <a:lnTo>
                        <a:pt x="762" y="577"/>
                      </a:lnTo>
                      <a:lnTo>
                        <a:pt x="766" y="577"/>
                      </a:lnTo>
                      <a:lnTo>
                        <a:pt x="768" y="582"/>
                      </a:lnTo>
                      <a:lnTo>
                        <a:pt x="775" y="578"/>
                      </a:lnTo>
                      <a:lnTo>
                        <a:pt x="789" y="575"/>
                      </a:lnTo>
                      <a:lnTo>
                        <a:pt x="800" y="576"/>
                      </a:lnTo>
                      <a:lnTo>
                        <a:pt x="799" y="584"/>
                      </a:lnTo>
                      <a:lnTo>
                        <a:pt x="795" y="588"/>
                      </a:lnTo>
                      <a:lnTo>
                        <a:pt x="794" y="597"/>
                      </a:lnTo>
                      <a:lnTo>
                        <a:pt x="794" y="608"/>
                      </a:lnTo>
                      <a:lnTo>
                        <a:pt x="775" y="608"/>
                      </a:lnTo>
                      <a:lnTo>
                        <a:pt x="772" y="611"/>
                      </a:lnTo>
                      <a:lnTo>
                        <a:pt x="740" y="602"/>
                      </a:lnTo>
                      <a:lnTo>
                        <a:pt x="723" y="619"/>
                      </a:lnTo>
                      <a:lnTo>
                        <a:pt x="714" y="629"/>
                      </a:lnTo>
                      <a:lnTo>
                        <a:pt x="702" y="626"/>
                      </a:lnTo>
                      <a:lnTo>
                        <a:pt x="687" y="630"/>
                      </a:lnTo>
                      <a:lnTo>
                        <a:pt x="692" y="633"/>
                      </a:lnTo>
                      <a:lnTo>
                        <a:pt x="686" y="635"/>
                      </a:lnTo>
                      <a:lnTo>
                        <a:pt x="681" y="641"/>
                      </a:lnTo>
                      <a:lnTo>
                        <a:pt x="680" y="646"/>
                      </a:lnTo>
                      <a:lnTo>
                        <a:pt x="677" y="649"/>
                      </a:lnTo>
                      <a:lnTo>
                        <a:pt x="670" y="651"/>
                      </a:lnTo>
                      <a:lnTo>
                        <a:pt x="659" y="658"/>
                      </a:lnTo>
                      <a:lnTo>
                        <a:pt x="643" y="657"/>
                      </a:lnTo>
                      <a:lnTo>
                        <a:pt x="639" y="656"/>
                      </a:lnTo>
                      <a:lnTo>
                        <a:pt x="628" y="646"/>
                      </a:lnTo>
                      <a:lnTo>
                        <a:pt x="632" y="638"/>
                      </a:lnTo>
                      <a:lnTo>
                        <a:pt x="632" y="629"/>
                      </a:lnTo>
                      <a:lnTo>
                        <a:pt x="634" y="620"/>
                      </a:lnTo>
                      <a:lnTo>
                        <a:pt x="633" y="610"/>
                      </a:lnTo>
                      <a:lnTo>
                        <a:pt x="628" y="599"/>
                      </a:lnTo>
                      <a:lnTo>
                        <a:pt x="621" y="598"/>
                      </a:lnTo>
                      <a:lnTo>
                        <a:pt x="614" y="598"/>
                      </a:lnTo>
                      <a:lnTo>
                        <a:pt x="607" y="590"/>
                      </a:lnTo>
                      <a:lnTo>
                        <a:pt x="595" y="583"/>
                      </a:lnTo>
                      <a:lnTo>
                        <a:pt x="579" y="583"/>
                      </a:lnTo>
                      <a:lnTo>
                        <a:pt x="579" y="581"/>
                      </a:lnTo>
                      <a:lnTo>
                        <a:pt x="581" y="575"/>
                      </a:lnTo>
                      <a:lnTo>
                        <a:pt x="591" y="570"/>
                      </a:lnTo>
                      <a:lnTo>
                        <a:pt x="605" y="556"/>
                      </a:lnTo>
                      <a:lnTo>
                        <a:pt x="613" y="550"/>
                      </a:lnTo>
                      <a:lnTo>
                        <a:pt x="641" y="541"/>
                      </a:lnTo>
                      <a:lnTo>
                        <a:pt x="645" y="539"/>
                      </a:lnTo>
                      <a:lnTo>
                        <a:pt x="641" y="536"/>
                      </a:lnTo>
                      <a:lnTo>
                        <a:pt x="640" y="529"/>
                      </a:lnTo>
                      <a:lnTo>
                        <a:pt x="634" y="523"/>
                      </a:lnTo>
                      <a:lnTo>
                        <a:pt x="628" y="529"/>
                      </a:lnTo>
                      <a:lnTo>
                        <a:pt x="618" y="524"/>
                      </a:lnTo>
                      <a:lnTo>
                        <a:pt x="618" y="519"/>
                      </a:lnTo>
                      <a:lnTo>
                        <a:pt x="610" y="522"/>
                      </a:lnTo>
                      <a:lnTo>
                        <a:pt x="608" y="525"/>
                      </a:lnTo>
                      <a:lnTo>
                        <a:pt x="601" y="525"/>
                      </a:lnTo>
                      <a:lnTo>
                        <a:pt x="579" y="530"/>
                      </a:lnTo>
                      <a:lnTo>
                        <a:pt x="563" y="524"/>
                      </a:lnTo>
                      <a:lnTo>
                        <a:pt x="557" y="518"/>
                      </a:lnTo>
                      <a:lnTo>
                        <a:pt x="551" y="516"/>
                      </a:lnTo>
                      <a:lnTo>
                        <a:pt x="539" y="517"/>
                      </a:lnTo>
                      <a:lnTo>
                        <a:pt x="538" y="513"/>
                      </a:lnTo>
                      <a:lnTo>
                        <a:pt x="551" y="503"/>
                      </a:lnTo>
                      <a:lnTo>
                        <a:pt x="549" y="501"/>
                      </a:lnTo>
                      <a:lnTo>
                        <a:pt x="533" y="498"/>
                      </a:lnTo>
                      <a:lnTo>
                        <a:pt x="528" y="496"/>
                      </a:lnTo>
                      <a:lnTo>
                        <a:pt x="536" y="492"/>
                      </a:lnTo>
                      <a:lnTo>
                        <a:pt x="560" y="496"/>
                      </a:lnTo>
                      <a:lnTo>
                        <a:pt x="563" y="495"/>
                      </a:lnTo>
                      <a:lnTo>
                        <a:pt x="560" y="491"/>
                      </a:lnTo>
                      <a:lnTo>
                        <a:pt x="554" y="490"/>
                      </a:lnTo>
                      <a:lnTo>
                        <a:pt x="548" y="481"/>
                      </a:lnTo>
                      <a:lnTo>
                        <a:pt x="543" y="471"/>
                      </a:lnTo>
                      <a:lnTo>
                        <a:pt x="541" y="479"/>
                      </a:lnTo>
                      <a:lnTo>
                        <a:pt x="533" y="482"/>
                      </a:lnTo>
                      <a:lnTo>
                        <a:pt x="524" y="485"/>
                      </a:lnTo>
                      <a:lnTo>
                        <a:pt x="526" y="475"/>
                      </a:lnTo>
                      <a:lnTo>
                        <a:pt x="520" y="480"/>
                      </a:lnTo>
                      <a:lnTo>
                        <a:pt x="508" y="486"/>
                      </a:lnTo>
                      <a:lnTo>
                        <a:pt x="492" y="489"/>
                      </a:lnTo>
                      <a:lnTo>
                        <a:pt x="485" y="492"/>
                      </a:lnTo>
                      <a:lnTo>
                        <a:pt x="478" y="495"/>
                      </a:lnTo>
                      <a:lnTo>
                        <a:pt x="477" y="502"/>
                      </a:lnTo>
                      <a:lnTo>
                        <a:pt x="466" y="520"/>
                      </a:lnTo>
                      <a:lnTo>
                        <a:pt x="461" y="519"/>
                      </a:lnTo>
                      <a:lnTo>
                        <a:pt x="457" y="511"/>
                      </a:lnTo>
                      <a:lnTo>
                        <a:pt x="450" y="509"/>
                      </a:lnTo>
                      <a:lnTo>
                        <a:pt x="446" y="504"/>
                      </a:lnTo>
                      <a:lnTo>
                        <a:pt x="449" y="512"/>
                      </a:lnTo>
                      <a:lnTo>
                        <a:pt x="457" y="519"/>
                      </a:lnTo>
                      <a:lnTo>
                        <a:pt x="458" y="530"/>
                      </a:lnTo>
                      <a:lnTo>
                        <a:pt x="453" y="541"/>
                      </a:lnTo>
                      <a:lnTo>
                        <a:pt x="449" y="546"/>
                      </a:lnTo>
                      <a:lnTo>
                        <a:pt x="434" y="547"/>
                      </a:lnTo>
                      <a:lnTo>
                        <a:pt x="431" y="552"/>
                      </a:lnTo>
                      <a:lnTo>
                        <a:pt x="426" y="555"/>
                      </a:lnTo>
                      <a:lnTo>
                        <a:pt x="425" y="562"/>
                      </a:lnTo>
                      <a:lnTo>
                        <a:pt x="420" y="560"/>
                      </a:lnTo>
                      <a:lnTo>
                        <a:pt x="419" y="550"/>
                      </a:lnTo>
                      <a:lnTo>
                        <a:pt x="418" y="546"/>
                      </a:lnTo>
                      <a:lnTo>
                        <a:pt x="418" y="566"/>
                      </a:lnTo>
                      <a:lnTo>
                        <a:pt x="419" y="581"/>
                      </a:lnTo>
                      <a:lnTo>
                        <a:pt x="417" y="582"/>
                      </a:lnTo>
                      <a:lnTo>
                        <a:pt x="411" y="578"/>
                      </a:lnTo>
                      <a:lnTo>
                        <a:pt x="402" y="578"/>
                      </a:lnTo>
                      <a:lnTo>
                        <a:pt x="393" y="582"/>
                      </a:lnTo>
                      <a:lnTo>
                        <a:pt x="379" y="584"/>
                      </a:lnTo>
                      <a:lnTo>
                        <a:pt x="368" y="592"/>
                      </a:lnTo>
                      <a:lnTo>
                        <a:pt x="356" y="593"/>
                      </a:lnTo>
                      <a:lnTo>
                        <a:pt x="344" y="576"/>
                      </a:lnTo>
                      <a:lnTo>
                        <a:pt x="336" y="577"/>
                      </a:lnTo>
                      <a:lnTo>
                        <a:pt x="336" y="573"/>
                      </a:lnTo>
                      <a:lnTo>
                        <a:pt x="345" y="573"/>
                      </a:lnTo>
                      <a:lnTo>
                        <a:pt x="350" y="567"/>
                      </a:lnTo>
                      <a:lnTo>
                        <a:pt x="352" y="560"/>
                      </a:lnTo>
                      <a:lnTo>
                        <a:pt x="354" y="552"/>
                      </a:lnTo>
                      <a:lnTo>
                        <a:pt x="363" y="547"/>
                      </a:lnTo>
                      <a:lnTo>
                        <a:pt x="364" y="539"/>
                      </a:lnTo>
                      <a:lnTo>
                        <a:pt x="369" y="534"/>
                      </a:lnTo>
                      <a:lnTo>
                        <a:pt x="376" y="530"/>
                      </a:lnTo>
                      <a:lnTo>
                        <a:pt x="379" y="506"/>
                      </a:lnTo>
                      <a:lnTo>
                        <a:pt x="382" y="498"/>
                      </a:lnTo>
                      <a:lnTo>
                        <a:pt x="391" y="495"/>
                      </a:lnTo>
                      <a:lnTo>
                        <a:pt x="395" y="501"/>
                      </a:lnTo>
                      <a:lnTo>
                        <a:pt x="402" y="497"/>
                      </a:lnTo>
                      <a:lnTo>
                        <a:pt x="425" y="503"/>
                      </a:lnTo>
                      <a:lnTo>
                        <a:pt x="431" y="498"/>
                      </a:lnTo>
                      <a:lnTo>
                        <a:pt x="435" y="491"/>
                      </a:lnTo>
                      <a:lnTo>
                        <a:pt x="431" y="484"/>
                      </a:lnTo>
                      <a:lnTo>
                        <a:pt x="434" y="476"/>
                      </a:lnTo>
                      <a:lnTo>
                        <a:pt x="433" y="468"/>
                      </a:lnTo>
                      <a:lnTo>
                        <a:pt x="428" y="460"/>
                      </a:lnTo>
                      <a:lnTo>
                        <a:pt x="413" y="453"/>
                      </a:lnTo>
                      <a:lnTo>
                        <a:pt x="407" y="439"/>
                      </a:lnTo>
                      <a:lnTo>
                        <a:pt x="408" y="431"/>
                      </a:lnTo>
                      <a:lnTo>
                        <a:pt x="406" y="423"/>
                      </a:lnTo>
                      <a:lnTo>
                        <a:pt x="398" y="422"/>
                      </a:lnTo>
                      <a:lnTo>
                        <a:pt x="395" y="415"/>
                      </a:lnTo>
                      <a:lnTo>
                        <a:pt x="387" y="409"/>
                      </a:lnTo>
                      <a:lnTo>
                        <a:pt x="391" y="393"/>
                      </a:lnTo>
                      <a:lnTo>
                        <a:pt x="391" y="385"/>
                      </a:lnTo>
                      <a:lnTo>
                        <a:pt x="391" y="377"/>
                      </a:lnTo>
                      <a:lnTo>
                        <a:pt x="387" y="369"/>
                      </a:lnTo>
                      <a:lnTo>
                        <a:pt x="379" y="372"/>
                      </a:lnTo>
                      <a:lnTo>
                        <a:pt x="368" y="360"/>
                      </a:lnTo>
                      <a:lnTo>
                        <a:pt x="359" y="358"/>
                      </a:lnTo>
                      <a:lnTo>
                        <a:pt x="343" y="361"/>
                      </a:lnTo>
                      <a:lnTo>
                        <a:pt x="336" y="358"/>
                      </a:lnTo>
                      <a:lnTo>
                        <a:pt x="317" y="342"/>
                      </a:lnTo>
                      <a:lnTo>
                        <a:pt x="310" y="339"/>
                      </a:lnTo>
                      <a:lnTo>
                        <a:pt x="294" y="334"/>
                      </a:lnTo>
                      <a:lnTo>
                        <a:pt x="278" y="339"/>
                      </a:lnTo>
                      <a:lnTo>
                        <a:pt x="269" y="340"/>
                      </a:lnTo>
                      <a:lnTo>
                        <a:pt x="261" y="339"/>
                      </a:lnTo>
                      <a:lnTo>
                        <a:pt x="254" y="342"/>
                      </a:lnTo>
                      <a:lnTo>
                        <a:pt x="248" y="35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4" name="Freeform 197">
                  <a:extLst>
                    <a:ext uri="{FF2B5EF4-FFF2-40B4-BE49-F238E27FC236}">
                      <a16:creationId xmlns:a16="http://schemas.microsoft.com/office/drawing/2014/main" id="{71AC4E67-FC94-51DA-FD57-EE621B5E5B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94619" y="3945910"/>
                  <a:ext cx="69047" cy="94414"/>
                </a:xfrm>
                <a:custGeom>
                  <a:avLst/>
                  <a:gdLst/>
                  <a:ahLst/>
                  <a:cxnLst>
                    <a:cxn ang="0">
                      <a:pos x="88" y="239"/>
                    </a:cxn>
                    <a:cxn ang="0">
                      <a:pos x="88" y="225"/>
                    </a:cxn>
                    <a:cxn ang="0">
                      <a:pos x="86" y="212"/>
                    </a:cxn>
                    <a:cxn ang="0">
                      <a:pos x="84" y="200"/>
                    </a:cxn>
                    <a:cxn ang="0">
                      <a:pos x="86" y="184"/>
                    </a:cxn>
                    <a:cxn ang="0">
                      <a:pos x="86" y="164"/>
                    </a:cxn>
                    <a:cxn ang="0">
                      <a:pos x="81" y="135"/>
                    </a:cxn>
                    <a:cxn ang="0">
                      <a:pos x="70" y="115"/>
                    </a:cxn>
                    <a:cxn ang="0">
                      <a:pos x="57" y="94"/>
                    </a:cxn>
                    <a:cxn ang="0">
                      <a:pos x="45" y="73"/>
                    </a:cxn>
                    <a:cxn ang="0">
                      <a:pos x="42" y="56"/>
                    </a:cxn>
                    <a:cxn ang="0">
                      <a:pos x="34" y="43"/>
                    </a:cxn>
                    <a:cxn ang="0">
                      <a:pos x="20" y="29"/>
                    </a:cxn>
                    <a:cxn ang="0">
                      <a:pos x="8" y="19"/>
                    </a:cxn>
                    <a:cxn ang="0">
                      <a:pos x="0" y="19"/>
                    </a:cxn>
                    <a:cxn ang="0">
                      <a:pos x="6" y="8"/>
                    </a:cxn>
                    <a:cxn ang="0">
                      <a:pos x="13" y="3"/>
                    </a:cxn>
                    <a:cxn ang="0">
                      <a:pos x="21" y="6"/>
                    </a:cxn>
                    <a:cxn ang="0">
                      <a:pos x="30" y="5"/>
                    </a:cxn>
                    <a:cxn ang="0">
                      <a:pos x="46" y="0"/>
                    </a:cxn>
                    <a:cxn ang="0">
                      <a:pos x="62" y="5"/>
                    </a:cxn>
                    <a:cxn ang="0">
                      <a:pos x="69" y="8"/>
                    </a:cxn>
                    <a:cxn ang="0">
                      <a:pos x="88" y="24"/>
                    </a:cxn>
                    <a:cxn ang="0">
                      <a:pos x="95" y="27"/>
                    </a:cxn>
                    <a:cxn ang="0">
                      <a:pos x="111" y="24"/>
                    </a:cxn>
                    <a:cxn ang="0">
                      <a:pos x="120" y="26"/>
                    </a:cxn>
                    <a:cxn ang="0">
                      <a:pos x="131" y="38"/>
                    </a:cxn>
                    <a:cxn ang="0">
                      <a:pos x="139" y="35"/>
                    </a:cxn>
                    <a:cxn ang="0">
                      <a:pos x="143" y="43"/>
                    </a:cxn>
                    <a:cxn ang="0">
                      <a:pos x="143" y="51"/>
                    </a:cxn>
                    <a:cxn ang="0">
                      <a:pos x="143" y="59"/>
                    </a:cxn>
                    <a:cxn ang="0">
                      <a:pos x="139" y="75"/>
                    </a:cxn>
                    <a:cxn ang="0">
                      <a:pos x="147" y="81"/>
                    </a:cxn>
                    <a:cxn ang="0">
                      <a:pos x="150" y="87"/>
                    </a:cxn>
                    <a:cxn ang="0">
                      <a:pos x="158" y="89"/>
                    </a:cxn>
                    <a:cxn ang="0">
                      <a:pos x="160" y="97"/>
                    </a:cxn>
                    <a:cxn ang="0">
                      <a:pos x="159" y="104"/>
                    </a:cxn>
                    <a:cxn ang="0">
                      <a:pos x="165" y="119"/>
                    </a:cxn>
                    <a:cxn ang="0">
                      <a:pos x="180" y="126"/>
                    </a:cxn>
                    <a:cxn ang="0">
                      <a:pos x="185" y="134"/>
                    </a:cxn>
                    <a:cxn ang="0">
                      <a:pos x="186" y="141"/>
                    </a:cxn>
                    <a:cxn ang="0">
                      <a:pos x="183" y="150"/>
                    </a:cxn>
                    <a:cxn ang="0">
                      <a:pos x="187" y="157"/>
                    </a:cxn>
                    <a:cxn ang="0">
                      <a:pos x="183" y="164"/>
                    </a:cxn>
                    <a:cxn ang="0">
                      <a:pos x="177" y="169"/>
                    </a:cxn>
                    <a:cxn ang="0">
                      <a:pos x="154" y="163"/>
                    </a:cxn>
                    <a:cxn ang="0">
                      <a:pos x="147" y="167"/>
                    </a:cxn>
                    <a:cxn ang="0">
                      <a:pos x="143" y="161"/>
                    </a:cxn>
                    <a:cxn ang="0">
                      <a:pos x="134" y="164"/>
                    </a:cxn>
                    <a:cxn ang="0">
                      <a:pos x="131" y="172"/>
                    </a:cxn>
                    <a:cxn ang="0">
                      <a:pos x="128" y="196"/>
                    </a:cxn>
                    <a:cxn ang="0">
                      <a:pos x="121" y="200"/>
                    </a:cxn>
                    <a:cxn ang="0">
                      <a:pos x="116" y="205"/>
                    </a:cxn>
                    <a:cxn ang="0">
                      <a:pos x="115" y="213"/>
                    </a:cxn>
                    <a:cxn ang="0">
                      <a:pos x="107" y="218"/>
                    </a:cxn>
                    <a:cxn ang="0">
                      <a:pos x="104" y="226"/>
                    </a:cxn>
                    <a:cxn ang="0">
                      <a:pos x="104" y="233"/>
                    </a:cxn>
                    <a:cxn ang="0">
                      <a:pos x="97" y="239"/>
                    </a:cxn>
                    <a:cxn ang="0">
                      <a:pos x="88" y="239"/>
                    </a:cxn>
                  </a:cxnLst>
                  <a:rect l="0" t="0" r="r" b="b"/>
                  <a:pathLst>
                    <a:path w="187" h="239">
                      <a:moveTo>
                        <a:pt x="88" y="239"/>
                      </a:moveTo>
                      <a:lnTo>
                        <a:pt x="88" y="225"/>
                      </a:lnTo>
                      <a:lnTo>
                        <a:pt x="86" y="212"/>
                      </a:lnTo>
                      <a:lnTo>
                        <a:pt x="84" y="200"/>
                      </a:lnTo>
                      <a:lnTo>
                        <a:pt x="86" y="184"/>
                      </a:lnTo>
                      <a:lnTo>
                        <a:pt x="86" y="164"/>
                      </a:lnTo>
                      <a:lnTo>
                        <a:pt x="81" y="135"/>
                      </a:lnTo>
                      <a:lnTo>
                        <a:pt x="70" y="115"/>
                      </a:lnTo>
                      <a:lnTo>
                        <a:pt x="57" y="94"/>
                      </a:lnTo>
                      <a:lnTo>
                        <a:pt x="45" y="73"/>
                      </a:lnTo>
                      <a:lnTo>
                        <a:pt x="42" y="56"/>
                      </a:lnTo>
                      <a:lnTo>
                        <a:pt x="34" y="43"/>
                      </a:lnTo>
                      <a:lnTo>
                        <a:pt x="20" y="29"/>
                      </a:lnTo>
                      <a:lnTo>
                        <a:pt x="8" y="19"/>
                      </a:lnTo>
                      <a:lnTo>
                        <a:pt x="0" y="19"/>
                      </a:lnTo>
                      <a:lnTo>
                        <a:pt x="6" y="8"/>
                      </a:lnTo>
                      <a:lnTo>
                        <a:pt x="13" y="3"/>
                      </a:lnTo>
                      <a:lnTo>
                        <a:pt x="21" y="6"/>
                      </a:lnTo>
                      <a:lnTo>
                        <a:pt x="30" y="5"/>
                      </a:lnTo>
                      <a:lnTo>
                        <a:pt x="46" y="0"/>
                      </a:lnTo>
                      <a:lnTo>
                        <a:pt x="62" y="5"/>
                      </a:lnTo>
                      <a:lnTo>
                        <a:pt x="69" y="8"/>
                      </a:lnTo>
                      <a:lnTo>
                        <a:pt x="88" y="24"/>
                      </a:lnTo>
                      <a:lnTo>
                        <a:pt x="95" y="27"/>
                      </a:lnTo>
                      <a:lnTo>
                        <a:pt x="111" y="24"/>
                      </a:lnTo>
                      <a:lnTo>
                        <a:pt x="120" y="26"/>
                      </a:lnTo>
                      <a:lnTo>
                        <a:pt x="131" y="38"/>
                      </a:lnTo>
                      <a:lnTo>
                        <a:pt x="139" y="35"/>
                      </a:lnTo>
                      <a:lnTo>
                        <a:pt x="143" y="43"/>
                      </a:lnTo>
                      <a:lnTo>
                        <a:pt x="143" y="51"/>
                      </a:lnTo>
                      <a:lnTo>
                        <a:pt x="143" y="59"/>
                      </a:lnTo>
                      <a:lnTo>
                        <a:pt x="139" y="75"/>
                      </a:lnTo>
                      <a:lnTo>
                        <a:pt x="147" y="81"/>
                      </a:lnTo>
                      <a:lnTo>
                        <a:pt x="150" y="87"/>
                      </a:lnTo>
                      <a:lnTo>
                        <a:pt x="158" y="89"/>
                      </a:lnTo>
                      <a:lnTo>
                        <a:pt x="160" y="97"/>
                      </a:lnTo>
                      <a:lnTo>
                        <a:pt x="159" y="104"/>
                      </a:lnTo>
                      <a:lnTo>
                        <a:pt x="165" y="119"/>
                      </a:lnTo>
                      <a:lnTo>
                        <a:pt x="180" y="126"/>
                      </a:lnTo>
                      <a:lnTo>
                        <a:pt x="185" y="134"/>
                      </a:lnTo>
                      <a:lnTo>
                        <a:pt x="186" y="141"/>
                      </a:lnTo>
                      <a:lnTo>
                        <a:pt x="183" y="150"/>
                      </a:lnTo>
                      <a:lnTo>
                        <a:pt x="187" y="157"/>
                      </a:lnTo>
                      <a:lnTo>
                        <a:pt x="183" y="164"/>
                      </a:lnTo>
                      <a:lnTo>
                        <a:pt x="177" y="169"/>
                      </a:lnTo>
                      <a:lnTo>
                        <a:pt x="154" y="163"/>
                      </a:lnTo>
                      <a:lnTo>
                        <a:pt x="147" y="167"/>
                      </a:lnTo>
                      <a:lnTo>
                        <a:pt x="143" y="161"/>
                      </a:lnTo>
                      <a:lnTo>
                        <a:pt x="134" y="164"/>
                      </a:lnTo>
                      <a:lnTo>
                        <a:pt x="131" y="172"/>
                      </a:lnTo>
                      <a:lnTo>
                        <a:pt x="128" y="196"/>
                      </a:lnTo>
                      <a:lnTo>
                        <a:pt x="121" y="200"/>
                      </a:lnTo>
                      <a:lnTo>
                        <a:pt x="116" y="205"/>
                      </a:lnTo>
                      <a:lnTo>
                        <a:pt x="115" y="213"/>
                      </a:lnTo>
                      <a:lnTo>
                        <a:pt x="107" y="218"/>
                      </a:lnTo>
                      <a:lnTo>
                        <a:pt x="104" y="226"/>
                      </a:lnTo>
                      <a:lnTo>
                        <a:pt x="104" y="233"/>
                      </a:lnTo>
                      <a:lnTo>
                        <a:pt x="97" y="239"/>
                      </a:lnTo>
                      <a:lnTo>
                        <a:pt x="88" y="2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5" name="Freeform 198">
                  <a:extLst>
                    <a:ext uri="{FF2B5EF4-FFF2-40B4-BE49-F238E27FC236}">
                      <a16:creationId xmlns:a16="http://schemas.microsoft.com/office/drawing/2014/main" id="{C4ADFDAB-1596-F71D-4D69-DBD238C7A4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25572" y="3674472"/>
                  <a:ext cx="194422" cy="177026"/>
                </a:xfrm>
                <a:custGeom>
                  <a:avLst/>
                  <a:gdLst/>
                  <a:ahLst/>
                  <a:cxnLst>
                    <a:cxn ang="0">
                      <a:pos x="6" y="374"/>
                    </a:cxn>
                    <a:cxn ang="0">
                      <a:pos x="26" y="342"/>
                    </a:cxn>
                    <a:cxn ang="0">
                      <a:pos x="38" y="292"/>
                    </a:cxn>
                    <a:cxn ang="0">
                      <a:pos x="33" y="214"/>
                    </a:cxn>
                    <a:cxn ang="0">
                      <a:pos x="73" y="210"/>
                    </a:cxn>
                    <a:cxn ang="0">
                      <a:pos x="94" y="207"/>
                    </a:cxn>
                    <a:cxn ang="0">
                      <a:pos x="106" y="190"/>
                    </a:cxn>
                    <a:cxn ang="0">
                      <a:pos x="125" y="182"/>
                    </a:cxn>
                    <a:cxn ang="0">
                      <a:pos x="145" y="190"/>
                    </a:cxn>
                    <a:cxn ang="0">
                      <a:pos x="135" y="167"/>
                    </a:cxn>
                    <a:cxn ang="0">
                      <a:pos x="145" y="138"/>
                    </a:cxn>
                    <a:cxn ang="0">
                      <a:pos x="149" y="113"/>
                    </a:cxn>
                    <a:cxn ang="0">
                      <a:pos x="170" y="102"/>
                    </a:cxn>
                    <a:cxn ang="0">
                      <a:pos x="199" y="80"/>
                    </a:cxn>
                    <a:cxn ang="0">
                      <a:pos x="183" y="69"/>
                    </a:cxn>
                    <a:cxn ang="0">
                      <a:pos x="197" y="51"/>
                    </a:cxn>
                    <a:cxn ang="0">
                      <a:pos x="204" y="50"/>
                    </a:cxn>
                    <a:cxn ang="0">
                      <a:pos x="219" y="32"/>
                    </a:cxn>
                    <a:cxn ang="0">
                      <a:pos x="253" y="25"/>
                    </a:cxn>
                    <a:cxn ang="0">
                      <a:pos x="273" y="0"/>
                    </a:cxn>
                    <a:cxn ang="0">
                      <a:pos x="302" y="5"/>
                    </a:cxn>
                    <a:cxn ang="0">
                      <a:pos x="329" y="13"/>
                    </a:cxn>
                    <a:cxn ang="0">
                      <a:pos x="348" y="43"/>
                    </a:cxn>
                    <a:cxn ang="0">
                      <a:pos x="376" y="29"/>
                    </a:cxn>
                    <a:cxn ang="0">
                      <a:pos x="407" y="34"/>
                    </a:cxn>
                    <a:cxn ang="0">
                      <a:pos x="430" y="53"/>
                    </a:cxn>
                    <a:cxn ang="0">
                      <a:pos x="429" y="80"/>
                    </a:cxn>
                    <a:cxn ang="0">
                      <a:pos x="435" y="102"/>
                    </a:cxn>
                    <a:cxn ang="0">
                      <a:pos x="424" y="123"/>
                    </a:cxn>
                    <a:cxn ang="0">
                      <a:pos x="442" y="158"/>
                    </a:cxn>
                    <a:cxn ang="0">
                      <a:pos x="473" y="195"/>
                    </a:cxn>
                    <a:cxn ang="0">
                      <a:pos x="478" y="217"/>
                    </a:cxn>
                    <a:cxn ang="0">
                      <a:pos x="511" y="226"/>
                    </a:cxn>
                    <a:cxn ang="0">
                      <a:pos x="521" y="242"/>
                    </a:cxn>
                    <a:cxn ang="0">
                      <a:pos x="525" y="263"/>
                    </a:cxn>
                    <a:cxn ang="0">
                      <a:pos x="501" y="284"/>
                    </a:cxn>
                    <a:cxn ang="0">
                      <a:pos x="465" y="271"/>
                    </a:cxn>
                    <a:cxn ang="0">
                      <a:pos x="449" y="285"/>
                    </a:cxn>
                    <a:cxn ang="0">
                      <a:pos x="463" y="311"/>
                    </a:cxn>
                    <a:cxn ang="0">
                      <a:pos x="465" y="333"/>
                    </a:cxn>
                    <a:cxn ang="0">
                      <a:pos x="473" y="353"/>
                    </a:cxn>
                    <a:cxn ang="0">
                      <a:pos x="451" y="380"/>
                    </a:cxn>
                    <a:cxn ang="0">
                      <a:pos x="417" y="401"/>
                    </a:cxn>
                    <a:cxn ang="0">
                      <a:pos x="412" y="427"/>
                    </a:cxn>
                    <a:cxn ang="0">
                      <a:pos x="402" y="452"/>
                    </a:cxn>
                    <a:cxn ang="0">
                      <a:pos x="381" y="443"/>
                    </a:cxn>
                    <a:cxn ang="0">
                      <a:pos x="349" y="450"/>
                    </a:cxn>
                    <a:cxn ang="0">
                      <a:pos x="327" y="427"/>
                    </a:cxn>
                    <a:cxn ang="0">
                      <a:pos x="297" y="433"/>
                    </a:cxn>
                    <a:cxn ang="0">
                      <a:pos x="275" y="428"/>
                    </a:cxn>
                    <a:cxn ang="0">
                      <a:pos x="253" y="436"/>
                    </a:cxn>
                    <a:cxn ang="0">
                      <a:pos x="238" y="428"/>
                    </a:cxn>
                    <a:cxn ang="0">
                      <a:pos x="215" y="416"/>
                    </a:cxn>
                    <a:cxn ang="0">
                      <a:pos x="193" y="406"/>
                    </a:cxn>
                    <a:cxn ang="0">
                      <a:pos x="160" y="401"/>
                    </a:cxn>
                    <a:cxn ang="0">
                      <a:pos x="121" y="394"/>
                    </a:cxn>
                    <a:cxn ang="0">
                      <a:pos x="64" y="401"/>
                    </a:cxn>
                    <a:cxn ang="0">
                      <a:pos x="41" y="422"/>
                    </a:cxn>
                    <a:cxn ang="0">
                      <a:pos x="17" y="428"/>
                    </a:cxn>
                  </a:cxnLst>
                  <a:rect l="0" t="0" r="r" b="b"/>
                  <a:pathLst>
                    <a:path w="532" h="452">
                      <a:moveTo>
                        <a:pt x="17" y="428"/>
                      </a:moveTo>
                      <a:lnTo>
                        <a:pt x="21" y="387"/>
                      </a:lnTo>
                      <a:lnTo>
                        <a:pt x="6" y="374"/>
                      </a:lnTo>
                      <a:lnTo>
                        <a:pt x="0" y="363"/>
                      </a:lnTo>
                      <a:lnTo>
                        <a:pt x="11" y="351"/>
                      </a:lnTo>
                      <a:lnTo>
                        <a:pt x="26" y="342"/>
                      </a:lnTo>
                      <a:lnTo>
                        <a:pt x="37" y="325"/>
                      </a:lnTo>
                      <a:lnTo>
                        <a:pt x="38" y="308"/>
                      </a:lnTo>
                      <a:lnTo>
                        <a:pt x="38" y="292"/>
                      </a:lnTo>
                      <a:lnTo>
                        <a:pt x="20" y="220"/>
                      </a:lnTo>
                      <a:lnTo>
                        <a:pt x="19" y="210"/>
                      </a:lnTo>
                      <a:lnTo>
                        <a:pt x="33" y="214"/>
                      </a:lnTo>
                      <a:lnTo>
                        <a:pt x="49" y="210"/>
                      </a:lnTo>
                      <a:lnTo>
                        <a:pt x="65" y="213"/>
                      </a:lnTo>
                      <a:lnTo>
                        <a:pt x="73" y="210"/>
                      </a:lnTo>
                      <a:lnTo>
                        <a:pt x="79" y="204"/>
                      </a:lnTo>
                      <a:lnTo>
                        <a:pt x="86" y="208"/>
                      </a:lnTo>
                      <a:lnTo>
                        <a:pt x="94" y="207"/>
                      </a:lnTo>
                      <a:lnTo>
                        <a:pt x="91" y="193"/>
                      </a:lnTo>
                      <a:lnTo>
                        <a:pt x="97" y="190"/>
                      </a:lnTo>
                      <a:lnTo>
                        <a:pt x="106" y="190"/>
                      </a:lnTo>
                      <a:lnTo>
                        <a:pt x="111" y="183"/>
                      </a:lnTo>
                      <a:lnTo>
                        <a:pt x="118" y="179"/>
                      </a:lnTo>
                      <a:lnTo>
                        <a:pt x="125" y="182"/>
                      </a:lnTo>
                      <a:lnTo>
                        <a:pt x="130" y="188"/>
                      </a:lnTo>
                      <a:lnTo>
                        <a:pt x="138" y="192"/>
                      </a:lnTo>
                      <a:lnTo>
                        <a:pt x="145" y="190"/>
                      </a:lnTo>
                      <a:lnTo>
                        <a:pt x="144" y="181"/>
                      </a:lnTo>
                      <a:lnTo>
                        <a:pt x="139" y="175"/>
                      </a:lnTo>
                      <a:lnTo>
                        <a:pt x="135" y="167"/>
                      </a:lnTo>
                      <a:lnTo>
                        <a:pt x="137" y="160"/>
                      </a:lnTo>
                      <a:lnTo>
                        <a:pt x="145" y="147"/>
                      </a:lnTo>
                      <a:lnTo>
                        <a:pt x="145" y="138"/>
                      </a:lnTo>
                      <a:lnTo>
                        <a:pt x="148" y="129"/>
                      </a:lnTo>
                      <a:lnTo>
                        <a:pt x="148" y="122"/>
                      </a:lnTo>
                      <a:lnTo>
                        <a:pt x="149" y="113"/>
                      </a:lnTo>
                      <a:lnTo>
                        <a:pt x="156" y="110"/>
                      </a:lnTo>
                      <a:lnTo>
                        <a:pt x="165" y="107"/>
                      </a:lnTo>
                      <a:lnTo>
                        <a:pt x="170" y="102"/>
                      </a:lnTo>
                      <a:lnTo>
                        <a:pt x="177" y="99"/>
                      </a:lnTo>
                      <a:lnTo>
                        <a:pt x="191" y="99"/>
                      </a:lnTo>
                      <a:lnTo>
                        <a:pt x="199" y="80"/>
                      </a:lnTo>
                      <a:lnTo>
                        <a:pt x="192" y="77"/>
                      </a:lnTo>
                      <a:lnTo>
                        <a:pt x="183" y="77"/>
                      </a:lnTo>
                      <a:lnTo>
                        <a:pt x="183" y="69"/>
                      </a:lnTo>
                      <a:lnTo>
                        <a:pt x="183" y="61"/>
                      </a:lnTo>
                      <a:lnTo>
                        <a:pt x="191" y="57"/>
                      </a:lnTo>
                      <a:lnTo>
                        <a:pt x="197" y="51"/>
                      </a:lnTo>
                      <a:lnTo>
                        <a:pt x="195" y="50"/>
                      </a:lnTo>
                      <a:lnTo>
                        <a:pt x="195" y="48"/>
                      </a:lnTo>
                      <a:lnTo>
                        <a:pt x="204" y="50"/>
                      </a:lnTo>
                      <a:lnTo>
                        <a:pt x="210" y="46"/>
                      </a:lnTo>
                      <a:lnTo>
                        <a:pt x="213" y="37"/>
                      </a:lnTo>
                      <a:lnTo>
                        <a:pt x="219" y="32"/>
                      </a:lnTo>
                      <a:lnTo>
                        <a:pt x="235" y="39"/>
                      </a:lnTo>
                      <a:lnTo>
                        <a:pt x="242" y="37"/>
                      </a:lnTo>
                      <a:lnTo>
                        <a:pt x="253" y="25"/>
                      </a:lnTo>
                      <a:lnTo>
                        <a:pt x="254" y="16"/>
                      </a:lnTo>
                      <a:lnTo>
                        <a:pt x="267" y="5"/>
                      </a:lnTo>
                      <a:lnTo>
                        <a:pt x="273" y="0"/>
                      </a:lnTo>
                      <a:lnTo>
                        <a:pt x="284" y="0"/>
                      </a:lnTo>
                      <a:lnTo>
                        <a:pt x="286" y="8"/>
                      </a:lnTo>
                      <a:lnTo>
                        <a:pt x="302" y="5"/>
                      </a:lnTo>
                      <a:lnTo>
                        <a:pt x="310" y="8"/>
                      </a:lnTo>
                      <a:lnTo>
                        <a:pt x="313" y="15"/>
                      </a:lnTo>
                      <a:lnTo>
                        <a:pt x="329" y="13"/>
                      </a:lnTo>
                      <a:lnTo>
                        <a:pt x="338" y="14"/>
                      </a:lnTo>
                      <a:lnTo>
                        <a:pt x="350" y="24"/>
                      </a:lnTo>
                      <a:lnTo>
                        <a:pt x="348" y="43"/>
                      </a:lnTo>
                      <a:lnTo>
                        <a:pt x="363" y="35"/>
                      </a:lnTo>
                      <a:lnTo>
                        <a:pt x="370" y="34"/>
                      </a:lnTo>
                      <a:lnTo>
                        <a:pt x="376" y="29"/>
                      </a:lnTo>
                      <a:lnTo>
                        <a:pt x="392" y="27"/>
                      </a:lnTo>
                      <a:lnTo>
                        <a:pt x="399" y="29"/>
                      </a:lnTo>
                      <a:lnTo>
                        <a:pt x="407" y="34"/>
                      </a:lnTo>
                      <a:lnTo>
                        <a:pt x="413" y="39"/>
                      </a:lnTo>
                      <a:lnTo>
                        <a:pt x="422" y="52"/>
                      </a:lnTo>
                      <a:lnTo>
                        <a:pt x="430" y="53"/>
                      </a:lnTo>
                      <a:lnTo>
                        <a:pt x="431" y="64"/>
                      </a:lnTo>
                      <a:lnTo>
                        <a:pt x="429" y="73"/>
                      </a:lnTo>
                      <a:lnTo>
                        <a:pt x="429" y="80"/>
                      </a:lnTo>
                      <a:lnTo>
                        <a:pt x="434" y="88"/>
                      </a:lnTo>
                      <a:lnTo>
                        <a:pt x="436" y="95"/>
                      </a:lnTo>
                      <a:lnTo>
                        <a:pt x="435" y="102"/>
                      </a:lnTo>
                      <a:lnTo>
                        <a:pt x="433" y="110"/>
                      </a:lnTo>
                      <a:lnTo>
                        <a:pt x="426" y="116"/>
                      </a:lnTo>
                      <a:lnTo>
                        <a:pt x="424" y="123"/>
                      </a:lnTo>
                      <a:lnTo>
                        <a:pt x="426" y="131"/>
                      </a:lnTo>
                      <a:lnTo>
                        <a:pt x="437" y="143"/>
                      </a:lnTo>
                      <a:lnTo>
                        <a:pt x="442" y="158"/>
                      </a:lnTo>
                      <a:lnTo>
                        <a:pt x="453" y="180"/>
                      </a:lnTo>
                      <a:lnTo>
                        <a:pt x="458" y="186"/>
                      </a:lnTo>
                      <a:lnTo>
                        <a:pt x="473" y="195"/>
                      </a:lnTo>
                      <a:lnTo>
                        <a:pt x="478" y="201"/>
                      </a:lnTo>
                      <a:lnTo>
                        <a:pt x="479" y="209"/>
                      </a:lnTo>
                      <a:lnTo>
                        <a:pt x="478" y="217"/>
                      </a:lnTo>
                      <a:lnTo>
                        <a:pt x="482" y="224"/>
                      </a:lnTo>
                      <a:lnTo>
                        <a:pt x="505" y="222"/>
                      </a:lnTo>
                      <a:lnTo>
                        <a:pt x="511" y="226"/>
                      </a:lnTo>
                      <a:lnTo>
                        <a:pt x="519" y="229"/>
                      </a:lnTo>
                      <a:lnTo>
                        <a:pt x="516" y="236"/>
                      </a:lnTo>
                      <a:lnTo>
                        <a:pt x="521" y="242"/>
                      </a:lnTo>
                      <a:lnTo>
                        <a:pt x="531" y="244"/>
                      </a:lnTo>
                      <a:lnTo>
                        <a:pt x="532" y="257"/>
                      </a:lnTo>
                      <a:lnTo>
                        <a:pt x="525" y="263"/>
                      </a:lnTo>
                      <a:lnTo>
                        <a:pt x="521" y="269"/>
                      </a:lnTo>
                      <a:lnTo>
                        <a:pt x="509" y="279"/>
                      </a:lnTo>
                      <a:lnTo>
                        <a:pt x="501" y="284"/>
                      </a:lnTo>
                      <a:lnTo>
                        <a:pt x="484" y="282"/>
                      </a:lnTo>
                      <a:lnTo>
                        <a:pt x="472" y="272"/>
                      </a:lnTo>
                      <a:lnTo>
                        <a:pt x="465" y="271"/>
                      </a:lnTo>
                      <a:lnTo>
                        <a:pt x="457" y="274"/>
                      </a:lnTo>
                      <a:lnTo>
                        <a:pt x="456" y="282"/>
                      </a:lnTo>
                      <a:lnTo>
                        <a:pt x="449" y="285"/>
                      </a:lnTo>
                      <a:lnTo>
                        <a:pt x="450" y="294"/>
                      </a:lnTo>
                      <a:lnTo>
                        <a:pt x="461" y="304"/>
                      </a:lnTo>
                      <a:lnTo>
                        <a:pt x="463" y="311"/>
                      </a:lnTo>
                      <a:lnTo>
                        <a:pt x="461" y="320"/>
                      </a:lnTo>
                      <a:lnTo>
                        <a:pt x="466" y="325"/>
                      </a:lnTo>
                      <a:lnTo>
                        <a:pt x="465" y="333"/>
                      </a:lnTo>
                      <a:lnTo>
                        <a:pt x="472" y="337"/>
                      </a:lnTo>
                      <a:lnTo>
                        <a:pt x="474" y="344"/>
                      </a:lnTo>
                      <a:lnTo>
                        <a:pt x="473" y="353"/>
                      </a:lnTo>
                      <a:lnTo>
                        <a:pt x="478" y="375"/>
                      </a:lnTo>
                      <a:lnTo>
                        <a:pt x="458" y="375"/>
                      </a:lnTo>
                      <a:lnTo>
                        <a:pt x="451" y="380"/>
                      </a:lnTo>
                      <a:lnTo>
                        <a:pt x="442" y="380"/>
                      </a:lnTo>
                      <a:lnTo>
                        <a:pt x="435" y="384"/>
                      </a:lnTo>
                      <a:lnTo>
                        <a:pt x="417" y="401"/>
                      </a:lnTo>
                      <a:lnTo>
                        <a:pt x="414" y="409"/>
                      </a:lnTo>
                      <a:lnTo>
                        <a:pt x="414" y="418"/>
                      </a:lnTo>
                      <a:lnTo>
                        <a:pt x="412" y="427"/>
                      </a:lnTo>
                      <a:lnTo>
                        <a:pt x="414" y="443"/>
                      </a:lnTo>
                      <a:lnTo>
                        <a:pt x="410" y="450"/>
                      </a:lnTo>
                      <a:lnTo>
                        <a:pt x="402" y="452"/>
                      </a:lnTo>
                      <a:lnTo>
                        <a:pt x="397" y="446"/>
                      </a:lnTo>
                      <a:lnTo>
                        <a:pt x="390" y="443"/>
                      </a:lnTo>
                      <a:lnTo>
                        <a:pt x="381" y="443"/>
                      </a:lnTo>
                      <a:lnTo>
                        <a:pt x="365" y="445"/>
                      </a:lnTo>
                      <a:lnTo>
                        <a:pt x="356" y="445"/>
                      </a:lnTo>
                      <a:lnTo>
                        <a:pt x="349" y="450"/>
                      </a:lnTo>
                      <a:lnTo>
                        <a:pt x="343" y="444"/>
                      </a:lnTo>
                      <a:lnTo>
                        <a:pt x="339" y="436"/>
                      </a:lnTo>
                      <a:lnTo>
                        <a:pt x="327" y="427"/>
                      </a:lnTo>
                      <a:lnTo>
                        <a:pt x="310" y="445"/>
                      </a:lnTo>
                      <a:lnTo>
                        <a:pt x="302" y="440"/>
                      </a:lnTo>
                      <a:lnTo>
                        <a:pt x="297" y="433"/>
                      </a:lnTo>
                      <a:lnTo>
                        <a:pt x="290" y="435"/>
                      </a:lnTo>
                      <a:lnTo>
                        <a:pt x="281" y="433"/>
                      </a:lnTo>
                      <a:lnTo>
                        <a:pt x="275" y="428"/>
                      </a:lnTo>
                      <a:lnTo>
                        <a:pt x="269" y="434"/>
                      </a:lnTo>
                      <a:lnTo>
                        <a:pt x="261" y="434"/>
                      </a:lnTo>
                      <a:lnTo>
                        <a:pt x="253" y="436"/>
                      </a:lnTo>
                      <a:lnTo>
                        <a:pt x="247" y="443"/>
                      </a:lnTo>
                      <a:lnTo>
                        <a:pt x="240" y="436"/>
                      </a:lnTo>
                      <a:lnTo>
                        <a:pt x="238" y="428"/>
                      </a:lnTo>
                      <a:lnTo>
                        <a:pt x="223" y="429"/>
                      </a:lnTo>
                      <a:lnTo>
                        <a:pt x="216" y="424"/>
                      </a:lnTo>
                      <a:lnTo>
                        <a:pt x="215" y="416"/>
                      </a:lnTo>
                      <a:lnTo>
                        <a:pt x="208" y="412"/>
                      </a:lnTo>
                      <a:lnTo>
                        <a:pt x="199" y="409"/>
                      </a:lnTo>
                      <a:lnTo>
                        <a:pt x="193" y="406"/>
                      </a:lnTo>
                      <a:lnTo>
                        <a:pt x="184" y="407"/>
                      </a:lnTo>
                      <a:lnTo>
                        <a:pt x="176" y="406"/>
                      </a:lnTo>
                      <a:lnTo>
                        <a:pt x="160" y="401"/>
                      </a:lnTo>
                      <a:lnTo>
                        <a:pt x="146" y="392"/>
                      </a:lnTo>
                      <a:lnTo>
                        <a:pt x="138" y="395"/>
                      </a:lnTo>
                      <a:lnTo>
                        <a:pt x="121" y="394"/>
                      </a:lnTo>
                      <a:lnTo>
                        <a:pt x="113" y="391"/>
                      </a:lnTo>
                      <a:lnTo>
                        <a:pt x="71" y="397"/>
                      </a:lnTo>
                      <a:lnTo>
                        <a:pt x="64" y="401"/>
                      </a:lnTo>
                      <a:lnTo>
                        <a:pt x="62" y="408"/>
                      </a:lnTo>
                      <a:lnTo>
                        <a:pt x="55" y="414"/>
                      </a:lnTo>
                      <a:lnTo>
                        <a:pt x="41" y="422"/>
                      </a:lnTo>
                      <a:lnTo>
                        <a:pt x="32" y="421"/>
                      </a:lnTo>
                      <a:lnTo>
                        <a:pt x="24" y="422"/>
                      </a:lnTo>
                      <a:lnTo>
                        <a:pt x="17" y="42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6" name="Freeform 200">
                  <a:extLst>
                    <a:ext uri="{FF2B5EF4-FFF2-40B4-BE49-F238E27FC236}">
                      <a16:creationId xmlns:a16="http://schemas.microsoft.com/office/drawing/2014/main" id="{CD994DF2-945C-F4E4-8D34-B99907A4DAA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78394" y="4044257"/>
                  <a:ext cx="78133" cy="84580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7" name="Freeform 201">
                  <a:extLst>
                    <a:ext uri="{FF2B5EF4-FFF2-40B4-BE49-F238E27FC236}">
                      <a16:creationId xmlns:a16="http://schemas.microsoft.com/office/drawing/2014/main" id="{0D8FC92A-00EC-5997-BC67-240B20BEDF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05650" y="4113100"/>
                  <a:ext cx="27256" cy="15736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8" name="Freeform 203">
                  <a:extLst>
                    <a:ext uri="{FF2B5EF4-FFF2-40B4-BE49-F238E27FC236}">
                      <a16:creationId xmlns:a16="http://schemas.microsoft.com/office/drawing/2014/main" id="{55F8F5C8-5F61-224E-DD1A-ECF82CAAD7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7428" y="4150473"/>
                  <a:ext cx="127192" cy="116050"/>
                </a:xfrm>
                <a:custGeom>
                  <a:avLst/>
                  <a:gdLst/>
                  <a:ahLst/>
                  <a:cxnLst>
                    <a:cxn ang="0">
                      <a:pos x="314" y="70"/>
                    </a:cxn>
                    <a:cxn ang="0">
                      <a:pos x="258" y="65"/>
                    </a:cxn>
                    <a:cxn ang="0">
                      <a:pos x="245" y="66"/>
                    </a:cxn>
                    <a:cxn ang="0">
                      <a:pos x="223" y="73"/>
                    </a:cxn>
                    <a:cxn ang="0">
                      <a:pos x="193" y="86"/>
                    </a:cxn>
                    <a:cxn ang="0">
                      <a:pos x="216" y="100"/>
                    </a:cxn>
                    <a:cxn ang="0">
                      <a:pos x="227" y="116"/>
                    </a:cxn>
                    <a:cxn ang="0">
                      <a:pos x="201" y="103"/>
                    </a:cxn>
                    <a:cxn ang="0">
                      <a:pos x="207" y="120"/>
                    </a:cxn>
                    <a:cxn ang="0">
                      <a:pos x="201" y="125"/>
                    </a:cxn>
                    <a:cxn ang="0">
                      <a:pos x="185" y="111"/>
                    </a:cxn>
                    <a:cxn ang="0">
                      <a:pos x="184" y="124"/>
                    </a:cxn>
                    <a:cxn ang="0">
                      <a:pos x="188" y="135"/>
                    </a:cxn>
                    <a:cxn ang="0">
                      <a:pos x="172" y="111"/>
                    </a:cxn>
                    <a:cxn ang="0">
                      <a:pos x="148" y="93"/>
                    </a:cxn>
                    <a:cxn ang="0">
                      <a:pos x="137" y="90"/>
                    </a:cxn>
                    <a:cxn ang="0">
                      <a:pos x="135" y="120"/>
                    </a:cxn>
                    <a:cxn ang="0">
                      <a:pos x="144" y="140"/>
                    </a:cxn>
                    <a:cxn ang="0">
                      <a:pos x="164" y="172"/>
                    </a:cxn>
                    <a:cxn ang="0">
                      <a:pos x="172" y="190"/>
                    </a:cxn>
                    <a:cxn ang="0">
                      <a:pos x="163" y="191"/>
                    </a:cxn>
                    <a:cxn ang="0">
                      <a:pos x="161" y="179"/>
                    </a:cxn>
                    <a:cxn ang="0">
                      <a:pos x="150" y="186"/>
                    </a:cxn>
                    <a:cxn ang="0">
                      <a:pos x="151" y="203"/>
                    </a:cxn>
                    <a:cxn ang="0">
                      <a:pos x="141" y="203"/>
                    </a:cxn>
                    <a:cxn ang="0">
                      <a:pos x="135" y="212"/>
                    </a:cxn>
                    <a:cxn ang="0">
                      <a:pos x="156" y="219"/>
                    </a:cxn>
                    <a:cxn ang="0">
                      <a:pos x="172" y="224"/>
                    </a:cxn>
                    <a:cxn ang="0">
                      <a:pos x="184" y="237"/>
                    </a:cxn>
                    <a:cxn ang="0">
                      <a:pos x="199" y="250"/>
                    </a:cxn>
                    <a:cxn ang="0">
                      <a:pos x="211" y="255"/>
                    </a:cxn>
                    <a:cxn ang="0">
                      <a:pos x="199" y="285"/>
                    </a:cxn>
                    <a:cxn ang="0">
                      <a:pos x="175" y="275"/>
                    </a:cxn>
                    <a:cxn ang="0">
                      <a:pos x="152" y="270"/>
                    </a:cxn>
                    <a:cxn ang="0">
                      <a:pos x="164" y="259"/>
                    </a:cxn>
                    <a:cxn ang="0">
                      <a:pos x="139" y="243"/>
                    </a:cxn>
                    <a:cxn ang="0">
                      <a:pos x="123" y="245"/>
                    </a:cxn>
                    <a:cxn ang="0">
                      <a:pos x="98" y="245"/>
                    </a:cxn>
                    <a:cxn ang="0">
                      <a:pos x="67" y="242"/>
                    </a:cxn>
                    <a:cxn ang="0">
                      <a:pos x="61" y="245"/>
                    </a:cxn>
                    <a:cxn ang="0">
                      <a:pos x="51" y="240"/>
                    </a:cxn>
                    <a:cxn ang="0">
                      <a:pos x="33" y="208"/>
                    </a:cxn>
                    <a:cxn ang="0">
                      <a:pos x="53" y="208"/>
                    </a:cxn>
                    <a:cxn ang="0">
                      <a:pos x="35" y="194"/>
                    </a:cxn>
                    <a:cxn ang="0">
                      <a:pos x="17" y="178"/>
                    </a:cxn>
                    <a:cxn ang="0">
                      <a:pos x="3" y="154"/>
                    </a:cxn>
                    <a:cxn ang="0">
                      <a:pos x="0" y="152"/>
                    </a:cxn>
                    <a:cxn ang="0">
                      <a:pos x="10" y="146"/>
                    </a:cxn>
                    <a:cxn ang="0">
                      <a:pos x="17" y="127"/>
                    </a:cxn>
                    <a:cxn ang="0">
                      <a:pos x="35" y="103"/>
                    </a:cxn>
                    <a:cxn ang="0">
                      <a:pos x="49" y="77"/>
                    </a:cxn>
                    <a:cxn ang="0">
                      <a:pos x="82" y="62"/>
                    </a:cxn>
                    <a:cxn ang="0">
                      <a:pos x="112" y="45"/>
                    </a:cxn>
                    <a:cxn ang="0">
                      <a:pos x="147" y="31"/>
                    </a:cxn>
                    <a:cxn ang="0">
                      <a:pos x="166" y="29"/>
                    </a:cxn>
                    <a:cxn ang="0">
                      <a:pos x="205" y="25"/>
                    </a:cxn>
                    <a:cxn ang="0">
                      <a:pos x="248" y="16"/>
                    </a:cxn>
                    <a:cxn ang="0">
                      <a:pos x="293" y="36"/>
                    </a:cxn>
                    <a:cxn ang="0">
                      <a:pos x="327" y="20"/>
                    </a:cxn>
                    <a:cxn ang="0">
                      <a:pos x="340" y="0"/>
                    </a:cxn>
                    <a:cxn ang="0">
                      <a:pos x="352" y="13"/>
                    </a:cxn>
                    <a:cxn ang="0">
                      <a:pos x="340" y="33"/>
                    </a:cxn>
                    <a:cxn ang="0">
                      <a:pos x="334" y="63"/>
                    </a:cxn>
                  </a:cxnLst>
                  <a:rect l="0" t="0" r="r" b="b"/>
                  <a:pathLst>
                    <a:path w="352" h="293">
                      <a:moveTo>
                        <a:pt x="324" y="78"/>
                      </a:moveTo>
                      <a:lnTo>
                        <a:pt x="314" y="70"/>
                      </a:lnTo>
                      <a:lnTo>
                        <a:pt x="268" y="57"/>
                      </a:lnTo>
                      <a:lnTo>
                        <a:pt x="258" y="65"/>
                      </a:lnTo>
                      <a:lnTo>
                        <a:pt x="253" y="66"/>
                      </a:lnTo>
                      <a:lnTo>
                        <a:pt x="245" y="66"/>
                      </a:lnTo>
                      <a:lnTo>
                        <a:pt x="234" y="62"/>
                      </a:lnTo>
                      <a:lnTo>
                        <a:pt x="223" y="73"/>
                      </a:lnTo>
                      <a:lnTo>
                        <a:pt x="207" y="76"/>
                      </a:lnTo>
                      <a:lnTo>
                        <a:pt x="193" y="86"/>
                      </a:lnTo>
                      <a:lnTo>
                        <a:pt x="201" y="94"/>
                      </a:lnTo>
                      <a:lnTo>
                        <a:pt x="216" y="100"/>
                      </a:lnTo>
                      <a:lnTo>
                        <a:pt x="225" y="110"/>
                      </a:lnTo>
                      <a:lnTo>
                        <a:pt x="227" y="116"/>
                      </a:lnTo>
                      <a:lnTo>
                        <a:pt x="217" y="106"/>
                      </a:lnTo>
                      <a:lnTo>
                        <a:pt x="201" y="103"/>
                      </a:lnTo>
                      <a:lnTo>
                        <a:pt x="196" y="113"/>
                      </a:lnTo>
                      <a:lnTo>
                        <a:pt x="207" y="120"/>
                      </a:lnTo>
                      <a:lnTo>
                        <a:pt x="209" y="133"/>
                      </a:lnTo>
                      <a:lnTo>
                        <a:pt x="201" y="125"/>
                      </a:lnTo>
                      <a:lnTo>
                        <a:pt x="195" y="115"/>
                      </a:lnTo>
                      <a:lnTo>
                        <a:pt x="185" y="111"/>
                      </a:lnTo>
                      <a:lnTo>
                        <a:pt x="182" y="113"/>
                      </a:lnTo>
                      <a:lnTo>
                        <a:pt x="184" y="124"/>
                      </a:lnTo>
                      <a:lnTo>
                        <a:pt x="193" y="131"/>
                      </a:lnTo>
                      <a:lnTo>
                        <a:pt x="188" y="135"/>
                      </a:lnTo>
                      <a:lnTo>
                        <a:pt x="177" y="125"/>
                      </a:lnTo>
                      <a:lnTo>
                        <a:pt x="172" y="111"/>
                      </a:lnTo>
                      <a:lnTo>
                        <a:pt x="148" y="97"/>
                      </a:lnTo>
                      <a:lnTo>
                        <a:pt x="148" y="93"/>
                      </a:lnTo>
                      <a:lnTo>
                        <a:pt x="151" y="86"/>
                      </a:lnTo>
                      <a:lnTo>
                        <a:pt x="137" y="90"/>
                      </a:lnTo>
                      <a:lnTo>
                        <a:pt x="135" y="105"/>
                      </a:lnTo>
                      <a:lnTo>
                        <a:pt x="135" y="120"/>
                      </a:lnTo>
                      <a:lnTo>
                        <a:pt x="136" y="132"/>
                      </a:lnTo>
                      <a:lnTo>
                        <a:pt x="144" y="140"/>
                      </a:lnTo>
                      <a:lnTo>
                        <a:pt x="147" y="154"/>
                      </a:lnTo>
                      <a:lnTo>
                        <a:pt x="164" y="172"/>
                      </a:lnTo>
                      <a:lnTo>
                        <a:pt x="169" y="181"/>
                      </a:lnTo>
                      <a:lnTo>
                        <a:pt x="172" y="190"/>
                      </a:lnTo>
                      <a:lnTo>
                        <a:pt x="167" y="192"/>
                      </a:lnTo>
                      <a:lnTo>
                        <a:pt x="163" y="191"/>
                      </a:lnTo>
                      <a:lnTo>
                        <a:pt x="164" y="185"/>
                      </a:lnTo>
                      <a:lnTo>
                        <a:pt x="161" y="179"/>
                      </a:lnTo>
                      <a:lnTo>
                        <a:pt x="151" y="178"/>
                      </a:lnTo>
                      <a:lnTo>
                        <a:pt x="150" y="186"/>
                      </a:lnTo>
                      <a:lnTo>
                        <a:pt x="155" y="200"/>
                      </a:lnTo>
                      <a:lnTo>
                        <a:pt x="151" y="203"/>
                      </a:lnTo>
                      <a:lnTo>
                        <a:pt x="147" y="203"/>
                      </a:lnTo>
                      <a:lnTo>
                        <a:pt x="141" y="203"/>
                      </a:lnTo>
                      <a:lnTo>
                        <a:pt x="131" y="206"/>
                      </a:lnTo>
                      <a:lnTo>
                        <a:pt x="135" y="212"/>
                      </a:lnTo>
                      <a:lnTo>
                        <a:pt x="147" y="217"/>
                      </a:lnTo>
                      <a:lnTo>
                        <a:pt x="156" y="219"/>
                      </a:lnTo>
                      <a:lnTo>
                        <a:pt x="163" y="224"/>
                      </a:lnTo>
                      <a:lnTo>
                        <a:pt x="172" y="224"/>
                      </a:lnTo>
                      <a:lnTo>
                        <a:pt x="177" y="237"/>
                      </a:lnTo>
                      <a:lnTo>
                        <a:pt x="184" y="237"/>
                      </a:lnTo>
                      <a:lnTo>
                        <a:pt x="190" y="244"/>
                      </a:lnTo>
                      <a:lnTo>
                        <a:pt x="199" y="250"/>
                      </a:lnTo>
                      <a:lnTo>
                        <a:pt x="204" y="250"/>
                      </a:lnTo>
                      <a:lnTo>
                        <a:pt x="211" y="255"/>
                      </a:lnTo>
                      <a:lnTo>
                        <a:pt x="212" y="293"/>
                      </a:lnTo>
                      <a:lnTo>
                        <a:pt x="199" y="285"/>
                      </a:lnTo>
                      <a:lnTo>
                        <a:pt x="189" y="272"/>
                      </a:lnTo>
                      <a:lnTo>
                        <a:pt x="175" y="275"/>
                      </a:lnTo>
                      <a:lnTo>
                        <a:pt x="161" y="275"/>
                      </a:lnTo>
                      <a:lnTo>
                        <a:pt x="152" y="270"/>
                      </a:lnTo>
                      <a:lnTo>
                        <a:pt x="162" y="266"/>
                      </a:lnTo>
                      <a:lnTo>
                        <a:pt x="164" y="259"/>
                      </a:lnTo>
                      <a:lnTo>
                        <a:pt x="152" y="256"/>
                      </a:lnTo>
                      <a:lnTo>
                        <a:pt x="139" y="243"/>
                      </a:lnTo>
                      <a:lnTo>
                        <a:pt x="132" y="249"/>
                      </a:lnTo>
                      <a:lnTo>
                        <a:pt x="123" y="245"/>
                      </a:lnTo>
                      <a:lnTo>
                        <a:pt x="110" y="248"/>
                      </a:lnTo>
                      <a:lnTo>
                        <a:pt x="98" y="245"/>
                      </a:lnTo>
                      <a:lnTo>
                        <a:pt x="81" y="248"/>
                      </a:lnTo>
                      <a:lnTo>
                        <a:pt x="67" y="242"/>
                      </a:lnTo>
                      <a:lnTo>
                        <a:pt x="64" y="242"/>
                      </a:lnTo>
                      <a:lnTo>
                        <a:pt x="61" y="245"/>
                      </a:lnTo>
                      <a:lnTo>
                        <a:pt x="55" y="248"/>
                      </a:lnTo>
                      <a:lnTo>
                        <a:pt x="51" y="240"/>
                      </a:lnTo>
                      <a:lnTo>
                        <a:pt x="45" y="228"/>
                      </a:lnTo>
                      <a:lnTo>
                        <a:pt x="33" y="208"/>
                      </a:lnTo>
                      <a:lnTo>
                        <a:pt x="43" y="210"/>
                      </a:lnTo>
                      <a:lnTo>
                        <a:pt x="53" y="208"/>
                      </a:lnTo>
                      <a:lnTo>
                        <a:pt x="49" y="200"/>
                      </a:lnTo>
                      <a:lnTo>
                        <a:pt x="35" y="194"/>
                      </a:lnTo>
                      <a:lnTo>
                        <a:pt x="33" y="203"/>
                      </a:lnTo>
                      <a:lnTo>
                        <a:pt x="17" y="178"/>
                      </a:lnTo>
                      <a:lnTo>
                        <a:pt x="7" y="170"/>
                      </a:lnTo>
                      <a:lnTo>
                        <a:pt x="3" y="154"/>
                      </a:lnTo>
                      <a:lnTo>
                        <a:pt x="1" y="152"/>
                      </a:lnTo>
                      <a:lnTo>
                        <a:pt x="0" y="152"/>
                      </a:lnTo>
                      <a:lnTo>
                        <a:pt x="1" y="152"/>
                      </a:lnTo>
                      <a:lnTo>
                        <a:pt x="10" y="146"/>
                      </a:lnTo>
                      <a:lnTo>
                        <a:pt x="15" y="140"/>
                      </a:lnTo>
                      <a:lnTo>
                        <a:pt x="17" y="127"/>
                      </a:lnTo>
                      <a:lnTo>
                        <a:pt x="27" y="120"/>
                      </a:lnTo>
                      <a:lnTo>
                        <a:pt x="35" y="103"/>
                      </a:lnTo>
                      <a:lnTo>
                        <a:pt x="49" y="92"/>
                      </a:lnTo>
                      <a:lnTo>
                        <a:pt x="49" y="77"/>
                      </a:lnTo>
                      <a:lnTo>
                        <a:pt x="46" y="67"/>
                      </a:lnTo>
                      <a:lnTo>
                        <a:pt x="82" y="62"/>
                      </a:lnTo>
                      <a:lnTo>
                        <a:pt x="93" y="52"/>
                      </a:lnTo>
                      <a:lnTo>
                        <a:pt x="112" y="45"/>
                      </a:lnTo>
                      <a:lnTo>
                        <a:pt x="132" y="45"/>
                      </a:lnTo>
                      <a:lnTo>
                        <a:pt x="147" y="31"/>
                      </a:lnTo>
                      <a:lnTo>
                        <a:pt x="153" y="29"/>
                      </a:lnTo>
                      <a:lnTo>
                        <a:pt x="166" y="29"/>
                      </a:lnTo>
                      <a:lnTo>
                        <a:pt x="183" y="25"/>
                      </a:lnTo>
                      <a:lnTo>
                        <a:pt x="205" y="25"/>
                      </a:lnTo>
                      <a:lnTo>
                        <a:pt x="236" y="16"/>
                      </a:lnTo>
                      <a:lnTo>
                        <a:pt x="248" y="16"/>
                      </a:lnTo>
                      <a:lnTo>
                        <a:pt x="258" y="24"/>
                      </a:lnTo>
                      <a:lnTo>
                        <a:pt x="293" y="36"/>
                      </a:lnTo>
                      <a:lnTo>
                        <a:pt x="313" y="33"/>
                      </a:lnTo>
                      <a:lnTo>
                        <a:pt x="327" y="20"/>
                      </a:lnTo>
                      <a:lnTo>
                        <a:pt x="329" y="1"/>
                      </a:lnTo>
                      <a:lnTo>
                        <a:pt x="340" y="0"/>
                      </a:lnTo>
                      <a:lnTo>
                        <a:pt x="343" y="6"/>
                      </a:lnTo>
                      <a:lnTo>
                        <a:pt x="352" y="13"/>
                      </a:lnTo>
                      <a:lnTo>
                        <a:pt x="351" y="24"/>
                      </a:lnTo>
                      <a:lnTo>
                        <a:pt x="340" y="33"/>
                      </a:lnTo>
                      <a:lnTo>
                        <a:pt x="338" y="49"/>
                      </a:lnTo>
                      <a:lnTo>
                        <a:pt x="334" y="63"/>
                      </a:lnTo>
                      <a:lnTo>
                        <a:pt x="324" y="7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69" name="Freeform 204">
                  <a:extLst>
                    <a:ext uri="{FF2B5EF4-FFF2-40B4-BE49-F238E27FC236}">
                      <a16:creationId xmlns:a16="http://schemas.microsoft.com/office/drawing/2014/main" id="{81A62196-117E-2B72-68B1-A4F9E13EB0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85661" y="3943943"/>
                  <a:ext cx="134459" cy="86546"/>
                </a:xfrm>
                <a:custGeom>
                  <a:avLst/>
                  <a:gdLst/>
                  <a:ahLst/>
                  <a:cxnLst>
                    <a:cxn ang="0">
                      <a:pos x="71" y="47"/>
                    </a:cxn>
                    <a:cxn ang="0">
                      <a:pos x="128" y="64"/>
                    </a:cxn>
                    <a:cxn ang="0">
                      <a:pos x="147" y="44"/>
                    </a:cxn>
                    <a:cxn ang="0">
                      <a:pos x="194" y="26"/>
                    </a:cxn>
                    <a:cxn ang="0">
                      <a:pos x="225" y="24"/>
                    </a:cxn>
                    <a:cxn ang="0">
                      <a:pos x="240" y="10"/>
                    </a:cxn>
                    <a:cxn ang="0">
                      <a:pos x="273" y="2"/>
                    </a:cxn>
                    <a:cxn ang="0">
                      <a:pos x="300" y="5"/>
                    </a:cxn>
                    <a:cxn ang="0">
                      <a:pos x="329" y="12"/>
                    </a:cxn>
                    <a:cxn ang="0">
                      <a:pos x="356" y="29"/>
                    </a:cxn>
                    <a:cxn ang="0">
                      <a:pos x="369" y="48"/>
                    </a:cxn>
                    <a:cxn ang="0">
                      <a:pos x="357" y="62"/>
                    </a:cxn>
                    <a:cxn ang="0">
                      <a:pos x="335" y="69"/>
                    </a:cxn>
                    <a:cxn ang="0">
                      <a:pos x="324" y="86"/>
                    </a:cxn>
                    <a:cxn ang="0">
                      <a:pos x="316" y="108"/>
                    </a:cxn>
                    <a:cxn ang="0">
                      <a:pos x="298" y="135"/>
                    </a:cxn>
                    <a:cxn ang="0">
                      <a:pos x="284" y="161"/>
                    </a:cxn>
                    <a:cxn ang="0">
                      <a:pos x="260" y="185"/>
                    </a:cxn>
                    <a:cxn ang="0">
                      <a:pos x="225" y="195"/>
                    </a:cxn>
                    <a:cxn ang="0">
                      <a:pos x="209" y="193"/>
                    </a:cxn>
                    <a:cxn ang="0">
                      <a:pos x="181" y="204"/>
                    </a:cxn>
                    <a:cxn ang="0">
                      <a:pos x="160" y="209"/>
                    </a:cxn>
                    <a:cxn ang="0">
                      <a:pos x="133" y="218"/>
                    </a:cxn>
                    <a:cxn ang="0">
                      <a:pos x="102" y="223"/>
                    </a:cxn>
                    <a:cxn ang="0">
                      <a:pos x="76" y="210"/>
                    </a:cxn>
                    <a:cxn ang="0">
                      <a:pos x="50" y="188"/>
                    </a:cxn>
                    <a:cxn ang="0">
                      <a:pos x="28" y="167"/>
                    </a:cxn>
                    <a:cxn ang="0">
                      <a:pos x="15" y="140"/>
                    </a:cxn>
                    <a:cxn ang="0">
                      <a:pos x="0" y="136"/>
                    </a:cxn>
                    <a:cxn ang="0">
                      <a:pos x="21" y="123"/>
                    </a:cxn>
                    <a:cxn ang="0">
                      <a:pos x="20" y="102"/>
                    </a:cxn>
                    <a:cxn ang="0">
                      <a:pos x="22" y="75"/>
                    </a:cxn>
                    <a:cxn ang="0">
                      <a:pos x="53" y="67"/>
                    </a:cxn>
                    <a:cxn ang="0">
                      <a:pos x="58" y="39"/>
                    </a:cxn>
                  </a:cxnLst>
                  <a:rect l="0" t="0" r="r" b="b"/>
                  <a:pathLst>
                    <a:path w="369" h="223">
                      <a:moveTo>
                        <a:pt x="58" y="39"/>
                      </a:moveTo>
                      <a:lnTo>
                        <a:pt x="71" y="47"/>
                      </a:lnTo>
                      <a:lnTo>
                        <a:pt x="95" y="65"/>
                      </a:lnTo>
                      <a:lnTo>
                        <a:pt x="128" y="64"/>
                      </a:lnTo>
                      <a:lnTo>
                        <a:pt x="134" y="64"/>
                      </a:lnTo>
                      <a:lnTo>
                        <a:pt x="147" y="44"/>
                      </a:lnTo>
                      <a:lnTo>
                        <a:pt x="178" y="35"/>
                      </a:lnTo>
                      <a:lnTo>
                        <a:pt x="194" y="26"/>
                      </a:lnTo>
                      <a:lnTo>
                        <a:pt x="211" y="32"/>
                      </a:lnTo>
                      <a:lnTo>
                        <a:pt x="225" y="24"/>
                      </a:lnTo>
                      <a:lnTo>
                        <a:pt x="235" y="22"/>
                      </a:lnTo>
                      <a:lnTo>
                        <a:pt x="240" y="10"/>
                      </a:lnTo>
                      <a:lnTo>
                        <a:pt x="255" y="1"/>
                      </a:lnTo>
                      <a:lnTo>
                        <a:pt x="273" y="2"/>
                      </a:lnTo>
                      <a:lnTo>
                        <a:pt x="285" y="0"/>
                      </a:lnTo>
                      <a:lnTo>
                        <a:pt x="300" y="5"/>
                      </a:lnTo>
                      <a:lnTo>
                        <a:pt x="317" y="15"/>
                      </a:lnTo>
                      <a:lnTo>
                        <a:pt x="329" y="12"/>
                      </a:lnTo>
                      <a:lnTo>
                        <a:pt x="344" y="19"/>
                      </a:lnTo>
                      <a:lnTo>
                        <a:pt x="356" y="29"/>
                      </a:lnTo>
                      <a:lnTo>
                        <a:pt x="365" y="38"/>
                      </a:lnTo>
                      <a:lnTo>
                        <a:pt x="369" y="48"/>
                      </a:lnTo>
                      <a:lnTo>
                        <a:pt x="365" y="55"/>
                      </a:lnTo>
                      <a:lnTo>
                        <a:pt x="357" y="62"/>
                      </a:lnTo>
                      <a:lnTo>
                        <a:pt x="350" y="62"/>
                      </a:lnTo>
                      <a:lnTo>
                        <a:pt x="335" y="69"/>
                      </a:lnTo>
                      <a:lnTo>
                        <a:pt x="326" y="78"/>
                      </a:lnTo>
                      <a:lnTo>
                        <a:pt x="324" y="86"/>
                      </a:lnTo>
                      <a:lnTo>
                        <a:pt x="318" y="97"/>
                      </a:lnTo>
                      <a:lnTo>
                        <a:pt x="316" y="108"/>
                      </a:lnTo>
                      <a:lnTo>
                        <a:pt x="303" y="121"/>
                      </a:lnTo>
                      <a:lnTo>
                        <a:pt x="298" y="135"/>
                      </a:lnTo>
                      <a:lnTo>
                        <a:pt x="291" y="151"/>
                      </a:lnTo>
                      <a:lnTo>
                        <a:pt x="284" y="161"/>
                      </a:lnTo>
                      <a:lnTo>
                        <a:pt x="276" y="178"/>
                      </a:lnTo>
                      <a:lnTo>
                        <a:pt x="260" y="185"/>
                      </a:lnTo>
                      <a:lnTo>
                        <a:pt x="228" y="195"/>
                      </a:lnTo>
                      <a:lnTo>
                        <a:pt x="225" y="195"/>
                      </a:lnTo>
                      <a:lnTo>
                        <a:pt x="221" y="188"/>
                      </a:lnTo>
                      <a:lnTo>
                        <a:pt x="209" y="193"/>
                      </a:lnTo>
                      <a:lnTo>
                        <a:pt x="197" y="193"/>
                      </a:lnTo>
                      <a:lnTo>
                        <a:pt x="181" y="204"/>
                      </a:lnTo>
                      <a:lnTo>
                        <a:pt x="166" y="204"/>
                      </a:lnTo>
                      <a:lnTo>
                        <a:pt x="160" y="209"/>
                      </a:lnTo>
                      <a:lnTo>
                        <a:pt x="145" y="210"/>
                      </a:lnTo>
                      <a:lnTo>
                        <a:pt x="133" y="218"/>
                      </a:lnTo>
                      <a:lnTo>
                        <a:pt x="119" y="222"/>
                      </a:lnTo>
                      <a:lnTo>
                        <a:pt x="102" y="223"/>
                      </a:lnTo>
                      <a:lnTo>
                        <a:pt x="87" y="214"/>
                      </a:lnTo>
                      <a:lnTo>
                        <a:pt x="76" y="210"/>
                      </a:lnTo>
                      <a:lnTo>
                        <a:pt x="65" y="195"/>
                      </a:lnTo>
                      <a:lnTo>
                        <a:pt x="50" y="188"/>
                      </a:lnTo>
                      <a:lnTo>
                        <a:pt x="41" y="172"/>
                      </a:lnTo>
                      <a:lnTo>
                        <a:pt x="28" y="167"/>
                      </a:lnTo>
                      <a:lnTo>
                        <a:pt x="20" y="153"/>
                      </a:lnTo>
                      <a:lnTo>
                        <a:pt x="15" y="140"/>
                      </a:lnTo>
                      <a:lnTo>
                        <a:pt x="7" y="136"/>
                      </a:lnTo>
                      <a:lnTo>
                        <a:pt x="0" y="136"/>
                      </a:lnTo>
                      <a:lnTo>
                        <a:pt x="10" y="125"/>
                      </a:lnTo>
                      <a:lnTo>
                        <a:pt x="21" y="123"/>
                      </a:lnTo>
                      <a:lnTo>
                        <a:pt x="20" y="112"/>
                      </a:lnTo>
                      <a:lnTo>
                        <a:pt x="20" y="102"/>
                      </a:lnTo>
                      <a:lnTo>
                        <a:pt x="28" y="83"/>
                      </a:lnTo>
                      <a:lnTo>
                        <a:pt x="22" y="75"/>
                      </a:lnTo>
                      <a:lnTo>
                        <a:pt x="26" y="67"/>
                      </a:lnTo>
                      <a:lnTo>
                        <a:pt x="53" y="67"/>
                      </a:lnTo>
                      <a:lnTo>
                        <a:pt x="58" y="59"/>
                      </a:lnTo>
                      <a:lnTo>
                        <a:pt x="58" y="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0" name="Freeform 205">
                  <a:extLst>
                    <a:ext uri="{FF2B5EF4-FFF2-40B4-BE49-F238E27FC236}">
                      <a16:creationId xmlns:a16="http://schemas.microsoft.com/office/drawing/2014/main" id="{9408C4FB-E661-1130-575A-05D347D517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45687" y="3723645"/>
                  <a:ext cx="198056" cy="202595"/>
                </a:xfrm>
                <a:custGeom>
                  <a:avLst/>
                  <a:gdLst/>
                  <a:ahLst/>
                  <a:cxnLst>
                    <a:cxn ang="0">
                      <a:pos x="521" y="323"/>
                    </a:cxn>
                    <a:cxn ang="0">
                      <a:pos x="540" y="357"/>
                    </a:cxn>
                    <a:cxn ang="0">
                      <a:pos x="540" y="397"/>
                    </a:cxn>
                    <a:cxn ang="0">
                      <a:pos x="488" y="444"/>
                    </a:cxn>
                    <a:cxn ang="0">
                      <a:pos x="470" y="509"/>
                    </a:cxn>
                    <a:cxn ang="0">
                      <a:pos x="446" y="506"/>
                    </a:cxn>
                    <a:cxn ang="0">
                      <a:pos x="416" y="483"/>
                    </a:cxn>
                    <a:cxn ang="0">
                      <a:pos x="379" y="488"/>
                    </a:cxn>
                    <a:cxn ang="0">
                      <a:pos x="343" y="487"/>
                    </a:cxn>
                    <a:cxn ang="0">
                      <a:pos x="317" y="498"/>
                    </a:cxn>
                    <a:cxn ang="0">
                      <a:pos x="291" y="473"/>
                    </a:cxn>
                    <a:cxn ang="0">
                      <a:pos x="259" y="475"/>
                    </a:cxn>
                    <a:cxn ang="0">
                      <a:pos x="212" y="433"/>
                    </a:cxn>
                    <a:cxn ang="0">
                      <a:pos x="198" y="412"/>
                    </a:cxn>
                    <a:cxn ang="0">
                      <a:pos x="152" y="407"/>
                    </a:cxn>
                    <a:cxn ang="0">
                      <a:pos x="136" y="418"/>
                    </a:cxn>
                    <a:cxn ang="0">
                      <a:pos x="121" y="386"/>
                    </a:cxn>
                    <a:cxn ang="0">
                      <a:pos x="99" y="370"/>
                    </a:cxn>
                    <a:cxn ang="0">
                      <a:pos x="65" y="357"/>
                    </a:cxn>
                    <a:cxn ang="0">
                      <a:pos x="34" y="363"/>
                    </a:cxn>
                    <a:cxn ang="0">
                      <a:pos x="43" y="316"/>
                    </a:cxn>
                    <a:cxn ang="0">
                      <a:pos x="23" y="269"/>
                    </a:cxn>
                    <a:cxn ang="0">
                      <a:pos x="20" y="233"/>
                    </a:cxn>
                    <a:cxn ang="0">
                      <a:pos x="1" y="190"/>
                    </a:cxn>
                    <a:cxn ang="0">
                      <a:pos x="11" y="158"/>
                    </a:cxn>
                    <a:cxn ang="0">
                      <a:pos x="4" y="111"/>
                    </a:cxn>
                    <a:cxn ang="0">
                      <a:pos x="21" y="105"/>
                    </a:cxn>
                    <a:cxn ang="0">
                      <a:pos x="16" y="86"/>
                    </a:cxn>
                    <a:cxn ang="0">
                      <a:pos x="38" y="74"/>
                    </a:cxn>
                    <a:cxn ang="0">
                      <a:pos x="102" y="53"/>
                    </a:cxn>
                    <a:cxn ang="0">
                      <a:pos x="172" y="9"/>
                    </a:cxn>
                    <a:cxn ang="0">
                      <a:pos x="239" y="3"/>
                    </a:cxn>
                    <a:cxn ang="0">
                      <a:pos x="254" y="21"/>
                    </a:cxn>
                    <a:cxn ang="0">
                      <a:pos x="250" y="50"/>
                    </a:cxn>
                    <a:cxn ang="0">
                      <a:pos x="262" y="45"/>
                    </a:cxn>
                    <a:cxn ang="0">
                      <a:pos x="290" y="42"/>
                    </a:cxn>
                    <a:cxn ang="0">
                      <a:pos x="378" y="52"/>
                    </a:cxn>
                    <a:cxn ang="0">
                      <a:pos x="477" y="42"/>
                    </a:cxn>
                    <a:cxn ang="0">
                      <a:pos x="515" y="74"/>
                    </a:cxn>
                    <a:cxn ang="0">
                      <a:pos x="534" y="163"/>
                    </a:cxn>
                    <a:cxn ang="0">
                      <a:pos x="522" y="212"/>
                    </a:cxn>
                    <a:cxn ang="0">
                      <a:pos x="502" y="245"/>
                    </a:cxn>
                  </a:cxnLst>
                  <a:rect l="0" t="0" r="r" b="b"/>
                  <a:pathLst>
                    <a:path w="545" h="511">
                      <a:moveTo>
                        <a:pt x="513" y="298"/>
                      </a:moveTo>
                      <a:lnTo>
                        <a:pt x="520" y="311"/>
                      </a:lnTo>
                      <a:lnTo>
                        <a:pt x="521" y="323"/>
                      </a:lnTo>
                      <a:lnTo>
                        <a:pt x="528" y="342"/>
                      </a:lnTo>
                      <a:lnTo>
                        <a:pt x="529" y="346"/>
                      </a:lnTo>
                      <a:lnTo>
                        <a:pt x="540" y="357"/>
                      </a:lnTo>
                      <a:lnTo>
                        <a:pt x="539" y="368"/>
                      </a:lnTo>
                      <a:lnTo>
                        <a:pt x="545" y="382"/>
                      </a:lnTo>
                      <a:lnTo>
                        <a:pt x="540" y="397"/>
                      </a:lnTo>
                      <a:lnTo>
                        <a:pt x="522" y="412"/>
                      </a:lnTo>
                      <a:lnTo>
                        <a:pt x="502" y="425"/>
                      </a:lnTo>
                      <a:lnTo>
                        <a:pt x="488" y="444"/>
                      </a:lnTo>
                      <a:lnTo>
                        <a:pt x="470" y="482"/>
                      </a:lnTo>
                      <a:lnTo>
                        <a:pt x="468" y="497"/>
                      </a:lnTo>
                      <a:lnTo>
                        <a:pt x="470" y="509"/>
                      </a:lnTo>
                      <a:lnTo>
                        <a:pt x="461" y="511"/>
                      </a:lnTo>
                      <a:lnTo>
                        <a:pt x="456" y="510"/>
                      </a:lnTo>
                      <a:lnTo>
                        <a:pt x="446" y="506"/>
                      </a:lnTo>
                      <a:lnTo>
                        <a:pt x="435" y="498"/>
                      </a:lnTo>
                      <a:lnTo>
                        <a:pt x="426" y="491"/>
                      </a:lnTo>
                      <a:lnTo>
                        <a:pt x="416" y="483"/>
                      </a:lnTo>
                      <a:lnTo>
                        <a:pt x="403" y="482"/>
                      </a:lnTo>
                      <a:lnTo>
                        <a:pt x="391" y="483"/>
                      </a:lnTo>
                      <a:lnTo>
                        <a:pt x="379" y="488"/>
                      </a:lnTo>
                      <a:lnTo>
                        <a:pt x="372" y="494"/>
                      </a:lnTo>
                      <a:lnTo>
                        <a:pt x="362" y="487"/>
                      </a:lnTo>
                      <a:lnTo>
                        <a:pt x="343" y="487"/>
                      </a:lnTo>
                      <a:lnTo>
                        <a:pt x="334" y="495"/>
                      </a:lnTo>
                      <a:lnTo>
                        <a:pt x="324" y="500"/>
                      </a:lnTo>
                      <a:lnTo>
                        <a:pt x="317" y="498"/>
                      </a:lnTo>
                      <a:lnTo>
                        <a:pt x="309" y="489"/>
                      </a:lnTo>
                      <a:lnTo>
                        <a:pt x="300" y="479"/>
                      </a:lnTo>
                      <a:lnTo>
                        <a:pt x="291" y="473"/>
                      </a:lnTo>
                      <a:lnTo>
                        <a:pt x="281" y="478"/>
                      </a:lnTo>
                      <a:lnTo>
                        <a:pt x="270" y="481"/>
                      </a:lnTo>
                      <a:lnTo>
                        <a:pt x="259" y="475"/>
                      </a:lnTo>
                      <a:lnTo>
                        <a:pt x="241" y="466"/>
                      </a:lnTo>
                      <a:lnTo>
                        <a:pt x="221" y="438"/>
                      </a:lnTo>
                      <a:lnTo>
                        <a:pt x="212" y="433"/>
                      </a:lnTo>
                      <a:lnTo>
                        <a:pt x="207" y="435"/>
                      </a:lnTo>
                      <a:lnTo>
                        <a:pt x="198" y="428"/>
                      </a:lnTo>
                      <a:lnTo>
                        <a:pt x="198" y="412"/>
                      </a:lnTo>
                      <a:lnTo>
                        <a:pt x="178" y="409"/>
                      </a:lnTo>
                      <a:lnTo>
                        <a:pt x="153" y="401"/>
                      </a:lnTo>
                      <a:lnTo>
                        <a:pt x="152" y="407"/>
                      </a:lnTo>
                      <a:lnTo>
                        <a:pt x="155" y="413"/>
                      </a:lnTo>
                      <a:lnTo>
                        <a:pt x="144" y="421"/>
                      </a:lnTo>
                      <a:lnTo>
                        <a:pt x="136" y="418"/>
                      </a:lnTo>
                      <a:lnTo>
                        <a:pt x="117" y="400"/>
                      </a:lnTo>
                      <a:lnTo>
                        <a:pt x="121" y="389"/>
                      </a:lnTo>
                      <a:lnTo>
                        <a:pt x="121" y="386"/>
                      </a:lnTo>
                      <a:lnTo>
                        <a:pt x="120" y="384"/>
                      </a:lnTo>
                      <a:lnTo>
                        <a:pt x="109" y="382"/>
                      </a:lnTo>
                      <a:lnTo>
                        <a:pt x="99" y="370"/>
                      </a:lnTo>
                      <a:lnTo>
                        <a:pt x="79" y="365"/>
                      </a:lnTo>
                      <a:lnTo>
                        <a:pt x="71" y="366"/>
                      </a:lnTo>
                      <a:lnTo>
                        <a:pt x="65" y="357"/>
                      </a:lnTo>
                      <a:lnTo>
                        <a:pt x="55" y="352"/>
                      </a:lnTo>
                      <a:lnTo>
                        <a:pt x="40" y="366"/>
                      </a:lnTo>
                      <a:lnTo>
                        <a:pt x="34" y="363"/>
                      </a:lnTo>
                      <a:lnTo>
                        <a:pt x="38" y="354"/>
                      </a:lnTo>
                      <a:lnTo>
                        <a:pt x="42" y="337"/>
                      </a:lnTo>
                      <a:lnTo>
                        <a:pt x="43" y="316"/>
                      </a:lnTo>
                      <a:lnTo>
                        <a:pt x="42" y="312"/>
                      </a:lnTo>
                      <a:lnTo>
                        <a:pt x="26" y="293"/>
                      </a:lnTo>
                      <a:lnTo>
                        <a:pt x="23" y="269"/>
                      </a:lnTo>
                      <a:lnTo>
                        <a:pt x="23" y="258"/>
                      </a:lnTo>
                      <a:lnTo>
                        <a:pt x="22" y="242"/>
                      </a:lnTo>
                      <a:lnTo>
                        <a:pt x="20" y="233"/>
                      </a:lnTo>
                      <a:lnTo>
                        <a:pt x="17" y="209"/>
                      </a:lnTo>
                      <a:lnTo>
                        <a:pt x="16" y="201"/>
                      </a:lnTo>
                      <a:lnTo>
                        <a:pt x="1" y="190"/>
                      </a:lnTo>
                      <a:lnTo>
                        <a:pt x="0" y="182"/>
                      </a:lnTo>
                      <a:lnTo>
                        <a:pt x="5" y="170"/>
                      </a:lnTo>
                      <a:lnTo>
                        <a:pt x="11" y="158"/>
                      </a:lnTo>
                      <a:lnTo>
                        <a:pt x="12" y="145"/>
                      </a:lnTo>
                      <a:lnTo>
                        <a:pt x="12" y="128"/>
                      </a:lnTo>
                      <a:lnTo>
                        <a:pt x="4" y="111"/>
                      </a:lnTo>
                      <a:lnTo>
                        <a:pt x="1" y="102"/>
                      </a:lnTo>
                      <a:lnTo>
                        <a:pt x="18" y="110"/>
                      </a:lnTo>
                      <a:lnTo>
                        <a:pt x="21" y="105"/>
                      </a:lnTo>
                      <a:lnTo>
                        <a:pt x="21" y="96"/>
                      </a:lnTo>
                      <a:lnTo>
                        <a:pt x="7" y="93"/>
                      </a:lnTo>
                      <a:lnTo>
                        <a:pt x="16" y="86"/>
                      </a:lnTo>
                      <a:lnTo>
                        <a:pt x="26" y="83"/>
                      </a:lnTo>
                      <a:lnTo>
                        <a:pt x="27" y="86"/>
                      </a:lnTo>
                      <a:lnTo>
                        <a:pt x="38" y="74"/>
                      </a:lnTo>
                      <a:lnTo>
                        <a:pt x="51" y="67"/>
                      </a:lnTo>
                      <a:lnTo>
                        <a:pt x="70" y="63"/>
                      </a:lnTo>
                      <a:lnTo>
                        <a:pt x="102" y="53"/>
                      </a:lnTo>
                      <a:lnTo>
                        <a:pt x="134" y="26"/>
                      </a:lnTo>
                      <a:lnTo>
                        <a:pt x="149" y="21"/>
                      </a:lnTo>
                      <a:lnTo>
                        <a:pt x="172" y="9"/>
                      </a:lnTo>
                      <a:lnTo>
                        <a:pt x="215" y="0"/>
                      </a:lnTo>
                      <a:lnTo>
                        <a:pt x="228" y="0"/>
                      </a:lnTo>
                      <a:lnTo>
                        <a:pt x="239" y="3"/>
                      </a:lnTo>
                      <a:lnTo>
                        <a:pt x="248" y="7"/>
                      </a:lnTo>
                      <a:lnTo>
                        <a:pt x="255" y="15"/>
                      </a:lnTo>
                      <a:lnTo>
                        <a:pt x="254" y="21"/>
                      </a:lnTo>
                      <a:lnTo>
                        <a:pt x="236" y="10"/>
                      </a:lnTo>
                      <a:lnTo>
                        <a:pt x="237" y="16"/>
                      </a:lnTo>
                      <a:lnTo>
                        <a:pt x="250" y="50"/>
                      </a:lnTo>
                      <a:lnTo>
                        <a:pt x="257" y="52"/>
                      </a:lnTo>
                      <a:lnTo>
                        <a:pt x="258" y="48"/>
                      </a:lnTo>
                      <a:lnTo>
                        <a:pt x="262" y="45"/>
                      </a:lnTo>
                      <a:lnTo>
                        <a:pt x="266" y="48"/>
                      </a:lnTo>
                      <a:lnTo>
                        <a:pt x="276" y="45"/>
                      </a:lnTo>
                      <a:lnTo>
                        <a:pt x="290" y="42"/>
                      </a:lnTo>
                      <a:lnTo>
                        <a:pt x="300" y="36"/>
                      </a:lnTo>
                      <a:lnTo>
                        <a:pt x="314" y="41"/>
                      </a:lnTo>
                      <a:lnTo>
                        <a:pt x="378" y="52"/>
                      </a:lnTo>
                      <a:lnTo>
                        <a:pt x="426" y="51"/>
                      </a:lnTo>
                      <a:lnTo>
                        <a:pt x="453" y="45"/>
                      </a:lnTo>
                      <a:lnTo>
                        <a:pt x="477" y="42"/>
                      </a:lnTo>
                      <a:lnTo>
                        <a:pt x="491" y="50"/>
                      </a:lnTo>
                      <a:lnTo>
                        <a:pt x="510" y="63"/>
                      </a:lnTo>
                      <a:lnTo>
                        <a:pt x="515" y="74"/>
                      </a:lnTo>
                      <a:lnTo>
                        <a:pt x="515" y="81"/>
                      </a:lnTo>
                      <a:lnTo>
                        <a:pt x="516" y="91"/>
                      </a:lnTo>
                      <a:lnTo>
                        <a:pt x="534" y="163"/>
                      </a:lnTo>
                      <a:lnTo>
                        <a:pt x="534" y="179"/>
                      </a:lnTo>
                      <a:lnTo>
                        <a:pt x="533" y="196"/>
                      </a:lnTo>
                      <a:lnTo>
                        <a:pt x="522" y="212"/>
                      </a:lnTo>
                      <a:lnTo>
                        <a:pt x="507" y="220"/>
                      </a:lnTo>
                      <a:lnTo>
                        <a:pt x="496" y="234"/>
                      </a:lnTo>
                      <a:lnTo>
                        <a:pt x="502" y="245"/>
                      </a:lnTo>
                      <a:lnTo>
                        <a:pt x="517" y="257"/>
                      </a:lnTo>
                      <a:lnTo>
                        <a:pt x="513" y="29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1" name="Freeform 206">
                  <a:extLst>
                    <a:ext uri="{FF2B5EF4-FFF2-40B4-BE49-F238E27FC236}">
                      <a16:creationId xmlns:a16="http://schemas.microsoft.com/office/drawing/2014/main" id="{B1C6DF71-0679-CB5D-1469-CD6E44BE93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81964" y="3599727"/>
                  <a:ext cx="147180" cy="94414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12" y="118"/>
                    </a:cxn>
                    <a:cxn ang="0">
                      <a:pos x="24" y="93"/>
                    </a:cxn>
                    <a:cxn ang="0">
                      <a:pos x="33" y="64"/>
                    </a:cxn>
                    <a:cxn ang="0">
                      <a:pos x="51" y="44"/>
                    </a:cxn>
                    <a:cxn ang="0">
                      <a:pos x="86" y="33"/>
                    </a:cxn>
                    <a:cxn ang="0">
                      <a:pos x="113" y="68"/>
                    </a:cxn>
                    <a:cxn ang="0">
                      <a:pos x="119" y="86"/>
                    </a:cxn>
                    <a:cxn ang="0">
                      <a:pos x="125" y="92"/>
                    </a:cxn>
                    <a:cxn ang="0">
                      <a:pos x="147" y="108"/>
                    </a:cxn>
                    <a:cxn ang="0">
                      <a:pos x="169" y="102"/>
                    </a:cxn>
                    <a:cxn ang="0">
                      <a:pos x="174" y="113"/>
                    </a:cxn>
                    <a:cxn ang="0">
                      <a:pos x="181" y="92"/>
                    </a:cxn>
                    <a:cxn ang="0">
                      <a:pos x="185" y="21"/>
                    </a:cxn>
                    <a:cxn ang="0">
                      <a:pos x="200" y="14"/>
                    </a:cxn>
                    <a:cxn ang="0">
                      <a:pos x="239" y="0"/>
                    </a:cxn>
                    <a:cxn ang="0">
                      <a:pos x="269" y="15"/>
                    </a:cxn>
                    <a:cxn ang="0">
                      <a:pos x="288" y="30"/>
                    </a:cxn>
                    <a:cxn ang="0">
                      <a:pos x="318" y="49"/>
                    </a:cxn>
                    <a:cxn ang="0">
                      <a:pos x="341" y="44"/>
                    </a:cxn>
                    <a:cxn ang="0">
                      <a:pos x="359" y="49"/>
                    </a:cxn>
                    <a:cxn ang="0">
                      <a:pos x="368" y="63"/>
                    </a:cxn>
                    <a:cxn ang="0">
                      <a:pos x="379" y="74"/>
                    </a:cxn>
                    <a:cxn ang="0">
                      <a:pos x="375" y="106"/>
                    </a:cxn>
                    <a:cxn ang="0">
                      <a:pos x="380" y="116"/>
                    </a:cxn>
                    <a:cxn ang="0">
                      <a:pos x="387" y="128"/>
                    </a:cxn>
                    <a:cxn ang="0">
                      <a:pos x="402" y="159"/>
                    </a:cxn>
                    <a:cxn ang="0">
                      <a:pos x="406" y="182"/>
                    </a:cxn>
                    <a:cxn ang="0">
                      <a:pos x="395" y="190"/>
                    </a:cxn>
                    <a:cxn ang="0">
                      <a:pos x="375" y="206"/>
                    </a:cxn>
                    <a:cxn ang="0">
                      <a:pos x="363" y="227"/>
                    </a:cxn>
                    <a:cxn ang="0">
                      <a:pos x="340" y="222"/>
                    </a:cxn>
                    <a:cxn ang="0">
                      <a:pos x="331" y="236"/>
                    </a:cxn>
                    <a:cxn ang="0">
                      <a:pos x="316" y="238"/>
                    </a:cxn>
                    <a:cxn ang="0">
                      <a:pos x="303" y="231"/>
                    </a:cxn>
                    <a:cxn ang="0">
                      <a:pos x="258" y="189"/>
                    </a:cxn>
                    <a:cxn ang="0">
                      <a:pos x="234" y="188"/>
                    </a:cxn>
                    <a:cxn ang="0">
                      <a:pos x="218" y="160"/>
                    </a:cxn>
                    <a:cxn ang="0">
                      <a:pos x="200" y="173"/>
                    </a:cxn>
                    <a:cxn ang="0">
                      <a:pos x="153" y="166"/>
                    </a:cxn>
                    <a:cxn ang="0">
                      <a:pos x="129" y="163"/>
                    </a:cxn>
                    <a:cxn ang="0">
                      <a:pos x="114" y="163"/>
                    </a:cxn>
                    <a:cxn ang="0">
                      <a:pos x="98" y="167"/>
                    </a:cxn>
                    <a:cxn ang="0">
                      <a:pos x="83" y="162"/>
                    </a:cxn>
                    <a:cxn ang="0">
                      <a:pos x="44" y="171"/>
                    </a:cxn>
                    <a:cxn ang="0">
                      <a:pos x="20" y="193"/>
                    </a:cxn>
                    <a:cxn ang="0">
                      <a:pos x="3" y="195"/>
                    </a:cxn>
                  </a:cxnLst>
                  <a:rect l="0" t="0" r="r" b="b"/>
                  <a:pathLst>
                    <a:path w="406" h="240">
                      <a:moveTo>
                        <a:pt x="3" y="195"/>
                      </a:moveTo>
                      <a:lnTo>
                        <a:pt x="0" y="184"/>
                      </a:lnTo>
                      <a:lnTo>
                        <a:pt x="4" y="134"/>
                      </a:lnTo>
                      <a:lnTo>
                        <a:pt x="12" y="118"/>
                      </a:lnTo>
                      <a:lnTo>
                        <a:pt x="20" y="107"/>
                      </a:lnTo>
                      <a:lnTo>
                        <a:pt x="24" y="93"/>
                      </a:lnTo>
                      <a:lnTo>
                        <a:pt x="27" y="77"/>
                      </a:lnTo>
                      <a:lnTo>
                        <a:pt x="33" y="64"/>
                      </a:lnTo>
                      <a:lnTo>
                        <a:pt x="43" y="52"/>
                      </a:lnTo>
                      <a:lnTo>
                        <a:pt x="51" y="44"/>
                      </a:lnTo>
                      <a:lnTo>
                        <a:pt x="63" y="42"/>
                      </a:lnTo>
                      <a:lnTo>
                        <a:pt x="86" y="33"/>
                      </a:lnTo>
                      <a:lnTo>
                        <a:pt x="94" y="47"/>
                      </a:lnTo>
                      <a:lnTo>
                        <a:pt x="113" y="68"/>
                      </a:lnTo>
                      <a:lnTo>
                        <a:pt x="115" y="79"/>
                      </a:lnTo>
                      <a:lnTo>
                        <a:pt x="119" y="86"/>
                      </a:lnTo>
                      <a:lnTo>
                        <a:pt x="120" y="75"/>
                      </a:lnTo>
                      <a:lnTo>
                        <a:pt x="125" y="92"/>
                      </a:lnTo>
                      <a:lnTo>
                        <a:pt x="131" y="100"/>
                      </a:lnTo>
                      <a:lnTo>
                        <a:pt x="147" y="108"/>
                      </a:lnTo>
                      <a:lnTo>
                        <a:pt x="153" y="108"/>
                      </a:lnTo>
                      <a:lnTo>
                        <a:pt x="169" y="102"/>
                      </a:lnTo>
                      <a:lnTo>
                        <a:pt x="169" y="107"/>
                      </a:lnTo>
                      <a:lnTo>
                        <a:pt x="174" y="113"/>
                      </a:lnTo>
                      <a:lnTo>
                        <a:pt x="175" y="98"/>
                      </a:lnTo>
                      <a:lnTo>
                        <a:pt x="181" y="92"/>
                      </a:lnTo>
                      <a:lnTo>
                        <a:pt x="185" y="85"/>
                      </a:lnTo>
                      <a:lnTo>
                        <a:pt x="185" y="21"/>
                      </a:lnTo>
                      <a:lnTo>
                        <a:pt x="191" y="15"/>
                      </a:lnTo>
                      <a:lnTo>
                        <a:pt x="200" y="14"/>
                      </a:lnTo>
                      <a:lnTo>
                        <a:pt x="213" y="4"/>
                      </a:lnTo>
                      <a:lnTo>
                        <a:pt x="239" y="0"/>
                      </a:lnTo>
                      <a:lnTo>
                        <a:pt x="255" y="4"/>
                      </a:lnTo>
                      <a:lnTo>
                        <a:pt x="269" y="15"/>
                      </a:lnTo>
                      <a:lnTo>
                        <a:pt x="283" y="20"/>
                      </a:lnTo>
                      <a:lnTo>
                        <a:pt x="288" y="30"/>
                      </a:lnTo>
                      <a:lnTo>
                        <a:pt x="310" y="49"/>
                      </a:lnTo>
                      <a:lnTo>
                        <a:pt x="318" y="49"/>
                      </a:lnTo>
                      <a:lnTo>
                        <a:pt x="326" y="46"/>
                      </a:lnTo>
                      <a:lnTo>
                        <a:pt x="341" y="44"/>
                      </a:lnTo>
                      <a:lnTo>
                        <a:pt x="358" y="48"/>
                      </a:lnTo>
                      <a:lnTo>
                        <a:pt x="359" y="49"/>
                      </a:lnTo>
                      <a:lnTo>
                        <a:pt x="364" y="55"/>
                      </a:lnTo>
                      <a:lnTo>
                        <a:pt x="368" y="63"/>
                      </a:lnTo>
                      <a:lnTo>
                        <a:pt x="375" y="66"/>
                      </a:lnTo>
                      <a:lnTo>
                        <a:pt x="379" y="74"/>
                      </a:lnTo>
                      <a:lnTo>
                        <a:pt x="380" y="82"/>
                      </a:lnTo>
                      <a:lnTo>
                        <a:pt x="375" y="106"/>
                      </a:lnTo>
                      <a:lnTo>
                        <a:pt x="372" y="113"/>
                      </a:lnTo>
                      <a:lnTo>
                        <a:pt x="380" y="116"/>
                      </a:lnTo>
                      <a:lnTo>
                        <a:pt x="387" y="120"/>
                      </a:lnTo>
                      <a:lnTo>
                        <a:pt x="387" y="128"/>
                      </a:lnTo>
                      <a:lnTo>
                        <a:pt x="400" y="150"/>
                      </a:lnTo>
                      <a:lnTo>
                        <a:pt x="402" y="159"/>
                      </a:lnTo>
                      <a:lnTo>
                        <a:pt x="406" y="166"/>
                      </a:lnTo>
                      <a:lnTo>
                        <a:pt x="406" y="182"/>
                      </a:lnTo>
                      <a:lnTo>
                        <a:pt x="405" y="189"/>
                      </a:lnTo>
                      <a:lnTo>
                        <a:pt x="395" y="190"/>
                      </a:lnTo>
                      <a:lnTo>
                        <a:pt x="388" y="194"/>
                      </a:lnTo>
                      <a:lnTo>
                        <a:pt x="375" y="206"/>
                      </a:lnTo>
                      <a:lnTo>
                        <a:pt x="374" y="214"/>
                      </a:lnTo>
                      <a:lnTo>
                        <a:pt x="363" y="227"/>
                      </a:lnTo>
                      <a:lnTo>
                        <a:pt x="356" y="229"/>
                      </a:lnTo>
                      <a:lnTo>
                        <a:pt x="340" y="222"/>
                      </a:lnTo>
                      <a:lnTo>
                        <a:pt x="334" y="227"/>
                      </a:lnTo>
                      <a:lnTo>
                        <a:pt x="331" y="236"/>
                      </a:lnTo>
                      <a:lnTo>
                        <a:pt x="325" y="240"/>
                      </a:lnTo>
                      <a:lnTo>
                        <a:pt x="316" y="238"/>
                      </a:lnTo>
                      <a:lnTo>
                        <a:pt x="310" y="233"/>
                      </a:lnTo>
                      <a:lnTo>
                        <a:pt x="303" y="231"/>
                      </a:lnTo>
                      <a:lnTo>
                        <a:pt x="285" y="208"/>
                      </a:lnTo>
                      <a:lnTo>
                        <a:pt x="258" y="189"/>
                      </a:lnTo>
                      <a:lnTo>
                        <a:pt x="242" y="190"/>
                      </a:lnTo>
                      <a:lnTo>
                        <a:pt x="234" y="188"/>
                      </a:lnTo>
                      <a:lnTo>
                        <a:pt x="224" y="165"/>
                      </a:lnTo>
                      <a:lnTo>
                        <a:pt x="218" y="160"/>
                      </a:lnTo>
                      <a:lnTo>
                        <a:pt x="211" y="162"/>
                      </a:lnTo>
                      <a:lnTo>
                        <a:pt x="200" y="173"/>
                      </a:lnTo>
                      <a:lnTo>
                        <a:pt x="184" y="177"/>
                      </a:lnTo>
                      <a:lnTo>
                        <a:pt x="153" y="166"/>
                      </a:lnTo>
                      <a:lnTo>
                        <a:pt x="146" y="166"/>
                      </a:lnTo>
                      <a:lnTo>
                        <a:pt x="129" y="163"/>
                      </a:lnTo>
                      <a:lnTo>
                        <a:pt x="121" y="166"/>
                      </a:lnTo>
                      <a:lnTo>
                        <a:pt x="114" y="163"/>
                      </a:lnTo>
                      <a:lnTo>
                        <a:pt x="106" y="167"/>
                      </a:lnTo>
                      <a:lnTo>
                        <a:pt x="98" y="167"/>
                      </a:lnTo>
                      <a:lnTo>
                        <a:pt x="92" y="163"/>
                      </a:lnTo>
                      <a:lnTo>
                        <a:pt x="83" y="162"/>
                      </a:lnTo>
                      <a:lnTo>
                        <a:pt x="67" y="163"/>
                      </a:lnTo>
                      <a:lnTo>
                        <a:pt x="44" y="171"/>
                      </a:lnTo>
                      <a:lnTo>
                        <a:pt x="29" y="179"/>
                      </a:lnTo>
                      <a:lnTo>
                        <a:pt x="20" y="193"/>
                      </a:lnTo>
                      <a:lnTo>
                        <a:pt x="13" y="198"/>
                      </a:lnTo>
                      <a:lnTo>
                        <a:pt x="3" y="19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2" name="Freeform 207">
                  <a:extLst>
                    <a:ext uri="{FF2B5EF4-FFF2-40B4-BE49-F238E27FC236}">
                      <a16:creationId xmlns:a16="http://schemas.microsoft.com/office/drawing/2014/main" id="{71EF3A8B-F0E0-D6C7-F730-62480BFAAE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02078" y="3857397"/>
                  <a:ext cx="138094" cy="88513"/>
                </a:xfrm>
                <a:custGeom>
                  <a:avLst/>
                  <a:gdLst/>
                  <a:ahLst/>
                  <a:cxnLst>
                    <a:cxn ang="0">
                      <a:pos x="371" y="143"/>
                    </a:cxn>
                    <a:cxn ang="0">
                      <a:pos x="355" y="149"/>
                    </a:cxn>
                    <a:cxn ang="0">
                      <a:pos x="341" y="159"/>
                    </a:cxn>
                    <a:cxn ang="0">
                      <a:pos x="338" y="176"/>
                    </a:cxn>
                    <a:cxn ang="0">
                      <a:pos x="324" y="187"/>
                    </a:cxn>
                    <a:cxn ang="0">
                      <a:pos x="311" y="203"/>
                    </a:cxn>
                    <a:cxn ang="0">
                      <a:pos x="291" y="201"/>
                    </a:cxn>
                    <a:cxn ang="0">
                      <a:pos x="276" y="210"/>
                    </a:cxn>
                    <a:cxn ang="0">
                      <a:pos x="271" y="208"/>
                    </a:cxn>
                    <a:cxn ang="0">
                      <a:pos x="227" y="201"/>
                    </a:cxn>
                    <a:cxn ang="0">
                      <a:pos x="205" y="183"/>
                    </a:cxn>
                    <a:cxn ang="0">
                      <a:pos x="166" y="192"/>
                    </a:cxn>
                    <a:cxn ang="0">
                      <a:pos x="152" y="209"/>
                    </a:cxn>
                    <a:cxn ang="0">
                      <a:pos x="132" y="214"/>
                    </a:cxn>
                    <a:cxn ang="0">
                      <a:pos x="114" y="207"/>
                    </a:cxn>
                    <a:cxn ang="0">
                      <a:pos x="97" y="196"/>
                    </a:cxn>
                    <a:cxn ang="0">
                      <a:pos x="61" y="164"/>
                    </a:cxn>
                    <a:cxn ang="0">
                      <a:pos x="23" y="127"/>
                    </a:cxn>
                    <a:cxn ang="0">
                      <a:pos x="21" y="97"/>
                    </a:cxn>
                    <a:cxn ang="0">
                      <a:pos x="0" y="82"/>
                    </a:cxn>
                    <a:cxn ang="0">
                      <a:pos x="1" y="68"/>
                    </a:cxn>
                    <a:cxn ang="0">
                      <a:pos x="19" y="83"/>
                    </a:cxn>
                    <a:cxn ang="0">
                      <a:pos x="40" y="62"/>
                    </a:cxn>
                    <a:cxn ang="0">
                      <a:pos x="75" y="48"/>
                    </a:cxn>
                    <a:cxn ang="0">
                      <a:pos x="119" y="23"/>
                    </a:cxn>
                    <a:cxn ang="0">
                      <a:pos x="132" y="3"/>
                    </a:cxn>
                    <a:cxn ang="0">
                      <a:pos x="146" y="24"/>
                    </a:cxn>
                    <a:cxn ang="0">
                      <a:pos x="159" y="27"/>
                    </a:cxn>
                    <a:cxn ang="0">
                      <a:pos x="184" y="18"/>
                    </a:cxn>
                    <a:cxn ang="0">
                      <a:pos x="198" y="27"/>
                    </a:cxn>
                    <a:cxn ang="0">
                      <a:pos x="228" y="43"/>
                    </a:cxn>
                    <a:cxn ang="0">
                      <a:pos x="240" y="47"/>
                    </a:cxn>
                    <a:cxn ang="0">
                      <a:pos x="236" y="61"/>
                    </a:cxn>
                    <a:cxn ang="0">
                      <a:pos x="263" y="82"/>
                    </a:cxn>
                    <a:cxn ang="0">
                      <a:pos x="271" y="68"/>
                    </a:cxn>
                    <a:cxn ang="0">
                      <a:pos x="297" y="70"/>
                    </a:cxn>
                    <a:cxn ang="0">
                      <a:pos x="317" y="89"/>
                    </a:cxn>
                    <a:cxn ang="0">
                      <a:pos x="331" y="94"/>
                    </a:cxn>
                    <a:cxn ang="0">
                      <a:pos x="360" y="127"/>
                    </a:cxn>
                  </a:cxnLst>
                  <a:rect l="0" t="0" r="r" b="b"/>
                  <a:pathLst>
                    <a:path w="378" h="222">
                      <a:moveTo>
                        <a:pt x="378" y="136"/>
                      </a:moveTo>
                      <a:lnTo>
                        <a:pt x="371" y="143"/>
                      </a:lnTo>
                      <a:lnTo>
                        <a:pt x="360" y="142"/>
                      </a:lnTo>
                      <a:lnTo>
                        <a:pt x="355" y="149"/>
                      </a:lnTo>
                      <a:lnTo>
                        <a:pt x="350" y="156"/>
                      </a:lnTo>
                      <a:lnTo>
                        <a:pt x="341" y="159"/>
                      </a:lnTo>
                      <a:lnTo>
                        <a:pt x="339" y="164"/>
                      </a:lnTo>
                      <a:lnTo>
                        <a:pt x="338" y="176"/>
                      </a:lnTo>
                      <a:lnTo>
                        <a:pt x="333" y="185"/>
                      </a:lnTo>
                      <a:lnTo>
                        <a:pt x="324" y="187"/>
                      </a:lnTo>
                      <a:lnTo>
                        <a:pt x="324" y="193"/>
                      </a:lnTo>
                      <a:lnTo>
                        <a:pt x="311" y="203"/>
                      </a:lnTo>
                      <a:lnTo>
                        <a:pt x="296" y="206"/>
                      </a:lnTo>
                      <a:lnTo>
                        <a:pt x="291" y="201"/>
                      </a:lnTo>
                      <a:lnTo>
                        <a:pt x="283" y="201"/>
                      </a:lnTo>
                      <a:lnTo>
                        <a:pt x="276" y="210"/>
                      </a:lnTo>
                      <a:lnTo>
                        <a:pt x="271" y="222"/>
                      </a:lnTo>
                      <a:lnTo>
                        <a:pt x="271" y="208"/>
                      </a:lnTo>
                      <a:lnTo>
                        <a:pt x="263" y="197"/>
                      </a:lnTo>
                      <a:lnTo>
                        <a:pt x="227" y="201"/>
                      </a:lnTo>
                      <a:lnTo>
                        <a:pt x="213" y="188"/>
                      </a:lnTo>
                      <a:lnTo>
                        <a:pt x="205" y="183"/>
                      </a:lnTo>
                      <a:lnTo>
                        <a:pt x="172" y="182"/>
                      </a:lnTo>
                      <a:lnTo>
                        <a:pt x="166" y="192"/>
                      </a:lnTo>
                      <a:lnTo>
                        <a:pt x="162" y="201"/>
                      </a:lnTo>
                      <a:lnTo>
                        <a:pt x="152" y="209"/>
                      </a:lnTo>
                      <a:lnTo>
                        <a:pt x="143" y="213"/>
                      </a:lnTo>
                      <a:lnTo>
                        <a:pt x="132" y="214"/>
                      </a:lnTo>
                      <a:lnTo>
                        <a:pt x="121" y="213"/>
                      </a:lnTo>
                      <a:lnTo>
                        <a:pt x="114" y="207"/>
                      </a:lnTo>
                      <a:lnTo>
                        <a:pt x="100" y="202"/>
                      </a:lnTo>
                      <a:lnTo>
                        <a:pt x="97" y="196"/>
                      </a:lnTo>
                      <a:lnTo>
                        <a:pt x="71" y="176"/>
                      </a:lnTo>
                      <a:lnTo>
                        <a:pt x="61" y="164"/>
                      </a:lnTo>
                      <a:lnTo>
                        <a:pt x="33" y="140"/>
                      </a:lnTo>
                      <a:lnTo>
                        <a:pt x="23" y="127"/>
                      </a:lnTo>
                      <a:lnTo>
                        <a:pt x="23" y="110"/>
                      </a:lnTo>
                      <a:lnTo>
                        <a:pt x="21" y="97"/>
                      </a:lnTo>
                      <a:lnTo>
                        <a:pt x="8" y="91"/>
                      </a:lnTo>
                      <a:lnTo>
                        <a:pt x="0" y="82"/>
                      </a:lnTo>
                      <a:lnTo>
                        <a:pt x="0" y="73"/>
                      </a:lnTo>
                      <a:lnTo>
                        <a:pt x="1" y="68"/>
                      </a:lnTo>
                      <a:lnTo>
                        <a:pt x="17" y="83"/>
                      </a:lnTo>
                      <a:lnTo>
                        <a:pt x="19" y="83"/>
                      </a:lnTo>
                      <a:lnTo>
                        <a:pt x="24" y="69"/>
                      </a:lnTo>
                      <a:lnTo>
                        <a:pt x="40" y="62"/>
                      </a:lnTo>
                      <a:lnTo>
                        <a:pt x="57" y="57"/>
                      </a:lnTo>
                      <a:lnTo>
                        <a:pt x="75" y="48"/>
                      </a:lnTo>
                      <a:lnTo>
                        <a:pt x="81" y="36"/>
                      </a:lnTo>
                      <a:lnTo>
                        <a:pt x="119" y="23"/>
                      </a:lnTo>
                      <a:lnTo>
                        <a:pt x="123" y="0"/>
                      </a:lnTo>
                      <a:lnTo>
                        <a:pt x="132" y="3"/>
                      </a:lnTo>
                      <a:lnTo>
                        <a:pt x="140" y="15"/>
                      </a:lnTo>
                      <a:lnTo>
                        <a:pt x="146" y="24"/>
                      </a:lnTo>
                      <a:lnTo>
                        <a:pt x="153" y="24"/>
                      </a:lnTo>
                      <a:lnTo>
                        <a:pt x="159" y="27"/>
                      </a:lnTo>
                      <a:lnTo>
                        <a:pt x="174" y="13"/>
                      </a:lnTo>
                      <a:lnTo>
                        <a:pt x="184" y="18"/>
                      </a:lnTo>
                      <a:lnTo>
                        <a:pt x="190" y="27"/>
                      </a:lnTo>
                      <a:lnTo>
                        <a:pt x="198" y="27"/>
                      </a:lnTo>
                      <a:lnTo>
                        <a:pt x="218" y="31"/>
                      </a:lnTo>
                      <a:lnTo>
                        <a:pt x="228" y="43"/>
                      </a:lnTo>
                      <a:lnTo>
                        <a:pt x="239" y="45"/>
                      </a:lnTo>
                      <a:lnTo>
                        <a:pt x="240" y="47"/>
                      </a:lnTo>
                      <a:lnTo>
                        <a:pt x="240" y="50"/>
                      </a:lnTo>
                      <a:lnTo>
                        <a:pt x="236" y="61"/>
                      </a:lnTo>
                      <a:lnTo>
                        <a:pt x="255" y="79"/>
                      </a:lnTo>
                      <a:lnTo>
                        <a:pt x="263" y="82"/>
                      </a:lnTo>
                      <a:lnTo>
                        <a:pt x="274" y="74"/>
                      </a:lnTo>
                      <a:lnTo>
                        <a:pt x="271" y="68"/>
                      </a:lnTo>
                      <a:lnTo>
                        <a:pt x="272" y="62"/>
                      </a:lnTo>
                      <a:lnTo>
                        <a:pt x="297" y="70"/>
                      </a:lnTo>
                      <a:lnTo>
                        <a:pt x="317" y="73"/>
                      </a:lnTo>
                      <a:lnTo>
                        <a:pt x="317" y="89"/>
                      </a:lnTo>
                      <a:lnTo>
                        <a:pt x="326" y="96"/>
                      </a:lnTo>
                      <a:lnTo>
                        <a:pt x="331" y="94"/>
                      </a:lnTo>
                      <a:lnTo>
                        <a:pt x="340" y="99"/>
                      </a:lnTo>
                      <a:lnTo>
                        <a:pt x="360" y="127"/>
                      </a:lnTo>
                      <a:lnTo>
                        <a:pt x="378" y="1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3" name="Freeform 208">
                  <a:extLst>
                    <a:ext uri="{FF2B5EF4-FFF2-40B4-BE49-F238E27FC236}">
                      <a16:creationId xmlns:a16="http://schemas.microsoft.com/office/drawing/2014/main" id="{0F7997FE-3BE3-2EDA-2A20-32D92F13EE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11036" y="4079663"/>
                  <a:ext cx="125375" cy="84580"/>
                </a:xfrm>
                <a:custGeom>
                  <a:avLst/>
                  <a:gdLst/>
                  <a:ahLst/>
                  <a:cxnLst>
                    <a:cxn ang="0">
                      <a:pos x="32" y="208"/>
                    </a:cxn>
                    <a:cxn ang="0">
                      <a:pos x="31" y="192"/>
                    </a:cxn>
                    <a:cxn ang="0">
                      <a:pos x="26" y="163"/>
                    </a:cxn>
                    <a:cxn ang="0">
                      <a:pos x="3" y="143"/>
                    </a:cxn>
                    <a:cxn ang="0">
                      <a:pos x="3" y="118"/>
                    </a:cxn>
                    <a:cxn ang="0">
                      <a:pos x="15" y="94"/>
                    </a:cxn>
                    <a:cxn ang="0">
                      <a:pos x="26" y="82"/>
                    </a:cxn>
                    <a:cxn ang="0">
                      <a:pos x="11" y="66"/>
                    </a:cxn>
                    <a:cxn ang="0">
                      <a:pos x="3" y="51"/>
                    </a:cxn>
                    <a:cxn ang="0">
                      <a:pos x="0" y="29"/>
                    </a:cxn>
                    <a:cxn ang="0">
                      <a:pos x="3" y="8"/>
                    </a:cxn>
                    <a:cxn ang="0">
                      <a:pos x="20" y="0"/>
                    </a:cxn>
                    <a:cxn ang="0">
                      <a:pos x="32" y="4"/>
                    </a:cxn>
                    <a:cxn ang="0">
                      <a:pos x="26" y="19"/>
                    </a:cxn>
                    <a:cxn ang="0">
                      <a:pos x="37" y="27"/>
                    </a:cxn>
                    <a:cxn ang="0">
                      <a:pos x="51" y="27"/>
                    </a:cxn>
                    <a:cxn ang="0">
                      <a:pos x="85" y="31"/>
                    </a:cxn>
                    <a:cxn ang="0">
                      <a:pos x="126" y="32"/>
                    </a:cxn>
                    <a:cxn ang="0">
                      <a:pos x="170" y="40"/>
                    </a:cxn>
                    <a:cxn ang="0">
                      <a:pos x="187" y="35"/>
                    </a:cxn>
                    <a:cxn ang="0">
                      <a:pos x="206" y="23"/>
                    </a:cxn>
                    <a:cxn ang="0">
                      <a:pos x="226" y="13"/>
                    </a:cxn>
                    <a:cxn ang="0">
                      <a:pos x="252" y="4"/>
                    </a:cxn>
                    <a:cxn ang="0">
                      <a:pos x="272" y="5"/>
                    </a:cxn>
                    <a:cxn ang="0">
                      <a:pos x="278" y="10"/>
                    </a:cxn>
                    <a:cxn ang="0">
                      <a:pos x="308" y="19"/>
                    </a:cxn>
                    <a:cxn ang="0">
                      <a:pos x="328" y="32"/>
                    </a:cxn>
                    <a:cxn ang="0">
                      <a:pos x="346" y="31"/>
                    </a:cxn>
                    <a:cxn ang="0">
                      <a:pos x="343" y="47"/>
                    </a:cxn>
                    <a:cxn ang="0">
                      <a:pos x="338" y="58"/>
                    </a:cxn>
                    <a:cxn ang="0">
                      <a:pos x="319" y="63"/>
                    </a:cxn>
                    <a:cxn ang="0">
                      <a:pos x="306" y="78"/>
                    </a:cxn>
                    <a:cxn ang="0">
                      <a:pos x="306" y="107"/>
                    </a:cxn>
                    <a:cxn ang="0">
                      <a:pos x="298" y="110"/>
                    </a:cxn>
                    <a:cxn ang="0">
                      <a:pos x="295" y="116"/>
                    </a:cxn>
                    <a:cxn ang="0">
                      <a:pos x="284" y="126"/>
                    </a:cxn>
                    <a:cxn ang="0">
                      <a:pos x="287" y="129"/>
                    </a:cxn>
                    <a:cxn ang="0">
                      <a:pos x="292" y="131"/>
                    </a:cxn>
                    <a:cxn ang="0">
                      <a:pos x="296" y="138"/>
                    </a:cxn>
                    <a:cxn ang="0">
                      <a:pos x="299" y="148"/>
                    </a:cxn>
                    <a:cxn ang="0">
                      <a:pos x="310" y="163"/>
                    </a:cxn>
                    <a:cxn ang="0">
                      <a:pos x="311" y="169"/>
                    </a:cxn>
                    <a:cxn ang="0">
                      <a:pos x="303" y="167"/>
                    </a:cxn>
                    <a:cxn ang="0">
                      <a:pos x="280" y="171"/>
                    </a:cxn>
                    <a:cxn ang="0">
                      <a:pos x="262" y="161"/>
                    </a:cxn>
                    <a:cxn ang="0">
                      <a:pos x="242" y="169"/>
                    </a:cxn>
                    <a:cxn ang="0">
                      <a:pos x="228" y="171"/>
                    </a:cxn>
                    <a:cxn ang="0">
                      <a:pos x="219" y="179"/>
                    </a:cxn>
                    <a:cxn ang="0">
                      <a:pos x="208" y="180"/>
                    </a:cxn>
                    <a:cxn ang="0">
                      <a:pos x="206" y="199"/>
                    </a:cxn>
                    <a:cxn ang="0">
                      <a:pos x="192" y="212"/>
                    </a:cxn>
                    <a:cxn ang="0">
                      <a:pos x="172" y="215"/>
                    </a:cxn>
                    <a:cxn ang="0">
                      <a:pos x="137" y="203"/>
                    </a:cxn>
                    <a:cxn ang="0">
                      <a:pos x="127" y="195"/>
                    </a:cxn>
                    <a:cxn ang="0">
                      <a:pos x="115" y="195"/>
                    </a:cxn>
                    <a:cxn ang="0">
                      <a:pos x="84" y="204"/>
                    </a:cxn>
                    <a:cxn ang="0">
                      <a:pos x="62" y="204"/>
                    </a:cxn>
                    <a:cxn ang="0">
                      <a:pos x="45" y="208"/>
                    </a:cxn>
                    <a:cxn ang="0">
                      <a:pos x="32" y="208"/>
                    </a:cxn>
                  </a:cxnLst>
                  <a:rect l="0" t="0" r="r" b="b"/>
                  <a:pathLst>
                    <a:path w="346" h="215">
                      <a:moveTo>
                        <a:pt x="32" y="208"/>
                      </a:moveTo>
                      <a:lnTo>
                        <a:pt x="31" y="192"/>
                      </a:lnTo>
                      <a:lnTo>
                        <a:pt x="26" y="163"/>
                      </a:lnTo>
                      <a:lnTo>
                        <a:pt x="3" y="143"/>
                      </a:lnTo>
                      <a:lnTo>
                        <a:pt x="3" y="118"/>
                      </a:lnTo>
                      <a:lnTo>
                        <a:pt x="15" y="94"/>
                      </a:lnTo>
                      <a:lnTo>
                        <a:pt x="26" y="82"/>
                      </a:lnTo>
                      <a:lnTo>
                        <a:pt x="11" y="66"/>
                      </a:lnTo>
                      <a:lnTo>
                        <a:pt x="3" y="51"/>
                      </a:lnTo>
                      <a:lnTo>
                        <a:pt x="0" y="29"/>
                      </a:lnTo>
                      <a:lnTo>
                        <a:pt x="3" y="8"/>
                      </a:lnTo>
                      <a:lnTo>
                        <a:pt x="20" y="0"/>
                      </a:lnTo>
                      <a:lnTo>
                        <a:pt x="32" y="4"/>
                      </a:lnTo>
                      <a:lnTo>
                        <a:pt x="26" y="19"/>
                      </a:lnTo>
                      <a:lnTo>
                        <a:pt x="37" y="27"/>
                      </a:lnTo>
                      <a:lnTo>
                        <a:pt x="51" y="27"/>
                      </a:lnTo>
                      <a:lnTo>
                        <a:pt x="85" y="31"/>
                      </a:lnTo>
                      <a:lnTo>
                        <a:pt x="126" y="32"/>
                      </a:lnTo>
                      <a:lnTo>
                        <a:pt x="170" y="40"/>
                      </a:lnTo>
                      <a:lnTo>
                        <a:pt x="187" y="35"/>
                      </a:lnTo>
                      <a:lnTo>
                        <a:pt x="206" y="23"/>
                      </a:lnTo>
                      <a:lnTo>
                        <a:pt x="226" y="13"/>
                      </a:lnTo>
                      <a:lnTo>
                        <a:pt x="252" y="4"/>
                      </a:lnTo>
                      <a:lnTo>
                        <a:pt x="272" y="5"/>
                      </a:lnTo>
                      <a:lnTo>
                        <a:pt x="278" y="10"/>
                      </a:lnTo>
                      <a:lnTo>
                        <a:pt x="308" y="19"/>
                      </a:lnTo>
                      <a:lnTo>
                        <a:pt x="328" y="32"/>
                      </a:lnTo>
                      <a:lnTo>
                        <a:pt x="346" y="31"/>
                      </a:lnTo>
                      <a:lnTo>
                        <a:pt x="343" y="47"/>
                      </a:lnTo>
                      <a:lnTo>
                        <a:pt x="338" y="58"/>
                      </a:lnTo>
                      <a:lnTo>
                        <a:pt x="319" y="63"/>
                      </a:lnTo>
                      <a:lnTo>
                        <a:pt x="306" y="78"/>
                      </a:lnTo>
                      <a:lnTo>
                        <a:pt x="306" y="107"/>
                      </a:lnTo>
                      <a:lnTo>
                        <a:pt x="298" y="110"/>
                      </a:lnTo>
                      <a:lnTo>
                        <a:pt x="295" y="116"/>
                      </a:lnTo>
                      <a:lnTo>
                        <a:pt x="284" y="126"/>
                      </a:lnTo>
                      <a:lnTo>
                        <a:pt x="287" y="129"/>
                      </a:lnTo>
                      <a:lnTo>
                        <a:pt x="292" y="131"/>
                      </a:lnTo>
                      <a:lnTo>
                        <a:pt x="296" y="138"/>
                      </a:lnTo>
                      <a:lnTo>
                        <a:pt x="299" y="148"/>
                      </a:lnTo>
                      <a:lnTo>
                        <a:pt x="310" y="163"/>
                      </a:lnTo>
                      <a:lnTo>
                        <a:pt x="311" y="169"/>
                      </a:lnTo>
                      <a:lnTo>
                        <a:pt x="303" y="167"/>
                      </a:lnTo>
                      <a:lnTo>
                        <a:pt x="280" y="171"/>
                      </a:lnTo>
                      <a:lnTo>
                        <a:pt x="262" y="161"/>
                      </a:lnTo>
                      <a:lnTo>
                        <a:pt x="242" y="169"/>
                      </a:lnTo>
                      <a:lnTo>
                        <a:pt x="228" y="171"/>
                      </a:lnTo>
                      <a:lnTo>
                        <a:pt x="219" y="179"/>
                      </a:lnTo>
                      <a:lnTo>
                        <a:pt x="208" y="180"/>
                      </a:lnTo>
                      <a:lnTo>
                        <a:pt x="206" y="199"/>
                      </a:lnTo>
                      <a:lnTo>
                        <a:pt x="192" y="212"/>
                      </a:lnTo>
                      <a:lnTo>
                        <a:pt x="172" y="215"/>
                      </a:lnTo>
                      <a:lnTo>
                        <a:pt x="137" y="203"/>
                      </a:lnTo>
                      <a:lnTo>
                        <a:pt x="127" y="195"/>
                      </a:lnTo>
                      <a:lnTo>
                        <a:pt x="115" y="195"/>
                      </a:lnTo>
                      <a:lnTo>
                        <a:pt x="84" y="204"/>
                      </a:lnTo>
                      <a:lnTo>
                        <a:pt x="62" y="204"/>
                      </a:lnTo>
                      <a:lnTo>
                        <a:pt x="45" y="208"/>
                      </a:lnTo>
                      <a:lnTo>
                        <a:pt x="32" y="20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4" name="Freeform 209">
                  <a:extLst>
                    <a:ext uri="{FF2B5EF4-FFF2-40B4-BE49-F238E27FC236}">
                      <a16:creationId xmlns:a16="http://schemas.microsoft.com/office/drawing/2014/main" id="{27D104E3-BEAC-5D41-A65C-552680F8CA2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4784" y="4006887"/>
                  <a:ext cx="116289" cy="108182"/>
                </a:xfrm>
                <a:custGeom>
                  <a:avLst/>
                  <a:gdLst/>
                  <a:ahLst/>
                  <a:cxnLst>
                    <a:cxn ang="0">
                      <a:pos x="258" y="62"/>
                    </a:cxn>
                    <a:cxn ang="0">
                      <a:pos x="215" y="50"/>
                    </a:cxn>
                    <a:cxn ang="0">
                      <a:pos x="180" y="12"/>
                    </a:cxn>
                    <a:cxn ang="0">
                      <a:pos x="164" y="7"/>
                    </a:cxn>
                    <a:cxn ang="0">
                      <a:pos x="148" y="3"/>
                    </a:cxn>
                    <a:cxn ang="0">
                      <a:pos x="149" y="15"/>
                    </a:cxn>
                    <a:cxn ang="0">
                      <a:pos x="138" y="19"/>
                    </a:cxn>
                    <a:cxn ang="0">
                      <a:pos x="111" y="34"/>
                    </a:cxn>
                    <a:cxn ang="0">
                      <a:pos x="118" y="56"/>
                    </a:cxn>
                    <a:cxn ang="0">
                      <a:pos x="94" y="73"/>
                    </a:cxn>
                    <a:cxn ang="0">
                      <a:pos x="95" y="95"/>
                    </a:cxn>
                    <a:cxn ang="0">
                      <a:pos x="81" y="93"/>
                    </a:cxn>
                    <a:cxn ang="0">
                      <a:pos x="73" y="90"/>
                    </a:cxn>
                    <a:cxn ang="0">
                      <a:pos x="57" y="76"/>
                    </a:cxn>
                    <a:cxn ang="0">
                      <a:pos x="30" y="92"/>
                    </a:cxn>
                    <a:cxn ang="0">
                      <a:pos x="8" y="93"/>
                    </a:cxn>
                    <a:cxn ang="0">
                      <a:pos x="16" y="135"/>
                    </a:cxn>
                    <a:cxn ang="0">
                      <a:pos x="38" y="116"/>
                    </a:cxn>
                    <a:cxn ang="0">
                      <a:pos x="65" y="113"/>
                    </a:cxn>
                    <a:cxn ang="0">
                      <a:pos x="75" y="128"/>
                    </a:cxn>
                    <a:cxn ang="0">
                      <a:pos x="103" y="175"/>
                    </a:cxn>
                    <a:cxn ang="0">
                      <a:pos x="91" y="187"/>
                    </a:cxn>
                    <a:cxn ang="0">
                      <a:pos x="119" y="216"/>
                    </a:cxn>
                    <a:cxn ang="0">
                      <a:pos x="135" y="238"/>
                    </a:cxn>
                    <a:cxn ang="0">
                      <a:pos x="183" y="245"/>
                    </a:cxn>
                    <a:cxn ang="0">
                      <a:pos x="219" y="276"/>
                    </a:cxn>
                    <a:cxn ang="0">
                      <a:pos x="203" y="237"/>
                    </a:cxn>
                    <a:cxn ang="0">
                      <a:pos x="173" y="211"/>
                    </a:cxn>
                    <a:cxn ang="0">
                      <a:pos x="156" y="190"/>
                    </a:cxn>
                    <a:cxn ang="0">
                      <a:pos x="144" y="170"/>
                    </a:cxn>
                    <a:cxn ang="0">
                      <a:pos x="143" y="157"/>
                    </a:cxn>
                    <a:cxn ang="0">
                      <a:pos x="128" y="137"/>
                    </a:cxn>
                    <a:cxn ang="0">
                      <a:pos x="124" y="126"/>
                    </a:cxn>
                    <a:cxn ang="0">
                      <a:pos x="129" y="97"/>
                    </a:cxn>
                    <a:cxn ang="0">
                      <a:pos x="151" y="116"/>
                    </a:cxn>
                    <a:cxn ang="0">
                      <a:pos x="182" y="101"/>
                    </a:cxn>
                    <a:cxn ang="0">
                      <a:pos x="200" y="105"/>
                    </a:cxn>
                    <a:cxn ang="0">
                      <a:pos x="210" y="106"/>
                    </a:cxn>
                    <a:cxn ang="0">
                      <a:pos x="229" y="106"/>
                    </a:cxn>
                    <a:cxn ang="0">
                      <a:pos x="246" y="106"/>
                    </a:cxn>
                    <a:cxn ang="0">
                      <a:pos x="256" y="113"/>
                    </a:cxn>
                    <a:cxn ang="0">
                      <a:pos x="273" y="115"/>
                    </a:cxn>
                    <a:cxn ang="0">
                      <a:pos x="283" y="111"/>
                    </a:cxn>
                    <a:cxn ang="0">
                      <a:pos x="288" y="125"/>
                    </a:cxn>
                    <a:cxn ang="0">
                      <a:pos x="307" y="125"/>
                    </a:cxn>
                    <a:cxn ang="0">
                      <a:pos x="305" y="109"/>
                    </a:cxn>
                    <a:cxn ang="0">
                      <a:pos x="311" y="100"/>
                    </a:cxn>
                    <a:cxn ang="0">
                      <a:pos x="322" y="100"/>
                    </a:cxn>
                    <a:cxn ang="0">
                      <a:pos x="316" y="98"/>
                    </a:cxn>
                    <a:cxn ang="0">
                      <a:pos x="304" y="93"/>
                    </a:cxn>
                    <a:cxn ang="0">
                      <a:pos x="297" y="89"/>
                    </a:cxn>
                    <a:cxn ang="0">
                      <a:pos x="297" y="83"/>
                    </a:cxn>
                    <a:cxn ang="0">
                      <a:pos x="302" y="79"/>
                    </a:cxn>
                    <a:cxn ang="0">
                      <a:pos x="297" y="74"/>
                    </a:cxn>
                    <a:cxn ang="0">
                      <a:pos x="291" y="73"/>
                    </a:cxn>
                    <a:cxn ang="0">
                      <a:pos x="291" y="63"/>
                    </a:cxn>
                    <a:cxn ang="0">
                      <a:pos x="284" y="50"/>
                    </a:cxn>
                  </a:cxnLst>
                  <a:rect l="0" t="0" r="r" b="b"/>
                  <a:pathLst>
                    <a:path w="322" h="276">
                      <a:moveTo>
                        <a:pt x="284" y="50"/>
                      </a:moveTo>
                      <a:lnTo>
                        <a:pt x="272" y="58"/>
                      </a:lnTo>
                      <a:lnTo>
                        <a:pt x="258" y="62"/>
                      </a:lnTo>
                      <a:lnTo>
                        <a:pt x="241" y="63"/>
                      </a:lnTo>
                      <a:lnTo>
                        <a:pt x="226" y="54"/>
                      </a:lnTo>
                      <a:lnTo>
                        <a:pt x="215" y="50"/>
                      </a:lnTo>
                      <a:lnTo>
                        <a:pt x="204" y="35"/>
                      </a:lnTo>
                      <a:lnTo>
                        <a:pt x="189" y="28"/>
                      </a:lnTo>
                      <a:lnTo>
                        <a:pt x="180" y="12"/>
                      </a:lnTo>
                      <a:lnTo>
                        <a:pt x="167" y="7"/>
                      </a:lnTo>
                      <a:lnTo>
                        <a:pt x="167" y="4"/>
                      </a:lnTo>
                      <a:lnTo>
                        <a:pt x="164" y="7"/>
                      </a:lnTo>
                      <a:lnTo>
                        <a:pt x="155" y="1"/>
                      </a:lnTo>
                      <a:lnTo>
                        <a:pt x="151" y="0"/>
                      </a:lnTo>
                      <a:lnTo>
                        <a:pt x="148" y="3"/>
                      </a:lnTo>
                      <a:lnTo>
                        <a:pt x="148" y="8"/>
                      </a:lnTo>
                      <a:lnTo>
                        <a:pt x="149" y="14"/>
                      </a:lnTo>
                      <a:lnTo>
                        <a:pt x="149" y="15"/>
                      </a:lnTo>
                      <a:lnTo>
                        <a:pt x="145" y="14"/>
                      </a:lnTo>
                      <a:lnTo>
                        <a:pt x="138" y="14"/>
                      </a:lnTo>
                      <a:lnTo>
                        <a:pt x="138" y="19"/>
                      </a:lnTo>
                      <a:lnTo>
                        <a:pt x="134" y="22"/>
                      </a:lnTo>
                      <a:lnTo>
                        <a:pt x="114" y="29"/>
                      </a:lnTo>
                      <a:lnTo>
                        <a:pt x="111" y="34"/>
                      </a:lnTo>
                      <a:lnTo>
                        <a:pt x="112" y="38"/>
                      </a:lnTo>
                      <a:lnTo>
                        <a:pt x="118" y="45"/>
                      </a:lnTo>
                      <a:lnTo>
                        <a:pt x="118" y="56"/>
                      </a:lnTo>
                      <a:lnTo>
                        <a:pt x="113" y="63"/>
                      </a:lnTo>
                      <a:lnTo>
                        <a:pt x="105" y="65"/>
                      </a:lnTo>
                      <a:lnTo>
                        <a:pt x="94" y="73"/>
                      </a:lnTo>
                      <a:lnTo>
                        <a:pt x="97" y="78"/>
                      </a:lnTo>
                      <a:lnTo>
                        <a:pt x="94" y="83"/>
                      </a:lnTo>
                      <a:lnTo>
                        <a:pt x="95" y="95"/>
                      </a:lnTo>
                      <a:lnTo>
                        <a:pt x="90" y="99"/>
                      </a:lnTo>
                      <a:lnTo>
                        <a:pt x="86" y="99"/>
                      </a:lnTo>
                      <a:lnTo>
                        <a:pt x="81" y="93"/>
                      </a:lnTo>
                      <a:lnTo>
                        <a:pt x="78" y="93"/>
                      </a:lnTo>
                      <a:lnTo>
                        <a:pt x="75" y="90"/>
                      </a:lnTo>
                      <a:lnTo>
                        <a:pt x="73" y="90"/>
                      </a:lnTo>
                      <a:lnTo>
                        <a:pt x="73" y="94"/>
                      </a:lnTo>
                      <a:lnTo>
                        <a:pt x="68" y="95"/>
                      </a:lnTo>
                      <a:lnTo>
                        <a:pt x="57" y="76"/>
                      </a:lnTo>
                      <a:lnTo>
                        <a:pt x="54" y="76"/>
                      </a:lnTo>
                      <a:lnTo>
                        <a:pt x="47" y="92"/>
                      </a:lnTo>
                      <a:lnTo>
                        <a:pt x="30" y="92"/>
                      </a:lnTo>
                      <a:lnTo>
                        <a:pt x="24" y="87"/>
                      </a:lnTo>
                      <a:lnTo>
                        <a:pt x="21" y="92"/>
                      </a:lnTo>
                      <a:lnTo>
                        <a:pt x="8" y="93"/>
                      </a:lnTo>
                      <a:lnTo>
                        <a:pt x="0" y="87"/>
                      </a:lnTo>
                      <a:lnTo>
                        <a:pt x="4" y="108"/>
                      </a:lnTo>
                      <a:lnTo>
                        <a:pt x="16" y="135"/>
                      </a:lnTo>
                      <a:lnTo>
                        <a:pt x="21" y="138"/>
                      </a:lnTo>
                      <a:lnTo>
                        <a:pt x="27" y="137"/>
                      </a:lnTo>
                      <a:lnTo>
                        <a:pt x="38" y="116"/>
                      </a:lnTo>
                      <a:lnTo>
                        <a:pt x="44" y="99"/>
                      </a:lnTo>
                      <a:lnTo>
                        <a:pt x="57" y="103"/>
                      </a:lnTo>
                      <a:lnTo>
                        <a:pt x="65" y="113"/>
                      </a:lnTo>
                      <a:lnTo>
                        <a:pt x="68" y="113"/>
                      </a:lnTo>
                      <a:lnTo>
                        <a:pt x="73" y="119"/>
                      </a:lnTo>
                      <a:lnTo>
                        <a:pt x="75" y="128"/>
                      </a:lnTo>
                      <a:lnTo>
                        <a:pt x="75" y="143"/>
                      </a:lnTo>
                      <a:lnTo>
                        <a:pt x="84" y="159"/>
                      </a:lnTo>
                      <a:lnTo>
                        <a:pt x="103" y="175"/>
                      </a:lnTo>
                      <a:lnTo>
                        <a:pt x="94" y="178"/>
                      </a:lnTo>
                      <a:lnTo>
                        <a:pt x="90" y="183"/>
                      </a:lnTo>
                      <a:lnTo>
                        <a:pt x="91" y="187"/>
                      </a:lnTo>
                      <a:lnTo>
                        <a:pt x="102" y="202"/>
                      </a:lnTo>
                      <a:lnTo>
                        <a:pt x="112" y="210"/>
                      </a:lnTo>
                      <a:lnTo>
                        <a:pt x="119" y="216"/>
                      </a:lnTo>
                      <a:lnTo>
                        <a:pt x="129" y="221"/>
                      </a:lnTo>
                      <a:lnTo>
                        <a:pt x="134" y="230"/>
                      </a:lnTo>
                      <a:lnTo>
                        <a:pt x="135" y="238"/>
                      </a:lnTo>
                      <a:lnTo>
                        <a:pt x="154" y="237"/>
                      </a:lnTo>
                      <a:lnTo>
                        <a:pt x="166" y="238"/>
                      </a:lnTo>
                      <a:lnTo>
                        <a:pt x="183" y="245"/>
                      </a:lnTo>
                      <a:lnTo>
                        <a:pt x="198" y="256"/>
                      </a:lnTo>
                      <a:lnTo>
                        <a:pt x="211" y="270"/>
                      </a:lnTo>
                      <a:lnTo>
                        <a:pt x="219" y="276"/>
                      </a:lnTo>
                      <a:lnTo>
                        <a:pt x="226" y="272"/>
                      </a:lnTo>
                      <a:lnTo>
                        <a:pt x="204" y="248"/>
                      </a:lnTo>
                      <a:lnTo>
                        <a:pt x="203" y="237"/>
                      </a:lnTo>
                      <a:lnTo>
                        <a:pt x="198" y="233"/>
                      </a:lnTo>
                      <a:lnTo>
                        <a:pt x="193" y="230"/>
                      </a:lnTo>
                      <a:lnTo>
                        <a:pt x="173" y="211"/>
                      </a:lnTo>
                      <a:lnTo>
                        <a:pt x="172" y="206"/>
                      </a:lnTo>
                      <a:lnTo>
                        <a:pt x="162" y="192"/>
                      </a:lnTo>
                      <a:lnTo>
                        <a:pt x="156" y="190"/>
                      </a:lnTo>
                      <a:lnTo>
                        <a:pt x="148" y="178"/>
                      </a:lnTo>
                      <a:lnTo>
                        <a:pt x="143" y="176"/>
                      </a:lnTo>
                      <a:lnTo>
                        <a:pt x="144" y="170"/>
                      </a:lnTo>
                      <a:lnTo>
                        <a:pt x="146" y="168"/>
                      </a:lnTo>
                      <a:lnTo>
                        <a:pt x="143" y="162"/>
                      </a:lnTo>
                      <a:lnTo>
                        <a:pt x="143" y="157"/>
                      </a:lnTo>
                      <a:lnTo>
                        <a:pt x="137" y="151"/>
                      </a:lnTo>
                      <a:lnTo>
                        <a:pt x="133" y="138"/>
                      </a:lnTo>
                      <a:lnTo>
                        <a:pt x="128" y="137"/>
                      </a:lnTo>
                      <a:lnTo>
                        <a:pt x="121" y="131"/>
                      </a:lnTo>
                      <a:lnTo>
                        <a:pt x="121" y="128"/>
                      </a:lnTo>
                      <a:lnTo>
                        <a:pt x="124" y="126"/>
                      </a:lnTo>
                      <a:lnTo>
                        <a:pt x="123" y="122"/>
                      </a:lnTo>
                      <a:lnTo>
                        <a:pt x="123" y="103"/>
                      </a:lnTo>
                      <a:lnTo>
                        <a:pt x="129" y="97"/>
                      </a:lnTo>
                      <a:lnTo>
                        <a:pt x="138" y="99"/>
                      </a:lnTo>
                      <a:lnTo>
                        <a:pt x="138" y="101"/>
                      </a:lnTo>
                      <a:lnTo>
                        <a:pt x="151" y="116"/>
                      </a:lnTo>
                      <a:lnTo>
                        <a:pt x="155" y="116"/>
                      </a:lnTo>
                      <a:lnTo>
                        <a:pt x="164" y="99"/>
                      </a:lnTo>
                      <a:lnTo>
                        <a:pt x="182" y="101"/>
                      </a:lnTo>
                      <a:lnTo>
                        <a:pt x="186" y="97"/>
                      </a:lnTo>
                      <a:lnTo>
                        <a:pt x="188" y="97"/>
                      </a:lnTo>
                      <a:lnTo>
                        <a:pt x="200" y="105"/>
                      </a:lnTo>
                      <a:lnTo>
                        <a:pt x="204" y="105"/>
                      </a:lnTo>
                      <a:lnTo>
                        <a:pt x="207" y="103"/>
                      </a:lnTo>
                      <a:lnTo>
                        <a:pt x="210" y="106"/>
                      </a:lnTo>
                      <a:lnTo>
                        <a:pt x="225" y="109"/>
                      </a:lnTo>
                      <a:lnTo>
                        <a:pt x="226" y="106"/>
                      </a:lnTo>
                      <a:lnTo>
                        <a:pt x="229" y="106"/>
                      </a:lnTo>
                      <a:lnTo>
                        <a:pt x="237" y="114"/>
                      </a:lnTo>
                      <a:lnTo>
                        <a:pt x="240" y="114"/>
                      </a:lnTo>
                      <a:lnTo>
                        <a:pt x="246" y="106"/>
                      </a:lnTo>
                      <a:lnTo>
                        <a:pt x="250" y="106"/>
                      </a:lnTo>
                      <a:lnTo>
                        <a:pt x="253" y="111"/>
                      </a:lnTo>
                      <a:lnTo>
                        <a:pt x="256" y="113"/>
                      </a:lnTo>
                      <a:lnTo>
                        <a:pt x="258" y="108"/>
                      </a:lnTo>
                      <a:lnTo>
                        <a:pt x="269" y="109"/>
                      </a:lnTo>
                      <a:lnTo>
                        <a:pt x="273" y="115"/>
                      </a:lnTo>
                      <a:lnTo>
                        <a:pt x="275" y="114"/>
                      </a:lnTo>
                      <a:lnTo>
                        <a:pt x="275" y="111"/>
                      </a:lnTo>
                      <a:lnTo>
                        <a:pt x="283" y="111"/>
                      </a:lnTo>
                      <a:lnTo>
                        <a:pt x="289" y="119"/>
                      </a:lnTo>
                      <a:lnTo>
                        <a:pt x="288" y="124"/>
                      </a:lnTo>
                      <a:lnTo>
                        <a:pt x="288" y="125"/>
                      </a:lnTo>
                      <a:lnTo>
                        <a:pt x="294" y="130"/>
                      </a:lnTo>
                      <a:lnTo>
                        <a:pt x="301" y="130"/>
                      </a:lnTo>
                      <a:lnTo>
                        <a:pt x="307" y="125"/>
                      </a:lnTo>
                      <a:lnTo>
                        <a:pt x="309" y="120"/>
                      </a:lnTo>
                      <a:lnTo>
                        <a:pt x="307" y="119"/>
                      </a:lnTo>
                      <a:lnTo>
                        <a:pt x="305" y="109"/>
                      </a:lnTo>
                      <a:lnTo>
                        <a:pt x="307" y="106"/>
                      </a:lnTo>
                      <a:lnTo>
                        <a:pt x="309" y="101"/>
                      </a:lnTo>
                      <a:lnTo>
                        <a:pt x="311" y="100"/>
                      </a:lnTo>
                      <a:lnTo>
                        <a:pt x="315" y="101"/>
                      </a:lnTo>
                      <a:lnTo>
                        <a:pt x="318" y="103"/>
                      </a:lnTo>
                      <a:lnTo>
                        <a:pt x="322" y="100"/>
                      </a:lnTo>
                      <a:lnTo>
                        <a:pt x="322" y="98"/>
                      </a:lnTo>
                      <a:lnTo>
                        <a:pt x="320" y="97"/>
                      </a:lnTo>
                      <a:lnTo>
                        <a:pt x="316" y="98"/>
                      </a:lnTo>
                      <a:lnTo>
                        <a:pt x="312" y="95"/>
                      </a:lnTo>
                      <a:lnTo>
                        <a:pt x="307" y="95"/>
                      </a:lnTo>
                      <a:lnTo>
                        <a:pt x="304" y="93"/>
                      </a:lnTo>
                      <a:lnTo>
                        <a:pt x="302" y="92"/>
                      </a:lnTo>
                      <a:lnTo>
                        <a:pt x="299" y="92"/>
                      </a:lnTo>
                      <a:lnTo>
                        <a:pt x="297" y="89"/>
                      </a:lnTo>
                      <a:lnTo>
                        <a:pt x="297" y="88"/>
                      </a:lnTo>
                      <a:lnTo>
                        <a:pt x="299" y="84"/>
                      </a:lnTo>
                      <a:lnTo>
                        <a:pt x="297" y="83"/>
                      </a:lnTo>
                      <a:lnTo>
                        <a:pt x="299" y="81"/>
                      </a:lnTo>
                      <a:lnTo>
                        <a:pt x="300" y="81"/>
                      </a:lnTo>
                      <a:lnTo>
                        <a:pt x="302" y="79"/>
                      </a:lnTo>
                      <a:lnTo>
                        <a:pt x="302" y="77"/>
                      </a:lnTo>
                      <a:lnTo>
                        <a:pt x="299" y="74"/>
                      </a:lnTo>
                      <a:lnTo>
                        <a:pt x="297" y="74"/>
                      </a:lnTo>
                      <a:lnTo>
                        <a:pt x="295" y="77"/>
                      </a:lnTo>
                      <a:lnTo>
                        <a:pt x="291" y="76"/>
                      </a:lnTo>
                      <a:lnTo>
                        <a:pt x="291" y="73"/>
                      </a:lnTo>
                      <a:lnTo>
                        <a:pt x="294" y="70"/>
                      </a:lnTo>
                      <a:lnTo>
                        <a:pt x="294" y="66"/>
                      </a:lnTo>
                      <a:lnTo>
                        <a:pt x="291" y="63"/>
                      </a:lnTo>
                      <a:lnTo>
                        <a:pt x="293" y="61"/>
                      </a:lnTo>
                      <a:lnTo>
                        <a:pt x="293" y="57"/>
                      </a:lnTo>
                      <a:lnTo>
                        <a:pt x="284" y="5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5" name="Freeform 210">
                  <a:extLst>
                    <a:ext uri="{FF2B5EF4-FFF2-40B4-BE49-F238E27FC236}">
                      <a16:creationId xmlns:a16="http://schemas.microsoft.com/office/drawing/2014/main" id="{6488725D-1973-7B90-C971-FB9698A29F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49258" y="4124904"/>
                  <a:ext cx="36341" cy="84580"/>
                </a:xfrm>
                <a:custGeom>
                  <a:avLst/>
                  <a:gdLst/>
                  <a:ahLst/>
                  <a:cxnLst>
                    <a:cxn ang="0">
                      <a:pos x="48" y="215"/>
                    </a:cxn>
                    <a:cxn ang="0">
                      <a:pos x="39" y="210"/>
                    </a:cxn>
                    <a:cxn ang="0">
                      <a:pos x="38" y="200"/>
                    </a:cxn>
                    <a:cxn ang="0">
                      <a:pos x="31" y="190"/>
                    </a:cxn>
                    <a:cxn ang="0">
                      <a:pos x="13" y="183"/>
                    </a:cxn>
                    <a:cxn ang="0">
                      <a:pos x="4" y="168"/>
                    </a:cxn>
                    <a:cxn ang="0">
                      <a:pos x="0" y="160"/>
                    </a:cxn>
                    <a:cxn ang="0">
                      <a:pos x="7" y="161"/>
                    </a:cxn>
                    <a:cxn ang="0">
                      <a:pos x="7" y="152"/>
                    </a:cxn>
                    <a:cxn ang="0">
                      <a:pos x="4" y="139"/>
                    </a:cxn>
                    <a:cxn ang="0">
                      <a:pos x="7" y="125"/>
                    </a:cxn>
                    <a:cxn ang="0">
                      <a:pos x="8" y="123"/>
                    </a:cxn>
                    <a:cxn ang="0">
                      <a:pos x="8" y="114"/>
                    </a:cxn>
                    <a:cxn ang="0">
                      <a:pos x="10" y="106"/>
                    </a:cxn>
                    <a:cxn ang="0">
                      <a:pos x="6" y="94"/>
                    </a:cxn>
                    <a:cxn ang="0">
                      <a:pos x="15" y="64"/>
                    </a:cxn>
                    <a:cxn ang="0">
                      <a:pos x="10" y="58"/>
                    </a:cxn>
                    <a:cxn ang="0">
                      <a:pos x="2" y="56"/>
                    </a:cxn>
                    <a:cxn ang="0">
                      <a:pos x="7" y="40"/>
                    </a:cxn>
                    <a:cxn ang="0">
                      <a:pos x="5" y="29"/>
                    </a:cxn>
                    <a:cxn ang="0">
                      <a:pos x="10" y="15"/>
                    </a:cxn>
                    <a:cxn ang="0">
                      <a:pos x="17" y="10"/>
                    </a:cxn>
                    <a:cxn ang="0">
                      <a:pos x="23" y="0"/>
                    </a:cxn>
                    <a:cxn ang="0">
                      <a:pos x="31" y="7"/>
                    </a:cxn>
                    <a:cxn ang="0">
                      <a:pos x="45" y="9"/>
                    </a:cxn>
                    <a:cxn ang="0">
                      <a:pos x="51" y="20"/>
                    </a:cxn>
                    <a:cxn ang="0">
                      <a:pos x="61" y="24"/>
                    </a:cxn>
                    <a:cxn ang="0">
                      <a:pos x="74" y="40"/>
                    </a:cxn>
                    <a:cxn ang="0">
                      <a:pos x="69" y="76"/>
                    </a:cxn>
                    <a:cxn ang="0">
                      <a:pos x="69" y="93"/>
                    </a:cxn>
                    <a:cxn ang="0">
                      <a:pos x="77" y="113"/>
                    </a:cxn>
                    <a:cxn ang="0">
                      <a:pos x="94" y="130"/>
                    </a:cxn>
                    <a:cxn ang="0">
                      <a:pos x="97" y="140"/>
                    </a:cxn>
                    <a:cxn ang="0">
                      <a:pos x="97" y="155"/>
                    </a:cxn>
                    <a:cxn ang="0">
                      <a:pos x="83" y="166"/>
                    </a:cxn>
                    <a:cxn ang="0">
                      <a:pos x="75" y="183"/>
                    </a:cxn>
                    <a:cxn ang="0">
                      <a:pos x="65" y="190"/>
                    </a:cxn>
                    <a:cxn ang="0">
                      <a:pos x="63" y="203"/>
                    </a:cxn>
                    <a:cxn ang="0">
                      <a:pos x="58" y="209"/>
                    </a:cxn>
                    <a:cxn ang="0">
                      <a:pos x="49" y="215"/>
                    </a:cxn>
                    <a:cxn ang="0">
                      <a:pos x="48" y="215"/>
                    </a:cxn>
                  </a:cxnLst>
                  <a:rect l="0" t="0" r="r" b="b"/>
                  <a:pathLst>
                    <a:path w="97" h="215">
                      <a:moveTo>
                        <a:pt x="48" y="215"/>
                      </a:moveTo>
                      <a:lnTo>
                        <a:pt x="39" y="210"/>
                      </a:lnTo>
                      <a:lnTo>
                        <a:pt x="38" y="200"/>
                      </a:lnTo>
                      <a:lnTo>
                        <a:pt x="31" y="190"/>
                      </a:lnTo>
                      <a:lnTo>
                        <a:pt x="13" y="183"/>
                      </a:lnTo>
                      <a:lnTo>
                        <a:pt x="4" y="168"/>
                      </a:lnTo>
                      <a:lnTo>
                        <a:pt x="0" y="160"/>
                      </a:lnTo>
                      <a:lnTo>
                        <a:pt x="7" y="161"/>
                      </a:lnTo>
                      <a:lnTo>
                        <a:pt x="7" y="152"/>
                      </a:lnTo>
                      <a:lnTo>
                        <a:pt x="4" y="139"/>
                      </a:lnTo>
                      <a:lnTo>
                        <a:pt x="7" y="125"/>
                      </a:lnTo>
                      <a:lnTo>
                        <a:pt x="8" y="123"/>
                      </a:lnTo>
                      <a:lnTo>
                        <a:pt x="8" y="114"/>
                      </a:lnTo>
                      <a:lnTo>
                        <a:pt x="10" y="106"/>
                      </a:lnTo>
                      <a:lnTo>
                        <a:pt x="6" y="94"/>
                      </a:lnTo>
                      <a:lnTo>
                        <a:pt x="15" y="64"/>
                      </a:lnTo>
                      <a:lnTo>
                        <a:pt x="10" y="58"/>
                      </a:lnTo>
                      <a:lnTo>
                        <a:pt x="2" y="56"/>
                      </a:lnTo>
                      <a:lnTo>
                        <a:pt x="7" y="40"/>
                      </a:lnTo>
                      <a:lnTo>
                        <a:pt x="5" y="29"/>
                      </a:lnTo>
                      <a:lnTo>
                        <a:pt x="10" y="15"/>
                      </a:lnTo>
                      <a:lnTo>
                        <a:pt x="17" y="10"/>
                      </a:lnTo>
                      <a:lnTo>
                        <a:pt x="23" y="0"/>
                      </a:lnTo>
                      <a:lnTo>
                        <a:pt x="31" y="7"/>
                      </a:lnTo>
                      <a:lnTo>
                        <a:pt x="45" y="9"/>
                      </a:lnTo>
                      <a:lnTo>
                        <a:pt x="51" y="20"/>
                      </a:lnTo>
                      <a:lnTo>
                        <a:pt x="61" y="24"/>
                      </a:lnTo>
                      <a:lnTo>
                        <a:pt x="74" y="40"/>
                      </a:lnTo>
                      <a:lnTo>
                        <a:pt x="69" y="76"/>
                      </a:lnTo>
                      <a:lnTo>
                        <a:pt x="69" y="93"/>
                      </a:lnTo>
                      <a:lnTo>
                        <a:pt x="77" y="113"/>
                      </a:lnTo>
                      <a:lnTo>
                        <a:pt x="94" y="130"/>
                      </a:lnTo>
                      <a:lnTo>
                        <a:pt x="97" y="140"/>
                      </a:lnTo>
                      <a:lnTo>
                        <a:pt x="97" y="155"/>
                      </a:lnTo>
                      <a:lnTo>
                        <a:pt x="83" y="166"/>
                      </a:lnTo>
                      <a:lnTo>
                        <a:pt x="75" y="183"/>
                      </a:lnTo>
                      <a:lnTo>
                        <a:pt x="65" y="190"/>
                      </a:lnTo>
                      <a:lnTo>
                        <a:pt x="63" y="203"/>
                      </a:lnTo>
                      <a:lnTo>
                        <a:pt x="58" y="209"/>
                      </a:lnTo>
                      <a:lnTo>
                        <a:pt x="49" y="215"/>
                      </a:lnTo>
                      <a:lnTo>
                        <a:pt x="48" y="2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6" name="Freeform 211">
                  <a:extLst>
                    <a:ext uri="{FF2B5EF4-FFF2-40B4-BE49-F238E27FC236}">
                      <a16:creationId xmlns:a16="http://schemas.microsoft.com/office/drawing/2014/main" id="{5A7CD5AD-C71A-5152-C085-15C5325EC6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83781" y="3662670"/>
                  <a:ext cx="114473" cy="94414"/>
                </a:xfrm>
                <a:custGeom>
                  <a:avLst/>
                  <a:gdLst/>
                  <a:ahLst/>
                  <a:cxnLst>
                    <a:cxn ang="0">
                      <a:pos x="3" y="57"/>
                    </a:cxn>
                    <a:cxn ang="0">
                      <a:pos x="5" y="78"/>
                    </a:cxn>
                    <a:cxn ang="0">
                      <a:pos x="4" y="64"/>
                    </a:cxn>
                    <a:cxn ang="0">
                      <a:pos x="11" y="94"/>
                    </a:cxn>
                    <a:cxn ang="0">
                      <a:pos x="11" y="110"/>
                    </a:cxn>
                    <a:cxn ang="0">
                      <a:pos x="15" y="118"/>
                    </a:cxn>
                    <a:cxn ang="0">
                      <a:pos x="31" y="120"/>
                    </a:cxn>
                    <a:cxn ang="0">
                      <a:pos x="44" y="127"/>
                    </a:cxn>
                    <a:cxn ang="0">
                      <a:pos x="69" y="134"/>
                    </a:cxn>
                    <a:cxn ang="0">
                      <a:pos x="91" y="136"/>
                    </a:cxn>
                    <a:cxn ang="0">
                      <a:pos x="96" y="174"/>
                    </a:cxn>
                    <a:cxn ang="0">
                      <a:pos x="99" y="201"/>
                    </a:cxn>
                    <a:cxn ang="0">
                      <a:pos x="132" y="222"/>
                    </a:cxn>
                    <a:cxn ang="0">
                      <a:pos x="137" y="240"/>
                    </a:cxn>
                    <a:cxn ang="0">
                      <a:pos x="167" y="240"/>
                    </a:cxn>
                    <a:cxn ang="0">
                      <a:pos x="191" y="239"/>
                    </a:cxn>
                    <a:cxn ang="0">
                      <a:pos x="204" y="238"/>
                    </a:cxn>
                    <a:cxn ang="0">
                      <a:pos x="209" y="222"/>
                    </a:cxn>
                    <a:cxn ang="0">
                      <a:pos x="224" y="220"/>
                    </a:cxn>
                    <a:cxn ang="0">
                      <a:pos x="236" y="209"/>
                    </a:cxn>
                    <a:cxn ang="0">
                      <a:pos x="248" y="218"/>
                    </a:cxn>
                    <a:cxn ang="0">
                      <a:pos x="263" y="220"/>
                    </a:cxn>
                    <a:cxn ang="0">
                      <a:pos x="257" y="205"/>
                    </a:cxn>
                    <a:cxn ang="0">
                      <a:pos x="255" y="190"/>
                    </a:cxn>
                    <a:cxn ang="0">
                      <a:pos x="263" y="168"/>
                    </a:cxn>
                    <a:cxn ang="0">
                      <a:pos x="266" y="151"/>
                    </a:cxn>
                    <a:cxn ang="0">
                      <a:pos x="274" y="140"/>
                    </a:cxn>
                    <a:cxn ang="0">
                      <a:pos x="288" y="132"/>
                    </a:cxn>
                    <a:cxn ang="0">
                      <a:pos x="309" y="129"/>
                    </a:cxn>
                    <a:cxn ang="0">
                      <a:pos x="310" y="107"/>
                    </a:cxn>
                    <a:cxn ang="0">
                      <a:pos x="301" y="99"/>
                    </a:cxn>
                    <a:cxn ang="0">
                      <a:pos x="309" y="87"/>
                    </a:cxn>
                    <a:cxn ang="0">
                      <a:pos x="313" y="80"/>
                    </a:cxn>
                    <a:cxn ang="0">
                      <a:pos x="307" y="73"/>
                    </a:cxn>
                    <a:cxn ang="0">
                      <a:pos x="282" y="48"/>
                    </a:cxn>
                    <a:cxn ang="0">
                      <a:pos x="239" y="30"/>
                    </a:cxn>
                    <a:cxn ang="0">
                      <a:pos x="221" y="5"/>
                    </a:cxn>
                    <a:cxn ang="0">
                      <a:pos x="208" y="2"/>
                    </a:cxn>
                    <a:cxn ang="0">
                      <a:pos x="181" y="17"/>
                    </a:cxn>
                    <a:cxn ang="0">
                      <a:pos x="143" y="6"/>
                    </a:cxn>
                    <a:cxn ang="0">
                      <a:pos x="118" y="6"/>
                    </a:cxn>
                    <a:cxn ang="0">
                      <a:pos x="103" y="7"/>
                    </a:cxn>
                    <a:cxn ang="0">
                      <a:pos x="89" y="3"/>
                    </a:cxn>
                    <a:cxn ang="0">
                      <a:pos x="64" y="3"/>
                    </a:cxn>
                    <a:cxn ang="0">
                      <a:pos x="26" y="19"/>
                    </a:cxn>
                    <a:cxn ang="0">
                      <a:pos x="10" y="38"/>
                    </a:cxn>
                  </a:cxnLst>
                  <a:rect l="0" t="0" r="r" b="b"/>
                  <a:pathLst>
                    <a:path w="317" h="244">
                      <a:moveTo>
                        <a:pt x="0" y="35"/>
                      </a:moveTo>
                      <a:lnTo>
                        <a:pt x="3" y="57"/>
                      </a:lnTo>
                      <a:lnTo>
                        <a:pt x="3" y="71"/>
                      </a:lnTo>
                      <a:lnTo>
                        <a:pt x="5" y="78"/>
                      </a:lnTo>
                      <a:lnTo>
                        <a:pt x="3" y="54"/>
                      </a:lnTo>
                      <a:lnTo>
                        <a:pt x="4" y="64"/>
                      </a:lnTo>
                      <a:lnTo>
                        <a:pt x="6" y="72"/>
                      </a:lnTo>
                      <a:lnTo>
                        <a:pt x="11" y="94"/>
                      </a:lnTo>
                      <a:lnTo>
                        <a:pt x="13" y="102"/>
                      </a:lnTo>
                      <a:lnTo>
                        <a:pt x="11" y="110"/>
                      </a:lnTo>
                      <a:lnTo>
                        <a:pt x="14" y="110"/>
                      </a:lnTo>
                      <a:lnTo>
                        <a:pt x="15" y="118"/>
                      </a:lnTo>
                      <a:lnTo>
                        <a:pt x="25" y="115"/>
                      </a:lnTo>
                      <a:lnTo>
                        <a:pt x="31" y="120"/>
                      </a:lnTo>
                      <a:lnTo>
                        <a:pt x="38" y="123"/>
                      </a:lnTo>
                      <a:lnTo>
                        <a:pt x="44" y="127"/>
                      </a:lnTo>
                      <a:lnTo>
                        <a:pt x="52" y="131"/>
                      </a:lnTo>
                      <a:lnTo>
                        <a:pt x="69" y="134"/>
                      </a:lnTo>
                      <a:lnTo>
                        <a:pt x="85" y="132"/>
                      </a:lnTo>
                      <a:lnTo>
                        <a:pt x="91" y="136"/>
                      </a:lnTo>
                      <a:lnTo>
                        <a:pt x="102" y="159"/>
                      </a:lnTo>
                      <a:lnTo>
                        <a:pt x="96" y="174"/>
                      </a:lnTo>
                      <a:lnTo>
                        <a:pt x="96" y="191"/>
                      </a:lnTo>
                      <a:lnTo>
                        <a:pt x="99" y="201"/>
                      </a:lnTo>
                      <a:lnTo>
                        <a:pt x="113" y="209"/>
                      </a:lnTo>
                      <a:lnTo>
                        <a:pt x="132" y="222"/>
                      </a:lnTo>
                      <a:lnTo>
                        <a:pt x="137" y="233"/>
                      </a:lnTo>
                      <a:lnTo>
                        <a:pt x="137" y="240"/>
                      </a:lnTo>
                      <a:lnTo>
                        <a:pt x="151" y="244"/>
                      </a:lnTo>
                      <a:lnTo>
                        <a:pt x="167" y="240"/>
                      </a:lnTo>
                      <a:lnTo>
                        <a:pt x="183" y="243"/>
                      </a:lnTo>
                      <a:lnTo>
                        <a:pt x="191" y="239"/>
                      </a:lnTo>
                      <a:lnTo>
                        <a:pt x="197" y="234"/>
                      </a:lnTo>
                      <a:lnTo>
                        <a:pt x="204" y="238"/>
                      </a:lnTo>
                      <a:lnTo>
                        <a:pt x="212" y="237"/>
                      </a:lnTo>
                      <a:lnTo>
                        <a:pt x="209" y="222"/>
                      </a:lnTo>
                      <a:lnTo>
                        <a:pt x="215" y="220"/>
                      </a:lnTo>
                      <a:lnTo>
                        <a:pt x="224" y="220"/>
                      </a:lnTo>
                      <a:lnTo>
                        <a:pt x="229" y="213"/>
                      </a:lnTo>
                      <a:lnTo>
                        <a:pt x="236" y="209"/>
                      </a:lnTo>
                      <a:lnTo>
                        <a:pt x="245" y="211"/>
                      </a:lnTo>
                      <a:lnTo>
                        <a:pt x="248" y="218"/>
                      </a:lnTo>
                      <a:lnTo>
                        <a:pt x="256" y="222"/>
                      </a:lnTo>
                      <a:lnTo>
                        <a:pt x="263" y="220"/>
                      </a:lnTo>
                      <a:lnTo>
                        <a:pt x="262" y="211"/>
                      </a:lnTo>
                      <a:lnTo>
                        <a:pt x="257" y="205"/>
                      </a:lnTo>
                      <a:lnTo>
                        <a:pt x="253" y="197"/>
                      </a:lnTo>
                      <a:lnTo>
                        <a:pt x="255" y="190"/>
                      </a:lnTo>
                      <a:lnTo>
                        <a:pt x="263" y="175"/>
                      </a:lnTo>
                      <a:lnTo>
                        <a:pt x="263" y="168"/>
                      </a:lnTo>
                      <a:lnTo>
                        <a:pt x="266" y="159"/>
                      </a:lnTo>
                      <a:lnTo>
                        <a:pt x="266" y="151"/>
                      </a:lnTo>
                      <a:lnTo>
                        <a:pt x="267" y="143"/>
                      </a:lnTo>
                      <a:lnTo>
                        <a:pt x="274" y="140"/>
                      </a:lnTo>
                      <a:lnTo>
                        <a:pt x="283" y="137"/>
                      </a:lnTo>
                      <a:lnTo>
                        <a:pt x="288" y="132"/>
                      </a:lnTo>
                      <a:lnTo>
                        <a:pt x="295" y="129"/>
                      </a:lnTo>
                      <a:lnTo>
                        <a:pt x="309" y="129"/>
                      </a:lnTo>
                      <a:lnTo>
                        <a:pt x="317" y="110"/>
                      </a:lnTo>
                      <a:lnTo>
                        <a:pt x="310" y="107"/>
                      </a:lnTo>
                      <a:lnTo>
                        <a:pt x="301" y="107"/>
                      </a:lnTo>
                      <a:lnTo>
                        <a:pt x="301" y="99"/>
                      </a:lnTo>
                      <a:lnTo>
                        <a:pt x="301" y="91"/>
                      </a:lnTo>
                      <a:lnTo>
                        <a:pt x="309" y="87"/>
                      </a:lnTo>
                      <a:lnTo>
                        <a:pt x="315" y="81"/>
                      </a:lnTo>
                      <a:lnTo>
                        <a:pt x="313" y="80"/>
                      </a:lnTo>
                      <a:lnTo>
                        <a:pt x="313" y="78"/>
                      </a:lnTo>
                      <a:lnTo>
                        <a:pt x="307" y="73"/>
                      </a:lnTo>
                      <a:lnTo>
                        <a:pt x="300" y="71"/>
                      </a:lnTo>
                      <a:lnTo>
                        <a:pt x="282" y="48"/>
                      </a:lnTo>
                      <a:lnTo>
                        <a:pt x="255" y="29"/>
                      </a:lnTo>
                      <a:lnTo>
                        <a:pt x="239" y="30"/>
                      </a:lnTo>
                      <a:lnTo>
                        <a:pt x="231" y="28"/>
                      </a:lnTo>
                      <a:lnTo>
                        <a:pt x="221" y="5"/>
                      </a:lnTo>
                      <a:lnTo>
                        <a:pt x="215" y="0"/>
                      </a:lnTo>
                      <a:lnTo>
                        <a:pt x="208" y="2"/>
                      </a:lnTo>
                      <a:lnTo>
                        <a:pt x="197" y="13"/>
                      </a:lnTo>
                      <a:lnTo>
                        <a:pt x="181" y="17"/>
                      </a:lnTo>
                      <a:lnTo>
                        <a:pt x="150" y="6"/>
                      </a:lnTo>
                      <a:lnTo>
                        <a:pt x="143" y="6"/>
                      </a:lnTo>
                      <a:lnTo>
                        <a:pt x="126" y="3"/>
                      </a:lnTo>
                      <a:lnTo>
                        <a:pt x="118" y="6"/>
                      </a:lnTo>
                      <a:lnTo>
                        <a:pt x="111" y="3"/>
                      </a:lnTo>
                      <a:lnTo>
                        <a:pt x="103" y="7"/>
                      </a:lnTo>
                      <a:lnTo>
                        <a:pt x="95" y="7"/>
                      </a:lnTo>
                      <a:lnTo>
                        <a:pt x="89" y="3"/>
                      </a:lnTo>
                      <a:lnTo>
                        <a:pt x="80" y="2"/>
                      </a:lnTo>
                      <a:lnTo>
                        <a:pt x="64" y="3"/>
                      </a:lnTo>
                      <a:lnTo>
                        <a:pt x="41" y="11"/>
                      </a:lnTo>
                      <a:lnTo>
                        <a:pt x="26" y="19"/>
                      </a:lnTo>
                      <a:lnTo>
                        <a:pt x="17" y="33"/>
                      </a:lnTo>
                      <a:lnTo>
                        <a:pt x="10" y="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7" name="Freeform 212">
                  <a:extLst>
                    <a:ext uri="{FF2B5EF4-FFF2-40B4-BE49-F238E27FC236}">
                      <a16:creationId xmlns:a16="http://schemas.microsoft.com/office/drawing/2014/main" id="{7BFDB0F4-8499-3660-5597-B1ED94E74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32905" y="4016721"/>
                  <a:ext cx="87217" cy="131785"/>
                </a:xfrm>
                <a:custGeom>
                  <a:avLst/>
                  <a:gdLst/>
                  <a:ahLst/>
                  <a:cxnLst>
                    <a:cxn ang="0">
                      <a:pos x="23" y="33"/>
                    </a:cxn>
                    <a:cxn ang="0">
                      <a:pos x="24" y="42"/>
                    </a:cxn>
                    <a:cxn ang="0">
                      <a:pos x="25" y="49"/>
                    </a:cxn>
                    <a:cxn ang="0">
                      <a:pos x="32" y="49"/>
                    </a:cxn>
                    <a:cxn ang="0">
                      <a:pos x="29" y="53"/>
                    </a:cxn>
                    <a:cxn ang="0">
                      <a:pos x="27" y="60"/>
                    </a:cxn>
                    <a:cxn ang="0">
                      <a:pos x="32" y="64"/>
                    </a:cxn>
                    <a:cxn ang="0">
                      <a:pos x="42" y="67"/>
                    </a:cxn>
                    <a:cxn ang="0">
                      <a:pos x="52" y="70"/>
                    </a:cxn>
                    <a:cxn ang="0">
                      <a:pos x="45" y="73"/>
                    </a:cxn>
                    <a:cxn ang="0">
                      <a:pos x="37" y="78"/>
                    </a:cxn>
                    <a:cxn ang="0">
                      <a:pos x="39" y="92"/>
                    </a:cxn>
                    <a:cxn ang="0">
                      <a:pos x="52" y="100"/>
                    </a:cxn>
                    <a:cxn ang="0">
                      <a:pos x="46" y="115"/>
                    </a:cxn>
                    <a:cxn ang="0">
                      <a:pos x="39" y="130"/>
                    </a:cxn>
                    <a:cxn ang="0">
                      <a:pos x="39" y="145"/>
                    </a:cxn>
                    <a:cxn ang="0">
                      <a:pos x="48" y="146"/>
                    </a:cxn>
                    <a:cxn ang="0">
                      <a:pos x="54" y="156"/>
                    </a:cxn>
                    <a:cxn ang="0">
                      <a:pos x="58" y="159"/>
                    </a:cxn>
                    <a:cxn ang="0">
                      <a:pos x="66" y="166"/>
                    </a:cxn>
                    <a:cxn ang="0">
                      <a:pos x="48" y="167"/>
                    </a:cxn>
                    <a:cxn ang="0">
                      <a:pos x="46" y="171"/>
                    </a:cxn>
                    <a:cxn ang="0">
                      <a:pos x="61" y="188"/>
                    </a:cxn>
                    <a:cxn ang="0">
                      <a:pos x="56" y="199"/>
                    </a:cxn>
                    <a:cxn ang="0">
                      <a:pos x="48" y="201"/>
                    </a:cxn>
                    <a:cxn ang="0">
                      <a:pos x="37" y="205"/>
                    </a:cxn>
                    <a:cxn ang="0">
                      <a:pos x="31" y="202"/>
                    </a:cxn>
                    <a:cxn ang="0">
                      <a:pos x="32" y="210"/>
                    </a:cxn>
                    <a:cxn ang="0">
                      <a:pos x="35" y="223"/>
                    </a:cxn>
                    <a:cxn ang="0">
                      <a:pos x="30" y="223"/>
                    </a:cxn>
                    <a:cxn ang="0">
                      <a:pos x="23" y="217"/>
                    </a:cxn>
                    <a:cxn ang="0">
                      <a:pos x="11" y="232"/>
                    </a:cxn>
                    <a:cxn ang="0">
                      <a:pos x="4" y="242"/>
                    </a:cxn>
                    <a:cxn ang="0">
                      <a:pos x="0" y="254"/>
                    </a:cxn>
                    <a:cxn ang="0">
                      <a:pos x="5" y="265"/>
                    </a:cxn>
                    <a:cxn ang="0">
                      <a:pos x="0" y="285"/>
                    </a:cxn>
                    <a:cxn ang="0">
                      <a:pos x="36" y="314"/>
                    </a:cxn>
                    <a:cxn ang="0">
                      <a:pos x="53" y="315"/>
                    </a:cxn>
                    <a:cxn ang="0">
                      <a:pos x="63" y="285"/>
                    </a:cxn>
                    <a:cxn ang="0">
                      <a:pos x="91" y="284"/>
                    </a:cxn>
                    <a:cxn ang="0">
                      <a:pos x="120" y="315"/>
                    </a:cxn>
                    <a:cxn ang="0">
                      <a:pos x="129" y="314"/>
                    </a:cxn>
                    <a:cxn ang="0">
                      <a:pos x="150" y="301"/>
                    </a:cxn>
                    <a:cxn ang="0">
                      <a:pos x="159" y="303"/>
                    </a:cxn>
                    <a:cxn ang="0">
                      <a:pos x="186" y="298"/>
                    </a:cxn>
                    <a:cxn ang="0">
                      <a:pos x="218" y="302"/>
                    </a:cxn>
                    <a:cxn ang="0">
                      <a:pos x="241" y="241"/>
                    </a:cxn>
                    <a:cxn ang="0">
                      <a:pos x="215" y="188"/>
                    </a:cxn>
                    <a:cxn ang="0">
                      <a:pos x="225" y="157"/>
                    </a:cxn>
                    <a:cxn ang="0">
                      <a:pos x="220" y="119"/>
                    </a:cxn>
                    <a:cxn ang="0">
                      <a:pos x="166" y="105"/>
                    </a:cxn>
                    <a:cxn ang="0">
                      <a:pos x="154" y="76"/>
                    </a:cxn>
                    <a:cxn ang="0">
                      <a:pos x="129" y="42"/>
                    </a:cxn>
                    <a:cxn ang="0">
                      <a:pos x="99" y="11"/>
                    </a:cxn>
                    <a:cxn ang="0">
                      <a:pos x="78" y="5"/>
                    </a:cxn>
                    <a:cxn ang="0">
                      <a:pos x="35" y="16"/>
                    </a:cxn>
                  </a:cxnLst>
                  <a:rect l="0" t="0" r="r" b="b"/>
                  <a:pathLst>
                    <a:path w="241" h="331">
                      <a:moveTo>
                        <a:pt x="14" y="22"/>
                      </a:moveTo>
                      <a:lnTo>
                        <a:pt x="23" y="29"/>
                      </a:lnTo>
                      <a:lnTo>
                        <a:pt x="23" y="33"/>
                      </a:lnTo>
                      <a:lnTo>
                        <a:pt x="21" y="35"/>
                      </a:lnTo>
                      <a:lnTo>
                        <a:pt x="24" y="38"/>
                      </a:lnTo>
                      <a:lnTo>
                        <a:pt x="24" y="42"/>
                      </a:lnTo>
                      <a:lnTo>
                        <a:pt x="21" y="45"/>
                      </a:lnTo>
                      <a:lnTo>
                        <a:pt x="21" y="48"/>
                      </a:lnTo>
                      <a:lnTo>
                        <a:pt x="25" y="49"/>
                      </a:lnTo>
                      <a:lnTo>
                        <a:pt x="27" y="46"/>
                      </a:lnTo>
                      <a:lnTo>
                        <a:pt x="29" y="46"/>
                      </a:lnTo>
                      <a:lnTo>
                        <a:pt x="32" y="49"/>
                      </a:lnTo>
                      <a:lnTo>
                        <a:pt x="32" y="51"/>
                      </a:lnTo>
                      <a:lnTo>
                        <a:pt x="30" y="53"/>
                      </a:lnTo>
                      <a:lnTo>
                        <a:pt x="29" y="53"/>
                      </a:lnTo>
                      <a:lnTo>
                        <a:pt x="27" y="55"/>
                      </a:lnTo>
                      <a:lnTo>
                        <a:pt x="29" y="56"/>
                      </a:lnTo>
                      <a:lnTo>
                        <a:pt x="27" y="60"/>
                      </a:lnTo>
                      <a:lnTo>
                        <a:pt x="27" y="61"/>
                      </a:lnTo>
                      <a:lnTo>
                        <a:pt x="29" y="64"/>
                      </a:lnTo>
                      <a:lnTo>
                        <a:pt x="32" y="64"/>
                      </a:lnTo>
                      <a:lnTo>
                        <a:pt x="34" y="65"/>
                      </a:lnTo>
                      <a:lnTo>
                        <a:pt x="37" y="67"/>
                      </a:lnTo>
                      <a:lnTo>
                        <a:pt x="42" y="67"/>
                      </a:lnTo>
                      <a:lnTo>
                        <a:pt x="46" y="70"/>
                      </a:lnTo>
                      <a:lnTo>
                        <a:pt x="50" y="69"/>
                      </a:lnTo>
                      <a:lnTo>
                        <a:pt x="52" y="70"/>
                      </a:lnTo>
                      <a:lnTo>
                        <a:pt x="52" y="72"/>
                      </a:lnTo>
                      <a:lnTo>
                        <a:pt x="48" y="75"/>
                      </a:lnTo>
                      <a:lnTo>
                        <a:pt x="45" y="73"/>
                      </a:lnTo>
                      <a:lnTo>
                        <a:pt x="41" y="72"/>
                      </a:lnTo>
                      <a:lnTo>
                        <a:pt x="39" y="73"/>
                      </a:lnTo>
                      <a:lnTo>
                        <a:pt x="37" y="78"/>
                      </a:lnTo>
                      <a:lnTo>
                        <a:pt x="35" y="81"/>
                      </a:lnTo>
                      <a:lnTo>
                        <a:pt x="37" y="91"/>
                      </a:lnTo>
                      <a:lnTo>
                        <a:pt x="39" y="92"/>
                      </a:lnTo>
                      <a:lnTo>
                        <a:pt x="37" y="97"/>
                      </a:lnTo>
                      <a:lnTo>
                        <a:pt x="50" y="97"/>
                      </a:lnTo>
                      <a:lnTo>
                        <a:pt x="52" y="100"/>
                      </a:lnTo>
                      <a:lnTo>
                        <a:pt x="51" y="104"/>
                      </a:lnTo>
                      <a:lnTo>
                        <a:pt x="51" y="108"/>
                      </a:lnTo>
                      <a:lnTo>
                        <a:pt x="46" y="115"/>
                      </a:lnTo>
                      <a:lnTo>
                        <a:pt x="41" y="126"/>
                      </a:lnTo>
                      <a:lnTo>
                        <a:pt x="39" y="128"/>
                      </a:lnTo>
                      <a:lnTo>
                        <a:pt x="39" y="130"/>
                      </a:lnTo>
                      <a:lnTo>
                        <a:pt x="40" y="132"/>
                      </a:lnTo>
                      <a:lnTo>
                        <a:pt x="36" y="137"/>
                      </a:lnTo>
                      <a:lnTo>
                        <a:pt x="39" y="145"/>
                      </a:lnTo>
                      <a:lnTo>
                        <a:pt x="42" y="145"/>
                      </a:lnTo>
                      <a:lnTo>
                        <a:pt x="45" y="147"/>
                      </a:lnTo>
                      <a:lnTo>
                        <a:pt x="48" y="146"/>
                      </a:lnTo>
                      <a:lnTo>
                        <a:pt x="50" y="148"/>
                      </a:lnTo>
                      <a:lnTo>
                        <a:pt x="51" y="152"/>
                      </a:lnTo>
                      <a:lnTo>
                        <a:pt x="54" y="156"/>
                      </a:lnTo>
                      <a:lnTo>
                        <a:pt x="58" y="156"/>
                      </a:lnTo>
                      <a:lnTo>
                        <a:pt x="58" y="157"/>
                      </a:lnTo>
                      <a:lnTo>
                        <a:pt x="58" y="159"/>
                      </a:lnTo>
                      <a:lnTo>
                        <a:pt x="63" y="162"/>
                      </a:lnTo>
                      <a:lnTo>
                        <a:pt x="66" y="163"/>
                      </a:lnTo>
                      <a:lnTo>
                        <a:pt x="66" y="166"/>
                      </a:lnTo>
                      <a:lnTo>
                        <a:pt x="62" y="171"/>
                      </a:lnTo>
                      <a:lnTo>
                        <a:pt x="53" y="171"/>
                      </a:lnTo>
                      <a:lnTo>
                        <a:pt x="48" y="167"/>
                      </a:lnTo>
                      <a:lnTo>
                        <a:pt x="46" y="167"/>
                      </a:lnTo>
                      <a:lnTo>
                        <a:pt x="45" y="169"/>
                      </a:lnTo>
                      <a:lnTo>
                        <a:pt x="46" y="171"/>
                      </a:lnTo>
                      <a:lnTo>
                        <a:pt x="52" y="178"/>
                      </a:lnTo>
                      <a:lnTo>
                        <a:pt x="58" y="186"/>
                      </a:lnTo>
                      <a:lnTo>
                        <a:pt x="61" y="188"/>
                      </a:lnTo>
                      <a:lnTo>
                        <a:pt x="59" y="195"/>
                      </a:lnTo>
                      <a:lnTo>
                        <a:pt x="58" y="198"/>
                      </a:lnTo>
                      <a:lnTo>
                        <a:pt x="56" y="199"/>
                      </a:lnTo>
                      <a:lnTo>
                        <a:pt x="53" y="198"/>
                      </a:lnTo>
                      <a:lnTo>
                        <a:pt x="51" y="198"/>
                      </a:lnTo>
                      <a:lnTo>
                        <a:pt x="48" y="201"/>
                      </a:lnTo>
                      <a:lnTo>
                        <a:pt x="43" y="204"/>
                      </a:lnTo>
                      <a:lnTo>
                        <a:pt x="40" y="204"/>
                      </a:lnTo>
                      <a:lnTo>
                        <a:pt x="37" y="205"/>
                      </a:lnTo>
                      <a:lnTo>
                        <a:pt x="35" y="205"/>
                      </a:lnTo>
                      <a:lnTo>
                        <a:pt x="34" y="202"/>
                      </a:lnTo>
                      <a:lnTo>
                        <a:pt x="31" y="202"/>
                      </a:lnTo>
                      <a:lnTo>
                        <a:pt x="27" y="206"/>
                      </a:lnTo>
                      <a:lnTo>
                        <a:pt x="29" y="209"/>
                      </a:lnTo>
                      <a:lnTo>
                        <a:pt x="32" y="210"/>
                      </a:lnTo>
                      <a:lnTo>
                        <a:pt x="34" y="215"/>
                      </a:lnTo>
                      <a:lnTo>
                        <a:pt x="35" y="218"/>
                      </a:lnTo>
                      <a:lnTo>
                        <a:pt x="35" y="223"/>
                      </a:lnTo>
                      <a:lnTo>
                        <a:pt x="34" y="226"/>
                      </a:lnTo>
                      <a:lnTo>
                        <a:pt x="31" y="226"/>
                      </a:lnTo>
                      <a:lnTo>
                        <a:pt x="30" y="223"/>
                      </a:lnTo>
                      <a:lnTo>
                        <a:pt x="29" y="218"/>
                      </a:lnTo>
                      <a:lnTo>
                        <a:pt x="26" y="217"/>
                      </a:lnTo>
                      <a:lnTo>
                        <a:pt x="23" y="217"/>
                      </a:lnTo>
                      <a:lnTo>
                        <a:pt x="14" y="225"/>
                      </a:lnTo>
                      <a:lnTo>
                        <a:pt x="13" y="229"/>
                      </a:lnTo>
                      <a:lnTo>
                        <a:pt x="11" y="232"/>
                      </a:lnTo>
                      <a:lnTo>
                        <a:pt x="11" y="239"/>
                      </a:lnTo>
                      <a:lnTo>
                        <a:pt x="9" y="242"/>
                      </a:lnTo>
                      <a:lnTo>
                        <a:pt x="4" y="242"/>
                      </a:lnTo>
                      <a:lnTo>
                        <a:pt x="2" y="244"/>
                      </a:lnTo>
                      <a:lnTo>
                        <a:pt x="2" y="253"/>
                      </a:lnTo>
                      <a:lnTo>
                        <a:pt x="0" y="254"/>
                      </a:lnTo>
                      <a:lnTo>
                        <a:pt x="0" y="258"/>
                      </a:lnTo>
                      <a:lnTo>
                        <a:pt x="3" y="263"/>
                      </a:lnTo>
                      <a:lnTo>
                        <a:pt x="5" y="265"/>
                      </a:lnTo>
                      <a:lnTo>
                        <a:pt x="5" y="270"/>
                      </a:lnTo>
                      <a:lnTo>
                        <a:pt x="0" y="277"/>
                      </a:lnTo>
                      <a:lnTo>
                        <a:pt x="0" y="285"/>
                      </a:lnTo>
                      <a:lnTo>
                        <a:pt x="16" y="297"/>
                      </a:lnTo>
                      <a:lnTo>
                        <a:pt x="27" y="308"/>
                      </a:lnTo>
                      <a:lnTo>
                        <a:pt x="36" y="314"/>
                      </a:lnTo>
                      <a:lnTo>
                        <a:pt x="42" y="326"/>
                      </a:lnTo>
                      <a:lnTo>
                        <a:pt x="48" y="331"/>
                      </a:lnTo>
                      <a:lnTo>
                        <a:pt x="53" y="315"/>
                      </a:lnTo>
                      <a:lnTo>
                        <a:pt x="51" y="304"/>
                      </a:lnTo>
                      <a:lnTo>
                        <a:pt x="56" y="290"/>
                      </a:lnTo>
                      <a:lnTo>
                        <a:pt x="63" y="285"/>
                      </a:lnTo>
                      <a:lnTo>
                        <a:pt x="69" y="275"/>
                      </a:lnTo>
                      <a:lnTo>
                        <a:pt x="77" y="282"/>
                      </a:lnTo>
                      <a:lnTo>
                        <a:pt x="91" y="284"/>
                      </a:lnTo>
                      <a:lnTo>
                        <a:pt x="97" y="295"/>
                      </a:lnTo>
                      <a:lnTo>
                        <a:pt x="107" y="299"/>
                      </a:lnTo>
                      <a:lnTo>
                        <a:pt x="120" y="315"/>
                      </a:lnTo>
                      <a:lnTo>
                        <a:pt x="121" y="317"/>
                      </a:lnTo>
                      <a:lnTo>
                        <a:pt x="126" y="317"/>
                      </a:lnTo>
                      <a:lnTo>
                        <a:pt x="129" y="314"/>
                      </a:lnTo>
                      <a:lnTo>
                        <a:pt x="129" y="306"/>
                      </a:lnTo>
                      <a:lnTo>
                        <a:pt x="147" y="299"/>
                      </a:lnTo>
                      <a:lnTo>
                        <a:pt x="150" y="301"/>
                      </a:lnTo>
                      <a:lnTo>
                        <a:pt x="156" y="308"/>
                      </a:lnTo>
                      <a:lnTo>
                        <a:pt x="159" y="308"/>
                      </a:lnTo>
                      <a:lnTo>
                        <a:pt x="159" y="303"/>
                      </a:lnTo>
                      <a:lnTo>
                        <a:pt x="166" y="298"/>
                      </a:lnTo>
                      <a:lnTo>
                        <a:pt x="182" y="302"/>
                      </a:lnTo>
                      <a:lnTo>
                        <a:pt x="186" y="298"/>
                      </a:lnTo>
                      <a:lnTo>
                        <a:pt x="201" y="301"/>
                      </a:lnTo>
                      <a:lnTo>
                        <a:pt x="212" y="299"/>
                      </a:lnTo>
                      <a:lnTo>
                        <a:pt x="218" y="302"/>
                      </a:lnTo>
                      <a:lnTo>
                        <a:pt x="218" y="277"/>
                      </a:lnTo>
                      <a:lnTo>
                        <a:pt x="230" y="253"/>
                      </a:lnTo>
                      <a:lnTo>
                        <a:pt x="241" y="241"/>
                      </a:lnTo>
                      <a:lnTo>
                        <a:pt x="226" y="225"/>
                      </a:lnTo>
                      <a:lnTo>
                        <a:pt x="218" y="210"/>
                      </a:lnTo>
                      <a:lnTo>
                        <a:pt x="215" y="188"/>
                      </a:lnTo>
                      <a:lnTo>
                        <a:pt x="218" y="167"/>
                      </a:lnTo>
                      <a:lnTo>
                        <a:pt x="235" y="159"/>
                      </a:lnTo>
                      <a:lnTo>
                        <a:pt x="225" y="157"/>
                      </a:lnTo>
                      <a:lnTo>
                        <a:pt x="218" y="141"/>
                      </a:lnTo>
                      <a:lnTo>
                        <a:pt x="228" y="130"/>
                      </a:lnTo>
                      <a:lnTo>
                        <a:pt x="220" y="119"/>
                      </a:lnTo>
                      <a:lnTo>
                        <a:pt x="209" y="128"/>
                      </a:lnTo>
                      <a:lnTo>
                        <a:pt x="181" y="118"/>
                      </a:lnTo>
                      <a:lnTo>
                        <a:pt x="166" y="105"/>
                      </a:lnTo>
                      <a:lnTo>
                        <a:pt x="165" y="91"/>
                      </a:lnTo>
                      <a:lnTo>
                        <a:pt x="163" y="81"/>
                      </a:lnTo>
                      <a:lnTo>
                        <a:pt x="154" y="76"/>
                      </a:lnTo>
                      <a:lnTo>
                        <a:pt x="143" y="73"/>
                      </a:lnTo>
                      <a:lnTo>
                        <a:pt x="134" y="60"/>
                      </a:lnTo>
                      <a:lnTo>
                        <a:pt x="129" y="42"/>
                      </a:lnTo>
                      <a:lnTo>
                        <a:pt x="124" y="29"/>
                      </a:lnTo>
                      <a:lnTo>
                        <a:pt x="113" y="17"/>
                      </a:lnTo>
                      <a:lnTo>
                        <a:pt x="99" y="11"/>
                      </a:lnTo>
                      <a:lnTo>
                        <a:pt x="94" y="7"/>
                      </a:lnTo>
                      <a:lnTo>
                        <a:pt x="90" y="0"/>
                      </a:lnTo>
                      <a:lnTo>
                        <a:pt x="78" y="5"/>
                      </a:lnTo>
                      <a:lnTo>
                        <a:pt x="66" y="5"/>
                      </a:lnTo>
                      <a:lnTo>
                        <a:pt x="50" y="16"/>
                      </a:lnTo>
                      <a:lnTo>
                        <a:pt x="35" y="16"/>
                      </a:lnTo>
                      <a:lnTo>
                        <a:pt x="29" y="21"/>
                      </a:lnTo>
                      <a:lnTo>
                        <a:pt x="14" y="2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8" name="Freeform 213">
                  <a:extLst>
                    <a:ext uri="{FF2B5EF4-FFF2-40B4-BE49-F238E27FC236}">
                      <a16:creationId xmlns:a16="http://schemas.microsoft.com/office/drawing/2014/main" id="{9AB7A3F3-5141-25EB-5EFE-A105B19392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02014" y="3910506"/>
                  <a:ext cx="109022" cy="59009"/>
                </a:xfrm>
                <a:custGeom>
                  <a:avLst/>
                  <a:gdLst/>
                  <a:ahLst/>
                  <a:cxnLst>
                    <a:cxn ang="0">
                      <a:pos x="285" y="96"/>
                    </a:cxn>
                    <a:cxn ang="0">
                      <a:pos x="273" y="100"/>
                    </a:cxn>
                    <a:cxn ang="0">
                      <a:pos x="256" y="89"/>
                    </a:cxn>
                    <a:cxn ang="0">
                      <a:pos x="241" y="84"/>
                    </a:cxn>
                    <a:cxn ang="0">
                      <a:pos x="229" y="88"/>
                    </a:cxn>
                    <a:cxn ang="0">
                      <a:pos x="211" y="85"/>
                    </a:cxn>
                    <a:cxn ang="0">
                      <a:pos x="196" y="94"/>
                    </a:cxn>
                    <a:cxn ang="0">
                      <a:pos x="191" y="106"/>
                    </a:cxn>
                    <a:cxn ang="0">
                      <a:pos x="181" y="108"/>
                    </a:cxn>
                    <a:cxn ang="0">
                      <a:pos x="167" y="116"/>
                    </a:cxn>
                    <a:cxn ang="0">
                      <a:pos x="150" y="110"/>
                    </a:cxn>
                    <a:cxn ang="0">
                      <a:pos x="134" y="119"/>
                    </a:cxn>
                    <a:cxn ang="0">
                      <a:pos x="103" y="128"/>
                    </a:cxn>
                    <a:cxn ang="0">
                      <a:pos x="90" y="148"/>
                    </a:cxn>
                    <a:cxn ang="0">
                      <a:pos x="84" y="148"/>
                    </a:cxn>
                    <a:cxn ang="0">
                      <a:pos x="51" y="149"/>
                    </a:cxn>
                    <a:cxn ang="0">
                      <a:pos x="27" y="131"/>
                    </a:cxn>
                    <a:cxn ang="0">
                      <a:pos x="12" y="123"/>
                    </a:cxn>
                    <a:cxn ang="0">
                      <a:pos x="6" y="110"/>
                    </a:cxn>
                    <a:cxn ang="0">
                      <a:pos x="0" y="88"/>
                    </a:cxn>
                    <a:cxn ang="0">
                      <a:pos x="5" y="76"/>
                    </a:cxn>
                    <a:cxn ang="0">
                      <a:pos x="12" y="67"/>
                    </a:cxn>
                    <a:cxn ang="0">
                      <a:pos x="20" y="67"/>
                    </a:cxn>
                    <a:cxn ang="0">
                      <a:pos x="25" y="72"/>
                    </a:cxn>
                    <a:cxn ang="0">
                      <a:pos x="40" y="69"/>
                    </a:cxn>
                    <a:cxn ang="0">
                      <a:pos x="53" y="59"/>
                    </a:cxn>
                    <a:cxn ang="0">
                      <a:pos x="53" y="53"/>
                    </a:cxn>
                    <a:cxn ang="0">
                      <a:pos x="62" y="51"/>
                    </a:cxn>
                    <a:cxn ang="0">
                      <a:pos x="67" y="42"/>
                    </a:cxn>
                    <a:cxn ang="0">
                      <a:pos x="68" y="30"/>
                    </a:cxn>
                    <a:cxn ang="0">
                      <a:pos x="70" y="25"/>
                    </a:cxn>
                    <a:cxn ang="0">
                      <a:pos x="79" y="22"/>
                    </a:cxn>
                    <a:cxn ang="0">
                      <a:pos x="84" y="15"/>
                    </a:cxn>
                    <a:cxn ang="0">
                      <a:pos x="89" y="8"/>
                    </a:cxn>
                    <a:cxn ang="0">
                      <a:pos x="100" y="9"/>
                    </a:cxn>
                    <a:cxn ang="0">
                      <a:pos x="107" y="2"/>
                    </a:cxn>
                    <a:cxn ang="0">
                      <a:pos x="118" y="8"/>
                    </a:cxn>
                    <a:cxn ang="0">
                      <a:pos x="129" y="5"/>
                    </a:cxn>
                    <a:cxn ang="0">
                      <a:pos x="139" y="0"/>
                    </a:cxn>
                    <a:cxn ang="0">
                      <a:pos x="148" y="6"/>
                    </a:cxn>
                    <a:cxn ang="0">
                      <a:pos x="157" y="16"/>
                    </a:cxn>
                    <a:cxn ang="0">
                      <a:pos x="165" y="25"/>
                    </a:cxn>
                    <a:cxn ang="0">
                      <a:pos x="172" y="27"/>
                    </a:cxn>
                    <a:cxn ang="0">
                      <a:pos x="182" y="22"/>
                    </a:cxn>
                    <a:cxn ang="0">
                      <a:pos x="191" y="14"/>
                    </a:cxn>
                    <a:cxn ang="0">
                      <a:pos x="210" y="14"/>
                    </a:cxn>
                    <a:cxn ang="0">
                      <a:pos x="220" y="21"/>
                    </a:cxn>
                    <a:cxn ang="0">
                      <a:pos x="227" y="15"/>
                    </a:cxn>
                    <a:cxn ang="0">
                      <a:pos x="239" y="10"/>
                    </a:cxn>
                    <a:cxn ang="0">
                      <a:pos x="251" y="9"/>
                    </a:cxn>
                    <a:cxn ang="0">
                      <a:pos x="264" y="10"/>
                    </a:cxn>
                    <a:cxn ang="0">
                      <a:pos x="274" y="18"/>
                    </a:cxn>
                    <a:cxn ang="0">
                      <a:pos x="283" y="25"/>
                    </a:cxn>
                    <a:cxn ang="0">
                      <a:pos x="294" y="33"/>
                    </a:cxn>
                    <a:cxn ang="0">
                      <a:pos x="304" y="37"/>
                    </a:cxn>
                    <a:cxn ang="0">
                      <a:pos x="302" y="43"/>
                    </a:cxn>
                    <a:cxn ang="0">
                      <a:pos x="291" y="73"/>
                    </a:cxn>
                    <a:cxn ang="0">
                      <a:pos x="285" y="96"/>
                    </a:cxn>
                  </a:cxnLst>
                  <a:rect l="0" t="0" r="r" b="b"/>
                  <a:pathLst>
                    <a:path w="304" h="149">
                      <a:moveTo>
                        <a:pt x="285" y="96"/>
                      </a:moveTo>
                      <a:lnTo>
                        <a:pt x="273" y="100"/>
                      </a:lnTo>
                      <a:lnTo>
                        <a:pt x="256" y="89"/>
                      </a:lnTo>
                      <a:lnTo>
                        <a:pt x="241" y="84"/>
                      </a:lnTo>
                      <a:lnTo>
                        <a:pt x="229" y="88"/>
                      </a:lnTo>
                      <a:lnTo>
                        <a:pt x="211" y="85"/>
                      </a:lnTo>
                      <a:lnTo>
                        <a:pt x="196" y="94"/>
                      </a:lnTo>
                      <a:lnTo>
                        <a:pt x="191" y="106"/>
                      </a:lnTo>
                      <a:lnTo>
                        <a:pt x="181" y="108"/>
                      </a:lnTo>
                      <a:lnTo>
                        <a:pt x="167" y="116"/>
                      </a:lnTo>
                      <a:lnTo>
                        <a:pt x="150" y="110"/>
                      </a:lnTo>
                      <a:lnTo>
                        <a:pt x="134" y="119"/>
                      </a:lnTo>
                      <a:lnTo>
                        <a:pt x="103" y="128"/>
                      </a:lnTo>
                      <a:lnTo>
                        <a:pt x="90" y="148"/>
                      </a:lnTo>
                      <a:lnTo>
                        <a:pt x="84" y="148"/>
                      </a:lnTo>
                      <a:lnTo>
                        <a:pt x="51" y="149"/>
                      </a:lnTo>
                      <a:lnTo>
                        <a:pt x="27" y="131"/>
                      </a:lnTo>
                      <a:lnTo>
                        <a:pt x="12" y="123"/>
                      </a:lnTo>
                      <a:lnTo>
                        <a:pt x="6" y="110"/>
                      </a:lnTo>
                      <a:lnTo>
                        <a:pt x="0" y="88"/>
                      </a:lnTo>
                      <a:lnTo>
                        <a:pt x="5" y="76"/>
                      </a:lnTo>
                      <a:lnTo>
                        <a:pt x="12" y="67"/>
                      </a:lnTo>
                      <a:lnTo>
                        <a:pt x="20" y="67"/>
                      </a:lnTo>
                      <a:lnTo>
                        <a:pt x="25" y="72"/>
                      </a:lnTo>
                      <a:lnTo>
                        <a:pt x="40" y="69"/>
                      </a:lnTo>
                      <a:lnTo>
                        <a:pt x="53" y="59"/>
                      </a:lnTo>
                      <a:lnTo>
                        <a:pt x="53" y="53"/>
                      </a:lnTo>
                      <a:lnTo>
                        <a:pt x="62" y="51"/>
                      </a:lnTo>
                      <a:lnTo>
                        <a:pt x="67" y="42"/>
                      </a:lnTo>
                      <a:lnTo>
                        <a:pt x="68" y="30"/>
                      </a:lnTo>
                      <a:lnTo>
                        <a:pt x="70" y="25"/>
                      </a:lnTo>
                      <a:lnTo>
                        <a:pt x="79" y="22"/>
                      </a:lnTo>
                      <a:lnTo>
                        <a:pt x="84" y="15"/>
                      </a:lnTo>
                      <a:lnTo>
                        <a:pt x="89" y="8"/>
                      </a:lnTo>
                      <a:lnTo>
                        <a:pt x="100" y="9"/>
                      </a:lnTo>
                      <a:lnTo>
                        <a:pt x="107" y="2"/>
                      </a:lnTo>
                      <a:lnTo>
                        <a:pt x="118" y="8"/>
                      </a:lnTo>
                      <a:lnTo>
                        <a:pt x="129" y="5"/>
                      </a:lnTo>
                      <a:lnTo>
                        <a:pt x="139" y="0"/>
                      </a:lnTo>
                      <a:lnTo>
                        <a:pt x="148" y="6"/>
                      </a:lnTo>
                      <a:lnTo>
                        <a:pt x="157" y="16"/>
                      </a:lnTo>
                      <a:lnTo>
                        <a:pt x="165" y="25"/>
                      </a:lnTo>
                      <a:lnTo>
                        <a:pt x="172" y="27"/>
                      </a:lnTo>
                      <a:lnTo>
                        <a:pt x="182" y="22"/>
                      </a:lnTo>
                      <a:lnTo>
                        <a:pt x="191" y="14"/>
                      </a:lnTo>
                      <a:lnTo>
                        <a:pt x="210" y="14"/>
                      </a:lnTo>
                      <a:lnTo>
                        <a:pt x="220" y="21"/>
                      </a:lnTo>
                      <a:lnTo>
                        <a:pt x="227" y="15"/>
                      </a:lnTo>
                      <a:lnTo>
                        <a:pt x="239" y="10"/>
                      </a:lnTo>
                      <a:lnTo>
                        <a:pt x="251" y="9"/>
                      </a:lnTo>
                      <a:lnTo>
                        <a:pt x="264" y="10"/>
                      </a:lnTo>
                      <a:lnTo>
                        <a:pt x="274" y="18"/>
                      </a:lnTo>
                      <a:lnTo>
                        <a:pt x="283" y="25"/>
                      </a:lnTo>
                      <a:lnTo>
                        <a:pt x="294" y="33"/>
                      </a:lnTo>
                      <a:lnTo>
                        <a:pt x="304" y="37"/>
                      </a:lnTo>
                      <a:lnTo>
                        <a:pt x="302" y="43"/>
                      </a:lnTo>
                      <a:lnTo>
                        <a:pt x="291" y="73"/>
                      </a:lnTo>
                      <a:lnTo>
                        <a:pt x="285" y="9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79" name="Freeform 214">
                  <a:extLst>
                    <a:ext uri="{FF2B5EF4-FFF2-40B4-BE49-F238E27FC236}">
                      <a16:creationId xmlns:a16="http://schemas.microsoft.com/office/drawing/2014/main" id="{1014C653-DAA9-D806-C843-DCD90EDB8CA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2967" y="3997052"/>
                  <a:ext cx="61780" cy="49174"/>
                </a:xfrm>
                <a:custGeom>
                  <a:avLst/>
                  <a:gdLst/>
                  <a:ahLst/>
                  <a:cxnLst>
                    <a:cxn ang="0">
                      <a:pos x="136" y="4"/>
                    </a:cxn>
                    <a:cxn ang="0">
                      <a:pos x="117" y="10"/>
                    </a:cxn>
                    <a:cxn ang="0">
                      <a:pos x="108" y="19"/>
                    </a:cxn>
                    <a:cxn ang="0">
                      <a:pos x="75" y="17"/>
                    </a:cxn>
                    <a:cxn ang="0">
                      <a:pos x="58" y="33"/>
                    </a:cxn>
                    <a:cxn ang="0">
                      <a:pos x="14" y="31"/>
                    </a:cxn>
                    <a:cxn ang="0">
                      <a:pos x="0" y="48"/>
                    </a:cxn>
                    <a:cxn ang="0">
                      <a:pos x="2" y="54"/>
                    </a:cxn>
                    <a:cxn ang="0">
                      <a:pos x="5" y="60"/>
                    </a:cxn>
                    <a:cxn ang="0">
                      <a:pos x="9" y="74"/>
                    </a:cxn>
                    <a:cxn ang="0">
                      <a:pos x="11" y="85"/>
                    </a:cxn>
                    <a:cxn ang="0">
                      <a:pos x="21" y="94"/>
                    </a:cxn>
                    <a:cxn ang="0">
                      <a:pos x="27" y="98"/>
                    </a:cxn>
                    <a:cxn ang="0">
                      <a:pos x="22" y="106"/>
                    </a:cxn>
                    <a:cxn ang="0">
                      <a:pos x="12" y="106"/>
                    </a:cxn>
                    <a:cxn ang="0">
                      <a:pos x="14" y="117"/>
                    </a:cxn>
                    <a:cxn ang="0">
                      <a:pos x="30" y="111"/>
                    </a:cxn>
                    <a:cxn ang="0">
                      <a:pos x="53" y="116"/>
                    </a:cxn>
                    <a:cxn ang="0">
                      <a:pos x="63" y="100"/>
                    </a:cxn>
                    <a:cxn ang="0">
                      <a:pos x="79" y="118"/>
                    </a:cxn>
                    <a:cxn ang="0">
                      <a:pos x="81" y="114"/>
                    </a:cxn>
                    <a:cxn ang="0">
                      <a:pos x="87" y="117"/>
                    </a:cxn>
                    <a:cxn ang="0">
                      <a:pos x="96" y="123"/>
                    </a:cxn>
                    <a:cxn ang="0">
                      <a:pos x="100" y="107"/>
                    </a:cxn>
                    <a:cxn ang="0">
                      <a:pos x="100" y="97"/>
                    </a:cxn>
                    <a:cxn ang="0">
                      <a:pos x="119" y="87"/>
                    </a:cxn>
                    <a:cxn ang="0">
                      <a:pos x="124" y="69"/>
                    </a:cxn>
                    <a:cxn ang="0">
                      <a:pos x="117" y="58"/>
                    </a:cxn>
                    <a:cxn ang="0">
                      <a:pos x="140" y="46"/>
                    </a:cxn>
                    <a:cxn ang="0">
                      <a:pos x="144" y="38"/>
                    </a:cxn>
                    <a:cxn ang="0">
                      <a:pos x="155" y="39"/>
                    </a:cxn>
                    <a:cxn ang="0">
                      <a:pos x="154" y="32"/>
                    </a:cxn>
                    <a:cxn ang="0">
                      <a:pos x="157" y="24"/>
                    </a:cxn>
                    <a:cxn ang="0">
                      <a:pos x="170" y="31"/>
                    </a:cxn>
                    <a:cxn ang="0">
                      <a:pos x="173" y="31"/>
                    </a:cxn>
                    <a:cxn ang="0">
                      <a:pos x="160" y="4"/>
                    </a:cxn>
                    <a:cxn ang="0">
                      <a:pos x="145" y="0"/>
                    </a:cxn>
                  </a:cxnLst>
                  <a:rect l="0" t="0" r="r" b="b"/>
                  <a:pathLst>
                    <a:path w="173" h="123">
                      <a:moveTo>
                        <a:pt x="145" y="0"/>
                      </a:moveTo>
                      <a:lnTo>
                        <a:pt x="136" y="4"/>
                      </a:lnTo>
                      <a:lnTo>
                        <a:pt x="134" y="12"/>
                      </a:lnTo>
                      <a:lnTo>
                        <a:pt x="117" y="10"/>
                      </a:lnTo>
                      <a:lnTo>
                        <a:pt x="113" y="10"/>
                      </a:lnTo>
                      <a:lnTo>
                        <a:pt x="108" y="19"/>
                      </a:lnTo>
                      <a:lnTo>
                        <a:pt x="88" y="15"/>
                      </a:lnTo>
                      <a:lnTo>
                        <a:pt x="75" y="17"/>
                      </a:lnTo>
                      <a:lnTo>
                        <a:pt x="66" y="28"/>
                      </a:lnTo>
                      <a:lnTo>
                        <a:pt x="58" y="33"/>
                      </a:lnTo>
                      <a:lnTo>
                        <a:pt x="30" y="31"/>
                      </a:lnTo>
                      <a:lnTo>
                        <a:pt x="14" y="31"/>
                      </a:lnTo>
                      <a:lnTo>
                        <a:pt x="2" y="41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2" y="54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4" y="68"/>
                      </a:lnTo>
                      <a:lnTo>
                        <a:pt x="9" y="74"/>
                      </a:lnTo>
                      <a:lnTo>
                        <a:pt x="9" y="82"/>
                      </a:lnTo>
                      <a:lnTo>
                        <a:pt x="11" y="85"/>
                      </a:lnTo>
                      <a:lnTo>
                        <a:pt x="18" y="89"/>
                      </a:lnTo>
                      <a:lnTo>
                        <a:pt x="21" y="94"/>
                      </a:lnTo>
                      <a:lnTo>
                        <a:pt x="25" y="95"/>
                      </a:lnTo>
                      <a:lnTo>
                        <a:pt x="27" y="98"/>
                      </a:lnTo>
                      <a:lnTo>
                        <a:pt x="26" y="103"/>
                      </a:lnTo>
                      <a:lnTo>
                        <a:pt x="22" y="106"/>
                      </a:lnTo>
                      <a:lnTo>
                        <a:pt x="17" y="107"/>
                      </a:lnTo>
                      <a:lnTo>
                        <a:pt x="12" y="106"/>
                      </a:lnTo>
                      <a:lnTo>
                        <a:pt x="6" y="111"/>
                      </a:lnTo>
                      <a:lnTo>
                        <a:pt x="14" y="117"/>
                      </a:lnTo>
                      <a:lnTo>
                        <a:pt x="27" y="116"/>
                      </a:lnTo>
                      <a:lnTo>
                        <a:pt x="30" y="111"/>
                      </a:lnTo>
                      <a:lnTo>
                        <a:pt x="36" y="116"/>
                      </a:lnTo>
                      <a:lnTo>
                        <a:pt x="53" y="116"/>
                      </a:lnTo>
                      <a:lnTo>
                        <a:pt x="60" y="100"/>
                      </a:lnTo>
                      <a:lnTo>
                        <a:pt x="63" y="100"/>
                      </a:lnTo>
                      <a:lnTo>
                        <a:pt x="74" y="119"/>
                      </a:lnTo>
                      <a:lnTo>
                        <a:pt x="79" y="118"/>
                      </a:lnTo>
                      <a:lnTo>
                        <a:pt x="79" y="114"/>
                      </a:lnTo>
                      <a:lnTo>
                        <a:pt x="81" y="114"/>
                      </a:lnTo>
                      <a:lnTo>
                        <a:pt x="84" y="117"/>
                      </a:lnTo>
                      <a:lnTo>
                        <a:pt x="87" y="117"/>
                      </a:lnTo>
                      <a:lnTo>
                        <a:pt x="92" y="123"/>
                      </a:lnTo>
                      <a:lnTo>
                        <a:pt x="96" y="123"/>
                      </a:lnTo>
                      <a:lnTo>
                        <a:pt x="101" y="119"/>
                      </a:lnTo>
                      <a:lnTo>
                        <a:pt x="100" y="107"/>
                      </a:lnTo>
                      <a:lnTo>
                        <a:pt x="103" y="102"/>
                      </a:lnTo>
                      <a:lnTo>
                        <a:pt x="100" y="97"/>
                      </a:lnTo>
                      <a:lnTo>
                        <a:pt x="111" y="89"/>
                      </a:lnTo>
                      <a:lnTo>
                        <a:pt x="119" y="87"/>
                      </a:lnTo>
                      <a:lnTo>
                        <a:pt x="124" y="80"/>
                      </a:lnTo>
                      <a:lnTo>
                        <a:pt x="124" y="69"/>
                      </a:lnTo>
                      <a:lnTo>
                        <a:pt x="118" y="62"/>
                      </a:lnTo>
                      <a:lnTo>
                        <a:pt x="117" y="58"/>
                      </a:lnTo>
                      <a:lnTo>
                        <a:pt x="120" y="53"/>
                      </a:lnTo>
                      <a:lnTo>
                        <a:pt x="140" y="46"/>
                      </a:lnTo>
                      <a:lnTo>
                        <a:pt x="144" y="43"/>
                      </a:lnTo>
                      <a:lnTo>
                        <a:pt x="144" y="38"/>
                      </a:lnTo>
                      <a:lnTo>
                        <a:pt x="151" y="38"/>
                      </a:lnTo>
                      <a:lnTo>
                        <a:pt x="155" y="39"/>
                      </a:lnTo>
                      <a:lnTo>
                        <a:pt x="155" y="38"/>
                      </a:lnTo>
                      <a:lnTo>
                        <a:pt x="154" y="32"/>
                      </a:lnTo>
                      <a:lnTo>
                        <a:pt x="154" y="27"/>
                      </a:lnTo>
                      <a:lnTo>
                        <a:pt x="157" y="24"/>
                      </a:lnTo>
                      <a:lnTo>
                        <a:pt x="161" y="25"/>
                      </a:lnTo>
                      <a:lnTo>
                        <a:pt x="170" y="31"/>
                      </a:lnTo>
                      <a:lnTo>
                        <a:pt x="173" y="28"/>
                      </a:lnTo>
                      <a:lnTo>
                        <a:pt x="173" y="31"/>
                      </a:lnTo>
                      <a:lnTo>
                        <a:pt x="165" y="17"/>
                      </a:lnTo>
                      <a:lnTo>
                        <a:pt x="160" y="4"/>
                      </a:lnTo>
                      <a:lnTo>
                        <a:pt x="152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80" name="Freeform 215">
                  <a:extLst>
                    <a:ext uri="{FF2B5EF4-FFF2-40B4-BE49-F238E27FC236}">
                      <a16:creationId xmlns:a16="http://schemas.microsoft.com/office/drawing/2014/main" id="{5EF8EBDF-2993-80C4-3B5E-866B0C8C79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74695" y="4134738"/>
                  <a:ext cx="47242" cy="41306"/>
                </a:xfrm>
                <a:custGeom>
                  <a:avLst/>
                  <a:gdLst/>
                  <a:ahLst/>
                  <a:cxnLst>
                    <a:cxn ang="0">
                      <a:pos x="25" y="107"/>
                    </a:cxn>
                    <a:cxn ang="0">
                      <a:pos x="8" y="90"/>
                    </a:cxn>
                    <a:cxn ang="0">
                      <a:pos x="0" y="70"/>
                    </a:cxn>
                    <a:cxn ang="0">
                      <a:pos x="0" y="53"/>
                    </a:cxn>
                    <a:cxn ang="0">
                      <a:pos x="5" y="17"/>
                    </a:cxn>
                    <a:cxn ang="0">
                      <a:pos x="6" y="19"/>
                    </a:cxn>
                    <a:cxn ang="0">
                      <a:pos x="11" y="19"/>
                    </a:cxn>
                    <a:cxn ang="0">
                      <a:pos x="14" y="16"/>
                    </a:cxn>
                    <a:cxn ang="0">
                      <a:pos x="14" y="8"/>
                    </a:cxn>
                    <a:cxn ang="0">
                      <a:pos x="32" y="1"/>
                    </a:cxn>
                    <a:cxn ang="0">
                      <a:pos x="35" y="3"/>
                    </a:cxn>
                    <a:cxn ang="0">
                      <a:pos x="41" y="10"/>
                    </a:cxn>
                    <a:cxn ang="0">
                      <a:pos x="44" y="10"/>
                    </a:cxn>
                    <a:cxn ang="0">
                      <a:pos x="44" y="5"/>
                    </a:cxn>
                    <a:cxn ang="0">
                      <a:pos x="51" y="0"/>
                    </a:cxn>
                    <a:cxn ang="0">
                      <a:pos x="67" y="4"/>
                    </a:cxn>
                    <a:cxn ang="0">
                      <a:pos x="71" y="0"/>
                    </a:cxn>
                    <a:cxn ang="0">
                      <a:pos x="86" y="3"/>
                    </a:cxn>
                    <a:cxn ang="0">
                      <a:pos x="97" y="1"/>
                    </a:cxn>
                    <a:cxn ang="0">
                      <a:pos x="103" y="4"/>
                    </a:cxn>
                    <a:cxn ang="0">
                      <a:pos x="126" y="24"/>
                    </a:cxn>
                    <a:cxn ang="0">
                      <a:pos x="131" y="53"/>
                    </a:cxn>
                    <a:cxn ang="0">
                      <a:pos x="132" y="69"/>
                    </a:cxn>
                    <a:cxn ang="0">
                      <a:pos x="126" y="71"/>
                    </a:cxn>
                    <a:cxn ang="0">
                      <a:pos x="111" y="85"/>
                    </a:cxn>
                    <a:cxn ang="0">
                      <a:pos x="91" y="85"/>
                    </a:cxn>
                    <a:cxn ang="0">
                      <a:pos x="72" y="92"/>
                    </a:cxn>
                    <a:cxn ang="0">
                      <a:pos x="61" y="102"/>
                    </a:cxn>
                    <a:cxn ang="0">
                      <a:pos x="25" y="107"/>
                    </a:cxn>
                  </a:cxnLst>
                  <a:rect l="0" t="0" r="r" b="b"/>
                  <a:pathLst>
                    <a:path w="132" h="107">
                      <a:moveTo>
                        <a:pt x="25" y="107"/>
                      </a:moveTo>
                      <a:lnTo>
                        <a:pt x="8" y="90"/>
                      </a:lnTo>
                      <a:lnTo>
                        <a:pt x="0" y="70"/>
                      </a:lnTo>
                      <a:lnTo>
                        <a:pt x="0" y="53"/>
                      </a:lnTo>
                      <a:lnTo>
                        <a:pt x="5" y="17"/>
                      </a:lnTo>
                      <a:lnTo>
                        <a:pt x="6" y="19"/>
                      </a:lnTo>
                      <a:lnTo>
                        <a:pt x="11" y="19"/>
                      </a:lnTo>
                      <a:lnTo>
                        <a:pt x="14" y="16"/>
                      </a:lnTo>
                      <a:lnTo>
                        <a:pt x="14" y="8"/>
                      </a:lnTo>
                      <a:lnTo>
                        <a:pt x="32" y="1"/>
                      </a:lnTo>
                      <a:lnTo>
                        <a:pt x="35" y="3"/>
                      </a:lnTo>
                      <a:lnTo>
                        <a:pt x="41" y="10"/>
                      </a:lnTo>
                      <a:lnTo>
                        <a:pt x="44" y="10"/>
                      </a:lnTo>
                      <a:lnTo>
                        <a:pt x="44" y="5"/>
                      </a:lnTo>
                      <a:lnTo>
                        <a:pt x="51" y="0"/>
                      </a:lnTo>
                      <a:lnTo>
                        <a:pt x="67" y="4"/>
                      </a:lnTo>
                      <a:lnTo>
                        <a:pt x="71" y="0"/>
                      </a:lnTo>
                      <a:lnTo>
                        <a:pt x="86" y="3"/>
                      </a:lnTo>
                      <a:lnTo>
                        <a:pt x="97" y="1"/>
                      </a:lnTo>
                      <a:lnTo>
                        <a:pt x="103" y="4"/>
                      </a:lnTo>
                      <a:lnTo>
                        <a:pt x="126" y="24"/>
                      </a:lnTo>
                      <a:lnTo>
                        <a:pt x="131" y="53"/>
                      </a:lnTo>
                      <a:lnTo>
                        <a:pt x="132" y="69"/>
                      </a:lnTo>
                      <a:lnTo>
                        <a:pt x="126" y="71"/>
                      </a:lnTo>
                      <a:lnTo>
                        <a:pt x="111" y="85"/>
                      </a:lnTo>
                      <a:lnTo>
                        <a:pt x="91" y="85"/>
                      </a:lnTo>
                      <a:lnTo>
                        <a:pt x="72" y="92"/>
                      </a:lnTo>
                      <a:lnTo>
                        <a:pt x="61" y="102"/>
                      </a:lnTo>
                      <a:lnTo>
                        <a:pt x="25" y="10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81" name="Freeform 216">
                  <a:extLst>
                    <a:ext uri="{FF2B5EF4-FFF2-40B4-BE49-F238E27FC236}">
                      <a16:creationId xmlns:a16="http://schemas.microsoft.com/office/drawing/2014/main" id="{2F523A2A-016B-544D-2EDE-EFA676F501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7428" y="3951811"/>
                  <a:ext cx="188970" cy="143588"/>
                </a:xfrm>
                <a:custGeom>
                  <a:avLst/>
                  <a:gdLst/>
                  <a:ahLst/>
                  <a:cxnLst>
                    <a:cxn ang="0">
                      <a:pos x="449" y="356"/>
                    </a:cxn>
                    <a:cxn ang="0">
                      <a:pos x="399" y="334"/>
                    </a:cxn>
                    <a:cxn ang="0">
                      <a:pos x="373" y="328"/>
                    </a:cxn>
                    <a:cxn ang="0">
                      <a:pos x="327" y="347"/>
                    </a:cxn>
                    <a:cxn ang="0">
                      <a:pos x="291" y="364"/>
                    </a:cxn>
                    <a:cxn ang="0">
                      <a:pos x="206" y="355"/>
                    </a:cxn>
                    <a:cxn ang="0">
                      <a:pos x="158" y="351"/>
                    </a:cxn>
                    <a:cxn ang="0">
                      <a:pos x="153" y="328"/>
                    </a:cxn>
                    <a:cxn ang="0">
                      <a:pos x="131" y="322"/>
                    </a:cxn>
                    <a:cxn ang="0">
                      <a:pos x="134" y="295"/>
                    </a:cxn>
                    <a:cxn ang="0">
                      <a:pos x="115" y="293"/>
                    </a:cxn>
                    <a:cxn ang="0">
                      <a:pos x="72" y="270"/>
                    </a:cxn>
                    <a:cxn ang="0">
                      <a:pos x="69" y="246"/>
                    </a:cxn>
                    <a:cxn ang="0">
                      <a:pos x="49" y="238"/>
                    </a:cxn>
                    <a:cxn ang="0">
                      <a:pos x="35" y="207"/>
                    </a:cxn>
                    <a:cxn ang="0">
                      <a:pos x="19" y="182"/>
                    </a:cxn>
                    <a:cxn ang="0">
                      <a:pos x="0" y="172"/>
                    </a:cxn>
                    <a:cxn ang="0">
                      <a:pos x="35" y="162"/>
                    </a:cxn>
                    <a:cxn ang="0">
                      <a:pos x="59" y="138"/>
                    </a:cxn>
                    <a:cxn ang="0">
                      <a:pos x="73" y="112"/>
                    </a:cxn>
                    <a:cxn ang="0">
                      <a:pos x="91" y="85"/>
                    </a:cxn>
                    <a:cxn ang="0">
                      <a:pos x="99" y="63"/>
                    </a:cxn>
                    <a:cxn ang="0">
                      <a:pos x="110" y="46"/>
                    </a:cxn>
                    <a:cxn ang="0">
                      <a:pos x="132" y="39"/>
                    </a:cxn>
                    <a:cxn ang="0">
                      <a:pos x="144" y="25"/>
                    </a:cxn>
                    <a:cxn ang="0">
                      <a:pos x="168" y="22"/>
                    </a:cxn>
                    <a:cxn ang="0">
                      <a:pos x="210" y="27"/>
                    </a:cxn>
                    <a:cxn ang="0">
                      <a:pos x="241" y="22"/>
                    </a:cxn>
                    <a:cxn ang="0">
                      <a:pos x="261" y="37"/>
                    </a:cxn>
                    <a:cxn ang="0">
                      <a:pos x="295" y="21"/>
                    </a:cxn>
                    <a:cxn ang="0">
                      <a:pos x="346" y="0"/>
                    </a:cxn>
                    <a:cxn ang="0">
                      <a:pos x="360" y="1"/>
                    </a:cxn>
                    <a:cxn ang="0">
                      <a:pos x="386" y="25"/>
                    </a:cxn>
                    <a:cxn ang="0">
                      <a:pos x="397" y="55"/>
                    </a:cxn>
                    <a:cxn ang="0">
                      <a:pos x="422" y="97"/>
                    </a:cxn>
                    <a:cxn ang="0">
                      <a:pos x="438" y="146"/>
                    </a:cxn>
                    <a:cxn ang="0">
                      <a:pos x="436" y="182"/>
                    </a:cxn>
                    <a:cxn ang="0">
                      <a:pos x="440" y="207"/>
                    </a:cxn>
                    <a:cxn ang="0">
                      <a:pos x="440" y="225"/>
                    </a:cxn>
                    <a:cxn ang="0">
                      <a:pos x="462" y="241"/>
                    </a:cxn>
                    <a:cxn ang="0">
                      <a:pos x="483" y="232"/>
                    </a:cxn>
                    <a:cxn ang="0">
                      <a:pos x="506" y="226"/>
                    </a:cxn>
                    <a:cxn ang="0">
                      <a:pos x="521" y="230"/>
                    </a:cxn>
                    <a:cxn ang="0">
                      <a:pos x="523" y="254"/>
                    </a:cxn>
                    <a:cxn ang="0">
                      <a:pos x="518" y="270"/>
                    </a:cxn>
                    <a:cxn ang="0">
                      <a:pos x="502" y="279"/>
                    </a:cxn>
                    <a:cxn ang="0">
                      <a:pos x="485" y="296"/>
                    </a:cxn>
                    <a:cxn ang="0">
                      <a:pos x="475" y="296"/>
                    </a:cxn>
                    <a:cxn ang="0">
                      <a:pos x="487" y="277"/>
                    </a:cxn>
                    <a:cxn ang="0">
                      <a:pos x="480" y="263"/>
                    </a:cxn>
                    <a:cxn ang="0">
                      <a:pos x="472" y="299"/>
                    </a:cxn>
                    <a:cxn ang="0">
                      <a:pos x="467" y="317"/>
                    </a:cxn>
                    <a:cxn ang="0">
                      <a:pos x="465" y="344"/>
                    </a:cxn>
                  </a:cxnLst>
                  <a:rect l="0" t="0" r="r" b="b"/>
                  <a:pathLst>
                    <a:path w="523" h="364">
                      <a:moveTo>
                        <a:pt x="467" y="355"/>
                      </a:moveTo>
                      <a:lnTo>
                        <a:pt x="449" y="356"/>
                      </a:lnTo>
                      <a:lnTo>
                        <a:pt x="429" y="343"/>
                      </a:lnTo>
                      <a:lnTo>
                        <a:pt x="399" y="334"/>
                      </a:lnTo>
                      <a:lnTo>
                        <a:pt x="393" y="329"/>
                      </a:lnTo>
                      <a:lnTo>
                        <a:pt x="373" y="328"/>
                      </a:lnTo>
                      <a:lnTo>
                        <a:pt x="347" y="337"/>
                      </a:lnTo>
                      <a:lnTo>
                        <a:pt x="327" y="347"/>
                      </a:lnTo>
                      <a:lnTo>
                        <a:pt x="308" y="359"/>
                      </a:lnTo>
                      <a:lnTo>
                        <a:pt x="291" y="364"/>
                      </a:lnTo>
                      <a:lnTo>
                        <a:pt x="247" y="356"/>
                      </a:lnTo>
                      <a:lnTo>
                        <a:pt x="206" y="355"/>
                      </a:lnTo>
                      <a:lnTo>
                        <a:pt x="172" y="351"/>
                      </a:lnTo>
                      <a:lnTo>
                        <a:pt x="158" y="351"/>
                      </a:lnTo>
                      <a:lnTo>
                        <a:pt x="147" y="343"/>
                      </a:lnTo>
                      <a:lnTo>
                        <a:pt x="153" y="328"/>
                      </a:lnTo>
                      <a:lnTo>
                        <a:pt x="141" y="324"/>
                      </a:lnTo>
                      <a:lnTo>
                        <a:pt x="131" y="322"/>
                      </a:lnTo>
                      <a:lnTo>
                        <a:pt x="124" y="306"/>
                      </a:lnTo>
                      <a:lnTo>
                        <a:pt x="134" y="295"/>
                      </a:lnTo>
                      <a:lnTo>
                        <a:pt x="126" y="284"/>
                      </a:lnTo>
                      <a:lnTo>
                        <a:pt x="115" y="293"/>
                      </a:lnTo>
                      <a:lnTo>
                        <a:pt x="87" y="283"/>
                      </a:lnTo>
                      <a:lnTo>
                        <a:pt x="72" y="270"/>
                      </a:lnTo>
                      <a:lnTo>
                        <a:pt x="71" y="256"/>
                      </a:lnTo>
                      <a:lnTo>
                        <a:pt x="69" y="246"/>
                      </a:lnTo>
                      <a:lnTo>
                        <a:pt x="60" y="241"/>
                      </a:lnTo>
                      <a:lnTo>
                        <a:pt x="49" y="238"/>
                      </a:lnTo>
                      <a:lnTo>
                        <a:pt x="40" y="225"/>
                      </a:lnTo>
                      <a:lnTo>
                        <a:pt x="35" y="207"/>
                      </a:lnTo>
                      <a:lnTo>
                        <a:pt x="30" y="194"/>
                      </a:lnTo>
                      <a:lnTo>
                        <a:pt x="19" y="182"/>
                      </a:lnTo>
                      <a:lnTo>
                        <a:pt x="5" y="176"/>
                      </a:lnTo>
                      <a:lnTo>
                        <a:pt x="0" y="172"/>
                      </a:lnTo>
                      <a:lnTo>
                        <a:pt x="3" y="172"/>
                      </a:lnTo>
                      <a:lnTo>
                        <a:pt x="35" y="162"/>
                      </a:lnTo>
                      <a:lnTo>
                        <a:pt x="51" y="155"/>
                      </a:lnTo>
                      <a:lnTo>
                        <a:pt x="59" y="138"/>
                      </a:lnTo>
                      <a:lnTo>
                        <a:pt x="66" y="128"/>
                      </a:lnTo>
                      <a:lnTo>
                        <a:pt x="73" y="112"/>
                      </a:lnTo>
                      <a:lnTo>
                        <a:pt x="78" y="98"/>
                      </a:lnTo>
                      <a:lnTo>
                        <a:pt x="91" y="85"/>
                      </a:lnTo>
                      <a:lnTo>
                        <a:pt x="93" y="74"/>
                      </a:lnTo>
                      <a:lnTo>
                        <a:pt x="99" y="63"/>
                      </a:lnTo>
                      <a:lnTo>
                        <a:pt x="101" y="55"/>
                      </a:lnTo>
                      <a:lnTo>
                        <a:pt x="110" y="46"/>
                      </a:lnTo>
                      <a:lnTo>
                        <a:pt x="125" y="39"/>
                      </a:lnTo>
                      <a:lnTo>
                        <a:pt x="132" y="39"/>
                      </a:lnTo>
                      <a:lnTo>
                        <a:pt x="140" y="32"/>
                      </a:lnTo>
                      <a:lnTo>
                        <a:pt x="144" y="25"/>
                      </a:lnTo>
                      <a:lnTo>
                        <a:pt x="151" y="22"/>
                      </a:lnTo>
                      <a:lnTo>
                        <a:pt x="168" y="22"/>
                      </a:lnTo>
                      <a:lnTo>
                        <a:pt x="187" y="25"/>
                      </a:lnTo>
                      <a:lnTo>
                        <a:pt x="210" y="27"/>
                      </a:lnTo>
                      <a:lnTo>
                        <a:pt x="225" y="24"/>
                      </a:lnTo>
                      <a:lnTo>
                        <a:pt x="241" y="22"/>
                      </a:lnTo>
                      <a:lnTo>
                        <a:pt x="252" y="32"/>
                      </a:lnTo>
                      <a:lnTo>
                        <a:pt x="261" y="37"/>
                      </a:lnTo>
                      <a:lnTo>
                        <a:pt x="277" y="26"/>
                      </a:lnTo>
                      <a:lnTo>
                        <a:pt x="295" y="21"/>
                      </a:lnTo>
                      <a:lnTo>
                        <a:pt x="312" y="21"/>
                      </a:lnTo>
                      <a:lnTo>
                        <a:pt x="346" y="0"/>
                      </a:lnTo>
                      <a:lnTo>
                        <a:pt x="352" y="1"/>
                      </a:lnTo>
                      <a:lnTo>
                        <a:pt x="360" y="1"/>
                      </a:lnTo>
                      <a:lnTo>
                        <a:pt x="372" y="11"/>
                      </a:lnTo>
                      <a:lnTo>
                        <a:pt x="386" y="25"/>
                      </a:lnTo>
                      <a:lnTo>
                        <a:pt x="394" y="38"/>
                      </a:lnTo>
                      <a:lnTo>
                        <a:pt x="397" y="55"/>
                      </a:lnTo>
                      <a:lnTo>
                        <a:pt x="409" y="76"/>
                      </a:lnTo>
                      <a:lnTo>
                        <a:pt x="422" y="97"/>
                      </a:lnTo>
                      <a:lnTo>
                        <a:pt x="433" y="117"/>
                      </a:lnTo>
                      <a:lnTo>
                        <a:pt x="438" y="146"/>
                      </a:lnTo>
                      <a:lnTo>
                        <a:pt x="438" y="166"/>
                      </a:lnTo>
                      <a:lnTo>
                        <a:pt x="436" y="182"/>
                      </a:lnTo>
                      <a:lnTo>
                        <a:pt x="438" y="194"/>
                      </a:lnTo>
                      <a:lnTo>
                        <a:pt x="440" y="207"/>
                      </a:lnTo>
                      <a:lnTo>
                        <a:pt x="440" y="221"/>
                      </a:lnTo>
                      <a:lnTo>
                        <a:pt x="440" y="225"/>
                      </a:lnTo>
                      <a:lnTo>
                        <a:pt x="448" y="224"/>
                      </a:lnTo>
                      <a:lnTo>
                        <a:pt x="462" y="241"/>
                      </a:lnTo>
                      <a:lnTo>
                        <a:pt x="472" y="240"/>
                      </a:lnTo>
                      <a:lnTo>
                        <a:pt x="483" y="232"/>
                      </a:lnTo>
                      <a:lnTo>
                        <a:pt x="497" y="230"/>
                      </a:lnTo>
                      <a:lnTo>
                        <a:pt x="506" y="226"/>
                      </a:lnTo>
                      <a:lnTo>
                        <a:pt x="515" y="226"/>
                      </a:lnTo>
                      <a:lnTo>
                        <a:pt x="521" y="230"/>
                      </a:lnTo>
                      <a:lnTo>
                        <a:pt x="523" y="237"/>
                      </a:lnTo>
                      <a:lnTo>
                        <a:pt x="523" y="254"/>
                      </a:lnTo>
                      <a:lnTo>
                        <a:pt x="521" y="265"/>
                      </a:lnTo>
                      <a:lnTo>
                        <a:pt x="518" y="270"/>
                      </a:lnTo>
                      <a:lnTo>
                        <a:pt x="513" y="277"/>
                      </a:lnTo>
                      <a:lnTo>
                        <a:pt x="502" y="279"/>
                      </a:lnTo>
                      <a:lnTo>
                        <a:pt x="492" y="286"/>
                      </a:lnTo>
                      <a:lnTo>
                        <a:pt x="485" y="296"/>
                      </a:lnTo>
                      <a:lnTo>
                        <a:pt x="478" y="302"/>
                      </a:lnTo>
                      <a:lnTo>
                        <a:pt x="475" y="296"/>
                      </a:lnTo>
                      <a:lnTo>
                        <a:pt x="481" y="289"/>
                      </a:lnTo>
                      <a:lnTo>
                        <a:pt x="487" y="277"/>
                      </a:lnTo>
                      <a:lnTo>
                        <a:pt x="487" y="263"/>
                      </a:lnTo>
                      <a:lnTo>
                        <a:pt x="480" y="263"/>
                      </a:lnTo>
                      <a:lnTo>
                        <a:pt x="476" y="286"/>
                      </a:lnTo>
                      <a:lnTo>
                        <a:pt x="472" y="299"/>
                      </a:lnTo>
                      <a:lnTo>
                        <a:pt x="469" y="310"/>
                      </a:lnTo>
                      <a:lnTo>
                        <a:pt x="467" y="317"/>
                      </a:lnTo>
                      <a:lnTo>
                        <a:pt x="467" y="336"/>
                      </a:lnTo>
                      <a:lnTo>
                        <a:pt x="465" y="344"/>
                      </a:lnTo>
                      <a:lnTo>
                        <a:pt x="467" y="35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82" name="Freeform 217">
                  <a:extLst>
                    <a:ext uri="{FF2B5EF4-FFF2-40B4-BE49-F238E27FC236}">
                      <a16:creationId xmlns:a16="http://schemas.microsoft.com/office/drawing/2014/main" id="{8D1A1E5D-9C8F-5C38-278E-0FC5750229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31023" y="3534819"/>
                  <a:ext cx="98119" cy="86546"/>
                </a:xfrm>
                <a:custGeom>
                  <a:avLst/>
                  <a:gdLst/>
                  <a:ahLst/>
                  <a:cxnLst>
                    <a:cxn ang="0">
                      <a:pos x="124" y="0"/>
                    </a:cxn>
                    <a:cxn ang="0">
                      <a:pos x="140" y="5"/>
                    </a:cxn>
                    <a:cxn ang="0">
                      <a:pos x="159" y="13"/>
                    </a:cxn>
                    <a:cxn ang="0">
                      <a:pos x="184" y="21"/>
                    </a:cxn>
                    <a:cxn ang="0">
                      <a:pos x="239" y="26"/>
                    </a:cxn>
                    <a:cxn ang="0">
                      <a:pos x="253" y="15"/>
                    </a:cxn>
                    <a:cxn ang="0">
                      <a:pos x="265" y="22"/>
                    </a:cxn>
                    <a:cxn ang="0">
                      <a:pos x="264" y="38"/>
                    </a:cxn>
                    <a:cxn ang="0">
                      <a:pos x="244" y="64"/>
                    </a:cxn>
                    <a:cxn ang="0">
                      <a:pos x="242" y="91"/>
                    </a:cxn>
                    <a:cxn ang="0">
                      <a:pos x="240" y="116"/>
                    </a:cxn>
                    <a:cxn ang="0">
                      <a:pos x="243" y="127"/>
                    </a:cxn>
                    <a:cxn ang="0">
                      <a:pos x="232" y="143"/>
                    </a:cxn>
                    <a:cxn ang="0">
                      <a:pos x="224" y="154"/>
                    </a:cxn>
                    <a:cxn ang="0">
                      <a:pos x="237" y="162"/>
                    </a:cxn>
                    <a:cxn ang="0">
                      <a:pos x="261" y="178"/>
                    </a:cxn>
                    <a:cxn ang="0">
                      <a:pos x="250" y="194"/>
                    </a:cxn>
                    <a:cxn ang="0">
                      <a:pos x="233" y="176"/>
                    </a:cxn>
                    <a:cxn ang="0">
                      <a:pos x="229" y="198"/>
                    </a:cxn>
                    <a:cxn ang="0">
                      <a:pos x="224" y="220"/>
                    </a:cxn>
                    <a:cxn ang="0">
                      <a:pos x="206" y="215"/>
                    </a:cxn>
                    <a:cxn ang="0">
                      <a:pos x="183" y="220"/>
                    </a:cxn>
                    <a:cxn ang="0">
                      <a:pos x="153" y="201"/>
                    </a:cxn>
                    <a:cxn ang="0">
                      <a:pos x="134" y="186"/>
                    </a:cxn>
                    <a:cxn ang="0">
                      <a:pos x="104" y="171"/>
                    </a:cxn>
                    <a:cxn ang="0">
                      <a:pos x="65" y="185"/>
                    </a:cxn>
                    <a:cxn ang="0">
                      <a:pos x="50" y="192"/>
                    </a:cxn>
                    <a:cxn ang="0">
                      <a:pos x="56" y="155"/>
                    </a:cxn>
                    <a:cxn ang="0">
                      <a:pos x="60" y="139"/>
                    </a:cxn>
                    <a:cxn ang="0">
                      <a:pos x="43" y="144"/>
                    </a:cxn>
                    <a:cxn ang="0">
                      <a:pos x="28" y="140"/>
                    </a:cxn>
                    <a:cxn ang="0">
                      <a:pos x="14" y="139"/>
                    </a:cxn>
                    <a:cxn ang="0">
                      <a:pos x="5" y="119"/>
                    </a:cxn>
                    <a:cxn ang="0">
                      <a:pos x="7" y="100"/>
                    </a:cxn>
                    <a:cxn ang="0">
                      <a:pos x="16" y="94"/>
                    </a:cxn>
                    <a:cxn ang="0">
                      <a:pos x="3" y="79"/>
                    </a:cxn>
                    <a:cxn ang="0">
                      <a:pos x="5" y="72"/>
                    </a:cxn>
                    <a:cxn ang="0">
                      <a:pos x="3" y="49"/>
                    </a:cxn>
                    <a:cxn ang="0">
                      <a:pos x="35" y="38"/>
                    </a:cxn>
                    <a:cxn ang="0">
                      <a:pos x="39" y="30"/>
                    </a:cxn>
                    <a:cxn ang="0">
                      <a:pos x="54" y="21"/>
                    </a:cxn>
                    <a:cxn ang="0">
                      <a:pos x="77" y="13"/>
                    </a:cxn>
                    <a:cxn ang="0">
                      <a:pos x="108" y="16"/>
                    </a:cxn>
                    <a:cxn ang="0">
                      <a:pos x="111" y="5"/>
                    </a:cxn>
                  </a:cxnLst>
                  <a:rect l="0" t="0" r="r" b="b"/>
                  <a:pathLst>
                    <a:path w="267" h="220">
                      <a:moveTo>
                        <a:pt x="121" y="5"/>
                      </a:moveTo>
                      <a:lnTo>
                        <a:pt x="124" y="0"/>
                      </a:lnTo>
                      <a:lnTo>
                        <a:pt x="131" y="9"/>
                      </a:lnTo>
                      <a:lnTo>
                        <a:pt x="140" y="5"/>
                      </a:lnTo>
                      <a:lnTo>
                        <a:pt x="147" y="6"/>
                      </a:lnTo>
                      <a:lnTo>
                        <a:pt x="159" y="13"/>
                      </a:lnTo>
                      <a:lnTo>
                        <a:pt x="179" y="15"/>
                      </a:lnTo>
                      <a:lnTo>
                        <a:pt x="184" y="21"/>
                      </a:lnTo>
                      <a:lnTo>
                        <a:pt x="196" y="25"/>
                      </a:lnTo>
                      <a:lnTo>
                        <a:pt x="239" y="26"/>
                      </a:lnTo>
                      <a:lnTo>
                        <a:pt x="250" y="22"/>
                      </a:lnTo>
                      <a:lnTo>
                        <a:pt x="253" y="15"/>
                      </a:lnTo>
                      <a:lnTo>
                        <a:pt x="260" y="16"/>
                      </a:lnTo>
                      <a:lnTo>
                        <a:pt x="265" y="22"/>
                      </a:lnTo>
                      <a:lnTo>
                        <a:pt x="267" y="30"/>
                      </a:lnTo>
                      <a:lnTo>
                        <a:pt x="264" y="38"/>
                      </a:lnTo>
                      <a:lnTo>
                        <a:pt x="253" y="49"/>
                      </a:lnTo>
                      <a:lnTo>
                        <a:pt x="244" y="64"/>
                      </a:lnTo>
                      <a:lnTo>
                        <a:pt x="238" y="78"/>
                      </a:lnTo>
                      <a:lnTo>
                        <a:pt x="242" y="91"/>
                      </a:lnTo>
                      <a:lnTo>
                        <a:pt x="239" y="110"/>
                      </a:lnTo>
                      <a:lnTo>
                        <a:pt x="240" y="116"/>
                      </a:lnTo>
                      <a:lnTo>
                        <a:pt x="243" y="121"/>
                      </a:lnTo>
                      <a:lnTo>
                        <a:pt x="243" y="127"/>
                      </a:lnTo>
                      <a:lnTo>
                        <a:pt x="240" y="134"/>
                      </a:lnTo>
                      <a:lnTo>
                        <a:pt x="232" y="143"/>
                      </a:lnTo>
                      <a:lnTo>
                        <a:pt x="227" y="146"/>
                      </a:lnTo>
                      <a:lnTo>
                        <a:pt x="224" y="154"/>
                      </a:lnTo>
                      <a:lnTo>
                        <a:pt x="228" y="161"/>
                      </a:lnTo>
                      <a:lnTo>
                        <a:pt x="237" y="162"/>
                      </a:lnTo>
                      <a:lnTo>
                        <a:pt x="250" y="161"/>
                      </a:lnTo>
                      <a:lnTo>
                        <a:pt x="261" y="178"/>
                      </a:lnTo>
                      <a:lnTo>
                        <a:pt x="260" y="194"/>
                      </a:lnTo>
                      <a:lnTo>
                        <a:pt x="250" y="194"/>
                      </a:lnTo>
                      <a:lnTo>
                        <a:pt x="242" y="183"/>
                      </a:lnTo>
                      <a:lnTo>
                        <a:pt x="233" y="176"/>
                      </a:lnTo>
                      <a:lnTo>
                        <a:pt x="233" y="191"/>
                      </a:lnTo>
                      <a:lnTo>
                        <a:pt x="229" y="198"/>
                      </a:lnTo>
                      <a:lnTo>
                        <a:pt x="223" y="213"/>
                      </a:lnTo>
                      <a:lnTo>
                        <a:pt x="224" y="220"/>
                      </a:lnTo>
                      <a:lnTo>
                        <a:pt x="223" y="219"/>
                      </a:lnTo>
                      <a:lnTo>
                        <a:pt x="206" y="215"/>
                      </a:lnTo>
                      <a:lnTo>
                        <a:pt x="191" y="217"/>
                      </a:lnTo>
                      <a:lnTo>
                        <a:pt x="183" y="220"/>
                      </a:lnTo>
                      <a:lnTo>
                        <a:pt x="175" y="220"/>
                      </a:lnTo>
                      <a:lnTo>
                        <a:pt x="153" y="201"/>
                      </a:lnTo>
                      <a:lnTo>
                        <a:pt x="148" y="191"/>
                      </a:lnTo>
                      <a:lnTo>
                        <a:pt x="134" y="186"/>
                      </a:lnTo>
                      <a:lnTo>
                        <a:pt x="120" y="175"/>
                      </a:lnTo>
                      <a:lnTo>
                        <a:pt x="104" y="171"/>
                      </a:lnTo>
                      <a:lnTo>
                        <a:pt x="78" y="175"/>
                      </a:lnTo>
                      <a:lnTo>
                        <a:pt x="65" y="185"/>
                      </a:lnTo>
                      <a:lnTo>
                        <a:pt x="56" y="186"/>
                      </a:lnTo>
                      <a:lnTo>
                        <a:pt x="50" y="192"/>
                      </a:lnTo>
                      <a:lnTo>
                        <a:pt x="54" y="180"/>
                      </a:lnTo>
                      <a:lnTo>
                        <a:pt x="56" y="155"/>
                      </a:lnTo>
                      <a:lnTo>
                        <a:pt x="60" y="144"/>
                      </a:lnTo>
                      <a:lnTo>
                        <a:pt x="60" y="139"/>
                      </a:lnTo>
                      <a:lnTo>
                        <a:pt x="45" y="137"/>
                      </a:lnTo>
                      <a:lnTo>
                        <a:pt x="43" y="144"/>
                      </a:lnTo>
                      <a:lnTo>
                        <a:pt x="34" y="149"/>
                      </a:lnTo>
                      <a:lnTo>
                        <a:pt x="28" y="140"/>
                      </a:lnTo>
                      <a:lnTo>
                        <a:pt x="22" y="142"/>
                      </a:lnTo>
                      <a:lnTo>
                        <a:pt x="14" y="139"/>
                      </a:lnTo>
                      <a:lnTo>
                        <a:pt x="11" y="128"/>
                      </a:lnTo>
                      <a:lnTo>
                        <a:pt x="5" y="119"/>
                      </a:lnTo>
                      <a:lnTo>
                        <a:pt x="3" y="110"/>
                      </a:lnTo>
                      <a:lnTo>
                        <a:pt x="7" y="100"/>
                      </a:lnTo>
                      <a:lnTo>
                        <a:pt x="18" y="97"/>
                      </a:lnTo>
                      <a:lnTo>
                        <a:pt x="16" y="94"/>
                      </a:lnTo>
                      <a:lnTo>
                        <a:pt x="2" y="92"/>
                      </a:lnTo>
                      <a:lnTo>
                        <a:pt x="3" y="79"/>
                      </a:lnTo>
                      <a:lnTo>
                        <a:pt x="6" y="75"/>
                      </a:lnTo>
                      <a:lnTo>
                        <a:pt x="5" y="72"/>
                      </a:lnTo>
                      <a:lnTo>
                        <a:pt x="0" y="70"/>
                      </a:lnTo>
                      <a:lnTo>
                        <a:pt x="3" y="49"/>
                      </a:lnTo>
                      <a:lnTo>
                        <a:pt x="8" y="46"/>
                      </a:lnTo>
                      <a:lnTo>
                        <a:pt x="35" y="38"/>
                      </a:lnTo>
                      <a:lnTo>
                        <a:pt x="35" y="33"/>
                      </a:lnTo>
                      <a:lnTo>
                        <a:pt x="39" y="30"/>
                      </a:lnTo>
                      <a:lnTo>
                        <a:pt x="48" y="27"/>
                      </a:lnTo>
                      <a:lnTo>
                        <a:pt x="54" y="21"/>
                      </a:lnTo>
                      <a:lnTo>
                        <a:pt x="75" y="22"/>
                      </a:lnTo>
                      <a:lnTo>
                        <a:pt x="77" y="13"/>
                      </a:lnTo>
                      <a:lnTo>
                        <a:pt x="87" y="19"/>
                      </a:lnTo>
                      <a:lnTo>
                        <a:pt x="108" y="16"/>
                      </a:lnTo>
                      <a:lnTo>
                        <a:pt x="113" y="13"/>
                      </a:lnTo>
                      <a:lnTo>
                        <a:pt x="111" y="5"/>
                      </a:lnTo>
                      <a:lnTo>
                        <a:pt x="121" y="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83" name="Freeform 218">
                  <a:extLst>
                    <a:ext uri="{FF2B5EF4-FFF2-40B4-BE49-F238E27FC236}">
                      <a16:creationId xmlns:a16="http://schemas.microsoft.com/office/drawing/2014/main" id="{70E3AF09-1B95-C340-2EF9-A53CBC3F18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74695" y="2997842"/>
                  <a:ext cx="216226" cy="527142"/>
                </a:xfrm>
                <a:custGeom>
                  <a:avLst/>
                  <a:gdLst/>
                  <a:ahLst/>
                  <a:cxnLst>
                    <a:cxn ang="0">
                      <a:pos x="46" y="207"/>
                    </a:cxn>
                    <a:cxn ang="0">
                      <a:pos x="162" y="322"/>
                    </a:cxn>
                    <a:cxn ang="0">
                      <a:pos x="159" y="379"/>
                    </a:cxn>
                    <a:cxn ang="0">
                      <a:pos x="161" y="435"/>
                    </a:cxn>
                    <a:cxn ang="0">
                      <a:pos x="183" y="520"/>
                    </a:cxn>
                    <a:cxn ang="0">
                      <a:pos x="189" y="605"/>
                    </a:cxn>
                    <a:cxn ang="0">
                      <a:pos x="211" y="625"/>
                    </a:cxn>
                    <a:cxn ang="0">
                      <a:pos x="240" y="648"/>
                    </a:cxn>
                    <a:cxn ang="0">
                      <a:pos x="270" y="734"/>
                    </a:cxn>
                    <a:cxn ang="0">
                      <a:pos x="251" y="743"/>
                    </a:cxn>
                    <a:cxn ang="0">
                      <a:pos x="200" y="801"/>
                    </a:cxn>
                    <a:cxn ang="0">
                      <a:pos x="118" y="918"/>
                    </a:cxn>
                    <a:cxn ang="0">
                      <a:pos x="90" y="949"/>
                    </a:cxn>
                    <a:cxn ang="0">
                      <a:pos x="63" y="972"/>
                    </a:cxn>
                    <a:cxn ang="0">
                      <a:pos x="39" y="990"/>
                    </a:cxn>
                    <a:cxn ang="0">
                      <a:pos x="21" y="1019"/>
                    </a:cxn>
                    <a:cxn ang="0">
                      <a:pos x="33" y="1065"/>
                    </a:cxn>
                    <a:cxn ang="0">
                      <a:pos x="43" y="1120"/>
                    </a:cxn>
                    <a:cxn ang="0">
                      <a:pos x="57" y="1152"/>
                    </a:cxn>
                    <a:cxn ang="0">
                      <a:pos x="44" y="1159"/>
                    </a:cxn>
                    <a:cxn ang="0">
                      <a:pos x="39" y="1202"/>
                    </a:cxn>
                    <a:cxn ang="0">
                      <a:pos x="37" y="1224"/>
                    </a:cxn>
                    <a:cxn ang="0">
                      <a:pos x="43" y="1241"/>
                    </a:cxn>
                    <a:cxn ang="0">
                      <a:pos x="64" y="1257"/>
                    </a:cxn>
                    <a:cxn ang="0">
                      <a:pos x="100" y="1278"/>
                    </a:cxn>
                    <a:cxn ang="0">
                      <a:pos x="122" y="1288"/>
                    </a:cxn>
                    <a:cxn ang="0">
                      <a:pos x="136" y="1324"/>
                    </a:cxn>
                    <a:cxn ang="0">
                      <a:pos x="139" y="1333"/>
                    </a:cxn>
                    <a:cxn ang="0">
                      <a:pos x="157" y="1327"/>
                    </a:cxn>
                    <a:cxn ang="0">
                      <a:pos x="200" y="1316"/>
                    </a:cxn>
                    <a:cxn ang="0">
                      <a:pos x="229" y="1299"/>
                    </a:cxn>
                    <a:cxn ang="0">
                      <a:pos x="268" y="1276"/>
                    </a:cxn>
                    <a:cxn ang="0">
                      <a:pos x="290" y="1272"/>
                    </a:cxn>
                    <a:cxn ang="0">
                      <a:pos x="329" y="1268"/>
                    </a:cxn>
                    <a:cxn ang="0">
                      <a:pos x="377" y="1265"/>
                    </a:cxn>
                    <a:cxn ang="0">
                      <a:pos x="423" y="1231"/>
                    </a:cxn>
                    <a:cxn ang="0">
                      <a:pos x="576" y="1050"/>
                    </a:cxn>
                    <a:cxn ang="0">
                      <a:pos x="579" y="962"/>
                    </a:cxn>
                    <a:cxn ang="0">
                      <a:pos x="530" y="891"/>
                    </a:cxn>
                    <a:cxn ang="0">
                      <a:pos x="549" y="822"/>
                    </a:cxn>
                    <a:cxn ang="0">
                      <a:pos x="520" y="753"/>
                    </a:cxn>
                    <a:cxn ang="0">
                      <a:pos x="507" y="699"/>
                    </a:cxn>
                    <a:cxn ang="0">
                      <a:pos x="525" y="639"/>
                    </a:cxn>
                    <a:cxn ang="0">
                      <a:pos x="495" y="546"/>
                    </a:cxn>
                    <a:cxn ang="0">
                      <a:pos x="474" y="469"/>
                    </a:cxn>
                    <a:cxn ang="0">
                      <a:pos x="514" y="354"/>
                    </a:cxn>
                    <a:cxn ang="0">
                      <a:pos x="456" y="291"/>
                    </a:cxn>
                    <a:cxn ang="0">
                      <a:pos x="434" y="232"/>
                    </a:cxn>
                    <a:cxn ang="0">
                      <a:pos x="436" y="185"/>
                    </a:cxn>
                    <a:cxn ang="0">
                      <a:pos x="460" y="126"/>
                    </a:cxn>
                    <a:cxn ang="0">
                      <a:pos x="453" y="41"/>
                    </a:cxn>
                    <a:cxn ang="0">
                      <a:pos x="409" y="0"/>
                    </a:cxn>
                    <a:cxn ang="0">
                      <a:pos x="310" y="32"/>
                    </a:cxn>
                    <a:cxn ang="0">
                      <a:pos x="283" y="132"/>
                    </a:cxn>
                    <a:cxn ang="0">
                      <a:pos x="248" y="201"/>
                    </a:cxn>
                    <a:cxn ang="0">
                      <a:pos x="207" y="205"/>
                    </a:cxn>
                    <a:cxn ang="0">
                      <a:pos x="156" y="214"/>
                    </a:cxn>
                    <a:cxn ang="0">
                      <a:pos x="98" y="196"/>
                    </a:cxn>
                    <a:cxn ang="0">
                      <a:pos x="37" y="116"/>
                    </a:cxn>
                    <a:cxn ang="0">
                      <a:pos x="20" y="150"/>
                    </a:cxn>
                  </a:cxnLst>
                  <a:rect l="0" t="0" r="r" b="b"/>
                  <a:pathLst>
                    <a:path w="593" h="1339">
                      <a:moveTo>
                        <a:pt x="0" y="156"/>
                      </a:moveTo>
                      <a:lnTo>
                        <a:pt x="3" y="156"/>
                      </a:lnTo>
                      <a:lnTo>
                        <a:pt x="5" y="161"/>
                      </a:lnTo>
                      <a:lnTo>
                        <a:pt x="46" y="207"/>
                      </a:lnTo>
                      <a:lnTo>
                        <a:pt x="76" y="237"/>
                      </a:lnTo>
                      <a:lnTo>
                        <a:pt x="112" y="248"/>
                      </a:lnTo>
                      <a:lnTo>
                        <a:pt x="130" y="266"/>
                      </a:lnTo>
                      <a:lnTo>
                        <a:pt x="162" y="322"/>
                      </a:lnTo>
                      <a:lnTo>
                        <a:pt x="165" y="329"/>
                      </a:lnTo>
                      <a:lnTo>
                        <a:pt x="160" y="342"/>
                      </a:lnTo>
                      <a:lnTo>
                        <a:pt x="159" y="358"/>
                      </a:lnTo>
                      <a:lnTo>
                        <a:pt x="159" y="379"/>
                      </a:lnTo>
                      <a:lnTo>
                        <a:pt x="160" y="393"/>
                      </a:lnTo>
                      <a:lnTo>
                        <a:pt x="165" y="399"/>
                      </a:lnTo>
                      <a:lnTo>
                        <a:pt x="167" y="414"/>
                      </a:lnTo>
                      <a:lnTo>
                        <a:pt x="161" y="435"/>
                      </a:lnTo>
                      <a:lnTo>
                        <a:pt x="164" y="452"/>
                      </a:lnTo>
                      <a:lnTo>
                        <a:pt x="184" y="498"/>
                      </a:lnTo>
                      <a:lnTo>
                        <a:pt x="184" y="510"/>
                      </a:lnTo>
                      <a:lnTo>
                        <a:pt x="183" y="520"/>
                      </a:lnTo>
                      <a:lnTo>
                        <a:pt x="175" y="533"/>
                      </a:lnTo>
                      <a:lnTo>
                        <a:pt x="171" y="551"/>
                      </a:lnTo>
                      <a:lnTo>
                        <a:pt x="175" y="571"/>
                      </a:lnTo>
                      <a:lnTo>
                        <a:pt x="189" y="605"/>
                      </a:lnTo>
                      <a:lnTo>
                        <a:pt x="197" y="613"/>
                      </a:lnTo>
                      <a:lnTo>
                        <a:pt x="202" y="614"/>
                      </a:lnTo>
                      <a:lnTo>
                        <a:pt x="205" y="622"/>
                      </a:lnTo>
                      <a:lnTo>
                        <a:pt x="211" y="625"/>
                      </a:lnTo>
                      <a:lnTo>
                        <a:pt x="216" y="619"/>
                      </a:lnTo>
                      <a:lnTo>
                        <a:pt x="220" y="623"/>
                      </a:lnTo>
                      <a:lnTo>
                        <a:pt x="224" y="637"/>
                      </a:lnTo>
                      <a:lnTo>
                        <a:pt x="240" y="648"/>
                      </a:lnTo>
                      <a:lnTo>
                        <a:pt x="257" y="671"/>
                      </a:lnTo>
                      <a:lnTo>
                        <a:pt x="262" y="684"/>
                      </a:lnTo>
                      <a:lnTo>
                        <a:pt x="259" y="714"/>
                      </a:lnTo>
                      <a:lnTo>
                        <a:pt x="270" y="734"/>
                      </a:lnTo>
                      <a:lnTo>
                        <a:pt x="262" y="732"/>
                      </a:lnTo>
                      <a:lnTo>
                        <a:pt x="258" y="740"/>
                      </a:lnTo>
                      <a:lnTo>
                        <a:pt x="262" y="750"/>
                      </a:lnTo>
                      <a:lnTo>
                        <a:pt x="251" y="743"/>
                      </a:lnTo>
                      <a:lnTo>
                        <a:pt x="241" y="745"/>
                      </a:lnTo>
                      <a:lnTo>
                        <a:pt x="222" y="752"/>
                      </a:lnTo>
                      <a:lnTo>
                        <a:pt x="214" y="788"/>
                      </a:lnTo>
                      <a:lnTo>
                        <a:pt x="200" y="801"/>
                      </a:lnTo>
                      <a:lnTo>
                        <a:pt x="181" y="828"/>
                      </a:lnTo>
                      <a:lnTo>
                        <a:pt x="156" y="855"/>
                      </a:lnTo>
                      <a:lnTo>
                        <a:pt x="140" y="879"/>
                      </a:lnTo>
                      <a:lnTo>
                        <a:pt x="118" y="918"/>
                      </a:lnTo>
                      <a:lnTo>
                        <a:pt x="108" y="925"/>
                      </a:lnTo>
                      <a:lnTo>
                        <a:pt x="102" y="935"/>
                      </a:lnTo>
                      <a:lnTo>
                        <a:pt x="97" y="940"/>
                      </a:lnTo>
                      <a:lnTo>
                        <a:pt x="90" y="949"/>
                      </a:lnTo>
                      <a:lnTo>
                        <a:pt x="70" y="952"/>
                      </a:lnTo>
                      <a:lnTo>
                        <a:pt x="62" y="949"/>
                      </a:lnTo>
                      <a:lnTo>
                        <a:pt x="55" y="962"/>
                      </a:lnTo>
                      <a:lnTo>
                        <a:pt x="63" y="972"/>
                      </a:lnTo>
                      <a:lnTo>
                        <a:pt x="59" y="974"/>
                      </a:lnTo>
                      <a:lnTo>
                        <a:pt x="42" y="976"/>
                      </a:lnTo>
                      <a:lnTo>
                        <a:pt x="43" y="982"/>
                      </a:lnTo>
                      <a:lnTo>
                        <a:pt x="39" y="990"/>
                      </a:lnTo>
                      <a:lnTo>
                        <a:pt x="33" y="990"/>
                      </a:lnTo>
                      <a:lnTo>
                        <a:pt x="30" y="993"/>
                      </a:lnTo>
                      <a:lnTo>
                        <a:pt x="26" y="1000"/>
                      </a:lnTo>
                      <a:lnTo>
                        <a:pt x="21" y="1019"/>
                      </a:lnTo>
                      <a:lnTo>
                        <a:pt x="23" y="1039"/>
                      </a:lnTo>
                      <a:lnTo>
                        <a:pt x="26" y="1047"/>
                      </a:lnTo>
                      <a:lnTo>
                        <a:pt x="30" y="1053"/>
                      </a:lnTo>
                      <a:lnTo>
                        <a:pt x="33" y="1065"/>
                      </a:lnTo>
                      <a:lnTo>
                        <a:pt x="30" y="1091"/>
                      </a:lnTo>
                      <a:lnTo>
                        <a:pt x="35" y="1101"/>
                      </a:lnTo>
                      <a:lnTo>
                        <a:pt x="42" y="1109"/>
                      </a:lnTo>
                      <a:lnTo>
                        <a:pt x="43" y="1120"/>
                      </a:lnTo>
                      <a:lnTo>
                        <a:pt x="47" y="1135"/>
                      </a:lnTo>
                      <a:lnTo>
                        <a:pt x="50" y="1144"/>
                      </a:lnTo>
                      <a:lnTo>
                        <a:pt x="55" y="1150"/>
                      </a:lnTo>
                      <a:lnTo>
                        <a:pt x="57" y="1152"/>
                      </a:lnTo>
                      <a:lnTo>
                        <a:pt x="52" y="1148"/>
                      </a:lnTo>
                      <a:lnTo>
                        <a:pt x="47" y="1148"/>
                      </a:lnTo>
                      <a:lnTo>
                        <a:pt x="43" y="1152"/>
                      </a:lnTo>
                      <a:lnTo>
                        <a:pt x="44" y="1159"/>
                      </a:lnTo>
                      <a:lnTo>
                        <a:pt x="43" y="1165"/>
                      </a:lnTo>
                      <a:lnTo>
                        <a:pt x="44" y="1173"/>
                      </a:lnTo>
                      <a:lnTo>
                        <a:pt x="44" y="1188"/>
                      </a:lnTo>
                      <a:lnTo>
                        <a:pt x="39" y="1202"/>
                      </a:lnTo>
                      <a:lnTo>
                        <a:pt x="36" y="1202"/>
                      </a:lnTo>
                      <a:lnTo>
                        <a:pt x="33" y="1211"/>
                      </a:lnTo>
                      <a:lnTo>
                        <a:pt x="37" y="1218"/>
                      </a:lnTo>
                      <a:lnTo>
                        <a:pt x="37" y="1224"/>
                      </a:lnTo>
                      <a:lnTo>
                        <a:pt x="36" y="1229"/>
                      </a:lnTo>
                      <a:lnTo>
                        <a:pt x="37" y="1234"/>
                      </a:lnTo>
                      <a:lnTo>
                        <a:pt x="44" y="1237"/>
                      </a:lnTo>
                      <a:lnTo>
                        <a:pt x="43" y="1241"/>
                      </a:lnTo>
                      <a:lnTo>
                        <a:pt x="38" y="1242"/>
                      </a:lnTo>
                      <a:lnTo>
                        <a:pt x="39" y="1249"/>
                      </a:lnTo>
                      <a:lnTo>
                        <a:pt x="53" y="1249"/>
                      </a:lnTo>
                      <a:lnTo>
                        <a:pt x="64" y="1257"/>
                      </a:lnTo>
                      <a:lnTo>
                        <a:pt x="69" y="1264"/>
                      </a:lnTo>
                      <a:lnTo>
                        <a:pt x="80" y="1269"/>
                      </a:lnTo>
                      <a:lnTo>
                        <a:pt x="97" y="1274"/>
                      </a:lnTo>
                      <a:lnTo>
                        <a:pt x="100" y="1278"/>
                      </a:lnTo>
                      <a:lnTo>
                        <a:pt x="97" y="1285"/>
                      </a:lnTo>
                      <a:lnTo>
                        <a:pt x="106" y="1291"/>
                      </a:lnTo>
                      <a:lnTo>
                        <a:pt x="121" y="1283"/>
                      </a:lnTo>
                      <a:lnTo>
                        <a:pt x="122" y="1288"/>
                      </a:lnTo>
                      <a:lnTo>
                        <a:pt x="122" y="1300"/>
                      </a:lnTo>
                      <a:lnTo>
                        <a:pt x="130" y="1313"/>
                      </a:lnTo>
                      <a:lnTo>
                        <a:pt x="129" y="1321"/>
                      </a:lnTo>
                      <a:lnTo>
                        <a:pt x="136" y="1324"/>
                      </a:lnTo>
                      <a:lnTo>
                        <a:pt x="134" y="1331"/>
                      </a:lnTo>
                      <a:lnTo>
                        <a:pt x="124" y="1338"/>
                      </a:lnTo>
                      <a:lnTo>
                        <a:pt x="129" y="1339"/>
                      </a:lnTo>
                      <a:lnTo>
                        <a:pt x="139" y="1333"/>
                      </a:lnTo>
                      <a:lnTo>
                        <a:pt x="150" y="1313"/>
                      </a:lnTo>
                      <a:lnTo>
                        <a:pt x="152" y="1316"/>
                      </a:lnTo>
                      <a:lnTo>
                        <a:pt x="152" y="1326"/>
                      </a:lnTo>
                      <a:lnTo>
                        <a:pt x="157" y="1327"/>
                      </a:lnTo>
                      <a:lnTo>
                        <a:pt x="181" y="1315"/>
                      </a:lnTo>
                      <a:lnTo>
                        <a:pt x="189" y="1315"/>
                      </a:lnTo>
                      <a:lnTo>
                        <a:pt x="197" y="1311"/>
                      </a:lnTo>
                      <a:lnTo>
                        <a:pt x="200" y="1316"/>
                      </a:lnTo>
                      <a:lnTo>
                        <a:pt x="203" y="1316"/>
                      </a:lnTo>
                      <a:lnTo>
                        <a:pt x="213" y="1306"/>
                      </a:lnTo>
                      <a:lnTo>
                        <a:pt x="221" y="1300"/>
                      </a:lnTo>
                      <a:lnTo>
                        <a:pt x="229" y="1299"/>
                      </a:lnTo>
                      <a:lnTo>
                        <a:pt x="235" y="1301"/>
                      </a:lnTo>
                      <a:lnTo>
                        <a:pt x="251" y="1291"/>
                      </a:lnTo>
                      <a:lnTo>
                        <a:pt x="261" y="1290"/>
                      </a:lnTo>
                      <a:lnTo>
                        <a:pt x="268" y="1276"/>
                      </a:lnTo>
                      <a:lnTo>
                        <a:pt x="273" y="1286"/>
                      </a:lnTo>
                      <a:lnTo>
                        <a:pt x="291" y="1279"/>
                      </a:lnTo>
                      <a:lnTo>
                        <a:pt x="289" y="1269"/>
                      </a:lnTo>
                      <a:lnTo>
                        <a:pt x="290" y="1272"/>
                      </a:lnTo>
                      <a:lnTo>
                        <a:pt x="299" y="1275"/>
                      </a:lnTo>
                      <a:lnTo>
                        <a:pt x="305" y="1275"/>
                      </a:lnTo>
                      <a:lnTo>
                        <a:pt x="311" y="1269"/>
                      </a:lnTo>
                      <a:lnTo>
                        <a:pt x="329" y="1268"/>
                      </a:lnTo>
                      <a:lnTo>
                        <a:pt x="342" y="1263"/>
                      </a:lnTo>
                      <a:lnTo>
                        <a:pt x="351" y="1258"/>
                      </a:lnTo>
                      <a:lnTo>
                        <a:pt x="359" y="1263"/>
                      </a:lnTo>
                      <a:lnTo>
                        <a:pt x="377" y="1265"/>
                      </a:lnTo>
                      <a:lnTo>
                        <a:pt x="382" y="1262"/>
                      </a:lnTo>
                      <a:lnTo>
                        <a:pt x="386" y="1257"/>
                      </a:lnTo>
                      <a:lnTo>
                        <a:pt x="387" y="1258"/>
                      </a:lnTo>
                      <a:lnTo>
                        <a:pt x="423" y="1231"/>
                      </a:lnTo>
                      <a:lnTo>
                        <a:pt x="473" y="1182"/>
                      </a:lnTo>
                      <a:lnTo>
                        <a:pt x="511" y="1139"/>
                      </a:lnTo>
                      <a:lnTo>
                        <a:pt x="563" y="1070"/>
                      </a:lnTo>
                      <a:lnTo>
                        <a:pt x="576" y="1050"/>
                      </a:lnTo>
                      <a:lnTo>
                        <a:pt x="592" y="1012"/>
                      </a:lnTo>
                      <a:lnTo>
                        <a:pt x="593" y="973"/>
                      </a:lnTo>
                      <a:lnTo>
                        <a:pt x="589" y="979"/>
                      </a:lnTo>
                      <a:lnTo>
                        <a:pt x="579" y="962"/>
                      </a:lnTo>
                      <a:lnTo>
                        <a:pt x="574" y="945"/>
                      </a:lnTo>
                      <a:lnTo>
                        <a:pt x="544" y="922"/>
                      </a:lnTo>
                      <a:lnTo>
                        <a:pt x="536" y="909"/>
                      </a:lnTo>
                      <a:lnTo>
                        <a:pt x="530" y="891"/>
                      </a:lnTo>
                      <a:lnTo>
                        <a:pt x="534" y="875"/>
                      </a:lnTo>
                      <a:lnTo>
                        <a:pt x="544" y="860"/>
                      </a:lnTo>
                      <a:lnTo>
                        <a:pt x="550" y="842"/>
                      </a:lnTo>
                      <a:lnTo>
                        <a:pt x="549" y="822"/>
                      </a:lnTo>
                      <a:lnTo>
                        <a:pt x="533" y="807"/>
                      </a:lnTo>
                      <a:lnTo>
                        <a:pt x="526" y="791"/>
                      </a:lnTo>
                      <a:lnTo>
                        <a:pt x="528" y="770"/>
                      </a:lnTo>
                      <a:lnTo>
                        <a:pt x="520" y="753"/>
                      </a:lnTo>
                      <a:lnTo>
                        <a:pt x="504" y="750"/>
                      </a:lnTo>
                      <a:lnTo>
                        <a:pt x="503" y="729"/>
                      </a:lnTo>
                      <a:lnTo>
                        <a:pt x="509" y="718"/>
                      </a:lnTo>
                      <a:lnTo>
                        <a:pt x="507" y="699"/>
                      </a:lnTo>
                      <a:lnTo>
                        <a:pt x="504" y="689"/>
                      </a:lnTo>
                      <a:lnTo>
                        <a:pt x="509" y="673"/>
                      </a:lnTo>
                      <a:lnTo>
                        <a:pt x="511" y="651"/>
                      </a:lnTo>
                      <a:lnTo>
                        <a:pt x="525" y="639"/>
                      </a:lnTo>
                      <a:lnTo>
                        <a:pt x="523" y="624"/>
                      </a:lnTo>
                      <a:lnTo>
                        <a:pt x="521" y="607"/>
                      </a:lnTo>
                      <a:lnTo>
                        <a:pt x="510" y="573"/>
                      </a:lnTo>
                      <a:lnTo>
                        <a:pt x="495" y="546"/>
                      </a:lnTo>
                      <a:lnTo>
                        <a:pt x="493" y="527"/>
                      </a:lnTo>
                      <a:lnTo>
                        <a:pt x="485" y="510"/>
                      </a:lnTo>
                      <a:lnTo>
                        <a:pt x="476" y="490"/>
                      </a:lnTo>
                      <a:lnTo>
                        <a:pt x="474" y="469"/>
                      </a:lnTo>
                      <a:lnTo>
                        <a:pt x="480" y="456"/>
                      </a:lnTo>
                      <a:lnTo>
                        <a:pt x="499" y="413"/>
                      </a:lnTo>
                      <a:lnTo>
                        <a:pt x="517" y="376"/>
                      </a:lnTo>
                      <a:lnTo>
                        <a:pt x="514" y="354"/>
                      </a:lnTo>
                      <a:lnTo>
                        <a:pt x="504" y="339"/>
                      </a:lnTo>
                      <a:lnTo>
                        <a:pt x="484" y="301"/>
                      </a:lnTo>
                      <a:lnTo>
                        <a:pt x="469" y="294"/>
                      </a:lnTo>
                      <a:lnTo>
                        <a:pt x="456" y="291"/>
                      </a:lnTo>
                      <a:lnTo>
                        <a:pt x="446" y="285"/>
                      </a:lnTo>
                      <a:lnTo>
                        <a:pt x="441" y="278"/>
                      </a:lnTo>
                      <a:lnTo>
                        <a:pt x="436" y="258"/>
                      </a:lnTo>
                      <a:lnTo>
                        <a:pt x="434" y="232"/>
                      </a:lnTo>
                      <a:lnTo>
                        <a:pt x="435" y="223"/>
                      </a:lnTo>
                      <a:lnTo>
                        <a:pt x="446" y="194"/>
                      </a:lnTo>
                      <a:lnTo>
                        <a:pt x="446" y="189"/>
                      </a:lnTo>
                      <a:lnTo>
                        <a:pt x="436" y="185"/>
                      </a:lnTo>
                      <a:lnTo>
                        <a:pt x="467" y="158"/>
                      </a:lnTo>
                      <a:lnTo>
                        <a:pt x="457" y="150"/>
                      </a:lnTo>
                      <a:lnTo>
                        <a:pt x="456" y="139"/>
                      </a:lnTo>
                      <a:lnTo>
                        <a:pt x="460" y="126"/>
                      </a:lnTo>
                      <a:lnTo>
                        <a:pt x="479" y="102"/>
                      </a:lnTo>
                      <a:lnTo>
                        <a:pt x="478" y="86"/>
                      </a:lnTo>
                      <a:lnTo>
                        <a:pt x="471" y="58"/>
                      </a:lnTo>
                      <a:lnTo>
                        <a:pt x="453" y="41"/>
                      </a:lnTo>
                      <a:lnTo>
                        <a:pt x="435" y="35"/>
                      </a:lnTo>
                      <a:lnTo>
                        <a:pt x="425" y="26"/>
                      </a:lnTo>
                      <a:lnTo>
                        <a:pt x="415" y="5"/>
                      </a:lnTo>
                      <a:lnTo>
                        <a:pt x="409" y="0"/>
                      </a:lnTo>
                      <a:lnTo>
                        <a:pt x="386" y="5"/>
                      </a:lnTo>
                      <a:lnTo>
                        <a:pt x="348" y="22"/>
                      </a:lnTo>
                      <a:lnTo>
                        <a:pt x="323" y="25"/>
                      </a:lnTo>
                      <a:lnTo>
                        <a:pt x="310" y="32"/>
                      </a:lnTo>
                      <a:lnTo>
                        <a:pt x="300" y="45"/>
                      </a:lnTo>
                      <a:lnTo>
                        <a:pt x="286" y="76"/>
                      </a:lnTo>
                      <a:lnTo>
                        <a:pt x="283" y="118"/>
                      </a:lnTo>
                      <a:lnTo>
                        <a:pt x="283" y="132"/>
                      </a:lnTo>
                      <a:lnTo>
                        <a:pt x="285" y="155"/>
                      </a:lnTo>
                      <a:lnTo>
                        <a:pt x="283" y="167"/>
                      </a:lnTo>
                      <a:lnTo>
                        <a:pt x="257" y="187"/>
                      </a:lnTo>
                      <a:lnTo>
                        <a:pt x="248" y="201"/>
                      </a:lnTo>
                      <a:lnTo>
                        <a:pt x="236" y="210"/>
                      </a:lnTo>
                      <a:lnTo>
                        <a:pt x="220" y="218"/>
                      </a:lnTo>
                      <a:lnTo>
                        <a:pt x="210" y="214"/>
                      </a:lnTo>
                      <a:lnTo>
                        <a:pt x="207" y="205"/>
                      </a:lnTo>
                      <a:lnTo>
                        <a:pt x="198" y="193"/>
                      </a:lnTo>
                      <a:lnTo>
                        <a:pt x="188" y="186"/>
                      </a:lnTo>
                      <a:lnTo>
                        <a:pt x="171" y="205"/>
                      </a:lnTo>
                      <a:lnTo>
                        <a:pt x="156" y="214"/>
                      </a:lnTo>
                      <a:lnTo>
                        <a:pt x="144" y="215"/>
                      </a:lnTo>
                      <a:lnTo>
                        <a:pt x="129" y="208"/>
                      </a:lnTo>
                      <a:lnTo>
                        <a:pt x="103" y="204"/>
                      </a:lnTo>
                      <a:lnTo>
                        <a:pt x="98" y="196"/>
                      </a:lnTo>
                      <a:lnTo>
                        <a:pt x="93" y="177"/>
                      </a:lnTo>
                      <a:lnTo>
                        <a:pt x="63" y="133"/>
                      </a:lnTo>
                      <a:lnTo>
                        <a:pt x="52" y="122"/>
                      </a:lnTo>
                      <a:lnTo>
                        <a:pt x="37" y="116"/>
                      </a:lnTo>
                      <a:lnTo>
                        <a:pt x="25" y="122"/>
                      </a:lnTo>
                      <a:lnTo>
                        <a:pt x="26" y="134"/>
                      </a:lnTo>
                      <a:lnTo>
                        <a:pt x="28" y="146"/>
                      </a:lnTo>
                      <a:lnTo>
                        <a:pt x="20" y="150"/>
                      </a:lnTo>
                      <a:lnTo>
                        <a:pt x="11" y="145"/>
                      </a:lnTo>
                      <a:lnTo>
                        <a:pt x="3" y="149"/>
                      </a:lnTo>
                      <a:lnTo>
                        <a:pt x="0" y="15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84" name="Freeform 219">
                  <a:extLst>
                    <a:ext uri="{FF2B5EF4-FFF2-40B4-BE49-F238E27FC236}">
                      <a16:creationId xmlns:a16="http://schemas.microsoft.com/office/drawing/2014/main" id="{5D6F23F9-4304-B96E-27A1-5DDC367FA9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25763" y="3613497"/>
                  <a:ext cx="56328" cy="112115"/>
                </a:xfrm>
                <a:custGeom>
                  <a:avLst/>
                  <a:gdLst/>
                  <a:ahLst/>
                  <a:cxnLst>
                    <a:cxn ang="0">
                      <a:pos x="43" y="278"/>
                    </a:cxn>
                    <a:cxn ang="0">
                      <a:pos x="75" y="280"/>
                    </a:cxn>
                    <a:cxn ang="0">
                      <a:pos x="80" y="276"/>
                    </a:cxn>
                    <a:cxn ang="0">
                      <a:pos x="84" y="279"/>
                    </a:cxn>
                    <a:cxn ang="0">
                      <a:pos x="89" y="275"/>
                    </a:cxn>
                    <a:cxn ang="0">
                      <a:pos x="83" y="266"/>
                    </a:cxn>
                    <a:cxn ang="0">
                      <a:pos x="75" y="262"/>
                    </a:cxn>
                    <a:cxn ang="0">
                      <a:pos x="85" y="247"/>
                    </a:cxn>
                    <a:cxn ang="0">
                      <a:pos x="83" y="243"/>
                    </a:cxn>
                    <a:cxn ang="0">
                      <a:pos x="84" y="223"/>
                    </a:cxn>
                    <a:cxn ang="0">
                      <a:pos x="91" y="210"/>
                    </a:cxn>
                    <a:cxn ang="0">
                      <a:pos x="84" y="200"/>
                    </a:cxn>
                    <a:cxn ang="0">
                      <a:pos x="102" y="199"/>
                    </a:cxn>
                    <a:cxn ang="0">
                      <a:pos x="98" y="185"/>
                    </a:cxn>
                    <a:cxn ang="0">
                      <a:pos x="116" y="182"/>
                    </a:cxn>
                    <a:cxn ang="0">
                      <a:pos x="118" y="163"/>
                    </a:cxn>
                    <a:cxn ang="0">
                      <a:pos x="127" y="149"/>
                    </a:cxn>
                    <a:cxn ang="0">
                      <a:pos x="130" y="161"/>
                    </a:cxn>
                    <a:cxn ang="0">
                      <a:pos x="138" y="156"/>
                    </a:cxn>
                    <a:cxn ang="0">
                      <a:pos x="154" y="133"/>
                    </a:cxn>
                    <a:cxn ang="0">
                      <a:pos x="146" y="123"/>
                    </a:cxn>
                    <a:cxn ang="0">
                      <a:pos x="129" y="126"/>
                    </a:cxn>
                    <a:cxn ang="0">
                      <a:pos x="119" y="120"/>
                    </a:cxn>
                    <a:cxn ang="0">
                      <a:pos x="112" y="123"/>
                    </a:cxn>
                    <a:cxn ang="0">
                      <a:pos x="119" y="109"/>
                    </a:cxn>
                    <a:cxn ang="0">
                      <a:pos x="108" y="109"/>
                    </a:cxn>
                    <a:cxn ang="0">
                      <a:pos x="117" y="102"/>
                    </a:cxn>
                    <a:cxn ang="0">
                      <a:pos x="118" y="92"/>
                    </a:cxn>
                    <a:cxn ang="0">
                      <a:pos x="122" y="66"/>
                    </a:cxn>
                    <a:cxn ang="0">
                      <a:pos x="132" y="39"/>
                    </a:cxn>
                    <a:cxn ang="0">
                      <a:pos x="128" y="10"/>
                    </a:cxn>
                    <a:cxn ang="0">
                      <a:pos x="129" y="0"/>
                    </a:cxn>
                    <a:cxn ang="0">
                      <a:pos x="101" y="17"/>
                    </a:cxn>
                    <a:cxn ang="0">
                      <a:pos x="83" y="45"/>
                    </a:cxn>
                    <a:cxn ang="0">
                      <a:pos x="28" y="63"/>
                    </a:cxn>
                    <a:cxn ang="0">
                      <a:pos x="15" y="82"/>
                    </a:cxn>
                    <a:cxn ang="0">
                      <a:pos x="6" y="119"/>
                    </a:cxn>
                    <a:cxn ang="0">
                      <a:pos x="0" y="146"/>
                    </a:cxn>
                    <a:cxn ang="0">
                      <a:pos x="6" y="185"/>
                    </a:cxn>
                    <a:cxn ang="0">
                      <a:pos x="4" y="216"/>
                    </a:cxn>
                    <a:cxn ang="0">
                      <a:pos x="12" y="214"/>
                    </a:cxn>
                    <a:cxn ang="0">
                      <a:pos x="28" y="226"/>
                    </a:cxn>
                    <a:cxn ang="0">
                      <a:pos x="33" y="269"/>
                    </a:cxn>
                  </a:cxnLst>
                  <a:rect l="0" t="0" r="r" b="b"/>
                  <a:pathLst>
                    <a:path w="154" h="284">
                      <a:moveTo>
                        <a:pt x="35" y="279"/>
                      </a:moveTo>
                      <a:lnTo>
                        <a:pt x="43" y="278"/>
                      </a:lnTo>
                      <a:lnTo>
                        <a:pt x="67" y="284"/>
                      </a:lnTo>
                      <a:lnTo>
                        <a:pt x="75" y="280"/>
                      </a:lnTo>
                      <a:lnTo>
                        <a:pt x="79" y="279"/>
                      </a:lnTo>
                      <a:lnTo>
                        <a:pt x="80" y="276"/>
                      </a:lnTo>
                      <a:lnTo>
                        <a:pt x="83" y="276"/>
                      </a:lnTo>
                      <a:lnTo>
                        <a:pt x="84" y="279"/>
                      </a:lnTo>
                      <a:lnTo>
                        <a:pt x="89" y="279"/>
                      </a:lnTo>
                      <a:lnTo>
                        <a:pt x="89" y="275"/>
                      </a:lnTo>
                      <a:lnTo>
                        <a:pt x="86" y="270"/>
                      </a:lnTo>
                      <a:lnTo>
                        <a:pt x="83" y="266"/>
                      </a:lnTo>
                      <a:lnTo>
                        <a:pt x="75" y="266"/>
                      </a:lnTo>
                      <a:lnTo>
                        <a:pt x="75" y="262"/>
                      </a:lnTo>
                      <a:lnTo>
                        <a:pt x="75" y="253"/>
                      </a:lnTo>
                      <a:lnTo>
                        <a:pt x="85" y="247"/>
                      </a:lnTo>
                      <a:lnTo>
                        <a:pt x="85" y="243"/>
                      </a:lnTo>
                      <a:lnTo>
                        <a:pt x="83" y="243"/>
                      </a:lnTo>
                      <a:lnTo>
                        <a:pt x="81" y="235"/>
                      </a:lnTo>
                      <a:lnTo>
                        <a:pt x="84" y="223"/>
                      </a:lnTo>
                      <a:lnTo>
                        <a:pt x="81" y="220"/>
                      </a:lnTo>
                      <a:lnTo>
                        <a:pt x="91" y="210"/>
                      </a:lnTo>
                      <a:lnTo>
                        <a:pt x="90" y="206"/>
                      </a:lnTo>
                      <a:lnTo>
                        <a:pt x="84" y="200"/>
                      </a:lnTo>
                      <a:lnTo>
                        <a:pt x="90" y="198"/>
                      </a:lnTo>
                      <a:lnTo>
                        <a:pt x="102" y="199"/>
                      </a:lnTo>
                      <a:lnTo>
                        <a:pt x="103" y="193"/>
                      </a:lnTo>
                      <a:lnTo>
                        <a:pt x="98" y="185"/>
                      </a:lnTo>
                      <a:lnTo>
                        <a:pt x="102" y="180"/>
                      </a:lnTo>
                      <a:lnTo>
                        <a:pt x="116" y="182"/>
                      </a:lnTo>
                      <a:lnTo>
                        <a:pt x="121" y="176"/>
                      </a:lnTo>
                      <a:lnTo>
                        <a:pt x="118" y="163"/>
                      </a:lnTo>
                      <a:lnTo>
                        <a:pt x="122" y="151"/>
                      </a:lnTo>
                      <a:lnTo>
                        <a:pt x="127" y="149"/>
                      </a:lnTo>
                      <a:lnTo>
                        <a:pt x="127" y="153"/>
                      </a:lnTo>
                      <a:lnTo>
                        <a:pt x="130" y="161"/>
                      </a:lnTo>
                      <a:lnTo>
                        <a:pt x="137" y="152"/>
                      </a:lnTo>
                      <a:lnTo>
                        <a:pt x="138" y="156"/>
                      </a:lnTo>
                      <a:lnTo>
                        <a:pt x="153" y="144"/>
                      </a:lnTo>
                      <a:lnTo>
                        <a:pt x="154" y="133"/>
                      </a:lnTo>
                      <a:lnTo>
                        <a:pt x="151" y="125"/>
                      </a:lnTo>
                      <a:lnTo>
                        <a:pt x="146" y="123"/>
                      </a:lnTo>
                      <a:lnTo>
                        <a:pt x="137" y="124"/>
                      </a:lnTo>
                      <a:lnTo>
                        <a:pt x="129" y="126"/>
                      </a:lnTo>
                      <a:lnTo>
                        <a:pt x="126" y="120"/>
                      </a:lnTo>
                      <a:lnTo>
                        <a:pt x="119" y="120"/>
                      </a:lnTo>
                      <a:lnTo>
                        <a:pt x="114" y="128"/>
                      </a:lnTo>
                      <a:lnTo>
                        <a:pt x="112" y="123"/>
                      </a:lnTo>
                      <a:lnTo>
                        <a:pt x="113" y="117"/>
                      </a:lnTo>
                      <a:lnTo>
                        <a:pt x="119" y="109"/>
                      </a:lnTo>
                      <a:lnTo>
                        <a:pt x="118" y="107"/>
                      </a:lnTo>
                      <a:lnTo>
                        <a:pt x="108" y="109"/>
                      </a:lnTo>
                      <a:lnTo>
                        <a:pt x="108" y="106"/>
                      </a:lnTo>
                      <a:lnTo>
                        <a:pt x="117" y="102"/>
                      </a:lnTo>
                      <a:lnTo>
                        <a:pt x="117" y="93"/>
                      </a:lnTo>
                      <a:lnTo>
                        <a:pt x="118" y="92"/>
                      </a:lnTo>
                      <a:lnTo>
                        <a:pt x="118" y="80"/>
                      </a:lnTo>
                      <a:lnTo>
                        <a:pt x="122" y="66"/>
                      </a:lnTo>
                      <a:lnTo>
                        <a:pt x="132" y="48"/>
                      </a:lnTo>
                      <a:lnTo>
                        <a:pt x="132" y="39"/>
                      </a:lnTo>
                      <a:lnTo>
                        <a:pt x="126" y="20"/>
                      </a:lnTo>
                      <a:lnTo>
                        <a:pt x="128" y="10"/>
                      </a:lnTo>
                      <a:lnTo>
                        <a:pt x="130" y="2"/>
                      </a:lnTo>
                      <a:lnTo>
                        <a:pt x="129" y="0"/>
                      </a:lnTo>
                      <a:lnTo>
                        <a:pt x="123" y="6"/>
                      </a:lnTo>
                      <a:lnTo>
                        <a:pt x="101" y="17"/>
                      </a:lnTo>
                      <a:lnTo>
                        <a:pt x="85" y="34"/>
                      </a:lnTo>
                      <a:lnTo>
                        <a:pt x="83" y="45"/>
                      </a:lnTo>
                      <a:lnTo>
                        <a:pt x="71" y="54"/>
                      </a:lnTo>
                      <a:lnTo>
                        <a:pt x="28" y="63"/>
                      </a:lnTo>
                      <a:lnTo>
                        <a:pt x="20" y="71"/>
                      </a:lnTo>
                      <a:lnTo>
                        <a:pt x="15" y="82"/>
                      </a:lnTo>
                      <a:lnTo>
                        <a:pt x="8" y="107"/>
                      </a:lnTo>
                      <a:lnTo>
                        <a:pt x="6" y="119"/>
                      </a:lnTo>
                      <a:lnTo>
                        <a:pt x="0" y="134"/>
                      </a:lnTo>
                      <a:lnTo>
                        <a:pt x="0" y="146"/>
                      </a:lnTo>
                      <a:lnTo>
                        <a:pt x="3" y="174"/>
                      </a:lnTo>
                      <a:lnTo>
                        <a:pt x="6" y="185"/>
                      </a:lnTo>
                      <a:lnTo>
                        <a:pt x="6" y="199"/>
                      </a:lnTo>
                      <a:lnTo>
                        <a:pt x="4" y="216"/>
                      </a:lnTo>
                      <a:lnTo>
                        <a:pt x="9" y="216"/>
                      </a:lnTo>
                      <a:lnTo>
                        <a:pt x="12" y="214"/>
                      </a:lnTo>
                      <a:lnTo>
                        <a:pt x="21" y="219"/>
                      </a:lnTo>
                      <a:lnTo>
                        <a:pt x="28" y="226"/>
                      </a:lnTo>
                      <a:lnTo>
                        <a:pt x="33" y="236"/>
                      </a:lnTo>
                      <a:lnTo>
                        <a:pt x="33" y="269"/>
                      </a:lnTo>
                      <a:lnTo>
                        <a:pt x="35" y="27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85" name="Freeform 221">
                  <a:extLst>
                    <a:ext uri="{FF2B5EF4-FFF2-40B4-BE49-F238E27FC236}">
                      <a16:creationId xmlns:a16="http://schemas.microsoft.com/office/drawing/2014/main" id="{B529AF69-94D3-6EBB-11A5-EEB54662E0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85725" y="3058817"/>
                  <a:ext cx="259834" cy="645159"/>
                </a:xfrm>
                <a:custGeom>
                  <a:avLst/>
                  <a:gdLst/>
                  <a:ahLst/>
                  <a:cxnLst>
                    <a:cxn ang="0">
                      <a:pos x="13" y="1339"/>
                    </a:cxn>
                    <a:cxn ang="0">
                      <a:pos x="27" y="1349"/>
                    </a:cxn>
                    <a:cxn ang="0">
                      <a:pos x="43" y="1396"/>
                    </a:cxn>
                    <a:cxn ang="0">
                      <a:pos x="56" y="1468"/>
                    </a:cxn>
                    <a:cxn ang="0">
                      <a:pos x="92" y="1538"/>
                    </a:cxn>
                    <a:cxn ang="0">
                      <a:pos x="91" y="1593"/>
                    </a:cxn>
                    <a:cxn ang="0">
                      <a:pos x="107" y="1636"/>
                    </a:cxn>
                    <a:cxn ang="0">
                      <a:pos x="169" y="1598"/>
                    </a:cxn>
                    <a:cxn ang="0">
                      <a:pos x="227" y="1564"/>
                    </a:cxn>
                    <a:cxn ang="0">
                      <a:pos x="286" y="1484"/>
                    </a:cxn>
                    <a:cxn ang="0">
                      <a:pos x="300" y="1407"/>
                    </a:cxn>
                    <a:cxn ang="0">
                      <a:pos x="301" y="1378"/>
                    </a:cxn>
                    <a:cxn ang="0">
                      <a:pos x="288" y="1329"/>
                    </a:cxn>
                    <a:cxn ang="0">
                      <a:pos x="276" y="1310"/>
                    </a:cxn>
                    <a:cxn ang="0">
                      <a:pos x="350" y="1279"/>
                    </a:cxn>
                    <a:cxn ang="0">
                      <a:pos x="389" y="1243"/>
                    </a:cxn>
                    <a:cxn ang="0">
                      <a:pos x="341" y="1241"/>
                    </a:cxn>
                    <a:cxn ang="0">
                      <a:pos x="290" y="1219"/>
                    </a:cxn>
                    <a:cxn ang="0">
                      <a:pos x="338" y="1218"/>
                    </a:cxn>
                    <a:cxn ang="0">
                      <a:pos x="371" y="1232"/>
                    </a:cxn>
                    <a:cxn ang="0">
                      <a:pos x="394" y="1138"/>
                    </a:cxn>
                    <a:cxn ang="0">
                      <a:pos x="352" y="1100"/>
                    </a:cxn>
                    <a:cxn ang="0">
                      <a:pos x="308" y="1148"/>
                    </a:cxn>
                    <a:cxn ang="0">
                      <a:pos x="319" y="1127"/>
                    </a:cxn>
                    <a:cxn ang="0">
                      <a:pos x="331" y="1060"/>
                    </a:cxn>
                    <a:cxn ang="0">
                      <a:pos x="344" y="979"/>
                    </a:cxn>
                    <a:cxn ang="0">
                      <a:pos x="340" y="879"/>
                    </a:cxn>
                    <a:cxn ang="0">
                      <a:pos x="370" y="850"/>
                    </a:cxn>
                    <a:cxn ang="0">
                      <a:pos x="393" y="840"/>
                    </a:cxn>
                    <a:cxn ang="0">
                      <a:pos x="410" y="809"/>
                    </a:cxn>
                    <a:cxn ang="0">
                      <a:pos x="449" y="764"/>
                    </a:cxn>
                    <a:cxn ang="0">
                      <a:pos x="503" y="735"/>
                    </a:cxn>
                    <a:cxn ang="0">
                      <a:pos x="555" y="664"/>
                    </a:cxn>
                    <a:cxn ang="0">
                      <a:pos x="572" y="639"/>
                    </a:cxn>
                    <a:cxn ang="0">
                      <a:pos x="551" y="594"/>
                    </a:cxn>
                    <a:cxn ang="0">
                      <a:pos x="569" y="527"/>
                    </a:cxn>
                    <a:cxn ang="0">
                      <a:pos x="593" y="503"/>
                    </a:cxn>
                    <a:cxn ang="0">
                      <a:pos x="614" y="493"/>
                    </a:cxn>
                    <a:cxn ang="0">
                      <a:pos x="628" y="460"/>
                    </a:cxn>
                    <a:cxn ang="0">
                      <a:pos x="661" y="473"/>
                    </a:cxn>
                    <a:cxn ang="0">
                      <a:pos x="712" y="449"/>
                    </a:cxn>
                    <a:cxn ang="0">
                      <a:pos x="687" y="296"/>
                    </a:cxn>
                    <a:cxn ang="0">
                      <a:pos x="683" y="186"/>
                    </a:cxn>
                    <a:cxn ang="0">
                      <a:pos x="528" y="5"/>
                    </a:cxn>
                    <a:cxn ang="0">
                      <a:pos x="502" y="29"/>
                    </a:cxn>
                    <a:cxn ang="0">
                      <a:pos x="490" y="97"/>
                    </a:cxn>
                    <a:cxn ang="0">
                      <a:pos x="390" y="119"/>
                    </a:cxn>
                    <a:cxn ang="0">
                      <a:pos x="335" y="149"/>
                    </a:cxn>
                    <a:cxn ang="0">
                      <a:pos x="279" y="251"/>
                    </a:cxn>
                    <a:cxn ang="0">
                      <a:pos x="242" y="364"/>
                    </a:cxn>
                    <a:cxn ang="0">
                      <a:pos x="194" y="446"/>
                    </a:cxn>
                    <a:cxn ang="0">
                      <a:pos x="163" y="641"/>
                    </a:cxn>
                    <a:cxn ang="0">
                      <a:pos x="104" y="697"/>
                    </a:cxn>
                    <a:cxn ang="0">
                      <a:pos x="66" y="811"/>
                    </a:cxn>
                    <a:cxn ang="0">
                      <a:pos x="55" y="886"/>
                    </a:cxn>
                    <a:cxn ang="0">
                      <a:pos x="86" y="1035"/>
                    </a:cxn>
                    <a:cxn ang="0">
                      <a:pos x="74" y="1143"/>
                    </a:cxn>
                    <a:cxn ang="0">
                      <a:pos x="32" y="1242"/>
                    </a:cxn>
                  </a:cxnLst>
                  <a:rect l="0" t="0" r="r" b="b"/>
                  <a:pathLst>
                    <a:path w="715" h="1640">
                      <a:moveTo>
                        <a:pt x="6" y="1264"/>
                      </a:moveTo>
                      <a:lnTo>
                        <a:pt x="0" y="1276"/>
                      </a:lnTo>
                      <a:lnTo>
                        <a:pt x="0" y="1288"/>
                      </a:lnTo>
                      <a:lnTo>
                        <a:pt x="5" y="1328"/>
                      </a:lnTo>
                      <a:lnTo>
                        <a:pt x="7" y="1333"/>
                      </a:lnTo>
                      <a:lnTo>
                        <a:pt x="12" y="1335"/>
                      </a:lnTo>
                      <a:lnTo>
                        <a:pt x="13" y="1339"/>
                      </a:lnTo>
                      <a:lnTo>
                        <a:pt x="15" y="1346"/>
                      </a:lnTo>
                      <a:lnTo>
                        <a:pt x="13" y="1350"/>
                      </a:lnTo>
                      <a:lnTo>
                        <a:pt x="19" y="1343"/>
                      </a:lnTo>
                      <a:lnTo>
                        <a:pt x="21" y="1335"/>
                      </a:lnTo>
                      <a:lnTo>
                        <a:pt x="26" y="1340"/>
                      </a:lnTo>
                      <a:lnTo>
                        <a:pt x="22" y="1350"/>
                      </a:lnTo>
                      <a:lnTo>
                        <a:pt x="27" y="1349"/>
                      </a:lnTo>
                      <a:lnTo>
                        <a:pt x="29" y="1351"/>
                      </a:lnTo>
                      <a:lnTo>
                        <a:pt x="24" y="1355"/>
                      </a:lnTo>
                      <a:lnTo>
                        <a:pt x="17" y="1366"/>
                      </a:lnTo>
                      <a:lnTo>
                        <a:pt x="33" y="1371"/>
                      </a:lnTo>
                      <a:lnTo>
                        <a:pt x="35" y="1381"/>
                      </a:lnTo>
                      <a:lnTo>
                        <a:pt x="33" y="1398"/>
                      </a:lnTo>
                      <a:lnTo>
                        <a:pt x="43" y="1396"/>
                      </a:lnTo>
                      <a:lnTo>
                        <a:pt x="45" y="1407"/>
                      </a:lnTo>
                      <a:lnTo>
                        <a:pt x="39" y="1415"/>
                      </a:lnTo>
                      <a:lnTo>
                        <a:pt x="42" y="1431"/>
                      </a:lnTo>
                      <a:lnTo>
                        <a:pt x="40" y="1442"/>
                      </a:lnTo>
                      <a:lnTo>
                        <a:pt x="49" y="1442"/>
                      </a:lnTo>
                      <a:lnTo>
                        <a:pt x="54" y="1456"/>
                      </a:lnTo>
                      <a:lnTo>
                        <a:pt x="56" y="1468"/>
                      </a:lnTo>
                      <a:lnTo>
                        <a:pt x="62" y="1487"/>
                      </a:lnTo>
                      <a:lnTo>
                        <a:pt x="74" y="1496"/>
                      </a:lnTo>
                      <a:lnTo>
                        <a:pt x="78" y="1509"/>
                      </a:lnTo>
                      <a:lnTo>
                        <a:pt x="91" y="1516"/>
                      </a:lnTo>
                      <a:lnTo>
                        <a:pt x="98" y="1526"/>
                      </a:lnTo>
                      <a:lnTo>
                        <a:pt x="98" y="1534"/>
                      </a:lnTo>
                      <a:lnTo>
                        <a:pt x="92" y="1538"/>
                      </a:lnTo>
                      <a:lnTo>
                        <a:pt x="85" y="1537"/>
                      </a:lnTo>
                      <a:lnTo>
                        <a:pt x="82" y="1541"/>
                      </a:lnTo>
                      <a:lnTo>
                        <a:pt x="89" y="1557"/>
                      </a:lnTo>
                      <a:lnTo>
                        <a:pt x="82" y="1555"/>
                      </a:lnTo>
                      <a:lnTo>
                        <a:pt x="75" y="1553"/>
                      </a:lnTo>
                      <a:lnTo>
                        <a:pt x="75" y="1559"/>
                      </a:lnTo>
                      <a:lnTo>
                        <a:pt x="91" y="1593"/>
                      </a:lnTo>
                      <a:lnTo>
                        <a:pt x="98" y="1604"/>
                      </a:lnTo>
                      <a:lnTo>
                        <a:pt x="102" y="1614"/>
                      </a:lnTo>
                      <a:lnTo>
                        <a:pt x="99" y="1620"/>
                      </a:lnTo>
                      <a:lnTo>
                        <a:pt x="98" y="1631"/>
                      </a:lnTo>
                      <a:lnTo>
                        <a:pt x="94" y="1633"/>
                      </a:lnTo>
                      <a:lnTo>
                        <a:pt x="93" y="1638"/>
                      </a:lnTo>
                      <a:lnTo>
                        <a:pt x="107" y="1636"/>
                      </a:lnTo>
                      <a:lnTo>
                        <a:pt x="118" y="1640"/>
                      </a:lnTo>
                      <a:lnTo>
                        <a:pt x="136" y="1634"/>
                      </a:lnTo>
                      <a:lnTo>
                        <a:pt x="152" y="1633"/>
                      </a:lnTo>
                      <a:lnTo>
                        <a:pt x="163" y="1638"/>
                      </a:lnTo>
                      <a:lnTo>
                        <a:pt x="168" y="1634"/>
                      </a:lnTo>
                      <a:lnTo>
                        <a:pt x="172" y="1620"/>
                      </a:lnTo>
                      <a:lnTo>
                        <a:pt x="169" y="1598"/>
                      </a:lnTo>
                      <a:lnTo>
                        <a:pt x="174" y="1585"/>
                      </a:lnTo>
                      <a:lnTo>
                        <a:pt x="180" y="1574"/>
                      </a:lnTo>
                      <a:lnTo>
                        <a:pt x="189" y="1576"/>
                      </a:lnTo>
                      <a:lnTo>
                        <a:pt x="194" y="1566"/>
                      </a:lnTo>
                      <a:lnTo>
                        <a:pt x="204" y="1559"/>
                      </a:lnTo>
                      <a:lnTo>
                        <a:pt x="218" y="1560"/>
                      </a:lnTo>
                      <a:lnTo>
                        <a:pt x="227" y="1564"/>
                      </a:lnTo>
                      <a:lnTo>
                        <a:pt x="238" y="1560"/>
                      </a:lnTo>
                      <a:lnTo>
                        <a:pt x="250" y="1564"/>
                      </a:lnTo>
                      <a:lnTo>
                        <a:pt x="261" y="1564"/>
                      </a:lnTo>
                      <a:lnTo>
                        <a:pt x="266" y="1544"/>
                      </a:lnTo>
                      <a:lnTo>
                        <a:pt x="276" y="1522"/>
                      </a:lnTo>
                      <a:lnTo>
                        <a:pt x="285" y="1505"/>
                      </a:lnTo>
                      <a:lnTo>
                        <a:pt x="286" y="1484"/>
                      </a:lnTo>
                      <a:lnTo>
                        <a:pt x="291" y="1472"/>
                      </a:lnTo>
                      <a:lnTo>
                        <a:pt x="290" y="1457"/>
                      </a:lnTo>
                      <a:lnTo>
                        <a:pt x="293" y="1446"/>
                      </a:lnTo>
                      <a:lnTo>
                        <a:pt x="298" y="1435"/>
                      </a:lnTo>
                      <a:lnTo>
                        <a:pt x="298" y="1424"/>
                      </a:lnTo>
                      <a:lnTo>
                        <a:pt x="295" y="1418"/>
                      </a:lnTo>
                      <a:lnTo>
                        <a:pt x="300" y="1407"/>
                      </a:lnTo>
                      <a:lnTo>
                        <a:pt x="298" y="1398"/>
                      </a:lnTo>
                      <a:lnTo>
                        <a:pt x="293" y="1392"/>
                      </a:lnTo>
                      <a:lnTo>
                        <a:pt x="292" y="1386"/>
                      </a:lnTo>
                      <a:lnTo>
                        <a:pt x="293" y="1382"/>
                      </a:lnTo>
                      <a:lnTo>
                        <a:pt x="300" y="1385"/>
                      </a:lnTo>
                      <a:lnTo>
                        <a:pt x="304" y="1385"/>
                      </a:lnTo>
                      <a:lnTo>
                        <a:pt x="301" y="1378"/>
                      </a:lnTo>
                      <a:lnTo>
                        <a:pt x="302" y="1374"/>
                      </a:lnTo>
                      <a:lnTo>
                        <a:pt x="304" y="1367"/>
                      </a:lnTo>
                      <a:lnTo>
                        <a:pt x="304" y="1362"/>
                      </a:lnTo>
                      <a:lnTo>
                        <a:pt x="307" y="1345"/>
                      </a:lnTo>
                      <a:lnTo>
                        <a:pt x="306" y="1340"/>
                      </a:lnTo>
                      <a:lnTo>
                        <a:pt x="297" y="1334"/>
                      </a:lnTo>
                      <a:lnTo>
                        <a:pt x="288" y="1329"/>
                      </a:lnTo>
                      <a:lnTo>
                        <a:pt x="291" y="1328"/>
                      </a:lnTo>
                      <a:lnTo>
                        <a:pt x="300" y="1332"/>
                      </a:lnTo>
                      <a:lnTo>
                        <a:pt x="309" y="1329"/>
                      </a:lnTo>
                      <a:lnTo>
                        <a:pt x="312" y="1326"/>
                      </a:lnTo>
                      <a:lnTo>
                        <a:pt x="302" y="1317"/>
                      </a:lnTo>
                      <a:lnTo>
                        <a:pt x="274" y="1312"/>
                      </a:lnTo>
                      <a:lnTo>
                        <a:pt x="276" y="1310"/>
                      </a:lnTo>
                      <a:lnTo>
                        <a:pt x="298" y="1307"/>
                      </a:lnTo>
                      <a:lnTo>
                        <a:pt x="311" y="1311"/>
                      </a:lnTo>
                      <a:lnTo>
                        <a:pt x="318" y="1307"/>
                      </a:lnTo>
                      <a:lnTo>
                        <a:pt x="320" y="1299"/>
                      </a:lnTo>
                      <a:lnTo>
                        <a:pt x="334" y="1297"/>
                      </a:lnTo>
                      <a:lnTo>
                        <a:pt x="345" y="1286"/>
                      </a:lnTo>
                      <a:lnTo>
                        <a:pt x="350" y="1279"/>
                      </a:lnTo>
                      <a:lnTo>
                        <a:pt x="350" y="1268"/>
                      </a:lnTo>
                      <a:lnTo>
                        <a:pt x="359" y="1270"/>
                      </a:lnTo>
                      <a:lnTo>
                        <a:pt x="359" y="1281"/>
                      </a:lnTo>
                      <a:lnTo>
                        <a:pt x="371" y="1280"/>
                      </a:lnTo>
                      <a:lnTo>
                        <a:pt x="378" y="1268"/>
                      </a:lnTo>
                      <a:lnTo>
                        <a:pt x="392" y="1256"/>
                      </a:lnTo>
                      <a:lnTo>
                        <a:pt x="389" y="1243"/>
                      </a:lnTo>
                      <a:lnTo>
                        <a:pt x="394" y="1248"/>
                      </a:lnTo>
                      <a:lnTo>
                        <a:pt x="400" y="1248"/>
                      </a:lnTo>
                      <a:lnTo>
                        <a:pt x="400" y="1242"/>
                      </a:lnTo>
                      <a:lnTo>
                        <a:pt x="406" y="1237"/>
                      </a:lnTo>
                      <a:lnTo>
                        <a:pt x="405" y="1232"/>
                      </a:lnTo>
                      <a:lnTo>
                        <a:pt x="352" y="1243"/>
                      </a:lnTo>
                      <a:lnTo>
                        <a:pt x="341" y="1241"/>
                      </a:lnTo>
                      <a:lnTo>
                        <a:pt x="336" y="1245"/>
                      </a:lnTo>
                      <a:lnTo>
                        <a:pt x="334" y="1238"/>
                      </a:lnTo>
                      <a:lnTo>
                        <a:pt x="328" y="1232"/>
                      </a:lnTo>
                      <a:lnTo>
                        <a:pt x="303" y="1222"/>
                      </a:lnTo>
                      <a:lnTo>
                        <a:pt x="290" y="1225"/>
                      </a:lnTo>
                      <a:lnTo>
                        <a:pt x="284" y="1221"/>
                      </a:lnTo>
                      <a:lnTo>
                        <a:pt x="290" y="1219"/>
                      </a:lnTo>
                      <a:lnTo>
                        <a:pt x="293" y="1211"/>
                      </a:lnTo>
                      <a:lnTo>
                        <a:pt x="300" y="1214"/>
                      </a:lnTo>
                      <a:lnTo>
                        <a:pt x="308" y="1211"/>
                      </a:lnTo>
                      <a:lnTo>
                        <a:pt x="320" y="1213"/>
                      </a:lnTo>
                      <a:lnTo>
                        <a:pt x="322" y="1211"/>
                      </a:lnTo>
                      <a:lnTo>
                        <a:pt x="331" y="1221"/>
                      </a:lnTo>
                      <a:lnTo>
                        <a:pt x="338" y="1218"/>
                      </a:lnTo>
                      <a:lnTo>
                        <a:pt x="339" y="1214"/>
                      </a:lnTo>
                      <a:lnTo>
                        <a:pt x="345" y="1220"/>
                      </a:lnTo>
                      <a:lnTo>
                        <a:pt x="352" y="1222"/>
                      </a:lnTo>
                      <a:lnTo>
                        <a:pt x="356" y="1216"/>
                      </a:lnTo>
                      <a:lnTo>
                        <a:pt x="359" y="1220"/>
                      </a:lnTo>
                      <a:lnTo>
                        <a:pt x="363" y="1230"/>
                      </a:lnTo>
                      <a:lnTo>
                        <a:pt x="371" y="1232"/>
                      </a:lnTo>
                      <a:lnTo>
                        <a:pt x="403" y="1216"/>
                      </a:lnTo>
                      <a:lnTo>
                        <a:pt x="414" y="1198"/>
                      </a:lnTo>
                      <a:lnTo>
                        <a:pt x="419" y="1193"/>
                      </a:lnTo>
                      <a:lnTo>
                        <a:pt x="422" y="1176"/>
                      </a:lnTo>
                      <a:lnTo>
                        <a:pt x="416" y="1161"/>
                      </a:lnTo>
                      <a:lnTo>
                        <a:pt x="404" y="1152"/>
                      </a:lnTo>
                      <a:lnTo>
                        <a:pt x="394" y="1138"/>
                      </a:lnTo>
                      <a:lnTo>
                        <a:pt x="403" y="1136"/>
                      </a:lnTo>
                      <a:lnTo>
                        <a:pt x="402" y="1133"/>
                      </a:lnTo>
                      <a:lnTo>
                        <a:pt x="381" y="1123"/>
                      </a:lnTo>
                      <a:lnTo>
                        <a:pt x="379" y="1113"/>
                      </a:lnTo>
                      <a:lnTo>
                        <a:pt x="374" y="1103"/>
                      </a:lnTo>
                      <a:lnTo>
                        <a:pt x="357" y="1106"/>
                      </a:lnTo>
                      <a:lnTo>
                        <a:pt x="352" y="1100"/>
                      </a:lnTo>
                      <a:lnTo>
                        <a:pt x="351" y="1096"/>
                      </a:lnTo>
                      <a:lnTo>
                        <a:pt x="347" y="1095"/>
                      </a:lnTo>
                      <a:lnTo>
                        <a:pt x="347" y="1098"/>
                      </a:lnTo>
                      <a:lnTo>
                        <a:pt x="341" y="1118"/>
                      </a:lnTo>
                      <a:lnTo>
                        <a:pt x="333" y="1129"/>
                      </a:lnTo>
                      <a:lnTo>
                        <a:pt x="314" y="1143"/>
                      </a:lnTo>
                      <a:lnTo>
                        <a:pt x="308" y="1148"/>
                      </a:lnTo>
                      <a:lnTo>
                        <a:pt x="298" y="1148"/>
                      </a:lnTo>
                      <a:lnTo>
                        <a:pt x="287" y="1151"/>
                      </a:lnTo>
                      <a:lnTo>
                        <a:pt x="280" y="1149"/>
                      </a:lnTo>
                      <a:lnTo>
                        <a:pt x="288" y="1143"/>
                      </a:lnTo>
                      <a:lnTo>
                        <a:pt x="300" y="1140"/>
                      </a:lnTo>
                      <a:lnTo>
                        <a:pt x="309" y="1132"/>
                      </a:lnTo>
                      <a:lnTo>
                        <a:pt x="319" y="1127"/>
                      </a:lnTo>
                      <a:lnTo>
                        <a:pt x="336" y="1112"/>
                      </a:lnTo>
                      <a:lnTo>
                        <a:pt x="339" y="1102"/>
                      </a:lnTo>
                      <a:lnTo>
                        <a:pt x="339" y="1089"/>
                      </a:lnTo>
                      <a:lnTo>
                        <a:pt x="330" y="1087"/>
                      </a:lnTo>
                      <a:lnTo>
                        <a:pt x="334" y="1080"/>
                      </a:lnTo>
                      <a:lnTo>
                        <a:pt x="335" y="1069"/>
                      </a:lnTo>
                      <a:lnTo>
                        <a:pt x="331" y="1060"/>
                      </a:lnTo>
                      <a:lnTo>
                        <a:pt x="328" y="1032"/>
                      </a:lnTo>
                      <a:lnTo>
                        <a:pt x="329" y="1015"/>
                      </a:lnTo>
                      <a:lnTo>
                        <a:pt x="325" y="992"/>
                      </a:lnTo>
                      <a:lnTo>
                        <a:pt x="327" y="985"/>
                      </a:lnTo>
                      <a:lnTo>
                        <a:pt x="330" y="977"/>
                      </a:lnTo>
                      <a:lnTo>
                        <a:pt x="329" y="971"/>
                      </a:lnTo>
                      <a:lnTo>
                        <a:pt x="344" y="979"/>
                      </a:lnTo>
                      <a:lnTo>
                        <a:pt x="345" y="971"/>
                      </a:lnTo>
                      <a:lnTo>
                        <a:pt x="340" y="950"/>
                      </a:lnTo>
                      <a:lnTo>
                        <a:pt x="345" y="928"/>
                      </a:lnTo>
                      <a:lnTo>
                        <a:pt x="350" y="910"/>
                      </a:lnTo>
                      <a:lnTo>
                        <a:pt x="343" y="901"/>
                      </a:lnTo>
                      <a:lnTo>
                        <a:pt x="340" y="892"/>
                      </a:lnTo>
                      <a:lnTo>
                        <a:pt x="340" y="879"/>
                      </a:lnTo>
                      <a:lnTo>
                        <a:pt x="356" y="887"/>
                      </a:lnTo>
                      <a:lnTo>
                        <a:pt x="357" y="885"/>
                      </a:lnTo>
                      <a:lnTo>
                        <a:pt x="361" y="881"/>
                      </a:lnTo>
                      <a:lnTo>
                        <a:pt x="367" y="872"/>
                      </a:lnTo>
                      <a:lnTo>
                        <a:pt x="368" y="870"/>
                      </a:lnTo>
                      <a:lnTo>
                        <a:pt x="367" y="866"/>
                      </a:lnTo>
                      <a:lnTo>
                        <a:pt x="370" y="850"/>
                      </a:lnTo>
                      <a:lnTo>
                        <a:pt x="365" y="839"/>
                      </a:lnTo>
                      <a:lnTo>
                        <a:pt x="366" y="831"/>
                      </a:lnTo>
                      <a:lnTo>
                        <a:pt x="368" y="840"/>
                      </a:lnTo>
                      <a:lnTo>
                        <a:pt x="377" y="848"/>
                      </a:lnTo>
                      <a:lnTo>
                        <a:pt x="381" y="847"/>
                      </a:lnTo>
                      <a:lnTo>
                        <a:pt x="386" y="837"/>
                      </a:lnTo>
                      <a:lnTo>
                        <a:pt x="393" y="840"/>
                      </a:lnTo>
                      <a:lnTo>
                        <a:pt x="394" y="833"/>
                      </a:lnTo>
                      <a:lnTo>
                        <a:pt x="398" y="827"/>
                      </a:lnTo>
                      <a:lnTo>
                        <a:pt x="387" y="822"/>
                      </a:lnTo>
                      <a:lnTo>
                        <a:pt x="394" y="823"/>
                      </a:lnTo>
                      <a:lnTo>
                        <a:pt x="403" y="817"/>
                      </a:lnTo>
                      <a:lnTo>
                        <a:pt x="403" y="812"/>
                      </a:lnTo>
                      <a:lnTo>
                        <a:pt x="410" y="809"/>
                      </a:lnTo>
                      <a:lnTo>
                        <a:pt x="411" y="799"/>
                      </a:lnTo>
                      <a:lnTo>
                        <a:pt x="417" y="796"/>
                      </a:lnTo>
                      <a:lnTo>
                        <a:pt x="417" y="784"/>
                      </a:lnTo>
                      <a:lnTo>
                        <a:pt x="425" y="783"/>
                      </a:lnTo>
                      <a:lnTo>
                        <a:pt x="435" y="785"/>
                      </a:lnTo>
                      <a:lnTo>
                        <a:pt x="446" y="775"/>
                      </a:lnTo>
                      <a:lnTo>
                        <a:pt x="449" y="764"/>
                      </a:lnTo>
                      <a:lnTo>
                        <a:pt x="464" y="753"/>
                      </a:lnTo>
                      <a:lnTo>
                        <a:pt x="470" y="761"/>
                      </a:lnTo>
                      <a:lnTo>
                        <a:pt x="481" y="753"/>
                      </a:lnTo>
                      <a:lnTo>
                        <a:pt x="484" y="743"/>
                      </a:lnTo>
                      <a:lnTo>
                        <a:pt x="492" y="737"/>
                      </a:lnTo>
                      <a:lnTo>
                        <a:pt x="500" y="740"/>
                      </a:lnTo>
                      <a:lnTo>
                        <a:pt x="503" y="735"/>
                      </a:lnTo>
                      <a:lnTo>
                        <a:pt x="516" y="727"/>
                      </a:lnTo>
                      <a:lnTo>
                        <a:pt x="521" y="719"/>
                      </a:lnTo>
                      <a:lnTo>
                        <a:pt x="528" y="715"/>
                      </a:lnTo>
                      <a:lnTo>
                        <a:pt x="535" y="699"/>
                      </a:lnTo>
                      <a:lnTo>
                        <a:pt x="538" y="691"/>
                      </a:lnTo>
                      <a:lnTo>
                        <a:pt x="549" y="677"/>
                      </a:lnTo>
                      <a:lnTo>
                        <a:pt x="555" y="664"/>
                      </a:lnTo>
                      <a:lnTo>
                        <a:pt x="562" y="651"/>
                      </a:lnTo>
                      <a:lnTo>
                        <a:pt x="566" y="646"/>
                      </a:lnTo>
                      <a:lnTo>
                        <a:pt x="567" y="651"/>
                      </a:lnTo>
                      <a:lnTo>
                        <a:pt x="566" y="662"/>
                      </a:lnTo>
                      <a:lnTo>
                        <a:pt x="576" y="649"/>
                      </a:lnTo>
                      <a:lnTo>
                        <a:pt x="577" y="644"/>
                      </a:lnTo>
                      <a:lnTo>
                        <a:pt x="572" y="639"/>
                      </a:lnTo>
                      <a:lnTo>
                        <a:pt x="571" y="633"/>
                      </a:lnTo>
                      <a:lnTo>
                        <a:pt x="556" y="618"/>
                      </a:lnTo>
                      <a:lnTo>
                        <a:pt x="555" y="612"/>
                      </a:lnTo>
                      <a:lnTo>
                        <a:pt x="558" y="610"/>
                      </a:lnTo>
                      <a:lnTo>
                        <a:pt x="556" y="602"/>
                      </a:lnTo>
                      <a:lnTo>
                        <a:pt x="551" y="596"/>
                      </a:lnTo>
                      <a:lnTo>
                        <a:pt x="551" y="594"/>
                      </a:lnTo>
                      <a:lnTo>
                        <a:pt x="556" y="589"/>
                      </a:lnTo>
                      <a:lnTo>
                        <a:pt x="558" y="582"/>
                      </a:lnTo>
                      <a:lnTo>
                        <a:pt x="566" y="579"/>
                      </a:lnTo>
                      <a:lnTo>
                        <a:pt x="576" y="554"/>
                      </a:lnTo>
                      <a:lnTo>
                        <a:pt x="577" y="547"/>
                      </a:lnTo>
                      <a:lnTo>
                        <a:pt x="567" y="530"/>
                      </a:lnTo>
                      <a:lnTo>
                        <a:pt x="569" y="527"/>
                      </a:lnTo>
                      <a:lnTo>
                        <a:pt x="580" y="520"/>
                      </a:lnTo>
                      <a:lnTo>
                        <a:pt x="580" y="512"/>
                      </a:lnTo>
                      <a:lnTo>
                        <a:pt x="585" y="511"/>
                      </a:lnTo>
                      <a:lnTo>
                        <a:pt x="592" y="515"/>
                      </a:lnTo>
                      <a:lnTo>
                        <a:pt x="596" y="514"/>
                      </a:lnTo>
                      <a:lnTo>
                        <a:pt x="597" y="506"/>
                      </a:lnTo>
                      <a:lnTo>
                        <a:pt x="593" y="503"/>
                      </a:lnTo>
                      <a:lnTo>
                        <a:pt x="603" y="501"/>
                      </a:lnTo>
                      <a:lnTo>
                        <a:pt x="604" y="495"/>
                      </a:lnTo>
                      <a:lnTo>
                        <a:pt x="593" y="481"/>
                      </a:lnTo>
                      <a:lnTo>
                        <a:pt x="593" y="476"/>
                      </a:lnTo>
                      <a:lnTo>
                        <a:pt x="605" y="484"/>
                      </a:lnTo>
                      <a:lnTo>
                        <a:pt x="610" y="493"/>
                      </a:lnTo>
                      <a:lnTo>
                        <a:pt x="614" y="493"/>
                      </a:lnTo>
                      <a:lnTo>
                        <a:pt x="613" y="476"/>
                      </a:lnTo>
                      <a:lnTo>
                        <a:pt x="614" y="478"/>
                      </a:lnTo>
                      <a:lnTo>
                        <a:pt x="618" y="476"/>
                      </a:lnTo>
                      <a:lnTo>
                        <a:pt x="619" y="455"/>
                      </a:lnTo>
                      <a:lnTo>
                        <a:pt x="623" y="454"/>
                      </a:lnTo>
                      <a:lnTo>
                        <a:pt x="628" y="454"/>
                      </a:lnTo>
                      <a:lnTo>
                        <a:pt x="628" y="460"/>
                      </a:lnTo>
                      <a:lnTo>
                        <a:pt x="631" y="465"/>
                      </a:lnTo>
                      <a:lnTo>
                        <a:pt x="635" y="467"/>
                      </a:lnTo>
                      <a:lnTo>
                        <a:pt x="640" y="454"/>
                      </a:lnTo>
                      <a:lnTo>
                        <a:pt x="645" y="457"/>
                      </a:lnTo>
                      <a:lnTo>
                        <a:pt x="651" y="468"/>
                      </a:lnTo>
                      <a:lnTo>
                        <a:pt x="655" y="468"/>
                      </a:lnTo>
                      <a:lnTo>
                        <a:pt x="661" y="473"/>
                      </a:lnTo>
                      <a:lnTo>
                        <a:pt x="666" y="461"/>
                      </a:lnTo>
                      <a:lnTo>
                        <a:pt x="691" y="458"/>
                      </a:lnTo>
                      <a:lnTo>
                        <a:pt x="700" y="465"/>
                      </a:lnTo>
                      <a:lnTo>
                        <a:pt x="706" y="472"/>
                      </a:lnTo>
                      <a:lnTo>
                        <a:pt x="710" y="465"/>
                      </a:lnTo>
                      <a:lnTo>
                        <a:pt x="715" y="461"/>
                      </a:lnTo>
                      <a:lnTo>
                        <a:pt x="712" y="449"/>
                      </a:lnTo>
                      <a:lnTo>
                        <a:pt x="698" y="415"/>
                      </a:lnTo>
                      <a:lnTo>
                        <a:pt x="694" y="395"/>
                      </a:lnTo>
                      <a:lnTo>
                        <a:pt x="698" y="377"/>
                      </a:lnTo>
                      <a:lnTo>
                        <a:pt x="706" y="364"/>
                      </a:lnTo>
                      <a:lnTo>
                        <a:pt x="707" y="354"/>
                      </a:lnTo>
                      <a:lnTo>
                        <a:pt x="707" y="342"/>
                      </a:lnTo>
                      <a:lnTo>
                        <a:pt x="687" y="296"/>
                      </a:lnTo>
                      <a:lnTo>
                        <a:pt x="684" y="279"/>
                      </a:lnTo>
                      <a:lnTo>
                        <a:pt x="690" y="258"/>
                      </a:lnTo>
                      <a:lnTo>
                        <a:pt x="688" y="243"/>
                      </a:lnTo>
                      <a:lnTo>
                        <a:pt x="683" y="237"/>
                      </a:lnTo>
                      <a:lnTo>
                        <a:pt x="682" y="223"/>
                      </a:lnTo>
                      <a:lnTo>
                        <a:pt x="682" y="202"/>
                      </a:lnTo>
                      <a:lnTo>
                        <a:pt x="683" y="186"/>
                      </a:lnTo>
                      <a:lnTo>
                        <a:pt x="688" y="173"/>
                      </a:lnTo>
                      <a:lnTo>
                        <a:pt x="685" y="166"/>
                      </a:lnTo>
                      <a:lnTo>
                        <a:pt x="653" y="110"/>
                      </a:lnTo>
                      <a:lnTo>
                        <a:pt x="635" y="92"/>
                      </a:lnTo>
                      <a:lnTo>
                        <a:pt x="599" y="81"/>
                      </a:lnTo>
                      <a:lnTo>
                        <a:pt x="569" y="51"/>
                      </a:lnTo>
                      <a:lnTo>
                        <a:pt x="528" y="5"/>
                      </a:lnTo>
                      <a:lnTo>
                        <a:pt x="526" y="0"/>
                      </a:lnTo>
                      <a:lnTo>
                        <a:pt x="523" y="0"/>
                      </a:lnTo>
                      <a:lnTo>
                        <a:pt x="500" y="0"/>
                      </a:lnTo>
                      <a:lnTo>
                        <a:pt x="495" y="3"/>
                      </a:lnTo>
                      <a:lnTo>
                        <a:pt x="496" y="13"/>
                      </a:lnTo>
                      <a:lnTo>
                        <a:pt x="501" y="17"/>
                      </a:lnTo>
                      <a:lnTo>
                        <a:pt x="502" y="29"/>
                      </a:lnTo>
                      <a:lnTo>
                        <a:pt x="500" y="38"/>
                      </a:lnTo>
                      <a:lnTo>
                        <a:pt x="496" y="43"/>
                      </a:lnTo>
                      <a:lnTo>
                        <a:pt x="492" y="58"/>
                      </a:lnTo>
                      <a:lnTo>
                        <a:pt x="486" y="69"/>
                      </a:lnTo>
                      <a:lnTo>
                        <a:pt x="488" y="79"/>
                      </a:lnTo>
                      <a:lnTo>
                        <a:pt x="497" y="89"/>
                      </a:lnTo>
                      <a:lnTo>
                        <a:pt x="490" y="97"/>
                      </a:lnTo>
                      <a:lnTo>
                        <a:pt x="481" y="100"/>
                      </a:lnTo>
                      <a:lnTo>
                        <a:pt x="438" y="84"/>
                      </a:lnTo>
                      <a:lnTo>
                        <a:pt x="408" y="80"/>
                      </a:lnTo>
                      <a:lnTo>
                        <a:pt x="398" y="81"/>
                      </a:lnTo>
                      <a:lnTo>
                        <a:pt x="393" y="86"/>
                      </a:lnTo>
                      <a:lnTo>
                        <a:pt x="388" y="96"/>
                      </a:lnTo>
                      <a:lnTo>
                        <a:pt x="390" y="119"/>
                      </a:lnTo>
                      <a:lnTo>
                        <a:pt x="388" y="129"/>
                      </a:lnTo>
                      <a:lnTo>
                        <a:pt x="383" y="150"/>
                      </a:lnTo>
                      <a:lnTo>
                        <a:pt x="373" y="166"/>
                      </a:lnTo>
                      <a:lnTo>
                        <a:pt x="370" y="165"/>
                      </a:lnTo>
                      <a:lnTo>
                        <a:pt x="360" y="153"/>
                      </a:lnTo>
                      <a:lnTo>
                        <a:pt x="347" y="145"/>
                      </a:lnTo>
                      <a:lnTo>
                        <a:pt x="335" y="149"/>
                      </a:lnTo>
                      <a:lnTo>
                        <a:pt x="317" y="167"/>
                      </a:lnTo>
                      <a:lnTo>
                        <a:pt x="308" y="180"/>
                      </a:lnTo>
                      <a:lnTo>
                        <a:pt x="304" y="196"/>
                      </a:lnTo>
                      <a:lnTo>
                        <a:pt x="302" y="209"/>
                      </a:lnTo>
                      <a:lnTo>
                        <a:pt x="296" y="219"/>
                      </a:lnTo>
                      <a:lnTo>
                        <a:pt x="282" y="237"/>
                      </a:lnTo>
                      <a:lnTo>
                        <a:pt x="279" y="251"/>
                      </a:lnTo>
                      <a:lnTo>
                        <a:pt x="292" y="273"/>
                      </a:lnTo>
                      <a:lnTo>
                        <a:pt x="293" y="285"/>
                      </a:lnTo>
                      <a:lnTo>
                        <a:pt x="291" y="294"/>
                      </a:lnTo>
                      <a:lnTo>
                        <a:pt x="285" y="306"/>
                      </a:lnTo>
                      <a:lnTo>
                        <a:pt x="273" y="320"/>
                      </a:lnTo>
                      <a:lnTo>
                        <a:pt x="265" y="334"/>
                      </a:lnTo>
                      <a:lnTo>
                        <a:pt x="242" y="364"/>
                      </a:lnTo>
                      <a:lnTo>
                        <a:pt x="236" y="381"/>
                      </a:lnTo>
                      <a:lnTo>
                        <a:pt x="233" y="401"/>
                      </a:lnTo>
                      <a:lnTo>
                        <a:pt x="228" y="413"/>
                      </a:lnTo>
                      <a:lnTo>
                        <a:pt x="211" y="427"/>
                      </a:lnTo>
                      <a:lnTo>
                        <a:pt x="200" y="427"/>
                      </a:lnTo>
                      <a:lnTo>
                        <a:pt x="193" y="431"/>
                      </a:lnTo>
                      <a:lnTo>
                        <a:pt x="194" y="446"/>
                      </a:lnTo>
                      <a:lnTo>
                        <a:pt x="194" y="467"/>
                      </a:lnTo>
                      <a:lnTo>
                        <a:pt x="193" y="497"/>
                      </a:lnTo>
                      <a:lnTo>
                        <a:pt x="184" y="547"/>
                      </a:lnTo>
                      <a:lnTo>
                        <a:pt x="167" y="584"/>
                      </a:lnTo>
                      <a:lnTo>
                        <a:pt x="147" y="616"/>
                      </a:lnTo>
                      <a:lnTo>
                        <a:pt x="148" y="625"/>
                      </a:lnTo>
                      <a:lnTo>
                        <a:pt x="163" y="641"/>
                      </a:lnTo>
                      <a:lnTo>
                        <a:pt x="169" y="653"/>
                      </a:lnTo>
                      <a:lnTo>
                        <a:pt x="169" y="672"/>
                      </a:lnTo>
                      <a:lnTo>
                        <a:pt x="167" y="683"/>
                      </a:lnTo>
                      <a:lnTo>
                        <a:pt x="157" y="695"/>
                      </a:lnTo>
                      <a:lnTo>
                        <a:pt x="142" y="695"/>
                      </a:lnTo>
                      <a:lnTo>
                        <a:pt x="125" y="692"/>
                      </a:lnTo>
                      <a:lnTo>
                        <a:pt x="104" y="697"/>
                      </a:lnTo>
                      <a:lnTo>
                        <a:pt x="87" y="708"/>
                      </a:lnTo>
                      <a:lnTo>
                        <a:pt x="62" y="738"/>
                      </a:lnTo>
                      <a:lnTo>
                        <a:pt x="56" y="754"/>
                      </a:lnTo>
                      <a:lnTo>
                        <a:pt x="51" y="774"/>
                      </a:lnTo>
                      <a:lnTo>
                        <a:pt x="55" y="793"/>
                      </a:lnTo>
                      <a:lnTo>
                        <a:pt x="61" y="806"/>
                      </a:lnTo>
                      <a:lnTo>
                        <a:pt x="66" y="811"/>
                      </a:lnTo>
                      <a:lnTo>
                        <a:pt x="60" y="821"/>
                      </a:lnTo>
                      <a:lnTo>
                        <a:pt x="59" y="833"/>
                      </a:lnTo>
                      <a:lnTo>
                        <a:pt x="55" y="843"/>
                      </a:lnTo>
                      <a:lnTo>
                        <a:pt x="55" y="863"/>
                      </a:lnTo>
                      <a:lnTo>
                        <a:pt x="53" y="871"/>
                      </a:lnTo>
                      <a:lnTo>
                        <a:pt x="53" y="883"/>
                      </a:lnTo>
                      <a:lnTo>
                        <a:pt x="55" y="886"/>
                      </a:lnTo>
                      <a:lnTo>
                        <a:pt x="60" y="902"/>
                      </a:lnTo>
                      <a:lnTo>
                        <a:pt x="59" y="944"/>
                      </a:lnTo>
                      <a:lnTo>
                        <a:pt x="60" y="964"/>
                      </a:lnTo>
                      <a:lnTo>
                        <a:pt x="69" y="979"/>
                      </a:lnTo>
                      <a:lnTo>
                        <a:pt x="89" y="995"/>
                      </a:lnTo>
                      <a:lnTo>
                        <a:pt x="92" y="1016"/>
                      </a:lnTo>
                      <a:lnTo>
                        <a:pt x="86" y="1035"/>
                      </a:lnTo>
                      <a:lnTo>
                        <a:pt x="76" y="1046"/>
                      </a:lnTo>
                      <a:lnTo>
                        <a:pt x="61" y="1052"/>
                      </a:lnTo>
                      <a:lnTo>
                        <a:pt x="59" y="1058"/>
                      </a:lnTo>
                      <a:lnTo>
                        <a:pt x="69" y="1071"/>
                      </a:lnTo>
                      <a:lnTo>
                        <a:pt x="77" y="1105"/>
                      </a:lnTo>
                      <a:lnTo>
                        <a:pt x="70" y="1134"/>
                      </a:lnTo>
                      <a:lnTo>
                        <a:pt x="74" y="1143"/>
                      </a:lnTo>
                      <a:lnTo>
                        <a:pt x="72" y="1157"/>
                      </a:lnTo>
                      <a:lnTo>
                        <a:pt x="66" y="1168"/>
                      </a:lnTo>
                      <a:lnTo>
                        <a:pt x="39" y="1179"/>
                      </a:lnTo>
                      <a:lnTo>
                        <a:pt x="39" y="1193"/>
                      </a:lnTo>
                      <a:lnTo>
                        <a:pt x="27" y="1214"/>
                      </a:lnTo>
                      <a:lnTo>
                        <a:pt x="28" y="1230"/>
                      </a:lnTo>
                      <a:lnTo>
                        <a:pt x="32" y="1242"/>
                      </a:lnTo>
                      <a:lnTo>
                        <a:pt x="24" y="1280"/>
                      </a:lnTo>
                      <a:lnTo>
                        <a:pt x="16" y="1286"/>
                      </a:lnTo>
                      <a:lnTo>
                        <a:pt x="12" y="1278"/>
                      </a:lnTo>
                      <a:lnTo>
                        <a:pt x="8" y="1291"/>
                      </a:lnTo>
                      <a:lnTo>
                        <a:pt x="8" y="1268"/>
                      </a:lnTo>
                      <a:lnTo>
                        <a:pt x="6" y="126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</p:grpSp>
          <p:sp>
            <p:nvSpPr>
              <p:cNvPr id="1044" name="Freeform 176">
                <a:extLst>
                  <a:ext uri="{FF2B5EF4-FFF2-40B4-BE49-F238E27FC236}">
                    <a16:creationId xmlns:a16="http://schemas.microsoft.com/office/drawing/2014/main" id="{190CF0CC-46B6-49A0-9324-42714464D9D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93120" y="4126870"/>
                <a:ext cx="9084" cy="5902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  <p:sp>
            <p:nvSpPr>
              <p:cNvPr id="1045" name="Freeform 185">
                <a:extLst>
                  <a:ext uri="{FF2B5EF4-FFF2-40B4-BE49-F238E27FC236}">
                    <a16:creationId xmlns:a16="http://schemas.microsoft.com/office/drawing/2014/main" id="{C592436B-9B7F-1827-8EA4-41363FE0F40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84163" y="4093431"/>
                <a:ext cx="248933" cy="21439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  <p:sp>
            <p:nvSpPr>
              <p:cNvPr id="1046" name="Freeform 187">
                <a:extLst>
                  <a:ext uri="{FF2B5EF4-FFF2-40B4-BE49-F238E27FC236}">
                    <a16:creationId xmlns:a16="http://schemas.microsoft.com/office/drawing/2014/main" id="{01A2B2A2-9624-B3D0-226A-CC8119884BB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80528" y="4142605"/>
                <a:ext cx="63595" cy="13965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</p:grpSp>
        <p:pic>
          <p:nvPicPr>
            <p:cNvPr id="1028" name="Picture 1027">
              <a:extLst>
                <a:ext uri="{FF2B5EF4-FFF2-40B4-BE49-F238E27FC236}">
                  <a16:creationId xmlns:a16="http://schemas.microsoft.com/office/drawing/2014/main" id="{8A9C86EC-CC09-E887-EE74-A5923996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1781" y="1701762"/>
              <a:ext cx="904459" cy="6029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2F2446CC-FD74-ACB6-E72F-FB7A2A659074}"/>
              </a:ext>
            </a:extLst>
          </p:cNvPr>
          <p:cNvGrpSpPr/>
          <p:nvPr/>
        </p:nvGrpSpPr>
        <p:grpSpPr>
          <a:xfrm>
            <a:off x="5366252" y="5218504"/>
            <a:ext cx="1600975" cy="1490932"/>
            <a:chOff x="5305291" y="5102910"/>
            <a:chExt cx="1600975" cy="1490932"/>
          </a:xfrm>
        </p:grpSpPr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27B88723-98FD-90E7-E71F-5DB59ADD6E6E}"/>
                </a:ext>
              </a:extLst>
            </p:cNvPr>
            <p:cNvSpPr/>
            <p:nvPr/>
          </p:nvSpPr>
          <p:spPr>
            <a:xfrm>
              <a:off x="5305291" y="5102910"/>
              <a:ext cx="160097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Freeform 184">
              <a:extLst>
                <a:ext uri="{FF2B5EF4-FFF2-40B4-BE49-F238E27FC236}">
                  <a16:creationId xmlns:a16="http://schemas.microsoft.com/office/drawing/2014/main" id="{931382E4-2188-2FFE-AD50-A5A62EA426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60569" y="5292092"/>
              <a:ext cx="1290418" cy="1208147"/>
            </a:xfrm>
            <a:custGeom>
              <a:avLst/>
              <a:gdLst/>
              <a:ahLst/>
              <a:cxnLst>
                <a:cxn ang="0">
                  <a:pos x="158" y="160"/>
                </a:cxn>
                <a:cxn ang="0">
                  <a:pos x="150" y="161"/>
                </a:cxn>
                <a:cxn ang="0">
                  <a:pos x="140" y="159"/>
                </a:cxn>
                <a:cxn ang="0">
                  <a:pos x="131" y="152"/>
                </a:cxn>
                <a:cxn ang="0">
                  <a:pos x="120" y="146"/>
                </a:cxn>
                <a:cxn ang="0">
                  <a:pos x="123" y="140"/>
                </a:cxn>
                <a:cxn ang="0">
                  <a:pos x="118" y="138"/>
                </a:cxn>
                <a:cxn ang="0">
                  <a:pos x="118" y="114"/>
                </a:cxn>
                <a:cxn ang="0">
                  <a:pos x="112" y="114"/>
                </a:cxn>
                <a:cxn ang="0">
                  <a:pos x="106" y="122"/>
                </a:cxn>
                <a:cxn ang="0">
                  <a:pos x="101" y="129"/>
                </a:cxn>
                <a:cxn ang="0">
                  <a:pos x="91" y="129"/>
                </a:cxn>
                <a:cxn ang="0">
                  <a:pos x="81" y="125"/>
                </a:cxn>
                <a:cxn ang="0">
                  <a:pos x="79" y="110"/>
                </a:cxn>
                <a:cxn ang="0">
                  <a:pos x="76" y="101"/>
                </a:cxn>
                <a:cxn ang="0">
                  <a:pos x="70" y="96"/>
                </a:cxn>
                <a:cxn ang="0">
                  <a:pos x="58" y="92"/>
                </a:cxn>
                <a:cxn ang="0">
                  <a:pos x="44" y="84"/>
                </a:cxn>
                <a:cxn ang="0">
                  <a:pos x="34" y="80"/>
                </a:cxn>
                <a:cxn ang="0">
                  <a:pos x="25" y="62"/>
                </a:cxn>
                <a:cxn ang="0">
                  <a:pos x="13" y="63"/>
                </a:cxn>
                <a:cxn ang="0">
                  <a:pos x="2" y="58"/>
                </a:cxn>
                <a:cxn ang="0">
                  <a:pos x="0" y="48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23" y="15"/>
                </a:cxn>
                <a:cxn ang="0">
                  <a:pos x="33" y="11"/>
                </a:cxn>
                <a:cxn ang="0">
                  <a:pos x="39" y="10"/>
                </a:cxn>
                <a:cxn ang="0">
                  <a:pos x="39" y="11"/>
                </a:cxn>
                <a:cxn ang="0">
                  <a:pos x="56" y="20"/>
                </a:cxn>
                <a:cxn ang="0">
                  <a:pos x="76" y="14"/>
                </a:cxn>
                <a:cxn ang="0">
                  <a:pos x="91" y="4"/>
                </a:cxn>
                <a:cxn ang="0">
                  <a:pos x="103" y="1"/>
                </a:cxn>
                <a:cxn ang="0">
                  <a:pos x="118" y="0"/>
                </a:cxn>
                <a:cxn ang="0">
                  <a:pos x="124" y="6"/>
                </a:cxn>
                <a:cxn ang="0">
                  <a:pos x="127" y="6"/>
                </a:cxn>
                <a:cxn ang="0">
                  <a:pos x="129" y="14"/>
                </a:cxn>
                <a:cxn ang="0">
                  <a:pos x="138" y="17"/>
                </a:cxn>
                <a:cxn ang="0">
                  <a:pos x="146" y="19"/>
                </a:cxn>
                <a:cxn ang="0">
                  <a:pos x="155" y="24"/>
                </a:cxn>
                <a:cxn ang="0">
                  <a:pos x="155" y="35"/>
                </a:cxn>
                <a:cxn ang="0">
                  <a:pos x="154" y="44"/>
                </a:cxn>
                <a:cxn ang="0">
                  <a:pos x="156" y="55"/>
                </a:cxn>
                <a:cxn ang="0">
                  <a:pos x="163" y="62"/>
                </a:cxn>
                <a:cxn ang="0">
                  <a:pos x="176" y="62"/>
                </a:cxn>
                <a:cxn ang="0">
                  <a:pos x="181" y="68"/>
                </a:cxn>
                <a:cxn ang="0">
                  <a:pos x="182" y="79"/>
                </a:cxn>
                <a:cxn ang="0">
                  <a:pos x="188" y="87"/>
                </a:cxn>
                <a:cxn ang="0">
                  <a:pos x="188" y="96"/>
                </a:cxn>
                <a:cxn ang="0">
                  <a:pos x="177" y="112"/>
                </a:cxn>
                <a:cxn ang="0">
                  <a:pos x="171" y="112"/>
                </a:cxn>
                <a:cxn ang="0">
                  <a:pos x="161" y="119"/>
                </a:cxn>
                <a:cxn ang="0">
                  <a:pos x="155" y="132"/>
                </a:cxn>
                <a:cxn ang="0">
                  <a:pos x="158" y="145"/>
                </a:cxn>
                <a:cxn ang="0">
                  <a:pos x="158" y="160"/>
                </a:cxn>
              </a:cxnLst>
              <a:rect l="0" t="0" r="r" b="b"/>
              <a:pathLst>
                <a:path w="188" h="161">
                  <a:moveTo>
                    <a:pt x="158" y="160"/>
                  </a:moveTo>
                  <a:lnTo>
                    <a:pt x="150" y="161"/>
                  </a:lnTo>
                  <a:lnTo>
                    <a:pt x="140" y="159"/>
                  </a:lnTo>
                  <a:lnTo>
                    <a:pt x="131" y="152"/>
                  </a:lnTo>
                  <a:lnTo>
                    <a:pt x="120" y="146"/>
                  </a:lnTo>
                  <a:lnTo>
                    <a:pt x="123" y="140"/>
                  </a:lnTo>
                  <a:lnTo>
                    <a:pt x="118" y="138"/>
                  </a:lnTo>
                  <a:lnTo>
                    <a:pt x="118" y="114"/>
                  </a:lnTo>
                  <a:lnTo>
                    <a:pt x="112" y="114"/>
                  </a:lnTo>
                  <a:lnTo>
                    <a:pt x="106" y="122"/>
                  </a:lnTo>
                  <a:lnTo>
                    <a:pt x="101" y="129"/>
                  </a:lnTo>
                  <a:lnTo>
                    <a:pt x="91" y="129"/>
                  </a:lnTo>
                  <a:lnTo>
                    <a:pt x="81" y="125"/>
                  </a:lnTo>
                  <a:lnTo>
                    <a:pt x="79" y="110"/>
                  </a:lnTo>
                  <a:lnTo>
                    <a:pt x="76" y="101"/>
                  </a:lnTo>
                  <a:lnTo>
                    <a:pt x="70" y="96"/>
                  </a:lnTo>
                  <a:lnTo>
                    <a:pt x="58" y="92"/>
                  </a:lnTo>
                  <a:lnTo>
                    <a:pt x="44" y="84"/>
                  </a:lnTo>
                  <a:lnTo>
                    <a:pt x="34" y="80"/>
                  </a:lnTo>
                  <a:lnTo>
                    <a:pt x="25" y="62"/>
                  </a:lnTo>
                  <a:lnTo>
                    <a:pt x="13" y="63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3" y="15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56" y="20"/>
                  </a:lnTo>
                  <a:lnTo>
                    <a:pt x="76" y="14"/>
                  </a:lnTo>
                  <a:lnTo>
                    <a:pt x="91" y="4"/>
                  </a:lnTo>
                  <a:lnTo>
                    <a:pt x="103" y="1"/>
                  </a:lnTo>
                  <a:lnTo>
                    <a:pt x="118" y="0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14"/>
                  </a:lnTo>
                  <a:lnTo>
                    <a:pt x="138" y="17"/>
                  </a:lnTo>
                  <a:lnTo>
                    <a:pt x="146" y="19"/>
                  </a:lnTo>
                  <a:lnTo>
                    <a:pt x="155" y="24"/>
                  </a:lnTo>
                  <a:lnTo>
                    <a:pt x="155" y="35"/>
                  </a:lnTo>
                  <a:lnTo>
                    <a:pt x="154" y="44"/>
                  </a:lnTo>
                  <a:lnTo>
                    <a:pt x="156" y="55"/>
                  </a:lnTo>
                  <a:lnTo>
                    <a:pt x="163" y="62"/>
                  </a:lnTo>
                  <a:lnTo>
                    <a:pt x="176" y="62"/>
                  </a:lnTo>
                  <a:lnTo>
                    <a:pt x="181" y="68"/>
                  </a:lnTo>
                  <a:lnTo>
                    <a:pt x="182" y="79"/>
                  </a:lnTo>
                  <a:lnTo>
                    <a:pt x="188" y="87"/>
                  </a:lnTo>
                  <a:lnTo>
                    <a:pt x="188" y="96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1" y="119"/>
                  </a:lnTo>
                  <a:lnTo>
                    <a:pt x="155" y="132"/>
                  </a:lnTo>
                  <a:lnTo>
                    <a:pt x="158" y="145"/>
                  </a:lnTo>
                  <a:lnTo>
                    <a:pt x="158" y="1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2E35">
                    <a:alpha val="60000"/>
                  </a:srgbClr>
                </a:gs>
                <a:gs pos="56000">
                  <a:schemeClr val="accent3">
                    <a:alpha val="55000"/>
                  </a:schemeClr>
                </a:gs>
                <a:gs pos="100000">
                  <a:schemeClr val="bg2">
                    <a:alpha val="22000"/>
                  </a:schemeClr>
                </a:gs>
              </a:gsLst>
              <a:lin ang="0" scaled="1"/>
              <a:tileRect/>
            </a:gradFill>
            <a:ln w="63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  <a:latin typeface="Univers 45 Light" pitchFamily="2" charset="0"/>
              </a:endParaRPr>
            </a:p>
          </p:txBody>
        </p:sp>
        <p:pic>
          <p:nvPicPr>
            <p:cNvPr id="1093" name="Picture 1092">
              <a:extLst>
                <a:ext uri="{FF2B5EF4-FFF2-40B4-BE49-F238E27FC236}">
                  <a16:creationId xmlns:a16="http://schemas.microsoft.com/office/drawing/2014/main" id="{6A560ACF-ECC8-9FFD-706B-D7E5438B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87" r="2440"/>
            <a:stretch/>
          </p:blipFill>
          <p:spPr>
            <a:xfrm>
              <a:off x="5641981" y="5555781"/>
              <a:ext cx="904459" cy="6058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094" name="Picture 2" descr="Nouvelle charte graphique de la Wallonie | Service public de ...">
            <a:extLst>
              <a:ext uri="{FF2B5EF4-FFF2-40B4-BE49-F238E27FC236}">
                <a16:creationId xmlns:a16="http://schemas.microsoft.com/office/drawing/2014/main" id="{63A46EE2-8F11-7708-3397-48AEA263E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22849" r="22362" b="21304"/>
          <a:stretch/>
        </p:blipFill>
        <p:spPr bwMode="auto">
          <a:xfrm>
            <a:off x="3387699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/>
        </p:spPr>
      </p:pic>
      <p:pic>
        <p:nvPicPr>
          <p:cNvPr id="1095" name="Picture 1094" descr="A black lion with claws&#10;&#10;Description automatically generated">
            <a:extLst>
              <a:ext uri="{FF2B5EF4-FFF2-40B4-BE49-F238E27FC236}">
                <a16:creationId xmlns:a16="http://schemas.microsoft.com/office/drawing/2014/main" id="{CB3C98AC-120A-04E0-0DE3-4DA396CF4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204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/>
        </p:spPr>
      </p:pic>
      <p:pic>
        <p:nvPicPr>
          <p:cNvPr id="1096" name="Picture 1095" descr="A red and blue logo&#10;&#10;Description automatically generated">
            <a:extLst>
              <a:ext uri="{FF2B5EF4-FFF2-40B4-BE49-F238E27FC236}">
                <a16:creationId xmlns:a16="http://schemas.microsoft.com/office/drawing/2014/main" id="{F03ED027-0009-D318-A1DF-F1BDD87B2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1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/>
        </p:spPr>
      </p:pic>
      <p:pic>
        <p:nvPicPr>
          <p:cNvPr id="1097" name="Picture 6" descr="La Région bruxelloise trouve un site pour Construcity | Didier Gosuin">
            <a:extLst>
              <a:ext uri="{FF2B5EF4-FFF2-40B4-BE49-F238E27FC236}">
                <a16:creationId xmlns:a16="http://schemas.microsoft.com/office/drawing/2014/main" id="{FD8FF1F6-A454-82AB-EE11-839C1C5A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39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1098" name="Picture 1097">
            <a:extLst>
              <a:ext uri="{FF2B5EF4-FFF2-40B4-BE49-F238E27FC236}">
                <a16:creationId xmlns:a16="http://schemas.microsoft.com/office/drawing/2014/main" id="{F961AF65-43AD-D0F0-3FFC-3FEA7A198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5513" y="3150418"/>
            <a:ext cx="1839316" cy="1839316"/>
          </a:xfrm>
          <a:prstGeom prst="rect">
            <a:avLst/>
          </a:prstGeom>
        </p:spPr>
      </p:pic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A20A5B79-C1A9-695D-3A4B-539958405250}"/>
              </a:ext>
            </a:extLst>
          </p:cNvPr>
          <p:cNvGrpSpPr/>
          <p:nvPr/>
        </p:nvGrpSpPr>
        <p:grpSpPr>
          <a:xfrm rot="5400000">
            <a:off x="5941029" y="3006215"/>
            <a:ext cx="446014" cy="395681"/>
            <a:chOff x="5898316" y="4576210"/>
            <a:chExt cx="446014" cy="395681"/>
          </a:xfrm>
          <a:solidFill>
            <a:schemeClr val="accent6"/>
          </a:solidFill>
        </p:grpSpPr>
        <p:sp>
          <p:nvSpPr>
            <p:cNvPr id="1115" name="Arrow: Down 1114">
              <a:extLst>
                <a:ext uri="{FF2B5EF4-FFF2-40B4-BE49-F238E27FC236}">
                  <a16:creationId xmlns:a16="http://schemas.microsoft.com/office/drawing/2014/main" id="{C0DEBEF8-3EE7-5FF2-2A15-A20A7A3A851A}"/>
                </a:ext>
              </a:extLst>
            </p:cNvPr>
            <p:cNvSpPr/>
            <p:nvPr/>
          </p:nvSpPr>
          <p:spPr>
            <a:xfrm rot="5400000">
              <a:off x="5923482" y="4551044"/>
              <a:ext cx="243281" cy="293614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6" name="Arrow: Down 1115">
              <a:extLst>
                <a:ext uri="{FF2B5EF4-FFF2-40B4-BE49-F238E27FC236}">
                  <a16:creationId xmlns:a16="http://schemas.microsoft.com/office/drawing/2014/main" id="{17E01D43-4399-42AD-07DD-511CA126DD01}"/>
                </a:ext>
              </a:extLst>
            </p:cNvPr>
            <p:cNvSpPr/>
            <p:nvPr/>
          </p:nvSpPr>
          <p:spPr>
            <a:xfrm rot="16200000">
              <a:off x="6075882" y="4703444"/>
              <a:ext cx="243281" cy="293614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6CFAAF1C-D7D2-C32C-8254-D7EE465E23B5}"/>
              </a:ext>
            </a:extLst>
          </p:cNvPr>
          <p:cNvGrpSpPr/>
          <p:nvPr/>
        </p:nvGrpSpPr>
        <p:grpSpPr>
          <a:xfrm rot="5400000">
            <a:off x="5944629" y="4762345"/>
            <a:ext cx="446014" cy="395681"/>
            <a:chOff x="5898316" y="4576210"/>
            <a:chExt cx="446014" cy="395681"/>
          </a:xfrm>
        </p:grpSpPr>
        <p:sp>
          <p:nvSpPr>
            <p:cNvPr id="1118" name="Arrow: Down 1117">
              <a:extLst>
                <a:ext uri="{FF2B5EF4-FFF2-40B4-BE49-F238E27FC236}">
                  <a16:creationId xmlns:a16="http://schemas.microsoft.com/office/drawing/2014/main" id="{460799E1-8652-7DD4-52A7-C2BBA2D3A9F3}"/>
                </a:ext>
              </a:extLst>
            </p:cNvPr>
            <p:cNvSpPr/>
            <p:nvPr/>
          </p:nvSpPr>
          <p:spPr>
            <a:xfrm rot="5400000">
              <a:off x="5923482" y="4551044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9" name="Arrow: Down 1118">
              <a:extLst>
                <a:ext uri="{FF2B5EF4-FFF2-40B4-BE49-F238E27FC236}">
                  <a16:creationId xmlns:a16="http://schemas.microsoft.com/office/drawing/2014/main" id="{9C303258-216B-ACC3-2546-D507ABDFFEB8}"/>
                </a:ext>
              </a:extLst>
            </p:cNvPr>
            <p:cNvSpPr/>
            <p:nvPr/>
          </p:nvSpPr>
          <p:spPr>
            <a:xfrm rot="16200000">
              <a:off x="6075882" y="4703444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20" name="Picture 1119">
            <a:extLst>
              <a:ext uri="{FF2B5EF4-FFF2-40B4-BE49-F238E27FC236}">
                <a16:creationId xmlns:a16="http://schemas.microsoft.com/office/drawing/2014/main" id="{54FFC0F6-36A1-DF0E-F6E8-0110026D9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91059" y="3383274"/>
            <a:ext cx="388877" cy="1275007"/>
          </a:xfrm>
          <a:prstGeom prst="rect">
            <a:avLst/>
          </a:prstGeom>
        </p:spPr>
      </p:pic>
      <p:sp>
        <p:nvSpPr>
          <p:cNvPr id="1121" name="Oval 1120">
            <a:extLst>
              <a:ext uri="{FF2B5EF4-FFF2-40B4-BE49-F238E27FC236}">
                <a16:creationId xmlns:a16="http://schemas.microsoft.com/office/drawing/2014/main" id="{59F1457E-CCD8-3AC4-DF21-89F879F76BB8}"/>
              </a:ext>
            </a:extLst>
          </p:cNvPr>
          <p:cNvSpPr/>
          <p:nvPr/>
        </p:nvSpPr>
        <p:spPr>
          <a:xfrm>
            <a:off x="8714722" y="3423357"/>
            <a:ext cx="1356946" cy="1279566"/>
          </a:xfrm>
          <a:prstGeom prst="ellipse">
            <a:avLst/>
          </a:prstGeom>
          <a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345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1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E2EBB1D4-0FA9-06CF-440B-6DF08B4BB78E}"/>
              </a:ext>
            </a:extLst>
          </p:cNvPr>
          <p:cNvSpPr/>
          <p:nvPr/>
        </p:nvSpPr>
        <p:spPr>
          <a:xfrm rot="5400000">
            <a:off x="4783513" y="3840765"/>
            <a:ext cx="2624972" cy="1730181"/>
          </a:xfrm>
          <a:prstGeom prst="rightArrow">
            <a:avLst>
              <a:gd name="adj1" fmla="val 55787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303FA-E124-7946-2D24-93F2F1C4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Governance: Ethical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AD4A7-85BC-A97D-7FAF-0C3D9AF3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907" y="230502"/>
            <a:ext cx="2365856" cy="99638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7C3DEE-383E-3FCF-D5CA-1B246A2FB4E4}"/>
              </a:ext>
            </a:extLst>
          </p:cNvPr>
          <p:cNvSpPr/>
          <p:nvPr/>
        </p:nvSpPr>
        <p:spPr>
          <a:xfrm>
            <a:off x="2283382" y="1780546"/>
            <a:ext cx="7786306" cy="6990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err="1">
                <a:solidFill>
                  <a:schemeClr val="bg1"/>
                </a:solidFill>
              </a:rPr>
              <a:t>Secondary</a:t>
            </a:r>
            <a:r>
              <a:rPr lang="nl-BE" b="1">
                <a:solidFill>
                  <a:schemeClr val="bg1"/>
                </a:solidFill>
              </a:rPr>
              <a:t> </a:t>
            </a:r>
            <a:r>
              <a:rPr lang="nl-BE" b="1" err="1">
                <a:solidFill>
                  <a:schemeClr val="bg1"/>
                </a:solidFill>
              </a:rPr>
              <a:t>use</a:t>
            </a:r>
            <a:r>
              <a:rPr lang="nl-BE" b="1">
                <a:solidFill>
                  <a:schemeClr val="bg1"/>
                </a:solidFill>
              </a:rPr>
              <a:t> of health data?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4FEB4-DC9E-624D-4915-E7F0C594FDEC}"/>
              </a:ext>
            </a:extLst>
          </p:cNvPr>
          <p:cNvSpPr txBox="1"/>
          <p:nvPr/>
        </p:nvSpPr>
        <p:spPr>
          <a:xfrm flipH="1">
            <a:off x="2283381" y="2676656"/>
            <a:ext cx="7786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US" sz="1600" b="1" i="0">
                <a:solidFill>
                  <a:schemeClr val="bg2">
                    <a:lumMod val="50000"/>
                  </a:schemeClr>
                </a:solidFill>
                <a:effectLst/>
              </a:rPr>
              <a:t>rocessing of health</a:t>
            </a:r>
            <a:r>
              <a:rPr lang="en-US" sz="1600" b="0" i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en-US" sz="1600" b="0" i="0">
                <a:solidFill>
                  <a:srgbClr val="040C28"/>
                </a:solidFill>
                <a:effectLst/>
              </a:rPr>
              <a:t>data for </a:t>
            </a:r>
            <a:r>
              <a:rPr lang="en-US" sz="1600" b="1" i="0">
                <a:solidFill>
                  <a:schemeClr val="bg2">
                    <a:lumMod val="50000"/>
                  </a:schemeClr>
                </a:solidFill>
                <a:effectLst/>
              </a:rPr>
              <a:t>purposes</a:t>
            </a:r>
            <a:r>
              <a:rPr lang="en-US" sz="1600" b="0" i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en-US" sz="1600" b="1" i="0">
                <a:solidFill>
                  <a:schemeClr val="bg2">
                    <a:lumMod val="50000"/>
                  </a:schemeClr>
                </a:solidFill>
                <a:effectLst/>
              </a:rPr>
              <a:t>different than the initial </a:t>
            </a:r>
            <a:r>
              <a:rPr lang="en-US" sz="1600" b="0" i="0">
                <a:solidFill>
                  <a:srgbClr val="040C28"/>
                </a:solidFill>
                <a:effectLst/>
              </a:rPr>
              <a:t>purposes for which the data were collected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10713-9B6A-430D-6207-A07242CDABF7}"/>
              </a:ext>
            </a:extLst>
          </p:cNvPr>
          <p:cNvSpPr txBox="1"/>
          <p:nvPr/>
        </p:nvSpPr>
        <p:spPr>
          <a:xfrm>
            <a:off x="4822992" y="4393529"/>
            <a:ext cx="24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solidFill>
                  <a:schemeClr val="bg2">
                    <a:lumMod val="50000"/>
                  </a:schemeClr>
                </a:solidFill>
              </a:rPr>
              <a:t>RESEARCH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296A68-E0D8-B0D9-5171-F40451D25B09}"/>
              </a:ext>
            </a:extLst>
          </p:cNvPr>
          <p:cNvGrpSpPr/>
          <p:nvPr/>
        </p:nvGrpSpPr>
        <p:grpSpPr>
          <a:xfrm>
            <a:off x="5868646" y="3776876"/>
            <a:ext cx="454708" cy="609529"/>
            <a:chOff x="4916158" y="4556134"/>
            <a:chExt cx="454708" cy="609529"/>
          </a:xfrm>
          <a:solidFill>
            <a:schemeClr val="bg2">
              <a:lumMod val="50000"/>
            </a:schemeClr>
          </a:solidFill>
        </p:grpSpPr>
        <p:sp>
          <p:nvSpPr>
            <p:cNvPr id="14" name="Freeform 105">
              <a:extLst>
                <a:ext uri="{FF2B5EF4-FFF2-40B4-BE49-F238E27FC236}">
                  <a16:creationId xmlns:a16="http://schemas.microsoft.com/office/drawing/2014/main" id="{4FA4ECA1-015F-1799-F705-045008517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877" y="4556134"/>
              <a:ext cx="124446" cy="53847"/>
            </a:xfrm>
            <a:custGeom>
              <a:avLst/>
              <a:gdLst>
                <a:gd name="T0" fmla="*/ 40 w 44"/>
                <a:gd name="T1" fmla="*/ 9 h 19"/>
                <a:gd name="T2" fmla="*/ 6 w 44"/>
                <a:gd name="T3" fmla="*/ 0 h 19"/>
                <a:gd name="T4" fmla="*/ 2 w 44"/>
                <a:gd name="T5" fmla="*/ 3 h 19"/>
                <a:gd name="T6" fmla="*/ 0 w 44"/>
                <a:gd name="T7" fmla="*/ 8 h 19"/>
                <a:gd name="T8" fmla="*/ 42 w 44"/>
                <a:gd name="T9" fmla="*/ 19 h 19"/>
                <a:gd name="T10" fmla="*/ 43 w 44"/>
                <a:gd name="T11" fmla="*/ 14 h 19"/>
                <a:gd name="T12" fmla="*/ 40 w 44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9">
                  <a:moveTo>
                    <a:pt x="40" y="9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1"/>
                    <a:pt x="2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4" y="12"/>
                    <a:pt x="42" y="10"/>
                    <a:pt x="4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67C0356-5CD6-CA2C-C7F4-25EB95AB1853}"/>
                </a:ext>
              </a:extLst>
            </p:cNvPr>
            <p:cNvGrpSpPr/>
            <p:nvPr/>
          </p:nvGrpSpPr>
          <p:grpSpPr>
            <a:xfrm>
              <a:off x="4916158" y="4599671"/>
              <a:ext cx="454708" cy="565992"/>
              <a:chOff x="5827713" y="5310188"/>
              <a:chExt cx="603250" cy="750888"/>
            </a:xfrm>
            <a:grpFill/>
          </p:grpSpPr>
          <p:sp>
            <p:nvSpPr>
              <p:cNvPr id="16" name="Freeform 104">
                <a:extLst>
                  <a:ext uri="{FF2B5EF4-FFF2-40B4-BE49-F238E27FC236}">
                    <a16:creationId xmlns:a16="http://schemas.microsoft.com/office/drawing/2014/main" id="{644C9047-0126-B9B1-21F8-0025D7F56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7413" y="5641975"/>
                <a:ext cx="101600" cy="68263"/>
              </a:xfrm>
              <a:custGeom>
                <a:avLst/>
                <a:gdLst>
                  <a:gd name="T0" fmla="*/ 18 w 27"/>
                  <a:gd name="T1" fmla="*/ 17 h 18"/>
                  <a:gd name="T2" fmla="*/ 6 w 27"/>
                  <a:gd name="T3" fmla="*/ 14 h 18"/>
                  <a:gd name="T4" fmla="*/ 1 w 27"/>
                  <a:gd name="T5" fmla="*/ 6 h 18"/>
                  <a:gd name="T6" fmla="*/ 3 w 27"/>
                  <a:gd name="T7" fmla="*/ 0 h 18"/>
                  <a:gd name="T8" fmla="*/ 27 w 27"/>
                  <a:gd name="T9" fmla="*/ 7 h 18"/>
                  <a:gd name="T10" fmla="*/ 26 w 27"/>
                  <a:gd name="T11" fmla="*/ 12 h 18"/>
                  <a:gd name="T12" fmla="*/ 18 w 27"/>
                  <a:gd name="T1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18" y="17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2" y="13"/>
                      <a:pt x="0" y="9"/>
                      <a:pt x="1" y="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6"/>
                      <a:pt x="21" y="18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06">
                <a:extLst>
                  <a:ext uri="{FF2B5EF4-FFF2-40B4-BE49-F238E27FC236}">
                    <a16:creationId xmlns:a16="http://schemas.microsoft.com/office/drawing/2014/main" id="{79AEF05C-448E-F0A3-B980-9FAB12158B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7713" y="5310188"/>
                <a:ext cx="603250" cy="750888"/>
              </a:xfrm>
              <a:custGeom>
                <a:avLst/>
                <a:gdLst>
                  <a:gd name="T0" fmla="*/ 92 w 160"/>
                  <a:gd name="T1" fmla="*/ 27 h 199"/>
                  <a:gd name="T2" fmla="*/ 96 w 160"/>
                  <a:gd name="T3" fmla="*/ 11 h 199"/>
                  <a:gd name="T4" fmla="*/ 55 w 160"/>
                  <a:gd name="T5" fmla="*/ 0 h 199"/>
                  <a:gd name="T6" fmla="*/ 33 w 160"/>
                  <a:gd name="T7" fmla="*/ 78 h 199"/>
                  <a:gd name="T8" fmla="*/ 35 w 160"/>
                  <a:gd name="T9" fmla="*/ 82 h 199"/>
                  <a:gd name="T10" fmla="*/ 71 w 160"/>
                  <a:gd name="T11" fmla="*/ 91 h 199"/>
                  <a:gd name="T12" fmla="*/ 75 w 160"/>
                  <a:gd name="T13" fmla="*/ 89 h 199"/>
                  <a:gd name="T14" fmla="*/ 84 w 160"/>
                  <a:gd name="T15" fmla="*/ 55 h 199"/>
                  <a:gd name="T16" fmla="*/ 124 w 160"/>
                  <a:gd name="T17" fmla="*/ 115 h 199"/>
                  <a:gd name="T18" fmla="*/ 92 w 160"/>
                  <a:gd name="T19" fmla="*/ 146 h 199"/>
                  <a:gd name="T20" fmla="*/ 83 w 160"/>
                  <a:gd name="T21" fmla="*/ 148 h 199"/>
                  <a:gd name="T22" fmla="*/ 73 w 160"/>
                  <a:gd name="T23" fmla="*/ 148 h 199"/>
                  <a:gd name="T24" fmla="*/ 60 w 160"/>
                  <a:gd name="T25" fmla="*/ 144 h 199"/>
                  <a:gd name="T26" fmla="*/ 71 w 160"/>
                  <a:gd name="T27" fmla="*/ 144 h 199"/>
                  <a:gd name="T28" fmla="*/ 74 w 160"/>
                  <a:gd name="T29" fmla="*/ 141 h 199"/>
                  <a:gd name="T30" fmla="*/ 74 w 160"/>
                  <a:gd name="T31" fmla="*/ 131 h 199"/>
                  <a:gd name="T32" fmla="*/ 71 w 160"/>
                  <a:gd name="T33" fmla="*/ 128 h 199"/>
                  <a:gd name="T34" fmla="*/ 3 w 160"/>
                  <a:gd name="T35" fmla="*/ 128 h 199"/>
                  <a:gd name="T36" fmla="*/ 0 w 160"/>
                  <a:gd name="T37" fmla="*/ 131 h 199"/>
                  <a:gd name="T38" fmla="*/ 0 w 160"/>
                  <a:gd name="T39" fmla="*/ 141 h 199"/>
                  <a:gd name="T40" fmla="*/ 3 w 160"/>
                  <a:gd name="T41" fmla="*/ 144 h 199"/>
                  <a:gd name="T42" fmla="*/ 15 w 160"/>
                  <a:gd name="T43" fmla="*/ 144 h 199"/>
                  <a:gd name="T44" fmla="*/ 22 w 160"/>
                  <a:gd name="T45" fmla="*/ 153 h 199"/>
                  <a:gd name="T46" fmla="*/ 30 w 160"/>
                  <a:gd name="T47" fmla="*/ 160 h 199"/>
                  <a:gd name="T48" fmla="*/ 49 w 160"/>
                  <a:gd name="T49" fmla="*/ 171 h 199"/>
                  <a:gd name="T50" fmla="*/ 28 w 160"/>
                  <a:gd name="T51" fmla="*/ 187 h 199"/>
                  <a:gd name="T52" fmla="*/ 27 w 160"/>
                  <a:gd name="T53" fmla="*/ 197 h 199"/>
                  <a:gd name="T54" fmla="*/ 30 w 160"/>
                  <a:gd name="T55" fmla="*/ 199 h 199"/>
                  <a:gd name="T56" fmla="*/ 126 w 160"/>
                  <a:gd name="T57" fmla="*/ 199 h 199"/>
                  <a:gd name="T58" fmla="*/ 128 w 160"/>
                  <a:gd name="T59" fmla="*/ 197 h 199"/>
                  <a:gd name="T60" fmla="*/ 128 w 160"/>
                  <a:gd name="T61" fmla="*/ 188 h 199"/>
                  <a:gd name="T62" fmla="*/ 128 w 160"/>
                  <a:gd name="T63" fmla="*/ 188 h 199"/>
                  <a:gd name="T64" fmla="*/ 123 w 160"/>
                  <a:gd name="T65" fmla="*/ 179 h 199"/>
                  <a:gd name="T66" fmla="*/ 123 w 160"/>
                  <a:gd name="T67" fmla="*/ 179 h 199"/>
                  <a:gd name="T68" fmla="*/ 120 w 160"/>
                  <a:gd name="T69" fmla="*/ 177 h 199"/>
                  <a:gd name="T70" fmla="*/ 107 w 160"/>
                  <a:gd name="T71" fmla="*/ 171 h 199"/>
                  <a:gd name="T72" fmla="*/ 154 w 160"/>
                  <a:gd name="T73" fmla="*/ 113 h 199"/>
                  <a:gd name="T74" fmla="*/ 92 w 160"/>
                  <a:gd name="T75" fmla="*/ 27 h 199"/>
                  <a:gd name="T76" fmla="*/ 91 w 160"/>
                  <a:gd name="T77" fmla="*/ 175 h 199"/>
                  <a:gd name="T78" fmla="*/ 80 w 160"/>
                  <a:gd name="T79" fmla="*/ 185 h 199"/>
                  <a:gd name="T80" fmla="*/ 69 w 160"/>
                  <a:gd name="T81" fmla="*/ 175 h 199"/>
                  <a:gd name="T82" fmla="*/ 80 w 160"/>
                  <a:gd name="T83" fmla="*/ 164 h 199"/>
                  <a:gd name="T84" fmla="*/ 91 w 160"/>
                  <a:gd name="T85" fmla="*/ 17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0" h="199">
                    <a:moveTo>
                      <a:pt x="92" y="27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3" y="81"/>
                      <a:pt x="35" y="82"/>
                      <a:pt x="35" y="82"/>
                    </a:cubicBezTo>
                    <a:cubicBezTo>
                      <a:pt x="71" y="91"/>
                      <a:pt x="71" y="91"/>
                      <a:pt x="71" y="91"/>
                    </a:cubicBezTo>
                    <a:cubicBezTo>
                      <a:pt x="73" y="92"/>
                      <a:pt x="74" y="91"/>
                      <a:pt x="75" y="89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113" y="59"/>
                      <a:pt x="132" y="87"/>
                      <a:pt x="124" y="115"/>
                    </a:cubicBezTo>
                    <a:cubicBezTo>
                      <a:pt x="119" y="130"/>
                      <a:pt x="107" y="141"/>
                      <a:pt x="92" y="146"/>
                    </a:cubicBezTo>
                    <a:cubicBezTo>
                      <a:pt x="90" y="147"/>
                      <a:pt x="85" y="148"/>
                      <a:pt x="83" y="148"/>
                    </a:cubicBezTo>
                    <a:cubicBezTo>
                      <a:pt x="81" y="148"/>
                      <a:pt x="76" y="148"/>
                      <a:pt x="73" y="148"/>
                    </a:cubicBezTo>
                    <a:cubicBezTo>
                      <a:pt x="69" y="147"/>
                      <a:pt x="64" y="146"/>
                      <a:pt x="60" y="144"/>
                    </a:cubicBezTo>
                    <a:cubicBezTo>
                      <a:pt x="71" y="144"/>
                      <a:pt x="71" y="144"/>
                      <a:pt x="71" y="144"/>
                    </a:cubicBezTo>
                    <a:cubicBezTo>
                      <a:pt x="73" y="144"/>
                      <a:pt x="74" y="143"/>
                      <a:pt x="74" y="141"/>
                    </a:cubicBezTo>
                    <a:cubicBezTo>
                      <a:pt x="74" y="131"/>
                      <a:pt x="74" y="131"/>
                      <a:pt x="74" y="131"/>
                    </a:cubicBezTo>
                    <a:cubicBezTo>
                      <a:pt x="74" y="129"/>
                      <a:pt x="73" y="128"/>
                      <a:pt x="71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2" y="128"/>
                      <a:pt x="0" y="129"/>
                      <a:pt x="0" y="131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43"/>
                      <a:pt x="2" y="144"/>
                      <a:pt x="3" y="144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47"/>
                      <a:pt x="20" y="151"/>
                      <a:pt x="22" y="153"/>
                    </a:cubicBezTo>
                    <a:cubicBezTo>
                      <a:pt x="24" y="154"/>
                      <a:pt x="28" y="158"/>
                      <a:pt x="30" y="160"/>
                    </a:cubicBezTo>
                    <a:cubicBezTo>
                      <a:pt x="35" y="164"/>
                      <a:pt x="42" y="168"/>
                      <a:pt x="49" y="171"/>
                    </a:cubicBezTo>
                    <a:cubicBezTo>
                      <a:pt x="41" y="174"/>
                      <a:pt x="29" y="177"/>
                      <a:pt x="28" y="187"/>
                    </a:cubicBezTo>
                    <a:cubicBezTo>
                      <a:pt x="27" y="188"/>
                      <a:pt x="27" y="195"/>
                      <a:pt x="27" y="197"/>
                    </a:cubicBezTo>
                    <a:cubicBezTo>
                      <a:pt x="27" y="198"/>
                      <a:pt x="28" y="199"/>
                      <a:pt x="30" y="199"/>
                    </a:cubicBezTo>
                    <a:cubicBezTo>
                      <a:pt x="31" y="199"/>
                      <a:pt x="125" y="199"/>
                      <a:pt x="126" y="199"/>
                    </a:cubicBezTo>
                    <a:cubicBezTo>
                      <a:pt x="128" y="199"/>
                      <a:pt x="128" y="197"/>
                      <a:pt x="128" y="197"/>
                    </a:cubicBezTo>
                    <a:cubicBezTo>
                      <a:pt x="128" y="188"/>
                      <a:pt x="128" y="188"/>
                      <a:pt x="128" y="188"/>
                    </a:cubicBezTo>
                    <a:cubicBezTo>
                      <a:pt x="128" y="188"/>
                      <a:pt x="128" y="188"/>
                      <a:pt x="128" y="188"/>
                    </a:cubicBezTo>
                    <a:cubicBezTo>
                      <a:pt x="128" y="184"/>
                      <a:pt x="126" y="181"/>
                      <a:pt x="123" y="179"/>
                    </a:cubicBezTo>
                    <a:cubicBezTo>
                      <a:pt x="123" y="179"/>
                      <a:pt x="123" y="179"/>
                      <a:pt x="123" y="179"/>
                    </a:cubicBezTo>
                    <a:cubicBezTo>
                      <a:pt x="122" y="178"/>
                      <a:pt x="121" y="177"/>
                      <a:pt x="120" y="177"/>
                    </a:cubicBezTo>
                    <a:cubicBezTo>
                      <a:pt x="116" y="174"/>
                      <a:pt x="111" y="172"/>
                      <a:pt x="107" y="171"/>
                    </a:cubicBezTo>
                    <a:cubicBezTo>
                      <a:pt x="131" y="162"/>
                      <a:pt x="150" y="139"/>
                      <a:pt x="154" y="113"/>
                    </a:cubicBezTo>
                    <a:cubicBezTo>
                      <a:pt x="160" y="71"/>
                      <a:pt x="133" y="35"/>
                      <a:pt x="92" y="27"/>
                    </a:cubicBezTo>
                    <a:close/>
                    <a:moveTo>
                      <a:pt x="91" y="175"/>
                    </a:moveTo>
                    <a:cubicBezTo>
                      <a:pt x="91" y="181"/>
                      <a:pt x="86" y="185"/>
                      <a:pt x="80" y="185"/>
                    </a:cubicBezTo>
                    <a:cubicBezTo>
                      <a:pt x="74" y="185"/>
                      <a:pt x="69" y="181"/>
                      <a:pt x="69" y="175"/>
                    </a:cubicBezTo>
                    <a:cubicBezTo>
                      <a:pt x="69" y="169"/>
                      <a:pt x="74" y="164"/>
                      <a:pt x="80" y="164"/>
                    </a:cubicBezTo>
                    <a:cubicBezTo>
                      <a:pt x="86" y="164"/>
                      <a:pt x="91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D77C44-F52B-FD76-9E42-F06D2B7EC2B9}"/>
              </a:ext>
            </a:extLst>
          </p:cNvPr>
          <p:cNvSpPr txBox="1"/>
          <p:nvPr/>
        </p:nvSpPr>
        <p:spPr>
          <a:xfrm>
            <a:off x="2190043" y="6078009"/>
            <a:ext cx="78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err="1">
                <a:solidFill>
                  <a:schemeClr val="bg2">
                    <a:lumMod val="50000"/>
                  </a:schemeClr>
                </a:solidFill>
                <a:ea typeface="+mj-ea"/>
              </a:rPr>
              <a:t>Improve</a:t>
            </a:r>
            <a:r>
              <a:rPr lang="de-DE" b="1">
                <a:solidFill>
                  <a:schemeClr val="bg2">
                    <a:lumMod val="50000"/>
                  </a:schemeClr>
                </a:solidFill>
                <a:ea typeface="+mj-ea"/>
              </a:rPr>
              <a:t> </a:t>
            </a:r>
            <a:r>
              <a:rPr lang="de-DE" b="1" err="1">
                <a:solidFill>
                  <a:schemeClr val="bg2">
                    <a:lumMod val="50000"/>
                  </a:schemeClr>
                </a:solidFill>
                <a:ea typeface="+mj-ea"/>
              </a:rPr>
              <a:t>the</a:t>
            </a:r>
            <a:r>
              <a:rPr lang="de-DE" b="1">
                <a:solidFill>
                  <a:schemeClr val="bg2">
                    <a:lumMod val="50000"/>
                  </a:schemeClr>
                </a:solidFill>
                <a:ea typeface="+mj-ea"/>
              </a:rPr>
              <a:t> quality </a:t>
            </a:r>
            <a:r>
              <a:rPr lang="de-DE" b="1" err="1">
                <a:solidFill>
                  <a:schemeClr val="bg2">
                    <a:lumMod val="50000"/>
                  </a:schemeClr>
                </a:solidFill>
                <a:ea typeface="+mj-ea"/>
              </a:rPr>
              <a:t>of</a:t>
            </a:r>
            <a:r>
              <a:rPr lang="de-DE" b="1">
                <a:solidFill>
                  <a:schemeClr val="bg2">
                    <a:lumMod val="50000"/>
                  </a:schemeClr>
                </a:solidFill>
                <a:ea typeface="+mj-ea"/>
              </a:rPr>
              <a:t> </a:t>
            </a:r>
            <a:r>
              <a:rPr lang="de-DE" b="1" err="1">
                <a:solidFill>
                  <a:schemeClr val="bg2">
                    <a:lumMod val="50000"/>
                  </a:schemeClr>
                </a:solidFill>
                <a:ea typeface="+mj-ea"/>
              </a:rPr>
              <a:t>life</a:t>
            </a:r>
            <a:r>
              <a:rPr lang="de-DE" b="1">
                <a:solidFill>
                  <a:schemeClr val="bg2">
                    <a:lumMod val="50000"/>
                  </a:schemeClr>
                </a:solidFill>
                <a:ea typeface="+mj-ea"/>
              </a:rPr>
              <a:t> </a:t>
            </a:r>
            <a:r>
              <a:rPr lang="de-DE" b="1" err="1">
                <a:solidFill>
                  <a:schemeClr val="bg2">
                    <a:lumMod val="50000"/>
                  </a:schemeClr>
                </a:solidFill>
                <a:ea typeface="+mj-ea"/>
              </a:rPr>
              <a:t>of</a:t>
            </a:r>
            <a:r>
              <a:rPr lang="de-DE" b="1">
                <a:solidFill>
                  <a:schemeClr val="bg2">
                    <a:lumMod val="50000"/>
                  </a:schemeClr>
                </a:solidFill>
                <a:ea typeface="+mj-ea"/>
              </a:rPr>
              <a:t> </a:t>
            </a:r>
            <a:r>
              <a:rPr lang="de-DE" b="1" err="1">
                <a:solidFill>
                  <a:schemeClr val="bg2">
                    <a:lumMod val="50000"/>
                  </a:schemeClr>
                </a:solidFill>
                <a:ea typeface="+mj-ea"/>
              </a:rPr>
              <a:t>patients</a:t>
            </a:r>
            <a:r>
              <a:rPr lang="de-DE" b="1">
                <a:solidFill>
                  <a:schemeClr val="bg2">
                    <a:lumMod val="50000"/>
                  </a:schemeClr>
                </a:solidFill>
                <a:ea typeface="+mj-ea"/>
              </a:rPr>
              <a:t> and </a:t>
            </a:r>
            <a:r>
              <a:rPr lang="de-DE" b="1" err="1">
                <a:solidFill>
                  <a:schemeClr val="bg2">
                    <a:lumMod val="50000"/>
                  </a:schemeClr>
                </a:solidFill>
                <a:ea typeface="+mj-ea"/>
              </a:rPr>
              <a:t>citizens</a:t>
            </a:r>
            <a:r>
              <a:rPr lang="de-DE" b="1">
                <a:solidFill>
                  <a:schemeClr val="bg2">
                    <a:lumMod val="50000"/>
                  </a:schemeClr>
                </a:solidFill>
                <a:ea typeface="+mj-ea"/>
              </a:rPr>
              <a:t> </a:t>
            </a:r>
            <a:endParaRPr lang="en-GB" b="1">
              <a:solidFill>
                <a:schemeClr val="bg2">
                  <a:lumMod val="50000"/>
                </a:schemeClr>
              </a:solidFill>
              <a:latin typeface="Verdana"/>
              <a:ea typeface="+mj-e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9ABA51-DE75-6399-534B-530EB933F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580487"/>
            <a:ext cx="1445182" cy="1087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D84CA-9D94-A53A-D9F0-8A635C594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913" y="4177682"/>
            <a:ext cx="3482358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5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6" grpId="0" animBg="1"/>
      <p:bldP spid="9" grpId="0"/>
      <p:bldP spid="12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E488-4E3B-00A9-1FF8-BE8B033E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Governance: Legal framework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03AF5-8185-A363-4298-9EB1B4E9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9BA70-09B5-F009-7E61-90241740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15</a:t>
            </a:fld>
            <a:endParaRPr lang="en-US"/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F7B62251-24EE-06FB-B900-23BA2417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49" y="4603933"/>
            <a:ext cx="1657534" cy="1180595"/>
          </a:xfrm>
          <a:prstGeom prst="rect">
            <a:avLst/>
          </a:prstGeom>
        </p:spPr>
      </p:pic>
      <p:sp>
        <p:nvSpPr>
          <p:cNvPr id="7" name="Rechthoek 49">
            <a:extLst>
              <a:ext uri="{FF2B5EF4-FFF2-40B4-BE49-F238E27FC236}">
                <a16:creationId xmlns:a16="http://schemas.microsoft.com/office/drawing/2014/main" id="{4B218110-CA7B-C11B-F6B3-6BFAB2399015}"/>
              </a:ext>
            </a:extLst>
          </p:cNvPr>
          <p:cNvSpPr/>
          <p:nvPr/>
        </p:nvSpPr>
        <p:spPr>
          <a:xfrm>
            <a:off x="834746" y="4243152"/>
            <a:ext cx="2315396" cy="2285037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b"/>
          <a:lstStyle/>
          <a:p>
            <a:pPr algn="ctr"/>
            <a:r>
              <a:rPr lang="nl-BE" b="1">
                <a:solidFill>
                  <a:schemeClr val="bg2">
                    <a:lumMod val="75000"/>
                  </a:schemeClr>
                </a:solidFill>
              </a:rPr>
              <a:t>Data </a:t>
            </a:r>
            <a:r>
              <a:rPr lang="nl-BE" b="1" err="1">
                <a:solidFill>
                  <a:schemeClr val="bg2">
                    <a:lumMod val="75000"/>
                  </a:schemeClr>
                </a:solidFill>
              </a:rPr>
              <a:t>custodians</a:t>
            </a:r>
            <a:endParaRPr lang="nl-BE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chthoek 65">
            <a:extLst>
              <a:ext uri="{FF2B5EF4-FFF2-40B4-BE49-F238E27FC236}">
                <a16:creationId xmlns:a16="http://schemas.microsoft.com/office/drawing/2014/main" id="{238A95C0-E50E-7DC3-22FF-A4380E3F5A7F}"/>
              </a:ext>
            </a:extLst>
          </p:cNvPr>
          <p:cNvSpPr/>
          <p:nvPr/>
        </p:nvSpPr>
        <p:spPr>
          <a:xfrm>
            <a:off x="838205" y="1864053"/>
            <a:ext cx="2315396" cy="2285037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b"/>
          <a:lstStyle/>
          <a:p>
            <a:pPr algn="ctr"/>
            <a:r>
              <a:rPr lang="nl-BE" b="1">
                <a:solidFill>
                  <a:schemeClr val="bg2">
                    <a:lumMod val="50000"/>
                  </a:schemeClr>
                </a:solidFill>
              </a:rPr>
              <a:t>Data subjects</a:t>
            </a:r>
          </a:p>
        </p:txBody>
      </p:sp>
      <p:sp>
        <p:nvSpPr>
          <p:cNvPr id="9" name="Tekstvak 25">
            <a:extLst>
              <a:ext uri="{FF2B5EF4-FFF2-40B4-BE49-F238E27FC236}">
                <a16:creationId xmlns:a16="http://schemas.microsoft.com/office/drawing/2014/main" id="{B17EEBE9-BEEF-809C-55BA-8029D6A142B7}"/>
              </a:ext>
            </a:extLst>
          </p:cNvPr>
          <p:cNvSpPr txBox="1"/>
          <p:nvPr/>
        </p:nvSpPr>
        <p:spPr>
          <a:xfrm>
            <a:off x="3984351" y="2117764"/>
            <a:ext cx="711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cs typeface="Calibri" panose="020F0502020204030204" pitchFamily="34" charset="0"/>
              </a:rPr>
              <a:t>No patients… no data</a:t>
            </a:r>
          </a:p>
          <a:p>
            <a:pPr algn="ctr"/>
            <a:r>
              <a:rPr lang="en-GB" sz="2000">
                <a:cs typeface="Calibri" panose="020F0502020204030204" pitchFamily="34" charset="0"/>
              </a:rPr>
              <a:t>No doctor, no nurse,…no added knowledge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A965AD-79BB-ADC9-D903-84F171333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531" y="2549304"/>
            <a:ext cx="270383" cy="879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FD0F4-9692-C0B3-2A77-2BD8A6AB9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12" y="2122290"/>
            <a:ext cx="267741" cy="877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7AD65-74CB-E508-7B6A-E5A9E75AD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907" y="230502"/>
            <a:ext cx="2365856" cy="996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D005E-6A3C-D9BA-1586-C85006C96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67" y="2020949"/>
            <a:ext cx="166246" cy="545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6B5916-6EC2-8BFA-1003-9CAA7C7D5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529" y="2958028"/>
            <a:ext cx="267741" cy="877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0DF8FE-F9C6-409D-C5BC-58786F399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232" y="2318896"/>
            <a:ext cx="166246" cy="545070"/>
          </a:xfrm>
          <a:prstGeom prst="rect">
            <a:avLst/>
          </a:prstGeom>
        </p:spPr>
      </p:pic>
      <p:sp>
        <p:nvSpPr>
          <p:cNvPr id="11" name="Tekstvak 25">
            <a:extLst>
              <a:ext uri="{FF2B5EF4-FFF2-40B4-BE49-F238E27FC236}">
                <a16:creationId xmlns:a16="http://schemas.microsoft.com/office/drawing/2014/main" id="{F9E23369-0996-DED7-40DE-49CBAE5719A8}"/>
              </a:ext>
            </a:extLst>
          </p:cNvPr>
          <p:cNvSpPr txBox="1"/>
          <p:nvPr/>
        </p:nvSpPr>
        <p:spPr>
          <a:xfrm>
            <a:off x="3984351" y="3206336"/>
            <a:ext cx="711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cs typeface="Calibri" panose="020F0502020204030204" pitchFamily="34" charset="0"/>
              </a:rPr>
              <a:t>Legally, data “ownership” would imply the right to solely decide who can have, hold, destroy,… the data</a:t>
            </a:r>
          </a:p>
        </p:txBody>
      </p:sp>
      <p:sp>
        <p:nvSpPr>
          <p:cNvPr id="13" name="Tekstvak 25">
            <a:extLst>
              <a:ext uri="{FF2B5EF4-FFF2-40B4-BE49-F238E27FC236}">
                <a16:creationId xmlns:a16="http://schemas.microsoft.com/office/drawing/2014/main" id="{4809809F-FF9A-E42C-7BD6-765AFC44307F}"/>
              </a:ext>
            </a:extLst>
          </p:cNvPr>
          <p:cNvSpPr txBox="1"/>
          <p:nvPr/>
        </p:nvSpPr>
        <p:spPr>
          <a:xfrm>
            <a:off x="3984351" y="4392877"/>
            <a:ext cx="711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European / Belgian legal framework does not recognise data ownership</a:t>
            </a:r>
            <a:endParaRPr lang="en-GB" sz="200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7" name="Tekstvak 25">
            <a:extLst>
              <a:ext uri="{FF2B5EF4-FFF2-40B4-BE49-F238E27FC236}">
                <a16:creationId xmlns:a16="http://schemas.microsoft.com/office/drawing/2014/main" id="{85E522D3-953C-B9EC-7106-8F0D196D00E7}"/>
              </a:ext>
            </a:extLst>
          </p:cNvPr>
          <p:cNvSpPr txBox="1"/>
          <p:nvPr/>
        </p:nvSpPr>
        <p:spPr>
          <a:xfrm>
            <a:off x="3984351" y="5481449"/>
            <a:ext cx="711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It confirms rights and obligations for several parties</a:t>
            </a:r>
            <a:endParaRPr lang="en-GB" sz="2400" b="1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7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/>
      <p:bldP spid="11" grpId="0"/>
      <p:bldP spid="1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76E5-E1F5-C401-751C-8430005D1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Governance: Legal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C41F0-EC8B-99C0-0911-B344E80B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16</a:t>
            </a:fld>
            <a:endParaRPr lang="en-US"/>
          </a:p>
        </p:txBody>
      </p:sp>
      <p:sp>
        <p:nvSpPr>
          <p:cNvPr id="6" name="Tekstvak 51">
            <a:extLst>
              <a:ext uri="{FF2B5EF4-FFF2-40B4-BE49-F238E27FC236}">
                <a16:creationId xmlns:a16="http://schemas.microsoft.com/office/drawing/2014/main" id="{6E460414-A9F9-EF96-E118-80F9CF02196A}"/>
              </a:ext>
            </a:extLst>
          </p:cNvPr>
          <p:cNvSpPr txBox="1"/>
          <p:nvPr/>
        </p:nvSpPr>
        <p:spPr>
          <a:xfrm>
            <a:off x="821592" y="6388402"/>
            <a:ext cx="104640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BE" sz="2400">
                <a:solidFill>
                  <a:schemeClr val="tx1">
                    <a:lumMod val="60000"/>
                    <a:lumOff val="40000"/>
                  </a:schemeClr>
                </a:solidFill>
              </a:rPr>
              <a:t>Health data save </a:t>
            </a:r>
            <a:r>
              <a:rPr lang="nl-BE" sz="240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lives</a:t>
            </a:r>
            <a:r>
              <a:rPr lang="nl-BE" sz="240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nl-BE" sz="2400" err="1">
                <a:solidFill>
                  <a:schemeClr val="tx1">
                    <a:lumMod val="60000"/>
                    <a:lumOff val="40000"/>
                  </a:schemeClr>
                </a:solidFill>
              </a:rPr>
              <a:t>not</a:t>
            </a:r>
            <a:r>
              <a:rPr lang="nl-BE" sz="24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nl-BE" sz="2400" err="1">
                <a:solidFill>
                  <a:schemeClr val="tx1">
                    <a:lumMod val="60000"/>
                    <a:lumOff val="40000"/>
                  </a:schemeClr>
                </a:solidFill>
              </a:rPr>
              <a:t>only</a:t>
            </a:r>
            <a:r>
              <a:rPr lang="nl-BE" sz="24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nl-BE" sz="2400" err="1">
                <a:solidFill>
                  <a:schemeClr val="tx1">
                    <a:lumMod val="60000"/>
                    <a:lumOff val="40000"/>
                  </a:schemeClr>
                </a:solidFill>
              </a:rPr>
              <a:t>yours</a:t>
            </a:r>
            <a:endParaRPr lang="nl-BE" sz="2400">
              <a:solidFill>
                <a:schemeClr val="tx1">
                  <a:lumMod val="60000"/>
                  <a:lumOff val="40000"/>
                </a:schemeClr>
              </a:solidFill>
              <a:ea typeface="Verdana"/>
            </a:endParaRPr>
          </a:p>
        </p:txBody>
      </p:sp>
      <p:cxnSp>
        <p:nvCxnSpPr>
          <p:cNvPr id="10" name="Rechte verbindingslijn met pijl 58">
            <a:extLst>
              <a:ext uri="{FF2B5EF4-FFF2-40B4-BE49-F238E27FC236}">
                <a16:creationId xmlns:a16="http://schemas.microsoft.com/office/drawing/2014/main" id="{0CAC8343-61CE-ED69-DC62-C11820463895}"/>
              </a:ext>
            </a:extLst>
          </p:cNvPr>
          <p:cNvCxnSpPr>
            <a:cxnSpLocks/>
          </p:cNvCxnSpPr>
          <p:nvPr/>
        </p:nvCxnSpPr>
        <p:spPr>
          <a:xfrm>
            <a:off x="970844" y="1778425"/>
            <a:ext cx="10216445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60">
            <a:extLst>
              <a:ext uri="{FF2B5EF4-FFF2-40B4-BE49-F238E27FC236}">
                <a16:creationId xmlns:a16="http://schemas.microsoft.com/office/drawing/2014/main" id="{2D704ED7-3522-D45E-0677-13CD1911D6A3}"/>
              </a:ext>
            </a:extLst>
          </p:cNvPr>
          <p:cNvSpPr txBox="1"/>
          <p:nvPr/>
        </p:nvSpPr>
        <p:spPr>
          <a:xfrm>
            <a:off x="6095998" y="2022196"/>
            <a:ext cx="525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u="sng" err="1">
                <a:solidFill>
                  <a:schemeClr val="bg2">
                    <a:lumMod val="50000"/>
                  </a:schemeClr>
                </a:solidFill>
              </a:rPr>
              <a:t>Secondary</a:t>
            </a:r>
            <a:r>
              <a:rPr lang="nl-BE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BE" b="1" err="1">
                <a:solidFill>
                  <a:schemeClr val="bg2">
                    <a:lumMod val="50000"/>
                  </a:schemeClr>
                </a:solidFill>
              </a:rPr>
              <a:t>use</a:t>
            </a:r>
            <a:r>
              <a:rPr lang="nl-BE" b="1">
                <a:solidFill>
                  <a:schemeClr val="bg2">
                    <a:lumMod val="50000"/>
                  </a:schemeClr>
                </a:solidFill>
              </a:rPr>
              <a:t> of health data</a:t>
            </a:r>
          </a:p>
        </p:txBody>
      </p:sp>
      <p:sp>
        <p:nvSpPr>
          <p:cNvPr id="12" name="Tekstvak 61">
            <a:extLst>
              <a:ext uri="{FF2B5EF4-FFF2-40B4-BE49-F238E27FC236}">
                <a16:creationId xmlns:a16="http://schemas.microsoft.com/office/drawing/2014/main" id="{6E5BA6C7-8D40-496E-9128-D3AD71CD2C1D}"/>
              </a:ext>
            </a:extLst>
          </p:cNvPr>
          <p:cNvSpPr txBox="1"/>
          <p:nvPr/>
        </p:nvSpPr>
        <p:spPr>
          <a:xfrm>
            <a:off x="838196" y="2013500"/>
            <a:ext cx="525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u="sng" err="1">
                <a:solidFill>
                  <a:schemeClr val="bg2">
                    <a:lumMod val="50000"/>
                  </a:schemeClr>
                </a:solidFill>
              </a:rPr>
              <a:t>Primary</a:t>
            </a:r>
            <a:r>
              <a:rPr lang="nl-BE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BE" b="1" err="1">
                <a:solidFill>
                  <a:schemeClr val="bg2">
                    <a:lumMod val="50000"/>
                  </a:schemeClr>
                </a:solidFill>
              </a:rPr>
              <a:t>use</a:t>
            </a:r>
            <a:r>
              <a:rPr lang="nl-BE" b="1">
                <a:solidFill>
                  <a:schemeClr val="bg2">
                    <a:lumMod val="50000"/>
                  </a:schemeClr>
                </a:solidFill>
              </a:rPr>
              <a:t> of health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CE46C-B760-BAB7-EA7A-EB5EF14F8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907" y="230502"/>
            <a:ext cx="2365856" cy="996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52504-93BF-8160-9965-D5763C760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086" y="2458330"/>
            <a:ext cx="428625" cy="14053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A9E3773-CAF2-46A8-B687-85A17C20588A}"/>
              </a:ext>
            </a:extLst>
          </p:cNvPr>
          <p:cNvSpPr/>
          <p:nvPr/>
        </p:nvSpPr>
        <p:spPr>
          <a:xfrm>
            <a:off x="8164742" y="2488177"/>
            <a:ext cx="1356946" cy="127956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6753A85-590E-6938-5DC8-942369151014}"/>
              </a:ext>
            </a:extLst>
          </p:cNvPr>
          <p:cNvSpPr/>
          <p:nvPr/>
        </p:nvSpPr>
        <p:spPr>
          <a:xfrm>
            <a:off x="1656044" y="5562638"/>
            <a:ext cx="3120503" cy="61761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400" err="1"/>
              <a:t>Based</a:t>
            </a:r>
            <a:r>
              <a:rPr lang="nl-BE" sz="1400"/>
              <a:t> on </a:t>
            </a:r>
            <a:r>
              <a:rPr lang="nl-BE" sz="1400" err="1"/>
              <a:t>informed</a:t>
            </a:r>
            <a:r>
              <a:rPr lang="nl-BE" sz="1400"/>
              <a:t> consent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AEF04E-55F9-BDCE-206C-326CFACB7EA9}"/>
              </a:ext>
            </a:extLst>
          </p:cNvPr>
          <p:cNvSpPr/>
          <p:nvPr/>
        </p:nvSpPr>
        <p:spPr>
          <a:xfrm>
            <a:off x="2126384" y="4742378"/>
            <a:ext cx="2344480" cy="617612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400"/>
              <a:t>Right to object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6C561A-C0F8-DA07-E137-6BCF5E88FEE9}"/>
              </a:ext>
            </a:extLst>
          </p:cNvPr>
          <p:cNvSpPr/>
          <p:nvPr/>
        </p:nvSpPr>
        <p:spPr>
          <a:xfrm>
            <a:off x="2327872" y="3994876"/>
            <a:ext cx="1937586" cy="561465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400"/>
              <a:t>Health data as common </a:t>
            </a:r>
            <a:r>
              <a:rPr lang="nl-BE" sz="1400" err="1"/>
              <a:t>good</a:t>
            </a:r>
            <a:endParaRPr lang="nl-BE" sz="14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8D047E-8358-02D9-788E-8468015E6E6D}"/>
              </a:ext>
            </a:extLst>
          </p:cNvPr>
          <p:cNvSpPr/>
          <p:nvPr/>
        </p:nvSpPr>
        <p:spPr>
          <a:xfrm>
            <a:off x="7548448" y="4781289"/>
            <a:ext cx="2578928" cy="61761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400" dirty="0"/>
              <a:t>Right </a:t>
            </a:r>
            <a:r>
              <a:rPr lang="nl-BE" sz="1400" dirty="0" err="1"/>
              <a:t>to</a:t>
            </a:r>
            <a:r>
              <a:rPr lang="nl-BE" sz="1400" dirty="0"/>
              <a:t> object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205799-59FA-230B-5190-334385AFC0E9}"/>
              </a:ext>
            </a:extLst>
          </p:cNvPr>
          <p:cNvSpPr/>
          <p:nvPr/>
        </p:nvSpPr>
        <p:spPr>
          <a:xfrm>
            <a:off x="7925986" y="3994623"/>
            <a:ext cx="1937586" cy="617612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400" dirty="0" err="1"/>
              <a:t>Opt</a:t>
            </a:r>
            <a:r>
              <a:rPr lang="nl-BE" sz="1400" dirty="0"/>
              <a:t> in (</a:t>
            </a:r>
            <a:r>
              <a:rPr lang="nl-BE" sz="1400" dirty="0" err="1"/>
              <a:t>genetic</a:t>
            </a:r>
            <a:r>
              <a:rPr lang="nl-BE" sz="1400" dirty="0"/>
              <a:t> data)?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1D32FA-8583-F88E-9385-0D1534B06532}"/>
              </a:ext>
            </a:extLst>
          </p:cNvPr>
          <p:cNvSpPr/>
          <p:nvPr/>
        </p:nvSpPr>
        <p:spPr>
          <a:xfrm>
            <a:off x="7239249" y="5562385"/>
            <a:ext cx="3200977" cy="61761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400"/>
              <a:t>Health data as common </a:t>
            </a:r>
            <a:r>
              <a:rPr lang="nl-BE" sz="1400" err="1"/>
              <a:t>good</a:t>
            </a:r>
            <a:endParaRPr lang="nl-BE" sz="14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2C0C05-086E-262D-5122-1C1EBC46D466}"/>
              </a:ext>
            </a:extLst>
          </p:cNvPr>
          <p:cNvCxnSpPr>
            <a:cxnSpLocks/>
          </p:cNvCxnSpPr>
          <p:nvPr/>
        </p:nvCxnSpPr>
        <p:spPr>
          <a:xfrm flipH="1">
            <a:off x="6053611" y="1690688"/>
            <a:ext cx="42388" cy="469771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0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2" grpId="0"/>
      <p:bldP spid="9" grpId="0" animBg="1"/>
      <p:bldP spid="14" grpId="0" animBg="1"/>
      <p:bldP spid="15" grpId="0" animBg="1"/>
      <p:bldP spid="16" grpId="0" animBg="1"/>
      <p:bldP spid="18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1ED6-08C2-6FF0-EFDA-5EF83909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What will the HDA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BB86F-387C-95BA-AB87-1C354541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09785"/>
            <a:ext cx="2743200" cy="365125"/>
          </a:xfrm>
        </p:spPr>
        <p:txBody>
          <a:bodyPr/>
          <a:lstStyle/>
          <a:p>
            <a:fld id="{B73AD14D-2812-4774-A30F-CE0683360699}" type="slidenum">
              <a:rPr lang="en-US" smtClean="0"/>
              <a:t>17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0F2A763-4B1A-28AC-538C-54946938D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907" y="230503"/>
            <a:ext cx="2365856" cy="99638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F8D2E6E-5D47-05E4-129E-747A523E0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14" y="4344348"/>
            <a:ext cx="4117375" cy="194694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BFF6FCE-BB1D-DAAF-E6FB-99E697DF6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213" y="4344348"/>
            <a:ext cx="4144266" cy="194694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29C9E1-7ED5-F15D-0DF4-C172AE2FDFBB}"/>
              </a:ext>
            </a:extLst>
          </p:cNvPr>
          <p:cNvSpPr>
            <a:spLocks/>
          </p:cNvSpPr>
          <p:nvPr/>
        </p:nvSpPr>
        <p:spPr>
          <a:xfrm>
            <a:off x="540000" y="3129542"/>
            <a:ext cx="3340416" cy="70617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Inventory of existing data sets </a:t>
            </a:r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8581FE-A4DA-77CC-CDAC-C5D694C004D3}"/>
              </a:ext>
            </a:extLst>
          </p:cNvPr>
          <p:cNvSpPr>
            <a:spLocks/>
          </p:cNvSpPr>
          <p:nvPr/>
        </p:nvSpPr>
        <p:spPr>
          <a:xfrm>
            <a:off x="4438946" y="3129542"/>
            <a:ext cx="3340416" cy="70617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/>
              <a:t>Documentation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metadata </a:t>
            </a:r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D4B27A-7AF7-A919-40DB-309085BF802D}"/>
              </a:ext>
            </a:extLst>
          </p:cNvPr>
          <p:cNvSpPr>
            <a:spLocks/>
          </p:cNvSpPr>
          <p:nvPr/>
        </p:nvSpPr>
        <p:spPr>
          <a:xfrm>
            <a:off x="8311584" y="3129542"/>
            <a:ext cx="3340416" cy="70617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Tools to search for data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61F818-1866-C204-09FB-259E29B95780}"/>
              </a:ext>
            </a:extLst>
          </p:cNvPr>
          <p:cNvSpPr txBox="1"/>
          <p:nvPr/>
        </p:nvSpPr>
        <p:spPr>
          <a:xfrm>
            <a:off x="838200" y="1744376"/>
            <a:ext cx="10515600" cy="369332"/>
          </a:xfrm>
          <a:prstGeom prst="rect">
            <a:avLst/>
          </a:prstGeom>
          <a:solidFill>
            <a:srgbClr val="C91B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Facilitate data access via the </a:t>
            </a:r>
            <a:r>
              <a:rPr lang="en-US" b="1">
                <a:solidFill>
                  <a:schemeClr val="bg1"/>
                </a:solidFill>
              </a:rPr>
              <a:t>metadata catalogue 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51CB69-C68C-EA22-D28E-2D8BD7FE0F81}"/>
              </a:ext>
            </a:extLst>
          </p:cNvPr>
          <p:cNvSpPr/>
          <p:nvPr/>
        </p:nvSpPr>
        <p:spPr>
          <a:xfrm>
            <a:off x="1951634" y="2765755"/>
            <a:ext cx="468000" cy="468000"/>
          </a:xfrm>
          <a:prstGeom prst="ellipse">
            <a:avLst/>
          </a:prstGeom>
          <a:solidFill>
            <a:srgbClr val="EE3E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phic 48">
            <a:extLst>
              <a:ext uri="{FF2B5EF4-FFF2-40B4-BE49-F238E27FC236}">
                <a16:creationId xmlns:a16="http://schemas.microsoft.com/office/drawing/2014/main" id="{99D5A9E2-BA95-0DF6-469D-9FE8EA431C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7207" y="2865626"/>
            <a:ext cx="289789" cy="28978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79B8BD5-3FB8-9E77-C31C-6F890B098F39}"/>
              </a:ext>
            </a:extLst>
          </p:cNvPr>
          <p:cNvSpPr/>
          <p:nvPr/>
        </p:nvSpPr>
        <p:spPr>
          <a:xfrm>
            <a:off x="5857375" y="2764417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F6F680-8FAE-082C-0306-1EE44EC77972}"/>
              </a:ext>
            </a:extLst>
          </p:cNvPr>
          <p:cNvSpPr/>
          <p:nvPr/>
        </p:nvSpPr>
        <p:spPr>
          <a:xfrm>
            <a:off x="9772366" y="2764401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0">
            <a:extLst>
              <a:ext uri="{FF2B5EF4-FFF2-40B4-BE49-F238E27FC236}">
                <a16:creationId xmlns:a16="http://schemas.microsoft.com/office/drawing/2014/main" id="{8CD5DEFC-D0E7-4483-6C92-4BEE72606598}"/>
              </a:ext>
            </a:extLst>
          </p:cNvPr>
          <p:cNvGrpSpPr/>
          <p:nvPr/>
        </p:nvGrpSpPr>
        <p:grpSpPr>
          <a:xfrm>
            <a:off x="5966234" y="2828458"/>
            <a:ext cx="264143" cy="326954"/>
            <a:chOff x="945387" y="5316120"/>
            <a:chExt cx="724244" cy="927936"/>
          </a:xfrm>
          <a:solidFill>
            <a:schemeClr val="bg1"/>
          </a:solidFill>
          <a:effectLst/>
        </p:grpSpPr>
        <p:sp>
          <p:nvSpPr>
            <p:cNvPr id="25" name="Freeform 267">
              <a:extLst>
                <a:ext uri="{FF2B5EF4-FFF2-40B4-BE49-F238E27FC236}">
                  <a16:creationId xmlns:a16="http://schemas.microsoft.com/office/drawing/2014/main" id="{D75595FE-B2D4-1FB6-1F51-03F420230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87" y="5390981"/>
              <a:ext cx="724244" cy="853075"/>
            </a:xfrm>
            <a:custGeom>
              <a:avLst/>
              <a:gdLst>
                <a:gd name="connsiteX0" fmla="*/ 130573 w 724244"/>
                <a:gd name="connsiteY0" fmla="*/ 677238 h 853075"/>
                <a:gd name="connsiteX1" fmla="*/ 600635 w 724244"/>
                <a:gd name="connsiteY1" fmla="*/ 677238 h 853075"/>
                <a:gd name="connsiteX2" fmla="*/ 604117 w 724244"/>
                <a:gd name="connsiteY2" fmla="*/ 680720 h 853075"/>
                <a:gd name="connsiteX3" fmla="*/ 604117 w 724244"/>
                <a:gd name="connsiteY3" fmla="*/ 694647 h 853075"/>
                <a:gd name="connsiteX4" fmla="*/ 600635 w 724244"/>
                <a:gd name="connsiteY4" fmla="*/ 698129 h 853075"/>
                <a:gd name="connsiteX5" fmla="*/ 130573 w 724244"/>
                <a:gd name="connsiteY5" fmla="*/ 698129 h 853075"/>
                <a:gd name="connsiteX6" fmla="*/ 127091 w 724244"/>
                <a:gd name="connsiteY6" fmla="*/ 694647 h 853075"/>
                <a:gd name="connsiteX7" fmla="*/ 127091 w 724244"/>
                <a:gd name="connsiteY7" fmla="*/ 680720 h 853075"/>
                <a:gd name="connsiteX8" fmla="*/ 130573 w 724244"/>
                <a:gd name="connsiteY8" fmla="*/ 677238 h 853075"/>
                <a:gd name="connsiteX9" fmla="*/ 130573 w 724244"/>
                <a:gd name="connsiteY9" fmla="*/ 551889 h 853075"/>
                <a:gd name="connsiteX10" fmla="*/ 600635 w 724244"/>
                <a:gd name="connsiteY10" fmla="*/ 551889 h 853075"/>
                <a:gd name="connsiteX11" fmla="*/ 604117 w 724244"/>
                <a:gd name="connsiteY11" fmla="*/ 555371 h 853075"/>
                <a:gd name="connsiteX12" fmla="*/ 604117 w 724244"/>
                <a:gd name="connsiteY12" fmla="*/ 569298 h 853075"/>
                <a:gd name="connsiteX13" fmla="*/ 600635 w 724244"/>
                <a:gd name="connsiteY13" fmla="*/ 572780 h 853075"/>
                <a:gd name="connsiteX14" fmla="*/ 130573 w 724244"/>
                <a:gd name="connsiteY14" fmla="*/ 572780 h 853075"/>
                <a:gd name="connsiteX15" fmla="*/ 127091 w 724244"/>
                <a:gd name="connsiteY15" fmla="*/ 569298 h 853075"/>
                <a:gd name="connsiteX16" fmla="*/ 127091 w 724244"/>
                <a:gd name="connsiteY16" fmla="*/ 555371 h 853075"/>
                <a:gd name="connsiteX17" fmla="*/ 130573 w 724244"/>
                <a:gd name="connsiteY17" fmla="*/ 551889 h 853075"/>
                <a:gd name="connsiteX18" fmla="*/ 130283 w 724244"/>
                <a:gd name="connsiteY18" fmla="*/ 428279 h 853075"/>
                <a:gd name="connsiteX19" fmla="*/ 600925 w 724244"/>
                <a:gd name="connsiteY19" fmla="*/ 428279 h 853075"/>
                <a:gd name="connsiteX20" fmla="*/ 604117 w 724244"/>
                <a:gd name="connsiteY20" fmla="*/ 431471 h 853075"/>
                <a:gd name="connsiteX21" fmla="*/ 604117 w 724244"/>
                <a:gd name="connsiteY21" fmla="*/ 444238 h 853075"/>
                <a:gd name="connsiteX22" fmla="*/ 600925 w 724244"/>
                <a:gd name="connsiteY22" fmla="*/ 447430 h 853075"/>
                <a:gd name="connsiteX23" fmla="*/ 130283 w 724244"/>
                <a:gd name="connsiteY23" fmla="*/ 447430 h 853075"/>
                <a:gd name="connsiteX24" fmla="*/ 127091 w 724244"/>
                <a:gd name="connsiteY24" fmla="*/ 444238 h 853075"/>
                <a:gd name="connsiteX25" fmla="*/ 127091 w 724244"/>
                <a:gd name="connsiteY25" fmla="*/ 431471 h 853075"/>
                <a:gd name="connsiteX26" fmla="*/ 130283 w 724244"/>
                <a:gd name="connsiteY26" fmla="*/ 428279 h 853075"/>
                <a:gd name="connsiteX27" fmla="*/ 130573 w 724244"/>
                <a:gd name="connsiteY27" fmla="*/ 302929 h 853075"/>
                <a:gd name="connsiteX28" fmla="*/ 600635 w 724244"/>
                <a:gd name="connsiteY28" fmla="*/ 302929 h 853075"/>
                <a:gd name="connsiteX29" fmla="*/ 604117 w 724244"/>
                <a:gd name="connsiteY29" fmla="*/ 306411 h 853075"/>
                <a:gd name="connsiteX30" fmla="*/ 604117 w 724244"/>
                <a:gd name="connsiteY30" fmla="*/ 320338 h 853075"/>
                <a:gd name="connsiteX31" fmla="*/ 600635 w 724244"/>
                <a:gd name="connsiteY31" fmla="*/ 323820 h 853075"/>
                <a:gd name="connsiteX32" fmla="*/ 130573 w 724244"/>
                <a:gd name="connsiteY32" fmla="*/ 323820 h 853075"/>
                <a:gd name="connsiteX33" fmla="*/ 127091 w 724244"/>
                <a:gd name="connsiteY33" fmla="*/ 320338 h 853075"/>
                <a:gd name="connsiteX34" fmla="*/ 127091 w 724244"/>
                <a:gd name="connsiteY34" fmla="*/ 306411 h 853075"/>
                <a:gd name="connsiteX35" fmla="*/ 130573 w 724244"/>
                <a:gd name="connsiteY35" fmla="*/ 302929 h 853075"/>
                <a:gd name="connsiteX36" fmla="*/ 130573 w 724244"/>
                <a:gd name="connsiteY36" fmla="*/ 177579 h 853075"/>
                <a:gd name="connsiteX37" fmla="*/ 600635 w 724244"/>
                <a:gd name="connsiteY37" fmla="*/ 177579 h 853075"/>
                <a:gd name="connsiteX38" fmla="*/ 604117 w 724244"/>
                <a:gd name="connsiteY38" fmla="*/ 181061 h 853075"/>
                <a:gd name="connsiteX39" fmla="*/ 604117 w 724244"/>
                <a:gd name="connsiteY39" fmla="*/ 194988 h 853075"/>
                <a:gd name="connsiteX40" fmla="*/ 600635 w 724244"/>
                <a:gd name="connsiteY40" fmla="*/ 198470 h 853075"/>
                <a:gd name="connsiteX41" fmla="*/ 130573 w 724244"/>
                <a:gd name="connsiteY41" fmla="*/ 198470 h 853075"/>
                <a:gd name="connsiteX42" fmla="*/ 127091 w 724244"/>
                <a:gd name="connsiteY42" fmla="*/ 194988 h 853075"/>
                <a:gd name="connsiteX43" fmla="*/ 127091 w 724244"/>
                <a:gd name="connsiteY43" fmla="*/ 181061 h 853075"/>
                <a:gd name="connsiteX44" fmla="*/ 130573 w 724244"/>
                <a:gd name="connsiteY44" fmla="*/ 177579 h 853075"/>
                <a:gd name="connsiteX45" fmla="*/ 48748 w 724244"/>
                <a:gd name="connsiteY45" fmla="*/ 45266 h 853075"/>
                <a:gd name="connsiteX46" fmla="*/ 48748 w 724244"/>
                <a:gd name="connsiteY46" fmla="*/ 783437 h 853075"/>
                <a:gd name="connsiteX47" fmla="*/ 675497 w 724244"/>
                <a:gd name="connsiteY47" fmla="*/ 783437 h 853075"/>
                <a:gd name="connsiteX48" fmla="*/ 675497 w 724244"/>
                <a:gd name="connsiteY48" fmla="*/ 45266 h 853075"/>
                <a:gd name="connsiteX49" fmla="*/ 55245 w 724244"/>
                <a:gd name="connsiteY49" fmla="*/ 0 h 853075"/>
                <a:gd name="connsiteX50" fmla="*/ 668999 w 724244"/>
                <a:gd name="connsiteY50" fmla="*/ 0 h 853075"/>
                <a:gd name="connsiteX51" fmla="*/ 724244 w 724244"/>
                <a:gd name="connsiteY51" fmla="*/ 55245 h 853075"/>
                <a:gd name="connsiteX52" fmla="*/ 724244 w 724244"/>
                <a:gd name="connsiteY52" fmla="*/ 797830 h 853075"/>
                <a:gd name="connsiteX53" fmla="*/ 668999 w 724244"/>
                <a:gd name="connsiteY53" fmla="*/ 853075 h 853075"/>
                <a:gd name="connsiteX54" fmla="*/ 55245 w 724244"/>
                <a:gd name="connsiteY54" fmla="*/ 853075 h 853075"/>
                <a:gd name="connsiteX55" fmla="*/ 0 w 724244"/>
                <a:gd name="connsiteY55" fmla="*/ 797830 h 853075"/>
                <a:gd name="connsiteX56" fmla="*/ 0 w 724244"/>
                <a:gd name="connsiteY56" fmla="*/ 55245 h 853075"/>
                <a:gd name="connsiteX57" fmla="*/ 55245 w 724244"/>
                <a:gd name="connsiteY57" fmla="*/ 0 h 85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24244" h="853075">
                  <a:moveTo>
                    <a:pt x="130573" y="677238"/>
                  </a:moveTo>
                  <a:lnTo>
                    <a:pt x="600635" y="677238"/>
                  </a:lnTo>
                  <a:cubicBezTo>
                    <a:pt x="602558" y="677238"/>
                    <a:pt x="604117" y="678797"/>
                    <a:pt x="604117" y="680720"/>
                  </a:cubicBezTo>
                  <a:lnTo>
                    <a:pt x="604117" y="694647"/>
                  </a:lnTo>
                  <a:cubicBezTo>
                    <a:pt x="604117" y="696570"/>
                    <a:pt x="602558" y="698129"/>
                    <a:pt x="600635" y="698129"/>
                  </a:cubicBezTo>
                  <a:lnTo>
                    <a:pt x="130573" y="698129"/>
                  </a:lnTo>
                  <a:cubicBezTo>
                    <a:pt x="128650" y="698129"/>
                    <a:pt x="127091" y="696570"/>
                    <a:pt x="127091" y="694647"/>
                  </a:cubicBezTo>
                  <a:lnTo>
                    <a:pt x="127091" y="680720"/>
                  </a:lnTo>
                  <a:cubicBezTo>
                    <a:pt x="127091" y="678797"/>
                    <a:pt x="128650" y="677238"/>
                    <a:pt x="130573" y="677238"/>
                  </a:cubicBezTo>
                  <a:close/>
                  <a:moveTo>
                    <a:pt x="130573" y="551889"/>
                  </a:moveTo>
                  <a:lnTo>
                    <a:pt x="600635" y="551889"/>
                  </a:lnTo>
                  <a:cubicBezTo>
                    <a:pt x="602558" y="551889"/>
                    <a:pt x="604117" y="553448"/>
                    <a:pt x="604117" y="555371"/>
                  </a:cubicBezTo>
                  <a:lnTo>
                    <a:pt x="604117" y="569298"/>
                  </a:lnTo>
                  <a:cubicBezTo>
                    <a:pt x="604117" y="571221"/>
                    <a:pt x="602558" y="572780"/>
                    <a:pt x="600635" y="572780"/>
                  </a:cubicBezTo>
                  <a:lnTo>
                    <a:pt x="130573" y="572780"/>
                  </a:lnTo>
                  <a:cubicBezTo>
                    <a:pt x="128650" y="572780"/>
                    <a:pt x="127091" y="571221"/>
                    <a:pt x="127091" y="569298"/>
                  </a:cubicBezTo>
                  <a:lnTo>
                    <a:pt x="127091" y="555371"/>
                  </a:lnTo>
                  <a:cubicBezTo>
                    <a:pt x="127091" y="553448"/>
                    <a:pt x="128650" y="551889"/>
                    <a:pt x="130573" y="551889"/>
                  </a:cubicBezTo>
                  <a:close/>
                  <a:moveTo>
                    <a:pt x="130283" y="428279"/>
                  </a:moveTo>
                  <a:lnTo>
                    <a:pt x="600925" y="428279"/>
                  </a:lnTo>
                  <a:cubicBezTo>
                    <a:pt x="602688" y="428279"/>
                    <a:pt x="604117" y="429708"/>
                    <a:pt x="604117" y="431471"/>
                  </a:cubicBezTo>
                  <a:lnTo>
                    <a:pt x="604117" y="444238"/>
                  </a:lnTo>
                  <a:cubicBezTo>
                    <a:pt x="604117" y="446001"/>
                    <a:pt x="602688" y="447430"/>
                    <a:pt x="600925" y="447430"/>
                  </a:cubicBezTo>
                  <a:lnTo>
                    <a:pt x="130283" y="447430"/>
                  </a:lnTo>
                  <a:cubicBezTo>
                    <a:pt x="128520" y="447430"/>
                    <a:pt x="127091" y="446001"/>
                    <a:pt x="127091" y="444238"/>
                  </a:cubicBezTo>
                  <a:lnTo>
                    <a:pt x="127091" y="431471"/>
                  </a:lnTo>
                  <a:cubicBezTo>
                    <a:pt x="127091" y="429708"/>
                    <a:pt x="128520" y="428279"/>
                    <a:pt x="130283" y="428279"/>
                  </a:cubicBezTo>
                  <a:close/>
                  <a:moveTo>
                    <a:pt x="130573" y="302929"/>
                  </a:moveTo>
                  <a:lnTo>
                    <a:pt x="600635" y="302929"/>
                  </a:lnTo>
                  <a:cubicBezTo>
                    <a:pt x="602558" y="302929"/>
                    <a:pt x="604117" y="304488"/>
                    <a:pt x="604117" y="306411"/>
                  </a:cubicBezTo>
                  <a:lnTo>
                    <a:pt x="604117" y="320338"/>
                  </a:lnTo>
                  <a:cubicBezTo>
                    <a:pt x="604117" y="322261"/>
                    <a:pt x="602558" y="323820"/>
                    <a:pt x="600635" y="323820"/>
                  </a:cubicBezTo>
                  <a:lnTo>
                    <a:pt x="130573" y="323820"/>
                  </a:lnTo>
                  <a:cubicBezTo>
                    <a:pt x="128650" y="323820"/>
                    <a:pt x="127091" y="322261"/>
                    <a:pt x="127091" y="320338"/>
                  </a:cubicBezTo>
                  <a:lnTo>
                    <a:pt x="127091" y="306411"/>
                  </a:lnTo>
                  <a:cubicBezTo>
                    <a:pt x="127091" y="304488"/>
                    <a:pt x="128650" y="302929"/>
                    <a:pt x="130573" y="302929"/>
                  </a:cubicBezTo>
                  <a:close/>
                  <a:moveTo>
                    <a:pt x="130573" y="177579"/>
                  </a:moveTo>
                  <a:lnTo>
                    <a:pt x="600635" y="177579"/>
                  </a:lnTo>
                  <a:cubicBezTo>
                    <a:pt x="602558" y="177579"/>
                    <a:pt x="604117" y="179138"/>
                    <a:pt x="604117" y="181061"/>
                  </a:cubicBezTo>
                  <a:lnTo>
                    <a:pt x="604117" y="194988"/>
                  </a:lnTo>
                  <a:cubicBezTo>
                    <a:pt x="604117" y="196911"/>
                    <a:pt x="602558" y="198470"/>
                    <a:pt x="600635" y="198470"/>
                  </a:cubicBezTo>
                  <a:lnTo>
                    <a:pt x="130573" y="198470"/>
                  </a:lnTo>
                  <a:cubicBezTo>
                    <a:pt x="128650" y="198470"/>
                    <a:pt x="127091" y="196911"/>
                    <a:pt x="127091" y="194988"/>
                  </a:cubicBezTo>
                  <a:lnTo>
                    <a:pt x="127091" y="181061"/>
                  </a:lnTo>
                  <a:cubicBezTo>
                    <a:pt x="127091" y="179138"/>
                    <a:pt x="128650" y="177579"/>
                    <a:pt x="130573" y="177579"/>
                  </a:cubicBezTo>
                  <a:close/>
                  <a:moveTo>
                    <a:pt x="48748" y="45266"/>
                  </a:moveTo>
                  <a:lnTo>
                    <a:pt x="48748" y="783437"/>
                  </a:lnTo>
                  <a:lnTo>
                    <a:pt x="675497" y="783437"/>
                  </a:lnTo>
                  <a:lnTo>
                    <a:pt x="675497" y="45266"/>
                  </a:lnTo>
                  <a:close/>
                  <a:moveTo>
                    <a:pt x="55245" y="0"/>
                  </a:moveTo>
                  <a:lnTo>
                    <a:pt x="668999" y="0"/>
                  </a:lnTo>
                  <a:cubicBezTo>
                    <a:pt x="699510" y="0"/>
                    <a:pt x="724244" y="24734"/>
                    <a:pt x="724244" y="55245"/>
                  </a:cubicBezTo>
                  <a:lnTo>
                    <a:pt x="724244" y="797830"/>
                  </a:lnTo>
                  <a:cubicBezTo>
                    <a:pt x="724244" y="828341"/>
                    <a:pt x="699510" y="853075"/>
                    <a:pt x="668999" y="853075"/>
                  </a:cubicBezTo>
                  <a:lnTo>
                    <a:pt x="55245" y="853075"/>
                  </a:lnTo>
                  <a:cubicBezTo>
                    <a:pt x="24734" y="853075"/>
                    <a:pt x="0" y="828341"/>
                    <a:pt x="0" y="797830"/>
                  </a:cubicBezTo>
                  <a:lnTo>
                    <a:pt x="0" y="55245"/>
                  </a:lnTo>
                  <a:cubicBezTo>
                    <a:pt x="0" y="24734"/>
                    <a:pt x="24734" y="0"/>
                    <a:pt x="5524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142">
              <a:extLst>
                <a:ext uri="{FF2B5EF4-FFF2-40B4-BE49-F238E27FC236}">
                  <a16:creationId xmlns:a16="http://schemas.microsoft.com/office/drawing/2014/main" id="{B365069F-218A-1E3C-8EE0-9D9F1C6B8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635" y="5316120"/>
              <a:ext cx="337749" cy="158428"/>
            </a:xfrm>
            <a:custGeom>
              <a:avLst/>
              <a:gdLst>
                <a:gd name="T0" fmla="*/ 44 w 194"/>
                <a:gd name="T1" fmla="*/ 0 h 91"/>
                <a:gd name="T2" fmla="*/ 149 w 194"/>
                <a:gd name="T3" fmla="*/ 0 h 91"/>
                <a:gd name="T4" fmla="*/ 149 w 194"/>
                <a:gd name="T5" fmla="*/ 17 h 91"/>
                <a:gd name="T6" fmla="*/ 194 w 194"/>
                <a:gd name="T7" fmla="*/ 17 h 91"/>
                <a:gd name="T8" fmla="*/ 194 w 194"/>
                <a:gd name="T9" fmla="*/ 91 h 91"/>
                <a:gd name="T10" fmla="*/ 0 w 194"/>
                <a:gd name="T11" fmla="*/ 91 h 91"/>
                <a:gd name="T12" fmla="*/ 0 w 194"/>
                <a:gd name="T13" fmla="*/ 17 h 91"/>
                <a:gd name="T14" fmla="*/ 44 w 194"/>
                <a:gd name="T15" fmla="*/ 17 h 91"/>
                <a:gd name="T16" fmla="*/ 44 w 19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91">
                  <a:moveTo>
                    <a:pt x="44" y="0"/>
                  </a:moveTo>
                  <a:lnTo>
                    <a:pt x="149" y="0"/>
                  </a:lnTo>
                  <a:lnTo>
                    <a:pt x="149" y="17"/>
                  </a:lnTo>
                  <a:lnTo>
                    <a:pt x="194" y="17"/>
                  </a:lnTo>
                  <a:lnTo>
                    <a:pt x="194" y="91"/>
                  </a:lnTo>
                  <a:lnTo>
                    <a:pt x="0" y="91"/>
                  </a:lnTo>
                  <a:lnTo>
                    <a:pt x="0" y="17"/>
                  </a:lnTo>
                  <a:lnTo>
                    <a:pt x="44" y="17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upo 670">
            <a:extLst>
              <a:ext uri="{FF2B5EF4-FFF2-40B4-BE49-F238E27FC236}">
                <a16:creationId xmlns:a16="http://schemas.microsoft.com/office/drawing/2014/main" id="{B14D6057-8692-CE01-889B-96BDA0958825}"/>
              </a:ext>
            </a:extLst>
          </p:cNvPr>
          <p:cNvGrpSpPr/>
          <p:nvPr/>
        </p:nvGrpSpPr>
        <p:grpSpPr>
          <a:xfrm>
            <a:off x="9836157" y="2847520"/>
            <a:ext cx="305640" cy="280129"/>
            <a:chOff x="5557838" y="3136900"/>
            <a:chExt cx="765176" cy="728663"/>
          </a:xfrm>
        </p:grpSpPr>
        <p:sp>
          <p:nvSpPr>
            <p:cNvPr id="28" name="Freeform 146">
              <a:extLst>
                <a:ext uri="{FF2B5EF4-FFF2-40B4-BE49-F238E27FC236}">
                  <a16:creationId xmlns:a16="http://schemas.microsoft.com/office/drawing/2014/main" id="{DF1E14F9-5ECA-C248-857B-5B0FAB5CA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3517900"/>
              <a:ext cx="153988" cy="158750"/>
            </a:xfrm>
            <a:custGeom>
              <a:avLst/>
              <a:gdLst>
                <a:gd name="T0" fmla="*/ 38 w 41"/>
                <a:gd name="T1" fmla="*/ 27 h 42"/>
                <a:gd name="T2" fmla="*/ 11 w 41"/>
                <a:gd name="T3" fmla="*/ 0 h 42"/>
                <a:gd name="T4" fmla="*/ 0 w 41"/>
                <a:gd name="T5" fmla="*/ 12 h 42"/>
                <a:gd name="T6" fmla="*/ 26 w 41"/>
                <a:gd name="T7" fmla="*/ 38 h 42"/>
                <a:gd name="T8" fmla="*/ 38 w 41"/>
                <a:gd name="T9" fmla="*/ 38 h 42"/>
                <a:gd name="T10" fmla="*/ 38 w 41"/>
                <a:gd name="T1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2">
                  <a:moveTo>
                    <a:pt x="38" y="27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9" y="42"/>
                    <a:pt x="35" y="42"/>
                    <a:pt x="38" y="38"/>
                  </a:cubicBezTo>
                  <a:cubicBezTo>
                    <a:pt x="41" y="35"/>
                    <a:pt x="41" y="30"/>
                    <a:pt x="38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7">
              <a:extLst>
                <a:ext uri="{FF2B5EF4-FFF2-40B4-BE49-F238E27FC236}">
                  <a16:creationId xmlns:a16="http://schemas.microsoft.com/office/drawing/2014/main" id="{9D7FFF13-351E-CB8B-BA0C-A798985C38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3136900"/>
              <a:ext cx="422275" cy="419100"/>
            </a:xfrm>
            <a:custGeom>
              <a:avLst/>
              <a:gdLst>
                <a:gd name="T0" fmla="*/ 107 w 112"/>
                <a:gd name="T1" fmla="*/ 95 h 111"/>
                <a:gd name="T2" fmla="*/ 101 w 112"/>
                <a:gd name="T3" fmla="*/ 89 h 111"/>
                <a:gd name="T4" fmla="*/ 112 w 112"/>
                <a:gd name="T5" fmla="*/ 56 h 111"/>
                <a:gd name="T6" fmla="*/ 56 w 112"/>
                <a:gd name="T7" fmla="*/ 0 h 111"/>
                <a:gd name="T8" fmla="*/ 0 w 112"/>
                <a:gd name="T9" fmla="*/ 56 h 111"/>
                <a:gd name="T10" fmla="*/ 56 w 112"/>
                <a:gd name="T11" fmla="*/ 111 h 111"/>
                <a:gd name="T12" fmla="*/ 89 w 112"/>
                <a:gd name="T13" fmla="*/ 100 h 111"/>
                <a:gd name="T14" fmla="*/ 95 w 112"/>
                <a:gd name="T15" fmla="*/ 106 h 111"/>
                <a:gd name="T16" fmla="*/ 107 w 112"/>
                <a:gd name="T17" fmla="*/ 95 h 111"/>
                <a:gd name="T18" fmla="*/ 13 w 112"/>
                <a:gd name="T19" fmla="*/ 56 h 111"/>
                <a:gd name="T20" fmla="*/ 56 w 112"/>
                <a:gd name="T21" fmla="*/ 13 h 111"/>
                <a:gd name="T22" fmla="*/ 99 w 112"/>
                <a:gd name="T23" fmla="*/ 56 h 111"/>
                <a:gd name="T24" fmla="*/ 56 w 112"/>
                <a:gd name="T25" fmla="*/ 99 h 111"/>
                <a:gd name="T26" fmla="*/ 13 w 112"/>
                <a:gd name="T27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107" y="95"/>
                  </a:moveTo>
                  <a:cubicBezTo>
                    <a:pt x="101" y="89"/>
                    <a:pt x="101" y="89"/>
                    <a:pt x="101" y="89"/>
                  </a:cubicBezTo>
                  <a:cubicBezTo>
                    <a:pt x="108" y="80"/>
                    <a:pt x="112" y="68"/>
                    <a:pt x="112" y="56"/>
                  </a:cubicBez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7"/>
                    <a:pt x="25" y="111"/>
                    <a:pt x="56" y="111"/>
                  </a:cubicBezTo>
                  <a:cubicBezTo>
                    <a:pt x="69" y="111"/>
                    <a:pt x="80" y="107"/>
                    <a:pt x="89" y="100"/>
                  </a:cubicBezTo>
                  <a:cubicBezTo>
                    <a:pt x="95" y="106"/>
                    <a:pt x="95" y="106"/>
                    <a:pt x="95" y="106"/>
                  </a:cubicBezTo>
                  <a:lnTo>
                    <a:pt x="107" y="95"/>
                  </a:lnTo>
                  <a:close/>
                  <a:moveTo>
                    <a:pt x="13" y="56"/>
                  </a:moveTo>
                  <a:cubicBezTo>
                    <a:pt x="13" y="32"/>
                    <a:pt x="32" y="13"/>
                    <a:pt x="56" y="13"/>
                  </a:cubicBezTo>
                  <a:cubicBezTo>
                    <a:pt x="80" y="13"/>
                    <a:pt x="99" y="32"/>
                    <a:pt x="99" y="56"/>
                  </a:cubicBezTo>
                  <a:cubicBezTo>
                    <a:pt x="99" y="80"/>
                    <a:pt x="80" y="99"/>
                    <a:pt x="56" y="99"/>
                  </a:cubicBezTo>
                  <a:cubicBezTo>
                    <a:pt x="32" y="99"/>
                    <a:pt x="13" y="80"/>
                    <a:pt x="13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8">
              <a:extLst>
                <a:ext uri="{FF2B5EF4-FFF2-40B4-BE49-F238E27FC236}">
                  <a16:creationId xmlns:a16="http://schemas.microsoft.com/office/drawing/2014/main" id="{9924ED2A-F95C-1B26-E2DD-6671A72E9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576" y="3194050"/>
              <a:ext cx="325438" cy="211138"/>
            </a:xfrm>
            <a:custGeom>
              <a:avLst/>
              <a:gdLst>
                <a:gd name="T0" fmla="*/ 71 w 86"/>
                <a:gd name="T1" fmla="*/ 0 h 56"/>
                <a:gd name="T2" fmla="*/ 30 w 86"/>
                <a:gd name="T3" fmla="*/ 0 h 56"/>
                <a:gd name="T4" fmla="*/ 16 w 86"/>
                <a:gd name="T5" fmla="*/ 11 h 56"/>
                <a:gd name="T6" fmla="*/ 14 w 86"/>
                <a:gd name="T7" fmla="*/ 18 h 56"/>
                <a:gd name="T8" fmla="*/ 0 w 86"/>
                <a:gd name="T9" fmla="*/ 18 h 56"/>
                <a:gd name="T10" fmla="*/ 3 w 86"/>
                <a:gd name="T11" fmla="*/ 37 h 56"/>
                <a:gd name="T12" fmla="*/ 64 w 86"/>
                <a:gd name="T13" fmla="*/ 37 h 56"/>
                <a:gd name="T14" fmla="*/ 64 w 86"/>
                <a:gd name="T15" fmla="*/ 50 h 56"/>
                <a:gd name="T16" fmla="*/ 74 w 86"/>
                <a:gd name="T17" fmla="*/ 50 h 56"/>
                <a:gd name="T18" fmla="*/ 86 w 86"/>
                <a:gd name="T19" fmla="*/ 56 h 56"/>
                <a:gd name="T20" fmla="*/ 86 w 86"/>
                <a:gd name="T21" fmla="*/ 37 h 56"/>
                <a:gd name="T22" fmla="*/ 86 w 86"/>
                <a:gd name="T23" fmla="*/ 30 h 56"/>
                <a:gd name="T24" fmla="*/ 86 w 86"/>
                <a:gd name="T25" fmla="*/ 18 h 56"/>
                <a:gd name="T26" fmla="*/ 86 w 86"/>
                <a:gd name="T27" fmla="*/ 15 h 56"/>
                <a:gd name="T28" fmla="*/ 71 w 86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56">
                  <a:moveTo>
                    <a:pt x="7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3" y="0"/>
                    <a:pt x="18" y="5"/>
                    <a:pt x="16" y="11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24"/>
                    <a:pt x="3" y="30"/>
                    <a:pt x="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9" y="50"/>
                    <a:pt x="83" y="53"/>
                    <a:pt x="86" y="56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6" y="7"/>
                    <a:pt x="79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9">
              <a:extLst>
                <a:ext uri="{FF2B5EF4-FFF2-40B4-BE49-F238E27FC236}">
                  <a16:creationId xmlns:a16="http://schemas.microsoft.com/office/drawing/2014/main" id="{E330C77B-E462-FE40-1BEC-D722E4660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405188"/>
              <a:ext cx="668338" cy="460375"/>
            </a:xfrm>
            <a:custGeom>
              <a:avLst/>
              <a:gdLst>
                <a:gd name="T0" fmla="*/ 162 w 177"/>
                <a:gd name="T1" fmla="*/ 0 h 122"/>
                <a:gd name="T2" fmla="*/ 93 w 177"/>
                <a:gd name="T3" fmla="*/ 0 h 122"/>
                <a:gd name="T4" fmla="*/ 90 w 177"/>
                <a:gd name="T5" fmla="*/ 9 h 122"/>
                <a:gd name="T6" fmla="*/ 162 w 177"/>
                <a:gd name="T7" fmla="*/ 9 h 122"/>
                <a:gd name="T8" fmla="*/ 168 w 177"/>
                <a:gd name="T9" fmla="*/ 15 h 122"/>
                <a:gd name="T10" fmla="*/ 168 w 177"/>
                <a:gd name="T11" fmla="*/ 107 h 122"/>
                <a:gd name="T12" fmla="*/ 162 w 177"/>
                <a:gd name="T13" fmla="*/ 112 h 122"/>
                <a:gd name="T14" fmla="*/ 15 w 177"/>
                <a:gd name="T15" fmla="*/ 112 h 122"/>
                <a:gd name="T16" fmla="*/ 9 w 177"/>
                <a:gd name="T17" fmla="*/ 107 h 122"/>
                <a:gd name="T18" fmla="*/ 9 w 177"/>
                <a:gd name="T19" fmla="*/ 46 h 122"/>
                <a:gd name="T20" fmla="*/ 0 w 177"/>
                <a:gd name="T21" fmla="*/ 42 h 122"/>
                <a:gd name="T22" fmla="*/ 0 w 177"/>
                <a:gd name="T23" fmla="*/ 107 h 122"/>
                <a:gd name="T24" fmla="*/ 15 w 177"/>
                <a:gd name="T25" fmla="*/ 122 h 122"/>
                <a:gd name="T26" fmla="*/ 162 w 177"/>
                <a:gd name="T27" fmla="*/ 122 h 122"/>
                <a:gd name="T28" fmla="*/ 177 w 177"/>
                <a:gd name="T29" fmla="*/ 107 h 122"/>
                <a:gd name="T30" fmla="*/ 177 w 177"/>
                <a:gd name="T31" fmla="*/ 15 h 122"/>
                <a:gd name="T32" fmla="*/ 162 w 177"/>
                <a:gd name="T3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" h="122">
                  <a:moveTo>
                    <a:pt x="162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92" y="3"/>
                    <a:pt x="91" y="6"/>
                    <a:pt x="90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5" y="9"/>
                    <a:pt x="168" y="12"/>
                    <a:pt x="168" y="15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10"/>
                    <a:pt x="165" y="112"/>
                    <a:pt x="162" y="112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2" y="112"/>
                    <a:pt x="9" y="110"/>
                    <a:pt x="9" y="10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6" y="45"/>
                    <a:pt x="3" y="43"/>
                    <a:pt x="0" y="4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5"/>
                    <a:pt x="6" y="122"/>
                    <a:pt x="15" y="122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70" y="122"/>
                    <a:pt x="177" y="115"/>
                    <a:pt x="177" y="107"/>
                  </a:cubicBezTo>
                  <a:cubicBezTo>
                    <a:pt x="177" y="15"/>
                    <a:pt x="177" y="15"/>
                    <a:pt x="177" y="15"/>
                  </a:cubicBezTo>
                  <a:cubicBezTo>
                    <a:pt x="177" y="7"/>
                    <a:pt x="170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0">
              <a:extLst>
                <a:ext uri="{FF2B5EF4-FFF2-40B4-BE49-F238E27FC236}">
                  <a16:creationId xmlns:a16="http://schemas.microsoft.com/office/drawing/2014/main" id="{3EA191D4-0038-3A88-A131-D04E1EE74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6" y="3328988"/>
              <a:ext cx="192088" cy="19050"/>
            </a:xfrm>
            <a:custGeom>
              <a:avLst/>
              <a:gdLst>
                <a:gd name="T0" fmla="*/ 0 w 51"/>
                <a:gd name="T1" fmla="*/ 5 h 5"/>
                <a:gd name="T2" fmla="*/ 51 w 51"/>
                <a:gd name="T3" fmla="*/ 5 h 5"/>
                <a:gd name="T4" fmla="*/ 51 w 51"/>
                <a:gd name="T5" fmla="*/ 0 h 5"/>
                <a:gd name="T6" fmla="*/ 0 w 51"/>
                <a:gd name="T7" fmla="*/ 0 h 5"/>
                <a:gd name="T8" fmla="*/ 0 w 5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">
                  <a:moveTo>
                    <a:pt x="0" y="5"/>
                  </a:moveTo>
                  <a:cubicBezTo>
                    <a:pt x="51" y="5"/>
                    <a:pt x="51" y="5"/>
                    <a:pt x="51" y="5"/>
                  </a:cubicBezTo>
                  <a:cubicBezTo>
                    <a:pt x="51" y="3"/>
                    <a:pt x="51" y="1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1">
              <a:extLst>
                <a:ext uri="{FF2B5EF4-FFF2-40B4-BE49-F238E27FC236}">
                  <a16:creationId xmlns:a16="http://schemas.microsoft.com/office/drawing/2014/main" id="{1A6C5B41-3534-86B7-CFBC-AFB79484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6" y="3375025"/>
              <a:ext cx="192088" cy="19050"/>
            </a:xfrm>
            <a:custGeom>
              <a:avLst/>
              <a:gdLst>
                <a:gd name="T0" fmla="*/ 0 w 51"/>
                <a:gd name="T1" fmla="*/ 5 h 5"/>
                <a:gd name="T2" fmla="*/ 49 w 51"/>
                <a:gd name="T3" fmla="*/ 5 h 5"/>
                <a:gd name="T4" fmla="*/ 51 w 51"/>
                <a:gd name="T5" fmla="*/ 0 h 5"/>
                <a:gd name="T6" fmla="*/ 0 w 51"/>
                <a:gd name="T7" fmla="*/ 0 h 5"/>
                <a:gd name="T8" fmla="*/ 0 w 5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">
                  <a:moveTo>
                    <a:pt x="0" y="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0" y="4"/>
                    <a:pt x="50" y="2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2">
              <a:extLst>
                <a:ext uri="{FF2B5EF4-FFF2-40B4-BE49-F238E27FC236}">
                  <a16:creationId xmlns:a16="http://schemas.microsoft.com/office/drawing/2014/main" id="{F6146EA0-6F8D-C299-EBAE-77CA08CB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6" y="3424238"/>
              <a:ext cx="169863" cy="19050"/>
            </a:xfrm>
            <a:custGeom>
              <a:avLst/>
              <a:gdLst>
                <a:gd name="T0" fmla="*/ 0 w 45"/>
                <a:gd name="T1" fmla="*/ 5 h 5"/>
                <a:gd name="T2" fmla="*/ 41 w 45"/>
                <a:gd name="T3" fmla="*/ 5 h 5"/>
                <a:gd name="T4" fmla="*/ 45 w 45"/>
                <a:gd name="T5" fmla="*/ 0 h 5"/>
                <a:gd name="T6" fmla="*/ 0 w 45"/>
                <a:gd name="T7" fmla="*/ 0 h 5"/>
                <a:gd name="T8" fmla="*/ 0 w 4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">
                  <a:moveTo>
                    <a:pt x="0" y="5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2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3">
              <a:extLst>
                <a:ext uri="{FF2B5EF4-FFF2-40B4-BE49-F238E27FC236}">
                  <a16:creationId xmlns:a16="http://schemas.microsoft.com/office/drawing/2014/main" id="{5203BF9D-6D68-0F00-11A8-3DF882767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249613"/>
              <a:ext cx="238125" cy="207963"/>
            </a:xfrm>
            <a:custGeom>
              <a:avLst/>
              <a:gdLst>
                <a:gd name="T0" fmla="*/ 14 w 63"/>
                <a:gd name="T1" fmla="*/ 11 h 55"/>
                <a:gd name="T2" fmla="*/ 63 w 63"/>
                <a:gd name="T3" fmla="*/ 11 h 55"/>
                <a:gd name="T4" fmla="*/ 56 w 63"/>
                <a:gd name="T5" fmla="*/ 0 h 55"/>
                <a:gd name="T6" fmla="*/ 15 w 63"/>
                <a:gd name="T7" fmla="*/ 0 h 55"/>
                <a:gd name="T8" fmla="*/ 0 w 63"/>
                <a:gd name="T9" fmla="*/ 16 h 55"/>
                <a:gd name="T10" fmla="*/ 0 w 63"/>
                <a:gd name="T11" fmla="*/ 46 h 55"/>
                <a:gd name="T12" fmla="*/ 9 w 63"/>
                <a:gd name="T13" fmla="*/ 55 h 55"/>
                <a:gd name="T14" fmla="*/ 9 w 63"/>
                <a:gd name="T15" fmla="*/ 16 h 55"/>
                <a:gd name="T16" fmla="*/ 14 w 63"/>
                <a:gd name="T17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5">
                  <a:moveTo>
                    <a:pt x="14" y="11"/>
                  </a:moveTo>
                  <a:cubicBezTo>
                    <a:pt x="63" y="11"/>
                    <a:pt x="63" y="11"/>
                    <a:pt x="63" y="11"/>
                  </a:cubicBezTo>
                  <a:cubicBezTo>
                    <a:pt x="61" y="7"/>
                    <a:pt x="59" y="3"/>
                    <a:pt x="5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2" y="49"/>
                    <a:pt x="5" y="53"/>
                    <a:pt x="9" y="5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3"/>
                    <a:pt x="11" y="11"/>
                    <a:pt x="1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38AB0DFE-5318-42C5-32F8-5FE9F832165F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 rot="5400000">
            <a:off x="3814794" y="484548"/>
            <a:ext cx="652047" cy="3910366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6E245CE-3608-CD67-EF59-111A37C7A87A}"/>
              </a:ext>
            </a:extLst>
          </p:cNvPr>
          <p:cNvCxnSpPr>
            <a:cxnSpLocks/>
            <a:stCxn id="14" idx="2"/>
            <a:endCxn id="23" idx="0"/>
          </p:cNvCxnSpPr>
          <p:nvPr/>
        </p:nvCxnSpPr>
        <p:spPr>
          <a:xfrm rot="16200000" flipH="1">
            <a:off x="7725837" y="483871"/>
            <a:ext cx="650693" cy="3910366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20B140-BA3E-7003-2BBB-F377215E9106}"/>
              </a:ext>
            </a:extLst>
          </p:cNvPr>
          <p:cNvCxnSpPr>
            <a:cxnSpLocks/>
            <a:stCxn id="14" idx="2"/>
            <a:endCxn id="22" idx="0"/>
          </p:cNvCxnSpPr>
          <p:nvPr/>
        </p:nvCxnSpPr>
        <p:spPr>
          <a:xfrm flipH="1">
            <a:off x="6091375" y="2113708"/>
            <a:ext cx="4625" cy="65070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3B67AEB-AC4B-8F41-50C3-2756C24A2B14}"/>
              </a:ext>
            </a:extLst>
          </p:cNvPr>
          <p:cNvSpPr/>
          <p:nvPr/>
        </p:nvSpPr>
        <p:spPr>
          <a:xfrm>
            <a:off x="1567416" y="6281791"/>
            <a:ext cx="3851920" cy="36747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i="1">
                <a:solidFill>
                  <a:schemeClr val="tx1"/>
                </a:solidFill>
              </a:rPr>
              <a:t>Data Catalogue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09A8B-D624-B2E2-E254-99344713AB30}"/>
              </a:ext>
            </a:extLst>
          </p:cNvPr>
          <p:cNvSpPr/>
          <p:nvPr/>
        </p:nvSpPr>
        <p:spPr>
          <a:xfrm>
            <a:off x="6697954" y="6296051"/>
            <a:ext cx="3894596" cy="36747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i="1">
                <a:solidFill>
                  <a:schemeClr val="tx1"/>
                </a:solidFill>
              </a:rPr>
              <a:t>Metadata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3635CB-D454-7E06-3050-851C1DE7BDC6}"/>
              </a:ext>
            </a:extLst>
          </p:cNvPr>
          <p:cNvSpPr/>
          <p:nvPr/>
        </p:nvSpPr>
        <p:spPr>
          <a:xfrm>
            <a:off x="4764597" y="4979953"/>
            <a:ext cx="2613890" cy="70617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Currently 89 datasets documented</a:t>
            </a:r>
          </a:p>
        </p:txBody>
      </p:sp>
      <p:grpSp>
        <p:nvGrpSpPr>
          <p:cNvPr id="15" name="Grupo 473">
            <a:extLst>
              <a:ext uri="{FF2B5EF4-FFF2-40B4-BE49-F238E27FC236}">
                <a16:creationId xmlns:a16="http://schemas.microsoft.com/office/drawing/2014/main" id="{8F732B7C-9B94-0562-6E1E-5A81F7CDDED4}"/>
              </a:ext>
            </a:extLst>
          </p:cNvPr>
          <p:cNvGrpSpPr/>
          <p:nvPr/>
        </p:nvGrpSpPr>
        <p:grpSpPr>
          <a:xfrm>
            <a:off x="5854877" y="4344348"/>
            <a:ext cx="470498" cy="480054"/>
            <a:chOff x="2824163" y="2500313"/>
            <a:chExt cx="823913" cy="841375"/>
          </a:xfrm>
          <a:solidFill>
            <a:schemeClr val="accent3"/>
          </a:solidFill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5AA0546-EDBE-6CA8-B701-726AAD562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738" y="2814638"/>
              <a:ext cx="225425" cy="230188"/>
            </a:xfrm>
            <a:custGeom>
              <a:avLst/>
              <a:gdLst>
                <a:gd name="T0" fmla="*/ 38 w 60"/>
                <a:gd name="T1" fmla="*/ 7 h 61"/>
                <a:gd name="T2" fmla="*/ 16 w 60"/>
                <a:gd name="T3" fmla="*/ 45 h 61"/>
                <a:gd name="T4" fmla="*/ 53 w 60"/>
                <a:gd name="T5" fmla="*/ 23 h 61"/>
                <a:gd name="T6" fmla="*/ 24 w 60"/>
                <a:gd name="T7" fmla="*/ 37 h 61"/>
                <a:gd name="T8" fmla="*/ 38 w 60"/>
                <a:gd name="T9" fmla="*/ 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1">
                  <a:moveTo>
                    <a:pt x="38" y="7"/>
                  </a:moveTo>
                  <a:cubicBezTo>
                    <a:pt x="16" y="0"/>
                    <a:pt x="0" y="29"/>
                    <a:pt x="16" y="45"/>
                  </a:cubicBezTo>
                  <a:cubicBezTo>
                    <a:pt x="32" y="61"/>
                    <a:pt x="60" y="44"/>
                    <a:pt x="53" y="23"/>
                  </a:cubicBezTo>
                  <a:cubicBezTo>
                    <a:pt x="45" y="30"/>
                    <a:pt x="36" y="47"/>
                    <a:pt x="24" y="37"/>
                  </a:cubicBezTo>
                  <a:cubicBezTo>
                    <a:pt x="13" y="26"/>
                    <a:pt x="31" y="14"/>
                    <a:pt x="3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5EE3175-7589-5D7D-1F8F-E78B7895B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1" y="2659063"/>
              <a:ext cx="493713" cy="509588"/>
            </a:xfrm>
            <a:custGeom>
              <a:avLst/>
              <a:gdLst>
                <a:gd name="T0" fmla="*/ 101 w 131"/>
                <a:gd name="T1" fmla="*/ 18 h 135"/>
                <a:gd name="T2" fmla="*/ 101 w 131"/>
                <a:gd name="T3" fmla="*/ 18 h 135"/>
                <a:gd name="T4" fmla="*/ 101 w 131"/>
                <a:gd name="T5" fmla="*/ 14 h 135"/>
                <a:gd name="T6" fmla="*/ 29 w 131"/>
                <a:gd name="T7" fmla="*/ 15 h 135"/>
                <a:gd name="T8" fmla="*/ 8 w 131"/>
                <a:gd name="T9" fmla="*/ 38 h 135"/>
                <a:gd name="T10" fmla="*/ 2 w 131"/>
                <a:gd name="T11" fmla="*/ 56 h 135"/>
                <a:gd name="T12" fmla="*/ 3 w 131"/>
                <a:gd name="T13" fmla="*/ 88 h 135"/>
                <a:gd name="T14" fmla="*/ 15 w 131"/>
                <a:gd name="T15" fmla="*/ 111 h 135"/>
                <a:gd name="T16" fmla="*/ 52 w 131"/>
                <a:gd name="T17" fmla="*/ 134 h 135"/>
                <a:gd name="T18" fmla="*/ 79 w 131"/>
                <a:gd name="T19" fmla="*/ 134 h 135"/>
                <a:gd name="T20" fmla="*/ 112 w 131"/>
                <a:gd name="T21" fmla="*/ 116 h 135"/>
                <a:gd name="T22" fmla="*/ 123 w 131"/>
                <a:gd name="T23" fmla="*/ 100 h 135"/>
                <a:gd name="T24" fmla="*/ 128 w 131"/>
                <a:gd name="T25" fmla="*/ 88 h 135"/>
                <a:gd name="T26" fmla="*/ 131 w 131"/>
                <a:gd name="T27" fmla="*/ 76 h 135"/>
                <a:gd name="T28" fmla="*/ 121 w 131"/>
                <a:gd name="T29" fmla="*/ 35 h 135"/>
                <a:gd name="T30" fmla="*/ 116 w 131"/>
                <a:gd name="T31" fmla="*/ 35 h 135"/>
                <a:gd name="T32" fmla="*/ 104 w 131"/>
                <a:gd name="T33" fmla="*/ 47 h 135"/>
                <a:gd name="T34" fmla="*/ 108 w 131"/>
                <a:gd name="T35" fmla="*/ 87 h 135"/>
                <a:gd name="T36" fmla="*/ 33 w 131"/>
                <a:gd name="T37" fmla="*/ 101 h 135"/>
                <a:gd name="T38" fmla="*/ 27 w 131"/>
                <a:gd name="T39" fmla="*/ 44 h 135"/>
                <a:gd name="T40" fmla="*/ 40 w 131"/>
                <a:gd name="T41" fmla="*/ 31 h 135"/>
                <a:gd name="T42" fmla="*/ 56 w 131"/>
                <a:gd name="T43" fmla="*/ 24 h 135"/>
                <a:gd name="T44" fmla="*/ 89 w 131"/>
                <a:gd name="T45" fmla="*/ 30 h 135"/>
                <a:gd name="T46" fmla="*/ 101 w 131"/>
                <a:gd name="T47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1" h="135">
                  <a:moveTo>
                    <a:pt x="101" y="18"/>
                  </a:moveTo>
                  <a:cubicBezTo>
                    <a:pt x="101" y="18"/>
                    <a:pt x="101" y="18"/>
                    <a:pt x="101" y="18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78" y="0"/>
                    <a:pt x="52" y="1"/>
                    <a:pt x="29" y="15"/>
                  </a:cubicBezTo>
                  <a:cubicBezTo>
                    <a:pt x="21" y="21"/>
                    <a:pt x="13" y="29"/>
                    <a:pt x="8" y="38"/>
                  </a:cubicBezTo>
                  <a:cubicBezTo>
                    <a:pt x="5" y="43"/>
                    <a:pt x="3" y="51"/>
                    <a:pt x="2" y="56"/>
                  </a:cubicBezTo>
                  <a:cubicBezTo>
                    <a:pt x="0" y="66"/>
                    <a:pt x="0" y="78"/>
                    <a:pt x="3" y="88"/>
                  </a:cubicBezTo>
                  <a:cubicBezTo>
                    <a:pt x="5" y="96"/>
                    <a:pt x="10" y="105"/>
                    <a:pt x="15" y="111"/>
                  </a:cubicBezTo>
                  <a:cubicBezTo>
                    <a:pt x="24" y="123"/>
                    <a:pt x="38" y="130"/>
                    <a:pt x="52" y="134"/>
                  </a:cubicBezTo>
                  <a:cubicBezTo>
                    <a:pt x="60" y="135"/>
                    <a:pt x="70" y="135"/>
                    <a:pt x="79" y="134"/>
                  </a:cubicBezTo>
                  <a:cubicBezTo>
                    <a:pt x="91" y="131"/>
                    <a:pt x="103" y="124"/>
                    <a:pt x="112" y="116"/>
                  </a:cubicBezTo>
                  <a:cubicBezTo>
                    <a:pt x="116" y="112"/>
                    <a:pt x="120" y="105"/>
                    <a:pt x="123" y="100"/>
                  </a:cubicBezTo>
                  <a:cubicBezTo>
                    <a:pt x="124" y="97"/>
                    <a:pt x="127" y="91"/>
                    <a:pt x="128" y="88"/>
                  </a:cubicBezTo>
                  <a:cubicBezTo>
                    <a:pt x="128" y="85"/>
                    <a:pt x="130" y="79"/>
                    <a:pt x="131" y="76"/>
                  </a:cubicBezTo>
                  <a:cubicBezTo>
                    <a:pt x="131" y="62"/>
                    <a:pt x="129" y="46"/>
                    <a:pt x="121" y="35"/>
                  </a:cubicBezTo>
                  <a:cubicBezTo>
                    <a:pt x="120" y="35"/>
                    <a:pt x="117" y="35"/>
                    <a:pt x="116" y="35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13" y="58"/>
                    <a:pt x="112" y="74"/>
                    <a:pt x="108" y="87"/>
                  </a:cubicBezTo>
                  <a:cubicBezTo>
                    <a:pt x="95" y="116"/>
                    <a:pt x="56" y="125"/>
                    <a:pt x="33" y="101"/>
                  </a:cubicBezTo>
                  <a:cubicBezTo>
                    <a:pt x="17" y="88"/>
                    <a:pt x="16" y="61"/>
                    <a:pt x="27" y="44"/>
                  </a:cubicBezTo>
                  <a:cubicBezTo>
                    <a:pt x="30" y="40"/>
                    <a:pt x="37" y="34"/>
                    <a:pt x="40" y="31"/>
                  </a:cubicBezTo>
                  <a:cubicBezTo>
                    <a:pt x="44" y="29"/>
                    <a:pt x="52" y="26"/>
                    <a:pt x="56" y="24"/>
                  </a:cubicBezTo>
                  <a:cubicBezTo>
                    <a:pt x="67" y="23"/>
                    <a:pt x="80" y="25"/>
                    <a:pt x="89" y="30"/>
                  </a:cubicBezTo>
                  <a:lnTo>
                    <a:pt x="10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66A0C80-F439-0E22-FFCE-164B43AD5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2505075"/>
              <a:ext cx="823913" cy="836613"/>
            </a:xfrm>
            <a:custGeom>
              <a:avLst/>
              <a:gdLst>
                <a:gd name="T0" fmla="*/ 186 w 219"/>
                <a:gd name="T1" fmla="*/ 69 h 222"/>
                <a:gd name="T2" fmla="*/ 186 w 219"/>
                <a:gd name="T3" fmla="*/ 69 h 222"/>
                <a:gd name="T4" fmla="*/ 183 w 219"/>
                <a:gd name="T5" fmla="*/ 71 h 222"/>
                <a:gd name="T6" fmla="*/ 192 w 219"/>
                <a:gd name="T7" fmla="*/ 128 h 222"/>
                <a:gd name="T8" fmla="*/ 174 w 219"/>
                <a:gd name="T9" fmla="*/ 166 h 222"/>
                <a:gd name="T10" fmla="*/ 124 w 219"/>
                <a:gd name="T11" fmla="*/ 195 h 222"/>
                <a:gd name="T12" fmla="*/ 81 w 219"/>
                <a:gd name="T13" fmla="*/ 193 h 222"/>
                <a:gd name="T14" fmla="*/ 52 w 219"/>
                <a:gd name="T15" fmla="*/ 177 h 222"/>
                <a:gd name="T16" fmla="*/ 23 w 219"/>
                <a:gd name="T17" fmla="*/ 93 h 222"/>
                <a:gd name="T18" fmla="*/ 146 w 219"/>
                <a:gd name="T19" fmla="*/ 34 h 222"/>
                <a:gd name="T20" fmla="*/ 161 w 219"/>
                <a:gd name="T21" fmla="*/ 20 h 222"/>
                <a:gd name="T22" fmla="*/ 65 w 219"/>
                <a:gd name="T23" fmla="*/ 13 h 222"/>
                <a:gd name="T24" fmla="*/ 32 w 219"/>
                <a:gd name="T25" fmla="*/ 36 h 222"/>
                <a:gd name="T26" fmla="*/ 3 w 219"/>
                <a:gd name="T27" fmla="*/ 90 h 222"/>
                <a:gd name="T28" fmla="*/ 5 w 219"/>
                <a:gd name="T29" fmla="*/ 142 h 222"/>
                <a:gd name="T30" fmla="*/ 32 w 219"/>
                <a:gd name="T31" fmla="*/ 185 h 222"/>
                <a:gd name="T32" fmla="*/ 128 w 219"/>
                <a:gd name="T33" fmla="*/ 214 h 222"/>
                <a:gd name="T34" fmla="*/ 166 w 219"/>
                <a:gd name="T35" fmla="*/ 199 h 222"/>
                <a:gd name="T36" fmla="*/ 194 w 219"/>
                <a:gd name="T37" fmla="*/ 170 h 222"/>
                <a:gd name="T38" fmla="*/ 198 w 219"/>
                <a:gd name="T39" fmla="*/ 57 h 222"/>
                <a:gd name="T40" fmla="*/ 186 w 219"/>
                <a:gd name="T41" fmla="*/ 6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22">
                  <a:moveTo>
                    <a:pt x="186" y="69"/>
                  </a:moveTo>
                  <a:cubicBezTo>
                    <a:pt x="186" y="69"/>
                    <a:pt x="186" y="69"/>
                    <a:pt x="186" y="69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93" y="88"/>
                    <a:pt x="195" y="109"/>
                    <a:pt x="192" y="128"/>
                  </a:cubicBezTo>
                  <a:cubicBezTo>
                    <a:pt x="189" y="141"/>
                    <a:pt x="181" y="154"/>
                    <a:pt x="174" y="166"/>
                  </a:cubicBezTo>
                  <a:cubicBezTo>
                    <a:pt x="161" y="180"/>
                    <a:pt x="143" y="191"/>
                    <a:pt x="124" y="195"/>
                  </a:cubicBezTo>
                  <a:cubicBezTo>
                    <a:pt x="110" y="197"/>
                    <a:pt x="95" y="198"/>
                    <a:pt x="81" y="193"/>
                  </a:cubicBezTo>
                  <a:cubicBezTo>
                    <a:pt x="71" y="190"/>
                    <a:pt x="61" y="183"/>
                    <a:pt x="52" y="177"/>
                  </a:cubicBezTo>
                  <a:cubicBezTo>
                    <a:pt x="28" y="157"/>
                    <a:pt x="15" y="124"/>
                    <a:pt x="23" y="93"/>
                  </a:cubicBezTo>
                  <a:cubicBezTo>
                    <a:pt x="34" y="37"/>
                    <a:pt x="96" y="8"/>
                    <a:pt x="146" y="34"/>
                  </a:cubicBezTo>
                  <a:cubicBezTo>
                    <a:pt x="148" y="32"/>
                    <a:pt x="159" y="21"/>
                    <a:pt x="161" y="20"/>
                  </a:cubicBezTo>
                  <a:cubicBezTo>
                    <a:pt x="132" y="3"/>
                    <a:pt x="96" y="0"/>
                    <a:pt x="65" y="13"/>
                  </a:cubicBezTo>
                  <a:cubicBezTo>
                    <a:pt x="54" y="19"/>
                    <a:pt x="41" y="26"/>
                    <a:pt x="32" y="36"/>
                  </a:cubicBezTo>
                  <a:cubicBezTo>
                    <a:pt x="18" y="50"/>
                    <a:pt x="7" y="70"/>
                    <a:pt x="3" y="90"/>
                  </a:cubicBezTo>
                  <a:cubicBezTo>
                    <a:pt x="0" y="106"/>
                    <a:pt x="1" y="126"/>
                    <a:pt x="5" y="142"/>
                  </a:cubicBezTo>
                  <a:cubicBezTo>
                    <a:pt x="11" y="158"/>
                    <a:pt x="20" y="174"/>
                    <a:pt x="32" y="185"/>
                  </a:cubicBezTo>
                  <a:cubicBezTo>
                    <a:pt x="56" y="211"/>
                    <a:pt x="94" y="222"/>
                    <a:pt x="128" y="214"/>
                  </a:cubicBezTo>
                  <a:cubicBezTo>
                    <a:pt x="141" y="211"/>
                    <a:pt x="155" y="206"/>
                    <a:pt x="166" y="199"/>
                  </a:cubicBezTo>
                  <a:cubicBezTo>
                    <a:pt x="175" y="190"/>
                    <a:pt x="188" y="181"/>
                    <a:pt x="194" y="170"/>
                  </a:cubicBezTo>
                  <a:cubicBezTo>
                    <a:pt x="218" y="138"/>
                    <a:pt x="219" y="90"/>
                    <a:pt x="198" y="57"/>
                  </a:cubicBezTo>
                  <a:lnTo>
                    <a:pt x="1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6F21806-DDB5-A3AD-5E41-2EB8AC129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6" y="2500313"/>
              <a:ext cx="444500" cy="441325"/>
            </a:xfrm>
            <a:custGeom>
              <a:avLst/>
              <a:gdLst>
                <a:gd name="T0" fmla="*/ 102 w 118"/>
                <a:gd name="T1" fmla="*/ 15 h 117"/>
                <a:gd name="T2" fmla="*/ 102 w 118"/>
                <a:gd name="T3" fmla="*/ 15 h 117"/>
                <a:gd name="T4" fmla="*/ 98 w 118"/>
                <a:gd name="T5" fmla="*/ 9 h 117"/>
                <a:gd name="T6" fmla="*/ 96 w 118"/>
                <a:gd name="T7" fmla="*/ 0 h 117"/>
                <a:gd name="T8" fmla="*/ 94 w 118"/>
                <a:gd name="T9" fmla="*/ 0 h 117"/>
                <a:gd name="T10" fmla="*/ 92 w 118"/>
                <a:gd name="T11" fmla="*/ 1 h 117"/>
                <a:gd name="T12" fmla="*/ 54 w 118"/>
                <a:gd name="T13" fmla="*/ 39 h 117"/>
                <a:gd name="T14" fmla="*/ 50 w 118"/>
                <a:gd name="T15" fmla="*/ 49 h 117"/>
                <a:gd name="T16" fmla="*/ 50 w 118"/>
                <a:gd name="T17" fmla="*/ 59 h 117"/>
                <a:gd name="T18" fmla="*/ 2 w 118"/>
                <a:gd name="T19" fmla="*/ 108 h 117"/>
                <a:gd name="T20" fmla="*/ 0 w 118"/>
                <a:gd name="T21" fmla="*/ 112 h 117"/>
                <a:gd name="T22" fmla="*/ 3 w 118"/>
                <a:gd name="T23" fmla="*/ 117 h 117"/>
                <a:gd name="T24" fmla="*/ 8 w 118"/>
                <a:gd name="T25" fmla="*/ 117 h 117"/>
                <a:gd name="T26" fmla="*/ 9 w 118"/>
                <a:gd name="T27" fmla="*/ 115 h 117"/>
                <a:gd name="T28" fmla="*/ 57 w 118"/>
                <a:gd name="T29" fmla="*/ 67 h 117"/>
                <a:gd name="T30" fmla="*/ 75 w 118"/>
                <a:gd name="T31" fmla="*/ 65 h 117"/>
                <a:gd name="T32" fmla="*/ 118 w 118"/>
                <a:gd name="T33" fmla="*/ 23 h 117"/>
                <a:gd name="T34" fmla="*/ 118 w 118"/>
                <a:gd name="T35" fmla="*/ 22 h 117"/>
                <a:gd name="T36" fmla="*/ 104 w 118"/>
                <a:gd name="T37" fmla="*/ 18 h 117"/>
                <a:gd name="T38" fmla="*/ 102 w 118"/>
                <a:gd name="T39" fmla="*/ 1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7">
                  <a:moveTo>
                    <a:pt x="102" y="15"/>
                  </a:moveTo>
                  <a:cubicBezTo>
                    <a:pt x="102" y="15"/>
                    <a:pt x="102" y="15"/>
                    <a:pt x="102" y="15"/>
                  </a:cubicBezTo>
                  <a:cubicBezTo>
                    <a:pt x="101" y="14"/>
                    <a:pt x="99" y="11"/>
                    <a:pt x="98" y="9"/>
                  </a:cubicBezTo>
                  <a:cubicBezTo>
                    <a:pt x="98" y="7"/>
                    <a:pt x="98" y="1"/>
                    <a:pt x="96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3" y="41"/>
                    <a:pt x="51" y="46"/>
                    <a:pt x="50" y="49"/>
                  </a:cubicBezTo>
                  <a:cubicBezTo>
                    <a:pt x="50" y="51"/>
                    <a:pt x="50" y="56"/>
                    <a:pt x="50" y="59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9"/>
                    <a:pt x="0" y="111"/>
                    <a:pt x="0" y="112"/>
                  </a:cubicBezTo>
                  <a:cubicBezTo>
                    <a:pt x="1" y="114"/>
                    <a:pt x="2" y="116"/>
                    <a:pt x="3" y="117"/>
                  </a:cubicBezTo>
                  <a:cubicBezTo>
                    <a:pt x="4" y="117"/>
                    <a:pt x="7" y="117"/>
                    <a:pt x="8" y="117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8"/>
                    <a:pt x="70" y="67"/>
                    <a:pt x="75" y="65"/>
                  </a:cubicBezTo>
                  <a:cubicBezTo>
                    <a:pt x="77" y="65"/>
                    <a:pt x="116" y="24"/>
                    <a:pt x="118" y="23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14" y="20"/>
                    <a:pt x="108" y="19"/>
                    <a:pt x="104" y="18"/>
                  </a:cubicBezTo>
                  <a:lnTo>
                    <a:pt x="10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4" grpId="0" animBg="1"/>
      <p:bldP spid="19" grpId="0" animBg="1"/>
      <p:bldP spid="22" grpId="0" animBg="1"/>
      <p:bldP spid="23" grpId="0" animBg="1"/>
      <p:bldP spid="6" grpId="0"/>
      <p:bldP spid="10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1ED6-08C2-6FF0-EFDA-5EF83909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What will the HDA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BB86F-387C-95BA-AB87-1C354541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18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1D8390-CDE3-36C0-F2CA-590B3D70F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907" y="230503"/>
            <a:ext cx="2365856" cy="996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CCAB40-298C-58F6-8642-660B5033928C}"/>
              </a:ext>
            </a:extLst>
          </p:cNvPr>
          <p:cNvSpPr txBox="1">
            <a:spLocks/>
          </p:cNvSpPr>
          <p:nvPr/>
        </p:nvSpPr>
        <p:spPr>
          <a:xfrm>
            <a:off x="838200" y="1744376"/>
            <a:ext cx="10515600" cy="369332"/>
          </a:xfrm>
          <a:prstGeom prst="rect">
            <a:avLst/>
          </a:prstGeom>
          <a:solidFill>
            <a:srgbClr val="F58B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kern="0">
                <a:solidFill>
                  <a:schemeClr val="bg1"/>
                </a:solidFill>
              </a:rPr>
              <a:t>Facilitate</a:t>
            </a:r>
            <a:r>
              <a:rPr lang="en-US" b="1" kern="0">
                <a:solidFill>
                  <a:schemeClr val="bg1"/>
                </a:solidFill>
              </a:rPr>
              <a:t> </a:t>
            </a:r>
            <a:r>
              <a:rPr lang="en-US" b="1" kern="0" err="1">
                <a:solidFill>
                  <a:schemeClr val="bg1"/>
                </a:solidFill>
              </a:rPr>
              <a:t>FAIRification</a:t>
            </a:r>
            <a:r>
              <a:rPr lang="en-US" b="1" kern="0">
                <a:solidFill>
                  <a:schemeClr val="bg1"/>
                </a:solidFill>
              </a:rPr>
              <a:t> of health data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5FCE60-F002-885D-876F-E6ED10814033}"/>
              </a:ext>
            </a:extLst>
          </p:cNvPr>
          <p:cNvSpPr/>
          <p:nvPr/>
        </p:nvSpPr>
        <p:spPr>
          <a:xfrm>
            <a:off x="682032" y="2948901"/>
            <a:ext cx="1776224" cy="4040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Findability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7C7F9C-8AD4-9F45-B2FC-30C0A2601638}"/>
              </a:ext>
            </a:extLst>
          </p:cNvPr>
          <p:cNvSpPr/>
          <p:nvPr/>
        </p:nvSpPr>
        <p:spPr>
          <a:xfrm>
            <a:off x="682032" y="5381285"/>
            <a:ext cx="1829024" cy="40404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Accessibility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CE6DCA-CD6D-A3B1-0069-02084612BBAF}"/>
              </a:ext>
            </a:extLst>
          </p:cNvPr>
          <p:cNvSpPr/>
          <p:nvPr/>
        </p:nvSpPr>
        <p:spPr>
          <a:xfrm>
            <a:off x="4335849" y="5326860"/>
            <a:ext cx="2323554" cy="438672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Interoperability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7183F8-EC87-D177-AE15-3F0339FB1CF1}"/>
              </a:ext>
            </a:extLst>
          </p:cNvPr>
          <p:cNvSpPr/>
          <p:nvPr/>
        </p:nvSpPr>
        <p:spPr>
          <a:xfrm>
            <a:off x="4315518" y="2967183"/>
            <a:ext cx="1776224" cy="40404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Reusability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1B1BEF-5A99-ADE4-CB4E-1043FA08D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335" y="3527822"/>
            <a:ext cx="3335885" cy="166979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D10711E-0AE4-E06B-6EC3-C2C24A541630}"/>
              </a:ext>
            </a:extLst>
          </p:cNvPr>
          <p:cNvSpPr/>
          <p:nvPr/>
        </p:nvSpPr>
        <p:spPr>
          <a:xfrm>
            <a:off x="2965934" y="4156301"/>
            <a:ext cx="1146686" cy="43024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FAIR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ADED0F2-7D79-EF87-1E1E-76904916E90C}"/>
              </a:ext>
            </a:extLst>
          </p:cNvPr>
          <p:cNvSpPr/>
          <p:nvPr/>
        </p:nvSpPr>
        <p:spPr>
          <a:xfrm>
            <a:off x="6532423" y="4160814"/>
            <a:ext cx="479137" cy="26185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23D9DC-0020-B60B-05DB-3D77C3EDE32C}"/>
              </a:ext>
            </a:extLst>
          </p:cNvPr>
          <p:cNvSpPr/>
          <p:nvPr/>
        </p:nvSpPr>
        <p:spPr>
          <a:xfrm>
            <a:off x="6771992" y="2683779"/>
            <a:ext cx="4581649" cy="36747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HOW</a:t>
            </a:r>
            <a:r>
              <a:rPr lang="en-GB" sz="14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4B8F9DCB-5778-BBE1-217D-B5DA1AA9356C}"/>
              </a:ext>
            </a:extLst>
          </p:cNvPr>
          <p:cNvSpPr>
            <a:spLocks noEditPoints="1"/>
          </p:cNvSpPr>
          <p:nvPr/>
        </p:nvSpPr>
        <p:spPr bwMode="auto">
          <a:xfrm>
            <a:off x="7431551" y="3205658"/>
            <a:ext cx="364828" cy="523713"/>
          </a:xfrm>
          <a:custGeom>
            <a:avLst/>
            <a:gdLst>
              <a:gd name="T0" fmla="*/ 285 w 311"/>
              <a:gd name="T1" fmla="*/ 469 h 489"/>
              <a:gd name="T2" fmla="*/ 26 w 311"/>
              <a:gd name="T3" fmla="*/ 467 h 489"/>
              <a:gd name="T4" fmla="*/ 21 w 311"/>
              <a:gd name="T5" fmla="*/ 136 h 489"/>
              <a:gd name="T6" fmla="*/ 35 w 311"/>
              <a:gd name="T7" fmla="*/ 124 h 489"/>
              <a:gd name="T8" fmla="*/ 256 w 311"/>
              <a:gd name="T9" fmla="*/ 143 h 489"/>
              <a:gd name="T10" fmla="*/ 280 w 311"/>
              <a:gd name="T11" fmla="*/ 124 h 489"/>
              <a:gd name="T12" fmla="*/ 292 w 311"/>
              <a:gd name="T13" fmla="*/ 140 h 489"/>
              <a:gd name="T14" fmla="*/ 159 w 311"/>
              <a:gd name="T15" fmla="*/ 21 h 489"/>
              <a:gd name="T16" fmla="*/ 175 w 311"/>
              <a:gd name="T17" fmla="*/ 45 h 489"/>
              <a:gd name="T18" fmla="*/ 149 w 311"/>
              <a:gd name="T19" fmla="*/ 62 h 489"/>
              <a:gd name="T20" fmla="*/ 135 w 311"/>
              <a:gd name="T21" fmla="*/ 35 h 489"/>
              <a:gd name="T22" fmla="*/ 244 w 311"/>
              <a:gd name="T23" fmla="*/ 88 h 489"/>
              <a:gd name="T24" fmla="*/ 185 w 311"/>
              <a:gd name="T25" fmla="*/ 81 h 489"/>
              <a:gd name="T26" fmla="*/ 197 w 311"/>
              <a:gd name="T27" fmla="*/ 50 h 489"/>
              <a:gd name="T28" fmla="*/ 180 w 311"/>
              <a:gd name="T29" fmla="*/ 9 h 489"/>
              <a:gd name="T30" fmla="*/ 140 w 311"/>
              <a:gd name="T31" fmla="*/ 4 h 489"/>
              <a:gd name="T32" fmla="*/ 116 w 311"/>
              <a:gd name="T33" fmla="*/ 33 h 489"/>
              <a:gd name="T34" fmla="*/ 126 w 311"/>
              <a:gd name="T35" fmla="*/ 71 h 489"/>
              <a:gd name="T36" fmla="*/ 83 w 311"/>
              <a:gd name="T37" fmla="*/ 86 h 489"/>
              <a:gd name="T38" fmla="*/ 50 w 311"/>
              <a:gd name="T39" fmla="*/ 100 h 489"/>
              <a:gd name="T40" fmla="*/ 7 w 311"/>
              <a:gd name="T41" fmla="*/ 119 h 489"/>
              <a:gd name="T42" fmla="*/ 7 w 311"/>
              <a:gd name="T43" fmla="*/ 474 h 489"/>
              <a:gd name="T44" fmla="*/ 285 w 311"/>
              <a:gd name="T45" fmla="*/ 489 h 489"/>
              <a:gd name="T46" fmla="*/ 311 w 311"/>
              <a:gd name="T47" fmla="*/ 460 h 489"/>
              <a:gd name="T48" fmla="*/ 294 w 311"/>
              <a:gd name="T49" fmla="*/ 109 h 489"/>
              <a:gd name="T50" fmla="*/ 76 w 311"/>
              <a:gd name="T51" fmla="*/ 367 h 489"/>
              <a:gd name="T52" fmla="*/ 57 w 311"/>
              <a:gd name="T53" fmla="*/ 398 h 489"/>
              <a:gd name="T54" fmla="*/ 81 w 311"/>
              <a:gd name="T55" fmla="*/ 422 h 489"/>
              <a:gd name="T56" fmla="*/ 100 w 311"/>
              <a:gd name="T57" fmla="*/ 415 h 489"/>
              <a:gd name="T58" fmla="*/ 83 w 311"/>
              <a:gd name="T59" fmla="*/ 410 h 489"/>
              <a:gd name="T60" fmla="*/ 73 w 311"/>
              <a:gd name="T61" fmla="*/ 393 h 489"/>
              <a:gd name="T62" fmla="*/ 85 w 311"/>
              <a:gd name="T63" fmla="*/ 376 h 489"/>
              <a:gd name="T64" fmla="*/ 100 w 311"/>
              <a:gd name="T65" fmla="*/ 374 h 489"/>
              <a:gd name="T66" fmla="*/ 76 w 311"/>
              <a:gd name="T67" fmla="*/ 326 h 489"/>
              <a:gd name="T68" fmla="*/ 83 w 311"/>
              <a:gd name="T69" fmla="*/ 312 h 489"/>
              <a:gd name="T70" fmla="*/ 81 w 311"/>
              <a:gd name="T71" fmla="*/ 326 h 489"/>
              <a:gd name="T72" fmla="*/ 88 w 311"/>
              <a:gd name="T73" fmla="*/ 298 h 489"/>
              <a:gd name="T74" fmla="*/ 73 w 311"/>
              <a:gd name="T75" fmla="*/ 298 h 489"/>
              <a:gd name="T76" fmla="*/ 95 w 311"/>
              <a:gd name="T77" fmla="*/ 305 h 489"/>
              <a:gd name="T78" fmla="*/ 97 w 311"/>
              <a:gd name="T79" fmla="*/ 286 h 489"/>
              <a:gd name="T80" fmla="*/ 64 w 311"/>
              <a:gd name="T81" fmla="*/ 281 h 489"/>
              <a:gd name="T82" fmla="*/ 64 w 311"/>
              <a:gd name="T83" fmla="*/ 336 h 489"/>
              <a:gd name="T84" fmla="*/ 100 w 311"/>
              <a:gd name="T85" fmla="*/ 331 h 489"/>
              <a:gd name="T86" fmla="*/ 100 w 311"/>
              <a:gd name="T87" fmla="*/ 310 h 489"/>
              <a:gd name="T88" fmla="*/ 78 w 311"/>
              <a:gd name="T89" fmla="*/ 212 h 489"/>
              <a:gd name="T90" fmla="*/ 81 w 311"/>
              <a:gd name="T91" fmla="*/ 221 h 489"/>
              <a:gd name="T92" fmla="*/ 76 w 311"/>
              <a:gd name="T93" fmla="*/ 190 h 489"/>
              <a:gd name="T94" fmla="*/ 59 w 311"/>
              <a:gd name="T95" fmla="*/ 245 h 489"/>
              <a:gd name="T96" fmla="*/ 73 w 311"/>
              <a:gd name="T97" fmla="*/ 238 h 489"/>
              <a:gd name="T98" fmla="*/ 88 w 311"/>
              <a:gd name="T99" fmla="*/ 236 h 489"/>
              <a:gd name="T100" fmla="*/ 102 w 311"/>
              <a:gd name="T101" fmla="*/ 245 h 489"/>
              <a:gd name="T102" fmla="*/ 128 w 311"/>
              <a:gd name="T103" fmla="*/ 317 h 489"/>
              <a:gd name="T104" fmla="*/ 130 w 311"/>
              <a:gd name="T105" fmla="*/ 334 h 489"/>
              <a:gd name="T106" fmla="*/ 254 w 311"/>
              <a:gd name="T107" fmla="*/ 322 h 489"/>
              <a:gd name="T108" fmla="*/ 123 w 311"/>
              <a:gd name="T109" fmla="*/ 407 h 489"/>
              <a:gd name="T110" fmla="*/ 249 w 311"/>
              <a:gd name="T111" fmla="*/ 419 h 489"/>
              <a:gd name="T112" fmla="*/ 247 w 311"/>
              <a:gd name="T113" fmla="*/ 403 h 489"/>
              <a:gd name="T114" fmla="*/ 123 w 311"/>
              <a:gd name="T115" fmla="*/ 241 h 489"/>
              <a:gd name="T116" fmla="*/ 254 w 311"/>
              <a:gd name="T117" fmla="*/ 241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1" h="489">
                <a:moveTo>
                  <a:pt x="292" y="455"/>
                </a:moveTo>
                <a:lnTo>
                  <a:pt x="292" y="455"/>
                </a:lnTo>
                <a:lnTo>
                  <a:pt x="292" y="455"/>
                </a:lnTo>
                <a:lnTo>
                  <a:pt x="292" y="458"/>
                </a:lnTo>
                <a:lnTo>
                  <a:pt x="292" y="460"/>
                </a:lnTo>
                <a:lnTo>
                  <a:pt x="289" y="460"/>
                </a:lnTo>
                <a:lnTo>
                  <a:pt x="289" y="462"/>
                </a:lnTo>
                <a:lnTo>
                  <a:pt x="289" y="462"/>
                </a:lnTo>
                <a:lnTo>
                  <a:pt x="289" y="465"/>
                </a:lnTo>
                <a:lnTo>
                  <a:pt x="287" y="465"/>
                </a:lnTo>
                <a:lnTo>
                  <a:pt x="287" y="467"/>
                </a:lnTo>
                <a:lnTo>
                  <a:pt x="285" y="467"/>
                </a:lnTo>
                <a:lnTo>
                  <a:pt x="285" y="469"/>
                </a:lnTo>
                <a:lnTo>
                  <a:pt x="282" y="469"/>
                </a:lnTo>
                <a:lnTo>
                  <a:pt x="280" y="469"/>
                </a:lnTo>
                <a:lnTo>
                  <a:pt x="280" y="469"/>
                </a:lnTo>
                <a:lnTo>
                  <a:pt x="278" y="469"/>
                </a:lnTo>
                <a:lnTo>
                  <a:pt x="275" y="469"/>
                </a:lnTo>
                <a:lnTo>
                  <a:pt x="35" y="469"/>
                </a:lnTo>
                <a:lnTo>
                  <a:pt x="33" y="469"/>
                </a:lnTo>
                <a:lnTo>
                  <a:pt x="33" y="469"/>
                </a:lnTo>
                <a:lnTo>
                  <a:pt x="31" y="469"/>
                </a:lnTo>
                <a:lnTo>
                  <a:pt x="28" y="469"/>
                </a:lnTo>
                <a:lnTo>
                  <a:pt x="28" y="469"/>
                </a:lnTo>
                <a:lnTo>
                  <a:pt x="26" y="467"/>
                </a:lnTo>
                <a:lnTo>
                  <a:pt x="26" y="467"/>
                </a:lnTo>
                <a:lnTo>
                  <a:pt x="24" y="465"/>
                </a:lnTo>
                <a:lnTo>
                  <a:pt x="24" y="465"/>
                </a:lnTo>
                <a:lnTo>
                  <a:pt x="21" y="462"/>
                </a:lnTo>
                <a:lnTo>
                  <a:pt x="21" y="462"/>
                </a:lnTo>
                <a:lnTo>
                  <a:pt x="21" y="460"/>
                </a:lnTo>
                <a:lnTo>
                  <a:pt x="21" y="460"/>
                </a:lnTo>
                <a:lnTo>
                  <a:pt x="19" y="458"/>
                </a:lnTo>
                <a:lnTo>
                  <a:pt x="19" y="455"/>
                </a:lnTo>
                <a:lnTo>
                  <a:pt x="19" y="455"/>
                </a:lnTo>
                <a:lnTo>
                  <a:pt x="19" y="140"/>
                </a:lnTo>
                <a:lnTo>
                  <a:pt x="19" y="138"/>
                </a:lnTo>
                <a:lnTo>
                  <a:pt x="19" y="136"/>
                </a:lnTo>
                <a:lnTo>
                  <a:pt x="21" y="136"/>
                </a:lnTo>
                <a:lnTo>
                  <a:pt x="21" y="133"/>
                </a:lnTo>
                <a:lnTo>
                  <a:pt x="21" y="133"/>
                </a:lnTo>
                <a:lnTo>
                  <a:pt x="21" y="131"/>
                </a:lnTo>
                <a:lnTo>
                  <a:pt x="24" y="128"/>
                </a:lnTo>
                <a:lnTo>
                  <a:pt x="24" y="128"/>
                </a:lnTo>
                <a:lnTo>
                  <a:pt x="26" y="128"/>
                </a:lnTo>
                <a:lnTo>
                  <a:pt x="26" y="126"/>
                </a:lnTo>
                <a:lnTo>
                  <a:pt x="28" y="126"/>
                </a:lnTo>
                <a:lnTo>
                  <a:pt x="28" y="126"/>
                </a:lnTo>
                <a:lnTo>
                  <a:pt x="31" y="124"/>
                </a:lnTo>
                <a:lnTo>
                  <a:pt x="33" y="124"/>
                </a:lnTo>
                <a:lnTo>
                  <a:pt x="33" y="124"/>
                </a:lnTo>
                <a:lnTo>
                  <a:pt x="35" y="124"/>
                </a:lnTo>
                <a:lnTo>
                  <a:pt x="47" y="124"/>
                </a:lnTo>
                <a:lnTo>
                  <a:pt x="47" y="124"/>
                </a:lnTo>
                <a:lnTo>
                  <a:pt x="47" y="133"/>
                </a:lnTo>
                <a:lnTo>
                  <a:pt x="47" y="136"/>
                </a:lnTo>
                <a:lnTo>
                  <a:pt x="47" y="138"/>
                </a:lnTo>
                <a:lnTo>
                  <a:pt x="50" y="138"/>
                </a:lnTo>
                <a:lnTo>
                  <a:pt x="50" y="140"/>
                </a:lnTo>
                <a:lnTo>
                  <a:pt x="52" y="140"/>
                </a:lnTo>
                <a:lnTo>
                  <a:pt x="52" y="143"/>
                </a:lnTo>
                <a:lnTo>
                  <a:pt x="54" y="143"/>
                </a:lnTo>
                <a:lnTo>
                  <a:pt x="57" y="143"/>
                </a:lnTo>
                <a:lnTo>
                  <a:pt x="256" y="143"/>
                </a:lnTo>
                <a:lnTo>
                  <a:pt x="256" y="143"/>
                </a:lnTo>
                <a:lnTo>
                  <a:pt x="259" y="143"/>
                </a:lnTo>
                <a:lnTo>
                  <a:pt x="261" y="140"/>
                </a:lnTo>
                <a:lnTo>
                  <a:pt x="261" y="140"/>
                </a:lnTo>
                <a:lnTo>
                  <a:pt x="263" y="138"/>
                </a:lnTo>
                <a:lnTo>
                  <a:pt x="263" y="138"/>
                </a:lnTo>
                <a:lnTo>
                  <a:pt x="263" y="136"/>
                </a:lnTo>
                <a:lnTo>
                  <a:pt x="263" y="133"/>
                </a:lnTo>
                <a:lnTo>
                  <a:pt x="263" y="124"/>
                </a:lnTo>
                <a:lnTo>
                  <a:pt x="263" y="124"/>
                </a:lnTo>
                <a:lnTo>
                  <a:pt x="275" y="124"/>
                </a:lnTo>
                <a:lnTo>
                  <a:pt x="278" y="124"/>
                </a:lnTo>
                <a:lnTo>
                  <a:pt x="280" y="124"/>
                </a:lnTo>
                <a:lnTo>
                  <a:pt x="280" y="124"/>
                </a:lnTo>
                <a:lnTo>
                  <a:pt x="282" y="126"/>
                </a:lnTo>
                <a:lnTo>
                  <a:pt x="285" y="126"/>
                </a:lnTo>
                <a:lnTo>
                  <a:pt x="285" y="126"/>
                </a:lnTo>
                <a:lnTo>
                  <a:pt x="287" y="128"/>
                </a:lnTo>
                <a:lnTo>
                  <a:pt x="287" y="128"/>
                </a:lnTo>
                <a:lnTo>
                  <a:pt x="289" y="128"/>
                </a:lnTo>
                <a:lnTo>
                  <a:pt x="289" y="131"/>
                </a:lnTo>
                <a:lnTo>
                  <a:pt x="289" y="133"/>
                </a:lnTo>
                <a:lnTo>
                  <a:pt x="289" y="133"/>
                </a:lnTo>
                <a:lnTo>
                  <a:pt x="292" y="136"/>
                </a:lnTo>
                <a:lnTo>
                  <a:pt x="292" y="136"/>
                </a:lnTo>
                <a:lnTo>
                  <a:pt x="292" y="138"/>
                </a:lnTo>
                <a:lnTo>
                  <a:pt x="292" y="140"/>
                </a:lnTo>
                <a:lnTo>
                  <a:pt x="292" y="455"/>
                </a:lnTo>
                <a:close/>
                <a:moveTo>
                  <a:pt x="135" y="33"/>
                </a:moveTo>
                <a:lnTo>
                  <a:pt x="135" y="33"/>
                </a:lnTo>
                <a:lnTo>
                  <a:pt x="138" y="31"/>
                </a:lnTo>
                <a:lnTo>
                  <a:pt x="140" y="28"/>
                </a:lnTo>
                <a:lnTo>
                  <a:pt x="142" y="26"/>
                </a:lnTo>
                <a:lnTo>
                  <a:pt x="145" y="24"/>
                </a:lnTo>
                <a:lnTo>
                  <a:pt x="147" y="24"/>
                </a:lnTo>
                <a:lnTo>
                  <a:pt x="149" y="21"/>
                </a:lnTo>
                <a:lnTo>
                  <a:pt x="152" y="21"/>
                </a:lnTo>
                <a:lnTo>
                  <a:pt x="154" y="21"/>
                </a:lnTo>
                <a:lnTo>
                  <a:pt x="157" y="21"/>
                </a:lnTo>
                <a:lnTo>
                  <a:pt x="159" y="21"/>
                </a:lnTo>
                <a:lnTo>
                  <a:pt x="159" y="21"/>
                </a:lnTo>
                <a:lnTo>
                  <a:pt x="161" y="21"/>
                </a:lnTo>
                <a:lnTo>
                  <a:pt x="164" y="24"/>
                </a:lnTo>
                <a:lnTo>
                  <a:pt x="166" y="24"/>
                </a:lnTo>
                <a:lnTo>
                  <a:pt x="168" y="26"/>
                </a:lnTo>
                <a:lnTo>
                  <a:pt x="171" y="28"/>
                </a:lnTo>
                <a:lnTo>
                  <a:pt x="173" y="31"/>
                </a:lnTo>
                <a:lnTo>
                  <a:pt x="175" y="33"/>
                </a:lnTo>
                <a:lnTo>
                  <a:pt x="175" y="35"/>
                </a:lnTo>
                <a:lnTo>
                  <a:pt x="175" y="38"/>
                </a:lnTo>
                <a:lnTo>
                  <a:pt x="175" y="40"/>
                </a:lnTo>
                <a:lnTo>
                  <a:pt x="178" y="43"/>
                </a:lnTo>
                <a:lnTo>
                  <a:pt x="175" y="45"/>
                </a:lnTo>
                <a:lnTo>
                  <a:pt x="175" y="47"/>
                </a:lnTo>
                <a:lnTo>
                  <a:pt x="175" y="50"/>
                </a:lnTo>
                <a:lnTo>
                  <a:pt x="175" y="50"/>
                </a:lnTo>
                <a:lnTo>
                  <a:pt x="173" y="52"/>
                </a:lnTo>
                <a:lnTo>
                  <a:pt x="173" y="57"/>
                </a:lnTo>
                <a:lnTo>
                  <a:pt x="171" y="57"/>
                </a:lnTo>
                <a:lnTo>
                  <a:pt x="168" y="59"/>
                </a:lnTo>
                <a:lnTo>
                  <a:pt x="166" y="62"/>
                </a:lnTo>
                <a:lnTo>
                  <a:pt x="164" y="62"/>
                </a:lnTo>
                <a:lnTo>
                  <a:pt x="161" y="62"/>
                </a:lnTo>
                <a:lnTo>
                  <a:pt x="159" y="64"/>
                </a:lnTo>
                <a:lnTo>
                  <a:pt x="152" y="64"/>
                </a:lnTo>
                <a:lnTo>
                  <a:pt x="149" y="62"/>
                </a:lnTo>
                <a:lnTo>
                  <a:pt x="147" y="62"/>
                </a:lnTo>
                <a:lnTo>
                  <a:pt x="145" y="59"/>
                </a:lnTo>
                <a:lnTo>
                  <a:pt x="142" y="59"/>
                </a:lnTo>
                <a:lnTo>
                  <a:pt x="140" y="57"/>
                </a:lnTo>
                <a:lnTo>
                  <a:pt x="138" y="55"/>
                </a:lnTo>
                <a:lnTo>
                  <a:pt x="138" y="52"/>
                </a:lnTo>
                <a:lnTo>
                  <a:pt x="135" y="50"/>
                </a:lnTo>
                <a:lnTo>
                  <a:pt x="135" y="45"/>
                </a:lnTo>
                <a:lnTo>
                  <a:pt x="135" y="45"/>
                </a:lnTo>
                <a:lnTo>
                  <a:pt x="135" y="43"/>
                </a:lnTo>
                <a:lnTo>
                  <a:pt x="135" y="40"/>
                </a:lnTo>
                <a:lnTo>
                  <a:pt x="135" y="38"/>
                </a:lnTo>
                <a:lnTo>
                  <a:pt x="135" y="35"/>
                </a:lnTo>
                <a:lnTo>
                  <a:pt x="135" y="33"/>
                </a:lnTo>
                <a:close/>
                <a:moveTo>
                  <a:pt x="278" y="105"/>
                </a:moveTo>
                <a:lnTo>
                  <a:pt x="263" y="105"/>
                </a:lnTo>
                <a:lnTo>
                  <a:pt x="263" y="102"/>
                </a:lnTo>
                <a:lnTo>
                  <a:pt x="261" y="100"/>
                </a:lnTo>
                <a:lnTo>
                  <a:pt x="259" y="97"/>
                </a:lnTo>
                <a:lnTo>
                  <a:pt x="256" y="95"/>
                </a:lnTo>
                <a:lnTo>
                  <a:pt x="256" y="93"/>
                </a:lnTo>
                <a:lnTo>
                  <a:pt x="254" y="93"/>
                </a:lnTo>
                <a:lnTo>
                  <a:pt x="251" y="90"/>
                </a:lnTo>
                <a:lnTo>
                  <a:pt x="249" y="90"/>
                </a:lnTo>
                <a:lnTo>
                  <a:pt x="247" y="88"/>
                </a:lnTo>
                <a:lnTo>
                  <a:pt x="244" y="88"/>
                </a:lnTo>
                <a:lnTo>
                  <a:pt x="240" y="88"/>
                </a:lnTo>
                <a:lnTo>
                  <a:pt x="237" y="86"/>
                </a:lnTo>
                <a:lnTo>
                  <a:pt x="235" y="86"/>
                </a:lnTo>
                <a:lnTo>
                  <a:pt x="230" y="86"/>
                </a:lnTo>
                <a:lnTo>
                  <a:pt x="228" y="86"/>
                </a:lnTo>
                <a:lnTo>
                  <a:pt x="197" y="86"/>
                </a:lnTo>
                <a:lnTo>
                  <a:pt x="194" y="86"/>
                </a:lnTo>
                <a:lnTo>
                  <a:pt x="192" y="86"/>
                </a:lnTo>
                <a:lnTo>
                  <a:pt x="192" y="86"/>
                </a:lnTo>
                <a:lnTo>
                  <a:pt x="190" y="86"/>
                </a:lnTo>
                <a:lnTo>
                  <a:pt x="190" y="83"/>
                </a:lnTo>
                <a:lnTo>
                  <a:pt x="187" y="83"/>
                </a:lnTo>
                <a:lnTo>
                  <a:pt x="185" y="81"/>
                </a:lnTo>
                <a:lnTo>
                  <a:pt x="183" y="78"/>
                </a:lnTo>
                <a:lnTo>
                  <a:pt x="183" y="76"/>
                </a:lnTo>
                <a:lnTo>
                  <a:pt x="183" y="74"/>
                </a:lnTo>
                <a:lnTo>
                  <a:pt x="185" y="71"/>
                </a:lnTo>
                <a:lnTo>
                  <a:pt x="187" y="71"/>
                </a:lnTo>
                <a:lnTo>
                  <a:pt x="187" y="69"/>
                </a:lnTo>
                <a:lnTo>
                  <a:pt x="190" y="66"/>
                </a:lnTo>
                <a:lnTo>
                  <a:pt x="192" y="64"/>
                </a:lnTo>
                <a:lnTo>
                  <a:pt x="192" y="59"/>
                </a:lnTo>
                <a:lnTo>
                  <a:pt x="194" y="57"/>
                </a:lnTo>
                <a:lnTo>
                  <a:pt x="194" y="55"/>
                </a:lnTo>
                <a:lnTo>
                  <a:pt x="197" y="52"/>
                </a:lnTo>
                <a:lnTo>
                  <a:pt x="197" y="50"/>
                </a:lnTo>
                <a:lnTo>
                  <a:pt x="197" y="45"/>
                </a:lnTo>
                <a:lnTo>
                  <a:pt x="197" y="43"/>
                </a:lnTo>
                <a:lnTo>
                  <a:pt x="197" y="38"/>
                </a:lnTo>
                <a:lnTo>
                  <a:pt x="197" y="33"/>
                </a:lnTo>
                <a:lnTo>
                  <a:pt x="194" y="31"/>
                </a:lnTo>
                <a:lnTo>
                  <a:pt x="194" y="26"/>
                </a:lnTo>
                <a:lnTo>
                  <a:pt x="192" y="24"/>
                </a:lnTo>
                <a:lnTo>
                  <a:pt x="192" y="21"/>
                </a:lnTo>
                <a:lnTo>
                  <a:pt x="190" y="19"/>
                </a:lnTo>
                <a:lnTo>
                  <a:pt x="187" y="16"/>
                </a:lnTo>
                <a:lnTo>
                  <a:pt x="185" y="14"/>
                </a:lnTo>
                <a:lnTo>
                  <a:pt x="183" y="12"/>
                </a:lnTo>
                <a:lnTo>
                  <a:pt x="180" y="9"/>
                </a:lnTo>
                <a:lnTo>
                  <a:pt x="178" y="7"/>
                </a:lnTo>
                <a:lnTo>
                  <a:pt x="175" y="7"/>
                </a:lnTo>
                <a:lnTo>
                  <a:pt x="173" y="4"/>
                </a:lnTo>
                <a:lnTo>
                  <a:pt x="171" y="4"/>
                </a:lnTo>
                <a:lnTo>
                  <a:pt x="168" y="2"/>
                </a:lnTo>
                <a:lnTo>
                  <a:pt x="166" y="2"/>
                </a:lnTo>
                <a:lnTo>
                  <a:pt x="161" y="2"/>
                </a:lnTo>
                <a:lnTo>
                  <a:pt x="159" y="0"/>
                </a:lnTo>
                <a:lnTo>
                  <a:pt x="157" y="0"/>
                </a:lnTo>
                <a:lnTo>
                  <a:pt x="152" y="0"/>
                </a:lnTo>
                <a:lnTo>
                  <a:pt x="147" y="2"/>
                </a:lnTo>
                <a:lnTo>
                  <a:pt x="142" y="2"/>
                </a:lnTo>
                <a:lnTo>
                  <a:pt x="140" y="4"/>
                </a:lnTo>
                <a:lnTo>
                  <a:pt x="138" y="4"/>
                </a:lnTo>
                <a:lnTo>
                  <a:pt x="135" y="7"/>
                </a:lnTo>
                <a:lnTo>
                  <a:pt x="130" y="9"/>
                </a:lnTo>
                <a:lnTo>
                  <a:pt x="130" y="9"/>
                </a:lnTo>
                <a:lnTo>
                  <a:pt x="128" y="12"/>
                </a:lnTo>
                <a:lnTo>
                  <a:pt x="126" y="14"/>
                </a:lnTo>
                <a:lnTo>
                  <a:pt x="123" y="16"/>
                </a:lnTo>
                <a:lnTo>
                  <a:pt x="121" y="19"/>
                </a:lnTo>
                <a:lnTo>
                  <a:pt x="119" y="21"/>
                </a:lnTo>
                <a:lnTo>
                  <a:pt x="119" y="24"/>
                </a:lnTo>
                <a:lnTo>
                  <a:pt x="116" y="26"/>
                </a:lnTo>
                <a:lnTo>
                  <a:pt x="116" y="31"/>
                </a:lnTo>
                <a:lnTo>
                  <a:pt x="116" y="33"/>
                </a:lnTo>
                <a:lnTo>
                  <a:pt x="114" y="35"/>
                </a:lnTo>
                <a:lnTo>
                  <a:pt x="114" y="38"/>
                </a:lnTo>
                <a:lnTo>
                  <a:pt x="114" y="43"/>
                </a:lnTo>
                <a:lnTo>
                  <a:pt x="114" y="47"/>
                </a:lnTo>
                <a:lnTo>
                  <a:pt x="116" y="50"/>
                </a:lnTo>
                <a:lnTo>
                  <a:pt x="116" y="55"/>
                </a:lnTo>
                <a:lnTo>
                  <a:pt x="119" y="59"/>
                </a:lnTo>
                <a:lnTo>
                  <a:pt x="119" y="62"/>
                </a:lnTo>
                <a:lnTo>
                  <a:pt x="119" y="64"/>
                </a:lnTo>
                <a:lnTo>
                  <a:pt x="121" y="64"/>
                </a:lnTo>
                <a:lnTo>
                  <a:pt x="123" y="66"/>
                </a:lnTo>
                <a:lnTo>
                  <a:pt x="123" y="69"/>
                </a:lnTo>
                <a:lnTo>
                  <a:pt x="126" y="71"/>
                </a:lnTo>
                <a:lnTo>
                  <a:pt x="128" y="74"/>
                </a:lnTo>
                <a:lnTo>
                  <a:pt x="130" y="74"/>
                </a:lnTo>
                <a:lnTo>
                  <a:pt x="128" y="76"/>
                </a:lnTo>
                <a:lnTo>
                  <a:pt x="128" y="78"/>
                </a:lnTo>
                <a:lnTo>
                  <a:pt x="126" y="81"/>
                </a:lnTo>
                <a:lnTo>
                  <a:pt x="126" y="83"/>
                </a:lnTo>
                <a:lnTo>
                  <a:pt x="123" y="83"/>
                </a:lnTo>
                <a:lnTo>
                  <a:pt x="121" y="86"/>
                </a:lnTo>
                <a:lnTo>
                  <a:pt x="119" y="86"/>
                </a:lnTo>
                <a:lnTo>
                  <a:pt x="119" y="86"/>
                </a:lnTo>
                <a:lnTo>
                  <a:pt x="116" y="86"/>
                </a:lnTo>
                <a:lnTo>
                  <a:pt x="116" y="86"/>
                </a:lnTo>
                <a:lnTo>
                  <a:pt x="83" y="86"/>
                </a:lnTo>
                <a:lnTo>
                  <a:pt x="81" y="86"/>
                </a:lnTo>
                <a:lnTo>
                  <a:pt x="78" y="86"/>
                </a:lnTo>
                <a:lnTo>
                  <a:pt x="73" y="86"/>
                </a:lnTo>
                <a:lnTo>
                  <a:pt x="71" y="88"/>
                </a:lnTo>
                <a:lnTo>
                  <a:pt x="69" y="88"/>
                </a:lnTo>
                <a:lnTo>
                  <a:pt x="66" y="88"/>
                </a:lnTo>
                <a:lnTo>
                  <a:pt x="64" y="90"/>
                </a:lnTo>
                <a:lnTo>
                  <a:pt x="62" y="90"/>
                </a:lnTo>
                <a:lnTo>
                  <a:pt x="59" y="93"/>
                </a:lnTo>
                <a:lnTo>
                  <a:pt x="57" y="93"/>
                </a:lnTo>
                <a:lnTo>
                  <a:pt x="54" y="95"/>
                </a:lnTo>
                <a:lnTo>
                  <a:pt x="52" y="97"/>
                </a:lnTo>
                <a:lnTo>
                  <a:pt x="50" y="100"/>
                </a:lnTo>
                <a:lnTo>
                  <a:pt x="47" y="102"/>
                </a:lnTo>
                <a:lnTo>
                  <a:pt x="47" y="105"/>
                </a:lnTo>
                <a:lnTo>
                  <a:pt x="33" y="105"/>
                </a:lnTo>
                <a:lnTo>
                  <a:pt x="31" y="105"/>
                </a:lnTo>
                <a:lnTo>
                  <a:pt x="26" y="105"/>
                </a:lnTo>
                <a:lnTo>
                  <a:pt x="24" y="107"/>
                </a:lnTo>
                <a:lnTo>
                  <a:pt x="21" y="107"/>
                </a:lnTo>
                <a:lnTo>
                  <a:pt x="19" y="109"/>
                </a:lnTo>
                <a:lnTo>
                  <a:pt x="14" y="109"/>
                </a:lnTo>
                <a:lnTo>
                  <a:pt x="12" y="112"/>
                </a:lnTo>
                <a:lnTo>
                  <a:pt x="9" y="114"/>
                </a:lnTo>
                <a:lnTo>
                  <a:pt x="9" y="117"/>
                </a:lnTo>
                <a:lnTo>
                  <a:pt x="7" y="119"/>
                </a:lnTo>
                <a:lnTo>
                  <a:pt x="5" y="121"/>
                </a:lnTo>
                <a:lnTo>
                  <a:pt x="2" y="124"/>
                </a:lnTo>
                <a:lnTo>
                  <a:pt x="2" y="128"/>
                </a:lnTo>
                <a:lnTo>
                  <a:pt x="2" y="131"/>
                </a:lnTo>
                <a:lnTo>
                  <a:pt x="2" y="133"/>
                </a:lnTo>
                <a:lnTo>
                  <a:pt x="0" y="138"/>
                </a:lnTo>
                <a:lnTo>
                  <a:pt x="0" y="458"/>
                </a:lnTo>
                <a:lnTo>
                  <a:pt x="2" y="460"/>
                </a:lnTo>
                <a:lnTo>
                  <a:pt x="2" y="462"/>
                </a:lnTo>
                <a:lnTo>
                  <a:pt x="2" y="467"/>
                </a:lnTo>
                <a:lnTo>
                  <a:pt x="2" y="469"/>
                </a:lnTo>
                <a:lnTo>
                  <a:pt x="5" y="472"/>
                </a:lnTo>
                <a:lnTo>
                  <a:pt x="7" y="474"/>
                </a:lnTo>
                <a:lnTo>
                  <a:pt x="9" y="477"/>
                </a:lnTo>
                <a:lnTo>
                  <a:pt x="9" y="479"/>
                </a:lnTo>
                <a:lnTo>
                  <a:pt x="12" y="481"/>
                </a:lnTo>
                <a:lnTo>
                  <a:pt x="14" y="484"/>
                </a:lnTo>
                <a:lnTo>
                  <a:pt x="19" y="486"/>
                </a:lnTo>
                <a:lnTo>
                  <a:pt x="21" y="486"/>
                </a:lnTo>
                <a:lnTo>
                  <a:pt x="24" y="489"/>
                </a:lnTo>
                <a:lnTo>
                  <a:pt x="26" y="489"/>
                </a:lnTo>
                <a:lnTo>
                  <a:pt x="31" y="489"/>
                </a:lnTo>
                <a:lnTo>
                  <a:pt x="33" y="489"/>
                </a:lnTo>
                <a:lnTo>
                  <a:pt x="278" y="489"/>
                </a:lnTo>
                <a:lnTo>
                  <a:pt x="282" y="489"/>
                </a:lnTo>
                <a:lnTo>
                  <a:pt x="285" y="489"/>
                </a:lnTo>
                <a:lnTo>
                  <a:pt x="287" y="489"/>
                </a:lnTo>
                <a:lnTo>
                  <a:pt x="292" y="486"/>
                </a:lnTo>
                <a:lnTo>
                  <a:pt x="294" y="486"/>
                </a:lnTo>
                <a:lnTo>
                  <a:pt x="297" y="484"/>
                </a:lnTo>
                <a:lnTo>
                  <a:pt x="299" y="481"/>
                </a:lnTo>
                <a:lnTo>
                  <a:pt x="301" y="479"/>
                </a:lnTo>
                <a:lnTo>
                  <a:pt x="304" y="477"/>
                </a:lnTo>
                <a:lnTo>
                  <a:pt x="306" y="474"/>
                </a:lnTo>
                <a:lnTo>
                  <a:pt x="306" y="472"/>
                </a:lnTo>
                <a:lnTo>
                  <a:pt x="308" y="469"/>
                </a:lnTo>
                <a:lnTo>
                  <a:pt x="308" y="467"/>
                </a:lnTo>
                <a:lnTo>
                  <a:pt x="311" y="462"/>
                </a:lnTo>
                <a:lnTo>
                  <a:pt x="311" y="460"/>
                </a:lnTo>
                <a:lnTo>
                  <a:pt x="311" y="458"/>
                </a:lnTo>
                <a:lnTo>
                  <a:pt x="311" y="138"/>
                </a:lnTo>
                <a:lnTo>
                  <a:pt x="311" y="133"/>
                </a:lnTo>
                <a:lnTo>
                  <a:pt x="311" y="131"/>
                </a:lnTo>
                <a:lnTo>
                  <a:pt x="308" y="128"/>
                </a:lnTo>
                <a:lnTo>
                  <a:pt x="308" y="124"/>
                </a:lnTo>
                <a:lnTo>
                  <a:pt x="306" y="121"/>
                </a:lnTo>
                <a:lnTo>
                  <a:pt x="306" y="119"/>
                </a:lnTo>
                <a:lnTo>
                  <a:pt x="304" y="117"/>
                </a:lnTo>
                <a:lnTo>
                  <a:pt x="301" y="114"/>
                </a:lnTo>
                <a:lnTo>
                  <a:pt x="299" y="112"/>
                </a:lnTo>
                <a:lnTo>
                  <a:pt x="297" y="109"/>
                </a:lnTo>
                <a:lnTo>
                  <a:pt x="294" y="109"/>
                </a:lnTo>
                <a:lnTo>
                  <a:pt x="292" y="107"/>
                </a:lnTo>
                <a:lnTo>
                  <a:pt x="287" y="107"/>
                </a:lnTo>
                <a:lnTo>
                  <a:pt x="285" y="105"/>
                </a:lnTo>
                <a:lnTo>
                  <a:pt x="282" y="105"/>
                </a:lnTo>
                <a:lnTo>
                  <a:pt x="278" y="105"/>
                </a:lnTo>
                <a:close/>
                <a:moveTo>
                  <a:pt x="97" y="365"/>
                </a:moveTo>
                <a:lnTo>
                  <a:pt x="97" y="365"/>
                </a:lnTo>
                <a:lnTo>
                  <a:pt x="92" y="365"/>
                </a:lnTo>
                <a:lnTo>
                  <a:pt x="88" y="365"/>
                </a:lnTo>
                <a:lnTo>
                  <a:pt x="85" y="365"/>
                </a:lnTo>
                <a:lnTo>
                  <a:pt x="83" y="365"/>
                </a:lnTo>
                <a:lnTo>
                  <a:pt x="78" y="367"/>
                </a:lnTo>
                <a:lnTo>
                  <a:pt x="76" y="367"/>
                </a:lnTo>
                <a:lnTo>
                  <a:pt x="73" y="367"/>
                </a:lnTo>
                <a:lnTo>
                  <a:pt x="71" y="369"/>
                </a:lnTo>
                <a:lnTo>
                  <a:pt x="69" y="369"/>
                </a:lnTo>
                <a:lnTo>
                  <a:pt x="66" y="372"/>
                </a:lnTo>
                <a:lnTo>
                  <a:pt x="64" y="374"/>
                </a:lnTo>
                <a:lnTo>
                  <a:pt x="64" y="376"/>
                </a:lnTo>
                <a:lnTo>
                  <a:pt x="62" y="379"/>
                </a:lnTo>
                <a:lnTo>
                  <a:pt x="59" y="381"/>
                </a:lnTo>
                <a:lnTo>
                  <a:pt x="59" y="384"/>
                </a:lnTo>
                <a:lnTo>
                  <a:pt x="59" y="388"/>
                </a:lnTo>
                <a:lnTo>
                  <a:pt x="57" y="391"/>
                </a:lnTo>
                <a:lnTo>
                  <a:pt x="57" y="396"/>
                </a:lnTo>
                <a:lnTo>
                  <a:pt x="57" y="398"/>
                </a:lnTo>
                <a:lnTo>
                  <a:pt x="57" y="400"/>
                </a:lnTo>
                <a:lnTo>
                  <a:pt x="59" y="403"/>
                </a:lnTo>
                <a:lnTo>
                  <a:pt x="59" y="405"/>
                </a:lnTo>
                <a:lnTo>
                  <a:pt x="59" y="407"/>
                </a:lnTo>
                <a:lnTo>
                  <a:pt x="62" y="410"/>
                </a:lnTo>
                <a:lnTo>
                  <a:pt x="64" y="412"/>
                </a:lnTo>
                <a:lnTo>
                  <a:pt x="64" y="415"/>
                </a:lnTo>
                <a:lnTo>
                  <a:pt x="66" y="415"/>
                </a:lnTo>
                <a:lnTo>
                  <a:pt x="69" y="417"/>
                </a:lnTo>
                <a:lnTo>
                  <a:pt x="71" y="419"/>
                </a:lnTo>
                <a:lnTo>
                  <a:pt x="73" y="419"/>
                </a:lnTo>
                <a:lnTo>
                  <a:pt x="76" y="422"/>
                </a:lnTo>
                <a:lnTo>
                  <a:pt x="81" y="422"/>
                </a:lnTo>
                <a:lnTo>
                  <a:pt x="83" y="422"/>
                </a:lnTo>
                <a:lnTo>
                  <a:pt x="88" y="422"/>
                </a:lnTo>
                <a:lnTo>
                  <a:pt x="92" y="422"/>
                </a:lnTo>
                <a:lnTo>
                  <a:pt x="95" y="422"/>
                </a:lnTo>
                <a:lnTo>
                  <a:pt x="97" y="422"/>
                </a:lnTo>
                <a:lnTo>
                  <a:pt x="97" y="419"/>
                </a:lnTo>
                <a:lnTo>
                  <a:pt x="100" y="419"/>
                </a:lnTo>
                <a:lnTo>
                  <a:pt x="100" y="419"/>
                </a:lnTo>
                <a:lnTo>
                  <a:pt x="100" y="417"/>
                </a:lnTo>
                <a:lnTo>
                  <a:pt x="100" y="417"/>
                </a:lnTo>
                <a:lnTo>
                  <a:pt x="100" y="415"/>
                </a:lnTo>
                <a:lnTo>
                  <a:pt x="100" y="415"/>
                </a:lnTo>
                <a:lnTo>
                  <a:pt x="100" y="415"/>
                </a:lnTo>
                <a:lnTo>
                  <a:pt x="100" y="412"/>
                </a:lnTo>
                <a:lnTo>
                  <a:pt x="100" y="412"/>
                </a:lnTo>
                <a:lnTo>
                  <a:pt x="100" y="410"/>
                </a:lnTo>
                <a:lnTo>
                  <a:pt x="97" y="410"/>
                </a:lnTo>
                <a:lnTo>
                  <a:pt x="97" y="410"/>
                </a:lnTo>
                <a:lnTo>
                  <a:pt x="97" y="410"/>
                </a:lnTo>
                <a:lnTo>
                  <a:pt x="95" y="410"/>
                </a:lnTo>
                <a:lnTo>
                  <a:pt x="95" y="410"/>
                </a:lnTo>
                <a:lnTo>
                  <a:pt x="92" y="410"/>
                </a:lnTo>
                <a:lnTo>
                  <a:pt x="90" y="410"/>
                </a:lnTo>
                <a:lnTo>
                  <a:pt x="88" y="410"/>
                </a:lnTo>
                <a:lnTo>
                  <a:pt x="85" y="410"/>
                </a:lnTo>
                <a:lnTo>
                  <a:pt x="83" y="410"/>
                </a:lnTo>
                <a:lnTo>
                  <a:pt x="83" y="407"/>
                </a:lnTo>
                <a:lnTo>
                  <a:pt x="81" y="407"/>
                </a:lnTo>
                <a:lnTo>
                  <a:pt x="81" y="407"/>
                </a:lnTo>
                <a:lnTo>
                  <a:pt x="78" y="407"/>
                </a:lnTo>
                <a:lnTo>
                  <a:pt x="78" y="405"/>
                </a:lnTo>
                <a:lnTo>
                  <a:pt x="76" y="405"/>
                </a:lnTo>
                <a:lnTo>
                  <a:pt x="76" y="403"/>
                </a:lnTo>
                <a:lnTo>
                  <a:pt x="76" y="403"/>
                </a:lnTo>
                <a:lnTo>
                  <a:pt x="73" y="400"/>
                </a:lnTo>
                <a:lnTo>
                  <a:pt x="73" y="398"/>
                </a:lnTo>
                <a:lnTo>
                  <a:pt x="73" y="398"/>
                </a:lnTo>
                <a:lnTo>
                  <a:pt x="73" y="396"/>
                </a:lnTo>
                <a:lnTo>
                  <a:pt x="73" y="393"/>
                </a:lnTo>
                <a:lnTo>
                  <a:pt x="73" y="391"/>
                </a:lnTo>
                <a:lnTo>
                  <a:pt x="73" y="388"/>
                </a:lnTo>
                <a:lnTo>
                  <a:pt x="73" y="388"/>
                </a:lnTo>
                <a:lnTo>
                  <a:pt x="73" y="386"/>
                </a:lnTo>
                <a:lnTo>
                  <a:pt x="76" y="384"/>
                </a:lnTo>
                <a:lnTo>
                  <a:pt x="76" y="384"/>
                </a:lnTo>
                <a:lnTo>
                  <a:pt x="76" y="381"/>
                </a:lnTo>
                <a:lnTo>
                  <a:pt x="78" y="381"/>
                </a:lnTo>
                <a:lnTo>
                  <a:pt x="78" y="381"/>
                </a:lnTo>
                <a:lnTo>
                  <a:pt x="81" y="379"/>
                </a:lnTo>
                <a:lnTo>
                  <a:pt x="81" y="379"/>
                </a:lnTo>
                <a:lnTo>
                  <a:pt x="83" y="379"/>
                </a:lnTo>
                <a:lnTo>
                  <a:pt x="85" y="376"/>
                </a:lnTo>
                <a:lnTo>
                  <a:pt x="85" y="376"/>
                </a:lnTo>
                <a:lnTo>
                  <a:pt x="90" y="376"/>
                </a:lnTo>
                <a:lnTo>
                  <a:pt x="92" y="376"/>
                </a:lnTo>
                <a:lnTo>
                  <a:pt x="95" y="376"/>
                </a:lnTo>
                <a:lnTo>
                  <a:pt x="95" y="376"/>
                </a:lnTo>
                <a:lnTo>
                  <a:pt x="97" y="376"/>
                </a:lnTo>
                <a:lnTo>
                  <a:pt x="97" y="376"/>
                </a:lnTo>
                <a:lnTo>
                  <a:pt x="97" y="376"/>
                </a:lnTo>
                <a:lnTo>
                  <a:pt x="100" y="376"/>
                </a:lnTo>
                <a:lnTo>
                  <a:pt x="100" y="376"/>
                </a:lnTo>
                <a:lnTo>
                  <a:pt x="100" y="374"/>
                </a:lnTo>
                <a:lnTo>
                  <a:pt x="100" y="374"/>
                </a:lnTo>
                <a:lnTo>
                  <a:pt x="100" y="374"/>
                </a:lnTo>
                <a:lnTo>
                  <a:pt x="102" y="372"/>
                </a:lnTo>
                <a:lnTo>
                  <a:pt x="102" y="369"/>
                </a:lnTo>
                <a:lnTo>
                  <a:pt x="100" y="369"/>
                </a:lnTo>
                <a:lnTo>
                  <a:pt x="100" y="369"/>
                </a:lnTo>
                <a:lnTo>
                  <a:pt x="100" y="367"/>
                </a:lnTo>
                <a:lnTo>
                  <a:pt x="100" y="367"/>
                </a:lnTo>
                <a:lnTo>
                  <a:pt x="97" y="367"/>
                </a:lnTo>
                <a:lnTo>
                  <a:pt x="97" y="365"/>
                </a:lnTo>
                <a:close/>
                <a:moveTo>
                  <a:pt x="78" y="326"/>
                </a:moveTo>
                <a:lnTo>
                  <a:pt x="78" y="326"/>
                </a:lnTo>
                <a:lnTo>
                  <a:pt x="76" y="326"/>
                </a:lnTo>
                <a:lnTo>
                  <a:pt x="76" y="326"/>
                </a:lnTo>
                <a:lnTo>
                  <a:pt x="76" y="326"/>
                </a:lnTo>
                <a:lnTo>
                  <a:pt x="76" y="324"/>
                </a:lnTo>
                <a:lnTo>
                  <a:pt x="76" y="324"/>
                </a:lnTo>
                <a:lnTo>
                  <a:pt x="73" y="322"/>
                </a:lnTo>
                <a:lnTo>
                  <a:pt x="73" y="319"/>
                </a:lnTo>
                <a:lnTo>
                  <a:pt x="73" y="319"/>
                </a:lnTo>
                <a:lnTo>
                  <a:pt x="73" y="317"/>
                </a:lnTo>
                <a:lnTo>
                  <a:pt x="76" y="314"/>
                </a:lnTo>
                <a:lnTo>
                  <a:pt x="76" y="312"/>
                </a:lnTo>
                <a:lnTo>
                  <a:pt x="76" y="312"/>
                </a:lnTo>
                <a:lnTo>
                  <a:pt x="76" y="312"/>
                </a:lnTo>
                <a:lnTo>
                  <a:pt x="78" y="312"/>
                </a:lnTo>
                <a:lnTo>
                  <a:pt x="81" y="312"/>
                </a:lnTo>
                <a:lnTo>
                  <a:pt x="83" y="312"/>
                </a:lnTo>
                <a:lnTo>
                  <a:pt x="83" y="314"/>
                </a:lnTo>
                <a:lnTo>
                  <a:pt x="85" y="314"/>
                </a:lnTo>
                <a:lnTo>
                  <a:pt x="85" y="314"/>
                </a:lnTo>
                <a:lnTo>
                  <a:pt x="88" y="317"/>
                </a:lnTo>
                <a:lnTo>
                  <a:pt x="88" y="317"/>
                </a:lnTo>
                <a:lnTo>
                  <a:pt x="88" y="319"/>
                </a:lnTo>
                <a:lnTo>
                  <a:pt x="88" y="322"/>
                </a:lnTo>
                <a:lnTo>
                  <a:pt x="88" y="322"/>
                </a:lnTo>
                <a:lnTo>
                  <a:pt x="85" y="324"/>
                </a:lnTo>
                <a:lnTo>
                  <a:pt x="85" y="324"/>
                </a:lnTo>
                <a:lnTo>
                  <a:pt x="83" y="324"/>
                </a:lnTo>
                <a:lnTo>
                  <a:pt x="83" y="326"/>
                </a:lnTo>
                <a:lnTo>
                  <a:pt x="81" y="326"/>
                </a:lnTo>
                <a:lnTo>
                  <a:pt x="78" y="326"/>
                </a:lnTo>
                <a:close/>
                <a:moveTo>
                  <a:pt x="76" y="291"/>
                </a:moveTo>
                <a:lnTo>
                  <a:pt x="76" y="291"/>
                </a:lnTo>
                <a:lnTo>
                  <a:pt x="78" y="291"/>
                </a:lnTo>
                <a:lnTo>
                  <a:pt x="81" y="291"/>
                </a:lnTo>
                <a:lnTo>
                  <a:pt x="83" y="291"/>
                </a:lnTo>
                <a:lnTo>
                  <a:pt x="83" y="291"/>
                </a:lnTo>
                <a:lnTo>
                  <a:pt x="85" y="293"/>
                </a:lnTo>
                <a:lnTo>
                  <a:pt x="85" y="293"/>
                </a:lnTo>
                <a:lnTo>
                  <a:pt x="85" y="295"/>
                </a:lnTo>
                <a:lnTo>
                  <a:pt x="88" y="295"/>
                </a:lnTo>
                <a:lnTo>
                  <a:pt x="88" y="295"/>
                </a:lnTo>
                <a:lnTo>
                  <a:pt x="88" y="298"/>
                </a:lnTo>
                <a:lnTo>
                  <a:pt x="85" y="298"/>
                </a:lnTo>
                <a:lnTo>
                  <a:pt x="85" y="300"/>
                </a:lnTo>
                <a:lnTo>
                  <a:pt x="85" y="300"/>
                </a:lnTo>
                <a:lnTo>
                  <a:pt x="83" y="300"/>
                </a:lnTo>
                <a:lnTo>
                  <a:pt x="81" y="303"/>
                </a:lnTo>
                <a:lnTo>
                  <a:pt x="81" y="303"/>
                </a:lnTo>
                <a:lnTo>
                  <a:pt x="78" y="303"/>
                </a:lnTo>
                <a:lnTo>
                  <a:pt x="76" y="303"/>
                </a:lnTo>
                <a:lnTo>
                  <a:pt x="76" y="303"/>
                </a:lnTo>
                <a:lnTo>
                  <a:pt x="76" y="303"/>
                </a:lnTo>
                <a:lnTo>
                  <a:pt x="76" y="300"/>
                </a:lnTo>
                <a:lnTo>
                  <a:pt x="73" y="298"/>
                </a:lnTo>
                <a:lnTo>
                  <a:pt x="73" y="298"/>
                </a:lnTo>
                <a:lnTo>
                  <a:pt x="73" y="295"/>
                </a:lnTo>
                <a:lnTo>
                  <a:pt x="76" y="293"/>
                </a:lnTo>
                <a:lnTo>
                  <a:pt x="76" y="293"/>
                </a:lnTo>
                <a:lnTo>
                  <a:pt x="76" y="291"/>
                </a:lnTo>
                <a:lnTo>
                  <a:pt x="76" y="291"/>
                </a:lnTo>
                <a:lnTo>
                  <a:pt x="76" y="291"/>
                </a:lnTo>
                <a:close/>
                <a:moveTo>
                  <a:pt x="97" y="310"/>
                </a:moveTo>
                <a:lnTo>
                  <a:pt x="97" y="310"/>
                </a:lnTo>
                <a:lnTo>
                  <a:pt x="95" y="307"/>
                </a:lnTo>
                <a:lnTo>
                  <a:pt x="95" y="307"/>
                </a:lnTo>
                <a:lnTo>
                  <a:pt x="92" y="307"/>
                </a:lnTo>
                <a:lnTo>
                  <a:pt x="95" y="305"/>
                </a:lnTo>
                <a:lnTo>
                  <a:pt x="95" y="305"/>
                </a:lnTo>
                <a:lnTo>
                  <a:pt x="97" y="303"/>
                </a:lnTo>
                <a:lnTo>
                  <a:pt x="100" y="303"/>
                </a:lnTo>
                <a:lnTo>
                  <a:pt x="100" y="303"/>
                </a:lnTo>
                <a:lnTo>
                  <a:pt x="100" y="300"/>
                </a:lnTo>
                <a:lnTo>
                  <a:pt x="100" y="300"/>
                </a:lnTo>
                <a:lnTo>
                  <a:pt x="102" y="298"/>
                </a:lnTo>
                <a:lnTo>
                  <a:pt x="102" y="298"/>
                </a:lnTo>
                <a:lnTo>
                  <a:pt x="102" y="295"/>
                </a:lnTo>
                <a:lnTo>
                  <a:pt x="102" y="293"/>
                </a:lnTo>
                <a:lnTo>
                  <a:pt x="102" y="291"/>
                </a:lnTo>
                <a:lnTo>
                  <a:pt x="100" y="288"/>
                </a:lnTo>
                <a:lnTo>
                  <a:pt x="100" y="288"/>
                </a:lnTo>
                <a:lnTo>
                  <a:pt x="97" y="286"/>
                </a:lnTo>
                <a:lnTo>
                  <a:pt x="97" y="286"/>
                </a:lnTo>
                <a:lnTo>
                  <a:pt x="95" y="283"/>
                </a:lnTo>
                <a:lnTo>
                  <a:pt x="95" y="283"/>
                </a:lnTo>
                <a:lnTo>
                  <a:pt x="92" y="283"/>
                </a:lnTo>
                <a:lnTo>
                  <a:pt x="90" y="281"/>
                </a:lnTo>
                <a:lnTo>
                  <a:pt x="90" y="281"/>
                </a:lnTo>
                <a:lnTo>
                  <a:pt x="88" y="281"/>
                </a:lnTo>
                <a:lnTo>
                  <a:pt x="83" y="281"/>
                </a:lnTo>
                <a:lnTo>
                  <a:pt x="78" y="281"/>
                </a:lnTo>
                <a:lnTo>
                  <a:pt x="71" y="281"/>
                </a:lnTo>
                <a:lnTo>
                  <a:pt x="66" y="281"/>
                </a:lnTo>
                <a:lnTo>
                  <a:pt x="64" y="281"/>
                </a:lnTo>
                <a:lnTo>
                  <a:pt x="64" y="281"/>
                </a:lnTo>
                <a:lnTo>
                  <a:pt x="62" y="281"/>
                </a:lnTo>
                <a:lnTo>
                  <a:pt x="62" y="283"/>
                </a:lnTo>
                <a:lnTo>
                  <a:pt x="62" y="283"/>
                </a:lnTo>
                <a:lnTo>
                  <a:pt x="59" y="286"/>
                </a:lnTo>
                <a:lnTo>
                  <a:pt x="59" y="286"/>
                </a:lnTo>
                <a:lnTo>
                  <a:pt x="59" y="288"/>
                </a:lnTo>
                <a:lnTo>
                  <a:pt x="59" y="331"/>
                </a:lnTo>
                <a:lnTo>
                  <a:pt x="59" y="331"/>
                </a:lnTo>
                <a:lnTo>
                  <a:pt x="59" y="334"/>
                </a:lnTo>
                <a:lnTo>
                  <a:pt x="62" y="334"/>
                </a:lnTo>
                <a:lnTo>
                  <a:pt x="62" y="334"/>
                </a:lnTo>
                <a:lnTo>
                  <a:pt x="62" y="336"/>
                </a:lnTo>
                <a:lnTo>
                  <a:pt x="64" y="336"/>
                </a:lnTo>
                <a:lnTo>
                  <a:pt x="64" y="336"/>
                </a:lnTo>
                <a:lnTo>
                  <a:pt x="66" y="336"/>
                </a:lnTo>
                <a:lnTo>
                  <a:pt x="69" y="336"/>
                </a:lnTo>
                <a:lnTo>
                  <a:pt x="73" y="336"/>
                </a:lnTo>
                <a:lnTo>
                  <a:pt x="78" y="336"/>
                </a:lnTo>
                <a:lnTo>
                  <a:pt x="83" y="336"/>
                </a:lnTo>
                <a:lnTo>
                  <a:pt x="85" y="336"/>
                </a:lnTo>
                <a:lnTo>
                  <a:pt x="88" y="336"/>
                </a:lnTo>
                <a:lnTo>
                  <a:pt x="92" y="336"/>
                </a:lnTo>
                <a:lnTo>
                  <a:pt x="92" y="334"/>
                </a:lnTo>
                <a:lnTo>
                  <a:pt x="95" y="334"/>
                </a:lnTo>
                <a:lnTo>
                  <a:pt x="97" y="331"/>
                </a:lnTo>
                <a:lnTo>
                  <a:pt x="100" y="331"/>
                </a:lnTo>
                <a:lnTo>
                  <a:pt x="100" y="329"/>
                </a:lnTo>
                <a:lnTo>
                  <a:pt x="100" y="329"/>
                </a:lnTo>
                <a:lnTo>
                  <a:pt x="102" y="326"/>
                </a:lnTo>
                <a:lnTo>
                  <a:pt x="102" y="324"/>
                </a:lnTo>
                <a:lnTo>
                  <a:pt x="102" y="324"/>
                </a:lnTo>
                <a:lnTo>
                  <a:pt x="104" y="322"/>
                </a:lnTo>
                <a:lnTo>
                  <a:pt x="104" y="319"/>
                </a:lnTo>
                <a:lnTo>
                  <a:pt x="104" y="319"/>
                </a:lnTo>
                <a:lnTo>
                  <a:pt x="102" y="317"/>
                </a:lnTo>
                <a:lnTo>
                  <a:pt x="102" y="314"/>
                </a:lnTo>
                <a:lnTo>
                  <a:pt x="102" y="314"/>
                </a:lnTo>
                <a:lnTo>
                  <a:pt x="102" y="312"/>
                </a:lnTo>
                <a:lnTo>
                  <a:pt x="100" y="310"/>
                </a:lnTo>
                <a:lnTo>
                  <a:pt x="100" y="310"/>
                </a:lnTo>
                <a:lnTo>
                  <a:pt x="97" y="310"/>
                </a:lnTo>
                <a:close/>
                <a:moveTo>
                  <a:pt x="81" y="221"/>
                </a:moveTo>
                <a:lnTo>
                  <a:pt x="81" y="221"/>
                </a:lnTo>
                <a:lnTo>
                  <a:pt x="81" y="221"/>
                </a:lnTo>
                <a:lnTo>
                  <a:pt x="81" y="221"/>
                </a:lnTo>
                <a:lnTo>
                  <a:pt x="78" y="221"/>
                </a:lnTo>
                <a:lnTo>
                  <a:pt x="78" y="221"/>
                </a:lnTo>
                <a:lnTo>
                  <a:pt x="78" y="219"/>
                </a:lnTo>
                <a:lnTo>
                  <a:pt x="78" y="219"/>
                </a:lnTo>
                <a:lnTo>
                  <a:pt x="78" y="219"/>
                </a:lnTo>
                <a:lnTo>
                  <a:pt x="78" y="217"/>
                </a:lnTo>
                <a:lnTo>
                  <a:pt x="78" y="212"/>
                </a:lnTo>
                <a:lnTo>
                  <a:pt x="81" y="207"/>
                </a:lnTo>
                <a:lnTo>
                  <a:pt x="81" y="200"/>
                </a:lnTo>
                <a:lnTo>
                  <a:pt x="83" y="207"/>
                </a:lnTo>
                <a:lnTo>
                  <a:pt x="83" y="212"/>
                </a:lnTo>
                <a:lnTo>
                  <a:pt x="85" y="217"/>
                </a:lnTo>
                <a:lnTo>
                  <a:pt x="85" y="217"/>
                </a:lnTo>
                <a:lnTo>
                  <a:pt x="85" y="219"/>
                </a:lnTo>
                <a:lnTo>
                  <a:pt x="85" y="219"/>
                </a:lnTo>
                <a:lnTo>
                  <a:pt x="85" y="221"/>
                </a:lnTo>
                <a:lnTo>
                  <a:pt x="83" y="221"/>
                </a:lnTo>
                <a:lnTo>
                  <a:pt x="83" y="221"/>
                </a:lnTo>
                <a:lnTo>
                  <a:pt x="83" y="221"/>
                </a:lnTo>
                <a:lnTo>
                  <a:pt x="81" y="221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92" y="195"/>
                </a:lnTo>
                <a:lnTo>
                  <a:pt x="92" y="193"/>
                </a:lnTo>
                <a:lnTo>
                  <a:pt x="92" y="193"/>
                </a:lnTo>
                <a:lnTo>
                  <a:pt x="90" y="193"/>
                </a:lnTo>
                <a:lnTo>
                  <a:pt x="90" y="190"/>
                </a:lnTo>
                <a:lnTo>
                  <a:pt x="88" y="190"/>
                </a:lnTo>
                <a:lnTo>
                  <a:pt x="88" y="190"/>
                </a:lnTo>
                <a:lnTo>
                  <a:pt x="85" y="190"/>
                </a:lnTo>
                <a:lnTo>
                  <a:pt x="78" y="190"/>
                </a:lnTo>
                <a:lnTo>
                  <a:pt x="76" y="190"/>
                </a:lnTo>
                <a:lnTo>
                  <a:pt x="76" y="190"/>
                </a:lnTo>
                <a:lnTo>
                  <a:pt x="73" y="190"/>
                </a:lnTo>
                <a:lnTo>
                  <a:pt x="73" y="193"/>
                </a:lnTo>
                <a:lnTo>
                  <a:pt x="71" y="193"/>
                </a:lnTo>
                <a:lnTo>
                  <a:pt x="71" y="193"/>
                </a:lnTo>
                <a:lnTo>
                  <a:pt x="71" y="195"/>
                </a:lnTo>
                <a:lnTo>
                  <a:pt x="71" y="195"/>
                </a:lnTo>
                <a:lnTo>
                  <a:pt x="57" y="241"/>
                </a:lnTo>
                <a:lnTo>
                  <a:pt x="57" y="241"/>
                </a:lnTo>
                <a:lnTo>
                  <a:pt x="57" y="243"/>
                </a:lnTo>
                <a:lnTo>
                  <a:pt x="57" y="243"/>
                </a:lnTo>
                <a:lnTo>
                  <a:pt x="59" y="243"/>
                </a:lnTo>
                <a:lnTo>
                  <a:pt x="59" y="245"/>
                </a:lnTo>
                <a:lnTo>
                  <a:pt x="59" y="245"/>
                </a:lnTo>
                <a:lnTo>
                  <a:pt x="62" y="245"/>
                </a:lnTo>
                <a:lnTo>
                  <a:pt x="62" y="245"/>
                </a:lnTo>
                <a:lnTo>
                  <a:pt x="66" y="245"/>
                </a:lnTo>
                <a:lnTo>
                  <a:pt x="66" y="245"/>
                </a:lnTo>
                <a:lnTo>
                  <a:pt x="69" y="245"/>
                </a:lnTo>
                <a:lnTo>
                  <a:pt x="69" y="245"/>
                </a:lnTo>
                <a:lnTo>
                  <a:pt x="71" y="243"/>
                </a:lnTo>
                <a:lnTo>
                  <a:pt x="71" y="243"/>
                </a:lnTo>
                <a:lnTo>
                  <a:pt x="71" y="243"/>
                </a:lnTo>
                <a:lnTo>
                  <a:pt x="71" y="241"/>
                </a:lnTo>
                <a:lnTo>
                  <a:pt x="73" y="241"/>
                </a:lnTo>
                <a:lnTo>
                  <a:pt x="73" y="238"/>
                </a:lnTo>
                <a:lnTo>
                  <a:pt x="73" y="238"/>
                </a:lnTo>
                <a:lnTo>
                  <a:pt x="73" y="236"/>
                </a:lnTo>
                <a:lnTo>
                  <a:pt x="73" y="236"/>
                </a:lnTo>
                <a:lnTo>
                  <a:pt x="76" y="233"/>
                </a:lnTo>
                <a:lnTo>
                  <a:pt x="76" y="233"/>
                </a:lnTo>
                <a:lnTo>
                  <a:pt x="78" y="233"/>
                </a:lnTo>
                <a:lnTo>
                  <a:pt x="78" y="233"/>
                </a:lnTo>
                <a:lnTo>
                  <a:pt x="81" y="233"/>
                </a:lnTo>
                <a:lnTo>
                  <a:pt x="83" y="233"/>
                </a:lnTo>
                <a:lnTo>
                  <a:pt x="83" y="233"/>
                </a:lnTo>
                <a:lnTo>
                  <a:pt x="85" y="233"/>
                </a:lnTo>
                <a:lnTo>
                  <a:pt x="85" y="233"/>
                </a:lnTo>
                <a:lnTo>
                  <a:pt x="88" y="233"/>
                </a:lnTo>
                <a:lnTo>
                  <a:pt x="88" y="236"/>
                </a:lnTo>
                <a:lnTo>
                  <a:pt x="90" y="236"/>
                </a:lnTo>
                <a:lnTo>
                  <a:pt x="90" y="238"/>
                </a:lnTo>
                <a:lnTo>
                  <a:pt x="90" y="238"/>
                </a:lnTo>
                <a:lnTo>
                  <a:pt x="90" y="241"/>
                </a:lnTo>
                <a:lnTo>
                  <a:pt x="90" y="241"/>
                </a:lnTo>
                <a:lnTo>
                  <a:pt x="92" y="243"/>
                </a:lnTo>
                <a:lnTo>
                  <a:pt x="92" y="243"/>
                </a:lnTo>
                <a:lnTo>
                  <a:pt x="92" y="243"/>
                </a:lnTo>
                <a:lnTo>
                  <a:pt x="95" y="245"/>
                </a:lnTo>
                <a:lnTo>
                  <a:pt x="95" y="245"/>
                </a:lnTo>
                <a:lnTo>
                  <a:pt x="97" y="245"/>
                </a:lnTo>
                <a:lnTo>
                  <a:pt x="97" y="245"/>
                </a:lnTo>
                <a:lnTo>
                  <a:pt x="102" y="245"/>
                </a:lnTo>
                <a:lnTo>
                  <a:pt x="104" y="245"/>
                </a:lnTo>
                <a:lnTo>
                  <a:pt x="104" y="245"/>
                </a:lnTo>
                <a:lnTo>
                  <a:pt x="104" y="245"/>
                </a:lnTo>
                <a:lnTo>
                  <a:pt x="107" y="243"/>
                </a:lnTo>
                <a:lnTo>
                  <a:pt x="107" y="243"/>
                </a:lnTo>
                <a:lnTo>
                  <a:pt x="107" y="243"/>
                </a:lnTo>
                <a:lnTo>
                  <a:pt x="107" y="241"/>
                </a:lnTo>
                <a:lnTo>
                  <a:pt x="107" y="241"/>
                </a:lnTo>
                <a:lnTo>
                  <a:pt x="92" y="195"/>
                </a:lnTo>
                <a:close/>
                <a:moveTo>
                  <a:pt x="247" y="317"/>
                </a:moveTo>
                <a:lnTo>
                  <a:pt x="130" y="317"/>
                </a:lnTo>
                <a:lnTo>
                  <a:pt x="130" y="317"/>
                </a:lnTo>
                <a:lnTo>
                  <a:pt x="128" y="317"/>
                </a:lnTo>
                <a:lnTo>
                  <a:pt x="128" y="319"/>
                </a:lnTo>
                <a:lnTo>
                  <a:pt x="126" y="319"/>
                </a:lnTo>
                <a:lnTo>
                  <a:pt x="126" y="322"/>
                </a:lnTo>
                <a:lnTo>
                  <a:pt x="123" y="322"/>
                </a:lnTo>
                <a:lnTo>
                  <a:pt x="123" y="324"/>
                </a:lnTo>
                <a:lnTo>
                  <a:pt x="123" y="324"/>
                </a:lnTo>
                <a:lnTo>
                  <a:pt x="123" y="326"/>
                </a:lnTo>
                <a:lnTo>
                  <a:pt x="123" y="329"/>
                </a:lnTo>
                <a:lnTo>
                  <a:pt x="126" y="329"/>
                </a:lnTo>
                <a:lnTo>
                  <a:pt x="126" y="331"/>
                </a:lnTo>
                <a:lnTo>
                  <a:pt x="128" y="331"/>
                </a:lnTo>
                <a:lnTo>
                  <a:pt x="128" y="334"/>
                </a:lnTo>
                <a:lnTo>
                  <a:pt x="130" y="334"/>
                </a:lnTo>
                <a:lnTo>
                  <a:pt x="130" y="334"/>
                </a:lnTo>
                <a:lnTo>
                  <a:pt x="247" y="334"/>
                </a:lnTo>
                <a:lnTo>
                  <a:pt x="247" y="334"/>
                </a:lnTo>
                <a:lnTo>
                  <a:pt x="249" y="334"/>
                </a:lnTo>
                <a:lnTo>
                  <a:pt x="251" y="331"/>
                </a:lnTo>
                <a:lnTo>
                  <a:pt x="251" y="331"/>
                </a:lnTo>
                <a:lnTo>
                  <a:pt x="254" y="329"/>
                </a:lnTo>
                <a:lnTo>
                  <a:pt x="254" y="329"/>
                </a:lnTo>
                <a:lnTo>
                  <a:pt x="254" y="326"/>
                </a:lnTo>
                <a:lnTo>
                  <a:pt x="254" y="324"/>
                </a:lnTo>
                <a:lnTo>
                  <a:pt x="254" y="324"/>
                </a:lnTo>
                <a:lnTo>
                  <a:pt x="254" y="322"/>
                </a:lnTo>
                <a:lnTo>
                  <a:pt x="254" y="322"/>
                </a:lnTo>
                <a:lnTo>
                  <a:pt x="251" y="319"/>
                </a:lnTo>
                <a:lnTo>
                  <a:pt x="251" y="319"/>
                </a:lnTo>
                <a:lnTo>
                  <a:pt x="249" y="317"/>
                </a:lnTo>
                <a:lnTo>
                  <a:pt x="247" y="317"/>
                </a:lnTo>
                <a:lnTo>
                  <a:pt x="247" y="317"/>
                </a:lnTo>
                <a:close/>
                <a:moveTo>
                  <a:pt x="247" y="403"/>
                </a:moveTo>
                <a:lnTo>
                  <a:pt x="130" y="403"/>
                </a:lnTo>
                <a:lnTo>
                  <a:pt x="130" y="403"/>
                </a:lnTo>
                <a:lnTo>
                  <a:pt x="128" y="405"/>
                </a:lnTo>
                <a:lnTo>
                  <a:pt x="128" y="405"/>
                </a:lnTo>
                <a:lnTo>
                  <a:pt x="126" y="405"/>
                </a:lnTo>
                <a:lnTo>
                  <a:pt x="126" y="407"/>
                </a:lnTo>
                <a:lnTo>
                  <a:pt x="123" y="407"/>
                </a:lnTo>
                <a:lnTo>
                  <a:pt x="123" y="410"/>
                </a:lnTo>
                <a:lnTo>
                  <a:pt x="123" y="412"/>
                </a:lnTo>
                <a:lnTo>
                  <a:pt x="123" y="412"/>
                </a:lnTo>
                <a:lnTo>
                  <a:pt x="123" y="415"/>
                </a:lnTo>
                <a:lnTo>
                  <a:pt x="126" y="417"/>
                </a:lnTo>
                <a:lnTo>
                  <a:pt x="126" y="417"/>
                </a:lnTo>
                <a:lnTo>
                  <a:pt x="128" y="417"/>
                </a:lnTo>
                <a:lnTo>
                  <a:pt x="128" y="419"/>
                </a:lnTo>
                <a:lnTo>
                  <a:pt x="130" y="419"/>
                </a:lnTo>
                <a:lnTo>
                  <a:pt x="130" y="419"/>
                </a:lnTo>
                <a:lnTo>
                  <a:pt x="247" y="419"/>
                </a:lnTo>
                <a:lnTo>
                  <a:pt x="247" y="419"/>
                </a:lnTo>
                <a:lnTo>
                  <a:pt x="249" y="419"/>
                </a:lnTo>
                <a:lnTo>
                  <a:pt x="251" y="417"/>
                </a:lnTo>
                <a:lnTo>
                  <a:pt x="251" y="417"/>
                </a:lnTo>
                <a:lnTo>
                  <a:pt x="254" y="417"/>
                </a:lnTo>
                <a:lnTo>
                  <a:pt x="254" y="415"/>
                </a:lnTo>
                <a:lnTo>
                  <a:pt x="254" y="412"/>
                </a:lnTo>
                <a:lnTo>
                  <a:pt x="254" y="412"/>
                </a:lnTo>
                <a:lnTo>
                  <a:pt x="254" y="410"/>
                </a:lnTo>
                <a:lnTo>
                  <a:pt x="254" y="407"/>
                </a:lnTo>
                <a:lnTo>
                  <a:pt x="254" y="407"/>
                </a:lnTo>
                <a:lnTo>
                  <a:pt x="251" y="405"/>
                </a:lnTo>
                <a:lnTo>
                  <a:pt x="251" y="405"/>
                </a:lnTo>
                <a:lnTo>
                  <a:pt x="249" y="405"/>
                </a:lnTo>
                <a:lnTo>
                  <a:pt x="247" y="403"/>
                </a:lnTo>
                <a:lnTo>
                  <a:pt x="247" y="403"/>
                </a:lnTo>
                <a:close/>
                <a:moveTo>
                  <a:pt x="247" y="231"/>
                </a:moveTo>
                <a:lnTo>
                  <a:pt x="130" y="231"/>
                </a:lnTo>
                <a:lnTo>
                  <a:pt x="130" y="231"/>
                </a:lnTo>
                <a:lnTo>
                  <a:pt x="128" y="231"/>
                </a:lnTo>
                <a:lnTo>
                  <a:pt x="128" y="231"/>
                </a:lnTo>
                <a:lnTo>
                  <a:pt x="126" y="233"/>
                </a:lnTo>
                <a:lnTo>
                  <a:pt x="126" y="233"/>
                </a:lnTo>
                <a:lnTo>
                  <a:pt x="123" y="236"/>
                </a:lnTo>
                <a:lnTo>
                  <a:pt x="123" y="236"/>
                </a:lnTo>
                <a:lnTo>
                  <a:pt x="123" y="238"/>
                </a:lnTo>
                <a:lnTo>
                  <a:pt x="123" y="241"/>
                </a:lnTo>
                <a:lnTo>
                  <a:pt x="123" y="241"/>
                </a:lnTo>
                <a:lnTo>
                  <a:pt x="126" y="243"/>
                </a:lnTo>
                <a:lnTo>
                  <a:pt x="126" y="243"/>
                </a:lnTo>
                <a:lnTo>
                  <a:pt x="128" y="245"/>
                </a:lnTo>
                <a:lnTo>
                  <a:pt x="128" y="245"/>
                </a:lnTo>
                <a:lnTo>
                  <a:pt x="130" y="245"/>
                </a:lnTo>
                <a:lnTo>
                  <a:pt x="130" y="245"/>
                </a:lnTo>
                <a:lnTo>
                  <a:pt x="247" y="245"/>
                </a:lnTo>
                <a:lnTo>
                  <a:pt x="247" y="245"/>
                </a:lnTo>
                <a:lnTo>
                  <a:pt x="249" y="245"/>
                </a:lnTo>
                <a:lnTo>
                  <a:pt x="251" y="245"/>
                </a:lnTo>
                <a:lnTo>
                  <a:pt x="251" y="243"/>
                </a:lnTo>
                <a:lnTo>
                  <a:pt x="254" y="243"/>
                </a:lnTo>
                <a:lnTo>
                  <a:pt x="254" y="241"/>
                </a:lnTo>
                <a:lnTo>
                  <a:pt x="254" y="241"/>
                </a:lnTo>
                <a:lnTo>
                  <a:pt x="254" y="238"/>
                </a:lnTo>
                <a:lnTo>
                  <a:pt x="254" y="236"/>
                </a:lnTo>
                <a:lnTo>
                  <a:pt x="254" y="236"/>
                </a:lnTo>
                <a:lnTo>
                  <a:pt x="254" y="233"/>
                </a:lnTo>
                <a:lnTo>
                  <a:pt x="251" y="233"/>
                </a:lnTo>
                <a:lnTo>
                  <a:pt x="251" y="231"/>
                </a:lnTo>
                <a:lnTo>
                  <a:pt x="249" y="231"/>
                </a:lnTo>
                <a:lnTo>
                  <a:pt x="247" y="231"/>
                </a:lnTo>
                <a:lnTo>
                  <a:pt x="247" y="231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0D27C8-514B-D11F-069D-C1E5115DDA09}"/>
              </a:ext>
            </a:extLst>
          </p:cNvPr>
          <p:cNvCxnSpPr/>
          <p:nvPr/>
        </p:nvCxnSpPr>
        <p:spPr>
          <a:xfrm>
            <a:off x="6771992" y="2667312"/>
            <a:ext cx="0" cy="34312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317">
            <a:extLst>
              <a:ext uri="{FF2B5EF4-FFF2-40B4-BE49-F238E27FC236}">
                <a16:creationId xmlns:a16="http://schemas.microsoft.com/office/drawing/2014/main" id="{3220F19E-5B24-58A8-EC21-D0B6F5D258C2}"/>
              </a:ext>
            </a:extLst>
          </p:cNvPr>
          <p:cNvSpPr>
            <a:spLocks noEditPoints="1"/>
          </p:cNvSpPr>
          <p:nvPr/>
        </p:nvSpPr>
        <p:spPr bwMode="auto">
          <a:xfrm>
            <a:off x="7387628" y="4041069"/>
            <a:ext cx="484284" cy="507233"/>
          </a:xfrm>
          <a:custGeom>
            <a:avLst/>
            <a:gdLst>
              <a:gd name="T0" fmla="*/ 72 w 215"/>
              <a:gd name="T1" fmla="*/ 87 h 211"/>
              <a:gd name="T2" fmla="*/ 90 w 215"/>
              <a:gd name="T3" fmla="*/ 108 h 211"/>
              <a:gd name="T4" fmla="*/ 73 w 215"/>
              <a:gd name="T5" fmla="*/ 126 h 211"/>
              <a:gd name="T6" fmla="*/ 22 w 215"/>
              <a:gd name="T7" fmla="*/ 165 h 211"/>
              <a:gd name="T8" fmla="*/ 51 w 215"/>
              <a:gd name="T9" fmla="*/ 145 h 211"/>
              <a:gd name="T10" fmla="*/ 69 w 215"/>
              <a:gd name="T11" fmla="*/ 157 h 211"/>
              <a:gd name="T12" fmla="*/ 76 w 215"/>
              <a:gd name="T13" fmla="*/ 176 h 211"/>
              <a:gd name="T14" fmla="*/ 48 w 215"/>
              <a:gd name="T15" fmla="*/ 200 h 211"/>
              <a:gd name="T16" fmla="*/ 98 w 215"/>
              <a:gd name="T17" fmla="*/ 150 h 211"/>
              <a:gd name="T18" fmla="*/ 113 w 215"/>
              <a:gd name="T19" fmla="*/ 135 h 211"/>
              <a:gd name="T20" fmla="*/ 168 w 215"/>
              <a:gd name="T21" fmla="*/ 200 h 211"/>
              <a:gd name="T22" fmla="*/ 199 w 215"/>
              <a:gd name="T23" fmla="*/ 170 h 211"/>
              <a:gd name="T24" fmla="*/ 90 w 215"/>
              <a:gd name="T25" fmla="*/ 69 h 211"/>
              <a:gd name="T26" fmla="*/ 72 w 215"/>
              <a:gd name="T27" fmla="*/ 87 h 211"/>
              <a:gd name="T28" fmla="*/ 184 w 215"/>
              <a:gd name="T29" fmla="*/ 66 h 211"/>
              <a:gd name="T30" fmla="*/ 167 w 215"/>
              <a:gd name="T31" fmla="*/ 54 h 211"/>
              <a:gd name="T32" fmla="*/ 160 w 215"/>
              <a:gd name="T33" fmla="*/ 34 h 211"/>
              <a:gd name="T34" fmla="*/ 188 w 215"/>
              <a:gd name="T35" fmla="*/ 11 h 211"/>
              <a:gd name="T36" fmla="*/ 138 w 215"/>
              <a:gd name="T37" fmla="*/ 60 h 211"/>
              <a:gd name="T38" fmla="*/ 123 w 215"/>
              <a:gd name="T39" fmla="*/ 76 h 211"/>
              <a:gd name="T40" fmla="*/ 148 w 215"/>
              <a:gd name="T41" fmla="*/ 100 h 211"/>
              <a:gd name="T42" fmla="*/ 163 w 215"/>
              <a:gd name="T43" fmla="*/ 85 h 211"/>
              <a:gd name="T44" fmla="*/ 214 w 215"/>
              <a:gd name="T45" fmla="*/ 46 h 211"/>
              <a:gd name="T46" fmla="*/ 184 w 215"/>
              <a:gd name="T47" fmla="*/ 66 h 211"/>
              <a:gd name="T48" fmla="*/ 38 w 215"/>
              <a:gd name="T49" fmla="*/ 108 h 211"/>
              <a:gd name="T50" fmla="*/ 46 w 215"/>
              <a:gd name="T51" fmla="*/ 99 h 211"/>
              <a:gd name="T52" fmla="*/ 47 w 215"/>
              <a:gd name="T53" fmla="*/ 96 h 211"/>
              <a:gd name="T54" fmla="*/ 46 w 215"/>
              <a:gd name="T55" fmla="*/ 87 h 211"/>
              <a:gd name="T56" fmla="*/ 53 w 215"/>
              <a:gd name="T57" fmla="*/ 81 h 211"/>
              <a:gd name="T58" fmla="*/ 62 w 215"/>
              <a:gd name="T59" fmla="*/ 84 h 211"/>
              <a:gd name="T60" fmla="*/ 87 w 215"/>
              <a:gd name="T61" fmla="*/ 60 h 211"/>
              <a:gd name="T62" fmla="*/ 82 w 215"/>
              <a:gd name="T63" fmla="*/ 47 h 211"/>
              <a:gd name="T64" fmla="*/ 84 w 215"/>
              <a:gd name="T65" fmla="*/ 41 h 211"/>
              <a:gd name="T66" fmla="*/ 90 w 215"/>
              <a:gd name="T67" fmla="*/ 33 h 211"/>
              <a:gd name="T68" fmla="*/ 103 w 215"/>
              <a:gd name="T69" fmla="*/ 31 h 211"/>
              <a:gd name="T70" fmla="*/ 113 w 215"/>
              <a:gd name="T71" fmla="*/ 36 h 211"/>
              <a:gd name="T72" fmla="*/ 121 w 215"/>
              <a:gd name="T73" fmla="*/ 28 h 211"/>
              <a:gd name="T74" fmla="*/ 98 w 215"/>
              <a:gd name="T75" fmla="*/ 11 h 211"/>
              <a:gd name="T76" fmla="*/ 79 w 215"/>
              <a:gd name="T77" fmla="*/ 10 h 211"/>
              <a:gd name="T78" fmla="*/ 70 w 215"/>
              <a:gd name="T79" fmla="*/ 11 h 211"/>
              <a:gd name="T80" fmla="*/ 28 w 215"/>
              <a:gd name="T81" fmla="*/ 44 h 211"/>
              <a:gd name="T82" fmla="*/ 30 w 215"/>
              <a:gd name="T83" fmla="*/ 55 h 211"/>
              <a:gd name="T84" fmla="*/ 22 w 215"/>
              <a:gd name="T85" fmla="*/ 63 h 211"/>
              <a:gd name="T86" fmla="*/ 18 w 215"/>
              <a:gd name="T87" fmla="*/ 61 h 211"/>
              <a:gd name="T88" fmla="*/ 12 w 215"/>
              <a:gd name="T89" fmla="*/ 61 h 211"/>
              <a:gd name="T90" fmla="*/ 11 w 215"/>
              <a:gd name="T91" fmla="*/ 61 h 211"/>
              <a:gd name="T92" fmla="*/ 8 w 215"/>
              <a:gd name="T93" fmla="*/ 63 h 211"/>
              <a:gd name="T94" fmla="*/ 1 w 215"/>
              <a:gd name="T95" fmla="*/ 74 h 211"/>
              <a:gd name="T96" fmla="*/ 1 w 215"/>
              <a:gd name="T97" fmla="*/ 74 h 211"/>
              <a:gd name="T98" fmla="*/ 34 w 215"/>
              <a:gd name="T99" fmla="*/ 108 h 211"/>
              <a:gd name="T100" fmla="*/ 38 w 215"/>
              <a:gd name="T101" fmla="*/ 108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5" h="211">
                <a:moveTo>
                  <a:pt x="72" y="87"/>
                </a:moveTo>
                <a:cubicBezTo>
                  <a:pt x="90" y="108"/>
                  <a:pt x="90" y="108"/>
                  <a:pt x="90" y="108"/>
                </a:cubicBezTo>
                <a:cubicBezTo>
                  <a:pt x="73" y="126"/>
                  <a:pt x="73" y="126"/>
                  <a:pt x="73" y="126"/>
                </a:cubicBezTo>
                <a:cubicBezTo>
                  <a:pt x="47" y="116"/>
                  <a:pt x="20" y="138"/>
                  <a:pt x="22" y="165"/>
                </a:cubicBezTo>
                <a:cubicBezTo>
                  <a:pt x="51" y="145"/>
                  <a:pt x="51" y="145"/>
                  <a:pt x="51" y="145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76" y="176"/>
                  <a:pt x="76" y="176"/>
                  <a:pt x="76" y="176"/>
                </a:cubicBezTo>
                <a:cubicBezTo>
                  <a:pt x="48" y="200"/>
                  <a:pt x="48" y="200"/>
                  <a:pt x="48" y="200"/>
                </a:cubicBezTo>
                <a:cubicBezTo>
                  <a:pt x="78" y="211"/>
                  <a:pt x="108" y="181"/>
                  <a:pt x="98" y="150"/>
                </a:cubicBezTo>
                <a:cubicBezTo>
                  <a:pt x="113" y="135"/>
                  <a:pt x="113" y="135"/>
                  <a:pt x="113" y="135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185" y="198"/>
                  <a:pt x="196" y="187"/>
                  <a:pt x="199" y="170"/>
                </a:cubicBezTo>
                <a:cubicBezTo>
                  <a:pt x="90" y="69"/>
                  <a:pt x="90" y="69"/>
                  <a:pt x="90" y="69"/>
                </a:cubicBezTo>
                <a:lnTo>
                  <a:pt x="72" y="87"/>
                </a:lnTo>
                <a:close/>
                <a:moveTo>
                  <a:pt x="184" y="66"/>
                </a:moveTo>
                <a:cubicBezTo>
                  <a:pt x="167" y="54"/>
                  <a:pt x="167" y="54"/>
                  <a:pt x="167" y="54"/>
                </a:cubicBezTo>
                <a:cubicBezTo>
                  <a:pt x="160" y="34"/>
                  <a:pt x="160" y="34"/>
                  <a:pt x="160" y="34"/>
                </a:cubicBezTo>
                <a:cubicBezTo>
                  <a:pt x="188" y="11"/>
                  <a:pt x="188" y="11"/>
                  <a:pt x="188" y="11"/>
                </a:cubicBezTo>
                <a:cubicBezTo>
                  <a:pt x="157" y="0"/>
                  <a:pt x="128" y="30"/>
                  <a:pt x="138" y="60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48" y="100"/>
                  <a:pt x="148" y="100"/>
                  <a:pt x="148" y="100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89" y="94"/>
                  <a:pt x="215" y="73"/>
                  <a:pt x="214" y="46"/>
                </a:cubicBezTo>
                <a:lnTo>
                  <a:pt x="184" y="66"/>
                </a:lnTo>
                <a:close/>
                <a:moveTo>
                  <a:pt x="38" y="108"/>
                </a:moveTo>
                <a:cubicBezTo>
                  <a:pt x="39" y="106"/>
                  <a:pt x="44" y="102"/>
                  <a:pt x="46" y="99"/>
                </a:cubicBezTo>
                <a:cubicBezTo>
                  <a:pt x="47" y="98"/>
                  <a:pt x="47" y="97"/>
                  <a:pt x="47" y="96"/>
                </a:cubicBezTo>
                <a:cubicBezTo>
                  <a:pt x="47" y="93"/>
                  <a:pt x="46" y="89"/>
                  <a:pt x="46" y="87"/>
                </a:cubicBezTo>
                <a:cubicBezTo>
                  <a:pt x="53" y="81"/>
                  <a:pt x="53" y="81"/>
                  <a:pt x="53" y="81"/>
                </a:cubicBezTo>
                <a:cubicBezTo>
                  <a:pt x="62" y="84"/>
                  <a:pt x="62" y="84"/>
                  <a:pt x="62" y="84"/>
                </a:cubicBezTo>
                <a:cubicBezTo>
                  <a:pt x="87" y="60"/>
                  <a:pt x="87" y="60"/>
                  <a:pt x="87" y="60"/>
                </a:cubicBezTo>
                <a:cubicBezTo>
                  <a:pt x="84" y="57"/>
                  <a:pt x="83" y="52"/>
                  <a:pt x="82" y="47"/>
                </a:cubicBezTo>
                <a:cubicBezTo>
                  <a:pt x="82" y="45"/>
                  <a:pt x="83" y="43"/>
                  <a:pt x="84" y="41"/>
                </a:cubicBezTo>
                <a:cubicBezTo>
                  <a:pt x="85" y="38"/>
                  <a:pt x="88" y="34"/>
                  <a:pt x="90" y="33"/>
                </a:cubicBezTo>
                <a:cubicBezTo>
                  <a:pt x="94" y="31"/>
                  <a:pt x="99" y="30"/>
                  <a:pt x="103" y="31"/>
                </a:cubicBezTo>
                <a:cubicBezTo>
                  <a:pt x="108" y="32"/>
                  <a:pt x="110" y="34"/>
                  <a:pt x="113" y="36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15" y="20"/>
                  <a:pt x="107" y="14"/>
                  <a:pt x="98" y="11"/>
                </a:cubicBezTo>
                <a:cubicBezTo>
                  <a:pt x="93" y="10"/>
                  <a:pt x="86" y="9"/>
                  <a:pt x="79" y="10"/>
                </a:cubicBezTo>
                <a:cubicBezTo>
                  <a:pt x="77" y="10"/>
                  <a:pt x="73" y="10"/>
                  <a:pt x="70" y="11"/>
                </a:cubicBezTo>
                <a:cubicBezTo>
                  <a:pt x="55" y="15"/>
                  <a:pt x="38" y="35"/>
                  <a:pt x="28" y="44"/>
                </a:cubicBezTo>
                <a:cubicBezTo>
                  <a:pt x="30" y="55"/>
                  <a:pt x="30" y="55"/>
                  <a:pt x="30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18" y="61"/>
                  <a:pt x="18" y="61"/>
                  <a:pt x="18" y="61"/>
                </a:cubicBezTo>
                <a:cubicBezTo>
                  <a:pt x="16" y="61"/>
                  <a:pt x="14" y="61"/>
                  <a:pt x="12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0" y="62"/>
                  <a:pt x="9" y="62"/>
                  <a:pt x="8" y="63"/>
                </a:cubicBezTo>
                <a:cubicBezTo>
                  <a:pt x="6" y="66"/>
                  <a:pt x="0" y="71"/>
                  <a:pt x="1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2" y="75"/>
                  <a:pt x="33" y="108"/>
                  <a:pt x="34" y="108"/>
                </a:cubicBezTo>
                <a:cubicBezTo>
                  <a:pt x="35" y="109"/>
                  <a:pt x="37" y="108"/>
                  <a:pt x="38" y="108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upo 661">
            <a:extLst>
              <a:ext uri="{FF2B5EF4-FFF2-40B4-BE49-F238E27FC236}">
                <a16:creationId xmlns:a16="http://schemas.microsoft.com/office/drawing/2014/main" id="{B03F9125-BC62-C344-00E7-F9E4600F77EB}"/>
              </a:ext>
            </a:extLst>
          </p:cNvPr>
          <p:cNvGrpSpPr/>
          <p:nvPr/>
        </p:nvGrpSpPr>
        <p:grpSpPr>
          <a:xfrm>
            <a:off x="7363272" y="4795984"/>
            <a:ext cx="508559" cy="523713"/>
            <a:chOff x="2900363" y="4241800"/>
            <a:chExt cx="735013" cy="735013"/>
          </a:xfrm>
          <a:solidFill>
            <a:schemeClr val="tx2">
              <a:lumMod val="90000"/>
            </a:schemeClr>
          </a:solidFill>
        </p:grpSpPr>
        <p:sp>
          <p:nvSpPr>
            <p:cNvPr id="30" name="Freeform 120">
              <a:extLst>
                <a:ext uri="{FF2B5EF4-FFF2-40B4-BE49-F238E27FC236}">
                  <a16:creationId xmlns:a16="http://schemas.microsoft.com/office/drawing/2014/main" id="{EB9F1734-6C34-B19F-5DBC-923FF9815A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4663" y="4540250"/>
              <a:ext cx="138113" cy="293688"/>
            </a:xfrm>
            <a:custGeom>
              <a:avLst/>
              <a:gdLst>
                <a:gd name="T0" fmla="*/ 37 w 37"/>
                <a:gd name="T1" fmla="*/ 73 h 78"/>
                <a:gd name="T2" fmla="*/ 32 w 37"/>
                <a:gd name="T3" fmla="*/ 78 h 78"/>
                <a:gd name="T4" fmla="*/ 5 w 37"/>
                <a:gd name="T5" fmla="*/ 78 h 78"/>
                <a:gd name="T6" fmla="*/ 0 w 37"/>
                <a:gd name="T7" fmla="*/ 73 h 78"/>
                <a:gd name="T8" fmla="*/ 5 w 37"/>
                <a:gd name="T9" fmla="*/ 69 h 78"/>
                <a:gd name="T10" fmla="*/ 7 w 37"/>
                <a:gd name="T11" fmla="*/ 69 h 78"/>
                <a:gd name="T12" fmla="*/ 7 w 37"/>
                <a:gd name="T13" fmla="*/ 9 h 78"/>
                <a:gd name="T14" fmla="*/ 5 w 37"/>
                <a:gd name="T15" fmla="*/ 9 h 78"/>
                <a:gd name="T16" fmla="*/ 0 w 37"/>
                <a:gd name="T17" fmla="*/ 4 h 78"/>
                <a:gd name="T18" fmla="*/ 5 w 37"/>
                <a:gd name="T19" fmla="*/ 0 h 78"/>
                <a:gd name="T20" fmla="*/ 32 w 37"/>
                <a:gd name="T21" fmla="*/ 0 h 78"/>
                <a:gd name="T22" fmla="*/ 37 w 37"/>
                <a:gd name="T23" fmla="*/ 4 h 78"/>
                <a:gd name="T24" fmla="*/ 32 w 37"/>
                <a:gd name="T25" fmla="*/ 9 h 78"/>
                <a:gd name="T26" fmla="*/ 30 w 37"/>
                <a:gd name="T27" fmla="*/ 9 h 78"/>
                <a:gd name="T28" fmla="*/ 30 w 37"/>
                <a:gd name="T29" fmla="*/ 69 h 78"/>
                <a:gd name="T30" fmla="*/ 32 w 37"/>
                <a:gd name="T31" fmla="*/ 69 h 78"/>
                <a:gd name="T32" fmla="*/ 37 w 37"/>
                <a:gd name="T33" fmla="*/ 73 h 78"/>
                <a:gd name="T34" fmla="*/ 23 w 37"/>
                <a:gd name="T35" fmla="*/ 62 h 78"/>
                <a:gd name="T36" fmla="*/ 23 w 37"/>
                <a:gd name="T37" fmla="*/ 16 h 78"/>
                <a:gd name="T38" fmla="*/ 20 w 37"/>
                <a:gd name="T39" fmla="*/ 14 h 78"/>
                <a:gd name="T40" fmla="*/ 20 w 37"/>
                <a:gd name="T41" fmla="*/ 14 h 78"/>
                <a:gd name="T42" fmla="*/ 18 w 37"/>
                <a:gd name="T43" fmla="*/ 16 h 78"/>
                <a:gd name="T44" fmla="*/ 18 w 37"/>
                <a:gd name="T45" fmla="*/ 62 h 78"/>
                <a:gd name="T46" fmla="*/ 20 w 37"/>
                <a:gd name="T47" fmla="*/ 65 h 78"/>
                <a:gd name="T48" fmla="*/ 20 w 37"/>
                <a:gd name="T49" fmla="*/ 65 h 78"/>
                <a:gd name="T50" fmla="*/ 23 w 37"/>
                <a:gd name="T51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78">
                  <a:moveTo>
                    <a:pt x="37" y="73"/>
                  </a:moveTo>
                  <a:cubicBezTo>
                    <a:pt x="37" y="76"/>
                    <a:pt x="35" y="78"/>
                    <a:pt x="32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2" y="78"/>
                    <a:pt x="0" y="76"/>
                    <a:pt x="0" y="73"/>
                  </a:cubicBezTo>
                  <a:cubicBezTo>
                    <a:pt x="0" y="71"/>
                    <a:pt x="2" y="69"/>
                    <a:pt x="5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7" y="2"/>
                    <a:pt x="37" y="4"/>
                  </a:cubicBezTo>
                  <a:cubicBezTo>
                    <a:pt x="37" y="7"/>
                    <a:pt x="35" y="9"/>
                    <a:pt x="3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5" y="69"/>
                    <a:pt x="37" y="71"/>
                    <a:pt x="37" y="73"/>
                  </a:cubicBezTo>
                  <a:close/>
                  <a:moveTo>
                    <a:pt x="23" y="62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2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4"/>
                    <a:pt x="18" y="15"/>
                    <a:pt x="18" y="1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3"/>
                    <a:pt x="19" y="65"/>
                    <a:pt x="20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2" y="65"/>
                    <a:pt x="23" y="63"/>
                    <a:pt x="2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1">
              <a:extLst>
                <a:ext uri="{FF2B5EF4-FFF2-40B4-BE49-F238E27FC236}">
                  <a16:creationId xmlns:a16="http://schemas.microsoft.com/office/drawing/2014/main" id="{63487BC0-CFEF-8430-708A-66984E9CA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8813" y="4540250"/>
              <a:ext cx="139700" cy="293688"/>
            </a:xfrm>
            <a:custGeom>
              <a:avLst/>
              <a:gdLst>
                <a:gd name="T0" fmla="*/ 37 w 37"/>
                <a:gd name="T1" fmla="*/ 73 h 78"/>
                <a:gd name="T2" fmla="*/ 32 w 37"/>
                <a:gd name="T3" fmla="*/ 78 h 78"/>
                <a:gd name="T4" fmla="*/ 5 w 37"/>
                <a:gd name="T5" fmla="*/ 78 h 78"/>
                <a:gd name="T6" fmla="*/ 0 w 37"/>
                <a:gd name="T7" fmla="*/ 73 h 78"/>
                <a:gd name="T8" fmla="*/ 5 w 37"/>
                <a:gd name="T9" fmla="*/ 69 h 78"/>
                <a:gd name="T10" fmla="*/ 7 w 37"/>
                <a:gd name="T11" fmla="*/ 69 h 78"/>
                <a:gd name="T12" fmla="*/ 7 w 37"/>
                <a:gd name="T13" fmla="*/ 9 h 78"/>
                <a:gd name="T14" fmla="*/ 5 w 37"/>
                <a:gd name="T15" fmla="*/ 9 h 78"/>
                <a:gd name="T16" fmla="*/ 0 w 37"/>
                <a:gd name="T17" fmla="*/ 4 h 78"/>
                <a:gd name="T18" fmla="*/ 5 w 37"/>
                <a:gd name="T19" fmla="*/ 0 h 78"/>
                <a:gd name="T20" fmla="*/ 32 w 37"/>
                <a:gd name="T21" fmla="*/ 0 h 78"/>
                <a:gd name="T22" fmla="*/ 37 w 37"/>
                <a:gd name="T23" fmla="*/ 4 h 78"/>
                <a:gd name="T24" fmla="*/ 32 w 37"/>
                <a:gd name="T25" fmla="*/ 9 h 78"/>
                <a:gd name="T26" fmla="*/ 30 w 37"/>
                <a:gd name="T27" fmla="*/ 9 h 78"/>
                <a:gd name="T28" fmla="*/ 30 w 37"/>
                <a:gd name="T29" fmla="*/ 69 h 78"/>
                <a:gd name="T30" fmla="*/ 32 w 37"/>
                <a:gd name="T31" fmla="*/ 69 h 78"/>
                <a:gd name="T32" fmla="*/ 37 w 37"/>
                <a:gd name="T33" fmla="*/ 73 h 78"/>
                <a:gd name="T34" fmla="*/ 23 w 37"/>
                <a:gd name="T35" fmla="*/ 62 h 78"/>
                <a:gd name="T36" fmla="*/ 23 w 37"/>
                <a:gd name="T37" fmla="*/ 16 h 78"/>
                <a:gd name="T38" fmla="*/ 20 w 37"/>
                <a:gd name="T39" fmla="*/ 14 h 78"/>
                <a:gd name="T40" fmla="*/ 20 w 37"/>
                <a:gd name="T41" fmla="*/ 14 h 78"/>
                <a:gd name="T42" fmla="*/ 18 w 37"/>
                <a:gd name="T43" fmla="*/ 16 h 78"/>
                <a:gd name="T44" fmla="*/ 18 w 37"/>
                <a:gd name="T45" fmla="*/ 62 h 78"/>
                <a:gd name="T46" fmla="*/ 20 w 37"/>
                <a:gd name="T47" fmla="*/ 65 h 78"/>
                <a:gd name="T48" fmla="*/ 20 w 37"/>
                <a:gd name="T49" fmla="*/ 65 h 78"/>
                <a:gd name="T50" fmla="*/ 23 w 37"/>
                <a:gd name="T51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78">
                  <a:moveTo>
                    <a:pt x="37" y="73"/>
                  </a:moveTo>
                  <a:cubicBezTo>
                    <a:pt x="37" y="76"/>
                    <a:pt x="35" y="78"/>
                    <a:pt x="32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2" y="78"/>
                    <a:pt x="0" y="76"/>
                    <a:pt x="0" y="73"/>
                  </a:cubicBezTo>
                  <a:cubicBezTo>
                    <a:pt x="0" y="71"/>
                    <a:pt x="2" y="69"/>
                    <a:pt x="5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7" y="2"/>
                    <a:pt x="37" y="4"/>
                  </a:cubicBezTo>
                  <a:cubicBezTo>
                    <a:pt x="37" y="7"/>
                    <a:pt x="35" y="9"/>
                    <a:pt x="3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5" y="69"/>
                    <a:pt x="37" y="71"/>
                    <a:pt x="37" y="73"/>
                  </a:cubicBezTo>
                  <a:close/>
                  <a:moveTo>
                    <a:pt x="23" y="62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2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4"/>
                    <a:pt x="18" y="15"/>
                    <a:pt x="18" y="1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3"/>
                    <a:pt x="19" y="65"/>
                    <a:pt x="20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2" y="65"/>
                    <a:pt x="23" y="63"/>
                    <a:pt x="2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2">
              <a:extLst>
                <a:ext uri="{FF2B5EF4-FFF2-40B4-BE49-F238E27FC236}">
                  <a16:creationId xmlns:a16="http://schemas.microsoft.com/office/drawing/2014/main" id="{0C68EFE0-A8DE-2CC8-D84A-5D0C69ABA8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2963" y="4540250"/>
              <a:ext cx="139700" cy="293688"/>
            </a:xfrm>
            <a:custGeom>
              <a:avLst/>
              <a:gdLst>
                <a:gd name="T0" fmla="*/ 37 w 37"/>
                <a:gd name="T1" fmla="*/ 73 h 78"/>
                <a:gd name="T2" fmla="*/ 32 w 37"/>
                <a:gd name="T3" fmla="*/ 78 h 78"/>
                <a:gd name="T4" fmla="*/ 5 w 37"/>
                <a:gd name="T5" fmla="*/ 78 h 78"/>
                <a:gd name="T6" fmla="*/ 0 w 37"/>
                <a:gd name="T7" fmla="*/ 73 h 78"/>
                <a:gd name="T8" fmla="*/ 5 w 37"/>
                <a:gd name="T9" fmla="*/ 69 h 78"/>
                <a:gd name="T10" fmla="*/ 7 w 37"/>
                <a:gd name="T11" fmla="*/ 69 h 78"/>
                <a:gd name="T12" fmla="*/ 7 w 37"/>
                <a:gd name="T13" fmla="*/ 9 h 78"/>
                <a:gd name="T14" fmla="*/ 5 w 37"/>
                <a:gd name="T15" fmla="*/ 9 h 78"/>
                <a:gd name="T16" fmla="*/ 0 w 37"/>
                <a:gd name="T17" fmla="*/ 4 h 78"/>
                <a:gd name="T18" fmla="*/ 5 w 37"/>
                <a:gd name="T19" fmla="*/ 0 h 78"/>
                <a:gd name="T20" fmla="*/ 32 w 37"/>
                <a:gd name="T21" fmla="*/ 0 h 78"/>
                <a:gd name="T22" fmla="*/ 37 w 37"/>
                <a:gd name="T23" fmla="*/ 4 h 78"/>
                <a:gd name="T24" fmla="*/ 32 w 37"/>
                <a:gd name="T25" fmla="*/ 9 h 78"/>
                <a:gd name="T26" fmla="*/ 29 w 37"/>
                <a:gd name="T27" fmla="*/ 9 h 78"/>
                <a:gd name="T28" fmla="*/ 29 w 37"/>
                <a:gd name="T29" fmla="*/ 69 h 78"/>
                <a:gd name="T30" fmla="*/ 32 w 37"/>
                <a:gd name="T31" fmla="*/ 69 h 78"/>
                <a:gd name="T32" fmla="*/ 37 w 37"/>
                <a:gd name="T33" fmla="*/ 73 h 78"/>
                <a:gd name="T34" fmla="*/ 23 w 37"/>
                <a:gd name="T35" fmla="*/ 62 h 78"/>
                <a:gd name="T36" fmla="*/ 23 w 37"/>
                <a:gd name="T37" fmla="*/ 16 h 78"/>
                <a:gd name="T38" fmla="*/ 20 w 37"/>
                <a:gd name="T39" fmla="*/ 14 h 78"/>
                <a:gd name="T40" fmla="*/ 20 w 37"/>
                <a:gd name="T41" fmla="*/ 14 h 78"/>
                <a:gd name="T42" fmla="*/ 18 w 37"/>
                <a:gd name="T43" fmla="*/ 16 h 78"/>
                <a:gd name="T44" fmla="*/ 18 w 37"/>
                <a:gd name="T45" fmla="*/ 62 h 78"/>
                <a:gd name="T46" fmla="*/ 20 w 37"/>
                <a:gd name="T47" fmla="*/ 65 h 78"/>
                <a:gd name="T48" fmla="*/ 20 w 37"/>
                <a:gd name="T49" fmla="*/ 65 h 78"/>
                <a:gd name="T50" fmla="*/ 23 w 37"/>
                <a:gd name="T51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78">
                  <a:moveTo>
                    <a:pt x="37" y="73"/>
                  </a:moveTo>
                  <a:cubicBezTo>
                    <a:pt x="37" y="76"/>
                    <a:pt x="34" y="78"/>
                    <a:pt x="32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2" y="78"/>
                    <a:pt x="0" y="76"/>
                    <a:pt x="0" y="73"/>
                  </a:cubicBezTo>
                  <a:cubicBezTo>
                    <a:pt x="0" y="71"/>
                    <a:pt x="2" y="69"/>
                    <a:pt x="5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7" y="2"/>
                    <a:pt x="37" y="4"/>
                  </a:cubicBezTo>
                  <a:cubicBezTo>
                    <a:pt x="37" y="7"/>
                    <a:pt x="34" y="9"/>
                    <a:pt x="32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4" y="69"/>
                    <a:pt x="37" y="71"/>
                    <a:pt x="37" y="73"/>
                  </a:cubicBezTo>
                  <a:close/>
                  <a:moveTo>
                    <a:pt x="23" y="62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2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4"/>
                    <a:pt x="18" y="15"/>
                    <a:pt x="18" y="1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3"/>
                    <a:pt x="19" y="65"/>
                    <a:pt x="20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2" y="65"/>
                    <a:pt x="23" y="63"/>
                    <a:pt x="2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3">
              <a:extLst>
                <a:ext uri="{FF2B5EF4-FFF2-40B4-BE49-F238E27FC236}">
                  <a16:creationId xmlns:a16="http://schemas.microsoft.com/office/drawing/2014/main" id="{E3FD3629-E672-D96C-3186-342B74922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6" y="4335463"/>
              <a:ext cx="395288" cy="133350"/>
            </a:xfrm>
            <a:custGeom>
              <a:avLst/>
              <a:gdLst>
                <a:gd name="T0" fmla="*/ 2 w 105"/>
                <a:gd name="T1" fmla="*/ 35 h 35"/>
                <a:gd name="T2" fmla="*/ 103 w 105"/>
                <a:gd name="T3" fmla="*/ 35 h 35"/>
                <a:gd name="T4" fmla="*/ 104 w 105"/>
                <a:gd name="T5" fmla="*/ 32 h 35"/>
                <a:gd name="T6" fmla="*/ 57 w 105"/>
                <a:gd name="T7" fmla="*/ 2 h 35"/>
                <a:gd name="T8" fmla="*/ 47 w 105"/>
                <a:gd name="T9" fmla="*/ 2 h 35"/>
                <a:gd name="T10" fmla="*/ 1 w 105"/>
                <a:gd name="T11" fmla="*/ 32 h 35"/>
                <a:gd name="T12" fmla="*/ 2 w 105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5">
                  <a:moveTo>
                    <a:pt x="2" y="35"/>
                  </a:moveTo>
                  <a:cubicBezTo>
                    <a:pt x="103" y="35"/>
                    <a:pt x="103" y="35"/>
                    <a:pt x="103" y="35"/>
                  </a:cubicBezTo>
                  <a:cubicBezTo>
                    <a:pt x="105" y="35"/>
                    <a:pt x="105" y="33"/>
                    <a:pt x="104" y="3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4" y="0"/>
                    <a:pt x="50" y="0"/>
                    <a:pt x="47" y="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3"/>
                    <a:pt x="0" y="35"/>
                    <a:pt x="2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24">
              <a:extLst>
                <a:ext uri="{FF2B5EF4-FFF2-40B4-BE49-F238E27FC236}">
                  <a16:creationId xmlns:a16="http://schemas.microsoft.com/office/drawing/2014/main" id="{0B8DADAD-013B-E660-4F57-4E0806664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951" y="4483100"/>
              <a:ext cx="479425" cy="26988"/>
            </a:xfrm>
            <a:custGeom>
              <a:avLst/>
              <a:gdLst>
                <a:gd name="T0" fmla="*/ 123 w 127"/>
                <a:gd name="T1" fmla="*/ 7 h 7"/>
                <a:gd name="T2" fmla="*/ 3 w 127"/>
                <a:gd name="T3" fmla="*/ 7 h 7"/>
                <a:gd name="T4" fmla="*/ 0 w 127"/>
                <a:gd name="T5" fmla="*/ 3 h 7"/>
                <a:gd name="T6" fmla="*/ 0 w 127"/>
                <a:gd name="T7" fmla="*/ 3 h 7"/>
                <a:gd name="T8" fmla="*/ 3 w 127"/>
                <a:gd name="T9" fmla="*/ 0 h 7"/>
                <a:gd name="T10" fmla="*/ 123 w 127"/>
                <a:gd name="T11" fmla="*/ 0 h 7"/>
                <a:gd name="T12" fmla="*/ 127 w 127"/>
                <a:gd name="T13" fmla="*/ 3 h 7"/>
                <a:gd name="T14" fmla="*/ 127 w 127"/>
                <a:gd name="T15" fmla="*/ 3 h 7"/>
                <a:gd name="T16" fmla="*/ 123 w 12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7">
                  <a:moveTo>
                    <a:pt x="12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5" y="0"/>
                    <a:pt x="127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6"/>
                    <a:pt x="125" y="7"/>
                    <a:pt x="12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5">
              <a:extLst>
                <a:ext uri="{FF2B5EF4-FFF2-40B4-BE49-F238E27FC236}">
                  <a16:creationId xmlns:a16="http://schemas.microsoft.com/office/drawing/2014/main" id="{AECC079F-C8AA-8B06-E209-D3FD6108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638" y="4241800"/>
              <a:ext cx="652463" cy="257175"/>
            </a:xfrm>
            <a:custGeom>
              <a:avLst/>
              <a:gdLst>
                <a:gd name="T0" fmla="*/ 162 w 173"/>
                <a:gd name="T1" fmla="*/ 66 h 68"/>
                <a:gd name="T2" fmla="*/ 89 w 173"/>
                <a:gd name="T3" fmla="*/ 18 h 68"/>
                <a:gd name="T4" fmla="*/ 84 w 173"/>
                <a:gd name="T5" fmla="*/ 18 h 68"/>
                <a:gd name="T6" fmla="*/ 11 w 173"/>
                <a:gd name="T7" fmla="*/ 66 h 68"/>
                <a:gd name="T8" fmla="*/ 2 w 173"/>
                <a:gd name="T9" fmla="*/ 64 h 68"/>
                <a:gd name="T10" fmla="*/ 2 w 173"/>
                <a:gd name="T11" fmla="*/ 64 h 68"/>
                <a:gd name="T12" fmla="*/ 4 w 173"/>
                <a:gd name="T13" fmla="*/ 55 h 68"/>
                <a:gd name="T14" fmla="*/ 86 w 173"/>
                <a:gd name="T15" fmla="*/ 0 h 68"/>
                <a:gd name="T16" fmla="*/ 169 w 173"/>
                <a:gd name="T17" fmla="*/ 55 h 68"/>
                <a:gd name="T18" fmla="*/ 171 w 173"/>
                <a:gd name="T19" fmla="*/ 64 h 68"/>
                <a:gd name="T20" fmla="*/ 171 w 173"/>
                <a:gd name="T21" fmla="*/ 64 h 68"/>
                <a:gd name="T22" fmla="*/ 162 w 173"/>
                <a:gd name="T23" fmla="*/ 6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68">
                  <a:moveTo>
                    <a:pt x="162" y="66"/>
                  </a:moveTo>
                  <a:cubicBezTo>
                    <a:pt x="89" y="18"/>
                    <a:pt x="89" y="18"/>
                    <a:pt x="89" y="18"/>
                  </a:cubicBezTo>
                  <a:cubicBezTo>
                    <a:pt x="88" y="16"/>
                    <a:pt x="85" y="16"/>
                    <a:pt x="84" y="1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8" y="68"/>
                    <a:pt x="4" y="67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0" y="61"/>
                    <a:pt x="1" y="57"/>
                    <a:pt x="4" y="55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169" y="55"/>
                    <a:pt x="169" y="55"/>
                    <a:pt x="169" y="55"/>
                  </a:cubicBezTo>
                  <a:cubicBezTo>
                    <a:pt x="172" y="57"/>
                    <a:pt x="173" y="61"/>
                    <a:pt x="171" y="64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69" y="67"/>
                    <a:pt x="165" y="68"/>
                    <a:pt x="16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6">
              <a:extLst>
                <a:ext uri="{FF2B5EF4-FFF2-40B4-BE49-F238E27FC236}">
                  <a16:creationId xmlns:a16="http://schemas.microsoft.com/office/drawing/2014/main" id="{0C8B02DD-B4FD-F362-D938-B3A9C7000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513" y="4864100"/>
              <a:ext cx="622300" cy="41275"/>
            </a:xfrm>
            <a:custGeom>
              <a:avLst/>
              <a:gdLst>
                <a:gd name="T0" fmla="*/ 159 w 165"/>
                <a:gd name="T1" fmla="*/ 11 h 11"/>
                <a:gd name="T2" fmla="*/ 6 w 165"/>
                <a:gd name="T3" fmla="*/ 11 h 11"/>
                <a:gd name="T4" fmla="*/ 0 w 165"/>
                <a:gd name="T5" fmla="*/ 6 h 11"/>
                <a:gd name="T6" fmla="*/ 0 w 165"/>
                <a:gd name="T7" fmla="*/ 6 h 11"/>
                <a:gd name="T8" fmla="*/ 6 w 165"/>
                <a:gd name="T9" fmla="*/ 0 h 11"/>
                <a:gd name="T10" fmla="*/ 159 w 165"/>
                <a:gd name="T11" fmla="*/ 0 h 11"/>
                <a:gd name="T12" fmla="*/ 165 w 165"/>
                <a:gd name="T13" fmla="*/ 6 h 11"/>
                <a:gd name="T14" fmla="*/ 165 w 165"/>
                <a:gd name="T15" fmla="*/ 6 h 11"/>
                <a:gd name="T16" fmla="*/ 159 w 165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1">
                  <a:moveTo>
                    <a:pt x="159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3" y="11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2" y="0"/>
                    <a:pt x="165" y="2"/>
                    <a:pt x="165" y="6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65" y="9"/>
                    <a:pt x="162" y="11"/>
                    <a:pt x="15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7">
              <a:extLst>
                <a:ext uri="{FF2B5EF4-FFF2-40B4-BE49-F238E27FC236}">
                  <a16:creationId xmlns:a16="http://schemas.microsoft.com/office/drawing/2014/main" id="{869B8D9B-183A-3D26-9324-B621850BF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4921250"/>
              <a:ext cx="735013" cy="55563"/>
            </a:xfrm>
            <a:custGeom>
              <a:avLst/>
              <a:gdLst>
                <a:gd name="T0" fmla="*/ 187 w 195"/>
                <a:gd name="T1" fmla="*/ 15 h 15"/>
                <a:gd name="T2" fmla="*/ 8 w 195"/>
                <a:gd name="T3" fmla="*/ 15 h 15"/>
                <a:gd name="T4" fmla="*/ 0 w 195"/>
                <a:gd name="T5" fmla="*/ 7 h 15"/>
                <a:gd name="T6" fmla="*/ 0 w 195"/>
                <a:gd name="T7" fmla="*/ 7 h 15"/>
                <a:gd name="T8" fmla="*/ 8 w 195"/>
                <a:gd name="T9" fmla="*/ 0 h 15"/>
                <a:gd name="T10" fmla="*/ 187 w 195"/>
                <a:gd name="T11" fmla="*/ 0 h 15"/>
                <a:gd name="T12" fmla="*/ 195 w 195"/>
                <a:gd name="T13" fmla="*/ 7 h 15"/>
                <a:gd name="T14" fmla="*/ 195 w 195"/>
                <a:gd name="T15" fmla="*/ 7 h 15"/>
                <a:gd name="T16" fmla="*/ 187 w 19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15">
                  <a:moveTo>
                    <a:pt x="187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2" y="0"/>
                    <a:pt x="195" y="3"/>
                    <a:pt x="195" y="7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95" y="12"/>
                    <a:pt x="192" y="15"/>
                    <a:pt x="18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F104471-EC79-AD3C-9131-F17E62060CC3}"/>
              </a:ext>
            </a:extLst>
          </p:cNvPr>
          <p:cNvSpPr>
            <a:spLocks/>
          </p:cNvSpPr>
          <p:nvPr/>
        </p:nvSpPr>
        <p:spPr>
          <a:xfrm>
            <a:off x="7868285" y="3273114"/>
            <a:ext cx="4323715" cy="41938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Guidelines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D96D8D7-9FB2-E41A-4658-B557844D2F5E}"/>
              </a:ext>
            </a:extLst>
          </p:cNvPr>
          <p:cNvSpPr>
            <a:spLocks/>
          </p:cNvSpPr>
          <p:nvPr/>
        </p:nvSpPr>
        <p:spPr>
          <a:xfrm>
            <a:off x="7868285" y="4119187"/>
            <a:ext cx="3555336" cy="36747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Tools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E54EB2-B049-3FAE-8684-09153033DF96}"/>
              </a:ext>
            </a:extLst>
          </p:cNvPr>
          <p:cNvSpPr>
            <a:spLocks/>
          </p:cNvSpPr>
          <p:nvPr/>
        </p:nvSpPr>
        <p:spPr>
          <a:xfrm>
            <a:off x="7868285" y="4950440"/>
            <a:ext cx="3485355" cy="36747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Governance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347125-9ED9-F4A9-F8F6-746B7AC702DA}"/>
              </a:ext>
            </a:extLst>
          </p:cNvPr>
          <p:cNvSpPr>
            <a:spLocks/>
          </p:cNvSpPr>
          <p:nvPr/>
        </p:nvSpPr>
        <p:spPr>
          <a:xfrm>
            <a:off x="7868285" y="5681551"/>
            <a:ext cx="3485354" cy="36747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Coordination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540689-118D-515D-8C2B-F11198901CBD}"/>
              </a:ext>
            </a:extLst>
          </p:cNvPr>
          <p:cNvGrpSpPr/>
          <p:nvPr/>
        </p:nvGrpSpPr>
        <p:grpSpPr>
          <a:xfrm>
            <a:off x="7351889" y="5742147"/>
            <a:ext cx="533158" cy="307777"/>
            <a:chOff x="9072563" y="2786063"/>
            <a:chExt cx="746125" cy="346075"/>
          </a:xfrm>
          <a:solidFill>
            <a:schemeClr val="tx2">
              <a:lumMod val="90000"/>
            </a:schemeClr>
          </a:solidFill>
        </p:grpSpPr>
        <p:sp>
          <p:nvSpPr>
            <p:cNvPr id="10" name="Freeform 79">
              <a:extLst>
                <a:ext uri="{FF2B5EF4-FFF2-40B4-BE49-F238E27FC236}">
                  <a16:creationId xmlns:a16="http://schemas.microsoft.com/office/drawing/2014/main" id="{00B1B23D-D781-5253-714A-7CECE8805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588" y="2786063"/>
              <a:ext cx="165100" cy="196850"/>
            </a:xfrm>
            <a:custGeom>
              <a:avLst/>
              <a:gdLst>
                <a:gd name="T0" fmla="*/ 56 w 104"/>
                <a:gd name="T1" fmla="*/ 0 h 124"/>
                <a:gd name="T2" fmla="*/ 0 w 104"/>
                <a:gd name="T3" fmla="*/ 31 h 124"/>
                <a:gd name="T4" fmla="*/ 48 w 104"/>
                <a:gd name="T5" fmla="*/ 124 h 124"/>
                <a:gd name="T6" fmla="*/ 104 w 104"/>
                <a:gd name="T7" fmla="*/ 94 h 124"/>
                <a:gd name="T8" fmla="*/ 56 w 10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24">
                  <a:moveTo>
                    <a:pt x="56" y="0"/>
                  </a:moveTo>
                  <a:lnTo>
                    <a:pt x="0" y="31"/>
                  </a:lnTo>
                  <a:lnTo>
                    <a:pt x="48" y="124"/>
                  </a:lnTo>
                  <a:lnTo>
                    <a:pt x="104" y="94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9A87B344-B163-F0DD-A1AC-9352642AD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2563" y="2786063"/>
              <a:ext cx="160338" cy="196850"/>
            </a:xfrm>
            <a:custGeom>
              <a:avLst/>
              <a:gdLst>
                <a:gd name="T0" fmla="*/ 46 w 101"/>
                <a:gd name="T1" fmla="*/ 0 h 124"/>
                <a:gd name="T2" fmla="*/ 0 w 101"/>
                <a:gd name="T3" fmla="*/ 94 h 124"/>
                <a:gd name="T4" fmla="*/ 55 w 101"/>
                <a:gd name="T5" fmla="*/ 124 h 124"/>
                <a:gd name="T6" fmla="*/ 101 w 101"/>
                <a:gd name="T7" fmla="*/ 31 h 124"/>
                <a:gd name="T8" fmla="*/ 46 w 101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24">
                  <a:moveTo>
                    <a:pt x="46" y="0"/>
                  </a:moveTo>
                  <a:lnTo>
                    <a:pt x="0" y="94"/>
                  </a:lnTo>
                  <a:lnTo>
                    <a:pt x="55" y="124"/>
                  </a:lnTo>
                  <a:lnTo>
                    <a:pt x="101" y="31"/>
                  </a:lnTo>
                  <a:lnTo>
                    <a:pt x="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1">
              <a:extLst>
                <a:ext uri="{FF2B5EF4-FFF2-40B4-BE49-F238E27FC236}">
                  <a16:creationId xmlns:a16="http://schemas.microsoft.com/office/drawing/2014/main" id="{66C23683-E1B5-A6AC-8AA4-C0432581F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2913" y="2825750"/>
              <a:ext cx="373063" cy="193675"/>
            </a:xfrm>
            <a:custGeom>
              <a:avLst/>
              <a:gdLst>
                <a:gd name="T0" fmla="*/ 164 w 235"/>
                <a:gd name="T1" fmla="*/ 21 h 122"/>
                <a:gd name="T2" fmla="*/ 86 w 235"/>
                <a:gd name="T3" fmla="*/ 0 h 122"/>
                <a:gd name="T4" fmla="*/ 0 w 235"/>
                <a:gd name="T5" fmla="*/ 44 h 122"/>
                <a:gd name="T6" fmla="*/ 8 w 235"/>
                <a:gd name="T7" fmla="*/ 65 h 122"/>
                <a:gd name="T8" fmla="*/ 86 w 235"/>
                <a:gd name="T9" fmla="*/ 34 h 122"/>
                <a:gd name="T10" fmla="*/ 195 w 235"/>
                <a:gd name="T11" fmla="*/ 122 h 122"/>
                <a:gd name="T12" fmla="*/ 235 w 235"/>
                <a:gd name="T13" fmla="*/ 92 h 122"/>
                <a:gd name="T14" fmla="*/ 195 w 235"/>
                <a:gd name="T15" fmla="*/ 13 h 122"/>
                <a:gd name="T16" fmla="*/ 164 w 235"/>
                <a:gd name="T17" fmla="*/ 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5" h="122">
                  <a:moveTo>
                    <a:pt x="164" y="21"/>
                  </a:moveTo>
                  <a:lnTo>
                    <a:pt x="86" y="0"/>
                  </a:lnTo>
                  <a:lnTo>
                    <a:pt x="0" y="44"/>
                  </a:lnTo>
                  <a:lnTo>
                    <a:pt x="8" y="65"/>
                  </a:lnTo>
                  <a:lnTo>
                    <a:pt x="86" y="34"/>
                  </a:lnTo>
                  <a:lnTo>
                    <a:pt x="195" y="122"/>
                  </a:lnTo>
                  <a:lnTo>
                    <a:pt x="235" y="92"/>
                  </a:lnTo>
                  <a:lnTo>
                    <a:pt x="195" y="13"/>
                  </a:lnTo>
                  <a:lnTo>
                    <a:pt x="16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2">
              <a:extLst>
                <a:ext uri="{FF2B5EF4-FFF2-40B4-BE49-F238E27FC236}">
                  <a16:creationId xmlns:a16="http://schemas.microsoft.com/office/drawing/2014/main" id="{359ECA76-7F28-8008-F689-6EA2D75E9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688" y="2825750"/>
              <a:ext cx="442913" cy="290513"/>
            </a:xfrm>
            <a:custGeom>
              <a:avLst/>
              <a:gdLst>
                <a:gd name="T0" fmla="*/ 94 w 146"/>
                <a:gd name="T1" fmla="*/ 23 h 96"/>
                <a:gd name="T2" fmla="*/ 50 w 146"/>
                <a:gd name="T3" fmla="*/ 39 h 96"/>
                <a:gd name="T4" fmla="*/ 44 w 146"/>
                <a:gd name="T5" fmla="*/ 21 h 96"/>
                <a:gd name="T6" fmla="*/ 85 w 146"/>
                <a:gd name="T7" fmla="*/ 0 h 96"/>
                <a:gd name="T8" fmla="*/ 28 w 146"/>
                <a:gd name="T9" fmla="*/ 11 h 96"/>
                <a:gd name="T10" fmla="*/ 20 w 146"/>
                <a:gd name="T11" fmla="*/ 7 h 96"/>
                <a:gd name="T12" fmla="*/ 0 w 146"/>
                <a:gd name="T13" fmla="*/ 48 h 96"/>
                <a:gd name="T14" fmla="*/ 16 w 146"/>
                <a:gd name="T15" fmla="*/ 62 h 96"/>
                <a:gd name="T16" fmla="*/ 16 w 146"/>
                <a:gd name="T17" fmla="*/ 62 h 96"/>
                <a:gd name="T18" fmla="*/ 20 w 146"/>
                <a:gd name="T19" fmla="*/ 54 h 96"/>
                <a:gd name="T20" fmla="*/ 20 w 146"/>
                <a:gd name="T21" fmla="*/ 54 h 96"/>
                <a:gd name="T22" fmla="*/ 20 w 146"/>
                <a:gd name="T23" fmla="*/ 54 h 96"/>
                <a:gd name="T24" fmla="*/ 29 w 146"/>
                <a:gd name="T25" fmla="*/ 49 h 96"/>
                <a:gd name="T26" fmla="*/ 34 w 146"/>
                <a:gd name="T27" fmla="*/ 50 h 96"/>
                <a:gd name="T28" fmla="*/ 38 w 146"/>
                <a:gd name="T29" fmla="*/ 56 h 96"/>
                <a:gd name="T30" fmla="*/ 45 w 146"/>
                <a:gd name="T31" fmla="*/ 53 h 96"/>
                <a:gd name="T32" fmla="*/ 50 w 146"/>
                <a:gd name="T33" fmla="*/ 55 h 96"/>
                <a:gd name="T34" fmla="*/ 55 w 146"/>
                <a:gd name="T35" fmla="*/ 60 h 96"/>
                <a:gd name="T36" fmla="*/ 61 w 146"/>
                <a:gd name="T37" fmla="*/ 58 h 96"/>
                <a:gd name="T38" fmla="*/ 66 w 146"/>
                <a:gd name="T39" fmla="*/ 59 h 96"/>
                <a:gd name="T40" fmla="*/ 71 w 146"/>
                <a:gd name="T41" fmla="*/ 65 h 96"/>
                <a:gd name="T42" fmla="*/ 71 w 146"/>
                <a:gd name="T43" fmla="*/ 67 h 96"/>
                <a:gd name="T44" fmla="*/ 75 w 146"/>
                <a:gd name="T45" fmla="*/ 66 h 96"/>
                <a:gd name="T46" fmla="*/ 81 w 146"/>
                <a:gd name="T47" fmla="*/ 67 h 96"/>
                <a:gd name="T48" fmla="*/ 85 w 146"/>
                <a:gd name="T49" fmla="*/ 74 h 96"/>
                <a:gd name="T50" fmla="*/ 86 w 146"/>
                <a:gd name="T51" fmla="*/ 75 h 96"/>
                <a:gd name="T52" fmla="*/ 108 w 146"/>
                <a:gd name="T53" fmla="*/ 94 h 96"/>
                <a:gd name="T54" fmla="*/ 117 w 146"/>
                <a:gd name="T55" fmla="*/ 94 h 96"/>
                <a:gd name="T56" fmla="*/ 116 w 146"/>
                <a:gd name="T57" fmla="*/ 85 h 96"/>
                <a:gd name="T58" fmla="*/ 80 w 146"/>
                <a:gd name="T59" fmla="*/ 54 h 96"/>
                <a:gd name="T60" fmla="*/ 82 w 146"/>
                <a:gd name="T61" fmla="*/ 51 h 96"/>
                <a:gd name="T62" fmla="*/ 123 w 146"/>
                <a:gd name="T63" fmla="*/ 85 h 96"/>
                <a:gd name="T64" fmla="*/ 131 w 146"/>
                <a:gd name="T65" fmla="*/ 84 h 96"/>
                <a:gd name="T66" fmla="*/ 130 w 146"/>
                <a:gd name="T67" fmla="*/ 75 h 96"/>
                <a:gd name="T68" fmla="*/ 90 w 146"/>
                <a:gd name="T69" fmla="*/ 41 h 96"/>
                <a:gd name="T70" fmla="*/ 93 w 146"/>
                <a:gd name="T71" fmla="*/ 38 h 96"/>
                <a:gd name="T72" fmla="*/ 135 w 146"/>
                <a:gd name="T73" fmla="*/ 74 h 96"/>
                <a:gd name="T74" fmla="*/ 144 w 146"/>
                <a:gd name="T75" fmla="*/ 73 h 96"/>
                <a:gd name="T76" fmla="*/ 143 w 146"/>
                <a:gd name="T77" fmla="*/ 64 h 96"/>
                <a:gd name="T78" fmla="*/ 94 w 146"/>
                <a:gd name="T79" fmla="*/ 2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96">
                  <a:moveTo>
                    <a:pt x="94" y="23"/>
                  </a:moveTo>
                  <a:cubicBezTo>
                    <a:pt x="50" y="39"/>
                    <a:pt x="50" y="39"/>
                    <a:pt x="50" y="39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2" y="51"/>
                    <a:pt x="25" y="49"/>
                    <a:pt x="29" y="49"/>
                  </a:cubicBezTo>
                  <a:cubicBezTo>
                    <a:pt x="31" y="49"/>
                    <a:pt x="32" y="49"/>
                    <a:pt x="34" y="50"/>
                  </a:cubicBezTo>
                  <a:cubicBezTo>
                    <a:pt x="36" y="51"/>
                    <a:pt x="38" y="53"/>
                    <a:pt x="38" y="56"/>
                  </a:cubicBezTo>
                  <a:cubicBezTo>
                    <a:pt x="40" y="54"/>
                    <a:pt x="43" y="53"/>
                    <a:pt x="45" y="53"/>
                  </a:cubicBezTo>
                  <a:cubicBezTo>
                    <a:pt x="47" y="53"/>
                    <a:pt x="49" y="54"/>
                    <a:pt x="50" y="55"/>
                  </a:cubicBezTo>
                  <a:cubicBezTo>
                    <a:pt x="52" y="56"/>
                    <a:pt x="54" y="58"/>
                    <a:pt x="55" y="60"/>
                  </a:cubicBezTo>
                  <a:cubicBezTo>
                    <a:pt x="56" y="59"/>
                    <a:pt x="59" y="58"/>
                    <a:pt x="61" y="58"/>
                  </a:cubicBezTo>
                  <a:cubicBezTo>
                    <a:pt x="63" y="58"/>
                    <a:pt x="65" y="58"/>
                    <a:pt x="66" y="59"/>
                  </a:cubicBezTo>
                  <a:cubicBezTo>
                    <a:pt x="69" y="61"/>
                    <a:pt x="70" y="63"/>
                    <a:pt x="71" y="65"/>
                  </a:cubicBezTo>
                  <a:cubicBezTo>
                    <a:pt x="71" y="66"/>
                    <a:pt x="71" y="66"/>
                    <a:pt x="71" y="67"/>
                  </a:cubicBezTo>
                  <a:cubicBezTo>
                    <a:pt x="73" y="66"/>
                    <a:pt x="74" y="66"/>
                    <a:pt x="75" y="66"/>
                  </a:cubicBezTo>
                  <a:cubicBezTo>
                    <a:pt x="77" y="66"/>
                    <a:pt x="79" y="66"/>
                    <a:pt x="81" y="67"/>
                  </a:cubicBezTo>
                  <a:cubicBezTo>
                    <a:pt x="83" y="69"/>
                    <a:pt x="85" y="71"/>
                    <a:pt x="85" y="74"/>
                  </a:cubicBezTo>
                  <a:cubicBezTo>
                    <a:pt x="85" y="74"/>
                    <a:pt x="86" y="75"/>
                    <a:pt x="86" y="75"/>
                  </a:cubicBezTo>
                  <a:cubicBezTo>
                    <a:pt x="108" y="94"/>
                    <a:pt x="108" y="94"/>
                    <a:pt x="108" y="94"/>
                  </a:cubicBezTo>
                  <a:cubicBezTo>
                    <a:pt x="111" y="96"/>
                    <a:pt x="115" y="96"/>
                    <a:pt x="117" y="94"/>
                  </a:cubicBezTo>
                  <a:cubicBezTo>
                    <a:pt x="119" y="91"/>
                    <a:pt x="119" y="87"/>
                    <a:pt x="116" y="85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5" y="87"/>
                    <a:pt x="129" y="87"/>
                    <a:pt x="131" y="84"/>
                  </a:cubicBezTo>
                  <a:cubicBezTo>
                    <a:pt x="133" y="81"/>
                    <a:pt x="133" y="78"/>
                    <a:pt x="130" y="75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8" y="76"/>
                    <a:pt x="142" y="76"/>
                    <a:pt x="144" y="73"/>
                  </a:cubicBezTo>
                  <a:cubicBezTo>
                    <a:pt x="146" y="70"/>
                    <a:pt x="146" y="67"/>
                    <a:pt x="143" y="64"/>
                  </a:cubicBezTo>
                  <a:cubicBezTo>
                    <a:pt x="143" y="64"/>
                    <a:pt x="97" y="26"/>
                    <a:pt x="94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3">
              <a:extLst>
                <a:ext uri="{FF2B5EF4-FFF2-40B4-BE49-F238E27FC236}">
                  <a16:creationId xmlns:a16="http://schemas.microsoft.com/office/drawing/2014/main" id="{A7FA66C6-6EFD-F1A5-95CF-A63DC8F21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401" y="3068638"/>
              <a:ext cx="60325" cy="63500"/>
            </a:xfrm>
            <a:custGeom>
              <a:avLst/>
              <a:gdLst>
                <a:gd name="T0" fmla="*/ 6 w 20"/>
                <a:gd name="T1" fmla="*/ 0 h 21"/>
                <a:gd name="T2" fmla="*/ 5 w 20"/>
                <a:gd name="T3" fmla="*/ 1 h 21"/>
                <a:gd name="T4" fmla="*/ 0 w 20"/>
                <a:gd name="T5" fmla="*/ 12 h 21"/>
                <a:gd name="T6" fmla="*/ 9 w 20"/>
                <a:gd name="T7" fmla="*/ 18 h 21"/>
                <a:gd name="T8" fmla="*/ 18 w 20"/>
                <a:gd name="T9" fmla="*/ 18 h 21"/>
                <a:gd name="T10" fmla="*/ 17 w 20"/>
                <a:gd name="T11" fmla="*/ 9 h 21"/>
                <a:gd name="T12" fmla="*/ 6 w 2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1">
                  <a:moveTo>
                    <a:pt x="6" y="0"/>
                  </a:moveTo>
                  <a:cubicBezTo>
                    <a:pt x="6" y="0"/>
                    <a:pt x="6" y="1"/>
                    <a:pt x="5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1" y="21"/>
                    <a:pt x="15" y="20"/>
                    <a:pt x="18" y="18"/>
                  </a:cubicBezTo>
                  <a:cubicBezTo>
                    <a:pt x="20" y="15"/>
                    <a:pt x="19" y="11"/>
                    <a:pt x="17" y="9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4">
              <a:extLst>
                <a:ext uri="{FF2B5EF4-FFF2-40B4-BE49-F238E27FC236}">
                  <a16:creationId xmlns:a16="http://schemas.microsoft.com/office/drawing/2014/main" id="{1A929FF5-49ED-73B8-FDF4-D317D716F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6563" y="3013075"/>
              <a:ext cx="63500" cy="82550"/>
            </a:xfrm>
            <a:custGeom>
              <a:avLst/>
              <a:gdLst>
                <a:gd name="T0" fmla="*/ 17 w 21"/>
                <a:gd name="T1" fmla="*/ 1 h 27"/>
                <a:gd name="T2" fmla="*/ 14 w 21"/>
                <a:gd name="T3" fmla="*/ 0 h 27"/>
                <a:gd name="T4" fmla="*/ 9 w 21"/>
                <a:gd name="T5" fmla="*/ 3 h 27"/>
                <a:gd name="T6" fmla="*/ 2 w 21"/>
                <a:gd name="T7" fmla="*/ 18 h 27"/>
                <a:gd name="T8" fmla="*/ 4 w 21"/>
                <a:gd name="T9" fmla="*/ 26 h 27"/>
                <a:gd name="T10" fmla="*/ 7 w 21"/>
                <a:gd name="T11" fmla="*/ 27 h 27"/>
                <a:gd name="T12" fmla="*/ 12 w 21"/>
                <a:gd name="T13" fmla="*/ 24 h 27"/>
                <a:gd name="T14" fmla="*/ 20 w 21"/>
                <a:gd name="T15" fmla="*/ 9 h 27"/>
                <a:gd name="T16" fmla="*/ 17 w 21"/>
                <a:gd name="T1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7">
                  <a:moveTo>
                    <a:pt x="17" y="1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0" y="1"/>
                    <a:pt x="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1"/>
                    <a:pt x="1" y="25"/>
                    <a:pt x="4" y="26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9" y="27"/>
                    <a:pt x="11" y="26"/>
                    <a:pt x="12" y="24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6"/>
                    <a:pt x="20" y="2"/>
                    <a:pt x="1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3A6A5671-478D-9383-4A90-13ED968D9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9426" y="3038475"/>
              <a:ext cx="63500" cy="80963"/>
            </a:xfrm>
            <a:custGeom>
              <a:avLst/>
              <a:gdLst>
                <a:gd name="T0" fmla="*/ 17 w 21"/>
                <a:gd name="T1" fmla="*/ 1 h 27"/>
                <a:gd name="T2" fmla="*/ 14 w 21"/>
                <a:gd name="T3" fmla="*/ 0 h 27"/>
                <a:gd name="T4" fmla="*/ 9 w 21"/>
                <a:gd name="T5" fmla="*/ 3 h 27"/>
                <a:gd name="T6" fmla="*/ 2 w 21"/>
                <a:gd name="T7" fmla="*/ 18 h 27"/>
                <a:gd name="T8" fmla="*/ 4 w 21"/>
                <a:gd name="T9" fmla="*/ 26 h 27"/>
                <a:gd name="T10" fmla="*/ 7 w 21"/>
                <a:gd name="T11" fmla="*/ 27 h 27"/>
                <a:gd name="T12" fmla="*/ 12 w 21"/>
                <a:gd name="T13" fmla="*/ 24 h 27"/>
                <a:gd name="T14" fmla="*/ 20 w 21"/>
                <a:gd name="T15" fmla="*/ 9 h 27"/>
                <a:gd name="T16" fmla="*/ 17 w 21"/>
                <a:gd name="T1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7">
                  <a:moveTo>
                    <a:pt x="17" y="1"/>
                  </a:moveTo>
                  <a:cubicBezTo>
                    <a:pt x="17" y="0"/>
                    <a:pt x="15" y="0"/>
                    <a:pt x="14" y="0"/>
                  </a:cubicBezTo>
                  <a:cubicBezTo>
                    <a:pt x="12" y="0"/>
                    <a:pt x="10" y="1"/>
                    <a:pt x="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1"/>
                    <a:pt x="1" y="25"/>
                    <a:pt x="4" y="26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9" y="27"/>
                    <a:pt x="11" y="26"/>
                    <a:pt x="12" y="24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6"/>
                    <a:pt x="20" y="3"/>
                    <a:pt x="1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6">
              <a:extLst>
                <a:ext uri="{FF2B5EF4-FFF2-40B4-BE49-F238E27FC236}">
                  <a16:creationId xmlns:a16="http://schemas.microsoft.com/office/drawing/2014/main" id="{B5FA9E43-E412-2FF8-5670-7FBDB38AD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1" y="2986088"/>
              <a:ext cx="53975" cy="60325"/>
            </a:xfrm>
            <a:custGeom>
              <a:avLst/>
              <a:gdLst>
                <a:gd name="T0" fmla="*/ 14 w 18"/>
                <a:gd name="T1" fmla="*/ 1 h 20"/>
                <a:gd name="T2" fmla="*/ 11 w 18"/>
                <a:gd name="T3" fmla="*/ 0 h 20"/>
                <a:gd name="T4" fmla="*/ 5 w 18"/>
                <a:gd name="T5" fmla="*/ 3 h 20"/>
                <a:gd name="T6" fmla="*/ 2 w 18"/>
                <a:gd name="T7" fmla="*/ 11 h 20"/>
                <a:gd name="T8" fmla="*/ 4 w 18"/>
                <a:gd name="T9" fmla="*/ 19 h 20"/>
                <a:gd name="T10" fmla="*/ 7 w 18"/>
                <a:gd name="T11" fmla="*/ 20 h 20"/>
                <a:gd name="T12" fmla="*/ 13 w 18"/>
                <a:gd name="T13" fmla="*/ 17 h 20"/>
                <a:gd name="T14" fmla="*/ 16 w 18"/>
                <a:gd name="T15" fmla="*/ 9 h 20"/>
                <a:gd name="T16" fmla="*/ 14 w 18"/>
                <a:gd name="T17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14" y="1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9" y="0"/>
                    <a:pt x="7" y="1"/>
                    <a:pt x="5" y="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4"/>
                    <a:pt x="1" y="17"/>
                    <a:pt x="4" y="19"/>
                  </a:cubicBezTo>
                  <a:cubicBezTo>
                    <a:pt x="5" y="19"/>
                    <a:pt x="6" y="20"/>
                    <a:pt x="7" y="20"/>
                  </a:cubicBezTo>
                  <a:cubicBezTo>
                    <a:pt x="10" y="20"/>
                    <a:pt x="12" y="19"/>
                    <a:pt x="13" y="1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8" y="6"/>
                    <a:pt x="17" y="2"/>
                    <a:pt x="1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BD2C46DE-866B-20DE-7BA8-33C3908B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701" y="2998788"/>
              <a:ext cx="58738" cy="73025"/>
            </a:xfrm>
            <a:custGeom>
              <a:avLst/>
              <a:gdLst>
                <a:gd name="T0" fmla="*/ 15 w 19"/>
                <a:gd name="T1" fmla="*/ 1 h 24"/>
                <a:gd name="T2" fmla="*/ 12 w 19"/>
                <a:gd name="T3" fmla="*/ 0 h 24"/>
                <a:gd name="T4" fmla="*/ 7 w 19"/>
                <a:gd name="T5" fmla="*/ 3 h 24"/>
                <a:gd name="T6" fmla="*/ 1 w 19"/>
                <a:gd name="T7" fmla="*/ 15 h 24"/>
                <a:gd name="T8" fmla="*/ 4 w 19"/>
                <a:gd name="T9" fmla="*/ 23 h 24"/>
                <a:gd name="T10" fmla="*/ 7 w 19"/>
                <a:gd name="T11" fmla="*/ 24 h 24"/>
                <a:gd name="T12" fmla="*/ 12 w 19"/>
                <a:gd name="T13" fmla="*/ 21 h 24"/>
                <a:gd name="T14" fmla="*/ 17 w 19"/>
                <a:gd name="T15" fmla="*/ 10 h 24"/>
                <a:gd name="T16" fmla="*/ 15 w 19"/>
                <a:gd name="T1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4">
                  <a:moveTo>
                    <a:pt x="15" y="1"/>
                  </a:moveTo>
                  <a:cubicBezTo>
                    <a:pt x="14" y="1"/>
                    <a:pt x="13" y="0"/>
                    <a:pt x="12" y="0"/>
                  </a:cubicBezTo>
                  <a:cubicBezTo>
                    <a:pt x="10" y="0"/>
                    <a:pt x="8" y="2"/>
                    <a:pt x="7" y="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8"/>
                    <a:pt x="1" y="21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9" y="24"/>
                    <a:pt x="11" y="23"/>
                    <a:pt x="12" y="2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7"/>
                    <a:pt x="18" y="3"/>
                    <a:pt x="15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91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  <p:bldP spid="8" grpId="0" animBg="1"/>
      <p:bldP spid="20" grpId="0" animBg="1"/>
      <p:bldP spid="23" grpId="0" animBg="1"/>
      <p:bldP spid="24" grpId="0" animBg="1"/>
      <p:bldP spid="25" grpId="0" animBg="1"/>
      <p:bldP spid="28" grpId="0" animBg="1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4D89798-A96B-7FAE-325C-53368AC6E1AD}"/>
              </a:ext>
            </a:extLst>
          </p:cNvPr>
          <p:cNvGrpSpPr/>
          <p:nvPr/>
        </p:nvGrpSpPr>
        <p:grpSpPr>
          <a:xfrm>
            <a:off x="1188870" y="2276173"/>
            <a:ext cx="9849445" cy="4385318"/>
            <a:chOff x="921334" y="2107557"/>
            <a:chExt cx="9849445" cy="4385318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37BC533-A0C3-02EB-EB16-34F940B1C8EE}"/>
                </a:ext>
              </a:extLst>
            </p:cNvPr>
            <p:cNvSpPr/>
            <p:nvPr/>
          </p:nvSpPr>
          <p:spPr>
            <a:xfrm>
              <a:off x="921334" y="2107557"/>
              <a:ext cx="9849445" cy="43853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2CA464DB-3238-F044-6E4C-B0C708F77915}"/>
                </a:ext>
              </a:extLst>
            </p:cNvPr>
            <p:cNvSpPr>
              <a:spLocks/>
            </p:cNvSpPr>
            <p:nvPr/>
          </p:nvSpPr>
          <p:spPr>
            <a:xfrm>
              <a:off x="4212756" y="2274452"/>
              <a:ext cx="1131071" cy="285503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l-BE" sz="900" b="1" err="1">
                  <a:solidFill>
                    <a:schemeClr val="bg1"/>
                  </a:solidFill>
                  <a:ea typeface="Verdana"/>
                </a:rPr>
                <a:t>Undefined</a:t>
              </a:r>
              <a:endParaRPr lang="nl-BE" sz="900" b="1" err="1">
                <a:solidFill>
                  <a:schemeClr val="bg1"/>
                </a:solidFill>
              </a:endParaRPr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1ABF4253-7B0E-3647-7CC2-5700EB403267}"/>
                </a:ext>
              </a:extLst>
            </p:cNvPr>
            <p:cNvSpPr>
              <a:spLocks/>
            </p:cNvSpPr>
            <p:nvPr/>
          </p:nvSpPr>
          <p:spPr>
            <a:xfrm>
              <a:off x="5388886" y="2274452"/>
              <a:ext cx="1131071" cy="285503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l-BE" sz="900" b="1" err="1">
                  <a:solidFill>
                    <a:schemeClr val="bg1"/>
                  </a:solidFill>
                </a:rPr>
                <a:t>Emerging</a:t>
              </a: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1C398A59-804D-A3F1-9201-3FF8F4C88C8F}"/>
                </a:ext>
              </a:extLst>
            </p:cNvPr>
            <p:cNvSpPr>
              <a:spLocks/>
            </p:cNvSpPr>
            <p:nvPr/>
          </p:nvSpPr>
          <p:spPr>
            <a:xfrm>
              <a:off x="6607947" y="2274452"/>
              <a:ext cx="1131071" cy="285503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l-BE" sz="900" b="1">
                  <a:solidFill>
                    <a:schemeClr val="bg1"/>
                  </a:solidFill>
                </a:rPr>
                <a:t>Learning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8162F8C-8303-D81D-9C7B-E283FE51FE7F}"/>
                </a:ext>
              </a:extLst>
            </p:cNvPr>
            <p:cNvSpPr>
              <a:spLocks/>
            </p:cNvSpPr>
            <p:nvPr/>
          </p:nvSpPr>
          <p:spPr>
            <a:xfrm>
              <a:off x="7827008" y="2274452"/>
              <a:ext cx="1131071" cy="285503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l-BE" sz="900" b="1">
                  <a:solidFill>
                    <a:schemeClr val="bg1"/>
                  </a:solidFill>
                </a:rPr>
                <a:t>Building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DAC38102-67F4-9A2D-551B-AF78854D0D64}"/>
                </a:ext>
              </a:extLst>
            </p:cNvPr>
            <p:cNvSpPr>
              <a:spLocks/>
            </p:cNvSpPr>
            <p:nvPr/>
          </p:nvSpPr>
          <p:spPr>
            <a:xfrm>
              <a:off x="9046068" y="2274452"/>
              <a:ext cx="1179828" cy="285503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l-BE" sz="900" b="1" err="1">
                  <a:solidFill>
                    <a:schemeClr val="bg1"/>
                  </a:solidFill>
                </a:rPr>
                <a:t>Consolidating</a:t>
              </a:r>
              <a:endParaRPr lang="nl-BE" sz="900" b="1" err="1">
                <a:solidFill>
                  <a:schemeClr val="bg1"/>
                </a:solidFill>
                <a:ea typeface="Verdana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EC63A086-05C2-C232-6B3E-C34BD593422A}"/>
                </a:ext>
              </a:extLst>
            </p:cNvPr>
            <p:cNvSpPr txBox="1"/>
            <p:nvPr/>
          </p:nvSpPr>
          <p:spPr>
            <a:xfrm>
              <a:off x="1180011" y="2928356"/>
              <a:ext cx="2124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1. Data </a:t>
              </a:r>
              <a:r>
                <a:rPr lang="nl-BE" sz="1000" b="1" err="1">
                  <a:latin typeface="+mn-lt"/>
                </a:rPr>
                <a:t>Strategy</a:t>
              </a:r>
              <a:endParaRPr lang="nl-BE" sz="1000" b="1">
                <a:latin typeface="+mn-lt"/>
              </a:endParaRP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1EFCF04-E768-43F7-FFCA-460CAC9137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3122959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84F53DF4-DBD0-5598-0705-AA9CF4254335}"/>
                </a:ext>
              </a:extLst>
            </p:cNvPr>
            <p:cNvSpPr txBox="1"/>
            <p:nvPr/>
          </p:nvSpPr>
          <p:spPr>
            <a:xfrm>
              <a:off x="1180011" y="3330093"/>
              <a:ext cx="26355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2. Data Governance</a:t>
              </a: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5288CA9-6264-75D6-57F8-3B55E393979F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3523410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C6E1FD2-6B36-BFBD-1381-8ED579DC5A7B}"/>
                </a:ext>
              </a:extLst>
            </p:cNvPr>
            <p:cNvSpPr txBox="1"/>
            <p:nvPr/>
          </p:nvSpPr>
          <p:spPr>
            <a:xfrm>
              <a:off x="1180011" y="4133567"/>
              <a:ext cx="1876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4. Data </a:t>
              </a:r>
              <a:r>
                <a:rPr lang="nl-BE" sz="1000" b="1" err="1">
                  <a:latin typeface="+mn-lt"/>
                </a:rPr>
                <a:t>Usage</a:t>
              </a:r>
              <a:endParaRPr lang="nl-BE" sz="1000" b="1">
                <a:latin typeface="+mn-lt"/>
              </a:endParaRPr>
            </a:p>
          </p:txBody>
        </p: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FD9E9E1-3425-AA01-C4B8-75D6C055828B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4324314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5AC0DA4-EAEE-3074-8C21-E3CBEDE42EDF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5112866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DEFDC81-BBEB-BAB7-1796-6310CAAB3ECA}"/>
                </a:ext>
              </a:extLst>
            </p:cNvPr>
            <p:cNvSpPr txBox="1"/>
            <p:nvPr/>
          </p:nvSpPr>
          <p:spPr>
            <a:xfrm>
              <a:off x="1180011" y="5338778"/>
              <a:ext cx="19434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7. Data </a:t>
              </a:r>
              <a:r>
                <a:rPr lang="nl-BE" sz="1000" b="1" err="1">
                  <a:latin typeface="+mn-lt"/>
                </a:rPr>
                <a:t>Quality</a:t>
              </a:r>
              <a:endParaRPr lang="nl-BE" sz="1000" b="1">
                <a:latin typeface="+mn-lt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68016E4-D7FC-B161-0260-C7F51337EFA5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5529925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3170F1F2-68E9-5B10-620C-BB833A9711CE}"/>
                </a:ext>
              </a:extLst>
            </p:cNvPr>
            <p:cNvSpPr txBox="1"/>
            <p:nvPr/>
          </p:nvSpPr>
          <p:spPr>
            <a:xfrm>
              <a:off x="1180011" y="5740515"/>
              <a:ext cx="30350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8. Data </a:t>
              </a:r>
              <a:r>
                <a:rPr lang="nl-BE" sz="1000" b="1" err="1">
                  <a:latin typeface="+mn-lt"/>
                </a:rPr>
                <a:t>Tooling</a:t>
              </a:r>
              <a:r>
                <a:rPr lang="nl-BE" sz="1000" b="1">
                  <a:latin typeface="+mn-lt"/>
                </a:rPr>
                <a:t> &amp; Architecture</a:t>
              </a:r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2CC51F9-AC41-5EB2-39EF-9663A01B567F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5923759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DE382F2-1CAF-DD34-9EA1-2A37E9B03E11}"/>
                </a:ext>
              </a:extLst>
            </p:cNvPr>
            <p:cNvSpPr txBox="1"/>
            <p:nvPr/>
          </p:nvSpPr>
          <p:spPr>
            <a:xfrm>
              <a:off x="1180011" y="6142254"/>
              <a:ext cx="38789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9. Security, Privacy &amp; Compliance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C7B39C2-5D39-FE15-B4C8-B2322681089D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6330983"/>
              <a:ext cx="6007313" cy="2938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35ED1E0-C671-C74A-1C21-6E9922FBD731}"/>
                </a:ext>
              </a:extLst>
            </p:cNvPr>
            <p:cNvSpPr txBox="1"/>
            <p:nvPr/>
          </p:nvSpPr>
          <p:spPr>
            <a:xfrm>
              <a:off x="1180011" y="3731830"/>
              <a:ext cx="33807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3. Data Culture &amp; Literacy</a:t>
              </a: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2CA6E78-4393-D787-3D19-FBE6F090A2C5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3923862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A4A0452-ED4B-35AE-7788-358C2FB1BB42}"/>
                </a:ext>
              </a:extLst>
            </p:cNvPr>
            <p:cNvSpPr txBox="1"/>
            <p:nvPr/>
          </p:nvSpPr>
          <p:spPr>
            <a:xfrm>
              <a:off x="1180011" y="4535304"/>
              <a:ext cx="27499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b="1">
                  <a:latin typeface="+mn-lt"/>
                </a:rPr>
                <a:t>5. Data Management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EED9733-1737-9453-FC49-15726167B134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83" y="4711369"/>
              <a:ext cx="600731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489AD68-6AA3-7DE4-3F20-AE1CDFF56A40}"/>
                </a:ext>
              </a:extLst>
            </p:cNvPr>
            <p:cNvSpPr txBox="1"/>
            <p:nvPr/>
          </p:nvSpPr>
          <p:spPr>
            <a:xfrm>
              <a:off x="1180011" y="4937041"/>
              <a:ext cx="2853531" cy="2462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nl-BE" sz="1000" b="1">
                  <a:latin typeface="+mn-lt"/>
                </a:rPr>
                <a:t>6. Data Exchanges, </a:t>
              </a:r>
              <a:r>
                <a:rPr lang="nl-BE" sz="1000" b="1" err="1"/>
                <a:t>Interoperability</a:t>
              </a:r>
              <a:endParaRPr lang="nl-BE" sz="1000" b="1" err="1">
                <a:latin typeface="+mn-lt"/>
                <a:ea typeface="Verdan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D7505F-212F-7CD6-1C8C-CF2ED9CD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/>
              <a:t>Data </a:t>
            </a:r>
            <a:r>
              <a:rPr lang="nl-BE" sz="4000" err="1"/>
              <a:t>maturity</a:t>
            </a:r>
            <a:r>
              <a:rPr lang="nl-BE" sz="4000"/>
              <a:t> analysis</a:t>
            </a:r>
            <a:endParaRPr lang="en-US" sz="40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0B4DFDA-22B9-BF64-53D2-7C355AEE2811}"/>
              </a:ext>
            </a:extLst>
          </p:cNvPr>
          <p:cNvSpPr txBox="1"/>
          <p:nvPr/>
        </p:nvSpPr>
        <p:spPr>
          <a:xfrm>
            <a:off x="4476388" y="2769888"/>
            <a:ext cx="1407055" cy="415498"/>
          </a:xfrm>
          <a:prstGeom prst="rect">
            <a:avLst/>
          </a:prstGeom>
          <a:solidFill>
            <a:schemeClr val="accent4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050" b="1">
                <a:solidFill>
                  <a:schemeClr val="bg1"/>
                </a:solidFill>
                <a:latin typeface="+mn-lt"/>
              </a:rPr>
              <a:t>Understand </a:t>
            </a:r>
            <a:r>
              <a:rPr lang="nl-BE" sz="1050" b="1" err="1">
                <a:solidFill>
                  <a:schemeClr val="bg1"/>
                </a:solidFill>
                <a:latin typeface="+mn-lt"/>
              </a:rPr>
              <a:t>the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</a:t>
            </a:r>
            <a:r>
              <a:rPr lang="nl-BE" sz="1050" b="1" err="1">
                <a:solidFill>
                  <a:schemeClr val="bg1"/>
                </a:solidFill>
                <a:latin typeface="+mn-lt"/>
              </a:rPr>
              <a:t>Current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State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0E7CDAD-B805-97D6-7B8B-B5F758385EBA}"/>
              </a:ext>
            </a:extLst>
          </p:cNvPr>
          <p:cNvSpPr txBox="1"/>
          <p:nvPr/>
        </p:nvSpPr>
        <p:spPr>
          <a:xfrm>
            <a:off x="8052505" y="2769888"/>
            <a:ext cx="1278809" cy="4154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050" b="1" err="1">
                <a:solidFill>
                  <a:schemeClr val="bg1"/>
                </a:solidFill>
                <a:latin typeface="+mn-lt"/>
              </a:rPr>
              <a:t>Define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</a:t>
            </a:r>
            <a:r>
              <a:rPr lang="nl-BE" sz="1050" b="1" err="1">
                <a:solidFill>
                  <a:schemeClr val="bg1"/>
                </a:solidFill>
                <a:latin typeface="+mn-lt"/>
              </a:rPr>
              <a:t>the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</a:t>
            </a:r>
            <a:r>
              <a:rPr lang="nl-BE" sz="1050" b="1" err="1">
                <a:solidFill>
                  <a:schemeClr val="bg1"/>
                </a:solidFill>
                <a:latin typeface="+mn-lt"/>
              </a:rPr>
              <a:t>Desired</a:t>
            </a:r>
            <a:r>
              <a:rPr lang="nl-BE" sz="1050">
                <a:solidFill>
                  <a:schemeClr val="bg1"/>
                </a:solidFill>
                <a:latin typeface="+mn-lt"/>
              </a:rPr>
              <a:t> 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State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A27CBCD-1BC9-FA02-983F-60DD0054A7D2}"/>
              </a:ext>
            </a:extLst>
          </p:cNvPr>
          <p:cNvGrpSpPr/>
          <p:nvPr/>
        </p:nvGrpSpPr>
        <p:grpSpPr>
          <a:xfrm>
            <a:off x="5327886" y="3198477"/>
            <a:ext cx="975393" cy="3377303"/>
            <a:chOff x="5060350" y="2912899"/>
            <a:chExt cx="975393" cy="3377303"/>
          </a:xfrm>
        </p:grpSpPr>
        <p:sp>
          <p:nvSpPr>
            <p:cNvPr id="159" name="Flowchart: Connector 158">
              <a:extLst>
                <a:ext uri="{FF2B5EF4-FFF2-40B4-BE49-F238E27FC236}">
                  <a16:creationId xmlns:a16="http://schemas.microsoft.com/office/drawing/2014/main" id="{34876DBC-4FB4-3E0C-84C3-7FA7F119789B}"/>
                </a:ext>
              </a:extLst>
            </p:cNvPr>
            <p:cNvSpPr/>
            <p:nvPr/>
          </p:nvSpPr>
          <p:spPr>
            <a:xfrm>
              <a:off x="5873100" y="4131533"/>
              <a:ext cx="162643" cy="143126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sp>
          <p:nvSpPr>
            <p:cNvPr id="149" name="Flowchart: Connector 148">
              <a:extLst>
                <a:ext uri="{FF2B5EF4-FFF2-40B4-BE49-F238E27FC236}">
                  <a16:creationId xmlns:a16="http://schemas.microsoft.com/office/drawing/2014/main" id="{3356CE8E-BEEF-0B1D-2AD9-F5EE914F0667}"/>
                </a:ext>
              </a:extLst>
            </p:cNvPr>
            <p:cNvSpPr/>
            <p:nvPr/>
          </p:nvSpPr>
          <p:spPr>
            <a:xfrm>
              <a:off x="5857818" y="5341400"/>
              <a:ext cx="162643" cy="143126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C62B1E68-5D35-E89F-D56C-FF19DEBC9AEF}"/>
                </a:ext>
              </a:extLst>
            </p:cNvPr>
            <p:cNvGrpSpPr/>
            <p:nvPr/>
          </p:nvGrpSpPr>
          <p:grpSpPr>
            <a:xfrm>
              <a:off x="5060350" y="2912899"/>
              <a:ext cx="894073" cy="3377303"/>
              <a:chOff x="5060350" y="2912899"/>
              <a:chExt cx="894073" cy="3377303"/>
            </a:xfrm>
          </p:grpSpPr>
          <p:cxnSp>
            <p:nvCxnSpPr>
              <p:cNvPr id="99" name="Connector: Curved 98">
                <a:extLst>
                  <a:ext uri="{FF2B5EF4-FFF2-40B4-BE49-F238E27FC236}">
                    <a16:creationId xmlns:a16="http://schemas.microsoft.com/office/drawing/2014/main" id="{3D13A07C-EC30-7DF9-507C-1D7D39B912CE}"/>
                  </a:ext>
                </a:extLst>
              </p:cNvPr>
              <p:cNvCxnSpPr>
                <a:cxnSpLocks/>
                <a:stCxn id="169" idx="4"/>
                <a:endCxn id="164" idx="0"/>
              </p:cNvCxnSpPr>
              <p:nvPr/>
            </p:nvCxnSpPr>
            <p:spPr>
              <a:xfrm rot="5400000">
                <a:off x="5172200" y="3041134"/>
                <a:ext cx="283117" cy="312900"/>
              </a:xfrm>
              <a:prstGeom prst="curvedConnector3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or: Curved 99">
                <a:extLst>
                  <a:ext uri="{FF2B5EF4-FFF2-40B4-BE49-F238E27FC236}">
                    <a16:creationId xmlns:a16="http://schemas.microsoft.com/office/drawing/2014/main" id="{62A20052-E835-375C-1337-15DEF6AE06F0}"/>
                  </a:ext>
                </a:extLst>
              </p:cNvPr>
              <p:cNvCxnSpPr>
                <a:cxnSpLocks/>
                <a:stCxn id="132" idx="4"/>
                <a:endCxn id="159" idx="0"/>
              </p:cNvCxnSpPr>
              <p:nvPr/>
            </p:nvCxnSpPr>
            <p:spPr>
              <a:xfrm rot="16200000" flipH="1">
                <a:off x="5595236" y="3772347"/>
                <a:ext cx="237834" cy="480537"/>
              </a:xfrm>
              <a:prstGeom prst="curvedConnector3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or: Curved 100">
                <a:extLst>
                  <a:ext uri="{FF2B5EF4-FFF2-40B4-BE49-F238E27FC236}">
                    <a16:creationId xmlns:a16="http://schemas.microsoft.com/office/drawing/2014/main" id="{6C84BB5A-F8F6-12AB-8F23-22C113106E24}"/>
                  </a:ext>
                </a:extLst>
              </p:cNvPr>
              <p:cNvCxnSpPr>
                <a:cxnSpLocks/>
                <a:stCxn id="154" idx="4"/>
                <a:endCxn id="149" idx="0"/>
              </p:cNvCxnSpPr>
              <p:nvPr/>
            </p:nvCxnSpPr>
            <p:spPr>
              <a:xfrm rot="16200000" flipH="1">
                <a:off x="5451919" y="4854178"/>
                <a:ext cx="273933" cy="700509"/>
              </a:xfrm>
              <a:prstGeom prst="curvedConnector3">
                <a:avLst>
                  <a:gd name="adj1" fmla="val 50000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or: Curved 101">
                <a:extLst>
                  <a:ext uri="{FF2B5EF4-FFF2-40B4-BE49-F238E27FC236}">
                    <a16:creationId xmlns:a16="http://schemas.microsoft.com/office/drawing/2014/main" id="{023270A7-C6D2-8798-5689-85B85C5C4903}"/>
                  </a:ext>
                </a:extLst>
              </p:cNvPr>
              <p:cNvCxnSpPr>
                <a:cxnSpLocks/>
                <a:stCxn id="149" idx="4"/>
                <a:endCxn id="144" idx="0"/>
              </p:cNvCxnSpPr>
              <p:nvPr/>
            </p:nvCxnSpPr>
            <p:spPr>
              <a:xfrm rot="5400000">
                <a:off x="5593332" y="5389426"/>
                <a:ext cx="250708" cy="440909"/>
              </a:xfrm>
              <a:prstGeom prst="curvedConnector3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or: Curved 102">
                <a:extLst>
                  <a:ext uri="{FF2B5EF4-FFF2-40B4-BE49-F238E27FC236}">
                    <a16:creationId xmlns:a16="http://schemas.microsoft.com/office/drawing/2014/main" id="{635DD3E3-E322-8BF8-A5D2-8716012A3144}"/>
                  </a:ext>
                </a:extLst>
              </p:cNvPr>
              <p:cNvCxnSpPr>
                <a:stCxn id="144" idx="4"/>
                <a:endCxn id="139" idx="0"/>
              </p:cNvCxnSpPr>
              <p:nvPr/>
            </p:nvCxnSpPr>
            <p:spPr>
              <a:xfrm rot="5400000">
                <a:off x="5185594" y="5834439"/>
                <a:ext cx="268716" cy="356559"/>
              </a:xfrm>
              <a:prstGeom prst="curvedConnector3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Flowchart: Connector 168">
                <a:extLst>
                  <a:ext uri="{FF2B5EF4-FFF2-40B4-BE49-F238E27FC236}">
                    <a16:creationId xmlns:a16="http://schemas.microsoft.com/office/drawing/2014/main" id="{F777E08C-6E73-CE81-9572-A5A5E6C2D119}"/>
                  </a:ext>
                </a:extLst>
              </p:cNvPr>
              <p:cNvSpPr/>
              <p:nvPr/>
            </p:nvSpPr>
            <p:spPr>
              <a:xfrm>
                <a:off x="5388886" y="2912899"/>
                <a:ext cx="162643" cy="14312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050"/>
              </a:p>
            </p:txBody>
          </p:sp>
          <p:sp>
            <p:nvSpPr>
              <p:cNvPr id="164" name="Flowchart: Connector 163">
                <a:extLst>
                  <a:ext uri="{FF2B5EF4-FFF2-40B4-BE49-F238E27FC236}">
                    <a16:creationId xmlns:a16="http://schemas.microsoft.com/office/drawing/2014/main" id="{48D9DC8A-93EF-F284-1526-102BECDE9C57}"/>
                  </a:ext>
                </a:extLst>
              </p:cNvPr>
              <p:cNvSpPr/>
              <p:nvPr/>
            </p:nvSpPr>
            <p:spPr>
              <a:xfrm>
                <a:off x="5075987" y="3339142"/>
                <a:ext cx="162643" cy="14312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050"/>
              </a:p>
            </p:txBody>
          </p:sp>
          <p:sp>
            <p:nvSpPr>
              <p:cNvPr id="154" name="Flowchart: Connector 153">
                <a:extLst>
                  <a:ext uri="{FF2B5EF4-FFF2-40B4-BE49-F238E27FC236}">
                    <a16:creationId xmlns:a16="http://schemas.microsoft.com/office/drawing/2014/main" id="{02342773-E168-D64E-5154-AFC0433B96CE}"/>
                  </a:ext>
                </a:extLst>
              </p:cNvPr>
              <p:cNvSpPr/>
              <p:nvPr/>
            </p:nvSpPr>
            <p:spPr>
              <a:xfrm>
                <a:off x="5157309" y="4924341"/>
                <a:ext cx="162643" cy="14312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050"/>
              </a:p>
            </p:txBody>
          </p:sp>
          <p:sp>
            <p:nvSpPr>
              <p:cNvPr id="144" name="Flowchart: Connector 143">
                <a:extLst>
                  <a:ext uri="{FF2B5EF4-FFF2-40B4-BE49-F238E27FC236}">
                    <a16:creationId xmlns:a16="http://schemas.microsoft.com/office/drawing/2014/main" id="{C99685D8-442C-F6D6-65AA-9E3CB6694665}"/>
                  </a:ext>
                </a:extLst>
              </p:cNvPr>
              <p:cNvSpPr/>
              <p:nvPr/>
            </p:nvSpPr>
            <p:spPr>
              <a:xfrm>
                <a:off x="5416909" y="5735234"/>
                <a:ext cx="162643" cy="14312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050"/>
              </a:p>
            </p:txBody>
          </p:sp>
          <p:sp>
            <p:nvSpPr>
              <p:cNvPr id="139" name="Flowchart: Connector 138">
                <a:extLst>
                  <a:ext uri="{FF2B5EF4-FFF2-40B4-BE49-F238E27FC236}">
                    <a16:creationId xmlns:a16="http://schemas.microsoft.com/office/drawing/2014/main" id="{58070114-0B3B-8F1B-332C-62055B5D6473}"/>
                  </a:ext>
                </a:extLst>
              </p:cNvPr>
              <p:cNvSpPr/>
              <p:nvPr/>
            </p:nvSpPr>
            <p:spPr>
              <a:xfrm>
                <a:off x="5060350" y="6147076"/>
                <a:ext cx="162643" cy="14312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050"/>
              </a:p>
            </p:txBody>
          </p:sp>
          <p:sp>
            <p:nvSpPr>
              <p:cNvPr id="132" name="Flowchart: Connector 131">
                <a:extLst>
                  <a:ext uri="{FF2B5EF4-FFF2-40B4-BE49-F238E27FC236}">
                    <a16:creationId xmlns:a16="http://schemas.microsoft.com/office/drawing/2014/main" id="{271F481C-A347-9E14-C645-2F4A7EDFC116}"/>
                  </a:ext>
                </a:extLst>
              </p:cNvPr>
              <p:cNvSpPr/>
              <p:nvPr/>
            </p:nvSpPr>
            <p:spPr>
              <a:xfrm>
                <a:off x="5392563" y="3750573"/>
                <a:ext cx="162643" cy="14312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050"/>
              </a:p>
            </p:txBody>
          </p:sp>
          <p:cxnSp>
            <p:nvCxnSpPr>
              <p:cNvPr id="133" name="Connector: Curved 132">
                <a:extLst>
                  <a:ext uri="{FF2B5EF4-FFF2-40B4-BE49-F238E27FC236}">
                    <a16:creationId xmlns:a16="http://schemas.microsoft.com/office/drawing/2014/main" id="{9F88A50C-B04B-72E2-5CC5-B2B4168D8DDA}"/>
                  </a:ext>
                </a:extLst>
              </p:cNvPr>
              <p:cNvCxnSpPr>
                <a:cxnSpLocks/>
                <a:stCxn id="164" idx="4"/>
                <a:endCxn id="132" idx="0"/>
              </p:cNvCxnSpPr>
              <p:nvPr/>
            </p:nvCxnSpPr>
            <p:spPr>
              <a:xfrm rot="16200000" flipH="1">
                <a:off x="5181443" y="3458132"/>
                <a:ext cx="268306" cy="316576"/>
              </a:xfrm>
              <a:prstGeom prst="curvedConnector3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Flowchart: Connector 122">
                <a:extLst>
                  <a:ext uri="{FF2B5EF4-FFF2-40B4-BE49-F238E27FC236}">
                    <a16:creationId xmlns:a16="http://schemas.microsoft.com/office/drawing/2014/main" id="{48F1A324-28B9-13E1-4CC0-F4C8AA298BDC}"/>
                  </a:ext>
                </a:extLst>
              </p:cNvPr>
              <p:cNvSpPr/>
              <p:nvPr/>
            </p:nvSpPr>
            <p:spPr>
              <a:xfrm>
                <a:off x="5494666" y="4522844"/>
                <a:ext cx="162643" cy="14312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050"/>
              </a:p>
            </p:txBody>
          </p:sp>
          <p:cxnSp>
            <p:nvCxnSpPr>
              <p:cNvPr id="124" name="Connector: Curved 123">
                <a:extLst>
                  <a:ext uri="{FF2B5EF4-FFF2-40B4-BE49-F238E27FC236}">
                    <a16:creationId xmlns:a16="http://schemas.microsoft.com/office/drawing/2014/main" id="{258B7C84-05A2-8DA8-1B1C-D3E0CC0679BC}"/>
                  </a:ext>
                </a:extLst>
              </p:cNvPr>
              <p:cNvCxnSpPr>
                <a:stCxn id="159" idx="4"/>
                <a:endCxn id="123" idx="0"/>
              </p:cNvCxnSpPr>
              <p:nvPr/>
            </p:nvCxnSpPr>
            <p:spPr>
              <a:xfrm rot="5400000">
                <a:off x="5647463" y="4215884"/>
                <a:ext cx="235485" cy="378434"/>
              </a:xfrm>
              <a:prstGeom prst="curvedConnector3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or: Curved 124">
                <a:extLst>
                  <a:ext uri="{FF2B5EF4-FFF2-40B4-BE49-F238E27FC236}">
                    <a16:creationId xmlns:a16="http://schemas.microsoft.com/office/drawing/2014/main" id="{2D177A24-6014-2E6E-3169-DB1D6AAB629F}"/>
                  </a:ext>
                </a:extLst>
              </p:cNvPr>
              <p:cNvCxnSpPr>
                <a:cxnSpLocks/>
                <a:stCxn id="123" idx="4"/>
                <a:endCxn id="154" idx="0"/>
              </p:cNvCxnSpPr>
              <p:nvPr/>
            </p:nvCxnSpPr>
            <p:spPr>
              <a:xfrm rot="5400000">
                <a:off x="5271775" y="4632827"/>
                <a:ext cx="271071" cy="337357"/>
              </a:xfrm>
              <a:prstGeom prst="curvedConnector3">
                <a:avLst>
                  <a:gd name="adj1" fmla="val 50000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02C5D5FA-4C07-B24B-6420-C9E50F5D6F52}"/>
              </a:ext>
            </a:extLst>
          </p:cNvPr>
          <p:cNvGrpSpPr/>
          <p:nvPr/>
        </p:nvGrpSpPr>
        <p:grpSpPr>
          <a:xfrm>
            <a:off x="5494856" y="3285851"/>
            <a:ext cx="2833678" cy="3212947"/>
            <a:chOff x="5482352" y="3290573"/>
            <a:chExt cx="2833678" cy="3212947"/>
          </a:xfrm>
        </p:grpSpPr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691B4D19-4D01-5F13-5EFD-4463CAD4F2FB}"/>
                </a:ext>
              </a:extLst>
            </p:cNvPr>
            <p:cNvCxnSpPr>
              <a:cxnSpLocks/>
              <a:endCxn id="171" idx="2"/>
            </p:cNvCxnSpPr>
            <p:nvPr/>
          </p:nvCxnSpPr>
          <p:spPr>
            <a:xfrm>
              <a:off x="5822708" y="3290573"/>
              <a:ext cx="2183846" cy="9095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A675B76F-C7AD-8EB3-BC0A-913F101677DA}"/>
                </a:ext>
              </a:extLst>
            </p:cNvPr>
            <p:cNvCxnSpPr>
              <a:cxnSpLocks/>
              <a:endCxn id="166" idx="2"/>
            </p:cNvCxnSpPr>
            <p:nvPr/>
          </p:nvCxnSpPr>
          <p:spPr>
            <a:xfrm flipV="1">
              <a:off x="5510682" y="3690802"/>
              <a:ext cx="2109049" cy="4819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BCFFD219-F9FC-FC68-449F-0737A42CD2BE}"/>
                </a:ext>
              </a:extLst>
            </p:cNvPr>
            <p:cNvCxnSpPr>
              <a:cxnSpLocks/>
              <a:endCxn id="161" idx="2"/>
            </p:cNvCxnSpPr>
            <p:nvPr/>
          </p:nvCxnSpPr>
          <p:spPr>
            <a:xfrm>
              <a:off x="6310735" y="4489031"/>
              <a:ext cx="2005295" cy="11658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A5F8ABCE-FC98-70F7-52E3-69462FEA7A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156" y="5279339"/>
              <a:ext cx="1859260" cy="2289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C9819A1E-3013-105E-E384-F2C491FCC6AB}"/>
                </a:ext>
              </a:extLst>
            </p:cNvPr>
            <p:cNvCxnSpPr>
              <a:cxnSpLocks/>
            </p:cNvCxnSpPr>
            <p:nvPr/>
          </p:nvCxnSpPr>
          <p:spPr>
            <a:xfrm>
              <a:off x="6260094" y="5695840"/>
              <a:ext cx="1739373" cy="0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C0BAAEF3-3B2B-A735-F1BF-A0D357703F6C}"/>
                </a:ext>
              </a:extLst>
            </p:cNvPr>
            <p:cNvCxnSpPr>
              <a:cxnSpLocks/>
            </p:cNvCxnSpPr>
            <p:nvPr/>
          </p:nvCxnSpPr>
          <p:spPr>
            <a:xfrm>
              <a:off x="5822029" y="6101791"/>
              <a:ext cx="1894476" cy="1577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D82DE81C-6E6D-C87F-3625-41635DD13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2352" y="6501004"/>
              <a:ext cx="1976443" cy="2516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71C65AA6-9E46-D326-098A-2A98B799F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8122" y="4086582"/>
              <a:ext cx="2127871" cy="11828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25F07FC8-0D72-A441-607A-5F7280140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9488" y="4884648"/>
              <a:ext cx="1779946" cy="1318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tailEnd type="stealt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F842CC81-0E6C-0D65-F42B-FE3CE8D13B10}"/>
              </a:ext>
            </a:extLst>
          </p:cNvPr>
          <p:cNvGrpSpPr/>
          <p:nvPr/>
        </p:nvGrpSpPr>
        <p:grpSpPr>
          <a:xfrm>
            <a:off x="7457088" y="3228106"/>
            <a:ext cx="1021585" cy="3347674"/>
            <a:chOff x="7189552" y="2942528"/>
            <a:chExt cx="1021585" cy="3347674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B359FF4E-12A4-9822-F736-A78751E1FADE}"/>
                </a:ext>
              </a:extLst>
            </p:cNvPr>
            <p:cNvSpPr/>
            <p:nvPr/>
          </p:nvSpPr>
          <p:spPr>
            <a:xfrm>
              <a:off x="7739018" y="2942528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sp>
          <p:nvSpPr>
            <p:cNvPr id="166" name="Flowchart: Connector 165">
              <a:extLst>
                <a:ext uri="{FF2B5EF4-FFF2-40B4-BE49-F238E27FC236}">
                  <a16:creationId xmlns:a16="http://schemas.microsoft.com/office/drawing/2014/main" id="{EACE2A8F-9A43-3995-5B66-D8F511F812C4}"/>
                </a:ext>
              </a:extLst>
            </p:cNvPr>
            <p:cNvSpPr/>
            <p:nvPr/>
          </p:nvSpPr>
          <p:spPr>
            <a:xfrm>
              <a:off x="7352195" y="3333661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sp>
          <p:nvSpPr>
            <p:cNvPr id="161" name="Flowchart: Connector 160">
              <a:extLst>
                <a:ext uri="{FF2B5EF4-FFF2-40B4-BE49-F238E27FC236}">
                  <a16:creationId xmlns:a16="http://schemas.microsoft.com/office/drawing/2014/main" id="{3C876290-BBE8-33E8-E186-F218D129E4A6}"/>
                </a:ext>
              </a:extLst>
            </p:cNvPr>
            <p:cNvSpPr/>
            <p:nvPr/>
          </p:nvSpPr>
          <p:spPr>
            <a:xfrm>
              <a:off x="8048494" y="4143549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sp>
          <p:nvSpPr>
            <p:cNvPr id="156" name="Flowchart: Connector 155">
              <a:extLst>
                <a:ext uri="{FF2B5EF4-FFF2-40B4-BE49-F238E27FC236}">
                  <a16:creationId xmlns:a16="http://schemas.microsoft.com/office/drawing/2014/main" id="{E0C681E3-68CB-94C4-FAE1-1B92E31B2E6A}"/>
                </a:ext>
              </a:extLst>
            </p:cNvPr>
            <p:cNvSpPr/>
            <p:nvPr/>
          </p:nvSpPr>
          <p:spPr>
            <a:xfrm>
              <a:off x="7189552" y="4924341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sp>
          <p:nvSpPr>
            <p:cNvPr id="151" name="Flowchart: Connector 150">
              <a:extLst>
                <a:ext uri="{FF2B5EF4-FFF2-40B4-BE49-F238E27FC236}">
                  <a16:creationId xmlns:a16="http://schemas.microsoft.com/office/drawing/2014/main" id="{DFEBB571-80E8-CC88-5ECE-5DAFB612BE7F}"/>
                </a:ext>
              </a:extLst>
            </p:cNvPr>
            <p:cNvSpPr/>
            <p:nvPr/>
          </p:nvSpPr>
          <p:spPr>
            <a:xfrm>
              <a:off x="7759834" y="5341400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sp>
          <p:nvSpPr>
            <p:cNvPr id="146" name="Flowchart: Connector 145">
              <a:extLst>
                <a:ext uri="{FF2B5EF4-FFF2-40B4-BE49-F238E27FC236}">
                  <a16:creationId xmlns:a16="http://schemas.microsoft.com/office/drawing/2014/main" id="{10D8102A-984C-4241-78CC-3B346DFC9592}"/>
                </a:ext>
              </a:extLst>
            </p:cNvPr>
            <p:cNvSpPr/>
            <p:nvPr/>
          </p:nvSpPr>
          <p:spPr>
            <a:xfrm>
              <a:off x="7483360" y="5735234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sp>
          <p:nvSpPr>
            <p:cNvPr id="141" name="Flowchart: Connector 140">
              <a:extLst>
                <a:ext uri="{FF2B5EF4-FFF2-40B4-BE49-F238E27FC236}">
                  <a16:creationId xmlns:a16="http://schemas.microsoft.com/office/drawing/2014/main" id="{5B9F1C4C-E6AF-B83A-E00B-F58FA8E3F755}"/>
                </a:ext>
              </a:extLst>
            </p:cNvPr>
            <p:cNvSpPr/>
            <p:nvPr/>
          </p:nvSpPr>
          <p:spPr>
            <a:xfrm>
              <a:off x="7241193" y="6147076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cxnSp>
          <p:nvCxnSpPr>
            <p:cNvPr id="113" name="Connector: Curved 112">
              <a:extLst>
                <a:ext uri="{FF2B5EF4-FFF2-40B4-BE49-F238E27FC236}">
                  <a16:creationId xmlns:a16="http://schemas.microsoft.com/office/drawing/2014/main" id="{6D1922B2-A2BE-5AE3-9849-70ED357D5F63}"/>
                </a:ext>
              </a:extLst>
            </p:cNvPr>
            <p:cNvCxnSpPr>
              <a:stCxn id="171" idx="4"/>
              <a:endCxn id="166" idx="0"/>
            </p:cNvCxnSpPr>
            <p:nvPr/>
          </p:nvCxnSpPr>
          <p:spPr>
            <a:xfrm rot="5400000">
              <a:off x="7502924" y="3016246"/>
              <a:ext cx="248008" cy="386823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Flowchart: Connector 134">
              <a:extLst>
                <a:ext uri="{FF2B5EF4-FFF2-40B4-BE49-F238E27FC236}">
                  <a16:creationId xmlns:a16="http://schemas.microsoft.com/office/drawing/2014/main" id="{B6AC8FE0-BCD8-FBB9-C9D0-F672E8182D10}"/>
                </a:ext>
              </a:extLst>
            </p:cNvPr>
            <p:cNvSpPr/>
            <p:nvPr/>
          </p:nvSpPr>
          <p:spPr>
            <a:xfrm>
              <a:off x="7694815" y="3731081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cxnSp>
          <p:nvCxnSpPr>
            <p:cNvPr id="136" name="Connector: Curved 135">
              <a:extLst>
                <a:ext uri="{FF2B5EF4-FFF2-40B4-BE49-F238E27FC236}">
                  <a16:creationId xmlns:a16="http://schemas.microsoft.com/office/drawing/2014/main" id="{BC0FEC59-CBDC-7E29-DBFE-7331280D3AE1}"/>
                </a:ext>
              </a:extLst>
            </p:cNvPr>
            <p:cNvCxnSpPr>
              <a:cxnSpLocks/>
              <a:stCxn id="166" idx="4"/>
              <a:endCxn id="135" idx="0"/>
            </p:cNvCxnSpPr>
            <p:nvPr/>
          </p:nvCxnSpPr>
          <p:spPr>
            <a:xfrm rot="16200000" flipH="1">
              <a:off x="7477680" y="3432623"/>
              <a:ext cx="254295" cy="34262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or: Curved 114">
              <a:extLst>
                <a:ext uri="{FF2B5EF4-FFF2-40B4-BE49-F238E27FC236}">
                  <a16:creationId xmlns:a16="http://schemas.microsoft.com/office/drawing/2014/main" id="{736C3F2F-448A-26DC-230E-4A6FBFC5CF59}"/>
                </a:ext>
              </a:extLst>
            </p:cNvPr>
            <p:cNvCxnSpPr>
              <a:cxnSpLocks/>
              <a:stCxn id="135" idx="4"/>
              <a:endCxn id="161" idx="0"/>
            </p:cNvCxnSpPr>
            <p:nvPr/>
          </p:nvCxnSpPr>
          <p:spPr>
            <a:xfrm rot="16200000" flipH="1">
              <a:off x="7818305" y="3832038"/>
              <a:ext cx="269342" cy="353679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lowchart: Connector 126">
              <a:extLst>
                <a:ext uri="{FF2B5EF4-FFF2-40B4-BE49-F238E27FC236}">
                  <a16:creationId xmlns:a16="http://schemas.microsoft.com/office/drawing/2014/main" id="{E1C229A6-E9B5-F278-BF36-9B887A967BEF}"/>
                </a:ext>
              </a:extLst>
            </p:cNvPr>
            <p:cNvSpPr/>
            <p:nvPr/>
          </p:nvSpPr>
          <p:spPr>
            <a:xfrm>
              <a:off x="7452123" y="4522844"/>
              <a:ext cx="162643" cy="143126"/>
            </a:xfrm>
            <a:prstGeom prst="flowChartConnector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50"/>
            </a:p>
          </p:txBody>
        </p:sp>
        <p:cxnSp>
          <p:nvCxnSpPr>
            <p:cNvPr id="128" name="Connector: Curved 127">
              <a:extLst>
                <a:ext uri="{FF2B5EF4-FFF2-40B4-BE49-F238E27FC236}">
                  <a16:creationId xmlns:a16="http://schemas.microsoft.com/office/drawing/2014/main" id="{37207895-0E57-E34A-F79E-424BFEFDC56B}"/>
                </a:ext>
              </a:extLst>
            </p:cNvPr>
            <p:cNvCxnSpPr>
              <a:stCxn id="161" idx="4"/>
              <a:endCxn id="127" idx="0"/>
            </p:cNvCxnSpPr>
            <p:nvPr/>
          </p:nvCxnSpPr>
          <p:spPr>
            <a:xfrm rot="5400000">
              <a:off x="7719897" y="4112924"/>
              <a:ext cx="223469" cy="596371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or: Curved 128">
              <a:extLst>
                <a:ext uri="{FF2B5EF4-FFF2-40B4-BE49-F238E27FC236}">
                  <a16:creationId xmlns:a16="http://schemas.microsoft.com/office/drawing/2014/main" id="{A3EEC481-2A01-0328-6CC4-5A46789C5798}"/>
                </a:ext>
              </a:extLst>
            </p:cNvPr>
            <p:cNvCxnSpPr>
              <a:cxnSpLocks/>
              <a:stCxn id="127" idx="4"/>
              <a:endCxn id="156" idx="0"/>
            </p:cNvCxnSpPr>
            <p:nvPr/>
          </p:nvCxnSpPr>
          <p:spPr>
            <a:xfrm rot="5400000">
              <a:off x="7266625" y="4670220"/>
              <a:ext cx="271071" cy="262571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or: Curved 116">
              <a:extLst>
                <a:ext uri="{FF2B5EF4-FFF2-40B4-BE49-F238E27FC236}">
                  <a16:creationId xmlns:a16="http://schemas.microsoft.com/office/drawing/2014/main" id="{9B06893A-5474-42FC-CBBC-043799DDCA51}"/>
                </a:ext>
              </a:extLst>
            </p:cNvPr>
            <p:cNvCxnSpPr>
              <a:cxnSpLocks/>
              <a:stCxn id="156" idx="4"/>
              <a:endCxn id="151" idx="0"/>
            </p:cNvCxnSpPr>
            <p:nvPr/>
          </p:nvCxnSpPr>
          <p:spPr>
            <a:xfrm rot="16200000" flipH="1">
              <a:off x="7419049" y="4919292"/>
              <a:ext cx="273933" cy="570282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or: Curved 117">
              <a:extLst>
                <a:ext uri="{FF2B5EF4-FFF2-40B4-BE49-F238E27FC236}">
                  <a16:creationId xmlns:a16="http://schemas.microsoft.com/office/drawing/2014/main" id="{A22ADA7A-810A-3EE3-F238-48B9ECB9445A}"/>
                </a:ext>
              </a:extLst>
            </p:cNvPr>
            <p:cNvCxnSpPr>
              <a:cxnSpLocks/>
              <a:stCxn id="151" idx="4"/>
              <a:endCxn id="146" idx="0"/>
            </p:cNvCxnSpPr>
            <p:nvPr/>
          </p:nvCxnSpPr>
          <p:spPr>
            <a:xfrm rot="5400000">
              <a:off x="7577565" y="5471643"/>
              <a:ext cx="250708" cy="276474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or: Curved 118">
              <a:extLst>
                <a:ext uri="{FF2B5EF4-FFF2-40B4-BE49-F238E27FC236}">
                  <a16:creationId xmlns:a16="http://schemas.microsoft.com/office/drawing/2014/main" id="{52019B6B-0C21-62D2-34D6-E8A7F0B79E51}"/>
                </a:ext>
              </a:extLst>
            </p:cNvPr>
            <p:cNvCxnSpPr>
              <a:stCxn id="146" idx="4"/>
              <a:endCxn id="141" idx="0"/>
            </p:cNvCxnSpPr>
            <p:nvPr/>
          </p:nvCxnSpPr>
          <p:spPr>
            <a:xfrm rot="5400000">
              <a:off x="7309241" y="5891635"/>
              <a:ext cx="268716" cy="242167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8CE98E94-7EB7-1316-9CD8-6FAAE0D1AC0B}"/>
              </a:ext>
            </a:extLst>
          </p:cNvPr>
          <p:cNvSpPr txBox="1"/>
          <p:nvPr/>
        </p:nvSpPr>
        <p:spPr>
          <a:xfrm>
            <a:off x="5924845" y="2769888"/>
            <a:ext cx="2078066" cy="41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050" b="1" err="1">
                <a:solidFill>
                  <a:schemeClr val="bg1"/>
                </a:solidFill>
                <a:latin typeface="+mn-lt"/>
              </a:rPr>
              <a:t>Decide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</a:t>
            </a:r>
            <a:r>
              <a:rPr lang="nl-BE" sz="1050" b="1" err="1">
                <a:solidFill>
                  <a:schemeClr val="bg1"/>
                </a:solidFill>
                <a:latin typeface="+mn-lt"/>
              </a:rPr>
              <a:t>how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</a:t>
            </a:r>
            <a:r>
              <a:rPr lang="nl-BE" sz="1050" b="1" err="1">
                <a:solidFill>
                  <a:schemeClr val="bg1"/>
                </a:solidFill>
                <a:latin typeface="+mn-lt"/>
              </a:rPr>
              <a:t>to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Bridge </a:t>
            </a:r>
            <a:r>
              <a:rPr lang="nl-BE" sz="1050" b="1" err="1">
                <a:solidFill>
                  <a:schemeClr val="bg1"/>
                </a:solidFill>
                <a:latin typeface="+mn-lt"/>
              </a:rPr>
              <a:t>the</a:t>
            </a:r>
            <a:r>
              <a:rPr lang="nl-BE" sz="1050" b="1">
                <a:solidFill>
                  <a:schemeClr val="bg1"/>
                </a:solidFill>
                <a:latin typeface="+mn-lt"/>
              </a:rPr>
              <a:t> gap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AF631-E068-1BCA-AA5D-32833D942B09}"/>
              </a:ext>
            </a:extLst>
          </p:cNvPr>
          <p:cNvSpPr txBox="1">
            <a:spLocks/>
          </p:cNvSpPr>
          <p:nvPr/>
        </p:nvSpPr>
        <p:spPr>
          <a:xfrm>
            <a:off x="838200" y="1744375"/>
            <a:ext cx="10515600" cy="302712"/>
          </a:xfrm>
          <a:prstGeom prst="rect">
            <a:avLst/>
          </a:prstGeom>
          <a:solidFill>
            <a:srgbClr val="F58B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en-US" sz="1400" b="1">
                <a:solidFill>
                  <a:schemeClr val="bg1"/>
                </a:solidFill>
              </a:rPr>
              <a:t>Systematic evaluation </a:t>
            </a:r>
            <a:r>
              <a:rPr lang="en-US" sz="1400">
                <a:solidFill>
                  <a:schemeClr val="bg1"/>
                </a:solidFill>
              </a:rPr>
              <a:t>of an organization’s </a:t>
            </a:r>
            <a:r>
              <a:rPr lang="en-US" sz="1400" b="1">
                <a:solidFill>
                  <a:schemeClr val="bg1"/>
                </a:solidFill>
              </a:rPr>
              <a:t>existing data </a:t>
            </a:r>
            <a:r>
              <a:rPr lang="en-US" sz="1400">
                <a:solidFill>
                  <a:schemeClr val="bg1"/>
                </a:solidFill>
              </a:rPr>
              <a:t>management and usage </a:t>
            </a:r>
            <a:r>
              <a:rPr lang="en-US" sz="1400" b="1">
                <a:solidFill>
                  <a:schemeClr val="bg1"/>
                </a:solidFill>
              </a:rPr>
              <a:t>capabilities &amp; practices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B871F-68AE-5333-D4E0-D841E323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907" y="230503"/>
            <a:ext cx="2365856" cy="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4" grpId="0" animBg="1"/>
      <p:bldP spid="111" grpId="0" animBg="1"/>
      <p:bldP spid="120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6CAE1-37B7-4425-BDBF-37523B25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AD78-ACBD-463B-AB44-916A14EF8372}" type="slidenum">
              <a:rPr lang="nl-BE" smtClean="0"/>
              <a:t>2</a:t>
            </a:fld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D70D1-A821-4558-87F8-1F1CA552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56" y="1225887"/>
            <a:ext cx="2205085" cy="4186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3A613-DF13-4AC0-8CF2-4B5D99F11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759" y="1225887"/>
            <a:ext cx="2541826" cy="4826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02599-DB15-4196-8A06-F3E83C4D0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603" y="1225887"/>
            <a:ext cx="2936883" cy="55761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6F0D7F-158A-9C05-5E64-F875234C99A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Spotify wrapped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6389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4E44-2662-69E9-9D93-089CA1253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will the HDA do?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985F46-91A4-06F2-5CE1-84F6A7520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907" y="230503"/>
            <a:ext cx="2365856" cy="996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1C43A-A0E0-8AD6-79BD-F68E6ADE11C1}"/>
              </a:ext>
            </a:extLst>
          </p:cNvPr>
          <p:cNvSpPr txBox="1">
            <a:spLocks/>
          </p:cNvSpPr>
          <p:nvPr/>
        </p:nvSpPr>
        <p:spPr>
          <a:xfrm>
            <a:off x="838200" y="1744376"/>
            <a:ext cx="10515600" cy="338554"/>
          </a:xfrm>
          <a:prstGeom prst="rect">
            <a:avLst/>
          </a:prstGeom>
          <a:solidFill>
            <a:srgbClr val="F582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HDA Academy to increase literacy of the Belgian Health Data Ecosystem</a:t>
            </a:r>
          </a:p>
        </p:txBody>
      </p:sp>
      <p:pic>
        <p:nvPicPr>
          <p:cNvPr id="3" name="Content Placeholder 9" descr="A diagram of a puzzle&#10;&#10;Description automatically generated">
            <a:extLst>
              <a:ext uri="{FF2B5EF4-FFF2-40B4-BE49-F238E27FC236}">
                <a16:creationId xmlns:a16="http://schemas.microsoft.com/office/drawing/2014/main" id="{A034DA5E-64D8-AEB4-85A4-E551F13CC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b="8268"/>
          <a:stretch/>
        </p:blipFill>
        <p:spPr>
          <a:xfrm>
            <a:off x="2083482" y="2475172"/>
            <a:ext cx="8025035" cy="397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45292D3-5094-E86F-4757-073B3686F91C}"/>
              </a:ext>
            </a:extLst>
          </p:cNvPr>
          <p:cNvGrpSpPr/>
          <p:nvPr/>
        </p:nvGrpSpPr>
        <p:grpSpPr>
          <a:xfrm>
            <a:off x="6069563" y="2556863"/>
            <a:ext cx="5499243" cy="3911312"/>
            <a:chOff x="3057947" y="1555321"/>
            <a:chExt cx="6076107" cy="43216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DE0A644-E32F-86C7-A83F-27FD10111887}"/>
                </a:ext>
              </a:extLst>
            </p:cNvPr>
            <p:cNvGrpSpPr/>
            <p:nvPr/>
          </p:nvGrpSpPr>
          <p:grpSpPr>
            <a:xfrm>
              <a:off x="3057947" y="1555321"/>
              <a:ext cx="6076107" cy="4321604"/>
              <a:chOff x="3057947" y="1555321"/>
              <a:chExt cx="6076107" cy="432160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3BAE61A-DCBD-E99D-CF4D-33965DE2BC84}"/>
                  </a:ext>
                </a:extLst>
              </p:cNvPr>
              <p:cNvSpPr/>
              <p:nvPr/>
            </p:nvSpPr>
            <p:spPr>
              <a:xfrm>
                <a:off x="5410200" y="4966077"/>
                <a:ext cx="1371600" cy="910848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C810F3-7436-C95D-0CE1-9257028D7D15}"/>
                  </a:ext>
                </a:extLst>
              </p:cNvPr>
              <p:cNvSpPr/>
              <p:nvPr/>
            </p:nvSpPr>
            <p:spPr>
              <a:xfrm rot="10800000" flipV="1">
                <a:off x="3057947" y="1555321"/>
                <a:ext cx="6076107" cy="3581512"/>
              </a:xfrm>
              <a:prstGeom prst="roundRect">
                <a:avLst>
                  <a:gd name="adj" fmla="val 3225"/>
                </a:avLst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: Top Corners Rounded 25">
                <a:extLst>
                  <a:ext uri="{FF2B5EF4-FFF2-40B4-BE49-F238E27FC236}">
                    <a16:creationId xmlns:a16="http://schemas.microsoft.com/office/drawing/2014/main" id="{9606796D-173A-F3B1-AB9B-8992F70B57A2}"/>
                  </a:ext>
                </a:extLst>
              </p:cNvPr>
              <p:cNvSpPr/>
              <p:nvPr/>
            </p:nvSpPr>
            <p:spPr>
              <a:xfrm rot="10800000">
                <a:off x="5196001" y="5762624"/>
                <a:ext cx="1800000" cy="11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err="1">
                  <a:solidFill>
                    <a:schemeClr val="bg1"/>
                  </a:solidFill>
                </a:endParaRPr>
              </a:p>
            </p:txBody>
          </p:sp>
        </p:grpSp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EFEFD1CA-CDF2-E032-4D3E-49A15E88B4C7}"/>
                </a:ext>
              </a:extLst>
            </p:cNvPr>
            <p:cNvGraphicFramePr/>
            <p:nvPr/>
          </p:nvGraphicFramePr>
          <p:xfrm>
            <a:off x="3399183" y="1895274"/>
            <a:ext cx="5393632" cy="28847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FFF8BD-AD56-3D0E-3456-08ED594EDBC6}"/>
              </a:ext>
            </a:extLst>
          </p:cNvPr>
          <p:cNvGrpSpPr/>
          <p:nvPr/>
        </p:nvGrpSpPr>
        <p:grpSpPr>
          <a:xfrm>
            <a:off x="501483" y="2556863"/>
            <a:ext cx="5499243" cy="3911312"/>
            <a:chOff x="3057947" y="1555321"/>
            <a:chExt cx="6076107" cy="43216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FA4B859-89F8-FE84-D629-D0363930FDAD}"/>
                </a:ext>
              </a:extLst>
            </p:cNvPr>
            <p:cNvGrpSpPr/>
            <p:nvPr/>
          </p:nvGrpSpPr>
          <p:grpSpPr>
            <a:xfrm>
              <a:off x="3057947" y="1555321"/>
              <a:ext cx="6076107" cy="4321604"/>
              <a:chOff x="3057947" y="1555321"/>
              <a:chExt cx="6076107" cy="432160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CA6932-1D52-79B0-3D14-D7231D24EDB4}"/>
                  </a:ext>
                </a:extLst>
              </p:cNvPr>
              <p:cNvSpPr/>
              <p:nvPr/>
            </p:nvSpPr>
            <p:spPr>
              <a:xfrm>
                <a:off x="5410200" y="4966077"/>
                <a:ext cx="1371600" cy="910848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20DA05C-C91F-2224-67BF-BF3997E4D7EB}"/>
                  </a:ext>
                </a:extLst>
              </p:cNvPr>
              <p:cNvSpPr/>
              <p:nvPr/>
            </p:nvSpPr>
            <p:spPr>
              <a:xfrm rot="10800000" flipV="1">
                <a:off x="3057947" y="1555321"/>
                <a:ext cx="6076107" cy="3581512"/>
              </a:xfrm>
              <a:prstGeom prst="roundRect">
                <a:avLst>
                  <a:gd name="adj" fmla="val 3225"/>
                </a:avLst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: Top Corners Rounded 16">
                <a:extLst>
                  <a:ext uri="{FF2B5EF4-FFF2-40B4-BE49-F238E27FC236}">
                    <a16:creationId xmlns:a16="http://schemas.microsoft.com/office/drawing/2014/main" id="{85FA907F-9DD2-5D79-E39C-1272A07D5D85}"/>
                  </a:ext>
                </a:extLst>
              </p:cNvPr>
              <p:cNvSpPr/>
              <p:nvPr/>
            </p:nvSpPr>
            <p:spPr>
              <a:xfrm rot="10800000">
                <a:off x="5196001" y="5762624"/>
                <a:ext cx="1800000" cy="11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GB" sz="1500" err="1">
                  <a:solidFill>
                    <a:schemeClr val="bg1"/>
                  </a:solidFill>
                </a:endParaRPr>
              </a:p>
            </p:txBody>
          </p:sp>
        </p:grpSp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84750296-1C81-7907-1C49-A9838144384C}"/>
                </a:ext>
              </a:extLst>
            </p:cNvPr>
            <p:cNvGraphicFramePr/>
            <p:nvPr/>
          </p:nvGraphicFramePr>
          <p:xfrm>
            <a:off x="3399183" y="1895274"/>
            <a:ext cx="5393632" cy="28847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2D79A0-F877-46CF-A841-A3C25CE94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/>
              <a:t>What will the HDA do?</a:t>
            </a:r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73B61-77D1-4897-8F1B-E7B2AA2D1F1C}"/>
              </a:ext>
            </a:extLst>
          </p:cNvPr>
          <p:cNvSpPr txBox="1">
            <a:spLocks/>
          </p:cNvSpPr>
          <p:nvPr/>
        </p:nvSpPr>
        <p:spPr>
          <a:xfrm>
            <a:off x="838200" y="1744376"/>
            <a:ext cx="10515600" cy="369332"/>
          </a:xfrm>
          <a:prstGeom prst="rect">
            <a:avLst/>
          </a:prstGeom>
          <a:solidFill>
            <a:srgbClr val="F582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kern="0">
                <a:solidFill>
                  <a:schemeClr val="bg1"/>
                </a:solidFill>
              </a:rPr>
              <a:t>Communication around the </a:t>
            </a:r>
            <a:r>
              <a:rPr lang="en-US" b="1" kern="0">
                <a:solidFill>
                  <a:schemeClr val="bg1"/>
                </a:solidFill>
              </a:rPr>
              <a:t>Health Data Agency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0D1-E51B-4ACC-AEFB-4DD688FF1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907" y="230503"/>
            <a:ext cx="2365856" cy="9963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17AD66-A3B0-ECB6-3C83-4EBB39E712B0}"/>
              </a:ext>
            </a:extLst>
          </p:cNvPr>
          <p:cNvGrpSpPr/>
          <p:nvPr/>
        </p:nvGrpSpPr>
        <p:grpSpPr>
          <a:xfrm>
            <a:off x="614538" y="2734492"/>
            <a:ext cx="5261161" cy="2820081"/>
            <a:chOff x="1034788" y="2998444"/>
            <a:chExt cx="4879600" cy="2824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3EA625-1562-7C02-59C0-D2039A10157E}"/>
                </a:ext>
              </a:extLst>
            </p:cNvPr>
            <p:cNvSpPr/>
            <p:nvPr/>
          </p:nvSpPr>
          <p:spPr>
            <a:xfrm>
              <a:off x="1034788" y="2998444"/>
              <a:ext cx="4879600" cy="282444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DE4557-32D7-CE94-CB87-E3DFEE307D84}"/>
                </a:ext>
              </a:extLst>
            </p:cNvPr>
            <p:cNvGrpSpPr/>
            <p:nvPr/>
          </p:nvGrpSpPr>
          <p:grpSpPr>
            <a:xfrm>
              <a:off x="1063979" y="3118671"/>
              <a:ext cx="4765222" cy="2493411"/>
              <a:chOff x="805793" y="5146154"/>
              <a:chExt cx="10580414" cy="626130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C9504B2-8A8E-5B0B-DE72-6AF02FBBB5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92149"/>
              <a:stretch/>
            </p:blipFill>
            <p:spPr>
              <a:xfrm>
                <a:off x="805793" y="5146154"/>
                <a:ext cx="10580414" cy="538444"/>
              </a:xfrm>
              <a:prstGeom prst="rect">
                <a:avLst/>
              </a:prstGeom>
              <a:ln w="3175"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3518BFF-5E72-D332-6CF5-52D375889D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22992"/>
              <a:stretch/>
            </p:blipFill>
            <p:spPr>
              <a:xfrm>
                <a:off x="1028407" y="6126246"/>
                <a:ext cx="10325391" cy="5281217"/>
              </a:xfrm>
              <a:prstGeom prst="rect">
                <a:avLst/>
              </a:prstGeom>
              <a:ln w="3175">
                <a:noFill/>
              </a:ln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04B502-BC6C-84AD-7BF5-98DFEBAE3D2E}"/>
              </a:ext>
            </a:extLst>
          </p:cNvPr>
          <p:cNvGrpSpPr/>
          <p:nvPr/>
        </p:nvGrpSpPr>
        <p:grpSpPr>
          <a:xfrm>
            <a:off x="6191163" y="2734492"/>
            <a:ext cx="5239424" cy="2839060"/>
            <a:chOff x="7440488" y="2998591"/>
            <a:chExt cx="5181838" cy="28743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C5CAEB-2E70-1C5A-7F4E-EA90E08CB3CD}"/>
                </a:ext>
              </a:extLst>
            </p:cNvPr>
            <p:cNvSpPr/>
            <p:nvPr/>
          </p:nvSpPr>
          <p:spPr>
            <a:xfrm>
              <a:off x="7440488" y="2998591"/>
              <a:ext cx="5181838" cy="287433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26" name="Picture 1">
              <a:extLst>
                <a:ext uri="{FF2B5EF4-FFF2-40B4-BE49-F238E27FC236}">
                  <a16:creationId xmlns:a16="http://schemas.microsoft.com/office/drawing/2014/main" id="{4C0C0397-E8AF-4FA5-AB49-8E122FCB9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925" y="3288295"/>
              <a:ext cx="5088257" cy="237695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67F5D79-F3EC-43E5-B376-EF0ACE5A8E0A}"/>
              </a:ext>
            </a:extLst>
          </p:cNvPr>
          <p:cNvSpPr txBox="1"/>
          <p:nvPr/>
        </p:nvSpPr>
        <p:spPr>
          <a:xfrm>
            <a:off x="6123264" y="5554573"/>
            <a:ext cx="54541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00" u="sng">
                <a:solidFill>
                  <a:schemeClr val="bg1"/>
                </a:solidFill>
                <a:effectLst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https://www.hda.belgium.be/</a:t>
            </a:r>
            <a:endParaRPr lang="fr-BE" sz="100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28" name="Picture 2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F67B5F1-1CB3-0176-E606-5AB13A1D1F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79" y="4069091"/>
            <a:ext cx="2549993" cy="2549993"/>
          </a:xfrm>
          <a:prstGeom prst="rect">
            <a:avLst/>
          </a:prstGeom>
          <a:ln w="28575">
            <a:solidFill>
              <a:srgbClr val="F582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1ED6-08C2-6FF0-EFDA-5EF83909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What will the HDA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BB86F-387C-95BA-AB87-1C354541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22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5D89BC-F601-8FBA-D890-5B7BBBCD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907" y="230503"/>
            <a:ext cx="2365856" cy="996381"/>
          </a:xfrm>
          <a:prstGeom prst="rect">
            <a:avLst/>
          </a:prstGeom>
        </p:spPr>
      </p:pic>
      <p:sp>
        <p:nvSpPr>
          <p:cNvPr id="37" name="object 16">
            <a:extLst>
              <a:ext uri="{FF2B5EF4-FFF2-40B4-BE49-F238E27FC236}">
                <a16:creationId xmlns:a16="http://schemas.microsoft.com/office/drawing/2014/main" id="{2E168B8F-CA35-FEC3-05F5-15BED1E57BC8}"/>
              </a:ext>
            </a:extLst>
          </p:cNvPr>
          <p:cNvSpPr/>
          <p:nvPr/>
        </p:nvSpPr>
        <p:spPr>
          <a:xfrm>
            <a:off x="1104763" y="4173202"/>
            <a:ext cx="9879326" cy="1478280"/>
          </a:xfrm>
          <a:custGeom>
            <a:avLst/>
            <a:gdLst/>
            <a:ahLst/>
            <a:cxnLst/>
            <a:rect l="l" t="t" r="r" b="b"/>
            <a:pathLst>
              <a:path w="10236835" h="1478279">
                <a:moveTo>
                  <a:pt x="0" y="709294"/>
                </a:moveTo>
                <a:lnTo>
                  <a:pt x="54674" y="681257"/>
                </a:lnTo>
                <a:lnTo>
                  <a:pt x="114001" y="652341"/>
                </a:lnTo>
                <a:lnTo>
                  <a:pt x="177910" y="622718"/>
                </a:lnTo>
                <a:lnTo>
                  <a:pt x="246330" y="592561"/>
                </a:lnTo>
                <a:lnTo>
                  <a:pt x="282209" y="577335"/>
                </a:lnTo>
                <a:lnTo>
                  <a:pt x="319189" y="562041"/>
                </a:lnTo>
                <a:lnTo>
                  <a:pt x="357262" y="546699"/>
                </a:lnTo>
                <a:lnTo>
                  <a:pt x="396417" y="531330"/>
                </a:lnTo>
                <a:lnTo>
                  <a:pt x="436647" y="515957"/>
                </a:lnTo>
                <a:lnTo>
                  <a:pt x="477943" y="500601"/>
                </a:lnTo>
                <a:lnTo>
                  <a:pt x="520295" y="485283"/>
                </a:lnTo>
                <a:lnTo>
                  <a:pt x="563695" y="470024"/>
                </a:lnTo>
                <a:lnTo>
                  <a:pt x="608134" y="454847"/>
                </a:lnTo>
                <a:lnTo>
                  <a:pt x="653602" y="439773"/>
                </a:lnTo>
                <a:lnTo>
                  <a:pt x="700092" y="424823"/>
                </a:lnTo>
                <a:lnTo>
                  <a:pt x="747594" y="410019"/>
                </a:lnTo>
                <a:lnTo>
                  <a:pt x="796099" y="395382"/>
                </a:lnTo>
                <a:lnTo>
                  <a:pt x="845599" y="380934"/>
                </a:lnTo>
                <a:lnTo>
                  <a:pt x="896084" y="366696"/>
                </a:lnTo>
                <a:lnTo>
                  <a:pt x="947545" y="352690"/>
                </a:lnTo>
                <a:lnTo>
                  <a:pt x="999975" y="338938"/>
                </a:lnTo>
                <a:lnTo>
                  <a:pt x="1053363" y="325460"/>
                </a:lnTo>
                <a:lnTo>
                  <a:pt x="1107701" y="312278"/>
                </a:lnTo>
                <a:lnTo>
                  <a:pt x="1162981" y="299414"/>
                </a:lnTo>
                <a:lnTo>
                  <a:pt x="1219192" y="286889"/>
                </a:lnTo>
                <a:lnTo>
                  <a:pt x="1276327" y="274725"/>
                </a:lnTo>
                <a:lnTo>
                  <a:pt x="1334377" y="262943"/>
                </a:lnTo>
                <a:lnTo>
                  <a:pt x="1393331" y="251565"/>
                </a:lnTo>
                <a:lnTo>
                  <a:pt x="1453183" y="240612"/>
                </a:lnTo>
                <a:lnTo>
                  <a:pt x="1513922" y="230106"/>
                </a:lnTo>
                <a:lnTo>
                  <a:pt x="1575540" y="220068"/>
                </a:lnTo>
                <a:lnTo>
                  <a:pt x="1638028" y="210520"/>
                </a:lnTo>
                <a:lnTo>
                  <a:pt x="1701378" y="201483"/>
                </a:lnTo>
                <a:lnTo>
                  <a:pt x="1765579" y="192979"/>
                </a:lnTo>
                <a:lnTo>
                  <a:pt x="1830624" y="185029"/>
                </a:lnTo>
                <a:lnTo>
                  <a:pt x="1896503" y="177654"/>
                </a:lnTo>
                <a:lnTo>
                  <a:pt x="1963208" y="170877"/>
                </a:lnTo>
                <a:lnTo>
                  <a:pt x="2030729" y="164718"/>
                </a:lnTo>
                <a:lnTo>
                  <a:pt x="2120820" y="157606"/>
                </a:lnTo>
                <a:lnTo>
                  <a:pt x="2207037" y="152070"/>
                </a:lnTo>
                <a:lnTo>
                  <a:pt x="2289427" y="148069"/>
                </a:lnTo>
                <a:lnTo>
                  <a:pt x="2368035" y="145560"/>
                </a:lnTo>
                <a:lnTo>
                  <a:pt x="2442906" y="144501"/>
                </a:lnTo>
                <a:lnTo>
                  <a:pt x="2514086" y="144849"/>
                </a:lnTo>
                <a:lnTo>
                  <a:pt x="2581620" y="146561"/>
                </a:lnTo>
                <a:lnTo>
                  <a:pt x="2645554" y="149597"/>
                </a:lnTo>
                <a:lnTo>
                  <a:pt x="2705934" y="153913"/>
                </a:lnTo>
                <a:lnTo>
                  <a:pt x="2762804" y="159467"/>
                </a:lnTo>
                <a:lnTo>
                  <a:pt x="2816211" y="166216"/>
                </a:lnTo>
                <a:lnTo>
                  <a:pt x="2866200" y="174119"/>
                </a:lnTo>
                <a:lnTo>
                  <a:pt x="2912816" y="183132"/>
                </a:lnTo>
                <a:lnTo>
                  <a:pt x="2956105" y="193214"/>
                </a:lnTo>
                <a:lnTo>
                  <a:pt x="2996113" y="204322"/>
                </a:lnTo>
                <a:lnTo>
                  <a:pt x="3032884" y="216414"/>
                </a:lnTo>
                <a:lnTo>
                  <a:pt x="3096901" y="243380"/>
                </a:lnTo>
                <a:lnTo>
                  <a:pt x="3148519" y="273773"/>
                </a:lnTo>
                <a:lnTo>
                  <a:pt x="3188104" y="307253"/>
                </a:lnTo>
                <a:lnTo>
                  <a:pt x="3216018" y="343483"/>
                </a:lnTo>
                <a:lnTo>
                  <a:pt x="3232625" y="382123"/>
                </a:lnTo>
                <a:lnTo>
                  <a:pt x="3238291" y="422835"/>
                </a:lnTo>
                <a:lnTo>
                  <a:pt x="3237134" y="443861"/>
                </a:lnTo>
                <a:lnTo>
                  <a:pt x="3227069" y="487044"/>
                </a:lnTo>
                <a:lnTo>
                  <a:pt x="3198814" y="535064"/>
                </a:lnTo>
                <a:lnTo>
                  <a:pt x="3150070" y="582273"/>
                </a:lnTo>
                <a:lnTo>
                  <a:pt x="3119157" y="605690"/>
                </a:lnTo>
                <a:lnTo>
                  <a:pt x="3084493" y="629044"/>
                </a:lnTo>
                <a:lnTo>
                  <a:pt x="3046535" y="652383"/>
                </a:lnTo>
                <a:lnTo>
                  <a:pt x="3005741" y="675752"/>
                </a:lnTo>
                <a:lnTo>
                  <a:pt x="2962567" y="699200"/>
                </a:lnTo>
                <a:lnTo>
                  <a:pt x="2917471" y="722773"/>
                </a:lnTo>
                <a:lnTo>
                  <a:pt x="2870910" y="746516"/>
                </a:lnTo>
                <a:lnTo>
                  <a:pt x="2823341" y="770479"/>
                </a:lnTo>
                <a:lnTo>
                  <a:pt x="2775221" y="794706"/>
                </a:lnTo>
                <a:lnTo>
                  <a:pt x="2727007" y="819245"/>
                </a:lnTo>
                <a:lnTo>
                  <a:pt x="2679157" y="844142"/>
                </a:lnTo>
                <a:lnTo>
                  <a:pt x="2632127" y="869446"/>
                </a:lnTo>
                <a:lnTo>
                  <a:pt x="2586376" y="895201"/>
                </a:lnTo>
                <a:lnTo>
                  <a:pt x="2542359" y="921455"/>
                </a:lnTo>
                <a:lnTo>
                  <a:pt x="2500535" y="948256"/>
                </a:lnTo>
                <a:lnTo>
                  <a:pt x="2461359" y="975648"/>
                </a:lnTo>
                <a:lnTo>
                  <a:pt x="2425291" y="1003680"/>
                </a:lnTo>
                <a:lnTo>
                  <a:pt x="2392786" y="1032399"/>
                </a:lnTo>
                <a:lnTo>
                  <a:pt x="2364301" y="1061850"/>
                </a:lnTo>
                <a:lnTo>
                  <a:pt x="2340295" y="1092081"/>
                </a:lnTo>
                <a:lnTo>
                  <a:pt x="2307544" y="1155070"/>
                </a:lnTo>
                <a:lnTo>
                  <a:pt x="2298191" y="1221739"/>
                </a:lnTo>
                <a:lnTo>
                  <a:pt x="2301881" y="1253657"/>
                </a:lnTo>
                <a:lnTo>
                  <a:pt x="2320660" y="1310369"/>
                </a:lnTo>
                <a:lnTo>
                  <a:pt x="2353714" y="1357970"/>
                </a:lnTo>
                <a:lnTo>
                  <a:pt x="2399936" y="1396924"/>
                </a:lnTo>
                <a:lnTo>
                  <a:pt x="2458219" y="1427695"/>
                </a:lnTo>
                <a:lnTo>
                  <a:pt x="2527456" y="1450748"/>
                </a:lnTo>
                <a:lnTo>
                  <a:pt x="2565837" y="1459525"/>
                </a:lnTo>
                <a:lnTo>
                  <a:pt x="2606541" y="1466547"/>
                </a:lnTo>
                <a:lnTo>
                  <a:pt x="2649430" y="1471870"/>
                </a:lnTo>
                <a:lnTo>
                  <a:pt x="2694366" y="1475555"/>
                </a:lnTo>
                <a:lnTo>
                  <a:pt x="2741210" y="1477658"/>
                </a:lnTo>
                <a:lnTo>
                  <a:pt x="2789824" y="1478237"/>
                </a:lnTo>
                <a:lnTo>
                  <a:pt x="2840070" y="1477351"/>
                </a:lnTo>
                <a:lnTo>
                  <a:pt x="2891808" y="1475057"/>
                </a:lnTo>
                <a:lnTo>
                  <a:pt x="2944902" y="1471414"/>
                </a:lnTo>
                <a:lnTo>
                  <a:pt x="2999212" y="1466479"/>
                </a:lnTo>
                <a:lnTo>
                  <a:pt x="3054600" y="1460312"/>
                </a:lnTo>
                <a:lnTo>
                  <a:pt x="3110927" y="1452968"/>
                </a:lnTo>
                <a:lnTo>
                  <a:pt x="3168056" y="1444508"/>
                </a:lnTo>
                <a:lnTo>
                  <a:pt x="3225848" y="1434988"/>
                </a:lnTo>
                <a:lnTo>
                  <a:pt x="3284164" y="1424466"/>
                </a:lnTo>
                <a:lnTo>
                  <a:pt x="3342867" y="1413002"/>
                </a:lnTo>
                <a:lnTo>
                  <a:pt x="3401817" y="1400652"/>
                </a:lnTo>
                <a:lnTo>
                  <a:pt x="3460877" y="1387475"/>
                </a:lnTo>
                <a:lnTo>
                  <a:pt x="3531413" y="1368725"/>
                </a:lnTo>
                <a:lnTo>
                  <a:pt x="3568151" y="1357195"/>
                </a:lnTo>
                <a:lnTo>
                  <a:pt x="3605822" y="1344315"/>
                </a:lnTo>
                <a:lnTo>
                  <a:pt x="3644390" y="1330152"/>
                </a:lnTo>
                <a:lnTo>
                  <a:pt x="3683817" y="1314772"/>
                </a:lnTo>
                <a:lnTo>
                  <a:pt x="3724069" y="1298241"/>
                </a:lnTo>
                <a:lnTo>
                  <a:pt x="3765109" y="1280624"/>
                </a:lnTo>
                <a:lnTo>
                  <a:pt x="3806901" y="1261988"/>
                </a:lnTo>
                <a:lnTo>
                  <a:pt x="3849410" y="1242399"/>
                </a:lnTo>
                <a:lnTo>
                  <a:pt x="3892599" y="1221922"/>
                </a:lnTo>
                <a:lnTo>
                  <a:pt x="3936433" y="1200624"/>
                </a:lnTo>
                <a:lnTo>
                  <a:pt x="3980874" y="1178571"/>
                </a:lnTo>
                <a:lnTo>
                  <a:pt x="4025888" y="1155828"/>
                </a:lnTo>
                <a:lnTo>
                  <a:pt x="4071439" y="1132462"/>
                </a:lnTo>
                <a:lnTo>
                  <a:pt x="4117489" y="1108539"/>
                </a:lnTo>
                <a:lnTo>
                  <a:pt x="4164004" y="1084124"/>
                </a:lnTo>
                <a:lnTo>
                  <a:pt x="4210947" y="1059283"/>
                </a:lnTo>
                <a:lnTo>
                  <a:pt x="4258283" y="1034083"/>
                </a:lnTo>
                <a:lnTo>
                  <a:pt x="4305975" y="1008590"/>
                </a:lnTo>
                <a:lnTo>
                  <a:pt x="4353987" y="982869"/>
                </a:lnTo>
                <a:lnTo>
                  <a:pt x="4402284" y="956987"/>
                </a:lnTo>
                <a:lnTo>
                  <a:pt x="4450829" y="931009"/>
                </a:lnTo>
                <a:lnTo>
                  <a:pt x="4499587" y="905001"/>
                </a:lnTo>
                <a:lnTo>
                  <a:pt x="4548520" y="879030"/>
                </a:lnTo>
                <a:lnTo>
                  <a:pt x="4597594" y="853161"/>
                </a:lnTo>
                <a:lnTo>
                  <a:pt x="4646773" y="827461"/>
                </a:lnTo>
                <a:lnTo>
                  <a:pt x="4696020" y="801995"/>
                </a:lnTo>
                <a:lnTo>
                  <a:pt x="4745299" y="776830"/>
                </a:lnTo>
                <a:lnTo>
                  <a:pt x="4794575" y="752031"/>
                </a:lnTo>
                <a:lnTo>
                  <a:pt x="4843811" y="727664"/>
                </a:lnTo>
                <a:lnTo>
                  <a:pt x="4892971" y="703795"/>
                </a:lnTo>
                <a:lnTo>
                  <a:pt x="4942020" y="680491"/>
                </a:lnTo>
                <a:lnTo>
                  <a:pt x="4990921" y="657817"/>
                </a:lnTo>
                <a:lnTo>
                  <a:pt x="5039638" y="635839"/>
                </a:lnTo>
                <a:lnTo>
                  <a:pt x="5088136" y="614624"/>
                </a:lnTo>
                <a:lnTo>
                  <a:pt x="5136378" y="594237"/>
                </a:lnTo>
                <a:lnTo>
                  <a:pt x="5184329" y="574744"/>
                </a:lnTo>
                <a:lnTo>
                  <a:pt x="5231952" y="556211"/>
                </a:lnTo>
                <a:lnTo>
                  <a:pt x="5279212" y="538704"/>
                </a:lnTo>
                <a:lnTo>
                  <a:pt x="5326072" y="522290"/>
                </a:lnTo>
                <a:lnTo>
                  <a:pt x="5372496" y="507033"/>
                </a:lnTo>
                <a:lnTo>
                  <a:pt x="5418449" y="493001"/>
                </a:lnTo>
                <a:lnTo>
                  <a:pt x="5463894" y="480259"/>
                </a:lnTo>
                <a:lnTo>
                  <a:pt x="5508795" y="468873"/>
                </a:lnTo>
                <a:lnTo>
                  <a:pt x="5553117" y="458909"/>
                </a:lnTo>
                <a:lnTo>
                  <a:pt x="5596824" y="450433"/>
                </a:lnTo>
                <a:lnTo>
                  <a:pt x="5639879" y="443511"/>
                </a:lnTo>
                <a:lnTo>
                  <a:pt x="5682246" y="438209"/>
                </a:lnTo>
                <a:lnTo>
                  <a:pt x="5723890" y="434593"/>
                </a:lnTo>
                <a:lnTo>
                  <a:pt x="5768380" y="432780"/>
                </a:lnTo>
                <a:lnTo>
                  <a:pt x="5812158" y="433248"/>
                </a:lnTo>
                <a:lnTo>
                  <a:pt x="5855261" y="435893"/>
                </a:lnTo>
                <a:lnTo>
                  <a:pt x="5897724" y="440609"/>
                </a:lnTo>
                <a:lnTo>
                  <a:pt x="5939585" y="447291"/>
                </a:lnTo>
                <a:lnTo>
                  <a:pt x="5980879" y="455833"/>
                </a:lnTo>
                <a:lnTo>
                  <a:pt x="6021644" y="466131"/>
                </a:lnTo>
                <a:lnTo>
                  <a:pt x="6061916" y="478077"/>
                </a:lnTo>
                <a:lnTo>
                  <a:pt x="6101732" y="491568"/>
                </a:lnTo>
                <a:lnTo>
                  <a:pt x="6141127" y="506497"/>
                </a:lnTo>
                <a:lnTo>
                  <a:pt x="6180139" y="522759"/>
                </a:lnTo>
                <a:lnTo>
                  <a:pt x="6218804" y="540249"/>
                </a:lnTo>
                <a:lnTo>
                  <a:pt x="6257158" y="558862"/>
                </a:lnTo>
                <a:lnTo>
                  <a:pt x="6295238" y="578491"/>
                </a:lnTo>
                <a:lnTo>
                  <a:pt x="6333081" y="599031"/>
                </a:lnTo>
                <a:lnTo>
                  <a:pt x="6370723" y="620378"/>
                </a:lnTo>
                <a:lnTo>
                  <a:pt x="6408200" y="642424"/>
                </a:lnTo>
                <a:lnTo>
                  <a:pt x="6445549" y="665066"/>
                </a:lnTo>
                <a:lnTo>
                  <a:pt x="6482807" y="688198"/>
                </a:lnTo>
                <a:lnTo>
                  <a:pt x="6520010" y="711713"/>
                </a:lnTo>
                <a:lnTo>
                  <a:pt x="6557194" y="735507"/>
                </a:lnTo>
                <a:lnTo>
                  <a:pt x="6594397" y="759475"/>
                </a:lnTo>
                <a:lnTo>
                  <a:pt x="6631654" y="783510"/>
                </a:lnTo>
                <a:lnTo>
                  <a:pt x="6669002" y="807508"/>
                </a:lnTo>
                <a:lnTo>
                  <a:pt x="6706478" y="831362"/>
                </a:lnTo>
                <a:lnTo>
                  <a:pt x="6744118" y="854968"/>
                </a:lnTo>
                <a:lnTo>
                  <a:pt x="6781958" y="878221"/>
                </a:lnTo>
                <a:lnTo>
                  <a:pt x="6820036" y="901013"/>
                </a:lnTo>
                <a:lnTo>
                  <a:pt x="6858388" y="923241"/>
                </a:lnTo>
                <a:lnTo>
                  <a:pt x="6897049" y="944799"/>
                </a:lnTo>
                <a:lnTo>
                  <a:pt x="6936058" y="965581"/>
                </a:lnTo>
                <a:lnTo>
                  <a:pt x="6975449" y="985481"/>
                </a:lnTo>
                <a:lnTo>
                  <a:pt x="7015260" y="1004395"/>
                </a:lnTo>
                <a:lnTo>
                  <a:pt x="7055528" y="1022217"/>
                </a:lnTo>
                <a:lnTo>
                  <a:pt x="7096288" y="1038842"/>
                </a:lnTo>
                <a:lnTo>
                  <a:pt x="7137578" y="1054163"/>
                </a:lnTo>
                <a:lnTo>
                  <a:pt x="7179433" y="1068077"/>
                </a:lnTo>
                <a:lnTo>
                  <a:pt x="7221890" y="1080476"/>
                </a:lnTo>
                <a:lnTo>
                  <a:pt x="7264987" y="1091256"/>
                </a:lnTo>
                <a:lnTo>
                  <a:pt x="7308758" y="1100311"/>
                </a:lnTo>
                <a:lnTo>
                  <a:pt x="7353242" y="1107536"/>
                </a:lnTo>
                <a:lnTo>
                  <a:pt x="7398474" y="1112826"/>
                </a:lnTo>
                <a:lnTo>
                  <a:pt x="7444490" y="1116075"/>
                </a:lnTo>
                <a:lnTo>
                  <a:pt x="7491328" y="1117177"/>
                </a:lnTo>
                <a:lnTo>
                  <a:pt x="7539024" y="1116027"/>
                </a:lnTo>
                <a:lnTo>
                  <a:pt x="7587615" y="1112520"/>
                </a:lnTo>
                <a:lnTo>
                  <a:pt x="7654232" y="1104103"/>
                </a:lnTo>
                <a:lnTo>
                  <a:pt x="7717585" y="1092164"/>
                </a:lnTo>
                <a:lnTo>
                  <a:pt x="7778070" y="1076890"/>
                </a:lnTo>
                <a:lnTo>
                  <a:pt x="7836086" y="1058469"/>
                </a:lnTo>
                <a:lnTo>
                  <a:pt x="7892033" y="1037089"/>
                </a:lnTo>
                <a:lnTo>
                  <a:pt x="7946308" y="1012938"/>
                </a:lnTo>
                <a:lnTo>
                  <a:pt x="7999311" y="986204"/>
                </a:lnTo>
                <a:lnTo>
                  <a:pt x="8051440" y="957074"/>
                </a:lnTo>
                <a:lnTo>
                  <a:pt x="8103094" y="925737"/>
                </a:lnTo>
                <a:lnTo>
                  <a:pt x="8154671" y="892381"/>
                </a:lnTo>
                <a:lnTo>
                  <a:pt x="8206570" y="857193"/>
                </a:lnTo>
                <a:lnTo>
                  <a:pt x="8259190" y="820361"/>
                </a:lnTo>
                <a:lnTo>
                  <a:pt x="8312929" y="782074"/>
                </a:lnTo>
                <a:lnTo>
                  <a:pt x="8340343" y="762443"/>
                </a:lnTo>
                <a:lnTo>
                  <a:pt x="8368187" y="742519"/>
                </a:lnTo>
                <a:lnTo>
                  <a:pt x="8425361" y="701884"/>
                </a:lnTo>
                <a:lnTo>
                  <a:pt x="8484850" y="660357"/>
                </a:lnTo>
                <a:lnTo>
                  <a:pt x="8547053" y="618126"/>
                </a:lnTo>
                <a:lnTo>
                  <a:pt x="8579297" y="596805"/>
                </a:lnTo>
                <a:lnTo>
                  <a:pt x="8612369" y="575378"/>
                </a:lnTo>
                <a:lnTo>
                  <a:pt x="8646319" y="553870"/>
                </a:lnTo>
                <a:lnTo>
                  <a:pt x="8681197" y="532302"/>
                </a:lnTo>
                <a:lnTo>
                  <a:pt x="8717052" y="510700"/>
                </a:lnTo>
                <a:lnTo>
                  <a:pt x="8753934" y="489086"/>
                </a:lnTo>
                <a:lnTo>
                  <a:pt x="8791893" y="467484"/>
                </a:lnTo>
                <a:lnTo>
                  <a:pt x="8830980" y="445918"/>
                </a:lnTo>
                <a:lnTo>
                  <a:pt x="8871243" y="424410"/>
                </a:lnTo>
                <a:lnTo>
                  <a:pt x="8912733" y="402985"/>
                </a:lnTo>
                <a:lnTo>
                  <a:pt x="8955499" y="381665"/>
                </a:lnTo>
                <a:lnTo>
                  <a:pt x="8999591" y="360475"/>
                </a:lnTo>
                <a:lnTo>
                  <a:pt x="9045060" y="339437"/>
                </a:lnTo>
                <a:lnTo>
                  <a:pt x="9091955" y="318576"/>
                </a:lnTo>
                <a:lnTo>
                  <a:pt x="9140325" y="297915"/>
                </a:lnTo>
                <a:lnTo>
                  <a:pt x="9190221" y="277477"/>
                </a:lnTo>
                <a:lnTo>
                  <a:pt x="9241693" y="257285"/>
                </a:lnTo>
                <a:lnTo>
                  <a:pt x="9294790" y="237364"/>
                </a:lnTo>
                <a:lnTo>
                  <a:pt x="9349562" y="217737"/>
                </a:lnTo>
                <a:lnTo>
                  <a:pt x="9406059" y="198427"/>
                </a:lnTo>
                <a:lnTo>
                  <a:pt x="9464331" y="179458"/>
                </a:lnTo>
                <a:lnTo>
                  <a:pt x="9524427" y="160852"/>
                </a:lnTo>
                <a:lnTo>
                  <a:pt x="9586398" y="142635"/>
                </a:lnTo>
                <a:lnTo>
                  <a:pt x="9650293" y="124829"/>
                </a:lnTo>
                <a:lnTo>
                  <a:pt x="9716162" y="107457"/>
                </a:lnTo>
                <a:lnTo>
                  <a:pt x="9784055" y="90544"/>
                </a:lnTo>
                <a:lnTo>
                  <a:pt x="9854022" y="74112"/>
                </a:lnTo>
                <a:lnTo>
                  <a:pt x="9926113" y="58185"/>
                </a:lnTo>
                <a:lnTo>
                  <a:pt x="10000377" y="42787"/>
                </a:lnTo>
                <a:lnTo>
                  <a:pt x="10076864" y="27941"/>
                </a:lnTo>
                <a:lnTo>
                  <a:pt x="10155624" y="13671"/>
                </a:lnTo>
                <a:lnTo>
                  <a:pt x="10236708" y="0"/>
                </a:lnTo>
              </a:path>
            </a:pathLst>
          </a:custGeom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E66BA7-6E5F-BA70-06EA-B70BE2F440F7}"/>
              </a:ext>
            </a:extLst>
          </p:cNvPr>
          <p:cNvSpPr txBox="1"/>
          <p:nvPr/>
        </p:nvSpPr>
        <p:spPr>
          <a:xfrm>
            <a:off x="-35418" y="5355459"/>
            <a:ext cx="1462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i="1">
                <a:solidFill>
                  <a:schemeClr val="bg2"/>
                </a:solidFill>
                <a:cs typeface="Calibri" panose="020F0502020204030204" pitchFamily="34" charset="0"/>
              </a:rPr>
              <a:t>Need for data to address a question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FA238FD-B373-858C-1222-9ED7DE838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867" y="3284652"/>
            <a:ext cx="1745496" cy="220384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59C1527-CFEB-5D4A-1ECE-A19E4F2FFF71}"/>
              </a:ext>
            </a:extLst>
          </p:cNvPr>
          <p:cNvSpPr txBox="1"/>
          <p:nvPr/>
        </p:nvSpPr>
        <p:spPr>
          <a:xfrm>
            <a:off x="-35417" y="5113390"/>
            <a:ext cx="14625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2"/>
                </a:solidFill>
                <a:cs typeface="Calibri" panose="020F0502020204030204" pitchFamily="34" charset="0"/>
              </a:rPr>
              <a:t>Requester(s)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AB62B1-FD5B-71BC-8443-E5AD9086D4EF}"/>
              </a:ext>
            </a:extLst>
          </p:cNvPr>
          <p:cNvSpPr txBox="1"/>
          <p:nvPr/>
        </p:nvSpPr>
        <p:spPr>
          <a:xfrm>
            <a:off x="10728036" y="4366506"/>
            <a:ext cx="14625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tx2"/>
                </a:solidFill>
                <a:cs typeface="Calibri" panose="020F0502020204030204" pitchFamily="34" charset="0"/>
              </a:rPr>
              <a:t>Requester(s)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FE13B75-017E-5AAF-D6B2-C5D7AD77B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089" y="3259730"/>
            <a:ext cx="950491" cy="110567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C6D6362-1D81-DC63-70C6-EA2A98DC9CFE}"/>
              </a:ext>
            </a:extLst>
          </p:cNvPr>
          <p:cNvCxnSpPr>
            <a:cxnSpLocks/>
          </p:cNvCxnSpPr>
          <p:nvPr/>
        </p:nvCxnSpPr>
        <p:spPr>
          <a:xfrm>
            <a:off x="8565587" y="2531214"/>
            <a:ext cx="0" cy="330343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2BA4962-EF6B-C4D4-928C-3FF3F00CCC0A}"/>
              </a:ext>
            </a:extLst>
          </p:cNvPr>
          <p:cNvCxnSpPr>
            <a:cxnSpLocks/>
          </p:cNvCxnSpPr>
          <p:nvPr/>
        </p:nvCxnSpPr>
        <p:spPr>
          <a:xfrm>
            <a:off x="4337121" y="2531214"/>
            <a:ext cx="0" cy="3303436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994747E7-BED9-5F7D-054F-EF8CC0E91AF6}"/>
              </a:ext>
            </a:extLst>
          </p:cNvPr>
          <p:cNvSpPr/>
          <p:nvPr/>
        </p:nvSpPr>
        <p:spPr>
          <a:xfrm>
            <a:off x="1207804" y="2666938"/>
            <a:ext cx="2966299" cy="315746"/>
          </a:xfrm>
          <a:prstGeom prst="rect">
            <a:avLst/>
          </a:prstGeom>
          <a:noFill/>
          <a:ln>
            <a:solidFill>
              <a:schemeClr val="accent6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25000"/>
                    <a:lumOff val="75000"/>
                  </a:schemeClr>
                </a:solidFill>
              </a:rPr>
              <a:t>Search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28601E-F8AD-6341-B89A-5E72DEAF165A}"/>
              </a:ext>
            </a:extLst>
          </p:cNvPr>
          <p:cNvSpPr/>
          <p:nvPr/>
        </p:nvSpPr>
        <p:spPr>
          <a:xfrm>
            <a:off x="4494482" y="2666938"/>
            <a:ext cx="3908092" cy="315746"/>
          </a:xfrm>
          <a:prstGeom prst="rect">
            <a:avLst/>
          </a:prstGeom>
          <a:noFill/>
          <a:ln>
            <a:solidFill>
              <a:schemeClr val="accent6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75000"/>
                    <a:lumOff val="25000"/>
                  </a:schemeClr>
                </a:solidFill>
              </a:rPr>
              <a:t>Request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4ECEBF-6720-AB90-9F3E-FD367A1F7464}"/>
              </a:ext>
            </a:extLst>
          </p:cNvPr>
          <p:cNvSpPr/>
          <p:nvPr/>
        </p:nvSpPr>
        <p:spPr>
          <a:xfrm>
            <a:off x="8728603" y="2653661"/>
            <a:ext cx="2423314" cy="332715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002060"/>
                </a:solidFill>
              </a:rPr>
              <a:t>Access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A52CAB-FFE9-023A-9717-196FBB185AD6}"/>
              </a:ext>
            </a:extLst>
          </p:cNvPr>
          <p:cNvSpPr/>
          <p:nvPr/>
        </p:nvSpPr>
        <p:spPr>
          <a:xfrm>
            <a:off x="1904214" y="4496437"/>
            <a:ext cx="108000" cy="108000"/>
          </a:xfrm>
          <a:prstGeom prst="ellipse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ACB0FF8-F614-75E2-EB96-288731C5BE47}"/>
              </a:ext>
            </a:extLst>
          </p:cNvPr>
          <p:cNvSpPr/>
          <p:nvPr/>
        </p:nvSpPr>
        <p:spPr>
          <a:xfrm>
            <a:off x="3389598" y="4257908"/>
            <a:ext cx="108000" cy="108000"/>
          </a:xfrm>
          <a:prstGeom prst="ellipse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6F02E96-E4A7-75D5-45CC-B0B8A424A761}"/>
              </a:ext>
            </a:extLst>
          </p:cNvPr>
          <p:cNvSpPr/>
          <p:nvPr/>
        </p:nvSpPr>
        <p:spPr>
          <a:xfrm>
            <a:off x="5088765" y="5197889"/>
            <a:ext cx="108000" cy="1080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BF9F111-60E7-4141-FD55-B87C2F9BB6C0}"/>
              </a:ext>
            </a:extLst>
          </p:cNvPr>
          <p:cNvSpPr/>
          <p:nvPr/>
        </p:nvSpPr>
        <p:spPr>
          <a:xfrm>
            <a:off x="5708244" y="4876946"/>
            <a:ext cx="108000" cy="1080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9F69680-7C0A-0F66-E92B-7239AD224E3F}"/>
              </a:ext>
            </a:extLst>
          </p:cNvPr>
          <p:cNvSpPr/>
          <p:nvPr/>
        </p:nvSpPr>
        <p:spPr>
          <a:xfrm>
            <a:off x="7694099" y="5068901"/>
            <a:ext cx="108000" cy="1080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64FB859-CD7B-1953-F94E-DFA68655EAD9}"/>
              </a:ext>
            </a:extLst>
          </p:cNvPr>
          <p:cNvSpPr/>
          <p:nvPr/>
        </p:nvSpPr>
        <p:spPr>
          <a:xfrm>
            <a:off x="9275076" y="4768946"/>
            <a:ext cx="108000" cy="1080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197FDDC-200A-83F7-2EAE-73458A49948E}"/>
              </a:ext>
            </a:extLst>
          </p:cNvPr>
          <p:cNvSpPr/>
          <p:nvPr/>
        </p:nvSpPr>
        <p:spPr>
          <a:xfrm>
            <a:off x="9739218" y="4459282"/>
            <a:ext cx="108000" cy="1080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211D68F-0849-007A-49ED-42AA9007622D}"/>
              </a:ext>
            </a:extLst>
          </p:cNvPr>
          <p:cNvSpPr/>
          <p:nvPr/>
        </p:nvSpPr>
        <p:spPr>
          <a:xfrm>
            <a:off x="10619423" y="4168207"/>
            <a:ext cx="108000" cy="1080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>
              <a:solidFill>
                <a:schemeClr val="bg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B6CA4D5-0299-0ADA-3DDB-41B48D820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447" y="6263356"/>
            <a:ext cx="178465" cy="1875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A3DA99-D011-4498-AF2A-904D27C6214F}"/>
              </a:ext>
            </a:extLst>
          </p:cNvPr>
          <p:cNvSpPr/>
          <p:nvPr/>
        </p:nvSpPr>
        <p:spPr>
          <a:xfrm>
            <a:off x="8713000" y="5251461"/>
            <a:ext cx="1257794" cy="608105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>
                <a:cs typeface="Calibri" panose="020F0502020204030204" pitchFamily="34" charset="0"/>
              </a:rPr>
              <a:t>Access data</a:t>
            </a: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6B8849-E9EC-B7E9-C9F5-5282439D4A33}"/>
              </a:ext>
            </a:extLst>
          </p:cNvPr>
          <p:cNvSpPr/>
          <p:nvPr/>
        </p:nvSpPr>
        <p:spPr>
          <a:xfrm>
            <a:off x="1281192" y="3464834"/>
            <a:ext cx="1358110" cy="734187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Open Data Catalogue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0799CB-B33F-D8C1-973B-61DB2F032285}"/>
              </a:ext>
            </a:extLst>
          </p:cNvPr>
          <p:cNvSpPr/>
          <p:nvPr/>
        </p:nvSpPr>
        <p:spPr>
          <a:xfrm>
            <a:off x="4497695" y="5660262"/>
            <a:ext cx="1349597" cy="608105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Fill in &amp; submit online request form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88AC67-FF9C-375B-2825-1AFF11754B90}"/>
              </a:ext>
            </a:extLst>
          </p:cNvPr>
          <p:cNvSpPr/>
          <p:nvPr/>
        </p:nvSpPr>
        <p:spPr>
          <a:xfrm>
            <a:off x="7086465" y="5426275"/>
            <a:ext cx="1349596" cy="608105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Receive feedback and next steps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B6A3E6-1BB9-D5EB-2BAB-DC0E2E3037BF}"/>
              </a:ext>
            </a:extLst>
          </p:cNvPr>
          <p:cNvSpPr/>
          <p:nvPr/>
        </p:nvSpPr>
        <p:spPr>
          <a:xfrm>
            <a:off x="9192703" y="3560403"/>
            <a:ext cx="1148080" cy="608105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Use data for agreed purpose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1BC2D1-147E-6EDF-51E7-22553CDB14FB}"/>
              </a:ext>
            </a:extLst>
          </p:cNvPr>
          <p:cNvSpPr/>
          <p:nvPr/>
        </p:nvSpPr>
        <p:spPr>
          <a:xfrm>
            <a:off x="10092565" y="4688287"/>
            <a:ext cx="1148078" cy="48531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Dispose of data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949007-EA34-19A1-EF3B-676DE8194481}"/>
              </a:ext>
            </a:extLst>
          </p:cNvPr>
          <p:cNvSpPr/>
          <p:nvPr/>
        </p:nvSpPr>
        <p:spPr>
          <a:xfrm>
            <a:off x="2846068" y="3141130"/>
            <a:ext cx="1183896" cy="734187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Search for (meta)data in the catalogue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F2ED0B3-FDC3-880E-5B8E-9CB9B54361DA}"/>
              </a:ext>
            </a:extLst>
          </p:cNvPr>
          <p:cNvSpPr/>
          <p:nvPr/>
        </p:nvSpPr>
        <p:spPr>
          <a:xfrm>
            <a:off x="5008376" y="3950915"/>
            <a:ext cx="1389545" cy="608105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Receive &amp; fill in detailed request form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458980-B48D-744E-F8ED-D696C57BF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48" y="3821780"/>
            <a:ext cx="790226" cy="7902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D0A6EA3-99D7-45FD-86EF-B5B613852413}"/>
              </a:ext>
            </a:extLst>
          </p:cNvPr>
          <p:cNvSpPr/>
          <p:nvPr/>
        </p:nvSpPr>
        <p:spPr>
          <a:xfrm>
            <a:off x="7146812" y="4728180"/>
            <a:ext cx="108000" cy="1080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DAB69-E135-AB5C-4C56-32C5D4F74F9F}"/>
              </a:ext>
            </a:extLst>
          </p:cNvPr>
          <p:cNvSpPr txBox="1"/>
          <p:nvPr/>
        </p:nvSpPr>
        <p:spPr>
          <a:xfrm>
            <a:off x="6243301" y="3267262"/>
            <a:ext cx="1904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 “Go/no-go” &amp; prioritisation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75FF68-F39D-B8EF-7BB9-77DB506BA7BC}"/>
              </a:ext>
            </a:extLst>
          </p:cNvPr>
          <p:cNvSpPr/>
          <p:nvPr/>
        </p:nvSpPr>
        <p:spPr>
          <a:xfrm>
            <a:off x="3497598" y="5043535"/>
            <a:ext cx="108000" cy="108000"/>
          </a:xfrm>
          <a:prstGeom prst="ellipse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3725D1-D7B6-7EC2-F9BE-202ECC55DC58}"/>
              </a:ext>
            </a:extLst>
          </p:cNvPr>
          <p:cNvSpPr/>
          <p:nvPr/>
        </p:nvSpPr>
        <p:spPr>
          <a:xfrm>
            <a:off x="1618343" y="4876946"/>
            <a:ext cx="1462595" cy="555191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Identify needed existing data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BB33C3-9843-E0CE-082A-D45F340CEF5F}"/>
              </a:ext>
            </a:extLst>
          </p:cNvPr>
          <p:cNvSpPr/>
          <p:nvPr/>
        </p:nvSpPr>
        <p:spPr>
          <a:xfrm>
            <a:off x="3627734" y="5602434"/>
            <a:ext cx="108000" cy="108000"/>
          </a:xfrm>
          <a:prstGeom prst="ellipse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68AD1AA-3DAA-3A0A-FAF4-EBAA3DF4A710}"/>
              </a:ext>
            </a:extLst>
          </p:cNvPr>
          <p:cNvSpPr/>
          <p:nvPr/>
        </p:nvSpPr>
        <p:spPr>
          <a:xfrm>
            <a:off x="3046223" y="5895705"/>
            <a:ext cx="1188451" cy="555191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cs typeface="Calibri" panose="020F0502020204030204" pitchFamily="34" charset="0"/>
              </a:rPr>
              <a:t>Identify missing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0ACBBE-5613-A0AF-CD3D-8FE99B30EFAC}"/>
              </a:ext>
            </a:extLst>
          </p:cNvPr>
          <p:cNvSpPr txBox="1">
            <a:spLocks/>
          </p:cNvSpPr>
          <p:nvPr/>
        </p:nvSpPr>
        <p:spPr>
          <a:xfrm>
            <a:off x="838200" y="1744375"/>
            <a:ext cx="10515600" cy="36933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fr-BE" kern="0">
                <a:solidFill>
                  <a:schemeClr val="bg1"/>
                </a:solidFill>
              </a:rPr>
              <a:t>Support data </a:t>
            </a:r>
            <a:r>
              <a:rPr lang="fr-BE" kern="0" err="1">
                <a:solidFill>
                  <a:schemeClr val="bg1"/>
                </a:solidFill>
              </a:rPr>
              <a:t>requests</a:t>
            </a:r>
            <a:r>
              <a:rPr lang="fr-BE" kern="0">
                <a:solidFill>
                  <a:schemeClr val="bg1"/>
                </a:solidFill>
              </a:rPr>
              <a:t> via the </a:t>
            </a:r>
            <a:r>
              <a:rPr lang="fr-BE" b="1" kern="0" err="1">
                <a:solidFill>
                  <a:schemeClr val="bg1"/>
                </a:solidFill>
              </a:rPr>
              <a:t>request</a:t>
            </a:r>
            <a:r>
              <a:rPr lang="fr-BE" b="1" kern="0">
                <a:solidFill>
                  <a:schemeClr val="bg1"/>
                </a:solidFill>
              </a:rPr>
              <a:t> process </a:t>
            </a:r>
            <a:r>
              <a:rPr lang="fr-BE" ker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47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 animBg="1"/>
      <p:bldP spid="38" grpId="0"/>
      <p:bldP spid="40" grpId="0"/>
      <p:bldP spid="41" grpId="0"/>
      <p:bldP spid="50" grpId="0" animBg="1"/>
      <p:bldP spid="51" grpId="0" animBg="1"/>
      <p:bldP spid="52" grpId="0" animBg="1"/>
      <p:bldP spid="55" grpId="0" animBg="1"/>
      <p:bldP spid="58" grpId="0" animBg="1"/>
      <p:bldP spid="68" grpId="0" animBg="1"/>
      <p:bldP spid="70" grpId="0" animBg="1"/>
      <p:bldP spid="71" grpId="0" animBg="1"/>
      <p:bldP spid="73" grpId="0" animBg="1"/>
      <p:bldP spid="75" grpId="0" animBg="1"/>
      <p:bldP spid="79" grpId="0" animBg="1"/>
      <p:bldP spid="6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9" grpId="0" animBg="1"/>
      <p:bldP spid="10" grpId="0"/>
      <p:bldP spid="3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1ED6-08C2-6FF0-EFDA-5EF83909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What will the HDA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BB86F-387C-95BA-AB87-1C354541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23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5D89BC-F601-8FBA-D890-5B7BBBCD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907" y="230503"/>
            <a:ext cx="2365856" cy="9963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5E27A3-A62A-1E1D-8783-AE870351B251}"/>
              </a:ext>
            </a:extLst>
          </p:cNvPr>
          <p:cNvSpPr txBox="1">
            <a:spLocks/>
          </p:cNvSpPr>
          <p:nvPr/>
        </p:nvSpPr>
        <p:spPr>
          <a:xfrm>
            <a:off x="838200" y="1744375"/>
            <a:ext cx="10515600" cy="36933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fr-BE" kern="0">
                <a:solidFill>
                  <a:schemeClr val="bg1"/>
                </a:solidFill>
              </a:rPr>
              <a:t>Support data </a:t>
            </a:r>
            <a:r>
              <a:rPr lang="fr-BE" kern="0" err="1">
                <a:solidFill>
                  <a:schemeClr val="bg1"/>
                </a:solidFill>
              </a:rPr>
              <a:t>requests</a:t>
            </a:r>
            <a:r>
              <a:rPr lang="fr-BE" kern="0">
                <a:solidFill>
                  <a:schemeClr val="bg1"/>
                </a:solidFill>
              </a:rPr>
              <a:t> via the </a:t>
            </a:r>
            <a:r>
              <a:rPr lang="fr-BE" b="1" kern="0" err="1">
                <a:solidFill>
                  <a:schemeClr val="bg1"/>
                </a:solidFill>
              </a:rPr>
              <a:t>request</a:t>
            </a:r>
            <a:r>
              <a:rPr lang="fr-BE" b="1" kern="0">
                <a:solidFill>
                  <a:schemeClr val="bg1"/>
                </a:solidFill>
              </a:rPr>
              <a:t> process </a:t>
            </a:r>
            <a:r>
              <a:rPr lang="fr-BE" ker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2B5D15-835A-127D-E81B-BF2DFEDE1C73}"/>
              </a:ext>
            </a:extLst>
          </p:cNvPr>
          <p:cNvSpPr/>
          <p:nvPr/>
        </p:nvSpPr>
        <p:spPr>
          <a:xfrm>
            <a:off x="666185" y="3686971"/>
            <a:ext cx="4185291" cy="814309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“go/no-go” for </a:t>
            </a:r>
            <a:r>
              <a:rPr lang="fr-FR" err="1"/>
              <a:t>requests</a:t>
            </a:r>
            <a:r>
              <a:rPr lang="fr-FR"/>
              <a:t> </a:t>
            </a:r>
            <a:r>
              <a:rPr lang="fr-FR" err="1"/>
              <a:t>using</a:t>
            </a:r>
            <a:r>
              <a:rPr lang="fr-FR"/>
              <a:t> </a:t>
            </a:r>
            <a:r>
              <a:rPr lang="fr-FR" err="1"/>
              <a:t>predefined</a:t>
            </a:r>
            <a:r>
              <a:rPr lang="fr-FR"/>
              <a:t> </a:t>
            </a:r>
            <a:r>
              <a:rPr lang="fr-FR" err="1"/>
              <a:t>criteria</a:t>
            </a:r>
            <a:endParaRPr lang="fr-FR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F8CA04E-9FDE-8314-7D44-733125E74BC1}"/>
              </a:ext>
            </a:extLst>
          </p:cNvPr>
          <p:cNvCxnSpPr>
            <a:cxnSpLocks/>
            <a:stCxn id="3" idx="1"/>
            <a:endCxn id="21" idx="0"/>
          </p:cNvCxnSpPr>
          <p:nvPr/>
        </p:nvCxnSpPr>
        <p:spPr>
          <a:xfrm rot="10800000" flipV="1">
            <a:off x="2758831" y="3414393"/>
            <a:ext cx="2488092" cy="272577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2ED70E-DABB-73D5-DF4A-6CB9187FFAF6}"/>
              </a:ext>
            </a:extLst>
          </p:cNvPr>
          <p:cNvSpPr/>
          <p:nvPr/>
        </p:nvSpPr>
        <p:spPr>
          <a:xfrm>
            <a:off x="7258285" y="3686971"/>
            <a:ext cx="4185291" cy="814308"/>
          </a:xfrm>
          <a:prstGeom prst="roundRect">
            <a:avLst/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/>
              <a:t>Prioritisation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data </a:t>
            </a:r>
            <a:r>
              <a:rPr lang="nl-BE" err="1"/>
              <a:t>requests</a:t>
            </a:r>
            <a:endParaRPr lang="nl-BE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7564E92A-C888-C20B-4B04-7901D246F0CD}"/>
              </a:ext>
            </a:extLst>
          </p:cNvPr>
          <p:cNvCxnSpPr>
            <a:cxnSpLocks/>
            <a:stCxn id="3" idx="3"/>
            <a:endCxn id="24" idx="0"/>
          </p:cNvCxnSpPr>
          <p:nvPr/>
        </p:nvCxnSpPr>
        <p:spPr>
          <a:xfrm>
            <a:off x="6862838" y="3414394"/>
            <a:ext cx="2488093" cy="272577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042AF3-2AE4-6D93-0EDA-37E466121B26}"/>
              </a:ext>
            </a:extLst>
          </p:cNvPr>
          <p:cNvCxnSpPr>
            <a:cxnSpLocks/>
          </p:cNvCxnSpPr>
          <p:nvPr/>
        </p:nvCxnSpPr>
        <p:spPr>
          <a:xfrm>
            <a:off x="4892595" y="4221676"/>
            <a:ext cx="2324569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753E2F-8C96-1CAF-A215-7D4ED4970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23" y="2606436"/>
            <a:ext cx="1615915" cy="16159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5F8461-F462-78C6-9324-FB02B4690C7B}"/>
              </a:ext>
            </a:extLst>
          </p:cNvPr>
          <p:cNvSpPr/>
          <p:nvPr/>
        </p:nvSpPr>
        <p:spPr>
          <a:xfrm>
            <a:off x="7931550" y="4724304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“Type of </a:t>
            </a:r>
            <a:r>
              <a:rPr lang="nl-BE" sz="1400" err="1">
                <a:solidFill>
                  <a:schemeClr val="tx1"/>
                </a:solidFill>
              </a:rPr>
              <a:t>requester</a:t>
            </a:r>
            <a:r>
              <a:rPr lang="nl-BE" sz="14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4728AE-9F2D-0B05-25AA-E6B7B0933D83}"/>
              </a:ext>
            </a:extLst>
          </p:cNvPr>
          <p:cNvSpPr/>
          <p:nvPr/>
        </p:nvSpPr>
        <p:spPr>
          <a:xfrm>
            <a:off x="7931549" y="5057633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“</a:t>
            </a:r>
            <a:r>
              <a:rPr lang="nl-BE" sz="1400" err="1">
                <a:solidFill>
                  <a:schemeClr val="tx1"/>
                </a:solidFill>
              </a:rPr>
              <a:t>Datacomplexity</a:t>
            </a:r>
            <a:r>
              <a:rPr lang="nl-BE" sz="14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1AD4F-8D86-4DC9-1896-804402BB7812}"/>
              </a:ext>
            </a:extLst>
          </p:cNvPr>
          <p:cNvSpPr/>
          <p:nvPr/>
        </p:nvSpPr>
        <p:spPr>
          <a:xfrm>
            <a:off x="7931549" y="5401850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“</a:t>
            </a:r>
            <a:r>
              <a:rPr lang="nl-BE" sz="1400" err="1">
                <a:solidFill>
                  <a:schemeClr val="tx1"/>
                </a:solidFill>
              </a:rPr>
              <a:t>Reusability</a:t>
            </a:r>
            <a:r>
              <a:rPr lang="nl-BE" sz="14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6633B5-AE39-B1C6-EA6C-BB7EE9BEA0D2}"/>
              </a:ext>
            </a:extLst>
          </p:cNvPr>
          <p:cNvSpPr/>
          <p:nvPr/>
        </p:nvSpPr>
        <p:spPr>
          <a:xfrm>
            <a:off x="7931548" y="5735178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“Impact”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A346C-FA35-0B20-3046-CD78192E50C9}"/>
              </a:ext>
            </a:extLst>
          </p:cNvPr>
          <p:cNvSpPr/>
          <p:nvPr/>
        </p:nvSpPr>
        <p:spPr>
          <a:xfrm>
            <a:off x="7931548" y="6070737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“Planning over time”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50C7C-3023-C3E1-1792-417D847D2AD4}"/>
              </a:ext>
            </a:extLst>
          </p:cNvPr>
          <p:cNvSpPr txBox="1"/>
          <p:nvPr/>
        </p:nvSpPr>
        <p:spPr>
          <a:xfrm rot="16200000">
            <a:off x="6479827" y="5318162"/>
            <a:ext cx="2016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b="1" err="1">
                <a:solidFill>
                  <a:schemeClr val="accent6"/>
                </a:solidFill>
              </a:rPr>
              <a:t>Dimensions</a:t>
            </a:r>
            <a:endParaRPr lang="nl-BE" sz="1200" b="1">
              <a:solidFill>
                <a:schemeClr val="accent6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2326B2-E4D8-F970-AB03-123BE3AD22AA}"/>
              </a:ext>
            </a:extLst>
          </p:cNvPr>
          <p:cNvSpPr/>
          <p:nvPr/>
        </p:nvSpPr>
        <p:spPr>
          <a:xfrm>
            <a:off x="1316301" y="4724154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“</a:t>
            </a:r>
            <a:r>
              <a:rPr lang="fr-FR" sz="1400" err="1">
                <a:solidFill>
                  <a:schemeClr val="tx1"/>
                </a:solidFill>
              </a:rPr>
              <a:t>Authorisation</a:t>
            </a:r>
            <a:r>
              <a:rPr lang="fr-FR" sz="14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E1B253-65C8-974F-8EA1-04C54AD2E1BC}"/>
              </a:ext>
            </a:extLst>
          </p:cNvPr>
          <p:cNvSpPr/>
          <p:nvPr/>
        </p:nvSpPr>
        <p:spPr>
          <a:xfrm>
            <a:off x="1316300" y="5057483"/>
            <a:ext cx="3442575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“Time to Access the data”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0B848A-F8DA-F76B-C15C-428FF306FB5A}"/>
              </a:ext>
            </a:extLst>
          </p:cNvPr>
          <p:cNvSpPr/>
          <p:nvPr/>
        </p:nvSpPr>
        <p:spPr>
          <a:xfrm>
            <a:off x="1316300" y="5401700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“</a:t>
            </a:r>
            <a:r>
              <a:rPr lang="fr-FR" sz="1400" err="1">
                <a:solidFill>
                  <a:schemeClr val="tx1"/>
                </a:solidFill>
              </a:rPr>
              <a:t>Availability</a:t>
            </a:r>
            <a:r>
              <a:rPr lang="fr-FR" sz="1400">
                <a:solidFill>
                  <a:schemeClr val="tx1"/>
                </a:solidFill>
              </a:rPr>
              <a:t> of the data”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0F6669-F108-E32E-C8E6-FCE61658B682}"/>
              </a:ext>
            </a:extLst>
          </p:cNvPr>
          <p:cNvSpPr/>
          <p:nvPr/>
        </p:nvSpPr>
        <p:spPr>
          <a:xfrm>
            <a:off x="1316299" y="5735028"/>
            <a:ext cx="3442576" cy="248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</a:rPr>
              <a:t>“Goal”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8B6C7B-8B92-0CF9-D2B2-2724DE7E8F0B}"/>
              </a:ext>
            </a:extLst>
          </p:cNvPr>
          <p:cNvSpPr txBox="1"/>
          <p:nvPr/>
        </p:nvSpPr>
        <p:spPr>
          <a:xfrm rot="16200000">
            <a:off x="243302" y="5203925"/>
            <a:ext cx="1259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err="1">
                <a:solidFill>
                  <a:schemeClr val="accent6"/>
                </a:solidFill>
              </a:rPr>
              <a:t>Criteria</a:t>
            </a:r>
            <a:endParaRPr lang="fr-FR" sz="1200" b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0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1" grpId="0" animBg="1"/>
      <p:bldP spid="2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6" grpId="0" animBg="1"/>
      <p:bldP spid="17" grpId="0" animBg="1"/>
      <p:bldP spid="19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6000">
              <a:srgbClr val="2A2D32"/>
            </a:gs>
            <a:gs pos="0">
              <a:srgbClr val="282B32"/>
            </a:gs>
            <a:gs pos="61000">
              <a:srgbClr val="42464F"/>
            </a:gs>
            <a:gs pos="37000">
              <a:srgbClr val="2B2E35"/>
            </a:gs>
            <a:gs pos="69000">
              <a:srgbClr val="444B51"/>
            </a:gs>
            <a:gs pos="85000">
              <a:srgbClr val="3E4146"/>
            </a:gs>
            <a:gs pos="100000">
              <a:srgbClr val="333A4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605E1-E933-D368-4CB0-65104E49B7FF}"/>
              </a:ext>
            </a:extLst>
          </p:cNvPr>
          <p:cNvSpPr/>
          <p:nvPr/>
        </p:nvSpPr>
        <p:spPr>
          <a:xfrm>
            <a:off x="3242276" y="0"/>
            <a:ext cx="45719" cy="389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upo 682">
            <a:extLst>
              <a:ext uri="{FF2B5EF4-FFF2-40B4-BE49-F238E27FC236}">
                <a16:creationId xmlns:a16="http://schemas.microsoft.com/office/drawing/2014/main" id="{2B96F580-AA85-C23C-077C-776DBC47E4C0}"/>
              </a:ext>
            </a:extLst>
          </p:cNvPr>
          <p:cNvGrpSpPr/>
          <p:nvPr/>
        </p:nvGrpSpPr>
        <p:grpSpPr>
          <a:xfrm rot="10800000">
            <a:off x="2995370" y="3892753"/>
            <a:ext cx="529817" cy="611696"/>
            <a:chOff x="2997200" y="3760788"/>
            <a:chExt cx="523875" cy="604838"/>
          </a:xfrm>
          <a:solidFill>
            <a:schemeClr val="bg1"/>
          </a:solidFill>
        </p:grpSpPr>
        <p:sp>
          <p:nvSpPr>
            <p:cNvPr id="4" name="Freeform 103">
              <a:extLst>
                <a:ext uri="{FF2B5EF4-FFF2-40B4-BE49-F238E27FC236}">
                  <a16:creationId xmlns:a16="http://schemas.microsoft.com/office/drawing/2014/main" id="{D3604B72-B6DE-B978-FF3A-B1CB41A2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88" y="4292601"/>
              <a:ext cx="214313" cy="73025"/>
            </a:xfrm>
            <a:custGeom>
              <a:avLst/>
              <a:gdLst>
                <a:gd name="T0" fmla="*/ 53 w 57"/>
                <a:gd name="T1" fmla="*/ 0 h 19"/>
                <a:gd name="T2" fmla="*/ 4 w 57"/>
                <a:gd name="T3" fmla="*/ 0 h 19"/>
                <a:gd name="T4" fmla="*/ 3 w 57"/>
                <a:gd name="T5" fmla="*/ 10 h 19"/>
                <a:gd name="T6" fmla="*/ 13 w 57"/>
                <a:gd name="T7" fmla="*/ 11 h 19"/>
                <a:gd name="T8" fmla="*/ 15 w 57"/>
                <a:gd name="T9" fmla="*/ 16 h 19"/>
                <a:gd name="T10" fmla="*/ 37 w 57"/>
                <a:gd name="T11" fmla="*/ 18 h 19"/>
                <a:gd name="T12" fmla="*/ 42 w 57"/>
                <a:gd name="T13" fmla="*/ 16 h 19"/>
                <a:gd name="T14" fmla="*/ 44 w 57"/>
                <a:gd name="T15" fmla="*/ 11 h 19"/>
                <a:gd name="T16" fmla="*/ 54 w 57"/>
                <a:gd name="T17" fmla="*/ 10 h 19"/>
                <a:gd name="T18" fmla="*/ 53 w 5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9">
                  <a:moveTo>
                    <a:pt x="5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0" y="7"/>
                    <a:pt x="3" y="10"/>
                  </a:cubicBezTo>
                  <a:cubicBezTo>
                    <a:pt x="5" y="12"/>
                    <a:pt x="10" y="11"/>
                    <a:pt x="13" y="11"/>
                  </a:cubicBezTo>
                  <a:cubicBezTo>
                    <a:pt x="13" y="13"/>
                    <a:pt x="14" y="15"/>
                    <a:pt x="15" y="16"/>
                  </a:cubicBezTo>
                  <a:cubicBezTo>
                    <a:pt x="18" y="19"/>
                    <a:pt x="33" y="18"/>
                    <a:pt x="37" y="18"/>
                  </a:cubicBezTo>
                  <a:cubicBezTo>
                    <a:pt x="39" y="18"/>
                    <a:pt x="41" y="17"/>
                    <a:pt x="42" y="16"/>
                  </a:cubicBezTo>
                  <a:cubicBezTo>
                    <a:pt x="43" y="15"/>
                    <a:pt x="44" y="13"/>
                    <a:pt x="44" y="11"/>
                  </a:cubicBezTo>
                  <a:cubicBezTo>
                    <a:pt x="47" y="11"/>
                    <a:pt x="52" y="12"/>
                    <a:pt x="54" y="10"/>
                  </a:cubicBezTo>
                  <a:cubicBezTo>
                    <a:pt x="57" y="7"/>
                    <a:pt x="56" y="3"/>
                    <a:pt x="53" y="0"/>
                  </a:cubicBez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" name="Freeform 104">
              <a:extLst>
                <a:ext uri="{FF2B5EF4-FFF2-40B4-BE49-F238E27FC236}">
                  <a16:creationId xmlns:a16="http://schemas.microsoft.com/office/drawing/2014/main" id="{41DCD377-FC98-D84E-404F-1F00E1091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4240213"/>
              <a:ext cx="225425" cy="38100"/>
            </a:xfrm>
            <a:custGeom>
              <a:avLst/>
              <a:gdLst>
                <a:gd name="T0" fmla="*/ 56 w 60"/>
                <a:gd name="T1" fmla="*/ 0 h 10"/>
                <a:gd name="T2" fmla="*/ 3 w 60"/>
                <a:gd name="T3" fmla="*/ 0 h 10"/>
                <a:gd name="T4" fmla="*/ 0 w 60"/>
                <a:gd name="T5" fmla="*/ 5 h 10"/>
                <a:gd name="T6" fmla="*/ 2 w 60"/>
                <a:gd name="T7" fmla="*/ 9 h 10"/>
                <a:gd name="T8" fmla="*/ 3 w 60"/>
                <a:gd name="T9" fmla="*/ 10 h 10"/>
                <a:gd name="T10" fmla="*/ 56 w 60"/>
                <a:gd name="T11" fmla="*/ 10 h 10"/>
                <a:gd name="T12" fmla="*/ 57 w 60"/>
                <a:gd name="T13" fmla="*/ 9 h 10"/>
                <a:gd name="T14" fmla="*/ 60 w 60"/>
                <a:gd name="T15" fmla="*/ 5 h 10"/>
                <a:gd name="T16" fmla="*/ 57 w 60"/>
                <a:gd name="T17" fmla="*/ 0 h 10"/>
                <a:gd name="T18" fmla="*/ 56 w 6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0">
                  <a:moveTo>
                    <a:pt x="5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1" y="8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8"/>
                    <a:pt x="59" y="6"/>
                    <a:pt x="60" y="5"/>
                  </a:cubicBezTo>
                  <a:cubicBezTo>
                    <a:pt x="59" y="3"/>
                    <a:pt x="58" y="1"/>
                    <a:pt x="57" y="0"/>
                  </a:cubicBezTo>
                  <a:lnTo>
                    <a:pt x="56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Freeform 105">
              <a:extLst>
                <a:ext uri="{FF2B5EF4-FFF2-40B4-BE49-F238E27FC236}">
                  <a16:creationId xmlns:a16="http://schemas.microsoft.com/office/drawing/2014/main" id="{F0AD98E9-88BD-9B1C-CB69-4DFFCDC7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3760788"/>
              <a:ext cx="523875" cy="465138"/>
            </a:xfrm>
            <a:custGeom>
              <a:avLst/>
              <a:gdLst>
                <a:gd name="T0" fmla="*/ 98 w 139"/>
                <a:gd name="T1" fmla="*/ 123 h 123"/>
                <a:gd name="T2" fmla="*/ 97 w 139"/>
                <a:gd name="T3" fmla="*/ 108 h 123"/>
                <a:gd name="T4" fmla="*/ 70 w 139"/>
                <a:gd name="T5" fmla="*/ 1 h 123"/>
                <a:gd name="T6" fmla="*/ 42 w 139"/>
                <a:gd name="T7" fmla="*/ 108 h 123"/>
                <a:gd name="T8" fmla="*/ 40 w 139"/>
                <a:gd name="T9" fmla="*/ 123 h 123"/>
                <a:gd name="T10" fmla="*/ 98 w 13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123">
                  <a:moveTo>
                    <a:pt x="98" y="123"/>
                  </a:moveTo>
                  <a:cubicBezTo>
                    <a:pt x="102" y="120"/>
                    <a:pt x="99" y="109"/>
                    <a:pt x="97" y="108"/>
                  </a:cubicBezTo>
                  <a:cubicBezTo>
                    <a:pt x="139" y="79"/>
                    <a:pt x="127" y="0"/>
                    <a:pt x="70" y="1"/>
                  </a:cubicBezTo>
                  <a:cubicBezTo>
                    <a:pt x="12" y="0"/>
                    <a:pt x="0" y="79"/>
                    <a:pt x="42" y="108"/>
                  </a:cubicBezTo>
                  <a:cubicBezTo>
                    <a:pt x="40" y="108"/>
                    <a:pt x="35" y="119"/>
                    <a:pt x="40" y="123"/>
                  </a:cubicBezTo>
                  <a:lnTo>
                    <a:pt x="98" y="123"/>
                  </a:lnTo>
                  <a:close/>
                </a:path>
              </a:pathLst>
            </a:custGeom>
            <a:no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Freeform 106">
              <a:extLst>
                <a:ext uri="{FF2B5EF4-FFF2-40B4-BE49-F238E27FC236}">
                  <a16:creationId xmlns:a16="http://schemas.microsoft.com/office/drawing/2014/main" id="{329881B1-1C0A-6826-B0AF-128FC97AE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3848101"/>
              <a:ext cx="90488" cy="128588"/>
            </a:xfrm>
            <a:custGeom>
              <a:avLst/>
              <a:gdLst>
                <a:gd name="T0" fmla="*/ 24 w 24"/>
                <a:gd name="T1" fmla="*/ 0 h 34"/>
                <a:gd name="T2" fmla="*/ 2 w 24"/>
                <a:gd name="T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34">
                  <a:moveTo>
                    <a:pt x="24" y="0"/>
                  </a:moveTo>
                  <a:cubicBezTo>
                    <a:pt x="24" y="0"/>
                    <a:pt x="0" y="11"/>
                    <a:pt x="2" y="34"/>
                  </a:cubicBezTo>
                </a:path>
              </a:pathLst>
            </a:custGeom>
            <a:solidFill>
              <a:srgbClr val="FFFFFF"/>
            </a:solidFill>
            <a:ln w="14351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66" name="Grupo 682">
            <a:extLst>
              <a:ext uri="{FF2B5EF4-FFF2-40B4-BE49-F238E27FC236}">
                <a16:creationId xmlns:a16="http://schemas.microsoft.com/office/drawing/2014/main" id="{B14BC35A-6449-5A1F-AC5D-6C199EDDFF06}"/>
              </a:ext>
            </a:extLst>
          </p:cNvPr>
          <p:cNvGrpSpPr/>
          <p:nvPr/>
        </p:nvGrpSpPr>
        <p:grpSpPr>
          <a:xfrm rot="10800000">
            <a:off x="5649955" y="2880329"/>
            <a:ext cx="682340" cy="748163"/>
            <a:chOff x="2917825" y="3625851"/>
            <a:chExt cx="674688" cy="739775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" name="Freeform 103">
              <a:extLst>
                <a:ext uri="{FF2B5EF4-FFF2-40B4-BE49-F238E27FC236}">
                  <a16:creationId xmlns:a16="http://schemas.microsoft.com/office/drawing/2014/main" id="{6792B43E-0B65-3D0A-1101-60E430C75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88" y="4292601"/>
              <a:ext cx="214313" cy="73025"/>
            </a:xfrm>
            <a:custGeom>
              <a:avLst/>
              <a:gdLst>
                <a:gd name="T0" fmla="*/ 53 w 57"/>
                <a:gd name="T1" fmla="*/ 0 h 19"/>
                <a:gd name="T2" fmla="*/ 4 w 57"/>
                <a:gd name="T3" fmla="*/ 0 h 19"/>
                <a:gd name="T4" fmla="*/ 3 w 57"/>
                <a:gd name="T5" fmla="*/ 10 h 19"/>
                <a:gd name="T6" fmla="*/ 13 w 57"/>
                <a:gd name="T7" fmla="*/ 11 h 19"/>
                <a:gd name="T8" fmla="*/ 15 w 57"/>
                <a:gd name="T9" fmla="*/ 16 h 19"/>
                <a:gd name="T10" fmla="*/ 37 w 57"/>
                <a:gd name="T11" fmla="*/ 18 h 19"/>
                <a:gd name="T12" fmla="*/ 42 w 57"/>
                <a:gd name="T13" fmla="*/ 16 h 19"/>
                <a:gd name="T14" fmla="*/ 44 w 57"/>
                <a:gd name="T15" fmla="*/ 11 h 19"/>
                <a:gd name="T16" fmla="*/ 54 w 57"/>
                <a:gd name="T17" fmla="*/ 10 h 19"/>
                <a:gd name="T18" fmla="*/ 53 w 5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9">
                  <a:moveTo>
                    <a:pt x="5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0" y="7"/>
                    <a:pt x="3" y="10"/>
                  </a:cubicBezTo>
                  <a:cubicBezTo>
                    <a:pt x="5" y="12"/>
                    <a:pt x="10" y="11"/>
                    <a:pt x="13" y="11"/>
                  </a:cubicBezTo>
                  <a:cubicBezTo>
                    <a:pt x="13" y="13"/>
                    <a:pt x="14" y="15"/>
                    <a:pt x="15" y="16"/>
                  </a:cubicBezTo>
                  <a:cubicBezTo>
                    <a:pt x="18" y="19"/>
                    <a:pt x="33" y="18"/>
                    <a:pt x="37" y="18"/>
                  </a:cubicBezTo>
                  <a:cubicBezTo>
                    <a:pt x="39" y="18"/>
                    <a:pt x="41" y="17"/>
                    <a:pt x="42" y="16"/>
                  </a:cubicBezTo>
                  <a:cubicBezTo>
                    <a:pt x="43" y="15"/>
                    <a:pt x="44" y="13"/>
                    <a:pt x="44" y="11"/>
                  </a:cubicBezTo>
                  <a:cubicBezTo>
                    <a:pt x="47" y="11"/>
                    <a:pt x="52" y="12"/>
                    <a:pt x="54" y="10"/>
                  </a:cubicBezTo>
                  <a:cubicBezTo>
                    <a:pt x="57" y="7"/>
                    <a:pt x="56" y="3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Freeform 104">
              <a:extLst>
                <a:ext uri="{FF2B5EF4-FFF2-40B4-BE49-F238E27FC236}">
                  <a16:creationId xmlns:a16="http://schemas.microsoft.com/office/drawing/2014/main" id="{DDD6FEF0-D2A9-7914-C95A-EA67208E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4240213"/>
              <a:ext cx="225425" cy="38100"/>
            </a:xfrm>
            <a:custGeom>
              <a:avLst/>
              <a:gdLst>
                <a:gd name="T0" fmla="*/ 56 w 60"/>
                <a:gd name="T1" fmla="*/ 0 h 10"/>
                <a:gd name="T2" fmla="*/ 3 w 60"/>
                <a:gd name="T3" fmla="*/ 0 h 10"/>
                <a:gd name="T4" fmla="*/ 0 w 60"/>
                <a:gd name="T5" fmla="*/ 5 h 10"/>
                <a:gd name="T6" fmla="*/ 2 w 60"/>
                <a:gd name="T7" fmla="*/ 9 h 10"/>
                <a:gd name="T8" fmla="*/ 3 w 60"/>
                <a:gd name="T9" fmla="*/ 10 h 10"/>
                <a:gd name="T10" fmla="*/ 56 w 60"/>
                <a:gd name="T11" fmla="*/ 10 h 10"/>
                <a:gd name="T12" fmla="*/ 57 w 60"/>
                <a:gd name="T13" fmla="*/ 9 h 10"/>
                <a:gd name="T14" fmla="*/ 60 w 60"/>
                <a:gd name="T15" fmla="*/ 5 h 10"/>
                <a:gd name="T16" fmla="*/ 57 w 60"/>
                <a:gd name="T17" fmla="*/ 0 h 10"/>
                <a:gd name="T18" fmla="*/ 56 w 6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0">
                  <a:moveTo>
                    <a:pt x="5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1" y="8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8"/>
                    <a:pt x="59" y="6"/>
                    <a:pt x="60" y="5"/>
                  </a:cubicBezTo>
                  <a:cubicBezTo>
                    <a:pt x="59" y="3"/>
                    <a:pt x="58" y="1"/>
                    <a:pt x="57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chemeClr val="accent3"/>
            </a:solidFill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9" name="Freeform 105">
              <a:extLst>
                <a:ext uri="{FF2B5EF4-FFF2-40B4-BE49-F238E27FC236}">
                  <a16:creationId xmlns:a16="http://schemas.microsoft.com/office/drawing/2014/main" id="{82FB9DBF-A099-9E07-A230-2C57A4DCF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3760788"/>
              <a:ext cx="523875" cy="465138"/>
            </a:xfrm>
            <a:custGeom>
              <a:avLst/>
              <a:gdLst>
                <a:gd name="T0" fmla="*/ 98 w 139"/>
                <a:gd name="T1" fmla="*/ 123 h 123"/>
                <a:gd name="T2" fmla="*/ 97 w 139"/>
                <a:gd name="T3" fmla="*/ 108 h 123"/>
                <a:gd name="T4" fmla="*/ 70 w 139"/>
                <a:gd name="T5" fmla="*/ 1 h 123"/>
                <a:gd name="T6" fmla="*/ 42 w 139"/>
                <a:gd name="T7" fmla="*/ 108 h 123"/>
                <a:gd name="T8" fmla="*/ 40 w 139"/>
                <a:gd name="T9" fmla="*/ 123 h 123"/>
                <a:gd name="T10" fmla="*/ 98 w 13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123">
                  <a:moveTo>
                    <a:pt x="98" y="123"/>
                  </a:moveTo>
                  <a:cubicBezTo>
                    <a:pt x="102" y="120"/>
                    <a:pt x="99" y="109"/>
                    <a:pt x="97" y="108"/>
                  </a:cubicBezTo>
                  <a:cubicBezTo>
                    <a:pt x="139" y="79"/>
                    <a:pt x="127" y="0"/>
                    <a:pt x="70" y="1"/>
                  </a:cubicBezTo>
                  <a:cubicBezTo>
                    <a:pt x="12" y="0"/>
                    <a:pt x="0" y="79"/>
                    <a:pt x="42" y="108"/>
                  </a:cubicBezTo>
                  <a:cubicBezTo>
                    <a:pt x="40" y="108"/>
                    <a:pt x="35" y="119"/>
                    <a:pt x="40" y="123"/>
                  </a:cubicBezTo>
                  <a:lnTo>
                    <a:pt x="98" y="123"/>
                  </a:lnTo>
                  <a:close/>
                </a:path>
              </a:pathLst>
            </a:custGeom>
            <a:solidFill>
              <a:schemeClr val="accent3"/>
            </a:solidFill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608B713E-1F35-3BFE-9341-0D3421598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3848101"/>
              <a:ext cx="90488" cy="128588"/>
            </a:xfrm>
            <a:custGeom>
              <a:avLst/>
              <a:gdLst>
                <a:gd name="T0" fmla="*/ 24 w 24"/>
                <a:gd name="T1" fmla="*/ 0 h 34"/>
                <a:gd name="T2" fmla="*/ 2 w 24"/>
                <a:gd name="T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34">
                  <a:moveTo>
                    <a:pt x="24" y="0"/>
                  </a:moveTo>
                  <a:cubicBezTo>
                    <a:pt x="24" y="0"/>
                    <a:pt x="0" y="11"/>
                    <a:pt x="2" y="34"/>
                  </a:cubicBezTo>
                </a:path>
              </a:pathLst>
            </a:cu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Freeform 107">
              <a:extLst>
                <a:ext uri="{FF2B5EF4-FFF2-40B4-BE49-F238E27FC236}">
                  <a16:creationId xmlns:a16="http://schemas.microsoft.com/office/drawing/2014/main" id="{AA681DBE-4A9B-4DE3-8E6F-EB879200B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3625851"/>
              <a:ext cx="0" cy="109538"/>
            </a:xfrm>
            <a:custGeom>
              <a:avLst/>
              <a:gdLst>
                <a:gd name="T0" fmla="*/ 0 h 69"/>
                <a:gd name="T1" fmla="*/ 69 h 69"/>
                <a:gd name="T2" fmla="*/ 0 h 6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">
                  <a:moveTo>
                    <a:pt x="0" y="0"/>
                  </a:move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Line 108">
              <a:extLst>
                <a:ext uri="{FF2B5EF4-FFF2-40B4-BE49-F238E27FC236}">
                  <a16:creationId xmlns:a16="http://schemas.microsoft.com/office/drawing/2014/main" id="{74C87BA9-B0B4-1053-C479-A5A0B041D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7550" y="3625851"/>
              <a:ext cx="0" cy="109538"/>
            </a:xfrm>
            <a:prstGeom prst="line">
              <a:avLst/>
            </a:pr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Freeform 109">
              <a:extLst>
                <a:ext uri="{FF2B5EF4-FFF2-40B4-BE49-F238E27FC236}">
                  <a16:creationId xmlns:a16="http://schemas.microsoft.com/office/drawing/2014/main" id="{EED6ED53-3FF3-1E14-5416-24BCF276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650" y="3727451"/>
              <a:ext cx="74613" cy="74613"/>
            </a:xfrm>
            <a:custGeom>
              <a:avLst/>
              <a:gdLst>
                <a:gd name="T0" fmla="*/ 47 w 47"/>
                <a:gd name="T1" fmla="*/ 0 h 47"/>
                <a:gd name="T2" fmla="*/ 0 w 47"/>
                <a:gd name="T3" fmla="*/ 47 h 47"/>
                <a:gd name="T4" fmla="*/ 47 w 47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47">
                  <a:moveTo>
                    <a:pt x="47" y="0"/>
                  </a:moveTo>
                  <a:lnTo>
                    <a:pt x="0" y="47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Line 110">
              <a:extLst>
                <a:ext uri="{FF2B5EF4-FFF2-40B4-BE49-F238E27FC236}">
                  <a16:creationId xmlns:a16="http://schemas.microsoft.com/office/drawing/2014/main" id="{486DB877-028D-27F3-D78E-8868AE310F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2650" y="3727451"/>
              <a:ext cx="74613" cy="74613"/>
            </a:xfrm>
            <a:prstGeom prst="line">
              <a:avLst/>
            </a:pr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5" name="Freeform 111">
              <a:extLst>
                <a:ext uri="{FF2B5EF4-FFF2-40B4-BE49-F238E27FC236}">
                  <a16:creationId xmlns:a16="http://schemas.microsoft.com/office/drawing/2014/main" id="{F4A1D1A7-C902-8339-B416-E7B496791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975" y="3965576"/>
              <a:ext cx="109538" cy="0"/>
            </a:xfrm>
            <a:custGeom>
              <a:avLst/>
              <a:gdLst>
                <a:gd name="T0" fmla="*/ 69 w 69"/>
                <a:gd name="T1" fmla="*/ 0 w 69"/>
                <a:gd name="T2" fmla="*/ 69 w 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">
                  <a:moveTo>
                    <a:pt x="69" y="0"/>
                  </a:move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Line 112">
              <a:extLst>
                <a:ext uri="{FF2B5EF4-FFF2-40B4-BE49-F238E27FC236}">
                  <a16:creationId xmlns:a16="http://schemas.microsoft.com/office/drawing/2014/main" id="{BB0AA7DB-E46D-ABDD-11CC-94DB71FB3C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2975" y="3965576"/>
              <a:ext cx="109538" cy="0"/>
            </a:xfrm>
            <a:prstGeom prst="line">
              <a:avLst/>
            </a:pr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7" name="Freeform 113">
              <a:extLst>
                <a:ext uri="{FF2B5EF4-FFF2-40B4-BE49-F238E27FC236}">
                  <a16:creationId xmlns:a16="http://schemas.microsoft.com/office/drawing/2014/main" id="{3AC32091-5AAA-B032-1015-C0483FEC2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763" y="4138613"/>
              <a:ext cx="76200" cy="76200"/>
            </a:xfrm>
            <a:custGeom>
              <a:avLst/>
              <a:gdLst>
                <a:gd name="T0" fmla="*/ 48 w 48"/>
                <a:gd name="T1" fmla="*/ 48 h 48"/>
                <a:gd name="T2" fmla="*/ 0 w 48"/>
                <a:gd name="T3" fmla="*/ 0 h 48"/>
                <a:gd name="T4" fmla="*/ 48 w 48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lnTo>
                    <a:pt x="0" y="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8" name="Line 114">
              <a:extLst>
                <a:ext uri="{FF2B5EF4-FFF2-40B4-BE49-F238E27FC236}">
                  <a16:creationId xmlns:a16="http://schemas.microsoft.com/office/drawing/2014/main" id="{802D95D6-3E66-E881-56D0-78E919DAF8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33763" y="4138613"/>
              <a:ext cx="76200" cy="76200"/>
            </a:xfrm>
            <a:prstGeom prst="line">
              <a:avLst/>
            </a:pr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Freeform 115">
              <a:extLst>
                <a:ext uri="{FF2B5EF4-FFF2-40B4-BE49-F238E27FC236}">
                  <a16:creationId xmlns:a16="http://schemas.microsoft.com/office/drawing/2014/main" id="{131E3084-864D-B4B2-D4D2-B8B90F81F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313" y="4138613"/>
              <a:ext cx="74613" cy="76200"/>
            </a:xfrm>
            <a:custGeom>
              <a:avLst/>
              <a:gdLst>
                <a:gd name="T0" fmla="*/ 0 w 47"/>
                <a:gd name="T1" fmla="*/ 48 h 48"/>
                <a:gd name="T2" fmla="*/ 47 w 47"/>
                <a:gd name="T3" fmla="*/ 0 h 48"/>
                <a:gd name="T4" fmla="*/ 0 w 47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48">
                  <a:moveTo>
                    <a:pt x="0" y="48"/>
                  </a:moveTo>
                  <a:lnTo>
                    <a:pt x="47" y="0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Line 116">
              <a:extLst>
                <a:ext uri="{FF2B5EF4-FFF2-40B4-BE49-F238E27FC236}">
                  <a16:creationId xmlns:a16="http://schemas.microsoft.com/office/drawing/2014/main" id="{998D547E-3C04-8979-9ED7-1A633E2EE6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8313" y="4138613"/>
              <a:ext cx="74613" cy="76200"/>
            </a:xfrm>
            <a:prstGeom prst="line">
              <a:avLst/>
            </a:pr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1" name="Freeform 117">
              <a:extLst>
                <a:ext uri="{FF2B5EF4-FFF2-40B4-BE49-F238E27FC236}">
                  <a16:creationId xmlns:a16="http://schemas.microsoft.com/office/drawing/2014/main" id="{D342E3D5-A611-E793-CD0E-86ABF944C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3965576"/>
              <a:ext cx="109538" cy="0"/>
            </a:xfrm>
            <a:custGeom>
              <a:avLst/>
              <a:gdLst>
                <a:gd name="T0" fmla="*/ 0 w 69"/>
                <a:gd name="T1" fmla="*/ 69 w 69"/>
                <a:gd name="T2" fmla="*/ 0 w 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">
                  <a:moveTo>
                    <a:pt x="0" y="0"/>
                  </a:move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2" name="Line 118">
              <a:extLst>
                <a:ext uri="{FF2B5EF4-FFF2-40B4-BE49-F238E27FC236}">
                  <a16:creationId xmlns:a16="http://schemas.microsoft.com/office/drawing/2014/main" id="{70BBDA34-A018-5E37-0D18-97B2FDA0F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7825" y="3965576"/>
              <a:ext cx="109538" cy="0"/>
            </a:xfrm>
            <a:prstGeom prst="line">
              <a:avLst/>
            </a:pr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Freeform 119">
              <a:extLst>
                <a:ext uri="{FF2B5EF4-FFF2-40B4-BE49-F238E27FC236}">
                  <a16:creationId xmlns:a16="http://schemas.microsoft.com/office/drawing/2014/main" id="{D913EAF4-4978-268B-BF38-224B4CC0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250" y="3727451"/>
              <a:ext cx="77788" cy="79375"/>
            </a:xfrm>
            <a:custGeom>
              <a:avLst/>
              <a:gdLst>
                <a:gd name="T0" fmla="*/ 0 w 49"/>
                <a:gd name="T1" fmla="*/ 0 h 50"/>
                <a:gd name="T2" fmla="*/ 49 w 49"/>
                <a:gd name="T3" fmla="*/ 50 h 50"/>
                <a:gd name="T4" fmla="*/ 0 w 49"/>
                <a:gd name="T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50">
                  <a:moveTo>
                    <a:pt x="0" y="0"/>
                  </a:moveTo>
                  <a:lnTo>
                    <a:pt x="49" y="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Line 120">
              <a:extLst>
                <a:ext uri="{FF2B5EF4-FFF2-40B4-BE49-F238E27FC236}">
                  <a16:creationId xmlns:a16="http://schemas.microsoft.com/office/drawing/2014/main" id="{655F7D02-36DF-554F-0725-4334A3CFE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250" y="3727451"/>
              <a:ext cx="77788" cy="79375"/>
            </a:xfrm>
            <a:prstGeom prst="line">
              <a:avLst/>
            </a:prstGeom>
            <a:grpFill/>
            <a:ln w="14351" cap="rnd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98EA4C1-4CF1-E986-80B8-4E71BA6F529E}"/>
              </a:ext>
            </a:extLst>
          </p:cNvPr>
          <p:cNvSpPr/>
          <p:nvPr/>
        </p:nvSpPr>
        <p:spPr>
          <a:xfrm>
            <a:off x="4462254" y="0"/>
            <a:ext cx="45719" cy="389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4" name="Grupo 682">
            <a:extLst>
              <a:ext uri="{FF2B5EF4-FFF2-40B4-BE49-F238E27FC236}">
                <a16:creationId xmlns:a16="http://schemas.microsoft.com/office/drawing/2014/main" id="{744FB0B4-1C9E-0B6A-9436-F7F3BEA63AE0}"/>
              </a:ext>
            </a:extLst>
          </p:cNvPr>
          <p:cNvGrpSpPr/>
          <p:nvPr/>
        </p:nvGrpSpPr>
        <p:grpSpPr>
          <a:xfrm rot="10800000">
            <a:off x="4215348" y="3892753"/>
            <a:ext cx="529817" cy="611696"/>
            <a:chOff x="2997200" y="3760788"/>
            <a:chExt cx="523875" cy="604838"/>
          </a:xfrm>
          <a:solidFill>
            <a:schemeClr val="bg1"/>
          </a:solidFill>
        </p:grpSpPr>
        <p:sp>
          <p:nvSpPr>
            <p:cNvPr id="125" name="Freeform 103">
              <a:extLst>
                <a:ext uri="{FF2B5EF4-FFF2-40B4-BE49-F238E27FC236}">
                  <a16:creationId xmlns:a16="http://schemas.microsoft.com/office/drawing/2014/main" id="{E9107EC1-45CA-4E0D-9736-E5C4C9E3E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88" y="4292601"/>
              <a:ext cx="214313" cy="73025"/>
            </a:xfrm>
            <a:custGeom>
              <a:avLst/>
              <a:gdLst>
                <a:gd name="T0" fmla="*/ 53 w 57"/>
                <a:gd name="T1" fmla="*/ 0 h 19"/>
                <a:gd name="T2" fmla="*/ 4 w 57"/>
                <a:gd name="T3" fmla="*/ 0 h 19"/>
                <a:gd name="T4" fmla="*/ 3 w 57"/>
                <a:gd name="T5" fmla="*/ 10 h 19"/>
                <a:gd name="T6" fmla="*/ 13 w 57"/>
                <a:gd name="T7" fmla="*/ 11 h 19"/>
                <a:gd name="T8" fmla="*/ 15 w 57"/>
                <a:gd name="T9" fmla="*/ 16 h 19"/>
                <a:gd name="T10" fmla="*/ 37 w 57"/>
                <a:gd name="T11" fmla="*/ 18 h 19"/>
                <a:gd name="T12" fmla="*/ 42 w 57"/>
                <a:gd name="T13" fmla="*/ 16 h 19"/>
                <a:gd name="T14" fmla="*/ 44 w 57"/>
                <a:gd name="T15" fmla="*/ 11 h 19"/>
                <a:gd name="T16" fmla="*/ 54 w 57"/>
                <a:gd name="T17" fmla="*/ 10 h 19"/>
                <a:gd name="T18" fmla="*/ 53 w 5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9">
                  <a:moveTo>
                    <a:pt x="5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0" y="7"/>
                    <a:pt x="3" y="10"/>
                  </a:cubicBezTo>
                  <a:cubicBezTo>
                    <a:pt x="5" y="12"/>
                    <a:pt x="10" y="11"/>
                    <a:pt x="13" y="11"/>
                  </a:cubicBezTo>
                  <a:cubicBezTo>
                    <a:pt x="13" y="13"/>
                    <a:pt x="14" y="15"/>
                    <a:pt x="15" y="16"/>
                  </a:cubicBezTo>
                  <a:cubicBezTo>
                    <a:pt x="18" y="19"/>
                    <a:pt x="33" y="18"/>
                    <a:pt x="37" y="18"/>
                  </a:cubicBezTo>
                  <a:cubicBezTo>
                    <a:pt x="39" y="18"/>
                    <a:pt x="41" y="17"/>
                    <a:pt x="42" y="16"/>
                  </a:cubicBezTo>
                  <a:cubicBezTo>
                    <a:pt x="43" y="15"/>
                    <a:pt x="44" y="13"/>
                    <a:pt x="44" y="11"/>
                  </a:cubicBezTo>
                  <a:cubicBezTo>
                    <a:pt x="47" y="11"/>
                    <a:pt x="52" y="12"/>
                    <a:pt x="54" y="10"/>
                  </a:cubicBezTo>
                  <a:cubicBezTo>
                    <a:pt x="57" y="7"/>
                    <a:pt x="56" y="3"/>
                    <a:pt x="53" y="0"/>
                  </a:cubicBez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6" name="Freeform 104">
              <a:extLst>
                <a:ext uri="{FF2B5EF4-FFF2-40B4-BE49-F238E27FC236}">
                  <a16:creationId xmlns:a16="http://schemas.microsoft.com/office/drawing/2014/main" id="{2B6F64D1-05E7-9F1C-FD63-798D3963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4240213"/>
              <a:ext cx="225425" cy="38100"/>
            </a:xfrm>
            <a:custGeom>
              <a:avLst/>
              <a:gdLst>
                <a:gd name="T0" fmla="*/ 56 w 60"/>
                <a:gd name="T1" fmla="*/ 0 h 10"/>
                <a:gd name="T2" fmla="*/ 3 w 60"/>
                <a:gd name="T3" fmla="*/ 0 h 10"/>
                <a:gd name="T4" fmla="*/ 0 w 60"/>
                <a:gd name="T5" fmla="*/ 5 h 10"/>
                <a:gd name="T6" fmla="*/ 2 w 60"/>
                <a:gd name="T7" fmla="*/ 9 h 10"/>
                <a:gd name="T8" fmla="*/ 3 w 60"/>
                <a:gd name="T9" fmla="*/ 10 h 10"/>
                <a:gd name="T10" fmla="*/ 56 w 60"/>
                <a:gd name="T11" fmla="*/ 10 h 10"/>
                <a:gd name="T12" fmla="*/ 57 w 60"/>
                <a:gd name="T13" fmla="*/ 9 h 10"/>
                <a:gd name="T14" fmla="*/ 60 w 60"/>
                <a:gd name="T15" fmla="*/ 5 h 10"/>
                <a:gd name="T16" fmla="*/ 57 w 60"/>
                <a:gd name="T17" fmla="*/ 0 h 10"/>
                <a:gd name="T18" fmla="*/ 56 w 6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0">
                  <a:moveTo>
                    <a:pt x="5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1" y="8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8"/>
                    <a:pt x="59" y="6"/>
                    <a:pt x="60" y="5"/>
                  </a:cubicBezTo>
                  <a:cubicBezTo>
                    <a:pt x="59" y="3"/>
                    <a:pt x="58" y="1"/>
                    <a:pt x="57" y="0"/>
                  </a:cubicBezTo>
                  <a:lnTo>
                    <a:pt x="56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7" name="Freeform 105">
              <a:extLst>
                <a:ext uri="{FF2B5EF4-FFF2-40B4-BE49-F238E27FC236}">
                  <a16:creationId xmlns:a16="http://schemas.microsoft.com/office/drawing/2014/main" id="{5BF63ACE-C03D-352F-1449-290316DBB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3760788"/>
              <a:ext cx="523875" cy="465138"/>
            </a:xfrm>
            <a:custGeom>
              <a:avLst/>
              <a:gdLst>
                <a:gd name="T0" fmla="*/ 98 w 139"/>
                <a:gd name="T1" fmla="*/ 123 h 123"/>
                <a:gd name="T2" fmla="*/ 97 w 139"/>
                <a:gd name="T3" fmla="*/ 108 h 123"/>
                <a:gd name="T4" fmla="*/ 70 w 139"/>
                <a:gd name="T5" fmla="*/ 1 h 123"/>
                <a:gd name="T6" fmla="*/ 42 w 139"/>
                <a:gd name="T7" fmla="*/ 108 h 123"/>
                <a:gd name="T8" fmla="*/ 40 w 139"/>
                <a:gd name="T9" fmla="*/ 123 h 123"/>
                <a:gd name="T10" fmla="*/ 98 w 13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123">
                  <a:moveTo>
                    <a:pt x="98" y="123"/>
                  </a:moveTo>
                  <a:cubicBezTo>
                    <a:pt x="102" y="120"/>
                    <a:pt x="99" y="109"/>
                    <a:pt x="97" y="108"/>
                  </a:cubicBezTo>
                  <a:cubicBezTo>
                    <a:pt x="139" y="79"/>
                    <a:pt x="127" y="0"/>
                    <a:pt x="70" y="1"/>
                  </a:cubicBezTo>
                  <a:cubicBezTo>
                    <a:pt x="12" y="0"/>
                    <a:pt x="0" y="79"/>
                    <a:pt x="42" y="108"/>
                  </a:cubicBezTo>
                  <a:cubicBezTo>
                    <a:pt x="40" y="108"/>
                    <a:pt x="35" y="119"/>
                    <a:pt x="40" y="123"/>
                  </a:cubicBezTo>
                  <a:lnTo>
                    <a:pt x="98" y="123"/>
                  </a:lnTo>
                  <a:close/>
                </a:path>
              </a:pathLst>
            </a:custGeom>
            <a:no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Freeform 106">
              <a:extLst>
                <a:ext uri="{FF2B5EF4-FFF2-40B4-BE49-F238E27FC236}">
                  <a16:creationId xmlns:a16="http://schemas.microsoft.com/office/drawing/2014/main" id="{8F5D9791-2E6C-A59F-67B1-6657157AC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3848101"/>
              <a:ext cx="90488" cy="128588"/>
            </a:xfrm>
            <a:custGeom>
              <a:avLst/>
              <a:gdLst>
                <a:gd name="T0" fmla="*/ 24 w 24"/>
                <a:gd name="T1" fmla="*/ 0 h 34"/>
                <a:gd name="T2" fmla="*/ 2 w 24"/>
                <a:gd name="T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34">
                  <a:moveTo>
                    <a:pt x="24" y="0"/>
                  </a:moveTo>
                  <a:cubicBezTo>
                    <a:pt x="24" y="0"/>
                    <a:pt x="0" y="11"/>
                    <a:pt x="2" y="34"/>
                  </a:cubicBezTo>
                </a:path>
              </a:pathLst>
            </a:custGeom>
            <a:solidFill>
              <a:srgbClr val="FFFFFF"/>
            </a:solidFill>
            <a:ln w="14351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E36A3F4-64E3-458B-1FA3-0D8E9FE6FDFD}"/>
              </a:ext>
            </a:extLst>
          </p:cNvPr>
          <p:cNvSpPr/>
          <p:nvPr/>
        </p:nvSpPr>
        <p:spPr>
          <a:xfrm>
            <a:off x="7136345" y="-31007"/>
            <a:ext cx="45719" cy="389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0" name="Grupo 682">
            <a:extLst>
              <a:ext uri="{FF2B5EF4-FFF2-40B4-BE49-F238E27FC236}">
                <a16:creationId xmlns:a16="http://schemas.microsoft.com/office/drawing/2014/main" id="{443E6F71-B547-9052-98A5-30607A902415}"/>
              </a:ext>
            </a:extLst>
          </p:cNvPr>
          <p:cNvGrpSpPr/>
          <p:nvPr/>
        </p:nvGrpSpPr>
        <p:grpSpPr>
          <a:xfrm rot="10800000">
            <a:off x="6889439" y="3861746"/>
            <a:ext cx="529817" cy="611696"/>
            <a:chOff x="2997200" y="3760788"/>
            <a:chExt cx="523875" cy="604838"/>
          </a:xfrm>
          <a:solidFill>
            <a:schemeClr val="bg1"/>
          </a:solidFill>
        </p:grpSpPr>
        <p:sp>
          <p:nvSpPr>
            <p:cNvPr id="131" name="Freeform 103">
              <a:extLst>
                <a:ext uri="{FF2B5EF4-FFF2-40B4-BE49-F238E27FC236}">
                  <a16:creationId xmlns:a16="http://schemas.microsoft.com/office/drawing/2014/main" id="{FDCBEFDB-D949-4A99-3EE9-EA39BD8AA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88" y="4292601"/>
              <a:ext cx="214313" cy="73025"/>
            </a:xfrm>
            <a:custGeom>
              <a:avLst/>
              <a:gdLst>
                <a:gd name="T0" fmla="*/ 53 w 57"/>
                <a:gd name="T1" fmla="*/ 0 h 19"/>
                <a:gd name="T2" fmla="*/ 4 w 57"/>
                <a:gd name="T3" fmla="*/ 0 h 19"/>
                <a:gd name="T4" fmla="*/ 3 w 57"/>
                <a:gd name="T5" fmla="*/ 10 h 19"/>
                <a:gd name="T6" fmla="*/ 13 w 57"/>
                <a:gd name="T7" fmla="*/ 11 h 19"/>
                <a:gd name="T8" fmla="*/ 15 w 57"/>
                <a:gd name="T9" fmla="*/ 16 h 19"/>
                <a:gd name="T10" fmla="*/ 37 w 57"/>
                <a:gd name="T11" fmla="*/ 18 h 19"/>
                <a:gd name="T12" fmla="*/ 42 w 57"/>
                <a:gd name="T13" fmla="*/ 16 h 19"/>
                <a:gd name="T14" fmla="*/ 44 w 57"/>
                <a:gd name="T15" fmla="*/ 11 h 19"/>
                <a:gd name="T16" fmla="*/ 54 w 57"/>
                <a:gd name="T17" fmla="*/ 10 h 19"/>
                <a:gd name="T18" fmla="*/ 53 w 5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9">
                  <a:moveTo>
                    <a:pt x="5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0" y="7"/>
                    <a:pt x="3" y="10"/>
                  </a:cubicBezTo>
                  <a:cubicBezTo>
                    <a:pt x="5" y="12"/>
                    <a:pt x="10" y="11"/>
                    <a:pt x="13" y="11"/>
                  </a:cubicBezTo>
                  <a:cubicBezTo>
                    <a:pt x="13" y="13"/>
                    <a:pt x="14" y="15"/>
                    <a:pt x="15" y="16"/>
                  </a:cubicBezTo>
                  <a:cubicBezTo>
                    <a:pt x="18" y="19"/>
                    <a:pt x="33" y="18"/>
                    <a:pt x="37" y="18"/>
                  </a:cubicBezTo>
                  <a:cubicBezTo>
                    <a:pt x="39" y="18"/>
                    <a:pt x="41" y="17"/>
                    <a:pt x="42" y="16"/>
                  </a:cubicBezTo>
                  <a:cubicBezTo>
                    <a:pt x="43" y="15"/>
                    <a:pt x="44" y="13"/>
                    <a:pt x="44" y="11"/>
                  </a:cubicBezTo>
                  <a:cubicBezTo>
                    <a:pt x="47" y="11"/>
                    <a:pt x="52" y="12"/>
                    <a:pt x="54" y="10"/>
                  </a:cubicBezTo>
                  <a:cubicBezTo>
                    <a:pt x="57" y="7"/>
                    <a:pt x="56" y="3"/>
                    <a:pt x="53" y="0"/>
                  </a:cubicBez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2" name="Freeform 104">
              <a:extLst>
                <a:ext uri="{FF2B5EF4-FFF2-40B4-BE49-F238E27FC236}">
                  <a16:creationId xmlns:a16="http://schemas.microsoft.com/office/drawing/2014/main" id="{D6FD6E5D-B9CE-D2F2-2789-48616C139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4240213"/>
              <a:ext cx="225425" cy="38100"/>
            </a:xfrm>
            <a:custGeom>
              <a:avLst/>
              <a:gdLst>
                <a:gd name="T0" fmla="*/ 56 w 60"/>
                <a:gd name="T1" fmla="*/ 0 h 10"/>
                <a:gd name="T2" fmla="*/ 3 w 60"/>
                <a:gd name="T3" fmla="*/ 0 h 10"/>
                <a:gd name="T4" fmla="*/ 0 w 60"/>
                <a:gd name="T5" fmla="*/ 5 h 10"/>
                <a:gd name="T6" fmla="*/ 2 w 60"/>
                <a:gd name="T7" fmla="*/ 9 h 10"/>
                <a:gd name="T8" fmla="*/ 3 w 60"/>
                <a:gd name="T9" fmla="*/ 10 h 10"/>
                <a:gd name="T10" fmla="*/ 56 w 60"/>
                <a:gd name="T11" fmla="*/ 10 h 10"/>
                <a:gd name="T12" fmla="*/ 57 w 60"/>
                <a:gd name="T13" fmla="*/ 9 h 10"/>
                <a:gd name="T14" fmla="*/ 60 w 60"/>
                <a:gd name="T15" fmla="*/ 5 h 10"/>
                <a:gd name="T16" fmla="*/ 57 w 60"/>
                <a:gd name="T17" fmla="*/ 0 h 10"/>
                <a:gd name="T18" fmla="*/ 56 w 6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0">
                  <a:moveTo>
                    <a:pt x="5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1" y="8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8"/>
                    <a:pt x="59" y="6"/>
                    <a:pt x="60" y="5"/>
                  </a:cubicBezTo>
                  <a:cubicBezTo>
                    <a:pt x="59" y="3"/>
                    <a:pt x="58" y="1"/>
                    <a:pt x="57" y="0"/>
                  </a:cubicBezTo>
                  <a:lnTo>
                    <a:pt x="56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CF825D6C-8C98-B19A-444D-E3E473C8D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3760788"/>
              <a:ext cx="523875" cy="465138"/>
            </a:xfrm>
            <a:custGeom>
              <a:avLst/>
              <a:gdLst>
                <a:gd name="T0" fmla="*/ 98 w 139"/>
                <a:gd name="T1" fmla="*/ 123 h 123"/>
                <a:gd name="T2" fmla="*/ 97 w 139"/>
                <a:gd name="T3" fmla="*/ 108 h 123"/>
                <a:gd name="T4" fmla="*/ 70 w 139"/>
                <a:gd name="T5" fmla="*/ 1 h 123"/>
                <a:gd name="T6" fmla="*/ 42 w 139"/>
                <a:gd name="T7" fmla="*/ 108 h 123"/>
                <a:gd name="T8" fmla="*/ 40 w 139"/>
                <a:gd name="T9" fmla="*/ 123 h 123"/>
                <a:gd name="T10" fmla="*/ 98 w 13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123">
                  <a:moveTo>
                    <a:pt x="98" y="123"/>
                  </a:moveTo>
                  <a:cubicBezTo>
                    <a:pt x="102" y="120"/>
                    <a:pt x="99" y="109"/>
                    <a:pt x="97" y="108"/>
                  </a:cubicBezTo>
                  <a:cubicBezTo>
                    <a:pt x="139" y="79"/>
                    <a:pt x="127" y="0"/>
                    <a:pt x="70" y="1"/>
                  </a:cubicBezTo>
                  <a:cubicBezTo>
                    <a:pt x="12" y="0"/>
                    <a:pt x="0" y="79"/>
                    <a:pt x="42" y="108"/>
                  </a:cubicBezTo>
                  <a:cubicBezTo>
                    <a:pt x="40" y="108"/>
                    <a:pt x="35" y="119"/>
                    <a:pt x="40" y="123"/>
                  </a:cubicBezTo>
                  <a:lnTo>
                    <a:pt x="98" y="123"/>
                  </a:lnTo>
                  <a:close/>
                </a:path>
              </a:pathLst>
            </a:custGeom>
            <a:no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080E32B5-5BA8-8736-BCD8-C90A811EB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3848101"/>
              <a:ext cx="90488" cy="128588"/>
            </a:xfrm>
            <a:custGeom>
              <a:avLst/>
              <a:gdLst>
                <a:gd name="T0" fmla="*/ 24 w 24"/>
                <a:gd name="T1" fmla="*/ 0 h 34"/>
                <a:gd name="T2" fmla="*/ 2 w 24"/>
                <a:gd name="T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34">
                  <a:moveTo>
                    <a:pt x="24" y="0"/>
                  </a:moveTo>
                  <a:cubicBezTo>
                    <a:pt x="24" y="0"/>
                    <a:pt x="0" y="11"/>
                    <a:pt x="2" y="34"/>
                  </a:cubicBezTo>
                </a:path>
              </a:pathLst>
            </a:custGeom>
            <a:solidFill>
              <a:srgbClr val="FFFFFF"/>
            </a:solidFill>
            <a:ln w="14351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3BCE8AF-8568-F1DB-5B64-AC5458748260}"/>
              </a:ext>
            </a:extLst>
          </p:cNvPr>
          <p:cNvSpPr/>
          <p:nvPr/>
        </p:nvSpPr>
        <p:spPr>
          <a:xfrm>
            <a:off x="8430844" y="-31007"/>
            <a:ext cx="45719" cy="389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6" name="Grupo 682">
            <a:extLst>
              <a:ext uri="{FF2B5EF4-FFF2-40B4-BE49-F238E27FC236}">
                <a16:creationId xmlns:a16="http://schemas.microsoft.com/office/drawing/2014/main" id="{C3E898C6-984A-4C84-6F5A-AD4F2E922817}"/>
              </a:ext>
            </a:extLst>
          </p:cNvPr>
          <p:cNvGrpSpPr/>
          <p:nvPr/>
        </p:nvGrpSpPr>
        <p:grpSpPr>
          <a:xfrm rot="10800000">
            <a:off x="8183938" y="3861746"/>
            <a:ext cx="529817" cy="611696"/>
            <a:chOff x="2997200" y="3760788"/>
            <a:chExt cx="523875" cy="604838"/>
          </a:xfrm>
          <a:solidFill>
            <a:schemeClr val="bg1"/>
          </a:solidFill>
        </p:grpSpPr>
        <p:sp>
          <p:nvSpPr>
            <p:cNvPr id="137" name="Freeform 103">
              <a:extLst>
                <a:ext uri="{FF2B5EF4-FFF2-40B4-BE49-F238E27FC236}">
                  <a16:creationId xmlns:a16="http://schemas.microsoft.com/office/drawing/2014/main" id="{1FE7035D-9955-0503-A70A-37CCDC6EE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88" y="4292601"/>
              <a:ext cx="214313" cy="73025"/>
            </a:xfrm>
            <a:custGeom>
              <a:avLst/>
              <a:gdLst>
                <a:gd name="T0" fmla="*/ 53 w 57"/>
                <a:gd name="T1" fmla="*/ 0 h 19"/>
                <a:gd name="T2" fmla="*/ 4 w 57"/>
                <a:gd name="T3" fmla="*/ 0 h 19"/>
                <a:gd name="T4" fmla="*/ 3 w 57"/>
                <a:gd name="T5" fmla="*/ 10 h 19"/>
                <a:gd name="T6" fmla="*/ 13 w 57"/>
                <a:gd name="T7" fmla="*/ 11 h 19"/>
                <a:gd name="T8" fmla="*/ 15 w 57"/>
                <a:gd name="T9" fmla="*/ 16 h 19"/>
                <a:gd name="T10" fmla="*/ 37 w 57"/>
                <a:gd name="T11" fmla="*/ 18 h 19"/>
                <a:gd name="T12" fmla="*/ 42 w 57"/>
                <a:gd name="T13" fmla="*/ 16 h 19"/>
                <a:gd name="T14" fmla="*/ 44 w 57"/>
                <a:gd name="T15" fmla="*/ 11 h 19"/>
                <a:gd name="T16" fmla="*/ 54 w 57"/>
                <a:gd name="T17" fmla="*/ 10 h 19"/>
                <a:gd name="T18" fmla="*/ 53 w 57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9">
                  <a:moveTo>
                    <a:pt x="5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0" y="7"/>
                    <a:pt x="3" y="10"/>
                  </a:cubicBezTo>
                  <a:cubicBezTo>
                    <a:pt x="5" y="12"/>
                    <a:pt x="10" y="11"/>
                    <a:pt x="13" y="11"/>
                  </a:cubicBezTo>
                  <a:cubicBezTo>
                    <a:pt x="13" y="13"/>
                    <a:pt x="14" y="15"/>
                    <a:pt x="15" y="16"/>
                  </a:cubicBezTo>
                  <a:cubicBezTo>
                    <a:pt x="18" y="19"/>
                    <a:pt x="33" y="18"/>
                    <a:pt x="37" y="18"/>
                  </a:cubicBezTo>
                  <a:cubicBezTo>
                    <a:pt x="39" y="18"/>
                    <a:pt x="41" y="17"/>
                    <a:pt x="42" y="16"/>
                  </a:cubicBezTo>
                  <a:cubicBezTo>
                    <a:pt x="43" y="15"/>
                    <a:pt x="44" y="13"/>
                    <a:pt x="44" y="11"/>
                  </a:cubicBezTo>
                  <a:cubicBezTo>
                    <a:pt x="47" y="11"/>
                    <a:pt x="52" y="12"/>
                    <a:pt x="54" y="10"/>
                  </a:cubicBezTo>
                  <a:cubicBezTo>
                    <a:pt x="57" y="7"/>
                    <a:pt x="56" y="3"/>
                    <a:pt x="53" y="0"/>
                  </a:cubicBez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8" name="Freeform 104">
              <a:extLst>
                <a:ext uri="{FF2B5EF4-FFF2-40B4-BE49-F238E27FC236}">
                  <a16:creationId xmlns:a16="http://schemas.microsoft.com/office/drawing/2014/main" id="{F2C1DE39-E93F-872A-BC1D-04A46A0D9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4240213"/>
              <a:ext cx="225425" cy="38100"/>
            </a:xfrm>
            <a:custGeom>
              <a:avLst/>
              <a:gdLst>
                <a:gd name="T0" fmla="*/ 56 w 60"/>
                <a:gd name="T1" fmla="*/ 0 h 10"/>
                <a:gd name="T2" fmla="*/ 3 w 60"/>
                <a:gd name="T3" fmla="*/ 0 h 10"/>
                <a:gd name="T4" fmla="*/ 0 w 60"/>
                <a:gd name="T5" fmla="*/ 5 h 10"/>
                <a:gd name="T6" fmla="*/ 2 w 60"/>
                <a:gd name="T7" fmla="*/ 9 h 10"/>
                <a:gd name="T8" fmla="*/ 3 w 60"/>
                <a:gd name="T9" fmla="*/ 10 h 10"/>
                <a:gd name="T10" fmla="*/ 56 w 60"/>
                <a:gd name="T11" fmla="*/ 10 h 10"/>
                <a:gd name="T12" fmla="*/ 57 w 60"/>
                <a:gd name="T13" fmla="*/ 9 h 10"/>
                <a:gd name="T14" fmla="*/ 60 w 60"/>
                <a:gd name="T15" fmla="*/ 5 h 10"/>
                <a:gd name="T16" fmla="*/ 57 w 60"/>
                <a:gd name="T17" fmla="*/ 0 h 10"/>
                <a:gd name="T18" fmla="*/ 56 w 6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0">
                  <a:moveTo>
                    <a:pt x="5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1" y="8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8" y="8"/>
                    <a:pt x="59" y="6"/>
                    <a:pt x="60" y="5"/>
                  </a:cubicBezTo>
                  <a:cubicBezTo>
                    <a:pt x="59" y="3"/>
                    <a:pt x="58" y="1"/>
                    <a:pt x="57" y="0"/>
                  </a:cubicBezTo>
                  <a:lnTo>
                    <a:pt x="56" y="0"/>
                  </a:lnTo>
                  <a:close/>
                </a:path>
              </a:pathLst>
            </a:custGeom>
            <a:grp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9" name="Freeform 105">
              <a:extLst>
                <a:ext uri="{FF2B5EF4-FFF2-40B4-BE49-F238E27FC236}">
                  <a16:creationId xmlns:a16="http://schemas.microsoft.com/office/drawing/2014/main" id="{C0B93F96-1D21-4218-402E-FDA45EED8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3760788"/>
              <a:ext cx="523875" cy="465138"/>
            </a:xfrm>
            <a:custGeom>
              <a:avLst/>
              <a:gdLst>
                <a:gd name="T0" fmla="*/ 98 w 139"/>
                <a:gd name="T1" fmla="*/ 123 h 123"/>
                <a:gd name="T2" fmla="*/ 97 w 139"/>
                <a:gd name="T3" fmla="*/ 108 h 123"/>
                <a:gd name="T4" fmla="*/ 70 w 139"/>
                <a:gd name="T5" fmla="*/ 1 h 123"/>
                <a:gd name="T6" fmla="*/ 42 w 139"/>
                <a:gd name="T7" fmla="*/ 108 h 123"/>
                <a:gd name="T8" fmla="*/ 40 w 139"/>
                <a:gd name="T9" fmla="*/ 123 h 123"/>
                <a:gd name="T10" fmla="*/ 98 w 139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123">
                  <a:moveTo>
                    <a:pt x="98" y="123"/>
                  </a:moveTo>
                  <a:cubicBezTo>
                    <a:pt x="102" y="120"/>
                    <a:pt x="99" y="109"/>
                    <a:pt x="97" y="108"/>
                  </a:cubicBezTo>
                  <a:cubicBezTo>
                    <a:pt x="139" y="79"/>
                    <a:pt x="127" y="0"/>
                    <a:pt x="70" y="1"/>
                  </a:cubicBezTo>
                  <a:cubicBezTo>
                    <a:pt x="12" y="0"/>
                    <a:pt x="0" y="79"/>
                    <a:pt x="42" y="108"/>
                  </a:cubicBezTo>
                  <a:cubicBezTo>
                    <a:pt x="40" y="108"/>
                    <a:pt x="35" y="119"/>
                    <a:pt x="40" y="123"/>
                  </a:cubicBezTo>
                  <a:lnTo>
                    <a:pt x="98" y="123"/>
                  </a:lnTo>
                  <a:close/>
                </a:path>
              </a:pathLst>
            </a:custGeom>
            <a:noFill/>
            <a:ln w="14351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0" name="Freeform 106">
              <a:extLst>
                <a:ext uri="{FF2B5EF4-FFF2-40B4-BE49-F238E27FC236}">
                  <a16:creationId xmlns:a16="http://schemas.microsoft.com/office/drawing/2014/main" id="{671DF703-BBC4-FB11-CF87-290A9DA6B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3848101"/>
              <a:ext cx="90488" cy="128588"/>
            </a:xfrm>
            <a:custGeom>
              <a:avLst/>
              <a:gdLst>
                <a:gd name="T0" fmla="*/ 24 w 24"/>
                <a:gd name="T1" fmla="*/ 0 h 34"/>
                <a:gd name="T2" fmla="*/ 2 w 24"/>
                <a:gd name="T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34">
                  <a:moveTo>
                    <a:pt x="24" y="0"/>
                  </a:moveTo>
                  <a:cubicBezTo>
                    <a:pt x="24" y="0"/>
                    <a:pt x="0" y="11"/>
                    <a:pt x="2" y="34"/>
                  </a:cubicBezTo>
                </a:path>
              </a:pathLst>
            </a:custGeom>
            <a:solidFill>
              <a:srgbClr val="FFFFFF"/>
            </a:solidFill>
            <a:ln w="14351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B50819E-23EF-DD4A-3746-04881AF994AF}"/>
              </a:ext>
            </a:extLst>
          </p:cNvPr>
          <p:cNvSpPr/>
          <p:nvPr/>
        </p:nvSpPr>
        <p:spPr>
          <a:xfrm>
            <a:off x="5969014" y="-44778"/>
            <a:ext cx="45719" cy="292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5B7EAA6-961D-4F30-46D8-4A0EA913AD3B}"/>
              </a:ext>
            </a:extLst>
          </p:cNvPr>
          <p:cNvSpPr txBox="1"/>
          <p:nvPr/>
        </p:nvSpPr>
        <p:spPr>
          <a:xfrm>
            <a:off x="2729446" y="4935557"/>
            <a:ext cx="639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>
                <a:ln>
                  <a:noFill/>
                </a:ln>
                <a:solidFill>
                  <a:srgbClr val="FEC1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 EXPECTATIONS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EC1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48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53A864-700F-4169-8DA7-01B0ECC90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0" t="3782" b="7417"/>
          <a:stretch/>
        </p:blipFill>
        <p:spPr>
          <a:xfrm>
            <a:off x="0" y="8421"/>
            <a:ext cx="12192000" cy="68495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A3569-6B39-425E-A3BA-A73E8CEB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4D9E8-D35A-4EFE-A2AB-FB4009A5F0EF}" type="slidenum">
              <a:rPr lang="en-US" smtClean="0"/>
              <a:t>25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4B0C2D-1DCF-1B4A-B4D2-74BFFEDE5182}"/>
              </a:ext>
            </a:extLst>
          </p:cNvPr>
          <p:cNvSpPr/>
          <p:nvPr/>
        </p:nvSpPr>
        <p:spPr>
          <a:xfrm>
            <a:off x="0" y="0"/>
            <a:ext cx="12192000" cy="6849579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7E87CA-D1E4-AE53-A1B1-D7FA19412AE1}"/>
              </a:ext>
            </a:extLst>
          </p:cNvPr>
          <p:cNvSpPr txBox="1">
            <a:spLocks/>
          </p:cNvSpPr>
          <p:nvPr/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err="1">
                <a:solidFill>
                  <a:schemeClr val="bg1"/>
                </a:solidFill>
              </a:rPr>
              <a:t>Thanks</a:t>
            </a:r>
            <a:r>
              <a:rPr lang="fr-BE" sz="4000">
                <a:solidFill>
                  <a:schemeClr val="bg1"/>
                </a:solidFill>
              </a:rPr>
              <a:t> for </a:t>
            </a:r>
            <a:r>
              <a:rPr lang="fr-BE" sz="4000" err="1">
                <a:solidFill>
                  <a:schemeClr val="bg1"/>
                </a:solidFill>
              </a:rPr>
              <a:t>helping</a:t>
            </a:r>
            <a:r>
              <a:rPr lang="fr-BE" sz="4000">
                <a:solidFill>
                  <a:schemeClr val="bg1"/>
                </a:solidFill>
              </a:rPr>
              <a:t> us jumping the </a:t>
            </a:r>
            <a:r>
              <a:rPr lang="fr-BE" sz="4000" err="1">
                <a:solidFill>
                  <a:schemeClr val="bg1"/>
                </a:solidFill>
              </a:rPr>
              <a:t>hurdles</a:t>
            </a:r>
            <a:endParaRPr lang="en-GB" sz="4000">
              <a:solidFill>
                <a:schemeClr val="bg1"/>
              </a:solidFill>
              <a:ea typeface="Verdana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E49E86B-C41B-545D-BBFC-73F305F6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740" y="3329683"/>
            <a:ext cx="4114800" cy="365125"/>
          </a:xfrm>
        </p:spPr>
        <p:txBody>
          <a:bodyPr/>
          <a:lstStyle/>
          <a:p>
            <a:r>
              <a:rPr lang="en-US"/>
              <a:t>Health Data Agency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0695952-2AFB-F59A-BD81-1818732ED1F1}"/>
              </a:ext>
            </a:extLst>
          </p:cNvPr>
          <p:cNvSpPr txBox="1">
            <a:spLocks/>
          </p:cNvSpPr>
          <p:nvPr/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3AD14D-2812-4774-A30F-CE068336069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5" name="Picture 2" descr="FOD Volksgezondheid">
            <a:extLst>
              <a:ext uri="{FF2B5EF4-FFF2-40B4-BE49-F238E27FC236}">
                <a16:creationId xmlns:a16="http://schemas.microsoft.com/office/drawing/2014/main" id="{16D45039-438B-73C5-23D1-523762FC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52" y="2826365"/>
            <a:ext cx="2776667" cy="11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ome FR | KCE">
            <a:extLst>
              <a:ext uri="{FF2B5EF4-FFF2-40B4-BE49-F238E27FC236}">
                <a16:creationId xmlns:a16="http://schemas.microsoft.com/office/drawing/2014/main" id="{D5C30F70-B3EB-2E92-1E76-A17BBB53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0" y="1940272"/>
            <a:ext cx="1850347" cy="83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réation de Sciensano | sciensano.be">
            <a:extLst>
              <a:ext uri="{FF2B5EF4-FFF2-40B4-BE49-F238E27FC236}">
                <a16:creationId xmlns:a16="http://schemas.microsoft.com/office/drawing/2014/main" id="{2E822244-5FA0-9991-B670-572589C82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7" y="2734517"/>
            <a:ext cx="1770610" cy="7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L'AFMPS déménage ! | BePharBel">
            <a:extLst>
              <a:ext uri="{FF2B5EF4-FFF2-40B4-BE49-F238E27FC236}">
                <a16:creationId xmlns:a16="http://schemas.microsoft.com/office/drawing/2014/main" id="{9BCD16ED-A266-3B2F-8AE4-93349687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06" y="3694808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INAMI | Foundation for Future Generations">
            <a:extLst>
              <a:ext uri="{FF2B5EF4-FFF2-40B4-BE49-F238E27FC236}">
                <a16:creationId xmlns:a16="http://schemas.microsoft.com/office/drawing/2014/main" id="{94FF6287-B255-D897-BA5E-8F021518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58" y="1934972"/>
            <a:ext cx="1524786" cy="10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La Mutualité chrétienne se réorganise en profondeur - Le Spécialiste">
            <a:extLst>
              <a:ext uri="{FF2B5EF4-FFF2-40B4-BE49-F238E27FC236}">
                <a16:creationId xmlns:a16="http://schemas.microsoft.com/office/drawing/2014/main" id="{38E7C897-9866-ED76-4DA5-EB9AF1B6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273" y="2645205"/>
            <a:ext cx="1658318" cy="11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es Mutualités Libres : votre santé, notre raison d'être ! | MLOZ">
            <a:extLst>
              <a:ext uri="{FF2B5EF4-FFF2-40B4-BE49-F238E27FC236}">
                <a16:creationId xmlns:a16="http://schemas.microsoft.com/office/drawing/2014/main" id="{F838E8A8-BFA8-55DB-830D-78AC2DAB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971" y="4042788"/>
            <a:ext cx="3205029" cy="5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Orde der Artsen schorst vijftien artsen voor antivax-uitspraken - Medi-Sfeer">
            <a:extLst>
              <a:ext uri="{FF2B5EF4-FFF2-40B4-BE49-F238E27FC236}">
                <a16:creationId xmlns:a16="http://schemas.microsoft.com/office/drawing/2014/main" id="{579EF772-4A9F-417E-14B5-17D7EE2A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09" y="4444643"/>
            <a:ext cx="2329229" cy="158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Home | Vlaams Patienten Platform">
            <a:extLst>
              <a:ext uri="{FF2B5EF4-FFF2-40B4-BE49-F238E27FC236}">
                <a16:creationId xmlns:a16="http://schemas.microsoft.com/office/drawing/2014/main" id="{9E16F588-D6D9-543E-D675-1334C855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30" y="5386739"/>
            <a:ext cx="34956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Présentation de la L.U.S.S. - Ligue francophone belge contre l'épilepsie  ASBL">
            <a:extLst>
              <a:ext uri="{FF2B5EF4-FFF2-40B4-BE49-F238E27FC236}">
                <a16:creationId xmlns:a16="http://schemas.microsoft.com/office/drawing/2014/main" id="{BE57BD8B-E006-79E5-37F1-950F424EB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8" b="28073"/>
          <a:stretch/>
        </p:blipFill>
        <p:spPr bwMode="auto">
          <a:xfrm>
            <a:off x="6039591" y="5180127"/>
            <a:ext cx="1488996" cy="6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VLIR">
            <a:extLst>
              <a:ext uri="{FF2B5EF4-FFF2-40B4-BE49-F238E27FC236}">
                <a16:creationId xmlns:a16="http://schemas.microsoft.com/office/drawing/2014/main" id="{FF4701B0-5AD9-B1CA-B6BE-9500A745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65" y="2035576"/>
            <a:ext cx="2140586" cy="7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Communiqué de presse du Conseil des recteurs et rectrices (CRef) du 18  décembre 2023">
            <a:extLst>
              <a:ext uri="{FF2B5EF4-FFF2-40B4-BE49-F238E27FC236}">
                <a16:creationId xmlns:a16="http://schemas.microsoft.com/office/drawing/2014/main" id="{521D62A1-D7CF-BE08-5DD2-EF1D8E5F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545" y="6080543"/>
            <a:ext cx="3495676" cy="5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2" descr="RUZB-CHAB | Raad van Universitaire Ziekenhuizen van België – Conférence des  Hopitaux Académiques de Belgique">
            <a:extLst>
              <a:ext uri="{FF2B5EF4-FFF2-40B4-BE49-F238E27FC236}">
                <a16:creationId xmlns:a16="http://schemas.microsoft.com/office/drawing/2014/main" id="{4C6693A2-725B-19AA-AF0E-00F03981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0" y="376672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4" descr="Departement Zorg | Eerstelijnszones">
            <a:extLst>
              <a:ext uri="{FF2B5EF4-FFF2-40B4-BE49-F238E27FC236}">
                <a16:creationId xmlns:a16="http://schemas.microsoft.com/office/drawing/2014/main" id="{D6092B85-6784-D7AD-C65B-7C56E7E68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3" b="31400"/>
          <a:stretch/>
        </p:blipFill>
        <p:spPr bwMode="auto">
          <a:xfrm>
            <a:off x="9856242" y="2122277"/>
            <a:ext cx="2113087" cy="59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6" descr="Législation bruxelloise - AMA">
            <a:extLst>
              <a:ext uri="{FF2B5EF4-FFF2-40B4-BE49-F238E27FC236}">
                <a16:creationId xmlns:a16="http://schemas.microsoft.com/office/drawing/2014/main" id="{CF235013-8E1B-FFF1-A00F-31699D67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689" y="1774311"/>
            <a:ext cx="1554639" cy="11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38" descr="Ostbelgien">
            <a:extLst>
              <a:ext uri="{FF2B5EF4-FFF2-40B4-BE49-F238E27FC236}">
                <a16:creationId xmlns:a16="http://schemas.microsoft.com/office/drawing/2014/main" id="{B6F13533-C778-75B8-F80C-3EE52C4392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86862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FE4B75-684B-0DB4-A8D4-B3D4CFD4F3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25760" y="4574826"/>
            <a:ext cx="2329229" cy="739438"/>
          </a:xfrm>
          <a:prstGeom prst="rect">
            <a:avLst/>
          </a:prstGeom>
        </p:spPr>
      </p:pic>
      <p:pic>
        <p:nvPicPr>
          <p:cNvPr id="32" name="Picture 40" descr="AViQ - L'Agence pour une Vie de Qualité - Centre de documentation des  Aidants Proches">
            <a:extLst>
              <a:ext uri="{FF2B5EF4-FFF2-40B4-BE49-F238E27FC236}">
                <a16:creationId xmlns:a16="http://schemas.microsoft.com/office/drawing/2014/main" id="{8F9694FD-F493-577D-FB13-9BB8A6709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4" b="36897"/>
          <a:stretch/>
        </p:blipFill>
        <p:spPr bwMode="auto">
          <a:xfrm>
            <a:off x="8143569" y="2888556"/>
            <a:ext cx="2225475" cy="93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4" descr="Fédération Wallonie-Bruxelles/Officiel">
            <a:extLst>
              <a:ext uri="{FF2B5EF4-FFF2-40B4-BE49-F238E27FC236}">
                <a16:creationId xmlns:a16="http://schemas.microsoft.com/office/drawing/2014/main" id="{4EC0862E-08E5-1E9F-2BCF-4F01118F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88" y="3767725"/>
            <a:ext cx="1184995" cy="11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FE11A48-08F9-BCAA-7DD3-979224AEAC3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83065" y="5786348"/>
            <a:ext cx="2258950" cy="1071652"/>
          </a:xfrm>
          <a:prstGeom prst="rect">
            <a:avLst/>
          </a:prstGeom>
        </p:spPr>
      </p:pic>
      <p:pic>
        <p:nvPicPr>
          <p:cNvPr id="35" name="Picture 48" descr="Expéditeurs dans e-Box Enterprise – e-Box Enterprise">
            <a:extLst>
              <a:ext uri="{FF2B5EF4-FFF2-40B4-BE49-F238E27FC236}">
                <a16:creationId xmlns:a16="http://schemas.microsoft.com/office/drawing/2014/main" id="{C6B59A6F-26F4-8EEC-3157-A3879D71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49" y="3065692"/>
            <a:ext cx="1770611" cy="56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0" descr="Solidaris">
            <a:extLst>
              <a:ext uri="{FF2B5EF4-FFF2-40B4-BE49-F238E27FC236}">
                <a16:creationId xmlns:a16="http://schemas.microsoft.com/office/drawing/2014/main" id="{700B563E-1BB5-85C7-35D0-6764BE82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0" y="5152025"/>
            <a:ext cx="1588016" cy="7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2" descr="Reactie van de FOD Sociale Zekerheid - De sociaal inspecteurs controleren  wel 's nachts en in het weekend. | News.belgium">
            <a:extLst>
              <a:ext uri="{FF2B5EF4-FFF2-40B4-BE49-F238E27FC236}">
                <a16:creationId xmlns:a16="http://schemas.microsoft.com/office/drawing/2014/main" id="{6DCAC12E-D004-D9D0-10E2-457EF2712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60" y="5140718"/>
            <a:ext cx="2042010" cy="89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4" descr="Statbel, l'office belge de statistique | Statbel">
            <a:extLst>
              <a:ext uri="{FF2B5EF4-FFF2-40B4-BE49-F238E27FC236}">
                <a16:creationId xmlns:a16="http://schemas.microsoft.com/office/drawing/2014/main" id="{481D1847-9035-15BF-5557-2504B470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92" y="4533736"/>
            <a:ext cx="2090737" cy="4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6" descr="De Stichting Kankerregister is op zoek naar een Arts-Expert - De Specialist">
            <a:extLst>
              <a:ext uri="{FF2B5EF4-FFF2-40B4-BE49-F238E27FC236}">
                <a16:creationId xmlns:a16="http://schemas.microsoft.com/office/drawing/2014/main" id="{09A93415-B328-F515-54DC-A3DFBE66F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893" y="1990450"/>
            <a:ext cx="1554639" cy="10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8" descr="Pharma.be | Algemene vereniging van de geneesmiddelenindustrie">
            <a:extLst>
              <a:ext uri="{FF2B5EF4-FFF2-40B4-BE49-F238E27FC236}">
                <a16:creationId xmlns:a16="http://schemas.microsoft.com/office/drawing/2014/main" id="{4472B4EC-F97D-243B-FD48-844F28AB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03" y="3962743"/>
            <a:ext cx="2486998" cy="48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585FEF-F20B-CA6A-49DF-107D8A95FD9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170699" y="5238133"/>
            <a:ext cx="961219" cy="11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0B7CCA-86D1-9439-1BE8-ACAEE768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EF01D3-9FF2-0EC9-C795-ECED6039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73645-722D-E7DF-CB96-6BF1D49392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Symposium 17.01.2024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2377D-A59B-669F-0003-88810B84FD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1437F-73D5-AC89-E740-12C52A9A4F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sz="6600"/>
              <a:t>Why creating the HDA?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0EDDB3-5EAB-6F49-AD95-34F86E5D0462}"/>
              </a:ext>
            </a:extLst>
          </p:cNvPr>
          <p:cNvSpPr txBox="1">
            <a:spLocks/>
          </p:cNvSpPr>
          <p:nvPr/>
        </p:nvSpPr>
        <p:spPr>
          <a:xfrm>
            <a:off x="1091248" y="958288"/>
            <a:ext cx="1537652" cy="729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400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2217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Rectangle: Rounded Corners 1108">
            <a:extLst>
              <a:ext uri="{FF2B5EF4-FFF2-40B4-BE49-F238E27FC236}">
                <a16:creationId xmlns:a16="http://schemas.microsoft.com/office/drawing/2014/main" id="{92075CA3-5465-E7C8-3FE4-A07614527D6E}"/>
              </a:ext>
            </a:extLst>
          </p:cNvPr>
          <p:cNvSpPr/>
          <p:nvPr/>
        </p:nvSpPr>
        <p:spPr>
          <a:xfrm>
            <a:off x="838200" y="1652532"/>
            <a:ext cx="10515600" cy="1181019"/>
          </a:xfrm>
          <a:prstGeom prst="roundRect">
            <a:avLst/>
          </a:pr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Rectangle: Rounded Corners 1107">
            <a:extLst>
              <a:ext uri="{FF2B5EF4-FFF2-40B4-BE49-F238E27FC236}">
                <a16:creationId xmlns:a16="http://schemas.microsoft.com/office/drawing/2014/main" id="{ED4DFD71-969B-EE4B-86BD-E1B87B9EDD80}"/>
              </a:ext>
            </a:extLst>
          </p:cNvPr>
          <p:cNvSpPr/>
          <p:nvPr/>
        </p:nvSpPr>
        <p:spPr>
          <a:xfrm>
            <a:off x="838201" y="5370786"/>
            <a:ext cx="10515600" cy="1181019"/>
          </a:xfrm>
          <a:prstGeom prst="roundRect">
            <a:avLst/>
          </a:prstGeom>
          <a:solidFill>
            <a:srgbClr val="F0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87550-47DF-3EF5-C0B4-CDC00A3E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Context behind the creation of the HDA</a:t>
            </a:r>
            <a:endParaRPr lang="en-GB" sz="4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4C6A34-F1A9-6A61-B26D-5896C63C2E73}"/>
              </a:ext>
            </a:extLst>
          </p:cNvPr>
          <p:cNvGrpSpPr/>
          <p:nvPr/>
        </p:nvGrpSpPr>
        <p:grpSpPr>
          <a:xfrm>
            <a:off x="1228234" y="1729538"/>
            <a:ext cx="3514529" cy="1462460"/>
            <a:chOff x="482780" y="1821645"/>
            <a:chExt cx="2841015" cy="146246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07FF178-4435-A5E2-5A7D-F3CC4F1303E9}"/>
                </a:ext>
              </a:extLst>
            </p:cNvPr>
            <p:cNvSpPr/>
            <p:nvPr/>
          </p:nvSpPr>
          <p:spPr>
            <a:xfrm>
              <a:off x="497840" y="1821645"/>
              <a:ext cx="2811642" cy="37069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B662B5-818A-808C-1849-C3B95CABD5D6}"/>
                </a:ext>
              </a:extLst>
            </p:cNvPr>
            <p:cNvGrpSpPr/>
            <p:nvPr/>
          </p:nvGrpSpPr>
          <p:grpSpPr>
            <a:xfrm>
              <a:off x="482780" y="1823006"/>
              <a:ext cx="2841015" cy="1461099"/>
              <a:chOff x="642005" y="2010153"/>
              <a:chExt cx="2841015" cy="146109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C87AD6-4D68-A6B3-27BF-673427E881A6}"/>
                  </a:ext>
                </a:extLst>
              </p:cNvPr>
              <p:cNvSpPr txBox="1"/>
              <p:nvPr/>
            </p:nvSpPr>
            <p:spPr>
              <a:xfrm>
                <a:off x="887557" y="2010153"/>
                <a:ext cx="23599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600" b="1">
                    <a:solidFill>
                      <a:schemeClr val="bg1"/>
                    </a:solidFill>
                  </a:rPr>
                  <a:t>PRIMARY USE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53ED8E-893E-0E4C-E69A-A4D54ACF7BC3}"/>
                  </a:ext>
                </a:extLst>
              </p:cNvPr>
              <p:cNvSpPr txBox="1"/>
              <p:nvPr/>
            </p:nvSpPr>
            <p:spPr>
              <a:xfrm>
                <a:off x="642005" y="2422090"/>
                <a:ext cx="28410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/>
                  <a:t>Empowering individuals through increased digital access and control of their electronic personal health data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3E4AF5-09C7-1CF0-DB14-C5E84EB1536C}"/>
                  </a:ext>
                </a:extLst>
              </p:cNvPr>
              <p:cNvSpPr txBox="1"/>
              <p:nvPr/>
            </p:nvSpPr>
            <p:spPr>
              <a:xfrm>
                <a:off x="1041452" y="3194253"/>
                <a:ext cx="20248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err="1">
                    <a:solidFill>
                      <a:srgbClr val="003399"/>
                    </a:solidFill>
                  </a:rPr>
                  <a:t>Myhealth@EU</a:t>
                </a:r>
                <a:endParaRPr lang="en-US" sz="1200" b="1">
                  <a:solidFill>
                    <a:srgbClr val="003399"/>
                  </a:solidFill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21F78B-8AF6-76EE-896A-9F392B36F995}"/>
              </a:ext>
            </a:extLst>
          </p:cNvPr>
          <p:cNvGrpSpPr/>
          <p:nvPr/>
        </p:nvGrpSpPr>
        <p:grpSpPr>
          <a:xfrm>
            <a:off x="7496222" y="1729538"/>
            <a:ext cx="3451303" cy="1462003"/>
            <a:chOff x="9089193" y="1798770"/>
            <a:chExt cx="2811642" cy="146200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5235B2F-E6D5-D50B-E113-D1FF408EA63C}"/>
                </a:ext>
              </a:extLst>
            </p:cNvPr>
            <p:cNvSpPr/>
            <p:nvPr/>
          </p:nvSpPr>
          <p:spPr>
            <a:xfrm>
              <a:off x="9089193" y="1798770"/>
              <a:ext cx="2811642" cy="37069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6E6620-DDE3-46A0-CF7D-773419B0F329}"/>
                </a:ext>
              </a:extLst>
            </p:cNvPr>
            <p:cNvGrpSpPr/>
            <p:nvPr/>
          </p:nvGrpSpPr>
          <p:grpSpPr>
            <a:xfrm flipH="1">
              <a:off x="9135365" y="1813840"/>
              <a:ext cx="2765470" cy="1446933"/>
              <a:chOff x="848504" y="2002348"/>
              <a:chExt cx="2509423" cy="14469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12C594-D53B-597E-A091-70B9B97DAAF6}"/>
                  </a:ext>
                </a:extLst>
              </p:cNvPr>
              <p:cNvSpPr txBox="1"/>
              <p:nvPr/>
            </p:nvSpPr>
            <p:spPr>
              <a:xfrm>
                <a:off x="944182" y="2002348"/>
                <a:ext cx="23599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600" b="1">
                    <a:solidFill>
                      <a:schemeClr val="bg1"/>
                    </a:solidFill>
                  </a:rPr>
                  <a:t>SECONDARY USE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2A2DA7-2D81-83E9-E7E8-9F224F7C69DF}"/>
                  </a:ext>
                </a:extLst>
              </p:cNvPr>
              <p:cNvSpPr txBox="1"/>
              <p:nvPr/>
            </p:nvSpPr>
            <p:spPr>
              <a:xfrm>
                <a:off x="848504" y="2380846"/>
                <a:ext cx="250942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/>
                  <a:t>Providing a consistent, trustworthy and efficient set-up for the use of health data for research, innovation, policy-making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C1E167-3795-3D70-CF3C-0FF4036EF790}"/>
                  </a:ext>
                </a:extLst>
              </p:cNvPr>
              <p:cNvSpPr txBox="1"/>
              <p:nvPr/>
            </p:nvSpPr>
            <p:spPr>
              <a:xfrm>
                <a:off x="1028627" y="3172282"/>
                <a:ext cx="20248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err="1">
                    <a:solidFill>
                      <a:srgbClr val="003399"/>
                    </a:solidFill>
                  </a:rPr>
                  <a:t>Healthdata@EU</a:t>
                </a:r>
                <a:endParaRPr lang="en-US" sz="1200" b="1">
                  <a:solidFill>
                    <a:srgbClr val="003399"/>
                  </a:solidFill>
                </a:endParaRPr>
              </a:p>
            </p:txBody>
          </p:sp>
        </p:grpSp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B04B3BEF-B4BF-6720-1FC7-5220DDF3530C}"/>
              </a:ext>
            </a:extLst>
          </p:cNvPr>
          <p:cNvGrpSpPr/>
          <p:nvPr/>
        </p:nvGrpSpPr>
        <p:grpSpPr>
          <a:xfrm>
            <a:off x="5366252" y="1475282"/>
            <a:ext cx="1600975" cy="1490932"/>
            <a:chOff x="5372691" y="1315499"/>
            <a:chExt cx="1600975" cy="149093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02F001-27A5-DED2-7C52-0ACA7824FFCC}"/>
                </a:ext>
              </a:extLst>
            </p:cNvPr>
            <p:cNvSpPr/>
            <p:nvPr/>
          </p:nvSpPr>
          <p:spPr>
            <a:xfrm>
              <a:off x="5372691" y="1315499"/>
              <a:ext cx="160097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414BB85A-4FDC-8D95-BD4B-6D2B70E80F3A}"/>
                </a:ext>
              </a:extLst>
            </p:cNvPr>
            <p:cNvGrpSpPr/>
            <p:nvPr/>
          </p:nvGrpSpPr>
          <p:grpSpPr>
            <a:xfrm>
              <a:off x="5593912" y="1335032"/>
              <a:ext cx="1190147" cy="1309987"/>
              <a:chOff x="2860541" y="2997842"/>
              <a:chExt cx="1006632" cy="1309987"/>
            </a:xfrm>
            <a:solidFill>
              <a:schemeClr val="accent6">
                <a:lumMod val="10000"/>
                <a:lumOff val="90000"/>
              </a:schemeClr>
            </a:solidFill>
          </p:grpSpPr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795595C2-6243-207D-D20F-B1FDDA5718A0}"/>
                  </a:ext>
                </a:extLst>
              </p:cNvPr>
              <p:cNvGrpSpPr/>
              <p:nvPr/>
            </p:nvGrpSpPr>
            <p:grpSpPr>
              <a:xfrm>
                <a:off x="2860541" y="2997842"/>
                <a:ext cx="1006632" cy="1294250"/>
                <a:chOff x="2860541" y="2997842"/>
                <a:chExt cx="1006632" cy="1294250"/>
              </a:xfrm>
              <a:grpFill/>
            </p:grpSpPr>
            <p:sp>
              <p:nvSpPr>
                <p:cNvPr id="29" name="Freeform 161">
                  <a:extLst>
                    <a:ext uri="{FF2B5EF4-FFF2-40B4-BE49-F238E27FC236}">
                      <a16:creationId xmlns:a16="http://schemas.microsoft.com/office/drawing/2014/main" id="{88612D8B-C471-0C50-25D7-C421065876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85534" y="4142605"/>
                  <a:ext cx="59962" cy="55074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1" name="Freeform 175">
                  <a:extLst>
                    <a:ext uri="{FF2B5EF4-FFF2-40B4-BE49-F238E27FC236}">
                      <a16:creationId xmlns:a16="http://schemas.microsoft.com/office/drawing/2014/main" id="{ECF08083-42AB-3DA1-2F23-B4700E7D8F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53019" y="3930175"/>
                  <a:ext cx="152630" cy="80645"/>
                </a:xfrm>
                <a:custGeom>
                  <a:avLst/>
                  <a:gdLst/>
                  <a:ahLst/>
                  <a:cxnLst>
                    <a:cxn ang="0">
                      <a:pos x="234" y="27"/>
                    </a:cxn>
                    <a:cxn ang="0">
                      <a:pos x="213" y="43"/>
                    </a:cxn>
                    <a:cxn ang="0">
                      <a:pos x="188" y="62"/>
                    </a:cxn>
                    <a:cxn ang="0">
                      <a:pos x="184" y="90"/>
                    </a:cxn>
                    <a:cxn ang="0">
                      <a:pos x="191" y="113"/>
                    </a:cxn>
                    <a:cxn ang="0">
                      <a:pos x="179" y="110"/>
                    </a:cxn>
                    <a:cxn ang="0">
                      <a:pos x="153" y="106"/>
                    </a:cxn>
                    <a:cxn ang="0">
                      <a:pos x="116" y="114"/>
                    </a:cxn>
                    <a:cxn ang="0">
                      <a:pos x="83" y="127"/>
                    </a:cxn>
                    <a:cxn ang="0">
                      <a:pos x="59" y="118"/>
                    </a:cxn>
                    <a:cxn ang="0">
                      <a:pos x="49" y="132"/>
                    </a:cxn>
                    <a:cxn ang="0">
                      <a:pos x="34" y="129"/>
                    </a:cxn>
                    <a:cxn ang="0">
                      <a:pos x="19" y="119"/>
                    </a:cxn>
                    <a:cxn ang="0">
                      <a:pos x="0" y="123"/>
                    </a:cxn>
                    <a:cxn ang="0">
                      <a:pos x="16" y="137"/>
                    </a:cxn>
                    <a:cxn ang="0">
                      <a:pos x="17" y="155"/>
                    </a:cxn>
                    <a:cxn ang="0">
                      <a:pos x="17" y="167"/>
                    </a:cxn>
                    <a:cxn ang="0">
                      <a:pos x="36" y="172"/>
                    </a:cxn>
                    <a:cxn ang="0">
                      <a:pos x="51" y="173"/>
                    </a:cxn>
                    <a:cxn ang="0">
                      <a:pos x="68" y="177"/>
                    </a:cxn>
                    <a:cxn ang="0">
                      <a:pos x="104" y="165"/>
                    </a:cxn>
                    <a:cxn ang="0">
                      <a:pos x="132" y="161"/>
                    </a:cxn>
                    <a:cxn ang="0">
                      <a:pos x="143" y="156"/>
                    </a:cxn>
                    <a:cxn ang="0">
                      <a:pos x="146" y="164"/>
                    </a:cxn>
                    <a:cxn ang="0">
                      <a:pos x="152" y="178"/>
                    </a:cxn>
                    <a:cxn ang="0">
                      <a:pos x="168" y="187"/>
                    </a:cxn>
                    <a:cxn ang="0">
                      <a:pos x="208" y="198"/>
                    </a:cxn>
                    <a:cxn ang="0">
                      <a:pos x="231" y="203"/>
                    </a:cxn>
                    <a:cxn ang="0">
                      <a:pos x="275" y="205"/>
                    </a:cxn>
                    <a:cxn ang="0">
                      <a:pos x="292" y="189"/>
                    </a:cxn>
                    <a:cxn ang="0">
                      <a:pos x="325" y="191"/>
                    </a:cxn>
                    <a:cxn ang="0">
                      <a:pos x="334" y="182"/>
                    </a:cxn>
                    <a:cxn ang="0">
                      <a:pos x="353" y="176"/>
                    </a:cxn>
                    <a:cxn ang="0">
                      <a:pos x="372" y="161"/>
                    </a:cxn>
                    <a:cxn ang="0">
                      <a:pos x="382" y="148"/>
                    </a:cxn>
                    <a:cxn ang="0">
                      <a:pos x="390" y="119"/>
                    </a:cxn>
                    <a:cxn ang="0">
                      <a:pos x="388" y="103"/>
                    </a:cxn>
                    <a:cxn ang="0">
                      <a:pos x="420" y="95"/>
                    </a:cxn>
                    <a:cxn ang="0">
                      <a:pos x="412" y="62"/>
                    </a:cxn>
                    <a:cxn ang="0">
                      <a:pos x="406" y="26"/>
                    </a:cxn>
                    <a:cxn ang="0">
                      <a:pos x="362" y="19"/>
                    </a:cxn>
                    <a:cxn ang="0">
                      <a:pos x="340" y="1"/>
                    </a:cxn>
                    <a:cxn ang="0">
                      <a:pos x="301" y="10"/>
                    </a:cxn>
                    <a:cxn ang="0">
                      <a:pos x="287" y="27"/>
                    </a:cxn>
                    <a:cxn ang="0">
                      <a:pos x="267" y="32"/>
                    </a:cxn>
                    <a:cxn ang="0">
                      <a:pos x="249" y="25"/>
                    </a:cxn>
                  </a:cxnLst>
                  <a:rect l="0" t="0" r="r" b="b"/>
                  <a:pathLst>
                    <a:path w="420" h="205">
                      <a:moveTo>
                        <a:pt x="235" y="20"/>
                      </a:moveTo>
                      <a:lnTo>
                        <a:pt x="234" y="27"/>
                      </a:lnTo>
                      <a:lnTo>
                        <a:pt x="217" y="35"/>
                      </a:lnTo>
                      <a:lnTo>
                        <a:pt x="213" y="43"/>
                      </a:lnTo>
                      <a:lnTo>
                        <a:pt x="210" y="53"/>
                      </a:lnTo>
                      <a:lnTo>
                        <a:pt x="188" y="62"/>
                      </a:lnTo>
                      <a:lnTo>
                        <a:pt x="183" y="74"/>
                      </a:lnTo>
                      <a:lnTo>
                        <a:pt x="184" y="90"/>
                      </a:lnTo>
                      <a:lnTo>
                        <a:pt x="191" y="106"/>
                      </a:lnTo>
                      <a:lnTo>
                        <a:pt x="191" y="113"/>
                      </a:lnTo>
                      <a:lnTo>
                        <a:pt x="184" y="117"/>
                      </a:lnTo>
                      <a:lnTo>
                        <a:pt x="179" y="110"/>
                      </a:lnTo>
                      <a:lnTo>
                        <a:pt x="164" y="110"/>
                      </a:lnTo>
                      <a:lnTo>
                        <a:pt x="153" y="106"/>
                      </a:lnTo>
                      <a:lnTo>
                        <a:pt x="149" y="111"/>
                      </a:lnTo>
                      <a:lnTo>
                        <a:pt x="116" y="114"/>
                      </a:lnTo>
                      <a:lnTo>
                        <a:pt x="97" y="127"/>
                      </a:lnTo>
                      <a:lnTo>
                        <a:pt x="83" y="127"/>
                      </a:lnTo>
                      <a:lnTo>
                        <a:pt x="70" y="119"/>
                      </a:lnTo>
                      <a:lnTo>
                        <a:pt x="59" y="118"/>
                      </a:lnTo>
                      <a:lnTo>
                        <a:pt x="51" y="124"/>
                      </a:lnTo>
                      <a:lnTo>
                        <a:pt x="49" y="132"/>
                      </a:lnTo>
                      <a:lnTo>
                        <a:pt x="44" y="134"/>
                      </a:lnTo>
                      <a:lnTo>
                        <a:pt x="34" y="129"/>
                      </a:lnTo>
                      <a:lnTo>
                        <a:pt x="28" y="121"/>
                      </a:lnTo>
                      <a:lnTo>
                        <a:pt x="19" y="119"/>
                      </a:lnTo>
                      <a:lnTo>
                        <a:pt x="11" y="119"/>
                      </a:lnTo>
                      <a:lnTo>
                        <a:pt x="0" y="123"/>
                      </a:lnTo>
                      <a:lnTo>
                        <a:pt x="7" y="132"/>
                      </a:lnTo>
                      <a:lnTo>
                        <a:pt x="16" y="137"/>
                      </a:lnTo>
                      <a:lnTo>
                        <a:pt x="17" y="144"/>
                      </a:lnTo>
                      <a:lnTo>
                        <a:pt x="17" y="155"/>
                      </a:lnTo>
                      <a:lnTo>
                        <a:pt x="11" y="162"/>
                      </a:lnTo>
                      <a:lnTo>
                        <a:pt x="17" y="167"/>
                      </a:lnTo>
                      <a:lnTo>
                        <a:pt x="27" y="171"/>
                      </a:lnTo>
                      <a:lnTo>
                        <a:pt x="36" y="172"/>
                      </a:lnTo>
                      <a:lnTo>
                        <a:pt x="44" y="168"/>
                      </a:lnTo>
                      <a:lnTo>
                        <a:pt x="51" y="173"/>
                      </a:lnTo>
                      <a:lnTo>
                        <a:pt x="65" y="178"/>
                      </a:lnTo>
                      <a:lnTo>
                        <a:pt x="68" y="177"/>
                      </a:lnTo>
                      <a:lnTo>
                        <a:pt x="84" y="172"/>
                      </a:lnTo>
                      <a:lnTo>
                        <a:pt x="104" y="165"/>
                      </a:lnTo>
                      <a:lnTo>
                        <a:pt x="122" y="164"/>
                      </a:lnTo>
                      <a:lnTo>
                        <a:pt x="132" y="161"/>
                      </a:lnTo>
                      <a:lnTo>
                        <a:pt x="137" y="157"/>
                      </a:lnTo>
                      <a:lnTo>
                        <a:pt x="143" y="156"/>
                      </a:lnTo>
                      <a:lnTo>
                        <a:pt x="146" y="159"/>
                      </a:lnTo>
                      <a:lnTo>
                        <a:pt x="146" y="164"/>
                      </a:lnTo>
                      <a:lnTo>
                        <a:pt x="148" y="171"/>
                      </a:lnTo>
                      <a:lnTo>
                        <a:pt x="152" y="178"/>
                      </a:lnTo>
                      <a:lnTo>
                        <a:pt x="163" y="187"/>
                      </a:lnTo>
                      <a:lnTo>
                        <a:pt x="168" y="187"/>
                      </a:lnTo>
                      <a:lnTo>
                        <a:pt x="178" y="193"/>
                      </a:lnTo>
                      <a:lnTo>
                        <a:pt x="208" y="198"/>
                      </a:lnTo>
                      <a:lnTo>
                        <a:pt x="222" y="203"/>
                      </a:lnTo>
                      <a:lnTo>
                        <a:pt x="231" y="203"/>
                      </a:lnTo>
                      <a:lnTo>
                        <a:pt x="247" y="203"/>
                      </a:lnTo>
                      <a:lnTo>
                        <a:pt x="275" y="205"/>
                      </a:lnTo>
                      <a:lnTo>
                        <a:pt x="283" y="200"/>
                      </a:lnTo>
                      <a:lnTo>
                        <a:pt x="292" y="189"/>
                      </a:lnTo>
                      <a:lnTo>
                        <a:pt x="305" y="187"/>
                      </a:lnTo>
                      <a:lnTo>
                        <a:pt x="325" y="191"/>
                      </a:lnTo>
                      <a:lnTo>
                        <a:pt x="330" y="182"/>
                      </a:lnTo>
                      <a:lnTo>
                        <a:pt x="334" y="182"/>
                      </a:lnTo>
                      <a:lnTo>
                        <a:pt x="351" y="184"/>
                      </a:lnTo>
                      <a:lnTo>
                        <a:pt x="353" y="176"/>
                      </a:lnTo>
                      <a:lnTo>
                        <a:pt x="362" y="172"/>
                      </a:lnTo>
                      <a:lnTo>
                        <a:pt x="372" y="161"/>
                      </a:lnTo>
                      <a:lnTo>
                        <a:pt x="383" y="159"/>
                      </a:lnTo>
                      <a:lnTo>
                        <a:pt x="382" y="148"/>
                      </a:lnTo>
                      <a:lnTo>
                        <a:pt x="382" y="138"/>
                      </a:lnTo>
                      <a:lnTo>
                        <a:pt x="390" y="119"/>
                      </a:lnTo>
                      <a:lnTo>
                        <a:pt x="384" y="111"/>
                      </a:lnTo>
                      <a:lnTo>
                        <a:pt x="388" y="103"/>
                      </a:lnTo>
                      <a:lnTo>
                        <a:pt x="415" y="103"/>
                      </a:lnTo>
                      <a:lnTo>
                        <a:pt x="420" y="95"/>
                      </a:lnTo>
                      <a:lnTo>
                        <a:pt x="420" y="75"/>
                      </a:lnTo>
                      <a:lnTo>
                        <a:pt x="412" y="62"/>
                      </a:lnTo>
                      <a:lnTo>
                        <a:pt x="406" y="40"/>
                      </a:lnTo>
                      <a:lnTo>
                        <a:pt x="406" y="26"/>
                      </a:lnTo>
                      <a:lnTo>
                        <a:pt x="398" y="15"/>
                      </a:lnTo>
                      <a:lnTo>
                        <a:pt x="362" y="19"/>
                      </a:lnTo>
                      <a:lnTo>
                        <a:pt x="348" y="6"/>
                      </a:lnTo>
                      <a:lnTo>
                        <a:pt x="340" y="1"/>
                      </a:lnTo>
                      <a:lnTo>
                        <a:pt x="307" y="0"/>
                      </a:lnTo>
                      <a:lnTo>
                        <a:pt x="301" y="10"/>
                      </a:lnTo>
                      <a:lnTo>
                        <a:pt x="297" y="19"/>
                      </a:lnTo>
                      <a:lnTo>
                        <a:pt x="287" y="27"/>
                      </a:lnTo>
                      <a:lnTo>
                        <a:pt x="278" y="31"/>
                      </a:lnTo>
                      <a:lnTo>
                        <a:pt x="267" y="32"/>
                      </a:lnTo>
                      <a:lnTo>
                        <a:pt x="256" y="31"/>
                      </a:lnTo>
                      <a:lnTo>
                        <a:pt x="249" y="25"/>
                      </a:lnTo>
                      <a:lnTo>
                        <a:pt x="235" y="2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4" name="Freeform 176">
                  <a:extLst>
                    <a:ext uri="{FF2B5EF4-FFF2-40B4-BE49-F238E27FC236}">
                      <a16:creationId xmlns:a16="http://schemas.microsoft.com/office/drawing/2014/main" id="{661F4A8F-2D5B-2DF0-0959-BA8E96D78E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93120" y="4126870"/>
                  <a:ext cx="9084" cy="5902"/>
                </a:xfrm>
                <a:custGeom>
                  <a:avLst/>
                  <a:gdLst/>
                  <a:ahLst/>
                  <a:cxnLst>
                    <a:cxn ang="0">
                      <a:pos x="18" y="7"/>
                    </a:cxn>
                    <a:cxn ang="0">
                      <a:pos x="21" y="11"/>
                    </a:cxn>
                    <a:cxn ang="0">
                      <a:pos x="16" y="13"/>
                    </a:cxn>
                    <a:cxn ang="0">
                      <a:pos x="10" y="12"/>
                    </a:cxn>
                    <a:cxn ang="0">
                      <a:pos x="6" y="7"/>
                    </a:cxn>
                    <a:cxn ang="0">
                      <a:pos x="0" y="0"/>
                    </a:cxn>
                    <a:cxn ang="0">
                      <a:pos x="13" y="1"/>
                    </a:cxn>
                    <a:cxn ang="0">
                      <a:pos x="18" y="7"/>
                    </a:cxn>
                  </a:cxnLst>
                  <a:rect l="0" t="0" r="r" b="b"/>
                  <a:pathLst>
                    <a:path w="21" h="13">
                      <a:moveTo>
                        <a:pt x="18" y="7"/>
                      </a:moveTo>
                      <a:lnTo>
                        <a:pt x="21" y="11"/>
                      </a:lnTo>
                      <a:lnTo>
                        <a:pt x="16" y="13"/>
                      </a:lnTo>
                      <a:lnTo>
                        <a:pt x="10" y="12"/>
                      </a:lnTo>
                      <a:lnTo>
                        <a:pt x="6" y="7"/>
                      </a:lnTo>
                      <a:lnTo>
                        <a:pt x="0" y="0"/>
                      </a:lnTo>
                      <a:lnTo>
                        <a:pt x="13" y="1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5" name="Freeform 177">
                  <a:extLst>
                    <a:ext uri="{FF2B5EF4-FFF2-40B4-BE49-F238E27FC236}">
                      <a16:creationId xmlns:a16="http://schemas.microsoft.com/office/drawing/2014/main" id="{0AE91B88-4381-EED8-276E-90EDDAC45C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54836" y="3981316"/>
                  <a:ext cx="5452" cy="11801"/>
                </a:xfrm>
                <a:custGeom>
                  <a:avLst/>
                  <a:gdLst/>
                  <a:ahLst/>
                  <a:cxnLst>
                    <a:cxn ang="0">
                      <a:pos x="8" y="30"/>
                    </a:cxn>
                    <a:cxn ang="0">
                      <a:pos x="14" y="23"/>
                    </a:cxn>
                    <a:cxn ang="0">
                      <a:pos x="14" y="12"/>
                    </a:cxn>
                    <a:cxn ang="0">
                      <a:pos x="13" y="5"/>
                    </a:cxn>
                    <a:cxn ang="0">
                      <a:pos x="4" y="0"/>
                    </a:cxn>
                    <a:cxn ang="0">
                      <a:pos x="2" y="8"/>
                    </a:cxn>
                    <a:cxn ang="0">
                      <a:pos x="0" y="18"/>
                    </a:cxn>
                    <a:cxn ang="0">
                      <a:pos x="8" y="30"/>
                    </a:cxn>
                  </a:cxnLst>
                  <a:rect l="0" t="0" r="r" b="b"/>
                  <a:pathLst>
                    <a:path w="14" h="30">
                      <a:moveTo>
                        <a:pt x="8" y="30"/>
                      </a:moveTo>
                      <a:lnTo>
                        <a:pt x="14" y="23"/>
                      </a:lnTo>
                      <a:lnTo>
                        <a:pt x="14" y="12"/>
                      </a:lnTo>
                      <a:lnTo>
                        <a:pt x="13" y="5"/>
                      </a:lnTo>
                      <a:lnTo>
                        <a:pt x="4" y="0"/>
                      </a:lnTo>
                      <a:lnTo>
                        <a:pt x="2" y="8"/>
                      </a:lnTo>
                      <a:lnTo>
                        <a:pt x="0" y="18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6" name="Freeform 179">
                  <a:extLst>
                    <a:ext uri="{FF2B5EF4-FFF2-40B4-BE49-F238E27FC236}">
                      <a16:creationId xmlns:a16="http://schemas.microsoft.com/office/drawing/2014/main" id="{C79CF008-0428-121F-A82F-BDA8414B92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14798" y="4248820"/>
                  <a:ext cx="61780" cy="4327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7" name="Freeform 180">
                  <a:extLst>
                    <a:ext uri="{FF2B5EF4-FFF2-40B4-BE49-F238E27FC236}">
                      <a16:creationId xmlns:a16="http://schemas.microsoft.com/office/drawing/2014/main" id="{444065BE-C7DB-E6C6-49B0-88C4231703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29397" y="4164241"/>
                  <a:ext cx="29072" cy="68843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8" name="Freeform 181">
                  <a:extLst>
                    <a:ext uri="{FF2B5EF4-FFF2-40B4-BE49-F238E27FC236}">
                      <a16:creationId xmlns:a16="http://schemas.microsoft.com/office/drawing/2014/main" id="{641A56AB-163E-1364-21D6-D32DE894D3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98508" y="3991150"/>
                  <a:ext cx="234397" cy="267505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9" name="Freeform 182">
                  <a:extLst>
                    <a:ext uri="{FF2B5EF4-FFF2-40B4-BE49-F238E27FC236}">
                      <a16:creationId xmlns:a16="http://schemas.microsoft.com/office/drawing/2014/main" id="{B84AB242-DF0E-985A-D7FA-D5EEE066378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78520" y="3890836"/>
                  <a:ext cx="12719" cy="21636"/>
                </a:xfrm>
                <a:custGeom>
                  <a:avLst/>
                  <a:gdLst/>
                  <a:ahLst/>
                  <a:cxnLst>
                    <a:cxn ang="0">
                      <a:pos x="21" y="53"/>
                    </a:cxn>
                    <a:cxn ang="0">
                      <a:pos x="33" y="52"/>
                    </a:cxn>
                    <a:cxn ang="0">
                      <a:pos x="38" y="45"/>
                    </a:cxn>
                    <a:cxn ang="0">
                      <a:pos x="37" y="33"/>
                    </a:cxn>
                    <a:cxn ang="0">
                      <a:pos x="33" y="26"/>
                    </a:cxn>
                    <a:cxn ang="0">
                      <a:pos x="28" y="18"/>
                    </a:cxn>
                    <a:cxn ang="0">
                      <a:pos x="28" y="11"/>
                    </a:cxn>
                    <a:cxn ang="0">
                      <a:pos x="30" y="4"/>
                    </a:cxn>
                    <a:cxn ang="0">
                      <a:pos x="22" y="0"/>
                    </a:cxn>
                    <a:cxn ang="0">
                      <a:pos x="16" y="0"/>
                    </a:cxn>
                    <a:cxn ang="0">
                      <a:pos x="6" y="7"/>
                    </a:cxn>
                    <a:cxn ang="0">
                      <a:pos x="0" y="20"/>
                    </a:cxn>
                    <a:cxn ang="0">
                      <a:pos x="3" y="33"/>
                    </a:cxn>
                    <a:cxn ang="0">
                      <a:pos x="3" y="48"/>
                    </a:cxn>
                    <a:cxn ang="0">
                      <a:pos x="21" y="53"/>
                    </a:cxn>
                  </a:cxnLst>
                  <a:rect l="0" t="0" r="r" b="b"/>
                  <a:pathLst>
                    <a:path w="38" h="53">
                      <a:moveTo>
                        <a:pt x="21" y="53"/>
                      </a:moveTo>
                      <a:lnTo>
                        <a:pt x="33" y="52"/>
                      </a:lnTo>
                      <a:lnTo>
                        <a:pt x="38" y="45"/>
                      </a:lnTo>
                      <a:lnTo>
                        <a:pt x="37" y="33"/>
                      </a:lnTo>
                      <a:lnTo>
                        <a:pt x="33" y="26"/>
                      </a:lnTo>
                      <a:lnTo>
                        <a:pt x="28" y="18"/>
                      </a:lnTo>
                      <a:lnTo>
                        <a:pt x="28" y="11"/>
                      </a:lnTo>
                      <a:lnTo>
                        <a:pt x="30" y="4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6" y="7"/>
                      </a:lnTo>
                      <a:lnTo>
                        <a:pt x="0" y="20"/>
                      </a:lnTo>
                      <a:lnTo>
                        <a:pt x="3" y="33"/>
                      </a:lnTo>
                      <a:lnTo>
                        <a:pt x="3" y="48"/>
                      </a:lnTo>
                      <a:lnTo>
                        <a:pt x="21" y="5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3" name="Freeform 183">
                  <a:extLst>
                    <a:ext uri="{FF2B5EF4-FFF2-40B4-BE49-F238E27FC236}">
                      <a16:creationId xmlns:a16="http://schemas.microsoft.com/office/drawing/2014/main" id="{C8F5E72B-7ED4-554A-74C8-04C29A6D3E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83972" y="3973447"/>
                  <a:ext cx="89034" cy="55075"/>
                </a:xfrm>
                <a:custGeom>
                  <a:avLst/>
                  <a:gdLst/>
                  <a:ahLst/>
                  <a:cxnLst>
                    <a:cxn ang="0">
                      <a:pos x="52" y="131"/>
                    </a:cxn>
                    <a:cxn ang="0">
                      <a:pos x="42" y="119"/>
                    </a:cxn>
                    <a:cxn ang="0">
                      <a:pos x="38" y="100"/>
                    </a:cxn>
                    <a:cxn ang="0">
                      <a:pos x="10" y="117"/>
                    </a:cxn>
                    <a:cxn ang="0">
                      <a:pos x="0" y="119"/>
                    </a:cxn>
                    <a:cxn ang="0">
                      <a:pos x="5" y="84"/>
                    </a:cxn>
                    <a:cxn ang="0">
                      <a:pos x="13" y="74"/>
                    </a:cxn>
                    <a:cxn ang="0">
                      <a:pos x="21" y="67"/>
                    </a:cxn>
                    <a:cxn ang="0">
                      <a:pos x="30" y="49"/>
                    </a:cxn>
                    <a:cxn ang="0">
                      <a:pos x="50" y="18"/>
                    </a:cxn>
                    <a:cxn ang="0">
                      <a:pos x="70" y="13"/>
                    </a:cxn>
                    <a:cxn ang="0">
                      <a:pos x="85" y="3"/>
                    </a:cxn>
                    <a:cxn ang="0">
                      <a:pos x="127" y="6"/>
                    </a:cxn>
                    <a:cxn ang="0">
                      <a:pos x="172" y="6"/>
                    </a:cxn>
                    <a:cxn ang="0">
                      <a:pos x="197" y="22"/>
                    </a:cxn>
                    <a:cxn ang="0">
                      <a:pos x="193" y="40"/>
                    </a:cxn>
                    <a:cxn ang="0">
                      <a:pos x="207" y="57"/>
                    </a:cxn>
                    <a:cxn ang="0">
                      <a:pos x="226" y="63"/>
                    </a:cxn>
                    <a:cxn ang="0">
                      <a:pos x="241" y="63"/>
                    </a:cxn>
                    <a:cxn ang="0">
                      <a:pos x="239" y="82"/>
                    </a:cxn>
                    <a:cxn ang="0">
                      <a:pos x="224" y="86"/>
                    </a:cxn>
                    <a:cxn ang="0">
                      <a:pos x="224" y="99"/>
                    </a:cxn>
                    <a:cxn ang="0">
                      <a:pos x="225" y="109"/>
                    </a:cxn>
                    <a:cxn ang="0">
                      <a:pos x="193" y="104"/>
                    </a:cxn>
                    <a:cxn ang="0">
                      <a:pos x="180" y="95"/>
                    </a:cxn>
                    <a:cxn ang="0">
                      <a:pos x="166" y="126"/>
                    </a:cxn>
                    <a:cxn ang="0">
                      <a:pos x="163" y="140"/>
                    </a:cxn>
                    <a:cxn ang="0">
                      <a:pos x="149" y="127"/>
                    </a:cxn>
                    <a:cxn ang="0">
                      <a:pos x="132" y="99"/>
                    </a:cxn>
                    <a:cxn ang="0">
                      <a:pos x="115" y="114"/>
                    </a:cxn>
                    <a:cxn ang="0">
                      <a:pos x="111" y="127"/>
                    </a:cxn>
                    <a:cxn ang="0">
                      <a:pos x="88" y="136"/>
                    </a:cxn>
                    <a:cxn ang="0">
                      <a:pos x="54" y="142"/>
                    </a:cxn>
                  </a:cxnLst>
                  <a:rect l="0" t="0" r="r" b="b"/>
                  <a:pathLst>
                    <a:path w="241" h="142">
                      <a:moveTo>
                        <a:pt x="54" y="142"/>
                      </a:moveTo>
                      <a:lnTo>
                        <a:pt x="52" y="131"/>
                      </a:lnTo>
                      <a:lnTo>
                        <a:pt x="45" y="130"/>
                      </a:lnTo>
                      <a:lnTo>
                        <a:pt x="42" y="119"/>
                      </a:lnTo>
                      <a:lnTo>
                        <a:pt x="42" y="101"/>
                      </a:lnTo>
                      <a:lnTo>
                        <a:pt x="38" y="100"/>
                      </a:lnTo>
                      <a:lnTo>
                        <a:pt x="21" y="100"/>
                      </a:lnTo>
                      <a:lnTo>
                        <a:pt x="10" y="117"/>
                      </a:lnTo>
                      <a:lnTo>
                        <a:pt x="4" y="121"/>
                      </a:lnTo>
                      <a:lnTo>
                        <a:pt x="0" y="119"/>
                      </a:lnTo>
                      <a:lnTo>
                        <a:pt x="2" y="97"/>
                      </a:lnTo>
                      <a:lnTo>
                        <a:pt x="5" y="84"/>
                      </a:lnTo>
                      <a:lnTo>
                        <a:pt x="9" y="81"/>
                      </a:lnTo>
                      <a:lnTo>
                        <a:pt x="13" y="74"/>
                      </a:lnTo>
                      <a:lnTo>
                        <a:pt x="20" y="70"/>
                      </a:lnTo>
                      <a:lnTo>
                        <a:pt x="21" y="67"/>
                      </a:lnTo>
                      <a:lnTo>
                        <a:pt x="24" y="57"/>
                      </a:lnTo>
                      <a:lnTo>
                        <a:pt x="30" y="49"/>
                      </a:lnTo>
                      <a:lnTo>
                        <a:pt x="53" y="23"/>
                      </a:lnTo>
                      <a:lnTo>
                        <a:pt x="50" y="18"/>
                      </a:lnTo>
                      <a:lnTo>
                        <a:pt x="53" y="11"/>
                      </a:lnTo>
                      <a:lnTo>
                        <a:pt x="70" y="13"/>
                      </a:lnTo>
                      <a:lnTo>
                        <a:pt x="78" y="9"/>
                      </a:lnTo>
                      <a:lnTo>
                        <a:pt x="85" y="3"/>
                      </a:lnTo>
                      <a:lnTo>
                        <a:pt x="91" y="9"/>
                      </a:lnTo>
                      <a:lnTo>
                        <a:pt x="127" y="6"/>
                      </a:lnTo>
                      <a:lnTo>
                        <a:pt x="153" y="0"/>
                      </a:lnTo>
                      <a:lnTo>
                        <a:pt x="172" y="6"/>
                      </a:lnTo>
                      <a:lnTo>
                        <a:pt x="190" y="13"/>
                      </a:lnTo>
                      <a:lnTo>
                        <a:pt x="197" y="22"/>
                      </a:lnTo>
                      <a:lnTo>
                        <a:pt x="195" y="30"/>
                      </a:lnTo>
                      <a:lnTo>
                        <a:pt x="193" y="40"/>
                      </a:lnTo>
                      <a:lnTo>
                        <a:pt x="201" y="52"/>
                      </a:lnTo>
                      <a:lnTo>
                        <a:pt x="207" y="57"/>
                      </a:lnTo>
                      <a:lnTo>
                        <a:pt x="217" y="62"/>
                      </a:lnTo>
                      <a:lnTo>
                        <a:pt x="226" y="63"/>
                      </a:lnTo>
                      <a:lnTo>
                        <a:pt x="234" y="58"/>
                      </a:lnTo>
                      <a:lnTo>
                        <a:pt x="241" y="63"/>
                      </a:lnTo>
                      <a:lnTo>
                        <a:pt x="239" y="74"/>
                      </a:lnTo>
                      <a:lnTo>
                        <a:pt x="239" y="82"/>
                      </a:lnTo>
                      <a:lnTo>
                        <a:pt x="235" y="84"/>
                      </a:lnTo>
                      <a:lnTo>
                        <a:pt x="224" y="86"/>
                      </a:lnTo>
                      <a:lnTo>
                        <a:pt x="223" y="92"/>
                      </a:lnTo>
                      <a:lnTo>
                        <a:pt x="224" y="99"/>
                      </a:lnTo>
                      <a:lnTo>
                        <a:pt x="226" y="105"/>
                      </a:lnTo>
                      <a:lnTo>
                        <a:pt x="225" y="109"/>
                      </a:lnTo>
                      <a:lnTo>
                        <a:pt x="204" y="105"/>
                      </a:lnTo>
                      <a:lnTo>
                        <a:pt x="193" y="104"/>
                      </a:lnTo>
                      <a:lnTo>
                        <a:pt x="187" y="99"/>
                      </a:lnTo>
                      <a:lnTo>
                        <a:pt x="180" y="95"/>
                      </a:lnTo>
                      <a:lnTo>
                        <a:pt x="177" y="106"/>
                      </a:lnTo>
                      <a:lnTo>
                        <a:pt x="166" y="126"/>
                      </a:lnTo>
                      <a:lnTo>
                        <a:pt x="165" y="135"/>
                      </a:lnTo>
                      <a:lnTo>
                        <a:pt x="163" y="140"/>
                      </a:lnTo>
                      <a:lnTo>
                        <a:pt x="155" y="135"/>
                      </a:lnTo>
                      <a:lnTo>
                        <a:pt x="149" y="127"/>
                      </a:lnTo>
                      <a:lnTo>
                        <a:pt x="138" y="119"/>
                      </a:lnTo>
                      <a:lnTo>
                        <a:pt x="132" y="99"/>
                      </a:lnTo>
                      <a:lnTo>
                        <a:pt x="121" y="105"/>
                      </a:lnTo>
                      <a:lnTo>
                        <a:pt x="115" y="114"/>
                      </a:lnTo>
                      <a:lnTo>
                        <a:pt x="115" y="122"/>
                      </a:lnTo>
                      <a:lnTo>
                        <a:pt x="111" y="127"/>
                      </a:lnTo>
                      <a:lnTo>
                        <a:pt x="100" y="136"/>
                      </a:lnTo>
                      <a:lnTo>
                        <a:pt x="88" y="136"/>
                      </a:lnTo>
                      <a:lnTo>
                        <a:pt x="63" y="142"/>
                      </a:lnTo>
                      <a:lnTo>
                        <a:pt x="54" y="1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4" name="Freeform 184">
                  <a:extLst>
                    <a:ext uri="{FF2B5EF4-FFF2-40B4-BE49-F238E27FC236}">
                      <a16:creationId xmlns:a16="http://schemas.microsoft.com/office/drawing/2014/main" id="{058479BC-54A5-C19D-0065-2A47C8017E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22192" y="3847562"/>
                  <a:ext cx="67230" cy="62942"/>
                </a:xfrm>
                <a:custGeom>
                  <a:avLst/>
                  <a:gdLst/>
                  <a:ahLst/>
                  <a:cxnLst>
                    <a:cxn ang="0">
                      <a:pos x="158" y="160"/>
                    </a:cxn>
                    <a:cxn ang="0">
                      <a:pos x="150" y="161"/>
                    </a:cxn>
                    <a:cxn ang="0">
                      <a:pos x="140" y="159"/>
                    </a:cxn>
                    <a:cxn ang="0">
                      <a:pos x="131" y="152"/>
                    </a:cxn>
                    <a:cxn ang="0">
                      <a:pos x="120" y="146"/>
                    </a:cxn>
                    <a:cxn ang="0">
                      <a:pos x="123" y="140"/>
                    </a:cxn>
                    <a:cxn ang="0">
                      <a:pos x="118" y="138"/>
                    </a:cxn>
                    <a:cxn ang="0">
                      <a:pos x="118" y="114"/>
                    </a:cxn>
                    <a:cxn ang="0">
                      <a:pos x="112" y="114"/>
                    </a:cxn>
                    <a:cxn ang="0">
                      <a:pos x="106" y="122"/>
                    </a:cxn>
                    <a:cxn ang="0">
                      <a:pos x="101" y="129"/>
                    </a:cxn>
                    <a:cxn ang="0">
                      <a:pos x="91" y="129"/>
                    </a:cxn>
                    <a:cxn ang="0">
                      <a:pos x="81" y="125"/>
                    </a:cxn>
                    <a:cxn ang="0">
                      <a:pos x="79" y="110"/>
                    </a:cxn>
                    <a:cxn ang="0">
                      <a:pos x="76" y="101"/>
                    </a:cxn>
                    <a:cxn ang="0">
                      <a:pos x="70" y="96"/>
                    </a:cxn>
                    <a:cxn ang="0">
                      <a:pos x="58" y="92"/>
                    </a:cxn>
                    <a:cxn ang="0">
                      <a:pos x="44" y="84"/>
                    </a:cxn>
                    <a:cxn ang="0">
                      <a:pos x="34" y="80"/>
                    </a:cxn>
                    <a:cxn ang="0">
                      <a:pos x="25" y="62"/>
                    </a:cxn>
                    <a:cxn ang="0">
                      <a:pos x="13" y="63"/>
                    </a:cxn>
                    <a:cxn ang="0">
                      <a:pos x="2" y="58"/>
                    </a:cxn>
                    <a:cxn ang="0">
                      <a:pos x="0" y="48"/>
                    </a:cxn>
                    <a:cxn ang="0">
                      <a:pos x="0" y="32"/>
                    </a:cxn>
                    <a:cxn ang="0">
                      <a:pos x="0" y="28"/>
                    </a:cxn>
                    <a:cxn ang="0">
                      <a:pos x="23" y="15"/>
                    </a:cxn>
                    <a:cxn ang="0">
                      <a:pos x="33" y="11"/>
                    </a:cxn>
                    <a:cxn ang="0">
                      <a:pos x="39" y="10"/>
                    </a:cxn>
                    <a:cxn ang="0">
                      <a:pos x="39" y="11"/>
                    </a:cxn>
                    <a:cxn ang="0">
                      <a:pos x="56" y="20"/>
                    </a:cxn>
                    <a:cxn ang="0">
                      <a:pos x="76" y="14"/>
                    </a:cxn>
                    <a:cxn ang="0">
                      <a:pos x="91" y="4"/>
                    </a:cxn>
                    <a:cxn ang="0">
                      <a:pos x="103" y="1"/>
                    </a:cxn>
                    <a:cxn ang="0">
                      <a:pos x="118" y="0"/>
                    </a:cxn>
                    <a:cxn ang="0">
                      <a:pos x="124" y="6"/>
                    </a:cxn>
                    <a:cxn ang="0">
                      <a:pos x="127" y="6"/>
                    </a:cxn>
                    <a:cxn ang="0">
                      <a:pos x="129" y="14"/>
                    </a:cxn>
                    <a:cxn ang="0">
                      <a:pos x="138" y="17"/>
                    </a:cxn>
                    <a:cxn ang="0">
                      <a:pos x="146" y="19"/>
                    </a:cxn>
                    <a:cxn ang="0">
                      <a:pos x="155" y="24"/>
                    </a:cxn>
                    <a:cxn ang="0">
                      <a:pos x="155" y="35"/>
                    </a:cxn>
                    <a:cxn ang="0">
                      <a:pos x="154" y="44"/>
                    </a:cxn>
                    <a:cxn ang="0">
                      <a:pos x="156" y="55"/>
                    </a:cxn>
                    <a:cxn ang="0">
                      <a:pos x="163" y="62"/>
                    </a:cxn>
                    <a:cxn ang="0">
                      <a:pos x="176" y="62"/>
                    </a:cxn>
                    <a:cxn ang="0">
                      <a:pos x="181" y="68"/>
                    </a:cxn>
                    <a:cxn ang="0">
                      <a:pos x="182" y="79"/>
                    </a:cxn>
                    <a:cxn ang="0">
                      <a:pos x="188" y="87"/>
                    </a:cxn>
                    <a:cxn ang="0">
                      <a:pos x="188" y="96"/>
                    </a:cxn>
                    <a:cxn ang="0">
                      <a:pos x="177" y="112"/>
                    </a:cxn>
                    <a:cxn ang="0">
                      <a:pos x="171" y="112"/>
                    </a:cxn>
                    <a:cxn ang="0">
                      <a:pos x="161" y="119"/>
                    </a:cxn>
                    <a:cxn ang="0">
                      <a:pos x="155" y="132"/>
                    </a:cxn>
                    <a:cxn ang="0">
                      <a:pos x="158" y="145"/>
                    </a:cxn>
                    <a:cxn ang="0">
                      <a:pos x="158" y="160"/>
                    </a:cxn>
                  </a:cxnLst>
                  <a:rect l="0" t="0" r="r" b="b"/>
                  <a:pathLst>
                    <a:path w="188" h="161">
                      <a:moveTo>
                        <a:pt x="158" y="160"/>
                      </a:moveTo>
                      <a:lnTo>
                        <a:pt x="150" y="161"/>
                      </a:lnTo>
                      <a:lnTo>
                        <a:pt x="140" y="159"/>
                      </a:lnTo>
                      <a:lnTo>
                        <a:pt x="131" y="152"/>
                      </a:lnTo>
                      <a:lnTo>
                        <a:pt x="120" y="146"/>
                      </a:lnTo>
                      <a:lnTo>
                        <a:pt x="123" y="140"/>
                      </a:lnTo>
                      <a:lnTo>
                        <a:pt x="118" y="138"/>
                      </a:lnTo>
                      <a:lnTo>
                        <a:pt x="118" y="114"/>
                      </a:lnTo>
                      <a:lnTo>
                        <a:pt x="112" y="114"/>
                      </a:lnTo>
                      <a:lnTo>
                        <a:pt x="106" y="122"/>
                      </a:lnTo>
                      <a:lnTo>
                        <a:pt x="101" y="129"/>
                      </a:lnTo>
                      <a:lnTo>
                        <a:pt x="91" y="129"/>
                      </a:lnTo>
                      <a:lnTo>
                        <a:pt x="81" y="125"/>
                      </a:lnTo>
                      <a:lnTo>
                        <a:pt x="79" y="110"/>
                      </a:lnTo>
                      <a:lnTo>
                        <a:pt x="76" y="101"/>
                      </a:lnTo>
                      <a:lnTo>
                        <a:pt x="70" y="96"/>
                      </a:lnTo>
                      <a:lnTo>
                        <a:pt x="58" y="92"/>
                      </a:lnTo>
                      <a:lnTo>
                        <a:pt x="44" y="84"/>
                      </a:lnTo>
                      <a:lnTo>
                        <a:pt x="34" y="80"/>
                      </a:lnTo>
                      <a:lnTo>
                        <a:pt x="25" y="62"/>
                      </a:lnTo>
                      <a:lnTo>
                        <a:pt x="13" y="63"/>
                      </a:lnTo>
                      <a:lnTo>
                        <a:pt x="2" y="58"/>
                      </a:lnTo>
                      <a:lnTo>
                        <a:pt x="0" y="48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23" y="15"/>
                      </a:lnTo>
                      <a:lnTo>
                        <a:pt x="33" y="11"/>
                      </a:lnTo>
                      <a:lnTo>
                        <a:pt x="39" y="10"/>
                      </a:lnTo>
                      <a:lnTo>
                        <a:pt x="39" y="11"/>
                      </a:lnTo>
                      <a:lnTo>
                        <a:pt x="56" y="20"/>
                      </a:lnTo>
                      <a:lnTo>
                        <a:pt x="76" y="14"/>
                      </a:lnTo>
                      <a:lnTo>
                        <a:pt x="91" y="4"/>
                      </a:lnTo>
                      <a:lnTo>
                        <a:pt x="103" y="1"/>
                      </a:lnTo>
                      <a:lnTo>
                        <a:pt x="118" y="0"/>
                      </a:lnTo>
                      <a:lnTo>
                        <a:pt x="124" y="6"/>
                      </a:lnTo>
                      <a:lnTo>
                        <a:pt x="127" y="6"/>
                      </a:lnTo>
                      <a:lnTo>
                        <a:pt x="129" y="14"/>
                      </a:lnTo>
                      <a:lnTo>
                        <a:pt x="138" y="17"/>
                      </a:lnTo>
                      <a:lnTo>
                        <a:pt x="146" y="19"/>
                      </a:lnTo>
                      <a:lnTo>
                        <a:pt x="155" y="24"/>
                      </a:lnTo>
                      <a:lnTo>
                        <a:pt x="155" y="35"/>
                      </a:lnTo>
                      <a:lnTo>
                        <a:pt x="154" y="44"/>
                      </a:lnTo>
                      <a:lnTo>
                        <a:pt x="156" y="55"/>
                      </a:lnTo>
                      <a:lnTo>
                        <a:pt x="163" y="62"/>
                      </a:lnTo>
                      <a:lnTo>
                        <a:pt x="176" y="62"/>
                      </a:lnTo>
                      <a:lnTo>
                        <a:pt x="181" y="68"/>
                      </a:lnTo>
                      <a:lnTo>
                        <a:pt x="182" y="79"/>
                      </a:lnTo>
                      <a:lnTo>
                        <a:pt x="188" y="87"/>
                      </a:lnTo>
                      <a:lnTo>
                        <a:pt x="188" y="96"/>
                      </a:lnTo>
                      <a:lnTo>
                        <a:pt x="177" y="112"/>
                      </a:lnTo>
                      <a:lnTo>
                        <a:pt x="171" y="112"/>
                      </a:lnTo>
                      <a:lnTo>
                        <a:pt x="161" y="119"/>
                      </a:lnTo>
                      <a:lnTo>
                        <a:pt x="155" y="132"/>
                      </a:lnTo>
                      <a:lnTo>
                        <a:pt x="158" y="145"/>
                      </a:lnTo>
                      <a:lnTo>
                        <a:pt x="158" y="16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5" name="Freeform 186">
                  <a:extLst>
                    <a:ext uri="{FF2B5EF4-FFF2-40B4-BE49-F238E27FC236}">
                      <a16:creationId xmlns:a16="http://schemas.microsoft.com/office/drawing/2014/main" id="{FB699A55-8F06-3391-F592-C48B73D4CA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34911" y="3776752"/>
                  <a:ext cx="72681" cy="94414"/>
                </a:xfrm>
                <a:custGeom>
                  <a:avLst/>
                  <a:gdLst/>
                  <a:ahLst/>
                  <a:cxnLst>
                    <a:cxn ang="0">
                      <a:pos x="124" y="239"/>
                    </a:cxn>
                    <a:cxn ang="0">
                      <a:pos x="116" y="221"/>
                    </a:cxn>
                    <a:cxn ang="0">
                      <a:pos x="116" y="201"/>
                    </a:cxn>
                    <a:cxn ang="0">
                      <a:pos x="99" y="194"/>
                    </a:cxn>
                    <a:cxn ang="0">
                      <a:pos x="88" y="183"/>
                    </a:cxn>
                    <a:cxn ang="0">
                      <a:pos x="79" y="177"/>
                    </a:cxn>
                    <a:cxn ang="0">
                      <a:pos x="52" y="181"/>
                    </a:cxn>
                    <a:cxn ang="0">
                      <a:pos x="17" y="197"/>
                    </a:cxn>
                    <a:cxn ang="0">
                      <a:pos x="0" y="187"/>
                    </a:cxn>
                    <a:cxn ang="0">
                      <a:pos x="10" y="185"/>
                    </a:cxn>
                    <a:cxn ang="0">
                      <a:pos x="30" y="186"/>
                    </a:cxn>
                    <a:cxn ang="0">
                      <a:pos x="42" y="182"/>
                    </a:cxn>
                    <a:cxn ang="0">
                      <a:pos x="25" y="182"/>
                    </a:cxn>
                    <a:cxn ang="0">
                      <a:pos x="24" y="172"/>
                    </a:cxn>
                    <a:cxn ang="0">
                      <a:pos x="54" y="162"/>
                    </a:cxn>
                    <a:cxn ang="0">
                      <a:pos x="78" y="155"/>
                    </a:cxn>
                    <a:cxn ang="0">
                      <a:pos x="62" y="156"/>
                    </a:cxn>
                    <a:cxn ang="0">
                      <a:pos x="45" y="153"/>
                    </a:cxn>
                    <a:cxn ang="0">
                      <a:pos x="38" y="138"/>
                    </a:cxn>
                    <a:cxn ang="0">
                      <a:pos x="62" y="106"/>
                    </a:cxn>
                    <a:cxn ang="0">
                      <a:pos x="74" y="52"/>
                    </a:cxn>
                    <a:cxn ang="0">
                      <a:pos x="88" y="57"/>
                    </a:cxn>
                    <a:cxn ang="0">
                      <a:pos x="94" y="65"/>
                    </a:cxn>
                    <a:cxn ang="0">
                      <a:pos x="85" y="69"/>
                    </a:cxn>
                    <a:cxn ang="0">
                      <a:pos x="83" y="79"/>
                    </a:cxn>
                    <a:cxn ang="0">
                      <a:pos x="84" y="94"/>
                    </a:cxn>
                    <a:cxn ang="0">
                      <a:pos x="100" y="103"/>
                    </a:cxn>
                    <a:cxn ang="0">
                      <a:pos x="106" y="101"/>
                    </a:cxn>
                    <a:cxn ang="0">
                      <a:pos x="101" y="88"/>
                    </a:cxn>
                    <a:cxn ang="0">
                      <a:pos x="103" y="81"/>
                    </a:cxn>
                    <a:cxn ang="0">
                      <a:pos x="111" y="65"/>
                    </a:cxn>
                    <a:cxn ang="0">
                      <a:pos x="112" y="51"/>
                    </a:cxn>
                    <a:cxn ang="0">
                      <a:pos x="105" y="48"/>
                    </a:cxn>
                    <a:cxn ang="0">
                      <a:pos x="103" y="26"/>
                    </a:cxn>
                    <a:cxn ang="0">
                      <a:pos x="117" y="11"/>
                    </a:cxn>
                    <a:cxn ang="0">
                      <a:pos x="138" y="4"/>
                    </a:cxn>
                    <a:cxn ang="0">
                      <a:pos x="161" y="2"/>
                    </a:cxn>
                    <a:cxn ang="0">
                      <a:pos x="182" y="3"/>
                    </a:cxn>
                    <a:cxn ang="0">
                      <a:pos x="196" y="16"/>
                    </a:cxn>
                    <a:cxn ang="0">
                      <a:pos x="170" y="73"/>
                    </a:cxn>
                    <a:cxn ang="0">
                      <a:pos x="191" y="90"/>
                    </a:cxn>
                    <a:cxn ang="0">
                      <a:pos x="182" y="111"/>
                    </a:cxn>
                    <a:cxn ang="0">
                      <a:pos x="171" y="129"/>
                    </a:cxn>
                    <a:cxn ang="0">
                      <a:pos x="158" y="142"/>
                    </a:cxn>
                    <a:cxn ang="0">
                      <a:pos x="135" y="137"/>
                    </a:cxn>
                    <a:cxn ang="0">
                      <a:pos x="138" y="160"/>
                    </a:cxn>
                    <a:cxn ang="0">
                      <a:pos x="138" y="182"/>
                    </a:cxn>
                    <a:cxn ang="0">
                      <a:pos x="132" y="208"/>
                    </a:cxn>
                    <a:cxn ang="0">
                      <a:pos x="137" y="232"/>
                    </a:cxn>
                  </a:cxnLst>
                  <a:rect l="0" t="0" r="r" b="b"/>
                  <a:pathLst>
                    <a:path w="196" h="239">
                      <a:moveTo>
                        <a:pt x="137" y="239"/>
                      </a:moveTo>
                      <a:lnTo>
                        <a:pt x="124" y="239"/>
                      </a:lnTo>
                      <a:lnTo>
                        <a:pt x="117" y="232"/>
                      </a:lnTo>
                      <a:lnTo>
                        <a:pt x="116" y="221"/>
                      </a:lnTo>
                      <a:lnTo>
                        <a:pt x="117" y="212"/>
                      </a:lnTo>
                      <a:lnTo>
                        <a:pt x="116" y="201"/>
                      </a:lnTo>
                      <a:lnTo>
                        <a:pt x="107" y="196"/>
                      </a:lnTo>
                      <a:lnTo>
                        <a:pt x="99" y="194"/>
                      </a:lnTo>
                      <a:lnTo>
                        <a:pt x="90" y="189"/>
                      </a:lnTo>
                      <a:lnTo>
                        <a:pt x="88" y="183"/>
                      </a:lnTo>
                      <a:lnTo>
                        <a:pt x="85" y="183"/>
                      </a:lnTo>
                      <a:lnTo>
                        <a:pt x="79" y="177"/>
                      </a:lnTo>
                      <a:lnTo>
                        <a:pt x="64" y="178"/>
                      </a:lnTo>
                      <a:lnTo>
                        <a:pt x="52" y="181"/>
                      </a:lnTo>
                      <a:lnTo>
                        <a:pt x="37" y="191"/>
                      </a:lnTo>
                      <a:lnTo>
                        <a:pt x="17" y="197"/>
                      </a:lnTo>
                      <a:lnTo>
                        <a:pt x="0" y="188"/>
                      </a:lnTo>
                      <a:lnTo>
                        <a:pt x="0" y="187"/>
                      </a:lnTo>
                      <a:lnTo>
                        <a:pt x="3" y="185"/>
                      </a:lnTo>
                      <a:lnTo>
                        <a:pt x="10" y="185"/>
                      </a:lnTo>
                      <a:lnTo>
                        <a:pt x="21" y="191"/>
                      </a:lnTo>
                      <a:lnTo>
                        <a:pt x="30" y="186"/>
                      </a:lnTo>
                      <a:lnTo>
                        <a:pt x="38" y="186"/>
                      </a:lnTo>
                      <a:lnTo>
                        <a:pt x="42" y="182"/>
                      </a:lnTo>
                      <a:lnTo>
                        <a:pt x="35" y="181"/>
                      </a:lnTo>
                      <a:lnTo>
                        <a:pt x="25" y="182"/>
                      </a:lnTo>
                      <a:lnTo>
                        <a:pt x="20" y="181"/>
                      </a:lnTo>
                      <a:lnTo>
                        <a:pt x="24" y="172"/>
                      </a:lnTo>
                      <a:lnTo>
                        <a:pt x="43" y="169"/>
                      </a:lnTo>
                      <a:lnTo>
                        <a:pt x="54" y="162"/>
                      </a:lnTo>
                      <a:lnTo>
                        <a:pt x="72" y="159"/>
                      </a:lnTo>
                      <a:lnTo>
                        <a:pt x="78" y="155"/>
                      </a:lnTo>
                      <a:lnTo>
                        <a:pt x="73" y="151"/>
                      </a:lnTo>
                      <a:lnTo>
                        <a:pt x="62" y="156"/>
                      </a:lnTo>
                      <a:lnTo>
                        <a:pt x="52" y="155"/>
                      </a:lnTo>
                      <a:lnTo>
                        <a:pt x="45" y="153"/>
                      </a:lnTo>
                      <a:lnTo>
                        <a:pt x="38" y="146"/>
                      </a:lnTo>
                      <a:lnTo>
                        <a:pt x="38" y="138"/>
                      </a:lnTo>
                      <a:lnTo>
                        <a:pt x="40" y="133"/>
                      </a:lnTo>
                      <a:lnTo>
                        <a:pt x="62" y="106"/>
                      </a:lnTo>
                      <a:lnTo>
                        <a:pt x="68" y="69"/>
                      </a:lnTo>
                      <a:lnTo>
                        <a:pt x="74" y="52"/>
                      </a:lnTo>
                      <a:lnTo>
                        <a:pt x="84" y="48"/>
                      </a:lnTo>
                      <a:lnTo>
                        <a:pt x="88" y="57"/>
                      </a:lnTo>
                      <a:lnTo>
                        <a:pt x="94" y="62"/>
                      </a:lnTo>
                      <a:lnTo>
                        <a:pt x="94" y="65"/>
                      </a:lnTo>
                      <a:lnTo>
                        <a:pt x="94" y="67"/>
                      </a:lnTo>
                      <a:lnTo>
                        <a:pt x="85" y="69"/>
                      </a:lnTo>
                      <a:lnTo>
                        <a:pt x="84" y="73"/>
                      </a:lnTo>
                      <a:lnTo>
                        <a:pt x="83" y="79"/>
                      </a:lnTo>
                      <a:lnTo>
                        <a:pt x="84" y="90"/>
                      </a:lnTo>
                      <a:lnTo>
                        <a:pt x="84" y="94"/>
                      </a:lnTo>
                      <a:lnTo>
                        <a:pt x="89" y="100"/>
                      </a:lnTo>
                      <a:lnTo>
                        <a:pt x="100" y="103"/>
                      </a:lnTo>
                      <a:lnTo>
                        <a:pt x="105" y="103"/>
                      </a:lnTo>
                      <a:lnTo>
                        <a:pt x="106" y="101"/>
                      </a:lnTo>
                      <a:lnTo>
                        <a:pt x="105" y="94"/>
                      </a:lnTo>
                      <a:lnTo>
                        <a:pt x="101" y="88"/>
                      </a:lnTo>
                      <a:lnTo>
                        <a:pt x="100" y="83"/>
                      </a:lnTo>
                      <a:lnTo>
                        <a:pt x="103" y="81"/>
                      </a:lnTo>
                      <a:lnTo>
                        <a:pt x="110" y="76"/>
                      </a:lnTo>
                      <a:lnTo>
                        <a:pt x="111" y="65"/>
                      </a:lnTo>
                      <a:lnTo>
                        <a:pt x="116" y="53"/>
                      </a:lnTo>
                      <a:lnTo>
                        <a:pt x="112" y="51"/>
                      </a:lnTo>
                      <a:lnTo>
                        <a:pt x="106" y="51"/>
                      </a:lnTo>
                      <a:lnTo>
                        <a:pt x="105" y="48"/>
                      </a:lnTo>
                      <a:lnTo>
                        <a:pt x="102" y="31"/>
                      </a:lnTo>
                      <a:lnTo>
                        <a:pt x="103" y="26"/>
                      </a:lnTo>
                      <a:lnTo>
                        <a:pt x="108" y="19"/>
                      </a:lnTo>
                      <a:lnTo>
                        <a:pt x="117" y="11"/>
                      </a:lnTo>
                      <a:lnTo>
                        <a:pt x="128" y="6"/>
                      </a:lnTo>
                      <a:lnTo>
                        <a:pt x="138" y="4"/>
                      </a:lnTo>
                      <a:lnTo>
                        <a:pt x="151" y="6"/>
                      </a:lnTo>
                      <a:lnTo>
                        <a:pt x="161" y="2"/>
                      </a:lnTo>
                      <a:lnTo>
                        <a:pt x="173" y="0"/>
                      </a:lnTo>
                      <a:lnTo>
                        <a:pt x="182" y="3"/>
                      </a:lnTo>
                      <a:lnTo>
                        <a:pt x="191" y="10"/>
                      </a:lnTo>
                      <a:lnTo>
                        <a:pt x="196" y="16"/>
                      </a:lnTo>
                      <a:lnTo>
                        <a:pt x="186" y="62"/>
                      </a:lnTo>
                      <a:lnTo>
                        <a:pt x="170" y="73"/>
                      </a:lnTo>
                      <a:lnTo>
                        <a:pt x="172" y="81"/>
                      </a:lnTo>
                      <a:lnTo>
                        <a:pt x="191" y="90"/>
                      </a:lnTo>
                      <a:lnTo>
                        <a:pt x="189" y="101"/>
                      </a:lnTo>
                      <a:lnTo>
                        <a:pt x="182" y="111"/>
                      </a:lnTo>
                      <a:lnTo>
                        <a:pt x="172" y="118"/>
                      </a:lnTo>
                      <a:lnTo>
                        <a:pt x="171" y="129"/>
                      </a:lnTo>
                      <a:lnTo>
                        <a:pt x="166" y="140"/>
                      </a:lnTo>
                      <a:lnTo>
                        <a:pt x="158" y="142"/>
                      </a:lnTo>
                      <a:lnTo>
                        <a:pt x="145" y="137"/>
                      </a:lnTo>
                      <a:lnTo>
                        <a:pt x="135" y="137"/>
                      </a:lnTo>
                      <a:lnTo>
                        <a:pt x="134" y="145"/>
                      </a:lnTo>
                      <a:lnTo>
                        <a:pt x="138" y="160"/>
                      </a:lnTo>
                      <a:lnTo>
                        <a:pt x="139" y="170"/>
                      </a:lnTo>
                      <a:lnTo>
                        <a:pt x="138" y="182"/>
                      </a:lnTo>
                      <a:lnTo>
                        <a:pt x="138" y="201"/>
                      </a:lnTo>
                      <a:lnTo>
                        <a:pt x="132" y="208"/>
                      </a:lnTo>
                      <a:lnTo>
                        <a:pt x="132" y="215"/>
                      </a:lnTo>
                      <a:lnTo>
                        <a:pt x="137" y="232"/>
                      </a:lnTo>
                      <a:lnTo>
                        <a:pt x="137" y="2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6" name="Freeform 188">
                  <a:extLst>
                    <a:ext uri="{FF2B5EF4-FFF2-40B4-BE49-F238E27FC236}">
                      <a16:creationId xmlns:a16="http://schemas.microsoft.com/office/drawing/2014/main" id="{D8881D96-9B13-2D6C-2C57-27BAADB078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83972" y="3723645"/>
                  <a:ext cx="178069" cy="257670"/>
                </a:xfrm>
                <a:custGeom>
                  <a:avLst/>
                  <a:gdLst/>
                  <a:ahLst/>
                  <a:cxnLst>
                    <a:cxn ang="0">
                      <a:pos x="271" y="68"/>
                    </a:cxn>
                    <a:cxn ang="0">
                      <a:pos x="255" y="55"/>
                    </a:cxn>
                    <a:cxn ang="0">
                      <a:pos x="228" y="50"/>
                    </a:cxn>
                    <a:cxn ang="0">
                      <a:pos x="211" y="39"/>
                    </a:cxn>
                    <a:cxn ang="0">
                      <a:pos x="196" y="6"/>
                    </a:cxn>
                    <a:cxn ang="0">
                      <a:pos x="158" y="0"/>
                    </a:cxn>
                    <a:cxn ang="0">
                      <a:pos x="164" y="31"/>
                    </a:cxn>
                    <a:cxn ang="0">
                      <a:pos x="148" y="55"/>
                    </a:cxn>
                    <a:cxn ang="0">
                      <a:pos x="161" y="71"/>
                    </a:cxn>
                    <a:cxn ang="0">
                      <a:pos x="159" y="87"/>
                    </a:cxn>
                    <a:cxn ang="0">
                      <a:pos x="145" y="106"/>
                    </a:cxn>
                    <a:cxn ang="0">
                      <a:pos x="142" y="142"/>
                    </a:cxn>
                    <a:cxn ang="0">
                      <a:pos x="123" y="137"/>
                    </a:cxn>
                    <a:cxn ang="0">
                      <a:pos x="72" y="117"/>
                    </a:cxn>
                    <a:cxn ang="0">
                      <a:pos x="62" y="140"/>
                    </a:cxn>
                    <a:cxn ang="0">
                      <a:pos x="86" y="160"/>
                    </a:cxn>
                    <a:cxn ang="0">
                      <a:pos x="54" y="200"/>
                    </a:cxn>
                    <a:cxn ang="0">
                      <a:pos x="57" y="239"/>
                    </a:cxn>
                    <a:cxn ang="0">
                      <a:pos x="34" y="278"/>
                    </a:cxn>
                    <a:cxn ang="0">
                      <a:pos x="2" y="283"/>
                    </a:cxn>
                    <a:cxn ang="0">
                      <a:pos x="6" y="339"/>
                    </a:cxn>
                    <a:cxn ang="0">
                      <a:pos x="5" y="377"/>
                    </a:cxn>
                    <a:cxn ang="0">
                      <a:pos x="17" y="410"/>
                    </a:cxn>
                    <a:cxn ang="0">
                      <a:pos x="12" y="445"/>
                    </a:cxn>
                    <a:cxn ang="0">
                      <a:pos x="17" y="479"/>
                    </a:cxn>
                    <a:cxn ang="0">
                      <a:pos x="61" y="508"/>
                    </a:cxn>
                    <a:cxn ang="0">
                      <a:pos x="96" y="561"/>
                    </a:cxn>
                    <a:cxn ang="0">
                      <a:pos x="86" y="636"/>
                    </a:cxn>
                    <a:cxn ang="0">
                      <a:pos x="156" y="635"/>
                    </a:cxn>
                    <a:cxn ang="0">
                      <a:pos x="212" y="644"/>
                    </a:cxn>
                    <a:cxn ang="0">
                      <a:pos x="242" y="657"/>
                    </a:cxn>
                    <a:cxn ang="0">
                      <a:pos x="276" y="652"/>
                    </a:cxn>
                    <a:cxn ang="0">
                      <a:pos x="346" y="631"/>
                    </a:cxn>
                    <a:cxn ang="0">
                      <a:pos x="384" y="638"/>
                    </a:cxn>
                    <a:cxn ang="0">
                      <a:pos x="381" y="587"/>
                    </a:cxn>
                    <a:cxn ang="0">
                      <a:pos x="427" y="552"/>
                    </a:cxn>
                    <a:cxn ang="0">
                      <a:pos x="389" y="506"/>
                    </a:cxn>
                    <a:cxn ang="0">
                      <a:pos x="349" y="440"/>
                    </a:cxn>
                    <a:cxn ang="0">
                      <a:pos x="329" y="411"/>
                    </a:cxn>
                    <a:cxn ang="0">
                      <a:pos x="368" y="405"/>
                    </a:cxn>
                    <a:cxn ang="0">
                      <a:pos x="447" y="366"/>
                    </a:cxn>
                    <a:cxn ang="0">
                      <a:pos x="474" y="367"/>
                    </a:cxn>
                    <a:cxn ang="0">
                      <a:pos x="490" y="320"/>
                    </a:cxn>
                    <a:cxn ang="0">
                      <a:pos x="470" y="262"/>
                    </a:cxn>
                    <a:cxn ang="0">
                      <a:pos x="463" y="205"/>
                    </a:cxn>
                    <a:cxn ang="0">
                      <a:pos x="458" y="162"/>
                    </a:cxn>
                    <a:cxn ang="0">
                      <a:pos x="448" y="106"/>
                    </a:cxn>
                    <a:cxn ang="0">
                      <a:pos x="405" y="73"/>
                    </a:cxn>
                    <a:cxn ang="0">
                      <a:pos x="387" y="55"/>
                    </a:cxn>
                    <a:cxn ang="0">
                      <a:pos x="351" y="60"/>
                    </a:cxn>
                    <a:cxn ang="0">
                      <a:pos x="361" y="41"/>
                    </a:cxn>
                    <a:cxn ang="0">
                      <a:pos x="330" y="72"/>
                    </a:cxn>
                    <a:cxn ang="0">
                      <a:pos x="299" y="88"/>
                    </a:cxn>
                    <a:cxn ang="0">
                      <a:pos x="261" y="88"/>
                    </a:cxn>
                  </a:cxnLst>
                  <a:rect l="0" t="0" r="r" b="b"/>
                  <a:pathLst>
                    <a:path w="490" h="659">
                      <a:moveTo>
                        <a:pt x="261" y="88"/>
                      </a:moveTo>
                      <a:lnTo>
                        <a:pt x="260" y="83"/>
                      </a:lnTo>
                      <a:lnTo>
                        <a:pt x="264" y="73"/>
                      </a:lnTo>
                      <a:lnTo>
                        <a:pt x="271" y="68"/>
                      </a:lnTo>
                      <a:lnTo>
                        <a:pt x="276" y="62"/>
                      </a:lnTo>
                      <a:lnTo>
                        <a:pt x="276" y="52"/>
                      </a:lnTo>
                      <a:lnTo>
                        <a:pt x="272" y="49"/>
                      </a:lnTo>
                      <a:lnTo>
                        <a:pt x="255" y="55"/>
                      </a:lnTo>
                      <a:lnTo>
                        <a:pt x="249" y="55"/>
                      </a:lnTo>
                      <a:lnTo>
                        <a:pt x="244" y="49"/>
                      </a:lnTo>
                      <a:lnTo>
                        <a:pt x="233" y="44"/>
                      </a:lnTo>
                      <a:lnTo>
                        <a:pt x="228" y="50"/>
                      </a:lnTo>
                      <a:lnTo>
                        <a:pt x="223" y="50"/>
                      </a:lnTo>
                      <a:lnTo>
                        <a:pt x="222" y="42"/>
                      </a:lnTo>
                      <a:lnTo>
                        <a:pt x="215" y="42"/>
                      </a:lnTo>
                      <a:lnTo>
                        <a:pt x="211" y="39"/>
                      </a:lnTo>
                      <a:lnTo>
                        <a:pt x="217" y="31"/>
                      </a:lnTo>
                      <a:lnTo>
                        <a:pt x="217" y="22"/>
                      </a:lnTo>
                      <a:lnTo>
                        <a:pt x="212" y="11"/>
                      </a:lnTo>
                      <a:lnTo>
                        <a:pt x="196" y="6"/>
                      </a:lnTo>
                      <a:lnTo>
                        <a:pt x="189" y="7"/>
                      </a:lnTo>
                      <a:lnTo>
                        <a:pt x="190" y="2"/>
                      </a:lnTo>
                      <a:lnTo>
                        <a:pt x="182" y="6"/>
                      </a:lnTo>
                      <a:lnTo>
                        <a:pt x="158" y="0"/>
                      </a:lnTo>
                      <a:lnTo>
                        <a:pt x="150" y="1"/>
                      </a:lnTo>
                      <a:lnTo>
                        <a:pt x="150" y="11"/>
                      </a:lnTo>
                      <a:lnTo>
                        <a:pt x="158" y="25"/>
                      </a:lnTo>
                      <a:lnTo>
                        <a:pt x="164" y="31"/>
                      </a:lnTo>
                      <a:lnTo>
                        <a:pt x="167" y="38"/>
                      </a:lnTo>
                      <a:lnTo>
                        <a:pt x="153" y="46"/>
                      </a:lnTo>
                      <a:lnTo>
                        <a:pt x="152" y="50"/>
                      </a:lnTo>
                      <a:lnTo>
                        <a:pt x="148" y="55"/>
                      </a:lnTo>
                      <a:lnTo>
                        <a:pt x="155" y="55"/>
                      </a:lnTo>
                      <a:lnTo>
                        <a:pt x="159" y="58"/>
                      </a:lnTo>
                      <a:lnTo>
                        <a:pt x="157" y="65"/>
                      </a:lnTo>
                      <a:lnTo>
                        <a:pt x="161" y="71"/>
                      </a:lnTo>
                      <a:lnTo>
                        <a:pt x="166" y="74"/>
                      </a:lnTo>
                      <a:lnTo>
                        <a:pt x="164" y="78"/>
                      </a:lnTo>
                      <a:lnTo>
                        <a:pt x="159" y="79"/>
                      </a:lnTo>
                      <a:lnTo>
                        <a:pt x="159" y="87"/>
                      </a:lnTo>
                      <a:lnTo>
                        <a:pt x="172" y="97"/>
                      </a:lnTo>
                      <a:lnTo>
                        <a:pt x="170" y="99"/>
                      </a:lnTo>
                      <a:lnTo>
                        <a:pt x="148" y="99"/>
                      </a:lnTo>
                      <a:lnTo>
                        <a:pt x="145" y="106"/>
                      </a:lnTo>
                      <a:lnTo>
                        <a:pt x="142" y="110"/>
                      </a:lnTo>
                      <a:lnTo>
                        <a:pt x="142" y="128"/>
                      </a:lnTo>
                      <a:lnTo>
                        <a:pt x="148" y="148"/>
                      </a:lnTo>
                      <a:lnTo>
                        <a:pt x="142" y="142"/>
                      </a:lnTo>
                      <a:lnTo>
                        <a:pt x="137" y="128"/>
                      </a:lnTo>
                      <a:lnTo>
                        <a:pt x="130" y="126"/>
                      </a:lnTo>
                      <a:lnTo>
                        <a:pt x="129" y="137"/>
                      </a:lnTo>
                      <a:lnTo>
                        <a:pt x="123" y="137"/>
                      </a:lnTo>
                      <a:lnTo>
                        <a:pt x="120" y="125"/>
                      </a:lnTo>
                      <a:lnTo>
                        <a:pt x="115" y="115"/>
                      </a:lnTo>
                      <a:lnTo>
                        <a:pt x="99" y="113"/>
                      </a:lnTo>
                      <a:lnTo>
                        <a:pt x="72" y="117"/>
                      </a:lnTo>
                      <a:lnTo>
                        <a:pt x="69" y="126"/>
                      </a:lnTo>
                      <a:lnTo>
                        <a:pt x="65" y="130"/>
                      </a:lnTo>
                      <a:lnTo>
                        <a:pt x="61" y="137"/>
                      </a:lnTo>
                      <a:lnTo>
                        <a:pt x="62" y="140"/>
                      </a:lnTo>
                      <a:lnTo>
                        <a:pt x="73" y="142"/>
                      </a:lnTo>
                      <a:lnTo>
                        <a:pt x="78" y="146"/>
                      </a:lnTo>
                      <a:lnTo>
                        <a:pt x="83" y="152"/>
                      </a:lnTo>
                      <a:lnTo>
                        <a:pt x="86" y="160"/>
                      </a:lnTo>
                      <a:lnTo>
                        <a:pt x="83" y="159"/>
                      </a:lnTo>
                      <a:lnTo>
                        <a:pt x="78" y="151"/>
                      </a:lnTo>
                      <a:lnTo>
                        <a:pt x="64" y="154"/>
                      </a:lnTo>
                      <a:lnTo>
                        <a:pt x="54" y="200"/>
                      </a:lnTo>
                      <a:lnTo>
                        <a:pt x="38" y="211"/>
                      </a:lnTo>
                      <a:lnTo>
                        <a:pt x="40" y="219"/>
                      </a:lnTo>
                      <a:lnTo>
                        <a:pt x="59" y="228"/>
                      </a:lnTo>
                      <a:lnTo>
                        <a:pt x="57" y="239"/>
                      </a:lnTo>
                      <a:lnTo>
                        <a:pt x="50" y="249"/>
                      </a:lnTo>
                      <a:lnTo>
                        <a:pt x="40" y="256"/>
                      </a:lnTo>
                      <a:lnTo>
                        <a:pt x="39" y="267"/>
                      </a:lnTo>
                      <a:lnTo>
                        <a:pt x="34" y="278"/>
                      </a:lnTo>
                      <a:lnTo>
                        <a:pt x="26" y="280"/>
                      </a:lnTo>
                      <a:lnTo>
                        <a:pt x="13" y="275"/>
                      </a:lnTo>
                      <a:lnTo>
                        <a:pt x="3" y="275"/>
                      </a:lnTo>
                      <a:lnTo>
                        <a:pt x="2" y="283"/>
                      </a:lnTo>
                      <a:lnTo>
                        <a:pt x="6" y="298"/>
                      </a:lnTo>
                      <a:lnTo>
                        <a:pt x="7" y="308"/>
                      </a:lnTo>
                      <a:lnTo>
                        <a:pt x="6" y="320"/>
                      </a:lnTo>
                      <a:lnTo>
                        <a:pt x="6" y="339"/>
                      </a:lnTo>
                      <a:lnTo>
                        <a:pt x="0" y="346"/>
                      </a:lnTo>
                      <a:lnTo>
                        <a:pt x="0" y="353"/>
                      </a:lnTo>
                      <a:lnTo>
                        <a:pt x="5" y="370"/>
                      </a:lnTo>
                      <a:lnTo>
                        <a:pt x="5" y="377"/>
                      </a:lnTo>
                      <a:lnTo>
                        <a:pt x="10" y="383"/>
                      </a:lnTo>
                      <a:lnTo>
                        <a:pt x="11" y="394"/>
                      </a:lnTo>
                      <a:lnTo>
                        <a:pt x="17" y="402"/>
                      </a:lnTo>
                      <a:lnTo>
                        <a:pt x="17" y="410"/>
                      </a:lnTo>
                      <a:lnTo>
                        <a:pt x="6" y="427"/>
                      </a:lnTo>
                      <a:lnTo>
                        <a:pt x="14" y="431"/>
                      </a:lnTo>
                      <a:lnTo>
                        <a:pt x="12" y="438"/>
                      </a:lnTo>
                      <a:lnTo>
                        <a:pt x="12" y="445"/>
                      </a:lnTo>
                      <a:lnTo>
                        <a:pt x="17" y="453"/>
                      </a:lnTo>
                      <a:lnTo>
                        <a:pt x="21" y="460"/>
                      </a:lnTo>
                      <a:lnTo>
                        <a:pt x="22" y="472"/>
                      </a:lnTo>
                      <a:lnTo>
                        <a:pt x="17" y="479"/>
                      </a:lnTo>
                      <a:lnTo>
                        <a:pt x="29" y="490"/>
                      </a:lnTo>
                      <a:lnTo>
                        <a:pt x="37" y="496"/>
                      </a:lnTo>
                      <a:lnTo>
                        <a:pt x="43" y="507"/>
                      </a:lnTo>
                      <a:lnTo>
                        <a:pt x="61" y="508"/>
                      </a:lnTo>
                      <a:lnTo>
                        <a:pt x="102" y="520"/>
                      </a:lnTo>
                      <a:lnTo>
                        <a:pt x="115" y="526"/>
                      </a:lnTo>
                      <a:lnTo>
                        <a:pt x="113" y="538"/>
                      </a:lnTo>
                      <a:lnTo>
                        <a:pt x="96" y="561"/>
                      </a:lnTo>
                      <a:lnTo>
                        <a:pt x="93" y="573"/>
                      </a:lnTo>
                      <a:lnTo>
                        <a:pt x="86" y="598"/>
                      </a:lnTo>
                      <a:lnTo>
                        <a:pt x="84" y="626"/>
                      </a:lnTo>
                      <a:lnTo>
                        <a:pt x="86" y="636"/>
                      </a:lnTo>
                      <a:lnTo>
                        <a:pt x="88" y="638"/>
                      </a:lnTo>
                      <a:lnTo>
                        <a:pt x="94" y="644"/>
                      </a:lnTo>
                      <a:lnTo>
                        <a:pt x="130" y="639"/>
                      </a:lnTo>
                      <a:lnTo>
                        <a:pt x="156" y="635"/>
                      </a:lnTo>
                      <a:lnTo>
                        <a:pt x="175" y="639"/>
                      </a:lnTo>
                      <a:lnTo>
                        <a:pt x="193" y="648"/>
                      </a:lnTo>
                      <a:lnTo>
                        <a:pt x="204" y="644"/>
                      </a:lnTo>
                      <a:lnTo>
                        <a:pt x="212" y="644"/>
                      </a:lnTo>
                      <a:lnTo>
                        <a:pt x="221" y="646"/>
                      </a:lnTo>
                      <a:lnTo>
                        <a:pt x="227" y="654"/>
                      </a:lnTo>
                      <a:lnTo>
                        <a:pt x="237" y="659"/>
                      </a:lnTo>
                      <a:lnTo>
                        <a:pt x="242" y="657"/>
                      </a:lnTo>
                      <a:lnTo>
                        <a:pt x="244" y="649"/>
                      </a:lnTo>
                      <a:lnTo>
                        <a:pt x="252" y="643"/>
                      </a:lnTo>
                      <a:lnTo>
                        <a:pt x="263" y="644"/>
                      </a:lnTo>
                      <a:lnTo>
                        <a:pt x="276" y="652"/>
                      </a:lnTo>
                      <a:lnTo>
                        <a:pt x="290" y="652"/>
                      </a:lnTo>
                      <a:lnTo>
                        <a:pt x="309" y="639"/>
                      </a:lnTo>
                      <a:lnTo>
                        <a:pt x="342" y="636"/>
                      </a:lnTo>
                      <a:lnTo>
                        <a:pt x="346" y="631"/>
                      </a:lnTo>
                      <a:lnTo>
                        <a:pt x="357" y="635"/>
                      </a:lnTo>
                      <a:lnTo>
                        <a:pt x="372" y="635"/>
                      </a:lnTo>
                      <a:lnTo>
                        <a:pt x="377" y="642"/>
                      </a:lnTo>
                      <a:lnTo>
                        <a:pt x="384" y="638"/>
                      </a:lnTo>
                      <a:lnTo>
                        <a:pt x="384" y="631"/>
                      </a:lnTo>
                      <a:lnTo>
                        <a:pt x="377" y="615"/>
                      </a:lnTo>
                      <a:lnTo>
                        <a:pt x="376" y="599"/>
                      </a:lnTo>
                      <a:lnTo>
                        <a:pt x="381" y="587"/>
                      </a:lnTo>
                      <a:lnTo>
                        <a:pt x="403" y="578"/>
                      </a:lnTo>
                      <a:lnTo>
                        <a:pt x="406" y="568"/>
                      </a:lnTo>
                      <a:lnTo>
                        <a:pt x="410" y="560"/>
                      </a:lnTo>
                      <a:lnTo>
                        <a:pt x="427" y="552"/>
                      </a:lnTo>
                      <a:lnTo>
                        <a:pt x="428" y="545"/>
                      </a:lnTo>
                      <a:lnTo>
                        <a:pt x="425" y="539"/>
                      </a:lnTo>
                      <a:lnTo>
                        <a:pt x="399" y="519"/>
                      </a:lnTo>
                      <a:lnTo>
                        <a:pt x="389" y="506"/>
                      </a:lnTo>
                      <a:lnTo>
                        <a:pt x="361" y="483"/>
                      </a:lnTo>
                      <a:lnTo>
                        <a:pt x="351" y="470"/>
                      </a:lnTo>
                      <a:lnTo>
                        <a:pt x="351" y="453"/>
                      </a:lnTo>
                      <a:lnTo>
                        <a:pt x="349" y="440"/>
                      </a:lnTo>
                      <a:lnTo>
                        <a:pt x="336" y="434"/>
                      </a:lnTo>
                      <a:lnTo>
                        <a:pt x="328" y="425"/>
                      </a:lnTo>
                      <a:lnTo>
                        <a:pt x="328" y="416"/>
                      </a:lnTo>
                      <a:lnTo>
                        <a:pt x="329" y="411"/>
                      </a:lnTo>
                      <a:lnTo>
                        <a:pt x="345" y="426"/>
                      </a:lnTo>
                      <a:lnTo>
                        <a:pt x="347" y="426"/>
                      </a:lnTo>
                      <a:lnTo>
                        <a:pt x="352" y="412"/>
                      </a:lnTo>
                      <a:lnTo>
                        <a:pt x="368" y="405"/>
                      </a:lnTo>
                      <a:lnTo>
                        <a:pt x="385" y="399"/>
                      </a:lnTo>
                      <a:lnTo>
                        <a:pt x="403" y="391"/>
                      </a:lnTo>
                      <a:lnTo>
                        <a:pt x="409" y="379"/>
                      </a:lnTo>
                      <a:lnTo>
                        <a:pt x="447" y="366"/>
                      </a:lnTo>
                      <a:lnTo>
                        <a:pt x="451" y="343"/>
                      </a:lnTo>
                      <a:lnTo>
                        <a:pt x="460" y="346"/>
                      </a:lnTo>
                      <a:lnTo>
                        <a:pt x="468" y="358"/>
                      </a:lnTo>
                      <a:lnTo>
                        <a:pt x="474" y="367"/>
                      </a:lnTo>
                      <a:lnTo>
                        <a:pt x="481" y="367"/>
                      </a:lnTo>
                      <a:lnTo>
                        <a:pt x="485" y="358"/>
                      </a:lnTo>
                      <a:lnTo>
                        <a:pt x="489" y="341"/>
                      </a:lnTo>
                      <a:lnTo>
                        <a:pt x="490" y="320"/>
                      </a:lnTo>
                      <a:lnTo>
                        <a:pt x="489" y="316"/>
                      </a:lnTo>
                      <a:lnTo>
                        <a:pt x="473" y="297"/>
                      </a:lnTo>
                      <a:lnTo>
                        <a:pt x="470" y="273"/>
                      </a:lnTo>
                      <a:lnTo>
                        <a:pt x="470" y="262"/>
                      </a:lnTo>
                      <a:lnTo>
                        <a:pt x="469" y="246"/>
                      </a:lnTo>
                      <a:lnTo>
                        <a:pt x="467" y="237"/>
                      </a:lnTo>
                      <a:lnTo>
                        <a:pt x="464" y="213"/>
                      </a:lnTo>
                      <a:lnTo>
                        <a:pt x="463" y="205"/>
                      </a:lnTo>
                      <a:lnTo>
                        <a:pt x="448" y="194"/>
                      </a:lnTo>
                      <a:lnTo>
                        <a:pt x="447" y="186"/>
                      </a:lnTo>
                      <a:lnTo>
                        <a:pt x="452" y="174"/>
                      </a:lnTo>
                      <a:lnTo>
                        <a:pt x="458" y="162"/>
                      </a:lnTo>
                      <a:lnTo>
                        <a:pt x="459" y="149"/>
                      </a:lnTo>
                      <a:lnTo>
                        <a:pt x="459" y="132"/>
                      </a:lnTo>
                      <a:lnTo>
                        <a:pt x="451" y="115"/>
                      </a:lnTo>
                      <a:lnTo>
                        <a:pt x="448" y="106"/>
                      </a:lnTo>
                      <a:lnTo>
                        <a:pt x="426" y="99"/>
                      </a:lnTo>
                      <a:lnTo>
                        <a:pt x="424" y="85"/>
                      </a:lnTo>
                      <a:lnTo>
                        <a:pt x="415" y="72"/>
                      </a:lnTo>
                      <a:lnTo>
                        <a:pt x="405" y="73"/>
                      </a:lnTo>
                      <a:lnTo>
                        <a:pt x="399" y="68"/>
                      </a:lnTo>
                      <a:lnTo>
                        <a:pt x="397" y="67"/>
                      </a:lnTo>
                      <a:lnTo>
                        <a:pt x="394" y="60"/>
                      </a:lnTo>
                      <a:lnTo>
                        <a:pt x="387" y="55"/>
                      </a:lnTo>
                      <a:lnTo>
                        <a:pt x="381" y="49"/>
                      </a:lnTo>
                      <a:lnTo>
                        <a:pt x="365" y="51"/>
                      </a:lnTo>
                      <a:lnTo>
                        <a:pt x="357" y="55"/>
                      </a:lnTo>
                      <a:lnTo>
                        <a:pt x="351" y="60"/>
                      </a:lnTo>
                      <a:lnTo>
                        <a:pt x="352" y="54"/>
                      </a:lnTo>
                      <a:lnTo>
                        <a:pt x="358" y="49"/>
                      </a:lnTo>
                      <a:lnTo>
                        <a:pt x="368" y="42"/>
                      </a:lnTo>
                      <a:lnTo>
                        <a:pt x="361" y="41"/>
                      </a:lnTo>
                      <a:lnTo>
                        <a:pt x="352" y="42"/>
                      </a:lnTo>
                      <a:lnTo>
                        <a:pt x="339" y="60"/>
                      </a:lnTo>
                      <a:lnTo>
                        <a:pt x="335" y="70"/>
                      </a:lnTo>
                      <a:lnTo>
                        <a:pt x="330" y="72"/>
                      </a:lnTo>
                      <a:lnTo>
                        <a:pt x="330" y="66"/>
                      </a:lnTo>
                      <a:lnTo>
                        <a:pt x="312" y="71"/>
                      </a:lnTo>
                      <a:lnTo>
                        <a:pt x="296" y="83"/>
                      </a:lnTo>
                      <a:lnTo>
                        <a:pt x="299" y="88"/>
                      </a:lnTo>
                      <a:lnTo>
                        <a:pt x="290" y="88"/>
                      </a:lnTo>
                      <a:lnTo>
                        <a:pt x="277" y="84"/>
                      </a:lnTo>
                      <a:lnTo>
                        <a:pt x="264" y="94"/>
                      </a:lnTo>
                      <a:lnTo>
                        <a:pt x="261" y="8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7" name="Freeform 190">
                  <a:extLst>
                    <a:ext uri="{FF2B5EF4-FFF2-40B4-BE49-F238E27FC236}">
                      <a16:creationId xmlns:a16="http://schemas.microsoft.com/office/drawing/2014/main" id="{3DB031F3-B8D9-FD8D-F044-61FD03E61B9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36666" y="4115069"/>
                  <a:ext cx="19987" cy="47207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8" name="Freeform 191">
                  <a:extLst>
                    <a:ext uri="{FF2B5EF4-FFF2-40B4-BE49-F238E27FC236}">
                      <a16:creationId xmlns:a16="http://schemas.microsoft.com/office/drawing/2014/main" id="{961F8777-44AD-79E1-9349-24B89EB27C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73197" y="3859365"/>
                  <a:ext cx="252567" cy="275373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9" name="Freeform 194">
                  <a:extLst>
                    <a:ext uri="{FF2B5EF4-FFF2-40B4-BE49-F238E27FC236}">
                      <a16:creationId xmlns:a16="http://schemas.microsoft.com/office/drawing/2014/main" id="{5C30A1C1-A3F6-C119-9966-EF43CD5808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05966" y="3707909"/>
                  <a:ext cx="50877" cy="49174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0" name="Freeform 195">
                  <a:extLst>
                    <a:ext uri="{FF2B5EF4-FFF2-40B4-BE49-F238E27FC236}">
                      <a16:creationId xmlns:a16="http://schemas.microsoft.com/office/drawing/2014/main" id="{071E6DC7-79BC-1CAC-5B01-F2F49BCC23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60541" y="3711844"/>
                  <a:ext cx="85400" cy="135720"/>
                </a:xfrm>
                <a:custGeom>
                  <a:avLst/>
                  <a:gdLst/>
                  <a:ahLst/>
                  <a:cxnLst>
                    <a:cxn ang="0">
                      <a:pos x="223" y="97"/>
                    </a:cxn>
                    <a:cxn ang="0">
                      <a:pos x="178" y="84"/>
                    </a:cxn>
                    <a:cxn ang="0">
                      <a:pos x="148" y="100"/>
                    </a:cxn>
                    <a:cxn ang="0">
                      <a:pos x="136" y="63"/>
                    </a:cxn>
                    <a:cxn ang="0">
                      <a:pos x="152" y="39"/>
                    </a:cxn>
                    <a:cxn ang="0">
                      <a:pos x="152" y="2"/>
                    </a:cxn>
                    <a:cxn ang="0">
                      <a:pos x="135" y="6"/>
                    </a:cxn>
                    <a:cxn ang="0">
                      <a:pos x="113" y="18"/>
                    </a:cxn>
                    <a:cxn ang="0">
                      <a:pos x="108" y="34"/>
                    </a:cxn>
                    <a:cxn ang="0">
                      <a:pos x="88" y="53"/>
                    </a:cxn>
                    <a:cxn ang="0">
                      <a:pos x="104" y="60"/>
                    </a:cxn>
                    <a:cxn ang="0">
                      <a:pos x="120" y="63"/>
                    </a:cxn>
                    <a:cxn ang="0">
                      <a:pos x="99" y="87"/>
                    </a:cxn>
                    <a:cxn ang="0">
                      <a:pos x="65" y="97"/>
                    </a:cxn>
                    <a:cxn ang="0">
                      <a:pos x="31" y="96"/>
                    </a:cxn>
                    <a:cxn ang="0">
                      <a:pos x="23" y="118"/>
                    </a:cxn>
                    <a:cxn ang="0">
                      <a:pos x="43" y="130"/>
                    </a:cxn>
                    <a:cxn ang="0">
                      <a:pos x="24" y="154"/>
                    </a:cxn>
                    <a:cxn ang="0">
                      <a:pos x="23" y="173"/>
                    </a:cxn>
                    <a:cxn ang="0">
                      <a:pos x="40" y="179"/>
                    </a:cxn>
                    <a:cxn ang="0">
                      <a:pos x="78" y="192"/>
                    </a:cxn>
                    <a:cxn ang="0">
                      <a:pos x="54" y="209"/>
                    </a:cxn>
                    <a:cxn ang="0">
                      <a:pos x="32" y="248"/>
                    </a:cxn>
                    <a:cxn ang="0">
                      <a:pos x="81" y="238"/>
                    </a:cxn>
                    <a:cxn ang="0">
                      <a:pos x="56" y="249"/>
                    </a:cxn>
                    <a:cxn ang="0">
                      <a:pos x="29" y="274"/>
                    </a:cxn>
                    <a:cxn ang="0">
                      <a:pos x="15" y="279"/>
                    </a:cxn>
                    <a:cxn ang="0">
                      <a:pos x="0" y="291"/>
                    </a:cxn>
                    <a:cxn ang="0">
                      <a:pos x="13" y="299"/>
                    </a:cxn>
                    <a:cxn ang="0">
                      <a:pos x="11" y="314"/>
                    </a:cxn>
                    <a:cxn ang="0">
                      <a:pos x="38" y="312"/>
                    </a:cxn>
                    <a:cxn ang="0">
                      <a:pos x="16" y="334"/>
                    </a:cxn>
                    <a:cxn ang="0">
                      <a:pos x="48" y="328"/>
                    </a:cxn>
                    <a:cxn ang="0">
                      <a:pos x="33" y="338"/>
                    </a:cxn>
                    <a:cxn ang="0">
                      <a:pos x="44" y="340"/>
                    </a:cxn>
                    <a:cxn ang="0">
                      <a:pos x="60" y="343"/>
                    </a:cxn>
                    <a:cxn ang="0">
                      <a:pos x="102" y="329"/>
                    </a:cxn>
                    <a:cxn ang="0">
                      <a:pos x="109" y="308"/>
                    </a:cxn>
                    <a:cxn ang="0">
                      <a:pos x="119" y="317"/>
                    </a:cxn>
                    <a:cxn ang="0">
                      <a:pos x="145" y="306"/>
                    </a:cxn>
                    <a:cxn ang="0">
                      <a:pos x="153" y="291"/>
                    </a:cxn>
                    <a:cxn ang="0">
                      <a:pos x="201" y="281"/>
                    </a:cxn>
                    <a:cxn ang="0">
                      <a:pos x="218" y="278"/>
                    </a:cxn>
                    <a:cxn ang="0">
                      <a:pos x="225" y="236"/>
                    </a:cxn>
                    <a:cxn ang="0">
                      <a:pos x="231" y="197"/>
                    </a:cxn>
                    <a:cxn ang="0">
                      <a:pos x="233" y="160"/>
                    </a:cxn>
                    <a:cxn ang="0">
                      <a:pos x="226" y="117"/>
                    </a:cxn>
                  </a:cxnLst>
                  <a:rect l="0" t="0" r="r" b="b"/>
                  <a:pathLst>
                    <a:path w="233" h="345">
                      <a:moveTo>
                        <a:pt x="226" y="117"/>
                      </a:moveTo>
                      <a:lnTo>
                        <a:pt x="223" y="112"/>
                      </a:lnTo>
                      <a:lnTo>
                        <a:pt x="223" y="97"/>
                      </a:lnTo>
                      <a:lnTo>
                        <a:pt x="222" y="90"/>
                      </a:lnTo>
                      <a:lnTo>
                        <a:pt x="207" y="76"/>
                      </a:lnTo>
                      <a:lnTo>
                        <a:pt x="178" y="84"/>
                      </a:lnTo>
                      <a:lnTo>
                        <a:pt x="172" y="95"/>
                      </a:lnTo>
                      <a:lnTo>
                        <a:pt x="159" y="106"/>
                      </a:lnTo>
                      <a:lnTo>
                        <a:pt x="148" y="100"/>
                      </a:lnTo>
                      <a:lnTo>
                        <a:pt x="141" y="82"/>
                      </a:lnTo>
                      <a:lnTo>
                        <a:pt x="125" y="71"/>
                      </a:lnTo>
                      <a:lnTo>
                        <a:pt x="136" y="63"/>
                      </a:lnTo>
                      <a:lnTo>
                        <a:pt x="136" y="50"/>
                      </a:lnTo>
                      <a:lnTo>
                        <a:pt x="146" y="49"/>
                      </a:lnTo>
                      <a:lnTo>
                        <a:pt x="152" y="39"/>
                      </a:lnTo>
                      <a:lnTo>
                        <a:pt x="153" y="27"/>
                      </a:lnTo>
                      <a:lnTo>
                        <a:pt x="155" y="22"/>
                      </a:lnTo>
                      <a:lnTo>
                        <a:pt x="152" y="2"/>
                      </a:lnTo>
                      <a:lnTo>
                        <a:pt x="151" y="0"/>
                      </a:lnTo>
                      <a:lnTo>
                        <a:pt x="145" y="1"/>
                      </a:lnTo>
                      <a:lnTo>
                        <a:pt x="135" y="6"/>
                      </a:lnTo>
                      <a:lnTo>
                        <a:pt x="131" y="4"/>
                      </a:lnTo>
                      <a:lnTo>
                        <a:pt x="121" y="11"/>
                      </a:lnTo>
                      <a:lnTo>
                        <a:pt x="113" y="18"/>
                      </a:lnTo>
                      <a:lnTo>
                        <a:pt x="108" y="20"/>
                      </a:lnTo>
                      <a:lnTo>
                        <a:pt x="105" y="30"/>
                      </a:lnTo>
                      <a:lnTo>
                        <a:pt x="108" y="34"/>
                      </a:lnTo>
                      <a:lnTo>
                        <a:pt x="107" y="37"/>
                      </a:lnTo>
                      <a:lnTo>
                        <a:pt x="99" y="45"/>
                      </a:lnTo>
                      <a:lnTo>
                        <a:pt x="88" y="53"/>
                      </a:lnTo>
                      <a:lnTo>
                        <a:pt x="91" y="59"/>
                      </a:lnTo>
                      <a:lnTo>
                        <a:pt x="99" y="59"/>
                      </a:lnTo>
                      <a:lnTo>
                        <a:pt x="104" y="60"/>
                      </a:lnTo>
                      <a:lnTo>
                        <a:pt x="110" y="59"/>
                      </a:lnTo>
                      <a:lnTo>
                        <a:pt x="119" y="59"/>
                      </a:lnTo>
                      <a:lnTo>
                        <a:pt x="120" y="63"/>
                      </a:lnTo>
                      <a:lnTo>
                        <a:pt x="117" y="71"/>
                      </a:lnTo>
                      <a:lnTo>
                        <a:pt x="98" y="84"/>
                      </a:lnTo>
                      <a:lnTo>
                        <a:pt x="99" y="87"/>
                      </a:lnTo>
                      <a:lnTo>
                        <a:pt x="98" y="95"/>
                      </a:lnTo>
                      <a:lnTo>
                        <a:pt x="83" y="93"/>
                      </a:lnTo>
                      <a:lnTo>
                        <a:pt x="65" y="97"/>
                      </a:lnTo>
                      <a:lnTo>
                        <a:pt x="61" y="90"/>
                      </a:lnTo>
                      <a:lnTo>
                        <a:pt x="37" y="87"/>
                      </a:lnTo>
                      <a:lnTo>
                        <a:pt x="31" y="96"/>
                      </a:lnTo>
                      <a:lnTo>
                        <a:pt x="26" y="104"/>
                      </a:lnTo>
                      <a:lnTo>
                        <a:pt x="29" y="120"/>
                      </a:lnTo>
                      <a:lnTo>
                        <a:pt x="23" y="118"/>
                      </a:lnTo>
                      <a:lnTo>
                        <a:pt x="15" y="119"/>
                      </a:lnTo>
                      <a:lnTo>
                        <a:pt x="21" y="128"/>
                      </a:lnTo>
                      <a:lnTo>
                        <a:pt x="43" y="130"/>
                      </a:lnTo>
                      <a:lnTo>
                        <a:pt x="44" y="136"/>
                      </a:lnTo>
                      <a:lnTo>
                        <a:pt x="28" y="146"/>
                      </a:lnTo>
                      <a:lnTo>
                        <a:pt x="24" y="154"/>
                      </a:lnTo>
                      <a:lnTo>
                        <a:pt x="17" y="158"/>
                      </a:lnTo>
                      <a:lnTo>
                        <a:pt x="17" y="166"/>
                      </a:lnTo>
                      <a:lnTo>
                        <a:pt x="23" y="173"/>
                      </a:lnTo>
                      <a:lnTo>
                        <a:pt x="28" y="174"/>
                      </a:lnTo>
                      <a:lnTo>
                        <a:pt x="28" y="179"/>
                      </a:lnTo>
                      <a:lnTo>
                        <a:pt x="40" y="179"/>
                      </a:lnTo>
                      <a:lnTo>
                        <a:pt x="43" y="186"/>
                      </a:lnTo>
                      <a:lnTo>
                        <a:pt x="75" y="187"/>
                      </a:lnTo>
                      <a:lnTo>
                        <a:pt x="78" y="192"/>
                      </a:lnTo>
                      <a:lnTo>
                        <a:pt x="74" y="197"/>
                      </a:lnTo>
                      <a:lnTo>
                        <a:pt x="61" y="201"/>
                      </a:lnTo>
                      <a:lnTo>
                        <a:pt x="54" y="209"/>
                      </a:lnTo>
                      <a:lnTo>
                        <a:pt x="53" y="224"/>
                      </a:lnTo>
                      <a:lnTo>
                        <a:pt x="48" y="233"/>
                      </a:lnTo>
                      <a:lnTo>
                        <a:pt x="32" y="248"/>
                      </a:lnTo>
                      <a:lnTo>
                        <a:pt x="65" y="243"/>
                      </a:lnTo>
                      <a:lnTo>
                        <a:pt x="81" y="227"/>
                      </a:lnTo>
                      <a:lnTo>
                        <a:pt x="81" y="238"/>
                      </a:lnTo>
                      <a:lnTo>
                        <a:pt x="89" y="240"/>
                      </a:lnTo>
                      <a:lnTo>
                        <a:pt x="91" y="241"/>
                      </a:lnTo>
                      <a:lnTo>
                        <a:pt x="56" y="249"/>
                      </a:lnTo>
                      <a:lnTo>
                        <a:pt x="42" y="251"/>
                      </a:lnTo>
                      <a:lnTo>
                        <a:pt x="31" y="268"/>
                      </a:lnTo>
                      <a:lnTo>
                        <a:pt x="29" y="274"/>
                      </a:lnTo>
                      <a:lnTo>
                        <a:pt x="27" y="278"/>
                      </a:lnTo>
                      <a:lnTo>
                        <a:pt x="21" y="276"/>
                      </a:lnTo>
                      <a:lnTo>
                        <a:pt x="15" y="279"/>
                      </a:lnTo>
                      <a:lnTo>
                        <a:pt x="8" y="278"/>
                      </a:lnTo>
                      <a:lnTo>
                        <a:pt x="2" y="283"/>
                      </a:lnTo>
                      <a:lnTo>
                        <a:pt x="0" y="291"/>
                      </a:lnTo>
                      <a:lnTo>
                        <a:pt x="24" y="289"/>
                      </a:lnTo>
                      <a:lnTo>
                        <a:pt x="26" y="294"/>
                      </a:lnTo>
                      <a:lnTo>
                        <a:pt x="13" y="299"/>
                      </a:lnTo>
                      <a:lnTo>
                        <a:pt x="5" y="308"/>
                      </a:lnTo>
                      <a:lnTo>
                        <a:pt x="3" y="314"/>
                      </a:lnTo>
                      <a:lnTo>
                        <a:pt x="11" y="314"/>
                      </a:lnTo>
                      <a:lnTo>
                        <a:pt x="13" y="319"/>
                      </a:lnTo>
                      <a:lnTo>
                        <a:pt x="16" y="319"/>
                      </a:lnTo>
                      <a:lnTo>
                        <a:pt x="38" y="312"/>
                      </a:lnTo>
                      <a:lnTo>
                        <a:pt x="38" y="318"/>
                      </a:lnTo>
                      <a:lnTo>
                        <a:pt x="29" y="323"/>
                      </a:lnTo>
                      <a:lnTo>
                        <a:pt x="16" y="334"/>
                      </a:lnTo>
                      <a:lnTo>
                        <a:pt x="19" y="334"/>
                      </a:lnTo>
                      <a:lnTo>
                        <a:pt x="45" y="326"/>
                      </a:lnTo>
                      <a:lnTo>
                        <a:pt x="48" y="328"/>
                      </a:lnTo>
                      <a:lnTo>
                        <a:pt x="45" y="334"/>
                      </a:lnTo>
                      <a:lnTo>
                        <a:pt x="39" y="334"/>
                      </a:lnTo>
                      <a:lnTo>
                        <a:pt x="33" y="338"/>
                      </a:lnTo>
                      <a:lnTo>
                        <a:pt x="34" y="340"/>
                      </a:lnTo>
                      <a:lnTo>
                        <a:pt x="34" y="345"/>
                      </a:lnTo>
                      <a:lnTo>
                        <a:pt x="44" y="340"/>
                      </a:lnTo>
                      <a:lnTo>
                        <a:pt x="51" y="339"/>
                      </a:lnTo>
                      <a:lnTo>
                        <a:pt x="55" y="341"/>
                      </a:lnTo>
                      <a:lnTo>
                        <a:pt x="60" y="343"/>
                      </a:lnTo>
                      <a:lnTo>
                        <a:pt x="67" y="338"/>
                      </a:lnTo>
                      <a:lnTo>
                        <a:pt x="74" y="338"/>
                      </a:lnTo>
                      <a:lnTo>
                        <a:pt x="102" y="329"/>
                      </a:lnTo>
                      <a:lnTo>
                        <a:pt x="109" y="323"/>
                      </a:lnTo>
                      <a:lnTo>
                        <a:pt x="110" y="316"/>
                      </a:lnTo>
                      <a:lnTo>
                        <a:pt x="109" y="308"/>
                      </a:lnTo>
                      <a:lnTo>
                        <a:pt x="113" y="310"/>
                      </a:lnTo>
                      <a:lnTo>
                        <a:pt x="115" y="316"/>
                      </a:lnTo>
                      <a:lnTo>
                        <a:pt x="119" y="317"/>
                      </a:lnTo>
                      <a:lnTo>
                        <a:pt x="131" y="311"/>
                      </a:lnTo>
                      <a:lnTo>
                        <a:pt x="135" y="305"/>
                      </a:lnTo>
                      <a:lnTo>
                        <a:pt x="145" y="306"/>
                      </a:lnTo>
                      <a:lnTo>
                        <a:pt x="148" y="301"/>
                      </a:lnTo>
                      <a:lnTo>
                        <a:pt x="151" y="295"/>
                      </a:lnTo>
                      <a:lnTo>
                        <a:pt x="153" y="291"/>
                      </a:lnTo>
                      <a:lnTo>
                        <a:pt x="177" y="286"/>
                      </a:lnTo>
                      <a:lnTo>
                        <a:pt x="189" y="281"/>
                      </a:lnTo>
                      <a:lnTo>
                        <a:pt x="201" y="281"/>
                      </a:lnTo>
                      <a:lnTo>
                        <a:pt x="209" y="285"/>
                      </a:lnTo>
                      <a:lnTo>
                        <a:pt x="216" y="285"/>
                      </a:lnTo>
                      <a:lnTo>
                        <a:pt x="218" y="278"/>
                      </a:lnTo>
                      <a:lnTo>
                        <a:pt x="215" y="269"/>
                      </a:lnTo>
                      <a:lnTo>
                        <a:pt x="222" y="251"/>
                      </a:lnTo>
                      <a:lnTo>
                        <a:pt x="225" y="236"/>
                      </a:lnTo>
                      <a:lnTo>
                        <a:pt x="231" y="225"/>
                      </a:lnTo>
                      <a:lnTo>
                        <a:pt x="233" y="216"/>
                      </a:lnTo>
                      <a:lnTo>
                        <a:pt x="231" y="197"/>
                      </a:lnTo>
                      <a:lnTo>
                        <a:pt x="227" y="178"/>
                      </a:lnTo>
                      <a:lnTo>
                        <a:pt x="231" y="176"/>
                      </a:lnTo>
                      <a:lnTo>
                        <a:pt x="233" y="160"/>
                      </a:lnTo>
                      <a:lnTo>
                        <a:pt x="220" y="128"/>
                      </a:lnTo>
                      <a:lnTo>
                        <a:pt x="220" y="119"/>
                      </a:lnTo>
                      <a:lnTo>
                        <a:pt x="226" y="1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1" name="Freeform 196">
                  <a:extLst>
                    <a:ext uri="{FF2B5EF4-FFF2-40B4-BE49-F238E27FC236}">
                      <a16:creationId xmlns:a16="http://schemas.microsoft.com/office/drawing/2014/main" id="{49C83275-DDC8-6F92-99D6-0DA955A9E1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05584" y="3814125"/>
                  <a:ext cx="361589" cy="259637"/>
                </a:xfrm>
                <a:custGeom>
                  <a:avLst/>
                  <a:gdLst/>
                  <a:ahLst/>
                  <a:cxnLst>
                    <a:cxn ang="0">
                      <a:pos x="148" y="384"/>
                    </a:cxn>
                    <a:cxn ang="0">
                      <a:pos x="40" y="377"/>
                    </a:cxn>
                    <a:cxn ang="0">
                      <a:pos x="19" y="282"/>
                    </a:cxn>
                    <a:cxn ang="0">
                      <a:pos x="85" y="184"/>
                    </a:cxn>
                    <a:cxn ang="0">
                      <a:pos x="84" y="95"/>
                    </a:cxn>
                    <a:cxn ang="0">
                      <a:pos x="121" y="51"/>
                    </a:cxn>
                    <a:cxn ang="0">
                      <a:pos x="219" y="44"/>
                    </a:cxn>
                    <a:cxn ang="0">
                      <a:pos x="275" y="67"/>
                    </a:cxn>
                    <a:cxn ang="0">
                      <a:pos x="328" y="77"/>
                    </a:cxn>
                    <a:cxn ang="0">
                      <a:pos x="386" y="70"/>
                    </a:cxn>
                    <a:cxn ang="0">
                      <a:pos x="449" y="86"/>
                    </a:cxn>
                    <a:cxn ang="0">
                      <a:pos x="473" y="52"/>
                    </a:cxn>
                    <a:cxn ang="0">
                      <a:pos x="537" y="18"/>
                    </a:cxn>
                    <a:cxn ang="0">
                      <a:pos x="589" y="6"/>
                    </a:cxn>
                    <a:cxn ang="0">
                      <a:pos x="662" y="25"/>
                    </a:cxn>
                    <a:cxn ang="0">
                      <a:pos x="667" y="72"/>
                    </a:cxn>
                    <a:cxn ang="0">
                      <a:pos x="720" y="105"/>
                    </a:cxn>
                    <a:cxn ang="0">
                      <a:pos x="759" y="165"/>
                    </a:cxn>
                    <a:cxn ang="0">
                      <a:pos x="842" y="163"/>
                    </a:cxn>
                    <a:cxn ang="0">
                      <a:pos x="896" y="199"/>
                    </a:cxn>
                    <a:cxn ang="0">
                      <a:pos x="958" y="223"/>
                    </a:cxn>
                    <a:cxn ang="0">
                      <a:pos x="987" y="282"/>
                    </a:cxn>
                    <a:cxn ang="0">
                      <a:pos x="968" y="320"/>
                    </a:cxn>
                    <a:cxn ang="0">
                      <a:pos x="963" y="389"/>
                    </a:cxn>
                    <a:cxn ang="0">
                      <a:pos x="888" y="419"/>
                    </a:cxn>
                    <a:cxn ang="0">
                      <a:pos x="817" y="465"/>
                    </a:cxn>
                    <a:cxn ang="0">
                      <a:pos x="757" y="485"/>
                    </a:cxn>
                    <a:cxn ang="0">
                      <a:pos x="725" y="517"/>
                    </a:cxn>
                    <a:cxn ang="0">
                      <a:pos x="709" y="545"/>
                    </a:cxn>
                    <a:cxn ang="0">
                      <a:pos x="687" y="534"/>
                    </a:cxn>
                    <a:cxn ang="0">
                      <a:pos x="666" y="507"/>
                    </a:cxn>
                    <a:cxn ang="0">
                      <a:pos x="660" y="527"/>
                    </a:cxn>
                    <a:cxn ang="0">
                      <a:pos x="684" y="539"/>
                    </a:cxn>
                    <a:cxn ang="0">
                      <a:pos x="708" y="559"/>
                    </a:cxn>
                    <a:cxn ang="0">
                      <a:pos x="750" y="590"/>
                    </a:cxn>
                    <a:cxn ang="0">
                      <a:pos x="799" y="584"/>
                    </a:cxn>
                    <a:cxn ang="0">
                      <a:pos x="723" y="619"/>
                    </a:cxn>
                    <a:cxn ang="0">
                      <a:pos x="680" y="646"/>
                    </a:cxn>
                    <a:cxn ang="0">
                      <a:pos x="632" y="638"/>
                    </a:cxn>
                    <a:cxn ang="0">
                      <a:pos x="607" y="590"/>
                    </a:cxn>
                    <a:cxn ang="0">
                      <a:pos x="613" y="550"/>
                    </a:cxn>
                    <a:cxn ang="0">
                      <a:pos x="618" y="524"/>
                    </a:cxn>
                    <a:cxn ang="0">
                      <a:pos x="557" y="518"/>
                    </a:cxn>
                    <a:cxn ang="0">
                      <a:pos x="528" y="496"/>
                    </a:cxn>
                    <a:cxn ang="0">
                      <a:pos x="543" y="471"/>
                    </a:cxn>
                    <a:cxn ang="0">
                      <a:pos x="492" y="489"/>
                    </a:cxn>
                    <a:cxn ang="0">
                      <a:pos x="450" y="509"/>
                    </a:cxn>
                    <a:cxn ang="0">
                      <a:pos x="434" y="547"/>
                    </a:cxn>
                    <a:cxn ang="0">
                      <a:pos x="418" y="566"/>
                    </a:cxn>
                    <a:cxn ang="0">
                      <a:pos x="368" y="592"/>
                    </a:cxn>
                    <a:cxn ang="0">
                      <a:pos x="352" y="560"/>
                    </a:cxn>
                    <a:cxn ang="0">
                      <a:pos x="382" y="498"/>
                    </a:cxn>
                    <a:cxn ang="0">
                      <a:pos x="431" y="484"/>
                    </a:cxn>
                    <a:cxn ang="0">
                      <a:pos x="406" y="423"/>
                    </a:cxn>
                    <a:cxn ang="0">
                      <a:pos x="387" y="369"/>
                    </a:cxn>
                    <a:cxn ang="0">
                      <a:pos x="310" y="339"/>
                    </a:cxn>
                  </a:cxnLst>
                  <a:rect l="0" t="0" r="r" b="b"/>
                  <a:pathLst>
                    <a:path w="995" h="658">
                      <a:moveTo>
                        <a:pt x="248" y="353"/>
                      </a:moveTo>
                      <a:lnTo>
                        <a:pt x="242" y="352"/>
                      </a:lnTo>
                      <a:lnTo>
                        <a:pt x="208" y="373"/>
                      </a:lnTo>
                      <a:lnTo>
                        <a:pt x="189" y="374"/>
                      </a:lnTo>
                      <a:lnTo>
                        <a:pt x="173" y="378"/>
                      </a:lnTo>
                      <a:lnTo>
                        <a:pt x="157" y="389"/>
                      </a:lnTo>
                      <a:lnTo>
                        <a:pt x="148" y="384"/>
                      </a:lnTo>
                      <a:lnTo>
                        <a:pt x="137" y="374"/>
                      </a:lnTo>
                      <a:lnTo>
                        <a:pt x="121" y="376"/>
                      </a:lnTo>
                      <a:lnTo>
                        <a:pt x="106" y="379"/>
                      </a:lnTo>
                      <a:lnTo>
                        <a:pt x="83" y="377"/>
                      </a:lnTo>
                      <a:lnTo>
                        <a:pt x="64" y="374"/>
                      </a:lnTo>
                      <a:lnTo>
                        <a:pt x="47" y="374"/>
                      </a:lnTo>
                      <a:lnTo>
                        <a:pt x="40" y="377"/>
                      </a:lnTo>
                      <a:lnTo>
                        <a:pt x="36" y="367"/>
                      </a:lnTo>
                      <a:lnTo>
                        <a:pt x="27" y="358"/>
                      </a:lnTo>
                      <a:lnTo>
                        <a:pt x="15" y="348"/>
                      </a:lnTo>
                      <a:lnTo>
                        <a:pt x="0" y="341"/>
                      </a:lnTo>
                      <a:lnTo>
                        <a:pt x="6" y="318"/>
                      </a:lnTo>
                      <a:lnTo>
                        <a:pt x="17" y="288"/>
                      </a:lnTo>
                      <a:lnTo>
                        <a:pt x="19" y="282"/>
                      </a:lnTo>
                      <a:lnTo>
                        <a:pt x="24" y="283"/>
                      </a:lnTo>
                      <a:lnTo>
                        <a:pt x="33" y="281"/>
                      </a:lnTo>
                      <a:lnTo>
                        <a:pt x="31" y="269"/>
                      </a:lnTo>
                      <a:lnTo>
                        <a:pt x="33" y="254"/>
                      </a:lnTo>
                      <a:lnTo>
                        <a:pt x="51" y="216"/>
                      </a:lnTo>
                      <a:lnTo>
                        <a:pt x="65" y="197"/>
                      </a:lnTo>
                      <a:lnTo>
                        <a:pt x="85" y="184"/>
                      </a:lnTo>
                      <a:lnTo>
                        <a:pt x="103" y="169"/>
                      </a:lnTo>
                      <a:lnTo>
                        <a:pt x="108" y="156"/>
                      </a:lnTo>
                      <a:lnTo>
                        <a:pt x="102" y="140"/>
                      </a:lnTo>
                      <a:lnTo>
                        <a:pt x="103" y="129"/>
                      </a:lnTo>
                      <a:lnTo>
                        <a:pt x="92" y="118"/>
                      </a:lnTo>
                      <a:lnTo>
                        <a:pt x="91" y="114"/>
                      </a:lnTo>
                      <a:lnTo>
                        <a:pt x="84" y="95"/>
                      </a:lnTo>
                      <a:lnTo>
                        <a:pt x="83" y="83"/>
                      </a:lnTo>
                      <a:lnTo>
                        <a:pt x="76" y="71"/>
                      </a:lnTo>
                      <a:lnTo>
                        <a:pt x="83" y="65"/>
                      </a:lnTo>
                      <a:lnTo>
                        <a:pt x="91" y="64"/>
                      </a:lnTo>
                      <a:lnTo>
                        <a:pt x="100" y="65"/>
                      </a:lnTo>
                      <a:lnTo>
                        <a:pt x="114" y="57"/>
                      </a:lnTo>
                      <a:lnTo>
                        <a:pt x="121" y="51"/>
                      </a:lnTo>
                      <a:lnTo>
                        <a:pt x="123" y="44"/>
                      </a:lnTo>
                      <a:lnTo>
                        <a:pt x="130" y="40"/>
                      </a:lnTo>
                      <a:lnTo>
                        <a:pt x="172" y="34"/>
                      </a:lnTo>
                      <a:lnTo>
                        <a:pt x="180" y="37"/>
                      </a:lnTo>
                      <a:lnTo>
                        <a:pt x="197" y="38"/>
                      </a:lnTo>
                      <a:lnTo>
                        <a:pt x="205" y="35"/>
                      </a:lnTo>
                      <a:lnTo>
                        <a:pt x="219" y="44"/>
                      </a:lnTo>
                      <a:lnTo>
                        <a:pt x="235" y="49"/>
                      </a:lnTo>
                      <a:lnTo>
                        <a:pt x="243" y="50"/>
                      </a:lnTo>
                      <a:lnTo>
                        <a:pt x="252" y="49"/>
                      </a:lnTo>
                      <a:lnTo>
                        <a:pt x="258" y="52"/>
                      </a:lnTo>
                      <a:lnTo>
                        <a:pt x="267" y="55"/>
                      </a:lnTo>
                      <a:lnTo>
                        <a:pt x="274" y="59"/>
                      </a:lnTo>
                      <a:lnTo>
                        <a:pt x="275" y="67"/>
                      </a:lnTo>
                      <a:lnTo>
                        <a:pt x="282" y="72"/>
                      </a:lnTo>
                      <a:lnTo>
                        <a:pt x="297" y="71"/>
                      </a:lnTo>
                      <a:lnTo>
                        <a:pt x="299" y="79"/>
                      </a:lnTo>
                      <a:lnTo>
                        <a:pt x="306" y="86"/>
                      </a:lnTo>
                      <a:lnTo>
                        <a:pt x="312" y="79"/>
                      </a:lnTo>
                      <a:lnTo>
                        <a:pt x="320" y="77"/>
                      </a:lnTo>
                      <a:lnTo>
                        <a:pt x="328" y="77"/>
                      </a:lnTo>
                      <a:lnTo>
                        <a:pt x="334" y="71"/>
                      </a:lnTo>
                      <a:lnTo>
                        <a:pt x="340" y="76"/>
                      </a:lnTo>
                      <a:lnTo>
                        <a:pt x="349" y="78"/>
                      </a:lnTo>
                      <a:lnTo>
                        <a:pt x="356" y="76"/>
                      </a:lnTo>
                      <a:lnTo>
                        <a:pt x="361" y="83"/>
                      </a:lnTo>
                      <a:lnTo>
                        <a:pt x="369" y="88"/>
                      </a:lnTo>
                      <a:lnTo>
                        <a:pt x="386" y="70"/>
                      </a:lnTo>
                      <a:lnTo>
                        <a:pt x="398" y="79"/>
                      </a:lnTo>
                      <a:lnTo>
                        <a:pt x="402" y="87"/>
                      </a:lnTo>
                      <a:lnTo>
                        <a:pt x="408" y="93"/>
                      </a:lnTo>
                      <a:lnTo>
                        <a:pt x="415" y="88"/>
                      </a:lnTo>
                      <a:lnTo>
                        <a:pt x="424" y="88"/>
                      </a:lnTo>
                      <a:lnTo>
                        <a:pt x="440" y="86"/>
                      </a:lnTo>
                      <a:lnTo>
                        <a:pt x="449" y="86"/>
                      </a:lnTo>
                      <a:lnTo>
                        <a:pt x="456" y="89"/>
                      </a:lnTo>
                      <a:lnTo>
                        <a:pt x="461" y="95"/>
                      </a:lnTo>
                      <a:lnTo>
                        <a:pt x="469" y="93"/>
                      </a:lnTo>
                      <a:lnTo>
                        <a:pt x="473" y="86"/>
                      </a:lnTo>
                      <a:lnTo>
                        <a:pt x="471" y="70"/>
                      </a:lnTo>
                      <a:lnTo>
                        <a:pt x="473" y="61"/>
                      </a:lnTo>
                      <a:lnTo>
                        <a:pt x="473" y="52"/>
                      </a:lnTo>
                      <a:lnTo>
                        <a:pt x="476" y="44"/>
                      </a:lnTo>
                      <a:lnTo>
                        <a:pt x="494" y="27"/>
                      </a:lnTo>
                      <a:lnTo>
                        <a:pt x="501" y="23"/>
                      </a:lnTo>
                      <a:lnTo>
                        <a:pt x="510" y="23"/>
                      </a:lnTo>
                      <a:lnTo>
                        <a:pt x="517" y="18"/>
                      </a:lnTo>
                      <a:lnTo>
                        <a:pt x="537" y="18"/>
                      </a:lnTo>
                      <a:lnTo>
                        <a:pt x="537" y="18"/>
                      </a:lnTo>
                      <a:lnTo>
                        <a:pt x="543" y="23"/>
                      </a:lnTo>
                      <a:lnTo>
                        <a:pt x="551" y="25"/>
                      </a:lnTo>
                      <a:lnTo>
                        <a:pt x="558" y="22"/>
                      </a:lnTo>
                      <a:lnTo>
                        <a:pt x="563" y="16"/>
                      </a:lnTo>
                      <a:lnTo>
                        <a:pt x="565" y="7"/>
                      </a:lnTo>
                      <a:lnTo>
                        <a:pt x="573" y="2"/>
                      </a:lnTo>
                      <a:lnTo>
                        <a:pt x="589" y="6"/>
                      </a:lnTo>
                      <a:lnTo>
                        <a:pt x="597" y="6"/>
                      </a:lnTo>
                      <a:lnTo>
                        <a:pt x="613" y="1"/>
                      </a:lnTo>
                      <a:lnTo>
                        <a:pt x="629" y="3"/>
                      </a:lnTo>
                      <a:lnTo>
                        <a:pt x="645" y="0"/>
                      </a:lnTo>
                      <a:lnTo>
                        <a:pt x="657" y="9"/>
                      </a:lnTo>
                      <a:lnTo>
                        <a:pt x="662" y="17"/>
                      </a:lnTo>
                      <a:lnTo>
                        <a:pt x="662" y="25"/>
                      </a:lnTo>
                      <a:lnTo>
                        <a:pt x="675" y="37"/>
                      </a:lnTo>
                      <a:lnTo>
                        <a:pt x="680" y="43"/>
                      </a:lnTo>
                      <a:lnTo>
                        <a:pt x="680" y="52"/>
                      </a:lnTo>
                      <a:lnTo>
                        <a:pt x="671" y="56"/>
                      </a:lnTo>
                      <a:lnTo>
                        <a:pt x="664" y="57"/>
                      </a:lnTo>
                      <a:lnTo>
                        <a:pt x="667" y="65"/>
                      </a:lnTo>
                      <a:lnTo>
                        <a:pt x="667" y="72"/>
                      </a:lnTo>
                      <a:lnTo>
                        <a:pt x="671" y="88"/>
                      </a:lnTo>
                      <a:lnTo>
                        <a:pt x="678" y="93"/>
                      </a:lnTo>
                      <a:lnTo>
                        <a:pt x="686" y="97"/>
                      </a:lnTo>
                      <a:lnTo>
                        <a:pt x="702" y="100"/>
                      </a:lnTo>
                      <a:lnTo>
                        <a:pt x="709" y="97"/>
                      </a:lnTo>
                      <a:lnTo>
                        <a:pt x="718" y="97"/>
                      </a:lnTo>
                      <a:lnTo>
                        <a:pt x="720" y="105"/>
                      </a:lnTo>
                      <a:lnTo>
                        <a:pt x="731" y="116"/>
                      </a:lnTo>
                      <a:lnTo>
                        <a:pt x="738" y="145"/>
                      </a:lnTo>
                      <a:lnTo>
                        <a:pt x="736" y="152"/>
                      </a:lnTo>
                      <a:lnTo>
                        <a:pt x="738" y="159"/>
                      </a:lnTo>
                      <a:lnTo>
                        <a:pt x="745" y="165"/>
                      </a:lnTo>
                      <a:lnTo>
                        <a:pt x="752" y="169"/>
                      </a:lnTo>
                      <a:lnTo>
                        <a:pt x="759" y="165"/>
                      </a:lnTo>
                      <a:lnTo>
                        <a:pt x="767" y="164"/>
                      </a:lnTo>
                      <a:lnTo>
                        <a:pt x="775" y="165"/>
                      </a:lnTo>
                      <a:lnTo>
                        <a:pt x="786" y="177"/>
                      </a:lnTo>
                      <a:lnTo>
                        <a:pt x="795" y="174"/>
                      </a:lnTo>
                      <a:lnTo>
                        <a:pt x="801" y="178"/>
                      </a:lnTo>
                      <a:lnTo>
                        <a:pt x="827" y="170"/>
                      </a:lnTo>
                      <a:lnTo>
                        <a:pt x="842" y="163"/>
                      </a:lnTo>
                      <a:lnTo>
                        <a:pt x="849" y="165"/>
                      </a:lnTo>
                      <a:lnTo>
                        <a:pt x="854" y="173"/>
                      </a:lnTo>
                      <a:lnTo>
                        <a:pt x="865" y="195"/>
                      </a:lnTo>
                      <a:lnTo>
                        <a:pt x="876" y="206"/>
                      </a:lnTo>
                      <a:lnTo>
                        <a:pt x="883" y="206"/>
                      </a:lnTo>
                      <a:lnTo>
                        <a:pt x="887" y="199"/>
                      </a:lnTo>
                      <a:lnTo>
                        <a:pt x="896" y="199"/>
                      </a:lnTo>
                      <a:lnTo>
                        <a:pt x="901" y="205"/>
                      </a:lnTo>
                      <a:lnTo>
                        <a:pt x="908" y="206"/>
                      </a:lnTo>
                      <a:lnTo>
                        <a:pt x="915" y="210"/>
                      </a:lnTo>
                      <a:lnTo>
                        <a:pt x="922" y="216"/>
                      </a:lnTo>
                      <a:lnTo>
                        <a:pt x="938" y="215"/>
                      </a:lnTo>
                      <a:lnTo>
                        <a:pt x="951" y="224"/>
                      </a:lnTo>
                      <a:lnTo>
                        <a:pt x="958" y="223"/>
                      </a:lnTo>
                      <a:lnTo>
                        <a:pt x="971" y="234"/>
                      </a:lnTo>
                      <a:lnTo>
                        <a:pt x="979" y="235"/>
                      </a:lnTo>
                      <a:lnTo>
                        <a:pt x="988" y="235"/>
                      </a:lnTo>
                      <a:lnTo>
                        <a:pt x="994" y="240"/>
                      </a:lnTo>
                      <a:lnTo>
                        <a:pt x="987" y="244"/>
                      </a:lnTo>
                      <a:lnTo>
                        <a:pt x="995" y="267"/>
                      </a:lnTo>
                      <a:lnTo>
                        <a:pt x="987" y="282"/>
                      </a:lnTo>
                      <a:lnTo>
                        <a:pt x="971" y="286"/>
                      </a:lnTo>
                      <a:lnTo>
                        <a:pt x="976" y="292"/>
                      </a:lnTo>
                      <a:lnTo>
                        <a:pt x="984" y="294"/>
                      </a:lnTo>
                      <a:lnTo>
                        <a:pt x="988" y="301"/>
                      </a:lnTo>
                      <a:lnTo>
                        <a:pt x="972" y="306"/>
                      </a:lnTo>
                      <a:lnTo>
                        <a:pt x="969" y="313"/>
                      </a:lnTo>
                      <a:lnTo>
                        <a:pt x="968" y="320"/>
                      </a:lnTo>
                      <a:lnTo>
                        <a:pt x="973" y="326"/>
                      </a:lnTo>
                      <a:lnTo>
                        <a:pt x="976" y="335"/>
                      </a:lnTo>
                      <a:lnTo>
                        <a:pt x="974" y="342"/>
                      </a:lnTo>
                      <a:lnTo>
                        <a:pt x="980" y="346"/>
                      </a:lnTo>
                      <a:lnTo>
                        <a:pt x="978" y="362"/>
                      </a:lnTo>
                      <a:lnTo>
                        <a:pt x="971" y="385"/>
                      </a:lnTo>
                      <a:lnTo>
                        <a:pt x="963" y="389"/>
                      </a:lnTo>
                      <a:lnTo>
                        <a:pt x="947" y="385"/>
                      </a:lnTo>
                      <a:lnTo>
                        <a:pt x="940" y="387"/>
                      </a:lnTo>
                      <a:lnTo>
                        <a:pt x="925" y="379"/>
                      </a:lnTo>
                      <a:lnTo>
                        <a:pt x="919" y="384"/>
                      </a:lnTo>
                      <a:lnTo>
                        <a:pt x="910" y="398"/>
                      </a:lnTo>
                      <a:lnTo>
                        <a:pt x="896" y="404"/>
                      </a:lnTo>
                      <a:lnTo>
                        <a:pt x="888" y="419"/>
                      </a:lnTo>
                      <a:lnTo>
                        <a:pt x="890" y="427"/>
                      </a:lnTo>
                      <a:lnTo>
                        <a:pt x="890" y="442"/>
                      </a:lnTo>
                      <a:lnTo>
                        <a:pt x="866" y="446"/>
                      </a:lnTo>
                      <a:lnTo>
                        <a:pt x="853" y="448"/>
                      </a:lnTo>
                      <a:lnTo>
                        <a:pt x="843" y="459"/>
                      </a:lnTo>
                      <a:lnTo>
                        <a:pt x="836" y="458"/>
                      </a:lnTo>
                      <a:lnTo>
                        <a:pt x="817" y="465"/>
                      </a:lnTo>
                      <a:lnTo>
                        <a:pt x="813" y="477"/>
                      </a:lnTo>
                      <a:lnTo>
                        <a:pt x="801" y="470"/>
                      </a:lnTo>
                      <a:lnTo>
                        <a:pt x="779" y="481"/>
                      </a:lnTo>
                      <a:lnTo>
                        <a:pt x="777" y="486"/>
                      </a:lnTo>
                      <a:lnTo>
                        <a:pt x="775" y="481"/>
                      </a:lnTo>
                      <a:lnTo>
                        <a:pt x="764" y="485"/>
                      </a:lnTo>
                      <a:lnTo>
                        <a:pt x="757" y="485"/>
                      </a:lnTo>
                      <a:lnTo>
                        <a:pt x="741" y="500"/>
                      </a:lnTo>
                      <a:lnTo>
                        <a:pt x="737" y="501"/>
                      </a:lnTo>
                      <a:lnTo>
                        <a:pt x="731" y="511"/>
                      </a:lnTo>
                      <a:lnTo>
                        <a:pt x="724" y="522"/>
                      </a:lnTo>
                      <a:lnTo>
                        <a:pt x="716" y="525"/>
                      </a:lnTo>
                      <a:lnTo>
                        <a:pt x="719" y="520"/>
                      </a:lnTo>
                      <a:lnTo>
                        <a:pt x="725" y="517"/>
                      </a:lnTo>
                      <a:lnTo>
                        <a:pt x="730" y="512"/>
                      </a:lnTo>
                      <a:lnTo>
                        <a:pt x="725" y="497"/>
                      </a:lnTo>
                      <a:lnTo>
                        <a:pt x="721" y="497"/>
                      </a:lnTo>
                      <a:lnTo>
                        <a:pt x="716" y="512"/>
                      </a:lnTo>
                      <a:lnTo>
                        <a:pt x="707" y="522"/>
                      </a:lnTo>
                      <a:lnTo>
                        <a:pt x="709" y="536"/>
                      </a:lnTo>
                      <a:lnTo>
                        <a:pt x="709" y="545"/>
                      </a:lnTo>
                      <a:lnTo>
                        <a:pt x="704" y="545"/>
                      </a:lnTo>
                      <a:lnTo>
                        <a:pt x="704" y="541"/>
                      </a:lnTo>
                      <a:lnTo>
                        <a:pt x="698" y="530"/>
                      </a:lnTo>
                      <a:lnTo>
                        <a:pt x="699" y="527"/>
                      </a:lnTo>
                      <a:lnTo>
                        <a:pt x="697" y="523"/>
                      </a:lnTo>
                      <a:lnTo>
                        <a:pt x="691" y="528"/>
                      </a:lnTo>
                      <a:lnTo>
                        <a:pt x="687" y="534"/>
                      </a:lnTo>
                      <a:lnTo>
                        <a:pt x="684" y="533"/>
                      </a:lnTo>
                      <a:lnTo>
                        <a:pt x="687" y="525"/>
                      </a:lnTo>
                      <a:lnTo>
                        <a:pt x="684" y="523"/>
                      </a:lnTo>
                      <a:lnTo>
                        <a:pt x="671" y="523"/>
                      </a:lnTo>
                      <a:lnTo>
                        <a:pt x="670" y="520"/>
                      </a:lnTo>
                      <a:lnTo>
                        <a:pt x="670" y="512"/>
                      </a:lnTo>
                      <a:lnTo>
                        <a:pt x="666" y="507"/>
                      </a:lnTo>
                      <a:lnTo>
                        <a:pt x="664" y="520"/>
                      </a:lnTo>
                      <a:lnTo>
                        <a:pt x="661" y="522"/>
                      </a:lnTo>
                      <a:lnTo>
                        <a:pt x="644" y="517"/>
                      </a:lnTo>
                      <a:lnTo>
                        <a:pt x="649" y="520"/>
                      </a:lnTo>
                      <a:lnTo>
                        <a:pt x="653" y="525"/>
                      </a:lnTo>
                      <a:lnTo>
                        <a:pt x="657" y="525"/>
                      </a:lnTo>
                      <a:lnTo>
                        <a:pt x="660" y="527"/>
                      </a:lnTo>
                      <a:lnTo>
                        <a:pt x="662" y="533"/>
                      </a:lnTo>
                      <a:lnTo>
                        <a:pt x="664" y="538"/>
                      </a:lnTo>
                      <a:lnTo>
                        <a:pt x="667" y="543"/>
                      </a:lnTo>
                      <a:lnTo>
                        <a:pt x="670" y="540"/>
                      </a:lnTo>
                      <a:lnTo>
                        <a:pt x="670" y="533"/>
                      </a:lnTo>
                      <a:lnTo>
                        <a:pt x="680" y="535"/>
                      </a:lnTo>
                      <a:lnTo>
                        <a:pt x="684" y="539"/>
                      </a:lnTo>
                      <a:lnTo>
                        <a:pt x="689" y="539"/>
                      </a:lnTo>
                      <a:lnTo>
                        <a:pt x="686" y="551"/>
                      </a:lnTo>
                      <a:lnTo>
                        <a:pt x="688" y="552"/>
                      </a:lnTo>
                      <a:lnTo>
                        <a:pt x="694" y="550"/>
                      </a:lnTo>
                      <a:lnTo>
                        <a:pt x="697" y="551"/>
                      </a:lnTo>
                      <a:lnTo>
                        <a:pt x="694" y="560"/>
                      </a:lnTo>
                      <a:lnTo>
                        <a:pt x="708" y="559"/>
                      </a:lnTo>
                      <a:lnTo>
                        <a:pt x="714" y="567"/>
                      </a:lnTo>
                      <a:lnTo>
                        <a:pt x="714" y="578"/>
                      </a:lnTo>
                      <a:lnTo>
                        <a:pt x="716" y="588"/>
                      </a:lnTo>
                      <a:lnTo>
                        <a:pt x="720" y="583"/>
                      </a:lnTo>
                      <a:lnTo>
                        <a:pt x="737" y="588"/>
                      </a:lnTo>
                      <a:lnTo>
                        <a:pt x="738" y="582"/>
                      </a:lnTo>
                      <a:lnTo>
                        <a:pt x="750" y="590"/>
                      </a:lnTo>
                      <a:lnTo>
                        <a:pt x="762" y="577"/>
                      </a:lnTo>
                      <a:lnTo>
                        <a:pt x="766" y="577"/>
                      </a:lnTo>
                      <a:lnTo>
                        <a:pt x="768" y="582"/>
                      </a:lnTo>
                      <a:lnTo>
                        <a:pt x="775" y="578"/>
                      </a:lnTo>
                      <a:lnTo>
                        <a:pt x="789" y="575"/>
                      </a:lnTo>
                      <a:lnTo>
                        <a:pt x="800" y="576"/>
                      </a:lnTo>
                      <a:lnTo>
                        <a:pt x="799" y="584"/>
                      </a:lnTo>
                      <a:lnTo>
                        <a:pt x="795" y="588"/>
                      </a:lnTo>
                      <a:lnTo>
                        <a:pt x="794" y="597"/>
                      </a:lnTo>
                      <a:lnTo>
                        <a:pt x="794" y="608"/>
                      </a:lnTo>
                      <a:lnTo>
                        <a:pt x="775" y="608"/>
                      </a:lnTo>
                      <a:lnTo>
                        <a:pt x="772" y="611"/>
                      </a:lnTo>
                      <a:lnTo>
                        <a:pt x="740" y="602"/>
                      </a:lnTo>
                      <a:lnTo>
                        <a:pt x="723" y="619"/>
                      </a:lnTo>
                      <a:lnTo>
                        <a:pt x="714" y="629"/>
                      </a:lnTo>
                      <a:lnTo>
                        <a:pt x="702" y="626"/>
                      </a:lnTo>
                      <a:lnTo>
                        <a:pt x="687" y="630"/>
                      </a:lnTo>
                      <a:lnTo>
                        <a:pt x="692" y="633"/>
                      </a:lnTo>
                      <a:lnTo>
                        <a:pt x="686" y="635"/>
                      </a:lnTo>
                      <a:lnTo>
                        <a:pt x="681" y="641"/>
                      </a:lnTo>
                      <a:lnTo>
                        <a:pt x="680" y="646"/>
                      </a:lnTo>
                      <a:lnTo>
                        <a:pt x="677" y="649"/>
                      </a:lnTo>
                      <a:lnTo>
                        <a:pt x="670" y="651"/>
                      </a:lnTo>
                      <a:lnTo>
                        <a:pt x="659" y="658"/>
                      </a:lnTo>
                      <a:lnTo>
                        <a:pt x="643" y="657"/>
                      </a:lnTo>
                      <a:lnTo>
                        <a:pt x="639" y="656"/>
                      </a:lnTo>
                      <a:lnTo>
                        <a:pt x="628" y="646"/>
                      </a:lnTo>
                      <a:lnTo>
                        <a:pt x="632" y="638"/>
                      </a:lnTo>
                      <a:lnTo>
                        <a:pt x="632" y="629"/>
                      </a:lnTo>
                      <a:lnTo>
                        <a:pt x="634" y="620"/>
                      </a:lnTo>
                      <a:lnTo>
                        <a:pt x="633" y="610"/>
                      </a:lnTo>
                      <a:lnTo>
                        <a:pt x="628" y="599"/>
                      </a:lnTo>
                      <a:lnTo>
                        <a:pt x="621" y="598"/>
                      </a:lnTo>
                      <a:lnTo>
                        <a:pt x="614" y="598"/>
                      </a:lnTo>
                      <a:lnTo>
                        <a:pt x="607" y="590"/>
                      </a:lnTo>
                      <a:lnTo>
                        <a:pt x="595" y="583"/>
                      </a:lnTo>
                      <a:lnTo>
                        <a:pt x="579" y="583"/>
                      </a:lnTo>
                      <a:lnTo>
                        <a:pt x="579" y="581"/>
                      </a:lnTo>
                      <a:lnTo>
                        <a:pt x="581" y="575"/>
                      </a:lnTo>
                      <a:lnTo>
                        <a:pt x="591" y="570"/>
                      </a:lnTo>
                      <a:lnTo>
                        <a:pt x="605" y="556"/>
                      </a:lnTo>
                      <a:lnTo>
                        <a:pt x="613" y="550"/>
                      </a:lnTo>
                      <a:lnTo>
                        <a:pt x="641" y="541"/>
                      </a:lnTo>
                      <a:lnTo>
                        <a:pt x="645" y="539"/>
                      </a:lnTo>
                      <a:lnTo>
                        <a:pt x="641" y="536"/>
                      </a:lnTo>
                      <a:lnTo>
                        <a:pt x="640" y="529"/>
                      </a:lnTo>
                      <a:lnTo>
                        <a:pt x="634" y="523"/>
                      </a:lnTo>
                      <a:lnTo>
                        <a:pt x="628" y="529"/>
                      </a:lnTo>
                      <a:lnTo>
                        <a:pt x="618" y="524"/>
                      </a:lnTo>
                      <a:lnTo>
                        <a:pt x="618" y="519"/>
                      </a:lnTo>
                      <a:lnTo>
                        <a:pt x="610" y="522"/>
                      </a:lnTo>
                      <a:lnTo>
                        <a:pt x="608" y="525"/>
                      </a:lnTo>
                      <a:lnTo>
                        <a:pt x="601" y="525"/>
                      </a:lnTo>
                      <a:lnTo>
                        <a:pt x="579" y="530"/>
                      </a:lnTo>
                      <a:lnTo>
                        <a:pt x="563" y="524"/>
                      </a:lnTo>
                      <a:lnTo>
                        <a:pt x="557" y="518"/>
                      </a:lnTo>
                      <a:lnTo>
                        <a:pt x="551" y="516"/>
                      </a:lnTo>
                      <a:lnTo>
                        <a:pt x="539" y="517"/>
                      </a:lnTo>
                      <a:lnTo>
                        <a:pt x="538" y="513"/>
                      </a:lnTo>
                      <a:lnTo>
                        <a:pt x="551" y="503"/>
                      </a:lnTo>
                      <a:lnTo>
                        <a:pt x="549" y="501"/>
                      </a:lnTo>
                      <a:lnTo>
                        <a:pt x="533" y="498"/>
                      </a:lnTo>
                      <a:lnTo>
                        <a:pt x="528" y="496"/>
                      </a:lnTo>
                      <a:lnTo>
                        <a:pt x="536" y="492"/>
                      </a:lnTo>
                      <a:lnTo>
                        <a:pt x="560" y="496"/>
                      </a:lnTo>
                      <a:lnTo>
                        <a:pt x="563" y="495"/>
                      </a:lnTo>
                      <a:lnTo>
                        <a:pt x="560" y="491"/>
                      </a:lnTo>
                      <a:lnTo>
                        <a:pt x="554" y="490"/>
                      </a:lnTo>
                      <a:lnTo>
                        <a:pt x="548" y="481"/>
                      </a:lnTo>
                      <a:lnTo>
                        <a:pt x="543" y="471"/>
                      </a:lnTo>
                      <a:lnTo>
                        <a:pt x="541" y="479"/>
                      </a:lnTo>
                      <a:lnTo>
                        <a:pt x="533" y="482"/>
                      </a:lnTo>
                      <a:lnTo>
                        <a:pt x="524" y="485"/>
                      </a:lnTo>
                      <a:lnTo>
                        <a:pt x="526" y="475"/>
                      </a:lnTo>
                      <a:lnTo>
                        <a:pt x="520" y="480"/>
                      </a:lnTo>
                      <a:lnTo>
                        <a:pt x="508" y="486"/>
                      </a:lnTo>
                      <a:lnTo>
                        <a:pt x="492" y="489"/>
                      </a:lnTo>
                      <a:lnTo>
                        <a:pt x="485" y="492"/>
                      </a:lnTo>
                      <a:lnTo>
                        <a:pt x="478" y="495"/>
                      </a:lnTo>
                      <a:lnTo>
                        <a:pt x="477" y="502"/>
                      </a:lnTo>
                      <a:lnTo>
                        <a:pt x="466" y="520"/>
                      </a:lnTo>
                      <a:lnTo>
                        <a:pt x="461" y="519"/>
                      </a:lnTo>
                      <a:lnTo>
                        <a:pt x="457" y="511"/>
                      </a:lnTo>
                      <a:lnTo>
                        <a:pt x="450" y="509"/>
                      </a:lnTo>
                      <a:lnTo>
                        <a:pt x="446" y="504"/>
                      </a:lnTo>
                      <a:lnTo>
                        <a:pt x="449" y="512"/>
                      </a:lnTo>
                      <a:lnTo>
                        <a:pt x="457" y="519"/>
                      </a:lnTo>
                      <a:lnTo>
                        <a:pt x="458" y="530"/>
                      </a:lnTo>
                      <a:lnTo>
                        <a:pt x="453" y="541"/>
                      </a:lnTo>
                      <a:lnTo>
                        <a:pt x="449" y="546"/>
                      </a:lnTo>
                      <a:lnTo>
                        <a:pt x="434" y="547"/>
                      </a:lnTo>
                      <a:lnTo>
                        <a:pt x="431" y="552"/>
                      </a:lnTo>
                      <a:lnTo>
                        <a:pt x="426" y="555"/>
                      </a:lnTo>
                      <a:lnTo>
                        <a:pt x="425" y="562"/>
                      </a:lnTo>
                      <a:lnTo>
                        <a:pt x="420" y="560"/>
                      </a:lnTo>
                      <a:lnTo>
                        <a:pt x="419" y="550"/>
                      </a:lnTo>
                      <a:lnTo>
                        <a:pt x="418" y="546"/>
                      </a:lnTo>
                      <a:lnTo>
                        <a:pt x="418" y="566"/>
                      </a:lnTo>
                      <a:lnTo>
                        <a:pt x="419" y="581"/>
                      </a:lnTo>
                      <a:lnTo>
                        <a:pt x="417" y="582"/>
                      </a:lnTo>
                      <a:lnTo>
                        <a:pt x="411" y="578"/>
                      </a:lnTo>
                      <a:lnTo>
                        <a:pt x="402" y="578"/>
                      </a:lnTo>
                      <a:lnTo>
                        <a:pt x="393" y="582"/>
                      </a:lnTo>
                      <a:lnTo>
                        <a:pt x="379" y="584"/>
                      </a:lnTo>
                      <a:lnTo>
                        <a:pt x="368" y="592"/>
                      </a:lnTo>
                      <a:lnTo>
                        <a:pt x="356" y="593"/>
                      </a:lnTo>
                      <a:lnTo>
                        <a:pt x="344" y="576"/>
                      </a:lnTo>
                      <a:lnTo>
                        <a:pt x="336" y="577"/>
                      </a:lnTo>
                      <a:lnTo>
                        <a:pt x="336" y="573"/>
                      </a:lnTo>
                      <a:lnTo>
                        <a:pt x="345" y="573"/>
                      </a:lnTo>
                      <a:lnTo>
                        <a:pt x="350" y="567"/>
                      </a:lnTo>
                      <a:lnTo>
                        <a:pt x="352" y="560"/>
                      </a:lnTo>
                      <a:lnTo>
                        <a:pt x="354" y="552"/>
                      </a:lnTo>
                      <a:lnTo>
                        <a:pt x="363" y="547"/>
                      </a:lnTo>
                      <a:lnTo>
                        <a:pt x="364" y="539"/>
                      </a:lnTo>
                      <a:lnTo>
                        <a:pt x="369" y="534"/>
                      </a:lnTo>
                      <a:lnTo>
                        <a:pt x="376" y="530"/>
                      </a:lnTo>
                      <a:lnTo>
                        <a:pt x="379" y="506"/>
                      </a:lnTo>
                      <a:lnTo>
                        <a:pt x="382" y="498"/>
                      </a:lnTo>
                      <a:lnTo>
                        <a:pt x="391" y="495"/>
                      </a:lnTo>
                      <a:lnTo>
                        <a:pt x="395" y="501"/>
                      </a:lnTo>
                      <a:lnTo>
                        <a:pt x="402" y="497"/>
                      </a:lnTo>
                      <a:lnTo>
                        <a:pt x="425" y="503"/>
                      </a:lnTo>
                      <a:lnTo>
                        <a:pt x="431" y="498"/>
                      </a:lnTo>
                      <a:lnTo>
                        <a:pt x="435" y="491"/>
                      </a:lnTo>
                      <a:lnTo>
                        <a:pt x="431" y="484"/>
                      </a:lnTo>
                      <a:lnTo>
                        <a:pt x="434" y="476"/>
                      </a:lnTo>
                      <a:lnTo>
                        <a:pt x="433" y="468"/>
                      </a:lnTo>
                      <a:lnTo>
                        <a:pt x="428" y="460"/>
                      </a:lnTo>
                      <a:lnTo>
                        <a:pt x="413" y="453"/>
                      </a:lnTo>
                      <a:lnTo>
                        <a:pt x="407" y="439"/>
                      </a:lnTo>
                      <a:lnTo>
                        <a:pt x="408" y="431"/>
                      </a:lnTo>
                      <a:lnTo>
                        <a:pt x="406" y="423"/>
                      </a:lnTo>
                      <a:lnTo>
                        <a:pt x="398" y="422"/>
                      </a:lnTo>
                      <a:lnTo>
                        <a:pt x="395" y="415"/>
                      </a:lnTo>
                      <a:lnTo>
                        <a:pt x="387" y="409"/>
                      </a:lnTo>
                      <a:lnTo>
                        <a:pt x="391" y="393"/>
                      </a:lnTo>
                      <a:lnTo>
                        <a:pt x="391" y="385"/>
                      </a:lnTo>
                      <a:lnTo>
                        <a:pt x="391" y="377"/>
                      </a:lnTo>
                      <a:lnTo>
                        <a:pt x="387" y="369"/>
                      </a:lnTo>
                      <a:lnTo>
                        <a:pt x="379" y="372"/>
                      </a:lnTo>
                      <a:lnTo>
                        <a:pt x="368" y="360"/>
                      </a:lnTo>
                      <a:lnTo>
                        <a:pt x="359" y="358"/>
                      </a:lnTo>
                      <a:lnTo>
                        <a:pt x="343" y="361"/>
                      </a:lnTo>
                      <a:lnTo>
                        <a:pt x="336" y="358"/>
                      </a:lnTo>
                      <a:lnTo>
                        <a:pt x="317" y="342"/>
                      </a:lnTo>
                      <a:lnTo>
                        <a:pt x="310" y="339"/>
                      </a:lnTo>
                      <a:lnTo>
                        <a:pt x="294" y="334"/>
                      </a:lnTo>
                      <a:lnTo>
                        <a:pt x="278" y="339"/>
                      </a:lnTo>
                      <a:lnTo>
                        <a:pt x="269" y="340"/>
                      </a:lnTo>
                      <a:lnTo>
                        <a:pt x="261" y="339"/>
                      </a:lnTo>
                      <a:lnTo>
                        <a:pt x="254" y="342"/>
                      </a:lnTo>
                      <a:lnTo>
                        <a:pt x="248" y="35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2" name="Freeform 197">
                  <a:extLst>
                    <a:ext uri="{FF2B5EF4-FFF2-40B4-BE49-F238E27FC236}">
                      <a16:creationId xmlns:a16="http://schemas.microsoft.com/office/drawing/2014/main" id="{198D9EBE-C640-A5EF-8E58-199886D2849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94619" y="3945910"/>
                  <a:ext cx="69047" cy="94414"/>
                </a:xfrm>
                <a:custGeom>
                  <a:avLst/>
                  <a:gdLst/>
                  <a:ahLst/>
                  <a:cxnLst>
                    <a:cxn ang="0">
                      <a:pos x="88" y="239"/>
                    </a:cxn>
                    <a:cxn ang="0">
                      <a:pos x="88" y="225"/>
                    </a:cxn>
                    <a:cxn ang="0">
                      <a:pos x="86" y="212"/>
                    </a:cxn>
                    <a:cxn ang="0">
                      <a:pos x="84" y="200"/>
                    </a:cxn>
                    <a:cxn ang="0">
                      <a:pos x="86" y="184"/>
                    </a:cxn>
                    <a:cxn ang="0">
                      <a:pos x="86" y="164"/>
                    </a:cxn>
                    <a:cxn ang="0">
                      <a:pos x="81" y="135"/>
                    </a:cxn>
                    <a:cxn ang="0">
                      <a:pos x="70" y="115"/>
                    </a:cxn>
                    <a:cxn ang="0">
                      <a:pos x="57" y="94"/>
                    </a:cxn>
                    <a:cxn ang="0">
                      <a:pos x="45" y="73"/>
                    </a:cxn>
                    <a:cxn ang="0">
                      <a:pos x="42" y="56"/>
                    </a:cxn>
                    <a:cxn ang="0">
                      <a:pos x="34" y="43"/>
                    </a:cxn>
                    <a:cxn ang="0">
                      <a:pos x="20" y="29"/>
                    </a:cxn>
                    <a:cxn ang="0">
                      <a:pos x="8" y="19"/>
                    </a:cxn>
                    <a:cxn ang="0">
                      <a:pos x="0" y="19"/>
                    </a:cxn>
                    <a:cxn ang="0">
                      <a:pos x="6" y="8"/>
                    </a:cxn>
                    <a:cxn ang="0">
                      <a:pos x="13" y="3"/>
                    </a:cxn>
                    <a:cxn ang="0">
                      <a:pos x="21" y="6"/>
                    </a:cxn>
                    <a:cxn ang="0">
                      <a:pos x="30" y="5"/>
                    </a:cxn>
                    <a:cxn ang="0">
                      <a:pos x="46" y="0"/>
                    </a:cxn>
                    <a:cxn ang="0">
                      <a:pos x="62" y="5"/>
                    </a:cxn>
                    <a:cxn ang="0">
                      <a:pos x="69" y="8"/>
                    </a:cxn>
                    <a:cxn ang="0">
                      <a:pos x="88" y="24"/>
                    </a:cxn>
                    <a:cxn ang="0">
                      <a:pos x="95" y="27"/>
                    </a:cxn>
                    <a:cxn ang="0">
                      <a:pos x="111" y="24"/>
                    </a:cxn>
                    <a:cxn ang="0">
                      <a:pos x="120" y="26"/>
                    </a:cxn>
                    <a:cxn ang="0">
                      <a:pos x="131" y="38"/>
                    </a:cxn>
                    <a:cxn ang="0">
                      <a:pos x="139" y="35"/>
                    </a:cxn>
                    <a:cxn ang="0">
                      <a:pos x="143" y="43"/>
                    </a:cxn>
                    <a:cxn ang="0">
                      <a:pos x="143" y="51"/>
                    </a:cxn>
                    <a:cxn ang="0">
                      <a:pos x="143" y="59"/>
                    </a:cxn>
                    <a:cxn ang="0">
                      <a:pos x="139" y="75"/>
                    </a:cxn>
                    <a:cxn ang="0">
                      <a:pos x="147" y="81"/>
                    </a:cxn>
                    <a:cxn ang="0">
                      <a:pos x="150" y="87"/>
                    </a:cxn>
                    <a:cxn ang="0">
                      <a:pos x="158" y="89"/>
                    </a:cxn>
                    <a:cxn ang="0">
                      <a:pos x="160" y="97"/>
                    </a:cxn>
                    <a:cxn ang="0">
                      <a:pos x="159" y="104"/>
                    </a:cxn>
                    <a:cxn ang="0">
                      <a:pos x="165" y="119"/>
                    </a:cxn>
                    <a:cxn ang="0">
                      <a:pos x="180" y="126"/>
                    </a:cxn>
                    <a:cxn ang="0">
                      <a:pos x="185" y="134"/>
                    </a:cxn>
                    <a:cxn ang="0">
                      <a:pos x="186" y="141"/>
                    </a:cxn>
                    <a:cxn ang="0">
                      <a:pos x="183" y="150"/>
                    </a:cxn>
                    <a:cxn ang="0">
                      <a:pos x="187" y="157"/>
                    </a:cxn>
                    <a:cxn ang="0">
                      <a:pos x="183" y="164"/>
                    </a:cxn>
                    <a:cxn ang="0">
                      <a:pos x="177" y="169"/>
                    </a:cxn>
                    <a:cxn ang="0">
                      <a:pos x="154" y="163"/>
                    </a:cxn>
                    <a:cxn ang="0">
                      <a:pos x="147" y="167"/>
                    </a:cxn>
                    <a:cxn ang="0">
                      <a:pos x="143" y="161"/>
                    </a:cxn>
                    <a:cxn ang="0">
                      <a:pos x="134" y="164"/>
                    </a:cxn>
                    <a:cxn ang="0">
                      <a:pos x="131" y="172"/>
                    </a:cxn>
                    <a:cxn ang="0">
                      <a:pos x="128" y="196"/>
                    </a:cxn>
                    <a:cxn ang="0">
                      <a:pos x="121" y="200"/>
                    </a:cxn>
                    <a:cxn ang="0">
                      <a:pos x="116" y="205"/>
                    </a:cxn>
                    <a:cxn ang="0">
                      <a:pos x="115" y="213"/>
                    </a:cxn>
                    <a:cxn ang="0">
                      <a:pos x="107" y="218"/>
                    </a:cxn>
                    <a:cxn ang="0">
                      <a:pos x="104" y="226"/>
                    </a:cxn>
                    <a:cxn ang="0">
                      <a:pos x="104" y="233"/>
                    </a:cxn>
                    <a:cxn ang="0">
                      <a:pos x="97" y="239"/>
                    </a:cxn>
                    <a:cxn ang="0">
                      <a:pos x="88" y="239"/>
                    </a:cxn>
                  </a:cxnLst>
                  <a:rect l="0" t="0" r="r" b="b"/>
                  <a:pathLst>
                    <a:path w="187" h="239">
                      <a:moveTo>
                        <a:pt x="88" y="239"/>
                      </a:moveTo>
                      <a:lnTo>
                        <a:pt x="88" y="225"/>
                      </a:lnTo>
                      <a:lnTo>
                        <a:pt x="86" y="212"/>
                      </a:lnTo>
                      <a:lnTo>
                        <a:pt x="84" y="200"/>
                      </a:lnTo>
                      <a:lnTo>
                        <a:pt x="86" y="184"/>
                      </a:lnTo>
                      <a:lnTo>
                        <a:pt x="86" y="164"/>
                      </a:lnTo>
                      <a:lnTo>
                        <a:pt x="81" y="135"/>
                      </a:lnTo>
                      <a:lnTo>
                        <a:pt x="70" y="115"/>
                      </a:lnTo>
                      <a:lnTo>
                        <a:pt x="57" y="94"/>
                      </a:lnTo>
                      <a:lnTo>
                        <a:pt x="45" y="73"/>
                      </a:lnTo>
                      <a:lnTo>
                        <a:pt x="42" y="56"/>
                      </a:lnTo>
                      <a:lnTo>
                        <a:pt x="34" y="43"/>
                      </a:lnTo>
                      <a:lnTo>
                        <a:pt x="20" y="29"/>
                      </a:lnTo>
                      <a:lnTo>
                        <a:pt x="8" y="19"/>
                      </a:lnTo>
                      <a:lnTo>
                        <a:pt x="0" y="19"/>
                      </a:lnTo>
                      <a:lnTo>
                        <a:pt x="6" y="8"/>
                      </a:lnTo>
                      <a:lnTo>
                        <a:pt x="13" y="3"/>
                      </a:lnTo>
                      <a:lnTo>
                        <a:pt x="21" y="6"/>
                      </a:lnTo>
                      <a:lnTo>
                        <a:pt x="30" y="5"/>
                      </a:lnTo>
                      <a:lnTo>
                        <a:pt x="46" y="0"/>
                      </a:lnTo>
                      <a:lnTo>
                        <a:pt x="62" y="5"/>
                      </a:lnTo>
                      <a:lnTo>
                        <a:pt x="69" y="8"/>
                      </a:lnTo>
                      <a:lnTo>
                        <a:pt x="88" y="24"/>
                      </a:lnTo>
                      <a:lnTo>
                        <a:pt x="95" y="27"/>
                      </a:lnTo>
                      <a:lnTo>
                        <a:pt x="111" y="24"/>
                      </a:lnTo>
                      <a:lnTo>
                        <a:pt x="120" y="26"/>
                      </a:lnTo>
                      <a:lnTo>
                        <a:pt x="131" y="38"/>
                      </a:lnTo>
                      <a:lnTo>
                        <a:pt x="139" y="35"/>
                      </a:lnTo>
                      <a:lnTo>
                        <a:pt x="143" y="43"/>
                      </a:lnTo>
                      <a:lnTo>
                        <a:pt x="143" y="51"/>
                      </a:lnTo>
                      <a:lnTo>
                        <a:pt x="143" y="59"/>
                      </a:lnTo>
                      <a:lnTo>
                        <a:pt x="139" y="75"/>
                      </a:lnTo>
                      <a:lnTo>
                        <a:pt x="147" y="81"/>
                      </a:lnTo>
                      <a:lnTo>
                        <a:pt x="150" y="87"/>
                      </a:lnTo>
                      <a:lnTo>
                        <a:pt x="158" y="89"/>
                      </a:lnTo>
                      <a:lnTo>
                        <a:pt x="160" y="97"/>
                      </a:lnTo>
                      <a:lnTo>
                        <a:pt x="159" y="104"/>
                      </a:lnTo>
                      <a:lnTo>
                        <a:pt x="165" y="119"/>
                      </a:lnTo>
                      <a:lnTo>
                        <a:pt x="180" y="126"/>
                      </a:lnTo>
                      <a:lnTo>
                        <a:pt x="185" y="134"/>
                      </a:lnTo>
                      <a:lnTo>
                        <a:pt x="186" y="141"/>
                      </a:lnTo>
                      <a:lnTo>
                        <a:pt x="183" y="150"/>
                      </a:lnTo>
                      <a:lnTo>
                        <a:pt x="187" y="157"/>
                      </a:lnTo>
                      <a:lnTo>
                        <a:pt x="183" y="164"/>
                      </a:lnTo>
                      <a:lnTo>
                        <a:pt x="177" y="169"/>
                      </a:lnTo>
                      <a:lnTo>
                        <a:pt x="154" y="163"/>
                      </a:lnTo>
                      <a:lnTo>
                        <a:pt x="147" y="167"/>
                      </a:lnTo>
                      <a:lnTo>
                        <a:pt x="143" y="161"/>
                      </a:lnTo>
                      <a:lnTo>
                        <a:pt x="134" y="164"/>
                      </a:lnTo>
                      <a:lnTo>
                        <a:pt x="131" y="172"/>
                      </a:lnTo>
                      <a:lnTo>
                        <a:pt x="128" y="196"/>
                      </a:lnTo>
                      <a:lnTo>
                        <a:pt x="121" y="200"/>
                      </a:lnTo>
                      <a:lnTo>
                        <a:pt x="116" y="205"/>
                      </a:lnTo>
                      <a:lnTo>
                        <a:pt x="115" y="213"/>
                      </a:lnTo>
                      <a:lnTo>
                        <a:pt x="107" y="218"/>
                      </a:lnTo>
                      <a:lnTo>
                        <a:pt x="104" y="226"/>
                      </a:lnTo>
                      <a:lnTo>
                        <a:pt x="104" y="233"/>
                      </a:lnTo>
                      <a:lnTo>
                        <a:pt x="97" y="239"/>
                      </a:lnTo>
                      <a:lnTo>
                        <a:pt x="88" y="2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3" name="Freeform 198">
                  <a:extLst>
                    <a:ext uri="{FF2B5EF4-FFF2-40B4-BE49-F238E27FC236}">
                      <a16:creationId xmlns:a16="http://schemas.microsoft.com/office/drawing/2014/main" id="{C5E85670-58E9-BC7C-38CA-BEA5F0FB5A7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25572" y="3674472"/>
                  <a:ext cx="194422" cy="177026"/>
                </a:xfrm>
                <a:custGeom>
                  <a:avLst/>
                  <a:gdLst/>
                  <a:ahLst/>
                  <a:cxnLst>
                    <a:cxn ang="0">
                      <a:pos x="6" y="374"/>
                    </a:cxn>
                    <a:cxn ang="0">
                      <a:pos x="26" y="342"/>
                    </a:cxn>
                    <a:cxn ang="0">
                      <a:pos x="38" y="292"/>
                    </a:cxn>
                    <a:cxn ang="0">
                      <a:pos x="33" y="214"/>
                    </a:cxn>
                    <a:cxn ang="0">
                      <a:pos x="73" y="210"/>
                    </a:cxn>
                    <a:cxn ang="0">
                      <a:pos x="94" y="207"/>
                    </a:cxn>
                    <a:cxn ang="0">
                      <a:pos x="106" y="190"/>
                    </a:cxn>
                    <a:cxn ang="0">
                      <a:pos x="125" y="182"/>
                    </a:cxn>
                    <a:cxn ang="0">
                      <a:pos x="145" y="190"/>
                    </a:cxn>
                    <a:cxn ang="0">
                      <a:pos x="135" y="167"/>
                    </a:cxn>
                    <a:cxn ang="0">
                      <a:pos x="145" y="138"/>
                    </a:cxn>
                    <a:cxn ang="0">
                      <a:pos x="149" y="113"/>
                    </a:cxn>
                    <a:cxn ang="0">
                      <a:pos x="170" y="102"/>
                    </a:cxn>
                    <a:cxn ang="0">
                      <a:pos x="199" y="80"/>
                    </a:cxn>
                    <a:cxn ang="0">
                      <a:pos x="183" y="69"/>
                    </a:cxn>
                    <a:cxn ang="0">
                      <a:pos x="197" y="51"/>
                    </a:cxn>
                    <a:cxn ang="0">
                      <a:pos x="204" y="50"/>
                    </a:cxn>
                    <a:cxn ang="0">
                      <a:pos x="219" y="32"/>
                    </a:cxn>
                    <a:cxn ang="0">
                      <a:pos x="253" y="25"/>
                    </a:cxn>
                    <a:cxn ang="0">
                      <a:pos x="273" y="0"/>
                    </a:cxn>
                    <a:cxn ang="0">
                      <a:pos x="302" y="5"/>
                    </a:cxn>
                    <a:cxn ang="0">
                      <a:pos x="329" y="13"/>
                    </a:cxn>
                    <a:cxn ang="0">
                      <a:pos x="348" y="43"/>
                    </a:cxn>
                    <a:cxn ang="0">
                      <a:pos x="376" y="29"/>
                    </a:cxn>
                    <a:cxn ang="0">
                      <a:pos x="407" y="34"/>
                    </a:cxn>
                    <a:cxn ang="0">
                      <a:pos x="430" y="53"/>
                    </a:cxn>
                    <a:cxn ang="0">
                      <a:pos x="429" y="80"/>
                    </a:cxn>
                    <a:cxn ang="0">
                      <a:pos x="435" y="102"/>
                    </a:cxn>
                    <a:cxn ang="0">
                      <a:pos x="424" y="123"/>
                    </a:cxn>
                    <a:cxn ang="0">
                      <a:pos x="442" y="158"/>
                    </a:cxn>
                    <a:cxn ang="0">
                      <a:pos x="473" y="195"/>
                    </a:cxn>
                    <a:cxn ang="0">
                      <a:pos x="478" y="217"/>
                    </a:cxn>
                    <a:cxn ang="0">
                      <a:pos x="511" y="226"/>
                    </a:cxn>
                    <a:cxn ang="0">
                      <a:pos x="521" y="242"/>
                    </a:cxn>
                    <a:cxn ang="0">
                      <a:pos x="525" y="263"/>
                    </a:cxn>
                    <a:cxn ang="0">
                      <a:pos x="501" y="284"/>
                    </a:cxn>
                    <a:cxn ang="0">
                      <a:pos x="465" y="271"/>
                    </a:cxn>
                    <a:cxn ang="0">
                      <a:pos x="449" y="285"/>
                    </a:cxn>
                    <a:cxn ang="0">
                      <a:pos x="463" y="311"/>
                    </a:cxn>
                    <a:cxn ang="0">
                      <a:pos x="465" y="333"/>
                    </a:cxn>
                    <a:cxn ang="0">
                      <a:pos x="473" y="353"/>
                    </a:cxn>
                    <a:cxn ang="0">
                      <a:pos x="451" y="380"/>
                    </a:cxn>
                    <a:cxn ang="0">
                      <a:pos x="417" y="401"/>
                    </a:cxn>
                    <a:cxn ang="0">
                      <a:pos x="412" y="427"/>
                    </a:cxn>
                    <a:cxn ang="0">
                      <a:pos x="402" y="452"/>
                    </a:cxn>
                    <a:cxn ang="0">
                      <a:pos x="381" y="443"/>
                    </a:cxn>
                    <a:cxn ang="0">
                      <a:pos x="349" y="450"/>
                    </a:cxn>
                    <a:cxn ang="0">
                      <a:pos x="327" y="427"/>
                    </a:cxn>
                    <a:cxn ang="0">
                      <a:pos x="297" y="433"/>
                    </a:cxn>
                    <a:cxn ang="0">
                      <a:pos x="275" y="428"/>
                    </a:cxn>
                    <a:cxn ang="0">
                      <a:pos x="253" y="436"/>
                    </a:cxn>
                    <a:cxn ang="0">
                      <a:pos x="238" y="428"/>
                    </a:cxn>
                    <a:cxn ang="0">
                      <a:pos x="215" y="416"/>
                    </a:cxn>
                    <a:cxn ang="0">
                      <a:pos x="193" y="406"/>
                    </a:cxn>
                    <a:cxn ang="0">
                      <a:pos x="160" y="401"/>
                    </a:cxn>
                    <a:cxn ang="0">
                      <a:pos x="121" y="394"/>
                    </a:cxn>
                    <a:cxn ang="0">
                      <a:pos x="64" y="401"/>
                    </a:cxn>
                    <a:cxn ang="0">
                      <a:pos x="41" y="422"/>
                    </a:cxn>
                    <a:cxn ang="0">
                      <a:pos x="17" y="428"/>
                    </a:cxn>
                  </a:cxnLst>
                  <a:rect l="0" t="0" r="r" b="b"/>
                  <a:pathLst>
                    <a:path w="532" h="452">
                      <a:moveTo>
                        <a:pt x="17" y="428"/>
                      </a:moveTo>
                      <a:lnTo>
                        <a:pt x="21" y="387"/>
                      </a:lnTo>
                      <a:lnTo>
                        <a:pt x="6" y="374"/>
                      </a:lnTo>
                      <a:lnTo>
                        <a:pt x="0" y="363"/>
                      </a:lnTo>
                      <a:lnTo>
                        <a:pt x="11" y="351"/>
                      </a:lnTo>
                      <a:lnTo>
                        <a:pt x="26" y="342"/>
                      </a:lnTo>
                      <a:lnTo>
                        <a:pt x="37" y="325"/>
                      </a:lnTo>
                      <a:lnTo>
                        <a:pt x="38" y="308"/>
                      </a:lnTo>
                      <a:lnTo>
                        <a:pt x="38" y="292"/>
                      </a:lnTo>
                      <a:lnTo>
                        <a:pt x="20" y="220"/>
                      </a:lnTo>
                      <a:lnTo>
                        <a:pt x="19" y="210"/>
                      </a:lnTo>
                      <a:lnTo>
                        <a:pt x="33" y="214"/>
                      </a:lnTo>
                      <a:lnTo>
                        <a:pt x="49" y="210"/>
                      </a:lnTo>
                      <a:lnTo>
                        <a:pt x="65" y="213"/>
                      </a:lnTo>
                      <a:lnTo>
                        <a:pt x="73" y="210"/>
                      </a:lnTo>
                      <a:lnTo>
                        <a:pt x="79" y="204"/>
                      </a:lnTo>
                      <a:lnTo>
                        <a:pt x="86" y="208"/>
                      </a:lnTo>
                      <a:lnTo>
                        <a:pt x="94" y="207"/>
                      </a:lnTo>
                      <a:lnTo>
                        <a:pt x="91" y="193"/>
                      </a:lnTo>
                      <a:lnTo>
                        <a:pt x="97" y="190"/>
                      </a:lnTo>
                      <a:lnTo>
                        <a:pt x="106" y="190"/>
                      </a:lnTo>
                      <a:lnTo>
                        <a:pt x="111" y="183"/>
                      </a:lnTo>
                      <a:lnTo>
                        <a:pt x="118" y="179"/>
                      </a:lnTo>
                      <a:lnTo>
                        <a:pt x="125" y="182"/>
                      </a:lnTo>
                      <a:lnTo>
                        <a:pt x="130" y="188"/>
                      </a:lnTo>
                      <a:lnTo>
                        <a:pt x="138" y="192"/>
                      </a:lnTo>
                      <a:lnTo>
                        <a:pt x="145" y="190"/>
                      </a:lnTo>
                      <a:lnTo>
                        <a:pt x="144" y="181"/>
                      </a:lnTo>
                      <a:lnTo>
                        <a:pt x="139" y="175"/>
                      </a:lnTo>
                      <a:lnTo>
                        <a:pt x="135" y="167"/>
                      </a:lnTo>
                      <a:lnTo>
                        <a:pt x="137" y="160"/>
                      </a:lnTo>
                      <a:lnTo>
                        <a:pt x="145" y="147"/>
                      </a:lnTo>
                      <a:lnTo>
                        <a:pt x="145" y="138"/>
                      </a:lnTo>
                      <a:lnTo>
                        <a:pt x="148" y="129"/>
                      </a:lnTo>
                      <a:lnTo>
                        <a:pt x="148" y="122"/>
                      </a:lnTo>
                      <a:lnTo>
                        <a:pt x="149" y="113"/>
                      </a:lnTo>
                      <a:lnTo>
                        <a:pt x="156" y="110"/>
                      </a:lnTo>
                      <a:lnTo>
                        <a:pt x="165" y="107"/>
                      </a:lnTo>
                      <a:lnTo>
                        <a:pt x="170" y="102"/>
                      </a:lnTo>
                      <a:lnTo>
                        <a:pt x="177" y="99"/>
                      </a:lnTo>
                      <a:lnTo>
                        <a:pt x="191" y="99"/>
                      </a:lnTo>
                      <a:lnTo>
                        <a:pt x="199" y="80"/>
                      </a:lnTo>
                      <a:lnTo>
                        <a:pt x="192" y="77"/>
                      </a:lnTo>
                      <a:lnTo>
                        <a:pt x="183" y="77"/>
                      </a:lnTo>
                      <a:lnTo>
                        <a:pt x="183" y="69"/>
                      </a:lnTo>
                      <a:lnTo>
                        <a:pt x="183" y="61"/>
                      </a:lnTo>
                      <a:lnTo>
                        <a:pt x="191" y="57"/>
                      </a:lnTo>
                      <a:lnTo>
                        <a:pt x="197" y="51"/>
                      </a:lnTo>
                      <a:lnTo>
                        <a:pt x="195" y="50"/>
                      </a:lnTo>
                      <a:lnTo>
                        <a:pt x="195" y="48"/>
                      </a:lnTo>
                      <a:lnTo>
                        <a:pt x="204" y="50"/>
                      </a:lnTo>
                      <a:lnTo>
                        <a:pt x="210" y="46"/>
                      </a:lnTo>
                      <a:lnTo>
                        <a:pt x="213" y="37"/>
                      </a:lnTo>
                      <a:lnTo>
                        <a:pt x="219" y="32"/>
                      </a:lnTo>
                      <a:lnTo>
                        <a:pt x="235" y="39"/>
                      </a:lnTo>
                      <a:lnTo>
                        <a:pt x="242" y="37"/>
                      </a:lnTo>
                      <a:lnTo>
                        <a:pt x="253" y="25"/>
                      </a:lnTo>
                      <a:lnTo>
                        <a:pt x="254" y="16"/>
                      </a:lnTo>
                      <a:lnTo>
                        <a:pt x="267" y="5"/>
                      </a:lnTo>
                      <a:lnTo>
                        <a:pt x="273" y="0"/>
                      </a:lnTo>
                      <a:lnTo>
                        <a:pt x="284" y="0"/>
                      </a:lnTo>
                      <a:lnTo>
                        <a:pt x="286" y="8"/>
                      </a:lnTo>
                      <a:lnTo>
                        <a:pt x="302" y="5"/>
                      </a:lnTo>
                      <a:lnTo>
                        <a:pt x="310" y="8"/>
                      </a:lnTo>
                      <a:lnTo>
                        <a:pt x="313" y="15"/>
                      </a:lnTo>
                      <a:lnTo>
                        <a:pt x="329" y="13"/>
                      </a:lnTo>
                      <a:lnTo>
                        <a:pt x="338" y="14"/>
                      </a:lnTo>
                      <a:lnTo>
                        <a:pt x="350" y="24"/>
                      </a:lnTo>
                      <a:lnTo>
                        <a:pt x="348" y="43"/>
                      </a:lnTo>
                      <a:lnTo>
                        <a:pt x="363" y="35"/>
                      </a:lnTo>
                      <a:lnTo>
                        <a:pt x="370" y="34"/>
                      </a:lnTo>
                      <a:lnTo>
                        <a:pt x="376" y="29"/>
                      </a:lnTo>
                      <a:lnTo>
                        <a:pt x="392" y="27"/>
                      </a:lnTo>
                      <a:lnTo>
                        <a:pt x="399" y="29"/>
                      </a:lnTo>
                      <a:lnTo>
                        <a:pt x="407" y="34"/>
                      </a:lnTo>
                      <a:lnTo>
                        <a:pt x="413" y="39"/>
                      </a:lnTo>
                      <a:lnTo>
                        <a:pt x="422" y="52"/>
                      </a:lnTo>
                      <a:lnTo>
                        <a:pt x="430" y="53"/>
                      </a:lnTo>
                      <a:lnTo>
                        <a:pt x="431" y="64"/>
                      </a:lnTo>
                      <a:lnTo>
                        <a:pt x="429" y="73"/>
                      </a:lnTo>
                      <a:lnTo>
                        <a:pt x="429" y="80"/>
                      </a:lnTo>
                      <a:lnTo>
                        <a:pt x="434" y="88"/>
                      </a:lnTo>
                      <a:lnTo>
                        <a:pt x="436" y="95"/>
                      </a:lnTo>
                      <a:lnTo>
                        <a:pt x="435" y="102"/>
                      </a:lnTo>
                      <a:lnTo>
                        <a:pt x="433" y="110"/>
                      </a:lnTo>
                      <a:lnTo>
                        <a:pt x="426" y="116"/>
                      </a:lnTo>
                      <a:lnTo>
                        <a:pt x="424" y="123"/>
                      </a:lnTo>
                      <a:lnTo>
                        <a:pt x="426" y="131"/>
                      </a:lnTo>
                      <a:lnTo>
                        <a:pt x="437" y="143"/>
                      </a:lnTo>
                      <a:lnTo>
                        <a:pt x="442" y="158"/>
                      </a:lnTo>
                      <a:lnTo>
                        <a:pt x="453" y="180"/>
                      </a:lnTo>
                      <a:lnTo>
                        <a:pt x="458" y="186"/>
                      </a:lnTo>
                      <a:lnTo>
                        <a:pt x="473" y="195"/>
                      </a:lnTo>
                      <a:lnTo>
                        <a:pt x="478" y="201"/>
                      </a:lnTo>
                      <a:lnTo>
                        <a:pt x="479" y="209"/>
                      </a:lnTo>
                      <a:lnTo>
                        <a:pt x="478" y="217"/>
                      </a:lnTo>
                      <a:lnTo>
                        <a:pt x="482" y="224"/>
                      </a:lnTo>
                      <a:lnTo>
                        <a:pt x="505" y="222"/>
                      </a:lnTo>
                      <a:lnTo>
                        <a:pt x="511" y="226"/>
                      </a:lnTo>
                      <a:lnTo>
                        <a:pt x="519" y="229"/>
                      </a:lnTo>
                      <a:lnTo>
                        <a:pt x="516" y="236"/>
                      </a:lnTo>
                      <a:lnTo>
                        <a:pt x="521" y="242"/>
                      </a:lnTo>
                      <a:lnTo>
                        <a:pt x="531" y="244"/>
                      </a:lnTo>
                      <a:lnTo>
                        <a:pt x="532" y="257"/>
                      </a:lnTo>
                      <a:lnTo>
                        <a:pt x="525" y="263"/>
                      </a:lnTo>
                      <a:lnTo>
                        <a:pt x="521" y="269"/>
                      </a:lnTo>
                      <a:lnTo>
                        <a:pt x="509" y="279"/>
                      </a:lnTo>
                      <a:lnTo>
                        <a:pt x="501" y="284"/>
                      </a:lnTo>
                      <a:lnTo>
                        <a:pt x="484" y="282"/>
                      </a:lnTo>
                      <a:lnTo>
                        <a:pt x="472" y="272"/>
                      </a:lnTo>
                      <a:lnTo>
                        <a:pt x="465" y="271"/>
                      </a:lnTo>
                      <a:lnTo>
                        <a:pt x="457" y="274"/>
                      </a:lnTo>
                      <a:lnTo>
                        <a:pt x="456" y="282"/>
                      </a:lnTo>
                      <a:lnTo>
                        <a:pt x="449" y="285"/>
                      </a:lnTo>
                      <a:lnTo>
                        <a:pt x="450" y="294"/>
                      </a:lnTo>
                      <a:lnTo>
                        <a:pt x="461" y="304"/>
                      </a:lnTo>
                      <a:lnTo>
                        <a:pt x="463" y="311"/>
                      </a:lnTo>
                      <a:lnTo>
                        <a:pt x="461" y="320"/>
                      </a:lnTo>
                      <a:lnTo>
                        <a:pt x="466" y="325"/>
                      </a:lnTo>
                      <a:lnTo>
                        <a:pt x="465" y="333"/>
                      </a:lnTo>
                      <a:lnTo>
                        <a:pt x="472" y="337"/>
                      </a:lnTo>
                      <a:lnTo>
                        <a:pt x="474" y="344"/>
                      </a:lnTo>
                      <a:lnTo>
                        <a:pt x="473" y="353"/>
                      </a:lnTo>
                      <a:lnTo>
                        <a:pt x="478" y="375"/>
                      </a:lnTo>
                      <a:lnTo>
                        <a:pt x="458" y="375"/>
                      </a:lnTo>
                      <a:lnTo>
                        <a:pt x="451" y="380"/>
                      </a:lnTo>
                      <a:lnTo>
                        <a:pt x="442" y="380"/>
                      </a:lnTo>
                      <a:lnTo>
                        <a:pt x="435" y="384"/>
                      </a:lnTo>
                      <a:lnTo>
                        <a:pt x="417" y="401"/>
                      </a:lnTo>
                      <a:lnTo>
                        <a:pt x="414" y="409"/>
                      </a:lnTo>
                      <a:lnTo>
                        <a:pt x="414" y="418"/>
                      </a:lnTo>
                      <a:lnTo>
                        <a:pt x="412" y="427"/>
                      </a:lnTo>
                      <a:lnTo>
                        <a:pt x="414" y="443"/>
                      </a:lnTo>
                      <a:lnTo>
                        <a:pt x="410" y="450"/>
                      </a:lnTo>
                      <a:lnTo>
                        <a:pt x="402" y="452"/>
                      </a:lnTo>
                      <a:lnTo>
                        <a:pt x="397" y="446"/>
                      </a:lnTo>
                      <a:lnTo>
                        <a:pt x="390" y="443"/>
                      </a:lnTo>
                      <a:lnTo>
                        <a:pt x="381" y="443"/>
                      </a:lnTo>
                      <a:lnTo>
                        <a:pt x="365" y="445"/>
                      </a:lnTo>
                      <a:lnTo>
                        <a:pt x="356" y="445"/>
                      </a:lnTo>
                      <a:lnTo>
                        <a:pt x="349" y="450"/>
                      </a:lnTo>
                      <a:lnTo>
                        <a:pt x="343" y="444"/>
                      </a:lnTo>
                      <a:lnTo>
                        <a:pt x="339" y="436"/>
                      </a:lnTo>
                      <a:lnTo>
                        <a:pt x="327" y="427"/>
                      </a:lnTo>
                      <a:lnTo>
                        <a:pt x="310" y="445"/>
                      </a:lnTo>
                      <a:lnTo>
                        <a:pt x="302" y="440"/>
                      </a:lnTo>
                      <a:lnTo>
                        <a:pt x="297" y="433"/>
                      </a:lnTo>
                      <a:lnTo>
                        <a:pt x="290" y="435"/>
                      </a:lnTo>
                      <a:lnTo>
                        <a:pt x="281" y="433"/>
                      </a:lnTo>
                      <a:lnTo>
                        <a:pt x="275" y="428"/>
                      </a:lnTo>
                      <a:lnTo>
                        <a:pt x="269" y="434"/>
                      </a:lnTo>
                      <a:lnTo>
                        <a:pt x="261" y="434"/>
                      </a:lnTo>
                      <a:lnTo>
                        <a:pt x="253" y="436"/>
                      </a:lnTo>
                      <a:lnTo>
                        <a:pt x="247" y="443"/>
                      </a:lnTo>
                      <a:lnTo>
                        <a:pt x="240" y="436"/>
                      </a:lnTo>
                      <a:lnTo>
                        <a:pt x="238" y="428"/>
                      </a:lnTo>
                      <a:lnTo>
                        <a:pt x="223" y="429"/>
                      </a:lnTo>
                      <a:lnTo>
                        <a:pt x="216" y="424"/>
                      </a:lnTo>
                      <a:lnTo>
                        <a:pt x="215" y="416"/>
                      </a:lnTo>
                      <a:lnTo>
                        <a:pt x="208" y="412"/>
                      </a:lnTo>
                      <a:lnTo>
                        <a:pt x="199" y="409"/>
                      </a:lnTo>
                      <a:lnTo>
                        <a:pt x="193" y="406"/>
                      </a:lnTo>
                      <a:lnTo>
                        <a:pt x="184" y="407"/>
                      </a:lnTo>
                      <a:lnTo>
                        <a:pt x="176" y="406"/>
                      </a:lnTo>
                      <a:lnTo>
                        <a:pt x="160" y="401"/>
                      </a:lnTo>
                      <a:lnTo>
                        <a:pt x="146" y="392"/>
                      </a:lnTo>
                      <a:lnTo>
                        <a:pt x="138" y="395"/>
                      </a:lnTo>
                      <a:lnTo>
                        <a:pt x="121" y="394"/>
                      </a:lnTo>
                      <a:lnTo>
                        <a:pt x="113" y="391"/>
                      </a:lnTo>
                      <a:lnTo>
                        <a:pt x="71" y="397"/>
                      </a:lnTo>
                      <a:lnTo>
                        <a:pt x="64" y="401"/>
                      </a:lnTo>
                      <a:lnTo>
                        <a:pt x="62" y="408"/>
                      </a:lnTo>
                      <a:lnTo>
                        <a:pt x="55" y="414"/>
                      </a:lnTo>
                      <a:lnTo>
                        <a:pt x="41" y="422"/>
                      </a:lnTo>
                      <a:lnTo>
                        <a:pt x="32" y="421"/>
                      </a:lnTo>
                      <a:lnTo>
                        <a:pt x="24" y="422"/>
                      </a:lnTo>
                      <a:lnTo>
                        <a:pt x="17" y="42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4" name="Freeform 200">
                  <a:extLst>
                    <a:ext uri="{FF2B5EF4-FFF2-40B4-BE49-F238E27FC236}">
                      <a16:creationId xmlns:a16="http://schemas.microsoft.com/office/drawing/2014/main" id="{DF842644-8F61-676B-8B3E-EFCB5B06DB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78394" y="4044257"/>
                  <a:ext cx="78133" cy="84580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5" name="Freeform 201">
                  <a:extLst>
                    <a:ext uri="{FF2B5EF4-FFF2-40B4-BE49-F238E27FC236}">
                      <a16:creationId xmlns:a16="http://schemas.microsoft.com/office/drawing/2014/main" id="{11362EC1-E415-670C-7A6C-B5EF70CE08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05650" y="4113100"/>
                  <a:ext cx="27256" cy="15736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6" name="Freeform 203">
                  <a:extLst>
                    <a:ext uri="{FF2B5EF4-FFF2-40B4-BE49-F238E27FC236}">
                      <a16:creationId xmlns:a16="http://schemas.microsoft.com/office/drawing/2014/main" id="{2EAF2D7C-E186-134D-E828-FD6C3C4FE5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7428" y="4150473"/>
                  <a:ext cx="127192" cy="116050"/>
                </a:xfrm>
                <a:custGeom>
                  <a:avLst/>
                  <a:gdLst/>
                  <a:ahLst/>
                  <a:cxnLst>
                    <a:cxn ang="0">
                      <a:pos x="314" y="70"/>
                    </a:cxn>
                    <a:cxn ang="0">
                      <a:pos x="258" y="65"/>
                    </a:cxn>
                    <a:cxn ang="0">
                      <a:pos x="245" y="66"/>
                    </a:cxn>
                    <a:cxn ang="0">
                      <a:pos x="223" y="73"/>
                    </a:cxn>
                    <a:cxn ang="0">
                      <a:pos x="193" y="86"/>
                    </a:cxn>
                    <a:cxn ang="0">
                      <a:pos x="216" y="100"/>
                    </a:cxn>
                    <a:cxn ang="0">
                      <a:pos x="227" y="116"/>
                    </a:cxn>
                    <a:cxn ang="0">
                      <a:pos x="201" y="103"/>
                    </a:cxn>
                    <a:cxn ang="0">
                      <a:pos x="207" y="120"/>
                    </a:cxn>
                    <a:cxn ang="0">
                      <a:pos x="201" y="125"/>
                    </a:cxn>
                    <a:cxn ang="0">
                      <a:pos x="185" y="111"/>
                    </a:cxn>
                    <a:cxn ang="0">
                      <a:pos x="184" y="124"/>
                    </a:cxn>
                    <a:cxn ang="0">
                      <a:pos x="188" y="135"/>
                    </a:cxn>
                    <a:cxn ang="0">
                      <a:pos x="172" y="111"/>
                    </a:cxn>
                    <a:cxn ang="0">
                      <a:pos x="148" y="93"/>
                    </a:cxn>
                    <a:cxn ang="0">
                      <a:pos x="137" y="90"/>
                    </a:cxn>
                    <a:cxn ang="0">
                      <a:pos x="135" y="120"/>
                    </a:cxn>
                    <a:cxn ang="0">
                      <a:pos x="144" y="140"/>
                    </a:cxn>
                    <a:cxn ang="0">
                      <a:pos x="164" y="172"/>
                    </a:cxn>
                    <a:cxn ang="0">
                      <a:pos x="172" y="190"/>
                    </a:cxn>
                    <a:cxn ang="0">
                      <a:pos x="163" y="191"/>
                    </a:cxn>
                    <a:cxn ang="0">
                      <a:pos x="161" y="179"/>
                    </a:cxn>
                    <a:cxn ang="0">
                      <a:pos x="150" y="186"/>
                    </a:cxn>
                    <a:cxn ang="0">
                      <a:pos x="151" y="203"/>
                    </a:cxn>
                    <a:cxn ang="0">
                      <a:pos x="141" y="203"/>
                    </a:cxn>
                    <a:cxn ang="0">
                      <a:pos x="135" y="212"/>
                    </a:cxn>
                    <a:cxn ang="0">
                      <a:pos x="156" y="219"/>
                    </a:cxn>
                    <a:cxn ang="0">
                      <a:pos x="172" y="224"/>
                    </a:cxn>
                    <a:cxn ang="0">
                      <a:pos x="184" y="237"/>
                    </a:cxn>
                    <a:cxn ang="0">
                      <a:pos x="199" y="250"/>
                    </a:cxn>
                    <a:cxn ang="0">
                      <a:pos x="211" y="255"/>
                    </a:cxn>
                    <a:cxn ang="0">
                      <a:pos x="199" y="285"/>
                    </a:cxn>
                    <a:cxn ang="0">
                      <a:pos x="175" y="275"/>
                    </a:cxn>
                    <a:cxn ang="0">
                      <a:pos x="152" y="270"/>
                    </a:cxn>
                    <a:cxn ang="0">
                      <a:pos x="164" y="259"/>
                    </a:cxn>
                    <a:cxn ang="0">
                      <a:pos x="139" y="243"/>
                    </a:cxn>
                    <a:cxn ang="0">
                      <a:pos x="123" y="245"/>
                    </a:cxn>
                    <a:cxn ang="0">
                      <a:pos x="98" y="245"/>
                    </a:cxn>
                    <a:cxn ang="0">
                      <a:pos x="67" y="242"/>
                    </a:cxn>
                    <a:cxn ang="0">
                      <a:pos x="61" y="245"/>
                    </a:cxn>
                    <a:cxn ang="0">
                      <a:pos x="51" y="240"/>
                    </a:cxn>
                    <a:cxn ang="0">
                      <a:pos x="33" y="208"/>
                    </a:cxn>
                    <a:cxn ang="0">
                      <a:pos x="53" y="208"/>
                    </a:cxn>
                    <a:cxn ang="0">
                      <a:pos x="35" y="194"/>
                    </a:cxn>
                    <a:cxn ang="0">
                      <a:pos x="17" y="178"/>
                    </a:cxn>
                    <a:cxn ang="0">
                      <a:pos x="3" y="154"/>
                    </a:cxn>
                    <a:cxn ang="0">
                      <a:pos x="0" y="152"/>
                    </a:cxn>
                    <a:cxn ang="0">
                      <a:pos x="10" y="146"/>
                    </a:cxn>
                    <a:cxn ang="0">
                      <a:pos x="17" y="127"/>
                    </a:cxn>
                    <a:cxn ang="0">
                      <a:pos x="35" y="103"/>
                    </a:cxn>
                    <a:cxn ang="0">
                      <a:pos x="49" y="77"/>
                    </a:cxn>
                    <a:cxn ang="0">
                      <a:pos x="82" y="62"/>
                    </a:cxn>
                    <a:cxn ang="0">
                      <a:pos x="112" y="45"/>
                    </a:cxn>
                    <a:cxn ang="0">
                      <a:pos x="147" y="31"/>
                    </a:cxn>
                    <a:cxn ang="0">
                      <a:pos x="166" y="29"/>
                    </a:cxn>
                    <a:cxn ang="0">
                      <a:pos x="205" y="25"/>
                    </a:cxn>
                    <a:cxn ang="0">
                      <a:pos x="248" y="16"/>
                    </a:cxn>
                    <a:cxn ang="0">
                      <a:pos x="293" y="36"/>
                    </a:cxn>
                    <a:cxn ang="0">
                      <a:pos x="327" y="20"/>
                    </a:cxn>
                    <a:cxn ang="0">
                      <a:pos x="340" y="0"/>
                    </a:cxn>
                    <a:cxn ang="0">
                      <a:pos x="352" y="13"/>
                    </a:cxn>
                    <a:cxn ang="0">
                      <a:pos x="340" y="33"/>
                    </a:cxn>
                    <a:cxn ang="0">
                      <a:pos x="334" y="63"/>
                    </a:cxn>
                  </a:cxnLst>
                  <a:rect l="0" t="0" r="r" b="b"/>
                  <a:pathLst>
                    <a:path w="352" h="293">
                      <a:moveTo>
                        <a:pt x="324" y="78"/>
                      </a:moveTo>
                      <a:lnTo>
                        <a:pt x="314" y="70"/>
                      </a:lnTo>
                      <a:lnTo>
                        <a:pt x="268" y="57"/>
                      </a:lnTo>
                      <a:lnTo>
                        <a:pt x="258" y="65"/>
                      </a:lnTo>
                      <a:lnTo>
                        <a:pt x="253" y="66"/>
                      </a:lnTo>
                      <a:lnTo>
                        <a:pt x="245" y="66"/>
                      </a:lnTo>
                      <a:lnTo>
                        <a:pt x="234" y="62"/>
                      </a:lnTo>
                      <a:lnTo>
                        <a:pt x="223" y="73"/>
                      </a:lnTo>
                      <a:lnTo>
                        <a:pt x="207" y="76"/>
                      </a:lnTo>
                      <a:lnTo>
                        <a:pt x="193" y="86"/>
                      </a:lnTo>
                      <a:lnTo>
                        <a:pt x="201" y="94"/>
                      </a:lnTo>
                      <a:lnTo>
                        <a:pt x="216" y="100"/>
                      </a:lnTo>
                      <a:lnTo>
                        <a:pt x="225" y="110"/>
                      </a:lnTo>
                      <a:lnTo>
                        <a:pt x="227" y="116"/>
                      </a:lnTo>
                      <a:lnTo>
                        <a:pt x="217" y="106"/>
                      </a:lnTo>
                      <a:lnTo>
                        <a:pt x="201" y="103"/>
                      </a:lnTo>
                      <a:lnTo>
                        <a:pt x="196" y="113"/>
                      </a:lnTo>
                      <a:lnTo>
                        <a:pt x="207" y="120"/>
                      </a:lnTo>
                      <a:lnTo>
                        <a:pt x="209" y="133"/>
                      </a:lnTo>
                      <a:lnTo>
                        <a:pt x="201" y="125"/>
                      </a:lnTo>
                      <a:lnTo>
                        <a:pt x="195" y="115"/>
                      </a:lnTo>
                      <a:lnTo>
                        <a:pt x="185" y="111"/>
                      </a:lnTo>
                      <a:lnTo>
                        <a:pt x="182" y="113"/>
                      </a:lnTo>
                      <a:lnTo>
                        <a:pt x="184" y="124"/>
                      </a:lnTo>
                      <a:lnTo>
                        <a:pt x="193" y="131"/>
                      </a:lnTo>
                      <a:lnTo>
                        <a:pt x="188" y="135"/>
                      </a:lnTo>
                      <a:lnTo>
                        <a:pt x="177" y="125"/>
                      </a:lnTo>
                      <a:lnTo>
                        <a:pt x="172" y="111"/>
                      </a:lnTo>
                      <a:lnTo>
                        <a:pt x="148" y="97"/>
                      </a:lnTo>
                      <a:lnTo>
                        <a:pt x="148" y="93"/>
                      </a:lnTo>
                      <a:lnTo>
                        <a:pt x="151" y="86"/>
                      </a:lnTo>
                      <a:lnTo>
                        <a:pt x="137" y="90"/>
                      </a:lnTo>
                      <a:lnTo>
                        <a:pt x="135" y="105"/>
                      </a:lnTo>
                      <a:lnTo>
                        <a:pt x="135" y="120"/>
                      </a:lnTo>
                      <a:lnTo>
                        <a:pt x="136" y="132"/>
                      </a:lnTo>
                      <a:lnTo>
                        <a:pt x="144" y="140"/>
                      </a:lnTo>
                      <a:lnTo>
                        <a:pt x="147" y="154"/>
                      </a:lnTo>
                      <a:lnTo>
                        <a:pt x="164" y="172"/>
                      </a:lnTo>
                      <a:lnTo>
                        <a:pt x="169" y="181"/>
                      </a:lnTo>
                      <a:lnTo>
                        <a:pt x="172" y="190"/>
                      </a:lnTo>
                      <a:lnTo>
                        <a:pt x="167" y="192"/>
                      </a:lnTo>
                      <a:lnTo>
                        <a:pt x="163" y="191"/>
                      </a:lnTo>
                      <a:lnTo>
                        <a:pt x="164" y="185"/>
                      </a:lnTo>
                      <a:lnTo>
                        <a:pt x="161" y="179"/>
                      </a:lnTo>
                      <a:lnTo>
                        <a:pt x="151" y="178"/>
                      </a:lnTo>
                      <a:lnTo>
                        <a:pt x="150" y="186"/>
                      </a:lnTo>
                      <a:lnTo>
                        <a:pt x="155" y="200"/>
                      </a:lnTo>
                      <a:lnTo>
                        <a:pt x="151" y="203"/>
                      </a:lnTo>
                      <a:lnTo>
                        <a:pt x="147" y="203"/>
                      </a:lnTo>
                      <a:lnTo>
                        <a:pt x="141" y="203"/>
                      </a:lnTo>
                      <a:lnTo>
                        <a:pt x="131" y="206"/>
                      </a:lnTo>
                      <a:lnTo>
                        <a:pt x="135" y="212"/>
                      </a:lnTo>
                      <a:lnTo>
                        <a:pt x="147" y="217"/>
                      </a:lnTo>
                      <a:lnTo>
                        <a:pt x="156" y="219"/>
                      </a:lnTo>
                      <a:lnTo>
                        <a:pt x="163" y="224"/>
                      </a:lnTo>
                      <a:lnTo>
                        <a:pt x="172" y="224"/>
                      </a:lnTo>
                      <a:lnTo>
                        <a:pt x="177" y="237"/>
                      </a:lnTo>
                      <a:lnTo>
                        <a:pt x="184" y="237"/>
                      </a:lnTo>
                      <a:lnTo>
                        <a:pt x="190" y="244"/>
                      </a:lnTo>
                      <a:lnTo>
                        <a:pt x="199" y="250"/>
                      </a:lnTo>
                      <a:lnTo>
                        <a:pt x="204" y="250"/>
                      </a:lnTo>
                      <a:lnTo>
                        <a:pt x="211" y="255"/>
                      </a:lnTo>
                      <a:lnTo>
                        <a:pt x="212" y="293"/>
                      </a:lnTo>
                      <a:lnTo>
                        <a:pt x="199" y="285"/>
                      </a:lnTo>
                      <a:lnTo>
                        <a:pt x="189" y="272"/>
                      </a:lnTo>
                      <a:lnTo>
                        <a:pt x="175" y="275"/>
                      </a:lnTo>
                      <a:lnTo>
                        <a:pt x="161" y="275"/>
                      </a:lnTo>
                      <a:lnTo>
                        <a:pt x="152" y="270"/>
                      </a:lnTo>
                      <a:lnTo>
                        <a:pt x="162" y="266"/>
                      </a:lnTo>
                      <a:lnTo>
                        <a:pt x="164" y="259"/>
                      </a:lnTo>
                      <a:lnTo>
                        <a:pt x="152" y="256"/>
                      </a:lnTo>
                      <a:lnTo>
                        <a:pt x="139" y="243"/>
                      </a:lnTo>
                      <a:lnTo>
                        <a:pt x="132" y="249"/>
                      </a:lnTo>
                      <a:lnTo>
                        <a:pt x="123" y="245"/>
                      </a:lnTo>
                      <a:lnTo>
                        <a:pt x="110" y="248"/>
                      </a:lnTo>
                      <a:lnTo>
                        <a:pt x="98" y="245"/>
                      </a:lnTo>
                      <a:lnTo>
                        <a:pt x="81" y="248"/>
                      </a:lnTo>
                      <a:lnTo>
                        <a:pt x="67" y="242"/>
                      </a:lnTo>
                      <a:lnTo>
                        <a:pt x="64" y="242"/>
                      </a:lnTo>
                      <a:lnTo>
                        <a:pt x="61" y="245"/>
                      </a:lnTo>
                      <a:lnTo>
                        <a:pt x="55" y="248"/>
                      </a:lnTo>
                      <a:lnTo>
                        <a:pt x="51" y="240"/>
                      </a:lnTo>
                      <a:lnTo>
                        <a:pt x="45" y="228"/>
                      </a:lnTo>
                      <a:lnTo>
                        <a:pt x="33" y="208"/>
                      </a:lnTo>
                      <a:lnTo>
                        <a:pt x="43" y="210"/>
                      </a:lnTo>
                      <a:lnTo>
                        <a:pt x="53" y="208"/>
                      </a:lnTo>
                      <a:lnTo>
                        <a:pt x="49" y="200"/>
                      </a:lnTo>
                      <a:lnTo>
                        <a:pt x="35" y="194"/>
                      </a:lnTo>
                      <a:lnTo>
                        <a:pt x="33" y="203"/>
                      </a:lnTo>
                      <a:lnTo>
                        <a:pt x="17" y="178"/>
                      </a:lnTo>
                      <a:lnTo>
                        <a:pt x="7" y="170"/>
                      </a:lnTo>
                      <a:lnTo>
                        <a:pt x="3" y="154"/>
                      </a:lnTo>
                      <a:lnTo>
                        <a:pt x="1" y="152"/>
                      </a:lnTo>
                      <a:lnTo>
                        <a:pt x="0" y="152"/>
                      </a:lnTo>
                      <a:lnTo>
                        <a:pt x="1" y="152"/>
                      </a:lnTo>
                      <a:lnTo>
                        <a:pt x="10" y="146"/>
                      </a:lnTo>
                      <a:lnTo>
                        <a:pt x="15" y="140"/>
                      </a:lnTo>
                      <a:lnTo>
                        <a:pt x="17" y="127"/>
                      </a:lnTo>
                      <a:lnTo>
                        <a:pt x="27" y="120"/>
                      </a:lnTo>
                      <a:lnTo>
                        <a:pt x="35" y="103"/>
                      </a:lnTo>
                      <a:lnTo>
                        <a:pt x="49" y="92"/>
                      </a:lnTo>
                      <a:lnTo>
                        <a:pt x="49" y="77"/>
                      </a:lnTo>
                      <a:lnTo>
                        <a:pt x="46" y="67"/>
                      </a:lnTo>
                      <a:lnTo>
                        <a:pt x="82" y="62"/>
                      </a:lnTo>
                      <a:lnTo>
                        <a:pt x="93" y="52"/>
                      </a:lnTo>
                      <a:lnTo>
                        <a:pt x="112" y="45"/>
                      </a:lnTo>
                      <a:lnTo>
                        <a:pt x="132" y="45"/>
                      </a:lnTo>
                      <a:lnTo>
                        <a:pt x="147" y="31"/>
                      </a:lnTo>
                      <a:lnTo>
                        <a:pt x="153" y="29"/>
                      </a:lnTo>
                      <a:lnTo>
                        <a:pt x="166" y="29"/>
                      </a:lnTo>
                      <a:lnTo>
                        <a:pt x="183" y="25"/>
                      </a:lnTo>
                      <a:lnTo>
                        <a:pt x="205" y="25"/>
                      </a:lnTo>
                      <a:lnTo>
                        <a:pt x="236" y="16"/>
                      </a:lnTo>
                      <a:lnTo>
                        <a:pt x="248" y="16"/>
                      </a:lnTo>
                      <a:lnTo>
                        <a:pt x="258" y="24"/>
                      </a:lnTo>
                      <a:lnTo>
                        <a:pt x="293" y="36"/>
                      </a:lnTo>
                      <a:lnTo>
                        <a:pt x="313" y="33"/>
                      </a:lnTo>
                      <a:lnTo>
                        <a:pt x="327" y="20"/>
                      </a:lnTo>
                      <a:lnTo>
                        <a:pt x="329" y="1"/>
                      </a:lnTo>
                      <a:lnTo>
                        <a:pt x="340" y="0"/>
                      </a:lnTo>
                      <a:lnTo>
                        <a:pt x="343" y="6"/>
                      </a:lnTo>
                      <a:lnTo>
                        <a:pt x="352" y="13"/>
                      </a:lnTo>
                      <a:lnTo>
                        <a:pt x="351" y="24"/>
                      </a:lnTo>
                      <a:lnTo>
                        <a:pt x="340" y="33"/>
                      </a:lnTo>
                      <a:lnTo>
                        <a:pt x="338" y="49"/>
                      </a:lnTo>
                      <a:lnTo>
                        <a:pt x="334" y="63"/>
                      </a:lnTo>
                      <a:lnTo>
                        <a:pt x="324" y="7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7" name="Freeform 204">
                  <a:extLst>
                    <a:ext uri="{FF2B5EF4-FFF2-40B4-BE49-F238E27FC236}">
                      <a16:creationId xmlns:a16="http://schemas.microsoft.com/office/drawing/2014/main" id="{CA43EFFE-31B2-1424-F742-A99FE5E8C7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85661" y="3943943"/>
                  <a:ext cx="134459" cy="86546"/>
                </a:xfrm>
                <a:custGeom>
                  <a:avLst/>
                  <a:gdLst/>
                  <a:ahLst/>
                  <a:cxnLst>
                    <a:cxn ang="0">
                      <a:pos x="71" y="47"/>
                    </a:cxn>
                    <a:cxn ang="0">
                      <a:pos x="128" y="64"/>
                    </a:cxn>
                    <a:cxn ang="0">
                      <a:pos x="147" y="44"/>
                    </a:cxn>
                    <a:cxn ang="0">
                      <a:pos x="194" y="26"/>
                    </a:cxn>
                    <a:cxn ang="0">
                      <a:pos x="225" y="24"/>
                    </a:cxn>
                    <a:cxn ang="0">
                      <a:pos x="240" y="10"/>
                    </a:cxn>
                    <a:cxn ang="0">
                      <a:pos x="273" y="2"/>
                    </a:cxn>
                    <a:cxn ang="0">
                      <a:pos x="300" y="5"/>
                    </a:cxn>
                    <a:cxn ang="0">
                      <a:pos x="329" y="12"/>
                    </a:cxn>
                    <a:cxn ang="0">
                      <a:pos x="356" y="29"/>
                    </a:cxn>
                    <a:cxn ang="0">
                      <a:pos x="369" y="48"/>
                    </a:cxn>
                    <a:cxn ang="0">
                      <a:pos x="357" y="62"/>
                    </a:cxn>
                    <a:cxn ang="0">
                      <a:pos x="335" y="69"/>
                    </a:cxn>
                    <a:cxn ang="0">
                      <a:pos x="324" y="86"/>
                    </a:cxn>
                    <a:cxn ang="0">
                      <a:pos x="316" y="108"/>
                    </a:cxn>
                    <a:cxn ang="0">
                      <a:pos x="298" y="135"/>
                    </a:cxn>
                    <a:cxn ang="0">
                      <a:pos x="284" y="161"/>
                    </a:cxn>
                    <a:cxn ang="0">
                      <a:pos x="260" y="185"/>
                    </a:cxn>
                    <a:cxn ang="0">
                      <a:pos x="225" y="195"/>
                    </a:cxn>
                    <a:cxn ang="0">
                      <a:pos x="209" y="193"/>
                    </a:cxn>
                    <a:cxn ang="0">
                      <a:pos x="181" y="204"/>
                    </a:cxn>
                    <a:cxn ang="0">
                      <a:pos x="160" y="209"/>
                    </a:cxn>
                    <a:cxn ang="0">
                      <a:pos x="133" y="218"/>
                    </a:cxn>
                    <a:cxn ang="0">
                      <a:pos x="102" y="223"/>
                    </a:cxn>
                    <a:cxn ang="0">
                      <a:pos x="76" y="210"/>
                    </a:cxn>
                    <a:cxn ang="0">
                      <a:pos x="50" y="188"/>
                    </a:cxn>
                    <a:cxn ang="0">
                      <a:pos x="28" y="167"/>
                    </a:cxn>
                    <a:cxn ang="0">
                      <a:pos x="15" y="140"/>
                    </a:cxn>
                    <a:cxn ang="0">
                      <a:pos x="0" y="136"/>
                    </a:cxn>
                    <a:cxn ang="0">
                      <a:pos x="21" y="123"/>
                    </a:cxn>
                    <a:cxn ang="0">
                      <a:pos x="20" y="102"/>
                    </a:cxn>
                    <a:cxn ang="0">
                      <a:pos x="22" y="75"/>
                    </a:cxn>
                    <a:cxn ang="0">
                      <a:pos x="53" y="67"/>
                    </a:cxn>
                    <a:cxn ang="0">
                      <a:pos x="58" y="39"/>
                    </a:cxn>
                  </a:cxnLst>
                  <a:rect l="0" t="0" r="r" b="b"/>
                  <a:pathLst>
                    <a:path w="369" h="223">
                      <a:moveTo>
                        <a:pt x="58" y="39"/>
                      </a:moveTo>
                      <a:lnTo>
                        <a:pt x="71" y="47"/>
                      </a:lnTo>
                      <a:lnTo>
                        <a:pt x="95" y="65"/>
                      </a:lnTo>
                      <a:lnTo>
                        <a:pt x="128" y="64"/>
                      </a:lnTo>
                      <a:lnTo>
                        <a:pt x="134" y="64"/>
                      </a:lnTo>
                      <a:lnTo>
                        <a:pt x="147" y="44"/>
                      </a:lnTo>
                      <a:lnTo>
                        <a:pt x="178" y="35"/>
                      </a:lnTo>
                      <a:lnTo>
                        <a:pt x="194" y="26"/>
                      </a:lnTo>
                      <a:lnTo>
                        <a:pt x="211" y="32"/>
                      </a:lnTo>
                      <a:lnTo>
                        <a:pt x="225" y="24"/>
                      </a:lnTo>
                      <a:lnTo>
                        <a:pt x="235" y="22"/>
                      </a:lnTo>
                      <a:lnTo>
                        <a:pt x="240" y="10"/>
                      </a:lnTo>
                      <a:lnTo>
                        <a:pt x="255" y="1"/>
                      </a:lnTo>
                      <a:lnTo>
                        <a:pt x="273" y="2"/>
                      </a:lnTo>
                      <a:lnTo>
                        <a:pt x="285" y="0"/>
                      </a:lnTo>
                      <a:lnTo>
                        <a:pt x="300" y="5"/>
                      </a:lnTo>
                      <a:lnTo>
                        <a:pt x="317" y="15"/>
                      </a:lnTo>
                      <a:lnTo>
                        <a:pt x="329" y="12"/>
                      </a:lnTo>
                      <a:lnTo>
                        <a:pt x="344" y="19"/>
                      </a:lnTo>
                      <a:lnTo>
                        <a:pt x="356" y="29"/>
                      </a:lnTo>
                      <a:lnTo>
                        <a:pt x="365" y="38"/>
                      </a:lnTo>
                      <a:lnTo>
                        <a:pt x="369" y="48"/>
                      </a:lnTo>
                      <a:lnTo>
                        <a:pt x="365" y="55"/>
                      </a:lnTo>
                      <a:lnTo>
                        <a:pt x="357" y="62"/>
                      </a:lnTo>
                      <a:lnTo>
                        <a:pt x="350" y="62"/>
                      </a:lnTo>
                      <a:lnTo>
                        <a:pt x="335" y="69"/>
                      </a:lnTo>
                      <a:lnTo>
                        <a:pt x="326" y="78"/>
                      </a:lnTo>
                      <a:lnTo>
                        <a:pt x="324" y="86"/>
                      </a:lnTo>
                      <a:lnTo>
                        <a:pt x="318" y="97"/>
                      </a:lnTo>
                      <a:lnTo>
                        <a:pt x="316" y="108"/>
                      </a:lnTo>
                      <a:lnTo>
                        <a:pt x="303" y="121"/>
                      </a:lnTo>
                      <a:lnTo>
                        <a:pt x="298" y="135"/>
                      </a:lnTo>
                      <a:lnTo>
                        <a:pt x="291" y="151"/>
                      </a:lnTo>
                      <a:lnTo>
                        <a:pt x="284" y="161"/>
                      </a:lnTo>
                      <a:lnTo>
                        <a:pt x="276" y="178"/>
                      </a:lnTo>
                      <a:lnTo>
                        <a:pt x="260" y="185"/>
                      </a:lnTo>
                      <a:lnTo>
                        <a:pt x="228" y="195"/>
                      </a:lnTo>
                      <a:lnTo>
                        <a:pt x="225" y="195"/>
                      </a:lnTo>
                      <a:lnTo>
                        <a:pt x="221" y="188"/>
                      </a:lnTo>
                      <a:lnTo>
                        <a:pt x="209" y="193"/>
                      </a:lnTo>
                      <a:lnTo>
                        <a:pt x="197" y="193"/>
                      </a:lnTo>
                      <a:lnTo>
                        <a:pt x="181" y="204"/>
                      </a:lnTo>
                      <a:lnTo>
                        <a:pt x="166" y="204"/>
                      </a:lnTo>
                      <a:lnTo>
                        <a:pt x="160" y="209"/>
                      </a:lnTo>
                      <a:lnTo>
                        <a:pt x="145" y="210"/>
                      </a:lnTo>
                      <a:lnTo>
                        <a:pt x="133" y="218"/>
                      </a:lnTo>
                      <a:lnTo>
                        <a:pt x="119" y="222"/>
                      </a:lnTo>
                      <a:lnTo>
                        <a:pt x="102" y="223"/>
                      </a:lnTo>
                      <a:lnTo>
                        <a:pt x="87" y="214"/>
                      </a:lnTo>
                      <a:lnTo>
                        <a:pt x="76" y="210"/>
                      </a:lnTo>
                      <a:lnTo>
                        <a:pt x="65" y="195"/>
                      </a:lnTo>
                      <a:lnTo>
                        <a:pt x="50" y="188"/>
                      </a:lnTo>
                      <a:lnTo>
                        <a:pt x="41" y="172"/>
                      </a:lnTo>
                      <a:lnTo>
                        <a:pt x="28" y="167"/>
                      </a:lnTo>
                      <a:lnTo>
                        <a:pt x="20" y="153"/>
                      </a:lnTo>
                      <a:lnTo>
                        <a:pt x="15" y="140"/>
                      </a:lnTo>
                      <a:lnTo>
                        <a:pt x="7" y="136"/>
                      </a:lnTo>
                      <a:lnTo>
                        <a:pt x="0" y="136"/>
                      </a:lnTo>
                      <a:lnTo>
                        <a:pt x="10" y="125"/>
                      </a:lnTo>
                      <a:lnTo>
                        <a:pt x="21" y="123"/>
                      </a:lnTo>
                      <a:lnTo>
                        <a:pt x="20" y="112"/>
                      </a:lnTo>
                      <a:lnTo>
                        <a:pt x="20" y="102"/>
                      </a:lnTo>
                      <a:lnTo>
                        <a:pt x="28" y="83"/>
                      </a:lnTo>
                      <a:lnTo>
                        <a:pt x="22" y="75"/>
                      </a:lnTo>
                      <a:lnTo>
                        <a:pt x="26" y="67"/>
                      </a:lnTo>
                      <a:lnTo>
                        <a:pt x="53" y="67"/>
                      </a:lnTo>
                      <a:lnTo>
                        <a:pt x="58" y="59"/>
                      </a:lnTo>
                      <a:lnTo>
                        <a:pt x="58" y="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8" name="Freeform 205">
                  <a:extLst>
                    <a:ext uri="{FF2B5EF4-FFF2-40B4-BE49-F238E27FC236}">
                      <a16:creationId xmlns:a16="http://schemas.microsoft.com/office/drawing/2014/main" id="{173ABE0D-6B9F-2EEB-CEAA-F04E0D2D9A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45687" y="3723645"/>
                  <a:ext cx="198056" cy="202595"/>
                </a:xfrm>
                <a:custGeom>
                  <a:avLst/>
                  <a:gdLst/>
                  <a:ahLst/>
                  <a:cxnLst>
                    <a:cxn ang="0">
                      <a:pos x="521" y="323"/>
                    </a:cxn>
                    <a:cxn ang="0">
                      <a:pos x="540" y="357"/>
                    </a:cxn>
                    <a:cxn ang="0">
                      <a:pos x="540" y="397"/>
                    </a:cxn>
                    <a:cxn ang="0">
                      <a:pos x="488" y="444"/>
                    </a:cxn>
                    <a:cxn ang="0">
                      <a:pos x="470" y="509"/>
                    </a:cxn>
                    <a:cxn ang="0">
                      <a:pos x="446" y="506"/>
                    </a:cxn>
                    <a:cxn ang="0">
                      <a:pos x="416" y="483"/>
                    </a:cxn>
                    <a:cxn ang="0">
                      <a:pos x="379" y="488"/>
                    </a:cxn>
                    <a:cxn ang="0">
                      <a:pos x="343" y="487"/>
                    </a:cxn>
                    <a:cxn ang="0">
                      <a:pos x="317" y="498"/>
                    </a:cxn>
                    <a:cxn ang="0">
                      <a:pos x="291" y="473"/>
                    </a:cxn>
                    <a:cxn ang="0">
                      <a:pos x="259" y="475"/>
                    </a:cxn>
                    <a:cxn ang="0">
                      <a:pos x="212" y="433"/>
                    </a:cxn>
                    <a:cxn ang="0">
                      <a:pos x="198" y="412"/>
                    </a:cxn>
                    <a:cxn ang="0">
                      <a:pos x="152" y="407"/>
                    </a:cxn>
                    <a:cxn ang="0">
                      <a:pos x="136" y="418"/>
                    </a:cxn>
                    <a:cxn ang="0">
                      <a:pos x="121" y="386"/>
                    </a:cxn>
                    <a:cxn ang="0">
                      <a:pos x="99" y="370"/>
                    </a:cxn>
                    <a:cxn ang="0">
                      <a:pos x="65" y="357"/>
                    </a:cxn>
                    <a:cxn ang="0">
                      <a:pos x="34" y="363"/>
                    </a:cxn>
                    <a:cxn ang="0">
                      <a:pos x="43" y="316"/>
                    </a:cxn>
                    <a:cxn ang="0">
                      <a:pos x="23" y="269"/>
                    </a:cxn>
                    <a:cxn ang="0">
                      <a:pos x="20" y="233"/>
                    </a:cxn>
                    <a:cxn ang="0">
                      <a:pos x="1" y="190"/>
                    </a:cxn>
                    <a:cxn ang="0">
                      <a:pos x="11" y="158"/>
                    </a:cxn>
                    <a:cxn ang="0">
                      <a:pos x="4" y="111"/>
                    </a:cxn>
                    <a:cxn ang="0">
                      <a:pos x="21" y="105"/>
                    </a:cxn>
                    <a:cxn ang="0">
                      <a:pos x="16" y="86"/>
                    </a:cxn>
                    <a:cxn ang="0">
                      <a:pos x="38" y="74"/>
                    </a:cxn>
                    <a:cxn ang="0">
                      <a:pos x="102" y="53"/>
                    </a:cxn>
                    <a:cxn ang="0">
                      <a:pos x="172" y="9"/>
                    </a:cxn>
                    <a:cxn ang="0">
                      <a:pos x="239" y="3"/>
                    </a:cxn>
                    <a:cxn ang="0">
                      <a:pos x="254" y="21"/>
                    </a:cxn>
                    <a:cxn ang="0">
                      <a:pos x="250" y="50"/>
                    </a:cxn>
                    <a:cxn ang="0">
                      <a:pos x="262" y="45"/>
                    </a:cxn>
                    <a:cxn ang="0">
                      <a:pos x="290" y="42"/>
                    </a:cxn>
                    <a:cxn ang="0">
                      <a:pos x="378" y="52"/>
                    </a:cxn>
                    <a:cxn ang="0">
                      <a:pos x="477" y="42"/>
                    </a:cxn>
                    <a:cxn ang="0">
                      <a:pos x="515" y="74"/>
                    </a:cxn>
                    <a:cxn ang="0">
                      <a:pos x="534" y="163"/>
                    </a:cxn>
                    <a:cxn ang="0">
                      <a:pos x="522" y="212"/>
                    </a:cxn>
                    <a:cxn ang="0">
                      <a:pos x="502" y="245"/>
                    </a:cxn>
                  </a:cxnLst>
                  <a:rect l="0" t="0" r="r" b="b"/>
                  <a:pathLst>
                    <a:path w="545" h="511">
                      <a:moveTo>
                        <a:pt x="513" y="298"/>
                      </a:moveTo>
                      <a:lnTo>
                        <a:pt x="520" y="311"/>
                      </a:lnTo>
                      <a:lnTo>
                        <a:pt x="521" y="323"/>
                      </a:lnTo>
                      <a:lnTo>
                        <a:pt x="528" y="342"/>
                      </a:lnTo>
                      <a:lnTo>
                        <a:pt x="529" y="346"/>
                      </a:lnTo>
                      <a:lnTo>
                        <a:pt x="540" y="357"/>
                      </a:lnTo>
                      <a:lnTo>
                        <a:pt x="539" y="368"/>
                      </a:lnTo>
                      <a:lnTo>
                        <a:pt x="545" y="382"/>
                      </a:lnTo>
                      <a:lnTo>
                        <a:pt x="540" y="397"/>
                      </a:lnTo>
                      <a:lnTo>
                        <a:pt x="522" y="412"/>
                      </a:lnTo>
                      <a:lnTo>
                        <a:pt x="502" y="425"/>
                      </a:lnTo>
                      <a:lnTo>
                        <a:pt x="488" y="444"/>
                      </a:lnTo>
                      <a:lnTo>
                        <a:pt x="470" y="482"/>
                      </a:lnTo>
                      <a:lnTo>
                        <a:pt x="468" y="497"/>
                      </a:lnTo>
                      <a:lnTo>
                        <a:pt x="470" y="509"/>
                      </a:lnTo>
                      <a:lnTo>
                        <a:pt x="461" y="511"/>
                      </a:lnTo>
                      <a:lnTo>
                        <a:pt x="456" y="510"/>
                      </a:lnTo>
                      <a:lnTo>
                        <a:pt x="446" y="506"/>
                      </a:lnTo>
                      <a:lnTo>
                        <a:pt x="435" y="498"/>
                      </a:lnTo>
                      <a:lnTo>
                        <a:pt x="426" y="491"/>
                      </a:lnTo>
                      <a:lnTo>
                        <a:pt x="416" y="483"/>
                      </a:lnTo>
                      <a:lnTo>
                        <a:pt x="403" y="482"/>
                      </a:lnTo>
                      <a:lnTo>
                        <a:pt x="391" y="483"/>
                      </a:lnTo>
                      <a:lnTo>
                        <a:pt x="379" y="488"/>
                      </a:lnTo>
                      <a:lnTo>
                        <a:pt x="372" y="494"/>
                      </a:lnTo>
                      <a:lnTo>
                        <a:pt x="362" y="487"/>
                      </a:lnTo>
                      <a:lnTo>
                        <a:pt x="343" y="487"/>
                      </a:lnTo>
                      <a:lnTo>
                        <a:pt x="334" y="495"/>
                      </a:lnTo>
                      <a:lnTo>
                        <a:pt x="324" y="500"/>
                      </a:lnTo>
                      <a:lnTo>
                        <a:pt x="317" y="498"/>
                      </a:lnTo>
                      <a:lnTo>
                        <a:pt x="309" y="489"/>
                      </a:lnTo>
                      <a:lnTo>
                        <a:pt x="300" y="479"/>
                      </a:lnTo>
                      <a:lnTo>
                        <a:pt x="291" y="473"/>
                      </a:lnTo>
                      <a:lnTo>
                        <a:pt x="281" y="478"/>
                      </a:lnTo>
                      <a:lnTo>
                        <a:pt x="270" y="481"/>
                      </a:lnTo>
                      <a:lnTo>
                        <a:pt x="259" y="475"/>
                      </a:lnTo>
                      <a:lnTo>
                        <a:pt x="241" y="466"/>
                      </a:lnTo>
                      <a:lnTo>
                        <a:pt x="221" y="438"/>
                      </a:lnTo>
                      <a:lnTo>
                        <a:pt x="212" y="433"/>
                      </a:lnTo>
                      <a:lnTo>
                        <a:pt x="207" y="435"/>
                      </a:lnTo>
                      <a:lnTo>
                        <a:pt x="198" y="428"/>
                      </a:lnTo>
                      <a:lnTo>
                        <a:pt x="198" y="412"/>
                      </a:lnTo>
                      <a:lnTo>
                        <a:pt x="178" y="409"/>
                      </a:lnTo>
                      <a:lnTo>
                        <a:pt x="153" y="401"/>
                      </a:lnTo>
                      <a:lnTo>
                        <a:pt x="152" y="407"/>
                      </a:lnTo>
                      <a:lnTo>
                        <a:pt x="155" y="413"/>
                      </a:lnTo>
                      <a:lnTo>
                        <a:pt x="144" y="421"/>
                      </a:lnTo>
                      <a:lnTo>
                        <a:pt x="136" y="418"/>
                      </a:lnTo>
                      <a:lnTo>
                        <a:pt x="117" y="400"/>
                      </a:lnTo>
                      <a:lnTo>
                        <a:pt x="121" y="389"/>
                      </a:lnTo>
                      <a:lnTo>
                        <a:pt x="121" y="386"/>
                      </a:lnTo>
                      <a:lnTo>
                        <a:pt x="120" y="384"/>
                      </a:lnTo>
                      <a:lnTo>
                        <a:pt x="109" y="382"/>
                      </a:lnTo>
                      <a:lnTo>
                        <a:pt x="99" y="370"/>
                      </a:lnTo>
                      <a:lnTo>
                        <a:pt x="79" y="365"/>
                      </a:lnTo>
                      <a:lnTo>
                        <a:pt x="71" y="366"/>
                      </a:lnTo>
                      <a:lnTo>
                        <a:pt x="65" y="357"/>
                      </a:lnTo>
                      <a:lnTo>
                        <a:pt x="55" y="352"/>
                      </a:lnTo>
                      <a:lnTo>
                        <a:pt x="40" y="366"/>
                      </a:lnTo>
                      <a:lnTo>
                        <a:pt x="34" y="363"/>
                      </a:lnTo>
                      <a:lnTo>
                        <a:pt x="38" y="354"/>
                      </a:lnTo>
                      <a:lnTo>
                        <a:pt x="42" y="337"/>
                      </a:lnTo>
                      <a:lnTo>
                        <a:pt x="43" y="316"/>
                      </a:lnTo>
                      <a:lnTo>
                        <a:pt x="42" y="312"/>
                      </a:lnTo>
                      <a:lnTo>
                        <a:pt x="26" y="293"/>
                      </a:lnTo>
                      <a:lnTo>
                        <a:pt x="23" y="269"/>
                      </a:lnTo>
                      <a:lnTo>
                        <a:pt x="23" y="258"/>
                      </a:lnTo>
                      <a:lnTo>
                        <a:pt x="22" y="242"/>
                      </a:lnTo>
                      <a:lnTo>
                        <a:pt x="20" y="233"/>
                      </a:lnTo>
                      <a:lnTo>
                        <a:pt x="17" y="209"/>
                      </a:lnTo>
                      <a:lnTo>
                        <a:pt x="16" y="201"/>
                      </a:lnTo>
                      <a:lnTo>
                        <a:pt x="1" y="190"/>
                      </a:lnTo>
                      <a:lnTo>
                        <a:pt x="0" y="182"/>
                      </a:lnTo>
                      <a:lnTo>
                        <a:pt x="5" y="170"/>
                      </a:lnTo>
                      <a:lnTo>
                        <a:pt x="11" y="158"/>
                      </a:lnTo>
                      <a:lnTo>
                        <a:pt x="12" y="145"/>
                      </a:lnTo>
                      <a:lnTo>
                        <a:pt x="12" y="128"/>
                      </a:lnTo>
                      <a:lnTo>
                        <a:pt x="4" y="111"/>
                      </a:lnTo>
                      <a:lnTo>
                        <a:pt x="1" y="102"/>
                      </a:lnTo>
                      <a:lnTo>
                        <a:pt x="18" y="110"/>
                      </a:lnTo>
                      <a:lnTo>
                        <a:pt x="21" y="105"/>
                      </a:lnTo>
                      <a:lnTo>
                        <a:pt x="21" y="96"/>
                      </a:lnTo>
                      <a:lnTo>
                        <a:pt x="7" y="93"/>
                      </a:lnTo>
                      <a:lnTo>
                        <a:pt x="16" y="86"/>
                      </a:lnTo>
                      <a:lnTo>
                        <a:pt x="26" y="83"/>
                      </a:lnTo>
                      <a:lnTo>
                        <a:pt x="27" y="86"/>
                      </a:lnTo>
                      <a:lnTo>
                        <a:pt x="38" y="74"/>
                      </a:lnTo>
                      <a:lnTo>
                        <a:pt x="51" y="67"/>
                      </a:lnTo>
                      <a:lnTo>
                        <a:pt x="70" y="63"/>
                      </a:lnTo>
                      <a:lnTo>
                        <a:pt x="102" y="53"/>
                      </a:lnTo>
                      <a:lnTo>
                        <a:pt x="134" y="26"/>
                      </a:lnTo>
                      <a:lnTo>
                        <a:pt x="149" y="21"/>
                      </a:lnTo>
                      <a:lnTo>
                        <a:pt x="172" y="9"/>
                      </a:lnTo>
                      <a:lnTo>
                        <a:pt x="215" y="0"/>
                      </a:lnTo>
                      <a:lnTo>
                        <a:pt x="228" y="0"/>
                      </a:lnTo>
                      <a:lnTo>
                        <a:pt x="239" y="3"/>
                      </a:lnTo>
                      <a:lnTo>
                        <a:pt x="248" y="7"/>
                      </a:lnTo>
                      <a:lnTo>
                        <a:pt x="255" y="15"/>
                      </a:lnTo>
                      <a:lnTo>
                        <a:pt x="254" y="21"/>
                      </a:lnTo>
                      <a:lnTo>
                        <a:pt x="236" y="10"/>
                      </a:lnTo>
                      <a:lnTo>
                        <a:pt x="237" y="16"/>
                      </a:lnTo>
                      <a:lnTo>
                        <a:pt x="250" y="50"/>
                      </a:lnTo>
                      <a:lnTo>
                        <a:pt x="257" y="52"/>
                      </a:lnTo>
                      <a:lnTo>
                        <a:pt x="258" y="48"/>
                      </a:lnTo>
                      <a:lnTo>
                        <a:pt x="262" y="45"/>
                      </a:lnTo>
                      <a:lnTo>
                        <a:pt x="266" y="48"/>
                      </a:lnTo>
                      <a:lnTo>
                        <a:pt x="276" y="45"/>
                      </a:lnTo>
                      <a:lnTo>
                        <a:pt x="290" y="42"/>
                      </a:lnTo>
                      <a:lnTo>
                        <a:pt x="300" y="36"/>
                      </a:lnTo>
                      <a:lnTo>
                        <a:pt x="314" y="41"/>
                      </a:lnTo>
                      <a:lnTo>
                        <a:pt x="378" y="52"/>
                      </a:lnTo>
                      <a:lnTo>
                        <a:pt x="426" y="51"/>
                      </a:lnTo>
                      <a:lnTo>
                        <a:pt x="453" y="45"/>
                      </a:lnTo>
                      <a:lnTo>
                        <a:pt x="477" y="42"/>
                      </a:lnTo>
                      <a:lnTo>
                        <a:pt x="491" y="50"/>
                      </a:lnTo>
                      <a:lnTo>
                        <a:pt x="510" y="63"/>
                      </a:lnTo>
                      <a:lnTo>
                        <a:pt x="515" y="74"/>
                      </a:lnTo>
                      <a:lnTo>
                        <a:pt x="515" y="81"/>
                      </a:lnTo>
                      <a:lnTo>
                        <a:pt x="516" y="91"/>
                      </a:lnTo>
                      <a:lnTo>
                        <a:pt x="534" y="163"/>
                      </a:lnTo>
                      <a:lnTo>
                        <a:pt x="534" y="179"/>
                      </a:lnTo>
                      <a:lnTo>
                        <a:pt x="533" y="196"/>
                      </a:lnTo>
                      <a:lnTo>
                        <a:pt x="522" y="212"/>
                      </a:lnTo>
                      <a:lnTo>
                        <a:pt x="507" y="220"/>
                      </a:lnTo>
                      <a:lnTo>
                        <a:pt x="496" y="234"/>
                      </a:lnTo>
                      <a:lnTo>
                        <a:pt x="502" y="245"/>
                      </a:lnTo>
                      <a:lnTo>
                        <a:pt x="517" y="257"/>
                      </a:lnTo>
                      <a:lnTo>
                        <a:pt x="513" y="29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9" name="Freeform 206">
                  <a:extLst>
                    <a:ext uri="{FF2B5EF4-FFF2-40B4-BE49-F238E27FC236}">
                      <a16:creationId xmlns:a16="http://schemas.microsoft.com/office/drawing/2014/main" id="{2DF8EADD-5D4E-E9C0-268B-DAFA7F3AD2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81964" y="3599727"/>
                  <a:ext cx="147180" cy="94414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12" y="118"/>
                    </a:cxn>
                    <a:cxn ang="0">
                      <a:pos x="24" y="93"/>
                    </a:cxn>
                    <a:cxn ang="0">
                      <a:pos x="33" y="64"/>
                    </a:cxn>
                    <a:cxn ang="0">
                      <a:pos x="51" y="44"/>
                    </a:cxn>
                    <a:cxn ang="0">
                      <a:pos x="86" y="33"/>
                    </a:cxn>
                    <a:cxn ang="0">
                      <a:pos x="113" y="68"/>
                    </a:cxn>
                    <a:cxn ang="0">
                      <a:pos x="119" y="86"/>
                    </a:cxn>
                    <a:cxn ang="0">
                      <a:pos x="125" y="92"/>
                    </a:cxn>
                    <a:cxn ang="0">
                      <a:pos x="147" y="108"/>
                    </a:cxn>
                    <a:cxn ang="0">
                      <a:pos x="169" y="102"/>
                    </a:cxn>
                    <a:cxn ang="0">
                      <a:pos x="174" y="113"/>
                    </a:cxn>
                    <a:cxn ang="0">
                      <a:pos x="181" y="92"/>
                    </a:cxn>
                    <a:cxn ang="0">
                      <a:pos x="185" y="21"/>
                    </a:cxn>
                    <a:cxn ang="0">
                      <a:pos x="200" y="14"/>
                    </a:cxn>
                    <a:cxn ang="0">
                      <a:pos x="239" y="0"/>
                    </a:cxn>
                    <a:cxn ang="0">
                      <a:pos x="269" y="15"/>
                    </a:cxn>
                    <a:cxn ang="0">
                      <a:pos x="288" y="30"/>
                    </a:cxn>
                    <a:cxn ang="0">
                      <a:pos x="318" y="49"/>
                    </a:cxn>
                    <a:cxn ang="0">
                      <a:pos x="341" y="44"/>
                    </a:cxn>
                    <a:cxn ang="0">
                      <a:pos x="359" y="49"/>
                    </a:cxn>
                    <a:cxn ang="0">
                      <a:pos x="368" y="63"/>
                    </a:cxn>
                    <a:cxn ang="0">
                      <a:pos x="379" y="74"/>
                    </a:cxn>
                    <a:cxn ang="0">
                      <a:pos x="375" y="106"/>
                    </a:cxn>
                    <a:cxn ang="0">
                      <a:pos x="380" y="116"/>
                    </a:cxn>
                    <a:cxn ang="0">
                      <a:pos x="387" y="128"/>
                    </a:cxn>
                    <a:cxn ang="0">
                      <a:pos x="402" y="159"/>
                    </a:cxn>
                    <a:cxn ang="0">
                      <a:pos x="406" y="182"/>
                    </a:cxn>
                    <a:cxn ang="0">
                      <a:pos x="395" y="190"/>
                    </a:cxn>
                    <a:cxn ang="0">
                      <a:pos x="375" y="206"/>
                    </a:cxn>
                    <a:cxn ang="0">
                      <a:pos x="363" y="227"/>
                    </a:cxn>
                    <a:cxn ang="0">
                      <a:pos x="340" y="222"/>
                    </a:cxn>
                    <a:cxn ang="0">
                      <a:pos x="331" y="236"/>
                    </a:cxn>
                    <a:cxn ang="0">
                      <a:pos x="316" y="238"/>
                    </a:cxn>
                    <a:cxn ang="0">
                      <a:pos x="303" y="231"/>
                    </a:cxn>
                    <a:cxn ang="0">
                      <a:pos x="258" y="189"/>
                    </a:cxn>
                    <a:cxn ang="0">
                      <a:pos x="234" y="188"/>
                    </a:cxn>
                    <a:cxn ang="0">
                      <a:pos x="218" y="160"/>
                    </a:cxn>
                    <a:cxn ang="0">
                      <a:pos x="200" y="173"/>
                    </a:cxn>
                    <a:cxn ang="0">
                      <a:pos x="153" y="166"/>
                    </a:cxn>
                    <a:cxn ang="0">
                      <a:pos x="129" y="163"/>
                    </a:cxn>
                    <a:cxn ang="0">
                      <a:pos x="114" y="163"/>
                    </a:cxn>
                    <a:cxn ang="0">
                      <a:pos x="98" y="167"/>
                    </a:cxn>
                    <a:cxn ang="0">
                      <a:pos x="83" y="162"/>
                    </a:cxn>
                    <a:cxn ang="0">
                      <a:pos x="44" y="171"/>
                    </a:cxn>
                    <a:cxn ang="0">
                      <a:pos x="20" y="193"/>
                    </a:cxn>
                    <a:cxn ang="0">
                      <a:pos x="3" y="195"/>
                    </a:cxn>
                  </a:cxnLst>
                  <a:rect l="0" t="0" r="r" b="b"/>
                  <a:pathLst>
                    <a:path w="406" h="240">
                      <a:moveTo>
                        <a:pt x="3" y="195"/>
                      </a:moveTo>
                      <a:lnTo>
                        <a:pt x="0" y="184"/>
                      </a:lnTo>
                      <a:lnTo>
                        <a:pt x="4" y="134"/>
                      </a:lnTo>
                      <a:lnTo>
                        <a:pt x="12" y="118"/>
                      </a:lnTo>
                      <a:lnTo>
                        <a:pt x="20" y="107"/>
                      </a:lnTo>
                      <a:lnTo>
                        <a:pt x="24" y="93"/>
                      </a:lnTo>
                      <a:lnTo>
                        <a:pt x="27" y="77"/>
                      </a:lnTo>
                      <a:lnTo>
                        <a:pt x="33" y="64"/>
                      </a:lnTo>
                      <a:lnTo>
                        <a:pt x="43" y="52"/>
                      </a:lnTo>
                      <a:lnTo>
                        <a:pt x="51" y="44"/>
                      </a:lnTo>
                      <a:lnTo>
                        <a:pt x="63" y="42"/>
                      </a:lnTo>
                      <a:lnTo>
                        <a:pt x="86" y="33"/>
                      </a:lnTo>
                      <a:lnTo>
                        <a:pt x="94" y="47"/>
                      </a:lnTo>
                      <a:lnTo>
                        <a:pt x="113" y="68"/>
                      </a:lnTo>
                      <a:lnTo>
                        <a:pt x="115" y="79"/>
                      </a:lnTo>
                      <a:lnTo>
                        <a:pt x="119" y="86"/>
                      </a:lnTo>
                      <a:lnTo>
                        <a:pt x="120" y="75"/>
                      </a:lnTo>
                      <a:lnTo>
                        <a:pt x="125" y="92"/>
                      </a:lnTo>
                      <a:lnTo>
                        <a:pt x="131" y="100"/>
                      </a:lnTo>
                      <a:lnTo>
                        <a:pt x="147" y="108"/>
                      </a:lnTo>
                      <a:lnTo>
                        <a:pt x="153" y="108"/>
                      </a:lnTo>
                      <a:lnTo>
                        <a:pt x="169" y="102"/>
                      </a:lnTo>
                      <a:lnTo>
                        <a:pt x="169" y="107"/>
                      </a:lnTo>
                      <a:lnTo>
                        <a:pt x="174" y="113"/>
                      </a:lnTo>
                      <a:lnTo>
                        <a:pt x="175" y="98"/>
                      </a:lnTo>
                      <a:lnTo>
                        <a:pt x="181" y="92"/>
                      </a:lnTo>
                      <a:lnTo>
                        <a:pt x="185" y="85"/>
                      </a:lnTo>
                      <a:lnTo>
                        <a:pt x="185" y="21"/>
                      </a:lnTo>
                      <a:lnTo>
                        <a:pt x="191" y="15"/>
                      </a:lnTo>
                      <a:lnTo>
                        <a:pt x="200" y="14"/>
                      </a:lnTo>
                      <a:lnTo>
                        <a:pt x="213" y="4"/>
                      </a:lnTo>
                      <a:lnTo>
                        <a:pt x="239" y="0"/>
                      </a:lnTo>
                      <a:lnTo>
                        <a:pt x="255" y="4"/>
                      </a:lnTo>
                      <a:lnTo>
                        <a:pt x="269" y="15"/>
                      </a:lnTo>
                      <a:lnTo>
                        <a:pt x="283" y="20"/>
                      </a:lnTo>
                      <a:lnTo>
                        <a:pt x="288" y="30"/>
                      </a:lnTo>
                      <a:lnTo>
                        <a:pt x="310" y="49"/>
                      </a:lnTo>
                      <a:lnTo>
                        <a:pt x="318" y="49"/>
                      </a:lnTo>
                      <a:lnTo>
                        <a:pt x="326" y="46"/>
                      </a:lnTo>
                      <a:lnTo>
                        <a:pt x="341" y="44"/>
                      </a:lnTo>
                      <a:lnTo>
                        <a:pt x="358" y="48"/>
                      </a:lnTo>
                      <a:lnTo>
                        <a:pt x="359" y="49"/>
                      </a:lnTo>
                      <a:lnTo>
                        <a:pt x="364" y="55"/>
                      </a:lnTo>
                      <a:lnTo>
                        <a:pt x="368" y="63"/>
                      </a:lnTo>
                      <a:lnTo>
                        <a:pt x="375" y="66"/>
                      </a:lnTo>
                      <a:lnTo>
                        <a:pt x="379" y="74"/>
                      </a:lnTo>
                      <a:lnTo>
                        <a:pt x="380" y="82"/>
                      </a:lnTo>
                      <a:lnTo>
                        <a:pt x="375" y="106"/>
                      </a:lnTo>
                      <a:lnTo>
                        <a:pt x="372" y="113"/>
                      </a:lnTo>
                      <a:lnTo>
                        <a:pt x="380" y="116"/>
                      </a:lnTo>
                      <a:lnTo>
                        <a:pt x="387" y="120"/>
                      </a:lnTo>
                      <a:lnTo>
                        <a:pt x="387" y="128"/>
                      </a:lnTo>
                      <a:lnTo>
                        <a:pt x="400" y="150"/>
                      </a:lnTo>
                      <a:lnTo>
                        <a:pt x="402" y="159"/>
                      </a:lnTo>
                      <a:lnTo>
                        <a:pt x="406" y="166"/>
                      </a:lnTo>
                      <a:lnTo>
                        <a:pt x="406" y="182"/>
                      </a:lnTo>
                      <a:lnTo>
                        <a:pt x="405" y="189"/>
                      </a:lnTo>
                      <a:lnTo>
                        <a:pt x="395" y="190"/>
                      </a:lnTo>
                      <a:lnTo>
                        <a:pt x="388" y="194"/>
                      </a:lnTo>
                      <a:lnTo>
                        <a:pt x="375" y="206"/>
                      </a:lnTo>
                      <a:lnTo>
                        <a:pt x="374" y="214"/>
                      </a:lnTo>
                      <a:lnTo>
                        <a:pt x="363" y="227"/>
                      </a:lnTo>
                      <a:lnTo>
                        <a:pt x="356" y="229"/>
                      </a:lnTo>
                      <a:lnTo>
                        <a:pt x="340" y="222"/>
                      </a:lnTo>
                      <a:lnTo>
                        <a:pt x="334" y="227"/>
                      </a:lnTo>
                      <a:lnTo>
                        <a:pt x="331" y="236"/>
                      </a:lnTo>
                      <a:lnTo>
                        <a:pt x="325" y="240"/>
                      </a:lnTo>
                      <a:lnTo>
                        <a:pt x="316" y="238"/>
                      </a:lnTo>
                      <a:lnTo>
                        <a:pt x="310" y="233"/>
                      </a:lnTo>
                      <a:lnTo>
                        <a:pt x="303" y="231"/>
                      </a:lnTo>
                      <a:lnTo>
                        <a:pt x="285" y="208"/>
                      </a:lnTo>
                      <a:lnTo>
                        <a:pt x="258" y="189"/>
                      </a:lnTo>
                      <a:lnTo>
                        <a:pt x="242" y="190"/>
                      </a:lnTo>
                      <a:lnTo>
                        <a:pt x="234" y="188"/>
                      </a:lnTo>
                      <a:lnTo>
                        <a:pt x="224" y="165"/>
                      </a:lnTo>
                      <a:lnTo>
                        <a:pt x="218" y="160"/>
                      </a:lnTo>
                      <a:lnTo>
                        <a:pt x="211" y="162"/>
                      </a:lnTo>
                      <a:lnTo>
                        <a:pt x="200" y="173"/>
                      </a:lnTo>
                      <a:lnTo>
                        <a:pt x="184" y="177"/>
                      </a:lnTo>
                      <a:lnTo>
                        <a:pt x="153" y="166"/>
                      </a:lnTo>
                      <a:lnTo>
                        <a:pt x="146" y="166"/>
                      </a:lnTo>
                      <a:lnTo>
                        <a:pt x="129" y="163"/>
                      </a:lnTo>
                      <a:lnTo>
                        <a:pt x="121" y="166"/>
                      </a:lnTo>
                      <a:lnTo>
                        <a:pt x="114" y="163"/>
                      </a:lnTo>
                      <a:lnTo>
                        <a:pt x="106" y="167"/>
                      </a:lnTo>
                      <a:lnTo>
                        <a:pt x="98" y="167"/>
                      </a:lnTo>
                      <a:lnTo>
                        <a:pt x="92" y="163"/>
                      </a:lnTo>
                      <a:lnTo>
                        <a:pt x="83" y="162"/>
                      </a:lnTo>
                      <a:lnTo>
                        <a:pt x="67" y="163"/>
                      </a:lnTo>
                      <a:lnTo>
                        <a:pt x="44" y="171"/>
                      </a:lnTo>
                      <a:lnTo>
                        <a:pt x="29" y="179"/>
                      </a:lnTo>
                      <a:lnTo>
                        <a:pt x="20" y="193"/>
                      </a:lnTo>
                      <a:lnTo>
                        <a:pt x="13" y="198"/>
                      </a:lnTo>
                      <a:lnTo>
                        <a:pt x="3" y="19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0" name="Freeform 207">
                  <a:extLst>
                    <a:ext uri="{FF2B5EF4-FFF2-40B4-BE49-F238E27FC236}">
                      <a16:creationId xmlns:a16="http://schemas.microsoft.com/office/drawing/2014/main" id="{52FEF983-6913-0522-2E05-C35D02F492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02078" y="3857397"/>
                  <a:ext cx="138094" cy="88513"/>
                </a:xfrm>
                <a:custGeom>
                  <a:avLst/>
                  <a:gdLst/>
                  <a:ahLst/>
                  <a:cxnLst>
                    <a:cxn ang="0">
                      <a:pos x="371" y="143"/>
                    </a:cxn>
                    <a:cxn ang="0">
                      <a:pos x="355" y="149"/>
                    </a:cxn>
                    <a:cxn ang="0">
                      <a:pos x="341" y="159"/>
                    </a:cxn>
                    <a:cxn ang="0">
                      <a:pos x="338" y="176"/>
                    </a:cxn>
                    <a:cxn ang="0">
                      <a:pos x="324" y="187"/>
                    </a:cxn>
                    <a:cxn ang="0">
                      <a:pos x="311" y="203"/>
                    </a:cxn>
                    <a:cxn ang="0">
                      <a:pos x="291" y="201"/>
                    </a:cxn>
                    <a:cxn ang="0">
                      <a:pos x="276" y="210"/>
                    </a:cxn>
                    <a:cxn ang="0">
                      <a:pos x="271" y="208"/>
                    </a:cxn>
                    <a:cxn ang="0">
                      <a:pos x="227" y="201"/>
                    </a:cxn>
                    <a:cxn ang="0">
                      <a:pos x="205" y="183"/>
                    </a:cxn>
                    <a:cxn ang="0">
                      <a:pos x="166" y="192"/>
                    </a:cxn>
                    <a:cxn ang="0">
                      <a:pos x="152" y="209"/>
                    </a:cxn>
                    <a:cxn ang="0">
                      <a:pos x="132" y="214"/>
                    </a:cxn>
                    <a:cxn ang="0">
                      <a:pos x="114" y="207"/>
                    </a:cxn>
                    <a:cxn ang="0">
                      <a:pos x="97" y="196"/>
                    </a:cxn>
                    <a:cxn ang="0">
                      <a:pos x="61" y="164"/>
                    </a:cxn>
                    <a:cxn ang="0">
                      <a:pos x="23" y="127"/>
                    </a:cxn>
                    <a:cxn ang="0">
                      <a:pos x="21" y="97"/>
                    </a:cxn>
                    <a:cxn ang="0">
                      <a:pos x="0" y="82"/>
                    </a:cxn>
                    <a:cxn ang="0">
                      <a:pos x="1" y="68"/>
                    </a:cxn>
                    <a:cxn ang="0">
                      <a:pos x="19" y="83"/>
                    </a:cxn>
                    <a:cxn ang="0">
                      <a:pos x="40" y="62"/>
                    </a:cxn>
                    <a:cxn ang="0">
                      <a:pos x="75" y="48"/>
                    </a:cxn>
                    <a:cxn ang="0">
                      <a:pos x="119" y="23"/>
                    </a:cxn>
                    <a:cxn ang="0">
                      <a:pos x="132" y="3"/>
                    </a:cxn>
                    <a:cxn ang="0">
                      <a:pos x="146" y="24"/>
                    </a:cxn>
                    <a:cxn ang="0">
                      <a:pos x="159" y="27"/>
                    </a:cxn>
                    <a:cxn ang="0">
                      <a:pos x="184" y="18"/>
                    </a:cxn>
                    <a:cxn ang="0">
                      <a:pos x="198" y="27"/>
                    </a:cxn>
                    <a:cxn ang="0">
                      <a:pos x="228" y="43"/>
                    </a:cxn>
                    <a:cxn ang="0">
                      <a:pos x="240" y="47"/>
                    </a:cxn>
                    <a:cxn ang="0">
                      <a:pos x="236" y="61"/>
                    </a:cxn>
                    <a:cxn ang="0">
                      <a:pos x="263" y="82"/>
                    </a:cxn>
                    <a:cxn ang="0">
                      <a:pos x="271" y="68"/>
                    </a:cxn>
                    <a:cxn ang="0">
                      <a:pos x="297" y="70"/>
                    </a:cxn>
                    <a:cxn ang="0">
                      <a:pos x="317" y="89"/>
                    </a:cxn>
                    <a:cxn ang="0">
                      <a:pos x="331" y="94"/>
                    </a:cxn>
                    <a:cxn ang="0">
                      <a:pos x="360" y="127"/>
                    </a:cxn>
                  </a:cxnLst>
                  <a:rect l="0" t="0" r="r" b="b"/>
                  <a:pathLst>
                    <a:path w="378" h="222">
                      <a:moveTo>
                        <a:pt x="378" y="136"/>
                      </a:moveTo>
                      <a:lnTo>
                        <a:pt x="371" y="143"/>
                      </a:lnTo>
                      <a:lnTo>
                        <a:pt x="360" y="142"/>
                      </a:lnTo>
                      <a:lnTo>
                        <a:pt x="355" y="149"/>
                      </a:lnTo>
                      <a:lnTo>
                        <a:pt x="350" y="156"/>
                      </a:lnTo>
                      <a:lnTo>
                        <a:pt x="341" y="159"/>
                      </a:lnTo>
                      <a:lnTo>
                        <a:pt x="339" y="164"/>
                      </a:lnTo>
                      <a:lnTo>
                        <a:pt x="338" y="176"/>
                      </a:lnTo>
                      <a:lnTo>
                        <a:pt x="333" y="185"/>
                      </a:lnTo>
                      <a:lnTo>
                        <a:pt x="324" y="187"/>
                      </a:lnTo>
                      <a:lnTo>
                        <a:pt x="324" y="193"/>
                      </a:lnTo>
                      <a:lnTo>
                        <a:pt x="311" y="203"/>
                      </a:lnTo>
                      <a:lnTo>
                        <a:pt x="296" y="206"/>
                      </a:lnTo>
                      <a:lnTo>
                        <a:pt x="291" y="201"/>
                      </a:lnTo>
                      <a:lnTo>
                        <a:pt x="283" y="201"/>
                      </a:lnTo>
                      <a:lnTo>
                        <a:pt x="276" y="210"/>
                      </a:lnTo>
                      <a:lnTo>
                        <a:pt x="271" y="222"/>
                      </a:lnTo>
                      <a:lnTo>
                        <a:pt x="271" y="208"/>
                      </a:lnTo>
                      <a:lnTo>
                        <a:pt x="263" y="197"/>
                      </a:lnTo>
                      <a:lnTo>
                        <a:pt x="227" y="201"/>
                      </a:lnTo>
                      <a:lnTo>
                        <a:pt x="213" y="188"/>
                      </a:lnTo>
                      <a:lnTo>
                        <a:pt x="205" y="183"/>
                      </a:lnTo>
                      <a:lnTo>
                        <a:pt x="172" y="182"/>
                      </a:lnTo>
                      <a:lnTo>
                        <a:pt x="166" y="192"/>
                      </a:lnTo>
                      <a:lnTo>
                        <a:pt x="162" y="201"/>
                      </a:lnTo>
                      <a:lnTo>
                        <a:pt x="152" y="209"/>
                      </a:lnTo>
                      <a:lnTo>
                        <a:pt x="143" y="213"/>
                      </a:lnTo>
                      <a:lnTo>
                        <a:pt x="132" y="214"/>
                      </a:lnTo>
                      <a:lnTo>
                        <a:pt x="121" y="213"/>
                      </a:lnTo>
                      <a:lnTo>
                        <a:pt x="114" y="207"/>
                      </a:lnTo>
                      <a:lnTo>
                        <a:pt x="100" y="202"/>
                      </a:lnTo>
                      <a:lnTo>
                        <a:pt x="97" y="196"/>
                      </a:lnTo>
                      <a:lnTo>
                        <a:pt x="71" y="176"/>
                      </a:lnTo>
                      <a:lnTo>
                        <a:pt x="61" y="164"/>
                      </a:lnTo>
                      <a:lnTo>
                        <a:pt x="33" y="140"/>
                      </a:lnTo>
                      <a:lnTo>
                        <a:pt x="23" y="127"/>
                      </a:lnTo>
                      <a:lnTo>
                        <a:pt x="23" y="110"/>
                      </a:lnTo>
                      <a:lnTo>
                        <a:pt x="21" y="97"/>
                      </a:lnTo>
                      <a:lnTo>
                        <a:pt x="8" y="91"/>
                      </a:lnTo>
                      <a:lnTo>
                        <a:pt x="0" y="82"/>
                      </a:lnTo>
                      <a:lnTo>
                        <a:pt x="0" y="73"/>
                      </a:lnTo>
                      <a:lnTo>
                        <a:pt x="1" y="68"/>
                      </a:lnTo>
                      <a:lnTo>
                        <a:pt x="17" y="83"/>
                      </a:lnTo>
                      <a:lnTo>
                        <a:pt x="19" y="83"/>
                      </a:lnTo>
                      <a:lnTo>
                        <a:pt x="24" y="69"/>
                      </a:lnTo>
                      <a:lnTo>
                        <a:pt x="40" y="62"/>
                      </a:lnTo>
                      <a:lnTo>
                        <a:pt x="57" y="57"/>
                      </a:lnTo>
                      <a:lnTo>
                        <a:pt x="75" y="48"/>
                      </a:lnTo>
                      <a:lnTo>
                        <a:pt x="81" y="36"/>
                      </a:lnTo>
                      <a:lnTo>
                        <a:pt x="119" y="23"/>
                      </a:lnTo>
                      <a:lnTo>
                        <a:pt x="123" y="0"/>
                      </a:lnTo>
                      <a:lnTo>
                        <a:pt x="132" y="3"/>
                      </a:lnTo>
                      <a:lnTo>
                        <a:pt x="140" y="15"/>
                      </a:lnTo>
                      <a:lnTo>
                        <a:pt x="146" y="24"/>
                      </a:lnTo>
                      <a:lnTo>
                        <a:pt x="153" y="24"/>
                      </a:lnTo>
                      <a:lnTo>
                        <a:pt x="159" y="27"/>
                      </a:lnTo>
                      <a:lnTo>
                        <a:pt x="174" y="13"/>
                      </a:lnTo>
                      <a:lnTo>
                        <a:pt x="184" y="18"/>
                      </a:lnTo>
                      <a:lnTo>
                        <a:pt x="190" y="27"/>
                      </a:lnTo>
                      <a:lnTo>
                        <a:pt x="198" y="27"/>
                      </a:lnTo>
                      <a:lnTo>
                        <a:pt x="218" y="31"/>
                      </a:lnTo>
                      <a:lnTo>
                        <a:pt x="228" y="43"/>
                      </a:lnTo>
                      <a:lnTo>
                        <a:pt x="239" y="45"/>
                      </a:lnTo>
                      <a:lnTo>
                        <a:pt x="240" y="47"/>
                      </a:lnTo>
                      <a:lnTo>
                        <a:pt x="240" y="50"/>
                      </a:lnTo>
                      <a:lnTo>
                        <a:pt x="236" y="61"/>
                      </a:lnTo>
                      <a:lnTo>
                        <a:pt x="255" y="79"/>
                      </a:lnTo>
                      <a:lnTo>
                        <a:pt x="263" y="82"/>
                      </a:lnTo>
                      <a:lnTo>
                        <a:pt x="274" y="74"/>
                      </a:lnTo>
                      <a:lnTo>
                        <a:pt x="271" y="68"/>
                      </a:lnTo>
                      <a:lnTo>
                        <a:pt x="272" y="62"/>
                      </a:lnTo>
                      <a:lnTo>
                        <a:pt x="297" y="70"/>
                      </a:lnTo>
                      <a:lnTo>
                        <a:pt x="317" y="73"/>
                      </a:lnTo>
                      <a:lnTo>
                        <a:pt x="317" y="89"/>
                      </a:lnTo>
                      <a:lnTo>
                        <a:pt x="326" y="96"/>
                      </a:lnTo>
                      <a:lnTo>
                        <a:pt x="331" y="94"/>
                      </a:lnTo>
                      <a:lnTo>
                        <a:pt x="340" y="99"/>
                      </a:lnTo>
                      <a:lnTo>
                        <a:pt x="360" y="127"/>
                      </a:lnTo>
                      <a:lnTo>
                        <a:pt x="378" y="1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1" name="Freeform 208">
                  <a:extLst>
                    <a:ext uri="{FF2B5EF4-FFF2-40B4-BE49-F238E27FC236}">
                      <a16:creationId xmlns:a16="http://schemas.microsoft.com/office/drawing/2014/main" id="{59FA1E78-4381-816C-BA1B-D84FB440A2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11036" y="4079663"/>
                  <a:ext cx="125375" cy="84580"/>
                </a:xfrm>
                <a:custGeom>
                  <a:avLst/>
                  <a:gdLst/>
                  <a:ahLst/>
                  <a:cxnLst>
                    <a:cxn ang="0">
                      <a:pos x="32" y="208"/>
                    </a:cxn>
                    <a:cxn ang="0">
                      <a:pos x="31" y="192"/>
                    </a:cxn>
                    <a:cxn ang="0">
                      <a:pos x="26" y="163"/>
                    </a:cxn>
                    <a:cxn ang="0">
                      <a:pos x="3" y="143"/>
                    </a:cxn>
                    <a:cxn ang="0">
                      <a:pos x="3" y="118"/>
                    </a:cxn>
                    <a:cxn ang="0">
                      <a:pos x="15" y="94"/>
                    </a:cxn>
                    <a:cxn ang="0">
                      <a:pos x="26" y="82"/>
                    </a:cxn>
                    <a:cxn ang="0">
                      <a:pos x="11" y="66"/>
                    </a:cxn>
                    <a:cxn ang="0">
                      <a:pos x="3" y="51"/>
                    </a:cxn>
                    <a:cxn ang="0">
                      <a:pos x="0" y="29"/>
                    </a:cxn>
                    <a:cxn ang="0">
                      <a:pos x="3" y="8"/>
                    </a:cxn>
                    <a:cxn ang="0">
                      <a:pos x="20" y="0"/>
                    </a:cxn>
                    <a:cxn ang="0">
                      <a:pos x="32" y="4"/>
                    </a:cxn>
                    <a:cxn ang="0">
                      <a:pos x="26" y="19"/>
                    </a:cxn>
                    <a:cxn ang="0">
                      <a:pos x="37" y="27"/>
                    </a:cxn>
                    <a:cxn ang="0">
                      <a:pos x="51" y="27"/>
                    </a:cxn>
                    <a:cxn ang="0">
                      <a:pos x="85" y="31"/>
                    </a:cxn>
                    <a:cxn ang="0">
                      <a:pos x="126" y="32"/>
                    </a:cxn>
                    <a:cxn ang="0">
                      <a:pos x="170" y="40"/>
                    </a:cxn>
                    <a:cxn ang="0">
                      <a:pos x="187" y="35"/>
                    </a:cxn>
                    <a:cxn ang="0">
                      <a:pos x="206" y="23"/>
                    </a:cxn>
                    <a:cxn ang="0">
                      <a:pos x="226" y="13"/>
                    </a:cxn>
                    <a:cxn ang="0">
                      <a:pos x="252" y="4"/>
                    </a:cxn>
                    <a:cxn ang="0">
                      <a:pos x="272" y="5"/>
                    </a:cxn>
                    <a:cxn ang="0">
                      <a:pos x="278" y="10"/>
                    </a:cxn>
                    <a:cxn ang="0">
                      <a:pos x="308" y="19"/>
                    </a:cxn>
                    <a:cxn ang="0">
                      <a:pos x="328" y="32"/>
                    </a:cxn>
                    <a:cxn ang="0">
                      <a:pos x="346" y="31"/>
                    </a:cxn>
                    <a:cxn ang="0">
                      <a:pos x="343" y="47"/>
                    </a:cxn>
                    <a:cxn ang="0">
                      <a:pos x="338" y="58"/>
                    </a:cxn>
                    <a:cxn ang="0">
                      <a:pos x="319" y="63"/>
                    </a:cxn>
                    <a:cxn ang="0">
                      <a:pos x="306" y="78"/>
                    </a:cxn>
                    <a:cxn ang="0">
                      <a:pos x="306" y="107"/>
                    </a:cxn>
                    <a:cxn ang="0">
                      <a:pos x="298" y="110"/>
                    </a:cxn>
                    <a:cxn ang="0">
                      <a:pos x="295" y="116"/>
                    </a:cxn>
                    <a:cxn ang="0">
                      <a:pos x="284" y="126"/>
                    </a:cxn>
                    <a:cxn ang="0">
                      <a:pos x="287" y="129"/>
                    </a:cxn>
                    <a:cxn ang="0">
                      <a:pos x="292" y="131"/>
                    </a:cxn>
                    <a:cxn ang="0">
                      <a:pos x="296" y="138"/>
                    </a:cxn>
                    <a:cxn ang="0">
                      <a:pos x="299" y="148"/>
                    </a:cxn>
                    <a:cxn ang="0">
                      <a:pos x="310" y="163"/>
                    </a:cxn>
                    <a:cxn ang="0">
                      <a:pos x="311" y="169"/>
                    </a:cxn>
                    <a:cxn ang="0">
                      <a:pos x="303" y="167"/>
                    </a:cxn>
                    <a:cxn ang="0">
                      <a:pos x="280" y="171"/>
                    </a:cxn>
                    <a:cxn ang="0">
                      <a:pos x="262" y="161"/>
                    </a:cxn>
                    <a:cxn ang="0">
                      <a:pos x="242" y="169"/>
                    </a:cxn>
                    <a:cxn ang="0">
                      <a:pos x="228" y="171"/>
                    </a:cxn>
                    <a:cxn ang="0">
                      <a:pos x="219" y="179"/>
                    </a:cxn>
                    <a:cxn ang="0">
                      <a:pos x="208" y="180"/>
                    </a:cxn>
                    <a:cxn ang="0">
                      <a:pos x="206" y="199"/>
                    </a:cxn>
                    <a:cxn ang="0">
                      <a:pos x="192" y="212"/>
                    </a:cxn>
                    <a:cxn ang="0">
                      <a:pos x="172" y="215"/>
                    </a:cxn>
                    <a:cxn ang="0">
                      <a:pos x="137" y="203"/>
                    </a:cxn>
                    <a:cxn ang="0">
                      <a:pos x="127" y="195"/>
                    </a:cxn>
                    <a:cxn ang="0">
                      <a:pos x="115" y="195"/>
                    </a:cxn>
                    <a:cxn ang="0">
                      <a:pos x="84" y="204"/>
                    </a:cxn>
                    <a:cxn ang="0">
                      <a:pos x="62" y="204"/>
                    </a:cxn>
                    <a:cxn ang="0">
                      <a:pos x="45" y="208"/>
                    </a:cxn>
                    <a:cxn ang="0">
                      <a:pos x="32" y="208"/>
                    </a:cxn>
                  </a:cxnLst>
                  <a:rect l="0" t="0" r="r" b="b"/>
                  <a:pathLst>
                    <a:path w="346" h="215">
                      <a:moveTo>
                        <a:pt x="32" y="208"/>
                      </a:moveTo>
                      <a:lnTo>
                        <a:pt x="31" y="192"/>
                      </a:lnTo>
                      <a:lnTo>
                        <a:pt x="26" y="163"/>
                      </a:lnTo>
                      <a:lnTo>
                        <a:pt x="3" y="143"/>
                      </a:lnTo>
                      <a:lnTo>
                        <a:pt x="3" y="118"/>
                      </a:lnTo>
                      <a:lnTo>
                        <a:pt x="15" y="94"/>
                      </a:lnTo>
                      <a:lnTo>
                        <a:pt x="26" y="82"/>
                      </a:lnTo>
                      <a:lnTo>
                        <a:pt x="11" y="66"/>
                      </a:lnTo>
                      <a:lnTo>
                        <a:pt x="3" y="51"/>
                      </a:lnTo>
                      <a:lnTo>
                        <a:pt x="0" y="29"/>
                      </a:lnTo>
                      <a:lnTo>
                        <a:pt x="3" y="8"/>
                      </a:lnTo>
                      <a:lnTo>
                        <a:pt x="20" y="0"/>
                      </a:lnTo>
                      <a:lnTo>
                        <a:pt x="32" y="4"/>
                      </a:lnTo>
                      <a:lnTo>
                        <a:pt x="26" y="19"/>
                      </a:lnTo>
                      <a:lnTo>
                        <a:pt x="37" y="27"/>
                      </a:lnTo>
                      <a:lnTo>
                        <a:pt x="51" y="27"/>
                      </a:lnTo>
                      <a:lnTo>
                        <a:pt x="85" y="31"/>
                      </a:lnTo>
                      <a:lnTo>
                        <a:pt x="126" y="32"/>
                      </a:lnTo>
                      <a:lnTo>
                        <a:pt x="170" y="40"/>
                      </a:lnTo>
                      <a:lnTo>
                        <a:pt x="187" y="35"/>
                      </a:lnTo>
                      <a:lnTo>
                        <a:pt x="206" y="23"/>
                      </a:lnTo>
                      <a:lnTo>
                        <a:pt x="226" y="13"/>
                      </a:lnTo>
                      <a:lnTo>
                        <a:pt x="252" y="4"/>
                      </a:lnTo>
                      <a:lnTo>
                        <a:pt x="272" y="5"/>
                      </a:lnTo>
                      <a:lnTo>
                        <a:pt x="278" y="10"/>
                      </a:lnTo>
                      <a:lnTo>
                        <a:pt x="308" y="19"/>
                      </a:lnTo>
                      <a:lnTo>
                        <a:pt x="328" y="32"/>
                      </a:lnTo>
                      <a:lnTo>
                        <a:pt x="346" y="31"/>
                      </a:lnTo>
                      <a:lnTo>
                        <a:pt x="343" y="47"/>
                      </a:lnTo>
                      <a:lnTo>
                        <a:pt x="338" y="58"/>
                      </a:lnTo>
                      <a:lnTo>
                        <a:pt x="319" y="63"/>
                      </a:lnTo>
                      <a:lnTo>
                        <a:pt x="306" y="78"/>
                      </a:lnTo>
                      <a:lnTo>
                        <a:pt x="306" y="107"/>
                      </a:lnTo>
                      <a:lnTo>
                        <a:pt x="298" y="110"/>
                      </a:lnTo>
                      <a:lnTo>
                        <a:pt x="295" y="116"/>
                      </a:lnTo>
                      <a:lnTo>
                        <a:pt x="284" y="126"/>
                      </a:lnTo>
                      <a:lnTo>
                        <a:pt x="287" y="129"/>
                      </a:lnTo>
                      <a:lnTo>
                        <a:pt x="292" y="131"/>
                      </a:lnTo>
                      <a:lnTo>
                        <a:pt x="296" y="138"/>
                      </a:lnTo>
                      <a:lnTo>
                        <a:pt x="299" y="148"/>
                      </a:lnTo>
                      <a:lnTo>
                        <a:pt x="310" y="163"/>
                      </a:lnTo>
                      <a:lnTo>
                        <a:pt x="311" y="169"/>
                      </a:lnTo>
                      <a:lnTo>
                        <a:pt x="303" y="167"/>
                      </a:lnTo>
                      <a:lnTo>
                        <a:pt x="280" y="171"/>
                      </a:lnTo>
                      <a:lnTo>
                        <a:pt x="262" y="161"/>
                      </a:lnTo>
                      <a:lnTo>
                        <a:pt x="242" y="169"/>
                      </a:lnTo>
                      <a:lnTo>
                        <a:pt x="228" y="171"/>
                      </a:lnTo>
                      <a:lnTo>
                        <a:pt x="219" y="179"/>
                      </a:lnTo>
                      <a:lnTo>
                        <a:pt x="208" y="180"/>
                      </a:lnTo>
                      <a:lnTo>
                        <a:pt x="206" y="199"/>
                      </a:lnTo>
                      <a:lnTo>
                        <a:pt x="192" y="212"/>
                      </a:lnTo>
                      <a:lnTo>
                        <a:pt x="172" y="215"/>
                      </a:lnTo>
                      <a:lnTo>
                        <a:pt x="137" y="203"/>
                      </a:lnTo>
                      <a:lnTo>
                        <a:pt x="127" y="195"/>
                      </a:lnTo>
                      <a:lnTo>
                        <a:pt x="115" y="195"/>
                      </a:lnTo>
                      <a:lnTo>
                        <a:pt x="84" y="204"/>
                      </a:lnTo>
                      <a:lnTo>
                        <a:pt x="62" y="204"/>
                      </a:lnTo>
                      <a:lnTo>
                        <a:pt x="45" y="208"/>
                      </a:lnTo>
                      <a:lnTo>
                        <a:pt x="32" y="20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2" name="Freeform 209">
                  <a:extLst>
                    <a:ext uri="{FF2B5EF4-FFF2-40B4-BE49-F238E27FC236}">
                      <a16:creationId xmlns:a16="http://schemas.microsoft.com/office/drawing/2014/main" id="{4A8B56D2-F9BE-DAE9-6955-8CF9749A36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4784" y="4006887"/>
                  <a:ext cx="116289" cy="108182"/>
                </a:xfrm>
                <a:custGeom>
                  <a:avLst/>
                  <a:gdLst/>
                  <a:ahLst/>
                  <a:cxnLst>
                    <a:cxn ang="0">
                      <a:pos x="258" y="62"/>
                    </a:cxn>
                    <a:cxn ang="0">
                      <a:pos x="215" y="50"/>
                    </a:cxn>
                    <a:cxn ang="0">
                      <a:pos x="180" y="12"/>
                    </a:cxn>
                    <a:cxn ang="0">
                      <a:pos x="164" y="7"/>
                    </a:cxn>
                    <a:cxn ang="0">
                      <a:pos x="148" y="3"/>
                    </a:cxn>
                    <a:cxn ang="0">
                      <a:pos x="149" y="15"/>
                    </a:cxn>
                    <a:cxn ang="0">
                      <a:pos x="138" y="19"/>
                    </a:cxn>
                    <a:cxn ang="0">
                      <a:pos x="111" y="34"/>
                    </a:cxn>
                    <a:cxn ang="0">
                      <a:pos x="118" y="56"/>
                    </a:cxn>
                    <a:cxn ang="0">
                      <a:pos x="94" y="73"/>
                    </a:cxn>
                    <a:cxn ang="0">
                      <a:pos x="95" y="95"/>
                    </a:cxn>
                    <a:cxn ang="0">
                      <a:pos x="81" y="93"/>
                    </a:cxn>
                    <a:cxn ang="0">
                      <a:pos x="73" y="90"/>
                    </a:cxn>
                    <a:cxn ang="0">
                      <a:pos x="57" y="76"/>
                    </a:cxn>
                    <a:cxn ang="0">
                      <a:pos x="30" y="92"/>
                    </a:cxn>
                    <a:cxn ang="0">
                      <a:pos x="8" y="93"/>
                    </a:cxn>
                    <a:cxn ang="0">
                      <a:pos x="16" y="135"/>
                    </a:cxn>
                    <a:cxn ang="0">
                      <a:pos x="38" y="116"/>
                    </a:cxn>
                    <a:cxn ang="0">
                      <a:pos x="65" y="113"/>
                    </a:cxn>
                    <a:cxn ang="0">
                      <a:pos x="75" y="128"/>
                    </a:cxn>
                    <a:cxn ang="0">
                      <a:pos x="103" y="175"/>
                    </a:cxn>
                    <a:cxn ang="0">
                      <a:pos x="91" y="187"/>
                    </a:cxn>
                    <a:cxn ang="0">
                      <a:pos x="119" y="216"/>
                    </a:cxn>
                    <a:cxn ang="0">
                      <a:pos x="135" y="238"/>
                    </a:cxn>
                    <a:cxn ang="0">
                      <a:pos x="183" y="245"/>
                    </a:cxn>
                    <a:cxn ang="0">
                      <a:pos x="219" y="276"/>
                    </a:cxn>
                    <a:cxn ang="0">
                      <a:pos x="203" y="237"/>
                    </a:cxn>
                    <a:cxn ang="0">
                      <a:pos x="173" y="211"/>
                    </a:cxn>
                    <a:cxn ang="0">
                      <a:pos x="156" y="190"/>
                    </a:cxn>
                    <a:cxn ang="0">
                      <a:pos x="144" y="170"/>
                    </a:cxn>
                    <a:cxn ang="0">
                      <a:pos x="143" y="157"/>
                    </a:cxn>
                    <a:cxn ang="0">
                      <a:pos x="128" y="137"/>
                    </a:cxn>
                    <a:cxn ang="0">
                      <a:pos x="124" y="126"/>
                    </a:cxn>
                    <a:cxn ang="0">
                      <a:pos x="129" y="97"/>
                    </a:cxn>
                    <a:cxn ang="0">
                      <a:pos x="151" y="116"/>
                    </a:cxn>
                    <a:cxn ang="0">
                      <a:pos x="182" y="101"/>
                    </a:cxn>
                    <a:cxn ang="0">
                      <a:pos x="200" y="105"/>
                    </a:cxn>
                    <a:cxn ang="0">
                      <a:pos x="210" y="106"/>
                    </a:cxn>
                    <a:cxn ang="0">
                      <a:pos x="229" y="106"/>
                    </a:cxn>
                    <a:cxn ang="0">
                      <a:pos x="246" y="106"/>
                    </a:cxn>
                    <a:cxn ang="0">
                      <a:pos x="256" y="113"/>
                    </a:cxn>
                    <a:cxn ang="0">
                      <a:pos x="273" y="115"/>
                    </a:cxn>
                    <a:cxn ang="0">
                      <a:pos x="283" y="111"/>
                    </a:cxn>
                    <a:cxn ang="0">
                      <a:pos x="288" y="125"/>
                    </a:cxn>
                    <a:cxn ang="0">
                      <a:pos x="307" y="125"/>
                    </a:cxn>
                    <a:cxn ang="0">
                      <a:pos x="305" y="109"/>
                    </a:cxn>
                    <a:cxn ang="0">
                      <a:pos x="311" y="100"/>
                    </a:cxn>
                    <a:cxn ang="0">
                      <a:pos x="322" y="100"/>
                    </a:cxn>
                    <a:cxn ang="0">
                      <a:pos x="316" y="98"/>
                    </a:cxn>
                    <a:cxn ang="0">
                      <a:pos x="304" y="93"/>
                    </a:cxn>
                    <a:cxn ang="0">
                      <a:pos x="297" y="89"/>
                    </a:cxn>
                    <a:cxn ang="0">
                      <a:pos x="297" y="83"/>
                    </a:cxn>
                    <a:cxn ang="0">
                      <a:pos x="302" y="79"/>
                    </a:cxn>
                    <a:cxn ang="0">
                      <a:pos x="297" y="74"/>
                    </a:cxn>
                    <a:cxn ang="0">
                      <a:pos x="291" y="73"/>
                    </a:cxn>
                    <a:cxn ang="0">
                      <a:pos x="291" y="63"/>
                    </a:cxn>
                    <a:cxn ang="0">
                      <a:pos x="284" y="50"/>
                    </a:cxn>
                  </a:cxnLst>
                  <a:rect l="0" t="0" r="r" b="b"/>
                  <a:pathLst>
                    <a:path w="322" h="276">
                      <a:moveTo>
                        <a:pt x="284" y="50"/>
                      </a:moveTo>
                      <a:lnTo>
                        <a:pt x="272" y="58"/>
                      </a:lnTo>
                      <a:lnTo>
                        <a:pt x="258" y="62"/>
                      </a:lnTo>
                      <a:lnTo>
                        <a:pt x="241" y="63"/>
                      </a:lnTo>
                      <a:lnTo>
                        <a:pt x="226" y="54"/>
                      </a:lnTo>
                      <a:lnTo>
                        <a:pt x="215" y="50"/>
                      </a:lnTo>
                      <a:lnTo>
                        <a:pt x="204" y="35"/>
                      </a:lnTo>
                      <a:lnTo>
                        <a:pt x="189" y="28"/>
                      </a:lnTo>
                      <a:lnTo>
                        <a:pt x="180" y="12"/>
                      </a:lnTo>
                      <a:lnTo>
                        <a:pt x="167" y="7"/>
                      </a:lnTo>
                      <a:lnTo>
                        <a:pt x="167" y="4"/>
                      </a:lnTo>
                      <a:lnTo>
                        <a:pt x="164" y="7"/>
                      </a:lnTo>
                      <a:lnTo>
                        <a:pt x="155" y="1"/>
                      </a:lnTo>
                      <a:lnTo>
                        <a:pt x="151" y="0"/>
                      </a:lnTo>
                      <a:lnTo>
                        <a:pt x="148" y="3"/>
                      </a:lnTo>
                      <a:lnTo>
                        <a:pt x="148" y="8"/>
                      </a:lnTo>
                      <a:lnTo>
                        <a:pt x="149" y="14"/>
                      </a:lnTo>
                      <a:lnTo>
                        <a:pt x="149" y="15"/>
                      </a:lnTo>
                      <a:lnTo>
                        <a:pt x="145" y="14"/>
                      </a:lnTo>
                      <a:lnTo>
                        <a:pt x="138" y="14"/>
                      </a:lnTo>
                      <a:lnTo>
                        <a:pt x="138" y="19"/>
                      </a:lnTo>
                      <a:lnTo>
                        <a:pt x="134" y="22"/>
                      </a:lnTo>
                      <a:lnTo>
                        <a:pt x="114" y="29"/>
                      </a:lnTo>
                      <a:lnTo>
                        <a:pt x="111" y="34"/>
                      </a:lnTo>
                      <a:lnTo>
                        <a:pt x="112" y="38"/>
                      </a:lnTo>
                      <a:lnTo>
                        <a:pt x="118" y="45"/>
                      </a:lnTo>
                      <a:lnTo>
                        <a:pt x="118" y="56"/>
                      </a:lnTo>
                      <a:lnTo>
                        <a:pt x="113" y="63"/>
                      </a:lnTo>
                      <a:lnTo>
                        <a:pt x="105" y="65"/>
                      </a:lnTo>
                      <a:lnTo>
                        <a:pt x="94" y="73"/>
                      </a:lnTo>
                      <a:lnTo>
                        <a:pt x="97" y="78"/>
                      </a:lnTo>
                      <a:lnTo>
                        <a:pt x="94" y="83"/>
                      </a:lnTo>
                      <a:lnTo>
                        <a:pt x="95" y="95"/>
                      </a:lnTo>
                      <a:lnTo>
                        <a:pt x="90" y="99"/>
                      </a:lnTo>
                      <a:lnTo>
                        <a:pt x="86" y="99"/>
                      </a:lnTo>
                      <a:lnTo>
                        <a:pt x="81" y="93"/>
                      </a:lnTo>
                      <a:lnTo>
                        <a:pt x="78" y="93"/>
                      </a:lnTo>
                      <a:lnTo>
                        <a:pt x="75" y="90"/>
                      </a:lnTo>
                      <a:lnTo>
                        <a:pt x="73" y="90"/>
                      </a:lnTo>
                      <a:lnTo>
                        <a:pt x="73" y="94"/>
                      </a:lnTo>
                      <a:lnTo>
                        <a:pt x="68" y="95"/>
                      </a:lnTo>
                      <a:lnTo>
                        <a:pt x="57" y="76"/>
                      </a:lnTo>
                      <a:lnTo>
                        <a:pt x="54" y="76"/>
                      </a:lnTo>
                      <a:lnTo>
                        <a:pt x="47" y="92"/>
                      </a:lnTo>
                      <a:lnTo>
                        <a:pt x="30" y="92"/>
                      </a:lnTo>
                      <a:lnTo>
                        <a:pt x="24" y="87"/>
                      </a:lnTo>
                      <a:lnTo>
                        <a:pt x="21" y="92"/>
                      </a:lnTo>
                      <a:lnTo>
                        <a:pt x="8" y="93"/>
                      </a:lnTo>
                      <a:lnTo>
                        <a:pt x="0" y="87"/>
                      </a:lnTo>
                      <a:lnTo>
                        <a:pt x="4" y="108"/>
                      </a:lnTo>
                      <a:lnTo>
                        <a:pt x="16" y="135"/>
                      </a:lnTo>
                      <a:lnTo>
                        <a:pt x="21" y="138"/>
                      </a:lnTo>
                      <a:lnTo>
                        <a:pt x="27" y="137"/>
                      </a:lnTo>
                      <a:lnTo>
                        <a:pt x="38" y="116"/>
                      </a:lnTo>
                      <a:lnTo>
                        <a:pt x="44" y="99"/>
                      </a:lnTo>
                      <a:lnTo>
                        <a:pt x="57" y="103"/>
                      </a:lnTo>
                      <a:lnTo>
                        <a:pt x="65" y="113"/>
                      </a:lnTo>
                      <a:lnTo>
                        <a:pt x="68" y="113"/>
                      </a:lnTo>
                      <a:lnTo>
                        <a:pt x="73" y="119"/>
                      </a:lnTo>
                      <a:lnTo>
                        <a:pt x="75" y="128"/>
                      </a:lnTo>
                      <a:lnTo>
                        <a:pt x="75" y="143"/>
                      </a:lnTo>
                      <a:lnTo>
                        <a:pt x="84" y="159"/>
                      </a:lnTo>
                      <a:lnTo>
                        <a:pt x="103" y="175"/>
                      </a:lnTo>
                      <a:lnTo>
                        <a:pt x="94" y="178"/>
                      </a:lnTo>
                      <a:lnTo>
                        <a:pt x="90" y="183"/>
                      </a:lnTo>
                      <a:lnTo>
                        <a:pt x="91" y="187"/>
                      </a:lnTo>
                      <a:lnTo>
                        <a:pt x="102" y="202"/>
                      </a:lnTo>
                      <a:lnTo>
                        <a:pt x="112" y="210"/>
                      </a:lnTo>
                      <a:lnTo>
                        <a:pt x="119" y="216"/>
                      </a:lnTo>
                      <a:lnTo>
                        <a:pt x="129" y="221"/>
                      </a:lnTo>
                      <a:lnTo>
                        <a:pt x="134" y="230"/>
                      </a:lnTo>
                      <a:lnTo>
                        <a:pt x="135" y="238"/>
                      </a:lnTo>
                      <a:lnTo>
                        <a:pt x="154" y="237"/>
                      </a:lnTo>
                      <a:lnTo>
                        <a:pt x="166" y="238"/>
                      </a:lnTo>
                      <a:lnTo>
                        <a:pt x="183" y="245"/>
                      </a:lnTo>
                      <a:lnTo>
                        <a:pt x="198" y="256"/>
                      </a:lnTo>
                      <a:lnTo>
                        <a:pt x="211" y="270"/>
                      </a:lnTo>
                      <a:lnTo>
                        <a:pt x="219" y="276"/>
                      </a:lnTo>
                      <a:lnTo>
                        <a:pt x="226" y="272"/>
                      </a:lnTo>
                      <a:lnTo>
                        <a:pt x="204" y="248"/>
                      </a:lnTo>
                      <a:lnTo>
                        <a:pt x="203" y="237"/>
                      </a:lnTo>
                      <a:lnTo>
                        <a:pt x="198" y="233"/>
                      </a:lnTo>
                      <a:lnTo>
                        <a:pt x="193" y="230"/>
                      </a:lnTo>
                      <a:lnTo>
                        <a:pt x="173" y="211"/>
                      </a:lnTo>
                      <a:lnTo>
                        <a:pt x="172" y="206"/>
                      </a:lnTo>
                      <a:lnTo>
                        <a:pt x="162" y="192"/>
                      </a:lnTo>
                      <a:lnTo>
                        <a:pt x="156" y="190"/>
                      </a:lnTo>
                      <a:lnTo>
                        <a:pt x="148" y="178"/>
                      </a:lnTo>
                      <a:lnTo>
                        <a:pt x="143" y="176"/>
                      </a:lnTo>
                      <a:lnTo>
                        <a:pt x="144" y="170"/>
                      </a:lnTo>
                      <a:lnTo>
                        <a:pt x="146" y="168"/>
                      </a:lnTo>
                      <a:lnTo>
                        <a:pt x="143" y="162"/>
                      </a:lnTo>
                      <a:lnTo>
                        <a:pt x="143" y="157"/>
                      </a:lnTo>
                      <a:lnTo>
                        <a:pt x="137" y="151"/>
                      </a:lnTo>
                      <a:lnTo>
                        <a:pt x="133" y="138"/>
                      </a:lnTo>
                      <a:lnTo>
                        <a:pt x="128" y="137"/>
                      </a:lnTo>
                      <a:lnTo>
                        <a:pt x="121" y="131"/>
                      </a:lnTo>
                      <a:lnTo>
                        <a:pt x="121" y="128"/>
                      </a:lnTo>
                      <a:lnTo>
                        <a:pt x="124" y="126"/>
                      </a:lnTo>
                      <a:lnTo>
                        <a:pt x="123" y="122"/>
                      </a:lnTo>
                      <a:lnTo>
                        <a:pt x="123" y="103"/>
                      </a:lnTo>
                      <a:lnTo>
                        <a:pt x="129" y="97"/>
                      </a:lnTo>
                      <a:lnTo>
                        <a:pt x="138" y="99"/>
                      </a:lnTo>
                      <a:lnTo>
                        <a:pt x="138" y="101"/>
                      </a:lnTo>
                      <a:lnTo>
                        <a:pt x="151" y="116"/>
                      </a:lnTo>
                      <a:lnTo>
                        <a:pt x="155" y="116"/>
                      </a:lnTo>
                      <a:lnTo>
                        <a:pt x="164" y="99"/>
                      </a:lnTo>
                      <a:lnTo>
                        <a:pt x="182" y="101"/>
                      </a:lnTo>
                      <a:lnTo>
                        <a:pt x="186" y="97"/>
                      </a:lnTo>
                      <a:lnTo>
                        <a:pt x="188" y="97"/>
                      </a:lnTo>
                      <a:lnTo>
                        <a:pt x="200" y="105"/>
                      </a:lnTo>
                      <a:lnTo>
                        <a:pt x="204" y="105"/>
                      </a:lnTo>
                      <a:lnTo>
                        <a:pt x="207" y="103"/>
                      </a:lnTo>
                      <a:lnTo>
                        <a:pt x="210" y="106"/>
                      </a:lnTo>
                      <a:lnTo>
                        <a:pt x="225" y="109"/>
                      </a:lnTo>
                      <a:lnTo>
                        <a:pt x="226" y="106"/>
                      </a:lnTo>
                      <a:lnTo>
                        <a:pt x="229" y="106"/>
                      </a:lnTo>
                      <a:lnTo>
                        <a:pt x="237" y="114"/>
                      </a:lnTo>
                      <a:lnTo>
                        <a:pt x="240" y="114"/>
                      </a:lnTo>
                      <a:lnTo>
                        <a:pt x="246" y="106"/>
                      </a:lnTo>
                      <a:lnTo>
                        <a:pt x="250" y="106"/>
                      </a:lnTo>
                      <a:lnTo>
                        <a:pt x="253" y="111"/>
                      </a:lnTo>
                      <a:lnTo>
                        <a:pt x="256" y="113"/>
                      </a:lnTo>
                      <a:lnTo>
                        <a:pt x="258" y="108"/>
                      </a:lnTo>
                      <a:lnTo>
                        <a:pt x="269" y="109"/>
                      </a:lnTo>
                      <a:lnTo>
                        <a:pt x="273" y="115"/>
                      </a:lnTo>
                      <a:lnTo>
                        <a:pt x="275" y="114"/>
                      </a:lnTo>
                      <a:lnTo>
                        <a:pt x="275" y="111"/>
                      </a:lnTo>
                      <a:lnTo>
                        <a:pt x="283" y="111"/>
                      </a:lnTo>
                      <a:lnTo>
                        <a:pt x="289" y="119"/>
                      </a:lnTo>
                      <a:lnTo>
                        <a:pt x="288" y="124"/>
                      </a:lnTo>
                      <a:lnTo>
                        <a:pt x="288" y="125"/>
                      </a:lnTo>
                      <a:lnTo>
                        <a:pt x="294" y="130"/>
                      </a:lnTo>
                      <a:lnTo>
                        <a:pt x="301" y="130"/>
                      </a:lnTo>
                      <a:lnTo>
                        <a:pt x="307" y="125"/>
                      </a:lnTo>
                      <a:lnTo>
                        <a:pt x="309" y="120"/>
                      </a:lnTo>
                      <a:lnTo>
                        <a:pt x="307" y="119"/>
                      </a:lnTo>
                      <a:lnTo>
                        <a:pt x="305" y="109"/>
                      </a:lnTo>
                      <a:lnTo>
                        <a:pt x="307" y="106"/>
                      </a:lnTo>
                      <a:lnTo>
                        <a:pt x="309" y="101"/>
                      </a:lnTo>
                      <a:lnTo>
                        <a:pt x="311" y="100"/>
                      </a:lnTo>
                      <a:lnTo>
                        <a:pt x="315" y="101"/>
                      </a:lnTo>
                      <a:lnTo>
                        <a:pt x="318" y="103"/>
                      </a:lnTo>
                      <a:lnTo>
                        <a:pt x="322" y="100"/>
                      </a:lnTo>
                      <a:lnTo>
                        <a:pt x="322" y="98"/>
                      </a:lnTo>
                      <a:lnTo>
                        <a:pt x="320" y="97"/>
                      </a:lnTo>
                      <a:lnTo>
                        <a:pt x="316" y="98"/>
                      </a:lnTo>
                      <a:lnTo>
                        <a:pt x="312" y="95"/>
                      </a:lnTo>
                      <a:lnTo>
                        <a:pt x="307" y="95"/>
                      </a:lnTo>
                      <a:lnTo>
                        <a:pt x="304" y="93"/>
                      </a:lnTo>
                      <a:lnTo>
                        <a:pt x="302" y="92"/>
                      </a:lnTo>
                      <a:lnTo>
                        <a:pt x="299" y="92"/>
                      </a:lnTo>
                      <a:lnTo>
                        <a:pt x="297" y="89"/>
                      </a:lnTo>
                      <a:lnTo>
                        <a:pt x="297" y="88"/>
                      </a:lnTo>
                      <a:lnTo>
                        <a:pt x="299" y="84"/>
                      </a:lnTo>
                      <a:lnTo>
                        <a:pt x="297" y="83"/>
                      </a:lnTo>
                      <a:lnTo>
                        <a:pt x="299" y="81"/>
                      </a:lnTo>
                      <a:lnTo>
                        <a:pt x="300" y="81"/>
                      </a:lnTo>
                      <a:lnTo>
                        <a:pt x="302" y="79"/>
                      </a:lnTo>
                      <a:lnTo>
                        <a:pt x="302" y="77"/>
                      </a:lnTo>
                      <a:lnTo>
                        <a:pt x="299" y="74"/>
                      </a:lnTo>
                      <a:lnTo>
                        <a:pt x="297" y="74"/>
                      </a:lnTo>
                      <a:lnTo>
                        <a:pt x="295" y="77"/>
                      </a:lnTo>
                      <a:lnTo>
                        <a:pt x="291" y="76"/>
                      </a:lnTo>
                      <a:lnTo>
                        <a:pt x="291" y="73"/>
                      </a:lnTo>
                      <a:lnTo>
                        <a:pt x="294" y="70"/>
                      </a:lnTo>
                      <a:lnTo>
                        <a:pt x="294" y="66"/>
                      </a:lnTo>
                      <a:lnTo>
                        <a:pt x="291" y="63"/>
                      </a:lnTo>
                      <a:lnTo>
                        <a:pt x="293" y="61"/>
                      </a:lnTo>
                      <a:lnTo>
                        <a:pt x="293" y="57"/>
                      </a:lnTo>
                      <a:lnTo>
                        <a:pt x="284" y="5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3" name="Freeform 210">
                  <a:extLst>
                    <a:ext uri="{FF2B5EF4-FFF2-40B4-BE49-F238E27FC236}">
                      <a16:creationId xmlns:a16="http://schemas.microsoft.com/office/drawing/2014/main" id="{4D32255A-E750-7A74-B8B4-AB5FA7EF6A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49258" y="4124904"/>
                  <a:ext cx="36341" cy="84580"/>
                </a:xfrm>
                <a:custGeom>
                  <a:avLst/>
                  <a:gdLst/>
                  <a:ahLst/>
                  <a:cxnLst>
                    <a:cxn ang="0">
                      <a:pos x="48" y="215"/>
                    </a:cxn>
                    <a:cxn ang="0">
                      <a:pos x="39" y="210"/>
                    </a:cxn>
                    <a:cxn ang="0">
                      <a:pos x="38" y="200"/>
                    </a:cxn>
                    <a:cxn ang="0">
                      <a:pos x="31" y="190"/>
                    </a:cxn>
                    <a:cxn ang="0">
                      <a:pos x="13" y="183"/>
                    </a:cxn>
                    <a:cxn ang="0">
                      <a:pos x="4" y="168"/>
                    </a:cxn>
                    <a:cxn ang="0">
                      <a:pos x="0" y="160"/>
                    </a:cxn>
                    <a:cxn ang="0">
                      <a:pos x="7" y="161"/>
                    </a:cxn>
                    <a:cxn ang="0">
                      <a:pos x="7" y="152"/>
                    </a:cxn>
                    <a:cxn ang="0">
                      <a:pos x="4" y="139"/>
                    </a:cxn>
                    <a:cxn ang="0">
                      <a:pos x="7" y="125"/>
                    </a:cxn>
                    <a:cxn ang="0">
                      <a:pos x="8" y="123"/>
                    </a:cxn>
                    <a:cxn ang="0">
                      <a:pos x="8" y="114"/>
                    </a:cxn>
                    <a:cxn ang="0">
                      <a:pos x="10" y="106"/>
                    </a:cxn>
                    <a:cxn ang="0">
                      <a:pos x="6" y="94"/>
                    </a:cxn>
                    <a:cxn ang="0">
                      <a:pos x="15" y="64"/>
                    </a:cxn>
                    <a:cxn ang="0">
                      <a:pos x="10" y="58"/>
                    </a:cxn>
                    <a:cxn ang="0">
                      <a:pos x="2" y="56"/>
                    </a:cxn>
                    <a:cxn ang="0">
                      <a:pos x="7" y="40"/>
                    </a:cxn>
                    <a:cxn ang="0">
                      <a:pos x="5" y="29"/>
                    </a:cxn>
                    <a:cxn ang="0">
                      <a:pos x="10" y="15"/>
                    </a:cxn>
                    <a:cxn ang="0">
                      <a:pos x="17" y="10"/>
                    </a:cxn>
                    <a:cxn ang="0">
                      <a:pos x="23" y="0"/>
                    </a:cxn>
                    <a:cxn ang="0">
                      <a:pos x="31" y="7"/>
                    </a:cxn>
                    <a:cxn ang="0">
                      <a:pos x="45" y="9"/>
                    </a:cxn>
                    <a:cxn ang="0">
                      <a:pos x="51" y="20"/>
                    </a:cxn>
                    <a:cxn ang="0">
                      <a:pos x="61" y="24"/>
                    </a:cxn>
                    <a:cxn ang="0">
                      <a:pos x="74" y="40"/>
                    </a:cxn>
                    <a:cxn ang="0">
                      <a:pos x="69" y="76"/>
                    </a:cxn>
                    <a:cxn ang="0">
                      <a:pos x="69" y="93"/>
                    </a:cxn>
                    <a:cxn ang="0">
                      <a:pos x="77" y="113"/>
                    </a:cxn>
                    <a:cxn ang="0">
                      <a:pos x="94" y="130"/>
                    </a:cxn>
                    <a:cxn ang="0">
                      <a:pos x="97" y="140"/>
                    </a:cxn>
                    <a:cxn ang="0">
                      <a:pos x="97" y="155"/>
                    </a:cxn>
                    <a:cxn ang="0">
                      <a:pos x="83" y="166"/>
                    </a:cxn>
                    <a:cxn ang="0">
                      <a:pos x="75" y="183"/>
                    </a:cxn>
                    <a:cxn ang="0">
                      <a:pos x="65" y="190"/>
                    </a:cxn>
                    <a:cxn ang="0">
                      <a:pos x="63" y="203"/>
                    </a:cxn>
                    <a:cxn ang="0">
                      <a:pos x="58" y="209"/>
                    </a:cxn>
                    <a:cxn ang="0">
                      <a:pos x="49" y="215"/>
                    </a:cxn>
                    <a:cxn ang="0">
                      <a:pos x="48" y="215"/>
                    </a:cxn>
                  </a:cxnLst>
                  <a:rect l="0" t="0" r="r" b="b"/>
                  <a:pathLst>
                    <a:path w="97" h="215">
                      <a:moveTo>
                        <a:pt x="48" y="215"/>
                      </a:moveTo>
                      <a:lnTo>
                        <a:pt x="39" y="210"/>
                      </a:lnTo>
                      <a:lnTo>
                        <a:pt x="38" y="200"/>
                      </a:lnTo>
                      <a:lnTo>
                        <a:pt x="31" y="190"/>
                      </a:lnTo>
                      <a:lnTo>
                        <a:pt x="13" y="183"/>
                      </a:lnTo>
                      <a:lnTo>
                        <a:pt x="4" y="168"/>
                      </a:lnTo>
                      <a:lnTo>
                        <a:pt x="0" y="160"/>
                      </a:lnTo>
                      <a:lnTo>
                        <a:pt x="7" y="161"/>
                      </a:lnTo>
                      <a:lnTo>
                        <a:pt x="7" y="152"/>
                      </a:lnTo>
                      <a:lnTo>
                        <a:pt x="4" y="139"/>
                      </a:lnTo>
                      <a:lnTo>
                        <a:pt x="7" y="125"/>
                      </a:lnTo>
                      <a:lnTo>
                        <a:pt x="8" y="123"/>
                      </a:lnTo>
                      <a:lnTo>
                        <a:pt x="8" y="114"/>
                      </a:lnTo>
                      <a:lnTo>
                        <a:pt x="10" y="106"/>
                      </a:lnTo>
                      <a:lnTo>
                        <a:pt x="6" y="94"/>
                      </a:lnTo>
                      <a:lnTo>
                        <a:pt x="15" y="64"/>
                      </a:lnTo>
                      <a:lnTo>
                        <a:pt x="10" y="58"/>
                      </a:lnTo>
                      <a:lnTo>
                        <a:pt x="2" y="56"/>
                      </a:lnTo>
                      <a:lnTo>
                        <a:pt x="7" y="40"/>
                      </a:lnTo>
                      <a:lnTo>
                        <a:pt x="5" y="29"/>
                      </a:lnTo>
                      <a:lnTo>
                        <a:pt x="10" y="15"/>
                      </a:lnTo>
                      <a:lnTo>
                        <a:pt x="17" y="10"/>
                      </a:lnTo>
                      <a:lnTo>
                        <a:pt x="23" y="0"/>
                      </a:lnTo>
                      <a:lnTo>
                        <a:pt x="31" y="7"/>
                      </a:lnTo>
                      <a:lnTo>
                        <a:pt x="45" y="9"/>
                      </a:lnTo>
                      <a:lnTo>
                        <a:pt x="51" y="20"/>
                      </a:lnTo>
                      <a:lnTo>
                        <a:pt x="61" y="24"/>
                      </a:lnTo>
                      <a:lnTo>
                        <a:pt x="74" y="40"/>
                      </a:lnTo>
                      <a:lnTo>
                        <a:pt x="69" y="76"/>
                      </a:lnTo>
                      <a:lnTo>
                        <a:pt x="69" y="93"/>
                      </a:lnTo>
                      <a:lnTo>
                        <a:pt x="77" y="113"/>
                      </a:lnTo>
                      <a:lnTo>
                        <a:pt x="94" y="130"/>
                      </a:lnTo>
                      <a:lnTo>
                        <a:pt x="97" y="140"/>
                      </a:lnTo>
                      <a:lnTo>
                        <a:pt x="97" y="155"/>
                      </a:lnTo>
                      <a:lnTo>
                        <a:pt x="83" y="166"/>
                      </a:lnTo>
                      <a:lnTo>
                        <a:pt x="75" y="183"/>
                      </a:lnTo>
                      <a:lnTo>
                        <a:pt x="65" y="190"/>
                      </a:lnTo>
                      <a:lnTo>
                        <a:pt x="63" y="203"/>
                      </a:lnTo>
                      <a:lnTo>
                        <a:pt x="58" y="209"/>
                      </a:lnTo>
                      <a:lnTo>
                        <a:pt x="49" y="215"/>
                      </a:lnTo>
                      <a:lnTo>
                        <a:pt x="48" y="2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4" name="Freeform 211">
                  <a:extLst>
                    <a:ext uri="{FF2B5EF4-FFF2-40B4-BE49-F238E27FC236}">
                      <a16:creationId xmlns:a16="http://schemas.microsoft.com/office/drawing/2014/main" id="{0BDB2313-3CDB-DC64-4C45-E7947DA296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83781" y="3662670"/>
                  <a:ext cx="114473" cy="94414"/>
                </a:xfrm>
                <a:custGeom>
                  <a:avLst/>
                  <a:gdLst/>
                  <a:ahLst/>
                  <a:cxnLst>
                    <a:cxn ang="0">
                      <a:pos x="3" y="57"/>
                    </a:cxn>
                    <a:cxn ang="0">
                      <a:pos x="5" y="78"/>
                    </a:cxn>
                    <a:cxn ang="0">
                      <a:pos x="4" y="64"/>
                    </a:cxn>
                    <a:cxn ang="0">
                      <a:pos x="11" y="94"/>
                    </a:cxn>
                    <a:cxn ang="0">
                      <a:pos x="11" y="110"/>
                    </a:cxn>
                    <a:cxn ang="0">
                      <a:pos x="15" y="118"/>
                    </a:cxn>
                    <a:cxn ang="0">
                      <a:pos x="31" y="120"/>
                    </a:cxn>
                    <a:cxn ang="0">
                      <a:pos x="44" y="127"/>
                    </a:cxn>
                    <a:cxn ang="0">
                      <a:pos x="69" y="134"/>
                    </a:cxn>
                    <a:cxn ang="0">
                      <a:pos x="91" y="136"/>
                    </a:cxn>
                    <a:cxn ang="0">
                      <a:pos x="96" y="174"/>
                    </a:cxn>
                    <a:cxn ang="0">
                      <a:pos x="99" y="201"/>
                    </a:cxn>
                    <a:cxn ang="0">
                      <a:pos x="132" y="222"/>
                    </a:cxn>
                    <a:cxn ang="0">
                      <a:pos x="137" y="240"/>
                    </a:cxn>
                    <a:cxn ang="0">
                      <a:pos x="167" y="240"/>
                    </a:cxn>
                    <a:cxn ang="0">
                      <a:pos x="191" y="239"/>
                    </a:cxn>
                    <a:cxn ang="0">
                      <a:pos x="204" y="238"/>
                    </a:cxn>
                    <a:cxn ang="0">
                      <a:pos x="209" y="222"/>
                    </a:cxn>
                    <a:cxn ang="0">
                      <a:pos x="224" y="220"/>
                    </a:cxn>
                    <a:cxn ang="0">
                      <a:pos x="236" y="209"/>
                    </a:cxn>
                    <a:cxn ang="0">
                      <a:pos x="248" y="218"/>
                    </a:cxn>
                    <a:cxn ang="0">
                      <a:pos x="263" y="220"/>
                    </a:cxn>
                    <a:cxn ang="0">
                      <a:pos x="257" y="205"/>
                    </a:cxn>
                    <a:cxn ang="0">
                      <a:pos x="255" y="190"/>
                    </a:cxn>
                    <a:cxn ang="0">
                      <a:pos x="263" y="168"/>
                    </a:cxn>
                    <a:cxn ang="0">
                      <a:pos x="266" y="151"/>
                    </a:cxn>
                    <a:cxn ang="0">
                      <a:pos x="274" y="140"/>
                    </a:cxn>
                    <a:cxn ang="0">
                      <a:pos x="288" y="132"/>
                    </a:cxn>
                    <a:cxn ang="0">
                      <a:pos x="309" y="129"/>
                    </a:cxn>
                    <a:cxn ang="0">
                      <a:pos x="310" y="107"/>
                    </a:cxn>
                    <a:cxn ang="0">
                      <a:pos x="301" y="99"/>
                    </a:cxn>
                    <a:cxn ang="0">
                      <a:pos x="309" y="87"/>
                    </a:cxn>
                    <a:cxn ang="0">
                      <a:pos x="313" y="80"/>
                    </a:cxn>
                    <a:cxn ang="0">
                      <a:pos x="307" y="73"/>
                    </a:cxn>
                    <a:cxn ang="0">
                      <a:pos x="282" y="48"/>
                    </a:cxn>
                    <a:cxn ang="0">
                      <a:pos x="239" y="30"/>
                    </a:cxn>
                    <a:cxn ang="0">
                      <a:pos x="221" y="5"/>
                    </a:cxn>
                    <a:cxn ang="0">
                      <a:pos x="208" y="2"/>
                    </a:cxn>
                    <a:cxn ang="0">
                      <a:pos x="181" y="17"/>
                    </a:cxn>
                    <a:cxn ang="0">
                      <a:pos x="143" y="6"/>
                    </a:cxn>
                    <a:cxn ang="0">
                      <a:pos x="118" y="6"/>
                    </a:cxn>
                    <a:cxn ang="0">
                      <a:pos x="103" y="7"/>
                    </a:cxn>
                    <a:cxn ang="0">
                      <a:pos x="89" y="3"/>
                    </a:cxn>
                    <a:cxn ang="0">
                      <a:pos x="64" y="3"/>
                    </a:cxn>
                    <a:cxn ang="0">
                      <a:pos x="26" y="19"/>
                    </a:cxn>
                    <a:cxn ang="0">
                      <a:pos x="10" y="38"/>
                    </a:cxn>
                  </a:cxnLst>
                  <a:rect l="0" t="0" r="r" b="b"/>
                  <a:pathLst>
                    <a:path w="317" h="244">
                      <a:moveTo>
                        <a:pt x="0" y="35"/>
                      </a:moveTo>
                      <a:lnTo>
                        <a:pt x="3" y="57"/>
                      </a:lnTo>
                      <a:lnTo>
                        <a:pt x="3" y="71"/>
                      </a:lnTo>
                      <a:lnTo>
                        <a:pt x="5" y="78"/>
                      </a:lnTo>
                      <a:lnTo>
                        <a:pt x="3" y="54"/>
                      </a:lnTo>
                      <a:lnTo>
                        <a:pt x="4" y="64"/>
                      </a:lnTo>
                      <a:lnTo>
                        <a:pt x="6" y="72"/>
                      </a:lnTo>
                      <a:lnTo>
                        <a:pt x="11" y="94"/>
                      </a:lnTo>
                      <a:lnTo>
                        <a:pt x="13" y="102"/>
                      </a:lnTo>
                      <a:lnTo>
                        <a:pt x="11" y="110"/>
                      </a:lnTo>
                      <a:lnTo>
                        <a:pt x="14" y="110"/>
                      </a:lnTo>
                      <a:lnTo>
                        <a:pt x="15" y="118"/>
                      </a:lnTo>
                      <a:lnTo>
                        <a:pt x="25" y="115"/>
                      </a:lnTo>
                      <a:lnTo>
                        <a:pt x="31" y="120"/>
                      </a:lnTo>
                      <a:lnTo>
                        <a:pt x="38" y="123"/>
                      </a:lnTo>
                      <a:lnTo>
                        <a:pt x="44" y="127"/>
                      </a:lnTo>
                      <a:lnTo>
                        <a:pt x="52" y="131"/>
                      </a:lnTo>
                      <a:lnTo>
                        <a:pt x="69" y="134"/>
                      </a:lnTo>
                      <a:lnTo>
                        <a:pt x="85" y="132"/>
                      </a:lnTo>
                      <a:lnTo>
                        <a:pt x="91" y="136"/>
                      </a:lnTo>
                      <a:lnTo>
                        <a:pt x="102" y="159"/>
                      </a:lnTo>
                      <a:lnTo>
                        <a:pt x="96" y="174"/>
                      </a:lnTo>
                      <a:lnTo>
                        <a:pt x="96" y="191"/>
                      </a:lnTo>
                      <a:lnTo>
                        <a:pt x="99" y="201"/>
                      </a:lnTo>
                      <a:lnTo>
                        <a:pt x="113" y="209"/>
                      </a:lnTo>
                      <a:lnTo>
                        <a:pt x="132" y="222"/>
                      </a:lnTo>
                      <a:lnTo>
                        <a:pt x="137" y="233"/>
                      </a:lnTo>
                      <a:lnTo>
                        <a:pt x="137" y="240"/>
                      </a:lnTo>
                      <a:lnTo>
                        <a:pt x="151" y="244"/>
                      </a:lnTo>
                      <a:lnTo>
                        <a:pt x="167" y="240"/>
                      </a:lnTo>
                      <a:lnTo>
                        <a:pt x="183" y="243"/>
                      </a:lnTo>
                      <a:lnTo>
                        <a:pt x="191" y="239"/>
                      </a:lnTo>
                      <a:lnTo>
                        <a:pt x="197" y="234"/>
                      </a:lnTo>
                      <a:lnTo>
                        <a:pt x="204" y="238"/>
                      </a:lnTo>
                      <a:lnTo>
                        <a:pt x="212" y="237"/>
                      </a:lnTo>
                      <a:lnTo>
                        <a:pt x="209" y="222"/>
                      </a:lnTo>
                      <a:lnTo>
                        <a:pt x="215" y="220"/>
                      </a:lnTo>
                      <a:lnTo>
                        <a:pt x="224" y="220"/>
                      </a:lnTo>
                      <a:lnTo>
                        <a:pt x="229" y="213"/>
                      </a:lnTo>
                      <a:lnTo>
                        <a:pt x="236" y="209"/>
                      </a:lnTo>
                      <a:lnTo>
                        <a:pt x="245" y="211"/>
                      </a:lnTo>
                      <a:lnTo>
                        <a:pt x="248" y="218"/>
                      </a:lnTo>
                      <a:lnTo>
                        <a:pt x="256" y="222"/>
                      </a:lnTo>
                      <a:lnTo>
                        <a:pt x="263" y="220"/>
                      </a:lnTo>
                      <a:lnTo>
                        <a:pt x="262" y="211"/>
                      </a:lnTo>
                      <a:lnTo>
                        <a:pt x="257" y="205"/>
                      </a:lnTo>
                      <a:lnTo>
                        <a:pt x="253" y="197"/>
                      </a:lnTo>
                      <a:lnTo>
                        <a:pt x="255" y="190"/>
                      </a:lnTo>
                      <a:lnTo>
                        <a:pt x="263" y="175"/>
                      </a:lnTo>
                      <a:lnTo>
                        <a:pt x="263" y="168"/>
                      </a:lnTo>
                      <a:lnTo>
                        <a:pt x="266" y="159"/>
                      </a:lnTo>
                      <a:lnTo>
                        <a:pt x="266" y="151"/>
                      </a:lnTo>
                      <a:lnTo>
                        <a:pt x="267" y="143"/>
                      </a:lnTo>
                      <a:lnTo>
                        <a:pt x="274" y="140"/>
                      </a:lnTo>
                      <a:lnTo>
                        <a:pt x="283" y="137"/>
                      </a:lnTo>
                      <a:lnTo>
                        <a:pt x="288" y="132"/>
                      </a:lnTo>
                      <a:lnTo>
                        <a:pt x="295" y="129"/>
                      </a:lnTo>
                      <a:lnTo>
                        <a:pt x="309" y="129"/>
                      </a:lnTo>
                      <a:lnTo>
                        <a:pt x="317" y="110"/>
                      </a:lnTo>
                      <a:lnTo>
                        <a:pt x="310" y="107"/>
                      </a:lnTo>
                      <a:lnTo>
                        <a:pt x="301" y="107"/>
                      </a:lnTo>
                      <a:lnTo>
                        <a:pt x="301" y="99"/>
                      </a:lnTo>
                      <a:lnTo>
                        <a:pt x="301" y="91"/>
                      </a:lnTo>
                      <a:lnTo>
                        <a:pt x="309" y="87"/>
                      </a:lnTo>
                      <a:lnTo>
                        <a:pt x="315" y="81"/>
                      </a:lnTo>
                      <a:lnTo>
                        <a:pt x="313" y="80"/>
                      </a:lnTo>
                      <a:lnTo>
                        <a:pt x="313" y="78"/>
                      </a:lnTo>
                      <a:lnTo>
                        <a:pt x="307" y="73"/>
                      </a:lnTo>
                      <a:lnTo>
                        <a:pt x="300" y="71"/>
                      </a:lnTo>
                      <a:lnTo>
                        <a:pt x="282" y="48"/>
                      </a:lnTo>
                      <a:lnTo>
                        <a:pt x="255" y="29"/>
                      </a:lnTo>
                      <a:lnTo>
                        <a:pt x="239" y="30"/>
                      </a:lnTo>
                      <a:lnTo>
                        <a:pt x="231" y="28"/>
                      </a:lnTo>
                      <a:lnTo>
                        <a:pt x="221" y="5"/>
                      </a:lnTo>
                      <a:lnTo>
                        <a:pt x="215" y="0"/>
                      </a:lnTo>
                      <a:lnTo>
                        <a:pt x="208" y="2"/>
                      </a:lnTo>
                      <a:lnTo>
                        <a:pt x="197" y="13"/>
                      </a:lnTo>
                      <a:lnTo>
                        <a:pt x="181" y="17"/>
                      </a:lnTo>
                      <a:lnTo>
                        <a:pt x="150" y="6"/>
                      </a:lnTo>
                      <a:lnTo>
                        <a:pt x="143" y="6"/>
                      </a:lnTo>
                      <a:lnTo>
                        <a:pt x="126" y="3"/>
                      </a:lnTo>
                      <a:lnTo>
                        <a:pt x="118" y="6"/>
                      </a:lnTo>
                      <a:lnTo>
                        <a:pt x="111" y="3"/>
                      </a:lnTo>
                      <a:lnTo>
                        <a:pt x="103" y="7"/>
                      </a:lnTo>
                      <a:lnTo>
                        <a:pt x="95" y="7"/>
                      </a:lnTo>
                      <a:lnTo>
                        <a:pt x="89" y="3"/>
                      </a:lnTo>
                      <a:lnTo>
                        <a:pt x="80" y="2"/>
                      </a:lnTo>
                      <a:lnTo>
                        <a:pt x="64" y="3"/>
                      </a:lnTo>
                      <a:lnTo>
                        <a:pt x="41" y="11"/>
                      </a:lnTo>
                      <a:lnTo>
                        <a:pt x="26" y="19"/>
                      </a:lnTo>
                      <a:lnTo>
                        <a:pt x="17" y="33"/>
                      </a:lnTo>
                      <a:lnTo>
                        <a:pt x="10" y="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5" name="Freeform 212">
                  <a:extLst>
                    <a:ext uri="{FF2B5EF4-FFF2-40B4-BE49-F238E27FC236}">
                      <a16:creationId xmlns:a16="http://schemas.microsoft.com/office/drawing/2014/main" id="{82202FE6-2221-55BD-1B1A-2027182523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32905" y="4016721"/>
                  <a:ext cx="87217" cy="131785"/>
                </a:xfrm>
                <a:custGeom>
                  <a:avLst/>
                  <a:gdLst/>
                  <a:ahLst/>
                  <a:cxnLst>
                    <a:cxn ang="0">
                      <a:pos x="23" y="33"/>
                    </a:cxn>
                    <a:cxn ang="0">
                      <a:pos x="24" y="42"/>
                    </a:cxn>
                    <a:cxn ang="0">
                      <a:pos x="25" y="49"/>
                    </a:cxn>
                    <a:cxn ang="0">
                      <a:pos x="32" y="49"/>
                    </a:cxn>
                    <a:cxn ang="0">
                      <a:pos x="29" y="53"/>
                    </a:cxn>
                    <a:cxn ang="0">
                      <a:pos x="27" y="60"/>
                    </a:cxn>
                    <a:cxn ang="0">
                      <a:pos x="32" y="64"/>
                    </a:cxn>
                    <a:cxn ang="0">
                      <a:pos x="42" y="67"/>
                    </a:cxn>
                    <a:cxn ang="0">
                      <a:pos x="52" y="70"/>
                    </a:cxn>
                    <a:cxn ang="0">
                      <a:pos x="45" y="73"/>
                    </a:cxn>
                    <a:cxn ang="0">
                      <a:pos x="37" y="78"/>
                    </a:cxn>
                    <a:cxn ang="0">
                      <a:pos x="39" y="92"/>
                    </a:cxn>
                    <a:cxn ang="0">
                      <a:pos x="52" y="100"/>
                    </a:cxn>
                    <a:cxn ang="0">
                      <a:pos x="46" y="115"/>
                    </a:cxn>
                    <a:cxn ang="0">
                      <a:pos x="39" y="130"/>
                    </a:cxn>
                    <a:cxn ang="0">
                      <a:pos x="39" y="145"/>
                    </a:cxn>
                    <a:cxn ang="0">
                      <a:pos x="48" y="146"/>
                    </a:cxn>
                    <a:cxn ang="0">
                      <a:pos x="54" y="156"/>
                    </a:cxn>
                    <a:cxn ang="0">
                      <a:pos x="58" y="159"/>
                    </a:cxn>
                    <a:cxn ang="0">
                      <a:pos x="66" y="166"/>
                    </a:cxn>
                    <a:cxn ang="0">
                      <a:pos x="48" y="167"/>
                    </a:cxn>
                    <a:cxn ang="0">
                      <a:pos x="46" y="171"/>
                    </a:cxn>
                    <a:cxn ang="0">
                      <a:pos x="61" y="188"/>
                    </a:cxn>
                    <a:cxn ang="0">
                      <a:pos x="56" y="199"/>
                    </a:cxn>
                    <a:cxn ang="0">
                      <a:pos x="48" y="201"/>
                    </a:cxn>
                    <a:cxn ang="0">
                      <a:pos x="37" y="205"/>
                    </a:cxn>
                    <a:cxn ang="0">
                      <a:pos x="31" y="202"/>
                    </a:cxn>
                    <a:cxn ang="0">
                      <a:pos x="32" y="210"/>
                    </a:cxn>
                    <a:cxn ang="0">
                      <a:pos x="35" y="223"/>
                    </a:cxn>
                    <a:cxn ang="0">
                      <a:pos x="30" y="223"/>
                    </a:cxn>
                    <a:cxn ang="0">
                      <a:pos x="23" y="217"/>
                    </a:cxn>
                    <a:cxn ang="0">
                      <a:pos x="11" y="232"/>
                    </a:cxn>
                    <a:cxn ang="0">
                      <a:pos x="4" y="242"/>
                    </a:cxn>
                    <a:cxn ang="0">
                      <a:pos x="0" y="254"/>
                    </a:cxn>
                    <a:cxn ang="0">
                      <a:pos x="5" y="265"/>
                    </a:cxn>
                    <a:cxn ang="0">
                      <a:pos x="0" y="285"/>
                    </a:cxn>
                    <a:cxn ang="0">
                      <a:pos x="36" y="314"/>
                    </a:cxn>
                    <a:cxn ang="0">
                      <a:pos x="53" y="315"/>
                    </a:cxn>
                    <a:cxn ang="0">
                      <a:pos x="63" y="285"/>
                    </a:cxn>
                    <a:cxn ang="0">
                      <a:pos x="91" y="284"/>
                    </a:cxn>
                    <a:cxn ang="0">
                      <a:pos x="120" y="315"/>
                    </a:cxn>
                    <a:cxn ang="0">
                      <a:pos x="129" y="314"/>
                    </a:cxn>
                    <a:cxn ang="0">
                      <a:pos x="150" y="301"/>
                    </a:cxn>
                    <a:cxn ang="0">
                      <a:pos x="159" y="303"/>
                    </a:cxn>
                    <a:cxn ang="0">
                      <a:pos x="186" y="298"/>
                    </a:cxn>
                    <a:cxn ang="0">
                      <a:pos x="218" y="302"/>
                    </a:cxn>
                    <a:cxn ang="0">
                      <a:pos x="241" y="241"/>
                    </a:cxn>
                    <a:cxn ang="0">
                      <a:pos x="215" y="188"/>
                    </a:cxn>
                    <a:cxn ang="0">
                      <a:pos x="225" y="157"/>
                    </a:cxn>
                    <a:cxn ang="0">
                      <a:pos x="220" y="119"/>
                    </a:cxn>
                    <a:cxn ang="0">
                      <a:pos x="166" y="105"/>
                    </a:cxn>
                    <a:cxn ang="0">
                      <a:pos x="154" y="76"/>
                    </a:cxn>
                    <a:cxn ang="0">
                      <a:pos x="129" y="42"/>
                    </a:cxn>
                    <a:cxn ang="0">
                      <a:pos x="99" y="11"/>
                    </a:cxn>
                    <a:cxn ang="0">
                      <a:pos x="78" y="5"/>
                    </a:cxn>
                    <a:cxn ang="0">
                      <a:pos x="35" y="16"/>
                    </a:cxn>
                  </a:cxnLst>
                  <a:rect l="0" t="0" r="r" b="b"/>
                  <a:pathLst>
                    <a:path w="241" h="331">
                      <a:moveTo>
                        <a:pt x="14" y="22"/>
                      </a:moveTo>
                      <a:lnTo>
                        <a:pt x="23" y="29"/>
                      </a:lnTo>
                      <a:lnTo>
                        <a:pt x="23" y="33"/>
                      </a:lnTo>
                      <a:lnTo>
                        <a:pt x="21" y="35"/>
                      </a:lnTo>
                      <a:lnTo>
                        <a:pt x="24" y="38"/>
                      </a:lnTo>
                      <a:lnTo>
                        <a:pt x="24" y="42"/>
                      </a:lnTo>
                      <a:lnTo>
                        <a:pt x="21" y="45"/>
                      </a:lnTo>
                      <a:lnTo>
                        <a:pt x="21" y="48"/>
                      </a:lnTo>
                      <a:lnTo>
                        <a:pt x="25" y="49"/>
                      </a:lnTo>
                      <a:lnTo>
                        <a:pt x="27" y="46"/>
                      </a:lnTo>
                      <a:lnTo>
                        <a:pt x="29" y="46"/>
                      </a:lnTo>
                      <a:lnTo>
                        <a:pt x="32" y="49"/>
                      </a:lnTo>
                      <a:lnTo>
                        <a:pt x="32" y="51"/>
                      </a:lnTo>
                      <a:lnTo>
                        <a:pt x="30" y="53"/>
                      </a:lnTo>
                      <a:lnTo>
                        <a:pt x="29" y="53"/>
                      </a:lnTo>
                      <a:lnTo>
                        <a:pt x="27" y="55"/>
                      </a:lnTo>
                      <a:lnTo>
                        <a:pt x="29" y="56"/>
                      </a:lnTo>
                      <a:lnTo>
                        <a:pt x="27" y="60"/>
                      </a:lnTo>
                      <a:lnTo>
                        <a:pt x="27" y="61"/>
                      </a:lnTo>
                      <a:lnTo>
                        <a:pt x="29" y="64"/>
                      </a:lnTo>
                      <a:lnTo>
                        <a:pt x="32" y="64"/>
                      </a:lnTo>
                      <a:lnTo>
                        <a:pt x="34" y="65"/>
                      </a:lnTo>
                      <a:lnTo>
                        <a:pt x="37" y="67"/>
                      </a:lnTo>
                      <a:lnTo>
                        <a:pt x="42" y="67"/>
                      </a:lnTo>
                      <a:lnTo>
                        <a:pt x="46" y="70"/>
                      </a:lnTo>
                      <a:lnTo>
                        <a:pt x="50" y="69"/>
                      </a:lnTo>
                      <a:lnTo>
                        <a:pt x="52" y="70"/>
                      </a:lnTo>
                      <a:lnTo>
                        <a:pt x="52" y="72"/>
                      </a:lnTo>
                      <a:lnTo>
                        <a:pt x="48" y="75"/>
                      </a:lnTo>
                      <a:lnTo>
                        <a:pt x="45" y="73"/>
                      </a:lnTo>
                      <a:lnTo>
                        <a:pt x="41" y="72"/>
                      </a:lnTo>
                      <a:lnTo>
                        <a:pt x="39" y="73"/>
                      </a:lnTo>
                      <a:lnTo>
                        <a:pt x="37" y="78"/>
                      </a:lnTo>
                      <a:lnTo>
                        <a:pt x="35" y="81"/>
                      </a:lnTo>
                      <a:lnTo>
                        <a:pt x="37" y="91"/>
                      </a:lnTo>
                      <a:lnTo>
                        <a:pt x="39" y="92"/>
                      </a:lnTo>
                      <a:lnTo>
                        <a:pt x="37" y="97"/>
                      </a:lnTo>
                      <a:lnTo>
                        <a:pt x="50" y="97"/>
                      </a:lnTo>
                      <a:lnTo>
                        <a:pt x="52" y="100"/>
                      </a:lnTo>
                      <a:lnTo>
                        <a:pt x="51" y="104"/>
                      </a:lnTo>
                      <a:lnTo>
                        <a:pt x="51" y="108"/>
                      </a:lnTo>
                      <a:lnTo>
                        <a:pt x="46" y="115"/>
                      </a:lnTo>
                      <a:lnTo>
                        <a:pt x="41" y="126"/>
                      </a:lnTo>
                      <a:lnTo>
                        <a:pt x="39" y="128"/>
                      </a:lnTo>
                      <a:lnTo>
                        <a:pt x="39" y="130"/>
                      </a:lnTo>
                      <a:lnTo>
                        <a:pt x="40" y="132"/>
                      </a:lnTo>
                      <a:lnTo>
                        <a:pt x="36" y="137"/>
                      </a:lnTo>
                      <a:lnTo>
                        <a:pt x="39" y="145"/>
                      </a:lnTo>
                      <a:lnTo>
                        <a:pt x="42" y="145"/>
                      </a:lnTo>
                      <a:lnTo>
                        <a:pt x="45" y="147"/>
                      </a:lnTo>
                      <a:lnTo>
                        <a:pt x="48" y="146"/>
                      </a:lnTo>
                      <a:lnTo>
                        <a:pt x="50" y="148"/>
                      </a:lnTo>
                      <a:lnTo>
                        <a:pt x="51" y="152"/>
                      </a:lnTo>
                      <a:lnTo>
                        <a:pt x="54" y="156"/>
                      </a:lnTo>
                      <a:lnTo>
                        <a:pt x="58" y="156"/>
                      </a:lnTo>
                      <a:lnTo>
                        <a:pt x="58" y="157"/>
                      </a:lnTo>
                      <a:lnTo>
                        <a:pt x="58" y="159"/>
                      </a:lnTo>
                      <a:lnTo>
                        <a:pt x="63" y="162"/>
                      </a:lnTo>
                      <a:lnTo>
                        <a:pt x="66" y="163"/>
                      </a:lnTo>
                      <a:lnTo>
                        <a:pt x="66" y="166"/>
                      </a:lnTo>
                      <a:lnTo>
                        <a:pt x="62" y="171"/>
                      </a:lnTo>
                      <a:lnTo>
                        <a:pt x="53" y="171"/>
                      </a:lnTo>
                      <a:lnTo>
                        <a:pt x="48" y="167"/>
                      </a:lnTo>
                      <a:lnTo>
                        <a:pt x="46" y="167"/>
                      </a:lnTo>
                      <a:lnTo>
                        <a:pt x="45" y="169"/>
                      </a:lnTo>
                      <a:lnTo>
                        <a:pt x="46" y="171"/>
                      </a:lnTo>
                      <a:lnTo>
                        <a:pt x="52" y="178"/>
                      </a:lnTo>
                      <a:lnTo>
                        <a:pt x="58" y="186"/>
                      </a:lnTo>
                      <a:lnTo>
                        <a:pt x="61" y="188"/>
                      </a:lnTo>
                      <a:lnTo>
                        <a:pt x="59" y="195"/>
                      </a:lnTo>
                      <a:lnTo>
                        <a:pt x="58" y="198"/>
                      </a:lnTo>
                      <a:lnTo>
                        <a:pt x="56" y="199"/>
                      </a:lnTo>
                      <a:lnTo>
                        <a:pt x="53" y="198"/>
                      </a:lnTo>
                      <a:lnTo>
                        <a:pt x="51" y="198"/>
                      </a:lnTo>
                      <a:lnTo>
                        <a:pt x="48" y="201"/>
                      </a:lnTo>
                      <a:lnTo>
                        <a:pt x="43" y="204"/>
                      </a:lnTo>
                      <a:lnTo>
                        <a:pt x="40" y="204"/>
                      </a:lnTo>
                      <a:lnTo>
                        <a:pt x="37" y="205"/>
                      </a:lnTo>
                      <a:lnTo>
                        <a:pt x="35" y="205"/>
                      </a:lnTo>
                      <a:lnTo>
                        <a:pt x="34" y="202"/>
                      </a:lnTo>
                      <a:lnTo>
                        <a:pt x="31" y="202"/>
                      </a:lnTo>
                      <a:lnTo>
                        <a:pt x="27" y="206"/>
                      </a:lnTo>
                      <a:lnTo>
                        <a:pt x="29" y="209"/>
                      </a:lnTo>
                      <a:lnTo>
                        <a:pt x="32" y="210"/>
                      </a:lnTo>
                      <a:lnTo>
                        <a:pt x="34" y="215"/>
                      </a:lnTo>
                      <a:lnTo>
                        <a:pt x="35" y="218"/>
                      </a:lnTo>
                      <a:lnTo>
                        <a:pt x="35" y="223"/>
                      </a:lnTo>
                      <a:lnTo>
                        <a:pt x="34" y="226"/>
                      </a:lnTo>
                      <a:lnTo>
                        <a:pt x="31" y="226"/>
                      </a:lnTo>
                      <a:lnTo>
                        <a:pt x="30" y="223"/>
                      </a:lnTo>
                      <a:lnTo>
                        <a:pt x="29" y="218"/>
                      </a:lnTo>
                      <a:lnTo>
                        <a:pt x="26" y="217"/>
                      </a:lnTo>
                      <a:lnTo>
                        <a:pt x="23" y="217"/>
                      </a:lnTo>
                      <a:lnTo>
                        <a:pt x="14" y="225"/>
                      </a:lnTo>
                      <a:lnTo>
                        <a:pt x="13" y="229"/>
                      </a:lnTo>
                      <a:lnTo>
                        <a:pt x="11" y="232"/>
                      </a:lnTo>
                      <a:lnTo>
                        <a:pt x="11" y="239"/>
                      </a:lnTo>
                      <a:lnTo>
                        <a:pt x="9" y="242"/>
                      </a:lnTo>
                      <a:lnTo>
                        <a:pt x="4" y="242"/>
                      </a:lnTo>
                      <a:lnTo>
                        <a:pt x="2" y="244"/>
                      </a:lnTo>
                      <a:lnTo>
                        <a:pt x="2" y="253"/>
                      </a:lnTo>
                      <a:lnTo>
                        <a:pt x="0" y="254"/>
                      </a:lnTo>
                      <a:lnTo>
                        <a:pt x="0" y="258"/>
                      </a:lnTo>
                      <a:lnTo>
                        <a:pt x="3" y="263"/>
                      </a:lnTo>
                      <a:lnTo>
                        <a:pt x="5" y="265"/>
                      </a:lnTo>
                      <a:lnTo>
                        <a:pt x="5" y="270"/>
                      </a:lnTo>
                      <a:lnTo>
                        <a:pt x="0" y="277"/>
                      </a:lnTo>
                      <a:lnTo>
                        <a:pt x="0" y="285"/>
                      </a:lnTo>
                      <a:lnTo>
                        <a:pt x="16" y="297"/>
                      </a:lnTo>
                      <a:lnTo>
                        <a:pt x="27" y="308"/>
                      </a:lnTo>
                      <a:lnTo>
                        <a:pt x="36" y="314"/>
                      </a:lnTo>
                      <a:lnTo>
                        <a:pt x="42" y="326"/>
                      </a:lnTo>
                      <a:lnTo>
                        <a:pt x="48" y="331"/>
                      </a:lnTo>
                      <a:lnTo>
                        <a:pt x="53" y="315"/>
                      </a:lnTo>
                      <a:lnTo>
                        <a:pt x="51" y="304"/>
                      </a:lnTo>
                      <a:lnTo>
                        <a:pt x="56" y="290"/>
                      </a:lnTo>
                      <a:lnTo>
                        <a:pt x="63" y="285"/>
                      </a:lnTo>
                      <a:lnTo>
                        <a:pt x="69" y="275"/>
                      </a:lnTo>
                      <a:lnTo>
                        <a:pt x="77" y="282"/>
                      </a:lnTo>
                      <a:lnTo>
                        <a:pt x="91" y="284"/>
                      </a:lnTo>
                      <a:lnTo>
                        <a:pt x="97" y="295"/>
                      </a:lnTo>
                      <a:lnTo>
                        <a:pt x="107" y="299"/>
                      </a:lnTo>
                      <a:lnTo>
                        <a:pt x="120" y="315"/>
                      </a:lnTo>
                      <a:lnTo>
                        <a:pt x="121" y="317"/>
                      </a:lnTo>
                      <a:lnTo>
                        <a:pt x="126" y="317"/>
                      </a:lnTo>
                      <a:lnTo>
                        <a:pt x="129" y="314"/>
                      </a:lnTo>
                      <a:lnTo>
                        <a:pt x="129" y="306"/>
                      </a:lnTo>
                      <a:lnTo>
                        <a:pt x="147" y="299"/>
                      </a:lnTo>
                      <a:lnTo>
                        <a:pt x="150" y="301"/>
                      </a:lnTo>
                      <a:lnTo>
                        <a:pt x="156" y="308"/>
                      </a:lnTo>
                      <a:lnTo>
                        <a:pt x="159" y="308"/>
                      </a:lnTo>
                      <a:lnTo>
                        <a:pt x="159" y="303"/>
                      </a:lnTo>
                      <a:lnTo>
                        <a:pt x="166" y="298"/>
                      </a:lnTo>
                      <a:lnTo>
                        <a:pt x="182" y="302"/>
                      </a:lnTo>
                      <a:lnTo>
                        <a:pt x="186" y="298"/>
                      </a:lnTo>
                      <a:lnTo>
                        <a:pt x="201" y="301"/>
                      </a:lnTo>
                      <a:lnTo>
                        <a:pt x="212" y="299"/>
                      </a:lnTo>
                      <a:lnTo>
                        <a:pt x="218" y="302"/>
                      </a:lnTo>
                      <a:lnTo>
                        <a:pt x="218" y="277"/>
                      </a:lnTo>
                      <a:lnTo>
                        <a:pt x="230" y="253"/>
                      </a:lnTo>
                      <a:lnTo>
                        <a:pt x="241" y="241"/>
                      </a:lnTo>
                      <a:lnTo>
                        <a:pt x="226" y="225"/>
                      </a:lnTo>
                      <a:lnTo>
                        <a:pt x="218" y="210"/>
                      </a:lnTo>
                      <a:lnTo>
                        <a:pt x="215" y="188"/>
                      </a:lnTo>
                      <a:lnTo>
                        <a:pt x="218" y="167"/>
                      </a:lnTo>
                      <a:lnTo>
                        <a:pt x="235" y="159"/>
                      </a:lnTo>
                      <a:lnTo>
                        <a:pt x="225" y="157"/>
                      </a:lnTo>
                      <a:lnTo>
                        <a:pt x="218" y="141"/>
                      </a:lnTo>
                      <a:lnTo>
                        <a:pt x="228" y="130"/>
                      </a:lnTo>
                      <a:lnTo>
                        <a:pt x="220" y="119"/>
                      </a:lnTo>
                      <a:lnTo>
                        <a:pt x="209" y="128"/>
                      </a:lnTo>
                      <a:lnTo>
                        <a:pt x="181" y="118"/>
                      </a:lnTo>
                      <a:lnTo>
                        <a:pt x="166" y="105"/>
                      </a:lnTo>
                      <a:lnTo>
                        <a:pt x="165" y="91"/>
                      </a:lnTo>
                      <a:lnTo>
                        <a:pt x="163" y="81"/>
                      </a:lnTo>
                      <a:lnTo>
                        <a:pt x="154" y="76"/>
                      </a:lnTo>
                      <a:lnTo>
                        <a:pt x="143" y="73"/>
                      </a:lnTo>
                      <a:lnTo>
                        <a:pt x="134" y="60"/>
                      </a:lnTo>
                      <a:lnTo>
                        <a:pt x="129" y="42"/>
                      </a:lnTo>
                      <a:lnTo>
                        <a:pt x="124" y="29"/>
                      </a:lnTo>
                      <a:lnTo>
                        <a:pt x="113" y="17"/>
                      </a:lnTo>
                      <a:lnTo>
                        <a:pt x="99" y="11"/>
                      </a:lnTo>
                      <a:lnTo>
                        <a:pt x="94" y="7"/>
                      </a:lnTo>
                      <a:lnTo>
                        <a:pt x="90" y="0"/>
                      </a:lnTo>
                      <a:lnTo>
                        <a:pt x="78" y="5"/>
                      </a:lnTo>
                      <a:lnTo>
                        <a:pt x="66" y="5"/>
                      </a:lnTo>
                      <a:lnTo>
                        <a:pt x="50" y="16"/>
                      </a:lnTo>
                      <a:lnTo>
                        <a:pt x="35" y="16"/>
                      </a:lnTo>
                      <a:lnTo>
                        <a:pt x="29" y="21"/>
                      </a:lnTo>
                      <a:lnTo>
                        <a:pt x="14" y="2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7" name="Freeform 213">
                  <a:extLst>
                    <a:ext uri="{FF2B5EF4-FFF2-40B4-BE49-F238E27FC236}">
                      <a16:creationId xmlns:a16="http://schemas.microsoft.com/office/drawing/2014/main" id="{62DD6684-39FA-771A-BDCA-784A3FC2495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02014" y="3910506"/>
                  <a:ext cx="109022" cy="59009"/>
                </a:xfrm>
                <a:custGeom>
                  <a:avLst/>
                  <a:gdLst/>
                  <a:ahLst/>
                  <a:cxnLst>
                    <a:cxn ang="0">
                      <a:pos x="285" y="96"/>
                    </a:cxn>
                    <a:cxn ang="0">
                      <a:pos x="273" y="100"/>
                    </a:cxn>
                    <a:cxn ang="0">
                      <a:pos x="256" y="89"/>
                    </a:cxn>
                    <a:cxn ang="0">
                      <a:pos x="241" y="84"/>
                    </a:cxn>
                    <a:cxn ang="0">
                      <a:pos x="229" y="88"/>
                    </a:cxn>
                    <a:cxn ang="0">
                      <a:pos x="211" y="85"/>
                    </a:cxn>
                    <a:cxn ang="0">
                      <a:pos x="196" y="94"/>
                    </a:cxn>
                    <a:cxn ang="0">
                      <a:pos x="191" y="106"/>
                    </a:cxn>
                    <a:cxn ang="0">
                      <a:pos x="181" y="108"/>
                    </a:cxn>
                    <a:cxn ang="0">
                      <a:pos x="167" y="116"/>
                    </a:cxn>
                    <a:cxn ang="0">
                      <a:pos x="150" y="110"/>
                    </a:cxn>
                    <a:cxn ang="0">
                      <a:pos x="134" y="119"/>
                    </a:cxn>
                    <a:cxn ang="0">
                      <a:pos x="103" y="128"/>
                    </a:cxn>
                    <a:cxn ang="0">
                      <a:pos x="90" y="148"/>
                    </a:cxn>
                    <a:cxn ang="0">
                      <a:pos x="84" y="148"/>
                    </a:cxn>
                    <a:cxn ang="0">
                      <a:pos x="51" y="149"/>
                    </a:cxn>
                    <a:cxn ang="0">
                      <a:pos x="27" y="131"/>
                    </a:cxn>
                    <a:cxn ang="0">
                      <a:pos x="12" y="123"/>
                    </a:cxn>
                    <a:cxn ang="0">
                      <a:pos x="6" y="110"/>
                    </a:cxn>
                    <a:cxn ang="0">
                      <a:pos x="0" y="88"/>
                    </a:cxn>
                    <a:cxn ang="0">
                      <a:pos x="5" y="76"/>
                    </a:cxn>
                    <a:cxn ang="0">
                      <a:pos x="12" y="67"/>
                    </a:cxn>
                    <a:cxn ang="0">
                      <a:pos x="20" y="67"/>
                    </a:cxn>
                    <a:cxn ang="0">
                      <a:pos x="25" y="72"/>
                    </a:cxn>
                    <a:cxn ang="0">
                      <a:pos x="40" y="69"/>
                    </a:cxn>
                    <a:cxn ang="0">
                      <a:pos x="53" y="59"/>
                    </a:cxn>
                    <a:cxn ang="0">
                      <a:pos x="53" y="53"/>
                    </a:cxn>
                    <a:cxn ang="0">
                      <a:pos x="62" y="51"/>
                    </a:cxn>
                    <a:cxn ang="0">
                      <a:pos x="67" y="42"/>
                    </a:cxn>
                    <a:cxn ang="0">
                      <a:pos x="68" y="30"/>
                    </a:cxn>
                    <a:cxn ang="0">
                      <a:pos x="70" y="25"/>
                    </a:cxn>
                    <a:cxn ang="0">
                      <a:pos x="79" y="22"/>
                    </a:cxn>
                    <a:cxn ang="0">
                      <a:pos x="84" y="15"/>
                    </a:cxn>
                    <a:cxn ang="0">
                      <a:pos x="89" y="8"/>
                    </a:cxn>
                    <a:cxn ang="0">
                      <a:pos x="100" y="9"/>
                    </a:cxn>
                    <a:cxn ang="0">
                      <a:pos x="107" y="2"/>
                    </a:cxn>
                    <a:cxn ang="0">
                      <a:pos x="118" y="8"/>
                    </a:cxn>
                    <a:cxn ang="0">
                      <a:pos x="129" y="5"/>
                    </a:cxn>
                    <a:cxn ang="0">
                      <a:pos x="139" y="0"/>
                    </a:cxn>
                    <a:cxn ang="0">
                      <a:pos x="148" y="6"/>
                    </a:cxn>
                    <a:cxn ang="0">
                      <a:pos x="157" y="16"/>
                    </a:cxn>
                    <a:cxn ang="0">
                      <a:pos x="165" y="25"/>
                    </a:cxn>
                    <a:cxn ang="0">
                      <a:pos x="172" y="27"/>
                    </a:cxn>
                    <a:cxn ang="0">
                      <a:pos x="182" y="22"/>
                    </a:cxn>
                    <a:cxn ang="0">
                      <a:pos x="191" y="14"/>
                    </a:cxn>
                    <a:cxn ang="0">
                      <a:pos x="210" y="14"/>
                    </a:cxn>
                    <a:cxn ang="0">
                      <a:pos x="220" y="21"/>
                    </a:cxn>
                    <a:cxn ang="0">
                      <a:pos x="227" y="15"/>
                    </a:cxn>
                    <a:cxn ang="0">
                      <a:pos x="239" y="10"/>
                    </a:cxn>
                    <a:cxn ang="0">
                      <a:pos x="251" y="9"/>
                    </a:cxn>
                    <a:cxn ang="0">
                      <a:pos x="264" y="10"/>
                    </a:cxn>
                    <a:cxn ang="0">
                      <a:pos x="274" y="18"/>
                    </a:cxn>
                    <a:cxn ang="0">
                      <a:pos x="283" y="25"/>
                    </a:cxn>
                    <a:cxn ang="0">
                      <a:pos x="294" y="33"/>
                    </a:cxn>
                    <a:cxn ang="0">
                      <a:pos x="304" y="37"/>
                    </a:cxn>
                    <a:cxn ang="0">
                      <a:pos x="302" y="43"/>
                    </a:cxn>
                    <a:cxn ang="0">
                      <a:pos x="291" y="73"/>
                    </a:cxn>
                    <a:cxn ang="0">
                      <a:pos x="285" y="96"/>
                    </a:cxn>
                  </a:cxnLst>
                  <a:rect l="0" t="0" r="r" b="b"/>
                  <a:pathLst>
                    <a:path w="304" h="149">
                      <a:moveTo>
                        <a:pt x="285" y="96"/>
                      </a:moveTo>
                      <a:lnTo>
                        <a:pt x="273" y="100"/>
                      </a:lnTo>
                      <a:lnTo>
                        <a:pt x="256" y="89"/>
                      </a:lnTo>
                      <a:lnTo>
                        <a:pt x="241" y="84"/>
                      </a:lnTo>
                      <a:lnTo>
                        <a:pt x="229" y="88"/>
                      </a:lnTo>
                      <a:lnTo>
                        <a:pt x="211" y="85"/>
                      </a:lnTo>
                      <a:lnTo>
                        <a:pt x="196" y="94"/>
                      </a:lnTo>
                      <a:lnTo>
                        <a:pt x="191" y="106"/>
                      </a:lnTo>
                      <a:lnTo>
                        <a:pt x="181" y="108"/>
                      </a:lnTo>
                      <a:lnTo>
                        <a:pt x="167" y="116"/>
                      </a:lnTo>
                      <a:lnTo>
                        <a:pt x="150" y="110"/>
                      </a:lnTo>
                      <a:lnTo>
                        <a:pt x="134" y="119"/>
                      </a:lnTo>
                      <a:lnTo>
                        <a:pt x="103" y="128"/>
                      </a:lnTo>
                      <a:lnTo>
                        <a:pt x="90" y="148"/>
                      </a:lnTo>
                      <a:lnTo>
                        <a:pt x="84" y="148"/>
                      </a:lnTo>
                      <a:lnTo>
                        <a:pt x="51" y="149"/>
                      </a:lnTo>
                      <a:lnTo>
                        <a:pt x="27" y="131"/>
                      </a:lnTo>
                      <a:lnTo>
                        <a:pt x="12" y="123"/>
                      </a:lnTo>
                      <a:lnTo>
                        <a:pt x="6" y="110"/>
                      </a:lnTo>
                      <a:lnTo>
                        <a:pt x="0" y="88"/>
                      </a:lnTo>
                      <a:lnTo>
                        <a:pt x="5" y="76"/>
                      </a:lnTo>
                      <a:lnTo>
                        <a:pt x="12" y="67"/>
                      </a:lnTo>
                      <a:lnTo>
                        <a:pt x="20" y="67"/>
                      </a:lnTo>
                      <a:lnTo>
                        <a:pt x="25" y="72"/>
                      </a:lnTo>
                      <a:lnTo>
                        <a:pt x="40" y="69"/>
                      </a:lnTo>
                      <a:lnTo>
                        <a:pt x="53" y="59"/>
                      </a:lnTo>
                      <a:lnTo>
                        <a:pt x="53" y="53"/>
                      </a:lnTo>
                      <a:lnTo>
                        <a:pt x="62" y="51"/>
                      </a:lnTo>
                      <a:lnTo>
                        <a:pt x="67" y="42"/>
                      </a:lnTo>
                      <a:lnTo>
                        <a:pt x="68" y="30"/>
                      </a:lnTo>
                      <a:lnTo>
                        <a:pt x="70" y="25"/>
                      </a:lnTo>
                      <a:lnTo>
                        <a:pt x="79" y="22"/>
                      </a:lnTo>
                      <a:lnTo>
                        <a:pt x="84" y="15"/>
                      </a:lnTo>
                      <a:lnTo>
                        <a:pt x="89" y="8"/>
                      </a:lnTo>
                      <a:lnTo>
                        <a:pt x="100" y="9"/>
                      </a:lnTo>
                      <a:lnTo>
                        <a:pt x="107" y="2"/>
                      </a:lnTo>
                      <a:lnTo>
                        <a:pt x="118" y="8"/>
                      </a:lnTo>
                      <a:lnTo>
                        <a:pt x="129" y="5"/>
                      </a:lnTo>
                      <a:lnTo>
                        <a:pt x="139" y="0"/>
                      </a:lnTo>
                      <a:lnTo>
                        <a:pt x="148" y="6"/>
                      </a:lnTo>
                      <a:lnTo>
                        <a:pt x="157" y="16"/>
                      </a:lnTo>
                      <a:lnTo>
                        <a:pt x="165" y="25"/>
                      </a:lnTo>
                      <a:lnTo>
                        <a:pt x="172" y="27"/>
                      </a:lnTo>
                      <a:lnTo>
                        <a:pt x="182" y="22"/>
                      </a:lnTo>
                      <a:lnTo>
                        <a:pt x="191" y="14"/>
                      </a:lnTo>
                      <a:lnTo>
                        <a:pt x="210" y="14"/>
                      </a:lnTo>
                      <a:lnTo>
                        <a:pt x="220" y="21"/>
                      </a:lnTo>
                      <a:lnTo>
                        <a:pt x="227" y="15"/>
                      </a:lnTo>
                      <a:lnTo>
                        <a:pt x="239" y="10"/>
                      </a:lnTo>
                      <a:lnTo>
                        <a:pt x="251" y="9"/>
                      </a:lnTo>
                      <a:lnTo>
                        <a:pt x="264" y="10"/>
                      </a:lnTo>
                      <a:lnTo>
                        <a:pt x="274" y="18"/>
                      </a:lnTo>
                      <a:lnTo>
                        <a:pt x="283" y="25"/>
                      </a:lnTo>
                      <a:lnTo>
                        <a:pt x="294" y="33"/>
                      </a:lnTo>
                      <a:lnTo>
                        <a:pt x="304" y="37"/>
                      </a:lnTo>
                      <a:lnTo>
                        <a:pt x="302" y="43"/>
                      </a:lnTo>
                      <a:lnTo>
                        <a:pt x="291" y="73"/>
                      </a:lnTo>
                      <a:lnTo>
                        <a:pt x="285" y="9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9" name="Freeform 214">
                  <a:extLst>
                    <a:ext uri="{FF2B5EF4-FFF2-40B4-BE49-F238E27FC236}">
                      <a16:creationId xmlns:a16="http://schemas.microsoft.com/office/drawing/2014/main" id="{6CC28CB9-6B37-054A-CCED-B42019844E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2967" y="3997052"/>
                  <a:ext cx="61780" cy="49174"/>
                </a:xfrm>
                <a:custGeom>
                  <a:avLst/>
                  <a:gdLst/>
                  <a:ahLst/>
                  <a:cxnLst>
                    <a:cxn ang="0">
                      <a:pos x="136" y="4"/>
                    </a:cxn>
                    <a:cxn ang="0">
                      <a:pos x="117" y="10"/>
                    </a:cxn>
                    <a:cxn ang="0">
                      <a:pos x="108" y="19"/>
                    </a:cxn>
                    <a:cxn ang="0">
                      <a:pos x="75" y="17"/>
                    </a:cxn>
                    <a:cxn ang="0">
                      <a:pos x="58" y="33"/>
                    </a:cxn>
                    <a:cxn ang="0">
                      <a:pos x="14" y="31"/>
                    </a:cxn>
                    <a:cxn ang="0">
                      <a:pos x="0" y="48"/>
                    </a:cxn>
                    <a:cxn ang="0">
                      <a:pos x="2" y="54"/>
                    </a:cxn>
                    <a:cxn ang="0">
                      <a:pos x="5" y="60"/>
                    </a:cxn>
                    <a:cxn ang="0">
                      <a:pos x="9" y="74"/>
                    </a:cxn>
                    <a:cxn ang="0">
                      <a:pos x="11" y="85"/>
                    </a:cxn>
                    <a:cxn ang="0">
                      <a:pos x="21" y="94"/>
                    </a:cxn>
                    <a:cxn ang="0">
                      <a:pos x="27" y="98"/>
                    </a:cxn>
                    <a:cxn ang="0">
                      <a:pos x="22" y="106"/>
                    </a:cxn>
                    <a:cxn ang="0">
                      <a:pos x="12" y="106"/>
                    </a:cxn>
                    <a:cxn ang="0">
                      <a:pos x="14" y="117"/>
                    </a:cxn>
                    <a:cxn ang="0">
                      <a:pos x="30" y="111"/>
                    </a:cxn>
                    <a:cxn ang="0">
                      <a:pos x="53" y="116"/>
                    </a:cxn>
                    <a:cxn ang="0">
                      <a:pos x="63" y="100"/>
                    </a:cxn>
                    <a:cxn ang="0">
                      <a:pos x="79" y="118"/>
                    </a:cxn>
                    <a:cxn ang="0">
                      <a:pos x="81" y="114"/>
                    </a:cxn>
                    <a:cxn ang="0">
                      <a:pos x="87" y="117"/>
                    </a:cxn>
                    <a:cxn ang="0">
                      <a:pos x="96" y="123"/>
                    </a:cxn>
                    <a:cxn ang="0">
                      <a:pos x="100" y="107"/>
                    </a:cxn>
                    <a:cxn ang="0">
                      <a:pos x="100" y="97"/>
                    </a:cxn>
                    <a:cxn ang="0">
                      <a:pos x="119" y="87"/>
                    </a:cxn>
                    <a:cxn ang="0">
                      <a:pos x="124" y="69"/>
                    </a:cxn>
                    <a:cxn ang="0">
                      <a:pos x="117" y="58"/>
                    </a:cxn>
                    <a:cxn ang="0">
                      <a:pos x="140" y="46"/>
                    </a:cxn>
                    <a:cxn ang="0">
                      <a:pos x="144" y="38"/>
                    </a:cxn>
                    <a:cxn ang="0">
                      <a:pos x="155" y="39"/>
                    </a:cxn>
                    <a:cxn ang="0">
                      <a:pos x="154" y="32"/>
                    </a:cxn>
                    <a:cxn ang="0">
                      <a:pos x="157" y="24"/>
                    </a:cxn>
                    <a:cxn ang="0">
                      <a:pos x="170" y="31"/>
                    </a:cxn>
                    <a:cxn ang="0">
                      <a:pos x="173" y="31"/>
                    </a:cxn>
                    <a:cxn ang="0">
                      <a:pos x="160" y="4"/>
                    </a:cxn>
                    <a:cxn ang="0">
                      <a:pos x="145" y="0"/>
                    </a:cxn>
                  </a:cxnLst>
                  <a:rect l="0" t="0" r="r" b="b"/>
                  <a:pathLst>
                    <a:path w="173" h="123">
                      <a:moveTo>
                        <a:pt x="145" y="0"/>
                      </a:moveTo>
                      <a:lnTo>
                        <a:pt x="136" y="4"/>
                      </a:lnTo>
                      <a:lnTo>
                        <a:pt x="134" y="12"/>
                      </a:lnTo>
                      <a:lnTo>
                        <a:pt x="117" y="10"/>
                      </a:lnTo>
                      <a:lnTo>
                        <a:pt x="113" y="10"/>
                      </a:lnTo>
                      <a:lnTo>
                        <a:pt x="108" y="19"/>
                      </a:lnTo>
                      <a:lnTo>
                        <a:pt x="88" y="15"/>
                      </a:lnTo>
                      <a:lnTo>
                        <a:pt x="75" y="17"/>
                      </a:lnTo>
                      <a:lnTo>
                        <a:pt x="66" y="28"/>
                      </a:lnTo>
                      <a:lnTo>
                        <a:pt x="58" y="33"/>
                      </a:lnTo>
                      <a:lnTo>
                        <a:pt x="30" y="31"/>
                      </a:lnTo>
                      <a:lnTo>
                        <a:pt x="14" y="31"/>
                      </a:lnTo>
                      <a:lnTo>
                        <a:pt x="2" y="41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2" y="54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4" y="68"/>
                      </a:lnTo>
                      <a:lnTo>
                        <a:pt x="9" y="74"/>
                      </a:lnTo>
                      <a:lnTo>
                        <a:pt x="9" y="82"/>
                      </a:lnTo>
                      <a:lnTo>
                        <a:pt x="11" y="85"/>
                      </a:lnTo>
                      <a:lnTo>
                        <a:pt x="18" y="89"/>
                      </a:lnTo>
                      <a:lnTo>
                        <a:pt x="21" y="94"/>
                      </a:lnTo>
                      <a:lnTo>
                        <a:pt x="25" y="95"/>
                      </a:lnTo>
                      <a:lnTo>
                        <a:pt x="27" y="98"/>
                      </a:lnTo>
                      <a:lnTo>
                        <a:pt x="26" y="103"/>
                      </a:lnTo>
                      <a:lnTo>
                        <a:pt x="22" y="106"/>
                      </a:lnTo>
                      <a:lnTo>
                        <a:pt x="17" y="107"/>
                      </a:lnTo>
                      <a:lnTo>
                        <a:pt x="12" y="106"/>
                      </a:lnTo>
                      <a:lnTo>
                        <a:pt x="6" y="111"/>
                      </a:lnTo>
                      <a:lnTo>
                        <a:pt x="14" y="117"/>
                      </a:lnTo>
                      <a:lnTo>
                        <a:pt x="27" y="116"/>
                      </a:lnTo>
                      <a:lnTo>
                        <a:pt x="30" y="111"/>
                      </a:lnTo>
                      <a:lnTo>
                        <a:pt x="36" y="116"/>
                      </a:lnTo>
                      <a:lnTo>
                        <a:pt x="53" y="116"/>
                      </a:lnTo>
                      <a:lnTo>
                        <a:pt x="60" y="100"/>
                      </a:lnTo>
                      <a:lnTo>
                        <a:pt x="63" y="100"/>
                      </a:lnTo>
                      <a:lnTo>
                        <a:pt x="74" y="119"/>
                      </a:lnTo>
                      <a:lnTo>
                        <a:pt x="79" y="118"/>
                      </a:lnTo>
                      <a:lnTo>
                        <a:pt x="79" y="114"/>
                      </a:lnTo>
                      <a:lnTo>
                        <a:pt x="81" y="114"/>
                      </a:lnTo>
                      <a:lnTo>
                        <a:pt x="84" y="117"/>
                      </a:lnTo>
                      <a:lnTo>
                        <a:pt x="87" y="117"/>
                      </a:lnTo>
                      <a:lnTo>
                        <a:pt x="92" y="123"/>
                      </a:lnTo>
                      <a:lnTo>
                        <a:pt x="96" y="123"/>
                      </a:lnTo>
                      <a:lnTo>
                        <a:pt x="101" y="119"/>
                      </a:lnTo>
                      <a:lnTo>
                        <a:pt x="100" y="107"/>
                      </a:lnTo>
                      <a:lnTo>
                        <a:pt x="103" y="102"/>
                      </a:lnTo>
                      <a:lnTo>
                        <a:pt x="100" y="97"/>
                      </a:lnTo>
                      <a:lnTo>
                        <a:pt x="111" y="89"/>
                      </a:lnTo>
                      <a:lnTo>
                        <a:pt x="119" y="87"/>
                      </a:lnTo>
                      <a:lnTo>
                        <a:pt x="124" y="80"/>
                      </a:lnTo>
                      <a:lnTo>
                        <a:pt x="124" y="69"/>
                      </a:lnTo>
                      <a:lnTo>
                        <a:pt x="118" y="62"/>
                      </a:lnTo>
                      <a:lnTo>
                        <a:pt x="117" y="58"/>
                      </a:lnTo>
                      <a:lnTo>
                        <a:pt x="120" y="53"/>
                      </a:lnTo>
                      <a:lnTo>
                        <a:pt x="140" y="46"/>
                      </a:lnTo>
                      <a:lnTo>
                        <a:pt x="144" y="43"/>
                      </a:lnTo>
                      <a:lnTo>
                        <a:pt x="144" y="38"/>
                      </a:lnTo>
                      <a:lnTo>
                        <a:pt x="151" y="38"/>
                      </a:lnTo>
                      <a:lnTo>
                        <a:pt x="155" y="39"/>
                      </a:lnTo>
                      <a:lnTo>
                        <a:pt x="155" y="38"/>
                      </a:lnTo>
                      <a:lnTo>
                        <a:pt x="154" y="32"/>
                      </a:lnTo>
                      <a:lnTo>
                        <a:pt x="154" y="27"/>
                      </a:lnTo>
                      <a:lnTo>
                        <a:pt x="157" y="24"/>
                      </a:lnTo>
                      <a:lnTo>
                        <a:pt x="161" y="25"/>
                      </a:lnTo>
                      <a:lnTo>
                        <a:pt x="170" y="31"/>
                      </a:lnTo>
                      <a:lnTo>
                        <a:pt x="173" y="28"/>
                      </a:lnTo>
                      <a:lnTo>
                        <a:pt x="173" y="31"/>
                      </a:lnTo>
                      <a:lnTo>
                        <a:pt x="165" y="17"/>
                      </a:lnTo>
                      <a:lnTo>
                        <a:pt x="160" y="4"/>
                      </a:lnTo>
                      <a:lnTo>
                        <a:pt x="152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0" name="Freeform 215">
                  <a:extLst>
                    <a:ext uri="{FF2B5EF4-FFF2-40B4-BE49-F238E27FC236}">
                      <a16:creationId xmlns:a16="http://schemas.microsoft.com/office/drawing/2014/main" id="{3EDFA2AF-72B8-9E2D-95A4-69CC50A7CC1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74695" y="4134738"/>
                  <a:ext cx="47242" cy="41306"/>
                </a:xfrm>
                <a:custGeom>
                  <a:avLst/>
                  <a:gdLst/>
                  <a:ahLst/>
                  <a:cxnLst>
                    <a:cxn ang="0">
                      <a:pos x="25" y="107"/>
                    </a:cxn>
                    <a:cxn ang="0">
                      <a:pos x="8" y="90"/>
                    </a:cxn>
                    <a:cxn ang="0">
                      <a:pos x="0" y="70"/>
                    </a:cxn>
                    <a:cxn ang="0">
                      <a:pos x="0" y="53"/>
                    </a:cxn>
                    <a:cxn ang="0">
                      <a:pos x="5" y="17"/>
                    </a:cxn>
                    <a:cxn ang="0">
                      <a:pos x="6" y="19"/>
                    </a:cxn>
                    <a:cxn ang="0">
                      <a:pos x="11" y="19"/>
                    </a:cxn>
                    <a:cxn ang="0">
                      <a:pos x="14" y="16"/>
                    </a:cxn>
                    <a:cxn ang="0">
                      <a:pos x="14" y="8"/>
                    </a:cxn>
                    <a:cxn ang="0">
                      <a:pos x="32" y="1"/>
                    </a:cxn>
                    <a:cxn ang="0">
                      <a:pos x="35" y="3"/>
                    </a:cxn>
                    <a:cxn ang="0">
                      <a:pos x="41" y="10"/>
                    </a:cxn>
                    <a:cxn ang="0">
                      <a:pos x="44" y="10"/>
                    </a:cxn>
                    <a:cxn ang="0">
                      <a:pos x="44" y="5"/>
                    </a:cxn>
                    <a:cxn ang="0">
                      <a:pos x="51" y="0"/>
                    </a:cxn>
                    <a:cxn ang="0">
                      <a:pos x="67" y="4"/>
                    </a:cxn>
                    <a:cxn ang="0">
                      <a:pos x="71" y="0"/>
                    </a:cxn>
                    <a:cxn ang="0">
                      <a:pos x="86" y="3"/>
                    </a:cxn>
                    <a:cxn ang="0">
                      <a:pos x="97" y="1"/>
                    </a:cxn>
                    <a:cxn ang="0">
                      <a:pos x="103" y="4"/>
                    </a:cxn>
                    <a:cxn ang="0">
                      <a:pos x="126" y="24"/>
                    </a:cxn>
                    <a:cxn ang="0">
                      <a:pos x="131" y="53"/>
                    </a:cxn>
                    <a:cxn ang="0">
                      <a:pos x="132" y="69"/>
                    </a:cxn>
                    <a:cxn ang="0">
                      <a:pos x="126" y="71"/>
                    </a:cxn>
                    <a:cxn ang="0">
                      <a:pos x="111" y="85"/>
                    </a:cxn>
                    <a:cxn ang="0">
                      <a:pos x="91" y="85"/>
                    </a:cxn>
                    <a:cxn ang="0">
                      <a:pos x="72" y="92"/>
                    </a:cxn>
                    <a:cxn ang="0">
                      <a:pos x="61" y="102"/>
                    </a:cxn>
                    <a:cxn ang="0">
                      <a:pos x="25" y="107"/>
                    </a:cxn>
                  </a:cxnLst>
                  <a:rect l="0" t="0" r="r" b="b"/>
                  <a:pathLst>
                    <a:path w="132" h="107">
                      <a:moveTo>
                        <a:pt x="25" y="107"/>
                      </a:moveTo>
                      <a:lnTo>
                        <a:pt x="8" y="90"/>
                      </a:lnTo>
                      <a:lnTo>
                        <a:pt x="0" y="70"/>
                      </a:lnTo>
                      <a:lnTo>
                        <a:pt x="0" y="53"/>
                      </a:lnTo>
                      <a:lnTo>
                        <a:pt x="5" y="17"/>
                      </a:lnTo>
                      <a:lnTo>
                        <a:pt x="6" y="19"/>
                      </a:lnTo>
                      <a:lnTo>
                        <a:pt x="11" y="19"/>
                      </a:lnTo>
                      <a:lnTo>
                        <a:pt x="14" y="16"/>
                      </a:lnTo>
                      <a:lnTo>
                        <a:pt x="14" y="8"/>
                      </a:lnTo>
                      <a:lnTo>
                        <a:pt x="32" y="1"/>
                      </a:lnTo>
                      <a:lnTo>
                        <a:pt x="35" y="3"/>
                      </a:lnTo>
                      <a:lnTo>
                        <a:pt x="41" y="10"/>
                      </a:lnTo>
                      <a:lnTo>
                        <a:pt x="44" y="10"/>
                      </a:lnTo>
                      <a:lnTo>
                        <a:pt x="44" y="5"/>
                      </a:lnTo>
                      <a:lnTo>
                        <a:pt x="51" y="0"/>
                      </a:lnTo>
                      <a:lnTo>
                        <a:pt x="67" y="4"/>
                      </a:lnTo>
                      <a:lnTo>
                        <a:pt x="71" y="0"/>
                      </a:lnTo>
                      <a:lnTo>
                        <a:pt x="86" y="3"/>
                      </a:lnTo>
                      <a:lnTo>
                        <a:pt x="97" y="1"/>
                      </a:lnTo>
                      <a:lnTo>
                        <a:pt x="103" y="4"/>
                      </a:lnTo>
                      <a:lnTo>
                        <a:pt x="126" y="24"/>
                      </a:lnTo>
                      <a:lnTo>
                        <a:pt x="131" y="53"/>
                      </a:lnTo>
                      <a:lnTo>
                        <a:pt x="132" y="69"/>
                      </a:lnTo>
                      <a:lnTo>
                        <a:pt x="126" y="71"/>
                      </a:lnTo>
                      <a:lnTo>
                        <a:pt x="111" y="85"/>
                      </a:lnTo>
                      <a:lnTo>
                        <a:pt x="91" y="85"/>
                      </a:lnTo>
                      <a:lnTo>
                        <a:pt x="72" y="92"/>
                      </a:lnTo>
                      <a:lnTo>
                        <a:pt x="61" y="102"/>
                      </a:lnTo>
                      <a:lnTo>
                        <a:pt x="25" y="10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1" name="Freeform 216">
                  <a:extLst>
                    <a:ext uri="{FF2B5EF4-FFF2-40B4-BE49-F238E27FC236}">
                      <a16:creationId xmlns:a16="http://schemas.microsoft.com/office/drawing/2014/main" id="{B669E8CA-1BD5-297C-FB12-A993DB1E44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7428" y="3951811"/>
                  <a:ext cx="188970" cy="143588"/>
                </a:xfrm>
                <a:custGeom>
                  <a:avLst/>
                  <a:gdLst/>
                  <a:ahLst/>
                  <a:cxnLst>
                    <a:cxn ang="0">
                      <a:pos x="449" y="356"/>
                    </a:cxn>
                    <a:cxn ang="0">
                      <a:pos x="399" y="334"/>
                    </a:cxn>
                    <a:cxn ang="0">
                      <a:pos x="373" y="328"/>
                    </a:cxn>
                    <a:cxn ang="0">
                      <a:pos x="327" y="347"/>
                    </a:cxn>
                    <a:cxn ang="0">
                      <a:pos x="291" y="364"/>
                    </a:cxn>
                    <a:cxn ang="0">
                      <a:pos x="206" y="355"/>
                    </a:cxn>
                    <a:cxn ang="0">
                      <a:pos x="158" y="351"/>
                    </a:cxn>
                    <a:cxn ang="0">
                      <a:pos x="153" y="328"/>
                    </a:cxn>
                    <a:cxn ang="0">
                      <a:pos x="131" y="322"/>
                    </a:cxn>
                    <a:cxn ang="0">
                      <a:pos x="134" y="295"/>
                    </a:cxn>
                    <a:cxn ang="0">
                      <a:pos x="115" y="293"/>
                    </a:cxn>
                    <a:cxn ang="0">
                      <a:pos x="72" y="270"/>
                    </a:cxn>
                    <a:cxn ang="0">
                      <a:pos x="69" y="246"/>
                    </a:cxn>
                    <a:cxn ang="0">
                      <a:pos x="49" y="238"/>
                    </a:cxn>
                    <a:cxn ang="0">
                      <a:pos x="35" y="207"/>
                    </a:cxn>
                    <a:cxn ang="0">
                      <a:pos x="19" y="182"/>
                    </a:cxn>
                    <a:cxn ang="0">
                      <a:pos x="0" y="172"/>
                    </a:cxn>
                    <a:cxn ang="0">
                      <a:pos x="35" y="162"/>
                    </a:cxn>
                    <a:cxn ang="0">
                      <a:pos x="59" y="138"/>
                    </a:cxn>
                    <a:cxn ang="0">
                      <a:pos x="73" y="112"/>
                    </a:cxn>
                    <a:cxn ang="0">
                      <a:pos x="91" y="85"/>
                    </a:cxn>
                    <a:cxn ang="0">
                      <a:pos x="99" y="63"/>
                    </a:cxn>
                    <a:cxn ang="0">
                      <a:pos x="110" y="46"/>
                    </a:cxn>
                    <a:cxn ang="0">
                      <a:pos x="132" y="39"/>
                    </a:cxn>
                    <a:cxn ang="0">
                      <a:pos x="144" y="25"/>
                    </a:cxn>
                    <a:cxn ang="0">
                      <a:pos x="168" y="22"/>
                    </a:cxn>
                    <a:cxn ang="0">
                      <a:pos x="210" y="27"/>
                    </a:cxn>
                    <a:cxn ang="0">
                      <a:pos x="241" y="22"/>
                    </a:cxn>
                    <a:cxn ang="0">
                      <a:pos x="261" y="37"/>
                    </a:cxn>
                    <a:cxn ang="0">
                      <a:pos x="295" y="21"/>
                    </a:cxn>
                    <a:cxn ang="0">
                      <a:pos x="346" y="0"/>
                    </a:cxn>
                    <a:cxn ang="0">
                      <a:pos x="360" y="1"/>
                    </a:cxn>
                    <a:cxn ang="0">
                      <a:pos x="386" y="25"/>
                    </a:cxn>
                    <a:cxn ang="0">
                      <a:pos x="397" y="55"/>
                    </a:cxn>
                    <a:cxn ang="0">
                      <a:pos x="422" y="97"/>
                    </a:cxn>
                    <a:cxn ang="0">
                      <a:pos x="438" y="146"/>
                    </a:cxn>
                    <a:cxn ang="0">
                      <a:pos x="436" y="182"/>
                    </a:cxn>
                    <a:cxn ang="0">
                      <a:pos x="440" y="207"/>
                    </a:cxn>
                    <a:cxn ang="0">
                      <a:pos x="440" y="225"/>
                    </a:cxn>
                    <a:cxn ang="0">
                      <a:pos x="462" y="241"/>
                    </a:cxn>
                    <a:cxn ang="0">
                      <a:pos x="483" y="232"/>
                    </a:cxn>
                    <a:cxn ang="0">
                      <a:pos x="506" y="226"/>
                    </a:cxn>
                    <a:cxn ang="0">
                      <a:pos x="521" y="230"/>
                    </a:cxn>
                    <a:cxn ang="0">
                      <a:pos x="523" y="254"/>
                    </a:cxn>
                    <a:cxn ang="0">
                      <a:pos x="518" y="270"/>
                    </a:cxn>
                    <a:cxn ang="0">
                      <a:pos x="502" y="279"/>
                    </a:cxn>
                    <a:cxn ang="0">
                      <a:pos x="485" y="296"/>
                    </a:cxn>
                    <a:cxn ang="0">
                      <a:pos x="475" y="296"/>
                    </a:cxn>
                    <a:cxn ang="0">
                      <a:pos x="487" y="277"/>
                    </a:cxn>
                    <a:cxn ang="0">
                      <a:pos x="480" y="263"/>
                    </a:cxn>
                    <a:cxn ang="0">
                      <a:pos x="472" y="299"/>
                    </a:cxn>
                    <a:cxn ang="0">
                      <a:pos x="467" y="317"/>
                    </a:cxn>
                    <a:cxn ang="0">
                      <a:pos x="465" y="344"/>
                    </a:cxn>
                  </a:cxnLst>
                  <a:rect l="0" t="0" r="r" b="b"/>
                  <a:pathLst>
                    <a:path w="523" h="364">
                      <a:moveTo>
                        <a:pt x="467" y="355"/>
                      </a:moveTo>
                      <a:lnTo>
                        <a:pt x="449" y="356"/>
                      </a:lnTo>
                      <a:lnTo>
                        <a:pt x="429" y="343"/>
                      </a:lnTo>
                      <a:lnTo>
                        <a:pt x="399" y="334"/>
                      </a:lnTo>
                      <a:lnTo>
                        <a:pt x="393" y="329"/>
                      </a:lnTo>
                      <a:lnTo>
                        <a:pt x="373" y="328"/>
                      </a:lnTo>
                      <a:lnTo>
                        <a:pt x="347" y="337"/>
                      </a:lnTo>
                      <a:lnTo>
                        <a:pt x="327" y="347"/>
                      </a:lnTo>
                      <a:lnTo>
                        <a:pt x="308" y="359"/>
                      </a:lnTo>
                      <a:lnTo>
                        <a:pt x="291" y="364"/>
                      </a:lnTo>
                      <a:lnTo>
                        <a:pt x="247" y="356"/>
                      </a:lnTo>
                      <a:lnTo>
                        <a:pt x="206" y="355"/>
                      </a:lnTo>
                      <a:lnTo>
                        <a:pt x="172" y="351"/>
                      </a:lnTo>
                      <a:lnTo>
                        <a:pt x="158" y="351"/>
                      </a:lnTo>
                      <a:lnTo>
                        <a:pt x="147" y="343"/>
                      </a:lnTo>
                      <a:lnTo>
                        <a:pt x="153" y="328"/>
                      </a:lnTo>
                      <a:lnTo>
                        <a:pt x="141" y="324"/>
                      </a:lnTo>
                      <a:lnTo>
                        <a:pt x="131" y="322"/>
                      </a:lnTo>
                      <a:lnTo>
                        <a:pt x="124" y="306"/>
                      </a:lnTo>
                      <a:lnTo>
                        <a:pt x="134" y="295"/>
                      </a:lnTo>
                      <a:lnTo>
                        <a:pt x="126" y="284"/>
                      </a:lnTo>
                      <a:lnTo>
                        <a:pt x="115" y="293"/>
                      </a:lnTo>
                      <a:lnTo>
                        <a:pt x="87" y="283"/>
                      </a:lnTo>
                      <a:lnTo>
                        <a:pt x="72" y="270"/>
                      </a:lnTo>
                      <a:lnTo>
                        <a:pt x="71" y="256"/>
                      </a:lnTo>
                      <a:lnTo>
                        <a:pt x="69" y="246"/>
                      </a:lnTo>
                      <a:lnTo>
                        <a:pt x="60" y="241"/>
                      </a:lnTo>
                      <a:lnTo>
                        <a:pt x="49" y="238"/>
                      </a:lnTo>
                      <a:lnTo>
                        <a:pt x="40" y="225"/>
                      </a:lnTo>
                      <a:lnTo>
                        <a:pt x="35" y="207"/>
                      </a:lnTo>
                      <a:lnTo>
                        <a:pt x="30" y="194"/>
                      </a:lnTo>
                      <a:lnTo>
                        <a:pt x="19" y="182"/>
                      </a:lnTo>
                      <a:lnTo>
                        <a:pt x="5" y="176"/>
                      </a:lnTo>
                      <a:lnTo>
                        <a:pt x="0" y="172"/>
                      </a:lnTo>
                      <a:lnTo>
                        <a:pt x="3" y="172"/>
                      </a:lnTo>
                      <a:lnTo>
                        <a:pt x="35" y="162"/>
                      </a:lnTo>
                      <a:lnTo>
                        <a:pt x="51" y="155"/>
                      </a:lnTo>
                      <a:lnTo>
                        <a:pt x="59" y="138"/>
                      </a:lnTo>
                      <a:lnTo>
                        <a:pt x="66" y="128"/>
                      </a:lnTo>
                      <a:lnTo>
                        <a:pt x="73" y="112"/>
                      </a:lnTo>
                      <a:lnTo>
                        <a:pt x="78" y="98"/>
                      </a:lnTo>
                      <a:lnTo>
                        <a:pt x="91" y="85"/>
                      </a:lnTo>
                      <a:lnTo>
                        <a:pt x="93" y="74"/>
                      </a:lnTo>
                      <a:lnTo>
                        <a:pt x="99" y="63"/>
                      </a:lnTo>
                      <a:lnTo>
                        <a:pt x="101" y="55"/>
                      </a:lnTo>
                      <a:lnTo>
                        <a:pt x="110" y="46"/>
                      </a:lnTo>
                      <a:lnTo>
                        <a:pt x="125" y="39"/>
                      </a:lnTo>
                      <a:lnTo>
                        <a:pt x="132" y="39"/>
                      </a:lnTo>
                      <a:lnTo>
                        <a:pt x="140" y="32"/>
                      </a:lnTo>
                      <a:lnTo>
                        <a:pt x="144" y="25"/>
                      </a:lnTo>
                      <a:lnTo>
                        <a:pt x="151" y="22"/>
                      </a:lnTo>
                      <a:lnTo>
                        <a:pt x="168" y="22"/>
                      </a:lnTo>
                      <a:lnTo>
                        <a:pt x="187" y="25"/>
                      </a:lnTo>
                      <a:lnTo>
                        <a:pt x="210" y="27"/>
                      </a:lnTo>
                      <a:lnTo>
                        <a:pt x="225" y="24"/>
                      </a:lnTo>
                      <a:lnTo>
                        <a:pt x="241" y="22"/>
                      </a:lnTo>
                      <a:lnTo>
                        <a:pt x="252" y="32"/>
                      </a:lnTo>
                      <a:lnTo>
                        <a:pt x="261" y="37"/>
                      </a:lnTo>
                      <a:lnTo>
                        <a:pt x="277" y="26"/>
                      </a:lnTo>
                      <a:lnTo>
                        <a:pt x="295" y="21"/>
                      </a:lnTo>
                      <a:lnTo>
                        <a:pt x="312" y="21"/>
                      </a:lnTo>
                      <a:lnTo>
                        <a:pt x="346" y="0"/>
                      </a:lnTo>
                      <a:lnTo>
                        <a:pt x="352" y="1"/>
                      </a:lnTo>
                      <a:lnTo>
                        <a:pt x="360" y="1"/>
                      </a:lnTo>
                      <a:lnTo>
                        <a:pt x="372" y="11"/>
                      </a:lnTo>
                      <a:lnTo>
                        <a:pt x="386" y="25"/>
                      </a:lnTo>
                      <a:lnTo>
                        <a:pt x="394" y="38"/>
                      </a:lnTo>
                      <a:lnTo>
                        <a:pt x="397" y="55"/>
                      </a:lnTo>
                      <a:lnTo>
                        <a:pt x="409" y="76"/>
                      </a:lnTo>
                      <a:lnTo>
                        <a:pt x="422" y="97"/>
                      </a:lnTo>
                      <a:lnTo>
                        <a:pt x="433" y="117"/>
                      </a:lnTo>
                      <a:lnTo>
                        <a:pt x="438" y="146"/>
                      </a:lnTo>
                      <a:lnTo>
                        <a:pt x="438" y="166"/>
                      </a:lnTo>
                      <a:lnTo>
                        <a:pt x="436" y="182"/>
                      </a:lnTo>
                      <a:lnTo>
                        <a:pt x="438" y="194"/>
                      </a:lnTo>
                      <a:lnTo>
                        <a:pt x="440" y="207"/>
                      </a:lnTo>
                      <a:lnTo>
                        <a:pt x="440" y="221"/>
                      </a:lnTo>
                      <a:lnTo>
                        <a:pt x="440" y="225"/>
                      </a:lnTo>
                      <a:lnTo>
                        <a:pt x="448" y="224"/>
                      </a:lnTo>
                      <a:lnTo>
                        <a:pt x="462" y="241"/>
                      </a:lnTo>
                      <a:lnTo>
                        <a:pt x="472" y="240"/>
                      </a:lnTo>
                      <a:lnTo>
                        <a:pt x="483" y="232"/>
                      </a:lnTo>
                      <a:lnTo>
                        <a:pt x="497" y="230"/>
                      </a:lnTo>
                      <a:lnTo>
                        <a:pt x="506" y="226"/>
                      </a:lnTo>
                      <a:lnTo>
                        <a:pt x="515" y="226"/>
                      </a:lnTo>
                      <a:lnTo>
                        <a:pt x="521" y="230"/>
                      </a:lnTo>
                      <a:lnTo>
                        <a:pt x="523" y="237"/>
                      </a:lnTo>
                      <a:lnTo>
                        <a:pt x="523" y="254"/>
                      </a:lnTo>
                      <a:lnTo>
                        <a:pt x="521" y="265"/>
                      </a:lnTo>
                      <a:lnTo>
                        <a:pt x="518" y="270"/>
                      </a:lnTo>
                      <a:lnTo>
                        <a:pt x="513" y="277"/>
                      </a:lnTo>
                      <a:lnTo>
                        <a:pt x="502" y="279"/>
                      </a:lnTo>
                      <a:lnTo>
                        <a:pt x="492" y="286"/>
                      </a:lnTo>
                      <a:lnTo>
                        <a:pt x="485" y="296"/>
                      </a:lnTo>
                      <a:lnTo>
                        <a:pt x="478" y="302"/>
                      </a:lnTo>
                      <a:lnTo>
                        <a:pt x="475" y="296"/>
                      </a:lnTo>
                      <a:lnTo>
                        <a:pt x="481" y="289"/>
                      </a:lnTo>
                      <a:lnTo>
                        <a:pt x="487" y="277"/>
                      </a:lnTo>
                      <a:lnTo>
                        <a:pt x="487" y="263"/>
                      </a:lnTo>
                      <a:lnTo>
                        <a:pt x="480" y="263"/>
                      </a:lnTo>
                      <a:lnTo>
                        <a:pt x="476" y="286"/>
                      </a:lnTo>
                      <a:lnTo>
                        <a:pt x="472" y="299"/>
                      </a:lnTo>
                      <a:lnTo>
                        <a:pt x="469" y="310"/>
                      </a:lnTo>
                      <a:lnTo>
                        <a:pt x="467" y="317"/>
                      </a:lnTo>
                      <a:lnTo>
                        <a:pt x="467" y="336"/>
                      </a:lnTo>
                      <a:lnTo>
                        <a:pt x="465" y="344"/>
                      </a:lnTo>
                      <a:lnTo>
                        <a:pt x="467" y="35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2" name="Freeform 217">
                  <a:extLst>
                    <a:ext uri="{FF2B5EF4-FFF2-40B4-BE49-F238E27FC236}">
                      <a16:creationId xmlns:a16="http://schemas.microsoft.com/office/drawing/2014/main" id="{23E77210-7A87-7C91-A637-B1ECBA3DCD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31023" y="3534819"/>
                  <a:ext cx="98119" cy="86546"/>
                </a:xfrm>
                <a:custGeom>
                  <a:avLst/>
                  <a:gdLst/>
                  <a:ahLst/>
                  <a:cxnLst>
                    <a:cxn ang="0">
                      <a:pos x="124" y="0"/>
                    </a:cxn>
                    <a:cxn ang="0">
                      <a:pos x="140" y="5"/>
                    </a:cxn>
                    <a:cxn ang="0">
                      <a:pos x="159" y="13"/>
                    </a:cxn>
                    <a:cxn ang="0">
                      <a:pos x="184" y="21"/>
                    </a:cxn>
                    <a:cxn ang="0">
                      <a:pos x="239" y="26"/>
                    </a:cxn>
                    <a:cxn ang="0">
                      <a:pos x="253" y="15"/>
                    </a:cxn>
                    <a:cxn ang="0">
                      <a:pos x="265" y="22"/>
                    </a:cxn>
                    <a:cxn ang="0">
                      <a:pos x="264" y="38"/>
                    </a:cxn>
                    <a:cxn ang="0">
                      <a:pos x="244" y="64"/>
                    </a:cxn>
                    <a:cxn ang="0">
                      <a:pos x="242" y="91"/>
                    </a:cxn>
                    <a:cxn ang="0">
                      <a:pos x="240" y="116"/>
                    </a:cxn>
                    <a:cxn ang="0">
                      <a:pos x="243" y="127"/>
                    </a:cxn>
                    <a:cxn ang="0">
                      <a:pos x="232" y="143"/>
                    </a:cxn>
                    <a:cxn ang="0">
                      <a:pos x="224" y="154"/>
                    </a:cxn>
                    <a:cxn ang="0">
                      <a:pos x="237" y="162"/>
                    </a:cxn>
                    <a:cxn ang="0">
                      <a:pos x="261" y="178"/>
                    </a:cxn>
                    <a:cxn ang="0">
                      <a:pos x="250" y="194"/>
                    </a:cxn>
                    <a:cxn ang="0">
                      <a:pos x="233" y="176"/>
                    </a:cxn>
                    <a:cxn ang="0">
                      <a:pos x="229" y="198"/>
                    </a:cxn>
                    <a:cxn ang="0">
                      <a:pos x="224" y="220"/>
                    </a:cxn>
                    <a:cxn ang="0">
                      <a:pos x="206" y="215"/>
                    </a:cxn>
                    <a:cxn ang="0">
                      <a:pos x="183" y="220"/>
                    </a:cxn>
                    <a:cxn ang="0">
                      <a:pos x="153" y="201"/>
                    </a:cxn>
                    <a:cxn ang="0">
                      <a:pos x="134" y="186"/>
                    </a:cxn>
                    <a:cxn ang="0">
                      <a:pos x="104" y="171"/>
                    </a:cxn>
                    <a:cxn ang="0">
                      <a:pos x="65" y="185"/>
                    </a:cxn>
                    <a:cxn ang="0">
                      <a:pos x="50" y="192"/>
                    </a:cxn>
                    <a:cxn ang="0">
                      <a:pos x="56" y="155"/>
                    </a:cxn>
                    <a:cxn ang="0">
                      <a:pos x="60" y="139"/>
                    </a:cxn>
                    <a:cxn ang="0">
                      <a:pos x="43" y="144"/>
                    </a:cxn>
                    <a:cxn ang="0">
                      <a:pos x="28" y="140"/>
                    </a:cxn>
                    <a:cxn ang="0">
                      <a:pos x="14" y="139"/>
                    </a:cxn>
                    <a:cxn ang="0">
                      <a:pos x="5" y="119"/>
                    </a:cxn>
                    <a:cxn ang="0">
                      <a:pos x="7" y="100"/>
                    </a:cxn>
                    <a:cxn ang="0">
                      <a:pos x="16" y="94"/>
                    </a:cxn>
                    <a:cxn ang="0">
                      <a:pos x="3" y="79"/>
                    </a:cxn>
                    <a:cxn ang="0">
                      <a:pos x="5" y="72"/>
                    </a:cxn>
                    <a:cxn ang="0">
                      <a:pos x="3" y="49"/>
                    </a:cxn>
                    <a:cxn ang="0">
                      <a:pos x="35" y="38"/>
                    </a:cxn>
                    <a:cxn ang="0">
                      <a:pos x="39" y="30"/>
                    </a:cxn>
                    <a:cxn ang="0">
                      <a:pos x="54" y="21"/>
                    </a:cxn>
                    <a:cxn ang="0">
                      <a:pos x="77" y="13"/>
                    </a:cxn>
                    <a:cxn ang="0">
                      <a:pos x="108" y="16"/>
                    </a:cxn>
                    <a:cxn ang="0">
                      <a:pos x="111" y="5"/>
                    </a:cxn>
                  </a:cxnLst>
                  <a:rect l="0" t="0" r="r" b="b"/>
                  <a:pathLst>
                    <a:path w="267" h="220">
                      <a:moveTo>
                        <a:pt x="121" y="5"/>
                      </a:moveTo>
                      <a:lnTo>
                        <a:pt x="124" y="0"/>
                      </a:lnTo>
                      <a:lnTo>
                        <a:pt x="131" y="9"/>
                      </a:lnTo>
                      <a:lnTo>
                        <a:pt x="140" y="5"/>
                      </a:lnTo>
                      <a:lnTo>
                        <a:pt x="147" y="6"/>
                      </a:lnTo>
                      <a:lnTo>
                        <a:pt x="159" y="13"/>
                      </a:lnTo>
                      <a:lnTo>
                        <a:pt x="179" y="15"/>
                      </a:lnTo>
                      <a:lnTo>
                        <a:pt x="184" y="21"/>
                      </a:lnTo>
                      <a:lnTo>
                        <a:pt x="196" y="25"/>
                      </a:lnTo>
                      <a:lnTo>
                        <a:pt x="239" y="26"/>
                      </a:lnTo>
                      <a:lnTo>
                        <a:pt x="250" y="22"/>
                      </a:lnTo>
                      <a:lnTo>
                        <a:pt x="253" y="15"/>
                      </a:lnTo>
                      <a:lnTo>
                        <a:pt x="260" y="16"/>
                      </a:lnTo>
                      <a:lnTo>
                        <a:pt x="265" y="22"/>
                      </a:lnTo>
                      <a:lnTo>
                        <a:pt x="267" y="30"/>
                      </a:lnTo>
                      <a:lnTo>
                        <a:pt x="264" y="38"/>
                      </a:lnTo>
                      <a:lnTo>
                        <a:pt x="253" y="49"/>
                      </a:lnTo>
                      <a:lnTo>
                        <a:pt x="244" y="64"/>
                      </a:lnTo>
                      <a:lnTo>
                        <a:pt x="238" y="78"/>
                      </a:lnTo>
                      <a:lnTo>
                        <a:pt x="242" y="91"/>
                      </a:lnTo>
                      <a:lnTo>
                        <a:pt x="239" y="110"/>
                      </a:lnTo>
                      <a:lnTo>
                        <a:pt x="240" y="116"/>
                      </a:lnTo>
                      <a:lnTo>
                        <a:pt x="243" y="121"/>
                      </a:lnTo>
                      <a:lnTo>
                        <a:pt x="243" y="127"/>
                      </a:lnTo>
                      <a:lnTo>
                        <a:pt x="240" y="134"/>
                      </a:lnTo>
                      <a:lnTo>
                        <a:pt x="232" y="143"/>
                      </a:lnTo>
                      <a:lnTo>
                        <a:pt x="227" y="146"/>
                      </a:lnTo>
                      <a:lnTo>
                        <a:pt x="224" y="154"/>
                      </a:lnTo>
                      <a:lnTo>
                        <a:pt x="228" y="161"/>
                      </a:lnTo>
                      <a:lnTo>
                        <a:pt x="237" y="162"/>
                      </a:lnTo>
                      <a:lnTo>
                        <a:pt x="250" y="161"/>
                      </a:lnTo>
                      <a:lnTo>
                        <a:pt x="261" y="178"/>
                      </a:lnTo>
                      <a:lnTo>
                        <a:pt x="260" y="194"/>
                      </a:lnTo>
                      <a:lnTo>
                        <a:pt x="250" y="194"/>
                      </a:lnTo>
                      <a:lnTo>
                        <a:pt x="242" y="183"/>
                      </a:lnTo>
                      <a:lnTo>
                        <a:pt x="233" y="176"/>
                      </a:lnTo>
                      <a:lnTo>
                        <a:pt x="233" y="191"/>
                      </a:lnTo>
                      <a:lnTo>
                        <a:pt x="229" y="198"/>
                      </a:lnTo>
                      <a:lnTo>
                        <a:pt x="223" y="213"/>
                      </a:lnTo>
                      <a:lnTo>
                        <a:pt x="224" y="220"/>
                      </a:lnTo>
                      <a:lnTo>
                        <a:pt x="223" y="219"/>
                      </a:lnTo>
                      <a:lnTo>
                        <a:pt x="206" y="215"/>
                      </a:lnTo>
                      <a:lnTo>
                        <a:pt x="191" y="217"/>
                      </a:lnTo>
                      <a:lnTo>
                        <a:pt x="183" y="220"/>
                      </a:lnTo>
                      <a:lnTo>
                        <a:pt x="175" y="220"/>
                      </a:lnTo>
                      <a:lnTo>
                        <a:pt x="153" y="201"/>
                      </a:lnTo>
                      <a:lnTo>
                        <a:pt x="148" y="191"/>
                      </a:lnTo>
                      <a:lnTo>
                        <a:pt x="134" y="186"/>
                      </a:lnTo>
                      <a:lnTo>
                        <a:pt x="120" y="175"/>
                      </a:lnTo>
                      <a:lnTo>
                        <a:pt x="104" y="171"/>
                      </a:lnTo>
                      <a:lnTo>
                        <a:pt x="78" y="175"/>
                      </a:lnTo>
                      <a:lnTo>
                        <a:pt x="65" y="185"/>
                      </a:lnTo>
                      <a:lnTo>
                        <a:pt x="56" y="186"/>
                      </a:lnTo>
                      <a:lnTo>
                        <a:pt x="50" y="192"/>
                      </a:lnTo>
                      <a:lnTo>
                        <a:pt x="54" y="180"/>
                      </a:lnTo>
                      <a:lnTo>
                        <a:pt x="56" y="155"/>
                      </a:lnTo>
                      <a:lnTo>
                        <a:pt x="60" y="144"/>
                      </a:lnTo>
                      <a:lnTo>
                        <a:pt x="60" y="139"/>
                      </a:lnTo>
                      <a:lnTo>
                        <a:pt x="45" y="137"/>
                      </a:lnTo>
                      <a:lnTo>
                        <a:pt x="43" y="144"/>
                      </a:lnTo>
                      <a:lnTo>
                        <a:pt x="34" y="149"/>
                      </a:lnTo>
                      <a:lnTo>
                        <a:pt x="28" y="140"/>
                      </a:lnTo>
                      <a:lnTo>
                        <a:pt x="22" y="142"/>
                      </a:lnTo>
                      <a:lnTo>
                        <a:pt x="14" y="139"/>
                      </a:lnTo>
                      <a:lnTo>
                        <a:pt x="11" y="128"/>
                      </a:lnTo>
                      <a:lnTo>
                        <a:pt x="5" y="119"/>
                      </a:lnTo>
                      <a:lnTo>
                        <a:pt x="3" y="110"/>
                      </a:lnTo>
                      <a:lnTo>
                        <a:pt x="7" y="100"/>
                      </a:lnTo>
                      <a:lnTo>
                        <a:pt x="18" y="97"/>
                      </a:lnTo>
                      <a:lnTo>
                        <a:pt x="16" y="94"/>
                      </a:lnTo>
                      <a:lnTo>
                        <a:pt x="2" y="92"/>
                      </a:lnTo>
                      <a:lnTo>
                        <a:pt x="3" y="79"/>
                      </a:lnTo>
                      <a:lnTo>
                        <a:pt x="6" y="75"/>
                      </a:lnTo>
                      <a:lnTo>
                        <a:pt x="5" y="72"/>
                      </a:lnTo>
                      <a:lnTo>
                        <a:pt x="0" y="70"/>
                      </a:lnTo>
                      <a:lnTo>
                        <a:pt x="3" y="49"/>
                      </a:lnTo>
                      <a:lnTo>
                        <a:pt x="8" y="46"/>
                      </a:lnTo>
                      <a:lnTo>
                        <a:pt x="35" y="38"/>
                      </a:lnTo>
                      <a:lnTo>
                        <a:pt x="35" y="33"/>
                      </a:lnTo>
                      <a:lnTo>
                        <a:pt x="39" y="30"/>
                      </a:lnTo>
                      <a:lnTo>
                        <a:pt x="48" y="27"/>
                      </a:lnTo>
                      <a:lnTo>
                        <a:pt x="54" y="21"/>
                      </a:lnTo>
                      <a:lnTo>
                        <a:pt x="75" y="22"/>
                      </a:lnTo>
                      <a:lnTo>
                        <a:pt x="77" y="13"/>
                      </a:lnTo>
                      <a:lnTo>
                        <a:pt x="87" y="19"/>
                      </a:lnTo>
                      <a:lnTo>
                        <a:pt x="108" y="16"/>
                      </a:lnTo>
                      <a:lnTo>
                        <a:pt x="113" y="13"/>
                      </a:lnTo>
                      <a:lnTo>
                        <a:pt x="111" y="5"/>
                      </a:lnTo>
                      <a:lnTo>
                        <a:pt x="121" y="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3" name="Freeform 218">
                  <a:extLst>
                    <a:ext uri="{FF2B5EF4-FFF2-40B4-BE49-F238E27FC236}">
                      <a16:creationId xmlns:a16="http://schemas.microsoft.com/office/drawing/2014/main" id="{3D7D7363-B8FD-A4A9-6C38-7B0F4C56B0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74695" y="2997842"/>
                  <a:ext cx="216226" cy="527142"/>
                </a:xfrm>
                <a:custGeom>
                  <a:avLst/>
                  <a:gdLst/>
                  <a:ahLst/>
                  <a:cxnLst>
                    <a:cxn ang="0">
                      <a:pos x="46" y="207"/>
                    </a:cxn>
                    <a:cxn ang="0">
                      <a:pos x="162" y="322"/>
                    </a:cxn>
                    <a:cxn ang="0">
                      <a:pos x="159" y="379"/>
                    </a:cxn>
                    <a:cxn ang="0">
                      <a:pos x="161" y="435"/>
                    </a:cxn>
                    <a:cxn ang="0">
                      <a:pos x="183" y="520"/>
                    </a:cxn>
                    <a:cxn ang="0">
                      <a:pos x="189" y="605"/>
                    </a:cxn>
                    <a:cxn ang="0">
                      <a:pos x="211" y="625"/>
                    </a:cxn>
                    <a:cxn ang="0">
                      <a:pos x="240" y="648"/>
                    </a:cxn>
                    <a:cxn ang="0">
                      <a:pos x="270" y="734"/>
                    </a:cxn>
                    <a:cxn ang="0">
                      <a:pos x="251" y="743"/>
                    </a:cxn>
                    <a:cxn ang="0">
                      <a:pos x="200" y="801"/>
                    </a:cxn>
                    <a:cxn ang="0">
                      <a:pos x="118" y="918"/>
                    </a:cxn>
                    <a:cxn ang="0">
                      <a:pos x="90" y="949"/>
                    </a:cxn>
                    <a:cxn ang="0">
                      <a:pos x="63" y="972"/>
                    </a:cxn>
                    <a:cxn ang="0">
                      <a:pos x="39" y="990"/>
                    </a:cxn>
                    <a:cxn ang="0">
                      <a:pos x="21" y="1019"/>
                    </a:cxn>
                    <a:cxn ang="0">
                      <a:pos x="33" y="1065"/>
                    </a:cxn>
                    <a:cxn ang="0">
                      <a:pos x="43" y="1120"/>
                    </a:cxn>
                    <a:cxn ang="0">
                      <a:pos x="57" y="1152"/>
                    </a:cxn>
                    <a:cxn ang="0">
                      <a:pos x="44" y="1159"/>
                    </a:cxn>
                    <a:cxn ang="0">
                      <a:pos x="39" y="1202"/>
                    </a:cxn>
                    <a:cxn ang="0">
                      <a:pos x="37" y="1224"/>
                    </a:cxn>
                    <a:cxn ang="0">
                      <a:pos x="43" y="1241"/>
                    </a:cxn>
                    <a:cxn ang="0">
                      <a:pos x="64" y="1257"/>
                    </a:cxn>
                    <a:cxn ang="0">
                      <a:pos x="100" y="1278"/>
                    </a:cxn>
                    <a:cxn ang="0">
                      <a:pos x="122" y="1288"/>
                    </a:cxn>
                    <a:cxn ang="0">
                      <a:pos x="136" y="1324"/>
                    </a:cxn>
                    <a:cxn ang="0">
                      <a:pos x="139" y="1333"/>
                    </a:cxn>
                    <a:cxn ang="0">
                      <a:pos x="157" y="1327"/>
                    </a:cxn>
                    <a:cxn ang="0">
                      <a:pos x="200" y="1316"/>
                    </a:cxn>
                    <a:cxn ang="0">
                      <a:pos x="229" y="1299"/>
                    </a:cxn>
                    <a:cxn ang="0">
                      <a:pos x="268" y="1276"/>
                    </a:cxn>
                    <a:cxn ang="0">
                      <a:pos x="290" y="1272"/>
                    </a:cxn>
                    <a:cxn ang="0">
                      <a:pos x="329" y="1268"/>
                    </a:cxn>
                    <a:cxn ang="0">
                      <a:pos x="377" y="1265"/>
                    </a:cxn>
                    <a:cxn ang="0">
                      <a:pos x="423" y="1231"/>
                    </a:cxn>
                    <a:cxn ang="0">
                      <a:pos x="576" y="1050"/>
                    </a:cxn>
                    <a:cxn ang="0">
                      <a:pos x="579" y="962"/>
                    </a:cxn>
                    <a:cxn ang="0">
                      <a:pos x="530" y="891"/>
                    </a:cxn>
                    <a:cxn ang="0">
                      <a:pos x="549" y="822"/>
                    </a:cxn>
                    <a:cxn ang="0">
                      <a:pos x="520" y="753"/>
                    </a:cxn>
                    <a:cxn ang="0">
                      <a:pos x="507" y="699"/>
                    </a:cxn>
                    <a:cxn ang="0">
                      <a:pos x="525" y="639"/>
                    </a:cxn>
                    <a:cxn ang="0">
                      <a:pos x="495" y="546"/>
                    </a:cxn>
                    <a:cxn ang="0">
                      <a:pos x="474" y="469"/>
                    </a:cxn>
                    <a:cxn ang="0">
                      <a:pos x="514" y="354"/>
                    </a:cxn>
                    <a:cxn ang="0">
                      <a:pos x="456" y="291"/>
                    </a:cxn>
                    <a:cxn ang="0">
                      <a:pos x="434" y="232"/>
                    </a:cxn>
                    <a:cxn ang="0">
                      <a:pos x="436" y="185"/>
                    </a:cxn>
                    <a:cxn ang="0">
                      <a:pos x="460" y="126"/>
                    </a:cxn>
                    <a:cxn ang="0">
                      <a:pos x="453" y="41"/>
                    </a:cxn>
                    <a:cxn ang="0">
                      <a:pos x="409" y="0"/>
                    </a:cxn>
                    <a:cxn ang="0">
                      <a:pos x="310" y="32"/>
                    </a:cxn>
                    <a:cxn ang="0">
                      <a:pos x="283" y="132"/>
                    </a:cxn>
                    <a:cxn ang="0">
                      <a:pos x="248" y="201"/>
                    </a:cxn>
                    <a:cxn ang="0">
                      <a:pos x="207" y="205"/>
                    </a:cxn>
                    <a:cxn ang="0">
                      <a:pos x="156" y="214"/>
                    </a:cxn>
                    <a:cxn ang="0">
                      <a:pos x="98" y="196"/>
                    </a:cxn>
                    <a:cxn ang="0">
                      <a:pos x="37" y="116"/>
                    </a:cxn>
                    <a:cxn ang="0">
                      <a:pos x="20" y="150"/>
                    </a:cxn>
                  </a:cxnLst>
                  <a:rect l="0" t="0" r="r" b="b"/>
                  <a:pathLst>
                    <a:path w="593" h="1339">
                      <a:moveTo>
                        <a:pt x="0" y="156"/>
                      </a:moveTo>
                      <a:lnTo>
                        <a:pt x="3" y="156"/>
                      </a:lnTo>
                      <a:lnTo>
                        <a:pt x="5" y="161"/>
                      </a:lnTo>
                      <a:lnTo>
                        <a:pt x="46" y="207"/>
                      </a:lnTo>
                      <a:lnTo>
                        <a:pt x="76" y="237"/>
                      </a:lnTo>
                      <a:lnTo>
                        <a:pt x="112" y="248"/>
                      </a:lnTo>
                      <a:lnTo>
                        <a:pt x="130" y="266"/>
                      </a:lnTo>
                      <a:lnTo>
                        <a:pt x="162" y="322"/>
                      </a:lnTo>
                      <a:lnTo>
                        <a:pt x="165" y="329"/>
                      </a:lnTo>
                      <a:lnTo>
                        <a:pt x="160" y="342"/>
                      </a:lnTo>
                      <a:lnTo>
                        <a:pt x="159" y="358"/>
                      </a:lnTo>
                      <a:lnTo>
                        <a:pt x="159" y="379"/>
                      </a:lnTo>
                      <a:lnTo>
                        <a:pt x="160" y="393"/>
                      </a:lnTo>
                      <a:lnTo>
                        <a:pt x="165" y="399"/>
                      </a:lnTo>
                      <a:lnTo>
                        <a:pt x="167" y="414"/>
                      </a:lnTo>
                      <a:lnTo>
                        <a:pt x="161" y="435"/>
                      </a:lnTo>
                      <a:lnTo>
                        <a:pt x="164" y="452"/>
                      </a:lnTo>
                      <a:lnTo>
                        <a:pt x="184" y="498"/>
                      </a:lnTo>
                      <a:lnTo>
                        <a:pt x="184" y="510"/>
                      </a:lnTo>
                      <a:lnTo>
                        <a:pt x="183" y="520"/>
                      </a:lnTo>
                      <a:lnTo>
                        <a:pt x="175" y="533"/>
                      </a:lnTo>
                      <a:lnTo>
                        <a:pt x="171" y="551"/>
                      </a:lnTo>
                      <a:lnTo>
                        <a:pt x="175" y="571"/>
                      </a:lnTo>
                      <a:lnTo>
                        <a:pt x="189" y="605"/>
                      </a:lnTo>
                      <a:lnTo>
                        <a:pt x="197" y="613"/>
                      </a:lnTo>
                      <a:lnTo>
                        <a:pt x="202" y="614"/>
                      </a:lnTo>
                      <a:lnTo>
                        <a:pt x="205" y="622"/>
                      </a:lnTo>
                      <a:lnTo>
                        <a:pt x="211" y="625"/>
                      </a:lnTo>
                      <a:lnTo>
                        <a:pt x="216" y="619"/>
                      </a:lnTo>
                      <a:lnTo>
                        <a:pt x="220" y="623"/>
                      </a:lnTo>
                      <a:lnTo>
                        <a:pt x="224" y="637"/>
                      </a:lnTo>
                      <a:lnTo>
                        <a:pt x="240" y="648"/>
                      </a:lnTo>
                      <a:lnTo>
                        <a:pt x="257" y="671"/>
                      </a:lnTo>
                      <a:lnTo>
                        <a:pt x="262" y="684"/>
                      </a:lnTo>
                      <a:lnTo>
                        <a:pt x="259" y="714"/>
                      </a:lnTo>
                      <a:lnTo>
                        <a:pt x="270" y="734"/>
                      </a:lnTo>
                      <a:lnTo>
                        <a:pt x="262" y="732"/>
                      </a:lnTo>
                      <a:lnTo>
                        <a:pt x="258" y="740"/>
                      </a:lnTo>
                      <a:lnTo>
                        <a:pt x="262" y="750"/>
                      </a:lnTo>
                      <a:lnTo>
                        <a:pt x="251" y="743"/>
                      </a:lnTo>
                      <a:lnTo>
                        <a:pt x="241" y="745"/>
                      </a:lnTo>
                      <a:lnTo>
                        <a:pt x="222" y="752"/>
                      </a:lnTo>
                      <a:lnTo>
                        <a:pt x="214" y="788"/>
                      </a:lnTo>
                      <a:lnTo>
                        <a:pt x="200" y="801"/>
                      </a:lnTo>
                      <a:lnTo>
                        <a:pt x="181" y="828"/>
                      </a:lnTo>
                      <a:lnTo>
                        <a:pt x="156" y="855"/>
                      </a:lnTo>
                      <a:lnTo>
                        <a:pt x="140" y="879"/>
                      </a:lnTo>
                      <a:lnTo>
                        <a:pt x="118" y="918"/>
                      </a:lnTo>
                      <a:lnTo>
                        <a:pt x="108" y="925"/>
                      </a:lnTo>
                      <a:lnTo>
                        <a:pt x="102" y="935"/>
                      </a:lnTo>
                      <a:lnTo>
                        <a:pt x="97" y="940"/>
                      </a:lnTo>
                      <a:lnTo>
                        <a:pt x="90" y="949"/>
                      </a:lnTo>
                      <a:lnTo>
                        <a:pt x="70" y="952"/>
                      </a:lnTo>
                      <a:lnTo>
                        <a:pt x="62" y="949"/>
                      </a:lnTo>
                      <a:lnTo>
                        <a:pt x="55" y="962"/>
                      </a:lnTo>
                      <a:lnTo>
                        <a:pt x="63" y="972"/>
                      </a:lnTo>
                      <a:lnTo>
                        <a:pt x="59" y="974"/>
                      </a:lnTo>
                      <a:lnTo>
                        <a:pt x="42" y="976"/>
                      </a:lnTo>
                      <a:lnTo>
                        <a:pt x="43" y="982"/>
                      </a:lnTo>
                      <a:lnTo>
                        <a:pt x="39" y="990"/>
                      </a:lnTo>
                      <a:lnTo>
                        <a:pt x="33" y="990"/>
                      </a:lnTo>
                      <a:lnTo>
                        <a:pt x="30" y="993"/>
                      </a:lnTo>
                      <a:lnTo>
                        <a:pt x="26" y="1000"/>
                      </a:lnTo>
                      <a:lnTo>
                        <a:pt x="21" y="1019"/>
                      </a:lnTo>
                      <a:lnTo>
                        <a:pt x="23" y="1039"/>
                      </a:lnTo>
                      <a:lnTo>
                        <a:pt x="26" y="1047"/>
                      </a:lnTo>
                      <a:lnTo>
                        <a:pt x="30" y="1053"/>
                      </a:lnTo>
                      <a:lnTo>
                        <a:pt x="33" y="1065"/>
                      </a:lnTo>
                      <a:lnTo>
                        <a:pt x="30" y="1091"/>
                      </a:lnTo>
                      <a:lnTo>
                        <a:pt x="35" y="1101"/>
                      </a:lnTo>
                      <a:lnTo>
                        <a:pt x="42" y="1109"/>
                      </a:lnTo>
                      <a:lnTo>
                        <a:pt x="43" y="1120"/>
                      </a:lnTo>
                      <a:lnTo>
                        <a:pt x="47" y="1135"/>
                      </a:lnTo>
                      <a:lnTo>
                        <a:pt x="50" y="1144"/>
                      </a:lnTo>
                      <a:lnTo>
                        <a:pt x="55" y="1150"/>
                      </a:lnTo>
                      <a:lnTo>
                        <a:pt x="57" y="1152"/>
                      </a:lnTo>
                      <a:lnTo>
                        <a:pt x="52" y="1148"/>
                      </a:lnTo>
                      <a:lnTo>
                        <a:pt x="47" y="1148"/>
                      </a:lnTo>
                      <a:lnTo>
                        <a:pt x="43" y="1152"/>
                      </a:lnTo>
                      <a:lnTo>
                        <a:pt x="44" y="1159"/>
                      </a:lnTo>
                      <a:lnTo>
                        <a:pt x="43" y="1165"/>
                      </a:lnTo>
                      <a:lnTo>
                        <a:pt x="44" y="1173"/>
                      </a:lnTo>
                      <a:lnTo>
                        <a:pt x="44" y="1188"/>
                      </a:lnTo>
                      <a:lnTo>
                        <a:pt x="39" y="1202"/>
                      </a:lnTo>
                      <a:lnTo>
                        <a:pt x="36" y="1202"/>
                      </a:lnTo>
                      <a:lnTo>
                        <a:pt x="33" y="1211"/>
                      </a:lnTo>
                      <a:lnTo>
                        <a:pt x="37" y="1218"/>
                      </a:lnTo>
                      <a:lnTo>
                        <a:pt x="37" y="1224"/>
                      </a:lnTo>
                      <a:lnTo>
                        <a:pt x="36" y="1229"/>
                      </a:lnTo>
                      <a:lnTo>
                        <a:pt x="37" y="1234"/>
                      </a:lnTo>
                      <a:lnTo>
                        <a:pt x="44" y="1237"/>
                      </a:lnTo>
                      <a:lnTo>
                        <a:pt x="43" y="1241"/>
                      </a:lnTo>
                      <a:lnTo>
                        <a:pt x="38" y="1242"/>
                      </a:lnTo>
                      <a:lnTo>
                        <a:pt x="39" y="1249"/>
                      </a:lnTo>
                      <a:lnTo>
                        <a:pt x="53" y="1249"/>
                      </a:lnTo>
                      <a:lnTo>
                        <a:pt x="64" y="1257"/>
                      </a:lnTo>
                      <a:lnTo>
                        <a:pt x="69" y="1264"/>
                      </a:lnTo>
                      <a:lnTo>
                        <a:pt x="80" y="1269"/>
                      </a:lnTo>
                      <a:lnTo>
                        <a:pt x="97" y="1274"/>
                      </a:lnTo>
                      <a:lnTo>
                        <a:pt x="100" y="1278"/>
                      </a:lnTo>
                      <a:lnTo>
                        <a:pt x="97" y="1285"/>
                      </a:lnTo>
                      <a:lnTo>
                        <a:pt x="106" y="1291"/>
                      </a:lnTo>
                      <a:lnTo>
                        <a:pt x="121" y="1283"/>
                      </a:lnTo>
                      <a:lnTo>
                        <a:pt x="122" y="1288"/>
                      </a:lnTo>
                      <a:lnTo>
                        <a:pt x="122" y="1300"/>
                      </a:lnTo>
                      <a:lnTo>
                        <a:pt x="130" y="1313"/>
                      </a:lnTo>
                      <a:lnTo>
                        <a:pt x="129" y="1321"/>
                      </a:lnTo>
                      <a:lnTo>
                        <a:pt x="136" y="1324"/>
                      </a:lnTo>
                      <a:lnTo>
                        <a:pt x="134" y="1331"/>
                      </a:lnTo>
                      <a:lnTo>
                        <a:pt x="124" y="1338"/>
                      </a:lnTo>
                      <a:lnTo>
                        <a:pt x="129" y="1339"/>
                      </a:lnTo>
                      <a:lnTo>
                        <a:pt x="139" y="1333"/>
                      </a:lnTo>
                      <a:lnTo>
                        <a:pt x="150" y="1313"/>
                      </a:lnTo>
                      <a:lnTo>
                        <a:pt x="152" y="1316"/>
                      </a:lnTo>
                      <a:lnTo>
                        <a:pt x="152" y="1326"/>
                      </a:lnTo>
                      <a:lnTo>
                        <a:pt x="157" y="1327"/>
                      </a:lnTo>
                      <a:lnTo>
                        <a:pt x="181" y="1315"/>
                      </a:lnTo>
                      <a:lnTo>
                        <a:pt x="189" y="1315"/>
                      </a:lnTo>
                      <a:lnTo>
                        <a:pt x="197" y="1311"/>
                      </a:lnTo>
                      <a:lnTo>
                        <a:pt x="200" y="1316"/>
                      </a:lnTo>
                      <a:lnTo>
                        <a:pt x="203" y="1316"/>
                      </a:lnTo>
                      <a:lnTo>
                        <a:pt x="213" y="1306"/>
                      </a:lnTo>
                      <a:lnTo>
                        <a:pt x="221" y="1300"/>
                      </a:lnTo>
                      <a:lnTo>
                        <a:pt x="229" y="1299"/>
                      </a:lnTo>
                      <a:lnTo>
                        <a:pt x="235" y="1301"/>
                      </a:lnTo>
                      <a:lnTo>
                        <a:pt x="251" y="1291"/>
                      </a:lnTo>
                      <a:lnTo>
                        <a:pt x="261" y="1290"/>
                      </a:lnTo>
                      <a:lnTo>
                        <a:pt x="268" y="1276"/>
                      </a:lnTo>
                      <a:lnTo>
                        <a:pt x="273" y="1286"/>
                      </a:lnTo>
                      <a:lnTo>
                        <a:pt x="291" y="1279"/>
                      </a:lnTo>
                      <a:lnTo>
                        <a:pt x="289" y="1269"/>
                      </a:lnTo>
                      <a:lnTo>
                        <a:pt x="290" y="1272"/>
                      </a:lnTo>
                      <a:lnTo>
                        <a:pt x="299" y="1275"/>
                      </a:lnTo>
                      <a:lnTo>
                        <a:pt x="305" y="1275"/>
                      </a:lnTo>
                      <a:lnTo>
                        <a:pt x="311" y="1269"/>
                      </a:lnTo>
                      <a:lnTo>
                        <a:pt x="329" y="1268"/>
                      </a:lnTo>
                      <a:lnTo>
                        <a:pt x="342" y="1263"/>
                      </a:lnTo>
                      <a:lnTo>
                        <a:pt x="351" y="1258"/>
                      </a:lnTo>
                      <a:lnTo>
                        <a:pt x="359" y="1263"/>
                      </a:lnTo>
                      <a:lnTo>
                        <a:pt x="377" y="1265"/>
                      </a:lnTo>
                      <a:lnTo>
                        <a:pt x="382" y="1262"/>
                      </a:lnTo>
                      <a:lnTo>
                        <a:pt x="386" y="1257"/>
                      </a:lnTo>
                      <a:lnTo>
                        <a:pt x="387" y="1258"/>
                      </a:lnTo>
                      <a:lnTo>
                        <a:pt x="423" y="1231"/>
                      </a:lnTo>
                      <a:lnTo>
                        <a:pt x="473" y="1182"/>
                      </a:lnTo>
                      <a:lnTo>
                        <a:pt x="511" y="1139"/>
                      </a:lnTo>
                      <a:lnTo>
                        <a:pt x="563" y="1070"/>
                      </a:lnTo>
                      <a:lnTo>
                        <a:pt x="576" y="1050"/>
                      </a:lnTo>
                      <a:lnTo>
                        <a:pt x="592" y="1012"/>
                      </a:lnTo>
                      <a:lnTo>
                        <a:pt x="593" y="973"/>
                      </a:lnTo>
                      <a:lnTo>
                        <a:pt x="589" y="979"/>
                      </a:lnTo>
                      <a:lnTo>
                        <a:pt x="579" y="962"/>
                      </a:lnTo>
                      <a:lnTo>
                        <a:pt x="574" y="945"/>
                      </a:lnTo>
                      <a:lnTo>
                        <a:pt x="544" y="922"/>
                      </a:lnTo>
                      <a:lnTo>
                        <a:pt x="536" y="909"/>
                      </a:lnTo>
                      <a:lnTo>
                        <a:pt x="530" y="891"/>
                      </a:lnTo>
                      <a:lnTo>
                        <a:pt x="534" y="875"/>
                      </a:lnTo>
                      <a:lnTo>
                        <a:pt x="544" y="860"/>
                      </a:lnTo>
                      <a:lnTo>
                        <a:pt x="550" y="842"/>
                      </a:lnTo>
                      <a:lnTo>
                        <a:pt x="549" y="822"/>
                      </a:lnTo>
                      <a:lnTo>
                        <a:pt x="533" y="807"/>
                      </a:lnTo>
                      <a:lnTo>
                        <a:pt x="526" y="791"/>
                      </a:lnTo>
                      <a:lnTo>
                        <a:pt x="528" y="770"/>
                      </a:lnTo>
                      <a:lnTo>
                        <a:pt x="520" y="753"/>
                      </a:lnTo>
                      <a:lnTo>
                        <a:pt x="504" y="750"/>
                      </a:lnTo>
                      <a:lnTo>
                        <a:pt x="503" y="729"/>
                      </a:lnTo>
                      <a:lnTo>
                        <a:pt x="509" y="718"/>
                      </a:lnTo>
                      <a:lnTo>
                        <a:pt x="507" y="699"/>
                      </a:lnTo>
                      <a:lnTo>
                        <a:pt x="504" y="689"/>
                      </a:lnTo>
                      <a:lnTo>
                        <a:pt x="509" y="673"/>
                      </a:lnTo>
                      <a:lnTo>
                        <a:pt x="511" y="651"/>
                      </a:lnTo>
                      <a:lnTo>
                        <a:pt x="525" y="639"/>
                      </a:lnTo>
                      <a:lnTo>
                        <a:pt x="523" y="624"/>
                      </a:lnTo>
                      <a:lnTo>
                        <a:pt x="521" y="607"/>
                      </a:lnTo>
                      <a:lnTo>
                        <a:pt x="510" y="573"/>
                      </a:lnTo>
                      <a:lnTo>
                        <a:pt x="495" y="546"/>
                      </a:lnTo>
                      <a:lnTo>
                        <a:pt x="493" y="527"/>
                      </a:lnTo>
                      <a:lnTo>
                        <a:pt x="485" y="510"/>
                      </a:lnTo>
                      <a:lnTo>
                        <a:pt x="476" y="490"/>
                      </a:lnTo>
                      <a:lnTo>
                        <a:pt x="474" y="469"/>
                      </a:lnTo>
                      <a:lnTo>
                        <a:pt x="480" y="456"/>
                      </a:lnTo>
                      <a:lnTo>
                        <a:pt x="499" y="413"/>
                      </a:lnTo>
                      <a:lnTo>
                        <a:pt x="517" y="376"/>
                      </a:lnTo>
                      <a:lnTo>
                        <a:pt x="514" y="354"/>
                      </a:lnTo>
                      <a:lnTo>
                        <a:pt x="504" y="339"/>
                      </a:lnTo>
                      <a:lnTo>
                        <a:pt x="484" y="301"/>
                      </a:lnTo>
                      <a:lnTo>
                        <a:pt x="469" y="294"/>
                      </a:lnTo>
                      <a:lnTo>
                        <a:pt x="456" y="291"/>
                      </a:lnTo>
                      <a:lnTo>
                        <a:pt x="446" y="285"/>
                      </a:lnTo>
                      <a:lnTo>
                        <a:pt x="441" y="278"/>
                      </a:lnTo>
                      <a:lnTo>
                        <a:pt x="436" y="258"/>
                      </a:lnTo>
                      <a:lnTo>
                        <a:pt x="434" y="232"/>
                      </a:lnTo>
                      <a:lnTo>
                        <a:pt x="435" y="223"/>
                      </a:lnTo>
                      <a:lnTo>
                        <a:pt x="446" y="194"/>
                      </a:lnTo>
                      <a:lnTo>
                        <a:pt x="446" y="189"/>
                      </a:lnTo>
                      <a:lnTo>
                        <a:pt x="436" y="185"/>
                      </a:lnTo>
                      <a:lnTo>
                        <a:pt x="467" y="158"/>
                      </a:lnTo>
                      <a:lnTo>
                        <a:pt x="457" y="150"/>
                      </a:lnTo>
                      <a:lnTo>
                        <a:pt x="456" y="139"/>
                      </a:lnTo>
                      <a:lnTo>
                        <a:pt x="460" y="126"/>
                      </a:lnTo>
                      <a:lnTo>
                        <a:pt x="479" y="102"/>
                      </a:lnTo>
                      <a:lnTo>
                        <a:pt x="478" y="86"/>
                      </a:lnTo>
                      <a:lnTo>
                        <a:pt x="471" y="58"/>
                      </a:lnTo>
                      <a:lnTo>
                        <a:pt x="453" y="41"/>
                      </a:lnTo>
                      <a:lnTo>
                        <a:pt x="435" y="35"/>
                      </a:lnTo>
                      <a:lnTo>
                        <a:pt x="425" y="26"/>
                      </a:lnTo>
                      <a:lnTo>
                        <a:pt x="415" y="5"/>
                      </a:lnTo>
                      <a:lnTo>
                        <a:pt x="409" y="0"/>
                      </a:lnTo>
                      <a:lnTo>
                        <a:pt x="386" y="5"/>
                      </a:lnTo>
                      <a:lnTo>
                        <a:pt x="348" y="22"/>
                      </a:lnTo>
                      <a:lnTo>
                        <a:pt x="323" y="25"/>
                      </a:lnTo>
                      <a:lnTo>
                        <a:pt x="310" y="32"/>
                      </a:lnTo>
                      <a:lnTo>
                        <a:pt x="300" y="45"/>
                      </a:lnTo>
                      <a:lnTo>
                        <a:pt x="286" y="76"/>
                      </a:lnTo>
                      <a:lnTo>
                        <a:pt x="283" y="118"/>
                      </a:lnTo>
                      <a:lnTo>
                        <a:pt x="283" y="132"/>
                      </a:lnTo>
                      <a:lnTo>
                        <a:pt x="285" y="155"/>
                      </a:lnTo>
                      <a:lnTo>
                        <a:pt x="283" y="167"/>
                      </a:lnTo>
                      <a:lnTo>
                        <a:pt x="257" y="187"/>
                      </a:lnTo>
                      <a:lnTo>
                        <a:pt x="248" y="201"/>
                      </a:lnTo>
                      <a:lnTo>
                        <a:pt x="236" y="210"/>
                      </a:lnTo>
                      <a:lnTo>
                        <a:pt x="220" y="218"/>
                      </a:lnTo>
                      <a:lnTo>
                        <a:pt x="210" y="214"/>
                      </a:lnTo>
                      <a:lnTo>
                        <a:pt x="207" y="205"/>
                      </a:lnTo>
                      <a:lnTo>
                        <a:pt x="198" y="193"/>
                      </a:lnTo>
                      <a:lnTo>
                        <a:pt x="188" y="186"/>
                      </a:lnTo>
                      <a:lnTo>
                        <a:pt x="171" y="205"/>
                      </a:lnTo>
                      <a:lnTo>
                        <a:pt x="156" y="214"/>
                      </a:lnTo>
                      <a:lnTo>
                        <a:pt x="144" y="215"/>
                      </a:lnTo>
                      <a:lnTo>
                        <a:pt x="129" y="208"/>
                      </a:lnTo>
                      <a:lnTo>
                        <a:pt x="103" y="204"/>
                      </a:lnTo>
                      <a:lnTo>
                        <a:pt x="98" y="196"/>
                      </a:lnTo>
                      <a:lnTo>
                        <a:pt x="93" y="177"/>
                      </a:lnTo>
                      <a:lnTo>
                        <a:pt x="63" y="133"/>
                      </a:lnTo>
                      <a:lnTo>
                        <a:pt x="52" y="122"/>
                      </a:lnTo>
                      <a:lnTo>
                        <a:pt x="37" y="116"/>
                      </a:lnTo>
                      <a:lnTo>
                        <a:pt x="25" y="122"/>
                      </a:lnTo>
                      <a:lnTo>
                        <a:pt x="26" y="134"/>
                      </a:lnTo>
                      <a:lnTo>
                        <a:pt x="28" y="146"/>
                      </a:lnTo>
                      <a:lnTo>
                        <a:pt x="20" y="150"/>
                      </a:lnTo>
                      <a:lnTo>
                        <a:pt x="11" y="145"/>
                      </a:lnTo>
                      <a:lnTo>
                        <a:pt x="3" y="149"/>
                      </a:lnTo>
                      <a:lnTo>
                        <a:pt x="0" y="15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4" name="Freeform 219">
                  <a:extLst>
                    <a:ext uri="{FF2B5EF4-FFF2-40B4-BE49-F238E27FC236}">
                      <a16:creationId xmlns:a16="http://schemas.microsoft.com/office/drawing/2014/main" id="{6B54B086-E6DF-070F-3529-CB8985E1CE9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25763" y="3613497"/>
                  <a:ext cx="56328" cy="112115"/>
                </a:xfrm>
                <a:custGeom>
                  <a:avLst/>
                  <a:gdLst/>
                  <a:ahLst/>
                  <a:cxnLst>
                    <a:cxn ang="0">
                      <a:pos x="43" y="278"/>
                    </a:cxn>
                    <a:cxn ang="0">
                      <a:pos x="75" y="280"/>
                    </a:cxn>
                    <a:cxn ang="0">
                      <a:pos x="80" y="276"/>
                    </a:cxn>
                    <a:cxn ang="0">
                      <a:pos x="84" y="279"/>
                    </a:cxn>
                    <a:cxn ang="0">
                      <a:pos x="89" y="275"/>
                    </a:cxn>
                    <a:cxn ang="0">
                      <a:pos x="83" y="266"/>
                    </a:cxn>
                    <a:cxn ang="0">
                      <a:pos x="75" y="262"/>
                    </a:cxn>
                    <a:cxn ang="0">
                      <a:pos x="85" y="247"/>
                    </a:cxn>
                    <a:cxn ang="0">
                      <a:pos x="83" y="243"/>
                    </a:cxn>
                    <a:cxn ang="0">
                      <a:pos x="84" y="223"/>
                    </a:cxn>
                    <a:cxn ang="0">
                      <a:pos x="91" y="210"/>
                    </a:cxn>
                    <a:cxn ang="0">
                      <a:pos x="84" y="200"/>
                    </a:cxn>
                    <a:cxn ang="0">
                      <a:pos x="102" y="199"/>
                    </a:cxn>
                    <a:cxn ang="0">
                      <a:pos x="98" y="185"/>
                    </a:cxn>
                    <a:cxn ang="0">
                      <a:pos x="116" y="182"/>
                    </a:cxn>
                    <a:cxn ang="0">
                      <a:pos x="118" y="163"/>
                    </a:cxn>
                    <a:cxn ang="0">
                      <a:pos x="127" y="149"/>
                    </a:cxn>
                    <a:cxn ang="0">
                      <a:pos x="130" y="161"/>
                    </a:cxn>
                    <a:cxn ang="0">
                      <a:pos x="138" y="156"/>
                    </a:cxn>
                    <a:cxn ang="0">
                      <a:pos x="154" y="133"/>
                    </a:cxn>
                    <a:cxn ang="0">
                      <a:pos x="146" y="123"/>
                    </a:cxn>
                    <a:cxn ang="0">
                      <a:pos x="129" y="126"/>
                    </a:cxn>
                    <a:cxn ang="0">
                      <a:pos x="119" y="120"/>
                    </a:cxn>
                    <a:cxn ang="0">
                      <a:pos x="112" y="123"/>
                    </a:cxn>
                    <a:cxn ang="0">
                      <a:pos x="119" y="109"/>
                    </a:cxn>
                    <a:cxn ang="0">
                      <a:pos x="108" y="109"/>
                    </a:cxn>
                    <a:cxn ang="0">
                      <a:pos x="117" y="102"/>
                    </a:cxn>
                    <a:cxn ang="0">
                      <a:pos x="118" y="92"/>
                    </a:cxn>
                    <a:cxn ang="0">
                      <a:pos x="122" y="66"/>
                    </a:cxn>
                    <a:cxn ang="0">
                      <a:pos x="132" y="39"/>
                    </a:cxn>
                    <a:cxn ang="0">
                      <a:pos x="128" y="10"/>
                    </a:cxn>
                    <a:cxn ang="0">
                      <a:pos x="129" y="0"/>
                    </a:cxn>
                    <a:cxn ang="0">
                      <a:pos x="101" y="17"/>
                    </a:cxn>
                    <a:cxn ang="0">
                      <a:pos x="83" y="45"/>
                    </a:cxn>
                    <a:cxn ang="0">
                      <a:pos x="28" y="63"/>
                    </a:cxn>
                    <a:cxn ang="0">
                      <a:pos x="15" y="82"/>
                    </a:cxn>
                    <a:cxn ang="0">
                      <a:pos x="6" y="119"/>
                    </a:cxn>
                    <a:cxn ang="0">
                      <a:pos x="0" y="146"/>
                    </a:cxn>
                    <a:cxn ang="0">
                      <a:pos x="6" y="185"/>
                    </a:cxn>
                    <a:cxn ang="0">
                      <a:pos x="4" y="216"/>
                    </a:cxn>
                    <a:cxn ang="0">
                      <a:pos x="12" y="214"/>
                    </a:cxn>
                    <a:cxn ang="0">
                      <a:pos x="28" y="226"/>
                    </a:cxn>
                    <a:cxn ang="0">
                      <a:pos x="33" y="269"/>
                    </a:cxn>
                  </a:cxnLst>
                  <a:rect l="0" t="0" r="r" b="b"/>
                  <a:pathLst>
                    <a:path w="154" h="284">
                      <a:moveTo>
                        <a:pt x="35" y="279"/>
                      </a:moveTo>
                      <a:lnTo>
                        <a:pt x="43" y="278"/>
                      </a:lnTo>
                      <a:lnTo>
                        <a:pt x="67" y="284"/>
                      </a:lnTo>
                      <a:lnTo>
                        <a:pt x="75" y="280"/>
                      </a:lnTo>
                      <a:lnTo>
                        <a:pt x="79" y="279"/>
                      </a:lnTo>
                      <a:lnTo>
                        <a:pt x="80" y="276"/>
                      </a:lnTo>
                      <a:lnTo>
                        <a:pt x="83" y="276"/>
                      </a:lnTo>
                      <a:lnTo>
                        <a:pt x="84" y="279"/>
                      </a:lnTo>
                      <a:lnTo>
                        <a:pt x="89" y="279"/>
                      </a:lnTo>
                      <a:lnTo>
                        <a:pt x="89" y="275"/>
                      </a:lnTo>
                      <a:lnTo>
                        <a:pt x="86" y="270"/>
                      </a:lnTo>
                      <a:lnTo>
                        <a:pt x="83" y="266"/>
                      </a:lnTo>
                      <a:lnTo>
                        <a:pt x="75" y="266"/>
                      </a:lnTo>
                      <a:lnTo>
                        <a:pt x="75" y="262"/>
                      </a:lnTo>
                      <a:lnTo>
                        <a:pt x="75" y="253"/>
                      </a:lnTo>
                      <a:lnTo>
                        <a:pt x="85" y="247"/>
                      </a:lnTo>
                      <a:lnTo>
                        <a:pt x="85" y="243"/>
                      </a:lnTo>
                      <a:lnTo>
                        <a:pt x="83" y="243"/>
                      </a:lnTo>
                      <a:lnTo>
                        <a:pt x="81" y="235"/>
                      </a:lnTo>
                      <a:lnTo>
                        <a:pt x="84" y="223"/>
                      </a:lnTo>
                      <a:lnTo>
                        <a:pt x="81" y="220"/>
                      </a:lnTo>
                      <a:lnTo>
                        <a:pt x="91" y="210"/>
                      </a:lnTo>
                      <a:lnTo>
                        <a:pt x="90" y="206"/>
                      </a:lnTo>
                      <a:lnTo>
                        <a:pt x="84" y="200"/>
                      </a:lnTo>
                      <a:lnTo>
                        <a:pt x="90" y="198"/>
                      </a:lnTo>
                      <a:lnTo>
                        <a:pt x="102" y="199"/>
                      </a:lnTo>
                      <a:lnTo>
                        <a:pt x="103" y="193"/>
                      </a:lnTo>
                      <a:lnTo>
                        <a:pt x="98" y="185"/>
                      </a:lnTo>
                      <a:lnTo>
                        <a:pt x="102" y="180"/>
                      </a:lnTo>
                      <a:lnTo>
                        <a:pt x="116" y="182"/>
                      </a:lnTo>
                      <a:lnTo>
                        <a:pt x="121" y="176"/>
                      </a:lnTo>
                      <a:lnTo>
                        <a:pt x="118" y="163"/>
                      </a:lnTo>
                      <a:lnTo>
                        <a:pt x="122" y="151"/>
                      </a:lnTo>
                      <a:lnTo>
                        <a:pt x="127" y="149"/>
                      </a:lnTo>
                      <a:lnTo>
                        <a:pt x="127" y="153"/>
                      </a:lnTo>
                      <a:lnTo>
                        <a:pt x="130" y="161"/>
                      </a:lnTo>
                      <a:lnTo>
                        <a:pt x="137" y="152"/>
                      </a:lnTo>
                      <a:lnTo>
                        <a:pt x="138" y="156"/>
                      </a:lnTo>
                      <a:lnTo>
                        <a:pt x="153" y="144"/>
                      </a:lnTo>
                      <a:lnTo>
                        <a:pt x="154" y="133"/>
                      </a:lnTo>
                      <a:lnTo>
                        <a:pt x="151" y="125"/>
                      </a:lnTo>
                      <a:lnTo>
                        <a:pt x="146" y="123"/>
                      </a:lnTo>
                      <a:lnTo>
                        <a:pt x="137" y="124"/>
                      </a:lnTo>
                      <a:lnTo>
                        <a:pt x="129" y="126"/>
                      </a:lnTo>
                      <a:lnTo>
                        <a:pt x="126" y="120"/>
                      </a:lnTo>
                      <a:lnTo>
                        <a:pt x="119" y="120"/>
                      </a:lnTo>
                      <a:lnTo>
                        <a:pt x="114" y="128"/>
                      </a:lnTo>
                      <a:lnTo>
                        <a:pt x="112" y="123"/>
                      </a:lnTo>
                      <a:lnTo>
                        <a:pt x="113" y="117"/>
                      </a:lnTo>
                      <a:lnTo>
                        <a:pt x="119" y="109"/>
                      </a:lnTo>
                      <a:lnTo>
                        <a:pt x="118" y="107"/>
                      </a:lnTo>
                      <a:lnTo>
                        <a:pt x="108" y="109"/>
                      </a:lnTo>
                      <a:lnTo>
                        <a:pt x="108" y="106"/>
                      </a:lnTo>
                      <a:lnTo>
                        <a:pt x="117" y="102"/>
                      </a:lnTo>
                      <a:lnTo>
                        <a:pt x="117" y="93"/>
                      </a:lnTo>
                      <a:lnTo>
                        <a:pt x="118" y="92"/>
                      </a:lnTo>
                      <a:lnTo>
                        <a:pt x="118" y="80"/>
                      </a:lnTo>
                      <a:lnTo>
                        <a:pt x="122" y="66"/>
                      </a:lnTo>
                      <a:lnTo>
                        <a:pt x="132" y="48"/>
                      </a:lnTo>
                      <a:lnTo>
                        <a:pt x="132" y="39"/>
                      </a:lnTo>
                      <a:lnTo>
                        <a:pt x="126" y="20"/>
                      </a:lnTo>
                      <a:lnTo>
                        <a:pt x="128" y="10"/>
                      </a:lnTo>
                      <a:lnTo>
                        <a:pt x="130" y="2"/>
                      </a:lnTo>
                      <a:lnTo>
                        <a:pt x="129" y="0"/>
                      </a:lnTo>
                      <a:lnTo>
                        <a:pt x="123" y="6"/>
                      </a:lnTo>
                      <a:lnTo>
                        <a:pt x="101" y="17"/>
                      </a:lnTo>
                      <a:lnTo>
                        <a:pt x="85" y="34"/>
                      </a:lnTo>
                      <a:lnTo>
                        <a:pt x="83" y="45"/>
                      </a:lnTo>
                      <a:lnTo>
                        <a:pt x="71" y="54"/>
                      </a:lnTo>
                      <a:lnTo>
                        <a:pt x="28" y="63"/>
                      </a:lnTo>
                      <a:lnTo>
                        <a:pt x="20" y="71"/>
                      </a:lnTo>
                      <a:lnTo>
                        <a:pt x="15" y="82"/>
                      </a:lnTo>
                      <a:lnTo>
                        <a:pt x="8" y="107"/>
                      </a:lnTo>
                      <a:lnTo>
                        <a:pt x="6" y="119"/>
                      </a:lnTo>
                      <a:lnTo>
                        <a:pt x="0" y="134"/>
                      </a:lnTo>
                      <a:lnTo>
                        <a:pt x="0" y="146"/>
                      </a:lnTo>
                      <a:lnTo>
                        <a:pt x="3" y="174"/>
                      </a:lnTo>
                      <a:lnTo>
                        <a:pt x="6" y="185"/>
                      </a:lnTo>
                      <a:lnTo>
                        <a:pt x="6" y="199"/>
                      </a:lnTo>
                      <a:lnTo>
                        <a:pt x="4" y="216"/>
                      </a:lnTo>
                      <a:lnTo>
                        <a:pt x="9" y="216"/>
                      </a:lnTo>
                      <a:lnTo>
                        <a:pt x="12" y="214"/>
                      </a:lnTo>
                      <a:lnTo>
                        <a:pt x="21" y="219"/>
                      </a:lnTo>
                      <a:lnTo>
                        <a:pt x="28" y="226"/>
                      </a:lnTo>
                      <a:lnTo>
                        <a:pt x="33" y="236"/>
                      </a:lnTo>
                      <a:lnTo>
                        <a:pt x="33" y="269"/>
                      </a:lnTo>
                      <a:lnTo>
                        <a:pt x="35" y="27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6" name="Freeform 221">
                  <a:extLst>
                    <a:ext uri="{FF2B5EF4-FFF2-40B4-BE49-F238E27FC236}">
                      <a16:creationId xmlns:a16="http://schemas.microsoft.com/office/drawing/2014/main" id="{1A374CE3-AE75-2E07-E814-75694779CC2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85725" y="3058817"/>
                  <a:ext cx="259834" cy="645159"/>
                </a:xfrm>
                <a:custGeom>
                  <a:avLst/>
                  <a:gdLst/>
                  <a:ahLst/>
                  <a:cxnLst>
                    <a:cxn ang="0">
                      <a:pos x="13" y="1339"/>
                    </a:cxn>
                    <a:cxn ang="0">
                      <a:pos x="27" y="1349"/>
                    </a:cxn>
                    <a:cxn ang="0">
                      <a:pos x="43" y="1396"/>
                    </a:cxn>
                    <a:cxn ang="0">
                      <a:pos x="56" y="1468"/>
                    </a:cxn>
                    <a:cxn ang="0">
                      <a:pos x="92" y="1538"/>
                    </a:cxn>
                    <a:cxn ang="0">
                      <a:pos x="91" y="1593"/>
                    </a:cxn>
                    <a:cxn ang="0">
                      <a:pos x="107" y="1636"/>
                    </a:cxn>
                    <a:cxn ang="0">
                      <a:pos x="169" y="1598"/>
                    </a:cxn>
                    <a:cxn ang="0">
                      <a:pos x="227" y="1564"/>
                    </a:cxn>
                    <a:cxn ang="0">
                      <a:pos x="286" y="1484"/>
                    </a:cxn>
                    <a:cxn ang="0">
                      <a:pos x="300" y="1407"/>
                    </a:cxn>
                    <a:cxn ang="0">
                      <a:pos x="301" y="1378"/>
                    </a:cxn>
                    <a:cxn ang="0">
                      <a:pos x="288" y="1329"/>
                    </a:cxn>
                    <a:cxn ang="0">
                      <a:pos x="276" y="1310"/>
                    </a:cxn>
                    <a:cxn ang="0">
                      <a:pos x="350" y="1279"/>
                    </a:cxn>
                    <a:cxn ang="0">
                      <a:pos x="389" y="1243"/>
                    </a:cxn>
                    <a:cxn ang="0">
                      <a:pos x="341" y="1241"/>
                    </a:cxn>
                    <a:cxn ang="0">
                      <a:pos x="290" y="1219"/>
                    </a:cxn>
                    <a:cxn ang="0">
                      <a:pos x="338" y="1218"/>
                    </a:cxn>
                    <a:cxn ang="0">
                      <a:pos x="371" y="1232"/>
                    </a:cxn>
                    <a:cxn ang="0">
                      <a:pos x="394" y="1138"/>
                    </a:cxn>
                    <a:cxn ang="0">
                      <a:pos x="352" y="1100"/>
                    </a:cxn>
                    <a:cxn ang="0">
                      <a:pos x="308" y="1148"/>
                    </a:cxn>
                    <a:cxn ang="0">
                      <a:pos x="319" y="1127"/>
                    </a:cxn>
                    <a:cxn ang="0">
                      <a:pos x="331" y="1060"/>
                    </a:cxn>
                    <a:cxn ang="0">
                      <a:pos x="344" y="979"/>
                    </a:cxn>
                    <a:cxn ang="0">
                      <a:pos x="340" y="879"/>
                    </a:cxn>
                    <a:cxn ang="0">
                      <a:pos x="370" y="850"/>
                    </a:cxn>
                    <a:cxn ang="0">
                      <a:pos x="393" y="840"/>
                    </a:cxn>
                    <a:cxn ang="0">
                      <a:pos x="410" y="809"/>
                    </a:cxn>
                    <a:cxn ang="0">
                      <a:pos x="449" y="764"/>
                    </a:cxn>
                    <a:cxn ang="0">
                      <a:pos x="503" y="735"/>
                    </a:cxn>
                    <a:cxn ang="0">
                      <a:pos x="555" y="664"/>
                    </a:cxn>
                    <a:cxn ang="0">
                      <a:pos x="572" y="639"/>
                    </a:cxn>
                    <a:cxn ang="0">
                      <a:pos x="551" y="594"/>
                    </a:cxn>
                    <a:cxn ang="0">
                      <a:pos x="569" y="527"/>
                    </a:cxn>
                    <a:cxn ang="0">
                      <a:pos x="593" y="503"/>
                    </a:cxn>
                    <a:cxn ang="0">
                      <a:pos x="614" y="493"/>
                    </a:cxn>
                    <a:cxn ang="0">
                      <a:pos x="628" y="460"/>
                    </a:cxn>
                    <a:cxn ang="0">
                      <a:pos x="661" y="473"/>
                    </a:cxn>
                    <a:cxn ang="0">
                      <a:pos x="712" y="449"/>
                    </a:cxn>
                    <a:cxn ang="0">
                      <a:pos x="687" y="296"/>
                    </a:cxn>
                    <a:cxn ang="0">
                      <a:pos x="683" y="186"/>
                    </a:cxn>
                    <a:cxn ang="0">
                      <a:pos x="528" y="5"/>
                    </a:cxn>
                    <a:cxn ang="0">
                      <a:pos x="502" y="29"/>
                    </a:cxn>
                    <a:cxn ang="0">
                      <a:pos x="490" y="97"/>
                    </a:cxn>
                    <a:cxn ang="0">
                      <a:pos x="390" y="119"/>
                    </a:cxn>
                    <a:cxn ang="0">
                      <a:pos x="335" y="149"/>
                    </a:cxn>
                    <a:cxn ang="0">
                      <a:pos x="279" y="251"/>
                    </a:cxn>
                    <a:cxn ang="0">
                      <a:pos x="242" y="364"/>
                    </a:cxn>
                    <a:cxn ang="0">
                      <a:pos x="194" y="446"/>
                    </a:cxn>
                    <a:cxn ang="0">
                      <a:pos x="163" y="641"/>
                    </a:cxn>
                    <a:cxn ang="0">
                      <a:pos x="104" y="697"/>
                    </a:cxn>
                    <a:cxn ang="0">
                      <a:pos x="66" y="811"/>
                    </a:cxn>
                    <a:cxn ang="0">
                      <a:pos x="55" y="886"/>
                    </a:cxn>
                    <a:cxn ang="0">
                      <a:pos x="86" y="1035"/>
                    </a:cxn>
                    <a:cxn ang="0">
                      <a:pos x="74" y="1143"/>
                    </a:cxn>
                    <a:cxn ang="0">
                      <a:pos x="32" y="1242"/>
                    </a:cxn>
                  </a:cxnLst>
                  <a:rect l="0" t="0" r="r" b="b"/>
                  <a:pathLst>
                    <a:path w="715" h="1640">
                      <a:moveTo>
                        <a:pt x="6" y="1264"/>
                      </a:moveTo>
                      <a:lnTo>
                        <a:pt x="0" y="1276"/>
                      </a:lnTo>
                      <a:lnTo>
                        <a:pt x="0" y="1288"/>
                      </a:lnTo>
                      <a:lnTo>
                        <a:pt x="5" y="1328"/>
                      </a:lnTo>
                      <a:lnTo>
                        <a:pt x="7" y="1333"/>
                      </a:lnTo>
                      <a:lnTo>
                        <a:pt x="12" y="1335"/>
                      </a:lnTo>
                      <a:lnTo>
                        <a:pt x="13" y="1339"/>
                      </a:lnTo>
                      <a:lnTo>
                        <a:pt x="15" y="1346"/>
                      </a:lnTo>
                      <a:lnTo>
                        <a:pt x="13" y="1350"/>
                      </a:lnTo>
                      <a:lnTo>
                        <a:pt x="19" y="1343"/>
                      </a:lnTo>
                      <a:lnTo>
                        <a:pt x="21" y="1335"/>
                      </a:lnTo>
                      <a:lnTo>
                        <a:pt x="26" y="1340"/>
                      </a:lnTo>
                      <a:lnTo>
                        <a:pt x="22" y="1350"/>
                      </a:lnTo>
                      <a:lnTo>
                        <a:pt x="27" y="1349"/>
                      </a:lnTo>
                      <a:lnTo>
                        <a:pt x="29" y="1351"/>
                      </a:lnTo>
                      <a:lnTo>
                        <a:pt x="24" y="1355"/>
                      </a:lnTo>
                      <a:lnTo>
                        <a:pt x="17" y="1366"/>
                      </a:lnTo>
                      <a:lnTo>
                        <a:pt x="33" y="1371"/>
                      </a:lnTo>
                      <a:lnTo>
                        <a:pt x="35" y="1381"/>
                      </a:lnTo>
                      <a:lnTo>
                        <a:pt x="33" y="1398"/>
                      </a:lnTo>
                      <a:lnTo>
                        <a:pt x="43" y="1396"/>
                      </a:lnTo>
                      <a:lnTo>
                        <a:pt x="45" y="1407"/>
                      </a:lnTo>
                      <a:lnTo>
                        <a:pt x="39" y="1415"/>
                      </a:lnTo>
                      <a:lnTo>
                        <a:pt x="42" y="1431"/>
                      </a:lnTo>
                      <a:lnTo>
                        <a:pt x="40" y="1442"/>
                      </a:lnTo>
                      <a:lnTo>
                        <a:pt x="49" y="1442"/>
                      </a:lnTo>
                      <a:lnTo>
                        <a:pt x="54" y="1456"/>
                      </a:lnTo>
                      <a:lnTo>
                        <a:pt x="56" y="1468"/>
                      </a:lnTo>
                      <a:lnTo>
                        <a:pt x="62" y="1487"/>
                      </a:lnTo>
                      <a:lnTo>
                        <a:pt x="74" y="1496"/>
                      </a:lnTo>
                      <a:lnTo>
                        <a:pt x="78" y="1509"/>
                      </a:lnTo>
                      <a:lnTo>
                        <a:pt x="91" y="1516"/>
                      </a:lnTo>
                      <a:lnTo>
                        <a:pt x="98" y="1526"/>
                      </a:lnTo>
                      <a:lnTo>
                        <a:pt x="98" y="1534"/>
                      </a:lnTo>
                      <a:lnTo>
                        <a:pt x="92" y="1538"/>
                      </a:lnTo>
                      <a:lnTo>
                        <a:pt x="85" y="1537"/>
                      </a:lnTo>
                      <a:lnTo>
                        <a:pt x="82" y="1541"/>
                      </a:lnTo>
                      <a:lnTo>
                        <a:pt x="89" y="1557"/>
                      </a:lnTo>
                      <a:lnTo>
                        <a:pt x="82" y="1555"/>
                      </a:lnTo>
                      <a:lnTo>
                        <a:pt x="75" y="1553"/>
                      </a:lnTo>
                      <a:lnTo>
                        <a:pt x="75" y="1559"/>
                      </a:lnTo>
                      <a:lnTo>
                        <a:pt x="91" y="1593"/>
                      </a:lnTo>
                      <a:lnTo>
                        <a:pt x="98" y="1604"/>
                      </a:lnTo>
                      <a:lnTo>
                        <a:pt x="102" y="1614"/>
                      </a:lnTo>
                      <a:lnTo>
                        <a:pt x="99" y="1620"/>
                      </a:lnTo>
                      <a:lnTo>
                        <a:pt x="98" y="1631"/>
                      </a:lnTo>
                      <a:lnTo>
                        <a:pt x="94" y="1633"/>
                      </a:lnTo>
                      <a:lnTo>
                        <a:pt x="93" y="1638"/>
                      </a:lnTo>
                      <a:lnTo>
                        <a:pt x="107" y="1636"/>
                      </a:lnTo>
                      <a:lnTo>
                        <a:pt x="118" y="1640"/>
                      </a:lnTo>
                      <a:lnTo>
                        <a:pt x="136" y="1634"/>
                      </a:lnTo>
                      <a:lnTo>
                        <a:pt x="152" y="1633"/>
                      </a:lnTo>
                      <a:lnTo>
                        <a:pt x="163" y="1638"/>
                      </a:lnTo>
                      <a:lnTo>
                        <a:pt x="168" y="1634"/>
                      </a:lnTo>
                      <a:lnTo>
                        <a:pt x="172" y="1620"/>
                      </a:lnTo>
                      <a:lnTo>
                        <a:pt x="169" y="1598"/>
                      </a:lnTo>
                      <a:lnTo>
                        <a:pt x="174" y="1585"/>
                      </a:lnTo>
                      <a:lnTo>
                        <a:pt x="180" y="1574"/>
                      </a:lnTo>
                      <a:lnTo>
                        <a:pt x="189" y="1576"/>
                      </a:lnTo>
                      <a:lnTo>
                        <a:pt x="194" y="1566"/>
                      </a:lnTo>
                      <a:lnTo>
                        <a:pt x="204" y="1559"/>
                      </a:lnTo>
                      <a:lnTo>
                        <a:pt x="218" y="1560"/>
                      </a:lnTo>
                      <a:lnTo>
                        <a:pt x="227" y="1564"/>
                      </a:lnTo>
                      <a:lnTo>
                        <a:pt x="238" y="1560"/>
                      </a:lnTo>
                      <a:lnTo>
                        <a:pt x="250" y="1564"/>
                      </a:lnTo>
                      <a:lnTo>
                        <a:pt x="261" y="1564"/>
                      </a:lnTo>
                      <a:lnTo>
                        <a:pt x="266" y="1544"/>
                      </a:lnTo>
                      <a:lnTo>
                        <a:pt x="276" y="1522"/>
                      </a:lnTo>
                      <a:lnTo>
                        <a:pt x="285" y="1505"/>
                      </a:lnTo>
                      <a:lnTo>
                        <a:pt x="286" y="1484"/>
                      </a:lnTo>
                      <a:lnTo>
                        <a:pt x="291" y="1472"/>
                      </a:lnTo>
                      <a:lnTo>
                        <a:pt x="290" y="1457"/>
                      </a:lnTo>
                      <a:lnTo>
                        <a:pt x="293" y="1446"/>
                      </a:lnTo>
                      <a:lnTo>
                        <a:pt x="298" y="1435"/>
                      </a:lnTo>
                      <a:lnTo>
                        <a:pt x="298" y="1424"/>
                      </a:lnTo>
                      <a:lnTo>
                        <a:pt x="295" y="1418"/>
                      </a:lnTo>
                      <a:lnTo>
                        <a:pt x="300" y="1407"/>
                      </a:lnTo>
                      <a:lnTo>
                        <a:pt x="298" y="1398"/>
                      </a:lnTo>
                      <a:lnTo>
                        <a:pt x="293" y="1392"/>
                      </a:lnTo>
                      <a:lnTo>
                        <a:pt x="292" y="1386"/>
                      </a:lnTo>
                      <a:lnTo>
                        <a:pt x="293" y="1382"/>
                      </a:lnTo>
                      <a:lnTo>
                        <a:pt x="300" y="1385"/>
                      </a:lnTo>
                      <a:lnTo>
                        <a:pt x="304" y="1385"/>
                      </a:lnTo>
                      <a:lnTo>
                        <a:pt x="301" y="1378"/>
                      </a:lnTo>
                      <a:lnTo>
                        <a:pt x="302" y="1374"/>
                      </a:lnTo>
                      <a:lnTo>
                        <a:pt x="304" y="1367"/>
                      </a:lnTo>
                      <a:lnTo>
                        <a:pt x="304" y="1362"/>
                      </a:lnTo>
                      <a:lnTo>
                        <a:pt x="307" y="1345"/>
                      </a:lnTo>
                      <a:lnTo>
                        <a:pt x="306" y="1340"/>
                      </a:lnTo>
                      <a:lnTo>
                        <a:pt x="297" y="1334"/>
                      </a:lnTo>
                      <a:lnTo>
                        <a:pt x="288" y="1329"/>
                      </a:lnTo>
                      <a:lnTo>
                        <a:pt x="291" y="1328"/>
                      </a:lnTo>
                      <a:lnTo>
                        <a:pt x="300" y="1332"/>
                      </a:lnTo>
                      <a:lnTo>
                        <a:pt x="309" y="1329"/>
                      </a:lnTo>
                      <a:lnTo>
                        <a:pt x="312" y="1326"/>
                      </a:lnTo>
                      <a:lnTo>
                        <a:pt x="302" y="1317"/>
                      </a:lnTo>
                      <a:lnTo>
                        <a:pt x="274" y="1312"/>
                      </a:lnTo>
                      <a:lnTo>
                        <a:pt x="276" y="1310"/>
                      </a:lnTo>
                      <a:lnTo>
                        <a:pt x="298" y="1307"/>
                      </a:lnTo>
                      <a:lnTo>
                        <a:pt x="311" y="1311"/>
                      </a:lnTo>
                      <a:lnTo>
                        <a:pt x="318" y="1307"/>
                      </a:lnTo>
                      <a:lnTo>
                        <a:pt x="320" y="1299"/>
                      </a:lnTo>
                      <a:lnTo>
                        <a:pt x="334" y="1297"/>
                      </a:lnTo>
                      <a:lnTo>
                        <a:pt x="345" y="1286"/>
                      </a:lnTo>
                      <a:lnTo>
                        <a:pt x="350" y="1279"/>
                      </a:lnTo>
                      <a:lnTo>
                        <a:pt x="350" y="1268"/>
                      </a:lnTo>
                      <a:lnTo>
                        <a:pt x="359" y="1270"/>
                      </a:lnTo>
                      <a:lnTo>
                        <a:pt x="359" y="1281"/>
                      </a:lnTo>
                      <a:lnTo>
                        <a:pt x="371" y="1280"/>
                      </a:lnTo>
                      <a:lnTo>
                        <a:pt x="378" y="1268"/>
                      </a:lnTo>
                      <a:lnTo>
                        <a:pt x="392" y="1256"/>
                      </a:lnTo>
                      <a:lnTo>
                        <a:pt x="389" y="1243"/>
                      </a:lnTo>
                      <a:lnTo>
                        <a:pt x="394" y="1248"/>
                      </a:lnTo>
                      <a:lnTo>
                        <a:pt x="400" y="1248"/>
                      </a:lnTo>
                      <a:lnTo>
                        <a:pt x="400" y="1242"/>
                      </a:lnTo>
                      <a:lnTo>
                        <a:pt x="406" y="1237"/>
                      </a:lnTo>
                      <a:lnTo>
                        <a:pt x="405" y="1232"/>
                      </a:lnTo>
                      <a:lnTo>
                        <a:pt x="352" y="1243"/>
                      </a:lnTo>
                      <a:lnTo>
                        <a:pt x="341" y="1241"/>
                      </a:lnTo>
                      <a:lnTo>
                        <a:pt x="336" y="1245"/>
                      </a:lnTo>
                      <a:lnTo>
                        <a:pt x="334" y="1238"/>
                      </a:lnTo>
                      <a:lnTo>
                        <a:pt x="328" y="1232"/>
                      </a:lnTo>
                      <a:lnTo>
                        <a:pt x="303" y="1222"/>
                      </a:lnTo>
                      <a:lnTo>
                        <a:pt x="290" y="1225"/>
                      </a:lnTo>
                      <a:lnTo>
                        <a:pt x="284" y="1221"/>
                      </a:lnTo>
                      <a:lnTo>
                        <a:pt x="290" y="1219"/>
                      </a:lnTo>
                      <a:lnTo>
                        <a:pt x="293" y="1211"/>
                      </a:lnTo>
                      <a:lnTo>
                        <a:pt x="300" y="1214"/>
                      </a:lnTo>
                      <a:lnTo>
                        <a:pt x="308" y="1211"/>
                      </a:lnTo>
                      <a:lnTo>
                        <a:pt x="320" y="1213"/>
                      </a:lnTo>
                      <a:lnTo>
                        <a:pt x="322" y="1211"/>
                      </a:lnTo>
                      <a:lnTo>
                        <a:pt x="331" y="1221"/>
                      </a:lnTo>
                      <a:lnTo>
                        <a:pt x="338" y="1218"/>
                      </a:lnTo>
                      <a:lnTo>
                        <a:pt x="339" y="1214"/>
                      </a:lnTo>
                      <a:lnTo>
                        <a:pt x="345" y="1220"/>
                      </a:lnTo>
                      <a:lnTo>
                        <a:pt x="352" y="1222"/>
                      </a:lnTo>
                      <a:lnTo>
                        <a:pt x="356" y="1216"/>
                      </a:lnTo>
                      <a:lnTo>
                        <a:pt x="359" y="1220"/>
                      </a:lnTo>
                      <a:lnTo>
                        <a:pt x="363" y="1230"/>
                      </a:lnTo>
                      <a:lnTo>
                        <a:pt x="371" y="1232"/>
                      </a:lnTo>
                      <a:lnTo>
                        <a:pt x="403" y="1216"/>
                      </a:lnTo>
                      <a:lnTo>
                        <a:pt x="414" y="1198"/>
                      </a:lnTo>
                      <a:lnTo>
                        <a:pt x="419" y="1193"/>
                      </a:lnTo>
                      <a:lnTo>
                        <a:pt x="422" y="1176"/>
                      </a:lnTo>
                      <a:lnTo>
                        <a:pt x="416" y="1161"/>
                      </a:lnTo>
                      <a:lnTo>
                        <a:pt x="404" y="1152"/>
                      </a:lnTo>
                      <a:lnTo>
                        <a:pt x="394" y="1138"/>
                      </a:lnTo>
                      <a:lnTo>
                        <a:pt x="403" y="1136"/>
                      </a:lnTo>
                      <a:lnTo>
                        <a:pt x="402" y="1133"/>
                      </a:lnTo>
                      <a:lnTo>
                        <a:pt x="381" y="1123"/>
                      </a:lnTo>
                      <a:lnTo>
                        <a:pt x="379" y="1113"/>
                      </a:lnTo>
                      <a:lnTo>
                        <a:pt x="374" y="1103"/>
                      </a:lnTo>
                      <a:lnTo>
                        <a:pt x="357" y="1106"/>
                      </a:lnTo>
                      <a:lnTo>
                        <a:pt x="352" y="1100"/>
                      </a:lnTo>
                      <a:lnTo>
                        <a:pt x="351" y="1096"/>
                      </a:lnTo>
                      <a:lnTo>
                        <a:pt x="347" y="1095"/>
                      </a:lnTo>
                      <a:lnTo>
                        <a:pt x="347" y="1098"/>
                      </a:lnTo>
                      <a:lnTo>
                        <a:pt x="341" y="1118"/>
                      </a:lnTo>
                      <a:lnTo>
                        <a:pt x="333" y="1129"/>
                      </a:lnTo>
                      <a:lnTo>
                        <a:pt x="314" y="1143"/>
                      </a:lnTo>
                      <a:lnTo>
                        <a:pt x="308" y="1148"/>
                      </a:lnTo>
                      <a:lnTo>
                        <a:pt x="298" y="1148"/>
                      </a:lnTo>
                      <a:lnTo>
                        <a:pt x="287" y="1151"/>
                      </a:lnTo>
                      <a:lnTo>
                        <a:pt x="280" y="1149"/>
                      </a:lnTo>
                      <a:lnTo>
                        <a:pt x="288" y="1143"/>
                      </a:lnTo>
                      <a:lnTo>
                        <a:pt x="300" y="1140"/>
                      </a:lnTo>
                      <a:lnTo>
                        <a:pt x="309" y="1132"/>
                      </a:lnTo>
                      <a:lnTo>
                        <a:pt x="319" y="1127"/>
                      </a:lnTo>
                      <a:lnTo>
                        <a:pt x="336" y="1112"/>
                      </a:lnTo>
                      <a:lnTo>
                        <a:pt x="339" y="1102"/>
                      </a:lnTo>
                      <a:lnTo>
                        <a:pt x="339" y="1089"/>
                      </a:lnTo>
                      <a:lnTo>
                        <a:pt x="330" y="1087"/>
                      </a:lnTo>
                      <a:lnTo>
                        <a:pt x="334" y="1080"/>
                      </a:lnTo>
                      <a:lnTo>
                        <a:pt x="335" y="1069"/>
                      </a:lnTo>
                      <a:lnTo>
                        <a:pt x="331" y="1060"/>
                      </a:lnTo>
                      <a:lnTo>
                        <a:pt x="328" y="1032"/>
                      </a:lnTo>
                      <a:lnTo>
                        <a:pt x="329" y="1015"/>
                      </a:lnTo>
                      <a:lnTo>
                        <a:pt x="325" y="992"/>
                      </a:lnTo>
                      <a:lnTo>
                        <a:pt x="327" y="985"/>
                      </a:lnTo>
                      <a:lnTo>
                        <a:pt x="330" y="977"/>
                      </a:lnTo>
                      <a:lnTo>
                        <a:pt x="329" y="971"/>
                      </a:lnTo>
                      <a:lnTo>
                        <a:pt x="344" y="979"/>
                      </a:lnTo>
                      <a:lnTo>
                        <a:pt x="345" y="971"/>
                      </a:lnTo>
                      <a:lnTo>
                        <a:pt x="340" y="950"/>
                      </a:lnTo>
                      <a:lnTo>
                        <a:pt x="345" y="928"/>
                      </a:lnTo>
                      <a:lnTo>
                        <a:pt x="350" y="910"/>
                      </a:lnTo>
                      <a:lnTo>
                        <a:pt x="343" y="901"/>
                      </a:lnTo>
                      <a:lnTo>
                        <a:pt x="340" y="892"/>
                      </a:lnTo>
                      <a:lnTo>
                        <a:pt x="340" y="879"/>
                      </a:lnTo>
                      <a:lnTo>
                        <a:pt x="356" y="887"/>
                      </a:lnTo>
                      <a:lnTo>
                        <a:pt x="357" y="885"/>
                      </a:lnTo>
                      <a:lnTo>
                        <a:pt x="361" y="881"/>
                      </a:lnTo>
                      <a:lnTo>
                        <a:pt x="367" y="872"/>
                      </a:lnTo>
                      <a:lnTo>
                        <a:pt x="368" y="870"/>
                      </a:lnTo>
                      <a:lnTo>
                        <a:pt x="367" y="866"/>
                      </a:lnTo>
                      <a:lnTo>
                        <a:pt x="370" y="850"/>
                      </a:lnTo>
                      <a:lnTo>
                        <a:pt x="365" y="839"/>
                      </a:lnTo>
                      <a:lnTo>
                        <a:pt x="366" y="831"/>
                      </a:lnTo>
                      <a:lnTo>
                        <a:pt x="368" y="840"/>
                      </a:lnTo>
                      <a:lnTo>
                        <a:pt x="377" y="848"/>
                      </a:lnTo>
                      <a:lnTo>
                        <a:pt x="381" y="847"/>
                      </a:lnTo>
                      <a:lnTo>
                        <a:pt x="386" y="837"/>
                      </a:lnTo>
                      <a:lnTo>
                        <a:pt x="393" y="840"/>
                      </a:lnTo>
                      <a:lnTo>
                        <a:pt x="394" y="833"/>
                      </a:lnTo>
                      <a:lnTo>
                        <a:pt x="398" y="827"/>
                      </a:lnTo>
                      <a:lnTo>
                        <a:pt x="387" y="822"/>
                      </a:lnTo>
                      <a:lnTo>
                        <a:pt x="394" y="823"/>
                      </a:lnTo>
                      <a:lnTo>
                        <a:pt x="403" y="817"/>
                      </a:lnTo>
                      <a:lnTo>
                        <a:pt x="403" y="812"/>
                      </a:lnTo>
                      <a:lnTo>
                        <a:pt x="410" y="809"/>
                      </a:lnTo>
                      <a:lnTo>
                        <a:pt x="411" y="799"/>
                      </a:lnTo>
                      <a:lnTo>
                        <a:pt x="417" y="796"/>
                      </a:lnTo>
                      <a:lnTo>
                        <a:pt x="417" y="784"/>
                      </a:lnTo>
                      <a:lnTo>
                        <a:pt x="425" y="783"/>
                      </a:lnTo>
                      <a:lnTo>
                        <a:pt x="435" y="785"/>
                      </a:lnTo>
                      <a:lnTo>
                        <a:pt x="446" y="775"/>
                      </a:lnTo>
                      <a:lnTo>
                        <a:pt x="449" y="764"/>
                      </a:lnTo>
                      <a:lnTo>
                        <a:pt x="464" y="753"/>
                      </a:lnTo>
                      <a:lnTo>
                        <a:pt x="470" y="761"/>
                      </a:lnTo>
                      <a:lnTo>
                        <a:pt x="481" y="753"/>
                      </a:lnTo>
                      <a:lnTo>
                        <a:pt x="484" y="743"/>
                      </a:lnTo>
                      <a:lnTo>
                        <a:pt x="492" y="737"/>
                      </a:lnTo>
                      <a:lnTo>
                        <a:pt x="500" y="740"/>
                      </a:lnTo>
                      <a:lnTo>
                        <a:pt x="503" y="735"/>
                      </a:lnTo>
                      <a:lnTo>
                        <a:pt x="516" y="727"/>
                      </a:lnTo>
                      <a:lnTo>
                        <a:pt x="521" y="719"/>
                      </a:lnTo>
                      <a:lnTo>
                        <a:pt x="528" y="715"/>
                      </a:lnTo>
                      <a:lnTo>
                        <a:pt x="535" y="699"/>
                      </a:lnTo>
                      <a:lnTo>
                        <a:pt x="538" y="691"/>
                      </a:lnTo>
                      <a:lnTo>
                        <a:pt x="549" y="677"/>
                      </a:lnTo>
                      <a:lnTo>
                        <a:pt x="555" y="664"/>
                      </a:lnTo>
                      <a:lnTo>
                        <a:pt x="562" y="651"/>
                      </a:lnTo>
                      <a:lnTo>
                        <a:pt x="566" y="646"/>
                      </a:lnTo>
                      <a:lnTo>
                        <a:pt x="567" y="651"/>
                      </a:lnTo>
                      <a:lnTo>
                        <a:pt x="566" y="662"/>
                      </a:lnTo>
                      <a:lnTo>
                        <a:pt x="576" y="649"/>
                      </a:lnTo>
                      <a:lnTo>
                        <a:pt x="577" y="644"/>
                      </a:lnTo>
                      <a:lnTo>
                        <a:pt x="572" y="639"/>
                      </a:lnTo>
                      <a:lnTo>
                        <a:pt x="571" y="633"/>
                      </a:lnTo>
                      <a:lnTo>
                        <a:pt x="556" y="618"/>
                      </a:lnTo>
                      <a:lnTo>
                        <a:pt x="555" y="612"/>
                      </a:lnTo>
                      <a:lnTo>
                        <a:pt x="558" y="610"/>
                      </a:lnTo>
                      <a:lnTo>
                        <a:pt x="556" y="602"/>
                      </a:lnTo>
                      <a:lnTo>
                        <a:pt x="551" y="596"/>
                      </a:lnTo>
                      <a:lnTo>
                        <a:pt x="551" y="594"/>
                      </a:lnTo>
                      <a:lnTo>
                        <a:pt x="556" y="589"/>
                      </a:lnTo>
                      <a:lnTo>
                        <a:pt x="558" y="582"/>
                      </a:lnTo>
                      <a:lnTo>
                        <a:pt x="566" y="579"/>
                      </a:lnTo>
                      <a:lnTo>
                        <a:pt x="576" y="554"/>
                      </a:lnTo>
                      <a:lnTo>
                        <a:pt x="577" y="547"/>
                      </a:lnTo>
                      <a:lnTo>
                        <a:pt x="567" y="530"/>
                      </a:lnTo>
                      <a:lnTo>
                        <a:pt x="569" y="527"/>
                      </a:lnTo>
                      <a:lnTo>
                        <a:pt x="580" y="520"/>
                      </a:lnTo>
                      <a:lnTo>
                        <a:pt x="580" y="512"/>
                      </a:lnTo>
                      <a:lnTo>
                        <a:pt x="585" y="511"/>
                      </a:lnTo>
                      <a:lnTo>
                        <a:pt x="592" y="515"/>
                      </a:lnTo>
                      <a:lnTo>
                        <a:pt x="596" y="514"/>
                      </a:lnTo>
                      <a:lnTo>
                        <a:pt x="597" y="506"/>
                      </a:lnTo>
                      <a:lnTo>
                        <a:pt x="593" y="503"/>
                      </a:lnTo>
                      <a:lnTo>
                        <a:pt x="603" y="501"/>
                      </a:lnTo>
                      <a:lnTo>
                        <a:pt x="604" y="495"/>
                      </a:lnTo>
                      <a:lnTo>
                        <a:pt x="593" y="481"/>
                      </a:lnTo>
                      <a:lnTo>
                        <a:pt x="593" y="476"/>
                      </a:lnTo>
                      <a:lnTo>
                        <a:pt x="605" y="484"/>
                      </a:lnTo>
                      <a:lnTo>
                        <a:pt x="610" y="493"/>
                      </a:lnTo>
                      <a:lnTo>
                        <a:pt x="614" y="493"/>
                      </a:lnTo>
                      <a:lnTo>
                        <a:pt x="613" y="476"/>
                      </a:lnTo>
                      <a:lnTo>
                        <a:pt x="614" y="478"/>
                      </a:lnTo>
                      <a:lnTo>
                        <a:pt x="618" y="476"/>
                      </a:lnTo>
                      <a:lnTo>
                        <a:pt x="619" y="455"/>
                      </a:lnTo>
                      <a:lnTo>
                        <a:pt x="623" y="454"/>
                      </a:lnTo>
                      <a:lnTo>
                        <a:pt x="628" y="454"/>
                      </a:lnTo>
                      <a:lnTo>
                        <a:pt x="628" y="460"/>
                      </a:lnTo>
                      <a:lnTo>
                        <a:pt x="631" y="465"/>
                      </a:lnTo>
                      <a:lnTo>
                        <a:pt x="635" y="467"/>
                      </a:lnTo>
                      <a:lnTo>
                        <a:pt x="640" y="454"/>
                      </a:lnTo>
                      <a:lnTo>
                        <a:pt x="645" y="457"/>
                      </a:lnTo>
                      <a:lnTo>
                        <a:pt x="651" y="468"/>
                      </a:lnTo>
                      <a:lnTo>
                        <a:pt x="655" y="468"/>
                      </a:lnTo>
                      <a:lnTo>
                        <a:pt x="661" y="473"/>
                      </a:lnTo>
                      <a:lnTo>
                        <a:pt x="666" y="461"/>
                      </a:lnTo>
                      <a:lnTo>
                        <a:pt x="691" y="458"/>
                      </a:lnTo>
                      <a:lnTo>
                        <a:pt x="700" y="465"/>
                      </a:lnTo>
                      <a:lnTo>
                        <a:pt x="706" y="472"/>
                      </a:lnTo>
                      <a:lnTo>
                        <a:pt x="710" y="465"/>
                      </a:lnTo>
                      <a:lnTo>
                        <a:pt x="715" y="461"/>
                      </a:lnTo>
                      <a:lnTo>
                        <a:pt x="712" y="449"/>
                      </a:lnTo>
                      <a:lnTo>
                        <a:pt x="698" y="415"/>
                      </a:lnTo>
                      <a:lnTo>
                        <a:pt x="694" y="395"/>
                      </a:lnTo>
                      <a:lnTo>
                        <a:pt x="698" y="377"/>
                      </a:lnTo>
                      <a:lnTo>
                        <a:pt x="706" y="364"/>
                      </a:lnTo>
                      <a:lnTo>
                        <a:pt x="707" y="354"/>
                      </a:lnTo>
                      <a:lnTo>
                        <a:pt x="707" y="342"/>
                      </a:lnTo>
                      <a:lnTo>
                        <a:pt x="687" y="296"/>
                      </a:lnTo>
                      <a:lnTo>
                        <a:pt x="684" y="279"/>
                      </a:lnTo>
                      <a:lnTo>
                        <a:pt x="690" y="258"/>
                      </a:lnTo>
                      <a:lnTo>
                        <a:pt x="688" y="243"/>
                      </a:lnTo>
                      <a:lnTo>
                        <a:pt x="683" y="237"/>
                      </a:lnTo>
                      <a:lnTo>
                        <a:pt x="682" y="223"/>
                      </a:lnTo>
                      <a:lnTo>
                        <a:pt x="682" y="202"/>
                      </a:lnTo>
                      <a:lnTo>
                        <a:pt x="683" y="186"/>
                      </a:lnTo>
                      <a:lnTo>
                        <a:pt x="688" y="173"/>
                      </a:lnTo>
                      <a:lnTo>
                        <a:pt x="685" y="166"/>
                      </a:lnTo>
                      <a:lnTo>
                        <a:pt x="653" y="110"/>
                      </a:lnTo>
                      <a:lnTo>
                        <a:pt x="635" y="92"/>
                      </a:lnTo>
                      <a:lnTo>
                        <a:pt x="599" y="81"/>
                      </a:lnTo>
                      <a:lnTo>
                        <a:pt x="569" y="51"/>
                      </a:lnTo>
                      <a:lnTo>
                        <a:pt x="528" y="5"/>
                      </a:lnTo>
                      <a:lnTo>
                        <a:pt x="526" y="0"/>
                      </a:lnTo>
                      <a:lnTo>
                        <a:pt x="523" y="0"/>
                      </a:lnTo>
                      <a:lnTo>
                        <a:pt x="500" y="0"/>
                      </a:lnTo>
                      <a:lnTo>
                        <a:pt x="495" y="3"/>
                      </a:lnTo>
                      <a:lnTo>
                        <a:pt x="496" y="13"/>
                      </a:lnTo>
                      <a:lnTo>
                        <a:pt x="501" y="17"/>
                      </a:lnTo>
                      <a:lnTo>
                        <a:pt x="502" y="29"/>
                      </a:lnTo>
                      <a:lnTo>
                        <a:pt x="500" y="38"/>
                      </a:lnTo>
                      <a:lnTo>
                        <a:pt x="496" y="43"/>
                      </a:lnTo>
                      <a:lnTo>
                        <a:pt x="492" y="58"/>
                      </a:lnTo>
                      <a:lnTo>
                        <a:pt x="486" y="69"/>
                      </a:lnTo>
                      <a:lnTo>
                        <a:pt x="488" y="79"/>
                      </a:lnTo>
                      <a:lnTo>
                        <a:pt x="497" y="89"/>
                      </a:lnTo>
                      <a:lnTo>
                        <a:pt x="490" y="97"/>
                      </a:lnTo>
                      <a:lnTo>
                        <a:pt x="481" y="100"/>
                      </a:lnTo>
                      <a:lnTo>
                        <a:pt x="438" y="84"/>
                      </a:lnTo>
                      <a:lnTo>
                        <a:pt x="408" y="80"/>
                      </a:lnTo>
                      <a:lnTo>
                        <a:pt x="398" y="81"/>
                      </a:lnTo>
                      <a:lnTo>
                        <a:pt x="393" y="86"/>
                      </a:lnTo>
                      <a:lnTo>
                        <a:pt x="388" y="96"/>
                      </a:lnTo>
                      <a:lnTo>
                        <a:pt x="390" y="119"/>
                      </a:lnTo>
                      <a:lnTo>
                        <a:pt x="388" y="129"/>
                      </a:lnTo>
                      <a:lnTo>
                        <a:pt x="383" y="150"/>
                      </a:lnTo>
                      <a:lnTo>
                        <a:pt x="373" y="166"/>
                      </a:lnTo>
                      <a:lnTo>
                        <a:pt x="370" y="165"/>
                      </a:lnTo>
                      <a:lnTo>
                        <a:pt x="360" y="153"/>
                      </a:lnTo>
                      <a:lnTo>
                        <a:pt x="347" y="145"/>
                      </a:lnTo>
                      <a:lnTo>
                        <a:pt x="335" y="149"/>
                      </a:lnTo>
                      <a:lnTo>
                        <a:pt x="317" y="167"/>
                      </a:lnTo>
                      <a:lnTo>
                        <a:pt x="308" y="180"/>
                      </a:lnTo>
                      <a:lnTo>
                        <a:pt x="304" y="196"/>
                      </a:lnTo>
                      <a:lnTo>
                        <a:pt x="302" y="209"/>
                      </a:lnTo>
                      <a:lnTo>
                        <a:pt x="296" y="219"/>
                      </a:lnTo>
                      <a:lnTo>
                        <a:pt x="282" y="237"/>
                      </a:lnTo>
                      <a:lnTo>
                        <a:pt x="279" y="251"/>
                      </a:lnTo>
                      <a:lnTo>
                        <a:pt x="292" y="273"/>
                      </a:lnTo>
                      <a:lnTo>
                        <a:pt x="293" y="285"/>
                      </a:lnTo>
                      <a:lnTo>
                        <a:pt x="291" y="294"/>
                      </a:lnTo>
                      <a:lnTo>
                        <a:pt x="285" y="306"/>
                      </a:lnTo>
                      <a:lnTo>
                        <a:pt x="273" y="320"/>
                      </a:lnTo>
                      <a:lnTo>
                        <a:pt x="265" y="334"/>
                      </a:lnTo>
                      <a:lnTo>
                        <a:pt x="242" y="364"/>
                      </a:lnTo>
                      <a:lnTo>
                        <a:pt x="236" y="381"/>
                      </a:lnTo>
                      <a:lnTo>
                        <a:pt x="233" y="401"/>
                      </a:lnTo>
                      <a:lnTo>
                        <a:pt x="228" y="413"/>
                      </a:lnTo>
                      <a:lnTo>
                        <a:pt x="211" y="427"/>
                      </a:lnTo>
                      <a:lnTo>
                        <a:pt x="200" y="427"/>
                      </a:lnTo>
                      <a:lnTo>
                        <a:pt x="193" y="431"/>
                      </a:lnTo>
                      <a:lnTo>
                        <a:pt x="194" y="446"/>
                      </a:lnTo>
                      <a:lnTo>
                        <a:pt x="194" y="467"/>
                      </a:lnTo>
                      <a:lnTo>
                        <a:pt x="193" y="497"/>
                      </a:lnTo>
                      <a:lnTo>
                        <a:pt x="184" y="547"/>
                      </a:lnTo>
                      <a:lnTo>
                        <a:pt x="167" y="584"/>
                      </a:lnTo>
                      <a:lnTo>
                        <a:pt x="147" y="616"/>
                      </a:lnTo>
                      <a:lnTo>
                        <a:pt x="148" y="625"/>
                      </a:lnTo>
                      <a:lnTo>
                        <a:pt x="163" y="641"/>
                      </a:lnTo>
                      <a:lnTo>
                        <a:pt x="169" y="653"/>
                      </a:lnTo>
                      <a:lnTo>
                        <a:pt x="169" y="672"/>
                      </a:lnTo>
                      <a:lnTo>
                        <a:pt x="167" y="683"/>
                      </a:lnTo>
                      <a:lnTo>
                        <a:pt x="157" y="695"/>
                      </a:lnTo>
                      <a:lnTo>
                        <a:pt x="142" y="695"/>
                      </a:lnTo>
                      <a:lnTo>
                        <a:pt x="125" y="692"/>
                      </a:lnTo>
                      <a:lnTo>
                        <a:pt x="104" y="697"/>
                      </a:lnTo>
                      <a:lnTo>
                        <a:pt x="87" y="708"/>
                      </a:lnTo>
                      <a:lnTo>
                        <a:pt x="62" y="738"/>
                      </a:lnTo>
                      <a:lnTo>
                        <a:pt x="56" y="754"/>
                      </a:lnTo>
                      <a:lnTo>
                        <a:pt x="51" y="774"/>
                      </a:lnTo>
                      <a:lnTo>
                        <a:pt x="55" y="793"/>
                      </a:lnTo>
                      <a:lnTo>
                        <a:pt x="61" y="806"/>
                      </a:lnTo>
                      <a:lnTo>
                        <a:pt x="66" y="811"/>
                      </a:lnTo>
                      <a:lnTo>
                        <a:pt x="60" y="821"/>
                      </a:lnTo>
                      <a:lnTo>
                        <a:pt x="59" y="833"/>
                      </a:lnTo>
                      <a:lnTo>
                        <a:pt x="55" y="843"/>
                      </a:lnTo>
                      <a:lnTo>
                        <a:pt x="55" y="863"/>
                      </a:lnTo>
                      <a:lnTo>
                        <a:pt x="53" y="871"/>
                      </a:lnTo>
                      <a:lnTo>
                        <a:pt x="53" y="883"/>
                      </a:lnTo>
                      <a:lnTo>
                        <a:pt x="55" y="886"/>
                      </a:lnTo>
                      <a:lnTo>
                        <a:pt x="60" y="902"/>
                      </a:lnTo>
                      <a:lnTo>
                        <a:pt x="59" y="944"/>
                      </a:lnTo>
                      <a:lnTo>
                        <a:pt x="60" y="964"/>
                      </a:lnTo>
                      <a:lnTo>
                        <a:pt x="69" y="979"/>
                      </a:lnTo>
                      <a:lnTo>
                        <a:pt x="89" y="995"/>
                      </a:lnTo>
                      <a:lnTo>
                        <a:pt x="92" y="1016"/>
                      </a:lnTo>
                      <a:lnTo>
                        <a:pt x="86" y="1035"/>
                      </a:lnTo>
                      <a:lnTo>
                        <a:pt x="76" y="1046"/>
                      </a:lnTo>
                      <a:lnTo>
                        <a:pt x="61" y="1052"/>
                      </a:lnTo>
                      <a:lnTo>
                        <a:pt x="59" y="1058"/>
                      </a:lnTo>
                      <a:lnTo>
                        <a:pt x="69" y="1071"/>
                      </a:lnTo>
                      <a:lnTo>
                        <a:pt x="77" y="1105"/>
                      </a:lnTo>
                      <a:lnTo>
                        <a:pt x="70" y="1134"/>
                      </a:lnTo>
                      <a:lnTo>
                        <a:pt x="74" y="1143"/>
                      </a:lnTo>
                      <a:lnTo>
                        <a:pt x="72" y="1157"/>
                      </a:lnTo>
                      <a:lnTo>
                        <a:pt x="66" y="1168"/>
                      </a:lnTo>
                      <a:lnTo>
                        <a:pt x="39" y="1179"/>
                      </a:lnTo>
                      <a:lnTo>
                        <a:pt x="39" y="1193"/>
                      </a:lnTo>
                      <a:lnTo>
                        <a:pt x="27" y="1214"/>
                      </a:lnTo>
                      <a:lnTo>
                        <a:pt x="28" y="1230"/>
                      </a:lnTo>
                      <a:lnTo>
                        <a:pt x="32" y="1242"/>
                      </a:lnTo>
                      <a:lnTo>
                        <a:pt x="24" y="1280"/>
                      </a:lnTo>
                      <a:lnTo>
                        <a:pt x="16" y="1286"/>
                      </a:lnTo>
                      <a:lnTo>
                        <a:pt x="12" y="1278"/>
                      </a:lnTo>
                      <a:lnTo>
                        <a:pt x="8" y="1291"/>
                      </a:lnTo>
                      <a:lnTo>
                        <a:pt x="8" y="1268"/>
                      </a:lnTo>
                      <a:lnTo>
                        <a:pt x="6" y="126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</p:grpSp>
          <p:sp>
            <p:nvSpPr>
              <p:cNvPr id="1038" name="Freeform 176">
                <a:extLst>
                  <a:ext uri="{FF2B5EF4-FFF2-40B4-BE49-F238E27FC236}">
                    <a16:creationId xmlns:a16="http://schemas.microsoft.com/office/drawing/2014/main" id="{EE53D153-B3F1-E497-F94C-A82541E9466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93120" y="4126870"/>
                <a:ext cx="9084" cy="5902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  <p:sp>
            <p:nvSpPr>
              <p:cNvPr id="1039" name="Freeform 185">
                <a:extLst>
                  <a:ext uri="{FF2B5EF4-FFF2-40B4-BE49-F238E27FC236}">
                    <a16:creationId xmlns:a16="http://schemas.microsoft.com/office/drawing/2014/main" id="{13DA48D8-BBF8-E46D-3227-B4959CADCCF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84163" y="4093431"/>
                <a:ext cx="248933" cy="21439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  <p:sp>
            <p:nvSpPr>
              <p:cNvPr id="1040" name="Freeform 187">
                <a:extLst>
                  <a:ext uri="{FF2B5EF4-FFF2-40B4-BE49-F238E27FC236}">
                    <a16:creationId xmlns:a16="http://schemas.microsoft.com/office/drawing/2014/main" id="{83FC95B4-9E58-9F53-E875-29D8EFF5F09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80528" y="4142605"/>
                <a:ext cx="63595" cy="13965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</p:grp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2032323B-5518-A015-A2F2-4DB549583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781" y="1701762"/>
              <a:ext cx="904459" cy="6029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FFA87CC7-E501-2A71-9F33-BAB202AB1CFD}"/>
              </a:ext>
            </a:extLst>
          </p:cNvPr>
          <p:cNvGrpSpPr/>
          <p:nvPr/>
        </p:nvGrpSpPr>
        <p:grpSpPr>
          <a:xfrm>
            <a:off x="5366252" y="5218504"/>
            <a:ext cx="1600975" cy="1490932"/>
            <a:chOff x="5305291" y="5102910"/>
            <a:chExt cx="1600975" cy="1490932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B60BF107-BCA6-C272-C478-2653BE21DB2D}"/>
                </a:ext>
              </a:extLst>
            </p:cNvPr>
            <p:cNvSpPr/>
            <p:nvPr/>
          </p:nvSpPr>
          <p:spPr>
            <a:xfrm>
              <a:off x="5305291" y="5102910"/>
              <a:ext cx="160097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Freeform 184">
              <a:extLst>
                <a:ext uri="{FF2B5EF4-FFF2-40B4-BE49-F238E27FC236}">
                  <a16:creationId xmlns:a16="http://schemas.microsoft.com/office/drawing/2014/main" id="{7F46EEE1-71E1-5811-C5F2-2CC55C3BF8B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60569" y="5292092"/>
              <a:ext cx="1290418" cy="1208147"/>
            </a:xfrm>
            <a:custGeom>
              <a:avLst/>
              <a:gdLst/>
              <a:ahLst/>
              <a:cxnLst>
                <a:cxn ang="0">
                  <a:pos x="158" y="160"/>
                </a:cxn>
                <a:cxn ang="0">
                  <a:pos x="150" y="161"/>
                </a:cxn>
                <a:cxn ang="0">
                  <a:pos x="140" y="159"/>
                </a:cxn>
                <a:cxn ang="0">
                  <a:pos x="131" y="152"/>
                </a:cxn>
                <a:cxn ang="0">
                  <a:pos x="120" y="146"/>
                </a:cxn>
                <a:cxn ang="0">
                  <a:pos x="123" y="140"/>
                </a:cxn>
                <a:cxn ang="0">
                  <a:pos x="118" y="138"/>
                </a:cxn>
                <a:cxn ang="0">
                  <a:pos x="118" y="114"/>
                </a:cxn>
                <a:cxn ang="0">
                  <a:pos x="112" y="114"/>
                </a:cxn>
                <a:cxn ang="0">
                  <a:pos x="106" y="122"/>
                </a:cxn>
                <a:cxn ang="0">
                  <a:pos x="101" y="129"/>
                </a:cxn>
                <a:cxn ang="0">
                  <a:pos x="91" y="129"/>
                </a:cxn>
                <a:cxn ang="0">
                  <a:pos x="81" y="125"/>
                </a:cxn>
                <a:cxn ang="0">
                  <a:pos x="79" y="110"/>
                </a:cxn>
                <a:cxn ang="0">
                  <a:pos x="76" y="101"/>
                </a:cxn>
                <a:cxn ang="0">
                  <a:pos x="70" y="96"/>
                </a:cxn>
                <a:cxn ang="0">
                  <a:pos x="58" y="92"/>
                </a:cxn>
                <a:cxn ang="0">
                  <a:pos x="44" y="84"/>
                </a:cxn>
                <a:cxn ang="0">
                  <a:pos x="34" y="80"/>
                </a:cxn>
                <a:cxn ang="0">
                  <a:pos x="25" y="62"/>
                </a:cxn>
                <a:cxn ang="0">
                  <a:pos x="13" y="63"/>
                </a:cxn>
                <a:cxn ang="0">
                  <a:pos x="2" y="58"/>
                </a:cxn>
                <a:cxn ang="0">
                  <a:pos x="0" y="48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23" y="15"/>
                </a:cxn>
                <a:cxn ang="0">
                  <a:pos x="33" y="11"/>
                </a:cxn>
                <a:cxn ang="0">
                  <a:pos x="39" y="10"/>
                </a:cxn>
                <a:cxn ang="0">
                  <a:pos x="39" y="11"/>
                </a:cxn>
                <a:cxn ang="0">
                  <a:pos x="56" y="20"/>
                </a:cxn>
                <a:cxn ang="0">
                  <a:pos x="76" y="14"/>
                </a:cxn>
                <a:cxn ang="0">
                  <a:pos x="91" y="4"/>
                </a:cxn>
                <a:cxn ang="0">
                  <a:pos x="103" y="1"/>
                </a:cxn>
                <a:cxn ang="0">
                  <a:pos x="118" y="0"/>
                </a:cxn>
                <a:cxn ang="0">
                  <a:pos x="124" y="6"/>
                </a:cxn>
                <a:cxn ang="0">
                  <a:pos x="127" y="6"/>
                </a:cxn>
                <a:cxn ang="0">
                  <a:pos x="129" y="14"/>
                </a:cxn>
                <a:cxn ang="0">
                  <a:pos x="138" y="17"/>
                </a:cxn>
                <a:cxn ang="0">
                  <a:pos x="146" y="19"/>
                </a:cxn>
                <a:cxn ang="0">
                  <a:pos x="155" y="24"/>
                </a:cxn>
                <a:cxn ang="0">
                  <a:pos x="155" y="35"/>
                </a:cxn>
                <a:cxn ang="0">
                  <a:pos x="154" y="44"/>
                </a:cxn>
                <a:cxn ang="0">
                  <a:pos x="156" y="55"/>
                </a:cxn>
                <a:cxn ang="0">
                  <a:pos x="163" y="62"/>
                </a:cxn>
                <a:cxn ang="0">
                  <a:pos x="176" y="62"/>
                </a:cxn>
                <a:cxn ang="0">
                  <a:pos x="181" y="68"/>
                </a:cxn>
                <a:cxn ang="0">
                  <a:pos x="182" y="79"/>
                </a:cxn>
                <a:cxn ang="0">
                  <a:pos x="188" y="87"/>
                </a:cxn>
                <a:cxn ang="0">
                  <a:pos x="188" y="96"/>
                </a:cxn>
                <a:cxn ang="0">
                  <a:pos x="177" y="112"/>
                </a:cxn>
                <a:cxn ang="0">
                  <a:pos x="171" y="112"/>
                </a:cxn>
                <a:cxn ang="0">
                  <a:pos x="161" y="119"/>
                </a:cxn>
                <a:cxn ang="0">
                  <a:pos x="155" y="132"/>
                </a:cxn>
                <a:cxn ang="0">
                  <a:pos x="158" y="145"/>
                </a:cxn>
                <a:cxn ang="0">
                  <a:pos x="158" y="160"/>
                </a:cxn>
              </a:cxnLst>
              <a:rect l="0" t="0" r="r" b="b"/>
              <a:pathLst>
                <a:path w="188" h="161">
                  <a:moveTo>
                    <a:pt x="158" y="160"/>
                  </a:moveTo>
                  <a:lnTo>
                    <a:pt x="150" y="161"/>
                  </a:lnTo>
                  <a:lnTo>
                    <a:pt x="140" y="159"/>
                  </a:lnTo>
                  <a:lnTo>
                    <a:pt x="131" y="152"/>
                  </a:lnTo>
                  <a:lnTo>
                    <a:pt x="120" y="146"/>
                  </a:lnTo>
                  <a:lnTo>
                    <a:pt x="123" y="140"/>
                  </a:lnTo>
                  <a:lnTo>
                    <a:pt x="118" y="138"/>
                  </a:lnTo>
                  <a:lnTo>
                    <a:pt x="118" y="114"/>
                  </a:lnTo>
                  <a:lnTo>
                    <a:pt x="112" y="114"/>
                  </a:lnTo>
                  <a:lnTo>
                    <a:pt x="106" y="122"/>
                  </a:lnTo>
                  <a:lnTo>
                    <a:pt x="101" y="129"/>
                  </a:lnTo>
                  <a:lnTo>
                    <a:pt x="91" y="129"/>
                  </a:lnTo>
                  <a:lnTo>
                    <a:pt x="81" y="125"/>
                  </a:lnTo>
                  <a:lnTo>
                    <a:pt x="79" y="110"/>
                  </a:lnTo>
                  <a:lnTo>
                    <a:pt x="76" y="101"/>
                  </a:lnTo>
                  <a:lnTo>
                    <a:pt x="70" y="96"/>
                  </a:lnTo>
                  <a:lnTo>
                    <a:pt x="58" y="92"/>
                  </a:lnTo>
                  <a:lnTo>
                    <a:pt x="44" y="84"/>
                  </a:lnTo>
                  <a:lnTo>
                    <a:pt x="34" y="80"/>
                  </a:lnTo>
                  <a:lnTo>
                    <a:pt x="25" y="62"/>
                  </a:lnTo>
                  <a:lnTo>
                    <a:pt x="13" y="63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3" y="15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56" y="20"/>
                  </a:lnTo>
                  <a:lnTo>
                    <a:pt x="76" y="14"/>
                  </a:lnTo>
                  <a:lnTo>
                    <a:pt x="91" y="4"/>
                  </a:lnTo>
                  <a:lnTo>
                    <a:pt x="103" y="1"/>
                  </a:lnTo>
                  <a:lnTo>
                    <a:pt x="118" y="0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14"/>
                  </a:lnTo>
                  <a:lnTo>
                    <a:pt x="138" y="17"/>
                  </a:lnTo>
                  <a:lnTo>
                    <a:pt x="146" y="19"/>
                  </a:lnTo>
                  <a:lnTo>
                    <a:pt x="155" y="24"/>
                  </a:lnTo>
                  <a:lnTo>
                    <a:pt x="155" y="35"/>
                  </a:lnTo>
                  <a:lnTo>
                    <a:pt x="154" y="44"/>
                  </a:lnTo>
                  <a:lnTo>
                    <a:pt x="156" y="55"/>
                  </a:lnTo>
                  <a:lnTo>
                    <a:pt x="163" y="62"/>
                  </a:lnTo>
                  <a:lnTo>
                    <a:pt x="176" y="62"/>
                  </a:lnTo>
                  <a:lnTo>
                    <a:pt x="181" y="68"/>
                  </a:lnTo>
                  <a:lnTo>
                    <a:pt x="182" y="79"/>
                  </a:lnTo>
                  <a:lnTo>
                    <a:pt x="188" y="87"/>
                  </a:lnTo>
                  <a:lnTo>
                    <a:pt x="188" y="96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1" y="119"/>
                  </a:lnTo>
                  <a:lnTo>
                    <a:pt x="155" y="132"/>
                  </a:lnTo>
                  <a:lnTo>
                    <a:pt x="158" y="145"/>
                  </a:lnTo>
                  <a:lnTo>
                    <a:pt x="158" y="1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2E35">
                    <a:alpha val="60000"/>
                  </a:srgbClr>
                </a:gs>
                <a:gs pos="56000">
                  <a:schemeClr val="accent3">
                    <a:alpha val="55000"/>
                  </a:schemeClr>
                </a:gs>
                <a:gs pos="100000">
                  <a:schemeClr val="bg2">
                    <a:alpha val="22000"/>
                  </a:schemeClr>
                </a:gs>
              </a:gsLst>
              <a:lin ang="0" scaled="1"/>
              <a:tileRect/>
            </a:gradFill>
            <a:ln w="63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  <a:latin typeface="Univers 45 Light" pitchFamily="2" charset="0"/>
              </a:endParaRPr>
            </a:p>
          </p:txBody>
        </p:sp>
        <p:pic>
          <p:nvPicPr>
            <p:cNvPr id="1090" name="Picture 1089">
              <a:extLst>
                <a:ext uri="{FF2B5EF4-FFF2-40B4-BE49-F238E27FC236}">
                  <a16:creationId xmlns:a16="http://schemas.microsoft.com/office/drawing/2014/main" id="{3CA4847A-CC50-3957-63B6-0DCEDBBCC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7" r="2440"/>
            <a:stretch/>
          </p:blipFill>
          <p:spPr>
            <a:xfrm>
              <a:off x="5641981" y="5555781"/>
              <a:ext cx="904459" cy="6058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110" name="Picture 2" descr="Nouvelle charte graphique de la Wallonie | Service public de ...">
            <a:extLst>
              <a:ext uri="{FF2B5EF4-FFF2-40B4-BE49-F238E27FC236}">
                <a16:creationId xmlns:a16="http://schemas.microsoft.com/office/drawing/2014/main" id="{F4B5A74A-3A02-C04D-9E36-2A6FC30ED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22849" r="22362" b="21304"/>
          <a:stretch/>
        </p:blipFill>
        <p:spPr bwMode="auto">
          <a:xfrm>
            <a:off x="3387699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/>
        </p:spPr>
      </p:pic>
      <p:pic>
        <p:nvPicPr>
          <p:cNvPr id="1111" name="Picture 1110" descr="A black lion with claws&#10;&#10;Description automatically generated">
            <a:extLst>
              <a:ext uri="{FF2B5EF4-FFF2-40B4-BE49-F238E27FC236}">
                <a16:creationId xmlns:a16="http://schemas.microsoft.com/office/drawing/2014/main" id="{B8FCFDBD-E705-7B0B-1464-79F88EB33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204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/>
        </p:spPr>
      </p:pic>
      <p:pic>
        <p:nvPicPr>
          <p:cNvPr id="1112" name="Picture 1111" descr="A red and blue logo&#10;&#10;Description automatically generated">
            <a:extLst>
              <a:ext uri="{FF2B5EF4-FFF2-40B4-BE49-F238E27FC236}">
                <a16:creationId xmlns:a16="http://schemas.microsoft.com/office/drawing/2014/main" id="{91E771F3-E5E6-22BF-ED62-B9BFA54BD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1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/>
        </p:spPr>
      </p:pic>
      <p:pic>
        <p:nvPicPr>
          <p:cNvPr id="1113" name="Picture 6" descr="La Région bruxelloise trouve un site pour Construcity | Didier Gosuin">
            <a:extLst>
              <a:ext uri="{FF2B5EF4-FFF2-40B4-BE49-F238E27FC236}">
                <a16:creationId xmlns:a16="http://schemas.microsoft.com/office/drawing/2014/main" id="{82203926-43D8-2C9E-E6AB-4F6BFA7C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39" y="565837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1095" name="Picture 1094">
            <a:extLst>
              <a:ext uri="{FF2B5EF4-FFF2-40B4-BE49-F238E27FC236}">
                <a16:creationId xmlns:a16="http://schemas.microsoft.com/office/drawing/2014/main" id="{8633FF07-ABA0-B209-067C-F6078C66EF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5513" y="3150418"/>
            <a:ext cx="1839316" cy="1839316"/>
          </a:xfrm>
          <a:prstGeom prst="rect">
            <a:avLst/>
          </a:prstGeom>
        </p:spPr>
      </p:pic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65BC9AFE-7ABF-1B98-A842-70A1AAAAB323}"/>
              </a:ext>
            </a:extLst>
          </p:cNvPr>
          <p:cNvGrpSpPr/>
          <p:nvPr/>
        </p:nvGrpSpPr>
        <p:grpSpPr>
          <a:xfrm rot="5400000">
            <a:off x="5941029" y="3006215"/>
            <a:ext cx="446014" cy="395681"/>
            <a:chOff x="5898316" y="4576210"/>
            <a:chExt cx="446014" cy="395681"/>
          </a:xfrm>
          <a:solidFill>
            <a:schemeClr val="accent6"/>
          </a:solidFill>
        </p:grpSpPr>
        <p:sp>
          <p:nvSpPr>
            <p:cNvPr id="1106" name="Arrow: Down 1105">
              <a:extLst>
                <a:ext uri="{FF2B5EF4-FFF2-40B4-BE49-F238E27FC236}">
                  <a16:creationId xmlns:a16="http://schemas.microsoft.com/office/drawing/2014/main" id="{56EC0D8C-4EF3-3F3B-3686-9F0528E2C821}"/>
                </a:ext>
              </a:extLst>
            </p:cNvPr>
            <p:cNvSpPr/>
            <p:nvPr/>
          </p:nvSpPr>
          <p:spPr>
            <a:xfrm rot="5400000">
              <a:off x="5923482" y="4551044"/>
              <a:ext cx="243281" cy="293614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7" name="Arrow: Down 1106">
              <a:extLst>
                <a:ext uri="{FF2B5EF4-FFF2-40B4-BE49-F238E27FC236}">
                  <a16:creationId xmlns:a16="http://schemas.microsoft.com/office/drawing/2014/main" id="{7B9158F6-31F5-6EDB-913E-EADBF915AA57}"/>
                </a:ext>
              </a:extLst>
            </p:cNvPr>
            <p:cNvSpPr/>
            <p:nvPr/>
          </p:nvSpPr>
          <p:spPr>
            <a:xfrm rot="16200000">
              <a:off x="6075882" y="4703444"/>
              <a:ext cx="243281" cy="293614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0B8DA342-B911-C14B-30B6-D1FC9B1B7818}"/>
              </a:ext>
            </a:extLst>
          </p:cNvPr>
          <p:cNvGrpSpPr/>
          <p:nvPr/>
        </p:nvGrpSpPr>
        <p:grpSpPr>
          <a:xfrm rot="5400000">
            <a:off x="5944629" y="4762345"/>
            <a:ext cx="446014" cy="395681"/>
            <a:chOff x="5898316" y="4576210"/>
            <a:chExt cx="446014" cy="395681"/>
          </a:xfrm>
        </p:grpSpPr>
        <p:sp>
          <p:nvSpPr>
            <p:cNvPr id="1103" name="Arrow: Down 1102">
              <a:extLst>
                <a:ext uri="{FF2B5EF4-FFF2-40B4-BE49-F238E27FC236}">
                  <a16:creationId xmlns:a16="http://schemas.microsoft.com/office/drawing/2014/main" id="{9928DBA6-F5C4-561E-EF6D-B395E1AA6974}"/>
                </a:ext>
              </a:extLst>
            </p:cNvPr>
            <p:cNvSpPr/>
            <p:nvPr/>
          </p:nvSpPr>
          <p:spPr>
            <a:xfrm rot="5400000">
              <a:off x="5923482" y="4551044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4" name="Arrow: Down 1103">
              <a:extLst>
                <a:ext uri="{FF2B5EF4-FFF2-40B4-BE49-F238E27FC236}">
                  <a16:creationId xmlns:a16="http://schemas.microsoft.com/office/drawing/2014/main" id="{3A14D13D-FD19-A3BE-D791-04AE115B9C51}"/>
                </a:ext>
              </a:extLst>
            </p:cNvPr>
            <p:cNvSpPr/>
            <p:nvPr/>
          </p:nvSpPr>
          <p:spPr>
            <a:xfrm rot="16200000">
              <a:off x="6075882" y="4703444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05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" grpId="0" animBg="1"/>
      <p:bldP spid="110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40B265E-DE23-BD24-CC75-87347AF6114E}"/>
              </a:ext>
            </a:extLst>
          </p:cNvPr>
          <p:cNvSpPr/>
          <p:nvPr/>
        </p:nvSpPr>
        <p:spPr>
          <a:xfrm>
            <a:off x="8726976" y="1971678"/>
            <a:ext cx="2655582" cy="4253975"/>
          </a:xfrm>
          <a:prstGeom prst="roundRect">
            <a:avLst>
              <a:gd name="adj" fmla="val 4845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AB7129-9305-53CD-ED37-AF1948346C52}"/>
              </a:ext>
            </a:extLst>
          </p:cNvPr>
          <p:cNvSpPr/>
          <p:nvPr/>
        </p:nvSpPr>
        <p:spPr>
          <a:xfrm>
            <a:off x="427962" y="1977000"/>
            <a:ext cx="4539246" cy="4253975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F6B6F-D2DC-6DBF-0C56-92A5E2669CE0}"/>
              </a:ext>
            </a:extLst>
          </p:cNvPr>
          <p:cNvSpPr/>
          <p:nvPr/>
        </p:nvSpPr>
        <p:spPr>
          <a:xfrm>
            <a:off x="427962" y="1211580"/>
            <a:ext cx="10954595" cy="5003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48773DA-241F-C941-0F7D-42A3F58A2E5B}"/>
              </a:ext>
            </a:extLst>
          </p:cNvPr>
          <p:cNvSpPr>
            <a:spLocks/>
          </p:cNvSpPr>
          <p:nvPr/>
        </p:nvSpPr>
        <p:spPr>
          <a:xfrm>
            <a:off x="8986594" y="3768938"/>
            <a:ext cx="554211" cy="573526"/>
          </a:xfrm>
          <a:prstGeom prst="ellipse">
            <a:avLst/>
          </a:prstGeom>
          <a:solidFill>
            <a:srgbClr val="F582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5B0E58-6E9C-7D6D-5868-64B31BA73435}"/>
              </a:ext>
            </a:extLst>
          </p:cNvPr>
          <p:cNvGrpSpPr>
            <a:grpSpLocks/>
          </p:cNvGrpSpPr>
          <p:nvPr/>
        </p:nvGrpSpPr>
        <p:grpSpPr>
          <a:xfrm>
            <a:off x="8987925" y="2950945"/>
            <a:ext cx="554211" cy="573526"/>
            <a:chOff x="6524189" y="3477943"/>
            <a:chExt cx="648000" cy="648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87B4CCE-A0BE-4017-AEC7-FB07898F20CD}"/>
                </a:ext>
              </a:extLst>
            </p:cNvPr>
            <p:cNvSpPr>
              <a:spLocks/>
            </p:cNvSpPr>
            <p:nvPr/>
          </p:nvSpPr>
          <p:spPr>
            <a:xfrm>
              <a:off x="6524189" y="3477943"/>
              <a:ext cx="648000" cy="648000"/>
            </a:xfrm>
            <a:prstGeom prst="ellipse">
              <a:avLst/>
            </a:prstGeom>
            <a:solidFill>
              <a:srgbClr val="F582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6D67719-6F1C-6D59-5CE0-0B0D6872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6771" y="3602120"/>
              <a:ext cx="357148" cy="357148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4A919675-BDC5-DFC4-787B-949AB01C0935}"/>
              </a:ext>
            </a:extLst>
          </p:cNvPr>
          <p:cNvSpPr>
            <a:spLocks/>
          </p:cNvSpPr>
          <p:nvPr/>
        </p:nvSpPr>
        <p:spPr>
          <a:xfrm>
            <a:off x="8994045" y="4577339"/>
            <a:ext cx="554211" cy="573526"/>
          </a:xfrm>
          <a:prstGeom prst="ellipse">
            <a:avLst/>
          </a:prstGeom>
          <a:solidFill>
            <a:srgbClr val="F582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CC4274-F1F7-F3EA-1E67-4BDC2DD7468A}"/>
              </a:ext>
            </a:extLst>
          </p:cNvPr>
          <p:cNvGrpSpPr>
            <a:grpSpLocks/>
          </p:cNvGrpSpPr>
          <p:nvPr/>
        </p:nvGrpSpPr>
        <p:grpSpPr>
          <a:xfrm>
            <a:off x="9001527" y="2170381"/>
            <a:ext cx="539245" cy="541824"/>
            <a:chOff x="1022940" y="2771278"/>
            <a:chExt cx="504000" cy="5040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B5947FA-D487-7FC7-5F2D-6C06F1BE8057}"/>
                </a:ext>
              </a:extLst>
            </p:cNvPr>
            <p:cNvSpPr>
              <a:spLocks/>
            </p:cNvSpPr>
            <p:nvPr/>
          </p:nvSpPr>
          <p:spPr>
            <a:xfrm>
              <a:off x="1022940" y="2771278"/>
              <a:ext cx="504000" cy="504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9273F2C-2E9F-D1BC-3017-07AAB56F7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621" y="2833366"/>
              <a:ext cx="329069" cy="329069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34E5E7-3BC7-598F-12D2-6117F853A022}"/>
              </a:ext>
            </a:extLst>
          </p:cNvPr>
          <p:cNvGrpSpPr/>
          <p:nvPr/>
        </p:nvGrpSpPr>
        <p:grpSpPr>
          <a:xfrm>
            <a:off x="8994045" y="5384952"/>
            <a:ext cx="554211" cy="573526"/>
            <a:chOff x="10815553" y="1408786"/>
            <a:chExt cx="504000" cy="50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746E63A-4F72-F559-4646-305429ECD9AB}"/>
                </a:ext>
              </a:extLst>
            </p:cNvPr>
            <p:cNvSpPr>
              <a:spLocks/>
            </p:cNvSpPr>
            <p:nvPr/>
          </p:nvSpPr>
          <p:spPr>
            <a:xfrm>
              <a:off x="10815553" y="1408786"/>
              <a:ext cx="504000" cy="504000"/>
            </a:xfrm>
            <a:prstGeom prst="ellipse">
              <a:avLst/>
            </a:prstGeom>
            <a:solidFill>
              <a:srgbClr val="F5825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3E277ED-7357-6296-65AC-56EBEB323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76130" y="1487721"/>
              <a:ext cx="357626" cy="292913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22CF5BAA-BD83-D6E2-5537-A6AF82B20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784" y="3394676"/>
            <a:ext cx="1175740" cy="1615807"/>
          </a:xfrm>
          <a:prstGeom prst="rect">
            <a:avLst/>
          </a:prstGeom>
        </p:spPr>
      </p:pic>
      <p:sp>
        <p:nvSpPr>
          <p:cNvPr id="62" name="Google Shape;308;p7">
            <a:extLst>
              <a:ext uri="{FF2B5EF4-FFF2-40B4-BE49-F238E27FC236}">
                <a16:creationId xmlns:a16="http://schemas.microsoft.com/office/drawing/2014/main" id="{965D7B74-EC35-6959-F6CB-D755910282CE}"/>
              </a:ext>
            </a:extLst>
          </p:cNvPr>
          <p:cNvSpPr txBox="1">
            <a:spLocks/>
          </p:cNvSpPr>
          <p:nvPr/>
        </p:nvSpPr>
        <p:spPr>
          <a:xfrm>
            <a:off x="9609025" y="2281248"/>
            <a:ext cx="167484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BE" sz="1200" b="1" err="1">
                <a:solidFill>
                  <a:schemeClr val="accent1">
                    <a:lumMod val="75000"/>
                  </a:schemeClr>
                </a:solidFill>
              </a:rPr>
              <a:t>Government</a:t>
            </a:r>
            <a:endParaRPr lang="en-GB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8772370-8E9F-5234-ADA0-5815D761D6FE}"/>
              </a:ext>
            </a:extLst>
          </p:cNvPr>
          <p:cNvSpPr txBox="1">
            <a:spLocks/>
          </p:cNvSpPr>
          <p:nvPr/>
        </p:nvSpPr>
        <p:spPr>
          <a:xfrm>
            <a:off x="9609025" y="3066151"/>
            <a:ext cx="1624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rgbClr val="F58254"/>
                </a:solidFill>
              </a:rPr>
              <a:t>Health Systems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A22E7B-1E6C-D851-9A1B-B341607E474F}"/>
              </a:ext>
            </a:extLst>
          </p:cNvPr>
          <p:cNvSpPr txBox="1">
            <a:spLocks/>
          </p:cNvSpPr>
          <p:nvPr/>
        </p:nvSpPr>
        <p:spPr>
          <a:xfrm>
            <a:off x="9609025" y="3924277"/>
            <a:ext cx="1674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 err="1">
                <a:solidFill>
                  <a:srgbClr val="F58254"/>
                </a:solidFill>
              </a:rPr>
              <a:t>Patients</a:t>
            </a:r>
            <a:endParaRPr lang="en-GB" sz="1200" b="1">
              <a:solidFill>
                <a:srgbClr val="F58254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5016B4-5215-1853-0436-A961576383A8}"/>
              </a:ext>
            </a:extLst>
          </p:cNvPr>
          <p:cNvSpPr txBox="1">
            <a:spLocks/>
          </p:cNvSpPr>
          <p:nvPr/>
        </p:nvSpPr>
        <p:spPr>
          <a:xfrm>
            <a:off x="9609025" y="4713824"/>
            <a:ext cx="1674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rgbClr val="F58254"/>
                </a:solidFill>
              </a:rPr>
              <a:t>Researchers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1BA76C6-DB2F-0897-8AFE-3F0EF4DAF47A}"/>
              </a:ext>
            </a:extLst>
          </p:cNvPr>
          <p:cNvSpPr txBox="1">
            <a:spLocks/>
          </p:cNvSpPr>
          <p:nvPr/>
        </p:nvSpPr>
        <p:spPr>
          <a:xfrm>
            <a:off x="9609025" y="5501075"/>
            <a:ext cx="18833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b="1">
                <a:solidFill>
                  <a:srgbClr val="F58254"/>
                </a:solidFill>
              </a:rPr>
              <a:t>Private partners</a:t>
            </a:r>
            <a:endParaRPr lang="en-GB" sz="1200" b="1">
              <a:solidFill>
                <a:srgbClr val="F5825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BE24D93-B0CC-A4A5-AB23-7D24D06CA515}"/>
              </a:ext>
            </a:extLst>
          </p:cNvPr>
          <p:cNvSpPr txBox="1">
            <a:spLocks/>
          </p:cNvSpPr>
          <p:nvPr/>
        </p:nvSpPr>
        <p:spPr>
          <a:xfrm>
            <a:off x="4821692" y="1292616"/>
            <a:ext cx="3258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>
                <a:solidFill>
                  <a:schemeClr val="accent6"/>
                </a:solidFill>
              </a:rPr>
              <a:t>« </a:t>
            </a:r>
            <a:r>
              <a:rPr lang="fr-BE" sz="1200" b="1" err="1">
                <a:solidFill>
                  <a:schemeClr val="accent6"/>
                </a:solidFill>
              </a:rPr>
              <a:t>Prepare</a:t>
            </a:r>
            <a:r>
              <a:rPr lang="fr-BE" sz="1200" b="1">
                <a:solidFill>
                  <a:schemeClr val="accent6"/>
                </a:solidFill>
              </a:rPr>
              <a:t> for the digital </a:t>
            </a:r>
            <a:r>
              <a:rPr lang="fr-BE" sz="1200" b="1" err="1">
                <a:solidFill>
                  <a:schemeClr val="accent6"/>
                </a:solidFill>
              </a:rPr>
              <a:t>era</a:t>
            </a:r>
            <a:r>
              <a:rPr lang="fr-BE" sz="1200" b="1">
                <a:solidFill>
                  <a:schemeClr val="accent6"/>
                </a:solidFill>
              </a:rPr>
              <a:t> »</a:t>
            </a:r>
            <a:endParaRPr lang="en-GB" sz="1200" b="1">
              <a:solidFill>
                <a:schemeClr val="accent6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F31DFB9-0D47-383C-D6F1-EEF4508B0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18" y="2140474"/>
            <a:ext cx="4295525" cy="40556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F7B656-1EA1-7E59-B773-1773A0BB4A4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/>
              <a:t>Why creating the HDA?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E763A46-09B2-60F3-7B73-419A271700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5053" y="1283640"/>
            <a:ext cx="541255" cy="360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5603A-0B72-B823-863C-A6BDA8EC557B}"/>
              </a:ext>
            </a:extLst>
          </p:cNvPr>
          <p:cNvSpPr txBox="1">
            <a:spLocks/>
          </p:cNvSpPr>
          <p:nvPr/>
        </p:nvSpPr>
        <p:spPr>
          <a:xfrm>
            <a:off x="5126399" y="5756031"/>
            <a:ext cx="344928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1400" b="1">
                <a:solidFill>
                  <a:schemeClr val="tx2">
                    <a:lumMod val="75000"/>
                  </a:schemeClr>
                </a:solidFill>
              </a:rPr>
              <a:t>Data-driven healthcare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CD202D-00EB-0542-3DEF-BC62FFA1C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814" y="2161571"/>
            <a:ext cx="3922613" cy="401345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526D70F-6173-7EBA-7987-A5CCCB3A9480}"/>
              </a:ext>
            </a:extLst>
          </p:cNvPr>
          <p:cNvGrpSpPr/>
          <p:nvPr/>
        </p:nvGrpSpPr>
        <p:grpSpPr>
          <a:xfrm>
            <a:off x="9151749" y="3808892"/>
            <a:ext cx="242959" cy="422021"/>
            <a:chOff x="7196138" y="5208588"/>
            <a:chExt cx="519113" cy="901700"/>
          </a:xfrm>
          <a:solidFill>
            <a:schemeClr val="bg1"/>
          </a:solidFill>
        </p:grpSpPr>
        <p:sp>
          <p:nvSpPr>
            <p:cNvPr id="24" name="Freeform 98">
              <a:extLst>
                <a:ext uri="{FF2B5EF4-FFF2-40B4-BE49-F238E27FC236}">
                  <a16:creationId xmlns:a16="http://schemas.microsoft.com/office/drawing/2014/main" id="{AE4B24E3-B5A1-D2C5-4195-9A928C71C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6019800"/>
              <a:ext cx="417513" cy="90488"/>
            </a:xfrm>
            <a:custGeom>
              <a:avLst/>
              <a:gdLst>
                <a:gd name="T0" fmla="*/ 99 w 111"/>
                <a:gd name="T1" fmla="*/ 24 h 24"/>
                <a:gd name="T2" fmla="*/ 12 w 111"/>
                <a:gd name="T3" fmla="*/ 24 h 24"/>
                <a:gd name="T4" fmla="*/ 0 w 111"/>
                <a:gd name="T5" fmla="*/ 12 h 24"/>
                <a:gd name="T6" fmla="*/ 0 w 111"/>
                <a:gd name="T7" fmla="*/ 12 h 24"/>
                <a:gd name="T8" fmla="*/ 12 w 111"/>
                <a:gd name="T9" fmla="*/ 0 h 24"/>
                <a:gd name="T10" fmla="*/ 99 w 111"/>
                <a:gd name="T11" fmla="*/ 0 h 24"/>
                <a:gd name="T12" fmla="*/ 111 w 111"/>
                <a:gd name="T13" fmla="*/ 12 h 24"/>
                <a:gd name="T14" fmla="*/ 111 w 111"/>
                <a:gd name="T15" fmla="*/ 12 h 24"/>
                <a:gd name="T16" fmla="*/ 99 w 111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24">
                  <a:moveTo>
                    <a:pt x="99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5" y="0"/>
                    <a:pt x="111" y="5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1" y="18"/>
                    <a:pt x="105" y="24"/>
                    <a:pt x="9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99">
              <a:extLst>
                <a:ext uri="{FF2B5EF4-FFF2-40B4-BE49-F238E27FC236}">
                  <a16:creationId xmlns:a16="http://schemas.microsoft.com/office/drawing/2014/main" id="{30B7BF52-9A75-9AF3-4E47-D66B5BBC8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3300" y="5940425"/>
              <a:ext cx="207963" cy="79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0">
              <a:extLst>
                <a:ext uri="{FF2B5EF4-FFF2-40B4-BE49-F238E27FC236}">
                  <a16:creationId xmlns:a16="http://schemas.microsoft.com/office/drawing/2014/main" id="{67F684CA-4889-9B19-7856-E16182883F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6138" y="5208588"/>
              <a:ext cx="519113" cy="704850"/>
            </a:xfrm>
            <a:custGeom>
              <a:avLst/>
              <a:gdLst>
                <a:gd name="T0" fmla="*/ 126 w 138"/>
                <a:gd name="T1" fmla="*/ 163 h 187"/>
                <a:gd name="T2" fmla="*/ 122 w 138"/>
                <a:gd name="T3" fmla="*/ 163 h 187"/>
                <a:gd name="T4" fmla="*/ 122 w 138"/>
                <a:gd name="T5" fmla="*/ 81 h 187"/>
                <a:gd name="T6" fmla="*/ 119 w 138"/>
                <a:gd name="T7" fmla="*/ 74 h 187"/>
                <a:gd name="T8" fmla="*/ 78 w 138"/>
                <a:gd name="T9" fmla="*/ 49 h 187"/>
                <a:gd name="T10" fmla="*/ 78 w 138"/>
                <a:gd name="T11" fmla="*/ 8 h 187"/>
                <a:gd name="T12" fmla="*/ 70 w 138"/>
                <a:gd name="T13" fmla="*/ 0 h 187"/>
                <a:gd name="T14" fmla="*/ 62 w 138"/>
                <a:gd name="T15" fmla="*/ 8 h 187"/>
                <a:gd name="T16" fmla="*/ 62 w 138"/>
                <a:gd name="T17" fmla="*/ 49 h 187"/>
                <a:gd name="T18" fmla="*/ 20 w 138"/>
                <a:gd name="T19" fmla="*/ 74 h 187"/>
                <a:gd name="T20" fmla="*/ 16 w 138"/>
                <a:gd name="T21" fmla="*/ 81 h 187"/>
                <a:gd name="T22" fmla="*/ 16 w 138"/>
                <a:gd name="T23" fmla="*/ 163 h 187"/>
                <a:gd name="T24" fmla="*/ 12 w 138"/>
                <a:gd name="T25" fmla="*/ 163 h 187"/>
                <a:gd name="T26" fmla="*/ 0 w 138"/>
                <a:gd name="T27" fmla="*/ 175 h 187"/>
                <a:gd name="T28" fmla="*/ 12 w 138"/>
                <a:gd name="T29" fmla="*/ 187 h 187"/>
                <a:gd name="T30" fmla="*/ 126 w 138"/>
                <a:gd name="T31" fmla="*/ 187 h 187"/>
                <a:gd name="T32" fmla="*/ 138 w 138"/>
                <a:gd name="T33" fmla="*/ 175 h 187"/>
                <a:gd name="T34" fmla="*/ 126 w 138"/>
                <a:gd name="T35" fmla="*/ 163 h 187"/>
                <a:gd name="T36" fmla="*/ 33 w 138"/>
                <a:gd name="T37" fmla="*/ 86 h 187"/>
                <a:gd name="T38" fmla="*/ 70 w 138"/>
                <a:gd name="T39" fmla="*/ 63 h 187"/>
                <a:gd name="T40" fmla="*/ 106 w 138"/>
                <a:gd name="T41" fmla="*/ 85 h 187"/>
                <a:gd name="T42" fmla="*/ 106 w 138"/>
                <a:gd name="T43" fmla="*/ 163 h 187"/>
                <a:gd name="T44" fmla="*/ 33 w 138"/>
                <a:gd name="T45" fmla="*/ 163 h 187"/>
                <a:gd name="T46" fmla="*/ 33 w 138"/>
                <a:gd name="T47" fmla="*/ 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87">
                  <a:moveTo>
                    <a:pt x="126" y="163"/>
                  </a:moveTo>
                  <a:cubicBezTo>
                    <a:pt x="122" y="163"/>
                    <a:pt x="122" y="163"/>
                    <a:pt x="122" y="163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78"/>
                    <a:pt x="121" y="75"/>
                    <a:pt x="119" y="74"/>
                  </a:cubicBezTo>
                  <a:cubicBezTo>
                    <a:pt x="78" y="49"/>
                    <a:pt x="78" y="49"/>
                    <a:pt x="78" y="4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4"/>
                    <a:pt x="75" y="0"/>
                    <a:pt x="70" y="0"/>
                  </a:cubicBezTo>
                  <a:cubicBezTo>
                    <a:pt x="66" y="0"/>
                    <a:pt x="62" y="4"/>
                    <a:pt x="62" y="8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8" y="75"/>
                    <a:pt x="16" y="78"/>
                    <a:pt x="16" y="81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12" y="163"/>
                    <a:pt x="12" y="163"/>
                    <a:pt x="12" y="163"/>
                  </a:cubicBezTo>
                  <a:cubicBezTo>
                    <a:pt x="6" y="163"/>
                    <a:pt x="0" y="168"/>
                    <a:pt x="0" y="175"/>
                  </a:cubicBezTo>
                  <a:cubicBezTo>
                    <a:pt x="0" y="181"/>
                    <a:pt x="6" y="187"/>
                    <a:pt x="12" y="187"/>
                  </a:cubicBezTo>
                  <a:cubicBezTo>
                    <a:pt x="126" y="187"/>
                    <a:pt x="126" y="187"/>
                    <a:pt x="126" y="187"/>
                  </a:cubicBezTo>
                  <a:cubicBezTo>
                    <a:pt x="133" y="187"/>
                    <a:pt x="138" y="181"/>
                    <a:pt x="138" y="175"/>
                  </a:cubicBezTo>
                  <a:cubicBezTo>
                    <a:pt x="138" y="168"/>
                    <a:pt x="133" y="163"/>
                    <a:pt x="126" y="163"/>
                  </a:cubicBezTo>
                  <a:close/>
                  <a:moveTo>
                    <a:pt x="33" y="86"/>
                  </a:moveTo>
                  <a:cubicBezTo>
                    <a:pt x="70" y="63"/>
                    <a:pt x="70" y="63"/>
                    <a:pt x="70" y="63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6" y="163"/>
                    <a:pt x="106" y="163"/>
                    <a:pt x="106" y="163"/>
                  </a:cubicBezTo>
                  <a:cubicBezTo>
                    <a:pt x="33" y="163"/>
                    <a:pt x="33" y="163"/>
                    <a:pt x="33" y="163"/>
                  </a:cubicBezTo>
                  <a:lnTo>
                    <a:pt x="33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1">
              <a:extLst>
                <a:ext uri="{FF2B5EF4-FFF2-40B4-BE49-F238E27FC236}">
                  <a16:creationId xmlns:a16="http://schemas.microsoft.com/office/drawing/2014/main" id="{ADAC75DC-069A-D46A-D519-3EF5E9160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188" y="5573713"/>
              <a:ext cx="95250" cy="38100"/>
            </a:xfrm>
            <a:custGeom>
              <a:avLst/>
              <a:gdLst>
                <a:gd name="T0" fmla="*/ 20 w 25"/>
                <a:gd name="T1" fmla="*/ 10 h 10"/>
                <a:gd name="T2" fmla="*/ 0 w 25"/>
                <a:gd name="T3" fmla="*/ 10 h 10"/>
                <a:gd name="T4" fmla="*/ 0 w 25"/>
                <a:gd name="T5" fmla="*/ 0 h 10"/>
                <a:gd name="T6" fmla="*/ 20 w 25"/>
                <a:gd name="T7" fmla="*/ 0 h 10"/>
                <a:gd name="T8" fmla="*/ 25 w 25"/>
                <a:gd name="T9" fmla="*/ 5 h 10"/>
                <a:gd name="T10" fmla="*/ 25 w 25"/>
                <a:gd name="T11" fmla="*/ 5 h 10"/>
                <a:gd name="T12" fmla="*/ 20 w 2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0">
                  <a:moveTo>
                    <a:pt x="2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8"/>
                    <a:pt x="23" y="10"/>
                    <a:pt x="2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2">
              <a:extLst>
                <a:ext uri="{FF2B5EF4-FFF2-40B4-BE49-F238E27FC236}">
                  <a16:creationId xmlns:a16="http://schemas.microsoft.com/office/drawing/2014/main" id="{CD5CC0AF-D974-7A53-DB72-05E23C8D2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188" y="5649913"/>
              <a:ext cx="95250" cy="38100"/>
            </a:xfrm>
            <a:custGeom>
              <a:avLst/>
              <a:gdLst>
                <a:gd name="T0" fmla="*/ 20 w 25"/>
                <a:gd name="T1" fmla="*/ 10 h 10"/>
                <a:gd name="T2" fmla="*/ 0 w 25"/>
                <a:gd name="T3" fmla="*/ 10 h 10"/>
                <a:gd name="T4" fmla="*/ 0 w 25"/>
                <a:gd name="T5" fmla="*/ 0 h 10"/>
                <a:gd name="T6" fmla="*/ 20 w 25"/>
                <a:gd name="T7" fmla="*/ 0 h 10"/>
                <a:gd name="T8" fmla="*/ 25 w 25"/>
                <a:gd name="T9" fmla="*/ 5 h 10"/>
                <a:gd name="T10" fmla="*/ 25 w 25"/>
                <a:gd name="T11" fmla="*/ 5 h 10"/>
                <a:gd name="T12" fmla="*/ 20 w 2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0">
                  <a:moveTo>
                    <a:pt x="2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8"/>
                    <a:pt x="23" y="10"/>
                    <a:pt x="2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3">
              <a:extLst>
                <a:ext uri="{FF2B5EF4-FFF2-40B4-BE49-F238E27FC236}">
                  <a16:creationId xmlns:a16="http://schemas.microsoft.com/office/drawing/2014/main" id="{93ADC400-C3A5-5C5B-AE28-DE362E3A4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188" y="5724525"/>
              <a:ext cx="95250" cy="41275"/>
            </a:xfrm>
            <a:custGeom>
              <a:avLst/>
              <a:gdLst>
                <a:gd name="T0" fmla="*/ 20 w 25"/>
                <a:gd name="T1" fmla="*/ 11 h 11"/>
                <a:gd name="T2" fmla="*/ 0 w 25"/>
                <a:gd name="T3" fmla="*/ 11 h 11"/>
                <a:gd name="T4" fmla="*/ 0 w 25"/>
                <a:gd name="T5" fmla="*/ 0 h 11"/>
                <a:gd name="T6" fmla="*/ 20 w 25"/>
                <a:gd name="T7" fmla="*/ 0 h 11"/>
                <a:gd name="T8" fmla="*/ 25 w 25"/>
                <a:gd name="T9" fmla="*/ 6 h 11"/>
                <a:gd name="T10" fmla="*/ 25 w 25"/>
                <a:gd name="T11" fmla="*/ 6 h 11"/>
                <a:gd name="T12" fmla="*/ 20 w 25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1">
                  <a:moveTo>
                    <a:pt x="2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5" y="3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8"/>
                    <a:pt x="23" y="11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EBA497-E3D0-111A-6601-05ECA9B8C061}"/>
              </a:ext>
            </a:extLst>
          </p:cNvPr>
          <p:cNvGrpSpPr/>
          <p:nvPr/>
        </p:nvGrpSpPr>
        <p:grpSpPr>
          <a:xfrm>
            <a:off x="9139838" y="4659843"/>
            <a:ext cx="282338" cy="378469"/>
            <a:chOff x="4916158" y="4556134"/>
            <a:chExt cx="454708" cy="609529"/>
          </a:xfrm>
          <a:solidFill>
            <a:schemeClr val="bg1"/>
          </a:solidFill>
        </p:grpSpPr>
        <p:sp>
          <p:nvSpPr>
            <p:cNvPr id="31" name="Freeform 105">
              <a:extLst>
                <a:ext uri="{FF2B5EF4-FFF2-40B4-BE49-F238E27FC236}">
                  <a16:creationId xmlns:a16="http://schemas.microsoft.com/office/drawing/2014/main" id="{ECEEBC1B-1084-20D5-BCC5-ADC934A55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877" y="4556134"/>
              <a:ext cx="124446" cy="53847"/>
            </a:xfrm>
            <a:custGeom>
              <a:avLst/>
              <a:gdLst>
                <a:gd name="T0" fmla="*/ 40 w 44"/>
                <a:gd name="T1" fmla="*/ 9 h 19"/>
                <a:gd name="T2" fmla="*/ 6 w 44"/>
                <a:gd name="T3" fmla="*/ 0 h 19"/>
                <a:gd name="T4" fmla="*/ 2 w 44"/>
                <a:gd name="T5" fmla="*/ 3 h 19"/>
                <a:gd name="T6" fmla="*/ 0 w 44"/>
                <a:gd name="T7" fmla="*/ 8 h 19"/>
                <a:gd name="T8" fmla="*/ 42 w 44"/>
                <a:gd name="T9" fmla="*/ 19 h 19"/>
                <a:gd name="T10" fmla="*/ 43 w 44"/>
                <a:gd name="T11" fmla="*/ 14 h 19"/>
                <a:gd name="T12" fmla="*/ 40 w 44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9">
                  <a:moveTo>
                    <a:pt x="40" y="9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1"/>
                    <a:pt x="2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4" y="12"/>
                    <a:pt x="42" y="10"/>
                    <a:pt x="4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C50DDF4-0324-79C8-A427-9F3C5DCD037E}"/>
                </a:ext>
              </a:extLst>
            </p:cNvPr>
            <p:cNvGrpSpPr/>
            <p:nvPr/>
          </p:nvGrpSpPr>
          <p:grpSpPr>
            <a:xfrm>
              <a:off x="4916158" y="4599671"/>
              <a:ext cx="454708" cy="565992"/>
              <a:chOff x="5827713" y="5310188"/>
              <a:chExt cx="603250" cy="750888"/>
            </a:xfrm>
            <a:grpFill/>
          </p:grpSpPr>
          <p:sp>
            <p:nvSpPr>
              <p:cNvPr id="33" name="Freeform 104">
                <a:extLst>
                  <a:ext uri="{FF2B5EF4-FFF2-40B4-BE49-F238E27FC236}">
                    <a16:creationId xmlns:a16="http://schemas.microsoft.com/office/drawing/2014/main" id="{990784C0-6BBF-1A35-FAD0-399213636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7413" y="5641975"/>
                <a:ext cx="101600" cy="68263"/>
              </a:xfrm>
              <a:custGeom>
                <a:avLst/>
                <a:gdLst>
                  <a:gd name="T0" fmla="*/ 18 w 27"/>
                  <a:gd name="T1" fmla="*/ 17 h 18"/>
                  <a:gd name="T2" fmla="*/ 6 w 27"/>
                  <a:gd name="T3" fmla="*/ 14 h 18"/>
                  <a:gd name="T4" fmla="*/ 1 w 27"/>
                  <a:gd name="T5" fmla="*/ 6 h 18"/>
                  <a:gd name="T6" fmla="*/ 3 w 27"/>
                  <a:gd name="T7" fmla="*/ 0 h 18"/>
                  <a:gd name="T8" fmla="*/ 27 w 27"/>
                  <a:gd name="T9" fmla="*/ 7 h 18"/>
                  <a:gd name="T10" fmla="*/ 26 w 27"/>
                  <a:gd name="T11" fmla="*/ 12 h 18"/>
                  <a:gd name="T12" fmla="*/ 18 w 27"/>
                  <a:gd name="T1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18" y="17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2" y="13"/>
                      <a:pt x="0" y="9"/>
                      <a:pt x="1" y="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6"/>
                      <a:pt x="21" y="18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06">
                <a:extLst>
                  <a:ext uri="{FF2B5EF4-FFF2-40B4-BE49-F238E27FC236}">
                    <a16:creationId xmlns:a16="http://schemas.microsoft.com/office/drawing/2014/main" id="{2A1E65B1-7821-3983-9518-1B7456F5A7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7713" y="5310188"/>
                <a:ext cx="603250" cy="750888"/>
              </a:xfrm>
              <a:custGeom>
                <a:avLst/>
                <a:gdLst>
                  <a:gd name="T0" fmla="*/ 92 w 160"/>
                  <a:gd name="T1" fmla="*/ 27 h 199"/>
                  <a:gd name="T2" fmla="*/ 96 w 160"/>
                  <a:gd name="T3" fmla="*/ 11 h 199"/>
                  <a:gd name="T4" fmla="*/ 55 w 160"/>
                  <a:gd name="T5" fmla="*/ 0 h 199"/>
                  <a:gd name="T6" fmla="*/ 33 w 160"/>
                  <a:gd name="T7" fmla="*/ 78 h 199"/>
                  <a:gd name="T8" fmla="*/ 35 w 160"/>
                  <a:gd name="T9" fmla="*/ 82 h 199"/>
                  <a:gd name="T10" fmla="*/ 71 w 160"/>
                  <a:gd name="T11" fmla="*/ 91 h 199"/>
                  <a:gd name="T12" fmla="*/ 75 w 160"/>
                  <a:gd name="T13" fmla="*/ 89 h 199"/>
                  <a:gd name="T14" fmla="*/ 84 w 160"/>
                  <a:gd name="T15" fmla="*/ 55 h 199"/>
                  <a:gd name="T16" fmla="*/ 124 w 160"/>
                  <a:gd name="T17" fmla="*/ 115 h 199"/>
                  <a:gd name="T18" fmla="*/ 92 w 160"/>
                  <a:gd name="T19" fmla="*/ 146 h 199"/>
                  <a:gd name="T20" fmla="*/ 83 w 160"/>
                  <a:gd name="T21" fmla="*/ 148 h 199"/>
                  <a:gd name="T22" fmla="*/ 73 w 160"/>
                  <a:gd name="T23" fmla="*/ 148 h 199"/>
                  <a:gd name="T24" fmla="*/ 60 w 160"/>
                  <a:gd name="T25" fmla="*/ 144 h 199"/>
                  <a:gd name="T26" fmla="*/ 71 w 160"/>
                  <a:gd name="T27" fmla="*/ 144 h 199"/>
                  <a:gd name="T28" fmla="*/ 74 w 160"/>
                  <a:gd name="T29" fmla="*/ 141 h 199"/>
                  <a:gd name="T30" fmla="*/ 74 w 160"/>
                  <a:gd name="T31" fmla="*/ 131 h 199"/>
                  <a:gd name="T32" fmla="*/ 71 w 160"/>
                  <a:gd name="T33" fmla="*/ 128 h 199"/>
                  <a:gd name="T34" fmla="*/ 3 w 160"/>
                  <a:gd name="T35" fmla="*/ 128 h 199"/>
                  <a:gd name="T36" fmla="*/ 0 w 160"/>
                  <a:gd name="T37" fmla="*/ 131 h 199"/>
                  <a:gd name="T38" fmla="*/ 0 w 160"/>
                  <a:gd name="T39" fmla="*/ 141 h 199"/>
                  <a:gd name="T40" fmla="*/ 3 w 160"/>
                  <a:gd name="T41" fmla="*/ 144 h 199"/>
                  <a:gd name="T42" fmla="*/ 15 w 160"/>
                  <a:gd name="T43" fmla="*/ 144 h 199"/>
                  <a:gd name="T44" fmla="*/ 22 w 160"/>
                  <a:gd name="T45" fmla="*/ 153 h 199"/>
                  <a:gd name="T46" fmla="*/ 30 w 160"/>
                  <a:gd name="T47" fmla="*/ 160 h 199"/>
                  <a:gd name="T48" fmla="*/ 49 w 160"/>
                  <a:gd name="T49" fmla="*/ 171 h 199"/>
                  <a:gd name="T50" fmla="*/ 28 w 160"/>
                  <a:gd name="T51" fmla="*/ 187 h 199"/>
                  <a:gd name="T52" fmla="*/ 27 w 160"/>
                  <a:gd name="T53" fmla="*/ 197 h 199"/>
                  <a:gd name="T54" fmla="*/ 30 w 160"/>
                  <a:gd name="T55" fmla="*/ 199 h 199"/>
                  <a:gd name="T56" fmla="*/ 126 w 160"/>
                  <a:gd name="T57" fmla="*/ 199 h 199"/>
                  <a:gd name="T58" fmla="*/ 128 w 160"/>
                  <a:gd name="T59" fmla="*/ 197 h 199"/>
                  <a:gd name="T60" fmla="*/ 128 w 160"/>
                  <a:gd name="T61" fmla="*/ 188 h 199"/>
                  <a:gd name="T62" fmla="*/ 128 w 160"/>
                  <a:gd name="T63" fmla="*/ 188 h 199"/>
                  <a:gd name="T64" fmla="*/ 123 w 160"/>
                  <a:gd name="T65" fmla="*/ 179 h 199"/>
                  <a:gd name="T66" fmla="*/ 123 w 160"/>
                  <a:gd name="T67" fmla="*/ 179 h 199"/>
                  <a:gd name="T68" fmla="*/ 120 w 160"/>
                  <a:gd name="T69" fmla="*/ 177 h 199"/>
                  <a:gd name="T70" fmla="*/ 107 w 160"/>
                  <a:gd name="T71" fmla="*/ 171 h 199"/>
                  <a:gd name="T72" fmla="*/ 154 w 160"/>
                  <a:gd name="T73" fmla="*/ 113 h 199"/>
                  <a:gd name="T74" fmla="*/ 92 w 160"/>
                  <a:gd name="T75" fmla="*/ 27 h 199"/>
                  <a:gd name="T76" fmla="*/ 91 w 160"/>
                  <a:gd name="T77" fmla="*/ 175 h 199"/>
                  <a:gd name="T78" fmla="*/ 80 w 160"/>
                  <a:gd name="T79" fmla="*/ 185 h 199"/>
                  <a:gd name="T80" fmla="*/ 69 w 160"/>
                  <a:gd name="T81" fmla="*/ 175 h 199"/>
                  <a:gd name="T82" fmla="*/ 80 w 160"/>
                  <a:gd name="T83" fmla="*/ 164 h 199"/>
                  <a:gd name="T84" fmla="*/ 91 w 160"/>
                  <a:gd name="T85" fmla="*/ 17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0" h="199">
                    <a:moveTo>
                      <a:pt x="92" y="27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3" y="81"/>
                      <a:pt x="35" y="82"/>
                      <a:pt x="35" y="82"/>
                    </a:cubicBezTo>
                    <a:cubicBezTo>
                      <a:pt x="71" y="91"/>
                      <a:pt x="71" y="91"/>
                      <a:pt x="71" y="91"/>
                    </a:cubicBezTo>
                    <a:cubicBezTo>
                      <a:pt x="73" y="92"/>
                      <a:pt x="74" y="91"/>
                      <a:pt x="75" y="89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113" y="59"/>
                      <a:pt x="132" y="87"/>
                      <a:pt x="124" y="115"/>
                    </a:cubicBezTo>
                    <a:cubicBezTo>
                      <a:pt x="119" y="130"/>
                      <a:pt x="107" y="141"/>
                      <a:pt x="92" y="146"/>
                    </a:cubicBezTo>
                    <a:cubicBezTo>
                      <a:pt x="90" y="147"/>
                      <a:pt x="85" y="148"/>
                      <a:pt x="83" y="148"/>
                    </a:cubicBezTo>
                    <a:cubicBezTo>
                      <a:pt x="81" y="148"/>
                      <a:pt x="76" y="148"/>
                      <a:pt x="73" y="148"/>
                    </a:cubicBezTo>
                    <a:cubicBezTo>
                      <a:pt x="69" y="147"/>
                      <a:pt x="64" y="146"/>
                      <a:pt x="60" y="144"/>
                    </a:cubicBezTo>
                    <a:cubicBezTo>
                      <a:pt x="71" y="144"/>
                      <a:pt x="71" y="144"/>
                      <a:pt x="71" y="144"/>
                    </a:cubicBezTo>
                    <a:cubicBezTo>
                      <a:pt x="73" y="144"/>
                      <a:pt x="74" y="143"/>
                      <a:pt x="74" y="141"/>
                    </a:cubicBezTo>
                    <a:cubicBezTo>
                      <a:pt x="74" y="131"/>
                      <a:pt x="74" y="131"/>
                      <a:pt x="74" y="131"/>
                    </a:cubicBezTo>
                    <a:cubicBezTo>
                      <a:pt x="74" y="129"/>
                      <a:pt x="73" y="128"/>
                      <a:pt x="71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2" y="128"/>
                      <a:pt x="0" y="129"/>
                      <a:pt x="0" y="131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43"/>
                      <a:pt x="2" y="144"/>
                      <a:pt x="3" y="144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47"/>
                      <a:pt x="20" y="151"/>
                      <a:pt x="22" y="153"/>
                    </a:cubicBezTo>
                    <a:cubicBezTo>
                      <a:pt x="24" y="154"/>
                      <a:pt x="28" y="158"/>
                      <a:pt x="30" y="160"/>
                    </a:cubicBezTo>
                    <a:cubicBezTo>
                      <a:pt x="35" y="164"/>
                      <a:pt x="42" y="168"/>
                      <a:pt x="49" y="171"/>
                    </a:cubicBezTo>
                    <a:cubicBezTo>
                      <a:pt x="41" y="174"/>
                      <a:pt x="29" y="177"/>
                      <a:pt x="28" y="187"/>
                    </a:cubicBezTo>
                    <a:cubicBezTo>
                      <a:pt x="27" y="188"/>
                      <a:pt x="27" y="195"/>
                      <a:pt x="27" y="197"/>
                    </a:cubicBezTo>
                    <a:cubicBezTo>
                      <a:pt x="27" y="198"/>
                      <a:pt x="28" y="199"/>
                      <a:pt x="30" y="199"/>
                    </a:cubicBezTo>
                    <a:cubicBezTo>
                      <a:pt x="31" y="199"/>
                      <a:pt x="125" y="199"/>
                      <a:pt x="126" y="199"/>
                    </a:cubicBezTo>
                    <a:cubicBezTo>
                      <a:pt x="128" y="199"/>
                      <a:pt x="128" y="197"/>
                      <a:pt x="128" y="197"/>
                    </a:cubicBezTo>
                    <a:cubicBezTo>
                      <a:pt x="128" y="188"/>
                      <a:pt x="128" y="188"/>
                      <a:pt x="128" y="188"/>
                    </a:cubicBezTo>
                    <a:cubicBezTo>
                      <a:pt x="128" y="188"/>
                      <a:pt x="128" y="188"/>
                      <a:pt x="128" y="188"/>
                    </a:cubicBezTo>
                    <a:cubicBezTo>
                      <a:pt x="128" y="184"/>
                      <a:pt x="126" y="181"/>
                      <a:pt x="123" y="179"/>
                    </a:cubicBezTo>
                    <a:cubicBezTo>
                      <a:pt x="123" y="179"/>
                      <a:pt x="123" y="179"/>
                      <a:pt x="123" y="179"/>
                    </a:cubicBezTo>
                    <a:cubicBezTo>
                      <a:pt x="122" y="178"/>
                      <a:pt x="121" y="177"/>
                      <a:pt x="120" y="177"/>
                    </a:cubicBezTo>
                    <a:cubicBezTo>
                      <a:pt x="116" y="174"/>
                      <a:pt x="111" y="172"/>
                      <a:pt x="107" y="171"/>
                    </a:cubicBezTo>
                    <a:cubicBezTo>
                      <a:pt x="131" y="162"/>
                      <a:pt x="150" y="139"/>
                      <a:pt x="154" y="113"/>
                    </a:cubicBezTo>
                    <a:cubicBezTo>
                      <a:pt x="160" y="71"/>
                      <a:pt x="133" y="35"/>
                      <a:pt x="92" y="27"/>
                    </a:cubicBezTo>
                    <a:close/>
                    <a:moveTo>
                      <a:pt x="91" y="175"/>
                    </a:moveTo>
                    <a:cubicBezTo>
                      <a:pt x="91" y="181"/>
                      <a:pt x="86" y="185"/>
                      <a:pt x="80" y="185"/>
                    </a:cubicBezTo>
                    <a:cubicBezTo>
                      <a:pt x="74" y="185"/>
                      <a:pt x="69" y="181"/>
                      <a:pt x="69" y="175"/>
                    </a:cubicBezTo>
                    <a:cubicBezTo>
                      <a:pt x="69" y="169"/>
                      <a:pt x="74" y="164"/>
                      <a:pt x="80" y="164"/>
                    </a:cubicBezTo>
                    <a:cubicBezTo>
                      <a:pt x="86" y="164"/>
                      <a:pt x="91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14DBE862-F31B-7AD4-6A8E-F1BCC264EE73}"/>
              </a:ext>
            </a:extLst>
          </p:cNvPr>
          <p:cNvSpPr/>
          <p:nvPr/>
        </p:nvSpPr>
        <p:spPr>
          <a:xfrm>
            <a:off x="5228372" y="2456748"/>
            <a:ext cx="3240000" cy="324000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BA3F62C-26F2-0A10-BCD0-8E1C317E7DAD}"/>
              </a:ext>
            </a:extLst>
          </p:cNvPr>
          <p:cNvSpPr/>
          <p:nvPr/>
        </p:nvSpPr>
        <p:spPr>
          <a:xfrm>
            <a:off x="5408372" y="2636748"/>
            <a:ext cx="2880000" cy="2880000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32BCAD-1EBD-CA53-E8EC-1B8F788E5ED7}"/>
              </a:ext>
            </a:extLst>
          </p:cNvPr>
          <p:cNvGrpSpPr/>
          <p:nvPr/>
        </p:nvGrpSpPr>
        <p:grpSpPr>
          <a:xfrm>
            <a:off x="5019775" y="3938145"/>
            <a:ext cx="446014" cy="395681"/>
            <a:chOff x="5232210" y="3390121"/>
            <a:chExt cx="446014" cy="395681"/>
          </a:xfrm>
        </p:grpSpPr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FAABB970-FCEE-AB92-68FA-CC41A34A5D81}"/>
                </a:ext>
              </a:extLst>
            </p:cNvPr>
            <p:cNvSpPr/>
            <p:nvPr/>
          </p:nvSpPr>
          <p:spPr>
            <a:xfrm rot="5400000">
              <a:off x="5257376" y="3364955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2FEA1BD3-9E06-8E15-7796-1ACC6EF05BF7}"/>
                </a:ext>
              </a:extLst>
            </p:cNvPr>
            <p:cNvSpPr/>
            <p:nvPr/>
          </p:nvSpPr>
          <p:spPr>
            <a:xfrm rot="16200000">
              <a:off x="5409776" y="3517355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EDA1EE-68AE-B5D8-70B6-7F3AF59E1DD4}"/>
              </a:ext>
            </a:extLst>
          </p:cNvPr>
          <p:cNvGrpSpPr/>
          <p:nvPr/>
        </p:nvGrpSpPr>
        <p:grpSpPr>
          <a:xfrm>
            <a:off x="8217519" y="3930169"/>
            <a:ext cx="448687" cy="394932"/>
            <a:chOff x="7968139" y="3382145"/>
            <a:chExt cx="448687" cy="394932"/>
          </a:xfrm>
        </p:grpSpPr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7FE0DF2A-3518-00E4-E4C7-D448DD267FBF}"/>
                </a:ext>
              </a:extLst>
            </p:cNvPr>
            <p:cNvSpPr/>
            <p:nvPr/>
          </p:nvSpPr>
          <p:spPr>
            <a:xfrm rot="16200000">
              <a:off x="8148378" y="3356979"/>
              <a:ext cx="243281" cy="293614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5B51FA76-DE65-8B6E-5924-2DF48D6F8194}"/>
                </a:ext>
              </a:extLst>
            </p:cNvPr>
            <p:cNvSpPr/>
            <p:nvPr/>
          </p:nvSpPr>
          <p:spPr>
            <a:xfrm rot="5400000">
              <a:off x="7993305" y="3508630"/>
              <a:ext cx="243281" cy="293614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02F710-DB17-6EDB-537D-AE5E2AFDD636}"/>
              </a:ext>
            </a:extLst>
          </p:cNvPr>
          <p:cNvGrpSpPr/>
          <p:nvPr/>
        </p:nvGrpSpPr>
        <p:grpSpPr>
          <a:xfrm>
            <a:off x="6750059" y="1840995"/>
            <a:ext cx="243281" cy="492957"/>
            <a:chOff x="6726731" y="1677253"/>
            <a:chExt cx="243281" cy="492957"/>
          </a:xfrm>
        </p:grpSpPr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B9E20FDA-A7B9-4113-A400-1DADEB5081FA}"/>
                </a:ext>
              </a:extLst>
            </p:cNvPr>
            <p:cNvSpPr/>
            <p:nvPr/>
          </p:nvSpPr>
          <p:spPr>
            <a:xfrm>
              <a:off x="6726731" y="1876596"/>
              <a:ext cx="243281" cy="293614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7C070A-567C-EF8A-1FED-B8C8D4C040E5}"/>
                </a:ext>
              </a:extLst>
            </p:cNvPr>
            <p:cNvSpPr/>
            <p:nvPr/>
          </p:nvSpPr>
          <p:spPr>
            <a:xfrm>
              <a:off x="6786912" y="1762809"/>
              <a:ext cx="121640" cy="8761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CA676A-7FA4-1AD8-9F27-3F4B9833CB1A}"/>
                </a:ext>
              </a:extLst>
            </p:cNvPr>
            <p:cNvSpPr/>
            <p:nvPr/>
          </p:nvSpPr>
          <p:spPr>
            <a:xfrm>
              <a:off x="6786912" y="1677253"/>
              <a:ext cx="121640" cy="5984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5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" grpId="0" animBg="1"/>
      <p:bldP spid="44" grpId="0" animBg="1"/>
      <p:bldP spid="50" grpId="0" animBg="1"/>
      <p:bldP spid="62" grpId="0"/>
      <p:bldP spid="63" grpId="0"/>
      <p:bldP spid="64" grpId="0"/>
      <p:bldP spid="65" grpId="0"/>
      <p:bldP spid="66" grpId="0"/>
      <p:bldP spid="69" grpId="0"/>
      <p:bldP spid="7" grpId="0"/>
      <p:bldP spid="5" grpId="0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0B7CCA-86D1-9439-1BE8-ACAEE768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Health Data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EF01D3-9FF2-0EC9-C795-ECED6039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AD14D-2812-4774-A30F-CE0683360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B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B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73645-722D-E7DF-CB96-6BF1D49392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Symposium 17.01.2024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2377D-A59B-669F-0003-88810B84FD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1437F-73D5-AC89-E740-12C52A9A4F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sz="6600"/>
              <a:t>What is the HDA?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981802D-ACED-45EC-56E9-25F21E59F9C7}"/>
              </a:ext>
            </a:extLst>
          </p:cNvPr>
          <p:cNvSpPr txBox="1">
            <a:spLocks/>
          </p:cNvSpPr>
          <p:nvPr/>
        </p:nvSpPr>
        <p:spPr>
          <a:xfrm>
            <a:off x="1091248" y="958288"/>
            <a:ext cx="1537652" cy="729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4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B16EDC5-A606-55ED-D816-CC9F88EC43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49" y="4851698"/>
            <a:ext cx="6263956" cy="22830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GB">
                <a:solidFill>
                  <a:schemeClr val="bg1"/>
                </a:solidFill>
              </a:rPr>
              <a:t>Symposium 17.01.2024</a:t>
            </a:r>
          </a:p>
        </p:txBody>
      </p:sp>
    </p:spTree>
    <p:extLst>
      <p:ext uri="{BB962C8B-B14F-4D97-AF65-F5344CB8AC3E}">
        <p14:creationId xmlns:p14="http://schemas.microsoft.com/office/powerpoint/2010/main" val="1175829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E875-731A-7DBF-41B4-42F35CFD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err="1"/>
              <a:t>Strategische</a:t>
            </a:r>
            <a:r>
              <a:rPr lang="en-GB" sz="3200"/>
              <a:t> </a:t>
            </a:r>
            <a:r>
              <a:rPr lang="en-GB" sz="3200" err="1"/>
              <a:t>domeinen</a:t>
            </a:r>
            <a:r>
              <a:rPr lang="en-GB" sz="3200"/>
              <a:t> / </a:t>
            </a:r>
            <a:r>
              <a:rPr lang="en-GB" sz="3200" err="1"/>
              <a:t>Domaines</a:t>
            </a:r>
            <a:r>
              <a:rPr lang="en-GB" sz="3200"/>
              <a:t> </a:t>
            </a:r>
            <a:r>
              <a:rPr lang="en-GB" sz="3200" err="1"/>
              <a:t>stratégiques</a:t>
            </a:r>
            <a:r>
              <a:rPr lang="en-GB" sz="320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EB9DD5-9AF2-32E8-0FA4-F561C804F117}"/>
              </a:ext>
            </a:extLst>
          </p:cNvPr>
          <p:cNvSpPr/>
          <p:nvPr/>
        </p:nvSpPr>
        <p:spPr>
          <a:xfrm>
            <a:off x="3700005" y="4832317"/>
            <a:ext cx="4790113" cy="1500874"/>
          </a:xfrm>
          <a:prstGeom prst="roundRect">
            <a:avLst/>
          </a:prstGeom>
          <a:noFill/>
          <a:ln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Het ontwikkelen en implementeren van een </a:t>
            </a:r>
            <a:r>
              <a:rPr lang="nl-BE" sz="1400" b="1">
                <a:solidFill>
                  <a:schemeClr val="tx2">
                    <a:lumMod val="75000"/>
                  </a:schemeClr>
                </a:solidFill>
              </a:rPr>
              <a:t>beleidsstrategie</a:t>
            </a:r>
            <a:r>
              <a:rPr lang="nl-BE" sz="140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nl-BE" sz="1400">
                <a:solidFill>
                  <a:schemeClr val="tx1"/>
                </a:solidFill>
              </a:rPr>
              <a:t>- </a:t>
            </a:r>
          </a:p>
          <a:p>
            <a:pPr algn="ctr"/>
            <a:r>
              <a:rPr lang="nl-BE" sz="1400">
                <a:solidFill>
                  <a:schemeClr val="tx1"/>
                </a:solidFill>
              </a:rPr>
              <a:t>Le </a:t>
            </a:r>
            <a:r>
              <a:rPr lang="nl-BE" sz="1400" err="1">
                <a:solidFill>
                  <a:schemeClr val="tx1"/>
                </a:solidFill>
              </a:rPr>
              <a:t>développement</a:t>
            </a:r>
            <a:r>
              <a:rPr lang="nl-BE" sz="1400">
                <a:solidFill>
                  <a:schemeClr val="tx1"/>
                </a:solidFill>
              </a:rPr>
              <a:t> et </a:t>
            </a:r>
            <a:r>
              <a:rPr lang="nl-BE" sz="1400" err="1">
                <a:solidFill>
                  <a:schemeClr val="tx1"/>
                </a:solidFill>
              </a:rPr>
              <a:t>l’implémentation</a:t>
            </a:r>
            <a:r>
              <a:rPr lang="nl-BE" sz="1400">
                <a:solidFill>
                  <a:schemeClr val="tx1"/>
                </a:solidFill>
              </a:rPr>
              <a:t> </a:t>
            </a:r>
            <a:r>
              <a:rPr lang="nl-BE" sz="1400" err="1">
                <a:solidFill>
                  <a:schemeClr val="tx1"/>
                </a:solidFill>
              </a:rPr>
              <a:t>d’une</a:t>
            </a:r>
            <a:r>
              <a:rPr lang="nl-BE" sz="1400">
                <a:solidFill>
                  <a:schemeClr val="tx1"/>
                </a:solidFill>
              </a:rPr>
              <a:t> </a:t>
            </a:r>
            <a:r>
              <a:rPr lang="nl-BE" sz="1400" b="1">
                <a:solidFill>
                  <a:schemeClr val="tx2">
                    <a:lumMod val="75000"/>
                  </a:schemeClr>
                </a:solidFill>
              </a:rPr>
              <a:t>stratégie </a:t>
            </a:r>
            <a:r>
              <a:rPr lang="nl-BE" sz="1400" b="1" err="1">
                <a:solidFill>
                  <a:schemeClr val="tx2">
                    <a:lumMod val="75000"/>
                  </a:schemeClr>
                </a:solidFill>
              </a:rPr>
              <a:t>politique</a:t>
            </a:r>
            <a:endParaRPr lang="nl-BE" sz="14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87D152-904A-4BAC-2126-4894EEFCEB1D}"/>
              </a:ext>
            </a:extLst>
          </p:cNvPr>
          <p:cNvSpPr/>
          <p:nvPr/>
        </p:nvSpPr>
        <p:spPr>
          <a:xfrm>
            <a:off x="7945604" y="2404990"/>
            <a:ext cx="3306674" cy="150087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Het stimuleren van </a:t>
            </a:r>
            <a:r>
              <a:rPr lang="nl-BE" sz="1400" b="1">
                <a:solidFill>
                  <a:schemeClr val="accent1">
                    <a:lumMod val="75000"/>
                  </a:schemeClr>
                </a:solidFill>
              </a:rPr>
              <a:t>innovatie</a:t>
            </a:r>
            <a:r>
              <a:rPr lang="nl-BE" sz="1400">
                <a:solidFill>
                  <a:schemeClr val="tx1"/>
                </a:solidFill>
              </a:rPr>
              <a:t> en onderzoek </a:t>
            </a:r>
          </a:p>
          <a:p>
            <a:pPr algn="ctr"/>
            <a:r>
              <a:rPr lang="nl-BE" sz="1400">
                <a:solidFill>
                  <a:schemeClr val="tx1"/>
                </a:solidFill>
              </a:rPr>
              <a:t>- </a:t>
            </a:r>
          </a:p>
          <a:p>
            <a:pPr algn="ctr"/>
            <a:r>
              <a:rPr lang="nl-BE" sz="1400" err="1">
                <a:solidFill>
                  <a:schemeClr val="tx1"/>
                </a:solidFill>
              </a:rPr>
              <a:t>Stimuler</a:t>
            </a:r>
            <a:r>
              <a:rPr lang="nl-BE" sz="1400">
                <a:solidFill>
                  <a:schemeClr val="tx1"/>
                </a:solidFill>
              </a:rPr>
              <a:t> </a:t>
            </a:r>
            <a:r>
              <a:rPr lang="nl-BE" sz="1400" b="1" err="1">
                <a:solidFill>
                  <a:schemeClr val="accent1">
                    <a:lumMod val="75000"/>
                  </a:schemeClr>
                </a:solidFill>
              </a:rPr>
              <a:t>l’innovation</a:t>
            </a:r>
            <a:r>
              <a:rPr lang="nl-BE" sz="1400">
                <a:solidFill>
                  <a:schemeClr val="tx1"/>
                </a:solidFill>
              </a:rPr>
              <a:t> et la recherche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903516-5049-6E0C-C14D-4D3F3E1B8154}"/>
              </a:ext>
            </a:extLst>
          </p:cNvPr>
          <p:cNvSpPr txBox="1"/>
          <p:nvPr/>
        </p:nvSpPr>
        <p:spPr>
          <a:xfrm>
            <a:off x="939722" y="2373530"/>
            <a:ext cx="3274691" cy="1532334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BE" sz="1400"/>
              <a:t>Het faciliteren van de </a:t>
            </a:r>
            <a:r>
              <a:rPr lang="nl-BE" sz="1400" b="1">
                <a:solidFill>
                  <a:schemeClr val="bg2">
                    <a:lumMod val="75000"/>
                  </a:schemeClr>
                </a:solidFill>
              </a:rPr>
              <a:t>beschikbaarheid</a:t>
            </a:r>
            <a:r>
              <a:rPr lang="nl-BE" sz="1400">
                <a:solidFill>
                  <a:schemeClr val="tx1"/>
                </a:solidFill>
              </a:rPr>
              <a:t> </a:t>
            </a:r>
            <a:r>
              <a:rPr lang="nl-BE" sz="1400"/>
              <a:t>van de gegevens </a:t>
            </a:r>
          </a:p>
          <a:p>
            <a:pPr algn="ctr"/>
            <a:r>
              <a:rPr lang="nl-BE" sz="140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nl-BE" sz="1400" err="1"/>
              <a:t>Faciliter</a:t>
            </a:r>
            <a:r>
              <a:rPr lang="nl-BE" sz="1400"/>
              <a:t> la </a:t>
            </a:r>
            <a:r>
              <a:rPr lang="nl-BE" sz="1400" b="1" err="1">
                <a:solidFill>
                  <a:schemeClr val="bg2">
                    <a:lumMod val="75000"/>
                  </a:schemeClr>
                </a:solidFill>
              </a:rPr>
              <a:t>disponibilité</a:t>
            </a:r>
            <a:r>
              <a:rPr lang="nl-BE" sz="1400">
                <a:solidFill>
                  <a:schemeClr val="tx1"/>
                </a:solidFill>
              </a:rPr>
              <a:t> </a:t>
            </a:r>
            <a:r>
              <a:rPr lang="nl-BE" sz="1400"/>
              <a:t>des données</a:t>
            </a:r>
            <a:endParaRPr lang="en-US" sz="14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6D5E2A-90E5-1446-A7B3-52B5DEB0336F}"/>
              </a:ext>
            </a:extLst>
          </p:cNvPr>
          <p:cNvGrpSpPr/>
          <p:nvPr/>
        </p:nvGrpSpPr>
        <p:grpSpPr>
          <a:xfrm>
            <a:off x="2277730" y="1914377"/>
            <a:ext cx="598674" cy="607948"/>
            <a:chOff x="461773" y="2575425"/>
            <a:chExt cx="1060588" cy="107701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A218D33-71CA-2864-26FB-BD86F5138A15}"/>
                </a:ext>
              </a:extLst>
            </p:cNvPr>
            <p:cNvSpPr/>
            <p:nvPr/>
          </p:nvSpPr>
          <p:spPr>
            <a:xfrm>
              <a:off x="461773" y="2575425"/>
              <a:ext cx="1060588" cy="107701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E21B2C7D-53BA-7D4A-9C52-824963D47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272" y="2754770"/>
              <a:ext cx="657757" cy="711393"/>
            </a:xfrm>
            <a:custGeom>
              <a:avLst/>
              <a:gdLst>
                <a:gd name="T0" fmla="*/ 102 w 196"/>
                <a:gd name="T1" fmla="*/ 0 h 212"/>
                <a:gd name="T2" fmla="*/ 75 w 196"/>
                <a:gd name="T3" fmla="*/ 37 h 212"/>
                <a:gd name="T4" fmla="*/ 94 w 196"/>
                <a:gd name="T5" fmla="*/ 37 h 212"/>
                <a:gd name="T6" fmla="*/ 95 w 196"/>
                <a:gd name="T7" fmla="*/ 106 h 212"/>
                <a:gd name="T8" fmla="*/ 41 w 196"/>
                <a:gd name="T9" fmla="*/ 84 h 212"/>
                <a:gd name="T10" fmla="*/ 41 w 196"/>
                <a:gd name="T11" fmla="*/ 64 h 212"/>
                <a:gd name="T12" fmla="*/ 0 w 196"/>
                <a:gd name="T13" fmla="*/ 92 h 212"/>
                <a:gd name="T14" fmla="*/ 41 w 196"/>
                <a:gd name="T15" fmla="*/ 119 h 212"/>
                <a:gd name="T16" fmla="*/ 41 w 196"/>
                <a:gd name="T17" fmla="*/ 98 h 212"/>
                <a:gd name="T18" fmla="*/ 95 w 196"/>
                <a:gd name="T19" fmla="*/ 199 h 212"/>
                <a:gd name="T20" fmla="*/ 112 w 196"/>
                <a:gd name="T21" fmla="*/ 196 h 212"/>
                <a:gd name="T22" fmla="*/ 155 w 196"/>
                <a:gd name="T23" fmla="*/ 141 h 212"/>
                <a:gd name="T24" fmla="*/ 155 w 196"/>
                <a:gd name="T25" fmla="*/ 164 h 212"/>
                <a:gd name="T26" fmla="*/ 196 w 196"/>
                <a:gd name="T27" fmla="*/ 133 h 212"/>
                <a:gd name="T28" fmla="*/ 155 w 196"/>
                <a:gd name="T29" fmla="*/ 106 h 212"/>
                <a:gd name="T30" fmla="*/ 155 w 196"/>
                <a:gd name="T31" fmla="*/ 124 h 212"/>
                <a:gd name="T32" fmla="*/ 111 w 196"/>
                <a:gd name="T33" fmla="*/ 138 h 212"/>
                <a:gd name="T34" fmla="*/ 111 w 196"/>
                <a:gd name="T35" fmla="*/ 37 h 212"/>
                <a:gd name="T36" fmla="*/ 131 w 196"/>
                <a:gd name="T37" fmla="*/ 37 h 212"/>
                <a:gd name="T38" fmla="*/ 102 w 196"/>
                <a:gd name="T3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6" h="212">
                  <a:moveTo>
                    <a:pt x="102" y="0"/>
                  </a:moveTo>
                  <a:cubicBezTo>
                    <a:pt x="75" y="37"/>
                    <a:pt x="75" y="37"/>
                    <a:pt x="75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5" y="106"/>
                    <a:pt x="71" y="74"/>
                    <a:pt x="41" y="8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90" y="105"/>
                    <a:pt x="98" y="135"/>
                    <a:pt x="95" y="199"/>
                  </a:cubicBezTo>
                  <a:cubicBezTo>
                    <a:pt x="93" y="211"/>
                    <a:pt x="114" y="212"/>
                    <a:pt x="112" y="196"/>
                  </a:cubicBezTo>
                  <a:cubicBezTo>
                    <a:pt x="112" y="182"/>
                    <a:pt x="107" y="141"/>
                    <a:pt x="155" y="141"/>
                  </a:cubicBezTo>
                  <a:cubicBezTo>
                    <a:pt x="155" y="164"/>
                    <a:pt x="155" y="164"/>
                    <a:pt x="155" y="164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24"/>
                    <a:pt x="155" y="124"/>
                    <a:pt x="155" y="124"/>
                  </a:cubicBezTo>
                  <a:cubicBezTo>
                    <a:pt x="155" y="124"/>
                    <a:pt x="122" y="124"/>
                    <a:pt x="111" y="1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31" y="37"/>
                    <a:pt x="131" y="37"/>
                    <a:pt x="131" y="3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1ECDFE0-97EF-BA7B-7F3D-A5548F579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528" y="1658347"/>
            <a:ext cx="2776961" cy="2776961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B97DF40E-1F82-16A7-9402-D3C8FA08AE4D}"/>
              </a:ext>
            </a:extLst>
          </p:cNvPr>
          <p:cNvSpPr/>
          <p:nvPr/>
        </p:nvSpPr>
        <p:spPr>
          <a:xfrm>
            <a:off x="5924045" y="4365381"/>
            <a:ext cx="311925" cy="351618"/>
          </a:xfrm>
          <a:prstGeom prst="downArrow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4CC1EAF-47DB-DB44-CBE3-5B321D424009}"/>
              </a:ext>
            </a:extLst>
          </p:cNvPr>
          <p:cNvSpPr/>
          <p:nvPr/>
        </p:nvSpPr>
        <p:spPr>
          <a:xfrm rot="16200000">
            <a:off x="7427887" y="2891671"/>
            <a:ext cx="311925" cy="35161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8D98DE3D-CA9E-AE6C-3EC2-D2791E704E37}"/>
              </a:ext>
            </a:extLst>
          </p:cNvPr>
          <p:cNvSpPr/>
          <p:nvPr/>
        </p:nvSpPr>
        <p:spPr>
          <a:xfrm rot="5400000">
            <a:off x="4416632" y="2890219"/>
            <a:ext cx="311925" cy="351618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CFF915-413C-50EE-685E-FB51661655F9}"/>
              </a:ext>
            </a:extLst>
          </p:cNvPr>
          <p:cNvGrpSpPr/>
          <p:nvPr/>
        </p:nvGrpSpPr>
        <p:grpSpPr>
          <a:xfrm>
            <a:off x="9299604" y="1912419"/>
            <a:ext cx="598674" cy="607948"/>
            <a:chOff x="7665118" y="1730551"/>
            <a:chExt cx="598674" cy="60794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317617-02A1-9B4F-5C12-A98B38BDD445}"/>
                </a:ext>
              </a:extLst>
            </p:cNvPr>
            <p:cNvSpPr/>
            <p:nvPr/>
          </p:nvSpPr>
          <p:spPr>
            <a:xfrm>
              <a:off x="7665118" y="1730551"/>
              <a:ext cx="598674" cy="6079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1D36110-A6CD-3DCF-DEF2-D38970D8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0423" y="1824256"/>
              <a:ext cx="439010" cy="43901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E8DA57-9369-28DB-DD70-438D80888BE7}"/>
              </a:ext>
            </a:extLst>
          </p:cNvPr>
          <p:cNvGrpSpPr/>
          <p:nvPr/>
        </p:nvGrpSpPr>
        <p:grpSpPr>
          <a:xfrm>
            <a:off x="5780670" y="6188902"/>
            <a:ext cx="598674" cy="607948"/>
            <a:chOff x="9608720" y="4523540"/>
            <a:chExt cx="598674" cy="60794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44984E7-D9AB-7E2E-409F-D6F7FBF7FFFF}"/>
                </a:ext>
              </a:extLst>
            </p:cNvPr>
            <p:cNvSpPr/>
            <p:nvPr/>
          </p:nvSpPr>
          <p:spPr>
            <a:xfrm>
              <a:off x="9608720" y="4523540"/>
              <a:ext cx="598674" cy="607948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4475522-958C-E1C0-CB06-7FF8C74A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2693" y="4620742"/>
              <a:ext cx="370728" cy="351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2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23" grpId="0" animBg="1"/>
      <p:bldP spid="13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FD309-7743-1695-BF13-8C34AF20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/>
              <a:t>Opdrachten - </a:t>
            </a:r>
            <a:r>
              <a:rPr lang="nl-BE" sz="4000" err="1"/>
              <a:t>missions</a:t>
            </a:r>
            <a:r>
              <a:rPr lang="nl-BE" sz="4000"/>
              <a:t> HDA</a:t>
            </a:r>
            <a:endParaRPr lang="en-GB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745D6-8CAE-47BB-BE89-F6874141B3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B73AD14D-2812-4774-A30F-CE0683360699}" type="slidenum">
              <a:rPr lang="en-US" smtClean="0"/>
              <a:t>8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B65A2B-E449-A45B-2F2B-0C271C23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421" y="1460267"/>
            <a:ext cx="644897" cy="867878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2503F7-D403-A6FD-2017-05A0FC905FB1}"/>
              </a:ext>
            </a:extLst>
          </p:cNvPr>
          <p:cNvSpPr>
            <a:spLocks/>
          </p:cNvSpPr>
          <p:nvPr/>
        </p:nvSpPr>
        <p:spPr>
          <a:xfrm>
            <a:off x="6118474" y="2446623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Meta data </a:t>
            </a:r>
            <a:r>
              <a:rPr lang="en-GB" sz="1400" err="1">
                <a:solidFill>
                  <a:schemeClr val="bg1"/>
                </a:solidFill>
              </a:rPr>
              <a:t>cataloog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D8D0E42-7C41-8503-858B-6699F0D3F0C3}"/>
              </a:ext>
            </a:extLst>
          </p:cNvPr>
          <p:cNvSpPr>
            <a:spLocks/>
          </p:cNvSpPr>
          <p:nvPr/>
        </p:nvSpPr>
        <p:spPr>
          <a:xfrm>
            <a:off x="4150106" y="2446623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err="1">
                <a:solidFill>
                  <a:schemeClr val="bg1"/>
                </a:solidFill>
              </a:rPr>
              <a:t>Versterken</a:t>
            </a:r>
            <a:r>
              <a:rPr lang="en-GB" sz="1400">
                <a:solidFill>
                  <a:schemeClr val="bg1"/>
                </a:solidFill>
              </a:rPr>
              <a:t> van het </a:t>
            </a:r>
            <a:r>
              <a:rPr lang="en-GB" sz="1400" err="1">
                <a:solidFill>
                  <a:schemeClr val="bg1"/>
                </a:solidFill>
              </a:rPr>
              <a:t>vertrouwen</a:t>
            </a:r>
            <a:r>
              <a:rPr lang="en-GB" sz="1400">
                <a:solidFill>
                  <a:schemeClr val="bg1"/>
                </a:solidFill>
              </a:rPr>
              <a:t> </a:t>
            </a:r>
            <a:r>
              <a:rPr lang="en-GB" sz="1400" err="1">
                <a:solidFill>
                  <a:schemeClr val="bg1"/>
                </a:solidFill>
              </a:rPr>
              <a:t>bij</a:t>
            </a:r>
            <a:r>
              <a:rPr lang="en-GB" sz="1400">
                <a:solidFill>
                  <a:schemeClr val="bg1"/>
                </a:solidFill>
              </a:rPr>
              <a:t> de burger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291D7BC-861C-823A-0FE1-B0F01BEBEAB4}"/>
              </a:ext>
            </a:extLst>
          </p:cNvPr>
          <p:cNvSpPr>
            <a:spLocks/>
          </p:cNvSpPr>
          <p:nvPr/>
        </p:nvSpPr>
        <p:spPr>
          <a:xfrm>
            <a:off x="5134488" y="3562350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>
                <a:solidFill>
                  <a:schemeClr val="bg1"/>
                </a:solidFill>
              </a:rPr>
              <a:t>Soutient lors de la réutilisation des données 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DEB4F58-9FC2-0544-AD47-536AFC03FAB1}"/>
              </a:ext>
            </a:extLst>
          </p:cNvPr>
          <p:cNvSpPr>
            <a:spLocks/>
          </p:cNvSpPr>
          <p:nvPr/>
        </p:nvSpPr>
        <p:spPr>
          <a:xfrm>
            <a:off x="3166120" y="3562350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Creation de la HDA Academy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883FD85-A33F-9F16-AFC9-8E0DC3DAE0E8}"/>
              </a:ext>
            </a:extLst>
          </p:cNvPr>
          <p:cNvSpPr>
            <a:spLocks/>
          </p:cNvSpPr>
          <p:nvPr/>
        </p:nvSpPr>
        <p:spPr>
          <a:xfrm>
            <a:off x="7102856" y="3562350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>
                <a:solidFill>
                  <a:schemeClr val="bg1"/>
                </a:solidFill>
              </a:rPr>
              <a:t>Consultation entre détenteurs et utilisateurs de données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088CFB0-94F3-3DBF-3D9F-D40D0E308B6F}"/>
              </a:ext>
            </a:extLst>
          </p:cNvPr>
          <p:cNvSpPr>
            <a:spLocks/>
          </p:cNvSpPr>
          <p:nvPr/>
        </p:nvSpPr>
        <p:spPr>
          <a:xfrm>
            <a:off x="4070096" y="4659744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>
                <a:solidFill>
                  <a:schemeClr val="bg1"/>
                </a:solidFill>
              </a:rPr>
              <a:t>Qualité et disponibilité des données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A87B3C5-889C-8F9D-BF26-3D0367DA5890}"/>
              </a:ext>
            </a:extLst>
          </p:cNvPr>
          <p:cNvSpPr>
            <a:spLocks/>
          </p:cNvSpPr>
          <p:nvPr/>
        </p:nvSpPr>
        <p:spPr>
          <a:xfrm>
            <a:off x="2101728" y="4659744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>
                <a:solidFill>
                  <a:schemeClr val="bg1"/>
                </a:solidFill>
              </a:rPr>
              <a:t>Normalisation &amp; mise en conformité des données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29343CE-E530-8966-F26F-FC919879C579}"/>
              </a:ext>
            </a:extLst>
          </p:cNvPr>
          <p:cNvSpPr>
            <a:spLocks/>
          </p:cNvSpPr>
          <p:nvPr/>
        </p:nvSpPr>
        <p:spPr>
          <a:xfrm>
            <a:off x="6038464" y="4659744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>
                <a:solidFill>
                  <a:schemeClr val="bg1"/>
                </a:solidFill>
              </a:rPr>
              <a:t>Réglementations relatives à la réutilisation des données 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641CA68-6C97-B515-B907-33F75780A032}"/>
              </a:ext>
            </a:extLst>
          </p:cNvPr>
          <p:cNvSpPr>
            <a:spLocks/>
          </p:cNvSpPr>
          <p:nvPr/>
        </p:nvSpPr>
        <p:spPr>
          <a:xfrm>
            <a:off x="7997307" y="4662500"/>
            <a:ext cx="1877568" cy="1017016"/>
          </a:xfrm>
          <a:prstGeom prst="roundRect">
            <a:avLst>
              <a:gd name="adj" fmla="val 10486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>
                <a:solidFill>
                  <a:schemeClr val="bg1"/>
                </a:solidFill>
              </a:rPr>
              <a:t>Communication sur la réutilisation des données 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8858D-7BEC-EDE5-27A2-DD703A68026E}"/>
              </a:ext>
            </a:extLst>
          </p:cNvPr>
          <p:cNvSpPr>
            <a:spLocks/>
          </p:cNvSpPr>
          <p:nvPr/>
        </p:nvSpPr>
        <p:spPr>
          <a:xfrm>
            <a:off x="5124963" y="1349229"/>
            <a:ext cx="1877568" cy="1017016"/>
          </a:xfrm>
          <a:prstGeom prst="roundRect">
            <a:avLst>
              <a:gd name="adj" fmla="val 10486"/>
            </a:avLst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54B6CB9-7248-C4FB-AC1D-67059E457B80}"/>
              </a:ext>
            </a:extLst>
          </p:cNvPr>
          <p:cNvSpPr>
            <a:spLocks/>
          </p:cNvSpPr>
          <p:nvPr/>
        </p:nvSpPr>
        <p:spPr>
          <a:xfrm>
            <a:off x="3075320" y="5780496"/>
            <a:ext cx="1877568" cy="1017016"/>
          </a:xfrm>
          <a:prstGeom prst="roundRect">
            <a:avLst>
              <a:gd name="adj" fmla="val 10486"/>
            </a:avLst>
          </a:prstGeom>
          <a:solidFill>
            <a:srgbClr val="B5170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300"/>
              </a:spcAft>
              <a:defRPr/>
            </a:pPr>
            <a:r>
              <a:rPr lang="fr-FR" sz="1400" err="1">
                <a:solidFill>
                  <a:schemeClr val="bg1"/>
                </a:solidFill>
              </a:rPr>
              <a:t>Faciliterende</a:t>
            </a:r>
            <a:r>
              <a:rPr lang="fr-FR" sz="1400">
                <a:solidFill>
                  <a:schemeClr val="bg1"/>
                </a:solidFill>
              </a:rPr>
              <a:t> </a:t>
            </a:r>
            <a:r>
              <a:rPr lang="fr-FR" sz="1400" err="1">
                <a:solidFill>
                  <a:schemeClr val="bg1"/>
                </a:solidFill>
              </a:rPr>
              <a:t>rol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E678C7C-3171-FDB7-829F-4A4FFF8AF04D}"/>
              </a:ext>
            </a:extLst>
          </p:cNvPr>
          <p:cNvSpPr>
            <a:spLocks/>
          </p:cNvSpPr>
          <p:nvPr/>
        </p:nvSpPr>
        <p:spPr>
          <a:xfrm>
            <a:off x="1106952" y="5780496"/>
            <a:ext cx="1877568" cy="1017016"/>
          </a:xfrm>
          <a:prstGeom prst="roundRect">
            <a:avLst>
              <a:gd name="adj" fmla="val 10486"/>
            </a:avLst>
          </a:prstGeom>
          <a:solidFill>
            <a:srgbClr val="B5170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300"/>
              </a:spcAft>
              <a:defRPr/>
            </a:pPr>
            <a:r>
              <a:rPr lang="fr-FR" sz="1400">
                <a:solidFill>
                  <a:schemeClr val="bg1"/>
                </a:solidFill>
              </a:rPr>
              <a:t>Contact punt </a:t>
            </a:r>
            <a:r>
              <a:rPr lang="fr-FR" sz="1400" err="1">
                <a:solidFill>
                  <a:schemeClr val="bg1"/>
                </a:solidFill>
              </a:rPr>
              <a:t>voor</a:t>
            </a:r>
            <a:r>
              <a:rPr lang="fr-FR" sz="1400">
                <a:solidFill>
                  <a:schemeClr val="bg1"/>
                </a:solidFill>
              </a:rPr>
              <a:t> </a:t>
            </a:r>
            <a:r>
              <a:rPr lang="fr-FR" sz="1400" err="1">
                <a:solidFill>
                  <a:schemeClr val="bg1"/>
                </a:solidFill>
              </a:rPr>
              <a:t>hergebruik</a:t>
            </a:r>
            <a:r>
              <a:rPr lang="fr-FR" sz="1400">
                <a:solidFill>
                  <a:schemeClr val="bg1"/>
                </a:solidFill>
              </a:rPr>
              <a:t> van data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2230B02-D429-1DF5-1754-2F61F6359779}"/>
              </a:ext>
            </a:extLst>
          </p:cNvPr>
          <p:cNvSpPr>
            <a:spLocks/>
          </p:cNvSpPr>
          <p:nvPr/>
        </p:nvSpPr>
        <p:spPr>
          <a:xfrm>
            <a:off x="5043688" y="5780496"/>
            <a:ext cx="1877568" cy="1017016"/>
          </a:xfrm>
          <a:prstGeom prst="roundRect">
            <a:avLst>
              <a:gd name="adj" fmla="val 10486"/>
            </a:avLst>
          </a:prstGeom>
          <a:solidFill>
            <a:srgbClr val="B5170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err="1">
                <a:solidFill>
                  <a:schemeClr val="bg1"/>
                </a:solidFill>
              </a:rPr>
              <a:t>Aanvraag</a:t>
            </a:r>
            <a:r>
              <a:rPr lang="fr-BE" sz="1400">
                <a:solidFill>
                  <a:schemeClr val="bg1"/>
                </a:solidFill>
              </a:rPr>
              <a:t> </a:t>
            </a:r>
            <a:r>
              <a:rPr lang="fr-BE" sz="1400" err="1">
                <a:solidFill>
                  <a:schemeClr val="bg1"/>
                </a:solidFill>
              </a:rPr>
              <a:t>Proces</a:t>
            </a:r>
            <a:r>
              <a:rPr lang="fr-BE" sz="1400">
                <a:solidFill>
                  <a:schemeClr val="bg1"/>
                </a:solidFill>
              </a:rPr>
              <a:t> </a:t>
            </a:r>
            <a:r>
              <a:rPr lang="fr-BE" sz="1400" err="1">
                <a:solidFill>
                  <a:schemeClr val="bg1"/>
                </a:solidFill>
              </a:rPr>
              <a:t>voor</a:t>
            </a:r>
            <a:r>
              <a:rPr lang="fr-BE" sz="1400">
                <a:solidFill>
                  <a:schemeClr val="bg1"/>
                </a:solidFill>
              </a:rPr>
              <a:t> </a:t>
            </a:r>
            <a:r>
              <a:rPr lang="fr-BE" sz="1400" err="1">
                <a:solidFill>
                  <a:schemeClr val="bg1"/>
                </a:solidFill>
              </a:rPr>
              <a:t>Hergebruik</a:t>
            </a:r>
            <a:r>
              <a:rPr lang="fr-BE" sz="1400">
                <a:solidFill>
                  <a:schemeClr val="bg1"/>
                </a:solidFill>
              </a:rPr>
              <a:t> van data 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AE10C7-D196-A595-01F6-1F3251A65F59}"/>
              </a:ext>
            </a:extLst>
          </p:cNvPr>
          <p:cNvSpPr>
            <a:spLocks/>
          </p:cNvSpPr>
          <p:nvPr/>
        </p:nvSpPr>
        <p:spPr>
          <a:xfrm>
            <a:off x="7002531" y="5783252"/>
            <a:ext cx="1877568" cy="1017016"/>
          </a:xfrm>
          <a:prstGeom prst="roundRect">
            <a:avLst>
              <a:gd name="adj" fmla="val 10486"/>
            </a:avLst>
          </a:prstGeom>
          <a:solidFill>
            <a:srgbClr val="B5170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err="1">
                <a:solidFill>
                  <a:schemeClr val="bg1"/>
                </a:solidFill>
              </a:rPr>
              <a:t>Transparant</a:t>
            </a:r>
            <a:r>
              <a:rPr lang="fr-BE" sz="1400">
                <a:solidFill>
                  <a:schemeClr val="bg1"/>
                </a:solidFill>
              </a:rPr>
              <a:t> data </a:t>
            </a:r>
            <a:r>
              <a:rPr lang="fr-BE" sz="1400" err="1">
                <a:solidFill>
                  <a:schemeClr val="bg1"/>
                </a:solidFill>
              </a:rPr>
              <a:t>beheer</a:t>
            </a:r>
            <a:r>
              <a:rPr lang="fr-BE" sz="1400">
                <a:solidFill>
                  <a:schemeClr val="bg1"/>
                </a:solidFill>
              </a:rPr>
              <a:t> model  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D0CD82D-9A51-17F6-6035-508A10142073}"/>
              </a:ext>
            </a:extLst>
          </p:cNvPr>
          <p:cNvSpPr>
            <a:spLocks/>
          </p:cNvSpPr>
          <p:nvPr/>
        </p:nvSpPr>
        <p:spPr>
          <a:xfrm>
            <a:off x="8961374" y="5780496"/>
            <a:ext cx="1877568" cy="1017016"/>
          </a:xfrm>
          <a:prstGeom prst="roundRect">
            <a:avLst>
              <a:gd name="adj" fmla="val 10486"/>
            </a:avLst>
          </a:prstGeom>
          <a:solidFill>
            <a:srgbClr val="B5170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err="1">
                <a:solidFill>
                  <a:schemeClr val="bg1"/>
                </a:solidFill>
              </a:rPr>
              <a:t>Beheer</a:t>
            </a:r>
            <a:r>
              <a:rPr lang="fr-BE" sz="1400">
                <a:solidFill>
                  <a:schemeClr val="bg1"/>
                </a:solidFill>
              </a:rPr>
              <a:t> van data </a:t>
            </a:r>
            <a:r>
              <a:rPr lang="fr-BE" sz="1400" err="1">
                <a:solidFill>
                  <a:schemeClr val="bg1"/>
                </a:solidFill>
              </a:rPr>
              <a:t>refentials</a:t>
            </a:r>
            <a:r>
              <a:rPr lang="fr-BE" sz="1400">
                <a:solidFill>
                  <a:schemeClr val="bg1"/>
                </a:solidFill>
              </a:rPr>
              <a:t> en </a:t>
            </a:r>
            <a:r>
              <a:rPr lang="fr-BE" sz="1400" err="1">
                <a:solidFill>
                  <a:schemeClr val="bg1"/>
                </a:solidFill>
              </a:rPr>
              <a:t>meta</a:t>
            </a:r>
            <a:r>
              <a:rPr lang="fr-BE" sz="1400">
                <a:solidFill>
                  <a:schemeClr val="bg1"/>
                </a:solidFill>
              </a:rPr>
              <a:t> data 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FB1F-45EF-C3C1-5DF1-10966FFF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Setting up the HDA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ACFA0-B795-A8D6-6933-C9FCD98A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AD14D-2812-4774-A30F-CE0683360699}" type="slidenum">
              <a:rPr lang="en-US" smtClean="0"/>
              <a:t>9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F09EB9-3BD0-660E-57B6-895D6FAD7FBC}"/>
              </a:ext>
            </a:extLst>
          </p:cNvPr>
          <p:cNvCxnSpPr>
            <a:cxnSpLocks/>
          </p:cNvCxnSpPr>
          <p:nvPr/>
        </p:nvCxnSpPr>
        <p:spPr>
          <a:xfrm>
            <a:off x="11022693" y="6651722"/>
            <a:ext cx="0" cy="146301"/>
          </a:xfrm>
          <a:prstGeom prst="line">
            <a:avLst/>
          </a:prstGeom>
          <a:ln>
            <a:noFill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6AC9DEE-6838-377E-B589-3DD9A6F24E2E}"/>
              </a:ext>
            </a:extLst>
          </p:cNvPr>
          <p:cNvCxnSpPr>
            <a:cxnSpLocks/>
          </p:cNvCxnSpPr>
          <p:nvPr/>
        </p:nvCxnSpPr>
        <p:spPr>
          <a:xfrm flipV="1">
            <a:off x="2413840" y="1465095"/>
            <a:ext cx="0" cy="5377191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375A96-421B-4230-6D32-FCBEE2D84DBC}"/>
              </a:ext>
            </a:extLst>
          </p:cNvPr>
          <p:cNvSpPr txBox="1">
            <a:spLocks/>
          </p:cNvSpPr>
          <p:nvPr/>
        </p:nvSpPr>
        <p:spPr>
          <a:xfrm>
            <a:off x="2461465" y="2351216"/>
            <a:ext cx="1363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2025 onwards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6AB66A-99AA-0B08-1EA1-6B84E6A3766A}"/>
              </a:ext>
            </a:extLst>
          </p:cNvPr>
          <p:cNvSpPr txBox="1">
            <a:spLocks/>
          </p:cNvSpPr>
          <p:nvPr/>
        </p:nvSpPr>
        <p:spPr>
          <a:xfrm>
            <a:off x="2461465" y="5352180"/>
            <a:ext cx="1363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End</a:t>
            </a:r>
            <a:r>
              <a:rPr kumimoji="0" lang="en-GB" sz="1000" b="0" i="0" u="none" strike="noStrike" kern="1200" cap="none" spc="0" normalizeH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F3A934-365D-B436-3E4E-5D848CC6EAB8}"/>
              </a:ext>
            </a:extLst>
          </p:cNvPr>
          <p:cNvSpPr txBox="1">
            <a:spLocks/>
          </p:cNvSpPr>
          <p:nvPr/>
        </p:nvSpPr>
        <p:spPr>
          <a:xfrm>
            <a:off x="2461465" y="4066096"/>
            <a:ext cx="1363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2024</a:t>
            </a: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80F55AE-C86B-2C36-F435-2DCCDAA33EE4}"/>
              </a:ext>
            </a:extLst>
          </p:cNvPr>
          <p:cNvSpPr>
            <a:spLocks/>
          </p:cNvSpPr>
          <p:nvPr/>
        </p:nvSpPr>
        <p:spPr bwMode="auto">
          <a:xfrm>
            <a:off x="3062369" y="4333647"/>
            <a:ext cx="6474280" cy="2444637"/>
          </a:xfrm>
          <a:custGeom>
            <a:avLst/>
            <a:gdLst/>
            <a:ahLst/>
            <a:cxnLst>
              <a:cxn ang="0">
                <a:pos x="1393" y="0"/>
              </a:cxn>
              <a:cxn ang="0">
                <a:pos x="113" y="460"/>
              </a:cxn>
              <a:cxn ang="0">
                <a:pos x="0" y="752"/>
              </a:cxn>
              <a:cxn ang="0">
                <a:pos x="1507" y="290"/>
              </a:cxn>
              <a:cxn ang="0">
                <a:pos x="1393" y="0"/>
              </a:cxn>
            </a:cxnLst>
            <a:rect l="0" t="0" r="r" b="b"/>
            <a:pathLst>
              <a:path w="1507" h="752">
                <a:moveTo>
                  <a:pt x="1393" y="0"/>
                </a:moveTo>
                <a:lnTo>
                  <a:pt x="113" y="460"/>
                </a:lnTo>
                <a:lnTo>
                  <a:pt x="0" y="752"/>
                </a:lnTo>
                <a:lnTo>
                  <a:pt x="1507" y="290"/>
                </a:lnTo>
                <a:lnTo>
                  <a:pt x="1393" y="0"/>
                </a:lnTo>
                <a:close/>
              </a:path>
            </a:pathLst>
          </a:custGeom>
          <a:solidFill>
            <a:schemeClr val="accent6">
              <a:alpha val="6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41305B6A-BDD9-D263-CE62-BEEB37614D17}"/>
              </a:ext>
            </a:extLst>
          </p:cNvPr>
          <p:cNvSpPr>
            <a:spLocks/>
          </p:cNvSpPr>
          <p:nvPr/>
        </p:nvSpPr>
        <p:spPr bwMode="auto">
          <a:xfrm>
            <a:off x="3835674" y="2835006"/>
            <a:ext cx="4931967" cy="2441386"/>
          </a:xfrm>
          <a:custGeom>
            <a:avLst/>
            <a:gdLst/>
            <a:ahLst/>
            <a:cxnLst>
              <a:cxn ang="0">
                <a:pos x="1035" y="0"/>
              </a:cxn>
              <a:cxn ang="0">
                <a:pos x="112" y="461"/>
              </a:cxn>
              <a:cxn ang="0">
                <a:pos x="0" y="751"/>
              </a:cxn>
              <a:cxn ang="0">
                <a:pos x="1148" y="291"/>
              </a:cxn>
              <a:cxn ang="0">
                <a:pos x="1035" y="0"/>
              </a:cxn>
            </a:cxnLst>
            <a:rect l="0" t="0" r="r" b="b"/>
            <a:pathLst>
              <a:path w="1148" h="751">
                <a:moveTo>
                  <a:pt x="1035" y="0"/>
                </a:moveTo>
                <a:lnTo>
                  <a:pt x="112" y="461"/>
                </a:lnTo>
                <a:lnTo>
                  <a:pt x="0" y="751"/>
                </a:lnTo>
                <a:lnTo>
                  <a:pt x="1148" y="291"/>
                </a:lnTo>
                <a:lnTo>
                  <a:pt x="1035" y="0"/>
                </a:lnTo>
                <a:close/>
              </a:path>
            </a:pathLst>
          </a:custGeom>
          <a:solidFill>
            <a:schemeClr val="bg2">
              <a:lumMod val="75000"/>
              <a:alpha val="78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61DDCC23-70AC-9FB7-2D35-20F9184A54A1}"/>
              </a:ext>
            </a:extLst>
          </p:cNvPr>
          <p:cNvSpPr>
            <a:spLocks/>
          </p:cNvSpPr>
          <p:nvPr/>
        </p:nvSpPr>
        <p:spPr bwMode="auto">
          <a:xfrm>
            <a:off x="4604683" y="1326613"/>
            <a:ext cx="3389653" cy="2454390"/>
          </a:xfrm>
          <a:custGeom>
            <a:avLst/>
            <a:gdLst/>
            <a:ahLst/>
            <a:cxnLst>
              <a:cxn ang="0">
                <a:pos x="675" y="0"/>
              </a:cxn>
              <a:cxn ang="0">
                <a:pos x="113" y="464"/>
              </a:cxn>
              <a:cxn ang="0">
                <a:pos x="0" y="755"/>
              </a:cxn>
              <a:cxn ang="0">
                <a:pos x="789" y="294"/>
              </a:cxn>
              <a:cxn ang="0">
                <a:pos x="675" y="0"/>
              </a:cxn>
            </a:cxnLst>
            <a:rect l="0" t="0" r="r" b="b"/>
            <a:pathLst>
              <a:path w="789" h="755">
                <a:moveTo>
                  <a:pt x="675" y="0"/>
                </a:moveTo>
                <a:lnTo>
                  <a:pt x="113" y="464"/>
                </a:lnTo>
                <a:lnTo>
                  <a:pt x="0" y="755"/>
                </a:lnTo>
                <a:lnTo>
                  <a:pt x="789" y="294"/>
                </a:lnTo>
                <a:lnTo>
                  <a:pt x="675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54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ACB584-C99C-1EB5-45D2-AD9B5C61E17A}"/>
              </a:ext>
            </a:extLst>
          </p:cNvPr>
          <p:cNvCxnSpPr/>
          <p:nvPr/>
        </p:nvCxnSpPr>
        <p:spPr>
          <a:xfrm>
            <a:off x="2393273" y="5651215"/>
            <a:ext cx="5589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E96FE2B-257D-3B36-B99E-162A83393B66}"/>
              </a:ext>
            </a:extLst>
          </p:cNvPr>
          <p:cNvCxnSpPr/>
          <p:nvPr/>
        </p:nvCxnSpPr>
        <p:spPr>
          <a:xfrm>
            <a:off x="2393273" y="4305682"/>
            <a:ext cx="5589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EA60277-5A8B-38DC-BA4D-C955E465AB0D}"/>
              </a:ext>
            </a:extLst>
          </p:cNvPr>
          <p:cNvCxnSpPr/>
          <p:nvPr/>
        </p:nvCxnSpPr>
        <p:spPr>
          <a:xfrm>
            <a:off x="2393273" y="2597437"/>
            <a:ext cx="5589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row: Down 68">
            <a:extLst>
              <a:ext uri="{FF2B5EF4-FFF2-40B4-BE49-F238E27FC236}">
                <a16:creationId xmlns:a16="http://schemas.microsoft.com/office/drawing/2014/main" id="{41B6F52C-1BBA-5DA0-E7E1-06657A28E724}"/>
              </a:ext>
            </a:extLst>
          </p:cNvPr>
          <p:cNvSpPr/>
          <p:nvPr/>
        </p:nvSpPr>
        <p:spPr>
          <a:xfrm rot="10800000">
            <a:off x="5936565" y="230494"/>
            <a:ext cx="1463354" cy="644768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1DC83E42-4E08-01F9-434C-63EA0D5C1E93}"/>
              </a:ext>
            </a:extLst>
          </p:cNvPr>
          <p:cNvSpPr>
            <a:spLocks/>
          </p:cNvSpPr>
          <p:nvPr/>
        </p:nvSpPr>
        <p:spPr bwMode="auto">
          <a:xfrm>
            <a:off x="5373691" y="1326613"/>
            <a:ext cx="2620644" cy="955749"/>
          </a:xfrm>
          <a:custGeom>
            <a:avLst/>
            <a:gdLst/>
            <a:ahLst/>
            <a:cxnLst>
              <a:cxn ang="0">
                <a:pos x="610" y="294"/>
              </a:cxn>
              <a:cxn ang="0">
                <a:pos x="496" y="0"/>
              </a:cxn>
              <a:cxn ang="0">
                <a:pos x="115" y="0"/>
              </a:cxn>
              <a:cxn ang="0">
                <a:pos x="0" y="294"/>
              </a:cxn>
              <a:cxn ang="0">
                <a:pos x="610" y="294"/>
              </a:cxn>
            </a:cxnLst>
            <a:rect l="0" t="0" r="r" b="b"/>
            <a:pathLst>
              <a:path w="610" h="294">
                <a:moveTo>
                  <a:pt x="610" y="294"/>
                </a:moveTo>
                <a:lnTo>
                  <a:pt x="496" y="0"/>
                </a:lnTo>
                <a:lnTo>
                  <a:pt x="115" y="0"/>
                </a:lnTo>
                <a:lnTo>
                  <a:pt x="0" y="294"/>
                </a:lnTo>
                <a:lnTo>
                  <a:pt x="610" y="294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E53404-5BF9-6466-FD29-C92A2AB5D3DD}"/>
              </a:ext>
            </a:extLst>
          </p:cNvPr>
          <p:cNvSpPr txBox="1"/>
          <p:nvPr/>
        </p:nvSpPr>
        <p:spPr>
          <a:xfrm>
            <a:off x="5919869" y="1690688"/>
            <a:ext cx="153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/>
              <a:t>Innovation</a:t>
            </a:r>
            <a:endParaRPr lang="en-US" sz="1600" b="1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9C7DE9C-AF99-EF0E-ADC3-AD8C4C5CD1BC}"/>
              </a:ext>
            </a:extLst>
          </p:cNvPr>
          <p:cNvSpPr txBox="1"/>
          <p:nvPr/>
        </p:nvSpPr>
        <p:spPr>
          <a:xfrm>
            <a:off x="5898464" y="571035"/>
            <a:ext cx="153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/>
              <a:t>HDA</a:t>
            </a:r>
            <a:endParaRPr lang="en-US" sz="1600" b="1"/>
          </a:p>
        </p:txBody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id="{2A58FA0A-BB5F-9F30-5000-47B764B46496}"/>
              </a:ext>
            </a:extLst>
          </p:cNvPr>
          <p:cNvSpPr>
            <a:spLocks/>
          </p:cNvSpPr>
          <p:nvPr/>
        </p:nvSpPr>
        <p:spPr bwMode="auto">
          <a:xfrm>
            <a:off x="4604683" y="2835006"/>
            <a:ext cx="4162958" cy="945997"/>
          </a:xfrm>
          <a:custGeom>
            <a:avLst/>
            <a:gdLst/>
            <a:ahLst/>
            <a:cxnLst>
              <a:cxn ang="0">
                <a:pos x="113" y="0"/>
              </a:cxn>
              <a:cxn ang="0">
                <a:pos x="0" y="291"/>
              </a:cxn>
              <a:cxn ang="0">
                <a:pos x="969" y="291"/>
              </a:cxn>
              <a:cxn ang="0">
                <a:pos x="856" y="0"/>
              </a:cxn>
              <a:cxn ang="0">
                <a:pos x="113" y="0"/>
              </a:cxn>
            </a:cxnLst>
            <a:rect l="0" t="0" r="r" b="b"/>
            <a:pathLst>
              <a:path w="969" h="291">
                <a:moveTo>
                  <a:pt x="113" y="0"/>
                </a:moveTo>
                <a:lnTo>
                  <a:pt x="0" y="291"/>
                </a:lnTo>
                <a:lnTo>
                  <a:pt x="969" y="291"/>
                </a:lnTo>
                <a:lnTo>
                  <a:pt x="856" y="0"/>
                </a:lnTo>
                <a:lnTo>
                  <a:pt x="113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26AA74-83D1-87B9-ACAC-C0165ECDEC4C}"/>
              </a:ext>
            </a:extLst>
          </p:cNvPr>
          <p:cNvSpPr txBox="1"/>
          <p:nvPr/>
        </p:nvSpPr>
        <p:spPr>
          <a:xfrm>
            <a:off x="5130432" y="2995787"/>
            <a:ext cx="298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>
                <a:solidFill>
                  <a:schemeClr val="bg1"/>
                </a:solidFill>
              </a:rPr>
              <a:t>Service Delivery Research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7555022E-429B-CAE5-AAA0-CD902C55BD8B}"/>
              </a:ext>
            </a:extLst>
          </p:cNvPr>
          <p:cNvSpPr>
            <a:spLocks/>
          </p:cNvSpPr>
          <p:nvPr/>
        </p:nvSpPr>
        <p:spPr bwMode="auto">
          <a:xfrm>
            <a:off x="3835674" y="4333647"/>
            <a:ext cx="5700975" cy="942746"/>
          </a:xfrm>
          <a:custGeom>
            <a:avLst/>
            <a:gdLst/>
            <a:ahLst/>
            <a:cxnLst>
              <a:cxn ang="0">
                <a:pos x="112" y="0"/>
              </a:cxn>
              <a:cxn ang="0">
                <a:pos x="0" y="290"/>
              </a:cxn>
              <a:cxn ang="0">
                <a:pos x="1327" y="290"/>
              </a:cxn>
              <a:cxn ang="0">
                <a:pos x="1213" y="0"/>
              </a:cxn>
              <a:cxn ang="0">
                <a:pos x="112" y="0"/>
              </a:cxn>
            </a:cxnLst>
            <a:rect l="0" t="0" r="r" b="b"/>
            <a:pathLst>
              <a:path w="1327" h="290">
                <a:moveTo>
                  <a:pt x="112" y="0"/>
                </a:moveTo>
                <a:lnTo>
                  <a:pt x="0" y="290"/>
                </a:lnTo>
                <a:lnTo>
                  <a:pt x="1327" y="290"/>
                </a:lnTo>
                <a:lnTo>
                  <a:pt x="1213" y="0"/>
                </a:lnTo>
                <a:lnTo>
                  <a:pt x="11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21BE6D-A7B0-B70A-E444-C1352B9F35F7}"/>
              </a:ext>
            </a:extLst>
          </p:cNvPr>
          <p:cNvSpPr txBox="1"/>
          <p:nvPr/>
        </p:nvSpPr>
        <p:spPr>
          <a:xfrm>
            <a:off x="7079598" y="4655309"/>
            <a:ext cx="1686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err="1">
                <a:solidFill>
                  <a:schemeClr val="bg1"/>
                </a:solidFill>
              </a:rPr>
              <a:t>Organisation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528460-F455-D05B-CE17-86B4815B0C58}"/>
              </a:ext>
            </a:extLst>
          </p:cNvPr>
          <p:cNvSpPr txBox="1"/>
          <p:nvPr/>
        </p:nvSpPr>
        <p:spPr>
          <a:xfrm>
            <a:off x="4471429" y="4660496"/>
            <a:ext cx="153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>
                <a:solidFill>
                  <a:schemeClr val="bg1"/>
                </a:solidFill>
              </a:rPr>
              <a:t>Program</a:t>
            </a:r>
            <a:endParaRPr lang="en-US" sz="1600" b="1">
              <a:solidFill>
                <a:schemeClr val="bg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CCAD420-8F54-B869-41BA-11BA6EFAF792}"/>
              </a:ext>
            </a:extLst>
          </p:cNvPr>
          <p:cNvCxnSpPr>
            <a:cxnSpLocks/>
          </p:cNvCxnSpPr>
          <p:nvPr/>
        </p:nvCxnSpPr>
        <p:spPr>
          <a:xfrm>
            <a:off x="6635328" y="4396420"/>
            <a:ext cx="0" cy="825756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9">
            <a:extLst>
              <a:ext uri="{FF2B5EF4-FFF2-40B4-BE49-F238E27FC236}">
                <a16:creationId xmlns:a16="http://schemas.microsoft.com/office/drawing/2014/main" id="{E2412303-9451-0EB0-CC3F-336CC48CAB8E}"/>
              </a:ext>
            </a:extLst>
          </p:cNvPr>
          <p:cNvSpPr>
            <a:spLocks/>
          </p:cNvSpPr>
          <p:nvPr/>
        </p:nvSpPr>
        <p:spPr bwMode="auto">
          <a:xfrm>
            <a:off x="3062369" y="5829037"/>
            <a:ext cx="7238993" cy="949247"/>
          </a:xfrm>
          <a:custGeom>
            <a:avLst/>
            <a:gdLst/>
            <a:ahLst/>
            <a:cxnLst>
              <a:cxn ang="0">
                <a:pos x="1685" y="292"/>
              </a:cxn>
              <a:cxn ang="0">
                <a:pos x="1572" y="0"/>
              </a:cxn>
              <a:cxn ang="0">
                <a:pos x="113" y="0"/>
              </a:cxn>
              <a:cxn ang="0">
                <a:pos x="0" y="292"/>
              </a:cxn>
              <a:cxn ang="0">
                <a:pos x="1685" y="292"/>
              </a:cxn>
            </a:cxnLst>
            <a:rect l="0" t="0" r="r" b="b"/>
            <a:pathLst>
              <a:path w="1685" h="292">
                <a:moveTo>
                  <a:pt x="1685" y="292"/>
                </a:moveTo>
                <a:lnTo>
                  <a:pt x="1572" y="0"/>
                </a:lnTo>
                <a:lnTo>
                  <a:pt x="113" y="0"/>
                </a:lnTo>
                <a:lnTo>
                  <a:pt x="0" y="292"/>
                </a:lnTo>
                <a:lnTo>
                  <a:pt x="1685" y="292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2F1C96-DA46-413B-F547-52E0C43FBC9E}"/>
              </a:ext>
            </a:extLst>
          </p:cNvPr>
          <p:cNvSpPr txBox="1"/>
          <p:nvPr/>
        </p:nvSpPr>
        <p:spPr>
          <a:xfrm>
            <a:off x="5608287" y="5896855"/>
            <a:ext cx="2041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>
                <a:solidFill>
                  <a:schemeClr val="bg1"/>
                </a:solidFill>
              </a:rPr>
              <a:t>Program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9F8F8A4-D41E-5270-03AB-7FE2087AA210}"/>
              </a:ext>
            </a:extLst>
          </p:cNvPr>
          <p:cNvSpPr>
            <a:spLocks/>
          </p:cNvSpPr>
          <p:nvPr/>
        </p:nvSpPr>
        <p:spPr>
          <a:xfrm>
            <a:off x="3411896" y="6307440"/>
            <a:ext cx="940836" cy="38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Architecture &amp; Tooling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A264150-1AD6-4FB8-FC35-6CF7BDAF413E}"/>
              </a:ext>
            </a:extLst>
          </p:cNvPr>
          <p:cNvSpPr>
            <a:spLocks/>
          </p:cNvSpPr>
          <p:nvPr/>
        </p:nvSpPr>
        <p:spPr>
          <a:xfrm>
            <a:off x="5597845" y="6298467"/>
            <a:ext cx="940836" cy="38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(Meta)</a:t>
            </a:r>
            <a:r>
              <a:rPr kumimoji="0" lang="en-GB" sz="10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Data Content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D12B3B0-231F-5B45-70A0-7B140D324977}"/>
              </a:ext>
            </a:extLst>
          </p:cNvPr>
          <p:cNvSpPr>
            <a:spLocks/>
          </p:cNvSpPr>
          <p:nvPr/>
        </p:nvSpPr>
        <p:spPr>
          <a:xfrm>
            <a:off x="4497694" y="6298467"/>
            <a:ext cx="940836" cy="38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en-GB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HDA  Governance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9AB1CB5-CF8A-08B9-8E09-23E2AAC357C0}"/>
              </a:ext>
            </a:extLst>
          </p:cNvPr>
          <p:cNvSpPr>
            <a:spLocks/>
          </p:cNvSpPr>
          <p:nvPr/>
        </p:nvSpPr>
        <p:spPr>
          <a:xfrm>
            <a:off x="6686632" y="6295102"/>
            <a:ext cx="1086305" cy="38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Communication &amp; ecosystem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B878708-6A1D-35A3-1DF0-BE6BF09017F9}"/>
              </a:ext>
            </a:extLst>
          </p:cNvPr>
          <p:cNvSpPr>
            <a:spLocks/>
          </p:cNvSpPr>
          <p:nvPr/>
        </p:nvSpPr>
        <p:spPr>
          <a:xfrm>
            <a:off x="7932438" y="6288753"/>
            <a:ext cx="940835" cy="38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Legal ground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2B55702-A70E-A46B-6DC0-D4FBB2E37EF7}"/>
              </a:ext>
            </a:extLst>
          </p:cNvPr>
          <p:cNvSpPr>
            <a:spLocks/>
          </p:cNvSpPr>
          <p:nvPr/>
        </p:nvSpPr>
        <p:spPr>
          <a:xfrm>
            <a:off x="9027956" y="6288710"/>
            <a:ext cx="940835" cy="38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HDA</a:t>
            </a:r>
            <a:r>
              <a:rPr kumimoji="0" lang="en-GB" sz="10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Academy</a:t>
            </a:r>
            <a:endParaRPr kumimoji="0" lang="en-GB" sz="1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F44D659-8B46-ACEF-B408-3613F4CD6C3F}"/>
              </a:ext>
            </a:extLst>
          </p:cNvPr>
          <p:cNvSpPr/>
          <p:nvPr/>
        </p:nvSpPr>
        <p:spPr>
          <a:xfrm>
            <a:off x="6368092" y="4754531"/>
            <a:ext cx="513087" cy="23933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6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  <p:bldP spid="49" grpId="0"/>
      <p:bldP spid="53" grpId="0"/>
      <p:bldP spid="36" grpId="0" animBg="1"/>
      <p:bldP spid="37" grpId="0" animBg="1"/>
      <p:bldP spid="38" grpId="0" animBg="1"/>
      <p:bldP spid="69" grpId="0" animBg="1"/>
      <p:bldP spid="42" grpId="0" animBg="1"/>
      <p:bldP spid="47" grpId="0"/>
      <p:bldP spid="43" grpId="0" animBg="1"/>
      <p:bldP spid="48" grpId="0"/>
      <p:bldP spid="41" grpId="0" animBg="1"/>
      <p:bldP spid="50" grpId="0"/>
      <p:bldP spid="52" grpId="0"/>
      <p:bldP spid="40" grpId="0" animBg="1"/>
      <p:bldP spid="51" grpId="0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Custom 3">
      <a:dk1>
        <a:srgbClr val="3C3C3B"/>
      </a:dk1>
      <a:lt1>
        <a:srgbClr val="FFFFFF"/>
      </a:lt1>
      <a:dk2>
        <a:srgbClr val="FDC21A"/>
      </a:dk2>
      <a:lt2>
        <a:srgbClr val="3C3C3B"/>
      </a:lt2>
      <a:accent1>
        <a:srgbClr val="EE3E34"/>
      </a:accent1>
      <a:accent2>
        <a:srgbClr val="FDC21A"/>
      </a:accent2>
      <a:accent3>
        <a:srgbClr val="EE3E34"/>
      </a:accent3>
      <a:accent4>
        <a:srgbClr val="FDC21A"/>
      </a:accent4>
      <a:accent5>
        <a:srgbClr val="3C3C3B"/>
      </a:accent5>
      <a:accent6>
        <a:srgbClr val="3C3C3B"/>
      </a:accent6>
      <a:hlink>
        <a:srgbClr val="C83E35"/>
      </a:hlink>
      <a:folHlink>
        <a:srgbClr val="C83E35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HDA">
      <a:dk1>
        <a:srgbClr val="3C3C3B"/>
      </a:dk1>
      <a:lt1>
        <a:srgbClr val="FFFFFF"/>
      </a:lt1>
      <a:dk2>
        <a:srgbClr val="FDC21A"/>
      </a:dk2>
      <a:lt2>
        <a:srgbClr val="3C3C3B"/>
      </a:lt2>
      <a:accent1>
        <a:srgbClr val="C83E35"/>
      </a:accent1>
      <a:accent2>
        <a:srgbClr val="FDC21A"/>
      </a:accent2>
      <a:accent3>
        <a:srgbClr val="C83E35"/>
      </a:accent3>
      <a:accent4>
        <a:srgbClr val="FDC21A"/>
      </a:accent4>
      <a:accent5>
        <a:srgbClr val="3C3C3B"/>
      </a:accent5>
      <a:accent6>
        <a:srgbClr val="3C3C3B"/>
      </a:accent6>
      <a:hlink>
        <a:srgbClr val="C83E35"/>
      </a:hlink>
      <a:folHlink>
        <a:srgbClr val="C83E35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Custom 7">
      <a:dk1>
        <a:srgbClr val="3C3C3B"/>
      </a:dk1>
      <a:lt1>
        <a:srgbClr val="FFFFFF"/>
      </a:lt1>
      <a:dk2>
        <a:srgbClr val="CCCDCF"/>
      </a:dk2>
      <a:lt2>
        <a:srgbClr val="EE3E34"/>
      </a:lt2>
      <a:accent1>
        <a:srgbClr val="FBCEBC"/>
      </a:accent1>
      <a:accent2>
        <a:srgbClr val="FDEAE1"/>
      </a:accent2>
      <a:accent3>
        <a:srgbClr val="FEC12E"/>
      </a:accent3>
      <a:accent4>
        <a:srgbClr val="FEEDC9"/>
      </a:accent4>
      <a:accent5>
        <a:srgbClr val="00B050"/>
      </a:accent5>
      <a:accent6>
        <a:srgbClr val="002060"/>
      </a:accent6>
      <a:hlink>
        <a:srgbClr val="C00000"/>
      </a:hlink>
      <a:folHlink>
        <a:srgbClr val="00B050"/>
      </a:folHlink>
    </a:clrScheme>
    <a:fontScheme name="HD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416C97E1BFDC41B50FDB2EBFA47260" ma:contentTypeVersion="15" ma:contentTypeDescription="Create a new document." ma:contentTypeScope="" ma:versionID="073bab77c409d06e24337f6d7c09fcec">
  <xsd:schema xmlns:xsd="http://www.w3.org/2001/XMLSchema" xmlns:xs="http://www.w3.org/2001/XMLSchema" xmlns:p="http://schemas.microsoft.com/office/2006/metadata/properties" xmlns:ns2="221bdbbf-26e3-42a7-9dae-79cb1164d756" xmlns:ns3="ec41a5c5-4c90-4566-a863-20a150c6e9d9" targetNamespace="http://schemas.microsoft.com/office/2006/metadata/properties" ma:root="true" ma:fieldsID="2d31ebd329e60460b951b44fda17b1e9" ns2:_="" ns3:_="">
    <xsd:import namespace="221bdbbf-26e3-42a7-9dae-79cb1164d756"/>
    <xsd:import namespace="ec41a5c5-4c90-4566-a863-20a150c6e9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bdbbf-26e3-42a7-9dae-79cb1164d7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677b756-bb6c-42c0-a500-a3c5d40b59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1a5c5-4c90-4566-a863-20a150c6e9d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8fc6fdaa-1bf7-4a92-bbcb-94d43e165936}" ma:internalName="TaxCatchAll" ma:showField="CatchAllData" ma:web="ec41a5c5-4c90-4566-a863-20a150c6e9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41a5c5-4c90-4566-a863-20a150c6e9d9" xsi:nil="true"/>
    <lcf76f155ced4ddcb4097134ff3c332f xmlns="221bdbbf-26e3-42a7-9dae-79cb1164d756">
      <Terms xmlns="http://schemas.microsoft.com/office/infopath/2007/PartnerControls"/>
    </lcf76f155ced4ddcb4097134ff3c332f>
    <_Flow_SignoffStatus xmlns="221bdbbf-26e3-42a7-9dae-79cb1164d756" xsi:nil="true"/>
  </documentManagement>
</p:properties>
</file>

<file path=customXml/itemProps1.xml><?xml version="1.0" encoding="utf-8"?>
<ds:datastoreItem xmlns:ds="http://schemas.openxmlformats.org/officeDocument/2006/customXml" ds:itemID="{B6946797-CA26-4B2F-AB5F-776375FD539E}">
  <ds:schemaRefs>
    <ds:schemaRef ds:uri="221bdbbf-26e3-42a7-9dae-79cb1164d756"/>
    <ds:schemaRef ds:uri="ec41a5c5-4c90-4566-a863-20a150c6e9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D0FD8E-6552-4D51-A321-A2860DCE02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4168ED-8410-4DB5-B959-7C61D230427A}">
  <ds:schemaRefs>
    <ds:schemaRef ds:uri="http://purl.org/dc/dcmitype/"/>
    <ds:schemaRef ds:uri="http://purl.org/dc/elements/1.1/"/>
    <ds:schemaRef ds:uri="http://purl.org/dc/terms/"/>
    <ds:schemaRef ds:uri="ec41a5c5-4c90-4566-a863-20a150c6e9d9"/>
    <ds:schemaRef ds:uri="http://www.w3.org/XML/1998/namespace"/>
    <ds:schemaRef ds:uri="221bdbbf-26e3-42a7-9dae-79cb1164d756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deff24bb-2089-4400-8c8e-f71e680378b2}" enabled="0" method="" siteId="{deff24bb-2089-4400-8c8e-f71e680378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7682</TotalTime>
  <Words>2332</Words>
  <Application>Microsoft Office PowerPoint</Application>
  <PresentationFormat>Widescreen</PresentationFormat>
  <Paragraphs>317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Univers 45 Light</vt:lpstr>
      <vt:lpstr>Univers for KPMG</vt:lpstr>
      <vt:lpstr>Univers for KPMG Light</vt:lpstr>
      <vt:lpstr>Verdana</vt:lpstr>
      <vt:lpstr>1_Office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PowerPoint Presentation</vt:lpstr>
      <vt:lpstr>PowerPoint Presentation</vt:lpstr>
      <vt:lpstr>PowerPoint Presentation</vt:lpstr>
      <vt:lpstr>Context behind the creation of the HDA</vt:lpstr>
      <vt:lpstr>PowerPoint Presentation</vt:lpstr>
      <vt:lpstr>PowerPoint Presentation</vt:lpstr>
      <vt:lpstr>Strategische domeinen / Domaines stratégiques </vt:lpstr>
      <vt:lpstr>Opdrachten - missions HDA</vt:lpstr>
      <vt:lpstr>Setting up the HDA</vt:lpstr>
      <vt:lpstr>PowerPoint Presentation</vt:lpstr>
      <vt:lpstr>What will the HDA do?</vt:lpstr>
      <vt:lpstr>What will the HDA do?</vt:lpstr>
      <vt:lpstr>Governance: Ethical framework</vt:lpstr>
      <vt:lpstr>Governance: Ethical framework</vt:lpstr>
      <vt:lpstr>Governance: Legal framework</vt:lpstr>
      <vt:lpstr>Governance: Legal framework</vt:lpstr>
      <vt:lpstr>What will the HDA do?</vt:lpstr>
      <vt:lpstr>What will the HDA do?</vt:lpstr>
      <vt:lpstr>Data maturity analysis</vt:lpstr>
      <vt:lpstr>What will the HDA do?</vt:lpstr>
      <vt:lpstr>What will the HDA do?</vt:lpstr>
      <vt:lpstr>What will the HDA do?</vt:lpstr>
      <vt:lpstr>What will the HDA do?</vt:lpstr>
      <vt:lpstr>PowerPoint Presentation</vt:lpstr>
      <vt:lpstr>PowerPoint Presentation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Engelen, Louis</dc:creator>
  <cp:lastModifiedBy>Sofie De Broe (Health Data Agency)</cp:lastModifiedBy>
  <cp:revision>6</cp:revision>
  <dcterms:created xsi:type="dcterms:W3CDTF">2023-07-17T11:18:17Z</dcterms:created>
  <dcterms:modified xsi:type="dcterms:W3CDTF">2024-01-22T16:56:03Z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0x01010054E57635C1BFFA44967A79FF547F503D</vt:lpwstr>
  </property>
  <property fmtid="{D5CDD505-2E9C-101B-9397-08002B2CF9AE}" pid="3" name="MediaServiceImageTags">
    <vt:lpwstr/>
  </property>
</Properties>
</file>