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2" r:id="rId1"/>
  </p:sldMasterIdLst>
  <p:notesMasterIdLst>
    <p:notesMasterId r:id="rId23"/>
  </p:notesMasterIdLst>
  <p:sldIdLst>
    <p:sldId id="256" r:id="rId2"/>
    <p:sldId id="347" r:id="rId3"/>
    <p:sldId id="343" r:id="rId4"/>
    <p:sldId id="1429" r:id="rId5"/>
    <p:sldId id="1430" r:id="rId6"/>
    <p:sldId id="344" r:id="rId7"/>
    <p:sldId id="345" r:id="rId8"/>
    <p:sldId id="348" r:id="rId9"/>
    <p:sldId id="349" r:id="rId10"/>
    <p:sldId id="1428" r:id="rId11"/>
    <p:sldId id="470" r:id="rId12"/>
    <p:sldId id="1431" r:id="rId13"/>
    <p:sldId id="331" r:id="rId14"/>
    <p:sldId id="336" r:id="rId15"/>
    <p:sldId id="338" r:id="rId16"/>
    <p:sldId id="333" r:id="rId17"/>
    <p:sldId id="341" r:id="rId18"/>
    <p:sldId id="334" r:id="rId19"/>
    <p:sldId id="339" r:id="rId20"/>
    <p:sldId id="340" r:id="rId21"/>
    <p:sldId id="1432" r:id="rId22"/>
  </p:sldIdLst>
  <p:sldSz cx="12192000" cy="6858000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6C3F8-5464-E7D3-4748-2A92597A9549}" name="Marly Nick" initials="NM" userId="S::Nick.Marly@vandenbroucke.fed.be::7c6cda1f-f0d0-41f0-b21f-739d865f30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8" autoAdjust="0"/>
    <p:restoredTop sz="95753" autoAdjust="0"/>
  </p:normalViewPr>
  <p:slideViewPr>
    <p:cSldViewPr>
      <p:cViewPr varScale="1">
        <p:scale>
          <a:sx n="82" d="100"/>
          <a:sy n="82" d="100"/>
        </p:scale>
        <p:origin x="14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974C4-D682-4903-B0D2-B708F931928E}" type="datetimeFigureOut">
              <a:rPr lang="en-GB"/>
              <a:pPr>
                <a:defRPr/>
              </a:pPr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4"/>
            <a:ext cx="5603240" cy="41805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D2FA3F-52CB-44C2-B48D-C34E8A461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6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94425" cy="34845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2FA3F-52CB-44C2-B48D-C34E8A4612B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5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6EF53B-C353-4A67-8AFC-48362F81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3BD5-9ED3-4473-A477-14B1F8738684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BC6E-49AE-45AD-B1F3-7F4B4862E6BC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B709-7377-4C68-924C-27297913F77D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AC7-C78A-4674-A35C-D1EBB1881E1C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E5C4-5151-4B82-852F-1E8F50526B5E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1F7-CFCE-4266-A97B-CC3E4C952BF1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7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2A5-1207-4D39-868B-F232DAE344E1}" type="datetime1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C882-EE07-4850-A4D1-D0F9A945BBAA}" type="datetime1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1EE9-9AFB-4693-B088-4CFF3431315A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1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3E8-8258-4DF0-B160-BFDB5126F01C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D5FF45-EE51-4E72-B445-76E7411BFFCF}" type="datetime1">
              <a:rPr lang="en-US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1/31/2024</a:t>
            </a:fld>
            <a:endParaRPr lang="en-US"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176861-39EF-4D02-8669-5416A436BFCC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3512" y="1700808"/>
            <a:ext cx="9116787" cy="16300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fr-BE" sz="8000" cap="none" dirty="0"/>
              <a:t>Compliance </a:t>
            </a:r>
            <a:r>
              <a:rPr lang="fr-BE" sz="8000" cap="none" dirty="0" err="1"/>
              <a:t>testing</a:t>
            </a:r>
            <a:endParaRPr lang="en-GB" sz="66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4005064"/>
            <a:ext cx="6400800" cy="1752600"/>
          </a:xfrm>
        </p:spPr>
        <p:txBody>
          <a:bodyPr>
            <a:normAutofit/>
          </a:bodyPr>
          <a:lstStyle/>
          <a:p>
            <a:endParaRPr lang="fr-BE"/>
          </a:p>
          <a:p>
            <a:r>
              <a:rPr lang="fr-BE"/>
              <a:t>eHealth Platform</a:t>
            </a:r>
          </a:p>
          <a:p>
            <a:r>
              <a:rPr lang="fr-BE"/>
              <a:t>January 2024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D6C44-ADF7-4AA1-8AD9-DF230D6E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2" y="14127"/>
            <a:ext cx="864096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888085" y="3436545"/>
            <a:ext cx="5571706" cy="2800767"/>
            <a:chOff x="4496908" y="2676525"/>
            <a:chExt cx="4178780" cy="2802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9" y="3629091"/>
              <a:ext cx="29093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8" y="4151911"/>
              <a:ext cx="30772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alt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  <a:p>
              <a:pPr>
                <a:defRPr/>
              </a:pPr>
              <a:r>
                <a:rPr lang="nl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60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en-GB" altLang="nl-BE" dirty="0"/>
              <a:t>Example: IUAM: international XACML standard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10</a:t>
            </a:fld>
            <a:r>
              <a:rPr lang="fr-BE"/>
              <a:t> </a:t>
            </a:r>
            <a:endParaRPr lang="fr-B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28CF79-4D06-4065-B413-354FC3BBC794}"/>
              </a:ext>
            </a:extLst>
          </p:cNvPr>
          <p:cNvCxnSpPr/>
          <p:nvPr/>
        </p:nvCxnSpPr>
        <p:spPr>
          <a:xfrm flipV="1">
            <a:off x="6749108" y="2726580"/>
            <a:ext cx="1588" cy="590550"/>
          </a:xfrm>
          <a:prstGeom prst="straightConnector1">
            <a:avLst/>
          </a:prstGeom>
          <a:ln w="19050">
            <a:solidFill>
              <a:srgbClr val="9CB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1EC4C0-E5F7-48CA-9E45-030A75445C5F}"/>
              </a:ext>
            </a:extLst>
          </p:cNvPr>
          <p:cNvCxnSpPr/>
          <p:nvPr/>
        </p:nvCxnSpPr>
        <p:spPr>
          <a:xfrm flipH="1">
            <a:off x="8685858" y="5493592"/>
            <a:ext cx="0" cy="439738"/>
          </a:xfrm>
          <a:prstGeom prst="line">
            <a:avLst/>
          </a:prstGeom>
          <a:ln w="19050">
            <a:solidFill>
              <a:srgbClr val="9CB0B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5AC67-AA11-44B2-922A-2C213D0AD8D7}"/>
              </a:ext>
            </a:extLst>
          </p:cNvPr>
          <p:cNvCxnSpPr/>
          <p:nvPr/>
        </p:nvCxnSpPr>
        <p:spPr>
          <a:xfrm flipH="1">
            <a:off x="6677671" y="5485656"/>
            <a:ext cx="0" cy="358775"/>
          </a:xfrm>
          <a:prstGeom prst="line">
            <a:avLst/>
          </a:prstGeom>
          <a:ln w="19050">
            <a:solidFill>
              <a:srgbClr val="9CB0B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3EF604-3655-42A1-8C44-A789B06C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6" y="4795092"/>
            <a:ext cx="4937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324C7-4BF9-4345-95D1-46018FFD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7698" y="1915533"/>
            <a:ext cx="1453320" cy="8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920">
            <a:extLst>
              <a:ext uri="{FF2B5EF4-FFF2-40B4-BE49-F238E27FC236}">
                <a16:creationId xmlns:a16="http://schemas.microsoft.com/office/drawing/2014/main" id="{797032C5-8F3F-4879-A6B3-A9E464A9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347" y="2139206"/>
            <a:ext cx="617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nl-BE" altLang="fr-FR" sz="1600" dirty="0">
                <a:latin typeface="+mn-lt"/>
              </a:rPr>
              <a:t>User</a:t>
            </a:r>
            <a:endParaRPr lang="nl-BE" altLang="fr-FR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D309B9-5EF5-45B2-84B6-80E3AB7FF5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2000"/>
          </a:blip>
          <a:stretch>
            <a:fillRect/>
          </a:stretch>
        </p:blipFill>
        <p:spPr>
          <a:xfrm>
            <a:off x="5431958" y="1915533"/>
            <a:ext cx="1453320" cy="8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941">
            <a:extLst>
              <a:ext uri="{FF2B5EF4-FFF2-40B4-BE49-F238E27FC236}">
                <a16:creationId xmlns:a16="http://schemas.microsoft.com/office/drawing/2014/main" id="{CF014A7C-B994-4891-8C98-20F0E122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497" y="1893143"/>
            <a:ext cx="1348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600" dirty="0">
                <a:latin typeface="+mn-lt"/>
              </a:rPr>
              <a:t>Policy </a:t>
            </a:r>
            <a:br>
              <a:rPr lang="nl-BE" altLang="fr-FR" sz="1600" dirty="0">
                <a:latin typeface="+mn-lt"/>
              </a:rPr>
            </a:br>
            <a:r>
              <a:rPr lang="nl-BE" altLang="fr-FR" sz="1600" dirty="0" err="1">
                <a:latin typeface="+mn-lt"/>
              </a:rPr>
              <a:t>Enforcement</a:t>
            </a:r>
            <a:r>
              <a:rPr lang="nl-BE" altLang="fr-FR" sz="1600" dirty="0">
                <a:latin typeface="+mn-lt"/>
              </a:rPr>
              <a:t/>
            </a:r>
            <a:br>
              <a:rPr lang="nl-BE" altLang="fr-FR" sz="1600" dirty="0">
                <a:latin typeface="+mn-lt"/>
              </a:rPr>
            </a:br>
            <a:r>
              <a:rPr lang="nl-BE" altLang="fr-FR" sz="1600" dirty="0">
                <a:latin typeface="+mn-lt"/>
              </a:rPr>
              <a:t>(PEP)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5A1C0F-E470-413C-85A1-AF1B61C36B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9773" y="1915533"/>
            <a:ext cx="1453320" cy="8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43">
            <a:extLst>
              <a:ext uri="{FF2B5EF4-FFF2-40B4-BE49-F238E27FC236}">
                <a16:creationId xmlns:a16="http://schemas.microsoft.com/office/drawing/2014/main" id="{663B4A79-2972-4C59-87FB-AE70FA66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997" y="2123331"/>
            <a:ext cx="118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nl-BE" altLang="fr-FR" sz="1600">
                <a:latin typeface="+mn-lt"/>
              </a:rPr>
              <a:t>Application</a:t>
            </a:r>
            <a:endParaRPr lang="nl-BE" altLang="fr-FR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278364-C1FE-446B-8F36-0EA9874455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2000"/>
          </a:blip>
          <a:stretch>
            <a:fillRect/>
          </a:stretch>
        </p:blipFill>
        <p:spPr>
          <a:xfrm>
            <a:off x="5431958" y="3307128"/>
            <a:ext cx="1453320" cy="8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945">
            <a:extLst>
              <a:ext uri="{FF2B5EF4-FFF2-40B4-BE49-F238E27FC236}">
                <a16:creationId xmlns:a16="http://schemas.microsoft.com/office/drawing/2014/main" id="{1E1D79EB-0B62-4B50-8980-88ACD30E9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909" y="3296493"/>
            <a:ext cx="96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600">
                <a:latin typeface="+mn-lt"/>
              </a:rPr>
              <a:t>Policy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Decision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(PDP)</a:t>
            </a:r>
            <a:endParaRPr lang="nl-BE" altLang="fr-FR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ABEB1B-92EF-45F2-ABC4-585D0DF1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2000"/>
          </a:blip>
          <a:stretch>
            <a:fillRect/>
          </a:stretch>
        </p:blipFill>
        <p:spPr>
          <a:xfrm>
            <a:off x="7950843" y="4685704"/>
            <a:ext cx="1472251" cy="82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48">
            <a:extLst>
              <a:ext uri="{FF2B5EF4-FFF2-40B4-BE49-F238E27FC236}">
                <a16:creationId xmlns:a16="http://schemas.microsoft.com/office/drawing/2014/main" id="{882D3CF6-88C2-4DEE-9F05-8A80908FE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497" y="4677617"/>
            <a:ext cx="1227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600">
                <a:latin typeface="+mn-lt"/>
              </a:rPr>
              <a:t>Policy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Information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(PIP)</a:t>
            </a:r>
            <a:endParaRPr lang="nl-BE" altLang="fr-FR">
              <a:latin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0AA798-2C70-417D-9623-6F3331B527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1710" y="4688074"/>
            <a:ext cx="1453320" cy="8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1950">
            <a:extLst>
              <a:ext uri="{FF2B5EF4-FFF2-40B4-BE49-F238E27FC236}">
                <a16:creationId xmlns:a16="http://schemas.microsoft.com/office/drawing/2014/main" id="{5B616C86-D20B-489E-9791-AE4CFB02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34" y="4680793"/>
            <a:ext cx="12112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600">
                <a:latin typeface="+mn-lt"/>
              </a:rPr>
              <a:t>Policy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Information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(PIP)</a:t>
            </a:r>
            <a:endParaRPr lang="nl-BE" altLang="fr-FR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5D441E-BE03-4037-818B-DF1F714539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12000"/>
          </a:blip>
          <a:stretch>
            <a:fillRect/>
          </a:stretch>
        </p:blipFill>
        <p:spPr>
          <a:xfrm>
            <a:off x="2830128" y="4688074"/>
            <a:ext cx="1453320" cy="8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1953">
            <a:extLst>
              <a:ext uri="{FF2B5EF4-FFF2-40B4-BE49-F238E27FC236}">
                <a16:creationId xmlns:a16="http://schemas.microsoft.com/office/drawing/2014/main" id="{7E527AAA-AA1C-430A-9998-298990F71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284" y="4664917"/>
            <a:ext cx="148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600">
                <a:latin typeface="+mn-lt"/>
              </a:rPr>
              <a:t>Policy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Administration</a:t>
            </a:r>
            <a:br>
              <a:rPr lang="nl-BE" altLang="fr-FR" sz="1600">
                <a:latin typeface="+mn-lt"/>
              </a:rPr>
            </a:br>
            <a:r>
              <a:rPr lang="nl-BE" altLang="fr-FR" sz="1600">
                <a:latin typeface="+mn-lt"/>
              </a:rPr>
              <a:t>(PAP)</a:t>
            </a:r>
            <a:endParaRPr lang="nl-BE" altLang="fr-FR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200B48F-BE01-46CB-9DED-27E137CC6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08" y="5785693"/>
            <a:ext cx="1352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163E89-E9F2-4C7C-BB72-6C5E6BA67BB0}"/>
              </a:ext>
            </a:extLst>
          </p:cNvPr>
          <p:cNvCxnSpPr>
            <a:stCxn id="10" idx="3"/>
            <a:endCxn id="23" idx="1"/>
          </p:cNvCxnSpPr>
          <p:nvPr/>
        </p:nvCxnSpPr>
        <p:spPr>
          <a:xfrm flipV="1">
            <a:off x="1662759" y="5096717"/>
            <a:ext cx="1166813" cy="0"/>
          </a:xfrm>
          <a:prstGeom prst="straightConnector1">
            <a:avLst/>
          </a:prstGeom>
          <a:ln w="19050">
            <a:solidFill>
              <a:srgbClr val="9CB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925">
            <a:extLst>
              <a:ext uri="{FF2B5EF4-FFF2-40B4-BE49-F238E27FC236}">
                <a16:creationId xmlns:a16="http://schemas.microsoft.com/office/drawing/2014/main" id="{501CABD1-34F7-4305-BF45-3D05D379C9EF}"/>
              </a:ext>
            </a:extLst>
          </p:cNvPr>
          <p:cNvCxnSpPr>
            <a:endCxn id="24" idx="0"/>
          </p:cNvCxnSpPr>
          <p:nvPr/>
        </p:nvCxnSpPr>
        <p:spPr>
          <a:xfrm rot="10800000" flipV="1">
            <a:off x="3556647" y="3894981"/>
            <a:ext cx="1874837" cy="769937"/>
          </a:xfrm>
          <a:prstGeom prst="bentConnector2">
            <a:avLst/>
          </a:prstGeom>
          <a:ln w="19050">
            <a:solidFill>
              <a:srgbClr val="9CB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927">
            <a:extLst>
              <a:ext uri="{FF2B5EF4-FFF2-40B4-BE49-F238E27FC236}">
                <a16:creationId xmlns:a16="http://schemas.microsoft.com/office/drawing/2014/main" id="{6FAEAC5E-48C2-4F6B-8F0A-56D872664D65}"/>
              </a:ext>
            </a:extLst>
          </p:cNvPr>
          <p:cNvCxnSpPr>
            <a:endCxn id="20" idx="0"/>
          </p:cNvCxnSpPr>
          <p:nvPr/>
        </p:nvCxnSpPr>
        <p:spPr>
          <a:xfrm>
            <a:off x="6885634" y="3909267"/>
            <a:ext cx="1800225" cy="768350"/>
          </a:xfrm>
          <a:prstGeom prst="bentConnector2">
            <a:avLst/>
          </a:prstGeom>
          <a:ln w="19050">
            <a:solidFill>
              <a:srgbClr val="9CB0B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A69664-28AC-4F49-A215-AD72D6F1CF42}"/>
              </a:ext>
            </a:extLst>
          </p:cNvPr>
          <p:cNvCxnSpPr/>
          <p:nvPr/>
        </p:nvCxnSpPr>
        <p:spPr>
          <a:xfrm>
            <a:off x="6596708" y="4106117"/>
            <a:ext cx="0" cy="596900"/>
          </a:xfrm>
          <a:prstGeom prst="straightConnector1">
            <a:avLst/>
          </a:prstGeom>
          <a:ln w="19050">
            <a:solidFill>
              <a:srgbClr val="9CB0B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67980D-F6AB-4633-9D93-1A30A926E61D}"/>
              </a:ext>
            </a:extLst>
          </p:cNvPr>
          <p:cNvCxnSpPr/>
          <p:nvPr/>
        </p:nvCxnSpPr>
        <p:spPr>
          <a:xfrm flipH="1">
            <a:off x="3556646" y="5450730"/>
            <a:ext cx="0" cy="360362"/>
          </a:xfrm>
          <a:prstGeom prst="line">
            <a:avLst/>
          </a:prstGeom>
          <a:ln w="19050">
            <a:solidFill>
              <a:srgbClr val="9CB0B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3E58CA-BD3B-4E61-971E-9614387874AA}"/>
              </a:ext>
            </a:extLst>
          </p:cNvPr>
          <p:cNvCxnSpPr/>
          <p:nvPr/>
        </p:nvCxnSpPr>
        <p:spPr>
          <a:xfrm>
            <a:off x="4250383" y="2523380"/>
            <a:ext cx="1181100" cy="0"/>
          </a:xfrm>
          <a:prstGeom prst="straightConnector1">
            <a:avLst/>
          </a:prstGeom>
          <a:ln w="19050">
            <a:solidFill>
              <a:srgbClr val="9CB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1DAD9E2-9CE8-4300-9936-EFEE1B5FF8E3}"/>
              </a:ext>
            </a:extLst>
          </p:cNvPr>
          <p:cNvCxnSpPr/>
          <p:nvPr/>
        </p:nvCxnSpPr>
        <p:spPr>
          <a:xfrm>
            <a:off x="6876108" y="2477342"/>
            <a:ext cx="1093788" cy="0"/>
          </a:xfrm>
          <a:prstGeom prst="straightConnector1">
            <a:avLst/>
          </a:prstGeom>
          <a:ln w="19050">
            <a:solidFill>
              <a:srgbClr val="9CB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89C0FB-E9D1-448A-873E-7E23ADB6DACD}"/>
              </a:ext>
            </a:extLst>
          </p:cNvPr>
          <p:cNvCxnSpPr/>
          <p:nvPr/>
        </p:nvCxnSpPr>
        <p:spPr>
          <a:xfrm>
            <a:off x="5658496" y="2739280"/>
            <a:ext cx="0" cy="577850"/>
          </a:xfrm>
          <a:prstGeom prst="straightConnector1">
            <a:avLst/>
          </a:prstGeom>
          <a:ln w="19050">
            <a:solidFill>
              <a:srgbClr val="9CB0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991">
            <a:extLst>
              <a:ext uri="{FF2B5EF4-FFF2-40B4-BE49-F238E27FC236}">
                <a16:creationId xmlns:a16="http://schemas.microsoft.com/office/drawing/2014/main" id="{7BB21FD5-643E-4FF2-9AF0-447E7EB5FDC1}"/>
              </a:ext>
            </a:extLst>
          </p:cNvPr>
          <p:cNvCxnSpPr/>
          <p:nvPr/>
        </p:nvCxnSpPr>
        <p:spPr>
          <a:xfrm rot="10800000">
            <a:off x="4218634" y="2180480"/>
            <a:ext cx="2532063" cy="519112"/>
          </a:xfrm>
          <a:prstGeom prst="bentConnector3">
            <a:avLst>
              <a:gd name="adj1" fmla="val -235"/>
            </a:avLst>
          </a:prstGeom>
          <a:ln w="19050">
            <a:solidFill>
              <a:srgbClr val="9CB0B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2002">
            <a:extLst>
              <a:ext uri="{FF2B5EF4-FFF2-40B4-BE49-F238E27FC236}">
                <a16:creationId xmlns:a16="http://schemas.microsoft.com/office/drawing/2014/main" id="{1BA8DBCF-34BF-49F2-994E-3E37240012AD}"/>
              </a:ext>
            </a:extLst>
          </p:cNvPr>
          <p:cNvCxnSpPr/>
          <p:nvPr/>
        </p:nvCxnSpPr>
        <p:spPr>
          <a:xfrm>
            <a:off x="5463234" y="2521792"/>
            <a:ext cx="195263" cy="185738"/>
          </a:xfrm>
          <a:prstGeom prst="bentConnector3">
            <a:avLst>
              <a:gd name="adj1" fmla="val 103615"/>
            </a:avLst>
          </a:prstGeom>
          <a:ln w="19050">
            <a:solidFill>
              <a:srgbClr val="9CB0B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F8AE62-EE1F-403C-8A44-83072D85F120}"/>
              </a:ext>
            </a:extLst>
          </p:cNvPr>
          <p:cNvCxnSpPr/>
          <p:nvPr/>
        </p:nvCxnSpPr>
        <p:spPr>
          <a:xfrm>
            <a:off x="6760222" y="2477342"/>
            <a:ext cx="115887" cy="0"/>
          </a:xfrm>
          <a:prstGeom prst="line">
            <a:avLst/>
          </a:prstGeom>
          <a:ln w="19050">
            <a:solidFill>
              <a:srgbClr val="9CB0B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021">
            <a:extLst>
              <a:ext uri="{FF2B5EF4-FFF2-40B4-BE49-F238E27FC236}">
                <a16:creationId xmlns:a16="http://schemas.microsoft.com/office/drawing/2014/main" id="{A4F37DC9-88A0-4709-99CB-CA1578C6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508" y="6479431"/>
            <a:ext cx="1309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Authentic source</a:t>
            </a:r>
          </a:p>
        </p:txBody>
      </p:sp>
      <p:sp>
        <p:nvSpPr>
          <p:cNvPr id="38" name="TextBox 2033">
            <a:extLst>
              <a:ext uri="{FF2B5EF4-FFF2-40B4-BE49-F238E27FC236}">
                <a16:creationId xmlns:a16="http://schemas.microsoft.com/office/drawing/2014/main" id="{2CFAE8E4-7C76-4706-BEBD-E70A3233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497" y="6479431"/>
            <a:ext cx="1311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Authentic source</a:t>
            </a:r>
          </a:p>
        </p:txBody>
      </p:sp>
      <p:sp>
        <p:nvSpPr>
          <p:cNvPr id="39" name="TextBox 2034">
            <a:extLst>
              <a:ext uri="{FF2B5EF4-FFF2-40B4-BE49-F238E27FC236}">
                <a16:creationId xmlns:a16="http://schemas.microsoft.com/office/drawing/2014/main" id="{5720E160-AC9C-4074-AE32-74B74BE7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259" y="6479431"/>
            <a:ext cx="1311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Policy repository</a:t>
            </a:r>
          </a:p>
        </p:txBody>
      </p:sp>
      <p:sp>
        <p:nvSpPr>
          <p:cNvPr id="40" name="TextBox 2035">
            <a:extLst>
              <a:ext uri="{FF2B5EF4-FFF2-40B4-BE49-F238E27FC236}">
                <a16:creationId xmlns:a16="http://schemas.microsoft.com/office/drawing/2014/main" id="{66124E4D-0BDF-4BE9-ACDC-E25C43D1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047" y="4701430"/>
            <a:ext cx="1311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 dirty="0">
                <a:latin typeface="+mn-lt"/>
              </a:rPr>
              <a:t>Policy management</a:t>
            </a:r>
          </a:p>
        </p:txBody>
      </p:sp>
      <p:sp>
        <p:nvSpPr>
          <p:cNvPr id="41" name="TextBox 2038">
            <a:extLst>
              <a:ext uri="{FF2B5EF4-FFF2-40B4-BE49-F238E27FC236}">
                <a16:creationId xmlns:a16="http://schemas.microsoft.com/office/drawing/2014/main" id="{799293DA-7759-4B70-930B-3434F178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797" y="2542430"/>
            <a:ext cx="1309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Action on application</a:t>
            </a:r>
          </a:p>
        </p:txBody>
      </p:sp>
      <p:sp>
        <p:nvSpPr>
          <p:cNvPr id="42" name="TextBox 2039">
            <a:extLst>
              <a:ext uri="{FF2B5EF4-FFF2-40B4-BE49-F238E27FC236}">
                <a16:creationId xmlns:a16="http://schemas.microsoft.com/office/drawing/2014/main" id="{18BADDDC-D5CC-411E-92B3-8EEF7F55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184" y="1577231"/>
            <a:ext cx="1311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Action on application</a:t>
            </a:r>
          </a:p>
          <a:p>
            <a:pPr algn="ctr" eaLnBrk="1" hangingPunct="1"/>
            <a:r>
              <a:rPr lang="nl-BE" altLang="fr-FR" sz="1100">
                <a:latin typeface="+mn-lt"/>
              </a:rPr>
              <a:t>DENIED</a:t>
            </a:r>
          </a:p>
        </p:txBody>
      </p:sp>
      <p:sp>
        <p:nvSpPr>
          <p:cNvPr id="43" name="TextBox 2040">
            <a:extLst>
              <a:ext uri="{FF2B5EF4-FFF2-40B4-BE49-F238E27FC236}">
                <a16:creationId xmlns:a16="http://schemas.microsoft.com/office/drawing/2014/main" id="{960E017A-94EF-4361-A6FD-6A4D6D7E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09" y="1797893"/>
            <a:ext cx="13112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Action on application</a:t>
            </a:r>
          </a:p>
          <a:p>
            <a:pPr algn="ctr" eaLnBrk="1" hangingPunct="1"/>
            <a:r>
              <a:rPr lang="nl-BE" altLang="fr-FR" sz="1100">
                <a:latin typeface="+mn-lt"/>
              </a:rPr>
              <a:t>PERMITTED</a:t>
            </a:r>
          </a:p>
        </p:txBody>
      </p:sp>
      <p:sp>
        <p:nvSpPr>
          <p:cNvPr id="44" name="TextBox 2041">
            <a:extLst>
              <a:ext uri="{FF2B5EF4-FFF2-40B4-BE49-F238E27FC236}">
                <a16:creationId xmlns:a16="http://schemas.microsoft.com/office/drawing/2014/main" id="{F8728AED-AA60-4D5A-B0AB-6CB3674B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472" y="3433018"/>
            <a:ext cx="1311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 dirty="0">
                <a:latin typeface="+mn-lt"/>
              </a:rPr>
              <a:t>Information </a:t>
            </a:r>
            <a:br>
              <a:rPr lang="nl-BE" altLang="fr-FR" sz="1100" dirty="0">
                <a:latin typeface="+mn-lt"/>
              </a:rPr>
            </a:br>
            <a:r>
              <a:rPr lang="nl-BE" altLang="fr-FR" sz="1100" dirty="0" err="1">
                <a:latin typeface="+mn-lt"/>
              </a:rPr>
              <a:t>request</a:t>
            </a:r>
            <a:r>
              <a:rPr lang="nl-BE" altLang="fr-FR" sz="1100" dirty="0">
                <a:latin typeface="+mn-lt"/>
              </a:rPr>
              <a:t>/reply</a:t>
            </a:r>
          </a:p>
        </p:txBody>
      </p:sp>
      <p:sp>
        <p:nvSpPr>
          <p:cNvPr id="45" name="TextBox 2042">
            <a:extLst>
              <a:ext uri="{FF2B5EF4-FFF2-40B4-BE49-F238E27FC236}">
                <a16:creationId xmlns:a16="http://schemas.microsoft.com/office/drawing/2014/main" id="{630DAB43-241F-4A7F-9ABB-2DDD1A603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897" y="4199780"/>
            <a:ext cx="1311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 dirty="0">
                <a:latin typeface="+mn-lt"/>
              </a:rPr>
              <a:t>Information </a:t>
            </a:r>
            <a:br>
              <a:rPr lang="nl-BE" altLang="fr-FR" sz="1100" dirty="0">
                <a:latin typeface="+mn-lt"/>
              </a:rPr>
            </a:br>
            <a:r>
              <a:rPr lang="nl-BE" altLang="fr-FR" sz="1100" dirty="0" err="1">
                <a:latin typeface="+mn-lt"/>
              </a:rPr>
              <a:t>request</a:t>
            </a:r>
            <a:r>
              <a:rPr lang="nl-BE" altLang="fr-FR" sz="1100" dirty="0">
                <a:latin typeface="+mn-lt"/>
              </a:rPr>
              <a:t>/reply</a:t>
            </a:r>
          </a:p>
        </p:txBody>
      </p:sp>
      <p:sp>
        <p:nvSpPr>
          <p:cNvPr id="46" name="TextBox 2043">
            <a:extLst>
              <a:ext uri="{FF2B5EF4-FFF2-40B4-BE49-F238E27FC236}">
                <a16:creationId xmlns:a16="http://schemas.microsoft.com/office/drawing/2014/main" id="{27905553-30AB-493D-BB50-5D7B0248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472" y="2802780"/>
            <a:ext cx="1309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 dirty="0" err="1">
                <a:latin typeface="+mn-lt"/>
              </a:rPr>
              <a:t>Decision</a:t>
            </a:r>
            <a:r>
              <a:rPr lang="nl-BE" altLang="fr-FR" sz="1100" dirty="0">
                <a:latin typeface="+mn-lt"/>
              </a:rPr>
              <a:t>  </a:t>
            </a:r>
            <a:br>
              <a:rPr lang="nl-BE" altLang="fr-FR" sz="1100" dirty="0">
                <a:latin typeface="+mn-lt"/>
              </a:rPr>
            </a:br>
            <a:r>
              <a:rPr lang="nl-BE" altLang="fr-FR" sz="1100" dirty="0" err="1">
                <a:latin typeface="+mn-lt"/>
              </a:rPr>
              <a:t>request</a:t>
            </a:r>
            <a:endParaRPr lang="nl-BE" altLang="fr-FR" sz="1100" dirty="0">
              <a:latin typeface="+mn-lt"/>
            </a:endParaRPr>
          </a:p>
        </p:txBody>
      </p:sp>
      <p:sp>
        <p:nvSpPr>
          <p:cNvPr id="47" name="TextBox 2044">
            <a:extLst>
              <a:ext uri="{FF2B5EF4-FFF2-40B4-BE49-F238E27FC236}">
                <a16:creationId xmlns:a16="http://schemas.microsoft.com/office/drawing/2014/main" id="{5CA4387B-3D37-4A83-B64D-CBA85A0F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622" y="2780555"/>
            <a:ext cx="1311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 dirty="0" err="1">
                <a:latin typeface="+mn-lt"/>
              </a:rPr>
              <a:t>Decision</a:t>
            </a:r>
            <a:r>
              <a:rPr lang="nl-BE" altLang="fr-FR" sz="1100" dirty="0">
                <a:latin typeface="+mn-lt"/>
              </a:rPr>
              <a:t>  </a:t>
            </a:r>
            <a:br>
              <a:rPr lang="nl-BE" altLang="fr-FR" sz="1100" dirty="0">
                <a:latin typeface="+mn-lt"/>
              </a:rPr>
            </a:br>
            <a:r>
              <a:rPr lang="nl-BE" altLang="fr-FR" sz="1100" dirty="0">
                <a:latin typeface="+mn-lt"/>
              </a:rPr>
              <a:t>reply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57B6877-9F80-4F43-9257-6A73A60DF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83" y="5785693"/>
            <a:ext cx="1352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8F18869-3FAD-4319-868E-44F1C788C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83" y="5785693"/>
            <a:ext cx="13541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2055">
            <a:extLst>
              <a:ext uri="{FF2B5EF4-FFF2-40B4-BE49-F238E27FC236}">
                <a16:creationId xmlns:a16="http://schemas.microsoft.com/office/drawing/2014/main" id="{8907C334-42D6-49E5-A3A1-C59FD848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284" y="3440956"/>
            <a:ext cx="1311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 dirty="0">
                <a:latin typeface="+mn-lt"/>
              </a:rPr>
              <a:t>Policy</a:t>
            </a:r>
          </a:p>
          <a:p>
            <a:pPr algn="ctr" eaLnBrk="1" hangingPunct="1"/>
            <a:r>
              <a:rPr lang="nl-BE" altLang="fr-FR" sz="1100" dirty="0">
                <a:latin typeface="+mn-lt"/>
              </a:rPr>
              <a:t>retrieval</a:t>
            </a:r>
          </a:p>
        </p:txBody>
      </p:sp>
      <p:sp>
        <p:nvSpPr>
          <p:cNvPr id="51" name="TextBox 2056">
            <a:extLst>
              <a:ext uri="{FF2B5EF4-FFF2-40B4-BE49-F238E27FC236}">
                <a16:creationId xmlns:a16="http://schemas.microsoft.com/office/drawing/2014/main" id="{1AD9077B-2A25-4DEB-A126-C8D2D849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380881"/>
            <a:ext cx="1309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nl-BE" altLang="fr-FR" sz="1100">
                <a:latin typeface="+mn-lt"/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126908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620888" y="2444772"/>
            <a:ext cx="1440002" cy="1549094"/>
            <a:chOff x="407848" y="2480966"/>
            <a:chExt cx="888680" cy="956005"/>
          </a:xfrm>
        </p:grpSpPr>
        <p:pic>
          <p:nvPicPr>
            <p:cNvPr id="36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48" y="2480966"/>
              <a:ext cx="888680" cy="95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Heart 45"/>
            <p:cNvSpPr/>
            <p:nvPr/>
          </p:nvSpPr>
          <p:spPr>
            <a:xfrm>
              <a:off x="793997" y="2769811"/>
              <a:ext cx="116382" cy="113809"/>
            </a:xfrm>
            <a:prstGeom prst="hear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608190" y="1038095"/>
            <a:ext cx="4234447" cy="52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25D2-7D78-4C61-AA5C-4BD13D831A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8018780" y="5130669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7442518" y="520369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7971156" y="551484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8369619" y="5519607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8469630" y="524973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8234680" y="469886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8382318" y="3722557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074343" y="516083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alt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  <a:endParaRPr lang="en-US" altLang="en-US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flipV="1">
            <a:off x="7442519" y="1831844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9"/>
          <p:cNvCxnSpPr>
            <a:cxnSpLocks noChangeShapeType="1"/>
          </p:cNvCxnSpPr>
          <p:nvPr/>
        </p:nvCxnSpPr>
        <p:spPr bwMode="auto">
          <a:xfrm flipV="1">
            <a:off x="8042593" y="207632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7417118" y="168897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Line 60"/>
          <p:cNvSpPr>
            <a:spLocks noChangeShapeType="1"/>
          </p:cNvSpPr>
          <p:nvPr/>
        </p:nvSpPr>
        <p:spPr bwMode="auto">
          <a:xfrm>
            <a:off x="8974456" y="2252532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3" y="159054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18" y="1334957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9" y="2568444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68" y="204457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06" y="416864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56" y="4992557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56" y="556247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93" y="5487857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44" y="489572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68" y="2739894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48414" y="1045715"/>
            <a:ext cx="4224921" cy="52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14" y="2544991"/>
            <a:ext cx="1348658" cy="13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18" y="588317"/>
            <a:ext cx="1355757" cy="8995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69" y="552055"/>
            <a:ext cx="1378023" cy="929201"/>
          </a:xfrm>
          <a:prstGeom prst="rect">
            <a:avLst/>
          </a:prstGeom>
        </p:spPr>
      </p:pic>
      <p:pic>
        <p:nvPicPr>
          <p:cNvPr id="42" name="Picture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7" y="3958997"/>
            <a:ext cx="1479744" cy="14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724149" y="3383152"/>
            <a:ext cx="1647826" cy="466480"/>
          </a:xfrm>
          <a:prstGeom prst="straightConnector1">
            <a:avLst/>
          </a:prstGeom>
          <a:ln w="12700">
            <a:solidFill>
              <a:srgbClr val="3E6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345225" y="3592438"/>
            <a:ext cx="3637168" cy="313311"/>
          </a:xfrm>
          <a:prstGeom prst="straightConnector1">
            <a:avLst/>
          </a:prstGeom>
          <a:ln w="12700">
            <a:solidFill>
              <a:srgbClr val="3E6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73F2-5AEB-4952-B661-940172D6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Example</a:t>
            </a:r>
            <a:r>
              <a:rPr lang="nl-BE" dirty="0"/>
              <a:t>: IUAM : crossborder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F24A5B-6B36-4078-AAA3-39F8943F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5EC5B2-8542-46EE-A17B-64C2F5337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2348879"/>
            <a:ext cx="5840370" cy="35090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54793FD-9895-4267-A96A-5417303B9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348879"/>
            <a:ext cx="5840370" cy="350908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52F6F9C-B531-43A4-87DD-2613992513E2}"/>
              </a:ext>
            </a:extLst>
          </p:cNvPr>
          <p:cNvSpPr/>
          <p:nvPr/>
        </p:nvSpPr>
        <p:spPr>
          <a:xfrm>
            <a:off x="6312024" y="1973630"/>
            <a:ext cx="5761903" cy="425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D1EE7DE-64D7-4839-92EB-EF61700C9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054571"/>
            <a:ext cx="887127" cy="58861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F4BD30D-B4E6-43F2-9EC7-94D323295C4F}"/>
              </a:ext>
            </a:extLst>
          </p:cNvPr>
          <p:cNvSpPr/>
          <p:nvPr/>
        </p:nvSpPr>
        <p:spPr>
          <a:xfrm>
            <a:off x="94868" y="1964268"/>
            <a:ext cx="6073140" cy="425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ED58CC6-1D1D-4B2B-9E02-93ABA96A2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" y="2035172"/>
            <a:ext cx="901697" cy="608014"/>
          </a:xfrm>
          <a:prstGeom prst="rect">
            <a:avLst/>
          </a:prstGeom>
        </p:spPr>
      </p:pic>
      <p:sp>
        <p:nvSpPr>
          <p:cNvPr id="57" name="Arc 56">
            <a:extLst>
              <a:ext uri="{FF2B5EF4-FFF2-40B4-BE49-F238E27FC236}">
                <a16:creationId xmlns:a16="http://schemas.microsoft.com/office/drawing/2014/main" id="{33A4F2D1-3311-4955-9266-77E5B8D67FC4}"/>
              </a:ext>
            </a:extLst>
          </p:cNvPr>
          <p:cNvSpPr/>
          <p:nvPr/>
        </p:nvSpPr>
        <p:spPr>
          <a:xfrm rot="16200000">
            <a:off x="6336449" y="380240"/>
            <a:ext cx="791263" cy="6456736"/>
          </a:xfrm>
          <a:prstGeom prst="arc">
            <a:avLst>
              <a:gd name="adj1" fmla="val 16317503"/>
              <a:gd name="adj2" fmla="val 5240310"/>
            </a:avLst>
          </a:prstGeom>
          <a:ln w="63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Example: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testing</a:t>
            </a:r>
            <a:r>
              <a:rPr lang="fr-BE" dirty="0"/>
              <a:t> </a:t>
            </a:r>
            <a:r>
              <a:rPr lang="fr-BE" dirty="0" err="1"/>
              <a:t>environment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Defining compliance test criteria</a:t>
            </a:r>
          </a:p>
          <a:p>
            <a:pPr lvl="1"/>
            <a:r>
              <a:rPr lang="en-US" dirty="0"/>
              <a:t>detailed test cases</a:t>
            </a:r>
          </a:p>
          <a:p>
            <a:r>
              <a:rPr lang="en-US" dirty="0"/>
              <a:t>Onboarding implementers </a:t>
            </a:r>
          </a:p>
          <a:p>
            <a:pPr lvl="1"/>
            <a:r>
              <a:rPr lang="en-US" dirty="0"/>
              <a:t>software vendors, health care providers, health care institutions, …</a:t>
            </a:r>
          </a:p>
          <a:p>
            <a:r>
              <a:rPr lang="en-US" dirty="0"/>
              <a:t>Executing the compliance test campaign</a:t>
            </a:r>
          </a:p>
          <a:p>
            <a:pPr lvl="1"/>
            <a:r>
              <a:rPr lang="en-US" dirty="0"/>
              <a:t>testers have 24/7 access</a:t>
            </a:r>
          </a:p>
          <a:p>
            <a:pPr lvl="1"/>
            <a:r>
              <a:rPr lang="en-US" dirty="0"/>
              <a:t>testers can visualize the test plan</a:t>
            </a:r>
          </a:p>
          <a:p>
            <a:pPr lvl="2"/>
            <a:r>
              <a:rPr lang="en-US" dirty="0"/>
              <a:t>technical view (JSON) </a:t>
            </a:r>
          </a:p>
          <a:p>
            <a:pPr lvl="2"/>
            <a:r>
              <a:rPr lang="en-US" dirty="0"/>
              <a:t>business view (HTML and/or PDF)</a:t>
            </a:r>
          </a:p>
          <a:p>
            <a:pPr lvl="1"/>
            <a:r>
              <a:rPr lang="en-US" dirty="0"/>
              <a:t>testers have to send all defined test cases via REST API</a:t>
            </a:r>
          </a:p>
          <a:p>
            <a:pPr lvl="1"/>
            <a:r>
              <a:rPr lang="en-US" dirty="0"/>
              <a:t>testers can track their progression via a personal dashboard</a:t>
            </a:r>
          </a:p>
          <a:p>
            <a:pPr lvl="1"/>
            <a:r>
              <a:rPr lang="en-US" dirty="0"/>
              <a:t>supervisors can follow up the progression of all implementers</a:t>
            </a:r>
          </a:p>
          <a:p>
            <a:pPr lvl="1"/>
            <a:r>
              <a:rPr lang="en-US" dirty="0"/>
              <a:t>testers receive a certification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unit </a:t>
            </a:r>
            <a:r>
              <a:rPr lang="fr-BE" dirty="0" err="1"/>
              <a:t>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631504" y="2257861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case</a:t>
            </a:r>
          </a:p>
          <a:p>
            <a:pPr algn="ctr"/>
            <a:r>
              <a:rPr lang="en-US" sz="1100" dirty="0"/>
              <a:t>(Word description)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68208" y="2257861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</a:p>
          <a:p>
            <a:pPr algn="ctr"/>
            <a:r>
              <a:rPr lang="en-US" dirty="0"/>
              <a:t>(FHIR) instance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968208" y="3770029"/>
            <a:ext cx="172819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case</a:t>
            </a:r>
            <a:br>
              <a:rPr lang="en-US" dirty="0"/>
            </a:br>
            <a:r>
              <a:rPr lang="en-US" dirty="0" err="1"/>
              <a:t>Visualisation</a:t>
            </a:r>
            <a:endParaRPr lang="en-US" dirty="0"/>
          </a:p>
          <a:p>
            <a:pPr algn="ctr"/>
            <a:r>
              <a:rPr lang="en-US" sz="1400" dirty="0"/>
              <a:t>(html/pdf)</a:t>
            </a:r>
          </a:p>
        </p:txBody>
      </p:sp>
      <p:cxnSp>
        <p:nvCxnSpPr>
          <p:cNvPr id="94" name="Straight Arrow Connector 93"/>
          <p:cNvCxnSpPr>
            <a:stCxn id="91" idx="3"/>
            <a:endCxn id="92" idx="1"/>
          </p:cNvCxnSpPr>
          <p:nvPr/>
        </p:nvCxnSpPr>
        <p:spPr>
          <a:xfrm>
            <a:off x="3215680" y="2725913"/>
            <a:ext cx="475252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536160" y="1669229"/>
            <a:ext cx="2448272" cy="3756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Validation template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631504" y="5294506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863752" y="5301208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215680" y="5762558"/>
            <a:ext cx="648072" cy="6702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3"/>
            <a:endCxn id="92" idx="1"/>
          </p:cNvCxnSpPr>
          <p:nvPr/>
        </p:nvCxnSpPr>
        <p:spPr>
          <a:xfrm flipV="1">
            <a:off x="5591944" y="2725914"/>
            <a:ext cx="2376264" cy="3043347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519936" y="383873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432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7" grpId="0" animBg="1"/>
      <p:bldP spid="99" grpId="0" animBg="1"/>
      <p:bldP spid="100" grpId="0" animBg="1"/>
      <p:bldP spid="101" grpId="0" animBg="1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end to end </a:t>
            </a:r>
            <a:r>
              <a:rPr lang="fr-BE" dirty="0" err="1"/>
              <a:t>testing</a:t>
            </a:r>
            <a:r>
              <a:rPr lang="fr-B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112224" y="1952837"/>
            <a:ext cx="244827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FHIR Test server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135560" y="2177467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11824" y="2177467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719736" y="2645519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1" idx="3"/>
          </p:cNvCxnSpPr>
          <p:nvPr/>
        </p:nvCxnSpPr>
        <p:spPr>
          <a:xfrm>
            <a:off x="6240016" y="2645519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35560" y="4505149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1824" y="4505149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22" name="Straight Arrow Connector 21"/>
          <p:cNvCxnSpPr>
            <a:stCxn id="21" idx="1"/>
            <a:endCxn id="20" idx="3"/>
          </p:cNvCxnSpPr>
          <p:nvPr/>
        </p:nvCxnSpPr>
        <p:spPr>
          <a:xfrm flipH="1">
            <a:off x="3719736" y="4973201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3"/>
          </p:cNvCxnSpPr>
          <p:nvPr/>
        </p:nvCxnSpPr>
        <p:spPr>
          <a:xfrm flipH="1">
            <a:off x="6240016" y="4973201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544272" y="2438146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2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632395" y="3065887"/>
            <a:ext cx="1728192" cy="14392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Successful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test instances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0056" y="2438147"/>
            <a:ext cx="1152128" cy="3787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REST API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63755" y="4356707"/>
            <a:ext cx="1152128" cy="7572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Cherry Picking</a:t>
            </a:r>
          </a:p>
        </p:txBody>
      </p:sp>
      <p:cxnSp>
        <p:nvCxnSpPr>
          <p:cNvPr id="6" name="Elbow Connector 5"/>
          <p:cNvCxnSpPr>
            <a:stCxn id="20" idx="2"/>
            <a:endCxn id="99" idx="2"/>
          </p:cNvCxnSpPr>
          <p:nvPr/>
        </p:nvCxnSpPr>
        <p:spPr>
          <a:xfrm rot="5400000" flipH="1" flipV="1">
            <a:off x="6115988" y="2220881"/>
            <a:ext cx="32032" cy="6408712"/>
          </a:xfrm>
          <a:prstGeom prst="bentConnector3">
            <a:avLst>
              <a:gd name="adj1" fmla="val -2397902"/>
            </a:avLst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67908" y="587727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result declaration</a:t>
            </a:r>
          </a:p>
        </p:txBody>
      </p:sp>
    </p:spTree>
    <p:extLst>
      <p:ext uri="{BB962C8B-B14F-4D97-AF65-F5344CB8AC3E}">
        <p14:creationId xmlns:p14="http://schemas.microsoft.com/office/powerpoint/2010/main" val="3790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20" grpId="0" animBg="1"/>
      <p:bldP spid="21" grpId="0" animBg="1"/>
      <p:bldP spid="30" grpId="0" animBg="1"/>
      <p:bldP spid="32" grpId="0" animBg="1"/>
      <p:bldP spid="15" grpId="0" animBg="1"/>
      <p:bldP spid="3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1343473" y="4183671"/>
            <a:ext cx="1228311" cy="1333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err="1"/>
              <a:t>eHealthPlatform</a:t>
            </a:r>
            <a:endParaRPr lang="en-US" sz="1100" dirty="0"/>
          </a:p>
        </p:txBody>
      </p:sp>
      <p:sp>
        <p:nvSpPr>
          <p:cNvPr id="71" name="Rectangle 70"/>
          <p:cNvSpPr/>
          <p:nvPr/>
        </p:nvSpPr>
        <p:spPr>
          <a:xfrm>
            <a:off x="4204392" y="1786805"/>
            <a:ext cx="5976664" cy="3600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Test server</a:t>
            </a:r>
          </a:p>
        </p:txBody>
      </p:sp>
      <p:sp>
        <p:nvSpPr>
          <p:cNvPr id="39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07727" y="2788209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79735" y="4088639"/>
            <a:ext cx="1728192" cy="93610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Validation </a:t>
            </a:r>
            <a:r>
              <a:rPr lang="fr-FR" sz="1200" dirty="0" err="1"/>
              <a:t>Results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4443893" y="3106513"/>
            <a:ext cx="1648189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/>
              <a:t>eHealthbox</a:t>
            </a:r>
            <a:r>
              <a:rPr lang="fr-FR" sz="1100" dirty="0"/>
              <a:t> </a:t>
            </a:r>
            <a:r>
              <a:rPr lang="fr-FR" sz="1100" dirty="0" err="1"/>
              <a:t>Connector</a:t>
            </a:r>
            <a:endParaRPr lang="fr-FR" sz="1100" dirty="0"/>
          </a:p>
        </p:txBody>
      </p:sp>
      <p:cxnSp>
        <p:nvCxnSpPr>
          <p:cNvPr id="12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6" idx="3"/>
            <a:endCxn id="11" idx="1"/>
          </p:cNvCxnSpPr>
          <p:nvPr/>
        </p:nvCxnSpPr>
        <p:spPr>
          <a:xfrm>
            <a:off x="2567608" y="2886215"/>
            <a:ext cx="1876284" cy="40031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10" idx="2"/>
          </p:cNvCxnSpPr>
          <p:nvPr/>
        </p:nvCxnSpPr>
        <p:spPr>
          <a:xfrm>
            <a:off x="7833931" y="2789487"/>
            <a:ext cx="445805" cy="17672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07" y="2626400"/>
            <a:ext cx="587603" cy="56997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6185742" y="2609466"/>
            <a:ext cx="1648189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Validation </a:t>
            </a:r>
            <a:r>
              <a:rPr lang="fr-FR" sz="1100" dirty="0" err="1"/>
              <a:t>Process</a:t>
            </a:r>
            <a:endParaRPr lang="fr-FR" sz="1100" dirty="0"/>
          </a:p>
        </p:txBody>
      </p:sp>
      <p:cxnSp>
        <p:nvCxnSpPr>
          <p:cNvPr id="30" name="Elbow Connector 29"/>
          <p:cNvCxnSpPr>
            <a:stCxn id="11" idx="3"/>
            <a:endCxn id="25" idx="2"/>
          </p:cNvCxnSpPr>
          <p:nvPr/>
        </p:nvCxnSpPr>
        <p:spPr>
          <a:xfrm flipV="1">
            <a:off x="6092082" y="2969507"/>
            <a:ext cx="917755" cy="317027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95850" y="3415951"/>
            <a:ext cx="1728192" cy="7446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ValidationTemplates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4541586" y="4074310"/>
            <a:ext cx="1944216" cy="109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Dashboard</a:t>
            </a:r>
          </a:p>
          <a:p>
            <a:pPr algn="ctr"/>
            <a:r>
              <a:rPr lang="en-US" sz="1400" dirty="0"/>
              <a:t>Reference test list</a:t>
            </a:r>
          </a:p>
          <a:p>
            <a:pPr algn="ctr"/>
            <a:r>
              <a:rPr lang="en-US" sz="1400" dirty="0"/>
              <a:t>Test coverage</a:t>
            </a:r>
          </a:p>
          <a:p>
            <a:pPr algn="ctr"/>
            <a:r>
              <a:rPr lang="en-US" sz="1400" dirty="0"/>
              <a:t>Test result</a:t>
            </a:r>
          </a:p>
        </p:txBody>
      </p:sp>
      <p:cxnSp>
        <p:nvCxnSpPr>
          <p:cNvPr id="51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567608" y="3750704"/>
            <a:ext cx="1973978" cy="87109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48" idx="2"/>
          </p:cNvCxnSpPr>
          <p:nvPr/>
        </p:nvCxnSpPr>
        <p:spPr>
          <a:xfrm>
            <a:off x="7833930" y="2789487"/>
            <a:ext cx="461920" cy="99881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49" idx="3"/>
            <a:endCxn id="48" idx="2"/>
          </p:cNvCxnSpPr>
          <p:nvPr/>
        </p:nvCxnSpPr>
        <p:spPr>
          <a:xfrm flipV="1">
            <a:off x="6485802" y="3788300"/>
            <a:ext cx="1810048" cy="83350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63" y="4565463"/>
            <a:ext cx="587603" cy="569975"/>
          </a:xfrm>
          <a:prstGeom prst="rect">
            <a:avLst/>
          </a:prstGeom>
        </p:spPr>
      </p:pic>
      <p:cxnSp>
        <p:nvCxnSpPr>
          <p:cNvPr id="69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8" idx="3"/>
            <a:endCxn id="49" idx="1"/>
          </p:cNvCxnSpPr>
          <p:nvPr/>
        </p:nvCxnSpPr>
        <p:spPr>
          <a:xfrm flipV="1">
            <a:off x="2571784" y="4621803"/>
            <a:ext cx="1969803" cy="228649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343472" y="1777899"/>
            <a:ext cx="1224136" cy="221663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/>
              <a:t>Tester</a:t>
            </a:r>
          </a:p>
        </p:txBody>
      </p:sp>
      <p:cxnSp>
        <p:nvCxnSpPr>
          <p:cNvPr id="3" name="Elbow Connector 2"/>
          <p:cNvCxnSpPr>
            <a:stCxn id="96" idx="3"/>
            <a:endCxn id="7" idx="1"/>
          </p:cNvCxnSpPr>
          <p:nvPr/>
        </p:nvCxnSpPr>
        <p:spPr>
          <a:xfrm flipV="1">
            <a:off x="2567609" y="2366585"/>
            <a:ext cx="1896881" cy="5196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4490" y="2181918"/>
            <a:ext cx="16275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REST</a:t>
            </a:r>
            <a:r>
              <a:rPr lang="en-US" dirty="0"/>
              <a:t> </a:t>
            </a:r>
            <a:r>
              <a:rPr lang="en-US" sz="1100" dirty="0"/>
              <a:t>API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6043" y="6201466"/>
            <a:ext cx="5670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https://fhir-testserver.be/index.php/login</a:t>
            </a:r>
          </a:p>
        </p:txBody>
      </p:sp>
      <p:cxnSp>
        <p:nvCxnSpPr>
          <p:cNvPr id="70" name="Elbow Connector 69"/>
          <p:cNvCxnSpPr>
            <a:stCxn id="7" idx="3"/>
            <a:endCxn id="25" idx="0"/>
          </p:cNvCxnSpPr>
          <p:nvPr/>
        </p:nvCxnSpPr>
        <p:spPr>
          <a:xfrm>
            <a:off x="6092080" y="2366584"/>
            <a:ext cx="917756" cy="242882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676916" y="2357292"/>
            <a:ext cx="720080" cy="1154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(FHIR) </a:t>
            </a:r>
          </a:p>
          <a:p>
            <a:pPr algn="ctr"/>
            <a:r>
              <a:rPr lang="en-US" sz="1050" dirty="0"/>
              <a:t>instance</a:t>
            </a:r>
          </a:p>
        </p:txBody>
      </p:sp>
    </p:spTree>
    <p:extLst>
      <p:ext uri="{BB962C8B-B14F-4D97-AF65-F5344CB8AC3E}">
        <p14:creationId xmlns:p14="http://schemas.microsoft.com/office/powerpoint/2010/main" val="338175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administration –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1611287"/>
            <a:ext cx="10760089" cy="4914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9" y="2401142"/>
            <a:ext cx="10788412" cy="33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5" y="1614633"/>
            <a:ext cx="11238290" cy="403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4" y="1553621"/>
            <a:ext cx="6158958" cy="38008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2515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fr-BE" dirty="0" err="1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87" y="2777944"/>
            <a:ext cx="6141558" cy="38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fr-BE" dirty="0" err="1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" y="1617523"/>
            <a:ext cx="11928648" cy="4057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6" y="1565507"/>
            <a:ext cx="11928648" cy="455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559909"/>
            <a:ext cx="7776864" cy="51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38BF-762A-DB76-8784-2DFC98DE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en-GB" dirty="0"/>
              <a:t>Compliance: elements and result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3751-EB5C-4AAC-2A1E-C762DC16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GB" dirty="0"/>
              <a:t>Elements</a:t>
            </a:r>
          </a:p>
          <a:p>
            <a:pPr lvl="1"/>
            <a:r>
              <a:rPr lang="en-GB" dirty="0"/>
              <a:t>notification of software</a:t>
            </a:r>
          </a:p>
          <a:p>
            <a:pPr lvl="1"/>
            <a:r>
              <a:rPr lang="en-GB" dirty="0"/>
              <a:t>software meets compliance criteria</a:t>
            </a:r>
          </a:p>
          <a:p>
            <a:pPr lvl="1"/>
            <a:r>
              <a:rPr lang="en-GB" dirty="0"/>
              <a:t>documentation is available (application architecture, user, …)</a:t>
            </a:r>
          </a:p>
          <a:p>
            <a:pPr lvl="1"/>
            <a:r>
              <a:rPr lang="en-GB" dirty="0"/>
              <a:t>declaration of liability</a:t>
            </a:r>
          </a:p>
          <a:p>
            <a:endParaRPr lang="en-GB" dirty="0"/>
          </a:p>
          <a:p>
            <a:r>
              <a:rPr lang="en-GB" dirty="0"/>
              <a:t>Result</a:t>
            </a:r>
          </a:p>
          <a:p>
            <a:pPr lvl="1"/>
            <a:r>
              <a:rPr lang="en-GB" dirty="0"/>
              <a:t>access to the market </a:t>
            </a:r>
          </a:p>
          <a:p>
            <a:endParaRPr lang="en-GB" dirty="0"/>
          </a:p>
          <a:p>
            <a:r>
              <a:rPr lang="en-GB" dirty="0"/>
              <a:t>Note</a:t>
            </a:r>
          </a:p>
          <a:p>
            <a:pPr lvl="1"/>
            <a:r>
              <a:rPr lang="en-GB" dirty="0"/>
              <a:t>additional country specific quality label (optional, not mandatory for the software to obtain)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CAC6-DCF0-7E19-C45C-E72DC743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601416"/>
            <a:ext cx="11545313" cy="432048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global </a:t>
            </a:r>
            <a:r>
              <a:rPr lang="fr-BE" dirty="0" err="1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6A9F2-9ECA-47E0-A1EB-41E45EF6D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11"/>
          <a:stretch/>
        </p:blipFill>
        <p:spPr>
          <a:xfrm>
            <a:off x="3359696" y="1582912"/>
            <a:ext cx="511425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20" y="1584986"/>
            <a:ext cx="4524132" cy="4176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672064" y="1556792"/>
            <a:ext cx="4624520" cy="2800767"/>
            <a:chOff x="4406900" y="2676525"/>
            <a:chExt cx="4268788" cy="28020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</a:t>
              </a:r>
              <a:r>
                <a:rPr lang="nl-BE" sz="1600" dirty="0" smtClean="0">
                  <a:latin typeface="+mn-lt"/>
                  <a:cs typeface="Arial" pitchFamily="34" charset="0"/>
                  <a:sym typeface="Arial" pitchFamily="34" charset="0"/>
                </a:rPr>
                <a:t>www.ksz.fgov.be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717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1FB-7B60-4BF0-A852-341F36DC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Compliance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AE8D-9627-4427-A699-9E29166C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nl-BE" dirty="0"/>
              <a:t>Technical </a:t>
            </a:r>
            <a:r>
              <a:rPr lang="nl-BE" dirty="0" err="1"/>
              <a:t>interoperability</a:t>
            </a:r>
            <a:r>
              <a:rPr lang="nl-BE" dirty="0"/>
              <a:t>, eg</a:t>
            </a:r>
          </a:p>
          <a:p>
            <a:pPr lvl="1"/>
            <a:r>
              <a:rPr lang="nl-BE" dirty="0" err="1"/>
              <a:t>structure</a:t>
            </a:r>
            <a:r>
              <a:rPr lang="nl-BE" dirty="0"/>
              <a:t> of </a:t>
            </a:r>
            <a:r>
              <a:rPr lang="nl-BE" dirty="0" err="1"/>
              <a:t>messages</a:t>
            </a:r>
            <a:endParaRPr lang="nl-BE" dirty="0"/>
          </a:p>
          <a:p>
            <a:pPr lvl="1"/>
            <a:r>
              <a:rPr lang="nl-BE" dirty="0" err="1"/>
              <a:t>authentication</a:t>
            </a:r>
            <a:r>
              <a:rPr lang="nl-BE" dirty="0"/>
              <a:t> </a:t>
            </a:r>
            <a:r>
              <a:rPr lang="nl-BE" dirty="0" err="1"/>
              <a:t>methods</a:t>
            </a:r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r>
              <a:rPr lang="nl-BE" dirty="0" err="1"/>
              <a:t>Semantic</a:t>
            </a:r>
            <a:r>
              <a:rPr lang="nl-BE" dirty="0"/>
              <a:t> </a:t>
            </a:r>
            <a:r>
              <a:rPr lang="nl-BE" dirty="0" err="1"/>
              <a:t>interoperability</a:t>
            </a:r>
            <a:r>
              <a:rPr lang="nl-BE" dirty="0"/>
              <a:t>, eg</a:t>
            </a:r>
          </a:p>
          <a:p>
            <a:pPr lvl="1"/>
            <a:r>
              <a:rPr lang="nl-BE" dirty="0" err="1"/>
              <a:t>identification</a:t>
            </a:r>
            <a:endParaRPr lang="nl-BE" dirty="0"/>
          </a:p>
          <a:p>
            <a:pPr lvl="1"/>
            <a:r>
              <a:rPr lang="nl-BE" dirty="0" err="1"/>
              <a:t>value</a:t>
            </a:r>
            <a:r>
              <a:rPr lang="nl-BE" dirty="0"/>
              <a:t> sets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F60116-6498-446E-A3DA-DCB0EA06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nl-BE" dirty="0" err="1"/>
              <a:t>Quality</a:t>
            </a:r>
            <a:r>
              <a:rPr lang="nl-BE" dirty="0"/>
              <a:t>, eg</a:t>
            </a:r>
          </a:p>
          <a:p>
            <a:pPr lvl="1"/>
            <a:r>
              <a:rPr lang="nl-BE" dirty="0"/>
              <a:t>correct handling of </a:t>
            </a:r>
            <a:r>
              <a:rPr lang="nl-BE" dirty="0" err="1"/>
              <a:t>use</a:t>
            </a:r>
            <a:r>
              <a:rPr lang="nl-BE" dirty="0"/>
              <a:t> cases</a:t>
            </a:r>
          </a:p>
          <a:p>
            <a:pPr lvl="1"/>
            <a:r>
              <a:rPr lang="nl-BE" dirty="0" err="1"/>
              <a:t>use</a:t>
            </a:r>
            <a:r>
              <a:rPr lang="nl-BE" dirty="0"/>
              <a:t> of </a:t>
            </a:r>
            <a:r>
              <a:rPr lang="nl-BE" dirty="0" err="1"/>
              <a:t>evidence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medicine</a:t>
            </a:r>
            <a:r>
              <a:rPr lang="nl-BE" dirty="0"/>
              <a:t> </a:t>
            </a:r>
            <a:r>
              <a:rPr lang="nl-BE" dirty="0" err="1"/>
              <a:t>guidelines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Security &amp; data </a:t>
            </a:r>
            <a:r>
              <a:rPr lang="nl-BE" dirty="0" err="1"/>
              <a:t>protection</a:t>
            </a:r>
            <a:r>
              <a:rPr lang="nl-BE" dirty="0"/>
              <a:t>, eg</a:t>
            </a:r>
          </a:p>
          <a:p>
            <a:pPr lvl="1"/>
            <a:r>
              <a:rPr lang="nl-BE" dirty="0" err="1"/>
              <a:t>confidentiality</a:t>
            </a:r>
            <a:endParaRPr lang="nl-BE" dirty="0"/>
          </a:p>
          <a:p>
            <a:pPr lvl="1"/>
            <a:r>
              <a:rPr lang="nl-BE" dirty="0"/>
              <a:t>availability</a:t>
            </a:r>
          </a:p>
          <a:p>
            <a:pPr lvl="1"/>
            <a:r>
              <a:rPr lang="nl-BE" dirty="0" err="1"/>
              <a:t>traceability</a:t>
            </a: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026AB-3054-45BA-912E-2260438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04BD50-18E7-453B-BFF6-0A14610B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Security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protection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3D9C8A-848F-47AF-8D02-CBCB88F05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Aspects</a:t>
            </a:r>
            <a:endParaRPr lang="nl-BE" dirty="0"/>
          </a:p>
          <a:p>
            <a:pPr lvl="1"/>
            <a:r>
              <a:rPr lang="nl-BE" dirty="0" err="1"/>
              <a:t>confidentiality</a:t>
            </a:r>
            <a:r>
              <a:rPr lang="nl-BE" dirty="0"/>
              <a:t> (eg user &amp; access management, </a:t>
            </a:r>
            <a:r>
              <a:rPr lang="nl-BE" dirty="0" err="1"/>
              <a:t>encryption</a:t>
            </a:r>
            <a:r>
              <a:rPr lang="nl-BE" dirty="0"/>
              <a:t>)</a:t>
            </a:r>
          </a:p>
          <a:p>
            <a:pPr lvl="1"/>
            <a:r>
              <a:rPr lang="nl-BE" dirty="0" err="1"/>
              <a:t>integrity</a:t>
            </a:r>
            <a:endParaRPr lang="nl-BE" dirty="0"/>
          </a:p>
          <a:p>
            <a:pPr lvl="1"/>
            <a:r>
              <a:rPr lang="nl-BE" dirty="0"/>
              <a:t>availability (eg business </a:t>
            </a:r>
            <a:r>
              <a:rPr lang="nl-BE" dirty="0" err="1"/>
              <a:t>continuity</a:t>
            </a:r>
            <a:r>
              <a:rPr lang="nl-BE" dirty="0"/>
              <a:t>)</a:t>
            </a:r>
          </a:p>
          <a:p>
            <a:pPr lvl="1"/>
            <a:r>
              <a:rPr lang="nl-BE" dirty="0" err="1"/>
              <a:t>traceability</a:t>
            </a:r>
            <a:endParaRPr lang="nl-BE" dirty="0"/>
          </a:p>
          <a:p>
            <a:pPr lvl="1"/>
            <a:r>
              <a:rPr lang="nl-BE" dirty="0"/>
              <a:t>non-</a:t>
            </a:r>
            <a:r>
              <a:rPr lang="nl-BE" dirty="0" err="1"/>
              <a:t>repudation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  <a:p>
            <a:pPr lvl="1"/>
            <a:r>
              <a:rPr lang="nl-BE" dirty="0" err="1"/>
              <a:t>technical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  <a:p>
            <a:pPr lvl="1"/>
            <a:r>
              <a:rPr lang="nl-BE" dirty="0" err="1"/>
              <a:t>organizational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  <a:p>
            <a:pPr lvl="1"/>
            <a:r>
              <a:rPr lang="nl-BE" dirty="0"/>
              <a:t>HR-</a:t>
            </a:r>
            <a:r>
              <a:rPr lang="nl-BE" dirty="0" err="1"/>
              <a:t>related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2D936-24A8-4FAB-B72A-ECBEBF37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6FF2-9ED9-48C6-A4F5-F75FE808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Security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protection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BB95-A633-41CB-8240-C9BD973F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regulation</a:t>
            </a:r>
            <a:endParaRPr lang="nl-BE" dirty="0"/>
          </a:p>
          <a:p>
            <a:pPr lvl="1"/>
            <a:r>
              <a:rPr lang="en-US" dirty="0"/>
              <a:t>General Data Protection Regulation 2016/679</a:t>
            </a:r>
          </a:p>
          <a:p>
            <a:pPr lvl="1"/>
            <a:r>
              <a:rPr lang="nl-BE" dirty="0" err="1"/>
              <a:t>eIDAS</a:t>
            </a:r>
            <a:r>
              <a:rPr lang="nl-BE" dirty="0"/>
              <a:t> </a:t>
            </a:r>
            <a:r>
              <a:rPr lang="nl-BE" dirty="0" err="1"/>
              <a:t>Regulation</a:t>
            </a:r>
            <a:r>
              <a:rPr lang="nl-BE" dirty="0"/>
              <a:t> 910/2014 </a:t>
            </a:r>
          </a:p>
          <a:p>
            <a:pPr lvl="1"/>
            <a:r>
              <a:rPr lang="en-US" dirty="0"/>
              <a:t>NIS (Network and Information Systems) Directive 2016/1148</a:t>
            </a:r>
          </a:p>
          <a:p>
            <a:pPr lvl="1"/>
            <a:r>
              <a:rPr lang="en-US" dirty="0"/>
              <a:t>NIS 2 (Network and Information Systems) Directive 2022/2555</a:t>
            </a:r>
          </a:p>
          <a:p>
            <a:pPr lvl="1"/>
            <a:r>
              <a:rPr lang="en-US" dirty="0"/>
              <a:t>Regulation (EU) 2019/881 on ENISA (the European Union Agency for Cybersecurity) and on information and communications technology cybersecurity certification (Cyber Security Act)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4A631-AC44-42D4-A421-9BDADEF4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9B1074-98D4-4170-A202-C60B8CBA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Equilibrium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sought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4776EC-7EE2-485C-82E7-E27D5E16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nl-BE" dirty="0" err="1"/>
              <a:t>Sufficient</a:t>
            </a:r>
            <a:r>
              <a:rPr lang="nl-BE" dirty="0"/>
              <a:t> </a:t>
            </a:r>
            <a:r>
              <a:rPr lang="nl-BE" dirty="0" err="1"/>
              <a:t>garantees</a:t>
            </a:r>
            <a:r>
              <a:rPr lang="nl-BE" dirty="0"/>
              <a:t> </a:t>
            </a:r>
            <a:r>
              <a:rPr lang="nl-BE" dirty="0" err="1"/>
              <a:t>regarding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compliance</a:t>
            </a:r>
          </a:p>
          <a:p>
            <a:endParaRPr lang="nl-BE" dirty="0"/>
          </a:p>
          <a:p>
            <a:r>
              <a:rPr lang="nl-BE" dirty="0"/>
              <a:t>Room </a:t>
            </a:r>
            <a:r>
              <a:rPr lang="nl-BE" dirty="0" err="1"/>
              <a:t>for</a:t>
            </a:r>
            <a:endParaRPr lang="nl-BE" dirty="0"/>
          </a:p>
          <a:p>
            <a:pPr lvl="1"/>
            <a:r>
              <a:rPr lang="nl-BE" dirty="0" err="1"/>
              <a:t>entrepreneurship</a:t>
            </a:r>
            <a:endParaRPr lang="nl-BE" dirty="0"/>
          </a:p>
          <a:p>
            <a:pPr lvl="1"/>
            <a:r>
              <a:rPr lang="nl-BE" dirty="0"/>
              <a:t>agile development</a:t>
            </a:r>
          </a:p>
          <a:p>
            <a:pPr lvl="1"/>
            <a:r>
              <a:rPr lang="nl-BE" dirty="0" err="1"/>
              <a:t>smooth</a:t>
            </a:r>
            <a:r>
              <a:rPr lang="nl-BE" dirty="0"/>
              <a:t> </a:t>
            </a:r>
            <a:r>
              <a:rPr lang="nl-BE" dirty="0" err="1"/>
              <a:t>innovation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C</a:t>
            </a:r>
            <a:r>
              <a:rPr lang="en-US" dirty="0" err="1"/>
              <a:t>ontrolling</a:t>
            </a:r>
            <a:r>
              <a:rPr lang="en-US" dirty="0"/>
              <a:t> overhead costs and administrative burden, especially for PME’s</a:t>
            </a:r>
          </a:p>
          <a:p>
            <a:endParaRPr lang="en-US" dirty="0"/>
          </a:p>
          <a:p>
            <a:r>
              <a:rPr lang="en-US" dirty="0"/>
              <a:t>Consistent regulation and avoidance of multiple, overlapping regulations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9E3C5-022F-41B5-A127-7F94BD82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3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C7E3-ADE4-41BB-81CF-BDDF2F2E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Proposal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C06F-B2CA-48B8-9AA5-DB38D1F0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/>
              <a:t>Test environment at the European Commission for certified automated testing of compliance with established criteria on</a:t>
            </a:r>
          </a:p>
          <a:p>
            <a:pPr lvl="1"/>
            <a:r>
              <a:rPr lang="en-US" dirty="0"/>
              <a:t>technical interoperability</a:t>
            </a:r>
          </a:p>
          <a:p>
            <a:pPr lvl="1"/>
            <a:r>
              <a:rPr lang="en-US" dirty="0"/>
              <a:t>semantic interoperability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endParaRPr lang="en-US" dirty="0"/>
          </a:p>
          <a:p>
            <a:r>
              <a:rPr lang="en-US" dirty="0"/>
              <a:t>Use of the tools established in the General Data Protection Regulation (GDPR), </a:t>
            </a:r>
            <a:r>
              <a:rPr lang="en-US" dirty="0" err="1"/>
              <a:t>eIDAS</a:t>
            </a:r>
            <a:r>
              <a:rPr lang="en-US" dirty="0"/>
              <a:t> Regulation and NIS 2 directive for</a:t>
            </a:r>
            <a:r>
              <a:rPr lang="nl-BE" dirty="0"/>
              <a:t> information security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protection</a:t>
            </a:r>
            <a:r>
              <a:rPr lang="nl-BE" dirty="0"/>
              <a:t> accountability</a:t>
            </a:r>
          </a:p>
          <a:p>
            <a:pPr lvl="1"/>
            <a:r>
              <a:rPr lang="nl-BE" dirty="0"/>
              <a:t>data processing impact assessment (DPIA)</a:t>
            </a:r>
          </a:p>
          <a:p>
            <a:pPr lvl="1"/>
            <a:r>
              <a:rPr lang="nl-BE" dirty="0"/>
              <a:t>respect of </a:t>
            </a:r>
            <a:r>
              <a:rPr lang="nl-BE" dirty="0" err="1"/>
              <a:t>defined</a:t>
            </a:r>
            <a:r>
              <a:rPr lang="nl-BE" dirty="0"/>
              <a:t> </a:t>
            </a:r>
            <a:r>
              <a:rPr lang="nl-BE" dirty="0" err="1"/>
              <a:t>eIDAS</a:t>
            </a:r>
            <a:r>
              <a:rPr lang="nl-BE" dirty="0"/>
              <a:t> security levels</a:t>
            </a:r>
          </a:p>
          <a:p>
            <a:pPr lvl="1"/>
            <a:r>
              <a:rPr lang="nl-BE" dirty="0"/>
              <a:t>respect of </a:t>
            </a:r>
            <a:r>
              <a:rPr lang="nl-BE" dirty="0" err="1"/>
              <a:t>defined</a:t>
            </a:r>
            <a:r>
              <a:rPr lang="nl-BE" dirty="0"/>
              <a:t> cyber security </a:t>
            </a:r>
            <a:r>
              <a:rPr lang="nl-BE" dirty="0" err="1"/>
              <a:t>measures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ADE7-CAE1-472F-A930-F6CAD99A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478E-0B01-4044-B5F9-39B983F4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Usefulness of basic services at the EU level 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88BB69-50A9-4F8A-8224-36C1C3BA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Facilitates secure </a:t>
            </a:r>
            <a:r>
              <a:rPr lang="en-US" dirty="0" err="1"/>
              <a:t>crossborder</a:t>
            </a:r>
            <a:r>
              <a:rPr lang="en-US" dirty="0"/>
              <a:t> exchange of personal data</a:t>
            </a:r>
          </a:p>
          <a:p>
            <a:endParaRPr lang="en-US" dirty="0"/>
          </a:p>
          <a:p>
            <a:r>
              <a:rPr lang="en-US" dirty="0"/>
              <a:t>Reduces costs</a:t>
            </a:r>
          </a:p>
          <a:p>
            <a:endParaRPr lang="en-US" dirty="0"/>
          </a:p>
          <a:p>
            <a:r>
              <a:rPr lang="en-US" dirty="0"/>
              <a:t>Speeds up time to market</a:t>
            </a:r>
          </a:p>
          <a:p>
            <a:endParaRPr lang="en-US" dirty="0"/>
          </a:p>
          <a:p>
            <a:r>
              <a:rPr lang="en-US" dirty="0"/>
              <a:t>Structurally increases data protection safeguards</a:t>
            </a:r>
          </a:p>
          <a:p>
            <a:endParaRPr lang="en-US" dirty="0"/>
          </a:p>
          <a:p>
            <a:r>
              <a:rPr lang="en-US" dirty="0"/>
              <a:t>Facilitates compliance monitoring 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A1947-883D-4958-9900-7A462758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4D48-C6D2-4C94-8C61-1E231331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Example</a:t>
            </a:r>
            <a:r>
              <a:rPr lang="nl-BE" dirty="0"/>
              <a:t>: </a:t>
            </a:r>
            <a:r>
              <a:rPr lang="nl-BE" dirty="0" err="1"/>
              <a:t>identity</a:t>
            </a:r>
            <a:r>
              <a:rPr lang="nl-BE" dirty="0"/>
              <a:t>, user &amp; access management (IUAM)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0ADAE-AC91-44CB-ABC0-2A415603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BE" dirty="0"/>
              <a:t>be able to (electronically)</a:t>
            </a:r>
          </a:p>
          <a:p>
            <a:pPr lvl="1"/>
            <a:r>
              <a:rPr lang="en-GB" altLang="nl-BE" dirty="0">
                <a:solidFill>
                  <a:schemeClr val="tx2"/>
                </a:solidFill>
              </a:rPr>
              <a:t>identify</a:t>
            </a:r>
            <a:r>
              <a:rPr lang="en-GB" altLang="nl-BE" dirty="0"/>
              <a:t> all relevant entities (physical persons, companies, application, machines, …)</a:t>
            </a:r>
          </a:p>
          <a:p>
            <a:pPr lvl="1"/>
            <a:r>
              <a:rPr lang="en-GB" altLang="nl-BE" dirty="0">
                <a:solidFill>
                  <a:schemeClr val="tx2"/>
                </a:solidFill>
              </a:rPr>
              <a:t>authenticate</a:t>
            </a:r>
            <a:r>
              <a:rPr lang="en-GB" altLang="nl-BE" dirty="0"/>
              <a:t> the identity of all entities</a:t>
            </a:r>
          </a:p>
          <a:p>
            <a:pPr lvl="1"/>
            <a:r>
              <a:rPr lang="en-GB" altLang="nl-BE" dirty="0"/>
              <a:t>know the relevant </a:t>
            </a:r>
            <a:r>
              <a:rPr lang="en-GB" altLang="nl-BE" dirty="0">
                <a:solidFill>
                  <a:schemeClr val="tx2"/>
                </a:solidFill>
              </a:rPr>
              <a:t>characteristics</a:t>
            </a:r>
            <a:r>
              <a:rPr lang="en-GB" altLang="nl-BE" dirty="0"/>
              <a:t> of the entities</a:t>
            </a:r>
          </a:p>
          <a:p>
            <a:pPr lvl="1"/>
            <a:r>
              <a:rPr lang="en-GB" altLang="nl-BE" dirty="0"/>
              <a:t>know the relevant </a:t>
            </a:r>
            <a:r>
              <a:rPr lang="en-GB" altLang="nl-BE" dirty="0">
                <a:solidFill>
                  <a:schemeClr val="tx2"/>
                </a:solidFill>
              </a:rPr>
              <a:t>relationships</a:t>
            </a:r>
            <a:r>
              <a:rPr lang="en-GB" altLang="nl-BE" dirty="0"/>
              <a:t> between entities</a:t>
            </a:r>
          </a:p>
          <a:p>
            <a:pPr lvl="1"/>
            <a:r>
              <a:rPr lang="en-GB" altLang="nl-BE" dirty="0"/>
              <a:t>know that an entity has been </a:t>
            </a:r>
            <a:r>
              <a:rPr lang="en-GB" altLang="nl-BE" dirty="0">
                <a:solidFill>
                  <a:schemeClr val="tx2"/>
                </a:solidFill>
              </a:rPr>
              <a:t>mandated</a:t>
            </a:r>
            <a:r>
              <a:rPr lang="en-GB" altLang="nl-BE" dirty="0"/>
              <a:t> by another entity to perform a legal action</a:t>
            </a:r>
          </a:p>
          <a:p>
            <a:pPr lvl="1"/>
            <a:r>
              <a:rPr lang="en-GB" altLang="nl-BE" dirty="0"/>
              <a:t>know the </a:t>
            </a:r>
            <a:r>
              <a:rPr lang="en-GB" altLang="nl-BE" dirty="0">
                <a:solidFill>
                  <a:schemeClr val="tx2"/>
                </a:solidFill>
              </a:rPr>
              <a:t>authorizations</a:t>
            </a:r>
            <a:r>
              <a:rPr lang="en-GB" altLang="nl-BE" dirty="0"/>
              <a:t> of the entities</a:t>
            </a:r>
          </a:p>
          <a:p>
            <a:r>
              <a:rPr lang="en-GB" altLang="nl-BE" dirty="0"/>
              <a:t>in a sufficiently certain and secure way</a:t>
            </a:r>
          </a:p>
          <a:p>
            <a:r>
              <a:rPr lang="en-GB" altLang="nl-BE" dirty="0"/>
              <a:t>in as much relations as possible (C2C, C2B, C2G, B2B, B2G, …)</a:t>
            </a:r>
          </a:p>
          <a:p>
            <a:r>
              <a:rPr lang="en-GB" altLang="nl-BE" dirty="0"/>
              <a:t>multichannel (web application, mobile application, …)</a:t>
            </a:r>
          </a:p>
          <a:p>
            <a:r>
              <a:rPr lang="en-GB" altLang="nl-BE" dirty="0"/>
              <a:t>using open interoperability standards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26EC9-6942-4B8B-BDB5-18CCD5AC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143234</TotalTime>
  <Words>776</Words>
  <Application>Microsoft Office PowerPoint</Application>
  <PresentationFormat>Widescreen</PresentationFormat>
  <Paragraphs>230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Clarity</vt:lpstr>
      <vt:lpstr>Compliance testing</vt:lpstr>
      <vt:lpstr>Compliance: elements and result</vt:lpstr>
      <vt:lpstr>Compliance criteria</vt:lpstr>
      <vt:lpstr>Security and data protection</vt:lpstr>
      <vt:lpstr>Security and data protection</vt:lpstr>
      <vt:lpstr>Equilibrium to be sought</vt:lpstr>
      <vt:lpstr>Proposal</vt:lpstr>
      <vt:lpstr>Usefulness of basic services at the EU level </vt:lpstr>
      <vt:lpstr>Example: identity, user &amp; access management (IUAM)</vt:lpstr>
      <vt:lpstr>Example: IUAM: international XACML standard</vt:lpstr>
      <vt:lpstr>PowerPoint Presentation</vt:lpstr>
      <vt:lpstr>Example: IUAM : crossborder</vt:lpstr>
      <vt:lpstr>Example: Belgian testing environment</vt:lpstr>
      <vt:lpstr>Test server – unit testing</vt:lpstr>
      <vt:lpstr>Test server – end to end testing </vt:lpstr>
      <vt:lpstr>Test server architecture</vt:lpstr>
      <vt:lpstr>Test server – administration – registration</vt:lpstr>
      <vt:lpstr>Test server – self service approach</vt:lpstr>
      <vt:lpstr>Test server – self service approach</vt:lpstr>
      <vt:lpstr>Test server – global overview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Kmehr</dc:title>
  <dc:creator>Robin Bosman</dc:creator>
  <cp:lastModifiedBy>Sanne Miseur (KSZ-BCSS)</cp:lastModifiedBy>
  <cp:revision>1424</cp:revision>
  <cp:lastPrinted>2021-08-27T06:53:22Z</cp:lastPrinted>
  <dcterms:created xsi:type="dcterms:W3CDTF">2013-01-11T10:19:39Z</dcterms:created>
  <dcterms:modified xsi:type="dcterms:W3CDTF">2024-01-31T09:45:58Z</dcterms:modified>
</cp:coreProperties>
</file>