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7" r:id="rId1"/>
  </p:sldMasterIdLst>
  <p:notesMasterIdLst>
    <p:notesMasterId r:id="rId84"/>
  </p:notesMasterIdLst>
  <p:handoutMasterIdLst>
    <p:handoutMasterId r:id="rId85"/>
  </p:handoutMasterIdLst>
  <p:sldIdLst>
    <p:sldId id="592" r:id="rId2"/>
    <p:sldId id="1401" r:id="rId3"/>
    <p:sldId id="1413" r:id="rId4"/>
    <p:sldId id="1414" r:id="rId5"/>
    <p:sldId id="1415" r:id="rId6"/>
    <p:sldId id="1416" r:id="rId7"/>
    <p:sldId id="1417" r:id="rId8"/>
    <p:sldId id="1418" r:id="rId9"/>
    <p:sldId id="1419" r:id="rId10"/>
    <p:sldId id="1420" r:id="rId11"/>
    <p:sldId id="1421" r:id="rId12"/>
    <p:sldId id="1422" r:id="rId13"/>
    <p:sldId id="1423" r:id="rId14"/>
    <p:sldId id="1424" r:id="rId15"/>
    <p:sldId id="1425" r:id="rId16"/>
    <p:sldId id="1426" r:id="rId17"/>
    <p:sldId id="1427" r:id="rId18"/>
    <p:sldId id="1428" r:id="rId19"/>
    <p:sldId id="1429" r:id="rId20"/>
    <p:sldId id="1430" r:id="rId21"/>
    <p:sldId id="1431" r:id="rId22"/>
    <p:sldId id="1432" r:id="rId23"/>
    <p:sldId id="1433" r:id="rId24"/>
    <p:sldId id="1434" r:id="rId25"/>
    <p:sldId id="1435" r:id="rId26"/>
    <p:sldId id="1436" r:id="rId27"/>
    <p:sldId id="1437" r:id="rId28"/>
    <p:sldId id="1438" r:id="rId29"/>
    <p:sldId id="1439" r:id="rId30"/>
    <p:sldId id="1440" r:id="rId31"/>
    <p:sldId id="1441" r:id="rId32"/>
    <p:sldId id="1442" r:id="rId33"/>
    <p:sldId id="1443" r:id="rId34"/>
    <p:sldId id="1444" r:id="rId35"/>
    <p:sldId id="1445" r:id="rId36"/>
    <p:sldId id="1309" r:id="rId37"/>
    <p:sldId id="1106" r:id="rId38"/>
    <p:sldId id="1312" r:id="rId39"/>
    <p:sldId id="1313" r:id="rId40"/>
    <p:sldId id="1314" r:id="rId41"/>
    <p:sldId id="1565" r:id="rId42"/>
    <p:sldId id="1316" r:id="rId43"/>
    <p:sldId id="1321" r:id="rId44"/>
    <p:sldId id="1322" r:id="rId45"/>
    <p:sldId id="1317" r:id="rId46"/>
    <p:sldId id="1319" r:id="rId47"/>
    <p:sldId id="1320" r:id="rId48"/>
    <p:sldId id="1323" r:id="rId49"/>
    <p:sldId id="1535" r:id="rId50"/>
    <p:sldId id="1536" r:id="rId51"/>
    <p:sldId id="1537" r:id="rId52"/>
    <p:sldId id="1538" r:id="rId53"/>
    <p:sldId id="945" r:id="rId54"/>
    <p:sldId id="1540" r:id="rId55"/>
    <p:sldId id="1541" r:id="rId56"/>
    <p:sldId id="1542" r:id="rId57"/>
    <p:sldId id="1543" r:id="rId58"/>
    <p:sldId id="1544" r:id="rId59"/>
    <p:sldId id="1545" r:id="rId60"/>
    <p:sldId id="1546" r:id="rId61"/>
    <p:sldId id="1547" r:id="rId62"/>
    <p:sldId id="1548" r:id="rId63"/>
    <p:sldId id="1549" r:id="rId64"/>
    <p:sldId id="1550" r:id="rId65"/>
    <p:sldId id="1551" r:id="rId66"/>
    <p:sldId id="1552" r:id="rId67"/>
    <p:sldId id="1553" r:id="rId68"/>
    <p:sldId id="1554" r:id="rId69"/>
    <p:sldId id="1555" r:id="rId70"/>
    <p:sldId id="1556" r:id="rId71"/>
    <p:sldId id="1557" r:id="rId72"/>
    <p:sldId id="1558" r:id="rId73"/>
    <p:sldId id="1559" r:id="rId74"/>
    <p:sldId id="1560" r:id="rId75"/>
    <p:sldId id="1561" r:id="rId76"/>
    <p:sldId id="1563" r:id="rId77"/>
    <p:sldId id="1564" r:id="rId78"/>
    <p:sldId id="1318" r:id="rId79"/>
    <p:sldId id="1324" r:id="rId80"/>
    <p:sldId id="1325" r:id="rId81"/>
    <p:sldId id="1326" r:id="rId82"/>
    <p:sldId id="669" r:id="rId83"/>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y Vanhauwaert" initials="FV" lastIdx="4" clrIdx="0">
    <p:extLst>
      <p:ext uri="{19B8F6BF-5375-455C-9EA6-DF929625EA0E}">
        <p15:presenceInfo xmlns:p15="http://schemas.microsoft.com/office/powerpoint/2012/main" userId="S-1-5-21-136122031-3198374591-1304894904-11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7BE"/>
    <a:srgbClr val="005B85"/>
    <a:srgbClr val="0099D6"/>
    <a:srgbClr val="0082BE"/>
    <a:srgbClr val="0082B8"/>
    <a:srgbClr val="0082B4"/>
    <a:srgbClr val="0082AE"/>
    <a:srgbClr val="0078AE"/>
    <a:srgbClr val="0A78AE"/>
    <a:srgbClr val="0078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93452" autoAdjust="0"/>
  </p:normalViewPr>
  <p:slideViewPr>
    <p:cSldViewPr>
      <p:cViewPr varScale="1">
        <p:scale>
          <a:sx n="79" d="100"/>
          <a:sy n="79" d="100"/>
        </p:scale>
        <p:origin x="725" y="62"/>
      </p:cViewPr>
      <p:guideLst>
        <p:guide orient="horz" pos="2160"/>
        <p:guide pos="3840"/>
      </p:guideLst>
    </p:cSldViewPr>
  </p:slideViewPr>
  <p:outlineViewPr>
    <p:cViewPr>
      <p:scale>
        <a:sx n="33" d="100"/>
        <a:sy n="33" d="100"/>
      </p:scale>
      <p:origin x="0" y="-35107"/>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2" d="100"/>
          <a:sy n="82" d="100"/>
        </p:scale>
        <p:origin x="388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79963A8-760C-486B-97D3-9A1A32343ACB}" type="datetimeFigureOut">
              <a:rPr lang="en-US" smtClean="0"/>
              <a:t>1/29/2024</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12455AD-D708-4BED-A8DD-C24DB34DEF03}" type="slidenum">
              <a:rPr lang="en-US" smtClean="0"/>
              <a:t>‹#›</a:t>
            </a:fld>
            <a:endParaRPr lang="en-US"/>
          </a:p>
        </p:txBody>
      </p:sp>
    </p:spTree>
    <p:extLst>
      <p:ext uri="{BB962C8B-B14F-4D97-AF65-F5344CB8AC3E}">
        <p14:creationId xmlns:p14="http://schemas.microsoft.com/office/powerpoint/2010/main" val="1360783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7472D4DB-24C3-43B8-8E4A-324AA65BA7B2}" type="datetimeFigureOut">
              <a:rPr lang="en-US"/>
              <a:pPr>
                <a:defRPr/>
              </a:pPr>
              <a:t>1/29/2024</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B9A4C6B6-9186-44B6-AEB1-8528D7C6E6ED}" type="slidenum">
              <a:rPr lang="en-US"/>
              <a:pPr>
                <a:defRPr/>
              </a:pPr>
              <a:t>‹#›</a:t>
            </a:fld>
            <a:endParaRPr lang="en-US"/>
          </a:p>
        </p:txBody>
      </p:sp>
    </p:spTree>
    <p:extLst>
      <p:ext uri="{BB962C8B-B14F-4D97-AF65-F5344CB8AC3E}">
        <p14:creationId xmlns:p14="http://schemas.microsoft.com/office/powerpoint/2010/main" val="9608395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4</a:t>
            </a:fld>
            <a:endParaRPr lang="en-GB"/>
          </a:p>
        </p:txBody>
      </p:sp>
    </p:spTree>
    <p:extLst>
      <p:ext uri="{BB962C8B-B14F-4D97-AF65-F5344CB8AC3E}">
        <p14:creationId xmlns:p14="http://schemas.microsoft.com/office/powerpoint/2010/main" val="2313752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13</a:t>
            </a:fld>
            <a:endParaRPr lang="en-GB"/>
          </a:p>
        </p:txBody>
      </p:sp>
    </p:spTree>
    <p:extLst>
      <p:ext uri="{BB962C8B-B14F-4D97-AF65-F5344CB8AC3E}">
        <p14:creationId xmlns:p14="http://schemas.microsoft.com/office/powerpoint/2010/main" val="2701245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14</a:t>
            </a:fld>
            <a:endParaRPr lang="en-GB"/>
          </a:p>
        </p:txBody>
      </p:sp>
    </p:spTree>
    <p:extLst>
      <p:ext uri="{BB962C8B-B14F-4D97-AF65-F5344CB8AC3E}">
        <p14:creationId xmlns:p14="http://schemas.microsoft.com/office/powerpoint/2010/main" val="3660767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15</a:t>
            </a:fld>
            <a:endParaRPr lang="en-GB"/>
          </a:p>
        </p:txBody>
      </p:sp>
    </p:spTree>
    <p:extLst>
      <p:ext uri="{BB962C8B-B14F-4D97-AF65-F5344CB8AC3E}">
        <p14:creationId xmlns:p14="http://schemas.microsoft.com/office/powerpoint/2010/main" val="158250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16</a:t>
            </a:fld>
            <a:endParaRPr lang="en-GB"/>
          </a:p>
        </p:txBody>
      </p:sp>
    </p:spTree>
    <p:extLst>
      <p:ext uri="{BB962C8B-B14F-4D97-AF65-F5344CB8AC3E}">
        <p14:creationId xmlns:p14="http://schemas.microsoft.com/office/powerpoint/2010/main" val="1144491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17</a:t>
            </a:fld>
            <a:endParaRPr lang="en-GB"/>
          </a:p>
        </p:txBody>
      </p:sp>
    </p:spTree>
    <p:extLst>
      <p:ext uri="{BB962C8B-B14F-4D97-AF65-F5344CB8AC3E}">
        <p14:creationId xmlns:p14="http://schemas.microsoft.com/office/powerpoint/2010/main" val="3021245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18</a:t>
            </a:fld>
            <a:endParaRPr lang="en-GB"/>
          </a:p>
        </p:txBody>
      </p:sp>
    </p:spTree>
    <p:extLst>
      <p:ext uri="{BB962C8B-B14F-4D97-AF65-F5344CB8AC3E}">
        <p14:creationId xmlns:p14="http://schemas.microsoft.com/office/powerpoint/2010/main" val="3969677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19</a:t>
            </a:fld>
            <a:endParaRPr lang="en-GB"/>
          </a:p>
        </p:txBody>
      </p:sp>
    </p:spTree>
    <p:extLst>
      <p:ext uri="{BB962C8B-B14F-4D97-AF65-F5344CB8AC3E}">
        <p14:creationId xmlns:p14="http://schemas.microsoft.com/office/powerpoint/2010/main" val="1750499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20</a:t>
            </a:fld>
            <a:endParaRPr lang="en-GB"/>
          </a:p>
        </p:txBody>
      </p:sp>
    </p:spTree>
    <p:extLst>
      <p:ext uri="{BB962C8B-B14F-4D97-AF65-F5344CB8AC3E}">
        <p14:creationId xmlns:p14="http://schemas.microsoft.com/office/powerpoint/2010/main" val="2701851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21</a:t>
            </a:fld>
            <a:endParaRPr lang="en-GB"/>
          </a:p>
        </p:txBody>
      </p:sp>
    </p:spTree>
    <p:extLst>
      <p:ext uri="{BB962C8B-B14F-4D97-AF65-F5344CB8AC3E}">
        <p14:creationId xmlns:p14="http://schemas.microsoft.com/office/powerpoint/2010/main" val="1205440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22</a:t>
            </a:fld>
            <a:endParaRPr lang="en-GB"/>
          </a:p>
        </p:txBody>
      </p:sp>
    </p:spTree>
    <p:extLst>
      <p:ext uri="{BB962C8B-B14F-4D97-AF65-F5344CB8AC3E}">
        <p14:creationId xmlns:p14="http://schemas.microsoft.com/office/powerpoint/2010/main" val="4144263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5</a:t>
            </a:fld>
            <a:endParaRPr lang="en-GB"/>
          </a:p>
        </p:txBody>
      </p:sp>
    </p:spTree>
    <p:extLst>
      <p:ext uri="{BB962C8B-B14F-4D97-AF65-F5344CB8AC3E}">
        <p14:creationId xmlns:p14="http://schemas.microsoft.com/office/powerpoint/2010/main" val="739883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23</a:t>
            </a:fld>
            <a:endParaRPr lang="en-GB"/>
          </a:p>
        </p:txBody>
      </p:sp>
    </p:spTree>
    <p:extLst>
      <p:ext uri="{BB962C8B-B14F-4D97-AF65-F5344CB8AC3E}">
        <p14:creationId xmlns:p14="http://schemas.microsoft.com/office/powerpoint/2010/main" val="4000545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24</a:t>
            </a:fld>
            <a:endParaRPr lang="en-GB"/>
          </a:p>
        </p:txBody>
      </p:sp>
    </p:spTree>
    <p:extLst>
      <p:ext uri="{BB962C8B-B14F-4D97-AF65-F5344CB8AC3E}">
        <p14:creationId xmlns:p14="http://schemas.microsoft.com/office/powerpoint/2010/main" val="3689500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25</a:t>
            </a:fld>
            <a:endParaRPr lang="en-GB"/>
          </a:p>
        </p:txBody>
      </p:sp>
    </p:spTree>
    <p:extLst>
      <p:ext uri="{BB962C8B-B14F-4D97-AF65-F5344CB8AC3E}">
        <p14:creationId xmlns:p14="http://schemas.microsoft.com/office/powerpoint/2010/main" val="3146855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26</a:t>
            </a:fld>
            <a:endParaRPr lang="en-GB"/>
          </a:p>
        </p:txBody>
      </p:sp>
    </p:spTree>
    <p:extLst>
      <p:ext uri="{BB962C8B-B14F-4D97-AF65-F5344CB8AC3E}">
        <p14:creationId xmlns:p14="http://schemas.microsoft.com/office/powerpoint/2010/main" val="202211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27</a:t>
            </a:fld>
            <a:endParaRPr lang="en-GB"/>
          </a:p>
        </p:txBody>
      </p:sp>
    </p:spTree>
    <p:extLst>
      <p:ext uri="{BB962C8B-B14F-4D97-AF65-F5344CB8AC3E}">
        <p14:creationId xmlns:p14="http://schemas.microsoft.com/office/powerpoint/2010/main" val="822313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28</a:t>
            </a:fld>
            <a:endParaRPr lang="en-GB"/>
          </a:p>
        </p:txBody>
      </p:sp>
    </p:spTree>
    <p:extLst>
      <p:ext uri="{BB962C8B-B14F-4D97-AF65-F5344CB8AC3E}">
        <p14:creationId xmlns:p14="http://schemas.microsoft.com/office/powerpoint/2010/main" val="3982431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29</a:t>
            </a:fld>
            <a:endParaRPr lang="en-GB"/>
          </a:p>
        </p:txBody>
      </p:sp>
    </p:spTree>
    <p:extLst>
      <p:ext uri="{BB962C8B-B14F-4D97-AF65-F5344CB8AC3E}">
        <p14:creationId xmlns:p14="http://schemas.microsoft.com/office/powerpoint/2010/main" val="2083995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30</a:t>
            </a:fld>
            <a:endParaRPr lang="en-GB"/>
          </a:p>
        </p:txBody>
      </p:sp>
    </p:spTree>
    <p:extLst>
      <p:ext uri="{BB962C8B-B14F-4D97-AF65-F5344CB8AC3E}">
        <p14:creationId xmlns:p14="http://schemas.microsoft.com/office/powerpoint/2010/main" val="3587678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31</a:t>
            </a:fld>
            <a:endParaRPr lang="en-GB"/>
          </a:p>
        </p:txBody>
      </p:sp>
    </p:spTree>
    <p:extLst>
      <p:ext uri="{BB962C8B-B14F-4D97-AF65-F5344CB8AC3E}">
        <p14:creationId xmlns:p14="http://schemas.microsoft.com/office/powerpoint/2010/main" val="4291438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32</a:t>
            </a:fld>
            <a:endParaRPr lang="en-GB"/>
          </a:p>
        </p:txBody>
      </p:sp>
    </p:spTree>
    <p:extLst>
      <p:ext uri="{BB962C8B-B14F-4D97-AF65-F5344CB8AC3E}">
        <p14:creationId xmlns:p14="http://schemas.microsoft.com/office/powerpoint/2010/main" val="3490610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6</a:t>
            </a:fld>
            <a:endParaRPr lang="en-GB"/>
          </a:p>
        </p:txBody>
      </p:sp>
    </p:spTree>
    <p:extLst>
      <p:ext uri="{BB962C8B-B14F-4D97-AF65-F5344CB8AC3E}">
        <p14:creationId xmlns:p14="http://schemas.microsoft.com/office/powerpoint/2010/main" val="3085200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33</a:t>
            </a:fld>
            <a:endParaRPr lang="en-GB"/>
          </a:p>
        </p:txBody>
      </p:sp>
    </p:spTree>
    <p:extLst>
      <p:ext uri="{BB962C8B-B14F-4D97-AF65-F5344CB8AC3E}">
        <p14:creationId xmlns:p14="http://schemas.microsoft.com/office/powerpoint/2010/main" val="1207431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34</a:t>
            </a:fld>
            <a:endParaRPr lang="en-GB"/>
          </a:p>
        </p:txBody>
      </p:sp>
    </p:spTree>
    <p:extLst>
      <p:ext uri="{BB962C8B-B14F-4D97-AF65-F5344CB8AC3E}">
        <p14:creationId xmlns:p14="http://schemas.microsoft.com/office/powerpoint/2010/main" val="1378850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Let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computer do </a:t>
            </a:r>
            <a:r>
              <a:rPr lang="nl-BE" sz="1200" kern="1200" dirty="0" err="1">
                <a:solidFill>
                  <a:schemeClr val="tx1"/>
                </a:solidFill>
                <a:effectLst/>
                <a:latin typeface="+mn-lt"/>
                <a:ea typeface="+mn-ea"/>
                <a:cs typeface="+mn-cs"/>
              </a:rPr>
              <a:t>what</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it</a:t>
            </a:r>
            <a:r>
              <a:rPr lang="nl-BE" sz="1200" kern="1200" dirty="0">
                <a:solidFill>
                  <a:schemeClr val="tx1"/>
                </a:solidFill>
                <a:effectLst/>
                <a:latin typeface="+mn-lt"/>
                <a:ea typeface="+mn-ea"/>
                <a:cs typeface="+mn-cs"/>
              </a:rPr>
              <a:t> is </a:t>
            </a:r>
            <a:r>
              <a:rPr lang="nl-BE" sz="1200" kern="1200" dirty="0" err="1">
                <a:solidFill>
                  <a:schemeClr val="tx1"/>
                </a:solidFill>
                <a:effectLst/>
                <a:latin typeface="+mn-lt"/>
                <a:ea typeface="+mn-ea"/>
                <a:cs typeface="+mn-cs"/>
              </a:rPr>
              <a:t>good</a:t>
            </a:r>
            <a:r>
              <a:rPr lang="nl-BE" sz="1200" kern="1200" dirty="0">
                <a:solidFill>
                  <a:schemeClr val="tx1"/>
                </a:solidFill>
                <a:effectLst/>
                <a:latin typeface="+mn-lt"/>
                <a:ea typeface="+mn-ea"/>
                <a:cs typeface="+mn-cs"/>
              </a:rPr>
              <a:t> at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thereby</a:t>
            </a:r>
            <a:r>
              <a:rPr lang="nl-BE" sz="1200" kern="1200" dirty="0">
                <a:solidFill>
                  <a:schemeClr val="tx1"/>
                </a:solidFill>
                <a:effectLst/>
                <a:latin typeface="+mn-lt"/>
                <a:ea typeface="+mn-ea"/>
                <a:cs typeface="+mn-cs"/>
              </a:rPr>
              <a:t> make time </a:t>
            </a:r>
            <a:r>
              <a:rPr lang="nl-BE" sz="1200" kern="1200" dirty="0" err="1">
                <a:solidFill>
                  <a:schemeClr val="tx1"/>
                </a:solidFill>
                <a:effectLst/>
                <a:latin typeface="+mn-lt"/>
                <a:ea typeface="+mn-ea"/>
                <a:cs typeface="+mn-cs"/>
              </a:rPr>
              <a:t>available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for</a:t>
            </a:r>
            <a:r>
              <a:rPr lang="nl-BE" sz="1200" kern="1200" dirty="0">
                <a:solidFill>
                  <a:schemeClr val="tx1"/>
                </a:solidFill>
                <a:effectLst/>
                <a:latin typeface="+mn-lt"/>
                <a:ea typeface="+mn-ea"/>
                <a:cs typeface="+mn-cs"/>
              </a:rPr>
              <a:t> human support </a:t>
            </a:r>
            <a:r>
              <a:rPr lang="nl-BE" sz="1200" kern="1200" dirty="0" err="1">
                <a:solidFill>
                  <a:schemeClr val="tx1"/>
                </a:solidFill>
                <a:effectLst/>
                <a:latin typeface="+mn-lt"/>
                <a:ea typeface="+mn-ea"/>
                <a:cs typeface="+mn-cs"/>
              </a:rPr>
              <a:t>where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necessary</a:t>
            </a:r>
            <a:r>
              <a:rPr lang="en-US" sz="1200" kern="1200" dirty="0">
                <a:solidFill>
                  <a:schemeClr val="tx1"/>
                </a:solidFill>
                <a:effectLst/>
                <a:latin typeface="+mn-lt"/>
                <a:ea typeface="+mn-ea"/>
                <a:cs typeface="+mn-cs"/>
              </a:rPr>
              <a:t>. And remember: the network always wins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35</a:t>
            </a:fld>
            <a:endParaRPr lang="en-GB"/>
          </a:p>
        </p:txBody>
      </p:sp>
    </p:spTree>
    <p:extLst>
      <p:ext uri="{BB962C8B-B14F-4D97-AF65-F5344CB8AC3E}">
        <p14:creationId xmlns:p14="http://schemas.microsoft.com/office/powerpoint/2010/main" val="289754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B9A4C6B6-9186-44B6-AEB1-8528D7C6E6ED}" type="slidenum">
              <a:rPr lang="en-US" smtClean="0"/>
              <a:pPr>
                <a:defRPr/>
              </a:pPr>
              <a:t>49</a:t>
            </a:fld>
            <a:endParaRPr lang="en-US"/>
          </a:p>
        </p:txBody>
      </p:sp>
    </p:spTree>
    <p:extLst>
      <p:ext uri="{BB962C8B-B14F-4D97-AF65-F5344CB8AC3E}">
        <p14:creationId xmlns:p14="http://schemas.microsoft.com/office/powerpoint/2010/main" val="404313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7</a:t>
            </a:fld>
            <a:endParaRPr lang="en-GB"/>
          </a:p>
        </p:txBody>
      </p:sp>
    </p:spTree>
    <p:extLst>
      <p:ext uri="{BB962C8B-B14F-4D97-AF65-F5344CB8AC3E}">
        <p14:creationId xmlns:p14="http://schemas.microsoft.com/office/powerpoint/2010/main" val="597148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8</a:t>
            </a:fld>
            <a:endParaRPr lang="en-GB"/>
          </a:p>
        </p:txBody>
      </p:sp>
    </p:spTree>
    <p:extLst>
      <p:ext uri="{BB962C8B-B14F-4D97-AF65-F5344CB8AC3E}">
        <p14:creationId xmlns:p14="http://schemas.microsoft.com/office/powerpoint/2010/main" val="3547374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9</a:t>
            </a:fld>
            <a:endParaRPr lang="en-GB"/>
          </a:p>
        </p:txBody>
      </p:sp>
    </p:spTree>
    <p:extLst>
      <p:ext uri="{BB962C8B-B14F-4D97-AF65-F5344CB8AC3E}">
        <p14:creationId xmlns:p14="http://schemas.microsoft.com/office/powerpoint/2010/main" val="674924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10</a:t>
            </a:fld>
            <a:endParaRPr lang="en-GB"/>
          </a:p>
        </p:txBody>
      </p:sp>
    </p:spTree>
    <p:extLst>
      <p:ext uri="{BB962C8B-B14F-4D97-AF65-F5344CB8AC3E}">
        <p14:creationId xmlns:p14="http://schemas.microsoft.com/office/powerpoint/2010/main" val="655790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11</a:t>
            </a:fld>
            <a:endParaRPr lang="en-GB"/>
          </a:p>
        </p:txBody>
      </p:sp>
    </p:spTree>
    <p:extLst>
      <p:ext uri="{BB962C8B-B14F-4D97-AF65-F5344CB8AC3E}">
        <p14:creationId xmlns:p14="http://schemas.microsoft.com/office/powerpoint/2010/main" val="698768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12</a:t>
            </a:fld>
            <a:endParaRPr lang="en-GB"/>
          </a:p>
        </p:txBody>
      </p:sp>
    </p:spTree>
    <p:extLst>
      <p:ext uri="{BB962C8B-B14F-4D97-AF65-F5344CB8AC3E}">
        <p14:creationId xmlns:p14="http://schemas.microsoft.com/office/powerpoint/2010/main" val="3151308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160" y="1265211"/>
            <a:ext cx="10363200" cy="1470025"/>
          </a:xfrm>
          <a:prstGeom prst="rect">
            <a:avLst/>
          </a:prstGeom>
        </p:spPr>
        <p:txBody>
          <a:bodyPr/>
          <a:lstStyle>
            <a:lvl1pPr algn="ctr">
              <a:defRPr>
                <a:solidFill>
                  <a:srgbClr val="0087BE"/>
                </a:solidFill>
                <a:latin typeface="+mn-lt"/>
              </a:defRPr>
            </a:lvl1pPr>
          </a:lstStyle>
          <a:p>
            <a:r>
              <a:rPr lang="en-US" dirty="0"/>
              <a:t>Click to edit Master title style</a:t>
            </a:r>
            <a:endParaRPr lang="fr-BE" dirty="0"/>
          </a:p>
        </p:txBody>
      </p:sp>
      <p:sp>
        <p:nvSpPr>
          <p:cNvPr id="3" name="Subtitle 2"/>
          <p:cNvSpPr>
            <a:spLocks noGrp="1"/>
          </p:cNvSpPr>
          <p:nvPr>
            <p:ph type="subTitle" idx="1"/>
          </p:nvPr>
        </p:nvSpPr>
        <p:spPr>
          <a:xfrm>
            <a:off x="2500875" y="2774426"/>
            <a:ext cx="8534400" cy="895961"/>
          </a:xfrm>
          <a:prstGeom prst="rect">
            <a:avLst/>
          </a:prstGeom>
        </p:spPr>
        <p:txBody>
          <a:bodyPr/>
          <a:lstStyle>
            <a:lvl1pPr marL="0" indent="0" algn="ctr">
              <a:buNone/>
              <a:defRPr>
                <a:solidFill>
                  <a:schemeClr val="tx1">
                    <a:tint val="75000"/>
                  </a:schemeClr>
                </a:solidFill>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7" indent="0" algn="ctr">
              <a:buNone/>
              <a:defRPr>
                <a:solidFill>
                  <a:schemeClr val="tx1">
                    <a:tint val="75000"/>
                  </a:schemeClr>
                </a:solidFill>
              </a:defRPr>
            </a:lvl4pPr>
            <a:lvl5pPr marL="1828767" indent="0" algn="ctr">
              <a:buNone/>
              <a:defRPr>
                <a:solidFill>
                  <a:schemeClr val="tx1">
                    <a:tint val="75000"/>
                  </a:schemeClr>
                </a:solidFill>
              </a:defRPr>
            </a:lvl5pPr>
            <a:lvl6pPr marL="2285961" indent="0" algn="ctr">
              <a:buNone/>
              <a:defRPr>
                <a:solidFill>
                  <a:schemeClr val="tx1">
                    <a:tint val="75000"/>
                  </a:schemeClr>
                </a:solidFill>
              </a:defRPr>
            </a:lvl6pPr>
            <a:lvl7pPr marL="2743152" indent="0" algn="ctr">
              <a:buNone/>
              <a:defRPr>
                <a:solidFill>
                  <a:schemeClr val="tx1">
                    <a:tint val="75000"/>
                  </a:schemeClr>
                </a:solidFill>
              </a:defRPr>
            </a:lvl7pPr>
            <a:lvl8pPr marL="3200343" indent="0" algn="ctr">
              <a:buNone/>
              <a:defRPr>
                <a:solidFill>
                  <a:schemeClr val="tx1">
                    <a:tint val="75000"/>
                  </a:schemeClr>
                </a:solidFill>
              </a:defRPr>
            </a:lvl8pPr>
            <a:lvl9pPr marL="3657537" indent="0" algn="ctr">
              <a:buNone/>
              <a:defRPr>
                <a:solidFill>
                  <a:schemeClr val="tx1">
                    <a:tint val="75000"/>
                  </a:schemeClr>
                </a:solidFill>
              </a:defRPr>
            </a:lvl9pPr>
          </a:lstStyle>
          <a:p>
            <a:r>
              <a:rPr lang="en-US" dirty="0"/>
              <a:t>Click to edit Master subtitle style</a:t>
            </a:r>
            <a:endParaRPr lang="fr-BE" dirty="0"/>
          </a:p>
        </p:txBody>
      </p:sp>
      <p:grpSp>
        <p:nvGrpSpPr>
          <p:cNvPr id="6" name="Group 11"/>
          <p:cNvGrpSpPr>
            <a:grpSpLocks/>
          </p:cNvGrpSpPr>
          <p:nvPr userDrawn="1"/>
        </p:nvGrpSpPr>
        <p:grpSpPr bwMode="auto">
          <a:xfrm>
            <a:off x="6888085" y="3436545"/>
            <a:ext cx="5571706" cy="2800767"/>
            <a:chOff x="4496908" y="2676525"/>
            <a:chExt cx="4178780" cy="280202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6909" y="3629091"/>
              <a:ext cx="29093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6908" y="4151911"/>
              <a:ext cx="307724"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fr-BE" altLang="en-US" sz="1600" dirty="0">
                  <a:latin typeface="+mn-lt"/>
                  <a:cs typeface="Arial" pitchFamily="34" charset="0"/>
                </a:rPr>
                <a:t>frank.robben@mail.fgov.be </a:t>
              </a:r>
            </a:p>
            <a:p>
              <a:pPr>
                <a:defRPr/>
              </a:pPr>
              <a:endParaRPr lang="fr-BE" altLang="en-US" sz="1600" dirty="0">
                <a:latin typeface="+mn-lt"/>
                <a:cs typeface="Arial" pitchFamily="34" charset="0"/>
                <a:sym typeface="Arial" pitchFamily="34" charset="0"/>
              </a:endParaRPr>
            </a:p>
            <a:p>
              <a:pPr>
                <a:defRPr/>
              </a:pPr>
              <a:r>
                <a:rPr lang="fr-BE" altLang="en-US" sz="1600" dirty="0">
                  <a:latin typeface="+mn-lt"/>
                  <a:cs typeface="Arial" pitchFamily="34" charset="0"/>
                  <a:sym typeface="Arial" pitchFamily="34" charset="0"/>
                </a:rPr>
                <a:t>@FrRobben</a:t>
              </a:r>
            </a:p>
            <a:p>
              <a:pPr>
                <a:defRPr/>
              </a:pPr>
              <a:endParaRPr lang="fr-BE" altLang="en-US" sz="1600" dirty="0">
                <a:latin typeface="+mn-lt"/>
                <a:cs typeface="Arial" pitchFamily="34" charset="0"/>
                <a:sym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fr-BE" altLang="en-US" sz="1600" kern="1200" dirty="0">
                  <a:solidFill>
                    <a:schemeClr val="tx1"/>
                  </a:solidFill>
                  <a:latin typeface="+mn-lt"/>
                  <a:ea typeface="+mn-ea"/>
                  <a:cs typeface="Arial" pitchFamily="34" charset="0"/>
                  <a:sym typeface="Arial" pitchFamily="34" charset="0"/>
                </a:rPr>
                <a:t>https://www.frankrobben.be</a:t>
              </a:r>
              <a:endParaRPr lang="fr-BE" altLang="en-US" sz="1600" kern="1200" dirty="0">
                <a:solidFill>
                  <a:schemeClr val="tx1"/>
                </a:solidFill>
                <a:latin typeface="+mn-lt"/>
                <a:ea typeface="+mn-ea"/>
                <a:cs typeface="Arial" pitchFamily="34" charset="0"/>
              </a:endParaRPr>
            </a:p>
            <a:p>
              <a:pPr>
                <a:defRPr/>
              </a:pPr>
              <a:r>
                <a:rPr lang="nl-BE" altLang="en-US" sz="1600" dirty="0">
                  <a:latin typeface="+mn-lt"/>
                  <a:cs typeface="Arial" pitchFamily="34" charset="0"/>
                  <a:sym typeface="Arial" pitchFamily="34" charset="0"/>
                </a:rPr>
                <a:t>https://www.ksz.fgov.be</a:t>
              </a:r>
              <a:endParaRPr lang="fr-BE" altLang="en-US" sz="1600" dirty="0">
                <a:latin typeface="+mn-lt"/>
                <a:cs typeface="Arial" pitchFamily="34" charset="0"/>
                <a:sym typeface="Arial" pitchFamily="34" charset="0"/>
              </a:endParaRPr>
            </a:p>
            <a:p>
              <a:pPr>
                <a:defRPr/>
              </a:pPr>
              <a:r>
                <a:rPr lang="fr-BE" altLang="en-US" sz="1600" dirty="0">
                  <a:latin typeface="+mn-lt"/>
                  <a:cs typeface="Arial" pitchFamily="34" charset="0"/>
                  <a:sym typeface="Arial" pitchFamily="34" charset="0"/>
                </a:rPr>
                <a:t>https://www.ehealth.fgov.be</a:t>
              </a:r>
            </a:p>
          </p:txBody>
        </p:sp>
      </p:grpSp>
    </p:spTree>
    <p:extLst>
      <p:ext uri="{BB962C8B-B14F-4D97-AF65-F5344CB8AC3E}">
        <p14:creationId xmlns:p14="http://schemas.microsoft.com/office/powerpoint/2010/main" val="267343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pPr>
                <a:defRPr/>
              </a:pPr>
              <a:t>‹#›</a:t>
            </a:fld>
            <a:endParaRPr lang="en-GB"/>
          </a:p>
        </p:txBody>
      </p:sp>
    </p:spTree>
    <p:extLst>
      <p:ext uri="{BB962C8B-B14F-4D97-AF65-F5344CB8AC3E}">
        <p14:creationId xmlns:p14="http://schemas.microsoft.com/office/powerpoint/2010/main" val="1196562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dia+grafiek">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5677840" y="6266287"/>
            <a:ext cx="2978827"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11" name="Tijdelijke aanduiding voor datum 6"/>
          <p:cNvSpPr>
            <a:spLocks noGrp="1"/>
          </p:cNvSpPr>
          <p:nvPr>
            <p:ph type="dt" sz="half" idx="2"/>
          </p:nvPr>
        </p:nvSpPr>
        <p:spPr>
          <a:xfrm>
            <a:off x="806350" y="6266287"/>
            <a:ext cx="4752805" cy="39913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dirty="0"/>
          </a:p>
        </p:txBody>
      </p:sp>
      <p:sp>
        <p:nvSpPr>
          <p:cNvPr id="12" name="Tijdelijke aanduiding voor titel 1"/>
          <p:cNvSpPr>
            <a:spLocks noGrp="1"/>
          </p:cNvSpPr>
          <p:nvPr>
            <p:ph type="title"/>
          </p:nvPr>
        </p:nvSpPr>
        <p:spPr>
          <a:xfrm>
            <a:off x="-1012775" y="302381"/>
            <a:ext cx="10943929" cy="604762"/>
          </a:xfrm>
          <a:prstGeom prst="roundRect">
            <a:avLst>
              <a:gd name="adj" fmla="val 50000"/>
            </a:avLst>
          </a:prstGeom>
          <a:solidFill>
            <a:srgbClr val="0F879D"/>
          </a:solidFill>
          <a:ln>
            <a:noFill/>
          </a:ln>
          <a:effectLst/>
        </p:spPr>
        <p:txBody>
          <a:bodyPr vert="horz" lIns="1296000" tIns="140400" rIns="91440" bIns="140400" rtlCol="0" anchor="ctr">
            <a:noAutofit/>
          </a:bodyPr>
          <a:lstStyle>
            <a:lvl1pPr>
              <a:defRPr sz="2800"/>
            </a:lvl1pPr>
          </a:lstStyle>
          <a:p>
            <a:r>
              <a:rPr lang="nl-BE" dirty="0"/>
              <a:t>Titelstijl van model bewerken</a:t>
            </a:r>
            <a:endParaRPr lang="nl-NL" dirty="0"/>
          </a:p>
        </p:txBody>
      </p:sp>
      <p:sp>
        <p:nvSpPr>
          <p:cNvPr id="8" name="Tijdelijke aanduiding voor grafiek 2"/>
          <p:cNvSpPr>
            <a:spLocks noGrp="1"/>
          </p:cNvSpPr>
          <p:nvPr>
            <p:ph type="chart" sz="quarter" idx="12" hasCustomPrompt="1"/>
          </p:nvPr>
        </p:nvSpPr>
        <p:spPr>
          <a:xfrm>
            <a:off x="806451" y="1335088"/>
            <a:ext cx="10598149" cy="4340225"/>
          </a:xfrm>
          <a:prstGeom prst="rect">
            <a:avLst/>
          </a:prstGeom>
        </p:spPr>
        <p:txBody>
          <a:bodyPr vert="horz" anchor="ctr"/>
          <a:lstStyle>
            <a:lvl1pPr marL="0" indent="0" algn="ctr">
              <a:buNone/>
              <a:defRPr/>
            </a:lvl1pPr>
          </a:lstStyle>
          <a:p>
            <a:r>
              <a:rPr lang="nl-NL" dirty="0"/>
              <a:t>Voeg een grafiek in</a:t>
            </a:r>
          </a:p>
        </p:txBody>
      </p:sp>
    </p:spTree>
    <p:extLst>
      <p:ext uri="{BB962C8B-B14F-4D97-AF65-F5344CB8AC3E}">
        <p14:creationId xmlns:p14="http://schemas.microsoft.com/office/powerpoint/2010/main" val="3786855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645920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A44FB23A-EE64-45C6-8B09-666D0E8AFA07}" type="slidenum">
              <a:rPr lang="en-GB" altLang="nl-BE"/>
              <a:pPr/>
              <a:t>‹#›</a:t>
            </a:fld>
            <a:endParaRPr lang="en-GB" altLang="nl-BE"/>
          </a:p>
        </p:txBody>
      </p:sp>
    </p:spTree>
    <p:extLst>
      <p:ext uri="{BB962C8B-B14F-4D97-AF65-F5344CB8AC3E}">
        <p14:creationId xmlns:p14="http://schemas.microsoft.com/office/powerpoint/2010/main" val="2335406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fr-BE" dirty="0"/>
          </a:p>
        </p:txBody>
      </p:sp>
      <p:sp>
        <p:nvSpPr>
          <p:cNvPr id="3" name="Date Placeholder 2"/>
          <p:cNvSpPr>
            <a:spLocks noGrp="1"/>
          </p:cNvSpPr>
          <p:nvPr>
            <p:ph type="dt" sz="half" idx="10"/>
          </p:nvPr>
        </p:nvSpPr>
        <p:spPr>
          <a:xfrm>
            <a:off x="1" y="6536343"/>
            <a:ext cx="1115415" cy="216000"/>
          </a:xfrm>
          <a:prstGeom prst="rect">
            <a:avLst/>
          </a:prstGeom>
        </p:spPr>
        <p:txBody>
          <a:bodyPr/>
          <a:lstStyle/>
          <a:p>
            <a:endParaRPr lang="nl-BE" dirty="0"/>
          </a:p>
        </p:txBody>
      </p:sp>
      <p:sp>
        <p:nvSpPr>
          <p:cNvPr id="4" name="Footer Placeholder 3"/>
          <p:cNvSpPr>
            <a:spLocks noGrp="1"/>
          </p:cNvSpPr>
          <p:nvPr>
            <p:ph type="ftr" sz="quarter" idx="11"/>
          </p:nvPr>
        </p:nvSpPr>
        <p:spPr>
          <a:xfrm>
            <a:off x="1212454" y="6536343"/>
            <a:ext cx="9876100" cy="216000"/>
          </a:xfrm>
          <a:prstGeom prst="rect">
            <a:avLst/>
          </a:prstGeom>
        </p:spPr>
        <p:txBody>
          <a:bodyPr/>
          <a:lstStyle/>
          <a:p>
            <a:endParaRPr lang="nl-BE" dirty="0"/>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a:t>
            </a:fld>
            <a:endParaRPr lang="nl-BE" dirty="0"/>
          </a:p>
        </p:txBody>
      </p:sp>
      <p:sp>
        <p:nvSpPr>
          <p:cNvPr id="12" name="Text Placeholder 11"/>
          <p:cNvSpPr>
            <a:spLocks noGrp="1"/>
          </p:cNvSpPr>
          <p:nvPr>
            <p:ph type="body" sz="quarter" idx="13"/>
          </p:nvPr>
        </p:nvSpPr>
        <p:spPr>
          <a:xfrm>
            <a:off x="527381" y="1052736"/>
            <a:ext cx="11664619" cy="5472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Tree>
    <p:extLst>
      <p:ext uri="{BB962C8B-B14F-4D97-AF65-F5344CB8AC3E}">
        <p14:creationId xmlns:p14="http://schemas.microsoft.com/office/powerpoint/2010/main" val="366294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5258304"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
        <p:nvSpPr>
          <p:cNvPr id="6" name="Content Placeholder 14">
            <a:extLst>
              <a:ext uri="{FF2B5EF4-FFF2-40B4-BE49-F238E27FC236}">
                <a16:creationId xmlns:a16="http://schemas.microsoft.com/office/drawing/2014/main" id="{5CB5A0A6-E63B-BC41-8540-D1E4EA5237ED}"/>
              </a:ext>
            </a:extLst>
          </p:cNvPr>
          <p:cNvSpPr>
            <a:spLocks noGrp="1"/>
          </p:cNvSpPr>
          <p:nvPr>
            <p:ph sz="quarter" idx="15"/>
          </p:nvPr>
        </p:nvSpPr>
        <p:spPr>
          <a:xfrm>
            <a:off x="6563170" y="1379912"/>
            <a:ext cx="5284703"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286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eldia+tekst">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9193419" y="6511827"/>
            <a:ext cx="2978827" cy="399135"/>
          </a:xfrm>
          <a:prstGeom prst="rect">
            <a:avLst/>
          </a:prstGeom>
        </p:spPr>
        <p:txBody>
          <a:bodyPr vert="horz" lIns="91440" tIns="45720" rIns="91440" bIns="45720" rtlCol="0" anchor="ctr"/>
          <a:lstStyle>
            <a:lvl1pPr algn="r">
              <a:defRPr sz="1200">
                <a:solidFill>
                  <a:schemeClr val="bg1">
                    <a:lumMod val="50000"/>
                  </a:schemeClr>
                </a:solidFill>
              </a:defRPr>
            </a:lvl1pPr>
          </a:lstStyle>
          <a:p>
            <a:fld id="{A7CC3638-A99D-674C-A789-FA84B7E5EA16}" type="slidenum">
              <a:rPr lang="nl-NL" smtClean="0"/>
              <a:pPr/>
              <a:t>‹#›</a:t>
            </a:fld>
            <a:endParaRPr lang="nl-NL" dirty="0"/>
          </a:p>
        </p:txBody>
      </p:sp>
      <p:sp>
        <p:nvSpPr>
          <p:cNvPr id="11" name="Tijdelijke aanduiding voor datum 6"/>
          <p:cNvSpPr>
            <a:spLocks noGrp="1"/>
          </p:cNvSpPr>
          <p:nvPr>
            <p:ph type="dt" sz="half" idx="2"/>
          </p:nvPr>
        </p:nvSpPr>
        <p:spPr>
          <a:xfrm>
            <a:off x="16130" y="6511827"/>
            <a:ext cx="4752805" cy="399135"/>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nl-NL" dirty="0"/>
          </a:p>
        </p:txBody>
      </p:sp>
      <p:sp>
        <p:nvSpPr>
          <p:cNvPr id="12" name="Tijdelijke aanduiding voor titel 1"/>
          <p:cNvSpPr>
            <a:spLocks noGrp="1"/>
          </p:cNvSpPr>
          <p:nvPr>
            <p:ph type="title" hasCustomPrompt="1"/>
          </p:nvPr>
        </p:nvSpPr>
        <p:spPr>
          <a:xfrm>
            <a:off x="-1012775" y="302381"/>
            <a:ext cx="12417376" cy="604762"/>
          </a:xfrm>
          <a:prstGeom prst="roundRect">
            <a:avLst>
              <a:gd name="adj" fmla="val 50000"/>
            </a:avLst>
          </a:prstGeom>
          <a:solidFill>
            <a:srgbClr val="3E6E5A"/>
          </a:solidFill>
          <a:ln>
            <a:noFill/>
          </a:ln>
          <a:effectLst/>
        </p:spPr>
        <p:txBody>
          <a:bodyPr vert="horz" lIns="1296000" tIns="140400" rIns="91440" bIns="140400" rtlCol="0" anchor="ctr">
            <a:noAutofit/>
          </a:bodyPr>
          <a:lstStyle>
            <a:lvl1pPr>
              <a:defRPr sz="2800">
                <a:solidFill>
                  <a:schemeClr val="bg1"/>
                </a:solidFill>
                <a:latin typeface="+mn-lt"/>
              </a:defRPr>
            </a:lvl1pPr>
          </a:lstStyle>
          <a:p>
            <a:r>
              <a:rPr lang="nl-BE" dirty="0"/>
              <a:t>Titelstijl van model bewerken</a:t>
            </a:r>
            <a:endParaRPr lang="nl-NL" dirty="0"/>
          </a:p>
        </p:txBody>
      </p:sp>
      <p:sp>
        <p:nvSpPr>
          <p:cNvPr id="9" name="Tijdelijke aanduiding voor tekst 4"/>
          <p:cNvSpPr>
            <a:spLocks noGrp="1"/>
          </p:cNvSpPr>
          <p:nvPr>
            <p:ph type="body" sz="quarter" idx="11"/>
          </p:nvPr>
        </p:nvSpPr>
        <p:spPr>
          <a:xfrm>
            <a:off x="806452" y="1058334"/>
            <a:ext cx="10598149" cy="5359399"/>
          </a:xfrm>
          <a:prstGeom prst="rect">
            <a:avLst/>
          </a:prstGeom>
        </p:spPr>
        <p:txBody>
          <a:bodyPr vert="horz">
            <a:normAutofit/>
          </a:bodyPr>
          <a:lstStyle>
            <a:lvl1pPr>
              <a:defRPr sz="2400">
                <a:solidFill>
                  <a:schemeClr val="tx1"/>
                </a:solidFill>
              </a:defRPr>
            </a:lvl1pPr>
            <a:lvl2pPr marL="538163" indent="-273050">
              <a:buFont typeface="Arial" panose="020B0604020202020204" pitchFamily="34" charset="0"/>
              <a:buChar char="−"/>
              <a:defRPr sz="2000">
                <a:solidFill>
                  <a:schemeClr val="tx1"/>
                </a:solidFill>
              </a:defRPr>
            </a:lvl2pPr>
            <a:lvl3pPr marL="803275" indent="-265113">
              <a:defRPr sz="1800">
                <a:solidFill>
                  <a:schemeClr val="tx1"/>
                </a:solidFill>
              </a:defRPr>
            </a:lvl3pPr>
            <a:lvl4pPr marL="1076325" indent="-273050">
              <a:buFont typeface="Arial" panose="020B0604020202020204" pitchFamily="34" charset="0"/>
              <a:buChar char="−"/>
              <a:defRPr sz="1800">
                <a:solidFill>
                  <a:schemeClr val="tx1"/>
                </a:solidFill>
              </a:defRPr>
            </a:lvl4pPr>
            <a:lvl5pPr marL="1341438" indent="-265113">
              <a:defRPr sz="1800">
                <a:solidFill>
                  <a:schemeClr val="tx1"/>
                </a:solidFill>
              </a:defRPr>
            </a:lvl5p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a:p>
            <a:pPr lvl="4"/>
            <a:r>
              <a:rPr lang="nl-BE" dirty="0"/>
              <a:t>Vijfde niveau</a:t>
            </a:r>
            <a:endParaRPr lang="nl-NL" dirty="0"/>
          </a:p>
        </p:txBody>
      </p:sp>
    </p:spTree>
    <p:extLst>
      <p:ext uri="{BB962C8B-B14F-4D97-AF65-F5344CB8AC3E}">
        <p14:creationId xmlns:p14="http://schemas.microsoft.com/office/powerpoint/2010/main" val="2628762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11371950" cy="5255487"/>
          </a:xfrm>
        </p:spPr>
        <p:txBody>
          <a:bodyPr>
            <a:normAutofit/>
          </a:bodyPr>
          <a:lstStyle>
            <a:lvl1pPr marL="342900" indent="-342900">
              <a:lnSpc>
                <a:spcPct val="100000"/>
              </a:lnSpc>
              <a:buFont typeface="Arial" panose="020B0604020202020204" pitchFamily="34" charset="0"/>
              <a:buChar char="•"/>
              <a:defRPr sz="2400">
                <a:solidFill>
                  <a:schemeClr val="tx1"/>
                </a:solidFill>
                <a:latin typeface="+mn-lt"/>
                <a:ea typeface="Roboto" panose="02000000000000000000" pitchFamily="2" charset="0"/>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Tree>
    <p:extLst>
      <p:ext uri="{BB962C8B-B14F-4D97-AF65-F5344CB8AC3E}">
        <p14:creationId xmlns:p14="http://schemas.microsoft.com/office/powerpoint/2010/main" val="2378300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2647791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2058014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052736"/>
            <a:ext cx="10972800" cy="5256584"/>
          </a:xfrm>
          <a:prstGeom prst="rect">
            <a:avLst/>
          </a:prstGeom>
        </p:spPr>
        <p:txBody>
          <a:bodyPr/>
          <a:lstStyle>
            <a:lvl1pPr>
              <a:defRPr sz="2400"/>
            </a:lvl1pPr>
            <a:lvl2pPr marL="622300" indent="-266700">
              <a:defRPr sz="2200"/>
            </a:lvl2pPr>
            <a:lvl3pPr marL="809625" indent="-187325">
              <a:defRPr sz="1800"/>
            </a:lvl3pPr>
            <a:lvl4pPr marL="1076325" indent="-266700">
              <a:defRPr sz="1600"/>
            </a:lvl4pPr>
            <a:lvl5pPr marL="1254125" indent="-1778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8"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
        <p:nvSpPr>
          <p:cNvPr id="5"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a:t>Click to edit Master title style</a:t>
            </a:r>
            <a:endParaRPr lang="fr-BE" dirty="0"/>
          </a:p>
        </p:txBody>
      </p:sp>
    </p:spTree>
    <p:extLst>
      <p:ext uri="{BB962C8B-B14F-4D97-AF65-F5344CB8AC3E}">
        <p14:creationId xmlns:p14="http://schemas.microsoft.com/office/powerpoint/2010/main" val="1175039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4013547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without title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335360" y="980729"/>
            <a:ext cx="5661157" cy="5328596"/>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6" name="Content Placeholder 5"/>
          <p:cNvSpPr>
            <a:spLocks noGrp="1"/>
          </p:cNvSpPr>
          <p:nvPr>
            <p:ph sz="quarter" idx="4" hasCustomPrompt="1"/>
          </p:nvPr>
        </p:nvSpPr>
        <p:spPr>
          <a:xfrm>
            <a:off x="6193371" y="980730"/>
            <a:ext cx="5663274" cy="5317708"/>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11" name="Slide Number Placeholder 5"/>
          <p:cNvSpPr>
            <a:spLocks noGrp="1"/>
          </p:cNvSpPr>
          <p:nvPr>
            <p:ph type="sldNum" sz="quarter" idx="11"/>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a:t>
            </a:fld>
            <a:endParaRPr lang="fr-BE" dirty="0"/>
          </a:p>
        </p:txBody>
      </p:sp>
      <p:sp>
        <p:nvSpPr>
          <p:cNvPr id="7"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a:t>Click to edit Master title style</a:t>
            </a:r>
            <a:endParaRPr lang="fr-BE" dirty="0"/>
          </a:p>
        </p:txBody>
      </p:sp>
    </p:spTree>
    <p:extLst>
      <p:ext uri="{BB962C8B-B14F-4D97-AF65-F5344CB8AC3E}">
        <p14:creationId xmlns:p14="http://schemas.microsoft.com/office/powerpoint/2010/main" val="3532019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
        <p:nvSpPr>
          <p:cNvPr id="4"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a:t>Click to edit Master title style</a:t>
            </a:r>
            <a:endParaRPr lang="fr-BE" dirty="0"/>
          </a:p>
        </p:txBody>
      </p:sp>
    </p:spTree>
    <p:extLst>
      <p:ext uri="{BB962C8B-B14F-4D97-AF65-F5344CB8AC3E}">
        <p14:creationId xmlns:p14="http://schemas.microsoft.com/office/powerpoint/2010/main" val="405484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
        <p:nvSpPr>
          <p:cNvPr id="3" name="Rectangle 2"/>
          <p:cNvSpPr/>
          <p:nvPr userDrawn="1"/>
        </p:nvSpPr>
        <p:spPr>
          <a:xfrm>
            <a:off x="10719" y="836712"/>
            <a:ext cx="1216246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881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573618" y="1662114"/>
            <a:ext cx="11044767" cy="2308225"/>
          </a:xfrm>
          <a:prstGeom prst="rect">
            <a:avLst/>
          </a:prstGeom>
          <a:noFill/>
          <a:ln w="9525">
            <a:solidFill>
              <a:srgbClr val="0087B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nl-BE" altLang="en-US" sz="4800">
              <a:solidFill>
                <a:srgbClr val="0087BE"/>
              </a:solidFill>
            </a:endParaRPr>
          </a:p>
          <a:p>
            <a:pPr algn="ctr" eaLnBrk="1" hangingPunct="1">
              <a:defRPr/>
            </a:pPr>
            <a:endParaRPr lang="nl-BE" altLang="en-US" sz="4800">
              <a:solidFill>
                <a:srgbClr val="0087BE"/>
              </a:solidFill>
            </a:endParaRPr>
          </a:p>
          <a:p>
            <a:pPr algn="ctr" eaLnBrk="1" hangingPunct="1">
              <a:defRPr/>
            </a:pPr>
            <a:endParaRPr lang="nl-BE" altLang="en-US" sz="480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pPr>
                <a:defRPr/>
              </a:pPr>
              <a:t>‹#›</a:t>
            </a:fld>
            <a:endParaRPr lang="en-GB" dirty="0"/>
          </a:p>
        </p:txBody>
      </p:sp>
      <p:sp>
        <p:nvSpPr>
          <p:cNvPr id="4" name="Title 1"/>
          <p:cNvSpPr>
            <a:spLocks noGrp="1"/>
          </p:cNvSpPr>
          <p:nvPr>
            <p:ph type="ctrTitle"/>
          </p:nvPr>
        </p:nvSpPr>
        <p:spPr>
          <a:xfrm>
            <a:off x="573618" y="1662115"/>
            <a:ext cx="11044767" cy="2308224"/>
          </a:xfrm>
          <a:prstGeom prst="rect">
            <a:avLst/>
          </a:prstGeom>
        </p:spPr>
        <p:txBody>
          <a:bodyPr>
            <a:normAutofit/>
          </a:bodyPr>
          <a:lstStyle>
            <a:lvl1pPr algn="ctr">
              <a:defRPr lang="fr-BE" sz="3599" kern="1200" dirty="0">
                <a:solidFill>
                  <a:srgbClr val="0087BE"/>
                </a:solidFill>
                <a:latin typeface="+mn-lt"/>
                <a:ea typeface="+mj-ea"/>
                <a:cs typeface="Arial" panose="020B0604020202020204" pitchFamily="34" charset="0"/>
              </a:defRPr>
            </a:lvl1pPr>
          </a:lstStyle>
          <a:p>
            <a:r>
              <a:rPr lang="en-US" dirty="0"/>
              <a:t>Click to edit Master title style</a:t>
            </a:r>
            <a:endParaRPr lang="fr-BE" dirty="0"/>
          </a:p>
        </p:txBody>
      </p:sp>
    </p:spTree>
    <p:extLst>
      <p:ext uri="{BB962C8B-B14F-4D97-AF65-F5344CB8AC3E}">
        <p14:creationId xmlns:p14="http://schemas.microsoft.com/office/powerpoint/2010/main" val="1805370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2" descr="http://fr.hdyo.org/assets/ask-question-2-ce96e3e01c85a38a0d39c61cfae6d42c.jpg"/>
          <p:cNvPicPr>
            <a:picLocks noChangeAspect="1" noChangeArrowheads="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71464" y="908720"/>
            <a:ext cx="4626790"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pPr>
                <a:defRPr/>
              </a:pPr>
              <a:t>‹#›</a:t>
            </a:fld>
            <a:endParaRPr lang="en-GB"/>
          </a:p>
        </p:txBody>
      </p:sp>
      <p:grpSp>
        <p:nvGrpSpPr>
          <p:cNvPr id="12" name="Group 11"/>
          <p:cNvGrpSpPr>
            <a:grpSpLocks/>
          </p:cNvGrpSpPr>
          <p:nvPr userDrawn="1"/>
        </p:nvGrpSpPr>
        <p:grpSpPr bwMode="auto">
          <a:xfrm>
            <a:off x="6672064" y="1700808"/>
            <a:ext cx="4624520" cy="2800767"/>
            <a:chOff x="4406900" y="2676525"/>
            <a:chExt cx="4268788" cy="2802021"/>
          </a:xfrm>
        </p:grpSpPr>
        <p:pic>
          <p:nvPicPr>
            <p:cNvPr id="1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a:latin typeface="+mn-lt"/>
                  <a:cs typeface="Arial" pitchFamily="34" charset="0"/>
                </a:rPr>
                <a:t>frank.robben@mail.fgov.be </a:t>
              </a: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a:latin typeface="+mn-lt"/>
                  <a:cs typeface="Arial" pitchFamily="34" charset="0"/>
                  <a:sym typeface="Arial" pitchFamily="34" charset="0"/>
                </a:rPr>
                <a:t>https://www.ehealth.fgov.be</a:t>
              </a:r>
            </a:p>
          </p:txBody>
        </p:sp>
      </p:grpSp>
    </p:spTree>
    <p:extLst>
      <p:ext uri="{BB962C8B-B14F-4D97-AF65-F5344CB8AC3E}">
        <p14:creationId xmlns:p14="http://schemas.microsoft.com/office/powerpoint/2010/main" val="1435696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1DEE48-30C6-B240-8E52-B34414283768}"/>
              </a:ext>
            </a:extLst>
          </p:cNvPr>
          <p:cNvSpPr/>
          <p:nvPr userDrawn="1"/>
        </p:nvSpPr>
        <p:spPr>
          <a:xfrm>
            <a:off x="3" y="6006662"/>
            <a:ext cx="425669" cy="425669"/>
          </a:xfrm>
          <a:prstGeom prst="rect">
            <a:avLst/>
          </a:prstGeom>
          <a:solidFill>
            <a:srgbClr val="818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14C723DF-8B08-9D48-A995-24211E0CFD0A}"/>
              </a:ext>
            </a:extLst>
          </p:cNvPr>
          <p:cNvSpPr/>
          <p:nvPr userDrawn="1"/>
        </p:nvSpPr>
        <p:spPr>
          <a:xfrm>
            <a:off x="425672" y="6432331"/>
            <a:ext cx="425669" cy="425669"/>
          </a:xfrm>
          <a:prstGeom prst="rect">
            <a:avLst/>
          </a:prstGeom>
          <a:solidFill>
            <a:srgbClr val="A7B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Placeholder 1">
            <a:extLst>
              <a:ext uri="{FF2B5EF4-FFF2-40B4-BE49-F238E27FC236}">
                <a16:creationId xmlns:a16="http://schemas.microsoft.com/office/drawing/2014/main" id="{5A10ECE4-6A3A-8545-ABD5-D1E622AFEBB7}"/>
              </a:ext>
            </a:extLst>
          </p:cNvPr>
          <p:cNvSpPr>
            <a:spLocks noGrp="1"/>
          </p:cNvSpPr>
          <p:nvPr>
            <p:ph type="title" hasCustomPrompt="1"/>
          </p:nvPr>
        </p:nvSpPr>
        <p:spPr>
          <a:xfrm>
            <a:off x="576001" y="1272000"/>
            <a:ext cx="9996084" cy="1027200"/>
          </a:xfrm>
          <a:prstGeom prst="rect">
            <a:avLst/>
          </a:prstGeom>
        </p:spPr>
        <p:txBody>
          <a:bodyPr vert="horz" lIns="91440" tIns="45720" rIns="91440" bIns="45720" rtlCol="0" anchor="t">
            <a:noAutofit/>
          </a:bodyPr>
          <a:lstStyle>
            <a:lvl1pPr>
              <a:defRPr sz="3200" b="1">
                <a:solidFill>
                  <a:srgbClr val="6697AD"/>
                </a:solidFill>
                <a:latin typeface="Arial" panose="020B0604020202020204" pitchFamily="34" charset="0"/>
                <a:cs typeface="Arial" panose="020B0604020202020204" pitchFamily="34" charset="0"/>
              </a:defRPr>
            </a:lvl1pPr>
          </a:lstStyle>
          <a:p>
            <a:r>
              <a:rPr lang="en-US" dirty="0"/>
              <a:t>2 line </a:t>
            </a:r>
            <a:br>
              <a:rPr lang="en-US" dirty="0"/>
            </a:br>
            <a:r>
              <a:rPr lang="en-US" dirty="0"/>
              <a:t>title</a:t>
            </a:r>
          </a:p>
        </p:txBody>
      </p:sp>
      <p:sp>
        <p:nvSpPr>
          <p:cNvPr id="12" name="Content Placeholder 2">
            <a:extLst>
              <a:ext uri="{FF2B5EF4-FFF2-40B4-BE49-F238E27FC236}">
                <a16:creationId xmlns:a16="http://schemas.microsoft.com/office/drawing/2014/main" id="{F87DB1E4-120A-7D40-8974-D3A61A61C802}"/>
              </a:ext>
            </a:extLst>
          </p:cNvPr>
          <p:cNvSpPr>
            <a:spLocks noGrp="1"/>
          </p:cNvSpPr>
          <p:nvPr>
            <p:ph idx="1" hasCustomPrompt="1"/>
          </p:nvPr>
        </p:nvSpPr>
        <p:spPr>
          <a:xfrm>
            <a:off x="576000" y="2352000"/>
            <a:ext cx="11040000" cy="3652800"/>
          </a:xfrm>
          <a:prstGeom prst="rect">
            <a:avLst/>
          </a:prstGeom>
        </p:spPr>
        <p:txBody>
          <a:bodyPr lIns="90000"/>
          <a:lstStyle>
            <a:lvl1pPr marL="228594" indent="-228594">
              <a:buClr>
                <a:srgbClr val="A7B341"/>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1pPr>
            <a:lvl2pPr marL="685783" indent="-228594">
              <a:buClr>
                <a:srgbClr val="6697AD"/>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2pPr>
            <a:lvl3pPr marL="1142971"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3pPr>
            <a:lvl4pPr marL="1600160"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4pPr>
            <a:lvl5pPr marL="2057349"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1" y="345600"/>
            <a:ext cx="2942449" cy="566400"/>
          </a:xfrm>
          <a:prstGeom prst="rect">
            <a:avLst/>
          </a:prstGeom>
        </p:spPr>
      </p:pic>
      <p:sp>
        <p:nvSpPr>
          <p:cNvPr id="9" name="Rectangle 8">
            <a:extLst>
              <a:ext uri="{FF2B5EF4-FFF2-40B4-BE49-F238E27FC236}">
                <a16:creationId xmlns:a16="http://schemas.microsoft.com/office/drawing/2014/main" id="{FE016E78-0C25-A14C-BD63-3F3DB41ED914}"/>
              </a:ext>
            </a:extLst>
          </p:cNvPr>
          <p:cNvSpPr/>
          <p:nvPr userDrawn="1"/>
        </p:nvSpPr>
        <p:spPr>
          <a:xfrm>
            <a:off x="851340" y="6501538"/>
            <a:ext cx="2789896" cy="256545"/>
          </a:xfrm>
          <a:prstGeom prst="rect">
            <a:avLst/>
          </a:prstGeom>
        </p:spPr>
        <p:txBody>
          <a:bodyPr wrap="square">
            <a:spAutoFit/>
          </a:bodyPr>
          <a:lstStyle/>
          <a:p>
            <a:r>
              <a:rPr lang="en-US" sz="1067" dirty="0">
                <a:solidFill>
                  <a:srgbClr val="878787"/>
                </a:solidFill>
                <a:latin typeface="Arial" panose="020B0604020202020204" pitchFamily="34" charset="0"/>
                <a:cs typeface="Arial" panose="020B0604020202020204" pitchFamily="34" charset="0"/>
              </a:rPr>
              <a:t>www.issa.int/wssf2019</a:t>
            </a:r>
          </a:p>
        </p:txBody>
      </p:sp>
      <p:sp>
        <p:nvSpPr>
          <p:cNvPr id="11" name="Rectangle 10">
            <a:extLst>
              <a:ext uri="{FF2B5EF4-FFF2-40B4-BE49-F238E27FC236}">
                <a16:creationId xmlns:a16="http://schemas.microsoft.com/office/drawing/2014/main" id="{FE016E78-0C25-A14C-BD63-3F3DB41ED914}"/>
              </a:ext>
            </a:extLst>
          </p:cNvPr>
          <p:cNvSpPr/>
          <p:nvPr userDrawn="1"/>
        </p:nvSpPr>
        <p:spPr>
          <a:xfrm>
            <a:off x="10284333" y="6501538"/>
            <a:ext cx="1561776" cy="256545"/>
          </a:xfrm>
          <a:prstGeom prst="rect">
            <a:avLst/>
          </a:prstGeom>
        </p:spPr>
        <p:txBody>
          <a:bodyPr wrap="square" rIns="0">
            <a:spAutoFit/>
          </a:bodyPr>
          <a:lstStyle/>
          <a:p>
            <a:pPr marL="0" marR="0" indent="0" algn="r" defTabSz="914377" rtl="0" eaLnBrk="1" fontAlgn="auto" latinLnBrk="0" hangingPunct="1">
              <a:lnSpc>
                <a:spcPct val="100000"/>
              </a:lnSpc>
              <a:spcBef>
                <a:spcPts val="0"/>
              </a:spcBef>
              <a:spcAft>
                <a:spcPts val="0"/>
              </a:spcAft>
              <a:buClrTx/>
              <a:buSzTx/>
              <a:buFontTx/>
              <a:buNone/>
              <a:tabLst/>
              <a:defRPr/>
            </a:pPr>
            <a:r>
              <a:rPr lang="en-US" sz="1067" dirty="0">
                <a:solidFill>
                  <a:srgbClr val="878787"/>
                </a:solidFill>
                <a:latin typeface="Arial" panose="020B0604020202020204" pitchFamily="34" charset="0"/>
                <a:cs typeface="Arial" panose="020B0604020202020204" pitchFamily="34" charset="0"/>
              </a:rPr>
              <a:t>#ISSAWSSF</a:t>
            </a:r>
          </a:p>
        </p:txBody>
      </p:sp>
      <p:sp>
        <p:nvSpPr>
          <p:cNvPr id="16" name="Rectangle 15"/>
          <p:cNvSpPr/>
          <p:nvPr userDrawn="1"/>
        </p:nvSpPr>
        <p:spPr>
          <a:xfrm>
            <a:off x="5443200" y="6493123"/>
            <a:ext cx="1378904" cy="256545"/>
          </a:xfrm>
          <a:prstGeom prst="rect">
            <a:avLst/>
          </a:prstGeom>
        </p:spPr>
        <p:txBody>
          <a:bodyPr wrap="none">
            <a:spAutoFit/>
          </a:bodyPr>
          <a:lstStyle/>
          <a:p>
            <a:r>
              <a:rPr lang="en-US" sz="1067" kern="1200" dirty="0">
                <a:solidFill>
                  <a:srgbClr val="878787"/>
                </a:solidFill>
                <a:latin typeface="Arial" panose="020B0604020202020204" pitchFamily="34" charset="0"/>
                <a:ea typeface="+mn-ea"/>
                <a:cs typeface="Arial" panose="020B0604020202020204" pitchFamily="34" charset="0"/>
              </a:rPr>
              <a:t>#protectingyou2019</a:t>
            </a:r>
            <a:endParaRPr lang="en-GB" sz="1067" kern="1200" dirty="0">
              <a:solidFill>
                <a:srgbClr val="878787"/>
              </a:solidFill>
              <a:latin typeface="Arial" panose="020B0604020202020204" pitchFamily="34" charset="0"/>
              <a:ea typeface="+mn-ea"/>
              <a:cs typeface="Arial" panose="020B0604020202020204" pitchFamily="34" charset="0"/>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75200" y="345600"/>
            <a:ext cx="1170909" cy="1118400"/>
          </a:xfrm>
          <a:prstGeom prst="rect">
            <a:avLst/>
          </a:prstGeom>
        </p:spPr>
      </p:pic>
    </p:spTree>
    <p:extLst>
      <p:ext uri="{BB962C8B-B14F-4D97-AF65-F5344CB8AC3E}">
        <p14:creationId xmlns:p14="http://schemas.microsoft.com/office/powerpoint/2010/main" val="1745681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pPr>
                <a:defRPr/>
              </a:pPr>
              <a:t>‹#›</a:t>
            </a:fld>
            <a:endParaRPr lang="en-GB" dirty="0"/>
          </a:p>
        </p:txBody>
      </p:sp>
      <p:sp>
        <p:nvSpPr>
          <p:cNvPr id="5"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284466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a:t>Click to edit Master title style</a:t>
            </a:r>
            <a:endParaRPr lang="fr-BE" dirty="0"/>
          </a:p>
        </p:txBody>
      </p:sp>
      <p:sp>
        <p:nvSpPr>
          <p:cNvPr id="9" name="Text Placeholder 2"/>
          <p:cNvSpPr>
            <a:spLocks noGrp="1"/>
          </p:cNvSpPr>
          <p:nvPr>
            <p:ph type="body" idx="1"/>
          </p:nvPr>
        </p:nvSpPr>
        <p:spPr>
          <a:xfrm>
            <a:off x="609600" y="1052738"/>
            <a:ext cx="10972800" cy="54726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11" name="Slide Number Placeholder 5"/>
          <p:cNvSpPr>
            <a:spLocks noGrp="1"/>
          </p:cNvSpPr>
          <p:nvPr>
            <p:ph type="sldNum" sz="quarter" idx="4"/>
          </p:nvPr>
        </p:nvSpPr>
        <p:spPr>
          <a:xfrm>
            <a:off x="4691360" y="6525344"/>
            <a:ext cx="2844800" cy="29312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Tree>
    <p:extLst>
      <p:ext uri="{BB962C8B-B14F-4D97-AF65-F5344CB8AC3E}">
        <p14:creationId xmlns:p14="http://schemas.microsoft.com/office/powerpoint/2010/main" val="3465335338"/>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8" r:id="rId3"/>
    <p:sldLayoutId id="2147483911" r:id="rId4"/>
    <p:sldLayoutId id="2147483912" r:id="rId5"/>
    <p:sldLayoutId id="2147483917" r:id="rId6"/>
    <p:sldLayoutId id="2147483902" r:id="rId7"/>
    <p:sldLayoutId id="2147483921" r:id="rId8"/>
    <p:sldLayoutId id="2147483922" r:id="rId9"/>
    <p:sldLayoutId id="2147483924" r:id="rId10"/>
    <p:sldLayoutId id="2147483926" r:id="rId11"/>
    <p:sldLayoutId id="2147483927" r:id="rId12"/>
    <p:sldLayoutId id="2147483928" r:id="rId13"/>
    <p:sldLayoutId id="2147483929" r:id="rId14"/>
    <p:sldLayoutId id="2147483931" r:id="rId15"/>
    <p:sldLayoutId id="2147483932" r:id="rId16"/>
    <p:sldLayoutId id="2147483933" r:id="rId17"/>
    <p:sldLayoutId id="2147483934" r:id="rId18"/>
    <p:sldLayoutId id="2147483935" r:id="rId19"/>
    <p:sldLayoutId id="2147483936" r:id="rId20"/>
  </p:sldLayoutIdLst>
  <p:hf hdr="0" ftr="0" dt="0"/>
  <p:txStyles>
    <p:titleStyle>
      <a:lvl1pPr algn="ctr" defTabSz="914384" rtl="0" eaLnBrk="1" latinLnBrk="0" hangingPunct="1">
        <a:spcBef>
          <a:spcPct val="0"/>
        </a:spcBef>
        <a:buNone/>
        <a:defRPr sz="3599" kern="1200">
          <a:solidFill>
            <a:srgbClr val="0087BE"/>
          </a:solidFill>
          <a:latin typeface="+mn-lt"/>
          <a:ea typeface="+mj-ea"/>
          <a:cs typeface="Arial" panose="020B0604020202020204" pitchFamily="34" charset="0"/>
        </a:defRPr>
      </a:lvl1pPr>
    </p:titleStyle>
    <p:bodyStyle>
      <a:lvl1pPr marL="342894" indent="-342894" algn="l" defTabSz="914384"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7" algn="l" defTabSz="914384" rtl="0" eaLnBrk="1" latinLnBrk="0" hangingPunct="1">
        <a:defRPr sz="1800" kern="1200">
          <a:solidFill>
            <a:schemeClr val="tx1"/>
          </a:solidFill>
          <a:latin typeface="+mn-lt"/>
          <a:ea typeface="+mn-ea"/>
          <a:cs typeface="+mn-cs"/>
        </a:defRPr>
      </a:lvl4pPr>
      <a:lvl5pPr marL="1828767" algn="l" defTabSz="914384" rtl="0" eaLnBrk="1" latinLnBrk="0" hangingPunct="1">
        <a:defRPr sz="1800" kern="1200">
          <a:solidFill>
            <a:schemeClr val="tx1"/>
          </a:solidFill>
          <a:latin typeface="+mn-lt"/>
          <a:ea typeface="+mn-ea"/>
          <a:cs typeface="+mn-cs"/>
        </a:defRPr>
      </a:lvl5pPr>
      <a:lvl6pPr marL="2285961"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3" algn="l" defTabSz="914384" rtl="0" eaLnBrk="1" latinLnBrk="0" hangingPunct="1">
        <a:defRPr sz="1800" kern="1200">
          <a:solidFill>
            <a:schemeClr val="tx1"/>
          </a:solidFill>
          <a:latin typeface="+mn-lt"/>
          <a:ea typeface="+mn-ea"/>
          <a:cs typeface="+mn-cs"/>
        </a:defRPr>
      </a:lvl8pPr>
      <a:lvl9pPr marL="3657537" algn="l" defTabSz="9143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5.png"/><Relationship Id="rId3" Type="http://schemas.openxmlformats.org/officeDocument/2006/relationships/oleObject" Target="../embeddings/oleObject1.bin"/><Relationship Id="rId7" Type="http://schemas.openxmlformats.org/officeDocument/2006/relationships/image" Target="../media/image43.png"/><Relationship Id="rId12" Type="http://schemas.openxmlformats.org/officeDocument/2006/relationships/oleObject" Target="../embeddings/oleObject4.bin"/><Relationship Id="rId17" Type="http://schemas.openxmlformats.org/officeDocument/2006/relationships/image" Target="../media/image49.png"/><Relationship Id="rId2" Type="http://schemas.openxmlformats.org/officeDocument/2006/relationships/slideLayout" Target="../slideLayouts/slideLayout2.xml"/><Relationship Id="rId16" Type="http://schemas.openxmlformats.org/officeDocument/2006/relationships/image" Target="../media/image48.png"/><Relationship Id="rId1" Type="http://schemas.openxmlformats.org/officeDocument/2006/relationships/vmlDrawing" Target="../drawings/vmlDrawing1.vml"/><Relationship Id="rId6" Type="http://schemas.openxmlformats.org/officeDocument/2006/relationships/image" Target="../media/image42.png"/><Relationship Id="rId11" Type="http://schemas.openxmlformats.org/officeDocument/2006/relationships/oleObject" Target="../embeddings/oleObject3.bin"/><Relationship Id="rId5" Type="http://schemas.openxmlformats.org/officeDocument/2006/relationships/image" Target="../media/image41.png"/><Relationship Id="rId15" Type="http://schemas.openxmlformats.org/officeDocument/2006/relationships/image" Target="../media/image47.png"/><Relationship Id="rId10" Type="http://schemas.openxmlformats.org/officeDocument/2006/relationships/image" Target="../media/image40.wmf"/><Relationship Id="rId4" Type="http://schemas.openxmlformats.org/officeDocument/2006/relationships/image" Target="../media/image39.wmf"/><Relationship Id="rId9" Type="http://schemas.openxmlformats.org/officeDocument/2006/relationships/oleObject" Target="../embeddings/oleObject2.bin"/><Relationship Id="rId14"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mybenefits.fgov.be/" TargetMode="External"/><Relationship Id="rId2" Type="http://schemas.openxmlformats.org/officeDocument/2006/relationships/hyperlink" Target="https://apps.apple.com/be/app/mybenefits/id1447094117?l=nl#?platform=iphone" TargetMode="Externa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hyperlink" Target="http://www.mybenefits.fgov.be/" TargetMode="External"/><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4.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368" y="1484784"/>
            <a:ext cx="11377264" cy="1470025"/>
          </a:xfrm>
        </p:spPr>
        <p:txBody>
          <a:bodyPr>
            <a:noAutofit/>
          </a:bodyPr>
          <a:lstStyle/>
          <a:p>
            <a:pPr>
              <a:defRPr/>
            </a:pPr>
            <a:r>
              <a:rPr lang="nl-BE" sz="4800" b="1" dirty="0">
                <a:cs typeface="Arial" charset="0"/>
              </a:rPr>
              <a:t>Sound </a:t>
            </a:r>
            <a:r>
              <a:rPr lang="nl-BE" sz="4800" b="1" dirty="0" err="1">
                <a:cs typeface="Arial" charset="0"/>
              </a:rPr>
              <a:t>electronic</a:t>
            </a:r>
            <a:r>
              <a:rPr lang="nl-BE" sz="4800" b="1" dirty="0">
                <a:cs typeface="Arial" charset="0"/>
              </a:rPr>
              <a:t> information management as a </a:t>
            </a:r>
            <a:r>
              <a:rPr lang="nl-BE" sz="4800" b="1" dirty="0" err="1">
                <a:cs typeface="Arial" charset="0"/>
              </a:rPr>
              <a:t>critical</a:t>
            </a:r>
            <a:r>
              <a:rPr lang="nl-BE" sz="4800" b="1" dirty="0">
                <a:cs typeface="Arial" charset="0"/>
              </a:rPr>
              <a:t> </a:t>
            </a:r>
            <a:r>
              <a:rPr lang="nl-BE" sz="4800" b="1" dirty="0" err="1">
                <a:cs typeface="Arial" charset="0"/>
              </a:rPr>
              <a:t>success</a:t>
            </a:r>
            <a:r>
              <a:rPr lang="nl-BE" sz="4800" b="1" dirty="0">
                <a:cs typeface="Arial" charset="0"/>
              </a:rPr>
              <a:t> factor</a:t>
            </a:r>
            <a:br>
              <a:rPr lang="nl-BE" sz="4800" b="1" dirty="0">
                <a:cs typeface="Arial" charset="0"/>
              </a:rPr>
            </a:br>
            <a:r>
              <a:rPr lang="nl-BE" sz="4800" b="1" dirty="0" err="1">
                <a:cs typeface="Arial" charset="0"/>
              </a:rPr>
              <a:t>for</a:t>
            </a:r>
            <a:r>
              <a:rPr lang="nl-BE" sz="4800" b="1" dirty="0">
                <a:cs typeface="Arial" charset="0"/>
              </a:rPr>
              <a:t> </a:t>
            </a:r>
            <a:r>
              <a:rPr lang="nl-BE" sz="4800" b="1" dirty="0" err="1">
                <a:cs typeface="Arial" charset="0"/>
              </a:rPr>
              <a:t>effective</a:t>
            </a:r>
            <a:r>
              <a:rPr lang="nl-BE" sz="4800" b="1" dirty="0">
                <a:cs typeface="Arial" charset="0"/>
              </a:rPr>
              <a:t> </a:t>
            </a:r>
            <a:r>
              <a:rPr lang="nl-BE" sz="4800" b="1" dirty="0" err="1">
                <a:cs typeface="Arial" charset="0"/>
              </a:rPr>
              <a:t>and</a:t>
            </a:r>
            <a:r>
              <a:rPr lang="nl-BE" sz="4800" b="1" dirty="0">
                <a:cs typeface="Arial" charset="0"/>
              </a:rPr>
              <a:t> </a:t>
            </a:r>
            <a:r>
              <a:rPr lang="nl-BE" sz="4800" b="1" dirty="0" err="1">
                <a:cs typeface="Arial" charset="0"/>
              </a:rPr>
              <a:t>efficient</a:t>
            </a:r>
            <a:r>
              <a:rPr lang="nl-BE" sz="4800" b="1" dirty="0">
                <a:cs typeface="Arial" charset="0"/>
              </a:rPr>
              <a:t/>
            </a:r>
            <a:br>
              <a:rPr lang="nl-BE" sz="4800" b="1" dirty="0">
                <a:cs typeface="Arial" charset="0"/>
              </a:rPr>
            </a:br>
            <a:r>
              <a:rPr lang="nl-BE" sz="4800" b="1" dirty="0" err="1">
                <a:cs typeface="Arial" charset="0"/>
              </a:rPr>
              <a:t>social</a:t>
            </a:r>
            <a:r>
              <a:rPr lang="nl-BE" sz="4800" b="1" dirty="0">
                <a:cs typeface="Arial" charset="0"/>
              </a:rPr>
              <a:t> </a:t>
            </a:r>
            <a:r>
              <a:rPr lang="nl-BE" sz="4800" b="1" dirty="0" err="1">
                <a:cs typeface="Arial" charset="0"/>
              </a:rPr>
              <a:t>protection</a:t>
            </a:r>
            <a:r>
              <a:rPr lang="nl-BE" sz="4800" b="1" dirty="0">
                <a:cs typeface="Arial" charset="0"/>
              </a:rPr>
              <a:t> </a:t>
            </a:r>
            <a:r>
              <a:rPr lang="nl-BE" sz="4800" b="1" dirty="0" err="1">
                <a:cs typeface="Arial" charset="0"/>
              </a:rPr>
              <a:t>and</a:t>
            </a:r>
            <a:r>
              <a:rPr lang="nl-BE" sz="4800" b="1" dirty="0">
                <a:cs typeface="Arial" charset="0"/>
              </a:rPr>
              <a:t> health care</a:t>
            </a:r>
            <a:endParaRPr lang="nl-BE" sz="4800" b="1" dirty="0">
              <a:solidFill>
                <a:srgbClr val="0087BE"/>
              </a:solidFill>
              <a:cs typeface="Arial" charset="0"/>
            </a:endParaRPr>
          </a:p>
        </p:txBody>
      </p:sp>
    </p:spTree>
    <p:extLst>
      <p:ext uri="{BB962C8B-B14F-4D97-AF65-F5344CB8AC3E}">
        <p14:creationId xmlns:p14="http://schemas.microsoft.com/office/powerpoint/2010/main" val="344936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5264476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74400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1251064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019543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0672"/>
          </a:xfrm>
          <a:prstGeom prst="rect">
            <a:avLst/>
          </a:prstGeom>
        </p:spPr>
      </p:pic>
    </p:spTree>
    <p:extLst>
      <p:ext uri="{BB962C8B-B14F-4D97-AF65-F5344CB8AC3E}">
        <p14:creationId xmlns:p14="http://schemas.microsoft.com/office/powerpoint/2010/main" val="4113801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627690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4" y="0"/>
            <a:ext cx="12159573" cy="6858000"/>
          </a:xfrm>
          <a:prstGeom prst="rect">
            <a:avLst/>
          </a:prstGeom>
        </p:spPr>
      </p:pic>
    </p:spTree>
    <p:extLst>
      <p:ext uri="{BB962C8B-B14F-4D97-AF65-F5344CB8AC3E}">
        <p14:creationId xmlns:p14="http://schemas.microsoft.com/office/powerpoint/2010/main" val="3060985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0760077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74701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806974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92500" lnSpcReduction="10000"/>
          </a:bodyPr>
          <a:lstStyle/>
          <a:p>
            <a:r>
              <a:rPr lang="nl-BE" dirty="0" err="1"/>
              <a:t>education</a:t>
            </a:r>
            <a:r>
              <a:rPr lang="nl-BE" dirty="0"/>
              <a:t>: </a:t>
            </a:r>
            <a:r>
              <a:rPr lang="nl-BE" dirty="0" err="1"/>
              <a:t>law</a:t>
            </a:r>
            <a:r>
              <a:rPr lang="nl-BE" dirty="0"/>
              <a:t>, ICT, ICT </a:t>
            </a:r>
            <a:r>
              <a:rPr lang="nl-BE" dirty="0" err="1"/>
              <a:t>auditing</a:t>
            </a:r>
            <a:r>
              <a:rPr lang="nl-BE" dirty="0"/>
              <a:t>, management, personal coaching</a:t>
            </a:r>
          </a:p>
          <a:p>
            <a:r>
              <a:rPr lang="nl-BE" dirty="0"/>
              <a:t>professional </a:t>
            </a:r>
            <a:r>
              <a:rPr lang="nl-BE" dirty="0" err="1"/>
              <a:t>activities</a:t>
            </a:r>
            <a:endParaRPr lang="nl-BE" dirty="0"/>
          </a:p>
          <a:p>
            <a:pPr lvl="1"/>
            <a:r>
              <a:rPr lang="nl-BE" dirty="0"/>
              <a:t>Crossroads Bank </a:t>
            </a:r>
            <a:r>
              <a:rPr lang="nl-BE" dirty="0" err="1"/>
              <a:t>for</a:t>
            </a:r>
            <a:r>
              <a:rPr lang="nl-BE" dirty="0"/>
              <a:t> </a:t>
            </a:r>
            <a:r>
              <a:rPr lang="nl-BE" dirty="0" err="1"/>
              <a:t>Social</a:t>
            </a:r>
            <a:r>
              <a:rPr lang="nl-BE" dirty="0"/>
              <a:t> Security</a:t>
            </a:r>
          </a:p>
          <a:p>
            <a:pPr lvl="2"/>
            <a:r>
              <a:rPr lang="nl-BE" dirty="0"/>
              <a:t>1986-1991: </a:t>
            </a:r>
            <a:r>
              <a:rPr lang="nl-BE" dirty="0" err="1"/>
              <a:t>originator</a:t>
            </a:r>
            <a:r>
              <a:rPr lang="nl-BE" dirty="0"/>
              <a:t> as </a:t>
            </a:r>
            <a:r>
              <a:rPr lang="nl-BE" dirty="0" err="1"/>
              <a:t>an</a:t>
            </a:r>
            <a:r>
              <a:rPr lang="nl-BE" dirty="0"/>
              <a:t> </a:t>
            </a:r>
            <a:r>
              <a:rPr lang="nl-BE" dirty="0" err="1"/>
              <a:t>advisor</a:t>
            </a:r>
            <a:r>
              <a:rPr lang="nl-BE" dirty="0"/>
              <a:t> </a:t>
            </a:r>
            <a:r>
              <a:rPr lang="nl-BE" dirty="0" err="1"/>
              <a:t>to</a:t>
            </a:r>
            <a:r>
              <a:rPr lang="nl-BE" dirty="0"/>
              <a:t> </a:t>
            </a:r>
            <a:r>
              <a:rPr lang="nl-BE" dirty="0" err="1"/>
              <a:t>the</a:t>
            </a:r>
            <a:r>
              <a:rPr lang="nl-BE" dirty="0"/>
              <a:t> Minister of </a:t>
            </a:r>
            <a:r>
              <a:rPr lang="nl-BE" dirty="0" err="1"/>
              <a:t>Social</a:t>
            </a:r>
            <a:r>
              <a:rPr lang="nl-BE" dirty="0"/>
              <a:t> </a:t>
            </a:r>
            <a:r>
              <a:rPr lang="nl-BE" dirty="0" err="1"/>
              <a:t>Affairs</a:t>
            </a:r>
            <a:r>
              <a:rPr lang="nl-BE" dirty="0"/>
              <a:t> </a:t>
            </a:r>
            <a:r>
              <a:rPr lang="nl-BE" dirty="0" err="1"/>
              <a:t>and</a:t>
            </a:r>
            <a:r>
              <a:rPr lang="nl-BE" dirty="0"/>
              <a:t> </a:t>
            </a:r>
            <a:r>
              <a:rPr lang="nl-BE" dirty="0" err="1"/>
              <a:t>the</a:t>
            </a:r>
            <a:r>
              <a:rPr lang="nl-BE" dirty="0"/>
              <a:t> Prime Minister</a:t>
            </a:r>
          </a:p>
          <a:p>
            <a:pPr lvl="2"/>
            <a:r>
              <a:rPr lang="nl-BE" dirty="0" err="1"/>
              <a:t>since</a:t>
            </a:r>
            <a:r>
              <a:rPr lang="nl-BE" dirty="0"/>
              <a:t> 1991: CEO</a:t>
            </a:r>
          </a:p>
          <a:p>
            <a:pPr lvl="1"/>
            <a:r>
              <a:rPr lang="nl-BE" dirty="0"/>
              <a:t>Data </a:t>
            </a:r>
            <a:r>
              <a:rPr lang="nl-BE" dirty="0" err="1"/>
              <a:t>Protection</a:t>
            </a:r>
            <a:r>
              <a:rPr lang="nl-BE" dirty="0"/>
              <a:t> </a:t>
            </a:r>
            <a:r>
              <a:rPr lang="nl-BE" dirty="0" err="1"/>
              <a:t>Authority</a:t>
            </a:r>
            <a:endParaRPr lang="nl-BE" dirty="0"/>
          </a:p>
          <a:p>
            <a:pPr lvl="2"/>
            <a:r>
              <a:rPr lang="nl-BE" dirty="0"/>
              <a:t>1991-2022: </a:t>
            </a:r>
            <a:r>
              <a:rPr lang="nl-BE" dirty="0" err="1"/>
              <a:t>external</a:t>
            </a:r>
            <a:r>
              <a:rPr lang="nl-BE" dirty="0"/>
              <a:t> member</a:t>
            </a:r>
          </a:p>
          <a:p>
            <a:pPr lvl="1"/>
            <a:r>
              <a:rPr lang="nl-BE" dirty="0"/>
              <a:t>Federal </a:t>
            </a:r>
            <a:r>
              <a:rPr lang="nl-BE" dirty="0" err="1"/>
              <a:t>Ministry</a:t>
            </a:r>
            <a:r>
              <a:rPr lang="nl-BE" dirty="0"/>
              <a:t> of ICT</a:t>
            </a:r>
          </a:p>
          <a:p>
            <a:pPr lvl="2"/>
            <a:r>
              <a:rPr lang="nl-BE" dirty="0"/>
              <a:t>2000-2001: </a:t>
            </a:r>
            <a:r>
              <a:rPr lang="nl-BE" dirty="0" err="1"/>
              <a:t>originator</a:t>
            </a:r>
            <a:r>
              <a:rPr lang="nl-BE" dirty="0"/>
              <a:t> as </a:t>
            </a:r>
            <a:r>
              <a:rPr lang="nl-BE" dirty="0" err="1"/>
              <a:t>an</a:t>
            </a:r>
            <a:r>
              <a:rPr lang="nl-BE" dirty="0"/>
              <a:t> </a:t>
            </a:r>
            <a:r>
              <a:rPr lang="nl-BE" dirty="0" err="1"/>
              <a:t>advisor</a:t>
            </a:r>
            <a:r>
              <a:rPr lang="nl-BE" dirty="0"/>
              <a:t> </a:t>
            </a:r>
            <a:r>
              <a:rPr lang="nl-BE" dirty="0" err="1"/>
              <a:t>to</a:t>
            </a:r>
            <a:r>
              <a:rPr lang="nl-BE" dirty="0"/>
              <a:t> </a:t>
            </a:r>
            <a:r>
              <a:rPr lang="nl-BE" dirty="0" err="1"/>
              <a:t>the</a:t>
            </a:r>
            <a:r>
              <a:rPr lang="nl-BE" dirty="0"/>
              <a:t> Minister of ICT (</a:t>
            </a:r>
            <a:r>
              <a:rPr lang="nl-BE" dirty="0" err="1"/>
              <a:t>ao</a:t>
            </a:r>
            <a:r>
              <a:rPr lang="nl-BE" dirty="0"/>
              <a:t> </a:t>
            </a:r>
            <a:r>
              <a:rPr lang="nl-BE" dirty="0" err="1"/>
              <a:t>conception</a:t>
            </a:r>
            <a:r>
              <a:rPr lang="nl-BE" dirty="0"/>
              <a:t> of </a:t>
            </a:r>
            <a:r>
              <a:rPr lang="nl-BE" dirty="0" err="1"/>
              <a:t>electronic</a:t>
            </a:r>
            <a:r>
              <a:rPr lang="nl-BE" dirty="0"/>
              <a:t> </a:t>
            </a:r>
            <a:r>
              <a:rPr lang="nl-BE" dirty="0" err="1"/>
              <a:t>identity</a:t>
            </a:r>
            <a:r>
              <a:rPr lang="nl-BE" dirty="0"/>
              <a:t> card)</a:t>
            </a:r>
          </a:p>
          <a:p>
            <a:pPr lvl="1"/>
            <a:r>
              <a:rPr lang="nl-BE" dirty="0"/>
              <a:t>Smals (</a:t>
            </a:r>
            <a:r>
              <a:rPr lang="en-US" dirty="0"/>
              <a:t>non for profit operational ICT association of public institutions of social security and health)</a:t>
            </a:r>
          </a:p>
          <a:p>
            <a:pPr lvl="2"/>
            <a:r>
              <a:rPr lang="en-US" dirty="0"/>
              <a:t>since 2004: CEO (</a:t>
            </a:r>
            <a:r>
              <a:rPr lang="en-US" dirty="0" err="1"/>
              <a:t>ao</a:t>
            </a:r>
            <a:r>
              <a:rPr lang="en-US" dirty="0"/>
              <a:t> originator of G-Cloud initiative)</a:t>
            </a:r>
            <a:endParaRPr lang="nl-BE" dirty="0"/>
          </a:p>
          <a:p>
            <a:pPr lvl="1"/>
            <a:r>
              <a:rPr lang="nl-BE" dirty="0"/>
              <a:t>eHealth platform</a:t>
            </a:r>
          </a:p>
          <a:p>
            <a:pPr lvl="2"/>
            <a:r>
              <a:rPr lang="nl-BE" dirty="0"/>
              <a:t>2007-2008: </a:t>
            </a:r>
            <a:r>
              <a:rPr lang="nl-BE" dirty="0" err="1"/>
              <a:t>originator</a:t>
            </a:r>
            <a:r>
              <a:rPr lang="nl-BE" dirty="0"/>
              <a:t> as </a:t>
            </a:r>
            <a:r>
              <a:rPr lang="nl-BE" dirty="0" err="1"/>
              <a:t>an</a:t>
            </a:r>
            <a:r>
              <a:rPr lang="nl-BE" dirty="0"/>
              <a:t> </a:t>
            </a:r>
            <a:r>
              <a:rPr lang="nl-BE" dirty="0" err="1"/>
              <a:t>advisor</a:t>
            </a:r>
            <a:r>
              <a:rPr lang="nl-BE" dirty="0"/>
              <a:t> </a:t>
            </a:r>
            <a:r>
              <a:rPr lang="nl-BE" dirty="0" err="1"/>
              <a:t>to</a:t>
            </a:r>
            <a:r>
              <a:rPr lang="nl-BE" dirty="0"/>
              <a:t> </a:t>
            </a:r>
            <a:r>
              <a:rPr lang="nl-BE" dirty="0" err="1"/>
              <a:t>the</a:t>
            </a:r>
            <a:r>
              <a:rPr lang="nl-BE" dirty="0"/>
              <a:t> Minister of Public Health</a:t>
            </a:r>
          </a:p>
          <a:p>
            <a:pPr lvl="2"/>
            <a:r>
              <a:rPr lang="nl-BE" dirty="0" err="1"/>
              <a:t>since</a:t>
            </a:r>
            <a:r>
              <a:rPr lang="nl-BE" dirty="0"/>
              <a:t> 2008: CEO</a:t>
            </a:r>
          </a:p>
          <a:p>
            <a:pPr lvl="2"/>
            <a:r>
              <a:rPr lang="nl-BE" dirty="0"/>
              <a:t>2020-2021: </a:t>
            </a:r>
            <a:r>
              <a:rPr lang="nl-BE" dirty="0" err="1"/>
              <a:t>enterprise</a:t>
            </a:r>
            <a:r>
              <a:rPr lang="nl-BE" dirty="0"/>
              <a:t> architect of Belgian information systems </a:t>
            </a:r>
            <a:r>
              <a:rPr lang="nl-BE" dirty="0" err="1"/>
              <a:t>to</a:t>
            </a:r>
            <a:r>
              <a:rPr lang="nl-BE" dirty="0"/>
              <a:t> </a:t>
            </a:r>
            <a:r>
              <a:rPr lang="nl-BE" dirty="0" err="1"/>
              <a:t>fight</a:t>
            </a:r>
            <a:r>
              <a:rPr lang="nl-BE" dirty="0"/>
              <a:t> the COVID-19 </a:t>
            </a:r>
            <a:r>
              <a:rPr lang="nl-BE" dirty="0" err="1"/>
              <a:t>pandemic</a:t>
            </a:r>
            <a:r>
              <a:rPr lang="nl-BE" dirty="0"/>
              <a:t> (</a:t>
            </a:r>
            <a:r>
              <a:rPr lang="nl-BE" dirty="0" err="1"/>
              <a:t>testing</a:t>
            </a:r>
            <a:r>
              <a:rPr lang="nl-BE" dirty="0"/>
              <a:t>, </a:t>
            </a:r>
            <a:r>
              <a:rPr lang="nl-BE" dirty="0" err="1"/>
              <a:t>tracing</a:t>
            </a:r>
            <a:r>
              <a:rPr lang="nl-BE" dirty="0"/>
              <a:t>, </a:t>
            </a:r>
            <a:r>
              <a:rPr lang="nl-BE" dirty="0" err="1"/>
              <a:t>vaccination</a:t>
            </a:r>
            <a:r>
              <a:rPr lang="nl-BE" dirty="0"/>
              <a:t>) and </a:t>
            </a:r>
            <a:r>
              <a:rPr lang="nl-BE" dirty="0" err="1"/>
              <a:t>contributor</a:t>
            </a:r>
            <a:r>
              <a:rPr lang="nl-BE" dirty="0"/>
              <a:t> </a:t>
            </a:r>
            <a:r>
              <a:rPr lang="nl-BE" dirty="0" err="1"/>
              <a:t>to</a:t>
            </a:r>
            <a:r>
              <a:rPr lang="nl-BE" dirty="0"/>
              <a:t> development of </a:t>
            </a:r>
            <a:r>
              <a:rPr lang="nl-BE" dirty="0" err="1"/>
              <a:t>components</a:t>
            </a:r>
            <a:r>
              <a:rPr lang="nl-BE" dirty="0"/>
              <a:t> on EU and WHO level</a:t>
            </a:r>
          </a:p>
        </p:txBody>
      </p:sp>
      <p:sp>
        <p:nvSpPr>
          <p:cNvPr id="3" name="Tijdelijke aanduiding voor dianummer 2"/>
          <p:cNvSpPr>
            <a:spLocks noGrp="1"/>
          </p:cNvSpPr>
          <p:nvPr>
            <p:ph type="sldNum" sz="quarter" idx="4"/>
          </p:nvPr>
        </p:nvSpPr>
        <p:spPr/>
        <p:txBody>
          <a:bodyPr/>
          <a:lstStyle/>
          <a:p>
            <a:r>
              <a:rPr lang="fr-BE"/>
              <a:t> </a:t>
            </a:r>
            <a:fld id="{30A9230E-FFBB-4CCB-ABD7-198084EDE768}" type="slidenum">
              <a:rPr lang="fr-BE" smtClean="0"/>
              <a:pPr/>
              <a:t>2</a:t>
            </a:fld>
            <a:r>
              <a:rPr lang="fr-BE"/>
              <a:t> </a:t>
            </a:r>
            <a:endParaRPr lang="fr-BE" dirty="0"/>
          </a:p>
        </p:txBody>
      </p:sp>
      <p:sp>
        <p:nvSpPr>
          <p:cNvPr id="4" name="Titel 3"/>
          <p:cNvSpPr>
            <a:spLocks noGrp="1"/>
          </p:cNvSpPr>
          <p:nvPr>
            <p:ph type="title"/>
          </p:nvPr>
        </p:nvSpPr>
        <p:spPr/>
        <p:txBody>
          <a:bodyPr/>
          <a:lstStyle/>
          <a:p>
            <a:r>
              <a:rPr lang="nl-BE" dirty="0" err="1"/>
              <a:t>About</a:t>
            </a:r>
            <a:r>
              <a:rPr lang="nl-BE" dirty="0"/>
              <a:t> me (°1961)</a:t>
            </a:r>
          </a:p>
        </p:txBody>
      </p:sp>
    </p:spTree>
    <p:extLst>
      <p:ext uri="{BB962C8B-B14F-4D97-AF65-F5344CB8AC3E}">
        <p14:creationId xmlns:p14="http://schemas.microsoft.com/office/powerpoint/2010/main" val="1195958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472461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684400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664612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 y="0"/>
            <a:ext cx="12186576" cy="6858000"/>
          </a:xfrm>
          <a:prstGeom prst="rect">
            <a:avLst/>
          </a:prstGeom>
        </p:spPr>
      </p:pic>
    </p:spTree>
    <p:extLst>
      <p:ext uri="{BB962C8B-B14F-4D97-AF65-F5344CB8AC3E}">
        <p14:creationId xmlns:p14="http://schemas.microsoft.com/office/powerpoint/2010/main" val="13647880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8800"/>
          </a:xfrm>
          <a:prstGeom prst="rect">
            <a:avLst/>
          </a:prstGeom>
        </p:spPr>
      </p:pic>
    </p:spTree>
    <p:extLst>
      <p:ext uri="{BB962C8B-B14F-4D97-AF65-F5344CB8AC3E}">
        <p14:creationId xmlns:p14="http://schemas.microsoft.com/office/powerpoint/2010/main" val="2292833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3" cy="6854951"/>
          </a:xfrm>
          <a:prstGeom prst="rect">
            <a:avLst/>
          </a:prstGeom>
        </p:spPr>
      </p:pic>
    </p:spTree>
    <p:extLst>
      <p:ext uri="{BB962C8B-B14F-4D97-AF65-F5344CB8AC3E}">
        <p14:creationId xmlns:p14="http://schemas.microsoft.com/office/powerpoint/2010/main" val="11020856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4" cy="6854952"/>
          </a:xfrm>
          <a:prstGeom prst="rect">
            <a:avLst/>
          </a:prstGeom>
        </p:spPr>
      </p:pic>
    </p:spTree>
    <p:extLst>
      <p:ext uri="{BB962C8B-B14F-4D97-AF65-F5344CB8AC3E}">
        <p14:creationId xmlns:p14="http://schemas.microsoft.com/office/powerpoint/2010/main" val="3311185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3940751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Tree>
    <p:extLst>
      <p:ext uri="{BB962C8B-B14F-4D97-AF65-F5344CB8AC3E}">
        <p14:creationId xmlns:p14="http://schemas.microsoft.com/office/powerpoint/2010/main" val="3146875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2375384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a:solidFill>
                  <a:srgbClr val="0087BE"/>
                </a:solidFill>
              </a:rPr>
              <a:t>Setting </a:t>
            </a:r>
            <a:r>
              <a:rPr lang="en-GB" dirty="0"/>
              <a:t>the scene</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3</a:t>
            </a:fld>
            <a:endParaRPr lang="en-GB" dirty="0"/>
          </a:p>
        </p:txBody>
      </p:sp>
    </p:spTree>
    <p:extLst>
      <p:ext uri="{BB962C8B-B14F-4D97-AF65-F5344CB8AC3E}">
        <p14:creationId xmlns:p14="http://schemas.microsoft.com/office/powerpoint/2010/main" val="3651051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8052937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692094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4132549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57568"/>
          </a:xfrm>
          <a:prstGeom prst="rect">
            <a:avLst/>
          </a:prstGeom>
        </p:spPr>
      </p:pic>
    </p:spTree>
    <p:extLst>
      <p:ext uri="{BB962C8B-B14F-4D97-AF65-F5344CB8AC3E}">
        <p14:creationId xmlns:p14="http://schemas.microsoft.com/office/powerpoint/2010/main" val="768053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393"/>
            <a:ext cx="12298533" cy="6893393"/>
          </a:xfrm>
          <a:prstGeom prst="rect">
            <a:avLst/>
          </a:prstGeom>
        </p:spPr>
      </p:pic>
    </p:spTree>
    <p:extLst>
      <p:ext uri="{BB962C8B-B14F-4D97-AF65-F5344CB8AC3E}">
        <p14:creationId xmlns:p14="http://schemas.microsoft.com/office/powerpoint/2010/main" val="2086442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0"/>
            <a:ext cx="12192000" cy="6847340"/>
          </a:xfrm>
          <a:prstGeom prst="rect">
            <a:avLst/>
          </a:prstGeom>
        </p:spPr>
      </p:pic>
    </p:spTree>
    <p:extLst>
      <p:ext uri="{BB962C8B-B14F-4D97-AF65-F5344CB8AC3E}">
        <p14:creationId xmlns:p14="http://schemas.microsoft.com/office/powerpoint/2010/main" val="2373794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a:solidFill>
                  <a:srgbClr val="0087BE"/>
                </a:solidFill>
              </a:rPr>
              <a:t>Application in the Belgian social sector</a:t>
            </a: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36</a:t>
            </a:fld>
            <a:endParaRPr lang="en-GB" dirty="0"/>
          </a:p>
        </p:txBody>
      </p:sp>
    </p:spTree>
    <p:extLst>
      <p:ext uri="{BB962C8B-B14F-4D97-AF65-F5344CB8AC3E}">
        <p14:creationId xmlns:p14="http://schemas.microsoft.com/office/powerpoint/2010/main" val="1975467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GB"/>
              <a:t>&gt; 11,500,000 citizens</a:t>
            </a:r>
          </a:p>
          <a:p>
            <a:r>
              <a:rPr lang="en-GB"/>
              <a:t>&gt; 230,000 employers</a:t>
            </a:r>
          </a:p>
          <a:p>
            <a:r>
              <a:rPr lang="en-GB"/>
              <a:t>about 3,000 public and private institutions (actors) at several levels (federal, regional, local) dealing with</a:t>
            </a:r>
          </a:p>
          <a:p>
            <a:pPr lvl="1"/>
            <a:r>
              <a:rPr lang="en-GB"/>
              <a:t>collection of social security contributions</a:t>
            </a:r>
          </a:p>
          <a:p>
            <a:pPr lvl="1"/>
            <a:r>
              <a:rPr lang="en-GB"/>
              <a:t>delivery of social security benefits</a:t>
            </a:r>
          </a:p>
          <a:p>
            <a:pPr lvl="2"/>
            <a:r>
              <a:rPr lang="en-GB"/>
              <a:t>child benefits</a:t>
            </a:r>
          </a:p>
          <a:p>
            <a:pPr lvl="2"/>
            <a:r>
              <a:rPr lang="en-GB"/>
              <a:t>unemployment benefits</a:t>
            </a:r>
          </a:p>
          <a:p>
            <a:pPr lvl="2"/>
            <a:r>
              <a:rPr lang="en-GB"/>
              <a:t>benefits in case of incapacity for work</a:t>
            </a:r>
          </a:p>
          <a:p>
            <a:pPr lvl="2"/>
            <a:r>
              <a:rPr lang="en-GB"/>
              <a:t>benefits for the disabled</a:t>
            </a:r>
          </a:p>
          <a:p>
            <a:pPr lvl="2"/>
            <a:r>
              <a:rPr lang="en-GB"/>
              <a:t>re-imbursement of health care costs</a:t>
            </a:r>
          </a:p>
          <a:p>
            <a:pPr lvl="2"/>
            <a:r>
              <a:rPr lang="en-GB"/>
              <a:t>holiday pay</a:t>
            </a:r>
          </a:p>
          <a:p>
            <a:pPr lvl="2"/>
            <a:r>
              <a:rPr lang="en-GB"/>
              <a:t>old age pensions</a:t>
            </a:r>
          </a:p>
          <a:p>
            <a:pPr lvl="2"/>
            <a:r>
              <a:rPr lang="en-GB"/>
              <a:t>guaranteed minimum income</a:t>
            </a:r>
          </a:p>
          <a:p>
            <a:pPr lvl="1"/>
            <a:r>
              <a:rPr lang="en-GB"/>
              <a:t>delivery of supplementary social benefits</a:t>
            </a:r>
          </a:p>
          <a:p>
            <a:pPr lvl="1"/>
            <a:r>
              <a:rPr lang="en-GB"/>
              <a:t>delivery of supplementary benefits based on the social security status of a person</a:t>
            </a:r>
          </a:p>
          <a:p>
            <a:endParaRPr 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37</a:t>
            </a:fld>
            <a:r>
              <a:rPr lang="fr-BE"/>
              <a:t> </a:t>
            </a:r>
            <a:endParaRPr lang="fr-BE" dirty="0"/>
          </a:p>
        </p:txBody>
      </p:sp>
      <p:sp>
        <p:nvSpPr>
          <p:cNvPr id="14338" name="Title 1"/>
          <p:cNvSpPr>
            <a:spLocks noGrp="1"/>
          </p:cNvSpPr>
          <p:nvPr>
            <p:ph type="title"/>
          </p:nvPr>
        </p:nvSpPr>
        <p:spPr/>
        <p:txBody>
          <a:bodyPr/>
          <a:lstStyle/>
          <a:p>
            <a:r>
              <a:rPr lang="en-US" altLang="en-US"/>
              <a:t>Stakeholders of the Belgian social sector</a:t>
            </a:r>
            <a:endParaRPr lang="en-US" altLang="en-US" dirty="0"/>
          </a:p>
        </p:txBody>
      </p:sp>
    </p:spTree>
    <p:extLst>
      <p:ext uri="{BB962C8B-B14F-4D97-AF65-F5344CB8AC3E}">
        <p14:creationId xmlns:p14="http://schemas.microsoft.com/office/powerpoint/2010/main" val="2947113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Kruispuntbank van de Sociale Zekerheid (KSZ)</a:t>
            </a:r>
            <a:endParaRPr 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38</a:t>
            </a:fld>
            <a:r>
              <a:rPr lang="fr-BE"/>
              <a:t> </a:t>
            </a:r>
            <a:endParaRPr lang="fr-BE" dirty="0"/>
          </a:p>
        </p:txBody>
      </p:sp>
      <p:pic>
        <p:nvPicPr>
          <p:cNvPr id="5"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948724"/>
            <a:ext cx="8424936" cy="5703325"/>
          </a:xfrm>
          <a:prstGeom prst="rect">
            <a:avLst/>
          </a:prstGeom>
        </p:spPr>
      </p:pic>
    </p:spTree>
    <p:extLst>
      <p:ext uri="{BB962C8B-B14F-4D97-AF65-F5344CB8AC3E}">
        <p14:creationId xmlns:p14="http://schemas.microsoft.com/office/powerpoint/2010/main" val="592778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nl-BE" dirty="0"/>
              <a:t>Crossroads Bank of </a:t>
            </a:r>
            <a:r>
              <a:rPr lang="nl-BE" dirty="0" err="1"/>
              <a:t>Social</a:t>
            </a:r>
            <a:r>
              <a:rPr lang="nl-BE" dirty="0"/>
              <a:t> Security (CBSS) </a:t>
            </a:r>
            <a:endParaRPr lang="en-US" altLang="en-US" dirty="0">
              <a:sym typeface="Arial" charset="0"/>
            </a:endParaRPr>
          </a:p>
        </p:txBody>
      </p:sp>
      <p:sp>
        <p:nvSpPr>
          <p:cNvPr id="24580" name="Rectangle 110"/>
          <p:cNvSpPr>
            <a:spLocks noChangeArrowheads="1"/>
          </p:cNvSpPr>
          <p:nvPr/>
        </p:nvSpPr>
        <p:spPr bwMode="auto">
          <a:xfrm>
            <a:off x="9120189" y="3860800"/>
            <a:ext cx="65087" cy="1379538"/>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1" name="Rectangle 5"/>
          <p:cNvSpPr>
            <a:spLocks noChangeArrowheads="1"/>
          </p:cNvSpPr>
          <p:nvPr/>
        </p:nvSpPr>
        <p:spPr bwMode="auto">
          <a:xfrm>
            <a:off x="4017963" y="4092576"/>
            <a:ext cx="82550"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2" name="Rectangle 6"/>
          <p:cNvSpPr>
            <a:spLocks noChangeArrowheads="1"/>
          </p:cNvSpPr>
          <p:nvPr/>
        </p:nvSpPr>
        <p:spPr bwMode="auto">
          <a:xfrm>
            <a:off x="4017963" y="3849688"/>
            <a:ext cx="82550"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3" name="Line 7"/>
          <p:cNvSpPr>
            <a:spLocks noChangeShapeType="1"/>
          </p:cNvSpPr>
          <p:nvPr/>
        </p:nvSpPr>
        <p:spPr bwMode="auto">
          <a:xfrm flipH="1">
            <a:off x="4211639" y="5389563"/>
            <a:ext cx="94297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4" name="Line 8"/>
          <p:cNvSpPr>
            <a:spLocks noChangeShapeType="1"/>
          </p:cNvSpPr>
          <p:nvPr/>
        </p:nvSpPr>
        <p:spPr bwMode="auto">
          <a:xfrm>
            <a:off x="7218363" y="5564188"/>
            <a:ext cx="1668462" cy="5889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5" name="Line 9"/>
          <p:cNvSpPr>
            <a:spLocks noChangeShapeType="1"/>
          </p:cNvSpPr>
          <p:nvPr/>
        </p:nvSpPr>
        <p:spPr bwMode="auto">
          <a:xfrm flipH="1">
            <a:off x="3297239" y="5564189"/>
            <a:ext cx="1857375" cy="5413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6" name="Rectangle 10"/>
          <p:cNvSpPr>
            <a:spLocks noChangeArrowheads="1"/>
          </p:cNvSpPr>
          <p:nvPr/>
        </p:nvSpPr>
        <p:spPr bwMode="auto">
          <a:xfrm>
            <a:off x="6138864" y="3849688"/>
            <a:ext cx="84137" cy="170180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 name="Rectangle 11"/>
          <p:cNvSpPr>
            <a:spLocks noChangeArrowheads="1"/>
          </p:cNvSpPr>
          <p:nvPr/>
        </p:nvSpPr>
        <p:spPr bwMode="auto">
          <a:xfrm>
            <a:off x="8177213" y="2390776"/>
            <a:ext cx="1414462"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07" name="Rectangle 12"/>
          <p:cNvSpPr>
            <a:spLocks noChangeArrowheads="1"/>
          </p:cNvSpPr>
          <p:nvPr/>
        </p:nvSpPr>
        <p:spPr bwMode="auto">
          <a:xfrm>
            <a:off x="6762751" y="3119439"/>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814" name="Rectangle 14"/>
          <p:cNvSpPr>
            <a:spLocks noChangeArrowheads="1"/>
          </p:cNvSpPr>
          <p:nvPr/>
        </p:nvSpPr>
        <p:spPr bwMode="auto">
          <a:xfrm>
            <a:off x="7292975" y="3028951"/>
            <a:ext cx="312738"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590" name="Freeform 15"/>
          <p:cNvSpPr>
            <a:spLocks/>
          </p:cNvSpPr>
          <p:nvPr/>
        </p:nvSpPr>
        <p:spPr bwMode="auto">
          <a:xfrm>
            <a:off x="7292975" y="2906714"/>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1" name="Freeform 16"/>
          <p:cNvSpPr>
            <a:spLocks/>
          </p:cNvSpPr>
          <p:nvPr/>
        </p:nvSpPr>
        <p:spPr bwMode="auto">
          <a:xfrm>
            <a:off x="7605713" y="29067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2" name="Rectangle 18"/>
          <p:cNvSpPr>
            <a:spLocks noChangeArrowheads="1"/>
          </p:cNvSpPr>
          <p:nvPr/>
        </p:nvSpPr>
        <p:spPr bwMode="auto">
          <a:xfrm>
            <a:off x="5816600" y="4194176"/>
            <a:ext cx="623888"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593" name="Freeform 19"/>
          <p:cNvSpPr>
            <a:spLocks/>
          </p:cNvSpPr>
          <p:nvPr/>
        </p:nvSpPr>
        <p:spPr bwMode="auto">
          <a:xfrm>
            <a:off x="5816600"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4" name="Freeform 20"/>
          <p:cNvSpPr>
            <a:spLocks/>
          </p:cNvSpPr>
          <p:nvPr/>
        </p:nvSpPr>
        <p:spPr bwMode="auto">
          <a:xfrm>
            <a:off x="6440488"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08" name="Rectangle 22"/>
          <p:cNvSpPr>
            <a:spLocks noChangeArrowheads="1"/>
          </p:cNvSpPr>
          <p:nvPr/>
        </p:nvSpPr>
        <p:spPr bwMode="auto">
          <a:xfrm>
            <a:off x="6003925" y="4730751"/>
            <a:ext cx="312738"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596" name="Freeform 23"/>
          <p:cNvSpPr>
            <a:spLocks/>
          </p:cNvSpPr>
          <p:nvPr/>
        </p:nvSpPr>
        <p:spPr bwMode="auto">
          <a:xfrm>
            <a:off x="6003925"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7" name="Freeform 24"/>
          <p:cNvSpPr>
            <a:spLocks/>
          </p:cNvSpPr>
          <p:nvPr/>
        </p:nvSpPr>
        <p:spPr bwMode="auto">
          <a:xfrm>
            <a:off x="6316663" y="4608514"/>
            <a:ext cx="125412"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Oval 25"/>
          <p:cNvSpPr>
            <a:spLocks noChangeArrowheads="1"/>
          </p:cNvSpPr>
          <p:nvPr/>
        </p:nvSpPr>
        <p:spPr bwMode="auto">
          <a:xfrm>
            <a:off x="3727451" y="5146676"/>
            <a:ext cx="665163" cy="485775"/>
          </a:xfrm>
          <a:prstGeom prst="ellipse">
            <a:avLst/>
          </a:prstGeom>
          <a:solidFill>
            <a:srgbClr val="00ABDA"/>
          </a:solidFill>
          <a:ln>
            <a:noFill/>
          </a:ln>
        </p:spPr>
        <p:txBody>
          <a:bodyPr wrap="none" anchor="ctr"/>
          <a:lstStyle/>
          <a:p>
            <a:pPr algn="ctr">
              <a:defRPr/>
            </a:pPr>
            <a:r>
              <a:rPr lang="fr-BE" altLang="en-US" sz="1600" b="1" dirty="0">
                <a:solidFill>
                  <a:schemeClr val="tx1">
                    <a:lumMod val="75000"/>
                    <a:lumOff val="25000"/>
                  </a:schemeClr>
                </a:solidFill>
                <a:sym typeface="Arial" charset="0"/>
              </a:rPr>
              <a:t>RVA</a:t>
            </a:r>
            <a:endParaRPr lang="en-US" altLang="en-US" sz="1600" b="1" dirty="0">
              <a:solidFill>
                <a:schemeClr val="tx1">
                  <a:lumMod val="75000"/>
                  <a:lumOff val="25000"/>
                </a:schemeClr>
              </a:solidFill>
              <a:sym typeface="Arial" charset="0"/>
            </a:endParaRPr>
          </a:p>
        </p:txBody>
      </p:sp>
      <p:sp>
        <p:nvSpPr>
          <p:cNvPr id="24599" name="Line 26"/>
          <p:cNvSpPr>
            <a:spLocks noChangeShapeType="1"/>
          </p:cNvSpPr>
          <p:nvPr/>
        </p:nvSpPr>
        <p:spPr bwMode="auto">
          <a:xfrm flipV="1">
            <a:off x="3824289" y="1647825"/>
            <a:ext cx="1552575" cy="755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0" name="Line 27"/>
          <p:cNvSpPr>
            <a:spLocks noChangeShapeType="1"/>
          </p:cNvSpPr>
          <p:nvPr/>
        </p:nvSpPr>
        <p:spPr bwMode="auto">
          <a:xfrm flipV="1">
            <a:off x="3824289" y="2055814"/>
            <a:ext cx="1552575" cy="428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1" name="Line 28"/>
          <p:cNvSpPr>
            <a:spLocks noChangeShapeType="1"/>
          </p:cNvSpPr>
          <p:nvPr/>
        </p:nvSpPr>
        <p:spPr bwMode="auto">
          <a:xfrm>
            <a:off x="3890963" y="2541589"/>
            <a:ext cx="1485900" cy="206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2" name="Line 29"/>
          <p:cNvSpPr>
            <a:spLocks noChangeShapeType="1"/>
          </p:cNvSpPr>
          <p:nvPr/>
        </p:nvSpPr>
        <p:spPr bwMode="auto">
          <a:xfrm>
            <a:off x="3824289" y="2646364"/>
            <a:ext cx="1552575" cy="388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1" name="Oval 30"/>
          <p:cNvSpPr>
            <a:spLocks noChangeArrowheads="1"/>
          </p:cNvSpPr>
          <p:nvPr/>
        </p:nvSpPr>
        <p:spPr bwMode="auto">
          <a:xfrm>
            <a:off x="2322513" y="2065339"/>
            <a:ext cx="1579562" cy="841375"/>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800" dirty="0" err="1">
                <a:solidFill>
                  <a:srgbClr val="000000"/>
                </a:solidFill>
                <a:latin typeface="+mn-lt"/>
                <a:sym typeface="Arial" charset="0"/>
              </a:rPr>
              <a:t>Users</a:t>
            </a:r>
            <a:endParaRPr lang="en-US" altLang="en-US" sz="1800" dirty="0">
              <a:solidFill>
                <a:srgbClr val="000000"/>
              </a:solidFill>
              <a:latin typeface="+mn-lt"/>
              <a:sym typeface="Arial" charset="0"/>
            </a:endParaRPr>
          </a:p>
        </p:txBody>
      </p:sp>
      <p:sp>
        <p:nvSpPr>
          <p:cNvPr id="24604" name="Rectangle 32"/>
          <p:cNvSpPr>
            <a:spLocks noChangeArrowheads="1"/>
          </p:cNvSpPr>
          <p:nvPr/>
        </p:nvSpPr>
        <p:spPr bwMode="auto">
          <a:xfrm>
            <a:off x="3654425" y="4194176"/>
            <a:ext cx="623888"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05" name="Freeform 33"/>
          <p:cNvSpPr>
            <a:spLocks/>
          </p:cNvSpPr>
          <p:nvPr/>
        </p:nvSpPr>
        <p:spPr bwMode="auto">
          <a:xfrm>
            <a:off x="3654425"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6" name="Freeform 34"/>
          <p:cNvSpPr>
            <a:spLocks/>
          </p:cNvSpPr>
          <p:nvPr/>
        </p:nvSpPr>
        <p:spPr bwMode="auto">
          <a:xfrm>
            <a:off x="4278313"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18" name="Rectangle 35"/>
          <p:cNvSpPr>
            <a:spLocks noChangeArrowheads="1"/>
          </p:cNvSpPr>
          <p:nvPr/>
        </p:nvSpPr>
        <p:spPr bwMode="auto">
          <a:xfrm>
            <a:off x="9156701" y="2633664"/>
            <a:ext cx="53975" cy="12160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4608" name="Rectangle 36"/>
          <p:cNvSpPr>
            <a:spLocks noChangeArrowheads="1"/>
          </p:cNvSpPr>
          <p:nvPr/>
        </p:nvSpPr>
        <p:spPr bwMode="auto">
          <a:xfrm>
            <a:off x="8812214" y="2328863"/>
            <a:ext cx="623887" cy="3048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09" name="Freeform 37"/>
          <p:cNvSpPr>
            <a:spLocks/>
          </p:cNvSpPr>
          <p:nvPr/>
        </p:nvSpPr>
        <p:spPr bwMode="auto">
          <a:xfrm>
            <a:off x="8812213" y="2146300"/>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0" name="Freeform 38"/>
          <p:cNvSpPr>
            <a:spLocks/>
          </p:cNvSpPr>
          <p:nvPr/>
        </p:nvSpPr>
        <p:spPr bwMode="auto">
          <a:xfrm>
            <a:off x="9436101" y="2146300"/>
            <a:ext cx="188913"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1" name="Rectangle 43"/>
          <p:cNvSpPr>
            <a:spLocks noChangeArrowheads="1"/>
          </p:cNvSpPr>
          <p:nvPr/>
        </p:nvSpPr>
        <p:spPr bwMode="auto">
          <a:xfrm>
            <a:off x="8812214" y="4194176"/>
            <a:ext cx="623887"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12" name="Freeform 44"/>
          <p:cNvSpPr>
            <a:spLocks/>
          </p:cNvSpPr>
          <p:nvPr/>
        </p:nvSpPr>
        <p:spPr bwMode="auto">
          <a:xfrm>
            <a:off x="8812213"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3" name="Freeform 45"/>
          <p:cNvSpPr>
            <a:spLocks/>
          </p:cNvSpPr>
          <p:nvPr/>
        </p:nvSpPr>
        <p:spPr bwMode="auto">
          <a:xfrm>
            <a:off x="9436101"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97" name="Rectangle 47"/>
          <p:cNvSpPr>
            <a:spLocks noChangeArrowheads="1"/>
          </p:cNvSpPr>
          <p:nvPr/>
        </p:nvSpPr>
        <p:spPr bwMode="auto">
          <a:xfrm>
            <a:off x="8970964" y="4730751"/>
            <a:ext cx="312737"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15" name="Freeform 48"/>
          <p:cNvSpPr>
            <a:spLocks/>
          </p:cNvSpPr>
          <p:nvPr/>
        </p:nvSpPr>
        <p:spPr bwMode="auto">
          <a:xfrm>
            <a:off x="8970963"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6" name="Freeform 49"/>
          <p:cNvSpPr>
            <a:spLocks/>
          </p:cNvSpPr>
          <p:nvPr/>
        </p:nvSpPr>
        <p:spPr bwMode="auto">
          <a:xfrm>
            <a:off x="9283701" y="4608514"/>
            <a:ext cx="125413"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94" name="Rectangle 51"/>
          <p:cNvSpPr>
            <a:spLocks noChangeArrowheads="1"/>
          </p:cNvSpPr>
          <p:nvPr/>
        </p:nvSpPr>
        <p:spPr bwMode="auto">
          <a:xfrm>
            <a:off x="3841750" y="47307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a:solidFill>
                  <a:schemeClr val="tx1">
                    <a:lumMod val="75000"/>
                    <a:lumOff val="25000"/>
                  </a:schemeClr>
                </a:solidFill>
                <a:sym typeface="Arial" charset="0"/>
              </a:rPr>
              <a:t>R</a:t>
            </a:r>
          </a:p>
        </p:txBody>
      </p:sp>
      <p:sp>
        <p:nvSpPr>
          <p:cNvPr id="24618" name="Freeform 52"/>
          <p:cNvSpPr>
            <a:spLocks/>
          </p:cNvSpPr>
          <p:nvPr/>
        </p:nvSpPr>
        <p:spPr bwMode="auto">
          <a:xfrm>
            <a:off x="3841750"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9" name="Freeform 53"/>
          <p:cNvSpPr>
            <a:spLocks/>
          </p:cNvSpPr>
          <p:nvPr/>
        </p:nvSpPr>
        <p:spPr bwMode="auto">
          <a:xfrm>
            <a:off x="4152900" y="46085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88" name="Rectangle 55"/>
          <p:cNvSpPr>
            <a:spLocks noChangeArrowheads="1"/>
          </p:cNvSpPr>
          <p:nvPr/>
        </p:nvSpPr>
        <p:spPr bwMode="auto">
          <a:xfrm>
            <a:off x="6762751" y="1660526"/>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91" name="Rectangle 57"/>
          <p:cNvSpPr>
            <a:spLocks noChangeArrowheads="1"/>
          </p:cNvSpPr>
          <p:nvPr/>
        </p:nvSpPr>
        <p:spPr bwMode="auto">
          <a:xfrm>
            <a:off x="7292975" y="1570038"/>
            <a:ext cx="312738" cy="303212"/>
          </a:xfrm>
          <a:prstGeom prst="rect">
            <a:avLst/>
          </a:prstGeom>
          <a:solidFill>
            <a:srgbClr val="FA7D00"/>
          </a:solidFill>
          <a:ln>
            <a:noFill/>
          </a:ln>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500" b="1" dirty="0">
                <a:solidFill>
                  <a:schemeClr val="tx1">
                    <a:lumMod val="75000"/>
                    <a:lumOff val="25000"/>
                  </a:schemeClr>
                </a:solidFill>
                <a:sym typeface="Arial" charset="0"/>
              </a:rPr>
              <a:t>R</a:t>
            </a:r>
          </a:p>
        </p:txBody>
      </p:sp>
      <p:sp>
        <p:nvSpPr>
          <p:cNvPr id="24622" name="Freeform 58"/>
          <p:cNvSpPr>
            <a:spLocks/>
          </p:cNvSpPr>
          <p:nvPr/>
        </p:nvSpPr>
        <p:spPr bwMode="auto">
          <a:xfrm>
            <a:off x="7292975" y="1447801"/>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3" name="Freeform 59"/>
          <p:cNvSpPr>
            <a:spLocks/>
          </p:cNvSpPr>
          <p:nvPr/>
        </p:nvSpPr>
        <p:spPr bwMode="auto">
          <a:xfrm>
            <a:off x="7605713" y="14478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4" name="Oval 60"/>
          <p:cNvSpPr>
            <a:spLocks noChangeArrowheads="1"/>
          </p:cNvSpPr>
          <p:nvPr/>
        </p:nvSpPr>
        <p:spPr bwMode="auto">
          <a:xfrm>
            <a:off x="5376864" y="1341438"/>
            <a:ext cx="1406525" cy="481012"/>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Internet</a:t>
            </a:r>
          </a:p>
        </p:txBody>
      </p:sp>
      <p:sp>
        <p:nvSpPr>
          <p:cNvPr id="29782" name="Rectangle 62"/>
          <p:cNvSpPr>
            <a:spLocks noChangeArrowheads="1"/>
          </p:cNvSpPr>
          <p:nvPr/>
        </p:nvSpPr>
        <p:spPr bwMode="auto">
          <a:xfrm>
            <a:off x="6762751" y="2146301"/>
            <a:ext cx="1414463" cy="365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85" name="Rectangle 64"/>
          <p:cNvSpPr>
            <a:spLocks noChangeArrowheads="1"/>
          </p:cNvSpPr>
          <p:nvPr/>
        </p:nvSpPr>
        <p:spPr bwMode="auto">
          <a:xfrm>
            <a:off x="7292975" y="2055813"/>
            <a:ext cx="312738" cy="303212"/>
          </a:xfrm>
          <a:prstGeom prst="rect">
            <a:avLst/>
          </a:prstGeom>
          <a:solidFill>
            <a:srgbClr val="FA7D00"/>
          </a:solidFill>
          <a:ln>
            <a:noFill/>
          </a:ln>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500" b="1" dirty="0">
                <a:solidFill>
                  <a:schemeClr val="tx1">
                    <a:lumMod val="75000"/>
                    <a:lumOff val="25000"/>
                  </a:schemeClr>
                </a:solidFill>
                <a:sym typeface="Arial" charset="0"/>
              </a:rPr>
              <a:t>R</a:t>
            </a:r>
          </a:p>
        </p:txBody>
      </p:sp>
      <p:sp>
        <p:nvSpPr>
          <p:cNvPr id="24627" name="Freeform 65"/>
          <p:cNvSpPr>
            <a:spLocks/>
          </p:cNvSpPr>
          <p:nvPr/>
        </p:nvSpPr>
        <p:spPr bwMode="auto">
          <a:xfrm>
            <a:off x="7292975" y="1933576"/>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8" name="Freeform 66"/>
          <p:cNvSpPr>
            <a:spLocks/>
          </p:cNvSpPr>
          <p:nvPr/>
        </p:nvSpPr>
        <p:spPr bwMode="auto">
          <a:xfrm>
            <a:off x="7605713" y="1933575"/>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9" name="Oval 67"/>
          <p:cNvSpPr>
            <a:spLocks noChangeArrowheads="1"/>
          </p:cNvSpPr>
          <p:nvPr/>
        </p:nvSpPr>
        <p:spPr bwMode="auto">
          <a:xfrm>
            <a:off x="5376864" y="1822451"/>
            <a:ext cx="1406525" cy="506413"/>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FedMAN</a:t>
            </a:r>
          </a:p>
        </p:txBody>
      </p:sp>
      <p:sp>
        <p:nvSpPr>
          <p:cNvPr id="29776" name="Rectangle 69"/>
          <p:cNvSpPr>
            <a:spLocks noChangeArrowheads="1"/>
          </p:cNvSpPr>
          <p:nvPr/>
        </p:nvSpPr>
        <p:spPr bwMode="auto">
          <a:xfrm>
            <a:off x="6762751" y="2633664"/>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79" name="Rectangle 71"/>
          <p:cNvSpPr>
            <a:spLocks noChangeArrowheads="1"/>
          </p:cNvSpPr>
          <p:nvPr/>
        </p:nvSpPr>
        <p:spPr bwMode="auto">
          <a:xfrm>
            <a:off x="7292975" y="2541588"/>
            <a:ext cx="312738"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a:solidFill>
                  <a:schemeClr val="tx1">
                    <a:lumMod val="75000"/>
                    <a:lumOff val="25000"/>
                  </a:schemeClr>
                </a:solidFill>
                <a:sym typeface="Arial" charset="0"/>
              </a:rPr>
              <a:t>R</a:t>
            </a:r>
          </a:p>
        </p:txBody>
      </p:sp>
      <p:sp>
        <p:nvSpPr>
          <p:cNvPr id="24632" name="Freeform 72"/>
          <p:cNvSpPr>
            <a:spLocks/>
          </p:cNvSpPr>
          <p:nvPr/>
        </p:nvSpPr>
        <p:spPr bwMode="auto">
          <a:xfrm>
            <a:off x="7292975" y="2420939"/>
            <a:ext cx="439738" cy="122237"/>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3" name="Freeform 73"/>
          <p:cNvSpPr>
            <a:spLocks/>
          </p:cNvSpPr>
          <p:nvPr/>
        </p:nvSpPr>
        <p:spPr bwMode="auto">
          <a:xfrm>
            <a:off x="7605713" y="2420939"/>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4" name="Oval 74"/>
          <p:cNvSpPr>
            <a:spLocks noChangeArrowheads="1"/>
          </p:cNvSpPr>
          <p:nvPr/>
        </p:nvSpPr>
        <p:spPr bwMode="auto">
          <a:xfrm>
            <a:off x="5376864" y="2328864"/>
            <a:ext cx="1406525" cy="466725"/>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Isabel</a:t>
            </a:r>
          </a:p>
        </p:txBody>
      </p:sp>
      <p:sp>
        <p:nvSpPr>
          <p:cNvPr id="24635" name="Oval 75"/>
          <p:cNvSpPr>
            <a:spLocks noChangeArrowheads="1"/>
          </p:cNvSpPr>
          <p:nvPr/>
        </p:nvSpPr>
        <p:spPr bwMode="auto">
          <a:xfrm>
            <a:off x="5376864" y="2795588"/>
            <a:ext cx="1406525" cy="495300"/>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a:t>
            </a:r>
          </a:p>
        </p:txBody>
      </p:sp>
      <p:sp>
        <p:nvSpPr>
          <p:cNvPr id="24636" name="Rectangle 76"/>
          <p:cNvSpPr>
            <a:spLocks noChangeArrowheads="1"/>
          </p:cNvSpPr>
          <p:nvPr/>
        </p:nvSpPr>
        <p:spPr bwMode="auto">
          <a:xfrm>
            <a:off x="8135938" y="1498600"/>
            <a:ext cx="36512" cy="194310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7" name="Rectangle 77"/>
          <p:cNvSpPr>
            <a:spLocks noChangeArrowheads="1"/>
          </p:cNvSpPr>
          <p:nvPr/>
        </p:nvSpPr>
        <p:spPr bwMode="auto">
          <a:xfrm>
            <a:off x="2978150" y="4092576"/>
            <a:ext cx="82550"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8" name="Rectangle 78"/>
          <p:cNvSpPr>
            <a:spLocks noChangeArrowheads="1"/>
          </p:cNvSpPr>
          <p:nvPr/>
        </p:nvSpPr>
        <p:spPr bwMode="auto">
          <a:xfrm>
            <a:off x="3144838" y="5105400"/>
            <a:ext cx="82550" cy="73025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9" name="Rectangle 79"/>
          <p:cNvSpPr>
            <a:spLocks noChangeArrowheads="1"/>
          </p:cNvSpPr>
          <p:nvPr/>
        </p:nvSpPr>
        <p:spPr bwMode="auto">
          <a:xfrm>
            <a:off x="2978150" y="3849688"/>
            <a:ext cx="82550"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40" name="Rectangle 81"/>
          <p:cNvSpPr>
            <a:spLocks noChangeArrowheads="1"/>
          </p:cNvSpPr>
          <p:nvPr/>
        </p:nvSpPr>
        <p:spPr bwMode="auto">
          <a:xfrm>
            <a:off x="2655889" y="4194176"/>
            <a:ext cx="623887"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41" name="Freeform 82"/>
          <p:cNvSpPr>
            <a:spLocks/>
          </p:cNvSpPr>
          <p:nvPr/>
        </p:nvSpPr>
        <p:spPr bwMode="auto">
          <a:xfrm>
            <a:off x="2655888"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2" name="Freeform 83"/>
          <p:cNvSpPr>
            <a:spLocks/>
          </p:cNvSpPr>
          <p:nvPr/>
        </p:nvSpPr>
        <p:spPr bwMode="auto">
          <a:xfrm>
            <a:off x="3279776"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70" name="Rectangle 85"/>
          <p:cNvSpPr>
            <a:spLocks noChangeArrowheads="1"/>
          </p:cNvSpPr>
          <p:nvPr/>
        </p:nvSpPr>
        <p:spPr bwMode="auto">
          <a:xfrm>
            <a:off x="2843213" y="47307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44" name="Freeform 86"/>
          <p:cNvSpPr>
            <a:spLocks/>
          </p:cNvSpPr>
          <p:nvPr/>
        </p:nvSpPr>
        <p:spPr bwMode="auto">
          <a:xfrm>
            <a:off x="2843213"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5" name="Freeform 87"/>
          <p:cNvSpPr>
            <a:spLocks/>
          </p:cNvSpPr>
          <p:nvPr/>
        </p:nvSpPr>
        <p:spPr bwMode="auto">
          <a:xfrm>
            <a:off x="3154363" y="46085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6" name="Rectangle 88"/>
          <p:cNvSpPr>
            <a:spLocks noChangeArrowheads="1"/>
          </p:cNvSpPr>
          <p:nvPr/>
        </p:nvSpPr>
        <p:spPr bwMode="auto">
          <a:xfrm>
            <a:off x="3144838" y="5065714"/>
            <a:ext cx="82550" cy="1133475"/>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47" name="AutoShape 89"/>
          <p:cNvSpPr>
            <a:spLocks noChangeArrowheads="1"/>
          </p:cNvSpPr>
          <p:nvPr/>
        </p:nvSpPr>
        <p:spPr bwMode="auto">
          <a:xfrm>
            <a:off x="2978150" y="5065714"/>
            <a:ext cx="249238" cy="161925"/>
          </a:xfrm>
          <a:prstGeom prst="parallelogram">
            <a:avLst>
              <a:gd name="adj" fmla="val 87486"/>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5" name="Rectangle 91"/>
          <p:cNvSpPr>
            <a:spLocks noChangeArrowheads="1"/>
          </p:cNvSpPr>
          <p:nvPr/>
        </p:nvSpPr>
        <p:spPr bwMode="auto">
          <a:xfrm>
            <a:off x="2843213" y="5429250"/>
            <a:ext cx="311150"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49" name="Freeform 92"/>
          <p:cNvSpPr>
            <a:spLocks/>
          </p:cNvSpPr>
          <p:nvPr/>
        </p:nvSpPr>
        <p:spPr bwMode="auto">
          <a:xfrm>
            <a:off x="2843213" y="5308600"/>
            <a:ext cx="438150" cy="122238"/>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0" name="Freeform 93"/>
          <p:cNvSpPr>
            <a:spLocks/>
          </p:cNvSpPr>
          <p:nvPr/>
        </p:nvSpPr>
        <p:spPr bwMode="auto">
          <a:xfrm>
            <a:off x="3154363" y="53086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Oval 94"/>
          <p:cNvSpPr>
            <a:spLocks noChangeArrowheads="1"/>
          </p:cNvSpPr>
          <p:nvPr/>
        </p:nvSpPr>
        <p:spPr bwMode="auto">
          <a:xfrm>
            <a:off x="2728913" y="5875338"/>
            <a:ext cx="665162" cy="487362"/>
          </a:xfrm>
          <a:prstGeom prst="ellipse">
            <a:avLst/>
          </a:prstGeom>
          <a:solidFill>
            <a:srgbClr val="00ABDA"/>
          </a:solidFill>
          <a:ln>
            <a:noFill/>
          </a:ln>
        </p:spPr>
        <p:txBody>
          <a:bodyPr wrap="none" anchor="ctr"/>
          <a:lstStyle/>
          <a:p>
            <a:pPr algn="ctr">
              <a:defRPr/>
            </a:pPr>
            <a:r>
              <a:rPr lang="en-US" altLang="en-US" sz="1600" b="1" dirty="0">
                <a:solidFill>
                  <a:schemeClr val="tx1">
                    <a:lumMod val="75000"/>
                    <a:lumOff val="25000"/>
                  </a:schemeClr>
                </a:solidFill>
                <a:sym typeface="Arial" charset="0"/>
              </a:rPr>
              <a:t>NIC</a:t>
            </a:r>
          </a:p>
        </p:txBody>
      </p:sp>
      <p:sp>
        <p:nvSpPr>
          <p:cNvPr id="24652" name="Rectangle 97"/>
          <p:cNvSpPr>
            <a:spLocks noChangeArrowheads="1"/>
          </p:cNvSpPr>
          <p:nvPr/>
        </p:nvSpPr>
        <p:spPr bwMode="auto">
          <a:xfrm>
            <a:off x="2311401" y="3787776"/>
            <a:ext cx="7739063" cy="61913"/>
          </a:xfrm>
          <a:prstGeom prst="rect">
            <a:avLst/>
          </a:prstGeom>
          <a:gradFill rotWithShape="0">
            <a:gsLst>
              <a:gs pos="0">
                <a:srgbClr val="3D3D3D"/>
              </a:gs>
              <a:gs pos="100000">
                <a:srgbClr val="CECEC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324708" name="Rectangle 100"/>
          <p:cNvSpPr>
            <a:spLocks noChangeArrowheads="1"/>
          </p:cNvSpPr>
          <p:nvPr/>
        </p:nvSpPr>
        <p:spPr bwMode="auto">
          <a:xfrm>
            <a:off x="2455864" y="3355975"/>
            <a:ext cx="1824037" cy="363538"/>
          </a:xfrm>
          <a:prstGeom prst="rect">
            <a:avLst/>
          </a:prstGeom>
          <a:noFill/>
          <a:ln>
            <a:noFill/>
          </a:ln>
          <a:effectLst/>
        </p:spPr>
        <p:txBody>
          <a:bodyPr lIns="90488" tIns="44450" rIns="90488" bIns="44450">
            <a:spAutoFit/>
          </a:bodyPr>
          <a:lstStyle/>
          <a:p>
            <a:pPr fontAlgn="auto">
              <a:spcBef>
                <a:spcPts val="0"/>
              </a:spcBef>
              <a:spcAft>
                <a:spcPts val="0"/>
              </a:spcAft>
              <a:buSzPct val="100000"/>
              <a:defRPr/>
            </a:pPr>
            <a:r>
              <a:rPr lang="en-US" dirty="0">
                <a:solidFill>
                  <a:srgbClr val="000000"/>
                </a:solidFill>
                <a:effectLst>
                  <a:outerShdw blurRad="38100" dist="38100" dir="2700000" algn="tl">
                    <a:srgbClr val="C0C0C0"/>
                  </a:outerShdw>
                </a:effectLst>
                <a:latin typeface="+mn-lt"/>
                <a:sym typeface="Arial" charset="0"/>
              </a:rPr>
              <a:t>Backbone</a:t>
            </a:r>
          </a:p>
        </p:txBody>
      </p:sp>
      <p:sp>
        <p:nvSpPr>
          <p:cNvPr id="24654" name="Rectangle 101"/>
          <p:cNvSpPr>
            <a:spLocks noChangeArrowheads="1"/>
          </p:cNvSpPr>
          <p:nvPr/>
        </p:nvSpPr>
        <p:spPr bwMode="auto">
          <a:xfrm>
            <a:off x="9258300" y="5103813"/>
            <a:ext cx="84138"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8" name="Rectangle 104"/>
          <p:cNvSpPr>
            <a:spLocks noChangeArrowheads="1"/>
          </p:cNvSpPr>
          <p:nvPr/>
        </p:nvSpPr>
        <p:spPr bwMode="auto">
          <a:xfrm>
            <a:off x="8943975" y="54419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56" name="Freeform 105"/>
          <p:cNvSpPr>
            <a:spLocks/>
          </p:cNvSpPr>
          <p:nvPr/>
        </p:nvSpPr>
        <p:spPr bwMode="auto">
          <a:xfrm>
            <a:off x="8943975" y="53197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7" name="Freeform 106"/>
          <p:cNvSpPr>
            <a:spLocks/>
          </p:cNvSpPr>
          <p:nvPr/>
        </p:nvSpPr>
        <p:spPr bwMode="auto">
          <a:xfrm>
            <a:off x="9255125" y="53197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45" name="Oval 107"/>
          <p:cNvSpPr>
            <a:spLocks noChangeArrowheads="1"/>
          </p:cNvSpPr>
          <p:nvPr/>
        </p:nvSpPr>
        <p:spPr bwMode="auto">
          <a:xfrm>
            <a:off x="8829676" y="5888039"/>
            <a:ext cx="665163" cy="485775"/>
          </a:xfrm>
          <a:prstGeom prst="ellipse">
            <a:avLst/>
          </a:prstGeom>
          <a:solidFill>
            <a:srgbClr val="00ABDA"/>
          </a:solidFill>
          <a:ln>
            <a:noFill/>
          </a:ln>
        </p:spPr>
        <p:txBody>
          <a:bodyPr wrap="none" anchor="ctr"/>
          <a:lstStyle/>
          <a:p>
            <a:pPr algn="ctr">
              <a:defRPr/>
            </a:pPr>
            <a:r>
              <a:rPr lang="en-US" altLang="en-US" sz="1600" b="1">
                <a:solidFill>
                  <a:schemeClr val="tx1">
                    <a:lumMod val="75000"/>
                    <a:lumOff val="25000"/>
                  </a:schemeClr>
                </a:solidFill>
                <a:sym typeface="Arial" charset="0"/>
              </a:rPr>
              <a:t>…</a:t>
            </a:r>
          </a:p>
        </p:txBody>
      </p:sp>
      <p:sp>
        <p:nvSpPr>
          <p:cNvPr id="24659" name="Rectangle 109"/>
          <p:cNvSpPr>
            <a:spLocks noChangeArrowheads="1"/>
          </p:cNvSpPr>
          <p:nvPr/>
        </p:nvSpPr>
        <p:spPr bwMode="auto">
          <a:xfrm>
            <a:off x="8107364" y="4105276"/>
            <a:ext cx="84137"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60" name="Rectangle 110"/>
          <p:cNvSpPr>
            <a:spLocks noChangeArrowheads="1"/>
          </p:cNvSpPr>
          <p:nvPr/>
        </p:nvSpPr>
        <p:spPr bwMode="auto">
          <a:xfrm>
            <a:off x="8107364" y="3862388"/>
            <a:ext cx="73025"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61" name="Line 111"/>
          <p:cNvSpPr>
            <a:spLocks noChangeShapeType="1"/>
          </p:cNvSpPr>
          <p:nvPr/>
        </p:nvSpPr>
        <p:spPr bwMode="auto">
          <a:xfrm flipH="1">
            <a:off x="7013575" y="5402263"/>
            <a:ext cx="9413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Oval 112"/>
          <p:cNvSpPr>
            <a:spLocks noChangeArrowheads="1"/>
          </p:cNvSpPr>
          <p:nvPr/>
        </p:nvSpPr>
        <p:spPr bwMode="auto">
          <a:xfrm>
            <a:off x="7816851" y="5159376"/>
            <a:ext cx="665163" cy="487363"/>
          </a:xfrm>
          <a:prstGeom prst="ellipse">
            <a:avLst/>
          </a:prstGeom>
          <a:solidFill>
            <a:srgbClr val="00ABDA"/>
          </a:solidFill>
          <a:ln>
            <a:noFill/>
          </a:ln>
        </p:spPr>
        <p:txBody>
          <a:bodyPr wrap="none" anchor="ctr"/>
          <a:lstStyle/>
          <a:p>
            <a:pPr algn="ctr">
              <a:defRPr/>
            </a:pPr>
            <a:r>
              <a:rPr lang="fr-BE" altLang="en-US" sz="1600" b="1" dirty="0">
                <a:solidFill>
                  <a:schemeClr val="tx1">
                    <a:lumMod val="75000"/>
                    <a:lumOff val="25000"/>
                  </a:schemeClr>
                </a:solidFill>
                <a:sym typeface="Arial" charset="0"/>
              </a:rPr>
              <a:t>RSZ</a:t>
            </a:r>
            <a:endParaRPr lang="en-US" altLang="en-US" sz="1600" b="1" dirty="0">
              <a:solidFill>
                <a:schemeClr val="tx1">
                  <a:lumMod val="75000"/>
                  <a:lumOff val="25000"/>
                </a:schemeClr>
              </a:solidFill>
              <a:sym typeface="Arial" charset="0"/>
            </a:endParaRPr>
          </a:p>
        </p:txBody>
      </p:sp>
      <p:sp>
        <p:nvSpPr>
          <p:cNvPr id="24663" name="Rectangle 114"/>
          <p:cNvSpPr>
            <a:spLocks noChangeArrowheads="1"/>
          </p:cNvSpPr>
          <p:nvPr/>
        </p:nvSpPr>
        <p:spPr bwMode="auto">
          <a:xfrm>
            <a:off x="7743825" y="4206875"/>
            <a:ext cx="623888" cy="3048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64" name="Freeform 115"/>
          <p:cNvSpPr>
            <a:spLocks/>
          </p:cNvSpPr>
          <p:nvPr/>
        </p:nvSpPr>
        <p:spPr bwMode="auto">
          <a:xfrm>
            <a:off x="7743825" y="40243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5" name="Freeform 116"/>
          <p:cNvSpPr>
            <a:spLocks/>
          </p:cNvSpPr>
          <p:nvPr/>
        </p:nvSpPr>
        <p:spPr bwMode="auto">
          <a:xfrm>
            <a:off x="8367713" y="4024313"/>
            <a:ext cx="188912"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Rectangle 118"/>
          <p:cNvSpPr>
            <a:spLocks noChangeArrowheads="1"/>
          </p:cNvSpPr>
          <p:nvPr/>
        </p:nvSpPr>
        <p:spPr bwMode="auto">
          <a:xfrm>
            <a:off x="7931150" y="4743450"/>
            <a:ext cx="312738"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67" name="Freeform 119"/>
          <p:cNvSpPr>
            <a:spLocks/>
          </p:cNvSpPr>
          <p:nvPr/>
        </p:nvSpPr>
        <p:spPr bwMode="auto">
          <a:xfrm>
            <a:off x="7931150" y="4622801"/>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8" name="Freeform 120"/>
          <p:cNvSpPr>
            <a:spLocks/>
          </p:cNvSpPr>
          <p:nvPr/>
        </p:nvSpPr>
        <p:spPr bwMode="auto">
          <a:xfrm>
            <a:off x="8243888" y="4622800"/>
            <a:ext cx="125412"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51" name="Oval 121"/>
          <p:cNvSpPr>
            <a:spLocks noChangeArrowheads="1"/>
          </p:cNvSpPr>
          <p:nvPr/>
        </p:nvSpPr>
        <p:spPr bwMode="auto">
          <a:xfrm>
            <a:off x="5000625" y="5186364"/>
            <a:ext cx="2217738" cy="688975"/>
          </a:xfrm>
          <a:prstGeom prst="ellipse">
            <a:avLst/>
          </a:prstGeom>
          <a:solidFill>
            <a:srgbClr val="00ABDA"/>
          </a:solidFill>
          <a:ln>
            <a:noFill/>
          </a:ln>
        </p:spPr>
        <p:txBody>
          <a:bodyPr wrap="none" anchor="ctr"/>
          <a:lstStyle/>
          <a:p>
            <a:pPr algn="ctr">
              <a:defRPr/>
            </a:pPr>
            <a:r>
              <a:rPr lang="fr-BE" altLang="en-US" sz="1600" b="1" dirty="0">
                <a:solidFill>
                  <a:schemeClr val="tx1">
                    <a:lumMod val="75000"/>
                    <a:lumOff val="25000"/>
                  </a:schemeClr>
                </a:solidFill>
                <a:sym typeface="Arial" charset="0"/>
              </a:rPr>
              <a:t>KSZ</a:t>
            </a:r>
            <a:endParaRPr lang="en-US" altLang="en-US" sz="1600" b="1" dirty="0">
              <a:solidFill>
                <a:schemeClr val="tx1">
                  <a:lumMod val="75000"/>
                  <a:lumOff val="25000"/>
                </a:schemeClr>
              </a:solidFill>
              <a:sym typeface="Arial" charset="0"/>
            </a:endParaRPr>
          </a:p>
        </p:txBody>
      </p:sp>
      <p:sp>
        <p:nvSpPr>
          <p:cNvPr id="24670" name="AutoShape 89"/>
          <p:cNvSpPr>
            <a:spLocks noChangeArrowheads="1"/>
          </p:cNvSpPr>
          <p:nvPr/>
        </p:nvSpPr>
        <p:spPr bwMode="auto">
          <a:xfrm>
            <a:off x="9120188" y="5084764"/>
            <a:ext cx="215900" cy="161925"/>
          </a:xfrm>
          <a:prstGeom prst="parallelogram">
            <a:avLst>
              <a:gd name="adj" fmla="val 87556"/>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39</a:t>
            </a:fld>
            <a:r>
              <a:rPr lang="fr-BE"/>
              <a:t> </a:t>
            </a:r>
            <a:endParaRPr lang="fr-BE" dirty="0"/>
          </a:p>
        </p:txBody>
      </p:sp>
    </p:spTree>
    <p:extLst>
      <p:ext uri="{BB962C8B-B14F-4D97-AF65-F5344CB8AC3E}">
        <p14:creationId xmlns:p14="http://schemas.microsoft.com/office/powerpoint/2010/main" val="1347393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30" b="1800"/>
          <a:stretch/>
        </p:blipFill>
        <p:spPr>
          <a:xfrm>
            <a:off x="0" y="0"/>
            <a:ext cx="12893987" cy="7128469"/>
          </a:xfrm>
          <a:prstGeom prst="rect">
            <a:avLst/>
          </a:prstGeom>
        </p:spPr>
      </p:pic>
    </p:spTree>
    <p:extLst>
      <p:ext uri="{BB962C8B-B14F-4D97-AF65-F5344CB8AC3E}">
        <p14:creationId xmlns:p14="http://schemas.microsoft.com/office/powerpoint/2010/main" val="3056532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a </a:t>
            </a:r>
            <a:r>
              <a:rPr lang="en-GB" dirty="0">
                <a:solidFill>
                  <a:srgbClr val="0087BE"/>
                </a:solidFill>
              </a:rPr>
              <a:t>network between all 3,000 social sector actors</a:t>
            </a:r>
            <a:r>
              <a:rPr lang="en-GB" dirty="0"/>
              <a:t> with a secure connection to the internet, the federal MAN, regional extranets, extranets between local authorities and the Belgian </a:t>
            </a:r>
            <a:r>
              <a:rPr lang="en-GB" dirty="0" err="1"/>
              <a:t>interbanking</a:t>
            </a:r>
            <a:r>
              <a:rPr lang="en-GB" dirty="0"/>
              <a:t> network</a:t>
            </a:r>
          </a:p>
          <a:p>
            <a:endParaRPr lang="en-GB" dirty="0"/>
          </a:p>
          <a:p>
            <a:r>
              <a:rPr lang="en-GB" dirty="0"/>
              <a:t>a </a:t>
            </a:r>
            <a:r>
              <a:rPr lang="en-GB" dirty="0">
                <a:solidFill>
                  <a:srgbClr val="0087BE"/>
                </a:solidFill>
              </a:rPr>
              <a:t>unique identification key</a:t>
            </a:r>
          </a:p>
          <a:p>
            <a:pPr lvl="1"/>
            <a:r>
              <a:rPr lang="en-GB" dirty="0"/>
              <a:t>for every citizen </a:t>
            </a:r>
          </a:p>
          <a:p>
            <a:pPr lvl="1"/>
            <a:r>
              <a:rPr lang="en-GB" dirty="0"/>
              <a:t>for every company</a:t>
            </a:r>
          </a:p>
          <a:p>
            <a:pPr lvl="1"/>
            <a:r>
              <a:rPr lang="en-GB" dirty="0"/>
              <a:t>for every establishment of a company</a:t>
            </a:r>
          </a:p>
          <a:p>
            <a:endParaRPr lang="en-GB" dirty="0"/>
          </a:p>
          <a:p>
            <a:r>
              <a:rPr lang="en-GB" dirty="0"/>
              <a:t>an </a:t>
            </a:r>
            <a:r>
              <a:rPr lang="en-GB" dirty="0">
                <a:solidFill>
                  <a:srgbClr val="0087BE"/>
                </a:solidFill>
              </a:rPr>
              <a:t>agreed division of tasks</a:t>
            </a:r>
            <a:r>
              <a:rPr lang="en-GB" dirty="0"/>
              <a:t> between the actors within and outside the social sector with regard to </a:t>
            </a:r>
            <a:r>
              <a:rPr lang="en-GB" dirty="0">
                <a:solidFill>
                  <a:srgbClr val="0087BE"/>
                </a:solidFill>
              </a:rPr>
              <a:t>collection, validation and management of information</a:t>
            </a:r>
            <a:r>
              <a:rPr lang="en-GB" dirty="0"/>
              <a:t> and with regard to </a:t>
            </a:r>
            <a:r>
              <a:rPr lang="en-GB" dirty="0">
                <a:solidFill>
                  <a:srgbClr val="0087BE"/>
                </a:solidFill>
              </a:rPr>
              <a:t>electronic storage of information</a:t>
            </a:r>
            <a:r>
              <a:rPr lang="en-GB" dirty="0"/>
              <a:t> in authentic sources</a:t>
            </a:r>
          </a:p>
          <a:p>
            <a:endParaRPr 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40</a:t>
            </a:fld>
            <a:r>
              <a:rPr lang="fr-BE"/>
              <a:t> </a:t>
            </a:r>
            <a:endParaRPr lang="fr-BE" dirty="0"/>
          </a:p>
        </p:txBody>
      </p:sp>
      <p:sp>
        <p:nvSpPr>
          <p:cNvPr id="2" name="Title 1"/>
          <p:cNvSpPr>
            <a:spLocks noGrp="1"/>
          </p:cNvSpPr>
          <p:nvPr>
            <p:ph type="title"/>
          </p:nvPr>
        </p:nvSpPr>
        <p:spPr/>
        <p:txBody>
          <a:bodyPr/>
          <a:lstStyle/>
          <a:p>
            <a:r>
              <a:rPr lang="en-GB"/>
              <a:t>Results</a:t>
            </a:r>
            <a:endParaRPr lang="en-US" dirty="0"/>
          </a:p>
        </p:txBody>
      </p:sp>
    </p:spTree>
    <p:extLst>
      <p:ext uri="{BB962C8B-B14F-4D97-AF65-F5344CB8AC3E}">
        <p14:creationId xmlns:p14="http://schemas.microsoft.com/office/powerpoint/2010/main" val="7165907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p:txBody>
          <a:bodyPr/>
          <a:lstStyle/>
          <a:p>
            <a:r>
              <a:rPr lang="en-GB" altLang="en-US" dirty="0">
                <a:solidFill>
                  <a:srgbClr val="0087BE"/>
                </a:solidFill>
              </a:rPr>
              <a:t>220 electronic services for mutual information exchange</a:t>
            </a:r>
            <a:r>
              <a:rPr lang="en-GB" altLang="en-US" dirty="0"/>
              <a:t> amongst actors in the social sector, defined after process optimization</a:t>
            </a:r>
          </a:p>
          <a:p>
            <a:pPr lvl="1"/>
            <a:r>
              <a:rPr lang="en-GB" altLang="en-US" dirty="0"/>
              <a:t>nearly all direct or indirect (via citizens or companies) paper-based information exchange by &gt; 800 paper forms between actors in the social sector has been abolished</a:t>
            </a:r>
          </a:p>
          <a:p>
            <a:pPr lvl="1"/>
            <a:r>
              <a:rPr lang="en-GB" altLang="en-US" dirty="0"/>
              <a:t>in 2023, &gt; 1,81 billion electronic messages were exchanged amongst actors in the social sector, which saved as many paper exchanges</a:t>
            </a:r>
          </a:p>
          <a:p>
            <a:endParaRPr lang="en-GB" altLang="en-US" dirty="0"/>
          </a:p>
          <a:p>
            <a:r>
              <a:rPr lang="en-GB" altLang="en-US" dirty="0"/>
              <a:t>electronic services for </a:t>
            </a:r>
            <a:r>
              <a:rPr lang="en-GB" altLang="en-US" dirty="0">
                <a:solidFill>
                  <a:srgbClr val="0087BE"/>
                </a:solidFill>
              </a:rPr>
              <a:t>citizens</a:t>
            </a:r>
          </a:p>
          <a:p>
            <a:pPr lvl="1"/>
            <a:r>
              <a:rPr lang="en-GB" altLang="en-US" dirty="0">
                <a:solidFill>
                  <a:srgbClr val="0087BE"/>
                </a:solidFill>
              </a:rPr>
              <a:t>maximal automatic granting of benefits</a:t>
            </a:r>
            <a:r>
              <a:rPr lang="en-GB" altLang="en-US" dirty="0"/>
              <a:t> based on electronic information exchange between actors in the social sector</a:t>
            </a:r>
          </a:p>
          <a:p>
            <a:pPr lvl="1"/>
            <a:r>
              <a:rPr lang="en-GB" altLang="en-US" dirty="0">
                <a:solidFill>
                  <a:srgbClr val="0087BE"/>
                </a:solidFill>
              </a:rPr>
              <a:t>25 electronic services</a:t>
            </a:r>
            <a:r>
              <a:rPr lang="en-GB" altLang="en-US" dirty="0"/>
              <a:t> via an integrated portal and/or mobile applications</a:t>
            </a: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41</a:t>
            </a:fld>
            <a:r>
              <a:rPr lang="fr-BE"/>
              <a:t> </a:t>
            </a:r>
            <a:endParaRPr lang="fr-BE" dirty="0"/>
          </a:p>
        </p:txBody>
      </p:sp>
      <p:sp>
        <p:nvSpPr>
          <p:cNvPr id="2" name="Title 1"/>
          <p:cNvSpPr>
            <a:spLocks noGrp="1"/>
          </p:cNvSpPr>
          <p:nvPr>
            <p:ph type="title"/>
          </p:nvPr>
        </p:nvSpPr>
        <p:spPr/>
        <p:txBody>
          <a:bodyPr/>
          <a:lstStyle/>
          <a:p>
            <a:r>
              <a:rPr lang="en-GB"/>
              <a:t>Results</a:t>
            </a:r>
            <a:endParaRPr lang="en-US" dirty="0"/>
          </a:p>
        </p:txBody>
      </p:sp>
    </p:spTree>
    <p:extLst>
      <p:ext uri="{BB962C8B-B14F-4D97-AF65-F5344CB8AC3E}">
        <p14:creationId xmlns:p14="http://schemas.microsoft.com/office/powerpoint/2010/main" val="1283944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p:txBody>
          <a:bodyPr/>
          <a:lstStyle/>
          <a:p>
            <a:r>
              <a:rPr lang="en-GB" altLang="en-US" dirty="0"/>
              <a:t>more than </a:t>
            </a:r>
            <a:r>
              <a:rPr lang="en-GB" altLang="en-US" dirty="0">
                <a:solidFill>
                  <a:srgbClr val="0087BE"/>
                </a:solidFill>
              </a:rPr>
              <a:t>50 electronic services for employers</a:t>
            </a:r>
            <a:r>
              <a:rPr lang="en-GB" altLang="en-US" dirty="0"/>
              <a:t>, either based on the electronic exchange of structured messages or via an integrated portal site</a:t>
            </a:r>
          </a:p>
          <a:p>
            <a:pPr lvl="1"/>
            <a:r>
              <a:rPr lang="en-GB" altLang="en-US" dirty="0"/>
              <a:t>50 social security declaration forms for employers have been abolished</a:t>
            </a:r>
          </a:p>
          <a:p>
            <a:pPr lvl="1"/>
            <a:r>
              <a:rPr lang="en-GB" altLang="en-US" dirty="0"/>
              <a:t>in the remaining 30 (electronic) declaration forms the number of headings has on average been reduced to a third of the previous number</a:t>
            </a:r>
          </a:p>
          <a:p>
            <a:pPr lvl="1"/>
            <a:r>
              <a:rPr lang="en-GB" altLang="en-US" dirty="0">
                <a:solidFill>
                  <a:srgbClr val="0087BE"/>
                </a:solidFill>
              </a:rPr>
              <a:t>declarations are limited to 3 events</a:t>
            </a:r>
          </a:p>
          <a:p>
            <a:pPr lvl="2"/>
            <a:r>
              <a:rPr lang="en-GB" altLang="en-US" dirty="0"/>
              <a:t>immediate declaration of recruitment and discharge (only electronically)</a:t>
            </a:r>
          </a:p>
          <a:p>
            <a:pPr lvl="2"/>
            <a:r>
              <a:rPr lang="en-GB" altLang="en-US" dirty="0"/>
              <a:t>quarterly declaration of salary and working time (only electronically)</a:t>
            </a:r>
          </a:p>
          <a:p>
            <a:pPr lvl="2"/>
            <a:r>
              <a:rPr lang="en-GB" altLang="en-US" dirty="0"/>
              <a:t>occurrence of a social risk (electronically or on paper)</a:t>
            </a:r>
          </a:p>
          <a:p>
            <a:pPr lvl="1"/>
            <a:r>
              <a:rPr lang="en-GB" altLang="en-US" dirty="0"/>
              <a:t>in 2022, more than 45 million electronic declarations were made by all 230,000 employers, 98 % of which from application to application</a:t>
            </a:r>
            <a:endParaRPr lang="en-US" alt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42</a:t>
            </a:fld>
            <a:r>
              <a:rPr lang="fr-BE"/>
              <a:t> </a:t>
            </a:r>
            <a:endParaRPr lang="fr-BE" dirty="0"/>
          </a:p>
        </p:txBody>
      </p:sp>
      <p:sp>
        <p:nvSpPr>
          <p:cNvPr id="2" name="Title 1"/>
          <p:cNvSpPr>
            <a:spLocks noGrp="1"/>
          </p:cNvSpPr>
          <p:nvPr>
            <p:ph type="title"/>
          </p:nvPr>
        </p:nvSpPr>
        <p:spPr/>
        <p:txBody>
          <a:bodyPr/>
          <a:lstStyle/>
          <a:p>
            <a:r>
              <a:rPr lang="en-GB"/>
              <a:t>Results</a:t>
            </a:r>
            <a:endParaRPr lang="en-US" dirty="0"/>
          </a:p>
        </p:txBody>
      </p:sp>
    </p:spTree>
    <p:extLst>
      <p:ext uri="{BB962C8B-B14F-4D97-AF65-F5344CB8AC3E}">
        <p14:creationId xmlns:p14="http://schemas.microsoft.com/office/powerpoint/2010/main" val="561811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ltLang="en-US"/>
              <a:t>Quartely declaration salary &amp; working time</a:t>
            </a:r>
            <a:endParaRPr lang="en-US" dirty="0"/>
          </a:p>
        </p:txBody>
      </p:sp>
      <p:grpSp>
        <p:nvGrpSpPr>
          <p:cNvPr id="5" name="Group 34"/>
          <p:cNvGrpSpPr>
            <a:grpSpLocks/>
          </p:cNvGrpSpPr>
          <p:nvPr/>
        </p:nvGrpSpPr>
        <p:grpSpPr bwMode="auto">
          <a:xfrm>
            <a:off x="1919289" y="1285875"/>
            <a:ext cx="8351837" cy="5008366"/>
            <a:chOff x="926963" y="1285876"/>
            <a:chExt cx="8350941" cy="5008367"/>
          </a:xfrm>
        </p:grpSpPr>
        <p:grpSp>
          <p:nvGrpSpPr>
            <p:cNvPr id="6" name="Group 21523"/>
            <p:cNvGrpSpPr>
              <a:grpSpLocks/>
            </p:cNvGrpSpPr>
            <p:nvPr/>
          </p:nvGrpSpPr>
          <p:grpSpPr bwMode="auto">
            <a:xfrm>
              <a:off x="926963" y="1285876"/>
              <a:ext cx="8350941" cy="5008367"/>
              <a:chOff x="645249" y="1424312"/>
              <a:chExt cx="8351241" cy="5008493"/>
            </a:xfrm>
          </p:grpSpPr>
          <p:sp>
            <p:nvSpPr>
              <p:cNvPr id="18" name="Line 744"/>
              <p:cNvSpPr>
                <a:spLocks noChangeShapeType="1"/>
              </p:cNvSpPr>
              <p:nvPr/>
            </p:nvSpPr>
            <p:spPr bwMode="auto">
              <a:xfrm>
                <a:off x="5530850" y="2726817"/>
                <a:ext cx="0" cy="1128712"/>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Text Box 156"/>
              <p:cNvSpPr txBox="1">
                <a:spLocks noChangeArrowheads="1"/>
              </p:cNvSpPr>
              <p:nvPr/>
            </p:nvSpPr>
            <p:spPr bwMode="auto">
              <a:xfrm>
                <a:off x="6797411" y="1623225"/>
                <a:ext cx="2199079" cy="1126490"/>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defPPr>
                  <a:defRPr lang="en-US"/>
                </a:defPPr>
                <a:lvl1pPr algn="ctr" eaLnBrk="0" hangingPunct="0">
                  <a:lnSpc>
                    <a:spcPct val="80000"/>
                  </a:lnSpc>
                  <a:buFontTx/>
                  <a:buNone/>
                  <a:defRPr sz="1600" b="1">
                    <a:solidFill>
                      <a:srgbClr val="0070C0"/>
                    </a:solidFill>
                    <a:latin typeface="Verdana" panose="020B0604030504040204" pitchFamily="34" charset="0"/>
                    <a:ea typeface="Verdana" panose="020B0604030504040204" pitchFamily="34" charset="0"/>
                    <a:cs typeface="Verdana" panose="020B0604030504040204" pitchFamily="34" charset="0"/>
                  </a:defRPr>
                </a:lvl1pPr>
                <a:lvl2pPr marL="742950" indent="-285750" eaLnBrk="0" hangingPunct="0">
                  <a:spcBef>
                    <a:spcPct val="20000"/>
                  </a:spcBef>
                  <a:buFont typeface="Arial" pitchFamily="34" charset="0"/>
                  <a:buChar char="–"/>
                  <a:defRPr sz="2800"/>
                </a:lvl2pPr>
                <a:lvl3pPr marL="1143000" indent="-228600" eaLnBrk="0" hangingPunct="0">
                  <a:spcBef>
                    <a:spcPct val="20000"/>
                  </a:spcBef>
                  <a:buFont typeface="Arial" pitchFamily="34" charset="0"/>
                  <a:buChar char="•"/>
                  <a:defRPr sz="2400"/>
                </a:lvl3pPr>
                <a:lvl4pPr marL="1600200" indent="-228600" eaLnBrk="0" hangingPunct="0">
                  <a:spcBef>
                    <a:spcPct val="20000"/>
                  </a:spcBef>
                  <a:buFont typeface="Arial" pitchFamily="34" charset="0"/>
                  <a:buChar char="–"/>
                  <a:defRPr sz="2000"/>
                </a:lvl4pPr>
                <a:lvl5pPr marL="2057400" indent="-228600" eaLnBrk="0" hangingPunct="0">
                  <a:spcBef>
                    <a:spcPct val="20000"/>
                  </a:spcBef>
                  <a:buFont typeface="Arial" pitchFamily="34" charset="0"/>
                  <a:buChar char="»"/>
                  <a:defRPr sz="2000"/>
                </a:lvl5pPr>
                <a:lvl6pPr marL="2514600" indent="-228600" eaLnBrk="0" fontAlgn="base" hangingPunct="0">
                  <a:spcBef>
                    <a:spcPct val="20000"/>
                  </a:spcBef>
                  <a:spcAft>
                    <a:spcPct val="0"/>
                  </a:spcAft>
                  <a:buFont typeface="Arial" pitchFamily="34" charset="0"/>
                  <a:buChar char="»"/>
                  <a:defRPr sz="2000"/>
                </a:lvl6pPr>
                <a:lvl7pPr marL="2971800" indent="-228600" eaLnBrk="0" fontAlgn="base" hangingPunct="0">
                  <a:spcBef>
                    <a:spcPct val="20000"/>
                  </a:spcBef>
                  <a:spcAft>
                    <a:spcPct val="0"/>
                  </a:spcAft>
                  <a:buFont typeface="Arial" pitchFamily="34" charset="0"/>
                  <a:buChar char="»"/>
                  <a:defRPr sz="2000"/>
                </a:lvl7pPr>
                <a:lvl8pPr marL="3429000" indent="-228600" eaLnBrk="0" fontAlgn="base" hangingPunct="0">
                  <a:spcBef>
                    <a:spcPct val="20000"/>
                  </a:spcBef>
                  <a:spcAft>
                    <a:spcPct val="0"/>
                  </a:spcAft>
                  <a:buFont typeface="Arial" pitchFamily="34" charset="0"/>
                  <a:buChar char="»"/>
                  <a:defRPr sz="2000"/>
                </a:lvl8pPr>
                <a:lvl9pPr marL="3886200" indent="-228600" eaLnBrk="0" fontAlgn="base" hangingPunct="0">
                  <a:spcBef>
                    <a:spcPct val="20000"/>
                  </a:spcBef>
                  <a:spcAft>
                    <a:spcPct val="0"/>
                  </a:spcAft>
                  <a:buFont typeface="Arial" pitchFamily="34" charset="0"/>
                  <a:buChar char="»"/>
                  <a:defRPr sz="2000"/>
                </a:lvl9pPr>
              </a:lstStyle>
              <a:p>
                <a:pPr>
                  <a:defRPr/>
                </a:pPr>
                <a:endParaRPr lang="fr-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endParaRPr>
              </a:p>
              <a:p>
                <a:pPr>
                  <a:defRPr/>
                </a:pPr>
                <a:r>
                  <a:rPr lang="fr-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rPr>
                  <a:t>simplification</a:t>
                </a:r>
              </a:p>
              <a:p>
                <a:pPr>
                  <a:defRPr/>
                </a:pPr>
                <a:endParaRPr lang="nl-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endParaRPr>
              </a:p>
            </p:txBody>
          </p:sp>
          <p:grpSp>
            <p:nvGrpSpPr>
              <p:cNvPr id="20" name="Group 6"/>
              <p:cNvGrpSpPr>
                <a:grpSpLocks/>
              </p:cNvGrpSpPr>
              <p:nvPr/>
            </p:nvGrpSpPr>
            <p:grpSpPr bwMode="auto">
              <a:xfrm>
                <a:off x="4355976" y="3807076"/>
                <a:ext cx="2085454" cy="803842"/>
                <a:chOff x="3423818" y="4438825"/>
                <a:chExt cx="2468982" cy="1011063"/>
              </a:xfrm>
            </p:grpSpPr>
            <p:graphicFrame>
              <p:nvGraphicFramePr>
                <p:cNvPr id="112" name="Object 155">
                  <a:hlinkClick r:id="" action="ppaction://ole?verb=0"/>
                </p:cNvPr>
                <p:cNvGraphicFramePr>
                  <a:graphicFrameLocks/>
                </p:cNvGraphicFramePr>
                <p:nvPr/>
              </p:nvGraphicFramePr>
              <p:xfrm>
                <a:off x="3557588" y="4584700"/>
                <a:ext cx="2335212" cy="865188"/>
              </p:xfrm>
              <a:graphic>
                <a:graphicData uri="http://schemas.openxmlformats.org/presentationml/2006/ole">
                  <mc:AlternateContent xmlns:mc="http://schemas.openxmlformats.org/markup-compatibility/2006">
                    <mc:Choice xmlns:v="urn:schemas-microsoft-com:vml" Requires="v">
                      <p:oleObj spid="_x0000_s2270" name="Clip" r:id="rId3" imgW="5281613" imgH="2430463" progId="MS_ClipArt_Gallery.2">
                        <p:embed/>
                      </p:oleObj>
                    </mc:Choice>
                    <mc:Fallback>
                      <p:oleObj name="Clip" r:id="rId3" imgW="5281613" imgH="2430463" progId="MS_ClipArt_Gallery.2">
                        <p:embed/>
                        <p:pic>
                          <p:nvPicPr>
                            <p:cNvPr id="112" name="Object 155">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588" y="4584700"/>
                              <a:ext cx="2335212"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 name="Text Box 160"/>
                <p:cNvSpPr txBox="1">
                  <a:spLocks noChangeArrowheads="1"/>
                </p:cNvSpPr>
                <p:nvPr/>
              </p:nvSpPr>
              <p:spPr bwMode="auto">
                <a:xfrm>
                  <a:off x="3423818" y="4438825"/>
                  <a:ext cx="765141" cy="46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800" b="1" dirty="0">
                      <a:latin typeface="Helvetica Neue Light"/>
                      <a:ea typeface="MS PGothic" pitchFamily="34" charset="-128"/>
                    </a:rPr>
                    <a:t>RSZ</a:t>
                  </a:r>
                  <a:endParaRPr lang="nl-BE" altLang="en-US" sz="2400" dirty="0">
                    <a:latin typeface="Helvetica Neue Light"/>
                    <a:ea typeface="MS PGothic" pitchFamily="34" charset="-128"/>
                  </a:endParaRPr>
                </a:p>
              </p:txBody>
            </p:sp>
          </p:grpSp>
          <p:grpSp>
            <p:nvGrpSpPr>
              <p:cNvPr id="21" name="Group 698"/>
              <p:cNvGrpSpPr>
                <a:grpSpLocks/>
              </p:cNvGrpSpPr>
              <p:nvPr/>
            </p:nvGrpSpPr>
            <p:grpSpPr bwMode="auto">
              <a:xfrm>
                <a:off x="4959350" y="1863429"/>
                <a:ext cx="846137" cy="803275"/>
                <a:chOff x="4385" y="1374"/>
                <a:chExt cx="533" cy="506"/>
              </a:xfrm>
            </p:grpSpPr>
            <p:sp>
              <p:nvSpPr>
                <p:cNvPr id="67" name="Rectangle 699"/>
                <p:cNvSpPr>
                  <a:spLocks noChangeArrowheads="1"/>
                </p:cNvSpPr>
                <p:nvPr/>
              </p:nvSpPr>
              <p:spPr bwMode="auto">
                <a:xfrm>
                  <a:off x="4385" y="1374"/>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3</a:t>
                  </a:r>
                  <a:endParaRPr lang="nl-BE" altLang="en-US" sz="2000">
                    <a:ea typeface="MS PGothic" pitchFamily="34" charset="-128"/>
                  </a:endParaRPr>
                </a:p>
              </p:txBody>
            </p:sp>
            <p:sp>
              <p:nvSpPr>
                <p:cNvPr id="68" name="Rectangle 700"/>
                <p:cNvSpPr>
                  <a:spLocks noChangeArrowheads="1"/>
                </p:cNvSpPr>
                <p:nvPr/>
              </p:nvSpPr>
              <p:spPr bwMode="auto">
                <a:xfrm>
                  <a:off x="4385" y="1451"/>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9" name="Rectangle 701"/>
                <p:cNvSpPr>
                  <a:spLocks noChangeArrowheads="1"/>
                </p:cNvSpPr>
                <p:nvPr/>
              </p:nvSpPr>
              <p:spPr bwMode="auto">
                <a:xfrm>
                  <a:off x="4604" y="1451"/>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70" name="Line 702"/>
                <p:cNvSpPr>
                  <a:spLocks noChangeShapeType="1"/>
                </p:cNvSpPr>
                <p:nvPr/>
              </p:nvSpPr>
              <p:spPr bwMode="auto">
                <a:xfrm>
                  <a:off x="4425" y="149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703"/>
                <p:cNvSpPr>
                  <a:spLocks noChangeShapeType="1"/>
                </p:cNvSpPr>
                <p:nvPr/>
              </p:nvSpPr>
              <p:spPr bwMode="auto">
                <a:xfrm>
                  <a:off x="4425"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704"/>
                <p:cNvSpPr>
                  <a:spLocks noChangeShapeType="1"/>
                </p:cNvSpPr>
                <p:nvPr/>
              </p:nvSpPr>
              <p:spPr bwMode="auto">
                <a:xfrm>
                  <a:off x="4425" y="159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Line 705"/>
                <p:cNvSpPr>
                  <a:spLocks noChangeShapeType="1"/>
                </p:cNvSpPr>
                <p:nvPr/>
              </p:nvSpPr>
              <p:spPr bwMode="auto">
                <a:xfrm>
                  <a:off x="4425" y="1638"/>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Line 706"/>
                <p:cNvSpPr>
                  <a:spLocks noChangeShapeType="1"/>
                </p:cNvSpPr>
                <p:nvPr/>
              </p:nvSpPr>
              <p:spPr bwMode="auto">
                <a:xfrm>
                  <a:off x="4425"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707"/>
                <p:cNvSpPr>
                  <a:spLocks noChangeShapeType="1"/>
                </p:cNvSpPr>
                <p:nvPr/>
              </p:nvSpPr>
              <p:spPr bwMode="auto">
                <a:xfrm>
                  <a:off x="4425" y="173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Line 708"/>
                <p:cNvSpPr>
                  <a:spLocks noChangeShapeType="1"/>
                </p:cNvSpPr>
                <p:nvPr/>
              </p:nvSpPr>
              <p:spPr bwMode="auto">
                <a:xfrm>
                  <a:off x="4646" y="149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Line 709"/>
                <p:cNvSpPr>
                  <a:spLocks noChangeShapeType="1"/>
                </p:cNvSpPr>
                <p:nvPr/>
              </p:nvSpPr>
              <p:spPr bwMode="auto">
                <a:xfrm>
                  <a:off x="4646"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710"/>
                <p:cNvSpPr>
                  <a:spLocks noChangeShapeType="1"/>
                </p:cNvSpPr>
                <p:nvPr/>
              </p:nvSpPr>
              <p:spPr bwMode="auto">
                <a:xfrm>
                  <a:off x="4646" y="159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Line 711"/>
                <p:cNvSpPr>
                  <a:spLocks noChangeShapeType="1"/>
                </p:cNvSpPr>
                <p:nvPr/>
              </p:nvSpPr>
              <p:spPr bwMode="auto">
                <a:xfrm>
                  <a:off x="4646" y="1638"/>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Line 712"/>
                <p:cNvSpPr>
                  <a:spLocks noChangeShapeType="1"/>
                </p:cNvSpPr>
                <p:nvPr/>
              </p:nvSpPr>
              <p:spPr bwMode="auto">
                <a:xfrm>
                  <a:off x="4646" y="168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Line 713"/>
                <p:cNvSpPr>
                  <a:spLocks noChangeShapeType="1"/>
                </p:cNvSpPr>
                <p:nvPr/>
              </p:nvSpPr>
              <p:spPr bwMode="auto">
                <a:xfrm>
                  <a:off x="4646" y="173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Rectangle 714"/>
                <p:cNvSpPr>
                  <a:spLocks noChangeArrowheads="1"/>
                </p:cNvSpPr>
                <p:nvPr/>
              </p:nvSpPr>
              <p:spPr bwMode="auto">
                <a:xfrm>
                  <a:off x="4433" y="1422"/>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2</a:t>
                  </a:r>
                  <a:endParaRPr lang="nl-BE" altLang="en-US" sz="2000">
                    <a:ea typeface="MS PGothic" pitchFamily="34" charset="-128"/>
                  </a:endParaRPr>
                </a:p>
              </p:txBody>
            </p:sp>
            <p:sp>
              <p:nvSpPr>
                <p:cNvPr id="83" name="Rectangle 715"/>
                <p:cNvSpPr>
                  <a:spLocks noChangeArrowheads="1"/>
                </p:cNvSpPr>
                <p:nvPr/>
              </p:nvSpPr>
              <p:spPr bwMode="auto">
                <a:xfrm>
                  <a:off x="4433" y="1499"/>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84" name="Rectangle 716"/>
                <p:cNvSpPr>
                  <a:spLocks noChangeArrowheads="1"/>
                </p:cNvSpPr>
                <p:nvPr/>
              </p:nvSpPr>
              <p:spPr bwMode="auto">
                <a:xfrm>
                  <a:off x="4652" y="1499"/>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85" name="Line 717"/>
                <p:cNvSpPr>
                  <a:spLocks noChangeShapeType="1"/>
                </p:cNvSpPr>
                <p:nvPr/>
              </p:nvSpPr>
              <p:spPr bwMode="auto">
                <a:xfrm>
                  <a:off x="4473"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Line 718"/>
                <p:cNvSpPr>
                  <a:spLocks noChangeShapeType="1"/>
                </p:cNvSpPr>
                <p:nvPr/>
              </p:nvSpPr>
              <p:spPr bwMode="auto">
                <a:xfrm>
                  <a:off x="4473"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Line 719"/>
                <p:cNvSpPr>
                  <a:spLocks noChangeShapeType="1"/>
                </p:cNvSpPr>
                <p:nvPr/>
              </p:nvSpPr>
              <p:spPr bwMode="auto">
                <a:xfrm>
                  <a:off x="4473" y="164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Line 720"/>
                <p:cNvSpPr>
                  <a:spLocks noChangeShapeType="1"/>
                </p:cNvSpPr>
                <p:nvPr/>
              </p:nvSpPr>
              <p:spPr bwMode="auto">
                <a:xfrm>
                  <a:off x="4473"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 name="Line 721"/>
                <p:cNvSpPr>
                  <a:spLocks noChangeShapeType="1"/>
                </p:cNvSpPr>
                <p:nvPr/>
              </p:nvSpPr>
              <p:spPr bwMode="auto">
                <a:xfrm>
                  <a:off x="4473"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 name="Line 722"/>
                <p:cNvSpPr>
                  <a:spLocks noChangeShapeType="1"/>
                </p:cNvSpPr>
                <p:nvPr/>
              </p:nvSpPr>
              <p:spPr bwMode="auto">
                <a:xfrm>
                  <a:off x="4473" y="178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Line 723"/>
                <p:cNvSpPr>
                  <a:spLocks noChangeShapeType="1"/>
                </p:cNvSpPr>
                <p:nvPr/>
              </p:nvSpPr>
              <p:spPr bwMode="auto">
                <a:xfrm>
                  <a:off x="4694"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Line 724"/>
                <p:cNvSpPr>
                  <a:spLocks noChangeShapeType="1"/>
                </p:cNvSpPr>
                <p:nvPr/>
              </p:nvSpPr>
              <p:spPr bwMode="auto">
                <a:xfrm>
                  <a:off x="4694"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Line 725"/>
                <p:cNvSpPr>
                  <a:spLocks noChangeShapeType="1"/>
                </p:cNvSpPr>
                <p:nvPr/>
              </p:nvSpPr>
              <p:spPr bwMode="auto">
                <a:xfrm>
                  <a:off x="4694" y="164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Line 726"/>
                <p:cNvSpPr>
                  <a:spLocks noChangeShapeType="1"/>
                </p:cNvSpPr>
                <p:nvPr/>
              </p:nvSpPr>
              <p:spPr bwMode="auto">
                <a:xfrm>
                  <a:off x="4694"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 name="Line 727"/>
                <p:cNvSpPr>
                  <a:spLocks noChangeShapeType="1"/>
                </p:cNvSpPr>
                <p:nvPr/>
              </p:nvSpPr>
              <p:spPr bwMode="auto">
                <a:xfrm>
                  <a:off x="4694" y="173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 name="Line 728"/>
                <p:cNvSpPr>
                  <a:spLocks noChangeShapeType="1"/>
                </p:cNvSpPr>
                <p:nvPr/>
              </p:nvSpPr>
              <p:spPr bwMode="auto">
                <a:xfrm>
                  <a:off x="4694" y="178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Rectangle 729"/>
                <p:cNvSpPr>
                  <a:spLocks noChangeArrowheads="1"/>
                </p:cNvSpPr>
                <p:nvPr/>
              </p:nvSpPr>
              <p:spPr bwMode="auto">
                <a:xfrm>
                  <a:off x="4481" y="1470"/>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1</a:t>
                  </a:r>
                  <a:endParaRPr lang="nl-BE" altLang="en-US" sz="2000">
                    <a:ea typeface="MS PGothic" pitchFamily="34" charset="-128"/>
                  </a:endParaRPr>
                </a:p>
              </p:txBody>
            </p:sp>
            <p:sp>
              <p:nvSpPr>
                <p:cNvPr id="98" name="Rectangle 730"/>
                <p:cNvSpPr>
                  <a:spLocks noChangeArrowheads="1"/>
                </p:cNvSpPr>
                <p:nvPr/>
              </p:nvSpPr>
              <p:spPr bwMode="auto">
                <a:xfrm>
                  <a:off x="4481" y="1547"/>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99" name="Rectangle 731"/>
                <p:cNvSpPr>
                  <a:spLocks noChangeArrowheads="1"/>
                </p:cNvSpPr>
                <p:nvPr/>
              </p:nvSpPr>
              <p:spPr bwMode="auto">
                <a:xfrm>
                  <a:off x="4700" y="1547"/>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100" name="Line 732"/>
                <p:cNvSpPr>
                  <a:spLocks noChangeShapeType="1"/>
                </p:cNvSpPr>
                <p:nvPr/>
              </p:nvSpPr>
              <p:spPr bwMode="auto">
                <a:xfrm>
                  <a:off x="4521"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Line 733"/>
                <p:cNvSpPr>
                  <a:spLocks noChangeShapeType="1"/>
                </p:cNvSpPr>
                <p:nvPr/>
              </p:nvSpPr>
              <p:spPr bwMode="auto">
                <a:xfrm>
                  <a:off x="4521" y="163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Line 734"/>
                <p:cNvSpPr>
                  <a:spLocks noChangeShapeType="1"/>
                </p:cNvSpPr>
                <p:nvPr/>
              </p:nvSpPr>
              <p:spPr bwMode="auto">
                <a:xfrm>
                  <a:off x="4521" y="169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Line 735"/>
                <p:cNvSpPr>
                  <a:spLocks noChangeShapeType="1"/>
                </p:cNvSpPr>
                <p:nvPr/>
              </p:nvSpPr>
              <p:spPr bwMode="auto">
                <a:xfrm>
                  <a:off x="4521"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 name="Line 736"/>
                <p:cNvSpPr>
                  <a:spLocks noChangeShapeType="1"/>
                </p:cNvSpPr>
                <p:nvPr/>
              </p:nvSpPr>
              <p:spPr bwMode="auto">
                <a:xfrm>
                  <a:off x="4521" y="178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 name="Line 737"/>
                <p:cNvSpPr>
                  <a:spLocks noChangeShapeType="1"/>
                </p:cNvSpPr>
                <p:nvPr/>
              </p:nvSpPr>
              <p:spPr bwMode="auto">
                <a:xfrm>
                  <a:off x="4521" y="183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 name="Line 738"/>
                <p:cNvSpPr>
                  <a:spLocks noChangeShapeType="1"/>
                </p:cNvSpPr>
                <p:nvPr/>
              </p:nvSpPr>
              <p:spPr bwMode="auto">
                <a:xfrm>
                  <a:off x="4742"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 name="Line 739"/>
                <p:cNvSpPr>
                  <a:spLocks noChangeShapeType="1"/>
                </p:cNvSpPr>
                <p:nvPr/>
              </p:nvSpPr>
              <p:spPr bwMode="auto">
                <a:xfrm>
                  <a:off x="4742" y="163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Line 740"/>
                <p:cNvSpPr>
                  <a:spLocks noChangeShapeType="1"/>
                </p:cNvSpPr>
                <p:nvPr/>
              </p:nvSpPr>
              <p:spPr bwMode="auto">
                <a:xfrm>
                  <a:off x="4742" y="169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Line 741"/>
                <p:cNvSpPr>
                  <a:spLocks noChangeShapeType="1"/>
                </p:cNvSpPr>
                <p:nvPr/>
              </p:nvSpPr>
              <p:spPr bwMode="auto">
                <a:xfrm>
                  <a:off x="4742"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Line 742"/>
                <p:cNvSpPr>
                  <a:spLocks noChangeShapeType="1"/>
                </p:cNvSpPr>
                <p:nvPr/>
              </p:nvSpPr>
              <p:spPr bwMode="auto">
                <a:xfrm>
                  <a:off x="4742" y="178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Line 743"/>
                <p:cNvSpPr>
                  <a:spLocks noChangeShapeType="1"/>
                </p:cNvSpPr>
                <p:nvPr/>
              </p:nvSpPr>
              <p:spPr bwMode="auto">
                <a:xfrm>
                  <a:off x="4742" y="183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8618" y="2204742"/>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Oval 5"/>
              <p:cNvSpPr>
                <a:spLocks noChangeArrowheads="1"/>
              </p:cNvSpPr>
              <p:nvPr/>
            </p:nvSpPr>
            <p:spPr bwMode="auto">
              <a:xfrm>
                <a:off x="4954786" y="5152427"/>
                <a:ext cx="1146902" cy="1152128"/>
              </a:xfrm>
              <a:prstGeom prst="ellipse">
                <a:avLst/>
              </a:pr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 name="Line 200"/>
              <p:cNvSpPr>
                <a:spLocks noChangeShapeType="1"/>
              </p:cNvSpPr>
              <p:nvPr/>
            </p:nvSpPr>
            <p:spPr bwMode="auto">
              <a:xfrm>
                <a:off x="5530850" y="4634706"/>
                <a:ext cx="0" cy="500063"/>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 name="Group 21503"/>
              <p:cNvGrpSpPr>
                <a:grpSpLocks/>
              </p:cNvGrpSpPr>
              <p:nvPr/>
            </p:nvGrpSpPr>
            <p:grpSpPr bwMode="auto">
              <a:xfrm>
                <a:off x="6840758" y="4979191"/>
                <a:ext cx="638174" cy="632924"/>
                <a:chOff x="7194800" y="4857248"/>
                <a:chExt cx="638174" cy="632924"/>
              </a:xfrm>
            </p:grpSpPr>
            <p:sp>
              <p:nvSpPr>
                <p:cNvPr id="62" name="Oval 5"/>
                <p:cNvSpPr>
                  <a:spLocks noChangeArrowheads="1"/>
                </p:cNvSpPr>
                <p:nvPr/>
              </p:nvSpPr>
              <p:spPr bwMode="auto">
                <a:xfrm>
                  <a:off x="7194800" y="4857248"/>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4" name="Rectangle 99"/>
                <p:cNvSpPr>
                  <a:spLocks noChangeArrowheads="1"/>
                </p:cNvSpPr>
                <p:nvPr/>
              </p:nvSpPr>
              <p:spPr bwMode="auto">
                <a:xfrm>
                  <a:off x="7312331" y="5215731"/>
                  <a:ext cx="427972"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a:ea typeface="MS PGothic" pitchFamily="34" charset="-128"/>
                    </a:rPr>
                    <a:t>FPD</a:t>
                  </a:r>
                </a:p>
              </p:txBody>
            </p:sp>
          </p:grpSp>
          <p:grpSp>
            <p:nvGrpSpPr>
              <p:cNvPr id="26" name="Group 21504"/>
              <p:cNvGrpSpPr>
                <a:grpSpLocks/>
              </p:cNvGrpSpPr>
              <p:nvPr/>
            </p:nvGrpSpPr>
            <p:grpSpPr bwMode="auto">
              <a:xfrm>
                <a:off x="6851926" y="5812289"/>
                <a:ext cx="614362" cy="620516"/>
                <a:chOff x="7270730" y="5521667"/>
                <a:chExt cx="614362" cy="620516"/>
              </a:xfrm>
            </p:grpSpPr>
            <p:sp>
              <p:nvSpPr>
                <p:cNvPr id="59" name="Oval 100"/>
                <p:cNvSpPr>
                  <a:spLocks noChangeArrowheads="1"/>
                </p:cNvSpPr>
                <p:nvPr/>
              </p:nvSpPr>
              <p:spPr bwMode="auto">
                <a:xfrm>
                  <a:off x="7270730" y="5521667"/>
                  <a:ext cx="614362" cy="617538"/>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6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9248" y="5611713"/>
                  <a:ext cx="372657" cy="32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194"/>
                <p:cNvSpPr>
                  <a:spLocks noChangeArrowheads="1"/>
                </p:cNvSpPr>
                <p:nvPr/>
              </p:nvSpPr>
              <p:spPr bwMode="auto">
                <a:xfrm>
                  <a:off x="7394413" y="5867742"/>
                  <a:ext cx="402326"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a:ea typeface="MS PGothic" pitchFamily="34" charset="-128"/>
                    </a:rPr>
                    <a:t>RJV</a:t>
                  </a:r>
                </a:p>
              </p:txBody>
            </p:sp>
          </p:grpSp>
          <p:sp>
            <p:nvSpPr>
              <p:cNvPr id="27" name="Line 195"/>
              <p:cNvSpPr>
                <a:spLocks noChangeShapeType="1"/>
              </p:cNvSpPr>
              <p:nvPr/>
            </p:nvSpPr>
            <p:spPr bwMode="auto">
              <a:xfrm flipV="1">
                <a:off x="6091572" y="5202658"/>
                <a:ext cx="741310" cy="274645"/>
              </a:xfrm>
              <a:prstGeom prst="line">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a:latin typeface="+mn-lt"/>
                </a:endParaRPr>
              </a:p>
            </p:txBody>
          </p:sp>
          <p:sp>
            <p:nvSpPr>
              <p:cNvPr id="28" name="Line 195"/>
              <p:cNvSpPr>
                <a:spLocks noChangeShapeType="1"/>
              </p:cNvSpPr>
              <p:nvPr/>
            </p:nvSpPr>
            <p:spPr bwMode="auto">
              <a:xfrm>
                <a:off x="6105859" y="5964677"/>
                <a:ext cx="727023" cy="103191"/>
              </a:xfrm>
              <a:prstGeom prst="line">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a:latin typeface="+mn-lt"/>
                </a:endParaRPr>
              </a:p>
            </p:txBody>
          </p:sp>
          <p:sp>
            <p:nvSpPr>
              <p:cNvPr id="56" name="Oval 5"/>
              <p:cNvSpPr>
                <a:spLocks noChangeArrowheads="1"/>
              </p:cNvSpPr>
              <p:nvPr/>
            </p:nvSpPr>
            <p:spPr bwMode="auto">
              <a:xfrm>
                <a:off x="1338461" y="5102024"/>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grpSp>
            <p:nvGrpSpPr>
              <p:cNvPr id="30" name="Group 21510"/>
              <p:cNvGrpSpPr>
                <a:grpSpLocks/>
              </p:cNvGrpSpPr>
              <p:nvPr/>
            </p:nvGrpSpPr>
            <p:grpSpPr bwMode="auto">
              <a:xfrm>
                <a:off x="645249" y="5477174"/>
                <a:ext cx="642093" cy="667062"/>
                <a:chOff x="645249" y="5477174"/>
                <a:chExt cx="642093" cy="667062"/>
              </a:xfrm>
            </p:grpSpPr>
            <p:sp>
              <p:nvSpPr>
                <p:cNvPr id="53" name="Oval 5"/>
                <p:cNvSpPr>
                  <a:spLocks noChangeArrowheads="1"/>
                </p:cNvSpPr>
                <p:nvPr/>
              </p:nvSpPr>
              <p:spPr bwMode="auto">
                <a:xfrm>
                  <a:off x="645249" y="5477174"/>
                  <a:ext cx="642093" cy="66706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55" name="Rectangle 99"/>
                <p:cNvSpPr>
                  <a:spLocks noChangeArrowheads="1"/>
                </p:cNvSpPr>
                <p:nvPr/>
              </p:nvSpPr>
              <p:spPr bwMode="auto">
                <a:xfrm>
                  <a:off x="729423" y="5810453"/>
                  <a:ext cx="477663" cy="259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fr-BE" altLang="en-US" sz="1100" dirty="0" err="1">
                      <a:ea typeface="MS PGothic" pitchFamily="34" charset="-128"/>
                    </a:rPr>
                    <a:t>Orint</a:t>
                  </a:r>
                  <a:endParaRPr lang="en-US" altLang="en-US" sz="1100" dirty="0">
                    <a:ea typeface="MS PGothic" pitchFamily="34" charset="-128"/>
                  </a:endParaRPr>
                </a:p>
              </p:txBody>
            </p:sp>
          </p:grpSp>
          <p:grpSp>
            <p:nvGrpSpPr>
              <p:cNvPr id="31" name="Group 21511"/>
              <p:cNvGrpSpPr>
                <a:grpSpLocks/>
              </p:cNvGrpSpPr>
              <p:nvPr/>
            </p:nvGrpSpPr>
            <p:grpSpPr bwMode="auto">
              <a:xfrm>
                <a:off x="2057549" y="4707138"/>
                <a:ext cx="638174" cy="632924"/>
                <a:chOff x="2057549" y="4707138"/>
                <a:chExt cx="638174" cy="632924"/>
              </a:xfrm>
            </p:grpSpPr>
            <p:sp>
              <p:nvSpPr>
                <p:cNvPr id="50" name="Oval 5"/>
                <p:cNvSpPr>
                  <a:spLocks noChangeArrowheads="1"/>
                </p:cNvSpPr>
                <p:nvPr/>
              </p:nvSpPr>
              <p:spPr bwMode="auto">
                <a:xfrm>
                  <a:off x="2057549" y="4707138"/>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51" name="Rectangle 99"/>
                <p:cNvSpPr>
                  <a:spLocks noChangeArrowheads="1"/>
                </p:cNvSpPr>
                <p:nvPr/>
              </p:nvSpPr>
              <p:spPr bwMode="auto">
                <a:xfrm>
                  <a:off x="2172548" y="5065621"/>
                  <a:ext cx="433038"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a:ea typeface="MS PGothic" pitchFamily="34" charset="-128"/>
                    </a:rPr>
                    <a:t>RVA</a:t>
                  </a:r>
                </a:p>
              </p:txBody>
            </p:sp>
            <p:pic>
              <p:nvPicPr>
                <p:cNvPr id="52"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9861" y="4828578"/>
                  <a:ext cx="388618" cy="323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Group 21516"/>
              <p:cNvGrpSpPr>
                <a:grpSpLocks/>
              </p:cNvGrpSpPr>
              <p:nvPr/>
            </p:nvGrpSpPr>
            <p:grpSpPr bwMode="auto">
              <a:xfrm>
                <a:off x="3446342" y="3841519"/>
                <a:ext cx="638174" cy="632924"/>
                <a:chOff x="3446342" y="3841519"/>
                <a:chExt cx="638174" cy="632924"/>
              </a:xfrm>
            </p:grpSpPr>
            <p:sp>
              <p:nvSpPr>
                <p:cNvPr id="44" name="Oval 5"/>
                <p:cNvSpPr>
                  <a:spLocks noChangeArrowheads="1"/>
                </p:cNvSpPr>
                <p:nvPr/>
              </p:nvSpPr>
              <p:spPr bwMode="auto">
                <a:xfrm>
                  <a:off x="3446342" y="3841519"/>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45" name="Rectangle 99"/>
                <p:cNvSpPr>
                  <a:spLocks noChangeArrowheads="1"/>
                </p:cNvSpPr>
                <p:nvPr/>
              </p:nvSpPr>
              <p:spPr bwMode="auto">
                <a:xfrm>
                  <a:off x="3527006" y="4200002"/>
                  <a:ext cx="501705"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a:ea typeface="MS PGothic" pitchFamily="34" charset="-128"/>
                    </a:rPr>
                    <a:t>RIZIV</a:t>
                  </a:r>
                </a:p>
              </p:txBody>
            </p:sp>
            <p:pic>
              <p:nvPicPr>
                <p:cNvPr id="46"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7547" y="3998552"/>
                  <a:ext cx="435764" cy="22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34" name="Object 21518"/>
              <p:cNvGraphicFramePr>
                <a:graphicFrameLocks noChangeAspect="1"/>
              </p:cNvGraphicFramePr>
              <p:nvPr/>
            </p:nvGraphicFramePr>
            <p:xfrm>
              <a:off x="2834264" y="3221859"/>
              <a:ext cx="542925" cy="552450"/>
            </p:xfrm>
            <a:graphic>
              <a:graphicData uri="http://schemas.openxmlformats.org/presentationml/2006/ole">
                <mc:AlternateContent xmlns:mc="http://schemas.openxmlformats.org/markup-compatibility/2006">
                  <mc:Choice xmlns:v="urn:schemas-microsoft-com:vml" Requires="v">
                    <p:oleObj spid="_x0000_s2271" name="Clip" r:id="rId9" imgW="1088136" imgH="1108253" progId="MS_ClipArt_Gallery.2">
                      <p:embed/>
                    </p:oleObj>
                  </mc:Choice>
                  <mc:Fallback>
                    <p:oleObj name="Clip" r:id="rId9" imgW="1088136" imgH="1108253" progId="MS_ClipArt_Gallery.2">
                      <p:embed/>
                      <p:pic>
                        <p:nvPicPr>
                          <p:cNvPr id="34" name="Object 215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34264" y="3221859"/>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21520"/>
              <p:cNvGraphicFramePr>
                <a:graphicFrameLocks noChangeAspect="1"/>
              </p:cNvGraphicFramePr>
              <p:nvPr/>
            </p:nvGraphicFramePr>
            <p:xfrm>
              <a:off x="1811245" y="3654026"/>
              <a:ext cx="542925" cy="552450"/>
            </p:xfrm>
            <a:graphic>
              <a:graphicData uri="http://schemas.openxmlformats.org/presentationml/2006/ole">
                <mc:AlternateContent xmlns:mc="http://schemas.openxmlformats.org/markup-compatibility/2006">
                  <mc:Choice xmlns:v="urn:schemas-microsoft-com:vml" Requires="v">
                    <p:oleObj spid="_x0000_s2272" name="Clip" r:id="rId11" imgW="1088136" imgH="1108253" progId="MS_ClipArt_Gallery.2">
                      <p:embed/>
                    </p:oleObj>
                  </mc:Choice>
                  <mc:Fallback>
                    <p:oleObj name="Clip" r:id="rId11" imgW="1088136" imgH="1108253" progId="MS_ClipArt_Gallery.2">
                      <p:embed/>
                      <p:pic>
                        <p:nvPicPr>
                          <p:cNvPr id="35" name="Object 215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11245" y="3654026"/>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 name="Object 21521"/>
              <p:cNvGraphicFramePr>
                <a:graphicFrameLocks noChangeAspect="1"/>
              </p:cNvGraphicFramePr>
              <p:nvPr/>
            </p:nvGraphicFramePr>
            <p:xfrm>
              <a:off x="645249" y="4216001"/>
              <a:ext cx="542925" cy="552450"/>
            </p:xfrm>
            <a:graphic>
              <a:graphicData uri="http://schemas.openxmlformats.org/presentationml/2006/ole">
                <mc:AlternateContent xmlns:mc="http://schemas.openxmlformats.org/markup-compatibility/2006">
                  <mc:Choice xmlns:v="urn:schemas-microsoft-com:vml" Requires="v">
                    <p:oleObj spid="_x0000_s2273" name="Clip" r:id="rId12" imgW="1088136" imgH="1108253" progId="MS_ClipArt_Gallery.2">
                      <p:embed/>
                    </p:oleObj>
                  </mc:Choice>
                  <mc:Fallback>
                    <p:oleObj name="Clip" r:id="rId12" imgW="1088136" imgH="1108253" progId="MS_ClipArt_Gallery.2">
                      <p:embed/>
                      <p:pic>
                        <p:nvPicPr>
                          <p:cNvPr id="36" name="Object 215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249" y="4216001"/>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3032" y="3471544"/>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110" y="3996346"/>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18"/>
              <p:cNvGrpSpPr>
                <a:grpSpLocks/>
              </p:cNvGrpSpPr>
              <p:nvPr/>
            </p:nvGrpSpPr>
            <p:grpSpPr bwMode="auto">
              <a:xfrm>
                <a:off x="1976635" y="1424312"/>
                <a:ext cx="1328443" cy="1269233"/>
                <a:chOff x="6300191" y="2276872"/>
                <a:chExt cx="2172687" cy="2058653"/>
              </a:xfrm>
            </p:grpSpPr>
            <p:grpSp>
              <p:nvGrpSpPr>
                <p:cNvPr id="40" name="Group 17"/>
                <p:cNvGrpSpPr>
                  <a:grpSpLocks/>
                </p:cNvGrpSpPr>
                <p:nvPr/>
              </p:nvGrpSpPr>
              <p:grpSpPr bwMode="auto">
                <a:xfrm>
                  <a:off x="6300191" y="2276872"/>
                  <a:ext cx="2172687" cy="2058653"/>
                  <a:chOff x="6300191" y="2276872"/>
                  <a:chExt cx="2172687" cy="2058653"/>
                </a:xfrm>
              </p:grpSpPr>
              <p:sp>
                <p:nvSpPr>
                  <p:cNvPr id="42" name="Rounded Rectangle 41"/>
                  <p:cNvSpPr/>
                  <p:nvPr/>
                </p:nvSpPr>
                <p:spPr>
                  <a:xfrm>
                    <a:off x="6300896" y="2276872"/>
                    <a:ext cx="2173014" cy="2057375"/>
                  </a:xfrm>
                  <a:prstGeom prst="roundRect">
                    <a:avLst/>
                  </a:prstGeom>
                  <a:ln w="3175">
                    <a:solidFill>
                      <a:srgbClr val="0070C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pic>
                <p:nvPicPr>
                  <p:cNvPr id="43" name="Content Placeholder 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706610" y="2314310"/>
                    <a:ext cx="1256538" cy="1801827"/>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41" name="TextBox 13"/>
                <p:cNvSpPr txBox="1">
                  <a:spLocks noChangeArrowheads="1"/>
                </p:cNvSpPr>
                <p:nvPr/>
              </p:nvSpPr>
              <p:spPr bwMode="auto">
                <a:xfrm>
                  <a:off x="6451270" y="3802951"/>
                  <a:ext cx="1767215" cy="499204"/>
                </a:xfrm>
                <a:prstGeom prst="rect">
                  <a:avLst/>
                </a:prstGeom>
                <a:solidFill>
                  <a:srgbClr val="0070C0"/>
                </a:solidFill>
                <a:ln w="3175">
                  <a:solidFill>
                    <a:srgbClr val="0070C0"/>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400">
                      <a:solidFill>
                        <a:srgbClr val="FFFFFF"/>
                      </a:solidFill>
                      <a:latin typeface="Arial" pitchFamily="34" charset="0"/>
                      <a:cs typeface="Arial" pitchFamily="34" charset="0"/>
                      <a:sym typeface="Arial" pitchFamily="34" charset="0"/>
                    </a:rPr>
                    <a:t>employer</a:t>
                  </a:r>
                </a:p>
              </p:txBody>
            </p:sp>
          </p:grpSp>
        </p:grpSp>
        <p:sp>
          <p:nvSpPr>
            <p:cNvPr id="7" name="Text Box 201"/>
            <p:cNvSpPr txBox="1">
              <a:spLocks noChangeArrowheads="1"/>
            </p:cNvSpPr>
            <p:nvPr/>
          </p:nvSpPr>
          <p:spPr bwMode="auto">
            <a:xfrm rot="-1286495">
              <a:off x="6182418" y="4823286"/>
              <a:ext cx="1149022" cy="24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000">
                  <a:latin typeface="Helvetica Neue Light"/>
                  <a:ea typeface="MS PGothic" pitchFamily="34" charset="-128"/>
                </a:rPr>
                <a:t>old age pension</a:t>
              </a:r>
              <a:endParaRPr lang="nl-BE" altLang="en-US" sz="1000" i="1">
                <a:latin typeface="Helvetica Neue Light"/>
                <a:ea typeface="MS PGothic" pitchFamily="34" charset="-128"/>
              </a:endParaRPr>
            </a:p>
          </p:txBody>
        </p:sp>
        <p:sp>
          <p:nvSpPr>
            <p:cNvPr id="8" name="Text Box 202"/>
            <p:cNvSpPr txBox="1">
              <a:spLocks noChangeArrowheads="1"/>
            </p:cNvSpPr>
            <p:nvPr/>
          </p:nvSpPr>
          <p:spPr bwMode="auto">
            <a:xfrm rot="509390">
              <a:off x="6270796" y="6024676"/>
              <a:ext cx="829043" cy="24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000">
                  <a:latin typeface="Helvetica Neue Light"/>
                  <a:ea typeface="MS PGothic" pitchFamily="34" charset="-128"/>
                </a:rPr>
                <a:t>holiday pay</a:t>
              </a:r>
              <a:endParaRPr lang="nl-BE" altLang="en-US" sz="1000" i="1">
                <a:latin typeface="Helvetica Neue Light"/>
                <a:ea typeface="MS PGothic" pitchFamily="34" charset="-128"/>
              </a:endParaRPr>
            </a:p>
          </p:txBody>
        </p:sp>
        <p:cxnSp>
          <p:nvCxnSpPr>
            <p:cNvPr id="9" name="Straight Arrow Connector 2"/>
            <p:cNvCxnSpPr>
              <a:cxnSpLocks noChangeShapeType="1"/>
            </p:cNvCxnSpPr>
            <p:nvPr/>
          </p:nvCxnSpPr>
          <p:spPr bwMode="auto">
            <a:xfrm>
              <a:off x="3796534" y="1999612"/>
              <a:ext cx="1222135" cy="0"/>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116"/>
            <p:cNvCxnSpPr>
              <a:cxnSpLocks noChangeShapeType="1"/>
            </p:cNvCxnSpPr>
            <p:nvPr/>
          </p:nvCxnSpPr>
          <p:spPr bwMode="auto">
            <a:xfrm flipH="1" flipV="1">
              <a:off x="4211960" y="4395316"/>
              <a:ext cx="988690" cy="905892"/>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23"/>
            <p:cNvCxnSpPr>
              <a:cxnSpLocks noChangeShapeType="1"/>
            </p:cNvCxnSpPr>
            <p:nvPr/>
          </p:nvCxnSpPr>
          <p:spPr bwMode="auto">
            <a:xfrm flipH="1" flipV="1">
              <a:off x="2966466" y="5140522"/>
              <a:ext cx="2181598" cy="376710"/>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31"/>
            <p:cNvCxnSpPr>
              <a:cxnSpLocks noChangeShapeType="1"/>
            </p:cNvCxnSpPr>
            <p:nvPr/>
          </p:nvCxnSpPr>
          <p:spPr bwMode="auto">
            <a:xfrm flipH="1" flipV="1">
              <a:off x="2282398" y="5540838"/>
              <a:ext cx="2865666" cy="104518"/>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3"/>
            <p:cNvCxnSpPr>
              <a:cxnSpLocks noChangeShapeType="1"/>
            </p:cNvCxnSpPr>
            <p:nvPr/>
          </p:nvCxnSpPr>
          <p:spPr bwMode="auto">
            <a:xfrm flipH="1">
              <a:off x="1635765" y="5763785"/>
              <a:ext cx="3512299" cy="189635"/>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a:xfrm>
              <a:off x="3598438" y="2657476"/>
              <a:ext cx="258735" cy="1011238"/>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a:xfrm flipH="1">
              <a:off x="2658739" y="2795589"/>
              <a:ext cx="168257" cy="1692275"/>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p:nvPr/>
          </p:nvCxnSpPr>
          <p:spPr>
            <a:xfrm flipH="1">
              <a:off x="1388875" y="2657476"/>
              <a:ext cx="869857" cy="2613026"/>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4" name="Text Box 745"/>
          <p:cNvSpPr txBox="1">
            <a:spLocks noChangeArrowheads="1"/>
          </p:cNvSpPr>
          <p:nvPr/>
        </p:nvSpPr>
        <p:spPr bwMode="auto">
          <a:xfrm>
            <a:off x="5957889" y="2792414"/>
            <a:ext cx="1982787" cy="7080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fr-BE" altLang="en-US" sz="2000">
                <a:solidFill>
                  <a:srgbClr val="0070C0"/>
                </a:solidFill>
                <a:latin typeface="Verdana" pitchFamily="34" charset="0"/>
                <a:ea typeface="Verdana" pitchFamily="34" charset="0"/>
                <a:cs typeface="Verdana" pitchFamily="34" charset="0"/>
              </a:rPr>
              <a:t>one</a:t>
            </a:r>
            <a:r>
              <a:rPr lang="nl-BE" altLang="en-US" sz="2000">
                <a:solidFill>
                  <a:srgbClr val="0070C0"/>
                </a:solidFill>
                <a:latin typeface="Verdana" pitchFamily="34" charset="0"/>
                <a:ea typeface="Verdana" pitchFamily="34" charset="0"/>
                <a:cs typeface="Verdana" pitchFamily="34" charset="0"/>
              </a:rPr>
              <a:t> ele</a:t>
            </a:r>
            <a:r>
              <a:rPr lang="fr-BE" altLang="en-US" sz="2000">
                <a:solidFill>
                  <a:srgbClr val="0070C0"/>
                </a:solidFill>
                <a:latin typeface="Verdana" pitchFamily="34" charset="0"/>
                <a:ea typeface="Verdana" pitchFamily="34" charset="0"/>
                <a:cs typeface="Verdana" pitchFamily="34" charset="0"/>
              </a:rPr>
              <a:t>c</a:t>
            </a:r>
            <a:r>
              <a:rPr lang="nl-BE" altLang="en-US" sz="2000">
                <a:solidFill>
                  <a:srgbClr val="0070C0"/>
                </a:solidFill>
                <a:latin typeface="Verdana" pitchFamily="34" charset="0"/>
                <a:ea typeface="Verdana" pitchFamily="34" charset="0"/>
                <a:cs typeface="Verdana" pitchFamily="34" charset="0"/>
              </a:rPr>
              <a:t>troni</a:t>
            </a:r>
            <a:r>
              <a:rPr lang="fr-BE" altLang="en-US" sz="2000">
                <a:solidFill>
                  <a:srgbClr val="0070C0"/>
                </a:solidFill>
                <a:latin typeface="Verdana" pitchFamily="34" charset="0"/>
                <a:ea typeface="Verdana" pitchFamily="34" charset="0"/>
                <a:cs typeface="Verdana" pitchFamily="34" charset="0"/>
              </a:rPr>
              <a:t>c</a:t>
            </a:r>
            <a:endParaRPr lang="nl-BE" altLang="en-US" sz="2000">
              <a:solidFill>
                <a:srgbClr val="0070C0"/>
              </a:solidFill>
              <a:latin typeface="Verdana" pitchFamily="34" charset="0"/>
              <a:ea typeface="Verdana" pitchFamily="34" charset="0"/>
              <a:cs typeface="Verdana" pitchFamily="34" charset="0"/>
            </a:endParaRPr>
          </a:p>
          <a:p>
            <a:pPr algn="ctr">
              <a:spcBef>
                <a:spcPct val="0"/>
              </a:spcBef>
              <a:buFontTx/>
              <a:buNone/>
            </a:pPr>
            <a:r>
              <a:rPr lang="fr-BE" altLang="en-US" sz="2000">
                <a:solidFill>
                  <a:srgbClr val="0070C0"/>
                </a:solidFill>
                <a:latin typeface="Verdana" pitchFamily="34" charset="0"/>
                <a:ea typeface="Verdana" pitchFamily="34" charset="0"/>
                <a:cs typeface="Verdana" pitchFamily="34" charset="0"/>
              </a:rPr>
              <a:t>declaration</a:t>
            </a:r>
            <a:endParaRPr lang="nl-BE" altLang="en-US" sz="2000">
              <a:solidFill>
                <a:srgbClr val="0070C0"/>
              </a:solidFill>
              <a:latin typeface="Verdana" pitchFamily="34" charset="0"/>
              <a:ea typeface="Verdana" pitchFamily="34" charset="0"/>
              <a:cs typeface="Verdana" pitchFamily="34" charset="0"/>
            </a:endParaRPr>
          </a:p>
        </p:txBody>
      </p:sp>
      <p:pic>
        <p:nvPicPr>
          <p:cNvPr id="75814" name="Picture 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13386" y="4927092"/>
            <a:ext cx="302895" cy="297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11625" y="5088608"/>
            <a:ext cx="428625" cy="428625"/>
          </a:xfrm>
          <a:prstGeom prst="rect">
            <a:avLst/>
          </a:prstGeom>
        </p:spPr>
      </p:pic>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43</a:t>
            </a:fld>
            <a:r>
              <a:rPr lang="fr-BE"/>
              <a:t> </a:t>
            </a:r>
            <a:endParaRPr lang="fr-BE" dirty="0"/>
          </a:p>
        </p:txBody>
      </p:sp>
      <p:pic>
        <p:nvPicPr>
          <p:cNvPr id="11" name="Picture 10"/>
          <p:cNvPicPr>
            <a:picLocks noChangeAspect="1"/>
          </p:cNvPicPr>
          <p:nvPr/>
        </p:nvPicPr>
        <p:blipFill>
          <a:blip r:embed="rId16"/>
          <a:stretch>
            <a:fillRect/>
          </a:stretch>
        </p:blipFill>
        <p:spPr>
          <a:xfrm>
            <a:off x="1998331" y="5473170"/>
            <a:ext cx="482835" cy="274430"/>
          </a:xfrm>
          <a:prstGeom prst="rect">
            <a:avLst/>
          </a:prstGeom>
        </p:spPr>
      </p:pic>
      <p:pic>
        <p:nvPicPr>
          <p:cNvPr id="115" name="Picture 114"/>
          <p:cNvPicPr>
            <a:picLocks noChangeAspect="1"/>
          </p:cNvPicPr>
          <p:nvPr/>
        </p:nvPicPr>
        <p:blipFill rotWithShape="1">
          <a:blip r:embed="rId17"/>
          <a:srcRect l="2032" r="53149"/>
          <a:stretch/>
        </p:blipFill>
        <p:spPr>
          <a:xfrm>
            <a:off x="6461079" y="5444876"/>
            <a:ext cx="286918" cy="297705"/>
          </a:xfrm>
          <a:prstGeom prst="rect">
            <a:avLst/>
          </a:prstGeom>
        </p:spPr>
      </p:pic>
      <p:pic>
        <p:nvPicPr>
          <p:cNvPr id="116" name="Picture 115"/>
          <p:cNvPicPr>
            <a:picLocks noChangeAspect="1"/>
          </p:cNvPicPr>
          <p:nvPr/>
        </p:nvPicPr>
        <p:blipFill rotWithShape="1">
          <a:blip r:embed="rId17"/>
          <a:srcRect l="45752" r="11956" b="47378"/>
          <a:stretch/>
        </p:blipFill>
        <p:spPr>
          <a:xfrm>
            <a:off x="6738685" y="5432372"/>
            <a:ext cx="509443" cy="300884"/>
          </a:xfrm>
          <a:prstGeom prst="rect">
            <a:avLst/>
          </a:prstGeom>
        </p:spPr>
      </p:pic>
    </p:spTree>
    <p:extLst>
      <p:ext uri="{BB962C8B-B14F-4D97-AF65-F5344CB8AC3E}">
        <p14:creationId xmlns:p14="http://schemas.microsoft.com/office/powerpoint/2010/main" val="414918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a:t>types of social risks</a:t>
            </a:r>
          </a:p>
          <a:p>
            <a:pPr lvl="1"/>
            <a:r>
              <a:rPr lang="en-GB"/>
              <a:t>child benefits</a:t>
            </a:r>
          </a:p>
          <a:p>
            <a:pPr lvl="1"/>
            <a:r>
              <a:rPr lang="en-GB"/>
              <a:t>incapacity for work ((labour) accident, (occupational) disease, …)</a:t>
            </a:r>
          </a:p>
          <a:p>
            <a:pPr lvl="1"/>
            <a:r>
              <a:rPr lang="en-GB"/>
              <a:t>unemployment</a:t>
            </a:r>
          </a:p>
          <a:p>
            <a:pPr lvl="1"/>
            <a:r>
              <a:rPr lang="en-GB"/>
              <a:t>old age pension</a:t>
            </a:r>
          </a:p>
          <a:p>
            <a:r>
              <a:rPr lang="en-GB"/>
              <a:t>3 possible moments of declaration</a:t>
            </a:r>
          </a:p>
          <a:p>
            <a:pPr lvl="1"/>
            <a:r>
              <a:rPr lang="en-GB"/>
              <a:t>start of the social risk</a:t>
            </a:r>
          </a:p>
          <a:p>
            <a:pPr lvl="1"/>
            <a:r>
              <a:rPr lang="en-GB"/>
              <a:t>recurrence or continuation of the social risk</a:t>
            </a:r>
          </a:p>
          <a:p>
            <a:pPr lvl="1"/>
            <a:r>
              <a:rPr lang="en-GB"/>
              <a:t>end of the social risk</a:t>
            </a:r>
          </a:p>
          <a:p>
            <a:r>
              <a:rPr lang="en-GB"/>
              <a:t>structure of the declaration</a:t>
            </a:r>
          </a:p>
          <a:p>
            <a:pPr lvl="1"/>
            <a:r>
              <a:rPr lang="en-GB"/>
              <a:t>identification data</a:t>
            </a:r>
          </a:p>
          <a:p>
            <a:pPr lvl="1"/>
            <a:r>
              <a:rPr lang="en-GB"/>
              <a:t>if necessary, salary and working time data not yet declared via a quarterly declaration (mini-declaration)</a:t>
            </a:r>
          </a:p>
          <a:p>
            <a:pPr lvl="1"/>
            <a:r>
              <a:rPr lang="en-GB"/>
              <a:t>specific data concerning the social risk</a:t>
            </a:r>
          </a:p>
          <a:p>
            <a:endParaRPr lang="en-US"/>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44</a:t>
            </a:fld>
            <a:r>
              <a:rPr lang="fr-BE"/>
              <a:t> </a:t>
            </a:r>
            <a:endParaRPr lang="fr-BE" dirty="0"/>
          </a:p>
        </p:txBody>
      </p:sp>
      <p:sp>
        <p:nvSpPr>
          <p:cNvPr id="47106" name="Title 1"/>
          <p:cNvSpPr>
            <a:spLocks noGrp="1"/>
          </p:cNvSpPr>
          <p:nvPr>
            <p:ph type="title"/>
          </p:nvPr>
        </p:nvSpPr>
        <p:spPr/>
        <p:txBody>
          <a:bodyPr/>
          <a:lstStyle/>
          <a:p>
            <a:r>
              <a:rPr lang="en-GB" altLang="en-US"/>
              <a:t>Declaration of social risks</a:t>
            </a:r>
            <a:endParaRPr lang="en-US" altLang="en-US"/>
          </a:p>
        </p:txBody>
      </p:sp>
    </p:spTree>
    <p:extLst>
      <p:ext uri="{BB962C8B-B14F-4D97-AF65-F5344CB8AC3E}">
        <p14:creationId xmlns:p14="http://schemas.microsoft.com/office/powerpoint/2010/main" val="4279558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p:txBody>
          <a:bodyPr/>
          <a:lstStyle/>
          <a:p>
            <a:r>
              <a:rPr lang="en-GB" altLang="en-US" dirty="0"/>
              <a:t>an </a:t>
            </a:r>
            <a:r>
              <a:rPr lang="en-GB" altLang="en-US" dirty="0">
                <a:solidFill>
                  <a:srgbClr val="0087BE"/>
                </a:solidFill>
              </a:rPr>
              <a:t>integrated portal site</a:t>
            </a:r>
            <a:r>
              <a:rPr lang="en-GB" altLang="en-US" dirty="0"/>
              <a:t> and mobile applications containing</a:t>
            </a:r>
          </a:p>
          <a:p>
            <a:pPr lvl="1"/>
            <a:r>
              <a:rPr lang="en-GB" altLang="en-US" dirty="0"/>
              <a:t>electronic transactions for citizens, employers and professionals</a:t>
            </a:r>
          </a:p>
          <a:p>
            <a:pPr lvl="1"/>
            <a:r>
              <a:rPr lang="en-GB" altLang="en-US" dirty="0"/>
              <a:t>simulation environments</a:t>
            </a:r>
          </a:p>
          <a:p>
            <a:pPr lvl="1"/>
            <a:r>
              <a:rPr lang="en-GB" altLang="en-US" dirty="0"/>
              <a:t>information about the entire social security system</a:t>
            </a:r>
          </a:p>
          <a:p>
            <a:pPr lvl="1"/>
            <a:r>
              <a:rPr lang="en-GB" altLang="en-US" dirty="0"/>
              <a:t>harmonized instructions and information model relating to all electronic transactions</a:t>
            </a:r>
          </a:p>
          <a:p>
            <a:pPr lvl="1"/>
            <a:r>
              <a:rPr lang="en-GB" altLang="en-US" dirty="0"/>
              <a:t>a personal page for each citizen, each company and each professional</a:t>
            </a:r>
          </a:p>
          <a:p>
            <a:endParaRPr lang="en-GB" altLang="en-US" dirty="0"/>
          </a:p>
          <a:p>
            <a:r>
              <a:rPr lang="en-GB" altLang="en-US" dirty="0"/>
              <a:t>an </a:t>
            </a:r>
            <a:r>
              <a:rPr lang="en-GB" altLang="en-US" dirty="0">
                <a:solidFill>
                  <a:srgbClr val="0087BE"/>
                </a:solidFill>
              </a:rPr>
              <a:t>integrated multimodal contact centre</a:t>
            </a:r>
            <a:r>
              <a:rPr lang="en-GB" altLang="en-US" dirty="0"/>
              <a:t> supported by a customer relationship management tool</a:t>
            </a:r>
          </a:p>
          <a:p>
            <a:endParaRPr lang="en-GB" altLang="en-US" dirty="0"/>
          </a:p>
          <a:p>
            <a:r>
              <a:rPr lang="en-GB" altLang="en-US" dirty="0"/>
              <a:t>a </a:t>
            </a:r>
            <a:r>
              <a:rPr lang="en-GB" altLang="en-US" dirty="0">
                <a:solidFill>
                  <a:srgbClr val="0087BE"/>
                </a:solidFill>
              </a:rPr>
              <a:t>data warehouse containing statistical information</a:t>
            </a:r>
            <a:r>
              <a:rPr lang="en-GB" altLang="en-US" dirty="0"/>
              <a:t> with regard to the labour market and all branches of social security</a:t>
            </a:r>
            <a:endParaRPr lang="en-US" alt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45</a:t>
            </a:fld>
            <a:r>
              <a:rPr lang="fr-BE"/>
              <a:t> </a:t>
            </a:r>
            <a:endParaRPr lang="fr-BE" dirty="0"/>
          </a:p>
        </p:txBody>
      </p:sp>
      <p:sp>
        <p:nvSpPr>
          <p:cNvPr id="2" name="Title 1"/>
          <p:cNvSpPr>
            <a:spLocks noGrp="1"/>
          </p:cNvSpPr>
          <p:nvPr>
            <p:ph type="title"/>
          </p:nvPr>
        </p:nvSpPr>
        <p:spPr/>
        <p:txBody>
          <a:bodyPr/>
          <a:lstStyle/>
          <a:p>
            <a:r>
              <a:rPr lang="en-GB"/>
              <a:t>Results</a:t>
            </a:r>
            <a:endParaRPr lang="en-US" dirty="0"/>
          </a:p>
        </p:txBody>
      </p:sp>
    </p:spTree>
    <p:extLst>
      <p:ext uri="{BB962C8B-B14F-4D97-AF65-F5344CB8AC3E}">
        <p14:creationId xmlns:p14="http://schemas.microsoft.com/office/powerpoint/2010/main" val="2165904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a:t>information servers</a:t>
            </a:r>
          </a:p>
          <a:p>
            <a:pPr lvl="1"/>
            <a:r>
              <a:rPr lang="en-GB" dirty="0"/>
              <a:t>directory of data subjects at the KSZ</a:t>
            </a:r>
          </a:p>
          <a:p>
            <a:pPr lvl="1"/>
            <a:r>
              <a:rPr lang="en-GB" dirty="0"/>
              <a:t>basic identification data of citizens at the National Register and the complementary KSZ Register</a:t>
            </a:r>
          </a:p>
          <a:p>
            <a:pPr lvl="1"/>
            <a:r>
              <a:rPr lang="en-GB" dirty="0"/>
              <a:t>basic identification data of companies at the Company Register</a:t>
            </a:r>
          </a:p>
          <a:p>
            <a:pPr lvl="1"/>
            <a:r>
              <a:rPr lang="en-GB" dirty="0"/>
              <a:t>employers directory (WGR) at the RSZ</a:t>
            </a:r>
          </a:p>
          <a:p>
            <a:pPr lvl="1"/>
            <a:r>
              <a:rPr lang="en-GB" dirty="0"/>
              <a:t>work force register at the RSZ</a:t>
            </a:r>
          </a:p>
          <a:p>
            <a:pPr lvl="1"/>
            <a:r>
              <a:rPr lang="en-GB" dirty="0"/>
              <a:t>salary and working time database at the RSZ</a:t>
            </a:r>
          </a:p>
          <a:p>
            <a:pPr lvl="1"/>
            <a:r>
              <a:rPr lang="en-GB" dirty="0"/>
              <a:t>database of contribution certificates</a:t>
            </a:r>
          </a:p>
          <a:p>
            <a:r>
              <a:rPr lang="en-GB" dirty="0"/>
              <a:t>services offered</a:t>
            </a:r>
          </a:p>
          <a:p>
            <a:pPr lvl="1"/>
            <a:r>
              <a:rPr lang="en-GB" dirty="0"/>
              <a:t>interactive consultation</a:t>
            </a:r>
          </a:p>
          <a:p>
            <a:pPr lvl="1"/>
            <a:r>
              <a:rPr lang="en-GB" dirty="0"/>
              <a:t>batch consultation</a:t>
            </a:r>
          </a:p>
          <a:p>
            <a:pPr lvl="1"/>
            <a:r>
              <a:rPr lang="en-GB" dirty="0"/>
              <a:t>automatic communication of updates</a:t>
            </a:r>
          </a:p>
          <a:p>
            <a:endParaRPr lang="en-US" dirty="0"/>
          </a:p>
        </p:txBody>
      </p:sp>
      <p:sp>
        <p:nvSpPr>
          <p:cNvPr id="44034" name="Title 1"/>
          <p:cNvSpPr>
            <a:spLocks noGrp="1"/>
          </p:cNvSpPr>
          <p:nvPr>
            <p:ph type="title"/>
          </p:nvPr>
        </p:nvSpPr>
        <p:spPr/>
        <p:txBody>
          <a:bodyPr/>
          <a:lstStyle/>
          <a:p>
            <a:r>
              <a:rPr lang="en-GB" altLang="en-US"/>
              <a:t>Distributed information servers</a:t>
            </a:r>
            <a:endParaRPr lang="en-US" altLang="en-US"/>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46</a:t>
            </a:fld>
            <a:r>
              <a:rPr lang="fr-BE"/>
              <a:t> </a:t>
            </a:r>
            <a:endParaRPr lang="fr-BE" dirty="0"/>
          </a:p>
        </p:txBody>
      </p:sp>
    </p:spTree>
    <p:extLst>
      <p:ext uri="{BB962C8B-B14F-4D97-AF65-F5344CB8AC3E}">
        <p14:creationId xmlns:p14="http://schemas.microsoft.com/office/powerpoint/2010/main" val="3016399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GB"/>
              <a:t>pre-processed messages</a:t>
            </a:r>
          </a:p>
          <a:p>
            <a:pPr lvl="1"/>
            <a:r>
              <a:rPr lang="en-GB"/>
              <a:t>beginning/end of labour contract, beginning/end of self-employed activity</a:t>
            </a:r>
          </a:p>
          <a:p>
            <a:pPr lvl="1"/>
            <a:r>
              <a:rPr lang="en-GB"/>
              <a:t>contribution certificates medical care (employees, self-employed, beneficiaries of social security allowances)</a:t>
            </a:r>
          </a:p>
          <a:p>
            <a:pPr lvl="1"/>
            <a:r>
              <a:rPr lang="en-GB"/>
              <a:t>unemployment benefits</a:t>
            </a:r>
          </a:p>
          <a:p>
            <a:pPr lvl="1"/>
            <a:r>
              <a:rPr lang="en-GB"/>
              <a:t>benefits in case of career break</a:t>
            </a:r>
          </a:p>
          <a:p>
            <a:pPr lvl="1"/>
            <a:r>
              <a:rPr lang="en-GB"/>
              <a:t>benefits in case of incapacity for work ((labour) accident, (occupational) disease)</a:t>
            </a:r>
          </a:p>
          <a:p>
            <a:pPr lvl="1"/>
            <a:r>
              <a:rPr lang="en-GB"/>
              <a:t>reimbursement of health care costs</a:t>
            </a:r>
          </a:p>
          <a:p>
            <a:pPr lvl="1"/>
            <a:r>
              <a:rPr lang="en-GB"/>
              <a:t>child benefits</a:t>
            </a:r>
          </a:p>
          <a:p>
            <a:pPr lvl="1"/>
            <a:r>
              <a:rPr lang="en-GB"/>
              <a:t>old age pensions</a:t>
            </a:r>
          </a:p>
          <a:p>
            <a:pPr lvl="1"/>
            <a:r>
              <a:rPr lang="en-GB"/>
              <a:t>holiday pay</a:t>
            </a:r>
          </a:p>
          <a:p>
            <a:pPr lvl="1"/>
            <a:r>
              <a:rPr lang="en-GB"/>
              <a:t>benefits for the disabled</a:t>
            </a:r>
          </a:p>
          <a:p>
            <a:pPr lvl="1"/>
            <a:r>
              <a:rPr lang="en-GB"/>
              <a:t>guaranteed minimum income – social welfare</a:t>
            </a:r>
          </a:p>
          <a:p>
            <a:pPr lvl="1"/>
            <a:r>
              <a:rPr lang="en-GB"/>
              <a:t>derived rights (e.g. tax reduction/exemption, free public transport, ...)</a:t>
            </a:r>
          </a:p>
          <a:p>
            <a:pPr lvl="1"/>
            <a:r>
              <a:rPr lang="en-GB"/>
              <a:t>migrant workers</a:t>
            </a:r>
          </a:p>
          <a:p>
            <a:pPr lvl="1"/>
            <a:r>
              <a:rPr lang="en-GB"/>
              <a:t>…</a:t>
            </a:r>
          </a:p>
          <a:p>
            <a:r>
              <a:rPr lang="en-GB"/>
              <a:t>services offered</a:t>
            </a:r>
          </a:p>
          <a:p>
            <a:pPr lvl="1"/>
            <a:r>
              <a:rPr lang="en-GB"/>
              <a:t>interactive consultation</a:t>
            </a:r>
          </a:p>
          <a:p>
            <a:pPr lvl="1"/>
            <a:r>
              <a:rPr lang="en-GB"/>
              <a:t>batch consultation</a:t>
            </a:r>
          </a:p>
          <a:p>
            <a:pPr lvl="1"/>
            <a:r>
              <a:rPr lang="en-GB"/>
              <a:t>automatic communication of messages</a:t>
            </a:r>
          </a:p>
          <a:p>
            <a:endParaRPr lang="en-US" dirty="0"/>
          </a:p>
        </p:txBody>
      </p:sp>
      <p:sp>
        <p:nvSpPr>
          <p:cNvPr id="45058" name="Title 1"/>
          <p:cNvSpPr>
            <a:spLocks noGrp="1"/>
          </p:cNvSpPr>
          <p:nvPr>
            <p:ph type="title"/>
          </p:nvPr>
        </p:nvSpPr>
        <p:spPr/>
        <p:txBody>
          <a:bodyPr/>
          <a:lstStyle/>
          <a:p>
            <a:r>
              <a:rPr lang="en-GB" altLang="en-US"/>
              <a:t>Pre-processed messages</a:t>
            </a:r>
            <a:endParaRPr lang="en-US" altLang="en-US"/>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47</a:t>
            </a:fld>
            <a:r>
              <a:rPr lang="fr-BE"/>
              <a:t> </a:t>
            </a:r>
            <a:endParaRPr lang="fr-BE" dirty="0"/>
          </a:p>
        </p:txBody>
      </p:sp>
    </p:spTree>
    <p:extLst>
      <p:ext uri="{BB962C8B-B14F-4D97-AF65-F5344CB8AC3E}">
        <p14:creationId xmlns:p14="http://schemas.microsoft.com/office/powerpoint/2010/main" val="2703035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a:t>reference directory</a:t>
            </a:r>
          </a:p>
          <a:p>
            <a:pPr lvl="1"/>
            <a:r>
              <a:rPr lang="en-GB"/>
              <a:t>directory of available services/information</a:t>
            </a:r>
          </a:p>
          <a:p>
            <a:pPr lvl="2"/>
            <a:r>
              <a:rPr lang="en-GB"/>
              <a:t>which information/services are available at any actor depending on the capacity in which a person/company is registered at each actor</a:t>
            </a:r>
          </a:p>
          <a:p>
            <a:pPr lvl="1"/>
            <a:r>
              <a:rPr lang="en-GB"/>
              <a:t>directory of authorized users and applications</a:t>
            </a:r>
          </a:p>
          <a:p>
            <a:pPr lvl="2"/>
            <a:r>
              <a:rPr lang="en-GB"/>
              <a:t>list of users and applications</a:t>
            </a:r>
          </a:p>
          <a:p>
            <a:pPr lvl="2"/>
            <a:r>
              <a:rPr lang="en-GB"/>
              <a:t>definition of authentication means and rules</a:t>
            </a:r>
          </a:p>
          <a:p>
            <a:pPr lvl="2"/>
            <a:r>
              <a:rPr lang="en-GB"/>
              <a:t>definition of authorization profiles: which kind of information/service can be accessed, in what situation and for what period of time depending on in which capacity the person/company is registered with the actor that accesses the information/service</a:t>
            </a:r>
          </a:p>
          <a:p>
            <a:pPr lvl="1"/>
            <a:r>
              <a:rPr lang="en-GB"/>
              <a:t>directory of data subjects</a:t>
            </a:r>
          </a:p>
          <a:p>
            <a:pPr lvl="2"/>
            <a:r>
              <a:rPr lang="en-GB"/>
              <a:t>which persons/companies have personal files at which actors for which periods of time, and in which capacity they are registered</a:t>
            </a:r>
          </a:p>
          <a:p>
            <a:pPr lvl="1"/>
            <a:r>
              <a:rPr lang="en-GB"/>
              <a:t>subscription table</a:t>
            </a:r>
          </a:p>
          <a:p>
            <a:pPr lvl="2"/>
            <a:r>
              <a:rPr lang="en-GB"/>
              <a:t>which users/applications want to automatically receive what information/services in which situations for which persons/companies in which capacity</a:t>
            </a:r>
          </a:p>
          <a:p>
            <a:endParaRPr 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48</a:t>
            </a:fld>
            <a:r>
              <a:rPr lang="fr-BE"/>
              <a:t> </a:t>
            </a:r>
            <a:endParaRPr lang="fr-BE" dirty="0"/>
          </a:p>
        </p:txBody>
      </p:sp>
      <p:sp>
        <p:nvSpPr>
          <p:cNvPr id="2" name="Title 1"/>
          <p:cNvSpPr>
            <a:spLocks noGrp="1"/>
          </p:cNvSpPr>
          <p:nvPr>
            <p:ph type="title"/>
          </p:nvPr>
        </p:nvSpPr>
        <p:spPr/>
        <p:txBody>
          <a:bodyPr/>
          <a:lstStyle/>
          <a:p>
            <a:r>
              <a:rPr lang="en-GB" altLang="en-US"/>
              <a:t>Useful tool: the reference directory</a:t>
            </a:r>
            <a:endParaRPr lang="en-US" dirty="0"/>
          </a:p>
        </p:txBody>
      </p:sp>
    </p:spTree>
    <p:extLst>
      <p:ext uri="{BB962C8B-B14F-4D97-AF65-F5344CB8AC3E}">
        <p14:creationId xmlns:p14="http://schemas.microsoft.com/office/powerpoint/2010/main" val="57030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GB" dirty="0"/>
              <a:t>information is being modelled</a:t>
            </a:r>
          </a:p>
          <a:p>
            <a:pPr lvl="1"/>
            <a:r>
              <a:rPr lang="en-GB" dirty="0"/>
              <a:t>in such a way that the model fits in as closely as possible with the real world</a:t>
            </a:r>
          </a:p>
          <a:p>
            <a:pPr lvl="1"/>
            <a:r>
              <a:rPr lang="en-GB" dirty="0"/>
              <a:t>in order to allow multifunctional use of information </a:t>
            </a:r>
          </a:p>
          <a:p>
            <a:pPr lvl="0"/>
            <a:r>
              <a:rPr lang="en-GB" dirty="0"/>
              <a:t>information is collected from citizens and companies only once by the public sector as a whole</a:t>
            </a:r>
          </a:p>
          <a:p>
            <a:pPr lvl="1"/>
            <a:r>
              <a:rPr lang="en-GB" dirty="0"/>
              <a:t>via a channel chosen by the citizens and the companies</a:t>
            </a:r>
          </a:p>
          <a:p>
            <a:pPr lvl="1"/>
            <a:r>
              <a:rPr lang="en-GB" dirty="0"/>
              <a:t>preferably from application to application</a:t>
            </a:r>
          </a:p>
          <a:p>
            <a:pPr lvl="1"/>
            <a:r>
              <a:rPr lang="en-GB" dirty="0"/>
              <a:t>and with the possibility of quality control by the supplier before the transmission of the information</a:t>
            </a:r>
          </a:p>
          <a:p>
            <a:pPr lvl="0"/>
            <a:r>
              <a:rPr lang="en-GB" dirty="0"/>
              <a:t>the collected information is validated once</a:t>
            </a:r>
          </a:p>
          <a:p>
            <a:pPr lvl="1"/>
            <a:r>
              <a:rPr lang="en-GB" dirty="0"/>
              <a:t>according to established task sharing criteria</a:t>
            </a:r>
          </a:p>
          <a:p>
            <a:pPr lvl="1"/>
            <a:r>
              <a:rPr lang="en-GB" dirty="0"/>
              <a:t>by the actor that is most entitled to it or by the actor which has the greatest interest in correctly validating it</a:t>
            </a:r>
          </a:p>
          <a:p>
            <a:endParaRPr lang="en-US" dirty="0"/>
          </a:p>
        </p:txBody>
      </p:sp>
      <p:sp>
        <p:nvSpPr>
          <p:cNvPr id="2" name="Title 1"/>
          <p:cNvSpPr>
            <a:spLocks noGrp="1"/>
          </p:cNvSpPr>
          <p:nvPr>
            <p:ph type="title"/>
          </p:nvPr>
        </p:nvSpPr>
        <p:spPr/>
        <p:txBody>
          <a:bodyPr/>
          <a:lstStyle/>
          <a:p>
            <a:r>
              <a:rPr lang="en-GB"/>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49</a:t>
            </a:fld>
            <a:r>
              <a:rPr lang="fr-BE"/>
              <a:t> </a:t>
            </a:r>
            <a:endParaRPr lang="fr-BE" dirty="0"/>
          </a:p>
        </p:txBody>
      </p:sp>
    </p:spTree>
    <p:extLst>
      <p:ext uri="{BB962C8B-B14F-4D97-AF65-F5344CB8AC3E}">
        <p14:creationId xmlns:p14="http://schemas.microsoft.com/office/powerpoint/2010/main" val="4114588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9"/>
            <a:ext cx="12199523" cy="6856131"/>
          </a:xfrm>
          <a:prstGeom prst="rect">
            <a:avLst/>
          </a:prstGeom>
        </p:spPr>
      </p:pic>
    </p:spTree>
    <p:extLst>
      <p:ext uri="{BB962C8B-B14F-4D97-AF65-F5344CB8AC3E}">
        <p14:creationId xmlns:p14="http://schemas.microsoft.com/office/powerpoint/2010/main" val="588793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a:t>a task sharing model is established indicating which actor stores which information as an authentic source, manages the information and maintains it at the disposal of the authorized users</a:t>
            </a:r>
          </a:p>
          <a:p>
            <a:pPr lvl="0"/>
            <a:r>
              <a:rPr lang="en-GB"/>
              <a:t>information can be flexibly assembled according to ever changing legal concepts</a:t>
            </a:r>
          </a:p>
          <a:p>
            <a:pPr lvl="0"/>
            <a:r>
              <a:rPr lang="en-GB"/>
              <a:t>every actor has to report probable errors of information to the actor that is designated to validate the information</a:t>
            </a:r>
          </a:p>
          <a:p>
            <a:pPr lvl="0"/>
            <a:r>
              <a:rPr lang="en-GB"/>
              <a:t>every actor that has to validate information according to the agreed task sharing model, has to examine the reported probable errors, to correct them when necessary and to communicate the correct information to every known interested actor</a:t>
            </a:r>
          </a:p>
          <a:p>
            <a:pPr lvl="0"/>
            <a:r>
              <a:rPr lang="en-GB"/>
              <a:t>once collected and validated, information is stored, managed and exchanged electronically to avoid transcribing and re-entering it manually</a:t>
            </a:r>
            <a:endParaRPr lang="en-GB" dirty="0"/>
          </a:p>
        </p:txBody>
      </p:sp>
      <p:sp>
        <p:nvSpPr>
          <p:cNvPr id="2" name="Title 1"/>
          <p:cNvSpPr>
            <a:spLocks noGrp="1"/>
          </p:cNvSpPr>
          <p:nvPr>
            <p:ph type="title"/>
          </p:nvPr>
        </p:nvSpPr>
        <p:spPr/>
        <p:txBody>
          <a:bodyPr/>
          <a:lstStyle/>
          <a:p>
            <a:r>
              <a:rPr lang="en-GB"/>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50</a:t>
            </a:fld>
            <a:r>
              <a:rPr lang="fr-BE"/>
              <a:t> </a:t>
            </a:r>
            <a:endParaRPr lang="fr-BE" dirty="0"/>
          </a:p>
        </p:txBody>
      </p:sp>
    </p:spTree>
    <p:extLst>
      <p:ext uri="{BB962C8B-B14F-4D97-AF65-F5344CB8AC3E}">
        <p14:creationId xmlns:p14="http://schemas.microsoft.com/office/powerpoint/2010/main" val="31328570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electronic information exchange can be initiated by</a:t>
            </a:r>
          </a:p>
          <a:p>
            <a:pPr lvl="1"/>
            <a:r>
              <a:rPr lang="en-GB"/>
              <a:t>the actor that disposes of information</a:t>
            </a:r>
          </a:p>
          <a:p>
            <a:pPr lvl="1"/>
            <a:r>
              <a:rPr lang="en-GB"/>
              <a:t>the actor that needs information</a:t>
            </a:r>
          </a:p>
          <a:p>
            <a:pPr lvl="1"/>
            <a:r>
              <a:rPr lang="en-GB"/>
              <a:t>the organisation that manages the interoperability framework</a:t>
            </a:r>
          </a:p>
          <a:p>
            <a:pPr lvl="0"/>
            <a:r>
              <a:rPr lang="en-GB"/>
              <a:t>electronic information exchanges take place on the base of a functional and technical interoperability framework that evolves permanently but gradually according to open market standards, and is independent from the methods of information exchange</a:t>
            </a:r>
          </a:p>
          <a:p>
            <a:pPr lvl="0"/>
            <a:r>
              <a:rPr lang="en-GB"/>
              <a:t>available information is used for</a:t>
            </a:r>
          </a:p>
          <a:p>
            <a:pPr lvl="1"/>
            <a:r>
              <a:rPr lang="en-GB"/>
              <a:t>the automatic granting of benefits</a:t>
            </a:r>
          </a:p>
          <a:p>
            <a:pPr lvl="1"/>
            <a:r>
              <a:rPr lang="en-GB"/>
              <a:t>prefilling when collecting information</a:t>
            </a:r>
          </a:p>
          <a:p>
            <a:endParaRPr lang="en-US" dirty="0"/>
          </a:p>
        </p:txBody>
      </p:sp>
      <p:sp>
        <p:nvSpPr>
          <p:cNvPr id="2" name="Title 1"/>
          <p:cNvSpPr>
            <a:spLocks noGrp="1"/>
          </p:cNvSpPr>
          <p:nvPr>
            <p:ph type="title"/>
          </p:nvPr>
        </p:nvSpPr>
        <p:spPr/>
        <p:txBody>
          <a:bodyPr/>
          <a:lstStyle/>
          <a:p>
            <a:r>
              <a:rPr lang="en-GB"/>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51</a:t>
            </a:fld>
            <a:r>
              <a:rPr lang="fr-BE"/>
              <a:t> </a:t>
            </a:r>
            <a:endParaRPr lang="fr-BE" dirty="0"/>
          </a:p>
        </p:txBody>
      </p:sp>
    </p:spTree>
    <p:extLst>
      <p:ext uri="{BB962C8B-B14F-4D97-AF65-F5344CB8AC3E}">
        <p14:creationId xmlns:p14="http://schemas.microsoft.com/office/powerpoint/2010/main" val="32487896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a:t>security, availability, integrity and confidentiality of information is ensured by integrated structural, institutional, organizational, HR, technical and other security measures according to agreed policies</a:t>
            </a:r>
          </a:p>
          <a:p>
            <a:r>
              <a:rPr lang="en-GB"/>
              <a:t>personal information is only used for purposes compatible with the purposes of the collection of the information</a:t>
            </a:r>
          </a:p>
          <a:p>
            <a:r>
              <a:rPr lang="en-GB"/>
              <a:t>personal information is only accessible to authorized actors and users according to business needs, legislative or policy requirements</a:t>
            </a:r>
          </a:p>
          <a:p>
            <a:r>
              <a:rPr lang="en-GB"/>
              <a:t>the access authorization to personal information is granted by an Information Security Committee, designated by Parliament, after having checked whether the access conditions are met</a:t>
            </a:r>
          </a:p>
          <a:p>
            <a:r>
              <a:rPr lang="en-GB"/>
              <a:t>the access authorizations are public</a:t>
            </a:r>
          </a:p>
          <a:p>
            <a:endParaRPr lang="en-US" dirty="0"/>
          </a:p>
        </p:txBody>
      </p:sp>
      <p:sp>
        <p:nvSpPr>
          <p:cNvPr id="2" name="Title 1"/>
          <p:cNvSpPr>
            <a:spLocks noGrp="1"/>
          </p:cNvSpPr>
          <p:nvPr>
            <p:ph type="title"/>
          </p:nvPr>
        </p:nvSpPr>
        <p:spPr/>
        <p:txBody>
          <a:bodyPr/>
          <a:lstStyle/>
          <a:p>
            <a:r>
              <a:rPr lang="en-GB"/>
              <a:t>Common vision on information security</a:t>
            </a:r>
            <a:endParaRPr lang="en-US" dirty="0"/>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52</a:t>
            </a:fld>
            <a:r>
              <a:rPr lang="fr-BE"/>
              <a:t> </a:t>
            </a:r>
            <a:endParaRPr lang="fr-BE" dirty="0"/>
          </a:p>
        </p:txBody>
      </p:sp>
    </p:spTree>
    <p:extLst>
      <p:ext uri="{BB962C8B-B14F-4D97-AF65-F5344CB8AC3E}">
        <p14:creationId xmlns:p14="http://schemas.microsoft.com/office/powerpoint/2010/main" val="40956398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p:txBody>
          <a:bodyPr/>
          <a:lstStyle/>
          <a:p>
            <a:r>
              <a:rPr lang="en-GB" altLang="en-US" dirty="0"/>
              <a:t>every actual electronic exchange of personal information has to pass an independent trusted third party and is preventively checked on compliance with the existing access authorizations by that trusted third party</a:t>
            </a:r>
          </a:p>
          <a:p>
            <a:r>
              <a:rPr lang="en-GB" altLang="en-US" dirty="0"/>
              <a:t>every actual electronic exchange of personal information is logged, to be able to trace possible abuse afterwards</a:t>
            </a:r>
          </a:p>
          <a:p>
            <a:r>
              <a:rPr lang="en-GB" altLang="en-US" dirty="0"/>
              <a:t>every time information is used to take a decision, the information used is communicated to the person concerned together with the decision </a:t>
            </a:r>
          </a:p>
          <a:p>
            <a:r>
              <a:rPr lang="en-GB" altLang="en-US" dirty="0"/>
              <a:t>every person has right to access and correct his/her own personal data</a:t>
            </a:r>
          </a:p>
          <a:p>
            <a:r>
              <a:rPr lang="en-GB" altLang="en-US" dirty="0"/>
              <a:t>every actor in the social sector disposes of an information security officer with an advisory, stimulating, documentary and control task</a:t>
            </a:r>
          </a:p>
        </p:txBody>
      </p:sp>
      <p:sp>
        <p:nvSpPr>
          <p:cNvPr id="2" name="Title 1"/>
          <p:cNvSpPr>
            <a:spLocks noGrp="1"/>
          </p:cNvSpPr>
          <p:nvPr>
            <p:ph type="title"/>
          </p:nvPr>
        </p:nvSpPr>
        <p:spPr/>
        <p:txBody>
          <a:bodyPr/>
          <a:lstStyle/>
          <a:p>
            <a:r>
              <a:rPr lang="en-GB"/>
              <a:t>Common vision on information security</a:t>
            </a:r>
            <a:endParaRPr lang="en-US"/>
          </a:p>
        </p:txBody>
      </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53</a:t>
            </a:fld>
            <a:r>
              <a:rPr lang="fr-BE"/>
              <a:t> </a:t>
            </a:r>
            <a:endParaRPr lang="fr-BE" dirty="0"/>
          </a:p>
        </p:txBody>
      </p:sp>
    </p:spTree>
    <p:extLst>
      <p:ext uri="{BB962C8B-B14F-4D97-AF65-F5344CB8AC3E}">
        <p14:creationId xmlns:p14="http://schemas.microsoft.com/office/powerpoint/2010/main" val="2780791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nl-NL" dirty="0"/>
              <a:t>‘</a:t>
            </a:r>
            <a:r>
              <a:rPr lang="nl-NL" dirty="0">
                <a:solidFill>
                  <a:srgbClr val="0087BE"/>
                </a:solidFill>
              </a:rPr>
              <a:t>sociaal statuut</a:t>
            </a:r>
            <a:r>
              <a:rPr lang="nl-NL" dirty="0"/>
              <a:t>’ voor ca. 2 miljoen burgers in België </a:t>
            </a:r>
          </a:p>
          <a:p>
            <a:pPr lvl="1"/>
            <a:r>
              <a:rPr lang="nl-NL" dirty="0"/>
              <a:t>beperkt inkomen </a:t>
            </a:r>
          </a:p>
          <a:p>
            <a:pPr lvl="1"/>
            <a:r>
              <a:rPr lang="nl-NL" dirty="0"/>
              <a:t>handicap, fysieke of mentale beperking</a:t>
            </a:r>
          </a:p>
          <a:p>
            <a:pPr lvl="1"/>
            <a:r>
              <a:rPr lang="nl-NL" dirty="0"/>
              <a:t>kind met bijzondere noden</a:t>
            </a:r>
          </a:p>
          <a:p>
            <a:endParaRPr lang="nl-NL" dirty="0"/>
          </a:p>
          <a:p>
            <a:r>
              <a:rPr lang="nl-NL" dirty="0"/>
              <a:t>burgers met sociaal statuut krijgen ‘</a:t>
            </a:r>
            <a:r>
              <a:rPr lang="nl-NL" dirty="0">
                <a:solidFill>
                  <a:srgbClr val="0087BE"/>
                </a:solidFill>
              </a:rPr>
              <a:t>aanvullende rechten</a:t>
            </a:r>
            <a:r>
              <a:rPr lang="nl-NL" dirty="0"/>
              <a:t>’</a:t>
            </a:r>
          </a:p>
          <a:p>
            <a:pPr lvl="1"/>
            <a:r>
              <a:rPr lang="nl-NL" dirty="0"/>
              <a:t>sociaal tarief voor gas, elektriciteit, water, telecom</a:t>
            </a:r>
          </a:p>
          <a:p>
            <a:pPr lvl="1"/>
            <a:r>
              <a:rPr lang="nl-NL" dirty="0"/>
              <a:t>openbaar vervoer (NMBS, De Lijn, TEC…)</a:t>
            </a:r>
          </a:p>
          <a:p>
            <a:pPr lvl="1"/>
            <a:r>
              <a:rPr lang="nl-NL" dirty="0"/>
              <a:t>huisvesting</a:t>
            </a:r>
          </a:p>
          <a:p>
            <a:pPr lvl="1"/>
            <a:r>
              <a:rPr lang="nl-NL" dirty="0"/>
              <a:t>belastingvermindering, gratis huisvuilophaling</a:t>
            </a:r>
          </a:p>
          <a:p>
            <a:pPr lvl="1"/>
            <a:r>
              <a:rPr lang="nl-NL" dirty="0"/>
              <a:t>korting voor socioculturele activiteiten, sport</a:t>
            </a:r>
          </a:p>
          <a:p>
            <a:pPr lvl="1"/>
            <a:r>
              <a:rPr lang="nl-NL" dirty="0"/>
              <a:t>…</a:t>
            </a:r>
          </a:p>
          <a:p>
            <a:pPr lvl="1"/>
            <a:endParaRPr lang="nl-BE" dirty="0"/>
          </a:p>
          <a:p>
            <a:pPr lvl="1"/>
            <a:endParaRPr lang="en-US" dirty="0"/>
          </a:p>
        </p:txBody>
      </p:sp>
      <p:sp>
        <p:nvSpPr>
          <p:cNvPr id="2" name="Title 1"/>
          <p:cNvSpPr>
            <a:spLocks noGrp="1"/>
          </p:cNvSpPr>
          <p:nvPr>
            <p:ph type="title"/>
          </p:nvPr>
        </p:nvSpPr>
        <p:spPr/>
        <p:txBody>
          <a:bodyPr>
            <a:normAutofit/>
          </a:bodyPr>
          <a:lstStyle/>
          <a:p>
            <a:r>
              <a:rPr lang="en-US"/>
              <a:t>Maximale automatische toekenning aanvullende rechten</a:t>
            </a:r>
            <a:endParaRPr lang="en-US" dirty="0"/>
          </a:p>
        </p:txBody>
      </p:sp>
      <p:sp>
        <p:nvSpPr>
          <p:cNvPr id="10" name="TextBox 9"/>
          <p:cNvSpPr txBox="1"/>
          <p:nvPr/>
        </p:nvSpPr>
        <p:spPr>
          <a:xfrm>
            <a:off x="10210800" y="6464370"/>
            <a:ext cx="288072" cy="276999"/>
          </a:xfrm>
          <a:prstGeom prst="rect">
            <a:avLst/>
          </a:prstGeom>
          <a:noFill/>
        </p:spPr>
        <p:txBody>
          <a:bodyPr wrap="square" rtlCol="0">
            <a:spAutoFit/>
          </a:bodyPr>
          <a:lstStyle/>
          <a:p>
            <a:r>
              <a:rPr lang="nl-BE" sz="1200" dirty="0"/>
              <a:t>2</a:t>
            </a:r>
            <a:endParaRPr lang="fr-BE" sz="1200"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54</a:t>
            </a:fld>
            <a:r>
              <a:rPr lang="fr-BE"/>
              <a:t> </a:t>
            </a:r>
            <a:endParaRPr lang="fr-BE" dirty="0"/>
          </a:p>
        </p:txBody>
      </p:sp>
    </p:spTree>
    <p:extLst>
      <p:ext uri="{BB962C8B-B14F-4D97-AF65-F5344CB8AC3E}">
        <p14:creationId xmlns:p14="http://schemas.microsoft.com/office/powerpoint/2010/main" val="20549427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Content Placeholder 2"/>
          <p:cNvSpPr>
            <a:spLocks noGrp="1"/>
          </p:cNvSpPr>
          <p:nvPr>
            <p:ph idx="1"/>
          </p:nvPr>
        </p:nvSpPr>
        <p:spPr>
          <a:xfrm>
            <a:off x="609600" y="1052736"/>
            <a:ext cx="10972800" cy="5472608"/>
          </a:xfrm>
        </p:spPr>
        <p:txBody>
          <a:bodyPr>
            <a:normAutofit lnSpcReduction="10000"/>
          </a:bodyPr>
          <a:lstStyle/>
          <a:p>
            <a:r>
              <a:rPr lang="nl-BE" altLang="en-US"/>
              <a:t> </a:t>
            </a:r>
            <a:r>
              <a:rPr lang="nl-BE"/>
              <a:t>vaststelling</a:t>
            </a:r>
            <a:r>
              <a:rPr lang="en-US"/>
              <a:t> van</a:t>
            </a:r>
            <a:r>
              <a:rPr lang="en-US">
                <a:solidFill>
                  <a:srgbClr val="0070C0"/>
                </a:solidFill>
              </a:rPr>
              <a:t> </a:t>
            </a:r>
            <a:r>
              <a:rPr lang="nl-BE" altLang="en-US">
                <a:solidFill>
                  <a:srgbClr val="0070C0"/>
                </a:solidFill>
              </a:rPr>
              <a:t>non-take up </a:t>
            </a:r>
          </a:p>
          <a:p>
            <a:pPr lvl="1"/>
            <a:r>
              <a:rPr lang="nl-BE" altLang="en-US"/>
              <a:t>intransparantie: mensen zijn weinig of niet op de hoogte van hun rechten </a:t>
            </a:r>
          </a:p>
          <a:p>
            <a:pPr lvl="1"/>
            <a:r>
              <a:rPr lang="nl-BE" altLang="en-US"/>
              <a:t>Mattheüseffect: rechten komen niet bij de beoogde (kwetsbare) doelgroep terecht</a:t>
            </a:r>
          </a:p>
          <a:p>
            <a:pPr lvl="1"/>
            <a:r>
              <a:rPr lang="nl-BE" altLang="en-US"/>
              <a:t>drempel: de aanvraag- en toekenningsprocedure voor sociale rechten is vaak omslachtig en tijdsintensief</a:t>
            </a:r>
          </a:p>
          <a:p>
            <a:pPr lvl="1"/>
            <a:r>
              <a:rPr lang="nl-BE" altLang="en-US"/>
              <a:t>ineffectiviteit: sociale maatregelen bereiken hun doel niet</a:t>
            </a:r>
          </a:p>
          <a:p>
            <a:pPr lvl="1"/>
            <a:r>
              <a:rPr lang="nl-BE" altLang="en-US"/>
              <a:t>status quo van de armoederatio ipv sociale inclusie: het aantal armen daalt verhoudingsgewijs niet</a:t>
            </a:r>
          </a:p>
          <a:p>
            <a:r>
              <a:rPr lang="nl-BE" altLang="en-US"/>
              <a:t>doelstellingen</a:t>
            </a:r>
          </a:p>
          <a:p>
            <a:pPr lvl="1"/>
            <a:r>
              <a:rPr lang="nl-BE"/>
              <a:t>voor de burgers</a:t>
            </a:r>
          </a:p>
          <a:p>
            <a:pPr lvl="2"/>
            <a:r>
              <a:rPr lang="nl-BE"/>
              <a:t>burgers maximaal automatisch laten genieten van de aanvullende sociale rechten</a:t>
            </a:r>
          </a:p>
          <a:p>
            <a:pPr lvl="2"/>
            <a:r>
              <a:rPr lang="nl-BE"/>
              <a:t>administratieve formaliteiten tot een minimum beperken</a:t>
            </a:r>
          </a:p>
          <a:p>
            <a:pPr lvl="1"/>
            <a:r>
              <a:rPr lang="nl-BE"/>
              <a:t>voor de instellingen / actoren die het aanvullend sociaal toekennen</a:t>
            </a:r>
          </a:p>
          <a:p>
            <a:pPr lvl="2"/>
            <a:r>
              <a:rPr lang="nl-BE"/>
              <a:t>vlot alle nodige informatie ter beschikking stellen voor de toekenning (sociaal statuut, domicilieadres…) =&gt; beperking van werklast en kosten</a:t>
            </a:r>
          </a:p>
          <a:p>
            <a:pPr lvl="2"/>
            <a:r>
              <a:rPr lang="nl-BE"/>
              <a:t>vermijden van eventueel misbruik</a:t>
            </a:r>
          </a:p>
          <a:p>
            <a:pPr lvl="1"/>
            <a:endParaRPr lang="nl-BE" altLang="en-US"/>
          </a:p>
          <a:p>
            <a:pPr lvl="1"/>
            <a:endParaRPr lang="fr-BE" altLang="en-US" sz="600"/>
          </a:p>
          <a:p>
            <a:endParaRPr lang="nl-BE" altLang="en-US" dirty="0"/>
          </a:p>
        </p:txBody>
      </p:sp>
      <p:sp>
        <p:nvSpPr>
          <p:cNvPr id="59394" name="Title 1"/>
          <p:cNvSpPr>
            <a:spLocks noGrp="1"/>
          </p:cNvSpPr>
          <p:nvPr>
            <p:ph type="title"/>
          </p:nvPr>
        </p:nvSpPr>
        <p:spPr/>
        <p:txBody>
          <a:bodyPr/>
          <a:lstStyle/>
          <a:p>
            <a:r>
              <a:rPr lang="nl-BE">
                <a:solidFill>
                  <a:srgbClr val="0070C0"/>
                </a:solidFill>
              </a:rPr>
              <a:t>Aanvullende rechten</a:t>
            </a:r>
            <a:endParaRPr lang="nl-BE" altLang="en-US" dirty="0"/>
          </a:p>
        </p:txBody>
      </p:sp>
      <p:sp>
        <p:nvSpPr>
          <p:cNvPr id="6" name="TextBox 5"/>
          <p:cNvSpPr txBox="1"/>
          <p:nvPr/>
        </p:nvSpPr>
        <p:spPr>
          <a:xfrm>
            <a:off x="10210800" y="6425814"/>
            <a:ext cx="288072" cy="276999"/>
          </a:xfrm>
          <a:prstGeom prst="rect">
            <a:avLst/>
          </a:prstGeom>
          <a:noFill/>
        </p:spPr>
        <p:txBody>
          <a:bodyPr wrap="square" rtlCol="0">
            <a:spAutoFit/>
          </a:bodyPr>
          <a:lstStyle/>
          <a:p>
            <a:r>
              <a:rPr lang="nl-BE" sz="1200" dirty="0"/>
              <a:t>3</a:t>
            </a:r>
            <a:endParaRPr lang="fr-BE" sz="1200" dirty="0"/>
          </a:p>
        </p:txBody>
      </p:sp>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55</a:t>
            </a:fld>
            <a:r>
              <a:rPr lang="fr-BE"/>
              <a:t> </a:t>
            </a:r>
            <a:endParaRPr lang="fr-BE" dirty="0"/>
          </a:p>
        </p:txBody>
      </p:sp>
    </p:spTree>
    <p:extLst>
      <p:ext uri="{BB962C8B-B14F-4D97-AF65-F5344CB8AC3E}">
        <p14:creationId xmlns:p14="http://schemas.microsoft.com/office/powerpoint/2010/main" val="32537303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ijdelijke aanduiding voor inhoud 2"/>
          <p:cNvSpPr>
            <a:spLocks noGrp="1"/>
          </p:cNvSpPr>
          <p:nvPr>
            <p:ph idx="1"/>
          </p:nvPr>
        </p:nvSpPr>
        <p:spPr/>
        <p:txBody>
          <a:bodyPr/>
          <a:lstStyle/>
          <a:p>
            <a:r>
              <a:rPr lang="nl-BE" altLang="en-US"/>
              <a:t>feitelijke informatie beschikbaar bij één of meerdere actor(en) wordt ter beschikking gesteld van andere actoren die op basis daarvan automatisch rechten toekennen aan de burger zonder dat hij/zij daartoe een aanvraag moet doen</a:t>
            </a:r>
          </a:p>
          <a:p>
            <a:r>
              <a:rPr lang="nl-NL" altLang="en-US"/>
              <a:t>gestandaardiseerde diensten om zoveel mogelijk te antwoorden op informatieaanvragen en meervoudige ontwikkelingen te vermijden/beperken, zowel voor de gegevensleveranciers (authentieke bronnen) als voor de instanties die voordelen toekennen</a:t>
            </a:r>
            <a:endParaRPr lang="nl-BE" altLang="en-US"/>
          </a:p>
          <a:p>
            <a:r>
              <a:rPr lang="nl-NL"/>
              <a:t>vermindering van het aantal gebruikte statuten en van de complexiteit ervan, een vermindering van de gegevensuitwisselingen</a:t>
            </a:r>
          </a:p>
          <a:p>
            <a:r>
              <a:rPr lang="nl-NL"/>
              <a:t>vermindering van het aantal administratieve formaliteiten en papieren attesten die aan deze kwetsbare bevolkingsgroep wordt gevraagd</a:t>
            </a:r>
            <a:endParaRPr lang="nl-NL" dirty="0"/>
          </a:p>
        </p:txBody>
      </p:sp>
      <p:sp>
        <p:nvSpPr>
          <p:cNvPr id="60418" name="Titel 1"/>
          <p:cNvSpPr>
            <a:spLocks noGrp="1"/>
          </p:cNvSpPr>
          <p:nvPr>
            <p:ph type="title"/>
          </p:nvPr>
        </p:nvSpPr>
        <p:spPr/>
        <p:txBody>
          <a:bodyPr/>
          <a:lstStyle/>
          <a:p>
            <a:r>
              <a:rPr lang="nl-BE" altLang="en-US"/>
              <a:t>Principes</a:t>
            </a:r>
            <a:endParaRPr lang="nl-BE" altLang="en-US" dirty="0"/>
          </a:p>
        </p:txBody>
      </p:sp>
      <p:sp>
        <p:nvSpPr>
          <p:cNvPr id="9" name="TextBox 8"/>
          <p:cNvSpPr txBox="1"/>
          <p:nvPr/>
        </p:nvSpPr>
        <p:spPr>
          <a:xfrm>
            <a:off x="10210800" y="6425814"/>
            <a:ext cx="288072" cy="276999"/>
          </a:xfrm>
          <a:prstGeom prst="rect">
            <a:avLst/>
          </a:prstGeom>
          <a:noFill/>
        </p:spPr>
        <p:txBody>
          <a:bodyPr wrap="square" rtlCol="0">
            <a:spAutoFit/>
          </a:bodyPr>
          <a:lstStyle/>
          <a:p>
            <a:r>
              <a:rPr lang="nl-BE" sz="1200" dirty="0"/>
              <a:t>5</a:t>
            </a:r>
            <a:endParaRPr lang="fr-BE" sz="1200" dirty="0"/>
          </a:p>
        </p:txBody>
      </p:sp>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56</a:t>
            </a:fld>
            <a:r>
              <a:rPr lang="fr-BE"/>
              <a:t> </a:t>
            </a:r>
            <a:endParaRPr lang="fr-BE" dirty="0"/>
          </a:p>
        </p:txBody>
      </p:sp>
    </p:spTree>
    <p:extLst>
      <p:ext uri="{BB962C8B-B14F-4D97-AF65-F5344CB8AC3E}">
        <p14:creationId xmlns:p14="http://schemas.microsoft.com/office/powerpoint/2010/main" val="31122306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nl-BE" dirty="0"/>
              <a:t>batch-raadpleging van de gegevensbank GSS (bufferdatabank)</a:t>
            </a:r>
          </a:p>
          <a:p>
            <a:pPr lvl="1"/>
            <a:r>
              <a:rPr lang="nl-BE" sz="2400" dirty="0"/>
              <a:t>wordt driemaandelijks gevoed door de 11 authentieke bronnen : POD MI, DGPH, ziekenfondsen, FPD, VSB, Agentschap Opgroeien, </a:t>
            </a:r>
            <a:r>
              <a:rPr lang="nl-BE" sz="2400" dirty="0" err="1"/>
              <a:t>AViQ</a:t>
            </a:r>
            <a:r>
              <a:rPr lang="nl-BE" sz="2400" dirty="0"/>
              <a:t>, OAW, </a:t>
            </a:r>
            <a:r>
              <a:rPr lang="nl-BE" sz="2400" dirty="0" err="1"/>
              <a:t>IrisCare</a:t>
            </a:r>
            <a:r>
              <a:rPr lang="nl-BE" sz="2400" dirty="0"/>
              <a:t>, DSL</a:t>
            </a:r>
            <a:r>
              <a:rPr lang="nl-BE" sz="2400" dirty="0">
                <a:sym typeface="Arial" charset="0"/>
              </a:rPr>
              <a:t>  en MDG</a:t>
            </a:r>
            <a:endParaRPr lang="nl-NL" sz="2400" dirty="0"/>
          </a:p>
          <a:p>
            <a:pPr lvl="1"/>
            <a:r>
              <a:rPr lang="nl-NL" dirty="0"/>
              <a:t>hierdoor kunnen de rechten van een categorie van personen (die op voorhand is gekend bij de toekennende instantie) worden geautomatiseerd</a:t>
            </a:r>
          </a:p>
          <a:p>
            <a:pPr lvl="2"/>
            <a:r>
              <a:rPr lang="nl-NL" dirty="0"/>
              <a:t>vb. alle inwoners van een gemeente, een provincie</a:t>
            </a:r>
          </a:p>
          <a:p>
            <a:pPr lvl="2"/>
            <a:r>
              <a:rPr lang="nl-NL" dirty="0"/>
              <a:t>vb. alle gezinnen aangesloten op gas</a:t>
            </a:r>
          </a:p>
          <a:p>
            <a:pPr lvl="1"/>
            <a:r>
              <a:rPr lang="nl-BE" dirty="0"/>
              <a:t>enkele voorbeelden </a:t>
            </a:r>
          </a:p>
          <a:p>
            <a:pPr lvl="2"/>
            <a:r>
              <a:rPr lang="nl-BE" dirty="0"/>
              <a:t>sociaal tarief gas / elektriciteit in België</a:t>
            </a:r>
          </a:p>
          <a:p>
            <a:pPr lvl="2"/>
            <a:r>
              <a:rPr lang="nl-BE" dirty="0"/>
              <a:t>sociaal tarief water in Vlaanderen</a:t>
            </a:r>
          </a:p>
          <a:p>
            <a:pPr lvl="2"/>
            <a:r>
              <a:rPr lang="nl-BE" dirty="0"/>
              <a:t>vrijstelling verkeersbelasting in Brussels Gewest</a:t>
            </a:r>
          </a:p>
          <a:p>
            <a:pPr lvl="2"/>
            <a:r>
              <a:rPr lang="nl-BE" dirty="0"/>
              <a:t>gemeenten en provincies (vb. verminderd tarief buitenschoolse kinderopvang, verminderde heffing voor huisvuilophaling, korting belasting)</a:t>
            </a:r>
          </a:p>
          <a:p>
            <a:endParaRPr lang="en-US" dirty="0"/>
          </a:p>
        </p:txBody>
      </p:sp>
      <p:sp>
        <p:nvSpPr>
          <p:cNvPr id="2" name="Title 1"/>
          <p:cNvSpPr>
            <a:spLocks noGrp="1"/>
          </p:cNvSpPr>
          <p:nvPr>
            <p:ph type="title"/>
          </p:nvPr>
        </p:nvSpPr>
        <p:spPr/>
        <p:txBody>
          <a:bodyPr/>
          <a:lstStyle/>
          <a:p>
            <a:r>
              <a:rPr lang="nl-BE" dirty="0"/>
              <a:t>Gestandaardiseerde Sociale Statuten (GSS)</a:t>
            </a:r>
          </a:p>
        </p:txBody>
      </p:sp>
      <p:sp>
        <p:nvSpPr>
          <p:cNvPr id="5" name="Oval 4"/>
          <p:cNvSpPr/>
          <p:nvPr/>
        </p:nvSpPr>
        <p:spPr>
          <a:xfrm>
            <a:off x="609600" y="1124744"/>
            <a:ext cx="287867" cy="279400"/>
          </a:xfrm>
          <a:prstGeom prst="ellipse">
            <a:avLst/>
          </a:prstGeom>
          <a:solidFill>
            <a:srgbClr val="00206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1350" dirty="0"/>
              <a:t>1</a:t>
            </a:r>
            <a:endParaRPr lang="en-US" sz="1350" dirty="0"/>
          </a:p>
        </p:txBody>
      </p:sp>
      <p:sp>
        <p:nvSpPr>
          <p:cNvPr id="7" name="TextBox 6"/>
          <p:cNvSpPr txBox="1"/>
          <p:nvPr/>
        </p:nvSpPr>
        <p:spPr>
          <a:xfrm>
            <a:off x="10210800" y="6425814"/>
            <a:ext cx="288072" cy="276999"/>
          </a:xfrm>
          <a:prstGeom prst="rect">
            <a:avLst/>
          </a:prstGeom>
          <a:noFill/>
        </p:spPr>
        <p:txBody>
          <a:bodyPr wrap="square" rtlCol="0">
            <a:spAutoFit/>
          </a:bodyPr>
          <a:lstStyle/>
          <a:p>
            <a:r>
              <a:rPr lang="nl-BE" sz="1200" dirty="0"/>
              <a:t>7</a:t>
            </a:r>
            <a:endParaRPr lang="fr-BE" sz="1200"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57</a:t>
            </a:fld>
            <a:r>
              <a:rPr lang="fr-BE"/>
              <a:t> </a:t>
            </a:r>
            <a:endParaRPr lang="fr-BE" dirty="0"/>
          </a:p>
        </p:txBody>
      </p:sp>
    </p:spTree>
    <p:extLst>
      <p:ext uri="{BB962C8B-B14F-4D97-AF65-F5344CB8AC3E}">
        <p14:creationId xmlns:p14="http://schemas.microsoft.com/office/powerpoint/2010/main" val="1782024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Bufferdatabank</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6902" y="1344368"/>
            <a:ext cx="7272808" cy="4906534"/>
          </a:xfrm>
          <a:prstGeom prst="rect">
            <a:avLst/>
          </a:prstGeom>
        </p:spPr>
      </p:pic>
      <p:sp>
        <p:nvSpPr>
          <p:cNvPr id="5" name="TextBox 4"/>
          <p:cNvSpPr txBox="1"/>
          <p:nvPr/>
        </p:nvSpPr>
        <p:spPr>
          <a:xfrm>
            <a:off x="10210800" y="6425814"/>
            <a:ext cx="288072" cy="276999"/>
          </a:xfrm>
          <a:prstGeom prst="rect">
            <a:avLst/>
          </a:prstGeom>
          <a:noFill/>
        </p:spPr>
        <p:txBody>
          <a:bodyPr wrap="square" rtlCol="0">
            <a:spAutoFit/>
          </a:bodyPr>
          <a:lstStyle/>
          <a:p>
            <a:r>
              <a:rPr lang="nl-BE" sz="1200" dirty="0"/>
              <a:t>8</a:t>
            </a:r>
            <a:endParaRPr lang="fr-BE" sz="1200" dirty="0"/>
          </a:p>
        </p:txBody>
      </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58</a:t>
            </a:fld>
            <a:r>
              <a:rPr lang="fr-BE"/>
              <a:t> </a:t>
            </a:r>
            <a:endParaRPr lang="fr-BE" dirty="0"/>
          </a:p>
        </p:txBody>
      </p:sp>
    </p:spTree>
    <p:extLst>
      <p:ext uri="{BB962C8B-B14F-4D97-AF65-F5344CB8AC3E}">
        <p14:creationId xmlns:p14="http://schemas.microsoft.com/office/powerpoint/2010/main" val="461227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noFill/>
        </p:spPr>
        <p:txBody>
          <a:bodyPr>
            <a:normAutofit fontScale="85000" lnSpcReduction="20000"/>
          </a:bodyPr>
          <a:lstStyle/>
          <a:p>
            <a:r>
              <a:rPr lang="nl-BE" dirty="0"/>
              <a:t>Federaal</a:t>
            </a:r>
          </a:p>
          <a:p>
            <a:pPr lvl="1"/>
            <a:r>
              <a:rPr lang="nl-BE" dirty="0"/>
              <a:t>POD Maatschappelijke Integratie (POD MI) en </a:t>
            </a:r>
            <a:r>
              <a:rPr lang="nl-BE" dirty="0" err="1"/>
              <a:t>OCMWs</a:t>
            </a:r>
            <a:r>
              <a:rPr lang="nl-BE" dirty="0"/>
              <a:t> (vb. leefloon ((e)LL)</a:t>
            </a:r>
          </a:p>
          <a:p>
            <a:pPr lvl="1"/>
            <a:r>
              <a:rPr lang="nl-BE" dirty="0"/>
              <a:t>DG Personen met een Handicap (DGPH) (vb. erkende handicap, </a:t>
            </a:r>
            <a:r>
              <a:rPr lang="nl-BE" dirty="0" err="1"/>
              <a:t>inkomensvervangende</a:t>
            </a:r>
            <a:r>
              <a:rPr lang="nl-BE" dirty="0"/>
              <a:t> tegemoetkoming (IVT))</a:t>
            </a:r>
          </a:p>
          <a:p>
            <a:pPr lvl="1"/>
            <a:r>
              <a:rPr lang="nl-BE" dirty="0"/>
              <a:t>ziekenfondsen (vb.  recht op een verhoogde verzekeringstegemoetkoming (RVV))</a:t>
            </a:r>
          </a:p>
          <a:p>
            <a:pPr lvl="1"/>
            <a:r>
              <a:rPr lang="nl-BE" dirty="0"/>
              <a:t>Federale </a:t>
            </a:r>
            <a:r>
              <a:rPr lang="nl-BE" dirty="0" err="1"/>
              <a:t>PensioenDienst</a:t>
            </a:r>
            <a:r>
              <a:rPr lang="nl-BE" dirty="0"/>
              <a:t> (FPD) (vb. inkomensgarantie voor ouderen (IGO))</a:t>
            </a:r>
          </a:p>
          <a:p>
            <a:pPr marL="342894" lvl="1" indent="-342894">
              <a:buFont typeface="Arial" panose="020B0604020202020204" pitchFamily="34" charset="0"/>
              <a:buChar char="•"/>
            </a:pPr>
            <a:r>
              <a:rPr lang="nl-BE" sz="2400" dirty="0"/>
              <a:t>Vlaanderen</a:t>
            </a:r>
          </a:p>
          <a:p>
            <a:pPr lvl="1"/>
            <a:r>
              <a:rPr lang="nl-BE" dirty="0"/>
              <a:t>Vlaamse Sociale Bescherming (VSB) (vb. tegemoetkoming hulp aan bejaarden ((THAB)</a:t>
            </a:r>
          </a:p>
          <a:p>
            <a:pPr lvl="1"/>
            <a:r>
              <a:rPr lang="nl-BE" dirty="0"/>
              <a:t>Agentschap Opgroeien (vb. kinderen met specifieke ondersteuningsbehoefte (P1-4))</a:t>
            </a:r>
          </a:p>
          <a:p>
            <a:pPr marL="342894" lvl="1" indent="-342894">
              <a:buFont typeface="Arial" panose="020B0604020202020204" pitchFamily="34" charset="0"/>
              <a:buChar char="•"/>
            </a:pPr>
            <a:r>
              <a:rPr lang="fr-FR" sz="2400" dirty="0" err="1"/>
              <a:t>Wallonië</a:t>
            </a:r>
            <a:endParaRPr lang="fr-FR" sz="2400" dirty="0"/>
          </a:p>
          <a:p>
            <a:pPr lvl="1"/>
            <a:r>
              <a:rPr lang="fr-FR" dirty="0"/>
              <a:t>Agence wallonne pour une Vie de Qualité (</a:t>
            </a:r>
            <a:r>
              <a:rPr lang="nl-BE" dirty="0" err="1"/>
              <a:t>AViQ</a:t>
            </a:r>
            <a:r>
              <a:rPr lang="nl-BE" dirty="0"/>
              <a:t>) (vb. erkende handicap kinderen)</a:t>
            </a:r>
          </a:p>
          <a:p>
            <a:pPr lvl="1"/>
            <a:r>
              <a:rPr lang="nl-BE" dirty="0"/>
              <a:t>Organismes </a:t>
            </a:r>
            <a:r>
              <a:rPr lang="nl-BE" dirty="0" err="1"/>
              <a:t>Assureur</a:t>
            </a:r>
            <a:r>
              <a:rPr lang="nl-BE" dirty="0"/>
              <a:t> Wallon (OAW) (vb. vermindering zelfredzaamheid)</a:t>
            </a:r>
          </a:p>
          <a:p>
            <a:pPr marL="342894" lvl="1" indent="-342894">
              <a:buFont typeface="Arial" panose="020B0604020202020204" pitchFamily="34" charset="0"/>
              <a:buChar char="•"/>
            </a:pPr>
            <a:r>
              <a:rPr lang="nl-BE" sz="2400" dirty="0"/>
              <a:t>Brussel</a:t>
            </a:r>
          </a:p>
          <a:p>
            <a:pPr lvl="1"/>
            <a:r>
              <a:rPr lang="nl-BE" dirty="0" err="1"/>
              <a:t>IrisCare</a:t>
            </a:r>
            <a:r>
              <a:rPr lang="nl-BE" dirty="0"/>
              <a:t> (vb. tegemoetkoming hulp aan bejaarden (THAB))</a:t>
            </a:r>
          </a:p>
          <a:p>
            <a:pPr marL="342894" lvl="1" indent="-342894">
              <a:buFont typeface="Arial" panose="020B0604020202020204" pitchFamily="34" charset="0"/>
              <a:buChar char="•"/>
            </a:pPr>
            <a:r>
              <a:rPr lang="nl-BE" sz="2400" dirty="0"/>
              <a:t>Duitstalige gemeenschap</a:t>
            </a:r>
          </a:p>
          <a:p>
            <a:pPr lvl="1"/>
            <a:r>
              <a:rPr lang="nl-BE" dirty="0"/>
              <a:t>Dienststelle </a:t>
            </a:r>
            <a:r>
              <a:rPr lang="nl-BE" dirty="0" err="1"/>
              <a:t>für</a:t>
            </a:r>
            <a:r>
              <a:rPr lang="nl-BE" dirty="0"/>
              <a:t> </a:t>
            </a:r>
            <a:r>
              <a:rPr lang="nl-BE" dirty="0" err="1"/>
              <a:t>Selbstbestimmtes</a:t>
            </a:r>
            <a:r>
              <a:rPr lang="nl-BE" dirty="0"/>
              <a:t> Leben (DSL) (vb. erkende handicap kinderen)</a:t>
            </a:r>
          </a:p>
          <a:p>
            <a:pPr lvl="1"/>
            <a:r>
              <a:rPr lang="nl-BE" dirty="0" err="1"/>
              <a:t>Ministerium</a:t>
            </a:r>
            <a:r>
              <a:rPr lang="nl-BE" dirty="0"/>
              <a:t> der </a:t>
            </a:r>
            <a:r>
              <a:rPr lang="nl-BE" dirty="0" err="1"/>
              <a:t>Deutschsprachigen</a:t>
            </a:r>
            <a:r>
              <a:rPr lang="nl-BE" dirty="0"/>
              <a:t> </a:t>
            </a:r>
            <a:r>
              <a:rPr lang="nl-BE" dirty="0" err="1"/>
              <a:t>Gemeinschaft</a:t>
            </a:r>
            <a:r>
              <a:rPr lang="nl-BE" dirty="0"/>
              <a:t> (MDG) (vb. tegemoetkoming hulp aan bejaarden (THAB))</a:t>
            </a:r>
          </a:p>
          <a:p>
            <a:pPr lvl="1"/>
            <a:endParaRPr lang="nl-BE" dirty="0"/>
          </a:p>
          <a:p>
            <a:pPr lvl="1"/>
            <a:endParaRPr lang="nl-BE" dirty="0"/>
          </a:p>
          <a:p>
            <a:endParaRPr lang="nl-BE" dirty="0"/>
          </a:p>
        </p:txBody>
      </p:sp>
      <p:sp>
        <p:nvSpPr>
          <p:cNvPr id="2" name="Title 1"/>
          <p:cNvSpPr>
            <a:spLocks noGrp="1"/>
          </p:cNvSpPr>
          <p:nvPr>
            <p:ph type="title"/>
          </p:nvPr>
        </p:nvSpPr>
        <p:spPr/>
        <p:txBody>
          <a:bodyPr/>
          <a:lstStyle/>
          <a:p>
            <a:r>
              <a:rPr lang="nl-BE" dirty="0"/>
              <a:t>11 Authentieke </a:t>
            </a:r>
            <a:r>
              <a:rPr lang="nl-BE" dirty="0"/>
              <a:t>bronnen</a:t>
            </a: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59</a:t>
            </a:fld>
            <a:r>
              <a:rPr lang="fr-BE"/>
              <a:t> </a:t>
            </a:r>
            <a:endParaRPr lang="fr-BE" dirty="0"/>
          </a:p>
        </p:txBody>
      </p:sp>
    </p:spTree>
    <p:extLst>
      <p:ext uri="{BB962C8B-B14F-4D97-AF65-F5344CB8AC3E}">
        <p14:creationId xmlns:p14="http://schemas.microsoft.com/office/powerpoint/2010/main" val="1109798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022592"/>
          </a:xfrm>
          <a:prstGeom prst="rect">
            <a:avLst/>
          </a:prstGeom>
        </p:spPr>
      </p:pic>
    </p:spTree>
    <p:extLst>
      <p:ext uri="{BB962C8B-B14F-4D97-AF65-F5344CB8AC3E}">
        <p14:creationId xmlns:p14="http://schemas.microsoft.com/office/powerpoint/2010/main" val="1192842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l-BE" dirty="0"/>
              <a:t>voor gebruikers van gegevens</a:t>
            </a:r>
          </a:p>
          <a:p>
            <a:pPr lvl="1"/>
            <a:r>
              <a:rPr lang="nl-BE" dirty="0"/>
              <a:t>geheel van informatie is op gecoördineerde en gevalideerde wijze beschikbaar</a:t>
            </a:r>
          </a:p>
          <a:p>
            <a:pPr lvl="1"/>
            <a:r>
              <a:rPr lang="nl-BE" dirty="0"/>
              <a:t>mogelijkheid tot toepassing van beslissingsregels door de KSZ in functie van de concrete behoeften van elke gebruiker (waarborg proportionaliteitsbeginsel)</a:t>
            </a:r>
            <a:endParaRPr lang="fr-BE" dirty="0"/>
          </a:p>
          <a:p>
            <a:r>
              <a:rPr lang="nl-BE" dirty="0"/>
              <a:t>voor de beheerders van authentieke bronnen</a:t>
            </a:r>
          </a:p>
          <a:p>
            <a:pPr lvl="1"/>
            <a:r>
              <a:rPr lang="nl-BE" dirty="0"/>
              <a:t>vermijden van ad hoc ontwikkelingen voor elke gegevensaanvraag</a:t>
            </a:r>
          </a:p>
          <a:p>
            <a:pPr lvl="1"/>
            <a:r>
              <a:rPr lang="nl-BE" dirty="0"/>
              <a:t>vermijden van terbeschikkingstelling van gegevens  volgens behoeften van elke gebruiker</a:t>
            </a:r>
          </a:p>
          <a:p>
            <a:r>
              <a:rPr lang="nl-BE" dirty="0"/>
              <a:t>voor het systeem</a:t>
            </a:r>
          </a:p>
          <a:p>
            <a:pPr lvl="1"/>
            <a:r>
              <a:rPr lang="nl-NL" dirty="0"/>
              <a:t>aanzet tot standaardisatie van de feitelijke gegevens waarmee rekening wordt gehouden bij de vaststelling van aanvullende rechten en het tijdstip of periode waarover ze beschikbaar moeten zijn (‘legoblokjesfilosofie’)</a:t>
            </a:r>
          </a:p>
          <a:p>
            <a:pPr lvl="1"/>
            <a:endParaRPr lang="nl-BE" dirty="0"/>
          </a:p>
        </p:txBody>
      </p:sp>
      <p:sp>
        <p:nvSpPr>
          <p:cNvPr id="2" name="Title 1"/>
          <p:cNvSpPr>
            <a:spLocks noGrp="1"/>
          </p:cNvSpPr>
          <p:nvPr>
            <p:ph type="title"/>
          </p:nvPr>
        </p:nvSpPr>
        <p:spPr/>
        <p:txBody>
          <a:bodyPr/>
          <a:lstStyle/>
          <a:p>
            <a:r>
              <a:rPr lang="nl-BE"/>
              <a:t>Bufferdatabank - voordelen</a:t>
            </a:r>
            <a:endParaRPr lang="fr-BE"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60</a:t>
            </a:fld>
            <a:r>
              <a:rPr lang="fr-BE"/>
              <a:t> </a:t>
            </a:r>
            <a:endParaRPr lang="fr-BE" dirty="0"/>
          </a:p>
        </p:txBody>
      </p:sp>
    </p:spTree>
    <p:extLst>
      <p:ext uri="{BB962C8B-B14F-4D97-AF65-F5344CB8AC3E}">
        <p14:creationId xmlns:p14="http://schemas.microsoft.com/office/powerpoint/2010/main" val="30817144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solidFill>
                  <a:srgbClr val="0070C0"/>
                </a:solidFill>
              </a:rPr>
              <a:t>Vereenvoudiging van de reglementering</a:t>
            </a:r>
            <a:endParaRPr lang="en-US" dirty="0">
              <a:solidFill>
                <a:srgbClr val="0070C0"/>
              </a:solidFill>
            </a:endParaRPr>
          </a:p>
        </p:txBody>
      </p:sp>
      <p:sp>
        <p:nvSpPr>
          <p:cNvPr id="4" name="Rectangle 3"/>
          <p:cNvSpPr/>
          <p:nvPr/>
        </p:nvSpPr>
        <p:spPr>
          <a:xfrm>
            <a:off x="1775520" y="2348881"/>
            <a:ext cx="3960440" cy="3100849"/>
          </a:xfrm>
          <a:prstGeom prst="rect">
            <a:avLst/>
          </a:prstGeom>
        </p:spPr>
        <p:txBody>
          <a:bodyPr wrap="square">
            <a:spAutoFit/>
          </a:bodyPr>
          <a:lstStyle/>
          <a:p>
            <a:pPr marL="250984" indent="-80963"/>
            <a:endParaRPr lang="nl-BE" sz="1350" dirty="0">
              <a:ea typeface="Calibri" panose="020F0502020204030204" pitchFamily="34" charset="0"/>
              <a:cs typeface="Times New Roman" panose="02020603050405020304" pitchFamily="18" charset="0"/>
            </a:endParaRPr>
          </a:p>
          <a:p>
            <a:pPr marL="180975" indent="-11113"/>
            <a:r>
              <a:rPr lang="nl-BE" sz="1600" dirty="0">
                <a:ea typeface="Calibri" panose="020F0502020204030204" pitchFamily="34" charset="0"/>
                <a:cs typeface="Times New Roman" panose="02020603050405020304" pitchFamily="18" charset="0"/>
              </a:rPr>
              <a:t>Een premie is toegekend aan de referentie- persoon van het gezin ingeschreven in de gemeente waarvan ten minste 1 of meerdere gezinsleden op 1 januari van het betreffende dienstjaar genieten van de</a:t>
            </a:r>
          </a:p>
          <a:p>
            <a:pPr marL="180975" indent="-11113"/>
            <a:endParaRPr lang="fr-BE" sz="600" dirty="0">
              <a:ea typeface="Calibri" panose="020F0502020204030204" pitchFamily="34" charset="0"/>
              <a:cs typeface="Times New Roman" panose="02020603050405020304" pitchFamily="18" charset="0"/>
            </a:endParaRPr>
          </a:p>
          <a:p>
            <a:pPr marL="360363" indent="-179388">
              <a:buFont typeface="Arial" panose="020B0604020202020204" pitchFamily="34" charset="0"/>
              <a:buChar char="•"/>
            </a:pPr>
            <a:r>
              <a:rPr lang="nl-BE" sz="1600" dirty="0">
                <a:ea typeface="Calibri" panose="020F0502020204030204" pitchFamily="34" charset="0"/>
                <a:cs typeface="Times New Roman" panose="02020603050405020304" pitchFamily="18" charset="0"/>
              </a:rPr>
              <a:t> Voorkeurtarieven inzake</a:t>
            </a:r>
            <a:br>
              <a:rPr lang="nl-BE" sz="1600" dirty="0">
                <a:ea typeface="Calibri" panose="020F0502020204030204" pitchFamily="34" charset="0"/>
                <a:cs typeface="Times New Roman" panose="02020603050405020304" pitchFamily="18" charset="0"/>
              </a:rPr>
            </a:br>
            <a:r>
              <a:rPr lang="nl-BE" sz="1600" dirty="0">
                <a:ea typeface="Calibri" panose="020F0502020204030204" pitchFamily="34" charset="0"/>
                <a:cs typeface="Times New Roman" panose="02020603050405020304" pitchFamily="18" charset="0"/>
              </a:rPr>
              <a:t> gezondheidszorgen</a:t>
            </a:r>
            <a:endParaRPr lang="fr-BE" sz="1600" dirty="0">
              <a:ea typeface="Calibri" panose="020F0502020204030204" pitchFamily="34" charset="0"/>
              <a:cs typeface="Times New Roman" panose="02020603050405020304" pitchFamily="18" charset="0"/>
            </a:endParaRPr>
          </a:p>
          <a:p>
            <a:pPr marL="285750" indent="-104775">
              <a:buFont typeface="Arial" panose="020B0604020202020204" pitchFamily="34" charset="0"/>
              <a:buChar char="•"/>
            </a:pPr>
            <a:r>
              <a:rPr lang="nl-BE" sz="1600" dirty="0">
                <a:ea typeface="Calibri" panose="020F0502020204030204" pitchFamily="34" charset="0"/>
                <a:cs typeface="Times New Roman" panose="02020603050405020304" pitchFamily="18" charset="0"/>
              </a:rPr>
              <a:t>  Inkomensgarantie voor ouderen (IGO)</a:t>
            </a:r>
            <a:endParaRPr lang="fr-BE" sz="1600" dirty="0">
              <a:ea typeface="Calibri" panose="020F0502020204030204" pitchFamily="34" charset="0"/>
              <a:cs typeface="Times New Roman" panose="02020603050405020304" pitchFamily="18" charset="0"/>
            </a:endParaRPr>
          </a:p>
          <a:p>
            <a:pPr marL="285750" indent="-104775">
              <a:buFont typeface="Arial" panose="020B0604020202020204" pitchFamily="34" charset="0"/>
              <a:buChar char="•"/>
            </a:pPr>
            <a:r>
              <a:rPr lang="nl-BE" sz="1600" dirty="0">
                <a:ea typeface="Calibri" panose="020F0502020204030204" pitchFamily="34" charset="0"/>
                <a:cs typeface="Times New Roman" panose="02020603050405020304" pitchFamily="18" charset="0"/>
              </a:rPr>
              <a:t>  Tegemoetkoming aan gehandicapten</a:t>
            </a:r>
            <a:endParaRPr lang="fr-BE" sz="1600" dirty="0">
              <a:ea typeface="Calibri" panose="020F0502020204030204" pitchFamily="34" charset="0"/>
              <a:cs typeface="Times New Roman" panose="02020603050405020304" pitchFamily="18" charset="0"/>
            </a:endParaRPr>
          </a:p>
          <a:p>
            <a:pPr marL="360363" indent="-179388">
              <a:buFont typeface="Arial" panose="020B0604020202020204" pitchFamily="34" charset="0"/>
              <a:buChar char="•"/>
            </a:pPr>
            <a:r>
              <a:rPr lang="nl-BE" sz="1600" dirty="0">
                <a:ea typeface="Calibri" panose="020F0502020204030204" pitchFamily="34" charset="0"/>
                <a:cs typeface="Times New Roman" panose="02020603050405020304" pitchFamily="18" charset="0"/>
              </a:rPr>
              <a:t> </a:t>
            </a:r>
            <a:r>
              <a:rPr lang="nl-BE" sz="1600" b="1" dirty="0">
                <a:solidFill>
                  <a:srgbClr val="FF0000"/>
                </a:solidFill>
                <a:ea typeface="Calibri" panose="020F0502020204030204" pitchFamily="34" charset="0"/>
                <a:cs typeface="Times New Roman" panose="02020603050405020304" pitchFamily="18" charset="0"/>
              </a:rPr>
              <a:t>Verhoogde kinderbijslag (regeling</a:t>
            </a:r>
            <a:br>
              <a:rPr lang="nl-BE" sz="1600" b="1" dirty="0">
                <a:solidFill>
                  <a:srgbClr val="FF0000"/>
                </a:solidFill>
                <a:ea typeface="Calibri" panose="020F0502020204030204" pitchFamily="34" charset="0"/>
                <a:cs typeface="Times New Roman" panose="02020603050405020304" pitchFamily="18" charset="0"/>
              </a:rPr>
            </a:br>
            <a:r>
              <a:rPr lang="nl-BE" sz="1600" b="1" dirty="0">
                <a:solidFill>
                  <a:srgbClr val="FF0000"/>
                </a:solidFill>
                <a:ea typeface="Calibri" panose="020F0502020204030204" pitchFamily="34" charset="0"/>
                <a:cs typeface="Times New Roman" panose="02020603050405020304" pitchFamily="18" charset="0"/>
              </a:rPr>
              <a:t> loonarbeiders of zelfstandigen)</a:t>
            </a:r>
            <a:endParaRPr lang="fr-BE" sz="1600" b="1" dirty="0">
              <a:solidFill>
                <a:srgbClr val="FF0000"/>
              </a:solidFill>
              <a:ea typeface="Calibri" panose="020F0502020204030204" pitchFamily="34" charset="0"/>
              <a:cs typeface="Times New Roman" panose="02020603050405020304" pitchFamily="18" charset="0"/>
            </a:endParaRPr>
          </a:p>
        </p:txBody>
      </p:sp>
      <p:sp>
        <p:nvSpPr>
          <p:cNvPr id="5" name="Rectangle 4"/>
          <p:cNvSpPr/>
          <p:nvPr/>
        </p:nvSpPr>
        <p:spPr>
          <a:xfrm>
            <a:off x="6240016" y="2348881"/>
            <a:ext cx="4067944" cy="3516347"/>
          </a:xfrm>
          <a:prstGeom prst="rect">
            <a:avLst/>
          </a:prstGeom>
        </p:spPr>
        <p:txBody>
          <a:bodyPr wrap="square">
            <a:spAutoFit/>
          </a:bodyPr>
          <a:lstStyle/>
          <a:p>
            <a:pPr marL="250984" indent="-80963"/>
            <a:endParaRPr lang="nl-BE" sz="1350" dirty="0">
              <a:ea typeface="Calibri" panose="020F0502020204030204" pitchFamily="34" charset="0"/>
              <a:cs typeface="Times New Roman" panose="02020603050405020304" pitchFamily="18" charset="0"/>
            </a:endParaRPr>
          </a:p>
          <a:p>
            <a:pPr marL="180975" indent="-11113"/>
            <a:r>
              <a:rPr lang="nl-BE" sz="1600" dirty="0">
                <a:ea typeface="Calibri" panose="020F0502020204030204" pitchFamily="34" charset="0"/>
                <a:cs typeface="Times New Roman" panose="02020603050405020304" pitchFamily="18" charset="0"/>
              </a:rPr>
              <a:t>Een premie is toegekend aan de referentie-</a:t>
            </a:r>
          </a:p>
          <a:p>
            <a:pPr marL="180975" indent="-11113"/>
            <a:r>
              <a:rPr lang="nl-BE" sz="1600" dirty="0">
                <a:ea typeface="Calibri" panose="020F0502020204030204" pitchFamily="34" charset="0"/>
                <a:cs typeface="Times New Roman" panose="02020603050405020304" pitchFamily="18" charset="0"/>
              </a:rPr>
              <a:t>persoon van het gezin ingeschreven in de </a:t>
            </a:r>
          </a:p>
          <a:p>
            <a:pPr marL="180975" indent="-11113"/>
            <a:r>
              <a:rPr lang="nl-BE" sz="1600" dirty="0">
                <a:ea typeface="Calibri" panose="020F0502020204030204" pitchFamily="34" charset="0"/>
                <a:cs typeface="Times New Roman" panose="02020603050405020304" pitchFamily="18" charset="0"/>
              </a:rPr>
              <a:t>gemeente waarvan ten minste 1 of meerdere gezinsleden op 1 januari van het betreffende dienstjaar genieten van de </a:t>
            </a:r>
            <a:r>
              <a:rPr lang="nl-BE" sz="1350" dirty="0">
                <a:ea typeface="Calibri" panose="020F0502020204030204" pitchFamily="34" charset="0"/>
                <a:cs typeface="Times New Roman" panose="02020603050405020304" pitchFamily="18" charset="0"/>
              </a:rPr>
              <a:t/>
            </a:r>
            <a:br>
              <a:rPr lang="nl-BE" sz="1350" dirty="0">
                <a:ea typeface="Calibri" panose="020F0502020204030204" pitchFamily="34" charset="0"/>
                <a:cs typeface="Times New Roman" panose="02020603050405020304" pitchFamily="18" charset="0"/>
              </a:rPr>
            </a:br>
            <a:endParaRPr lang="nl-BE" sz="600" dirty="0">
              <a:ea typeface="Calibri" panose="020F0502020204030204" pitchFamily="34" charset="0"/>
              <a:cs typeface="Times New Roman" panose="02020603050405020304" pitchFamily="18" charset="0"/>
            </a:endParaRPr>
          </a:p>
          <a:p>
            <a:pPr marL="180975" indent="-11113"/>
            <a:r>
              <a:rPr lang="nl-BE" sz="1600" b="1" dirty="0">
                <a:solidFill>
                  <a:srgbClr val="00B050"/>
                </a:solidFill>
                <a:ea typeface="Calibri" panose="020F0502020204030204" pitchFamily="34" charset="0"/>
                <a:cs typeface="Times New Roman" panose="02020603050405020304" pitchFamily="18" charset="0"/>
              </a:rPr>
              <a:t>verhoogde tegemoetkoming van de zorgverzekering </a:t>
            </a:r>
            <a:r>
              <a:rPr lang="nl-BE" sz="1600" dirty="0">
                <a:ea typeface="Calibri" panose="020F0502020204030204" pitchFamily="34" charset="0"/>
                <a:cs typeface="Times New Roman" panose="02020603050405020304" pitchFamily="18" charset="0"/>
              </a:rPr>
              <a:t>(bedoeld in artikel 37, §19, van de wet betreffende de verplichte verzekering voor geneeskundige verzorging en uitkeringen, gecoördineerd op 14 juli 1994)</a:t>
            </a:r>
            <a:endParaRPr lang="fr-BE" sz="1600" dirty="0">
              <a:ea typeface="Calibri" panose="020F0502020204030204" pitchFamily="34" charset="0"/>
              <a:cs typeface="Times New Roman" panose="02020603050405020304" pitchFamily="18" charset="0"/>
            </a:endParaRPr>
          </a:p>
          <a:p>
            <a:pPr marL="250984" indent="-80963"/>
            <a:r>
              <a:rPr lang="nl-BE" sz="1350" dirty="0">
                <a:ea typeface="Calibri" panose="020F0502020204030204" pitchFamily="34" charset="0"/>
                <a:cs typeface="Times New Roman" panose="02020603050405020304" pitchFamily="18" charset="0"/>
              </a:rPr>
              <a:t> </a:t>
            </a:r>
            <a:endParaRPr lang="fr-BE" sz="1350" dirty="0">
              <a:ea typeface="Calibri" panose="020F0502020204030204" pitchFamily="34" charset="0"/>
              <a:cs typeface="Times New Roman" panose="02020603050405020304" pitchFamily="18" charset="0"/>
            </a:endParaRPr>
          </a:p>
          <a:p>
            <a:pPr marL="250984" indent="-80963"/>
            <a:r>
              <a:rPr lang="nl-BE" sz="1350" dirty="0">
                <a:ea typeface="Calibri" panose="020F0502020204030204" pitchFamily="34" charset="0"/>
                <a:cs typeface="Times New Roman" panose="02020603050405020304" pitchFamily="18" charset="0"/>
              </a:rPr>
              <a:t> </a:t>
            </a:r>
            <a:endParaRPr lang="fr-BE" sz="1350" dirty="0">
              <a:ea typeface="Calibri" panose="020F0502020204030204" pitchFamily="34" charset="0"/>
              <a:cs typeface="Times New Roman" panose="02020603050405020304" pitchFamily="18" charset="0"/>
            </a:endParaRPr>
          </a:p>
        </p:txBody>
      </p:sp>
      <p:sp>
        <p:nvSpPr>
          <p:cNvPr id="6" name="Rounded Rectangle 5"/>
          <p:cNvSpPr/>
          <p:nvPr/>
        </p:nvSpPr>
        <p:spPr>
          <a:xfrm>
            <a:off x="2207568" y="1484784"/>
            <a:ext cx="2592288" cy="648072"/>
          </a:xfrm>
          <a:prstGeom prst="roundRect">
            <a:avLst/>
          </a:prstGeom>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BE" b="1" dirty="0" err="1">
                <a:solidFill>
                  <a:srgbClr val="FF0000"/>
                </a:solidFill>
              </a:rPr>
              <a:t>vb</a:t>
            </a:r>
            <a:r>
              <a:rPr lang="fr-BE" b="1" dirty="0">
                <a:solidFill>
                  <a:srgbClr val="FF0000"/>
                </a:solidFill>
              </a:rPr>
              <a:t>. </a:t>
            </a:r>
            <a:r>
              <a:rPr lang="fr-BE" b="1" dirty="0" err="1">
                <a:solidFill>
                  <a:srgbClr val="FF0000"/>
                </a:solidFill>
              </a:rPr>
              <a:t>Don’t</a:t>
            </a:r>
            <a:endParaRPr lang="en-US" b="1" dirty="0">
              <a:solidFill>
                <a:srgbClr val="FF0000"/>
              </a:solidFill>
            </a:endParaRPr>
          </a:p>
        </p:txBody>
      </p:sp>
      <p:sp>
        <p:nvSpPr>
          <p:cNvPr id="7" name="Rounded Rectangle 6"/>
          <p:cNvSpPr/>
          <p:nvPr/>
        </p:nvSpPr>
        <p:spPr>
          <a:xfrm>
            <a:off x="6816080" y="1477289"/>
            <a:ext cx="2592288" cy="648072"/>
          </a:xfrm>
          <a:prstGeom prst="roundRect">
            <a:avLst/>
          </a:prstGeom>
          <a:ln w="2857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BE" b="1" dirty="0" err="1">
                <a:solidFill>
                  <a:srgbClr val="00B050"/>
                </a:solidFill>
              </a:rPr>
              <a:t>vb</a:t>
            </a:r>
            <a:r>
              <a:rPr lang="fr-BE" b="1" dirty="0">
                <a:solidFill>
                  <a:srgbClr val="00B050"/>
                </a:solidFill>
              </a:rPr>
              <a:t>. Do</a:t>
            </a:r>
            <a:endParaRPr lang="en-US" b="1" dirty="0">
              <a:solidFill>
                <a:srgbClr val="00B050"/>
              </a:solidFill>
            </a:endParaRPr>
          </a:p>
        </p:txBody>
      </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61</a:t>
            </a:fld>
            <a:r>
              <a:rPr lang="fr-BE"/>
              <a:t> </a:t>
            </a:r>
            <a:endParaRPr lang="fr-BE" dirty="0"/>
          </a:p>
        </p:txBody>
      </p:sp>
    </p:spTree>
    <p:extLst>
      <p:ext uri="{BB962C8B-B14F-4D97-AF65-F5344CB8AC3E}">
        <p14:creationId xmlns:p14="http://schemas.microsoft.com/office/powerpoint/2010/main" val="37312571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solidFill>
                  <a:srgbClr val="0070C0"/>
                </a:solidFill>
              </a:rPr>
              <a:t>Legoblok</a:t>
            </a:r>
            <a:r>
              <a:rPr lang="fr-BE" dirty="0">
                <a:solidFill>
                  <a:srgbClr val="0070C0"/>
                </a:solidFill>
              </a:rPr>
              <a:t> </a:t>
            </a:r>
            <a:r>
              <a:rPr lang="fr-BE" dirty="0" err="1">
                <a:solidFill>
                  <a:srgbClr val="0070C0"/>
                </a:solidFill>
              </a:rPr>
              <a:t>filosofie</a:t>
            </a:r>
            <a:endParaRPr lang="en-US" dirty="0">
              <a:solidFill>
                <a:srgbClr val="0070C0"/>
              </a:solidFill>
            </a:endParaRPr>
          </a:p>
        </p:txBody>
      </p:sp>
      <p:grpSp>
        <p:nvGrpSpPr>
          <p:cNvPr id="27" name="Group 26"/>
          <p:cNvGrpSpPr/>
          <p:nvPr/>
        </p:nvGrpSpPr>
        <p:grpSpPr>
          <a:xfrm>
            <a:off x="1926699" y="908720"/>
            <a:ext cx="1692616" cy="5737735"/>
            <a:chOff x="575128" y="823206"/>
            <a:chExt cx="1692616" cy="5737735"/>
          </a:xfrm>
        </p:grpSpPr>
        <p:grpSp>
          <p:nvGrpSpPr>
            <p:cNvPr id="25" name="Group 24"/>
            <p:cNvGrpSpPr/>
            <p:nvPr/>
          </p:nvGrpSpPr>
          <p:grpSpPr>
            <a:xfrm>
              <a:off x="575128" y="823206"/>
              <a:ext cx="1692616" cy="1186001"/>
              <a:chOff x="538696" y="823206"/>
              <a:chExt cx="1692616" cy="1186001"/>
            </a:xfrm>
          </p:grpSpPr>
          <p:sp>
            <p:nvSpPr>
              <p:cNvPr id="5" name="Rounded Rectangle 4"/>
              <p:cNvSpPr/>
              <p:nvPr/>
            </p:nvSpPr>
            <p:spPr>
              <a:xfrm>
                <a:off x="1092874" y="1222729"/>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Verblijfplaats</a:t>
                </a:r>
              </a:p>
            </p:txBody>
          </p:sp>
          <p:sp>
            <p:nvSpPr>
              <p:cNvPr id="6" name="Rounded Rectangle 5"/>
              <p:cNvSpPr/>
              <p:nvPr/>
            </p:nvSpPr>
            <p:spPr>
              <a:xfrm>
                <a:off x="538696" y="823206"/>
                <a:ext cx="539652" cy="1186001"/>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250" dirty="0">
                    <a:ea typeface="Verdana" panose="020B0604030504040204" pitchFamily="34" charset="0"/>
                    <a:cs typeface="Verdana" panose="020B0604030504040204" pitchFamily="34" charset="0"/>
                  </a:rPr>
                  <a:t>Authentieke bron (RR &amp; KSZ)</a:t>
                </a:r>
                <a:endParaRPr lang="nl-BE" sz="1250" dirty="0"/>
              </a:p>
            </p:txBody>
          </p:sp>
          <p:sp>
            <p:nvSpPr>
              <p:cNvPr id="7" name="Rounded Rectangle 6"/>
              <p:cNvSpPr/>
              <p:nvPr/>
            </p:nvSpPr>
            <p:spPr>
              <a:xfrm>
                <a:off x="1092874" y="823206"/>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ysClr val="windowText" lastClr="000000"/>
                    </a:solidFill>
                  </a:rPr>
                  <a:t>Geboorte-datum</a:t>
                </a:r>
                <a:endParaRPr lang="nl-BE" sz="1200" dirty="0">
                  <a:solidFill>
                    <a:sysClr val="windowText" lastClr="000000"/>
                  </a:solidFill>
                </a:endParaRPr>
              </a:p>
            </p:txBody>
          </p:sp>
          <p:sp>
            <p:nvSpPr>
              <p:cNvPr id="8" name="Rounded Rectangle 7"/>
              <p:cNvSpPr/>
              <p:nvPr/>
            </p:nvSpPr>
            <p:spPr>
              <a:xfrm>
                <a:off x="1092874" y="1617331"/>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ysClr val="windowText" lastClr="000000"/>
                    </a:solidFill>
                  </a:rPr>
                  <a:t>Gezins-samenstelling</a:t>
                </a:r>
                <a:endParaRPr lang="nl-BE" sz="1200" dirty="0">
                  <a:solidFill>
                    <a:sysClr val="windowText" lastClr="000000"/>
                  </a:solidFill>
                </a:endParaRPr>
              </a:p>
            </p:txBody>
          </p:sp>
        </p:grpSp>
        <p:grpSp>
          <p:nvGrpSpPr>
            <p:cNvPr id="24" name="Group 23"/>
            <p:cNvGrpSpPr/>
            <p:nvPr/>
          </p:nvGrpSpPr>
          <p:grpSpPr>
            <a:xfrm>
              <a:off x="575128" y="2132856"/>
              <a:ext cx="1692616" cy="3762850"/>
              <a:chOff x="3239424" y="2132856"/>
              <a:chExt cx="1692616" cy="3762850"/>
            </a:xfrm>
          </p:grpSpPr>
          <p:sp>
            <p:nvSpPr>
              <p:cNvPr id="10" name="Rounded Rectangle 9"/>
              <p:cNvSpPr/>
              <p:nvPr/>
            </p:nvSpPr>
            <p:spPr>
              <a:xfrm>
                <a:off x="3239424" y="2132856"/>
                <a:ext cx="584936" cy="3762849"/>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Sociale statuten</a:t>
                </a:r>
              </a:p>
            </p:txBody>
          </p:sp>
          <p:sp>
            <p:nvSpPr>
              <p:cNvPr id="11" name="Rounded Rectangle 10"/>
              <p:cNvSpPr/>
              <p:nvPr/>
            </p:nvSpPr>
            <p:spPr>
              <a:xfrm>
                <a:off x="3823804" y="2132857"/>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FOD of OISZ</a:t>
                </a:r>
              </a:p>
            </p:txBody>
          </p:sp>
          <p:sp>
            <p:nvSpPr>
              <p:cNvPr id="12" name="Rounded Rectangle 11"/>
              <p:cNvSpPr/>
              <p:nvPr/>
            </p:nvSpPr>
            <p:spPr>
              <a:xfrm>
                <a:off x="3823804" y="242067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IGO</a:t>
                </a:r>
              </a:p>
            </p:txBody>
          </p:sp>
          <p:sp>
            <p:nvSpPr>
              <p:cNvPr id="13" name="Rounded Rectangle 12"/>
              <p:cNvSpPr/>
              <p:nvPr/>
            </p:nvSpPr>
            <p:spPr>
              <a:xfrm>
                <a:off x="3823804" y="2708382"/>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GI</a:t>
                </a:r>
              </a:p>
            </p:txBody>
          </p:sp>
          <p:sp>
            <p:nvSpPr>
              <p:cNvPr id="14" name="Rounded Rectangle 13"/>
              <p:cNvSpPr/>
              <p:nvPr/>
            </p:nvSpPr>
            <p:spPr>
              <a:xfrm>
                <a:off x="3823804" y="2998031"/>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THAB</a:t>
                </a:r>
              </a:p>
            </p:txBody>
          </p:sp>
          <p:sp>
            <p:nvSpPr>
              <p:cNvPr id="15" name="Rounded Rectangle 14"/>
              <p:cNvSpPr/>
              <p:nvPr/>
            </p:nvSpPr>
            <p:spPr>
              <a:xfrm>
                <a:off x="3823803" y="3283133"/>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16" name="Rounded Rectangle 15"/>
              <p:cNvSpPr/>
              <p:nvPr/>
            </p:nvSpPr>
            <p:spPr>
              <a:xfrm>
                <a:off x="3823803" y="3575385"/>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OCMW</a:t>
                </a:r>
              </a:p>
            </p:txBody>
          </p:sp>
          <p:sp>
            <p:nvSpPr>
              <p:cNvPr id="17" name="Rounded Rectangle 16"/>
              <p:cNvSpPr/>
              <p:nvPr/>
            </p:nvSpPr>
            <p:spPr>
              <a:xfrm>
                <a:off x="3823803" y="3860768"/>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LL</a:t>
                </a:r>
              </a:p>
            </p:txBody>
          </p:sp>
          <p:sp>
            <p:nvSpPr>
              <p:cNvPr id="18" name="Rounded Rectangle 17"/>
              <p:cNvSpPr/>
              <p:nvPr/>
            </p:nvSpPr>
            <p:spPr>
              <a:xfrm>
                <a:off x="3823803" y="4150416"/>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AF - EQ - LL </a:t>
                </a:r>
              </a:p>
            </p:txBody>
          </p:sp>
          <p:sp>
            <p:nvSpPr>
              <p:cNvPr id="19" name="Rounded Rectangle 18"/>
              <p:cNvSpPr/>
              <p:nvPr/>
            </p:nvSpPr>
            <p:spPr>
              <a:xfrm>
                <a:off x="3823802" y="4440557"/>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DGPH</a:t>
                </a:r>
              </a:p>
            </p:txBody>
          </p:sp>
          <p:sp>
            <p:nvSpPr>
              <p:cNvPr id="20" name="Rounded Rectangle 19"/>
              <p:cNvSpPr/>
              <p:nvPr/>
            </p:nvSpPr>
            <p:spPr>
              <a:xfrm>
                <a:off x="3823802" y="4727770"/>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P1-4</a:t>
                </a:r>
              </a:p>
            </p:txBody>
          </p:sp>
          <p:sp>
            <p:nvSpPr>
              <p:cNvPr id="21" name="Rounded Rectangle 20"/>
              <p:cNvSpPr/>
              <p:nvPr/>
            </p:nvSpPr>
            <p:spPr>
              <a:xfrm>
                <a:off x="3823802" y="5017419"/>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2" name="Rounded Rectangle 21"/>
              <p:cNvSpPr/>
              <p:nvPr/>
            </p:nvSpPr>
            <p:spPr>
              <a:xfrm>
                <a:off x="3823802" y="5314052"/>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100" dirty="0">
                    <a:solidFill>
                      <a:sysClr val="windowText" lastClr="000000"/>
                    </a:solidFill>
                  </a:rPr>
                  <a:t>Ziekenfondsen</a:t>
                </a:r>
                <a:endParaRPr lang="nl-BE" sz="1200" dirty="0">
                  <a:solidFill>
                    <a:sysClr val="windowText" lastClr="000000"/>
                  </a:solidFill>
                </a:endParaRPr>
              </a:p>
            </p:txBody>
          </p:sp>
          <p:sp>
            <p:nvSpPr>
              <p:cNvPr id="23" name="Rounded Rectangle 22"/>
              <p:cNvSpPr/>
              <p:nvPr/>
            </p:nvSpPr>
            <p:spPr>
              <a:xfrm>
                <a:off x="3823802" y="5606058"/>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VT</a:t>
                </a:r>
              </a:p>
            </p:txBody>
          </p:sp>
        </p:grpSp>
        <p:sp>
          <p:nvSpPr>
            <p:cNvPr id="26" name="Rounded Rectangle 25"/>
            <p:cNvSpPr/>
            <p:nvPr/>
          </p:nvSpPr>
          <p:spPr>
            <a:xfrm rot="5400000">
              <a:off x="1152889" y="5446086"/>
              <a:ext cx="539652" cy="1690057"/>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ea typeface="Verdana" panose="020B0604030504040204" pitchFamily="34" charset="0"/>
                  <a:cs typeface="Verdana" panose="020B0604030504040204" pitchFamily="34" charset="0"/>
                </a:rPr>
                <a:t>Inkomsten</a:t>
              </a:r>
              <a:endParaRPr lang="nl-BE" sz="1600" dirty="0"/>
            </a:p>
          </p:txBody>
        </p:sp>
      </p:grpSp>
      <p:grpSp>
        <p:nvGrpSpPr>
          <p:cNvPr id="30" name="Group 29"/>
          <p:cNvGrpSpPr/>
          <p:nvPr/>
        </p:nvGrpSpPr>
        <p:grpSpPr>
          <a:xfrm>
            <a:off x="4771442" y="2951440"/>
            <a:ext cx="1706396" cy="1318750"/>
            <a:chOff x="3851919" y="2626397"/>
            <a:chExt cx="1706396" cy="1318750"/>
          </a:xfrm>
        </p:grpSpPr>
        <p:sp>
          <p:nvSpPr>
            <p:cNvPr id="28" name="Rounded Rectangle 27"/>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solidFill>
                    <a:sysClr val="windowText" lastClr="000000"/>
                  </a:solidFill>
                </a:rPr>
                <a:t>Vermindering provinciebelasting</a:t>
              </a:r>
            </a:p>
          </p:txBody>
        </p:sp>
        <p:sp>
          <p:nvSpPr>
            <p:cNvPr id="29" name="Rounded Rectangle 28"/>
            <p:cNvSpPr/>
            <p:nvPr/>
          </p:nvSpPr>
          <p:spPr>
            <a:xfrm rot="5400000">
              <a:off x="4532378" y="1945938"/>
              <a:ext cx="345478"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BE" sz="1600" dirty="0" err="1"/>
                <a:t>Aanvullend</a:t>
              </a:r>
              <a:r>
                <a:rPr lang="fr-BE" sz="1600" dirty="0"/>
                <a:t> </a:t>
              </a:r>
              <a:r>
                <a:rPr lang="fr-BE" sz="1600" dirty="0" err="1"/>
                <a:t>recht</a:t>
              </a:r>
              <a:endParaRPr lang="en-US" sz="1600" dirty="0"/>
            </a:p>
          </p:txBody>
        </p:sp>
      </p:grpSp>
      <p:grpSp>
        <p:nvGrpSpPr>
          <p:cNvPr id="31" name="Group 30"/>
          <p:cNvGrpSpPr/>
          <p:nvPr/>
        </p:nvGrpSpPr>
        <p:grpSpPr>
          <a:xfrm>
            <a:off x="7629964" y="2776964"/>
            <a:ext cx="1706396" cy="1493226"/>
            <a:chOff x="3851919" y="2451921"/>
            <a:chExt cx="1706396" cy="1493226"/>
          </a:xfrm>
        </p:grpSpPr>
        <p:sp>
          <p:nvSpPr>
            <p:cNvPr id="32" name="Rounded Rectangle 31"/>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solidFill>
                    <a:sysClr val="windowText" lastClr="000000"/>
                  </a:solidFill>
                </a:rPr>
                <a:t>Provincie Oost-Vlaanderen</a:t>
              </a:r>
            </a:p>
          </p:txBody>
        </p:sp>
        <p:sp>
          <p:nvSpPr>
            <p:cNvPr id="33" name="Rounded Rectangle 32"/>
            <p:cNvSpPr/>
            <p:nvPr/>
          </p:nvSpPr>
          <p:spPr>
            <a:xfrm rot="5400000">
              <a:off x="4435291" y="1868549"/>
              <a:ext cx="539652"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600" dirty="0"/>
                <a:t>Toekennende instanties</a:t>
              </a:r>
              <a:endParaRPr lang="en-US" sz="1600" dirty="0"/>
            </a:p>
          </p:txBody>
        </p:sp>
      </p:grpSp>
      <p:cxnSp>
        <p:nvCxnSpPr>
          <p:cNvPr id="34" name="Straight Arrow Connector 33"/>
          <p:cNvCxnSpPr/>
          <p:nvPr/>
        </p:nvCxnSpPr>
        <p:spPr>
          <a:xfrm>
            <a:off x="3633057" y="1479858"/>
            <a:ext cx="1066378" cy="2325864"/>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3621627" y="3950545"/>
            <a:ext cx="1077808" cy="1873230"/>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499635" y="3766135"/>
            <a:ext cx="1080000" cy="633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62</a:t>
            </a:fld>
            <a:r>
              <a:rPr lang="fr-BE"/>
              <a:t> </a:t>
            </a:r>
            <a:endParaRPr lang="fr-BE" dirty="0"/>
          </a:p>
        </p:txBody>
      </p:sp>
    </p:spTree>
    <p:extLst>
      <p:ext uri="{BB962C8B-B14F-4D97-AF65-F5344CB8AC3E}">
        <p14:creationId xmlns:p14="http://schemas.microsoft.com/office/powerpoint/2010/main" val="12638294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solidFill>
                  <a:srgbClr val="0070C0"/>
                </a:solidFill>
              </a:rPr>
              <a:t>Legoblok</a:t>
            </a:r>
            <a:r>
              <a:rPr lang="fr-BE" dirty="0">
                <a:solidFill>
                  <a:srgbClr val="0070C0"/>
                </a:solidFill>
              </a:rPr>
              <a:t> </a:t>
            </a:r>
            <a:r>
              <a:rPr lang="fr-BE" dirty="0" err="1">
                <a:solidFill>
                  <a:srgbClr val="0070C0"/>
                </a:solidFill>
              </a:rPr>
              <a:t>filosofie</a:t>
            </a:r>
            <a:endParaRPr lang="en-US" dirty="0">
              <a:solidFill>
                <a:srgbClr val="0070C0"/>
              </a:solidFill>
            </a:endParaRPr>
          </a:p>
        </p:txBody>
      </p:sp>
      <p:grpSp>
        <p:nvGrpSpPr>
          <p:cNvPr id="27" name="Group 26"/>
          <p:cNvGrpSpPr/>
          <p:nvPr/>
        </p:nvGrpSpPr>
        <p:grpSpPr>
          <a:xfrm>
            <a:off x="1991544" y="859617"/>
            <a:ext cx="1692616" cy="5737735"/>
            <a:chOff x="575128" y="823206"/>
            <a:chExt cx="1692616" cy="5737735"/>
          </a:xfrm>
        </p:grpSpPr>
        <p:grpSp>
          <p:nvGrpSpPr>
            <p:cNvPr id="25" name="Group 24"/>
            <p:cNvGrpSpPr/>
            <p:nvPr/>
          </p:nvGrpSpPr>
          <p:grpSpPr>
            <a:xfrm>
              <a:off x="575128" y="823206"/>
              <a:ext cx="1692616" cy="1186001"/>
              <a:chOff x="538696" y="823206"/>
              <a:chExt cx="1692616" cy="1186001"/>
            </a:xfrm>
          </p:grpSpPr>
          <p:sp>
            <p:nvSpPr>
              <p:cNvPr id="5" name="Rounded Rectangle 4"/>
              <p:cNvSpPr/>
              <p:nvPr/>
            </p:nvSpPr>
            <p:spPr>
              <a:xfrm>
                <a:off x="1092874" y="1222729"/>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Verblijfplaats</a:t>
                </a:r>
              </a:p>
            </p:txBody>
          </p:sp>
          <p:sp>
            <p:nvSpPr>
              <p:cNvPr id="6" name="Rounded Rectangle 5"/>
              <p:cNvSpPr/>
              <p:nvPr/>
            </p:nvSpPr>
            <p:spPr>
              <a:xfrm>
                <a:off x="538696" y="823206"/>
                <a:ext cx="539652" cy="1186001"/>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250" dirty="0">
                    <a:ea typeface="Verdana" panose="020B0604030504040204" pitchFamily="34" charset="0"/>
                    <a:cs typeface="Verdana" panose="020B0604030504040204" pitchFamily="34" charset="0"/>
                  </a:rPr>
                  <a:t>Authentieke bron (RR &amp; KSZ)</a:t>
                </a:r>
                <a:endParaRPr lang="en-US" sz="1250" dirty="0"/>
              </a:p>
            </p:txBody>
          </p:sp>
          <p:sp>
            <p:nvSpPr>
              <p:cNvPr id="7" name="Rounded Rectangle 6"/>
              <p:cNvSpPr/>
              <p:nvPr/>
            </p:nvSpPr>
            <p:spPr>
              <a:xfrm>
                <a:off x="1092874" y="823206"/>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ysClr val="windowText" lastClr="000000"/>
                    </a:solidFill>
                  </a:rPr>
                  <a:t>Geboorte-datum</a:t>
                </a:r>
                <a:endParaRPr lang="nl-BE" sz="1200" dirty="0">
                  <a:solidFill>
                    <a:sysClr val="windowText" lastClr="000000"/>
                  </a:solidFill>
                </a:endParaRPr>
              </a:p>
            </p:txBody>
          </p:sp>
          <p:sp>
            <p:nvSpPr>
              <p:cNvPr id="8" name="Rounded Rectangle 7"/>
              <p:cNvSpPr/>
              <p:nvPr/>
            </p:nvSpPr>
            <p:spPr>
              <a:xfrm>
                <a:off x="1092874" y="1617331"/>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ysClr val="windowText" lastClr="000000"/>
                    </a:solidFill>
                  </a:rPr>
                  <a:t>Gezins-samenstelling</a:t>
                </a:r>
                <a:endParaRPr lang="nl-BE" sz="1200" dirty="0">
                  <a:solidFill>
                    <a:sysClr val="windowText" lastClr="000000"/>
                  </a:solidFill>
                </a:endParaRPr>
              </a:p>
            </p:txBody>
          </p:sp>
        </p:grpSp>
        <p:grpSp>
          <p:nvGrpSpPr>
            <p:cNvPr id="24" name="Group 23"/>
            <p:cNvGrpSpPr/>
            <p:nvPr/>
          </p:nvGrpSpPr>
          <p:grpSpPr>
            <a:xfrm>
              <a:off x="575128" y="2132856"/>
              <a:ext cx="1692616" cy="3762850"/>
              <a:chOff x="3239424" y="2132856"/>
              <a:chExt cx="1692616" cy="3762850"/>
            </a:xfrm>
          </p:grpSpPr>
          <p:sp>
            <p:nvSpPr>
              <p:cNvPr id="10" name="Rounded Rectangle 9"/>
              <p:cNvSpPr/>
              <p:nvPr/>
            </p:nvSpPr>
            <p:spPr>
              <a:xfrm>
                <a:off x="3239424" y="2132856"/>
                <a:ext cx="584936" cy="3762849"/>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Sociale statuten</a:t>
                </a:r>
              </a:p>
            </p:txBody>
          </p:sp>
          <p:sp>
            <p:nvSpPr>
              <p:cNvPr id="11" name="Rounded Rectangle 10"/>
              <p:cNvSpPr/>
              <p:nvPr/>
            </p:nvSpPr>
            <p:spPr>
              <a:xfrm>
                <a:off x="3823804" y="2132857"/>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FOD of OISZ</a:t>
                </a:r>
              </a:p>
            </p:txBody>
          </p:sp>
          <p:sp>
            <p:nvSpPr>
              <p:cNvPr id="12" name="Rounded Rectangle 11"/>
              <p:cNvSpPr/>
              <p:nvPr/>
            </p:nvSpPr>
            <p:spPr>
              <a:xfrm>
                <a:off x="3823804" y="242067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IGO</a:t>
                </a:r>
              </a:p>
            </p:txBody>
          </p:sp>
          <p:sp>
            <p:nvSpPr>
              <p:cNvPr id="13" name="Rounded Rectangle 12"/>
              <p:cNvSpPr/>
              <p:nvPr/>
            </p:nvSpPr>
            <p:spPr>
              <a:xfrm>
                <a:off x="3823804" y="2708382"/>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GI</a:t>
                </a:r>
              </a:p>
            </p:txBody>
          </p:sp>
          <p:sp>
            <p:nvSpPr>
              <p:cNvPr id="14" name="Rounded Rectangle 13"/>
              <p:cNvSpPr/>
              <p:nvPr/>
            </p:nvSpPr>
            <p:spPr>
              <a:xfrm>
                <a:off x="3823804" y="2998031"/>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THAB</a:t>
                </a:r>
              </a:p>
            </p:txBody>
          </p:sp>
          <p:sp>
            <p:nvSpPr>
              <p:cNvPr id="15" name="Rounded Rectangle 14"/>
              <p:cNvSpPr/>
              <p:nvPr/>
            </p:nvSpPr>
            <p:spPr>
              <a:xfrm>
                <a:off x="3823803" y="3283133"/>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16" name="Rounded Rectangle 15"/>
              <p:cNvSpPr/>
              <p:nvPr/>
            </p:nvSpPr>
            <p:spPr>
              <a:xfrm>
                <a:off x="3823803" y="3575385"/>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OCMW</a:t>
                </a:r>
              </a:p>
            </p:txBody>
          </p:sp>
          <p:sp>
            <p:nvSpPr>
              <p:cNvPr id="17" name="Rounded Rectangle 16"/>
              <p:cNvSpPr/>
              <p:nvPr/>
            </p:nvSpPr>
            <p:spPr>
              <a:xfrm>
                <a:off x="3823803" y="3860768"/>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LL</a:t>
                </a:r>
              </a:p>
            </p:txBody>
          </p:sp>
          <p:sp>
            <p:nvSpPr>
              <p:cNvPr id="18" name="Rounded Rectangle 17"/>
              <p:cNvSpPr/>
              <p:nvPr/>
            </p:nvSpPr>
            <p:spPr>
              <a:xfrm>
                <a:off x="3823803" y="4150416"/>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AF - EQ - LL </a:t>
                </a:r>
              </a:p>
            </p:txBody>
          </p:sp>
          <p:sp>
            <p:nvSpPr>
              <p:cNvPr id="19" name="Rounded Rectangle 18"/>
              <p:cNvSpPr/>
              <p:nvPr/>
            </p:nvSpPr>
            <p:spPr>
              <a:xfrm>
                <a:off x="3823802" y="4440557"/>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DGPH</a:t>
                </a:r>
              </a:p>
            </p:txBody>
          </p:sp>
          <p:sp>
            <p:nvSpPr>
              <p:cNvPr id="20" name="Rounded Rectangle 19"/>
              <p:cNvSpPr/>
              <p:nvPr/>
            </p:nvSpPr>
            <p:spPr>
              <a:xfrm>
                <a:off x="3823802" y="4727770"/>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P1-4</a:t>
                </a:r>
              </a:p>
            </p:txBody>
          </p:sp>
          <p:sp>
            <p:nvSpPr>
              <p:cNvPr id="21" name="Rounded Rectangle 20"/>
              <p:cNvSpPr/>
              <p:nvPr/>
            </p:nvSpPr>
            <p:spPr>
              <a:xfrm>
                <a:off x="3823802" y="5017419"/>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2" name="Rounded Rectangle 21"/>
              <p:cNvSpPr/>
              <p:nvPr/>
            </p:nvSpPr>
            <p:spPr>
              <a:xfrm>
                <a:off x="3823802" y="5314052"/>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100" dirty="0">
                    <a:solidFill>
                      <a:sysClr val="windowText" lastClr="000000"/>
                    </a:solidFill>
                  </a:rPr>
                  <a:t>Ziekenfondsen</a:t>
                </a:r>
                <a:endParaRPr lang="nl-BE" sz="1200" dirty="0">
                  <a:solidFill>
                    <a:sysClr val="windowText" lastClr="000000"/>
                  </a:solidFill>
                </a:endParaRPr>
              </a:p>
            </p:txBody>
          </p:sp>
          <p:sp>
            <p:nvSpPr>
              <p:cNvPr id="23" name="Rounded Rectangle 22"/>
              <p:cNvSpPr/>
              <p:nvPr/>
            </p:nvSpPr>
            <p:spPr>
              <a:xfrm>
                <a:off x="3823802" y="5606058"/>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VT</a:t>
                </a:r>
              </a:p>
            </p:txBody>
          </p:sp>
        </p:grpSp>
        <p:sp>
          <p:nvSpPr>
            <p:cNvPr id="26" name="Rounded Rectangle 25"/>
            <p:cNvSpPr/>
            <p:nvPr/>
          </p:nvSpPr>
          <p:spPr>
            <a:xfrm rot="5400000">
              <a:off x="1152889" y="5446086"/>
              <a:ext cx="539652" cy="1690057"/>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ea typeface="Verdana" panose="020B0604030504040204" pitchFamily="34" charset="0"/>
                  <a:cs typeface="Verdana" panose="020B0604030504040204" pitchFamily="34" charset="0"/>
                </a:rPr>
                <a:t>Inkomsten</a:t>
              </a:r>
              <a:endParaRPr lang="en-US" sz="1600" dirty="0"/>
            </a:p>
          </p:txBody>
        </p:sp>
      </p:grpSp>
      <p:grpSp>
        <p:nvGrpSpPr>
          <p:cNvPr id="30" name="Group 29"/>
          <p:cNvGrpSpPr/>
          <p:nvPr/>
        </p:nvGrpSpPr>
        <p:grpSpPr>
          <a:xfrm>
            <a:off x="4836287" y="2902337"/>
            <a:ext cx="1706396" cy="1318750"/>
            <a:chOff x="3851919" y="2626397"/>
            <a:chExt cx="1706396" cy="1318750"/>
          </a:xfrm>
        </p:grpSpPr>
        <p:sp>
          <p:nvSpPr>
            <p:cNvPr id="28" name="Rounded Rectangle 27"/>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solidFill>
                    <a:sysClr val="windowText" lastClr="000000"/>
                  </a:solidFill>
                </a:rPr>
                <a:t>Sociaal tarief gas &amp; elektriciteit</a:t>
              </a:r>
            </a:p>
          </p:txBody>
        </p:sp>
        <p:sp>
          <p:nvSpPr>
            <p:cNvPr id="29" name="Rounded Rectangle 28"/>
            <p:cNvSpPr/>
            <p:nvPr/>
          </p:nvSpPr>
          <p:spPr>
            <a:xfrm rot="5400000">
              <a:off x="4532378" y="1945938"/>
              <a:ext cx="345478"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BE" sz="1600" dirty="0" err="1"/>
                <a:t>Aanvullend</a:t>
              </a:r>
              <a:r>
                <a:rPr lang="fr-BE" sz="1600" dirty="0"/>
                <a:t> </a:t>
              </a:r>
              <a:r>
                <a:rPr lang="fr-BE" sz="1600" dirty="0" err="1"/>
                <a:t>recht</a:t>
              </a:r>
              <a:endParaRPr lang="en-US" sz="1600" dirty="0"/>
            </a:p>
          </p:txBody>
        </p:sp>
      </p:grpSp>
      <p:grpSp>
        <p:nvGrpSpPr>
          <p:cNvPr id="31" name="Group 30"/>
          <p:cNvGrpSpPr/>
          <p:nvPr/>
        </p:nvGrpSpPr>
        <p:grpSpPr>
          <a:xfrm>
            <a:off x="7694809" y="2727861"/>
            <a:ext cx="1706396" cy="1493226"/>
            <a:chOff x="3851919" y="2451921"/>
            <a:chExt cx="1706396" cy="1493226"/>
          </a:xfrm>
        </p:grpSpPr>
        <p:sp>
          <p:nvSpPr>
            <p:cNvPr id="32" name="Rounded Rectangle 31"/>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solidFill>
                    <a:sysClr val="windowText" lastClr="000000"/>
                  </a:solidFill>
                </a:rPr>
                <a:t>FOD Economie &amp; </a:t>
              </a:r>
              <a:r>
                <a:rPr lang="nl-BE" sz="1400" dirty="0">
                  <a:solidFill>
                    <a:schemeClr val="tx1"/>
                  </a:solidFill>
                </a:rPr>
                <a:t>nutsbedrijven</a:t>
              </a:r>
            </a:p>
          </p:txBody>
        </p:sp>
        <p:sp>
          <p:nvSpPr>
            <p:cNvPr id="33" name="Rounded Rectangle 32"/>
            <p:cNvSpPr/>
            <p:nvPr/>
          </p:nvSpPr>
          <p:spPr>
            <a:xfrm rot="5400000">
              <a:off x="4435291" y="1868549"/>
              <a:ext cx="539652"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600" dirty="0"/>
                <a:t>Toekennende instanties</a:t>
              </a:r>
              <a:endParaRPr lang="en-US" sz="1600" dirty="0"/>
            </a:p>
          </p:txBody>
        </p:sp>
      </p:grpSp>
      <p:cxnSp>
        <p:nvCxnSpPr>
          <p:cNvPr id="34" name="Straight Arrow Connector 33"/>
          <p:cNvCxnSpPr>
            <a:stCxn id="8" idx="3"/>
          </p:cNvCxnSpPr>
          <p:nvPr/>
        </p:nvCxnSpPr>
        <p:spPr>
          <a:xfrm>
            <a:off x="3684161" y="1849679"/>
            <a:ext cx="1152127" cy="1579320"/>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7" idx="3"/>
          </p:cNvCxnSpPr>
          <p:nvPr/>
        </p:nvCxnSpPr>
        <p:spPr>
          <a:xfrm flipV="1">
            <a:off x="3684161" y="3861048"/>
            <a:ext cx="1152127" cy="18095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564480" y="3717032"/>
            <a:ext cx="1080000" cy="633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2" idx="3"/>
          </p:cNvCxnSpPr>
          <p:nvPr/>
        </p:nvCxnSpPr>
        <p:spPr>
          <a:xfrm>
            <a:off x="3684161" y="2601911"/>
            <a:ext cx="1152127" cy="899097"/>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3" idx="3"/>
          </p:cNvCxnSpPr>
          <p:nvPr/>
        </p:nvCxnSpPr>
        <p:spPr>
          <a:xfrm>
            <a:off x="3684161" y="2889617"/>
            <a:ext cx="1152127" cy="71957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4" idx="3"/>
            <a:endCxn id="28" idx="1"/>
          </p:cNvCxnSpPr>
          <p:nvPr/>
        </p:nvCxnSpPr>
        <p:spPr>
          <a:xfrm>
            <a:off x="3684160" y="3179266"/>
            <a:ext cx="1152128" cy="55518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8" idx="3"/>
          </p:cNvCxnSpPr>
          <p:nvPr/>
        </p:nvCxnSpPr>
        <p:spPr>
          <a:xfrm flipV="1">
            <a:off x="3684161" y="3933056"/>
            <a:ext cx="1152127" cy="39859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0" idx="3"/>
          </p:cNvCxnSpPr>
          <p:nvPr/>
        </p:nvCxnSpPr>
        <p:spPr>
          <a:xfrm flipV="1">
            <a:off x="3684161" y="4042002"/>
            <a:ext cx="1152127" cy="867002"/>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63</a:t>
            </a:fld>
            <a:r>
              <a:rPr lang="fr-BE"/>
              <a:t> </a:t>
            </a:r>
            <a:endParaRPr lang="fr-BE" dirty="0"/>
          </a:p>
        </p:txBody>
      </p:sp>
    </p:spTree>
    <p:extLst>
      <p:ext uri="{BB962C8B-B14F-4D97-AF65-F5344CB8AC3E}">
        <p14:creationId xmlns:p14="http://schemas.microsoft.com/office/powerpoint/2010/main" val="24787837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AutoShape 5"/>
          <p:cNvSpPr>
            <a:spLocks noChangeAspect="1" noChangeArrowheads="1"/>
          </p:cNvSpPr>
          <p:nvPr/>
        </p:nvSpPr>
        <p:spPr bwMode="auto">
          <a:xfrm>
            <a:off x="1524001" y="1111251"/>
            <a:ext cx="77057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spcBef>
                <a:spcPct val="0"/>
              </a:spcBef>
              <a:spcAft>
                <a:spcPts val="0"/>
              </a:spcAft>
              <a:buNone/>
              <a:defRPr/>
            </a:pPr>
            <a:endParaRPr lang="fr-BE" altLang="fr-FR" sz="1800">
              <a:solidFill>
                <a:prstClr val="black"/>
              </a:solidFill>
              <a:cs typeface="+mn-cs"/>
            </a:endParaRPr>
          </a:p>
        </p:txBody>
      </p:sp>
      <p:sp>
        <p:nvSpPr>
          <p:cNvPr id="2" name="Content Placeholder 1"/>
          <p:cNvSpPr>
            <a:spLocks noGrp="1"/>
          </p:cNvSpPr>
          <p:nvPr>
            <p:ph idx="1"/>
          </p:nvPr>
        </p:nvSpPr>
        <p:spPr/>
        <p:txBody>
          <a:bodyPr>
            <a:normAutofit/>
          </a:bodyPr>
          <a:lstStyle/>
          <a:p>
            <a:pPr marL="0" indent="0">
              <a:buNone/>
            </a:pPr>
            <a:r>
              <a:rPr lang="nl-NL" dirty="0"/>
              <a:t>  </a:t>
            </a:r>
            <a:r>
              <a:rPr lang="nl-BE" dirty="0">
                <a:solidFill>
                  <a:srgbClr val="0070C0"/>
                </a:solidFill>
              </a:rPr>
              <a:t>online raadpleging </a:t>
            </a:r>
            <a:r>
              <a:rPr lang="nl-BE" dirty="0"/>
              <a:t>van 10</a:t>
            </a:r>
            <a:r>
              <a:rPr lang="nl-BE" dirty="0">
                <a:solidFill>
                  <a:srgbClr val="FF0000"/>
                </a:solidFill>
              </a:rPr>
              <a:t> </a:t>
            </a:r>
            <a:r>
              <a:rPr lang="nl-BE" dirty="0">
                <a:solidFill>
                  <a:srgbClr val="0070C0"/>
                </a:solidFill>
              </a:rPr>
              <a:t>authentieke bronnen </a:t>
            </a:r>
            <a:r>
              <a:rPr lang="nl-BE" dirty="0"/>
              <a:t>door de toekennende instanties (1 </a:t>
            </a:r>
            <a:r>
              <a:rPr lang="nl-BE" dirty="0">
                <a:sym typeface="Arial" charset="0"/>
              </a:rPr>
              <a:t>authentieke bron momenteel in voorbereiding)</a:t>
            </a:r>
          </a:p>
          <a:p>
            <a:pPr lvl="1"/>
            <a:r>
              <a:rPr lang="nl-NL" dirty="0"/>
              <a:t>aan het loket voor specifieke dossiers</a:t>
            </a:r>
          </a:p>
          <a:p>
            <a:pPr lvl="1"/>
            <a:r>
              <a:rPr lang="nl-NL" dirty="0"/>
              <a:t>hierdoor kan een recht worden toegekend aan elke potentiële rechthebbende die niet op voorhand gekend is</a:t>
            </a:r>
          </a:p>
          <a:p>
            <a:pPr lvl="2"/>
            <a:r>
              <a:rPr lang="nl-NL" dirty="0"/>
              <a:t>vb. gebruiker</a:t>
            </a:r>
            <a:r>
              <a:rPr lang="nl-NL" sz="1700" dirty="0"/>
              <a:t> van het openbaar vervoer</a:t>
            </a:r>
            <a:endParaRPr lang="nl-NL" sz="600" dirty="0"/>
          </a:p>
          <a:p>
            <a:pPr lvl="1"/>
            <a:r>
              <a:rPr lang="nl-BE" dirty="0"/>
              <a:t>enkele voorbeelden</a:t>
            </a:r>
            <a:endParaRPr lang="nl-BE" sz="600" dirty="0"/>
          </a:p>
          <a:p>
            <a:pPr lvl="2"/>
            <a:r>
              <a:rPr lang="nl-BE" sz="1700" dirty="0"/>
              <a:t>aanvullende gezinsbijslag in de Duitstalige Gemeenschap en in het Waals Gewest</a:t>
            </a:r>
          </a:p>
          <a:p>
            <a:pPr lvl="2">
              <a:lnSpc>
                <a:spcPct val="90000"/>
              </a:lnSpc>
              <a:defRPr/>
            </a:pPr>
            <a:r>
              <a:rPr lang="nl-BE" altLang="en-US" sz="1700" dirty="0">
                <a:sym typeface="Arial" charset="0"/>
              </a:rPr>
              <a:t>bijkomende dienstencheques (WSE)</a:t>
            </a:r>
          </a:p>
          <a:p>
            <a:pPr lvl="2">
              <a:lnSpc>
                <a:spcPct val="90000"/>
              </a:lnSpc>
              <a:defRPr/>
            </a:pPr>
            <a:r>
              <a:rPr lang="nl-BE" altLang="en-US" sz="1700" dirty="0">
                <a:sym typeface="Arial" charset="0"/>
              </a:rPr>
              <a:t>kaart verhoogde tegemoetkoming en kaart kosteloze begeleider (NMBS) </a:t>
            </a:r>
          </a:p>
          <a:p>
            <a:pPr lvl="2">
              <a:lnSpc>
                <a:spcPct val="90000"/>
              </a:lnSpc>
              <a:defRPr/>
            </a:pPr>
            <a:r>
              <a:rPr lang="nl-BE" altLang="en-US" sz="1700" dirty="0" err="1">
                <a:sym typeface="Arial" charset="0"/>
              </a:rPr>
              <a:t>brussel’Air</a:t>
            </a:r>
            <a:r>
              <a:rPr lang="nl-BE" altLang="en-US" sz="1700" dirty="0">
                <a:sym typeface="Arial" charset="0"/>
              </a:rPr>
              <a:t> premie (Brussel Mobiliteit)</a:t>
            </a:r>
          </a:p>
          <a:p>
            <a:pPr lvl="2"/>
            <a:endParaRPr lang="fr-FR" i="1" dirty="0"/>
          </a:p>
          <a:p>
            <a:pPr marL="457200" lvl="1" indent="0">
              <a:buNone/>
            </a:pPr>
            <a:endParaRPr lang="fr-BE" dirty="0"/>
          </a:p>
          <a:p>
            <a:endParaRPr lang="fr-BE" sz="1800" dirty="0"/>
          </a:p>
          <a:p>
            <a:pPr marL="457200" lvl="1" indent="0">
              <a:buNone/>
            </a:pPr>
            <a:endParaRPr lang="fr-BE" sz="1400" dirty="0"/>
          </a:p>
          <a:p>
            <a:pPr marL="971550" lvl="2" indent="-171450"/>
            <a:endParaRPr lang="fr-BE" sz="1200" dirty="0"/>
          </a:p>
          <a:p>
            <a:pPr marL="971550" lvl="2" indent="-171450"/>
            <a:endParaRPr lang="fr-BE" sz="1200" dirty="0"/>
          </a:p>
        </p:txBody>
      </p:sp>
      <p:sp>
        <p:nvSpPr>
          <p:cNvPr id="7" name="Title 1"/>
          <p:cNvSpPr>
            <a:spLocks noGrp="1"/>
          </p:cNvSpPr>
          <p:nvPr>
            <p:ph type="title"/>
          </p:nvPr>
        </p:nvSpPr>
        <p:spPr/>
        <p:txBody>
          <a:bodyPr/>
          <a:lstStyle/>
          <a:p>
            <a:r>
              <a:rPr lang="nl-BE" dirty="0">
                <a:solidFill>
                  <a:srgbClr val="0070C0"/>
                </a:solidFill>
              </a:rPr>
              <a:t>Gestandaardiseerde sociale statuten</a:t>
            </a:r>
          </a:p>
        </p:txBody>
      </p:sp>
      <p:sp>
        <p:nvSpPr>
          <p:cNvPr id="8" name="Oval 7"/>
          <p:cNvSpPr/>
          <p:nvPr/>
        </p:nvSpPr>
        <p:spPr>
          <a:xfrm>
            <a:off x="407368" y="1160770"/>
            <a:ext cx="287867" cy="279400"/>
          </a:xfrm>
          <a:prstGeom prst="ellipse">
            <a:avLst/>
          </a:prstGeom>
          <a:solidFill>
            <a:srgbClr val="00206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1350" dirty="0"/>
              <a:t>2</a:t>
            </a:r>
            <a:endParaRPr lang="en-US" sz="1350" dirty="0"/>
          </a:p>
        </p:txBody>
      </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64</a:t>
            </a:fld>
            <a:r>
              <a:rPr lang="fr-BE"/>
              <a:t> </a:t>
            </a:r>
            <a:endParaRPr lang="fr-BE" dirty="0"/>
          </a:p>
        </p:txBody>
      </p:sp>
    </p:spTree>
    <p:extLst>
      <p:ext uri="{BB962C8B-B14F-4D97-AF65-F5344CB8AC3E}">
        <p14:creationId xmlns:p14="http://schemas.microsoft.com/office/powerpoint/2010/main" val="6783616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l-BE" dirty="0"/>
              <a:t>sinds februari 2019 </a:t>
            </a:r>
            <a:r>
              <a:rPr lang="nl-BE" dirty="0" err="1"/>
              <a:t>MyBEnefits.fgov</a:t>
            </a:r>
            <a:r>
              <a:rPr lang="nl-BE" dirty="0"/>
              <a:t> </a:t>
            </a:r>
          </a:p>
          <a:p>
            <a:pPr lvl="1"/>
            <a:r>
              <a:rPr lang="nl-BE" dirty="0"/>
              <a:t>mobiele app &amp; </a:t>
            </a:r>
            <a:r>
              <a:rPr lang="nl-BE" dirty="0" err="1"/>
              <a:t>webtoepassing</a:t>
            </a:r>
            <a:endParaRPr lang="nl-BE" dirty="0"/>
          </a:p>
          <a:p>
            <a:pPr lvl="1"/>
            <a:r>
              <a:rPr lang="nl-NL" dirty="0"/>
              <a:t>waarmee de burger zijn sociale statuten op de datum van de dag zelf kan raadplegen en aantonen om zijn rechten te laten gelden bij de verschillende instanties die aanvullende voordelen toekennen</a:t>
            </a:r>
          </a:p>
          <a:p>
            <a:pPr lvl="1"/>
            <a:r>
              <a:rPr lang="nl-NL" dirty="0"/>
              <a:t>waarmee de toekennende instantie de sociale statuten kan controleren</a:t>
            </a:r>
          </a:p>
          <a:p>
            <a:pPr lvl="2"/>
            <a:r>
              <a:rPr lang="nl-NL" dirty="0"/>
              <a:t>actoren die typisch niet rechtstreeks met de KSZ samenwerken (</a:t>
            </a:r>
            <a:r>
              <a:rPr lang="nl-NL" dirty="0" err="1"/>
              <a:t>vb</a:t>
            </a:r>
            <a:r>
              <a:rPr lang="nl-NL" dirty="0"/>
              <a:t> sport, kinderopvang, musea, vrijetijdscentra, pretparken, …)</a:t>
            </a:r>
          </a:p>
          <a:p>
            <a:pPr lvl="2"/>
            <a:r>
              <a:rPr lang="nl-NL" dirty="0"/>
              <a:t>actoren die (nog) niet over een automatische gegevensstroom beschikken (</a:t>
            </a:r>
            <a:r>
              <a:rPr lang="nl-NL" dirty="0" err="1"/>
              <a:t>vb</a:t>
            </a:r>
            <a:r>
              <a:rPr lang="nl-NL" dirty="0"/>
              <a:t> pro deo rechtsbijstand, korting gemeentebelasting, …) </a:t>
            </a:r>
          </a:p>
          <a:p>
            <a:pPr lvl="1"/>
            <a:r>
              <a:rPr lang="nl-BE" dirty="0">
                <a:sym typeface="Arial" charset="0"/>
              </a:rPr>
              <a:t>waarmee de instanties die aanvullende voordelen toekennen in de sector van cultuur, sport en ontspanning deze kunnen melden, en de burger deze kan raadplegen</a:t>
            </a:r>
          </a:p>
          <a:p>
            <a:pPr lvl="1"/>
            <a:endParaRPr lang="nl-NL" dirty="0"/>
          </a:p>
          <a:p>
            <a:pPr lvl="1"/>
            <a:endParaRPr lang="nl-NL" dirty="0"/>
          </a:p>
        </p:txBody>
      </p:sp>
      <p:sp>
        <p:nvSpPr>
          <p:cNvPr id="2" name="Title 1"/>
          <p:cNvSpPr>
            <a:spLocks noGrp="1"/>
          </p:cNvSpPr>
          <p:nvPr>
            <p:ph type="title"/>
          </p:nvPr>
        </p:nvSpPr>
        <p:spPr/>
        <p:txBody>
          <a:bodyPr/>
          <a:lstStyle/>
          <a:p>
            <a:r>
              <a:rPr lang="nl-BE"/>
              <a:t>MyBenefits</a:t>
            </a:r>
            <a:endParaRPr lang="nl-BE" dirty="0"/>
          </a:p>
        </p:txBody>
      </p:sp>
      <p:sp>
        <p:nvSpPr>
          <p:cNvPr id="5" name="Oval 4"/>
          <p:cNvSpPr/>
          <p:nvPr/>
        </p:nvSpPr>
        <p:spPr>
          <a:xfrm>
            <a:off x="609600" y="1124744"/>
            <a:ext cx="287867" cy="279400"/>
          </a:xfrm>
          <a:prstGeom prst="ellipse">
            <a:avLst/>
          </a:prstGeom>
          <a:solidFill>
            <a:srgbClr val="00206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1350" dirty="0"/>
              <a:t>3</a:t>
            </a:r>
            <a:endParaRPr lang="en-US" sz="1350"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65</a:t>
            </a:fld>
            <a:r>
              <a:rPr lang="fr-BE"/>
              <a:t> </a:t>
            </a:r>
            <a:endParaRPr lang="fr-BE" dirty="0"/>
          </a:p>
        </p:txBody>
      </p:sp>
    </p:spTree>
    <p:extLst>
      <p:ext uri="{BB962C8B-B14F-4D97-AF65-F5344CB8AC3E}">
        <p14:creationId xmlns:p14="http://schemas.microsoft.com/office/powerpoint/2010/main" val="3130671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l-BE" dirty="0"/>
              <a:t> burger : identificatie nodig</a:t>
            </a:r>
          </a:p>
          <a:p>
            <a:pPr lvl="1"/>
            <a:r>
              <a:rPr lang="nl-BE" dirty="0"/>
              <a:t>statuut raadplegen: </a:t>
            </a:r>
            <a:r>
              <a:rPr lang="nl-BE" dirty="0" err="1"/>
              <a:t>privacy-gevoelige</a:t>
            </a:r>
            <a:r>
              <a:rPr lang="nl-BE" dirty="0"/>
              <a:t> informatie =&gt; voldoende hoog veiligheidsniveau</a:t>
            </a:r>
          </a:p>
          <a:p>
            <a:pPr lvl="2"/>
            <a:r>
              <a:rPr lang="nl-BE" dirty="0"/>
              <a:t>e-ID</a:t>
            </a:r>
          </a:p>
          <a:p>
            <a:pPr lvl="2"/>
            <a:r>
              <a:rPr lang="nl-BE" dirty="0"/>
              <a:t>ITSME </a:t>
            </a:r>
          </a:p>
          <a:p>
            <a:pPr lvl="2"/>
            <a:r>
              <a:rPr lang="nl-BE" dirty="0"/>
              <a:t>Time-</a:t>
            </a:r>
            <a:r>
              <a:rPr lang="nl-BE" dirty="0" err="1"/>
              <a:t>based</a:t>
            </a:r>
            <a:r>
              <a:rPr lang="nl-BE" dirty="0"/>
              <a:t> </a:t>
            </a:r>
            <a:r>
              <a:rPr lang="nl-BE" dirty="0" err="1"/>
              <a:t>One</a:t>
            </a:r>
            <a:r>
              <a:rPr lang="nl-BE" dirty="0"/>
              <a:t>-Time Password (TOTP)</a:t>
            </a:r>
          </a:p>
          <a:p>
            <a:pPr lvl="2"/>
            <a:r>
              <a:rPr lang="nl-BE" dirty="0"/>
              <a:t>Token </a:t>
            </a:r>
          </a:p>
          <a:p>
            <a:pPr lvl="1"/>
            <a:r>
              <a:rPr lang="nl-BE" dirty="0"/>
              <a:t>QR-code aanmaken / evt. afdrukken (enkel via website)</a:t>
            </a:r>
          </a:p>
          <a:p>
            <a:endParaRPr lang="nl-BE" dirty="0"/>
          </a:p>
          <a:p>
            <a:r>
              <a:rPr lang="nl-BE" dirty="0"/>
              <a:t> professional : geen identificatie nodig</a:t>
            </a:r>
          </a:p>
          <a:p>
            <a:pPr lvl="1"/>
            <a:r>
              <a:rPr lang="nl-BE" dirty="0"/>
              <a:t>QR-code / unieke code, aangeboden door burger, uitlezen</a:t>
            </a:r>
          </a:p>
          <a:p>
            <a:pPr lvl="1"/>
            <a:r>
              <a:rPr lang="nl-BE" dirty="0"/>
              <a:t>minimale informatie: statuut, postcode, controlegetal INSZ</a:t>
            </a: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66</a:t>
            </a:fld>
            <a:r>
              <a:rPr lang="fr-BE"/>
              <a:t> </a:t>
            </a:r>
            <a:endParaRPr lang="fr-BE" dirty="0"/>
          </a:p>
        </p:txBody>
      </p:sp>
      <p:sp>
        <p:nvSpPr>
          <p:cNvPr id="12290" name="Title 1"/>
          <p:cNvSpPr>
            <a:spLocks noGrp="1"/>
          </p:cNvSpPr>
          <p:nvPr>
            <p:ph type="title"/>
          </p:nvPr>
        </p:nvSpPr>
        <p:spPr/>
        <p:txBody>
          <a:bodyPr/>
          <a:lstStyle/>
          <a:p>
            <a:r>
              <a:rPr lang="nl-BE"/>
              <a:t>Veilig aanmelden</a:t>
            </a:r>
            <a:endParaRPr lang="nl-BE" altLang="fr-FR" dirty="0"/>
          </a:p>
        </p:txBody>
      </p:sp>
      <p:grpSp>
        <p:nvGrpSpPr>
          <p:cNvPr id="2" name="Group 1"/>
          <p:cNvGrpSpPr/>
          <p:nvPr/>
        </p:nvGrpSpPr>
        <p:grpSpPr>
          <a:xfrm>
            <a:off x="8616281" y="1916832"/>
            <a:ext cx="1321705" cy="1624149"/>
            <a:chOff x="7446398" y="1871748"/>
            <a:chExt cx="1321705" cy="1624149"/>
          </a:xfrm>
        </p:grpSpPr>
        <p:pic>
          <p:nvPicPr>
            <p:cNvPr id="7" name="Picture 6"/>
            <p:cNvPicPr>
              <a:picLocks noChangeAspect="1"/>
            </p:cNvPicPr>
            <p:nvPr/>
          </p:nvPicPr>
          <p:blipFill>
            <a:blip r:embed="rId2"/>
            <a:stretch>
              <a:fillRect/>
            </a:stretch>
          </p:blipFill>
          <p:spPr>
            <a:xfrm>
              <a:off x="7596336" y="2609999"/>
              <a:ext cx="1021829" cy="885898"/>
            </a:xfrm>
            <a:prstGeom prst="rect">
              <a:avLst/>
            </a:prstGeom>
          </p:spPr>
        </p:pic>
        <p:pic>
          <p:nvPicPr>
            <p:cNvPr id="8" name="Picture 7"/>
            <p:cNvPicPr>
              <a:picLocks noChangeAspect="1"/>
            </p:cNvPicPr>
            <p:nvPr/>
          </p:nvPicPr>
          <p:blipFill>
            <a:blip r:embed="rId3"/>
            <a:stretch>
              <a:fillRect/>
            </a:stretch>
          </p:blipFill>
          <p:spPr>
            <a:xfrm>
              <a:off x="7446398" y="1871748"/>
              <a:ext cx="1321705" cy="538473"/>
            </a:xfrm>
            <a:prstGeom prst="rect">
              <a:avLst/>
            </a:prstGeom>
          </p:spPr>
        </p:pic>
      </p:grpSp>
    </p:spTree>
    <p:extLst>
      <p:ext uri="{BB962C8B-B14F-4D97-AF65-F5344CB8AC3E}">
        <p14:creationId xmlns:p14="http://schemas.microsoft.com/office/powerpoint/2010/main" val="42900486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fr-BE" dirty="0"/>
          </a:p>
          <a:p>
            <a:endParaRPr lang="fr-BE" dirty="0"/>
          </a:p>
          <a:p>
            <a:endParaRPr lang="fr-BE" dirty="0"/>
          </a:p>
          <a:p>
            <a:endParaRPr lang="fr-BE" dirty="0"/>
          </a:p>
          <a:p>
            <a:endParaRPr lang="fr-BE" dirty="0"/>
          </a:p>
          <a:p>
            <a:endParaRPr lang="fr-BE" dirty="0"/>
          </a:p>
          <a:p>
            <a:endParaRPr lang="fr-BE" dirty="0"/>
          </a:p>
          <a:p>
            <a:endParaRPr lang="fr-BE" dirty="0"/>
          </a:p>
          <a:p>
            <a:endParaRPr lang="fr-BE" dirty="0"/>
          </a:p>
          <a:p>
            <a:endParaRPr lang="fr-BE" dirty="0"/>
          </a:p>
          <a:p>
            <a:endParaRPr lang="fr-BE" dirty="0"/>
          </a:p>
          <a:p>
            <a:pPr marL="0" indent="0">
              <a:buNone/>
            </a:pPr>
            <a:endParaRPr lang="fr-BE" dirty="0"/>
          </a:p>
        </p:txBody>
      </p:sp>
      <p:sp>
        <p:nvSpPr>
          <p:cNvPr id="2" name="Title 1"/>
          <p:cNvSpPr>
            <a:spLocks noGrp="1"/>
          </p:cNvSpPr>
          <p:nvPr>
            <p:ph type="title"/>
          </p:nvPr>
        </p:nvSpPr>
        <p:spPr/>
        <p:txBody>
          <a:bodyPr/>
          <a:lstStyle/>
          <a:p>
            <a:r>
              <a:rPr lang="nl-BE" dirty="0">
                <a:solidFill>
                  <a:srgbClr val="0070C0"/>
                </a:solidFill>
              </a:rPr>
              <a:t>Mobiele App</a:t>
            </a:r>
          </a:p>
        </p:txBody>
      </p:sp>
      <p:sp>
        <p:nvSpPr>
          <p:cNvPr id="5" name="Rectangle 4"/>
          <p:cNvSpPr/>
          <p:nvPr/>
        </p:nvSpPr>
        <p:spPr>
          <a:xfrm>
            <a:off x="2711624" y="5517233"/>
            <a:ext cx="6913984" cy="1354217"/>
          </a:xfrm>
          <a:prstGeom prst="rect">
            <a:avLst/>
          </a:prstGeom>
        </p:spPr>
        <p:txBody>
          <a:bodyPr wrap="square">
            <a:spAutoFit/>
          </a:bodyPr>
          <a:lstStyle/>
          <a:p>
            <a:pPr lvl="1"/>
            <a:r>
              <a:rPr lang="fr-BE" sz="1600" dirty="0"/>
              <a:t>De </a:t>
            </a:r>
            <a:r>
              <a:rPr lang="fr-BE" sz="1600" dirty="0" err="1"/>
              <a:t>toepassing</a:t>
            </a:r>
            <a:r>
              <a:rPr lang="fr-BE" sz="1600" dirty="0"/>
              <a:t> </a:t>
            </a:r>
            <a:r>
              <a:rPr lang="fr-BE" sz="1600" dirty="0" err="1"/>
              <a:t>MyBEnefits</a:t>
            </a:r>
            <a:r>
              <a:rPr lang="fr-BE" sz="1600" dirty="0"/>
              <a:t> </a:t>
            </a:r>
            <a:r>
              <a:rPr lang="fr-BE" sz="1600" dirty="0" err="1"/>
              <a:t>is</a:t>
            </a:r>
            <a:r>
              <a:rPr lang="fr-BE" sz="1600" dirty="0"/>
              <a:t> </a:t>
            </a:r>
            <a:r>
              <a:rPr lang="fr-BE" sz="1600" dirty="0" err="1"/>
              <a:t>beschikbaar</a:t>
            </a:r>
            <a:r>
              <a:rPr lang="fr-BE" sz="1600" dirty="0"/>
              <a:t> in </a:t>
            </a:r>
            <a:r>
              <a:rPr lang="fr-BE" sz="1600" dirty="0" err="1"/>
              <a:t>mobiele</a:t>
            </a:r>
            <a:r>
              <a:rPr lang="fr-BE" sz="1600" dirty="0"/>
              <a:t> en in </a:t>
            </a:r>
            <a:r>
              <a:rPr lang="fr-BE" sz="1600" dirty="0" err="1"/>
              <a:t>webversie</a:t>
            </a:r>
            <a:r>
              <a:rPr lang="fr-BE" sz="1600" dirty="0"/>
              <a:t>.</a:t>
            </a:r>
          </a:p>
          <a:p>
            <a:pPr lvl="1"/>
            <a:r>
              <a:rPr lang="fr-BE" sz="1600" dirty="0" err="1"/>
              <a:t>beschikbaar</a:t>
            </a:r>
            <a:r>
              <a:rPr lang="fr-BE" sz="1600" dirty="0"/>
              <a:t> voor Android </a:t>
            </a:r>
            <a:r>
              <a:rPr lang="fr-BE" sz="1600" dirty="0" err="1"/>
              <a:t>vanuit</a:t>
            </a:r>
            <a:r>
              <a:rPr lang="fr-BE" sz="1600" dirty="0"/>
              <a:t> </a:t>
            </a:r>
            <a:r>
              <a:rPr lang="fr-BE" sz="1600" u="sng" dirty="0">
                <a:solidFill>
                  <a:srgbClr val="0099D6"/>
                </a:solidFill>
              </a:rPr>
              <a:t>Google Play</a:t>
            </a:r>
            <a:endParaRPr lang="fr-BE" sz="1600" dirty="0">
              <a:solidFill>
                <a:srgbClr val="0099D6"/>
              </a:solidFill>
            </a:endParaRPr>
          </a:p>
          <a:p>
            <a:pPr lvl="1"/>
            <a:r>
              <a:rPr lang="fr-BE" sz="1600" dirty="0" err="1"/>
              <a:t>beschikbaar</a:t>
            </a:r>
            <a:r>
              <a:rPr lang="fr-BE" sz="1600" dirty="0"/>
              <a:t> </a:t>
            </a:r>
            <a:r>
              <a:rPr lang="fr-BE" sz="1600" dirty="0" err="1"/>
              <a:t>voor</a:t>
            </a:r>
            <a:r>
              <a:rPr lang="fr-BE" sz="1600" dirty="0"/>
              <a:t> Apple </a:t>
            </a:r>
            <a:r>
              <a:rPr lang="fr-BE" sz="1600" dirty="0" err="1"/>
              <a:t>vanuit</a:t>
            </a:r>
            <a:r>
              <a:rPr lang="fr-BE" sz="1600" dirty="0"/>
              <a:t> </a:t>
            </a:r>
            <a:r>
              <a:rPr lang="fr-BE" sz="1600" u="sng" dirty="0">
                <a:hlinkClick r:id="rId2"/>
              </a:rPr>
              <a:t>App store</a:t>
            </a:r>
            <a:endParaRPr lang="fr-BE" sz="1600" dirty="0"/>
          </a:p>
          <a:p>
            <a:pPr lvl="1"/>
            <a:r>
              <a:rPr lang="fr-BE" sz="1600" dirty="0" err="1"/>
              <a:t>beschikbaar</a:t>
            </a:r>
            <a:r>
              <a:rPr lang="fr-BE" sz="1600" dirty="0"/>
              <a:t> via de </a:t>
            </a:r>
            <a:r>
              <a:rPr lang="fr-BE" sz="1600" dirty="0" err="1"/>
              <a:t>website</a:t>
            </a:r>
            <a:r>
              <a:rPr lang="fr-BE" sz="1600" dirty="0"/>
              <a:t> </a:t>
            </a:r>
            <a:r>
              <a:rPr lang="fr-BE" sz="1600" u="sng" dirty="0">
                <a:hlinkClick r:id="rId3"/>
              </a:rPr>
              <a:t>mybenefits.fgov.be</a:t>
            </a:r>
            <a:r>
              <a:rPr lang="fr-BE" sz="1600" dirty="0"/>
              <a:t> </a:t>
            </a:r>
          </a:p>
          <a:p>
            <a:pPr marL="685800" lvl="1" indent="-285750">
              <a:buFont typeface="Wingdings" panose="05000000000000000000" pitchFamily="2" charset="2"/>
              <a:buChar char="à"/>
              <a:defRPr/>
            </a:pPr>
            <a:endParaRPr lang="fr-BE" dirty="0">
              <a:solidFill>
                <a:prstClr val="black"/>
              </a:solidFill>
              <a:latin typeface="Calibri"/>
              <a:cs typeface="+mn-cs"/>
            </a:endParaRPr>
          </a:p>
        </p:txBody>
      </p:sp>
      <p:pic>
        <p:nvPicPr>
          <p:cNvPr id="6" name="Picture 5"/>
          <p:cNvPicPr>
            <a:picLocks noChangeAspect="1"/>
          </p:cNvPicPr>
          <p:nvPr/>
        </p:nvPicPr>
        <p:blipFill>
          <a:blip r:embed="rId4"/>
          <a:stretch>
            <a:fillRect/>
          </a:stretch>
        </p:blipFill>
        <p:spPr>
          <a:xfrm>
            <a:off x="4583832" y="866725"/>
            <a:ext cx="2808312" cy="4650507"/>
          </a:xfrm>
          <a:prstGeom prst="rect">
            <a:avLst/>
          </a:prstGeom>
        </p:spPr>
      </p:pic>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67</a:t>
            </a:fld>
            <a:r>
              <a:rPr lang="fr-BE"/>
              <a:t> </a:t>
            </a:r>
            <a:endParaRPr lang="fr-BE" dirty="0"/>
          </a:p>
        </p:txBody>
      </p:sp>
    </p:spTree>
    <p:extLst>
      <p:ext uri="{BB962C8B-B14F-4D97-AF65-F5344CB8AC3E}">
        <p14:creationId xmlns:p14="http://schemas.microsoft.com/office/powerpoint/2010/main" val="7531045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70C0"/>
                </a:solidFill>
              </a:rPr>
              <a:t>Burger - raadplegen &amp; code creëren</a:t>
            </a:r>
          </a:p>
        </p:txBody>
      </p:sp>
      <p:pic>
        <p:nvPicPr>
          <p:cNvPr id="5" name="Picture 4"/>
          <p:cNvPicPr>
            <a:picLocks noChangeAspect="1"/>
          </p:cNvPicPr>
          <p:nvPr/>
        </p:nvPicPr>
        <p:blipFill>
          <a:blip r:embed="rId2"/>
          <a:stretch>
            <a:fillRect/>
          </a:stretch>
        </p:blipFill>
        <p:spPr>
          <a:xfrm>
            <a:off x="2351585" y="1340768"/>
            <a:ext cx="3029069" cy="5040560"/>
          </a:xfrm>
          <a:prstGeom prst="rect">
            <a:avLst/>
          </a:prstGeom>
        </p:spPr>
      </p:pic>
      <p:pic>
        <p:nvPicPr>
          <p:cNvPr id="7" name="Picture 6"/>
          <p:cNvPicPr>
            <a:picLocks noChangeAspect="1"/>
          </p:cNvPicPr>
          <p:nvPr/>
        </p:nvPicPr>
        <p:blipFill>
          <a:blip r:embed="rId3"/>
          <a:stretch>
            <a:fillRect/>
          </a:stretch>
        </p:blipFill>
        <p:spPr>
          <a:xfrm>
            <a:off x="5879976" y="1376079"/>
            <a:ext cx="4181282" cy="4847482"/>
          </a:xfrm>
          <a:prstGeom prst="rect">
            <a:avLst/>
          </a:prstGeom>
        </p:spPr>
      </p:pic>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68</a:t>
            </a:fld>
            <a:r>
              <a:rPr lang="fr-BE"/>
              <a:t> </a:t>
            </a:r>
            <a:endParaRPr lang="fr-BE" dirty="0"/>
          </a:p>
        </p:txBody>
      </p:sp>
    </p:spTree>
    <p:extLst>
      <p:ext uri="{BB962C8B-B14F-4D97-AF65-F5344CB8AC3E}">
        <p14:creationId xmlns:p14="http://schemas.microsoft.com/office/powerpoint/2010/main" val="12621833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70C0"/>
                </a:solidFill>
              </a:rPr>
              <a:t>Professional - raadplegen</a:t>
            </a:r>
          </a:p>
        </p:txBody>
      </p:sp>
      <p:pic>
        <p:nvPicPr>
          <p:cNvPr id="5" name="Content Placeholder 4"/>
          <p:cNvPicPr>
            <a:picLocks noGrp="1"/>
          </p:cNvPicPr>
          <p:nvPr>
            <p:ph idx="4294967295"/>
          </p:nvPr>
        </p:nvPicPr>
        <p:blipFill>
          <a:blip r:embed="rId2"/>
          <a:stretch>
            <a:fillRect/>
          </a:stretch>
        </p:blipFill>
        <p:spPr>
          <a:xfrm>
            <a:off x="6761361" y="1246982"/>
            <a:ext cx="3367087" cy="4968875"/>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2429" b="11569"/>
          <a:stretch/>
        </p:blipFill>
        <p:spPr>
          <a:xfrm>
            <a:off x="2855641" y="1356270"/>
            <a:ext cx="3190875" cy="4881043"/>
          </a:xfrm>
          <a:prstGeom prst="rect">
            <a:avLst/>
          </a:prstGeom>
        </p:spPr>
      </p:pic>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69</a:t>
            </a:fld>
            <a:r>
              <a:rPr lang="fr-BE"/>
              <a:t> </a:t>
            </a:r>
            <a:endParaRPr lang="fr-BE" dirty="0"/>
          </a:p>
        </p:txBody>
      </p:sp>
    </p:spTree>
    <p:extLst>
      <p:ext uri="{BB962C8B-B14F-4D97-AF65-F5344CB8AC3E}">
        <p14:creationId xmlns:p14="http://schemas.microsoft.com/office/powerpoint/2010/main" val="1110083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422608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70C0"/>
                </a:solidFill>
              </a:rPr>
              <a:t>Professional - resultaat</a:t>
            </a:r>
          </a:p>
        </p:txBody>
      </p:sp>
      <p:pic>
        <p:nvPicPr>
          <p:cNvPr id="3" name="Picture 2"/>
          <p:cNvPicPr>
            <a:picLocks noChangeAspect="1"/>
          </p:cNvPicPr>
          <p:nvPr/>
        </p:nvPicPr>
        <p:blipFill>
          <a:blip r:embed="rId2"/>
          <a:stretch>
            <a:fillRect/>
          </a:stretch>
        </p:blipFill>
        <p:spPr>
          <a:xfrm>
            <a:off x="4151784" y="1196752"/>
            <a:ext cx="3384376" cy="5184576"/>
          </a:xfrm>
          <a:prstGeom prst="rect">
            <a:avLst/>
          </a:prstGeom>
        </p:spPr>
      </p:pic>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70</a:t>
            </a:fld>
            <a:r>
              <a:rPr lang="fr-BE"/>
              <a:t> </a:t>
            </a:r>
            <a:endParaRPr lang="fr-BE" dirty="0"/>
          </a:p>
        </p:txBody>
      </p:sp>
    </p:spTree>
    <p:extLst>
      <p:ext uri="{BB962C8B-B14F-4D97-AF65-F5344CB8AC3E}">
        <p14:creationId xmlns:p14="http://schemas.microsoft.com/office/powerpoint/2010/main" val="16951852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70C0"/>
                </a:solidFill>
              </a:rPr>
              <a:t>Een voordeel melden</a:t>
            </a:r>
          </a:p>
        </p:txBody>
      </p:sp>
      <p:pic>
        <p:nvPicPr>
          <p:cNvPr id="5" name="Content Placeholder 4"/>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852987" y="1052736"/>
            <a:ext cx="2486025" cy="5111750"/>
          </a:xfrm>
        </p:spPr>
      </p:pic>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71</a:t>
            </a:fld>
            <a:r>
              <a:rPr lang="fr-BE"/>
              <a:t> </a:t>
            </a:r>
            <a:endParaRPr lang="fr-BE" dirty="0"/>
          </a:p>
        </p:txBody>
      </p:sp>
    </p:spTree>
    <p:extLst>
      <p:ext uri="{BB962C8B-B14F-4D97-AF65-F5344CB8AC3E}">
        <p14:creationId xmlns:p14="http://schemas.microsoft.com/office/powerpoint/2010/main" val="30839454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70C0"/>
                </a:solidFill>
              </a:rPr>
              <a:t>De voordelen raadplegen</a:t>
            </a:r>
          </a:p>
        </p:txBody>
      </p:sp>
      <p:pic>
        <p:nvPicPr>
          <p:cNvPr id="3" name="Content Placeholder 2"/>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852987" y="1124744"/>
            <a:ext cx="2486025" cy="5111750"/>
          </a:xfrm>
        </p:spPr>
      </p:pic>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72</a:t>
            </a:fld>
            <a:r>
              <a:rPr lang="fr-BE"/>
              <a:t> </a:t>
            </a:r>
            <a:endParaRPr lang="fr-BE" dirty="0"/>
          </a:p>
        </p:txBody>
      </p:sp>
    </p:spTree>
    <p:extLst>
      <p:ext uri="{BB962C8B-B14F-4D97-AF65-F5344CB8AC3E}">
        <p14:creationId xmlns:p14="http://schemas.microsoft.com/office/powerpoint/2010/main" val="17702927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70C0"/>
                </a:solidFill>
              </a:rPr>
              <a:t>De voordelen filteren</a:t>
            </a:r>
          </a:p>
        </p:txBody>
      </p:sp>
      <p:pic>
        <p:nvPicPr>
          <p:cNvPr id="3" name="Content Placeholder 2"/>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852987" y="1196752"/>
            <a:ext cx="2486025" cy="5111750"/>
          </a:xfrm>
        </p:spPr>
      </p:pic>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73</a:t>
            </a:fld>
            <a:r>
              <a:rPr lang="fr-BE"/>
              <a:t> </a:t>
            </a:r>
            <a:endParaRPr lang="fr-BE" dirty="0"/>
          </a:p>
        </p:txBody>
      </p:sp>
    </p:spTree>
    <p:extLst>
      <p:ext uri="{BB962C8B-B14F-4D97-AF65-F5344CB8AC3E}">
        <p14:creationId xmlns:p14="http://schemas.microsoft.com/office/powerpoint/2010/main" val="18532946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148" t="1023" r="6141" b="20218"/>
          <a:stretch/>
        </p:blipFill>
        <p:spPr>
          <a:xfrm>
            <a:off x="1487488" y="1005626"/>
            <a:ext cx="9217024" cy="5544617"/>
          </a:xfrm>
          <a:prstGeom prst="rect">
            <a:avLst/>
          </a:prstGeom>
        </p:spPr>
      </p:pic>
      <p:sp>
        <p:nvSpPr>
          <p:cNvPr id="6" name="TextBox 5"/>
          <p:cNvSpPr txBox="1"/>
          <p:nvPr/>
        </p:nvSpPr>
        <p:spPr>
          <a:xfrm>
            <a:off x="3971764" y="682461"/>
            <a:ext cx="4248472" cy="646331"/>
          </a:xfrm>
          <a:prstGeom prst="rect">
            <a:avLst/>
          </a:prstGeom>
          <a:noFill/>
        </p:spPr>
        <p:txBody>
          <a:bodyPr wrap="square" rtlCol="0">
            <a:spAutoFit/>
          </a:bodyPr>
          <a:lstStyle/>
          <a:p>
            <a:pPr algn="ctr"/>
            <a:r>
              <a:rPr lang="fr-BE" dirty="0">
                <a:solidFill>
                  <a:srgbClr val="0070C0"/>
                </a:solidFill>
                <a:hlinkClick r:id="rId3"/>
              </a:rPr>
              <a:t>www.mybenefits.fgov.be</a:t>
            </a:r>
            <a:endParaRPr lang="fr-BE" dirty="0">
              <a:solidFill>
                <a:srgbClr val="0070C0"/>
              </a:solidFill>
            </a:endParaRPr>
          </a:p>
          <a:p>
            <a:pPr algn="ctr"/>
            <a:endParaRPr lang="en-US" dirty="0"/>
          </a:p>
        </p:txBody>
      </p:sp>
      <p:sp>
        <p:nvSpPr>
          <p:cNvPr id="7" name="Title 1"/>
          <p:cNvSpPr>
            <a:spLocks noGrp="1"/>
          </p:cNvSpPr>
          <p:nvPr>
            <p:ph type="title"/>
          </p:nvPr>
        </p:nvSpPr>
        <p:spPr/>
        <p:txBody>
          <a:bodyPr/>
          <a:lstStyle/>
          <a:p>
            <a:r>
              <a:rPr lang="fr-BE" dirty="0" err="1">
                <a:solidFill>
                  <a:srgbClr val="0070C0"/>
                </a:solidFill>
              </a:rPr>
              <a:t>Webapp</a:t>
            </a:r>
            <a:endParaRPr lang="fr-BE" dirty="0">
              <a:solidFill>
                <a:srgbClr val="0070C0"/>
              </a:solidFill>
            </a:endParaRPr>
          </a:p>
        </p:txBody>
      </p:sp>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74</a:t>
            </a:fld>
            <a:r>
              <a:rPr lang="fr-BE"/>
              <a:t> </a:t>
            </a:r>
            <a:endParaRPr lang="fr-BE" dirty="0"/>
          </a:p>
        </p:txBody>
      </p:sp>
    </p:spTree>
    <p:extLst>
      <p:ext uri="{BB962C8B-B14F-4D97-AF65-F5344CB8AC3E}">
        <p14:creationId xmlns:p14="http://schemas.microsoft.com/office/powerpoint/2010/main" val="5859970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a:solidFill>
                  <a:srgbClr val="0070C0"/>
                </a:solidFill>
              </a:rPr>
              <a:t>Attest</a:t>
            </a:r>
          </a:p>
        </p:txBody>
      </p:sp>
      <p:grpSp>
        <p:nvGrpSpPr>
          <p:cNvPr id="7" name="Group 6"/>
          <p:cNvGrpSpPr/>
          <p:nvPr/>
        </p:nvGrpSpPr>
        <p:grpSpPr>
          <a:xfrm>
            <a:off x="3863753" y="1052736"/>
            <a:ext cx="4942667" cy="5390000"/>
            <a:chOff x="2339752" y="1135344"/>
            <a:chExt cx="4942667" cy="539000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1135344"/>
              <a:ext cx="4942667" cy="5390000"/>
            </a:xfrm>
            <a:prstGeom prst="rect">
              <a:avLst/>
            </a:prstGeom>
            <a:ln>
              <a:solidFill>
                <a:schemeClr val="tx1"/>
              </a:solidFill>
            </a:ln>
          </p:spPr>
        </p:pic>
        <p:grpSp>
          <p:nvGrpSpPr>
            <p:cNvPr id="3" name="Group 2"/>
            <p:cNvGrpSpPr/>
            <p:nvPr/>
          </p:nvGrpSpPr>
          <p:grpSpPr>
            <a:xfrm>
              <a:off x="3491880" y="4941168"/>
              <a:ext cx="1980128" cy="720064"/>
              <a:chOff x="3491880" y="4941168"/>
              <a:chExt cx="1980128" cy="720064"/>
            </a:xfrm>
          </p:grpSpPr>
          <p:sp>
            <p:nvSpPr>
              <p:cNvPr id="5" name="Rectangle 4"/>
              <p:cNvSpPr/>
              <p:nvPr/>
            </p:nvSpPr>
            <p:spPr>
              <a:xfrm>
                <a:off x="3491880" y="4941168"/>
                <a:ext cx="1404000" cy="144000"/>
              </a:xfrm>
              <a:prstGeom prst="rect">
                <a:avLst/>
              </a:prstGeom>
              <a:solidFill>
                <a:srgbClr val="00206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44008" y="5517232"/>
                <a:ext cx="828000" cy="144000"/>
              </a:xfrm>
              <a:prstGeom prst="rect">
                <a:avLst/>
              </a:prstGeom>
              <a:solidFill>
                <a:srgbClr val="00206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75</a:t>
            </a:fld>
            <a:r>
              <a:rPr lang="fr-BE"/>
              <a:t> </a:t>
            </a:r>
            <a:endParaRPr lang="fr-BE" dirty="0"/>
          </a:p>
        </p:txBody>
      </p:sp>
    </p:spTree>
    <p:extLst>
      <p:ext uri="{BB962C8B-B14F-4D97-AF65-F5344CB8AC3E}">
        <p14:creationId xmlns:p14="http://schemas.microsoft.com/office/powerpoint/2010/main" val="42554165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a:t> </a:t>
            </a:r>
            <a:fld id="{30A9230E-FFBB-4CCB-ABD7-198084EDE768}" type="slidenum">
              <a:rPr lang="fr-BE" smtClean="0"/>
              <a:pPr/>
              <a:t>76</a:t>
            </a:fld>
            <a:r>
              <a:rPr lang="fr-BE"/>
              <a:t> </a:t>
            </a:r>
            <a:endParaRPr lang="fr-BE" dirty="0"/>
          </a:p>
        </p:txBody>
      </p:sp>
      <p:pic>
        <p:nvPicPr>
          <p:cNvPr id="5" name="Wegwijs in mycareer.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4131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a:t> </a:t>
            </a:r>
            <a:fld id="{30A9230E-FFBB-4CCB-ABD7-198084EDE768}" type="slidenum">
              <a:rPr lang="fr-BE" smtClean="0"/>
              <a:pPr/>
              <a:t>77</a:t>
            </a:fld>
            <a:r>
              <a:rPr lang="fr-BE"/>
              <a:t> </a:t>
            </a:r>
            <a:endParaRPr lang="fr-BE" dirty="0"/>
          </a:p>
        </p:txBody>
      </p:sp>
      <p:pic>
        <p:nvPicPr>
          <p:cNvPr id="5" name="MyPension.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3078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2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dirty="0"/>
              <a:t>legal translation of</a:t>
            </a:r>
          </a:p>
          <a:p>
            <a:pPr lvl="1"/>
            <a:r>
              <a:rPr lang="en-GB" dirty="0"/>
              <a:t>the common vision on information management</a:t>
            </a:r>
          </a:p>
          <a:p>
            <a:pPr lvl="1"/>
            <a:r>
              <a:rPr lang="en-GB" dirty="0"/>
              <a:t>the common vision on information security and privacy protection</a:t>
            </a:r>
          </a:p>
          <a:p>
            <a:pPr lvl="1"/>
            <a:r>
              <a:rPr lang="en-GB" dirty="0"/>
              <a:t>the obligation to use unique identification keys</a:t>
            </a:r>
          </a:p>
          <a:p>
            <a:r>
              <a:rPr lang="en-GB" dirty="0"/>
              <a:t>creation of a public institution (KSZ) that acts as a driving force</a:t>
            </a:r>
          </a:p>
          <a:p>
            <a:pPr lvl="1"/>
            <a:r>
              <a:rPr lang="en-GB" dirty="0"/>
              <a:t>mission and tasks</a:t>
            </a:r>
          </a:p>
          <a:p>
            <a:pPr lvl="1"/>
            <a:r>
              <a:rPr lang="en-GB" dirty="0"/>
              <a:t>governance</a:t>
            </a:r>
          </a:p>
          <a:p>
            <a:pPr lvl="1"/>
            <a:r>
              <a:rPr lang="en-GB" dirty="0"/>
              <a:t>financing principles</a:t>
            </a:r>
          </a:p>
          <a:p>
            <a:r>
              <a:rPr lang="en-GB" dirty="0"/>
              <a:t>creation of a control committee on information security and privacy protection</a:t>
            </a:r>
          </a:p>
          <a:p>
            <a:r>
              <a:rPr lang="en-GB" dirty="0"/>
              <a:t>probative value of electronic information storage and exchange</a:t>
            </a:r>
          </a:p>
          <a:p>
            <a:r>
              <a:rPr lang="en-GB" dirty="0"/>
              <a:t>punishment of abuse of the system</a:t>
            </a:r>
          </a:p>
          <a:p>
            <a:r>
              <a:rPr lang="en-GB" dirty="0"/>
              <a:t>gradually, coordination or harmonisation of basic legal concepts</a:t>
            </a:r>
          </a:p>
          <a:p>
            <a:r>
              <a:rPr lang="en-GB" dirty="0"/>
              <a:t>gradually, adaptation of business processes set out in the law</a:t>
            </a:r>
          </a:p>
          <a:p>
            <a:endParaRPr lang="en-US" dirty="0"/>
          </a:p>
        </p:txBody>
      </p:sp>
      <p:sp>
        <p:nvSpPr>
          <p:cNvPr id="24578" name="Title 1"/>
          <p:cNvSpPr>
            <a:spLocks noGrp="1"/>
          </p:cNvSpPr>
          <p:nvPr>
            <p:ph type="title"/>
          </p:nvPr>
        </p:nvSpPr>
        <p:spPr/>
        <p:txBody>
          <a:bodyPr/>
          <a:lstStyle/>
          <a:p>
            <a:r>
              <a:rPr lang="en-GB" altLang="en-US" dirty="0"/>
              <a:t>Useful legislative changes</a:t>
            </a:r>
            <a:endParaRPr lang="en-US" alt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78</a:t>
            </a:fld>
            <a:r>
              <a:rPr lang="fr-BE"/>
              <a:t> </a:t>
            </a:r>
            <a:endParaRPr lang="fr-BE" dirty="0"/>
          </a:p>
        </p:txBody>
      </p:sp>
    </p:spTree>
    <p:extLst>
      <p:ext uri="{BB962C8B-B14F-4D97-AF65-F5344CB8AC3E}">
        <p14:creationId xmlns:p14="http://schemas.microsoft.com/office/powerpoint/2010/main" val="37142509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gains in efficiency</a:t>
            </a:r>
          </a:p>
          <a:p>
            <a:pPr lvl="1"/>
            <a:r>
              <a:rPr lang="en-GB" dirty="0"/>
              <a:t>in terms of cost: services are delivered at a lower total cost due to</a:t>
            </a:r>
          </a:p>
          <a:p>
            <a:pPr lvl="2"/>
            <a:r>
              <a:rPr lang="en-GB" dirty="0"/>
              <a:t>a unique information collection using a common information model and administrative instructions</a:t>
            </a:r>
          </a:p>
          <a:p>
            <a:pPr lvl="2"/>
            <a:r>
              <a:rPr lang="en-GB" dirty="0"/>
              <a:t>a lesser need to re-encoding of information by stimulating electronic information exchange</a:t>
            </a:r>
          </a:p>
          <a:p>
            <a:pPr lvl="2"/>
            <a:r>
              <a:rPr lang="en-GB" dirty="0"/>
              <a:t>a drastic reduction of the number of contacts between actors in the social sector on the one hand and companies or citizens on the other</a:t>
            </a:r>
          </a:p>
          <a:p>
            <a:pPr lvl="2"/>
            <a:r>
              <a:rPr lang="en-GB" dirty="0"/>
              <a:t>a functional task sharing concerning information management, information validation and application development</a:t>
            </a:r>
          </a:p>
          <a:p>
            <a:pPr lvl="2"/>
            <a:r>
              <a:rPr lang="en-GB" dirty="0"/>
              <a:t>a minimal administrative burden</a:t>
            </a:r>
          </a:p>
          <a:p>
            <a:pPr lvl="1"/>
            <a:endParaRPr lang="en-GB" dirty="0"/>
          </a:p>
          <a:p>
            <a:pPr lvl="1"/>
            <a:r>
              <a:rPr lang="en-GB" dirty="0"/>
              <a:t>according to a study of the Belgian Planning Bureau, rationalization of the information exchange processes between the employers and the social sector implies an annual saving of administrative costs of about 1.7 billion € a year for the companies</a:t>
            </a:r>
          </a:p>
          <a:p>
            <a:endParaRPr 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79</a:t>
            </a:fld>
            <a:r>
              <a:rPr lang="fr-BE"/>
              <a:t> </a:t>
            </a:r>
            <a:endParaRPr lang="fr-BE" dirty="0"/>
          </a:p>
        </p:txBody>
      </p:sp>
      <p:sp>
        <p:nvSpPr>
          <p:cNvPr id="30722" name="Title 1"/>
          <p:cNvSpPr>
            <a:spLocks noGrp="1"/>
          </p:cNvSpPr>
          <p:nvPr>
            <p:ph type="title"/>
          </p:nvPr>
        </p:nvSpPr>
        <p:spPr/>
        <p:txBody>
          <a:bodyPr/>
          <a:lstStyle/>
          <a:p>
            <a:r>
              <a:rPr lang="en-GB" altLang="en-US"/>
              <a:t>Advantages</a:t>
            </a:r>
            <a:endParaRPr lang="en-US" altLang="en-US"/>
          </a:p>
        </p:txBody>
      </p:sp>
    </p:spTree>
    <p:extLst>
      <p:ext uri="{BB962C8B-B14F-4D97-AF65-F5344CB8AC3E}">
        <p14:creationId xmlns:p14="http://schemas.microsoft.com/office/powerpoint/2010/main" val="382789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6737082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gains in efficiency</a:t>
            </a:r>
          </a:p>
          <a:p>
            <a:pPr lvl="1"/>
            <a:r>
              <a:rPr lang="en-GB" dirty="0"/>
              <a:t>in terms of quantity: more services are delivered</a:t>
            </a:r>
          </a:p>
          <a:p>
            <a:pPr lvl="2"/>
            <a:r>
              <a:rPr lang="en-GB" dirty="0"/>
              <a:t>services are available at any time, from anywhere and from several devices</a:t>
            </a:r>
          </a:p>
          <a:p>
            <a:pPr lvl="2"/>
            <a:r>
              <a:rPr lang="en-GB" dirty="0"/>
              <a:t>services are delivered in an integrated way according to the logic of the customer</a:t>
            </a:r>
          </a:p>
          <a:p>
            <a:pPr lvl="1"/>
            <a:endParaRPr lang="en-GB" dirty="0"/>
          </a:p>
          <a:p>
            <a:pPr lvl="1"/>
            <a:r>
              <a:rPr lang="en-GB" dirty="0"/>
              <a:t>in terms of speed: the services are delivered in less time</a:t>
            </a:r>
          </a:p>
          <a:p>
            <a:pPr lvl="2"/>
            <a:r>
              <a:rPr lang="en-GB" dirty="0"/>
              <a:t>benefits can be allocated quicker because information is available faster</a:t>
            </a:r>
          </a:p>
          <a:p>
            <a:pPr lvl="2"/>
            <a:r>
              <a:rPr lang="en-GB" dirty="0"/>
              <a:t>waiting and travel time is reduced</a:t>
            </a:r>
          </a:p>
          <a:p>
            <a:pPr lvl="2"/>
            <a:r>
              <a:rPr lang="en-GB" dirty="0"/>
              <a:t>companies and citizens can directly interact with the competent actors in the social sector with real time feedback</a:t>
            </a:r>
          </a:p>
          <a:p>
            <a:endParaRPr 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80</a:t>
            </a:fld>
            <a:r>
              <a:rPr lang="fr-BE"/>
              <a:t> </a:t>
            </a:r>
            <a:endParaRPr lang="fr-BE" dirty="0"/>
          </a:p>
        </p:txBody>
      </p:sp>
      <p:sp>
        <p:nvSpPr>
          <p:cNvPr id="32770" name="Title 1"/>
          <p:cNvSpPr>
            <a:spLocks noGrp="1"/>
          </p:cNvSpPr>
          <p:nvPr>
            <p:ph type="title"/>
          </p:nvPr>
        </p:nvSpPr>
        <p:spPr/>
        <p:txBody>
          <a:bodyPr/>
          <a:lstStyle/>
          <a:p>
            <a:r>
              <a:rPr lang="en-GB" altLang="en-US"/>
              <a:t>Advantages</a:t>
            </a:r>
            <a:endParaRPr lang="en-US" altLang="en-US"/>
          </a:p>
        </p:txBody>
      </p:sp>
    </p:spTree>
    <p:extLst>
      <p:ext uri="{BB962C8B-B14F-4D97-AF65-F5344CB8AC3E}">
        <p14:creationId xmlns:p14="http://schemas.microsoft.com/office/powerpoint/2010/main" val="18330009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GB" dirty="0"/>
              <a:t>gains in effectiveness: better social protection</a:t>
            </a:r>
          </a:p>
          <a:p>
            <a:pPr lvl="1"/>
            <a:r>
              <a:rPr lang="en-GB" dirty="0"/>
              <a:t>in terms of quality: same services at same total cost in same time, but to a higher quality standard</a:t>
            </a:r>
          </a:p>
          <a:p>
            <a:pPr lvl="1"/>
            <a:endParaRPr lang="en-GB" dirty="0"/>
          </a:p>
          <a:p>
            <a:pPr lvl="1"/>
            <a:r>
              <a:rPr lang="en-GB" dirty="0"/>
              <a:t>in terms of type of services: new types of services, e.g.</a:t>
            </a:r>
          </a:p>
          <a:p>
            <a:pPr lvl="2"/>
            <a:r>
              <a:rPr lang="en-GB" dirty="0"/>
              <a:t>push system: automated granting of benefits</a:t>
            </a:r>
          </a:p>
          <a:p>
            <a:pPr lvl="2"/>
            <a:r>
              <a:rPr lang="en-GB" dirty="0"/>
              <a:t>active search of non-take-up using data warehousing techniques</a:t>
            </a:r>
          </a:p>
          <a:p>
            <a:pPr lvl="2"/>
            <a:r>
              <a:rPr lang="en-GB" dirty="0"/>
              <a:t>controlled management of own personal information</a:t>
            </a:r>
          </a:p>
          <a:p>
            <a:pPr lvl="2"/>
            <a:r>
              <a:rPr lang="en-GB" dirty="0"/>
              <a:t>personalized simulation environments</a:t>
            </a:r>
          </a:p>
          <a:p>
            <a:endParaRPr lang="en-GB" dirty="0"/>
          </a:p>
          <a:p>
            <a:r>
              <a:rPr lang="en-GB" dirty="0"/>
              <a:t>better support of social policy</a:t>
            </a:r>
          </a:p>
          <a:p>
            <a:endParaRPr lang="en-GB" dirty="0"/>
          </a:p>
          <a:p>
            <a:r>
              <a:rPr lang="en-GB" dirty="0"/>
              <a:t>more efficient combating of fraud </a:t>
            </a:r>
          </a:p>
        </p:txBody>
      </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81</a:t>
            </a:fld>
            <a:r>
              <a:rPr lang="fr-BE"/>
              <a:t> </a:t>
            </a:r>
            <a:endParaRPr lang="fr-BE" dirty="0"/>
          </a:p>
        </p:txBody>
      </p:sp>
      <p:sp>
        <p:nvSpPr>
          <p:cNvPr id="4" name="Titel 3"/>
          <p:cNvSpPr>
            <a:spLocks noGrp="1"/>
          </p:cNvSpPr>
          <p:nvPr>
            <p:ph type="title"/>
          </p:nvPr>
        </p:nvSpPr>
        <p:spPr/>
        <p:txBody>
          <a:bodyPr/>
          <a:lstStyle/>
          <a:p>
            <a:r>
              <a:rPr lang="nl-BE"/>
              <a:t>Advantages</a:t>
            </a:r>
            <a:endParaRPr lang="nl-BE" dirty="0"/>
          </a:p>
        </p:txBody>
      </p:sp>
    </p:spTree>
    <p:extLst>
      <p:ext uri="{BB962C8B-B14F-4D97-AF65-F5344CB8AC3E}">
        <p14:creationId xmlns:p14="http://schemas.microsoft.com/office/powerpoint/2010/main" val="20278705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1586236" y="1387227"/>
            <a:ext cx="4524132" cy="4176122"/>
          </a:xfrm>
          <a:prstGeom prst="rect">
            <a:avLst/>
          </a:prstGeom>
          <a:solidFill>
            <a:schemeClr val="accent5">
              <a:lumMod val="75000"/>
            </a:schemeClr>
          </a:solidFill>
          <a:ln>
            <a:noFill/>
          </a:ln>
        </p:spPr>
      </p:pic>
      <p:grpSp>
        <p:nvGrpSpPr>
          <p:cNvPr id="5" name="Group 11"/>
          <p:cNvGrpSpPr>
            <a:grpSpLocks/>
          </p:cNvGrpSpPr>
          <p:nvPr/>
        </p:nvGrpSpPr>
        <p:grpSpPr bwMode="auto">
          <a:xfrm>
            <a:off x="6110430" y="2132863"/>
            <a:ext cx="4624520" cy="2800767"/>
            <a:chOff x="4406900" y="2676525"/>
            <a:chExt cx="4268788" cy="2802021"/>
          </a:xfrm>
        </p:grpSpPr>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a:latin typeface="+mn-lt"/>
                  <a:cs typeface="Arial" pitchFamily="34" charset="0"/>
                </a:rPr>
                <a:t>frank.robben@mail.fgov.be </a:t>
              </a: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a:latin typeface="+mn-lt"/>
                  <a:cs typeface="Arial" pitchFamily="34" charset="0"/>
                  <a:sym typeface="Arial" pitchFamily="34" charset="0"/>
                </a:rPr>
                <a:t>https://www.ehealth.fgov.be</a:t>
              </a:r>
            </a:p>
          </p:txBody>
        </p:sp>
      </p:grpSp>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82</a:t>
            </a:fld>
            <a:r>
              <a:rPr lang="fr-BE"/>
              <a:t> </a:t>
            </a:r>
            <a:endParaRPr lang="fr-BE" dirty="0"/>
          </a:p>
        </p:txBody>
      </p:sp>
    </p:spTree>
    <p:extLst>
      <p:ext uri="{BB962C8B-B14F-4D97-AF65-F5344CB8AC3E}">
        <p14:creationId xmlns:p14="http://schemas.microsoft.com/office/powerpoint/2010/main" val="2198900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3047683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2_Custom Design">
  <a:themeElements>
    <a:clrScheme name="Custom 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87BE"/>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13944</TotalTime>
  <Words>3432</Words>
  <Application>Microsoft Office PowerPoint</Application>
  <PresentationFormat>Widescreen</PresentationFormat>
  <Paragraphs>560</Paragraphs>
  <Slides>82</Slides>
  <Notes>33</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93" baseType="lpstr">
      <vt:lpstr>MS PGothic</vt:lpstr>
      <vt:lpstr>Arial</vt:lpstr>
      <vt:lpstr>Calibri</vt:lpstr>
      <vt:lpstr>Helvetica Neue Light</vt:lpstr>
      <vt:lpstr>Roboto</vt:lpstr>
      <vt:lpstr>STIXGeneral-Regular</vt:lpstr>
      <vt:lpstr>Times New Roman</vt:lpstr>
      <vt:lpstr>Verdana</vt:lpstr>
      <vt:lpstr>Wingdings</vt:lpstr>
      <vt:lpstr>2_Custom Design</vt:lpstr>
      <vt:lpstr>Clip</vt:lpstr>
      <vt:lpstr>Sound electronic information management as a critical success factor for effective and efficient social protection and health care</vt:lpstr>
      <vt:lpstr>About me (°1961)</vt:lpstr>
      <vt:lpstr>Setting the scene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in the Belgian social sector</vt:lpstr>
      <vt:lpstr>Stakeholders of the Belgian social sector</vt:lpstr>
      <vt:lpstr>Kruispuntbank van de Sociale Zekerheid (KSZ)</vt:lpstr>
      <vt:lpstr>Crossroads Bank of Social Security (CBSS) </vt:lpstr>
      <vt:lpstr>Results</vt:lpstr>
      <vt:lpstr>Results</vt:lpstr>
      <vt:lpstr>Results</vt:lpstr>
      <vt:lpstr>Quartely declaration salary &amp; working time</vt:lpstr>
      <vt:lpstr>Declaration of social risks</vt:lpstr>
      <vt:lpstr>Results</vt:lpstr>
      <vt:lpstr>Distributed information servers</vt:lpstr>
      <vt:lpstr>Pre-processed messages</vt:lpstr>
      <vt:lpstr>Useful tool: the reference directory</vt:lpstr>
      <vt:lpstr>Common vision on information management</vt:lpstr>
      <vt:lpstr>Common vision on information management</vt:lpstr>
      <vt:lpstr>Common vision on information management</vt:lpstr>
      <vt:lpstr>Common vision on information security</vt:lpstr>
      <vt:lpstr>Common vision on information security</vt:lpstr>
      <vt:lpstr>Maximale automatische toekenning aanvullende rechten</vt:lpstr>
      <vt:lpstr>Aanvullende rechten</vt:lpstr>
      <vt:lpstr>Principes</vt:lpstr>
      <vt:lpstr>Gestandaardiseerde Sociale Statuten (GSS)</vt:lpstr>
      <vt:lpstr>Bufferdatabank</vt:lpstr>
      <vt:lpstr>11 Authentieke bronnen</vt:lpstr>
      <vt:lpstr>Bufferdatabank - voordelen</vt:lpstr>
      <vt:lpstr>Vereenvoudiging van de reglementering</vt:lpstr>
      <vt:lpstr>Legoblok filosofie</vt:lpstr>
      <vt:lpstr>Legoblok filosofie</vt:lpstr>
      <vt:lpstr>Gestandaardiseerde sociale statuten</vt:lpstr>
      <vt:lpstr>MyBenefits</vt:lpstr>
      <vt:lpstr>Veilig aanmelden</vt:lpstr>
      <vt:lpstr>Mobiele App</vt:lpstr>
      <vt:lpstr>Burger - raadplegen &amp; code creëren</vt:lpstr>
      <vt:lpstr>Professional - raadplegen</vt:lpstr>
      <vt:lpstr>Professional - resultaat</vt:lpstr>
      <vt:lpstr>Een voordeel melden</vt:lpstr>
      <vt:lpstr>De voordelen raadplegen</vt:lpstr>
      <vt:lpstr>De voordelen filteren</vt:lpstr>
      <vt:lpstr>Webapp</vt:lpstr>
      <vt:lpstr>Attest</vt:lpstr>
      <vt:lpstr>PowerPoint Presentation</vt:lpstr>
      <vt:lpstr>PowerPoint Presentation</vt:lpstr>
      <vt:lpstr>Useful legislative changes</vt:lpstr>
      <vt:lpstr>Advantages</vt:lpstr>
      <vt:lpstr>Advantages</vt:lpstr>
      <vt:lpstr>Advantages</vt:lpstr>
      <vt:lpstr>PowerPoint Presentation</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Sanne Miseur (KSZ-BCSS)</cp:lastModifiedBy>
  <cp:revision>1089</cp:revision>
  <cp:lastPrinted>2017-12-08T10:25:32Z</cp:lastPrinted>
  <dcterms:created xsi:type="dcterms:W3CDTF">2013-03-05T07:37:33Z</dcterms:created>
  <dcterms:modified xsi:type="dcterms:W3CDTF">2024-01-29T12:56:45Z</dcterms:modified>
</cp:coreProperties>
</file>