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</p:sldMasterIdLst>
  <p:notesMasterIdLst>
    <p:notesMasterId r:id="rId16"/>
  </p:notesMasterIdLst>
  <p:handoutMasterIdLst>
    <p:handoutMasterId r:id="rId17"/>
  </p:handoutMasterIdLst>
  <p:sldIdLst>
    <p:sldId id="1337" r:id="rId2"/>
    <p:sldId id="1330" r:id="rId3"/>
    <p:sldId id="1331" r:id="rId4"/>
    <p:sldId id="1332" r:id="rId5"/>
    <p:sldId id="1333" r:id="rId6"/>
    <p:sldId id="879" r:id="rId7"/>
    <p:sldId id="880" r:id="rId8"/>
    <p:sldId id="1334" r:id="rId9"/>
    <p:sldId id="1335" r:id="rId10"/>
    <p:sldId id="1336" r:id="rId11"/>
    <p:sldId id="881" r:id="rId12"/>
    <p:sldId id="882" r:id="rId13"/>
    <p:sldId id="948" r:id="rId14"/>
    <p:sldId id="669" r:id="rId1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y Vanhauwaert" initials="FV" lastIdx="4" clrIdx="0">
    <p:extLst>
      <p:ext uri="{19B8F6BF-5375-455C-9EA6-DF929625EA0E}">
        <p15:presenceInfo xmlns:p15="http://schemas.microsoft.com/office/powerpoint/2012/main" userId="S-1-5-21-136122031-3198374591-1304894904-1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E"/>
    <a:srgbClr val="005B85"/>
    <a:srgbClr val="0099D6"/>
    <a:srgbClr val="0082BE"/>
    <a:srgbClr val="0082B8"/>
    <a:srgbClr val="0082B4"/>
    <a:srgbClr val="0082AE"/>
    <a:srgbClr val="0078AE"/>
    <a:srgbClr val="0A78AE"/>
    <a:srgbClr val="00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24" autoAdjust="0"/>
  </p:normalViewPr>
  <p:slideViewPr>
    <p:cSldViewPr>
      <p:cViewPr varScale="1">
        <p:scale>
          <a:sx n="99" d="100"/>
          <a:sy n="99" d="100"/>
        </p:scale>
        <p:origin x="1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0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dirty="0"/>
            <a:t>Co</a:t>
          </a:r>
          <a:r>
            <a:rPr lang="en-US" dirty="0"/>
            <a:t>o</a:t>
          </a:r>
          <a:r>
            <a:rPr dirty="0"/>
            <a:t>rdinati</a:t>
          </a:r>
          <a:r>
            <a:rPr lang="en-US" dirty="0"/>
            <a:t>on of the electronic processes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dirty="0"/>
            <a:t>Portal 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en-US" dirty="0"/>
            <a:t>Integrated user and access management system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en-US" dirty="0"/>
            <a:t>Management of </a:t>
          </a:r>
          <a:r>
            <a:rPr dirty="0"/>
            <a:t>loggings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dirty="0"/>
            <a:t>System </a:t>
          </a:r>
          <a:r>
            <a:rPr lang="en-US" dirty="0"/>
            <a:t>for</a:t>
          </a:r>
          <a:r>
            <a:rPr dirty="0"/>
            <a:t> end-to-end </a:t>
          </a:r>
          <a:r>
            <a:rPr lang="en-US" dirty="0"/>
            <a:t>encryption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dirty="0"/>
            <a:t>Coding </a:t>
          </a:r>
          <a:r>
            <a:rPr lang="en-US" dirty="0"/>
            <a:t>and</a:t>
          </a:r>
          <a:r>
            <a:rPr dirty="0"/>
            <a:t> </a:t>
          </a:r>
          <a:r>
            <a:rPr dirty="0" err="1"/>
            <a:t>anon</a:t>
          </a:r>
          <a:r>
            <a:rPr lang="en-US" dirty="0" err="1"/>
            <a:t>y</a:t>
          </a:r>
          <a:r>
            <a:rPr dirty="0" err="1"/>
            <a:t>mising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en-US" dirty="0"/>
            <a:t>Consultation of National register and CBSS 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en-US" dirty="0"/>
            <a:t>Reference directories</a:t>
          </a:r>
          <a:r>
            <a:rPr dirty="0"/>
            <a:t> (</a:t>
          </a:r>
          <a:r>
            <a:rPr lang="nl-BE" dirty="0"/>
            <a:t>hub-</a:t>
          </a:r>
          <a:r>
            <a:rPr dirty="0" err="1"/>
            <a:t>metahub</a:t>
          </a:r>
          <a:r>
            <a:rPr lang="nl-BE" dirty="0"/>
            <a:t> system</a:t>
          </a:r>
          <a:r>
            <a:rPr dirty="0"/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B6B4003-61BB-47C8-A112-B3134BC120C6}" type="presOf" srcId="{66800CA2-1263-488B-9901-BF5AA9A26379}" destId="{22C56DC3-2158-416C-A2CA-0A41276F6E72}" srcOrd="0" destOrd="0" presId="urn:microsoft.com/office/officeart/2008/layout/PictureStrips"/>
    <dgm:cxn modelId="{65F92A1C-CEF7-4C0B-9C30-3EDA2A6E2D55}" type="presOf" srcId="{F9B22A10-E2AD-420E-86FD-C6A619FB34C3}" destId="{610D24CD-EC64-4585-8806-7B24163BBCA5}" srcOrd="0" destOrd="0" presId="urn:microsoft.com/office/officeart/2008/layout/PictureStrips"/>
    <dgm:cxn modelId="{87241E27-BE41-423C-9850-707F1B7F0681}" type="presOf" srcId="{AE2357B3-F8D1-4E13-B807-E393E9FC5539}" destId="{DC5DD086-89E5-4CD9-B1D2-0E7FF2C522A2}" srcOrd="0" destOrd="0" presId="urn:microsoft.com/office/officeart/2008/layout/PictureStrips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6F029D55-F3C4-4B55-BA47-2A3855D24838}" type="presOf" srcId="{53250AAA-89D6-4377-B3C0-0E5BF972A3C0}" destId="{411BB13E-A3FD-42F9-8D3A-DD2DDC4A3516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65949B95-8A47-42EB-AA18-13779DD0E687}" type="presOf" srcId="{3069D4A7-A9EB-432B-8415-5BE83922B144}" destId="{9C5C0C8B-F255-4694-B3C6-8BE7DBC5F7E5}" srcOrd="0" destOrd="0" presId="urn:microsoft.com/office/officeart/2008/layout/PictureStrips"/>
    <dgm:cxn modelId="{CF7B18B8-D469-4E7A-9426-CD748ACB6A00}" type="presOf" srcId="{E7919EDD-7680-4985-B198-1CBB0F9E96AC}" destId="{7A8D609C-F894-4686-8594-F633FD78C201}" srcOrd="0" destOrd="0" presId="urn:microsoft.com/office/officeart/2008/layout/PictureStrips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5875A5CC-5403-4E63-9D89-C3B173377555}" type="presOf" srcId="{D1B0C0D0-7AB7-487B-ADF8-3BB3DD4E9EE7}" destId="{9E029134-162C-442E-A062-F55ADB999C33}" srcOrd="0" destOrd="0" presId="urn:microsoft.com/office/officeart/2008/layout/PictureStrips"/>
    <dgm:cxn modelId="{CDB7F2D2-0390-44D6-A3CE-1FD1206C9CB4}" type="presOf" srcId="{426C232F-332D-4FF2-A820-7A068898BF0D}" destId="{A9AE0183-4578-4303-9373-BBB0DAF179FE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9B9B85D9-2365-4064-B28B-A316E251AD35}" type="presOf" srcId="{81FDCA61-7A32-4339-89E8-DD3704FB86F4}" destId="{6F6ACCCA-7573-4F27-BB76-D1BFA52EAEE3}" srcOrd="0" destOrd="0" presId="urn:microsoft.com/office/officeart/2008/layout/PictureStrips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607ED0F1-DC27-41FB-A67C-724A8673BB94}" type="presOf" srcId="{ADE4E262-EB9E-448C-8B46-6B6521E6B92F}" destId="{E0757731-3698-433B-8E7C-2EB749869931}" srcOrd="0" destOrd="0" presId="urn:microsoft.com/office/officeart/2008/layout/PictureStrips"/>
    <dgm:cxn modelId="{165201F7-2674-47E8-BAD5-87A1CCA76D37}" type="presOf" srcId="{DE482DF0-5C86-4767-9CE5-54725DF28573}" destId="{4F50CB91-2850-4662-936D-F5CF85EB32D2}" srcOrd="0" destOrd="0" presId="urn:microsoft.com/office/officeart/2008/layout/PictureStrips"/>
    <dgm:cxn modelId="{1ACE1408-40D5-4E80-88CC-C0F31188DE01}" type="presParOf" srcId="{9E029134-162C-442E-A062-F55ADB999C33}" destId="{60E777AF-AE30-4678-946F-1FF94928EBDC}" srcOrd="0" destOrd="0" presId="urn:microsoft.com/office/officeart/2008/layout/PictureStrips"/>
    <dgm:cxn modelId="{9326DB87-A85A-4956-BB08-E9A657397BDB}" type="presParOf" srcId="{60E777AF-AE30-4678-946F-1FF94928EBDC}" destId="{7A8D609C-F894-4686-8594-F633FD78C201}" srcOrd="0" destOrd="0" presId="urn:microsoft.com/office/officeart/2008/layout/PictureStrips"/>
    <dgm:cxn modelId="{3DAEDD94-5288-470E-869E-D097DAF0F90D}" type="presParOf" srcId="{60E777AF-AE30-4678-946F-1FF94928EBDC}" destId="{8B00EC11-24E0-4E0C-8101-DB576F31F9D2}" srcOrd="1" destOrd="0" presId="urn:microsoft.com/office/officeart/2008/layout/PictureStrips"/>
    <dgm:cxn modelId="{6EAABE1F-AAF8-4C1C-ADB6-E643B6FE72BF}" type="presParOf" srcId="{9E029134-162C-442E-A062-F55ADB999C33}" destId="{7105A6FE-D318-4A98-A922-671C581530DC}" srcOrd="1" destOrd="0" presId="urn:microsoft.com/office/officeart/2008/layout/PictureStrips"/>
    <dgm:cxn modelId="{27E9360F-69D7-45AF-8443-327AACCCAC7C}" type="presParOf" srcId="{9E029134-162C-442E-A062-F55ADB999C33}" destId="{85CFEB57-FC52-4321-A97D-3211B5D63D4D}" srcOrd="2" destOrd="0" presId="urn:microsoft.com/office/officeart/2008/layout/PictureStrips"/>
    <dgm:cxn modelId="{F3B6940C-B5AF-4E6D-9855-36B3FFC571C9}" type="presParOf" srcId="{85CFEB57-FC52-4321-A97D-3211B5D63D4D}" destId="{A9AE0183-4578-4303-9373-BBB0DAF179FE}" srcOrd="0" destOrd="0" presId="urn:microsoft.com/office/officeart/2008/layout/PictureStrips"/>
    <dgm:cxn modelId="{D30F8DFA-93FB-468B-A734-3B39BB4832EC}" type="presParOf" srcId="{85CFEB57-FC52-4321-A97D-3211B5D63D4D}" destId="{17BB8C5E-ACC5-4AEA-AC3B-15C53CC548C0}" srcOrd="1" destOrd="0" presId="urn:microsoft.com/office/officeart/2008/layout/PictureStrips"/>
    <dgm:cxn modelId="{EC5908E6-1232-456B-8578-AD2F6DCA4E67}" type="presParOf" srcId="{9E029134-162C-442E-A062-F55ADB999C33}" destId="{3DF2FDF0-8F29-4351-969E-A1025413C53F}" srcOrd="3" destOrd="0" presId="urn:microsoft.com/office/officeart/2008/layout/PictureStrips"/>
    <dgm:cxn modelId="{7767AE45-B41A-4B70-B583-6E7BE799E883}" type="presParOf" srcId="{9E029134-162C-442E-A062-F55ADB999C33}" destId="{51949F69-36F9-42ED-A197-4A357D3FCC84}" srcOrd="4" destOrd="0" presId="urn:microsoft.com/office/officeart/2008/layout/PictureStrips"/>
    <dgm:cxn modelId="{25ABD5AD-3ADD-482E-8F47-F4C191514935}" type="presParOf" srcId="{51949F69-36F9-42ED-A197-4A357D3FCC84}" destId="{DC5DD086-89E5-4CD9-B1D2-0E7FF2C522A2}" srcOrd="0" destOrd="0" presId="urn:microsoft.com/office/officeart/2008/layout/PictureStrips"/>
    <dgm:cxn modelId="{B6396E52-27AB-496C-BEF2-600AB2462CE6}" type="presParOf" srcId="{51949F69-36F9-42ED-A197-4A357D3FCC84}" destId="{DEDE190B-7605-44A7-B19B-482157C4ED09}" srcOrd="1" destOrd="0" presId="urn:microsoft.com/office/officeart/2008/layout/PictureStrips"/>
    <dgm:cxn modelId="{0E18B71D-3EDC-4133-BE06-8C7D60F89D67}" type="presParOf" srcId="{9E029134-162C-442E-A062-F55ADB999C33}" destId="{800A896D-7DD0-4D28-BE08-D3B8F3F2A8C6}" srcOrd="5" destOrd="0" presId="urn:microsoft.com/office/officeart/2008/layout/PictureStrips"/>
    <dgm:cxn modelId="{D3CF49A8-6963-444A-9FD3-1E23BDB0C3D1}" type="presParOf" srcId="{9E029134-162C-442E-A062-F55ADB999C33}" destId="{09DCF082-D387-4036-A517-A57508B9F296}" srcOrd="6" destOrd="0" presId="urn:microsoft.com/office/officeart/2008/layout/PictureStrips"/>
    <dgm:cxn modelId="{8217DC2B-1DF9-441A-BB0B-DFB301061171}" type="presParOf" srcId="{09DCF082-D387-4036-A517-A57508B9F296}" destId="{6F6ACCCA-7573-4F27-BB76-D1BFA52EAEE3}" srcOrd="0" destOrd="0" presId="urn:microsoft.com/office/officeart/2008/layout/PictureStrips"/>
    <dgm:cxn modelId="{90D6555F-1483-44DF-B84C-7B519FEB44C0}" type="presParOf" srcId="{09DCF082-D387-4036-A517-A57508B9F296}" destId="{F94043AE-FBAE-4418-8D10-10B1481C95AF}" srcOrd="1" destOrd="0" presId="urn:microsoft.com/office/officeart/2008/layout/PictureStrips"/>
    <dgm:cxn modelId="{7D7B4C98-E432-42EE-8D8D-5901C3E6349C}" type="presParOf" srcId="{9E029134-162C-442E-A062-F55ADB999C33}" destId="{2F838AD4-66C5-4737-8D8D-66F3281C6FE1}" srcOrd="7" destOrd="0" presId="urn:microsoft.com/office/officeart/2008/layout/PictureStrips"/>
    <dgm:cxn modelId="{D577C2F9-00F3-478E-B0A1-CBA54BC4D290}" type="presParOf" srcId="{9E029134-162C-442E-A062-F55ADB999C33}" destId="{0F749A16-F5F6-45E8-9E08-2382EA901724}" srcOrd="8" destOrd="0" presId="urn:microsoft.com/office/officeart/2008/layout/PictureStrips"/>
    <dgm:cxn modelId="{A9B2C884-5339-4946-95BE-249CA360D390}" type="presParOf" srcId="{0F749A16-F5F6-45E8-9E08-2382EA901724}" destId="{610D24CD-EC64-4585-8806-7B24163BBCA5}" srcOrd="0" destOrd="0" presId="urn:microsoft.com/office/officeart/2008/layout/PictureStrips"/>
    <dgm:cxn modelId="{13B4B4D4-7882-4FC7-A29A-E7F8E12D0C48}" type="presParOf" srcId="{0F749A16-F5F6-45E8-9E08-2382EA901724}" destId="{1D377189-38FA-44FB-9886-A25D865375A4}" srcOrd="1" destOrd="0" presId="urn:microsoft.com/office/officeart/2008/layout/PictureStrips"/>
    <dgm:cxn modelId="{F06618E3-8ECC-4779-B6CA-54B9A9277F7D}" type="presParOf" srcId="{9E029134-162C-442E-A062-F55ADB999C33}" destId="{D0690CA7-5AC0-41CF-B946-24781BCFD1A5}" srcOrd="9" destOrd="0" presId="urn:microsoft.com/office/officeart/2008/layout/PictureStrips"/>
    <dgm:cxn modelId="{B453920C-E2FE-464B-A417-10E41344B605}" type="presParOf" srcId="{9E029134-162C-442E-A062-F55ADB999C33}" destId="{B7B3EDE5-7630-4030-822E-F5E4C9706E85}" srcOrd="10" destOrd="0" presId="urn:microsoft.com/office/officeart/2008/layout/PictureStrips"/>
    <dgm:cxn modelId="{0BBD2997-A6FE-4747-8A37-A51A8F3A2872}" type="presParOf" srcId="{B7B3EDE5-7630-4030-822E-F5E4C9706E85}" destId="{4F50CB91-2850-4662-936D-F5CF85EB32D2}" srcOrd="0" destOrd="0" presId="urn:microsoft.com/office/officeart/2008/layout/PictureStrips"/>
    <dgm:cxn modelId="{A583ABD6-E8CE-4B69-B8D5-93A61522A1EC}" type="presParOf" srcId="{B7B3EDE5-7630-4030-822E-F5E4C9706E85}" destId="{82E38FB2-A96C-4D7A-A866-6D7BE57189A0}" srcOrd="1" destOrd="0" presId="urn:microsoft.com/office/officeart/2008/layout/PictureStrips"/>
    <dgm:cxn modelId="{D3924F9D-1B2B-468D-9499-0878D7325886}" type="presParOf" srcId="{9E029134-162C-442E-A062-F55ADB999C33}" destId="{FFADA039-4E63-4656-B69A-9CDE6DF7D22E}" srcOrd="11" destOrd="0" presId="urn:microsoft.com/office/officeart/2008/layout/PictureStrips"/>
    <dgm:cxn modelId="{6101DE1E-89A5-4595-9D90-625EB1D5C275}" type="presParOf" srcId="{9E029134-162C-442E-A062-F55ADB999C33}" destId="{617E62FE-8B7F-4345-A007-B8285279A613}" srcOrd="12" destOrd="0" presId="urn:microsoft.com/office/officeart/2008/layout/PictureStrips"/>
    <dgm:cxn modelId="{B127BB00-7723-4861-953C-BF84332918B3}" type="presParOf" srcId="{617E62FE-8B7F-4345-A007-B8285279A613}" destId="{9C5C0C8B-F255-4694-B3C6-8BE7DBC5F7E5}" srcOrd="0" destOrd="0" presId="urn:microsoft.com/office/officeart/2008/layout/PictureStrips"/>
    <dgm:cxn modelId="{9D4DD96D-99B4-4440-8F26-9444DF352788}" type="presParOf" srcId="{617E62FE-8B7F-4345-A007-B8285279A613}" destId="{A9E14B50-194E-4A93-B9D9-20BB56D81973}" srcOrd="1" destOrd="0" presId="urn:microsoft.com/office/officeart/2008/layout/PictureStrips"/>
    <dgm:cxn modelId="{02D072A7-AB83-49BC-AC2B-4BA7080A482D}" type="presParOf" srcId="{9E029134-162C-442E-A062-F55ADB999C33}" destId="{CC5C64CB-AB52-41A1-B231-D8699C0C625F}" srcOrd="13" destOrd="0" presId="urn:microsoft.com/office/officeart/2008/layout/PictureStrips"/>
    <dgm:cxn modelId="{DC2E0DAE-8068-42FB-99A3-9DB7599F7D61}" type="presParOf" srcId="{9E029134-162C-442E-A062-F55ADB999C33}" destId="{F8E94CFA-B945-48E5-BE10-370DD69F16A4}" srcOrd="14" destOrd="0" presId="urn:microsoft.com/office/officeart/2008/layout/PictureStrips"/>
    <dgm:cxn modelId="{6FCAE1ED-A8A6-49EA-9C0A-426C55E7D002}" type="presParOf" srcId="{F8E94CFA-B945-48E5-BE10-370DD69F16A4}" destId="{411BB13E-A3FD-42F9-8D3A-DD2DDC4A3516}" srcOrd="0" destOrd="0" presId="urn:microsoft.com/office/officeart/2008/layout/PictureStrips"/>
    <dgm:cxn modelId="{091AC00F-3782-434D-986B-4E41996B825A}" type="presParOf" srcId="{F8E94CFA-B945-48E5-BE10-370DD69F16A4}" destId="{70C2EA1E-D7DB-4E74-806D-4590DBE781A3}" srcOrd="1" destOrd="0" presId="urn:microsoft.com/office/officeart/2008/layout/PictureStrips"/>
    <dgm:cxn modelId="{8AF17C44-8676-45ED-91B6-69951F228EBB}" type="presParOf" srcId="{9E029134-162C-442E-A062-F55ADB999C33}" destId="{B6819F3B-727A-4EDF-BC16-FDFFBB563868}" srcOrd="15" destOrd="0" presId="urn:microsoft.com/office/officeart/2008/layout/PictureStrips"/>
    <dgm:cxn modelId="{EDF613BE-AF60-4BB9-8B64-1F1E771D1D38}" type="presParOf" srcId="{9E029134-162C-442E-A062-F55ADB999C33}" destId="{BB272E9F-26C5-4655-93E5-F3616BF119CC}" srcOrd="16" destOrd="0" presId="urn:microsoft.com/office/officeart/2008/layout/PictureStrips"/>
    <dgm:cxn modelId="{68FB2285-12B2-4848-8765-8DCEF0538E5F}" type="presParOf" srcId="{BB272E9F-26C5-4655-93E5-F3616BF119CC}" destId="{E0757731-3698-433B-8E7C-2EB749869931}" srcOrd="0" destOrd="0" presId="urn:microsoft.com/office/officeart/2008/layout/PictureStrips"/>
    <dgm:cxn modelId="{63DD4E54-25C9-4B39-827A-CB29D4A660C5}" type="presParOf" srcId="{BB272E9F-26C5-4655-93E5-F3616BF119CC}" destId="{139FD9EA-3509-4D4C-98D4-BC741BA871D8}" srcOrd="1" destOrd="0" presId="urn:microsoft.com/office/officeart/2008/layout/PictureStrips"/>
    <dgm:cxn modelId="{1C3C8A6A-9150-4711-822D-15BAEBC878F1}" type="presParOf" srcId="{9E029134-162C-442E-A062-F55ADB999C33}" destId="{979B97D2-0F97-437F-8686-ABD1B910F38F}" srcOrd="17" destOrd="0" presId="urn:microsoft.com/office/officeart/2008/layout/PictureStrips"/>
    <dgm:cxn modelId="{D900DB38-E777-4174-9FA7-6E86CC01EC2C}" type="presParOf" srcId="{9E029134-162C-442E-A062-F55ADB999C33}" destId="{0216C3D0-FCC6-4B0C-AA10-7E78E85A1DE2}" srcOrd="18" destOrd="0" presId="urn:microsoft.com/office/officeart/2008/layout/PictureStrips"/>
    <dgm:cxn modelId="{FED881BA-5658-4124-A694-8C7AE2AB12E4}" type="presParOf" srcId="{0216C3D0-FCC6-4B0C-AA10-7E78E85A1DE2}" destId="{22C56DC3-2158-416C-A2CA-0A41276F6E72}" srcOrd="0" destOrd="0" presId="urn:microsoft.com/office/officeart/2008/layout/PictureStrips"/>
    <dgm:cxn modelId="{24B244FF-E925-4268-8819-77DA15037FC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267329" y="22318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000" kern="1200" dirty="0"/>
            <a:t>Co</a:t>
          </a:r>
          <a:r>
            <a:rPr lang="en-US" sz="2000" kern="1200" dirty="0"/>
            <a:t>o</a:t>
          </a:r>
          <a:r>
            <a:rPr sz="2000" kern="1200" dirty="0"/>
            <a:t>rdinati</a:t>
          </a:r>
          <a:r>
            <a:rPr lang="en-US" sz="2000" kern="1200" dirty="0"/>
            <a:t>on of the electronic processes</a:t>
          </a:r>
          <a:endParaRPr lang="nl-BE" sz="2000" kern="1200" dirty="0"/>
        </a:p>
      </dsp:txBody>
      <dsp:txXfrm>
        <a:off x="267329" y="223185"/>
        <a:ext cx="3322701" cy="1038344"/>
      </dsp:txXfrm>
    </dsp:sp>
    <dsp:sp modelId="{8B00EC11-24E0-4E0C-8101-DB576F31F9D2}">
      <dsp:nvSpPr>
        <dsp:cNvPr id="0" name=""/>
        <dsp:cNvSpPr/>
      </dsp:nvSpPr>
      <dsp:spPr>
        <a:xfrm>
          <a:off x="128883" y="73202"/>
          <a:ext cx="726840" cy="109026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3894272" y="22318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000" kern="1200" dirty="0"/>
            <a:t>Portal </a:t>
          </a:r>
          <a:endParaRPr lang="nl-BE" sz="2000" kern="1200" dirty="0"/>
        </a:p>
      </dsp:txBody>
      <dsp:txXfrm>
        <a:off x="3894272" y="223185"/>
        <a:ext cx="3322701" cy="1038344"/>
      </dsp:txXfrm>
    </dsp:sp>
    <dsp:sp modelId="{17BB8C5E-ACC5-4AEA-AC3B-15C53CC548C0}">
      <dsp:nvSpPr>
        <dsp:cNvPr id="0" name=""/>
        <dsp:cNvSpPr/>
      </dsp:nvSpPr>
      <dsp:spPr>
        <a:xfrm>
          <a:off x="3755826" y="73202"/>
          <a:ext cx="726840" cy="1090261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7521215" y="22318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Integrated user and access management system</a:t>
          </a:r>
          <a:endParaRPr lang="nl-BE" sz="2000" kern="1200" dirty="0"/>
        </a:p>
      </dsp:txBody>
      <dsp:txXfrm>
        <a:off x="7521215" y="223185"/>
        <a:ext cx="3322701" cy="1038344"/>
      </dsp:txXfrm>
    </dsp:sp>
    <dsp:sp modelId="{DEDE190B-7605-44A7-B19B-482157C4ED09}">
      <dsp:nvSpPr>
        <dsp:cNvPr id="0" name=""/>
        <dsp:cNvSpPr/>
      </dsp:nvSpPr>
      <dsp:spPr>
        <a:xfrm>
          <a:off x="7382769" y="73202"/>
          <a:ext cx="726840" cy="1090261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267329" y="153034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Management of </a:t>
          </a:r>
          <a:r>
            <a:rPr sz="2000" kern="1200" dirty="0"/>
            <a:t>loggings</a:t>
          </a:r>
          <a:endParaRPr lang="nl-BE" sz="2000" kern="1200" dirty="0"/>
        </a:p>
      </dsp:txBody>
      <dsp:txXfrm>
        <a:off x="267329" y="1530345"/>
        <a:ext cx="3322701" cy="1038344"/>
      </dsp:txXfrm>
    </dsp:sp>
    <dsp:sp modelId="{F94043AE-FBAE-4418-8D10-10B1481C95AF}">
      <dsp:nvSpPr>
        <dsp:cNvPr id="0" name=""/>
        <dsp:cNvSpPr/>
      </dsp:nvSpPr>
      <dsp:spPr>
        <a:xfrm>
          <a:off x="128883" y="1380362"/>
          <a:ext cx="726840" cy="1090261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3894272" y="153034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000" kern="1200" dirty="0"/>
            <a:t>System </a:t>
          </a:r>
          <a:r>
            <a:rPr lang="en-US" sz="2000" kern="1200" dirty="0"/>
            <a:t>for</a:t>
          </a:r>
          <a:r>
            <a:rPr sz="2000" kern="1200" dirty="0"/>
            <a:t> end-to-end </a:t>
          </a:r>
          <a:r>
            <a:rPr lang="en-US" sz="2000" kern="1200" dirty="0"/>
            <a:t>encryption</a:t>
          </a:r>
          <a:endParaRPr lang="nl-BE" sz="2000" kern="1200" dirty="0"/>
        </a:p>
      </dsp:txBody>
      <dsp:txXfrm>
        <a:off x="3894272" y="1530345"/>
        <a:ext cx="3322701" cy="1038344"/>
      </dsp:txXfrm>
    </dsp:sp>
    <dsp:sp modelId="{1D377189-38FA-44FB-9886-A25D865375A4}">
      <dsp:nvSpPr>
        <dsp:cNvPr id="0" name=""/>
        <dsp:cNvSpPr/>
      </dsp:nvSpPr>
      <dsp:spPr>
        <a:xfrm>
          <a:off x="3755826" y="1380362"/>
          <a:ext cx="726840" cy="1090261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7521215" y="153034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solidFill>
                <a:srgbClr val="3E6E5A"/>
              </a:solidFill>
            </a:rPr>
            <a:t>eHealth</a:t>
          </a:r>
          <a:r>
            <a:rPr sz="2000" kern="1200" dirty="0"/>
            <a:t>Box</a:t>
          </a:r>
          <a:endParaRPr lang="nl-BE" sz="2000" kern="1200" dirty="0"/>
        </a:p>
      </dsp:txBody>
      <dsp:txXfrm>
        <a:off x="7521215" y="1530345"/>
        <a:ext cx="3322701" cy="1038344"/>
      </dsp:txXfrm>
    </dsp:sp>
    <dsp:sp modelId="{82E38FB2-A96C-4D7A-A866-6D7BE57189A0}">
      <dsp:nvSpPr>
        <dsp:cNvPr id="0" name=""/>
        <dsp:cNvSpPr/>
      </dsp:nvSpPr>
      <dsp:spPr>
        <a:xfrm>
          <a:off x="7382769" y="1380362"/>
          <a:ext cx="726840" cy="1090261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267329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000" kern="1200"/>
            <a:t>Timestamping</a:t>
          </a:r>
          <a:endParaRPr lang="nl-BE" sz="2000" kern="1200"/>
        </a:p>
      </dsp:txBody>
      <dsp:txXfrm>
        <a:off x="267329" y="2837505"/>
        <a:ext cx="3322701" cy="1038344"/>
      </dsp:txXfrm>
    </dsp:sp>
    <dsp:sp modelId="{A9E14B50-194E-4A93-B9D9-20BB56D81973}">
      <dsp:nvSpPr>
        <dsp:cNvPr id="0" name=""/>
        <dsp:cNvSpPr/>
      </dsp:nvSpPr>
      <dsp:spPr>
        <a:xfrm>
          <a:off x="128883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3894272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000" kern="1200" dirty="0"/>
            <a:t>Coding </a:t>
          </a:r>
          <a:r>
            <a:rPr lang="en-US" sz="2000" kern="1200" dirty="0"/>
            <a:t>and</a:t>
          </a:r>
          <a:r>
            <a:rPr sz="2000" kern="1200" dirty="0"/>
            <a:t> </a:t>
          </a:r>
          <a:r>
            <a:rPr sz="2000" kern="1200" dirty="0" err="1"/>
            <a:t>anon</a:t>
          </a:r>
          <a:r>
            <a:rPr lang="en-US" sz="2000" kern="1200" dirty="0" err="1"/>
            <a:t>y</a:t>
          </a:r>
          <a:r>
            <a:rPr sz="2000" kern="1200" dirty="0" err="1"/>
            <a:t>mising</a:t>
          </a:r>
          <a:endParaRPr lang="nl-BE" sz="2000" kern="1200" dirty="0"/>
        </a:p>
      </dsp:txBody>
      <dsp:txXfrm>
        <a:off x="3894272" y="2837505"/>
        <a:ext cx="3322701" cy="1038344"/>
      </dsp:txXfrm>
    </dsp:sp>
    <dsp:sp modelId="{70C2EA1E-D7DB-4E74-806D-4590DBE781A3}">
      <dsp:nvSpPr>
        <dsp:cNvPr id="0" name=""/>
        <dsp:cNvSpPr/>
      </dsp:nvSpPr>
      <dsp:spPr>
        <a:xfrm>
          <a:off x="3755826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7521215" y="283750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Consultation of National register and CBSS registers</a:t>
          </a:r>
          <a:endParaRPr lang="nl-BE" sz="2000" kern="1200" dirty="0"/>
        </a:p>
      </dsp:txBody>
      <dsp:txXfrm>
        <a:off x="7521215" y="2837505"/>
        <a:ext cx="3322701" cy="1038344"/>
      </dsp:txXfrm>
    </dsp:sp>
    <dsp:sp modelId="{139FD9EA-3509-4D4C-98D4-BC741BA871D8}">
      <dsp:nvSpPr>
        <dsp:cNvPr id="0" name=""/>
        <dsp:cNvSpPr/>
      </dsp:nvSpPr>
      <dsp:spPr>
        <a:xfrm>
          <a:off x="7382769" y="2687522"/>
          <a:ext cx="726840" cy="1090261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3894272" y="4144665"/>
          <a:ext cx="3322701" cy="10383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305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Reference directories</a:t>
          </a:r>
          <a:r>
            <a:rPr sz="2000" kern="1200" dirty="0"/>
            <a:t> (</a:t>
          </a:r>
          <a:r>
            <a:rPr lang="nl-BE" sz="2000" kern="1200" dirty="0"/>
            <a:t>hub-</a:t>
          </a:r>
          <a:r>
            <a:rPr sz="2000" kern="1200" dirty="0" err="1"/>
            <a:t>metahub</a:t>
          </a:r>
          <a:r>
            <a:rPr lang="nl-BE" sz="2000" kern="1200" dirty="0"/>
            <a:t> system</a:t>
          </a:r>
          <a:r>
            <a:rPr sz="2000" kern="1200" dirty="0"/>
            <a:t>)</a:t>
          </a:r>
          <a:endParaRPr lang="nl-BE" sz="2000" kern="1200" dirty="0"/>
        </a:p>
      </dsp:txBody>
      <dsp:txXfrm>
        <a:off x="3894272" y="4144665"/>
        <a:ext cx="3322701" cy="1038344"/>
      </dsp:txXfrm>
    </dsp:sp>
    <dsp:sp modelId="{763F0339-AF8A-4C55-81EF-EEBFD25A8379}">
      <dsp:nvSpPr>
        <dsp:cNvPr id="0" name=""/>
        <dsp:cNvSpPr/>
      </dsp:nvSpPr>
      <dsp:spPr>
        <a:xfrm>
          <a:off x="3755826" y="3994682"/>
          <a:ext cx="726840" cy="1090261"/>
        </a:xfrm>
        <a:prstGeom prst="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963A8-760C-486B-97D3-9A1A32343AC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455AD-D708-4BED-A8DD-C24DB34DE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83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8704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8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1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62674-ADB2-42D4-B8E9-13688C3B9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3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8020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3139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4B466-97F6-42AD-BA69-3128B6BE031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6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D31976-9B74-4DEB-BA7A-338D8B7DCAC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9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1081088"/>
            <a:ext cx="5189538" cy="2919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27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160" y="1265211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87B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875" y="2774426"/>
            <a:ext cx="8534400" cy="8959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6888085" y="3436545"/>
            <a:ext cx="5571706" cy="2800767"/>
            <a:chOff x="4496908" y="2676525"/>
            <a:chExt cx="4178780" cy="2802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909" y="3629091"/>
              <a:ext cx="29093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908" y="4151911"/>
              <a:ext cx="307724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alt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  <a:p>
              <a:pPr>
                <a:defRPr/>
              </a:pPr>
              <a:r>
                <a:rPr lang="nl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4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592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4FB23A-EE64-45C6-8B09-666D0E8AFA07}" type="slidenum">
              <a:rPr lang="en-GB" altLang="nl-BE"/>
              <a:pPr/>
              <a:t>‹#›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3354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536343"/>
            <a:ext cx="111541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2454" y="6536343"/>
            <a:ext cx="9876100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7381" y="1052736"/>
            <a:ext cx="11664619" cy="547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29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- 2 col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3C9B24-F1A3-7C43-9D8C-114820AF1796}"/>
              </a:ext>
            </a:extLst>
          </p:cNvPr>
          <p:cNvSpPr/>
          <p:nvPr userDrawn="1"/>
        </p:nvSpPr>
        <p:spPr>
          <a:xfrm>
            <a:off x="-1" y="0"/>
            <a:ext cx="12192001" cy="1219200"/>
          </a:xfrm>
          <a:prstGeom prst="rect">
            <a:avLst/>
          </a:prstGeom>
          <a:gradFill>
            <a:gsLst>
              <a:gs pos="100000">
                <a:srgbClr val="0C6EAA"/>
              </a:gs>
              <a:gs pos="10000">
                <a:srgbClr val="4BA0D2"/>
              </a:gs>
            </a:gsLst>
            <a:lin ang="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9012" y="1379913"/>
            <a:ext cx="5258304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CD1E3-FD4F-0743-AAEC-069ECD9D1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5" y="17927"/>
            <a:ext cx="11431526" cy="1129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layout — option 1 left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467AD2-1A83-534E-A2AD-35C51302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7761" y="6270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5B42A2-12DC-D04A-88D3-A93CC82DF3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63170" y="1379912"/>
            <a:ext cx="5284703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862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+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93419" y="6511827"/>
            <a:ext cx="2978827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16130" y="6511827"/>
            <a:ext cx="4752805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-1012775" y="302381"/>
            <a:ext cx="12417376" cy="604762"/>
          </a:xfrm>
          <a:prstGeom prst="roundRect">
            <a:avLst>
              <a:gd name="adj" fmla="val 50000"/>
            </a:avLst>
          </a:prstGeom>
          <a:solidFill>
            <a:srgbClr val="3E6E5A"/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806452" y="1058334"/>
            <a:ext cx="10598149" cy="5359399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538163" indent="-273050">
              <a:buFont typeface="Arial" panose="020B0604020202020204" pitchFamily="34" charset="0"/>
              <a:buChar char="−"/>
              <a:defRPr sz="2000">
                <a:solidFill>
                  <a:schemeClr val="tx1"/>
                </a:solidFill>
              </a:defRPr>
            </a:lvl2pPr>
            <a:lvl3pPr marL="803275" indent="-265113">
              <a:defRPr sz="1800">
                <a:solidFill>
                  <a:schemeClr val="tx1"/>
                </a:solidFill>
              </a:defRPr>
            </a:lvl3pPr>
            <a:lvl4pPr marL="1076325" indent="-273050"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</a:defRPr>
            </a:lvl4pPr>
            <a:lvl5pPr marL="1341438" indent="-265113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76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- 2 col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3C9B24-F1A3-7C43-9D8C-114820AF1796}"/>
              </a:ext>
            </a:extLst>
          </p:cNvPr>
          <p:cNvSpPr/>
          <p:nvPr userDrawn="1"/>
        </p:nvSpPr>
        <p:spPr>
          <a:xfrm>
            <a:off x="-1" y="0"/>
            <a:ext cx="12192001" cy="1219200"/>
          </a:xfrm>
          <a:prstGeom prst="rect">
            <a:avLst/>
          </a:prstGeom>
          <a:gradFill>
            <a:gsLst>
              <a:gs pos="100000">
                <a:srgbClr val="0C6EAA"/>
              </a:gs>
              <a:gs pos="10000">
                <a:srgbClr val="4BA0D2"/>
              </a:gs>
            </a:gsLst>
            <a:lin ang="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9012" y="1379913"/>
            <a:ext cx="11371950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CD1E3-FD4F-0743-AAEC-069ECD9D1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5" y="17927"/>
            <a:ext cx="11431526" cy="1129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layout — option 1 left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467AD2-1A83-534E-A2AD-35C51302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7761" y="6270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5B42A2-12DC-D04A-88D3-A93CC82DF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0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91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01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54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52736"/>
            <a:ext cx="10972800" cy="52565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22300" indent="-266700">
              <a:defRPr sz="2200"/>
            </a:lvl2pPr>
            <a:lvl3pPr marL="809625" indent="-187325">
              <a:defRPr sz="1800"/>
            </a:lvl3pPr>
            <a:lvl4pPr marL="1076325" indent="-266700">
              <a:defRPr sz="1600"/>
            </a:lvl4pPr>
            <a:lvl5pPr marL="1254125" indent="-17780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/>
              <a:t> 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503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ou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5360" y="980729"/>
            <a:ext cx="5661157" cy="5328596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457200" indent="-228600">
              <a:spcBef>
                <a:spcPts val="600"/>
              </a:spcBef>
              <a:defRPr sz="1800"/>
            </a:lvl2pPr>
            <a:lvl3pPr marL="685800" indent="-228600">
              <a:spcBef>
                <a:spcPts val="600"/>
              </a:spcBef>
              <a:defRPr sz="1600"/>
            </a:lvl3pPr>
            <a:lvl4pPr marL="914400" indent="-228600">
              <a:spcBef>
                <a:spcPts val="600"/>
              </a:spcBef>
              <a:defRPr sz="1600"/>
            </a:lvl4pPr>
            <a:lvl5pPr marL="1143000" indent="-228600"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71" y="980730"/>
            <a:ext cx="5663274" cy="5317708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457200" indent="-228600">
              <a:spcBef>
                <a:spcPts val="600"/>
              </a:spcBef>
              <a:defRPr sz="1800"/>
            </a:lvl2pPr>
            <a:lvl3pPr marL="685800" indent="-228600">
              <a:spcBef>
                <a:spcPts val="600"/>
              </a:spcBef>
              <a:defRPr sz="1600"/>
            </a:lvl3pPr>
            <a:lvl4pPr marL="914400" indent="-228600">
              <a:spcBef>
                <a:spcPts val="600"/>
              </a:spcBef>
              <a:defRPr sz="1600"/>
            </a:lvl4pPr>
            <a:lvl5pPr marL="1143000" indent="-228600"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20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/>
              <a:t> 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48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/>
              <a:t>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719" y="836712"/>
            <a:ext cx="1216246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8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908720"/>
            <a:ext cx="462679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6672064" y="1700808"/>
            <a:ext cx="4624520" cy="2800767"/>
            <a:chOff x="4406900" y="2676525"/>
            <a:chExt cx="4268788" cy="280202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latin typeface="+mn-lt"/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69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DDD6-2727-439E-A96F-E9FD4CA773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624417" y="63817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6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+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677840" y="6266287"/>
            <a:ext cx="2978827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806350" y="6266287"/>
            <a:ext cx="4752805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-1012775" y="302381"/>
            <a:ext cx="10943929" cy="604762"/>
          </a:xfrm>
          <a:prstGeom prst="roundRect">
            <a:avLst>
              <a:gd name="adj" fmla="val 50000"/>
            </a:avLst>
          </a:prstGeom>
          <a:solidFill>
            <a:srgbClr val="0F879D"/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>
              <a:defRPr sz="28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8" name="Tijdelijke aanduiding voor grafiek 2"/>
          <p:cNvSpPr>
            <a:spLocks noGrp="1"/>
          </p:cNvSpPr>
          <p:nvPr>
            <p:ph type="chart" sz="quarter" idx="12" hasCustomPrompt="1"/>
          </p:nvPr>
        </p:nvSpPr>
        <p:spPr>
          <a:xfrm>
            <a:off x="806451" y="1335088"/>
            <a:ext cx="10598149" cy="43402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Voeg een grafiek in</a:t>
            </a:r>
          </a:p>
        </p:txBody>
      </p:sp>
    </p:spTree>
    <p:extLst>
      <p:ext uri="{BB962C8B-B14F-4D97-AF65-F5344CB8AC3E}">
        <p14:creationId xmlns:p14="http://schemas.microsoft.com/office/powerpoint/2010/main" val="378685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8"/>
            <a:ext cx="10972800" cy="5472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525344"/>
            <a:ext cx="2844800" cy="293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33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8" r:id="rId3"/>
    <p:sldLayoutId id="2147483911" r:id="rId4"/>
    <p:sldLayoutId id="2147483912" r:id="rId5"/>
    <p:sldLayoutId id="2147483902" r:id="rId6"/>
    <p:sldLayoutId id="2147483922" r:id="rId7"/>
    <p:sldLayoutId id="2147483924" r:id="rId8"/>
    <p:sldLayoutId id="2147483926" r:id="rId9"/>
    <p:sldLayoutId id="2147483927" r:id="rId10"/>
    <p:sldLayoutId id="2147483928" r:id="rId11"/>
    <p:sldLayoutId id="2147483929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</p:sldLayoutIdLst>
  <p:hf hdr="0" ftr="0" dt="0"/>
  <p:txStyles>
    <p:titleStyle>
      <a:lvl1pPr algn="ctr" defTabSz="914384" rtl="0" eaLnBrk="1" latinLnBrk="0" hangingPunct="1">
        <a:spcBef>
          <a:spcPct val="0"/>
        </a:spcBef>
        <a:buNone/>
        <a:defRPr sz="3599" kern="1200">
          <a:solidFill>
            <a:srgbClr val="0087BE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894" indent="-342894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37" indent="-285746" algn="l" defTabSz="914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80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73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64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57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0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1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3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3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jpe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5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3.png"/><Relationship Id="rId5" Type="http://schemas.openxmlformats.org/officeDocument/2006/relationships/image" Target="../media/image39.png"/><Relationship Id="rId10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microsoft.com/office/2007/relationships/hdphoto" Target="../media/hdphoto2.wdp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microsoft.com/office/2007/relationships/hdphoto" Target="../media/hdphoto1.wdp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11,500,000 </a:t>
            </a:r>
            <a:r>
              <a:rPr lang="nl-BE" dirty="0" err="1"/>
              <a:t>citizens</a:t>
            </a:r>
            <a:endParaRPr lang="nl-BE" dirty="0"/>
          </a:p>
          <a:p>
            <a:r>
              <a:rPr lang="nl-BE" dirty="0"/>
              <a:t>health care providers</a:t>
            </a:r>
          </a:p>
          <a:p>
            <a:pPr lvl="1"/>
            <a:r>
              <a:rPr lang="nl-BE" dirty="0"/>
              <a:t>21,600 </a:t>
            </a:r>
            <a:r>
              <a:rPr lang="nl-BE" dirty="0" err="1"/>
              <a:t>general</a:t>
            </a:r>
            <a:r>
              <a:rPr lang="nl-BE" dirty="0"/>
              <a:t> </a:t>
            </a:r>
            <a:r>
              <a:rPr lang="nl-BE" dirty="0" err="1"/>
              <a:t>practicioners</a:t>
            </a:r>
            <a:endParaRPr lang="nl-BE" dirty="0"/>
          </a:p>
          <a:p>
            <a:pPr lvl="1"/>
            <a:r>
              <a:rPr lang="nl-BE" dirty="0"/>
              <a:t>28,000 specialist doctors</a:t>
            </a:r>
          </a:p>
          <a:p>
            <a:pPr lvl="1"/>
            <a:r>
              <a:rPr lang="nl-BE" dirty="0"/>
              <a:t>9,000 </a:t>
            </a:r>
            <a:r>
              <a:rPr lang="nl-BE" dirty="0" err="1"/>
              <a:t>dentists</a:t>
            </a:r>
            <a:endParaRPr lang="nl-BE" dirty="0"/>
          </a:p>
          <a:p>
            <a:pPr lvl="1"/>
            <a:r>
              <a:rPr lang="nl-BE" dirty="0"/>
              <a:t>4,900 </a:t>
            </a:r>
            <a:r>
              <a:rPr lang="nl-BE" dirty="0" err="1"/>
              <a:t>pharmacies</a:t>
            </a:r>
            <a:endParaRPr lang="nl-BE" dirty="0"/>
          </a:p>
          <a:p>
            <a:pPr lvl="1"/>
            <a:r>
              <a:rPr lang="nl-BE" dirty="0"/>
              <a:t>31,000 </a:t>
            </a:r>
            <a:r>
              <a:rPr lang="nl-BE" dirty="0" err="1"/>
              <a:t>physiotherapists</a:t>
            </a:r>
            <a:endParaRPr lang="nl-BE" dirty="0"/>
          </a:p>
          <a:p>
            <a:pPr lvl="1"/>
            <a:r>
              <a:rPr lang="nl-BE" dirty="0"/>
              <a:t>186,000 </a:t>
            </a:r>
            <a:r>
              <a:rPr lang="nl-BE" dirty="0" err="1"/>
              <a:t>nursing</a:t>
            </a:r>
            <a:r>
              <a:rPr lang="nl-BE" dirty="0"/>
              <a:t> </a:t>
            </a:r>
            <a:r>
              <a:rPr lang="nl-BE" dirty="0" err="1"/>
              <a:t>practicioners</a:t>
            </a:r>
            <a:endParaRPr lang="nl-BE" dirty="0"/>
          </a:p>
          <a:p>
            <a:pPr lvl="1"/>
            <a:r>
              <a:rPr lang="nl-BE" dirty="0"/>
              <a:t>11,000 </a:t>
            </a:r>
            <a:r>
              <a:rPr lang="nl-BE" dirty="0" err="1"/>
              <a:t>midwives</a:t>
            </a:r>
            <a:endParaRPr lang="nl-BE" dirty="0"/>
          </a:p>
          <a:p>
            <a:pPr lvl="1"/>
            <a:r>
              <a:rPr lang="nl-BE" dirty="0"/>
              <a:t>55,900 </a:t>
            </a:r>
            <a:r>
              <a:rPr lang="en-US" dirty="0"/>
              <a:t>paramedics (dietitians, </a:t>
            </a:r>
            <a:r>
              <a:rPr lang="en-US" dirty="0" err="1"/>
              <a:t>ergotherapists</a:t>
            </a:r>
            <a:r>
              <a:rPr lang="en-US" dirty="0"/>
              <a:t>, speech therapists, …)</a:t>
            </a:r>
            <a:endParaRPr lang="nl-BE" dirty="0"/>
          </a:p>
          <a:p>
            <a:r>
              <a:rPr lang="nl-BE" dirty="0"/>
              <a:t>health care </a:t>
            </a:r>
            <a:r>
              <a:rPr lang="nl-BE" dirty="0" err="1"/>
              <a:t>institutions</a:t>
            </a:r>
            <a:endParaRPr lang="nl-BE" dirty="0"/>
          </a:p>
          <a:p>
            <a:pPr lvl="1"/>
            <a:r>
              <a:rPr lang="nl-BE" dirty="0"/>
              <a:t>120 </a:t>
            </a:r>
            <a:r>
              <a:rPr lang="nl-BE" dirty="0" err="1"/>
              <a:t>hospitals</a:t>
            </a:r>
            <a:endParaRPr lang="nl-BE" dirty="0"/>
          </a:p>
          <a:p>
            <a:pPr lvl="1"/>
            <a:r>
              <a:rPr lang="nl-BE" dirty="0"/>
              <a:t>60 </a:t>
            </a:r>
            <a:r>
              <a:rPr lang="nl-BE" dirty="0" err="1"/>
              <a:t>psychiatric</a:t>
            </a:r>
            <a:r>
              <a:rPr lang="nl-BE" dirty="0"/>
              <a:t> </a:t>
            </a:r>
            <a:r>
              <a:rPr lang="nl-BE" dirty="0" err="1"/>
              <a:t>hospitals</a:t>
            </a:r>
            <a:endParaRPr lang="nl-BE" dirty="0"/>
          </a:p>
          <a:p>
            <a:pPr lvl="1"/>
            <a:r>
              <a:rPr lang="nl-BE" dirty="0"/>
              <a:t>1,400 </a:t>
            </a:r>
            <a:r>
              <a:rPr lang="nl-BE" dirty="0" err="1"/>
              <a:t>residential</a:t>
            </a:r>
            <a:r>
              <a:rPr lang="nl-BE" dirty="0"/>
              <a:t> care centers</a:t>
            </a:r>
          </a:p>
          <a:p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1</a:t>
            </a:fld>
            <a:r>
              <a:rPr lang="fr-BE"/>
              <a:t> </a:t>
            </a:r>
            <a:endParaRPr lang="fr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Stakeholders of the Belgian health care sector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072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22" y="1177431"/>
            <a:ext cx="664689" cy="664689"/>
          </a:xfrm>
          <a:prstGeom prst="rect">
            <a:avLst/>
          </a:prstGeom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8021516" y="2256693"/>
            <a:ext cx="40005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altLang="en-US" sz="1662">
              <a:solidFill>
                <a:prstClr val="black"/>
              </a:solidFill>
              <a:cs typeface="+mn-cs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7489581" y="2324102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8021517" y="2655279"/>
            <a:ext cx="134815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8355626" y="2589337"/>
            <a:ext cx="531935" cy="464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8421568" y="2129206"/>
            <a:ext cx="587619" cy="26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 flipV="1">
            <a:off x="8156332" y="2032492"/>
            <a:ext cx="65943" cy="224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8223740" y="4626221"/>
            <a:ext cx="39712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altLang="en-US" sz="1662">
              <a:solidFill>
                <a:prstClr val="black"/>
              </a:solidFill>
              <a:cs typeface="+mn-cs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7683014" y="4799137"/>
            <a:ext cx="540726" cy="26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8223741" y="5024804"/>
            <a:ext cx="131885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8554918" y="4958863"/>
            <a:ext cx="531935" cy="464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8620858" y="4560277"/>
            <a:ext cx="332642" cy="199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8421566" y="4227636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4642339" y="5011616"/>
            <a:ext cx="398585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altLang="en-US" sz="1662">
              <a:solidFill>
                <a:prstClr val="black"/>
              </a:solidFill>
              <a:cs typeface="+mn-cs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4110404" y="5079025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4598379" y="5366241"/>
            <a:ext cx="133350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4966191" y="5370636"/>
            <a:ext cx="329711" cy="297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5058509" y="5121521"/>
            <a:ext cx="394189" cy="67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4841631" y="4613032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V="1">
            <a:off x="4977913" y="3711820"/>
            <a:ext cx="1107831" cy="136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 flipH="1" flipV="1">
            <a:off x="6561995" y="3547699"/>
            <a:ext cx="1727689" cy="1144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 flipH="1">
            <a:off x="6498983" y="2554167"/>
            <a:ext cx="1531326" cy="644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8020051" y="2265486"/>
            <a:ext cx="397119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662">
                <a:solidFill>
                  <a:srgbClr val="000000"/>
                </a:solidFill>
                <a:cs typeface="+mn-cs"/>
                <a:sym typeface="Arial" charset="0"/>
              </a:rPr>
              <a:t>A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8263306" y="4651132"/>
            <a:ext cx="265234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662">
                <a:solidFill>
                  <a:srgbClr val="000000"/>
                </a:solidFill>
                <a:cs typeface="+mn-cs"/>
                <a:sym typeface="Arial" charset="0"/>
              </a:rPr>
              <a:t>C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4693629" y="5039461"/>
            <a:ext cx="23885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662">
                <a:solidFill>
                  <a:srgbClr val="000000"/>
                </a:solidFill>
                <a:cs typeface="+mn-cs"/>
                <a:sym typeface="Arial" charset="0"/>
              </a:rPr>
              <a:t>B</a:t>
            </a:r>
          </a:p>
        </p:txBody>
      </p:sp>
      <p:cxnSp>
        <p:nvCxnSpPr>
          <p:cNvPr id="33818" name="Straight Connector 2"/>
          <p:cNvCxnSpPr>
            <a:cxnSpLocks noChangeShapeType="1"/>
          </p:cNvCxnSpPr>
          <p:nvPr/>
        </p:nvCxnSpPr>
        <p:spPr bwMode="auto">
          <a:xfrm>
            <a:off x="4110404" y="4060584"/>
            <a:ext cx="613996" cy="10169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3534509" y="3367456"/>
            <a:ext cx="1252904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1846" b="1">
                <a:solidFill>
                  <a:srgbClr val="00B0F0"/>
                </a:solidFill>
                <a:latin typeface="Consolas" pitchFamily="49" charset="0"/>
                <a:cs typeface="+mn-cs"/>
              </a:rPr>
              <a:t>InterMed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altLang="en-US" sz="1846" b="1">
                <a:solidFill>
                  <a:srgbClr val="00B0F0"/>
                </a:solidFill>
                <a:latin typeface="Consolas" pitchFamily="49" charset="0"/>
                <a:cs typeface="+mn-cs"/>
              </a:rPr>
              <a:t>BruSafe</a:t>
            </a:r>
          </a:p>
        </p:txBody>
      </p:sp>
      <p:cxnSp>
        <p:nvCxnSpPr>
          <p:cNvPr id="33820" name="Straight Connector 11"/>
          <p:cNvCxnSpPr>
            <a:cxnSpLocks noChangeShapeType="1"/>
          </p:cNvCxnSpPr>
          <p:nvPr/>
        </p:nvCxnSpPr>
        <p:spPr bwMode="auto">
          <a:xfrm>
            <a:off x="2825263" y="3020158"/>
            <a:ext cx="526074" cy="5275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13"/>
          <p:cNvCxnSpPr>
            <a:cxnSpLocks noChangeShapeType="1"/>
          </p:cNvCxnSpPr>
          <p:nvPr/>
        </p:nvCxnSpPr>
        <p:spPr bwMode="auto">
          <a:xfrm>
            <a:off x="2790092" y="3669323"/>
            <a:ext cx="41030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Connector 15"/>
          <p:cNvCxnSpPr>
            <a:cxnSpLocks noChangeShapeType="1"/>
          </p:cNvCxnSpPr>
          <p:nvPr/>
        </p:nvCxnSpPr>
        <p:spPr bwMode="auto">
          <a:xfrm flipV="1">
            <a:off x="2790094" y="3874478"/>
            <a:ext cx="694592" cy="4249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Connector 17"/>
          <p:cNvCxnSpPr>
            <a:cxnSpLocks noChangeShapeType="1"/>
          </p:cNvCxnSpPr>
          <p:nvPr/>
        </p:nvCxnSpPr>
        <p:spPr bwMode="auto">
          <a:xfrm flipV="1">
            <a:off x="4110406" y="2048609"/>
            <a:ext cx="465534" cy="24178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19"/>
          <p:cNvCxnSpPr>
            <a:cxnSpLocks noChangeShapeType="1"/>
            <a:stCxn id="33829" idx="0"/>
          </p:cNvCxnSpPr>
          <p:nvPr/>
        </p:nvCxnSpPr>
        <p:spPr bwMode="auto">
          <a:xfrm flipH="1" flipV="1">
            <a:off x="4693630" y="2144591"/>
            <a:ext cx="243529" cy="56344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21"/>
          <p:cNvCxnSpPr>
            <a:cxnSpLocks noChangeShapeType="1"/>
            <a:stCxn id="33828" idx="3"/>
          </p:cNvCxnSpPr>
          <p:nvPr/>
        </p:nvCxnSpPr>
        <p:spPr bwMode="auto">
          <a:xfrm flipV="1">
            <a:off x="3849566" y="1968012"/>
            <a:ext cx="567836" cy="16119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5524503" y="2354875"/>
            <a:ext cx="402981" cy="4689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38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82" y="1743809"/>
            <a:ext cx="1811215" cy="44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90" y="1792167"/>
            <a:ext cx="674077" cy="6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40" y="2708032"/>
            <a:ext cx="722434" cy="7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89" y="2392243"/>
            <a:ext cx="842596" cy="8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71" y="3947748"/>
            <a:ext cx="842597" cy="8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69" y="3289789"/>
            <a:ext cx="844062" cy="8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27" y="2637695"/>
            <a:ext cx="844062" cy="8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63" y="4123595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26" y="4884128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80" y="5410203"/>
            <a:ext cx="655027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58" y="5341328"/>
            <a:ext cx="655026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82" y="4794741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26" y="1792166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35" y="1500555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3" y="1800958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2725617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55" y="2731480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10" y="5064370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93" y="4268667"/>
            <a:ext cx="653562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66" y="3798278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43" y="4632082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89" y="5096609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81" y="2804746"/>
            <a:ext cx="638908" cy="8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Health vaults</a:t>
            </a:r>
            <a:endParaRPr lang="fr-BE" dirty="0"/>
          </a:p>
        </p:txBody>
      </p:sp>
      <p:cxnSp>
        <p:nvCxnSpPr>
          <p:cNvPr id="67" name="Straight Connector 21"/>
          <p:cNvCxnSpPr>
            <a:cxnSpLocks noChangeShapeType="1"/>
            <a:stCxn id="61" idx="3"/>
          </p:cNvCxnSpPr>
          <p:nvPr/>
        </p:nvCxnSpPr>
        <p:spPr bwMode="auto">
          <a:xfrm>
            <a:off x="4181910" y="1509776"/>
            <a:ext cx="235492" cy="23403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330984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4335661" y="2336576"/>
            <a:ext cx="3126357" cy="2659062"/>
            <a:chOff x="2955609" y="2523164"/>
            <a:chExt cx="3126848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39985" y="3178480"/>
              <a:ext cx="1384518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3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</a:rPr>
                <a:t>Health</a:t>
              </a:r>
              <a:endParaRPr kumimoji="0" lang="fr-BE" sz="13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300" dirty="0" err="1">
                  <a:solidFill>
                    <a:srgbClr val="FFFFFF"/>
                  </a:solidFill>
                  <a:latin typeface="Calibri" panose="020F0502020204030204"/>
                </a:rPr>
                <a:t>advantages</a:t>
              </a:r>
              <a:endParaRPr kumimoji="0" lang="fr-BE" sz="13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96522" y="3647926"/>
              <a:ext cx="785935" cy="95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9" y="3830623"/>
              <a:ext cx="884376" cy="214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19" name="Picture 7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0" name="Picture 7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1" name="Picture 7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2" name="Picture 7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3" name="Picture 8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8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eHealth: </a:t>
            </a:r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results</a:t>
            </a:r>
            <a:endParaRPr lang="fr-BE" dirty="0"/>
          </a:p>
        </p:txBody>
      </p: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1862335" y="4949602"/>
            <a:ext cx="3240088" cy="1089025"/>
            <a:chOff x="483110" y="5136172"/>
            <a:chExt cx="3240360" cy="1088504"/>
          </a:xfrm>
        </p:grpSpPr>
        <p:grpSp>
          <p:nvGrpSpPr>
            <p:cNvPr id="11306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088504"/>
              <a:chOff x="398612" y="5107746"/>
              <a:chExt cx="3240360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21069" y="5137894"/>
                <a:ext cx="2024232" cy="1058356"/>
              </a:xfrm>
              <a:prstGeom prst="rect">
                <a:avLst/>
              </a:prstGeom>
              <a:ln>
                <a:noFill/>
              </a:ln>
            </p:spPr>
            <p:txBody>
              <a:bodyPr anchor="ctr">
                <a:norm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>
                    <a:solidFill>
                      <a:srgbClr val="FFFFFF"/>
                    </a:solidFill>
                    <a:latin typeface="Calibri" panose="020F0502020204030204"/>
                  </a:rPr>
                  <a:t>Consultation of </a:t>
                </a: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laboratory</a:t>
                </a:r>
                <a:r>
                  <a:rPr lang="fr-BE" dirty="0">
                    <a:solidFill>
                      <a:srgbClr val="FFFFFF"/>
                    </a:solidFill>
                    <a:latin typeface="Calibri" panose="020F0502020204030204"/>
                  </a:rPr>
                  <a:t> </a:t>
                </a: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results</a:t>
                </a:r>
                <a:endParaRPr kumimoji="0" lang="fr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5CE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1307" name="Picture 9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1898849" y="1196752"/>
            <a:ext cx="3204296" cy="1129420"/>
            <a:chOff x="518456" y="1382445"/>
            <a:chExt cx="3205014" cy="1129308"/>
          </a:xfrm>
        </p:grpSpPr>
        <p:grpSp>
          <p:nvGrpSpPr>
            <p:cNvPr id="11300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176700" cy="1080121"/>
              <a:chOff x="546770" y="1424385"/>
              <a:chExt cx="3176700" cy="1080121"/>
            </a:xfrm>
          </p:grpSpPr>
          <p:grpSp>
            <p:nvGrpSpPr>
              <p:cNvPr id="11302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17252" y="1490470"/>
                <a:ext cx="2088031" cy="947645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/>
                  </a:rPr>
                  <a:t>Medical history search via </a:t>
                </a:r>
                <a:r>
                  <a:rPr lang="en-US" dirty="0" err="1">
                    <a:solidFill>
                      <a:srgbClr val="FFFFFF"/>
                    </a:solidFill>
                    <a:latin typeface="Calibri" panose="020F0502020204030204"/>
                  </a:rPr>
                  <a:t>SumEHR</a:t>
                </a:r>
                <a:endParaRPr kumimoji="0" lang="fr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5CE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1301" name="Picture 9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1875036" y="3104926"/>
            <a:ext cx="2460626" cy="1115672"/>
            <a:chOff x="495636" y="3290765"/>
            <a:chExt cx="2459973" cy="1116124"/>
          </a:xfrm>
        </p:grpSpPr>
        <p:grpSp>
          <p:nvGrpSpPr>
            <p:cNvPr id="11295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3" cy="1079937"/>
              <a:chOff x="455844" y="3290765"/>
              <a:chExt cx="2459973" cy="107993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99" name="TextBox 44"/>
              <p:cNvSpPr txBox="1">
                <a:spLocks noChangeArrowheads="1"/>
              </p:cNvSpPr>
              <p:nvPr/>
            </p:nvSpPr>
            <p:spPr bwMode="auto">
              <a:xfrm>
                <a:off x="1668826" y="3307497"/>
                <a:ext cx="1246991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altLang="en-US" sz="1800" dirty="0" err="1">
                    <a:solidFill>
                      <a:srgbClr val="FFFFFF"/>
                    </a:solidFill>
                    <a:latin typeface="Calibri" panose="020F0502020204030204"/>
                  </a:rPr>
                  <a:t>Medication</a:t>
                </a:r>
                <a:r>
                  <a:rPr lang="fr-BE" altLang="en-US" sz="1800" dirty="0">
                    <a:solidFill>
                      <a:srgbClr val="FFFFFF"/>
                    </a:solidFill>
                    <a:latin typeface="Calibri" panose="020F0502020204030204"/>
                  </a:rPr>
                  <a:t> </a:t>
                </a:r>
                <a:r>
                  <a:rPr lang="fr-BE" altLang="en-US" sz="1800" dirty="0" err="1">
                    <a:solidFill>
                      <a:srgbClr val="FFFFFF"/>
                    </a:solidFill>
                    <a:latin typeface="Calibri" panose="020F0502020204030204"/>
                  </a:rPr>
                  <a:t>schedule</a:t>
                </a:r>
                <a:endParaRPr kumimoji="0" lang="fr-B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1296" name="Picture 9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6781998" y="1257076"/>
            <a:ext cx="3257550" cy="1079500"/>
            <a:chOff x="5403035" y="1443044"/>
            <a:chExt cx="3255987" cy="1080120"/>
          </a:xfrm>
        </p:grpSpPr>
        <p:grpSp>
          <p:nvGrpSpPr>
            <p:cNvPr id="11290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/>
              <a:p>
                <a:pPr marL="8255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Guidelines and </a:t>
                </a:r>
                <a:r>
                  <a:rPr kumimoji="0" lang="fr-B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advice</a:t>
                </a:r>
                <a:r>
                  <a:rPr kumimoji="0" lang="fr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</a:t>
                </a:r>
                <a:r>
                  <a:rPr kumimoji="0" lang="fr-B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available</a:t>
                </a:r>
                <a:r>
                  <a:rPr kumimoji="0" lang="fr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online</a:t>
                </a:r>
              </a:p>
            </p:txBody>
          </p:sp>
        </p:grpSp>
        <p:pic>
          <p:nvPicPr>
            <p:cNvPr id="11291" name="Picture 9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ep 5"/>
          <p:cNvGrpSpPr/>
          <p:nvPr/>
        </p:nvGrpSpPr>
        <p:grpSpPr>
          <a:xfrm>
            <a:off x="6769299" y="4921026"/>
            <a:ext cx="3254375" cy="1185862"/>
            <a:chOff x="6697291" y="5308156"/>
            <a:chExt cx="3254375" cy="1185862"/>
          </a:xfrm>
        </p:grpSpPr>
        <p:grpSp>
          <p:nvGrpSpPr>
            <p:cNvPr id="11283" name="Group 70"/>
            <p:cNvGrpSpPr>
              <a:grpSpLocks/>
            </p:cNvGrpSpPr>
            <p:nvPr/>
          </p:nvGrpSpPr>
          <p:grpSpPr bwMode="auto">
            <a:xfrm>
              <a:off x="6709991" y="5349431"/>
              <a:ext cx="3241675" cy="1095741"/>
              <a:chOff x="5507720" y="5116842"/>
              <a:chExt cx="3240572" cy="1094808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584360" y="5153689"/>
                <a:ext cx="2086853" cy="1057961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/>
              <a:p>
                <a:pPr marL="177800"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Electronic</a:t>
                </a:r>
                <a:r>
                  <a:rPr lang="fr-BE" dirty="0">
                    <a:solidFill>
                      <a:srgbClr val="FFFFFF"/>
                    </a:solidFill>
                    <a:latin typeface="Calibri" panose="020F0502020204030204"/>
                  </a:rPr>
                  <a:t> </a:t>
                </a: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referral</a:t>
                </a:r>
                <a:r>
                  <a:rPr lang="fr-BE" dirty="0">
                    <a:solidFill>
                      <a:srgbClr val="FFFFFF"/>
                    </a:solidFill>
                    <a:latin typeface="Calibri" panose="020F0502020204030204"/>
                  </a:rPr>
                  <a:t> </a:t>
                </a: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letters</a:t>
                </a:r>
                <a:endParaRPr kumimoji="0" lang="fr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5C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" name="Groep 4"/>
            <p:cNvGrpSpPr/>
            <p:nvPr/>
          </p:nvGrpSpPr>
          <p:grpSpPr>
            <a:xfrm>
              <a:off x="6697291" y="5308156"/>
              <a:ext cx="1187215" cy="1185862"/>
              <a:chOff x="6697291" y="5308156"/>
              <a:chExt cx="1187215" cy="1185862"/>
            </a:xfrm>
          </p:grpSpPr>
          <p:pic>
            <p:nvPicPr>
              <p:cNvPr id="11285" name="Picture 99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7291" y="5308156"/>
                <a:ext cx="1187215" cy="1185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86" name="Picture 100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7382" y="5633450"/>
                <a:ext cx="167381" cy="16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7390010" y="3108102"/>
            <a:ext cx="2738438" cy="1119187"/>
            <a:chOff x="6010438" y="3294151"/>
            <a:chExt cx="2738025" cy="1118781"/>
          </a:xfrm>
        </p:grpSpPr>
        <p:grpSp>
          <p:nvGrpSpPr>
            <p:cNvPr id="11276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738025" cy="1081997"/>
              <a:chOff x="5926858" y="3418319"/>
              <a:chExt cx="2658929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820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678" y="3418319"/>
                <a:ext cx="1461255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07193" y="3419905"/>
                <a:ext cx="1678594" cy="1080695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Electronic</a:t>
                </a:r>
                <a:r>
                  <a:rPr kumimoji="0" lang="fr-B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 prescriptions</a:t>
                </a:r>
                <a:endParaRPr kumimoji="0" lang="fr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5CE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1277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1278" name="Picture 103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104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11</a:t>
            </a:fld>
            <a:r>
              <a:rPr lang="fr-BE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42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4362201" y="2325463"/>
            <a:ext cx="2959100" cy="2776538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31" name="Picture 7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7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7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73454" y="3766142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4" name="Picture 7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315897" y="2602852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5" name="Picture 8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64307" y="3124036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6" name="Picture 8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6564" y="3386537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lowchart: Connector 20"/>
            <p:cNvSpPr/>
            <p:nvPr/>
          </p:nvSpPr>
          <p:spPr>
            <a:xfrm>
              <a:off x="3756439" y="3085178"/>
              <a:ext cx="1552417" cy="14828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Adminis</a:t>
              </a:r>
              <a:r>
                <a:rPr kumimoji="0" lang="fr-B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</a:t>
              </a:r>
              <a:r>
                <a:rPr kumimoji="0" lang="fr-BE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trative</a:t>
              </a:r>
              <a:endPara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200" b="1" dirty="0" err="1">
                  <a:solidFill>
                    <a:srgbClr val="FFFFFF"/>
                  </a:solidFill>
                  <a:latin typeface="Calibri" panose="020F0502020204030204"/>
                </a:rPr>
                <a:t>advantages</a:t>
              </a:r>
              <a:endParaRPr kumimoji="0" lang="fr-B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eHealth: some results</a:t>
            </a:r>
            <a:endParaRPr lang="fr-BE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82513" y="1196752"/>
            <a:ext cx="3233738" cy="1146175"/>
            <a:chOff x="546770" y="1394932"/>
            <a:chExt cx="3233142" cy="1146273"/>
          </a:xfrm>
        </p:grpSpPr>
        <p:grpSp>
          <p:nvGrpSpPr>
            <p:cNvPr id="12319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12321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778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>
                    <a:solidFill>
                      <a:srgbClr val="FFFFFF"/>
                    </a:solidFill>
                    <a:latin typeface="Calibri" panose="020F0502020204030204"/>
                  </a:rPr>
                  <a:t>Pricing,</a:t>
                </a:r>
              </a:p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billing</a:t>
                </a:r>
                <a:endParaRPr kumimoji="0" lang="fr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5C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2320" name="Picture 5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14251" y="3406552"/>
            <a:ext cx="2647950" cy="1101725"/>
            <a:chOff x="477657" y="3605133"/>
            <a:chExt cx="2648583" cy="1101151"/>
          </a:xfrm>
        </p:grpSpPr>
        <p:grpSp>
          <p:nvGrpSpPr>
            <p:cNvPr id="12314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Creating</a:t>
                </a:r>
                <a:r>
                  <a:rPr lang="fr-BE" dirty="0">
                    <a:solidFill>
                      <a:srgbClr val="FFFFFF"/>
                    </a:solidFill>
                    <a:latin typeface="Calibri" panose="020F0502020204030204"/>
                  </a:rPr>
                  <a:t> and </a:t>
                </a: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sending</a:t>
                </a:r>
                <a:r>
                  <a:rPr lang="fr-BE" dirty="0">
                    <a:solidFill>
                      <a:srgbClr val="FFFFFF"/>
                    </a:solidFill>
                    <a:latin typeface="Calibri" panose="020F0502020204030204"/>
                  </a:rPr>
                  <a:t> </a:t>
                </a:r>
                <a:r>
                  <a:rPr lang="fr-BE" dirty="0" err="1">
                    <a:solidFill>
                      <a:srgbClr val="FFFFFF"/>
                    </a:solidFill>
                    <a:latin typeface="Calibri" panose="020F0502020204030204"/>
                  </a:rPr>
                  <a:t>certificates</a:t>
                </a:r>
                <a:endParaRPr kumimoji="0" lang="fr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5CE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2315" name="Picture 6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91039" y="1253901"/>
            <a:ext cx="3565525" cy="1098550"/>
            <a:chOff x="5254692" y="1452701"/>
            <a:chExt cx="3565782" cy="1097874"/>
          </a:xfrm>
        </p:grpSpPr>
        <p:grpSp>
          <p:nvGrpSpPr>
            <p:cNvPr id="12309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5782" cy="1088504"/>
              <a:chOff x="398612" y="5107746"/>
              <a:chExt cx="3373796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477145" y="5107746"/>
                <a:ext cx="2295263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77145" y="5137889"/>
                <a:ext cx="2295263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Calibri" panose="020F0502020204030204"/>
                  </a:rPr>
                  <a:t>Updating the </a:t>
                </a:r>
                <a:r>
                  <a:rPr lang="en-US" dirty="0" err="1">
                    <a:solidFill>
                      <a:srgbClr val="FFFFFF"/>
                    </a:solidFill>
                    <a:latin typeface="Calibri" panose="020F0502020204030204"/>
                  </a:rPr>
                  <a:t>SumEHR</a:t>
                </a:r>
                <a:r>
                  <a:rPr lang="en-US" dirty="0">
                    <a:solidFill>
                      <a:srgbClr val="FFFFFF"/>
                    </a:solidFill>
                    <a:latin typeface="Calibri" panose="020F0502020204030204"/>
                  </a:rPr>
                  <a:t>, the medication schedule, ... </a:t>
                </a:r>
                <a:endParaRPr kumimoji="0" lang="fr-B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5CE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2310" name="Picture 6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ep 1"/>
          <p:cNvGrpSpPr/>
          <p:nvPr/>
        </p:nvGrpSpPr>
        <p:grpSpPr>
          <a:xfrm>
            <a:off x="4189164" y="5102002"/>
            <a:ext cx="3255963" cy="1089025"/>
            <a:chOff x="4189164" y="5456112"/>
            <a:chExt cx="3255963" cy="1089025"/>
          </a:xfrm>
        </p:grpSpPr>
        <p:sp>
          <p:nvSpPr>
            <p:cNvPr id="59" name="Rectangle 58"/>
            <p:cNvSpPr/>
            <p:nvPr/>
          </p:nvSpPr>
          <p:spPr bwMode="auto">
            <a:xfrm>
              <a:off x="4189164" y="5456112"/>
              <a:ext cx="1152525" cy="108108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341689" y="5456112"/>
              <a:ext cx="2087563" cy="1081087"/>
            </a:xfrm>
            <a:prstGeom prst="rect">
              <a:avLst/>
            </a:prstGeom>
            <a:solidFill>
              <a:srgbClr val="3E6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5359152" y="5486274"/>
              <a:ext cx="2085975" cy="1058863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Calibri" panose="020F0502020204030204"/>
                </a:rPr>
                <a:t>Sending a report to the GMF holder</a:t>
              </a: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pic>
          <p:nvPicPr>
            <p:cNvPr id="12305" name="Picture 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994" y="5477418"/>
              <a:ext cx="1063289" cy="106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322889" y="3425601"/>
            <a:ext cx="2949575" cy="1090612"/>
            <a:chOff x="6264041" y="3624287"/>
            <a:chExt cx="3169333" cy="1090476"/>
          </a:xfrm>
        </p:grpSpPr>
        <p:grpSp>
          <p:nvGrpSpPr>
            <p:cNvPr id="12299" name="Group 69"/>
            <p:cNvGrpSpPr>
              <a:grpSpLocks/>
            </p:cNvGrpSpPr>
            <p:nvPr/>
          </p:nvGrpSpPr>
          <p:grpSpPr bwMode="auto">
            <a:xfrm>
              <a:off x="6275982" y="3624287"/>
              <a:ext cx="3157392" cy="1090476"/>
              <a:chOff x="5588415" y="1304707"/>
              <a:chExt cx="3702827" cy="10904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88415" y="1304707"/>
                <a:ext cx="1152258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50674" y="1315818"/>
                <a:ext cx="2540568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03" name="TextBox 52"/>
              <p:cNvSpPr txBox="1">
                <a:spLocks noChangeArrowheads="1"/>
              </p:cNvSpPr>
              <p:nvPr/>
            </p:nvSpPr>
            <p:spPr bwMode="auto">
              <a:xfrm>
                <a:off x="6751106" y="1344851"/>
                <a:ext cx="2540136" cy="10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78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1778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  <a:p>
                <a:pPr marL="1778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altLang="en-US" sz="1800" noProof="0" dirty="0">
                    <a:solidFill>
                      <a:srgbClr val="FFFFFF"/>
                    </a:solidFill>
                    <a:latin typeface="Calibri" panose="020F0502020204030204"/>
                  </a:rPr>
                  <a:t>Registrations</a:t>
                </a:r>
                <a:endParaRPr kumimoji="0" lang="fr-BE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12300" name="Picture 1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12</a:t>
            </a:fld>
            <a:r>
              <a:rPr lang="fr-BE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72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eHealth: some results</a:t>
            </a:r>
            <a:endParaRPr lang="fr-BE" dirty="0"/>
          </a:p>
        </p:txBody>
      </p:sp>
      <p:grpSp>
        <p:nvGrpSpPr>
          <p:cNvPr id="42" name="Group 41"/>
          <p:cNvGrpSpPr/>
          <p:nvPr/>
        </p:nvGrpSpPr>
        <p:grpSpPr>
          <a:xfrm>
            <a:off x="7903637" y="1369010"/>
            <a:ext cx="1418978" cy="1531404"/>
            <a:chOff x="3972232" y="818701"/>
            <a:chExt cx="2522626" cy="27224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98" y="818701"/>
              <a:ext cx="1274918" cy="141620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972232" y="2337449"/>
              <a:ext cx="2522626" cy="120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149</a:t>
              </a:r>
              <a:r>
                <a:rPr kumimoji="0" lang="fr-B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millions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messages/</a:t>
              </a:r>
              <a:r>
                <a:rPr kumimoji="0" lang="fr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year</a:t>
              </a:r>
              <a:endPara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via </a:t>
              </a:r>
              <a:r>
                <a:rPr kumimoji="0" lang="fr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eHealthBox</a:t>
              </a:r>
              <a:endPara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24685" y="1351684"/>
            <a:ext cx="1468671" cy="1652206"/>
            <a:chOff x="7395613" y="814615"/>
            <a:chExt cx="2610968" cy="29372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586" y="814615"/>
              <a:ext cx="1829571" cy="182957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395613" y="2548120"/>
              <a:ext cx="2610968" cy="1203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+97%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</a:t>
              </a:r>
              <a:r>
                <a:rPr kumimoji="0" lang="fr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GPs</a:t>
              </a: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fr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</a:t>
              </a: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use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eHealth services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69811" y="3299093"/>
            <a:ext cx="2886629" cy="1647822"/>
            <a:chOff x="4532721" y="4860280"/>
            <a:chExt cx="5131784" cy="29294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206" y="4860280"/>
              <a:ext cx="2323125" cy="124084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532721" y="6285055"/>
              <a:ext cx="5131784" cy="1504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4.835.690 </a:t>
              </a:r>
            </a:p>
            <a:p>
              <a:pPr lvl="0" algn="ctr"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Belgian patients with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Summary Electronic Health Records in health vaults 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27700" y="1268760"/>
            <a:ext cx="2674130" cy="1663122"/>
            <a:chOff x="-373947" y="598714"/>
            <a:chExt cx="4754013" cy="2956662"/>
          </a:xfrm>
        </p:grpSpPr>
        <p:grpSp>
          <p:nvGrpSpPr>
            <p:cNvPr id="13" name="Group 12"/>
            <p:cNvGrpSpPr/>
            <p:nvPr/>
          </p:nvGrpSpPr>
          <p:grpSpPr>
            <a:xfrm>
              <a:off x="866130" y="598714"/>
              <a:ext cx="1973439" cy="1614997"/>
              <a:chOff x="660507" y="708577"/>
              <a:chExt cx="1973439" cy="1614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507" y="708577"/>
                <a:ext cx="1973439" cy="1614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7" t="36834" r="39089" b="37666"/>
              <a:stretch/>
            </p:blipFill>
            <p:spPr>
              <a:xfrm>
                <a:off x="1322022" y="877528"/>
                <a:ext cx="844551" cy="823033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-373947" y="2351628"/>
              <a:ext cx="4754013" cy="120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</a:t>
              </a:r>
              <a:r>
                <a:rPr lang="fr-BE" sz="1600" b="1" noProof="0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,3 </a:t>
              </a:r>
              <a:r>
                <a:rPr kumimoji="0" lang="fr-B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</a:t>
              </a:r>
              <a:r>
                <a:rPr kumimoji="0" lang="fr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Belgian</a:t>
              </a: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fr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citizens</a:t>
              </a: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have </a:t>
              </a:r>
              <a:r>
                <a:rPr kumimoji="0" lang="fr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given</a:t>
              </a:r>
              <a:endParaRPr kumimoji="0" lang="fr-BE" sz="11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 </a:t>
              </a:r>
              <a:r>
                <a:rPr kumimoji="0" lang="fr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informed</a:t>
              </a:r>
              <a:r>
                <a: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consent for data sharing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8111" y="3299093"/>
            <a:ext cx="2233304" cy="1610201"/>
            <a:chOff x="2795148" y="3310960"/>
            <a:chExt cx="2233304" cy="1610201"/>
          </a:xfrm>
        </p:grpSpPr>
        <p:grpSp>
          <p:nvGrpSpPr>
            <p:cNvPr id="35" name="Group 34"/>
            <p:cNvGrpSpPr/>
            <p:nvPr/>
          </p:nvGrpSpPr>
          <p:grpSpPr>
            <a:xfrm>
              <a:off x="3071367" y="4205657"/>
              <a:ext cx="736099" cy="702051"/>
              <a:chOff x="-253508" y="4873479"/>
              <a:chExt cx="1308619" cy="124809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8997" l="0" r="100000">
                            <a14:foregroundMark x1="20067" y1="20736" x2="20067" y2="20736"/>
                            <a14:foregroundMark x1="72241" y1="69900" x2="72241" y2="69900"/>
                            <a14:foregroundMark x1="69900" y1="82609" x2="69900" y2="82609"/>
                            <a14:foregroundMark x1="36120" y1="77258" x2="36120" y2="77258"/>
                            <a14:foregroundMark x1="36120" y1="74247" x2="36120" y2="74247"/>
                            <a14:foregroundMark x1="57525" y1="34783" x2="57525" y2="34783"/>
                            <a14:foregroundMark x1="53846" y1="44147" x2="53846" y2="44147"/>
                            <a14:foregroundMark x1="88963" y1="33779" x2="88963" y2="33779"/>
                            <a14:foregroundMark x1="93311" y1="51505" x2="93311" y2="515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597" y="4873479"/>
                <a:ext cx="932287" cy="93228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-253508" y="5656485"/>
                <a:ext cx="1308619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29.000</a:t>
                </a:r>
                <a:endPara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856029" y="4205656"/>
              <a:ext cx="619080" cy="715505"/>
              <a:chOff x="2436488" y="4873477"/>
              <a:chExt cx="1100586" cy="127200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68" b="100000" l="0" r="100000">
                            <a14:foregroundMark x1="22059" y1="16912" x2="22059" y2="16912"/>
                            <a14:foregroundMark x1="56618" y1="54779" x2="56618" y2="547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629" y="4873477"/>
                <a:ext cx="1015550" cy="1015549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436488" y="5680401"/>
                <a:ext cx="1100586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fr-BE" sz="11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4000</a:t>
                </a:r>
                <a:endParaRPr kumimoji="0" lang="fr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002737" y="3563342"/>
              <a:ext cx="1818126" cy="679815"/>
              <a:chOff x="1804287" y="5934586"/>
              <a:chExt cx="2378602" cy="88912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714" y="5934586"/>
                <a:ext cx="427673" cy="405050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804287" y="6380918"/>
                <a:ext cx="2378602" cy="442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16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 million/</a:t>
                </a:r>
                <a:r>
                  <a:rPr lang="fr-BE" sz="1600" b="1" dirty="0" err="1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month</a:t>
                </a:r>
                <a:endPara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2795148" y="3310960"/>
              <a:ext cx="2233304" cy="307777"/>
            </a:xfrm>
            <a:prstGeom prst="rect">
              <a:avLst/>
            </a:prstGeom>
            <a:solidFill>
              <a:srgbClr val="4A6C5B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Electronic</a:t>
              </a:r>
              <a:r>
                <a:rPr kumimoji="0" lang="fr-B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prescriptions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43642" y="4732082"/>
            <a:ext cx="3358217" cy="1597681"/>
            <a:chOff x="4042167" y="4113743"/>
            <a:chExt cx="3358217" cy="1597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440" y="4113743"/>
              <a:ext cx="1062151" cy="10884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42167" y="5034316"/>
              <a:ext cx="33582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 million</a:t>
              </a:r>
            </a:p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electronic</a:t>
              </a: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documents</a:t>
              </a: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available</a:t>
              </a:r>
              <a:endParaRPr kumimoji="0" lang="nl-BE" sz="1100" b="1" i="0" u="none" strike="noStrike" kern="1200" cap="none" spc="0" normalizeH="0" baseline="0" noProof="0" dirty="0">
                <a:ln>
                  <a:noFill/>
                </a:ln>
                <a:solidFill>
                  <a:srgbClr val="4A6C5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 </a:t>
              </a:r>
              <a:r>
                <a:rPr kumimoji="0" lang="nl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hospitals</a:t>
              </a: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</a:t>
              </a: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BE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clinical</a:t>
              </a:r>
              <a:r>
                <a:rPr kumimoji="0" lang="nl-B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A6C5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labs</a:t>
              </a:r>
            </a:p>
          </p:txBody>
        </p:sp>
      </p:grpSp>
      <p:sp>
        <p:nvSpPr>
          <p:cNvPr id="39" name="Slide Number Placeholder 4"/>
          <p:cNvSpPr txBox="1">
            <a:spLocks/>
          </p:cNvSpPr>
          <p:nvPr/>
        </p:nvSpPr>
        <p:spPr>
          <a:xfrm>
            <a:off x="11353799" y="6270274"/>
            <a:ext cx="675331" cy="46670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0BCE-BB7B-46B6-B74F-5C461C2FC4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60559" y="3244081"/>
            <a:ext cx="1631103" cy="1168862"/>
            <a:chOff x="5222177" y="3199474"/>
            <a:chExt cx="1631103" cy="1168862"/>
          </a:xfrm>
        </p:grpSpPr>
        <p:grpSp>
          <p:nvGrpSpPr>
            <p:cNvPr id="17" name="Group 16"/>
            <p:cNvGrpSpPr/>
            <p:nvPr/>
          </p:nvGrpSpPr>
          <p:grpSpPr>
            <a:xfrm>
              <a:off x="5222177" y="3199474"/>
              <a:ext cx="1631103" cy="1168862"/>
              <a:chOff x="5490116" y="2902310"/>
              <a:chExt cx="1631103" cy="116886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490116" y="3563341"/>
                <a:ext cx="16311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1600" b="1" noProof="0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kumimoji="0" lang="fr-B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A6C5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.260.000.000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A6C5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digital transactions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7472" y="2902310"/>
                <a:ext cx="986904" cy="637115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626773" y="3457597"/>
              <a:ext cx="914400" cy="363099"/>
            </a:xfrm>
            <a:prstGeom prst="rect">
              <a:avLst/>
            </a:prstGeom>
            <a:solidFill>
              <a:srgbClr val="90A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400" b="1" dirty="0">
                  <a:solidFill>
                    <a:srgbClr val="49685C"/>
                  </a:solidFill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24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236" y="1387227"/>
            <a:ext cx="4524132" cy="41761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110430" y="2132863"/>
            <a:ext cx="4624520" cy="2800767"/>
            <a:chOff x="4406900" y="2676525"/>
            <a:chExt cx="4268788" cy="2802021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latin typeface="+mn-lt"/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14</a:t>
            </a:fld>
            <a:r>
              <a:rPr lang="fr-BE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890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chronic care instead of merely acute care</a:t>
            </a:r>
          </a:p>
          <a:p>
            <a:r>
              <a:rPr lang="en-US" dirty="0"/>
              <a:t>remote care (monitoring, assistance, consultation, diagnosis, operation, ...), and home care</a:t>
            </a:r>
          </a:p>
          <a:p>
            <a:r>
              <a:rPr lang="en-US" dirty="0"/>
              <a:t>multidisciplinary, transmural and integrated care</a:t>
            </a:r>
          </a:p>
          <a:p>
            <a:r>
              <a:rPr lang="en-US" dirty="0"/>
              <a:t>patient-centric care and patient empowerment</a:t>
            </a:r>
          </a:p>
          <a:p>
            <a:r>
              <a:rPr lang="en-US" dirty="0"/>
              <a:t>rapidly evolving knowledge =&gt; </a:t>
            </a:r>
            <a:r>
              <a:rPr lang="en-GB" dirty="0"/>
              <a:t>need for reliable and coordinated management and access to knowledge</a:t>
            </a:r>
          </a:p>
          <a:p>
            <a:r>
              <a:rPr lang="en-US" dirty="0"/>
              <a:t>threat of excessively time-consuming administrative processes</a:t>
            </a:r>
          </a:p>
          <a:p>
            <a:r>
              <a:rPr lang="en-US" dirty="0"/>
              <a:t>thorough support of health care policy and research requires thorough, integrated and anonymized information</a:t>
            </a:r>
          </a:p>
          <a:p>
            <a:r>
              <a:rPr lang="en-US" dirty="0"/>
              <a:t>cross-border mobility</a:t>
            </a:r>
          </a:p>
          <a:p>
            <a:r>
              <a:rPr lang="en-US" dirty="0"/>
              <a:t>need for cost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Some evolutions in health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9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cooperation between all actors in health care</a:t>
            </a:r>
          </a:p>
          <a:p>
            <a:r>
              <a:rPr lang="en-US" altLang="en-US" dirty="0"/>
              <a:t>efficient and secure electronic communication amongst all actors in health care</a:t>
            </a:r>
          </a:p>
          <a:p>
            <a:r>
              <a:rPr lang="en-US" altLang="en-US" dirty="0"/>
              <a:t>high quality, multidisciplinary electronic health records</a:t>
            </a:r>
          </a:p>
          <a:p>
            <a:r>
              <a:rPr lang="en-US" altLang="en-US" dirty="0"/>
              <a:t>care pathways</a:t>
            </a:r>
          </a:p>
          <a:p>
            <a:r>
              <a:rPr lang="en-US" altLang="en-US" dirty="0" err="1"/>
              <a:t>pptimized</a:t>
            </a:r>
            <a:r>
              <a:rPr lang="en-US" altLang="en-US" dirty="0"/>
              <a:t> administrative processes</a:t>
            </a:r>
          </a:p>
          <a:p>
            <a:r>
              <a:rPr lang="en-US" altLang="en-US" dirty="0"/>
              <a:t>technical and semantic interoperability</a:t>
            </a:r>
          </a:p>
          <a:p>
            <a:r>
              <a:rPr lang="en-US" altLang="en-US" dirty="0"/>
              <a:t>guarantees with regard to</a:t>
            </a:r>
          </a:p>
          <a:p>
            <a:pPr lvl="1"/>
            <a:r>
              <a:rPr lang="en-US" altLang="en-US" dirty="0"/>
              <a:t>information security</a:t>
            </a:r>
          </a:p>
          <a:p>
            <a:pPr lvl="1"/>
            <a:r>
              <a:rPr lang="en-US" altLang="en-US" dirty="0"/>
              <a:t>privacy protection</a:t>
            </a:r>
          </a:p>
          <a:p>
            <a:pPr lvl="1"/>
            <a:r>
              <a:rPr lang="en-US" altLang="en-US" dirty="0"/>
              <a:t>respect for the professional secrecy of health care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The reported evolutions require...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43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quality</a:t>
            </a:r>
            <a:r>
              <a:rPr lang="nl-BE" dirty="0"/>
              <a:t> of care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patient</a:t>
            </a:r>
            <a:r>
              <a:rPr lang="nl-BE" dirty="0"/>
              <a:t> </a:t>
            </a:r>
            <a:r>
              <a:rPr lang="nl-BE" dirty="0" err="1"/>
              <a:t>safety</a:t>
            </a:r>
            <a:endParaRPr lang="nl-BE" dirty="0"/>
          </a:p>
          <a:p>
            <a:pPr lvl="1"/>
            <a:r>
              <a:rPr lang="nl-BE" dirty="0" err="1"/>
              <a:t>avoidance</a:t>
            </a:r>
            <a:r>
              <a:rPr lang="nl-BE" dirty="0"/>
              <a:t> of wrong care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medication</a:t>
            </a:r>
            <a:endParaRPr lang="nl-BE" dirty="0"/>
          </a:p>
          <a:p>
            <a:pPr lvl="2"/>
            <a:r>
              <a:rPr lang="nl-BE" dirty="0" err="1"/>
              <a:t>incompatibility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medicines</a:t>
            </a:r>
            <a:endParaRPr lang="nl-BE" dirty="0"/>
          </a:p>
          <a:p>
            <a:pPr lvl="2"/>
            <a:r>
              <a:rPr lang="nl-BE" dirty="0"/>
              <a:t>contra-</a:t>
            </a:r>
            <a:r>
              <a:rPr lang="nl-BE" dirty="0" err="1"/>
              <a:t>indications</a:t>
            </a:r>
            <a:r>
              <a:rPr lang="nl-BE" dirty="0"/>
              <a:t> </a:t>
            </a:r>
            <a:r>
              <a:rPr lang="nl-BE" dirty="0" err="1"/>
              <a:t>against</a:t>
            </a:r>
            <a:r>
              <a:rPr lang="nl-BE" dirty="0"/>
              <a:t> </a:t>
            </a:r>
            <a:r>
              <a:rPr lang="nl-BE" dirty="0" err="1"/>
              <a:t>certain</a:t>
            </a:r>
            <a:r>
              <a:rPr lang="nl-BE" dirty="0"/>
              <a:t> </a:t>
            </a:r>
            <a:r>
              <a:rPr lang="nl-BE" dirty="0" err="1"/>
              <a:t>medicines</a:t>
            </a:r>
            <a:r>
              <a:rPr lang="nl-BE" dirty="0"/>
              <a:t> or </a:t>
            </a:r>
            <a:r>
              <a:rPr lang="nl-BE" dirty="0" err="1"/>
              <a:t>treatments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patient</a:t>
            </a:r>
            <a:r>
              <a:rPr lang="nl-BE" dirty="0"/>
              <a:t> (eg </a:t>
            </a:r>
            <a:r>
              <a:rPr lang="nl-BE" dirty="0" err="1"/>
              <a:t>allergies</a:t>
            </a:r>
            <a:r>
              <a:rPr lang="nl-BE" dirty="0"/>
              <a:t>, </a:t>
            </a:r>
            <a:r>
              <a:rPr lang="nl-BE" dirty="0" err="1"/>
              <a:t>diseases</a:t>
            </a:r>
            <a:r>
              <a:rPr lang="nl-BE" dirty="0"/>
              <a:t>, …)</a:t>
            </a:r>
          </a:p>
          <a:p>
            <a:pPr lvl="1"/>
            <a:r>
              <a:rPr lang="nl-BE" dirty="0" err="1"/>
              <a:t>avoidance</a:t>
            </a:r>
            <a:r>
              <a:rPr lang="nl-BE" dirty="0"/>
              <a:t> of </a:t>
            </a:r>
            <a:r>
              <a:rPr lang="nl-BE" dirty="0" err="1"/>
              <a:t>errors</a:t>
            </a:r>
            <a:r>
              <a:rPr lang="nl-BE" dirty="0"/>
              <a:t> in concrete care </a:t>
            </a:r>
            <a:r>
              <a:rPr lang="nl-BE" dirty="0" err="1"/>
              <a:t>provision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administration</a:t>
            </a:r>
            <a:r>
              <a:rPr lang="nl-BE" dirty="0"/>
              <a:t> of </a:t>
            </a:r>
            <a:r>
              <a:rPr lang="nl-BE" dirty="0" err="1"/>
              <a:t>medicines</a:t>
            </a:r>
            <a:endParaRPr lang="nl-BE" dirty="0"/>
          </a:p>
          <a:p>
            <a:pPr lvl="1"/>
            <a:r>
              <a:rPr lang="en-US" dirty="0"/>
              <a:t>availability of reliable databases on good treatment practices and decision support scripts</a:t>
            </a:r>
          </a:p>
          <a:p>
            <a:pPr lvl="1"/>
            <a:r>
              <a:rPr lang="nl-BE" dirty="0"/>
              <a:t>more opportunity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multidisciplinary</a:t>
            </a:r>
            <a:r>
              <a:rPr lang="nl-BE" dirty="0"/>
              <a:t> </a:t>
            </a:r>
            <a:r>
              <a:rPr lang="nl-BE" dirty="0" err="1"/>
              <a:t>consultations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second </a:t>
            </a:r>
            <a:r>
              <a:rPr lang="nl-BE" dirty="0" err="1"/>
              <a:t>opinions</a:t>
            </a:r>
            <a:endParaRPr lang="nl-BE" dirty="0"/>
          </a:p>
          <a:p>
            <a:pPr lvl="1"/>
            <a:endParaRPr lang="nl-BE" dirty="0"/>
          </a:p>
          <a:p>
            <a:r>
              <a:rPr lang="en-US" dirty="0"/>
              <a:t>avoidance of unnecessary multiple examinations =&gt; less stress for the patient and avoidance of unnecessary additional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Electronic communication also stimulates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6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dirty="0" err="1"/>
              <a:t>how</a:t>
            </a:r>
            <a:r>
              <a:rPr lang="nl-BE" altLang="en-US" dirty="0"/>
              <a:t>?</a:t>
            </a:r>
          </a:p>
          <a:p>
            <a:pPr lvl="1"/>
            <a:r>
              <a:rPr lang="nl-BE" altLang="en-US" dirty="0" err="1"/>
              <a:t>through</a:t>
            </a:r>
            <a:r>
              <a:rPr lang="nl-BE" altLang="en-US" dirty="0"/>
              <a:t> a well </a:t>
            </a:r>
            <a:r>
              <a:rPr lang="nl-BE" altLang="en-US" dirty="0" err="1"/>
              <a:t>organized</a:t>
            </a:r>
            <a:r>
              <a:rPr lang="nl-BE" altLang="en-US" dirty="0"/>
              <a:t>, </a:t>
            </a:r>
            <a:r>
              <a:rPr lang="nl-BE" altLang="en-US" dirty="0" err="1"/>
              <a:t>mutual</a:t>
            </a:r>
            <a:r>
              <a:rPr lang="nl-BE" altLang="en-US" dirty="0"/>
              <a:t> </a:t>
            </a:r>
            <a:r>
              <a:rPr lang="nl-BE" altLang="en-US" dirty="0" err="1"/>
              <a:t>electronic</a:t>
            </a:r>
            <a:r>
              <a:rPr lang="nl-BE" altLang="en-US" dirty="0"/>
              <a:t> service </a:t>
            </a:r>
            <a:r>
              <a:rPr lang="nl-BE" altLang="en-US" dirty="0" err="1"/>
              <a:t>provision</a:t>
            </a:r>
            <a:r>
              <a:rPr lang="nl-BE" altLang="en-US" dirty="0"/>
              <a:t> </a:t>
            </a:r>
            <a:r>
              <a:rPr lang="nl-BE" altLang="en-US" dirty="0" err="1"/>
              <a:t>and</a:t>
            </a:r>
            <a:r>
              <a:rPr lang="nl-BE" altLang="en-US" dirty="0"/>
              <a:t> information exchange </a:t>
            </a:r>
            <a:r>
              <a:rPr lang="nl-BE" altLang="en-US" dirty="0" err="1"/>
              <a:t>amongst</a:t>
            </a:r>
            <a:r>
              <a:rPr lang="nl-BE" altLang="en-US" dirty="0"/>
              <a:t> </a:t>
            </a:r>
            <a:r>
              <a:rPr lang="nl-BE" altLang="en-US" dirty="0" err="1"/>
              <a:t>all</a:t>
            </a:r>
            <a:r>
              <a:rPr lang="nl-BE" altLang="en-US" dirty="0"/>
              <a:t> actors in health care</a:t>
            </a:r>
          </a:p>
          <a:p>
            <a:pPr lvl="1"/>
            <a:r>
              <a:rPr lang="nl-BE" altLang="en-US" dirty="0" err="1"/>
              <a:t>with</a:t>
            </a:r>
            <a:r>
              <a:rPr lang="nl-BE" altLang="en-US" dirty="0"/>
              <a:t>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necessary</a:t>
            </a:r>
            <a:r>
              <a:rPr lang="nl-BE" altLang="en-US" dirty="0"/>
              <a:t> </a:t>
            </a:r>
            <a:r>
              <a:rPr lang="nl-BE" altLang="en-US" dirty="0" err="1"/>
              <a:t>guarantees</a:t>
            </a:r>
            <a:r>
              <a:rPr lang="nl-BE" altLang="en-US" dirty="0"/>
              <a:t> on </a:t>
            </a:r>
            <a:r>
              <a:rPr lang="nl-BE" altLang="en-US" dirty="0" err="1"/>
              <a:t>the</a:t>
            </a:r>
            <a:r>
              <a:rPr lang="nl-BE" altLang="en-US" dirty="0"/>
              <a:t> level of information security, privacy </a:t>
            </a:r>
            <a:r>
              <a:rPr lang="nl-BE" altLang="en-US" dirty="0" err="1"/>
              <a:t>protection</a:t>
            </a:r>
            <a:r>
              <a:rPr lang="nl-BE" altLang="en-US" dirty="0"/>
              <a:t> </a:t>
            </a:r>
            <a:r>
              <a:rPr lang="nl-BE" altLang="en-US" dirty="0" err="1"/>
              <a:t>and</a:t>
            </a:r>
            <a:r>
              <a:rPr lang="nl-BE" altLang="en-US" dirty="0"/>
              <a:t> professional </a:t>
            </a:r>
            <a:r>
              <a:rPr lang="nl-BE" altLang="en-US" dirty="0" err="1"/>
              <a:t>secrecy</a:t>
            </a:r>
            <a:endParaRPr lang="nl-BE" altLang="en-US" dirty="0"/>
          </a:p>
          <a:p>
            <a:endParaRPr lang="nl-BE" altLang="en-US" dirty="0"/>
          </a:p>
          <a:p>
            <a:r>
              <a:rPr lang="nl-BE" altLang="en-US" dirty="0" err="1"/>
              <a:t>what</a:t>
            </a:r>
            <a:r>
              <a:rPr lang="nl-BE" altLang="en-US" dirty="0"/>
              <a:t>?</a:t>
            </a:r>
          </a:p>
          <a:p>
            <a:pPr lvl="1"/>
            <a:r>
              <a:rPr lang="nl-BE" altLang="en-US" dirty="0" err="1"/>
              <a:t>optimization</a:t>
            </a:r>
            <a:r>
              <a:rPr lang="nl-BE" altLang="en-US" dirty="0"/>
              <a:t> of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quality</a:t>
            </a:r>
            <a:r>
              <a:rPr lang="nl-BE" altLang="en-US" dirty="0"/>
              <a:t> </a:t>
            </a:r>
            <a:r>
              <a:rPr lang="nl-BE" altLang="en-US" dirty="0" err="1"/>
              <a:t>and</a:t>
            </a:r>
            <a:r>
              <a:rPr lang="nl-BE" altLang="en-US" dirty="0"/>
              <a:t> </a:t>
            </a:r>
            <a:r>
              <a:rPr lang="nl-BE" altLang="en-US" dirty="0" err="1"/>
              <a:t>continuity</a:t>
            </a:r>
            <a:r>
              <a:rPr lang="nl-BE" altLang="en-US" dirty="0"/>
              <a:t> of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provision</a:t>
            </a:r>
            <a:r>
              <a:rPr lang="nl-BE" altLang="en-US" dirty="0"/>
              <a:t> of health care </a:t>
            </a:r>
          </a:p>
          <a:p>
            <a:pPr lvl="1"/>
            <a:r>
              <a:rPr lang="nl-BE" altLang="en-US" dirty="0" err="1"/>
              <a:t>optimization</a:t>
            </a:r>
            <a:r>
              <a:rPr lang="nl-BE" altLang="en-US" dirty="0"/>
              <a:t> of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patient</a:t>
            </a:r>
            <a:r>
              <a:rPr lang="nl-BE" altLang="en-US" dirty="0"/>
              <a:t> </a:t>
            </a:r>
            <a:r>
              <a:rPr lang="nl-BE" altLang="en-US" dirty="0" err="1"/>
              <a:t>safety</a:t>
            </a:r>
            <a:endParaRPr lang="nl-BE" altLang="en-US" dirty="0"/>
          </a:p>
          <a:p>
            <a:pPr lvl="1"/>
            <a:r>
              <a:rPr lang="nl-BE" altLang="en-US" dirty="0" err="1"/>
              <a:t>simplification</a:t>
            </a:r>
            <a:r>
              <a:rPr lang="nl-BE" altLang="en-US" dirty="0"/>
              <a:t> of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administrative</a:t>
            </a:r>
            <a:r>
              <a:rPr lang="nl-BE" altLang="en-US" dirty="0"/>
              <a:t> </a:t>
            </a:r>
            <a:r>
              <a:rPr lang="nl-BE" altLang="en-US" dirty="0" err="1"/>
              <a:t>formalities</a:t>
            </a:r>
            <a:r>
              <a:rPr lang="nl-BE" altLang="en-US" dirty="0"/>
              <a:t> </a:t>
            </a:r>
            <a:r>
              <a:rPr lang="nl-BE" altLang="en-US" dirty="0" err="1"/>
              <a:t>for</a:t>
            </a:r>
            <a:r>
              <a:rPr lang="nl-BE" altLang="en-US" dirty="0"/>
              <a:t> </a:t>
            </a:r>
            <a:r>
              <a:rPr lang="nl-BE" altLang="en-US" dirty="0" err="1"/>
              <a:t>all</a:t>
            </a:r>
            <a:r>
              <a:rPr lang="nl-BE" altLang="en-US" dirty="0"/>
              <a:t> actors in health care</a:t>
            </a:r>
          </a:p>
          <a:p>
            <a:pPr lvl="1"/>
            <a:r>
              <a:rPr lang="nl-BE" altLang="en-US" dirty="0"/>
              <a:t>proper support of health care policy </a:t>
            </a:r>
            <a:r>
              <a:rPr lang="nl-BE" altLang="en-US" dirty="0" err="1"/>
              <a:t>and</a:t>
            </a:r>
            <a:r>
              <a:rPr lang="nl-BE" altLang="en-US" dirty="0"/>
              <a:t>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Objectives of the eHealth-platform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93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6</a:t>
            </a:fld>
            <a:r>
              <a:rPr lang="fr-BE"/>
              <a:t> 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eHealth: architecture</a:t>
            </a:r>
            <a:endParaRPr lang="en-US" dirty="0"/>
          </a:p>
        </p:txBody>
      </p:sp>
      <p:pic>
        <p:nvPicPr>
          <p:cNvPr id="56" name="Picture 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378" y="5808342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Oval 83"/>
          <p:cNvSpPr>
            <a:spLocks noChangeArrowheads="1"/>
          </p:cNvSpPr>
          <p:nvPr/>
        </p:nvSpPr>
        <p:spPr bwMode="auto">
          <a:xfrm>
            <a:off x="2066228" y="3855717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Oval 84"/>
          <p:cNvSpPr>
            <a:spLocks noChangeArrowheads="1"/>
          </p:cNvSpPr>
          <p:nvPr/>
        </p:nvSpPr>
        <p:spPr bwMode="auto">
          <a:xfrm>
            <a:off x="9427467" y="3849367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ectangle 85"/>
          <p:cNvSpPr>
            <a:spLocks noChangeArrowheads="1"/>
          </p:cNvSpPr>
          <p:nvPr/>
        </p:nvSpPr>
        <p:spPr bwMode="auto">
          <a:xfrm>
            <a:off x="2575817" y="3857305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0" name="Oval 86"/>
          <p:cNvSpPr>
            <a:spLocks noChangeArrowheads="1"/>
          </p:cNvSpPr>
          <p:nvPr/>
        </p:nvSpPr>
        <p:spPr bwMode="auto">
          <a:xfrm>
            <a:off x="3345753" y="411289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Oval 87"/>
          <p:cNvSpPr>
            <a:spLocks noChangeArrowheads="1"/>
          </p:cNvSpPr>
          <p:nvPr/>
        </p:nvSpPr>
        <p:spPr bwMode="auto">
          <a:xfrm>
            <a:off x="9251253" y="410654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88"/>
          <p:cNvSpPr>
            <a:spLocks noChangeArrowheads="1"/>
          </p:cNvSpPr>
          <p:nvPr/>
        </p:nvSpPr>
        <p:spPr bwMode="auto">
          <a:xfrm>
            <a:off x="3748980" y="4116067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Basic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1" u="none" strike="noStrike" kern="1200" cap="none" spc="0" normalizeH="0" baseline="0" noProof="0" dirty="0">
                <a:ln>
                  <a:noFill/>
                </a:ln>
                <a:solidFill>
                  <a:srgbClr val="077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eHealth-</a:t>
            </a:r>
            <a:r>
              <a:rPr kumimoji="0" lang="nl-BE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platform</a:t>
            </a:r>
          </a:p>
        </p:txBody>
      </p:sp>
      <p:sp>
        <p:nvSpPr>
          <p:cNvPr id="63" name="Text Box 89"/>
          <p:cNvSpPr txBox="1">
            <a:spLocks noChangeArrowheads="1"/>
          </p:cNvSpPr>
          <p:nvPr/>
        </p:nvSpPr>
        <p:spPr bwMode="auto">
          <a:xfrm>
            <a:off x="2015428" y="4330380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Network</a:t>
            </a: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705" y="5711503"/>
            <a:ext cx="466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5"/>
          <p:cNvSpPr>
            <a:spLocks noChangeArrowheads="1"/>
          </p:cNvSpPr>
          <p:nvPr/>
        </p:nvSpPr>
        <p:spPr bwMode="auto">
          <a:xfrm>
            <a:off x="4808171" y="1052736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Patients</a:t>
            </a: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, health care providers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and</a:t>
            </a: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 health care </a:t>
            </a:r>
            <a:r>
              <a:rPr kumimoji="0" lang="nl-BE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institutions</a:t>
            </a:r>
            <a:endParaRPr kumimoji="0" lang="nl-BE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66" name="AutoShape 13"/>
          <p:cNvSpPr>
            <a:spLocks noChangeArrowheads="1"/>
          </p:cNvSpPr>
          <p:nvPr/>
        </p:nvSpPr>
        <p:spPr bwMode="blackWhite">
          <a:xfrm>
            <a:off x="7517703" y="555910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AS</a:t>
            </a: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blackWhite">
          <a:xfrm>
            <a:off x="8816278" y="555910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AS</a:t>
            </a:r>
          </a:p>
        </p:txBody>
      </p:sp>
      <p:sp>
        <p:nvSpPr>
          <p:cNvPr id="68" name="AutoShape 16"/>
          <p:cNvSpPr>
            <a:spLocks noChangeArrowheads="1"/>
          </p:cNvSpPr>
          <p:nvPr/>
        </p:nvSpPr>
        <p:spPr bwMode="blackWhite">
          <a:xfrm>
            <a:off x="6333428" y="555910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AS</a:t>
            </a:r>
          </a:p>
        </p:txBody>
      </p:sp>
      <p:pic>
        <p:nvPicPr>
          <p:cNvPr id="69" name="Picture 20" descr="FOD_tekeni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867" y="573849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21"/>
          <p:cNvSpPr>
            <a:spLocks noChangeArrowheads="1"/>
          </p:cNvSpPr>
          <p:nvPr/>
        </p:nvSpPr>
        <p:spPr bwMode="auto">
          <a:xfrm>
            <a:off x="2208150" y="6089328"/>
            <a:ext cx="1149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Suppliers</a:t>
            </a:r>
          </a:p>
        </p:txBody>
      </p:sp>
      <p:sp>
        <p:nvSpPr>
          <p:cNvPr id="71" name="Rectangle 22"/>
          <p:cNvSpPr>
            <a:spLocks noChangeArrowheads="1"/>
          </p:cNvSpPr>
          <p:nvPr/>
        </p:nvSpPr>
        <p:spPr bwMode="auto">
          <a:xfrm>
            <a:off x="2267135" y="3466778"/>
            <a:ext cx="769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Users</a:t>
            </a:r>
          </a:p>
        </p:txBody>
      </p:sp>
      <p:sp>
        <p:nvSpPr>
          <p:cNvPr id="7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084065" y="248094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eHealth</a:t>
            </a:r>
            <a:r>
              <a:rPr kumimoji="0" lang="nl-BE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-portal</a:t>
            </a:r>
          </a:p>
        </p:txBody>
      </p:sp>
      <p:grpSp>
        <p:nvGrpSpPr>
          <p:cNvPr id="73" name="Group 24"/>
          <p:cNvGrpSpPr>
            <a:grpSpLocks/>
          </p:cNvGrpSpPr>
          <p:nvPr/>
        </p:nvGrpSpPr>
        <p:grpSpPr bwMode="auto">
          <a:xfrm>
            <a:off x="2351978" y="1687190"/>
            <a:ext cx="1219200" cy="914400"/>
            <a:chOff x="432" y="1200"/>
            <a:chExt cx="912" cy="672"/>
          </a:xfrm>
        </p:grpSpPr>
        <p:sp>
          <p:nvSpPr>
            <p:cNvPr id="7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marL="0" marR="0" lvl="0" indent="0" algn="ctr" defTabSz="914400" rtl="0" eaLnBrk="0" fontAlgn="auto" latinLnBrk="0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0" algn="r"/>
                </a:tabLst>
                <a:defRPr/>
              </a:pPr>
              <a:r>
                <a:rPr kumimoji="0" lang="nl-B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Site </a:t>
              </a:r>
              <a:r>
                <a:rPr kumimoji="0" lang="nl-BE" sz="1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Ministry</a:t>
              </a:r>
              <a:r>
                <a:rPr kumimoji="0" lang="nl-BE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</a:t>
              </a:r>
              <a:endParaRPr kumimoji="0" lang="nl-BE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75" name="AutoShape 26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768" y="1440"/>
              <a:ext cx="384" cy="190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76" name="AutoShape 27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16" y="1488"/>
              <a:ext cx="386" cy="191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7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7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VAS</a:t>
              </a:r>
            </a:p>
          </p:txBody>
        </p:sp>
        <p:pic>
          <p:nvPicPr>
            <p:cNvPr id="79" name="Picture 30" descr="FOD_tekeni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763765" y="2026917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Software health care </a:t>
            </a:r>
            <a:r>
              <a:rPr kumimoji="0" lang="nl-BE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institution</a:t>
            </a:r>
            <a:endParaRPr kumimoji="0" lang="nl-BE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1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171753" y="2501578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2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235253" y="256666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298753" y="2631755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362253" y="269684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VAS</a:t>
            </a:r>
          </a:p>
        </p:txBody>
      </p:sp>
      <p:sp>
        <p:nvSpPr>
          <p:cNvPr id="8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455665" y="248094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MyCareNet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6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904928" y="280796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7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968428" y="287305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033517" y="293814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8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097015" y="300323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VAS</a:t>
            </a:r>
          </a:p>
        </p:txBody>
      </p:sp>
      <p:sp>
        <p:nvSpPr>
          <p:cNvPr id="9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949630" y="1563367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Software health care professional</a:t>
            </a:r>
            <a:endParaRPr kumimoji="0" lang="nl-BE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1" name="AutoShape 46"/>
          <p:cNvSpPr>
            <a:spLocks noChangeArrowheads="1"/>
          </p:cNvSpPr>
          <p:nvPr/>
        </p:nvSpPr>
        <p:spPr bwMode="auto">
          <a:xfrm>
            <a:off x="3190178" y="2536505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2" name="AutoShape 47"/>
          <p:cNvSpPr>
            <a:spLocks noChangeArrowheads="1"/>
          </p:cNvSpPr>
          <p:nvPr/>
        </p:nvSpPr>
        <p:spPr bwMode="auto">
          <a:xfrm>
            <a:off x="9527478" y="253650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3" name="AutoShape 49"/>
          <p:cNvSpPr>
            <a:spLocks noChangeArrowheads="1"/>
          </p:cNvSpPr>
          <p:nvPr/>
        </p:nvSpPr>
        <p:spPr bwMode="auto">
          <a:xfrm>
            <a:off x="8513065" y="301434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4" name="AutoShape 50"/>
          <p:cNvSpPr>
            <a:spLocks noChangeArrowheads="1"/>
          </p:cNvSpPr>
          <p:nvPr/>
        </p:nvSpPr>
        <p:spPr bwMode="auto">
          <a:xfrm>
            <a:off x="5541265" y="324294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5" name="AutoShape 51"/>
          <p:cNvSpPr>
            <a:spLocks noChangeArrowheads="1"/>
          </p:cNvSpPr>
          <p:nvPr/>
        </p:nvSpPr>
        <p:spPr bwMode="auto">
          <a:xfrm>
            <a:off x="6874765" y="325722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6" name="AutoShape 52"/>
          <p:cNvSpPr>
            <a:spLocks noChangeArrowheads="1"/>
          </p:cNvSpPr>
          <p:nvPr/>
        </p:nvSpPr>
        <p:spPr bwMode="auto">
          <a:xfrm rot="5400000">
            <a:off x="4209353" y="140779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7" name="AutoShape 53"/>
          <p:cNvSpPr>
            <a:spLocks noChangeArrowheads="1"/>
          </p:cNvSpPr>
          <p:nvPr/>
        </p:nvSpPr>
        <p:spPr bwMode="auto">
          <a:xfrm rot="5400000">
            <a:off x="2831403" y="91566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8" name="AutoShape 54"/>
          <p:cNvSpPr>
            <a:spLocks noChangeArrowheads="1"/>
          </p:cNvSpPr>
          <p:nvPr/>
        </p:nvSpPr>
        <p:spPr bwMode="auto">
          <a:xfrm rot="5400000">
            <a:off x="6938265" y="170782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99" name="AutoShape 55"/>
          <p:cNvSpPr>
            <a:spLocks noChangeArrowheads="1"/>
          </p:cNvSpPr>
          <p:nvPr/>
        </p:nvSpPr>
        <p:spPr bwMode="auto">
          <a:xfrm rot="5400000">
            <a:off x="9399684" y="708497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0" name="AutoShape 56"/>
          <p:cNvSpPr>
            <a:spLocks noChangeArrowheads="1"/>
          </p:cNvSpPr>
          <p:nvPr/>
        </p:nvSpPr>
        <p:spPr bwMode="auto">
          <a:xfrm rot="5400000">
            <a:off x="8213822" y="1219673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712465" y="217614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r"/>
              </a:tabLst>
              <a:defRPr/>
            </a:pPr>
            <a:r>
              <a:rPr kumimoji="0" lang="nl-BE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Site RIZIV</a:t>
            </a:r>
            <a:endParaRPr kumimoji="0" lang="nl-BE" sz="1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161728" y="2503165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225228" y="256825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290317" y="263334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353815" y="269843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VAS</a:t>
            </a:r>
          </a:p>
        </p:txBody>
      </p:sp>
      <p:pic>
        <p:nvPicPr>
          <p:cNvPr id="106" name="Picture 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928" y="3122292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AutoShape 67"/>
          <p:cNvSpPr>
            <a:spLocks noChangeArrowheads="1"/>
          </p:cNvSpPr>
          <p:nvPr/>
        </p:nvSpPr>
        <p:spPr bwMode="blackWhite">
          <a:xfrm>
            <a:off x="5031678" y="554481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AS</a:t>
            </a:r>
          </a:p>
        </p:txBody>
      </p:sp>
      <p:sp>
        <p:nvSpPr>
          <p:cNvPr id="108" name="AutoShape 69"/>
          <p:cNvSpPr>
            <a:spLocks noChangeArrowheads="1"/>
          </p:cNvSpPr>
          <p:nvPr/>
        </p:nvSpPr>
        <p:spPr bwMode="blackWhite">
          <a:xfrm>
            <a:off x="3668015" y="554481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AS</a:t>
            </a:r>
          </a:p>
        </p:txBody>
      </p:sp>
      <p:sp>
        <p:nvSpPr>
          <p:cNvPr id="109" name="AutoShape 73"/>
          <p:cNvSpPr>
            <a:spLocks noChangeArrowheads="1"/>
          </p:cNvSpPr>
          <p:nvPr/>
        </p:nvSpPr>
        <p:spPr bwMode="blackWhite">
          <a:xfrm>
            <a:off x="2347215" y="554481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AS</a:t>
            </a:r>
          </a:p>
        </p:txBody>
      </p:sp>
      <p:sp>
        <p:nvSpPr>
          <p:cNvPr id="110" name="AutoShape 48"/>
          <p:cNvSpPr>
            <a:spLocks noChangeArrowheads="1"/>
          </p:cNvSpPr>
          <p:nvPr/>
        </p:nvSpPr>
        <p:spPr bwMode="auto">
          <a:xfrm>
            <a:off x="4398265" y="301434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11" name="AutoShape 17"/>
          <p:cNvSpPr>
            <a:spLocks noChangeArrowheads="1"/>
          </p:cNvSpPr>
          <p:nvPr/>
        </p:nvSpPr>
        <p:spPr bwMode="auto">
          <a:xfrm>
            <a:off x="6562028" y="510190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2" name="AutoShape 18"/>
          <p:cNvSpPr>
            <a:spLocks noChangeArrowheads="1"/>
          </p:cNvSpPr>
          <p:nvPr/>
        </p:nvSpPr>
        <p:spPr bwMode="auto">
          <a:xfrm>
            <a:off x="7746303" y="510190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AutoShape 19"/>
          <p:cNvSpPr>
            <a:spLocks noChangeArrowheads="1"/>
          </p:cNvSpPr>
          <p:nvPr/>
        </p:nvSpPr>
        <p:spPr bwMode="auto">
          <a:xfrm>
            <a:off x="9044878" y="510190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4" name="AutoShape 68"/>
          <p:cNvSpPr>
            <a:spLocks noChangeArrowheads="1"/>
          </p:cNvSpPr>
          <p:nvPr/>
        </p:nvSpPr>
        <p:spPr bwMode="auto">
          <a:xfrm>
            <a:off x="5260278" y="508761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AutoShape 70"/>
          <p:cNvSpPr>
            <a:spLocks noChangeArrowheads="1"/>
          </p:cNvSpPr>
          <p:nvPr/>
        </p:nvSpPr>
        <p:spPr bwMode="auto">
          <a:xfrm>
            <a:off x="3896615" y="508761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AutoShape 74"/>
          <p:cNvSpPr>
            <a:spLocks noChangeArrowheads="1"/>
          </p:cNvSpPr>
          <p:nvPr/>
        </p:nvSpPr>
        <p:spPr bwMode="auto">
          <a:xfrm>
            <a:off x="2575815" y="508761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17" name="Picture 5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905" y="272859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69" descr="logo_ziekenhuis_1083990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928" y="256825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0" descr="Logo huisart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478" y="571309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71" descr="logo_ziekenhuis_1083990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153" y="572102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3128" y="211264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427465" y="2072953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490965" y="2138040"/>
            <a:ext cx="514350" cy="260350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554465" y="2203130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2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617965" y="226821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VAS</a:t>
            </a:r>
          </a:p>
        </p:txBody>
      </p:sp>
    </p:spTree>
    <p:extLst>
      <p:ext uri="{BB962C8B-B14F-4D97-AF65-F5344CB8AC3E}">
        <p14:creationId xmlns:p14="http://schemas.microsoft.com/office/powerpoint/2010/main" val="86828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052513"/>
          <a:ext cx="109728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/>
              <a:t> </a:t>
            </a:r>
            <a:fld id="{30A9230E-FFBB-4CCB-ABD7-198084EDE768}" type="slidenum">
              <a:rPr lang="fr-BE" smtClean="0"/>
              <a:pPr/>
              <a:t>7</a:t>
            </a:fld>
            <a:r>
              <a:rPr lang="fr-BE"/>
              <a:t> 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eHealth-platform: basic services &amp; API’s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8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06085" y="1169058"/>
            <a:ext cx="6779830" cy="4914173"/>
            <a:chOff x="899592" y="980727"/>
            <a:chExt cx="7344816" cy="5323687"/>
          </a:xfrm>
        </p:grpSpPr>
        <p:pic>
          <p:nvPicPr>
            <p:cNvPr id="14" name="Content Placeholder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980727"/>
              <a:ext cx="7344816" cy="532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ontent Placeholder 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CCCB66"/>
                </a:clrFrom>
                <a:clrTo>
                  <a:srgbClr val="CCCB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62" t="87945" r="17015" b="11196"/>
            <a:stretch/>
          </p:blipFill>
          <p:spPr bwMode="auto">
            <a:xfrm>
              <a:off x="6669756" y="3429000"/>
              <a:ext cx="54000" cy="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Hubs &amp; metahub</a:t>
            </a:r>
            <a:endParaRPr lang="fr-BE" dirty="0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307983" y="3960936"/>
            <a:ext cx="4053254" cy="14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E6E5A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38572" lvl="4" indent="-263776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1108" b="1" dirty="0">
                <a:solidFill>
                  <a:prstClr val="black"/>
                </a:solidFill>
                <a:latin typeface="Calibri"/>
                <a:cs typeface="+mn-cs"/>
              </a:rPr>
              <a:t>5 hubs</a:t>
            </a:r>
          </a:p>
          <a:p>
            <a:pPr marL="738572" lvl="4" indent="-263776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1108" dirty="0">
                <a:solidFill>
                  <a:prstClr val="black"/>
                </a:solidFill>
                <a:latin typeface="Calibri"/>
                <a:cs typeface="+mn-cs"/>
              </a:rPr>
              <a:t>Collaboratief Zorgplatform (Cozo)</a:t>
            </a:r>
          </a:p>
          <a:p>
            <a:pPr marL="738572" lvl="4" indent="-263776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1108" dirty="0">
                <a:solidFill>
                  <a:prstClr val="black"/>
                </a:solidFill>
                <a:latin typeface="Calibri"/>
                <a:cs typeface="+mn-cs"/>
              </a:rPr>
              <a:t>Antwerpse Regionale Hub (ARH)</a:t>
            </a:r>
          </a:p>
          <a:p>
            <a:pPr marL="738572" lvl="4" indent="-263776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1108" dirty="0">
                <a:solidFill>
                  <a:prstClr val="black"/>
                </a:solidFill>
                <a:latin typeface="Calibri"/>
                <a:cs typeface="+mn-cs"/>
              </a:rPr>
              <a:t>Vlaams Ziekenhuisnetwerk KU Leuven (VZN)</a:t>
            </a:r>
          </a:p>
          <a:p>
            <a:pPr marL="738572" lvl="4" indent="-263776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1108" dirty="0">
                <a:solidFill>
                  <a:prstClr val="black"/>
                </a:solidFill>
                <a:latin typeface="Calibri"/>
                <a:cs typeface="+mn-cs"/>
              </a:rPr>
              <a:t>Réseau Santé Wallon (RSW)</a:t>
            </a:r>
          </a:p>
          <a:p>
            <a:pPr marL="738572" lvl="4" indent="-263776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en-US" sz="1108" dirty="0">
                <a:solidFill>
                  <a:prstClr val="black"/>
                </a:solidFill>
                <a:latin typeface="Calibri"/>
                <a:cs typeface="+mn-cs"/>
              </a:rPr>
              <a:t>Réseau Santé Bruxellois (RSB)</a:t>
            </a:r>
          </a:p>
          <a:p>
            <a:pPr marL="93787" indent="-93787" algn="ctr" defTabSz="457200" fontAlgn="auto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endParaRPr lang="nl-BE" altLang="en-US" sz="1662" b="1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950356" y="3856178"/>
            <a:ext cx="1667537" cy="39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8590396" y="3799854"/>
            <a:ext cx="54990" cy="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349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7582598" y="2064342"/>
            <a:ext cx="40005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nl-BE" altLang="en-US" sz="1662">
              <a:solidFill>
                <a:prstClr val="black"/>
              </a:solidFill>
              <a:cs typeface="+mn-cs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7050664" y="2131751"/>
            <a:ext cx="531935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7582598" y="2462928"/>
            <a:ext cx="134815" cy="33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7916705" y="2396986"/>
            <a:ext cx="531934" cy="464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7982646" y="1936855"/>
            <a:ext cx="587620" cy="26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7721809" y="1793247"/>
            <a:ext cx="61546" cy="271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7929894" y="4586270"/>
            <a:ext cx="397120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nl-BE" altLang="en-US" sz="1662">
              <a:solidFill>
                <a:prstClr val="black"/>
              </a:solidFill>
              <a:cs typeface="+mn-cs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7389168" y="4759186"/>
            <a:ext cx="540726" cy="26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7929895" y="4984853"/>
            <a:ext cx="131885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8261072" y="4918912"/>
            <a:ext cx="531935" cy="464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8327012" y="4520326"/>
            <a:ext cx="332642" cy="1992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8127720" y="4187685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3806301" y="4785562"/>
            <a:ext cx="398585" cy="398585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nl-BE" altLang="en-US" sz="1662">
              <a:solidFill>
                <a:prstClr val="black"/>
              </a:solidFill>
              <a:cs typeface="+mn-cs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3274366" y="4852971"/>
            <a:ext cx="531934" cy="1318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3762340" y="5140184"/>
            <a:ext cx="133350" cy="33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4130153" y="5144581"/>
            <a:ext cx="329711" cy="297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4222470" y="4895466"/>
            <a:ext cx="394189" cy="67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V="1">
            <a:off x="4005592" y="4386977"/>
            <a:ext cx="0" cy="398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4141875" y="3592739"/>
            <a:ext cx="1462454" cy="1258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6189015" y="3592739"/>
            <a:ext cx="1806820" cy="1059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>
            <a:off x="6011706" y="2367677"/>
            <a:ext cx="1485900" cy="7312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3702258" y="2584555"/>
            <a:ext cx="1758462" cy="647700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7581132" y="2073135"/>
            <a:ext cx="39712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662">
                <a:solidFill>
                  <a:srgbClr val="000000"/>
                </a:solidFill>
                <a:cs typeface="+mn-cs"/>
                <a:sym typeface="Arial" charset="0"/>
              </a:rPr>
              <a:t>A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7969460" y="4611181"/>
            <a:ext cx="265234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662">
                <a:solidFill>
                  <a:srgbClr val="000000"/>
                </a:solidFill>
                <a:cs typeface="+mn-cs"/>
                <a:sym typeface="Arial" charset="0"/>
              </a:rPr>
              <a:t>C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3857590" y="4813405"/>
            <a:ext cx="23885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662">
                <a:solidFill>
                  <a:srgbClr val="000000"/>
                </a:solidFill>
                <a:cs typeface="+mn-cs"/>
                <a:sym typeface="Arial" charset="0"/>
              </a:rPr>
              <a:t>B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 rot="1203491">
            <a:off x="3589423" y="2626789"/>
            <a:ext cx="2104292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108" b="1">
                <a:solidFill>
                  <a:srgbClr val="000000"/>
                </a:solidFill>
                <a:cs typeface="+mn-cs"/>
                <a:sym typeface="Arial" charset="0"/>
              </a:rPr>
              <a:t>1: Where can we find data?</a:t>
            </a: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3618731" y="2669548"/>
            <a:ext cx="1701312" cy="634511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3527879" y="2304666"/>
            <a:ext cx="3865685" cy="1612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3425302" y="2823411"/>
            <a:ext cx="4504592" cy="18288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8341667" y="4820731"/>
            <a:ext cx="496765" cy="4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7970924" y="2278288"/>
            <a:ext cx="902677" cy="893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801" name="Text Box 35"/>
          <p:cNvSpPr txBox="1">
            <a:spLocks noChangeArrowheads="1"/>
          </p:cNvSpPr>
          <p:nvPr/>
        </p:nvSpPr>
        <p:spPr bwMode="auto">
          <a:xfrm>
            <a:off x="4279621" y="2020381"/>
            <a:ext cx="2327031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108" b="1">
                <a:solidFill>
                  <a:srgbClr val="000000"/>
                </a:solidFill>
                <a:cs typeface="+mn-cs"/>
                <a:sym typeface="Arial" charset="0"/>
              </a:rPr>
              <a:t>3. Retrieve data from hub A</a:t>
            </a:r>
          </a:p>
        </p:txBody>
      </p:sp>
      <p:sp>
        <p:nvSpPr>
          <p:cNvPr id="32802" name="Text Box 36"/>
          <p:cNvSpPr txBox="1">
            <a:spLocks noChangeArrowheads="1"/>
          </p:cNvSpPr>
          <p:nvPr/>
        </p:nvSpPr>
        <p:spPr bwMode="auto">
          <a:xfrm rot="1389709">
            <a:off x="5290737" y="4085579"/>
            <a:ext cx="2118946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108" b="1">
                <a:solidFill>
                  <a:srgbClr val="000000"/>
                </a:solidFill>
                <a:cs typeface="+mn-cs"/>
                <a:sym typeface="Arial" charset="0"/>
              </a:rPr>
              <a:t>3: Retrieve data from hub C</a:t>
            </a:r>
          </a:p>
        </p:txBody>
      </p:sp>
      <p:sp>
        <p:nvSpPr>
          <p:cNvPr id="32803" name="Text Box 39"/>
          <p:cNvSpPr txBox="1">
            <a:spLocks noChangeArrowheads="1"/>
          </p:cNvSpPr>
          <p:nvPr/>
        </p:nvSpPr>
        <p:spPr bwMode="auto">
          <a:xfrm>
            <a:off x="2453749" y="2922454"/>
            <a:ext cx="880697" cy="6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108" b="1" dirty="0">
                <a:solidFill>
                  <a:srgbClr val="000000"/>
                </a:solidFill>
                <a:cs typeface="+mn-cs"/>
                <a:sym typeface="Arial" charset="0"/>
              </a:rPr>
              <a:t>     4:</a:t>
            </a:r>
            <a:br>
              <a:rPr lang="en-US" altLang="en-US" sz="1108" b="1" dirty="0">
                <a:solidFill>
                  <a:srgbClr val="000000"/>
                </a:solidFill>
                <a:cs typeface="+mn-cs"/>
                <a:sym typeface="Arial" charset="0"/>
              </a:rPr>
            </a:br>
            <a:r>
              <a:rPr lang="en-US" altLang="en-US" sz="1108" b="1" dirty="0">
                <a:solidFill>
                  <a:srgbClr val="000000"/>
                </a:solidFill>
                <a:cs typeface="+mn-cs"/>
                <a:sym typeface="Arial" charset="0"/>
              </a:rPr>
              <a:t>All data available</a:t>
            </a:r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 rot="1314741">
            <a:off x="3772597" y="3129415"/>
            <a:ext cx="1928446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fontAlgn="auto" hangingPunct="0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108" b="1">
                <a:solidFill>
                  <a:srgbClr val="990033"/>
                </a:solidFill>
                <a:cs typeface="+mn-cs"/>
                <a:sym typeface="Arial" charset="0"/>
              </a:rPr>
              <a:t>2: In hub A and C</a:t>
            </a:r>
          </a:p>
        </p:txBody>
      </p:sp>
      <p:sp>
        <p:nvSpPr>
          <p:cNvPr id="32805" name="Line 34"/>
          <p:cNvSpPr>
            <a:spLocks noChangeShapeType="1"/>
          </p:cNvSpPr>
          <p:nvPr/>
        </p:nvSpPr>
        <p:spPr bwMode="auto">
          <a:xfrm flipH="1" flipV="1">
            <a:off x="7849299" y="2468789"/>
            <a:ext cx="301869" cy="7722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662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2806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69" y="1963230"/>
            <a:ext cx="844062" cy="8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215276"/>
            <a:ext cx="740019" cy="7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31" y="2200625"/>
            <a:ext cx="738554" cy="7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84" y="4537910"/>
            <a:ext cx="740019" cy="7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7" y="1447415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44" y="1620330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18" y="2531800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490" y="2534730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87" y="1665759"/>
            <a:ext cx="655027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90" y="3745138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97" y="4060196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064" y="5056658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43" y="5056658"/>
            <a:ext cx="655026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18" y="4540842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20" y="5222246"/>
            <a:ext cx="655026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40" y="5132859"/>
            <a:ext cx="653562" cy="65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34" y="4568685"/>
            <a:ext cx="655027" cy="6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94" y="3944430"/>
            <a:ext cx="653562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64" y="4662469"/>
            <a:ext cx="655027" cy="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53" y="3132609"/>
            <a:ext cx="740019" cy="7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28" y="2827807"/>
            <a:ext cx="584688" cy="8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CC3638-A99D-674C-A789-FA84B7E5EA16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Hubs &amp; metahub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013241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2_Custom Design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7BE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13837</TotalTime>
  <Words>721</Words>
  <Application>Microsoft Office PowerPoint</Application>
  <PresentationFormat>Widescreen</PresentationFormat>
  <Paragraphs>193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Consolas</vt:lpstr>
      <vt:lpstr>2_Custom Design</vt:lpstr>
      <vt:lpstr>Stakeholders of the Belgian health care sector</vt:lpstr>
      <vt:lpstr>Some evolutions in health care</vt:lpstr>
      <vt:lpstr>The reported evolutions require...</vt:lpstr>
      <vt:lpstr>Electronic communication also stimulates …</vt:lpstr>
      <vt:lpstr>Objectives of the eHealth-platform</vt:lpstr>
      <vt:lpstr>eHealth: architecture</vt:lpstr>
      <vt:lpstr>eHealth-platform: basic services &amp; API’s</vt:lpstr>
      <vt:lpstr>Hubs &amp; metahub</vt:lpstr>
      <vt:lpstr>Hubs &amp; metahub</vt:lpstr>
      <vt:lpstr>Health vaults</vt:lpstr>
      <vt:lpstr>eHealth: some results</vt:lpstr>
      <vt:lpstr>eHealth: some results</vt:lpstr>
      <vt:lpstr>eHealth: some results</vt:lpstr>
      <vt:lpstr>PowerPoint Presentation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Frank Robben (KSZ-BCSS)</cp:lastModifiedBy>
  <cp:revision>1091</cp:revision>
  <cp:lastPrinted>2017-12-08T10:25:32Z</cp:lastPrinted>
  <dcterms:created xsi:type="dcterms:W3CDTF">2013-03-05T07:37:33Z</dcterms:created>
  <dcterms:modified xsi:type="dcterms:W3CDTF">2024-01-22T13:21:58Z</dcterms:modified>
</cp:coreProperties>
</file>