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3" r:id="rId4"/>
    <p:sldMasterId id="2147483675" r:id="rId5"/>
    <p:sldMasterId id="2147483676" r:id="rId6"/>
    <p:sldMasterId id="2147483701" r:id="rId7"/>
  </p:sldMasterIdLst>
  <p:notesMasterIdLst>
    <p:notesMasterId r:id="rId60"/>
  </p:notesMasterIdLst>
  <p:sldIdLst>
    <p:sldId id="353" r:id="rId8"/>
    <p:sldId id="445" r:id="rId9"/>
    <p:sldId id="426" r:id="rId10"/>
    <p:sldId id="437" r:id="rId11"/>
    <p:sldId id="438" r:id="rId12"/>
    <p:sldId id="439" r:id="rId13"/>
    <p:sldId id="440" r:id="rId14"/>
    <p:sldId id="441" r:id="rId15"/>
    <p:sldId id="442" r:id="rId16"/>
    <p:sldId id="443" r:id="rId17"/>
    <p:sldId id="446" r:id="rId18"/>
    <p:sldId id="444" r:id="rId19"/>
    <p:sldId id="425" r:id="rId20"/>
    <p:sldId id="420" r:id="rId21"/>
    <p:sldId id="415" r:id="rId22"/>
    <p:sldId id="430" r:id="rId23"/>
    <p:sldId id="416" r:id="rId24"/>
    <p:sldId id="417" r:id="rId25"/>
    <p:sldId id="431" r:id="rId26"/>
    <p:sldId id="432" r:id="rId27"/>
    <p:sldId id="412" r:id="rId28"/>
    <p:sldId id="413" r:id="rId29"/>
    <p:sldId id="414" r:id="rId30"/>
    <p:sldId id="427" r:id="rId31"/>
    <p:sldId id="411" r:id="rId32"/>
    <p:sldId id="410" r:id="rId33"/>
    <p:sldId id="408" r:id="rId34"/>
    <p:sldId id="435" r:id="rId35"/>
    <p:sldId id="434" r:id="rId36"/>
    <p:sldId id="409" r:id="rId37"/>
    <p:sldId id="319" r:id="rId38"/>
    <p:sldId id="428" r:id="rId39"/>
    <p:sldId id="407" r:id="rId40"/>
    <p:sldId id="424" r:id="rId41"/>
    <p:sldId id="406" r:id="rId42"/>
    <p:sldId id="436" r:id="rId43"/>
    <p:sldId id="402" r:id="rId44"/>
    <p:sldId id="356" r:id="rId45"/>
    <p:sldId id="388" r:id="rId46"/>
    <p:sldId id="375" r:id="rId47"/>
    <p:sldId id="400" r:id="rId48"/>
    <p:sldId id="397" r:id="rId49"/>
    <p:sldId id="398" r:id="rId50"/>
    <p:sldId id="399" r:id="rId51"/>
    <p:sldId id="383" r:id="rId52"/>
    <p:sldId id="342" r:id="rId53"/>
    <p:sldId id="394" r:id="rId54"/>
    <p:sldId id="328" r:id="rId55"/>
    <p:sldId id="344" r:id="rId56"/>
    <p:sldId id="393" r:id="rId57"/>
    <p:sldId id="377" r:id="rId58"/>
    <p:sldId id="433" r:id="rId59"/>
  </p:sldIdLst>
  <p:sldSz cx="12192000" cy="6858000"/>
  <p:notesSz cx="6858000" cy="9144000"/>
  <p:embeddedFontLst>
    <p:embeddedFont>
      <p:font typeface="Fira Sans SemiBold" panose="020B0604020202020204" charset="0"/>
      <p:bold r:id="rId61"/>
      <p:boldItalic r:id="rId62"/>
    </p:embeddedFont>
    <p:embeddedFont>
      <p:font typeface="Montserrat" panose="020B0604020202020204" charset="0"/>
      <p:regular r:id="rId63"/>
      <p:bold r:id="rId64"/>
    </p:embeddedFont>
    <p:embeddedFont>
      <p:font typeface="Open Sans Semibold" panose="020B0604020202020204" charset="0"/>
      <p:bold r:id="rId65"/>
      <p:boldItalic r:id="rId66"/>
    </p:embeddedFont>
    <p:embeddedFont>
      <p:font typeface="Calibri Light" panose="020F0302020204030204" pitchFamily="34" charset="0"/>
      <p:regular r:id="rId67"/>
      <p:italic r:id="rId68"/>
    </p:embeddedFont>
    <p:embeddedFont>
      <p:font typeface="Roboto" panose="020B0604020202020204" charset="0"/>
      <p:regular r:id="rId69"/>
    </p:embeddedFont>
    <p:embeddedFont>
      <p:font typeface="Fira Sans Light" panose="020B0604020202020204" charset="0"/>
      <p:regular r:id="rId70"/>
      <p:italic r:id="rId71"/>
    </p:embeddedFont>
    <p:embeddedFont>
      <p:font typeface="Montserrat SemiBold" panose="020B0604020202020204" charset="0"/>
      <p:bold r:id="rId72"/>
    </p:embeddedFont>
    <p:embeddedFont>
      <p:font typeface="Fira Sans Medium" panose="020B0604020202020204" charset="0"/>
      <p:regular r:id="rId73"/>
      <p:italic r:id="rId74"/>
    </p:embeddedFont>
    <p:embeddedFont>
      <p:font typeface="Open Sans" panose="020B0604020202020204" charset="0"/>
      <p:regular r:id="rId75"/>
      <p:bold r:id="rId76"/>
      <p:italic r:id="rId77"/>
      <p:boldItalic r:id="rId78"/>
    </p:embeddedFont>
    <p:embeddedFont>
      <p:font typeface="Calibri" panose="020F0502020204030204" pitchFamily="34" charset="0"/>
      <p:regular r:id="rId79"/>
      <p:bold r:id="rId80"/>
      <p:italic r:id="rId81"/>
      <p:boldItalic r:id="rId82"/>
    </p:embeddedFont>
    <p:embeddedFont>
      <p:font typeface="Source Sans Pro" panose="020B0604020202020204" charset="0"/>
      <p:bold r:id="rId83"/>
    </p:embeddedFont>
    <p:embeddedFont>
      <p:font typeface="Fira Sans" panose="020B0604020202020204" charset="0"/>
      <p:regular r:id="rId84"/>
      <p:bold r:id="rId85"/>
      <p:italic r:id="rId86"/>
      <p:boldItalic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ALS-MVM\niro" initials="S" lastIdx="3" clrIdx="0">
    <p:extLst>
      <p:ext uri="{19B8F6BF-5375-455C-9EA6-DF929625EA0E}">
        <p15:presenceInfo xmlns:p15="http://schemas.microsoft.com/office/powerpoint/2012/main" userId="SMALS-MVM\niro" providerId="None"/>
      </p:ext>
    </p:extLst>
  </p:cmAuthor>
  <p:cmAuthor id="2" name="francoisxavier.michel@smals.be" initials="f" lastIdx="1" clrIdx="1">
    <p:extLst>
      <p:ext uri="{19B8F6BF-5375-455C-9EA6-DF929625EA0E}">
        <p15:presenceInfo xmlns:p15="http://schemas.microsoft.com/office/powerpoint/2012/main" userId="francoisxavier.michel@smals.be" providerId="None"/>
      </p:ext>
    </p:extLst>
  </p:cmAuthor>
  <p:cmAuthor id="3" name="filip.coppens@smals.be" initials="f" lastIdx="2" clrIdx="2">
    <p:extLst>
      <p:ext uri="{19B8F6BF-5375-455C-9EA6-DF929625EA0E}">
        <p15:presenceInfo xmlns:p15="http://schemas.microsoft.com/office/powerpoint/2012/main" userId="filip.coppens@smals.b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4F5F"/>
    <a:srgbClr val="22A4DD"/>
    <a:srgbClr val="C2C2C2"/>
    <a:srgbClr val="EC5062"/>
    <a:srgbClr val="3A3A39"/>
    <a:srgbClr val="DAE9F0"/>
    <a:srgbClr val="996633"/>
    <a:srgbClr val="6F532D"/>
    <a:srgbClr val="4C6D5C"/>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3283" autoAdjust="0"/>
  </p:normalViewPr>
  <p:slideViewPr>
    <p:cSldViewPr snapToGrid="0" snapToObjects="1" showGuides="1">
      <p:cViewPr varScale="1">
        <p:scale>
          <a:sx n="93" d="100"/>
          <a:sy n="93" d="100"/>
        </p:scale>
        <p:origin x="426" y="9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Master" Target="slideMasters/slideMaster2.xml"/><Relationship Id="rId90" Type="http://schemas.openxmlformats.org/officeDocument/2006/relationships/viewProps" Target="viewProp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7.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6.fntdata"/><Relationship Id="rId7" Type="http://schemas.openxmlformats.org/officeDocument/2006/relationships/slideMaster" Target="slideMasters/slideMaster4.xml"/><Relationship Id="rId71" Type="http://schemas.openxmlformats.org/officeDocument/2006/relationships/font" Target="fonts/font11.fntdata"/><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6.fntdata"/><Relationship Id="rId87" Type="http://schemas.openxmlformats.org/officeDocument/2006/relationships/font" Target="fonts/font27.fntdata"/><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1AC32E-B130-42BA-81F9-AE9E075E1DBC}" type="doc">
      <dgm:prSet loTypeId="urn:microsoft.com/office/officeart/2005/8/layout/process2" loCatId="process" qsTypeId="urn:microsoft.com/office/officeart/2005/8/quickstyle/simple1" qsCatId="simple" csTypeId="urn:microsoft.com/office/officeart/2005/8/colors/accent1_2" csCatId="accent1" phldr="1"/>
      <dgm:spPr/>
    </dgm:pt>
    <dgm:pt modelId="{91F1D4E4-9475-46BC-A25C-1AAEA0621669}">
      <dgm:prSet phldrT="[Text]"/>
      <dgm:spPr/>
      <dgm:t>
        <a:bodyPr/>
        <a:lstStyle/>
        <a:p>
          <a:r>
            <a:rPr lang="en-GB" dirty="0"/>
            <a:t>G-Cloud service</a:t>
          </a:r>
        </a:p>
      </dgm:t>
    </dgm:pt>
    <dgm:pt modelId="{B4AE6245-A8BF-45FF-A4F7-229FC6E5ACD9}" type="parTrans" cxnId="{99AF1E2C-C498-421E-A057-86F64996E09F}">
      <dgm:prSet/>
      <dgm:spPr/>
      <dgm:t>
        <a:bodyPr/>
        <a:lstStyle/>
        <a:p>
          <a:endParaRPr lang="nl-BE"/>
        </a:p>
      </dgm:t>
    </dgm:pt>
    <dgm:pt modelId="{BDEC29A4-DFF6-4042-99AA-1720FEAD27D3}" type="sibTrans" cxnId="{99AF1E2C-C498-421E-A057-86F64996E09F}">
      <dgm:prSet/>
      <dgm:spPr/>
      <dgm:t>
        <a:bodyPr/>
        <a:lstStyle/>
        <a:p>
          <a:r>
            <a:rPr lang="en-GB" dirty="0">
              <a:solidFill>
                <a:schemeClr val="tx1"/>
              </a:solidFill>
            </a:rPr>
            <a:t>Offered by</a:t>
          </a:r>
        </a:p>
      </dgm:t>
    </dgm:pt>
    <dgm:pt modelId="{F7C2E3DB-0C1C-4043-AADC-4AA879B0C8E8}">
      <dgm:prSet phldrT="[Text]"/>
      <dgm:spPr/>
      <dgm:t>
        <a:bodyPr/>
        <a:lstStyle/>
        <a:p>
          <a:r>
            <a:rPr lang="en-GB" dirty="0"/>
            <a:t>Service owner</a:t>
          </a:r>
        </a:p>
      </dgm:t>
    </dgm:pt>
    <dgm:pt modelId="{89C9F306-2B1D-4D22-BC49-9C67A90FB523}" type="parTrans" cxnId="{5FEDE71E-5A2F-4DE1-A5F2-CC611F8DA7E7}">
      <dgm:prSet/>
      <dgm:spPr/>
      <dgm:t>
        <a:bodyPr/>
        <a:lstStyle/>
        <a:p>
          <a:endParaRPr lang="nl-BE"/>
        </a:p>
      </dgm:t>
    </dgm:pt>
    <dgm:pt modelId="{B293C957-C292-4B67-9899-92AE0FB1E7AE}" type="sibTrans" cxnId="{5FEDE71E-5A2F-4DE1-A5F2-CC611F8DA7E7}">
      <dgm:prSet/>
      <dgm:spPr/>
      <dgm:t>
        <a:bodyPr/>
        <a:lstStyle/>
        <a:p>
          <a:r>
            <a:rPr lang="en-GB" dirty="0">
              <a:solidFill>
                <a:schemeClr val="tx1"/>
              </a:solidFill>
            </a:rPr>
            <a:t>Delivered by</a:t>
          </a:r>
        </a:p>
      </dgm:t>
    </dgm:pt>
    <dgm:pt modelId="{EBD4829B-DED3-486E-BCD6-3FBF6989D5E7}">
      <dgm:prSet phldrT="[Text]"/>
      <dgm:spPr/>
      <dgm:t>
        <a:bodyPr/>
        <a:lstStyle/>
        <a:p>
          <a:r>
            <a:rPr lang="en-GB" dirty="0"/>
            <a:t>Service provider</a:t>
          </a:r>
        </a:p>
      </dgm:t>
    </dgm:pt>
    <dgm:pt modelId="{64DCE39A-464B-49B9-B005-0514C289E856}" type="parTrans" cxnId="{F8155E57-2A9B-4EE7-B0C0-66A339429C18}">
      <dgm:prSet/>
      <dgm:spPr/>
      <dgm:t>
        <a:bodyPr/>
        <a:lstStyle/>
        <a:p>
          <a:endParaRPr lang="nl-BE"/>
        </a:p>
      </dgm:t>
    </dgm:pt>
    <dgm:pt modelId="{163D2708-F06E-4B49-9EF7-ECD4E69940A2}" type="sibTrans" cxnId="{F8155E57-2A9B-4EE7-B0C0-66A339429C18}">
      <dgm:prSet/>
      <dgm:spPr/>
      <dgm:t>
        <a:bodyPr/>
        <a:lstStyle/>
        <a:p>
          <a:endParaRPr lang="nl-BE"/>
        </a:p>
      </dgm:t>
    </dgm:pt>
    <dgm:pt modelId="{208DE240-0909-4276-A059-372B7438DED9}" type="pres">
      <dgm:prSet presAssocID="{421AC32E-B130-42BA-81F9-AE9E075E1DBC}" presName="linearFlow" presStyleCnt="0">
        <dgm:presLayoutVars>
          <dgm:resizeHandles val="exact"/>
        </dgm:presLayoutVars>
      </dgm:prSet>
      <dgm:spPr/>
    </dgm:pt>
    <dgm:pt modelId="{33A95964-6AB6-439F-B007-AB8C1CC559FB}" type="pres">
      <dgm:prSet presAssocID="{91F1D4E4-9475-46BC-A25C-1AAEA0621669}" presName="node" presStyleLbl="node1" presStyleIdx="0" presStyleCnt="3" custScaleX="332035">
        <dgm:presLayoutVars>
          <dgm:bulletEnabled val="1"/>
        </dgm:presLayoutVars>
      </dgm:prSet>
      <dgm:spPr/>
      <dgm:t>
        <a:bodyPr/>
        <a:lstStyle/>
        <a:p>
          <a:endParaRPr lang="nl-BE"/>
        </a:p>
      </dgm:t>
    </dgm:pt>
    <dgm:pt modelId="{0C7CC63B-3455-4C45-9DA6-782CF23DA0D2}" type="pres">
      <dgm:prSet presAssocID="{BDEC29A4-DFF6-4042-99AA-1720FEAD27D3}" presName="sibTrans" presStyleLbl="sibTrans2D1" presStyleIdx="0" presStyleCnt="2" custScaleX="111241" custScaleY="553391"/>
      <dgm:spPr/>
      <dgm:t>
        <a:bodyPr/>
        <a:lstStyle/>
        <a:p>
          <a:endParaRPr lang="nl-BE"/>
        </a:p>
      </dgm:t>
    </dgm:pt>
    <dgm:pt modelId="{0C6A2E58-22B6-4B73-AE5B-A10D46C1FF5C}" type="pres">
      <dgm:prSet presAssocID="{BDEC29A4-DFF6-4042-99AA-1720FEAD27D3}" presName="connectorText" presStyleLbl="sibTrans2D1" presStyleIdx="0" presStyleCnt="2"/>
      <dgm:spPr/>
      <dgm:t>
        <a:bodyPr/>
        <a:lstStyle/>
        <a:p>
          <a:endParaRPr lang="nl-BE"/>
        </a:p>
      </dgm:t>
    </dgm:pt>
    <dgm:pt modelId="{B8224C86-8BDC-451D-8292-48080CD925A0}" type="pres">
      <dgm:prSet presAssocID="{F7C2E3DB-0C1C-4043-AADC-4AA879B0C8E8}" presName="node" presStyleLbl="node1" presStyleIdx="1" presStyleCnt="3" custScaleX="332035">
        <dgm:presLayoutVars>
          <dgm:bulletEnabled val="1"/>
        </dgm:presLayoutVars>
      </dgm:prSet>
      <dgm:spPr/>
      <dgm:t>
        <a:bodyPr/>
        <a:lstStyle/>
        <a:p>
          <a:endParaRPr lang="nl-BE"/>
        </a:p>
      </dgm:t>
    </dgm:pt>
    <dgm:pt modelId="{AC9D2797-5CBA-4A8C-BED3-A0EE5E799809}" type="pres">
      <dgm:prSet presAssocID="{B293C957-C292-4B67-9899-92AE0FB1E7AE}" presName="sibTrans" presStyleLbl="sibTrans2D1" presStyleIdx="1" presStyleCnt="2" custScaleX="97172" custScaleY="553391"/>
      <dgm:spPr/>
      <dgm:t>
        <a:bodyPr/>
        <a:lstStyle/>
        <a:p>
          <a:endParaRPr lang="nl-BE"/>
        </a:p>
      </dgm:t>
    </dgm:pt>
    <dgm:pt modelId="{4888F374-03CA-4F20-9E83-3B7F9C6C3B1E}" type="pres">
      <dgm:prSet presAssocID="{B293C957-C292-4B67-9899-92AE0FB1E7AE}" presName="connectorText" presStyleLbl="sibTrans2D1" presStyleIdx="1" presStyleCnt="2"/>
      <dgm:spPr/>
      <dgm:t>
        <a:bodyPr/>
        <a:lstStyle/>
        <a:p>
          <a:endParaRPr lang="nl-BE"/>
        </a:p>
      </dgm:t>
    </dgm:pt>
    <dgm:pt modelId="{B198218E-A8DA-4ADB-8F41-DBFFF85C472A}" type="pres">
      <dgm:prSet presAssocID="{EBD4829B-DED3-486E-BCD6-3FBF6989D5E7}" presName="node" presStyleLbl="node1" presStyleIdx="2" presStyleCnt="3" custScaleX="332035">
        <dgm:presLayoutVars>
          <dgm:bulletEnabled val="1"/>
        </dgm:presLayoutVars>
      </dgm:prSet>
      <dgm:spPr/>
      <dgm:t>
        <a:bodyPr/>
        <a:lstStyle/>
        <a:p>
          <a:endParaRPr lang="nl-BE"/>
        </a:p>
      </dgm:t>
    </dgm:pt>
  </dgm:ptLst>
  <dgm:cxnLst>
    <dgm:cxn modelId="{8BE51D05-2E96-4CC7-A1A4-FA9117B09FE3}" type="presOf" srcId="{EBD4829B-DED3-486E-BCD6-3FBF6989D5E7}" destId="{B198218E-A8DA-4ADB-8F41-DBFFF85C472A}" srcOrd="0" destOrd="0" presId="urn:microsoft.com/office/officeart/2005/8/layout/process2"/>
    <dgm:cxn modelId="{0C33D61D-75D9-4F52-9F72-5C5E4C2EB711}" type="presOf" srcId="{B293C957-C292-4B67-9899-92AE0FB1E7AE}" destId="{AC9D2797-5CBA-4A8C-BED3-A0EE5E799809}" srcOrd="0" destOrd="0" presId="urn:microsoft.com/office/officeart/2005/8/layout/process2"/>
    <dgm:cxn modelId="{C9AEDB9F-8022-4823-955E-8B6B9B408B5C}" type="presOf" srcId="{BDEC29A4-DFF6-4042-99AA-1720FEAD27D3}" destId="{0C6A2E58-22B6-4B73-AE5B-A10D46C1FF5C}" srcOrd="1" destOrd="0" presId="urn:microsoft.com/office/officeart/2005/8/layout/process2"/>
    <dgm:cxn modelId="{5FEDE71E-5A2F-4DE1-A5F2-CC611F8DA7E7}" srcId="{421AC32E-B130-42BA-81F9-AE9E075E1DBC}" destId="{F7C2E3DB-0C1C-4043-AADC-4AA879B0C8E8}" srcOrd="1" destOrd="0" parTransId="{89C9F306-2B1D-4D22-BC49-9C67A90FB523}" sibTransId="{B293C957-C292-4B67-9899-92AE0FB1E7AE}"/>
    <dgm:cxn modelId="{2609174B-8A51-42ED-AB3D-80801EFF26FC}" type="presOf" srcId="{91F1D4E4-9475-46BC-A25C-1AAEA0621669}" destId="{33A95964-6AB6-439F-B007-AB8C1CC559FB}" srcOrd="0" destOrd="0" presId="urn:microsoft.com/office/officeart/2005/8/layout/process2"/>
    <dgm:cxn modelId="{99AF1E2C-C498-421E-A057-86F64996E09F}" srcId="{421AC32E-B130-42BA-81F9-AE9E075E1DBC}" destId="{91F1D4E4-9475-46BC-A25C-1AAEA0621669}" srcOrd="0" destOrd="0" parTransId="{B4AE6245-A8BF-45FF-A4F7-229FC6E5ACD9}" sibTransId="{BDEC29A4-DFF6-4042-99AA-1720FEAD27D3}"/>
    <dgm:cxn modelId="{F8155E57-2A9B-4EE7-B0C0-66A339429C18}" srcId="{421AC32E-B130-42BA-81F9-AE9E075E1DBC}" destId="{EBD4829B-DED3-486E-BCD6-3FBF6989D5E7}" srcOrd="2" destOrd="0" parTransId="{64DCE39A-464B-49B9-B005-0514C289E856}" sibTransId="{163D2708-F06E-4B49-9EF7-ECD4E69940A2}"/>
    <dgm:cxn modelId="{B85B9815-2EF7-43DC-B2EC-9A7F94A84FD0}" type="presOf" srcId="{421AC32E-B130-42BA-81F9-AE9E075E1DBC}" destId="{208DE240-0909-4276-A059-372B7438DED9}" srcOrd="0" destOrd="0" presId="urn:microsoft.com/office/officeart/2005/8/layout/process2"/>
    <dgm:cxn modelId="{A0F4F38E-343F-4CF8-9C3F-E1793684AE3C}" type="presOf" srcId="{B293C957-C292-4B67-9899-92AE0FB1E7AE}" destId="{4888F374-03CA-4F20-9E83-3B7F9C6C3B1E}" srcOrd="1" destOrd="0" presId="urn:microsoft.com/office/officeart/2005/8/layout/process2"/>
    <dgm:cxn modelId="{FD83F561-1329-480A-AE8D-40FB8D754BFA}" type="presOf" srcId="{F7C2E3DB-0C1C-4043-AADC-4AA879B0C8E8}" destId="{B8224C86-8BDC-451D-8292-48080CD925A0}" srcOrd="0" destOrd="0" presId="urn:microsoft.com/office/officeart/2005/8/layout/process2"/>
    <dgm:cxn modelId="{AC414DED-2FCF-42B7-9B45-019C1C9841BD}" type="presOf" srcId="{BDEC29A4-DFF6-4042-99AA-1720FEAD27D3}" destId="{0C7CC63B-3455-4C45-9DA6-782CF23DA0D2}" srcOrd="0" destOrd="0" presId="urn:microsoft.com/office/officeart/2005/8/layout/process2"/>
    <dgm:cxn modelId="{34A6B038-5CC0-434E-9712-A355DE84F7D0}" type="presParOf" srcId="{208DE240-0909-4276-A059-372B7438DED9}" destId="{33A95964-6AB6-439F-B007-AB8C1CC559FB}" srcOrd="0" destOrd="0" presId="urn:microsoft.com/office/officeart/2005/8/layout/process2"/>
    <dgm:cxn modelId="{6EDAFA82-4E01-4ABC-9FDE-793C481C234F}" type="presParOf" srcId="{208DE240-0909-4276-A059-372B7438DED9}" destId="{0C7CC63B-3455-4C45-9DA6-782CF23DA0D2}" srcOrd="1" destOrd="0" presId="urn:microsoft.com/office/officeart/2005/8/layout/process2"/>
    <dgm:cxn modelId="{52DFEB4B-D114-451B-B4BE-6C0CE464DEB2}" type="presParOf" srcId="{0C7CC63B-3455-4C45-9DA6-782CF23DA0D2}" destId="{0C6A2E58-22B6-4B73-AE5B-A10D46C1FF5C}" srcOrd="0" destOrd="0" presId="urn:microsoft.com/office/officeart/2005/8/layout/process2"/>
    <dgm:cxn modelId="{1C0214AA-BD7C-4A73-8BA5-155317216243}" type="presParOf" srcId="{208DE240-0909-4276-A059-372B7438DED9}" destId="{B8224C86-8BDC-451D-8292-48080CD925A0}" srcOrd="2" destOrd="0" presId="urn:microsoft.com/office/officeart/2005/8/layout/process2"/>
    <dgm:cxn modelId="{96C192ED-0E94-42D4-A699-ED752AA7FDC7}" type="presParOf" srcId="{208DE240-0909-4276-A059-372B7438DED9}" destId="{AC9D2797-5CBA-4A8C-BED3-A0EE5E799809}" srcOrd="3" destOrd="0" presId="urn:microsoft.com/office/officeart/2005/8/layout/process2"/>
    <dgm:cxn modelId="{80CB2956-69A3-4B8B-B264-45DC6169BEA2}" type="presParOf" srcId="{AC9D2797-5CBA-4A8C-BED3-A0EE5E799809}" destId="{4888F374-03CA-4F20-9E83-3B7F9C6C3B1E}" srcOrd="0" destOrd="0" presId="urn:microsoft.com/office/officeart/2005/8/layout/process2"/>
    <dgm:cxn modelId="{F47FF874-22E3-47AC-AD29-24D10F8897EF}" type="presParOf" srcId="{208DE240-0909-4276-A059-372B7438DED9}" destId="{B198218E-A8DA-4ADB-8F41-DBFFF85C472A}"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17CABF-C4D3-4E46-8CB2-F1BF8C0DDA9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6D8B4D9-92FF-4D1C-8111-B74FCEAD93D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b="1" dirty="0" err="1" smtClean="0"/>
            <a:t>Government</a:t>
          </a:r>
          <a:endParaRPr lang="nl-BE" sz="1600" b="1" dirty="0"/>
        </a:p>
      </dgm:t>
    </dgm:pt>
    <dgm:pt modelId="{87D37558-7AA3-40EE-897D-AC94FFD5C4C6}" type="parTrans" cxnId="{8172E3DD-15EF-49DD-BD74-87E7CCA52130}">
      <dgm:prSet/>
      <dgm:spPr/>
      <dgm:t>
        <a:bodyPr/>
        <a:lstStyle/>
        <a:p>
          <a:endParaRPr lang="en-US" sz="2400"/>
        </a:p>
      </dgm:t>
    </dgm:pt>
    <dgm:pt modelId="{F7F5AE2F-164C-4CBD-B1F1-34D03D93B765}" type="sibTrans" cxnId="{8172E3DD-15EF-49DD-BD74-87E7CCA52130}">
      <dgm:prSet/>
      <dgm:spPr/>
      <dgm:t>
        <a:bodyPr/>
        <a:lstStyle/>
        <a:p>
          <a:endParaRPr lang="en-US" sz="2400"/>
        </a:p>
      </dgm:t>
    </dgm:pt>
    <dgm:pt modelId="{38B411DE-4B5E-4B7B-8930-D6C1F48E34F0}">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b="1" dirty="0" smtClean="0"/>
            <a:t>G-Cloud Operations &amp; </a:t>
          </a:r>
          <a:r>
            <a:rPr lang="nl-BE" sz="1600" b="1" dirty="0" err="1" smtClean="0"/>
            <a:t>Programme</a:t>
          </a:r>
          <a:r>
            <a:rPr lang="nl-BE" sz="1600" b="1" dirty="0" smtClean="0"/>
            <a:t> Board</a:t>
          </a:r>
          <a:endParaRPr lang="nl-BE" sz="1600" b="1" dirty="0"/>
        </a:p>
      </dgm:t>
    </dgm:pt>
    <dgm:pt modelId="{40032254-4C80-4E86-82B3-8A87108DAC90}" type="sibTrans" cxnId="{C12819EF-AE26-4267-933A-E40223B8A5CC}">
      <dgm:prSet/>
      <dgm:spPr/>
      <dgm:t>
        <a:bodyPr/>
        <a:lstStyle/>
        <a:p>
          <a:endParaRPr lang="en-US" sz="2400"/>
        </a:p>
      </dgm:t>
    </dgm:pt>
    <dgm:pt modelId="{8931F1E0-7628-4BEB-84A4-BC1CEF98712D}" type="parTrans" cxnId="{C12819EF-AE26-4267-933A-E40223B8A5CC}">
      <dgm:prSet/>
      <dgm:spPr/>
      <dgm:t>
        <a:bodyPr/>
        <a:lstStyle/>
        <a:p>
          <a:endParaRPr lang="en-US" sz="2400"/>
        </a:p>
      </dgm:t>
    </dgm:pt>
    <dgm:pt modelId="{AF21F6B1-F4B5-49AB-AA90-887358530BF3}">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nl-BE" sz="1600" b="1" dirty="0" smtClean="0"/>
            <a:t>G-Cloud Strategic Board</a:t>
          </a:r>
        </a:p>
      </dgm:t>
    </dgm:pt>
    <dgm:pt modelId="{BBA71D42-7F51-481E-ABE0-20A25BF91406}" type="sibTrans" cxnId="{29D448B6-3171-44EA-8497-8C788FE2CE05}">
      <dgm:prSet/>
      <dgm:spPr/>
      <dgm:t>
        <a:bodyPr/>
        <a:lstStyle/>
        <a:p>
          <a:endParaRPr lang="en-US" sz="2400"/>
        </a:p>
      </dgm:t>
    </dgm:pt>
    <dgm:pt modelId="{36C890F9-09F1-4E78-8C45-63FE13A49FCE}" type="parTrans" cxnId="{29D448B6-3171-44EA-8497-8C788FE2CE05}">
      <dgm:prSet/>
      <dgm:spPr/>
      <dgm:t>
        <a:bodyPr/>
        <a:lstStyle/>
        <a:p>
          <a:endParaRPr lang="en-US" sz="2400"/>
        </a:p>
      </dgm:t>
    </dgm:pt>
    <dgm:pt modelId="{F430EE30-5580-4F71-8518-C178E57E206D}">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b="1" dirty="0" smtClean="0"/>
            <a:t>FPS</a:t>
          </a:r>
          <a:r>
            <a:rPr sz="1500" dirty="0"/>
            <a:t/>
          </a:r>
          <a:br>
            <a:rPr sz="1500" dirty="0"/>
          </a:br>
          <a:r>
            <a:rPr lang="nl-BE" sz="1500" dirty="0" smtClean="0"/>
            <a:t>(</a:t>
          </a:r>
          <a:r>
            <a:rPr lang="nl-BE" sz="1500" dirty="0" err="1" smtClean="0"/>
            <a:t>Horizontal</a:t>
          </a:r>
          <a:r>
            <a:rPr lang="nl-BE" sz="1500" dirty="0" smtClean="0"/>
            <a:t> FPS, FPS FIN, Belnet, …)</a:t>
          </a:r>
          <a:endParaRPr lang="nl-BE" sz="1500" dirty="0"/>
        </a:p>
      </dgm:t>
    </dgm:pt>
    <dgm:pt modelId="{8EAB2EAF-293E-4BF8-B15C-04C4020C711D}" type="parTrans" cxnId="{BA1711C6-F7C1-47B3-85DA-41D052D91703}">
      <dgm:prSet/>
      <dgm:spPr/>
      <dgm:t>
        <a:bodyPr/>
        <a:lstStyle/>
        <a:p>
          <a:endParaRPr lang="en-US" sz="2400"/>
        </a:p>
      </dgm:t>
    </dgm:pt>
    <dgm:pt modelId="{B517E046-FDC5-4868-BFD0-BF88BB8ADA5F}" type="sibTrans" cxnId="{BA1711C6-F7C1-47B3-85DA-41D052D91703}">
      <dgm:prSet/>
      <dgm:spPr/>
      <dgm:t>
        <a:bodyPr/>
        <a:lstStyle/>
        <a:p>
          <a:endParaRPr lang="en-US" sz="2400"/>
        </a:p>
      </dgm:t>
    </dgm:pt>
    <dgm:pt modelId="{10BCECCC-3286-41B1-BE04-C771606F782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b="1" dirty="0" smtClean="0"/>
            <a:t>PSSI/IPB</a:t>
          </a:r>
        </a:p>
        <a:p>
          <a:r>
            <a:rPr lang="nl-BE" sz="1600" dirty="0" smtClean="0"/>
            <a:t>(CBSS, ...)</a:t>
          </a:r>
          <a:endParaRPr lang="nl-BE" sz="1600" dirty="0"/>
        </a:p>
      </dgm:t>
    </dgm:pt>
    <dgm:pt modelId="{B7D6A699-EE8D-44A7-B75B-34C841BCA3B8}" type="parTrans" cxnId="{74C09B2B-C49D-443D-A64B-6E9EC157AC05}">
      <dgm:prSet/>
      <dgm:spPr/>
      <dgm:t>
        <a:bodyPr/>
        <a:lstStyle/>
        <a:p>
          <a:endParaRPr lang="en-US" sz="2400"/>
        </a:p>
      </dgm:t>
    </dgm:pt>
    <dgm:pt modelId="{D8DACB58-054E-4FCA-8191-9AD2432E5A87}" type="sibTrans" cxnId="{74C09B2B-C49D-443D-A64B-6E9EC157AC05}">
      <dgm:prSet/>
      <dgm:spPr/>
      <dgm:t>
        <a:bodyPr/>
        <a:lstStyle/>
        <a:p>
          <a:endParaRPr lang="en-US" sz="2400"/>
        </a:p>
      </dgm:t>
    </dgm:pt>
    <dgm:pt modelId="{5F2AE96D-6AA0-4924-A53B-2425DDED6264}">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en-US" sz="1600" b="1" dirty="0" smtClean="0"/>
            <a:t>Association of </a:t>
          </a:r>
          <a:r>
            <a:rPr lang="en-US" sz="1600" dirty="0" smtClean="0"/>
            <a:t> FPS/PSSI/IPB</a:t>
          </a:r>
          <a:endParaRPr lang="nl-BE" sz="1600" dirty="0"/>
        </a:p>
      </dgm:t>
    </dgm:pt>
    <dgm:pt modelId="{E3046455-3174-4E7D-81DB-C305D1125A45}" type="parTrans" cxnId="{85970516-D158-4413-97AC-8933BFF15FBD}">
      <dgm:prSet/>
      <dgm:spPr/>
      <dgm:t>
        <a:bodyPr/>
        <a:lstStyle/>
        <a:p>
          <a:endParaRPr lang="en-US" sz="2400"/>
        </a:p>
      </dgm:t>
    </dgm:pt>
    <dgm:pt modelId="{02032209-A947-4267-B9BC-2023FE66DEF3}" type="sibTrans" cxnId="{85970516-D158-4413-97AC-8933BFF15FBD}">
      <dgm:prSet/>
      <dgm:spPr/>
      <dgm:t>
        <a:bodyPr/>
        <a:lstStyle/>
        <a:p>
          <a:endParaRPr lang="en-US" sz="2400"/>
        </a:p>
      </dgm:t>
    </dgm:pt>
    <dgm:pt modelId="{D5877657-DD1C-4DF1-9C8B-74C149441555}">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500" b="1" dirty="0" smtClean="0"/>
            <a:t>Private ICT</a:t>
          </a:r>
          <a:r>
            <a:rPr lang="nl-BE" sz="1500" dirty="0" smtClean="0"/>
            <a:t> companies </a:t>
          </a:r>
          <a:r>
            <a:rPr lang="nl-BE" sz="1500" dirty="0" err="1" smtClean="0"/>
            <a:t>directed</a:t>
          </a:r>
          <a:r>
            <a:rPr lang="nl-BE" sz="1500" dirty="0" smtClean="0"/>
            <a:t> </a:t>
          </a:r>
          <a:r>
            <a:rPr lang="nl-BE" sz="1500" dirty="0" err="1" smtClean="0"/>
            <a:t>by</a:t>
          </a:r>
          <a:r>
            <a:rPr lang="nl-BE" sz="1500" dirty="0" smtClean="0"/>
            <a:t> FPS/PSSI/... </a:t>
          </a:r>
          <a:endParaRPr lang="nl-BE" sz="1500" dirty="0"/>
        </a:p>
      </dgm:t>
    </dgm:pt>
    <dgm:pt modelId="{F7CFAA3F-3ECE-4546-92EE-B235278F1C15}" type="parTrans" cxnId="{11453AD5-D6AE-4645-90E2-52428AD3390E}">
      <dgm:prSet/>
      <dgm:spPr/>
      <dgm:t>
        <a:bodyPr/>
        <a:lstStyle/>
        <a:p>
          <a:endParaRPr lang="en-US" sz="2400"/>
        </a:p>
      </dgm:t>
    </dgm:pt>
    <dgm:pt modelId="{0F035546-D055-415A-A591-2F4BEE411E46}" type="sibTrans" cxnId="{11453AD5-D6AE-4645-90E2-52428AD3390E}">
      <dgm:prSet/>
      <dgm:spPr/>
      <dgm:t>
        <a:bodyPr/>
        <a:lstStyle/>
        <a:p>
          <a:endParaRPr lang="en-US" sz="2400"/>
        </a:p>
      </dgm:t>
    </dgm:pt>
    <dgm:pt modelId="{604BF32C-DEF7-4466-8382-C91F28728D50}" type="pres">
      <dgm:prSet presAssocID="{A317CABF-C4D3-4E46-8CB2-F1BF8C0DDA94}" presName="mainComposite" presStyleCnt="0">
        <dgm:presLayoutVars>
          <dgm:chPref val="1"/>
          <dgm:dir/>
          <dgm:animOne val="branch"/>
          <dgm:animLvl val="lvl"/>
          <dgm:resizeHandles val="exact"/>
        </dgm:presLayoutVars>
      </dgm:prSet>
      <dgm:spPr/>
      <dgm:t>
        <a:bodyPr/>
        <a:lstStyle/>
        <a:p>
          <a:endParaRPr lang="fr-BE"/>
        </a:p>
      </dgm:t>
    </dgm:pt>
    <dgm:pt modelId="{289A5DB4-DE7B-434B-BADD-FD6629BAE3DF}" type="pres">
      <dgm:prSet presAssocID="{A317CABF-C4D3-4E46-8CB2-F1BF8C0DDA94}" presName="hierFlow" presStyleCnt="0"/>
      <dgm:spPr/>
    </dgm:pt>
    <dgm:pt modelId="{AACED06D-AD31-47F4-8948-873838845214}" type="pres">
      <dgm:prSet presAssocID="{A317CABF-C4D3-4E46-8CB2-F1BF8C0DDA94}" presName="hierChild1" presStyleCnt="0">
        <dgm:presLayoutVars>
          <dgm:chPref val="1"/>
          <dgm:animOne val="branch"/>
          <dgm:animLvl val="lvl"/>
        </dgm:presLayoutVars>
      </dgm:prSet>
      <dgm:spPr/>
    </dgm:pt>
    <dgm:pt modelId="{A84C74B8-D5F8-4C63-B6AE-C740EC012BCD}" type="pres">
      <dgm:prSet presAssocID="{96D8B4D9-92FF-4D1C-8111-B74FCEAD93D0}" presName="Name14" presStyleCnt="0"/>
      <dgm:spPr/>
    </dgm:pt>
    <dgm:pt modelId="{EFBDBDBB-F016-42CB-9185-D17AE18730A2}" type="pres">
      <dgm:prSet presAssocID="{96D8B4D9-92FF-4D1C-8111-B74FCEAD93D0}" presName="level1Shape" presStyleLbl="node0" presStyleIdx="0" presStyleCnt="1" custScaleX="152547" custLinFactNeighborY="1532">
        <dgm:presLayoutVars>
          <dgm:chPref val="3"/>
        </dgm:presLayoutVars>
      </dgm:prSet>
      <dgm:spPr/>
      <dgm:t>
        <a:bodyPr/>
        <a:lstStyle/>
        <a:p>
          <a:endParaRPr lang="fr-BE"/>
        </a:p>
      </dgm:t>
    </dgm:pt>
    <dgm:pt modelId="{87C704E9-22F4-4374-96C3-69F5CAD1DB1C}" type="pres">
      <dgm:prSet presAssocID="{96D8B4D9-92FF-4D1C-8111-B74FCEAD93D0}" presName="hierChild2" presStyleCnt="0"/>
      <dgm:spPr/>
    </dgm:pt>
    <dgm:pt modelId="{E753885E-5E29-4AA1-97C6-E523B79A20E0}" type="pres">
      <dgm:prSet presAssocID="{36C890F9-09F1-4E78-8C45-63FE13A49FCE}" presName="Name19" presStyleLbl="parChTrans1D2" presStyleIdx="0" presStyleCnt="1"/>
      <dgm:spPr/>
      <dgm:t>
        <a:bodyPr/>
        <a:lstStyle/>
        <a:p>
          <a:endParaRPr lang="fr-BE"/>
        </a:p>
      </dgm:t>
    </dgm:pt>
    <dgm:pt modelId="{F199B688-71AA-46D0-8335-ADF92C47C0DE}" type="pres">
      <dgm:prSet presAssocID="{AF21F6B1-F4B5-49AB-AA90-887358530BF3}" presName="Name21" presStyleCnt="0"/>
      <dgm:spPr/>
    </dgm:pt>
    <dgm:pt modelId="{FC62007E-0289-41CD-808B-B2867874EBE1}" type="pres">
      <dgm:prSet presAssocID="{AF21F6B1-F4B5-49AB-AA90-887358530BF3}" presName="level2Shape" presStyleLbl="node2" presStyleIdx="0" presStyleCnt="1" custScaleX="150792" custLinFactNeighborY="-5168"/>
      <dgm:spPr/>
      <dgm:t>
        <a:bodyPr/>
        <a:lstStyle/>
        <a:p>
          <a:endParaRPr lang="en-US"/>
        </a:p>
      </dgm:t>
    </dgm:pt>
    <dgm:pt modelId="{17BB4D9A-058A-49FF-9C88-03AE3DFD27D8}" type="pres">
      <dgm:prSet presAssocID="{AF21F6B1-F4B5-49AB-AA90-887358530BF3}" presName="hierChild3" presStyleCnt="0"/>
      <dgm:spPr/>
    </dgm:pt>
    <dgm:pt modelId="{2ABDDC3B-0E3F-4094-B2A0-81DDA2235859}" type="pres">
      <dgm:prSet presAssocID="{8931F1E0-7628-4BEB-84A4-BC1CEF98712D}" presName="Name19" presStyleLbl="parChTrans1D3" presStyleIdx="0" presStyleCnt="1"/>
      <dgm:spPr/>
      <dgm:t>
        <a:bodyPr/>
        <a:lstStyle/>
        <a:p>
          <a:endParaRPr lang="fr-BE"/>
        </a:p>
      </dgm:t>
    </dgm:pt>
    <dgm:pt modelId="{46DB721C-FC66-4A6D-B0C7-4838A570E708}" type="pres">
      <dgm:prSet presAssocID="{38B411DE-4B5E-4B7B-8930-D6C1F48E34F0}" presName="Name21" presStyleCnt="0"/>
      <dgm:spPr/>
    </dgm:pt>
    <dgm:pt modelId="{1719D184-4BDA-4438-BCFC-3C8F0189EFDE}" type="pres">
      <dgm:prSet presAssocID="{38B411DE-4B5E-4B7B-8930-D6C1F48E34F0}" presName="level2Shape" presStyleLbl="node3" presStyleIdx="0" presStyleCnt="1" custScaleX="147283" custLinFactNeighborY="-7097"/>
      <dgm:spPr/>
      <dgm:t>
        <a:bodyPr/>
        <a:lstStyle/>
        <a:p>
          <a:endParaRPr lang="fr-BE"/>
        </a:p>
      </dgm:t>
    </dgm:pt>
    <dgm:pt modelId="{87D81BB3-A358-4DD2-BFA3-25700280D231}" type="pres">
      <dgm:prSet presAssocID="{38B411DE-4B5E-4B7B-8930-D6C1F48E34F0}" presName="hierChild3" presStyleCnt="0"/>
      <dgm:spPr/>
    </dgm:pt>
    <dgm:pt modelId="{10FA042D-5615-4BF9-958C-81FFB5A6DD35}" type="pres">
      <dgm:prSet presAssocID="{8EAB2EAF-293E-4BF8-B15C-04C4020C711D}" presName="Name19" presStyleLbl="parChTrans1D4" presStyleIdx="0" presStyleCnt="4"/>
      <dgm:spPr/>
      <dgm:t>
        <a:bodyPr/>
        <a:lstStyle/>
        <a:p>
          <a:endParaRPr lang="fr-BE"/>
        </a:p>
      </dgm:t>
    </dgm:pt>
    <dgm:pt modelId="{68128852-1A94-46BF-986E-52DDA8CBD552}" type="pres">
      <dgm:prSet presAssocID="{F430EE30-5580-4F71-8518-C178E57E206D}" presName="Name21" presStyleCnt="0"/>
      <dgm:spPr/>
    </dgm:pt>
    <dgm:pt modelId="{69F70529-B724-4F85-8AAE-BA0FB5B39E22}" type="pres">
      <dgm:prSet presAssocID="{F430EE30-5580-4F71-8518-C178E57E206D}" presName="level2Shape" presStyleLbl="node4" presStyleIdx="0" presStyleCnt="4" custScaleX="128659" custLinFactNeighborX="-3512" custLinFactNeighborY="-7176"/>
      <dgm:spPr/>
      <dgm:t>
        <a:bodyPr/>
        <a:lstStyle/>
        <a:p>
          <a:endParaRPr lang="en-US"/>
        </a:p>
      </dgm:t>
    </dgm:pt>
    <dgm:pt modelId="{A5AB88D3-5F22-4E42-8A3C-08F45849A1CF}" type="pres">
      <dgm:prSet presAssocID="{F430EE30-5580-4F71-8518-C178E57E206D}" presName="hierChild3" presStyleCnt="0"/>
      <dgm:spPr/>
    </dgm:pt>
    <dgm:pt modelId="{16DB20CB-D959-404A-86D4-DBD9F03D41C8}" type="pres">
      <dgm:prSet presAssocID="{B7D6A699-EE8D-44A7-B75B-34C841BCA3B8}" presName="Name19" presStyleLbl="parChTrans1D4" presStyleIdx="1" presStyleCnt="4"/>
      <dgm:spPr/>
      <dgm:t>
        <a:bodyPr/>
        <a:lstStyle/>
        <a:p>
          <a:endParaRPr lang="fr-BE"/>
        </a:p>
      </dgm:t>
    </dgm:pt>
    <dgm:pt modelId="{5479D8CD-E0C4-4DF4-965C-69F44E106FAB}" type="pres">
      <dgm:prSet presAssocID="{10BCECCC-3286-41B1-BE04-C771606F7820}" presName="Name21" presStyleCnt="0"/>
      <dgm:spPr/>
    </dgm:pt>
    <dgm:pt modelId="{0C15A292-2059-4B9C-9C47-E66478AFF3EC}" type="pres">
      <dgm:prSet presAssocID="{10BCECCC-3286-41B1-BE04-C771606F7820}" presName="level2Shape" presStyleLbl="node4" presStyleIdx="1" presStyleCnt="4" custLinFactNeighborX="-3512" custLinFactNeighborY="-7176"/>
      <dgm:spPr/>
      <dgm:t>
        <a:bodyPr/>
        <a:lstStyle/>
        <a:p>
          <a:endParaRPr lang="fr-BE"/>
        </a:p>
      </dgm:t>
    </dgm:pt>
    <dgm:pt modelId="{831469DF-BC44-4131-848A-A8B29B0AA5C7}" type="pres">
      <dgm:prSet presAssocID="{10BCECCC-3286-41B1-BE04-C771606F7820}" presName="hierChild3" presStyleCnt="0"/>
      <dgm:spPr/>
    </dgm:pt>
    <dgm:pt modelId="{040AE0B6-74FA-4EA9-BB98-39A17B3C414B}" type="pres">
      <dgm:prSet presAssocID="{E3046455-3174-4E7D-81DB-C305D1125A45}" presName="Name19" presStyleLbl="parChTrans1D4" presStyleIdx="2" presStyleCnt="4"/>
      <dgm:spPr/>
      <dgm:t>
        <a:bodyPr/>
        <a:lstStyle/>
        <a:p>
          <a:endParaRPr lang="fr-BE"/>
        </a:p>
      </dgm:t>
    </dgm:pt>
    <dgm:pt modelId="{19A1C920-E555-45AD-AC9F-346DBA47834F}" type="pres">
      <dgm:prSet presAssocID="{5F2AE96D-6AA0-4924-A53B-2425DDED6264}" presName="Name21" presStyleCnt="0"/>
      <dgm:spPr/>
    </dgm:pt>
    <dgm:pt modelId="{DA09A7DB-7503-4C8C-93E2-88A6921B7EEA}" type="pres">
      <dgm:prSet presAssocID="{5F2AE96D-6AA0-4924-A53B-2425DDED6264}" presName="level2Shape" presStyleLbl="node4" presStyleIdx="2" presStyleCnt="4" custScaleX="111602" custLinFactNeighborX="-3512" custLinFactNeighborY="-7176"/>
      <dgm:spPr/>
      <dgm:t>
        <a:bodyPr/>
        <a:lstStyle/>
        <a:p>
          <a:endParaRPr lang="fr-BE"/>
        </a:p>
      </dgm:t>
    </dgm:pt>
    <dgm:pt modelId="{9D9C7E91-4374-4874-9F63-A9226241D523}" type="pres">
      <dgm:prSet presAssocID="{5F2AE96D-6AA0-4924-A53B-2425DDED6264}" presName="hierChild3" presStyleCnt="0"/>
      <dgm:spPr/>
    </dgm:pt>
    <dgm:pt modelId="{CB131D3F-5060-48D1-BCD5-E503DCC482AE}" type="pres">
      <dgm:prSet presAssocID="{F7CFAA3F-3ECE-4546-92EE-B235278F1C15}" presName="Name19" presStyleLbl="parChTrans1D4" presStyleIdx="3" presStyleCnt="4"/>
      <dgm:spPr/>
      <dgm:t>
        <a:bodyPr/>
        <a:lstStyle/>
        <a:p>
          <a:endParaRPr lang="fr-BE"/>
        </a:p>
      </dgm:t>
    </dgm:pt>
    <dgm:pt modelId="{7137467F-8AC4-4131-97C6-D48AA837876B}" type="pres">
      <dgm:prSet presAssocID="{D5877657-DD1C-4DF1-9C8B-74C149441555}" presName="Name21" presStyleCnt="0"/>
      <dgm:spPr/>
    </dgm:pt>
    <dgm:pt modelId="{ED81BA74-ED83-4275-917A-DA21C4B264F1}" type="pres">
      <dgm:prSet presAssocID="{D5877657-DD1C-4DF1-9C8B-74C149441555}" presName="level2Shape" presStyleLbl="node4" presStyleIdx="3" presStyleCnt="4" custLinFactNeighborX="-3512" custLinFactNeighborY="-7176"/>
      <dgm:spPr/>
      <dgm:t>
        <a:bodyPr/>
        <a:lstStyle/>
        <a:p>
          <a:endParaRPr lang="fr-BE"/>
        </a:p>
      </dgm:t>
    </dgm:pt>
    <dgm:pt modelId="{64C9E638-BE39-4BE4-AE91-D70D6DD27F39}" type="pres">
      <dgm:prSet presAssocID="{D5877657-DD1C-4DF1-9C8B-74C149441555}" presName="hierChild3" presStyleCnt="0"/>
      <dgm:spPr/>
    </dgm:pt>
    <dgm:pt modelId="{57620202-8132-447B-BCC2-AD079B766F0D}" type="pres">
      <dgm:prSet presAssocID="{A317CABF-C4D3-4E46-8CB2-F1BF8C0DDA94}" presName="bgShapesFlow" presStyleCnt="0"/>
      <dgm:spPr/>
    </dgm:pt>
  </dgm:ptLst>
  <dgm:cxnLst>
    <dgm:cxn modelId="{BA1711C6-F7C1-47B3-85DA-41D052D91703}" srcId="{38B411DE-4B5E-4B7B-8930-D6C1F48E34F0}" destId="{F430EE30-5580-4F71-8518-C178E57E206D}" srcOrd="0" destOrd="0" parTransId="{8EAB2EAF-293E-4BF8-B15C-04C4020C711D}" sibTransId="{B517E046-FDC5-4868-BFD0-BF88BB8ADA5F}"/>
    <dgm:cxn modelId="{0BF4524F-57FE-4851-BCA7-646448079C7B}" type="presOf" srcId="{AF21F6B1-F4B5-49AB-AA90-887358530BF3}" destId="{FC62007E-0289-41CD-808B-B2867874EBE1}" srcOrd="0" destOrd="0" presId="urn:microsoft.com/office/officeart/2005/8/layout/hierarchy6"/>
    <dgm:cxn modelId="{4DF6279A-6B48-419C-9B69-277BB4FA5F71}" type="presOf" srcId="{8EAB2EAF-293E-4BF8-B15C-04C4020C711D}" destId="{10FA042D-5615-4BF9-958C-81FFB5A6DD35}" srcOrd="0" destOrd="0" presId="urn:microsoft.com/office/officeart/2005/8/layout/hierarchy6"/>
    <dgm:cxn modelId="{350BA453-2B45-4EE6-AE79-9CB70F4395D2}" type="presOf" srcId="{D5877657-DD1C-4DF1-9C8B-74C149441555}" destId="{ED81BA74-ED83-4275-917A-DA21C4B264F1}" srcOrd="0" destOrd="0" presId="urn:microsoft.com/office/officeart/2005/8/layout/hierarchy6"/>
    <dgm:cxn modelId="{BE87CD58-7AC6-4D5B-B983-2A276ABCFC06}" type="presOf" srcId="{B7D6A699-EE8D-44A7-B75B-34C841BCA3B8}" destId="{16DB20CB-D959-404A-86D4-DBD9F03D41C8}" srcOrd="0" destOrd="0" presId="urn:microsoft.com/office/officeart/2005/8/layout/hierarchy6"/>
    <dgm:cxn modelId="{74C09B2B-C49D-443D-A64B-6E9EC157AC05}" srcId="{38B411DE-4B5E-4B7B-8930-D6C1F48E34F0}" destId="{10BCECCC-3286-41B1-BE04-C771606F7820}" srcOrd="1" destOrd="0" parTransId="{B7D6A699-EE8D-44A7-B75B-34C841BCA3B8}" sibTransId="{D8DACB58-054E-4FCA-8191-9AD2432E5A87}"/>
    <dgm:cxn modelId="{22C01C6B-8782-43F7-89E4-7240A4EFD61C}" type="presOf" srcId="{10BCECCC-3286-41B1-BE04-C771606F7820}" destId="{0C15A292-2059-4B9C-9C47-E66478AFF3EC}" srcOrd="0" destOrd="0" presId="urn:microsoft.com/office/officeart/2005/8/layout/hierarchy6"/>
    <dgm:cxn modelId="{85970516-D158-4413-97AC-8933BFF15FBD}" srcId="{38B411DE-4B5E-4B7B-8930-D6C1F48E34F0}" destId="{5F2AE96D-6AA0-4924-A53B-2425DDED6264}" srcOrd="2" destOrd="0" parTransId="{E3046455-3174-4E7D-81DB-C305D1125A45}" sibTransId="{02032209-A947-4267-B9BC-2023FE66DEF3}"/>
    <dgm:cxn modelId="{5084379A-59C2-45EE-B33A-A06546636DE7}" type="presOf" srcId="{36C890F9-09F1-4E78-8C45-63FE13A49FCE}" destId="{E753885E-5E29-4AA1-97C6-E523B79A20E0}" srcOrd="0" destOrd="0" presId="urn:microsoft.com/office/officeart/2005/8/layout/hierarchy6"/>
    <dgm:cxn modelId="{974CCD34-0166-4746-B6C0-48075B8C2F6E}" type="presOf" srcId="{96D8B4D9-92FF-4D1C-8111-B74FCEAD93D0}" destId="{EFBDBDBB-F016-42CB-9185-D17AE18730A2}" srcOrd="0" destOrd="0" presId="urn:microsoft.com/office/officeart/2005/8/layout/hierarchy6"/>
    <dgm:cxn modelId="{29D448B6-3171-44EA-8497-8C788FE2CE05}" srcId="{96D8B4D9-92FF-4D1C-8111-B74FCEAD93D0}" destId="{AF21F6B1-F4B5-49AB-AA90-887358530BF3}" srcOrd="0" destOrd="0" parTransId="{36C890F9-09F1-4E78-8C45-63FE13A49FCE}" sibTransId="{BBA71D42-7F51-481E-ABE0-20A25BF91406}"/>
    <dgm:cxn modelId="{5838D682-3245-427D-8C8E-E13A0F89B27B}" type="presOf" srcId="{F7CFAA3F-3ECE-4546-92EE-B235278F1C15}" destId="{CB131D3F-5060-48D1-BCD5-E503DCC482AE}" srcOrd="0" destOrd="0" presId="urn:microsoft.com/office/officeart/2005/8/layout/hierarchy6"/>
    <dgm:cxn modelId="{8172E3DD-15EF-49DD-BD74-87E7CCA52130}" srcId="{A317CABF-C4D3-4E46-8CB2-F1BF8C0DDA94}" destId="{96D8B4D9-92FF-4D1C-8111-B74FCEAD93D0}" srcOrd="0" destOrd="0" parTransId="{87D37558-7AA3-40EE-897D-AC94FFD5C4C6}" sibTransId="{F7F5AE2F-164C-4CBD-B1F1-34D03D93B765}"/>
    <dgm:cxn modelId="{89DECA55-8B08-4B73-9571-FC3D93113CFD}" type="presOf" srcId="{38B411DE-4B5E-4B7B-8930-D6C1F48E34F0}" destId="{1719D184-4BDA-4438-BCFC-3C8F0189EFDE}" srcOrd="0" destOrd="0" presId="urn:microsoft.com/office/officeart/2005/8/layout/hierarchy6"/>
    <dgm:cxn modelId="{C12819EF-AE26-4267-933A-E40223B8A5CC}" srcId="{AF21F6B1-F4B5-49AB-AA90-887358530BF3}" destId="{38B411DE-4B5E-4B7B-8930-D6C1F48E34F0}" srcOrd="0" destOrd="0" parTransId="{8931F1E0-7628-4BEB-84A4-BC1CEF98712D}" sibTransId="{40032254-4C80-4E86-82B3-8A87108DAC90}"/>
    <dgm:cxn modelId="{6574EFC0-2A38-4CB1-97ED-AF037671E3B0}" type="presOf" srcId="{E3046455-3174-4E7D-81DB-C305D1125A45}" destId="{040AE0B6-74FA-4EA9-BB98-39A17B3C414B}" srcOrd="0" destOrd="0" presId="urn:microsoft.com/office/officeart/2005/8/layout/hierarchy6"/>
    <dgm:cxn modelId="{CAFA331D-86F5-490D-A257-8ABAB0F59353}" type="presOf" srcId="{F430EE30-5580-4F71-8518-C178E57E206D}" destId="{69F70529-B724-4F85-8AAE-BA0FB5B39E22}" srcOrd="0" destOrd="0" presId="urn:microsoft.com/office/officeart/2005/8/layout/hierarchy6"/>
    <dgm:cxn modelId="{7392ADD8-1BAA-44D9-96AC-0FBEE80DAED2}" type="presOf" srcId="{5F2AE96D-6AA0-4924-A53B-2425DDED6264}" destId="{DA09A7DB-7503-4C8C-93E2-88A6921B7EEA}" srcOrd="0" destOrd="0" presId="urn:microsoft.com/office/officeart/2005/8/layout/hierarchy6"/>
    <dgm:cxn modelId="{EC2BF5D1-6B06-4E30-BD31-493D175FA740}" type="presOf" srcId="{A317CABF-C4D3-4E46-8CB2-F1BF8C0DDA94}" destId="{604BF32C-DEF7-4466-8382-C91F28728D50}" srcOrd="0" destOrd="0" presId="urn:microsoft.com/office/officeart/2005/8/layout/hierarchy6"/>
    <dgm:cxn modelId="{11453AD5-D6AE-4645-90E2-52428AD3390E}" srcId="{38B411DE-4B5E-4B7B-8930-D6C1F48E34F0}" destId="{D5877657-DD1C-4DF1-9C8B-74C149441555}" srcOrd="3" destOrd="0" parTransId="{F7CFAA3F-3ECE-4546-92EE-B235278F1C15}" sibTransId="{0F035546-D055-415A-A591-2F4BEE411E46}"/>
    <dgm:cxn modelId="{DCF40808-8480-4C37-BE02-A6CDDE416832}" type="presOf" srcId="{8931F1E0-7628-4BEB-84A4-BC1CEF98712D}" destId="{2ABDDC3B-0E3F-4094-B2A0-81DDA2235859}" srcOrd="0" destOrd="0" presId="urn:microsoft.com/office/officeart/2005/8/layout/hierarchy6"/>
    <dgm:cxn modelId="{178DA95A-ADDB-4C47-A9A3-121CC68D9802}" type="presParOf" srcId="{604BF32C-DEF7-4466-8382-C91F28728D50}" destId="{289A5DB4-DE7B-434B-BADD-FD6629BAE3DF}" srcOrd="0" destOrd="0" presId="urn:microsoft.com/office/officeart/2005/8/layout/hierarchy6"/>
    <dgm:cxn modelId="{165599BE-4640-4FE6-B1C5-EA4C45496728}" type="presParOf" srcId="{289A5DB4-DE7B-434B-BADD-FD6629BAE3DF}" destId="{AACED06D-AD31-47F4-8948-873838845214}" srcOrd="0" destOrd="0" presId="urn:microsoft.com/office/officeart/2005/8/layout/hierarchy6"/>
    <dgm:cxn modelId="{BFF620B2-AA50-4C5E-9EB1-D805ADE2BA61}" type="presParOf" srcId="{AACED06D-AD31-47F4-8948-873838845214}" destId="{A84C74B8-D5F8-4C63-B6AE-C740EC012BCD}" srcOrd="0" destOrd="0" presId="urn:microsoft.com/office/officeart/2005/8/layout/hierarchy6"/>
    <dgm:cxn modelId="{873516E5-A52E-4D8B-98D3-58EE499A8516}" type="presParOf" srcId="{A84C74B8-D5F8-4C63-B6AE-C740EC012BCD}" destId="{EFBDBDBB-F016-42CB-9185-D17AE18730A2}" srcOrd="0" destOrd="0" presId="urn:microsoft.com/office/officeart/2005/8/layout/hierarchy6"/>
    <dgm:cxn modelId="{E39A142D-E24D-4058-9D61-80C36436B1BA}" type="presParOf" srcId="{A84C74B8-D5F8-4C63-B6AE-C740EC012BCD}" destId="{87C704E9-22F4-4374-96C3-69F5CAD1DB1C}" srcOrd="1" destOrd="0" presId="urn:microsoft.com/office/officeart/2005/8/layout/hierarchy6"/>
    <dgm:cxn modelId="{59F0865B-602A-4954-B5C7-CDCD6F2B58EB}" type="presParOf" srcId="{87C704E9-22F4-4374-96C3-69F5CAD1DB1C}" destId="{E753885E-5E29-4AA1-97C6-E523B79A20E0}" srcOrd="0" destOrd="0" presId="urn:microsoft.com/office/officeart/2005/8/layout/hierarchy6"/>
    <dgm:cxn modelId="{E549EA27-DFE5-43E3-BF94-FF36FEC8E8AB}" type="presParOf" srcId="{87C704E9-22F4-4374-96C3-69F5CAD1DB1C}" destId="{F199B688-71AA-46D0-8335-ADF92C47C0DE}" srcOrd="1" destOrd="0" presId="urn:microsoft.com/office/officeart/2005/8/layout/hierarchy6"/>
    <dgm:cxn modelId="{AA615E47-E926-456F-8B55-5E07E0D23D0A}" type="presParOf" srcId="{F199B688-71AA-46D0-8335-ADF92C47C0DE}" destId="{FC62007E-0289-41CD-808B-B2867874EBE1}" srcOrd="0" destOrd="0" presId="urn:microsoft.com/office/officeart/2005/8/layout/hierarchy6"/>
    <dgm:cxn modelId="{19A496E6-D40C-46BF-A9D2-C29AA620B310}" type="presParOf" srcId="{F199B688-71AA-46D0-8335-ADF92C47C0DE}" destId="{17BB4D9A-058A-49FF-9C88-03AE3DFD27D8}" srcOrd="1" destOrd="0" presId="urn:microsoft.com/office/officeart/2005/8/layout/hierarchy6"/>
    <dgm:cxn modelId="{0264EB01-D571-419B-9BA1-A3D82A7FD6F7}" type="presParOf" srcId="{17BB4D9A-058A-49FF-9C88-03AE3DFD27D8}" destId="{2ABDDC3B-0E3F-4094-B2A0-81DDA2235859}" srcOrd="0" destOrd="0" presId="urn:microsoft.com/office/officeart/2005/8/layout/hierarchy6"/>
    <dgm:cxn modelId="{68C689F4-6B77-4199-91AD-BDFBB8E68D8F}" type="presParOf" srcId="{17BB4D9A-058A-49FF-9C88-03AE3DFD27D8}" destId="{46DB721C-FC66-4A6D-B0C7-4838A570E708}" srcOrd="1" destOrd="0" presId="urn:microsoft.com/office/officeart/2005/8/layout/hierarchy6"/>
    <dgm:cxn modelId="{31322C19-3583-404D-8C0C-0ED8B8C11756}" type="presParOf" srcId="{46DB721C-FC66-4A6D-B0C7-4838A570E708}" destId="{1719D184-4BDA-4438-BCFC-3C8F0189EFDE}" srcOrd="0" destOrd="0" presId="urn:microsoft.com/office/officeart/2005/8/layout/hierarchy6"/>
    <dgm:cxn modelId="{22E0E02A-4030-4EE4-9FF0-64641FFE3345}" type="presParOf" srcId="{46DB721C-FC66-4A6D-B0C7-4838A570E708}" destId="{87D81BB3-A358-4DD2-BFA3-25700280D231}" srcOrd="1" destOrd="0" presId="urn:microsoft.com/office/officeart/2005/8/layout/hierarchy6"/>
    <dgm:cxn modelId="{04F74F26-7316-4537-872E-A805DCC30A2C}" type="presParOf" srcId="{87D81BB3-A358-4DD2-BFA3-25700280D231}" destId="{10FA042D-5615-4BF9-958C-81FFB5A6DD35}" srcOrd="0" destOrd="0" presId="urn:microsoft.com/office/officeart/2005/8/layout/hierarchy6"/>
    <dgm:cxn modelId="{D3DDA0F5-5DBE-4221-8619-1D51D84D10A9}" type="presParOf" srcId="{87D81BB3-A358-4DD2-BFA3-25700280D231}" destId="{68128852-1A94-46BF-986E-52DDA8CBD552}" srcOrd="1" destOrd="0" presId="urn:microsoft.com/office/officeart/2005/8/layout/hierarchy6"/>
    <dgm:cxn modelId="{A7EA1A77-6BCC-463B-BE8D-C9D1FF2C024A}" type="presParOf" srcId="{68128852-1A94-46BF-986E-52DDA8CBD552}" destId="{69F70529-B724-4F85-8AAE-BA0FB5B39E22}" srcOrd="0" destOrd="0" presId="urn:microsoft.com/office/officeart/2005/8/layout/hierarchy6"/>
    <dgm:cxn modelId="{34FA37C0-D434-4A8C-B79B-E18B53346FA9}" type="presParOf" srcId="{68128852-1A94-46BF-986E-52DDA8CBD552}" destId="{A5AB88D3-5F22-4E42-8A3C-08F45849A1CF}" srcOrd="1" destOrd="0" presId="urn:microsoft.com/office/officeart/2005/8/layout/hierarchy6"/>
    <dgm:cxn modelId="{D9D20943-B516-48DB-BD3A-DC4AFDC7F17A}" type="presParOf" srcId="{87D81BB3-A358-4DD2-BFA3-25700280D231}" destId="{16DB20CB-D959-404A-86D4-DBD9F03D41C8}" srcOrd="2" destOrd="0" presId="urn:microsoft.com/office/officeart/2005/8/layout/hierarchy6"/>
    <dgm:cxn modelId="{50A77B77-BB8F-42C3-A268-3A148106D7FD}" type="presParOf" srcId="{87D81BB3-A358-4DD2-BFA3-25700280D231}" destId="{5479D8CD-E0C4-4DF4-965C-69F44E106FAB}" srcOrd="3" destOrd="0" presId="urn:microsoft.com/office/officeart/2005/8/layout/hierarchy6"/>
    <dgm:cxn modelId="{72EC8D90-A45F-4857-AAFB-923737BABDFD}" type="presParOf" srcId="{5479D8CD-E0C4-4DF4-965C-69F44E106FAB}" destId="{0C15A292-2059-4B9C-9C47-E66478AFF3EC}" srcOrd="0" destOrd="0" presId="urn:microsoft.com/office/officeart/2005/8/layout/hierarchy6"/>
    <dgm:cxn modelId="{284E0983-2545-42F3-AD55-15A3B033E309}" type="presParOf" srcId="{5479D8CD-E0C4-4DF4-965C-69F44E106FAB}" destId="{831469DF-BC44-4131-848A-A8B29B0AA5C7}" srcOrd="1" destOrd="0" presId="urn:microsoft.com/office/officeart/2005/8/layout/hierarchy6"/>
    <dgm:cxn modelId="{7222F709-F3AB-4F38-8143-FBC5FA69ABA9}" type="presParOf" srcId="{87D81BB3-A358-4DD2-BFA3-25700280D231}" destId="{040AE0B6-74FA-4EA9-BB98-39A17B3C414B}" srcOrd="4" destOrd="0" presId="urn:microsoft.com/office/officeart/2005/8/layout/hierarchy6"/>
    <dgm:cxn modelId="{C2482BAE-CF50-4172-B789-6447EE657639}" type="presParOf" srcId="{87D81BB3-A358-4DD2-BFA3-25700280D231}" destId="{19A1C920-E555-45AD-AC9F-346DBA47834F}" srcOrd="5" destOrd="0" presId="urn:microsoft.com/office/officeart/2005/8/layout/hierarchy6"/>
    <dgm:cxn modelId="{A21A7566-BE21-4375-9EED-19D5F65CEB71}" type="presParOf" srcId="{19A1C920-E555-45AD-AC9F-346DBA47834F}" destId="{DA09A7DB-7503-4C8C-93E2-88A6921B7EEA}" srcOrd="0" destOrd="0" presId="urn:microsoft.com/office/officeart/2005/8/layout/hierarchy6"/>
    <dgm:cxn modelId="{473917DF-A58C-4310-A376-8B3AF9A4A1DC}" type="presParOf" srcId="{19A1C920-E555-45AD-AC9F-346DBA47834F}" destId="{9D9C7E91-4374-4874-9F63-A9226241D523}" srcOrd="1" destOrd="0" presId="urn:microsoft.com/office/officeart/2005/8/layout/hierarchy6"/>
    <dgm:cxn modelId="{96EDC149-7CA3-424E-A258-701D66F266BA}" type="presParOf" srcId="{87D81BB3-A358-4DD2-BFA3-25700280D231}" destId="{CB131D3F-5060-48D1-BCD5-E503DCC482AE}" srcOrd="6" destOrd="0" presId="urn:microsoft.com/office/officeart/2005/8/layout/hierarchy6"/>
    <dgm:cxn modelId="{97E307B0-769C-40F2-9ED7-7D1AB563A9F0}" type="presParOf" srcId="{87D81BB3-A358-4DD2-BFA3-25700280D231}" destId="{7137467F-8AC4-4131-97C6-D48AA837876B}" srcOrd="7" destOrd="0" presId="urn:microsoft.com/office/officeart/2005/8/layout/hierarchy6"/>
    <dgm:cxn modelId="{4E232ECE-AF80-4B11-ADA9-02FA0B326D20}" type="presParOf" srcId="{7137467F-8AC4-4131-97C6-D48AA837876B}" destId="{ED81BA74-ED83-4275-917A-DA21C4B264F1}" srcOrd="0" destOrd="0" presId="urn:microsoft.com/office/officeart/2005/8/layout/hierarchy6"/>
    <dgm:cxn modelId="{1F57937D-9A72-47AD-8A6F-826AB0137754}" type="presParOf" srcId="{7137467F-8AC4-4131-97C6-D48AA837876B}" destId="{64C9E638-BE39-4BE4-AE91-D70D6DD27F39}" srcOrd="1" destOrd="0" presId="urn:microsoft.com/office/officeart/2005/8/layout/hierarchy6"/>
    <dgm:cxn modelId="{272FED0A-AE33-4E90-A470-267D72D8A663}" type="presParOf" srcId="{604BF32C-DEF7-4466-8382-C91F28728D50}" destId="{57620202-8132-447B-BCC2-AD079B766F0D}"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95964-6AB6-439F-B007-AB8C1CC559FB}">
      <dsp:nvSpPr>
        <dsp:cNvPr id="0" name=""/>
        <dsp:cNvSpPr/>
      </dsp:nvSpPr>
      <dsp:spPr>
        <a:xfrm>
          <a:off x="1694784" y="0"/>
          <a:ext cx="5754430" cy="9628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GB" sz="3600" kern="1200" dirty="0"/>
            <a:t>G-Cloud service</a:t>
          </a:r>
        </a:p>
      </dsp:txBody>
      <dsp:txXfrm>
        <a:off x="1722984" y="28200"/>
        <a:ext cx="5698030" cy="906422"/>
      </dsp:txXfrm>
    </dsp:sp>
    <dsp:sp modelId="{0C7CC63B-3455-4C45-9DA6-782CF23DA0D2}">
      <dsp:nvSpPr>
        <dsp:cNvPr id="0" name=""/>
        <dsp:cNvSpPr/>
      </dsp:nvSpPr>
      <dsp:spPr>
        <a:xfrm rot="5400000">
          <a:off x="4371177" y="4689"/>
          <a:ext cx="401644" cy="23976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GB" sz="1700" kern="1200" dirty="0">
              <a:solidFill>
                <a:schemeClr val="tx1"/>
              </a:solidFill>
            </a:rPr>
            <a:t>Offered by</a:t>
          </a:r>
        </a:p>
      </dsp:txBody>
      <dsp:txXfrm rot="-5400000">
        <a:off x="3852697" y="1002705"/>
        <a:ext cx="1438606" cy="281151"/>
      </dsp:txXfrm>
    </dsp:sp>
    <dsp:sp modelId="{B8224C86-8BDC-451D-8292-48080CD925A0}">
      <dsp:nvSpPr>
        <dsp:cNvPr id="0" name=""/>
        <dsp:cNvSpPr/>
      </dsp:nvSpPr>
      <dsp:spPr>
        <a:xfrm>
          <a:off x="1694784" y="1444233"/>
          <a:ext cx="5754430" cy="9628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GB" sz="3600" kern="1200" dirty="0"/>
            <a:t>Service owner</a:t>
          </a:r>
        </a:p>
      </dsp:txBody>
      <dsp:txXfrm>
        <a:off x="1722984" y="1472433"/>
        <a:ext cx="5698030" cy="906422"/>
      </dsp:txXfrm>
    </dsp:sp>
    <dsp:sp modelId="{AC9D2797-5CBA-4A8C-BED3-A0EE5E799809}">
      <dsp:nvSpPr>
        <dsp:cNvPr id="0" name=""/>
        <dsp:cNvSpPr/>
      </dsp:nvSpPr>
      <dsp:spPr>
        <a:xfrm rot="5400000">
          <a:off x="4396576" y="1448922"/>
          <a:ext cx="350847" cy="23976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GB" sz="1700" kern="1200" dirty="0">
              <a:solidFill>
                <a:schemeClr val="tx1"/>
              </a:solidFill>
            </a:rPr>
            <a:t>Delivered by</a:t>
          </a:r>
        </a:p>
      </dsp:txBody>
      <dsp:txXfrm rot="-5400000">
        <a:off x="3852697" y="2472336"/>
        <a:ext cx="1438606" cy="245593"/>
      </dsp:txXfrm>
    </dsp:sp>
    <dsp:sp modelId="{B198218E-A8DA-4ADB-8F41-DBFFF85C472A}">
      <dsp:nvSpPr>
        <dsp:cNvPr id="0" name=""/>
        <dsp:cNvSpPr/>
      </dsp:nvSpPr>
      <dsp:spPr>
        <a:xfrm>
          <a:off x="1694784" y="2888466"/>
          <a:ext cx="5754430" cy="9628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3500" kern="1200" dirty="0"/>
            <a:t>Service provider</a:t>
          </a:r>
        </a:p>
      </dsp:txBody>
      <dsp:txXfrm>
        <a:off x="1722984" y="2916666"/>
        <a:ext cx="5698030" cy="906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DBDBB-F016-42CB-9185-D17AE18730A2}">
      <dsp:nvSpPr>
        <dsp:cNvPr id="0" name=""/>
        <dsp:cNvSpPr/>
      </dsp:nvSpPr>
      <dsp:spPr>
        <a:xfrm>
          <a:off x="2539294" y="462980"/>
          <a:ext cx="2049408"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b="1" kern="1200" dirty="0" err="1" smtClean="0"/>
            <a:t>Government</a:t>
          </a:r>
          <a:endParaRPr lang="nl-BE" sz="1600" b="1" kern="1200" dirty="0"/>
        </a:p>
      </dsp:txBody>
      <dsp:txXfrm>
        <a:off x="2565526" y="489212"/>
        <a:ext cx="1996944" cy="843176"/>
      </dsp:txXfrm>
    </dsp:sp>
    <dsp:sp modelId="{E753885E-5E29-4AA1-97C6-E523B79A20E0}">
      <dsp:nvSpPr>
        <dsp:cNvPr id="0" name=""/>
        <dsp:cNvSpPr/>
      </dsp:nvSpPr>
      <dsp:spPr>
        <a:xfrm>
          <a:off x="3518278" y="1358621"/>
          <a:ext cx="91440" cy="298248"/>
        </a:xfrm>
        <a:custGeom>
          <a:avLst/>
          <a:gdLst/>
          <a:ahLst/>
          <a:cxnLst/>
          <a:rect l="0" t="0" r="0" b="0"/>
          <a:pathLst>
            <a:path>
              <a:moveTo>
                <a:pt x="45720" y="0"/>
              </a:moveTo>
              <a:lnTo>
                <a:pt x="45720" y="2982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62007E-0289-41CD-808B-B2867874EBE1}">
      <dsp:nvSpPr>
        <dsp:cNvPr id="0" name=""/>
        <dsp:cNvSpPr/>
      </dsp:nvSpPr>
      <dsp:spPr>
        <a:xfrm>
          <a:off x="2551083" y="1656869"/>
          <a:ext cx="2025831"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l-BE" sz="1600" b="1" kern="1200" dirty="0" smtClean="0"/>
            <a:t>G-Cloud Strategic Board</a:t>
          </a:r>
        </a:p>
      </dsp:txBody>
      <dsp:txXfrm>
        <a:off x="2577315" y="1683101"/>
        <a:ext cx="1973367" cy="843176"/>
      </dsp:txXfrm>
    </dsp:sp>
    <dsp:sp modelId="{2ABDDC3B-0E3F-4094-B2A0-81DDA2235859}">
      <dsp:nvSpPr>
        <dsp:cNvPr id="0" name=""/>
        <dsp:cNvSpPr/>
      </dsp:nvSpPr>
      <dsp:spPr>
        <a:xfrm>
          <a:off x="3518279" y="2552509"/>
          <a:ext cx="91440" cy="340979"/>
        </a:xfrm>
        <a:custGeom>
          <a:avLst/>
          <a:gdLst/>
          <a:ahLst/>
          <a:cxnLst/>
          <a:rect l="0" t="0" r="0" b="0"/>
          <a:pathLst>
            <a:path>
              <a:moveTo>
                <a:pt x="45720" y="0"/>
              </a:moveTo>
              <a:lnTo>
                <a:pt x="45720" y="3409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19D184-4BDA-4438-BCFC-3C8F0189EFDE}">
      <dsp:nvSpPr>
        <dsp:cNvPr id="0" name=""/>
        <dsp:cNvSpPr/>
      </dsp:nvSpPr>
      <dsp:spPr>
        <a:xfrm>
          <a:off x="2574654" y="2893488"/>
          <a:ext cx="1978689"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b="1" kern="1200" dirty="0" smtClean="0"/>
            <a:t>G-Cloud Operations &amp; </a:t>
          </a:r>
          <a:r>
            <a:rPr lang="nl-BE" sz="1600" b="1" kern="1200" dirty="0" err="1" smtClean="0"/>
            <a:t>Programme</a:t>
          </a:r>
          <a:r>
            <a:rPr lang="nl-BE" sz="1600" b="1" kern="1200" dirty="0" smtClean="0"/>
            <a:t> Board</a:t>
          </a:r>
          <a:endParaRPr lang="nl-BE" sz="1600" b="1" kern="1200" dirty="0"/>
        </a:p>
      </dsp:txBody>
      <dsp:txXfrm>
        <a:off x="2600886" y="2919720"/>
        <a:ext cx="1926225" cy="843176"/>
      </dsp:txXfrm>
    </dsp:sp>
    <dsp:sp modelId="{10FA042D-5615-4BF9-958C-81FFB5A6DD35}">
      <dsp:nvSpPr>
        <dsp:cNvPr id="0" name=""/>
        <dsp:cNvSpPr/>
      </dsp:nvSpPr>
      <dsp:spPr>
        <a:xfrm>
          <a:off x="864241" y="3789129"/>
          <a:ext cx="2699757" cy="357548"/>
        </a:xfrm>
        <a:custGeom>
          <a:avLst/>
          <a:gdLst/>
          <a:ahLst/>
          <a:cxnLst/>
          <a:rect l="0" t="0" r="0" b="0"/>
          <a:pathLst>
            <a:path>
              <a:moveTo>
                <a:pt x="2699757" y="0"/>
              </a:moveTo>
              <a:lnTo>
                <a:pt x="2699757" y="178774"/>
              </a:lnTo>
              <a:lnTo>
                <a:pt x="0" y="178774"/>
              </a:lnTo>
              <a:lnTo>
                <a:pt x="0" y="357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F70529-B724-4F85-8AAE-BA0FB5B39E22}">
      <dsp:nvSpPr>
        <dsp:cNvPr id="0" name=""/>
        <dsp:cNvSpPr/>
      </dsp:nvSpPr>
      <dsp:spPr>
        <a:xfrm>
          <a:off x="0" y="4146677"/>
          <a:ext cx="1728482"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b="1" kern="1200" dirty="0" smtClean="0"/>
            <a:t>FPS</a:t>
          </a:r>
          <a:r>
            <a:rPr sz="1500" kern="1200" dirty="0"/>
            <a:t/>
          </a:r>
          <a:br>
            <a:rPr sz="1500" kern="1200" dirty="0"/>
          </a:br>
          <a:r>
            <a:rPr lang="nl-BE" sz="1500" kern="1200" dirty="0" smtClean="0"/>
            <a:t>(</a:t>
          </a:r>
          <a:r>
            <a:rPr lang="nl-BE" sz="1500" kern="1200" dirty="0" err="1" smtClean="0"/>
            <a:t>Horizontal</a:t>
          </a:r>
          <a:r>
            <a:rPr lang="nl-BE" sz="1500" kern="1200" dirty="0" smtClean="0"/>
            <a:t> FPS, FPS FIN, Belnet, …)</a:t>
          </a:r>
          <a:endParaRPr lang="nl-BE" sz="1500" kern="1200" dirty="0"/>
        </a:p>
      </dsp:txBody>
      <dsp:txXfrm>
        <a:off x="26232" y="4172909"/>
        <a:ext cx="1676018" cy="843176"/>
      </dsp:txXfrm>
    </dsp:sp>
    <dsp:sp modelId="{16DB20CB-D959-404A-86D4-DBD9F03D41C8}">
      <dsp:nvSpPr>
        <dsp:cNvPr id="0" name=""/>
        <dsp:cNvSpPr/>
      </dsp:nvSpPr>
      <dsp:spPr>
        <a:xfrm>
          <a:off x="2758144" y="3789129"/>
          <a:ext cx="805854" cy="357548"/>
        </a:xfrm>
        <a:custGeom>
          <a:avLst/>
          <a:gdLst/>
          <a:ahLst/>
          <a:cxnLst/>
          <a:rect l="0" t="0" r="0" b="0"/>
          <a:pathLst>
            <a:path>
              <a:moveTo>
                <a:pt x="805854" y="0"/>
              </a:moveTo>
              <a:lnTo>
                <a:pt x="805854" y="178774"/>
              </a:lnTo>
              <a:lnTo>
                <a:pt x="0" y="178774"/>
              </a:lnTo>
              <a:lnTo>
                <a:pt x="0" y="357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15A292-2059-4B9C-9C47-E66478AFF3EC}">
      <dsp:nvSpPr>
        <dsp:cNvPr id="0" name=""/>
        <dsp:cNvSpPr/>
      </dsp:nvSpPr>
      <dsp:spPr>
        <a:xfrm>
          <a:off x="2086414" y="4146677"/>
          <a:ext cx="1343460"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b="1" kern="1200" dirty="0" smtClean="0"/>
            <a:t>PSSI/IPB</a:t>
          </a:r>
        </a:p>
        <a:p>
          <a:pPr lvl="0" algn="ctr" defTabSz="711200">
            <a:lnSpc>
              <a:spcPct val="90000"/>
            </a:lnSpc>
            <a:spcBef>
              <a:spcPct val="0"/>
            </a:spcBef>
            <a:spcAft>
              <a:spcPct val="35000"/>
            </a:spcAft>
          </a:pPr>
          <a:r>
            <a:rPr lang="nl-BE" sz="1600" kern="1200" dirty="0" smtClean="0"/>
            <a:t>(CBSS, ...)</a:t>
          </a:r>
          <a:endParaRPr lang="nl-BE" sz="1600" kern="1200" dirty="0"/>
        </a:p>
      </dsp:txBody>
      <dsp:txXfrm>
        <a:off x="2112646" y="4172909"/>
        <a:ext cx="1290996" cy="843176"/>
      </dsp:txXfrm>
    </dsp:sp>
    <dsp:sp modelId="{040AE0B6-74FA-4EA9-BB98-39A17B3C414B}">
      <dsp:nvSpPr>
        <dsp:cNvPr id="0" name=""/>
        <dsp:cNvSpPr/>
      </dsp:nvSpPr>
      <dsp:spPr>
        <a:xfrm>
          <a:off x="3563999" y="3789129"/>
          <a:ext cx="1018578" cy="357548"/>
        </a:xfrm>
        <a:custGeom>
          <a:avLst/>
          <a:gdLst/>
          <a:ahLst/>
          <a:cxnLst/>
          <a:rect l="0" t="0" r="0" b="0"/>
          <a:pathLst>
            <a:path>
              <a:moveTo>
                <a:pt x="0" y="0"/>
              </a:moveTo>
              <a:lnTo>
                <a:pt x="0" y="178774"/>
              </a:lnTo>
              <a:lnTo>
                <a:pt x="1018578" y="178774"/>
              </a:lnTo>
              <a:lnTo>
                <a:pt x="1018578" y="357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09A7DB-7503-4C8C-93E2-88A6921B7EEA}">
      <dsp:nvSpPr>
        <dsp:cNvPr id="0" name=""/>
        <dsp:cNvSpPr/>
      </dsp:nvSpPr>
      <dsp:spPr>
        <a:xfrm>
          <a:off x="3832912" y="4146677"/>
          <a:ext cx="1499328"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Association of </a:t>
          </a:r>
          <a:r>
            <a:rPr lang="en-US" sz="1600" kern="1200" dirty="0" smtClean="0"/>
            <a:t> FPS/PSSI/IPB</a:t>
          </a:r>
          <a:endParaRPr lang="nl-BE" sz="1600" kern="1200" dirty="0"/>
        </a:p>
      </dsp:txBody>
      <dsp:txXfrm>
        <a:off x="3859144" y="4172909"/>
        <a:ext cx="1446864" cy="843176"/>
      </dsp:txXfrm>
    </dsp:sp>
    <dsp:sp modelId="{CB131D3F-5060-48D1-BCD5-E503DCC482AE}">
      <dsp:nvSpPr>
        <dsp:cNvPr id="0" name=""/>
        <dsp:cNvSpPr/>
      </dsp:nvSpPr>
      <dsp:spPr>
        <a:xfrm>
          <a:off x="3563999" y="3789129"/>
          <a:ext cx="2843011" cy="357548"/>
        </a:xfrm>
        <a:custGeom>
          <a:avLst/>
          <a:gdLst/>
          <a:ahLst/>
          <a:cxnLst/>
          <a:rect l="0" t="0" r="0" b="0"/>
          <a:pathLst>
            <a:path>
              <a:moveTo>
                <a:pt x="0" y="0"/>
              </a:moveTo>
              <a:lnTo>
                <a:pt x="0" y="178774"/>
              </a:lnTo>
              <a:lnTo>
                <a:pt x="2843011" y="178774"/>
              </a:lnTo>
              <a:lnTo>
                <a:pt x="2843011" y="357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81BA74-ED83-4275-917A-DA21C4B264F1}">
      <dsp:nvSpPr>
        <dsp:cNvPr id="0" name=""/>
        <dsp:cNvSpPr/>
      </dsp:nvSpPr>
      <dsp:spPr>
        <a:xfrm>
          <a:off x="5735279" y="4146677"/>
          <a:ext cx="1343460"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b="1" kern="1200" dirty="0" smtClean="0"/>
            <a:t>Private ICT</a:t>
          </a:r>
          <a:r>
            <a:rPr lang="nl-BE" sz="1500" kern="1200" dirty="0" smtClean="0"/>
            <a:t> companies </a:t>
          </a:r>
          <a:r>
            <a:rPr lang="nl-BE" sz="1500" kern="1200" dirty="0" err="1" smtClean="0"/>
            <a:t>directed</a:t>
          </a:r>
          <a:r>
            <a:rPr lang="nl-BE" sz="1500" kern="1200" dirty="0" smtClean="0"/>
            <a:t> </a:t>
          </a:r>
          <a:r>
            <a:rPr lang="nl-BE" sz="1500" kern="1200" dirty="0" err="1" smtClean="0"/>
            <a:t>by</a:t>
          </a:r>
          <a:r>
            <a:rPr lang="nl-BE" sz="1500" kern="1200" dirty="0" smtClean="0"/>
            <a:t> FPS/PSSI/... </a:t>
          </a:r>
          <a:endParaRPr lang="nl-BE" sz="1500" kern="1200" dirty="0"/>
        </a:p>
      </dsp:txBody>
      <dsp:txXfrm>
        <a:off x="5761511" y="4172909"/>
        <a:ext cx="1290996" cy="8431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4F5D7-9332-4289-B0D7-7CBEF7E991EA}" type="datetimeFigureOut">
              <a:rPr lang="fr-BE" smtClean="0"/>
              <a:t>08-12-23</a:t>
            </a:fld>
            <a:endParaRPr lang="fr-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239CBA-0F14-4912-A4A3-E531654827E5}" type="slidenum">
              <a:rPr lang="fr-BE" smtClean="0"/>
              <a:t>‹nr.›</a:t>
            </a:fld>
            <a:endParaRPr lang="fr-BE"/>
          </a:p>
        </p:txBody>
      </p:sp>
    </p:spTree>
    <p:extLst>
      <p:ext uri="{BB962C8B-B14F-4D97-AF65-F5344CB8AC3E}">
        <p14:creationId xmlns:p14="http://schemas.microsoft.com/office/powerpoint/2010/main" val="3405680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22</a:t>
            </a:fld>
            <a:endParaRPr lang="fr-BE"/>
          </a:p>
        </p:txBody>
      </p:sp>
    </p:spTree>
    <p:extLst>
      <p:ext uri="{BB962C8B-B14F-4D97-AF65-F5344CB8AC3E}">
        <p14:creationId xmlns:p14="http://schemas.microsoft.com/office/powerpoint/2010/main" val="2426300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nl-NL" sz="1800" b="1" dirty="0" smtClean="0">
              <a:latin typeface="Open Sans" panose="020B0606030504020204" pitchFamily="34" charset="0"/>
              <a:ea typeface="Open Sans" panose="020B0606030504020204" pitchFamily="34" charset="0"/>
              <a:cs typeface="Open Sans" panose="020B0606030504020204" pitchFamily="34" charset="0"/>
            </a:endParaRPr>
          </a:p>
          <a:p>
            <a:pPr lvl="1"/>
            <a:endParaRPr lang="nl-NL" sz="1800" b="1" dirty="0" smtClean="0">
              <a:latin typeface="Open Sans" panose="020B0606030504020204" pitchFamily="34" charset="0"/>
              <a:ea typeface="Open Sans" panose="020B0606030504020204" pitchFamily="34" charset="0"/>
              <a:cs typeface="Open Sans" panose="020B0606030504020204" pitchFamily="34" charset="0"/>
            </a:endParaRPr>
          </a:p>
          <a:p>
            <a:pPr lvl="1"/>
            <a:endParaRPr lang="nl-NL" sz="1800" b="1" dirty="0" smtClean="0">
              <a:latin typeface="Open Sans" panose="020B0606030504020204" pitchFamily="34" charset="0"/>
              <a:ea typeface="Open Sans" panose="020B0606030504020204" pitchFamily="34" charset="0"/>
              <a:cs typeface="Open Sans" panose="020B0606030504020204" pitchFamily="34" charset="0"/>
            </a:endParaRPr>
          </a:p>
          <a:p>
            <a:pPr lvl="1"/>
            <a:r>
              <a:rPr lang="nl-NL" sz="1800" b="1" dirty="0" smtClean="0">
                <a:latin typeface="Open Sans" panose="020B0606030504020204" pitchFamily="34" charset="0"/>
                <a:ea typeface="Open Sans" panose="020B0606030504020204" pitchFamily="34" charset="0"/>
                <a:cs typeface="Open Sans" panose="020B0606030504020204" pitchFamily="34" charset="0"/>
              </a:rPr>
              <a:t>Horizontale benadering</a:t>
            </a:r>
            <a:endParaRPr lang="en-US" sz="1800" dirty="0" smtClean="0">
              <a:latin typeface="Open Sans" panose="020B0606030504020204" pitchFamily="34" charset="0"/>
              <a:ea typeface="Open Sans" panose="020B0606030504020204" pitchFamily="34" charset="0"/>
              <a:cs typeface="Open Sans" panose="020B0606030504020204" pitchFamily="34" charset="0"/>
            </a:endParaRPr>
          </a:p>
          <a:p>
            <a:pPr lvl="2"/>
            <a:r>
              <a:rPr lang="nl-NL" sz="1400" dirty="0" smtClean="0">
                <a:latin typeface="Open Sans" panose="020B0606030504020204" pitchFamily="34" charset="0"/>
                <a:ea typeface="Open Sans" panose="020B0606030504020204" pitchFamily="34" charset="0"/>
                <a:cs typeface="Open Sans" panose="020B0606030504020204" pitchFamily="34" charset="0"/>
              </a:rPr>
              <a:t>Enterprise Architectuur (EA) zorgt voor een geheel van principes, blauwdrukken en concrete bouwstenen die de samenhang van systemen en informatiestromen kunnen verhogen. EA focust daarom niet op één enkele organisatie of systeem, maar tracht de interoperabiliteit tussen de betrokken systemen te verhogen en silo’s tegen te gaan</a:t>
            </a:r>
          </a:p>
          <a:p>
            <a:pPr lvl="1"/>
            <a:r>
              <a:rPr lang="nl-NL" sz="1800" b="1" dirty="0" smtClean="0">
                <a:latin typeface="Open Sans" panose="020B0606030504020204" pitchFamily="34" charset="0"/>
                <a:ea typeface="Open Sans" panose="020B0606030504020204" pitchFamily="34" charset="0"/>
                <a:cs typeface="Open Sans" panose="020B0606030504020204" pitchFamily="34" charset="0"/>
              </a:rPr>
              <a:t>verticale benadering</a:t>
            </a:r>
            <a:r>
              <a:rPr lang="nl-NL" sz="1800" dirty="0" smtClean="0">
                <a:latin typeface="Open Sans" panose="020B0606030504020204" pitchFamily="34" charset="0"/>
                <a:ea typeface="Open Sans" panose="020B0606030504020204" pitchFamily="34" charset="0"/>
                <a:cs typeface="Open Sans" panose="020B0606030504020204" pitchFamily="34" charset="0"/>
              </a:rPr>
              <a:t>.</a:t>
            </a:r>
            <a:endParaRPr lang="en-US" sz="1800" dirty="0" smtClean="0">
              <a:latin typeface="Open Sans" panose="020B0606030504020204" pitchFamily="34" charset="0"/>
              <a:ea typeface="Open Sans" panose="020B0606030504020204" pitchFamily="34" charset="0"/>
              <a:cs typeface="Open Sans" panose="020B0606030504020204" pitchFamily="34" charset="0"/>
            </a:endParaRPr>
          </a:p>
          <a:p>
            <a:pPr lvl="2"/>
            <a:r>
              <a:rPr lang="nl-NL" sz="1400" dirty="0" smtClean="0">
                <a:latin typeface="Open Sans" panose="020B0606030504020204" pitchFamily="34" charset="0"/>
                <a:ea typeface="Open Sans" panose="020B0606030504020204" pitchFamily="34" charset="0"/>
                <a:cs typeface="Open Sans" panose="020B0606030504020204" pitchFamily="34" charset="0"/>
              </a:rPr>
              <a:t>EA is geen technische aangelegenheid. Door een integratie van strategie, business en technologie komen we tot een betere, permanente wisselwerking. Strategische bouwstenen worden zorgvuldig gekozen in functie van hun reële toegevoegde waarde. Een doordachte visie rond digitalisering is de drijfveer voor een robuuste ICT-ondersteuning </a:t>
            </a:r>
            <a:endParaRPr lang="en-US" sz="1400" dirty="0" smtClean="0">
              <a:latin typeface="Open Sans" panose="020B0606030504020204" pitchFamily="34" charset="0"/>
              <a:ea typeface="Open Sans" panose="020B0606030504020204" pitchFamily="34" charset="0"/>
              <a:cs typeface="Open Sans" panose="020B0606030504020204" pitchFamily="34" charset="0"/>
            </a:endParaRPr>
          </a:p>
          <a:p>
            <a:pPr lvl="1"/>
            <a:r>
              <a:rPr lang="nl-NL" sz="1800" b="1" dirty="0" smtClean="0">
                <a:latin typeface="Open Sans" panose="020B0606030504020204" pitchFamily="34" charset="0"/>
                <a:ea typeface="Open Sans" panose="020B0606030504020204" pitchFamily="34" charset="0"/>
                <a:cs typeface="Open Sans" panose="020B0606030504020204" pitchFamily="34" charset="0"/>
              </a:rPr>
              <a:t>holistische benadering </a:t>
            </a:r>
          </a:p>
          <a:p>
            <a:pPr lvl="2"/>
            <a:r>
              <a:rPr lang="nl-NL" sz="1400" dirty="0" smtClean="0">
                <a:latin typeface="Open Sans" panose="020B0606030504020204" pitchFamily="34" charset="0"/>
                <a:ea typeface="Open Sans" panose="020B0606030504020204" pitchFamily="34" charset="0"/>
                <a:cs typeface="Open Sans" panose="020B0606030504020204" pitchFamily="34" charset="0"/>
              </a:rPr>
              <a:t>EA helpt om de complexiteit van het ecosysteem beter te beheersen en proactief in te spelen op nieuwe maatschappelijke uitdagingen. We verlaten de ad-hoc-projectbenadering voor een overkoepelende investering in bouwstenen en fundamenten van een klantgerichte dienstverlening. We hebben oog voor innovatie maar zoeken ook naar oplossingen voor de onvermijdelijke “</a:t>
            </a:r>
            <a:r>
              <a:rPr lang="nl-NL" sz="1400" dirty="0" err="1" smtClean="0">
                <a:latin typeface="Open Sans" panose="020B0606030504020204" pitchFamily="34" charset="0"/>
                <a:ea typeface="Open Sans" panose="020B0606030504020204" pitchFamily="34" charset="0"/>
                <a:cs typeface="Open Sans" panose="020B0606030504020204" pitchFamily="34" charset="0"/>
              </a:rPr>
              <a:t>legacy</a:t>
            </a:r>
            <a:r>
              <a:rPr lang="nl-NL" sz="1400" dirty="0" smtClean="0">
                <a:latin typeface="Open Sans" panose="020B0606030504020204" pitchFamily="34" charset="0"/>
                <a:ea typeface="Open Sans" panose="020B0606030504020204" pitchFamily="34" charset="0"/>
                <a:cs typeface="Open Sans" panose="020B0606030504020204" pitchFamily="34" charset="0"/>
              </a:rPr>
              <a:t>” in het overheidslandschap.</a:t>
            </a:r>
            <a:endParaRPr lang="en-US" sz="1400" dirty="0" smtClean="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10"/>
          </p:nvPr>
        </p:nvSpPr>
        <p:spPr/>
        <p:txBody>
          <a:bodyPr/>
          <a:lstStyle/>
          <a:p>
            <a:fld id="{357BB1A7-D494-444C-9848-62994C19E206}" type="slidenum">
              <a:rPr lang="en-US" smtClean="0"/>
              <a:t>40</a:t>
            </a:fld>
            <a:endParaRPr lang="en-US"/>
          </a:p>
        </p:txBody>
      </p:sp>
    </p:spTree>
    <p:extLst>
      <p:ext uri="{BB962C8B-B14F-4D97-AF65-F5344CB8AC3E}">
        <p14:creationId xmlns:p14="http://schemas.microsoft.com/office/powerpoint/2010/main" val="3792989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 </a:t>
            </a:r>
            <a:r>
              <a:rPr lang="nl-BE" b="1" dirty="0" err="1"/>
              <a:t>Faster</a:t>
            </a:r>
            <a:r>
              <a:rPr lang="nl-BE" dirty="0"/>
              <a:t> </a:t>
            </a:r>
          </a:p>
          <a:p>
            <a:pPr lvl="1"/>
            <a:r>
              <a:rPr lang="nl-BE" dirty="0"/>
              <a:t> Ready </a:t>
            </a:r>
            <a:r>
              <a:rPr lang="nl-BE" dirty="0" err="1"/>
              <a:t>to</a:t>
            </a:r>
            <a:r>
              <a:rPr lang="nl-BE" dirty="0"/>
              <a:t> </a:t>
            </a:r>
            <a:r>
              <a:rPr lang="nl-BE" dirty="0" err="1"/>
              <a:t>use</a:t>
            </a:r>
            <a:r>
              <a:rPr lang="nl-BE" dirty="0"/>
              <a:t> </a:t>
            </a:r>
            <a:r>
              <a:rPr lang="nl-BE" dirty="0" err="1"/>
              <a:t>components</a:t>
            </a:r>
            <a:endParaRPr lang="nl-BE" dirty="0"/>
          </a:p>
          <a:p>
            <a:pPr lvl="1"/>
            <a:r>
              <a:rPr lang="nl-BE" dirty="0"/>
              <a:t> </a:t>
            </a:r>
            <a:r>
              <a:rPr lang="nl-BE" dirty="0" err="1"/>
              <a:t>Reduced</a:t>
            </a:r>
            <a:r>
              <a:rPr lang="nl-BE" dirty="0"/>
              <a:t> time </a:t>
            </a:r>
            <a:r>
              <a:rPr lang="nl-BE" dirty="0" err="1"/>
              <a:t>to</a:t>
            </a:r>
            <a:r>
              <a:rPr lang="nl-BE" dirty="0"/>
              <a:t> market </a:t>
            </a:r>
          </a:p>
          <a:p>
            <a:r>
              <a:rPr lang="nl-BE" dirty="0"/>
              <a:t> </a:t>
            </a:r>
            <a:r>
              <a:rPr lang="nl-BE" b="1" dirty="0" err="1"/>
              <a:t>Flexible</a:t>
            </a:r>
            <a:endParaRPr lang="nl-BE" b="1" dirty="0"/>
          </a:p>
          <a:p>
            <a:pPr lvl="1"/>
            <a:r>
              <a:rPr lang="nl-BE" dirty="0"/>
              <a:t> </a:t>
            </a:r>
            <a:r>
              <a:rPr lang="nl-BE" dirty="0" err="1"/>
              <a:t>Functional</a:t>
            </a:r>
            <a:r>
              <a:rPr lang="nl-BE" dirty="0"/>
              <a:t> </a:t>
            </a:r>
            <a:r>
              <a:rPr lang="nl-BE" dirty="0" err="1"/>
              <a:t>requirements</a:t>
            </a:r>
            <a:r>
              <a:rPr lang="nl-BE" dirty="0"/>
              <a:t> </a:t>
            </a:r>
            <a:r>
              <a:rPr lang="nl-BE" dirty="0" err="1"/>
              <a:t>changing</a:t>
            </a:r>
            <a:r>
              <a:rPr lang="nl-BE" dirty="0"/>
              <a:t> </a:t>
            </a:r>
            <a:r>
              <a:rPr lang="nl-BE" dirty="0" err="1"/>
              <a:t>fast</a:t>
            </a:r>
            <a:endParaRPr lang="nl-BE" dirty="0"/>
          </a:p>
          <a:p>
            <a:pPr lvl="1"/>
            <a:r>
              <a:rPr lang="nl-BE" dirty="0"/>
              <a:t> High </a:t>
            </a:r>
            <a:r>
              <a:rPr lang="nl-BE" dirty="0" err="1"/>
              <a:t>pressure</a:t>
            </a:r>
            <a:r>
              <a:rPr lang="nl-BE" dirty="0"/>
              <a:t> on timing (ex. </a:t>
            </a:r>
            <a:r>
              <a:rPr lang="nl-BE" dirty="0" err="1"/>
              <a:t>Covid</a:t>
            </a:r>
            <a:r>
              <a:rPr lang="nl-BE" dirty="0"/>
              <a:t>)</a:t>
            </a:r>
          </a:p>
          <a:p>
            <a:r>
              <a:rPr lang="nl-BE" dirty="0"/>
              <a:t> </a:t>
            </a:r>
            <a:r>
              <a:rPr lang="nl-BE" b="1" dirty="0" err="1"/>
              <a:t>Cheaper</a:t>
            </a:r>
            <a:endParaRPr lang="nl-BE" b="1" dirty="0"/>
          </a:p>
          <a:p>
            <a:pPr lvl="1"/>
            <a:r>
              <a:rPr lang="nl-BE" dirty="0"/>
              <a:t> </a:t>
            </a:r>
            <a:r>
              <a:rPr lang="nl-BE" dirty="0" err="1"/>
              <a:t>Don’t</a:t>
            </a:r>
            <a:r>
              <a:rPr lang="nl-BE" dirty="0"/>
              <a:t> </a:t>
            </a:r>
            <a:r>
              <a:rPr lang="nl-BE" dirty="0" err="1"/>
              <a:t>develop</a:t>
            </a:r>
            <a:r>
              <a:rPr lang="nl-BE" dirty="0"/>
              <a:t> </a:t>
            </a:r>
            <a:r>
              <a:rPr lang="nl-BE" dirty="0" err="1"/>
              <a:t>twice</a:t>
            </a:r>
            <a:endParaRPr lang="nl-BE" dirty="0"/>
          </a:p>
          <a:p>
            <a:pPr lvl="1"/>
            <a:r>
              <a:rPr lang="nl-BE" dirty="0"/>
              <a:t> </a:t>
            </a:r>
            <a:r>
              <a:rPr lang="nl-BE" dirty="0" err="1"/>
              <a:t>Don’t</a:t>
            </a:r>
            <a:r>
              <a:rPr lang="nl-BE" dirty="0"/>
              <a:t> waste </a:t>
            </a:r>
            <a:r>
              <a:rPr lang="nl-BE" dirty="0" err="1"/>
              <a:t>our</a:t>
            </a:r>
            <a:r>
              <a:rPr lang="nl-BE" dirty="0"/>
              <a:t> </a:t>
            </a:r>
            <a:r>
              <a:rPr lang="nl-BE" dirty="0" err="1"/>
              <a:t>taxpayers</a:t>
            </a:r>
            <a:r>
              <a:rPr lang="nl-BE" dirty="0"/>
              <a:t>’ money</a:t>
            </a:r>
          </a:p>
          <a:p>
            <a:r>
              <a:rPr lang="nl-BE" b="1" dirty="0"/>
              <a:t> Maintenance &amp; </a:t>
            </a:r>
            <a:r>
              <a:rPr lang="nl-BE" b="1" dirty="0" err="1"/>
              <a:t>maturity</a:t>
            </a:r>
            <a:endParaRPr lang="nl-BE" b="1" dirty="0"/>
          </a:p>
          <a:p>
            <a:pPr lvl="1"/>
            <a:r>
              <a:rPr lang="nl-BE" dirty="0"/>
              <a:t> </a:t>
            </a:r>
            <a:r>
              <a:rPr lang="nl-BE" dirty="0" err="1"/>
              <a:t>Highly</a:t>
            </a:r>
            <a:r>
              <a:rPr lang="nl-BE" dirty="0"/>
              <a:t> </a:t>
            </a:r>
            <a:r>
              <a:rPr lang="nl-BE" dirty="0" err="1"/>
              <a:t>used</a:t>
            </a:r>
            <a:r>
              <a:rPr lang="nl-BE" dirty="0"/>
              <a:t> </a:t>
            </a:r>
            <a:r>
              <a:rPr lang="nl-BE" dirty="0" err="1"/>
              <a:t>components</a:t>
            </a:r>
            <a:r>
              <a:rPr lang="nl-BE" dirty="0"/>
              <a:t> </a:t>
            </a:r>
            <a:r>
              <a:rPr lang="nl-BE" dirty="0" err="1"/>
              <a:t>with</a:t>
            </a:r>
            <a:r>
              <a:rPr lang="nl-BE" dirty="0"/>
              <a:t> </a:t>
            </a:r>
            <a:r>
              <a:rPr lang="nl-BE" dirty="0" err="1"/>
              <a:t>solid</a:t>
            </a:r>
            <a:r>
              <a:rPr lang="nl-BE" dirty="0"/>
              <a:t> support</a:t>
            </a:r>
          </a:p>
          <a:p>
            <a:pPr lvl="1"/>
            <a:r>
              <a:rPr lang="nl-BE" dirty="0"/>
              <a:t> Software </a:t>
            </a:r>
            <a:r>
              <a:rPr lang="nl-BE" dirty="0" err="1"/>
              <a:t>quality</a:t>
            </a:r>
            <a:r>
              <a:rPr lang="nl-BE" dirty="0"/>
              <a:t> </a:t>
            </a:r>
            <a:r>
              <a:rPr lang="nl-BE" dirty="0" err="1"/>
              <a:t>and</a:t>
            </a:r>
            <a:r>
              <a:rPr lang="nl-BE" dirty="0"/>
              <a:t> security</a:t>
            </a:r>
          </a:p>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42</a:t>
            </a:fld>
            <a:endParaRPr lang="fr-BE"/>
          </a:p>
        </p:txBody>
      </p:sp>
    </p:spTree>
    <p:extLst>
      <p:ext uri="{BB962C8B-B14F-4D97-AF65-F5344CB8AC3E}">
        <p14:creationId xmlns:p14="http://schemas.microsoft.com/office/powerpoint/2010/main" val="877432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dirty="0" smtClean="0"/>
              <a:t>EXAMPLES</a:t>
            </a:r>
          </a:p>
          <a:p>
            <a:pPr marL="171450" indent="-171450">
              <a:buFontTx/>
              <a:buChar char="-"/>
            </a:pPr>
            <a:r>
              <a:rPr lang="fr-BE" b="0" dirty="0" smtClean="0"/>
              <a:t>eHealth: </a:t>
            </a:r>
            <a:r>
              <a:rPr lang="fr-BE" b="0" dirty="0" err="1" smtClean="0"/>
              <a:t>Nierschade</a:t>
            </a:r>
            <a:r>
              <a:rPr lang="fr-BE" b="0" dirty="0" smtClean="0"/>
              <a:t> </a:t>
            </a:r>
            <a:r>
              <a:rPr lang="fr-BE" b="0" dirty="0" err="1" smtClean="0"/>
              <a:t>vermijden</a:t>
            </a:r>
            <a:r>
              <a:rPr lang="fr-BE" b="0" dirty="0" smtClean="0"/>
              <a:t> </a:t>
            </a:r>
            <a:r>
              <a:rPr lang="fr-BE" b="0" dirty="0" err="1" smtClean="0"/>
              <a:t>door</a:t>
            </a:r>
            <a:r>
              <a:rPr lang="fr-BE" b="0" dirty="0" smtClean="0"/>
              <a:t> </a:t>
            </a:r>
            <a:r>
              <a:rPr lang="fr-BE" b="0" dirty="0" err="1" smtClean="0"/>
              <a:t>operaties</a:t>
            </a:r>
            <a:r>
              <a:rPr lang="fr-BE" b="0" dirty="0" smtClean="0"/>
              <a:t> </a:t>
            </a:r>
            <a:r>
              <a:rPr lang="fr-BE" b="0" dirty="0" err="1" smtClean="0"/>
              <a:t>efficiënter</a:t>
            </a:r>
            <a:r>
              <a:rPr lang="fr-BE" b="0" dirty="0" smtClean="0"/>
              <a:t> &amp; </a:t>
            </a:r>
            <a:r>
              <a:rPr lang="fr-BE" b="0" dirty="0" err="1" smtClean="0"/>
              <a:t>korter</a:t>
            </a:r>
            <a:r>
              <a:rPr lang="fr-BE" b="0" dirty="0" smtClean="0"/>
              <a:t> te </a:t>
            </a:r>
            <a:r>
              <a:rPr lang="fr-BE" b="0" dirty="0" err="1" smtClean="0"/>
              <a:t>maken</a:t>
            </a:r>
            <a:r>
              <a:rPr lang="fr-BE" b="0" dirty="0" smtClean="0"/>
              <a:t>, </a:t>
            </a:r>
            <a:r>
              <a:rPr lang="fr-BE" b="0" dirty="0" err="1" smtClean="0"/>
              <a:t>dankzij</a:t>
            </a:r>
            <a:r>
              <a:rPr lang="fr-BE" b="0" dirty="0" smtClean="0"/>
              <a:t> digitale info in EMD</a:t>
            </a:r>
          </a:p>
          <a:p>
            <a:pPr marL="0" indent="0">
              <a:buFontTx/>
              <a:buNone/>
            </a:pPr>
            <a:r>
              <a:rPr lang="fr-BE" b="0" dirty="0" smtClean="0"/>
              <a:t>(</a:t>
            </a:r>
            <a:r>
              <a:rPr lang="fr-BE" b="0" dirty="0" err="1" smtClean="0"/>
              <a:t>Avoiding</a:t>
            </a:r>
            <a:r>
              <a:rPr lang="fr-BE" b="0" dirty="0" smtClean="0"/>
              <a:t> </a:t>
            </a:r>
            <a:r>
              <a:rPr lang="fr-BE" b="0" dirty="0" err="1" smtClean="0"/>
              <a:t>kidney</a:t>
            </a:r>
            <a:r>
              <a:rPr lang="fr-BE" b="0" dirty="0" smtClean="0"/>
              <a:t> </a:t>
            </a:r>
            <a:r>
              <a:rPr lang="fr-BE" b="0" dirty="0" err="1" smtClean="0"/>
              <a:t>failure</a:t>
            </a:r>
            <a:r>
              <a:rPr lang="fr-BE" b="0" dirty="0" smtClean="0"/>
              <a:t> / damage </a:t>
            </a:r>
            <a:r>
              <a:rPr lang="fr-BE" b="0" dirty="0" err="1" smtClean="0"/>
              <a:t>through</a:t>
            </a:r>
            <a:r>
              <a:rPr lang="fr-BE" b="0" dirty="0" smtClean="0"/>
              <a:t> </a:t>
            </a:r>
            <a:r>
              <a:rPr lang="fr-BE" b="0" dirty="0" err="1" smtClean="0"/>
              <a:t>faster</a:t>
            </a:r>
            <a:r>
              <a:rPr lang="fr-BE" b="0" baseline="0" dirty="0" smtClean="0"/>
              <a:t> &amp; more efficient </a:t>
            </a:r>
            <a:r>
              <a:rPr lang="fr-BE" b="0" baseline="0" dirty="0" err="1" smtClean="0"/>
              <a:t>surgery</a:t>
            </a:r>
            <a:r>
              <a:rPr lang="fr-BE" b="0" baseline="0" dirty="0" smtClean="0"/>
              <a:t>, </a:t>
            </a:r>
            <a:r>
              <a:rPr lang="fr-BE" b="0" baseline="0" dirty="0" err="1" smtClean="0"/>
              <a:t>using</a:t>
            </a:r>
            <a:r>
              <a:rPr lang="fr-BE" b="0" baseline="0" dirty="0" smtClean="0"/>
              <a:t> information </a:t>
            </a:r>
            <a:r>
              <a:rPr lang="fr-BE" b="0" baseline="0" dirty="0" err="1" smtClean="0"/>
              <a:t>from</a:t>
            </a:r>
            <a:r>
              <a:rPr lang="fr-BE" b="0" baseline="0" dirty="0" smtClean="0"/>
              <a:t> patients’ </a:t>
            </a:r>
            <a:r>
              <a:rPr lang="fr-BE" b="0" baseline="0" dirty="0" err="1" smtClean="0"/>
              <a:t>Electronic</a:t>
            </a:r>
            <a:r>
              <a:rPr lang="fr-BE" b="0" baseline="0" dirty="0" smtClean="0"/>
              <a:t> </a:t>
            </a:r>
            <a:r>
              <a:rPr lang="fr-BE" b="0" baseline="0" dirty="0" err="1" smtClean="0"/>
              <a:t>medical</a:t>
            </a:r>
            <a:r>
              <a:rPr lang="fr-BE" b="0" baseline="0" dirty="0" smtClean="0"/>
              <a:t> records)</a:t>
            </a:r>
            <a:endParaRPr lang="fr-BE" b="0" dirty="0" smtClean="0"/>
          </a:p>
          <a:p>
            <a:pPr marL="171450" indent="-171450">
              <a:buFontTx/>
              <a:buChar char="-"/>
            </a:pPr>
            <a:endParaRPr lang="en-US" b="0" dirty="0"/>
          </a:p>
        </p:txBody>
      </p:sp>
      <p:sp>
        <p:nvSpPr>
          <p:cNvPr id="4" name="Slide Number Placeholder 3"/>
          <p:cNvSpPr>
            <a:spLocks noGrp="1"/>
          </p:cNvSpPr>
          <p:nvPr>
            <p:ph type="sldNum" sz="quarter" idx="10"/>
          </p:nvPr>
        </p:nvSpPr>
        <p:spPr/>
        <p:txBody>
          <a:bodyPr/>
          <a:lstStyle/>
          <a:p>
            <a:fld id="{CA239CBA-0F14-4912-A4A3-E531654827E5}" type="slidenum">
              <a:rPr lang="fr-BE" smtClean="0"/>
              <a:t>43</a:t>
            </a:fld>
            <a:endParaRPr lang="fr-BE"/>
          </a:p>
        </p:txBody>
      </p:sp>
    </p:spTree>
    <p:extLst>
      <p:ext uri="{BB962C8B-B14F-4D97-AF65-F5344CB8AC3E}">
        <p14:creationId xmlns:p14="http://schemas.microsoft.com/office/powerpoint/2010/main" val="2425625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smtClean="0">
                <a:solidFill>
                  <a:schemeClr val="tx1"/>
                </a:solidFill>
                <a:effectLst/>
                <a:latin typeface="+mn-lt"/>
                <a:ea typeface="+mn-ea"/>
                <a:cs typeface="+mn-cs"/>
              </a:rPr>
              <a:t>- 66% van alle functionaliteit in onze applicaties wordt geleverd dankzij hergebruik van bestaande componenten (</a:t>
            </a:r>
            <a:r>
              <a:rPr lang="nl-NL" sz="1200" kern="1200" dirty="0" err="1" smtClean="0">
                <a:solidFill>
                  <a:schemeClr val="tx1"/>
                </a:solidFill>
                <a:effectLst/>
                <a:latin typeface="+mn-lt"/>
                <a:ea typeface="+mn-ea"/>
                <a:cs typeface="+mn-cs"/>
              </a:rPr>
              <a:t>cf</a:t>
            </a:r>
            <a:r>
              <a:rPr lang="nl-NL" sz="1200" kern="1200" dirty="0" smtClean="0">
                <a:solidFill>
                  <a:schemeClr val="tx1"/>
                </a:solidFill>
                <a:effectLst/>
                <a:latin typeface="+mn-lt"/>
                <a:ea typeface="+mn-ea"/>
                <a:cs typeface="+mn-cs"/>
              </a:rPr>
              <a:t> software </a:t>
            </a:r>
            <a:r>
              <a:rPr lang="nl-NL" sz="1200" kern="1200" dirty="0" err="1" smtClean="0">
                <a:solidFill>
                  <a:schemeClr val="tx1"/>
                </a:solidFill>
                <a:effectLst/>
                <a:latin typeface="+mn-lt"/>
                <a:ea typeface="+mn-ea"/>
                <a:cs typeface="+mn-cs"/>
              </a:rPr>
              <a:t>reuse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catalog</a:t>
            </a:r>
            <a:r>
              <a:rPr lang="nl-NL"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van het residu (34%) wordt 6% (de resterende 28% is </a:t>
            </a:r>
            <a:r>
              <a:rPr lang="nl-NL" sz="1200" kern="1200" dirty="0" err="1" smtClean="0">
                <a:solidFill>
                  <a:schemeClr val="tx1"/>
                </a:solidFill>
                <a:effectLst/>
                <a:latin typeface="+mn-lt"/>
                <a:ea typeface="+mn-ea"/>
                <a:cs typeface="+mn-cs"/>
              </a:rPr>
              <a:t>custom</a:t>
            </a:r>
            <a:r>
              <a:rPr lang="nl-NL" sz="1200" kern="1200" dirty="0" smtClean="0">
                <a:solidFill>
                  <a:schemeClr val="tx1"/>
                </a:solidFill>
                <a:effectLst/>
                <a:latin typeface="+mn-lt"/>
                <a:ea typeface="+mn-ea"/>
                <a:cs typeface="+mn-cs"/>
              </a:rPr>
              <a:t> ontwikkeling) zo geschreven dat het nieuwe </a:t>
            </a:r>
            <a:r>
              <a:rPr lang="nl-NL" sz="1200" kern="1200" dirty="0" err="1" smtClean="0">
                <a:solidFill>
                  <a:schemeClr val="tx1"/>
                </a:solidFill>
                <a:effectLst/>
                <a:latin typeface="+mn-lt"/>
                <a:ea typeface="+mn-ea"/>
                <a:cs typeface="+mn-cs"/>
              </a:rPr>
              <a:t>reusable</a:t>
            </a:r>
            <a:r>
              <a:rPr lang="nl-NL" sz="1200" kern="1200" dirty="0" smtClean="0">
                <a:solidFill>
                  <a:schemeClr val="tx1"/>
                </a:solidFill>
                <a:effectLst/>
                <a:latin typeface="+mn-lt"/>
                <a:ea typeface="+mn-ea"/>
                <a:cs typeface="+mn-cs"/>
              </a:rPr>
              <a:t> componenten oplevert voor onze software </a:t>
            </a:r>
            <a:r>
              <a:rPr lang="nl-NL" sz="1200" kern="1200" dirty="0" err="1" smtClean="0">
                <a:solidFill>
                  <a:schemeClr val="tx1"/>
                </a:solidFill>
                <a:effectLst/>
                <a:latin typeface="+mn-lt"/>
                <a:ea typeface="+mn-ea"/>
                <a:cs typeface="+mn-cs"/>
              </a:rPr>
              <a:t>reuse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catalog</a:t>
            </a:r>
            <a:r>
              <a:rPr lang="nl-NL"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dankzij deze hoge mate van </a:t>
            </a:r>
            <a:r>
              <a:rPr lang="nl-NL" sz="1200" kern="1200" dirty="0" err="1" smtClean="0">
                <a:solidFill>
                  <a:schemeClr val="tx1"/>
                </a:solidFill>
                <a:effectLst/>
                <a:latin typeface="+mn-lt"/>
                <a:ea typeface="+mn-ea"/>
                <a:cs typeface="+mn-cs"/>
              </a:rPr>
              <a:t>reuse</a:t>
            </a:r>
            <a:r>
              <a:rPr lang="nl-NL" sz="1200" kern="1200" dirty="0" smtClean="0">
                <a:solidFill>
                  <a:schemeClr val="tx1"/>
                </a:solidFill>
                <a:effectLst/>
                <a:latin typeface="+mn-lt"/>
                <a:ea typeface="+mn-ea"/>
                <a:cs typeface="+mn-cs"/>
              </a:rPr>
              <a:t> realiseren we een globale kostenreductie (“ROI”) van 50%.</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46</a:t>
            </a:fld>
            <a:endParaRPr lang="fr-BE"/>
          </a:p>
        </p:txBody>
      </p:sp>
    </p:spTree>
    <p:extLst>
      <p:ext uri="{BB962C8B-B14F-4D97-AF65-F5344CB8AC3E}">
        <p14:creationId xmlns:p14="http://schemas.microsoft.com/office/powerpoint/2010/main" val="1519988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47</a:t>
            </a:fld>
            <a:endParaRPr lang="fr-BE"/>
          </a:p>
        </p:txBody>
      </p:sp>
    </p:spTree>
    <p:extLst>
      <p:ext uri="{BB962C8B-B14F-4D97-AF65-F5344CB8AC3E}">
        <p14:creationId xmlns:p14="http://schemas.microsoft.com/office/powerpoint/2010/main" val="3365527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AAN TE VULLEN…</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50</a:t>
            </a:fld>
            <a:endParaRPr lang="fr-BE"/>
          </a:p>
        </p:txBody>
      </p:sp>
    </p:spTree>
    <p:extLst>
      <p:ext uri="{BB962C8B-B14F-4D97-AF65-F5344CB8AC3E}">
        <p14:creationId xmlns:p14="http://schemas.microsoft.com/office/powerpoint/2010/main" val="3628161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AAN TE VULLEN…</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51</a:t>
            </a:fld>
            <a:endParaRPr lang="fr-BE"/>
          </a:p>
        </p:txBody>
      </p:sp>
    </p:spTree>
    <p:extLst>
      <p:ext uri="{BB962C8B-B14F-4D97-AF65-F5344CB8AC3E}">
        <p14:creationId xmlns:p14="http://schemas.microsoft.com/office/powerpoint/2010/main" val="127923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52</a:t>
            </a:fld>
            <a:endParaRPr lang="fr-BE"/>
          </a:p>
        </p:txBody>
      </p:sp>
    </p:spTree>
    <p:extLst>
      <p:ext uri="{BB962C8B-B14F-4D97-AF65-F5344CB8AC3E}">
        <p14:creationId xmlns:p14="http://schemas.microsoft.com/office/powerpoint/2010/main" val="244909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Checken</a:t>
            </a:r>
            <a:r>
              <a:rPr lang="en-US" dirty="0" smtClean="0"/>
              <a:t> &amp; </a:t>
            </a:r>
            <a:r>
              <a:rPr lang="en-US" dirty="0" err="1" smtClean="0"/>
              <a:t>aanvullen</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24</a:t>
            </a:fld>
            <a:endParaRPr lang="fr-BE"/>
          </a:p>
        </p:txBody>
      </p:sp>
    </p:spTree>
    <p:extLst>
      <p:ext uri="{BB962C8B-B14F-4D97-AF65-F5344CB8AC3E}">
        <p14:creationId xmlns:p14="http://schemas.microsoft.com/office/powerpoint/2010/main" val="189978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25</a:t>
            </a:fld>
            <a:endParaRPr lang="fr-BE"/>
          </a:p>
        </p:txBody>
      </p:sp>
    </p:spTree>
    <p:extLst>
      <p:ext uri="{BB962C8B-B14F-4D97-AF65-F5344CB8AC3E}">
        <p14:creationId xmlns:p14="http://schemas.microsoft.com/office/powerpoint/2010/main" val="296074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OVERZICHT-SLIDE: De </a:t>
            </a:r>
            <a:r>
              <a:rPr lang="en-US" dirty="0" err="1" smtClean="0"/>
              <a:t>verschillende</a:t>
            </a:r>
            <a:r>
              <a:rPr lang="en-US" dirty="0" smtClean="0"/>
              <a:t> </a:t>
            </a:r>
            <a:r>
              <a:rPr lang="en-US" dirty="0" err="1" smtClean="0"/>
              <a:t>onderwerpen</a:t>
            </a:r>
            <a:r>
              <a:rPr lang="en-US" dirty="0" smtClean="0"/>
              <a:t> </a:t>
            </a:r>
            <a:r>
              <a:rPr lang="en-US" dirty="0" err="1" smtClean="0"/>
              <a:t>worden</a:t>
            </a:r>
            <a:r>
              <a:rPr lang="en-US" dirty="0" smtClean="0"/>
              <a:t> </a:t>
            </a:r>
            <a:r>
              <a:rPr lang="en-US" dirty="0" err="1" smtClean="0"/>
              <a:t>hierna</a:t>
            </a:r>
            <a:r>
              <a:rPr lang="en-US" dirty="0" smtClean="0"/>
              <a:t> </a:t>
            </a:r>
            <a:r>
              <a:rPr lang="en-US" dirty="0" err="1" smtClean="0"/>
              <a:t>verder</a:t>
            </a:r>
            <a:r>
              <a:rPr lang="en-US" dirty="0" smtClean="0"/>
              <a:t> </a:t>
            </a:r>
            <a:r>
              <a:rPr lang="en-US" dirty="0" err="1" smtClean="0"/>
              <a:t>uitgewerkt</a:t>
            </a:r>
            <a:r>
              <a:rPr lang="en-US" dirty="0" smtClean="0"/>
              <a:t>…</a:t>
            </a:r>
          </a:p>
          <a:p>
            <a:r>
              <a:rPr lang="en-US" dirty="0" smtClean="0"/>
              <a:t>-&gt; Concrete </a:t>
            </a:r>
            <a:r>
              <a:rPr lang="en-US" dirty="0" err="1" smtClean="0"/>
              <a:t>initiatieven</a:t>
            </a:r>
            <a:r>
              <a:rPr lang="en-US" dirty="0" smtClean="0"/>
              <a:t> </a:t>
            </a:r>
            <a:r>
              <a:rPr lang="en-US" dirty="0" err="1" smtClean="0"/>
              <a:t>komen</a:t>
            </a:r>
            <a:r>
              <a:rPr lang="en-US" dirty="0" smtClean="0"/>
              <a:t> </a:t>
            </a:r>
            <a:r>
              <a:rPr lang="en-US" dirty="0" err="1" smtClean="0"/>
              <a:t>verderop</a:t>
            </a:r>
            <a:r>
              <a:rPr lang="en-US" dirty="0" smtClean="0"/>
              <a:t> </a:t>
            </a:r>
            <a:r>
              <a:rPr lang="en-US" dirty="0" err="1" smtClean="0"/>
              <a:t>aan</a:t>
            </a:r>
            <a:r>
              <a:rPr lang="en-US" dirty="0" smtClean="0"/>
              <a:t> bod</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26</a:t>
            </a:fld>
            <a:endParaRPr lang="fr-BE"/>
          </a:p>
        </p:txBody>
      </p:sp>
    </p:spTree>
    <p:extLst>
      <p:ext uri="{BB962C8B-B14F-4D97-AF65-F5344CB8AC3E}">
        <p14:creationId xmlns:p14="http://schemas.microsoft.com/office/powerpoint/2010/main" val="3935623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30</a:t>
            </a:fld>
            <a:endParaRPr lang="fr-BE"/>
          </a:p>
        </p:txBody>
      </p:sp>
    </p:spTree>
    <p:extLst>
      <p:ext uri="{BB962C8B-B14F-4D97-AF65-F5344CB8AC3E}">
        <p14:creationId xmlns:p14="http://schemas.microsoft.com/office/powerpoint/2010/main" val="1187781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32</a:t>
            </a:fld>
            <a:endParaRPr lang="fr-BE"/>
          </a:p>
        </p:txBody>
      </p:sp>
    </p:spTree>
    <p:extLst>
      <p:ext uri="{BB962C8B-B14F-4D97-AF65-F5344CB8AC3E}">
        <p14:creationId xmlns:p14="http://schemas.microsoft.com/office/powerpoint/2010/main" val="3566129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34</a:t>
            </a:fld>
            <a:endParaRPr lang="fr-BE"/>
          </a:p>
        </p:txBody>
      </p:sp>
    </p:spTree>
    <p:extLst>
      <p:ext uri="{BB962C8B-B14F-4D97-AF65-F5344CB8AC3E}">
        <p14:creationId xmlns:p14="http://schemas.microsoft.com/office/powerpoint/2010/main" val="210013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Provide mature governance around reusable components : (onboarding, documentation, release management, …</a:t>
            </a:r>
          </a:p>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35</a:t>
            </a:fld>
            <a:endParaRPr lang="fr-BE"/>
          </a:p>
        </p:txBody>
      </p:sp>
    </p:spTree>
    <p:extLst>
      <p:ext uri="{BB962C8B-B14F-4D97-AF65-F5344CB8AC3E}">
        <p14:creationId xmlns:p14="http://schemas.microsoft.com/office/powerpoint/2010/main" val="2240153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697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E93616-3498-47DC-A246-70285E5432C2}"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246257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E93616-3498-47DC-A246-70285E5432C2}"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3842531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E93616-3498-47DC-A246-70285E5432C2}"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1017885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DC919E-F458-C846-904D-8DF070ABA2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3D8E1D18-AAE1-0245-9AD6-BB1499434FE2}"/>
              </a:ext>
            </a:extLst>
          </p:cNvPr>
          <p:cNvSpPr>
            <a:spLocks noGrp="1"/>
          </p:cNvSpPr>
          <p:nvPr>
            <p:ph type="ctrTitle"/>
          </p:nvPr>
        </p:nvSpPr>
        <p:spPr>
          <a:xfrm>
            <a:off x="1524002" y="1078502"/>
            <a:ext cx="9144000" cy="2387600"/>
          </a:xfrm>
        </p:spPr>
        <p:txBody>
          <a:bodyPr anchor="b"/>
          <a:lstStyle>
            <a:lvl1pPr algn="ctr">
              <a:defRPr>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11" name="Subtitle 2">
            <a:extLst>
              <a:ext uri="{FF2B5EF4-FFF2-40B4-BE49-F238E27FC236}">
                <a16:creationId xmlns:a16="http://schemas.microsoft.com/office/drawing/2014/main" id="{76F0E829-21E7-864E-9EAE-52E5802B950C}"/>
              </a:ext>
            </a:extLst>
          </p:cNvPr>
          <p:cNvSpPr>
            <a:spLocks noGrp="1"/>
          </p:cNvSpPr>
          <p:nvPr>
            <p:ph type="subTitle" idx="1"/>
          </p:nvPr>
        </p:nvSpPr>
        <p:spPr>
          <a:xfrm>
            <a:off x="1524002" y="3558177"/>
            <a:ext cx="9144000" cy="1655762"/>
          </a:xfrm>
        </p:spPr>
        <p:txBody>
          <a:bodyPr>
            <a:normAutofit/>
          </a:bodyPr>
          <a:lstStyle>
            <a:lvl1pPr marL="0" indent="0" algn="ctr">
              <a:buFontTx/>
              <a:buNone/>
              <a:defRPr sz="2400">
                <a:solidFill>
                  <a:schemeClr val="bg1"/>
                </a:solidFill>
                <a:latin typeface="Arial" panose="020B0604020202020204" pitchFamily="34" charset="0"/>
                <a:cs typeface="Arial" panose="020B0604020202020204" pitchFamily="34" charset="0"/>
              </a:defRPr>
            </a:lvl1pPr>
          </a:lstStyle>
          <a:p>
            <a:r>
              <a:rPr lang="en-US" smtClean="0"/>
              <a:t>Click to edit Master subtitle style</a:t>
            </a:r>
            <a:endParaRPr lang="en-US" dirty="0"/>
          </a:p>
        </p:txBody>
      </p:sp>
    </p:spTree>
    <p:extLst>
      <p:ext uri="{BB962C8B-B14F-4D97-AF65-F5344CB8AC3E}">
        <p14:creationId xmlns:p14="http://schemas.microsoft.com/office/powerpoint/2010/main" val="2142718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de gar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853395-BD1B-7343-9486-FFCD3D190D3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91530B9-229B-BD4E-9A0E-87B94753CDC1}"/>
              </a:ext>
            </a:extLst>
          </p:cNvPr>
          <p:cNvSpPr>
            <a:spLocks noGrp="1"/>
          </p:cNvSpPr>
          <p:nvPr>
            <p:ph type="ctrTitle"/>
          </p:nvPr>
        </p:nvSpPr>
        <p:spPr>
          <a:xfrm>
            <a:off x="7089058" y="1161692"/>
            <a:ext cx="4264742" cy="21329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Text Placeholder 3">
            <a:extLst>
              <a:ext uri="{FF2B5EF4-FFF2-40B4-BE49-F238E27FC236}">
                <a16:creationId xmlns:a16="http://schemas.microsoft.com/office/drawing/2014/main" id="{1D6AB9AC-679B-6643-9958-2D49F9B7B7CC}"/>
              </a:ext>
            </a:extLst>
          </p:cNvPr>
          <p:cNvSpPr>
            <a:spLocks noGrp="1"/>
          </p:cNvSpPr>
          <p:nvPr>
            <p:ph type="body" sz="quarter" idx="13"/>
          </p:nvPr>
        </p:nvSpPr>
        <p:spPr>
          <a:xfrm>
            <a:off x="7089944" y="3561992"/>
            <a:ext cx="4263912" cy="2065337"/>
          </a:xfrm>
          <a:prstGeom prst="rect">
            <a:avLst/>
          </a:prstGeom>
        </p:spPr>
        <p:txBody>
          <a:bodyPr/>
          <a:lstStyle>
            <a:lvl1pPr marL="0" indent="0" algn="ctr">
              <a:buFontTx/>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10" name="Date Placeholder 2">
            <a:extLst>
              <a:ext uri="{FF2B5EF4-FFF2-40B4-BE49-F238E27FC236}">
                <a16:creationId xmlns:a16="http://schemas.microsoft.com/office/drawing/2014/main" id="{ED00527E-F1FC-F048-A84C-F9DE97F4922B}"/>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1274097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de gar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23A99C-5F92-1642-A091-75A16674294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E7A4ED2-D3CD-A741-B26F-B79785B5C7D2}"/>
              </a:ext>
            </a:extLst>
          </p:cNvPr>
          <p:cNvSpPr>
            <a:spLocks noGrp="1"/>
          </p:cNvSpPr>
          <p:nvPr>
            <p:ph type="ctrTitle"/>
          </p:nvPr>
        </p:nvSpPr>
        <p:spPr>
          <a:xfrm>
            <a:off x="7089058" y="1161692"/>
            <a:ext cx="4264742" cy="21329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Text Placeholder 3">
            <a:extLst>
              <a:ext uri="{FF2B5EF4-FFF2-40B4-BE49-F238E27FC236}">
                <a16:creationId xmlns:a16="http://schemas.microsoft.com/office/drawing/2014/main" id="{F924B0D1-ED46-C54F-A523-C5F013A3AD9C}"/>
              </a:ext>
            </a:extLst>
          </p:cNvPr>
          <p:cNvSpPr>
            <a:spLocks noGrp="1"/>
          </p:cNvSpPr>
          <p:nvPr>
            <p:ph type="body" sz="quarter" idx="13"/>
          </p:nvPr>
        </p:nvSpPr>
        <p:spPr>
          <a:xfrm>
            <a:off x="7089944" y="3561992"/>
            <a:ext cx="4263912" cy="2065337"/>
          </a:xfrm>
          <a:prstGeom prst="rect">
            <a:avLst/>
          </a:prstGeom>
        </p:spPr>
        <p:txBody>
          <a:bodyPr/>
          <a:lstStyle>
            <a:lvl1pPr marL="0" indent="0" algn="ctr">
              <a:buFontTx/>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10" name="Date Placeholder 2">
            <a:extLst>
              <a:ext uri="{FF2B5EF4-FFF2-40B4-BE49-F238E27FC236}">
                <a16:creationId xmlns:a16="http://schemas.microsoft.com/office/drawing/2014/main" id="{EE419B4A-F90C-5E4D-A307-E2EA84CA4186}"/>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1055000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de gar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E96D86-3501-8848-AC68-7F63DEED733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4098120-2183-CB47-8872-C65E42187AFE}"/>
              </a:ext>
            </a:extLst>
          </p:cNvPr>
          <p:cNvSpPr>
            <a:spLocks noGrp="1"/>
          </p:cNvSpPr>
          <p:nvPr>
            <p:ph type="ctrTitle"/>
          </p:nvPr>
        </p:nvSpPr>
        <p:spPr>
          <a:xfrm>
            <a:off x="7089058" y="1161692"/>
            <a:ext cx="4264742" cy="21329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Text Placeholder 3">
            <a:extLst>
              <a:ext uri="{FF2B5EF4-FFF2-40B4-BE49-F238E27FC236}">
                <a16:creationId xmlns:a16="http://schemas.microsoft.com/office/drawing/2014/main" id="{AA044D80-4E94-2145-B7A6-A37328A85122}"/>
              </a:ext>
            </a:extLst>
          </p:cNvPr>
          <p:cNvSpPr>
            <a:spLocks noGrp="1"/>
          </p:cNvSpPr>
          <p:nvPr>
            <p:ph type="body" sz="quarter" idx="13"/>
          </p:nvPr>
        </p:nvSpPr>
        <p:spPr>
          <a:xfrm>
            <a:off x="7089944" y="3561992"/>
            <a:ext cx="4263912" cy="2065337"/>
          </a:xfrm>
          <a:prstGeom prst="rect">
            <a:avLst/>
          </a:prstGeom>
        </p:spPr>
        <p:txBody>
          <a:bodyPr/>
          <a:lstStyle>
            <a:lvl1pPr marL="0" indent="0" algn="ctr">
              <a:buFontTx/>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10" name="Date Placeholder 2">
            <a:extLst>
              <a:ext uri="{FF2B5EF4-FFF2-40B4-BE49-F238E27FC236}">
                <a16:creationId xmlns:a16="http://schemas.microsoft.com/office/drawing/2014/main" id="{FAD2780D-79E7-5F48-9EAE-7498CA1CB156}"/>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3093278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ea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9" name="Date Placeholder 2">
            <a:extLst>
              <a:ext uri="{FF2B5EF4-FFF2-40B4-BE49-F238E27FC236}">
                <a16:creationId xmlns:a16="http://schemas.microsoft.com/office/drawing/2014/main" id="{323C5C0E-ACC1-1746-9396-32D3317E6B0A}"/>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2383923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9" name="Text Placeholder 10">
            <a:extLst>
              <a:ext uri="{FF2B5EF4-FFF2-40B4-BE49-F238E27FC236}">
                <a16:creationId xmlns:a16="http://schemas.microsoft.com/office/drawing/2014/main" id="{C77CDE9D-FC83-2C44-8670-07E991C8416B}"/>
              </a:ext>
            </a:extLst>
          </p:cNvPr>
          <p:cNvSpPr>
            <a:spLocks noGrp="1"/>
          </p:cNvSpPr>
          <p:nvPr>
            <p:ph type="body" sz="quarter" idx="14"/>
          </p:nvPr>
        </p:nvSpPr>
        <p:spPr>
          <a:xfrm>
            <a:off x="6099174" y="1706563"/>
            <a:ext cx="5254625" cy="4249737"/>
          </a:xfrm>
          <a:prstGeom prst="rect">
            <a:avLst/>
          </a:prstGeom>
        </p:spPr>
        <p:txBody>
          <a:bodyPr/>
          <a:lstStyle>
            <a:lvl1pPr>
              <a:buClr>
                <a:srgbClr val="CF00C0"/>
              </a:buClr>
              <a:defRPr sz="18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a:p>
            <a:pPr lvl="1"/>
            <a:r>
              <a:rPr lang="en-US" smtClean="0"/>
              <a:t>Second level</a:t>
            </a:r>
          </a:p>
        </p:txBody>
      </p:sp>
      <p:pic>
        <p:nvPicPr>
          <p:cNvPr id="10" name="Picture 9">
            <a:extLst>
              <a:ext uri="{FF2B5EF4-FFF2-40B4-BE49-F238E27FC236}">
                <a16:creationId xmlns:a16="http://schemas.microsoft.com/office/drawing/2014/main" id="{51257680-5F3A-BC42-A154-7A99873457A6}"/>
              </a:ext>
            </a:extLst>
          </p:cNvPr>
          <p:cNvPicPr>
            <a:picLocks noChangeAspect="1"/>
          </p:cNvPicPr>
          <p:nvPr userDrawn="1"/>
        </p:nvPicPr>
        <p:blipFill>
          <a:blip r:embed="rId3"/>
          <a:stretch>
            <a:fillRect/>
          </a:stretch>
        </p:blipFill>
        <p:spPr>
          <a:xfrm>
            <a:off x="2804069" y="2491146"/>
            <a:ext cx="1905000" cy="1905000"/>
          </a:xfrm>
          <a:prstGeom prst="rect">
            <a:avLst/>
          </a:prstGeom>
        </p:spPr>
      </p:pic>
      <p:sp>
        <p:nvSpPr>
          <p:cNvPr id="11" name="Date Placeholder 2">
            <a:extLst>
              <a:ext uri="{FF2B5EF4-FFF2-40B4-BE49-F238E27FC236}">
                <a16:creationId xmlns:a16="http://schemas.microsoft.com/office/drawing/2014/main" id="{8619BB65-C120-BD49-8F48-E644F7E27B06}"/>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268180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11" name="Content Placeholder 2">
            <a:extLst>
              <a:ext uri="{FF2B5EF4-FFF2-40B4-BE49-F238E27FC236}">
                <a16:creationId xmlns:a16="http://schemas.microsoft.com/office/drawing/2014/main" id="{AE86E98E-A5E7-FD49-9397-3E396D8AF375}"/>
              </a:ext>
            </a:extLst>
          </p:cNvPr>
          <p:cNvSpPr>
            <a:spLocks noGrp="1"/>
          </p:cNvSpPr>
          <p:nvPr>
            <p:ph idx="1"/>
          </p:nvPr>
        </p:nvSpPr>
        <p:spPr>
          <a:xfrm>
            <a:off x="431800" y="1199092"/>
            <a:ext cx="11248923" cy="4769908"/>
          </a:xfrm>
          <a:prstGeom prst="rect">
            <a:avLst/>
          </a:prstGeom>
        </p:spPr>
        <p:txBody>
          <a:bodyPr/>
          <a:lstStyle>
            <a:lvl1pPr marL="457200" indent="-457200">
              <a:buClr>
                <a:srgbClr val="CF00C0"/>
              </a:buClr>
              <a:buFont typeface="Arial" panose="020B0604020202020204" pitchFamily="34" charset="0"/>
              <a:buChar char="•"/>
              <a:defRPr>
                <a:solidFill>
                  <a:schemeClr val="tx2"/>
                </a:solidFill>
              </a:defRPr>
            </a:lvl1pPr>
            <a:lvl2pPr>
              <a:buClr>
                <a:srgbClr val="CF00C0"/>
              </a:buClr>
              <a:defRPr>
                <a:solidFill>
                  <a:schemeClr val="tx2"/>
                </a:solidFill>
              </a:defRPr>
            </a:lvl2pPr>
            <a:lvl3pPr>
              <a:buClr>
                <a:srgbClr val="CF00C0"/>
              </a:buClr>
              <a:defRPr>
                <a:solidFill>
                  <a:schemeClr val="tx2"/>
                </a:solidFill>
              </a:defRPr>
            </a:lvl3pPr>
            <a:lvl4pPr>
              <a:buClr>
                <a:srgbClr val="CF00C0"/>
              </a:buClr>
              <a:defRPr>
                <a:solidFill>
                  <a:schemeClr val="tx2"/>
                </a:solidFill>
              </a:defRPr>
            </a:lvl4pPr>
            <a:lvl5pPr>
              <a:buClr>
                <a:srgbClr val="CF00C0"/>
              </a:buCl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2">
            <a:extLst>
              <a:ext uri="{FF2B5EF4-FFF2-40B4-BE49-F238E27FC236}">
                <a16:creationId xmlns:a16="http://schemas.microsoft.com/office/drawing/2014/main" id="{F8E8F270-7526-8849-AD30-88842A315D67}"/>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3549096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rriè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9" name="Rectangle 8">
            <a:extLst>
              <a:ext uri="{FF2B5EF4-FFF2-40B4-BE49-F238E27FC236}">
                <a16:creationId xmlns:a16="http://schemas.microsoft.com/office/drawing/2014/main" id="{533A94D9-968C-0340-B540-F986966D6FD1}"/>
              </a:ext>
            </a:extLst>
          </p:cNvPr>
          <p:cNvSpPr/>
          <p:nvPr userDrawn="1"/>
        </p:nvSpPr>
        <p:spPr>
          <a:xfrm>
            <a:off x="9228120" y="530942"/>
            <a:ext cx="1524001" cy="538691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4">
            <a:extLst>
              <a:ext uri="{FF2B5EF4-FFF2-40B4-BE49-F238E27FC236}">
                <a16:creationId xmlns:a16="http://schemas.microsoft.com/office/drawing/2014/main" id="{6AB854F6-1D2C-F24C-B214-F609FD9CE790}"/>
              </a:ext>
            </a:extLst>
          </p:cNvPr>
          <p:cNvSpPr>
            <a:spLocks noGrp="1"/>
          </p:cNvSpPr>
          <p:nvPr>
            <p:ph type="pic" sz="quarter" idx="14"/>
          </p:nvPr>
        </p:nvSpPr>
        <p:spPr>
          <a:xfrm>
            <a:off x="9228120" y="2042723"/>
            <a:ext cx="1524001" cy="1524002"/>
          </a:xfrm>
          <a:prstGeom prst="rect">
            <a:avLst/>
          </a:prstGeom>
        </p:spPr>
        <p:txBody>
          <a:bodyPr/>
          <a:lstStyle>
            <a:lvl1pPr marL="0" indent="0">
              <a:buNone/>
              <a:defRPr/>
            </a:lvl1pPr>
          </a:lstStyle>
          <a:p>
            <a:r>
              <a:rPr lang="en-US" smtClean="0"/>
              <a:t>Click icon to add picture</a:t>
            </a:r>
            <a:endParaRPr lang="en-US" dirty="0"/>
          </a:p>
        </p:txBody>
      </p:sp>
      <p:sp>
        <p:nvSpPr>
          <p:cNvPr id="12" name="Picture Placeholder 6">
            <a:extLst>
              <a:ext uri="{FF2B5EF4-FFF2-40B4-BE49-F238E27FC236}">
                <a16:creationId xmlns:a16="http://schemas.microsoft.com/office/drawing/2014/main" id="{02F43C65-EF5C-7947-8B13-4856F041E18C}"/>
              </a:ext>
            </a:extLst>
          </p:cNvPr>
          <p:cNvSpPr>
            <a:spLocks noGrp="1"/>
          </p:cNvSpPr>
          <p:nvPr>
            <p:ph type="pic" sz="quarter" idx="15"/>
          </p:nvPr>
        </p:nvSpPr>
        <p:spPr>
          <a:xfrm>
            <a:off x="9228121" y="4393858"/>
            <a:ext cx="1524000" cy="1524000"/>
          </a:xfrm>
          <a:prstGeom prst="rect">
            <a:avLst/>
          </a:prstGeom>
        </p:spPr>
        <p:txBody>
          <a:bodyPr/>
          <a:lstStyle>
            <a:lvl1pPr marL="0" indent="0">
              <a:buNone/>
              <a:defRPr/>
            </a:lvl1pPr>
          </a:lstStyle>
          <a:p>
            <a:r>
              <a:rPr lang="en-US" smtClean="0"/>
              <a:t>Click icon to add picture</a:t>
            </a:r>
            <a:endParaRPr lang="en-US" dirty="0"/>
          </a:p>
        </p:txBody>
      </p:sp>
      <p:sp>
        <p:nvSpPr>
          <p:cNvPr id="13" name="Text Placeholder 8">
            <a:extLst>
              <a:ext uri="{FF2B5EF4-FFF2-40B4-BE49-F238E27FC236}">
                <a16:creationId xmlns:a16="http://schemas.microsoft.com/office/drawing/2014/main" id="{E372DBDA-D4DB-BE40-ACEA-1711FCA15B22}"/>
              </a:ext>
            </a:extLst>
          </p:cNvPr>
          <p:cNvSpPr>
            <a:spLocks noGrp="1"/>
          </p:cNvSpPr>
          <p:nvPr>
            <p:ph type="body" sz="quarter" idx="16"/>
          </p:nvPr>
        </p:nvSpPr>
        <p:spPr>
          <a:xfrm>
            <a:off x="838200" y="2042723"/>
            <a:ext cx="7315200" cy="1524002"/>
          </a:xfrm>
          <a:prstGeom prst="rect">
            <a:avLst/>
          </a:prstGeom>
        </p:spPr>
        <p:txBody>
          <a:bodyPr/>
          <a:lstStyle>
            <a:lvl1pPr marL="0" indent="0">
              <a:buFontTx/>
              <a:buNone/>
              <a:defRPr sz="1600">
                <a:solidFill>
                  <a:schemeClr val="tx2"/>
                </a:solidFill>
                <a:latin typeface="Arial" panose="020B0604020202020204" pitchFamily="34" charset="0"/>
                <a:cs typeface="Arial" panose="020B0604020202020204" pitchFamily="34"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US" smtClean="0"/>
              <a:t>Edit Master text styles</a:t>
            </a:r>
          </a:p>
        </p:txBody>
      </p:sp>
      <p:sp>
        <p:nvSpPr>
          <p:cNvPr id="14" name="Text Placeholder 8">
            <a:extLst>
              <a:ext uri="{FF2B5EF4-FFF2-40B4-BE49-F238E27FC236}">
                <a16:creationId xmlns:a16="http://schemas.microsoft.com/office/drawing/2014/main" id="{E4D72D37-C9D0-094E-85DF-F4ED8A1E53FD}"/>
              </a:ext>
            </a:extLst>
          </p:cNvPr>
          <p:cNvSpPr>
            <a:spLocks noGrp="1"/>
          </p:cNvSpPr>
          <p:nvPr>
            <p:ph type="body" sz="quarter" idx="17"/>
          </p:nvPr>
        </p:nvSpPr>
        <p:spPr>
          <a:xfrm>
            <a:off x="838200" y="4393856"/>
            <a:ext cx="7315200" cy="1524002"/>
          </a:xfrm>
          <a:prstGeom prst="rect">
            <a:avLst/>
          </a:prstGeom>
        </p:spPr>
        <p:txBody>
          <a:bodyPr/>
          <a:lstStyle>
            <a:lvl1pPr marL="0" indent="0">
              <a:buFontTx/>
              <a:buNone/>
              <a:defRPr sz="1600">
                <a:solidFill>
                  <a:schemeClr val="tx2"/>
                </a:solidFill>
                <a:latin typeface="Arial" panose="020B0604020202020204" pitchFamily="34" charset="0"/>
                <a:cs typeface="Arial" panose="020B0604020202020204" pitchFamily="34"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US" smtClean="0"/>
              <a:t>Edit Master text styles</a:t>
            </a:r>
          </a:p>
        </p:txBody>
      </p:sp>
      <p:sp>
        <p:nvSpPr>
          <p:cNvPr id="15" name="Date Placeholder 2">
            <a:extLst>
              <a:ext uri="{FF2B5EF4-FFF2-40B4-BE49-F238E27FC236}">
                <a16:creationId xmlns:a16="http://schemas.microsoft.com/office/drawing/2014/main" id="{8F2A718A-C65A-154B-AC13-A10E6C91FA39}"/>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266782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E93616-3498-47DC-A246-70285E5432C2}"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2506852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cxnSp>
        <p:nvCxnSpPr>
          <p:cNvPr id="31" name="Straight Connector 30">
            <a:extLst>
              <a:ext uri="{FF2B5EF4-FFF2-40B4-BE49-F238E27FC236}">
                <a16:creationId xmlns:a16="http://schemas.microsoft.com/office/drawing/2014/main" id="{CFCE920D-644A-F54F-8D7A-A63A3EC33577}"/>
              </a:ext>
            </a:extLst>
          </p:cNvPr>
          <p:cNvCxnSpPr>
            <a:cxnSpLocks/>
          </p:cNvCxnSpPr>
          <p:nvPr userDrawn="1"/>
        </p:nvCxnSpPr>
        <p:spPr>
          <a:xfrm flipV="1">
            <a:off x="5874770" y="5752680"/>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D0DB0F1-A0CE-E047-A33E-51C77F5ECD69}"/>
              </a:ext>
            </a:extLst>
          </p:cNvPr>
          <p:cNvSpPr/>
          <p:nvPr userDrawn="1"/>
        </p:nvSpPr>
        <p:spPr>
          <a:xfrm>
            <a:off x="5808296" y="6204183"/>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1">
            <a:extLst>
              <a:ext uri="{FF2B5EF4-FFF2-40B4-BE49-F238E27FC236}">
                <a16:creationId xmlns:a16="http://schemas.microsoft.com/office/drawing/2014/main" id="{CD49189A-A428-9642-88C4-411A692CA0AE}"/>
              </a:ext>
            </a:extLst>
          </p:cNvPr>
          <p:cNvSpPr>
            <a:spLocks noGrp="1"/>
          </p:cNvSpPr>
          <p:nvPr>
            <p:ph type="body" sz="quarter" idx="20"/>
          </p:nvPr>
        </p:nvSpPr>
        <p:spPr>
          <a:xfrm>
            <a:off x="6400801" y="1848087"/>
            <a:ext cx="441959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18" name="Text Placeholder 21">
            <a:extLst>
              <a:ext uri="{FF2B5EF4-FFF2-40B4-BE49-F238E27FC236}">
                <a16:creationId xmlns:a16="http://schemas.microsoft.com/office/drawing/2014/main" id="{63E323D9-F2DC-B745-8735-04F2EA5063DE}"/>
              </a:ext>
            </a:extLst>
          </p:cNvPr>
          <p:cNvSpPr>
            <a:spLocks noGrp="1"/>
          </p:cNvSpPr>
          <p:nvPr>
            <p:ph type="body" sz="quarter" idx="15"/>
          </p:nvPr>
        </p:nvSpPr>
        <p:spPr>
          <a:xfrm>
            <a:off x="6400801" y="2937135"/>
            <a:ext cx="3952812"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19" name="Text Placeholder 21">
            <a:extLst>
              <a:ext uri="{FF2B5EF4-FFF2-40B4-BE49-F238E27FC236}">
                <a16:creationId xmlns:a16="http://schemas.microsoft.com/office/drawing/2014/main" id="{6FF127C4-3538-524F-B58B-E2FE046D0D02}"/>
              </a:ext>
            </a:extLst>
          </p:cNvPr>
          <p:cNvSpPr>
            <a:spLocks noGrp="1"/>
          </p:cNvSpPr>
          <p:nvPr>
            <p:ph type="body" sz="quarter" idx="16"/>
          </p:nvPr>
        </p:nvSpPr>
        <p:spPr>
          <a:xfrm>
            <a:off x="6400801" y="3985357"/>
            <a:ext cx="394322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20" name="Text Placeholder 21">
            <a:extLst>
              <a:ext uri="{FF2B5EF4-FFF2-40B4-BE49-F238E27FC236}">
                <a16:creationId xmlns:a16="http://schemas.microsoft.com/office/drawing/2014/main" id="{B659BD41-F777-C149-8A97-5A43D5A5426B}"/>
              </a:ext>
            </a:extLst>
          </p:cNvPr>
          <p:cNvSpPr>
            <a:spLocks noGrp="1"/>
          </p:cNvSpPr>
          <p:nvPr>
            <p:ph type="body" sz="quarter" idx="17"/>
          </p:nvPr>
        </p:nvSpPr>
        <p:spPr>
          <a:xfrm>
            <a:off x="1913159" y="3471895"/>
            <a:ext cx="3978295"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21" name="Text Placeholder 21">
            <a:extLst>
              <a:ext uri="{FF2B5EF4-FFF2-40B4-BE49-F238E27FC236}">
                <a16:creationId xmlns:a16="http://schemas.microsoft.com/office/drawing/2014/main" id="{39BB2DDF-B29D-3141-A439-449E29E8E4E6}"/>
              </a:ext>
            </a:extLst>
          </p:cNvPr>
          <p:cNvSpPr>
            <a:spLocks noGrp="1"/>
          </p:cNvSpPr>
          <p:nvPr>
            <p:ph type="body" sz="quarter" idx="18"/>
          </p:nvPr>
        </p:nvSpPr>
        <p:spPr>
          <a:xfrm>
            <a:off x="1973124" y="1297780"/>
            <a:ext cx="3901646"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22" name="Text Placeholder 21">
            <a:extLst>
              <a:ext uri="{FF2B5EF4-FFF2-40B4-BE49-F238E27FC236}">
                <a16:creationId xmlns:a16="http://schemas.microsoft.com/office/drawing/2014/main" id="{E7DE641F-E87F-A44C-8331-7F05B2A0BDBF}"/>
              </a:ext>
            </a:extLst>
          </p:cNvPr>
          <p:cNvSpPr>
            <a:spLocks noGrp="1"/>
          </p:cNvSpPr>
          <p:nvPr>
            <p:ph type="body" sz="quarter" idx="19"/>
          </p:nvPr>
        </p:nvSpPr>
        <p:spPr>
          <a:xfrm>
            <a:off x="1907055" y="4539766"/>
            <a:ext cx="3990502"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cxnSp>
        <p:nvCxnSpPr>
          <p:cNvPr id="23" name="Straight Connector 22">
            <a:extLst>
              <a:ext uri="{FF2B5EF4-FFF2-40B4-BE49-F238E27FC236}">
                <a16:creationId xmlns:a16="http://schemas.microsoft.com/office/drawing/2014/main" id="{4AEA7052-66AE-914A-A172-C314F5452369}"/>
              </a:ext>
            </a:extLst>
          </p:cNvPr>
          <p:cNvCxnSpPr>
            <a:cxnSpLocks/>
          </p:cNvCxnSpPr>
          <p:nvPr userDrawn="1"/>
        </p:nvCxnSpPr>
        <p:spPr>
          <a:xfrm flipV="1">
            <a:off x="5861852" y="1472493"/>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C3C1FF-15C0-C045-92E7-9CE77359D161}"/>
              </a:ext>
            </a:extLst>
          </p:cNvPr>
          <p:cNvCxnSpPr>
            <a:cxnSpLocks/>
          </p:cNvCxnSpPr>
          <p:nvPr userDrawn="1"/>
        </p:nvCxnSpPr>
        <p:spPr>
          <a:xfrm>
            <a:off x="5861851" y="2011444"/>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794D3E-0161-5B41-A82E-AFD051B8446D}"/>
              </a:ext>
            </a:extLst>
          </p:cNvPr>
          <p:cNvCxnSpPr>
            <a:cxnSpLocks/>
          </p:cNvCxnSpPr>
          <p:nvPr userDrawn="1"/>
        </p:nvCxnSpPr>
        <p:spPr>
          <a:xfrm flipV="1">
            <a:off x="5874770" y="2547663"/>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922FC1-21A0-7D4D-838D-E7194104176F}"/>
              </a:ext>
            </a:extLst>
          </p:cNvPr>
          <p:cNvCxnSpPr>
            <a:cxnSpLocks/>
          </p:cNvCxnSpPr>
          <p:nvPr userDrawn="1"/>
        </p:nvCxnSpPr>
        <p:spPr>
          <a:xfrm>
            <a:off x="5879003" y="3086614"/>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2676001-1A70-804F-9080-DC4BC2FCF3CB}"/>
              </a:ext>
            </a:extLst>
          </p:cNvPr>
          <p:cNvCxnSpPr>
            <a:cxnSpLocks/>
          </p:cNvCxnSpPr>
          <p:nvPr userDrawn="1"/>
        </p:nvCxnSpPr>
        <p:spPr>
          <a:xfrm flipV="1">
            <a:off x="5879003" y="3622833"/>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12BDD8-A7FF-584F-9344-FB1AD5DCD1BB}"/>
              </a:ext>
            </a:extLst>
          </p:cNvPr>
          <p:cNvCxnSpPr>
            <a:cxnSpLocks/>
          </p:cNvCxnSpPr>
          <p:nvPr userDrawn="1"/>
        </p:nvCxnSpPr>
        <p:spPr>
          <a:xfrm>
            <a:off x="5879003" y="4159052"/>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2643A4-6DE6-5C45-86AC-5B75CBC28723}"/>
              </a:ext>
            </a:extLst>
          </p:cNvPr>
          <p:cNvCxnSpPr>
            <a:cxnSpLocks/>
          </p:cNvCxnSpPr>
          <p:nvPr userDrawn="1"/>
        </p:nvCxnSpPr>
        <p:spPr>
          <a:xfrm flipV="1">
            <a:off x="5879003" y="4692539"/>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B16B062-0699-F84D-826B-BDCB260FA4C5}"/>
              </a:ext>
            </a:extLst>
          </p:cNvPr>
          <p:cNvCxnSpPr>
            <a:cxnSpLocks/>
          </p:cNvCxnSpPr>
          <p:nvPr userDrawn="1"/>
        </p:nvCxnSpPr>
        <p:spPr>
          <a:xfrm>
            <a:off x="5879003" y="5222765"/>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5399D45E-937D-0E43-93C8-A82A756A68B6}"/>
              </a:ext>
            </a:extLst>
          </p:cNvPr>
          <p:cNvSpPr/>
          <p:nvPr userDrawn="1"/>
        </p:nvSpPr>
        <p:spPr>
          <a:xfrm>
            <a:off x="6330656" y="1378704"/>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49D808-BE4B-BD42-85E3-58C6966CF70D}"/>
              </a:ext>
            </a:extLst>
          </p:cNvPr>
          <p:cNvSpPr/>
          <p:nvPr userDrawn="1"/>
        </p:nvSpPr>
        <p:spPr>
          <a:xfrm>
            <a:off x="5800432" y="1932721"/>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70A37FB-874D-8C41-984E-4428E2393551}"/>
              </a:ext>
            </a:extLst>
          </p:cNvPr>
          <p:cNvSpPr/>
          <p:nvPr userDrawn="1"/>
        </p:nvSpPr>
        <p:spPr>
          <a:xfrm>
            <a:off x="6328539" y="2480553"/>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91738E0-5B0D-EC40-B599-8BA269C624DF}"/>
              </a:ext>
            </a:extLst>
          </p:cNvPr>
          <p:cNvSpPr/>
          <p:nvPr userDrawn="1"/>
        </p:nvSpPr>
        <p:spPr>
          <a:xfrm>
            <a:off x="5800432" y="3020861"/>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B973694-BB12-7443-A98A-E5C7054F9048}"/>
              </a:ext>
            </a:extLst>
          </p:cNvPr>
          <p:cNvSpPr/>
          <p:nvPr userDrawn="1"/>
        </p:nvSpPr>
        <p:spPr>
          <a:xfrm>
            <a:off x="6328539" y="3555567"/>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30495FB-7870-D943-ACD4-F4E17D23AE79}"/>
              </a:ext>
            </a:extLst>
          </p:cNvPr>
          <p:cNvSpPr/>
          <p:nvPr userDrawn="1"/>
        </p:nvSpPr>
        <p:spPr>
          <a:xfrm>
            <a:off x="5800432" y="4072084"/>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37FC167-CB63-1A47-A513-6484E227A383}"/>
              </a:ext>
            </a:extLst>
          </p:cNvPr>
          <p:cNvSpPr/>
          <p:nvPr userDrawn="1"/>
        </p:nvSpPr>
        <p:spPr>
          <a:xfrm>
            <a:off x="6334998" y="4622852"/>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F6E8150-5BF7-EF4D-AEE6-326778E93FD3}"/>
              </a:ext>
            </a:extLst>
          </p:cNvPr>
          <p:cNvSpPr/>
          <p:nvPr userDrawn="1"/>
        </p:nvSpPr>
        <p:spPr>
          <a:xfrm>
            <a:off x="5806179" y="5143731"/>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194C344-A76B-4245-967C-16B341F6B355}"/>
              </a:ext>
            </a:extLst>
          </p:cNvPr>
          <p:cNvSpPr/>
          <p:nvPr userDrawn="1"/>
        </p:nvSpPr>
        <p:spPr>
          <a:xfrm>
            <a:off x="6334998" y="5673957"/>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21">
            <a:extLst>
              <a:ext uri="{FF2B5EF4-FFF2-40B4-BE49-F238E27FC236}">
                <a16:creationId xmlns:a16="http://schemas.microsoft.com/office/drawing/2014/main" id="{C9564169-117F-7147-879D-39527C1F4265}"/>
              </a:ext>
            </a:extLst>
          </p:cNvPr>
          <p:cNvSpPr>
            <a:spLocks noGrp="1"/>
          </p:cNvSpPr>
          <p:nvPr>
            <p:ph type="body" sz="quarter" idx="21"/>
          </p:nvPr>
        </p:nvSpPr>
        <p:spPr>
          <a:xfrm>
            <a:off x="1983256" y="2394721"/>
            <a:ext cx="3901646"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44" name="Text Placeholder 21">
            <a:extLst>
              <a:ext uri="{FF2B5EF4-FFF2-40B4-BE49-F238E27FC236}">
                <a16:creationId xmlns:a16="http://schemas.microsoft.com/office/drawing/2014/main" id="{62DA1803-1F8A-7640-896A-24A471858F10}"/>
              </a:ext>
            </a:extLst>
          </p:cNvPr>
          <p:cNvSpPr>
            <a:spLocks noGrp="1"/>
          </p:cNvSpPr>
          <p:nvPr>
            <p:ph type="body" sz="quarter" idx="22"/>
          </p:nvPr>
        </p:nvSpPr>
        <p:spPr>
          <a:xfrm>
            <a:off x="6400800" y="5057238"/>
            <a:ext cx="394322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45" name="Text Placeholder 21">
            <a:extLst>
              <a:ext uri="{FF2B5EF4-FFF2-40B4-BE49-F238E27FC236}">
                <a16:creationId xmlns:a16="http://schemas.microsoft.com/office/drawing/2014/main" id="{19F795F3-D606-DE46-8955-473569089F96}"/>
              </a:ext>
            </a:extLst>
          </p:cNvPr>
          <p:cNvSpPr>
            <a:spLocks noGrp="1"/>
          </p:cNvSpPr>
          <p:nvPr>
            <p:ph type="body" sz="quarter" idx="23"/>
          </p:nvPr>
        </p:nvSpPr>
        <p:spPr>
          <a:xfrm>
            <a:off x="1907055" y="5585924"/>
            <a:ext cx="3990502"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46" name="Text Placeholder 21">
            <a:extLst>
              <a:ext uri="{FF2B5EF4-FFF2-40B4-BE49-F238E27FC236}">
                <a16:creationId xmlns:a16="http://schemas.microsoft.com/office/drawing/2014/main" id="{1A194BC0-49CE-314B-ACF4-698F3557BE06}"/>
              </a:ext>
            </a:extLst>
          </p:cNvPr>
          <p:cNvSpPr>
            <a:spLocks noGrp="1"/>
          </p:cNvSpPr>
          <p:nvPr>
            <p:ph type="body" sz="quarter" idx="24"/>
          </p:nvPr>
        </p:nvSpPr>
        <p:spPr>
          <a:xfrm>
            <a:off x="6400799" y="6121097"/>
            <a:ext cx="394322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Tree>
    <p:extLst>
      <p:ext uri="{BB962C8B-B14F-4D97-AF65-F5344CB8AC3E}">
        <p14:creationId xmlns:p14="http://schemas.microsoft.com/office/powerpoint/2010/main" val="1445147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ém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15" name="Text Placeholder 21">
            <a:extLst>
              <a:ext uri="{FF2B5EF4-FFF2-40B4-BE49-F238E27FC236}">
                <a16:creationId xmlns:a16="http://schemas.microsoft.com/office/drawing/2014/main" id="{AC4C6899-D16B-F542-83AB-7FE067516527}"/>
              </a:ext>
            </a:extLst>
          </p:cNvPr>
          <p:cNvSpPr>
            <a:spLocks noGrp="1"/>
          </p:cNvSpPr>
          <p:nvPr>
            <p:ph type="body" sz="quarter" idx="14"/>
          </p:nvPr>
        </p:nvSpPr>
        <p:spPr>
          <a:xfrm>
            <a:off x="838200" y="1801076"/>
            <a:ext cx="3213100" cy="1748369"/>
          </a:xfrm>
          <a:prstGeom prst="rect">
            <a:avLst/>
          </a:prstGeom>
        </p:spPr>
        <p:txBody>
          <a:bodyPr anchor="t"/>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16" name="Rectangle 15">
            <a:extLst>
              <a:ext uri="{FF2B5EF4-FFF2-40B4-BE49-F238E27FC236}">
                <a16:creationId xmlns:a16="http://schemas.microsoft.com/office/drawing/2014/main" id="{4F9B7DDD-35B7-384F-A065-205E938FFB04}"/>
              </a:ext>
            </a:extLst>
          </p:cNvPr>
          <p:cNvSpPr/>
          <p:nvPr userDrawn="1"/>
        </p:nvSpPr>
        <p:spPr>
          <a:xfrm rot="2700000">
            <a:off x="4819139" y="2021380"/>
            <a:ext cx="1155700" cy="1155700"/>
          </a:xfrm>
          <a:prstGeom prst="rect">
            <a:avLst/>
          </a:prstGeom>
          <a:solidFill>
            <a:srgbClr val="057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CA55B-9859-1C40-A9C5-CA77BCB11056}"/>
              </a:ext>
            </a:extLst>
          </p:cNvPr>
          <p:cNvSpPr/>
          <p:nvPr userDrawn="1"/>
        </p:nvSpPr>
        <p:spPr>
          <a:xfrm rot="2700000">
            <a:off x="4819138" y="3912828"/>
            <a:ext cx="1155700" cy="1155700"/>
          </a:xfrm>
          <a:prstGeom prst="rect">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EF1267-88FC-004D-81BC-0F60A95B6AF1}"/>
              </a:ext>
            </a:extLst>
          </p:cNvPr>
          <p:cNvSpPr/>
          <p:nvPr userDrawn="1"/>
        </p:nvSpPr>
        <p:spPr>
          <a:xfrm rot="2700000">
            <a:off x="5788742" y="2976629"/>
            <a:ext cx="1155700" cy="1155700"/>
          </a:xfrm>
          <a:prstGeom prst="rect">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C4873FE-FEBF-9B44-84BA-5F95D52B0906}"/>
              </a:ext>
            </a:extLst>
          </p:cNvPr>
          <p:cNvSpPr/>
          <p:nvPr userDrawn="1"/>
        </p:nvSpPr>
        <p:spPr>
          <a:xfrm rot="2700000">
            <a:off x="6758346" y="2021382"/>
            <a:ext cx="1155700" cy="1155700"/>
          </a:xfrm>
          <a:prstGeom prst="rect">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a:extLst>
              <a:ext uri="{FF2B5EF4-FFF2-40B4-BE49-F238E27FC236}">
                <a16:creationId xmlns:a16="http://schemas.microsoft.com/office/drawing/2014/main" id="{B238315E-908D-3D4F-8034-5B9814CDF289}"/>
              </a:ext>
            </a:extLst>
          </p:cNvPr>
          <p:cNvSpPr>
            <a:spLocks noGrp="1"/>
          </p:cNvSpPr>
          <p:nvPr>
            <p:ph type="body" sz="quarter" idx="15"/>
          </p:nvPr>
        </p:nvSpPr>
        <p:spPr>
          <a:xfrm>
            <a:off x="4819139" y="2034080"/>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21" name="Text Placeholder 8">
            <a:extLst>
              <a:ext uri="{FF2B5EF4-FFF2-40B4-BE49-F238E27FC236}">
                <a16:creationId xmlns:a16="http://schemas.microsoft.com/office/drawing/2014/main" id="{B1E53137-0905-164D-831B-74C1AF55CAAE}"/>
              </a:ext>
            </a:extLst>
          </p:cNvPr>
          <p:cNvSpPr>
            <a:spLocks noGrp="1"/>
          </p:cNvSpPr>
          <p:nvPr>
            <p:ph type="body" sz="quarter" idx="16"/>
          </p:nvPr>
        </p:nvSpPr>
        <p:spPr>
          <a:xfrm>
            <a:off x="6717787" y="2034080"/>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22" name="Text Placeholder 8">
            <a:extLst>
              <a:ext uri="{FF2B5EF4-FFF2-40B4-BE49-F238E27FC236}">
                <a16:creationId xmlns:a16="http://schemas.microsoft.com/office/drawing/2014/main" id="{3B543ADD-1D33-204A-8515-0F1C0396C203}"/>
              </a:ext>
            </a:extLst>
          </p:cNvPr>
          <p:cNvSpPr>
            <a:spLocks noGrp="1"/>
          </p:cNvSpPr>
          <p:nvPr>
            <p:ph type="body" sz="quarter" idx="17"/>
          </p:nvPr>
        </p:nvSpPr>
        <p:spPr>
          <a:xfrm>
            <a:off x="5814141" y="2999134"/>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23" name="Text Placeholder 8">
            <a:extLst>
              <a:ext uri="{FF2B5EF4-FFF2-40B4-BE49-F238E27FC236}">
                <a16:creationId xmlns:a16="http://schemas.microsoft.com/office/drawing/2014/main" id="{6A01F0DE-5765-4842-9E4E-DBCB6B4F0B69}"/>
              </a:ext>
            </a:extLst>
          </p:cNvPr>
          <p:cNvSpPr>
            <a:spLocks noGrp="1"/>
          </p:cNvSpPr>
          <p:nvPr>
            <p:ph type="body" sz="quarter" idx="18"/>
          </p:nvPr>
        </p:nvSpPr>
        <p:spPr>
          <a:xfrm>
            <a:off x="4819139" y="3921162"/>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24" name="Date Placeholder 2">
            <a:extLst>
              <a:ext uri="{FF2B5EF4-FFF2-40B4-BE49-F238E27FC236}">
                <a16:creationId xmlns:a16="http://schemas.microsoft.com/office/drawing/2014/main" id="{0543E418-E251-C446-8562-57A6B8E5AECF}"/>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‹nr.›</a:t>
            </a:fld>
            <a:endParaRPr lang="en-US" dirty="0"/>
          </a:p>
        </p:txBody>
      </p:sp>
    </p:spTree>
    <p:extLst>
      <p:ext uri="{BB962C8B-B14F-4D97-AF65-F5344CB8AC3E}">
        <p14:creationId xmlns:p14="http://schemas.microsoft.com/office/powerpoint/2010/main" val="2986206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onn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1677C69-8631-8844-AE2D-67C439071D19}"/>
              </a:ext>
            </a:extLst>
          </p:cNvPr>
          <p:cNvSpPr>
            <a:spLocks noGrp="1"/>
          </p:cNvSpPr>
          <p:nvPr>
            <p:ph type="dt" sz="half" idx="10"/>
          </p:nvPr>
        </p:nvSpPr>
        <p:spPr/>
        <p:txBody>
          <a:bodyPr/>
          <a:lstStyle>
            <a:lvl1pPr>
              <a:defRPr/>
            </a:lvl1pPr>
          </a:lstStyle>
          <a:p>
            <a:fld id="{F1F7B70E-7FA4-C44E-8187-8736C5F7FFB9}" type="slidenum">
              <a:rPr lang="en-US" smtClean="0"/>
              <a:pPr/>
              <a:t>‹nr.›</a:t>
            </a:fld>
            <a:endParaRPr lang="en-US" dirty="0"/>
          </a:p>
        </p:txBody>
      </p:sp>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6" name="Text Placeholder 5">
            <a:extLst>
              <a:ext uri="{FF2B5EF4-FFF2-40B4-BE49-F238E27FC236}">
                <a16:creationId xmlns:a16="http://schemas.microsoft.com/office/drawing/2014/main" id="{4C954309-4F19-564D-B11E-E87216952B79}"/>
              </a:ext>
            </a:extLst>
          </p:cNvPr>
          <p:cNvSpPr>
            <a:spLocks noGrp="1"/>
          </p:cNvSpPr>
          <p:nvPr>
            <p:ph type="body" sz="quarter" idx="14"/>
          </p:nvPr>
        </p:nvSpPr>
        <p:spPr>
          <a:xfrm>
            <a:off x="1131324" y="1071409"/>
            <a:ext cx="4423902" cy="4857443"/>
          </a:xfrm>
        </p:spPr>
        <p:txBody>
          <a:bodyPr>
            <a:normAutofit/>
          </a:bodyPr>
          <a:lstStyle>
            <a:lvl1pPr marL="0" indent="0">
              <a:buFontTx/>
              <a:buNone/>
              <a:defRPr sz="2000">
                <a:solidFill>
                  <a:schemeClr val="tx2"/>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smtClean="0"/>
              <a:t>Edit Master text styles</a:t>
            </a:r>
          </a:p>
        </p:txBody>
      </p:sp>
      <p:sp>
        <p:nvSpPr>
          <p:cNvPr id="24" name="Text Placeholder 5">
            <a:extLst>
              <a:ext uri="{FF2B5EF4-FFF2-40B4-BE49-F238E27FC236}">
                <a16:creationId xmlns:a16="http://schemas.microsoft.com/office/drawing/2014/main" id="{9AC86795-4D5B-944B-BFC6-9BD3D3B12989}"/>
              </a:ext>
            </a:extLst>
          </p:cNvPr>
          <p:cNvSpPr>
            <a:spLocks noGrp="1"/>
          </p:cNvSpPr>
          <p:nvPr>
            <p:ph type="body" sz="quarter" idx="15"/>
          </p:nvPr>
        </p:nvSpPr>
        <p:spPr>
          <a:xfrm>
            <a:off x="6652137" y="1071408"/>
            <a:ext cx="4423902" cy="4857443"/>
          </a:xfrm>
        </p:spPr>
        <p:txBody>
          <a:bodyPr>
            <a:normAutofit/>
          </a:bodyPr>
          <a:lstStyle>
            <a:lvl1pPr marL="0" indent="0">
              <a:buFontTx/>
              <a:buNone/>
              <a:defRPr sz="2000">
                <a:solidFill>
                  <a:schemeClr val="tx2"/>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smtClean="0"/>
              <a:t>Edit Master text styles</a:t>
            </a:r>
          </a:p>
        </p:txBody>
      </p:sp>
    </p:spTree>
    <p:extLst>
      <p:ext uri="{BB962C8B-B14F-4D97-AF65-F5344CB8AC3E}">
        <p14:creationId xmlns:p14="http://schemas.microsoft.com/office/powerpoint/2010/main" val="4002634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606834"/>
            <a:ext cx="9144000" cy="650966"/>
          </a:xfrm>
        </p:spPr>
        <p:txBody>
          <a:bodyPr>
            <a:normAutofit/>
          </a:bodyPr>
          <a:lstStyle>
            <a:lvl1pPr marL="0" indent="0" algn="ctr">
              <a:buNone/>
              <a:defRPr sz="1600">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22816" y="5660571"/>
            <a:ext cx="690650" cy="878023"/>
          </a:xfrm>
          <a:prstGeom prst="rect">
            <a:avLst/>
          </a:prstGeom>
        </p:spPr>
      </p:pic>
      <p:sp>
        <p:nvSpPr>
          <p:cNvPr id="9" name="Title 8"/>
          <p:cNvSpPr>
            <a:spLocks noGrp="1"/>
          </p:cNvSpPr>
          <p:nvPr>
            <p:ph type="title"/>
          </p:nvPr>
        </p:nvSpPr>
        <p:spPr>
          <a:xfrm>
            <a:off x="838200" y="2463891"/>
            <a:ext cx="10515600" cy="1325563"/>
          </a:xfrm>
        </p:spPr>
        <p:txBody>
          <a:bodyPr anchor="b">
            <a:normAutofit/>
          </a:bodyPr>
          <a:lstStyle>
            <a:lvl1pPr algn="ctr">
              <a:defRPr sz="3200">
                <a:solidFill>
                  <a:schemeClr val="tx1"/>
                </a:solidFill>
                <a:latin typeface="Fira Sans Medium" panose="020B06030500000200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30746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457200" indent="-457200" algn="l">
              <a:buFontTx/>
              <a:buBlip>
                <a:blip r:embed="rId2"/>
              </a:buBlip>
              <a:defRPr sz="2800" b="1">
                <a:solidFill>
                  <a:srgbClr val="00A7E7"/>
                </a:solidFill>
                <a:latin typeface="Fira Sans" panose="020B050305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402080" y="1825625"/>
            <a:ext cx="9951720" cy="4351338"/>
          </a:xfrm>
        </p:spPr>
        <p:txBody>
          <a:bodyPr>
            <a:normAutofit/>
          </a:bodyPr>
          <a:lstStyle>
            <a:lvl1pPr>
              <a:defRPr sz="2000" b="1">
                <a:latin typeface="Fira Sans" panose="020B0503050000020004" pitchFamily="34" charset="0"/>
              </a:defRPr>
            </a:lvl1pPr>
            <a:lvl2pPr>
              <a:defRPr sz="1800">
                <a:latin typeface="Fira Sans" panose="020B05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402080" y="6348413"/>
            <a:ext cx="9492933"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smtClean="0"/>
              <a:t>Title of presentation</a:t>
            </a:r>
            <a:endParaRPr lang="en-US" dirty="0"/>
          </a:p>
        </p:txBody>
      </p:sp>
    </p:spTree>
    <p:extLst>
      <p:ext uri="{BB962C8B-B14F-4D97-AF65-F5344CB8AC3E}">
        <p14:creationId xmlns:p14="http://schemas.microsoft.com/office/powerpoint/2010/main" val="552010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b="1">
                <a:solidFill>
                  <a:srgbClr val="00A7E7"/>
                </a:solidFill>
                <a:latin typeface="Fira Sans" panose="020B050305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32114" y="1825625"/>
            <a:ext cx="10221686" cy="4351338"/>
          </a:xfrm>
        </p:spPr>
        <p:txBody>
          <a:bodyPr>
            <a:normAutofit/>
          </a:bodyPr>
          <a:lstStyle>
            <a:lvl1pPr>
              <a:lnSpc>
                <a:spcPct val="100000"/>
              </a:lnSpc>
              <a:defRPr sz="2000" b="0">
                <a:latin typeface="+mj-lt"/>
              </a:defRPr>
            </a:lvl1pPr>
            <a:lvl2pPr>
              <a:lnSpc>
                <a:spcPct val="100000"/>
              </a:lnSpc>
              <a:defRPr sz="1800">
                <a:latin typeface="Fira Sans Light" panose="020B0403050000020004" pitchFamily="34" charset="0"/>
              </a:defRPr>
            </a:lvl2pPr>
            <a:lvl3pPr>
              <a:lnSpc>
                <a:spcPct val="100000"/>
              </a:lnSpc>
              <a:defRPr sz="1600">
                <a:latin typeface="Fira Sans" panose="020B0503050000020004" pitchFamily="34" charset="0"/>
              </a:defRPr>
            </a:lvl3pPr>
            <a:lvl4pPr>
              <a:lnSpc>
                <a:spcPct val="100000"/>
              </a:lnSpc>
              <a:defRPr sz="1400">
                <a:latin typeface="Fira Sans" panose="020B0503050000020004" pitchFamily="34" charset="0"/>
              </a:defRPr>
            </a:lvl4pPr>
            <a:lvl5pPr>
              <a:lnSpc>
                <a:spcPct val="100000"/>
              </a:lnSpc>
              <a:defRPr sz="1400">
                <a:latin typeface="Fira Sans" panose="020B05030500000200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smtClean="0"/>
              <a:t>Title of presentation</a:t>
            </a:r>
            <a:endParaRPr lang="en-US" dirty="0"/>
          </a:p>
        </p:txBody>
      </p:sp>
    </p:spTree>
    <p:extLst>
      <p:ext uri="{BB962C8B-B14F-4D97-AF65-F5344CB8AC3E}">
        <p14:creationId xmlns:p14="http://schemas.microsoft.com/office/powerpoint/2010/main" val="322919922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20625" y="365125"/>
            <a:ext cx="5933175" cy="1325563"/>
          </a:xfrm>
        </p:spPr>
        <p:txBody>
          <a:bodyPr>
            <a:normAutofit/>
          </a:bodyPr>
          <a:lstStyle>
            <a:lvl1pPr algn="l">
              <a:defRPr sz="2400" b="1">
                <a:solidFill>
                  <a:srgbClr val="00A7E7"/>
                </a:solidFill>
                <a:latin typeface="Fira Sans" panose="020B050305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586458" y="1825625"/>
            <a:ext cx="5767341" cy="4351338"/>
          </a:xfrm>
        </p:spPr>
        <p:txBody>
          <a:bodyPr>
            <a:normAutofit/>
          </a:bodyPr>
          <a:lstStyle>
            <a:lvl1pPr>
              <a:defRPr sz="2000" b="0">
                <a:latin typeface="+mj-lt"/>
              </a:defRPr>
            </a:lvl1pPr>
            <a:lvl2pPr>
              <a:defRPr sz="1800">
                <a:latin typeface="Fira Sans Light" panose="020B04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smtClean="0"/>
              <a:t>Title of presentation</a:t>
            </a:r>
            <a:endParaRPr lang="en-US" dirty="0"/>
          </a:p>
        </p:txBody>
      </p:sp>
      <p:sp>
        <p:nvSpPr>
          <p:cNvPr id="5" name="Picture Placeholder 4"/>
          <p:cNvSpPr>
            <a:spLocks noGrp="1"/>
          </p:cNvSpPr>
          <p:nvPr>
            <p:ph type="pic" sz="quarter" idx="11"/>
          </p:nvPr>
        </p:nvSpPr>
        <p:spPr>
          <a:xfrm>
            <a:off x="147638" y="0"/>
            <a:ext cx="4546282" cy="6858000"/>
          </a:xfrm>
        </p:spPr>
        <p:txBody>
          <a:bodyPr anchor="b">
            <a:normAutofit/>
          </a:bodyPr>
          <a:lstStyle>
            <a:lvl1pPr marL="0" indent="0" algn="r">
              <a:buNone/>
              <a:defRPr sz="1800" baseline="0">
                <a:solidFill>
                  <a:schemeClr val="bg1">
                    <a:lumMod val="85000"/>
                  </a:schemeClr>
                </a:solidFill>
              </a:defRPr>
            </a:lvl1pPr>
          </a:lstStyle>
          <a:p>
            <a:endParaRPr lang="en-US" dirty="0" smtClean="0"/>
          </a:p>
          <a:p>
            <a:r>
              <a:rPr lang="en-US" dirty="0" smtClean="0"/>
              <a:t>Click to add picture</a:t>
            </a:r>
            <a:endParaRPr lang="en-US" dirty="0"/>
          </a:p>
        </p:txBody>
      </p:sp>
    </p:spTree>
    <p:extLst>
      <p:ext uri="{BB962C8B-B14F-4D97-AF65-F5344CB8AC3E}">
        <p14:creationId xmlns:p14="http://schemas.microsoft.com/office/powerpoint/2010/main" val="143847790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113325"/>
          </a:xfrm>
        </p:spPr>
        <p:txBody>
          <a:bodyPr anchor="b">
            <a:normAutofit/>
          </a:bodyPr>
          <a:lstStyle>
            <a:lvl1pPr algn="ctr">
              <a:defRPr sz="3200">
                <a:solidFill>
                  <a:srgbClr val="00A7E7"/>
                </a:solidFill>
                <a:latin typeface="Fira Sans SemiBold" panose="020B06030500000200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3899155"/>
            <a:ext cx="10515600" cy="2190496"/>
          </a:xfrm>
        </p:spPr>
        <p:txBody>
          <a:bodyPr>
            <a:normAutofit/>
          </a:bodyPr>
          <a:lstStyle>
            <a:lvl1pPr marL="0" indent="0" algn="ctr">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3253714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69874" y="1404408"/>
            <a:ext cx="5277576" cy="1382336"/>
          </a:xfrm>
        </p:spPr>
        <p:txBody>
          <a:bodyPr anchor="t">
            <a:normAutofit/>
          </a:bodyPr>
          <a:lstStyle>
            <a:lvl1pPr algn="l">
              <a:defRPr sz="2800">
                <a:solidFill>
                  <a:srgbClr val="00A7E7"/>
                </a:solidFill>
                <a:latin typeface="Fira Sans SemiBold" panose="020B06030500000200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583680" y="2786744"/>
            <a:ext cx="4763770" cy="3302907"/>
          </a:xfrm>
        </p:spPr>
        <p:txBody>
          <a:bodyPr>
            <a:normAutofit/>
          </a:bodyPr>
          <a:lstStyle>
            <a:lvl1pPr marL="0" indent="0" algn="l">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
        <p:nvSpPr>
          <p:cNvPr id="5" name="Picture Placeholder 4"/>
          <p:cNvSpPr>
            <a:spLocks noGrp="1"/>
          </p:cNvSpPr>
          <p:nvPr>
            <p:ph type="pic" sz="quarter" idx="11" hasCustomPrompt="1"/>
          </p:nvPr>
        </p:nvSpPr>
        <p:spPr>
          <a:xfrm>
            <a:off x="157163" y="0"/>
            <a:ext cx="4929187" cy="6858000"/>
          </a:xfrm>
        </p:spPr>
        <p:txBody>
          <a:bodyPr anchor="b">
            <a:normAutofit/>
          </a:bodyPr>
          <a:lstStyle>
            <a:lvl1pPr marL="0" indent="0" algn="r">
              <a:buNone/>
              <a:defRPr sz="2000" baseline="0">
                <a:solidFill>
                  <a:schemeClr val="bg1">
                    <a:lumMod val="85000"/>
                  </a:schemeClr>
                </a:solidFill>
              </a:defRPr>
            </a:lvl1pPr>
          </a:lstStyle>
          <a:p>
            <a:r>
              <a:rPr lang="en-US" dirty="0" smtClean="0"/>
              <a:t>Click to add picture</a:t>
            </a:r>
            <a:endParaRPr lang="en-US" dirty="0"/>
          </a:p>
        </p:txBody>
      </p:sp>
    </p:spTree>
    <p:extLst>
      <p:ext uri="{BB962C8B-B14F-4D97-AF65-F5344CB8AC3E}">
        <p14:creationId xmlns:p14="http://schemas.microsoft.com/office/powerpoint/2010/main" val="3187388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32113" y="2531202"/>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
        <p:nvSpPr>
          <p:cNvPr id="12" name="TextBox 11"/>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
        <p:nvSpPr>
          <p:cNvPr id="11" name="Content Placeholder 3"/>
          <p:cNvSpPr>
            <a:spLocks noGrp="1"/>
          </p:cNvSpPr>
          <p:nvPr>
            <p:ph sz="half" idx="11"/>
          </p:nvPr>
        </p:nvSpPr>
        <p:spPr>
          <a:xfrm>
            <a:off x="6489927" y="2529184"/>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4076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4E93616-3498-47DC-A246-70285E5432C2}"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4150076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
        <p:nvSpPr>
          <p:cNvPr id="7" name="TextBox 6"/>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9"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185525940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6" name="TextBox 5"/>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8"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834341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3216336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3907000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1F0EC777-FA6F-47A4-B9E8-2F47E1E7BFF2}" type="datetimeFigureOut">
              <a:rPr lang="nl-BE" smtClean="0"/>
              <a:t>8/12/2023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1308169-8EF2-4B71-B182-F4DC801E4285}" type="slidenum">
              <a:rPr lang="nl-BE" smtClean="0"/>
              <a:t>‹nr.›</a:t>
            </a:fld>
            <a:endParaRPr lang="nl-BE"/>
          </a:p>
        </p:txBody>
      </p:sp>
    </p:spTree>
    <p:extLst>
      <p:ext uri="{BB962C8B-B14F-4D97-AF65-F5344CB8AC3E}">
        <p14:creationId xmlns:p14="http://schemas.microsoft.com/office/powerpoint/2010/main" val="1445668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1pPr>
              <a:defRPr sz="2400"/>
            </a:lvl1pPr>
            <a:lvl2pPr marL="622300" indent="-266700">
              <a:defRPr sz="2200"/>
            </a:lvl2pPr>
            <a:lvl3pPr marL="809625" indent="-187325">
              <a:defRPr sz="1800"/>
            </a:lvl3pPr>
            <a:lvl4pPr marL="1076325" indent="-266700">
              <a:defRPr sz="1600"/>
            </a:lvl4pPr>
            <a:lvl5pPr marL="1254125" indent="-177800">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302762385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457200" indent="-457200" algn="l">
              <a:buFontTx/>
              <a:buBlip>
                <a:blip r:embed="rId2"/>
              </a:buBlip>
              <a:defRPr sz="2800" b="1">
                <a:solidFill>
                  <a:srgbClr val="00A7E7"/>
                </a:solidFill>
                <a:latin typeface="Fira Sans" panose="020B050305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402080" y="1825625"/>
            <a:ext cx="9951720" cy="4351338"/>
          </a:xfrm>
        </p:spPr>
        <p:txBody>
          <a:bodyPr>
            <a:normAutofit/>
          </a:bodyPr>
          <a:lstStyle>
            <a:lvl1pPr>
              <a:defRPr sz="2000" b="1">
                <a:latin typeface="Fira Sans" panose="020B0503050000020004" pitchFamily="34" charset="0"/>
              </a:defRPr>
            </a:lvl1pPr>
            <a:lvl2pPr>
              <a:defRPr sz="1800">
                <a:latin typeface="Fira Sans" panose="020B05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402080" y="6348413"/>
            <a:ext cx="9492933"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smtClean="0"/>
              <a:t>Title of presentation</a:t>
            </a:r>
            <a:endParaRPr lang="en-US" dirty="0"/>
          </a:p>
        </p:txBody>
      </p:sp>
    </p:spTree>
    <p:extLst>
      <p:ext uri="{BB962C8B-B14F-4D97-AF65-F5344CB8AC3E}">
        <p14:creationId xmlns:p14="http://schemas.microsoft.com/office/powerpoint/2010/main" val="2498528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20625" y="365125"/>
            <a:ext cx="5933175" cy="1325563"/>
          </a:xfrm>
        </p:spPr>
        <p:txBody>
          <a:bodyPr>
            <a:normAutofit/>
          </a:bodyPr>
          <a:lstStyle>
            <a:lvl1pPr algn="l">
              <a:defRPr sz="2400" b="1">
                <a:solidFill>
                  <a:srgbClr val="00A7E7"/>
                </a:solidFill>
                <a:latin typeface="Fira Sans" panose="020B050305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586458" y="1825625"/>
            <a:ext cx="5767341" cy="4351338"/>
          </a:xfrm>
        </p:spPr>
        <p:txBody>
          <a:bodyPr>
            <a:normAutofit/>
          </a:bodyPr>
          <a:lstStyle>
            <a:lvl1pPr>
              <a:defRPr sz="2000" b="0">
                <a:latin typeface="+mj-lt"/>
              </a:defRPr>
            </a:lvl1pPr>
            <a:lvl2pPr>
              <a:defRPr sz="1800">
                <a:latin typeface="Fira Sans Light" panose="020B04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smtClean="0"/>
              <a:t>Title of presentation</a:t>
            </a:r>
            <a:endParaRPr lang="en-US" dirty="0"/>
          </a:p>
        </p:txBody>
      </p:sp>
      <p:sp>
        <p:nvSpPr>
          <p:cNvPr id="5" name="Picture Placeholder 4"/>
          <p:cNvSpPr>
            <a:spLocks noGrp="1"/>
          </p:cNvSpPr>
          <p:nvPr>
            <p:ph type="pic" sz="quarter" idx="11"/>
          </p:nvPr>
        </p:nvSpPr>
        <p:spPr>
          <a:xfrm>
            <a:off x="147638" y="0"/>
            <a:ext cx="4546282" cy="6858000"/>
          </a:xfrm>
        </p:spPr>
        <p:txBody>
          <a:bodyPr anchor="b">
            <a:normAutofit/>
          </a:bodyPr>
          <a:lstStyle>
            <a:lvl1pPr marL="0" indent="0" algn="r">
              <a:buNone/>
              <a:defRPr sz="1800" baseline="0">
                <a:solidFill>
                  <a:schemeClr val="bg1">
                    <a:lumMod val="85000"/>
                  </a:schemeClr>
                </a:solidFill>
              </a:defRPr>
            </a:lvl1pPr>
          </a:lstStyle>
          <a:p>
            <a:endParaRPr lang="en-US" dirty="0" smtClean="0"/>
          </a:p>
          <a:p>
            <a:r>
              <a:rPr lang="en-US" dirty="0" smtClean="0"/>
              <a:t>Click to add picture</a:t>
            </a:r>
            <a:endParaRPr lang="en-US" dirty="0"/>
          </a:p>
        </p:txBody>
      </p:sp>
    </p:spTree>
    <p:extLst>
      <p:ext uri="{BB962C8B-B14F-4D97-AF65-F5344CB8AC3E}">
        <p14:creationId xmlns:p14="http://schemas.microsoft.com/office/powerpoint/2010/main" val="29674053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69874" y="1404408"/>
            <a:ext cx="5277576" cy="1382336"/>
          </a:xfrm>
        </p:spPr>
        <p:txBody>
          <a:bodyPr anchor="t">
            <a:normAutofit/>
          </a:bodyPr>
          <a:lstStyle>
            <a:lvl1pPr algn="l">
              <a:defRPr sz="2800">
                <a:solidFill>
                  <a:srgbClr val="00A7E7"/>
                </a:solidFill>
                <a:latin typeface="Fira Sans SemiBold" panose="020B06030500000200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583680" y="2786744"/>
            <a:ext cx="4763770" cy="3302907"/>
          </a:xfrm>
        </p:spPr>
        <p:txBody>
          <a:bodyPr>
            <a:normAutofit/>
          </a:bodyPr>
          <a:lstStyle>
            <a:lvl1pPr marL="0" indent="0" algn="l">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
        <p:nvSpPr>
          <p:cNvPr id="5" name="Picture Placeholder 4"/>
          <p:cNvSpPr>
            <a:spLocks noGrp="1"/>
          </p:cNvSpPr>
          <p:nvPr>
            <p:ph type="pic" sz="quarter" idx="11" hasCustomPrompt="1"/>
          </p:nvPr>
        </p:nvSpPr>
        <p:spPr>
          <a:xfrm>
            <a:off x="157163" y="0"/>
            <a:ext cx="4929187" cy="6858000"/>
          </a:xfrm>
        </p:spPr>
        <p:txBody>
          <a:bodyPr anchor="b">
            <a:normAutofit/>
          </a:bodyPr>
          <a:lstStyle>
            <a:lvl1pPr marL="0" indent="0" algn="r">
              <a:buNone/>
              <a:defRPr sz="2000" baseline="0">
                <a:solidFill>
                  <a:schemeClr val="bg1">
                    <a:lumMod val="85000"/>
                  </a:schemeClr>
                </a:solidFill>
              </a:defRPr>
            </a:lvl1pPr>
          </a:lstStyle>
          <a:p>
            <a:r>
              <a:rPr lang="en-US" dirty="0" smtClean="0"/>
              <a:t>Click to add picture</a:t>
            </a:r>
            <a:endParaRPr lang="en-US" dirty="0"/>
          </a:p>
        </p:txBody>
      </p:sp>
    </p:spTree>
    <p:extLst>
      <p:ext uri="{BB962C8B-B14F-4D97-AF65-F5344CB8AC3E}">
        <p14:creationId xmlns:p14="http://schemas.microsoft.com/office/powerpoint/2010/main" val="960247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32113" y="2531202"/>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
        <p:nvSpPr>
          <p:cNvPr id="12" name="TextBox 11"/>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
        <p:nvSpPr>
          <p:cNvPr id="11" name="Content Placeholder 3"/>
          <p:cNvSpPr>
            <a:spLocks noGrp="1"/>
          </p:cNvSpPr>
          <p:nvPr>
            <p:ph sz="half" idx="11"/>
          </p:nvPr>
        </p:nvSpPr>
        <p:spPr>
          <a:xfrm>
            <a:off x="6489927" y="2529184"/>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4342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E93616-3498-47DC-A246-70285E5432C2}"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25892354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6" name="TextBox 5"/>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8"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874496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13502063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‹nr.›</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3302368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31504" y="137200"/>
            <a:ext cx="10392019" cy="65643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t>14/01/2017</a:t>
            </a: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7" name="Slide Number Placeholder 4"/>
          <p:cNvSpPr>
            <a:spLocks noGrp="1"/>
          </p:cNvSpPr>
          <p:nvPr>
            <p:ph type="sldNum" sz="quarter" idx="12"/>
          </p:nvPr>
        </p:nvSpPr>
        <p:spPr>
          <a:xfrm>
            <a:off x="11152759" y="6536343"/>
            <a:ext cx="642189"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B540AB-6939-4937-A918-1D15FF1C7CE3}" type="slidenum">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‹nr.›</a:t>
            </a:fld>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99780816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t>14/01/2017</a:t>
            </a: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4" name="Slide Number Placeholder 3"/>
          <p:cNvSpPr>
            <a:spLocks noGrp="1"/>
          </p:cNvSpPr>
          <p:nvPr>
            <p:ph type="sldNum" sz="quarter" idx="12"/>
          </p:nvPr>
        </p:nvSpPr>
        <p:spPr>
          <a:xfrm>
            <a:off x="11152759" y="6536343"/>
            <a:ext cx="642189"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5" name="Rectangle 4"/>
          <p:cNvSpPr/>
          <p:nvPr/>
        </p:nvSpPr>
        <p:spPr>
          <a:xfrm>
            <a:off x="0" y="5085184"/>
            <a:ext cx="12192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3567310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t>14/01/2017</a:t>
            </a: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B540AB-6939-4937-A918-1D15FF1C7CE3}" type="slidenum">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‹nr.›</a:t>
            </a:fld>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12" name="Text Placeholder 11"/>
          <p:cNvSpPr>
            <a:spLocks noGrp="1"/>
          </p:cNvSpPr>
          <p:nvPr>
            <p:ph type="body" sz="quarter" idx="13"/>
          </p:nvPr>
        </p:nvSpPr>
        <p:spPr>
          <a:xfrm>
            <a:off x="527381" y="1052736"/>
            <a:ext cx="11664619" cy="5472608"/>
          </a:xfrm>
        </p:spPr>
        <p:txBody>
          <a:bodyPr/>
          <a:lstStyle>
            <a:lvl1pPr>
              <a:defRPr sz="26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Tree>
    <p:extLst>
      <p:ext uri="{BB962C8B-B14F-4D97-AF65-F5344CB8AC3E}">
        <p14:creationId xmlns:p14="http://schemas.microsoft.com/office/powerpoint/2010/main" val="294689778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97600" y="1268760"/>
            <a:ext cx="5384800" cy="4857403"/>
          </a:xfrm>
          <a:prstGeom prst="rect">
            <a:avLst/>
          </a:prstGeo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Slide Number Placeholder 6"/>
          <p:cNvSpPr>
            <a:spLocks noGrp="1"/>
          </p:cNvSpPr>
          <p:nvPr>
            <p:ph type="sldNum" sz="quarter" idx="10"/>
          </p:nvPr>
        </p:nvSpPr>
        <p:spPr>
          <a:xfrm>
            <a:off x="11152759" y="6536343"/>
            <a:ext cx="642189" cy="216000"/>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353B685-A2AB-4518-B31A-1C8B277EB988}" type="slidenum">
              <a:rPr kumimoji="0" lang="en-GB" sz="1000" b="0" i="0" u="none" strike="noStrike" kern="1200" cap="none" spc="0" normalizeH="0" baseline="0" noProof="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‹nr.›</a:t>
            </a:fld>
            <a:endParaRPr kumimoji="0" lang="en-GB" sz="1000" b="0" i="0" u="none" strike="noStrike" kern="1200" cap="none" spc="0" normalizeH="0" baseline="0" noProof="0">
              <a:ln>
                <a:noFill/>
              </a:ln>
              <a:solidFill>
                <a:srgbClr val="364C9D"/>
              </a:solidFill>
              <a:effectLst/>
              <a:uLnTx/>
              <a:uFillTx/>
              <a:latin typeface="Calibri" pitchFamily="34" charset="0"/>
              <a:ea typeface="+mn-ea"/>
              <a:cs typeface="Arial" charset="0"/>
            </a:endParaRPr>
          </a:p>
        </p:txBody>
      </p:sp>
      <p:sp>
        <p:nvSpPr>
          <p:cNvPr id="6"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smtClean="0">
                <a:ln>
                  <a:noFill/>
                </a:ln>
                <a:solidFill>
                  <a:srgbClr val="364C9D"/>
                </a:solidFill>
                <a:effectLst/>
                <a:uLnTx/>
                <a:uFillTx/>
                <a:latin typeface="Calibri"/>
                <a:ea typeface="+mn-ea"/>
                <a:cs typeface="+mn-cs"/>
              </a:rPr>
              <a:t>14/01/2017</a:t>
            </a:r>
            <a:endParaRPr kumimoji="0" lang="en-GB" sz="1200" b="0" i="0" u="none" strike="noStrike" kern="1200" cap="none" spc="0" normalizeH="0" baseline="0" noProof="0">
              <a:ln>
                <a:noFill/>
              </a:ln>
              <a:solidFill>
                <a:srgbClr val="364C9D"/>
              </a:solidFill>
              <a:effectLst/>
              <a:uLnTx/>
              <a:uFillTx/>
              <a:latin typeface="Calibri"/>
              <a:ea typeface="+mn-ea"/>
              <a:cs typeface="+mn-cs"/>
            </a:endParaRPr>
          </a:p>
        </p:txBody>
      </p:sp>
      <p:sp>
        <p:nvSpPr>
          <p:cNvPr id="7" name="Title 1"/>
          <p:cNvSpPr>
            <a:spLocks noGrp="1"/>
          </p:cNvSpPr>
          <p:nvPr>
            <p:ph type="title"/>
          </p:nvPr>
        </p:nvSpPr>
        <p:spPr>
          <a:xfrm>
            <a:off x="1631504" y="137200"/>
            <a:ext cx="10392019" cy="656430"/>
          </a:xfrm>
        </p:spPr>
        <p:txBody>
          <a:bodyPr/>
          <a:lstStyle/>
          <a:p>
            <a:r>
              <a:rPr lang="en-US" dirty="0" smtClean="0"/>
              <a:t>Click to edit Master title style</a:t>
            </a:r>
            <a:endParaRPr lang="fr-BE" dirty="0"/>
          </a:p>
        </p:txBody>
      </p:sp>
    </p:spTree>
    <p:extLst>
      <p:ext uri="{BB962C8B-B14F-4D97-AF65-F5344CB8AC3E}">
        <p14:creationId xmlns:p14="http://schemas.microsoft.com/office/powerpoint/2010/main" val="118087618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000" b="0" i="0" u="none" strike="noStrike" kern="1200" cap="none" spc="0" normalizeH="0" baseline="0" noProof="0" smtClean="0">
                <a:ln>
                  <a:noFill/>
                </a:ln>
                <a:solidFill>
                  <a:srgbClr val="364C9D"/>
                </a:solidFill>
                <a:effectLst/>
                <a:uLnTx/>
                <a:uFillTx/>
                <a:latin typeface="Calibri"/>
                <a:ea typeface="+mn-ea"/>
                <a:cs typeface="+mn-cs"/>
              </a:rPr>
              <a:t>14/01/2017</a:t>
            </a:r>
            <a:endParaRPr kumimoji="0" lang="en-GB" sz="1000" b="0" i="0" u="none" strike="noStrike" kern="1200" cap="none" spc="0" normalizeH="0" baseline="0" noProof="0">
              <a:ln>
                <a:noFill/>
              </a:ln>
              <a:solidFill>
                <a:srgbClr val="364C9D"/>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364C9D"/>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B540AB-6939-4937-A918-1D15FF1C7CE3}" type="slidenum">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‹nr.›</a:t>
            </a:fld>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5494245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E93616-3498-47DC-A246-70285E5432C2}"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892999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E93616-3498-47DC-A246-70285E5432C2}"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221249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E93616-3498-47DC-A246-70285E5432C2}"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567217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E93616-3498-47DC-A246-70285E5432C2}"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1572932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E93616-3498-47DC-A246-70285E5432C2}"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84B91-A620-4270-AC52-E19981C1FD71}" type="slidenum">
              <a:rPr lang="en-US" smtClean="0"/>
              <a:t>‹nr.›</a:t>
            </a:fld>
            <a:endParaRPr lang="en-US"/>
          </a:p>
        </p:txBody>
      </p:sp>
    </p:spTree>
    <p:extLst>
      <p:ext uri="{BB962C8B-B14F-4D97-AF65-F5344CB8AC3E}">
        <p14:creationId xmlns:p14="http://schemas.microsoft.com/office/powerpoint/2010/main" val="750302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9.png"/><Relationship Id="rId2" Type="http://schemas.openxmlformats.org/officeDocument/2006/relationships/slideLayout" Target="../slideLayouts/slideLayout24.xml"/><Relationship Id="rId16"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7.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9.png"/><Relationship Id="rId5" Type="http://schemas.openxmlformats.org/officeDocument/2006/relationships/slideLayout" Target="../slideLayouts/slideLayout40.xml"/><Relationship Id="rId10" Type="http://schemas.openxmlformats.org/officeDocument/2006/relationships/image" Target="../media/image8.png"/><Relationship Id="rId4" Type="http://schemas.openxmlformats.org/officeDocument/2006/relationships/slideLayout" Target="../slideLayouts/slideLayout39.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13.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4.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E93616-3498-47DC-A246-70285E5432C2}" type="datetimeFigureOut">
              <a:rPr lang="en-US" smtClean="0"/>
              <a:t>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84B91-A620-4270-AC52-E19981C1FD71}" type="slidenum">
              <a:rPr lang="en-US" smtClean="0"/>
              <a:t>‹nr.›</a:t>
            </a:fld>
            <a:endParaRPr lang="en-US"/>
          </a:p>
        </p:txBody>
      </p:sp>
    </p:spTree>
    <p:extLst>
      <p:ext uri="{BB962C8B-B14F-4D97-AF65-F5344CB8AC3E}">
        <p14:creationId xmlns:p14="http://schemas.microsoft.com/office/powerpoint/2010/main" val="10929567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49" r:id="rId12"/>
    <p:sldLayoutId id="2147483650"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48528" cy="6858000"/>
          </a:xfrm>
          <a:prstGeom prst="rect">
            <a:avLst/>
          </a:prstGeom>
        </p:spPr>
      </p:pic>
    </p:spTree>
    <p:extLst>
      <p:ext uri="{BB962C8B-B14F-4D97-AF65-F5344CB8AC3E}">
        <p14:creationId xmlns:p14="http://schemas.microsoft.com/office/powerpoint/2010/main" val="7002632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0" r:id="rId3"/>
    <p:sldLayoutId id="2147483691" r:id="rId4"/>
    <p:sldLayoutId id="2147483687" r:id="rId5"/>
    <p:sldLayoutId id="2147483692" r:id="rId6"/>
    <p:sldLayoutId id="2147483680" r:id="rId7"/>
    <p:sldLayoutId id="2147483681" r:id="rId8"/>
    <p:sldLayoutId id="2147483682" r:id="rId9"/>
    <p:sldLayoutId id="2147483683" r:id="rId10"/>
    <p:sldLayoutId id="2147483684" r:id="rId11"/>
    <p:sldLayoutId id="2147483700" r:id="rId12"/>
    <p:sldLayoutId id="2147483707" r:id="rId13"/>
  </p:sldLayoutIdLst>
  <p:txStyles>
    <p:titleStyle>
      <a:lvl1pPr marL="457200" indent="-457200" algn="l" defTabSz="914400" rtl="0" eaLnBrk="1" latinLnBrk="0" hangingPunct="1">
        <a:lnSpc>
          <a:spcPct val="90000"/>
        </a:lnSpc>
        <a:spcBef>
          <a:spcPct val="0"/>
        </a:spcBef>
        <a:buFontTx/>
        <a:buBlip>
          <a:blip r:embed="rId16"/>
        </a:buBlip>
        <a:defRPr sz="3200" b="0" kern="1200">
          <a:solidFill>
            <a:srgbClr val="00B0F0"/>
          </a:solidFill>
          <a:latin typeface="Fira Sans SemiBold" panose="020B0603050000020004" pitchFamily="34" charset="0"/>
          <a:ea typeface="+mj-ea"/>
          <a:cs typeface="+mj-cs"/>
        </a:defRPr>
      </a:lvl1pPr>
    </p:titleStyle>
    <p:bodyStyle>
      <a:lvl1pPr marL="228600" indent="-228600" algn="l" defTabSz="914400" rtl="0" eaLnBrk="1" latinLnBrk="0" hangingPunct="1">
        <a:lnSpc>
          <a:spcPct val="100000"/>
        </a:lnSpc>
        <a:spcBef>
          <a:spcPts val="1000"/>
        </a:spcBef>
        <a:buSzPct val="97000"/>
        <a:buFontTx/>
        <a:buBlip>
          <a:blip r:embed="rId17"/>
        </a:buBlip>
        <a:defRPr sz="2400" kern="1200">
          <a:solidFill>
            <a:schemeClr val="tx1"/>
          </a:solidFill>
          <a:latin typeface="Fira Sans SemiBold" panose="020B0603050000020004" pitchFamily="34" charset="0"/>
          <a:ea typeface="+mn-ea"/>
          <a:cs typeface="+mn-cs"/>
        </a:defRPr>
      </a:lvl1pPr>
      <a:lvl2pPr marL="685800" indent="-228600" algn="l" defTabSz="914400" rtl="0" eaLnBrk="1" latinLnBrk="0" hangingPunct="1">
        <a:lnSpc>
          <a:spcPct val="100000"/>
        </a:lnSpc>
        <a:spcBef>
          <a:spcPts val="500"/>
        </a:spcBef>
        <a:buFontTx/>
        <a:buBlip>
          <a:blip r:embed="rId17"/>
        </a:buBlip>
        <a:defRPr sz="20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100000"/>
        </a:lnSpc>
        <a:spcBef>
          <a:spcPts val="500"/>
        </a:spcBef>
        <a:buFontTx/>
        <a:buBlip>
          <a:blip r:embed="rId17"/>
        </a:buBlip>
        <a:defRPr sz="18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100000"/>
        </a:lnSpc>
        <a:spcBef>
          <a:spcPts val="500"/>
        </a:spcBef>
        <a:buFontTx/>
        <a:buBlip>
          <a:blip r:embed="rId17"/>
        </a:buBlip>
        <a:defRPr sz="16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100000"/>
        </a:lnSpc>
        <a:spcBef>
          <a:spcPts val="500"/>
        </a:spcBef>
        <a:buFontTx/>
        <a:buBlip>
          <a:blip r:embed="rId17"/>
        </a:buBlip>
        <a:defRPr sz="16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48528" cy="6858000"/>
          </a:xfrm>
          <a:prstGeom prst="rect">
            <a:avLst/>
          </a:prstGeom>
        </p:spPr>
      </p:pic>
    </p:spTree>
    <p:extLst>
      <p:ext uri="{BB962C8B-B14F-4D97-AF65-F5344CB8AC3E}">
        <p14:creationId xmlns:p14="http://schemas.microsoft.com/office/powerpoint/2010/main" val="168132772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txStyles>
    <p:titleStyle>
      <a:lvl1pPr marL="457200" indent="-457200" algn="l" defTabSz="914400" rtl="0" eaLnBrk="1" latinLnBrk="0" hangingPunct="1">
        <a:lnSpc>
          <a:spcPct val="90000"/>
        </a:lnSpc>
        <a:spcBef>
          <a:spcPct val="0"/>
        </a:spcBef>
        <a:buFontTx/>
        <a:buBlip>
          <a:blip r:embed="rId10"/>
        </a:buBlip>
        <a:defRPr sz="3200" b="0" kern="1200">
          <a:solidFill>
            <a:srgbClr val="00B0F0"/>
          </a:solidFill>
          <a:latin typeface="Fira Sans SemiBold" panose="020B0603050000020004" pitchFamily="34" charset="0"/>
          <a:ea typeface="+mj-ea"/>
          <a:cs typeface="+mj-cs"/>
        </a:defRPr>
      </a:lvl1pPr>
    </p:titleStyle>
    <p:bodyStyle>
      <a:lvl1pPr marL="228600" indent="-228600" algn="l" defTabSz="914400" rtl="0" eaLnBrk="1" latinLnBrk="0" hangingPunct="1">
        <a:lnSpc>
          <a:spcPct val="90000"/>
        </a:lnSpc>
        <a:spcBef>
          <a:spcPts val="1000"/>
        </a:spcBef>
        <a:buSzPct val="97000"/>
        <a:buFontTx/>
        <a:buBlip>
          <a:blip r:embed="rId11"/>
        </a:buBlip>
        <a:defRPr sz="2400" kern="1200">
          <a:solidFill>
            <a:schemeClr val="tx1"/>
          </a:solidFill>
          <a:latin typeface="Fira Sans SemiBold" panose="020B0603050000020004" pitchFamily="34" charset="0"/>
          <a:ea typeface="+mn-ea"/>
          <a:cs typeface="+mn-cs"/>
        </a:defRPr>
      </a:lvl1pPr>
      <a:lvl2pPr marL="685800" indent="-228600" algn="l" defTabSz="914400" rtl="0" eaLnBrk="1" latinLnBrk="0" hangingPunct="1">
        <a:lnSpc>
          <a:spcPct val="90000"/>
        </a:lnSpc>
        <a:spcBef>
          <a:spcPts val="500"/>
        </a:spcBef>
        <a:buFontTx/>
        <a:buBlip>
          <a:blip r:embed="rId11"/>
        </a:buBlip>
        <a:defRPr sz="20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90000"/>
        </a:lnSpc>
        <a:spcBef>
          <a:spcPts val="500"/>
        </a:spcBef>
        <a:buFontTx/>
        <a:buBlip>
          <a:blip r:embed="rId11"/>
        </a:buBlip>
        <a:defRPr sz="18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90000"/>
        </a:lnSpc>
        <a:spcBef>
          <a:spcPts val="500"/>
        </a:spcBef>
        <a:buFontTx/>
        <a:buBlip>
          <a:blip r:embed="rId11"/>
        </a:buBlip>
        <a:defRPr sz="16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90000"/>
        </a:lnSpc>
        <a:spcBef>
          <a:spcPts val="500"/>
        </a:spcBef>
        <a:buFontTx/>
        <a:buBlip>
          <a:blip r:embed="rId11"/>
        </a:buBlip>
        <a:defRPr sz="16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7" name="Rectangle 106"/>
          <p:cNvSpPr/>
          <p:nvPr/>
        </p:nvSpPr>
        <p:spPr>
          <a:xfrm>
            <a:off x="0" y="5085184"/>
            <a:ext cx="12192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Placeholder 1"/>
          <p:cNvSpPr>
            <a:spLocks noGrp="1"/>
          </p:cNvSpPr>
          <p:nvPr>
            <p:ph type="title"/>
          </p:nvPr>
        </p:nvSpPr>
        <p:spPr>
          <a:xfrm>
            <a:off x="1631504" y="137200"/>
            <a:ext cx="10392019" cy="656430"/>
          </a:xfrm>
          <a:prstGeom prst="rect">
            <a:avLst/>
          </a:prstGeom>
        </p:spPr>
        <p:txBody>
          <a:bodyPr vert="horz" lIns="0" tIns="45720" rIns="91440" bIns="45720" rtlCol="0" anchor="ctr">
            <a:noAutofit/>
          </a:bodyPr>
          <a:lstStyle/>
          <a:p>
            <a:r>
              <a:rPr lang="en-US" dirty="0" smtClean="0"/>
              <a:t>Click to edit Master title style</a:t>
            </a:r>
            <a:endParaRPr lang="fr-BE" dirty="0"/>
          </a:p>
        </p:txBody>
      </p:sp>
      <p:sp>
        <p:nvSpPr>
          <p:cNvPr id="3" name="Text Placeholder 2"/>
          <p:cNvSpPr>
            <a:spLocks noGrp="1"/>
          </p:cNvSpPr>
          <p:nvPr>
            <p:ph type="body" idx="1"/>
          </p:nvPr>
        </p:nvSpPr>
        <p:spPr>
          <a:xfrm>
            <a:off x="609600" y="1089660"/>
            <a:ext cx="10972800" cy="526542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2"/>
          </p:nvPr>
        </p:nvSpPr>
        <p:spPr>
          <a:xfrm>
            <a:off x="1" y="6536343"/>
            <a:ext cx="1115415" cy="216000"/>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t>14/01/2017</a:t>
            </a: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5" name="Footer Placeholder 4"/>
          <p:cNvSpPr>
            <a:spLocks noGrp="1"/>
          </p:cNvSpPr>
          <p:nvPr>
            <p:ph type="ftr" sz="quarter" idx="3"/>
          </p:nvPr>
        </p:nvSpPr>
        <p:spPr>
          <a:xfrm>
            <a:off x="1212454" y="6536343"/>
            <a:ext cx="9876100" cy="216000"/>
          </a:xfrm>
          <a:prstGeom prst="rect">
            <a:avLst/>
          </a:prstGeom>
        </p:spPr>
        <p:txBody>
          <a:bodyPr vert="horz" lIns="91440" tIns="45720" rIns="91440" bIns="45720" rtlCol="0" anchor="ctr"/>
          <a:lstStyle>
            <a:lvl1pPr algn="ctr">
              <a:defRPr sz="1000">
                <a:solidFill>
                  <a:schemeClr val="tx1"/>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cxnSp>
        <p:nvCxnSpPr>
          <p:cNvPr id="10" name="Straight Connector 9"/>
          <p:cNvCxnSpPr/>
          <p:nvPr/>
        </p:nvCxnSpPr>
        <p:spPr>
          <a:xfrm>
            <a:off x="1631504" y="836712"/>
            <a:ext cx="10386930" cy="39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Slide Number Placeholder 4"/>
          <p:cNvSpPr>
            <a:spLocks noGrp="1"/>
          </p:cNvSpPr>
          <p:nvPr>
            <p:ph type="sldNum" sz="quarter" idx="4"/>
          </p:nvPr>
        </p:nvSpPr>
        <p:spPr>
          <a:xfrm>
            <a:off x="11152759" y="6536343"/>
            <a:ext cx="642189" cy="216000"/>
          </a:xfrm>
          <a:prstGeom prst="rect">
            <a:avLst/>
          </a:prstGeom>
        </p:spPr>
        <p:txBody>
          <a:bodyPr/>
          <a:lstStyle>
            <a:lvl1pPr algn="ctr">
              <a:defRPr sz="1000"/>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3B540AB-6939-4937-A918-1D15FF1C7CE3}" type="slidenum">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‹nr.›</a:t>
            </a:fld>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54" name="Freeform 16"/>
          <p:cNvSpPr>
            <a:spLocks/>
          </p:cNvSpPr>
          <p:nvPr userDrawn="1"/>
        </p:nvSpPr>
        <p:spPr bwMode="auto">
          <a:xfrm>
            <a:off x="11034657" y="6747314"/>
            <a:ext cx="63822" cy="66062"/>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pitchFamily="34" charset="0"/>
              <a:ea typeface="+mn-ea"/>
              <a:cs typeface="Arial" charset="0"/>
            </a:endParaRPr>
          </a:p>
        </p:txBody>
      </p:sp>
      <p:grpSp>
        <p:nvGrpSpPr>
          <p:cNvPr id="55" name="Group 54"/>
          <p:cNvGrpSpPr/>
          <p:nvPr userDrawn="1"/>
        </p:nvGrpSpPr>
        <p:grpSpPr>
          <a:xfrm>
            <a:off x="11341406" y="6525344"/>
            <a:ext cx="652068" cy="246477"/>
            <a:chOff x="3879850" y="3306763"/>
            <a:chExt cx="625773" cy="236538"/>
          </a:xfrm>
        </p:grpSpPr>
        <p:sp>
          <p:nvSpPr>
            <p:cNvPr id="56" name="Line 6"/>
            <p:cNvSpPr>
              <a:spLocks noChangeShapeType="1"/>
            </p:cNvSpPr>
            <p:nvPr userDrawn="1"/>
          </p:nvSpPr>
          <p:spPr bwMode="auto">
            <a:xfrm flipH="1" flipV="1">
              <a:off x="4106863" y="3357563"/>
              <a:ext cx="15875"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57" name="Line 7"/>
            <p:cNvSpPr>
              <a:spLocks noChangeShapeType="1"/>
            </p:cNvSpPr>
            <p:nvPr userDrawn="1"/>
          </p:nvSpPr>
          <p:spPr bwMode="auto">
            <a:xfrm flipH="1" flipV="1">
              <a:off x="4092575" y="3341688"/>
              <a:ext cx="142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58" name="Line 8"/>
            <p:cNvSpPr>
              <a:spLocks noChangeShapeType="1"/>
            </p:cNvSpPr>
            <p:nvPr userDrawn="1"/>
          </p:nvSpPr>
          <p:spPr bwMode="auto">
            <a:xfrm flipH="1" flipV="1">
              <a:off x="4075113" y="3330576"/>
              <a:ext cx="1746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59" name="Line 9"/>
            <p:cNvSpPr>
              <a:spLocks noChangeShapeType="1"/>
            </p:cNvSpPr>
            <p:nvPr userDrawn="1"/>
          </p:nvSpPr>
          <p:spPr bwMode="auto">
            <a:xfrm flipH="1" flipV="1">
              <a:off x="4059238" y="3321051"/>
              <a:ext cx="15875" cy="952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60" name="Line 10"/>
            <p:cNvSpPr>
              <a:spLocks noChangeShapeType="1"/>
            </p:cNvSpPr>
            <p:nvPr userDrawn="1"/>
          </p:nvSpPr>
          <p:spPr bwMode="auto">
            <a:xfrm flipH="1" flipV="1">
              <a:off x="4043363" y="3314701"/>
              <a:ext cx="15875"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61" name="Line 11"/>
            <p:cNvSpPr>
              <a:spLocks noChangeShapeType="1"/>
            </p:cNvSpPr>
            <p:nvPr userDrawn="1"/>
          </p:nvSpPr>
          <p:spPr bwMode="auto">
            <a:xfrm flipH="1" flipV="1">
              <a:off x="4025900" y="3309938"/>
              <a:ext cx="17463"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62" name="Line 12"/>
            <p:cNvSpPr>
              <a:spLocks noChangeShapeType="1"/>
            </p:cNvSpPr>
            <p:nvPr userDrawn="1"/>
          </p:nvSpPr>
          <p:spPr bwMode="auto">
            <a:xfrm flipH="1" flipV="1">
              <a:off x="4010025" y="3306763"/>
              <a:ext cx="15875"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63" name="Line 13"/>
            <p:cNvSpPr>
              <a:spLocks noChangeShapeType="1"/>
            </p:cNvSpPr>
            <p:nvPr userDrawn="1"/>
          </p:nvSpPr>
          <p:spPr bwMode="auto">
            <a:xfrm flipH="1" flipV="1">
              <a:off x="3994150" y="3306763"/>
              <a:ext cx="15875"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64" name="Line 14"/>
            <p:cNvSpPr>
              <a:spLocks noChangeShapeType="1"/>
            </p:cNvSpPr>
            <p:nvPr userDrawn="1"/>
          </p:nvSpPr>
          <p:spPr bwMode="auto">
            <a:xfrm flipH="1">
              <a:off x="3979863" y="3306763"/>
              <a:ext cx="14288"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0" name="Line 15"/>
            <p:cNvSpPr>
              <a:spLocks noChangeShapeType="1"/>
            </p:cNvSpPr>
            <p:nvPr userDrawn="1"/>
          </p:nvSpPr>
          <p:spPr bwMode="auto">
            <a:xfrm flipH="1">
              <a:off x="3965575" y="3308351"/>
              <a:ext cx="14288"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1" name="Line 16"/>
            <p:cNvSpPr>
              <a:spLocks noChangeShapeType="1"/>
            </p:cNvSpPr>
            <p:nvPr userDrawn="1"/>
          </p:nvSpPr>
          <p:spPr bwMode="auto">
            <a:xfrm flipH="1">
              <a:off x="3951288" y="3311526"/>
              <a:ext cx="14288"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2" name="Line 17"/>
            <p:cNvSpPr>
              <a:spLocks noChangeShapeType="1"/>
            </p:cNvSpPr>
            <p:nvPr userDrawn="1"/>
          </p:nvSpPr>
          <p:spPr bwMode="auto">
            <a:xfrm flipH="1">
              <a:off x="3938588" y="3316288"/>
              <a:ext cx="12700"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3" name="Line 18"/>
            <p:cNvSpPr>
              <a:spLocks noChangeShapeType="1"/>
            </p:cNvSpPr>
            <p:nvPr userDrawn="1"/>
          </p:nvSpPr>
          <p:spPr bwMode="auto">
            <a:xfrm flipH="1">
              <a:off x="3925888" y="3322638"/>
              <a:ext cx="12700"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4" name="Line 19"/>
            <p:cNvSpPr>
              <a:spLocks noChangeShapeType="1"/>
            </p:cNvSpPr>
            <p:nvPr userDrawn="1"/>
          </p:nvSpPr>
          <p:spPr bwMode="auto">
            <a:xfrm flipH="1">
              <a:off x="3916363" y="3328988"/>
              <a:ext cx="9525" cy="952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5" name="Line 20"/>
            <p:cNvSpPr>
              <a:spLocks noChangeShapeType="1"/>
            </p:cNvSpPr>
            <p:nvPr userDrawn="1"/>
          </p:nvSpPr>
          <p:spPr bwMode="auto">
            <a:xfrm flipH="1">
              <a:off x="3905250" y="3338513"/>
              <a:ext cx="1111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6" name="Line 21"/>
            <p:cNvSpPr>
              <a:spLocks noChangeShapeType="1"/>
            </p:cNvSpPr>
            <p:nvPr userDrawn="1"/>
          </p:nvSpPr>
          <p:spPr bwMode="auto">
            <a:xfrm flipH="1">
              <a:off x="3897313" y="3349626"/>
              <a:ext cx="7938"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7" name="Line 22"/>
            <p:cNvSpPr>
              <a:spLocks noChangeShapeType="1"/>
            </p:cNvSpPr>
            <p:nvPr userDrawn="1"/>
          </p:nvSpPr>
          <p:spPr bwMode="auto">
            <a:xfrm flipH="1">
              <a:off x="3890963" y="3360738"/>
              <a:ext cx="6350"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8" name="Line 23"/>
            <p:cNvSpPr>
              <a:spLocks noChangeShapeType="1"/>
            </p:cNvSpPr>
            <p:nvPr userDrawn="1"/>
          </p:nvSpPr>
          <p:spPr bwMode="auto">
            <a:xfrm flipH="1">
              <a:off x="3886200" y="3373438"/>
              <a:ext cx="4763" cy="142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19" name="Line 24"/>
            <p:cNvSpPr>
              <a:spLocks noChangeShapeType="1"/>
            </p:cNvSpPr>
            <p:nvPr userDrawn="1"/>
          </p:nvSpPr>
          <p:spPr bwMode="auto">
            <a:xfrm flipH="1">
              <a:off x="3881438" y="3387726"/>
              <a:ext cx="4763" cy="142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0" name="Line 25"/>
            <p:cNvSpPr>
              <a:spLocks noChangeShapeType="1"/>
            </p:cNvSpPr>
            <p:nvPr userDrawn="1"/>
          </p:nvSpPr>
          <p:spPr bwMode="auto">
            <a:xfrm flipH="1">
              <a:off x="3879850" y="3402013"/>
              <a:ext cx="15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1" name="Line 26"/>
            <p:cNvSpPr>
              <a:spLocks noChangeShapeType="1"/>
            </p:cNvSpPr>
            <p:nvPr userDrawn="1"/>
          </p:nvSpPr>
          <p:spPr bwMode="auto">
            <a:xfrm flipH="1">
              <a:off x="3879850" y="3417888"/>
              <a:ext cx="0"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2" name="Line 27"/>
            <p:cNvSpPr>
              <a:spLocks noChangeShapeType="1"/>
            </p:cNvSpPr>
            <p:nvPr userDrawn="1"/>
          </p:nvSpPr>
          <p:spPr bwMode="auto">
            <a:xfrm>
              <a:off x="3879850" y="3433763"/>
              <a:ext cx="1588" cy="158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3" name="Line 28"/>
            <p:cNvSpPr>
              <a:spLocks noChangeShapeType="1"/>
            </p:cNvSpPr>
            <p:nvPr userDrawn="1"/>
          </p:nvSpPr>
          <p:spPr bwMode="auto">
            <a:xfrm>
              <a:off x="3881438" y="3449638"/>
              <a:ext cx="1588"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4" name="Line 29"/>
            <p:cNvSpPr>
              <a:spLocks noChangeShapeType="1"/>
            </p:cNvSpPr>
            <p:nvPr userDrawn="1"/>
          </p:nvSpPr>
          <p:spPr bwMode="auto">
            <a:xfrm>
              <a:off x="3883025" y="3462338"/>
              <a:ext cx="4763" cy="1270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5" name="Line 30"/>
            <p:cNvSpPr>
              <a:spLocks noChangeShapeType="1"/>
            </p:cNvSpPr>
            <p:nvPr userDrawn="1"/>
          </p:nvSpPr>
          <p:spPr bwMode="auto">
            <a:xfrm>
              <a:off x="3887788" y="3475038"/>
              <a:ext cx="4763"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6" name="Line 31"/>
            <p:cNvSpPr>
              <a:spLocks noChangeShapeType="1"/>
            </p:cNvSpPr>
            <p:nvPr userDrawn="1"/>
          </p:nvSpPr>
          <p:spPr bwMode="auto">
            <a:xfrm>
              <a:off x="3892550" y="3486151"/>
              <a:ext cx="6350" cy="1111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7" name="Line 32"/>
            <p:cNvSpPr>
              <a:spLocks noChangeShapeType="1"/>
            </p:cNvSpPr>
            <p:nvPr userDrawn="1"/>
          </p:nvSpPr>
          <p:spPr bwMode="auto">
            <a:xfrm>
              <a:off x="3898900" y="3497263"/>
              <a:ext cx="7938" cy="793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8" name="Line 33"/>
            <p:cNvSpPr>
              <a:spLocks noChangeShapeType="1"/>
            </p:cNvSpPr>
            <p:nvPr userDrawn="1"/>
          </p:nvSpPr>
          <p:spPr bwMode="auto">
            <a:xfrm>
              <a:off x="3906838" y="3505201"/>
              <a:ext cx="7938" cy="793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29" name="Line 34"/>
            <p:cNvSpPr>
              <a:spLocks noChangeShapeType="1"/>
            </p:cNvSpPr>
            <p:nvPr userDrawn="1"/>
          </p:nvSpPr>
          <p:spPr bwMode="auto">
            <a:xfrm>
              <a:off x="3914775" y="3513138"/>
              <a:ext cx="7938"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0" name="Line 35"/>
            <p:cNvSpPr>
              <a:spLocks noChangeShapeType="1"/>
            </p:cNvSpPr>
            <p:nvPr userDrawn="1"/>
          </p:nvSpPr>
          <p:spPr bwMode="auto">
            <a:xfrm>
              <a:off x="3922713" y="3519488"/>
              <a:ext cx="9525" cy="635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1" name="Line 36"/>
            <p:cNvSpPr>
              <a:spLocks noChangeShapeType="1"/>
            </p:cNvSpPr>
            <p:nvPr userDrawn="1"/>
          </p:nvSpPr>
          <p:spPr bwMode="auto">
            <a:xfrm>
              <a:off x="3932238" y="3525838"/>
              <a:ext cx="9525"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2" name="Line 37"/>
            <p:cNvSpPr>
              <a:spLocks noChangeShapeType="1"/>
            </p:cNvSpPr>
            <p:nvPr userDrawn="1"/>
          </p:nvSpPr>
          <p:spPr bwMode="auto">
            <a:xfrm>
              <a:off x="3941763" y="3530601"/>
              <a:ext cx="9525" cy="4763"/>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3" name="Line 38"/>
            <p:cNvSpPr>
              <a:spLocks noChangeShapeType="1"/>
            </p:cNvSpPr>
            <p:nvPr userDrawn="1"/>
          </p:nvSpPr>
          <p:spPr bwMode="auto">
            <a:xfrm>
              <a:off x="3951288" y="3535363"/>
              <a:ext cx="9525" cy="3175"/>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4" name="Line 39"/>
            <p:cNvSpPr>
              <a:spLocks noChangeShapeType="1"/>
            </p:cNvSpPr>
            <p:nvPr userDrawn="1"/>
          </p:nvSpPr>
          <p:spPr bwMode="auto">
            <a:xfrm>
              <a:off x="3960813" y="3538538"/>
              <a:ext cx="9525"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5" name="Line 40"/>
            <p:cNvSpPr>
              <a:spLocks noChangeShapeType="1"/>
            </p:cNvSpPr>
            <p:nvPr userDrawn="1"/>
          </p:nvSpPr>
          <p:spPr bwMode="auto">
            <a:xfrm>
              <a:off x="3970338" y="3540126"/>
              <a:ext cx="9525"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6" name="Line 41"/>
            <p:cNvSpPr>
              <a:spLocks noChangeShapeType="1"/>
            </p:cNvSpPr>
            <p:nvPr userDrawn="1"/>
          </p:nvSpPr>
          <p:spPr bwMode="auto">
            <a:xfrm>
              <a:off x="3979863" y="3541713"/>
              <a:ext cx="7938" cy="1588"/>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7" name="Line 42"/>
            <p:cNvSpPr>
              <a:spLocks noChangeShapeType="1"/>
            </p:cNvSpPr>
            <p:nvPr userDrawn="1"/>
          </p:nvSpPr>
          <p:spPr bwMode="auto">
            <a:xfrm>
              <a:off x="3987800" y="3543301"/>
              <a:ext cx="7938"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8" name="Line 43"/>
            <p:cNvSpPr>
              <a:spLocks noChangeShapeType="1"/>
            </p:cNvSpPr>
            <p:nvPr userDrawn="1"/>
          </p:nvSpPr>
          <p:spPr bwMode="auto">
            <a:xfrm>
              <a:off x="3995738" y="3543301"/>
              <a:ext cx="7938"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sp>
          <p:nvSpPr>
            <p:cNvPr id="139" name="Line 44"/>
            <p:cNvSpPr>
              <a:spLocks noChangeShapeType="1"/>
            </p:cNvSpPr>
            <p:nvPr userDrawn="1"/>
          </p:nvSpPr>
          <p:spPr bwMode="auto">
            <a:xfrm>
              <a:off x="4003672" y="3543301"/>
              <a:ext cx="501951" cy="0"/>
            </a:xfrm>
            <a:prstGeom prst="line">
              <a:avLst/>
            </a:prstGeom>
            <a:ln w="12700">
              <a:headEnd/>
              <a:tailEn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a:ea typeface="+mn-ea"/>
                <a:cs typeface="+mn-cs"/>
              </a:endParaRPr>
            </a:p>
          </p:txBody>
        </p:sp>
      </p:grpSp>
      <p:sp>
        <p:nvSpPr>
          <p:cNvPr id="140" name="Freeform 13"/>
          <p:cNvSpPr>
            <a:spLocks/>
          </p:cNvSpPr>
          <p:nvPr userDrawn="1"/>
        </p:nvSpPr>
        <p:spPr bwMode="auto">
          <a:xfrm>
            <a:off x="6928046" y="6747314"/>
            <a:ext cx="64942" cy="66062"/>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pitchFamily="34" charset="0"/>
              <a:ea typeface="+mn-ea"/>
              <a:cs typeface="Arial" charset="0"/>
            </a:endParaRPr>
          </a:p>
        </p:txBody>
      </p:sp>
      <p:sp>
        <p:nvSpPr>
          <p:cNvPr id="141" name="Freeform 15"/>
          <p:cNvSpPr>
            <a:spLocks/>
          </p:cNvSpPr>
          <p:nvPr userDrawn="1"/>
        </p:nvSpPr>
        <p:spPr bwMode="auto">
          <a:xfrm>
            <a:off x="630821" y="6737237"/>
            <a:ext cx="72780" cy="76139"/>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364C9D"/>
              </a:solidFill>
              <a:effectLst/>
              <a:uLnTx/>
              <a:uFillTx/>
              <a:latin typeface="Calibri" pitchFamily="34" charset="0"/>
              <a:ea typeface="+mn-ea"/>
              <a:cs typeface="Arial" charset="0"/>
            </a:endParaRPr>
          </a:p>
        </p:txBody>
      </p:sp>
      <p:pic>
        <p:nvPicPr>
          <p:cNvPr id="7" name="Afbeelding 6"/>
          <p:cNvPicPr>
            <a:picLocks noChangeAspect="1"/>
          </p:cNvPicPr>
          <p:nvPr userDrawn="1"/>
        </p:nvPicPr>
        <p:blipFill>
          <a:blip r:embed="rId7"/>
          <a:stretch>
            <a:fillRect/>
          </a:stretch>
        </p:blipFill>
        <p:spPr>
          <a:xfrm>
            <a:off x="119336" y="179786"/>
            <a:ext cx="1327569" cy="571257"/>
          </a:xfrm>
          <a:prstGeom prst="rect">
            <a:avLst/>
          </a:prstGeom>
        </p:spPr>
      </p:pic>
    </p:spTree>
    <p:extLst>
      <p:ext uri="{BB962C8B-B14F-4D97-AF65-F5344CB8AC3E}">
        <p14:creationId xmlns:p14="http://schemas.microsoft.com/office/powerpoint/2010/main" val="247686758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timing>
    <p:tnLst>
      <p:par>
        <p:cTn id="1" dur="indefinite" restart="never" nodeType="tmRoot"/>
      </p:par>
    </p:tnLst>
  </p:timing>
  <p:hf hdr="0" ftr="0" dt="0"/>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hyperlink" Target="https://www.smalsresearch.be/" TargetMode="Externa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29.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jp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notesSlide" Target="../notesSlides/notesSlide2.xml"/><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png"/><Relationship Id="rId1" Type="http://schemas.openxmlformats.org/officeDocument/2006/relationships/slideLayout" Target="../slideLayouts/slideLayout24.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10" Type="http://schemas.openxmlformats.org/officeDocument/2006/relationships/image" Target="../media/image48.png"/><Relationship Id="rId19" Type="http://schemas.openxmlformats.org/officeDocument/2006/relationships/image" Target="../media/image57.jpeg"/><Relationship Id="rId31" Type="http://schemas.openxmlformats.org/officeDocument/2006/relationships/image" Target="../media/image69.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jpe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0.pn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0.png"/><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emf"/><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hyperlink" Target="http://www.ict-reuse.be/"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8" Type="http://schemas.openxmlformats.org/officeDocument/2006/relationships/hyperlink" Target="https://www.ict-reuse.be/nl/service/coda-reader" TargetMode="External"/><Relationship Id="rId13" Type="http://schemas.openxmlformats.org/officeDocument/2006/relationships/hyperlink" Target="https://www.ict-reuse.be/nl/service/procesbeheer" TargetMode="External"/><Relationship Id="rId18" Type="http://schemas.openxmlformats.org/officeDocument/2006/relationships/hyperlink" Target="https://www.ict-reuse.be/nl/service/csam" TargetMode="External"/><Relationship Id="rId3" Type="http://schemas.openxmlformats.org/officeDocument/2006/relationships/hyperlink" Target="https://www.ict-reuse.be/nl/service/document-orchestration-services-dos" TargetMode="External"/><Relationship Id="rId21" Type="http://schemas.openxmlformats.org/officeDocument/2006/relationships/hyperlink" Target="https://www.ict-reuse.be/nl/service/eacademy" TargetMode="External"/><Relationship Id="rId7" Type="http://schemas.openxmlformats.org/officeDocument/2006/relationships/hyperlink" Target="https://www.ict-reuse.be/nl/service/forms" TargetMode="External"/><Relationship Id="rId12" Type="http://schemas.openxmlformats.org/officeDocument/2006/relationships/hyperlink" Target="https://www.ict-reuse.be/nl/service/dataqualityimprovement-bij-adres-en-telefoonnummer" TargetMode="External"/><Relationship Id="rId17" Type="http://schemas.openxmlformats.org/officeDocument/2006/relationships/hyperlink" Target="https://www.ict-reuse.be/nl/service/cms-web-content-management-systeem" TargetMode="External"/><Relationship Id="rId2" Type="http://schemas.openxmlformats.org/officeDocument/2006/relationships/hyperlink" Target="https://www.ict-reuse.be/nl/service/dsp-document-service-provider" TargetMode="External"/><Relationship Id="rId16" Type="http://schemas.openxmlformats.org/officeDocument/2006/relationships/hyperlink" Target="https://www.ict-reuse.be/nl/service/archivemanager" TargetMode="External"/><Relationship Id="rId20" Type="http://schemas.openxmlformats.org/officeDocument/2006/relationships/hyperlink" Target="https://www.ict-reuse.be/nl/service/uam-user-access-management-social-security" TargetMode="External"/><Relationship Id="rId1" Type="http://schemas.openxmlformats.org/officeDocument/2006/relationships/slideLayout" Target="../slideLayouts/slideLayout24.xml"/><Relationship Id="rId6" Type="http://schemas.openxmlformats.org/officeDocument/2006/relationships/hyperlink" Target="https://www.ict-reuse.be/nl/service/printmanager" TargetMode="External"/><Relationship Id="rId11" Type="http://schemas.openxmlformats.org/officeDocument/2006/relationships/hyperlink" Target="https://www.ict-reuse.be/nl/service/timestamping" TargetMode="External"/><Relationship Id="rId5" Type="http://schemas.openxmlformats.org/officeDocument/2006/relationships/hyperlink" Target="https://www.ict-reuse.be/nl/service/govapp-en-zijn-integratiedienst-voor-berichten-smis" TargetMode="External"/><Relationship Id="rId15" Type="http://schemas.openxmlformats.org/officeDocument/2006/relationships/hyperlink" Target="https://www.ict-reuse.be/nl/service/werkomgeving" TargetMode="External"/><Relationship Id="rId10" Type="http://schemas.openxmlformats.org/officeDocument/2006/relationships/hyperlink" Target="https://www.ict-reuse.be/nl/service/sepiadocumentsigner" TargetMode="External"/><Relationship Id="rId19" Type="http://schemas.openxmlformats.org/officeDocument/2006/relationships/hyperlink" Target="https://www.ict-reuse.be/nl/service/iam-identity-and-access-management-social-security" TargetMode="External"/><Relationship Id="rId4" Type="http://schemas.openxmlformats.org/officeDocument/2006/relationships/hyperlink" Target="https://www.ict-reuse.be/nl/service/e-box-elektronische-mailbox" TargetMode="External"/><Relationship Id="rId9" Type="http://schemas.openxmlformats.org/officeDocument/2006/relationships/hyperlink" Target="https://www.ict-reuse.be/nl/service/eventnotification" TargetMode="External"/><Relationship Id="rId14" Type="http://schemas.openxmlformats.org/officeDocument/2006/relationships/hyperlink" Target="https://www.ict-reuse.be/nl/service/taakbeheer" TargetMode="External"/><Relationship Id="rId22" Type="http://schemas.openxmlformats.org/officeDocument/2006/relationships/hyperlink" Target="https://www.ict-reuse.be/nl/service/oplossing-voor-de-beheerscomite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87.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96.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55.png"/><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1.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hyperlink" Target="https://www.smals.be/fr" TargetMode="Externa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hyperlink" Target="https://joinup.ec.europa.eu/" TargetMode="External"/><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hyperlink" Target="http://www.dc4eu.eu/" TargetMode="External"/><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8" Type="http://schemas.openxmlformats.org/officeDocument/2006/relationships/hyperlink" Target="https://www.linkedin.com/company/reuse-ict/" TargetMode="External"/><Relationship Id="rId13"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hyperlink" Target="https://twitter.com/ictreuse" TargetMode="External"/><Relationship Id="rId12" Type="http://schemas.openxmlformats.org/officeDocument/2006/relationships/image" Target="../media/image107.png"/><Relationship Id="rId2" Type="http://schemas.openxmlformats.org/officeDocument/2006/relationships/notesSlide" Target="../notesSlides/notesSlide17.xml"/><Relationship Id="rId16" Type="http://schemas.openxmlformats.org/officeDocument/2006/relationships/hyperlink" Target="https://www.smals.be/" TargetMode="External"/><Relationship Id="rId1" Type="http://schemas.openxmlformats.org/officeDocument/2006/relationships/slideLayout" Target="../slideLayouts/slideLayout34.xml"/><Relationship Id="rId6" Type="http://schemas.openxmlformats.org/officeDocument/2006/relationships/hyperlink" Target="mailto:info@ict-reuse.be" TargetMode="External"/><Relationship Id="rId11" Type="http://schemas.openxmlformats.org/officeDocument/2006/relationships/image" Target="../media/image106.png"/><Relationship Id="rId5" Type="http://schemas.openxmlformats.org/officeDocument/2006/relationships/hyperlink" Target="https://www.ict-reuse.be/" TargetMode="External"/><Relationship Id="rId15" Type="http://schemas.openxmlformats.org/officeDocument/2006/relationships/hyperlink" Target="https://www.gcloud.belgium.be/" TargetMode="External"/><Relationship Id="rId10" Type="http://schemas.openxmlformats.org/officeDocument/2006/relationships/image" Target="../media/image105.png"/><Relationship Id="rId4" Type="http://schemas.openxmlformats.org/officeDocument/2006/relationships/hyperlink" Target="https://smals.us6.list-manage.com/subscribe/post?u=e0351cda86870d2a0a7f631f9&amp;id=703be0c982" TargetMode="External"/><Relationship Id="rId9" Type="http://schemas.openxmlformats.org/officeDocument/2006/relationships/image" Target="../media/image104.jpg"/><Relationship Id="rId14" Type="http://schemas.openxmlformats.org/officeDocument/2006/relationships/hyperlink" Target="https://www.frankrobben.b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1739" y="1941764"/>
            <a:ext cx="6743101" cy="1850447"/>
          </a:xfrm>
        </p:spPr>
        <p:txBody>
          <a:bodyPr>
            <a:noAutofit/>
          </a:bodyPr>
          <a:lstStyle/>
          <a:p>
            <a:pPr algn="l">
              <a:lnSpc>
                <a:spcPct val="100000"/>
              </a:lnSpc>
            </a:pPr>
            <a:r>
              <a:rPr lang="en-US" sz="4000" dirty="0" err="1" smtClean="0">
                <a:solidFill>
                  <a:schemeClr val="accent2">
                    <a:lumMod val="50000"/>
                  </a:schemeClr>
                </a:solidFill>
              </a:rPr>
              <a:t>Smals</a:t>
            </a:r>
            <a:r>
              <a:rPr lang="en-US" sz="4000" dirty="0" smtClean="0">
                <a:solidFill>
                  <a:schemeClr val="accent2">
                    <a:lumMod val="50000"/>
                  </a:schemeClr>
                </a:solidFill>
              </a:rPr>
              <a:t> </a:t>
            </a:r>
            <a:r>
              <a:rPr lang="en-US" sz="4000" dirty="0" smtClean="0">
                <a:solidFill>
                  <a:schemeClr val="accent2">
                    <a:lumMod val="50000"/>
                  </a:schemeClr>
                </a:solidFill>
              </a:rPr>
              <a:t>supporting</a:t>
            </a:r>
            <a:br>
              <a:rPr lang="en-US" sz="4000" dirty="0" smtClean="0">
                <a:solidFill>
                  <a:schemeClr val="accent2">
                    <a:lumMod val="50000"/>
                  </a:schemeClr>
                </a:solidFill>
              </a:rPr>
            </a:br>
            <a:r>
              <a:rPr lang="en-US" sz="4000" dirty="0" err="1" smtClean="0">
                <a:solidFill>
                  <a:schemeClr val="accent2">
                    <a:lumMod val="50000"/>
                  </a:schemeClr>
                </a:solidFill>
              </a:rPr>
              <a:t>ReUse</a:t>
            </a:r>
            <a:r>
              <a:rPr lang="en-US" sz="4000" dirty="0" smtClean="0">
                <a:solidFill>
                  <a:schemeClr val="accent2">
                    <a:lumMod val="50000"/>
                  </a:schemeClr>
                </a:solidFill>
              </a:rPr>
              <a:t> </a:t>
            </a:r>
            <a:r>
              <a:rPr lang="en-US" sz="4000" dirty="0">
                <a:solidFill>
                  <a:schemeClr val="accent2">
                    <a:lumMod val="50000"/>
                  </a:schemeClr>
                </a:solidFill>
              </a:rPr>
              <a:t>and </a:t>
            </a:r>
            <a:r>
              <a:rPr lang="en-US" sz="4000" dirty="0" smtClean="0">
                <a:solidFill>
                  <a:schemeClr val="accent2">
                    <a:lumMod val="50000"/>
                  </a:schemeClr>
                </a:solidFill>
              </a:rPr>
              <a:t>collaboration</a:t>
            </a:r>
            <a:br>
              <a:rPr lang="en-US" sz="4000" dirty="0" smtClean="0">
                <a:solidFill>
                  <a:schemeClr val="accent2">
                    <a:lumMod val="50000"/>
                  </a:schemeClr>
                </a:solidFill>
              </a:rPr>
            </a:br>
            <a:r>
              <a:rPr lang="en-US" sz="4000" dirty="0" smtClean="0">
                <a:solidFill>
                  <a:schemeClr val="accent2">
                    <a:lumMod val="50000"/>
                  </a:schemeClr>
                </a:solidFill>
              </a:rPr>
              <a:t>for </a:t>
            </a:r>
            <a:r>
              <a:rPr lang="en-US" sz="4000" b="1" dirty="0" smtClean="0">
                <a:solidFill>
                  <a:schemeClr val="accent2">
                    <a:lumMod val="50000"/>
                  </a:schemeClr>
                </a:solidFill>
              </a:rPr>
              <a:t>better </a:t>
            </a:r>
            <a:r>
              <a:rPr lang="en-US" sz="4000" b="1" dirty="0" err="1">
                <a:solidFill>
                  <a:srgbClr val="22A4DD"/>
                </a:solidFill>
              </a:rPr>
              <a:t>eGov</a:t>
            </a:r>
            <a:r>
              <a:rPr lang="en-US" sz="4000" b="1" dirty="0">
                <a:solidFill>
                  <a:srgbClr val="22A4DD"/>
                </a:solidFill>
              </a:rPr>
              <a:t> services</a:t>
            </a:r>
          </a:p>
        </p:txBody>
      </p:sp>
      <p:sp>
        <p:nvSpPr>
          <p:cNvPr id="15" name="Text Placeholder 14"/>
          <p:cNvSpPr>
            <a:spLocks noGrp="1"/>
          </p:cNvSpPr>
          <p:nvPr>
            <p:ph type="body" sz="quarter" idx="10"/>
          </p:nvPr>
        </p:nvSpPr>
        <p:spPr>
          <a:xfrm>
            <a:off x="783212" y="6367095"/>
            <a:ext cx="10063163" cy="365125"/>
          </a:xfrm>
        </p:spPr>
        <p:txBody>
          <a:bodyPr/>
          <a:lstStyle/>
          <a:p>
            <a:endParaRPr lang="en-US"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0252" y="0"/>
            <a:ext cx="4646776" cy="6858000"/>
          </a:xfrm>
          <a:prstGeom prst="rect">
            <a:avLst/>
          </a:prstGeom>
        </p:spPr>
      </p:pic>
    </p:spTree>
    <p:extLst>
      <p:ext uri="{BB962C8B-B14F-4D97-AF65-F5344CB8AC3E}">
        <p14:creationId xmlns:p14="http://schemas.microsoft.com/office/powerpoint/2010/main" val="26215712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smtClean="0"/>
              <a:t>Some achievements</a:t>
            </a:r>
            <a:endParaRPr lang="fr-BE" dirty="0"/>
          </a:p>
        </p:txBody>
      </p:sp>
      <p:sp>
        <p:nvSpPr>
          <p:cNvPr id="3" name="Tijdelijke aanduiding voor dianummer 2"/>
          <p:cNvSpPr>
            <a:spLocks noGrp="1"/>
          </p:cNvSpPr>
          <p:nvPr>
            <p:ph type="sldNum" sz="quarter" idx="12"/>
          </p:nvPr>
        </p:nvSpPr>
        <p:spPr/>
        <p:txBody>
          <a:bodyPr/>
          <a:lstStyle/>
          <a:p>
            <a:pPr lvl="0"/>
            <a:fld id="{D353B685-A2AB-4518-B31A-1C8B277EB988}" type="slidenum">
              <a:rPr lang="en-GB" noProof="0" smtClean="0"/>
              <a:pPr lvl="0"/>
              <a:t>10</a:t>
            </a:fld>
            <a:endParaRPr lang="en-GB" noProof="0"/>
          </a:p>
        </p:txBody>
      </p:sp>
      <p:sp>
        <p:nvSpPr>
          <p:cNvPr id="6" name="Content Placeholder 5"/>
          <p:cNvSpPr>
            <a:spLocks noGrp="1"/>
          </p:cNvSpPr>
          <p:nvPr>
            <p:ph type="body" sz="quarter" idx="13"/>
          </p:nvPr>
        </p:nvSpPr>
        <p:spPr/>
        <p:txBody>
          <a:bodyPr/>
          <a:lstStyle/>
          <a:p>
            <a:r>
              <a:rPr lang="en-US" smtClean="0"/>
              <a:t>Contributes significantly to software reuse and the G-Cloud</a:t>
            </a:r>
          </a:p>
          <a:p>
            <a:r>
              <a:rPr lang="en-US" smtClean="0"/>
              <a:t>Cost sharing facilitates collaboration between public institutions (data center, portals, user management, 24/7 monitoring of services, etc.).</a:t>
            </a:r>
          </a:p>
          <a:p>
            <a:r>
              <a:rPr lang="en-US" smtClean="0"/>
              <a:t>Generates economies of scale</a:t>
            </a:r>
          </a:p>
          <a:p>
            <a:r>
              <a:rPr lang="en-US" smtClean="0"/>
              <a:t>Provides institutions with hard-to-find expertise on ICT and information security </a:t>
            </a:r>
          </a:p>
          <a:p>
            <a:r>
              <a:rPr lang="en-US" smtClean="0"/>
              <a:t>Offers expertise in ICT public procurement, facilitating access of private ICT service providers to the public sector</a:t>
            </a:r>
          </a:p>
          <a:p>
            <a:r>
              <a:rPr lang="en-US" smtClean="0"/>
              <a:t>Stimulates innovation thanks to small R&amp;D department (see </a:t>
            </a:r>
            <a:r>
              <a:rPr lang="en-US" smtClean="0">
                <a:hlinkClick r:id="rId2"/>
              </a:rPr>
              <a:t>https://www.smalsresearch.be/</a:t>
            </a:r>
            <a:r>
              <a:rPr lang="en-US" smtClean="0"/>
              <a:t>)</a:t>
            </a:r>
            <a:endParaRPr lang="en-US" dirty="0"/>
          </a:p>
        </p:txBody>
      </p:sp>
    </p:spTree>
    <p:extLst>
      <p:ext uri="{BB962C8B-B14F-4D97-AF65-F5344CB8AC3E}">
        <p14:creationId xmlns:p14="http://schemas.microsoft.com/office/powerpoint/2010/main" val="2782799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International level</a:t>
            </a:r>
            <a:endParaRPr lang="nl-BE" dirty="0"/>
          </a:p>
        </p:txBody>
      </p:sp>
      <p:sp>
        <p:nvSpPr>
          <p:cNvPr id="3" name="Tijdelijke aanduiding voor dianummer 2"/>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B540AB-6939-4937-A918-1D15FF1C7CE3}" type="slidenum">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11</a:t>
            </a:fld>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4" name="Tijdelijke aanduiding voor tekst 3"/>
          <p:cNvSpPr>
            <a:spLocks noGrp="1"/>
          </p:cNvSpPr>
          <p:nvPr>
            <p:ph type="body" sz="quarter" idx="13"/>
          </p:nvPr>
        </p:nvSpPr>
        <p:spPr/>
        <p:txBody>
          <a:bodyPr/>
          <a:lstStyle/>
          <a:p>
            <a:r>
              <a:rPr lang="nl-BE" dirty="0" smtClean="0"/>
              <a:t>World Health </a:t>
            </a:r>
            <a:r>
              <a:rPr lang="nl-BE" dirty="0" err="1" smtClean="0"/>
              <a:t>Organisation</a:t>
            </a:r>
            <a:endParaRPr lang="nl-BE" dirty="0" smtClean="0"/>
          </a:p>
          <a:p>
            <a:r>
              <a:rPr lang="nl-BE" dirty="0" smtClean="0"/>
              <a:t>World Bank</a:t>
            </a:r>
          </a:p>
          <a:p>
            <a:r>
              <a:rPr lang="nl-BE" dirty="0" smtClean="0"/>
              <a:t>EU</a:t>
            </a:r>
          </a:p>
          <a:p>
            <a:pPr lvl="1"/>
            <a:r>
              <a:rPr lang="de-DE" dirty="0"/>
              <a:t>Electronic Exchange </a:t>
            </a:r>
            <a:r>
              <a:rPr lang="de-DE" dirty="0" err="1"/>
              <a:t>of</a:t>
            </a:r>
            <a:r>
              <a:rPr lang="de-DE" dirty="0"/>
              <a:t> </a:t>
            </a:r>
            <a:r>
              <a:rPr lang="de-DE" dirty="0" err="1"/>
              <a:t>Social</a:t>
            </a:r>
            <a:r>
              <a:rPr lang="de-DE" dirty="0"/>
              <a:t> Security Information (</a:t>
            </a:r>
            <a:r>
              <a:rPr lang="de-DE" dirty="0" smtClean="0"/>
              <a:t>EESSI)</a:t>
            </a:r>
          </a:p>
          <a:p>
            <a:pPr lvl="1"/>
            <a:r>
              <a:rPr lang="de-DE" dirty="0" smtClean="0"/>
              <a:t>European </a:t>
            </a:r>
            <a:r>
              <a:rPr lang="de-DE" dirty="0" err="1"/>
              <a:t>Social</a:t>
            </a:r>
            <a:r>
              <a:rPr lang="de-DE" dirty="0"/>
              <a:t> Security Pass (</a:t>
            </a:r>
            <a:r>
              <a:rPr lang="de-DE" dirty="0" err="1" smtClean="0"/>
              <a:t>ESSPass</a:t>
            </a:r>
            <a:r>
              <a:rPr lang="de-DE" dirty="0" smtClean="0"/>
              <a:t>)</a:t>
            </a:r>
          </a:p>
          <a:p>
            <a:pPr lvl="1"/>
            <a:r>
              <a:rPr lang="de-DE" dirty="0" smtClean="0"/>
              <a:t>European </a:t>
            </a:r>
            <a:r>
              <a:rPr lang="de-DE" dirty="0" err="1"/>
              <a:t>Blockchain</a:t>
            </a:r>
            <a:r>
              <a:rPr lang="de-DE" dirty="0"/>
              <a:t> Services Infrastructure (</a:t>
            </a:r>
            <a:r>
              <a:rPr lang="de-DE" dirty="0" smtClean="0"/>
              <a:t>EBSI) (</a:t>
            </a:r>
            <a:r>
              <a:rPr lang="de-DE" dirty="0" err="1" smtClean="0"/>
              <a:t>My</a:t>
            </a:r>
            <a:r>
              <a:rPr lang="de-DE" dirty="0" smtClean="0"/>
              <a:t> </a:t>
            </a:r>
            <a:r>
              <a:rPr lang="de-DE" dirty="0" err="1" smtClean="0"/>
              <a:t>health</a:t>
            </a:r>
            <a:r>
              <a:rPr lang="de-DE" dirty="0" smtClean="0"/>
              <a:t> @ EU) </a:t>
            </a:r>
          </a:p>
          <a:p>
            <a:pPr lvl="1"/>
            <a:r>
              <a:rPr lang="en-US"/>
              <a:t>Electronic Identification and Trust Services (eIDAS)</a:t>
            </a:r>
            <a:endParaRPr lang="de-DE" smtClean="0"/>
          </a:p>
          <a:p>
            <a:pPr lvl="1"/>
            <a:r>
              <a:rPr lang="de-DE" dirty="0" smtClean="0"/>
              <a:t>Digital </a:t>
            </a:r>
            <a:r>
              <a:rPr lang="de-DE" dirty="0" err="1" smtClean="0"/>
              <a:t>Credentials</a:t>
            </a:r>
            <a:r>
              <a:rPr lang="de-DE" dirty="0" smtClean="0"/>
              <a:t> </a:t>
            </a:r>
            <a:r>
              <a:rPr lang="de-DE" dirty="0" err="1" smtClean="0"/>
              <a:t>for</a:t>
            </a:r>
            <a:r>
              <a:rPr lang="de-DE" dirty="0" smtClean="0"/>
              <a:t> Europe (DC4EU) </a:t>
            </a:r>
            <a:r>
              <a:rPr lang="de-DE" dirty="0" err="1" smtClean="0"/>
              <a:t>Consortium</a:t>
            </a:r>
            <a:endParaRPr lang="de-DE" dirty="0" smtClean="0"/>
          </a:p>
          <a:p>
            <a:pPr lvl="1"/>
            <a:r>
              <a:rPr lang="de-DE" dirty="0" smtClean="0"/>
              <a:t>eHealth Digital Service Infrastructure (</a:t>
            </a:r>
            <a:r>
              <a:rPr lang="de-DE" dirty="0" err="1" smtClean="0"/>
              <a:t>eHDSI</a:t>
            </a:r>
            <a:r>
              <a:rPr lang="de-DE" dirty="0" smtClean="0"/>
              <a:t>)</a:t>
            </a:r>
          </a:p>
          <a:p>
            <a:pPr lvl="1"/>
            <a:r>
              <a:rPr lang="de-DE" dirty="0" smtClean="0"/>
              <a:t>EU Digital COVID </a:t>
            </a:r>
            <a:r>
              <a:rPr lang="de-DE" dirty="0" err="1" smtClean="0"/>
              <a:t>Certificate</a:t>
            </a:r>
            <a:r>
              <a:rPr lang="de-DE" dirty="0" smtClean="0"/>
              <a:t> (EU DCC)</a:t>
            </a:r>
          </a:p>
          <a:p>
            <a:r>
              <a:rPr lang="de-DE" dirty="0" smtClean="0"/>
              <a:t>International </a:t>
            </a:r>
            <a:r>
              <a:rPr lang="de-DE" dirty="0" err="1" smtClean="0"/>
              <a:t>Social</a:t>
            </a:r>
            <a:r>
              <a:rPr lang="de-DE" dirty="0" smtClean="0"/>
              <a:t> Security </a:t>
            </a:r>
            <a:r>
              <a:rPr lang="de-DE" dirty="0" err="1" smtClean="0"/>
              <a:t>Association</a:t>
            </a:r>
            <a:r>
              <a:rPr lang="de-DE" dirty="0" smtClean="0"/>
              <a:t> (ISSA)</a:t>
            </a:r>
            <a:endParaRPr lang="nl-BE" dirty="0"/>
          </a:p>
        </p:txBody>
      </p:sp>
    </p:spTree>
    <p:extLst>
      <p:ext uri="{BB962C8B-B14F-4D97-AF65-F5344CB8AC3E}">
        <p14:creationId xmlns:p14="http://schemas.microsoft.com/office/powerpoint/2010/main" val="1941629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7602" t="17003" r="17130" b="40123"/>
          <a:stretch/>
        </p:blipFill>
        <p:spPr bwMode="auto">
          <a:xfrm>
            <a:off x="152400" y="-15240"/>
            <a:ext cx="1203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455606" y="1679285"/>
            <a:ext cx="7433187" cy="3284221"/>
          </a:xfrm>
        </p:spPr>
        <p:txBody>
          <a:bodyPr>
            <a:normAutofit/>
          </a:bodyPr>
          <a:lstStyle/>
          <a:p>
            <a:pPr algn="ctr">
              <a:lnSpc>
                <a:spcPct val="150000"/>
              </a:lnSpc>
            </a:pPr>
            <a:r>
              <a:rPr lang="nl-NL" sz="4000" dirty="0" err="1" smtClean="0">
                <a:solidFill>
                  <a:schemeClr val="accent2">
                    <a:lumMod val="50000"/>
                  </a:schemeClr>
                </a:solidFill>
                <a:latin typeface="Fira Sans Medium" panose="020B0603050000020004" pitchFamily="34" charset="0"/>
                <a:cs typeface="Arial" panose="020B0604020202020204" pitchFamily="34" charset="0"/>
              </a:rPr>
              <a:t>ReUse</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what</a:t>
            </a:r>
            <a:r>
              <a:rPr lang="nl-NL" sz="4000" dirty="0" smtClean="0">
                <a:solidFill>
                  <a:schemeClr val="accent2">
                    <a:lumMod val="50000"/>
                  </a:schemeClr>
                </a:solidFill>
                <a:latin typeface="Fira Sans Medium" panose="020B0603050000020004" pitchFamily="34" charset="0"/>
                <a:cs typeface="Arial" panose="020B0604020202020204" pitchFamily="34" charset="0"/>
              </a:rPr>
              <a:t> is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it</a:t>
            </a:r>
            <a:r>
              <a:rPr lang="nl-NL" sz="4000" dirty="0" smtClean="0">
                <a:solidFill>
                  <a:schemeClr val="accent2">
                    <a:lumMod val="50000"/>
                  </a:schemeClr>
                </a:solidFill>
                <a:latin typeface="Fira Sans Medium" panose="020B0603050000020004" pitchFamily="34" charset="0"/>
                <a:cs typeface="Arial" panose="020B0604020202020204" pitchFamily="34" charset="0"/>
              </a:rPr>
              <a:t>?</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2802304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585" y="197031"/>
            <a:ext cx="10515600" cy="1325563"/>
          </a:xfrm>
        </p:spPr>
        <p:txBody>
          <a:bodyPr/>
          <a:lstStyle/>
          <a:p>
            <a:r>
              <a:rPr lang="fr-BE" dirty="0" err="1"/>
              <a:t>What</a:t>
            </a:r>
            <a:r>
              <a:rPr lang="fr-BE" dirty="0"/>
              <a:t> </a:t>
            </a:r>
            <a:r>
              <a:rPr lang="fr-BE" dirty="0" err="1"/>
              <a:t>is</a:t>
            </a:r>
            <a:r>
              <a:rPr lang="fr-BE" dirty="0"/>
              <a:t> </a:t>
            </a:r>
            <a:r>
              <a:rPr lang="fr-BE" dirty="0" err="1"/>
              <a:t>it</a:t>
            </a:r>
            <a:r>
              <a:rPr lang="fr-BE" dirty="0"/>
              <a:t>?</a:t>
            </a:r>
            <a:endParaRPr lang="en-US" dirty="0"/>
          </a:p>
        </p:txBody>
      </p:sp>
      <p:pic>
        <p:nvPicPr>
          <p:cNvPr id="5" name="ReUse Disney shorter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1618" y="1238491"/>
            <a:ext cx="9527249" cy="5359078"/>
          </a:xfrm>
          <a:prstGeom prst="rect">
            <a:avLst/>
          </a:prstGeom>
        </p:spPr>
      </p:pic>
      <p:pic>
        <p:nvPicPr>
          <p:cNvPr id="6" name="Picture 5"/>
          <p:cNvPicPr>
            <a:picLocks noChangeAspect="1"/>
          </p:cNvPicPr>
          <p:nvPr/>
        </p:nvPicPr>
        <p:blipFill>
          <a:blip r:embed="rId5"/>
          <a:stretch>
            <a:fillRect/>
          </a:stretch>
        </p:blipFill>
        <p:spPr>
          <a:xfrm>
            <a:off x="1245844" y="1499444"/>
            <a:ext cx="9389445" cy="4878206"/>
          </a:xfrm>
          <a:prstGeom prst="rect">
            <a:avLst/>
          </a:prstGeom>
        </p:spPr>
      </p:pic>
      <p:pic>
        <p:nvPicPr>
          <p:cNvPr id="7" name="Picture 6"/>
          <p:cNvPicPr>
            <a:picLocks noChangeAspect="1"/>
          </p:cNvPicPr>
          <p:nvPr/>
        </p:nvPicPr>
        <p:blipFill>
          <a:blip r:embed="rId5"/>
          <a:stretch>
            <a:fillRect/>
          </a:stretch>
        </p:blipFill>
        <p:spPr>
          <a:xfrm>
            <a:off x="1131619" y="1499444"/>
            <a:ext cx="9527248" cy="4949800"/>
          </a:xfrm>
          <a:prstGeom prst="rect">
            <a:avLst/>
          </a:prstGeom>
        </p:spPr>
      </p:pic>
    </p:spTree>
    <p:extLst>
      <p:ext uri="{BB962C8B-B14F-4D97-AF65-F5344CB8AC3E}">
        <p14:creationId xmlns:p14="http://schemas.microsoft.com/office/powerpoint/2010/main" val="3838252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2" presetClass="mediacall" presetSubtype="0" fill="hold" nodeType="withEffect">
                                  <p:stCondLst>
                                    <p:cond delay="0"/>
                                  </p:stCondLst>
                                  <p:childTnLst>
                                    <p:cmd type="call" cmd="togglePause">
                                      <p:cBhvr>
                                        <p:cTn id="9" dur="1" fill="hold"/>
                                        <p:tgtEl>
                                          <p:spTgt spid="5"/>
                                        </p:tgtEl>
                                      </p:cBhvr>
                                    </p:cmd>
                                  </p:childTnLst>
                                </p:cTn>
                              </p:par>
                            </p:childTnLst>
                          </p:cTn>
                        </p:par>
                        <p:par>
                          <p:cTn id="10" fill="hold">
                            <p:stCondLst>
                              <p:cond delay="500"/>
                            </p:stCondLst>
                            <p:childTnLst>
                              <p:par>
                                <p:cTn id="11" presetID="10" presetClass="entr" presetSubtype="0" fill="hold" nodeType="afterEffect">
                                  <p:stCondLst>
                                    <p:cond delay="4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7602" t="17003" r="17130" b="40123"/>
          <a:stretch/>
        </p:blipFill>
        <p:spPr bwMode="auto">
          <a:xfrm>
            <a:off x="152400" y="-15240"/>
            <a:ext cx="1203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455606" y="1679285"/>
            <a:ext cx="7433187" cy="3284221"/>
          </a:xfrm>
        </p:spPr>
        <p:txBody>
          <a:bodyPr>
            <a:normAutofit/>
          </a:bodyPr>
          <a:lstStyle/>
          <a:p>
            <a:pPr algn="ctr">
              <a:lnSpc>
                <a:spcPct val="150000"/>
              </a:lnSpc>
            </a:pPr>
            <a:r>
              <a:rPr lang="nl-NL" sz="4000" dirty="0" err="1" smtClean="0">
                <a:solidFill>
                  <a:schemeClr val="accent2">
                    <a:lumMod val="50000"/>
                  </a:schemeClr>
                </a:solidFill>
                <a:latin typeface="Fira Sans Medium" panose="020B0603050000020004" pitchFamily="34" charset="0"/>
                <a:cs typeface="Arial" panose="020B0604020202020204" pitchFamily="34" charset="0"/>
              </a:rPr>
              <a:t>What</a:t>
            </a:r>
            <a:r>
              <a:rPr lang="nl-NL" sz="4000" dirty="0" smtClean="0">
                <a:solidFill>
                  <a:schemeClr val="accent2">
                    <a:lumMod val="50000"/>
                  </a:schemeClr>
                </a:solidFill>
                <a:latin typeface="Fira Sans Medium" panose="020B0603050000020004" pitchFamily="34" charset="0"/>
                <a:cs typeface="Arial" panose="020B0604020202020204" pitchFamily="34" charset="0"/>
              </a:rPr>
              <a:t> do we want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to</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achieve</a:t>
            </a:r>
            <a:r>
              <a:rPr lang="nl-NL" sz="4000" dirty="0" smtClean="0">
                <a:solidFill>
                  <a:schemeClr val="accent2">
                    <a:lumMod val="50000"/>
                  </a:schemeClr>
                </a:solidFill>
                <a:latin typeface="Fira Sans Medium" panose="020B0603050000020004" pitchFamily="34" charset="0"/>
                <a:cs typeface="Arial" panose="020B0604020202020204" pitchFamily="34" charset="0"/>
              </a:rPr>
              <a:t>?</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3385358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7467" y="0"/>
            <a:ext cx="4575858" cy="6858000"/>
          </a:xfrm>
          <a:prstGeom prst="rect">
            <a:avLst/>
          </a:prstGeom>
          <a:solidFill>
            <a:schemeClr val="accent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
        <p:nvSpPr>
          <p:cNvPr id="23" name="Title 2"/>
          <p:cNvSpPr txBox="1">
            <a:spLocks/>
          </p:cNvSpPr>
          <p:nvPr/>
        </p:nvSpPr>
        <p:spPr>
          <a:xfrm>
            <a:off x="955515" y="903006"/>
            <a:ext cx="4664556" cy="3356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smtClean="0">
                <a:latin typeface="Fira Sans SemiBold" panose="020B0603050000020004" pitchFamily="34" charset="0"/>
              </a:rPr>
              <a:t>To provide better </a:t>
            </a:r>
          </a:p>
          <a:p>
            <a:pPr>
              <a:lnSpc>
                <a:spcPct val="100000"/>
              </a:lnSpc>
            </a:pPr>
            <a:r>
              <a:rPr lang="en-US" sz="3600" dirty="0" smtClean="0">
                <a:latin typeface="Fira Sans SemiBold" panose="020B0603050000020004" pitchFamily="34" charset="0"/>
              </a:rPr>
              <a:t>digital services to the public</a:t>
            </a:r>
            <a:endParaRPr lang="en-US" sz="3600" dirty="0">
              <a:latin typeface="Fira Sans SemiBold" panose="020B0603050000020004" pitchFamily="34" charset="0"/>
            </a:endParaRPr>
          </a:p>
        </p:txBody>
      </p:sp>
      <p:sp>
        <p:nvSpPr>
          <p:cNvPr id="24" name="Title 2"/>
          <p:cNvSpPr txBox="1">
            <a:spLocks/>
          </p:cNvSpPr>
          <p:nvPr/>
        </p:nvSpPr>
        <p:spPr>
          <a:xfrm>
            <a:off x="899226" y="1436377"/>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Goal</a:t>
            </a:r>
            <a:endParaRPr lang="en-US" sz="1800" dirty="0">
              <a:solidFill>
                <a:srgbClr val="22A4DD"/>
              </a:solidFill>
              <a:latin typeface="Fira Sans" panose="020B0503050000020004" pitchFamily="34" charset="0"/>
            </a:endParaRPr>
          </a:p>
        </p:txBody>
      </p:sp>
      <p:sp>
        <p:nvSpPr>
          <p:cNvPr id="25" name="Rectangle 24"/>
          <p:cNvSpPr/>
          <p:nvPr/>
        </p:nvSpPr>
        <p:spPr>
          <a:xfrm>
            <a:off x="955516" y="3962697"/>
            <a:ext cx="5019326" cy="1051570"/>
          </a:xfrm>
          <a:prstGeom prst="rect">
            <a:avLst/>
          </a:prstGeom>
        </p:spPr>
        <p:txBody>
          <a:bodyPr wrap="square">
            <a:spAutoFit/>
          </a:bodyPr>
          <a:lstStyle/>
          <a:p>
            <a:pPr marL="228600" lvl="1" indent="-228600">
              <a:lnSpc>
                <a:spcPct val="90000"/>
              </a:lnSpc>
              <a:spcBef>
                <a:spcPts val="1000"/>
              </a:spcBef>
              <a:buSzPct val="97000"/>
              <a:buBlip>
                <a:blip r:embed="rId2">
                  <a:extLst/>
                </a:blip>
              </a:buBlip>
            </a:pPr>
            <a:r>
              <a:rPr lang="en-US" sz="2000" dirty="0" smtClean="0">
                <a:latin typeface="Fira Sans" panose="020B0503050000020004" pitchFamily="34" charset="0"/>
              </a:rPr>
              <a:t> by working together </a:t>
            </a:r>
          </a:p>
          <a:p>
            <a:pPr marL="228600" lvl="1" indent="-228600">
              <a:lnSpc>
                <a:spcPct val="90000"/>
              </a:lnSpc>
              <a:spcBef>
                <a:spcPts val="1000"/>
              </a:spcBef>
              <a:buSzPct val="97000"/>
              <a:buBlip>
                <a:blip r:embed="rId2">
                  <a:extLst/>
                </a:blip>
              </a:buBlip>
            </a:pPr>
            <a:r>
              <a:rPr lang="en-US" sz="2000" dirty="0">
                <a:latin typeface="Fira Sans" panose="020B0503050000020004" pitchFamily="34" charset="0"/>
              </a:rPr>
              <a:t> </a:t>
            </a:r>
            <a:r>
              <a:rPr lang="en-US" sz="2000" dirty="0" smtClean="0">
                <a:latin typeface="Fira Sans" panose="020B0503050000020004" pitchFamily="34" charset="0"/>
              </a:rPr>
              <a:t>by sharing and reusing what already has proven to be successful</a:t>
            </a:r>
            <a:endParaRPr lang="nl-NL" sz="2000" dirty="0">
              <a:latin typeface="Fira Sans" panose="020B0503050000020004" pitchFamily="34" charset="0"/>
            </a:endParaRPr>
          </a:p>
        </p:txBody>
      </p:sp>
      <p:grpSp>
        <p:nvGrpSpPr>
          <p:cNvPr id="26" name="Group 25"/>
          <p:cNvGrpSpPr/>
          <p:nvPr/>
        </p:nvGrpSpPr>
        <p:grpSpPr>
          <a:xfrm>
            <a:off x="6283584" y="699378"/>
            <a:ext cx="4923449" cy="5218178"/>
            <a:chOff x="5615062" y="239051"/>
            <a:chExt cx="5967805" cy="6325051"/>
          </a:xfrm>
        </p:grpSpPr>
        <p:grpSp>
          <p:nvGrpSpPr>
            <p:cNvPr id="27" name="Group 26"/>
            <p:cNvGrpSpPr/>
            <p:nvPr/>
          </p:nvGrpSpPr>
          <p:grpSpPr>
            <a:xfrm>
              <a:off x="7233803" y="1174905"/>
              <a:ext cx="4349064" cy="4349064"/>
              <a:chOff x="2512600" y="785657"/>
              <a:chExt cx="6027088" cy="6027088"/>
            </a:xfrm>
          </p:grpSpPr>
          <p:sp>
            <p:nvSpPr>
              <p:cNvPr id="49" name="Oval 48"/>
              <p:cNvSpPr>
                <a:spLocks noChangeAspect="1"/>
              </p:cNvSpPr>
              <p:nvPr/>
            </p:nvSpPr>
            <p:spPr>
              <a:xfrm>
                <a:off x="2512600" y="785657"/>
                <a:ext cx="6027088" cy="6027088"/>
              </a:xfrm>
              <a:prstGeom prst="ellipse">
                <a:avLst/>
              </a:prstGeom>
              <a:solidFill>
                <a:schemeClr val="accent2">
                  <a:lumMod val="60000"/>
                  <a:lumOff val="4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a:spLocks noChangeAspect="1"/>
              </p:cNvSpPr>
              <p:nvPr/>
            </p:nvSpPr>
            <p:spPr>
              <a:xfrm>
                <a:off x="3276144" y="1549201"/>
                <a:ext cx="4499999" cy="4499999"/>
              </a:xfrm>
              <a:prstGeom prst="ellipse">
                <a:avLst/>
              </a:prstGeom>
              <a:solidFill>
                <a:schemeClr val="accent2">
                  <a:lumMod val="40000"/>
                  <a:lumOff val="6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a:spLocks noChangeAspect="1"/>
              </p:cNvSpPr>
              <p:nvPr/>
            </p:nvSpPr>
            <p:spPr>
              <a:xfrm>
                <a:off x="4190624" y="2463681"/>
                <a:ext cx="2671040" cy="2671040"/>
              </a:xfrm>
              <a:prstGeom prst="ellipse">
                <a:avLst/>
              </a:prstGeom>
              <a:solidFill>
                <a:schemeClr val="accent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8773930" y="3064436"/>
              <a:ext cx="1268809" cy="523220"/>
            </a:xfrm>
            <a:prstGeom prst="rect">
              <a:avLst/>
            </a:prstGeom>
            <a:noFill/>
          </p:spPr>
          <p:txBody>
            <a:bodyPr wrap="none" rtlCol="0">
              <a:spAutoFit/>
            </a:bodyPr>
            <a:lstStyle/>
            <a:p>
              <a:pPr algn="ctr"/>
              <a:r>
                <a:rPr lang="en-US" sz="1400" b="1" dirty="0" smtClean="0">
                  <a:latin typeface="Fira Sans" panose="020B0503050000020004" pitchFamily="34" charset="0"/>
                </a:rPr>
                <a:t>Belgian </a:t>
              </a:r>
            </a:p>
            <a:p>
              <a:pPr algn="ctr"/>
              <a:r>
                <a:rPr lang="en-US" sz="1400" b="1" dirty="0" smtClean="0">
                  <a:latin typeface="Fira Sans" panose="020B0503050000020004" pitchFamily="34" charset="0"/>
                </a:rPr>
                <a:t>Governments</a:t>
              </a:r>
              <a:endParaRPr lang="en-US" sz="1400" b="1" dirty="0">
                <a:latin typeface="Fira Sans" panose="020B0503050000020004" pitchFamily="34" charset="0"/>
              </a:endParaRPr>
            </a:p>
          </p:txBody>
        </p:sp>
        <p:sp>
          <p:nvSpPr>
            <p:cNvPr id="29" name="TextBox 28"/>
            <p:cNvSpPr txBox="1"/>
            <p:nvPr/>
          </p:nvSpPr>
          <p:spPr>
            <a:xfrm>
              <a:off x="8673100" y="1948238"/>
              <a:ext cx="1470467" cy="307778"/>
            </a:xfrm>
            <a:prstGeom prst="rect">
              <a:avLst/>
            </a:prstGeom>
            <a:noFill/>
          </p:spPr>
          <p:txBody>
            <a:bodyPr wrap="none" rtlCol="0">
              <a:spAutoFit/>
            </a:bodyPr>
            <a:lstStyle/>
            <a:p>
              <a:pPr algn="ctr"/>
              <a:r>
                <a:rPr lang="en-US" sz="1400" b="1" dirty="0" smtClean="0">
                  <a:latin typeface="Fira Sans" panose="020B0503050000020004" pitchFamily="34" charset="0"/>
                </a:rPr>
                <a:t>Private Partners</a:t>
              </a:r>
              <a:endParaRPr lang="en-US" sz="1400" b="1" dirty="0">
                <a:latin typeface="Fira Sans" panose="020B0503050000020004" pitchFamily="34" charset="0"/>
              </a:endParaRPr>
            </a:p>
          </p:txBody>
        </p:sp>
        <p:sp>
          <p:nvSpPr>
            <p:cNvPr id="30" name="TextBox 29"/>
            <p:cNvSpPr txBox="1"/>
            <p:nvPr/>
          </p:nvSpPr>
          <p:spPr>
            <a:xfrm>
              <a:off x="9029607" y="1304887"/>
              <a:ext cx="757451" cy="307777"/>
            </a:xfrm>
            <a:prstGeom prst="rect">
              <a:avLst/>
            </a:prstGeom>
            <a:noFill/>
          </p:spPr>
          <p:txBody>
            <a:bodyPr wrap="none" rtlCol="0">
              <a:spAutoFit/>
            </a:bodyPr>
            <a:lstStyle/>
            <a:p>
              <a:pPr algn="ctr"/>
              <a:r>
                <a:rPr lang="en-US" sz="1400" b="1" dirty="0" smtClean="0">
                  <a:latin typeface="Fira Sans" panose="020B0503050000020004" pitchFamily="34" charset="0"/>
                </a:rPr>
                <a:t>Europe</a:t>
              </a:r>
              <a:endParaRPr lang="en-US" sz="1400" b="1" dirty="0">
                <a:latin typeface="Fira Sans" panose="020B0503050000020004" pitchFamily="34" charset="0"/>
              </a:endParaRPr>
            </a:p>
          </p:txBody>
        </p:sp>
        <p:sp>
          <p:nvSpPr>
            <p:cNvPr id="31" name="Up-Down Arrow 30"/>
            <p:cNvSpPr/>
            <p:nvPr/>
          </p:nvSpPr>
          <p:spPr>
            <a:xfrm>
              <a:off x="9301687" y="1612134"/>
              <a:ext cx="213297" cy="42066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Up-Down Arrow 31"/>
            <p:cNvSpPr/>
            <p:nvPr/>
          </p:nvSpPr>
          <p:spPr>
            <a:xfrm>
              <a:off x="9301687" y="2259203"/>
              <a:ext cx="213297" cy="42066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Up-Down Arrow 32"/>
            <p:cNvSpPr/>
            <p:nvPr/>
          </p:nvSpPr>
          <p:spPr>
            <a:xfrm>
              <a:off x="9306942" y="3840896"/>
              <a:ext cx="213297" cy="127583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6167140" y="4472434"/>
              <a:ext cx="1440000" cy="1190194"/>
              <a:chOff x="6466788" y="4825412"/>
              <a:chExt cx="1440000" cy="1190194"/>
            </a:xfrm>
          </p:grpSpPr>
          <p:sp>
            <p:nvSpPr>
              <p:cNvPr id="47" name="TextBox 46"/>
              <p:cNvSpPr txBox="1"/>
              <p:nvPr/>
            </p:nvSpPr>
            <p:spPr>
              <a:xfrm>
                <a:off x="6466788" y="5707829"/>
                <a:ext cx="1440000" cy="307777"/>
              </a:xfrm>
              <a:prstGeom prst="rect">
                <a:avLst/>
              </a:prstGeom>
              <a:noFill/>
            </p:spPr>
            <p:txBody>
              <a:bodyPr wrap="square" rtlCol="0">
                <a:spAutoFit/>
              </a:bodyPr>
              <a:lstStyle/>
              <a:p>
                <a:pPr algn="ctr"/>
                <a:r>
                  <a:rPr lang="en-US" sz="1400" dirty="0" smtClean="0">
                    <a:latin typeface="Fira Sans Medium" panose="020B0603050000020004" pitchFamily="34" charset="0"/>
                  </a:rPr>
                  <a:t>Civil servants</a:t>
                </a:r>
                <a:endParaRPr lang="en-US" sz="1400" dirty="0">
                  <a:latin typeface="Fira Sans Medium" panose="020B0603050000020004" pitchFamily="34" charset="0"/>
                </a:endParaRPr>
              </a:p>
            </p:txBody>
          </p:sp>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017" y="4825412"/>
                <a:ext cx="960482" cy="960482"/>
              </a:xfrm>
              <a:prstGeom prst="rect">
                <a:avLst/>
              </a:prstGeom>
            </p:spPr>
          </p:pic>
        </p:grpSp>
        <p:grpSp>
          <p:nvGrpSpPr>
            <p:cNvPr id="35" name="Group 34"/>
            <p:cNvGrpSpPr/>
            <p:nvPr/>
          </p:nvGrpSpPr>
          <p:grpSpPr>
            <a:xfrm>
              <a:off x="6109743" y="1501701"/>
              <a:ext cx="960482" cy="1194313"/>
              <a:chOff x="6125575" y="1897298"/>
              <a:chExt cx="960482" cy="1194313"/>
            </a:xfrm>
          </p:grpSpPr>
          <p:sp>
            <p:nvSpPr>
              <p:cNvPr id="45" name="TextBox 44"/>
              <p:cNvSpPr txBox="1"/>
              <p:nvPr/>
            </p:nvSpPr>
            <p:spPr>
              <a:xfrm>
                <a:off x="6215495" y="2783834"/>
                <a:ext cx="824265" cy="307777"/>
              </a:xfrm>
              <a:prstGeom prst="rect">
                <a:avLst/>
              </a:prstGeom>
              <a:noFill/>
            </p:spPr>
            <p:txBody>
              <a:bodyPr wrap="none" rtlCol="0">
                <a:spAutoFit/>
              </a:bodyPr>
              <a:lstStyle/>
              <a:p>
                <a:r>
                  <a:rPr lang="en-US" sz="1400" dirty="0" smtClean="0">
                    <a:latin typeface="Fira Sans Medium" panose="020B0603050000020004" pitchFamily="34" charset="0"/>
                  </a:rPr>
                  <a:t>Citizens</a:t>
                </a:r>
                <a:endParaRPr lang="en-US" sz="1400" dirty="0">
                  <a:latin typeface="Fira Sans Medium" panose="020B06030500000200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575" y="1897298"/>
                <a:ext cx="960482" cy="960482"/>
              </a:xfrm>
              <a:prstGeom prst="rect">
                <a:avLst/>
              </a:prstGeom>
            </p:spPr>
          </p:pic>
        </p:grpSp>
        <p:grpSp>
          <p:nvGrpSpPr>
            <p:cNvPr id="36" name="Group 35"/>
            <p:cNvGrpSpPr/>
            <p:nvPr/>
          </p:nvGrpSpPr>
          <p:grpSpPr>
            <a:xfrm>
              <a:off x="7114396" y="239051"/>
              <a:ext cx="1050288" cy="1201108"/>
              <a:chOff x="7031819" y="605650"/>
              <a:chExt cx="1050288" cy="1201108"/>
            </a:xfrm>
          </p:grpSpPr>
          <p:sp>
            <p:nvSpPr>
              <p:cNvPr id="43" name="TextBox 42"/>
              <p:cNvSpPr txBox="1"/>
              <p:nvPr/>
            </p:nvSpPr>
            <p:spPr>
              <a:xfrm>
                <a:off x="7031819" y="1498981"/>
                <a:ext cx="1050288" cy="307777"/>
              </a:xfrm>
              <a:prstGeom prst="rect">
                <a:avLst/>
              </a:prstGeom>
              <a:noFill/>
            </p:spPr>
            <p:txBody>
              <a:bodyPr wrap="none" rtlCol="0">
                <a:spAutoFit/>
              </a:bodyPr>
              <a:lstStyle/>
              <a:p>
                <a:r>
                  <a:rPr lang="en-US" sz="1400" dirty="0" smtClean="0">
                    <a:latin typeface="Fira Sans Medium" panose="020B0603050000020004" pitchFamily="34" charset="0"/>
                  </a:rPr>
                  <a:t>Companies</a:t>
                </a:r>
                <a:endParaRPr lang="en-US" sz="1400" dirty="0">
                  <a:latin typeface="Fira Sans Medium" panose="020B0603050000020004" pitchFamily="34" charset="0"/>
                </a:endParaRP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2153" y="605650"/>
                <a:ext cx="960482" cy="960482"/>
              </a:xfrm>
              <a:prstGeom prst="rect">
                <a:avLst/>
              </a:prstGeom>
            </p:spPr>
          </p:pic>
        </p:grpSp>
        <p:grpSp>
          <p:nvGrpSpPr>
            <p:cNvPr id="37" name="Group 36"/>
            <p:cNvGrpSpPr/>
            <p:nvPr/>
          </p:nvGrpSpPr>
          <p:grpSpPr>
            <a:xfrm>
              <a:off x="5615062" y="3016000"/>
              <a:ext cx="1629189" cy="1210563"/>
              <a:chOff x="5724179" y="3389115"/>
              <a:chExt cx="1629189" cy="1210563"/>
            </a:xfrm>
          </p:grpSpPr>
          <p:sp>
            <p:nvSpPr>
              <p:cNvPr id="41" name="TextBox 40"/>
              <p:cNvSpPr txBox="1"/>
              <p:nvPr/>
            </p:nvSpPr>
            <p:spPr>
              <a:xfrm>
                <a:off x="5724179" y="4291901"/>
                <a:ext cx="1629189" cy="307777"/>
              </a:xfrm>
              <a:prstGeom prst="rect">
                <a:avLst/>
              </a:prstGeom>
              <a:noFill/>
            </p:spPr>
            <p:txBody>
              <a:bodyPr wrap="square" rtlCol="0">
                <a:spAutoFit/>
              </a:bodyPr>
              <a:lstStyle/>
              <a:p>
                <a:pPr algn="ctr"/>
                <a:r>
                  <a:rPr lang="en-US" sz="1400" dirty="0" smtClean="0">
                    <a:latin typeface="Fira Sans Medium" panose="020B0603050000020004" pitchFamily="34" charset="0"/>
                  </a:rPr>
                  <a:t>Health actors</a:t>
                </a:r>
                <a:endParaRPr lang="en-US" sz="1400" dirty="0">
                  <a:latin typeface="Fira Sans Medium" panose="020B0603050000020004" pitchFamily="34" charset="0"/>
                </a:endParaRPr>
              </a:p>
            </p:txBody>
          </p:sp>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7668" y="3389115"/>
                <a:ext cx="960482" cy="960482"/>
              </a:xfrm>
              <a:prstGeom prst="rect">
                <a:avLst/>
              </a:prstGeom>
            </p:spPr>
          </p:pic>
        </p:grp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378" y="5319210"/>
              <a:ext cx="960482" cy="960482"/>
            </a:xfrm>
            <a:prstGeom prst="rect">
              <a:avLst/>
            </a:prstGeom>
          </p:spPr>
        </p:pic>
        <p:sp>
          <p:nvSpPr>
            <p:cNvPr id="39" name="TextBox 38"/>
            <p:cNvSpPr txBox="1"/>
            <p:nvPr/>
          </p:nvSpPr>
          <p:spPr>
            <a:xfrm>
              <a:off x="7313284" y="6256325"/>
              <a:ext cx="1629189" cy="307777"/>
            </a:xfrm>
            <a:prstGeom prst="rect">
              <a:avLst/>
            </a:prstGeom>
            <a:noFill/>
          </p:spPr>
          <p:txBody>
            <a:bodyPr wrap="square" rtlCol="0">
              <a:spAutoFit/>
            </a:bodyPr>
            <a:lstStyle/>
            <a:p>
              <a:pPr algn="ctr">
                <a:spcAft>
                  <a:spcPts val="800"/>
                </a:spcAft>
              </a:pPr>
              <a:r>
                <a:rPr lang="nl-NL" sz="1400" dirty="0">
                  <a:latin typeface="Fira Sans Medium" panose="020B0603050000020004" pitchFamily="34" charset="0"/>
                  <a:ea typeface="Open Sans Semibold" panose="020B0706030804020204" pitchFamily="34" charset="0"/>
                  <a:cs typeface="Open Sans Semibold" panose="020B0706030804020204" pitchFamily="34" charset="0"/>
                </a:rPr>
                <a:t>S</a:t>
              </a:r>
              <a:r>
                <a:rPr lang="nl-NL" sz="1400" dirty="0" smtClean="0">
                  <a:latin typeface="Fira Sans Medium" panose="020B0603050000020004" pitchFamily="34" charset="0"/>
                  <a:ea typeface="Open Sans Semibold" panose="020B0706030804020204" pitchFamily="34" charset="0"/>
                  <a:cs typeface="Open Sans Semibold" panose="020B0706030804020204" pitchFamily="34" charset="0"/>
                </a:rPr>
                <a:t>ervice providers</a:t>
              </a:r>
              <a:endParaRPr lang="nl-NL" sz="1400" dirty="0">
                <a:latin typeface="Fira Sans Medium" panose="020B0603050000020004" pitchFamily="34" charset="0"/>
                <a:ea typeface="Open Sans Semibold" panose="020B0706030804020204" pitchFamily="34" charset="0"/>
                <a:cs typeface="Open Sans Semibold" panose="020B0706030804020204" pitchFamily="34" charset="0"/>
              </a:endParaRPr>
            </a:p>
          </p:txBody>
        </p:sp>
        <p:sp>
          <p:nvSpPr>
            <p:cNvPr id="40" name="TextBox 39"/>
            <p:cNvSpPr txBox="1"/>
            <p:nvPr/>
          </p:nvSpPr>
          <p:spPr>
            <a:xfrm>
              <a:off x="8689612" y="5024680"/>
              <a:ext cx="1437446" cy="307778"/>
            </a:xfrm>
            <a:prstGeom prst="rect">
              <a:avLst/>
            </a:prstGeom>
            <a:noFill/>
          </p:spPr>
          <p:txBody>
            <a:bodyPr wrap="none" rtlCol="0">
              <a:spAutoFit/>
            </a:bodyPr>
            <a:lstStyle/>
            <a:p>
              <a:pPr algn="ctr"/>
              <a:r>
                <a:rPr lang="en-US" sz="1400" b="1" dirty="0" smtClean="0">
                  <a:latin typeface="Fira Sans" panose="020B0503050000020004" pitchFamily="34" charset="0"/>
                </a:rPr>
                <a:t>Other countries</a:t>
              </a:r>
              <a:endParaRPr lang="en-US" sz="1400" b="1" dirty="0">
                <a:latin typeface="Fira Sans" panose="020B0503050000020004" pitchFamily="34" charset="0"/>
              </a:endParaRPr>
            </a:p>
          </p:txBody>
        </p:sp>
      </p:grpSp>
    </p:spTree>
    <p:extLst>
      <p:ext uri="{BB962C8B-B14F-4D97-AF65-F5344CB8AC3E}">
        <p14:creationId xmlns:p14="http://schemas.microsoft.com/office/powerpoint/2010/main" val="18759137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1" y="578224"/>
            <a:ext cx="4964768" cy="3356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smtClean="0">
                <a:latin typeface="Fira Sans SemiBold" panose="020B0603050000020004" pitchFamily="34" charset="0"/>
              </a:rPr>
              <a:t>The ‘government’ is a complex ecosystem </a:t>
            </a:r>
            <a:endParaRPr lang="en-US" sz="3600" dirty="0">
              <a:latin typeface="Fira Sans SemiBold" panose="020B0603050000020004" pitchFamily="34" charset="0"/>
            </a:endParaRPr>
          </a:p>
        </p:txBody>
      </p:sp>
      <p:sp>
        <p:nvSpPr>
          <p:cNvPr id="7" name="Title 2"/>
          <p:cNvSpPr txBox="1">
            <a:spLocks/>
          </p:cNvSpPr>
          <p:nvPr/>
        </p:nvSpPr>
        <p:spPr>
          <a:xfrm>
            <a:off x="5047451" y="123586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Challenges</a:t>
            </a:r>
            <a:endParaRPr lang="en-US" sz="1800" dirty="0">
              <a:solidFill>
                <a:srgbClr val="22A4DD"/>
              </a:solidFill>
              <a:latin typeface="Fira Sans" panose="020B0503050000020004" pitchFamily="34" charset="0"/>
            </a:endParaRPr>
          </a:p>
        </p:txBody>
      </p:sp>
      <p:sp>
        <p:nvSpPr>
          <p:cNvPr id="2" name="Rectangle 1"/>
          <p:cNvSpPr/>
          <p:nvPr/>
        </p:nvSpPr>
        <p:spPr>
          <a:xfrm>
            <a:off x="5180244" y="3787726"/>
            <a:ext cx="5580701" cy="646331"/>
          </a:xfrm>
          <a:prstGeom prst="rect">
            <a:avLst/>
          </a:prstGeom>
        </p:spPr>
        <p:txBody>
          <a:bodyPr wrap="square">
            <a:spAutoFit/>
          </a:bodyPr>
          <a:lstStyle/>
          <a:p>
            <a:pPr marL="228600" lvl="1" indent="-228600">
              <a:lnSpc>
                <a:spcPct val="90000"/>
              </a:lnSpc>
              <a:spcBef>
                <a:spcPts val="1000"/>
              </a:spcBef>
              <a:buSzPct val="97000"/>
              <a:buBlip>
                <a:blip r:embed="rId2">
                  <a:extLst/>
                </a:blip>
              </a:buBlip>
            </a:pPr>
            <a:r>
              <a:rPr lang="en-US" sz="2000" dirty="0">
                <a:latin typeface="Fira Sans" panose="020B0503050000020004" pitchFamily="34" charset="0"/>
              </a:rPr>
              <a:t> </a:t>
            </a:r>
            <a:r>
              <a:rPr lang="en-US" sz="2000" dirty="0" smtClean="0">
                <a:latin typeface="Fira Sans" panose="020B0503050000020004" pitchFamily="34" charset="0"/>
              </a:rPr>
              <a:t>The experience with the government is not always optimal</a:t>
            </a:r>
            <a:endParaRPr lang="nl-NL" sz="2000" dirty="0">
              <a:latin typeface="Fira Sans" panose="020B0503050000020004" pitchFamily="34" charset="0"/>
            </a:endParaRPr>
          </a:p>
        </p:txBody>
      </p:sp>
      <p:sp>
        <p:nvSpPr>
          <p:cNvPr id="8" name="Rectangle 7"/>
          <p:cNvSpPr/>
          <p:nvPr/>
        </p:nvSpPr>
        <p:spPr>
          <a:xfrm>
            <a:off x="177467" y="0"/>
            <a:ext cx="4575858" cy="6858000"/>
          </a:xfrm>
          <a:prstGeom prst="rect">
            <a:avLst/>
          </a:prstGeom>
          <a:solidFill>
            <a:schemeClr val="accent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04386" y="1035965"/>
            <a:ext cx="3781405" cy="3895793"/>
            <a:chOff x="7166577" y="1502128"/>
            <a:chExt cx="3993283" cy="411408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6577" y="1641108"/>
              <a:ext cx="3975100" cy="3975100"/>
            </a:xfrm>
            <a:prstGeom prst="rect">
              <a:avLst/>
            </a:prstGeom>
            <a:effectLst/>
          </p:spPr>
        </p:pic>
        <p:pic>
          <p:nvPicPr>
            <p:cNvPr id="12" name="Picture 2" descr="eGezondheid"/>
            <p:cNvPicPr>
              <a:picLocks noChangeAspect="1" noChangeArrowheads="1"/>
            </p:cNvPicPr>
            <p:nvPr/>
          </p:nvPicPr>
          <p:blipFill rotWithShape="1">
            <a:blip r:embed="rId4">
              <a:extLst>
                <a:ext uri="{28A0092B-C50C-407E-A947-70E740481C1C}">
                  <a14:useLocalDpi xmlns:a14="http://schemas.microsoft.com/office/drawing/2010/main" val="0"/>
                </a:ext>
              </a:extLst>
            </a:blip>
            <a:srcRect r="83546" b="4051"/>
            <a:stretch/>
          </p:blipFill>
          <p:spPr bwMode="auto">
            <a:xfrm>
              <a:off x="10683663" y="1502128"/>
              <a:ext cx="476197" cy="60166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7945840" y="2389529"/>
              <a:ext cx="461640" cy="461640"/>
              <a:chOff x="7469589" y="2184400"/>
              <a:chExt cx="709211" cy="709211"/>
            </a:xfrm>
          </p:grpSpPr>
          <p:sp>
            <p:nvSpPr>
              <p:cNvPr id="17" name="Oval 16"/>
              <p:cNvSpPr/>
              <p:nvPr/>
            </p:nvSpPr>
            <p:spPr>
              <a:xfrm>
                <a:off x="7469589" y="2184400"/>
                <a:ext cx="709211" cy="7092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9957" y="2245419"/>
                <a:ext cx="577131" cy="577131"/>
              </a:xfrm>
              <a:prstGeom prst="rect">
                <a:avLst/>
              </a:prstGeom>
            </p:spPr>
          </p:pic>
        </p:grpSp>
        <p:sp>
          <p:nvSpPr>
            <p:cNvPr id="14" name="Oval 13"/>
            <p:cNvSpPr/>
            <p:nvPr/>
          </p:nvSpPr>
          <p:spPr>
            <a:xfrm>
              <a:off x="7633945" y="3070555"/>
              <a:ext cx="111125" cy="111125"/>
            </a:xfrm>
            <a:prstGeom prst="ellipse">
              <a:avLst/>
            </a:prstGeom>
            <a:solidFill>
              <a:srgbClr val="01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0422352" y="4259962"/>
              <a:ext cx="111125" cy="111125"/>
            </a:xfrm>
            <a:prstGeom prst="ellipse">
              <a:avLst/>
            </a:prstGeom>
            <a:solidFill>
              <a:srgbClr val="01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757238" y="2749351"/>
              <a:ext cx="111125" cy="111125"/>
            </a:xfrm>
            <a:prstGeom prst="ellipse">
              <a:avLst/>
            </a:prstGeom>
            <a:solidFill>
              <a:srgbClr val="01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078885" y="4251616"/>
            <a:ext cx="2929229" cy="2194846"/>
            <a:chOff x="3391382" y="5585290"/>
            <a:chExt cx="1698552" cy="1272710"/>
          </a:xfrm>
        </p:grpSpPr>
        <p:pic>
          <p:nvPicPr>
            <p:cNvPr id="20" name="Picture 19"/>
            <p:cNvPicPr>
              <a:picLocks noChangeAspect="1"/>
            </p:cNvPicPr>
            <p:nvPr/>
          </p:nvPicPr>
          <p:blipFill rotWithShape="1">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l="15801" t="32995" r="40958"/>
            <a:stretch/>
          </p:blipFill>
          <p:spPr>
            <a:xfrm>
              <a:off x="3391382" y="5741043"/>
              <a:ext cx="1377388" cy="1116957"/>
            </a:xfrm>
            <a:prstGeom prst="rect">
              <a:avLst/>
            </a:prstGeom>
          </p:spPr>
        </p:pic>
        <p:sp>
          <p:nvSpPr>
            <p:cNvPr id="21" name="Rectangle 20"/>
            <p:cNvSpPr/>
            <p:nvPr/>
          </p:nvSpPr>
          <p:spPr>
            <a:xfrm rot="1255230">
              <a:off x="3911422" y="5585290"/>
              <a:ext cx="1178512" cy="481864"/>
            </a:xfrm>
            <a:prstGeom prst="rect">
              <a:avLst/>
            </a:prstGeom>
          </p:spPr>
          <p:txBody>
            <a:bodyPr wrap="square">
              <a:spAutoFit/>
            </a:bodyPr>
            <a:lstStyle/>
            <a:p>
              <a:pPr algn="ctr">
                <a:lnSpc>
                  <a:spcPct val="150000"/>
                </a:lnSpc>
                <a:spcAft>
                  <a:spcPts val="800"/>
                </a:spcAft>
              </a:pPr>
              <a:r>
                <a:rPr lang="nl-NL" sz="3200" b="1" dirty="0" smtClean="0">
                  <a:solidFill>
                    <a:schemeClr val="accent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nl-NL" sz="3200" b="1" dirty="0">
                <a:solidFill>
                  <a:schemeClr val="accent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
        <p:nvSpPr>
          <p:cNvPr id="22"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12874292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0" y="578224"/>
            <a:ext cx="6590883" cy="3356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smtClean="0">
                <a:latin typeface="Fira Sans SemiBold" panose="020B0603050000020004" pitchFamily="34" charset="0"/>
              </a:rPr>
              <a:t>The </a:t>
            </a:r>
            <a:r>
              <a:rPr lang="en-US" sz="3600" dirty="0">
                <a:latin typeface="Fira Sans SemiBold" panose="020B0603050000020004" pitchFamily="34" charset="0"/>
              </a:rPr>
              <a:t>world is </a:t>
            </a:r>
            <a:endParaRPr lang="en-US" sz="3600" dirty="0" smtClean="0">
              <a:latin typeface="Fira Sans SemiBold" panose="020B0603050000020004" pitchFamily="34" charset="0"/>
            </a:endParaRPr>
          </a:p>
          <a:p>
            <a:pPr>
              <a:lnSpc>
                <a:spcPct val="100000"/>
              </a:lnSpc>
            </a:pPr>
            <a:r>
              <a:rPr lang="en-US" sz="3600" dirty="0" smtClean="0">
                <a:latin typeface="Fira Sans SemiBold" panose="020B0603050000020004" pitchFamily="34" charset="0"/>
              </a:rPr>
              <a:t>changing </a:t>
            </a:r>
            <a:r>
              <a:rPr lang="en-US" sz="3600" dirty="0">
                <a:latin typeface="Fira Sans SemiBold" panose="020B0603050000020004" pitchFamily="34" charset="0"/>
              </a:rPr>
              <a:t>FAST</a:t>
            </a:r>
          </a:p>
        </p:txBody>
      </p:sp>
      <p:sp>
        <p:nvSpPr>
          <p:cNvPr id="7" name="Title 2"/>
          <p:cNvSpPr txBox="1">
            <a:spLocks/>
          </p:cNvSpPr>
          <p:nvPr/>
        </p:nvSpPr>
        <p:spPr>
          <a:xfrm>
            <a:off x="5047451" y="123586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Challenges</a:t>
            </a:r>
            <a:endParaRPr lang="en-US" sz="1800" dirty="0">
              <a:solidFill>
                <a:srgbClr val="22A4DD"/>
              </a:solidFill>
              <a:latin typeface="Fira Sans" panose="020B0503050000020004" pitchFamily="34" charset="0"/>
            </a:endParaRPr>
          </a:p>
        </p:txBody>
      </p:sp>
      <p:sp>
        <p:nvSpPr>
          <p:cNvPr id="2" name="Rectangle 1"/>
          <p:cNvSpPr/>
          <p:nvPr/>
        </p:nvSpPr>
        <p:spPr>
          <a:xfrm>
            <a:off x="5047449" y="3571662"/>
            <a:ext cx="5713496" cy="1179810"/>
          </a:xfrm>
          <a:prstGeom prst="rect">
            <a:avLst/>
          </a:prstGeom>
        </p:spPr>
        <p:txBody>
          <a:bodyPr wrap="square">
            <a:spAutoFit/>
          </a:bodyPr>
          <a:lstStyle/>
          <a:p>
            <a:pPr marL="228600" lvl="1" indent="-228600">
              <a:lnSpc>
                <a:spcPct val="90000"/>
              </a:lnSpc>
              <a:spcBef>
                <a:spcPts val="1000"/>
              </a:spcBef>
              <a:buSzPct val="97000"/>
              <a:buBlip>
                <a:blip r:embed="rId2">
                  <a:extLst/>
                </a:blip>
              </a:buBlip>
            </a:pPr>
            <a:r>
              <a:rPr lang="en-US" sz="2000" dirty="0">
                <a:latin typeface="Fira Sans" panose="020B0503050000020004" pitchFamily="34" charset="0"/>
              </a:rPr>
              <a:t> Societal challenges </a:t>
            </a:r>
          </a:p>
          <a:p>
            <a:pPr marL="228600" lvl="1" indent="-228600">
              <a:lnSpc>
                <a:spcPct val="90000"/>
              </a:lnSpc>
              <a:spcBef>
                <a:spcPts val="1000"/>
              </a:spcBef>
              <a:buSzPct val="97000"/>
              <a:buBlip>
                <a:blip r:embed="rId2">
                  <a:extLst/>
                </a:blip>
              </a:buBlip>
            </a:pPr>
            <a:r>
              <a:rPr lang="en-US" sz="2000" dirty="0">
                <a:latin typeface="Fira Sans" panose="020B0503050000020004" pitchFamily="34" charset="0"/>
              </a:rPr>
              <a:t> Technological challenges </a:t>
            </a:r>
          </a:p>
          <a:p>
            <a:pPr marL="228600" lvl="1" indent="-228600">
              <a:lnSpc>
                <a:spcPct val="90000"/>
              </a:lnSpc>
              <a:spcBef>
                <a:spcPts val="1000"/>
              </a:spcBef>
              <a:buSzPct val="97000"/>
              <a:buBlip>
                <a:blip r:embed="rId2">
                  <a:extLst/>
                </a:blip>
              </a:buBlip>
            </a:pPr>
            <a:r>
              <a:rPr lang="en-US" sz="2000" dirty="0">
                <a:latin typeface="Fira Sans" panose="020B0503050000020004" pitchFamily="34" charset="0"/>
              </a:rPr>
              <a:t> Ecological challenges …</a:t>
            </a:r>
            <a:endParaRPr lang="nl-NL" sz="2000" dirty="0">
              <a:latin typeface="Fira Sans" panose="020B0503050000020004" pitchFamily="34" charset="0"/>
            </a:endParaRPr>
          </a:p>
        </p:txBody>
      </p:sp>
      <p:pic>
        <p:nvPicPr>
          <p:cNvPr id="3076" name="Picture 4" descr="foto a volo d'uccello di grattacieli durante le ore notturne"/>
          <p:cNvPicPr>
            <a:picLocks noChangeAspect="1" noChangeArrowheads="1"/>
          </p:cNvPicPr>
          <p:nvPr/>
        </p:nvPicPr>
        <p:blipFill rotWithShape="1">
          <a:blip r:embed="rId3">
            <a:extLst>
              <a:ext uri="{28A0092B-C50C-407E-A947-70E740481C1C}">
                <a14:useLocalDpi xmlns:a14="http://schemas.microsoft.com/office/drawing/2010/main" val="0"/>
              </a:ext>
            </a:extLst>
          </a:blip>
          <a:srcRect l="28502" t="21874" r="9356" b="105"/>
          <a:stretch/>
        </p:blipFill>
        <p:spPr bwMode="auto">
          <a:xfrm>
            <a:off x="91440" y="-2"/>
            <a:ext cx="3649288" cy="687281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3261663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0" y="1462143"/>
            <a:ext cx="6590883" cy="33869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smtClean="0">
                <a:latin typeface="Fira Sans SemiBold" panose="020B0603050000020004" pitchFamily="34" charset="0"/>
              </a:rPr>
              <a:t>Budgets are under </a:t>
            </a:r>
          </a:p>
          <a:p>
            <a:pPr>
              <a:lnSpc>
                <a:spcPct val="100000"/>
              </a:lnSpc>
            </a:pPr>
            <a:r>
              <a:rPr lang="en-US" sz="3600" dirty="0" smtClean="0">
                <a:latin typeface="Fira Sans SemiBold" panose="020B0603050000020004" pitchFamily="34" charset="0"/>
              </a:rPr>
              <a:t>severe </a:t>
            </a:r>
            <a:r>
              <a:rPr lang="en-US" sz="3600" dirty="0">
                <a:latin typeface="Fira Sans SemiBold" panose="020B0603050000020004" pitchFamily="34" charset="0"/>
              </a:rPr>
              <a:t>pressure</a:t>
            </a:r>
          </a:p>
        </p:txBody>
      </p:sp>
      <p:sp>
        <p:nvSpPr>
          <p:cNvPr id="7" name="Title 2"/>
          <p:cNvSpPr txBox="1">
            <a:spLocks/>
          </p:cNvSpPr>
          <p:nvPr/>
        </p:nvSpPr>
        <p:spPr>
          <a:xfrm>
            <a:off x="5047451" y="211978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Challenges</a:t>
            </a:r>
            <a:endParaRPr lang="en-US" sz="1800" dirty="0">
              <a:solidFill>
                <a:srgbClr val="22A4DD"/>
              </a:solidFill>
              <a:latin typeface="Fira Sans" panose="020B0503050000020004" pitchFamily="34" charset="0"/>
            </a:endParaRPr>
          </a:p>
        </p:txBody>
      </p:sp>
      <p:pic>
        <p:nvPicPr>
          <p:cNvPr id="4098" name="Picture 2" descr="Calculatrice noire à côté d'un stylo noir sur du papier d'imprimante blanc"/>
          <p:cNvPicPr>
            <a:picLocks noChangeAspect="1" noChangeArrowheads="1"/>
          </p:cNvPicPr>
          <p:nvPr/>
        </p:nvPicPr>
        <p:blipFill rotWithShape="1">
          <a:blip r:embed="rId2">
            <a:extLst>
              <a:ext uri="{28A0092B-C50C-407E-A947-70E740481C1C}">
                <a14:useLocalDpi xmlns:a14="http://schemas.microsoft.com/office/drawing/2010/main" val="0"/>
              </a:ext>
            </a:extLst>
          </a:blip>
          <a:srcRect l="56439" r="8415"/>
          <a:stretch/>
        </p:blipFill>
        <p:spPr bwMode="auto">
          <a:xfrm>
            <a:off x="81023" y="0"/>
            <a:ext cx="361381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047451" y="3981160"/>
            <a:ext cx="5713494" cy="774571"/>
          </a:xfrm>
          <a:prstGeom prst="rect">
            <a:avLst/>
          </a:prstGeom>
        </p:spPr>
        <p:txBody>
          <a:bodyPr wrap="square">
            <a:spAutoFit/>
          </a:bodyPr>
          <a:lstStyle/>
          <a:p>
            <a:pPr marL="0" lvl="1">
              <a:lnSpc>
                <a:spcPct val="90000"/>
              </a:lnSpc>
              <a:spcBef>
                <a:spcPts val="1000"/>
              </a:spcBef>
              <a:buSzPct val="97000"/>
            </a:pPr>
            <a:r>
              <a:rPr lang="en-US" sz="2000" dirty="0">
                <a:latin typeface="Fira Sans" panose="020B0503050000020004" pitchFamily="34" charset="0"/>
              </a:rPr>
              <a:t> </a:t>
            </a:r>
            <a:endParaRPr lang="en-US" sz="2000" dirty="0" smtClean="0">
              <a:latin typeface="Fira Sans" panose="020B0503050000020004" pitchFamily="34" charset="0"/>
            </a:endParaRPr>
          </a:p>
          <a:p>
            <a:pPr marL="228600" lvl="1" indent="-228600">
              <a:lnSpc>
                <a:spcPct val="90000"/>
              </a:lnSpc>
              <a:spcBef>
                <a:spcPts val="1000"/>
              </a:spcBef>
              <a:buSzPct val="97000"/>
              <a:buBlip>
                <a:blip r:embed="rId3">
                  <a:extLst/>
                </a:blip>
              </a:buBlip>
            </a:pPr>
            <a:r>
              <a:rPr lang="en-US" sz="2000" dirty="0" smtClean="0">
                <a:latin typeface="Fira Sans" panose="020B0503050000020004" pitchFamily="34" charset="0"/>
              </a:rPr>
              <a:t> and skilled people are hard to find</a:t>
            </a:r>
            <a:endParaRPr lang="nl-NL" sz="2000" dirty="0">
              <a:latin typeface="Fira Sans" panose="020B0503050000020004" pitchFamily="34" charset="0"/>
            </a:endParaRPr>
          </a:p>
        </p:txBody>
      </p:sp>
      <p:sp>
        <p:nvSpPr>
          <p:cNvPr id="10"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30244046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
        <p:nvSpPr>
          <p:cNvPr id="11" name="Title 2"/>
          <p:cNvSpPr txBox="1">
            <a:spLocks/>
          </p:cNvSpPr>
          <p:nvPr/>
        </p:nvSpPr>
        <p:spPr>
          <a:xfrm>
            <a:off x="953948" y="365125"/>
            <a:ext cx="10515600" cy="1325563"/>
          </a:xfrm>
          <a:prstGeom prst="rect">
            <a:avLst/>
          </a:prstGeom>
        </p:spPr>
        <p:txBody>
          <a:bodyPr vert="horz" lIns="91440" tIns="45720" rIns="91440" bIns="45720" rtlCol="0" anchor="ctr">
            <a:normAutofit/>
          </a:bodyPr>
          <a:lstStyle>
            <a:lvl1pPr marL="457200" indent="-457200" algn="l" defTabSz="914400" rtl="0" eaLnBrk="1" latinLnBrk="0" hangingPunct="1">
              <a:lnSpc>
                <a:spcPct val="90000"/>
              </a:lnSpc>
              <a:spcBef>
                <a:spcPct val="0"/>
              </a:spcBef>
              <a:buFontTx/>
              <a:buBlip>
                <a:blip r:embed="rId2"/>
              </a:buBlip>
              <a:defRPr sz="3200" b="0" kern="1200">
                <a:solidFill>
                  <a:srgbClr val="00B0F0"/>
                </a:solidFill>
                <a:latin typeface="Fira Sans SemiBold" panose="020B0603050000020004" pitchFamily="34" charset="0"/>
                <a:ea typeface="+mj-ea"/>
                <a:cs typeface="+mj-cs"/>
              </a:defRPr>
            </a:lvl1pPr>
          </a:lstStyle>
          <a:p>
            <a:r>
              <a:rPr lang="en-GB" dirty="0"/>
              <a:t>Expectations of citizens &amp; enterprises</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044" y="4849144"/>
            <a:ext cx="1036270" cy="1036270"/>
          </a:xfrm>
          <a:prstGeom prst="rect">
            <a:avLst/>
          </a:prstGeom>
        </p:spPr>
      </p:pic>
      <p:grpSp>
        <p:nvGrpSpPr>
          <p:cNvPr id="13" name="Group 12"/>
          <p:cNvGrpSpPr/>
          <p:nvPr/>
        </p:nvGrpSpPr>
        <p:grpSpPr>
          <a:xfrm>
            <a:off x="1071186" y="4832986"/>
            <a:ext cx="5988249" cy="1080870"/>
            <a:chOff x="955438" y="4832986"/>
            <a:chExt cx="5988249" cy="108087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391" y="4860912"/>
              <a:ext cx="1036270" cy="103676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438" y="4832986"/>
              <a:ext cx="1036270" cy="103676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3344" y="4849144"/>
              <a:ext cx="1036270" cy="103627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7296" y="4860912"/>
              <a:ext cx="1036270" cy="1036767"/>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1248" y="4860912"/>
              <a:ext cx="1052439" cy="1052944"/>
            </a:xfrm>
            <a:prstGeom prst="rect">
              <a:avLst/>
            </a:prstGeom>
          </p:spPr>
        </p:pic>
      </p:grpSp>
      <p:sp>
        <p:nvSpPr>
          <p:cNvPr id="20" name="Tijdelijke aanduiding voor inhoud 4"/>
          <p:cNvSpPr>
            <a:spLocks noGrp="1"/>
          </p:cNvSpPr>
          <p:nvPr>
            <p:ph idx="1"/>
          </p:nvPr>
        </p:nvSpPr>
        <p:spPr>
          <a:xfrm>
            <a:off x="953948" y="1825625"/>
            <a:ext cx="10515600" cy="4351338"/>
          </a:xfrm>
        </p:spPr>
        <p:txBody>
          <a:bodyPr/>
          <a:lstStyle/>
          <a:p>
            <a:r>
              <a:rPr lang="en-GB" altLang="fr-FR" dirty="0" smtClean="0"/>
              <a:t> </a:t>
            </a:r>
            <a:r>
              <a:rPr lang="en-GB" altLang="fr-FR" sz="2400" dirty="0">
                <a:latin typeface="Fira Sans SemiBold" panose="020B0603050000020004" pitchFamily="34" charset="0"/>
              </a:rPr>
              <a:t>Effective services</a:t>
            </a:r>
          </a:p>
          <a:p>
            <a:r>
              <a:rPr lang="en-GB" altLang="fr-FR" sz="2400" dirty="0">
                <a:latin typeface="Fira Sans SemiBold" panose="020B0603050000020004" pitchFamily="34" charset="0"/>
              </a:rPr>
              <a:t> Integrated services</a:t>
            </a:r>
          </a:p>
          <a:p>
            <a:r>
              <a:rPr lang="en-GB" altLang="fr-FR" sz="2400" dirty="0">
                <a:latin typeface="Fira Sans SemiBold" panose="020B0603050000020004" pitchFamily="34" charset="0"/>
              </a:rPr>
              <a:t> With a minimum of costs and administrative formalities</a:t>
            </a:r>
          </a:p>
          <a:p>
            <a:r>
              <a:rPr lang="en-GB" altLang="fr-FR" sz="2400" dirty="0">
                <a:latin typeface="Fira Sans SemiBold" panose="020B0603050000020004" pitchFamily="34" charset="0"/>
              </a:rPr>
              <a:t> Provided automatically, if possible</a:t>
            </a:r>
          </a:p>
          <a:p>
            <a:r>
              <a:rPr lang="en-GB" altLang="fr-FR" sz="2400" dirty="0">
                <a:latin typeface="Fira Sans SemiBold" panose="020B0603050000020004" pitchFamily="34" charset="0"/>
              </a:rPr>
              <a:t> Reliable, safe and permanently available </a:t>
            </a:r>
          </a:p>
          <a:p>
            <a:pPr marL="0" indent="0">
              <a:buNone/>
            </a:pPr>
            <a:endParaRPr lang="en-GB" altLang="fr-FR" sz="2400" dirty="0">
              <a:latin typeface="Fira Sans SemiBold" panose="020B0603050000020004" pitchFamily="34" charset="0"/>
            </a:endParaRPr>
          </a:p>
          <a:p>
            <a:endParaRPr lang="nl-BE" dirty="0"/>
          </a:p>
        </p:txBody>
      </p:sp>
    </p:spTree>
    <p:extLst>
      <p:ext uri="{BB962C8B-B14F-4D97-AF65-F5344CB8AC3E}">
        <p14:creationId xmlns:p14="http://schemas.microsoft.com/office/powerpoint/2010/main" val="23514051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09600" y="1235488"/>
            <a:ext cx="10972800" cy="5256584"/>
          </a:xfrm>
        </p:spPr>
        <p:txBody>
          <a:bodyPr>
            <a:normAutofit fontScale="92500" lnSpcReduction="20000"/>
          </a:bodyPr>
          <a:lstStyle/>
          <a:p>
            <a:r>
              <a:rPr lang="nl-BE" dirty="0" err="1" smtClean="0"/>
              <a:t>education</a:t>
            </a:r>
            <a:r>
              <a:rPr lang="nl-BE" dirty="0" smtClean="0"/>
              <a:t>: </a:t>
            </a:r>
            <a:r>
              <a:rPr lang="nl-BE" dirty="0" err="1" smtClean="0"/>
              <a:t>law</a:t>
            </a:r>
            <a:r>
              <a:rPr lang="nl-BE" dirty="0" smtClean="0"/>
              <a:t>, ICT, ICT </a:t>
            </a:r>
            <a:r>
              <a:rPr lang="nl-BE" dirty="0" err="1" smtClean="0"/>
              <a:t>auditing</a:t>
            </a:r>
            <a:r>
              <a:rPr lang="nl-BE" dirty="0" smtClean="0"/>
              <a:t>, management, personal coaching</a:t>
            </a:r>
          </a:p>
          <a:p>
            <a:r>
              <a:rPr lang="nl-BE" dirty="0" smtClean="0"/>
              <a:t>professional </a:t>
            </a:r>
            <a:r>
              <a:rPr lang="nl-BE" dirty="0" err="1" smtClean="0"/>
              <a:t>activities</a:t>
            </a:r>
            <a:endParaRPr lang="nl-BE" dirty="0" smtClean="0"/>
          </a:p>
          <a:p>
            <a:pPr lvl="1"/>
            <a:r>
              <a:rPr lang="nl-BE" b="1" dirty="0" smtClean="0">
                <a:latin typeface="Fira Sans SemiBold" panose="020B0604020202020204" charset="0"/>
              </a:rPr>
              <a:t>Crossroads Bank </a:t>
            </a:r>
            <a:r>
              <a:rPr lang="nl-BE" b="1" dirty="0" err="1" smtClean="0">
                <a:latin typeface="Fira Sans SemiBold" panose="020B0604020202020204" charset="0"/>
              </a:rPr>
              <a:t>for</a:t>
            </a:r>
            <a:r>
              <a:rPr lang="nl-BE" b="1" dirty="0" smtClean="0">
                <a:latin typeface="Fira Sans SemiBold" panose="020B0604020202020204" charset="0"/>
              </a:rPr>
              <a:t> </a:t>
            </a:r>
            <a:r>
              <a:rPr lang="nl-BE" b="1" dirty="0" err="1" smtClean="0">
                <a:latin typeface="Fira Sans SemiBold" panose="020B0604020202020204" charset="0"/>
              </a:rPr>
              <a:t>Social</a:t>
            </a:r>
            <a:r>
              <a:rPr lang="nl-BE" b="1" dirty="0" smtClean="0">
                <a:latin typeface="Fira Sans SemiBold" panose="020B0604020202020204" charset="0"/>
              </a:rPr>
              <a:t> Security</a:t>
            </a:r>
          </a:p>
          <a:p>
            <a:pPr lvl="2"/>
            <a:r>
              <a:rPr lang="nl-BE" dirty="0" smtClean="0"/>
              <a:t>1986-1991: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a:t>
            </a:r>
            <a:r>
              <a:rPr lang="nl-BE" dirty="0" err="1" smtClean="0"/>
              <a:t>Social</a:t>
            </a:r>
            <a:r>
              <a:rPr lang="nl-BE" dirty="0" smtClean="0"/>
              <a:t> </a:t>
            </a:r>
            <a:r>
              <a:rPr lang="nl-BE" dirty="0" err="1" smtClean="0"/>
              <a:t>Affairs</a:t>
            </a:r>
            <a:r>
              <a:rPr lang="nl-BE" dirty="0" smtClean="0"/>
              <a:t> </a:t>
            </a:r>
            <a:r>
              <a:rPr lang="nl-BE" dirty="0" err="1" smtClean="0"/>
              <a:t>and</a:t>
            </a:r>
            <a:r>
              <a:rPr lang="nl-BE" dirty="0" smtClean="0"/>
              <a:t> </a:t>
            </a:r>
            <a:r>
              <a:rPr lang="nl-BE" dirty="0" err="1" smtClean="0"/>
              <a:t>the</a:t>
            </a:r>
            <a:r>
              <a:rPr lang="nl-BE" dirty="0" smtClean="0"/>
              <a:t> Prime Minister</a:t>
            </a:r>
          </a:p>
          <a:p>
            <a:pPr lvl="2"/>
            <a:r>
              <a:rPr lang="nl-BE" dirty="0" err="1" smtClean="0"/>
              <a:t>since</a:t>
            </a:r>
            <a:r>
              <a:rPr lang="nl-BE" dirty="0" smtClean="0"/>
              <a:t> 1991: CEO</a:t>
            </a:r>
          </a:p>
          <a:p>
            <a:pPr lvl="1"/>
            <a:r>
              <a:rPr lang="nl-BE" dirty="0" smtClean="0"/>
              <a:t>Data </a:t>
            </a:r>
            <a:r>
              <a:rPr lang="nl-BE" dirty="0" err="1" smtClean="0"/>
              <a:t>Protection</a:t>
            </a:r>
            <a:r>
              <a:rPr lang="nl-BE" dirty="0" smtClean="0"/>
              <a:t> </a:t>
            </a:r>
            <a:r>
              <a:rPr lang="nl-BE" dirty="0" err="1" smtClean="0"/>
              <a:t>Authority</a:t>
            </a:r>
            <a:endParaRPr lang="nl-BE" dirty="0" smtClean="0"/>
          </a:p>
          <a:p>
            <a:pPr lvl="2"/>
            <a:r>
              <a:rPr lang="nl-BE" dirty="0" smtClean="0"/>
              <a:t>1991-2022: </a:t>
            </a:r>
            <a:r>
              <a:rPr lang="nl-BE" dirty="0" err="1" smtClean="0"/>
              <a:t>external</a:t>
            </a:r>
            <a:r>
              <a:rPr lang="nl-BE" dirty="0" smtClean="0"/>
              <a:t> member</a:t>
            </a:r>
          </a:p>
          <a:p>
            <a:pPr lvl="1"/>
            <a:r>
              <a:rPr lang="nl-BE" dirty="0" smtClean="0"/>
              <a:t>Federal </a:t>
            </a:r>
            <a:r>
              <a:rPr lang="nl-BE" dirty="0" err="1" smtClean="0"/>
              <a:t>Ministry</a:t>
            </a:r>
            <a:r>
              <a:rPr lang="nl-BE" dirty="0" smtClean="0"/>
              <a:t> of ICT</a:t>
            </a:r>
          </a:p>
          <a:p>
            <a:pPr lvl="2"/>
            <a:r>
              <a:rPr lang="nl-BE" dirty="0" smtClean="0"/>
              <a:t>2000-2001: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ICT (</a:t>
            </a:r>
            <a:r>
              <a:rPr lang="nl-BE" dirty="0" err="1" smtClean="0"/>
              <a:t>ao</a:t>
            </a:r>
            <a:r>
              <a:rPr lang="nl-BE" dirty="0" smtClean="0"/>
              <a:t> </a:t>
            </a:r>
            <a:r>
              <a:rPr lang="nl-BE" dirty="0" err="1" smtClean="0"/>
              <a:t>conception</a:t>
            </a:r>
            <a:r>
              <a:rPr lang="nl-BE" dirty="0" smtClean="0"/>
              <a:t> of </a:t>
            </a:r>
            <a:r>
              <a:rPr lang="nl-BE" dirty="0" err="1" smtClean="0"/>
              <a:t>electronic</a:t>
            </a:r>
            <a:r>
              <a:rPr lang="nl-BE" dirty="0" smtClean="0"/>
              <a:t> </a:t>
            </a:r>
            <a:r>
              <a:rPr lang="nl-BE" dirty="0" err="1" smtClean="0"/>
              <a:t>identity</a:t>
            </a:r>
            <a:r>
              <a:rPr lang="nl-BE" dirty="0" smtClean="0"/>
              <a:t> card)</a:t>
            </a:r>
          </a:p>
          <a:p>
            <a:pPr lvl="1"/>
            <a:r>
              <a:rPr lang="nl-BE" b="1" dirty="0">
                <a:latin typeface="Fira Sans SemiBold" panose="020B0604020202020204" charset="0"/>
              </a:rPr>
              <a:t>Smals</a:t>
            </a:r>
            <a:r>
              <a:rPr lang="nl-BE" dirty="0" smtClean="0"/>
              <a:t> (</a:t>
            </a:r>
            <a:r>
              <a:rPr lang="en-US" dirty="0"/>
              <a:t>non for profit operational ICT </a:t>
            </a:r>
            <a:r>
              <a:rPr lang="en-US" dirty="0" smtClean="0"/>
              <a:t>association of public </a:t>
            </a:r>
            <a:r>
              <a:rPr lang="en-US" dirty="0"/>
              <a:t>institutions of social security and </a:t>
            </a:r>
            <a:r>
              <a:rPr lang="en-US" dirty="0" smtClean="0"/>
              <a:t>health)</a:t>
            </a:r>
          </a:p>
          <a:p>
            <a:pPr lvl="2"/>
            <a:r>
              <a:rPr lang="en-US" dirty="0" smtClean="0"/>
              <a:t>since 2004: CEO (</a:t>
            </a:r>
            <a:r>
              <a:rPr lang="en-US" dirty="0" err="1" smtClean="0"/>
              <a:t>ao</a:t>
            </a:r>
            <a:r>
              <a:rPr lang="en-US" dirty="0" smtClean="0"/>
              <a:t> originator of G-Cloud initiative)</a:t>
            </a:r>
            <a:endParaRPr lang="nl-BE" dirty="0" smtClean="0"/>
          </a:p>
          <a:p>
            <a:pPr lvl="1"/>
            <a:r>
              <a:rPr lang="nl-BE" b="1" dirty="0">
                <a:latin typeface="Fira Sans SemiBold" panose="020B0604020202020204" charset="0"/>
              </a:rPr>
              <a:t>eHealth platform</a:t>
            </a:r>
          </a:p>
          <a:p>
            <a:pPr lvl="2"/>
            <a:r>
              <a:rPr lang="nl-BE" dirty="0" smtClean="0"/>
              <a:t>2007-2008: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Public Health</a:t>
            </a:r>
          </a:p>
          <a:p>
            <a:pPr lvl="2"/>
            <a:r>
              <a:rPr lang="nl-BE" dirty="0" err="1" smtClean="0"/>
              <a:t>since</a:t>
            </a:r>
            <a:r>
              <a:rPr lang="nl-BE" dirty="0" smtClean="0"/>
              <a:t> 2008: CEO</a:t>
            </a:r>
          </a:p>
          <a:p>
            <a:pPr lvl="2"/>
            <a:r>
              <a:rPr lang="nl-BE" dirty="0" smtClean="0"/>
              <a:t>2020-2021: </a:t>
            </a:r>
            <a:r>
              <a:rPr lang="nl-BE" dirty="0" err="1" smtClean="0"/>
              <a:t>enterprise</a:t>
            </a:r>
            <a:r>
              <a:rPr lang="nl-BE" dirty="0" smtClean="0"/>
              <a:t> architect of </a:t>
            </a:r>
            <a:r>
              <a:rPr lang="nl-BE" dirty="0" err="1" smtClean="0"/>
              <a:t>Belgian</a:t>
            </a:r>
            <a:r>
              <a:rPr lang="nl-BE" dirty="0" smtClean="0"/>
              <a:t> information systems </a:t>
            </a:r>
            <a:r>
              <a:rPr lang="nl-BE" dirty="0" err="1" smtClean="0"/>
              <a:t>to</a:t>
            </a:r>
            <a:r>
              <a:rPr lang="nl-BE" dirty="0" smtClean="0"/>
              <a:t> </a:t>
            </a:r>
            <a:r>
              <a:rPr lang="nl-BE" dirty="0" err="1" smtClean="0"/>
              <a:t>fight</a:t>
            </a:r>
            <a:r>
              <a:rPr lang="nl-BE" dirty="0" smtClean="0"/>
              <a:t> </a:t>
            </a:r>
            <a:r>
              <a:rPr lang="nl-BE" dirty="0" err="1" smtClean="0"/>
              <a:t>the</a:t>
            </a:r>
            <a:r>
              <a:rPr lang="nl-BE" dirty="0" smtClean="0"/>
              <a:t> COVID-19 </a:t>
            </a:r>
            <a:r>
              <a:rPr lang="nl-BE" dirty="0" err="1" smtClean="0"/>
              <a:t>pandemic</a:t>
            </a:r>
            <a:r>
              <a:rPr lang="nl-BE" dirty="0" smtClean="0"/>
              <a:t> (</a:t>
            </a:r>
            <a:r>
              <a:rPr lang="nl-BE" dirty="0" err="1" smtClean="0"/>
              <a:t>testing</a:t>
            </a:r>
            <a:r>
              <a:rPr lang="nl-BE" dirty="0" smtClean="0"/>
              <a:t>, </a:t>
            </a:r>
            <a:r>
              <a:rPr lang="nl-BE" dirty="0" err="1" smtClean="0"/>
              <a:t>tracing</a:t>
            </a:r>
            <a:r>
              <a:rPr lang="nl-BE" dirty="0" smtClean="0"/>
              <a:t>, </a:t>
            </a:r>
            <a:r>
              <a:rPr lang="nl-BE" dirty="0" err="1" smtClean="0"/>
              <a:t>vaccination</a:t>
            </a:r>
            <a:r>
              <a:rPr lang="nl-BE" dirty="0" smtClean="0"/>
              <a:t>) </a:t>
            </a:r>
            <a:r>
              <a:rPr lang="nl-BE" dirty="0" err="1" smtClean="0"/>
              <a:t>and</a:t>
            </a:r>
            <a:r>
              <a:rPr lang="nl-BE" dirty="0" smtClean="0"/>
              <a:t> </a:t>
            </a:r>
            <a:r>
              <a:rPr lang="nl-BE" dirty="0" err="1" smtClean="0"/>
              <a:t>contributor</a:t>
            </a:r>
            <a:r>
              <a:rPr lang="nl-BE" dirty="0" smtClean="0"/>
              <a:t> </a:t>
            </a:r>
            <a:r>
              <a:rPr lang="nl-BE" dirty="0" err="1" smtClean="0"/>
              <a:t>to</a:t>
            </a:r>
            <a:r>
              <a:rPr lang="nl-BE" dirty="0" smtClean="0"/>
              <a:t> development of </a:t>
            </a:r>
            <a:r>
              <a:rPr lang="nl-BE" dirty="0" err="1" smtClean="0"/>
              <a:t>components</a:t>
            </a:r>
            <a:r>
              <a:rPr lang="nl-BE" dirty="0" smtClean="0"/>
              <a:t> on EU </a:t>
            </a:r>
            <a:r>
              <a:rPr lang="nl-BE" dirty="0" err="1" smtClean="0"/>
              <a:t>and</a:t>
            </a:r>
            <a:r>
              <a:rPr lang="nl-BE" dirty="0" smtClean="0"/>
              <a:t> WHO level</a:t>
            </a:r>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2</a:t>
            </a:fld>
            <a:r>
              <a:rPr lang="fr-BE" smtClean="0"/>
              <a:t> </a:t>
            </a:r>
            <a:endParaRPr lang="fr-BE" dirty="0"/>
          </a:p>
        </p:txBody>
      </p:sp>
      <p:sp>
        <p:nvSpPr>
          <p:cNvPr id="4" name="Titel 3"/>
          <p:cNvSpPr>
            <a:spLocks noGrp="1"/>
          </p:cNvSpPr>
          <p:nvPr>
            <p:ph type="title"/>
          </p:nvPr>
        </p:nvSpPr>
        <p:spPr>
          <a:xfrm>
            <a:off x="191344" y="164384"/>
            <a:ext cx="11809312" cy="908720"/>
          </a:xfrm>
        </p:spPr>
        <p:txBody>
          <a:bodyPr/>
          <a:lstStyle/>
          <a:p>
            <a:r>
              <a:rPr lang="nl-BE" dirty="0" err="1" smtClean="0"/>
              <a:t>About</a:t>
            </a:r>
            <a:r>
              <a:rPr lang="nl-BE" dirty="0" smtClean="0"/>
              <a:t> me (°1961)</a:t>
            </a:r>
            <a:endParaRPr lang="nl-BE" dirty="0"/>
          </a:p>
        </p:txBody>
      </p:sp>
    </p:spTree>
    <p:extLst>
      <p:ext uri="{BB962C8B-B14F-4D97-AF65-F5344CB8AC3E}">
        <p14:creationId xmlns:p14="http://schemas.microsoft.com/office/powerpoint/2010/main" val="3707407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
        <p:nvSpPr>
          <p:cNvPr id="11" name="Title 2"/>
          <p:cNvSpPr txBox="1">
            <a:spLocks/>
          </p:cNvSpPr>
          <p:nvPr/>
        </p:nvSpPr>
        <p:spPr>
          <a:xfrm>
            <a:off x="953950" y="365125"/>
            <a:ext cx="10515600" cy="1325563"/>
          </a:xfrm>
          <a:prstGeom prst="rect">
            <a:avLst/>
          </a:prstGeom>
        </p:spPr>
        <p:txBody>
          <a:bodyPr vert="horz" lIns="91440" tIns="45720" rIns="91440" bIns="45720" rtlCol="0" anchor="ctr">
            <a:normAutofit/>
          </a:bodyPr>
          <a:lstStyle>
            <a:lvl1pPr marL="457200" indent="-457200" algn="l" defTabSz="914400" rtl="0" eaLnBrk="1" latinLnBrk="0" hangingPunct="1">
              <a:lnSpc>
                <a:spcPct val="90000"/>
              </a:lnSpc>
              <a:spcBef>
                <a:spcPct val="0"/>
              </a:spcBef>
              <a:buFontTx/>
              <a:buBlip>
                <a:blip r:embed="rId2"/>
              </a:buBlip>
              <a:defRPr sz="3200" b="0" kern="1200">
                <a:solidFill>
                  <a:srgbClr val="00B0F0"/>
                </a:solidFill>
                <a:latin typeface="Fira Sans SemiBold" panose="020B0603050000020004" pitchFamily="34" charset="0"/>
                <a:ea typeface="+mj-ea"/>
                <a:cs typeface="+mj-cs"/>
              </a:defRPr>
            </a:lvl1pPr>
          </a:lstStyle>
          <a:p>
            <a:r>
              <a:rPr lang="en-GB" dirty="0"/>
              <a:t>Expectations of citizens &amp; enterprises</a:t>
            </a:r>
            <a:endParaRPr lang="en-US" dirty="0"/>
          </a:p>
        </p:txBody>
      </p:sp>
      <p:sp>
        <p:nvSpPr>
          <p:cNvPr id="20" name="Tijdelijke aanduiding voor inhoud 4"/>
          <p:cNvSpPr>
            <a:spLocks noGrp="1"/>
          </p:cNvSpPr>
          <p:nvPr>
            <p:ph idx="1"/>
          </p:nvPr>
        </p:nvSpPr>
        <p:spPr>
          <a:xfrm>
            <a:off x="953950" y="1825625"/>
            <a:ext cx="10515600" cy="4351338"/>
          </a:xfrm>
        </p:spPr>
        <p:txBody>
          <a:bodyPr/>
          <a:lstStyle/>
          <a:p>
            <a:r>
              <a:rPr lang="en-GB" altLang="fr-FR" dirty="0"/>
              <a:t> </a:t>
            </a:r>
            <a:r>
              <a:rPr lang="en-GB" altLang="fr-FR" sz="2400" dirty="0">
                <a:latin typeface="Fira Sans SemiBold" panose="020B0603050000020004" pitchFamily="34" charset="0"/>
              </a:rPr>
              <a:t>With active user participation</a:t>
            </a:r>
          </a:p>
          <a:p>
            <a:r>
              <a:rPr lang="en-GB" altLang="fr-FR" sz="2400" dirty="0">
                <a:latin typeface="Fira Sans SemiBold" panose="020B0603050000020004" pitchFamily="34" charset="0"/>
              </a:rPr>
              <a:t> Offered in a performant and user friendly way</a:t>
            </a:r>
          </a:p>
          <a:p>
            <a:r>
              <a:rPr lang="en-GB" altLang="fr-FR" sz="2400" dirty="0">
                <a:latin typeface="Fira Sans SemiBold" panose="020B0603050000020004" pitchFamily="34" charset="0"/>
              </a:rPr>
              <a:t> Using the media of their choice </a:t>
            </a:r>
          </a:p>
          <a:p>
            <a:r>
              <a:rPr lang="en-GB" altLang="fr-FR" sz="2400" dirty="0">
                <a:latin typeface="Fira Sans SemiBold" panose="020B0603050000020004" pitchFamily="34" charset="0"/>
              </a:rPr>
              <a:t> Adjusted to their own processes </a:t>
            </a:r>
          </a:p>
          <a:p>
            <a:r>
              <a:rPr lang="en-GB" altLang="fr-FR" sz="2400" dirty="0">
                <a:latin typeface="Fira Sans SemiBold" panose="020B0603050000020004" pitchFamily="34" charset="0"/>
              </a:rPr>
              <a:t> Respecting their privacy</a:t>
            </a:r>
          </a:p>
          <a:p>
            <a:endParaRPr lang="en-GB" altLang="fr-FR" sz="2400" dirty="0">
              <a:latin typeface="Fira Sans SemiBold" panose="020B0603050000020004" pitchFamily="34" charset="0"/>
            </a:endParaRPr>
          </a:p>
          <a:p>
            <a:endParaRPr lang="nl-BE" sz="2400" dirty="0">
              <a:latin typeface="Fira Sans SemiBold" panose="020B06030500000200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591" y="4860912"/>
            <a:ext cx="1036767" cy="1036767"/>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188" y="4832985"/>
            <a:ext cx="1036767" cy="1036767"/>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2550" y="4877586"/>
            <a:ext cx="1036270" cy="1036270"/>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4833" y="4869249"/>
            <a:ext cx="1036767" cy="103627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2371" y="4869250"/>
            <a:ext cx="1035773" cy="1036270"/>
          </a:xfrm>
          <a:prstGeom prst="rect">
            <a:avLst/>
          </a:prstGeom>
        </p:spPr>
      </p:pic>
    </p:spTree>
    <p:extLst>
      <p:ext uri="{BB962C8B-B14F-4D97-AF65-F5344CB8AC3E}">
        <p14:creationId xmlns:p14="http://schemas.microsoft.com/office/powerpoint/2010/main" val="34742194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7602" t="17003" r="17130" b="40123"/>
          <a:stretch/>
        </p:blipFill>
        <p:spPr bwMode="auto">
          <a:xfrm>
            <a:off x="152400" y="0"/>
            <a:ext cx="1203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124364" y="1786889"/>
            <a:ext cx="7638471" cy="3284221"/>
          </a:xfrm>
        </p:spPr>
        <p:txBody>
          <a:bodyPr>
            <a:normAutofit/>
          </a:bodyPr>
          <a:lstStyle/>
          <a:p>
            <a:pPr algn="ctr">
              <a:lnSpc>
                <a:spcPct val="100000"/>
              </a:lnSpc>
            </a:pPr>
            <a:r>
              <a:rPr lang="nl-NL" sz="4000" dirty="0" err="1" smtClean="0">
                <a:solidFill>
                  <a:schemeClr val="accent2">
                    <a:lumMod val="50000"/>
                  </a:schemeClr>
                </a:solidFill>
                <a:latin typeface="Fira Sans Medium" panose="020B0603050000020004" pitchFamily="34" charset="0"/>
                <a:cs typeface="Arial" panose="020B0604020202020204" pitchFamily="34" charset="0"/>
              </a:rPr>
              <a:t>Enablers</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to</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achieve</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our</a:t>
            </a:r>
            <a:r>
              <a:rPr lang="nl-NL" sz="4000" dirty="0" smtClean="0">
                <a:solidFill>
                  <a:schemeClr val="accent2">
                    <a:lumMod val="50000"/>
                  </a:schemeClr>
                </a:solidFill>
                <a:latin typeface="Fira Sans Medium" panose="020B0603050000020004" pitchFamily="34" charset="0"/>
                <a:cs typeface="Arial" panose="020B0604020202020204" pitchFamily="34" charset="0"/>
              </a:rPr>
              <a:t> goals</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4075968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80560" y="365125"/>
            <a:ext cx="6873240" cy="1325563"/>
          </a:xfrm>
        </p:spPr>
        <p:txBody>
          <a:bodyPr/>
          <a:lstStyle/>
          <a:p>
            <a:r>
              <a:rPr lang="en-US" dirty="0"/>
              <a:t>Let’s NOT reinvent the wheel…</a:t>
            </a:r>
          </a:p>
        </p:txBody>
      </p:sp>
      <p:sp>
        <p:nvSpPr>
          <p:cNvPr id="5" name="Content Placeholder 4"/>
          <p:cNvSpPr>
            <a:spLocks noGrp="1"/>
          </p:cNvSpPr>
          <p:nvPr>
            <p:ph idx="1"/>
          </p:nvPr>
        </p:nvSpPr>
        <p:spPr>
          <a:xfrm>
            <a:off x="4480561" y="2439347"/>
            <a:ext cx="6427694" cy="3877633"/>
          </a:xfrm>
        </p:spPr>
        <p:txBody>
          <a:bodyPr>
            <a:normAutofit/>
          </a:bodyPr>
          <a:lstStyle/>
          <a:p>
            <a:pPr>
              <a:lnSpc>
                <a:spcPct val="120000"/>
              </a:lnSpc>
            </a:pPr>
            <a:r>
              <a:rPr lang="en-US" sz="2400" dirty="0" smtClean="0"/>
              <a:t>Share and reuse existing assets</a:t>
            </a:r>
          </a:p>
          <a:p>
            <a:pPr lvl="1">
              <a:lnSpc>
                <a:spcPct val="120000"/>
              </a:lnSpc>
            </a:pPr>
            <a:r>
              <a:rPr lang="en-US" sz="2400" dirty="0"/>
              <a:t>Business </a:t>
            </a:r>
            <a:r>
              <a:rPr lang="en-US" sz="2400" dirty="0" smtClean="0"/>
              <a:t>processes</a:t>
            </a:r>
            <a:endParaRPr lang="en-US" sz="2400" dirty="0"/>
          </a:p>
          <a:p>
            <a:pPr lvl="1">
              <a:lnSpc>
                <a:spcPct val="120000"/>
              </a:lnSpc>
            </a:pPr>
            <a:r>
              <a:rPr lang="en-US" sz="2400" dirty="0" smtClean="0"/>
              <a:t>Software components and API’s</a:t>
            </a:r>
            <a:endParaRPr lang="en-US" sz="2400" dirty="0"/>
          </a:p>
          <a:p>
            <a:pPr lvl="1">
              <a:lnSpc>
                <a:spcPct val="120000"/>
              </a:lnSpc>
            </a:pPr>
            <a:r>
              <a:rPr lang="en-US" sz="2400" dirty="0" smtClean="0"/>
              <a:t>Procurement and </a:t>
            </a:r>
            <a:r>
              <a:rPr lang="en-US" sz="2400" dirty="0" err="1" smtClean="0"/>
              <a:t>licences</a:t>
            </a:r>
            <a:endParaRPr lang="en-US" sz="2400" dirty="0"/>
          </a:p>
          <a:p>
            <a:pPr lvl="1">
              <a:lnSpc>
                <a:spcPct val="120000"/>
              </a:lnSpc>
            </a:pPr>
            <a:r>
              <a:rPr lang="en-US" sz="2400" dirty="0" smtClean="0"/>
              <a:t>Infrastructure</a:t>
            </a:r>
          </a:p>
          <a:p>
            <a:pPr lvl="1">
              <a:lnSpc>
                <a:spcPct val="120000"/>
              </a:lnSpc>
            </a:pPr>
            <a:r>
              <a:rPr lang="en-US" sz="2400" dirty="0" smtClean="0"/>
              <a:t>Other types of </a:t>
            </a:r>
            <a:r>
              <a:rPr lang="en-US" sz="2400" b="1" dirty="0" smtClean="0"/>
              <a:t>building blocks</a:t>
            </a:r>
            <a:r>
              <a:rPr lang="en-US" sz="2400" dirty="0" smtClean="0"/>
              <a:t>…</a:t>
            </a:r>
          </a:p>
          <a:p>
            <a:pPr lvl="1">
              <a:lnSpc>
                <a:spcPct val="120000"/>
              </a:lnSpc>
            </a:pPr>
            <a:endParaRPr lang="en-US" sz="2200" dirty="0" smtClean="0"/>
          </a:p>
          <a:p>
            <a:pPr lvl="1">
              <a:lnSpc>
                <a:spcPct val="120000"/>
              </a:lnSpc>
            </a:pPr>
            <a:endParaRPr lang="en-US" sz="2200" dirty="0" smtClean="0"/>
          </a:p>
          <a:p>
            <a:pPr lvl="1"/>
            <a:endParaRPr lang="nl-NL" dirty="0"/>
          </a:p>
          <a:p>
            <a:endParaRPr lang="nl-NL" dirty="0"/>
          </a:p>
          <a:p>
            <a:pPr lvl="1"/>
            <a:endParaRPr lang="en-US" dirty="0"/>
          </a:p>
          <a:p>
            <a:endParaRPr lang="nl-NL" dirty="0"/>
          </a:p>
          <a:p>
            <a:pPr lvl="1"/>
            <a:endParaRPr lang="nl-NL" dirty="0"/>
          </a:p>
          <a:p>
            <a:pPr lvl="1"/>
            <a:endParaRPr lang="nl-NL" dirty="0"/>
          </a:p>
          <a:p>
            <a:pPr lvl="1"/>
            <a:endParaRPr lang="nl-NL"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480" r="13677"/>
          <a:stretch/>
        </p:blipFill>
        <p:spPr>
          <a:xfrm>
            <a:off x="142730" y="0"/>
            <a:ext cx="3698956" cy="6858000"/>
          </a:xfrm>
          <a:prstGeom prst="rect">
            <a:avLst/>
          </a:prstGeom>
        </p:spPr>
      </p:pic>
      <p:sp>
        <p:nvSpPr>
          <p:cNvPr id="6"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8933602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80560" y="365125"/>
            <a:ext cx="6873240" cy="1325563"/>
          </a:xfrm>
        </p:spPr>
        <p:txBody>
          <a:bodyPr/>
          <a:lstStyle/>
          <a:p>
            <a:r>
              <a:rPr lang="en-US" dirty="0"/>
              <a:t>Let’s </a:t>
            </a:r>
            <a:r>
              <a:rPr lang="en-US" dirty="0" smtClean="0"/>
              <a:t>work together…</a:t>
            </a:r>
            <a:endParaRPr lang="en-US" dirty="0"/>
          </a:p>
        </p:txBody>
      </p:sp>
      <p:sp>
        <p:nvSpPr>
          <p:cNvPr id="5" name="Content Placeholder 4"/>
          <p:cNvSpPr>
            <a:spLocks noGrp="1"/>
          </p:cNvSpPr>
          <p:nvPr>
            <p:ph idx="1"/>
          </p:nvPr>
        </p:nvSpPr>
        <p:spPr>
          <a:xfrm>
            <a:off x="4480561" y="1886506"/>
            <a:ext cx="6427694" cy="4422365"/>
          </a:xfrm>
        </p:spPr>
        <p:txBody>
          <a:bodyPr>
            <a:normAutofit/>
          </a:bodyPr>
          <a:lstStyle/>
          <a:p>
            <a:pPr>
              <a:lnSpc>
                <a:spcPct val="120000"/>
              </a:lnSpc>
            </a:pPr>
            <a:endParaRPr lang="en-US" sz="2400" dirty="0" smtClean="0"/>
          </a:p>
          <a:p>
            <a:pPr>
              <a:lnSpc>
                <a:spcPct val="120000"/>
              </a:lnSpc>
            </a:pPr>
            <a:r>
              <a:rPr lang="en-US" sz="2400" dirty="0" smtClean="0">
                <a:latin typeface="Fira Sans SemiBold"/>
              </a:rPr>
              <a:t>Align and collaborate</a:t>
            </a:r>
          </a:p>
          <a:p>
            <a:pPr lvl="1">
              <a:lnSpc>
                <a:spcPct val="120000"/>
              </a:lnSpc>
            </a:pPr>
            <a:r>
              <a:rPr lang="en-US" sz="2400" dirty="0" smtClean="0"/>
              <a:t>Promote and rely on </a:t>
            </a:r>
            <a:r>
              <a:rPr lang="en-US" sz="2400" dirty="0"/>
              <a:t>mature business </a:t>
            </a:r>
            <a:r>
              <a:rPr lang="en-US" sz="2400" dirty="0" smtClean="0"/>
              <a:t>concepts</a:t>
            </a:r>
          </a:p>
          <a:p>
            <a:pPr lvl="1">
              <a:lnSpc>
                <a:spcPct val="120000"/>
              </a:lnSpc>
            </a:pPr>
            <a:r>
              <a:rPr lang="en-US" sz="2400" dirty="0"/>
              <a:t>E</a:t>
            </a:r>
            <a:r>
              <a:rPr lang="en-US" sz="2400" dirty="0" smtClean="0"/>
              <a:t>nforce </a:t>
            </a:r>
            <a:r>
              <a:rPr lang="en-US" sz="2400" dirty="0"/>
              <a:t>proven </a:t>
            </a:r>
            <a:r>
              <a:rPr lang="en-US" sz="2400" dirty="0" smtClean="0"/>
              <a:t>standards</a:t>
            </a:r>
          </a:p>
          <a:p>
            <a:pPr lvl="1">
              <a:lnSpc>
                <a:spcPct val="120000"/>
              </a:lnSpc>
            </a:pPr>
            <a:r>
              <a:rPr lang="en-US" sz="2400" dirty="0" smtClean="0"/>
              <a:t>Share </a:t>
            </a:r>
            <a:r>
              <a:rPr lang="en-US" sz="2400" dirty="0"/>
              <a:t>knowledge </a:t>
            </a:r>
            <a:r>
              <a:rPr lang="en-US" sz="2400" dirty="0" smtClean="0"/>
              <a:t>and techniques</a:t>
            </a:r>
          </a:p>
          <a:p>
            <a:pPr lvl="1">
              <a:lnSpc>
                <a:spcPct val="120000"/>
              </a:lnSpc>
            </a:pPr>
            <a:r>
              <a:rPr lang="en-US" sz="2400" dirty="0" smtClean="0"/>
              <a:t>Exchange </a:t>
            </a:r>
            <a:r>
              <a:rPr lang="en-US" sz="2400" dirty="0"/>
              <a:t>good </a:t>
            </a:r>
            <a:r>
              <a:rPr lang="en-US" sz="2400" dirty="0" smtClean="0"/>
              <a:t>practices</a:t>
            </a:r>
          </a:p>
          <a:p>
            <a:pPr lvl="1">
              <a:lnSpc>
                <a:spcPct val="120000"/>
              </a:lnSpc>
            </a:pPr>
            <a:r>
              <a:rPr lang="en-US" sz="2400" dirty="0" smtClean="0"/>
              <a:t>Co-creation with all actors involved</a:t>
            </a:r>
            <a:endParaRPr lang="en-US" sz="2400" dirty="0"/>
          </a:p>
          <a:p>
            <a:pPr lvl="1"/>
            <a:endParaRPr lang="nl-NL" dirty="0"/>
          </a:p>
          <a:p>
            <a:endParaRPr lang="nl-NL" dirty="0"/>
          </a:p>
          <a:p>
            <a:pPr lvl="1"/>
            <a:endParaRPr lang="en-US" dirty="0"/>
          </a:p>
          <a:p>
            <a:endParaRPr lang="nl-NL" dirty="0"/>
          </a:p>
          <a:p>
            <a:pPr lvl="1"/>
            <a:endParaRPr lang="nl-NL" dirty="0"/>
          </a:p>
          <a:p>
            <a:pPr lvl="1"/>
            <a:endParaRPr lang="nl-NL" dirty="0"/>
          </a:p>
          <a:p>
            <a:pPr lvl="1"/>
            <a:endParaRPr lang="nl-NL" dirty="0"/>
          </a:p>
        </p:txBody>
      </p:sp>
      <p:sp>
        <p:nvSpPr>
          <p:cNvPr id="7"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08" y="-177763"/>
            <a:ext cx="3706884" cy="7035763"/>
          </a:xfrm>
          <a:prstGeom prst="rect">
            <a:avLst/>
          </a:prstGeom>
        </p:spPr>
      </p:pic>
    </p:spTree>
    <p:extLst>
      <p:ext uri="{BB962C8B-B14F-4D97-AF65-F5344CB8AC3E}">
        <p14:creationId xmlns:p14="http://schemas.microsoft.com/office/powerpoint/2010/main" val="2703506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dirty="0" smtClean="0"/>
              <a:t>   </a:t>
            </a:r>
            <a:r>
              <a:rPr lang="fr-BE" dirty="0" err="1" smtClean="0"/>
              <a:t>Who</a:t>
            </a:r>
            <a:r>
              <a:rPr lang="fr-BE" dirty="0" smtClean="0"/>
              <a:t> </a:t>
            </a:r>
            <a:r>
              <a:rPr lang="fr-BE" dirty="0" err="1"/>
              <a:t>is</a:t>
            </a:r>
            <a:r>
              <a:rPr lang="fr-BE" dirty="0"/>
              <a:t> </a:t>
            </a:r>
            <a:r>
              <a:rPr lang="fr-BE" dirty="0" err="1" smtClean="0"/>
              <a:t>already</a:t>
            </a:r>
            <a:r>
              <a:rPr lang="fr-BE" dirty="0" smtClean="0"/>
              <a:t> </a:t>
            </a:r>
            <a:r>
              <a:rPr lang="fr-BE" dirty="0" err="1" smtClean="0"/>
              <a:t>involved</a:t>
            </a:r>
            <a:r>
              <a:rPr lang="fr-BE" dirty="0"/>
              <a:t>?</a:t>
            </a:r>
            <a:br>
              <a:rPr lang="fr-BE" dirty="0"/>
            </a:br>
            <a:endParaRPr lang="en-US" dirty="0"/>
          </a:p>
        </p:txBody>
      </p:sp>
      <p:grpSp>
        <p:nvGrpSpPr>
          <p:cNvPr id="2" name="Group 1"/>
          <p:cNvGrpSpPr/>
          <p:nvPr/>
        </p:nvGrpSpPr>
        <p:grpSpPr>
          <a:xfrm>
            <a:off x="167591" y="3285994"/>
            <a:ext cx="11856818" cy="3443748"/>
            <a:chOff x="667451" y="2827989"/>
            <a:chExt cx="11856818" cy="3443748"/>
          </a:xfrm>
        </p:grpSpPr>
        <p:pic>
          <p:nvPicPr>
            <p:cNvPr id="43" name="Picture 42"/>
            <p:cNvPicPr>
              <a:picLocks noChangeAspect="1"/>
            </p:cNvPicPr>
            <p:nvPr/>
          </p:nvPicPr>
          <p:blipFill>
            <a:blip r:embed="rId3"/>
            <a:stretch>
              <a:fillRect/>
            </a:stretch>
          </p:blipFill>
          <p:spPr>
            <a:xfrm>
              <a:off x="8330916" y="3398467"/>
              <a:ext cx="1815266" cy="1815266"/>
            </a:xfrm>
            <a:prstGeom prst="rect">
              <a:avLst/>
            </a:prstGeom>
          </p:spPr>
        </p:pic>
        <p:pic>
          <p:nvPicPr>
            <p:cNvPr id="33" name="Picture 32"/>
            <p:cNvPicPr>
              <a:picLocks noChangeAspect="1"/>
            </p:cNvPicPr>
            <p:nvPr/>
          </p:nvPicPr>
          <p:blipFill>
            <a:blip r:embed="rId4"/>
            <a:stretch>
              <a:fillRect/>
            </a:stretch>
          </p:blipFill>
          <p:spPr>
            <a:xfrm>
              <a:off x="10805414" y="4557263"/>
              <a:ext cx="1400742" cy="1400742"/>
            </a:xfrm>
            <a:prstGeom prst="rect">
              <a:avLst/>
            </a:prstGeom>
          </p:spPr>
        </p:pic>
        <p:pic>
          <p:nvPicPr>
            <p:cNvPr id="11" name="Picture 10"/>
            <p:cNvPicPr>
              <a:picLocks noChangeAspect="1"/>
            </p:cNvPicPr>
            <p:nvPr/>
          </p:nvPicPr>
          <p:blipFill>
            <a:blip r:embed="rId5"/>
            <a:stretch>
              <a:fillRect/>
            </a:stretch>
          </p:blipFill>
          <p:spPr>
            <a:xfrm>
              <a:off x="10693659" y="4216120"/>
              <a:ext cx="1830610" cy="482061"/>
            </a:xfrm>
            <a:prstGeom prst="rect">
              <a:avLst/>
            </a:prstGeom>
          </p:spPr>
        </p:pic>
        <p:pic>
          <p:nvPicPr>
            <p:cNvPr id="7" name="Picture 6"/>
            <p:cNvPicPr>
              <a:picLocks noChangeAspect="1"/>
            </p:cNvPicPr>
            <p:nvPr/>
          </p:nvPicPr>
          <p:blipFill>
            <a:blip r:embed="rId6"/>
            <a:stretch>
              <a:fillRect/>
            </a:stretch>
          </p:blipFill>
          <p:spPr>
            <a:xfrm>
              <a:off x="667451" y="3859470"/>
              <a:ext cx="1388700" cy="1388700"/>
            </a:xfrm>
            <a:prstGeom prst="rect">
              <a:avLst/>
            </a:prstGeom>
          </p:spPr>
        </p:pic>
        <p:pic>
          <p:nvPicPr>
            <p:cNvPr id="45" name="Picture 44"/>
            <p:cNvPicPr>
              <a:picLocks noChangeAspect="1"/>
            </p:cNvPicPr>
            <p:nvPr/>
          </p:nvPicPr>
          <p:blipFill>
            <a:blip r:embed="rId7"/>
            <a:stretch>
              <a:fillRect/>
            </a:stretch>
          </p:blipFill>
          <p:spPr>
            <a:xfrm>
              <a:off x="6037506" y="5440346"/>
              <a:ext cx="1970282" cy="831391"/>
            </a:xfrm>
            <a:prstGeom prst="rect">
              <a:avLst/>
            </a:prstGeom>
          </p:spPr>
        </p:pic>
        <p:pic>
          <p:nvPicPr>
            <p:cNvPr id="47" name="Picture 46"/>
            <p:cNvPicPr>
              <a:picLocks noChangeAspect="1"/>
            </p:cNvPicPr>
            <p:nvPr/>
          </p:nvPicPr>
          <p:blipFill>
            <a:blip r:embed="rId8"/>
            <a:stretch>
              <a:fillRect/>
            </a:stretch>
          </p:blipFill>
          <p:spPr>
            <a:xfrm>
              <a:off x="7244781" y="2827989"/>
              <a:ext cx="849455" cy="849455"/>
            </a:xfrm>
            <a:prstGeom prst="rect">
              <a:avLst/>
            </a:prstGeom>
          </p:spPr>
        </p:pic>
      </p:grpSp>
      <p:grpSp>
        <p:nvGrpSpPr>
          <p:cNvPr id="6" name="Group 5"/>
          <p:cNvGrpSpPr/>
          <p:nvPr/>
        </p:nvGrpSpPr>
        <p:grpSpPr>
          <a:xfrm>
            <a:off x="1965606" y="2658154"/>
            <a:ext cx="9398141" cy="3282643"/>
            <a:chOff x="1965606" y="2251626"/>
            <a:chExt cx="9398141" cy="3282643"/>
          </a:xfrm>
        </p:grpSpPr>
        <p:pic>
          <p:nvPicPr>
            <p:cNvPr id="9" name="Picture 4" descr="SPF Santé publiqu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5606" y="4222146"/>
              <a:ext cx="2048821" cy="779275"/>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9392312" y="2251626"/>
              <a:ext cx="1971435" cy="3282643"/>
              <a:chOff x="8994586" y="3919113"/>
              <a:chExt cx="2262892" cy="3767950"/>
            </a:xfrm>
          </p:grpSpPr>
          <p:pic>
            <p:nvPicPr>
              <p:cNvPr id="29" name="Picture 28"/>
              <p:cNvPicPr>
                <a:picLocks noChangeAspect="1"/>
              </p:cNvPicPr>
              <p:nvPr/>
            </p:nvPicPr>
            <p:blipFill>
              <a:blip r:embed="rId10"/>
              <a:stretch>
                <a:fillRect/>
              </a:stretch>
            </p:blipFill>
            <p:spPr>
              <a:xfrm>
                <a:off x="8994586" y="6720967"/>
                <a:ext cx="750365" cy="966096"/>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27039" y="3919113"/>
                <a:ext cx="1030439" cy="675872"/>
              </a:xfrm>
              <a:prstGeom prst="rect">
                <a:avLst/>
              </a:prstGeom>
            </p:spPr>
          </p:pic>
        </p:grpSp>
      </p:grpSp>
      <p:grpSp>
        <p:nvGrpSpPr>
          <p:cNvPr id="13" name="Group 12"/>
          <p:cNvGrpSpPr/>
          <p:nvPr/>
        </p:nvGrpSpPr>
        <p:grpSpPr>
          <a:xfrm>
            <a:off x="3817268" y="2022073"/>
            <a:ext cx="8484629" cy="3243279"/>
            <a:chOff x="4365442" y="1587771"/>
            <a:chExt cx="8484629" cy="3243279"/>
          </a:xfrm>
        </p:grpSpPr>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10254" y="3987218"/>
              <a:ext cx="1881973" cy="843832"/>
            </a:xfrm>
            <a:prstGeom prst="rect">
              <a:avLst/>
            </a:prstGeom>
          </p:spPr>
        </p:pic>
        <p:pic>
          <p:nvPicPr>
            <p:cNvPr id="25" name="Picture 2" descr="Logo en huisstijl | In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23555" y="2851692"/>
              <a:ext cx="1426516" cy="80127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png;base64,iVBORw0KGgoAAAANSUhEUgAAAK0AAACtCAMAAAD1cQ9xAAAAY1BMVEX///8kf40lf40Ad4YAdYUafIoAcoIPeYj7/f0AbH30+Pnt8/QAb4Dh6+3p8PLK3N/U4uU8iZZGjpqdv8V4qbK1ztORt76lxMpVlaCuyc6909eGsLgxhZJpoKpemqQAYHMAV2uInC+DAAATHklEQVR4nO0812LbPK+hSIqy9t7S97//Ux4AXLKbYSlJey6MmyquTYEg9uDb2wte8IIXvOAFL3jBC17wghe84BsQJ3H0r3H4HOI8K/p2XGV405ByNi5DkeXxv0btAeJy6rc1TIWSkrGAIQQBk5KLlNdb05X/f0g9L3uluJIBAfOg/5ZKyGrvy3+N5htStZUcKUp4SqkApAb9aDCWirM++7c8UQ41cCdREdDhst7bpW+GYeqmaWj6ZRtrKYQyzCHE2GX/Dtd25ZKOXopUbs1cZMk9f6Lkdf3OU0FbYorXS/5vcN2lkkg0OPK1Lz9RWXFc9qvCLyMTB/8A33K7KSSX5Os2PPP6st8ZnAQxRP93+SFfGCdc03p4Wtbjol9DwDdgohr+okabK4VvleE6J2d+FyWDDJEhpKz/FnmzPUUToORY/PF/cZJnAGVR4j958qfKmmpgYGD2dDm10YsQzSvH0wz37uE0cxD/dq8CHqYIoWLVtoAZe8A4GWpO7PvOZn8a4laiqAgx3CNRNlu9okHThsKaBPikGrfhnox5f6PDCYZfRjaTqAmkbI9qIM56bc/Yvek1fwHSYm3u7Fg2IuMzvv2qMpsRJabq7vjmaQyFQY6BGyM4khdwFCHXOpbMB9+6A2rRAKSFI6p+UdiaAJEN28MryqUS2p4xBQZtbJtuLoqiLIti7pp2VKmQxo6JsTlwRDEK5Ibq15h34fBiGTb+k7yVxkQBbFMWR/eSF8VxNuyB/1Lj+SFeUGVLNf8KrnH7SIy8F0Lbs2DvP6FRNC+j5OTZiOAgcQ3x1a37+JfXoUVXio+eC6Y6ZNpG9MVXrmAyL7An+vbu99WtJAbT7yDLeO3QikdSZWCbhqfUfJT15FyCVVnchyU4Ob/ADBGyAVOtZctoIq9V8voEYaK+Ir9GKOdbxBUS4faz6EYNsUFrKZssxIaqah7pmpTFPA0IE7q7D/+bLai4QLM4ryYfkbryRzVDh0IdbhbZbCQFe2vvlXs8Q7BQrahzQesquYIZ64t7LVGOIWmCzX6QV4juT+rdLEU22Ox7Z1K7aj2eX5wPtRBkeLURI5uAZkyMw11EMUgtAXanMZN4Sj9m1fIK9exuj7UjJ0ocbUTebTyUzCN6h3Oo2qNnWY7oFqnaMm8Jywd8e/sZiEkdBHbzM5p4KRpPr6QfQeY0ZmDQUuACNLxpiJJIdkyo/eAFJW1KmtuiO+N3xA+5OAMqntQu3aEXIAPPBVGj/S7AVMqqHQrwahGSrBjaQCnzn3L12iPqyYytds0GxEAGPyJpxLTCvqoD63sgy1vUBSHZMyHHZf7TSOQT+Aqa8OHBocU9g2zZZVoBfkT9A+55NKIQLObciwdks9ZEhmz5MOjJ51aShYZw120HFwIEDe/HoMcCsXywwAlATSsrg0lWgb91QHZeiWw8bfLPwsIoW1JKgfDR/bTAAE3V9i+kdfptNVaiKQ/NO/IaSOADwLjFGIDxqvk6go1bcmhl6ISpYEe1OBBRvpl5ilrwRcLe/AV/gCxZ8uRbiAyrludIUuDXYee9RWlG9pDG/9QM13z466egFHhchg8GXJ5bbZCMpOWDh2Ayn4elbbetXYbinpPjhjQab+3HTYq6wmy+vMEf6/d4YUXdavAr1dG9S+jVaj8cXpR0m4TwRicZFedh0BZHO1bqDTo703I8G/MHaDXwRL6DbBcGjrXiHcXCemEZ7UP2/rtJ16pQsXvgqTzqtXjjaAgsung8ATeqIK9h/ds3iIsIMmW0JMmBjO17SL58gigeRi7YXa5ZmzHJ5e6jg2jBAERYZ64kF3n2L1DfMMAdbF3t+jnHANwqh3hEYxR6g1ZUFHoFUpLtWisdqlkj5xXXG5kxbvX3hIc35mZRpMDlFHq8gdIJzdlsoA+UUw7wEskcyTJSZaBO5biB5TWcU879VnFFKYVb7ySuR+q6UHSH/7dabUbUL3MuKgRhGLVEU269vIl0j9OcXaVTRbKdH/y+qJy2EPVsIDx5ibr2lEifW/6Co7ju6aJ65YZrN+n1Ab7hYCcbyruocMneMxJxuZMvKQN7FBEembRqsQduE+bMkC/ExZgyuqFC0NtGp04aMxnj6fHdYkOBu2Tbxz5JWdN+UmvygEGBDObQkhqJqwmagGGX9TWDNoBjZI4bXdwgNWRukL2srx9tiCyvPo0DoyYg8vcG3ZIcRruc8ALRg+VMr8kZiuiqkcpIORjpobydxY5i4XD8Kk4pFdkSK6VDGHiPBjxSaRYoAq9/z0EZePW3HDi4Ba5TdkXKDjl/8hOIa3XIy4C2YU4VIHGF/g9S8PwKtg0uaDAUaGM1YxYrev2GtyZSwk+4YMCTO+oGZhZEUrBAr5IDm1gLjv4pvxBExEhDrvGY0f3QGjJaYL3UkCgLMHB/8uSSGlXBaIQRlzFCEeHJGbWeoT27wAroeFtVvR84WB7EdlVea3wNMaairOKLiVs16jPKqWFpPLn9vFYohGOEDJcwHNwjk1nDjkrjSwHzUOJR3IzIkyh4bpWB/hiY2IdrzwMoE+tuAncGqcFQeQHOMM1wiskoahr1M6kZo3N75Fb9rhKYTp3OkYIvHyij8YlV9ccFLGYPDcXwXORHAYLUuGBUwoSRXOXiBmQX0X+4wgcQe7RyQlx/DJqHGYqDh+vO71kgyu3OPAbCODfMsRqa5fOMi+tKbbJL1FL6Ma78USLXnjbqqMaMEQMiOGOOKBr+QsZdzybFJsBl1cvOIrCO7Rz4FBDDl511mEowYta5bZHtNRXRnfFvY+Lssi1s0TiIIL32ER2mm34BRn3nY1R0maU0igvdOi28OXKIOcnAeyRPAx6TPvIITk/p0AQthlz1F1D01vOqpkOJ1Sgm0lmCGDWu3npWy/MZPK9iI6+7Ud5sWFq77ZyCsvJLoJjqd8SeIskOMn3SmiWB3zceud4syZtWQOXqqHEKInLr9TOelDZnaHxNgjjCT/ePF3gPMgz1NCNlqUspFCgB+vQ7tBhXgpIeZUtLweTt1uA1AbBYUJ1bE5NUxsCiQTDy2gG2TKNI8nYB2bdZuXwPrhz4lY01w+2wk2tK5yWgdjEU6L12WOC8TlJAQ+bzXfnNWTbMiRm91VzE1vxauLSi5y7URNcyFdFBE4RObxXS6fTpPLbkyBgdiwTVGrJFFJ3kXgtJ3jC9oJVCjNURI7/wqTnL7jy2A1fqZnyaVAmNbbSFyhTNklGo9LTzQbByJYzekrCI1TZCmYrkDK9WH/76XSjatjVu9gSPJufawKNOfSU9PF6rd+Ivjb+1uEUyzKJqTijhw2+lGl/wghc8BRGWM/UjPkWPj9Hh0wsrv7+e//Bk8LLdbv+NWllW/93+0w58qW63/2l9UvwHX7iklLIUfqltUgeP/9OaqIH1TBlhg8f6XPSClv1oiAjbrHahS4kFlmvYopk2qp051wzTW4Gzgb5h4DS2YOQdttI57ZxdiOQRSp8xQ7NpbGDDXaZrc69+GtDe73QcMdl7whYTv8beR/yQsjwFBVYhjJ8K/mCo+ZZCIf2F3b3vaUCHV0fBEZJZs3CEcYXx1JVzN07CEAa2XNBgBULjhUGC8SkppXYO28l7fj067bFd0/qpGGldSJgZtvR0qDReu08X4KmdpAOelwlSMVlgInlMQanI7+FKGh1rU5p0yeYSk8hjFkWMlU7yWBa6/DbJgiYzRsymKl5cSpjBwjeXisV6qskWYUbVyG+Sujj0aciVC1iL1akc0gR6pQQTU08k5R+BeFWTAcLMwIZz/h1l6EvbT2Nb+X3XPpEnHU/p3Mbp5pYIS0iGVzE3tvqAxZwfMt7ZiiiFUpq9ot3L1u4TZrPwpYvnoTtktoEK0qRRe+4KAajLgpPiG6HCNZoAO7yUfsSiPjNcUZ/PcepusZupK99c6QuLIrZmddAOzwOlMPXGJ+Uq+XkIsbFJumDiITyZ5Cywa8GkmOjItWhkPjub1F47nFg3cHyfcx8mo1msbAkEW3FOuR/YG8WEyQkSB5tcstdAKG/itK7JDnvEhJmpqEzcVxWoDn1KLTQpSqnGsGDeCiANjC0a4AW3002V0aF0ghUVk9QpqRSsP86PBdhnoKT2SvMDlCZbshGut5jsmzyvGMlumaJB+sCtth0F2xDU0/KL2XiXBSkDv21kBFMIOBbezgA2HZmSYoy6xmRgkD5yNPV3LMCqZ4vuMXaLydXQjYo0hqWooq0JgxZfXPGbEa3N6XErclRqNNkzXYB9tr5IBXRbMStDVA6GAOt9RftCEl07S8ZvKcGi25p7djvUFOcbtXk9wWfUf8S4NSfjoTukP7QzqOd3fw9YVjKrR+1BJFpx6NBEh5qJr4tA2UbI2p9RndE4nFiltPJcXHBpNMQo/qOvqNjiLRbqHC0iFMZAfd7Nge0nGHeFrrOr8hlfDMmclUGn/BIj6Jqy7RbCKq3VPbpt1TafLCl1fn8mx1GD9XPm2vSjXfne75h6j4zBWdmlagpCGfjAho7Ivm2/q93rARolpw8csngOqPWH20YZak52PRaoHOzhIweH15KRWEX1dgVtJrd9Edhq7NPH2AWM04TVexOl2bTT6KiSzqUY0DUKDt2ZNuGPjhIT15DVXqetRs2YQLAu14TNsb54bSY1Ja+24a5yk3Vtxam3UtTO5s3y0OITb9IXpyZ0Qq9lpQGiyjM9qgWvCnR/oauARcOKQ/s4JiiDcZlmnG7rd2pUxF5KpVzXL2wbCWhrXOB3OIUQg56U7HrfJ/WoWlO5MldpJbt0l1DIaQZITzFwESLo+QX4jK+tZxHU0N7+lcjzllMHODHP3Ochgr1KG3ZgH5prToxH9E6PFr1s1tTMV1igXu9QHi5DoIEj313/Rt31JnlAQy0X1ZeGDnShqx3pNh6z95zaVO/mQON55zR8I83YjVRc7HfjmBs1s7kWatSRrnOS3Khv1RAgBPEDXdQi5WozCXX53U8Lgabrt7GuVoCqHrdlvjvXcqX2NefBU7HLMleB00fPO3TvAhkxO8BAq1s19pZgXy2q0QezG+c4Q1pmj/NiSY/9iQHfLWUJP9sghlFJEH6zzV5bAkvPjR864N7iJUWJV89N5BW699PPnSXYy8xH24gnDmS5DEl6OK036oDzfVJkF5gM168GM+Oypr5aFTjqlShUrnslT0/GIR9AQ5JgTjvDyUTJneCWO6fbBsQ+faIn85l6lkH8/QhpSZ20Vt9QF/jZzOJ7QO2+wuqFgnqhV/fSeFDK3NHRdu8TuFhGRf3gKvWDkdn9QCYpNvYTtw5Qs7azWyQa8pCvg3BHmYExNTZl7CagI5x9njZpZsaU3D35aS7ICyyNtZzu5nkfKE3BLBkK8v5uh6nrsg24GcYTqcBrEJphaJplq+FPbdAYZ9sBmQbHD6WNl96yO0/9u0AenkvWEjOABfKKKyoWZgYdke6cxkiFntmnuceQL4dp0qjFuTNp0xI4FxLcT8V8CxKaSw3s+4g1jsxLQzdVyN2lCAfbq+9DOA6U6fkb6QeO0MB9d0ToCBg6+ekm0yjN0vu7ZJJpGyspuL+MCOzwWm/NHR5JH9JVE26IFGwiznn+5MVKBUVfrooVL9ppHR/sQlJ2Q9+i7a1rvJeomYoHQzfvODwPNsIPyZF79LPXZHQUirtMZdTR9IpU+x80ieIkyRHeuaMs2xjN5KXO3aUBCHa+K/ULoFBc+VA80ZdxyHR89q6pqNxSMzzvtpjvv4KsGYVX9cEurHiGgRJ3d3R8BMncUsxzN0uakZcc/kKrSTTcHjzErKVwjClVf3X7WNaPjAZOZbr5r5Y1Be4Xai1PwEA3eRz7EcvRzjYrthTv3OXzRndSLZW7k+qYJum0QftxNrDLk4MqtoNKAstq7JhIw73vwK/NwfZGJG15Wcz9rlJOeVvwJcbpOI9+Izn9rkv7MZQKj47XB7sQF3q2mVwBEcq13re2bZel3bZxRfWrJwohtrzj72LndJPDL1zj4SCjRIeUy+HQo7xhwl7uw8wVdebGOubvqVvu7i7sdYLnW0Hj15C0pLgEu/e/y34DM6bkg+ElVsXLk5Y7/yqaK5rneyqV+i2IJkmXcfD2wcEru2arJV6DcLC8Ybju/fRwMZUenocTemrA6JsAQQslCoL2UQfEeQY4t1uNiZIVQt6pyPKHq/bAalfabMvf5QIHTaB0YqM9eytllC03YyN+S3H9CSVxL/jYYXvm9re4WCTZPxluPxMoPPveStsxvKv0Sc8063cTY4TrByHcr0E0VfauKVU1+eedbFGcN7W1ZzKY/oJ0/YHCMEplL6+sl7l83xmL86Jb6puw9mwf/jJdLYBfpa8fC0Cj8aDGa/QKb3nxos1haUcmuNTWmYdb9zcu//sAoqxnGC2SdUUjBg/rWlUQO1TrSnPxNpaUkqv2H9+7+oZ92ONq7rP1lwvorKjJ5uI1Omy82Iv94xAXQ1unIbc3EAUu50xXIoQhXaPzr7E8QJyX81Lz2y0UOupVYHdFervxeun+/13GrCHKiqnR9460y/BHxPuCF7zgBS94wQte8IIXvOAFL3gS/g96NfnXxDQJfgAAAABJRU5ErkJggg=="/>
            <p:cNvSpPr>
              <a:spLocks noChangeAspect="1" noChangeArrowheads="1"/>
            </p:cNvSpPr>
            <p:nvPr/>
          </p:nvSpPr>
          <p:spPr bwMode="auto">
            <a:xfrm>
              <a:off x="7054606" y="36580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8" descr="Les entités fédérées dotent leur Gouvernement de pouvoirs spéciaux – Région  Bruxelles-Capitale | Elegi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39880" y="3111143"/>
              <a:ext cx="923181" cy="104511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15"/>
            <a:stretch>
              <a:fillRect/>
            </a:stretch>
          </p:blipFill>
          <p:spPr>
            <a:xfrm>
              <a:off x="4533585" y="1587771"/>
              <a:ext cx="1586328" cy="1112798"/>
            </a:xfrm>
            <a:prstGeom prst="rect">
              <a:avLst/>
            </a:prstGeom>
          </p:spPr>
        </p:pic>
        <p:pic>
          <p:nvPicPr>
            <p:cNvPr id="14" name="Picture 10" descr="C:\Users\niro\AppData\Local\Temp\SNAGHTML74c4b4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65442" y="3723955"/>
              <a:ext cx="1885253" cy="716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181570" y="1355312"/>
            <a:ext cx="5740079" cy="5463284"/>
            <a:chOff x="877605" y="842284"/>
            <a:chExt cx="5740079" cy="5463284"/>
          </a:xfrm>
        </p:grpSpPr>
        <p:pic>
          <p:nvPicPr>
            <p:cNvPr id="31" name="Picture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00025" y="842284"/>
              <a:ext cx="1817659" cy="661628"/>
            </a:xfrm>
            <a:prstGeom prst="rect">
              <a:avLst/>
            </a:prstGeom>
          </p:spPr>
        </p:pic>
        <p:pic>
          <p:nvPicPr>
            <p:cNvPr id="39" name="Picture 38"/>
            <p:cNvPicPr>
              <a:picLocks noChangeAspect="1"/>
            </p:cNvPicPr>
            <p:nvPr/>
          </p:nvPicPr>
          <p:blipFill>
            <a:blip r:embed="rId18"/>
            <a:stretch>
              <a:fillRect/>
            </a:stretch>
          </p:blipFill>
          <p:spPr>
            <a:xfrm>
              <a:off x="3516874" y="5425034"/>
              <a:ext cx="2387769" cy="727478"/>
            </a:xfrm>
            <a:prstGeom prst="rect">
              <a:avLst/>
            </a:prstGeom>
          </p:spPr>
        </p:pic>
        <p:pic>
          <p:nvPicPr>
            <p:cNvPr id="2064" name="Picture 16" descr="https://pbs.twimg.com/profile_images/1473243041087594497/slvn7JnU_400x400.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7605" y="5262990"/>
              <a:ext cx="1042578" cy="104257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20"/>
            <a:stretch>
              <a:fillRect/>
            </a:stretch>
          </p:blipFill>
          <p:spPr>
            <a:xfrm>
              <a:off x="2957223" y="2607619"/>
              <a:ext cx="1685066" cy="811328"/>
            </a:xfrm>
            <a:prstGeom prst="rect">
              <a:avLst/>
            </a:prstGeom>
          </p:spPr>
        </p:pic>
      </p:grpSp>
      <p:sp>
        <p:nvSpPr>
          <p:cNvPr id="36" name="TextBox 35"/>
          <p:cNvSpPr txBox="1"/>
          <p:nvPr/>
        </p:nvSpPr>
        <p:spPr>
          <a:xfrm>
            <a:off x="8234752" y="6284866"/>
            <a:ext cx="2407903" cy="461665"/>
          </a:xfrm>
          <a:prstGeom prst="rect">
            <a:avLst/>
          </a:prstGeom>
          <a:noFill/>
        </p:spPr>
        <p:txBody>
          <a:bodyPr wrap="none" rtlCol="0">
            <a:spAutoFit/>
          </a:bodyPr>
          <a:lstStyle/>
          <a:p>
            <a:r>
              <a:rPr lang="en-US" sz="2400" dirty="0" smtClean="0">
                <a:solidFill>
                  <a:schemeClr val="tx2"/>
                </a:solidFill>
              </a:rPr>
              <a:t>And many more…</a:t>
            </a:r>
            <a:endParaRPr lang="en-US" sz="2400" dirty="0">
              <a:solidFill>
                <a:schemeClr val="tx2"/>
              </a:solidFill>
            </a:endParaRPr>
          </a:p>
        </p:txBody>
      </p:sp>
      <p:sp>
        <p:nvSpPr>
          <p:cNvPr id="38" name="Rectangle 37"/>
          <p:cNvSpPr/>
          <p:nvPr/>
        </p:nvSpPr>
        <p:spPr>
          <a:xfrm>
            <a:off x="1079238" y="6105360"/>
            <a:ext cx="1836555" cy="577081"/>
          </a:xfrm>
          <a:prstGeom prst="rect">
            <a:avLst/>
          </a:prstGeom>
        </p:spPr>
        <p:txBody>
          <a:bodyPr wrap="square">
            <a:spAutoFit/>
          </a:bodyPr>
          <a:lstStyle/>
          <a:p>
            <a:r>
              <a:rPr lang="en-US" sz="1050" cap="all" dirty="0">
                <a:solidFill>
                  <a:srgbClr val="005AB4"/>
                </a:solidFill>
                <a:latin typeface="Source Sans Pro" panose="020B0703030403020204" pitchFamily="34" charset="0"/>
              </a:rPr>
              <a:t>FEDERAL PUBLIC SERVICE</a:t>
            </a:r>
            <a:r>
              <a:rPr lang="en-US" sz="1050" dirty="0">
                <a:solidFill>
                  <a:srgbClr val="005AB4"/>
                </a:solidFill>
                <a:latin typeface="Source Sans Pro" panose="020B0703030403020204" pitchFamily="34" charset="0"/>
              </a:rPr>
              <a:t/>
            </a:r>
            <a:br>
              <a:rPr lang="en-US" sz="1050" dirty="0">
                <a:solidFill>
                  <a:srgbClr val="005AB4"/>
                </a:solidFill>
                <a:latin typeface="Source Sans Pro" panose="020B0703030403020204" pitchFamily="34" charset="0"/>
              </a:rPr>
            </a:br>
            <a:r>
              <a:rPr lang="en-US" sz="1050" dirty="0">
                <a:solidFill>
                  <a:srgbClr val="005AB4"/>
                </a:solidFill>
                <a:latin typeface="Source Sans Pro" panose="020B0703030403020204" pitchFamily="34" charset="0"/>
              </a:rPr>
              <a:t>Employment, </a:t>
            </a:r>
            <a:r>
              <a:rPr lang="en-US" sz="1050" dirty="0" err="1">
                <a:solidFill>
                  <a:srgbClr val="005AB4"/>
                </a:solidFill>
                <a:latin typeface="Source Sans Pro" panose="020B0703030403020204" pitchFamily="34" charset="0"/>
              </a:rPr>
              <a:t>Labour</a:t>
            </a:r>
            <a:r>
              <a:rPr lang="en-US" sz="1050" dirty="0">
                <a:solidFill>
                  <a:srgbClr val="005AB4"/>
                </a:solidFill>
                <a:latin typeface="Source Sans Pro" panose="020B0703030403020204" pitchFamily="34" charset="0"/>
              </a:rPr>
              <a:t> and</a:t>
            </a:r>
            <a:br>
              <a:rPr lang="en-US" sz="1050" dirty="0">
                <a:solidFill>
                  <a:srgbClr val="005AB4"/>
                </a:solidFill>
                <a:latin typeface="Source Sans Pro" panose="020B0703030403020204" pitchFamily="34" charset="0"/>
              </a:rPr>
            </a:br>
            <a:r>
              <a:rPr lang="en-US" sz="1050" dirty="0">
                <a:solidFill>
                  <a:srgbClr val="005AB4"/>
                </a:solidFill>
                <a:latin typeface="Source Sans Pro" panose="020B0703030403020204" pitchFamily="34" charset="0"/>
              </a:rPr>
              <a:t>Social Dialogue</a:t>
            </a:r>
            <a:endParaRPr lang="en-US" sz="1050" dirty="0"/>
          </a:p>
        </p:txBody>
      </p:sp>
      <p:pic>
        <p:nvPicPr>
          <p:cNvPr id="1032" name="Picture 8" descr="https://socialsecurity.belgium.be/sites/all/themes/sociale_zekerheid/logo-en.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21785" y="1823081"/>
            <a:ext cx="2186204" cy="8482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00974" y="5373784"/>
            <a:ext cx="1872545" cy="365549"/>
          </a:xfrm>
          <a:prstGeom prst="rect">
            <a:avLst/>
          </a:prstGeom>
        </p:spPr>
      </p:pic>
      <p:pic>
        <p:nvPicPr>
          <p:cNvPr id="1038" name="Picture 14" descr="https://www.famhp.be/themes/custom/fagg/images/logo-afmps-en.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86941" y="5350593"/>
            <a:ext cx="1654459" cy="6082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495084" y="1614050"/>
            <a:ext cx="1663786" cy="342918"/>
          </a:xfrm>
          <a:prstGeom prst="rect">
            <a:avLst/>
          </a:prstGeom>
        </p:spPr>
      </p:pic>
      <p:pic>
        <p:nvPicPr>
          <p:cNvPr id="44" name="Picture 43"/>
          <p:cNvPicPr>
            <a:picLocks noChangeAspect="1"/>
          </p:cNvPicPr>
          <p:nvPr/>
        </p:nvPicPr>
        <p:blipFill>
          <a:blip r:embed="rId25"/>
          <a:stretch>
            <a:fillRect/>
          </a:stretch>
        </p:blipFill>
        <p:spPr>
          <a:xfrm>
            <a:off x="4562436" y="3247649"/>
            <a:ext cx="1736006" cy="648974"/>
          </a:xfrm>
          <a:prstGeom prst="rect">
            <a:avLst/>
          </a:prstGeom>
        </p:spPr>
      </p:pic>
      <p:pic>
        <p:nvPicPr>
          <p:cNvPr id="1046" name="Picture 22" descr="https://www.nisse.be/sites/all/themes/custom/t_rsvz/images/logo/logo-en.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5666" y="1442913"/>
            <a:ext cx="3029585" cy="491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27"/>
          <a:stretch>
            <a:fillRect/>
          </a:stretch>
        </p:blipFill>
        <p:spPr>
          <a:xfrm>
            <a:off x="1217937" y="2101930"/>
            <a:ext cx="2355283" cy="838450"/>
          </a:xfrm>
          <a:prstGeom prst="rect">
            <a:avLst/>
          </a:prstGeom>
        </p:spPr>
      </p:pic>
      <p:pic>
        <p:nvPicPr>
          <p:cNvPr id="18" name="Picture 17"/>
          <p:cNvPicPr>
            <a:picLocks noChangeAspect="1"/>
          </p:cNvPicPr>
          <p:nvPr/>
        </p:nvPicPr>
        <p:blipFill>
          <a:blip r:embed="rId28"/>
          <a:stretch>
            <a:fillRect/>
          </a:stretch>
        </p:blipFill>
        <p:spPr>
          <a:xfrm>
            <a:off x="327380" y="3095184"/>
            <a:ext cx="1535818" cy="836791"/>
          </a:xfrm>
          <a:prstGeom prst="rect">
            <a:avLst/>
          </a:prstGeom>
        </p:spPr>
      </p:pic>
      <p:pic>
        <p:nvPicPr>
          <p:cNvPr id="19" name="Picture 18"/>
          <p:cNvPicPr>
            <a:picLocks noChangeAspect="1"/>
          </p:cNvPicPr>
          <p:nvPr/>
        </p:nvPicPr>
        <p:blipFill>
          <a:blip r:embed="rId29"/>
          <a:stretch>
            <a:fillRect/>
          </a:stretch>
        </p:blipFill>
        <p:spPr>
          <a:xfrm>
            <a:off x="6067562" y="2243039"/>
            <a:ext cx="1954541" cy="777895"/>
          </a:xfrm>
          <a:prstGeom prst="rect">
            <a:avLst/>
          </a:prstGeom>
        </p:spPr>
      </p:pic>
      <p:pic>
        <p:nvPicPr>
          <p:cNvPr id="20" name="Picture 19"/>
          <p:cNvPicPr>
            <a:picLocks noChangeAspect="1"/>
          </p:cNvPicPr>
          <p:nvPr/>
        </p:nvPicPr>
        <p:blipFill>
          <a:blip r:embed="rId30"/>
          <a:stretch>
            <a:fillRect/>
          </a:stretch>
        </p:blipFill>
        <p:spPr>
          <a:xfrm>
            <a:off x="8428009" y="1176392"/>
            <a:ext cx="1674599" cy="802119"/>
          </a:xfrm>
          <a:prstGeom prst="rect">
            <a:avLst/>
          </a:prstGeom>
        </p:spPr>
      </p:pic>
      <p:pic>
        <p:nvPicPr>
          <p:cNvPr id="21" name="Picture 20"/>
          <p:cNvPicPr>
            <a:picLocks noChangeAspect="1"/>
          </p:cNvPicPr>
          <p:nvPr/>
        </p:nvPicPr>
        <p:blipFill>
          <a:blip r:embed="rId31"/>
          <a:stretch>
            <a:fillRect/>
          </a:stretch>
        </p:blipFill>
        <p:spPr>
          <a:xfrm>
            <a:off x="8372573" y="2371574"/>
            <a:ext cx="1229927" cy="1065091"/>
          </a:xfrm>
          <a:prstGeom prst="rect">
            <a:avLst/>
          </a:prstGeom>
        </p:spPr>
      </p:pic>
    </p:spTree>
    <p:extLst>
      <p:ext uri="{BB962C8B-B14F-4D97-AF65-F5344CB8AC3E}">
        <p14:creationId xmlns:p14="http://schemas.microsoft.com/office/powerpoint/2010/main" val="26383319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3">
            <a:extLst>
              <a:ext uri="{28A0092B-C50C-407E-A947-70E740481C1C}">
                <a14:useLocalDpi xmlns:a14="http://schemas.microsoft.com/office/drawing/2010/main" val="0"/>
              </a:ext>
            </a:extLst>
          </a:blip>
          <a:srcRect l="7602" t="17003" r="17130" b="40123"/>
          <a:stretch/>
        </p:blipFill>
        <p:spPr bwMode="auto">
          <a:xfrm>
            <a:off x="143164" y="0"/>
            <a:ext cx="1214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920181" y="1679285"/>
            <a:ext cx="5722374" cy="3284221"/>
          </a:xfrm>
        </p:spPr>
        <p:txBody>
          <a:bodyPr>
            <a:normAutofit/>
          </a:bodyPr>
          <a:lstStyle/>
          <a:p>
            <a:pPr algn="ctr">
              <a:lnSpc>
                <a:spcPct val="150000"/>
              </a:lnSpc>
            </a:pPr>
            <a:r>
              <a:rPr lang="nl-NL" sz="4000" dirty="0" smtClean="0">
                <a:solidFill>
                  <a:schemeClr val="accent2">
                    <a:lumMod val="50000"/>
                  </a:schemeClr>
                </a:solidFill>
                <a:latin typeface="Fira Sans Medium" panose="020B0603050000020004" pitchFamily="34" charset="0"/>
                <a:cs typeface="Arial" panose="020B0604020202020204" pitchFamily="34" charset="0"/>
              </a:rPr>
              <a:t>How does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it</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work</a:t>
            </a:r>
            <a:r>
              <a:rPr lang="nl-NL" sz="4000" dirty="0" smtClean="0">
                <a:solidFill>
                  <a:schemeClr val="accent2">
                    <a:lumMod val="50000"/>
                  </a:schemeClr>
                </a:solidFill>
                <a:latin typeface="Fira Sans Medium" panose="020B0603050000020004" pitchFamily="34" charset="0"/>
                <a:cs typeface="Arial" panose="020B0604020202020204" pitchFamily="34" charset="0"/>
              </a:rPr>
              <a:t>?</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25544990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Some initiatives</a:t>
            </a:r>
            <a:endParaRPr lang="en-US" dirty="0"/>
          </a:p>
        </p:txBody>
      </p:sp>
      <p:sp>
        <p:nvSpPr>
          <p:cNvPr id="2" name="Content Placeholder 1"/>
          <p:cNvSpPr>
            <a:spLocks noGrp="1"/>
          </p:cNvSpPr>
          <p:nvPr>
            <p:ph idx="1"/>
          </p:nvPr>
        </p:nvSpPr>
        <p:spPr>
          <a:xfrm>
            <a:off x="838201" y="2007333"/>
            <a:ext cx="10281138" cy="4351338"/>
          </a:xfrm>
        </p:spPr>
        <p:txBody>
          <a:bodyPr/>
          <a:lstStyle/>
          <a:p>
            <a:r>
              <a:rPr lang="en-US" dirty="0"/>
              <a:t> ICT infrastructure: G-Cloud initiative launched in 2015</a:t>
            </a:r>
          </a:p>
          <a:p>
            <a:pPr lvl="1"/>
            <a:r>
              <a:rPr lang="en-US" dirty="0"/>
              <a:t> Focus on hardware, infrastructure services, platforms…</a:t>
            </a:r>
          </a:p>
          <a:p>
            <a:r>
              <a:rPr lang="en-US" dirty="0"/>
              <a:t> Software: ReUse program for public </a:t>
            </a:r>
            <a:r>
              <a:rPr lang="en-US" dirty="0" smtClean="0"/>
              <a:t>institutions accelerated in 2019</a:t>
            </a:r>
            <a:endParaRPr lang="en-US" dirty="0"/>
          </a:p>
          <a:p>
            <a:pPr lvl="1"/>
            <a:r>
              <a:rPr lang="en-US" dirty="0"/>
              <a:t> Focus on components, authentic data sources, API’s</a:t>
            </a:r>
          </a:p>
          <a:p>
            <a:r>
              <a:rPr lang="en-US" dirty="0"/>
              <a:t> Full stack: </a:t>
            </a:r>
            <a:r>
              <a:rPr lang="en-US" dirty="0" smtClean="0"/>
              <a:t>Enterprise </a:t>
            </a:r>
            <a:r>
              <a:rPr lang="en-US" dirty="0"/>
              <a:t>A</a:t>
            </a:r>
            <a:r>
              <a:rPr lang="en-US" dirty="0" smtClean="0"/>
              <a:t>rchitecture approach across institutions since 2021</a:t>
            </a:r>
            <a:endParaRPr lang="en-US" dirty="0"/>
          </a:p>
          <a:p>
            <a:pPr lvl="1"/>
            <a:r>
              <a:rPr lang="en-US" dirty="0"/>
              <a:t> Focus on architectural principles, processes, building blocks, </a:t>
            </a:r>
            <a:r>
              <a:rPr lang="en-US" dirty="0" smtClean="0"/>
              <a:t>…</a:t>
            </a:r>
          </a:p>
          <a:p>
            <a:r>
              <a:rPr lang="en-US" dirty="0" smtClean="0"/>
              <a:t> </a:t>
            </a:r>
            <a:r>
              <a:rPr lang="en-US" dirty="0" smtClean="0">
                <a:solidFill>
                  <a:schemeClr val="tx1">
                    <a:lumMod val="75000"/>
                    <a:lumOff val="25000"/>
                  </a:schemeClr>
                </a:solidFill>
              </a:rPr>
              <a:t>Near f</a:t>
            </a:r>
            <a:r>
              <a:rPr lang="en-US" dirty="0" smtClean="0">
                <a:solidFill>
                  <a:schemeClr val="tx1">
                    <a:lumMod val="75000"/>
                    <a:lumOff val="25000"/>
                  </a:schemeClr>
                </a:solidFill>
                <a:sym typeface="Wingdings" panose="05000000000000000000" pitchFamily="2" charset="2"/>
              </a:rPr>
              <a:t>uture: </a:t>
            </a:r>
            <a:r>
              <a:rPr lang="en-US" dirty="0">
                <a:solidFill>
                  <a:schemeClr val="tx1">
                    <a:lumMod val="75000"/>
                    <a:lumOff val="25000"/>
                  </a:schemeClr>
                </a:solidFill>
              </a:rPr>
              <a:t>Public </a:t>
            </a:r>
            <a:r>
              <a:rPr lang="en-US" dirty="0" smtClean="0">
                <a:solidFill>
                  <a:schemeClr val="tx1">
                    <a:lumMod val="75000"/>
                    <a:lumOff val="25000"/>
                  </a:schemeClr>
                </a:solidFill>
              </a:rPr>
              <a:t>cloud computing </a:t>
            </a:r>
            <a:r>
              <a:rPr lang="en-US" dirty="0" smtClean="0">
                <a:solidFill>
                  <a:schemeClr val="tx1">
                    <a:lumMod val="75000"/>
                    <a:lumOff val="25000"/>
                  </a:schemeClr>
                </a:solidFill>
                <a:sym typeface="Wingdings" panose="05000000000000000000" pitchFamily="2" charset="2"/>
              </a:rPr>
              <a:t>?</a:t>
            </a:r>
          </a:p>
          <a:p>
            <a:pPr lvl="1"/>
            <a:r>
              <a:rPr lang="fr-BE" dirty="0">
                <a:solidFill>
                  <a:schemeClr val="tx1">
                    <a:lumMod val="75000"/>
                    <a:lumOff val="25000"/>
                  </a:schemeClr>
                </a:solidFill>
                <a:sym typeface="Wingdings" panose="05000000000000000000" pitchFamily="2" charset="2"/>
              </a:rPr>
              <a:t> </a:t>
            </a:r>
            <a:r>
              <a:rPr lang="fr-BE" dirty="0" err="1" smtClean="0">
                <a:solidFill>
                  <a:schemeClr val="tx1">
                    <a:lumMod val="75000"/>
                    <a:lumOff val="25000"/>
                  </a:schemeClr>
                </a:solidFill>
                <a:sym typeface="Wingdings" panose="05000000000000000000" pitchFamily="2" charset="2"/>
              </a:rPr>
              <a:t>Sufficiently</a:t>
            </a:r>
            <a:r>
              <a:rPr lang="fr-BE" dirty="0" smtClean="0">
                <a:solidFill>
                  <a:schemeClr val="tx1">
                    <a:lumMod val="75000"/>
                    <a:lumOff val="25000"/>
                  </a:schemeClr>
                </a:solidFill>
                <a:sym typeface="Wingdings" panose="05000000000000000000" pitchFamily="2" charset="2"/>
              </a:rPr>
              <a:t> </a:t>
            </a:r>
            <a:r>
              <a:rPr lang="fr-BE" dirty="0" err="1" smtClean="0">
                <a:solidFill>
                  <a:schemeClr val="tx1">
                    <a:lumMod val="75000"/>
                    <a:lumOff val="25000"/>
                  </a:schemeClr>
                </a:solidFill>
                <a:sym typeface="Wingdings" panose="05000000000000000000" pitchFamily="2" charset="2"/>
              </a:rPr>
              <a:t>secure</a:t>
            </a:r>
            <a:r>
              <a:rPr lang="fr-BE" dirty="0" smtClean="0">
                <a:solidFill>
                  <a:schemeClr val="tx1">
                    <a:lumMod val="75000"/>
                    <a:lumOff val="25000"/>
                  </a:schemeClr>
                </a:solidFill>
                <a:sym typeface="Wingdings" panose="05000000000000000000" pitchFamily="2" charset="2"/>
              </a:rPr>
              <a:t>, multi-</a:t>
            </a:r>
            <a:r>
              <a:rPr lang="fr-BE" dirty="0" err="1" smtClean="0">
                <a:solidFill>
                  <a:schemeClr val="tx1">
                    <a:lumMod val="75000"/>
                    <a:lumOff val="25000"/>
                  </a:schemeClr>
                </a:solidFill>
                <a:sym typeface="Wingdings" panose="05000000000000000000" pitchFamily="2" charset="2"/>
              </a:rPr>
              <a:t>vendor</a:t>
            </a:r>
            <a:r>
              <a:rPr lang="fr-BE" dirty="0" smtClean="0">
                <a:solidFill>
                  <a:schemeClr val="tx1">
                    <a:lumMod val="75000"/>
                    <a:lumOff val="25000"/>
                  </a:schemeClr>
                </a:solidFill>
                <a:sym typeface="Wingdings" panose="05000000000000000000" pitchFamily="2" charset="2"/>
              </a:rPr>
              <a:t> use </a:t>
            </a:r>
          </a:p>
          <a:p>
            <a:pPr lvl="1"/>
            <a:r>
              <a:rPr lang="fr-BE" dirty="0">
                <a:solidFill>
                  <a:schemeClr val="tx1">
                    <a:lumMod val="75000"/>
                    <a:lumOff val="25000"/>
                  </a:schemeClr>
                </a:solidFill>
                <a:sym typeface="Wingdings" panose="05000000000000000000" pitchFamily="2" charset="2"/>
              </a:rPr>
              <a:t> </a:t>
            </a:r>
            <a:r>
              <a:rPr lang="fr-BE" dirty="0" err="1" smtClean="0">
                <a:solidFill>
                  <a:schemeClr val="tx1">
                    <a:lumMod val="75000"/>
                    <a:lumOff val="25000"/>
                  </a:schemeClr>
                </a:solidFill>
                <a:sym typeface="Wingdings" panose="05000000000000000000" pitchFamily="2" charset="2"/>
              </a:rPr>
              <a:t>Strong</a:t>
            </a:r>
            <a:r>
              <a:rPr lang="fr-BE" dirty="0" smtClean="0">
                <a:solidFill>
                  <a:schemeClr val="tx1">
                    <a:lumMod val="75000"/>
                    <a:lumOff val="25000"/>
                  </a:schemeClr>
                </a:solidFill>
                <a:sym typeface="Wingdings" panose="05000000000000000000" pitchFamily="2" charset="2"/>
              </a:rPr>
              <a:t> </a:t>
            </a:r>
            <a:r>
              <a:rPr lang="fr-BE" dirty="0" err="1" smtClean="0">
                <a:solidFill>
                  <a:schemeClr val="tx1">
                    <a:lumMod val="75000"/>
                    <a:lumOff val="25000"/>
                  </a:schemeClr>
                </a:solidFill>
                <a:sym typeface="Wingdings" panose="05000000000000000000" pitchFamily="2" charset="2"/>
              </a:rPr>
              <a:t>governance</a:t>
            </a:r>
            <a:r>
              <a:rPr lang="fr-BE" dirty="0" smtClean="0">
                <a:solidFill>
                  <a:schemeClr val="tx1">
                    <a:lumMod val="75000"/>
                    <a:lumOff val="25000"/>
                  </a:schemeClr>
                </a:solidFill>
                <a:sym typeface="Wingdings" panose="05000000000000000000" pitchFamily="2" charset="2"/>
              </a:rPr>
              <a:t>, </a:t>
            </a:r>
            <a:r>
              <a:rPr lang="fr-BE" dirty="0" err="1" smtClean="0">
                <a:solidFill>
                  <a:schemeClr val="tx1">
                    <a:lumMod val="75000"/>
                    <a:lumOff val="25000"/>
                  </a:schemeClr>
                </a:solidFill>
                <a:sym typeface="Wingdings" panose="05000000000000000000" pitchFamily="2" charset="2"/>
              </a:rPr>
              <a:t>avoiding</a:t>
            </a:r>
            <a:r>
              <a:rPr lang="fr-BE" dirty="0" smtClean="0">
                <a:solidFill>
                  <a:schemeClr val="tx1">
                    <a:lumMod val="75000"/>
                    <a:lumOff val="25000"/>
                  </a:schemeClr>
                </a:solidFill>
                <a:sym typeface="Wingdings" panose="05000000000000000000" pitchFamily="2" charset="2"/>
              </a:rPr>
              <a:t> lock-in</a:t>
            </a:r>
            <a:endParaRPr lang="en-US" dirty="0">
              <a:solidFill>
                <a:schemeClr val="tx1">
                  <a:lumMod val="75000"/>
                  <a:lumOff val="25000"/>
                </a:schemeClr>
              </a:solidFill>
            </a:endParaRPr>
          </a:p>
        </p:txBody>
      </p:sp>
      <p:sp>
        <p:nvSpPr>
          <p:cNvPr id="4"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42762742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Sharing ICT infrastructure</a:t>
            </a:r>
          </a:p>
        </p:txBody>
      </p:sp>
      <p:sp>
        <p:nvSpPr>
          <p:cNvPr id="3" name="Content Placeholder 2"/>
          <p:cNvSpPr>
            <a:spLocks noGrp="1"/>
          </p:cNvSpPr>
          <p:nvPr>
            <p:ph idx="1"/>
          </p:nvPr>
        </p:nvSpPr>
        <p:spPr>
          <a:xfrm>
            <a:off x="2689860" y="1825625"/>
            <a:ext cx="8663940" cy="4351338"/>
          </a:xfrm>
        </p:spPr>
        <p:txBody>
          <a:bodyPr/>
          <a:lstStyle/>
          <a:p>
            <a:r>
              <a:rPr lang="en-US" dirty="0" smtClean="0"/>
              <a:t>Program </a:t>
            </a:r>
            <a:r>
              <a:rPr lang="en-US" dirty="0"/>
              <a:t>of </a:t>
            </a:r>
            <a:r>
              <a:rPr lang="en-US" dirty="0" smtClean="0"/>
              <a:t>synergy-driven </a:t>
            </a:r>
            <a:r>
              <a:rPr lang="en-US" dirty="0"/>
              <a:t>projects </a:t>
            </a:r>
            <a:endParaRPr lang="en-US" dirty="0" smtClean="0"/>
          </a:p>
          <a:p>
            <a:pPr lvl="1"/>
            <a:r>
              <a:rPr lang="en-US" dirty="0" smtClean="0"/>
              <a:t>Strong participation of </a:t>
            </a:r>
            <a:r>
              <a:rPr lang="en-US" dirty="0"/>
              <a:t>private sector </a:t>
            </a:r>
            <a:r>
              <a:rPr lang="en-US" dirty="0" smtClean="0"/>
              <a:t>suppliers</a:t>
            </a:r>
          </a:p>
          <a:p>
            <a:r>
              <a:rPr lang="en-US" dirty="0" smtClean="0"/>
              <a:t>Joint </a:t>
            </a:r>
            <a:r>
              <a:rPr lang="en-US" dirty="0"/>
              <a:t>government ICT </a:t>
            </a:r>
            <a:r>
              <a:rPr lang="en-US" dirty="0" smtClean="0"/>
              <a:t>platform</a:t>
            </a:r>
          </a:p>
          <a:p>
            <a:pPr lvl="1"/>
            <a:r>
              <a:rPr lang="en-US" dirty="0" smtClean="0"/>
              <a:t>Mainly federal </a:t>
            </a:r>
          </a:p>
          <a:p>
            <a:pPr lvl="1"/>
            <a:r>
              <a:rPr lang="en-US" dirty="0" smtClean="0"/>
              <a:t>Expandable </a:t>
            </a:r>
            <a:r>
              <a:rPr lang="en-US" dirty="0"/>
              <a:t>to other governments if </a:t>
            </a:r>
            <a:r>
              <a:rPr lang="en-US" dirty="0" smtClean="0"/>
              <a:t>interested</a:t>
            </a:r>
          </a:p>
          <a:p>
            <a:r>
              <a:rPr lang="en-US" dirty="0" smtClean="0"/>
              <a:t>Hybrid </a:t>
            </a:r>
            <a:r>
              <a:rPr lang="en-US" dirty="0"/>
              <a:t>community </a:t>
            </a:r>
            <a:r>
              <a:rPr lang="en-US" dirty="0" smtClean="0"/>
              <a:t>cloud model </a:t>
            </a:r>
          </a:p>
          <a:p>
            <a:pPr lvl="1"/>
            <a:r>
              <a:rPr lang="en-US" dirty="0" smtClean="0"/>
              <a:t>Reliance </a:t>
            </a:r>
            <a:r>
              <a:rPr lang="en-US" dirty="0"/>
              <a:t>on public cloud where </a:t>
            </a:r>
            <a:r>
              <a:rPr lang="en-US" dirty="0" smtClean="0"/>
              <a:t>possible</a:t>
            </a:r>
          </a:p>
          <a:p>
            <a:pPr lvl="1"/>
            <a:r>
              <a:rPr lang="en-US" dirty="0" smtClean="0"/>
              <a:t>Partly </a:t>
            </a:r>
            <a:r>
              <a:rPr lang="en-US" dirty="0"/>
              <a:t>private community cloud </a:t>
            </a:r>
            <a:r>
              <a:rPr lang="en-US" dirty="0" smtClean="0"/>
              <a:t>running from </a:t>
            </a:r>
            <a:r>
              <a:rPr lang="en-US" dirty="0"/>
              <a:t>government-managed </a:t>
            </a:r>
            <a:r>
              <a:rPr lang="en-US" dirty="0" smtClean="0"/>
              <a:t>datacenters</a:t>
            </a:r>
          </a:p>
          <a:p>
            <a:pPr lvl="1"/>
            <a:r>
              <a:rPr lang="en-US" dirty="0" smtClean="0"/>
              <a:t>Operational </a:t>
            </a:r>
            <a:r>
              <a:rPr lang="en-US" dirty="0"/>
              <a:t>implementation with broad reliance on </a:t>
            </a:r>
            <a:r>
              <a:rPr lang="en-US" dirty="0" smtClean="0"/>
              <a:t>external suppliers</a:t>
            </a:r>
            <a:endParaRPr lang="en-US" dirty="0"/>
          </a:p>
        </p:txBody>
      </p:sp>
      <p:sp>
        <p:nvSpPr>
          <p:cNvPr id="6" name="Text Placeholder 7"/>
          <p:cNvSpPr>
            <a:spLocks noGrp="1"/>
          </p:cNvSpPr>
          <p:nvPr>
            <p:ph type="body" sz="quarter" idx="10"/>
          </p:nvPr>
        </p:nvSpPr>
        <p:spPr/>
        <p:txBody>
          <a:bodyPr/>
          <a:lstStyle/>
          <a:p>
            <a:r>
              <a:rPr lang="en-US" dirty="0" smtClean="0"/>
              <a:t>ReUse and collaboration for better </a:t>
            </a:r>
            <a:r>
              <a:rPr lang="en-US" dirty="0" err="1" smtClean="0"/>
              <a:t>eGov</a:t>
            </a:r>
            <a:r>
              <a:rPr lang="en-US" dirty="0" smtClean="0"/>
              <a:t> services</a:t>
            </a:r>
            <a:endParaRPr lang="en-US" dirty="0"/>
          </a:p>
        </p:txBody>
      </p:sp>
      <p:pic>
        <p:nvPicPr>
          <p:cNvPr id="8" name="Picture 2" descr="https://www.gcloud.belgium.be/image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8406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Sharing ICT infrastructure</a:t>
            </a:r>
          </a:p>
        </p:txBody>
      </p:sp>
      <p:sp>
        <p:nvSpPr>
          <p:cNvPr id="3" name="Content Placeholder 2"/>
          <p:cNvSpPr>
            <a:spLocks noGrp="1"/>
          </p:cNvSpPr>
          <p:nvPr>
            <p:ph idx="1"/>
          </p:nvPr>
        </p:nvSpPr>
        <p:spPr>
          <a:xfrm>
            <a:off x="2689860" y="1415965"/>
            <a:ext cx="8663940" cy="941959"/>
          </a:xfrm>
        </p:spPr>
        <p:txBody>
          <a:bodyPr/>
          <a:lstStyle/>
          <a:p>
            <a:r>
              <a:rPr lang="en-GB" dirty="0"/>
              <a:t>G-Cloud = coalition</a:t>
            </a:r>
          </a:p>
          <a:p>
            <a:pPr lvl="1"/>
            <a:r>
              <a:rPr lang="en-US" dirty="0"/>
              <a:t>G-Cloud ≠ central </a:t>
            </a:r>
            <a:r>
              <a:rPr lang="en-US" dirty="0" smtClean="0"/>
              <a:t>organization</a:t>
            </a:r>
            <a:endParaRPr lang="en-US" dirty="0"/>
          </a:p>
        </p:txBody>
      </p:sp>
      <p:sp>
        <p:nvSpPr>
          <p:cNvPr id="6" name="Text Placeholder 7"/>
          <p:cNvSpPr>
            <a:spLocks noGrp="1"/>
          </p:cNvSpPr>
          <p:nvPr>
            <p:ph type="body" sz="quarter" idx="10"/>
          </p:nvPr>
        </p:nvSpPr>
        <p:spPr/>
        <p:txBody>
          <a:bodyPr/>
          <a:lstStyle/>
          <a:p>
            <a:r>
              <a:rPr lang="en-US" dirty="0" smtClean="0"/>
              <a:t>ReUse and collaboration for better </a:t>
            </a:r>
            <a:r>
              <a:rPr lang="en-US" dirty="0" err="1" smtClean="0"/>
              <a:t>eGov</a:t>
            </a:r>
            <a:r>
              <a:rPr lang="en-US" dirty="0" smtClean="0"/>
              <a:t> services</a:t>
            </a:r>
            <a:endParaRPr lang="en-US" dirty="0"/>
          </a:p>
        </p:txBody>
      </p:sp>
      <p:graphicFrame>
        <p:nvGraphicFramePr>
          <p:cNvPr id="10" name="Diagram 9"/>
          <p:cNvGraphicFramePr/>
          <p:nvPr>
            <p:extLst>
              <p:ext uri="{D42A27DB-BD31-4B8C-83A1-F6EECF244321}">
                <p14:modId xmlns:p14="http://schemas.microsoft.com/office/powerpoint/2010/main" val="2635621283"/>
              </p:ext>
            </p:extLst>
          </p:nvPr>
        </p:nvGraphicFramePr>
        <p:xfrm>
          <a:off x="1057328" y="2359843"/>
          <a:ext cx="9144000" cy="385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ounded Rectangle 10"/>
          <p:cNvSpPr/>
          <p:nvPr/>
        </p:nvSpPr>
        <p:spPr>
          <a:xfrm>
            <a:off x="8703876" y="2359842"/>
            <a:ext cx="1116124" cy="3835069"/>
          </a:xfrm>
          <a:prstGeom prst="roundRect">
            <a:avLst/>
          </a:prstGeom>
          <a:solidFill>
            <a:srgbClr val="EC5062"/>
          </a:solidFill>
          <a:ln>
            <a:solidFill>
              <a:srgbClr val="EA4F5F"/>
            </a:solid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Governance</a:t>
            </a:r>
          </a:p>
        </p:txBody>
      </p:sp>
      <p:pic>
        <p:nvPicPr>
          <p:cNvPr id="12" name="Picture 2" descr="https://www.gcloud.belgium.be/images/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770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Sharing ICT infrastructure</a:t>
            </a:r>
          </a:p>
        </p:txBody>
      </p:sp>
      <p:sp>
        <p:nvSpPr>
          <p:cNvPr id="6" name="Text Placeholder 7"/>
          <p:cNvSpPr>
            <a:spLocks noGrp="1"/>
          </p:cNvSpPr>
          <p:nvPr>
            <p:ph type="body" sz="quarter" idx="10"/>
          </p:nvPr>
        </p:nvSpPr>
        <p:spPr/>
        <p:txBody>
          <a:bodyPr/>
          <a:lstStyle/>
          <a:p>
            <a:r>
              <a:rPr lang="en-US" dirty="0" smtClean="0"/>
              <a:t>ReUse and collaboration for better </a:t>
            </a:r>
            <a:r>
              <a:rPr lang="en-US" dirty="0" err="1" smtClean="0"/>
              <a:t>eGov</a:t>
            </a:r>
            <a:r>
              <a:rPr lang="en-US" dirty="0" smtClean="0"/>
              <a:t> services</a:t>
            </a:r>
            <a:endParaRPr lang="en-US" dirty="0"/>
          </a:p>
        </p:txBody>
      </p:sp>
      <p:pic>
        <p:nvPicPr>
          <p:cNvPr id="7" name="Picture 2" descr="https://www.gcloud.belgium.be/image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336331" y="2534807"/>
            <a:ext cx="8368244" cy="1127634"/>
          </a:xfrm>
          <a:prstGeom prst="roundRect">
            <a:avLst/>
          </a:prstGeom>
          <a:gradFill>
            <a:gsLst>
              <a:gs pos="0">
                <a:schemeClr val="accent1">
                  <a:satMod val="105000"/>
                  <a:tint val="67000"/>
                  <a:lumMod val="91000"/>
                  <a:lumOff val="9000"/>
                </a:schemeClr>
              </a:gs>
              <a:gs pos="50000">
                <a:schemeClr val="accent1">
                  <a:lumMod val="105000"/>
                  <a:satMod val="103000"/>
                  <a:tint val="73000"/>
                </a:schemeClr>
              </a:gs>
              <a:gs pos="100000">
                <a:schemeClr val="accent1">
                  <a:lumMod val="105000"/>
                  <a:satMod val="109000"/>
                  <a:tint val="81000"/>
                </a:schemeClr>
              </a:gs>
            </a:gsLst>
          </a:gradFill>
          <a:ln w="25400"/>
        </p:spPr>
        <p:style>
          <a:lnRef idx="1">
            <a:schemeClr val="accent1"/>
          </a:lnRef>
          <a:fillRef idx="2">
            <a:schemeClr val="accent1"/>
          </a:fillRef>
          <a:effectRef idx="1">
            <a:schemeClr val="accent1"/>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3 Colleges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smtClean="0">
                <a:ln>
                  <a:noFill/>
                </a:ln>
                <a:solidFill>
                  <a:prstClr val="black">
                    <a:lumMod val="75000"/>
                  </a:prstClr>
                </a:solidFill>
                <a:effectLst/>
                <a:uLnTx/>
                <a:uFillTx/>
                <a:latin typeface="Calibri"/>
                <a:ea typeface="+mn-ea"/>
                <a:cs typeface="+mn-cs"/>
              </a:rPr>
              <a:t>Federal Public</a:t>
            </a:r>
            <a:r>
              <a:rPr kumimoji="0" lang="nl-BE" sz="1400" b="0" i="0" u="none" strike="noStrike" kern="1200" cap="none" spc="0" normalizeH="0" noProof="0" dirty="0" smtClean="0">
                <a:ln>
                  <a:noFill/>
                </a:ln>
                <a:solidFill>
                  <a:prstClr val="black">
                    <a:lumMod val="75000"/>
                  </a:prstClr>
                </a:solidFill>
                <a:effectLst/>
                <a:uLnTx/>
                <a:uFillTx/>
                <a:latin typeface="Calibri"/>
                <a:ea typeface="+mn-ea"/>
                <a:cs typeface="+mn-cs"/>
              </a:rPr>
              <a:t> </a:t>
            </a:r>
            <a:r>
              <a:rPr kumimoji="0" lang="nl-BE" sz="1400" b="0" i="0" u="none" strike="noStrike" kern="1200" cap="none" spc="0" normalizeH="0" baseline="0" noProof="0" dirty="0" smtClean="0">
                <a:ln>
                  <a:noFill/>
                </a:ln>
                <a:solidFill>
                  <a:prstClr val="black">
                    <a:lumMod val="75000"/>
                  </a:prstClr>
                </a:solidFill>
                <a:effectLst/>
                <a:uLnTx/>
                <a:uFillTx/>
                <a:latin typeface="Calibri"/>
                <a:ea typeface="+mn-ea"/>
                <a:cs typeface="+mn-cs"/>
              </a:rPr>
              <a:t>Services (FPS)</a:t>
            </a:r>
            <a:endPar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endParaRPr>
          </a:p>
          <a:p>
            <a:pPr marL="285750" lvl="0" indent="-285750">
              <a:buFont typeface="Arial" panose="020B0604020202020204" pitchFamily="34" charset="0"/>
              <a:buChar char="•"/>
              <a:defRPr/>
            </a:pPr>
            <a:r>
              <a:rPr kumimoji="0" lang="en-BZ" sz="1400" b="0" i="0" u="none" strike="noStrike" kern="1200" cap="none" spc="0" normalizeH="0" baseline="0" noProof="0" dirty="0">
                <a:ln>
                  <a:noFill/>
                </a:ln>
                <a:solidFill>
                  <a:prstClr val="black">
                    <a:lumMod val="75000"/>
                  </a:prstClr>
                </a:solidFill>
                <a:effectLst/>
                <a:uLnTx/>
                <a:uFillTx/>
                <a:latin typeface="Calibri"/>
                <a:ea typeface="+mn-ea"/>
                <a:cs typeface="+mn-cs"/>
              </a:rPr>
              <a:t>Public </a:t>
            </a:r>
            <a:r>
              <a:rPr lang="en-BZ" sz="1400" dirty="0">
                <a:solidFill>
                  <a:prstClr val="black">
                    <a:lumMod val="75000"/>
                  </a:prstClr>
                </a:solidFill>
                <a:latin typeface="Calibri"/>
              </a:rPr>
              <a:t>Social Security Institutions </a:t>
            </a:r>
            <a:r>
              <a:rPr kumimoji="0" lang="en-BZ" sz="1400" b="0" i="0" u="none" strike="noStrike" kern="1200" cap="none" spc="0" normalizeH="0" baseline="0" noProof="0" dirty="0">
                <a:ln>
                  <a:noFill/>
                </a:ln>
                <a:solidFill>
                  <a:prstClr val="black">
                    <a:lumMod val="75000"/>
                  </a:prstClr>
                </a:solidFill>
                <a:effectLst/>
                <a:uLnTx/>
                <a:uFillTx/>
                <a:latin typeface="Calibri"/>
                <a:ea typeface="+mn-ea"/>
                <a:cs typeface="+mn-cs"/>
              </a:rPr>
              <a:t>(</a:t>
            </a:r>
            <a:r>
              <a:rPr kumimoji="0" lang="en-BZ" sz="1400" b="0" i="0" u="none" strike="noStrike" kern="1200" cap="none" spc="0" normalizeH="0" baseline="0" noProof="0" dirty="0" smtClean="0">
                <a:ln>
                  <a:noFill/>
                </a:ln>
                <a:solidFill>
                  <a:prstClr val="black">
                    <a:lumMod val="75000"/>
                  </a:prstClr>
                </a:solidFill>
                <a:effectLst/>
                <a:uLnTx/>
                <a:uFillTx/>
                <a:latin typeface="Calibri"/>
                <a:ea typeface="+mn-ea"/>
                <a:cs typeface="+mn-cs"/>
              </a:rPr>
              <a:t>PSSI)</a:t>
            </a:r>
            <a:endPar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0" i="0" u="none" strike="noStrike" kern="1200" cap="none" spc="0" normalizeH="0" baseline="0" noProof="0" dirty="0">
                <a:ln>
                  <a:noFill/>
                </a:ln>
                <a:solidFill>
                  <a:prstClr val="black">
                    <a:lumMod val="75000"/>
                  </a:prstClr>
                </a:solidFill>
                <a:effectLst/>
                <a:uLnTx/>
                <a:uFillTx/>
                <a:latin typeface="Calibri"/>
                <a:ea typeface="+mn-ea"/>
                <a:cs typeface="+mn-cs"/>
              </a:rPr>
              <a:t>Institutions of Public </a:t>
            </a:r>
            <a:r>
              <a:rPr kumimoji="0" lang="fr-BE" sz="1400" b="0" i="0" u="none" strike="noStrike" kern="1200" cap="none" spc="0" normalizeH="0" baseline="0" noProof="0" dirty="0" err="1">
                <a:ln>
                  <a:noFill/>
                </a:ln>
                <a:solidFill>
                  <a:prstClr val="black">
                    <a:lumMod val="75000"/>
                  </a:prstClr>
                </a:solidFill>
                <a:effectLst/>
                <a:uLnTx/>
                <a:uFillTx/>
                <a:latin typeface="Calibri"/>
                <a:ea typeface="+mn-ea"/>
                <a:cs typeface="+mn-cs"/>
              </a:rPr>
              <a:t>Benefit</a:t>
            </a:r>
            <a:r>
              <a:rPr kumimoji="0" lang="fr-BE" sz="1400" b="0" i="0" u="none" strike="noStrike" kern="1200" cap="none" spc="0" normalizeH="0" baseline="0" noProof="0" dirty="0">
                <a:ln>
                  <a:noFill/>
                </a:ln>
                <a:solidFill>
                  <a:prstClr val="black">
                    <a:lumMod val="75000"/>
                  </a:prstClr>
                </a:solidFill>
                <a:effectLst/>
                <a:uLnTx/>
                <a:uFillTx/>
                <a:latin typeface="Calibri"/>
                <a:ea typeface="+mn-ea"/>
                <a:cs typeface="+mn-cs"/>
              </a:rPr>
              <a:t> (IPB)</a:t>
            </a:r>
            <a:endPar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endParaRPr>
          </a:p>
        </p:txBody>
      </p:sp>
      <p:sp>
        <p:nvSpPr>
          <p:cNvPr id="9" name="Rounded Rectangle 8"/>
          <p:cNvSpPr/>
          <p:nvPr/>
        </p:nvSpPr>
        <p:spPr>
          <a:xfrm>
            <a:off x="2336331" y="3783437"/>
            <a:ext cx="8368244" cy="1127634"/>
          </a:xfrm>
          <a:prstGeom prst="roundRect">
            <a:avLst/>
          </a:prstGeom>
          <a:ln w="25400"/>
        </p:spPr>
        <p:style>
          <a:lnRef idx="1">
            <a:schemeClr val="accent1"/>
          </a:lnRef>
          <a:fillRef idx="2">
            <a:schemeClr val="accent1"/>
          </a:fillRef>
          <a:effectRef idx="1">
            <a:schemeClr val="accent1"/>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SIT: ICT managers </a:t>
            </a:r>
            <a:r>
              <a:rPr kumimoji="0" lang="nl-BE" sz="1600" b="0" i="0" u="none" strike="noStrike" kern="1200" cap="none" spc="0" normalizeH="0" baseline="0" noProof="0" dirty="0" err="1">
                <a:ln>
                  <a:noFill/>
                </a:ln>
                <a:solidFill>
                  <a:prstClr val="black">
                    <a:lumMod val="75000"/>
                  </a:prstClr>
                </a:solidFill>
                <a:effectLst/>
                <a:uLnTx/>
                <a:uFillTx/>
                <a:latin typeface="Calibri"/>
                <a:ea typeface="+mn-ea"/>
                <a:cs typeface="+mn-cs"/>
              </a:rPr>
              <a:t>from</a:t>
            </a:r>
            <a:endPar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endParaRPr>
          </a:p>
          <a:p>
            <a:pPr marL="285750" lvl="0" indent="-285750">
              <a:buFont typeface="Arial" panose="020B0604020202020204" pitchFamily="34" charset="0"/>
              <a:buChar char="•"/>
              <a:defRPr/>
            </a:pPr>
            <a:r>
              <a:rPr lang="nl-BE" sz="1400" dirty="0">
                <a:solidFill>
                  <a:prstClr val="black">
                    <a:lumMod val="75000"/>
                  </a:prstClr>
                </a:solidFill>
                <a:latin typeface="Calibri"/>
              </a:rPr>
              <a:t>Federal Public Services (FPS)</a:t>
            </a:r>
          </a:p>
          <a:p>
            <a:pPr marL="285750" lvl="0" indent="-285750">
              <a:buFont typeface="Arial" panose="020B0604020202020204" pitchFamily="34" charset="0"/>
              <a:buChar char="•"/>
              <a:defRPr/>
            </a:pPr>
            <a:r>
              <a:rPr lang="en-BZ" sz="1400" dirty="0">
                <a:solidFill>
                  <a:prstClr val="black">
                    <a:lumMod val="75000"/>
                  </a:prstClr>
                </a:solidFill>
                <a:latin typeface="Calibri"/>
              </a:rPr>
              <a:t>Public Social Security Institutions (PSSI)</a:t>
            </a:r>
            <a:endParaRPr lang="nl-BE" sz="1400" dirty="0">
              <a:solidFill>
                <a:prstClr val="black">
                  <a:lumMod val="75000"/>
                </a:prstClr>
              </a:solidFill>
              <a:latin typeface="Calibri"/>
            </a:endParaRPr>
          </a:p>
          <a:p>
            <a:pPr marL="285750" lvl="0" indent="-285750">
              <a:buFont typeface="Arial" panose="020B0604020202020204" pitchFamily="34" charset="0"/>
              <a:buChar char="•"/>
              <a:defRPr/>
            </a:pPr>
            <a:r>
              <a:rPr lang="fr-BE" sz="1400" dirty="0">
                <a:solidFill>
                  <a:prstClr val="black">
                    <a:lumMod val="75000"/>
                  </a:prstClr>
                </a:solidFill>
                <a:latin typeface="Calibri"/>
              </a:rPr>
              <a:t>Institutions of Public </a:t>
            </a:r>
            <a:r>
              <a:rPr lang="fr-BE" sz="1400" dirty="0" err="1">
                <a:solidFill>
                  <a:prstClr val="black">
                    <a:lumMod val="75000"/>
                  </a:prstClr>
                </a:solidFill>
                <a:latin typeface="Calibri"/>
              </a:rPr>
              <a:t>Benefit</a:t>
            </a:r>
            <a:r>
              <a:rPr lang="fr-BE" sz="1400" dirty="0">
                <a:solidFill>
                  <a:prstClr val="black">
                    <a:lumMod val="75000"/>
                  </a:prstClr>
                </a:solidFill>
                <a:latin typeface="Calibri"/>
              </a:rPr>
              <a:t> (IPB)</a:t>
            </a:r>
            <a:endParaRPr lang="nl-BE" sz="1400" dirty="0">
              <a:solidFill>
                <a:prstClr val="black">
                  <a:lumMod val="75000"/>
                </a:prstClr>
              </a:solidFill>
              <a:latin typeface="Calibri"/>
            </a:endParaRPr>
          </a:p>
        </p:txBody>
      </p:sp>
      <p:sp>
        <p:nvSpPr>
          <p:cNvPr id="10" name="Rounded Rectangle 9"/>
          <p:cNvSpPr/>
          <p:nvPr/>
        </p:nvSpPr>
        <p:spPr>
          <a:xfrm>
            <a:off x="2336330" y="5079581"/>
            <a:ext cx="8368245" cy="1127634"/>
          </a:xfrm>
          <a:prstGeom prst="roundRect">
            <a:avLst/>
          </a:prstGeom>
          <a:ln w="25400"/>
        </p:spPr>
        <p:style>
          <a:lnRef idx="1">
            <a:schemeClr val="accent1"/>
          </a:lnRef>
          <a:fillRef idx="2">
            <a:schemeClr val="accent1"/>
          </a:fillRef>
          <a:effectRef idx="1">
            <a:schemeClr val="accent1"/>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Service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owners</a:t>
            </a:r>
            <a:r>
              <a:rPr kumimoji="0" lang="nl-BE"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endParaRPr>
          </a:p>
        </p:txBody>
      </p:sp>
      <p:graphicFrame>
        <p:nvGraphicFramePr>
          <p:cNvPr id="11" name="Diagram 10"/>
          <p:cNvGraphicFramePr/>
          <p:nvPr>
            <p:extLst>
              <p:ext uri="{D42A27DB-BD31-4B8C-83A1-F6EECF244321}">
                <p14:modId xmlns:p14="http://schemas.microsoft.com/office/powerpoint/2010/main" val="1701545127"/>
              </p:ext>
            </p:extLst>
          </p:nvPr>
        </p:nvGraphicFramePr>
        <p:xfrm>
          <a:off x="3507130" y="1027906"/>
          <a:ext cx="7127998" cy="5555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3483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935" y="0"/>
            <a:ext cx="3627105" cy="6864807"/>
          </a:xfrm>
          <a:prstGeom prst="rect">
            <a:avLst/>
          </a:prstGeom>
        </p:spPr>
      </p:pic>
      <p:sp>
        <p:nvSpPr>
          <p:cNvPr id="4" name="Title 3"/>
          <p:cNvSpPr>
            <a:spLocks noGrp="1"/>
          </p:cNvSpPr>
          <p:nvPr>
            <p:ph type="title"/>
          </p:nvPr>
        </p:nvSpPr>
        <p:spPr>
          <a:xfrm>
            <a:off x="4016300" y="360876"/>
            <a:ext cx="7090508" cy="1325563"/>
          </a:xfrm>
        </p:spPr>
        <p:txBody>
          <a:bodyPr/>
          <a:lstStyle/>
          <a:p>
            <a:r>
              <a:rPr lang="en-US" dirty="0" err="1" smtClean="0"/>
              <a:t>Smals</a:t>
            </a:r>
            <a:r>
              <a:rPr lang="en-US" dirty="0" smtClean="0"/>
              <a:t> and t</a:t>
            </a:r>
            <a:r>
              <a:rPr lang="en-US" dirty="0" smtClean="0"/>
              <a:t>he </a:t>
            </a:r>
            <a:r>
              <a:rPr lang="en-US" dirty="0"/>
              <a:t>ReUse initiative</a:t>
            </a:r>
          </a:p>
        </p:txBody>
      </p:sp>
      <p:sp>
        <p:nvSpPr>
          <p:cNvPr id="5" name="Content Placeholder 4"/>
          <p:cNvSpPr>
            <a:spLocks noGrp="1"/>
          </p:cNvSpPr>
          <p:nvPr>
            <p:ph idx="1"/>
          </p:nvPr>
        </p:nvSpPr>
        <p:spPr>
          <a:xfrm>
            <a:off x="4488740" y="1695524"/>
            <a:ext cx="6724384" cy="4351338"/>
          </a:xfrm>
        </p:spPr>
        <p:txBody>
          <a:bodyPr>
            <a:normAutofit/>
          </a:bodyPr>
          <a:lstStyle/>
          <a:p>
            <a:r>
              <a:rPr lang="nl-BE" dirty="0" smtClean="0"/>
              <a:t>Short </a:t>
            </a:r>
            <a:r>
              <a:rPr lang="nl-BE" dirty="0" err="1" smtClean="0"/>
              <a:t>presentation</a:t>
            </a:r>
            <a:r>
              <a:rPr lang="nl-BE" dirty="0" smtClean="0"/>
              <a:t> of Smals </a:t>
            </a:r>
          </a:p>
          <a:p>
            <a:r>
              <a:rPr lang="nl-BE" dirty="0" smtClean="0"/>
              <a:t>The </a:t>
            </a:r>
            <a:r>
              <a:rPr lang="nl-BE" dirty="0" err="1" smtClean="0"/>
              <a:t>ReUse</a:t>
            </a:r>
            <a:r>
              <a:rPr lang="nl-BE" dirty="0" smtClean="0"/>
              <a:t> </a:t>
            </a:r>
            <a:r>
              <a:rPr lang="nl-BE" dirty="0" err="1" smtClean="0"/>
              <a:t>initiative</a:t>
            </a:r>
            <a:endParaRPr lang="nl-BE" dirty="0" smtClean="0"/>
          </a:p>
          <a:p>
            <a:pPr lvl="1"/>
            <a:r>
              <a:rPr lang="nl-BE" dirty="0" err="1" smtClean="0"/>
              <a:t>What</a:t>
            </a:r>
            <a:r>
              <a:rPr lang="nl-BE" dirty="0" smtClean="0"/>
              <a:t> </a:t>
            </a:r>
            <a:r>
              <a:rPr lang="nl-BE" dirty="0"/>
              <a:t>is </a:t>
            </a:r>
            <a:r>
              <a:rPr lang="nl-BE" dirty="0" err="1" smtClean="0"/>
              <a:t>it</a:t>
            </a:r>
            <a:r>
              <a:rPr lang="nl-BE" dirty="0" smtClean="0"/>
              <a:t>?</a:t>
            </a:r>
          </a:p>
          <a:p>
            <a:pPr lvl="1"/>
            <a:r>
              <a:rPr lang="nl-BE" dirty="0" err="1" smtClean="0"/>
              <a:t>What</a:t>
            </a:r>
            <a:r>
              <a:rPr lang="nl-BE" dirty="0" smtClean="0"/>
              <a:t> </a:t>
            </a:r>
            <a:r>
              <a:rPr lang="nl-BE" dirty="0" smtClean="0"/>
              <a:t>do we want </a:t>
            </a:r>
            <a:r>
              <a:rPr lang="nl-BE" dirty="0" err="1" smtClean="0"/>
              <a:t>to</a:t>
            </a:r>
            <a:r>
              <a:rPr lang="nl-BE" dirty="0" smtClean="0"/>
              <a:t> </a:t>
            </a:r>
            <a:r>
              <a:rPr lang="nl-BE" dirty="0" err="1" smtClean="0"/>
              <a:t>achieve</a:t>
            </a:r>
            <a:r>
              <a:rPr lang="nl-BE" dirty="0" smtClean="0"/>
              <a:t> </a:t>
            </a:r>
            <a:r>
              <a:rPr lang="nl-BE" dirty="0" smtClean="0"/>
              <a:t>?</a:t>
            </a:r>
            <a:endParaRPr lang="nl-BE" dirty="0"/>
          </a:p>
          <a:p>
            <a:pPr lvl="1"/>
            <a:r>
              <a:rPr lang="nl-BE" dirty="0" err="1" smtClean="0"/>
              <a:t>Enablers</a:t>
            </a:r>
            <a:r>
              <a:rPr lang="nl-BE" dirty="0" smtClean="0"/>
              <a:t> </a:t>
            </a:r>
            <a:r>
              <a:rPr lang="nl-BE" dirty="0" err="1" smtClean="0"/>
              <a:t>to</a:t>
            </a:r>
            <a:r>
              <a:rPr lang="nl-BE" dirty="0" smtClean="0"/>
              <a:t> </a:t>
            </a:r>
            <a:r>
              <a:rPr lang="nl-BE" dirty="0" err="1" smtClean="0"/>
              <a:t>achieve</a:t>
            </a:r>
            <a:r>
              <a:rPr lang="nl-BE" dirty="0" smtClean="0"/>
              <a:t> </a:t>
            </a:r>
            <a:r>
              <a:rPr lang="nl-BE" dirty="0" err="1" smtClean="0"/>
              <a:t>our</a:t>
            </a:r>
            <a:r>
              <a:rPr lang="nl-BE" dirty="0" smtClean="0"/>
              <a:t> </a:t>
            </a:r>
            <a:r>
              <a:rPr lang="nl-BE" dirty="0" smtClean="0"/>
              <a:t>goals</a:t>
            </a:r>
            <a:endParaRPr lang="nl-BE" dirty="0"/>
          </a:p>
          <a:p>
            <a:pPr lvl="1"/>
            <a:r>
              <a:rPr lang="nl-BE" dirty="0" smtClean="0"/>
              <a:t>How </a:t>
            </a:r>
            <a:r>
              <a:rPr lang="nl-BE" dirty="0" smtClean="0"/>
              <a:t>does </a:t>
            </a:r>
            <a:r>
              <a:rPr lang="nl-BE" dirty="0" err="1" smtClean="0"/>
              <a:t>it</a:t>
            </a:r>
            <a:r>
              <a:rPr lang="nl-BE" dirty="0" smtClean="0"/>
              <a:t> </a:t>
            </a:r>
            <a:r>
              <a:rPr lang="nl-BE" dirty="0" err="1" smtClean="0"/>
              <a:t>work</a:t>
            </a:r>
            <a:r>
              <a:rPr lang="nl-BE" dirty="0" smtClean="0"/>
              <a:t> </a:t>
            </a:r>
            <a:r>
              <a:rPr lang="nl-BE" dirty="0" smtClean="0"/>
              <a:t>?</a:t>
            </a:r>
          </a:p>
          <a:p>
            <a:pPr lvl="1"/>
            <a:r>
              <a:rPr lang="nl-BE" dirty="0" err="1" smtClean="0"/>
              <a:t>What</a:t>
            </a:r>
            <a:r>
              <a:rPr lang="nl-BE" dirty="0" smtClean="0"/>
              <a:t> </a:t>
            </a:r>
            <a:r>
              <a:rPr lang="nl-BE" dirty="0" smtClean="0"/>
              <a:t>are </a:t>
            </a:r>
            <a:r>
              <a:rPr lang="nl-BE" dirty="0" err="1" smtClean="0"/>
              <a:t>the</a:t>
            </a:r>
            <a:r>
              <a:rPr lang="nl-BE" dirty="0" smtClean="0"/>
              <a:t> benefits </a:t>
            </a:r>
            <a:r>
              <a:rPr lang="nl-BE" dirty="0" smtClean="0"/>
              <a:t>?</a:t>
            </a:r>
          </a:p>
          <a:p>
            <a:pPr lvl="1"/>
            <a:r>
              <a:rPr lang="nl-BE" dirty="0" err="1" smtClean="0"/>
              <a:t>Some</a:t>
            </a:r>
            <a:r>
              <a:rPr lang="nl-BE" dirty="0" smtClean="0"/>
              <a:t> </a:t>
            </a:r>
            <a:r>
              <a:rPr lang="nl-BE" dirty="0" err="1" smtClean="0"/>
              <a:t>results</a:t>
            </a:r>
            <a:endParaRPr lang="nl-BE" dirty="0"/>
          </a:p>
          <a:p>
            <a:pPr lvl="1"/>
            <a:r>
              <a:rPr lang="nl-BE" dirty="0" err="1" smtClean="0"/>
              <a:t>What’s</a:t>
            </a:r>
            <a:r>
              <a:rPr lang="nl-BE" dirty="0" smtClean="0"/>
              <a:t> </a:t>
            </a:r>
            <a:r>
              <a:rPr lang="nl-BE" dirty="0" smtClean="0"/>
              <a:t>next: European </a:t>
            </a:r>
            <a:r>
              <a:rPr lang="nl-BE" dirty="0" err="1" smtClean="0"/>
              <a:t>perspective</a:t>
            </a:r>
            <a:endParaRPr lang="nl-BE" dirty="0" smtClean="0"/>
          </a:p>
        </p:txBody>
      </p:sp>
      <p:sp>
        <p:nvSpPr>
          <p:cNvPr id="7"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1661798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29"/>
            <a:ext cx="10515600" cy="1325563"/>
          </a:xfrm>
        </p:spPr>
        <p:txBody>
          <a:bodyPr/>
          <a:lstStyle/>
          <a:p>
            <a:r>
              <a:rPr lang="en-US" dirty="0" smtClean="0">
                <a:latin typeface="Fira Sans" panose="020B0503050000020004" pitchFamily="34" charset="0"/>
              </a:rPr>
              <a:t>G-Cloud </a:t>
            </a:r>
            <a:r>
              <a:rPr lang="en-US" dirty="0">
                <a:latin typeface="Fira Sans" panose="020B0503050000020004" pitchFamily="34" charset="0"/>
              </a:rPr>
              <a:t>– Sharing ICT infrastructure</a:t>
            </a:r>
          </a:p>
        </p:txBody>
      </p:sp>
      <p:sp>
        <p:nvSpPr>
          <p:cNvPr id="8" name="Rounded Rectangle 7"/>
          <p:cNvSpPr/>
          <p:nvPr/>
        </p:nvSpPr>
        <p:spPr>
          <a:xfrm>
            <a:off x="2378240" y="5055390"/>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BE" sz="2400" dirty="0" smtClean="0">
                <a:solidFill>
                  <a:schemeClr val="tx1"/>
                </a:solidFill>
                <a:latin typeface="Fira Sans" panose="020B0503050000020004" pitchFamily="34" charset="0"/>
              </a:rPr>
              <a:t>Hard infrastructure</a:t>
            </a:r>
            <a:endParaRPr lang="fr-BE" sz="2400" dirty="0">
              <a:solidFill>
                <a:schemeClr val="tx1"/>
              </a:solidFill>
              <a:latin typeface="Fira Sans" panose="020B0503050000020004" pitchFamily="34" charset="0"/>
            </a:endParaRPr>
          </a:p>
          <a:p>
            <a:pPr algn="ctr"/>
            <a:r>
              <a:rPr lang="fr-BE" dirty="0" err="1" smtClean="0">
                <a:solidFill>
                  <a:schemeClr val="tx1"/>
                </a:solidFill>
                <a:latin typeface="Fira Sans Light" panose="020B0403050000020004" pitchFamily="34" charset="0"/>
              </a:rPr>
              <a:t>Computing</a:t>
            </a:r>
            <a:r>
              <a:rPr lang="fr-BE" dirty="0" smtClean="0">
                <a:solidFill>
                  <a:schemeClr val="tx1"/>
                </a:solidFill>
                <a:latin typeface="Fira Sans Light" panose="020B0403050000020004" pitchFamily="34" charset="0"/>
              </a:rPr>
              <a:t>   </a:t>
            </a:r>
            <a:r>
              <a:rPr lang="fr-BE" dirty="0">
                <a:solidFill>
                  <a:schemeClr val="tx1"/>
                </a:solidFill>
                <a:latin typeface="Fira Sans Light" panose="020B0403050000020004" pitchFamily="34" charset="0"/>
              </a:rPr>
              <a:t>-   </a:t>
            </a:r>
            <a:r>
              <a:rPr lang="fr-BE" dirty="0" smtClean="0">
                <a:solidFill>
                  <a:schemeClr val="tx1"/>
                </a:solidFill>
                <a:latin typeface="Fira Sans Light" panose="020B0403050000020004" pitchFamily="34" charset="0"/>
              </a:rPr>
              <a:t>Network   -   </a:t>
            </a:r>
            <a:r>
              <a:rPr lang="fr-BE" dirty="0">
                <a:solidFill>
                  <a:schemeClr val="tx1"/>
                </a:solidFill>
                <a:latin typeface="Fira Sans Light" panose="020B0403050000020004" pitchFamily="34" charset="0"/>
              </a:rPr>
              <a:t>Storage</a:t>
            </a:r>
            <a:endParaRPr lang="en-GB" dirty="0">
              <a:solidFill>
                <a:schemeClr val="tx1"/>
              </a:solidFill>
              <a:latin typeface="Fira Sans Light" panose="020B0403050000020004" pitchFamily="34" charset="0"/>
            </a:endParaRPr>
          </a:p>
        </p:txBody>
      </p:sp>
      <p:sp>
        <p:nvSpPr>
          <p:cNvPr id="9" name="Rounded Rectangle 8"/>
          <p:cNvSpPr/>
          <p:nvPr/>
        </p:nvSpPr>
        <p:spPr>
          <a:xfrm>
            <a:off x="2378240" y="3948813"/>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BE" sz="2400" dirty="0" smtClean="0">
                <a:solidFill>
                  <a:schemeClr val="tx1"/>
                </a:solidFill>
                <a:latin typeface="Fira Sans" panose="020B0503050000020004" pitchFamily="34" charset="0"/>
              </a:rPr>
              <a:t>Soft infrastructure</a:t>
            </a:r>
            <a:endParaRPr lang="fr-BE" sz="2400" dirty="0">
              <a:solidFill>
                <a:schemeClr val="tx1"/>
              </a:solidFill>
              <a:latin typeface="Fira Sans" panose="020B0503050000020004" pitchFamily="34" charset="0"/>
            </a:endParaRPr>
          </a:p>
          <a:p>
            <a:pPr algn="ctr"/>
            <a:r>
              <a:rPr lang="fr-BE" dirty="0" smtClean="0">
                <a:solidFill>
                  <a:schemeClr val="tx1"/>
                </a:solidFill>
                <a:latin typeface="Fira Sans Light" panose="020B0403050000020004" pitchFamily="34" charset="0"/>
              </a:rPr>
              <a:t>Virtualisation   </a:t>
            </a:r>
            <a:r>
              <a:rPr lang="fr-BE" dirty="0">
                <a:solidFill>
                  <a:schemeClr val="tx1"/>
                </a:solidFill>
                <a:latin typeface="Fira Sans Light" panose="020B0403050000020004" pitchFamily="34" charset="0"/>
              </a:rPr>
              <a:t>- </a:t>
            </a:r>
            <a:r>
              <a:rPr lang="fr-BE" dirty="0" smtClean="0">
                <a:solidFill>
                  <a:schemeClr val="tx1"/>
                </a:solidFill>
                <a:latin typeface="Fira Sans Light" panose="020B0403050000020004" pitchFamily="34" charset="0"/>
              </a:rPr>
              <a:t>  Security   -   </a:t>
            </a:r>
            <a:r>
              <a:rPr lang="fr-BE" dirty="0">
                <a:solidFill>
                  <a:schemeClr val="tx1"/>
                </a:solidFill>
                <a:latin typeface="Fira Sans Light" panose="020B0403050000020004" pitchFamily="34" charset="0"/>
              </a:rPr>
              <a:t>E-mail </a:t>
            </a:r>
            <a:r>
              <a:rPr lang="fr-BE" dirty="0" smtClean="0">
                <a:solidFill>
                  <a:schemeClr val="tx1"/>
                </a:solidFill>
                <a:latin typeface="Fira Sans Light" panose="020B0403050000020004" pitchFamily="34" charset="0"/>
              </a:rPr>
              <a:t>  -   </a:t>
            </a:r>
            <a:r>
              <a:rPr lang="fr-BE" dirty="0" err="1" smtClean="0">
                <a:solidFill>
                  <a:schemeClr val="tx1"/>
                </a:solidFill>
                <a:latin typeface="Fira Sans Light" panose="020B0403050000020004" pitchFamily="34" charset="0"/>
              </a:rPr>
              <a:t>VoIP</a:t>
            </a:r>
            <a:r>
              <a:rPr lang="fr-BE" dirty="0" smtClean="0">
                <a:solidFill>
                  <a:schemeClr val="tx1"/>
                </a:solidFill>
                <a:latin typeface="Fira Sans Light" panose="020B0403050000020004" pitchFamily="34" charset="0"/>
              </a:rPr>
              <a:t>   -   …</a:t>
            </a:r>
            <a:endParaRPr lang="en-GB" dirty="0">
              <a:solidFill>
                <a:schemeClr val="tx1"/>
              </a:solidFill>
              <a:latin typeface="Fira Sans Light" panose="020B0403050000020004" pitchFamily="34" charset="0"/>
            </a:endParaRPr>
          </a:p>
        </p:txBody>
      </p:sp>
      <p:sp>
        <p:nvSpPr>
          <p:cNvPr id="10" name="Rounded Rectangle 9"/>
          <p:cNvSpPr/>
          <p:nvPr/>
        </p:nvSpPr>
        <p:spPr>
          <a:xfrm>
            <a:off x="2378240" y="2917637"/>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smtClean="0">
                <a:solidFill>
                  <a:schemeClr val="tx1"/>
                </a:solidFill>
                <a:latin typeface="Fira Sans" panose="020B0503050000020004" pitchFamily="34" charset="0"/>
              </a:rPr>
              <a:t>Application </a:t>
            </a:r>
            <a:r>
              <a:rPr lang="fr-BE" sz="2400" dirty="0" err="1" smtClean="0">
                <a:solidFill>
                  <a:schemeClr val="tx1"/>
                </a:solidFill>
                <a:latin typeface="Fira Sans" panose="020B0503050000020004" pitchFamily="34" charset="0"/>
              </a:rPr>
              <a:t>platforms</a:t>
            </a:r>
            <a:endParaRPr lang="fr-BE" sz="2400" dirty="0" smtClean="0">
              <a:solidFill>
                <a:schemeClr val="tx1"/>
              </a:solidFill>
              <a:latin typeface="Fira Sans" panose="020B0503050000020004" pitchFamily="34" charset="0"/>
            </a:endParaRPr>
          </a:p>
        </p:txBody>
      </p:sp>
      <p:sp>
        <p:nvSpPr>
          <p:cNvPr id="12" name="Rounded Rectangle 11"/>
          <p:cNvSpPr/>
          <p:nvPr/>
        </p:nvSpPr>
        <p:spPr>
          <a:xfrm>
            <a:off x="2378240" y="1886465"/>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smtClean="0">
                <a:solidFill>
                  <a:schemeClr val="tx1"/>
                </a:solidFill>
                <a:latin typeface="Fira Sans" panose="020B0503050000020004" pitchFamily="34" charset="0"/>
              </a:rPr>
              <a:t>Horizontal software (Solutions)</a:t>
            </a:r>
            <a:endParaRPr lang="fr-BE" sz="2400" dirty="0">
              <a:solidFill>
                <a:schemeClr val="tx1"/>
              </a:solidFill>
              <a:latin typeface="Fira Sans" panose="020B0503050000020004" pitchFamily="34" charset="0"/>
            </a:endParaRPr>
          </a:p>
          <a:p>
            <a:pPr algn="ctr"/>
            <a:r>
              <a:rPr lang="fr-BE" dirty="0" err="1" smtClean="0">
                <a:solidFill>
                  <a:schemeClr val="tx1"/>
                </a:solidFill>
                <a:latin typeface="Fira Sans Light" panose="020B0403050000020004" pitchFamily="34" charset="0"/>
              </a:rPr>
              <a:t>Website</a:t>
            </a:r>
            <a:r>
              <a:rPr lang="fr-BE" dirty="0" smtClean="0">
                <a:solidFill>
                  <a:schemeClr val="tx1"/>
                </a:solidFill>
                <a:latin typeface="Fira Sans Light" panose="020B0403050000020004" pitchFamily="34" charset="0"/>
              </a:rPr>
              <a:t>   </a:t>
            </a:r>
            <a:r>
              <a:rPr lang="fr-BE" dirty="0">
                <a:solidFill>
                  <a:schemeClr val="tx1"/>
                </a:solidFill>
                <a:latin typeface="Fira Sans Light" panose="020B0403050000020004" pitchFamily="34" charset="0"/>
              </a:rPr>
              <a:t>- </a:t>
            </a:r>
            <a:r>
              <a:rPr lang="fr-BE" dirty="0" smtClean="0">
                <a:solidFill>
                  <a:schemeClr val="tx1"/>
                </a:solidFill>
                <a:latin typeface="Fira Sans Light" panose="020B0403050000020004" pitchFamily="34" charset="0"/>
              </a:rPr>
              <a:t>  HR</a:t>
            </a:r>
            <a:r>
              <a:rPr lang="fr-BE" dirty="0">
                <a:solidFill>
                  <a:schemeClr val="tx1"/>
                </a:solidFill>
                <a:latin typeface="Fira Sans Light" panose="020B0403050000020004" pitchFamily="34" charset="0"/>
              </a:rPr>
              <a:t> </a:t>
            </a:r>
            <a:r>
              <a:rPr lang="fr-BE" dirty="0" smtClean="0">
                <a:solidFill>
                  <a:schemeClr val="tx1"/>
                </a:solidFill>
                <a:latin typeface="Fira Sans Light" panose="020B0403050000020004" pitchFamily="34" charset="0"/>
              </a:rPr>
              <a:t>  -   Finance   -   </a:t>
            </a:r>
            <a:r>
              <a:rPr lang="fr-BE" dirty="0">
                <a:solidFill>
                  <a:schemeClr val="tx1"/>
                </a:solidFill>
                <a:latin typeface="Fira Sans Light" panose="020B0403050000020004" pitchFamily="34" charset="0"/>
              </a:rPr>
              <a:t>Access </a:t>
            </a:r>
            <a:r>
              <a:rPr lang="fr-BE" dirty="0" smtClean="0">
                <a:solidFill>
                  <a:schemeClr val="tx1"/>
                </a:solidFill>
                <a:latin typeface="Fira Sans Light" panose="020B0403050000020004" pitchFamily="34" charset="0"/>
              </a:rPr>
              <a:t>Control   -   </a:t>
            </a:r>
            <a:r>
              <a:rPr lang="fr-BE" dirty="0">
                <a:solidFill>
                  <a:schemeClr val="tx1"/>
                </a:solidFill>
                <a:latin typeface="Fira Sans Light" panose="020B0403050000020004" pitchFamily="34" charset="0"/>
              </a:rPr>
              <a:t>…</a:t>
            </a:r>
            <a:endParaRPr lang="en-GB" dirty="0">
              <a:solidFill>
                <a:schemeClr val="tx1"/>
              </a:solidFill>
              <a:latin typeface="Fira Sans Light" panose="020B0403050000020004" pitchFamily="34" charset="0"/>
            </a:endParaRPr>
          </a:p>
        </p:txBody>
      </p:sp>
      <p:sp>
        <p:nvSpPr>
          <p:cNvPr id="22" name="Rounded Rectangle 21"/>
          <p:cNvSpPr/>
          <p:nvPr/>
        </p:nvSpPr>
        <p:spPr>
          <a:xfrm>
            <a:off x="2242544" y="1811060"/>
            <a:ext cx="8277452" cy="4338676"/>
          </a:xfrm>
          <a:prstGeom prst="roundRect">
            <a:avLst>
              <a:gd name="adj" fmla="val 2148"/>
            </a:avLst>
          </a:prstGeom>
          <a:noFill/>
          <a:ln w="19050">
            <a:solidFill>
              <a:schemeClr val="tx2">
                <a:lumMod val="40000"/>
                <a:lumOff val="6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400" dirty="0">
              <a:solidFill>
                <a:schemeClr val="accent2"/>
              </a:solidFill>
            </a:endParaRPr>
          </a:p>
        </p:txBody>
      </p:sp>
      <p:sp>
        <p:nvSpPr>
          <p:cNvPr id="11"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pic>
        <p:nvPicPr>
          <p:cNvPr id="14"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6417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G-Cloud – Sharing ICT infrastructure</a:t>
            </a:r>
          </a:p>
        </p:txBody>
      </p:sp>
      <p:pic>
        <p:nvPicPr>
          <p:cNvPr id="24" name="Picture 23"/>
          <p:cNvPicPr>
            <a:picLocks noChangeAspect="1"/>
          </p:cNvPicPr>
          <p:nvPr/>
        </p:nvPicPr>
        <p:blipFill>
          <a:blip r:embed="rId2"/>
          <a:stretch>
            <a:fillRect/>
          </a:stretch>
        </p:blipFill>
        <p:spPr>
          <a:xfrm>
            <a:off x="2529795" y="1621238"/>
            <a:ext cx="7914640" cy="4527759"/>
          </a:xfrm>
          <a:prstGeom prst="rect">
            <a:avLst/>
          </a:prstGeom>
        </p:spPr>
      </p:pic>
      <p:sp>
        <p:nvSpPr>
          <p:cNvPr id="6" name="Rounded Rectangle 5"/>
          <p:cNvSpPr/>
          <p:nvPr/>
        </p:nvSpPr>
        <p:spPr>
          <a:xfrm>
            <a:off x="2303362" y="1431106"/>
            <a:ext cx="8362708" cy="4819223"/>
          </a:xfrm>
          <a:prstGeom prst="roundRect">
            <a:avLst>
              <a:gd name="adj" fmla="val 2148"/>
            </a:avLst>
          </a:prstGeom>
          <a:noFill/>
          <a:ln w="19050">
            <a:solidFill>
              <a:schemeClr val="tx2">
                <a:lumMod val="40000"/>
                <a:lumOff val="6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400" dirty="0">
              <a:solidFill>
                <a:schemeClr val="accent2"/>
              </a:solidFill>
            </a:endParaRPr>
          </a:p>
        </p:txBody>
      </p:sp>
      <p:pic>
        <p:nvPicPr>
          <p:cNvPr id="7"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12734" y="6250329"/>
            <a:ext cx="2969083" cy="430887"/>
          </a:xfrm>
          <a:prstGeom prst="rect">
            <a:avLst/>
          </a:prstGeom>
          <a:noFill/>
        </p:spPr>
        <p:txBody>
          <a:bodyPr wrap="none" rtlCol="0">
            <a:spAutoFit/>
          </a:bodyPr>
          <a:lstStyle/>
          <a:p>
            <a:r>
              <a:rPr lang="en-US" sz="2200" b="1" u="sng" cap="small" dirty="0" smtClean="0">
                <a:solidFill>
                  <a:srgbClr val="22A4DD"/>
                </a:solidFill>
                <a:latin typeface="Fira Sans" panose="020B0604020202020204" charset="0"/>
              </a:rPr>
              <a:t>www.gcloud.belgium.be</a:t>
            </a:r>
            <a:endParaRPr lang="en-US" sz="2200" b="1" u="sng" cap="small" dirty="0">
              <a:solidFill>
                <a:srgbClr val="22A4DD"/>
              </a:solidFill>
              <a:latin typeface="Fira Sans" panose="020B0604020202020204" charset="0"/>
            </a:endParaRPr>
          </a:p>
        </p:txBody>
      </p:sp>
    </p:spTree>
    <p:extLst>
      <p:ext uri="{BB962C8B-B14F-4D97-AF65-F5344CB8AC3E}">
        <p14:creationId xmlns:p14="http://schemas.microsoft.com/office/powerpoint/2010/main" val="31792401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6637" y="246490"/>
            <a:ext cx="1076325" cy="1033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38200" y="186589"/>
            <a:ext cx="10515600" cy="1325563"/>
          </a:xfrm>
        </p:spPr>
        <p:txBody>
          <a:bodyPr/>
          <a:lstStyle/>
          <a:p>
            <a:r>
              <a:rPr lang="en-US" dirty="0" smtClean="0"/>
              <a:t>Sharing infrastructure – software – business components</a:t>
            </a:r>
            <a:endParaRPr lang="en-US" dirty="0">
              <a:latin typeface="Fira Sans" panose="020B0503050000020004" pitchFamily="34" charset="0"/>
            </a:endParaRPr>
          </a:p>
        </p:txBody>
      </p:sp>
      <p:sp>
        <p:nvSpPr>
          <p:cNvPr id="14" name="Rounded Rectangle 13"/>
          <p:cNvSpPr/>
          <p:nvPr/>
        </p:nvSpPr>
        <p:spPr>
          <a:xfrm>
            <a:off x="2516606"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5" name="Rounded Rectangle 14"/>
          <p:cNvSpPr/>
          <p:nvPr/>
        </p:nvSpPr>
        <p:spPr>
          <a:xfrm>
            <a:off x="3445650"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6" name="Rounded Rectangle 15"/>
          <p:cNvSpPr/>
          <p:nvPr/>
        </p:nvSpPr>
        <p:spPr>
          <a:xfrm>
            <a:off x="7161824"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7" name="Rounded Rectangle 16"/>
          <p:cNvSpPr/>
          <p:nvPr/>
        </p:nvSpPr>
        <p:spPr>
          <a:xfrm>
            <a:off x="8090868"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8" name="Rounded Rectangle 17"/>
          <p:cNvSpPr/>
          <p:nvPr/>
        </p:nvSpPr>
        <p:spPr>
          <a:xfrm>
            <a:off x="9019914"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9" name="Rounded Rectangle 18"/>
          <p:cNvSpPr/>
          <p:nvPr/>
        </p:nvSpPr>
        <p:spPr>
          <a:xfrm>
            <a:off x="4374693"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20" name="Rounded Rectangle 19"/>
          <p:cNvSpPr/>
          <p:nvPr/>
        </p:nvSpPr>
        <p:spPr>
          <a:xfrm>
            <a:off x="5303737"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21" name="Rounded Rectangle 20"/>
          <p:cNvSpPr/>
          <p:nvPr/>
        </p:nvSpPr>
        <p:spPr>
          <a:xfrm>
            <a:off x="6232781"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8" name="Rounded Rectangle 7"/>
          <p:cNvSpPr/>
          <p:nvPr/>
        </p:nvSpPr>
        <p:spPr>
          <a:xfrm>
            <a:off x="2235117" y="5613036"/>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BE" sz="2400" dirty="0" smtClean="0">
                <a:solidFill>
                  <a:schemeClr val="accent1">
                    <a:lumMod val="50000"/>
                    <a:lumOff val="50000"/>
                  </a:schemeClr>
                </a:solidFill>
                <a:latin typeface="Fira Sans" panose="020B0503050000020004" pitchFamily="34" charset="0"/>
              </a:rPr>
              <a:t>Hard infrastructure</a:t>
            </a:r>
            <a:endParaRPr lang="fr-BE" sz="2400" dirty="0">
              <a:solidFill>
                <a:schemeClr val="accent1">
                  <a:lumMod val="50000"/>
                  <a:lumOff val="50000"/>
                </a:schemeClr>
              </a:solidFill>
              <a:latin typeface="Fira Sans" panose="020B0503050000020004" pitchFamily="34" charset="0"/>
            </a:endParaRPr>
          </a:p>
          <a:p>
            <a:pPr algn="ctr"/>
            <a:r>
              <a:rPr lang="fr-BE" dirty="0" err="1" smtClean="0">
                <a:solidFill>
                  <a:schemeClr val="accent1">
                    <a:lumMod val="50000"/>
                    <a:lumOff val="50000"/>
                  </a:schemeClr>
                </a:solidFill>
                <a:latin typeface="Fira Sans Light" panose="020B0403050000020004" pitchFamily="34" charset="0"/>
              </a:rPr>
              <a:t>Computing</a:t>
            </a:r>
            <a:r>
              <a:rPr lang="fr-BE" dirty="0" smtClean="0">
                <a:solidFill>
                  <a:schemeClr val="accent1">
                    <a:lumMod val="50000"/>
                    <a:lumOff val="50000"/>
                  </a:schemeClr>
                </a:solidFill>
                <a:latin typeface="Fira Sans Light" panose="020B0403050000020004" pitchFamily="34" charset="0"/>
              </a:rPr>
              <a:t>   </a:t>
            </a:r>
            <a:r>
              <a:rPr lang="fr-BE" dirty="0">
                <a:solidFill>
                  <a:schemeClr val="accent1">
                    <a:lumMod val="50000"/>
                    <a:lumOff val="50000"/>
                  </a:schemeClr>
                </a:solidFill>
                <a:latin typeface="Fira Sans Light" panose="020B0403050000020004" pitchFamily="34" charset="0"/>
              </a:rPr>
              <a:t>-   </a:t>
            </a:r>
            <a:r>
              <a:rPr lang="fr-BE" dirty="0" smtClean="0">
                <a:solidFill>
                  <a:schemeClr val="accent1">
                    <a:lumMod val="50000"/>
                    <a:lumOff val="50000"/>
                  </a:schemeClr>
                </a:solidFill>
                <a:latin typeface="Fira Sans Light" panose="020B0403050000020004" pitchFamily="34" charset="0"/>
              </a:rPr>
              <a:t>Network   -   </a:t>
            </a:r>
            <a:r>
              <a:rPr lang="fr-BE" dirty="0">
                <a:solidFill>
                  <a:schemeClr val="accent1">
                    <a:lumMod val="50000"/>
                    <a:lumOff val="50000"/>
                  </a:schemeClr>
                </a:solidFill>
                <a:latin typeface="Fira Sans Light" panose="020B0403050000020004" pitchFamily="34" charset="0"/>
              </a:rPr>
              <a:t>Storage</a:t>
            </a:r>
            <a:endParaRPr lang="en-GB" dirty="0">
              <a:solidFill>
                <a:schemeClr val="accent1">
                  <a:lumMod val="50000"/>
                  <a:lumOff val="50000"/>
                </a:schemeClr>
              </a:solidFill>
              <a:latin typeface="Fira Sans Light" panose="020B0403050000020004" pitchFamily="34" charset="0"/>
            </a:endParaRPr>
          </a:p>
        </p:txBody>
      </p:sp>
      <p:sp>
        <p:nvSpPr>
          <p:cNvPr id="9" name="Rounded Rectangle 8"/>
          <p:cNvSpPr/>
          <p:nvPr/>
        </p:nvSpPr>
        <p:spPr>
          <a:xfrm>
            <a:off x="2235117" y="4686123"/>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BE" sz="2400" dirty="0" smtClean="0">
                <a:solidFill>
                  <a:schemeClr val="accent1">
                    <a:lumMod val="50000"/>
                    <a:lumOff val="50000"/>
                  </a:schemeClr>
                </a:solidFill>
                <a:latin typeface="Fira Sans" panose="020B0503050000020004" pitchFamily="34" charset="0"/>
              </a:rPr>
              <a:t>Soft infrastructure</a:t>
            </a:r>
            <a:endParaRPr lang="fr-BE" sz="2400" dirty="0">
              <a:solidFill>
                <a:schemeClr val="accent1">
                  <a:lumMod val="50000"/>
                  <a:lumOff val="50000"/>
                </a:schemeClr>
              </a:solidFill>
              <a:latin typeface="Fira Sans" panose="020B0503050000020004" pitchFamily="34" charset="0"/>
            </a:endParaRPr>
          </a:p>
          <a:p>
            <a:pPr algn="ctr"/>
            <a:r>
              <a:rPr lang="fr-BE" dirty="0" smtClean="0">
                <a:solidFill>
                  <a:schemeClr val="accent1">
                    <a:lumMod val="50000"/>
                    <a:lumOff val="50000"/>
                  </a:schemeClr>
                </a:solidFill>
                <a:latin typeface="Fira Sans Light" panose="020B0403050000020004" pitchFamily="34" charset="0"/>
              </a:rPr>
              <a:t>Virtualisation   </a:t>
            </a:r>
            <a:r>
              <a:rPr lang="fr-BE" dirty="0">
                <a:solidFill>
                  <a:schemeClr val="accent1">
                    <a:lumMod val="50000"/>
                    <a:lumOff val="50000"/>
                  </a:schemeClr>
                </a:solidFill>
                <a:latin typeface="Fira Sans Light" panose="020B0403050000020004" pitchFamily="34" charset="0"/>
              </a:rPr>
              <a:t>- </a:t>
            </a:r>
            <a:r>
              <a:rPr lang="fr-BE" dirty="0" smtClean="0">
                <a:solidFill>
                  <a:schemeClr val="accent1">
                    <a:lumMod val="50000"/>
                    <a:lumOff val="50000"/>
                  </a:schemeClr>
                </a:solidFill>
                <a:latin typeface="Fira Sans Light" panose="020B0403050000020004" pitchFamily="34" charset="0"/>
              </a:rPr>
              <a:t>  Security   -   </a:t>
            </a:r>
            <a:r>
              <a:rPr lang="fr-BE" dirty="0">
                <a:solidFill>
                  <a:schemeClr val="accent1">
                    <a:lumMod val="50000"/>
                    <a:lumOff val="50000"/>
                  </a:schemeClr>
                </a:solidFill>
                <a:latin typeface="Fira Sans Light" panose="020B0403050000020004" pitchFamily="34" charset="0"/>
              </a:rPr>
              <a:t>E-mail </a:t>
            </a:r>
            <a:r>
              <a:rPr lang="fr-BE" dirty="0" smtClean="0">
                <a:solidFill>
                  <a:schemeClr val="accent1">
                    <a:lumMod val="50000"/>
                    <a:lumOff val="50000"/>
                  </a:schemeClr>
                </a:solidFill>
                <a:latin typeface="Fira Sans Light" panose="020B0403050000020004" pitchFamily="34" charset="0"/>
              </a:rPr>
              <a:t>  -   </a:t>
            </a:r>
            <a:r>
              <a:rPr lang="fr-BE" dirty="0" err="1" smtClean="0">
                <a:solidFill>
                  <a:schemeClr val="accent1">
                    <a:lumMod val="50000"/>
                    <a:lumOff val="50000"/>
                  </a:schemeClr>
                </a:solidFill>
                <a:latin typeface="Fira Sans Light" panose="020B0403050000020004" pitchFamily="34" charset="0"/>
              </a:rPr>
              <a:t>VoIP</a:t>
            </a:r>
            <a:r>
              <a:rPr lang="fr-BE" dirty="0" smtClean="0">
                <a:solidFill>
                  <a:schemeClr val="accent1">
                    <a:lumMod val="50000"/>
                    <a:lumOff val="50000"/>
                  </a:schemeClr>
                </a:solidFill>
                <a:latin typeface="Fira Sans Light" panose="020B0403050000020004" pitchFamily="34" charset="0"/>
              </a:rPr>
              <a:t>   -   …</a:t>
            </a:r>
            <a:endParaRPr lang="en-GB" dirty="0">
              <a:solidFill>
                <a:schemeClr val="accent1">
                  <a:lumMod val="50000"/>
                  <a:lumOff val="50000"/>
                </a:schemeClr>
              </a:solidFill>
              <a:latin typeface="Fira Sans Light" panose="020B0403050000020004" pitchFamily="34" charset="0"/>
            </a:endParaRPr>
          </a:p>
        </p:txBody>
      </p:sp>
      <p:sp>
        <p:nvSpPr>
          <p:cNvPr id="10" name="Rounded Rectangle 9"/>
          <p:cNvSpPr/>
          <p:nvPr/>
        </p:nvSpPr>
        <p:spPr>
          <a:xfrm>
            <a:off x="2235117" y="3742243"/>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smtClean="0">
                <a:solidFill>
                  <a:schemeClr val="accent1">
                    <a:lumMod val="50000"/>
                    <a:lumOff val="50000"/>
                  </a:schemeClr>
                </a:solidFill>
                <a:latin typeface="Fira Sans" panose="020B0503050000020004" pitchFamily="34" charset="0"/>
              </a:rPr>
              <a:t>Application </a:t>
            </a:r>
            <a:r>
              <a:rPr lang="fr-BE" sz="2400" dirty="0" err="1" smtClean="0">
                <a:solidFill>
                  <a:schemeClr val="accent1">
                    <a:lumMod val="50000"/>
                    <a:lumOff val="50000"/>
                  </a:schemeClr>
                </a:solidFill>
                <a:latin typeface="Fira Sans" panose="020B0503050000020004" pitchFamily="34" charset="0"/>
              </a:rPr>
              <a:t>platforms</a:t>
            </a:r>
            <a:endParaRPr lang="fr-BE" sz="2400" dirty="0" smtClean="0">
              <a:solidFill>
                <a:schemeClr val="accent1">
                  <a:lumMod val="50000"/>
                  <a:lumOff val="50000"/>
                </a:schemeClr>
              </a:solidFill>
              <a:latin typeface="Fira Sans" panose="020B0503050000020004" pitchFamily="34" charset="0"/>
            </a:endParaRPr>
          </a:p>
        </p:txBody>
      </p:sp>
      <p:sp>
        <p:nvSpPr>
          <p:cNvPr id="11" name="Rounded Rectangle 10"/>
          <p:cNvSpPr/>
          <p:nvPr/>
        </p:nvSpPr>
        <p:spPr>
          <a:xfrm>
            <a:off x="2099421" y="1365504"/>
            <a:ext cx="8277452" cy="1144349"/>
          </a:xfrm>
          <a:prstGeom prst="roundRect">
            <a:avLst>
              <a:gd name="adj" fmla="val 6731"/>
            </a:avLst>
          </a:prstGeom>
          <a:noFill/>
          <a:ln w="19050">
            <a:solidFill>
              <a:srgbClr val="22A4DD"/>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400" dirty="0">
              <a:solidFill>
                <a:schemeClr val="accent2"/>
              </a:solidFill>
            </a:endParaRPr>
          </a:p>
        </p:txBody>
      </p:sp>
      <p:sp>
        <p:nvSpPr>
          <p:cNvPr id="12" name="Rounded Rectangle 11"/>
          <p:cNvSpPr/>
          <p:nvPr/>
        </p:nvSpPr>
        <p:spPr>
          <a:xfrm>
            <a:off x="2235117" y="2761902"/>
            <a:ext cx="8006060" cy="859241"/>
          </a:xfrm>
          <a:prstGeom prst="roundRect">
            <a:avLst/>
          </a:prstGeom>
          <a:solidFill>
            <a:schemeClr val="accent1">
              <a:lumMod val="20000"/>
              <a:lumOff val="80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smtClean="0">
                <a:solidFill>
                  <a:schemeClr val="accent2">
                    <a:lumMod val="75000"/>
                  </a:schemeClr>
                </a:solidFill>
                <a:latin typeface="Fira Sans" panose="020B0503050000020004" pitchFamily="34" charset="0"/>
              </a:rPr>
              <a:t>Horizontal software (Solutions)</a:t>
            </a:r>
            <a:endParaRPr lang="fr-BE" sz="2400" dirty="0">
              <a:solidFill>
                <a:schemeClr val="accent2">
                  <a:lumMod val="75000"/>
                </a:schemeClr>
              </a:solidFill>
              <a:latin typeface="Fira Sans" panose="020B0503050000020004" pitchFamily="34" charset="0"/>
            </a:endParaRPr>
          </a:p>
          <a:p>
            <a:pPr algn="ctr"/>
            <a:r>
              <a:rPr lang="fr-BE" dirty="0" err="1" smtClean="0">
                <a:solidFill>
                  <a:schemeClr val="accent2">
                    <a:lumMod val="75000"/>
                  </a:schemeClr>
                </a:solidFill>
                <a:latin typeface="Fira Sans Light" panose="020B0403050000020004" pitchFamily="34" charset="0"/>
              </a:rPr>
              <a:t>Website</a:t>
            </a:r>
            <a:r>
              <a:rPr lang="fr-BE" dirty="0" smtClean="0">
                <a:solidFill>
                  <a:schemeClr val="accent2">
                    <a:lumMod val="75000"/>
                  </a:schemeClr>
                </a:solidFill>
                <a:latin typeface="Fira Sans Light" panose="020B0403050000020004" pitchFamily="34" charset="0"/>
              </a:rPr>
              <a:t>   </a:t>
            </a:r>
            <a:r>
              <a:rPr lang="fr-BE" dirty="0">
                <a:solidFill>
                  <a:schemeClr val="accent2">
                    <a:lumMod val="75000"/>
                  </a:schemeClr>
                </a:solidFill>
                <a:latin typeface="Fira Sans Light" panose="020B0403050000020004" pitchFamily="34" charset="0"/>
              </a:rPr>
              <a:t>- </a:t>
            </a:r>
            <a:r>
              <a:rPr lang="fr-BE" dirty="0" smtClean="0">
                <a:solidFill>
                  <a:schemeClr val="accent2">
                    <a:lumMod val="75000"/>
                  </a:schemeClr>
                </a:solidFill>
                <a:latin typeface="Fira Sans Light" panose="020B0403050000020004" pitchFamily="34" charset="0"/>
              </a:rPr>
              <a:t>  HR</a:t>
            </a:r>
            <a:r>
              <a:rPr lang="fr-BE" dirty="0">
                <a:solidFill>
                  <a:schemeClr val="accent2">
                    <a:lumMod val="75000"/>
                  </a:schemeClr>
                </a:solidFill>
                <a:latin typeface="Fira Sans Light" panose="020B0403050000020004" pitchFamily="34" charset="0"/>
              </a:rPr>
              <a:t> </a:t>
            </a:r>
            <a:r>
              <a:rPr lang="fr-BE" dirty="0" smtClean="0">
                <a:solidFill>
                  <a:schemeClr val="accent2">
                    <a:lumMod val="75000"/>
                  </a:schemeClr>
                </a:solidFill>
                <a:latin typeface="Fira Sans Light" panose="020B0403050000020004" pitchFamily="34" charset="0"/>
              </a:rPr>
              <a:t>  -   Finance   -   </a:t>
            </a:r>
            <a:r>
              <a:rPr lang="fr-BE" dirty="0">
                <a:solidFill>
                  <a:schemeClr val="accent2">
                    <a:lumMod val="75000"/>
                  </a:schemeClr>
                </a:solidFill>
                <a:latin typeface="Fira Sans Light" panose="020B0403050000020004" pitchFamily="34" charset="0"/>
              </a:rPr>
              <a:t>Access </a:t>
            </a:r>
            <a:r>
              <a:rPr lang="fr-BE" dirty="0" smtClean="0">
                <a:solidFill>
                  <a:schemeClr val="accent2">
                    <a:lumMod val="75000"/>
                  </a:schemeClr>
                </a:solidFill>
                <a:latin typeface="Fira Sans Light" panose="020B0403050000020004" pitchFamily="34" charset="0"/>
              </a:rPr>
              <a:t>Control   -   </a:t>
            </a:r>
            <a:r>
              <a:rPr lang="fr-BE" dirty="0">
                <a:solidFill>
                  <a:schemeClr val="accent2">
                    <a:lumMod val="75000"/>
                  </a:schemeClr>
                </a:solidFill>
                <a:latin typeface="Fira Sans Light" panose="020B0403050000020004" pitchFamily="34" charset="0"/>
              </a:rPr>
              <a:t>…</a:t>
            </a:r>
            <a:endParaRPr lang="en-GB" dirty="0">
              <a:solidFill>
                <a:schemeClr val="accent2">
                  <a:lumMod val="75000"/>
                </a:schemeClr>
              </a:solidFill>
              <a:latin typeface="Fira Sans Light" panose="020B0403050000020004" pitchFamily="34" charset="0"/>
            </a:endParaRPr>
          </a:p>
        </p:txBody>
      </p:sp>
      <p:pic>
        <p:nvPicPr>
          <p:cNvPr id="23"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6637" y="4338630"/>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2099421" y="2630954"/>
            <a:ext cx="8277452" cy="3919670"/>
          </a:xfrm>
          <a:prstGeom prst="roundRect">
            <a:avLst>
              <a:gd name="adj" fmla="val 2148"/>
            </a:avLst>
          </a:prstGeom>
          <a:noFill/>
          <a:ln w="19050">
            <a:solidFill>
              <a:schemeClr val="tx2">
                <a:lumMod val="40000"/>
                <a:lumOff val="6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400" dirty="0">
              <a:solidFill>
                <a:schemeClr val="accent2"/>
              </a:solidFill>
            </a:endParaRPr>
          </a:p>
        </p:txBody>
      </p:sp>
      <p:sp>
        <p:nvSpPr>
          <p:cNvPr id="24" name="Rounded Rectangle 23"/>
          <p:cNvSpPr/>
          <p:nvPr/>
        </p:nvSpPr>
        <p:spPr>
          <a:xfrm>
            <a:off x="2229751" y="1461244"/>
            <a:ext cx="8006060" cy="859241"/>
          </a:xfrm>
          <a:prstGeom prst="roundRect">
            <a:avLst/>
          </a:prstGeom>
          <a:solidFill>
            <a:schemeClr val="accent2">
              <a:lumMod val="7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a:solidFill>
                  <a:schemeClr val="bg1"/>
                </a:solidFill>
                <a:latin typeface="Fira Sans" panose="020B0503050000020004" pitchFamily="34" charset="0"/>
              </a:rPr>
              <a:t>Business </a:t>
            </a:r>
            <a:r>
              <a:rPr lang="fr-BE" sz="2400" dirty="0" smtClean="0">
                <a:solidFill>
                  <a:schemeClr val="bg1"/>
                </a:solidFill>
                <a:latin typeface="Fira Sans" panose="020B0503050000020004" pitchFamily="34" charset="0"/>
              </a:rPr>
              <a:t>components</a:t>
            </a:r>
            <a:endParaRPr lang="fr-BE" sz="2400" dirty="0">
              <a:solidFill>
                <a:schemeClr val="bg1"/>
              </a:solidFill>
              <a:latin typeface="Fira Sans" panose="020B0503050000020004" pitchFamily="34" charset="0"/>
            </a:endParaRPr>
          </a:p>
          <a:p>
            <a:pPr algn="ctr"/>
            <a:r>
              <a:rPr lang="en-US" dirty="0">
                <a:solidFill>
                  <a:schemeClr val="bg1"/>
                </a:solidFill>
                <a:latin typeface="Fira Sans Light" panose="020B0403050000020004" pitchFamily="34" charset="0"/>
              </a:rPr>
              <a:t>Core business (declarations, administrative processes, …)</a:t>
            </a:r>
          </a:p>
        </p:txBody>
      </p:sp>
      <p:pic>
        <p:nvPicPr>
          <p:cNvPr id="2" name="Picture 1"/>
          <p:cNvPicPr>
            <a:picLocks noChangeAspect="1"/>
          </p:cNvPicPr>
          <p:nvPr/>
        </p:nvPicPr>
        <p:blipFill>
          <a:blip r:embed="rId4"/>
          <a:stretch>
            <a:fillRect/>
          </a:stretch>
        </p:blipFill>
        <p:spPr>
          <a:xfrm>
            <a:off x="10731151" y="1476493"/>
            <a:ext cx="971600" cy="876345"/>
          </a:xfrm>
          <a:prstGeom prst="rect">
            <a:avLst/>
          </a:prstGeom>
        </p:spPr>
      </p:pic>
      <p:sp>
        <p:nvSpPr>
          <p:cNvPr id="5" name="TextBox 4"/>
          <p:cNvSpPr txBox="1"/>
          <p:nvPr/>
        </p:nvSpPr>
        <p:spPr>
          <a:xfrm>
            <a:off x="5710825" y="1851029"/>
            <a:ext cx="230588" cy="1446550"/>
          </a:xfrm>
          <a:prstGeom prst="rect">
            <a:avLst/>
          </a:prstGeom>
          <a:noFill/>
        </p:spPr>
        <p:txBody>
          <a:bodyPr wrap="square" rtlCol="0">
            <a:spAutoFit/>
          </a:bodyPr>
          <a:lstStyle/>
          <a:p>
            <a:r>
              <a:rPr lang="en-US" sz="8800" dirty="0" smtClean="0">
                <a:solidFill>
                  <a:srgbClr val="22A4DD"/>
                </a:solidFill>
              </a:rPr>
              <a:t>+</a:t>
            </a:r>
            <a:endParaRPr lang="en-US" sz="8800" dirty="0">
              <a:solidFill>
                <a:srgbClr val="22A4DD"/>
              </a:solidFill>
            </a:endParaRPr>
          </a:p>
        </p:txBody>
      </p:sp>
      <p:sp>
        <p:nvSpPr>
          <p:cNvPr id="6" name="Up Arrow 5"/>
          <p:cNvSpPr/>
          <p:nvPr/>
        </p:nvSpPr>
        <p:spPr>
          <a:xfrm>
            <a:off x="2470470" y="2220529"/>
            <a:ext cx="453224" cy="7712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Up Arrow 25"/>
          <p:cNvSpPr/>
          <p:nvPr/>
        </p:nvSpPr>
        <p:spPr>
          <a:xfrm>
            <a:off x="9604283" y="2214429"/>
            <a:ext cx="453224" cy="7712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17507" y="2544627"/>
            <a:ext cx="1664238" cy="707886"/>
          </a:xfrm>
          <a:prstGeom prst="rect">
            <a:avLst/>
          </a:prstGeom>
          <a:noFill/>
        </p:spPr>
        <p:txBody>
          <a:bodyPr wrap="none" rtlCol="0">
            <a:spAutoFit/>
          </a:bodyPr>
          <a:lstStyle/>
          <a:p>
            <a:r>
              <a:rPr lang="en-US" sz="4000" dirty="0" smtClean="0"/>
              <a:t>SHIFT</a:t>
            </a:r>
            <a:endParaRPr lang="en-US" sz="4000" dirty="0"/>
          </a:p>
        </p:txBody>
      </p:sp>
      <p:sp>
        <p:nvSpPr>
          <p:cNvPr id="27" name="TextBox 26"/>
          <p:cNvSpPr txBox="1"/>
          <p:nvPr/>
        </p:nvSpPr>
        <p:spPr>
          <a:xfrm>
            <a:off x="10534676" y="2509781"/>
            <a:ext cx="1664238" cy="707886"/>
          </a:xfrm>
          <a:prstGeom prst="rect">
            <a:avLst/>
          </a:prstGeom>
          <a:noFill/>
        </p:spPr>
        <p:txBody>
          <a:bodyPr wrap="none" rtlCol="0">
            <a:spAutoFit/>
          </a:bodyPr>
          <a:lstStyle/>
          <a:p>
            <a:r>
              <a:rPr lang="en-US" sz="4000" dirty="0" smtClean="0"/>
              <a:t>SHIFT</a:t>
            </a:r>
            <a:endParaRPr lang="en-US" sz="4000" dirty="0"/>
          </a:p>
        </p:txBody>
      </p:sp>
    </p:spTree>
    <p:extLst>
      <p:ext uri="{BB962C8B-B14F-4D97-AF65-F5344CB8AC3E}">
        <p14:creationId xmlns:p14="http://schemas.microsoft.com/office/powerpoint/2010/main" val="28062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26" grpId="0" animBg="1"/>
      <p:bldP spid="7"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Reuse of software &amp; business components</a:t>
            </a:r>
            <a:endParaRPr lang="en-US" dirty="0"/>
          </a:p>
        </p:txBody>
      </p:sp>
      <p:sp>
        <p:nvSpPr>
          <p:cNvPr id="3" name="Content Placeholder 2"/>
          <p:cNvSpPr>
            <a:spLocks noGrp="1"/>
          </p:cNvSpPr>
          <p:nvPr>
            <p:ph idx="1"/>
          </p:nvPr>
        </p:nvSpPr>
        <p:spPr/>
        <p:txBody>
          <a:bodyPr>
            <a:normAutofit lnSpcReduction="10000"/>
          </a:bodyPr>
          <a:lstStyle/>
          <a:p>
            <a:r>
              <a:rPr lang="en-US" dirty="0" smtClean="0"/>
              <a:t>Initiative </a:t>
            </a:r>
          </a:p>
          <a:p>
            <a:pPr lvl="1"/>
            <a:r>
              <a:rPr lang="en-US" dirty="0" err="1" smtClean="0"/>
              <a:t>Orginated</a:t>
            </a:r>
            <a:r>
              <a:rPr lang="en-US" dirty="0" smtClean="0"/>
              <a:t> within Belgian public </a:t>
            </a:r>
            <a:r>
              <a:rPr lang="en-US" dirty="0"/>
              <a:t>social security institutions &amp; </a:t>
            </a:r>
            <a:r>
              <a:rPr lang="en-US" dirty="0" smtClean="0"/>
              <a:t>Smals</a:t>
            </a:r>
          </a:p>
          <a:p>
            <a:pPr lvl="1"/>
            <a:r>
              <a:rPr lang="fr-BE" dirty="0" smtClean="0"/>
              <a:t>Open to </a:t>
            </a:r>
            <a:r>
              <a:rPr lang="fr-BE" dirty="0" err="1" smtClean="0"/>
              <a:t>federal</a:t>
            </a:r>
            <a:r>
              <a:rPr lang="fr-BE" dirty="0" smtClean="0"/>
              <a:t> public services &amp; </a:t>
            </a:r>
            <a:r>
              <a:rPr lang="fr-BE" dirty="0" err="1" smtClean="0"/>
              <a:t>other</a:t>
            </a:r>
            <a:endParaRPr lang="en-US" dirty="0"/>
          </a:p>
          <a:p>
            <a:r>
              <a:rPr lang="en-US" dirty="0" smtClean="0"/>
              <a:t>Purpose</a:t>
            </a:r>
            <a:endParaRPr lang="en-US" dirty="0"/>
          </a:p>
          <a:p>
            <a:pPr lvl="1"/>
            <a:r>
              <a:rPr lang="en-US" dirty="0" smtClean="0"/>
              <a:t>Synergy </a:t>
            </a:r>
            <a:r>
              <a:rPr lang="en-US" dirty="0"/>
              <a:t>around (technical) business components</a:t>
            </a:r>
          </a:p>
          <a:p>
            <a:pPr lvl="1"/>
            <a:r>
              <a:rPr lang="en-US" dirty="0" smtClean="0"/>
              <a:t>Save </a:t>
            </a:r>
            <a:r>
              <a:rPr lang="en-US" dirty="0"/>
              <a:t>costs by avoiding multiple development of </a:t>
            </a:r>
            <a:r>
              <a:rPr lang="en-US" dirty="0" smtClean="0"/>
              <a:t>redundant components</a:t>
            </a:r>
            <a:endParaRPr lang="en-US" dirty="0"/>
          </a:p>
          <a:p>
            <a:r>
              <a:rPr lang="en-US" dirty="0"/>
              <a:t>Regardless of whether development takes place by</a:t>
            </a:r>
          </a:p>
          <a:p>
            <a:pPr lvl="1"/>
            <a:r>
              <a:rPr lang="en-US" dirty="0" smtClean="0"/>
              <a:t>The </a:t>
            </a:r>
            <a:r>
              <a:rPr lang="en-US" dirty="0"/>
              <a:t>institution's own ICT department</a:t>
            </a:r>
          </a:p>
          <a:p>
            <a:pPr lvl="1"/>
            <a:r>
              <a:rPr lang="en-US" dirty="0"/>
              <a:t>Smals</a:t>
            </a:r>
          </a:p>
          <a:p>
            <a:pPr lvl="1"/>
            <a:r>
              <a:rPr lang="en-US" dirty="0" smtClean="0"/>
              <a:t>Subcontractors </a:t>
            </a:r>
          </a:p>
          <a:p>
            <a:r>
              <a:rPr lang="en-US" dirty="0" smtClean="0"/>
              <a:t>How ? </a:t>
            </a:r>
          </a:p>
          <a:p>
            <a:pPr lvl="1"/>
            <a:r>
              <a:rPr lang="en-US" dirty="0" smtClean="0"/>
              <a:t>Consult the catalogue of reusable components and get in contact with networks</a:t>
            </a:r>
            <a:endParaRPr lang="en-US" dirty="0"/>
          </a:p>
        </p:txBody>
      </p:sp>
      <p:sp>
        <p:nvSpPr>
          <p:cNvPr id="5"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3990982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3600" dirty="0"/>
              <a:t> </a:t>
            </a:r>
            <a:r>
              <a:rPr lang="en-US" dirty="0"/>
              <a:t>Software reuse – how does it work?</a:t>
            </a:r>
          </a:p>
        </p:txBody>
      </p:sp>
      <p:grpSp>
        <p:nvGrpSpPr>
          <p:cNvPr id="20" name="Group 19"/>
          <p:cNvGrpSpPr/>
          <p:nvPr/>
        </p:nvGrpSpPr>
        <p:grpSpPr>
          <a:xfrm>
            <a:off x="5149302" y="3111766"/>
            <a:ext cx="1893396" cy="1183871"/>
            <a:chOff x="3032658" y="495426"/>
            <a:chExt cx="8424112" cy="5692444"/>
          </a:xfrm>
        </p:grpSpPr>
        <p:pic>
          <p:nvPicPr>
            <p:cNvPr id="21" name="Picture 20"/>
            <p:cNvPicPr>
              <a:picLocks noChangeAspect="1"/>
            </p:cNvPicPr>
            <p:nvPr/>
          </p:nvPicPr>
          <p:blipFill rotWithShape="1">
            <a:blip r:embed="rId3"/>
            <a:srcRect l="7826" r="3237"/>
            <a:stretch/>
          </p:blipFill>
          <p:spPr>
            <a:xfrm>
              <a:off x="3549529" y="836591"/>
              <a:ext cx="7612657" cy="5010113"/>
            </a:xfrm>
            <a:prstGeom prst="rect">
              <a:avLst/>
            </a:prstGeom>
          </p:spPr>
        </p:pic>
        <p:pic>
          <p:nvPicPr>
            <p:cNvPr id="22" name="Content Placeholder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4398492" y="-870408"/>
              <a:ext cx="5692444" cy="8424112"/>
            </a:xfrm>
            <a:prstGeom prst="rect">
              <a:avLst/>
            </a:prstGeom>
          </p:spPr>
        </p:pic>
      </p:grpSp>
      <p:sp>
        <p:nvSpPr>
          <p:cNvPr id="83" name="TextBox 82"/>
          <p:cNvSpPr txBox="1"/>
          <p:nvPr/>
        </p:nvSpPr>
        <p:spPr>
          <a:xfrm>
            <a:off x="5052418" y="4351338"/>
            <a:ext cx="2137124" cy="307777"/>
          </a:xfrm>
          <a:prstGeom prst="rect">
            <a:avLst/>
          </a:prstGeom>
          <a:noFill/>
        </p:spPr>
        <p:txBody>
          <a:bodyPr wrap="none" rtlCol="0">
            <a:spAutoFit/>
          </a:bodyPr>
          <a:lstStyle/>
          <a:p>
            <a:r>
              <a:rPr lang="en-US" sz="1400" b="1" dirty="0" smtClean="0">
                <a:solidFill>
                  <a:srgbClr val="EA4F5F"/>
                </a:solidFill>
              </a:rPr>
              <a:t>Software Reuse Catalog</a:t>
            </a:r>
            <a:endParaRPr lang="en-US" sz="1400" b="1" dirty="0">
              <a:solidFill>
                <a:srgbClr val="EA4F5F"/>
              </a:solidFill>
            </a:endParaRPr>
          </a:p>
        </p:txBody>
      </p:sp>
      <p:pic>
        <p:nvPicPr>
          <p:cNvPr id="85" name="Picture 84"/>
          <p:cNvPicPr>
            <a:picLocks noChangeAspect="1"/>
          </p:cNvPicPr>
          <p:nvPr/>
        </p:nvPicPr>
        <p:blipFill rotWithShape="1">
          <a:blip r:embed="rId5">
            <a:extLst>
              <a:ext uri="{28A0092B-C50C-407E-A947-70E740481C1C}">
                <a14:useLocalDpi xmlns:a14="http://schemas.microsoft.com/office/drawing/2010/main" val="0"/>
              </a:ext>
            </a:extLst>
          </a:blip>
          <a:srcRect l="18519" t="16637" r="19932" b="19372"/>
          <a:stretch/>
        </p:blipFill>
        <p:spPr>
          <a:xfrm>
            <a:off x="2964952" y="4759107"/>
            <a:ext cx="1163783" cy="1209965"/>
          </a:xfrm>
          <a:prstGeom prst="rect">
            <a:avLst/>
          </a:prstGeom>
        </p:spPr>
      </p:pic>
      <p:pic>
        <p:nvPicPr>
          <p:cNvPr id="87" name="Picture 86"/>
          <p:cNvPicPr>
            <a:picLocks noChangeAspect="1"/>
          </p:cNvPicPr>
          <p:nvPr/>
        </p:nvPicPr>
        <p:blipFill rotWithShape="1">
          <a:blip r:embed="rId5">
            <a:extLst>
              <a:ext uri="{28A0092B-C50C-407E-A947-70E740481C1C}">
                <a14:useLocalDpi xmlns:a14="http://schemas.microsoft.com/office/drawing/2010/main" val="0"/>
              </a:ext>
            </a:extLst>
          </a:blip>
          <a:srcRect l="18519" t="16637" r="19932" b="19372"/>
          <a:stretch/>
        </p:blipFill>
        <p:spPr>
          <a:xfrm>
            <a:off x="9874227" y="4282682"/>
            <a:ext cx="1163783" cy="1209965"/>
          </a:xfrm>
          <a:prstGeom prst="rect">
            <a:avLst/>
          </a:prstGeom>
        </p:spPr>
      </p:pic>
      <p:pic>
        <p:nvPicPr>
          <p:cNvPr id="88" name="Picture 87"/>
          <p:cNvPicPr>
            <a:picLocks noChangeAspect="1"/>
          </p:cNvPicPr>
          <p:nvPr/>
        </p:nvPicPr>
        <p:blipFill rotWithShape="1">
          <a:blip r:embed="rId5">
            <a:extLst>
              <a:ext uri="{28A0092B-C50C-407E-A947-70E740481C1C}">
                <a14:useLocalDpi xmlns:a14="http://schemas.microsoft.com/office/drawing/2010/main" val="0"/>
              </a:ext>
            </a:extLst>
          </a:blip>
          <a:srcRect l="18519" t="16637" r="19932" b="19372"/>
          <a:stretch/>
        </p:blipFill>
        <p:spPr>
          <a:xfrm>
            <a:off x="902419" y="2004157"/>
            <a:ext cx="1163783" cy="1209965"/>
          </a:xfrm>
          <a:prstGeom prst="rect">
            <a:avLst/>
          </a:prstGeom>
        </p:spPr>
      </p:pic>
      <p:sp>
        <p:nvSpPr>
          <p:cNvPr id="89" name="TextBox 88"/>
          <p:cNvSpPr txBox="1"/>
          <p:nvPr/>
        </p:nvSpPr>
        <p:spPr>
          <a:xfrm>
            <a:off x="900604" y="3111766"/>
            <a:ext cx="1257075" cy="523220"/>
          </a:xfrm>
          <a:prstGeom prst="rect">
            <a:avLst/>
          </a:prstGeom>
          <a:noFill/>
        </p:spPr>
        <p:txBody>
          <a:bodyPr wrap="none" rtlCol="0">
            <a:spAutoFit/>
          </a:bodyPr>
          <a:lstStyle/>
          <a:p>
            <a:pPr algn="ctr"/>
            <a:r>
              <a:rPr lang="en-US" sz="1400" dirty="0" smtClean="0">
                <a:solidFill>
                  <a:srgbClr val="EA4F5F"/>
                </a:solidFill>
              </a:rPr>
              <a:t>Knowledge &amp;</a:t>
            </a:r>
          </a:p>
          <a:p>
            <a:pPr algn="ctr"/>
            <a:r>
              <a:rPr lang="en-US" sz="1400" dirty="0" smtClean="0">
                <a:solidFill>
                  <a:srgbClr val="EA4F5F"/>
                </a:solidFill>
              </a:rPr>
              <a:t>expertise</a:t>
            </a:r>
            <a:endParaRPr lang="en-US" sz="1400" dirty="0">
              <a:solidFill>
                <a:srgbClr val="EA4F5F"/>
              </a:solidFill>
            </a:endParaRPr>
          </a:p>
        </p:txBody>
      </p:sp>
      <p:sp>
        <p:nvSpPr>
          <p:cNvPr id="91" name="TextBox 90"/>
          <p:cNvSpPr txBox="1"/>
          <p:nvPr/>
        </p:nvSpPr>
        <p:spPr>
          <a:xfrm>
            <a:off x="9827580" y="5478841"/>
            <a:ext cx="1257075" cy="523220"/>
          </a:xfrm>
          <a:prstGeom prst="rect">
            <a:avLst/>
          </a:prstGeom>
          <a:noFill/>
        </p:spPr>
        <p:txBody>
          <a:bodyPr wrap="none" rtlCol="0">
            <a:spAutoFit/>
          </a:bodyPr>
          <a:lstStyle/>
          <a:p>
            <a:pPr algn="ctr"/>
            <a:r>
              <a:rPr lang="en-US" sz="1400" dirty="0" smtClean="0">
                <a:solidFill>
                  <a:srgbClr val="EA4F5F"/>
                </a:solidFill>
              </a:rPr>
              <a:t>Knowledge &amp;</a:t>
            </a:r>
          </a:p>
          <a:p>
            <a:pPr algn="ctr"/>
            <a:r>
              <a:rPr lang="en-US" sz="1400" dirty="0" smtClean="0">
                <a:solidFill>
                  <a:srgbClr val="EA4F5F"/>
                </a:solidFill>
              </a:rPr>
              <a:t>expertise</a:t>
            </a:r>
            <a:endParaRPr lang="en-US" sz="1400" dirty="0">
              <a:solidFill>
                <a:srgbClr val="EA4F5F"/>
              </a:solidFill>
            </a:endParaRPr>
          </a:p>
        </p:txBody>
      </p:sp>
      <p:sp>
        <p:nvSpPr>
          <p:cNvPr id="92" name="TextBox 91"/>
          <p:cNvSpPr txBox="1"/>
          <p:nvPr/>
        </p:nvSpPr>
        <p:spPr>
          <a:xfrm>
            <a:off x="2918305" y="5927827"/>
            <a:ext cx="1257075" cy="523220"/>
          </a:xfrm>
          <a:prstGeom prst="rect">
            <a:avLst/>
          </a:prstGeom>
          <a:noFill/>
        </p:spPr>
        <p:txBody>
          <a:bodyPr wrap="none" rtlCol="0">
            <a:spAutoFit/>
          </a:bodyPr>
          <a:lstStyle/>
          <a:p>
            <a:pPr algn="ctr"/>
            <a:r>
              <a:rPr lang="en-US" sz="1400" dirty="0" smtClean="0">
                <a:solidFill>
                  <a:srgbClr val="EA4F5F"/>
                </a:solidFill>
              </a:rPr>
              <a:t>Knowledge &amp;</a:t>
            </a:r>
          </a:p>
          <a:p>
            <a:pPr algn="ctr"/>
            <a:r>
              <a:rPr lang="en-US" sz="1400" dirty="0" smtClean="0">
                <a:solidFill>
                  <a:srgbClr val="EA4F5F"/>
                </a:solidFill>
              </a:rPr>
              <a:t>expertise</a:t>
            </a:r>
            <a:endParaRPr lang="en-US" sz="1400" dirty="0">
              <a:solidFill>
                <a:srgbClr val="EA4F5F"/>
              </a:solidFill>
            </a:endParaRPr>
          </a:p>
        </p:txBody>
      </p:sp>
      <p:sp>
        <p:nvSpPr>
          <p:cNvPr id="93" name="TextBox 92"/>
          <p:cNvSpPr txBox="1"/>
          <p:nvPr/>
        </p:nvSpPr>
        <p:spPr>
          <a:xfrm>
            <a:off x="964917" y="1746388"/>
            <a:ext cx="1031051" cy="307777"/>
          </a:xfrm>
          <a:prstGeom prst="rect">
            <a:avLst/>
          </a:prstGeom>
          <a:noFill/>
        </p:spPr>
        <p:txBody>
          <a:bodyPr wrap="none" rtlCol="0">
            <a:spAutoFit/>
          </a:bodyPr>
          <a:lstStyle/>
          <a:p>
            <a:pPr algn="ctr"/>
            <a:r>
              <a:rPr lang="en-US" sz="1400" b="1" dirty="0" smtClean="0">
                <a:solidFill>
                  <a:srgbClr val="22A4DD"/>
                </a:solidFill>
              </a:rPr>
              <a:t>Network A</a:t>
            </a:r>
            <a:endParaRPr lang="en-US" sz="1400" b="1" dirty="0">
              <a:solidFill>
                <a:srgbClr val="22A4DD"/>
              </a:solidFill>
            </a:endParaRPr>
          </a:p>
        </p:txBody>
      </p:sp>
      <p:sp>
        <p:nvSpPr>
          <p:cNvPr id="98" name="TextBox 97"/>
          <p:cNvSpPr txBox="1"/>
          <p:nvPr/>
        </p:nvSpPr>
        <p:spPr>
          <a:xfrm>
            <a:off x="3025743" y="4555346"/>
            <a:ext cx="1079142" cy="307777"/>
          </a:xfrm>
          <a:prstGeom prst="rect">
            <a:avLst/>
          </a:prstGeom>
          <a:noFill/>
        </p:spPr>
        <p:txBody>
          <a:bodyPr wrap="none" rtlCol="0">
            <a:spAutoFit/>
          </a:bodyPr>
          <a:lstStyle/>
          <a:p>
            <a:pPr algn="ctr"/>
            <a:r>
              <a:rPr lang="en-US" sz="1400" b="1" dirty="0" smtClean="0">
                <a:solidFill>
                  <a:srgbClr val="22A4DD"/>
                </a:solidFill>
              </a:rPr>
              <a:t>Network  B</a:t>
            </a:r>
            <a:endParaRPr lang="en-US" sz="1400" b="1" dirty="0">
              <a:solidFill>
                <a:srgbClr val="22A4DD"/>
              </a:solidFill>
            </a:endParaRPr>
          </a:p>
        </p:txBody>
      </p:sp>
      <p:sp>
        <p:nvSpPr>
          <p:cNvPr id="99" name="TextBox 98"/>
          <p:cNvSpPr txBox="1"/>
          <p:nvPr/>
        </p:nvSpPr>
        <p:spPr>
          <a:xfrm>
            <a:off x="9931549" y="4091301"/>
            <a:ext cx="1071127" cy="307777"/>
          </a:xfrm>
          <a:prstGeom prst="rect">
            <a:avLst/>
          </a:prstGeom>
          <a:noFill/>
        </p:spPr>
        <p:txBody>
          <a:bodyPr wrap="none" rtlCol="0">
            <a:spAutoFit/>
          </a:bodyPr>
          <a:lstStyle/>
          <a:p>
            <a:pPr algn="ctr"/>
            <a:r>
              <a:rPr lang="en-US" sz="1400" b="1" dirty="0" smtClean="0">
                <a:solidFill>
                  <a:srgbClr val="22A4DD"/>
                </a:solidFill>
              </a:rPr>
              <a:t>Network C </a:t>
            </a:r>
            <a:endParaRPr lang="en-US" sz="1400" b="1" dirty="0">
              <a:solidFill>
                <a:srgbClr val="22A4DD"/>
              </a:solidFill>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1296" y="5239623"/>
            <a:ext cx="1000777" cy="1000777"/>
          </a:xfrm>
          <a:prstGeom prst="rect">
            <a:avLst/>
          </a:prstGeom>
        </p:spPr>
      </p:pic>
      <p:pic>
        <p:nvPicPr>
          <p:cNvPr id="101" name="Picture 10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2310" y="5239622"/>
            <a:ext cx="1000777" cy="1000777"/>
          </a:xfrm>
          <a:prstGeom prst="rect">
            <a:avLst/>
          </a:prstGeom>
        </p:spPr>
      </p:pic>
      <p:pic>
        <p:nvPicPr>
          <p:cNvPr id="102" name="Picture 10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5611" y="1589689"/>
            <a:ext cx="1000777" cy="1000777"/>
          </a:xfrm>
          <a:prstGeom prst="rect">
            <a:avLst/>
          </a:prstGeom>
        </p:spPr>
      </p:pic>
      <p:pic>
        <p:nvPicPr>
          <p:cNvPr id="105" name="Picture 10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7930" y="3969884"/>
            <a:ext cx="1000777" cy="1000777"/>
          </a:xfrm>
          <a:prstGeom prst="rect">
            <a:avLst/>
          </a:prstGeom>
        </p:spPr>
      </p:pic>
      <p:pic>
        <p:nvPicPr>
          <p:cNvPr id="106" name="Picture 10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7930" y="2590466"/>
            <a:ext cx="1000777" cy="1000777"/>
          </a:xfrm>
          <a:prstGeom prst="rect">
            <a:avLst/>
          </a:prstGeom>
        </p:spPr>
      </p:pic>
      <p:pic>
        <p:nvPicPr>
          <p:cNvPr id="107" name="Picture 10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6057" y="1589689"/>
            <a:ext cx="1000777" cy="1000777"/>
          </a:xfrm>
          <a:prstGeom prst="rect">
            <a:avLst/>
          </a:prstGeom>
        </p:spPr>
      </p:pic>
      <p:pic>
        <p:nvPicPr>
          <p:cNvPr id="113" name="Picture 1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2075" y="3119709"/>
            <a:ext cx="1000777" cy="1000777"/>
          </a:xfrm>
          <a:prstGeom prst="rect">
            <a:avLst/>
          </a:prstGeom>
        </p:spPr>
      </p:pic>
      <p:sp>
        <p:nvSpPr>
          <p:cNvPr id="114" name="TextBox 113"/>
          <p:cNvSpPr txBox="1"/>
          <p:nvPr/>
        </p:nvSpPr>
        <p:spPr>
          <a:xfrm>
            <a:off x="4876210" y="4582514"/>
            <a:ext cx="2554965" cy="276999"/>
          </a:xfrm>
          <a:prstGeom prst="rect">
            <a:avLst/>
          </a:prstGeom>
          <a:noFill/>
        </p:spPr>
        <p:txBody>
          <a:bodyPr wrap="square" rtlCol="0">
            <a:spAutoFit/>
          </a:bodyPr>
          <a:lstStyle/>
          <a:p>
            <a:pPr algn="ctr"/>
            <a:r>
              <a:rPr lang="en-US" sz="1200" dirty="0"/>
              <a:t>104 </a:t>
            </a:r>
            <a:r>
              <a:rPr lang="en-US" sz="1200" dirty="0" smtClean="0"/>
              <a:t>components and </a:t>
            </a:r>
            <a:r>
              <a:rPr lang="en-US" sz="1200" dirty="0"/>
              <a:t>counting….</a:t>
            </a:r>
          </a:p>
        </p:txBody>
      </p:sp>
      <p:sp>
        <p:nvSpPr>
          <p:cNvPr id="116" name="TextBox 115"/>
          <p:cNvSpPr txBox="1"/>
          <p:nvPr/>
        </p:nvSpPr>
        <p:spPr>
          <a:xfrm>
            <a:off x="3059873" y="4019487"/>
            <a:ext cx="885179" cy="307777"/>
          </a:xfrm>
          <a:prstGeom prst="rect">
            <a:avLst/>
          </a:prstGeom>
          <a:noFill/>
        </p:spPr>
        <p:txBody>
          <a:bodyPr wrap="none" rtlCol="0">
            <a:spAutoFit/>
          </a:bodyPr>
          <a:lstStyle/>
          <a:p>
            <a:pPr algn="ctr"/>
            <a:r>
              <a:rPr lang="en-US" sz="1400" dirty="0" smtClean="0">
                <a:solidFill>
                  <a:srgbClr val="22A4DD"/>
                </a:solidFill>
              </a:rPr>
              <a:t>Project 1</a:t>
            </a:r>
            <a:endParaRPr lang="en-US" sz="1400" dirty="0">
              <a:solidFill>
                <a:srgbClr val="22A4DD"/>
              </a:solidFill>
            </a:endParaRPr>
          </a:p>
        </p:txBody>
      </p:sp>
      <p:sp>
        <p:nvSpPr>
          <p:cNvPr id="117" name="TextBox 116"/>
          <p:cNvSpPr txBox="1"/>
          <p:nvPr/>
        </p:nvSpPr>
        <p:spPr>
          <a:xfrm>
            <a:off x="3054262" y="2481088"/>
            <a:ext cx="896400" cy="307777"/>
          </a:xfrm>
          <a:prstGeom prst="rect">
            <a:avLst/>
          </a:prstGeom>
          <a:noFill/>
        </p:spPr>
        <p:txBody>
          <a:bodyPr wrap="none" rtlCol="0">
            <a:spAutoFit/>
          </a:bodyPr>
          <a:lstStyle/>
          <a:p>
            <a:pPr algn="ctr"/>
            <a:r>
              <a:rPr lang="en-US" sz="1400" dirty="0" smtClean="0">
                <a:solidFill>
                  <a:srgbClr val="22A4DD"/>
                </a:solidFill>
              </a:rPr>
              <a:t>Project 2</a:t>
            </a:r>
            <a:endParaRPr lang="en-US" sz="1400" dirty="0">
              <a:solidFill>
                <a:srgbClr val="22A4DD"/>
              </a:solidFill>
            </a:endParaRPr>
          </a:p>
        </p:txBody>
      </p:sp>
      <p:sp>
        <p:nvSpPr>
          <p:cNvPr id="119" name="TextBox 118"/>
          <p:cNvSpPr txBox="1"/>
          <p:nvPr/>
        </p:nvSpPr>
        <p:spPr>
          <a:xfrm>
            <a:off x="5643932" y="2481088"/>
            <a:ext cx="896400" cy="307777"/>
          </a:xfrm>
          <a:prstGeom prst="rect">
            <a:avLst/>
          </a:prstGeom>
          <a:noFill/>
        </p:spPr>
        <p:txBody>
          <a:bodyPr wrap="none" rtlCol="0">
            <a:spAutoFit/>
          </a:bodyPr>
          <a:lstStyle/>
          <a:p>
            <a:pPr algn="ctr"/>
            <a:r>
              <a:rPr lang="en-US" sz="1400" dirty="0" smtClean="0">
                <a:solidFill>
                  <a:srgbClr val="22A4DD"/>
                </a:solidFill>
              </a:rPr>
              <a:t>Project 3</a:t>
            </a:r>
            <a:endParaRPr lang="en-US" sz="1400" dirty="0">
              <a:solidFill>
                <a:srgbClr val="22A4DD"/>
              </a:solidFill>
            </a:endParaRPr>
          </a:p>
        </p:txBody>
      </p:sp>
      <p:sp>
        <p:nvSpPr>
          <p:cNvPr id="120" name="TextBox 119"/>
          <p:cNvSpPr txBox="1"/>
          <p:nvPr/>
        </p:nvSpPr>
        <p:spPr>
          <a:xfrm>
            <a:off x="4848707" y="6189437"/>
            <a:ext cx="898003" cy="307777"/>
          </a:xfrm>
          <a:prstGeom prst="rect">
            <a:avLst/>
          </a:prstGeom>
          <a:noFill/>
        </p:spPr>
        <p:txBody>
          <a:bodyPr wrap="none" rtlCol="0">
            <a:spAutoFit/>
          </a:bodyPr>
          <a:lstStyle/>
          <a:p>
            <a:pPr algn="ctr"/>
            <a:r>
              <a:rPr lang="en-US" sz="1400" dirty="0" smtClean="0">
                <a:solidFill>
                  <a:srgbClr val="22A4DD"/>
                </a:solidFill>
              </a:rPr>
              <a:t>Project 5</a:t>
            </a:r>
            <a:endParaRPr lang="en-US" sz="1400" dirty="0">
              <a:solidFill>
                <a:srgbClr val="22A4DD"/>
              </a:solidFill>
            </a:endParaRPr>
          </a:p>
        </p:txBody>
      </p:sp>
      <p:sp>
        <p:nvSpPr>
          <p:cNvPr id="121" name="TextBox 120"/>
          <p:cNvSpPr txBox="1"/>
          <p:nvPr/>
        </p:nvSpPr>
        <p:spPr>
          <a:xfrm>
            <a:off x="6588955" y="6189437"/>
            <a:ext cx="898003" cy="307777"/>
          </a:xfrm>
          <a:prstGeom prst="rect">
            <a:avLst/>
          </a:prstGeom>
          <a:noFill/>
        </p:spPr>
        <p:txBody>
          <a:bodyPr wrap="none" rtlCol="0">
            <a:spAutoFit/>
          </a:bodyPr>
          <a:lstStyle/>
          <a:p>
            <a:pPr algn="ctr"/>
            <a:r>
              <a:rPr lang="en-US" sz="1400" dirty="0" smtClean="0">
                <a:solidFill>
                  <a:srgbClr val="22A4DD"/>
                </a:solidFill>
              </a:rPr>
              <a:t>Project 6</a:t>
            </a:r>
            <a:endParaRPr lang="en-US" sz="1400" dirty="0">
              <a:solidFill>
                <a:srgbClr val="22A4DD"/>
              </a:solidFill>
            </a:endParaRPr>
          </a:p>
        </p:txBody>
      </p:sp>
      <p:sp>
        <p:nvSpPr>
          <p:cNvPr id="122" name="TextBox 121"/>
          <p:cNvSpPr txBox="1"/>
          <p:nvPr/>
        </p:nvSpPr>
        <p:spPr>
          <a:xfrm>
            <a:off x="8330120" y="3520547"/>
            <a:ext cx="896400" cy="307777"/>
          </a:xfrm>
          <a:prstGeom prst="rect">
            <a:avLst/>
          </a:prstGeom>
          <a:noFill/>
        </p:spPr>
        <p:txBody>
          <a:bodyPr wrap="none" rtlCol="0">
            <a:spAutoFit/>
          </a:bodyPr>
          <a:lstStyle/>
          <a:p>
            <a:pPr algn="ctr"/>
            <a:r>
              <a:rPr lang="en-US" sz="1400" dirty="0" smtClean="0">
                <a:solidFill>
                  <a:srgbClr val="22A4DD"/>
                </a:solidFill>
              </a:rPr>
              <a:t>Project 4</a:t>
            </a:r>
            <a:endParaRPr lang="en-US" sz="1400" dirty="0">
              <a:solidFill>
                <a:srgbClr val="22A4DD"/>
              </a:solidFill>
            </a:endParaRPr>
          </a:p>
        </p:txBody>
      </p:sp>
      <p:sp>
        <p:nvSpPr>
          <p:cNvPr id="123" name="TextBox 122"/>
          <p:cNvSpPr txBox="1"/>
          <p:nvPr/>
        </p:nvSpPr>
        <p:spPr>
          <a:xfrm>
            <a:off x="8330120" y="4921720"/>
            <a:ext cx="896400" cy="307777"/>
          </a:xfrm>
          <a:prstGeom prst="rect">
            <a:avLst/>
          </a:prstGeom>
          <a:noFill/>
        </p:spPr>
        <p:txBody>
          <a:bodyPr wrap="none" rtlCol="0">
            <a:spAutoFit/>
          </a:bodyPr>
          <a:lstStyle/>
          <a:p>
            <a:pPr algn="ctr"/>
            <a:r>
              <a:rPr lang="en-US" sz="1400" dirty="0" smtClean="0">
                <a:solidFill>
                  <a:srgbClr val="22A4DD"/>
                </a:solidFill>
              </a:rPr>
              <a:t>Project X</a:t>
            </a:r>
            <a:endParaRPr lang="en-US" sz="1400" dirty="0">
              <a:solidFill>
                <a:srgbClr val="22A4DD"/>
              </a:solidFill>
            </a:endParaRPr>
          </a:p>
        </p:txBody>
      </p:sp>
      <p:sp>
        <p:nvSpPr>
          <p:cNvPr id="125" name="Rounded Rectangle 124"/>
          <p:cNvSpPr/>
          <p:nvPr/>
        </p:nvSpPr>
        <p:spPr>
          <a:xfrm>
            <a:off x="7249894" y="1739122"/>
            <a:ext cx="3953252" cy="657033"/>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r>
              <a:rPr lang="fr-BE" sz="1400" dirty="0" err="1">
                <a:solidFill>
                  <a:srgbClr val="22A4DD"/>
                </a:solidFill>
              </a:rPr>
              <a:t>Governance</a:t>
            </a:r>
            <a:r>
              <a:rPr lang="fr-BE" sz="1400" dirty="0">
                <a:solidFill>
                  <a:srgbClr val="22A4DD"/>
                </a:solidFill>
              </a:rPr>
              <a:t> by the </a:t>
            </a:r>
            <a:r>
              <a:rPr lang="fr-BE" sz="1400" dirty="0" smtClean="0">
                <a:solidFill>
                  <a:srgbClr val="22A4DD"/>
                </a:solidFill>
              </a:rPr>
              <a:t>ReUse </a:t>
            </a:r>
            <a:r>
              <a:rPr lang="fr-BE" sz="1400" dirty="0" err="1">
                <a:solidFill>
                  <a:srgbClr val="22A4DD"/>
                </a:solidFill>
              </a:rPr>
              <a:t>Competency</a:t>
            </a:r>
            <a:r>
              <a:rPr lang="fr-BE" sz="1400" dirty="0">
                <a:solidFill>
                  <a:srgbClr val="22A4DD"/>
                </a:solidFill>
              </a:rPr>
              <a:t> Center</a:t>
            </a:r>
          </a:p>
          <a:p>
            <a:pPr marL="285750" indent="-285750">
              <a:buFont typeface="Wingdings" panose="05000000000000000000" pitchFamily="2" charset="2"/>
              <a:buChar char="à"/>
            </a:pPr>
            <a:r>
              <a:rPr lang="fr-BE" sz="1400" dirty="0" err="1" smtClean="0">
                <a:solidFill>
                  <a:srgbClr val="22A4DD"/>
                </a:solidFill>
              </a:rPr>
              <a:t>Quality</a:t>
            </a:r>
            <a:r>
              <a:rPr lang="fr-BE" sz="1400" dirty="0" smtClean="0">
                <a:solidFill>
                  <a:srgbClr val="22A4DD"/>
                </a:solidFill>
              </a:rPr>
              <a:t> </a:t>
            </a:r>
            <a:r>
              <a:rPr lang="fr-BE" sz="1400" dirty="0">
                <a:solidFill>
                  <a:srgbClr val="22A4DD"/>
                </a:solidFill>
              </a:rPr>
              <a:t>Assurance </a:t>
            </a:r>
            <a:r>
              <a:rPr lang="fr-BE" sz="1400" dirty="0" err="1">
                <a:solidFill>
                  <a:srgbClr val="22A4DD"/>
                </a:solidFill>
              </a:rPr>
              <a:t>based</a:t>
            </a:r>
            <a:r>
              <a:rPr lang="fr-BE" sz="1400" dirty="0">
                <a:solidFill>
                  <a:srgbClr val="22A4DD"/>
                </a:solidFill>
              </a:rPr>
              <a:t> on </a:t>
            </a:r>
          </a:p>
          <a:p>
            <a:r>
              <a:rPr lang="fr-BE" sz="1400" dirty="0" smtClean="0">
                <a:solidFill>
                  <a:srgbClr val="22A4DD"/>
                </a:solidFill>
              </a:rPr>
              <a:t>Enterprise </a:t>
            </a:r>
            <a:r>
              <a:rPr lang="fr-BE" sz="1400" dirty="0">
                <a:solidFill>
                  <a:srgbClr val="22A4DD"/>
                </a:solidFill>
              </a:rPr>
              <a:t>Architecture </a:t>
            </a:r>
            <a:r>
              <a:rPr lang="fr-BE" sz="1400" dirty="0" err="1">
                <a:solidFill>
                  <a:srgbClr val="22A4DD"/>
                </a:solidFill>
              </a:rPr>
              <a:t>principles</a:t>
            </a:r>
            <a:endParaRPr lang="en-US" sz="1400" dirty="0">
              <a:solidFill>
                <a:srgbClr val="22A4DD"/>
              </a:solidFill>
            </a:endParaRPr>
          </a:p>
        </p:txBody>
      </p:sp>
      <p:sp>
        <p:nvSpPr>
          <p:cNvPr id="127" name="Rounded Rectangle 126"/>
          <p:cNvSpPr/>
          <p:nvPr/>
        </p:nvSpPr>
        <p:spPr>
          <a:xfrm>
            <a:off x="572167" y="4603205"/>
            <a:ext cx="1615454" cy="1955451"/>
          </a:xfrm>
          <a:prstGeom prst="roundRect">
            <a:avLst/>
          </a:prstGeom>
          <a:noFill/>
          <a:ln w="28575">
            <a:solidFill>
              <a:srgbClr val="22A4DD"/>
            </a:solidFill>
          </a:ln>
          <a:effectLst/>
        </p:spPr>
        <p:style>
          <a:lnRef idx="2">
            <a:schemeClr val="accent2"/>
          </a:lnRef>
          <a:fillRef idx="1">
            <a:schemeClr val="lt1"/>
          </a:fillRef>
          <a:effectRef idx="0">
            <a:schemeClr val="accent2"/>
          </a:effectRef>
          <a:fontRef idx="minor">
            <a:schemeClr val="dk1"/>
          </a:fontRef>
        </p:style>
        <p:txBody>
          <a:bodyPr lIns="0" rIns="0" rtlCol="0" anchor="t"/>
          <a:lstStyle/>
          <a:p>
            <a:pPr algn="ctr">
              <a:lnSpc>
                <a:spcPct val="200000"/>
              </a:lnSpc>
            </a:pPr>
            <a:r>
              <a:rPr lang="fr-BE" sz="1600" dirty="0" err="1" smtClean="0">
                <a:solidFill>
                  <a:schemeClr val="tx1"/>
                </a:solidFill>
              </a:rPr>
              <a:t>reuse</a:t>
            </a:r>
            <a:endParaRPr lang="fr-BE" sz="1600" dirty="0" smtClean="0">
              <a:solidFill>
                <a:schemeClr val="tx1"/>
              </a:solidFill>
            </a:endParaRPr>
          </a:p>
          <a:p>
            <a:pPr algn="ctr">
              <a:lnSpc>
                <a:spcPct val="200000"/>
              </a:lnSpc>
            </a:pPr>
            <a:r>
              <a:rPr lang="fr-BE" sz="1600" dirty="0" err="1" smtClean="0">
                <a:solidFill>
                  <a:schemeClr val="tx1"/>
                </a:solidFill>
              </a:rPr>
              <a:t>offer</a:t>
            </a:r>
            <a:r>
              <a:rPr lang="fr-BE" sz="1600" dirty="0" smtClean="0">
                <a:solidFill>
                  <a:schemeClr val="tx1"/>
                </a:solidFill>
              </a:rPr>
              <a:t> </a:t>
            </a:r>
            <a:r>
              <a:rPr lang="fr-BE" sz="1600" dirty="0" err="1" smtClean="0">
                <a:solidFill>
                  <a:schemeClr val="tx1"/>
                </a:solidFill>
              </a:rPr>
              <a:t>reusable</a:t>
            </a:r>
            <a:endParaRPr lang="fr-BE" sz="1600" dirty="0" smtClean="0">
              <a:solidFill>
                <a:schemeClr val="tx1"/>
              </a:solidFill>
            </a:endParaRPr>
          </a:p>
          <a:p>
            <a:pPr algn="ctr">
              <a:lnSpc>
                <a:spcPct val="200000"/>
              </a:lnSpc>
            </a:pPr>
            <a:r>
              <a:rPr lang="fr-BE" sz="1600" dirty="0" err="1" smtClean="0">
                <a:solidFill>
                  <a:schemeClr val="tx1"/>
                </a:solidFill>
              </a:rPr>
              <a:t>consult</a:t>
            </a:r>
            <a:r>
              <a:rPr lang="fr-BE" sz="1600" dirty="0" smtClean="0">
                <a:solidFill>
                  <a:schemeClr val="tx1"/>
                </a:solidFill>
              </a:rPr>
              <a:t> &amp; </a:t>
            </a:r>
            <a:r>
              <a:rPr lang="fr-BE" sz="1600" dirty="0" err="1" smtClean="0">
                <a:solidFill>
                  <a:schemeClr val="tx1"/>
                </a:solidFill>
              </a:rPr>
              <a:t>align</a:t>
            </a:r>
            <a:endParaRPr lang="en-US" sz="1600" dirty="0">
              <a:solidFill>
                <a:schemeClr val="tx1"/>
              </a:solidFill>
            </a:endParaRPr>
          </a:p>
        </p:txBody>
      </p:sp>
      <p:cxnSp>
        <p:nvCxnSpPr>
          <p:cNvPr id="18" name="Straight Arrow Connector 17"/>
          <p:cNvCxnSpPr/>
          <p:nvPr/>
        </p:nvCxnSpPr>
        <p:spPr>
          <a:xfrm flipH="1">
            <a:off x="900604" y="5229497"/>
            <a:ext cx="102754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935423" y="5741725"/>
            <a:ext cx="992726" cy="0"/>
          </a:xfrm>
          <a:prstGeom prst="straightConnector1">
            <a:avLst/>
          </a:prstGeom>
          <a:ln w="19050">
            <a:solidFill>
              <a:srgbClr val="EC5062"/>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H="1">
            <a:off x="900604" y="6340032"/>
            <a:ext cx="1027545"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flipV="1">
            <a:off x="6092131" y="2734627"/>
            <a:ext cx="1" cy="3574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7037956" y="3345970"/>
            <a:ext cx="1154291"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endCxn id="101" idx="0"/>
          </p:cNvCxnSpPr>
          <p:nvPr/>
        </p:nvCxnSpPr>
        <p:spPr>
          <a:xfrm>
            <a:off x="6976487" y="4866646"/>
            <a:ext cx="66212" cy="3729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H="1">
            <a:off x="5343148" y="4866646"/>
            <a:ext cx="73008" cy="3729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H="1" flipV="1">
            <a:off x="4080689" y="2593945"/>
            <a:ext cx="756778" cy="5079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a:off x="4088535" y="3637748"/>
            <a:ext cx="107163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flipH="1" flipV="1">
            <a:off x="7189543" y="3844698"/>
            <a:ext cx="1088387" cy="450785"/>
          </a:xfrm>
          <a:prstGeom prst="straightConnector1">
            <a:avLst/>
          </a:prstGeom>
          <a:ln w="19050">
            <a:solidFill>
              <a:srgbClr val="EC5062"/>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4285522" y="2228284"/>
            <a:ext cx="825790" cy="560581"/>
          </a:xfrm>
          <a:prstGeom prst="straightConnector1">
            <a:avLst/>
          </a:prstGeom>
          <a:ln w="19050">
            <a:solidFill>
              <a:srgbClr val="EC5062"/>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H="1">
            <a:off x="7101329" y="3182719"/>
            <a:ext cx="1027544" cy="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H="1" flipV="1">
            <a:off x="7158812" y="4029879"/>
            <a:ext cx="1030337" cy="419647"/>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H="1" flipV="1">
            <a:off x="7102336" y="4845825"/>
            <a:ext cx="91080" cy="345842"/>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V="1">
            <a:off x="5212321" y="4845825"/>
            <a:ext cx="56121" cy="375236"/>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116" idx="2"/>
          </p:cNvCxnSpPr>
          <p:nvPr/>
        </p:nvCxnSpPr>
        <p:spPr>
          <a:xfrm flipH="1">
            <a:off x="3494376" y="4327264"/>
            <a:ext cx="8087" cy="289453"/>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flipH="1">
            <a:off x="3551022" y="2847899"/>
            <a:ext cx="8087" cy="289453"/>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2341495" y="2065318"/>
            <a:ext cx="551300" cy="232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2341495" y="3353002"/>
            <a:ext cx="636983" cy="143479"/>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H="1" flipV="1">
            <a:off x="2283677" y="3513681"/>
            <a:ext cx="609118" cy="160754"/>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4088535" y="3857967"/>
            <a:ext cx="975084" cy="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a:off x="4248739" y="2452427"/>
            <a:ext cx="750493" cy="517212"/>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H="1" flipV="1">
            <a:off x="9278707" y="4493238"/>
            <a:ext cx="588326" cy="230857"/>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endCxn id="87" idx="1"/>
          </p:cNvCxnSpPr>
          <p:nvPr/>
        </p:nvCxnSpPr>
        <p:spPr>
          <a:xfrm>
            <a:off x="9271513" y="4632729"/>
            <a:ext cx="602714" cy="254936"/>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flipV="1">
            <a:off x="3361929" y="2836513"/>
            <a:ext cx="0" cy="283196"/>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8603135" y="6037857"/>
            <a:ext cx="2366353" cy="636072"/>
          </a:xfrm>
          <a:prstGeom prst="rect">
            <a:avLst/>
          </a:prstGeom>
          <a:noFill/>
        </p:spPr>
        <p:txBody>
          <a:bodyPr wrap="none" rtlCol="0">
            <a:spAutoFit/>
          </a:bodyPr>
          <a:lstStyle/>
          <a:p>
            <a:pPr algn="r">
              <a:lnSpc>
                <a:spcPts val="1600"/>
              </a:lnSpc>
            </a:pPr>
            <a:r>
              <a:rPr lang="en-US" sz="2200" b="1" u="sng" cap="small" dirty="0" smtClean="0">
                <a:solidFill>
                  <a:srgbClr val="EA4F5F"/>
                </a:solidFill>
                <a:latin typeface="Fira Sans" panose="020B0604020202020204" charset="0"/>
                <a:hlinkClick r:id="rId7"/>
              </a:rPr>
              <a:t>www.ict-reuse.be</a:t>
            </a:r>
            <a:endParaRPr lang="en-US" sz="2200" b="1" u="sng" cap="small" dirty="0" smtClean="0">
              <a:solidFill>
                <a:srgbClr val="EA4F5F"/>
              </a:solidFill>
              <a:latin typeface="Fira Sans" panose="020B0604020202020204" charset="0"/>
            </a:endParaRPr>
          </a:p>
          <a:p>
            <a:pPr algn="r"/>
            <a:r>
              <a:rPr lang="en-US" sz="2200" b="1" u="sng" cap="small" dirty="0" smtClean="0">
                <a:solidFill>
                  <a:srgbClr val="EA4F5F"/>
                </a:solidFill>
                <a:latin typeface="Fira Sans" panose="020B0604020202020204" charset="0"/>
              </a:rPr>
              <a:t>info@ict-reuse.be</a:t>
            </a:r>
            <a:endParaRPr lang="en-US" sz="2200" b="1" u="sng" cap="small" dirty="0">
              <a:solidFill>
                <a:srgbClr val="EA4F5F"/>
              </a:solidFill>
              <a:latin typeface="Fira Sans" panose="020B0604020202020204" charset="0"/>
            </a:endParaRPr>
          </a:p>
        </p:txBody>
      </p:sp>
    </p:spTree>
    <p:extLst>
      <p:ext uri="{BB962C8B-B14F-4D97-AF65-F5344CB8AC3E}">
        <p14:creationId xmlns:p14="http://schemas.microsoft.com/office/powerpoint/2010/main" val="10590796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reuse – how does it work?</a:t>
            </a:r>
            <a:endParaRPr lang="en-US" dirty="0"/>
          </a:p>
        </p:txBody>
      </p:sp>
      <p:sp>
        <p:nvSpPr>
          <p:cNvPr id="3" name="Content Placeholder 2"/>
          <p:cNvSpPr>
            <a:spLocks noGrp="1"/>
          </p:cNvSpPr>
          <p:nvPr>
            <p:ph idx="1"/>
          </p:nvPr>
        </p:nvSpPr>
        <p:spPr/>
        <p:txBody>
          <a:bodyPr/>
          <a:lstStyle/>
          <a:p>
            <a:r>
              <a:rPr lang="en-US" dirty="0" smtClean="0"/>
              <a:t>Take </a:t>
            </a:r>
            <a:r>
              <a:rPr lang="en-US" dirty="0" err="1" smtClean="0"/>
              <a:t>aways</a:t>
            </a:r>
            <a:endParaRPr lang="en-US" dirty="0" smtClean="0"/>
          </a:p>
          <a:p>
            <a:pPr lvl="1"/>
            <a:r>
              <a:rPr lang="en-US" dirty="0" smtClean="0"/>
              <a:t>Make visible what already exists</a:t>
            </a:r>
          </a:p>
          <a:p>
            <a:pPr lvl="1"/>
            <a:r>
              <a:rPr lang="en-US" dirty="0" smtClean="0"/>
              <a:t>Integrate reuse in the project life cycle </a:t>
            </a:r>
          </a:p>
          <a:p>
            <a:pPr lvl="1"/>
            <a:r>
              <a:rPr lang="en-US" dirty="0" smtClean="0"/>
              <a:t>Measure the benefits (ROI) </a:t>
            </a:r>
          </a:p>
          <a:p>
            <a:pPr lvl="1"/>
            <a:r>
              <a:rPr lang="en-US" dirty="0"/>
              <a:t>U</a:t>
            </a:r>
            <a:r>
              <a:rPr lang="en-US" dirty="0" smtClean="0"/>
              <a:t>se networks to detect missing components or future opportunities</a:t>
            </a:r>
          </a:p>
          <a:p>
            <a:pPr lvl="1"/>
            <a:r>
              <a:rPr lang="en-US" dirty="0" smtClean="0"/>
              <a:t>Provide mature governance around reusable components</a:t>
            </a:r>
          </a:p>
          <a:p>
            <a:pPr lvl="1"/>
            <a:endParaRPr lang="en-US" dirty="0" smtClean="0"/>
          </a:p>
          <a:p>
            <a:r>
              <a:rPr lang="en-US" dirty="0" smtClean="0"/>
              <a:t>And most of all… dare to share! </a:t>
            </a:r>
          </a:p>
          <a:p>
            <a:pPr lvl="1"/>
            <a:r>
              <a:rPr lang="en-US" dirty="0" smtClean="0"/>
              <a:t>Learn fast &amp; adjust (and don’t give up too easily)</a:t>
            </a:r>
            <a:endParaRPr lang="en-US" dirty="0"/>
          </a:p>
          <a:p>
            <a:endParaRPr lang="en-US" dirty="0" smtClean="0"/>
          </a:p>
        </p:txBody>
      </p:sp>
      <p:sp>
        <p:nvSpPr>
          <p:cNvPr id="5"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5636663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ReUse</a:t>
            </a:r>
            <a:r>
              <a:rPr lang="en-GB" dirty="0" smtClean="0"/>
              <a:t> – Vision</a:t>
            </a:r>
            <a:endParaRPr lang="en-US" dirty="0"/>
          </a:p>
        </p:txBody>
      </p:sp>
      <p:sp>
        <p:nvSpPr>
          <p:cNvPr id="9" name="Rectangle 8"/>
          <p:cNvSpPr/>
          <p:nvPr/>
        </p:nvSpPr>
        <p:spPr>
          <a:xfrm>
            <a:off x="1092513" y="1938334"/>
            <a:ext cx="2160000" cy="1169551"/>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938"/>
                </a:solidFill>
                <a:effectLst/>
                <a:uLnTx/>
                <a:uFillTx/>
                <a:ea typeface="+mn-ea"/>
                <a:cs typeface="+mn-cs"/>
              </a:rPr>
              <a:t>Every </a:t>
            </a:r>
            <a:r>
              <a:rPr kumimoji="0" lang="en-US" sz="1400" b="1" i="0" u="none" strike="noStrike" kern="1200" cap="none" spc="0" normalizeH="0" baseline="0" noProof="0" dirty="0">
                <a:ln>
                  <a:noFill/>
                </a:ln>
                <a:solidFill>
                  <a:srgbClr val="3B3938"/>
                </a:solidFill>
                <a:effectLst/>
                <a:uLnTx/>
                <a:uFillTx/>
                <a:ea typeface="+mn-ea"/>
                <a:cs typeface="+mn-cs"/>
              </a:rPr>
              <a:t>stakeholder</a:t>
            </a:r>
            <a:r>
              <a:rPr kumimoji="0" lang="en-US" sz="1400" b="0" i="0" u="none" strike="noStrike" kern="1200" cap="none" spc="0" normalizeH="0" baseline="0" noProof="0" dirty="0">
                <a:ln>
                  <a:noFill/>
                </a:ln>
                <a:solidFill>
                  <a:srgbClr val="3B3938"/>
                </a:solidFill>
                <a:effectLst/>
                <a:uLnTx/>
                <a:uFillTx/>
                <a:ea typeface="+mn-ea"/>
                <a:cs typeface="+mn-cs"/>
              </a:rPr>
              <a:t> </a:t>
            </a:r>
            <a:endParaRPr kumimoji="0" lang="en-US" sz="1400" b="0" i="0" u="none" strike="noStrike" kern="1200" cap="none" spc="0" normalizeH="0" baseline="0" noProof="0" dirty="0" smtClean="0">
              <a:ln>
                <a:noFill/>
              </a:ln>
              <a:solidFill>
                <a:srgbClr val="3B3938"/>
              </a:solidFill>
              <a:effectLst/>
              <a:uLnTx/>
              <a:uFillTx/>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3B3938"/>
                </a:solidFill>
                <a:effectLst/>
                <a:uLnTx/>
                <a:uFillTx/>
                <a:ea typeface="+mn-ea"/>
                <a:cs typeface="+mn-cs"/>
              </a:rPr>
              <a:t>can </a:t>
            </a:r>
            <a:r>
              <a:rPr kumimoji="0" lang="en-US" sz="1400" b="0" i="0" u="none" strike="noStrike" kern="1200" cap="none" spc="0" normalizeH="0" baseline="0" noProof="0" dirty="0">
                <a:ln>
                  <a:noFill/>
                </a:ln>
                <a:solidFill>
                  <a:srgbClr val="3B3938"/>
                </a:solidFill>
                <a:effectLst/>
                <a:uLnTx/>
                <a:uFillTx/>
                <a:ea typeface="+mn-ea"/>
                <a:cs typeface="+mn-cs"/>
              </a:rPr>
              <a:t>easily find the </a:t>
            </a:r>
            <a:r>
              <a:rPr kumimoji="0" lang="en-US" sz="1400" b="0" i="0" u="none" strike="noStrike" kern="1200" cap="none" spc="0" normalizeH="0" baseline="0" noProof="0" dirty="0" smtClean="0">
                <a:ln>
                  <a:noFill/>
                </a:ln>
                <a:solidFill>
                  <a:srgbClr val="3B3938"/>
                </a:solidFill>
                <a:effectLst/>
                <a:uLnTx/>
                <a:uFillTx/>
                <a:ea typeface="+mn-ea"/>
                <a:cs typeface="+mn-cs"/>
              </a:rPr>
              <a:t>most </a:t>
            </a:r>
            <a:r>
              <a:rPr kumimoji="0" lang="en-US" sz="1400" b="0" i="0" u="none" strike="noStrike" kern="1200" cap="none" spc="0" normalizeH="0" baseline="0" noProof="0" dirty="0">
                <a:ln>
                  <a:noFill/>
                </a:ln>
                <a:solidFill>
                  <a:srgbClr val="3B3938"/>
                </a:solidFill>
                <a:effectLst/>
                <a:uLnTx/>
                <a:uFillTx/>
                <a:ea typeface="+mn-ea"/>
                <a:cs typeface="+mn-cs"/>
              </a:rPr>
              <a:t>common </a:t>
            </a:r>
            <a:r>
              <a:rPr kumimoji="0" lang="en-US" sz="1400" b="1" i="0" u="none" strike="noStrike" kern="1200" cap="none" spc="0" normalizeH="0" baseline="0" noProof="0" dirty="0" smtClean="0">
                <a:ln>
                  <a:noFill/>
                </a:ln>
                <a:solidFill>
                  <a:srgbClr val="3B3938"/>
                </a:solidFill>
                <a:effectLst/>
                <a:uLnTx/>
                <a:uFillTx/>
                <a:ea typeface="+mn-ea"/>
                <a:cs typeface="+mn-cs"/>
              </a:rPr>
              <a:t>reusable </a:t>
            </a:r>
            <a:r>
              <a:rPr kumimoji="0" lang="en-US" sz="1400" b="1" i="0" u="none" strike="noStrike" kern="1200" cap="none" spc="0" normalizeH="0" baseline="0" noProof="0" dirty="0">
                <a:ln>
                  <a:noFill/>
                </a:ln>
                <a:solidFill>
                  <a:srgbClr val="3B3938"/>
                </a:solidFill>
                <a:effectLst/>
                <a:uLnTx/>
                <a:uFillTx/>
                <a:ea typeface="+mn-ea"/>
                <a:cs typeface="+mn-cs"/>
              </a:rPr>
              <a:t>elements </a:t>
            </a:r>
            <a:r>
              <a:rPr kumimoji="0" lang="en-US" sz="1400" b="0" i="0" u="none" strike="noStrike" kern="1200" cap="none" spc="0" normalizeH="0" baseline="0" noProof="0" dirty="0">
                <a:ln>
                  <a:noFill/>
                </a:ln>
                <a:solidFill>
                  <a:srgbClr val="3B3938"/>
                </a:solidFill>
                <a:effectLst/>
                <a:uLnTx/>
                <a:uFillTx/>
                <a:ea typeface="+mn-ea"/>
                <a:cs typeface="+mn-cs"/>
              </a:rPr>
              <a:t>in </a:t>
            </a:r>
            <a:r>
              <a:rPr kumimoji="0" lang="en-US" sz="1400" b="0" i="0" u="none" strike="noStrike" kern="1200" cap="none" spc="0" normalizeH="0" baseline="0" noProof="0" dirty="0" smtClean="0">
                <a:ln>
                  <a:noFill/>
                </a:ln>
                <a:solidFill>
                  <a:srgbClr val="3B3938"/>
                </a:solidFill>
                <a:effectLst/>
                <a:uLnTx/>
                <a:uFillTx/>
                <a:ea typeface="+mn-ea"/>
                <a:cs typeface="+mn-cs"/>
              </a:rPr>
              <a:t>a </a:t>
            </a:r>
            <a:r>
              <a:rPr kumimoji="0" lang="en-US" sz="1400" b="1" i="0" u="none" strike="noStrike" kern="1200" cap="none" spc="0" normalizeH="0" baseline="0" noProof="0" dirty="0" smtClean="0">
                <a:ln>
                  <a:noFill/>
                </a:ln>
                <a:solidFill>
                  <a:srgbClr val="3B3938"/>
                </a:solidFill>
                <a:effectLst/>
                <a:uLnTx/>
                <a:uFillTx/>
                <a:ea typeface="+mn-ea"/>
                <a:cs typeface="+mn-cs"/>
              </a:rPr>
              <a:t>centralized catalogue</a:t>
            </a:r>
            <a:endParaRPr kumimoji="0" lang="en-US" sz="1400" b="1" i="0" u="none" strike="noStrike" kern="1200" cap="none" spc="0" normalizeH="0" baseline="0" noProof="0" dirty="0">
              <a:ln>
                <a:noFill/>
              </a:ln>
              <a:solidFill>
                <a:srgbClr val="3B3938"/>
              </a:solidFill>
              <a:effectLst/>
              <a:uLnTx/>
              <a:uFillTx/>
              <a:ea typeface="+mn-ea"/>
              <a:cs typeface="+mn-cs"/>
            </a:endParaRPr>
          </a:p>
        </p:txBody>
      </p:sp>
      <p:sp>
        <p:nvSpPr>
          <p:cNvPr id="11" name="Rectangle 10"/>
          <p:cNvSpPr/>
          <p:nvPr/>
        </p:nvSpPr>
        <p:spPr>
          <a:xfrm>
            <a:off x="1047094" y="4621205"/>
            <a:ext cx="2160000" cy="1169551"/>
          </a:xfrm>
          <a:prstGeom prst="rect">
            <a:avLst/>
          </a:prstGeom>
        </p:spPr>
        <p:txBody>
          <a:bodyPr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938"/>
                </a:solidFill>
                <a:effectLst/>
                <a:uLnTx/>
                <a:uFillTx/>
                <a:ea typeface="+mn-ea"/>
                <a:cs typeface="+mn-cs"/>
              </a:rPr>
              <a:t>A </a:t>
            </a:r>
            <a:r>
              <a:rPr kumimoji="0" lang="en-US" sz="1400" b="1" i="0" u="none" strike="noStrike" kern="1200" cap="none" spc="0" normalizeH="0" baseline="0" noProof="0" dirty="0">
                <a:ln>
                  <a:noFill/>
                </a:ln>
                <a:solidFill>
                  <a:srgbClr val="3B3938"/>
                </a:solidFill>
                <a:effectLst/>
                <a:uLnTx/>
                <a:uFillTx/>
                <a:ea typeface="+mn-ea"/>
                <a:cs typeface="+mn-cs"/>
              </a:rPr>
              <a:t>culture</a:t>
            </a:r>
            <a:r>
              <a:rPr kumimoji="0" lang="en-US" sz="1400" b="0" i="0" u="none" strike="noStrike" kern="1200" cap="none" spc="0" normalizeH="0" baseline="0" noProof="0" dirty="0">
                <a:ln>
                  <a:noFill/>
                </a:ln>
                <a:solidFill>
                  <a:srgbClr val="3B3938"/>
                </a:solidFill>
                <a:effectLst/>
                <a:uLnTx/>
                <a:uFillTx/>
                <a:ea typeface="+mn-ea"/>
                <a:cs typeface="+mn-cs"/>
              </a:rPr>
              <a:t> </a:t>
            </a:r>
            <a:endParaRPr kumimoji="0" lang="en-US" sz="1400" b="0" i="0" u="none" strike="noStrike" kern="1200" cap="none" spc="0" normalizeH="0" baseline="0" noProof="0" dirty="0" smtClean="0">
              <a:ln>
                <a:noFill/>
              </a:ln>
              <a:solidFill>
                <a:srgbClr val="3B3938"/>
              </a:solidFill>
              <a:effectLst/>
              <a:uLnTx/>
              <a:uFillTx/>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3B3938"/>
                </a:solidFill>
                <a:effectLst/>
                <a:uLnTx/>
                <a:uFillTx/>
                <a:ea typeface="+mn-ea"/>
                <a:cs typeface="+mn-cs"/>
              </a:rPr>
              <a:t>develops </a:t>
            </a:r>
            <a:r>
              <a:rPr kumimoji="0" lang="en-US" sz="1400" b="0" i="0" u="none" strike="noStrike" kern="1200" cap="none" spc="0" normalizeH="0" baseline="0" noProof="0" dirty="0">
                <a:ln>
                  <a:noFill/>
                </a:ln>
                <a:solidFill>
                  <a:srgbClr val="3B3938"/>
                </a:solidFill>
                <a:effectLst/>
                <a:uLnTx/>
                <a:uFillTx/>
                <a:ea typeface="+mn-ea"/>
                <a:cs typeface="+mn-cs"/>
              </a:rPr>
              <a:t>where </a:t>
            </a:r>
            <a:endParaRPr kumimoji="0" lang="en-US" sz="1400" b="0" i="0" u="none" strike="noStrike" kern="1200" cap="none" spc="0" normalizeH="0" baseline="0" noProof="0" dirty="0" smtClean="0">
              <a:ln>
                <a:noFill/>
              </a:ln>
              <a:solidFill>
                <a:srgbClr val="3B3938"/>
              </a:solidFill>
              <a:effectLst/>
              <a:uLnTx/>
              <a:uFillTx/>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3B3938"/>
                </a:solidFill>
                <a:effectLst/>
                <a:uLnTx/>
                <a:uFillTx/>
                <a:ea typeface="+mn-ea"/>
                <a:cs typeface="+mn-cs"/>
              </a:rPr>
              <a:t>reuse </a:t>
            </a:r>
            <a:r>
              <a:rPr kumimoji="0" lang="en-US" sz="1400" b="1" i="0" u="none" strike="noStrike" kern="1200" cap="none" spc="0" normalizeH="0" baseline="0" noProof="0" dirty="0">
                <a:ln>
                  <a:noFill/>
                </a:ln>
                <a:solidFill>
                  <a:srgbClr val="3B3938"/>
                </a:solidFill>
                <a:effectLst/>
                <a:uLnTx/>
                <a:uFillTx/>
                <a:ea typeface="+mn-ea"/>
                <a:cs typeface="+mn-cs"/>
              </a:rPr>
              <a:t>is adopted </a:t>
            </a:r>
            <a:r>
              <a:rPr kumimoji="0" lang="en-US" sz="1400" b="0" i="0" u="none" strike="noStrike" kern="1200" cap="none" spc="0" normalizeH="0" baseline="0" noProof="0" dirty="0">
                <a:ln>
                  <a:noFill/>
                </a:ln>
                <a:solidFill>
                  <a:srgbClr val="3B3938"/>
                </a:solidFill>
                <a:effectLst/>
                <a:uLnTx/>
                <a:uFillTx/>
                <a:ea typeface="+mn-ea"/>
                <a:cs typeface="+mn-cs"/>
              </a:rPr>
              <a:t>and the creation of </a:t>
            </a:r>
            <a:r>
              <a:rPr kumimoji="0" lang="en-US" sz="1400" b="1" i="0" u="none" strike="noStrike" kern="1200" cap="none" spc="0" normalizeH="0" baseline="0" noProof="0" dirty="0">
                <a:ln>
                  <a:noFill/>
                </a:ln>
                <a:solidFill>
                  <a:srgbClr val="3B3938"/>
                </a:solidFill>
                <a:effectLst/>
                <a:uLnTx/>
                <a:uFillTx/>
                <a:ea typeface="+mn-ea"/>
                <a:cs typeface="+mn-cs"/>
              </a:rPr>
              <a:t>reusable products</a:t>
            </a:r>
            <a:r>
              <a:rPr kumimoji="0" lang="en-US" sz="1400" b="0" i="0" u="none" strike="noStrike" kern="1200" cap="none" spc="0" normalizeH="0" baseline="0" noProof="0" dirty="0">
                <a:ln>
                  <a:noFill/>
                </a:ln>
                <a:solidFill>
                  <a:srgbClr val="3B3938"/>
                </a:solidFill>
                <a:effectLst/>
                <a:uLnTx/>
                <a:uFillTx/>
                <a:ea typeface="+mn-ea"/>
                <a:cs typeface="+mn-cs"/>
              </a:rPr>
              <a:t> is promoted, </a:t>
            </a: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2367" y="1453130"/>
            <a:ext cx="5065328" cy="5076000"/>
          </a:xfrm>
          <a:prstGeom prst="rect">
            <a:avLst/>
          </a:prstGeom>
        </p:spPr>
      </p:pic>
      <p:sp>
        <p:nvSpPr>
          <p:cNvPr id="10" name="Rectangle 9"/>
          <p:cNvSpPr/>
          <p:nvPr/>
        </p:nvSpPr>
        <p:spPr>
          <a:xfrm>
            <a:off x="8480491" y="1881100"/>
            <a:ext cx="2160000" cy="1600438"/>
          </a:xfrm>
          <a:prstGeom prst="rect">
            <a:avLst/>
          </a:prstGeom>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3B3938"/>
                </a:solidFill>
                <a:effectLst/>
                <a:uLnTx/>
                <a:uFillTx/>
                <a:ea typeface="+mn-ea"/>
                <a:cs typeface="+mn-cs"/>
              </a:rPr>
              <a:t>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3B3938"/>
                </a:solidFill>
                <a:effectLst/>
                <a:uLnTx/>
                <a:uFillTx/>
                <a:ea typeface="+mn-ea"/>
                <a:cs typeface="+mn-cs"/>
              </a:rPr>
              <a:t>and tools </a:t>
            </a:r>
            <a:r>
              <a:rPr kumimoji="0" lang="en-US" sz="1400" b="0" i="0" u="none" strike="noStrike" kern="1200" cap="none" spc="0" normalizeH="0" baseline="0" noProof="0" dirty="0" smtClean="0">
                <a:ln>
                  <a:noFill/>
                </a:ln>
                <a:solidFill>
                  <a:srgbClr val="3B3938"/>
                </a:solidFill>
                <a:effectLst/>
                <a:uLnTx/>
                <a:uFillTx/>
                <a:ea typeface="+mn-ea"/>
                <a:cs typeface="+mn-cs"/>
              </a:rPr>
              <a:t>are put in place to identify, register, implement, monitor and measure reuse throughout the </a:t>
            </a:r>
            <a:r>
              <a:rPr kumimoji="0" lang="en-US" sz="1400" b="1" i="0" u="none" strike="noStrike" kern="1200" cap="none" spc="0" normalizeH="0" baseline="0" noProof="0" dirty="0" smtClean="0">
                <a:ln>
                  <a:noFill/>
                </a:ln>
                <a:solidFill>
                  <a:srgbClr val="3B3938"/>
                </a:solidFill>
                <a:effectLst/>
                <a:uLnTx/>
                <a:uFillTx/>
                <a:ea typeface="+mn-ea"/>
                <a:cs typeface="+mn-cs"/>
              </a:rPr>
              <a:t>project lifecycle</a:t>
            </a:r>
            <a:endParaRPr kumimoji="0" lang="en-US" sz="1400" b="1" i="0" u="none" strike="noStrike" kern="1200" cap="none" spc="0" normalizeH="0" baseline="0" noProof="0" dirty="0">
              <a:ln>
                <a:noFill/>
              </a:ln>
              <a:solidFill>
                <a:srgbClr val="3B3938"/>
              </a:solidFill>
              <a:effectLst/>
              <a:uLnTx/>
              <a:uFillTx/>
              <a:ea typeface="+mn-ea"/>
              <a:cs typeface="+mn-cs"/>
            </a:endParaRPr>
          </a:p>
        </p:txBody>
      </p:sp>
      <p:sp>
        <p:nvSpPr>
          <p:cNvPr id="12" name="Rectangle 11"/>
          <p:cNvSpPr/>
          <p:nvPr/>
        </p:nvSpPr>
        <p:spPr>
          <a:xfrm>
            <a:off x="8480491" y="4105170"/>
            <a:ext cx="2160000" cy="2246769"/>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3B3938"/>
                </a:solidFill>
                <a:effectLst/>
                <a:uLnTx/>
                <a:uFillTx/>
                <a:ea typeface="+mn-ea"/>
                <a:cs typeface="+mn-cs"/>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3B3938"/>
                </a:solidFill>
                <a:effectLst/>
                <a:uLnTx/>
                <a:uFillTx/>
                <a:ea typeface="+mn-ea"/>
                <a:cs typeface="+mn-cs"/>
              </a:rPr>
              <a:t>networks</a:t>
            </a:r>
            <a:r>
              <a:rPr kumimoji="0" lang="en-US" sz="1400" b="0" i="0" u="none" strike="noStrike" kern="1200" cap="none" spc="0" normalizeH="0" baseline="0" noProof="0" dirty="0" smtClean="0">
                <a:ln>
                  <a:noFill/>
                </a:ln>
                <a:solidFill>
                  <a:srgbClr val="3B3938"/>
                </a:solidFill>
                <a:effectLst/>
                <a:uLnTx/>
                <a:uFillTx/>
                <a:ea typeface="+mn-ea"/>
                <a:cs typeface="+mn-cs"/>
              </a:rPr>
              <a:t> </a:t>
            </a:r>
            <a:r>
              <a:rPr kumimoji="0" lang="en-US" sz="1400" b="0" i="0" u="none" strike="noStrike" kern="1200" cap="none" spc="0" normalizeH="0" baseline="0" noProof="0" dirty="0">
                <a:ln>
                  <a:noFill/>
                </a:ln>
                <a:solidFill>
                  <a:srgbClr val="3B3938"/>
                </a:solidFill>
                <a:effectLst/>
                <a:uLnTx/>
                <a:uFillTx/>
                <a:ea typeface="+mn-ea"/>
                <a:cs typeface="+mn-cs"/>
              </a:rPr>
              <a:t>are maintained and developed on all levels (CEO’s, CIO’s, business owners, business analysts, architects) in order to keep maximum </a:t>
            </a:r>
            <a:r>
              <a:rPr kumimoji="0" lang="en-US" sz="1400" b="1" i="0" u="none" strike="noStrike" kern="1200" cap="none" spc="0" normalizeH="0" baseline="0" noProof="0" dirty="0">
                <a:ln>
                  <a:noFill/>
                </a:ln>
                <a:solidFill>
                  <a:srgbClr val="3B3938"/>
                </a:solidFill>
                <a:effectLst/>
                <a:uLnTx/>
                <a:uFillTx/>
                <a:ea typeface="+mn-ea"/>
                <a:cs typeface="+mn-cs"/>
              </a:rPr>
              <a:t>visibility </a:t>
            </a:r>
            <a:r>
              <a:rPr kumimoji="0" lang="en-US" sz="1400" b="0" i="0" u="none" strike="noStrike" kern="1200" cap="none" spc="0" normalizeH="0" baseline="0" noProof="0" dirty="0">
                <a:ln>
                  <a:noFill/>
                </a:ln>
                <a:solidFill>
                  <a:srgbClr val="3B3938"/>
                </a:solidFill>
                <a:effectLst/>
                <a:uLnTx/>
                <a:uFillTx/>
                <a:ea typeface="+mn-ea"/>
                <a:cs typeface="+mn-cs"/>
              </a:rPr>
              <a:t>on reuse potential</a:t>
            </a:r>
            <a:endParaRPr kumimoji="0" lang="en-US" sz="1400" b="1" i="0" u="none" strike="noStrike" kern="1200" cap="none" spc="0" normalizeH="0" baseline="0" noProof="0" dirty="0">
              <a:ln>
                <a:noFill/>
              </a:ln>
              <a:solidFill>
                <a:srgbClr val="3B3938"/>
              </a:solidFill>
              <a:effectLst/>
              <a:uLnTx/>
              <a:uFillTx/>
              <a:ea typeface="+mn-ea"/>
              <a:cs typeface="+mn-cs"/>
            </a:endParaRPr>
          </a:p>
        </p:txBody>
      </p:sp>
      <p:sp>
        <p:nvSpPr>
          <p:cNvPr id="21" name="Snip Single Corner Rectangle 20"/>
          <p:cNvSpPr/>
          <p:nvPr/>
        </p:nvSpPr>
        <p:spPr>
          <a:xfrm>
            <a:off x="8480491" y="1273768"/>
            <a:ext cx="2160000" cy="2520000"/>
          </a:xfrm>
          <a:prstGeom prst="snip1Rect">
            <a:avLst>
              <a:gd name="adj" fmla="val 41703"/>
            </a:avLst>
          </a:prstGeom>
          <a:noFill/>
          <a:ln w="38100">
            <a:solidFill>
              <a:srgbClr val="D23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nip Single Corner Rectangle 21"/>
          <p:cNvSpPr/>
          <p:nvPr/>
        </p:nvSpPr>
        <p:spPr>
          <a:xfrm>
            <a:off x="8480491" y="3951281"/>
            <a:ext cx="2160000" cy="2520000"/>
          </a:xfrm>
          <a:prstGeom prst="snip1Rect">
            <a:avLst>
              <a:gd name="adj" fmla="val 41703"/>
            </a:avLst>
          </a:prstGeom>
          <a:noFill/>
          <a:ln w="38100">
            <a:solidFill>
              <a:srgbClr val="279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nip Single Corner Rectangle 22"/>
          <p:cNvSpPr/>
          <p:nvPr/>
        </p:nvSpPr>
        <p:spPr>
          <a:xfrm flipH="1">
            <a:off x="1047094" y="1273768"/>
            <a:ext cx="2160000" cy="2520000"/>
          </a:xfrm>
          <a:prstGeom prst="snip1Rect">
            <a:avLst>
              <a:gd name="adj" fmla="val 41703"/>
            </a:avLst>
          </a:prstGeom>
          <a:noFill/>
          <a:ln w="38100">
            <a:solidFill>
              <a:srgbClr val="3B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nip Single Corner Rectangle 23"/>
          <p:cNvSpPr/>
          <p:nvPr/>
        </p:nvSpPr>
        <p:spPr>
          <a:xfrm flipH="1">
            <a:off x="1047094" y="3951281"/>
            <a:ext cx="2160000" cy="2520000"/>
          </a:xfrm>
          <a:prstGeom prst="snip1Rect">
            <a:avLst>
              <a:gd name="adj" fmla="val 41703"/>
            </a:avLst>
          </a:prstGeom>
          <a:noFill/>
          <a:ln w="38100">
            <a:solidFill>
              <a:srgbClr val="E1D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stCxn id="23" idx="2"/>
          </p:cNvCxnSpPr>
          <p:nvPr/>
        </p:nvCxnSpPr>
        <p:spPr>
          <a:xfrm>
            <a:off x="3207094" y="2533768"/>
            <a:ext cx="2019999" cy="1055492"/>
          </a:xfrm>
          <a:prstGeom prst="line">
            <a:avLst/>
          </a:prstGeom>
          <a:ln w="38100">
            <a:solidFill>
              <a:srgbClr val="3B393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p:cNvCxnSpPr>
          <p:nvPr/>
        </p:nvCxnSpPr>
        <p:spPr>
          <a:xfrm flipV="1">
            <a:off x="3207094" y="5205981"/>
            <a:ext cx="641575" cy="5300"/>
          </a:xfrm>
          <a:prstGeom prst="line">
            <a:avLst/>
          </a:prstGeom>
          <a:ln w="38100">
            <a:solidFill>
              <a:srgbClr val="E1DD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1" idx="2"/>
          </p:cNvCxnSpPr>
          <p:nvPr/>
        </p:nvCxnSpPr>
        <p:spPr>
          <a:xfrm flipV="1">
            <a:off x="6918846" y="2533768"/>
            <a:ext cx="1561645" cy="1055492"/>
          </a:xfrm>
          <a:prstGeom prst="line">
            <a:avLst/>
          </a:prstGeom>
          <a:ln w="38100">
            <a:solidFill>
              <a:srgbClr val="D23D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2" idx="2"/>
          </p:cNvCxnSpPr>
          <p:nvPr/>
        </p:nvCxnSpPr>
        <p:spPr>
          <a:xfrm>
            <a:off x="6918846" y="5205981"/>
            <a:ext cx="1561645" cy="5300"/>
          </a:xfrm>
          <a:prstGeom prst="line">
            <a:avLst/>
          </a:prstGeom>
          <a:ln w="38100">
            <a:solidFill>
              <a:srgbClr val="2795CB"/>
            </a:solidFill>
          </a:ln>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04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21" grpId="0" animBg="1"/>
      <p:bldP spid="22" grpId="0" animBg="1"/>
      <p:bldP spid="23"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10345" y="210207"/>
            <a:ext cx="1427882" cy="704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87890" y="87682"/>
            <a:ext cx="11864498" cy="6676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2400" dirty="0" smtClean="0">
                <a:solidFill>
                  <a:schemeClr val="tx2"/>
                </a:solidFill>
              </a:rPr>
              <a:t>Building </a:t>
            </a:r>
            <a:r>
              <a:rPr lang="nl-BE" sz="2400" dirty="0" err="1" smtClean="0">
                <a:solidFill>
                  <a:schemeClr val="tx2"/>
                </a:solidFill>
              </a:rPr>
              <a:t>blocks</a:t>
            </a:r>
            <a:r>
              <a:rPr lang="nl-BE" sz="2400" dirty="0" smtClean="0">
                <a:solidFill>
                  <a:schemeClr val="tx2"/>
                </a:solidFill>
              </a:rPr>
              <a:t> </a:t>
            </a:r>
            <a:r>
              <a:rPr lang="nl-BE" sz="2400" dirty="0" err="1" smtClean="0">
                <a:solidFill>
                  <a:schemeClr val="tx2"/>
                </a:solidFill>
              </a:rPr>
              <a:t>for</a:t>
            </a:r>
            <a:r>
              <a:rPr lang="nl-BE" sz="2400" dirty="0" smtClean="0">
                <a:solidFill>
                  <a:schemeClr val="tx2"/>
                </a:solidFill>
              </a:rPr>
              <a:t> a “</a:t>
            </a:r>
            <a:r>
              <a:rPr lang="nl-BE" sz="2400" dirty="0" err="1" smtClean="0">
                <a:solidFill>
                  <a:schemeClr val="tx2"/>
                </a:solidFill>
              </a:rPr>
              <a:t>generic</a:t>
            </a:r>
            <a:r>
              <a:rPr lang="nl-BE" sz="2400" dirty="0" smtClean="0">
                <a:solidFill>
                  <a:schemeClr val="tx2"/>
                </a:solidFill>
              </a:rPr>
              <a:t> public service” </a:t>
            </a:r>
            <a:endParaRPr lang="nl-BE" sz="2000" dirty="0" smtClean="0">
              <a:solidFill>
                <a:schemeClr val="tx2"/>
              </a:solidFill>
            </a:endParaRPr>
          </a:p>
          <a:p>
            <a:r>
              <a:rPr lang="nl-BE" sz="2000" dirty="0" smtClean="0">
                <a:solidFill>
                  <a:schemeClr val="tx2"/>
                </a:solidFill>
              </a:rPr>
              <a:t>(</a:t>
            </a:r>
            <a:r>
              <a:rPr lang="nl-BE" sz="2000" dirty="0" err="1" smtClean="0">
                <a:solidFill>
                  <a:schemeClr val="tx2"/>
                </a:solidFill>
              </a:rPr>
              <a:t>Partial</a:t>
            </a:r>
            <a:r>
              <a:rPr lang="nl-BE" sz="2000" dirty="0" smtClean="0">
                <a:solidFill>
                  <a:schemeClr val="tx2"/>
                </a:solidFill>
              </a:rPr>
              <a:t> view)</a:t>
            </a:r>
            <a:endParaRPr lang="nl-BE" dirty="0" smtClean="0">
              <a:solidFill>
                <a:schemeClr val="tx2"/>
              </a:solidFill>
            </a:endParaRPr>
          </a:p>
        </p:txBody>
      </p:sp>
      <p:sp>
        <p:nvSpPr>
          <p:cNvPr id="6" name="Rectangle 5"/>
          <p:cNvSpPr/>
          <p:nvPr/>
        </p:nvSpPr>
        <p:spPr>
          <a:xfrm>
            <a:off x="497365" y="928498"/>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Request</a:t>
            </a:r>
            <a:r>
              <a:rPr lang="nl-BE" sz="1600" dirty="0" smtClean="0"/>
              <a:t> / </a:t>
            </a:r>
            <a:r>
              <a:rPr lang="nl-BE" sz="1600" dirty="0" err="1" smtClean="0"/>
              <a:t>declaration</a:t>
            </a:r>
            <a:endParaRPr lang="nl-BE" sz="1600" dirty="0" smtClean="0"/>
          </a:p>
          <a:p>
            <a:r>
              <a:rPr lang="nl-BE" sz="1200" dirty="0" smtClean="0"/>
              <a:t>Forms / Batch</a:t>
            </a:r>
            <a:endParaRPr lang="nl-BE" sz="1200" dirty="0"/>
          </a:p>
        </p:txBody>
      </p:sp>
      <p:sp>
        <p:nvSpPr>
          <p:cNvPr id="7" name="Rectangle 6"/>
          <p:cNvSpPr/>
          <p:nvPr/>
        </p:nvSpPr>
        <p:spPr>
          <a:xfrm>
            <a:off x="497365" y="4813116"/>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Payments</a:t>
            </a:r>
            <a:endParaRPr lang="nl-BE" sz="1600" dirty="0"/>
          </a:p>
        </p:txBody>
      </p:sp>
      <p:sp>
        <p:nvSpPr>
          <p:cNvPr id="8" name="Rectangle 7"/>
          <p:cNvSpPr/>
          <p:nvPr/>
        </p:nvSpPr>
        <p:spPr>
          <a:xfrm>
            <a:off x="497365" y="2870807"/>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Payments</a:t>
            </a:r>
            <a:r>
              <a:rPr lang="nl-BE" sz="1600" dirty="0" smtClean="0"/>
              <a:t> </a:t>
            </a:r>
            <a:r>
              <a:rPr lang="nl-BE" sz="1600" dirty="0" err="1" smtClean="0"/>
              <a:t>received</a:t>
            </a:r>
            <a:endParaRPr lang="nl-BE" sz="1600" dirty="0"/>
          </a:p>
        </p:txBody>
      </p:sp>
      <p:sp>
        <p:nvSpPr>
          <p:cNvPr id="9" name="Rectangle 8"/>
          <p:cNvSpPr/>
          <p:nvPr/>
        </p:nvSpPr>
        <p:spPr>
          <a:xfrm>
            <a:off x="2807739" y="4820071"/>
            <a:ext cx="2160000" cy="1782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Case management</a:t>
            </a:r>
          </a:p>
          <a:p>
            <a:pPr marL="285750" indent="-285750">
              <a:buFont typeface="Arial" panose="020B0604020202020204" pitchFamily="34" charset="0"/>
              <a:buChar char="•"/>
            </a:pPr>
            <a:endParaRPr lang="nl-BE" sz="1400" dirty="0" smtClean="0"/>
          </a:p>
          <a:p>
            <a:pPr marL="285750" indent="-285750">
              <a:buFont typeface="Arial" panose="020B0604020202020204" pitchFamily="34" charset="0"/>
              <a:buChar char="•"/>
            </a:pPr>
            <a:endParaRPr lang="nl-BE" sz="1400" dirty="0" smtClean="0"/>
          </a:p>
          <a:p>
            <a:pPr marL="285750" indent="-285750">
              <a:buFont typeface="Arial" panose="020B0604020202020204" pitchFamily="34" charset="0"/>
              <a:buChar char="•"/>
            </a:pPr>
            <a:endParaRPr lang="nl-BE" sz="1400" dirty="0"/>
          </a:p>
        </p:txBody>
      </p:sp>
      <p:sp>
        <p:nvSpPr>
          <p:cNvPr id="10" name="Rectangle 9"/>
          <p:cNvSpPr/>
          <p:nvPr/>
        </p:nvSpPr>
        <p:spPr>
          <a:xfrm>
            <a:off x="5137796" y="4803042"/>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Reporting</a:t>
            </a:r>
            <a:endParaRPr lang="nl-BE" sz="1600" dirty="0"/>
          </a:p>
        </p:txBody>
      </p:sp>
      <p:sp>
        <p:nvSpPr>
          <p:cNvPr id="11" name="Rectangle 10"/>
          <p:cNvSpPr/>
          <p:nvPr/>
        </p:nvSpPr>
        <p:spPr>
          <a:xfrm>
            <a:off x="7428487" y="915080"/>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Archiving</a:t>
            </a:r>
            <a:endParaRPr lang="nl-BE" sz="1600" dirty="0"/>
          </a:p>
        </p:txBody>
      </p:sp>
      <p:sp>
        <p:nvSpPr>
          <p:cNvPr id="13" name="Rectangle 12"/>
          <p:cNvSpPr/>
          <p:nvPr/>
        </p:nvSpPr>
        <p:spPr>
          <a:xfrm>
            <a:off x="5118113" y="925259"/>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Communications</a:t>
            </a:r>
            <a:endParaRPr lang="nl-BE" sz="1200" dirty="0"/>
          </a:p>
        </p:txBody>
      </p:sp>
      <p:sp>
        <p:nvSpPr>
          <p:cNvPr id="14" name="Rectangle 13"/>
          <p:cNvSpPr/>
          <p:nvPr/>
        </p:nvSpPr>
        <p:spPr>
          <a:xfrm>
            <a:off x="2807739" y="928498"/>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Data </a:t>
            </a:r>
            <a:r>
              <a:rPr lang="nl-BE" sz="1600" dirty="0" err="1" smtClean="0"/>
              <a:t>flows</a:t>
            </a:r>
            <a:endParaRPr lang="nl-BE" sz="1200" dirty="0" smtClean="0"/>
          </a:p>
          <a:p>
            <a:pPr marL="285750" indent="-285750">
              <a:buFont typeface="Arial" panose="020B0604020202020204" pitchFamily="34" charset="0"/>
              <a:buChar char="•"/>
            </a:pPr>
            <a:r>
              <a:rPr lang="nl-BE" sz="1200" dirty="0" err="1" smtClean="0"/>
              <a:t>Incoming</a:t>
            </a:r>
            <a:r>
              <a:rPr lang="nl-BE" sz="1200" dirty="0" smtClean="0"/>
              <a:t> / </a:t>
            </a:r>
            <a:r>
              <a:rPr lang="nl-BE" sz="1200" dirty="0" err="1" smtClean="0"/>
              <a:t>outbound</a:t>
            </a:r>
            <a:endParaRPr lang="nl-BE" sz="1200" dirty="0" smtClean="0"/>
          </a:p>
          <a:p>
            <a:pPr marL="285750" indent="-285750">
              <a:buFont typeface="Arial" panose="020B0604020202020204" pitchFamily="34" charset="0"/>
              <a:buChar char="•"/>
            </a:pPr>
            <a:r>
              <a:rPr lang="nl-BE" sz="1200" dirty="0" smtClean="0"/>
              <a:t>Webservices / batch</a:t>
            </a:r>
            <a:endParaRPr lang="nl-BE" sz="1200" dirty="0"/>
          </a:p>
        </p:txBody>
      </p:sp>
      <p:sp>
        <p:nvSpPr>
          <p:cNvPr id="15" name="Rectangle 14"/>
          <p:cNvSpPr/>
          <p:nvPr/>
        </p:nvSpPr>
        <p:spPr>
          <a:xfrm>
            <a:off x="5137796" y="2875545"/>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Call center</a:t>
            </a:r>
            <a:endParaRPr lang="nl-BE" sz="1050" dirty="0"/>
          </a:p>
        </p:txBody>
      </p:sp>
      <p:sp>
        <p:nvSpPr>
          <p:cNvPr id="16" name="Rectangle 15"/>
          <p:cNvSpPr/>
          <p:nvPr/>
        </p:nvSpPr>
        <p:spPr>
          <a:xfrm>
            <a:off x="9778227" y="914265"/>
            <a:ext cx="2160000" cy="5698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Support services</a:t>
            </a:r>
          </a:p>
          <a:p>
            <a:pPr marL="171450" indent="-171450">
              <a:buFont typeface="Arial" panose="020B0604020202020204" pitchFamily="34" charset="0"/>
              <a:buChar char="•"/>
            </a:pPr>
            <a:r>
              <a:rPr lang="nl-BE" sz="1200" dirty="0" err="1" smtClean="0"/>
              <a:t>Procurement</a:t>
            </a:r>
            <a:endParaRPr lang="nl-BE" sz="1200" dirty="0" smtClean="0"/>
          </a:p>
          <a:p>
            <a:pPr marL="171450" indent="-171450">
              <a:buFont typeface="Arial" panose="020B0604020202020204" pitchFamily="34" charset="0"/>
              <a:buChar char="•"/>
            </a:pPr>
            <a:r>
              <a:rPr lang="nl-BE" sz="1200" dirty="0" smtClean="0"/>
              <a:t>Human resources</a:t>
            </a:r>
          </a:p>
          <a:p>
            <a:pPr marL="171450" indent="-171450">
              <a:buFont typeface="Arial" panose="020B0604020202020204" pitchFamily="34" charset="0"/>
              <a:buChar char="•"/>
            </a:pPr>
            <a:r>
              <a:rPr lang="nl-BE" sz="1200" dirty="0" err="1" smtClean="0"/>
              <a:t>Translation</a:t>
            </a:r>
            <a:r>
              <a:rPr lang="nl-BE" sz="1200" dirty="0" smtClean="0"/>
              <a:t> services</a:t>
            </a:r>
          </a:p>
          <a:p>
            <a:pPr marL="171450" indent="-171450">
              <a:buFont typeface="Arial" panose="020B0604020202020204" pitchFamily="34" charset="0"/>
              <a:buChar char="•"/>
            </a:pPr>
            <a:r>
              <a:rPr lang="nl-BE" sz="1200" dirty="0" smtClean="0"/>
              <a:t>Legal</a:t>
            </a:r>
          </a:p>
          <a:p>
            <a:pPr marL="171450" indent="-171450">
              <a:buFont typeface="Arial" panose="020B0604020202020204" pitchFamily="34" charset="0"/>
              <a:buChar char="•"/>
            </a:pPr>
            <a:r>
              <a:rPr lang="nl-BE" sz="1200" dirty="0" err="1" smtClean="0"/>
              <a:t>Logistics</a:t>
            </a:r>
            <a:endParaRPr lang="nl-BE" sz="1200" dirty="0" smtClean="0"/>
          </a:p>
          <a:p>
            <a:pPr marL="171450" indent="-171450">
              <a:buFont typeface="Arial" panose="020B0604020202020204" pitchFamily="34" charset="0"/>
              <a:buChar char="•"/>
            </a:pPr>
            <a:r>
              <a:rPr lang="nl-BE" sz="1200" dirty="0" smtClean="0"/>
              <a:t>Communications</a:t>
            </a:r>
          </a:p>
          <a:p>
            <a:pPr marL="171450" indent="-171450">
              <a:buFont typeface="Arial" panose="020B0604020202020204" pitchFamily="34" charset="0"/>
              <a:buChar char="•"/>
            </a:pPr>
            <a:r>
              <a:rPr lang="nl-BE" sz="1200" dirty="0" smtClean="0"/>
              <a:t>Helpdesk</a:t>
            </a:r>
            <a:endParaRPr lang="nl-BE" sz="1200" dirty="0"/>
          </a:p>
        </p:txBody>
      </p:sp>
      <p:sp>
        <p:nvSpPr>
          <p:cNvPr id="18" name="Rectangle 17"/>
          <p:cNvSpPr/>
          <p:nvPr/>
        </p:nvSpPr>
        <p:spPr>
          <a:xfrm>
            <a:off x="2807739" y="2874045"/>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Automated</a:t>
            </a:r>
            <a:r>
              <a:rPr lang="nl-BE" sz="1600" dirty="0" smtClean="0"/>
              <a:t> data </a:t>
            </a:r>
            <a:r>
              <a:rPr lang="nl-BE" sz="1600" dirty="0" err="1" smtClean="0"/>
              <a:t>treatments</a:t>
            </a:r>
            <a:endParaRPr lang="nl-BE" sz="1600" dirty="0" smtClean="0"/>
          </a:p>
          <a:p>
            <a:pPr marL="285750" indent="-285750">
              <a:buFont typeface="Arial" panose="020B0604020202020204" pitchFamily="34" charset="0"/>
              <a:buChar char="•"/>
            </a:pPr>
            <a:endParaRPr lang="nl-BE" sz="1400" dirty="0" smtClean="0"/>
          </a:p>
          <a:p>
            <a:pPr marL="285750" indent="-285750">
              <a:buFont typeface="Arial" panose="020B0604020202020204" pitchFamily="34" charset="0"/>
              <a:buChar char="•"/>
            </a:pPr>
            <a:endParaRPr lang="nl-BE" sz="1400" dirty="0" smtClean="0"/>
          </a:p>
          <a:p>
            <a:pPr marL="285750" indent="-285750">
              <a:buFont typeface="Arial" panose="020B0604020202020204" pitchFamily="34" charset="0"/>
              <a:buChar char="•"/>
            </a:pPr>
            <a:endParaRPr lang="nl-BE" sz="1400" dirty="0"/>
          </a:p>
        </p:txBody>
      </p:sp>
      <p:sp>
        <p:nvSpPr>
          <p:cNvPr id="19" name="Rectangle 18"/>
          <p:cNvSpPr/>
          <p:nvPr/>
        </p:nvSpPr>
        <p:spPr>
          <a:xfrm>
            <a:off x="7428487" y="2861402"/>
            <a:ext cx="2160000" cy="375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Supporting</a:t>
            </a:r>
            <a:r>
              <a:rPr lang="nl-BE" sz="1600" dirty="0" smtClean="0"/>
              <a:t> software</a:t>
            </a:r>
          </a:p>
          <a:p>
            <a:pPr marL="285750" indent="-285750">
              <a:buFont typeface="Arial" panose="020B0604020202020204" pitchFamily="34" charset="0"/>
              <a:buChar char="•"/>
            </a:pPr>
            <a:r>
              <a:rPr lang="nl-BE" sz="1200" dirty="0" smtClean="0"/>
              <a:t>Office </a:t>
            </a:r>
            <a:r>
              <a:rPr lang="nl-BE" sz="1200" dirty="0" err="1" smtClean="0"/>
              <a:t>automation</a:t>
            </a:r>
            <a:endParaRPr lang="nl-BE" sz="1200" dirty="0" smtClean="0"/>
          </a:p>
          <a:p>
            <a:pPr marL="285750" indent="-285750">
              <a:buFont typeface="Arial" panose="020B0604020202020204" pitchFamily="34" charset="0"/>
              <a:buChar char="•"/>
            </a:pPr>
            <a:r>
              <a:rPr lang="nl-BE" sz="1200" dirty="0" err="1" smtClean="0"/>
              <a:t>eMail</a:t>
            </a:r>
            <a:r>
              <a:rPr lang="nl-BE" sz="1200" dirty="0" smtClean="0"/>
              <a:t> / </a:t>
            </a:r>
            <a:r>
              <a:rPr lang="nl-BE" sz="1200" dirty="0" err="1" smtClean="0"/>
              <a:t>telephony</a:t>
            </a:r>
            <a:endParaRPr lang="nl-BE" sz="1200" dirty="0" smtClean="0"/>
          </a:p>
          <a:p>
            <a:pPr marL="285750" indent="-285750">
              <a:buFont typeface="Arial" panose="020B0604020202020204" pitchFamily="34" charset="0"/>
              <a:buChar char="•"/>
            </a:pPr>
            <a:r>
              <a:rPr lang="nl-BE" sz="1200" dirty="0" smtClean="0"/>
              <a:t>Basissystemen</a:t>
            </a:r>
            <a:endParaRPr lang="nl-BE" sz="1200" dirty="0"/>
          </a:p>
        </p:txBody>
      </p:sp>
      <p:sp>
        <p:nvSpPr>
          <p:cNvPr id="2" name="Rectangle 1"/>
          <p:cNvSpPr/>
          <p:nvPr/>
        </p:nvSpPr>
        <p:spPr>
          <a:xfrm>
            <a:off x="5236396" y="1328371"/>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smtClean="0">
                <a:solidFill>
                  <a:schemeClr val="tx1"/>
                </a:solidFill>
                <a:hlinkClick r:id="rId2"/>
              </a:rPr>
              <a:t>DSP - Document Service Provider</a:t>
            </a:r>
            <a:endParaRPr lang="nl-BE" sz="1000" b="1" dirty="0" smtClean="0">
              <a:solidFill>
                <a:schemeClr val="tx1"/>
              </a:solidFill>
            </a:endParaRPr>
          </a:p>
          <a:p>
            <a:r>
              <a:rPr lang="nl-BE" sz="1000" b="1" dirty="0" smtClean="0">
                <a:solidFill>
                  <a:schemeClr val="tx1"/>
                </a:solidFill>
                <a:hlinkClick r:id="rId3"/>
              </a:rPr>
              <a:t>Document </a:t>
            </a:r>
            <a:r>
              <a:rPr lang="nl-BE" sz="1000" b="1" dirty="0" err="1" smtClean="0">
                <a:solidFill>
                  <a:schemeClr val="tx1"/>
                </a:solidFill>
                <a:hlinkClick r:id="rId3"/>
              </a:rPr>
              <a:t>Orchestration</a:t>
            </a:r>
            <a:r>
              <a:rPr lang="nl-BE" sz="1000" b="1" dirty="0" smtClean="0">
                <a:solidFill>
                  <a:schemeClr val="tx1"/>
                </a:solidFill>
                <a:hlinkClick r:id="rId3"/>
              </a:rPr>
              <a:t> Service</a:t>
            </a:r>
            <a:endParaRPr lang="nl-BE" sz="1000" b="1" dirty="0" smtClean="0">
              <a:solidFill>
                <a:schemeClr val="tx1"/>
              </a:solidFill>
            </a:endParaRPr>
          </a:p>
          <a:p>
            <a:r>
              <a:rPr lang="nl-BE" sz="1000" b="1" dirty="0" smtClean="0">
                <a:solidFill>
                  <a:schemeClr val="tx1"/>
                </a:solidFill>
                <a:hlinkClick r:id="rId4"/>
              </a:rPr>
              <a:t>e-Box </a:t>
            </a:r>
            <a:r>
              <a:rPr lang="nl-BE" sz="1000" b="1" dirty="0">
                <a:solidFill>
                  <a:schemeClr val="tx1"/>
                </a:solidFill>
                <a:hlinkClick r:id="rId4"/>
              </a:rPr>
              <a:t>- </a:t>
            </a:r>
            <a:r>
              <a:rPr lang="nl-BE" sz="1000" b="1" dirty="0" smtClean="0">
                <a:solidFill>
                  <a:schemeClr val="tx1"/>
                </a:solidFill>
                <a:hlinkClick r:id="rId4"/>
              </a:rPr>
              <a:t>Electronic mailbox</a:t>
            </a:r>
            <a:endParaRPr lang="nl-BE" sz="1000" b="1" dirty="0" smtClean="0">
              <a:solidFill>
                <a:schemeClr val="tx1"/>
              </a:solidFill>
            </a:endParaRPr>
          </a:p>
          <a:p>
            <a:r>
              <a:rPr lang="nl-BE" sz="1000" b="1" dirty="0" err="1" smtClean="0">
                <a:solidFill>
                  <a:schemeClr val="tx1"/>
                </a:solidFill>
                <a:hlinkClick r:id="rId5"/>
              </a:rPr>
              <a:t>Govapp</a:t>
            </a:r>
            <a:endParaRPr lang="nl-BE" sz="1000" b="1" dirty="0" smtClean="0">
              <a:solidFill>
                <a:schemeClr val="tx1"/>
              </a:solidFill>
            </a:endParaRPr>
          </a:p>
          <a:p>
            <a:r>
              <a:rPr lang="nl-BE" sz="1000" b="1" dirty="0" err="1">
                <a:solidFill>
                  <a:schemeClr val="tx1"/>
                </a:solidFill>
                <a:hlinkClick r:id="rId6"/>
              </a:rPr>
              <a:t>PrintManager</a:t>
            </a:r>
            <a:endParaRPr lang="nl-BE" sz="1000" b="1" dirty="0">
              <a:solidFill>
                <a:schemeClr val="tx1"/>
              </a:solidFill>
            </a:endParaRPr>
          </a:p>
          <a:p>
            <a:endParaRPr lang="nl-BE" sz="1000" b="1" dirty="0">
              <a:solidFill>
                <a:schemeClr val="tx1"/>
              </a:solidFill>
            </a:endParaRPr>
          </a:p>
          <a:p>
            <a:endParaRPr lang="nl-BE" sz="1000" dirty="0">
              <a:solidFill>
                <a:schemeClr val="tx1"/>
              </a:solidFill>
            </a:endParaRPr>
          </a:p>
        </p:txBody>
      </p:sp>
      <p:sp>
        <p:nvSpPr>
          <p:cNvPr id="17" name="Rectangle 16"/>
          <p:cNvSpPr/>
          <p:nvPr/>
        </p:nvSpPr>
        <p:spPr>
          <a:xfrm>
            <a:off x="595965" y="1442943"/>
            <a:ext cx="1923434" cy="1157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smtClean="0">
                <a:solidFill>
                  <a:schemeClr val="tx1"/>
                </a:solidFill>
                <a:hlinkClick r:id="rId7"/>
              </a:rPr>
              <a:t>Forms</a:t>
            </a:r>
            <a:endParaRPr lang="nl-BE" sz="1000" b="1" dirty="0" smtClean="0">
              <a:solidFill>
                <a:schemeClr val="tx1"/>
              </a:solidFill>
            </a:endParaRPr>
          </a:p>
          <a:p>
            <a:endParaRPr lang="nl-BE" sz="1000" b="1" dirty="0" smtClean="0">
              <a:solidFill>
                <a:schemeClr val="tx1"/>
              </a:solidFill>
            </a:endParaRPr>
          </a:p>
          <a:p>
            <a:endParaRPr lang="nl-BE" sz="1000" b="1" dirty="0">
              <a:solidFill>
                <a:schemeClr val="tx1"/>
              </a:solidFill>
            </a:endParaRPr>
          </a:p>
        </p:txBody>
      </p:sp>
      <p:sp>
        <p:nvSpPr>
          <p:cNvPr id="20" name="Rectangle 19"/>
          <p:cNvSpPr/>
          <p:nvPr/>
        </p:nvSpPr>
        <p:spPr>
          <a:xfrm>
            <a:off x="555781" y="3242943"/>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smtClean="0">
                <a:solidFill>
                  <a:schemeClr val="tx1"/>
                </a:solidFill>
                <a:hlinkClick r:id="rId8"/>
              </a:rPr>
              <a:t>Coda reader</a:t>
            </a:r>
            <a:endParaRPr lang="nl-BE" sz="1000" b="1" dirty="0">
              <a:solidFill>
                <a:schemeClr val="tx1"/>
              </a:solidFill>
            </a:endParaRPr>
          </a:p>
        </p:txBody>
      </p:sp>
      <p:sp>
        <p:nvSpPr>
          <p:cNvPr id="21" name="Rectangle 20"/>
          <p:cNvSpPr/>
          <p:nvPr/>
        </p:nvSpPr>
        <p:spPr>
          <a:xfrm>
            <a:off x="595965" y="5224143"/>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BE" sz="1200" dirty="0">
              <a:solidFill>
                <a:schemeClr val="tx1"/>
              </a:solidFill>
            </a:endParaRPr>
          </a:p>
        </p:txBody>
      </p:sp>
      <p:sp>
        <p:nvSpPr>
          <p:cNvPr id="22" name="Rectangle 21"/>
          <p:cNvSpPr/>
          <p:nvPr/>
        </p:nvSpPr>
        <p:spPr>
          <a:xfrm>
            <a:off x="2906339" y="1604933"/>
            <a:ext cx="1923434" cy="995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err="1">
                <a:solidFill>
                  <a:srgbClr val="22A4DD"/>
                </a:solidFill>
              </a:rPr>
              <a:t>Multifunctional</a:t>
            </a:r>
            <a:r>
              <a:rPr lang="nl-BE" sz="1000" b="1" dirty="0">
                <a:solidFill>
                  <a:srgbClr val="22A4DD"/>
                </a:solidFill>
              </a:rPr>
              <a:t> </a:t>
            </a:r>
            <a:r>
              <a:rPr lang="nl-BE" sz="1000" b="1" dirty="0" err="1">
                <a:solidFill>
                  <a:srgbClr val="22A4DD"/>
                </a:solidFill>
              </a:rPr>
              <a:t>declarations</a:t>
            </a:r>
            <a:endParaRPr lang="nl-BE" sz="1000" b="1" dirty="0">
              <a:solidFill>
                <a:srgbClr val="22A4DD"/>
              </a:solidFill>
            </a:endParaRPr>
          </a:p>
          <a:p>
            <a:r>
              <a:rPr lang="nl-BE" sz="1000" b="1" dirty="0">
                <a:solidFill>
                  <a:srgbClr val="22A4DD"/>
                </a:solidFill>
              </a:rPr>
              <a:t>API Gateway</a:t>
            </a:r>
          </a:p>
        </p:txBody>
      </p:sp>
      <p:sp>
        <p:nvSpPr>
          <p:cNvPr id="23" name="Rectangle 22"/>
          <p:cNvSpPr/>
          <p:nvPr/>
        </p:nvSpPr>
        <p:spPr>
          <a:xfrm>
            <a:off x="2918062" y="3465123"/>
            <a:ext cx="1923434" cy="10499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smtClean="0">
                <a:solidFill>
                  <a:schemeClr val="tx1"/>
                </a:solidFill>
                <a:hlinkClick r:id="rId9"/>
              </a:rPr>
              <a:t>Event </a:t>
            </a:r>
            <a:r>
              <a:rPr lang="nl-BE" sz="1000" b="1" dirty="0" err="1" smtClean="0">
                <a:solidFill>
                  <a:schemeClr val="tx1"/>
                </a:solidFill>
                <a:hlinkClick r:id="rId9"/>
              </a:rPr>
              <a:t>notifications</a:t>
            </a:r>
            <a:endParaRPr lang="nl-BE" sz="1000" b="1" dirty="0" smtClean="0">
              <a:solidFill>
                <a:schemeClr val="tx1"/>
              </a:solidFill>
            </a:endParaRPr>
          </a:p>
          <a:p>
            <a:r>
              <a:rPr lang="nl-BE" sz="1000" b="1" dirty="0" smtClean="0">
                <a:solidFill>
                  <a:schemeClr val="tx1"/>
                </a:solidFill>
                <a:hlinkClick r:id="rId10"/>
              </a:rPr>
              <a:t>Sepia document </a:t>
            </a:r>
            <a:r>
              <a:rPr lang="nl-BE" sz="1000" b="1" dirty="0" err="1" smtClean="0">
                <a:solidFill>
                  <a:schemeClr val="tx1"/>
                </a:solidFill>
                <a:hlinkClick r:id="rId10"/>
              </a:rPr>
              <a:t>signer</a:t>
            </a:r>
            <a:endParaRPr lang="nl-BE" sz="1000" b="1" dirty="0" smtClean="0">
              <a:solidFill>
                <a:schemeClr val="tx1"/>
              </a:solidFill>
            </a:endParaRPr>
          </a:p>
          <a:p>
            <a:r>
              <a:rPr lang="nl-BE" sz="1000" b="1" dirty="0" smtClean="0">
                <a:solidFill>
                  <a:schemeClr val="tx1"/>
                </a:solidFill>
                <a:hlinkClick r:id="rId11"/>
              </a:rPr>
              <a:t>Timestamping</a:t>
            </a:r>
            <a:endParaRPr lang="nl-BE" sz="1000" b="1" dirty="0" smtClean="0">
              <a:solidFill>
                <a:schemeClr val="tx1"/>
              </a:solidFill>
            </a:endParaRPr>
          </a:p>
          <a:p>
            <a:r>
              <a:rPr lang="nl-BE" sz="1000" b="1" dirty="0">
                <a:solidFill>
                  <a:schemeClr val="tx1"/>
                </a:solidFill>
                <a:hlinkClick r:id="rId12"/>
              </a:rPr>
              <a:t>Data </a:t>
            </a:r>
            <a:r>
              <a:rPr lang="nl-BE" sz="1000" b="1" dirty="0" err="1">
                <a:solidFill>
                  <a:schemeClr val="tx1"/>
                </a:solidFill>
                <a:hlinkClick r:id="rId12"/>
              </a:rPr>
              <a:t>quality</a:t>
            </a:r>
            <a:r>
              <a:rPr lang="nl-BE" sz="1000" b="1" dirty="0">
                <a:solidFill>
                  <a:schemeClr val="tx1"/>
                </a:solidFill>
                <a:hlinkClick r:id="rId12"/>
              </a:rPr>
              <a:t> </a:t>
            </a:r>
            <a:r>
              <a:rPr lang="nl-BE" sz="1000" b="1" dirty="0" smtClean="0">
                <a:solidFill>
                  <a:schemeClr val="tx1"/>
                </a:solidFill>
                <a:hlinkClick r:id="rId12"/>
              </a:rPr>
              <a:t>tools</a:t>
            </a:r>
            <a:endParaRPr lang="nl-BE" sz="1000" b="1" dirty="0">
              <a:solidFill>
                <a:schemeClr val="tx1"/>
              </a:solidFill>
            </a:endParaRPr>
          </a:p>
        </p:txBody>
      </p:sp>
      <p:sp>
        <p:nvSpPr>
          <p:cNvPr id="24" name="Rectangle 23"/>
          <p:cNvSpPr/>
          <p:nvPr/>
        </p:nvSpPr>
        <p:spPr>
          <a:xfrm>
            <a:off x="2926022" y="5180601"/>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err="1" smtClean="0">
                <a:solidFill>
                  <a:schemeClr val="tx1"/>
                </a:solidFill>
                <a:hlinkClick r:id="rId13"/>
              </a:rPr>
              <a:t>Process</a:t>
            </a:r>
            <a:r>
              <a:rPr lang="nl-BE" sz="1000" b="1" dirty="0" smtClean="0">
                <a:solidFill>
                  <a:schemeClr val="tx1"/>
                </a:solidFill>
                <a:hlinkClick r:id="rId13"/>
              </a:rPr>
              <a:t> management</a:t>
            </a:r>
            <a:endParaRPr lang="nl-BE" sz="1000" b="1" dirty="0" smtClean="0">
              <a:solidFill>
                <a:schemeClr val="tx1"/>
              </a:solidFill>
            </a:endParaRPr>
          </a:p>
          <a:p>
            <a:r>
              <a:rPr lang="nl-BE" sz="1000" b="1" dirty="0" err="1" smtClean="0">
                <a:solidFill>
                  <a:schemeClr val="tx1"/>
                </a:solidFill>
                <a:hlinkClick r:id="rId14"/>
              </a:rPr>
              <a:t>Task</a:t>
            </a:r>
            <a:r>
              <a:rPr lang="nl-BE" sz="1000" b="1" dirty="0" smtClean="0">
                <a:solidFill>
                  <a:schemeClr val="tx1"/>
                </a:solidFill>
                <a:hlinkClick r:id="rId14"/>
              </a:rPr>
              <a:t> management</a:t>
            </a:r>
            <a:endParaRPr lang="nl-BE" sz="1000" b="1" dirty="0" smtClean="0">
              <a:solidFill>
                <a:schemeClr val="tx1"/>
              </a:solidFill>
            </a:endParaRPr>
          </a:p>
          <a:p>
            <a:r>
              <a:rPr lang="nl-BE" sz="1000" b="1" dirty="0" err="1" smtClean="0">
                <a:solidFill>
                  <a:schemeClr val="tx1"/>
                </a:solidFill>
                <a:hlinkClick r:id="rId15"/>
              </a:rPr>
              <a:t>Work</a:t>
            </a:r>
            <a:r>
              <a:rPr lang="nl-BE" sz="1000" b="1" dirty="0" smtClean="0">
                <a:solidFill>
                  <a:schemeClr val="tx1"/>
                </a:solidFill>
                <a:hlinkClick r:id="rId15"/>
              </a:rPr>
              <a:t> environment</a:t>
            </a:r>
            <a:endParaRPr lang="nl-BE" sz="1000" b="1" dirty="0">
              <a:solidFill>
                <a:schemeClr val="tx1"/>
              </a:solidFill>
            </a:endParaRPr>
          </a:p>
          <a:p>
            <a:endParaRPr lang="nl-BE" sz="1000" b="1" dirty="0">
              <a:solidFill>
                <a:schemeClr val="tx1"/>
              </a:solidFill>
            </a:endParaRPr>
          </a:p>
          <a:p>
            <a:endParaRPr lang="nl-BE" sz="1000" b="1" dirty="0">
              <a:solidFill>
                <a:schemeClr val="tx1"/>
              </a:solidFill>
            </a:endParaRPr>
          </a:p>
        </p:txBody>
      </p:sp>
      <p:sp>
        <p:nvSpPr>
          <p:cNvPr id="25" name="Rectangle 24"/>
          <p:cNvSpPr/>
          <p:nvPr/>
        </p:nvSpPr>
        <p:spPr>
          <a:xfrm>
            <a:off x="5236396" y="3274258"/>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BE" sz="1200" dirty="0">
              <a:solidFill>
                <a:schemeClr val="tx1"/>
              </a:solidFill>
            </a:endParaRPr>
          </a:p>
        </p:txBody>
      </p:sp>
      <p:sp>
        <p:nvSpPr>
          <p:cNvPr id="26" name="Rectangle 25"/>
          <p:cNvSpPr/>
          <p:nvPr/>
        </p:nvSpPr>
        <p:spPr>
          <a:xfrm>
            <a:off x="5236396" y="5187858"/>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a:solidFill>
                  <a:srgbClr val="22A4DD"/>
                </a:solidFill>
              </a:rPr>
              <a:t>BI Platform</a:t>
            </a:r>
          </a:p>
        </p:txBody>
      </p:sp>
      <p:sp>
        <p:nvSpPr>
          <p:cNvPr id="27" name="Rectangle 26"/>
          <p:cNvSpPr/>
          <p:nvPr/>
        </p:nvSpPr>
        <p:spPr>
          <a:xfrm>
            <a:off x="7546770" y="1347160"/>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a:solidFill>
                  <a:schemeClr val="tx1"/>
                </a:solidFill>
                <a:hlinkClick r:id="rId16"/>
              </a:rPr>
              <a:t>AAAS - </a:t>
            </a:r>
            <a:r>
              <a:rPr lang="nl-BE" sz="1000" b="1" dirty="0" err="1">
                <a:solidFill>
                  <a:schemeClr val="tx1"/>
                </a:solidFill>
                <a:hlinkClick r:id="rId16"/>
              </a:rPr>
              <a:t>Archiving</a:t>
            </a:r>
            <a:r>
              <a:rPr lang="nl-BE" sz="1000" b="1" dirty="0">
                <a:solidFill>
                  <a:schemeClr val="tx1"/>
                </a:solidFill>
                <a:hlinkClick r:id="rId16"/>
              </a:rPr>
              <a:t>-as-a-Service</a:t>
            </a:r>
            <a:endParaRPr lang="nl-BE" sz="1000" b="1" dirty="0">
              <a:solidFill>
                <a:schemeClr val="tx1"/>
              </a:solidFill>
            </a:endParaRPr>
          </a:p>
        </p:txBody>
      </p:sp>
      <p:sp>
        <p:nvSpPr>
          <p:cNvPr id="28" name="Rectangle 27"/>
          <p:cNvSpPr/>
          <p:nvPr/>
        </p:nvSpPr>
        <p:spPr>
          <a:xfrm>
            <a:off x="7546770" y="4101190"/>
            <a:ext cx="1923434" cy="23950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solidFill>
                <a:hlinkClick r:id="rId17"/>
              </a:rPr>
              <a:t>CMS - Web Content Management </a:t>
            </a:r>
            <a:r>
              <a:rPr lang="en-US" sz="1000" b="1" dirty="0" smtClean="0">
                <a:solidFill>
                  <a:schemeClr val="tx1"/>
                </a:solidFill>
                <a:hlinkClick r:id="rId17"/>
              </a:rPr>
              <a:t>System</a:t>
            </a:r>
            <a:endParaRPr lang="en-US" sz="1000" b="1" dirty="0" smtClean="0">
              <a:solidFill>
                <a:schemeClr val="tx1"/>
              </a:solidFill>
            </a:endParaRPr>
          </a:p>
          <a:p>
            <a:r>
              <a:rPr lang="nl-BE" sz="1000" b="1" dirty="0" smtClean="0">
                <a:solidFill>
                  <a:schemeClr val="tx1"/>
                </a:solidFill>
                <a:hlinkClick r:id="rId18"/>
              </a:rPr>
              <a:t>CSAM – Log</a:t>
            </a:r>
            <a:r>
              <a:rPr lang="nl-BE" sz="1000" b="1" dirty="0" smtClean="0">
                <a:solidFill>
                  <a:schemeClr val="tx1"/>
                </a:solidFill>
              </a:rPr>
              <a:t> </a:t>
            </a:r>
            <a:r>
              <a:rPr lang="nl-BE" sz="1000" b="1" dirty="0" smtClean="0">
                <a:solidFill>
                  <a:schemeClr val="tx1"/>
                </a:solidFill>
                <a:hlinkClick r:id="rId18"/>
              </a:rPr>
              <a:t>on </a:t>
            </a:r>
            <a:r>
              <a:rPr lang="nl-BE" sz="1000" b="1" dirty="0" err="1" smtClean="0">
                <a:solidFill>
                  <a:schemeClr val="tx1"/>
                </a:solidFill>
                <a:hlinkClick r:id="rId18"/>
              </a:rPr>
              <a:t>to</a:t>
            </a:r>
            <a:r>
              <a:rPr lang="nl-BE" sz="1000" b="1" dirty="0" smtClean="0">
                <a:solidFill>
                  <a:schemeClr val="tx1"/>
                </a:solidFill>
                <a:hlinkClick r:id="rId18"/>
              </a:rPr>
              <a:t> online public services</a:t>
            </a:r>
            <a:endParaRPr lang="nl-BE" sz="1000" b="1" dirty="0" smtClean="0">
              <a:solidFill>
                <a:schemeClr val="tx1"/>
              </a:solidFill>
            </a:endParaRPr>
          </a:p>
          <a:p>
            <a:r>
              <a:rPr lang="nl-BE" sz="1000" b="1" dirty="0" smtClean="0">
                <a:solidFill>
                  <a:schemeClr val="tx1"/>
                </a:solidFill>
                <a:hlinkClick r:id="rId19"/>
              </a:rPr>
              <a:t>Identity </a:t>
            </a:r>
            <a:r>
              <a:rPr lang="nl-BE" sz="1000" b="1" dirty="0" err="1" smtClean="0">
                <a:solidFill>
                  <a:schemeClr val="tx1"/>
                </a:solidFill>
                <a:hlinkClick r:id="rId19"/>
              </a:rPr>
              <a:t>and</a:t>
            </a:r>
            <a:r>
              <a:rPr lang="nl-BE" sz="1000" b="1" dirty="0" smtClean="0">
                <a:solidFill>
                  <a:schemeClr val="tx1"/>
                </a:solidFill>
                <a:hlinkClick r:id="rId19"/>
              </a:rPr>
              <a:t> Access Management</a:t>
            </a:r>
            <a:endParaRPr lang="nl-BE" sz="1000" b="1" dirty="0" smtClean="0">
              <a:solidFill>
                <a:schemeClr val="tx1"/>
              </a:solidFill>
            </a:endParaRPr>
          </a:p>
          <a:p>
            <a:r>
              <a:rPr lang="nl-BE" sz="1000" b="1" dirty="0" smtClean="0">
                <a:solidFill>
                  <a:schemeClr val="tx1"/>
                </a:solidFill>
                <a:hlinkClick r:id="rId20"/>
              </a:rPr>
              <a:t>User Access Management</a:t>
            </a:r>
            <a:endParaRPr lang="en-US" sz="1000" b="1" dirty="0" smtClean="0">
              <a:solidFill>
                <a:schemeClr val="tx1"/>
              </a:solidFill>
            </a:endParaRPr>
          </a:p>
        </p:txBody>
      </p:sp>
      <p:sp>
        <p:nvSpPr>
          <p:cNvPr id="29" name="Rectangle 28"/>
          <p:cNvSpPr/>
          <p:nvPr/>
        </p:nvSpPr>
        <p:spPr>
          <a:xfrm>
            <a:off x="9897962" y="2870807"/>
            <a:ext cx="1923434" cy="36254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b="1" dirty="0" err="1" smtClean="0">
                <a:hlinkClick r:id="rId21"/>
              </a:rPr>
              <a:t>eAcademy</a:t>
            </a:r>
            <a:endParaRPr lang="en-US" sz="1050" b="1" dirty="0" smtClean="0"/>
          </a:p>
          <a:p>
            <a:r>
              <a:rPr lang="en-US" sz="1050" b="1" dirty="0" smtClean="0">
                <a:solidFill>
                  <a:schemeClr val="tx1"/>
                </a:solidFill>
                <a:hlinkClick r:id="rId22"/>
              </a:rPr>
              <a:t>Management of </a:t>
            </a:r>
            <a:r>
              <a:rPr lang="en-US" sz="1050" b="1" dirty="0" err="1" smtClean="0">
                <a:solidFill>
                  <a:schemeClr val="tx1"/>
                </a:solidFill>
                <a:hlinkClick r:id="rId22"/>
              </a:rPr>
              <a:t>commitees</a:t>
            </a:r>
            <a:endParaRPr lang="nl-BE" sz="1050" b="1" dirty="0">
              <a:solidFill>
                <a:schemeClr val="tx1"/>
              </a:solidFill>
            </a:endParaRPr>
          </a:p>
        </p:txBody>
      </p:sp>
    </p:spTree>
    <p:extLst>
      <p:ext uri="{BB962C8B-B14F-4D97-AF65-F5344CB8AC3E}">
        <p14:creationId xmlns:p14="http://schemas.microsoft.com/office/powerpoint/2010/main" val="33429911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unsplash.com/photo-1548275840-cd9d5c170ce5?ixlib=rb-4.0.3&amp;ixid=MnwxMjA3fDB8MHxzZWFyY2h8MTF8fGlzbGFuZHxlbnwwfHwwfHw%3D&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12458" t="106" r="16259" b="-106"/>
          <a:stretch/>
        </p:blipFill>
        <p:spPr bwMode="auto">
          <a:xfrm>
            <a:off x="91440" y="0"/>
            <a:ext cx="3682274" cy="688489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windows10spotlight.com/wp-content/uploads/2022/08/41e194877d9db33ee29ffcb955488648.jpg"/>
          <p:cNvPicPr>
            <a:picLocks noChangeAspect="1" noChangeArrowheads="1"/>
          </p:cNvPicPr>
          <p:nvPr/>
        </p:nvPicPr>
        <p:blipFill rotWithShape="1">
          <a:blip r:embed="rId3">
            <a:extLst>
              <a:ext uri="{28A0092B-C50C-407E-A947-70E740481C1C}">
                <a14:useLocalDpi xmlns:a14="http://schemas.microsoft.com/office/drawing/2010/main" val="0"/>
              </a:ext>
            </a:extLst>
          </a:blip>
          <a:srcRect l="38076" t="262" r="31761" b="-654"/>
          <a:stretch/>
        </p:blipFill>
        <p:spPr bwMode="auto">
          <a:xfrm>
            <a:off x="91440" y="3661"/>
            <a:ext cx="3675528" cy="693416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491991" y="365125"/>
            <a:ext cx="6861809" cy="1325563"/>
          </a:xfrm>
        </p:spPr>
        <p:txBody>
          <a:bodyPr/>
          <a:lstStyle/>
          <a:p>
            <a:r>
              <a:rPr lang="en-US" dirty="0"/>
              <a:t>Public &amp; private sector </a:t>
            </a:r>
            <a:r>
              <a:rPr lang="en-US" dirty="0" smtClean="0"/>
              <a:t/>
            </a:r>
            <a:br>
              <a:rPr lang="en-US" dirty="0" smtClean="0"/>
            </a:br>
            <a:r>
              <a:rPr lang="en-US" dirty="0" smtClean="0"/>
              <a:t>opportunities</a:t>
            </a:r>
            <a:endParaRPr lang="en-US" dirty="0"/>
          </a:p>
        </p:txBody>
      </p:sp>
      <p:sp>
        <p:nvSpPr>
          <p:cNvPr id="5" name="Content Placeholder 4"/>
          <p:cNvSpPr>
            <a:spLocks noGrp="1"/>
          </p:cNvSpPr>
          <p:nvPr>
            <p:ph idx="1"/>
          </p:nvPr>
        </p:nvSpPr>
        <p:spPr>
          <a:xfrm>
            <a:off x="4491991" y="1882588"/>
            <a:ext cx="6960056" cy="4471321"/>
          </a:xfrm>
        </p:spPr>
        <p:txBody>
          <a:bodyPr>
            <a:normAutofit/>
          </a:bodyPr>
          <a:lstStyle/>
          <a:p>
            <a:r>
              <a:rPr lang="nl-NL" dirty="0">
                <a:latin typeface="+mn-lt"/>
              </a:rPr>
              <a:t> The </a:t>
            </a:r>
            <a:r>
              <a:rPr lang="nl-NL" dirty="0" err="1">
                <a:latin typeface="+mn-lt"/>
              </a:rPr>
              <a:t>government</a:t>
            </a:r>
            <a:r>
              <a:rPr lang="nl-NL" dirty="0">
                <a:latin typeface="+mn-lt"/>
              </a:rPr>
              <a:t> is NOT </a:t>
            </a:r>
            <a:r>
              <a:rPr lang="nl-NL" dirty="0" err="1">
                <a:latin typeface="+mn-lt"/>
              </a:rPr>
              <a:t>an</a:t>
            </a:r>
            <a:r>
              <a:rPr lang="nl-NL" dirty="0">
                <a:latin typeface="+mn-lt"/>
              </a:rPr>
              <a:t> </a:t>
            </a:r>
            <a:r>
              <a:rPr lang="nl-NL" dirty="0" err="1">
                <a:latin typeface="+mn-lt"/>
              </a:rPr>
              <a:t>island</a:t>
            </a:r>
            <a:endParaRPr lang="nl-NL" dirty="0"/>
          </a:p>
          <a:p>
            <a:r>
              <a:rPr lang="nl-NL" dirty="0">
                <a:latin typeface="+mn-lt"/>
              </a:rPr>
              <a:t> </a:t>
            </a:r>
            <a:r>
              <a:rPr lang="nl-NL" dirty="0" err="1">
                <a:latin typeface="+mn-lt"/>
              </a:rPr>
              <a:t>Invitation</a:t>
            </a:r>
            <a:r>
              <a:rPr lang="nl-NL" dirty="0">
                <a:latin typeface="+mn-lt"/>
              </a:rPr>
              <a:t> </a:t>
            </a:r>
            <a:r>
              <a:rPr lang="nl-NL" dirty="0" err="1">
                <a:latin typeface="+mn-lt"/>
              </a:rPr>
              <a:t>to</a:t>
            </a:r>
            <a:r>
              <a:rPr lang="nl-NL" dirty="0">
                <a:latin typeface="+mn-lt"/>
              </a:rPr>
              <a:t> private sector </a:t>
            </a:r>
            <a:r>
              <a:rPr lang="nl-NL" dirty="0" err="1">
                <a:latin typeface="+mn-lt"/>
              </a:rPr>
              <a:t>parties</a:t>
            </a:r>
            <a:r>
              <a:rPr lang="nl-NL" dirty="0">
                <a:latin typeface="+mn-lt"/>
              </a:rPr>
              <a:t> </a:t>
            </a:r>
            <a:r>
              <a:rPr lang="nl-NL" dirty="0" err="1">
                <a:latin typeface="+mn-lt"/>
              </a:rPr>
              <a:t>to</a:t>
            </a:r>
            <a:r>
              <a:rPr lang="nl-NL" dirty="0">
                <a:latin typeface="+mn-lt"/>
              </a:rPr>
              <a:t> get </a:t>
            </a:r>
            <a:r>
              <a:rPr lang="nl-NL" dirty="0" err="1">
                <a:latin typeface="+mn-lt"/>
              </a:rPr>
              <a:t>involved</a:t>
            </a:r>
            <a:endParaRPr lang="nl-NL" dirty="0"/>
          </a:p>
        </p:txBody>
      </p:sp>
      <p:sp>
        <p:nvSpPr>
          <p:cNvPr id="6"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5800004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Public &amp; private sector opportunities</a:t>
            </a:r>
          </a:p>
        </p:txBody>
      </p:sp>
      <p:sp>
        <p:nvSpPr>
          <p:cNvPr id="8" name="TextBox 7"/>
          <p:cNvSpPr txBox="1"/>
          <p:nvPr/>
        </p:nvSpPr>
        <p:spPr>
          <a:xfrm>
            <a:off x="769076" y="4107151"/>
            <a:ext cx="1395583" cy="738664"/>
          </a:xfrm>
          <a:prstGeom prst="rect">
            <a:avLst/>
          </a:prstGeom>
          <a:noFill/>
        </p:spPr>
        <p:txBody>
          <a:bodyPr wrap="square" rtlCol="0">
            <a:spAutoFit/>
          </a:bodyPr>
          <a:lstStyle/>
          <a:p>
            <a:pPr algn="ctr"/>
            <a:r>
              <a:rPr lang="en-US" sz="1400" dirty="0">
                <a:latin typeface="+mj-lt"/>
              </a:rPr>
              <a:t>Existing,</a:t>
            </a:r>
          </a:p>
          <a:p>
            <a:pPr algn="ctr"/>
            <a:r>
              <a:rPr lang="en-US" sz="1400" dirty="0">
                <a:latin typeface="+mj-lt"/>
              </a:rPr>
              <a:t>Valuable</a:t>
            </a:r>
          </a:p>
          <a:p>
            <a:pPr algn="ctr"/>
            <a:r>
              <a:rPr lang="en-US" sz="1400" dirty="0">
                <a:latin typeface="+mj-lt"/>
              </a:rPr>
              <a:t>Services</a:t>
            </a:r>
          </a:p>
        </p:txBody>
      </p:sp>
      <p:sp>
        <p:nvSpPr>
          <p:cNvPr id="9" name="TextBox 8"/>
          <p:cNvSpPr txBox="1"/>
          <p:nvPr/>
        </p:nvSpPr>
        <p:spPr>
          <a:xfrm>
            <a:off x="2881522" y="4097574"/>
            <a:ext cx="1763199" cy="523220"/>
          </a:xfrm>
          <a:prstGeom prst="rect">
            <a:avLst/>
          </a:prstGeom>
          <a:noFill/>
        </p:spPr>
        <p:txBody>
          <a:bodyPr wrap="square" rtlCol="0">
            <a:spAutoFit/>
          </a:bodyPr>
          <a:lstStyle/>
          <a:p>
            <a:pPr algn="ctr"/>
            <a:r>
              <a:rPr lang="en-US" sz="1400" dirty="0">
                <a:latin typeface="+mj-lt"/>
              </a:rPr>
              <a:t>Made available as APIs</a:t>
            </a:r>
          </a:p>
        </p:txBody>
      </p:sp>
      <p:sp>
        <p:nvSpPr>
          <p:cNvPr id="10" name="TextBox 9"/>
          <p:cNvSpPr txBox="1"/>
          <p:nvPr/>
        </p:nvSpPr>
        <p:spPr>
          <a:xfrm>
            <a:off x="5205105" y="4106006"/>
            <a:ext cx="2009941" cy="523220"/>
          </a:xfrm>
          <a:prstGeom prst="rect">
            <a:avLst/>
          </a:prstGeom>
          <a:noFill/>
        </p:spPr>
        <p:txBody>
          <a:bodyPr wrap="square" rtlCol="0">
            <a:spAutoFit/>
          </a:bodyPr>
          <a:lstStyle/>
          <a:p>
            <a:pPr algn="ctr"/>
            <a:r>
              <a:rPr lang="nl-BE" sz="1400" dirty="0" err="1">
                <a:latin typeface="+mj-lt"/>
              </a:rPr>
              <a:t>Self</a:t>
            </a:r>
            <a:r>
              <a:rPr lang="nl-BE" sz="1400" dirty="0">
                <a:latin typeface="+mj-lt"/>
              </a:rPr>
              <a:t> service </a:t>
            </a:r>
            <a:r>
              <a:rPr lang="nl-BE" sz="1400" dirty="0" err="1" smtClean="0">
                <a:latin typeface="+mj-lt"/>
              </a:rPr>
              <a:t>use</a:t>
            </a:r>
            <a:r>
              <a:rPr lang="nl-BE" sz="1400" dirty="0" smtClean="0">
                <a:latin typeface="+mj-lt"/>
              </a:rPr>
              <a:t> </a:t>
            </a:r>
          </a:p>
          <a:p>
            <a:pPr algn="ctr"/>
            <a:r>
              <a:rPr lang="nl-BE" sz="1400" dirty="0" err="1" smtClean="0">
                <a:latin typeface="+mj-lt"/>
              </a:rPr>
              <a:t>by</a:t>
            </a:r>
            <a:r>
              <a:rPr lang="nl-BE" sz="1400" dirty="0" smtClean="0">
                <a:latin typeface="+mj-lt"/>
              </a:rPr>
              <a:t> </a:t>
            </a:r>
            <a:r>
              <a:rPr lang="nl-BE" sz="1400" dirty="0" err="1">
                <a:latin typeface="+mj-lt"/>
              </a:rPr>
              <a:t>developers</a:t>
            </a:r>
            <a:endParaRPr lang="nl-BE" sz="1400" dirty="0">
              <a:latin typeface="+mj-lt"/>
            </a:endParaRPr>
          </a:p>
        </p:txBody>
      </p:sp>
      <p:sp>
        <p:nvSpPr>
          <p:cNvPr id="11" name="TextBox 10"/>
          <p:cNvSpPr txBox="1"/>
          <p:nvPr/>
        </p:nvSpPr>
        <p:spPr>
          <a:xfrm>
            <a:off x="7504303" y="4087273"/>
            <a:ext cx="2120191" cy="738664"/>
          </a:xfrm>
          <a:prstGeom prst="rect">
            <a:avLst/>
          </a:prstGeom>
          <a:noFill/>
        </p:spPr>
        <p:txBody>
          <a:bodyPr wrap="square" rtlCol="0">
            <a:spAutoFit/>
          </a:bodyPr>
          <a:lstStyle/>
          <a:p>
            <a:pPr algn="ctr"/>
            <a:r>
              <a:rPr lang="en-US" sz="1400" dirty="0">
                <a:latin typeface="+mj-lt"/>
              </a:rPr>
              <a:t>To create new innovative apps and services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630984"/>
            <a:ext cx="1326459" cy="13264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2524" y="2556712"/>
            <a:ext cx="1326459" cy="132645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847" y="2630984"/>
            <a:ext cx="1326459" cy="132645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1170" y="2500009"/>
            <a:ext cx="1326459" cy="132645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5494" y="2500009"/>
            <a:ext cx="1326459" cy="1326459"/>
          </a:xfrm>
          <a:prstGeom prst="rect">
            <a:avLst/>
          </a:prstGeom>
        </p:spPr>
      </p:pic>
      <p:sp>
        <p:nvSpPr>
          <p:cNvPr id="18" name="Arc 17"/>
          <p:cNvSpPr/>
          <p:nvPr/>
        </p:nvSpPr>
        <p:spPr>
          <a:xfrm rot="8861847">
            <a:off x="2155317" y="264802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000"/>
          </a:p>
        </p:txBody>
      </p:sp>
      <p:sp>
        <p:nvSpPr>
          <p:cNvPr id="23" name="Arc 22"/>
          <p:cNvSpPr/>
          <p:nvPr/>
        </p:nvSpPr>
        <p:spPr>
          <a:xfrm rot="8861847">
            <a:off x="4558334" y="241597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4" name="Arc 23"/>
          <p:cNvSpPr/>
          <p:nvPr/>
        </p:nvSpPr>
        <p:spPr>
          <a:xfrm rot="8861847">
            <a:off x="6899559" y="241597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5" name="Arc 24"/>
          <p:cNvSpPr/>
          <p:nvPr/>
        </p:nvSpPr>
        <p:spPr>
          <a:xfrm rot="8861847">
            <a:off x="9184410" y="241597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6" name="Arc 25"/>
          <p:cNvSpPr/>
          <p:nvPr/>
        </p:nvSpPr>
        <p:spPr>
          <a:xfrm rot="8861847">
            <a:off x="2177442" y="2426937"/>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000"/>
          </a:p>
        </p:txBody>
      </p:sp>
      <p:sp>
        <p:nvSpPr>
          <p:cNvPr id="27" name="Arc 26"/>
          <p:cNvSpPr/>
          <p:nvPr/>
        </p:nvSpPr>
        <p:spPr>
          <a:xfrm rot="8861847">
            <a:off x="2177442" y="2194787"/>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000"/>
          </a:p>
        </p:txBody>
      </p:sp>
      <p:sp>
        <p:nvSpPr>
          <p:cNvPr id="19"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
        <p:nvSpPr>
          <p:cNvPr id="21" name="TextBox 20"/>
          <p:cNvSpPr txBox="1"/>
          <p:nvPr/>
        </p:nvSpPr>
        <p:spPr>
          <a:xfrm>
            <a:off x="9816441" y="4079204"/>
            <a:ext cx="2120191" cy="523220"/>
          </a:xfrm>
          <a:prstGeom prst="rect">
            <a:avLst/>
          </a:prstGeom>
          <a:noFill/>
        </p:spPr>
        <p:txBody>
          <a:bodyPr wrap="square" rtlCol="0">
            <a:spAutoFit/>
          </a:bodyPr>
          <a:lstStyle/>
          <a:p>
            <a:pPr algn="ctr"/>
            <a:r>
              <a:rPr lang="en-US" sz="1400" dirty="0">
                <a:latin typeface="+mj-lt"/>
              </a:rPr>
              <a:t>Differentiated services,</a:t>
            </a:r>
          </a:p>
          <a:p>
            <a:pPr algn="ctr"/>
            <a:r>
              <a:rPr lang="en-US" sz="1400" dirty="0">
                <a:latin typeface="+mj-lt"/>
              </a:rPr>
              <a:t>Better experience</a:t>
            </a:r>
          </a:p>
        </p:txBody>
      </p:sp>
    </p:spTree>
    <p:extLst>
      <p:ext uri="{BB962C8B-B14F-4D97-AF65-F5344CB8AC3E}">
        <p14:creationId xmlns:p14="http://schemas.microsoft.com/office/powerpoint/2010/main" val="2493466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E9F0"/>
        </a:solidFill>
        <a:effectLst/>
      </p:bgPr>
    </p:bg>
    <p:spTree>
      <p:nvGrpSpPr>
        <p:cNvPr id="1" name=""/>
        <p:cNvGrpSpPr/>
        <p:nvPr/>
      </p:nvGrpSpPr>
      <p:grpSpPr>
        <a:xfrm>
          <a:off x="0" y="0"/>
          <a:ext cx="0" cy="0"/>
          <a:chOff x="0" y="0"/>
          <a:chExt cx="0" cy="0"/>
        </a:xfrm>
      </p:grpSpPr>
      <p:sp>
        <p:nvSpPr>
          <p:cNvPr id="4" name="Title 2"/>
          <p:cNvSpPr>
            <a:spLocks noGrp="1"/>
          </p:cNvSpPr>
          <p:nvPr>
            <p:ph type="title"/>
          </p:nvPr>
        </p:nvSpPr>
        <p:spPr>
          <a:xfrm>
            <a:off x="4937238" y="682625"/>
            <a:ext cx="6023811" cy="2978150"/>
          </a:xfrm>
        </p:spPr>
        <p:txBody>
          <a:bodyPr>
            <a:normAutofit/>
          </a:bodyPr>
          <a:lstStyle/>
          <a:p>
            <a:pPr>
              <a:lnSpc>
                <a:spcPct val="150000"/>
              </a:lnSpc>
            </a:pPr>
            <a:r>
              <a:rPr lang="nl-NL" sz="4000" dirty="0" smtClean="0">
                <a:solidFill>
                  <a:schemeClr val="accent2">
                    <a:lumMod val="50000"/>
                  </a:schemeClr>
                </a:solidFill>
                <a:cs typeface="Arial" panose="020B0604020202020204" pitchFamily="34" charset="0"/>
              </a:rPr>
              <a:t>Smals</a:t>
            </a:r>
            <a:endParaRPr lang="nl-NL" sz="4000" dirty="0">
              <a:solidFill>
                <a:schemeClr val="accent2">
                  <a:lumMod val="50000"/>
                </a:schemeClr>
              </a:solidFill>
              <a:latin typeface="Fira Sans Medium" panose="020B0603050000020004" pitchFamily="34" charset="0"/>
              <a:cs typeface="Arial" panose="020B0604020202020204" pitchFamily="34" charset="0"/>
            </a:endParaRPr>
          </a:p>
        </p:txBody>
      </p:sp>
    </p:spTree>
    <p:extLst>
      <p:ext uri="{BB962C8B-B14F-4D97-AF65-F5344CB8AC3E}">
        <p14:creationId xmlns:p14="http://schemas.microsoft.com/office/powerpoint/2010/main" val="23659268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9" name="Group 128"/>
          <p:cNvGrpSpPr/>
          <p:nvPr/>
        </p:nvGrpSpPr>
        <p:grpSpPr>
          <a:xfrm>
            <a:off x="1742004" y="1475850"/>
            <a:ext cx="8640000" cy="999117"/>
            <a:chOff x="1742004" y="1475850"/>
            <a:chExt cx="8640000" cy="999117"/>
          </a:xfrm>
        </p:grpSpPr>
        <p:sp>
          <p:nvSpPr>
            <p:cNvPr id="101" name="Rounded Rectangle 100"/>
            <p:cNvSpPr/>
            <p:nvPr/>
          </p:nvSpPr>
          <p:spPr>
            <a:xfrm>
              <a:off x="1750713" y="1487001"/>
              <a:ext cx="2282232" cy="98796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8099772" y="1475850"/>
              <a:ext cx="2282232" cy="987966"/>
            </a:xfrm>
            <a:prstGeom prst="round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62004" y="1475850"/>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02004" y="1475850"/>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1742004" y="1475850"/>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097311" y="1954780"/>
              <a:ext cx="1726755" cy="369332"/>
            </a:xfrm>
            <a:prstGeom prst="rect">
              <a:avLst/>
            </a:prstGeom>
            <a:noFill/>
          </p:spPr>
          <p:txBody>
            <a:bodyPr wrap="none" rtlCol="0">
              <a:spAutoFit/>
            </a:bodyPr>
            <a:lstStyle/>
            <a:p>
              <a:r>
                <a:rPr lang="en-US" b="1" dirty="0" smtClean="0">
                  <a:solidFill>
                    <a:schemeClr val="bg1"/>
                  </a:solidFill>
                </a:rPr>
                <a:t>Social security</a:t>
              </a:r>
              <a:endParaRPr lang="en-US" b="1" dirty="0">
                <a:solidFill>
                  <a:schemeClr val="bg1"/>
                </a:solidFill>
              </a:endParaRPr>
            </a:p>
          </p:txBody>
        </p:sp>
        <p:sp>
          <p:nvSpPr>
            <p:cNvPr id="32" name="TextBox 31"/>
            <p:cNvSpPr txBox="1"/>
            <p:nvPr/>
          </p:nvSpPr>
          <p:spPr>
            <a:xfrm>
              <a:off x="6683993" y="1947727"/>
              <a:ext cx="883575" cy="369332"/>
            </a:xfrm>
            <a:prstGeom prst="rect">
              <a:avLst/>
            </a:prstGeom>
            <a:noFill/>
          </p:spPr>
          <p:txBody>
            <a:bodyPr wrap="none" rtlCol="0">
              <a:spAutoFit/>
            </a:bodyPr>
            <a:lstStyle/>
            <a:p>
              <a:r>
                <a:rPr lang="en-US" b="1" dirty="0" smtClean="0">
                  <a:solidFill>
                    <a:schemeClr val="bg1"/>
                  </a:solidFill>
                </a:rPr>
                <a:t>Health</a:t>
              </a:r>
              <a:endParaRPr lang="en-US" b="1" dirty="0">
                <a:solidFill>
                  <a:schemeClr val="bg1"/>
                </a:solidFill>
              </a:endParaRP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r="79894" b="-6207"/>
            <a:stretch/>
          </p:blipFill>
          <p:spPr>
            <a:xfrm>
              <a:off x="4805160" y="1565384"/>
              <a:ext cx="394140" cy="382343"/>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2450" y="1497523"/>
              <a:ext cx="342890" cy="468000"/>
            </a:xfrm>
            <a:prstGeom prst="rect">
              <a:avLst/>
            </a:prstGeom>
          </p:spPr>
        </p:pic>
        <p:sp>
          <p:nvSpPr>
            <p:cNvPr id="35" name="TextBox 34"/>
            <p:cNvSpPr txBox="1"/>
            <p:nvPr/>
          </p:nvSpPr>
          <p:spPr>
            <a:xfrm>
              <a:off x="8908306" y="1965152"/>
              <a:ext cx="787395" cy="369332"/>
            </a:xfrm>
            <a:prstGeom prst="rect">
              <a:avLst/>
            </a:prstGeom>
            <a:noFill/>
          </p:spPr>
          <p:txBody>
            <a:bodyPr wrap="none" rtlCol="0">
              <a:spAutoFit/>
            </a:bodyPr>
            <a:lstStyle/>
            <a:p>
              <a:r>
                <a:rPr lang="en-US" b="1" dirty="0" smtClean="0">
                  <a:solidFill>
                    <a:schemeClr val="bg1"/>
                  </a:solidFill>
                </a:rPr>
                <a:t>Other</a:t>
              </a:r>
              <a:endParaRPr lang="en-US" b="1" dirty="0">
                <a:solidFill>
                  <a:schemeClr val="bg1"/>
                </a:solidFill>
              </a:endParaRPr>
            </a:p>
          </p:txBody>
        </p:sp>
        <p:sp>
          <p:nvSpPr>
            <p:cNvPr id="36" name="TextBox 35"/>
            <p:cNvSpPr txBox="1"/>
            <p:nvPr/>
          </p:nvSpPr>
          <p:spPr>
            <a:xfrm>
              <a:off x="2012897" y="1769282"/>
              <a:ext cx="1122423" cy="400110"/>
            </a:xfrm>
            <a:prstGeom prst="rect">
              <a:avLst/>
            </a:prstGeom>
            <a:noFill/>
          </p:spPr>
          <p:txBody>
            <a:bodyPr wrap="none" rtlCol="0">
              <a:spAutoFit/>
            </a:bodyPr>
            <a:lstStyle/>
            <a:p>
              <a:r>
                <a:rPr lang="en-US" sz="2000" b="1" dirty="0" smtClean="0">
                  <a:solidFill>
                    <a:schemeClr val="accent2">
                      <a:lumMod val="75000"/>
                    </a:schemeClr>
                  </a:solidFill>
                </a:rPr>
                <a:t>Domains</a:t>
              </a:r>
              <a:endParaRPr lang="en-US" sz="2000" b="1" dirty="0">
                <a:solidFill>
                  <a:schemeClr val="accent2">
                    <a:lumMod val="75000"/>
                  </a:schemeClr>
                </a:solidFill>
              </a:endParaRPr>
            </a:p>
          </p:txBody>
        </p:sp>
      </p:grpSp>
      <p:grpSp>
        <p:nvGrpSpPr>
          <p:cNvPr id="130" name="Group 129"/>
          <p:cNvGrpSpPr/>
          <p:nvPr/>
        </p:nvGrpSpPr>
        <p:grpSpPr>
          <a:xfrm>
            <a:off x="1742004" y="3870286"/>
            <a:ext cx="8640000" cy="1008033"/>
            <a:chOff x="1742004" y="3870286"/>
            <a:chExt cx="8640000" cy="1008033"/>
          </a:xfrm>
        </p:grpSpPr>
        <p:sp>
          <p:nvSpPr>
            <p:cNvPr id="99" name="Rounded Rectangle 98"/>
            <p:cNvSpPr/>
            <p:nvPr/>
          </p:nvSpPr>
          <p:spPr>
            <a:xfrm>
              <a:off x="1750713" y="3890353"/>
              <a:ext cx="2282232" cy="987966"/>
            </a:xfrm>
            <a:prstGeom prst="roundRect">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8099772" y="3879202"/>
              <a:ext cx="2282232" cy="987966"/>
            </a:xfrm>
            <a:prstGeom prst="round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222004" y="3870286"/>
              <a:ext cx="1080000" cy="987966"/>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62004" y="3879202"/>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142004" y="3881763"/>
              <a:ext cx="1080000" cy="987966"/>
            </a:xfrm>
            <a:prstGeom prst="rect">
              <a:avLst/>
            </a:prstGeom>
            <a:solidFill>
              <a:srgbClr val="9DD7E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902004" y="3879202"/>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982004" y="3879202"/>
              <a:ext cx="1080000" cy="987966"/>
            </a:xfrm>
            <a:prstGeom prst="rect">
              <a:avLst/>
            </a:prstGeom>
            <a:solidFill>
              <a:srgbClr val="8ED9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742004" y="3879202"/>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012898" y="4082906"/>
              <a:ext cx="1581715" cy="615553"/>
            </a:xfrm>
            <a:prstGeom prst="rect">
              <a:avLst/>
            </a:prstGeom>
            <a:noFill/>
          </p:spPr>
          <p:txBody>
            <a:bodyPr wrap="none" rtlCol="0">
              <a:spAutoFit/>
            </a:bodyPr>
            <a:lstStyle/>
            <a:p>
              <a:r>
                <a:rPr lang="en-US" sz="2000" b="1" dirty="0" smtClean="0">
                  <a:solidFill>
                    <a:schemeClr val="accent2">
                      <a:lumMod val="75000"/>
                    </a:schemeClr>
                  </a:solidFill>
                </a:rPr>
                <a:t>Processes</a:t>
              </a:r>
            </a:p>
            <a:p>
              <a:r>
                <a:rPr lang="en-US" sz="1400" dirty="0" smtClean="0">
                  <a:solidFill>
                    <a:schemeClr val="accent2">
                      <a:lumMod val="75000"/>
                    </a:schemeClr>
                  </a:solidFill>
                </a:rPr>
                <a:t>Generic &amp; reusable</a:t>
              </a:r>
              <a:endParaRPr lang="en-US" sz="1400" dirty="0">
                <a:solidFill>
                  <a:schemeClr val="accent2">
                    <a:lumMod val="75000"/>
                  </a:schemeClr>
                </a:solidFill>
              </a:endParaRPr>
            </a:p>
          </p:txBody>
        </p:sp>
        <p:grpSp>
          <p:nvGrpSpPr>
            <p:cNvPr id="60" name="Group 59"/>
            <p:cNvGrpSpPr/>
            <p:nvPr/>
          </p:nvGrpSpPr>
          <p:grpSpPr>
            <a:xfrm>
              <a:off x="4126209" y="4009191"/>
              <a:ext cx="295620" cy="295620"/>
              <a:chOff x="4233021" y="4113673"/>
              <a:chExt cx="348420" cy="348420"/>
            </a:xfrm>
          </p:grpSpPr>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59" name="Oval 58"/>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4529437" y="4250337"/>
              <a:ext cx="295620" cy="295620"/>
              <a:chOff x="4233021" y="4113673"/>
              <a:chExt cx="348420" cy="348420"/>
            </a:xfrm>
          </p:grpSpPr>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63" name="Oval 62"/>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6257935" y="3979001"/>
              <a:ext cx="295620" cy="295620"/>
              <a:chOff x="4233021" y="4113673"/>
              <a:chExt cx="348420" cy="348420"/>
            </a:xfrm>
          </p:grpSpPr>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66" name="Oval 65"/>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7470792" y="4009191"/>
              <a:ext cx="295620" cy="295620"/>
              <a:chOff x="4233021" y="4113673"/>
              <a:chExt cx="348420" cy="348420"/>
            </a:xfrm>
          </p:grpSpPr>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69" name="Oval 68"/>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7512827" y="4455884"/>
              <a:ext cx="295620" cy="295620"/>
              <a:chOff x="4233021" y="4113673"/>
              <a:chExt cx="348420" cy="348420"/>
            </a:xfrm>
          </p:grpSpPr>
          <p:pic>
            <p:nvPicPr>
              <p:cNvPr id="71" name="Picture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72" name="Oval 71"/>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9854278" y="4490663"/>
              <a:ext cx="295620" cy="295620"/>
              <a:chOff x="4233021" y="4113673"/>
              <a:chExt cx="348420" cy="348420"/>
            </a:xfrm>
          </p:grpSpPr>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75" name="Oval 74"/>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9427501" y="4031033"/>
              <a:ext cx="295620" cy="295620"/>
              <a:chOff x="4233021" y="4113673"/>
              <a:chExt cx="348420" cy="348420"/>
            </a:xfrm>
          </p:grpSpPr>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78" name="Oval 77"/>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5491998" y="4413679"/>
              <a:ext cx="295620" cy="295620"/>
              <a:chOff x="4233021" y="4113673"/>
              <a:chExt cx="348420" cy="348420"/>
            </a:xfrm>
          </p:grpSpPr>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81" name="Oval 80"/>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5042167" y="4028641"/>
              <a:ext cx="295620" cy="295620"/>
              <a:chOff x="4233021" y="4113673"/>
              <a:chExt cx="348420" cy="348420"/>
            </a:xfrm>
          </p:grpSpPr>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84" name="Oval 83"/>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6256338" y="4488330"/>
              <a:ext cx="295620" cy="295620"/>
              <a:chOff x="4233021" y="4113673"/>
              <a:chExt cx="348420" cy="348420"/>
            </a:xfrm>
          </p:grpSpPr>
          <p:pic>
            <p:nvPicPr>
              <p:cNvPr id="86" name="Picture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87" name="Oval 86"/>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6830161" y="4218752"/>
              <a:ext cx="295620" cy="295620"/>
              <a:chOff x="4233021" y="4113673"/>
              <a:chExt cx="348420" cy="348420"/>
            </a:xfrm>
          </p:grpSpPr>
          <p:pic>
            <p:nvPicPr>
              <p:cNvPr id="89" name="Picture 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90" name="Oval 89"/>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4115962" y="4486295"/>
              <a:ext cx="295620" cy="295620"/>
              <a:chOff x="4233021" y="4113673"/>
              <a:chExt cx="348420" cy="348420"/>
            </a:xfrm>
          </p:grpSpPr>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93" name="Oval 92"/>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8542193" y="4278264"/>
              <a:ext cx="295620" cy="295620"/>
              <a:chOff x="4233021" y="4113673"/>
              <a:chExt cx="348420" cy="348420"/>
            </a:xfrm>
          </p:grpSpPr>
          <p:pic>
            <p:nvPicPr>
              <p:cNvPr id="95" name="Picture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96" name="Oval 95"/>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8" name="Group 127"/>
          <p:cNvGrpSpPr/>
          <p:nvPr/>
        </p:nvGrpSpPr>
        <p:grpSpPr>
          <a:xfrm>
            <a:off x="1742004" y="2668610"/>
            <a:ext cx="8640000" cy="1008033"/>
            <a:chOff x="1742004" y="2668610"/>
            <a:chExt cx="8640000" cy="1008033"/>
          </a:xfrm>
        </p:grpSpPr>
        <p:sp>
          <p:nvSpPr>
            <p:cNvPr id="98" name="Rounded Rectangle 97"/>
            <p:cNvSpPr/>
            <p:nvPr/>
          </p:nvSpPr>
          <p:spPr>
            <a:xfrm>
              <a:off x="1750713" y="2688677"/>
              <a:ext cx="2282232" cy="98796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099772" y="2677526"/>
              <a:ext cx="2282232" cy="987966"/>
            </a:xfrm>
            <a:prstGeom prst="round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222004" y="2668610"/>
              <a:ext cx="1080000" cy="987966"/>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62004" y="2677526"/>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142004" y="2680087"/>
              <a:ext cx="1080000" cy="987966"/>
            </a:xfrm>
            <a:prstGeom prst="rect">
              <a:avLst/>
            </a:prstGeom>
            <a:solidFill>
              <a:srgbClr val="9DD7E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02004" y="2677526"/>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982004" y="2677526"/>
              <a:ext cx="1080000" cy="987966"/>
            </a:xfrm>
            <a:prstGeom prst="rect">
              <a:avLst/>
            </a:prstGeom>
            <a:solidFill>
              <a:srgbClr val="8ED9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742004" y="2677526"/>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2012898" y="2963523"/>
              <a:ext cx="1381295" cy="400110"/>
            </a:xfrm>
            <a:prstGeom prst="rect">
              <a:avLst/>
            </a:prstGeom>
            <a:noFill/>
          </p:spPr>
          <p:txBody>
            <a:bodyPr wrap="square" rtlCol="0">
              <a:spAutoFit/>
            </a:bodyPr>
            <a:lstStyle/>
            <a:p>
              <a:r>
                <a:rPr lang="en-US" sz="2000" b="1" dirty="0" smtClean="0">
                  <a:solidFill>
                    <a:schemeClr val="accent2">
                      <a:lumMod val="75000"/>
                    </a:schemeClr>
                  </a:solidFill>
                </a:rPr>
                <a:t>Services</a:t>
              </a:r>
              <a:endParaRPr lang="en-US" sz="2000" b="1" dirty="0">
                <a:solidFill>
                  <a:schemeClr val="accent2">
                    <a:lumMod val="75000"/>
                  </a:schemeClr>
                </a:solidFill>
              </a:endParaRPr>
            </a:p>
          </p:txBody>
        </p:sp>
        <p:grpSp>
          <p:nvGrpSpPr>
            <p:cNvPr id="97" name="Group 96"/>
            <p:cNvGrpSpPr/>
            <p:nvPr/>
          </p:nvGrpSpPr>
          <p:grpSpPr>
            <a:xfrm>
              <a:off x="3898557" y="2729531"/>
              <a:ext cx="6311417" cy="894791"/>
              <a:chOff x="3932553" y="2842661"/>
              <a:chExt cx="6311417" cy="894791"/>
            </a:xfrm>
          </p:grpSpPr>
          <p:sp>
            <p:nvSpPr>
              <p:cNvPr id="5" name="TextBox 4"/>
              <p:cNvSpPr txBox="1"/>
              <p:nvPr/>
            </p:nvSpPr>
            <p:spPr>
              <a:xfrm>
                <a:off x="5039635" y="3145516"/>
                <a:ext cx="840295"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Pension</a:t>
                </a:r>
                <a:endParaRPr lang="en-US" sz="1400" dirty="0">
                  <a:solidFill>
                    <a:schemeClr val="tx1">
                      <a:lumMod val="95000"/>
                      <a:lumOff val="5000"/>
                    </a:schemeClr>
                  </a:solidFill>
                  <a:latin typeface="Fira Sans" panose="020B0503050000020004" pitchFamily="34" charset="0"/>
                </a:endParaRPr>
              </a:p>
            </p:txBody>
          </p:sp>
          <p:sp>
            <p:nvSpPr>
              <p:cNvPr id="118" name="TextBox 117"/>
              <p:cNvSpPr txBox="1"/>
              <p:nvPr/>
            </p:nvSpPr>
            <p:spPr>
              <a:xfrm>
                <a:off x="4013385" y="2842661"/>
                <a:ext cx="1210588"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Employment</a:t>
                </a:r>
                <a:endParaRPr lang="en-US" sz="1400" dirty="0">
                  <a:solidFill>
                    <a:schemeClr val="tx1">
                      <a:lumMod val="95000"/>
                      <a:lumOff val="5000"/>
                    </a:schemeClr>
                  </a:solidFill>
                  <a:latin typeface="Fira Sans" panose="020B0503050000020004" pitchFamily="34" charset="0"/>
                </a:endParaRPr>
              </a:p>
            </p:txBody>
          </p:sp>
          <p:sp>
            <p:nvSpPr>
              <p:cNvPr id="120" name="TextBox 119"/>
              <p:cNvSpPr txBox="1"/>
              <p:nvPr/>
            </p:nvSpPr>
            <p:spPr>
              <a:xfrm>
                <a:off x="5225745" y="2842661"/>
                <a:ext cx="628698" cy="307777"/>
              </a:xfrm>
              <a:prstGeom prst="rect">
                <a:avLst/>
              </a:prstGeom>
              <a:noFill/>
            </p:spPr>
            <p:txBody>
              <a:bodyPr wrap="none" rtlCol="0">
                <a:spAutoFit/>
              </a:bodyPr>
              <a:lstStyle/>
              <a:p>
                <a:r>
                  <a:rPr lang="en-US" sz="1400" dirty="0" err="1" smtClean="0">
                    <a:solidFill>
                      <a:schemeClr val="tx1">
                        <a:lumMod val="95000"/>
                        <a:lumOff val="5000"/>
                      </a:schemeClr>
                    </a:solidFill>
                    <a:latin typeface="Fira Sans" panose="020B0503050000020004" pitchFamily="34" charset="0"/>
                  </a:rPr>
                  <a:t>Illnes</a:t>
                </a:r>
                <a:endParaRPr lang="en-US" sz="1400" dirty="0">
                  <a:solidFill>
                    <a:schemeClr val="tx1">
                      <a:lumMod val="95000"/>
                      <a:lumOff val="5000"/>
                    </a:schemeClr>
                  </a:solidFill>
                  <a:latin typeface="Fira Sans" panose="020B0503050000020004" pitchFamily="34" charset="0"/>
                </a:endParaRPr>
              </a:p>
            </p:txBody>
          </p:sp>
          <p:sp>
            <p:nvSpPr>
              <p:cNvPr id="121" name="TextBox 120"/>
              <p:cNvSpPr txBox="1"/>
              <p:nvPr/>
            </p:nvSpPr>
            <p:spPr>
              <a:xfrm>
                <a:off x="3932553" y="3429675"/>
                <a:ext cx="1588897"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Family allowance</a:t>
                </a:r>
                <a:endParaRPr lang="en-US" sz="1400" dirty="0">
                  <a:solidFill>
                    <a:schemeClr val="tx1">
                      <a:lumMod val="95000"/>
                      <a:lumOff val="5000"/>
                    </a:schemeClr>
                  </a:solidFill>
                  <a:latin typeface="Fira Sans" panose="020B0503050000020004" pitchFamily="34" charset="0"/>
                </a:endParaRPr>
              </a:p>
            </p:txBody>
          </p:sp>
          <p:sp>
            <p:nvSpPr>
              <p:cNvPr id="122" name="TextBox 121"/>
              <p:cNvSpPr txBox="1"/>
              <p:nvPr/>
            </p:nvSpPr>
            <p:spPr>
              <a:xfrm>
                <a:off x="4277351" y="3145516"/>
                <a:ext cx="808235"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Holiday</a:t>
                </a:r>
                <a:endParaRPr lang="en-US" sz="1400" dirty="0">
                  <a:solidFill>
                    <a:schemeClr val="tx1">
                      <a:lumMod val="95000"/>
                      <a:lumOff val="5000"/>
                    </a:schemeClr>
                  </a:solidFill>
                  <a:latin typeface="Fira Sans" panose="020B0503050000020004" pitchFamily="34" charset="0"/>
                </a:endParaRPr>
              </a:p>
            </p:txBody>
          </p:sp>
          <p:sp>
            <p:nvSpPr>
              <p:cNvPr id="123" name="TextBox 122"/>
              <p:cNvSpPr txBox="1"/>
              <p:nvPr/>
            </p:nvSpPr>
            <p:spPr>
              <a:xfrm>
                <a:off x="5511853" y="3429675"/>
                <a:ext cx="550151"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Care</a:t>
                </a:r>
                <a:endParaRPr lang="en-US" sz="1400" dirty="0">
                  <a:solidFill>
                    <a:schemeClr val="tx1">
                      <a:lumMod val="95000"/>
                      <a:lumOff val="5000"/>
                    </a:schemeClr>
                  </a:solidFill>
                  <a:latin typeface="Fira Sans" panose="020B0503050000020004" pitchFamily="34" charset="0"/>
                </a:endParaRPr>
              </a:p>
            </p:txBody>
          </p:sp>
          <p:sp>
            <p:nvSpPr>
              <p:cNvPr id="134" name="TextBox 133"/>
              <p:cNvSpPr txBox="1"/>
              <p:nvPr/>
            </p:nvSpPr>
            <p:spPr>
              <a:xfrm>
                <a:off x="8400455" y="2949911"/>
                <a:ext cx="643125"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Taxes</a:t>
                </a:r>
                <a:endParaRPr lang="en-US" sz="1400" dirty="0">
                  <a:solidFill>
                    <a:schemeClr val="tx1">
                      <a:lumMod val="95000"/>
                      <a:lumOff val="5000"/>
                    </a:schemeClr>
                  </a:solidFill>
                  <a:latin typeface="Fira Sans" panose="020B0503050000020004" pitchFamily="34" charset="0"/>
                </a:endParaRPr>
              </a:p>
            </p:txBody>
          </p:sp>
          <p:sp>
            <p:nvSpPr>
              <p:cNvPr id="135" name="TextBox 134"/>
              <p:cNvSpPr txBox="1"/>
              <p:nvPr/>
            </p:nvSpPr>
            <p:spPr>
              <a:xfrm>
                <a:off x="8399670" y="3315632"/>
                <a:ext cx="835485"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Defense</a:t>
                </a:r>
                <a:endParaRPr lang="en-US" sz="1400" dirty="0">
                  <a:solidFill>
                    <a:schemeClr val="tx1">
                      <a:lumMod val="95000"/>
                      <a:lumOff val="5000"/>
                    </a:schemeClr>
                  </a:solidFill>
                  <a:latin typeface="Fira Sans" panose="020B0503050000020004" pitchFamily="34" charset="0"/>
                </a:endParaRPr>
              </a:p>
            </p:txBody>
          </p:sp>
          <p:sp>
            <p:nvSpPr>
              <p:cNvPr id="136" name="TextBox 135"/>
              <p:cNvSpPr txBox="1"/>
              <p:nvPr/>
            </p:nvSpPr>
            <p:spPr>
              <a:xfrm>
                <a:off x="9586230" y="2918442"/>
                <a:ext cx="317716"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a:t>
                </a:r>
                <a:endParaRPr lang="en-US" sz="1400" dirty="0">
                  <a:solidFill>
                    <a:schemeClr val="tx1">
                      <a:lumMod val="95000"/>
                      <a:lumOff val="5000"/>
                    </a:schemeClr>
                  </a:solidFill>
                  <a:latin typeface="Fira Sans" panose="020B0503050000020004" pitchFamily="34" charset="0"/>
                </a:endParaRPr>
              </a:p>
            </p:txBody>
          </p:sp>
          <p:sp>
            <p:nvSpPr>
              <p:cNvPr id="137" name="TextBox 136"/>
              <p:cNvSpPr txBox="1"/>
              <p:nvPr/>
            </p:nvSpPr>
            <p:spPr>
              <a:xfrm>
                <a:off x="6159402" y="2842661"/>
                <a:ext cx="1124026"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Health care</a:t>
                </a:r>
                <a:endParaRPr lang="en-US" sz="1400" dirty="0">
                  <a:solidFill>
                    <a:schemeClr val="tx1">
                      <a:lumMod val="95000"/>
                      <a:lumOff val="5000"/>
                    </a:schemeClr>
                  </a:solidFill>
                  <a:latin typeface="Fira Sans" panose="020B0503050000020004" pitchFamily="34" charset="0"/>
                </a:endParaRPr>
              </a:p>
            </p:txBody>
          </p:sp>
          <p:sp>
            <p:nvSpPr>
              <p:cNvPr id="138" name="TextBox 137"/>
              <p:cNvSpPr txBox="1"/>
              <p:nvPr/>
            </p:nvSpPr>
            <p:spPr>
              <a:xfrm>
                <a:off x="6573038" y="3145516"/>
                <a:ext cx="1287532"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Medical costs</a:t>
                </a:r>
                <a:endParaRPr lang="en-US" sz="1400" dirty="0">
                  <a:solidFill>
                    <a:schemeClr val="tx1">
                      <a:lumMod val="95000"/>
                      <a:lumOff val="5000"/>
                    </a:schemeClr>
                  </a:solidFill>
                  <a:latin typeface="Fira Sans" panose="020B0503050000020004" pitchFamily="34" charset="0"/>
                </a:endParaRPr>
              </a:p>
            </p:txBody>
          </p:sp>
          <p:sp>
            <p:nvSpPr>
              <p:cNvPr id="140" name="TextBox 139"/>
              <p:cNvSpPr txBox="1"/>
              <p:nvPr/>
            </p:nvSpPr>
            <p:spPr>
              <a:xfrm>
                <a:off x="6148059" y="3429675"/>
                <a:ext cx="1151277"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Health risks</a:t>
                </a:r>
                <a:endParaRPr lang="en-US" sz="1400" dirty="0">
                  <a:solidFill>
                    <a:schemeClr val="tx1">
                      <a:lumMod val="95000"/>
                      <a:lumOff val="5000"/>
                    </a:schemeClr>
                  </a:solidFill>
                  <a:latin typeface="Fira Sans" panose="020B0503050000020004" pitchFamily="34" charset="0"/>
                </a:endParaRPr>
              </a:p>
            </p:txBody>
          </p:sp>
          <p:sp>
            <p:nvSpPr>
              <p:cNvPr id="141" name="TextBox 140"/>
              <p:cNvSpPr txBox="1"/>
              <p:nvPr/>
            </p:nvSpPr>
            <p:spPr>
              <a:xfrm>
                <a:off x="7217839" y="3429675"/>
                <a:ext cx="1019831"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Medicines</a:t>
                </a:r>
                <a:endParaRPr lang="en-US" sz="1400" dirty="0">
                  <a:solidFill>
                    <a:schemeClr val="tx1">
                      <a:lumMod val="95000"/>
                      <a:lumOff val="5000"/>
                    </a:schemeClr>
                  </a:solidFill>
                  <a:latin typeface="Fira Sans" panose="020B0503050000020004" pitchFamily="34" charset="0"/>
                </a:endParaRPr>
              </a:p>
            </p:txBody>
          </p:sp>
          <p:sp>
            <p:nvSpPr>
              <p:cNvPr id="142" name="TextBox 141"/>
              <p:cNvSpPr txBox="1"/>
              <p:nvPr/>
            </p:nvSpPr>
            <p:spPr>
              <a:xfrm>
                <a:off x="9386043" y="3320601"/>
                <a:ext cx="857927"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Mobility</a:t>
                </a:r>
                <a:endParaRPr lang="en-US" sz="1400" dirty="0">
                  <a:solidFill>
                    <a:schemeClr val="tx1">
                      <a:lumMod val="95000"/>
                      <a:lumOff val="5000"/>
                    </a:schemeClr>
                  </a:solidFill>
                  <a:latin typeface="Fira Sans" panose="020B0503050000020004" pitchFamily="34" charset="0"/>
                </a:endParaRPr>
              </a:p>
            </p:txBody>
          </p:sp>
        </p:grpSp>
      </p:grpSp>
      <p:grpSp>
        <p:nvGrpSpPr>
          <p:cNvPr id="132" name="Group 131"/>
          <p:cNvGrpSpPr/>
          <p:nvPr/>
        </p:nvGrpSpPr>
        <p:grpSpPr>
          <a:xfrm>
            <a:off x="1505619" y="4456377"/>
            <a:ext cx="8876385" cy="1623617"/>
            <a:chOff x="1505619" y="4456377"/>
            <a:chExt cx="8876385" cy="1623617"/>
          </a:xfrm>
        </p:grpSpPr>
        <p:sp>
          <p:nvSpPr>
            <p:cNvPr id="100" name="Rounded Rectangle 99"/>
            <p:cNvSpPr/>
            <p:nvPr/>
          </p:nvSpPr>
          <p:spPr>
            <a:xfrm>
              <a:off x="1750713" y="5092028"/>
              <a:ext cx="2282232" cy="987966"/>
            </a:xfrm>
            <a:prstGeom prst="roundRect">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8099772" y="5080877"/>
              <a:ext cx="2282232" cy="987966"/>
            </a:xfrm>
            <a:prstGeom prst="round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222004" y="5071961"/>
              <a:ext cx="1080000" cy="987966"/>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62004" y="5080877"/>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142004" y="5083438"/>
              <a:ext cx="1080000" cy="987966"/>
            </a:xfrm>
            <a:prstGeom prst="rect">
              <a:avLst/>
            </a:prstGeom>
            <a:solidFill>
              <a:srgbClr val="9DD7E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02004" y="5080877"/>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82004" y="5080877"/>
              <a:ext cx="1080000" cy="987966"/>
            </a:xfrm>
            <a:prstGeom prst="rect">
              <a:avLst/>
            </a:prstGeom>
            <a:solidFill>
              <a:srgbClr val="8ED9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742004" y="5080877"/>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012898" y="5262869"/>
              <a:ext cx="1785553" cy="615553"/>
            </a:xfrm>
            <a:prstGeom prst="rect">
              <a:avLst/>
            </a:prstGeom>
            <a:noFill/>
          </p:spPr>
          <p:txBody>
            <a:bodyPr wrap="none" rtlCol="0">
              <a:spAutoFit/>
            </a:bodyPr>
            <a:lstStyle/>
            <a:p>
              <a:r>
                <a:rPr lang="en-US" sz="2000" b="1" dirty="0" smtClean="0">
                  <a:solidFill>
                    <a:schemeClr val="accent2">
                      <a:lumMod val="75000"/>
                    </a:schemeClr>
                  </a:solidFill>
                </a:rPr>
                <a:t>Building Blocks</a:t>
              </a:r>
            </a:p>
            <a:p>
              <a:r>
                <a:rPr lang="en-US" sz="1400" dirty="0" smtClean="0">
                  <a:solidFill>
                    <a:schemeClr val="accent2">
                      <a:lumMod val="75000"/>
                    </a:schemeClr>
                  </a:solidFill>
                </a:rPr>
                <a:t>Generic &amp; reusable</a:t>
              </a:r>
              <a:endParaRPr lang="en-US" sz="1400" dirty="0">
                <a:solidFill>
                  <a:schemeClr val="accent2">
                    <a:lumMod val="75000"/>
                  </a:schemeClr>
                </a:solidFill>
              </a:endParaRPr>
            </a:p>
          </p:txBody>
        </p:sp>
        <p:grpSp>
          <p:nvGrpSpPr>
            <p:cNvPr id="103" name="Group 102"/>
            <p:cNvGrpSpPr/>
            <p:nvPr/>
          </p:nvGrpSpPr>
          <p:grpSpPr>
            <a:xfrm>
              <a:off x="4283727" y="5276729"/>
              <a:ext cx="252000" cy="610854"/>
              <a:chOff x="4328163" y="5404590"/>
              <a:chExt cx="252000" cy="610854"/>
            </a:xfrm>
          </p:grpSpPr>
          <p:sp>
            <p:nvSpPr>
              <p:cNvPr id="40" name="Cube 39"/>
              <p:cNvSpPr/>
              <p:nvPr/>
            </p:nvSpPr>
            <p:spPr>
              <a:xfrm>
                <a:off x="4328163" y="5763444"/>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4328163" y="5586074"/>
                <a:ext cx="252000" cy="252000"/>
              </a:xfrm>
              <a:prstGeom prst="cube">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4328163" y="5404590"/>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5385551" y="5268723"/>
              <a:ext cx="252000" cy="610854"/>
              <a:chOff x="5419547" y="5387802"/>
              <a:chExt cx="252000" cy="610854"/>
            </a:xfrm>
          </p:grpSpPr>
          <p:sp>
            <p:nvSpPr>
              <p:cNvPr id="43" name="Cube 42"/>
              <p:cNvSpPr/>
              <p:nvPr/>
            </p:nvSpPr>
            <p:spPr>
              <a:xfrm>
                <a:off x="5419547" y="5746656"/>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5419547" y="5569286"/>
                <a:ext cx="252000" cy="252000"/>
              </a:xfrm>
              <a:prstGeom prst="cube">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5419547" y="5387802"/>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6465551" y="5445678"/>
              <a:ext cx="252000" cy="429370"/>
              <a:chOff x="6540023" y="5586074"/>
              <a:chExt cx="252000" cy="429370"/>
            </a:xfrm>
          </p:grpSpPr>
          <p:sp>
            <p:nvSpPr>
              <p:cNvPr id="46" name="Cube 45"/>
              <p:cNvSpPr/>
              <p:nvPr/>
            </p:nvSpPr>
            <p:spPr>
              <a:xfrm>
                <a:off x="6540023" y="5763444"/>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6540023" y="5586074"/>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p:cNvGrpSpPr/>
            <p:nvPr/>
          </p:nvGrpSpPr>
          <p:grpSpPr>
            <a:xfrm>
              <a:off x="7556447" y="5278786"/>
              <a:ext cx="252000" cy="610854"/>
              <a:chOff x="7631407" y="5406531"/>
              <a:chExt cx="252000" cy="610854"/>
            </a:xfrm>
          </p:grpSpPr>
          <p:sp>
            <p:nvSpPr>
              <p:cNvPr id="49" name="Cube 48"/>
              <p:cNvSpPr/>
              <p:nvPr/>
            </p:nvSpPr>
            <p:spPr>
              <a:xfrm>
                <a:off x="7631407" y="5765385"/>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7631407" y="5588015"/>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p:cNvSpPr/>
              <p:nvPr/>
            </p:nvSpPr>
            <p:spPr>
              <a:xfrm>
                <a:off x="7631407" y="5406531"/>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p:cNvGrpSpPr/>
            <p:nvPr/>
          </p:nvGrpSpPr>
          <p:grpSpPr>
            <a:xfrm>
              <a:off x="8643596" y="5283846"/>
              <a:ext cx="252000" cy="610854"/>
              <a:chOff x="8648163" y="5353220"/>
              <a:chExt cx="252000" cy="610854"/>
            </a:xfrm>
          </p:grpSpPr>
          <p:sp>
            <p:nvSpPr>
              <p:cNvPr id="52" name="Cube 51"/>
              <p:cNvSpPr/>
              <p:nvPr/>
            </p:nvSpPr>
            <p:spPr>
              <a:xfrm>
                <a:off x="8648163" y="5712074"/>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8648163" y="5534704"/>
                <a:ext cx="252000" cy="252000"/>
              </a:xfrm>
              <a:prstGeom prst="cube">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8648163" y="5353220"/>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p:cNvGrpSpPr/>
            <p:nvPr/>
          </p:nvGrpSpPr>
          <p:grpSpPr>
            <a:xfrm>
              <a:off x="9730214" y="5283846"/>
              <a:ext cx="252000" cy="610854"/>
              <a:chOff x="9754093" y="5377324"/>
              <a:chExt cx="252000" cy="610854"/>
            </a:xfrm>
          </p:grpSpPr>
          <p:sp>
            <p:nvSpPr>
              <p:cNvPr id="55" name="Cube 54"/>
              <p:cNvSpPr/>
              <p:nvPr/>
            </p:nvSpPr>
            <p:spPr>
              <a:xfrm>
                <a:off x="9754093" y="5736178"/>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9754093" y="5558808"/>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9754093" y="5377324"/>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Left Brace 47"/>
            <p:cNvSpPr/>
            <p:nvPr/>
          </p:nvSpPr>
          <p:spPr>
            <a:xfrm>
              <a:off x="1505619" y="4456377"/>
              <a:ext cx="196164" cy="831363"/>
            </a:xfrm>
            <a:prstGeom prst="leftBrace">
              <a:avLst>
                <a:gd name="adj1" fmla="val 105306"/>
                <a:gd name="adj2" fmla="val 496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3" name="Title 29"/>
          <p:cNvSpPr>
            <a:spLocks noGrp="1"/>
          </p:cNvSpPr>
          <p:nvPr>
            <p:ph type="title"/>
          </p:nvPr>
        </p:nvSpPr>
        <p:spPr>
          <a:xfrm>
            <a:off x="684771" y="-155420"/>
            <a:ext cx="10515600" cy="1325563"/>
          </a:xfrm>
        </p:spPr>
        <p:txBody>
          <a:bodyPr/>
          <a:lstStyle/>
          <a:p>
            <a:pPr algn="ctr"/>
            <a:r>
              <a:rPr lang="en-US" dirty="0">
                <a:latin typeface="Fira Sans Light" panose="020B0403050000020004" pitchFamily="34" charset="0"/>
              </a:rPr>
              <a:t>Enterprise Architecture : framework</a:t>
            </a:r>
          </a:p>
        </p:txBody>
      </p:sp>
      <p:grpSp>
        <p:nvGrpSpPr>
          <p:cNvPr id="144" name="Group 143"/>
          <p:cNvGrpSpPr/>
          <p:nvPr/>
        </p:nvGrpSpPr>
        <p:grpSpPr>
          <a:xfrm>
            <a:off x="5220863" y="793477"/>
            <a:ext cx="1697675" cy="5646234"/>
            <a:chOff x="5922738" y="807163"/>
            <a:chExt cx="1697675" cy="5646234"/>
          </a:xfrm>
        </p:grpSpPr>
        <p:sp>
          <p:nvSpPr>
            <p:cNvPr id="104" name="Right Arrow 103"/>
            <p:cNvSpPr/>
            <p:nvPr/>
          </p:nvSpPr>
          <p:spPr>
            <a:xfrm rot="5400000">
              <a:off x="4096482" y="3523755"/>
              <a:ext cx="5353043" cy="506241"/>
            </a:xfrm>
            <a:prstGeom prst="rightArrow">
              <a:avLst>
                <a:gd name="adj1" fmla="val 19295"/>
                <a:gd name="adj2" fmla="val 49902"/>
              </a:avLst>
            </a:prstGeom>
            <a:solidFill>
              <a:schemeClr val="tx1"/>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Fira Sans Light" panose="020B0403050000020004" pitchFamily="34" charset="0"/>
              </a:endParaRPr>
            </a:p>
          </p:txBody>
        </p:sp>
        <p:sp>
          <p:nvSpPr>
            <p:cNvPr id="106" name="Rounded Rectangle 105"/>
            <p:cNvSpPr/>
            <p:nvPr/>
          </p:nvSpPr>
          <p:spPr>
            <a:xfrm>
              <a:off x="5922738" y="807163"/>
              <a:ext cx="1697675" cy="47158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Fira Sans Light" panose="020B0403050000020004" pitchFamily="34" charset="0"/>
                </a:rPr>
                <a:t>Vertical</a:t>
              </a:r>
              <a:endParaRPr lang="en-US" sz="1600" b="1" dirty="0">
                <a:solidFill>
                  <a:schemeClr val="tx1"/>
                </a:solidFill>
                <a:latin typeface="Fira Sans Light" panose="020B0403050000020004" pitchFamily="34" charset="0"/>
              </a:endParaRPr>
            </a:p>
          </p:txBody>
        </p:sp>
      </p:grpSp>
      <p:grpSp>
        <p:nvGrpSpPr>
          <p:cNvPr id="145" name="Group 144"/>
          <p:cNvGrpSpPr/>
          <p:nvPr/>
        </p:nvGrpSpPr>
        <p:grpSpPr>
          <a:xfrm>
            <a:off x="804204" y="656197"/>
            <a:ext cx="10556749" cy="5860072"/>
            <a:chOff x="804204" y="656197"/>
            <a:chExt cx="10556749" cy="5860072"/>
          </a:xfrm>
        </p:grpSpPr>
        <p:sp>
          <p:nvSpPr>
            <p:cNvPr id="108" name="Rectangle 107"/>
            <p:cNvSpPr/>
            <p:nvPr/>
          </p:nvSpPr>
          <p:spPr>
            <a:xfrm>
              <a:off x="804204" y="1118770"/>
              <a:ext cx="10515600" cy="5397499"/>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9776953" y="656197"/>
              <a:ext cx="1584000" cy="471587"/>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solidFill>
                  <a:latin typeface="Fira Sans" panose="020B0503050000020004" pitchFamily="34" charset="0"/>
                </a:rPr>
                <a:t>Holistic</a:t>
              </a:r>
              <a:endParaRPr lang="en-US" b="1" dirty="0">
                <a:solidFill>
                  <a:schemeClr val="tx2"/>
                </a:solidFill>
                <a:latin typeface="Fira Sans" panose="020B0503050000020004" pitchFamily="34" charset="0"/>
              </a:endParaRPr>
            </a:p>
          </p:txBody>
        </p:sp>
      </p:grpSp>
      <p:grpSp>
        <p:nvGrpSpPr>
          <p:cNvPr id="146" name="Group 145"/>
          <p:cNvGrpSpPr/>
          <p:nvPr/>
        </p:nvGrpSpPr>
        <p:grpSpPr>
          <a:xfrm>
            <a:off x="180874" y="852681"/>
            <a:ext cx="11758813" cy="5825162"/>
            <a:chOff x="180874" y="852681"/>
            <a:chExt cx="11758813" cy="5825162"/>
          </a:xfrm>
        </p:grpSpPr>
        <p:sp>
          <p:nvSpPr>
            <p:cNvPr id="109" name="Rounded Rectangle 108"/>
            <p:cNvSpPr/>
            <p:nvPr/>
          </p:nvSpPr>
          <p:spPr>
            <a:xfrm>
              <a:off x="7558281" y="6137843"/>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Legacy vs innovation</a:t>
              </a:r>
              <a:endParaRPr lang="en-US" b="1" dirty="0">
                <a:solidFill>
                  <a:schemeClr val="bg1"/>
                </a:solidFill>
                <a:latin typeface="Fira Sans Light" panose="020B0403050000020004" pitchFamily="34" charset="0"/>
              </a:endParaRPr>
            </a:p>
          </p:txBody>
        </p:sp>
        <p:sp>
          <p:nvSpPr>
            <p:cNvPr id="110" name="Rounded Rectangle 109"/>
            <p:cNvSpPr/>
            <p:nvPr/>
          </p:nvSpPr>
          <p:spPr>
            <a:xfrm>
              <a:off x="10679687" y="4770890"/>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bg1"/>
                  </a:solidFill>
                  <a:latin typeface="Fira Sans Light" panose="020B0403050000020004" pitchFamily="34" charset="0"/>
                </a:rPr>
                <a:t>Interopera-bility</a:t>
              </a:r>
              <a:endParaRPr lang="en-US" sz="1400" b="1" dirty="0">
                <a:solidFill>
                  <a:schemeClr val="bg1"/>
                </a:solidFill>
                <a:latin typeface="Fira Sans Light" panose="020B0403050000020004" pitchFamily="34" charset="0"/>
              </a:endParaRPr>
            </a:p>
          </p:txBody>
        </p:sp>
        <p:sp>
          <p:nvSpPr>
            <p:cNvPr id="111" name="Rounded Rectangle 110"/>
            <p:cNvSpPr/>
            <p:nvPr/>
          </p:nvSpPr>
          <p:spPr>
            <a:xfrm>
              <a:off x="10679687" y="2171894"/>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Only Once</a:t>
              </a:r>
              <a:endParaRPr lang="en-US" sz="1400" b="1" dirty="0">
                <a:solidFill>
                  <a:schemeClr val="bg1"/>
                </a:solidFill>
                <a:latin typeface="Fira Sans Light" panose="020B0403050000020004" pitchFamily="34" charset="0"/>
              </a:endParaRPr>
            </a:p>
          </p:txBody>
        </p:sp>
        <p:sp>
          <p:nvSpPr>
            <p:cNvPr id="112" name="Rounded Rectangle 111"/>
            <p:cNvSpPr/>
            <p:nvPr/>
          </p:nvSpPr>
          <p:spPr>
            <a:xfrm>
              <a:off x="2133706" y="852681"/>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Vision &amp; strategy</a:t>
              </a:r>
              <a:endParaRPr lang="en-US" sz="1400" b="1" dirty="0">
                <a:solidFill>
                  <a:schemeClr val="bg1"/>
                </a:solidFill>
                <a:latin typeface="Fira Sans Light" panose="020B0403050000020004" pitchFamily="34" charset="0"/>
              </a:endParaRPr>
            </a:p>
          </p:txBody>
        </p:sp>
        <p:sp>
          <p:nvSpPr>
            <p:cNvPr id="113" name="Rounded Rectangle 112"/>
            <p:cNvSpPr/>
            <p:nvPr/>
          </p:nvSpPr>
          <p:spPr>
            <a:xfrm>
              <a:off x="180874" y="5236314"/>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Architectural-principles</a:t>
              </a:r>
              <a:endParaRPr lang="en-US" sz="1400" b="1" dirty="0">
                <a:solidFill>
                  <a:schemeClr val="bg1"/>
                </a:solidFill>
                <a:latin typeface="Fira Sans Light" panose="020B0403050000020004" pitchFamily="34" charset="0"/>
              </a:endParaRPr>
            </a:p>
          </p:txBody>
        </p:sp>
        <p:sp>
          <p:nvSpPr>
            <p:cNvPr id="114" name="Rounded Rectangle 113"/>
            <p:cNvSpPr/>
            <p:nvPr/>
          </p:nvSpPr>
          <p:spPr>
            <a:xfrm>
              <a:off x="2313189" y="6137843"/>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Standards</a:t>
              </a:r>
              <a:endParaRPr lang="en-US" sz="1400" b="1" dirty="0">
                <a:solidFill>
                  <a:schemeClr val="bg1"/>
                </a:solidFill>
                <a:latin typeface="Fira Sans Light" panose="020B0403050000020004" pitchFamily="34" charset="0"/>
              </a:endParaRPr>
            </a:p>
          </p:txBody>
        </p:sp>
        <p:sp>
          <p:nvSpPr>
            <p:cNvPr id="115" name="Rounded Rectangle 114"/>
            <p:cNvSpPr/>
            <p:nvPr/>
          </p:nvSpPr>
          <p:spPr>
            <a:xfrm>
              <a:off x="10679687" y="6137843"/>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Privacy by design</a:t>
              </a:r>
              <a:endParaRPr lang="en-US" sz="1400" b="1" dirty="0">
                <a:solidFill>
                  <a:schemeClr val="bg1"/>
                </a:solidFill>
                <a:latin typeface="Fira Sans Light" panose="020B0403050000020004" pitchFamily="34" charset="0"/>
              </a:endParaRPr>
            </a:p>
          </p:txBody>
        </p:sp>
        <p:sp>
          <p:nvSpPr>
            <p:cNvPr id="116" name="Rounded Rectangle 115"/>
            <p:cNvSpPr/>
            <p:nvPr/>
          </p:nvSpPr>
          <p:spPr>
            <a:xfrm>
              <a:off x="180874" y="2139446"/>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Customer Centricity</a:t>
              </a:r>
              <a:endParaRPr lang="en-US" sz="1400" b="1" dirty="0">
                <a:solidFill>
                  <a:schemeClr val="bg1"/>
                </a:solidFill>
                <a:latin typeface="Fira Sans Light" panose="020B0403050000020004" pitchFamily="34" charset="0"/>
              </a:endParaRPr>
            </a:p>
          </p:txBody>
        </p:sp>
      </p:grpSp>
      <p:grpSp>
        <p:nvGrpSpPr>
          <p:cNvPr id="133" name="Group 132"/>
          <p:cNvGrpSpPr/>
          <p:nvPr/>
        </p:nvGrpSpPr>
        <p:grpSpPr>
          <a:xfrm>
            <a:off x="228244" y="3527286"/>
            <a:ext cx="10935502" cy="506240"/>
            <a:chOff x="228244" y="3527286"/>
            <a:chExt cx="10935502" cy="506240"/>
          </a:xfrm>
        </p:grpSpPr>
        <p:sp>
          <p:nvSpPr>
            <p:cNvPr id="3" name="Right Arrow 2"/>
            <p:cNvSpPr/>
            <p:nvPr/>
          </p:nvSpPr>
          <p:spPr>
            <a:xfrm>
              <a:off x="960261" y="3527286"/>
              <a:ext cx="10203485" cy="506240"/>
            </a:xfrm>
            <a:prstGeom prst="rightArrow">
              <a:avLst>
                <a:gd name="adj1" fmla="val 17045"/>
                <a:gd name="adj2" fmla="val 63546"/>
              </a:avLst>
            </a:prstGeom>
            <a:solidFill>
              <a:srgbClr val="3A3A39"/>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Fira Sans Light" panose="020B0403050000020004" pitchFamily="34" charset="0"/>
              </a:endParaRPr>
            </a:p>
          </p:txBody>
        </p:sp>
        <p:sp>
          <p:nvSpPr>
            <p:cNvPr id="105" name="Rounded Rectangle 104"/>
            <p:cNvSpPr/>
            <p:nvPr/>
          </p:nvSpPr>
          <p:spPr>
            <a:xfrm>
              <a:off x="228244" y="3549315"/>
              <a:ext cx="1381719" cy="471587"/>
            </a:xfrm>
            <a:prstGeom prst="round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1">
                      <a:lumMod val="50000"/>
                    </a:schemeClr>
                  </a:solidFill>
                  <a:latin typeface="Fira Sans Light" panose="020B0403050000020004" pitchFamily="34" charset="0"/>
                </a:rPr>
                <a:t>Horizontal</a:t>
              </a:r>
              <a:endParaRPr lang="en-US" sz="1600" b="1" dirty="0">
                <a:solidFill>
                  <a:schemeClr val="accent1">
                    <a:lumMod val="50000"/>
                  </a:schemeClr>
                </a:solidFill>
                <a:latin typeface="Fira Sans Light" panose="020B0403050000020004" pitchFamily="34" charset="0"/>
              </a:endParaRPr>
            </a:p>
          </p:txBody>
        </p:sp>
      </p:grpSp>
    </p:spTree>
    <p:extLst>
      <p:ext uri="{BB962C8B-B14F-4D97-AF65-F5344CB8AC3E}">
        <p14:creationId xmlns:p14="http://schemas.microsoft.com/office/powerpoint/2010/main" val="7661918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fade">
                                      <p:cBhvr>
                                        <p:cTn id="12" dur="500"/>
                                        <p:tgtEl>
                                          <p:spTgt spid="1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2"/>
                                        </p:tgtEl>
                                        <p:attrNameLst>
                                          <p:attrName>style.visibility</p:attrName>
                                        </p:attrNameLst>
                                      </p:cBhvr>
                                      <p:to>
                                        <p:strVal val="visible"/>
                                      </p:to>
                                    </p:set>
                                    <p:animEffect transition="in" filter="fade">
                                      <p:cBhvr>
                                        <p:cTn id="17" dur="500"/>
                                        <p:tgtEl>
                                          <p:spTgt spid="1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fade">
                                      <p:cBhvr>
                                        <p:cTn id="22" dur="500"/>
                                        <p:tgtEl>
                                          <p:spTgt spid="1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3"/>
                                        </p:tgtEl>
                                        <p:attrNameLst>
                                          <p:attrName>style.visibility</p:attrName>
                                        </p:attrNameLst>
                                      </p:cBhvr>
                                      <p:to>
                                        <p:strVal val="visible"/>
                                      </p:to>
                                    </p:set>
                                    <p:animEffect transition="in" filter="fade">
                                      <p:cBhvr>
                                        <p:cTn id="27" dur="500"/>
                                        <p:tgtEl>
                                          <p:spTgt spid="1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4"/>
                                        </p:tgtEl>
                                      </p:cBhvr>
                                    </p:animEffect>
                                    <p:set>
                                      <p:cBhvr>
                                        <p:cTn id="32" dur="1" fill="hold">
                                          <p:stCondLst>
                                            <p:cond delay="499"/>
                                          </p:stCondLst>
                                        </p:cTn>
                                        <p:tgtEl>
                                          <p:spTgt spid="14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33"/>
                                        </p:tgtEl>
                                      </p:cBhvr>
                                    </p:animEffect>
                                    <p:set>
                                      <p:cBhvr>
                                        <p:cTn id="35" dur="1" fill="hold">
                                          <p:stCondLst>
                                            <p:cond delay="499"/>
                                          </p:stCondLst>
                                        </p:cTn>
                                        <p:tgtEl>
                                          <p:spTgt spid="133"/>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45"/>
                                        </p:tgtEl>
                                        <p:attrNameLst>
                                          <p:attrName>style.visibility</p:attrName>
                                        </p:attrNameLst>
                                      </p:cBhvr>
                                      <p:to>
                                        <p:strVal val="visible"/>
                                      </p:to>
                                    </p:set>
                                    <p:animEffect transition="in" filter="fade">
                                      <p:cBhvr>
                                        <p:cTn id="38" dur="500"/>
                                        <p:tgtEl>
                                          <p:spTgt spid="1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6"/>
                                        </p:tgtEl>
                                        <p:attrNameLst>
                                          <p:attrName>style.visibility</p:attrName>
                                        </p:attrNameLst>
                                      </p:cBhvr>
                                      <p:to>
                                        <p:strVal val="visible"/>
                                      </p:to>
                                    </p:set>
                                    <p:animEffect transition="in" filter="fade">
                                      <p:cBhvr>
                                        <p:cTn id="43"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7602" t="17003" r="17130" b="40123"/>
          <a:stretch/>
        </p:blipFill>
        <p:spPr bwMode="auto">
          <a:xfrm>
            <a:off x="152400" y="-15240"/>
            <a:ext cx="1203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728453" y="1679285"/>
            <a:ext cx="6386050" cy="3284221"/>
          </a:xfrm>
        </p:spPr>
        <p:txBody>
          <a:bodyPr>
            <a:normAutofit/>
          </a:bodyPr>
          <a:lstStyle/>
          <a:p>
            <a:pPr algn="ctr">
              <a:lnSpc>
                <a:spcPct val="150000"/>
              </a:lnSpc>
            </a:pPr>
            <a:r>
              <a:rPr lang="nl-NL" sz="4000" dirty="0" err="1" smtClean="0">
                <a:solidFill>
                  <a:schemeClr val="accent2">
                    <a:lumMod val="50000"/>
                  </a:schemeClr>
                </a:solidFill>
                <a:latin typeface="Fira Sans Medium" panose="020B0603050000020004" pitchFamily="34" charset="0"/>
                <a:cs typeface="Arial" panose="020B0604020202020204" pitchFamily="34" charset="0"/>
              </a:rPr>
              <a:t>What</a:t>
            </a:r>
            <a:r>
              <a:rPr lang="nl-NL" sz="4000" dirty="0" smtClean="0">
                <a:solidFill>
                  <a:schemeClr val="accent2">
                    <a:lumMod val="50000"/>
                  </a:schemeClr>
                </a:solidFill>
                <a:latin typeface="Fira Sans Medium" panose="020B0603050000020004" pitchFamily="34" charset="0"/>
                <a:cs typeface="Arial" panose="020B0604020202020204" pitchFamily="34" charset="0"/>
              </a:rPr>
              <a:t> are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the</a:t>
            </a:r>
            <a:r>
              <a:rPr lang="nl-NL" sz="4000" dirty="0" smtClean="0">
                <a:solidFill>
                  <a:schemeClr val="accent2">
                    <a:lumMod val="50000"/>
                  </a:schemeClr>
                </a:solidFill>
                <a:latin typeface="Fira Sans Medium" panose="020B0603050000020004" pitchFamily="34" charset="0"/>
                <a:cs typeface="Arial" panose="020B0604020202020204" pitchFamily="34" charset="0"/>
              </a:rPr>
              <a:t> benefits ?</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24926678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2033691" y="3151951"/>
          <a:ext cx="9123835" cy="2377440"/>
        </p:xfrm>
        <a:graphic>
          <a:graphicData uri="http://schemas.openxmlformats.org/drawingml/2006/table">
            <a:tbl>
              <a:tblPr firstRow="1" bandRow="1">
                <a:tableStyleId>{5C22544A-7EE6-4342-B048-85BDC9FD1C3A}</a:tableStyleId>
              </a:tblPr>
              <a:tblGrid>
                <a:gridCol w="3304927">
                  <a:extLst>
                    <a:ext uri="{9D8B030D-6E8A-4147-A177-3AD203B41FA5}">
                      <a16:colId xmlns:a16="http://schemas.microsoft.com/office/drawing/2014/main" val="1598232627"/>
                    </a:ext>
                  </a:extLst>
                </a:gridCol>
                <a:gridCol w="5818908">
                  <a:extLst>
                    <a:ext uri="{9D8B030D-6E8A-4147-A177-3AD203B41FA5}">
                      <a16:colId xmlns:a16="http://schemas.microsoft.com/office/drawing/2014/main" val="2031862988"/>
                    </a:ext>
                  </a:extLst>
                </a:gridCol>
              </a:tblGrid>
              <a:tr h="370840">
                <a:tc>
                  <a:txBody>
                    <a:bodyPr/>
                    <a:lstStyle/>
                    <a:p>
                      <a:pPr marL="0" indent="0" algn="ctr">
                        <a:buFont typeface="Arial" panose="020B0604020202020204" pitchFamily="34" charset="0"/>
                        <a:buNone/>
                      </a:pPr>
                      <a:r>
                        <a:rPr lang="en-US" sz="2400" b="0" dirty="0" smtClean="0">
                          <a:solidFill>
                            <a:schemeClr val="tx1"/>
                          </a:solidFill>
                          <a:latin typeface="+mj-lt"/>
                        </a:rPr>
                        <a:t>Faster</a:t>
                      </a:r>
                    </a:p>
                    <a:p>
                      <a:pPr marL="0" indent="0">
                        <a:buFont typeface="Arial" panose="020B0604020202020204" pitchFamily="34" charset="0"/>
                        <a:buNone/>
                      </a:pPr>
                      <a:endParaRPr lang="en-US" sz="2400" dirty="0">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lgn="ctr">
                        <a:buFont typeface="Arial" panose="020B0604020202020204" pitchFamily="34" charset="0"/>
                        <a:buNone/>
                      </a:pPr>
                      <a:r>
                        <a:rPr lang="en-US" sz="2400" b="0" dirty="0" smtClean="0">
                          <a:solidFill>
                            <a:schemeClr val="tx1"/>
                          </a:solidFill>
                          <a:latin typeface="+mj-lt"/>
                        </a:rPr>
                        <a:t>Flexible</a:t>
                      </a:r>
                    </a:p>
                    <a:p>
                      <a:pPr marL="0" indent="0" algn="ctr">
                        <a:buFont typeface="Arial" panose="020B0604020202020204" pitchFamily="34" charset="0"/>
                        <a:buNone/>
                      </a:pPr>
                      <a:endParaRPr lang="en-US" sz="2400" dirty="0" smtClean="0">
                        <a:solidFill>
                          <a:schemeClr val="tx1"/>
                        </a:solidFill>
                        <a:latin typeface="+mj-lt"/>
                      </a:endParaRPr>
                    </a:p>
                    <a:p>
                      <a:pPr marL="0" indent="0" algn="ctr">
                        <a:buFont typeface="Arial" panose="020B0604020202020204" pitchFamily="34" charset="0"/>
                        <a:buNone/>
                      </a:pPr>
                      <a:endParaRPr lang="en-US" sz="2400" dirty="0" smtClean="0">
                        <a:solidFill>
                          <a:schemeClr val="tx1"/>
                        </a:solidFill>
                        <a:latin typeface="+mj-lt"/>
                      </a:endParaRPr>
                    </a:p>
                    <a:p>
                      <a:pPr marL="0" indent="0" algn="ctr">
                        <a:buFont typeface="Arial" panose="020B0604020202020204" pitchFamily="34" charset="0"/>
                        <a:buNone/>
                      </a:pPr>
                      <a:endParaRPr lang="en-US" sz="2400" dirty="0" smtClean="0">
                        <a:solidFill>
                          <a:schemeClr val="tx1"/>
                        </a:solidFill>
                        <a:latin typeface="+mj-lt"/>
                      </a:endParaRPr>
                    </a:p>
                    <a:p>
                      <a:pPr marL="0" indent="0" algn="ctr">
                        <a:buFont typeface="Arial" panose="020B0604020202020204" pitchFamily="34" charset="0"/>
                        <a:buNone/>
                      </a:pPr>
                      <a:endParaRPr lang="en-US" sz="2400" dirty="0">
                        <a:solidFill>
                          <a:schemeClr val="tx1"/>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9989701"/>
                  </a:ext>
                </a:extLst>
              </a:tr>
              <a:tr h="370840">
                <a:tc>
                  <a:txBody>
                    <a:bodyPr/>
                    <a:lstStyle/>
                    <a:p>
                      <a:pPr marL="0" indent="0" algn="ctr">
                        <a:buFont typeface="Arial" panose="020B0604020202020204" pitchFamily="34" charset="0"/>
                        <a:buNone/>
                      </a:pPr>
                      <a:r>
                        <a:rPr lang="en-US" sz="2400" dirty="0" smtClean="0">
                          <a:solidFill>
                            <a:schemeClr val="tx1"/>
                          </a:solidFill>
                          <a:latin typeface="+mj-lt"/>
                        </a:rPr>
                        <a:t>Cheaper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smtClean="0">
                          <a:solidFill>
                            <a:schemeClr val="tx1"/>
                          </a:solidFill>
                          <a:latin typeface="+mj-lt"/>
                        </a:rPr>
                        <a:t>Higher</a:t>
                      </a:r>
                      <a:r>
                        <a:rPr lang="en-US" sz="2400" baseline="0" dirty="0" smtClean="0">
                          <a:solidFill>
                            <a:schemeClr val="tx1"/>
                          </a:solidFill>
                          <a:latin typeface="+mj-lt"/>
                        </a:rPr>
                        <a:t> </a:t>
                      </a:r>
                      <a:r>
                        <a:rPr lang="en-US" sz="2400" dirty="0" smtClean="0">
                          <a:solidFill>
                            <a:schemeClr val="tx1"/>
                          </a:solidFill>
                          <a:latin typeface="+mj-lt"/>
                        </a:rPr>
                        <a:t>maturity</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907621"/>
                  </a:ext>
                </a:extLst>
              </a:tr>
            </a:tbl>
          </a:graphicData>
        </a:graphic>
      </p:graphicFrame>
      <p:sp>
        <p:nvSpPr>
          <p:cNvPr id="4" name="Title 3"/>
          <p:cNvSpPr>
            <a:spLocks noGrp="1"/>
          </p:cNvSpPr>
          <p:nvPr>
            <p:ph type="title"/>
          </p:nvPr>
        </p:nvSpPr>
        <p:spPr>
          <a:xfrm>
            <a:off x="829808" y="482770"/>
            <a:ext cx="10515600" cy="1325563"/>
          </a:xfrm>
        </p:spPr>
        <p:txBody>
          <a:bodyPr/>
          <a:lstStyle/>
          <a:p>
            <a:r>
              <a:rPr lang="en-US" dirty="0" smtClean="0"/>
              <a:t>What are the benefits of a reuse mindset and more collaboration?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820" y="2072821"/>
            <a:ext cx="1078612" cy="107913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5200" y="2120864"/>
            <a:ext cx="1078612" cy="107913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820" y="4027335"/>
            <a:ext cx="1078612" cy="107913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200" y="4037398"/>
            <a:ext cx="1078612" cy="1079130"/>
          </a:xfrm>
          <a:prstGeom prst="rect">
            <a:avLst/>
          </a:prstGeom>
        </p:spPr>
      </p:pic>
      <p:sp>
        <p:nvSpPr>
          <p:cNvPr id="8"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8059961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786865" y="1887016"/>
            <a:ext cx="6590883" cy="39524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a:latin typeface="Fira Sans SemiBold" panose="020B0603050000020004" pitchFamily="34" charset="0"/>
              </a:rPr>
              <a:t>Improving quality of </a:t>
            </a:r>
            <a:endParaRPr lang="en-US" sz="3600" dirty="0" smtClean="0">
              <a:latin typeface="Fira Sans SemiBold" panose="020B0603050000020004" pitchFamily="34" charset="0"/>
            </a:endParaRPr>
          </a:p>
          <a:p>
            <a:pPr>
              <a:lnSpc>
                <a:spcPct val="100000"/>
              </a:lnSpc>
            </a:pPr>
            <a:r>
              <a:rPr lang="en-US" sz="3600" dirty="0" smtClean="0">
                <a:latin typeface="Fira Sans SemiBold" panose="020B0603050000020004" pitchFamily="34" charset="0"/>
              </a:rPr>
              <a:t>life </a:t>
            </a:r>
            <a:r>
              <a:rPr lang="en-US" sz="3600" dirty="0">
                <a:latin typeface="Fira Sans SemiBold" panose="020B0603050000020004" pitchFamily="34" charset="0"/>
              </a:rPr>
              <a:t>for citizens and enterprises</a:t>
            </a:r>
          </a:p>
        </p:txBody>
      </p:sp>
      <p:sp>
        <p:nvSpPr>
          <p:cNvPr id="7" name="Title 2"/>
          <p:cNvSpPr txBox="1">
            <a:spLocks/>
          </p:cNvSpPr>
          <p:nvPr/>
        </p:nvSpPr>
        <p:spPr>
          <a:xfrm>
            <a:off x="4786866" y="155590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Benefits</a:t>
            </a:r>
            <a:endParaRPr lang="en-US" sz="1800" dirty="0">
              <a:solidFill>
                <a:srgbClr val="22A4DD"/>
              </a:solidFill>
              <a:latin typeface="Fira Sans" panose="020B0503050000020004" pitchFamily="34" charset="0"/>
            </a:endParaRPr>
          </a:p>
        </p:txBody>
      </p:sp>
      <p:pic>
        <p:nvPicPr>
          <p:cNvPr id="1028" name="Picture 4" descr="gruppo di persone che camminano sulla corsia pedonale"/>
          <p:cNvPicPr>
            <a:picLocks noChangeAspect="1" noChangeArrowheads="1"/>
          </p:cNvPicPr>
          <p:nvPr/>
        </p:nvPicPr>
        <p:blipFill rotWithShape="1">
          <a:blip r:embed="rId3">
            <a:extLst>
              <a:ext uri="{28A0092B-C50C-407E-A947-70E740481C1C}">
                <a14:useLocalDpi xmlns:a14="http://schemas.microsoft.com/office/drawing/2010/main" val="0"/>
              </a:ext>
            </a:extLst>
          </a:blip>
          <a:srcRect l="37916" r="27416"/>
          <a:stretch/>
        </p:blipFill>
        <p:spPr bwMode="auto">
          <a:xfrm>
            <a:off x="91440" y="-22179"/>
            <a:ext cx="3581400" cy="688017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3401947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0" y="700144"/>
            <a:ext cx="6590883" cy="34008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smtClean="0">
                <a:latin typeface="Fira Sans SemiBold" panose="020B0603050000020004" pitchFamily="34" charset="0"/>
              </a:rPr>
              <a:t>Offering </a:t>
            </a:r>
            <a:r>
              <a:rPr lang="en-US" sz="3600" dirty="0">
                <a:latin typeface="Fira Sans SemiBold" panose="020B0603050000020004" pitchFamily="34" charset="0"/>
              </a:rPr>
              <a:t>excellence in digital services</a:t>
            </a:r>
          </a:p>
        </p:txBody>
      </p:sp>
      <p:sp>
        <p:nvSpPr>
          <p:cNvPr id="7" name="Title 2"/>
          <p:cNvSpPr txBox="1">
            <a:spLocks/>
          </p:cNvSpPr>
          <p:nvPr/>
        </p:nvSpPr>
        <p:spPr>
          <a:xfrm>
            <a:off x="5047451" y="135778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Benefits</a:t>
            </a:r>
            <a:endParaRPr lang="en-US" sz="1800" dirty="0">
              <a:solidFill>
                <a:srgbClr val="22A4DD"/>
              </a:solidFill>
              <a:latin typeface="Fira Sans" panose="020B0503050000020004" pitchFamily="34" charset="0"/>
            </a:endParaRPr>
          </a:p>
        </p:txBody>
      </p:sp>
      <p:sp>
        <p:nvSpPr>
          <p:cNvPr id="2" name="Rectangle 1"/>
          <p:cNvSpPr/>
          <p:nvPr/>
        </p:nvSpPr>
        <p:spPr>
          <a:xfrm>
            <a:off x="5396753" y="3803860"/>
            <a:ext cx="5364191" cy="1346010"/>
          </a:xfrm>
          <a:prstGeom prst="rect">
            <a:avLst/>
          </a:prstGeom>
        </p:spPr>
        <p:txBody>
          <a:bodyPr wrap="square">
            <a:spAutoFit/>
          </a:bodyPr>
          <a:lstStyle/>
          <a:p>
            <a:pPr marL="228600" lvl="1" indent="-228600">
              <a:lnSpc>
                <a:spcPct val="90000"/>
              </a:lnSpc>
              <a:spcBef>
                <a:spcPts val="1000"/>
              </a:spcBef>
              <a:buSzPct val="97000"/>
              <a:buBlip>
                <a:blip r:embed="rId2">
                  <a:extLst/>
                </a:blip>
              </a:buBlip>
            </a:pPr>
            <a:r>
              <a:rPr lang="nl-NL" sz="2400" dirty="0">
                <a:latin typeface="Fira Sans" panose="020B0503050000020004" pitchFamily="34" charset="0"/>
              </a:rPr>
              <a:t> </a:t>
            </a:r>
            <a:r>
              <a:rPr lang="nl-NL" sz="2400" dirty="0" err="1">
                <a:latin typeface="Fira Sans" panose="020B0503050000020004" pitchFamily="34" charset="0"/>
              </a:rPr>
              <a:t>Reliability</a:t>
            </a:r>
            <a:endParaRPr lang="nl-NL" sz="2400" dirty="0">
              <a:latin typeface="Fira Sans" panose="020B0503050000020004" pitchFamily="34" charset="0"/>
            </a:endParaRPr>
          </a:p>
          <a:p>
            <a:pPr marL="228600" lvl="1" indent="-228600">
              <a:lnSpc>
                <a:spcPct val="90000"/>
              </a:lnSpc>
              <a:spcBef>
                <a:spcPts val="1000"/>
              </a:spcBef>
              <a:buSzPct val="97000"/>
              <a:buBlip>
                <a:blip r:embed="rId2">
                  <a:extLst/>
                </a:blip>
              </a:buBlip>
            </a:pPr>
            <a:r>
              <a:rPr lang="nl-NL" sz="2400" dirty="0">
                <a:latin typeface="Fira Sans" panose="020B0503050000020004" pitchFamily="34" charset="0"/>
              </a:rPr>
              <a:t> Performance</a:t>
            </a:r>
          </a:p>
          <a:p>
            <a:pPr marL="228600" lvl="1" indent="-228600">
              <a:lnSpc>
                <a:spcPct val="90000"/>
              </a:lnSpc>
              <a:spcBef>
                <a:spcPts val="1000"/>
              </a:spcBef>
              <a:buSzPct val="97000"/>
              <a:buBlip>
                <a:blip r:embed="rId2">
                  <a:extLst/>
                </a:blip>
              </a:buBlip>
            </a:pPr>
            <a:r>
              <a:rPr lang="nl-NL" sz="2400" dirty="0">
                <a:latin typeface="Fira Sans" panose="020B0503050000020004" pitchFamily="34" charset="0"/>
              </a:rPr>
              <a:t> </a:t>
            </a:r>
            <a:r>
              <a:rPr lang="nl-NL" sz="2400" dirty="0" err="1">
                <a:latin typeface="Fira Sans" panose="020B0503050000020004" pitchFamily="34" charset="0"/>
              </a:rPr>
              <a:t>Added</a:t>
            </a:r>
            <a:r>
              <a:rPr lang="nl-NL" sz="2400" dirty="0">
                <a:latin typeface="Fira Sans" panose="020B0503050000020004" pitchFamily="34" charset="0"/>
              </a:rPr>
              <a:t> </a:t>
            </a:r>
            <a:r>
              <a:rPr lang="nl-NL" sz="2400" dirty="0" err="1">
                <a:latin typeface="Fira Sans" panose="020B0503050000020004" pitchFamily="34" charset="0"/>
              </a:rPr>
              <a:t>value</a:t>
            </a:r>
            <a:endParaRPr lang="nl-NL" sz="2400" dirty="0">
              <a:latin typeface="Fira Sans" panose="020B0503050000020004" pitchFamily="34" charset="0"/>
            </a:endParaRPr>
          </a:p>
        </p:txBody>
      </p:sp>
      <p:pic>
        <p:nvPicPr>
          <p:cNvPr id="2052" name="Picture 4" descr="rete via cavo"/>
          <p:cNvPicPr>
            <a:picLocks noChangeAspect="1" noChangeArrowheads="1"/>
          </p:cNvPicPr>
          <p:nvPr/>
        </p:nvPicPr>
        <p:blipFill rotWithShape="1">
          <a:blip r:embed="rId3">
            <a:extLst>
              <a:ext uri="{28A0092B-C50C-407E-A947-70E740481C1C}">
                <a14:useLocalDpi xmlns:a14="http://schemas.microsoft.com/office/drawing/2010/main" val="0"/>
              </a:ext>
            </a:extLst>
          </a:blip>
          <a:srcRect l="29671" r="41032"/>
          <a:stretch/>
        </p:blipFill>
        <p:spPr bwMode="auto">
          <a:xfrm>
            <a:off x="91440" y="0"/>
            <a:ext cx="35814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589783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AE9F0"/>
        </a:solidFill>
        <a:effectLst/>
      </p:bgPr>
    </p:bg>
    <p:spTree>
      <p:nvGrpSpPr>
        <p:cNvPr id="1" name=""/>
        <p:cNvGrpSpPr/>
        <p:nvPr/>
      </p:nvGrpSpPr>
      <p:grpSpPr>
        <a:xfrm>
          <a:off x="0" y="0"/>
          <a:ext cx="0" cy="0"/>
          <a:chOff x="0" y="0"/>
          <a:chExt cx="0" cy="0"/>
        </a:xfrm>
      </p:grpSpPr>
      <p:pic>
        <p:nvPicPr>
          <p:cNvPr id="6146" name="Picture 2" descr="https://images.unsplash.com/photo-1634117622592-114e3024ff27?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t="5067" b="5200"/>
          <a:stretch/>
        </p:blipFill>
        <p:spPr bwMode="auto">
          <a:xfrm>
            <a:off x="167640" y="-10160"/>
            <a:ext cx="9525000" cy="683768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305926" y="1766569"/>
            <a:ext cx="4156731" cy="3284221"/>
          </a:xfrm>
        </p:spPr>
        <p:txBody>
          <a:bodyPr>
            <a:normAutofit/>
          </a:bodyPr>
          <a:lstStyle/>
          <a:p>
            <a:pPr>
              <a:lnSpc>
                <a:spcPct val="150000"/>
              </a:lnSpc>
            </a:pPr>
            <a:r>
              <a:rPr lang="nl-NL" sz="4000" dirty="0" err="1" smtClean="0">
                <a:solidFill>
                  <a:schemeClr val="accent2">
                    <a:lumMod val="50000"/>
                  </a:schemeClr>
                </a:solidFill>
                <a:latin typeface="Fira Sans Medium" panose="020B0603050000020004" pitchFamily="34" charset="0"/>
                <a:cs typeface="Arial" panose="020B0604020202020204" pitchFamily="34" charset="0"/>
              </a:rPr>
              <a:t>Some</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results</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7900642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290161" y="1632708"/>
            <a:ext cx="7960604" cy="2909280"/>
            <a:chOff x="2115698" y="1517468"/>
            <a:chExt cx="7960604" cy="2909280"/>
          </a:xfrm>
        </p:grpSpPr>
        <p:cxnSp>
          <p:nvCxnSpPr>
            <p:cNvPr id="4" name="Straight Connector 3"/>
            <p:cNvCxnSpPr>
              <a:stCxn id="6" idx="2"/>
              <a:endCxn id="8" idx="6"/>
            </p:cNvCxnSpPr>
            <p:nvPr/>
          </p:nvCxnSpPr>
          <p:spPr>
            <a:xfrm flipH="1" flipV="1">
              <a:off x="7081614" y="2693382"/>
              <a:ext cx="1144615" cy="808089"/>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a:stCxn id="7" idx="6"/>
              <a:endCxn id="8" idx="2"/>
            </p:cNvCxnSpPr>
            <p:nvPr/>
          </p:nvCxnSpPr>
          <p:spPr>
            <a:xfrm flipV="1">
              <a:off x="4253727" y="2693382"/>
              <a:ext cx="977814" cy="764167"/>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8226229" y="2576193"/>
              <a:ext cx="1850073" cy="1850555"/>
            </a:xfrm>
            <a:prstGeom prst="ellipse">
              <a:avLst/>
            </a:prstGeom>
            <a:solidFill>
              <a:schemeClr val="bg2"/>
            </a:solidFill>
            <a:ln w="762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600">
                <a:solidFill>
                  <a:schemeClr val="tx2"/>
                </a:solidFill>
                <a:latin typeface="Arial" panose="020B0604020202020204" pitchFamily="34" charset="0"/>
                <a:ea typeface="Roboto" charset="0"/>
                <a:cs typeface="Arial" panose="020B0604020202020204" pitchFamily="34" charset="0"/>
              </a:endParaRPr>
            </a:p>
          </p:txBody>
        </p:sp>
        <p:sp>
          <p:nvSpPr>
            <p:cNvPr id="7" name="Oval 6"/>
            <p:cNvSpPr/>
            <p:nvPr/>
          </p:nvSpPr>
          <p:spPr>
            <a:xfrm>
              <a:off x="2403654" y="2532271"/>
              <a:ext cx="1850073" cy="1850555"/>
            </a:xfrm>
            <a:prstGeom prst="ellipse">
              <a:avLst/>
            </a:prstGeom>
            <a:solidFill>
              <a:schemeClr val="bg2"/>
            </a:solidFill>
            <a:ln w="76200" cmpd="sng">
              <a:solidFill>
                <a:srgbClr val="EC5062"/>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600">
                <a:solidFill>
                  <a:schemeClr val="tx2"/>
                </a:solidFill>
                <a:latin typeface="+mj-lt"/>
                <a:ea typeface="Roboto" charset="0"/>
                <a:cs typeface="Arial" panose="020B0604020202020204" pitchFamily="34" charset="0"/>
              </a:endParaRPr>
            </a:p>
          </p:txBody>
        </p:sp>
        <p:sp>
          <p:nvSpPr>
            <p:cNvPr id="8" name="Oval 7"/>
            <p:cNvSpPr/>
            <p:nvPr/>
          </p:nvSpPr>
          <p:spPr>
            <a:xfrm>
              <a:off x="5231541" y="1768104"/>
              <a:ext cx="1850073" cy="1850555"/>
            </a:xfrm>
            <a:prstGeom prst="ellipse">
              <a:avLst/>
            </a:prstGeom>
            <a:solidFill>
              <a:schemeClr val="bg2"/>
            </a:solidFill>
            <a:ln w="762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600">
                <a:solidFill>
                  <a:schemeClr val="tx2"/>
                </a:solidFill>
                <a:latin typeface="Arial" panose="020B0604020202020204" pitchFamily="34" charset="0"/>
                <a:ea typeface="Roboto" charset="0"/>
                <a:cs typeface="Arial" panose="020B0604020202020204" pitchFamily="34" charset="0"/>
              </a:endParaRPr>
            </a:p>
          </p:txBody>
        </p:sp>
        <p:sp>
          <p:nvSpPr>
            <p:cNvPr id="9" name="Oval 1"/>
            <p:cNvSpPr>
              <a:spLocks noChangeArrowheads="1"/>
            </p:cNvSpPr>
            <p:nvPr/>
          </p:nvSpPr>
          <p:spPr bwMode="auto">
            <a:xfrm>
              <a:off x="2115698" y="2370101"/>
              <a:ext cx="776777" cy="776979"/>
            </a:xfrm>
            <a:prstGeom prst="ellipse">
              <a:avLst/>
            </a:prstGeom>
            <a:solidFill>
              <a:srgbClr val="EC5062"/>
            </a:solidFill>
            <a:ln>
              <a:noFill/>
            </a:ln>
            <a:extLst/>
          </p:spPr>
          <p:txBody>
            <a:bodyPr/>
            <a:lstStyle/>
            <a:p>
              <a:endParaRPr lang="en-US" sz="600" dirty="0">
                <a:solidFill>
                  <a:schemeClr val="tx2"/>
                </a:solidFill>
                <a:latin typeface="Arial" panose="020B0604020202020204" pitchFamily="34" charset="0"/>
                <a:ea typeface="Roboto" charset="0"/>
                <a:cs typeface="Arial" panose="020B0604020202020204" pitchFamily="34" charset="0"/>
              </a:endParaRPr>
            </a:p>
          </p:txBody>
        </p:sp>
        <p:sp>
          <p:nvSpPr>
            <p:cNvPr id="10" name="Oval 1"/>
            <p:cNvSpPr>
              <a:spLocks noChangeArrowheads="1"/>
            </p:cNvSpPr>
            <p:nvPr/>
          </p:nvSpPr>
          <p:spPr bwMode="auto">
            <a:xfrm>
              <a:off x="8044662" y="2283534"/>
              <a:ext cx="776777" cy="776979"/>
            </a:xfrm>
            <a:prstGeom prst="ellipse">
              <a:avLst/>
            </a:prstGeom>
            <a:solidFill>
              <a:schemeClr val="accent2"/>
            </a:solidFill>
            <a:ln>
              <a:noFill/>
            </a:ln>
            <a:extLst/>
          </p:spPr>
          <p:txBody>
            <a:bodyPr/>
            <a:lstStyle/>
            <a:p>
              <a:endParaRPr lang="en-US" sz="600" dirty="0">
                <a:solidFill>
                  <a:schemeClr val="tx2"/>
                </a:solidFill>
                <a:latin typeface="Arial" panose="020B0604020202020204" pitchFamily="34" charset="0"/>
                <a:ea typeface="Roboto" charset="0"/>
                <a:cs typeface="Arial" panose="020B0604020202020204" pitchFamily="34" charset="0"/>
              </a:endParaRPr>
            </a:p>
          </p:txBody>
        </p:sp>
        <p:sp>
          <p:nvSpPr>
            <p:cNvPr id="11" name="Oval 1"/>
            <p:cNvSpPr>
              <a:spLocks noChangeArrowheads="1"/>
            </p:cNvSpPr>
            <p:nvPr/>
          </p:nvSpPr>
          <p:spPr bwMode="auto">
            <a:xfrm>
              <a:off x="4995979" y="1517468"/>
              <a:ext cx="776777" cy="776979"/>
            </a:xfrm>
            <a:prstGeom prst="ellipse">
              <a:avLst/>
            </a:prstGeom>
            <a:solidFill>
              <a:schemeClr val="tx1"/>
            </a:solidFill>
            <a:ln>
              <a:noFill/>
            </a:ln>
            <a:extLst/>
          </p:spPr>
          <p:txBody>
            <a:bodyPr/>
            <a:lstStyle/>
            <a:p>
              <a:endParaRPr lang="en-US" sz="600" dirty="0">
                <a:solidFill>
                  <a:schemeClr val="tx2"/>
                </a:solidFill>
                <a:latin typeface="Arial" panose="020B0604020202020204" pitchFamily="34" charset="0"/>
                <a:ea typeface="Roboto" charset="0"/>
                <a:cs typeface="Arial" panose="020B0604020202020204" pitchFamily="34" charset="0"/>
              </a:endParaRPr>
            </a:p>
          </p:txBody>
        </p:sp>
        <p:sp>
          <p:nvSpPr>
            <p:cNvPr id="12" name="Freeform 102"/>
            <p:cNvSpPr>
              <a:spLocks noChangeArrowheads="1"/>
            </p:cNvSpPr>
            <p:nvPr/>
          </p:nvSpPr>
          <p:spPr bwMode="auto">
            <a:xfrm>
              <a:off x="8204199" y="2453290"/>
              <a:ext cx="457703" cy="412041"/>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p:spPr>
          <p:txBody>
            <a:bodyPr wrap="none" lIns="91424" tIns="45712" rIns="91424" bIns="45712" anchor="ctr"/>
            <a:lstStyle/>
            <a:p>
              <a:pPr>
                <a:defRPr/>
              </a:pPr>
              <a:endParaRPr lang="en-US" sz="600" dirty="0">
                <a:solidFill>
                  <a:schemeClr val="tx2"/>
                </a:solidFill>
                <a:latin typeface="Arial" panose="020B0604020202020204" pitchFamily="34" charset="0"/>
                <a:ea typeface="Roboto" charset="0"/>
                <a:cs typeface="Arial" panose="020B0604020202020204" pitchFamily="34" charset="0"/>
              </a:endParaRPr>
            </a:p>
          </p:txBody>
        </p:sp>
        <p:sp>
          <p:nvSpPr>
            <p:cNvPr id="13" name="TextBox 12"/>
            <p:cNvSpPr txBox="1"/>
            <p:nvPr/>
          </p:nvSpPr>
          <p:spPr>
            <a:xfrm>
              <a:off x="2916023" y="2992279"/>
              <a:ext cx="954266" cy="571816"/>
            </a:xfrm>
            <a:prstGeom prst="rect">
              <a:avLst/>
            </a:prstGeom>
            <a:noFill/>
          </p:spPr>
          <p:txBody>
            <a:bodyPr wrap="none" lIns="0" tIns="0" rIns="0" bIns="0" rtlCol="0">
              <a:spAutoFit/>
            </a:bodyPr>
            <a:lstStyle/>
            <a:p>
              <a:pPr algn="ctr"/>
              <a:r>
                <a:rPr lang="en-US" sz="4800" dirty="0" smtClean="0">
                  <a:solidFill>
                    <a:schemeClr val="tx2"/>
                  </a:solidFill>
                  <a:latin typeface="+mj-lt"/>
                  <a:ea typeface="Roboto" charset="0"/>
                  <a:cs typeface="Arial" panose="020B0604020202020204" pitchFamily="34" charset="0"/>
                </a:rPr>
                <a:t>66%</a:t>
              </a:r>
              <a:endParaRPr lang="en-US" sz="4800" dirty="0">
                <a:solidFill>
                  <a:schemeClr val="tx2"/>
                </a:solidFill>
                <a:latin typeface="+mj-lt"/>
                <a:ea typeface="Roboto" charset="0"/>
                <a:cs typeface="Arial" panose="020B0604020202020204" pitchFamily="34" charset="0"/>
              </a:endParaRPr>
            </a:p>
          </p:txBody>
        </p:sp>
        <p:sp>
          <p:nvSpPr>
            <p:cNvPr id="14" name="TextBox 13"/>
            <p:cNvSpPr txBox="1"/>
            <p:nvPr/>
          </p:nvSpPr>
          <p:spPr>
            <a:xfrm>
              <a:off x="2962346" y="3698112"/>
              <a:ext cx="732689" cy="238257"/>
            </a:xfrm>
            <a:prstGeom prst="rect">
              <a:avLst/>
            </a:prstGeom>
            <a:noFill/>
          </p:spPr>
          <p:txBody>
            <a:bodyPr wrap="none" lIns="0" tIns="0" rIns="0" bIns="0" rtlCol="0">
              <a:spAutoFit/>
            </a:bodyPr>
            <a:lstStyle/>
            <a:p>
              <a:pPr algn="ctr"/>
              <a:r>
                <a:rPr lang="en-US" sz="2000" b="1" cap="all" spc="53" dirty="0" smtClean="0">
                  <a:solidFill>
                    <a:schemeClr val="tx2"/>
                  </a:solidFill>
                  <a:latin typeface="+mj-lt"/>
                  <a:ea typeface="Roboto" charset="0"/>
                  <a:cs typeface="Arial" panose="020B0604020202020204" pitchFamily="34" charset="0"/>
                </a:rPr>
                <a:t>Reused</a:t>
              </a:r>
              <a:endParaRPr lang="en-US" sz="2000" b="1" cap="all" spc="53" dirty="0">
                <a:solidFill>
                  <a:schemeClr val="tx2"/>
                </a:solidFill>
                <a:latin typeface="+mj-lt"/>
                <a:ea typeface="Roboto" charset="0"/>
                <a:cs typeface="Arial" panose="020B0604020202020204" pitchFamily="34" charset="0"/>
              </a:endParaRPr>
            </a:p>
          </p:txBody>
        </p:sp>
        <p:sp>
          <p:nvSpPr>
            <p:cNvPr id="15" name="TextBox 14"/>
            <p:cNvSpPr txBox="1"/>
            <p:nvPr/>
          </p:nvSpPr>
          <p:spPr>
            <a:xfrm>
              <a:off x="8770431" y="3032732"/>
              <a:ext cx="867225" cy="738664"/>
            </a:xfrm>
            <a:prstGeom prst="rect">
              <a:avLst/>
            </a:prstGeom>
            <a:noFill/>
          </p:spPr>
          <p:txBody>
            <a:bodyPr wrap="none" lIns="0" tIns="0" rIns="0" bIns="0" rtlCol="0">
              <a:spAutoFit/>
            </a:bodyPr>
            <a:lstStyle/>
            <a:p>
              <a:pPr algn="ctr"/>
              <a:r>
                <a:rPr lang="en-US" sz="4800" dirty="0" smtClean="0">
                  <a:solidFill>
                    <a:srgbClr val="22A4DD"/>
                  </a:solidFill>
                  <a:latin typeface="+mj-lt"/>
                  <a:ea typeface="Roboto" charset="0"/>
                  <a:cs typeface="Arial" panose="020B0604020202020204" pitchFamily="34" charset="0"/>
                </a:rPr>
                <a:t>6%</a:t>
              </a:r>
              <a:endParaRPr lang="en-US" sz="4800" dirty="0">
                <a:solidFill>
                  <a:srgbClr val="22A4DD"/>
                </a:solidFill>
                <a:latin typeface="+mj-lt"/>
                <a:ea typeface="Roboto" charset="0"/>
                <a:cs typeface="Arial" panose="020B0604020202020204" pitchFamily="34" charset="0"/>
              </a:endParaRPr>
            </a:p>
          </p:txBody>
        </p:sp>
        <p:sp>
          <p:nvSpPr>
            <p:cNvPr id="16" name="TextBox 15"/>
            <p:cNvSpPr txBox="1"/>
            <p:nvPr/>
          </p:nvSpPr>
          <p:spPr>
            <a:xfrm>
              <a:off x="8535776" y="3739302"/>
              <a:ext cx="1230979" cy="307777"/>
            </a:xfrm>
            <a:prstGeom prst="rect">
              <a:avLst/>
            </a:prstGeom>
            <a:noFill/>
          </p:spPr>
          <p:txBody>
            <a:bodyPr wrap="none" lIns="0" tIns="0" rIns="0" bIns="0" rtlCol="0">
              <a:spAutoFit/>
            </a:bodyPr>
            <a:lstStyle/>
            <a:p>
              <a:pPr algn="ctr"/>
              <a:r>
                <a:rPr lang="en-US" sz="2000" b="1" cap="all" spc="53" dirty="0" smtClean="0">
                  <a:solidFill>
                    <a:srgbClr val="22A4DD"/>
                  </a:solidFill>
                  <a:latin typeface="+mj-lt"/>
                  <a:ea typeface="Roboto" charset="0"/>
                  <a:cs typeface="Arial" panose="020B0604020202020204" pitchFamily="34" charset="0"/>
                </a:rPr>
                <a:t>reusable</a:t>
              </a:r>
              <a:endParaRPr lang="en-US" sz="2000" b="1" cap="all" spc="53" dirty="0">
                <a:solidFill>
                  <a:srgbClr val="22A4DD"/>
                </a:solidFill>
                <a:latin typeface="+mj-lt"/>
                <a:ea typeface="Roboto" charset="0"/>
                <a:cs typeface="Arial" panose="020B0604020202020204" pitchFamily="34" charset="0"/>
              </a:endParaRPr>
            </a:p>
          </p:txBody>
        </p:sp>
        <p:sp>
          <p:nvSpPr>
            <p:cNvPr id="17" name="TextBox 16"/>
            <p:cNvSpPr txBox="1"/>
            <p:nvPr/>
          </p:nvSpPr>
          <p:spPr>
            <a:xfrm>
              <a:off x="5659588" y="2269989"/>
              <a:ext cx="1203856" cy="738664"/>
            </a:xfrm>
            <a:prstGeom prst="rect">
              <a:avLst/>
            </a:prstGeom>
            <a:noFill/>
          </p:spPr>
          <p:txBody>
            <a:bodyPr wrap="none" lIns="0" tIns="0" rIns="0" bIns="0" rtlCol="0">
              <a:spAutoFit/>
            </a:bodyPr>
            <a:lstStyle/>
            <a:p>
              <a:pPr algn="ctr"/>
              <a:r>
                <a:rPr lang="en-US" sz="4800" dirty="0" smtClean="0">
                  <a:latin typeface="+mj-lt"/>
                  <a:ea typeface="Roboto" charset="0"/>
                  <a:cs typeface="Arial" panose="020B0604020202020204" pitchFamily="34" charset="0"/>
                </a:rPr>
                <a:t>50%</a:t>
              </a:r>
              <a:endParaRPr lang="en-US" sz="4800" dirty="0">
                <a:latin typeface="+mj-lt"/>
                <a:ea typeface="Roboto" charset="0"/>
                <a:cs typeface="Arial" panose="020B0604020202020204" pitchFamily="34" charset="0"/>
              </a:endParaRPr>
            </a:p>
          </p:txBody>
        </p:sp>
        <p:sp>
          <p:nvSpPr>
            <p:cNvPr id="18" name="TextBox 17"/>
            <p:cNvSpPr txBox="1"/>
            <p:nvPr/>
          </p:nvSpPr>
          <p:spPr>
            <a:xfrm>
              <a:off x="5941198" y="3012555"/>
              <a:ext cx="430759" cy="307777"/>
            </a:xfrm>
            <a:prstGeom prst="rect">
              <a:avLst/>
            </a:prstGeom>
            <a:noFill/>
          </p:spPr>
          <p:txBody>
            <a:bodyPr wrap="none" lIns="0" tIns="0" rIns="0" bIns="0" rtlCol="0">
              <a:spAutoFit/>
            </a:bodyPr>
            <a:lstStyle/>
            <a:p>
              <a:pPr algn="ctr"/>
              <a:r>
                <a:rPr lang="en-US" sz="2000" b="1" cap="all" spc="53" dirty="0" smtClean="0">
                  <a:latin typeface="+mj-lt"/>
                  <a:ea typeface="Roboto" charset="0"/>
                  <a:cs typeface="Arial" panose="020B0604020202020204" pitchFamily="34" charset="0"/>
                </a:rPr>
                <a:t>ROI</a:t>
              </a:r>
              <a:endParaRPr lang="en-US" sz="2000" b="1" cap="all" spc="53" dirty="0">
                <a:latin typeface="+mj-lt"/>
                <a:ea typeface="Roboto" charset="0"/>
                <a:cs typeface="Arial" panose="020B0604020202020204" pitchFamily="34" charset="0"/>
              </a:endParaRPr>
            </a:p>
          </p:txBody>
        </p:sp>
        <p:pic>
          <p:nvPicPr>
            <p:cNvPr id="19" name="Picture 2" descr="Résultat de recherche d'images pour &quot;roi icon&quot;"/>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118808" y="1644137"/>
              <a:ext cx="531118" cy="5311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Résultat de recherche d'images pour &quot;reuse icon&quot;"/>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2240227" y="2483973"/>
              <a:ext cx="532340" cy="53234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smtClean="0"/>
              <a:t>Results</a:t>
            </a:r>
            <a:endParaRPr lang="en-US" dirty="0"/>
          </a:p>
        </p:txBody>
      </p:sp>
      <p:sp>
        <p:nvSpPr>
          <p:cNvPr id="3" name="Subtitle 2"/>
          <p:cNvSpPr>
            <a:spLocks noGrp="1"/>
          </p:cNvSpPr>
          <p:nvPr>
            <p:ph idx="1"/>
          </p:nvPr>
        </p:nvSpPr>
        <p:spPr>
          <a:xfrm>
            <a:off x="1402080" y="4863850"/>
            <a:ext cx="9951720" cy="1080430"/>
          </a:xfrm>
        </p:spPr>
        <p:txBody>
          <a:bodyPr/>
          <a:lstStyle/>
          <a:p>
            <a:r>
              <a:rPr lang="nl-NL" b="1" dirty="0" err="1">
                <a:latin typeface="Arial" panose="020B0604020202020204" pitchFamily="34" charset="0"/>
                <a:cs typeface="Arial" panose="020B0604020202020204" pitchFamily="34" charset="0"/>
              </a:rPr>
              <a:t>Average</a:t>
            </a:r>
            <a:r>
              <a:rPr lang="nl-NL" b="1" dirty="0">
                <a:latin typeface="Arial" panose="020B0604020202020204" pitchFamily="34" charset="0"/>
                <a:cs typeface="Arial" panose="020B0604020202020204" pitchFamily="34" charset="0"/>
              </a:rPr>
              <a:t> ROI / </a:t>
            </a:r>
            <a:r>
              <a:rPr lang="nl-NL" b="1" dirty="0" err="1">
                <a:latin typeface="Arial" panose="020B0604020202020204" pitchFamily="34" charset="0"/>
                <a:cs typeface="Arial" panose="020B0604020202020204" pitchFamily="34" charset="0"/>
              </a:rPr>
              <a:t>ReUsed</a:t>
            </a:r>
            <a:r>
              <a:rPr lang="nl-NL" b="1" dirty="0">
                <a:latin typeface="Arial" panose="020B0604020202020204" pitchFamily="34" charset="0"/>
                <a:cs typeface="Arial" panose="020B0604020202020204" pitchFamily="34" charset="0"/>
              </a:rPr>
              <a:t> component </a:t>
            </a:r>
            <a:r>
              <a:rPr lang="fr-BE" b="1" dirty="0">
                <a:latin typeface="Arial" panose="020B0604020202020204" pitchFamily="34" charset="0"/>
                <a:cs typeface="Arial" panose="020B0604020202020204" pitchFamily="34" charset="0"/>
              </a:rPr>
              <a:t>(2019) : € 27.000</a:t>
            </a:r>
          </a:p>
          <a:p>
            <a:r>
              <a:rPr lang="fr-BE" b="1" dirty="0">
                <a:latin typeface="Arial" panose="020B0604020202020204" pitchFamily="34" charset="0"/>
                <a:cs typeface="Arial" panose="020B0604020202020204" pitchFamily="34" charset="0"/>
              </a:rPr>
              <a:t>Total ROI 2022 </a:t>
            </a:r>
            <a:r>
              <a:rPr lang="nl-NL" dirty="0" smtClean="0">
                <a:latin typeface="Arial" panose="020B0604020202020204" pitchFamily="34" charset="0"/>
                <a:cs typeface="Arial" panose="020B0604020202020204" pitchFamily="34" charset="0"/>
              </a:rPr>
              <a:t>(</a:t>
            </a:r>
            <a:r>
              <a:rPr lang="nl-NL" dirty="0" err="1" smtClean="0">
                <a:latin typeface="Arial" panose="020B0604020202020204" pitchFamily="34" charset="0"/>
                <a:cs typeface="Arial" panose="020B0604020202020204" pitchFamily="34" charset="0"/>
              </a:rPr>
              <a:t>Projects</a:t>
            </a:r>
            <a:r>
              <a:rPr lang="nl-NL" dirty="0" smtClean="0">
                <a:latin typeface="Arial" panose="020B0604020202020204" pitchFamily="34" charset="0"/>
                <a:cs typeface="Arial" panose="020B0604020202020204" pitchFamily="34" charset="0"/>
              </a:rPr>
              <a:t> </a:t>
            </a:r>
            <a:r>
              <a:rPr lang="nl-NL" dirty="0" err="1">
                <a:latin typeface="Arial" panose="020B0604020202020204" pitchFamily="34" charset="0"/>
                <a:cs typeface="Arial" panose="020B0604020202020204" pitchFamily="34" charset="0"/>
              </a:rPr>
              <a:t>by</a:t>
            </a:r>
            <a:r>
              <a:rPr lang="nl-NL" dirty="0">
                <a:latin typeface="Arial" panose="020B0604020202020204" pitchFamily="34" charset="0"/>
                <a:cs typeface="Arial" panose="020B0604020202020204" pitchFamily="34" charset="0"/>
              </a:rPr>
              <a:t> </a:t>
            </a:r>
            <a:r>
              <a:rPr lang="nl-NL" dirty="0" smtClean="0">
                <a:latin typeface="Arial" panose="020B0604020202020204" pitchFamily="34" charset="0"/>
                <a:cs typeface="Arial" panose="020B0604020202020204" pitchFamily="34" charset="0"/>
              </a:rPr>
              <a:t>Smals, </a:t>
            </a:r>
            <a:r>
              <a:rPr lang="nl-NL" dirty="0" err="1" smtClean="0">
                <a:latin typeface="Arial" panose="020B0604020202020204" pitchFamily="34" charset="0"/>
                <a:cs typeface="Arial" panose="020B0604020202020204" pitchFamily="34" charset="0"/>
              </a:rPr>
              <a:t>approx</a:t>
            </a:r>
            <a:r>
              <a:rPr lang="nl-NL" dirty="0" smtClean="0">
                <a:latin typeface="Arial" panose="020B0604020202020204" pitchFamily="34" charset="0"/>
                <a:cs typeface="Arial" panose="020B0604020202020204" pitchFamily="34" charset="0"/>
              </a:rPr>
              <a:t>.)</a:t>
            </a:r>
            <a:r>
              <a:rPr lang="fr-BE" b="1" dirty="0" smtClean="0">
                <a:latin typeface="Arial" panose="020B0604020202020204" pitchFamily="34" charset="0"/>
                <a:cs typeface="Arial" panose="020B0604020202020204" pitchFamily="34" charset="0"/>
              </a:rPr>
              <a:t>: </a:t>
            </a:r>
            <a:r>
              <a:rPr lang="fr-BE" dirty="0" smtClean="0">
                <a:latin typeface="Arial" panose="020B0604020202020204" pitchFamily="34" charset="0"/>
                <a:cs typeface="Arial" panose="020B0604020202020204" pitchFamily="34" charset="0"/>
              </a:rPr>
              <a:t> </a:t>
            </a:r>
            <a:r>
              <a:rPr lang="fr-BE" sz="2800" dirty="0">
                <a:solidFill>
                  <a:srgbClr val="EA4F5F"/>
                </a:solidFill>
                <a:latin typeface="Arial" panose="020B0604020202020204" pitchFamily="34" charset="0"/>
                <a:cs typeface="Arial" panose="020B0604020202020204" pitchFamily="34" charset="0"/>
              </a:rPr>
              <a:t>€ </a:t>
            </a:r>
            <a:r>
              <a:rPr lang="fr-BE" sz="2800" dirty="0" smtClean="0">
                <a:solidFill>
                  <a:srgbClr val="EA4F5F"/>
                </a:solidFill>
                <a:latin typeface="Arial" panose="020B0604020202020204" pitchFamily="34" charset="0"/>
                <a:cs typeface="Arial" panose="020B0604020202020204" pitchFamily="34" charset="0"/>
              </a:rPr>
              <a:t>32.000.000</a:t>
            </a:r>
            <a:endParaRPr lang="fr-BE" b="1" dirty="0">
              <a:solidFill>
                <a:srgbClr val="EA4F5F"/>
              </a:solidFill>
              <a:latin typeface="Arial" panose="020B0604020202020204" pitchFamily="34" charset="0"/>
              <a:cs typeface="Arial" panose="020B0604020202020204" pitchFamily="34" charset="0"/>
            </a:endParaRPr>
          </a:p>
        </p:txBody>
      </p:sp>
      <p:sp>
        <p:nvSpPr>
          <p:cNvPr id="23" name="Text Placeholder 7"/>
          <p:cNvSpPr>
            <a:spLocks noGrp="1"/>
          </p:cNvSpPr>
          <p:nvPr>
            <p:ph type="body" sz="quarter" idx="10"/>
          </p:nvPr>
        </p:nvSpPr>
        <p:spPr>
          <a:xfrm>
            <a:off x="1166840" y="6349181"/>
            <a:ext cx="9762899" cy="365125"/>
          </a:xfrm>
        </p:spPr>
        <p:txBody>
          <a:bodyPr/>
          <a:lstStyle/>
          <a:p>
            <a:r>
              <a:rPr lang="en-US" dirty="0">
                <a:latin typeface="Fira Sans" panose="020B0503050000020004" pitchFamily="34" charset="0"/>
              </a:rPr>
              <a:t>ReUse and collaboration for better </a:t>
            </a:r>
            <a:r>
              <a:rPr lang="en-US" dirty="0" err="1">
                <a:latin typeface="Fira Sans" panose="020B0503050000020004" pitchFamily="34" charset="0"/>
              </a:rPr>
              <a:t>eGov</a:t>
            </a:r>
            <a:r>
              <a:rPr lang="en-US" dirty="0">
                <a:latin typeface="Fira Sans" panose="020B0503050000020004" pitchFamily="34" charset="0"/>
              </a:rPr>
              <a:t> services</a:t>
            </a:r>
          </a:p>
        </p:txBody>
      </p:sp>
      <p:sp>
        <p:nvSpPr>
          <p:cNvPr id="21" name="TextBox 20"/>
          <p:cNvSpPr txBox="1"/>
          <p:nvPr/>
        </p:nvSpPr>
        <p:spPr>
          <a:xfrm>
            <a:off x="10349677" y="4325887"/>
            <a:ext cx="1160124" cy="1631216"/>
          </a:xfrm>
          <a:prstGeom prst="rect">
            <a:avLst/>
          </a:prstGeom>
          <a:solidFill>
            <a:srgbClr val="EA4F5F"/>
          </a:solidFill>
          <a:ln w="63500">
            <a:solidFill>
              <a:srgbClr val="EA4F5F"/>
            </a:solidFill>
          </a:ln>
        </p:spPr>
        <p:txBody>
          <a:bodyPr wrap="square" rtlCol="0">
            <a:spAutoFit/>
          </a:bodyPr>
          <a:lstStyle/>
          <a:p>
            <a:pPr algn="r"/>
            <a:r>
              <a:rPr lang="en-US" dirty="0" smtClean="0">
                <a:solidFill>
                  <a:schemeClr val="bg1"/>
                </a:solidFill>
              </a:rPr>
              <a:t>Business specific</a:t>
            </a:r>
          </a:p>
          <a:p>
            <a:pPr algn="r"/>
            <a:r>
              <a:rPr lang="en-US" dirty="0" smtClean="0">
                <a:solidFill>
                  <a:schemeClr val="bg1"/>
                </a:solidFill>
              </a:rPr>
              <a:t>custom code:</a:t>
            </a:r>
          </a:p>
          <a:p>
            <a:pPr algn="r"/>
            <a:r>
              <a:rPr lang="en-US" sz="2800" b="1" dirty="0" smtClean="0">
                <a:solidFill>
                  <a:schemeClr val="bg1"/>
                </a:solidFill>
              </a:rPr>
              <a:t>28%</a:t>
            </a:r>
            <a:endParaRPr lang="en-US" sz="2800" b="1" dirty="0">
              <a:solidFill>
                <a:schemeClr val="bg1"/>
              </a:solidFill>
            </a:endParaRPr>
          </a:p>
        </p:txBody>
      </p:sp>
    </p:spTree>
    <p:extLst>
      <p:ext uri="{BB962C8B-B14F-4D97-AF65-F5344CB8AC3E}">
        <p14:creationId xmlns:p14="http://schemas.microsoft.com/office/powerpoint/2010/main" val="35216486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dirty="0"/>
              <a:t>ReUse is part of project </a:t>
            </a:r>
            <a:r>
              <a:rPr lang="nl-BE" dirty="0" err="1"/>
              <a:t>lifecycle</a:t>
            </a:r>
            <a:endParaRPr lang="nl-BE" dirty="0"/>
          </a:p>
        </p:txBody>
      </p:sp>
      <p:sp>
        <p:nvSpPr>
          <p:cNvPr id="2" name="Content Placeholder 1"/>
          <p:cNvSpPr>
            <a:spLocks noGrp="1"/>
          </p:cNvSpPr>
          <p:nvPr>
            <p:ph idx="1"/>
          </p:nvPr>
        </p:nvSpPr>
        <p:spPr>
          <a:xfrm>
            <a:off x="329667" y="5120386"/>
            <a:ext cx="4641384" cy="887065"/>
          </a:xfrm>
        </p:spPr>
        <p:txBody>
          <a:bodyPr>
            <a:normAutofit fontScale="70000" lnSpcReduction="20000"/>
          </a:bodyPr>
          <a:lstStyle/>
          <a:p>
            <a:r>
              <a:rPr lang="nl-BE" dirty="0"/>
              <a:t> Standard project </a:t>
            </a:r>
            <a:r>
              <a:rPr lang="nl-BE" dirty="0" err="1"/>
              <a:t>methodology</a:t>
            </a:r>
            <a:r>
              <a:rPr lang="nl-BE" dirty="0"/>
              <a:t> @Smals</a:t>
            </a:r>
          </a:p>
          <a:p>
            <a:pPr lvl="1"/>
            <a:r>
              <a:rPr lang="en-US" dirty="0"/>
              <a:t>Detect ReUse opportunities as soon as possible</a:t>
            </a:r>
          </a:p>
          <a:p>
            <a:pPr lvl="1"/>
            <a:r>
              <a:rPr lang="nl-BE" dirty="0"/>
              <a:t>ReUse </a:t>
            </a:r>
            <a:r>
              <a:rPr lang="nl-BE" dirty="0" err="1"/>
              <a:t>embedded</a:t>
            </a:r>
            <a:r>
              <a:rPr lang="nl-BE" dirty="0"/>
              <a:t> in Project </a:t>
            </a:r>
            <a:r>
              <a:rPr lang="nl-BE" dirty="0" err="1"/>
              <a:t>Lifecycle</a:t>
            </a:r>
            <a:endParaRPr lang="nl-BE" dirty="0"/>
          </a:p>
          <a:p>
            <a:pPr marL="0" indent="0">
              <a:buNone/>
            </a:pPr>
            <a:endParaRPr lang="nl-BE" dirty="0"/>
          </a:p>
        </p:txBody>
      </p:sp>
      <p:pic>
        <p:nvPicPr>
          <p:cNvPr id="6" name="Picture 5"/>
          <p:cNvPicPr>
            <a:picLocks noChangeAspect="1"/>
          </p:cNvPicPr>
          <p:nvPr/>
        </p:nvPicPr>
        <p:blipFill>
          <a:blip r:embed="rId3"/>
          <a:stretch>
            <a:fillRect/>
          </a:stretch>
        </p:blipFill>
        <p:spPr>
          <a:xfrm>
            <a:off x="1559503" y="1598239"/>
            <a:ext cx="9768844" cy="3184775"/>
          </a:xfrm>
          <a:prstGeom prst="rect">
            <a:avLst/>
          </a:prstGeom>
          <a:ln>
            <a:solidFill>
              <a:srgbClr val="002060"/>
            </a:solidFill>
          </a:ln>
        </p:spPr>
      </p:pic>
      <p:pic>
        <p:nvPicPr>
          <p:cNvPr id="7" name="Picture 6"/>
          <p:cNvPicPr>
            <a:picLocks noChangeAspect="1"/>
          </p:cNvPicPr>
          <p:nvPr/>
        </p:nvPicPr>
        <p:blipFill>
          <a:blip r:embed="rId4"/>
          <a:stretch>
            <a:fillRect/>
          </a:stretch>
        </p:blipFill>
        <p:spPr>
          <a:xfrm>
            <a:off x="5446841" y="4210331"/>
            <a:ext cx="5041494" cy="2443093"/>
          </a:xfrm>
          <a:prstGeom prst="rect">
            <a:avLst/>
          </a:prstGeom>
          <a:ln w="38100">
            <a:solidFill>
              <a:srgbClr val="0000FF"/>
            </a:solidFill>
          </a:ln>
        </p:spPr>
      </p:pic>
      <p:sp>
        <p:nvSpPr>
          <p:cNvPr id="8" name="Rectangle 7"/>
          <p:cNvSpPr/>
          <p:nvPr/>
        </p:nvSpPr>
        <p:spPr>
          <a:xfrm>
            <a:off x="1833256" y="3348787"/>
            <a:ext cx="605489" cy="34984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61841" y="3371802"/>
            <a:ext cx="336424" cy="28814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0" name="Rectangle 9"/>
          <p:cNvSpPr/>
          <p:nvPr/>
        </p:nvSpPr>
        <p:spPr>
          <a:xfrm>
            <a:off x="3228301" y="3613851"/>
            <a:ext cx="719712" cy="22472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03252" y="3596020"/>
            <a:ext cx="336424" cy="26941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12" name="Rectangle 11"/>
          <p:cNvSpPr/>
          <p:nvPr/>
        </p:nvSpPr>
        <p:spPr>
          <a:xfrm>
            <a:off x="5146835" y="3613851"/>
            <a:ext cx="351288" cy="20231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546512" y="3600021"/>
            <a:ext cx="389797" cy="242552"/>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4" name="Rectangle 13"/>
          <p:cNvSpPr/>
          <p:nvPr/>
        </p:nvSpPr>
        <p:spPr>
          <a:xfrm>
            <a:off x="9122855" y="3632539"/>
            <a:ext cx="1087945" cy="21003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961011" y="2603787"/>
            <a:ext cx="336424" cy="287702"/>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6" name="Oval 15"/>
          <p:cNvSpPr/>
          <p:nvPr/>
        </p:nvSpPr>
        <p:spPr>
          <a:xfrm>
            <a:off x="10488335" y="3600310"/>
            <a:ext cx="356767" cy="25180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7" name="Diamond 16"/>
          <p:cNvSpPr/>
          <p:nvPr/>
        </p:nvSpPr>
        <p:spPr>
          <a:xfrm>
            <a:off x="6295134" y="2492621"/>
            <a:ext cx="534405" cy="567101"/>
          </a:xfrm>
          <a:prstGeom prst="diamond">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1242646" y="3816169"/>
            <a:ext cx="791308" cy="105476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359" y="5933921"/>
            <a:ext cx="1817659" cy="661628"/>
          </a:xfrm>
          <a:prstGeom prst="rect">
            <a:avLst/>
          </a:prstGeom>
        </p:spPr>
      </p:pic>
    </p:spTree>
    <p:extLst>
      <p:ext uri="{BB962C8B-B14F-4D97-AF65-F5344CB8AC3E}">
        <p14:creationId xmlns:p14="http://schemas.microsoft.com/office/powerpoint/2010/main" val="297521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559" y="3354816"/>
            <a:ext cx="2297764" cy="2545180"/>
          </a:xfrm>
          <a:prstGeom prst="rect">
            <a:avLst/>
          </a:prstGeom>
        </p:spPr>
      </p:pic>
      <p:sp>
        <p:nvSpPr>
          <p:cNvPr id="3" name="Title 2"/>
          <p:cNvSpPr>
            <a:spLocks noGrp="1"/>
          </p:cNvSpPr>
          <p:nvPr>
            <p:ph type="title"/>
          </p:nvPr>
        </p:nvSpPr>
        <p:spPr>
          <a:xfrm>
            <a:off x="838200" y="241560"/>
            <a:ext cx="10515600" cy="1325563"/>
          </a:xfrm>
        </p:spPr>
        <p:txBody>
          <a:bodyPr/>
          <a:lstStyle/>
          <a:p>
            <a:r>
              <a:rPr lang="nl-BE" dirty="0"/>
              <a:t>EU </a:t>
            </a:r>
            <a:r>
              <a:rPr lang="nl-BE" dirty="0" err="1"/>
              <a:t>Sharing</a:t>
            </a:r>
            <a:r>
              <a:rPr lang="nl-BE" dirty="0"/>
              <a:t> &amp; ReUse Award</a:t>
            </a:r>
          </a:p>
        </p:txBody>
      </p:sp>
      <p:sp>
        <p:nvSpPr>
          <p:cNvPr id="2" name="Content Placeholder 1"/>
          <p:cNvSpPr>
            <a:spLocks noGrp="1"/>
          </p:cNvSpPr>
          <p:nvPr>
            <p:ph idx="1"/>
          </p:nvPr>
        </p:nvSpPr>
        <p:spPr>
          <a:xfrm>
            <a:off x="1313793" y="1350850"/>
            <a:ext cx="8387053" cy="4351338"/>
          </a:xfrm>
        </p:spPr>
        <p:txBody>
          <a:bodyPr>
            <a:normAutofit/>
          </a:bodyPr>
          <a:lstStyle/>
          <a:p>
            <a:r>
              <a:rPr lang="nl-BE" dirty="0"/>
              <a:t> EU </a:t>
            </a:r>
            <a:r>
              <a:rPr lang="nl-BE" dirty="0" err="1"/>
              <a:t>Sharing</a:t>
            </a:r>
            <a:r>
              <a:rPr lang="nl-BE" dirty="0"/>
              <a:t> &amp; ReUse </a:t>
            </a:r>
            <a:r>
              <a:rPr lang="nl-BE" dirty="0" err="1"/>
              <a:t>Awards</a:t>
            </a:r>
            <a:r>
              <a:rPr lang="nl-BE" dirty="0"/>
              <a:t> – 2019</a:t>
            </a:r>
          </a:p>
          <a:p>
            <a:pPr lvl="1"/>
            <a:r>
              <a:rPr lang="en-US" dirty="0" smtClean="0"/>
              <a:t>Shared </a:t>
            </a:r>
            <a:r>
              <a:rPr lang="en-US" dirty="0"/>
              <a:t>IT services (commonly developed or shared)</a:t>
            </a:r>
            <a:br>
              <a:rPr lang="en-US" dirty="0"/>
            </a:br>
            <a:r>
              <a:rPr lang="en-US" dirty="0"/>
              <a:t>with the biggest impact on citizens or businesses</a:t>
            </a:r>
          </a:p>
          <a:p>
            <a:pPr lvl="1"/>
            <a:r>
              <a:rPr lang="nl-BE" dirty="0" smtClean="0"/>
              <a:t>Winner</a:t>
            </a:r>
            <a:r>
              <a:rPr lang="nl-BE" dirty="0"/>
              <a:t>: eHealth-platform &amp; Belgian social security</a:t>
            </a:r>
          </a:p>
          <a:p>
            <a:pPr marL="0" indent="0">
              <a:buNone/>
            </a:pPr>
            <a:endParaRPr lang="nl-B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652" y="3108959"/>
            <a:ext cx="5313502" cy="2988845"/>
          </a:xfrm>
          <a:prstGeom prst="rect">
            <a:avLst/>
          </a:prstGeom>
        </p:spPr>
      </p:pic>
      <p:sp>
        <p:nvSpPr>
          <p:cNvPr id="6" name="Text Placeholder 7"/>
          <p:cNvSpPr>
            <a:spLocks noGrp="1"/>
          </p:cNvSpPr>
          <p:nvPr>
            <p:ph type="body" sz="quarter" idx="10"/>
          </p:nvPr>
        </p:nvSpPr>
        <p:spPr>
          <a:xfrm>
            <a:off x="1166840" y="6349181"/>
            <a:ext cx="9762899" cy="365125"/>
          </a:xfrm>
        </p:spPr>
        <p:txBody>
          <a:bodyPr/>
          <a:lstStyle/>
          <a:p>
            <a:r>
              <a:rPr lang="en-US" dirty="0">
                <a:latin typeface="Fira Sans" panose="020B0503050000020004" pitchFamily="34" charset="0"/>
              </a:rPr>
              <a:t>ReUse and collaboration for better </a:t>
            </a:r>
            <a:r>
              <a:rPr lang="en-US" dirty="0" err="1">
                <a:latin typeface="Fira Sans" panose="020B0503050000020004" pitchFamily="34" charset="0"/>
              </a:rPr>
              <a:t>eGov</a:t>
            </a:r>
            <a:r>
              <a:rPr lang="en-US" dirty="0">
                <a:latin typeface="Fira Sans" panose="020B0503050000020004" pitchFamily="34" charset="0"/>
              </a:rPr>
              <a:t> services</a:t>
            </a:r>
          </a:p>
        </p:txBody>
      </p:sp>
    </p:spTree>
    <p:extLst>
      <p:ext uri="{BB962C8B-B14F-4D97-AF65-F5344CB8AC3E}">
        <p14:creationId xmlns:p14="http://schemas.microsoft.com/office/powerpoint/2010/main" val="5500032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6782" t="17140"/>
          <a:stretch/>
        </p:blipFill>
        <p:spPr>
          <a:xfrm>
            <a:off x="144379" y="0"/>
            <a:ext cx="12047621" cy="6858000"/>
          </a:xfrm>
          <a:prstGeom prst="rect">
            <a:avLst/>
          </a:prstGeom>
        </p:spPr>
      </p:pic>
      <p:sp>
        <p:nvSpPr>
          <p:cNvPr id="8" name="Title 2"/>
          <p:cNvSpPr>
            <a:spLocks noGrp="1"/>
          </p:cNvSpPr>
          <p:nvPr>
            <p:ph type="title"/>
          </p:nvPr>
        </p:nvSpPr>
        <p:spPr>
          <a:xfrm>
            <a:off x="6013563" y="365125"/>
            <a:ext cx="6023811" cy="5838826"/>
          </a:xfrm>
        </p:spPr>
        <p:txBody>
          <a:bodyPr>
            <a:normAutofit/>
          </a:bodyPr>
          <a:lstStyle/>
          <a:p>
            <a:pPr>
              <a:lnSpc>
                <a:spcPct val="150000"/>
              </a:lnSpc>
            </a:pPr>
            <a:r>
              <a:rPr lang="nl-NL" sz="4000" dirty="0" err="1">
                <a:solidFill>
                  <a:schemeClr val="accent2">
                    <a:lumMod val="50000"/>
                  </a:schemeClr>
                </a:solidFill>
                <a:latin typeface="Fira Sans Medium" panose="020B0603050000020004" pitchFamily="34" charset="0"/>
                <a:cs typeface="Arial" panose="020B0604020202020204" pitchFamily="34" charset="0"/>
              </a:rPr>
              <a:t>What’s</a:t>
            </a:r>
            <a:r>
              <a:rPr lang="nl-NL" sz="4000" dirty="0">
                <a:solidFill>
                  <a:schemeClr val="accent2">
                    <a:lumMod val="50000"/>
                  </a:schemeClr>
                </a:solidFill>
                <a:latin typeface="Fira Sans Medium" panose="020B0603050000020004" pitchFamily="34" charset="0"/>
                <a:cs typeface="Arial" panose="020B0604020202020204" pitchFamily="34" charset="0"/>
              </a:rPr>
              <a:t> </a:t>
            </a:r>
            <a:r>
              <a:rPr lang="nl-NL" sz="4000" dirty="0" smtClean="0">
                <a:solidFill>
                  <a:schemeClr val="accent2">
                    <a:lumMod val="50000"/>
                  </a:schemeClr>
                </a:solidFill>
                <a:latin typeface="Fira Sans Medium" panose="020B0603050000020004" pitchFamily="34" charset="0"/>
                <a:cs typeface="Arial" panose="020B0604020202020204" pitchFamily="34" charset="0"/>
              </a:rPr>
              <a:t>next ?</a:t>
            </a:r>
            <a:endParaRPr lang="nl-NL"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9" name="Text Placeholder 8"/>
          <p:cNvSpPr>
            <a:spLocks noGrp="1"/>
          </p:cNvSpPr>
          <p:nvPr>
            <p:ph type="body" sz="quarter" idx="10"/>
          </p:nvPr>
        </p:nvSpPr>
        <p:spPr/>
        <p:txBody>
          <a:bodyPr/>
          <a:lstStyle/>
          <a:p>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58913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err="1" smtClean="0"/>
              <a:t>Statutory</a:t>
            </a:r>
            <a:r>
              <a:rPr lang="nl-BE" dirty="0" smtClean="0"/>
              <a:t> </a:t>
            </a:r>
            <a:r>
              <a:rPr lang="nl-BE" dirty="0" smtClean="0"/>
              <a:t>mission </a:t>
            </a:r>
            <a:r>
              <a:rPr lang="nl-BE" dirty="0" err="1" smtClean="0"/>
              <a:t>and</a:t>
            </a:r>
            <a:r>
              <a:rPr lang="nl-BE" dirty="0" smtClean="0"/>
              <a:t> </a:t>
            </a:r>
            <a:r>
              <a:rPr lang="nl-BE" dirty="0" err="1" smtClean="0"/>
              <a:t>some</a:t>
            </a:r>
            <a:r>
              <a:rPr lang="nl-BE" dirty="0" smtClean="0"/>
              <a:t> </a:t>
            </a:r>
            <a:r>
              <a:rPr lang="nl-BE" dirty="0" err="1" smtClean="0"/>
              <a:t>figures</a:t>
            </a:r>
            <a:endParaRPr lang="fr-BE" dirty="0"/>
          </a:p>
        </p:txBody>
      </p:sp>
      <p:sp>
        <p:nvSpPr>
          <p:cNvPr id="3" name="Tijdelijke aanduiding voor dianummer 2"/>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D353B685-A2AB-4518-B31A-1C8B277EB988}" type="slidenum">
              <a:rPr kumimoji="0" lang="en-GB"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5</a:t>
            </a:fld>
            <a:endParaRPr kumimoji="0" lang="en-GB" sz="1000" b="0" i="0" u="none" strike="noStrike" kern="1200" cap="none" spc="0" normalizeH="0" baseline="0" noProof="0">
              <a:ln>
                <a:noFill/>
              </a:ln>
              <a:solidFill>
                <a:srgbClr val="364C9D"/>
              </a:solidFill>
              <a:effectLst/>
              <a:uLnTx/>
              <a:uFillTx/>
              <a:latin typeface="Calibri" pitchFamily="34" charset="0"/>
              <a:ea typeface="+mn-ea"/>
              <a:cs typeface="Arial" charset="0"/>
            </a:endParaRPr>
          </a:p>
        </p:txBody>
      </p:sp>
      <p:sp>
        <p:nvSpPr>
          <p:cNvPr id="6" name="Content Placeholder 5"/>
          <p:cNvSpPr>
            <a:spLocks noGrp="1"/>
          </p:cNvSpPr>
          <p:nvPr>
            <p:ph type="body" sz="quarter" idx="13"/>
          </p:nvPr>
        </p:nvSpPr>
        <p:spPr>
          <a:xfrm>
            <a:off x="527381" y="1052736"/>
            <a:ext cx="11092691" cy="5472608"/>
          </a:xfrm>
        </p:spPr>
        <p:txBody>
          <a:bodyPr>
            <a:normAutofit fontScale="92500"/>
          </a:bodyPr>
          <a:lstStyle/>
          <a:p>
            <a:r>
              <a:rPr lang="en-US" sz="2600" dirty="0" err="1"/>
              <a:t>Smals</a:t>
            </a:r>
            <a:r>
              <a:rPr lang="en-US" sz="2600" dirty="0"/>
              <a:t> supports and assists social security and healthcare institutions - and other public services on their demand - in their information management so that they can provide effective and efficient services to their users. </a:t>
            </a:r>
            <a:r>
              <a:rPr lang="en-US" sz="2600" dirty="0" err="1"/>
              <a:t>Smals</a:t>
            </a:r>
            <a:r>
              <a:rPr lang="en-US" sz="2600" dirty="0"/>
              <a:t> offers in-depth knowledge and skills, to generate mutually beneficial economies of scale and to drive additional value creation, while stimulating ICT </a:t>
            </a:r>
            <a:r>
              <a:rPr lang="en-US" sz="2600" dirty="0" smtClean="0"/>
              <a:t>reuse</a:t>
            </a:r>
            <a:endParaRPr lang="en-US" sz="2600" dirty="0"/>
          </a:p>
          <a:p>
            <a:r>
              <a:rPr lang="en-US" sz="2600" dirty="0" smtClean="0"/>
              <a:t>founded </a:t>
            </a:r>
            <a:r>
              <a:rPr lang="en-US" sz="2600" dirty="0"/>
              <a:t>in 1939 as an association for shared information management services by Belgian social security </a:t>
            </a:r>
            <a:r>
              <a:rPr lang="en-US" sz="2600" dirty="0" smtClean="0"/>
              <a:t>institutions, restructured in 2004</a:t>
            </a:r>
            <a:endParaRPr lang="en-US" sz="2600" dirty="0"/>
          </a:p>
          <a:p>
            <a:r>
              <a:rPr lang="en-US" sz="2600" dirty="0" smtClean="0"/>
              <a:t>member </a:t>
            </a:r>
            <a:r>
              <a:rPr lang="en-US" sz="2600" dirty="0"/>
              <a:t>institutions are free to choose whether they wish to use </a:t>
            </a:r>
            <a:r>
              <a:rPr lang="en-US" sz="2600" dirty="0" err="1"/>
              <a:t>Smals</a:t>
            </a:r>
            <a:r>
              <a:rPr lang="en-US" sz="2600" dirty="0"/>
              <a:t>' services (no monopoly</a:t>
            </a:r>
            <a:r>
              <a:rPr lang="en-US" sz="2600" dirty="0" smtClean="0"/>
              <a:t>)</a:t>
            </a:r>
          </a:p>
          <a:p>
            <a:r>
              <a:rPr lang="en-US" dirty="0" smtClean="0"/>
              <a:t>2,200 employees – huge cooperation with private sector (&gt; 1,000 external experts)</a:t>
            </a:r>
          </a:p>
          <a:p>
            <a:r>
              <a:rPr lang="en-US" sz="2600" dirty="0" smtClean="0"/>
              <a:t>annual turnover 440 million euro’s</a:t>
            </a:r>
          </a:p>
          <a:p>
            <a:r>
              <a:rPr lang="en-US" dirty="0"/>
              <a:t>see </a:t>
            </a:r>
            <a:r>
              <a:rPr lang="en-US" dirty="0">
                <a:hlinkClick r:id="rId2"/>
              </a:rPr>
              <a:t>https://</a:t>
            </a:r>
            <a:r>
              <a:rPr lang="en-US" dirty="0" smtClean="0">
                <a:hlinkClick r:id="rId2"/>
              </a:rPr>
              <a:t>www.smals.be/fr</a:t>
            </a:r>
            <a:endParaRPr lang="en-US" sz="2600" dirty="0"/>
          </a:p>
          <a:p>
            <a:endParaRPr lang="en-US" dirty="0" smtClean="0"/>
          </a:p>
          <a:p>
            <a:endParaRPr lang="en-US" dirty="0" smtClean="0"/>
          </a:p>
          <a:p>
            <a:endParaRPr lang="en-US" dirty="0" smtClean="0"/>
          </a:p>
          <a:p>
            <a:endParaRPr lang="fr-FR" dirty="0" smtClean="0"/>
          </a:p>
        </p:txBody>
      </p:sp>
    </p:spTree>
    <p:extLst>
      <p:ext uri="{BB962C8B-B14F-4D97-AF65-F5344CB8AC3E}">
        <p14:creationId xmlns:p14="http://schemas.microsoft.com/office/powerpoint/2010/main" val="24277250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0560" y="365125"/>
            <a:ext cx="6873240" cy="1325563"/>
          </a:xfrm>
        </p:spPr>
        <p:txBody>
          <a:bodyPr/>
          <a:lstStyle/>
          <a:p>
            <a:r>
              <a:rPr lang="nl-BE" dirty="0"/>
              <a:t>European context</a:t>
            </a:r>
          </a:p>
        </p:txBody>
      </p:sp>
      <p:sp>
        <p:nvSpPr>
          <p:cNvPr id="2" name="Content Placeholder 1"/>
          <p:cNvSpPr>
            <a:spLocks noGrp="1"/>
          </p:cNvSpPr>
          <p:nvPr>
            <p:ph idx="1"/>
          </p:nvPr>
        </p:nvSpPr>
        <p:spPr>
          <a:xfrm>
            <a:off x="4480560" y="1825625"/>
            <a:ext cx="6515100" cy="4351338"/>
          </a:xfrm>
        </p:spPr>
        <p:txBody>
          <a:bodyPr>
            <a:normAutofit/>
          </a:bodyPr>
          <a:lstStyle/>
          <a:p>
            <a:r>
              <a:rPr lang="nl-BE" dirty="0" err="1" smtClean="0"/>
              <a:t>Interoperable</a:t>
            </a:r>
            <a:r>
              <a:rPr lang="nl-BE" dirty="0" smtClean="0"/>
              <a:t> </a:t>
            </a:r>
            <a:r>
              <a:rPr lang="nl-BE" dirty="0"/>
              <a:t>Europe Act</a:t>
            </a:r>
          </a:p>
          <a:p>
            <a:pPr lvl="1"/>
            <a:r>
              <a:rPr lang="nl-BE" dirty="0"/>
              <a:t> Secure cross-border exchange &amp; </a:t>
            </a:r>
            <a:r>
              <a:rPr lang="nl-BE" dirty="0" err="1"/>
              <a:t>interoperability</a:t>
            </a:r>
            <a:endParaRPr lang="nl-BE" dirty="0"/>
          </a:p>
          <a:p>
            <a:r>
              <a:rPr lang="nl-BE" dirty="0" smtClean="0"/>
              <a:t>Open </a:t>
            </a:r>
            <a:r>
              <a:rPr lang="nl-BE" dirty="0"/>
              <a:t>Data Directive</a:t>
            </a:r>
          </a:p>
          <a:p>
            <a:pPr lvl="1"/>
            <a:r>
              <a:rPr lang="nl-BE" dirty="0"/>
              <a:t> High </a:t>
            </a:r>
            <a:r>
              <a:rPr lang="nl-BE" dirty="0" err="1"/>
              <a:t>value</a:t>
            </a:r>
            <a:r>
              <a:rPr lang="nl-BE" dirty="0"/>
              <a:t> datasets </a:t>
            </a:r>
            <a:r>
              <a:rPr lang="nl-BE" dirty="0" err="1"/>
              <a:t>to</a:t>
            </a:r>
            <a:r>
              <a:rPr lang="nl-BE" dirty="0"/>
              <a:t> </a:t>
            </a:r>
            <a:r>
              <a:rPr lang="nl-BE" dirty="0" err="1"/>
              <a:t>be</a:t>
            </a:r>
            <a:r>
              <a:rPr lang="nl-BE" dirty="0"/>
              <a:t> made </a:t>
            </a:r>
            <a:r>
              <a:rPr lang="nl-BE" dirty="0" err="1"/>
              <a:t>available</a:t>
            </a:r>
            <a:r>
              <a:rPr lang="nl-BE" dirty="0"/>
              <a:t> </a:t>
            </a:r>
            <a:r>
              <a:rPr lang="nl-BE" dirty="0" err="1"/>
              <a:t>for</a:t>
            </a:r>
            <a:r>
              <a:rPr lang="nl-BE" dirty="0"/>
              <a:t> re-</a:t>
            </a:r>
            <a:r>
              <a:rPr lang="nl-BE" dirty="0" err="1"/>
              <a:t>use</a:t>
            </a:r>
            <a:endParaRPr lang="nl-BE" dirty="0"/>
          </a:p>
          <a:p>
            <a:r>
              <a:rPr lang="nl-BE" dirty="0"/>
              <a:t>EU Health Data Space</a:t>
            </a:r>
          </a:p>
          <a:p>
            <a:pPr lvl="1"/>
            <a:r>
              <a:rPr lang="nl-BE" dirty="0"/>
              <a:t> </a:t>
            </a:r>
            <a:r>
              <a:rPr lang="nl-BE" dirty="0" err="1"/>
              <a:t>Interoperability</a:t>
            </a:r>
            <a:r>
              <a:rPr lang="nl-BE" dirty="0"/>
              <a:t> &amp; security</a:t>
            </a:r>
          </a:p>
          <a:p>
            <a:pPr lvl="1"/>
            <a:r>
              <a:rPr lang="nl-BE" dirty="0"/>
              <a:t> Strong </a:t>
            </a:r>
            <a:r>
              <a:rPr lang="nl-BE" dirty="0" err="1"/>
              <a:t>regulation</a:t>
            </a:r>
            <a:r>
              <a:rPr lang="nl-BE" dirty="0"/>
              <a:t> </a:t>
            </a:r>
            <a:r>
              <a:rPr lang="nl-BE" dirty="0" err="1"/>
              <a:t>needed</a:t>
            </a:r>
            <a:endParaRPr lang="nl-BE" dirty="0"/>
          </a:p>
          <a:p>
            <a:pPr lvl="1"/>
            <a:r>
              <a:rPr lang="nl-BE" dirty="0"/>
              <a:t> Share best </a:t>
            </a:r>
            <a:r>
              <a:rPr lang="nl-BE" dirty="0" err="1"/>
              <a:t>practices</a:t>
            </a:r>
            <a:r>
              <a:rPr lang="nl-BE" dirty="0"/>
              <a:t> – </a:t>
            </a:r>
            <a:r>
              <a:rPr lang="nl-BE" dirty="0" err="1"/>
              <a:t>Sumehr</a:t>
            </a:r>
            <a:r>
              <a:rPr lang="nl-BE" dirty="0"/>
              <a:t>, </a:t>
            </a:r>
            <a:r>
              <a:rPr lang="nl-BE" dirty="0" err="1"/>
              <a:t>ePrecription</a:t>
            </a:r>
            <a:r>
              <a:rPr lang="nl-BE" dirty="0"/>
              <a:t>… </a:t>
            </a:r>
          </a:p>
          <a:p>
            <a:r>
              <a:rPr lang="nl-BE" dirty="0" err="1"/>
              <a:t>JoinUp</a:t>
            </a:r>
            <a:r>
              <a:rPr lang="nl-BE" dirty="0"/>
              <a:t> </a:t>
            </a:r>
            <a:r>
              <a:rPr lang="nl-BE" dirty="0" err="1"/>
              <a:t>initiative</a:t>
            </a:r>
            <a:endParaRPr lang="nl-BE" dirty="0"/>
          </a:p>
          <a:p>
            <a:pPr lvl="1"/>
            <a:r>
              <a:rPr lang="nl-BE" dirty="0"/>
              <a:t> </a:t>
            </a:r>
            <a:r>
              <a:rPr lang="nl-BE" dirty="0">
                <a:hlinkClick r:id="rId3"/>
              </a:rPr>
              <a:t>joinup.ec.europa.eu</a:t>
            </a:r>
            <a:r>
              <a:rPr lang="nl-BE" dirty="0"/>
              <a:t>  </a:t>
            </a:r>
          </a:p>
        </p:txBody>
      </p:sp>
      <p:pic>
        <p:nvPicPr>
          <p:cNvPr id="5" name="Picture 4"/>
          <p:cNvPicPr>
            <a:picLocks noChangeAspect="1"/>
          </p:cNvPicPr>
          <p:nvPr/>
        </p:nvPicPr>
        <p:blipFill rotWithShape="1">
          <a:blip r:embed="rId4"/>
          <a:srcRect l="43388" t="166" r="518" b="-166"/>
          <a:stretch/>
        </p:blipFill>
        <p:spPr>
          <a:xfrm>
            <a:off x="146098" y="-1"/>
            <a:ext cx="3694382" cy="6886395"/>
          </a:xfrm>
          <a:prstGeom prst="rect">
            <a:avLst/>
          </a:prstGeom>
        </p:spPr>
      </p:pic>
      <p:sp>
        <p:nvSpPr>
          <p:cNvPr id="6"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12095990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91990" y="1825625"/>
            <a:ext cx="6861810" cy="4351338"/>
          </a:xfrm>
        </p:spPr>
        <p:txBody>
          <a:bodyPr>
            <a:normAutofit/>
          </a:bodyPr>
          <a:lstStyle/>
          <a:p>
            <a:r>
              <a:rPr lang="nl-BE" b="1" dirty="0" err="1">
                <a:latin typeface="Fira Sans" panose="020B0503050000020004" pitchFamily="34" charset="0"/>
              </a:rPr>
              <a:t>eIDAS</a:t>
            </a:r>
            <a:r>
              <a:rPr lang="nl-BE" b="1" dirty="0">
                <a:latin typeface="Fira Sans" panose="020B0503050000020004" pitchFamily="34" charset="0"/>
              </a:rPr>
              <a:t> – v2</a:t>
            </a:r>
          </a:p>
          <a:p>
            <a:pPr lvl="1"/>
            <a:r>
              <a:rPr lang="nl-BE" dirty="0">
                <a:latin typeface="Fira Sans" panose="020B0503050000020004" pitchFamily="34" charset="0"/>
              </a:rPr>
              <a:t>New: </a:t>
            </a:r>
            <a:r>
              <a:rPr lang="nl-BE" dirty="0" err="1">
                <a:latin typeface="Fira Sans" panose="020B0503050000020004" pitchFamily="34" charset="0"/>
              </a:rPr>
              <a:t>Quality</a:t>
            </a:r>
            <a:r>
              <a:rPr lang="nl-BE" dirty="0">
                <a:latin typeface="Fira Sans" panose="020B0503050000020004" pitchFamily="34" charset="0"/>
              </a:rPr>
              <a:t> </a:t>
            </a:r>
            <a:r>
              <a:rPr lang="nl-BE" dirty="0" err="1">
                <a:latin typeface="Fira Sans" panose="020B0503050000020004" pitchFamily="34" charset="0"/>
              </a:rPr>
              <a:t>Attributes</a:t>
            </a:r>
            <a:endParaRPr lang="nl-BE" dirty="0">
              <a:latin typeface="Fira Sans" panose="020B0503050000020004" pitchFamily="34" charset="0"/>
            </a:endParaRPr>
          </a:p>
          <a:p>
            <a:pPr lvl="1"/>
            <a:r>
              <a:rPr lang="nl-BE" dirty="0" err="1">
                <a:latin typeface="Fira Sans" panose="020B0503050000020004" pitchFamily="34" charset="0"/>
              </a:rPr>
              <a:t>Still</a:t>
            </a:r>
            <a:r>
              <a:rPr lang="nl-BE" dirty="0">
                <a:latin typeface="Fira Sans" panose="020B0503050000020004" pitchFamily="34" charset="0"/>
              </a:rPr>
              <a:t> missing: </a:t>
            </a:r>
            <a:r>
              <a:rPr lang="nl-BE" dirty="0" err="1" smtClean="0">
                <a:latin typeface="Fira Sans" panose="020B0503050000020004" pitchFamily="34" charset="0"/>
              </a:rPr>
              <a:t>Relationships</a:t>
            </a:r>
            <a:r>
              <a:rPr lang="nl-BE" dirty="0" smtClean="0">
                <a:latin typeface="Fira Sans" panose="020B0503050000020004" pitchFamily="34" charset="0"/>
              </a:rPr>
              <a:t> (ex. </a:t>
            </a:r>
            <a:r>
              <a:rPr lang="nl-BE" dirty="0" err="1" smtClean="0">
                <a:latin typeface="Fira Sans" panose="020B0503050000020004" pitchFamily="34" charset="0"/>
              </a:rPr>
              <a:t>Therapeutic</a:t>
            </a:r>
            <a:r>
              <a:rPr lang="nl-BE" dirty="0">
                <a:latin typeface="Fira Sans" panose="020B0503050000020004" pitchFamily="34" charset="0"/>
              </a:rPr>
              <a:t>) </a:t>
            </a:r>
          </a:p>
          <a:p>
            <a:r>
              <a:rPr lang="nl-BE" b="1" dirty="0">
                <a:latin typeface="Fira Sans" panose="020B0503050000020004" pitchFamily="34" charset="0"/>
              </a:rPr>
              <a:t>EU Health Insurance Card </a:t>
            </a:r>
          </a:p>
          <a:p>
            <a:r>
              <a:rPr lang="nl-BE" b="1" dirty="0">
                <a:latin typeface="Fira Sans" panose="020B0503050000020004" pitchFamily="34" charset="0"/>
              </a:rPr>
              <a:t>EU Digital Identity Wallet</a:t>
            </a:r>
          </a:p>
          <a:p>
            <a:pPr lvl="1"/>
            <a:r>
              <a:rPr lang="nl-BE" dirty="0">
                <a:latin typeface="Fira Sans" panose="020B0503050000020004" pitchFamily="34" charset="0"/>
              </a:rPr>
              <a:t>DC4EU Consortium - </a:t>
            </a:r>
            <a:r>
              <a:rPr lang="nl-BE" dirty="0">
                <a:latin typeface="Fira Sans" panose="020B0503050000020004" pitchFamily="34" charset="0"/>
                <a:hlinkClick r:id="rId3"/>
              </a:rPr>
              <a:t>www.dc4eu.eu</a:t>
            </a:r>
            <a:endParaRPr lang="nl-BE" dirty="0">
              <a:latin typeface="Fira Sans" panose="020B0503050000020004" pitchFamily="34" charset="0"/>
            </a:endParaRPr>
          </a:p>
        </p:txBody>
      </p:sp>
      <p:pic>
        <p:nvPicPr>
          <p:cNvPr id="5" name="Picture 4"/>
          <p:cNvPicPr>
            <a:picLocks noChangeAspect="1"/>
          </p:cNvPicPr>
          <p:nvPr/>
        </p:nvPicPr>
        <p:blipFill rotWithShape="1">
          <a:blip r:embed="rId4"/>
          <a:srcRect l="43388" t="166" r="518" b="-166"/>
          <a:stretch/>
        </p:blipFill>
        <p:spPr>
          <a:xfrm>
            <a:off x="146098" y="-1"/>
            <a:ext cx="3694382" cy="6886395"/>
          </a:xfrm>
          <a:prstGeom prst="rect">
            <a:avLst/>
          </a:prstGeom>
        </p:spPr>
      </p:pic>
      <p:sp>
        <p:nvSpPr>
          <p:cNvPr id="7" name="Title 2"/>
          <p:cNvSpPr>
            <a:spLocks noGrp="1"/>
          </p:cNvSpPr>
          <p:nvPr>
            <p:ph type="title"/>
          </p:nvPr>
        </p:nvSpPr>
        <p:spPr>
          <a:xfrm>
            <a:off x="4480560" y="365125"/>
            <a:ext cx="6873240" cy="1325563"/>
          </a:xfrm>
        </p:spPr>
        <p:txBody>
          <a:bodyPr/>
          <a:lstStyle/>
          <a:p>
            <a:r>
              <a:rPr lang="nl-BE" dirty="0"/>
              <a:t>European context</a:t>
            </a:r>
          </a:p>
        </p:txBody>
      </p:sp>
      <p:sp>
        <p:nvSpPr>
          <p:cNvPr id="9"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18640625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fr.hdyo.org/assets/ask-question-2-ce96e3e01c85a38a0d39c61cfae6d42c.jpg"/>
          <p:cNvPicPr>
            <a:picLocks noChangeAspect="1" noChangeArrowheads="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29206" y="1700808"/>
            <a:ext cx="4176464" cy="41764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p:cNvSpPr>
            <a:spLocks noGrp="1"/>
          </p:cNvSpPr>
          <p:nvPr>
            <p:ph type="body" sz="quarter" idx="4294967295"/>
          </p:nvPr>
        </p:nvSpPr>
        <p:spPr>
          <a:xfrm>
            <a:off x="8352137" y="2487006"/>
            <a:ext cx="3661198" cy="3786690"/>
          </a:xfrm>
        </p:spPr>
        <p:txBody>
          <a:bodyPr>
            <a:noAutofit/>
          </a:bodyPr>
          <a:lstStyle/>
          <a:p>
            <a:r>
              <a:rPr lang="en-US" sz="1400" dirty="0" smtClean="0">
                <a:solidFill>
                  <a:srgbClr val="235A97"/>
                </a:solidFill>
                <a:hlinkClick r:id="rId4"/>
              </a:rPr>
              <a:t>Subscribe here</a:t>
            </a:r>
            <a:endParaRPr lang="en-US" sz="1400" dirty="0" smtClean="0">
              <a:solidFill>
                <a:srgbClr val="235A97"/>
              </a:solidFill>
            </a:endParaRPr>
          </a:p>
          <a:p>
            <a:endParaRPr lang="en-US" sz="1400" dirty="0" smtClean="0">
              <a:solidFill>
                <a:srgbClr val="235A97"/>
              </a:solidFill>
              <a:hlinkClick r:id="rId5"/>
            </a:endParaRPr>
          </a:p>
          <a:p>
            <a:r>
              <a:rPr lang="en-US" sz="1400" dirty="0" smtClean="0">
                <a:solidFill>
                  <a:srgbClr val="235A97"/>
                </a:solidFill>
                <a:hlinkClick r:id="rId5"/>
              </a:rPr>
              <a:t>www.ict-reuse.be</a:t>
            </a:r>
            <a:endParaRPr lang="en-US" sz="1400" dirty="0" smtClean="0">
              <a:solidFill>
                <a:srgbClr val="235A97"/>
              </a:solidFill>
            </a:endParaRPr>
          </a:p>
          <a:p>
            <a:endParaRPr lang="en-US" sz="1400" dirty="0" smtClean="0">
              <a:solidFill>
                <a:srgbClr val="235A97"/>
              </a:solidFill>
            </a:endParaRPr>
          </a:p>
          <a:p>
            <a:r>
              <a:rPr lang="en-US" sz="1400" dirty="0" smtClean="0">
                <a:solidFill>
                  <a:srgbClr val="235A97"/>
                </a:solidFill>
                <a:hlinkClick r:id="rId6"/>
              </a:rPr>
              <a:t>info@ict-reuse.be</a:t>
            </a:r>
            <a:endParaRPr lang="en-US" sz="1400" dirty="0" smtClean="0">
              <a:solidFill>
                <a:srgbClr val="235A97"/>
              </a:solidFill>
            </a:endParaRPr>
          </a:p>
          <a:p>
            <a:endParaRPr lang="en-US" sz="1400" dirty="0">
              <a:solidFill>
                <a:srgbClr val="235A97"/>
              </a:solidFill>
            </a:endParaRPr>
          </a:p>
          <a:p>
            <a:r>
              <a:rPr lang="en-US" sz="1400" dirty="0" smtClean="0">
                <a:solidFill>
                  <a:srgbClr val="235A97"/>
                </a:solidFill>
                <a:hlinkClick r:id="rId7"/>
              </a:rPr>
              <a:t>twitter.com/</a:t>
            </a:r>
            <a:r>
              <a:rPr lang="en-US" sz="1400" dirty="0" err="1" smtClean="0">
                <a:solidFill>
                  <a:srgbClr val="235A97"/>
                </a:solidFill>
                <a:hlinkClick r:id="rId7"/>
              </a:rPr>
              <a:t>ictreuse</a:t>
            </a:r>
            <a:endParaRPr lang="en-US" sz="1400" dirty="0" smtClean="0">
              <a:solidFill>
                <a:srgbClr val="235A97"/>
              </a:solidFill>
            </a:endParaRPr>
          </a:p>
          <a:p>
            <a:endParaRPr lang="en-US" sz="1400" dirty="0" smtClean="0">
              <a:solidFill>
                <a:srgbClr val="235A97"/>
              </a:solidFill>
              <a:hlinkClick r:id="rId8"/>
            </a:endParaRPr>
          </a:p>
          <a:p>
            <a:r>
              <a:rPr lang="en-US" sz="1400" dirty="0" smtClean="0">
                <a:solidFill>
                  <a:srgbClr val="235A97"/>
                </a:solidFill>
                <a:hlinkClick r:id="rId8"/>
              </a:rPr>
              <a:t>www.linkedin.com/company/reuse-ict/</a:t>
            </a:r>
            <a:endParaRPr lang="en-US" sz="1400" dirty="0" smtClean="0">
              <a:solidFill>
                <a:srgbClr val="235A97"/>
              </a:solidFill>
            </a:endParaRPr>
          </a:p>
          <a:p>
            <a:endParaRPr lang="en-US" sz="1400" dirty="0"/>
          </a:p>
          <a:p>
            <a:endParaRPr lang="en-US" sz="1400" dirty="0"/>
          </a:p>
          <a:p>
            <a:endParaRPr lang="en-US" sz="1400" dirty="0"/>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0594" y="2342856"/>
            <a:ext cx="581758" cy="577801"/>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0717" y="5031976"/>
            <a:ext cx="602363" cy="604089"/>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368" y="2867353"/>
            <a:ext cx="813566" cy="813566"/>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6369" y="3615794"/>
            <a:ext cx="665152" cy="665152"/>
          </a:xfrm>
          <a:prstGeom prst="rect">
            <a:avLst/>
          </a:prstGeom>
        </p:spPr>
      </p:pic>
      <p:pic>
        <p:nvPicPr>
          <p:cNvPr id="26" name="Picture 25"/>
          <p:cNvPicPr>
            <a:picLocks noChangeAspect="1"/>
          </p:cNvPicPr>
          <p:nvPr/>
        </p:nvPicPr>
        <p:blipFill>
          <a:blip r:embed="rId13"/>
          <a:stretch>
            <a:fillRect/>
          </a:stretch>
        </p:blipFill>
        <p:spPr>
          <a:xfrm>
            <a:off x="7686810" y="4305840"/>
            <a:ext cx="644269" cy="632400"/>
          </a:xfrm>
          <a:prstGeom prst="rect">
            <a:avLst/>
          </a:prstGeom>
        </p:spPr>
      </p:pic>
      <p:sp>
        <p:nvSpPr>
          <p:cNvPr id="11" name="TextBox 12"/>
          <p:cNvSpPr txBox="1">
            <a:spLocks noChangeArrowheads="1"/>
          </p:cNvSpPr>
          <p:nvPr/>
        </p:nvSpPr>
        <p:spPr bwMode="auto">
          <a:xfrm>
            <a:off x="3970329" y="2302326"/>
            <a:ext cx="3887788"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BE" dirty="0">
              <a:solidFill>
                <a:srgbClr val="0D0D0D"/>
              </a:solidFill>
            </a:endParaRPr>
          </a:p>
          <a:p>
            <a:endParaRPr lang="nl-BE" sz="1600" dirty="0">
              <a:solidFill>
                <a:srgbClr val="0D0D0D"/>
              </a:solidFill>
            </a:endParaRPr>
          </a:p>
          <a:p>
            <a:endParaRPr lang="nl-BE" sz="1600" dirty="0">
              <a:solidFill>
                <a:srgbClr val="0D0D0D"/>
              </a:solidFill>
            </a:endParaRPr>
          </a:p>
          <a:p>
            <a:endParaRPr lang="nl-BE" sz="2000" dirty="0">
              <a:solidFill>
                <a:srgbClr val="0D0D0D"/>
              </a:solidFill>
            </a:endParaRPr>
          </a:p>
          <a:p>
            <a:r>
              <a:rPr lang="nl-BE" sz="2000" dirty="0"/>
              <a:t>frank.robben@mail.fgov.be </a:t>
            </a:r>
          </a:p>
          <a:p>
            <a:endParaRPr lang="nl-BE" sz="2000" dirty="0">
              <a:sym typeface="Arial" pitchFamily="34" charset="0"/>
            </a:endParaRPr>
          </a:p>
          <a:p>
            <a:r>
              <a:rPr lang="nl-BE" sz="2000" dirty="0">
                <a:sym typeface="Arial" pitchFamily="34" charset="0"/>
              </a:rPr>
              <a:t>@FrRobben</a:t>
            </a:r>
          </a:p>
          <a:p>
            <a:endParaRPr lang="nl-BE" sz="2000" dirty="0">
              <a:sym typeface="Arial" pitchFamily="34" charset="0"/>
            </a:endParaRPr>
          </a:p>
          <a:p>
            <a:r>
              <a:rPr lang="nl-BE" sz="2000" dirty="0" smtClean="0">
                <a:sym typeface="Arial" pitchFamily="34" charset="0"/>
                <a:hlinkClick r:id="rId14"/>
              </a:rPr>
              <a:t>www.frankrobben.be</a:t>
            </a:r>
            <a:endParaRPr lang="nl-BE" sz="2000" dirty="0">
              <a:sym typeface="Arial" pitchFamily="34" charset="0"/>
            </a:endParaRPr>
          </a:p>
          <a:p>
            <a:r>
              <a:rPr lang="nl-BE" sz="2000" dirty="0" smtClean="0">
                <a:sym typeface="Arial" pitchFamily="34" charset="0"/>
                <a:hlinkClick r:id="rId15"/>
              </a:rPr>
              <a:t>www.gcloud.belgium.be</a:t>
            </a:r>
            <a:endParaRPr lang="nl-BE" sz="2000" dirty="0" smtClean="0">
              <a:sym typeface="Arial" pitchFamily="34" charset="0"/>
            </a:endParaRPr>
          </a:p>
          <a:p>
            <a:r>
              <a:rPr lang="nl-BE" sz="2000" dirty="0" smtClean="0">
                <a:sym typeface="Arial" pitchFamily="34" charset="0"/>
                <a:hlinkClick r:id="rId16"/>
              </a:rPr>
              <a:t>www.smals.be</a:t>
            </a:r>
            <a:endParaRPr lang="nl-BE" sz="2000" dirty="0"/>
          </a:p>
        </p:txBody>
      </p:sp>
    </p:spTree>
    <p:extLst>
      <p:ext uri="{BB962C8B-B14F-4D97-AF65-F5344CB8AC3E}">
        <p14:creationId xmlns:p14="http://schemas.microsoft.com/office/powerpoint/2010/main" val="3465044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t>Legal </a:t>
            </a:r>
            <a:r>
              <a:rPr lang="nl-BE" dirty="0" err="1" smtClean="0"/>
              <a:t>framework</a:t>
            </a:r>
            <a:endParaRPr lang="fr-BE" dirty="0"/>
          </a:p>
        </p:txBody>
      </p:sp>
      <p:sp>
        <p:nvSpPr>
          <p:cNvPr id="3" name="Tijdelijke aanduiding voor dianummer 2"/>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D353B685-A2AB-4518-B31A-1C8B277EB988}" type="slidenum">
              <a:rPr kumimoji="0" lang="en-GB"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6</a:t>
            </a:fld>
            <a:endParaRPr kumimoji="0" lang="en-GB" sz="1000" b="0" i="0" u="none" strike="noStrike" kern="1200" cap="none" spc="0" normalizeH="0" baseline="0" noProof="0">
              <a:ln>
                <a:noFill/>
              </a:ln>
              <a:solidFill>
                <a:srgbClr val="364C9D"/>
              </a:solidFill>
              <a:effectLst/>
              <a:uLnTx/>
              <a:uFillTx/>
              <a:latin typeface="Calibri" pitchFamily="34" charset="0"/>
              <a:ea typeface="+mn-ea"/>
              <a:cs typeface="Arial" charset="0"/>
            </a:endParaRPr>
          </a:p>
        </p:txBody>
      </p:sp>
      <p:sp>
        <p:nvSpPr>
          <p:cNvPr id="6" name="Content Placeholder 5"/>
          <p:cNvSpPr>
            <a:spLocks noGrp="1"/>
          </p:cNvSpPr>
          <p:nvPr>
            <p:ph type="body" sz="quarter" idx="13"/>
          </p:nvPr>
        </p:nvSpPr>
        <p:spPr/>
        <p:txBody>
          <a:bodyPr>
            <a:normAutofit/>
          </a:bodyPr>
          <a:lstStyle/>
          <a:p>
            <a:r>
              <a:rPr lang="en-US" dirty="0"/>
              <a:t>Companies and </a:t>
            </a:r>
            <a:r>
              <a:rPr lang="en-US" dirty="0" smtClean="0"/>
              <a:t>associations </a:t>
            </a:r>
            <a:r>
              <a:rPr lang="en-US" dirty="0"/>
              <a:t>c</a:t>
            </a:r>
            <a:r>
              <a:rPr lang="en-US" dirty="0" smtClean="0"/>
              <a:t>ode</a:t>
            </a:r>
            <a:endParaRPr lang="en-US" dirty="0"/>
          </a:p>
          <a:p>
            <a:r>
              <a:rPr lang="en-US" dirty="0"/>
              <a:t>a</a:t>
            </a:r>
            <a:r>
              <a:rPr lang="en-US" dirty="0" smtClean="0"/>
              <a:t>rticle </a:t>
            </a:r>
            <a:r>
              <a:rPr lang="en-US" dirty="0"/>
              <a:t>17bis </a:t>
            </a:r>
            <a:r>
              <a:rPr lang="en-US" dirty="0" smtClean="0"/>
              <a:t>CBSS Act</a:t>
            </a:r>
          </a:p>
          <a:p>
            <a:pPr lvl="1"/>
            <a:r>
              <a:rPr lang="en-US" dirty="0" smtClean="0"/>
              <a:t>for </a:t>
            </a:r>
            <a:r>
              <a:rPr lang="en-US" dirty="0"/>
              <a:t>the </a:t>
            </a:r>
            <a:r>
              <a:rPr lang="en-US" dirty="0" err="1"/>
              <a:t>authorisation</a:t>
            </a:r>
            <a:r>
              <a:rPr lang="en-US" dirty="0"/>
              <a:t> of association of public </a:t>
            </a:r>
            <a:r>
              <a:rPr lang="en-US" dirty="0" smtClean="0"/>
              <a:t>institutions</a:t>
            </a:r>
          </a:p>
          <a:p>
            <a:pPr lvl="1"/>
            <a:r>
              <a:rPr lang="en-US" dirty="0"/>
              <a:t>f</a:t>
            </a:r>
            <a:r>
              <a:rPr lang="en-US" dirty="0" smtClean="0"/>
              <a:t>or </a:t>
            </a:r>
            <a:r>
              <a:rPr lang="en-US" dirty="0"/>
              <a:t>the obligatory not-for-profit </a:t>
            </a:r>
            <a:r>
              <a:rPr lang="en-US" dirty="0" smtClean="0"/>
              <a:t>form</a:t>
            </a:r>
          </a:p>
          <a:p>
            <a:pPr lvl="1"/>
            <a:r>
              <a:rPr lang="en-US" dirty="0" smtClean="0"/>
              <a:t>for </a:t>
            </a:r>
            <a:r>
              <a:rPr lang="en-US" dirty="0"/>
              <a:t>the principle of </a:t>
            </a:r>
            <a:r>
              <a:rPr lang="en-US" dirty="0" smtClean="0"/>
              <a:t>cost-sharing</a:t>
            </a:r>
          </a:p>
          <a:p>
            <a:pPr lvl="1"/>
            <a:r>
              <a:rPr lang="en-US" dirty="0" smtClean="0"/>
              <a:t>for </a:t>
            </a:r>
            <a:r>
              <a:rPr lang="en-US" dirty="0"/>
              <a:t>the legal </a:t>
            </a:r>
            <a:r>
              <a:rPr lang="en-US" dirty="0" err="1"/>
              <a:t>authorisation</a:t>
            </a:r>
            <a:r>
              <a:rPr lang="en-US" dirty="0"/>
              <a:t> of </a:t>
            </a:r>
            <a:r>
              <a:rPr lang="en-US" dirty="0" err="1"/>
              <a:t>secondment</a:t>
            </a:r>
            <a:r>
              <a:rPr lang="en-US" dirty="0"/>
              <a:t> of </a:t>
            </a:r>
            <a:r>
              <a:rPr lang="en-US" dirty="0" err="1"/>
              <a:t>specialised</a:t>
            </a:r>
            <a:r>
              <a:rPr lang="en-US" dirty="0"/>
              <a:t> </a:t>
            </a:r>
            <a:r>
              <a:rPr lang="en-US" dirty="0" smtClean="0"/>
              <a:t>staff</a:t>
            </a:r>
            <a:endParaRPr lang="en-US" dirty="0"/>
          </a:p>
          <a:p>
            <a:r>
              <a:rPr lang="en-US" dirty="0"/>
              <a:t>a</a:t>
            </a:r>
            <a:r>
              <a:rPr lang="en-US" dirty="0" smtClean="0"/>
              <a:t>rticle </a:t>
            </a:r>
            <a:r>
              <a:rPr lang="en-US" dirty="0"/>
              <a:t>30 Public Procurement </a:t>
            </a:r>
            <a:r>
              <a:rPr lang="en-US" dirty="0" smtClean="0"/>
              <a:t>Act</a:t>
            </a:r>
          </a:p>
          <a:p>
            <a:pPr lvl="1"/>
            <a:r>
              <a:rPr lang="en-US" dirty="0" smtClean="0"/>
              <a:t>for </a:t>
            </a:r>
            <a:r>
              <a:rPr lang="en-US" dirty="0"/>
              <a:t>the possibility of direct assignment of contracts by the </a:t>
            </a:r>
            <a:r>
              <a:rPr lang="en-US" dirty="0" smtClean="0"/>
              <a:t>members ('in-house‘ construction)</a:t>
            </a:r>
            <a:endParaRPr lang="en-US" dirty="0"/>
          </a:p>
          <a:p>
            <a:r>
              <a:rPr lang="en-US" dirty="0"/>
              <a:t>a</a:t>
            </a:r>
            <a:r>
              <a:rPr lang="en-US" dirty="0" smtClean="0"/>
              <a:t>rticle </a:t>
            </a:r>
            <a:r>
              <a:rPr lang="en-US" dirty="0"/>
              <a:t>2, 1°, c) Public Procurement </a:t>
            </a:r>
            <a:r>
              <a:rPr lang="en-US" dirty="0" smtClean="0"/>
              <a:t>Ac</a:t>
            </a:r>
          </a:p>
          <a:p>
            <a:pPr lvl="1"/>
            <a:r>
              <a:rPr lang="en-US" dirty="0" smtClean="0"/>
              <a:t>for </a:t>
            </a:r>
            <a:r>
              <a:rPr lang="en-US" dirty="0"/>
              <a:t>the subjection of </a:t>
            </a:r>
            <a:r>
              <a:rPr lang="en-US" dirty="0" err="1"/>
              <a:t>Smals</a:t>
            </a:r>
            <a:r>
              <a:rPr lang="en-US" dirty="0"/>
              <a:t> to the Public Procurement </a:t>
            </a:r>
            <a:r>
              <a:rPr lang="en-US" dirty="0" smtClean="0"/>
              <a:t>Act</a:t>
            </a:r>
            <a:endParaRPr lang="en-US" dirty="0"/>
          </a:p>
          <a:p>
            <a:endParaRPr lang="fr-BE" dirty="0"/>
          </a:p>
        </p:txBody>
      </p:sp>
    </p:spTree>
    <p:extLst>
      <p:ext uri="{BB962C8B-B14F-4D97-AF65-F5344CB8AC3E}">
        <p14:creationId xmlns:p14="http://schemas.microsoft.com/office/powerpoint/2010/main" val="38147855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err="1" smtClean="0"/>
              <a:t>Governance</a:t>
            </a:r>
            <a:endParaRPr lang="fr-BE" dirty="0"/>
          </a:p>
        </p:txBody>
      </p:sp>
      <p:sp>
        <p:nvSpPr>
          <p:cNvPr id="3" name="Tijdelijke aanduiding voor dianummer 2"/>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D353B685-A2AB-4518-B31A-1C8B277EB988}" type="slidenum">
              <a:rPr kumimoji="0" lang="en-GB"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0" lang="en-GB" sz="1000" b="0" i="0" u="none" strike="noStrike" kern="1200" cap="none" spc="0" normalizeH="0" baseline="0" noProof="0">
              <a:ln>
                <a:noFill/>
              </a:ln>
              <a:solidFill>
                <a:srgbClr val="364C9D"/>
              </a:solidFill>
              <a:effectLst/>
              <a:uLnTx/>
              <a:uFillTx/>
              <a:latin typeface="Calibri" pitchFamily="34" charset="0"/>
              <a:ea typeface="+mn-ea"/>
              <a:cs typeface="Arial" charset="0"/>
            </a:endParaRPr>
          </a:p>
        </p:txBody>
      </p:sp>
      <p:sp>
        <p:nvSpPr>
          <p:cNvPr id="5" name="Content Placeholder 4"/>
          <p:cNvSpPr>
            <a:spLocks noGrp="1"/>
          </p:cNvSpPr>
          <p:nvPr>
            <p:ph type="body" sz="quarter" idx="13"/>
          </p:nvPr>
        </p:nvSpPr>
        <p:spPr/>
        <p:txBody>
          <a:bodyPr>
            <a:normAutofit fontScale="85000" lnSpcReduction="20000"/>
          </a:bodyPr>
          <a:lstStyle/>
          <a:p>
            <a:r>
              <a:rPr lang="nl-BE" dirty="0" smtClean="0"/>
              <a:t>General Assembly </a:t>
            </a:r>
          </a:p>
          <a:p>
            <a:pPr lvl="1"/>
            <a:r>
              <a:rPr lang="nl-BE" dirty="0" err="1" smtClean="0"/>
              <a:t>all</a:t>
            </a:r>
            <a:r>
              <a:rPr lang="nl-BE" dirty="0" smtClean="0"/>
              <a:t> members (&gt; 300)</a:t>
            </a:r>
          </a:p>
          <a:p>
            <a:pPr lvl="1"/>
            <a:r>
              <a:rPr lang="en-US" dirty="0"/>
              <a:t>3 categories with </a:t>
            </a:r>
            <a:r>
              <a:rPr lang="en-US" dirty="0" err="1"/>
              <a:t>degressive</a:t>
            </a:r>
            <a:r>
              <a:rPr lang="en-US" dirty="0"/>
              <a:t> voting rights according to importance/contribution, </a:t>
            </a:r>
            <a:r>
              <a:rPr lang="en-US" dirty="0" err="1"/>
              <a:t>grosso</a:t>
            </a:r>
            <a:r>
              <a:rPr lang="en-US" dirty="0"/>
              <a:t> </a:t>
            </a:r>
            <a:r>
              <a:rPr lang="en-US" dirty="0" err="1"/>
              <a:t>modo</a:t>
            </a:r>
            <a:endParaRPr lang="en-US" dirty="0"/>
          </a:p>
          <a:p>
            <a:pPr lvl="2"/>
            <a:r>
              <a:rPr lang="en-US" dirty="0"/>
              <a:t>A: </a:t>
            </a:r>
            <a:r>
              <a:rPr lang="en-US" dirty="0" smtClean="0"/>
              <a:t>Public Social Security &amp; Health Institutions</a:t>
            </a:r>
            <a:endParaRPr lang="en-US" dirty="0"/>
          </a:p>
          <a:p>
            <a:pPr lvl="2"/>
            <a:r>
              <a:rPr lang="en-US" dirty="0"/>
              <a:t>B: </a:t>
            </a:r>
            <a:r>
              <a:rPr lang="en-US" dirty="0" smtClean="0"/>
              <a:t>Federal Public Services &amp; Federated Entities</a:t>
            </a:r>
            <a:endParaRPr lang="en-US" dirty="0"/>
          </a:p>
          <a:p>
            <a:pPr lvl="2"/>
            <a:r>
              <a:rPr lang="en-US" dirty="0"/>
              <a:t>C: </a:t>
            </a:r>
            <a:r>
              <a:rPr lang="en-US" dirty="0" smtClean="0"/>
              <a:t>Public Centers of Social Welfare</a:t>
            </a:r>
            <a:endParaRPr lang="en-US" dirty="0"/>
          </a:p>
          <a:p>
            <a:r>
              <a:rPr lang="en-US" dirty="0" smtClean="0"/>
              <a:t>Governance board</a:t>
            </a:r>
            <a:endParaRPr lang="en-US" dirty="0"/>
          </a:p>
          <a:p>
            <a:pPr lvl="1"/>
            <a:r>
              <a:rPr lang="en-US" dirty="0"/>
              <a:t>20 directors, nominated by</a:t>
            </a:r>
          </a:p>
          <a:p>
            <a:pPr lvl="2"/>
            <a:r>
              <a:rPr lang="en-US" dirty="0"/>
              <a:t>Category A, B and C </a:t>
            </a:r>
            <a:r>
              <a:rPr lang="en-US" dirty="0" smtClean="0"/>
              <a:t>members: </a:t>
            </a:r>
            <a:r>
              <a:rPr lang="en-US" dirty="0"/>
              <a:t>11, 2 and 1 directors respectively</a:t>
            </a:r>
          </a:p>
          <a:p>
            <a:pPr lvl="2"/>
            <a:r>
              <a:rPr lang="en-US" dirty="0"/>
              <a:t>General Assembly as a </a:t>
            </a:r>
            <a:r>
              <a:rPr lang="en-US" dirty="0" smtClean="0"/>
              <a:t>whole: </a:t>
            </a:r>
            <a:r>
              <a:rPr lang="en-US" dirty="0"/>
              <a:t>4 directors</a:t>
            </a:r>
          </a:p>
          <a:p>
            <a:pPr lvl="2"/>
            <a:r>
              <a:rPr lang="en-US" dirty="0"/>
              <a:t>Minister for Social Affairs: 1 director</a:t>
            </a:r>
          </a:p>
          <a:p>
            <a:pPr lvl="2"/>
            <a:r>
              <a:rPr lang="en-US" dirty="0"/>
              <a:t>Minister of the Budget: 1 director</a:t>
            </a:r>
          </a:p>
          <a:p>
            <a:r>
              <a:rPr lang="en-US" dirty="0" smtClean="0"/>
              <a:t>Strategic Committee</a:t>
            </a:r>
          </a:p>
          <a:p>
            <a:pPr lvl="1"/>
            <a:r>
              <a:rPr lang="en-US" dirty="0" smtClean="0"/>
              <a:t>11 directors</a:t>
            </a:r>
          </a:p>
          <a:p>
            <a:pPr lvl="1"/>
            <a:r>
              <a:rPr lang="en-US" dirty="0" smtClean="0"/>
              <a:t>Executive Committee</a:t>
            </a:r>
            <a:endParaRPr lang="fr-BE" dirty="0" smtClean="0"/>
          </a:p>
          <a:p>
            <a:r>
              <a:rPr lang="en-US" dirty="0" smtClean="0"/>
              <a:t>Audit </a:t>
            </a:r>
            <a:r>
              <a:rPr lang="en-US" dirty="0"/>
              <a:t>Committee, reporting to the </a:t>
            </a:r>
            <a:r>
              <a:rPr lang="en-US" dirty="0" smtClean="0"/>
              <a:t>Governance Board</a:t>
            </a:r>
            <a:endParaRPr lang="en-US" dirty="0"/>
          </a:p>
          <a:p>
            <a:pPr lvl="1"/>
            <a:r>
              <a:rPr lang="en-US" dirty="0"/>
              <a:t>6 directors</a:t>
            </a:r>
          </a:p>
          <a:p>
            <a:pPr lvl="1"/>
            <a:r>
              <a:rPr lang="en-US" dirty="0"/>
              <a:t>3 external </a:t>
            </a:r>
            <a:r>
              <a:rPr lang="en-US" dirty="0" smtClean="0"/>
              <a:t>members</a:t>
            </a:r>
            <a:endParaRPr lang="en-US" dirty="0"/>
          </a:p>
        </p:txBody>
      </p:sp>
    </p:spTree>
    <p:extLst>
      <p:ext uri="{BB962C8B-B14F-4D97-AF65-F5344CB8AC3E}">
        <p14:creationId xmlns:p14="http://schemas.microsoft.com/office/powerpoint/2010/main" val="15502844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Control</a:t>
            </a:r>
            <a:endParaRPr lang="en-US" dirty="0"/>
          </a:p>
        </p:txBody>
      </p:sp>
      <p:sp>
        <p:nvSpPr>
          <p:cNvPr id="3" name="Tijdelijke aanduiding voor dianummer 2"/>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D353B685-A2AB-4518-B31A-1C8B277EB988}" type="slidenum">
              <a:rPr kumimoji="0" lang="en-GB"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en-GB" sz="1000" b="0" i="0" u="none" strike="noStrike" kern="1200" cap="none" spc="0" normalizeH="0" baseline="0" noProof="0">
              <a:ln>
                <a:noFill/>
              </a:ln>
              <a:solidFill>
                <a:srgbClr val="364C9D"/>
              </a:solidFill>
              <a:effectLst/>
              <a:uLnTx/>
              <a:uFillTx/>
              <a:latin typeface="Calibri" pitchFamily="34" charset="0"/>
              <a:ea typeface="+mn-ea"/>
              <a:cs typeface="Arial" charset="0"/>
            </a:endParaRPr>
          </a:p>
        </p:txBody>
      </p:sp>
      <p:sp>
        <p:nvSpPr>
          <p:cNvPr id="6" name="Content Placeholder 5"/>
          <p:cNvSpPr>
            <a:spLocks noGrp="1"/>
          </p:cNvSpPr>
          <p:nvPr>
            <p:ph type="body" sz="quarter" idx="13"/>
          </p:nvPr>
        </p:nvSpPr>
        <p:spPr/>
        <p:txBody>
          <a:bodyPr>
            <a:normAutofit fontScale="92500" lnSpcReduction="10000"/>
          </a:bodyPr>
          <a:lstStyle/>
          <a:p>
            <a:r>
              <a:rPr lang="en-US" dirty="0"/>
              <a:t>Members (essence of </a:t>
            </a:r>
            <a:r>
              <a:rPr lang="en-US" dirty="0" smtClean="0"/>
              <a:t>'in-house‘ construction)</a:t>
            </a:r>
            <a:endParaRPr lang="en-US" dirty="0"/>
          </a:p>
          <a:p>
            <a:pPr lvl="1"/>
            <a:r>
              <a:rPr lang="en-US" dirty="0"/>
              <a:t>directly through the General Assembly (appointment of directors, budget, costing, accounts, etc.)</a:t>
            </a:r>
          </a:p>
          <a:p>
            <a:pPr lvl="1"/>
            <a:r>
              <a:rPr lang="en-US" dirty="0"/>
              <a:t>indirectly through the </a:t>
            </a:r>
            <a:r>
              <a:rPr lang="en-US" dirty="0" smtClean="0"/>
              <a:t>Governance Board</a:t>
            </a:r>
            <a:endParaRPr lang="en-US" dirty="0"/>
          </a:p>
          <a:p>
            <a:pPr lvl="1"/>
            <a:r>
              <a:rPr lang="en-US" dirty="0" smtClean="0"/>
              <a:t>are </a:t>
            </a:r>
            <a:r>
              <a:rPr lang="en-US" dirty="0"/>
              <a:t>themselves public institutions </a:t>
            </a:r>
            <a:r>
              <a:rPr lang="en-US" dirty="0" smtClean="0"/>
              <a:t>or </a:t>
            </a:r>
            <a:r>
              <a:rPr lang="en-US" dirty="0"/>
              <a:t>government departments under the authority of a minister</a:t>
            </a:r>
          </a:p>
          <a:p>
            <a:pPr lvl="1"/>
            <a:r>
              <a:rPr lang="en-US" dirty="0" smtClean="0"/>
              <a:t>the </a:t>
            </a:r>
            <a:r>
              <a:rPr lang="en-US" dirty="0"/>
              <a:t>2 ministers (through nominated directors)</a:t>
            </a:r>
          </a:p>
          <a:p>
            <a:r>
              <a:rPr lang="en-US" dirty="0" smtClean="0"/>
              <a:t>Internal procedures, including</a:t>
            </a:r>
          </a:p>
          <a:p>
            <a:pPr lvl="1"/>
            <a:r>
              <a:rPr lang="en-US" dirty="0" smtClean="0"/>
              <a:t>internal audit department</a:t>
            </a:r>
          </a:p>
          <a:p>
            <a:pPr lvl="1"/>
            <a:r>
              <a:rPr lang="en-US" dirty="0" smtClean="0"/>
              <a:t>risk management</a:t>
            </a:r>
          </a:p>
          <a:p>
            <a:pPr lvl="1"/>
            <a:r>
              <a:rPr lang="en-US" dirty="0" smtClean="0"/>
              <a:t>strategic objectives</a:t>
            </a:r>
          </a:p>
          <a:p>
            <a:r>
              <a:rPr lang="en-US" dirty="0" smtClean="0"/>
              <a:t>Company auditor</a:t>
            </a:r>
            <a:endParaRPr lang="en-US" dirty="0"/>
          </a:p>
          <a:p>
            <a:r>
              <a:rPr lang="en-US" dirty="0" smtClean="0"/>
              <a:t>Court </a:t>
            </a:r>
            <a:r>
              <a:rPr lang="en-US" dirty="0"/>
              <a:t>of Audit</a:t>
            </a:r>
          </a:p>
          <a:p>
            <a:pPr lvl="1"/>
            <a:r>
              <a:rPr lang="en-US" dirty="0"/>
              <a:t>structural cooperation on finance and thematic studies, e.g. public </a:t>
            </a:r>
            <a:r>
              <a:rPr lang="en-US" dirty="0" smtClean="0"/>
              <a:t>procurement</a:t>
            </a:r>
            <a:endParaRPr lang="en-US" dirty="0"/>
          </a:p>
        </p:txBody>
      </p:sp>
    </p:spTree>
    <p:extLst>
      <p:ext uri="{BB962C8B-B14F-4D97-AF65-F5344CB8AC3E}">
        <p14:creationId xmlns:p14="http://schemas.microsoft.com/office/powerpoint/2010/main" val="2255970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sz="half" idx="1"/>
          </p:nvPr>
        </p:nvSpPr>
        <p:spPr>
          <a:xfrm>
            <a:off x="609600" y="1083828"/>
            <a:ext cx="5384800" cy="5104880"/>
          </a:xfrm>
        </p:spPr>
        <p:txBody>
          <a:bodyPr>
            <a:normAutofit fontScale="92500" lnSpcReduction="20000"/>
          </a:bodyPr>
          <a:lstStyle/>
          <a:p>
            <a:r>
              <a:rPr lang="en-GB" sz="2600" dirty="0" smtClean="0"/>
              <a:t>Applications</a:t>
            </a:r>
            <a:endParaRPr lang="nl-BE" sz="2600" dirty="0" smtClean="0"/>
          </a:p>
          <a:p>
            <a:pPr lvl="1"/>
            <a:r>
              <a:rPr lang="en-GB" sz="2200" dirty="0" smtClean="0"/>
              <a:t>Supporting d</a:t>
            </a:r>
            <a:r>
              <a:rPr lang="en-GB" sz="2200" dirty="0" smtClean="0"/>
              <a:t>evelopment of digital strategies</a:t>
            </a:r>
          </a:p>
          <a:p>
            <a:pPr lvl="1"/>
            <a:r>
              <a:rPr lang="en-GB" sz="2200" dirty="0" smtClean="0"/>
              <a:t>Business analysis</a:t>
            </a:r>
          </a:p>
          <a:p>
            <a:pPr lvl="1"/>
            <a:r>
              <a:rPr lang="en-GB" sz="2200" dirty="0" smtClean="0"/>
              <a:t>Business Process Reengineering (BPR)</a:t>
            </a:r>
            <a:endParaRPr lang="en-GB" sz="2200" dirty="0" smtClean="0"/>
          </a:p>
          <a:p>
            <a:pPr lvl="1"/>
            <a:r>
              <a:rPr lang="en-GB" sz="2200" dirty="0" smtClean="0"/>
              <a:t>Software development</a:t>
            </a:r>
            <a:endParaRPr lang="nl-BE" sz="2200" dirty="0" smtClean="0"/>
          </a:p>
          <a:p>
            <a:pPr lvl="1"/>
            <a:r>
              <a:rPr lang="en-GB" sz="2200" dirty="0" smtClean="0"/>
              <a:t>Methodology</a:t>
            </a:r>
            <a:endParaRPr lang="nl-BE" sz="2200" dirty="0" smtClean="0"/>
          </a:p>
          <a:p>
            <a:pPr lvl="1"/>
            <a:r>
              <a:rPr lang="en-GB" sz="2200" dirty="0" smtClean="0"/>
              <a:t>Reusable components</a:t>
            </a:r>
            <a:endParaRPr lang="nl-BE" sz="2200" dirty="0" smtClean="0"/>
          </a:p>
          <a:p>
            <a:pPr lvl="1"/>
            <a:r>
              <a:rPr lang="en-GB" sz="2200" dirty="0" smtClean="0"/>
              <a:t>Data </a:t>
            </a:r>
            <a:r>
              <a:rPr lang="en-GB" sz="2200" dirty="0" smtClean="0"/>
              <a:t>quality</a:t>
            </a:r>
          </a:p>
          <a:p>
            <a:pPr lvl="1"/>
            <a:r>
              <a:rPr lang="en-GB" sz="2200" dirty="0" smtClean="0"/>
              <a:t>Usability</a:t>
            </a:r>
            <a:endParaRPr lang="en-GB" sz="2200" dirty="0" smtClean="0"/>
          </a:p>
          <a:p>
            <a:pPr lvl="1"/>
            <a:r>
              <a:rPr lang="en-GB" sz="2200" dirty="0" smtClean="0"/>
              <a:t>Information security</a:t>
            </a:r>
            <a:endParaRPr lang="nl-BE" sz="2200" dirty="0" smtClean="0"/>
          </a:p>
          <a:p>
            <a:pPr lvl="1"/>
            <a:r>
              <a:rPr lang="en-GB" sz="2200" dirty="0" smtClean="0"/>
              <a:t>Mobile </a:t>
            </a:r>
            <a:r>
              <a:rPr lang="en-GB" sz="2200" dirty="0" smtClean="0"/>
              <a:t>device management</a:t>
            </a:r>
            <a:endParaRPr lang="nl-BE" sz="2200" dirty="0" smtClean="0"/>
          </a:p>
          <a:p>
            <a:pPr lvl="1"/>
            <a:r>
              <a:rPr lang="en-GB" sz="2200" dirty="0" smtClean="0"/>
              <a:t>Web development</a:t>
            </a:r>
            <a:endParaRPr lang="nl-BE" sz="2200" dirty="0" smtClean="0"/>
          </a:p>
          <a:p>
            <a:pPr lvl="1"/>
            <a:r>
              <a:rPr lang="en-GB" sz="2200" dirty="0" smtClean="0"/>
              <a:t>Operations</a:t>
            </a:r>
            <a:endParaRPr lang="nl-BE" sz="2200" dirty="0" smtClean="0"/>
          </a:p>
          <a:p>
            <a:pPr lvl="1"/>
            <a:r>
              <a:rPr lang="en-GB" sz="2200" dirty="0" smtClean="0"/>
              <a:t>Change management</a:t>
            </a:r>
          </a:p>
          <a:p>
            <a:r>
              <a:rPr lang="en-GB" sz="2600" dirty="0" smtClean="0"/>
              <a:t>R&amp;D</a:t>
            </a:r>
            <a:endParaRPr lang="nl-BE" sz="2600" dirty="0"/>
          </a:p>
        </p:txBody>
      </p:sp>
      <p:sp>
        <p:nvSpPr>
          <p:cNvPr id="5" name="Tijdelijke aanduiding voor inhoud 4"/>
          <p:cNvSpPr>
            <a:spLocks noGrp="1"/>
          </p:cNvSpPr>
          <p:nvPr>
            <p:ph sz="half" idx="2"/>
          </p:nvPr>
        </p:nvSpPr>
        <p:spPr>
          <a:xfrm>
            <a:off x="6197600" y="1083828"/>
            <a:ext cx="5384800" cy="5104880"/>
          </a:xfrm>
        </p:spPr>
        <p:txBody>
          <a:bodyPr>
            <a:normAutofit lnSpcReduction="10000"/>
          </a:bodyPr>
          <a:lstStyle/>
          <a:p>
            <a:r>
              <a:rPr lang="en-GB" dirty="0" smtClean="0"/>
              <a:t>Infrastructure</a:t>
            </a:r>
            <a:endParaRPr lang="nl-BE" dirty="0" smtClean="0"/>
          </a:p>
          <a:p>
            <a:pPr lvl="1"/>
            <a:r>
              <a:rPr lang="en-GB" dirty="0" smtClean="0"/>
              <a:t>Data </a:t>
            </a:r>
            <a:r>
              <a:rPr lang="en-GB" dirty="0" err="1" smtClean="0"/>
              <a:t>center</a:t>
            </a:r>
            <a:r>
              <a:rPr lang="en-GB" dirty="0" smtClean="0"/>
              <a:t> services</a:t>
            </a:r>
            <a:endParaRPr lang="nl-BE" dirty="0" smtClean="0"/>
          </a:p>
          <a:p>
            <a:pPr lvl="1"/>
            <a:r>
              <a:rPr lang="en-GB" dirty="0" smtClean="0"/>
              <a:t>Hosting</a:t>
            </a:r>
            <a:endParaRPr lang="nl-BE" dirty="0" smtClean="0"/>
          </a:p>
          <a:p>
            <a:pPr lvl="1"/>
            <a:r>
              <a:rPr lang="en-GB" dirty="0" smtClean="0"/>
              <a:t>Information networks</a:t>
            </a:r>
            <a:endParaRPr lang="nl-BE" dirty="0" smtClean="0"/>
          </a:p>
          <a:p>
            <a:pPr lvl="1"/>
            <a:r>
              <a:rPr lang="en-GB" dirty="0" smtClean="0"/>
              <a:t>Server infrastructure</a:t>
            </a:r>
            <a:endParaRPr lang="nl-BE" dirty="0" smtClean="0"/>
          </a:p>
          <a:p>
            <a:pPr lvl="1"/>
            <a:r>
              <a:rPr lang="en-GB" dirty="0" smtClean="0"/>
              <a:t>Storage services</a:t>
            </a:r>
            <a:endParaRPr lang="nl-BE" dirty="0" smtClean="0"/>
          </a:p>
          <a:p>
            <a:pPr lvl="1"/>
            <a:r>
              <a:rPr lang="en-GB" dirty="0" smtClean="0"/>
              <a:t>ITIL framework</a:t>
            </a:r>
            <a:endParaRPr lang="nl-BE" dirty="0" smtClean="0"/>
          </a:p>
          <a:p>
            <a:r>
              <a:rPr lang="en-GB" dirty="0" smtClean="0"/>
              <a:t>Support services</a:t>
            </a:r>
            <a:endParaRPr lang="nl-BE" dirty="0" smtClean="0"/>
          </a:p>
          <a:p>
            <a:pPr lvl="1"/>
            <a:r>
              <a:rPr lang="en-GB" dirty="0" smtClean="0"/>
              <a:t>CRM</a:t>
            </a:r>
            <a:endParaRPr lang="nl-BE" dirty="0" smtClean="0"/>
          </a:p>
          <a:p>
            <a:pPr lvl="1"/>
            <a:r>
              <a:rPr lang="en-GB" dirty="0" smtClean="0"/>
              <a:t>Communication agency (</a:t>
            </a:r>
            <a:r>
              <a:rPr lang="en-GB" dirty="0" err="1" smtClean="0"/>
              <a:t>Bucom</a:t>
            </a:r>
            <a:r>
              <a:rPr lang="en-GB" dirty="0" smtClean="0"/>
              <a:t>)</a:t>
            </a:r>
            <a:endParaRPr lang="nl-BE" dirty="0" smtClean="0"/>
          </a:p>
          <a:p>
            <a:pPr lvl="1"/>
            <a:r>
              <a:rPr lang="en-GB" dirty="0" smtClean="0"/>
              <a:t>Contact </a:t>
            </a:r>
            <a:r>
              <a:rPr lang="en-GB" dirty="0" err="1" smtClean="0"/>
              <a:t>center</a:t>
            </a:r>
            <a:r>
              <a:rPr lang="en-GB" dirty="0" smtClean="0"/>
              <a:t> (</a:t>
            </a:r>
            <a:r>
              <a:rPr lang="en-GB" dirty="0" err="1" smtClean="0"/>
              <a:t>Eranova</a:t>
            </a:r>
            <a:r>
              <a:rPr lang="en-GB" dirty="0" smtClean="0"/>
              <a:t>)</a:t>
            </a:r>
            <a:endParaRPr lang="nl-BE" dirty="0" smtClean="0"/>
          </a:p>
          <a:p>
            <a:pPr lvl="1"/>
            <a:r>
              <a:rPr lang="en-GB" dirty="0" smtClean="0"/>
              <a:t>Print &amp; mail </a:t>
            </a:r>
            <a:endParaRPr lang="nl-BE" dirty="0" smtClean="0"/>
          </a:p>
          <a:p>
            <a:pPr lvl="1"/>
            <a:r>
              <a:rPr lang="en-GB" dirty="0" smtClean="0"/>
              <a:t>Framework contracts</a:t>
            </a:r>
          </a:p>
          <a:p>
            <a:r>
              <a:rPr lang="en-GB" dirty="0" smtClean="0"/>
              <a:t>Staffing</a:t>
            </a:r>
            <a:endParaRPr lang="nl-BE" dirty="0"/>
          </a:p>
        </p:txBody>
      </p:sp>
      <p:sp>
        <p:nvSpPr>
          <p:cNvPr id="3" name="Tijdelijke aanduiding voor dianummer 2"/>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3B540AB-6939-4937-A918-1D15FF1C7CE3}" type="slidenum">
              <a:rPr kumimoji="0" lang="nl-BE" sz="1000" b="0" i="0" u="none" strike="noStrike" kern="1200" cap="none" spc="0" normalizeH="0" baseline="0" noProof="0" smtClean="0">
                <a:ln>
                  <a:noFill/>
                </a:ln>
                <a:solidFill>
                  <a:srgbClr val="364C9D"/>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l-BE" sz="1000" b="0" i="0" u="none" strike="noStrike" kern="1200" cap="none" spc="0" normalizeH="0" baseline="0" noProof="0" dirty="0">
              <a:ln>
                <a:noFill/>
              </a:ln>
              <a:solidFill>
                <a:srgbClr val="364C9D"/>
              </a:solidFill>
              <a:effectLst/>
              <a:uLnTx/>
              <a:uFillTx/>
              <a:latin typeface="Calibri"/>
              <a:ea typeface="+mn-ea"/>
              <a:cs typeface="+mn-cs"/>
            </a:endParaRPr>
          </a:p>
        </p:txBody>
      </p:sp>
      <p:sp>
        <p:nvSpPr>
          <p:cNvPr id="2" name="Titel 1"/>
          <p:cNvSpPr>
            <a:spLocks noGrp="1"/>
          </p:cNvSpPr>
          <p:nvPr>
            <p:ph type="title"/>
          </p:nvPr>
        </p:nvSpPr>
        <p:spPr/>
        <p:txBody>
          <a:bodyPr/>
          <a:lstStyle/>
          <a:p>
            <a:r>
              <a:rPr lang="nl-BE" smtClean="0"/>
              <a:t>Portfolio</a:t>
            </a:r>
            <a:endParaRPr lang="nl-BE" dirty="0"/>
          </a:p>
        </p:txBody>
      </p:sp>
    </p:spTree>
    <p:extLst>
      <p:ext uri="{BB962C8B-B14F-4D97-AF65-F5344CB8AC3E}">
        <p14:creationId xmlns:p14="http://schemas.microsoft.com/office/powerpoint/2010/main" val="277766768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9">
      <a:dk1>
        <a:sysClr val="windowText" lastClr="000000"/>
      </a:dk1>
      <a:lt1>
        <a:sysClr val="window" lastClr="FFFFFF"/>
      </a:lt1>
      <a:dk2>
        <a:srgbClr val="EA4F5F"/>
      </a:dk2>
      <a:lt2>
        <a:srgbClr val="FFFFFF"/>
      </a:lt2>
      <a:accent1>
        <a:srgbClr val="00A7E7"/>
      </a:accent1>
      <a:accent2>
        <a:srgbClr val="00A7E7"/>
      </a:accent2>
      <a:accent3>
        <a:srgbClr val="A5A5A5"/>
      </a:accent3>
      <a:accent4>
        <a:srgbClr val="FFC000"/>
      </a:accent4>
      <a:accent5>
        <a:srgbClr val="4472C4"/>
      </a:accent5>
      <a:accent6>
        <a:srgbClr val="70AD47"/>
      </a:accent6>
      <a:hlink>
        <a:srgbClr val="00A7E7"/>
      </a:hlink>
      <a:folHlink>
        <a:srgbClr val="000000"/>
      </a:folHlink>
    </a:clrScheme>
    <a:fontScheme name="ReUse Font">
      <a:majorFont>
        <a:latin typeface="Fira Sans Semi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ReUse">
      <a:dk1>
        <a:sysClr val="windowText" lastClr="000000"/>
      </a:dk1>
      <a:lt1>
        <a:sysClr val="window" lastClr="FFFFFF"/>
      </a:lt1>
      <a:dk2>
        <a:srgbClr val="EA4F5F"/>
      </a:dk2>
      <a:lt2>
        <a:srgbClr val="FFFFFF"/>
      </a:lt2>
      <a:accent1>
        <a:srgbClr val="000000"/>
      </a:accent1>
      <a:accent2>
        <a:srgbClr val="00A7E7"/>
      </a:accent2>
      <a:accent3>
        <a:srgbClr val="A5A5A5"/>
      </a:accent3>
      <a:accent4>
        <a:srgbClr val="FFC000"/>
      </a:accent4>
      <a:accent5>
        <a:srgbClr val="4472C4"/>
      </a:accent5>
      <a:accent6>
        <a:srgbClr val="70AD47"/>
      </a:accent6>
      <a:hlink>
        <a:srgbClr val="00A7E7"/>
      </a:hlink>
      <a:folHlink>
        <a:srgbClr val="000000"/>
      </a:folHlink>
    </a:clrScheme>
    <a:fontScheme name="ReUse Font">
      <a:majorFont>
        <a:latin typeface="Fira Sans Semi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mals">
  <a:themeElements>
    <a:clrScheme name="Custom 1">
      <a:dk1>
        <a:srgbClr val="364C9D"/>
      </a:dk1>
      <a:lt1>
        <a:sysClr val="window" lastClr="FFFFFF"/>
      </a:lt1>
      <a:dk2>
        <a:srgbClr val="364C9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343C39FA842B41B17BCD9619DC6C91" ma:contentTypeVersion="0" ma:contentTypeDescription="Create a new document." ma:contentTypeScope="" ma:versionID="2c3f840e98522754814b395261ccf4e5">
  <xsd:schema xmlns:xsd="http://www.w3.org/2001/XMLSchema" xmlns:xs="http://www.w3.org/2001/XMLSchema" xmlns:p="http://schemas.microsoft.com/office/2006/metadata/properties" targetNamespace="http://schemas.microsoft.com/office/2006/metadata/properties" ma:root="true" ma:fieldsID="f573df0eeabf3db2078929eed011e84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8BACE54-5534-494B-9032-37C94859C0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BCD4D07-8D1A-4F17-9030-FFB1F9728826}">
  <ds:schemaRefs>
    <ds:schemaRef ds:uri="http://schemas.microsoft.com/sharepoint/v3/contenttype/forms"/>
  </ds:schemaRefs>
</ds:datastoreItem>
</file>

<file path=customXml/itemProps3.xml><?xml version="1.0" encoding="utf-8"?>
<ds:datastoreItem xmlns:ds="http://schemas.openxmlformats.org/officeDocument/2006/customXml" ds:itemID="{B12CDCE4-C6C1-4746-BA60-72A62A96EA44}">
  <ds:schemaRefs>
    <ds:schemaRef ds:uri="http://schemas.microsoft.com/office/2006/documentManagement/types"/>
    <ds:schemaRef ds:uri="http://purl.org/dc/term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30368</TotalTime>
  <Words>2739</Words>
  <Application>Microsoft Office PowerPoint</Application>
  <PresentationFormat>Breedbeeld</PresentationFormat>
  <Paragraphs>604</Paragraphs>
  <Slides>52</Slides>
  <Notes>17</Notes>
  <HiddenSlides>0</HiddenSlides>
  <MMClips>1</MMClips>
  <ScaleCrop>false</ScaleCrop>
  <HeadingPairs>
    <vt:vector size="6" baseType="variant">
      <vt:variant>
        <vt:lpstr>Gebruikte lettertypen</vt:lpstr>
      </vt:variant>
      <vt:variant>
        <vt:i4>14</vt:i4>
      </vt:variant>
      <vt:variant>
        <vt:lpstr>Thema</vt:lpstr>
      </vt:variant>
      <vt:variant>
        <vt:i4>4</vt:i4>
      </vt:variant>
      <vt:variant>
        <vt:lpstr>Diatitels</vt:lpstr>
      </vt:variant>
      <vt:variant>
        <vt:i4>52</vt:i4>
      </vt:variant>
    </vt:vector>
  </HeadingPairs>
  <TitlesOfParts>
    <vt:vector size="70" baseType="lpstr">
      <vt:lpstr>Fira Sans SemiBold</vt:lpstr>
      <vt:lpstr>Wingdings</vt:lpstr>
      <vt:lpstr>Montserrat</vt:lpstr>
      <vt:lpstr>Open Sans Semibold</vt:lpstr>
      <vt:lpstr>Calibri Light</vt:lpstr>
      <vt:lpstr>Roboto</vt:lpstr>
      <vt:lpstr>Fira Sans Light</vt:lpstr>
      <vt:lpstr>Arial</vt:lpstr>
      <vt:lpstr>Montserrat SemiBold</vt:lpstr>
      <vt:lpstr>Fira Sans Medium</vt:lpstr>
      <vt:lpstr>Open Sans</vt:lpstr>
      <vt:lpstr>Calibri</vt:lpstr>
      <vt:lpstr>Source Sans Pro</vt:lpstr>
      <vt:lpstr>Fira Sans</vt:lpstr>
      <vt:lpstr>Custom Design</vt:lpstr>
      <vt:lpstr>Custom Design</vt:lpstr>
      <vt:lpstr>Custom Design</vt:lpstr>
      <vt:lpstr>Smals</vt:lpstr>
      <vt:lpstr>Smals supporting ReUse and collaboration for better eGov services</vt:lpstr>
      <vt:lpstr>About me (°1961)</vt:lpstr>
      <vt:lpstr>Smals and the ReUse initiative</vt:lpstr>
      <vt:lpstr>Smals</vt:lpstr>
      <vt:lpstr>Statutory mission and some figures</vt:lpstr>
      <vt:lpstr>Legal framework</vt:lpstr>
      <vt:lpstr>Governance</vt:lpstr>
      <vt:lpstr>Control</vt:lpstr>
      <vt:lpstr>Portfolio</vt:lpstr>
      <vt:lpstr>Some achievements</vt:lpstr>
      <vt:lpstr>International level</vt:lpstr>
      <vt:lpstr>ReUse: what is it?</vt:lpstr>
      <vt:lpstr>What is it?</vt:lpstr>
      <vt:lpstr>What do we want to achieve?</vt:lpstr>
      <vt:lpstr>PowerPoint-presentatie</vt:lpstr>
      <vt:lpstr>PowerPoint-presentatie</vt:lpstr>
      <vt:lpstr>PowerPoint-presentatie</vt:lpstr>
      <vt:lpstr>PowerPoint-presentatie</vt:lpstr>
      <vt:lpstr>PowerPoint-presentatie</vt:lpstr>
      <vt:lpstr>PowerPoint-presentatie</vt:lpstr>
      <vt:lpstr>Enablers to achieve our goals</vt:lpstr>
      <vt:lpstr>Let’s NOT reinvent the wheel…</vt:lpstr>
      <vt:lpstr>Let’s work together…</vt:lpstr>
      <vt:lpstr>   Who is already involved? </vt:lpstr>
      <vt:lpstr>How does it work?</vt:lpstr>
      <vt:lpstr>Some initiatives</vt:lpstr>
      <vt:lpstr>G-Cloud – Sharing ICT infrastructure</vt:lpstr>
      <vt:lpstr>G-Cloud – Sharing ICT infrastructure</vt:lpstr>
      <vt:lpstr>G-Cloud – Sharing ICT infrastructure</vt:lpstr>
      <vt:lpstr>G-Cloud – Sharing ICT infrastructure</vt:lpstr>
      <vt:lpstr>G-Cloud – Sharing ICT infrastructure</vt:lpstr>
      <vt:lpstr>Sharing infrastructure – software – business components</vt:lpstr>
      <vt:lpstr>Reuse of software &amp; business components</vt:lpstr>
      <vt:lpstr> Software reuse – how does it work?</vt:lpstr>
      <vt:lpstr>Software reuse – how does it work?</vt:lpstr>
      <vt:lpstr>ReUse – Vision</vt:lpstr>
      <vt:lpstr>PowerPoint-presentatie</vt:lpstr>
      <vt:lpstr>Public &amp; private sector  opportunities</vt:lpstr>
      <vt:lpstr>Public &amp; private sector opportunities</vt:lpstr>
      <vt:lpstr>Enterprise Architecture : framework</vt:lpstr>
      <vt:lpstr>What are the benefits ?</vt:lpstr>
      <vt:lpstr>What are the benefits of a reuse mindset and more collaboration?</vt:lpstr>
      <vt:lpstr>PowerPoint-presentatie</vt:lpstr>
      <vt:lpstr>PowerPoint-presentatie</vt:lpstr>
      <vt:lpstr>Some results</vt:lpstr>
      <vt:lpstr>Results</vt:lpstr>
      <vt:lpstr>ReUse is part of project lifecycle</vt:lpstr>
      <vt:lpstr>EU Sharing &amp; ReUse Award</vt:lpstr>
      <vt:lpstr>What’s next ?</vt:lpstr>
      <vt:lpstr>European context</vt:lpstr>
      <vt:lpstr>European context</vt:lpstr>
      <vt:lpstr>PowerPoint-presentatie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Nicolas Rogge</dc:creator>
  <cp:lastModifiedBy>Auteur</cp:lastModifiedBy>
  <cp:revision>339</cp:revision>
  <dcterms:created xsi:type="dcterms:W3CDTF">2019-11-27T16:18:35Z</dcterms:created>
  <dcterms:modified xsi:type="dcterms:W3CDTF">2023-12-08T09:47:08Z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0x01010035343C39FA842B41B17BCD9619DC6C91</vt:lpwstr>
  </property>
  <property fmtid="{D5CDD505-2E9C-101B-9397-08002B2CF9AE}" pid="3" name="SmalsDocumentType">
    <vt:lpwstr>2139;#Presentation|0a0ac181-48c8-4811-9601-62e7f758f779</vt:lpwstr>
  </property>
  <property fmtid="{D5CDD505-2E9C-101B-9397-08002B2CF9AE}" pid="4" name="WorkflowChangePath">
    <vt:lpwstr>6f8ecad1-772b-4a15-a136-69e6a3cd445d,6;6f8ecad1-772b-4a15-a136-69e6a3cd445d,9;6f8ecad1-772b-4a15-a136-69e6a3cd445d,12;</vt:lpwstr>
  </property>
  <property fmtid="{D5CDD505-2E9C-101B-9397-08002B2CF9AE}" pid="5" name="fa71e7478954414ca871126ba9568645">
    <vt:lpwstr>Smals|90886bfd-5294-4a5b-a3a5-25c526b4784a</vt:lpwstr>
  </property>
  <property fmtid="{D5CDD505-2E9C-101B-9397-08002B2CF9AE}" pid="6" name="Smals Client">
    <vt:lpwstr>6;#Smals|90886bfd-5294-4a5b-a3a5-25c526b4784a</vt:lpwstr>
  </property>
  <property fmtid="{D5CDD505-2E9C-101B-9397-08002B2CF9AE}" pid="7" name="PrimaryClient">
    <vt:lpwstr/>
  </property>
  <property fmtid="{D5CDD505-2E9C-101B-9397-08002B2CF9AE}" pid="8" name="RelatedProject">
    <vt:lpwstr/>
  </property>
  <property fmtid="{D5CDD505-2E9C-101B-9397-08002B2CF9AE}" pid="9" name="SmalsProjectActivity">
    <vt:lpwstr/>
  </property>
</Properties>
</file>