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46" r:id="rId2"/>
    <p:sldId id="387" r:id="rId3"/>
    <p:sldId id="402" r:id="rId4"/>
    <p:sldId id="404" r:id="rId5"/>
    <p:sldId id="403" r:id="rId6"/>
    <p:sldId id="386" r:id="rId7"/>
    <p:sldId id="391" r:id="rId8"/>
    <p:sldId id="408" r:id="rId9"/>
    <p:sldId id="409" r:id="rId10"/>
    <p:sldId id="405" r:id="rId11"/>
    <p:sldId id="393" r:id="rId12"/>
    <p:sldId id="395" r:id="rId13"/>
    <p:sldId id="394" r:id="rId14"/>
    <p:sldId id="407" r:id="rId15"/>
    <p:sldId id="350" r:id="rId16"/>
    <p:sldId id="422" r:id="rId17"/>
    <p:sldId id="423" r:id="rId18"/>
    <p:sldId id="368" r:id="rId19"/>
    <p:sldId id="356" r:id="rId20"/>
    <p:sldId id="362" r:id="rId21"/>
    <p:sldId id="371" r:id="rId22"/>
    <p:sldId id="364" r:id="rId23"/>
    <p:sldId id="412" r:id="rId24"/>
    <p:sldId id="413" r:id="rId25"/>
    <p:sldId id="418" r:id="rId26"/>
    <p:sldId id="397" r:id="rId27"/>
    <p:sldId id="421" r:id="rId28"/>
    <p:sldId id="375" r:id="rId29"/>
    <p:sldId id="376" r:id="rId30"/>
    <p:sldId id="377" r:id="rId31"/>
    <p:sldId id="382" r:id="rId32"/>
    <p:sldId id="381" r:id="rId33"/>
    <p:sldId id="415" r:id="rId34"/>
    <p:sldId id="417" r:id="rId35"/>
    <p:sldId id="425" r:id="rId36"/>
    <p:sldId id="383" r:id="rId37"/>
    <p:sldId id="411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BB2"/>
    <a:srgbClr val="CA444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9" autoAdjust="0"/>
    <p:restoredTop sz="95165" autoAdjust="0"/>
  </p:normalViewPr>
  <p:slideViewPr>
    <p:cSldViewPr>
      <p:cViewPr varScale="1">
        <p:scale>
          <a:sx n="112" d="100"/>
          <a:sy n="112" d="100"/>
        </p:scale>
        <p:origin x="108" y="4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1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6409-BE34-4D03-B678-7264196503FF}" type="datetimeFigureOut">
              <a:rPr lang="fr-BE" smtClean="0"/>
              <a:t>04-12-23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F56B-2F4D-4EFA-A13F-AAD0EEA2AE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717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EACA-A536-4393-829D-58569732A16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6F63F-3BC7-41D1-AA51-B19C1EE9C91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benefits.fgov.b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88913"/>
            <a:ext cx="2593214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6793"/>
            <a:ext cx="103632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215967" y="6453189"/>
            <a:ext cx="28448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2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624417" y="63817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125200" y="6489701"/>
            <a:ext cx="10011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6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125200" y="6489701"/>
            <a:ext cx="10011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0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200151" y="1341438"/>
            <a:ext cx="98890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3392" y="2276872"/>
            <a:ext cx="10959008" cy="1296144"/>
          </a:xfrm>
          <a:ln w="19050">
            <a:solidFill>
              <a:srgbClr val="0082B8"/>
            </a:solidFill>
          </a:ln>
        </p:spPr>
        <p:txBody>
          <a:bodyPr/>
          <a:lstStyle>
            <a:lvl1pPr marL="0" indent="0" algn="ctr">
              <a:buNone/>
              <a:defRPr lang="en-US" altLang="en-US" sz="3200" kern="1200" dirty="0" smtClean="0">
                <a:solidFill>
                  <a:srgbClr val="0078B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alt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1544-C7E5-4496-85B9-B0A4BDFE3E45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3215681" y="476673"/>
            <a:ext cx="623983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000" dirty="0" smtClean="0">
                <a:solidFill>
                  <a:srgbClr val="0070C0"/>
                </a:solidFill>
                <a:cs typeface="Arial" charset="0"/>
                <a:sym typeface="Arial" charset="0"/>
                <a:hlinkClick r:id="rId2"/>
              </a:rPr>
              <a:t>www.mybenefits.fgov.be</a:t>
            </a:r>
            <a:endParaRPr lang="fr-BE" sz="3000" dirty="0" smtClean="0">
              <a:solidFill>
                <a:srgbClr val="0070C0"/>
              </a:solidFill>
              <a:cs typeface="Arial" charset="0"/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600" dirty="0" smtClean="0">
              <a:solidFill>
                <a:srgbClr val="0D0D0D"/>
              </a:solidFill>
              <a:cs typeface="Arial" charset="0"/>
              <a:sym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997E-C732-4EF4-9679-8436FE3692AD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9456" y="1387227"/>
            <a:ext cx="4914228" cy="4176122"/>
          </a:xfrm>
          <a:prstGeom prst="rect">
            <a:avLst/>
          </a:prstGeom>
          <a:solidFill>
            <a:srgbClr val="525252"/>
          </a:solidFill>
          <a:ln>
            <a:noFill/>
          </a:ln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6240016" y="2132857"/>
            <a:ext cx="5565385" cy="2592697"/>
            <a:chOff x="4501649" y="2676525"/>
            <a:chExt cx="4174039" cy="2593858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649" y="3541008"/>
              <a:ext cx="286194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649" y="4037276"/>
              <a:ext cx="286194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59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</a:rPr>
                <a:t>frank.robben@mail.fgov.be </a:t>
              </a:r>
              <a:endParaRPr lang="fr-BE" altLang="en-US" sz="1477" dirty="0" smtClean="0"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477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altLang="en-US" sz="1477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https</a:t>
              </a: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://www.ehealth.fgov.be</a:t>
              </a: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https</a:t>
              </a: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://www.frankrobben.be</a:t>
              </a:r>
              <a:endParaRPr lang="fr-BE" altLang="en-US" sz="1477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3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1012605" y="6489701"/>
            <a:ext cx="10079567" cy="369332"/>
          </a:xfrm>
          <a:prstGeom prst="rect">
            <a:avLst/>
          </a:prstGeom>
          <a:solidFill>
            <a:srgbClr val="008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1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76CE1-14E3-46A9-BAE8-13AD1D1AD5EB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" y="226451"/>
            <a:ext cx="1032107" cy="9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be/app/mybenefits/id1447094117?l=nl#?platform=iphone" TargetMode="External"/><Relationship Id="rId2" Type="http://schemas.openxmlformats.org/officeDocument/2006/relationships/hyperlink" Target="https://play.google.com/store/apps/details?id=be.kszbcss.mybenefits&amp;hl=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mybenefits.fgov.b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benefits.fgov.b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be/app/mybenefits/id1447094117?l=nl" TargetMode="External"/><Relationship Id="rId13" Type="http://schemas.openxmlformats.org/officeDocument/2006/relationships/image" Target="../media/image31.png"/><Relationship Id="rId3" Type="http://schemas.openxmlformats.org/officeDocument/2006/relationships/hyperlink" Target="https://content.eranova.fgov.be/smals/BCSS_KSZ/MyBEnefits/NL_MyBEnefits_gebruikers.mp4" TargetMode="External"/><Relationship Id="rId7" Type="http://schemas.openxmlformats.org/officeDocument/2006/relationships/image" Target="../media/image28.png"/><Relationship Id="rId12" Type="http://schemas.openxmlformats.org/officeDocument/2006/relationships/hyperlink" Target="https://mybenefits.fgov.be/professional/home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be.kszbcss.mybenefits&amp;hl=nl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www.ksz-bcss.fgov.be/nl/project/gss-mybenefits#media-kit" TargetMode="External"/><Relationship Id="rId10" Type="http://schemas.openxmlformats.org/officeDocument/2006/relationships/hyperlink" Target="https://mybenefits.fgov.be/burger/home" TargetMode="External"/><Relationship Id="rId4" Type="http://schemas.openxmlformats.org/officeDocument/2006/relationships/hyperlink" Target="https://content.eranova.fgov.be/smals/BCSS_KSZ/MyBEnefits/NL_MyBEnefits_aanbieders.mp4" TargetMode="External"/><Relationship Id="rId9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z-bcss.fgov.be/nl/diensten-en-support/diensten/gss-gemeenten-en-provincies" TargetMode="External"/><Relationship Id="rId7" Type="http://schemas.openxmlformats.org/officeDocument/2006/relationships/hyperlink" Target="mailto:contact@mybenefits.fgov.be" TargetMode="External"/><Relationship Id="rId2" Type="http://schemas.openxmlformats.org/officeDocument/2006/relationships/hyperlink" Target="https://www.ksz-bcss.fgov.be/nl/diensten-en-support/diensten/g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sz-bcss.fgov.be/nl/diensten-en-support/diensten/gss-mybenefits" TargetMode="External"/><Relationship Id="rId5" Type="http://schemas.openxmlformats.org/officeDocument/2006/relationships/hyperlink" Target="mailto:external@ksz-bcss.fgov.be" TargetMode="External"/><Relationship Id="rId4" Type="http://schemas.openxmlformats.org/officeDocument/2006/relationships/hyperlink" Target="https://www.ksz-bcss.fgov.be/nl/diensten-en-support/diensten/gss-ocmw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400" y="2044390"/>
            <a:ext cx="10873208" cy="2350581"/>
          </a:xfrm>
        </p:spPr>
        <p:txBody>
          <a:bodyPr>
            <a:noAutofit/>
          </a:bodyPr>
          <a:lstStyle/>
          <a:p>
            <a:r>
              <a:rPr lang="nl-BE" dirty="0"/>
              <a:t>Automatische toekenning </a:t>
            </a:r>
            <a:r>
              <a:rPr lang="nl-BE" dirty="0" smtClean="0"/>
              <a:t>van aanvullende </a:t>
            </a:r>
            <a:r>
              <a:rPr lang="nl-BE" dirty="0"/>
              <a:t>rechten</a:t>
            </a:r>
            <a:br>
              <a:rPr lang="nl-BE" dirty="0"/>
            </a:br>
            <a:r>
              <a:rPr lang="nl-BE" dirty="0"/>
              <a:t>Geharmoniseerde Sociale Statuten (GSS) </a:t>
            </a:r>
            <a:br>
              <a:rPr lang="nl-BE" dirty="0"/>
            </a:br>
            <a:r>
              <a:rPr lang="nl-BE" dirty="0" err="1"/>
              <a:t>MyBEnefits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21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Bufferdatabank - voordelen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 gebruikers van gegevens</a:t>
            </a:r>
          </a:p>
          <a:p>
            <a:pPr lvl="1"/>
            <a:r>
              <a:rPr lang="nl-BE" dirty="0" smtClean="0"/>
              <a:t>geheel van informatie is op gecoördineerde en gevalideerde wijze beschikbaar</a:t>
            </a:r>
          </a:p>
          <a:p>
            <a:pPr lvl="1"/>
            <a:r>
              <a:rPr lang="nl-BE" dirty="0" smtClean="0"/>
              <a:t>mogelijkheid tot toepassing van beslissingsregels door de KSZ in functie van de concrete behoeften van elke gebruiker (waarborg proportionaliteitsbeginsel)</a:t>
            </a:r>
          </a:p>
          <a:p>
            <a:r>
              <a:rPr lang="nl-BE" dirty="0" smtClean="0"/>
              <a:t>voor de beheerders van authentieke bronnen</a:t>
            </a:r>
          </a:p>
          <a:p>
            <a:pPr lvl="1"/>
            <a:r>
              <a:rPr lang="nl-BE" dirty="0" smtClean="0"/>
              <a:t>vermijden van ad hoc ontwikkelingen voor elke gegevensaanvraag</a:t>
            </a:r>
          </a:p>
          <a:p>
            <a:pPr lvl="1"/>
            <a:r>
              <a:rPr lang="nl-BE" dirty="0" smtClean="0"/>
              <a:t>vermijden van terbeschikkingstelling van gegevens  volgens behoeften van elke gebruiker</a:t>
            </a:r>
          </a:p>
          <a:p>
            <a:r>
              <a:rPr lang="nl-BE" dirty="0" smtClean="0"/>
              <a:t>voor het systeem</a:t>
            </a:r>
          </a:p>
          <a:p>
            <a:pPr lvl="1"/>
            <a:r>
              <a:rPr lang="nl-BE" dirty="0" smtClean="0"/>
              <a:t>aanzet tot standaardisatie van de statuten waarmee rekening wordt gehouden bij de vaststelling van aanvullende rechten en het tijdstip of periode </a:t>
            </a:r>
            <a:r>
              <a:rPr lang="nl-BE" dirty="0" smtClean="0"/>
              <a:t>waarvoor </a:t>
            </a:r>
            <a:r>
              <a:rPr lang="nl-BE" dirty="0" smtClean="0"/>
              <a:t>ze beschikbaar moeten zijn (‘legoblokjesfilosofie</a:t>
            </a:r>
            <a:r>
              <a:rPr lang="nl-BE" dirty="0" smtClean="0"/>
              <a:t>’)</a:t>
            </a: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2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70C0"/>
                </a:solidFill>
              </a:rPr>
              <a:t>Juridische aspecten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algemene </a:t>
            </a:r>
            <a:r>
              <a:rPr lang="nl-BE" dirty="0">
                <a:solidFill>
                  <a:srgbClr val="0070C0"/>
                </a:solidFill>
              </a:rPr>
              <a:t>beraadslaging nr. 16/008 </a:t>
            </a:r>
            <a:r>
              <a:rPr lang="nl-BE" dirty="0"/>
              <a:t>van 2 februari 2016 over de oprichting van de </a:t>
            </a:r>
            <a:r>
              <a:rPr lang="nl-BE" dirty="0" smtClean="0"/>
              <a:t>bufferbank </a:t>
            </a:r>
            <a:r>
              <a:rPr lang="nl-BE" dirty="0"/>
              <a:t>bij de Kruispuntbank van de Sociale Zekerheid voor de automatische </a:t>
            </a:r>
            <a:r>
              <a:rPr lang="nl-BE" dirty="0" err="1" smtClean="0"/>
              <a:t>toekennindatag</a:t>
            </a:r>
            <a:r>
              <a:rPr lang="nl-BE" dirty="0" smtClean="0"/>
              <a:t> </a:t>
            </a:r>
            <a:r>
              <a:rPr lang="nl-BE" dirty="0"/>
              <a:t>van aanvullende </a:t>
            </a:r>
            <a:r>
              <a:rPr lang="nl-BE" dirty="0" smtClean="0"/>
              <a:t>rechten</a:t>
            </a:r>
          </a:p>
          <a:p>
            <a:endParaRPr lang="nl-BE" dirty="0"/>
          </a:p>
          <a:p>
            <a:endParaRPr lang="nl-NL" sz="700" dirty="0"/>
          </a:p>
          <a:p>
            <a:r>
              <a:rPr lang="nl-BE" dirty="0"/>
              <a:t>dit project is nauw verbonden met de </a:t>
            </a:r>
            <a:r>
              <a:rPr lang="nl-BE" dirty="0">
                <a:solidFill>
                  <a:srgbClr val="0070C0"/>
                </a:solidFill>
              </a:rPr>
              <a:t>harmonisatie van de statuten </a:t>
            </a:r>
            <a:r>
              <a:rPr lang="nl-BE" dirty="0"/>
              <a:t>die gebruikt worden voor de toekenning van aanvullende </a:t>
            </a:r>
            <a:r>
              <a:rPr lang="nl-BE" dirty="0" smtClean="0"/>
              <a:t>rechten</a:t>
            </a:r>
            <a:endParaRPr lang="nl-BE" dirty="0"/>
          </a:p>
          <a:p>
            <a:endParaRPr lang="nl-NL" sz="700" dirty="0"/>
          </a:p>
          <a:p>
            <a:endParaRPr lang="nl-BE" dirty="0" smtClean="0"/>
          </a:p>
          <a:p>
            <a:r>
              <a:rPr lang="nl-BE" dirty="0" smtClean="0"/>
              <a:t>noodzakelijke </a:t>
            </a:r>
            <a:r>
              <a:rPr lang="nl-BE" dirty="0">
                <a:solidFill>
                  <a:srgbClr val="0070C0"/>
                </a:solidFill>
              </a:rPr>
              <a:t>vereenvoudiging </a:t>
            </a:r>
            <a:r>
              <a:rPr lang="nl-BE" dirty="0"/>
              <a:t>van de </a:t>
            </a:r>
            <a:r>
              <a:rPr lang="nl-BE" dirty="0" smtClean="0"/>
              <a:t>regel</a:t>
            </a:r>
            <a:r>
              <a:rPr lang="nl-BE" dirty="0" smtClean="0"/>
              <a:t>gevingen </a:t>
            </a:r>
            <a:r>
              <a:rPr lang="nl-BE" dirty="0"/>
              <a:t>om </a:t>
            </a:r>
            <a:r>
              <a:rPr lang="nl-BE" dirty="0" smtClean="0"/>
              <a:t>‘</a:t>
            </a:r>
            <a:r>
              <a:rPr lang="nl-BE" dirty="0" smtClean="0">
                <a:solidFill>
                  <a:srgbClr val="0070C0"/>
                </a:solidFill>
              </a:rPr>
              <a:t>legoblokjesfilosofie’</a:t>
            </a:r>
            <a:r>
              <a:rPr lang="nl-BE" dirty="0" smtClean="0"/>
              <a:t> </a:t>
            </a:r>
            <a:r>
              <a:rPr lang="nl-BE" dirty="0"/>
              <a:t>te volgen</a:t>
            </a:r>
          </a:p>
          <a:p>
            <a:endParaRPr lang="nl-NL" sz="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11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>
                <a:solidFill>
                  <a:srgbClr val="0070C0"/>
                </a:solidFill>
              </a:rPr>
              <a:t>Vereenvoudiging van de reglementering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5520" y="2348881"/>
            <a:ext cx="417646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1113"/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premie is toegekend aan de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referentiepersoon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het gezin ingeschreven in de gemeente waarvan ten minste 1 of meerdere gezinsleden op 1 januari van het betreffende dienstjaar genieten van de</a:t>
            </a:r>
          </a:p>
          <a:p>
            <a:pPr marL="180975" indent="-11113"/>
            <a:endParaRPr lang="fr-BE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oorkeurtarieven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inzake</a:t>
            </a:r>
            <a:b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gezondheidszorgen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nkomensgarantie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ouderen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IGO)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egemoetkoming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gehandicapten</a:t>
            </a: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nl-BE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erhoogde </a:t>
            </a:r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kinderbijslag (regeling</a:t>
            </a:r>
            <a:b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loonarbeiders </a:t>
            </a:r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zelfstandigen)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0016" y="2348881"/>
            <a:ext cx="42484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1113"/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premie is toegekend aan de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referentiepersoon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het gezin ingeschreven in de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gemeente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waarvan ten minste 1 of meerdere gezinsleden op 1 januari van het betreffende dienstjaar genieten van de </a:t>
            </a:r>
            <a:r>
              <a:rPr lang="nl-BE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verhoogde </a:t>
            </a:r>
            <a:r>
              <a:rPr lang="nl-BE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verzekeringstegemoetkoming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(bedoeld in artikel 37, §19, van de wet betreffende de verplichte verzekering voor geneeskundige verzorging en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uitkeringen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gecoördineerd op 14 juli 1994)</a:t>
            </a:r>
          </a:p>
          <a:p>
            <a:pPr marL="250984" indent="-80963"/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50984" indent="-80963"/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07568" y="1484784"/>
            <a:ext cx="2592288" cy="64807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rgbClr val="FF0000"/>
                </a:solidFill>
              </a:rPr>
              <a:t>vb. Don’t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16080" y="1477289"/>
            <a:ext cx="2592288" cy="64807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rgbClr val="00B050"/>
                </a:solidFill>
              </a:rPr>
              <a:t>vb. Do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12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Legoblokjesfilosofie</a:t>
            </a:r>
            <a:endParaRPr lang="nl-BE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75520" y="1003633"/>
            <a:ext cx="1692616" cy="5737735"/>
            <a:chOff x="575128" y="823206"/>
            <a:chExt cx="1692616" cy="5737735"/>
          </a:xfrm>
        </p:grpSpPr>
        <p:grpSp>
          <p:nvGrpSpPr>
            <p:cNvPr id="25" name="Group 24"/>
            <p:cNvGrpSpPr/>
            <p:nvPr/>
          </p:nvGrpSpPr>
          <p:grpSpPr>
            <a:xfrm>
              <a:off x="575128" y="823206"/>
              <a:ext cx="1692616" cy="1186001"/>
              <a:chOff x="538696" y="823206"/>
              <a:chExt cx="1692616" cy="118600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92874" y="1222729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Verblijfplaats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38696" y="823206"/>
                <a:ext cx="539652" cy="11860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250">
                    <a:ea typeface="Verdana" panose="020B0604030504040204" pitchFamily="34" charset="0"/>
                    <a:cs typeface="Verdana" panose="020B0604030504040204" pitchFamily="34" charset="0"/>
                  </a:rPr>
                  <a:t>Authentieke bron (RR &amp; KSZ)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092874" y="823206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Geboorte-datum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092874" y="1617331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Gezins-samenstelling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5128" y="2132856"/>
              <a:ext cx="1692616" cy="3762850"/>
              <a:chOff x="3239424" y="2132856"/>
              <a:chExt cx="1692616" cy="376285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39424" y="2132856"/>
                <a:ext cx="584936" cy="376284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600"/>
                  <a:t>Sociale statuten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823804" y="2132857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b="1" dirty="0">
                    <a:solidFill>
                      <a:sysClr val="windowText" lastClr="000000"/>
                    </a:solidFill>
                  </a:rPr>
                  <a:t>FOD of OISZ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823804" y="2420676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IGO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823804" y="2708382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IVT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823804" y="2998031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THAB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823803" y="3283133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823803" y="3575385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b="1" dirty="0">
                    <a:solidFill>
                      <a:sysClr val="windowText" lastClr="000000"/>
                    </a:solidFill>
                  </a:rPr>
                  <a:t>OCMW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823803" y="3860768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LL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823803" y="4150416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EQ </a:t>
                </a:r>
                <a:r>
                  <a:rPr lang="nl-BE" sz="1200" dirty="0">
                    <a:solidFill>
                      <a:sysClr val="windowText" lastClr="000000"/>
                    </a:solidFill>
                  </a:rPr>
                  <a:t>- LL 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23802" y="4440064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b="1" dirty="0" smtClean="0">
                    <a:solidFill>
                      <a:sysClr val="windowText" lastClr="000000"/>
                    </a:solidFill>
                  </a:rPr>
                  <a:t>Opgroeie</a:t>
                </a:r>
                <a:r>
                  <a:rPr lang="nl-BE" sz="1200" b="1" dirty="0">
                    <a:solidFill>
                      <a:sysClr val="windowText" lastClr="000000"/>
                    </a:solidFill>
                  </a:rPr>
                  <a:t>n</a:t>
                </a:r>
                <a:endParaRPr lang="nl-BE" sz="12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23802" y="4727770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P1-4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823802" y="5017419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823802" y="5314052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100" b="1" dirty="0">
                    <a:solidFill>
                      <a:sysClr val="windowText" lastClr="000000"/>
                    </a:solidFill>
                  </a:rPr>
                  <a:t>Ziekenfondsen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823802" y="5606058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RVV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 rot="5400000">
              <a:off x="1152889" y="5446086"/>
              <a:ext cx="539652" cy="1690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>
                  <a:ea typeface="Verdana" panose="020B0604030504040204" pitchFamily="34" charset="0"/>
                  <a:cs typeface="Verdana" panose="020B0604030504040204" pitchFamily="34" charset="0"/>
                </a:rPr>
                <a:t>Inkomsten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20263" y="3046353"/>
            <a:ext cx="1706396" cy="1318750"/>
            <a:chOff x="3851919" y="2626397"/>
            <a:chExt cx="1706396" cy="1318750"/>
          </a:xfrm>
        </p:grpSpPr>
        <p:sp>
          <p:nvSpPr>
            <p:cNvPr id="28" name="Rounded Rectangle 27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ysClr val="windowText" lastClr="000000"/>
                  </a:solidFill>
                </a:rPr>
                <a:t>Vermindering provinciebelasting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 rot="5400000">
              <a:off x="4532378" y="1945938"/>
              <a:ext cx="345478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/>
                <a:t>Aanvullend recht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78785" y="2871877"/>
            <a:ext cx="1706396" cy="1493226"/>
            <a:chOff x="3851919" y="2451921"/>
            <a:chExt cx="1706396" cy="1493226"/>
          </a:xfrm>
        </p:grpSpPr>
        <p:sp>
          <p:nvSpPr>
            <p:cNvPr id="32" name="Rounded Rectangle 31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ysClr val="windowText" lastClr="000000"/>
                  </a:solidFill>
                </a:rPr>
                <a:t>Provincie Oost-Vlaanderen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 rot="5400000">
              <a:off x="4435291" y="1868549"/>
              <a:ext cx="539652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 dirty="0"/>
                <a:t>Toekennende </a:t>
              </a:r>
              <a:r>
                <a:rPr lang="nl-BE" sz="1600" dirty="0" smtClean="0"/>
                <a:t>instantie</a:t>
              </a:r>
              <a:endParaRPr lang="nl-BE" sz="16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3481878" y="1574771"/>
            <a:ext cx="1066378" cy="2325864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470448" y="4045458"/>
            <a:ext cx="1077808" cy="1873230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348456" y="3861048"/>
            <a:ext cx="1080000" cy="633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13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Legoblokjesfilosofie</a:t>
            </a:r>
            <a:endParaRPr lang="nl-BE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82683" y="1003633"/>
            <a:ext cx="1692616" cy="5737735"/>
            <a:chOff x="575128" y="823206"/>
            <a:chExt cx="1692616" cy="5737735"/>
          </a:xfrm>
        </p:grpSpPr>
        <p:grpSp>
          <p:nvGrpSpPr>
            <p:cNvPr id="25" name="Group 24"/>
            <p:cNvGrpSpPr/>
            <p:nvPr/>
          </p:nvGrpSpPr>
          <p:grpSpPr>
            <a:xfrm>
              <a:off x="575128" y="823206"/>
              <a:ext cx="1692616" cy="1186001"/>
              <a:chOff x="538696" y="823206"/>
              <a:chExt cx="1692616" cy="118600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92874" y="1222729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Verblijfplaats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38696" y="823206"/>
                <a:ext cx="539652" cy="11860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250">
                    <a:ea typeface="Verdana" panose="020B0604030504040204" pitchFamily="34" charset="0"/>
                    <a:cs typeface="Verdana" panose="020B0604030504040204" pitchFamily="34" charset="0"/>
                  </a:rPr>
                  <a:t>Authentieke bron (RR &amp; KSZ)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092874" y="823206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Geboorte-datum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092874" y="1617331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Gezins-samenstelling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5128" y="2132856"/>
              <a:ext cx="1692616" cy="3762850"/>
              <a:chOff x="3239424" y="2132856"/>
              <a:chExt cx="1692616" cy="376285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39424" y="2132856"/>
                <a:ext cx="584936" cy="376284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600"/>
                  <a:t>Sociale statuten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823804" y="2132857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b="1" dirty="0">
                    <a:solidFill>
                      <a:sysClr val="windowText" lastClr="000000"/>
                    </a:solidFill>
                  </a:rPr>
                  <a:t>FOD of OISZ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823804" y="2420676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IGO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823804" y="2708382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IVT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823804" y="2998031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THAB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823803" y="3283133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823803" y="3572781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b="1" dirty="0">
                    <a:solidFill>
                      <a:sysClr val="windowText" lastClr="000000"/>
                    </a:solidFill>
                  </a:rPr>
                  <a:t>OCMW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823803" y="3860768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LL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823803" y="4150416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EQ </a:t>
                </a:r>
                <a:r>
                  <a:rPr lang="nl-BE" sz="1200" dirty="0">
                    <a:solidFill>
                      <a:sysClr val="windowText" lastClr="000000"/>
                    </a:solidFill>
                  </a:rPr>
                  <a:t>- LL 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23802" y="4440557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b="1" dirty="0" smtClean="0">
                    <a:solidFill>
                      <a:sysClr val="windowText" lastClr="000000"/>
                    </a:solidFill>
                  </a:rPr>
                  <a:t>Opgroeien</a:t>
                </a:r>
                <a:endParaRPr lang="nl-BE" sz="12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23802" y="4727770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P1-4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823802" y="5017419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823802" y="5314052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100" b="1" dirty="0">
                    <a:solidFill>
                      <a:sysClr val="windowText" lastClr="000000"/>
                    </a:solidFill>
                  </a:rPr>
                  <a:t>Ziekenfondsen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823802" y="5606058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RVV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 rot="5400000">
              <a:off x="1152889" y="5446086"/>
              <a:ext cx="539652" cy="1690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>
                  <a:ea typeface="Verdana" panose="020B0604030504040204" pitchFamily="34" charset="0"/>
                  <a:cs typeface="Verdana" panose="020B0604030504040204" pitchFamily="34" charset="0"/>
                </a:rPr>
                <a:t>Inkomsten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27426" y="3046353"/>
            <a:ext cx="1706396" cy="1318750"/>
            <a:chOff x="3851919" y="2626397"/>
            <a:chExt cx="1706396" cy="1318750"/>
          </a:xfrm>
        </p:grpSpPr>
        <p:sp>
          <p:nvSpPr>
            <p:cNvPr id="28" name="Rounded Rectangle 27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ysClr val="windowText" lastClr="000000"/>
                  </a:solidFill>
                </a:rPr>
                <a:t>Sociaal tarief gas &amp; elektriciteit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 rot="5400000">
              <a:off x="4532378" y="1945938"/>
              <a:ext cx="345478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/>
                <a:t>Aanvullend recht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85948" y="2871877"/>
            <a:ext cx="1706396" cy="1493226"/>
            <a:chOff x="3851919" y="2451921"/>
            <a:chExt cx="1706396" cy="1493226"/>
          </a:xfrm>
        </p:grpSpPr>
        <p:sp>
          <p:nvSpPr>
            <p:cNvPr id="32" name="Rounded Rectangle 31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ysClr val="windowText" lastClr="000000"/>
                  </a:solidFill>
                </a:rPr>
                <a:t>FOD Economie &amp; </a:t>
              </a:r>
              <a:r>
                <a:rPr lang="nl-BE" sz="1400">
                  <a:solidFill>
                    <a:schemeClr val="tx1"/>
                  </a:solidFill>
                </a:rPr>
                <a:t>nutsbedrijven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 rot="5400000">
              <a:off x="4435291" y="1868549"/>
              <a:ext cx="539652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 dirty="0"/>
                <a:t>Toekennende </a:t>
              </a:r>
              <a:r>
                <a:rPr lang="nl-BE" sz="1600" dirty="0" smtClean="0"/>
                <a:t>instantie</a:t>
              </a:r>
              <a:endParaRPr lang="nl-BE" sz="1600" dirty="0"/>
            </a:p>
          </p:txBody>
        </p:sp>
      </p:grpSp>
      <p:cxnSp>
        <p:nvCxnSpPr>
          <p:cNvPr id="34" name="Straight Arrow Connector 33"/>
          <p:cNvCxnSpPr>
            <a:stCxn id="8" idx="3"/>
          </p:cNvCxnSpPr>
          <p:nvPr/>
        </p:nvCxnSpPr>
        <p:spPr>
          <a:xfrm>
            <a:off x="3475300" y="1993695"/>
            <a:ext cx="1152127" cy="1579320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</p:cNvCxnSpPr>
          <p:nvPr/>
        </p:nvCxnSpPr>
        <p:spPr>
          <a:xfrm flipV="1">
            <a:off x="3475300" y="4005064"/>
            <a:ext cx="1152127" cy="18095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355619" y="3861048"/>
            <a:ext cx="1080000" cy="633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3"/>
          </p:cNvCxnSpPr>
          <p:nvPr/>
        </p:nvCxnSpPr>
        <p:spPr>
          <a:xfrm>
            <a:off x="3475300" y="2745927"/>
            <a:ext cx="1152127" cy="899097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3"/>
          </p:cNvCxnSpPr>
          <p:nvPr/>
        </p:nvCxnSpPr>
        <p:spPr>
          <a:xfrm>
            <a:off x="3475300" y="3033633"/>
            <a:ext cx="1152127" cy="71957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28" idx="1"/>
          </p:cNvCxnSpPr>
          <p:nvPr/>
        </p:nvCxnSpPr>
        <p:spPr>
          <a:xfrm>
            <a:off x="3475299" y="3323282"/>
            <a:ext cx="1152128" cy="55518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3"/>
          </p:cNvCxnSpPr>
          <p:nvPr/>
        </p:nvCxnSpPr>
        <p:spPr>
          <a:xfrm flipV="1">
            <a:off x="3475300" y="4077072"/>
            <a:ext cx="1152127" cy="39859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3"/>
          </p:cNvCxnSpPr>
          <p:nvPr/>
        </p:nvCxnSpPr>
        <p:spPr>
          <a:xfrm flipV="1">
            <a:off x="3475300" y="4186018"/>
            <a:ext cx="1152127" cy="867002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14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1524001" y="1111251"/>
            <a:ext cx="77057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fr-BE" altLang="fr-FR" sz="180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Online raadpleging authentieke bronnen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>
                <a:solidFill>
                  <a:srgbClr val="0070C0"/>
                </a:solidFill>
              </a:rPr>
              <a:t>online raadpleging </a:t>
            </a:r>
            <a:r>
              <a:rPr lang="nl-BE" dirty="0" smtClean="0"/>
              <a:t>van 10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rgbClr val="0070C0"/>
                </a:solidFill>
              </a:rPr>
              <a:t>authentieke bronnen </a:t>
            </a:r>
            <a:r>
              <a:rPr lang="nl-BE" dirty="0" smtClean="0"/>
              <a:t>door de toekennende instanties (1 </a:t>
            </a:r>
            <a:r>
              <a:rPr lang="nl-BE" dirty="0" smtClean="0">
                <a:sym typeface="Arial" charset="0"/>
              </a:rPr>
              <a:t>authentieke bron momenteel in voorbereiding)</a:t>
            </a:r>
          </a:p>
          <a:p>
            <a:pPr lvl="1"/>
            <a:r>
              <a:rPr lang="nl-BE" dirty="0" smtClean="0"/>
              <a:t>online en interactief voor specifieke dossiers</a:t>
            </a:r>
          </a:p>
          <a:p>
            <a:pPr lvl="1"/>
            <a:r>
              <a:rPr lang="nl-BE" dirty="0" smtClean="0"/>
              <a:t>mogelijkheid om na te gaan of potentiële rechthebbende voldoet aan criteria op een bepaalde datum </a:t>
            </a:r>
          </a:p>
          <a:p>
            <a:pPr lvl="1"/>
            <a:r>
              <a:rPr lang="nl-BE" dirty="0" smtClean="0"/>
              <a:t>mogelijkheid om recht toe te kennen aan elke potentiële rechthebbende die niet op voorhand gekend is</a:t>
            </a:r>
          </a:p>
          <a:p>
            <a:pPr lvl="2"/>
            <a:r>
              <a:rPr lang="nl-BE" dirty="0" smtClean="0"/>
              <a:t>gebruiker van het openbaar vervoer </a:t>
            </a:r>
          </a:p>
          <a:p>
            <a:pPr lvl="1"/>
            <a:r>
              <a:rPr lang="nl-BE" dirty="0"/>
              <a:t>mogelijkheid om na te gaan of een persoon voldoet aan een geheel van criteria die in de beraadslaging van het IVC zijn vastgelegd (voorbeeld: woonplaats, statuut op een bepaalde datum, …)</a:t>
            </a:r>
          </a:p>
          <a:p>
            <a:pPr lvl="1"/>
            <a:r>
              <a:rPr lang="nl-BE" dirty="0" smtClean="0"/>
              <a:t>enkele voorbeelden </a:t>
            </a:r>
          </a:p>
          <a:p>
            <a:pPr lvl="2"/>
            <a:r>
              <a:rPr lang="nl-BE" dirty="0" smtClean="0"/>
              <a:t>aanvullende gezinsbijslag in de Duitstalige Gemeenschap en in het Waals Gewest</a:t>
            </a:r>
          </a:p>
          <a:p>
            <a:pPr lvl="2"/>
            <a:r>
              <a:rPr lang="nl-BE" dirty="0" smtClean="0">
                <a:sym typeface="Arial" charset="0"/>
              </a:rPr>
              <a:t>bijkomende dienstencheques (WSE)</a:t>
            </a:r>
          </a:p>
          <a:p>
            <a:pPr lvl="2"/>
            <a:r>
              <a:rPr lang="nl-BE" dirty="0" smtClean="0">
                <a:sym typeface="Arial" charset="0"/>
              </a:rPr>
              <a:t>kaart verhoogde tegemoetkoming en kaart kosteloze begeleider (NMBS) </a:t>
            </a:r>
          </a:p>
          <a:p>
            <a:pPr lvl="2"/>
            <a:r>
              <a:rPr lang="nl-BE" dirty="0" err="1">
                <a:sym typeface="Arial" charset="0"/>
              </a:rPr>
              <a:t>B</a:t>
            </a:r>
            <a:r>
              <a:rPr lang="nl-BE" dirty="0" err="1" smtClean="0">
                <a:sym typeface="Arial" charset="0"/>
              </a:rPr>
              <a:t>russel’Air</a:t>
            </a:r>
            <a:r>
              <a:rPr lang="nl-BE" dirty="0" smtClean="0">
                <a:sym typeface="Arial" charset="0"/>
              </a:rPr>
              <a:t> </a:t>
            </a:r>
            <a:r>
              <a:rPr lang="nl-BE" dirty="0" smtClean="0">
                <a:sym typeface="Arial" charset="0"/>
              </a:rPr>
              <a:t>premie (Brussel Mobiliteit)</a:t>
            </a:r>
          </a:p>
          <a:p>
            <a:pPr lvl="2"/>
            <a:endParaRPr lang="fr-FR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pPr lvl="1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91752" y="1268760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0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Combinatie batch &amp; online raadpleging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indien een toekennende instantie voor eenzelfde project zowel de batch- als de online dienst gebruikt, zijn de uitgevoerde controles (datum/woonplaats/leeftijd/statuut/gezinssamenstelling) dezelfde voor beide </a:t>
            </a:r>
            <a:r>
              <a:rPr lang="nl-BE" dirty="0" smtClean="0"/>
              <a:t>methodes</a:t>
            </a:r>
            <a:endParaRPr lang="nl-NL" dirty="0" smtClean="0"/>
          </a:p>
          <a:p>
            <a:r>
              <a:rPr lang="nl-BE" dirty="0" smtClean="0"/>
              <a:t>voorbeeld: een toekennende instantie mag het RVV-statuut op 01/01 krijgen voor het toekennen van een voordeel aan haar inwoners </a:t>
            </a:r>
          </a:p>
          <a:p>
            <a:pPr lvl="1"/>
            <a:r>
              <a:rPr lang="nl-BE" dirty="0" smtClean="0"/>
              <a:t>de toekennende instantie raadpleegt in het begin van het jaar de </a:t>
            </a:r>
            <a:r>
              <a:rPr lang="nl-BE" dirty="0" smtClean="0"/>
              <a:t>bufferdatabank </a:t>
            </a:r>
            <a:r>
              <a:rPr lang="nl-BE" dirty="0" smtClean="0"/>
              <a:t>om het voordeel automatisch toe te kennen aan haar inwoners met het RVV-statuut op 01/01</a:t>
            </a:r>
            <a:endParaRPr lang="nl-NL" dirty="0" smtClean="0"/>
          </a:p>
          <a:p>
            <a:pPr lvl="1"/>
            <a:r>
              <a:rPr lang="nl-BE" dirty="0"/>
              <a:t>i</a:t>
            </a:r>
            <a:r>
              <a:rPr lang="nl-BE" dirty="0" smtClean="0"/>
              <a:t>ndien </a:t>
            </a:r>
            <a:r>
              <a:rPr lang="nl-BE" dirty="0" smtClean="0"/>
              <a:t>een inwoner zich doorheen het jaar aanbiedt om zijn voordeel te krijgen, kan de toekennende instantie de online gegevens raadplegen bij de authentieke bronnen, maar wel steeds voor het RVV-statuut op </a:t>
            </a:r>
            <a:r>
              <a:rPr lang="nl-BE" dirty="0" smtClean="0"/>
              <a:t>01/01</a:t>
            </a:r>
            <a:endParaRPr lang="nl-B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0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0070C0"/>
                </a:solidFill>
              </a:rPr>
              <a:t>MyBEnefits.fgov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sinds februari 2019 </a:t>
            </a:r>
            <a:r>
              <a:rPr lang="nl-BE" dirty="0" err="1">
                <a:solidFill>
                  <a:srgbClr val="0070C0"/>
                </a:solidFill>
              </a:rPr>
              <a:t>MyBEnefits.fgov</a:t>
            </a:r>
            <a:r>
              <a:rPr lang="nl-BE" dirty="0">
                <a:solidFill>
                  <a:srgbClr val="0070C0"/>
                </a:solidFill>
              </a:rPr>
              <a:t> </a:t>
            </a:r>
            <a:endParaRPr lang="nl-NL" dirty="0">
              <a:solidFill>
                <a:srgbClr val="0070C0"/>
              </a:solidFill>
            </a:endParaRPr>
          </a:p>
          <a:p>
            <a:pPr lvl="1"/>
            <a:r>
              <a:rPr lang="nl-BE" dirty="0" smtClean="0"/>
              <a:t>bijkomende tool via een </a:t>
            </a:r>
            <a:r>
              <a:rPr lang="nl-BE" dirty="0">
                <a:solidFill>
                  <a:srgbClr val="0070C0"/>
                </a:solidFill>
              </a:rPr>
              <a:t>mobiele app &amp; </a:t>
            </a:r>
            <a:r>
              <a:rPr lang="nl-BE" dirty="0" err="1">
                <a:solidFill>
                  <a:srgbClr val="0070C0"/>
                </a:solidFill>
              </a:rPr>
              <a:t>webtoepassing</a:t>
            </a:r>
            <a:endParaRPr lang="nl-NL" dirty="0">
              <a:solidFill>
                <a:srgbClr val="0070C0"/>
              </a:solidFill>
            </a:endParaRPr>
          </a:p>
          <a:p>
            <a:pPr lvl="1"/>
            <a:r>
              <a:rPr lang="nl-BE" dirty="0" smtClean="0"/>
              <a:t>waarmee de </a:t>
            </a:r>
            <a:r>
              <a:rPr lang="nl-BE" dirty="0">
                <a:solidFill>
                  <a:srgbClr val="0070C0"/>
                </a:solidFill>
              </a:rPr>
              <a:t>burger zijn sociale statuten </a:t>
            </a:r>
            <a:r>
              <a:rPr lang="nl-BE" dirty="0" smtClean="0"/>
              <a:t>op de datum van de dag </a:t>
            </a:r>
            <a:r>
              <a:rPr lang="nl-BE" dirty="0">
                <a:solidFill>
                  <a:srgbClr val="0070C0"/>
                </a:solidFill>
              </a:rPr>
              <a:t>zelf kan raadplegen </a:t>
            </a:r>
            <a:r>
              <a:rPr lang="nl-BE" dirty="0" smtClean="0"/>
              <a:t>en aantonen om zijn rechten te laten gelden bij de verschillende toekennende instanties</a:t>
            </a:r>
            <a:endParaRPr lang="nl-NL" dirty="0" smtClean="0"/>
          </a:p>
          <a:p>
            <a:pPr lvl="1"/>
            <a:r>
              <a:rPr lang="nl-BE" dirty="0" smtClean="0"/>
              <a:t>waarmee de </a:t>
            </a:r>
            <a:r>
              <a:rPr lang="nl-BE" dirty="0">
                <a:solidFill>
                  <a:srgbClr val="0070C0"/>
                </a:solidFill>
              </a:rPr>
              <a:t>professionele gebruiker</a:t>
            </a:r>
            <a:r>
              <a:rPr lang="nl-BE" dirty="0" smtClean="0"/>
              <a:t>, voornamelijk de toekennende instanties die geen klassieke partners van de KSZ zijn, </a:t>
            </a:r>
            <a:r>
              <a:rPr lang="nl-BE" dirty="0" smtClean="0">
                <a:solidFill>
                  <a:srgbClr val="0070C0"/>
                </a:solidFill>
              </a:rPr>
              <a:t>de gegevens </a:t>
            </a:r>
            <a:r>
              <a:rPr lang="nl-BE" dirty="0">
                <a:solidFill>
                  <a:srgbClr val="0070C0"/>
                </a:solidFill>
              </a:rPr>
              <a:t>kan controleren</a:t>
            </a:r>
          </a:p>
          <a:p>
            <a:pPr lvl="2"/>
            <a:r>
              <a:rPr lang="nl-BE" sz="2000" dirty="0" smtClean="0"/>
              <a:t>actoren die typisch niet rechtstreeks met de KSZ samenwerken (bv. : sport, kinderopvang, musea, vrijetijdscentra, pretparken, …)</a:t>
            </a:r>
          </a:p>
          <a:p>
            <a:pPr lvl="2"/>
            <a:r>
              <a:rPr lang="nl-BE" sz="2000" dirty="0" smtClean="0"/>
              <a:t>actoren die (nog) niet over een automatische gegevensstroom beschikken (bv: pro deo rechtsbijstand, korting gemeentebelasting, …) </a:t>
            </a:r>
          </a:p>
          <a:p>
            <a:pPr lvl="1"/>
            <a:r>
              <a:rPr lang="nl-BE" dirty="0" smtClean="0">
                <a:sym typeface="Arial" charset="0"/>
              </a:rPr>
              <a:t>waarmee de burger en de professional voordelen in de sector van cultuur, sport en ontspanning kunnen raadplegen/melden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88400" y="1268760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87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Veilig aanmelden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 </a:t>
            </a:r>
            <a:r>
              <a:rPr lang="nl-BE" dirty="0">
                <a:solidFill>
                  <a:srgbClr val="0070C0"/>
                </a:solidFill>
              </a:rPr>
              <a:t>burger : identificatie nodig</a:t>
            </a:r>
          </a:p>
          <a:p>
            <a:pPr lvl="1"/>
            <a:r>
              <a:rPr lang="nl-BE" dirty="0" smtClean="0"/>
              <a:t>statuut raadplegen </a:t>
            </a:r>
          </a:p>
          <a:p>
            <a:pPr marL="457200" lvl="1" indent="0">
              <a:buNone/>
            </a:pPr>
            <a:r>
              <a:rPr lang="nl-BE" sz="1800" dirty="0" smtClean="0">
                <a:solidFill>
                  <a:srgbClr val="0070C0"/>
                </a:solidFill>
              </a:rPr>
              <a:t>	privacygevoelige </a:t>
            </a:r>
            <a:r>
              <a:rPr lang="nl-BE" sz="1800" dirty="0">
                <a:solidFill>
                  <a:srgbClr val="0070C0"/>
                </a:solidFill>
              </a:rPr>
              <a:t>informatie: voldoende hoog veiligheidsniveau</a:t>
            </a:r>
          </a:p>
          <a:p>
            <a:pPr lvl="2"/>
            <a:r>
              <a:rPr lang="nl-BE" sz="1800" dirty="0" smtClean="0"/>
              <a:t>e-ID</a:t>
            </a:r>
          </a:p>
          <a:p>
            <a:pPr lvl="2"/>
            <a:r>
              <a:rPr lang="nl-BE" sz="1800" dirty="0" smtClean="0"/>
              <a:t>ITSME </a:t>
            </a:r>
          </a:p>
          <a:p>
            <a:pPr lvl="2"/>
            <a:r>
              <a:rPr lang="nl-BE" sz="1800" dirty="0" smtClean="0"/>
              <a:t>Time-</a:t>
            </a:r>
            <a:r>
              <a:rPr lang="nl-BE" sz="1800" dirty="0" err="1" smtClean="0"/>
              <a:t>based</a:t>
            </a:r>
            <a:r>
              <a:rPr lang="nl-BE" sz="1800" dirty="0" smtClean="0"/>
              <a:t> </a:t>
            </a:r>
            <a:r>
              <a:rPr lang="nl-BE" sz="1800" dirty="0" err="1" smtClean="0"/>
              <a:t>One</a:t>
            </a:r>
            <a:r>
              <a:rPr lang="nl-BE" sz="1800" dirty="0" smtClean="0"/>
              <a:t>-Time Password </a:t>
            </a:r>
          </a:p>
          <a:p>
            <a:pPr lvl="2"/>
            <a:r>
              <a:rPr lang="nl-BE" sz="1800" dirty="0" smtClean="0"/>
              <a:t>Token </a:t>
            </a:r>
          </a:p>
          <a:p>
            <a:pPr lvl="1"/>
            <a:r>
              <a:rPr lang="nl-BE" dirty="0" smtClean="0"/>
              <a:t>QR-code aanmaken / evt. afdrukken (enkel via website)</a:t>
            </a:r>
          </a:p>
          <a:p>
            <a:endParaRPr lang="nl-BE" dirty="0" smtClean="0"/>
          </a:p>
          <a:p>
            <a:r>
              <a:rPr lang="nl-BE" dirty="0" smtClean="0"/>
              <a:t> </a:t>
            </a:r>
            <a:r>
              <a:rPr lang="nl-BE" dirty="0">
                <a:solidFill>
                  <a:srgbClr val="0070C0"/>
                </a:solidFill>
              </a:rPr>
              <a:t>professional : geen identificatie nodig</a:t>
            </a:r>
          </a:p>
          <a:p>
            <a:pPr lvl="1"/>
            <a:r>
              <a:rPr lang="nl-BE" dirty="0" smtClean="0"/>
              <a:t>QR-code / unieke code, aangeboden door burger, uitlezen</a:t>
            </a:r>
          </a:p>
          <a:p>
            <a:pPr lvl="1"/>
            <a:r>
              <a:rPr lang="nl-BE" dirty="0" smtClean="0"/>
              <a:t>minimale informatie: statuut, postcode, controlegetal RRN-nummer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9048328" y="1916832"/>
            <a:ext cx="1321705" cy="1624149"/>
            <a:chOff x="7446398" y="1871748"/>
            <a:chExt cx="1321705" cy="16241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6336" y="2609999"/>
              <a:ext cx="1021829" cy="8858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398" y="1871748"/>
              <a:ext cx="1321705" cy="538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8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70C0"/>
                </a:solidFill>
              </a:rPr>
              <a:t>Mobiele </a:t>
            </a:r>
            <a:r>
              <a:rPr lang="nl-BE" dirty="0" smtClean="0">
                <a:solidFill>
                  <a:srgbClr val="0070C0"/>
                </a:solidFill>
              </a:rPr>
              <a:t>app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00600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2711624" y="5517233"/>
            <a:ext cx="69139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1600" dirty="0"/>
              <a:t>De toepassing MyBEnefits is beschikbaar in mobiele en in </a:t>
            </a:r>
            <a:r>
              <a:rPr lang="nl-BE" sz="1600" dirty="0" err="1"/>
              <a:t>webversie</a:t>
            </a:r>
            <a:r>
              <a:rPr lang="nl-BE" sz="1600" dirty="0"/>
              <a:t>.</a:t>
            </a:r>
          </a:p>
          <a:p>
            <a:pPr lvl="1"/>
            <a:r>
              <a:rPr lang="nl-BE" sz="1600" dirty="0"/>
              <a:t>beschikbaar voor Android vanuit </a:t>
            </a:r>
            <a:r>
              <a:rPr lang="nl-BE" sz="1600" u="sng" dirty="0">
                <a:hlinkClick r:id="rId2"/>
              </a:rPr>
              <a:t>Google Play.</a:t>
            </a:r>
          </a:p>
          <a:p>
            <a:pPr lvl="1"/>
            <a:r>
              <a:rPr lang="nl-BE" sz="1600" dirty="0"/>
              <a:t>beschikbaar voor Apple vanuit </a:t>
            </a:r>
            <a:r>
              <a:rPr lang="nl-BE" sz="1600" u="sng" dirty="0">
                <a:hlinkClick r:id="rId3"/>
              </a:rPr>
              <a:t>App store</a:t>
            </a:r>
            <a:r>
              <a:rPr lang="nl-BE" sz="1600" dirty="0"/>
              <a:t>.</a:t>
            </a:r>
          </a:p>
          <a:p>
            <a:pPr lvl="1"/>
            <a:r>
              <a:rPr lang="nl-BE" sz="1600" dirty="0"/>
              <a:t>beschikbaar via de website </a:t>
            </a:r>
            <a:r>
              <a:rPr lang="nl-BE" sz="1600" u="sng" dirty="0">
                <a:hlinkClick r:id="rId4"/>
              </a:rPr>
              <a:t>mybenefits.fgov.be</a:t>
            </a:r>
            <a:r>
              <a:rPr lang="nl-BE" sz="1600" dirty="0"/>
              <a:t> </a:t>
            </a:r>
          </a:p>
          <a:p>
            <a:pPr marL="685800" lvl="1" indent="-285750">
              <a:buFont typeface="Wingdings" panose="05000000000000000000" pitchFamily="2" charset="2"/>
              <a:buChar char="à"/>
              <a:defRPr/>
            </a:pPr>
            <a:endParaRPr lang="fr-BE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832" y="866725"/>
            <a:ext cx="2808312" cy="4650507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 rot="820728">
            <a:off x="7641867" y="280582"/>
            <a:ext cx="1060838" cy="1021245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/>
              <a:t>.fgov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19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>
                <a:solidFill>
                  <a:srgbClr val="0070C0"/>
                </a:solidFill>
              </a:rPr>
              <a:t>Aanvullende rechten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 </a:t>
            </a:r>
            <a:r>
              <a:rPr lang="nl-BE" dirty="0" smtClean="0">
                <a:solidFill>
                  <a:srgbClr val="0070C0"/>
                </a:solidFill>
              </a:rPr>
              <a:t>sociaal statuut </a:t>
            </a:r>
            <a:r>
              <a:rPr lang="nl-BE" dirty="0"/>
              <a:t>voor ca. 2 miljoen burgers in België </a:t>
            </a:r>
          </a:p>
          <a:p>
            <a:pPr lvl="1"/>
            <a:r>
              <a:rPr lang="nl-BE" dirty="0"/>
              <a:t>beperkt inkomen </a:t>
            </a:r>
          </a:p>
          <a:p>
            <a:pPr lvl="1"/>
            <a:r>
              <a:rPr lang="nl-BE" dirty="0"/>
              <a:t>handicap, fysieke of mentale beperking</a:t>
            </a:r>
          </a:p>
          <a:p>
            <a:pPr lvl="1"/>
            <a:r>
              <a:rPr lang="nl-BE" dirty="0"/>
              <a:t>kind met bijzondere </a:t>
            </a:r>
            <a:r>
              <a:rPr lang="nl-BE" dirty="0" smtClean="0"/>
              <a:t>noden</a:t>
            </a:r>
          </a:p>
          <a:p>
            <a:pPr lvl="1"/>
            <a:r>
              <a:rPr lang="nl-BE" dirty="0" smtClean="0"/>
              <a:t>…</a:t>
            </a:r>
            <a:endParaRPr lang="nl-BE" dirty="0"/>
          </a:p>
          <a:p>
            <a:endParaRPr lang="nl-NL" sz="600" dirty="0"/>
          </a:p>
          <a:p>
            <a:endParaRPr lang="nl-BE" dirty="0" smtClean="0"/>
          </a:p>
          <a:p>
            <a:r>
              <a:rPr lang="nl-BE" dirty="0" smtClean="0"/>
              <a:t>burgers </a:t>
            </a:r>
            <a:r>
              <a:rPr lang="nl-BE" dirty="0"/>
              <a:t>met sociaal statuut krijgen </a:t>
            </a:r>
            <a:r>
              <a:rPr lang="nl-BE" dirty="0" smtClean="0">
                <a:solidFill>
                  <a:srgbClr val="0070C0"/>
                </a:solidFill>
              </a:rPr>
              <a:t>aanvullende rechten</a:t>
            </a:r>
          </a:p>
          <a:p>
            <a:pPr lvl="1"/>
            <a:r>
              <a:rPr lang="nl-BE" dirty="0" smtClean="0"/>
              <a:t>sociaal tarief voor gas, elektriciteit, water, telecom</a:t>
            </a:r>
          </a:p>
          <a:p>
            <a:pPr lvl="1"/>
            <a:r>
              <a:rPr lang="nl-BE" dirty="0" smtClean="0"/>
              <a:t>sociaal tarief </a:t>
            </a:r>
            <a:r>
              <a:rPr lang="nl-BE" dirty="0" smtClean="0"/>
              <a:t>openbaar </a:t>
            </a:r>
            <a:r>
              <a:rPr lang="nl-BE" dirty="0"/>
              <a:t>vervoer (NMBS, De Lijn, TEC…)</a:t>
            </a:r>
          </a:p>
          <a:p>
            <a:pPr lvl="1"/>
            <a:r>
              <a:rPr lang="nl-BE" dirty="0" smtClean="0"/>
              <a:t>sociale huisvesting</a:t>
            </a:r>
            <a:endParaRPr lang="nl-BE" dirty="0"/>
          </a:p>
          <a:p>
            <a:pPr lvl="1"/>
            <a:r>
              <a:rPr lang="nl-BE" dirty="0" smtClean="0"/>
              <a:t>belastingvermindering</a:t>
            </a:r>
            <a:r>
              <a:rPr lang="nl-BE" dirty="0"/>
              <a:t>, gratis huisvuilophaling</a:t>
            </a:r>
          </a:p>
          <a:p>
            <a:pPr lvl="1"/>
            <a:r>
              <a:rPr lang="nl-BE" dirty="0"/>
              <a:t>korting voor socioculturele </a:t>
            </a:r>
            <a:r>
              <a:rPr lang="nl-BE" dirty="0" smtClean="0"/>
              <a:t>of sportactiviteiten</a:t>
            </a:r>
            <a:endParaRPr lang="nl-BE" dirty="0"/>
          </a:p>
          <a:p>
            <a:pPr lvl="1"/>
            <a:r>
              <a:rPr lang="nl-BE" dirty="0"/>
              <a:t>…</a:t>
            </a:r>
          </a:p>
          <a:p>
            <a:pPr lvl="1"/>
            <a:endParaRPr lang="nl-BE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Burger - raadplegen &amp; code creëren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5" y="1340768"/>
            <a:ext cx="3029069" cy="50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376079"/>
            <a:ext cx="4181282" cy="48474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20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Professional - raadplegen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4032" y="1268761"/>
            <a:ext cx="3367088" cy="4968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 b="11569"/>
          <a:stretch/>
        </p:blipFill>
        <p:spPr>
          <a:xfrm>
            <a:off x="2855641" y="1356270"/>
            <a:ext cx="3190875" cy="48810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21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Professional - resultaat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196752"/>
            <a:ext cx="3384376" cy="51845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22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De voordelen raadplegen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02" y="1196975"/>
            <a:ext cx="2486797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23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De voordelen filteren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02" y="1196975"/>
            <a:ext cx="2486797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24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Een voordeel melden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02" y="1196975"/>
            <a:ext cx="2486797" cy="5111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25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8" t="1023" r="6141" b="20218"/>
          <a:stretch/>
        </p:blipFill>
        <p:spPr>
          <a:xfrm>
            <a:off x="1487488" y="1340768"/>
            <a:ext cx="9217024" cy="5544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7768" y="90872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>
                <a:solidFill>
                  <a:srgbClr val="0070C0"/>
                </a:solidFill>
                <a:hlinkClick r:id="rId3"/>
              </a:rPr>
              <a:t>www.mybenefits.fgov.be</a:t>
            </a:r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922114"/>
          </a:xfrm>
        </p:spPr>
        <p:txBody>
          <a:bodyPr/>
          <a:lstStyle/>
          <a:p>
            <a:r>
              <a:rPr lang="nl-BE" dirty="0" err="1" smtClean="0">
                <a:solidFill>
                  <a:srgbClr val="0070C0"/>
                </a:solidFill>
              </a:rPr>
              <a:t>Webtoepassing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9867900" y="6489701"/>
            <a:ext cx="7508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0B4676-8C04-4206-9414-9A1C50CFA6F9}" type="slidenum">
              <a:rPr lang="en-US" sz="1400">
                <a:solidFill>
                  <a:srgbClr val="0070C0"/>
                </a:solidFill>
              </a:rPr>
              <a:pPr algn="r"/>
              <a:t>26</a:t>
            </a:fld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8" name="Wave 7"/>
          <p:cNvSpPr>
            <a:spLocks noChangeAspect="1"/>
          </p:cNvSpPr>
          <p:nvPr/>
        </p:nvSpPr>
        <p:spPr>
          <a:xfrm rot="820728">
            <a:off x="8761316" y="206785"/>
            <a:ext cx="954754" cy="919121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/>
              <a:t>.fgov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26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Burger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423828" y="1124744"/>
            <a:ext cx="6005338" cy="5592122"/>
            <a:chOff x="1899828" y="511564"/>
            <a:chExt cx="6005338" cy="55921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9828" y="511564"/>
              <a:ext cx="4809911" cy="55921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20072" y="4303486"/>
              <a:ext cx="2685094" cy="5232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  <a:defRPr/>
              </a:pPr>
              <a:r>
                <a:rPr lang="nl-BE" sz="1400">
                  <a:solidFill>
                    <a:prstClr val="black"/>
                  </a:solidFill>
                  <a:latin typeface="Calibri"/>
                </a:rPr>
                <a:t>Voor PC, tablet of smartphone</a:t>
              </a:r>
            </a:p>
            <a:p>
              <a:pPr marL="285750" indent="-285750">
                <a:buFontTx/>
                <a:buChar char="-"/>
                <a:defRPr/>
              </a:pPr>
              <a:r>
                <a:rPr lang="nl-BE" sz="1400">
                  <a:solidFill>
                    <a:prstClr val="black"/>
                  </a:solidFill>
                  <a:latin typeface="Calibri"/>
                </a:rPr>
                <a:t>Kan attest afdrukken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27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70C0"/>
                </a:solidFill>
              </a:rPr>
              <a:t>Burger </a:t>
            </a:r>
            <a:r>
              <a:rPr lang="nl-BE" dirty="0" smtClean="0">
                <a:solidFill>
                  <a:srgbClr val="0070C0"/>
                </a:solidFill>
              </a:rPr>
              <a:t>- raadplegen</a:t>
            </a:r>
            <a:endParaRPr lang="nl-BE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24608" y="1171935"/>
            <a:ext cx="9900592" cy="5256584"/>
            <a:chOff x="0" y="1340768"/>
            <a:chExt cx="9144000" cy="5256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2"/>
            <a:stretch/>
          </p:blipFill>
          <p:spPr>
            <a:xfrm>
              <a:off x="0" y="1340768"/>
              <a:ext cx="9144000" cy="52565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75856" y="3284984"/>
              <a:ext cx="115212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83968" y="4005064"/>
              <a:ext cx="115212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28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Burger - code creëren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472" y="1052736"/>
            <a:ext cx="9701810" cy="5330285"/>
            <a:chOff x="107504" y="1196752"/>
            <a:chExt cx="8837714" cy="53302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196752"/>
              <a:ext cx="8837714" cy="533028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03648" y="2996952"/>
              <a:ext cx="1152000" cy="18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3768" y="3681028"/>
              <a:ext cx="79208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29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70C0"/>
                </a:solidFill>
              </a:rPr>
              <a:t>Aanvullende rechten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 vaststelling van</a:t>
            </a:r>
            <a:r>
              <a:rPr lang="nl-BE" dirty="0">
                <a:solidFill>
                  <a:srgbClr val="0070C0"/>
                </a:solidFill>
              </a:rPr>
              <a:t> non-take up </a:t>
            </a:r>
          </a:p>
          <a:p>
            <a:pPr lvl="1"/>
            <a:r>
              <a:rPr lang="nl-BE" dirty="0" err="1"/>
              <a:t>intransparantie</a:t>
            </a:r>
            <a:r>
              <a:rPr lang="nl-BE" dirty="0"/>
              <a:t>: mensen zijn weinig of niet op de hoogte van hun rechten </a:t>
            </a:r>
          </a:p>
          <a:p>
            <a:pPr lvl="1"/>
            <a:r>
              <a:rPr lang="nl-BE" dirty="0"/>
              <a:t>Mattheüseffect: rechten komen niet bij de beoogde (kwetsbare) doelgroep terecht</a:t>
            </a:r>
          </a:p>
          <a:p>
            <a:pPr lvl="1"/>
            <a:r>
              <a:rPr lang="nl-BE" dirty="0"/>
              <a:t>drempel: de aanvraag- en toekenningsprocedure voor sociale rechten is vaak omslachtig en tijdsintensief</a:t>
            </a:r>
          </a:p>
          <a:p>
            <a:pPr lvl="1"/>
            <a:r>
              <a:rPr lang="nl-BE" dirty="0"/>
              <a:t>ineffectiviteit: sociale maatregelen bereiken hun doel niet</a:t>
            </a:r>
          </a:p>
          <a:p>
            <a:pPr lvl="1"/>
            <a:r>
              <a:rPr lang="nl-BE" dirty="0"/>
              <a:t>status quo van de armoederatio i.p.v. sociale inclusie: het aantal armen daalt verhoudingsgewijs niet</a:t>
            </a:r>
          </a:p>
          <a:p>
            <a:pPr lvl="1"/>
            <a:endParaRPr lang="fr-BE" altLang="en-US" sz="600" dirty="0"/>
          </a:p>
          <a:p>
            <a:endParaRPr lang="nl-BE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Burger - attest</a:t>
            </a:r>
            <a:endParaRPr lang="nl-BE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63753" y="1052736"/>
            <a:ext cx="4942667" cy="5390000"/>
            <a:chOff x="2339752" y="1135344"/>
            <a:chExt cx="4942667" cy="539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135344"/>
              <a:ext cx="4942667" cy="539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3491880" y="4941168"/>
              <a:ext cx="1980128" cy="720064"/>
              <a:chOff x="3491880" y="4941168"/>
              <a:chExt cx="1980128" cy="72006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491880" y="4941168"/>
                <a:ext cx="1404000" cy="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44008" y="5517232"/>
                <a:ext cx="828000" cy="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30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70C0"/>
                </a:solidFill>
              </a:rPr>
              <a:t>Professional - </a:t>
            </a:r>
            <a:r>
              <a:rPr lang="nl-BE" dirty="0" smtClean="0">
                <a:solidFill>
                  <a:srgbClr val="0070C0"/>
                </a:solidFill>
              </a:rPr>
              <a:t>raadplegen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28" y="1417076"/>
            <a:ext cx="8691233" cy="47024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31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Professional - resultaat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471" y="1412776"/>
            <a:ext cx="8879746" cy="48965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32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De voordelen raadplegen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432280"/>
            <a:ext cx="8229600" cy="46411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33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Een voordeel melden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27388"/>
            <a:ext cx="8229600" cy="42509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34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35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188640"/>
            <a:ext cx="1543050" cy="1543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9496" y="1913658"/>
            <a:ext cx="9144000" cy="4941168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8285" y="2227176"/>
            <a:ext cx="3237675" cy="12018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VIDEO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456040" y="2204864"/>
            <a:ext cx="3237675" cy="12018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MEDIA KIT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498285" y="4149080"/>
            <a:ext cx="3234990" cy="19219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APP MOBILE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456041" y="4149080"/>
            <a:ext cx="3240360" cy="19219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WEBAPP</a:t>
            </a:r>
            <a:endParaRPr lang="en-US" sz="2800" dirty="0"/>
          </a:p>
        </p:txBody>
      </p:sp>
      <p:sp>
        <p:nvSpPr>
          <p:cNvPr id="12" name="Rounded Rectangle 11">
            <a:hlinkClick r:id="rId3"/>
          </p:cNvPr>
          <p:cNvSpPr/>
          <p:nvPr/>
        </p:nvSpPr>
        <p:spPr>
          <a:xfrm>
            <a:off x="3071664" y="2852936"/>
            <a:ext cx="1008112" cy="43204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urger</a:t>
            </a:r>
            <a:endParaRPr lang="en-US" dirty="0"/>
          </a:p>
        </p:txBody>
      </p:sp>
      <p:sp>
        <p:nvSpPr>
          <p:cNvPr id="13" name="Rounded Rectangle 12">
            <a:hlinkClick r:id="rId4"/>
          </p:cNvPr>
          <p:cNvSpPr/>
          <p:nvPr/>
        </p:nvSpPr>
        <p:spPr>
          <a:xfrm>
            <a:off x="4223792" y="2852936"/>
            <a:ext cx="1008112" cy="43204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rof.</a:t>
            </a:r>
            <a:endParaRPr lang="en-US" dirty="0"/>
          </a:p>
        </p:txBody>
      </p:sp>
      <p:sp>
        <p:nvSpPr>
          <p:cNvPr id="14" name="Rounded Rectangle 13">
            <a:hlinkClick r:id="rId5"/>
          </p:cNvPr>
          <p:cNvSpPr/>
          <p:nvPr/>
        </p:nvSpPr>
        <p:spPr>
          <a:xfrm>
            <a:off x="6960096" y="2852936"/>
            <a:ext cx="1008112" cy="43204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flyer</a:t>
            </a:r>
            <a:endParaRPr lang="en-US" dirty="0"/>
          </a:p>
        </p:txBody>
      </p:sp>
      <p:sp>
        <p:nvSpPr>
          <p:cNvPr id="15" name="Rounded Rectangle 14">
            <a:hlinkClick r:id="rId5"/>
          </p:cNvPr>
          <p:cNvSpPr/>
          <p:nvPr/>
        </p:nvSpPr>
        <p:spPr>
          <a:xfrm>
            <a:off x="8112224" y="2852936"/>
            <a:ext cx="1008112" cy="43204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affiches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431704" y="4653136"/>
            <a:ext cx="1463040" cy="5152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74" y="4704775"/>
            <a:ext cx="1333500" cy="400050"/>
          </a:xfrm>
          <a:prstGeom prst="rect">
            <a:avLst/>
          </a:prstGeom>
        </p:spPr>
      </p:pic>
      <p:pic>
        <p:nvPicPr>
          <p:cNvPr id="18" name="Picture 17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1704" y="5280963"/>
            <a:ext cx="1475360" cy="524301"/>
          </a:xfrm>
          <a:prstGeom prst="rect">
            <a:avLst/>
          </a:prstGeom>
        </p:spPr>
      </p:pic>
      <p:pic>
        <p:nvPicPr>
          <p:cNvPr id="19" name="Picture 18">
            <a:hlinkClick r:id="rId10" tooltip="Link naar de website MyBEnefits / burger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60" y="4776812"/>
            <a:ext cx="632548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>
            <a:hlinkClick r:id="rId12" tooltip="Link naar de website MyBEnefits / professional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95" y="4776812"/>
            <a:ext cx="636359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723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>
                <a:solidFill>
                  <a:srgbClr val="0070C0"/>
                </a:solidFill>
              </a:rPr>
              <a:t>Geharmoniseerde Sociale Statuten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Buffer-databank</a:t>
            </a:r>
          </a:p>
          <a:p>
            <a:pPr marL="0" indent="0">
              <a:buNone/>
            </a:pPr>
            <a:r>
              <a:rPr lang="nl-BE" sz="1800" dirty="0"/>
              <a:t>meer info </a:t>
            </a:r>
            <a:r>
              <a:rPr lang="nl-BE" sz="1800" dirty="0" smtClean="0"/>
              <a:t>:</a:t>
            </a:r>
          </a:p>
          <a:p>
            <a:pPr marL="0" indent="0">
              <a:buNone/>
            </a:pPr>
            <a:r>
              <a:rPr lang="nl-BE" sz="1800" dirty="0" smtClean="0">
                <a:hlinkClick r:id="rId2"/>
              </a:rPr>
              <a:t>https</a:t>
            </a:r>
            <a:r>
              <a:rPr lang="nl-BE" sz="1800" dirty="0">
                <a:hlinkClick r:id="rId2"/>
              </a:rPr>
              <a:t>://www.ksz-bcss.fgov.be/nl/project/project-geharmoniseerde-sociale-statuten-afgeleide-rechten-gss</a:t>
            </a:r>
          </a:p>
          <a:p>
            <a:pPr marL="0" indent="0">
              <a:buNone/>
            </a:pPr>
            <a:endParaRPr lang="nl-BE" sz="600" dirty="0">
              <a:sym typeface="Wingdings" panose="05000000000000000000" pitchFamily="2" charset="2"/>
            </a:endParaRPr>
          </a:p>
          <a:p>
            <a:pPr marL="266700" indent="-266700">
              <a:buNone/>
            </a:pPr>
            <a:r>
              <a:rPr lang="nl-BE" sz="1800" dirty="0">
                <a:sym typeface="Wingdings" panose="05000000000000000000" pitchFamily="2" charset="2"/>
              </a:rPr>
              <a:t></a:t>
            </a:r>
            <a:r>
              <a:rPr lang="nl-BE" sz="1800" dirty="0"/>
              <a:t> </a:t>
            </a:r>
            <a:r>
              <a:rPr lang="nl-BE" sz="1800" dirty="0" smtClean="0"/>
              <a:t>gemeenten </a:t>
            </a:r>
            <a:r>
              <a:rPr lang="nl-BE" sz="1800" dirty="0"/>
              <a:t>: </a:t>
            </a:r>
            <a:r>
              <a:rPr lang="nl-BE" sz="1800" dirty="0">
                <a:hlinkClick r:id="rId3"/>
              </a:rPr>
              <a:t>https://www.ksz-bcss.fgov.be/nl/project/gss-gemeenten-en-provincies</a:t>
            </a:r>
          </a:p>
          <a:p>
            <a:pPr marL="0" indent="0">
              <a:buNone/>
            </a:pPr>
            <a:r>
              <a:rPr lang="nl-BE" sz="1800" dirty="0">
                <a:sym typeface="Wingdings" panose="05000000000000000000" pitchFamily="2" charset="2"/>
              </a:rPr>
              <a:t></a:t>
            </a:r>
            <a:r>
              <a:rPr lang="nl-BE" sz="1800" dirty="0"/>
              <a:t> </a:t>
            </a:r>
            <a:r>
              <a:rPr lang="nl-BE" sz="1800" dirty="0" err="1" smtClean="0"/>
              <a:t>OCMW’s</a:t>
            </a:r>
            <a:r>
              <a:rPr lang="nl-BE" sz="1800" dirty="0" smtClean="0"/>
              <a:t>: </a:t>
            </a:r>
            <a:r>
              <a:rPr lang="nl-BE" sz="1800" dirty="0">
                <a:hlinkClick r:id="rId4"/>
              </a:rPr>
              <a:t>https://</a:t>
            </a:r>
            <a:r>
              <a:rPr lang="nl-BE" sz="1800" dirty="0" smtClean="0">
                <a:hlinkClick r:id="rId4"/>
              </a:rPr>
              <a:t>www.ksz-bcss.fgov.be/nl/project/gss-ocmw-s</a:t>
            </a:r>
          </a:p>
          <a:p>
            <a:pPr marL="0" indent="0"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</a:t>
            </a:r>
            <a:r>
              <a:rPr lang="nl-BE" sz="1800" dirty="0" smtClean="0"/>
              <a:t> contact : </a:t>
            </a:r>
            <a:r>
              <a:rPr lang="nl-BE" sz="1800" dirty="0" smtClean="0">
                <a:hlinkClick r:id="rId5"/>
              </a:rPr>
              <a:t>external@ksz-bcss.fgov.be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nl-BE" dirty="0" err="1"/>
              <a:t>MyBEnefits.fgov</a:t>
            </a:r>
            <a:endParaRPr lang="nl-BE" dirty="0"/>
          </a:p>
          <a:p>
            <a:pPr marL="0" indent="0">
              <a:buNone/>
            </a:pPr>
            <a:endParaRPr lang="fr-BE" sz="600" dirty="0">
              <a:sym typeface="Wingdings" panose="05000000000000000000" pitchFamily="2" charset="2"/>
            </a:endParaRPr>
          </a:p>
          <a:p>
            <a:pPr marL="266700" indent="-266700">
              <a:buNone/>
            </a:pPr>
            <a:r>
              <a:rPr lang="nl-BE" sz="1800" dirty="0">
                <a:sym typeface="Wingdings" panose="05000000000000000000" pitchFamily="2" charset="2"/>
              </a:rPr>
              <a:t></a:t>
            </a:r>
            <a:r>
              <a:rPr lang="nl-BE" sz="1800" dirty="0"/>
              <a:t> media Kit : </a:t>
            </a:r>
            <a:r>
              <a:rPr lang="nl-BE" sz="1800" dirty="0">
                <a:hlinkClick r:id="rId6"/>
              </a:rPr>
              <a:t>https://www.ksz-bcss.fgov.be/nl/project/gss-mybenefits</a:t>
            </a:r>
          </a:p>
          <a:p>
            <a:pPr marL="0" indent="0">
              <a:buNone/>
            </a:pPr>
            <a:r>
              <a:rPr lang="nl-BE" sz="1800" dirty="0">
                <a:sym typeface="Wingdings" panose="05000000000000000000" pitchFamily="2" charset="2"/>
              </a:rPr>
              <a:t></a:t>
            </a:r>
            <a:r>
              <a:rPr lang="nl-BE" sz="1800" dirty="0"/>
              <a:t> contact : </a:t>
            </a:r>
            <a:r>
              <a:rPr lang="nl-BE" sz="1800" dirty="0">
                <a:hlinkClick r:id="rId7"/>
              </a:rPr>
              <a:t>contact@mybenefits.fgov.be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36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4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Geharmoniseerde Sociale Statuten (GSS) 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515600" cy="5112568"/>
          </a:xfrm>
        </p:spPr>
        <p:txBody>
          <a:bodyPr/>
          <a:lstStyle/>
          <a:p>
            <a:r>
              <a:rPr lang="nl-BE" dirty="0" smtClean="0"/>
              <a:t> </a:t>
            </a:r>
            <a:r>
              <a:rPr lang="nl-BE" dirty="0" smtClean="0">
                <a:solidFill>
                  <a:srgbClr val="0070C0"/>
                </a:solidFill>
              </a:rPr>
              <a:t>context</a:t>
            </a:r>
          </a:p>
          <a:p>
            <a:pPr lvl="1"/>
            <a:r>
              <a:rPr lang="nl-BE" dirty="0" smtClean="0"/>
              <a:t>sociale statuten zijn vaak complex en worden niet altijd begrepen door de verschillende betrokken partijen</a:t>
            </a:r>
          </a:p>
          <a:p>
            <a:pPr lvl="1"/>
            <a:r>
              <a:rPr lang="nl-BE" dirty="0" smtClean="0"/>
              <a:t>regionalisering van de sociale statuten</a:t>
            </a:r>
          </a:p>
          <a:p>
            <a:pPr lvl="1"/>
            <a:r>
              <a:rPr lang="nl-BE" dirty="0" smtClean="0"/>
              <a:t>reglementering inzake toekenning van </a:t>
            </a:r>
            <a:r>
              <a:rPr lang="nl-BE" dirty="0" smtClean="0"/>
              <a:t>‘aanvullende rechten’ is </a:t>
            </a:r>
            <a:r>
              <a:rPr lang="nl-BE" dirty="0" smtClean="0"/>
              <a:t>ook complex (voordelen/voorwaarden/referteperiodes)</a:t>
            </a:r>
          </a:p>
          <a:p>
            <a:pPr lvl="1"/>
            <a:r>
              <a:rPr lang="nl-BE" dirty="0" smtClean="0"/>
              <a:t>geen eenduidig begrippenapparaat</a:t>
            </a:r>
          </a:p>
          <a:p>
            <a:pPr lvl="1"/>
            <a:r>
              <a:rPr lang="nl-BE" dirty="0" smtClean="0"/>
              <a:t>er bestaat reeds een groot aantal gegevensuitwisselingen (voorkeurtarief, vrijstelling van taksen …)</a:t>
            </a:r>
          </a:p>
          <a:p>
            <a:pPr lvl="1"/>
            <a:r>
              <a:rPr lang="nl-BE" dirty="0" smtClean="0"/>
              <a:t>regelmatig nieuwe aanvragen bij gegevensleveranciers leiden tot ad hoc ontwikkelingen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6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70C0"/>
                </a:solidFill>
              </a:rPr>
              <a:t>Geharmoniseerde Sociale Statuten (GSS)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60419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indien mogelijk, vermindering van het aantal gebruikte statuten en van de complexiteit ervan</a:t>
            </a:r>
          </a:p>
          <a:p>
            <a:r>
              <a:rPr lang="nl-BE" dirty="0" smtClean="0"/>
              <a:t>minimalisatie van het aantal administratieve formaliteiten en papieren attesten die aan deze (kwetsbare) bevolkingsgroep wordt gevraagd</a:t>
            </a:r>
          </a:p>
          <a:p>
            <a:r>
              <a:rPr lang="nl-BE" dirty="0" smtClean="0"/>
              <a:t>informatie over GSS beschikbaar </a:t>
            </a:r>
            <a:r>
              <a:rPr lang="nl-BE" dirty="0"/>
              <a:t>bij één of meerdere actor(en) wordt ter beschikking gesteld van andere actoren die op basis daarvan automatisch rechten toekennen aan de burger zonder dat hij/zij daartoe een aanvraag moet doen</a:t>
            </a:r>
          </a:p>
          <a:p>
            <a:r>
              <a:rPr lang="nl-BE" dirty="0"/>
              <a:t>gestandaardiseerde diensten </a:t>
            </a:r>
            <a:r>
              <a:rPr lang="nl-BE" dirty="0" smtClean="0"/>
              <a:t>om</a:t>
            </a:r>
          </a:p>
          <a:p>
            <a:pPr lvl="1"/>
            <a:r>
              <a:rPr lang="nl-BE" dirty="0" smtClean="0"/>
              <a:t>zoveel </a:t>
            </a:r>
            <a:r>
              <a:rPr lang="nl-BE" dirty="0"/>
              <a:t>mogelijk te antwoorden op </a:t>
            </a:r>
            <a:r>
              <a:rPr lang="nl-BE" dirty="0" smtClean="0"/>
              <a:t>informatieaanvragen</a:t>
            </a:r>
          </a:p>
          <a:p>
            <a:pPr lvl="1"/>
            <a:r>
              <a:rPr lang="nl-BE" dirty="0" smtClean="0"/>
              <a:t>meervoudige </a:t>
            </a:r>
            <a:r>
              <a:rPr lang="nl-BE" dirty="0"/>
              <a:t>ontwikkelingen te </a:t>
            </a:r>
            <a:r>
              <a:rPr lang="nl-BE" dirty="0" smtClean="0"/>
              <a:t>vermijden/beperken zowel </a:t>
            </a:r>
            <a:r>
              <a:rPr lang="nl-BE" dirty="0"/>
              <a:t>voor de gegevensleveranciers (authentieke bronnen) </a:t>
            </a:r>
            <a:r>
              <a:rPr lang="nl-BE" dirty="0" smtClean="0"/>
              <a:t>als voor </a:t>
            </a:r>
            <a:r>
              <a:rPr lang="nl-BE" dirty="0"/>
              <a:t>de instanties die voordelen </a:t>
            </a:r>
            <a:r>
              <a:rPr lang="nl-BE" dirty="0" smtClean="0"/>
              <a:t>toekennen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  <a:sym typeface="Arial" charset="0"/>
              </a:rPr>
              <a:t>Voordelen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 de sociaal verzekerden</a:t>
            </a:r>
          </a:p>
          <a:p>
            <a:pPr lvl="1"/>
            <a:r>
              <a:rPr lang="nl-BE" dirty="0" smtClean="0"/>
              <a:t>burgers maximaal laten genieten van de aanvullende rechten waar ze recht op hebben</a:t>
            </a:r>
          </a:p>
          <a:p>
            <a:pPr lvl="1"/>
            <a:r>
              <a:rPr lang="nl-BE" dirty="0" smtClean="0"/>
              <a:t>administratieve formaliteiten tot een minimum beperken &amp; rekening houden met de realiteit op het terrein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voor de instellingen / actoren die het voordeel toekennen</a:t>
            </a:r>
          </a:p>
          <a:p>
            <a:pPr lvl="1"/>
            <a:r>
              <a:rPr lang="nl-BE" dirty="0" smtClean="0"/>
              <a:t>vlot alle nodige informatie ter beschikking krijgen voor de toekenning (sociaal statuut, domicilieadres…)</a:t>
            </a:r>
          </a:p>
          <a:p>
            <a:pPr lvl="1"/>
            <a:r>
              <a:rPr lang="nl-BE" dirty="0" smtClean="0"/>
              <a:t>vermijden van eventueel misbruik</a:t>
            </a:r>
          </a:p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703512" y="5233639"/>
            <a:ext cx="8856984" cy="680507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03512" y="536196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2400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automatische toekenning </a:t>
            </a:r>
            <a:r>
              <a:rPr lang="nl-BE" sz="240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van rechten verder </a:t>
            </a:r>
            <a:r>
              <a:rPr lang="nl-BE" sz="2400" b="1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verbeteren</a:t>
            </a:r>
          </a:p>
        </p:txBody>
      </p:sp>
    </p:spTree>
    <p:extLst>
      <p:ext uri="{BB962C8B-B14F-4D97-AF65-F5344CB8AC3E}">
        <p14:creationId xmlns:p14="http://schemas.microsoft.com/office/powerpoint/2010/main" val="9356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Batchraadpleging bufferdatabank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70C0"/>
                </a:solidFill>
              </a:rPr>
              <a:t>batchraadpleging </a:t>
            </a:r>
            <a:r>
              <a:rPr lang="nl-BE" dirty="0" smtClean="0"/>
              <a:t>van de gegevensbank GSS </a:t>
            </a:r>
            <a:r>
              <a:rPr lang="nl-BE" dirty="0" smtClean="0"/>
              <a:t>in de </a:t>
            </a:r>
            <a:r>
              <a:rPr lang="nl-BE" dirty="0" smtClean="0">
                <a:solidFill>
                  <a:srgbClr val="0070C0"/>
                </a:solidFill>
              </a:rPr>
              <a:t>bufferdatabank</a:t>
            </a:r>
            <a:endParaRPr lang="nl-BE" dirty="0" smtClean="0"/>
          </a:p>
          <a:p>
            <a:pPr lvl="1"/>
            <a:r>
              <a:rPr lang="nl-BE" dirty="0" smtClean="0"/>
              <a:t>wordt driemaandelijks gevoed door de 11 authentieke bronnen : </a:t>
            </a:r>
            <a:r>
              <a:rPr lang="nl-BE" dirty="0" smtClean="0"/>
              <a:t>POD MI</a:t>
            </a:r>
            <a:r>
              <a:rPr lang="nl-BE" dirty="0" smtClean="0"/>
              <a:t>, </a:t>
            </a:r>
            <a:r>
              <a:rPr lang="nl-BE" dirty="0" smtClean="0"/>
              <a:t>DGPH, </a:t>
            </a:r>
            <a:r>
              <a:rPr lang="nl-BE" dirty="0" smtClean="0"/>
              <a:t>ziekenfondsen</a:t>
            </a:r>
            <a:r>
              <a:rPr lang="nl-BE" dirty="0" smtClean="0"/>
              <a:t>, </a:t>
            </a:r>
            <a:r>
              <a:rPr lang="nl-BE" dirty="0" smtClean="0"/>
              <a:t>FPD, VSB</a:t>
            </a:r>
            <a:r>
              <a:rPr lang="nl-BE" dirty="0" smtClean="0"/>
              <a:t>, </a:t>
            </a:r>
            <a:r>
              <a:rPr lang="nl-BE" dirty="0" smtClean="0"/>
              <a:t>Agentschap Opgroeien, </a:t>
            </a:r>
            <a:r>
              <a:rPr lang="nl-BE" dirty="0" err="1" smtClean="0"/>
              <a:t>AViQ</a:t>
            </a:r>
            <a:r>
              <a:rPr lang="nl-BE" dirty="0" smtClean="0"/>
              <a:t>, </a:t>
            </a:r>
            <a:r>
              <a:rPr lang="nl-BE" dirty="0" smtClean="0"/>
              <a:t>OAW, </a:t>
            </a:r>
            <a:r>
              <a:rPr lang="nl-BE" dirty="0" err="1" smtClean="0"/>
              <a:t>IrisCare</a:t>
            </a:r>
            <a:r>
              <a:rPr lang="nl-BE" dirty="0" smtClean="0"/>
              <a:t>, </a:t>
            </a:r>
            <a:r>
              <a:rPr lang="nl-BE" dirty="0" smtClean="0"/>
              <a:t>DSL</a:t>
            </a:r>
            <a:r>
              <a:rPr lang="nl-BE" dirty="0" smtClean="0">
                <a:sym typeface="Arial" charset="0"/>
              </a:rPr>
              <a:t>  en MDG</a:t>
            </a:r>
            <a:endParaRPr lang="nl-NL" dirty="0" smtClean="0"/>
          </a:p>
          <a:p>
            <a:pPr lvl="1"/>
            <a:r>
              <a:rPr lang="nl-BE" dirty="0" smtClean="0"/>
              <a:t>mogelijkheid tot automatische toekenning van aanvullende rechten aan een categorie van personen </a:t>
            </a:r>
            <a:r>
              <a:rPr lang="nl-BE" dirty="0" smtClean="0"/>
              <a:t>die </a:t>
            </a:r>
            <a:r>
              <a:rPr lang="nl-BE" dirty="0" smtClean="0"/>
              <a:t>op voorhand is gekend bij de toekennende </a:t>
            </a:r>
            <a:r>
              <a:rPr lang="nl-BE" dirty="0" smtClean="0"/>
              <a:t>instantie</a:t>
            </a:r>
            <a:endParaRPr lang="nl-BE" dirty="0" smtClean="0"/>
          </a:p>
          <a:p>
            <a:pPr lvl="2"/>
            <a:r>
              <a:rPr lang="nl-BE" dirty="0" smtClean="0"/>
              <a:t>vb. alle inwoners van een gemeente, alle gezinnen aangesloten op gas</a:t>
            </a:r>
            <a:endParaRPr lang="nl-NL" dirty="0" smtClean="0"/>
          </a:p>
          <a:p>
            <a:pPr lvl="1"/>
            <a:r>
              <a:rPr lang="nl-BE" dirty="0" smtClean="0"/>
              <a:t>mogelijkheid tot verwerking van grote volumes</a:t>
            </a:r>
          </a:p>
          <a:p>
            <a:pPr lvl="1"/>
            <a:r>
              <a:rPr lang="nl-BE" dirty="0" smtClean="0"/>
              <a:t>mogelijkheid om na te gaan of een persoon voldoet aan een geheel van criteria die in de beraadslaging van het IVC zijn vastgelegd (</a:t>
            </a:r>
            <a:r>
              <a:rPr lang="nl-BE" dirty="0" smtClean="0"/>
              <a:t>vb. </a:t>
            </a:r>
            <a:r>
              <a:rPr lang="nl-BE" dirty="0" smtClean="0"/>
              <a:t>woonplaats, statuut op een bepaalde datum, …)</a:t>
            </a:r>
          </a:p>
          <a:p>
            <a:pPr lvl="1"/>
            <a:r>
              <a:rPr lang="nl-BE" dirty="0" smtClean="0"/>
              <a:t>enkele voorbeelden </a:t>
            </a:r>
            <a:endParaRPr lang="en-US" dirty="0" smtClean="0"/>
          </a:p>
          <a:p>
            <a:pPr lvl="2"/>
            <a:r>
              <a:rPr lang="nl-BE" dirty="0" smtClean="0"/>
              <a:t>sociaal tarief gas / elektriciteit in België</a:t>
            </a:r>
          </a:p>
          <a:p>
            <a:pPr lvl="2"/>
            <a:r>
              <a:rPr lang="nl-BE" dirty="0" smtClean="0"/>
              <a:t>sociaal tarief water in Vlaanderen</a:t>
            </a:r>
          </a:p>
          <a:p>
            <a:pPr lvl="2"/>
            <a:r>
              <a:rPr lang="nl-BE" dirty="0" smtClean="0"/>
              <a:t>vrijstelling verkeersbelasting in Brussels Gewest</a:t>
            </a:r>
          </a:p>
          <a:p>
            <a:pPr lvl="2"/>
            <a:r>
              <a:rPr lang="nl-BE" dirty="0" smtClean="0"/>
              <a:t>gemeenten en provincies (bv. verminderd tarief buitenschoolse kinderopvang, verminderde heffing voor huisvuilophaling, korting belasting)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10040" y="1203640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66338"/>
            <a:ext cx="10972800" cy="922114"/>
          </a:xfrm>
        </p:spPr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11 authentieke </a:t>
            </a:r>
            <a:r>
              <a:rPr lang="nl-BE" dirty="0" smtClean="0">
                <a:solidFill>
                  <a:srgbClr val="0070C0"/>
                </a:solidFill>
              </a:rPr>
              <a:t>bronnen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9878888" cy="5112568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federaal</a:t>
            </a:r>
            <a:endParaRPr lang="nl-BE" dirty="0" smtClean="0"/>
          </a:p>
          <a:p>
            <a:pPr lvl="1"/>
            <a:r>
              <a:rPr lang="nl-BE" dirty="0" smtClean="0"/>
              <a:t>POD Maatschappelijke Integratie (POD MI) en </a:t>
            </a:r>
            <a:r>
              <a:rPr lang="nl-BE" dirty="0" err="1" smtClean="0"/>
              <a:t>OCMWs</a:t>
            </a:r>
            <a:r>
              <a:rPr lang="nl-BE" dirty="0" smtClean="0"/>
              <a:t> (vb. leefloon ((e)LL)</a:t>
            </a:r>
          </a:p>
          <a:p>
            <a:pPr lvl="1"/>
            <a:r>
              <a:rPr lang="nl-BE" dirty="0" smtClean="0"/>
              <a:t>DG Personen met een Handicap (DGPH) (vb. erkende handicap, </a:t>
            </a:r>
            <a:r>
              <a:rPr lang="nl-BE" dirty="0" err="1" smtClean="0"/>
              <a:t>i</a:t>
            </a:r>
            <a:r>
              <a:rPr lang="nl-BE" dirty="0" err="1" smtClean="0"/>
              <a:t>nkomensvervangende</a:t>
            </a:r>
            <a:r>
              <a:rPr lang="nl-BE" dirty="0" smtClean="0"/>
              <a:t> tegemoetkoming (IVT))</a:t>
            </a:r>
          </a:p>
          <a:p>
            <a:pPr lvl="1"/>
            <a:r>
              <a:rPr lang="nl-BE" dirty="0" smtClean="0"/>
              <a:t>ziekenfondsen (vb. </a:t>
            </a:r>
            <a:r>
              <a:rPr lang="nl-BE" dirty="0"/>
              <a:t> recht op een verhoogde verzekeringstegemoetkoming (</a:t>
            </a:r>
            <a:r>
              <a:rPr lang="nl-BE" dirty="0" smtClean="0"/>
              <a:t>RVV)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Federale </a:t>
            </a:r>
            <a:r>
              <a:rPr lang="nl-BE" dirty="0" err="1" smtClean="0"/>
              <a:t>PensioenDienst</a:t>
            </a:r>
            <a:r>
              <a:rPr lang="nl-BE" dirty="0" smtClean="0"/>
              <a:t> (FPD) (vb</a:t>
            </a:r>
            <a:r>
              <a:rPr lang="nl-BE" dirty="0" smtClean="0"/>
              <a:t>. </a:t>
            </a:r>
            <a:r>
              <a:rPr lang="nl-BE" dirty="0"/>
              <a:t>i</a:t>
            </a:r>
            <a:r>
              <a:rPr lang="nl-BE" dirty="0" smtClean="0"/>
              <a:t>nkomensgarantie </a:t>
            </a:r>
            <a:r>
              <a:rPr lang="nl-BE" dirty="0" smtClean="0"/>
              <a:t>voor </a:t>
            </a:r>
            <a:r>
              <a:rPr lang="nl-BE" dirty="0"/>
              <a:t>o</a:t>
            </a:r>
            <a:r>
              <a:rPr lang="nl-BE" dirty="0" smtClean="0"/>
              <a:t>uderen (IGO))</a:t>
            </a:r>
            <a:endParaRPr lang="nl-BE" dirty="0" smtClean="0"/>
          </a:p>
          <a:p>
            <a:r>
              <a:rPr lang="nl-BE" dirty="0" smtClean="0"/>
              <a:t>Vlaanderen</a:t>
            </a:r>
          </a:p>
          <a:p>
            <a:pPr lvl="1"/>
            <a:r>
              <a:rPr lang="nl-BE" dirty="0" smtClean="0"/>
              <a:t>Vlaamse Sociale </a:t>
            </a:r>
            <a:r>
              <a:rPr lang="nl-BE" dirty="0"/>
              <a:t>B</a:t>
            </a:r>
            <a:r>
              <a:rPr lang="nl-BE" dirty="0" smtClean="0"/>
              <a:t>escherming (VSB) (vb</a:t>
            </a:r>
            <a:r>
              <a:rPr lang="nl-BE" dirty="0" smtClean="0"/>
              <a:t>. </a:t>
            </a:r>
            <a:r>
              <a:rPr lang="nl-BE" dirty="0" smtClean="0"/>
              <a:t>tegemoetkoming hulp </a:t>
            </a:r>
            <a:r>
              <a:rPr lang="nl-BE" dirty="0" smtClean="0"/>
              <a:t>aan bejaarden </a:t>
            </a:r>
            <a:r>
              <a:rPr lang="nl-BE" dirty="0" smtClean="0"/>
              <a:t>((THAB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Agentschap Opgroeien (vb. </a:t>
            </a:r>
            <a:r>
              <a:rPr lang="nl-BE" dirty="0"/>
              <a:t>k</a:t>
            </a:r>
            <a:r>
              <a:rPr lang="nl-BE" dirty="0" smtClean="0"/>
              <a:t>inderen </a:t>
            </a:r>
            <a:r>
              <a:rPr lang="nl-BE" dirty="0" smtClean="0"/>
              <a:t>met </a:t>
            </a:r>
            <a:r>
              <a:rPr lang="nl-BE" dirty="0" smtClean="0"/>
              <a:t>specifieke </a:t>
            </a:r>
            <a:r>
              <a:rPr lang="nl-BE" dirty="0" smtClean="0"/>
              <a:t>ondersteuningsbehoefte </a:t>
            </a:r>
            <a:r>
              <a:rPr lang="nl-BE" dirty="0"/>
              <a:t>(</a:t>
            </a:r>
            <a:r>
              <a:rPr lang="nl-BE" dirty="0" smtClean="0"/>
              <a:t>P1-4))</a:t>
            </a:r>
            <a:endParaRPr lang="nl-BE" dirty="0" smtClean="0"/>
          </a:p>
          <a:p>
            <a:r>
              <a:rPr lang="fr-FR" dirty="0" err="1" smtClean="0"/>
              <a:t>Wallonië</a:t>
            </a:r>
            <a:endParaRPr lang="fr-FR" dirty="0" smtClean="0"/>
          </a:p>
          <a:p>
            <a:pPr lvl="1"/>
            <a:r>
              <a:rPr lang="fr-FR" dirty="0" smtClean="0"/>
              <a:t>Agence wallonne pour une Vie de Qualité (</a:t>
            </a:r>
            <a:r>
              <a:rPr lang="nl-BE" dirty="0" err="1" smtClean="0"/>
              <a:t>AViQ</a:t>
            </a:r>
            <a:r>
              <a:rPr lang="nl-BE" dirty="0" smtClean="0"/>
              <a:t>) (vb. erkende handicap kinderen)</a:t>
            </a:r>
          </a:p>
          <a:p>
            <a:pPr lvl="1"/>
            <a:r>
              <a:rPr lang="nl-BE" dirty="0" smtClean="0"/>
              <a:t>Organismes </a:t>
            </a:r>
            <a:r>
              <a:rPr lang="nl-BE" dirty="0" err="1" smtClean="0"/>
              <a:t>Assureur</a:t>
            </a:r>
            <a:r>
              <a:rPr lang="nl-BE" dirty="0" smtClean="0"/>
              <a:t> Wallon (OAW) (vb. vermindering zelfredzaamheid)</a:t>
            </a:r>
          </a:p>
          <a:p>
            <a:r>
              <a:rPr lang="nl-BE" dirty="0" smtClean="0"/>
              <a:t>Brussel</a:t>
            </a:r>
          </a:p>
          <a:p>
            <a:pPr lvl="1"/>
            <a:r>
              <a:rPr lang="nl-BE" dirty="0" err="1" smtClean="0"/>
              <a:t>IrisCare</a:t>
            </a:r>
            <a:r>
              <a:rPr lang="nl-BE" dirty="0" smtClean="0"/>
              <a:t> </a:t>
            </a:r>
            <a:r>
              <a:rPr lang="nl-BE" dirty="0" smtClean="0"/>
              <a:t>(vb. </a:t>
            </a:r>
            <a:r>
              <a:rPr lang="nl-BE" dirty="0" smtClean="0"/>
              <a:t>tegemoetkoming hulp </a:t>
            </a:r>
            <a:r>
              <a:rPr lang="nl-BE" dirty="0" smtClean="0"/>
              <a:t>aan bejaarden </a:t>
            </a:r>
            <a:r>
              <a:rPr lang="nl-BE" dirty="0"/>
              <a:t>(</a:t>
            </a:r>
            <a:r>
              <a:rPr lang="nl-BE" dirty="0" smtClean="0"/>
              <a:t>THAB))</a:t>
            </a:r>
            <a:endParaRPr lang="nl-BE" dirty="0" smtClean="0"/>
          </a:p>
          <a:p>
            <a:r>
              <a:rPr lang="nl-BE" dirty="0" smtClean="0"/>
              <a:t>Duitstalige gemeenschap</a:t>
            </a:r>
          </a:p>
          <a:p>
            <a:pPr lvl="1"/>
            <a:r>
              <a:rPr lang="nl-BE" dirty="0" smtClean="0"/>
              <a:t>Dienststelle </a:t>
            </a:r>
            <a:r>
              <a:rPr lang="nl-BE" dirty="0" err="1"/>
              <a:t>für</a:t>
            </a:r>
            <a:r>
              <a:rPr lang="nl-BE" dirty="0"/>
              <a:t> </a:t>
            </a:r>
            <a:r>
              <a:rPr lang="nl-BE" dirty="0" err="1"/>
              <a:t>Selbstbestimmtes</a:t>
            </a:r>
            <a:r>
              <a:rPr lang="nl-BE" dirty="0"/>
              <a:t> </a:t>
            </a:r>
            <a:r>
              <a:rPr lang="nl-BE" dirty="0" smtClean="0"/>
              <a:t>Leben (</a:t>
            </a:r>
            <a:r>
              <a:rPr lang="nl-BE" dirty="0" smtClean="0"/>
              <a:t>DSL) </a:t>
            </a:r>
            <a:r>
              <a:rPr lang="nl-BE" dirty="0" smtClean="0"/>
              <a:t>(vb. </a:t>
            </a:r>
            <a:r>
              <a:rPr lang="nl-BE" dirty="0" smtClean="0"/>
              <a:t>erkende </a:t>
            </a:r>
            <a:r>
              <a:rPr lang="nl-BE" dirty="0" smtClean="0"/>
              <a:t>handicap </a:t>
            </a:r>
            <a:r>
              <a:rPr lang="nl-BE" dirty="0" smtClean="0"/>
              <a:t>kinderen</a:t>
            </a:r>
            <a:r>
              <a:rPr lang="nl-BE" dirty="0" smtClean="0"/>
              <a:t>)</a:t>
            </a:r>
          </a:p>
          <a:p>
            <a:pPr lvl="1"/>
            <a:r>
              <a:rPr lang="nl-BE" dirty="0" err="1"/>
              <a:t>Ministerium</a:t>
            </a:r>
            <a:r>
              <a:rPr lang="nl-BE" dirty="0"/>
              <a:t> der </a:t>
            </a:r>
            <a:r>
              <a:rPr lang="nl-BE" dirty="0" err="1"/>
              <a:t>Deutschsprachigen</a:t>
            </a:r>
            <a:r>
              <a:rPr lang="nl-BE" dirty="0"/>
              <a:t> </a:t>
            </a:r>
            <a:r>
              <a:rPr lang="nl-BE" dirty="0" err="1" smtClean="0"/>
              <a:t>Gemeinschaft</a:t>
            </a:r>
            <a:r>
              <a:rPr lang="nl-BE" dirty="0" smtClean="0"/>
              <a:t> (</a:t>
            </a:r>
            <a:r>
              <a:rPr lang="nl-BE" dirty="0" smtClean="0"/>
              <a:t>MDG) </a:t>
            </a:r>
            <a:r>
              <a:rPr lang="nl-BE" dirty="0" smtClean="0"/>
              <a:t>(vb. </a:t>
            </a:r>
            <a:r>
              <a:rPr lang="nl-BE" dirty="0"/>
              <a:t>t</a:t>
            </a:r>
            <a:r>
              <a:rPr lang="nl-BE" dirty="0" smtClean="0"/>
              <a:t>egemoetkoming hulp </a:t>
            </a:r>
            <a:r>
              <a:rPr lang="nl-BE" dirty="0"/>
              <a:t>aan bejaarden </a:t>
            </a:r>
            <a:r>
              <a:rPr lang="nl-BE" dirty="0"/>
              <a:t>(</a:t>
            </a:r>
            <a:r>
              <a:rPr lang="nl-BE" dirty="0" smtClean="0"/>
              <a:t>THAB))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Bufferdatabank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02" y="1344368"/>
            <a:ext cx="7272808" cy="49065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9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8579</TotalTime>
  <Words>1418</Words>
  <Application>Microsoft Office PowerPoint</Application>
  <PresentationFormat>Breedbeeld</PresentationFormat>
  <Paragraphs>302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Verdana</vt:lpstr>
      <vt:lpstr>Wingdings</vt:lpstr>
      <vt:lpstr>1_Office Theme</vt:lpstr>
      <vt:lpstr>Automatische toekenning van aanvullende rechten Geharmoniseerde Sociale Statuten (GSS)  MyBEnefits</vt:lpstr>
      <vt:lpstr>Aanvullende rechten</vt:lpstr>
      <vt:lpstr>Aanvullende rechten</vt:lpstr>
      <vt:lpstr>Geharmoniseerde Sociale Statuten (GSS) </vt:lpstr>
      <vt:lpstr>Geharmoniseerde Sociale Statuten (GSS)</vt:lpstr>
      <vt:lpstr>Voordelen</vt:lpstr>
      <vt:lpstr>Batchraadpleging bufferdatabank</vt:lpstr>
      <vt:lpstr>11 authentieke bronnen</vt:lpstr>
      <vt:lpstr>Bufferdatabank</vt:lpstr>
      <vt:lpstr>Bufferdatabank - voordelen</vt:lpstr>
      <vt:lpstr>Juridische aspecten</vt:lpstr>
      <vt:lpstr>Vereenvoudiging van de reglementering</vt:lpstr>
      <vt:lpstr>Legoblokjesfilosofie</vt:lpstr>
      <vt:lpstr>Legoblokjesfilosofie</vt:lpstr>
      <vt:lpstr>Online raadpleging authentieke bronnen</vt:lpstr>
      <vt:lpstr>Combinatie batch &amp; online raadpleging</vt:lpstr>
      <vt:lpstr>MyBEnefits.fgov</vt:lpstr>
      <vt:lpstr>Veilig aanmelden</vt:lpstr>
      <vt:lpstr>Mobiele app</vt:lpstr>
      <vt:lpstr>Burger - raadplegen &amp; code creëren</vt:lpstr>
      <vt:lpstr>Professional - raadplegen</vt:lpstr>
      <vt:lpstr>Professional - resultaat</vt:lpstr>
      <vt:lpstr>De voordelen raadplegen</vt:lpstr>
      <vt:lpstr>De voordelen filteren</vt:lpstr>
      <vt:lpstr>Een voordeel melden</vt:lpstr>
      <vt:lpstr>Webtoepassing</vt:lpstr>
      <vt:lpstr>Burger</vt:lpstr>
      <vt:lpstr>Burger - raadplegen</vt:lpstr>
      <vt:lpstr>Burger - code creëren</vt:lpstr>
      <vt:lpstr>Burger - attest</vt:lpstr>
      <vt:lpstr>Professional - raadplegen</vt:lpstr>
      <vt:lpstr>Professional - resultaat </vt:lpstr>
      <vt:lpstr>De voordelen raadplegen</vt:lpstr>
      <vt:lpstr>Een voordeel melden</vt:lpstr>
      <vt:lpstr>PowerPoint-presentatie</vt:lpstr>
      <vt:lpstr>Geharmoniseerde Sociale Statuten</vt:lpstr>
      <vt:lpstr>PowerPoint-presentatie</vt:lpstr>
    </vt:vector>
  </TitlesOfParts>
  <Company>KSZ-BCSS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Statuts sociaux harmonisés - droits dérivés</dc:title>
  <dc:creator>Isabelle Leroy</dc:creator>
  <cp:lastModifiedBy>Auteur</cp:lastModifiedBy>
  <cp:revision>454</cp:revision>
  <cp:lastPrinted>2019-09-25T11:15:37Z</cp:lastPrinted>
  <dcterms:created xsi:type="dcterms:W3CDTF">2017-01-30T10:21:21Z</dcterms:created>
  <dcterms:modified xsi:type="dcterms:W3CDTF">2023-12-04T02:50:29Z</dcterms:modified>
</cp:coreProperties>
</file>