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handoutMasterIdLst>
    <p:handoutMasterId r:id="rId121"/>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7" r:id="rId24"/>
    <p:sldId id="410" r:id="rId25"/>
    <p:sldId id="414" r:id="rId26"/>
    <p:sldId id="506" r:id="rId27"/>
    <p:sldId id="619" r:id="rId28"/>
    <p:sldId id="499" r:id="rId29"/>
    <p:sldId id="501" r:id="rId30"/>
    <p:sldId id="500" r:id="rId31"/>
    <p:sldId id="502" r:id="rId32"/>
    <p:sldId id="648" r:id="rId33"/>
    <p:sldId id="417" r:id="rId34"/>
    <p:sldId id="621" r:id="rId35"/>
    <p:sldId id="396" r:id="rId36"/>
    <p:sldId id="411" r:id="rId37"/>
    <p:sldId id="294" r:id="rId38"/>
    <p:sldId id="649" r:id="rId39"/>
    <p:sldId id="609" r:id="rId40"/>
    <p:sldId id="422" r:id="rId41"/>
    <p:sldId id="334" r:id="rId42"/>
    <p:sldId id="351" r:id="rId43"/>
    <p:sldId id="509" r:id="rId44"/>
    <p:sldId id="467" r:id="rId45"/>
    <p:sldId id="470" r:id="rId46"/>
    <p:sldId id="471" r:id="rId47"/>
    <p:sldId id="472" r:id="rId48"/>
    <p:sldId id="474" r:id="rId49"/>
    <p:sldId id="423" r:id="rId50"/>
    <p:sldId id="424" r:id="rId51"/>
    <p:sldId id="425" r:id="rId52"/>
    <p:sldId id="426" r:id="rId53"/>
    <p:sldId id="427" r:id="rId54"/>
    <p:sldId id="428" r:id="rId55"/>
    <p:sldId id="429" r:id="rId56"/>
    <p:sldId id="492" r:id="rId57"/>
    <p:sldId id="493" r:id="rId58"/>
    <p:sldId id="494" r:id="rId59"/>
    <p:sldId id="421" r:id="rId60"/>
    <p:sldId id="433" r:id="rId61"/>
    <p:sldId id="510" r:id="rId62"/>
    <p:sldId id="511" r:id="rId63"/>
    <p:sldId id="512" r:id="rId64"/>
    <p:sldId id="489" r:id="rId65"/>
    <p:sldId id="490" r:id="rId66"/>
    <p:sldId id="491" r:id="rId67"/>
    <p:sldId id="300" r:id="rId68"/>
    <p:sldId id="431" r:id="rId69"/>
    <p:sldId id="483" r:id="rId70"/>
    <p:sldId id="616" r:id="rId71"/>
    <p:sldId id="617" r:id="rId72"/>
    <p:sldId id="434" r:id="rId73"/>
    <p:sldId id="513" r:id="rId74"/>
    <p:sldId id="613" r:id="rId75"/>
    <p:sldId id="612" r:id="rId76"/>
    <p:sldId id="577" r:id="rId77"/>
    <p:sldId id="524" r:id="rId78"/>
    <p:sldId id="614" r:id="rId79"/>
    <p:sldId id="615" r:id="rId80"/>
    <p:sldId id="578" r:id="rId81"/>
    <p:sldId id="503" r:id="rId82"/>
    <p:sldId id="620" r:id="rId83"/>
    <p:sldId id="461" r:id="rId84"/>
    <p:sldId id="441" r:id="rId85"/>
    <p:sldId id="442" r:id="rId86"/>
    <p:sldId id="443" r:id="rId87"/>
    <p:sldId id="462" r:id="rId88"/>
    <p:sldId id="457" r:id="rId89"/>
    <p:sldId id="456" r:id="rId90"/>
    <p:sldId id="455" r:id="rId91"/>
    <p:sldId id="454" r:id="rId92"/>
    <p:sldId id="453" r:id="rId93"/>
    <p:sldId id="452" r:id="rId94"/>
    <p:sldId id="463" r:id="rId95"/>
    <p:sldId id="647" r:id="rId96"/>
    <p:sldId id="624" r:id="rId97"/>
    <p:sldId id="625" r:id="rId98"/>
    <p:sldId id="626" r:id="rId99"/>
    <p:sldId id="627" r:id="rId100"/>
    <p:sldId id="628" r:id="rId101"/>
    <p:sldId id="629" r:id="rId102"/>
    <p:sldId id="630" r:id="rId103"/>
    <p:sldId id="631" r:id="rId104"/>
    <p:sldId id="632" r:id="rId105"/>
    <p:sldId id="633" r:id="rId106"/>
    <p:sldId id="634" r:id="rId107"/>
    <p:sldId id="635" r:id="rId108"/>
    <p:sldId id="636" r:id="rId109"/>
    <p:sldId id="637" r:id="rId110"/>
    <p:sldId id="638" r:id="rId111"/>
    <p:sldId id="639" r:id="rId112"/>
    <p:sldId id="640" r:id="rId113"/>
    <p:sldId id="641" r:id="rId114"/>
    <p:sldId id="642" r:id="rId115"/>
    <p:sldId id="643" r:id="rId116"/>
    <p:sldId id="644" r:id="rId117"/>
    <p:sldId id="645" r:id="rId118"/>
    <p:sldId id="646" r:id="rId119"/>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y Vanhauwaert" initials="FV" lastIdx="15" clrIdx="0">
    <p:extLst>
      <p:ext uri="{19B8F6BF-5375-455C-9EA6-DF929625EA0E}">
        <p15:presenceInfo xmlns:p15="http://schemas.microsoft.com/office/powerpoint/2012/main" userId="S-1-5-21-136122031-3198374591-1304894904-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0" autoAdjust="0"/>
    <p:restoredTop sz="94639" autoAdjust="0"/>
  </p:normalViewPr>
  <p:slideViewPr>
    <p:cSldViewPr>
      <p:cViewPr varScale="1">
        <p:scale>
          <a:sx n="140" d="100"/>
          <a:sy n="140" d="100"/>
        </p:scale>
        <p:origin x="125" y="114"/>
      </p:cViewPr>
      <p:guideLst>
        <p:guide orient="horz" pos="2160"/>
        <p:guide pos="3840"/>
      </p:guideLst>
    </p:cSldViewPr>
  </p:slideViewPr>
  <p:outlineViewPr>
    <p:cViewPr>
      <p:scale>
        <a:sx n="33" d="100"/>
        <a:sy n="33" d="100"/>
      </p:scale>
      <p:origin x="0" y="-42300"/>
    </p:cViewPr>
  </p:outlineViewPr>
  <p:notesTextViewPr>
    <p:cViewPr>
      <p:scale>
        <a:sx n="1" d="1"/>
        <a:sy n="1" d="1"/>
      </p:scale>
      <p:origin x="0" y="0"/>
    </p:cViewPr>
  </p:notesTextViewPr>
  <p:sorterViewPr>
    <p:cViewPr varScale="1">
      <p:scale>
        <a:sx n="1" d="1"/>
        <a:sy n="1" d="1"/>
      </p:scale>
      <p:origin x="0" y="-268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3" Type="http://schemas.openxmlformats.org/officeDocument/2006/relationships/oleObject" Target="file:///\\bcssksz.local\data\users\KSZBCSS\U02\documents_base_2023\PPT_diath&#232;que\repartition_demandes_pr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err="1">
                <a:solidFill>
                  <a:srgbClr val="002060"/>
                </a:solidFill>
              </a:rPr>
              <a:t>répartition</a:t>
            </a:r>
            <a:r>
              <a:rPr lang="en-US" sz="2400" dirty="0">
                <a:solidFill>
                  <a:srgbClr val="002060"/>
                </a:solidFill>
              </a:rPr>
              <a:t> des </a:t>
            </a:r>
            <a:r>
              <a:rPr lang="en-US" sz="2400" dirty="0" err="1">
                <a:solidFill>
                  <a:srgbClr val="002060"/>
                </a:solidFill>
              </a:rPr>
              <a:t>demandes</a:t>
            </a:r>
            <a:r>
              <a:rPr lang="en-US" sz="2400" dirty="0">
                <a:solidFill>
                  <a:srgbClr val="002060"/>
                </a:solidFill>
              </a:rPr>
              <a:t> </a:t>
            </a:r>
            <a:r>
              <a:rPr lang="en-US" sz="2400" dirty="0" err="1">
                <a:solidFill>
                  <a:srgbClr val="002060"/>
                </a:solidFill>
              </a:rPr>
              <a:t>prioritaires</a:t>
            </a:r>
            <a:endParaRPr lang="en-US" sz="2400" dirty="0">
              <a:solidFill>
                <a:srgbClr val="0020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a:noFill/>
            </a:ln>
            <a:effectLst/>
          </c:spPr>
          <c:invertIfNegative val="0"/>
          <c:cat>
            <c:strRef>
              <c:f>Sheet1!$A$1:$A$4</c:f>
              <c:strCache>
                <c:ptCount val="4"/>
                <c:pt idx="0">
                  <c:v>Fédéral / IPSS (88)</c:v>
                </c:pt>
                <c:pt idx="1">
                  <c:v>Bruxelles (15)</c:v>
                </c:pt>
                <c:pt idx="2">
                  <c:v>Région wallonne (20)</c:v>
                </c:pt>
                <c:pt idx="3">
                  <c:v>Flandre (35)</c:v>
                </c:pt>
              </c:strCache>
            </c:strRef>
          </c:cat>
          <c:val>
            <c:numRef>
              <c:f>Sheet1!$B$1:$B$4</c:f>
              <c:numCache>
                <c:formatCode>General</c:formatCode>
                <c:ptCount val="4"/>
                <c:pt idx="0">
                  <c:v>88</c:v>
                </c:pt>
                <c:pt idx="1">
                  <c:v>15</c:v>
                </c:pt>
                <c:pt idx="2">
                  <c:v>20</c:v>
                </c:pt>
                <c:pt idx="3">
                  <c:v>35</c:v>
                </c:pt>
              </c:numCache>
            </c:numRef>
          </c:val>
          <c:extLst>
            <c:ext xmlns:c16="http://schemas.microsoft.com/office/drawing/2014/chart" uri="{C3380CC4-5D6E-409C-BE32-E72D297353CC}">
              <c16:uniqueId val="{00000000-1219-436B-938E-28D2BCF7315F}"/>
            </c:ext>
          </c:extLst>
        </c:ser>
        <c:dLbls>
          <c:showLegendKey val="0"/>
          <c:showVal val="0"/>
          <c:showCatName val="0"/>
          <c:showSerName val="0"/>
          <c:showPercent val="0"/>
          <c:showBubbleSize val="0"/>
        </c:dLbls>
        <c:gapWidth val="182"/>
        <c:axId val="436748200"/>
        <c:axId val="436748528"/>
      </c:barChart>
      <c:catAx>
        <c:axId val="43674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6748528"/>
        <c:crosses val="autoZero"/>
        <c:auto val="1"/>
        <c:lblAlgn val="ctr"/>
        <c:lblOffset val="100"/>
        <c:noMultiLvlLbl val="0"/>
      </c:catAx>
      <c:valAx>
        <c:axId val="43674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48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10-31T10:26:33.030" idx="2">
    <p:pos x="6771" y="244"/>
    <p:text>TO DO</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Loi organique du 15 janvier 1990</a:t>
          </a:r>
          <a:endParaRPr lang="en-US" dirty="0">
            <a:solidFill>
              <a:sysClr val="window" lastClr="FFFFFF"/>
            </a:solidFill>
            <a:latin typeface="Calibri"/>
            <a:ea typeface="+mn-ea"/>
            <a:cs typeface="+mn-cs"/>
          </a:endParaRPr>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Portail de la sécurité sociale</a:t>
          </a:r>
          <a:endParaRPr lang="en-US" dirty="0">
            <a:solidFill>
              <a:sysClr val="window" lastClr="FFFFFF"/>
            </a:solidFill>
            <a:latin typeface="Calibri"/>
            <a:ea typeface="+mn-ea"/>
            <a:cs typeface="+mn-cs"/>
          </a:endParaRPr>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smtClean="0">
              <a:solidFill>
                <a:sysClr val="window" lastClr="FFFFFF"/>
              </a:solidFill>
              <a:latin typeface="Calibri"/>
              <a:ea typeface="+mn-ea"/>
              <a:cs typeface="+mn-cs"/>
            </a:rPr>
            <a:t>28 </a:t>
          </a:r>
          <a:r>
            <a:rPr lang="fr-BE" dirty="0" smtClean="0">
              <a:solidFill>
                <a:sysClr val="window" lastClr="FFFFFF"/>
              </a:solidFill>
              <a:latin typeface="Calibri"/>
              <a:ea typeface="+mn-ea"/>
              <a:cs typeface="+mn-cs"/>
            </a:rPr>
            <a:t>applications pour les citoyens</a:t>
          </a:r>
          <a:endParaRPr lang="en-US" dirty="0">
            <a:solidFill>
              <a:sysClr val="window" lastClr="FFFFFF"/>
            </a:solidFill>
            <a:latin typeface="Calibri"/>
            <a:ea typeface="+mn-ea"/>
            <a:cs typeface="+mn-cs"/>
          </a:endParaRPr>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&gt; 50 applications pour les employeurs</a:t>
          </a:r>
          <a:endParaRPr lang="en-US" dirty="0">
            <a:solidFill>
              <a:sysClr val="window" lastClr="FFFFFF"/>
            </a:solidFill>
            <a:latin typeface="Calibri"/>
            <a:ea typeface="+mn-ea"/>
            <a:cs typeface="+mn-cs"/>
          </a:endParaRPr>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dirty="0" smtClean="0">
              <a:solidFill>
                <a:sysClr val="window" lastClr="FFFFFF"/>
              </a:solidFill>
              <a:latin typeface="Calibri"/>
              <a:ea typeface="+mn-ea"/>
              <a:cs typeface="+mn-cs"/>
            </a:rPr>
            <a:t>&gt; 25 </a:t>
          </a:r>
          <a:r>
            <a:rPr lang="fr-FR" dirty="0" err="1" smtClean="0">
              <a:solidFill>
                <a:sysClr val="window" lastClr="FFFFFF"/>
              </a:solidFill>
              <a:latin typeface="Calibri"/>
              <a:ea typeface="+mn-ea"/>
              <a:cs typeface="+mn-cs"/>
            </a:rPr>
            <a:t>awards</a:t>
          </a:r>
          <a:r>
            <a:rPr lang="fr-FR" dirty="0" smtClean="0">
              <a:solidFill>
                <a:sysClr val="window" lastClr="FFFFFF"/>
              </a:solidFill>
              <a:latin typeface="Calibri"/>
              <a:ea typeface="+mn-ea"/>
              <a:cs typeface="+mn-cs"/>
            </a:rPr>
            <a:t> internationaux et nationaux</a:t>
          </a:r>
          <a:endParaRPr lang="en-US" dirty="0" smtClean="0">
            <a:solidFill>
              <a:sysClr val="window" lastClr="FFFFFF"/>
            </a:solidFill>
            <a:latin typeface="Calibri"/>
            <a:ea typeface="+mn-ea"/>
            <a:cs typeface="+mn-cs"/>
          </a:endParaRPr>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&lt; 100 collaborateurs</a:t>
          </a:r>
          <a:endParaRPr lang="en-US" dirty="0">
            <a:solidFill>
              <a:sysClr val="window" lastClr="FFFFFF"/>
            </a:solidFill>
            <a:latin typeface="Calibri"/>
            <a:ea typeface="+mn-ea"/>
            <a:cs typeface="+mn-cs"/>
          </a:endParaRPr>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18 millions </a:t>
          </a:r>
          <a:r>
            <a:rPr lang="fr-FR" dirty="0" smtClean="0">
              <a:solidFill>
                <a:sysClr val="window" lastClr="FFFFFF"/>
              </a:solidFill>
              <a:latin typeface="Calibri"/>
              <a:ea typeface="+mn-ea"/>
              <a:cs typeface="+mn-cs"/>
            </a:rPr>
            <a:t>€</a:t>
          </a:r>
          <a:r>
            <a:rPr lang="fr-FR" dirty="0" smtClean="0">
              <a:solidFill>
                <a:srgbClr val="0082B8"/>
              </a:solidFill>
              <a:latin typeface="Calibri"/>
              <a:ea typeface="+mn-ea"/>
              <a:cs typeface="+mn-cs"/>
            </a:rPr>
            <a:t> </a:t>
          </a:r>
          <a:r>
            <a:rPr lang="fr-BE" dirty="0" smtClean="0">
              <a:solidFill>
                <a:sysClr val="window" lastClr="FFFFFF"/>
              </a:solidFill>
              <a:latin typeface="Calibri"/>
              <a:ea typeface="+mn-ea"/>
              <a:cs typeface="+mn-cs"/>
            </a:rPr>
            <a:t>de budget  annuel</a:t>
          </a:r>
          <a:endParaRPr lang="en-US" dirty="0">
            <a:solidFill>
              <a:sysClr val="window" lastClr="FFFFFF"/>
            </a:solidFill>
            <a:latin typeface="Calibri"/>
            <a:ea typeface="+mn-ea"/>
            <a:cs typeface="+mn-cs"/>
          </a:endParaRPr>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Réseau de 3.000 acteurs dans le secteur social</a:t>
          </a:r>
          <a:endParaRPr lang="en-US" dirty="0">
            <a:solidFill>
              <a:sysClr val="window" lastClr="FFFFFF"/>
            </a:solidFill>
            <a:latin typeface="Calibri"/>
            <a:ea typeface="+mn-ea"/>
            <a:cs typeface="+mn-cs"/>
          </a:endParaRPr>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xfrm>
          <a:off x="233990" y="1142767"/>
          <a:ext cx="1631812" cy="979087"/>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Contrat d’administration</a:t>
          </a:r>
          <a:endParaRPr lang="en-US" dirty="0">
            <a:solidFill>
              <a:sysClr val="window" lastClr="FFFFFF"/>
            </a:solidFill>
            <a:latin typeface="Calibri"/>
            <a:ea typeface="+mn-ea"/>
            <a:cs typeface="+mn-cs"/>
          </a:endParaRPr>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xfrm>
          <a:off x="2028984" y="1142767"/>
          <a:ext cx="1631812" cy="979087"/>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Comité de gestion</a:t>
          </a:r>
          <a:endParaRPr lang="en-US" dirty="0">
            <a:solidFill>
              <a:sysClr val="window" lastClr="FFFFFF"/>
            </a:solidFill>
            <a:latin typeface="Calibri"/>
            <a:ea typeface="+mn-ea"/>
            <a:cs typeface="+mn-cs"/>
          </a:endParaRPr>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smtClean="0">
              <a:solidFill>
                <a:sysClr val="window" lastClr="FFFFFF"/>
              </a:solidFill>
              <a:latin typeface="Calibri"/>
              <a:ea typeface="+mn-ea"/>
              <a:cs typeface="+mn-cs"/>
            </a:rPr>
            <a:t>Comité de coordination</a:t>
          </a:r>
          <a:endParaRPr lang="en-US">
            <a:solidFill>
              <a:sysClr val="window" lastClr="FFFFFF"/>
            </a:solidFill>
            <a:latin typeface="Calibri"/>
            <a:ea typeface="+mn-ea"/>
            <a:cs typeface="+mn-cs"/>
          </a:endParaRPr>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CSI - Comité de sécurité de l’information </a:t>
          </a:r>
          <a:endParaRPr lang="en-US" dirty="0">
            <a:solidFill>
              <a:sysClr val="window" lastClr="FFFFFF"/>
            </a:solidFill>
            <a:latin typeface="Calibri"/>
            <a:ea typeface="+mn-ea"/>
            <a:cs typeface="+mn-cs"/>
          </a:endParaRPr>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a:xfrm>
          <a:off x="233990" y="2285035"/>
          <a:ext cx="1631812" cy="979087"/>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&gt; 1,9 milliard de messages échangés en </a:t>
          </a:r>
          <a:r>
            <a:rPr lang="fr-BE" b="0" dirty="0" smtClean="0">
              <a:solidFill>
                <a:sysClr val="window" lastClr="FFFFFF"/>
              </a:solidFill>
              <a:latin typeface="Calibri"/>
              <a:ea typeface="+mn-ea"/>
              <a:cs typeface="+mn-cs"/>
            </a:rPr>
            <a:t>2022</a:t>
          </a:r>
          <a:endParaRPr lang="en-US" b="0" dirty="0">
            <a:solidFill>
              <a:sysClr val="window" lastClr="FFFFFF"/>
            </a:solidFill>
            <a:latin typeface="Calibri"/>
            <a:ea typeface="+mn-ea"/>
            <a:cs typeface="+mn-cs"/>
          </a:endParaRPr>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b="0" dirty="0" smtClean="0">
              <a:solidFill>
                <a:sysClr val="window" lastClr="FFFFFF"/>
              </a:solidFill>
              <a:latin typeface="Calibri"/>
              <a:ea typeface="+mn-ea"/>
              <a:cs typeface="+mn-cs"/>
            </a:rPr>
            <a:t>190</a:t>
          </a:r>
          <a:r>
            <a:rPr lang="fr-BE" b="1" dirty="0" smtClean="0">
              <a:solidFill>
                <a:sysClr val="window" lastClr="FFFFFF"/>
              </a:solidFill>
              <a:latin typeface="Calibri"/>
              <a:ea typeface="+mn-ea"/>
              <a:cs typeface="+mn-cs"/>
            </a:rPr>
            <a:t> </a:t>
          </a:r>
          <a:r>
            <a:rPr lang="fr-BE" b="0" dirty="0" smtClean="0">
              <a:solidFill>
                <a:sysClr val="window" lastClr="FFFFFF"/>
              </a:solidFill>
              <a:latin typeface="Calibri"/>
              <a:ea typeface="+mn-ea"/>
              <a:cs typeface="+mn-cs"/>
            </a:rPr>
            <a:t>B</a:t>
          </a:r>
          <a:r>
            <a:rPr lang="fr-BE" dirty="0" smtClean="0">
              <a:solidFill>
                <a:sysClr val="window" lastClr="FFFFFF"/>
              </a:solidFill>
              <a:latin typeface="Calibri"/>
              <a:ea typeface="+mn-ea"/>
              <a:cs typeface="+mn-cs"/>
            </a:rPr>
            <a:t>PR</a:t>
          </a:r>
          <a:br>
            <a:rPr lang="fr-BE" dirty="0" smtClean="0">
              <a:solidFill>
                <a:sysClr val="window" lastClr="FFFFFF"/>
              </a:solidFill>
              <a:latin typeface="Calibri"/>
              <a:ea typeface="+mn-ea"/>
              <a:cs typeface="+mn-cs"/>
            </a:rPr>
          </a:br>
          <a:r>
            <a:rPr lang="fr-BE" dirty="0" smtClean="0">
              <a:solidFill>
                <a:sysClr val="window" lastClr="FFFFFF"/>
              </a:solidFill>
              <a:latin typeface="Calibri"/>
              <a:ea typeface="+mn-ea"/>
              <a:cs typeface="+mn-cs"/>
            </a:rPr>
            <a:t>220 messages structurés</a:t>
          </a:r>
          <a:endParaRPr lang="en-US" dirty="0">
            <a:solidFill>
              <a:sysClr val="window" lastClr="FFFFFF"/>
            </a:solidFill>
            <a:latin typeface="Calibri"/>
            <a:ea typeface="+mn-ea"/>
            <a:cs typeface="+mn-cs"/>
          </a:endParaRPr>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99,9% de disponibilité des services</a:t>
          </a:r>
          <a:endParaRPr lang="en-US" dirty="0">
            <a:solidFill>
              <a:sysClr val="window" lastClr="FFFFFF"/>
            </a:solidFill>
            <a:latin typeface="Calibri"/>
            <a:ea typeface="+mn-ea"/>
            <a:cs typeface="+mn-cs"/>
          </a:endParaRPr>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1CEA6DC3-5C79-4159-B4F7-FD99BAA69BEA}" srcId="{02E0E761-9445-48A9-BEE6-47E284EC20B4}" destId="{E6DEBDCD-1A57-4407-BC5A-24DDA2890982}" srcOrd="11" destOrd="0" parTransId="{87CE42A5-09C9-4ACC-8B14-110FEB4AE63A}" sibTransId="{55137EAF-C7B7-4BB8-8F98-E7FB3EDD0A46}"/>
    <dgm:cxn modelId="{29792CDC-4C03-4C57-82D8-EA8F86EDFFFF}" srcId="{02E0E761-9445-48A9-BEE6-47E284EC20B4}" destId="{3796CC9B-D371-4476-8030-69088D0DDBD0}" srcOrd="3" destOrd="0" parTransId="{BA0A6625-AF18-4DC4-8B76-B6857D5A9F01}" sibTransId="{CEAD1EC6-2F02-4F7C-8D99-DBFC3FB2BAB3}"/>
    <dgm:cxn modelId="{89EA47EB-D7E4-4B2C-81FE-FC8BE72A5112}" type="presOf" srcId="{054AADB5-C88E-4785-A425-B8AC6418785D}" destId="{15AE4231-3A6B-4089-9AAC-80F8E5B6160F}"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CB406A0E-81AA-4A8A-B3C6-8C13D8680740}" type="presOf" srcId="{A2919276-F9DB-44EB-A289-998CCC5B0E6E}" destId="{E07E3767-4E08-4A11-AE20-4D73DE22BBE2}" srcOrd="0" destOrd="0" presId="urn:microsoft.com/office/officeart/2005/8/layout/default"/>
    <dgm:cxn modelId="{F654456B-D62A-4F03-9BCC-6CD21E96028D}" type="presOf" srcId="{69C20905-F099-458A-9C65-D1FC8F924DEC}" destId="{DC8B6B59-2B08-4227-9EDB-252A89AD03A6}" srcOrd="0" destOrd="0" presId="urn:microsoft.com/office/officeart/2005/8/layout/default"/>
    <dgm:cxn modelId="{4254D62F-69A5-432D-83EF-ADFB27E9AA5D}" type="presOf" srcId="{FF3324E8-9CFF-497A-B66C-BBF85E115802}" destId="{15DEB57A-39CB-4F6F-A3D5-D5484F84F6F4}" srcOrd="0" destOrd="0" presId="urn:microsoft.com/office/officeart/2005/8/layout/default"/>
    <dgm:cxn modelId="{64BEF04E-517A-46D9-9601-5E9094A41AD0}" srcId="{02E0E761-9445-48A9-BEE6-47E284EC20B4}" destId="{2A5A8E72-16E1-4C51-BBEF-97FB23E243E5}" srcOrd="5" destOrd="0" parTransId="{84178FF6-F0D6-493E-92B4-7C6586FCAC1E}" sibTransId="{EB29474E-089B-4CEC-95E6-D26B8015D6ED}"/>
    <dgm:cxn modelId="{C5BEAA51-EE2D-4614-825A-2742EE10899D}" type="presOf" srcId="{E2D3216E-C2CB-4F30-917E-E21CAAC3D12D}" destId="{43A8E224-8BB3-4B18-BA16-0E986FCFED57}"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14FD33CA-CA56-4B03-B86D-E4BA214844D0}" srcId="{02E0E761-9445-48A9-BEE6-47E284EC20B4}" destId="{054AADB5-C88E-4785-A425-B8AC6418785D}" srcOrd="6" destOrd="0" parTransId="{1063EADF-2B24-470C-8A4C-BFAA63BC667D}" sibTransId="{8C28B2FC-91F1-4A64-84DB-212A2C5D06AF}"/>
    <dgm:cxn modelId="{C4D219CB-231D-4EBB-A132-122A8C7713EC}" type="presOf" srcId="{4B714717-636E-45B1-9784-C4D6A39C1849}" destId="{E4B3843E-C2AC-4044-BBCB-87CC0A8FDAD5}"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111A1097-CA62-46D2-A318-D72416114613}" srcId="{02E0E761-9445-48A9-BEE6-47E284EC20B4}" destId="{34BD45F3-C7C2-4B56-8D94-1D5BC080AF4F}" srcOrd="0" destOrd="0" parTransId="{D6B1B5DE-63CB-47A2-BF15-121DB511F526}" sibTransId="{11D2455E-A0A4-492F-9F3D-DFD4456338E4}"/>
    <dgm:cxn modelId="{DE6E2030-DD75-44EF-A00B-289EDE2CF143}" type="presOf" srcId="{2A5A8E72-16E1-4C51-BBEF-97FB23E243E5}" destId="{10E6FEC0-F88E-422B-9D7D-EB5C3AC08749}"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73721377-CC5E-4F1D-AC1E-1CCF8F0369D9}" type="presOf" srcId="{18AD203B-9A77-4DDB-8FF5-786B80864794}" destId="{A7C57057-3A5F-41C5-B5FE-65943B0F5F7E}"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E7CA0F99-1773-40E8-9E9C-379BE2ABECA0}" type="presOf" srcId="{CB1C361D-F39E-4F8B-9A54-092D263957CB}" destId="{369FFCBF-2A0C-49AE-8973-702B23BC0D6F}" srcOrd="0" destOrd="0" presId="urn:microsoft.com/office/officeart/2005/8/layout/default"/>
    <dgm:cxn modelId="{6F0C4810-5B00-4714-A17D-653FABDEDF6B}" type="presOf" srcId="{46FCFE41-2947-4A6C-9DDF-CB11FB56FCB3}" destId="{E8ECC3B7-086E-4EEC-A7A9-FED76DD4AFB8}" srcOrd="0" destOrd="0" presId="urn:microsoft.com/office/officeart/2005/8/layout/default"/>
    <dgm:cxn modelId="{A56D3A96-6EDF-42EA-AD26-9EB965716C58}" srcId="{02E0E761-9445-48A9-BEE6-47E284EC20B4}" destId="{4B714717-636E-45B1-9784-C4D6A39C1849}" srcOrd="7" destOrd="0" parTransId="{6313504D-42D6-4B36-AC1E-329EAF040FA0}" sibTransId="{CE6A60AA-221A-4813-B44C-A83727663FD3}"/>
    <dgm:cxn modelId="{1B203B0B-EF29-4C95-B4F1-6E544EB77056}" srcId="{02E0E761-9445-48A9-BEE6-47E284EC20B4}" destId="{FF3324E8-9CFF-497A-B66C-BBF85E115802}" srcOrd="14" destOrd="0" parTransId="{685CC807-48F4-48E8-AF9A-03470C2374CC}" sibTransId="{49BDA0AE-1870-491C-BED6-38A170A843B1}"/>
    <dgm:cxn modelId="{059A14A9-22C4-4AFF-BD22-1101B798D1D0}" srcId="{02E0E761-9445-48A9-BEE6-47E284EC20B4}" destId="{69C20905-F099-458A-9C65-D1FC8F924DEC}" srcOrd="1" destOrd="0" parTransId="{F701A2A6-B9BA-4BBF-965A-78DCA4E8E436}" sibTransId="{CC56A1A1-7548-4A48-9038-DD3DD58DD323}"/>
    <dgm:cxn modelId="{9ED5B99B-58D1-4DA4-A58C-B2B94E76C04D}" type="presOf" srcId="{3796CC9B-D371-4476-8030-69088D0DDBD0}" destId="{093B005D-CF37-4B6D-90FD-873E25D4BA29}" srcOrd="0" destOrd="0" presId="urn:microsoft.com/office/officeart/2005/8/layout/default"/>
    <dgm:cxn modelId="{821C7D90-CADE-48BB-9F4C-C64E00E24537}" srcId="{02E0E761-9445-48A9-BEE6-47E284EC20B4}" destId="{A2919276-F9DB-44EB-A289-998CCC5B0E6E}" srcOrd="8" destOrd="0" parTransId="{11667160-7C3F-49D0-81C7-FF7A8AEB3985}" sibTransId="{9FF5DDB9-9F8C-42FF-A10C-4AF1A2DEE956}"/>
    <dgm:cxn modelId="{1A337BDD-B96A-46A2-A142-352446A652B8}" srcId="{02E0E761-9445-48A9-BEE6-47E284EC20B4}" destId="{E2D3216E-C2CB-4F30-917E-E21CAAC3D12D}" srcOrd="4" destOrd="0" parTransId="{B861F8D0-445C-4B25-99A4-2D1CA70A01E1}" sibTransId="{2B1DF161-0819-4AC8-B874-132B438F8E98}"/>
    <dgm:cxn modelId="{2FE5AE95-BB60-4EED-8FAC-71A46811359B}" type="presOf" srcId="{34BD45F3-C7C2-4B56-8D94-1D5BC080AF4F}" destId="{FCF1877A-4DAE-4B91-BC2D-743C40BC2382}"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0383F633-D172-4EFE-B7C0-B78D34055303}" type="presOf" srcId="{02E0E761-9445-48A9-BEE6-47E284EC20B4}" destId="{CF5E228A-7139-4424-B02C-8884DC8EF555}"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a:t>Gouvernement</a:t>
          </a:r>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a:t>G-Cloud Operations &amp; </a:t>
          </a:r>
          <a:r>
            <a:rPr lang="en-GB" sz="1600" noProof="0" dirty="0"/>
            <a:t>Programme </a:t>
          </a:r>
          <a:r>
            <a:rPr lang="nl-BE" sz="1600" dirty="0"/>
            <a:t>Board</a:t>
          </a:r>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a:t>SPF/SPP</a:t>
          </a:r>
          <a:r>
            <a:rPr sz="1400" dirty="0"/>
            <a:t/>
          </a:r>
          <a:br>
            <a:rPr sz="1400" dirty="0"/>
          </a:br>
          <a:r>
            <a:rPr lang="nl-BE" sz="1400" dirty="0"/>
            <a:t>(SPF </a:t>
          </a:r>
          <a:r>
            <a:rPr lang="nl-BE" sz="1400" err="1"/>
            <a:t>horizontaux</a:t>
          </a:r>
          <a:r>
            <a:rPr lang="nl-BE" sz="1400"/>
            <a:t>,  </a:t>
          </a:r>
          <a:r>
            <a:rPr lang="nl-BE" sz="1400" dirty="0"/>
            <a:t>SPF FIN, </a:t>
          </a:r>
          <a:r>
            <a:rPr lang="nl-BE" sz="1400" dirty="0" err="1"/>
            <a:t>Belnet</a:t>
          </a:r>
          <a:r>
            <a:rPr lang="nl-BE" sz="1400" dirty="0"/>
            <a:t>)</a:t>
          </a:r>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a:t>IPSS/ION (BCSS, ...)</a:t>
          </a:r>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a:t>Firmes</a:t>
          </a:r>
          <a:r>
            <a:rPr lang="nl-BE" sz="1600" dirty="0"/>
            <a:t> </a:t>
          </a:r>
          <a:r>
            <a:rPr lang="nl-BE" sz="1600" dirty="0" err="1"/>
            <a:t>privées</a:t>
          </a:r>
          <a:r>
            <a:rPr lang="nl-BE" sz="1600" dirty="0"/>
            <a:t>-ICT -o.l.v. SPF/IPSS/... </a:t>
          </a:r>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en-US"/>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en-US"/>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en-US"/>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en-US"/>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en-US"/>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en-US"/>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en-US"/>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en-US"/>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en-US"/>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en-US"/>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en-US"/>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en-US"/>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7F6E60F6-4413-4706-B0B4-8CE2D649B78E}" type="presOf" srcId="{8931F1E0-7628-4BEB-84A4-BC1CEF98712D}" destId="{2ABDDC3B-0E3F-4094-B2A0-81DDA2235859}" srcOrd="0" destOrd="0" presId="urn:microsoft.com/office/officeart/2005/8/layout/hierarchy6"/>
    <dgm:cxn modelId="{BA1711C6-F7C1-47B3-85DA-41D052D91703}" srcId="{38B411DE-4B5E-4B7B-8930-D6C1F48E34F0}" destId="{F430EE30-5580-4F71-8518-C178E57E206D}" srcOrd="0" destOrd="0" parTransId="{8EAB2EAF-293E-4BF8-B15C-04C4020C711D}" sibTransId="{B517E046-FDC5-4868-BFD0-BF88BB8ADA5F}"/>
    <dgm:cxn modelId="{2C25C938-E077-44FF-9219-B8F841596A52}" type="presOf" srcId="{5F2AE96D-6AA0-4924-A53B-2425DDED6264}" destId="{DA09A7DB-7503-4C8C-93E2-88A6921B7EEA}"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3DD7F8A7-38C1-4F4A-BDF6-4AEFDD5402D0}" type="presOf" srcId="{36C890F9-09F1-4E78-8C45-63FE13A49FCE}" destId="{E753885E-5E29-4AA1-97C6-E523B79A20E0}"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5CA9BB02-F913-45A6-8B4C-E82116BB3A02}"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03BF4D75-2C2E-4BF6-BB37-8F84CE537BAE}" type="presOf" srcId="{10BCECCC-3286-41B1-BE04-C771606F7820}" destId="{0C15A292-2059-4B9C-9C47-E66478AFF3EC}"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256323D-4E2F-436C-8912-84CCEB15E788}" type="presOf" srcId="{96D8B4D9-92FF-4D1C-8111-B74FCEAD93D0}" destId="{EFBDBDBB-F016-42CB-9185-D17AE18730A2}"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7464BB7A-8C79-42F1-B821-F928C08A7961}" type="presOf" srcId="{B7D6A699-EE8D-44A7-B75B-34C841BCA3B8}" destId="{16DB20CB-D959-404A-86D4-DBD9F03D41C8}"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7153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Loi organique du 15 janvier 1990</a:t>
          </a:r>
          <a:endParaRPr lang="en-US" sz="1800" kern="1200" dirty="0">
            <a:solidFill>
              <a:sysClr val="window" lastClr="FFFFFF"/>
            </a:solidFill>
            <a:latin typeface="Calibri"/>
            <a:ea typeface="+mn-ea"/>
            <a:cs typeface="+mn-cs"/>
          </a:endParaRPr>
        </a:p>
      </dsp:txBody>
      <dsp:txXfrm>
        <a:off x="271530" y="578"/>
        <a:ext cx="1893609" cy="1136165"/>
      </dsp:txXfrm>
    </dsp:sp>
    <dsp:sp modelId="{DC8B6B59-2B08-4227-9EDB-252A89AD03A6}">
      <dsp:nvSpPr>
        <dsp:cNvPr id="0" name=""/>
        <dsp:cNvSpPr/>
      </dsp:nvSpPr>
      <dsp:spPr>
        <a:xfrm>
          <a:off x="235450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&lt; 100 collaborateurs</a:t>
          </a:r>
          <a:endParaRPr lang="en-US" sz="1800" kern="1200" dirty="0">
            <a:solidFill>
              <a:sysClr val="window" lastClr="FFFFFF"/>
            </a:solidFill>
            <a:latin typeface="Calibri"/>
            <a:ea typeface="+mn-ea"/>
            <a:cs typeface="+mn-cs"/>
          </a:endParaRPr>
        </a:p>
      </dsp:txBody>
      <dsp:txXfrm>
        <a:off x="2354500" y="578"/>
        <a:ext cx="1893609" cy="1136165"/>
      </dsp:txXfrm>
    </dsp:sp>
    <dsp:sp modelId="{FB1F2C5B-BF77-4A33-891E-05925AE72EC4}">
      <dsp:nvSpPr>
        <dsp:cNvPr id="0" name=""/>
        <dsp:cNvSpPr/>
      </dsp:nvSpPr>
      <dsp:spPr>
        <a:xfrm>
          <a:off x="443747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18 millions </a:t>
          </a:r>
          <a:r>
            <a:rPr lang="fr-FR" sz="1800" kern="1200" dirty="0" smtClean="0">
              <a:solidFill>
                <a:sysClr val="window" lastClr="FFFFFF"/>
              </a:solidFill>
              <a:latin typeface="Calibri"/>
              <a:ea typeface="+mn-ea"/>
              <a:cs typeface="+mn-cs"/>
            </a:rPr>
            <a:t>€</a:t>
          </a:r>
          <a:r>
            <a:rPr lang="fr-FR" sz="1800" kern="1200" dirty="0" smtClean="0">
              <a:solidFill>
                <a:srgbClr val="0082B8"/>
              </a:solidFill>
              <a:latin typeface="Calibri"/>
              <a:ea typeface="+mn-ea"/>
              <a:cs typeface="+mn-cs"/>
            </a:rPr>
            <a:t> </a:t>
          </a:r>
          <a:r>
            <a:rPr lang="fr-BE" sz="1800" kern="1200" dirty="0" smtClean="0">
              <a:solidFill>
                <a:sysClr val="window" lastClr="FFFFFF"/>
              </a:solidFill>
              <a:latin typeface="Calibri"/>
              <a:ea typeface="+mn-ea"/>
              <a:cs typeface="+mn-cs"/>
            </a:rPr>
            <a:t>de budget  annuel</a:t>
          </a:r>
          <a:endParaRPr lang="en-US" sz="1800" kern="1200" dirty="0">
            <a:solidFill>
              <a:sysClr val="window" lastClr="FFFFFF"/>
            </a:solidFill>
            <a:latin typeface="Calibri"/>
            <a:ea typeface="+mn-ea"/>
            <a:cs typeface="+mn-cs"/>
          </a:endParaRPr>
        </a:p>
      </dsp:txBody>
      <dsp:txXfrm>
        <a:off x="4437470" y="578"/>
        <a:ext cx="1893609" cy="1136165"/>
      </dsp:txXfrm>
    </dsp:sp>
    <dsp:sp modelId="{093B005D-CF37-4B6D-90FD-873E25D4BA29}">
      <dsp:nvSpPr>
        <dsp:cNvPr id="0" name=""/>
        <dsp:cNvSpPr/>
      </dsp:nvSpPr>
      <dsp:spPr>
        <a:xfrm>
          <a:off x="6520441"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Réseau de 3.000 acteurs dans le secteur social</a:t>
          </a:r>
          <a:endParaRPr lang="en-US" sz="1800" kern="1200" dirty="0">
            <a:solidFill>
              <a:sysClr val="window" lastClr="FFFFFF"/>
            </a:solidFill>
            <a:latin typeface="Calibri"/>
            <a:ea typeface="+mn-ea"/>
            <a:cs typeface="+mn-cs"/>
          </a:endParaRPr>
        </a:p>
      </dsp:txBody>
      <dsp:txXfrm>
        <a:off x="6520441" y="578"/>
        <a:ext cx="1893609" cy="1136165"/>
      </dsp:txXfrm>
    </dsp:sp>
    <dsp:sp modelId="{43A8E224-8BB3-4B18-BA16-0E986FCFED57}">
      <dsp:nvSpPr>
        <dsp:cNvPr id="0" name=""/>
        <dsp:cNvSpPr/>
      </dsp:nvSpPr>
      <dsp:spPr>
        <a:xfrm>
          <a:off x="271530" y="1326104"/>
          <a:ext cx="1893609" cy="113616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Contrat d’administration</a:t>
          </a:r>
          <a:endParaRPr lang="en-US" sz="1800" kern="1200" dirty="0">
            <a:solidFill>
              <a:sysClr val="window" lastClr="FFFFFF"/>
            </a:solidFill>
            <a:latin typeface="Calibri"/>
            <a:ea typeface="+mn-ea"/>
            <a:cs typeface="+mn-cs"/>
          </a:endParaRPr>
        </a:p>
      </dsp:txBody>
      <dsp:txXfrm>
        <a:off x="271530" y="1326104"/>
        <a:ext cx="1893609" cy="1136165"/>
      </dsp:txXfrm>
    </dsp:sp>
    <dsp:sp modelId="{10E6FEC0-F88E-422B-9D7D-EB5C3AC08749}">
      <dsp:nvSpPr>
        <dsp:cNvPr id="0" name=""/>
        <dsp:cNvSpPr/>
      </dsp:nvSpPr>
      <dsp:spPr>
        <a:xfrm>
          <a:off x="2354500" y="1326104"/>
          <a:ext cx="1893609" cy="113616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Comité de gestion</a:t>
          </a:r>
          <a:endParaRPr lang="en-US" sz="1800" kern="1200" dirty="0">
            <a:solidFill>
              <a:sysClr val="window" lastClr="FFFFFF"/>
            </a:solidFill>
            <a:latin typeface="Calibri"/>
            <a:ea typeface="+mn-ea"/>
            <a:cs typeface="+mn-cs"/>
          </a:endParaRPr>
        </a:p>
      </dsp:txBody>
      <dsp:txXfrm>
        <a:off x="2354500" y="1326104"/>
        <a:ext cx="1893609" cy="1136165"/>
      </dsp:txXfrm>
    </dsp:sp>
    <dsp:sp modelId="{15AE4231-3A6B-4089-9AAC-80F8E5B6160F}">
      <dsp:nvSpPr>
        <dsp:cNvPr id="0" name=""/>
        <dsp:cNvSpPr/>
      </dsp:nvSpPr>
      <dsp:spPr>
        <a:xfrm>
          <a:off x="4437470" y="1326104"/>
          <a:ext cx="1893609" cy="1136165"/>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smtClean="0">
              <a:solidFill>
                <a:sysClr val="window" lastClr="FFFFFF"/>
              </a:solidFill>
              <a:latin typeface="Calibri"/>
              <a:ea typeface="+mn-ea"/>
              <a:cs typeface="+mn-cs"/>
            </a:rPr>
            <a:t>Comité de coordination</a:t>
          </a:r>
          <a:endParaRPr lang="en-US" sz="1800" kern="1200">
            <a:solidFill>
              <a:sysClr val="window" lastClr="FFFFFF"/>
            </a:solidFill>
            <a:latin typeface="Calibri"/>
            <a:ea typeface="+mn-ea"/>
            <a:cs typeface="+mn-cs"/>
          </a:endParaRPr>
        </a:p>
      </dsp:txBody>
      <dsp:txXfrm>
        <a:off x="4437470" y="1326104"/>
        <a:ext cx="1893609" cy="1136165"/>
      </dsp:txXfrm>
    </dsp:sp>
    <dsp:sp modelId="{E4B3843E-C2AC-4044-BBCB-87CC0A8FDAD5}">
      <dsp:nvSpPr>
        <dsp:cNvPr id="0" name=""/>
        <dsp:cNvSpPr/>
      </dsp:nvSpPr>
      <dsp:spPr>
        <a:xfrm>
          <a:off x="6520441" y="1326104"/>
          <a:ext cx="1893609" cy="1136165"/>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CSI - Comité de sécurité de l’information </a:t>
          </a:r>
          <a:endParaRPr lang="en-US" sz="1800" kern="1200" dirty="0">
            <a:solidFill>
              <a:sysClr val="window" lastClr="FFFFFF"/>
            </a:solidFill>
            <a:latin typeface="Calibri"/>
            <a:ea typeface="+mn-ea"/>
            <a:cs typeface="+mn-cs"/>
          </a:endParaRPr>
        </a:p>
      </dsp:txBody>
      <dsp:txXfrm>
        <a:off x="6520441" y="1326104"/>
        <a:ext cx="1893609" cy="1136165"/>
      </dsp:txXfrm>
    </dsp:sp>
    <dsp:sp modelId="{E07E3767-4E08-4A11-AE20-4D73DE22BBE2}">
      <dsp:nvSpPr>
        <dsp:cNvPr id="0" name=""/>
        <dsp:cNvSpPr/>
      </dsp:nvSpPr>
      <dsp:spPr>
        <a:xfrm>
          <a:off x="271530" y="2651631"/>
          <a:ext cx="1893609" cy="1136165"/>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&gt; 1,9 milliard de messages échangés en </a:t>
          </a:r>
          <a:r>
            <a:rPr lang="fr-BE" sz="1800" b="0" kern="1200" dirty="0" smtClean="0">
              <a:solidFill>
                <a:sysClr val="window" lastClr="FFFFFF"/>
              </a:solidFill>
              <a:latin typeface="Calibri"/>
              <a:ea typeface="+mn-ea"/>
              <a:cs typeface="+mn-cs"/>
            </a:rPr>
            <a:t>2022</a:t>
          </a:r>
          <a:endParaRPr lang="en-US" sz="1800" b="0" kern="1200" dirty="0">
            <a:solidFill>
              <a:sysClr val="window" lastClr="FFFFFF"/>
            </a:solidFill>
            <a:latin typeface="Calibri"/>
            <a:ea typeface="+mn-ea"/>
            <a:cs typeface="+mn-cs"/>
          </a:endParaRPr>
        </a:p>
      </dsp:txBody>
      <dsp:txXfrm>
        <a:off x="271530" y="2651631"/>
        <a:ext cx="1893609" cy="1136165"/>
      </dsp:txXfrm>
    </dsp:sp>
    <dsp:sp modelId="{E8ECC3B7-086E-4EEC-A7A9-FED76DD4AFB8}">
      <dsp:nvSpPr>
        <dsp:cNvPr id="0" name=""/>
        <dsp:cNvSpPr/>
      </dsp:nvSpPr>
      <dsp:spPr>
        <a:xfrm>
          <a:off x="2354500"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0" kern="1200" dirty="0" smtClean="0">
              <a:solidFill>
                <a:sysClr val="window" lastClr="FFFFFF"/>
              </a:solidFill>
              <a:latin typeface="Calibri"/>
              <a:ea typeface="+mn-ea"/>
              <a:cs typeface="+mn-cs"/>
            </a:rPr>
            <a:t>190</a:t>
          </a:r>
          <a:r>
            <a:rPr lang="fr-BE" sz="1800" b="1" kern="1200" dirty="0" smtClean="0">
              <a:solidFill>
                <a:sysClr val="window" lastClr="FFFFFF"/>
              </a:solidFill>
              <a:latin typeface="Calibri"/>
              <a:ea typeface="+mn-ea"/>
              <a:cs typeface="+mn-cs"/>
            </a:rPr>
            <a:t> </a:t>
          </a:r>
          <a:r>
            <a:rPr lang="fr-BE" sz="1800" b="0" kern="1200" dirty="0" smtClean="0">
              <a:solidFill>
                <a:sysClr val="window" lastClr="FFFFFF"/>
              </a:solidFill>
              <a:latin typeface="Calibri"/>
              <a:ea typeface="+mn-ea"/>
              <a:cs typeface="+mn-cs"/>
            </a:rPr>
            <a:t>B</a:t>
          </a:r>
          <a:r>
            <a:rPr lang="fr-BE" sz="1800" kern="1200" dirty="0" smtClean="0">
              <a:solidFill>
                <a:sysClr val="window" lastClr="FFFFFF"/>
              </a:solidFill>
              <a:latin typeface="Calibri"/>
              <a:ea typeface="+mn-ea"/>
              <a:cs typeface="+mn-cs"/>
            </a:rPr>
            <a:t>PR</a:t>
          </a:r>
          <a:br>
            <a:rPr lang="fr-BE" sz="1800" kern="1200" dirty="0" smtClean="0">
              <a:solidFill>
                <a:sysClr val="window" lastClr="FFFFFF"/>
              </a:solidFill>
              <a:latin typeface="Calibri"/>
              <a:ea typeface="+mn-ea"/>
              <a:cs typeface="+mn-cs"/>
            </a:rPr>
          </a:br>
          <a:r>
            <a:rPr lang="fr-BE" sz="1800" kern="1200" dirty="0" smtClean="0">
              <a:solidFill>
                <a:sysClr val="window" lastClr="FFFFFF"/>
              </a:solidFill>
              <a:latin typeface="Calibri"/>
              <a:ea typeface="+mn-ea"/>
              <a:cs typeface="+mn-cs"/>
            </a:rPr>
            <a:t>220 messages structurés</a:t>
          </a:r>
          <a:endParaRPr lang="en-US" sz="1800" kern="1200" dirty="0">
            <a:solidFill>
              <a:sysClr val="window" lastClr="FFFFFF"/>
            </a:solidFill>
            <a:latin typeface="Calibri"/>
            <a:ea typeface="+mn-ea"/>
            <a:cs typeface="+mn-cs"/>
          </a:endParaRPr>
        </a:p>
      </dsp:txBody>
      <dsp:txXfrm>
        <a:off x="2354500" y="2651631"/>
        <a:ext cx="1893609" cy="1136165"/>
      </dsp:txXfrm>
    </dsp:sp>
    <dsp:sp modelId="{369FFCBF-2A0C-49AE-8973-702B23BC0D6F}">
      <dsp:nvSpPr>
        <dsp:cNvPr id="0" name=""/>
        <dsp:cNvSpPr/>
      </dsp:nvSpPr>
      <dsp:spPr>
        <a:xfrm>
          <a:off x="4437470"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120 services web</a:t>
          </a:r>
        </a:p>
      </dsp:txBody>
      <dsp:txXfrm>
        <a:off x="4437470" y="2651631"/>
        <a:ext cx="1893609" cy="1136165"/>
      </dsp:txXfrm>
    </dsp:sp>
    <dsp:sp modelId="{A743D23C-2841-4468-B9CC-23A18DCD0CEF}">
      <dsp:nvSpPr>
        <dsp:cNvPr id="0" name=""/>
        <dsp:cNvSpPr/>
      </dsp:nvSpPr>
      <dsp:spPr>
        <a:xfrm>
          <a:off x="6520441"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99,9% de disponibilité des services</a:t>
          </a:r>
          <a:endParaRPr lang="en-US" sz="1800" kern="1200" dirty="0">
            <a:solidFill>
              <a:sysClr val="window" lastClr="FFFFFF"/>
            </a:solidFill>
            <a:latin typeface="Calibri"/>
            <a:ea typeface="+mn-ea"/>
            <a:cs typeface="+mn-cs"/>
          </a:endParaRPr>
        </a:p>
      </dsp:txBody>
      <dsp:txXfrm>
        <a:off x="6520441" y="2651631"/>
        <a:ext cx="1893609" cy="1136165"/>
      </dsp:txXfrm>
    </dsp:sp>
    <dsp:sp modelId="{A7C57057-3A5F-41C5-B5FE-65943B0F5F7E}">
      <dsp:nvSpPr>
        <dsp:cNvPr id="0" name=""/>
        <dsp:cNvSpPr/>
      </dsp:nvSpPr>
      <dsp:spPr>
        <a:xfrm>
          <a:off x="27153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Portail de la sécurité sociale</a:t>
          </a:r>
          <a:endParaRPr lang="en-US" sz="1800" kern="1200" dirty="0">
            <a:solidFill>
              <a:sysClr val="window" lastClr="FFFFFF"/>
            </a:solidFill>
            <a:latin typeface="Calibri"/>
            <a:ea typeface="+mn-ea"/>
            <a:cs typeface="+mn-cs"/>
          </a:endParaRPr>
        </a:p>
      </dsp:txBody>
      <dsp:txXfrm>
        <a:off x="271530" y="3977158"/>
        <a:ext cx="1893609" cy="1136165"/>
      </dsp:txXfrm>
    </dsp:sp>
    <dsp:sp modelId="{3E5F4A6B-6FF6-42B9-9EAC-793F56916124}">
      <dsp:nvSpPr>
        <dsp:cNvPr id="0" name=""/>
        <dsp:cNvSpPr/>
      </dsp:nvSpPr>
      <dsp:spPr>
        <a:xfrm>
          <a:off x="235450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smtClean="0">
              <a:solidFill>
                <a:sysClr val="window" lastClr="FFFFFF"/>
              </a:solidFill>
              <a:latin typeface="Calibri"/>
              <a:ea typeface="+mn-ea"/>
              <a:cs typeface="+mn-cs"/>
            </a:rPr>
            <a:t>28 </a:t>
          </a:r>
          <a:r>
            <a:rPr lang="fr-BE" sz="1800" kern="1200" dirty="0" smtClean="0">
              <a:solidFill>
                <a:sysClr val="window" lastClr="FFFFFF"/>
              </a:solidFill>
              <a:latin typeface="Calibri"/>
              <a:ea typeface="+mn-ea"/>
              <a:cs typeface="+mn-cs"/>
            </a:rPr>
            <a:t>applications pour les citoyens</a:t>
          </a:r>
          <a:endParaRPr lang="en-US" sz="1800" kern="1200" dirty="0">
            <a:solidFill>
              <a:sysClr val="window" lastClr="FFFFFF"/>
            </a:solidFill>
            <a:latin typeface="Calibri"/>
            <a:ea typeface="+mn-ea"/>
            <a:cs typeface="+mn-cs"/>
          </a:endParaRPr>
        </a:p>
      </dsp:txBody>
      <dsp:txXfrm>
        <a:off x="2354500" y="3977158"/>
        <a:ext cx="1893609" cy="1136165"/>
      </dsp:txXfrm>
    </dsp:sp>
    <dsp:sp modelId="{15DEB57A-39CB-4F6F-A3D5-D5484F84F6F4}">
      <dsp:nvSpPr>
        <dsp:cNvPr id="0" name=""/>
        <dsp:cNvSpPr/>
      </dsp:nvSpPr>
      <dsp:spPr>
        <a:xfrm>
          <a:off x="443747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&gt; 50 applications pour les employeurs</a:t>
          </a:r>
          <a:endParaRPr lang="en-US" sz="1800" kern="1200" dirty="0">
            <a:solidFill>
              <a:sysClr val="window" lastClr="FFFFFF"/>
            </a:solidFill>
            <a:latin typeface="Calibri"/>
            <a:ea typeface="+mn-ea"/>
            <a:cs typeface="+mn-cs"/>
          </a:endParaRPr>
        </a:p>
      </dsp:txBody>
      <dsp:txXfrm>
        <a:off x="4437470" y="3977158"/>
        <a:ext cx="1893609" cy="1136165"/>
      </dsp:txXfrm>
    </dsp:sp>
    <dsp:sp modelId="{6689F098-F5A7-43C7-A5F3-9B2B7E1142AF}">
      <dsp:nvSpPr>
        <dsp:cNvPr id="0" name=""/>
        <dsp:cNvSpPr/>
      </dsp:nvSpPr>
      <dsp:spPr>
        <a:xfrm>
          <a:off x="6520441"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solidFill>
                <a:sysClr val="window" lastClr="FFFFFF"/>
              </a:solidFill>
              <a:latin typeface="Calibri"/>
              <a:ea typeface="+mn-ea"/>
              <a:cs typeface="+mn-cs"/>
            </a:rPr>
            <a:t>&gt; 25 </a:t>
          </a:r>
          <a:r>
            <a:rPr lang="fr-FR" sz="1800" kern="1200" dirty="0" err="1" smtClean="0">
              <a:solidFill>
                <a:sysClr val="window" lastClr="FFFFFF"/>
              </a:solidFill>
              <a:latin typeface="Calibri"/>
              <a:ea typeface="+mn-ea"/>
              <a:cs typeface="+mn-cs"/>
            </a:rPr>
            <a:t>awards</a:t>
          </a:r>
          <a:r>
            <a:rPr lang="fr-FR" sz="1800" kern="1200" dirty="0" smtClean="0">
              <a:solidFill>
                <a:sysClr val="window" lastClr="FFFFFF"/>
              </a:solidFill>
              <a:latin typeface="Calibri"/>
              <a:ea typeface="+mn-ea"/>
              <a:cs typeface="+mn-cs"/>
            </a:rPr>
            <a:t> internationaux et nationaux</a:t>
          </a:r>
          <a:endParaRPr lang="en-US" sz="1800" kern="1200" dirty="0" smtClean="0">
            <a:solidFill>
              <a:sysClr val="window" lastClr="FFFFFF"/>
            </a:solidFill>
            <a:latin typeface="Calibri"/>
            <a:ea typeface="+mn-ea"/>
            <a:cs typeface="+mn-cs"/>
          </a:endParaRPr>
        </a:p>
      </dsp:txBody>
      <dsp:txXfrm>
        <a:off x="6520441" y="3977158"/>
        <a:ext cx="1893609" cy="1136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a:t>Gouvernement</a:t>
          </a:r>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a:t>G-Cloud Operations &amp; </a:t>
          </a:r>
          <a:r>
            <a:rPr lang="en-GB" sz="1600" kern="1200" noProof="0" dirty="0"/>
            <a:t>Programme </a:t>
          </a:r>
          <a:r>
            <a:rPr lang="nl-BE" sz="1600" kern="1200" dirty="0"/>
            <a:t>Board</a:t>
          </a:r>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BE" sz="1400" kern="1200" dirty="0"/>
            <a:t>SPF/SPP</a:t>
          </a:r>
          <a:r>
            <a:rPr sz="1400" kern="1200" dirty="0"/>
            <a:t/>
          </a:r>
          <a:br>
            <a:rPr sz="1400" kern="1200" dirty="0"/>
          </a:br>
          <a:r>
            <a:rPr lang="nl-BE" sz="1400" kern="1200" dirty="0"/>
            <a:t>(SPF </a:t>
          </a:r>
          <a:r>
            <a:rPr lang="nl-BE" sz="1400" kern="1200" err="1"/>
            <a:t>horizontaux</a:t>
          </a:r>
          <a:r>
            <a:rPr lang="nl-BE" sz="1400" kern="1200"/>
            <a:t>,  </a:t>
          </a:r>
          <a:r>
            <a:rPr lang="nl-BE" sz="1400" kern="1200" dirty="0"/>
            <a:t>SPF FIN, </a:t>
          </a:r>
          <a:r>
            <a:rPr lang="nl-BE" sz="1400" kern="1200" dirty="0" err="1"/>
            <a:t>Belnet</a:t>
          </a:r>
          <a:r>
            <a:rPr lang="nl-BE" sz="1400" kern="1200" dirty="0"/>
            <a:t>)</a:t>
          </a:r>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a:t>IPSS/ION (BCSS, ...)</a:t>
          </a:r>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a:t>Firmes</a:t>
          </a:r>
          <a:r>
            <a:rPr lang="nl-BE" sz="1600" kern="1200" dirty="0"/>
            <a:t> </a:t>
          </a:r>
          <a:r>
            <a:rPr lang="nl-BE" sz="1600" kern="1200" dirty="0" err="1"/>
            <a:t>privées</a:t>
          </a:r>
          <a:r>
            <a:rPr lang="nl-BE" sz="1600" kern="1200" dirty="0"/>
            <a:t>-ICT -o.l.v. SPF/IPSS/... </a:t>
          </a:r>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11/6/2023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11/6/2023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43</a:t>
            </a:fld>
            <a:endParaRPr lang="en-US"/>
          </a:p>
        </p:txBody>
      </p:sp>
    </p:spTree>
    <p:extLst>
      <p:ext uri="{BB962C8B-B14F-4D97-AF65-F5344CB8AC3E}">
        <p14:creationId xmlns:p14="http://schemas.microsoft.com/office/powerpoint/2010/main" val="390725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Dries Van Dromme</a:t>
            </a:r>
            <a:endParaRPr lang="en-GB" altLang="fr-F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103</a:t>
            </a:fld>
            <a:endParaRPr lang="en-GB" altLang="fr-FR"/>
          </a:p>
        </p:txBody>
      </p:sp>
    </p:spTree>
    <p:extLst>
      <p:ext uri="{BB962C8B-B14F-4D97-AF65-F5344CB8AC3E}">
        <p14:creationId xmlns:p14="http://schemas.microsoft.com/office/powerpoint/2010/main" val="110189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Dries Van Dromme</a:t>
            </a:r>
            <a:endParaRPr lang="en-GB" altLang="fr-F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104</a:t>
            </a:fld>
            <a:endParaRPr lang="en-GB" altLang="fr-FR"/>
          </a:p>
        </p:txBody>
      </p:sp>
    </p:spTree>
    <p:extLst>
      <p:ext uri="{BB962C8B-B14F-4D97-AF65-F5344CB8AC3E}">
        <p14:creationId xmlns:p14="http://schemas.microsoft.com/office/powerpoint/2010/main" val="46935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Dries Van Dromme</a:t>
            </a:r>
            <a:endParaRPr lang="en-GB" altLang="fr-FR"/>
          </a:p>
          <a:p>
            <a:pPr defTabSz="900113" eaLnBrk="1" hangingPunct="1">
              <a:spcBef>
                <a:spcPct val="0"/>
              </a:spcBef>
            </a:pPr>
            <a:endParaRPr lang="en-GB" altLang="fr-F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106</a:t>
            </a:fld>
            <a:endParaRPr lang="en-GB" altLang="fr-FR">
              <a:solidFill>
                <a:srgbClr val="000000"/>
              </a:solidFill>
            </a:endParaRPr>
          </a:p>
        </p:txBody>
      </p:sp>
    </p:spTree>
    <p:extLst>
      <p:ext uri="{BB962C8B-B14F-4D97-AF65-F5344CB8AC3E}">
        <p14:creationId xmlns:p14="http://schemas.microsoft.com/office/powerpoint/2010/main" val="105642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Dries Van Dromme</a:t>
            </a:r>
            <a:endParaRPr lang="en-GB" altLang="fr-FR"/>
          </a:p>
          <a:p>
            <a:pPr defTabSz="900113" eaLnBrk="1" hangingPunct="1">
              <a:spcBef>
                <a:spcPct val="0"/>
              </a:spcBef>
            </a:pPr>
            <a:endParaRPr lang="en-GB" altLang="fr-F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108</a:t>
            </a:fld>
            <a:endParaRPr lang="en-GB" altLang="fr-FR"/>
          </a:p>
        </p:txBody>
      </p:sp>
    </p:spTree>
    <p:extLst>
      <p:ext uri="{BB962C8B-B14F-4D97-AF65-F5344CB8AC3E}">
        <p14:creationId xmlns:p14="http://schemas.microsoft.com/office/powerpoint/2010/main" val="293775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109</a:t>
            </a:fld>
            <a:endParaRPr lang="en-GB"/>
          </a:p>
        </p:txBody>
      </p:sp>
    </p:spTree>
    <p:extLst>
      <p:ext uri="{BB962C8B-B14F-4D97-AF65-F5344CB8AC3E}">
        <p14:creationId xmlns:p14="http://schemas.microsoft.com/office/powerpoint/2010/main" val="143274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110</a:t>
            </a:fld>
            <a:endParaRPr lang="en-GB"/>
          </a:p>
        </p:txBody>
      </p:sp>
    </p:spTree>
    <p:extLst>
      <p:ext uri="{BB962C8B-B14F-4D97-AF65-F5344CB8AC3E}">
        <p14:creationId xmlns:p14="http://schemas.microsoft.com/office/powerpoint/2010/main" val="362560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111</a:t>
            </a:fld>
            <a:endParaRPr lang="en-GB"/>
          </a:p>
        </p:txBody>
      </p:sp>
    </p:spTree>
    <p:extLst>
      <p:ext uri="{BB962C8B-B14F-4D97-AF65-F5344CB8AC3E}">
        <p14:creationId xmlns:p14="http://schemas.microsoft.com/office/powerpoint/2010/main" val="219717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a:t>Avant ça : certaines</a:t>
            </a:r>
            <a:r>
              <a:rPr lang="fr-BE" baseline="0" dirty="0"/>
              <a:t> manipulation très longues, laborieuses</a:t>
            </a: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112</a:t>
            </a:fld>
            <a:endParaRPr lang="nl-BE"/>
          </a:p>
        </p:txBody>
      </p:sp>
    </p:spTree>
    <p:extLst>
      <p:ext uri="{BB962C8B-B14F-4D97-AF65-F5344CB8AC3E}">
        <p14:creationId xmlns:p14="http://schemas.microsoft.com/office/powerpoint/2010/main" val="321822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113</a:t>
            </a:fld>
            <a:endParaRPr lang="en-GB"/>
          </a:p>
        </p:txBody>
      </p:sp>
    </p:spTree>
    <p:extLst>
      <p:ext uri="{BB962C8B-B14F-4D97-AF65-F5344CB8AC3E}">
        <p14:creationId xmlns:p14="http://schemas.microsoft.com/office/powerpoint/2010/main" val="1198683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114</a:t>
            </a:fld>
            <a:endParaRPr lang="en-GB"/>
          </a:p>
        </p:txBody>
      </p:sp>
    </p:spTree>
    <p:extLst>
      <p:ext uri="{BB962C8B-B14F-4D97-AF65-F5344CB8AC3E}">
        <p14:creationId xmlns:p14="http://schemas.microsoft.com/office/powerpoint/2010/main" val="305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46</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a:t>S’il avait fallu utiliser des techniques</a:t>
            </a:r>
            <a:r>
              <a:rPr lang="fr-BE" baseline="0" dirty="0"/>
              <a:t> classique : quasi impossible</a:t>
            </a:r>
          </a:p>
          <a:p>
            <a:endParaRPr lang="fr-BE" baseline="0" dirty="0"/>
          </a:p>
          <a:p>
            <a:r>
              <a:rPr lang="fr-BE" baseline="0" dirty="0" err="1"/>
              <a:t>Workers</a:t>
            </a:r>
            <a:r>
              <a:rPr lang="fr-BE" baseline="0" dirty="0"/>
              <a:t>, puis </a:t>
            </a:r>
            <a:r>
              <a:rPr lang="fr-BE" baseline="0" dirty="0" err="1"/>
              <a:t>admins</a:t>
            </a:r>
            <a:r>
              <a:rPr lang="fr-BE" baseline="0" dirty="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116</a:t>
            </a:fld>
            <a:endParaRPr lang="en-GB"/>
          </a:p>
        </p:txBody>
      </p:sp>
    </p:spTree>
    <p:extLst>
      <p:ext uri="{BB962C8B-B14F-4D97-AF65-F5344CB8AC3E}">
        <p14:creationId xmlns:p14="http://schemas.microsoft.com/office/powerpoint/2010/main" val="15348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48</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Jan Meskens</a:t>
            </a:r>
            <a:endParaRPr lang="en-GB" altLang="fr-F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96</a:t>
            </a:fld>
            <a:endParaRPr lang="en-GB" altLang="fr-FR"/>
          </a:p>
        </p:txBody>
      </p:sp>
    </p:spTree>
    <p:extLst>
      <p:ext uri="{BB962C8B-B14F-4D97-AF65-F5344CB8AC3E}">
        <p14:creationId xmlns:p14="http://schemas.microsoft.com/office/powerpoint/2010/main" val="274589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Jan Meskens</a:t>
            </a:r>
            <a:endParaRPr lang="en-GB" altLang="fr-F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97</a:t>
            </a:fld>
            <a:endParaRPr lang="en-GB" altLang="fr-FR"/>
          </a:p>
        </p:txBody>
      </p:sp>
    </p:spTree>
    <p:extLst>
      <p:ext uri="{BB962C8B-B14F-4D97-AF65-F5344CB8AC3E}">
        <p14:creationId xmlns:p14="http://schemas.microsoft.com/office/powerpoint/2010/main" val="157423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Patrick Princen</a:t>
            </a:r>
            <a:endParaRPr lang="en-GB" altLang="fr-F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98</a:t>
            </a:fld>
            <a:endParaRPr lang="en-GB" altLang="fr-FR"/>
          </a:p>
        </p:txBody>
      </p:sp>
    </p:spTree>
    <p:extLst>
      <p:ext uri="{BB962C8B-B14F-4D97-AF65-F5344CB8AC3E}">
        <p14:creationId xmlns:p14="http://schemas.microsoft.com/office/powerpoint/2010/main" val="363987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Patrick Princen</a:t>
            </a:r>
            <a:endParaRPr lang="en-GB" altLang="fr-FR"/>
          </a:p>
          <a:p>
            <a:pPr defTabSz="900113" eaLnBrk="1" hangingPunct="1">
              <a:spcBef>
                <a:spcPct val="0"/>
              </a:spcBef>
            </a:pPr>
            <a:endParaRPr lang="en-GB" altLang="fr-F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99</a:t>
            </a:fld>
            <a:endParaRPr lang="en-GB" altLang="fr-FR"/>
          </a:p>
        </p:txBody>
      </p:sp>
    </p:spTree>
    <p:extLst>
      <p:ext uri="{BB962C8B-B14F-4D97-AF65-F5344CB8AC3E}">
        <p14:creationId xmlns:p14="http://schemas.microsoft.com/office/powerpoint/2010/main" val="120663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Patrick Princen</a:t>
            </a:r>
            <a:endParaRPr lang="en-GB" altLang="fr-FR"/>
          </a:p>
          <a:p>
            <a:pPr defTabSz="900113" eaLnBrk="1" hangingPunct="1">
              <a:spcBef>
                <a:spcPct val="0"/>
              </a:spcBef>
            </a:pPr>
            <a:endParaRPr lang="en-GB" altLang="fr-F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100</a:t>
            </a:fld>
            <a:endParaRPr lang="en-GB" altLang="fr-FR"/>
          </a:p>
        </p:txBody>
      </p:sp>
    </p:spTree>
    <p:extLst>
      <p:ext uri="{BB962C8B-B14F-4D97-AF65-F5344CB8AC3E}">
        <p14:creationId xmlns:p14="http://schemas.microsoft.com/office/powerpoint/2010/main" val="401008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Patrick Princen</a:t>
            </a:r>
            <a:endParaRPr lang="en-GB" altLang="fr-FR"/>
          </a:p>
          <a:p>
            <a:pPr defTabSz="900113" eaLnBrk="1" hangingPunct="1">
              <a:spcBef>
                <a:spcPct val="0"/>
              </a:spcBef>
            </a:pPr>
            <a:endParaRPr lang="en-GB" altLang="fr-F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101</a:t>
            </a:fld>
            <a:endParaRPr lang="en-GB" altLang="fr-FR"/>
          </a:p>
        </p:txBody>
      </p:sp>
    </p:spTree>
    <p:extLst>
      <p:ext uri="{BB962C8B-B14F-4D97-AF65-F5344CB8AC3E}">
        <p14:creationId xmlns:p14="http://schemas.microsoft.com/office/powerpoint/2010/main" val="58275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5" y="188913"/>
            <a:ext cx="273723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US" smtClean="0"/>
              <a:t>07/11/2023</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200"/>
            </a:lvl1pPr>
            <a:lvl2pPr marL="742950" indent="-285750">
              <a:buFont typeface="Calibri" panose="020F0502020204030204" pitchFamily="34" charset="0"/>
              <a:buChar char="-"/>
              <a:defRPr sz="1800"/>
            </a:lvl2pPr>
            <a:lvl3pPr>
              <a:defRPr sz="1600"/>
            </a:lvl3pPr>
            <a:lvl4pPr marL="1600200" indent="-228600">
              <a:buFont typeface="Calibri" panose="020F0502020204030204" pitchFamily="34" charset="0"/>
              <a:buChar cha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839416" y="6453336"/>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07/11/2023</a:t>
            </a:r>
            <a:endParaRPr lang="en-GB" dirty="0"/>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4"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07/11/2023</a:t>
            </a:r>
            <a:endParaRPr lang="en-GB" dirty="0"/>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7"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07/11/2023</a:t>
            </a:r>
            <a:endParaRPr lang="en-GB" dirty="0"/>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200151" y="1341438"/>
            <a:ext cx="9889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a:p>
        </p:txBody>
      </p:sp>
      <p:sp>
        <p:nvSpPr>
          <p:cNvPr id="5" name="Content Placeholder 2"/>
          <p:cNvSpPr>
            <a:spLocks noGrp="1"/>
          </p:cNvSpPr>
          <p:nvPr>
            <p:ph idx="1"/>
          </p:nvPr>
        </p:nvSpPr>
        <p:spPr>
          <a:xfrm>
            <a:off x="623392" y="2276872"/>
            <a:ext cx="10959008"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72463" y="1250246"/>
            <a:ext cx="4410766"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grpSp>
        <p:nvGrpSpPr>
          <p:cNvPr id="8" name="Group 11"/>
          <p:cNvGrpSpPr>
            <a:grpSpLocks/>
          </p:cNvGrpSpPr>
          <p:nvPr userDrawn="1"/>
        </p:nvGrpSpPr>
        <p:grpSpPr bwMode="auto">
          <a:xfrm>
            <a:off x="6060842" y="1668606"/>
            <a:ext cx="5691717" cy="3046988"/>
            <a:chOff x="4406900" y="2676525"/>
            <a:chExt cx="4268788" cy="3048351"/>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r>
                <a:rPr lang="fr-BE" altLang="en-US" sz="1600" dirty="0"/>
                <a:t>frank.robben@bcss.fgov.be </a:t>
              </a:r>
            </a:p>
            <a:p>
              <a:pPr>
                <a:defRPr/>
              </a:pPr>
              <a:endParaRPr lang="fr-BE" altLang="en-US" sz="1600" dirty="0">
                <a:sym typeface="Arial" pitchFamily="34" charset="0"/>
              </a:endParaRPr>
            </a:p>
            <a:p>
              <a:pPr>
                <a:defRPr/>
              </a:pPr>
              <a:r>
                <a:rPr lang="fr-BE" altLang="en-US" sz="1600" dirty="0">
                  <a:sym typeface="Arial" pitchFamily="34" charset="0"/>
                </a:rPr>
                <a:t>@</a:t>
              </a:r>
              <a:r>
                <a:rPr lang="fr-BE" altLang="en-US" sz="1600" dirty="0" err="1">
                  <a:sym typeface="Arial" pitchFamily="34" charset="0"/>
                </a:rPr>
                <a:t>FrRobben</a:t>
              </a:r>
              <a:endParaRPr lang="fr-BE" altLang="en-US" sz="1600" dirty="0">
                <a:sym typeface="Arial" pitchFamily="34" charset="0"/>
              </a:endParaRPr>
            </a:p>
            <a:p>
              <a:pPr>
                <a:defRPr/>
              </a:pPr>
              <a:endParaRPr lang="fr-BE" altLang="en-US" sz="1600" dirty="0">
                <a:sym typeface="Arial" pitchFamily="34" charset="0"/>
              </a:endParaRPr>
            </a:p>
            <a:p>
              <a:pPr>
                <a:defRPr/>
              </a:pPr>
              <a:r>
                <a:rPr lang="fr-BE" altLang="en-US" sz="1600" dirty="0">
                  <a:sym typeface="Arial" pitchFamily="34" charset="0"/>
                </a:rPr>
                <a:t>https://www.bcss.fgov.be</a:t>
              </a:r>
            </a:p>
            <a:p>
              <a:pPr>
                <a:defRPr/>
              </a:pPr>
              <a:r>
                <a:rPr lang="fr-BE" altLang="en-US" sz="1600" dirty="0">
                  <a:sym typeface="Arial" pitchFamily="34" charset="0"/>
                </a:rPr>
                <a:t>https://www.socialsecurity.be</a:t>
              </a:r>
            </a:p>
            <a:p>
              <a:pPr>
                <a:defRPr/>
              </a:pPr>
              <a:r>
                <a:rPr lang="fr-BE" altLang="en-US" sz="1600" dirty="0">
                  <a:sym typeface="Arial" pitchFamily="34" charset="0"/>
                </a:rPr>
                <a:t>https://www.ehealth.fgov.be</a:t>
              </a:r>
            </a:p>
            <a:p>
              <a:pPr>
                <a:defRPr/>
              </a:pPr>
              <a:r>
                <a:rPr lang="fr-BE" altLang="en-US" sz="1600" dirty="0">
                  <a:sym typeface="Arial" pitchFamily="34" charset="0"/>
                </a:rPr>
                <a:t>https://www.frankrobben.be</a:t>
              </a:r>
              <a:endParaRPr lang="fr-BE" altLang="en-US" sz="1600" dirty="0"/>
            </a:p>
          </p:txBody>
        </p:sp>
      </p:gr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 y="6536343"/>
            <a:ext cx="1115415" cy="216000"/>
          </a:xfrm>
          <a:prstGeom prst="rect">
            <a:avLst/>
          </a:prstGeom>
        </p:spPr>
        <p:txBody>
          <a:bodyPr/>
          <a:lstStyle/>
          <a:p>
            <a:r>
              <a:rPr lang="en-US" smtClean="0"/>
              <a:t>07/11/2023</a:t>
            </a:r>
            <a:endParaRPr lang="nl-BE" dirty="0"/>
          </a:p>
        </p:txBody>
      </p:sp>
      <p:sp>
        <p:nvSpPr>
          <p:cNvPr id="5" name="Footer Placeholder 4"/>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8913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83267" y="625475"/>
            <a:ext cx="9984317" cy="1143000"/>
          </a:xfrm>
        </p:spPr>
        <p:txBody>
          <a:bodyPr/>
          <a:lstStyle/>
          <a:p>
            <a:r>
              <a:rPr lang="en-US"/>
              <a:t>Click to edit Master title style</a:t>
            </a:r>
          </a:p>
        </p:txBody>
      </p:sp>
      <p:sp>
        <p:nvSpPr>
          <p:cNvPr id="3" name="Content Placeholder 2"/>
          <p:cNvSpPr>
            <a:spLocks noGrp="1"/>
          </p:cNvSpPr>
          <p:nvPr>
            <p:ph sz="half" idx="1"/>
          </p:nvPr>
        </p:nvSpPr>
        <p:spPr>
          <a:xfrm>
            <a:off x="1524001" y="2133600"/>
            <a:ext cx="4925484"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52684" y="2133600"/>
            <a:ext cx="4925483"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2EC32F0F-C7EC-4F17-B199-0CA8036120F7}" type="slidenum">
              <a:rPr lang="fr-FR" altLang="en-US"/>
              <a:pPr>
                <a:defRPr/>
              </a:pPr>
              <a:t>‹#›</a:t>
            </a:fld>
            <a:endParaRPr lang="fr-FR" altLang="en-US"/>
          </a:p>
        </p:txBody>
      </p:sp>
    </p:spTree>
    <p:extLst>
      <p:ext uri="{BB962C8B-B14F-4D97-AF65-F5344CB8AC3E}">
        <p14:creationId xmlns:p14="http://schemas.microsoft.com/office/powerpoint/2010/main" val="183205791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Intr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8"/>
            <a:ext cx="10972800" cy="4713387"/>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Line 10"/>
          <p:cNvSpPr>
            <a:spLocks noChangeShapeType="1"/>
          </p:cNvSpPr>
          <p:nvPr userDrawn="1"/>
        </p:nvSpPr>
        <p:spPr bwMode="auto">
          <a:xfrm flipV="1">
            <a:off x="335360" y="1052736"/>
            <a:ext cx="1152128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 name="Title 3"/>
          <p:cNvSpPr>
            <a:spLocks noGrp="1"/>
          </p:cNvSpPr>
          <p:nvPr>
            <p:ph type="title"/>
          </p:nvPr>
        </p:nvSpPr>
        <p:spPr>
          <a:xfrm>
            <a:off x="609600" y="274638"/>
            <a:ext cx="10972800" cy="922115"/>
          </a:xfrm>
        </p:spPr>
        <p:txBody>
          <a:bodyPr/>
          <a:lstStyle>
            <a:lvl1pPr>
              <a:defRPr sz="3200">
                <a:solidFill>
                  <a:srgbClr val="BE008C"/>
                </a:solidFill>
              </a:defRPr>
            </a:lvl1pPr>
          </a:lstStyle>
          <a:p>
            <a:r>
              <a:rPr lang="en-US" dirty="0"/>
              <a:t>Click to edit Master title style</a:t>
            </a:r>
            <a:endParaRPr lang="fr-BE" dirty="0"/>
          </a:p>
        </p:txBody>
      </p:sp>
    </p:spTree>
    <p:extLst>
      <p:ext uri="{BB962C8B-B14F-4D97-AF65-F5344CB8AC3E}">
        <p14:creationId xmlns:p14="http://schemas.microsoft.com/office/powerpoint/2010/main" val="89763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25200" y="6489700"/>
            <a:ext cx="491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1847528" y="6476438"/>
            <a:ext cx="899944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p>
        </p:txBody>
      </p:sp>
      <p:sp>
        <p:nvSpPr>
          <p:cNvPr id="6" name="Slide Number Placeholder 5"/>
          <p:cNvSpPr>
            <a:spLocks noGrp="1"/>
          </p:cNvSpPr>
          <p:nvPr>
            <p:ph type="sldNum" sz="quarter" idx="4"/>
          </p:nvPr>
        </p:nvSpPr>
        <p:spPr>
          <a:xfrm>
            <a:off x="11125200" y="6489701"/>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8" r:id="rId8"/>
    <p:sldLayoutId id="2147483919"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ksz-bcss.fgov.be/fr/protection-des-donnees/catalogue-des-donnees-et-services-dans-le-secteur-soci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ksz-bcss.fgov.be/fr/a-propos-de-la-bcss/gouvernance/comite-general-de-coordin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4" Type="http://schemas.openxmlformats.org/officeDocument/2006/relationships/hyperlink" Target="https://www.gcloud.belgium.be/fr/index.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5.png"/></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hyperlink" Target="https://www.socialsecurity.be/site_fr/employer/infos/online-services.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socialsecurity.be/citizen/fr/static/infos/general/index.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63352" y="2683752"/>
            <a:ext cx="11377264" cy="1177296"/>
          </a:xfrm>
        </p:spPr>
        <p:txBody>
          <a:bodyPr/>
          <a:lstStyle/>
          <a:p>
            <a:pPr eaLnBrk="1" hangingPunct="1"/>
            <a:r>
              <a:rPr lang="fr-FR" dirty="0"/>
              <a:t>Le modèle de la</a:t>
            </a:r>
            <a:br>
              <a:rPr lang="fr-FR" dirty="0"/>
            </a:br>
            <a:r>
              <a:rPr lang="fr-FR" dirty="0"/>
              <a:t>Banque Carrefour de la Sécurité Sociale</a:t>
            </a:r>
            <a:br>
              <a:rPr lang="fr-FR" dirty="0"/>
            </a:br>
            <a:r>
              <a:rPr lang="fr-FR" dirty="0"/>
              <a:t>et ses atouts dans le cadre de la lutte contre la fraude </a:t>
            </a:r>
            <a:r>
              <a:rPr lang="fr-FR" sz="1800" b="0" i="0" u="none" strike="noStrike" baseline="0" dirty="0">
                <a:solidFill>
                  <a:srgbClr val="000000"/>
                </a:solidFill>
                <a:latin typeface="Arial" panose="020B0604020202020204" pitchFamily="34" charset="0"/>
              </a:rPr>
              <a:t>	</a:t>
            </a:r>
            <a:br>
              <a:rPr lang="fr-FR" sz="1800" b="0" i="0" u="none" strike="noStrike" baseline="0" dirty="0">
                <a:solidFill>
                  <a:srgbClr val="000000"/>
                </a:solidFill>
                <a:latin typeface="Arial" panose="020B0604020202020204" pitchFamily="34" charset="0"/>
              </a:rPr>
            </a:br>
            <a:endParaRPr lang="en-GB" altLang="en-US" dirty="0"/>
          </a:p>
        </p:txBody>
      </p:sp>
      <p:grpSp>
        <p:nvGrpSpPr>
          <p:cNvPr id="3" name="Group 11"/>
          <p:cNvGrpSpPr>
            <a:grpSpLocks/>
          </p:cNvGrpSpPr>
          <p:nvPr/>
        </p:nvGrpSpPr>
        <p:grpSpPr bwMode="auto">
          <a:xfrm>
            <a:off x="5803900" y="3619501"/>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r>
                <a:rPr lang="fr-BE" altLang="en-US" sz="1600" dirty="0"/>
                <a:t>frank.robben@bcss.fgov.be </a:t>
              </a:r>
            </a:p>
            <a:p>
              <a:pPr>
                <a:defRPr/>
              </a:pPr>
              <a:endParaRPr lang="fr-BE" altLang="en-US" sz="1600" dirty="0">
                <a:sym typeface="Arial" pitchFamily="34" charset="0"/>
              </a:endParaRPr>
            </a:p>
            <a:p>
              <a:pPr>
                <a:defRPr/>
              </a:pPr>
              <a:r>
                <a:rPr lang="fr-BE" altLang="en-US" sz="1600" dirty="0">
                  <a:sym typeface="Arial" pitchFamily="34" charset="0"/>
                </a:rPr>
                <a:t>@</a:t>
              </a:r>
              <a:r>
                <a:rPr lang="fr-BE" altLang="en-US" sz="1600" dirty="0" err="1">
                  <a:sym typeface="Arial" pitchFamily="34" charset="0"/>
                </a:rPr>
                <a:t>FrRobben</a:t>
              </a:r>
              <a:endParaRPr lang="fr-BE" altLang="en-US" sz="1600" dirty="0">
                <a:sym typeface="Arial" pitchFamily="34" charset="0"/>
              </a:endParaRPr>
            </a:p>
            <a:p>
              <a:pPr>
                <a:defRPr/>
              </a:pPr>
              <a:endParaRPr lang="fr-BE" altLang="en-US" sz="1600" dirty="0">
                <a:sym typeface="Arial" pitchFamily="34" charset="0"/>
              </a:endParaRPr>
            </a:p>
            <a:p>
              <a:pPr>
                <a:defRPr/>
              </a:pPr>
              <a:r>
                <a:rPr lang="fr-BE" altLang="en-US" sz="1600" dirty="0">
                  <a:sym typeface="Arial" pitchFamily="34" charset="0"/>
                </a:rPr>
                <a:t>https://www.bcss.fgov.be</a:t>
              </a:r>
            </a:p>
            <a:p>
              <a:pPr>
                <a:defRPr/>
              </a:pPr>
              <a:r>
                <a:rPr lang="fr-BE" altLang="en-US" sz="1600" dirty="0">
                  <a:sym typeface="Arial" pitchFamily="34" charset="0"/>
                </a:rPr>
                <a:t>https://www.socialsecurity.be</a:t>
              </a:r>
            </a:p>
            <a:p>
              <a:pPr>
                <a:defRPr/>
              </a:pPr>
              <a:r>
                <a:rPr lang="fr-BE" altLang="en-US" sz="1600" dirty="0">
                  <a:sym typeface="Arial" pitchFamily="34" charset="0"/>
                </a:rPr>
                <a:t>https://www.frankrobben.be</a:t>
              </a:r>
              <a:endParaRPr lang="fr-BE" altLang="en-US" sz="16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Collecte unique et réutilisation</a:t>
            </a:r>
            <a:endParaRPr lang="en-US" dirty="0"/>
          </a:p>
        </p:txBody>
      </p:sp>
      <p:sp>
        <p:nvSpPr>
          <p:cNvPr id="3" name="Content Placeholder 2"/>
          <p:cNvSpPr>
            <a:spLocks noGrp="1"/>
          </p:cNvSpPr>
          <p:nvPr>
            <p:ph idx="1"/>
          </p:nvPr>
        </p:nvSpPr>
        <p:spPr/>
        <p:txBody>
          <a:bodyPr>
            <a:normAutofit lnSpcReduction="10000"/>
          </a:bodyPr>
          <a:lstStyle/>
          <a:p>
            <a:r>
              <a:rPr lang="fr-FR" dirty="0"/>
              <a:t>les informations sont uniquement recueillies pour des finalités clairement définies et dans la mesure où elles sont proportionnelles à ces finalités</a:t>
            </a:r>
          </a:p>
          <a:p>
            <a:r>
              <a:rPr lang="fr-FR" dirty="0"/>
              <a:t>les informations ne sont collectées qu'une seule fois, le plus près possible de la source authentique</a:t>
            </a:r>
          </a:p>
          <a:p>
            <a:r>
              <a:rPr lang="fr-FR" dirty="0"/>
              <a:t>la collecte s'opère via un canal choisi par celui chez qui les informations sont recueillies, mais de préférence par la voie électronique, et à l'aide de services de base uniformes (p.ex. gestion des utilisateurs et des accès) </a:t>
            </a:r>
          </a:p>
          <a:p>
            <a:r>
              <a:rPr lang="fr-FR" dirty="0"/>
              <a:t>la collecte s'opère sur la base du modèle d'information et d'instructions les plus uniformes et simples possibles</a:t>
            </a:r>
          </a:p>
          <a:p>
            <a:r>
              <a:rPr lang="fr-FR" dirty="0"/>
              <a:t>avec la possibilité d'un contrôle de qualité par celui chez qui les informations sont recueillies avant le transfert des informations</a:t>
            </a:r>
          </a:p>
          <a:p>
            <a:r>
              <a:rPr lang="fr-FR" dirty="0"/>
              <a:t>les informations recueillies sont validées une seule fois conformément à une répartition des tâches établie, par l'organisme qui dispose de la plupart des compétences à cette fin ou dont l'intérêt est le plus grand</a:t>
            </a:r>
          </a:p>
          <a:p>
            <a:r>
              <a:rPr lang="fr-FR" dirty="0"/>
              <a:t>et ensuite partagées avec les utilisateurs mandatés et réutilisées par ces derniers</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3366191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63975" y="4003453"/>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Travailleurs</a:t>
            </a:r>
          </a:p>
          <a:p>
            <a:pPr algn="ctr" fontAlgn="auto">
              <a:spcBef>
                <a:spcPts val="0"/>
              </a:spcBef>
              <a:spcAft>
                <a:spcPts val="0"/>
              </a:spcAft>
              <a:defRPr/>
            </a:pPr>
            <a:r>
              <a:rPr lang="fr-BE" sz="2400" b="1" dirty="0">
                <a:solidFill>
                  <a:schemeClr val="bg1">
                    <a:lumMod val="50000"/>
                  </a:schemeClr>
                </a:solidFill>
              </a:rPr>
              <a:t>(prestations fictives)</a:t>
            </a:r>
            <a:endParaRPr lang="en-GB" sz="2400" b="1" dirty="0">
              <a:solidFill>
                <a:schemeClr val="bg1">
                  <a:lumMod val="50000"/>
                </a:schemeClr>
              </a:solidFill>
            </a:endParaRPr>
          </a:p>
        </p:txBody>
      </p:sp>
      <p:sp>
        <p:nvSpPr>
          <p:cNvPr id="6" name="Rectangle 5"/>
          <p:cNvSpPr/>
          <p:nvPr/>
        </p:nvSpPr>
        <p:spPr>
          <a:xfrm>
            <a:off x="8399463" y="4003453"/>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Droits abusifs (sociaux, économiques,…)</a:t>
            </a:r>
            <a:endParaRPr lang="en-GB" sz="1600" b="1" dirty="0">
              <a:solidFill>
                <a:schemeClr val="bg1">
                  <a:lumMod val="50000"/>
                </a:schemeClr>
              </a:solidFill>
            </a:endParaRPr>
          </a:p>
        </p:txBody>
      </p:sp>
      <p:sp>
        <p:nvSpPr>
          <p:cNvPr id="5" name="Rectangle 4"/>
          <p:cNvSpPr/>
          <p:nvPr/>
        </p:nvSpPr>
        <p:spPr>
          <a:xfrm>
            <a:off x="8399463" y="1274541"/>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dirty="0">
                <a:solidFill>
                  <a:schemeClr val="bg1">
                    <a:lumMod val="50000"/>
                  </a:schemeClr>
                </a:solidFill>
              </a:rPr>
              <a:t>ONSS</a:t>
            </a:r>
            <a:endParaRPr lang="en-GB" sz="2800" dirty="0">
              <a:solidFill>
                <a:schemeClr val="bg1">
                  <a:lumMod val="50000"/>
                </a:schemeClr>
              </a:solidFill>
            </a:endParaRPr>
          </a:p>
        </p:txBody>
      </p:sp>
      <p:sp>
        <p:nvSpPr>
          <p:cNvPr id="24" name="Line 15"/>
          <p:cNvSpPr>
            <a:spLocks noChangeShapeType="1"/>
          </p:cNvSpPr>
          <p:nvPr/>
        </p:nvSpPr>
        <p:spPr bwMode="auto">
          <a:xfrm flipV="1">
            <a:off x="5592764" y="2636616"/>
            <a:ext cx="22225" cy="1654175"/>
          </a:xfrm>
          <a:prstGeom prst="line">
            <a:avLst/>
          </a:prstGeom>
          <a:noFill/>
          <a:ln w="38100">
            <a:solidFill>
              <a:schemeClr val="accent6">
                <a:lumMod val="75000"/>
              </a:schemeClr>
            </a:solidFill>
            <a:round/>
            <a:headEnd type="none" w="med" len="med"/>
            <a:tailEnd type="arrow" w="med" len="med"/>
          </a:ln>
          <a:effec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44830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5230813" y="2636616"/>
            <a:ext cx="0" cy="2014537"/>
          </a:xfrm>
          <a:prstGeom prst="line">
            <a:avLst/>
          </a:prstGeom>
          <a:noFill/>
          <a:ln w="38100">
            <a:solidFill>
              <a:schemeClr val="accent6">
                <a:lumMod val="75000"/>
              </a:schemeClr>
            </a:solidFill>
            <a:round/>
            <a:headEnd type="none" w="med" len="med"/>
            <a:tailEnd type="arrow" w="med" len="med"/>
          </a:ln>
          <a:effec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08635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4872038" y="2636616"/>
            <a:ext cx="0" cy="2395537"/>
          </a:xfrm>
          <a:prstGeom prst="line">
            <a:avLst/>
          </a:prstGeom>
          <a:noFill/>
          <a:ln w="38100">
            <a:solidFill>
              <a:schemeClr val="accent6">
                <a:lumMod val="75000"/>
              </a:schemeClr>
            </a:solidFill>
            <a:round/>
            <a:headEnd type="none" w="med" len="med"/>
            <a:tailEnd type="arrow" w="med" len="med"/>
          </a:ln>
          <a:effec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4727576"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151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entreprise (fictive)</a:t>
            </a:r>
            <a:endParaRPr lang="en-GB" sz="2400" b="1" dirty="0">
              <a:solidFill>
                <a:schemeClr val="bg1">
                  <a:lumMod val="50000"/>
                </a:schemeClr>
              </a:solidFill>
            </a:endParaRPr>
          </a:p>
        </p:txBody>
      </p:sp>
      <p:sp>
        <p:nvSpPr>
          <p:cNvPr id="4" name="Oval 3"/>
          <p:cNvSpPr/>
          <p:nvPr/>
        </p:nvSpPr>
        <p:spPr>
          <a:xfrm>
            <a:off x="4654551" y="4867053"/>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21313" y="4146328"/>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049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6348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48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2600" y="1557116"/>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6832601"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9336088" y="2636616"/>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951539"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92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5230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64201" y="2925540"/>
            <a:ext cx="180022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Paiement de  500 à 2000 euros</a:t>
            </a:r>
            <a:endParaRPr lang="en-GB" b="1" dirty="0">
              <a:solidFill>
                <a:schemeClr val="accent6">
                  <a:lumMod val="75000"/>
                </a:schemeClr>
              </a:solidFill>
              <a:latin typeface="+mn-lt"/>
            </a:endParaRPr>
          </a:p>
        </p:txBody>
      </p:sp>
      <p:sp>
        <p:nvSpPr>
          <p:cNvPr id="2" name="TextBox 1"/>
          <p:cNvSpPr txBox="1"/>
          <p:nvPr/>
        </p:nvSpPr>
        <p:spPr>
          <a:xfrm>
            <a:off x="8399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37" name="Straight Connector 36"/>
          <p:cNvCxnSpPr/>
          <p:nvPr/>
        </p:nvCxnSpPr>
        <p:spPr>
          <a:xfrm>
            <a:off x="1631951"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847851"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1" name="Rectangle 40"/>
          <p:cNvSpPr/>
          <p:nvPr/>
        </p:nvSpPr>
        <p:spPr>
          <a:xfrm>
            <a:off x="1847851" y="425926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3" name="Rectangle 42"/>
          <p:cNvSpPr/>
          <p:nvPr/>
        </p:nvSpPr>
        <p:spPr>
          <a:xfrm>
            <a:off x="1847851" y="4941889"/>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44" name="Rectangle 43"/>
          <p:cNvSpPr/>
          <p:nvPr/>
        </p:nvSpPr>
        <p:spPr>
          <a:xfrm>
            <a:off x="1847851" y="5554664"/>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45" name="Rectangle 44"/>
          <p:cNvSpPr/>
          <p:nvPr/>
        </p:nvSpPr>
        <p:spPr>
          <a:xfrm>
            <a:off x="1847851" y="3573464"/>
            <a:ext cx="1800225" cy="266382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46" name="Rectangle 45"/>
          <p:cNvSpPr/>
          <p:nvPr/>
        </p:nvSpPr>
        <p:spPr>
          <a:xfrm>
            <a:off x="1847851" y="555466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8" name="Straight Arrow Connector 47"/>
          <p:cNvCxnSpPr/>
          <p:nvPr/>
        </p:nvCxnSpPr>
        <p:spPr>
          <a:xfrm>
            <a:off x="8616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975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264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551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767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983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48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32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1"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7" name="Title 1"/>
          <p:cNvSpPr>
            <a:spLocks noGrp="1"/>
          </p:cNvSpPr>
          <p:nvPr>
            <p:ph type="title"/>
          </p:nvPr>
        </p:nvSpPr>
        <p:spPr>
          <a:xfrm>
            <a:off x="1991544" y="188640"/>
            <a:ext cx="8229600" cy="922114"/>
          </a:xfrm>
        </p:spPr>
        <p:txBody>
          <a:bodyPr>
            <a:normAutofit/>
          </a:bodyPr>
          <a:lstStyle/>
          <a:p>
            <a:r>
              <a:rPr lang="fr-BE" dirty="0"/>
              <a:t>Kits sociaux</a:t>
            </a:r>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100</a:t>
            </a:fld>
            <a:endParaRPr lang="en-GB" dirty="0"/>
          </a:p>
        </p:txBody>
      </p:sp>
    </p:spTree>
    <p:extLst>
      <p:ext uri="{BB962C8B-B14F-4D97-AF65-F5344CB8AC3E}">
        <p14:creationId xmlns:p14="http://schemas.microsoft.com/office/powerpoint/2010/main" val="3335018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p:nvPr/>
        </p:nvCxnSpPr>
        <p:spPr>
          <a:xfrm>
            <a:off x="7854951" y="2851299"/>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66163" y="2779862"/>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9215439" y="2708423"/>
            <a:ext cx="98425" cy="1150938"/>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9696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152776" y="209699"/>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6705601"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4862514" y="258912"/>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X</a:t>
            </a:r>
            <a:endParaRPr lang="en-GB" sz="2000" b="1" dirty="0"/>
          </a:p>
        </p:txBody>
      </p:sp>
      <p:sp>
        <p:nvSpPr>
          <p:cNvPr id="21" name="Rectangle 20"/>
          <p:cNvSpPr/>
          <p:nvPr/>
        </p:nvSpPr>
        <p:spPr>
          <a:xfrm>
            <a:off x="6461125" y="258912"/>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Y</a:t>
            </a:r>
            <a:endParaRPr lang="en-GB" sz="2000" b="1" dirty="0"/>
          </a:p>
        </p:txBody>
      </p:sp>
      <p:sp>
        <p:nvSpPr>
          <p:cNvPr id="22" name="Rectangle 21"/>
          <p:cNvSpPr/>
          <p:nvPr/>
        </p:nvSpPr>
        <p:spPr>
          <a:xfrm>
            <a:off x="8472489" y="258912"/>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Z</a:t>
            </a:r>
            <a:endParaRPr lang="en-GB" sz="2000" b="1" dirty="0"/>
          </a:p>
        </p:txBody>
      </p:sp>
      <p:cxnSp>
        <p:nvCxnSpPr>
          <p:cNvPr id="5" name="Straight Arrow Connector 4"/>
          <p:cNvCxnSpPr/>
          <p:nvPr/>
        </p:nvCxnSpPr>
        <p:spPr>
          <a:xfrm>
            <a:off x="4583114"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43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72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7168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85804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9191626"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9864726"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8112126" y="3859362"/>
            <a:ext cx="2206625" cy="708025"/>
          </a:xfrm>
          <a:prstGeom prst="rect">
            <a:avLst/>
          </a:prstGeom>
          <a:noFill/>
        </p:spPr>
        <p:txBody>
          <a:bodyPr>
            <a:spAutoFit/>
          </a:bodyPr>
          <a:lstStyle/>
          <a:p>
            <a:pPr algn="ctr" fontAlgn="auto">
              <a:spcBef>
                <a:spcPts val="0"/>
              </a:spcBef>
              <a:spcAft>
                <a:spcPts val="0"/>
              </a:spcAft>
              <a:defRPr/>
            </a:pPr>
            <a:r>
              <a:rPr lang="fr-BE" sz="2000" b="1" dirty="0">
                <a:solidFill>
                  <a:schemeClr val="accent6">
                    <a:lumMod val="75000"/>
                  </a:schemeClr>
                </a:solidFill>
                <a:latin typeface="+mn-lt"/>
              </a:rPr>
              <a:t>Evénements consécutifs</a:t>
            </a:r>
            <a:endParaRPr lang="en-GB" sz="2000" b="1" dirty="0">
              <a:solidFill>
                <a:schemeClr val="accent6">
                  <a:lumMod val="75000"/>
                </a:schemeClr>
              </a:solidFill>
              <a:latin typeface="+mn-lt"/>
            </a:endParaRPr>
          </a:p>
        </p:txBody>
      </p:sp>
      <p:sp>
        <p:nvSpPr>
          <p:cNvPr id="49" name="Right Bracket 48"/>
          <p:cNvSpPr/>
          <p:nvPr/>
        </p:nvSpPr>
        <p:spPr>
          <a:xfrm rot="5400000">
            <a:off x="5663407"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5303838" y="3859362"/>
            <a:ext cx="1516062" cy="369887"/>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Cycle de vie</a:t>
            </a:r>
            <a:endParaRPr lang="en-GB" b="1" dirty="0">
              <a:solidFill>
                <a:schemeClr val="accent6">
                  <a:lumMod val="75000"/>
                </a:schemeClr>
              </a:solidFill>
              <a:latin typeface="+mn-lt"/>
            </a:endParaRPr>
          </a:p>
        </p:txBody>
      </p:sp>
      <p:sp>
        <p:nvSpPr>
          <p:cNvPr id="51" name="Isosceles Triangle 50"/>
          <p:cNvSpPr/>
          <p:nvPr/>
        </p:nvSpPr>
        <p:spPr>
          <a:xfrm>
            <a:off x="6959601"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7104063" y="3105299"/>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5667375" y="3491061"/>
            <a:ext cx="395288" cy="3683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667500" y="3859361"/>
            <a:ext cx="1739900" cy="646112"/>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Modification de paramètre(s)</a:t>
            </a:r>
            <a:endParaRPr lang="en-GB" b="1" dirty="0">
              <a:solidFill>
                <a:schemeClr val="accent6">
                  <a:lumMod val="75000"/>
                </a:schemeClr>
              </a:solidFill>
              <a:latin typeface="+mn-lt"/>
            </a:endParaRPr>
          </a:p>
        </p:txBody>
      </p:sp>
      <p:sp>
        <p:nvSpPr>
          <p:cNvPr id="64" name="TextBox 63"/>
          <p:cNvSpPr txBox="1"/>
          <p:nvPr/>
        </p:nvSpPr>
        <p:spPr>
          <a:xfrm>
            <a:off x="8478839" y="1557486"/>
            <a:ext cx="222567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Changement soudain de comportement</a:t>
            </a:r>
            <a:endParaRPr lang="en-GB" b="1" dirty="0">
              <a:solidFill>
                <a:schemeClr val="accent6">
                  <a:lumMod val="75000"/>
                </a:schemeClr>
              </a:solidFill>
              <a:latin typeface="+mn-lt"/>
            </a:endParaRPr>
          </a:p>
        </p:txBody>
      </p:sp>
      <p:sp>
        <p:nvSpPr>
          <p:cNvPr id="69" name="Right Bracket 68"/>
          <p:cNvSpPr/>
          <p:nvPr/>
        </p:nvSpPr>
        <p:spPr>
          <a:xfrm rot="5400000">
            <a:off x="7585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7667626" y="1051074"/>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40464" y="1186012"/>
            <a:ext cx="2847975"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a:solidFill>
                  <a:schemeClr val="accent6">
                    <a:lumMod val="75000"/>
                  </a:schemeClr>
                </a:solidFill>
                <a:latin typeface="+mn-lt"/>
              </a:rPr>
              <a:t>Pré-traitement</a:t>
            </a:r>
            <a:r>
              <a:rPr lang="fr-BE" b="1" dirty="0">
                <a:solidFill>
                  <a:schemeClr val="accent6">
                    <a:lumMod val="75000"/>
                  </a:schemeClr>
                </a:solidFill>
                <a:latin typeface="+mn-lt"/>
              </a:rPr>
              <a:t> des données</a:t>
            </a:r>
            <a:endParaRPr lang="en-GB" b="1" dirty="0">
              <a:solidFill>
                <a:schemeClr val="accent6">
                  <a:lumMod val="75000"/>
                </a:schemeClr>
              </a:solidFill>
              <a:latin typeface="+mn-lt"/>
            </a:endParaRPr>
          </a:p>
        </p:txBody>
      </p:sp>
      <p:sp>
        <p:nvSpPr>
          <p:cNvPr id="77" name="Right Bracket 76"/>
          <p:cNvSpPr/>
          <p:nvPr/>
        </p:nvSpPr>
        <p:spPr>
          <a:xfrm rot="5400000">
            <a:off x="7312026" y="1898799"/>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7672388" y="5084912"/>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959600" y="5227787"/>
            <a:ext cx="1447800"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Modélisation</a:t>
            </a:r>
            <a:endParaRPr lang="en-GB" b="1" dirty="0">
              <a:solidFill>
                <a:schemeClr val="accent6">
                  <a:lumMod val="75000"/>
                </a:schemeClr>
              </a:solidFill>
              <a:latin typeface="+mn-lt"/>
            </a:endParaRPr>
          </a:p>
        </p:txBody>
      </p:sp>
      <p:sp>
        <p:nvSpPr>
          <p:cNvPr id="83" name="TextBox 82"/>
          <p:cNvSpPr txBox="1"/>
          <p:nvPr/>
        </p:nvSpPr>
        <p:spPr>
          <a:xfrm>
            <a:off x="6240464" y="5991374"/>
            <a:ext cx="2778125" cy="461963"/>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a:solidFill>
                  <a:schemeClr val="bg1"/>
                </a:solidFill>
                <a:latin typeface="+mn-lt"/>
              </a:rPr>
              <a:t>Cotation des risques</a:t>
            </a:r>
            <a:endParaRPr lang="en-GB" sz="2400" b="1" dirty="0">
              <a:solidFill>
                <a:schemeClr val="bg1"/>
              </a:solidFill>
              <a:latin typeface="+mn-lt"/>
            </a:endParaRPr>
          </a:p>
        </p:txBody>
      </p:sp>
      <p:grpSp>
        <p:nvGrpSpPr>
          <p:cNvPr id="2" name="Group 1"/>
          <p:cNvGrpSpPr>
            <a:grpSpLocks/>
          </p:cNvGrpSpPr>
          <p:nvPr/>
        </p:nvGrpSpPr>
        <p:grpSpPr bwMode="auto">
          <a:xfrm>
            <a:off x="3687764" y="301774"/>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090863" y="1325711"/>
            <a:ext cx="2227262" cy="584200"/>
          </a:xfrm>
          <a:prstGeom prst="rect">
            <a:avLst/>
          </a:prstGeom>
          <a:noFill/>
        </p:spPr>
        <p:txBody>
          <a:bodyPr>
            <a:spAutoFit/>
          </a:bodyPr>
          <a:lstStyle/>
          <a:p>
            <a:pPr algn="ctr" fontAlgn="auto">
              <a:spcBef>
                <a:spcPts val="0"/>
              </a:spcBef>
              <a:spcAft>
                <a:spcPts val="0"/>
              </a:spcAft>
              <a:defRPr/>
            </a:pPr>
            <a:r>
              <a:rPr lang="fr-BE" sz="1600" b="1" dirty="0">
                <a:solidFill>
                  <a:schemeClr val="accent6">
                    <a:lumMod val="75000"/>
                  </a:schemeClr>
                </a:solidFill>
                <a:latin typeface="+mn-lt"/>
              </a:rPr>
              <a:t>Modèle fraude au paiement</a:t>
            </a:r>
            <a:endParaRPr lang="en-GB" sz="1600" b="1" dirty="0">
              <a:solidFill>
                <a:schemeClr val="accent6">
                  <a:lumMod val="75000"/>
                </a:schemeClr>
              </a:solidFill>
              <a:latin typeface="+mn-lt"/>
            </a:endParaRPr>
          </a:p>
        </p:txBody>
      </p:sp>
      <p:cxnSp>
        <p:nvCxnSpPr>
          <p:cNvPr id="9" name="Straight Arrow Connector 8"/>
          <p:cNvCxnSpPr/>
          <p:nvPr/>
        </p:nvCxnSpPr>
        <p:spPr>
          <a:xfrm>
            <a:off x="4727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79875" y="3859362"/>
            <a:ext cx="1377950" cy="923925"/>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Information sur le réseau</a:t>
            </a:r>
            <a:endParaRPr lang="en-GB" b="1" dirty="0">
              <a:solidFill>
                <a:schemeClr val="accent6">
                  <a:lumMod val="75000"/>
                </a:schemeClr>
              </a:solidFill>
              <a:latin typeface="+mn-lt"/>
            </a:endParaRPr>
          </a:p>
        </p:txBody>
      </p:sp>
      <p:cxnSp>
        <p:nvCxnSpPr>
          <p:cNvPr id="73" name="Straight Connector 72"/>
          <p:cNvCxnSpPr/>
          <p:nvPr/>
        </p:nvCxnSpPr>
        <p:spPr>
          <a:xfrm>
            <a:off x="1631951" y="638031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847851" y="371648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75" name="Rectangle 74"/>
          <p:cNvSpPr/>
          <p:nvPr/>
        </p:nvSpPr>
        <p:spPr>
          <a:xfrm>
            <a:off x="1847851" y="4402287"/>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76" name="Rectangle 75"/>
          <p:cNvSpPr/>
          <p:nvPr/>
        </p:nvSpPr>
        <p:spPr>
          <a:xfrm>
            <a:off x="1847851" y="5084912"/>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79" name="Rectangle 78"/>
          <p:cNvSpPr/>
          <p:nvPr/>
        </p:nvSpPr>
        <p:spPr>
          <a:xfrm>
            <a:off x="1847851" y="5697687"/>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81" name="Rectangle 80"/>
          <p:cNvSpPr/>
          <p:nvPr/>
        </p:nvSpPr>
        <p:spPr>
          <a:xfrm>
            <a:off x="1847851" y="370537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2" name="Rectangle 81"/>
          <p:cNvSpPr/>
          <p:nvPr/>
        </p:nvSpPr>
        <p:spPr>
          <a:xfrm>
            <a:off x="1847851" y="4402287"/>
            <a:ext cx="1800225" cy="13303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101</a:t>
            </a:fld>
            <a:endParaRPr lang="en-GB" dirty="0"/>
          </a:p>
        </p:txBody>
      </p:sp>
    </p:spTree>
    <p:extLst>
      <p:ext uri="{BB962C8B-B14F-4D97-AF65-F5344CB8AC3E}">
        <p14:creationId xmlns:p14="http://schemas.microsoft.com/office/powerpoint/2010/main" val="966954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8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80728"/>
            <a:ext cx="9144000" cy="54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95600" y="1124743"/>
            <a:ext cx="2304256" cy="369332"/>
          </a:xfrm>
          <a:prstGeom prst="rect">
            <a:avLst/>
          </a:prstGeom>
          <a:noFill/>
        </p:spPr>
        <p:txBody>
          <a:bodyPr wrap="square" rtlCol="0">
            <a:spAutoFit/>
          </a:bodyPr>
          <a:lstStyle/>
          <a:p>
            <a:r>
              <a:rPr lang="nl-BE" dirty="0" err="1">
                <a:solidFill>
                  <a:srgbClr val="FF0000"/>
                </a:solidFill>
              </a:rPr>
              <a:t>Rotation</a:t>
            </a:r>
            <a:r>
              <a:rPr lang="nl-BE" dirty="0">
                <a:solidFill>
                  <a:srgbClr val="FF0000"/>
                </a:solidFill>
              </a:rPr>
              <a:t> du </a:t>
            </a:r>
            <a:r>
              <a:rPr lang="nl-BE" dirty="0" err="1">
                <a:solidFill>
                  <a:srgbClr val="FF0000"/>
                </a:solidFill>
              </a:rPr>
              <a:t>personnel</a:t>
            </a:r>
            <a:endParaRPr lang="fr-BE" dirty="0">
              <a:solidFill>
                <a:srgbClr val="FF0000"/>
              </a:solidFill>
            </a:endParaRPr>
          </a:p>
        </p:txBody>
      </p:sp>
      <p:sp>
        <p:nvSpPr>
          <p:cNvPr id="5" name="Rectangle 3"/>
          <p:cNvSpPr>
            <a:spLocks noGrp="1" noChangeArrowheads="1"/>
          </p:cNvSpPr>
          <p:nvPr>
            <p:ph type="title"/>
          </p:nvPr>
        </p:nvSpPr>
        <p:spPr>
          <a:xfrm>
            <a:off x="1991544" y="188640"/>
            <a:ext cx="8229600" cy="922114"/>
          </a:xfrm>
        </p:spPr>
        <p:txBody>
          <a:bodyPr/>
          <a:lstStyle/>
          <a:p>
            <a:r>
              <a:rPr lang="nl-BE" altLang="en-US" dirty="0"/>
              <a:t>Kits </a:t>
            </a:r>
            <a:r>
              <a:rPr lang="nl-BE" altLang="en-US" dirty="0" err="1"/>
              <a:t>sociaux</a:t>
            </a:r>
            <a:endParaRPr lang="en-US" altLang="en-US" dirty="0"/>
          </a:p>
        </p:txBody>
      </p:sp>
      <p:sp>
        <p:nvSpPr>
          <p:cNvPr id="8" name="TextBox 7"/>
          <p:cNvSpPr txBox="1"/>
          <p:nvPr/>
        </p:nvSpPr>
        <p:spPr>
          <a:xfrm>
            <a:off x="6600056" y="1196751"/>
            <a:ext cx="2160240" cy="369332"/>
          </a:xfrm>
          <a:prstGeom prst="rect">
            <a:avLst/>
          </a:prstGeom>
          <a:noFill/>
        </p:spPr>
        <p:txBody>
          <a:bodyPr wrap="square" rtlCol="0">
            <a:spAutoFit/>
          </a:bodyPr>
          <a:lstStyle/>
          <a:p>
            <a:r>
              <a:rPr lang="fr-BE" dirty="0"/>
              <a:t>Déclarations Dimona</a:t>
            </a:r>
          </a:p>
        </p:txBody>
      </p:sp>
      <p:sp>
        <p:nvSpPr>
          <p:cNvPr id="9" name="TextBox 8"/>
          <p:cNvSpPr txBox="1"/>
          <p:nvPr/>
        </p:nvSpPr>
        <p:spPr>
          <a:xfrm>
            <a:off x="5178151" y="1724090"/>
            <a:ext cx="1872208" cy="646331"/>
          </a:xfrm>
          <a:prstGeom prst="rect">
            <a:avLst/>
          </a:prstGeom>
          <a:noFill/>
        </p:spPr>
        <p:txBody>
          <a:bodyPr wrap="square" rtlCol="0">
            <a:spAutoFit/>
          </a:bodyPr>
          <a:lstStyle/>
          <a:p>
            <a:r>
              <a:rPr lang="fr-BE" dirty="0"/>
              <a:t>Dimona Tardif / </a:t>
            </a:r>
            <a:r>
              <a:rPr lang="fr-BE" dirty="0" err="1"/>
              <a:t>Rétro-actif</a:t>
            </a:r>
            <a:endParaRPr lang="fr-BE" dirty="0"/>
          </a:p>
        </p:txBody>
      </p:sp>
      <p:sp>
        <p:nvSpPr>
          <p:cNvPr id="10" name="TextBox 9"/>
          <p:cNvSpPr txBox="1"/>
          <p:nvPr/>
        </p:nvSpPr>
        <p:spPr>
          <a:xfrm>
            <a:off x="8688288" y="2780928"/>
            <a:ext cx="1296144" cy="307777"/>
          </a:xfrm>
          <a:prstGeom prst="rect">
            <a:avLst/>
          </a:prstGeom>
          <a:noFill/>
        </p:spPr>
        <p:txBody>
          <a:bodyPr wrap="square" rtlCol="0">
            <a:spAutoFit/>
          </a:bodyPr>
          <a:lstStyle/>
          <a:p>
            <a:r>
              <a:rPr lang="fr-BE" sz="1400" dirty="0"/>
              <a:t>Propriétaire 2</a:t>
            </a:r>
          </a:p>
        </p:txBody>
      </p:sp>
      <p:sp>
        <p:nvSpPr>
          <p:cNvPr id="12" name="TextBox 11"/>
          <p:cNvSpPr txBox="1"/>
          <p:nvPr/>
        </p:nvSpPr>
        <p:spPr>
          <a:xfrm>
            <a:off x="5735961" y="2806006"/>
            <a:ext cx="1314399" cy="307777"/>
          </a:xfrm>
          <a:prstGeom prst="rect">
            <a:avLst/>
          </a:prstGeom>
          <a:noFill/>
        </p:spPr>
        <p:txBody>
          <a:bodyPr wrap="square" rtlCol="0">
            <a:spAutoFit/>
          </a:bodyPr>
          <a:lstStyle/>
          <a:p>
            <a:r>
              <a:rPr lang="fr-BE" sz="1400" dirty="0"/>
              <a:t>Propriétaire 1</a:t>
            </a:r>
          </a:p>
        </p:txBody>
      </p:sp>
      <p:sp>
        <p:nvSpPr>
          <p:cNvPr id="11" name="TextBox 10"/>
          <p:cNvSpPr txBox="1"/>
          <p:nvPr/>
        </p:nvSpPr>
        <p:spPr>
          <a:xfrm>
            <a:off x="1703512" y="3113848"/>
            <a:ext cx="1080120" cy="523220"/>
          </a:xfrm>
          <a:prstGeom prst="rect">
            <a:avLst/>
          </a:prstGeom>
          <a:noFill/>
        </p:spPr>
        <p:txBody>
          <a:bodyPr wrap="square" rtlCol="0">
            <a:spAutoFit/>
          </a:bodyPr>
          <a:lstStyle/>
          <a:p>
            <a:r>
              <a:rPr lang="fr-BE" sz="1400" dirty="0"/>
              <a:t>Inscription  Employeur</a:t>
            </a:r>
          </a:p>
        </p:txBody>
      </p:sp>
      <p:sp>
        <p:nvSpPr>
          <p:cNvPr id="13" name="TextBox 12"/>
          <p:cNvSpPr txBox="1"/>
          <p:nvPr/>
        </p:nvSpPr>
        <p:spPr>
          <a:xfrm>
            <a:off x="2855640" y="3077273"/>
            <a:ext cx="1008112" cy="307777"/>
          </a:xfrm>
          <a:prstGeom prst="rect">
            <a:avLst/>
          </a:prstGeom>
          <a:noFill/>
        </p:spPr>
        <p:txBody>
          <a:bodyPr wrap="square" rtlCol="0">
            <a:spAutoFit/>
          </a:bodyPr>
          <a:lstStyle/>
          <a:p>
            <a:r>
              <a:rPr lang="fr-BE" sz="1400" dirty="0"/>
              <a:t>Radiation</a:t>
            </a:r>
          </a:p>
        </p:txBody>
      </p:sp>
      <p:sp>
        <p:nvSpPr>
          <p:cNvPr id="14" name="TextBox 13"/>
          <p:cNvSpPr txBox="1"/>
          <p:nvPr/>
        </p:nvSpPr>
        <p:spPr>
          <a:xfrm>
            <a:off x="4511825" y="3123099"/>
            <a:ext cx="1026367" cy="523220"/>
          </a:xfrm>
          <a:prstGeom prst="rect">
            <a:avLst/>
          </a:prstGeom>
          <a:noFill/>
        </p:spPr>
        <p:txBody>
          <a:bodyPr wrap="square" rtlCol="0">
            <a:spAutoFit/>
          </a:bodyPr>
          <a:lstStyle/>
          <a:p>
            <a:r>
              <a:rPr lang="fr-BE" sz="1400" dirty="0"/>
              <a:t>À nouveau</a:t>
            </a:r>
          </a:p>
          <a:p>
            <a:r>
              <a:rPr lang="fr-BE" sz="1400" dirty="0"/>
              <a:t>actif</a:t>
            </a:r>
          </a:p>
        </p:txBody>
      </p:sp>
      <p:sp>
        <p:nvSpPr>
          <p:cNvPr id="15" name="TextBox 14"/>
          <p:cNvSpPr txBox="1"/>
          <p:nvPr/>
        </p:nvSpPr>
        <p:spPr>
          <a:xfrm>
            <a:off x="3287688" y="4149079"/>
            <a:ext cx="1440160" cy="369332"/>
          </a:xfrm>
          <a:prstGeom prst="rect">
            <a:avLst/>
          </a:prstGeom>
          <a:noFill/>
        </p:spPr>
        <p:txBody>
          <a:bodyPr wrap="square" rtlCol="0">
            <a:spAutoFit/>
          </a:bodyPr>
          <a:lstStyle/>
          <a:p>
            <a:r>
              <a:rPr lang="fr-BE" dirty="0"/>
              <a:t>« dormant »</a:t>
            </a:r>
          </a:p>
        </p:txBody>
      </p:sp>
      <p:sp>
        <p:nvSpPr>
          <p:cNvPr id="16" name="TextBox 15"/>
          <p:cNvSpPr txBox="1"/>
          <p:nvPr/>
        </p:nvSpPr>
        <p:spPr>
          <a:xfrm>
            <a:off x="4367808" y="4725143"/>
            <a:ext cx="1800200" cy="369332"/>
          </a:xfrm>
          <a:prstGeom prst="rect">
            <a:avLst/>
          </a:prstGeom>
          <a:noFill/>
        </p:spPr>
        <p:txBody>
          <a:bodyPr wrap="square" rtlCol="0">
            <a:spAutoFit/>
          </a:bodyPr>
          <a:lstStyle/>
          <a:p>
            <a:r>
              <a:rPr lang="fr-BE" dirty="0"/>
              <a:t>Modification but</a:t>
            </a:r>
          </a:p>
        </p:txBody>
      </p:sp>
      <p:sp>
        <p:nvSpPr>
          <p:cNvPr id="17" name="TextBox 16"/>
          <p:cNvSpPr txBox="1"/>
          <p:nvPr/>
        </p:nvSpPr>
        <p:spPr>
          <a:xfrm>
            <a:off x="7464152" y="5733255"/>
            <a:ext cx="2756992" cy="523220"/>
          </a:xfrm>
          <a:prstGeom prst="rect">
            <a:avLst/>
          </a:prstGeom>
          <a:noFill/>
        </p:spPr>
        <p:txBody>
          <a:bodyPr wrap="square" rtlCol="0">
            <a:spAutoFit/>
          </a:bodyPr>
          <a:lstStyle/>
          <a:p>
            <a:r>
              <a:rPr lang="fr-BE" sz="1400" dirty="0"/>
              <a:t>De nombreux changements d’adresses</a:t>
            </a:r>
          </a:p>
        </p:txBody>
      </p:sp>
      <p:sp>
        <p:nvSpPr>
          <p:cNvPr id="18" name="TextBox 17"/>
          <p:cNvSpPr txBox="1"/>
          <p:nvPr/>
        </p:nvSpPr>
        <p:spPr>
          <a:xfrm>
            <a:off x="9192344" y="4653135"/>
            <a:ext cx="1368152" cy="523220"/>
          </a:xfrm>
          <a:prstGeom prst="rect">
            <a:avLst/>
          </a:prstGeom>
          <a:noFill/>
        </p:spPr>
        <p:txBody>
          <a:bodyPr wrap="square" rtlCol="0">
            <a:spAutoFit/>
          </a:bodyPr>
          <a:lstStyle/>
          <a:p>
            <a:r>
              <a:rPr lang="fr-BE" sz="1400" dirty="0"/>
              <a:t>Adresse fictive</a:t>
            </a:r>
          </a:p>
          <a:p>
            <a:r>
              <a:rPr lang="fr-BE" sz="1400" dirty="0" err="1"/>
              <a:t>Boîte</a:t>
            </a:r>
            <a:r>
              <a:rPr lang="fr-BE" sz="1400" dirty="0"/>
              <a:t> postale</a:t>
            </a:r>
          </a:p>
        </p:txBody>
      </p:sp>
      <p:sp>
        <p:nvSpPr>
          <p:cNvPr id="19" name="TextBox 18"/>
          <p:cNvSpPr txBox="1"/>
          <p:nvPr/>
        </p:nvSpPr>
        <p:spPr>
          <a:xfrm>
            <a:off x="7608168" y="3123100"/>
            <a:ext cx="1512168" cy="584775"/>
          </a:xfrm>
          <a:prstGeom prst="rect">
            <a:avLst/>
          </a:prstGeom>
          <a:noFill/>
        </p:spPr>
        <p:txBody>
          <a:bodyPr wrap="square" rtlCol="0">
            <a:spAutoFit/>
          </a:bodyPr>
          <a:lstStyle/>
          <a:p>
            <a:r>
              <a:rPr lang="fr-BE" sz="1600" dirty="0"/>
              <a:t>Homme de paille</a:t>
            </a:r>
          </a:p>
        </p:txBody>
      </p:sp>
      <p:sp>
        <p:nvSpPr>
          <p:cNvPr id="20" name="TextBox 19"/>
          <p:cNvSpPr txBox="1"/>
          <p:nvPr/>
        </p:nvSpPr>
        <p:spPr>
          <a:xfrm>
            <a:off x="9624392" y="3200043"/>
            <a:ext cx="864096" cy="369332"/>
          </a:xfrm>
          <a:prstGeom prst="rect">
            <a:avLst/>
          </a:prstGeom>
          <a:noFill/>
        </p:spPr>
        <p:txBody>
          <a:bodyPr wrap="square" rtlCol="0">
            <a:spAutoFit/>
          </a:bodyPr>
          <a:lstStyle/>
          <a:p>
            <a:r>
              <a:rPr lang="fr-BE" dirty="0"/>
              <a:t>Faillite</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102</a:t>
            </a:fld>
            <a:endParaRPr lang="en-GB" dirty="0"/>
          </a:p>
        </p:txBody>
      </p:sp>
    </p:spTree>
    <p:extLst>
      <p:ext uri="{BB962C8B-B14F-4D97-AF65-F5344CB8AC3E}">
        <p14:creationId xmlns:p14="http://schemas.microsoft.com/office/powerpoint/2010/main" val="10686381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a:t>Dumping social – scénario 1</a:t>
            </a:r>
            <a:endParaRPr lang="en-GB" altLang="fr-FR" dirty="0"/>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551335"/>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43475" y="3580035"/>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Employeur</a:t>
            </a:r>
            <a:endParaRPr lang="en-GB" b="1" dirty="0">
              <a:solidFill>
                <a:schemeClr val="accent2">
                  <a:lumMod val="75000"/>
                </a:schemeClr>
              </a:solidFill>
            </a:endParaRPr>
          </a:p>
        </p:txBody>
      </p:sp>
      <p:sp>
        <p:nvSpPr>
          <p:cNvPr id="6" name="Rounded Rectangle 5"/>
          <p:cNvSpPr/>
          <p:nvPr/>
        </p:nvSpPr>
        <p:spPr>
          <a:xfrm>
            <a:off x="4953568" y="3578448"/>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Ex-employeur</a:t>
            </a:r>
            <a:endParaRPr lang="en-GB" b="1" dirty="0">
              <a:solidFill>
                <a:schemeClr val="accent2">
                  <a:lumMod val="75000"/>
                </a:schemeClr>
              </a:solidFill>
            </a:endParaRPr>
          </a:p>
        </p:txBody>
      </p:sp>
      <p:sp>
        <p:nvSpPr>
          <p:cNvPr id="7" name="Rounded Rectangle 6"/>
          <p:cNvSpPr/>
          <p:nvPr/>
        </p:nvSpPr>
        <p:spPr>
          <a:xfrm>
            <a:off x="7964488" y="1052736"/>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a:solidFill>
                  <a:schemeClr val="accent3">
                    <a:lumMod val="75000"/>
                  </a:schemeClr>
                </a:solidFill>
              </a:rPr>
              <a:t>Employeur</a:t>
            </a:r>
          </a:p>
        </p:txBody>
      </p:sp>
      <p:sp>
        <p:nvSpPr>
          <p:cNvPr id="8" name="Rounded Rectangle 7"/>
          <p:cNvSpPr/>
          <p:nvPr/>
        </p:nvSpPr>
        <p:spPr>
          <a:xfrm>
            <a:off x="8399463" y="4159472"/>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a:solidFill>
                  <a:schemeClr val="accent6">
                    <a:lumMod val="75000"/>
                  </a:schemeClr>
                </a:solidFill>
              </a:rPr>
              <a:t>Utilisateur</a:t>
            </a:r>
          </a:p>
        </p:txBody>
      </p:sp>
      <p:sp>
        <p:nvSpPr>
          <p:cNvPr id="9" name="Rounded Rectangle 8"/>
          <p:cNvSpPr/>
          <p:nvPr/>
        </p:nvSpPr>
        <p:spPr>
          <a:xfrm>
            <a:off x="4727575" y="5240560"/>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7608888" y="1486122"/>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80325" y="5743797"/>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3859213" y="1338486"/>
            <a:ext cx="2432050" cy="369887"/>
          </a:xfrm>
          <a:prstGeom prst="rect">
            <a:avLst/>
          </a:prstGeom>
          <a:noFill/>
        </p:spPr>
        <p:txBody>
          <a:bodyPr wrap="none">
            <a:spAutoFit/>
          </a:bodyPr>
          <a:lstStyle/>
          <a:p>
            <a:pPr fontAlgn="auto">
              <a:spcBef>
                <a:spcPts val="0"/>
              </a:spcBef>
              <a:spcAft>
                <a:spcPts val="0"/>
              </a:spcAft>
              <a:defRPr/>
            </a:pPr>
            <a:r>
              <a:rPr lang="fr-BE" b="1" dirty="0">
                <a:solidFill>
                  <a:schemeClr val="accent1">
                    <a:lumMod val="75000"/>
                  </a:schemeClr>
                </a:solidFill>
                <a:latin typeface="+mn-lt"/>
              </a:rPr>
              <a:t>Travailleurs (étrangers)</a:t>
            </a:r>
            <a:endParaRPr lang="en-GB" b="1" dirty="0">
              <a:solidFill>
                <a:schemeClr val="accent1">
                  <a:lumMod val="75000"/>
                </a:schemeClr>
              </a:solidFill>
              <a:latin typeface="+mn-lt"/>
            </a:endParaRPr>
          </a:p>
        </p:txBody>
      </p:sp>
      <p:sp>
        <p:nvSpPr>
          <p:cNvPr id="13" name="Oval 12"/>
          <p:cNvSpPr/>
          <p:nvPr/>
        </p:nvSpPr>
        <p:spPr>
          <a:xfrm>
            <a:off x="8066089" y="3800697"/>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6600825"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6915150"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7202488"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6372225" y="1398810"/>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5713413" y="29974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5929313" y="28529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5921375" y="3100610"/>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6159500" y="3029172"/>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6145213" y="2956147"/>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6145213" y="270691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6121401" y="3186336"/>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7464425" y="1208311"/>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7593013" y="3660997"/>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7808913" y="351653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7799389" y="3765772"/>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8037514" y="3692747"/>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475539" y="5413597"/>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785177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811212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5916613" y="2738661"/>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6164263" y="2649760"/>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6915150" y="5296122"/>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7191375" y="5296122"/>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6400801" y="5142135"/>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5634038" y="17496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5948363"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6270625"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5721351" y="1963960"/>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6035675" y="1965548"/>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6284914" y="1965547"/>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7275400" y="2552809"/>
            <a:ext cx="574674" cy="3489551"/>
          </a:xfrm>
          <a:prstGeom prst="curvedConnector3">
            <a:avLst>
              <a:gd name="adj1" fmla="val 139779"/>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656139" y="4326160"/>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Peut être le même</a:t>
            </a:r>
            <a:endParaRPr lang="en-GB" sz="1600" b="1" dirty="0">
              <a:solidFill>
                <a:schemeClr val="bg1">
                  <a:lumMod val="65000"/>
                </a:schemeClr>
              </a:solidFill>
              <a:latin typeface="+mn-lt"/>
            </a:endParaRPr>
          </a:p>
        </p:txBody>
      </p:sp>
      <p:cxnSp>
        <p:nvCxnSpPr>
          <p:cNvPr id="62" name="Straight Connector 61"/>
          <p:cNvCxnSpPr/>
          <p:nvPr/>
        </p:nvCxnSpPr>
        <p:spPr>
          <a:xfrm>
            <a:off x="1631951" y="6027960"/>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364135"/>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4049936"/>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697636"/>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345336"/>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353022"/>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342160"/>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103</a:t>
            </a:fld>
            <a:endParaRPr lang="en-GB" dirty="0"/>
          </a:p>
        </p:txBody>
      </p:sp>
    </p:spTree>
    <p:extLst>
      <p:ext uri="{BB962C8B-B14F-4D97-AF65-F5344CB8AC3E}">
        <p14:creationId xmlns:p14="http://schemas.microsoft.com/office/powerpoint/2010/main" val="3708508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a:t>Dumping social – scénario 2</a:t>
            </a:r>
            <a:endParaRPr lang="en-GB" altLang="fr-FR" dirty="0"/>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409601"/>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6121401" y="3044602"/>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cxnSp>
        <p:nvCxnSpPr>
          <p:cNvPr id="62" name="Straight Connector 61"/>
          <p:cNvCxnSpPr/>
          <p:nvPr/>
        </p:nvCxnSpPr>
        <p:spPr>
          <a:xfrm>
            <a:off x="1631951" y="5886226"/>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222401"/>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3908202"/>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555902"/>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203602"/>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211288"/>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200426"/>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Rectangle 2"/>
          <p:cNvSpPr/>
          <p:nvPr/>
        </p:nvSpPr>
        <p:spPr>
          <a:xfrm>
            <a:off x="7310439" y="1526951"/>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6265864" y="1526951"/>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6265864" y="3331939"/>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535864" y="1709513"/>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Entrepreneur principal</a:t>
            </a:r>
            <a:endParaRPr lang="en-GB" b="1" dirty="0">
              <a:solidFill>
                <a:schemeClr val="bg1"/>
              </a:solidFill>
            </a:endParaRPr>
          </a:p>
        </p:txBody>
      </p:sp>
      <p:sp>
        <p:nvSpPr>
          <p:cNvPr id="73" name="Rectangle 72"/>
          <p:cNvSpPr/>
          <p:nvPr/>
        </p:nvSpPr>
        <p:spPr>
          <a:xfrm>
            <a:off x="7680325" y="226355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4" name="Rectangle 73"/>
          <p:cNvSpPr/>
          <p:nvPr/>
        </p:nvSpPr>
        <p:spPr>
          <a:xfrm>
            <a:off x="7680325" y="279060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6" name="Rectangle 75"/>
          <p:cNvSpPr/>
          <p:nvPr/>
        </p:nvSpPr>
        <p:spPr>
          <a:xfrm>
            <a:off x="7680325" y="3293838"/>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8" name="Rectangle 77"/>
          <p:cNvSpPr/>
          <p:nvPr/>
        </p:nvSpPr>
        <p:spPr>
          <a:xfrm>
            <a:off x="7967664" y="37986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9" name="Rectangle 78"/>
          <p:cNvSpPr/>
          <p:nvPr/>
        </p:nvSpPr>
        <p:spPr>
          <a:xfrm>
            <a:off x="7967664" y="4301901"/>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81" name="Rectangle 80"/>
          <p:cNvSpPr/>
          <p:nvPr/>
        </p:nvSpPr>
        <p:spPr>
          <a:xfrm>
            <a:off x="8120064" y="4806726"/>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51" name="TextBox 50"/>
          <p:cNvSpPr txBox="1">
            <a:spLocks noChangeArrowheads="1"/>
          </p:cNvSpPr>
          <p:nvPr/>
        </p:nvSpPr>
        <p:spPr bwMode="auto">
          <a:xfrm>
            <a:off x="6888164" y="1196752"/>
            <a:ext cx="382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t>Analyse de la chaîne de sous-traitance</a:t>
            </a:r>
            <a:endParaRPr lang="en-GB" altLang="fr-FR" sz="1800" b="1"/>
          </a:p>
        </p:txBody>
      </p:sp>
      <p:sp>
        <p:nvSpPr>
          <p:cNvPr id="5" name="TextBox 4"/>
          <p:cNvSpPr txBox="1">
            <a:spLocks noChangeArrowheads="1"/>
          </p:cNvSpPr>
          <p:nvPr/>
        </p:nvSpPr>
        <p:spPr bwMode="auto">
          <a:xfrm>
            <a:off x="2243139" y="4563838"/>
            <a:ext cx="4645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fr-BE" altLang="fr-FR" sz="1800" b="1"/>
              <a:t>Modélisation ultérieure du </a:t>
            </a:r>
          </a:p>
          <a:p>
            <a:pPr algn="r" eaLnBrk="1" hangingPunct="1">
              <a:spcBef>
                <a:spcPct val="0"/>
              </a:spcBef>
              <a:buFontTx/>
              <a:buNone/>
            </a:pPr>
            <a:r>
              <a:rPr lang="fr-BE" altLang="fr-FR" sz="1800" b="1"/>
              <a:t>risque en fonction de :</a:t>
            </a:r>
          </a:p>
          <a:p>
            <a:pPr algn="r" eaLnBrk="1" hangingPunct="1">
              <a:spcBef>
                <a:spcPct val="0"/>
              </a:spcBef>
              <a:buFontTx/>
              <a:buNone/>
            </a:pPr>
            <a:r>
              <a:rPr lang="fr-BE" altLang="fr-FR" sz="1800"/>
              <a:t>- Registre des présences</a:t>
            </a:r>
          </a:p>
          <a:p>
            <a:pPr algn="r" eaLnBrk="1" hangingPunct="1">
              <a:spcBef>
                <a:spcPct val="0"/>
              </a:spcBef>
              <a:buFontTx/>
              <a:buNone/>
            </a:pPr>
            <a:r>
              <a:rPr lang="fr-BE" altLang="fr-FR" sz="1800"/>
              <a:t>- Récidivistes, réseau</a:t>
            </a:r>
          </a:p>
          <a:p>
            <a:pPr algn="r" eaLnBrk="1" hangingPunct="1">
              <a:spcBef>
                <a:spcPct val="0"/>
              </a:spcBef>
              <a:buFontTx/>
              <a:buNone/>
            </a:pPr>
            <a:r>
              <a:rPr lang="fr-BE" altLang="fr-FR" sz="1800"/>
              <a:t>- Chômage temporaire</a:t>
            </a:r>
          </a:p>
          <a:p>
            <a:pPr algn="r" eaLnBrk="1" hangingPunct="1">
              <a:spcBef>
                <a:spcPct val="0"/>
              </a:spcBef>
              <a:buFontTx/>
              <a:buNone/>
            </a:pPr>
            <a:r>
              <a:rPr lang="fr-BE" altLang="fr-FR" sz="1800"/>
              <a:t>- Feedback terrain, input secteurs &amp; spécialistes</a:t>
            </a:r>
            <a:endParaRPr lang="en-GB" altLang="fr-FR" sz="180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104</a:t>
            </a:fld>
            <a:endParaRPr lang="en-GB" dirty="0"/>
          </a:p>
        </p:txBody>
      </p:sp>
    </p:spTree>
    <p:extLst>
      <p:ext uri="{BB962C8B-B14F-4D97-AF65-F5344CB8AC3E}">
        <p14:creationId xmlns:p14="http://schemas.microsoft.com/office/powerpoint/2010/main" val="191741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4386264"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a:bodyPr>
          <a:lstStyle/>
          <a:p>
            <a:r>
              <a:rPr lang="fr-BE" altLang="fr-FR" dirty="0"/>
              <a:t>Scénario 2 – structure de la chaîne de sous-traitance</a:t>
            </a:r>
            <a:endParaRPr lang="en-GB" altLang="fr-FR" dirty="0"/>
          </a:p>
        </p:txBody>
      </p:sp>
      <p:grpSp>
        <p:nvGrpSpPr>
          <p:cNvPr id="30725" name="Group 18"/>
          <p:cNvGrpSpPr>
            <a:grpSpLocks/>
          </p:cNvGrpSpPr>
          <p:nvPr/>
        </p:nvGrpSpPr>
        <p:grpSpPr bwMode="auto">
          <a:xfrm>
            <a:off x="5384800" y="2300289"/>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5972175" y="3776664"/>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5600701" y="388461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5600701" y="420846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5600701"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6259513" y="3668713"/>
            <a:ext cx="2139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Clusters sous-traitants étrangers situés en profondeur dans la chaîne </a:t>
            </a:r>
          </a:p>
        </p:txBody>
      </p:sp>
      <p:sp>
        <p:nvSpPr>
          <p:cNvPr id="39" name="Can 38"/>
          <p:cNvSpPr/>
          <p:nvPr/>
        </p:nvSpPr>
        <p:spPr>
          <a:xfrm>
            <a:off x="2432051"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41" name="TextBox 40"/>
          <p:cNvSpPr txBox="1"/>
          <p:nvPr/>
        </p:nvSpPr>
        <p:spPr>
          <a:xfrm>
            <a:off x="4818063" y="1905000"/>
            <a:ext cx="2393950" cy="369888"/>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Entrepreneur principal</a:t>
            </a:r>
            <a:endParaRPr lang="en-GB" b="1" dirty="0">
              <a:solidFill>
                <a:srgbClr val="C0504D">
                  <a:lumMod val="75000"/>
                </a:srgbClr>
              </a:solidFill>
              <a:latin typeface="+mn-lt"/>
            </a:endParaRPr>
          </a:p>
        </p:txBody>
      </p:sp>
      <p:cxnSp>
        <p:nvCxnSpPr>
          <p:cNvPr id="43" name="Straight Arrow Connector 42"/>
          <p:cNvCxnSpPr/>
          <p:nvPr/>
        </p:nvCxnSpPr>
        <p:spPr>
          <a:xfrm>
            <a:off x="4953000" y="2300289"/>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4092576" y="3268663"/>
            <a:ext cx="1514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953735"/>
                </a:solidFill>
              </a:rPr>
              <a:t>Sous-traitants</a:t>
            </a:r>
            <a:endParaRPr lang="en-GB" altLang="fr-FR" sz="1800" b="1">
              <a:solidFill>
                <a:srgbClr val="953735"/>
              </a:solidFill>
            </a:endParaRPr>
          </a:p>
        </p:txBody>
      </p:sp>
      <p:cxnSp>
        <p:nvCxnSpPr>
          <p:cNvPr id="46" name="Straight Arrow Connector 45"/>
          <p:cNvCxnSpPr/>
          <p:nvPr/>
        </p:nvCxnSpPr>
        <p:spPr>
          <a:xfrm>
            <a:off x="3503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355013" y="2349501"/>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8294689" y="3162301"/>
            <a:ext cx="153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Profondeur &amp; </a:t>
            </a:r>
          </a:p>
          <a:p>
            <a:pPr eaLnBrk="1" hangingPunct="1">
              <a:spcBef>
                <a:spcPct val="0"/>
              </a:spcBef>
              <a:buFontTx/>
              <a:buNone/>
            </a:pPr>
            <a:r>
              <a:rPr lang="fr-BE" altLang="fr-FR" sz="1800" b="1">
                <a:solidFill>
                  <a:srgbClr val="E46C0A"/>
                </a:solidFill>
              </a:rPr>
              <a:t>structure</a:t>
            </a:r>
          </a:p>
        </p:txBody>
      </p:sp>
      <p:sp>
        <p:nvSpPr>
          <p:cNvPr id="42" name="TextBox 41"/>
          <p:cNvSpPr txBox="1"/>
          <p:nvPr/>
        </p:nvSpPr>
        <p:spPr>
          <a:xfrm>
            <a:off x="3648076" y="5519738"/>
            <a:ext cx="4822825" cy="646112"/>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a:solidFill>
                  <a:srgbClr val="1F497D"/>
                </a:solidFill>
                <a:latin typeface="+mn-lt"/>
              </a:rPr>
              <a:t>@’Organisateur du cluster’:</a:t>
            </a:r>
          </a:p>
          <a:p>
            <a:pPr fontAlgn="auto">
              <a:spcBef>
                <a:spcPts val="0"/>
              </a:spcBef>
              <a:spcAft>
                <a:spcPts val="0"/>
              </a:spcAft>
              <a:defRPr/>
            </a:pPr>
            <a:r>
              <a:rPr lang="fr-BE" dirty="0">
                <a:solidFill>
                  <a:srgbClr val="1F497D"/>
                </a:solidFill>
                <a:latin typeface="+mn-lt"/>
              </a:rPr>
              <a:t>+Chômage temporaire (1° POC DmfA, 2° ONEm…)</a:t>
            </a:r>
            <a:endParaRPr lang="en-GB" dirty="0">
              <a:solidFill>
                <a:srgbClr val="1F497D"/>
              </a:solidFill>
              <a:latin typeface="+mn-lt"/>
            </a:endParaRPr>
          </a:p>
        </p:txBody>
      </p:sp>
      <p:sp>
        <p:nvSpPr>
          <p:cNvPr id="45" name="TextBox 44"/>
          <p:cNvSpPr txBox="1">
            <a:spLocks noChangeArrowheads="1"/>
          </p:cNvSpPr>
          <p:nvPr/>
        </p:nvSpPr>
        <p:spPr bwMode="auto">
          <a:xfrm>
            <a:off x="5487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105</a:t>
            </a:fld>
            <a:endParaRPr lang="en-GB" dirty="0"/>
          </a:p>
        </p:txBody>
      </p:sp>
    </p:spTree>
    <p:extLst>
      <p:ext uri="{BB962C8B-B14F-4D97-AF65-F5344CB8AC3E}">
        <p14:creationId xmlns:p14="http://schemas.microsoft.com/office/powerpoint/2010/main" val="310556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9289" y="692696"/>
            <a:ext cx="3455987"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5016500" y="4075658"/>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5375275" y="4075658"/>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5734050" y="4075658"/>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6092825" y="4075658"/>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6451601" y="4075658"/>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6810376" y="4075658"/>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7169151" y="4075658"/>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7527926" y="4075658"/>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7886701" y="4075658"/>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8245476" y="4075658"/>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8604251" y="4075658"/>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8963026" y="4075658"/>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5448301"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7038976"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8616951" y="833984"/>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prstClr val="white"/>
                </a:solidFill>
              </a:rPr>
              <a:t>Déclarations de travaux </a:t>
            </a:r>
            <a:endParaRPr lang="en-GB" b="1" dirty="0">
              <a:solidFill>
                <a:prstClr val="white"/>
              </a:solidFill>
            </a:endParaRPr>
          </a:p>
        </p:txBody>
      </p:sp>
      <p:sp>
        <p:nvSpPr>
          <p:cNvPr id="31762" name="TextBox 24"/>
          <p:cNvSpPr txBox="1">
            <a:spLocks noChangeArrowheads="1"/>
          </p:cNvSpPr>
          <p:nvPr/>
        </p:nvSpPr>
        <p:spPr bwMode="auto">
          <a:xfrm>
            <a:off x="6772275" y="957809"/>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8353425" y="957809"/>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5969794" y="-2387848"/>
            <a:ext cx="107950" cy="8208962"/>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7104063" y="1770609"/>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91264" y="2196058"/>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4943476" y="2994572"/>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2"/>
                </a:solidFill>
              </a:rPr>
              <a:t>Travailleurs, employeurs, </a:t>
            </a:r>
            <a:br>
              <a:rPr lang="fr-BE" b="1" dirty="0">
                <a:solidFill>
                  <a:schemeClr val="tx2"/>
                </a:solidFill>
              </a:rPr>
            </a:br>
            <a:r>
              <a:rPr lang="fr-BE" b="1" dirty="0">
                <a:solidFill>
                  <a:schemeClr val="tx2"/>
                </a:solidFill>
              </a:rPr>
              <a:t>lieux de travail actifs &amp; à risque</a:t>
            </a:r>
            <a:endParaRPr lang="en-GB" b="1" dirty="0">
              <a:solidFill>
                <a:schemeClr val="tx2"/>
              </a:solidFill>
            </a:endParaRPr>
          </a:p>
        </p:txBody>
      </p:sp>
      <p:sp>
        <p:nvSpPr>
          <p:cNvPr id="54" name="TextBox 53"/>
          <p:cNvSpPr txBox="1"/>
          <p:nvPr/>
        </p:nvSpPr>
        <p:spPr>
          <a:xfrm>
            <a:off x="5075239" y="4426496"/>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5016500" y="5812151"/>
            <a:ext cx="422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000" b="1" dirty="0">
                <a:solidFill>
                  <a:srgbClr val="77933C"/>
                </a:solidFill>
              </a:rPr>
              <a:t>Liste des adresses à risque (par  région)</a:t>
            </a:r>
            <a:endParaRPr lang="en-GB" altLang="fr-FR" sz="2400" b="1" dirty="0">
              <a:solidFill>
                <a:srgbClr val="77933C"/>
              </a:solidFill>
            </a:endParaRPr>
          </a:p>
        </p:txBody>
      </p:sp>
      <p:sp>
        <p:nvSpPr>
          <p:cNvPr id="31770" name="TextBox 1"/>
          <p:cNvSpPr txBox="1">
            <a:spLocks noChangeArrowheads="1"/>
          </p:cNvSpPr>
          <p:nvPr/>
        </p:nvSpPr>
        <p:spPr bwMode="auto">
          <a:xfrm>
            <a:off x="7915276" y="2061121"/>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Data quality</a:t>
            </a:r>
          </a:p>
          <a:p>
            <a:pPr eaLnBrk="1" hangingPunct="1">
              <a:spcBef>
                <a:spcPct val="0"/>
              </a:spcBef>
              <a:buFontTx/>
              <a:buNone/>
            </a:pPr>
            <a:r>
              <a:rPr lang="fr-BE" altLang="fr-FR" sz="1800" b="1">
                <a:solidFill>
                  <a:srgbClr val="E46C0A"/>
                </a:solidFill>
              </a:rPr>
              <a:t>issues!</a:t>
            </a:r>
            <a:endParaRPr lang="en-GB" altLang="fr-FR" sz="1800" b="1">
              <a:solidFill>
                <a:srgbClr val="E46C0A"/>
              </a:solidFill>
            </a:endParaRPr>
          </a:p>
        </p:txBody>
      </p:sp>
      <p:sp>
        <p:nvSpPr>
          <p:cNvPr id="31771" name="Title 1"/>
          <p:cNvSpPr>
            <a:spLocks noGrp="1"/>
          </p:cNvSpPr>
          <p:nvPr>
            <p:ph type="title"/>
          </p:nvPr>
        </p:nvSpPr>
        <p:spPr>
          <a:xfrm>
            <a:off x="1991544" y="-99392"/>
            <a:ext cx="8229600" cy="922114"/>
          </a:xfrm>
        </p:spPr>
        <p:txBody>
          <a:bodyPr>
            <a:normAutofit/>
          </a:bodyPr>
          <a:lstStyle/>
          <a:p>
            <a:r>
              <a:rPr lang="fr-BE" altLang="fr-FR" dirty="0"/>
              <a:t>Dumping social: scénario 3</a:t>
            </a:r>
            <a:endParaRPr lang="en-GB" altLang="fr-FR" dirty="0"/>
          </a:p>
        </p:txBody>
      </p:sp>
      <p:sp>
        <p:nvSpPr>
          <p:cNvPr id="101" name="Rectangle 100"/>
          <p:cNvSpPr/>
          <p:nvPr/>
        </p:nvSpPr>
        <p:spPr>
          <a:xfrm>
            <a:off x="3278189" y="835572"/>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Constatations </a:t>
            </a:r>
          </a:p>
          <a:p>
            <a:pPr algn="ctr" fontAlgn="auto">
              <a:spcBef>
                <a:spcPts val="0"/>
              </a:spcBef>
              <a:spcAft>
                <a:spcPts val="0"/>
              </a:spcAft>
              <a:defRPr/>
            </a:pPr>
            <a:r>
              <a:rPr lang="fr-BE" sz="2000" b="1" dirty="0">
                <a:solidFill>
                  <a:prstClr val="white"/>
                </a:solidFill>
              </a:rPr>
              <a:t>Inspection sociale &amp; CLS</a:t>
            </a:r>
            <a:endParaRPr lang="en-GB" sz="2000" b="1" dirty="0">
              <a:solidFill>
                <a:prstClr val="white"/>
              </a:solidFill>
            </a:endParaRPr>
          </a:p>
        </p:txBody>
      </p:sp>
      <p:sp>
        <p:nvSpPr>
          <p:cNvPr id="31774" name="TextBox 101"/>
          <p:cNvSpPr txBox="1">
            <a:spLocks noChangeArrowheads="1"/>
          </p:cNvSpPr>
          <p:nvPr/>
        </p:nvSpPr>
        <p:spPr bwMode="auto">
          <a:xfrm>
            <a:off x="5178425" y="980033"/>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3017839" y="980033"/>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1982789" y="835572"/>
            <a:ext cx="1150937"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Plaintes</a:t>
            </a:r>
            <a:endParaRPr lang="en-GB" sz="2000" b="1" dirty="0">
              <a:solidFill>
                <a:prstClr val="white"/>
              </a:solidFill>
            </a:endParaRPr>
          </a:p>
        </p:txBody>
      </p:sp>
      <p:sp>
        <p:nvSpPr>
          <p:cNvPr id="57" name="TextBox 56"/>
          <p:cNvSpPr txBox="1"/>
          <p:nvPr/>
        </p:nvSpPr>
        <p:spPr>
          <a:xfrm>
            <a:off x="1919288" y="3140622"/>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fr-BE" b="1" dirty="0">
                <a:solidFill>
                  <a:srgbClr val="1F497D"/>
                </a:solidFill>
                <a:latin typeface="+mn-lt"/>
              </a:rPr>
              <a:t>Successeurs des fraudeurs</a:t>
            </a:r>
            <a:r>
              <a:rPr lang="fr-BE" dirty="0">
                <a:solidFill>
                  <a:srgbClr val="1F497D"/>
                </a:solidFill>
                <a:latin typeface="+mn-lt"/>
              </a:rPr>
              <a:t/>
            </a:r>
            <a:br>
              <a:rPr lang="fr-BE" dirty="0">
                <a:solidFill>
                  <a:srgbClr val="1F497D"/>
                </a:solidFill>
                <a:latin typeface="+mn-lt"/>
              </a:rPr>
            </a:br>
            <a:r>
              <a:rPr lang="fr-BE" dirty="0">
                <a:solidFill>
                  <a:srgbClr val="1F497D"/>
                </a:solidFill>
                <a:latin typeface="+mn-lt"/>
              </a:rPr>
              <a:t>notoires/récidivistes</a:t>
            </a:r>
            <a:br>
              <a:rPr lang="fr-BE" dirty="0">
                <a:solidFill>
                  <a:srgbClr val="1F497D"/>
                </a:solidFill>
                <a:latin typeface="+mn-lt"/>
              </a:rPr>
            </a:br>
            <a:r>
              <a:rPr lang="fr-BE" dirty="0">
                <a:solidFill>
                  <a:srgbClr val="1F497D"/>
                </a:solidFill>
                <a:latin typeface="+mn-lt"/>
              </a:rPr>
              <a:t>sont détectés</a:t>
            </a:r>
          </a:p>
        </p:txBody>
      </p:sp>
      <p:sp>
        <p:nvSpPr>
          <p:cNvPr id="93" name="TextBox 92"/>
          <p:cNvSpPr txBox="1"/>
          <p:nvPr/>
        </p:nvSpPr>
        <p:spPr>
          <a:xfrm>
            <a:off x="1858964" y="2156371"/>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1948658" y="4941168"/>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fr-BE" b="1" dirty="0">
                <a:solidFill>
                  <a:schemeClr val="accent3">
                    <a:lumMod val="75000"/>
                  </a:schemeClr>
                </a:solidFill>
                <a:latin typeface="+mn-lt"/>
              </a:rPr>
              <a:t>Le type d’adresse cible  peut être:</a:t>
            </a:r>
          </a:p>
          <a:p>
            <a:pPr algn="ctr" fontAlgn="auto">
              <a:spcBef>
                <a:spcPts val="0"/>
              </a:spcBef>
              <a:spcAft>
                <a:spcPts val="0"/>
              </a:spcAft>
              <a:defRPr/>
            </a:pPr>
            <a:r>
              <a:rPr lang="fr-BE" b="1" dirty="0">
                <a:solidFill>
                  <a:schemeClr val="accent3">
                    <a:lumMod val="75000"/>
                  </a:schemeClr>
                </a:solidFill>
                <a:latin typeface="+mn-lt"/>
              </a:rPr>
              <a:t>lieu de travail , domicile, adresse du </a:t>
            </a:r>
            <a:br>
              <a:rPr lang="fr-BE" b="1" dirty="0">
                <a:solidFill>
                  <a:schemeClr val="accent3">
                    <a:lumMod val="75000"/>
                  </a:schemeClr>
                </a:solidFill>
                <a:latin typeface="+mn-lt"/>
              </a:rPr>
            </a:br>
            <a:r>
              <a:rPr lang="fr-BE" b="1" dirty="0">
                <a:solidFill>
                  <a:schemeClr val="accent3">
                    <a:lumMod val="75000"/>
                  </a:schemeClr>
                </a:solidFill>
                <a:latin typeface="+mn-lt"/>
              </a:rPr>
              <a:t>siège social (Be, Eu)</a:t>
            </a:r>
            <a:endParaRPr lang="fr-BE" dirty="0">
              <a:solidFill>
                <a:schemeClr val="accent3">
                  <a:lumMod val="75000"/>
                </a:schemeClr>
              </a:solidFill>
              <a:latin typeface="+mn-lt"/>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106</a:t>
            </a:fld>
            <a:endParaRPr lang="en-GB" dirty="0"/>
          </a:p>
        </p:txBody>
      </p:sp>
    </p:spTree>
    <p:extLst>
      <p:ext uri="{BB962C8B-B14F-4D97-AF65-F5344CB8AC3E}">
        <p14:creationId xmlns:p14="http://schemas.microsoft.com/office/powerpoint/2010/main" val="1588484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5188" y="1052737"/>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a:t>Organisation</a:t>
            </a:r>
            <a:endParaRPr lang="en-GB" altLang="fr-FR" dirty="0"/>
          </a:p>
        </p:txBody>
      </p:sp>
      <p:sp>
        <p:nvSpPr>
          <p:cNvPr id="6" name="Rectangle 5"/>
          <p:cNvSpPr/>
          <p:nvPr/>
        </p:nvSpPr>
        <p:spPr>
          <a:xfrm>
            <a:off x="2514601" y="1340074"/>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Analyses</a:t>
            </a:r>
            <a:endParaRPr lang="en-GB" sz="2800" b="1" dirty="0">
              <a:solidFill>
                <a:schemeClr val="accent3">
                  <a:lumMod val="50000"/>
                </a:schemeClr>
              </a:solidFill>
            </a:endParaRPr>
          </a:p>
        </p:txBody>
      </p:sp>
      <p:sp>
        <p:nvSpPr>
          <p:cNvPr id="7" name="Rectangle 6"/>
          <p:cNvSpPr/>
          <p:nvPr/>
        </p:nvSpPr>
        <p:spPr>
          <a:xfrm>
            <a:off x="2208213" y="3429225"/>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Plateforme inspection</a:t>
            </a:r>
          </a:p>
          <a:p>
            <a:pPr algn="ctr" fontAlgn="auto">
              <a:spcBef>
                <a:spcPts val="0"/>
              </a:spcBef>
              <a:spcAft>
                <a:spcPts val="0"/>
              </a:spcAft>
              <a:defRPr/>
            </a:pPr>
            <a:r>
              <a:rPr lang="fr-BE" sz="2500" b="1" dirty="0">
                <a:solidFill>
                  <a:schemeClr val="accent6">
                    <a:lumMod val="75000"/>
                  </a:schemeClr>
                </a:solidFill>
              </a:rPr>
              <a:t>(</a:t>
            </a:r>
            <a:r>
              <a:rPr lang="fr-BE" sz="2500" b="1" dirty="0" err="1">
                <a:solidFill>
                  <a:schemeClr val="accent6">
                    <a:lumMod val="75000"/>
                  </a:schemeClr>
                </a:solidFill>
              </a:rPr>
              <a:t>Dolsis</a:t>
            </a:r>
            <a:r>
              <a:rPr lang="fr-BE" sz="2500" b="1" dirty="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7021514" y="3429225"/>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bg1"/>
                </a:solidFill>
              </a:rPr>
              <a:t>SIRS</a:t>
            </a:r>
          </a:p>
          <a:p>
            <a:pPr algn="ctr" fontAlgn="auto">
              <a:spcBef>
                <a:spcPts val="0"/>
              </a:spcBef>
              <a:spcAft>
                <a:spcPts val="0"/>
              </a:spcAft>
              <a:defRPr/>
            </a:pPr>
            <a:r>
              <a:rPr lang="fr-BE" sz="2000" b="1" dirty="0">
                <a:solidFill>
                  <a:schemeClr val="bg1"/>
                </a:solidFill>
              </a:rPr>
              <a:t>(Service d’Information et de Recherche Sociale)</a:t>
            </a:r>
            <a:endParaRPr lang="en-GB" sz="2000" b="1" dirty="0">
              <a:solidFill>
                <a:schemeClr val="bg1"/>
              </a:solidFill>
            </a:endParaRPr>
          </a:p>
        </p:txBody>
      </p:sp>
      <p:sp>
        <p:nvSpPr>
          <p:cNvPr id="10" name="Rectangle 9"/>
          <p:cNvSpPr/>
          <p:nvPr/>
        </p:nvSpPr>
        <p:spPr>
          <a:xfrm>
            <a:off x="7021514" y="1343249"/>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Contrôle</a:t>
            </a:r>
            <a:endParaRPr lang="en-GB" sz="2800" b="1" dirty="0">
              <a:solidFill>
                <a:schemeClr val="accent3">
                  <a:lumMod val="50000"/>
                </a:schemeClr>
              </a:solidFill>
            </a:endParaRPr>
          </a:p>
        </p:txBody>
      </p:sp>
      <p:sp>
        <p:nvSpPr>
          <p:cNvPr id="12" name="Rectangle 11"/>
          <p:cNvSpPr/>
          <p:nvPr/>
        </p:nvSpPr>
        <p:spPr>
          <a:xfrm>
            <a:off x="3197122" y="5190261"/>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2">
                    <a:lumMod val="50000"/>
                  </a:schemeClr>
                </a:solidFill>
              </a:rPr>
              <a:t>Cellules d’inspection d’arrondissement sur le terrain</a:t>
            </a:r>
            <a:endParaRPr lang="en-GB" sz="2800" b="1" dirty="0">
              <a:solidFill>
                <a:schemeClr val="accent2">
                  <a:lumMod val="50000"/>
                </a:schemeClr>
              </a:solidFill>
            </a:endParaRPr>
          </a:p>
        </p:txBody>
      </p:sp>
      <p:cxnSp>
        <p:nvCxnSpPr>
          <p:cNvPr id="21" name="Straight Arrow Connector 20"/>
          <p:cNvCxnSpPr/>
          <p:nvPr/>
        </p:nvCxnSpPr>
        <p:spPr>
          <a:xfrm>
            <a:off x="3216275" y="2564036"/>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72038" y="2421162"/>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59151"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5464176" y="3932462"/>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7754938" y="4659536"/>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543925" y="2421162"/>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648076"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935414"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224339" y="4437287"/>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55889" y="2163986"/>
            <a:ext cx="1011237"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Signaux</a:t>
            </a:r>
            <a:endParaRPr lang="en-GB" sz="2000" b="1" dirty="0">
              <a:solidFill>
                <a:schemeClr val="accent6">
                  <a:lumMod val="75000"/>
                </a:schemeClr>
              </a:solidFill>
              <a:latin typeface="+mn-lt"/>
            </a:endParaRPr>
          </a:p>
        </p:txBody>
      </p:sp>
      <p:sp>
        <p:nvSpPr>
          <p:cNvPr id="55" name="TextBox 54"/>
          <p:cNvSpPr txBox="1"/>
          <p:nvPr/>
        </p:nvSpPr>
        <p:spPr>
          <a:xfrm>
            <a:off x="5519739" y="4997674"/>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7104063" y="4997674"/>
            <a:ext cx="1300162" cy="40005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a:solidFill>
                  <a:schemeClr val="accent1">
                    <a:lumMod val="75000"/>
                  </a:schemeClr>
                </a:solidFill>
                <a:latin typeface="+mn-lt"/>
              </a:rPr>
              <a:t>Débriefing</a:t>
            </a:r>
            <a:endParaRPr lang="en-GB" sz="2000" b="1" dirty="0">
              <a:solidFill>
                <a:schemeClr val="accent1">
                  <a:lumMod val="75000"/>
                </a:schemeClr>
              </a:solidFill>
              <a:latin typeface="+mn-lt"/>
            </a:endParaRPr>
          </a:p>
        </p:txBody>
      </p:sp>
      <p:sp>
        <p:nvSpPr>
          <p:cNvPr id="22" name="TextBox 21"/>
          <p:cNvSpPr txBox="1"/>
          <p:nvPr/>
        </p:nvSpPr>
        <p:spPr>
          <a:xfrm>
            <a:off x="2927351" y="4997674"/>
            <a:ext cx="2455863"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Sélection des signaux</a:t>
            </a:r>
            <a:endParaRPr lang="en-GB" sz="2000" b="1" dirty="0">
              <a:solidFill>
                <a:schemeClr val="accent6">
                  <a:lumMod val="75000"/>
                </a:schemeClr>
              </a:solidFill>
              <a:latin typeface="+mn-lt"/>
            </a:endParaRPr>
          </a:p>
        </p:txBody>
      </p:sp>
      <p:cxnSp>
        <p:nvCxnSpPr>
          <p:cNvPr id="3" name="Straight Arrow Connector 2"/>
          <p:cNvCxnSpPr/>
          <p:nvPr/>
        </p:nvCxnSpPr>
        <p:spPr>
          <a:xfrm>
            <a:off x="5464175" y="170043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64175" y="216398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107</a:t>
            </a:fld>
            <a:endParaRPr lang="en-GB" dirty="0"/>
          </a:p>
        </p:txBody>
      </p:sp>
    </p:spTree>
    <p:extLst>
      <p:ext uri="{BB962C8B-B14F-4D97-AF65-F5344CB8AC3E}">
        <p14:creationId xmlns:p14="http://schemas.microsoft.com/office/powerpoint/2010/main" val="303810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8112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28001" y="971551"/>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8110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08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8128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5518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16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6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08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a:xfrm>
            <a:off x="1991544" y="-27384"/>
            <a:ext cx="8229600" cy="922114"/>
          </a:xfrm>
        </p:spPr>
        <p:txBody>
          <a:bodyPr/>
          <a:lstStyle/>
          <a:p>
            <a:r>
              <a:rPr lang="fr-BE" altLang="fr-FR" dirty="0"/>
              <a:t>Datamining: résultats</a:t>
            </a:r>
            <a:endParaRPr lang="en-GB" altLang="fr-FR" dirty="0"/>
          </a:p>
        </p:txBody>
      </p:sp>
      <p:sp>
        <p:nvSpPr>
          <p:cNvPr id="6" name="Rectangle 5"/>
          <p:cNvSpPr/>
          <p:nvPr/>
        </p:nvSpPr>
        <p:spPr>
          <a:xfrm>
            <a:off x="2711450" y="3027364"/>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208214"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2566989" y="4140200"/>
            <a:ext cx="979487" cy="369888"/>
          </a:xfrm>
          <a:prstGeom prst="rect">
            <a:avLst/>
          </a:prstGeom>
          <a:noFill/>
        </p:spPr>
        <p:txBody>
          <a:bodyPr wrap="none">
            <a:spAutoFit/>
          </a:bodyPr>
          <a:lstStyle/>
          <a:p>
            <a:pPr fontAlgn="auto">
              <a:spcBef>
                <a:spcPts val="0"/>
              </a:spcBef>
              <a:spcAft>
                <a:spcPts val="0"/>
              </a:spcAft>
              <a:defRPr/>
            </a:pPr>
            <a:r>
              <a:rPr lang="fr-BE" b="1" dirty="0">
                <a:solidFill>
                  <a:schemeClr val="accent6">
                    <a:lumMod val="75000"/>
                  </a:schemeClr>
                </a:solidFill>
                <a:latin typeface="+mn-lt"/>
              </a:rPr>
              <a:t>Rapidité</a:t>
            </a:r>
            <a:endParaRPr lang="en-GB" b="1" dirty="0">
              <a:solidFill>
                <a:schemeClr val="accent6">
                  <a:lumMod val="75000"/>
                </a:schemeClr>
              </a:solidFill>
              <a:latin typeface="+mn-lt"/>
            </a:endParaRPr>
          </a:p>
        </p:txBody>
      </p:sp>
      <p:sp>
        <p:nvSpPr>
          <p:cNvPr id="15" name="TextBox 14"/>
          <p:cNvSpPr txBox="1"/>
          <p:nvPr/>
        </p:nvSpPr>
        <p:spPr>
          <a:xfrm>
            <a:off x="5629276" y="4149725"/>
            <a:ext cx="1262063"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Complexité</a:t>
            </a:r>
            <a:endParaRPr lang="en-GB" b="1" dirty="0">
              <a:solidFill>
                <a:schemeClr val="accent6">
                  <a:lumMod val="75000"/>
                </a:schemeClr>
              </a:solidFill>
              <a:latin typeface="+mn-lt"/>
            </a:endParaRPr>
          </a:p>
        </p:txBody>
      </p:sp>
      <p:sp>
        <p:nvSpPr>
          <p:cNvPr id="16" name="TextBox 15"/>
          <p:cNvSpPr txBox="1"/>
          <p:nvPr/>
        </p:nvSpPr>
        <p:spPr>
          <a:xfrm>
            <a:off x="8748714" y="4149725"/>
            <a:ext cx="1049337"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Efficacité</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5535614"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2063750" y="141128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320j</a:t>
            </a:r>
            <a:endParaRPr lang="en-GB" altLang="fr-FR" sz="1800" dirty="0"/>
          </a:p>
        </p:txBody>
      </p:sp>
      <p:sp>
        <p:nvSpPr>
          <p:cNvPr id="33812" name="TextBox 24"/>
          <p:cNvSpPr txBox="1">
            <a:spLocks noChangeArrowheads="1"/>
          </p:cNvSpPr>
          <p:nvPr/>
        </p:nvSpPr>
        <p:spPr bwMode="auto">
          <a:xfrm>
            <a:off x="2630488" y="263683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228j</a:t>
            </a:r>
            <a:endParaRPr lang="en-GB" altLang="fr-FR" sz="1800" dirty="0"/>
          </a:p>
        </p:txBody>
      </p:sp>
      <p:cxnSp>
        <p:nvCxnSpPr>
          <p:cNvPr id="33" name="Straight Arrow Connector 32"/>
          <p:cNvCxnSpPr/>
          <p:nvPr/>
        </p:nvCxnSpPr>
        <p:spPr>
          <a:xfrm>
            <a:off x="3432175" y="1784351"/>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3400425" y="2051051"/>
            <a:ext cx="96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1Q </a:t>
            </a:r>
          </a:p>
          <a:p>
            <a:pPr algn="ctr" eaLnBrk="1" hangingPunct="1">
              <a:spcBef>
                <a:spcPct val="0"/>
              </a:spcBef>
              <a:buFontTx/>
              <a:buNone/>
            </a:pPr>
            <a:r>
              <a:rPr lang="fr-BE" altLang="fr-FR" sz="1800"/>
              <a:t>Plus vite</a:t>
            </a:r>
            <a:endParaRPr lang="en-GB" altLang="fr-FR" sz="1800"/>
          </a:p>
        </p:txBody>
      </p:sp>
      <p:cxnSp>
        <p:nvCxnSpPr>
          <p:cNvPr id="36" name="Straight Connector 35"/>
          <p:cNvCxnSpPr/>
          <p:nvPr/>
        </p:nvCxnSpPr>
        <p:spPr>
          <a:xfrm>
            <a:off x="4440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65640" y="4498976"/>
            <a:ext cx="2447802" cy="1631216"/>
          </a:xfrm>
          <a:prstGeom prst="rect">
            <a:avLst/>
          </a:prstGeom>
          <a:noFill/>
        </p:spPr>
        <p:txBody>
          <a:bodyPr wrap="square">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les cas  </a:t>
            </a:r>
          </a:p>
          <a:p>
            <a:pPr algn="ctr" fontAlgn="auto">
              <a:spcBef>
                <a:spcPts val="0"/>
              </a:spcBef>
              <a:spcAft>
                <a:spcPts val="0"/>
              </a:spcAft>
              <a:defRPr/>
            </a:pPr>
            <a:r>
              <a:rPr lang="fr-BE" sz="2000" b="1" dirty="0">
                <a:solidFill>
                  <a:schemeClr val="accent6">
                    <a:lumMod val="75000"/>
                  </a:schemeClr>
                </a:solidFill>
                <a:latin typeface="+mn-lt"/>
              </a:rPr>
              <a:t>1 trimestre plus tôt  </a:t>
            </a:r>
            <a:r>
              <a:rPr lang="fr-BE" sz="2000" b="1" dirty="0">
                <a:solidFill>
                  <a:schemeClr val="bg1">
                    <a:lumMod val="65000"/>
                  </a:schemeClr>
                </a:solidFill>
                <a:latin typeface="+mn-lt"/>
              </a:rPr>
              <a:t>par rapport à une détection manuelle »</a:t>
            </a:r>
            <a:endParaRPr lang="en-GB" sz="2000" b="1" dirty="0">
              <a:solidFill>
                <a:schemeClr val="bg1">
                  <a:lumMod val="65000"/>
                </a:schemeClr>
              </a:solidFill>
              <a:latin typeface="+mn-lt"/>
            </a:endParaRPr>
          </a:p>
        </p:txBody>
      </p:sp>
      <p:cxnSp>
        <p:nvCxnSpPr>
          <p:cNvPr id="38" name="Straight Connector 37"/>
          <p:cNvCxnSpPr/>
          <p:nvPr/>
        </p:nvCxnSpPr>
        <p:spPr>
          <a:xfrm>
            <a:off x="7824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303838" y="255587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3 BCE</a:t>
            </a:r>
            <a:endParaRPr lang="en-GB" altLang="fr-FR" sz="1800"/>
          </a:p>
        </p:txBody>
      </p:sp>
      <p:sp>
        <p:nvSpPr>
          <p:cNvPr id="40" name="TextBox 39"/>
          <p:cNvSpPr txBox="1">
            <a:spLocks noChangeArrowheads="1"/>
          </p:cNvSpPr>
          <p:nvPr/>
        </p:nvSpPr>
        <p:spPr bwMode="auto">
          <a:xfrm>
            <a:off x="5902326" y="141287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6 BCE</a:t>
            </a:r>
            <a:endParaRPr lang="en-GB" altLang="fr-FR" sz="1800"/>
          </a:p>
        </p:txBody>
      </p:sp>
      <p:cxnSp>
        <p:nvCxnSpPr>
          <p:cNvPr id="43" name="Straight Arrow Connector 42"/>
          <p:cNvCxnSpPr/>
          <p:nvPr/>
        </p:nvCxnSpPr>
        <p:spPr>
          <a:xfrm>
            <a:off x="6626225" y="1784351"/>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546851"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Doublement</a:t>
            </a:r>
          </a:p>
          <a:p>
            <a:pPr algn="ctr" eaLnBrk="1" hangingPunct="1">
              <a:spcBef>
                <a:spcPct val="0"/>
              </a:spcBef>
              <a:buFontTx/>
              <a:buNone/>
            </a:pPr>
            <a:r>
              <a:rPr lang="fr-BE" altLang="fr-FR" sz="1800"/>
              <a:t>complexe</a:t>
            </a:r>
            <a:endParaRPr lang="en-GB" altLang="fr-FR" sz="1800"/>
          </a:p>
        </p:txBody>
      </p:sp>
      <p:sp>
        <p:nvSpPr>
          <p:cNvPr id="46" name="TextBox 45"/>
          <p:cNvSpPr txBox="1"/>
          <p:nvPr/>
        </p:nvSpPr>
        <p:spPr>
          <a:xfrm>
            <a:off x="515937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a:t>
            </a:r>
            <a:r>
              <a:rPr lang="fr-BE" sz="2000" b="1" dirty="0">
                <a:solidFill>
                  <a:schemeClr val="accent6">
                    <a:lumMod val="75000"/>
                  </a:schemeClr>
                </a:solidFill>
                <a:latin typeface="+mn-lt"/>
              </a:rPr>
              <a:t>le double de cas complexes  </a:t>
            </a:r>
            <a:r>
              <a:rPr lang="fr-BE" sz="2000" b="1" dirty="0">
                <a:solidFill>
                  <a:schemeClr val="bg1">
                    <a:lumMod val="65000"/>
                  </a:schemeClr>
                </a:solidFill>
                <a:latin typeface="+mn-lt"/>
              </a:rPr>
              <a:t>avec moins d’efforts »</a:t>
            </a:r>
            <a:endParaRPr lang="en-GB" sz="2000" b="1" dirty="0">
              <a:solidFill>
                <a:schemeClr val="bg1">
                  <a:lumMod val="65000"/>
                </a:schemeClr>
              </a:solidFill>
              <a:latin typeface="+mn-lt"/>
            </a:endParaRPr>
          </a:p>
        </p:txBody>
      </p:sp>
      <p:cxnSp>
        <p:nvCxnSpPr>
          <p:cNvPr id="17" name="Straight Arrow Connector 16"/>
          <p:cNvCxnSpPr/>
          <p:nvPr/>
        </p:nvCxnSpPr>
        <p:spPr>
          <a:xfrm>
            <a:off x="1773239" y="3994151"/>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120063" y="1547814"/>
            <a:ext cx="35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1j</a:t>
            </a:r>
            <a:endParaRPr lang="en-GB" altLang="fr-FR" sz="1800"/>
          </a:p>
        </p:txBody>
      </p:sp>
      <p:sp>
        <p:nvSpPr>
          <p:cNvPr id="53" name="TextBox 52"/>
          <p:cNvSpPr txBox="1">
            <a:spLocks noChangeArrowheads="1"/>
          </p:cNvSpPr>
          <p:nvPr/>
        </p:nvSpPr>
        <p:spPr bwMode="auto">
          <a:xfrm>
            <a:off x="8624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9120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01139" y="2060576"/>
            <a:ext cx="1531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Nombreux gains de performances</a:t>
            </a:r>
            <a:endParaRPr lang="en-GB" altLang="fr-FR" sz="1800"/>
          </a:p>
        </p:txBody>
      </p:sp>
      <p:sp>
        <p:nvSpPr>
          <p:cNvPr id="58" name="TextBox 57"/>
          <p:cNvSpPr txBox="1"/>
          <p:nvPr/>
        </p:nvSpPr>
        <p:spPr>
          <a:xfrm>
            <a:off x="8112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et aux visualisations, </a:t>
            </a:r>
            <a:r>
              <a:rPr lang="fr-BE" sz="2000" b="1" dirty="0">
                <a:solidFill>
                  <a:schemeClr val="accent6">
                    <a:lumMod val="75000"/>
                  </a:schemeClr>
                </a:solidFill>
                <a:latin typeface="+mn-lt"/>
              </a:rPr>
              <a:t>les réseaux sont plus rapidement cartographiés</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8040688" y="620714"/>
            <a:ext cx="266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&gt;1j pour réseau complexe</a:t>
            </a:r>
            <a:endParaRPr lang="en-GB" altLang="fr-FR" sz="1800" dirty="0"/>
          </a:p>
        </p:txBody>
      </p:sp>
      <p:cxnSp>
        <p:nvCxnSpPr>
          <p:cNvPr id="63" name="Straight Arrow Connector 62"/>
          <p:cNvCxnSpPr/>
          <p:nvPr/>
        </p:nvCxnSpPr>
        <p:spPr>
          <a:xfrm>
            <a:off x="9191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108</a:t>
            </a:fld>
            <a:endParaRPr lang="en-GB" dirty="0"/>
          </a:p>
        </p:txBody>
      </p:sp>
    </p:spTree>
    <p:extLst>
      <p:ext uri="{BB962C8B-B14F-4D97-AF65-F5344CB8AC3E}">
        <p14:creationId xmlns:p14="http://schemas.microsoft.com/office/powerpoint/2010/main" val="1082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a:t>Outils de datamining</a:t>
            </a:r>
          </a:p>
        </p:txBody>
      </p:sp>
      <p:grpSp>
        <p:nvGrpSpPr>
          <p:cNvPr id="9" name="Group 8"/>
          <p:cNvGrpSpPr/>
          <p:nvPr/>
        </p:nvGrpSpPr>
        <p:grpSpPr>
          <a:xfrm>
            <a:off x="1668302"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4870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Développement</a:t>
              </a:r>
            </a:p>
          </p:txBody>
        </p:sp>
      </p:grpSp>
      <p:grpSp>
        <p:nvGrpSpPr>
          <p:cNvPr id="22" name="Group 21"/>
          <p:cNvGrpSpPr/>
          <p:nvPr/>
        </p:nvGrpSpPr>
        <p:grpSpPr>
          <a:xfrm>
            <a:off x="7736524" y="2075614"/>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041"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020"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494"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598" y="5482683"/>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1831975" y="8651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6062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1984375" y="10175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2136775" y="11699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3892" y="4941170"/>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3405"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2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5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6402" y="4176935"/>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99885" y="4335097"/>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464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4583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1788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4643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7523403" y="4083674"/>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1946316" y="3316288"/>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3048426" y="3509221"/>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03513" y="3607424"/>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7526799" y="358917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8940318" y="358555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9983160" y="3461284"/>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1" name="Slide Number Placeholder 40"/>
          <p:cNvSpPr>
            <a:spLocks noGrp="1"/>
          </p:cNvSpPr>
          <p:nvPr>
            <p:ph type="sldNum" sz="quarter" idx="10"/>
          </p:nvPr>
        </p:nvSpPr>
        <p:spPr/>
        <p:txBody>
          <a:bodyPr/>
          <a:lstStyle/>
          <a:p>
            <a:pPr>
              <a:defRPr/>
            </a:pPr>
            <a:fld id="{7A7F1E79-8225-48A0-95BD-5254C3720E2D}" type="slidenum">
              <a:rPr lang="en-GB" smtClean="0"/>
              <a:pPr>
                <a:defRPr/>
              </a:pPr>
              <a:t>109</a:t>
            </a:fld>
            <a:endParaRPr lang="en-GB" dirty="0"/>
          </a:p>
        </p:txBody>
      </p:sp>
    </p:spTree>
    <p:extLst>
      <p:ext uri="{BB962C8B-B14F-4D97-AF65-F5344CB8AC3E}">
        <p14:creationId xmlns:p14="http://schemas.microsoft.com/office/powerpoint/2010/main" val="36808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Gestion des informations</a:t>
            </a:r>
            <a:endParaRPr lang="en-US" dirty="0"/>
          </a:p>
        </p:txBody>
      </p:sp>
      <p:sp>
        <p:nvSpPr>
          <p:cNvPr id="3" name="Content Placeholder 2"/>
          <p:cNvSpPr>
            <a:spLocks noGrp="1"/>
          </p:cNvSpPr>
          <p:nvPr>
            <p:ph idx="1"/>
          </p:nvPr>
        </p:nvSpPr>
        <p:spPr/>
        <p:txBody>
          <a:bodyPr>
            <a:normAutofit/>
          </a:bodyPr>
          <a:lstStyle/>
          <a:p>
            <a:r>
              <a:rPr lang="fr-FR" dirty="0"/>
              <a:t>une répartition fonctionnelle des tâches a été convenue quant à savoir quel organisme enregistre, gère et met à disposition quelles informations sous forme authentique pour tous les utilisateurs mandatés.</a:t>
            </a:r>
          </a:p>
          <a:p>
            <a:r>
              <a:rPr lang="fr-FR" dirty="0"/>
              <a:t>les informations sont conservées conformément au modèle d'information</a:t>
            </a:r>
          </a:p>
          <a:p>
            <a:r>
              <a:rPr lang="fr-FR" dirty="0"/>
              <a:t>les informations peuvent être agrégées de manière flexible en fonction de l'évolution des besoins</a:t>
            </a:r>
          </a:p>
          <a:p>
            <a:r>
              <a:rPr lang="fr-FR" dirty="0"/>
              <a:t>des accords sont conclus concernant l'application des mesures nécessaires pour le maintien de l'intégrité et de la cohérence des informations</a:t>
            </a:r>
          </a:p>
          <a:p>
            <a:r>
              <a:rPr lang="fr-FR" dirty="0"/>
              <a:t>tout organisme est tenu de signaler les erreurs présumées dans les informations à l'organisme qui doit les valider conformément à la répartition des tâches définie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11367687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Data </a:t>
            </a:r>
            <a:r>
              <a:rPr lang="fr-BE" dirty="0" err="1"/>
              <a:t>analytics</a:t>
            </a:r>
            <a:r>
              <a:rPr lang="fr-BE" dirty="0"/>
              <a:t> &amp; network </a:t>
            </a:r>
            <a:r>
              <a:rPr lang="fr-BE" dirty="0" err="1"/>
              <a:t>analytics</a:t>
            </a:r>
            <a:endParaRPr lang="fr-BE" dirty="0"/>
          </a:p>
        </p:txBody>
      </p:sp>
      <p:cxnSp>
        <p:nvCxnSpPr>
          <p:cNvPr id="9" name="Straight Arrow Connector 8"/>
          <p:cNvCxnSpPr/>
          <p:nvPr/>
        </p:nvCxnSpPr>
        <p:spPr>
          <a:xfrm flipV="1">
            <a:off x="3650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0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26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4702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442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670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5160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4946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5090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6062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6098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4551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4442423" y="2208074"/>
            <a:ext cx="2960215" cy="1004902"/>
            <a:chOff x="2101960" y="738756"/>
            <a:chExt cx="2960215"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2267224"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a:solidFill>
                    <a:srgbClr val="000000"/>
                  </a:solidFill>
                </a:rPr>
                <a:t>détection d’</a:t>
              </a:r>
              <a:r>
                <a:rPr lang="fr-BE" sz="2000" dirty="0" err="1">
                  <a:solidFill>
                    <a:srgbClr val="000000"/>
                  </a:solidFill>
                </a:rPr>
                <a:t>outliers</a:t>
              </a:r>
              <a:r>
                <a:rPr lang="fr-BE" sz="2000" dirty="0">
                  <a:solidFill>
                    <a:srgbClr val="000000"/>
                  </a:solidFill>
                </a:rPr>
                <a:t> </a:t>
              </a: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21498"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196930" y="3376293"/>
            <a:ext cx="5356882" cy="1486770"/>
            <a:chOff x="2662213" y="2159003"/>
            <a:chExt cx="5356882"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91111"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a:solidFill>
                    <a:srgbClr val="000000"/>
                  </a:solidFill>
                </a:rPr>
                <a:t>détection de 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910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5827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6242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5160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5594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5554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5565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110</a:t>
            </a:fld>
            <a:endParaRPr lang="en-GB" dirty="0"/>
          </a:p>
        </p:txBody>
      </p:sp>
    </p:spTree>
    <p:extLst>
      <p:ext uri="{BB962C8B-B14F-4D97-AF65-F5344CB8AC3E}">
        <p14:creationId xmlns:p14="http://schemas.microsoft.com/office/powerpoint/2010/main" val="9596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a:t>Use case: superbonus</a:t>
            </a:r>
            <a:endParaRPr lang="fr-BE" dirty="0"/>
          </a:p>
        </p:txBody>
      </p:sp>
      <p:sp>
        <p:nvSpPr>
          <p:cNvPr id="5" name="Content Placeholder 4"/>
          <p:cNvSpPr>
            <a:spLocks noGrp="1"/>
          </p:cNvSpPr>
          <p:nvPr>
            <p:ph idx="1"/>
          </p:nvPr>
        </p:nvSpPr>
        <p:spPr/>
        <p:txBody>
          <a:bodyPr/>
          <a:lstStyle/>
          <a:p>
            <a:endParaRPr lang="fr-BE" dirty="0"/>
          </a:p>
          <a:p>
            <a:r>
              <a:rPr lang="fr-BE" dirty="0"/>
              <a:t>avec le </a:t>
            </a:r>
            <a:r>
              <a:rPr lang="fr-BE" dirty="0" err="1"/>
              <a:t>TaxShift</a:t>
            </a:r>
            <a:r>
              <a:rPr lang="fr-BE" dirty="0"/>
              <a:t> (2016), des avantages sont accordés aux nouveaux employeurs</a:t>
            </a:r>
          </a:p>
          <a:p>
            <a:endParaRPr lang="fr-BE" dirty="0"/>
          </a:p>
          <a:p>
            <a:r>
              <a:rPr lang="fr-BE" dirty="0"/>
              <a:t>beaucoup d’employeurs existants se recréent pour profiter de ces avantages</a:t>
            </a:r>
          </a:p>
          <a:p>
            <a:endParaRPr lang="fr-BE" dirty="0"/>
          </a:p>
          <a:p>
            <a:r>
              <a:rPr lang="fr-BE" dirty="0"/>
              <a:t>le « network </a:t>
            </a:r>
            <a:r>
              <a:rPr lang="fr-BE" dirty="0" err="1"/>
              <a:t>analytics</a:t>
            </a:r>
            <a:r>
              <a:rPr lang="fr-BE" dirty="0"/>
              <a:t> » permet d’identifier la plupart de ces cas</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111</a:t>
            </a:fld>
            <a:endParaRPr lang="en-GB" dirty="0"/>
          </a:p>
        </p:txBody>
      </p:sp>
    </p:spTree>
    <p:extLst>
      <p:ext uri="{BB962C8B-B14F-4D97-AF65-F5344CB8AC3E}">
        <p14:creationId xmlns:p14="http://schemas.microsoft.com/office/powerpoint/2010/main" val="1015873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Use case: </a:t>
            </a:r>
            <a:r>
              <a:rPr lang="fr-BE" dirty="0" err="1"/>
              <a:t>superbonus</a:t>
            </a:r>
            <a:endParaRPr lang="fr-BE" dirty="0"/>
          </a:p>
        </p:txBody>
      </p:sp>
      <p:grpSp>
        <p:nvGrpSpPr>
          <p:cNvPr id="12" name="Group 11"/>
          <p:cNvGrpSpPr/>
          <p:nvPr/>
        </p:nvGrpSpPr>
        <p:grpSpPr>
          <a:xfrm>
            <a:off x="5193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704156" y="5370411"/>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2710147" y="5370409"/>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5336480" y="5370408"/>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7680178" y="5370408"/>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8724669" y="5370410"/>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2135560" y="2235628"/>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2117765" y="3214906"/>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2135560" y="4284983"/>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929821"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a:solidFill>
                  <a:srgbClr val="000000"/>
                </a:solidFill>
              </a:rPr>
              <a:t>Dimona</a:t>
            </a:r>
          </a:p>
        </p:txBody>
      </p:sp>
      <p:sp>
        <p:nvSpPr>
          <p:cNvPr id="106" name="TextBox 105"/>
          <p:cNvSpPr txBox="1"/>
          <p:nvPr/>
        </p:nvSpPr>
        <p:spPr>
          <a:xfrm>
            <a:off x="2011375"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a:solidFill>
                  <a:srgbClr val="000000"/>
                </a:solidFill>
              </a:rPr>
              <a:t>DmfA</a:t>
            </a:r>
            <a:endParaRPr lang="fr-BE" dirty="0">
              <a:solidFill>
                <a:srgbClr val="000000"/>
              </a:solidFill>
            </a:endParaRPr>
          </a:p>
        </p:txBody>
      </p:sp>
      <p:sp>
        <p:nvSpPr>
          <p:cNvPr id="107" name="TextBox 106"/>
          <p:cNvSpPr txBox="1"/>
          <p:nvPr/>
        </p:nvSpPr>
        <p:spPr>
          <a:xfrm>
            <a:off x="2098136"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a:solidFill>
                  <a:srgbClr val="000000"/>
                </a:solidFill>
              </a:rPr>
              <a:t>KBO</a:t>
            </a:r>
          </a:p>
        </p:txBody>
      </p:sp>
      <p:grpSp>
        <p:nvGrpSpPr>
          <p:cNvPr id="8" name="Group 7"/>
          <p:cNvGrpSpPr/>
          <p:nvPr/>
        </p:nvGrpSpPr>
        <p:grpSpPr>
          <a:xfrm>
            <a:off x="2625123" y="2463265"/>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4583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7422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010" y="2826157"/>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112</a:t>
            </a:fld>
            <a:endParaRPr lang="en-GB" dirty="0"/>
          </a:p>
        </p:txBody>
      </p:sp>
    </p:spTree>
    <p:extLst>
      <p:ext uri="{BB962C8B-B14F-4D97-AF65-F5344CB8AC3E}">
        <p14:creationId xmlns:p14="http://schemas.microsoft.com/office/powerpoint/2010/main" val="41883844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a:t>Table vs visualisation</a:t>
            </a:r>
          </a:p>
        </p:txBody>
      </p:sp>
      <p:grpSp>
        <p:nvGrpSpPr>
          <p:cNvPr id="266" name="Group 265"/>
          <p:cNvGrpSpPr/>
          <p:nvPr/>
        </p:nvGrpSpPr>
        <p:grpSpPr>
          <a:xfrm>
            <a:off x="1656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7818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nvGraphicFramePr>
        <p:xfrm>
          <a:off x="2063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a:t>SB </a:t>
                      </a:r>
                      <a:r>
                        <a:rPr lang="fr-BE" dirty="0" err="1"/>
                        <a:t>req</a:t>
                      </a:r>
                      <a:r>
                        <a:rPr lang="fr-BE" dirty="0"/>
                        <a:t>.</a:t>
                      </a:r>
                    </a:p>
                  </a:txBody>
                  <a:tcPr/>
                </a:tc>
                <a:tc>
                  <a:txBody>
                    <a:bodyPr/>
                    <a:lstStyle/>
                    <a:p>
                      <a:r>
                        <a:rPr lang="fr-BE" dirty="0" err="1"/>
                        <a:t>Other</a:t>
                      </a:r>
                      <a:endParaRPr lang="fr-BE" dirty="0"/>
                    </a:p>
                  </a:txBody>
                  <a:tcPr/>
                </a:tc>
                <a:tc>
                  <a:txBody>
                    <a:bodyPr/>
                    <a:lstStyle/>
                    <a:p>
                      <a:r>
                        <a:rPr lang="fr-BE" dirty="0"/>
                        <a:t>Common </a:t>
                      </a:r>
                      <a:r>
                        <a:rPr lang="fr-BE" dirty="0" err="1"/>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a:t>5</a:t>
                      </a:r>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a:t>4</a:t>
                      </a:r>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a:t>4</a:t>
                      </a:r>
                    </a:p>
                  </a:txBody>
                  <a:tcPr/>
                </a:tc>
                <a:extLst>
                  <a:ext uri="{0D108BD9-81ED-4DB2-BD59-A6C34878D82A}">
                    <a16:rowId xmlns:a16="http://schemas.microsoft.com/office/drawing/2014/main" val="10003"/>
                  </a:ext>
                </a:extLst>
              </a:tr>
            </a:tbl>
          </a:graphicData>
        </a:graphic>
      </p:graphicFrame>
      <p:sp>
        <p:nvSpPr>
          <p:cNvPr id="97" name="Oval 96"/>
          <p:cNvSpPr/>
          <p:nvPr/>
        </p:nvSpPr>
        <p:spPr>
          <a:xfrm>
            <a:off x="2351584" y="254933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2351584" y="291258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2351584" y="330896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3167540" y="291770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3167540" y="255897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3167540" y="3293231"/>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8529785" y="5738864"/>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8745785" y="5692975"/>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4851474" y="2362808"/>
            <a:ext cx="2830468" cy="1642257"/>
            <a:chOff x="3327474" y="1505556"/>
            <a:chExt cx="2830468" cy="1642257"/>
          </a:xfrm>
        </p:grpSpPr>
        <p:sp>
          <p:nvSpPr>
            <p:cNvPr id="2" name="TextBox 1"/>
            <p:cNvSpPr txBox="1"/>
            <p:nvPr/>
          </p:nvSpPr>
          <p:spPr>
            <a:xfrm>
              <a:off x="3741987" y="1505556"/>
              <a:ext cx="1970411"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a:solidFill>
                    <a:srgbClr val="2C2C86"/>
                  </a:solidFill>
                </a:rPr>
                <a:t>Une table …</a:t>
              </a:r>
            </a:p>
            <a:p>
              <a:pPr algn="ctr"/>
              <a:r>
                <a:rPr lang="fr-BE" sz="2400" dirty="0">
                  <a:solidFill>
                    <a:srgbClr val="2C2C86"/>
                  </a:solidFill>
                </a:rPr>
                <a:t>Deux schémas</a:t>
              </a: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113</a:t>
            </a:fld>
            <a:endParaRPr lang="en-GB" dirty="0"/>
          </a:p>
        </p:txBody>
      </p:sp>
    </p:spTree>
    <p:extLst>
      <p:ext uri="{BB962C8B-B14F-4D97-AF65-F5344CB8AC3E}">
        <p14:creationId xmlns:p14="http://schemas.microsoft.com/office/powerpoint/2010/main" val="274046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Linkurious</a:t>
            </a:r>
            <a:endParaRPr lang="fr-BE" dirty="0"/>
          </a:p>
        </p:txBody>
      </p:sp>
      <p:sp>
        <p:nvSpPr>
          <p:cNvPr id="2" name="Content Placeholder 1"/>
          <p:cNvSpPr>
            <a:spLocks noGrp="1"/>
          </p:cNvSpPr>
          <p:nvPr>
            <p:ph idx="1"/>
          </p:nvPr>
        </p:nvSpPr>
        <p:spPr/>
        <p:txBody>
          <a:bodyPr/>
          <a:lstStyle/>
          <a:p>
            <a:r>
              <a:rPr lang="fr-BE"/>
              <a:t>outil de visualisation d’une graph database</a:t>
            </a:r>
          </a:p>
          <a:p>
            <a:r>
              <a:rPr lang="fr-BE"/>
              <a:t>utilisable par des utilisateurs finaux</a:t>
            </a:r>
            <a:endParaRPr lang="fr-BE"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2276872"/>
            <a:ext cx="5967121" cy="35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114</a:t>
            </a:fld>
            <a:endParaRPr lang="en-GB" dirty="0"/>
          </a:p>
        </p:txBody>
      </p:sp>
    </p:spTree>
    <p:extLst>
      <p:ext uri="{BB962C8B-B14F-4D97-AF65-F5344CB8AC3E}">
        <p14:creationId xmlns:p14="http://schemas.microsoft.com/office/powerpoint/2010/main" val="7814111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764704"/>
            <a:ext cx="9016654" cy="5111750"/>
          </a:xfr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115</a:t>
            </a:fld>
            <a:endParaRPr lang="en-GB" dirty="0"/>
          </a:p>
        </p:txBody>
      </p:sp>
    </p:spTree>
    <p:extLst>
      <p:ext uri="{BB962C8B-B14F-4D97-AF65-F5344CB8AC3E}">
        <p14:creationId xmlns:p14="http://schemas.microsoft.com/office/powerpoint/2010/main" val="8306827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08720"/>
            <a:ext cx="9094788" cy="5128060"/>
          </a:xfr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116</a:t>
            </a:fld>
            <a:endParaRPr lang="en-GB" dirty="0"/>
          </a:p>
        </p:txBody>
      </p:sp>
    </p:spTree>
    <p:extLst>
      <p:ext uri="{BB962C8B-B14F-4D97-AF65-F5344CB8AC3E}">
        <p14:creationId xmlns:p14="http://schemas.microsoft.com/office/powerpoint/2010/main" val="40317421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Lutte contre la fraude</a:t>
            </a:r>
            <a:endParaRPr lang="en-US" dirty="0"/>
          </a:p>
        </p:txBody>
      </p:sp>
      <p:sp>
        <p:nvSpPr>
          <p:cNvPr id="6" name="Content Placeholder 5"/>
          <p:cNvSpPr>
            <a:spLocks noGrp="1"/>
          </p:cNvSpPr>
          <p:nvPr>
            <p:ph idx="1"/>
          </p:nvPr>
        </p:nvSpPr>
        <p:spPr/>
        <p:txBody>
          <a:bodyPr/>
          <a:lstStyle/>
          <a:p>
            <a:r>
              <a:rPr lang="fr-BE" dirty="0" err="1"/>
              <a:t>webscraping</a:t>
            </a:r>
            <a:r>
              <a:rPr lang="fr-BE" dirty="0"/>
              <a:t> (proof of concept)</a:t>
            </a:r>
          </a:p>
          <a:p>
            <a:pPr lvl="1"/>
            <a:r>
              <a:rPr lang="fr-BE" dirty="0"/>
              <a:t>technique d’extraction de contenu sur des sites web, au moyen de scripts/programmes, dans le but de son utilisation dans un autre contexte</a:t>
            </a:r>
          </a:p>
          <a:p>
            <a:pPr lvl="1"/>
            <a:r>
              <a:rPr lang="fr-BE" dirty="0"/>
              <a:t>web </a:t>
            </a:r>
            <a:r>
              <a:rPr lang="fr-BE" dirty="0" err="1"/>
              <a:t>crawling</a:t>
            </a:r>
            <a:r>
              <a:rPr lang="fr-BE" dirty="0"/>
              <a:t>/</a:t>
            </a:r>
            <a:r>
              <a:rPr lang="fr-BE" dirty="0" err="1"/>
              <a:t>scraping</a:t>
            </a:r>
            <a:r>
              <a:rPr lang="fr-BE" dirty="0"/>
              <a:t>/</a:t>
            </a:r>
            <a:r>
              <a:rPr lang="fr-BE" dirty="0" err="1"/>
              <a:t>harvesting</a:t>
            </a:r>
            <a:endParaRPr lang="fr-BE" dirty="0"/>
          </a:p>
          <a:p>
            <a:pPr lvl="1"/>
            <a:r>
              <a:rPr lang="fr-BE" dirty="0"/>
              <a:t>sans accès à des API dédiées (cf. Twitter/X, Facebook, flux RSS,…)</a:t>
            </a:r>
          </a:p>
          <a:p>
            <a:pPr lvl="1"/>
            <a:r>
              <a:rPr lang="fr-BE" dirty="0"/>
              <a:t>afin de découvrir des activités non déclarées, pour lesquelles on trouverait des traces sur des sites de petites annonces (activité complémentaire, économie collaborative,…)</a:t>
            </a:r>
          </a:p>
          <a:p>
            <a:r>
              <a:rPr lang="fr-BE" dirty="0"/>
              <a:t>non-sensibles</a:t>
            </a:r>
          </a:p>
          <a:p>
            <a:pPr lvl="1"/>
            <a:r>
              <a:rPr lang="fr-BE" dirty="0"/>
              <a:t>identifier les secteurs pour lesquels on trouve le plus de demandes/offres de "petits jobs"</a:t>
            </a:r>
          </a:p>
          <a:p>
            <a:pPr lvl="1"/>
            <a:r>
              <a:rPr lang="fr-BE" dirty="0"/>
              <a:t>étudier le marché pharmaceutique "parallèle" (</a:t>
            </a:r>
            <a:r>
              <a:rPr lang="fr-BE" dirty="0" err="1"/>
              <a:t>darkweb</a:t>
            </a:r>
            <a:r>
              <a:rPr lang="fr-BE" dirty="0"/>
              <a:t>)</a:t>
            </a:r>
          </a:p>
          <a:p>
            <a:r>
              <a:rPr lang="fr-BE" dirty="0"/>
              <a:t>sensibles </a:t>
            </a:r>
          </a:p>
          <a:p>
            <a:pPr lvl="1"/>
            <a:r>
              <a:rPr lang="fr-BE" dirty="0"/>
              <a:t>sur 2ememain.fr, </a:t>
            </a:r>
            <a:r>
              <a:rPr lang="fr-BE" dirty="0" err="1"/>
              <a:t>ebay</a:t>
            </a:r>
            <a:r>
              <a:rPr lang="fr-BE" dirty="0"/>
              <a:t>,… détecter des vendeurs professionnels</a:t>
            </a:r>
          </a:p>
          <a:p>
            <a:pPr lvl="1"/>
            <a:r>
              <a:rPr lang="fr-BE" dirty="0"/>
              <a:t>sur Airbnb, détecter les hébergeurs professionnels</a:t>
            </a:r>
          </a:p>
          <a:p>
            <a:endParaRPr lang="fr-BE"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117</a:t>
            </a:fld>
            <a:endParaRPr lang="en-GB" dirty="0"/>
          </a:p>
        </p:txBody>
      </p:sp>
    </p:spTree>
    <p:extLst>
      <p:ext uri="{BB962C8B-B14F-4D97-AF65-F5344CB8AC3E}">
        <p14:creationId xmlns:p14="http://schemas.microsoft.com/office/powerpoint/2010/main" val="39654590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Webscraping: exemples</a:t>
            </a:r>
            <a:endParaRPr lang="en-US" dirty="0"/>
          </a:p>
        </p:txBody>
      </p:sp>
      <p:sp>
        <p:nvSpPr>
          <p:cNvPr id="3" name="Content Placeholder 2"/>
          <p:cNvSpPr>
            <a:spLocks noGrp="1"/>
          </p:cNvSpPr>
          <p:nvPr>
            <p:ph idx="1"/>
          </p:nvPr>
        </p:nvSpPr>
        <p:spPr/>
        <p:txBody>
          <a:bodyPr/>
          <a:lstStyle/>
          <a:p>
            <a:r>
              <a:rPr lang="fr-BE" dirty="0"/>
              <a:t>Google </a:t>
            </a:r>
            <a:r>
              <a:rPr lang="fr-BE" dirty="0" err="1"/>
              <a:t>search</a:t>
            </a:r>
            <a:endParaRPr lang="fr-BE" dirty="0"/>
          </a:p>
          <a:p>
            <a:pPr lvl="1"/>
            <a:r>
              <a:rPr lang="fr-BE" dirty="0"/>
              <a:t>récupérer automatiquement les résultats de Google </a:t>
            </a:r>
            <a:r>
              <a:rPr lang="fr-BE" dirty="0" err="1"/>
              <a:t>Search</a:t>
            </a:r>
            <a:r>
              <a:rPr lang="fr-BE" dirty="0"/>
              <a:t> et repérer les établissements qui ne sont pas déclarés dans nos bases ou qui enfreignent les lois sociales et les conditions de travail</a:t>
            </a:r>
          </a:p>
          <a:p>
            <a:endParaRPr lang="fr-BE" sz="600" dirty="0"/>
          </a:p>
          <a:p>
            <a:r>
              <a:rPr lang="fr-BE" dirty="0"/>
              <a:t>plateformes </a:t>
            </a:r>
            <a:r>
              <a:rPr lang="fr-BE" dirty="0" err="1"/>
              <a:t>horeca</a:t>
            </a:r>
            <a:endParaRPr lang="fr-BE" dirty="0"/>
          </a:p>
          <a:p>
            <a:pPr lvl="1"/>
            <a:r>
              <a:rPr lang="fr-BE" dirty="0"/>
              <a:t>repérer l’activité non déclarée d’établissements </a:t>
            </a:r>
            <a:r>
              <a:rPr lang="fr-BE" dirty="0" err="1"/>
              <a:t>horeca</a:t>
            </a:r>
            <a:r>
              <a:rPr lang="fr-BE" dirty="0"/>
              <a:t> par la comparaison de leur activité observable en ligne et de leur activité déclarée à l’ONSS</a:t>
            </a:r>
          </a:p>
          <a:p>
            <a:endParaRPr lang="fr-BE" sz="600" dirty="0"/>
          </a:p>
          <a:p>
            <a:r>
              <a:rPr lang="fr-BE" dirty="0"/>
              <a:t>plateformes d'économie collaborative</a:t>
            </a:r>
          </a:p>
          <a:p>
            <a:pPr lvl="1"/>
            <a:r>
              <a:rPr lang="fr-BE" dirty="0"/>
              <a:t>détection des offres d'emploi au noir, détection des indépendants non déclarés</a:t>
            </a:r>
          </a:p>
          <a:p>
            <a:endParaRPr lang="fr-BE" sz="600" dirty="0"/>
          </a:p>
          <a:p>
            <a:r>
              <a:rPr lang="fr-BE" dirty="0"/>
              <a:t>registres des étrangers</a:t>
            </a:r>
          </a:p>
          <a:p>
            <a:pPr lvl="1"/>
            <a:r>
              <a:rPr lang="fr-BE" dirty="0"/>
              <a:t>rechercher les données des employeurs étrangers impliqués dans un cas de réseau de fraude</a:t>
            </a:r>
            <a:endParaRPr lang="en-GB"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118</a:t>
            </a:fld>
            <a:endParaRPr lang="en-GB" dirty="0"/>
          </a:p>
        </p:txBody>
      </p:sp>
    </p:spTree>
    <p:extLst>
      <p:ext uri="{BB962C8B-B14F-4D97-AF65-F5344CB8AC3E}">
        <p14:creationId xmlns:p14="http://schemas.microsoft.com/office/powerpoint/2010/main" val="258790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Gestion des informations</a:t>
            </a:r>
            <a:endParaRPr lang="en-US" dirty="0"/>
          </a:p>
        </p:txBody>
      </p:sp>
      <p:sp>
        <p:nvSpPr>
          <p:cNvPr id="3" name="Content Placeholder 2"/>
          <p:cNvSpPr>
            <a:spLocks noGrp="1"/>
          </p:cNvSpPr>
          <p:nvPr>
            <p:ph idx="1"/>
          </p:nvPr>
        </p:nvSpPr>
        <p:spPr/>
        <p:txBody>
          <a:bodyPr/>
          <a:lstStyle/>
          <a:p>
            <a:r>
              <a:rPr lang="fr-FR" dirty="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dirty="0"/>
          </a:p>
          <a:p>
            <a:r>
              <a:rPr lang="fr-FR" dirty="0"/>
              <a:t>les informations ne sont gérées que pour le temps nécessaire en fonction des besoins de l'organisation, de la politique ou de la réglementation, ou encore, de préférence sous forme anonyme ou codée, aussi longtemps qu’elles ont une valeur historique ou d'archive pertinente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387742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Echange d'informations</a:t>
            </a:r>
            <a:endParaRPr lang="en-US" dirty="0"/>
          </a:p>
        </p:txBody>
      </p:sp>
      <p:sp>
        <p:nvSpPr>
          <p:cNvPr id="3" name="Content Placeholder 2"/>
          <p:cNvSpPr>
            <a:spLocks noGrp="1"/>
          </p:cNvSpPr>
          <p:nvPr>
            <p:ph idx="1"/>
          </p:nvPr>
        </p:nvSpPr>
        <p:spPr/>
        <p:txBody>
          <a:bodyPr>
            <a:normAutofit/>
          </a:bodyPr>
          <a:lstStyle/>
          <a:p>
            <a:r>
              <a:rPr lang="fr-FR" dirty="0"/>
              <a:t>une fois recueillies et validées, les informations sont dans toute la mesure du possible enregistrées, gérées et échangées électroniquement pour éviter une réintroduction manuelle</a:t>
            </a:r>
          </a:p>
          <a:p>
            <a:r>
              <a:rPr lang="fr-FR" dirty="0"/>
              <a:t>les informations sont uniquement échangées moyennant l'accord de l'intéressé ou lorsque c’est nécessaire pour les besoins de l'organisation, la politique ou la réglementation</a:t>
            </a:r>
          </a:p>
          <a:p>
            <a:r>
              <a:rPr lang="fr-FR" dirty="0"/>
              <a:t>l'échange électronique d'informations est effectué à l'initiative de</a:t>
            </a:r>
          </a:p>
          <a:p>
            <a:pPr lvl="1"/>
            <a:r>
              <a:rPr lang="fr-FR" sz="2100" dirty="0"/>
              <a:t>l'instance qui dispose des informations ou</a:t>
            </a:r>
          </a:p>
          <a:p>
            <a:pPr lvl="1"/>
            <a:r>
              <a:rPr lang="fr-FR" sz="2100" dirty="0"/>
              <a:t>l'instance qui a besoin des informations ou</a:t>
            </a:r>
          </a:p>
          <a:p>
            <a:pPr lvl="1"/>
            <a:r>
              <a:rPr lang="fr-FR" sz="2100" dirty="0"/>
              <a:t>l'intégrateur de services (voir infra)</a:t>
            </a:r>
          </a:p>
          <a:p>
            <a:r>
              <a:rPr lang="fr-FR" dirty="0"/>
              <a:t>l’échange électronique d'informations s’opère au moyen d'un cadre d’interopérabilité fonctionnel et technique qui évolue, progressivement mais en permanence, conformément aux standards ouverts de marché et est indépendant de la technique d’échange d'informations utilisée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75212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Echange d'informations</a:t>
            </a:r>
            <a:endParaRPr lang="en-US" dirty="0"/>
          </a:p>
        </p:txBody>
      </p:sp>
      <p:sp>
        <p:nvSpPr>
          <p:cNvPr id="3" name="Content Placeholder 2"/>
          <p:cNvSpPr>
            <a:spLocks noGrp="1"/>
          </p:cNvSpPr>
          <p:nvPr>
            <p:ph idx="1"/>
          </p:nvPr>
        </p:nvSpPr>
        <p:spPr/>
        <p:txBody>
          <a:bodyPr/>
          <a:lstStyle/>
          <a:p>
            <a:r>
              <a:rPr lang="en-US" altLang="en-US">
                <a:sym typeface="Arial" charset="0"/>
              </a:rPr>
              <a:t>les informations disponibles sont utilisées de façon pro-active pour</a:t>
            </a:r>
          </a:p>
          <a:p>
            <a:pPr lvl="1"/>
            <a:r>
              <a:rPr lang="en-US" altLang="en-US">
                <a:sym typeface="Arial" charset="0"/>
              </a:rPr>
              <a:t>l’octroi automatique de droits</a:t>
            </a:r>
          </a:p>
          <a:p>
            <a:pPr lvl="1"/>
            <a:r>
              <a:rPr lang="en-US" altLang="en-US">
                <a:sym typeface="Arial" charset="0"/>
              </a:rPr>
              <a:t>la pré-introduction de données lors de la collecte d’informations</a:t>
            </a:r>
          </a:p>
          <a:p>
            <a:pPr lvl="1"/>
            <a:r>
              <a:rPr lang="en-US" altLang="en-US">
                <a:sym typeface="Arial" charset="0"/>
              </a:rPr>
              <a:t>la communication d’informations aux intéressés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56947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Protection des informations</a:t>
            </a:r>
            <a:endParaRPr lang="en-US" dirty="0"/>
          </a:p>
        </p:txBody>
      </p:sp>
      <p:sp>
        <p:nvSpPr>
          <p:cNvPr id="3" name="Content Placeholder 2"/>
          <p:cNvSpPr>
            <a:spLocks noGrp="1"/>
          </p:cNvSpPr>
          <p:nvPr>
            <p:ph idx="1"/>
          </p:nvPr>
        </p:nvSpPr>
        <p:spPr/>
        <p:txBody>
          <a:bodyPr>
            <a:normAutofit/>
          </a:bodyPr>
          <a:lstStyle/>
          <a:p>
            <a:r>
              <a:rPr lang="fr-FR" dirty="0"/>
              <a:t>une politique de sécurité de l'information valable pour toutes les institutions est élaborée progressivement sur la base de la série de normes ISO 27000</a:t>
            </a:r>
          </a:p>
          <a:p>
            <a:r>
              <a:rPr lang="fr-FR" dirty="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r>
              <a:rPr lang="fr-FR" dirty="0"/>
              <a:t>les données à caractère personnel sont uniquement utilisées à des fins conciliables avec les fins pour lesquelles elles ont été recueillies</a:t>
            </a:r>
          </a:p>
          <a:p>
            <a:r>
              <a:rPr lang="fr-FR" dirty="0"/>
              <a:t>les données à caractère personnel sont uniquement accessibles aux utilisateurs mandatés à cette fin en fonction des besoins de l’organisation, de l'application de la politique ou de la réglementation</a:t>
            </a:r>
          </a:p>
          <a:p>
            <a:r>
              <a:rPr lang="fr-FR" dirty="0"/>
              <a:t>en dehors des cas où l'accès est prévu par la loi, l'autorisation d’accès aux données à caractère personnel est accordée par un comité de sécurité de l’information nommé par le Parlement après constat que les conditions susmentionnées sont remplies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288869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Protection des informations</a:t>
            </a:r>
            <a:endParaRPr lang="en-US" dirty="0"/>
          </a:p>
        </p:txBody>
      </p:sp>
      <p:sp>
        <p:nvSpPr>
          <p:cNvPr id="3" name="Content Placeholder 2"/>
          <p:cNvSpPr>
            <a:spLocks noGrp="1"/>
          </p:cNvSpPr>
          <p:nvPr>
            <p:ph idx="1"/>
          </p:nvPr>
        </p:nvSpPr>
        <p:spPr/>
        <p:txBody>
          <a:bodyPr>
            <a:normAutofit/>
          </a:bodyPr>
          <a:lstStyle/>
          <a:p>
            <a:r>
              <a:rPr lang="fr-FR" dirty="0"/>
              <a:t>les autorisations d'accès sont publiques</a:t>
            </a:r>
          </a:p>
          <a:p>
            <a:endParaRPr lang="fr-FR" dirty="0"/>
          </a:p>
          <a:p>
            <a:r>
              <a:rPr lang="fr-FR" dirty="0"/>
              <a:t>tout 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endParaRPr lang="fr-FR" dirty="0"/>
          </a:p>
          <a:p>
            <a:r>
              <a:rPr lang="fr-FR" dirty="0"/>
              <a:t>tout échange électronique de données à caractère personnel fait l’objet de </a:t>
            </a:r>
            <a:r>
              <a:rPr lang="fr-FR" dirty="0" err="1"/>
              <a:t>logging</a:t>
            </a:r>
            <a:r>
              <a:rPr lang="fr-FR" dirty="0"/>
              <a:t> afin de pouvoir éventuellement tracer par la suite tout usage impropre</a:t>
            </a:r>
          </a:p>
          <a:p>
            <a:endParaRPr lang="fr-FR" dirty="0"/>
          </a:p>
          <a:p>
            <a:r>
              <a:rPr lang="fr-FR" dirty="0"/>
              <a:t>chaque fois que les informations sont utilisées pour une décision, les informations sont communiquées à l’intéressé lors de la notification de la décision</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129037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Protection des informations</a:t>
            </a:r>
            <a:endParaRPr lang="en-US" dirty="0"/>
          </a:p>
        </p:txBody>
      </p:sp>
      <p:sp>
        <p:nvSpPr>
          <p:cNvPr id="3" name="Content Placeholder 2"/>
          <p:cNvSpPr>
            <a:spLocks noGrp="1"/>
          </p:cNvSpPr>
          <p:nvPr>
            <p:ph idx="1"/>
          </p:nvPr>
        </p:nvSpPr>
        <p:spPr/>
        <p:txBody>
          <a:bodyPr>
            <a:normAutofit/>
          </a:bodyPr>
          <a:lstStyle/>
          <a:p>
            <a:r>
              <a:rPr lang="fr-FR" dirty="0"/>
              <a:t>toute personne a un droit d’accès et, si les données sont incorrectes, de correction de ses propres données à caractère personnel</a:t>
            </a:r>
          </a:p>
          <a:p>
            <a:endParaRPr lang="fr-FR" dirty="0"/>
          </a:p>
          <a:p>
            <a:r>
              <a:rPr lang="fr-FR" dirty="0"/>
              <a:t>au sein de tout organisme qui participe au flux de données électronique, il est créé un service interne de sécurité de l'information ayant une fonction de conseil, de stimulation, de documentation et de contrôle interne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Tree>
    <p:extLst>
      <p:ext uri="{BB962C8B-B14F-4D97-AF65-F5344CB8AC3E}">
        <p14:creationId xmlns:p14="http://schemas.microsoft.com/office/powerpoint/2010/main" val="3649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Intégrateur de services</a:t>
            </a:r>
            <a:endParaRPr lang="en-US" dirty="0"/>
          </a:p>
        </p:txBody>
      </p:sp>
      <p:sp>
        <p:nvSpPr>
          <p:cNvPr id="3" name="Content Placeholder 2"/>
          <p:cNvSpPr>
            <a:spLocks noGrp="1"/>
          </p:cNvSpPr>
          <p:nvPr>
            <p:ph idx="1"/>
          </p:nvPr>
        </p:nvSpPr>
        <p:spPr/>
        <p:txBody>
          <a:bodyPr>
            <a:normAutofit/>
          </a:bodyPr>
          <a:lstStyle/>
          <a:p>
            <a:r>
              <a:rPr lang="fr-FR"/>
              <a:t>chargé d’une fonction de carrefour</a:t>
            </a:r>
          </a:p>
          <a:p>
            <a:r>
              <a:rPr lang="fr-FR"/>
              <a:t>géré par les représentants des différents acteurs du secteur concerné afin</a:t>
            </a:r>
          </a:p>
          <a:p>
            <a:pPr lvl="1"/>
            <a:r>
              <a:rPr lang="fr-FR"/>
              <a:t>de bénéficier de leur confiance</a:t>
            </a:r>
          </a:p>
          <a:p>
            <a:pPr lvl="1"/>
            <a:r>
              <a:rPr lang="fr-FR"/>
              <a:t>de garantir un fonctionnement orienté vers le client</a:t>
            </a:r>
          </a:p>
          <a:p>
            <a:r>
              <a:rPr lang="fr-FR"/>
              <a:t>missions</a:t>
            </a:r>
          </a:p>
          <a:p>
            <a:pPr lvl="1"/>
            <a:r>
              <a:rPr lang="fr-FR"/>
              <a:t>définir la vision en matière de prestation de services électronique intégrée dans le secteur concerné</a:t>
            </a:r>
          </a:p>
          <a:p>
            <a:pPr lvl="1"/>
            <a:r>
              <a:rPr lang="fr-FR"/>
              <a:t>définir et promouvoir la vision et les principes de base communs précités dans le secteur concerné</a:t>
            </a:r>
          </a:p>
          <a:p>
            <a:pPr lvl="1"/>
            <a:r>
              <a:rPr lang="fr-FR"/>
              <a:t>coordonner l'optimisation des processus</a:t>
            </a:r>
          </a:p>
          <a:p>
            <a:pPr lvl="1"/>
            <a:r>
              <a:rPr lang="fr-FR"/>
              <a:t>gérer des programmes et des projets</a:t>
            </a:r>
          </a:p>
          <a:p>
            <a:pPr lvl="1"/>
            <a:r>
              <a:rPr lang="fr-FR"/>
              <a:t>déterminer, implémenter et gérer la plate-forme de collaboration</a:t>
            </a:r>
          </a:p>
          <a:p>
            <a:pPr lvl="2"/>
            <a:r>
              <a:rPr lang="fr-FR"/>
              <a:t>niveau technique: architecture et standards pour un échange sécurisé de données</a:t>
            </a:r>
          </a:p>
          <a:p>
            <a:pPr lvl="2"/>
            <a:r>
              <a:rPr lang="fr-FR"/>
              <a:t>niveau sémantique: harmonisation des notions et coordination des adaptations de la réglementation</a:t>
            </a:r>
          </a:p>
          <a:p>
            <a:pPr lvl="2"/>
            <a:r>
              <a:rPr lang="fr-FR"/>
              <a:t>logique métier et orchestration</a:t>
            </a:r>
          </a:p>
          <a:p>
            <a:pPr lvl="2"/>
            <a:r>
              <a:rPr lang="fr-FR"/>
              <a:t>promotion des applications orientées services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spTree>
    <p:extLst>
      <p:ext uri="{BB962C8B-B14F-4D97-AF65-F5344CB8AC3E}">
        <p14:creationId xmlns:p14="http://schemas.microsoft.com/office/powerpoint/2010/main" val="171108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Intégrateur de services</a:t>
            </a:r>
            <a:endParaRPr lang="en-US" altLang="en-US" dirty="0">
              <a:sym typeface="Arial" charset="0"/>
            </a:endParaRPr>
          </a:p>
        </p:txBody>
      </p:sp>
      <p:sp>
        <p:nvSpPr>
          <p:cNvPr id="20483" name="Rectangle 3"/>
          <p:cNvSpPr>
            <a:spLocks noGrp="1" noChangeArrowheads="1"/>
          </p:cNvSpPr>
          <p:nvPr>
            <p:ph idx="1"/>
          </p:nvPr>
        </p:nvSpPr>
        <p:spPr/>
        <p:txBody>
          <a:bodyPr/>
          <a:lstStyle/>
          <a:p>
            <a:r>
              <a:rPr lang="fr-FR"/>
              <a:t>missions</a:t>
            </a:r>
          </a:p>
          <a:p>
            <a:pPr lvl="1"/>
            <a:r>
              <a:rPr lang="en-US">
                <a:sym typeface="Arial" charset="0"/>
              </a:rPr>
              <a:t>gérer un répertoire des références qui constitue la base pour l'organisation de l'échange électronique de données entre les acteurs du secteur concerné</a:t>
            </a:r>
          </a:p>
          <a:p>
            <a:pPr lvl="2"/>
            <a:r>
              <a:rPr lang="fr-BE">
                <a:sym typeface="Arial" charset="0"/>
              </a:rPr>
              <a:t>contenu</a:t>
            </a:r>
          </a:p>
          <a:p>
            <a:pPr lvl="3"/>
            <a:r>
              <a:rPr lang="fr-BE">
                <a:sym typeface="Arial" charset="0"/>
              </a:rPr>
              <a:t>quels types d'informations concernant quelles personnes sont disponibles à quel endroit et pour quelles périodes</a:t>
            </a:r>
          </a:p>
          <a:p>
            <a:pPr lvl="3"/>
            <a:r>
              <a:rPr lang="fr-BE">
                <a:sym typeface="Arial" charset="0"/>
              </a:rPr>
              <a:t>quels acteurs sont habilités à recevoir quelles informations relatives à quelles personnes et dans quelles circonstances</a:t>
            </a:r>
          </a:p>
          <a:p>
            <a:pPr lvl="3"/>
            <a:r>
              <a:rPr lang="fr-BE">
                <a:sym typeface="Arial" charset="0"/>
              </a:rPr>
              <a:t>quels acteurs souhaitent recevoir automatiquement quelles informations relatives à quelles personnes et dans quelles circonstances</a:t>
            </a:r>
          </a:p>
          <a:p>
            <a:pPr lvl="2"/>
            <a:r>
              <a:rPr lang="en-US">
                <a:sym typeface="Arial" charset="0"/>
              </a:rPr>
              <a:t>fonctions</a:t>
            </a:r>
          </a:p>
          <a:p>
            <a:pPr lvl="3"/>
            <a:r>
              <a:rPr lang="en-US">
                <a:sym typeface="Arial" charset="0"/>
              </a:rPr>
              <a:t>contrôle d’accès préventif</a:t>
            </a:r>
          </a:p>
          <a:p>
            <a:pPr lvl="3"/>
            <a:r>
              <a:rPr lang="en-US">
                <a:sym typeface="Arial" charset="0"/>
              </a:rPr>
              <a:t>routage des informations</a:t>
            </a:r>
          </a:p>
          <a:p>
            <a:pPr lvl="3"/>
            <a:r>
              <a:rPr lang="en-US">
                <a:sym typeface="Arial" charset="0"/>
              </a:rPr>
              <a:t>communication automatique des données modifiées</a:t>
            </a:r>
          </a:p>
          <a:p>
            <a:pPr lvl="1"/>
            <a:r>
              <a:rPr lang="en-US">
                <a:sym typeface="Arial" charset="0"/>
              </a:rPr>
              <a:t>gérer le changement, la formation et le coaching</a:t>
            </a:r>
          </a:p>
          <a:p>
            <a:pPr lvl="1"/>
            <a:r>
              <a:rPr lang="en-US">
                <a:sym typeface="Arial" charset="0"/>
              </a:rPr>
              <a:t>agir en tant que tiers de confiance pour le codage et l'anonymisation de données</a:t>
            </a:r>
            <a:endParaRPr lang="en-US" dirty="0">
              <a:sym typeface="Arial" charset="0"/>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19</a:t>
            </a:fld>
            <a:endParaRPr lang="en-GB" dirty="0"/>
          </a:p>
        </p:txBody>
      </p:sp>
    </p:spTree>
    <p:extLst>
      <p:ext uri="{BB962C8B-B14F-4D97-AF65-F5344CB8AC3E}">
        <p14:creationId xmlns:p14="http://schemas.microsoft.com/office/powerpoint/2010/main" val="63860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de </a:t>
            </a:r>
            <a:r>
              <a:rPr lang="en-US" dirty="0" err="1"/>
              <a:t>l'exposé</a:t>
            </a:r>
            <a:endParaRPr lang="en-US" dirty="0"/>
          </a:p>
        </p:txBody>
      </p:sp>
      <p:sp>
        <p:nvSpPr>
          <p:cNvPr id="3" name="Content Placeholder 2"/>
          <p:cNvSpPr>
            <a:spLocks noGrp="1"/>
          </p:cNvSpPr>
          <p:nvPr>
            <p:ph idx="1"/>
          </p:nvPr>
        </p:nvSpPr>
        <p:spPr/>
        <p:txBody>
          <a:bodyPr/>
          <a:lstStyle/>
          <a:p>
            <a:r>
              <a:rPr lang="fr-FR" dirty="0"/>
              <a:t>secteur social: acteurs, attentes, demandes</a:t>
            </a:r>
          </a:p>
          <a:p>
            <a:r>
              <a:rPr lang="fr-FR" dirty="0"/>
              <a:t>modèle Banque Carrefour: principes, intégrateur de services</a:t>
            </a:r>
          </a:p>
          <a:p>
            <a:r>
              <a:rPr lang="fr-FR" dirty="0"/>
              <a:t>application dans le secteur social: BCSS</a:t>
            </a:r>
          </a:p>
          <a:p>
            <a:r>
              <a:rPr lang="fr-FR" dirty="0"/>
              <a:t>quelques projets de la BCSS</a:t>
            </a:r>
          </a:p>
          <a:p>
            <a:r>
              <a:rPr lang="fr-FR" dirty="0"/>
              <a:t>exportation du modèle dans le secteur des soins de santé</a:t>
            </a:r>
          </a:p>
          <a:p>
            <a:r>
              <a:rPr lang="fr-FR" dirty="0"/>
              <a:t>conclusion</a:t>
            </a:r>
          </a:p>
          <a:p>
            <a:pPr lvl="1"/>
            <a:r>
              <a:rPr lang="fr-FR" dirty="0"/>
              <a:t>avantages engrangés</a:t>
            </a:r>
          </a:p>
          <a:p>
            <a:pPr lvl="1"/>
            <a:r>
              <a:rPr lang="fr-FR" dirty="0"/>
              <a:t>facteurs critiques de succès</a:t>
            </a:r>
          </a:p>
          <a:p>
            <a:pPr lvl="1"/>
            <a:r>
              <a:rPr lang="fr-FR" dirty="0"/>
              <a:t>principaux obstacles</a:t>
            </a:r>
          </a:p>
          <a:p>
            <a:r>
              <a:rPr lang="fr-FR" dirty="0"/>
              <a:t>annexe: support à la lutte contre le fraude social via datamining et </a:t>
            </a:r>
            <a:r>
              <a:rPr lang="fr-FR" dirty="0" err="1"/>
              <a:t>webscraping</a:t>
            </a:r>
            <a:endParaRPr lang="fr-FR"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spTree>
    <p:extLst>
      <p:ext uri="{BB962C8B-B14F-4D97-AF65-F5344CB8AC3E}">
        <p14:creationId xmlns:p14="http://schemas.microsoft.com/office/powerpoint/2010/main" val="333137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Application du modèle dans le 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20</a:t>
            </a:fld>
            <a:endParaRPr lang="en-GB" dirty="0"/>
          </a:p>
        </p:txBody>
      </p:sp>
    </p:spTree>
    <p:extLst>
      <p:ext uri="{BB962C8B-B14F-4D97-AF65-F5344CB8AC3E}">
        <p14:creationId xmlns:p14="http://schemas.microsoft.com/office/powerpoint/2010/main" val="246703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Banque Carrefour de la sécurité sociale</a:t>
            </a:r>
            <a:endParaRPr lang="en-US" dirty="0"/>
          </a:p>
        </p:txBody>
      </p:sp>
      <p:sp>
        <p:nvSpPr>
          <p:cNvPr id="3" name="Content Placeholder 2"/>
          <p:cNvSpPr>
            <a:spLocks noGrp="1"/>
          </p:cNvSpPr>
          <p:nvPr>
            <p:ph idx="1"/>
          </p:nvPr>
        </p:nvSpPr>
        <p:spPr/>
        <p:txBody>
          <a:bodyPr/>
          <a:lstStyle/>
          <a:p>
            <a:r>
              <a:rPr lang="fr-BE" altLang="en-US" dirty="0"/>
              <a:t>créée il y a 30 ans</a:t>
            </a:r>
          </a:p>
          <a:p>
            <a:pPr lvl="1"/>
            <a:r>
              <a:rPr lang="fr-BE" altLang="en-US" dirty="0"/>
              <a:t>loi du 15 janvier 1990</a:t>
            </a:r>
          </a:p>
          <a:p>
            <a:r>
              <a:rPr lang="fr-BE" altLang="en-US" dirty="0"/>
              <a:t>gestion paritaire </a:t>
            </a:r>
          </a:p>
          <a:p>
            <a:pPr lvl="1"/>
            <a:r>
              <a:rPr lang="fr-BE" altLang="en-US" dirty="0"/>
              <a:t>loi du 25 avril 1963 sur la gestion des organismes d'intérêt public de sécurité sociale et de prévoyance sociale </a:t>
            </a:r>
          </a:p>
          <a:p>
            <a:pPr lvl="1"/>
            <a:r>
              <a:rPr lang="fr-BE" altLang="en-US" dirty="0"/>
              <a:t>comité de gestion composé notamment de représentants des travailleurs, des employeurs et des indépendants</a:t>
            </a:r>
          </a:p>
          <a:p>
            <a:r>
              <a:rPr lang="fr-BE" altLang="en-US" dirty="0"/>
              <a:t>certaine autonomie </a:t>
            </a:r>
          </a:p>
          <a:p>
            <a:pPr lvl="1"/>
            <a:r>
              <a:rPr lang="fr-BE" altLang="en-US" dirty="0"/>
              <a:t>arrêté royal du 3 avril 1997 portant des mesures en vue de la responsabilisation des institutions publiques de sécurité sociale</a:t>
            </a:r>
          </a:p>
          <a:p>
            <a:pPr lvl="1"/>
            <a:r>
              <a:rPr lang="fr-BE" altLang="en-US" dirty="0"/>
              <a:t>technique du contrat d’administration</a:t>
            </a:r>
          </a:p>
          <a:p>
            <a:pPr lvl="2"/>
            <a:r>
              <a:rPr lang="fr-BE" altLang="en-US" dirty="0"/>
              <a:t>contrat entre l’Etat et la BCSS</a:t>
            </a:r>
          </a:p>
          <a:p>
            <a:pPr lvl="2"/>
            <a:r>
              <a:rPr lang="fr-BE" altLang="en-US" dirty="0"/>
              <a:t>contient les règles et conditions spécifiques dans lesquelles la BCSS remplit ses missions </a:t>
            </a:r>
          </a:p>
          <a:p>
            <a:pPr lvl="2"/>
            <a:r>
              <a:rPr lang="fr-BE" altLang="en-US" dirty="0"/>
              <a:t>BCSS est une ‘institution publique de sécurité sociale’</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21</a:t>
            </a:fld>
            <a:endParaRPr lang="en-GB" dirty="0"/>
          </a:p>
        </p:txBody>
      </p:sp>
    </p:spTree>
    <p:extLst>
      <p:ext uri="{BB962C8B-B14F-4D97-AF65-F5344CB8AC3E}">
        <p14:creationId xmlns:p14="http://schemas.microsoft.com/office/powerpoint/2010/main" val="132663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Banque Carrefour de la sécurité sociale</a:t>
            </a:r>
            <a:endParaRPr lang="en-US" dirty="0"/>
          </a:p>
        </p:txBody>
      </p:sp>
      <p:sp>
        <p:nvSpPr>
          <p:cNvPr id="3" name="Content Placeholder 2"/>
          <p:cNvSpPr>
            <a:spLocks noGrp="1"/>
          </p:cNvSpPr>
          <p:nvPr>
            <p:ph idx="1"/>
          </p:nvPr>
        </p:nvSpPr>
        <p:spPr/>
        <p:txBody>
          <a:bodyPr>
            <a:normAutofit/>
          </a:bodyPr>
          <a:lstStyle/>
          <a:p>
            <a:r>
              <a:rPr lang="fr-FR" dirty="0"/>
              <a:t>but</a:t>
            </a:r>
          </a:p>
          <a:p>
            <a:pPr lvl="1"/>
            <a:r>
              <a:rPr lang="fr-FR" dirty="0"/>
              <a:t>agir comme moteur et coordinateur de l’</a:t>
            </a:r>
            <a:r>
              <a:rPr lang="fr-FR" dirty="0" err="1"/>
              <a:t>eGovernment</a:t>
            </a:r>
            <a:r>
              <a:rPr lang="fr-FR" dirty="0"/>
              <a:t>  dans le secteur social</a:t>
            </a:r>
          </a:p>
          <a:p>
            <a:pPr lvl="1"/>
            <a:r>
              <a:rPr lang="fr-FR" dirty="0"/>
              <a:t>rassembler et faire collaborer les acteurs du terrain pour améliorer la qualité, l’efficacité, l’efficience et la performance du secteur social</a:t>
            </a:r>
          </a:p>
          <a:p>
            <a:pPr lvl="1"/>
            <a:r>
              <a:rPr lang="fr-FR" dirty="0"/>
              <a:t>travailler sans relâche à la réforme des processus et des relations entre les 3.000 instances actives dans le secteur social (entités fédérales, fédérées et locales) et entre ces instances, les corps intermédiaires, et les citoyens et entreprises</a:t>
            </a:r>
          </a:p>
          <a:p>
            <a:endParaRPr lang="fr-BE" altLang="en-US" dirty="0"/>
          </a:p>
          <a:p>
            <a:r>
              <a:rPr lang="fr-BE" altLang="en-US" dirty="0"/>
              <a:t>innovation</a:t>
            </a:r>
          </a:p>
          <a:p>
            <a:pPr lvl="1"/>
            <a:r>
              <a:rPr lang="fr-BE" altLang="en-US" dirty="0"/>
              <a:t>capacité à anticiper les grands défis et à y apporter des réponses innovantes</a:t>
            </a:r>
          </a:p>
          <a:p>
            <a:pPr lvl="1"/>
            <a:r>
              <a:rPr lang="fr-BE" altLang="en-US" dirty="0"/>
              <a:t>pionnier pour légiférer sur les nouvelles technologies et pour implémenter de nouveaux projets qui font appel à ces nouvelles technologies</a:t>
            </a:r>
          </a:p>
          <a:p>
            <a:pPr lvl="1"/>
            <a:r>
              <a:rPr lang="fr-BE" altLang="en-US" dirty="0"/>
              <a:t>plate-forme informatique complètement orientée services (SOA)</a:t>
            </a:r>
          </a:p>
          <a:p>
            <a:pPr lvl="1"/>
            <a:r>
              <a:rPr lang="fr-BE" altLang="en-US" dirty="0" err="1"/>
              <a:t>G-Cloud</a:t>
            </a:r>
            <a:endParaRPr lang="fr-FR"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22</a:t>
            </a:fld>
            <a:endParaRPr lang="en-GB" dirty="0"/>
          </a:p>
        </p:txBody>
      </p:sp>
    </p:spTree>
    <p:extLst>
      <p:ext uri="{BB962C8B-B14F-4D97-AF65-F5344CB8AC3E}">
        <p14:creationId xmlns:p14="http://schemas.microsoft.com/office/powerpoint/2010/main" val="200300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Banque Carrefour de la sécurité sociale</a:t>
            </a:r>
            <a:endParaRPr lang="en-US" dirty="0"/>
          </a:p>
        </p:txBody>
      </p:sp>
      <p:sp>
        <p:nvSpPr>
          <p:cNvPr id="3" name="Content Placeholder 2"/>
          <p:cNvSpPr>
            <a:spLocks noGrp="1"/>
          </p:cNvSpPr>
          <p:nvPr>
            <p:ph idx="1"/>
          </p:nvPr>
        </p:nvSpPr>
        <p:spPr/>
        <p:txBody>
          <a:bodyPr>
            <a:normAutofit/>
          </a:bodyPr>
          <a:lstStyle/>
          <a:p>
            <a:r>
              <a:rPr lang="fr-BE" altLang="en-US" dirty="0"/>
              <a:t>résultats</a:t>
            </a:r>
          </a:p>
          <a:p>
            <a:pPr lvl="1"/>
            <a:r>
              <a:rPr lang="fr-BE" altLang="en-US" dirty="0"/>
              <a:t>un réseau avec des services de base</a:t>
            </a:r>
          </a:p>
          <a:p>
            <a:pPr lvl="1"/>
            <a:r>
              <a:rPr lang="fr-BE" altLang="en-US" dirty="0"/>
              <a:t>+/- 2 milliard de messages échangés entre les acteurs du secteur en 2022</a:t>
            </a:r>
          </a:p>
          <a:p>
            <a:pPr lvl="1"/>
            <a:r>
              <a:rPr lang="fr-BE" altLang="en-US" dirty="0"/>
              <a:t>identification unique des citoyens et des entreprises </a:t>
            </a:r>
          </a:p>
          <a:p>
            <a:pPr lvl="1"/>
            <a:r>
              <a:rPr lang="fr-BE" altLang="en-US" dirty="0"/>
              <a:t>rationalisation, collecte unique  et réutilisation</a:t>
            </a:r>
            <a:r>
              <a:rPr lang="fr-BE" dirty="0"/>
              <a:t> des données</a:t>
            </a:r>
          </a:p>
          <a:p>
            <a:pPr lvl="1"/>
            <a:r>
              <a:rPr lang="fr-BE" dirty="0"/>
              <a:t>2</a:t>
            </a:r>
            <a:r>
              <a:rPr lang="fr-BE" dirty="0" smtClean="0"/>
              <a:t>20 </a:t>
            </a:r>
            <a:r>
              <a:rPr lang="fr-BE" dirty="0"/>
              <a:t>messages structurés &amp; </a:t>
            </a:r>
            <a:r>
              <a:rPr lang="fr-BE" dirty="0" smtClean="0"/>
              <a:t>120 services </a:t>
            </a:r>
            <a:r>
              <a:rPr lang="fr-BE" dirty="0"/>
              <a:t>web en production, après optimisation des processus et autorisations du Comité de Sécurité de l’Information</a:t>
            </a:r>
          </a:p>
          <a:p>
            <a:pPr lvl="1"/>
            <a:r>
              <a:rPr lang="fr-BE" dirty="0"/>
              <a:t>déclaration multifonctionnelle des données salaire et temps de travail des employeurs à l’ensemble de la sécurité sociale, d’application à application</a:t>
            </a:r>
          </a:p>
          <a:p>
            <a:pPr lvl="1"/>
            <a:r>
              <a:rPr lang="fr-BE" dirty="0"/>
              <a:t>suppression de pratiquement tous les échanges d’information papier directs ou indirects  (via les citoyens ou les entreprises)</a:t>
            </a:r>
          </a:p>
          <a:p>
            <a:pPr lvl="1"/>
            <a:r>
              <a:rPr lang="fr-BE" dirty="0"/>
              <a:t>charges des employeurs diminuées d’1 milliard </a:t>
            </a:r>
            <a:r>
              <a:rPr lang="fr-FR" dirty="0"/>
              <a:t>€ (chiffres &gt; ASA) pour le secteur social</a:t>
            </a:r>
          </a:p>
          <a:p>
            <a:pPr lvl="1"/>
            <a:r>
              <a:rPr lang="fr-FR" dirty="0"/>
              <a:t>lutte plus efficace contre la fraude</a:t>
            </a:r>
            <a:endParaRPr lang="fr-BE" dirty="0"/>
          </a:p>
          <a:p>
            <a:pPr lvl="1"/>
            <a:r>
              <a:rPr lang="fr-BE" altLang="en-US" dirty="0"/>
              <a:t>automatisation des droits supplémentaires</a:t>
            </a:r>
          </a:p>
          <a:p>
            <a:pPr lvl="1"/>
            <a:r>
              <a:rPr lang="fr-BE" altLang="en-US" dirty="0"/>
              <a:t>data center commun aux IPSS, environnement SOA, services partagés et intégrés, environnement cloud</a:t>
            </a:r>
            <a:endParaRPr lang="en-US" altLang="en-US"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23</a:t>
            </a:fld>
            <a:endParaRPr lang="en-GB" dirty="0"/>
          </a:p>
        </p:txBody>
      </p:sp>
    </p:spTree>
    <p:extLst>
      <p:ext uri="{BB962C8B-B14F-4D97-AF65-F5344CB8AC3E}">
        <p14:creationId xmlns:p14="http://schemas.microsoft.com/office/powerpoint/2010/main" val="119019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a:t>réseau: </a:t>
            </a:r>
            <a:r>
              <a:rPr lang="fr-BE" sz="2000" dirty="0" err="1"/>
              <a:t>front-office</a:t>
            </a:r>
            <a:endParaRPr lang="en-US" sz="2000" dirty="0"/>
          </a:p>
        </p:txBody>
      </p:sp>
      <p:grpSp>
        <p:nvGrpSpPr>
          <p:cNvPr id="93" name="Group 92"/>
          <p:cNvGrpSpPr/>
          <p:nvPr/>
        </p:nvGrpSpPr>
        <p:grpSpPr>
          <a:xfrm>
            <a:off x="2311401" y="1447801"/>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INASTI</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110111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réseau: back-office</a:t>
            </a:r>
          </a:p>
          <a:p>
            <a:endParaRPr lang="en-US" dirty="0"/>
          </a:p>
        </p:txBody>
      </p:sp>
      <p:grpSp>
        <p:nvGrpSpPr>
          <p:cNvPr id="33" name="Group 32"/>
          <p:cNvGrpSpPr/>
          <p:nvPr/>
        </p:nvGrpSpPr>
        <p:grpSpPr>
          <a:xfrm>
            <a:off x="2495600" y="1273285"/>
            <a:ext cx="7560841" cy="5111750"/>
            <a:chOff x="467544" y="1404565"/>
            <a:chExt cx="7560841" cy="5111750"/>
          </a:xfrm>
        </p:grpSpPr>
        <p:grpSp>
          <p:nvGrpSpPr>
            <p:cNvPr id="34" name="Group 30720"/>
            <p:cNvGrpSpPr>
              <a:grpSpLocks/>
            </p:cNvGrpSpPr>
            <p:nvPr/>
          </p:nvGrpSpPr>
          <p:grpSpPr bwMode="auto">
            <a:xfrm>
              <a:off x="467544" y="1404565"/>
              <a:ext cx="7264400" cy="5111750"/>
              <a:chOff x="387375" y="1114698"/>
              <a:chExt cx="7263209" cy="5111774"/>
            </a:xfrm>
          </p:grpSpPr>
          <p:sp>
            <p:nvSpPr>
              <p:cNvPr id="66" name="Freeform 65"/>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7" name="Freeform 66"/>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68" name="Freeform 67"/>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69" name="Freeform 68"/>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70" name="Group 2"/>
              <p:cNvGrpSpPr>
                <a:grpSpLocks/>
              </p:cNvGrpSpPr>
              <p:nvPr/>
            </p:nvGrpSpPr>
            <p:grpSpPr bwMode="auto">
              <a:xfrm>
                <a:off x="2394117" y="2169249"/>
                <a:ext cx="4103785" cy="3201853"/>
                <a:chOff x="2451795" y="2242795"/>
                <a:chExt cx="3683720" cy="2908915"/>
              </a:xfrm>
            </p:grpSpPr>
            <p:sp>
              <p:nvSpPr>
                <p:cNvPr id="79" name="Freeform 78"/>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a:t>ORINT</a:t>
                  </a:r>
                </a:p>
              </p:txBody>
            </p:sp>
            <p:sp>
              <p:nvSpPr>
                <p:cNvPr id="80" name="Freeform 79"/>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81" name="Freeform 80"/>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82" name="Freeform 81"/>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83" name="Freeform 82"/>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84" name="Freeform 83"/>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85" name="Freeform 84"/>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86" name="Freeform 85"/>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ETCS</a:t>
                  </a:r>
                  <a:endParaRPr lang="en-US" sz="1400" dirty="0"/>
                </a:p>
              </p:txBody>
            </p:sp>
            <p:sp>
              <p:nvSpPr>
                <p:cNvPr id="87" name="Freeform 86"/>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71" name="Freeform 70"/>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72"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30719"/>
              <p:cNvGrpSpPr>
                <a:grpSpLocks/>
              </p:cNvGrpSpPr>
              <p:nvPr/>
            </p:nvGrpSpPr>
            <p:grpSpPr bwMode="auto">
              <a:xfrm>
                <a:off x="839738" y="1379812"/>
                <a:ext cx="1499942" cy="3134055"/>
                <a:chOff x="134159" y="1079090"/>
                <a:chExt cx="1499942" cy="3134055"/>
              </a:xfrm>
            </p:grpSpPr>
            <p:sp>
              <p:nvSpPr>
                <p:cNvPr id="76" name="Freeform 75"/>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77" name="Freeform 76"/>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78" name="Freeform 77"/>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5" name="Flowchart: Connector 34"/>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Communautés</a:t>
              </a:r>
            </a:p>
          </p:txBody>
        </p:sp>
      </p:gr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spTree>
    <p:extLst>
      <p:ext uri="{BB962C8B-B14F-4D97-AF65-F5344CB8AC3E}">
        <p14:creationId xmlns:p14="http://schemas.microsoft.com/office/powerpoint/2010/main" val="138640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p>
        </p:txBody>
      </p:sp>
      <p:grpSp>
        <p:nvGrpSpPr>
          <p:cNvPr id="5" name="Group 4">
            <a:extLst>
              <a:ext uri="{FF2B5EF4-FFF2-40B4-BE49-F238E27FC236}">
                <a16:creationId xmlns:a16="http://schemas.microsoft.com/office/drawing/2014/main" id="{D6BAE371-622A-0C22-B59A-92238B18E88C}"/>
              </a:ext>
            </a:extLst>
          </p:cNvPr>
          <p:cNvGrpSpPr/>
          <p:nvPr/>
        </p:nvGrpSpPr>
        <p:grpSpPr>
          <a:xfrm>
            <a:off x="1691823" y="980727"/>
            <a:ext cx="8808354" cy="5173001"/>
            <a:chOff x="1657968" y="1156466"/>
            <a:chExt cx="8808354" cy="5449458"/>
          </a:xfrm>
        </p:grpSpPr>
        <p:pic>
          <p:nvPicPr>
            <p:cNvPr id="6" name="Picture 5">
              <a:extLst>
                <a:ext uri="{FF2B5EF4-FFF2-40B4-BE49-F238E27FC236}">
                  <a16:creationId xmlns:a16="http://schemas.microsoft.com/office/drawing/2014/main" id="{D596208F-FA0F-3E3F-875E-479E99B5FED8}"/>
                </a:ext>
              </a:extLst>
            </p:cNvPr>
            <p:cNvPicPr>
              <a:picLocks noChangeAspect="1"/>
            </p:cNvPicPr>
            <p:nvPr/>
          </p:nvPicPr>
          <p:blipFill>
            <a:blip r:embed="rId2"/>
            <a:stretch>
              <a:fillRect/>
            </a:stretch>
          </p:blipFill>
          <p:spPr>
            <a:xfrm>
              <a:off x="1657968" y="1156466"/>
              <a:ext cx="8808354" cy="5449458"/>
            </a:xfrm>
            <a:prstGeom prst="rect">
              <a:avLst/>
            </a:prstGeom>
          </p:spPr>
        </p:pic>
        <p:sp>
          <p:nvSpPr>
            <p:cNvPr id="7" name="TextBox 3">
              <a:extLst>
                <a:ext uri="{FF2B5EF4-FFF2-40B4-BE49-F238E27FC236}">
                  <a16:creationId xmlns:a16="http://schemas.microsoft.com/office/drawing/2014/main" id="{2FDE1A76-4427-22C7-03F5-58466732E2E7}"/>
                </a:ext>
              </a:extLst>
            </p:cNvPr>
            <p:cNvSpPr txBox="1"/>
            <p:nvPr/>
          </p:nvSpPr>
          <p:spPr>
            <a:xfrm>
              <a:off x="8417790" y="2871354"/>
              <a:ext cx="868220" cy="369332"/>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E2543C"/>
                  </a:solidFill>
                </a:rPr>
                <a:t>+28%</a:t>
              </a:r>
            </a:p>
          </p:txBody>
        </p:sp>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spTree>
    <p:extLst>
      <p:ext uri="{BB962C8B-B14F-4D97-AF65-F5344CB8AC3E}">
        <p14:creationId xmlns:p14="http://schemas.microsoft.com/office/powerpoint/2010/main" val="300489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Matrice</a:t>
            </a:r>
            <a:r>
              <a:rPr lang="en-US" dirty="0"/>
              <a:t> only once</a:t>
            </a:r>
          </a:p>
        </p:txBody>
      </p:sp>
      <p:sp>
        <p:nvSpPr>
          <p:cNvPr id="3" name="Content Placeholder 2"/>
          <p:cNvSpPr>
            <a:spLocks noGrp="1"/>
          </p:cNvSpPr>
          <p:nvPr>
            <p:ph idx="1"/>
          </p:nvPr>
        </p:nvSpPr>
        <p:spPr/>
        <p:txBody>
          <a:bodyPr/>
          <a:lstStyle/>
          <a:p>
            <a:r>
              <a:rPr lang="fr-FR" dirty="0">
                <a:solidFill>
                  <a:srgbClr val="2E3031"/>
                </a:solidFill>
                <a:latin typeface="+mn-lt"/>
              </a:rPr>
              <a:t>aperçu global des échanges de données, organisés par la BCSS afin de garantir le principe de collecte de données « </a:t>
            </a:r>
            <a:r>
              <a:rPr lang="fr-FR" dirty="0" err="1">
                <a:solidFill>
                  <a:srgbClr val="2E3031"/>
                </a:solidFill>
                <a:latin typeface="+mn-lt"/>
              </a:rPr>
              <a:t>only</a:t>
            </a:r>
            <a:r>
              <a:rPr lang="fr-FR" dirty="0">
                <a:solidFill>
                  <a:srgbClr val="2E3031"/>
                </a:solidFill>
                <a:latin typeface="+mn-lt"/>
              </a:rPr>
              <a:t> once » auprès des citoyens et des entreprises</a:t>
            </a:r>
          </a:p>
          <a:p>
            <a:endParaRPr lang="fr-FR" dirty="0">
              <a:solidFill>
                <a:srgbClr val="2E3031"/>
              </a:solidFill>
              <a:latin typeface="+mn-lt"/>
            </a:endParaRPr>
          </a:p>
          <a:p>
            <a:r>
              <a:rPr lang="fr-FR" dirty="0">
                <a:solidFill>
                  <a:srgbClr val="2E3031"/>
                </a:solidFill>
                <a:latin typeface="+mn-lt"/>
              </a:rPr>
              <a:t>4 tableaux </a:t>
            </a:r>
          </a:p>
          <a:p>
            <a:pPr lvl="1"/>
            <a:r>
              <a:rPr lang="fr-FR" dirty="0">
                <a:solidFill>
                  <a:srgbClr val="2E3031"/>
                </a:solidFill>
              </a:rPr>
              <a:t>types de données à caractère personnel qui sont échangés entre les institutions de sécurité sociale </a:t>
            </a:r>
          </a:p>
          <a:p>
            <a:pPr lvl="1"/>
            <a:r>
              <a:rPr lang="fr-FR" dirty="0">
                <a:solidFill>
                  <a:srgbClr val="2E3031"/>
                </a:solidFill>
              </a:rPr>
              <a:t>types de données à caractère personnel qui sont fournis par les institutions publiques actives en dehors du secteur social aux institutions de sécurité sociale </a:t>
            </a:r>
          </a:p>
          <a:p>
            <a:pPr lvl="1"/>
            <a:r>
              <a:rPr lang="fr-FR" dirty="0">
                <a:solidFill>
                  <a:srgbClr val="2E3031"/>
                </a:solidFill>
              </a:rPr>
              <a:t>types de données à caractère personnel qui sont fournis par les institutions de sécurité sociale à des institutions publiques actives en dehors du secteur social </a:t>
            </a:r>
          </a:p>
          <a:p>
            <a:pPr lvl="1"/>
            <a:r>
              <a:rPr lang="fr-FR" dirty="0">
                <a:solidFill>
                  <a:srgbClr val="2E3031"/>
                </a:solidFill>
              </a:rPr>
              <a:t>types de données à caractère personnel qui sont fournis par les institutions de sécurité sociale à diverses institutions publiques des Communautés et Régions (précision des 4 dernières colonnes du tableau précédent)</a:t>
            </a:r>
          </a:p>
          <a:p>
            <a:pPr marL="360000" lvl="1" indent="0">
              <a:buNone/>
            </a:pPr>
            <a:r>
              <a:rPr lang="fr-FR" dirty="0">
                <a:solidFill>
                  <a:srgbClr val="2E3031"/>
                </a:solidFill>
                <a:sym typeface="Wingdings" panose="05000000000000000000" pitchFamily="2" charset="2"/>
              </a:rPr>
              <a:t> </a:t>
            </a:r>
            <a:r>
              <a:rPr lang="fr-FR" dirty="0">
                <a:solidFill>
                  <a:srgbClr val="2E3031"/>
                </a:solidFill>
                <a:sym typeface="Wingdings" panose="05000000000000000000" pitchFamily="2" charset="2"/>
                <a:hlinkClick r:id="rId2"/>
              </a:rPr>
              <a:t>visualiser les tableaux de la matrice sur le site web de la BCSS</a:t>
            </a:r>
            <a:endParaRPr lang="fr-FR" b="0" i="0" dirty="0">
              <a:solidFill>
                <a:srgbClr val="2E3031"/>
              </a:solidFill>
              <a:effectLst/>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spTree>
    <p:extLst>
      <p:ext uri="{BB962C8B-B14F-4D97-AF65-F5344CB8AC3E}">
        <p14:creationId xmlns:p14="http://schemas.microsoft.com/office/powerpoint/2010/main" val="3527940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88640"/>
            <a:ext cx="10972800" cy="864096"/>
          </a:xfrm>
        </p:spPr>
        <p:txBody>
          <a:bodyPr/>
          <a:lstStyle/>
          <a:p>
            <a:r>
              <a:rPr lang="fr-BE" altLang="en-US" dirty="0" err="1"/>
              <a:t>Only</a:t>
            </a:r>
            <a:r>
              <a:rPr lang="fr-BE" altLang="en-US" dirty="0"/>
              <a:t> once - matrice </a:t>
            </a:r>
            <a:endParaRPr lang="en-US" dirty="0"/>
          </a:p>
        </p:txBody>
      </p:sp>
      <p:pic>
        <p:nvPicPr>
          <p:cNvPr id="6" name="Picture 5">
            <a:extLst>
              <a:ext uri="{FF2B5EF4-FFF2-40B4-BE49-F238E27FC236}">
                <a16:creationId xmlns:a16="http://schemas.microsoft.com/office/drawing/2014/main" id="{15F9C542-6A92-4D3E-A226-54CB7E895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58" y="1124744"/>
            <a:ext cx="10058400" cy="5256584"/>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spTree>
    <p:extLst>
      <p:ext uri="{BB962C8B-B14F-4D97-AF65-F5344CB8AC3E}">
        <p14:creationId xmlns:p14="http://schemas.microsoft.com/office/powerpoint/2010/main" val="370845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once - matrice</a:t>
            </a:r>
            <a:endParaRPr lang="en-US" dirty="0"/>
          </a:p>
        </p:txBody>
      </p:sp>
      <p:pic>
        <p:nvPicPr>
          <p:cNvPr id="5" name="Picture 4">
            <a:extLst>
              <a:ext uri="{FF2B5EF4-FFF2-40B4-BE49-F238E27FC236}">
                <a16:creationId xmlns:a16="http://schemas.microsoft.com/office/drawing/2014/main" id="{87FE094B-3A23-4BF8-9103-32FAB121F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71" y="980728"/>
            <a:ext cx="10058400" cy="5400600"/>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spTree>
    <p:extLst>
      <p:ext uri="{BB962C8B-B14F-4D97-AF65-F5344CB8AC3E}">
        <p14:creationId xmlns:p14="http://schemas.microsoft.com/office/powerpoint/2010/main" val="297132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a:t>
            </a:fld>
            <a:endParaRPr lang="en-GB" dirty="0"/>
          </a:p>
        </p:txBody>
      </p:sp>
    </p:spTree>
    <p:extLst>
      <p:ext uri="{BB962C8B-B14F-4D97-AF65-F5344CB8AC3E}">
        <p14:creationId xmlns:p14="http://schemas.microsoft.com/office/powerpoint/2010/main" val="312333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once - matrice </a:t>
            </a:r>
            <a:endParaRPr lang="en-US" dirty="0"/>
          </a:p>
        </p:txBody>
      </p:sp>
      <p:pic>
        <p:nvPicPr>
          <p:cNvPr id="5" name="Picture 4">
            <a:extLst>
              <a:ext uri="{FF2B5EF4-FFF2-40B4-BE49-F238E27FC236}">
                <a16:creationId xmlns:a16="http://schemas.microsoft.com/office/drawing/2014/main" id="{58981786-7586-4B0C-9C18-356192BEC5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1455558"/>
            <a:ext cx="11953328" cy="4198984"/>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spTree>
    <p:extLst>
      <p:ext uri="{BB962C8B-B14F-4D97-AF65-F5344CB8AC3E}">
        <p14:creationId xmlns:p14="http://schemas.microsoft.com/office/powerpoint/2010/main" val="304311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once - matrice</a:t>
            </a:r>
            <a:endParaRPr lang="en-US" dirty="0"/>
          </a:p>
        </p:txBody>
      </p:sp>
      <p:pic>
        <p:nvPicPr>
          <p:cNvPr id="7" name="Picture 6">
            <a:extLst>
              <a:ext uri="{FF2B5EF4-FFF2-40B4-BE49-F238E27FC236}">
                <a16:creationId xmlns:a16="http://schemas.microsoft.com/office/drawing/2014/main" id="{303EF2B3-9466-4B7A-901B-F4A8E49C8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4" y="1630656"/>
            <a:ext cx="12040644" cy="3570280"/>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spTree>
    <p:extLst>
      <p:ext uri="{BB962C8B-B14F-4D97-AF65-F5344CB8AC3E}">
        <p14:creationId xmlns:p14="http://schemas.microsoft.com/office/powerpoint/2010/main" val="2498525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02630"/>
            <a:ext cx="8229600" cy="922114"/>
          </a:xfrm>
          <a:noFill/>
        </p:spPr>
        <p:txBody>
          <a:bodyPr/>
          <a:lstStyle/>
          <a:p>
            <a:r>
              <a:rPr lang="fr-BE" dirty="0"/>
              <a:t>Banque Carrefour de la sécurité sociale</a:t>
            </a:r>
            <a:endParaRPr lang="en-US" dirty="0"/>
          </a:p>
        </p:txBody>
      </p:sp>
      <p:sp>
        <p:nvSpPr>
          <p:cNvPr id="7" name="Content Placeholder 2">
            <a:extLst>
              <a:ext uri="{FF2B5EF4-FFF2-40B4-BE49-F238E27FC236}">
                <a16:creationId xmlns:a16="http://schemas.microsoft.com/office/drawing/2014/main" id="{85D5DCA6-DCD0-4A64-8E14-823E3C77AB6B}"/>
              </a:ext>
            </a:extLst>
          </p:cNvPr>
          <p:cNvSpPr>
            <a:spLocks noGrp="1"/>
          </p:cNvSpPr>
          <p:nvPr>
            <p:ph idx="1"/>
          </p:nvPr>
        </p:nvSpPr>
        <p:spPr>
          <a:xfrm>
            <a:off x="609600" y="1196975"/>
            <a:ext cx="10972800" cy="5111750"/>
          </a:xfrm>
        </p:spPr>
        <p:txBody>
          <a:bodyPr/>
          <a:lstStyle/>
          <a:p>
            <a:r>
              <a:rPr lang="fr-BE" dirty="0"/>
              <a:t>disponibilité des services (norme: </a:t>
            </a:r>
            <a:r>
              <a:rPr lang="fr-BE" dirty="0">
                <a:solidFill>
                  <a:srgbClr val="008CB2"/>
                </a:solidFill>
              </a:rPr>
              <a:t>99%</a:t>
            </a:r>
            <a:r>
              <a:rPr lang="fr-BE" dirty="0"/>
              <a:t>) en 2022</a:t>
            </a:r>
            <a:endParaRPr lang="fr-FR" dirty="0"/>
          </a:p>
          <a:p>
            <a:pPr lvl="1"/>
            <a:r>
              <a:rPr lang="fr-FR" dirty="0"/>
              <a:t> </a:t>
            </a:r>
            <a:r>
              <a:rPr lang="fr-BE" dirty="0">
                <a:solidFill>
                  <a:srgbClr val="008CB2"/>
                </a:solidFill>
              </a:rPr>
              <a:t>99,99 % </a:t>
            </a:r>
            <a:r>
              <a:rPr lang="fr-BE" dirty="0"/>
              <a:t>de disponibilité du système informatique de la BCSS </a:t>
            </a:r>
          </a:p>
          <a:p>
            <a:pPr lvl="1"/>
            <a:r>
              <a:rPr lang="fr-BE" dirty="0"/>
              <a:t> </a:t>
            </a:r>
            <a:r>
              <a:rPr lang="fr-BE" dirty="0">
                <a:solidFill>
                  <a:srgbClr val="008CB2"/>
                </a:solidFill>
              </a:rPr>
              <a:t>99,91 %</a:t>
            </a:r>
            <a:r>
              <a:rPr lang="fr-BE" b="1" dirty="0">
                <a:solidFill>
                  <a:srgbClr val="008CB2"/>
                </a:solidFill>
              </a:rPr>
              <a:t> </a:t>
            </a:r>
            <a:r>
              <a:rPr lang="fr-BE" dirty="0"/>
              <a:t>de disponibilité pour les services du Registre national </a:t>
            </a:r>
          </a:p>
          <a:p>
            <a:pPr lvl="1"/>
            <a:r>
              <a:rPr lang="fr-BE" dirty="0"/>
              <a:t> </a:t>
            </a:r>
            <a:r>
              <a:rPr lang="fr-BE" dirty="0">
                <a:solidFill>
                  <a:srgbClr val="008CB2"/>
                </a:solidFill>
              </a:rPr>
              <a:t>99,98 %</a:t>
            </a:r>
            <a:r>
              <a:rPr lang="fr-BE" dirty="0">
                <a:solidFill>
                  <a:srgbClr val="0082B8"/>
                </a:solidFill>
              </a:rPr>
              <a:t> </a:t>
            </a:r>
            <a:r>
              <a:rPr lang="fr-BE" dirty="0"/>
              <a:t>de disponibilité pour les services de l’ONSS</a:t>
            </a:r>
          </a:p>
          <a:p>
            <a:pPr lvl="1"/>
            <a:endParaRPr lang="fr-BE" sz="600" dirty="0"/>
          </a:p>
          <a:p>
            <a:r>
              <a:rPr lang="fr-BE" dirty="0"/>
              <a:t>délais de traitement (normes: </a:t>
            </a:r>
            <a:r>
              <a:rPr lang="fr-BE" dirty="0">
                <a:solidFill>
                  <a:srgbClr val="008CB2"/>
                </a:solidFill>
              </a:rPr>
              <a:t>99% - 99,5%</a:t>
            </a:r>
            <a:r>
              <a:rPr lang="fr-BE" dirty="0"/>
              <a:t>) en 2022</a:t>
            </a:r>
            <a:endParaRPr lang="fr-BE" dirty="0">
              <a:solidFill>
                <a:srgbClr val="008CB2"/>
              </a:solidFill>
            </a:endParaRPr>
          </a:p>
          <a:p>
            <a:pPr lvl="1"/>
            <a:r>
              <a:rPr lang="fr-BE" dirty="0"/>
              <a:t>délai maximal de 1 seconde dans </a:t>
            </a:r>
            <a:r>
              <a:rPr lang="fr-BE" dirty="0">
                <a:solidFill>
                  <a:srgbClr val="008CB2"/>
                </a:solidFill>
              </a:rPr>
              <a:t>99,66 %</a:t>
            </a:r>
            <a:r>
              <a:rPr lang="fr-BE" dirty="0">
                <a:solidFill>
                  <a:srgbClr val="0082B8"/>
                </a:solidFill>
              </a:rPr>
              <a:t> </a:t>
            </a:r>
            <a:r>
              <a:rPr lang="fr-BE" dirty="0"/>
              <a:t>des cas</a:t>
            </a:r>
          </a:p>
          <a:p>
            <a:pPr lvl="1"/>
            <a:r>
              <a:rPr lang="fr-BE" dirty="0"/>
              <a:t>délai maximal de 2 secondes dans </a:t>
            </a:r>
            <a:r>
              <a:rPr lang="fr-BE" dirty="0">
                <a:solidFill>
                  <a:srgbClr val="008CB2"/>
                </a:solidFill>
              </a:rPr>
              <a:t>99,93 %</a:t>
            </a:r>
            <a:r>
              <a:rPr lang="fr-BE" dirty="0">
                <a:solidFill>
                  <a:srgbClr val="0082B8"/>
                </a:solidFill>
              </a:rPr>
              <a:t>  </a:t>
            </a:r>
            <a:r>
              <a:rPr lang="fr-BE" dirty="0"/>
              <a:t>des cas </a:t>
            </a:r>
          </a:p>
          <a:p>
            <a:pPr lvl="1"/>
            <a:r>
              <a:rPr lang="fr-BE" dirty="0">
                <a:solidFill>
                  <a:srgbClr val="008CB2"/>
                </a:solidFill>
              </a:rPr>
              <a:t>99,85 %</a:t>
            </a:r>
            <a:r>
              <a:rPr lang="fr-BE" dirty="0">
                <a:solidFill>
                  <a:srgbClr val="0082B8"/>
                </a:solidFill>
              </a:rPr>
              <a:t> </a:t>
            </a:r>
            <a:r>
              <a:rPr lang="fr-BE" dirty="0"/>
              <a:t>des services traités en mode batch dans les 4 jours calendrier</a:t>
            </a:r>
          </a:p>
          <a:p>
            <a:pPr lvl="1"/>
            <a:r>
              <a:rPr lang="fr-BE" dirty="0"/>
              <a:t>travaux batch exceptionnels : </a:t>
            </a:r>
            <a:r>
              <a:rPr lang="fr-BE" dirty="0">
                <a:solidFill>
                  <a:srgbClr val="008CB2"/>
                </a:solidFill>
              </a:rPr>
              <a:t>100</a:t>
            </a:r>
            <a:r>
              <a:rPr lang="fr-BE" b="1" dirty="0">
                <a:solidFill>
                  <a:srgbClr val="008CB2"/>
                </a:solidFill>
              </a:rPr>
              <a:t> </a:t>
            </a:r>
            <a:r>
              <a:rPr lang="fr-BE" dirty="0">
                <a:solidFill>
                  <a:srgbClr val="008CB2"/>
                </a:solidFill>
              </a:rPr>
              <a:t>%</a:t>
            </a:r>
            <a:r>
              <a:rPr lang="fr-BE" b="1" dirty="0">
                <a:solidFill>
                  <a:srgbClr val="5591C3"/>
                </a:solidFill>
              </a:rPr>
              <a:t> </a:t>
            </a:r>
            <a:r>
              <a:rPr lang="fr-BE" dirty="0"/>
              <a:t>des services traités dans les délais convenus avec les institutions</a:t>
            </a:r>
          </a:p>
          <a:p>
            <a:pPr marL="457200" lvl="1" indent="0">
              <a:buNone/>
            </a:pPr>
            <a:endParaRPr lang="fr-BE" dirty="0">
              <a:sym typeface="Wingdings" panose="05000000000000000000" pitchFamily="2" charset="2"/>
            </a:endParaRPr>
          </a:p>
          <a:p>
            <a:pPr marL="57150" indent="0">
              <a:buNone/>
            </a:pPr>
            <a:r>
              <a:rPr lang="fr-BE" dirty="0">
                <a:sym typeface="Wingdings" panose="05000000000000000000" pitchFamily="2" charset="2"/>
              </a:rPr>
              <a:t> très bons </a:t>
            </a:r>
            <a:r>
              <a:rPr lang="fr-BE" dirty="0"/>
              <a:t>résultats, grâce aux efforts continus pour la stabilisation et la consolidation de l’infrastructure et des applications</a:t>
            </a:r>
          </a:p>
          <a:p>
            <a:pPr marL="457200" lvl="1" indent="0">
              <a:buNone/>
            </a:pPr>
            <a:endParaRPr lang="fr-BE" dirty="0"/>
          </a:p>
          <a:p>
            <a:pPr lvl="1"/>
            <a:endParaRPr lang="fr-BE" dirty="0"/>
          </a:p>
          <a:p>
            <a:endParaRPr lang="fr-BE"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401417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r>
              <a:rPr lang="en-US" sz="2000" dirty="0">
                <a:solidFill>
                  <a:srgbClr val="0082B8"/>
                </a:solidFill>
              </a:rPr>
              <a:t>25,3 </a:t>
            </a:r>
            <a:r>
              <a:rPr lang="en-US" sz="2000" dirty="0">
                <a:solidFill>
                  <a:schemeClr val="tx1">
                    <a:lumMod val="85000"/>
                    <a:lumOff val="15000"/>
                  </a:schemeClr>
                </a:solidFill>
              </a:rPr>
              <a:t>millions de</a:t>
            </a:r>
            <a:r>
              <a:rPr lang="fr-FR" altLang="en-US" sz="2000" dirty="0">
                <a:solidFill>
                  <a:schemeClr val="tx1">
                    <a:lumMod val="85000"/>
                    <a:lumOff val="15000"/>
                  </a:schemeClr>
                </a:solidFill>
              </a:rPr>
              <a:t> personnes différentes inscrites dans le répertoire des  références</a:t>
            </a:r>
          </a:p>
          <a:p>
            <a:pPr marL="358775"/>
            <a:r>
              <a:rPr lang="fr-BE" altLang="en-US" sz="2000" dirty="0">
                <a:solidFill>
                  <a:schemeClr val="tx1">
                    <a:lumMod val="85000"/>
                    <a:lumOff val="15000"/>
                  </a:schemeClr>
                </a:solidFill>
              </a:rPr>
              <a:t>en moyenne toute personne est connue dans </a:t>
            </a:r>
            <a:r>
              <a:rPr lang="fr-BE" altLang="en-US" sz="2000" dirty="0">
                <a:solidFill>
                  <a:srgbClr val="0082B8"/>
                </a:solidFill>
              </a:rPr>
              <a:t>14,33</a:t>
            </a:r>
            <a:r>
              <a:rPr lang="fr-BE" altLang="en-US" sz="2000" dirty="0">
                <a:solidFill>
                  <a:schemeClr val="tx1">
                    <a:lumMod val="85000"/>
                    <a:lumOff val="15000"/>
                  </a:schemeClr>
                </a:solidFill>
              </a:rPr>
              <a:t> secteurs</a:t>
            </a:r>
          </a:p>
          <a:p>
            <a:pPr marL="358775"/>
            <a:r>
              <a:rPr lang="fr-BE" altLang="en-US" sz="2000" dirty="0">
                <a:solidFill>
                  <a:srgbClr val="0082B8"/>
                </a:solidFill>
              </a:rPr>
              <a:t>376,7 </a:t>
            </a:r>
            <a:r>
              <a:rPr lang="fr-BE" altLang="en-US" sz="2000" dirty="0">
                <a:solidFill>
                  <a:schemeClr val="tx1">
                    <a:lumMod val="85000"/>
                    <a:lumOff val="15000"/>
                  </a:schemeClr>
                </a:solidFill>
              </a:rPr>
              <a:t>millions de ‘dossiers actifs’ dans le répertoire des personnes</a:t>
            </a:r>
            <a:endParaRPr lang="fr-FR" altLang="en-US" sz="2000" dirty="0">
              <a:solidFill>
                <a:schemeClr val="tx1">
                  <a:lumMod val="85000"/>
                  <a:lumOff val="15000"/>
                </a:schemeClr>
              </a:solidFill>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spTree>
    <p:extLst>
      <p:ext uri="{BB962C8B-B14F-4D97-AF65-F5344CB8AC3E}">
        <p14:creationId xmlns:p14="http://schemas.microsoft.com/office/powerpoint/2010/main" val="376582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87488" y="169836"/>
            <a:ext cx="9486132" cy="6305040"/>
          </a:xfrm>
          <a:prstGeom prst="rect">
            <a:avLst/>
          </a:prstGeom>
        </p:spPr>
      </p:pic>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34</a:t>
            </a:fld>
            <a:endParaRPr lang="en-GB"/>
          </a:p>
        </p:txBody>
      </p:sp>
    </p:spTree>
    <p:extLst>
      <p:ext uri="{BB962C8B-B14F-4D97-AF65-F5344CB8AC3E}">
        <p14:creationId xmlns:p14="http://schemas.microsoft.com/office/powerpoint/2010/main" val="25865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dirty="0"/>
              <a:t>Banque Carrefour de la sécurité sociale</a:t>
            </a:r>
            <a:endParaRPr lang="en-US" dirty="0"/>
          </a:p>
        </p:txBody>
      </p:sp>
      <p:graphicFrame>
        <p:nvGraphicFramePr>
          <p:cNvPr id="5" name="Content Placeholder 4"/>
          <p:cNvGraphicFramePr>
            <a:graphicFrameLocks noChangeAspect="1"/>
          </p:cNvGraphicFramePr>
          <p:nvPr>
            <p:extLst>
              <p:ext uri="{D42A27DB-BD31-4B8C-83A1-F6EECF244321}">
                <p14:modId xmlns:p14="http://schemas.microsoft.com/office/powerpoint/2010/main" val="2799214206"/>
              </p:ext>
            </p:extLst>
          </p:nvPr>
        </p:nvGraphicFramePr>
        <p:xfrm>
          <a:off x="2063552" y="1123410"/>
          <a:ext cx="8685581" cy="5113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spTree>
    <p:extLst>
      <p:ext uri="{BB962C8B-B14F-4D97-AF65-F5344CB8AC3E}">
        <p14:creationId xmlns:p14="http://schemas.microsoft.com/office/powerpoint/2010/main" val="2879852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Quelques projets coordonnés par la BCSS</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36</a:t>
            </a:fld>
            <a:endParaRPr lang="en-GB" dirty="0"/>
          </a:p>
        </p:txBody>
      </p:sp>
    </p:spTree>
    <p:extLst>
      <p:ext uri="{BB962C8B-B14F-4D97-AF65-F5344CB8AC3E}">
        <p14:creationId xmlns:p14="http://schemas.microsoft.com/office/powerpoint/2010/main" val="157446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a:t>Projets coordonnés par la BCSS</a:t>
            </a:r>
            <a:endParaRPr lang="en-US" altLang="en-US" dirty="0"/>
          </a:p>
        </p:txBody>
      </p:sp>
      <p:sp>
        <p:nvSpPr>
          <p:cNvPr id="39939" name="Content Placeholder 2"/>
          <p:cNvSpPr>
            <a:spLocks noGrp="1"/>
          </p:cNvSpPr>
          <p:nvPr>
            <p:ph idx="1"/>
          </p:nvPr>
        </p:nvSpPr>
        <p:spPr/>
        <p:txBody>
          <a:bodyPr/>
          <a:lstStyle/>
          <a:p>
            <a:r>
              <a:rPr lang="fr-BE" altLang="en-US" dirty="0"/>
              <a:t>de manière globale, la BCSS met l’accent sur les projets liés à la simplification administrative et au principe de collecte unique des données (</a:t>
            </a:r>
            <a:r>
              <a:rPr lang="fr-BE" altLang="en-US" dirty="0" err="1"/>
              <a:t>only</a:t>
            </a:r>
            <a:r>
              <a:rPr lang="fr-BE" altLang="en-US" dirty="0"/>
              <a:t> once) avec pour corollaire un bon Return On Invest (ROI) et la recherche de l’efficience</a:t>
            </a:r>
          </a:p>
          <a:p>
            <a:pPr lvl="1"/>
            <a:r>
              <a:rPr lang="nl-BE" altLang="en-US" dirty="0" err="1"/>
              <a:t>optimalisation</a:t>
            </a:r>
            <a:r>
              <a:rPr lang="nl-BE" altLang="en-US" dirty="0"/>
              <a:t> des </a:t>
            </a:r>
            <a:r>
              <a:rPr lang="nl-BE" altLang="en-US" dirty="0" err="1"/>
              <a:t>processus</a:t>
            </a:r>
            <a:endParaRPr lang="fr-BE" altLang="en-US" dirty="0"/>
          </a:p>
          <a:p>
            <a:pPr lvl="1"/>
            <a:r>
              <a:rPr lang="fr-BE" altLang="en-US" dirty="0"/>
              <a:t>réutilisation des flux / messages existants</a:t>
            </a:r>
          </a:p>
          <a:p>
            <a:pPr lvl="1"/>
            <a:r>
              <a:rPr lang="fr-BE" altLang="en-US" dirty="0"/>
              <a:t>penser les applications de manière générique</a:t>
            </a:r>
          </a:p>
          <a:p>
            <a:endParaRPr lang="fr-BE" dirty="0"/>
          </a:p>
          <a:p>
            <a:r>
              <a:rPr lang="fr-BE" dirty="0"/>
              <a:t>liste des priorités 2023</a:t>
            </a:r>
          </a:p>
          <a:p>
            <a:pPr lvl="1"/>
            <a:r>
              <a:rPr lang="fr-BE" dirty="0"/>
              <a:t>portfolio consolidé de demandes, disponible sur la page Comité général de Coordination du site web</a:t>
            </a:r>
          </a:p>
          <a:p>
            <a:pPr lvl="1"/>
            <a:r>
              <a:rPr lang="fr-BE" dirty="0">
                <a:sym typeface="Wingdings" panose="05000000000000000000" pitchFamily="2" charset="2"/>
              </a:rPr>
              <a:t> </a:t>
            </a:r>
            <a:r>
              <a:rPr lang="fr-FR" dirty="0">
                <a:hlinkClick r:id="rId2"/>
              </a:rPr>
              <a:t>https://www.ksz-bcss.fgov.be/fr/a-propos-de-la-bcss/gouvernance/comite-general-de-coordination</a:t>
            </a:r>
            <a:endParaRPr lang="fr-FR"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spTree>
    <p:extLst>
      <p:ext uri="{BB962C8B-B14F-4D97-AF65-F5344CB8AC3E}">
        <p14:creationId xmlns:p14="http://schemas.microsoft.com/office/powerpoint/2010/main" val="200845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Priorités</a:t>
            </a:r>
            <a:r>
              <a:rPr lang="nl-BE" dirty="0"/>
              <a:t> pour 2023</a:t>
            </a:r>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1799933337"/>
              </p:ext>
            </p:extLst>
          </p:nvPr>
        </p:nvGraphicFramePr>
        <p:xfrm>
          <a:off x="1990519" y="1254770"/>
          <a:ext cx="8062398" cy="48374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spTree>
    <p:extLst>
      <p:ext uri="{BB962C8B-B14F-4D97-AF65-F5344CB8AC3E}">
        <p14:creationId xmlns:p14="http://schemas.microsoft.com/office/powerpoint/2010/main" val="1940289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Priorités</a:t>
            </a:r>
            <a:r>
              <a:rPr lang="nl-BE" dirty="0"/>
              <a:t> pour </a:t>
            </a:r>
            <a:r>
              <a:rPr lang="nl-BE" dirty="0" smtClean="0"/>
              <a:t>2023</a:t>
            </a:r>
            <a:endParaRPr lang="en-US" dirty="0"/>
          </a:p>
        </p:txBody>
      </p:sp>
      <p:sp>
        <p:nvSpPr>
          <p:cNvPr id="3" name="Content Placeholder 2"/>
          <p:cNvSpPr>
            <a:spLocks noGrp="1"/>
          </p:cNvSpPr>
          <p:nvPr>
            <p:ph idx="1"/>
          </p:nvPr>
        </p:nvSpPr>
        <p:spPr/>
        <p:txBody>
          <a:bodyPr/>
          <a:lstStyle/>
          <a:p>
            <a:pPr lvl="0">
              <a:spcAft>
                <a:spcPts val="0"/>
              </a:spcAft>
              <a:buFont typeface="Arial" panose="020B0604020202020204" pitchFamily="34" charset="0"/>
              <a:buChar char="•"/>
              <a:tabLst>
                <a:tab pos="457200" algn="l"/>
              </a:tabLst>
            </a:pPr>
            <a:r>
              <a:rPr lang="fr-FR" sz="2400" dirty="0">
                <a:latin typeface="Calibri" panose="020F0502020204030204" pitchFamily="34" charset="0"/>
                <a:ea typeface="Calibri" panose="020F0502020204030204" pitchFamily="34" charset="0"/>
                <a:cs typeface="Times New Roman" panose="02020603050405020304" pitchFamily="18" charset="0"/>
              </a:rPr>
              <a:t>poursuite de l’élargissement vers davantage de simplification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spcAft>
                <a:spcPts val="0"/>
              </a:spcAft>
              <a:tabLst>
                <a:tab pos="914400" algn="l"/>
              </a:tabLst>
            </a:pPr>
            <a:r>
              <a:rPr lang="fr-FR" dirty="0">
                <a:latin typeface="Calibri" panose="020F0502020204030204" pitchFamily="34" charset="0"/>
                <a:ea typeface="Calibri" panose="020F0502020204030204" pitchFamily="34" charset="0"/>
                <a:cs typeface="Times New Roman" panose="02020603050405020304" pitchFamily="18" charset="0"/>
              </a:rPr>
              <a:t>au niveau des régions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spcAft>
                <a:spcPts val="0"/>
              </a:spcAft>
              <a:buFont typeface="Arial" panose="020B0604020202020204" pitchFamily="34" charset="0"/>
              <a:buChar char="•"/>
              <a:tabLst>
                <a:tab pos="1371600" algn="l"/>
              </a:tabLst>
            </a:pPr>
            <a:r>
              <a:rPr lang="fr-FR" dirty="0">
                <a:latin typeface="Calibri" panose="020F0502020204030204" pitchFamily="34" charset="0"/>
                <a:ea typeface="Calibri" panose="020F0502020204030204" pitchFamily="34" charset="0"/>
                <a:cs typeface="Times New Roman" panose="02020603050405020304" pitchFamily="18" charset="0"/>
              </a:rPr>
              <a:t>communication de données avec les institutions régionales responsables de l'éducation dans le cadre du compte individuel de formation (</a:t>
            </a:r>
            <a:r>
              <a:rPr lang="fr-FR" dirty="0" err="1">
                <a:latin typeface="Calibri" panose="020F0502020204030204" pitchFamily="34" charset="0"/>
                <a:ea typeface="Calibri" panose="020F0502020204030204" pitchFamily="34" charset="0"/>
                <a:cs typeface="Times New Roman" panose="02020603050405020304" pitchFamily="18" charset="0"/>
              </a:rPr>
              <a:t>Individual</a:t>
            </a:r>
            <a:r>
              <a:rPr lang="fr-FR" dirty="0">
                <a:latin typeface="Calibri" panose="020F0502020204030204" pitchFamily="34" charset="0"/>
                <a:ea typeface="Calibri" panose="020F0502020204030204" pitchFamily="34" charset="0"/>
                <a:cs typeface="Times New Roman" panose="02020603050405020304" pitchFamily="18" charset="0"/>
              </a:rPr>
              <a:t> Learning </a:t>
            </a:r>
            <a:r>
              <a:rPr lang="fr-FR" dirty="0" err="1">
                <a:latin typeface="Calibri" panose="020F0502020204030204" pitchFamily="34" charset="0"/>
                <a:ea typeface="Calibri" panose="020F0502020204030204" pitchFamily="34" charset="0"/>
                <a:cs typeface="Times New Roman" panose="02020603050405020304" pitchFamily="18" charset="0"/>
              </a:rPr>
              <a:t>Account</a:t>
            </a:r>
            <a:r>
              <a:rPr lang="fr-FR" dirty="0">
                <a:latin typeface="Calibri" panose="020F0502020204030204" pitchFamily="34" charset="0"/>
                <a:ea typeface="Calibri" panose="020F0502020204030204" pitchFamily="34" charset="0"/>
                <a:cs typeface="Times New Roman" panose="02020603050405020304" pitchFamily="18" charset="0"/>
              </a:rPr>
              <a:t> of ILA)</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spcAft>
                <a:spcPts val="0"/>
              </a:spcAft>
              <a:buFont typeface="Arial" panose="020B0604020202020204" pitchFamily="34" charset="0"/>
              <a:buChar char="•"/>
              <a:tabLst>
                <a:tab pos="1371600" algn="l"/>
              </a:tabLst>
            </a:pPr>
            <a:r>
              <a:rPr lang="fr-FR" dirty="0">
                <a:latin typeface="Calibri" panose="020F0502020204030204" pitchFamily="34" charset="0"/>
                <a:ea typeface="Calibri" panose="020F0502020204030204" pitchFamily="34" charset="0"/>
                <a:cs typeface="Times New Roman" panose="02020603050405020304" pitchFamily="18" charset="0"/>
              </a:rPr>
              <a:t>intensification de la communication de données entre les services régionaux de l'emploi</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spcAft>
                <a:spcPts val="0"/>
              </a:spcAft>
              <a:tabLst>
                <a:tab pos="914400" algn="l"/>
              </a:tabLst>
            </a:pPr>
            <a:r>
              <a:rPr lang="fr-FR" dirty="0">
                <a:latin typeface="Calibri" panose="020F0502020204030204" pitchFamily="34" charset="0"/>
                <a:ea typeface="Calibri" panose="020F0502020204030204" pitchFamily="34" charset="0"/>
                <a:cs typeface="Times New Roman" panose="02020603050405020304" pitchFamily="18" charset="0"/>
              </a:rPr>
              <a:t>opérationnalisation de la communication de données sur l’invalidité (augmenter la qualité / ajouter des montants / migration technique)</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spcAft>
                <a:spcPts val="0"/>
              </a:spcAft>
              <a:tabLst>
                <a:tab pos="914400" algn="l"/>
              </a:tabLst>
            </a:pPr>
            <a:r>
              <a:rPr lang="fr-FR" dirty="0">
                <a:latin typeface="Calibri" panose="020F0502020204030204" pitchFamily="34" charset="0"/>
                <a:ea typeface="Calibri" panose="020F0502020204030204" pitchFamily="34" charset="0"/>
                <a:cs typeface="Times New Roman" panose="02020603050405020304" pitchFamily="18" charset="0"/>
              </a:rPr>
              <a:t>mise en place d'une communication de données structurelles avec FEDASIL</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spcAft>
                <a:spcPts val="0"/>
              </a:spcAft>
              <a:tabLst>
                <a:tab pos="914400" algn="l"/>
              </a:tabLst>
            </a:pPr>
            <a:r>
              <a:rPr lang="fr-FR" dirty="0">
                <a:latin typeface="Calibri" panose="020F0502020204030204" pitchFamily="34" charset="0"/>
                <a:ea typeface="Calibri" panose="020F0502020204030204" pitchFamily="34" charset="0"/>
                <a:cs typeface="Times New Roman" panose="02020603050405020304" pitchFamily="18" charset="0"/>
              </a:rPr>
              <a:t>révision de DOLSIS (application web + services sous-jacents)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spcAft>
                <a:spcPts val="0"/>
              </a:spcAft>
              <a:tabLst>
                <a:tab pos="914400" algn="l"/>
              </a:tabLst>
            </a:pPr>
            <a:r>
              <a:rPr lang="fr-FR" dirty="0">
                <a:latin typeface="Calibri" panose="020F0502020204030204" pitchFamily="34" charset="0"/>
                <a:ea typeface="Calibri" panose="020F0502020204030204" pitchFamily="34" charset="0"/>
                <a:cs typeface="Times New Roman" panose="02020603050405020304" pitchFamily="18" charset="0"/>
              </a:rPr>
              <a:t>développement du service web BELCOTAX avec le SPF Finances afin de disposer de revenus plus actualisés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spcAft>
                <a:spcPts val="0"/>
              </a:spcAft>
              <a:tabLst>
                <a:tab pos="914400" algn="l"/>
              </a:tabLst>
            </a:pPr>
            <a:r>
              <a:rPr lang="fr-FR" dirty="0">
                <a:latin typeface="Calibri" panose="020F0502020204030204" pitchFamily="34" charset="0"/>
                <a:ea typeface="Calibri" panose="020F0502020204030204" pitchFamily="34" charset="0"/>
                <a:cs typeface="Times New Roman" panose="02020603050405020304" pitchFamily="18" charset="0"/>
              </a:rPr>
              <a:t>SPF Justice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spcAft>
                <a:spcPts val="0"/>
              </a:spcAft>
              <a:buFont typeface="Arial" panose="020B0604020202020204" pitchFamily="34" charset="0"/>
              <a:buChar char="•"/>
              <a:tabLst>
                <a:tab pos="1371600" algn="l"/>
              </a:tabLst>
            </a:pPr>
            <a:r>
              <a:rPr lang="fr-FR" dirty="0">
                <a:latin typeface="Calibri" panose="020F0502020204030204" pitchFamily="34" charset="0"/>
                <a:ea typeface="Calibri" panose="020F0502020204030204" pitchFamily="34" charset="0"/>
                <a:cs typeface="Times New Roman" panose="02020603050405020304" pitchFamily="18" charset="0"/>
              </a:rPr>
              <a:t>inscription d'institutions supplémentaires pour le flux des détenus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spcAft>
                <a:spcPts val="0"/>
              </a:spcAft>
              <a:tabLst>
                <a:tab pos="914400" algn="l"/>
              </a:tabLst>
            </a:pPr>
            <a:r>
              <a:rPr lang="fr-FR"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39</a:t>
            </a:fld>
            <a:endParaRPr lang="en-GB" dirty="0"/>
          </a:p>
        </p:txBody>
      </p:sp>
    </p:spTree>
    <p:extLst>
      <p:ext uri="{BB962C8B-B14F-4D97-AF65-F5344CB8AC3E}">
        <p14:creationId xmlns:p14="http://schemas.microsoft.com/office/powerpoint/2010/main" val="426518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Acteurs du secteur social en Belgique</a:t>
            </a:r>
            <a:endParaRPr lang="en-US" dirty="0"/>
          </a:p>
        </p:txBody>
      </p:sp>
      <p:sp>
        <p:nvSpPr>
          <p:cNvPr id="3" name="Content Placeholder 2"/>
          <p:cNvSpPr>
            <a:spLocks noGrp="1"/>
          </p:cNvSpPr>
          <p:nvPr>
            <p:ph idx="1"/>
          </p:nvPr>
        </p:nvSpPr>
        <p:spPr/>
        <p:txBody>
          <a:bodyPr>
            <a:normAutofit/>
          </a:bodyPr>
          <a:lstStyle/>
          <a:p>
            <a:r>
              <a:rPr lang="fr-FR" dirty="0"/>
              <a:t>&gt; 11.500.000 assurés sociaux</a:t>
            </a:r>
          </a:p>
          <a:p>
            <a:r>
              <a:rPr lang="fr-FR" dirty="0"/>
              <a:t>&gt; 225.000 employeurs</a:t>
            </a:r>
          </a:p>
          <a:p>
            <a:r>
              <a:rPr lang="fr-FR" dirty="0"/>
              <a:t>2.000 instances actives dans la perception de cotisations ou dans la gestion, l'exécution ou l'octroi</a:t>
            </a:r>
          </a:p>
          <a:p>
            <a:pPr lvl="1"/>
            <a:r>
              <a:rPr lang="fr-FR" dirty="0"/>
              <a:t>des assurances sociales (assurance maladie, assurance chômage, pensions, allocations familiales,...) dans tous les régimes (travailleurs salariés, travailleurs indépendants, fonctionnaires)</a:t>
            </a:r>
          </a:p>
          <a:p>
            <a:pPr lvl="1"/>
            <a:r>
              <a:rPr lang="fr-FR" dirty="0"/>
              <a:t>d'aide sociale (revenu d'intégration, allocations aux personnes handicapées,…)</a:t>
            </a:r>
          </a:p>
          <a:p>
            <a:pPr lvl="1"/>
            <a:r>
              <a:rPr lang="fr-FR" dirty="0"/>
              <a:t>des avantages supplémentaires prévus dans des CCT</a:t>
            </a:r>
          </a:p>
          <a:p>
            <a:r>
              <a:rPr lang="fr-FR" dirty="0"/>
              <a:t>1.000 instances actives dans la gestion, l’exécution ou l’octroi</a:t>
            </a:r>
          </a:p>
          <a:p>
            <a:pPr lvl="1"/>
            <a:r>
              <a:rPr lang="fr-FR" dirty="0"/>
              <a:t>des avantages sociaux prévus par des niveaux de pouvoir autres que les pouvoirs fédéraux (communes, villes, provinces, régions, communautés,…)</a:t>
            </a:r>
          </a:p>
          <a:p>
            <a:pPr lvl="1"/>
            <a:r>
              <a:rPr lang="fr-FR" dirty="0"/>
              <a:t>des droits dérivés accordés sur la base du statut social du bénéficiaire (services fiscaux, sociétés de transports en commun, entreprises d’utilité publique, sociétés de logement social,…)</a:t>
            </a:r>
          </a:p>
          <a:p>
            <a:endParaRPr lang="fr-FR" dirty="0"/>
          </a:p>
          <a:p>
            <a:endParaRPr lang="fr-FR"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spTree>
    <p:extLst>
      <p:ext uri="{BB962C8B-B14F-4D97-AF65-F5344CB8AC3E}">
        <p14:creationId xmlns:p14="http://schemas.microsoft.com/office/powerpoint/2010/main" val="1564723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a:t>Projets continus coordonnés par la BCSS</a:t>
            </a:r>
            <a:endParaRPr lang="en-US" dirty="0"/>
          </a:p>
        </p:txBody>
      </p:sp>
      <p:sp>
        <p:nvSpPr>
          <p:cNvPr id="3" name="Content Placeholder 2"/>
          <p:cNvSpPr>
            <a:spLocks noGrp="1"/>
          </p:cNvSpPr>
          <p:nvPr>
            <p:ph idx="1"/>
          </p:nvPr>
        </p:nvSpPr>
        <p:spPr/>
        <p:txBody>
          <a:bodyPr/>
          <a:lstStyle/>
          <a:p>
            <a:r>
              <a:rPr lang="fr-BE" dirty="0" err="1"/>
              <a:t>G-Cloud</a:t>
            </a:r>
            <a:endParaRPr lang="fr-BE" dirty="0"/>
          </a:p>
          <a:p>
            <a:r>
              <a:rPr lang="fr-BE" dirty="0"/>
              <a:t>services pour les employeurs (Dimona – </a:t>
            </a:r>
            <a:r>
              <a:rPr lang="fr-BE" dirty="0" err="1"/>
              <a:t>DmfA</a:t>
            </a:r>
            <a:r>
              <a:rPr lang="fr-BE" dirty="0"/>
              <a:t> – DRS)</a:t>
            </a:r>
          </a:p>
          <a:p>
            <a:r>
              <a:rPr lang="fr-BE" dirty="0"/>
              <a:t>services pour les citoyens</a:t>
            </a:r>
          </a:p>
          <a:p>
            <a:r>
              <a:rPr lang="fr-BE" dirty="0"/>
              <a:t>services pour des tiers</a:t>
            </a:r>
          </a:p>
          <a:p>
            <a:r>
              <a:rPr lang="fr-BE" dirty="0"/>
              <a:t>carte d’identité électronique (</a:t>
            </a:r>
            <a:r>
              <a:rPr lang="fr-BE" dirty="0" err="1"/>
              <a:t>eID</a:t>
            </a:r>
            <a:r>
              <a:rPr lang="fr-BE" dirty="0"/>
              <a:t>) et carte </a:t>
            </a:r>
            <a:r>
              <a:rPr lang="fr-BE" dirty="0" err="1"/>
              <a:t>isi</a:t>
            </a:r>
            <a:r>
              <a:rPr lang="fr-BE" dirty="0"/>
              <a:t>+</a:t>
            </a:r>
          </a:p>
          <a:p>
            <a:r>
              <a:rPr lang="fr-BE" dirty="0"/>
              <a:t>statuts sociaux harmonisés – droits dérivés (SSH)</a:t>
            </a:r>
          </a:p>
          <a:p>
            <a:r>
              <a:rPr lang="fr-BE" dirty="0" err="1"/>
              <a:t>eBox</a:t>
            </a:r>
            <a:r>
              <a:rPr lang="fr-BE" dirty="0"/>
              <a:t> citoyen</a:t>
            </a:r>
          </a:p>
          <a:p>
            <a:r>
              <a:rPr lang="fr-BE" dirty="0" err="1"/>
              <a:t>datawarehouse</a:t>
            </a:r>
            <a:r>
              <a:rPr lang="fr-BE" dirty="0"/>
              <a:t> marché du travail et protection sociale</a:t>
            </a:r>
          </a:p>
          <a:p>
            <a:r>
              <a:rPr lang="fr-BE" dirty="0"/>
              <a:t>lutte contre la fraude</a:t>
            </a:r>
          </a:p>
          <a:p>
            <a:r>
              <a:rPr lang="fr-BE" dirty="0"/>
              <a:t>EESSI</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40</a:t>
            </a:fld>
            <a:endParaRPr lang="en-GB" dirty="0"/>
          </a:p>
        </p:txBody>
      </p:sp>
    </p:spTree>
    <p:extLst>
      <p:ext uri="{BB962C8B-B14F-4D97-AF65-F5344CB8AC3E}">
        <p14:creationId xmlns:p14="http://schemas.microsoft.com/office/powerpoint/2010/main" val="2845150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a:p>
          <a:p>
            <a:pPr algn="ctr"/>
            <a:r>
              <a:rPr lang="fr-BE" dirty="0">
                <a:hlinkClick r:id="rId4"/>
              </a:rPr>
              <a:t>https://www.gcloud.belgium.be/fr/index.html</a:t>
            </a:r>
            <a:endParaRPr lang="fr-BE" dirty="0"/>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Tree>
    <p:extLst>
      <p:ext uri="{BB962C8B-B14F-4D97-AF65-F5344CB8AC3E}">
        <p14:creationId xmlns:p14="http://schemas.microsoft.com/office/powerpoint/2010/main" val="529107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G-Cloud</a:t>
            </a:r>
            <a:endParaRPr lang="en-US" dirty="0"/>
          </a:p>
        </p:txBody>
      </p:sp>
      <p:sp>
        <p:nvSpPr>
          <p:cNvPr id="3" name="Content Placeholder 2"/>
          <p:cNvSpPr>
            <a:spLocks noGrp="1"/>
          </p:cNvSpPr>
          <p:nvPr>
            <p:ph idx="1"/>
          </p:nvPr>
        </p:nvSpPr>
        <p:spPr/>
        <p:txBody>
          <a:bodyPr/>
          <a:lstStyle/>
          <a:p>
            <a:r>
              <a:rPr lang="fr-FR" dirty="0"/>
              <a:t>business case pour le gouvernement fédéral, </a:t>
            </a:r>
            <a:r>
              <a:rPr lang="fr-FR" dirty="0" err="1"/>
              <a:t>p.e</a:t>
            </a:r>
            <a:r>
              <a:rPr lang="fr-FR" dirty="0"/>
              <a:t>.</a:t>
            </a:r>
          </a:p>
          <a:p>
            <a:pPr lvl="1"/>
            <a:r>
              <a:rPr lang="fr-FR" dirty="0"/>
              <a:t>consolidation des </a:t>
            </a:r>
            <a:r>
              <a:rPr lang="fr-FR" dirty="0" err="1"/>
              <a:t>datacenters</a:t>
            </a:r>
            <a:r>
              <a:rPr lang="fr-FR" dirty="0"/>
              <a:t> </a:t>
            </a:r>
          </a:p>
          <a:p>
            <a:pPr lvl="1"/>
            <a:r>
              <a:rPr lang="fr-FR" dirty="0"/>
              <a:t>infrastructure as a service (</a:t>
            </a:r>
            <a:r>
              <a:rPr lang="fr-FR" dirty="0" err="1"/>
              <a:t>IaaS</a:t>
            </a:r>
            <a:r>
              <a:rPr lang="fr-FR" dirty="0"/>
              <a:t>) (serveurs virtuels) </a:t>
            </a:r>
          </a:p>
          <a:p>
            <a:pPr lvl="1"/>
            <a:r>
              <a:rPr lang="fr-FR" dirty="0"/>
              <a:t>capacité de stockage commun</a:t>
            </a:r>
          </a:p>
          <a:p>
            <a:pPr lvl="1"/>
            <a:r>
              <a:rPr lang="fr-FR" dirty="0"/>
              <a:t>Internet Access Protection (infrastructure de protection du réseau) </a:t>
            </a:r>
          </a:p>
          <a:p>
            <a:pPr lvl="1"/>
            <a:r>
              <a:rPr lang="fr-FR" dirty="0" err="1"/>
              <a:t>Babelfed</a:t>
            </a:r>
            <a:r>
              <a:rPr lang="fr-FR" dirty="0"/>
              <a:t> (outil de traduction) </a:t>
            </a:r>
          </a:p>
          <a:p>
            <a:pPr lvl="1"/>
            <a:r>
              <a:rPr lang="fr-FR" dirty="0"/>
              <a:t>solution intégrée pour la téléphonie, la messagerie et d’autres possibilités de collaboration </a:t>
            </a:r>
          </a:p>
          <a:p>
            <a:pPr lvl="1"/>
            <a:r>
              <a:rPr lang="fr-FR" dirty="0"/>
              <a:t>Platform as a Service (</a:t>
            </a:r>
            <a:r>
              <a:rPr lang="fr-FR" dirty="0" err="1"/>
              <a:t>PaaS</a:t>
            </a:r>
            <a:r>
              <a:rPr lang="fr-FR" dirty="0"/>
              <a:t>) (plate-forme de développement standardisée) </a:t>
            </a:r>
          </a:p>
          <a:p>
            <a:pPr lvl="1"/>
            <a:r>
              <a:rPr lang="fr-FR" dirty="0"/>
              <a:t>cahiers de charge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spTree>
    <p:extLst>
      <p:ext uri="{BB962C8B-B14F-4D97-AF65-F5344CB8AC3E}">
        <p14:creationId xmlns:p14="http://schemas.microsoft.com/office/powerpoint/2010/main" val="476372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nl-BE" noProof="0" dirty="0"/>
              <a:t>Status G-Cloud Service Portfolio</a:t>
            </a:r>
          </a:p>
        </p:txBody>
      </p:sp>
      <p:sp>
        <p:nvSpPr>
          <p:cNvPr id="8" name="Slide Number Placeholder 5"/>
          <p:cNvSpPr txBox="1">
            <a:spLocks/>
          </p:cNvSpPr>
          <p:nvPr/>
        </p:nvSpPr>
        <p:spPr>
          <a:xfrm>
            <a:off x="9888569" y="6536343"/>
            <a:ext cx="481642" cy="216000"/>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solidFill>
                <a:srgbClr val="364C9D"/>
              </a:solidFill>
            </a:endParaRPr>
          </a:p>
        </p:txBody>
      </p:sp>
      <p:pic>
        <p:nvPicPr>
          <p:cNvPr id="9" name="Picture 8"/>
          <p:cNvPicPr>
            <a:picLocks noChangeAspect="1"/>
          </p:cNvPicPr>
          <p:nvPr/>
        </p:nvPicPr>
        <p:blipFill>
          <a:blip r:embed="rId3"/>
          <a:stretch>
            <a:fillRect/>
          </a:stretch>
        </p:blipFill>
        <p:spPr>
          <a:xfrm>
            <a:off x="1780149" y="6286921"/>
            <a:ext cx="9144000" cy="146249"/>
          </a:xfrm>
          <a:prstGeom prst="rect">
            <a:avLst/>
          </a:prstGeom>
        </p:spPr>
      </p:pic>
      <p:pic>
        <p:nvPicPr>
          <p:cNvPr id="10" name="Picture 9"/>
          <p:cNvPicPr>
            <a:picLocks noChangeAspect="1"/>
          </p:cNvPicPr>
          <p:nvPr/>
        </p:nvPicPr>
        <p:blipFill>
          <a:blip r:embed="rId4"/>
          <a:stretch>
            <a:fillRect/>
          </a:stretch>
        </p:blipFill>
        <p:spPr>
          <a:xfrm>
            <a:off x="1776536" y="1004912"/>
            <a:ext cx="9144000" cy="5275782"/>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spTree>
    <p:extLst>
      <p:ext uri="{BB962C8B-B14F-4D97-AF65-F5344CB8AC3E}">
        <p14:creationId xmlns:p14="http://schemas.microsoft.com/office/powerpoint/2010/main" val="1968846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G-Cloud - </a:t>
            </a:r>
            <a:r>
              <a:rPr lang="nl-BE" dirty="0" err="1"/>
              <a:t>organisation</a:t>
            </a:r>
            <a:endParaRPr lang="en-US" dirty="0"/>
          </a:p>
        </p:txBody>
      </p:sp>
      <p:grpSp>
        <p:nvGrpSpPr>
          <p:cNvPr id="9" name="Group 8"/>
          <p:cNvGrpSpPr/>
          <p:nvPr/>
        </p:nvGrpSpPr>
        <p:grpSpPr>
          <a:xfrm>
            <a:off x="2021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a:solidFill>
                    <a:schemeClr val="tx1">
                      <a:lumMod val="75000"/>
                    </a:schemeClr>
                  </a:solidFill>
                </a:rPr>
                <a:t>Collèges</a:t>
              </a:r>
              <a:r>
                <a:rPr lang="nl-BE" sz="1600" dirty="0">
                  <a:solidFill>
                    <a:schemeClr val="tx1">
                      <a:lumMod val="75000"/>
                    </a:schemeClr>
                  </a:solidFill>
                </a:rPr>
                <a:t> (SPF, IPSS, 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(managers ICT des SPF, IPSS, 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Tree>
    <p:extLst>
      <p:ext uri="{BB962C8B-B14F-4D97-AF65-F5344CB8AC3E}">
        <p14:creationId xmlns:p14="http://schemas.microsoft.com/office/powerpoint/2010/main" val="1687640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cloud</a:t>
            </a:r>
            <a:endParaRPr lang="en-US" dirty="0"/>
          </a:p>
        </p:txBody>
      </p:sp>
      <p:sp>
        <p:nvSpPr>
          <p:cNvPr id="16" name="TextBox 15"/>
          <p:cNvSpPr txBox="1"/>
          <p:nvPr/>
        </p:nvSpPr>
        <p:spPr>
          <a:xfrm>
            <a:off x="7402999" y="980728"/>
            <a:ext cx="1368152" cy="369332"/>
          </a:xfrm>
          <a:prstGeom prst="rect">
            <a:avLst/>
          </a:prstGeom>
          <a:noFill/>
        </p:spPr>
        <p:txBody>
          <a:bodyPr wrap="square" rtlCol="0">
            <a:spAutoFit/>
          </a:bodyPr>
          <a:lstStyle/>
          <a:p>
            <a:pPr algn="ctr"/>
            <a:r>
              <a:rPr lang="nl-BE" dirty="0"/>
              <a:t>Public Cloud</a:t>
            </a:r>
            <a:endParaRPr lang="en-US" dirty="0"/>
          </a:p>
        </p:txBody>
      </p:sp>
      <p:grpSp>
        <p:nvGrpSpPr>
          <p:cNvPr id="78" name="Group 77"/>
          <p:cNvGrpSpPr/>
          <p:nvPr/>
        </p:nvGrpSpPr>
        <p:grpSpPr>
          <a:xfrm>
            <a:off x="1680580" y="1132239"/>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a:t>Community Cloud on-</a:t>
              </a:r>
              <a:r>
                <a:rPr lang="nl-BE" dirty="0" err="1"/>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a:t>Outsourced</a:t>
              </a:r>
              <a:r>
                <a:rPr lang="nl-BE" dirty="0"/>
                <a:t> Community Cloud (= off-</a:t>
              </a:r>
              <a:r>
                <a:rPr lang="nl-BE" dirty="0" err="1"/>
                <a:t>premise</a:t>
              </a:r>
              <a:r>
                <a:rPr lang="nl-BE" dirty="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a:t>Outsourced</a:t>
              </a:r>
              <a:r>
                <a:rPr lang="nl-BE" dirty="0"/>
                <a:t> Private Cloud (= off-</a:t>
              </a:r>
              <a:r>
                <a:rPr lang="nl-BE" dirty="0" err="1"/>
                <a:t>premise</a:t>
              </a:r>
              <a:r>
                <a:rPr lang="nl-BE" dirty="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a:t>Private Cloud on-</a:t>
              </a:r>
              <a:r>
                <a:rPr lang="nl-BE" dirty="0" err="1"/>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spTree>
    <p:extLst>
      <p:ext uri="{BB962C8B-B14F-4D97-AF65-F5344CB8AC3E}">
        <p14:creationId xmlns:p14="http://schemas.microsoft.com/office/powerpoint/2010/main" val="2713984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AutoShape 14" descr="Image result for containe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1598103"/>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2209801" y="2426778"/>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4324351" y="1375852"/>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3409951" y="1929890"/>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7539039" y="1513965"/>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6648451" y="1925127"/>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1" y="3744055"/>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4271963" y="3728180"/>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3419476" y="486165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7834313" y="4142517"/>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Monitoring</a:t>
            </a:r>
            <a:br>
              <a:rPr lang="fr-BE" dirty="0"/>
            </a:br>
            <a:r>
              <a:rPr lang="fr-BE" dirty="0"/>
              <a:t>Sécurisation</a:t>
            </a:r>
            <a:br>
              <a:rPr lang="fr-BE" dirty="0"/>
            </a:br>
            <a:r>
              <a:rPr lang="fr-BE" dirty="0" err="1"/>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4452081"/>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5775326" y="3728181"/>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5163" y="3536092"/>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794" y="5702124"/>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4392" y="4882181"/>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Content Placeholder 2"/>
          <p:cNvSpPr>
            <a:spLocks noGrp="1"/>
          </p:cNvSpPr>
          <p:nvPr>
            <p:ph idx="1"/>
          </p:nvPr>
        </p:nvSpPr>
        <p:spPr>
          <a:xfrm>
            <a:off x="1981200" y="908720"/>
            <a:ext cx="8229600" cy="5741353"/>
          </a:xfrm>
        </p:spPr>
        <p:txBody>
          <a:bodyPr/>
          <a:lstStyle/>
          <a:p>
            <a:r>
              <a:rPr lang="fr-BE" altLang="fr-FR" sz="2400" smtClean="0"/>
              <a:t>introduction technologie de conteneurs </a:t>
            </a:r>
          </a:p>
          <a:p>
            <a:endParaRPr lang="fr-BE" altLang="fr-FR" smtClean="0"/>
          </a:p>
          <a:p>
            <a:endParaRPr lang="fr-BE" altLang="fr-FR" smtClean="0"/>
          </a:p>
          <a:p>
            <a:endParaRPr lang="fr-BE" altLang="fr-FR" sz="1050" smtClean="0"/>
          </a:p>
          <a:p>
            <a:endParaRPr lang="fr-BE" altLang="fr-FR" sz="800" smtClean="0"/>
          </a:p>
          <a:p>
            <a:endParaRPr lang="fr-BE" altLang="fr-FR" sz="800" smtClean="0"/>
          </a:p>
          <a:p>
            <a:r>
              <a:rPr lang="fr-BE" altLang="fr-FR" sz="2400" smtClean="0"/>
              <a:t>traduit en technologie moderne Platform-as-a-Service</a:t>
            </a:r>
            <a:endParaRPr lang="fr-BE" altLang="fr-FR" sz="2400" dirty="0"/>
          </a:p>
        </p:txBody>
      </p:sp>
      <p:sp>
        <p:nvSpPr>
          <p:cNvPr id="38" name="Title 1"/>
          <p:cNvSpPr>
            <a:spLocks noGrp="1"/>
          </p:cNvSpPr>
          <p:nvPr>
            <p:ph type="title"/>
          </p:nvPr>
        </p:nvSpPr>
        <p:spPr>
          <a:xfrm>
            <a:off x="1991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smtClean="0">
                <a:solidFill>
                  <a:srgbClr val="0087BE"/>
                </a:solidFill>
              </a:rPr>
              <a:t>G-Cloud - </a:t>
            </a:r>
            <a:r>
              <a:rPr lang="nl-BE" sz="4000" smtClean="0">
                <a:solidFill>
                  <a:srgbClr val="0087BE"/>
                </a:solidFill>
              </a:rPr>
              <a:t>Platform as a Service - containers</a:t>
            </a:r>
            <a:endParaRPr lang="en-US" sz="4000" dirty="0">
              <a:solidFill>
                <a:srgbClr val="0087BE"/>
              </a:solidFill>
            </a:endParaRPr>
          </a:p>
        </p:txBody>
      </p:sp>
      <p:sp>
        <p:nvSpPr>
          <p:cNvPr id="6" name="Rectangle 5"/>
          <p:cNvSpPr/>
          <p:nvPr/>
        </p:nvSpPr>
        <p:spPr>
          <a:xfrm>
            <a:off x="2147794" y="24267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contenu individue</a:t>
            </a:r>
            <a:r>
              <a:rPr lang="fr-BE" sz="1400" dirty="0">
                <a:solidFill>
                  <a:schemeClr val="tx1"/>
                </a:solidFill>
              </a:rPr>
              <a:t>l</a:t>
            </a:r>
            <a:endParaRPr lang="en-US" sz="1400" dirty="0">
              <a:solidFill>
                <a:schemeClr val="tx1"/>
              </a:solidFill>
            </a:endParaRPr>
          </a:p>
        </p:txBody>
      </p:sp>
      <p:sp>
        <p:nvSpPr>
          <p:cNvPr id="7" name="Rectangle 6"/>
          <p:cNvSpPr/>
          <p:nvPr/>
        </p:nvSpPr>
        <p:spPr>
          <a:xfrm>
            <a:off x="4313486" y="256470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7539039" y="2564704"/>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et facilement transportable</a:t>
            </a:r>
          </a:p>
          <a:p>
            <a:pPr algn="ctr"/>
            <a:endParaRPr lang="en-US" sz="1400" dirty="0">
              <a:solidFill>
                <a:schemeClr val="tx1"/>
              </a:solidFill>
            </a:endParaRPr>
          </a:p>
        </p:txBody>
      </p:sp>
      <p:sp>
        <p:nvSpPr>
          <p:cNvPr id="39" name="Slide Number Placeholder 2"/>
          <p:cNvSpPr>
            <a:spLocks noGrp="1"/>
          </p:cNvSpPr>
          <p:nvPr>
            <p:ph type="sldNum" sz="quarter" idx="10"/>
          </p:nvPr>
        </p:nvSpPr>
        <p:spPr>
          <a:xfrm>
            <a:off x="11125200" y="6525344"/>
            <a:ext cx="1001184" cy="365125"/>
          </a:xfrm>
        </p:spPr>
        <p:txBody>
          <a:bodyPr/>
          <a:lstStyle/>
          <a:p>
            <a:pPr algn="r">
              <a:defRPr/>
            </a:pPr>
            <a:fld id="{7A7F1E79-8225-48A0-95BD-5254C3720E2D}" type="slidenum">
              <a:rPr lang="en-GB" sz="1000">
                <a:solidFill>
                  <a:schemeClr val="bg1">
                    <a:lumMod val="50000"/>
                  </a:schemeClr>
                </a:solidFill>
                <a:latin typeface="+mn-lt"/>
                <a:cs typeface="+mn-cs"/>
              </a:rPr>
              <a:pPr algn="r">
                <a:defRPr/>
              </a:pPr>
              <a:t>46</a:t>
            </a:fld>
            <a:endParaRPr lang="en-GB" sz="1000" dirty="0">
              <a:solidFill>
                <a:schemeClr val="bg1">
                  <a:lumMod val="50000"/>
                </a:schemeClr>
              </a:solidFill>
              <a:latin typeface="+mn-lt"/>
              <a:cs typeface="+mn-cs"/>
            </a:endParaRPr>
          </a:p>
        </p:txBody>
      </p:sp>
    </p:spTree>
    <p:extLst>
      <p:ext uri="{BB962C8B-B14F-4D97-AF65-F5344CB8AC3E}">
        <p14:creationId xmlns:p14="http://schemas.microsoft.com/office/powerpoint/2010/main" val="4062763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018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a:bodyPr>
          <a:lstStyle/>
          <a:p>
            <a:r>
              <a:rPr lang="fr-BE" dirty="0"/>
              <a:t>G-Cloud - </a:t>
            </a:r>
            <a:r>
              <a:rPr lang="fr-BE" dirty="0" err="1"/>
              <a:t>PaaS</a:t>
            </a:r>
            <a:r>
              <a:rPr lang="fr-BE" dirty="0"/>
              <a:t> - formes de collaboration</a:t>
            </a:r>
            <a:endParaRPr lang="en-US" dirty="0"/>
          </a:p>
        </p:txBody>
      </p:sp>
      <p:sp>
        <p:nvSpPr>
          <p:cNvPr id="5" name="Rectangle 4"/>
          <p:cNvSpPr/>
          <p:nvPr/>
        </p:nvSpPr>
        <p:spPr>
          <a:xfrm>
            <a:off x="7302749"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7744074" y="1655218"/>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1991545" y="3452268"/>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08103" y="2511417"/>
            <a:ext cx="497821" cy="2609680"/>
          </a:xfrm>
          <a:prstGeom prst="rect">
            <a:avLst/>
          </a:prstGeom>
          <a:solidFill>
            <a:schemeClr val="bg1"/>
          </a:solidFill>
          <a:ln>
            <a:noFill/>
          </a:ln>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7355546"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1</a:t>
            </a:r>
          </a:p>
        </p:txBody>
      </p:sp>
      <p:grpSp>
        <p:nvGrpSpPr>
          <p:cNvPr id="43" name="Group 42"/>
          <p:cNvGrpSpPr/>
          <p:nvPr/>
        </p:nvGrpSpPr>
        <p:grpSpPr>
          <a:xfrm>
            <a:off x="1991545" y="4488905"/>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6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8214193"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2</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7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9205479" y="2265611"/>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N</a:t>
            </a:r>
          </a:p>
        </p:txBody>
      </p:sp>
      <p:sp>
        <p:nvSpPr>
          <p:cNvPr id="24" name="Flowchart: Magnetic Disk 23"/>
          <p:cNvSpPr/>
          <p:nvPr/>
        </p:nvSpPr>
        <p:spPr>
          <a:xfrm>
            <a:off x="2194886"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3218823"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7444036"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8391773"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9390311"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3501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2579061" y="1632993"/>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Ecosystème des autorités</a:t>
            </a:r>
          </a:p>
        </p:txBody>
      </p:sp>
      <p:cxnSp>
        <p:nvCxnSpPr>
          <p:cNvPr id="31" name="Straight Connector 30"/>
          <p:cNvCxnSpPr/>
          <p:nvPr/>
        </p:nvCxnSpPr>
        <p:spPr>
          <a:xfrm>
            <a:off x="3963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72703" y="4357370"/>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4273761"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2173498" y="2330849"/>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fr-BE" altLang="fr-FR" sz="1200" b="1" dirty="0">
                <a:latin typeface="+mn-lt"/>
              </a:rPr>
              <a:t>1</a:t>
            </a:r>
          </a:p>
        </p:txBody>
      </p:sp>
      <p:sp>
        <p:nvSpPr>
          <p:cNvPr id="37" name="TextBox 14"/>
          <p:cNvSpPr txBox="1">
            <a:spLocks noChangeArrowheads="1"/>
          </p:cNvSpPr>
          <p:nvPr/>
        </p:nvSpPr>
        <p:spPr bwMode="auto">
          <a:xfrm>
            <a:off x="3055945"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39" name="Left-Right Arrow 38"/>
          <p:cNvSpPr/>
          <p:nvPr/>
        </p:nvSpPr>
        <p:spPr>
          <a:xfrm>
            <a:off x="5236193" y="4389905"/>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Collaboration</a:t>
            </a:r>
            <a:r>
              <a:rPr lang="nl-BE" sz="1600" dirty="0"/>
              <a:t> </a:t>
            </a:r>
            <a:r>
              <a:rPr lang="nl-BE" sz="1600" dirty="0" err="1"/>
              <a:t>technologique</a:t>
            </a:r>
            <a:endParaRPr lang="fr-BE" sz="1600" dirty="0"/>
          </a:p>
        </p:txBody>
      </p:sp>
      <p:sp>
        <p:nvSpPr>
          <p:cNvPr id="40" name="Left-Right Arrow 39"/>
          <p:cNvSpPr/>
          <p:nvPr/>
        </p:nvSpPr>
        <p:spPr>
          <a:xfrm>
            <a:off x="5236193" y="3145880"/>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a:t>Plateforme</a:t>
            </a:r>
            <a:r>
              <a:rPr lang="nl-BE" sz="1600" dirty="0"/>
              <a:t> de </a:t>
            </a:r>
            <a:r>
              <a:rPr lang="nl-BE" sz="1600" dirty="0" err="1"/>
              <a:t>collaboration</a:t>
            </a:r>
            <a:endParaRPr lang="fr-BE" sz="1600" dirty="0"/>
          </a:p>
        </p:txBody>
      </p:sp>
      <p:sp>
        <p:nvSpPr>
          <p:cNvPr id="41" name="Left-Right Arrow 40"/>
          <p:cNvSpPr/>
          <p:nvPr/>
        </p:nvSpPr>
        <p:spPr>
          <a:xfrm>
            <a:off x="5232492" y="1899769"/>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a:t>Parties</a:t>
            </a:r>
            <a:r>
              <a:rPr lang="nl-BE" sz="1600" dirty="0"/>
              <a:t> </a:t>
            </a:r>
            <a:r>
              <a:rPr lang="nl-BE" sz="1600" dirty="0" err="1"/>
              <a:t>composantes</a:t>
            </a:r>
            <a:endParaRPr lang="fr-BE" sz="160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47</a:t>
            </a:fld>
            <a:endParaRPr lang="en-GB" dirty="0"/>
          </a:p>
        </p:txBody>
      </p:sp>
    </p:spTree>
    <p:extLst>
      <p:ext uri="{BB962C8B-B14F-4D97-AF65-F5344CB8AC3E}">
        <p14:creationId xmlns:p14="http://schemas.microsoft.com/office/powerpoint/2010/main" val="56338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19" y="134144"/>
            <a:ext cx="8229600" cy="990600"/>
          </a:xfrm>
        </p:spPr>
        <p:txBody>
          <a:bodyPr/>
          <a:lstStyle/>
          <a:p>
            <a:pPr>
              <a:defRPr/>
            </a:pPr>
            <a:r>
              <a:rPr lang="fr-BE" sz="4000" dirty="0" err="1">
                <a:solidFill>
                  <a:srgbClr val="0087BE"/>
                </a:solidFill>
              </a:rPr>
              <a:t>G-Cloud</a:t>
            </a:r>
            <a:r>
              <a:rPr lang="fr-BE" sz="4000" dirty="0">
                <a:solidFill>
                  <a:srgbClr val="0087BE"/>
                </a:solidFill>
              </a:rPr>
              <a:t> – Platform as a Service</a:t>
            </a:r>
            <a:endParaRPr lang="fr-FR" sz="34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914" y="3114848"/>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438" y="393717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1760539" y="2234653"/>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549650" y="1556792"/>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467350" y="156631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659688" y="158219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807" y="5224115"/>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6106319" y="3283124"/>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9576" y="2748945"/>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776" y="2748945"/>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3992" y="2748945"/>
            <a:ext cx="799120" cy="320014"/>
          </a:xfrm>
          <a:prstGeom prst="rect">
            <a:avLst/>
          </a:prstGeom>
        </p:spPr>
      </p:pic>
      <p:sp>
        <p:nvSpPr>
          <p:cNvPr id="3" name="Left-Right Arrow 2"/>
          <p:cNvSpPr/>
          <p:nvPr/>
        </p:nvSpPr>
        <p:spPr>
          <a:xfrm>
            <a:off x="7120483" y="4234876"/>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9406175" y="3857472"/>
            <a:ext cx="1120539" cy="1200329"/>
          </a:xfrm>
          <a:prstGeom prst="rect">
            <a:avLst/>
          </a:prstGeom>
          <a:noFill/>
        </p:spPr>
        <p:txBody>
          <a:bodyPr wrap="square" rtlCol="0">
            <a:spAutoFit/>
          </a:bodyPr>
          <a:lstStyle/>
          <a:p>
            <a:r>
              <a:rPr lang="fr-BE" dirty="0"/>
              <a:t>SPF</a:t>
            </a:r>
          </a:p>
          <a:p>
            <a:r>
              <a:rPr lang="fr-BE" dirty="0"/>
              <a:t>Justice</a:t>
            </a:r>
          </a:p>
          <a:p>
            <a:r>
              <a:rPr lang="fr-BE" dirty="0"/>
              <a:t>Mobilité</a:t>
            </a:r>
          </a:p>
          <a:p>
            <a:r>
              <a:rPr lang="fr-BE" dirty="0"/>
              <a:t>…</a:t>
            </a:r>
          </a:p>
        </p:txBody>
      </p:sp>
      <p:sp>
        <p:nvSpPr>
          <p:cNvPr id="9" name="Left-Right Arrow 8"/>
          <p:cNvSpPr/>
          <p:nvPr/>
        </p:nvSpPr>
        <p:spPr>
          <a:xfrm>
            <a:off x="8990818" y="4282262"/>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54504" y="5661248"/>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5"/>
          <p:cNvSpPr txBox="1">
            <a:spLocks noChangeArrowheads="1"/>
          </p:cNvSpPr>
          <p:nvPr/>
        </p:nvSpPr>
        <p:spPr bwMode="auto">
          <a:xfrm>
            <a:off x="1936040" y="1614958"/>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3697658" y="1626070"/>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5756483" y="1614959"/>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30" name="TextBox 25"/>
          <p:cNvSpPr txBox="1">
            <a:spLocks noChangeArrowheads="1"/>
          </p:cNvSpPr>
          <p:nvPr/>
        </p:nvSpPr>
        <p:spPr bwMode="auto">
          <a:xfrm>
            <a:off x="7790226" y="1628800"/>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Utilisateurs / partenaires</a:t>
            </a:r>
          </a:p>
        </p:txBody>
      </p:sp>
      <p:sp>
        <p:nvSpPr>
          <p:cNvPr id="6" name="TextBox 5"/>
          <p:cNvSpPr txBox="1"/>
          <p:nvPr/>
        </p:nvSpPr>
        <p:spPr>
          <a:xfrm>
            <a:off x="1936040" y="1052736"/>
            <a:ext cx="7853708" cy="400110"/>
          </a:xfrm>
          <a:prstGeom prst="rect">
            <a:avLst/>
          </a:prstGeom>
          <a:noFill/>
        </p:spPr>
        <p:txBody>
          <a:bodyPr wrap="square" rtlCol="0">
            <a:spAutoFit/>
          </a:bodyPr>
          <a:lstStyle/>
          <a:p>
            <a:r>
              <a:rPr lang="fr-BE" altLang="fr-FR" sz="2000" dirty="0"/>
              <a:t>Exemple: utilisation</a:t>
            </a:r>
            <a:r>
              <a:rPr lang="fr-FR" sz="2000" dirty="0"/>
              <a:t> du répertoire des références</a:t>
            </a:r>
            <a:endParaRPr lang="en-US" sz="2000" dirty="0"/>
          </a:p>
        </p:txBody>
      </p:sp>
      <p:sp>
        <p:nvSpPr>
          <p:cNvPr id="26" name="TextBox 25"/>
          <p:cNvSpPr txBox="1"/>
          <p:nvPr/>
        </p:nvSpPr>
        <p:spPr>
          <a:xfrm>
            <a:off x="8242873" y="3801166"/>
            <a:ext cx="769269" cy="923330"/>
          </a:xfrm>
          <a:prstGeom prst="rect">
            <a:avLst/>
          </a:prstGeom>
          <a:noFill/>
        </p:spPr>
        <p:txBody>
          <a:bodyPr wrap="square" rtlCol="0">
            <a:spAutoFit/>
          </a:bodyPr>
          <a:lstStyle/>
          <a:p>
            <a:r>
              <a:rPr lang="fr-BE" dirty="0"/>
              <a:t>SPF BOSA</a:t>
            </a:r>
          </a:p>
          <a:p>
            <a:r>
              <a:rPr lang="fr-BE" dirty="0"/>
              <a:t>DTO</a:t>
            </a:r>
          </a:p>
        </p:txBody>
      </p:sp>
      <p:sp>
        <p:nvSpPr>
          <p:cNvPr id="32" name="Slide Number Placeholder 2"/>
          <p:cNvSpPr>
            <a:spLocks noGrp="1"/>
          </p:cNvSpPr>
          <p:nvPr>
            <p:ph type="sldNum" sz="quarter" idx="12"/>
          </p:nvPr>
        </p:nvSpPr>
        <p:spPr/>
        <p:txBody>
          <a:bodyPr/>
          <a:lstStyle/>
          <a:p>
            <a:pPr>
              <a:defRPr/>
            </a:pPr>
            <a:fld id="{7A7F1E79-8225-48A0-95BD-5254C3720E2D}" type="slidenum">
              <a:rPr lang="en-GB" smtClean="0"/>
              <a:pPr>
                <a:defRPr/>
              </a:pPr>
              <a:t>48</a:t>
            </a:fld>
            <a:endParaRPr lang="en-GB" dirty="0"/>
          </a:p>
        </p:txBody>
      </p:sp>
    </p:spTree>
    <p:extLst>
      <p:ext uri="{BB962C8B-B14F-4D97-AF65-F5344CB8AC3E}">
        <p14:creationId xmlns:p14="http://schemas.microsoft.com/office/powerpoint/2010/main" val="225498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Services pour les employeurs</a:t>
            </a:r>
            <a:endParaRPr lang="en-US" dirty="0"/>
          </a:p>
        </p:txBody>
      </p:sp>
      <p:sp>
        <p:nvSpPr>
          <p:cNvPr id="3" name="Content Placeholder 2"/>
          <p:cNvSpPr>
            <a:spLocks noGrp="1"/>
          </p:cNvSpPr>
          <p:nvPr>
            <p:ph idx="1"/>
          </p:nvPr>
        </p:nvSpPr>
        <p:spPr/>
        <p:txBody>
          <a:bodyPr/>
          <a:lstStyle/>
          <a:p>
            <a:pPr lvl="0"/>
            <a:r>
              <a:rPr lang="en-US" altLang="en-US" dirty="0">
                <a:sym typeface="Arial" charset="0"/>
              </a:rPr>
              <a:t>&gt; 50 services </a:t>
            </a:r>
            <a:r>
              <a:rPr lang="en-US" altLang="en-US" dirty="0" err="1">
                <a:sym typeface="Arial" charset="0"/>
              </a:rPr>
              <a:t>électroniques</a:t>
            </a:r>
            <a:r>
              <a:rPr lang="en-US" altLang="en-US" dirty="0">
                <a:sym typeface="Arial" charset="0"/>
              </a:rPr>
              <a:t> pour les </a:t>
            </a:r>
            <a:r>
              <a:rPr lang="en-US" altLang="en-US" dirty="0" err="1">
                <a:sym typeface="Arial" charset="0"/>
              </a:rPr>
              <a:t>entreprises</a:t>
            </a:r>
            <a:r>
              <a:rPr lang="en-US" altLang="en-US" dirty="0">
                <a:sym typeface="Arial" charset="0"/>
              </a:rPr>
              <a:t>, </a:t>
            </a:r>
            <a:r>
              <a:rPr lang="en-US" altLang="en-US" dirty="0" err="1">
                <a:sym typeface="Arial" charset="0"/>
              </a:rPr>
              <a:t>tant</a:t>
            </a:r>
            <a:r>
              <a:rPr lang="en-US" altLang="en-US" dirty="0">
                <a:sym typeface="Arial" charset="0"/>
              </a:rPr>
              <a:t> sous </a:t>
            </a:r>
            <a:r>
              <a:rPr lang="en-US" altLang="en-US" dirty="0" err="1">
                <a:sym typeface="Arial" charset="0"/>
              </a:rPr>
              <a:t>forme</a:t>
            </a:r>
            <a:r>
              <a:rPr lang="en-US" altLang="en-US" dirty="0">
                <a:sym typeface="Arial" charset="0"/>
              </a:rPr>
              <a:t> </a:t>
            </a:r>
            <a:r>
              <a:rPr lang="en-US" altLang="en-US" dirty="0" err="1">
                <a:sym typeface="Arial" charset="0"/>
              </a:rPr>
              <a:t>d'échange</a:t>
            </a:r>
            <a:r>
              <a:rPr lang="en-US" altLang="en-US" dirty="0">
                <a:sym typeface="Arial" charset="0"/>
              </a:rPr>
              <a:t> de messages </a:t>
            </a:r>
            <a:r>
              <a:rPr lang="en-US" altLang="en-US" dirty="0" err="1">
                <a:sym typeface="Arial" charset="0"/>
              </a:rPr>
              <a:t>électroniques</a:t>
            </a:r>
            <a:r>
              <a:rPr lang="en-US" altLang="en-US" dirty="0">
                <a:sym typeface="Arial" charset="0"/>
              </a:rPr>
              <a:t> </a:t>
            </a:r>
            <a:r>
              <a:rPr lang="en-US" altLang="en-US" dirty="0" err="1">
                <a:sym typeface="Arial" charset="0"/>
              </a:rPr>
              <a:t>d'application</a:t>
            </a:r>
            <a:r>
              <a:rPr lang="en-US" altLang="en-US" dirty="0">
                <a:sym typeface="Arial" charset="0"/>
              </a:rPr>
              <a:t> à application, que sous </a:t>
            </a:r>
            <a:r>
              <a:rPr lang="en-US" altLang="en-US" dirty="0" err="1">
                <a:sym typeface="Arial" charset="0"/>
              </a:rPr>
              <a:t>forme</a:t>
            </a:r>
            <a:r>
              <a:rPr lang="en-US" altLang="en-US" dirty="0">
                <a:sym typeface="Arial" charset="0"/>
              </a:rPr>
              <a:t> de 40 transactions </a:t>
            </a:r>
            <a:r>
              <a:rPr lang="en-US" altLang="en-US" dirty="0" err="1">
                <a:sym typeface="Arial" charset="0"/>
              </a:rPr>
              <a:t>portail</a:t>
            </a:r>
            <a:r>
              <a:rPr lang="en-US" altLang="en-US" dirty="0">
                <a:sym typeface="Arial" charset="0"/>
              </a:rPr>
              <a:t> </a:t>
            </a:r>
            <a:r>
              <a:rPr lang="en-US" altLang="en-US" dirty="0" err="1">
                <a:sym typeface="Arial" charset="0"/>
              </a:rPr>
              <a:t>intégrées</a:t>
            </a:r>
            <a:endParaRPr lang="en-US" altLang="en-US" dirty="0">
              <a:sym typeface="Arial" charset="0"/>
            </a:endParaRPr>
          </a:p>
          <a:p>
            <a:pPr lvl="1"/>
            <a:r>
              <a:rPr lang="en-US" altLang="en-US" dirty="0">
                <a:sym typeface="Arial" charset="0"/>
              </a:rPr>
              <a:t>50 </a:t>
            </a:r>
            <a:r>
              <a:rPr lang="en-US" altLang="en-US" dirty="0" err="1">
                <a:sym typeface="Arial" charset="0"/>
              </a:rPr>
              <a:t>formulaires</a:t>
            </a:r>
            <a:r>
              <a:rPr lang="en-US" altLang="en-US" dirty="0">
                <a:sym typeface="Arial" charset="0"/>
              </a:rPr>
              <a:t> de </a:t>
            </a:r>
            <a:r>
              <a:rPr lang="en-US" altLang="en-US" dirty="0" err="1">
                <a:sym typeface="Arial" charset="0"/>
              </a:rPr>
              <a:t>déclaration</a:t>
            </a:r>
            <a:r>
              <a:rPr lang="en-US" altLang="en-US" dirty="0">
                <a:sym typeface="Arial" charset="0"/>
              </a:rPr>
              <a:t> </a:t>
            </a:r>
            <a:r>
              <a:rPr lang="en-US" altLang="en-US" dirty="0" err="1">
                <a:sym typeface="Arial" charset="0"/>
              </a:rPr>
              <a:t>ont</a:t>
            </a:r>
            <a:r>
              <a:rPr lang="en-US" altLang="en-US" dirty="0">
                <a:sym typeface="Arial" charset="0"/>
              </a:rPr>
              <a:t> </a:t>
            </a:r>
            <a:r>
              <a:rPr lang="en-US" altLang="en-US" dirty="0" err="1">
                <a:sym typeface="Arial" charset="0"/>
              </a:rPr>
              <a:t>été</a:t>
            </a:r>
            <a:r>
              <a:rPr lang="en-US" altLang="en-US" dirty="0">
                <a:sym typeface="Arial" charset="0"/>
              </a:rPr>
              <a:t> </a:t>
            </a:r>
            <a:r>
              <a:rPr lang="en-US" altLang="en-US" dirty="0" err="1">
                <a:sym typeface="Arial" charset="0"/>
              </a:rPr>
              <a:t>supprimés</a:t>
            </a:r>
            <a:endParaRPr lang="en-US" altLang="en-US" dirty="0">
              <a:sym typeface="Arial" charset="0"/>
            </a:endParaRPr>
          </a:p>
          <a:p>
            <a:pPr lvl="1"/>
            <a:r>
              <a:rPr lang="en-US" altLang="en-US" dirty="0">
                <a:sym typeface="Arial" charset="0"/>
              </a:rPr>
              <a:t>les 30 </a:t>
            </a:r>
            <a:r>
              <a:rPr lang="en-US" altLang="en-US" dirty="0" err="1">
                <a:sym typeface="Arial" charset="0"/>
              </a:rPr>
              <a:t>formulaires</a:t>
            </a:r>
            <a:r>
              <a:rPr lang="en-US" altLang="en-US" dirty="0">
                <a:sym typeface="Arial" charset="0"/>
              </a:rPr>
              <a:t> </a:t>
            </a:r>
            <a:r>
              <a:rPr lang="en-US" altLang="en-US" dirty="0" err="1">
                <a:sym typeface="Arial" charset="0"/>
              </a:rPr>
              <a:t>électroniques</a:t>
            </a:r>
            <a:r>
              <a:rPr lang="en-US" altLang="en-US" dirty="0">
                <a:sym typeface="Arial" charset="0"/>
              </a:rPr>
              <a:t> de </a:t>
            </a:r>
            <a:r>
              <a:rPr lang="en-US" altLang="en-US" dirty="0" err="1">
                <a:sym typeface="Arial" charset="0"/>
              </a:rPr>
              <a:t>déclaration</a:t>
            </a:r>
            <a:r>
              <a:rPr lang="en-US" altLang="en-US" dirty="0">
                <a:sym typeface="Arial" charset="0"/>
              </a:rPr>
              <a:t> </a:t>
            </a:r>
            <a:r>
              <a:rPr lang="en-US" altLang="en-US" dirty="0" err="1">
                <a:sym typeface="Arial" charset="0"/>
              </a:rPr>
              <a:t>restants</a:t>
            </a:r>
            <a:r>
              <a:rPr lang="en-US" altLang="en-US" dirty="0">
                <a:sym typeface="Arial" charset="0"/>
              </a:rPr>
              <a:t> </a:t>
            </a:r>
            <a:r>
              <a:rPr lang="en-US" altLang="en-US" dirty="0" err="1">
                <a:sym typeface="Arial" charset="0"/>
              </a:rPr>
              <a:t>ont</a:t>
            </a:r>
            <a:r>
              <a:rPr lang="en-US" altLang="en-US" dirty="0">
                <a:sym typeface="Arial" charset="0"/>
              </a:rPr>
              <a:t> en </a:t>
            </a:r>
            <a:r>
              <a:rPr lang="en-US" altLang="en-US" dirty="0" err="1">
                <a:sym typeface="Arial" charset="0"/>
              </a:rPr>
              <a:t>moyenne</a:t>
            </a:r>
            <a:r>
              <a:rPr lang="en-US" altLang="en-US" dirty="0">
                <a:sym typeface="Arial" charset="0"/>
              </a:rPr>
              <a:t> </a:t>
            </a:r>
            <a:r>
              <a:rPr lang="en-US" altLang="en-US" dirty="0" err="1">
                <a:sym typeface="Arial" charset="0"/>
              </a:rPr>
              <a:t>été</a:t>
            </a:r>
            <a:r>
              <a:rPr lang="en-US" altLang="en-US" dirty="0">
                <a:sym typeface="Arial" charset="0"/>
              </a:rPr>
              <a:t> </a:t>
            </a:r>
            <a:r>
              <a:rPr lang="en-US" altLang="en-US" dirty="0" err="1">
                <a:sym typeface="Arial" charset="0"/>
              </a:rPr>
              <a:t>réduits</a:t>
            </a:r>
            <a:r>
              <a:rPr lang="en-US" altLang="en-US" dirty="0">
                <a:sym typeface="Arial" charset="0"/>
              </a:rPr>
              <a:t> à 1/3 des </a:t>
            </a:r>
            <a:r>
              <a:rPr lang="en-US" altLang="en-US" dirty="0" err="1">
                <a:sym typeface="Arial" charset="0"/>
              </a:rPr>
              <a:t>rubriques</a:t>
            </a:r>
            <a:endParaRPr lang="en-US" altLang="en-US" dirty="0">
              <a:sym typeface="Arial" charset="0"/>
            </a:endParaRPr>
          </a:p>
          <a:p>
            <a:pPr lvl="1"/>
            <a:r>
              <a:rPr lang="en-US" altLang="en-US" dirty="0">
                <a:sym typeface="Arial" charset="0"/>
              </a:rPr>
              <a:t>les </a:t>
            </a:r>
            <a:r>
              <a:rPr lang="en-US" altLang="en-US" dirty="0" err="1">
                <a:sym typeface="Arial" charset="0"/>
              </a:rPr>
              <a:t>déclarations</a:t>
            </a:r>
            <a:r>
              <a:rPr lang="en-US" altLang="en-US" dirty="0">
                <a:sym typeface="Arial" charset="0"/>
              </a:rPr>
              <a:t> </a:t>
            </a:r>
            <a:r>
              <a:rPr lang="en-US" altLang="en-US" dirty="0" err="1">
                <a:sym typeface="Arial" charset="0"/>
              </a:rPr>
              <a:t>sont</a:t>
            </a:r>
            <a:r>
              <a:rPr lang="en-US" altLang="en-US" dirty="0">
                <a:sym typeface="Arial" charset="0"/>
              </a:rPr>
              <a:t> </a:t>
            </a:r>
            <a:r>
              <a:rPr lang="en-US" altLang="en-US" dirty="0" err="1">
                <a:sym typeface="Arial" charset="0"/>
              </a:rPr>
              <a:t>limitées</a:t>
            </a:r>
            <a:r>
              <a:rPr lang="en-US" altLang="en-US" dirty="0">
                <a:sym typeface="Arial" charset="0"/>
              </a:rPr>
              <a:t> à 3 moments</a:t>
            </a:r>
          </a:p>
          <a:p>
            <a:pPr lvl="2"/>
            <a:r>
              <a:rPr lang="en-US" altLang="en-US" dirty="0">
                <a:sym typeface="Arial" charset="0"/>
              </a:rPr>
              <a:t>la </a:t>
            </a:r>
            <a:r>
              <a:rPr lang="en-US" altLang="en-US" dirty="0" err="1">
                <a:sym typeface="Arial" charset="0"/>
              </a:rPr>
              <a:t>déclaration</a:t>
            </a:r>
            <a:r>
              <a:rPr lang="en-US" altLang="en-US" dirty="0">
                <a:sym typeface="Arial" charset="0"/>
              </a:rPr>
              <a:t> </a:t>
            </a:r>
            <a:r>
              <a:rPr lang="en-US" altLang="en-US" dirty="0" err="1">
                <a:sym typeface="Arial" charset="0"/>
              </a:rPr>
              <a:t>immédiate</a:t>
            </a:r>
            <a:r>
              <a:rPr lang="en-US" altLang="en-US" dirty="0">
                <a:sym typeface="Arial" charset="0"/>
              </a:rPr>
              <a:t> </a:t>
            </a:r>
            <a:r>
              <a:rPr lang="en-US" altLang="en-US" dirty="0" err="1">
                <a:sym typeface="Arial" charset="0"/>
              </a:rPr>
              <a:t>d'emploi</a:t>
            </a:r>
            <a:r>
              <a:rPr lang="en-US" altLang="en-US" dirty="0">
                <a:sym typeface="Arial" charset="0"/>
              </a:rPr>
              <a:t> et de </a:t>
            </a:r>
            <a:r>
              <a:rPr lang="en-US" altLang="en-US" dirty="0" err="1">
                <a:sym typeface="Arial" charset="0"/>
              </a:rPr>
              <a:t>préavis</a:t>
            </a:r>
            <a:r>
              <a:rPr lang="en-US" altLang="en-US" dirty="0">
                <a:sym typeface="Arial" charset="0"/>
              </a:rPr>
              <a:t> (</a:t>
            </a:r>
            <a:r>
              <a:rPr lang="en-US" altLang="en-US" dirty="0" err="1">
                <a:sym typeface="Arial" charset="0"/>
              </a:rPr>
              <a:t>Dimona</a:t>
            </a:r>
            <a:r>
              <a:rPr lang="en-US" altLang="en-US" dirty="0">
                <a:sym typeface="Arial" charset="0"/>
              </a:rPr>
              <a:t>)</a:t>
            </a:r>
          </a:p>
          <a:p>
            <a:pPr lvl="2"/>
            <a:r>
              <a:rPr lang="en-US" altLang="en-US" dirty="0">
                <a:sym typeface="Arial" charset="0"/>
              </a:rPr>
              <a:t>la </a:t>
            </a:r>
            <a:r>
              <a:rPr lang="en-US" altLang="en-US" dirty="0" err="1">
                <a:sym typeface="Arial" charset="0"/>
              </a:rPr>
              <a:t>déclaration</a:t>
            </a:r>
            <a:r>
              <a:rPr lang="en-US" altLang="en-US" dirty="0">
                <a:sym typeface="Arial" charset="0"/>
              </a:rPr>
              <a:t> </a:t>
            </a:r>
            <a:r>
              <a:rPr lang="en-US" altLang="en-US" dirty="0" err="1">
                <a:sym typeface="Arial" charset="0"/>
              </a:rPr>
              <a:t>trimestrielle</a:t>
            </a:r>
            <a:r>
              <a:rPr lang="en-US" altLang="en-US" dirty="0">
                <a:sym typeface="Arial" charset="0"/>
              </a:rPr>
              <a:t> relative au </a:t>
            </a:r>
            <a:r>
              <a:rPr lang="en-US" altLang="en-US" dirty="0" err="1">
                <a:sym typeface="Arial" charset="0"/>
              </a:rPr>
              <a:t>salaire</a:t>
            </a:r>
            <a:r>
              <a:rPr lang="en-US" altLang="en-US" dirty="0">
                <a:sym typeface="Arial" charset="0"/>
              </a:rPr>
              <a:t> et au temps de travail (</a:t>
            </a:r>
            <a:r>
              <a:rPr lang="en-US" altLang="en-US" dirty="0" err="1">
                <a:sym typeface="Arial" charset="0"/>
              </a:rPr>
              <a:t>DmfA</a:t>
            </a:r>
            <a:r>
              <a:rPr lang="en-US" altLang="en-US" dirty="0">
                <a:sym typeface="Arial" charset="0"/>
              </a:rPr>
              <a:t>)</a:t>
            </a:r>
          </a:p>
          <a:p>
            <a:pPr lvl="2"/>
            <a:r>
              <a:rPr lang="en-US" altLang="en-US" dirty="0">
                <a:sym typeface="Arial" charset="0"/>
              </a:rPr>
              <a:t>la </a:t>
            </a:r>
            <a:r>
              <a:rPr lang="en-US" altLang="en-US" dirty="0" err="1">
                <a:sym typeface="Arial" charset="0"/>
              </a:rPr>
              <a:t>survenance</a:t>
            </a:r>
            <a:r>
              <a:rPr lang="en-US" altLang="en-US" dirty="0">
                <a:sym typeface="Arial" charset="0"/>
              </a:rPr>
              <a:t> d'un </a:t>
            </a:r>
            <a:r>
              <a:rPr lang="en-US" altLang="en-US" dirty="0" err="1">
                <a:sym typeface="Arial" charset="0"/>
              </a:rPr>
              <a:t>risque</a:t>
            </a:r>
            <a:r>
              <a:rPr lang="en-US" altLang="en-US" dirty="0">
                <a:sym typeface="Arial" charset="0"/>
              </a:rPr>
              <a:t> social (DRS)</a:t>
            </a:r>
          </a:p>
          <a:p>
            <a:pPr lvl="1"/>
            <a:r>
              <a:rPr lang="fr-FR" altLang="en-US" dirty="0">
                <a:sym typeface="Arial" charset="0"/>
              </a:rPr>
              <a:t>&gt; 45 millions de déclarations effectuées par les employeurs en </a:t>
            </a:r>
            <a:r>
              <a:rPr lang="fr-FR" altLang="en-US" dirty="0" smtClean="0">
                <a:sym typeface="Arial" charset="0"/>
              </a:rPr>
              <a:t>2022</a:t>
            </a:r>
            <a:endParaRPr lang="fr-FR" altLang="en-US" dirty="0">
              <a:sym typeface="Arial" charset="0"/>
            </a:endParaRPr>
          </a:p>
          <a:p>
            <a:endParaRPr lang="en-US" altLang="en-US" dirty="0">
              <a:sym typeface="Arial" charset="0"/>
            </a:endParaRPr>
          </a:p>
          <a:p>
            <a:r>
              <a:rPr lang="en-US" altLang="en-US" dirty="0" err="1">
                <a:sym typeface="Arial" charset="0"/>
              </a:rPr>
              <a:t>voir</a:t>
            </a:r>
            <a:r>
              <a:rPr lang="en-US" altLang="en-US" dirty="0">
                <a:sym typeface="Arial" charset="0"/>
              </a:rPr>
              <a:t> </a:t>
            </a:r>
            <a:r>
              <a:rPr lang="en-US" altLang="en-US" dirty="0">
                <a:sym typeface="Arial" charset="0"/>
                <a:hlinkClick r:id="rId2"/>
              </a:rPr>
              <a:t>https://www.socialsecurity.be/site_fr/employer/infos/online-services.htm</a:t>
            </a:r>
            <a:endParaRPr lang="en-US" altLang="en-US" dirty="0">
              <a:sym typeface="Arial" charset="0"/>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49</a:t>
            </a:fld>
            <a:endParaRPr lang="en-GB" dirty="0"/>
          </a:p>
        </p:txBody>
      </p:sp>
    </p:spTree>
    <p:extLst>
      <p:ext uri="{BB962C8B-B14F-4D97-AF65-F5344CB8AC3E}">
        <p14:creationId xmlns:p14="http://schemas.microsoft.com/office/powerpoint/2010/main" val="1661447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Attentes des citoyens/employeurs</a:t>
            </a:r>
            <a:endParaRPr lang="en-US" dirty="0"/>
          </a:p>
        </p:txBody>
      </p:sp>
      <p:sp>
        <p:nvSpPr>
          <p:cNvPr id="3" name="Content Placeholder 2"/>
          <p:cNvSpPr>
            <a:spLocks noGrp="1"/>
          </p:cNvSpPr>
          <p:nvPr>
            <p:ph idx="1"/>
          </p:nvPr>
        </p:nvSpPr>
        <p:spPr/>
        <p:txBody>
          <a:bodyPr>
            <a:normAutofit/>
          </a:bodyPr>
          <a:lstStyle/>
          <a:p>
            <a:r>
              <a:rPr lang="fr-FR" dirty="0"/>
              <a:t>protection sociale effective</a:t>
            </a:r>
          </a:p>
          <a:p>
            <a:r>
              <a:rPr lang="fr-FR" dirty="0"/>
              <a:t>services intégrés</a:t>
            </a:r>
          </a:p>
          <a:p>
            <a:pPr lvl="1"/>
            <a:r>
              <a:rPr lang="fr-FR" dirty="0"/>
              <a:t>adaptés à leur situation concrète, et si possible, personnalisés</a:t>
            </a:r>
          </a:p>
          <a:p>
            <a:pPr lvl="1"/>
            <a:r>
              <a:rPr lang="fr-FR" dirty="0"/>
              <a:t>offerts lors d'événements se produisant au cours de leur cycle de vie</a:t>
            </a:r>
          </a:p>
          <a:p>
            <a:pPr lvl="1"/>
            <a:r>
              <a:rPr lang="fr-FR" dirty="0"/>
              <a:t>tous niveaux de pouvoir, services publics et instances privées confondus</a:t>
            </a:r>
          </a:p>
          <a:p>
            <a:r>
              <a:rPr lang="fr-FR" dirty="0"/>
              <a:t>axés sur leurs propres processus</a:t>
            </a:r>
          </a:p>
          <a:p>
            <a:r>
              <a:rPr lang="fr-FR" dirty="0"/>
              <a:t>avec un apport actif de l'utilisateur (self-service, autonomie)</a:t>
            </a:r>
          </a:p>
          <a:p>
            <a:r>
              <a:rPr lang="fr-FR" dirty="0"/>
              <a:t>fiables, sécurisés et disponibles en permanence</a:t>
            </a:r>
          </a:p>
          <a:p>
            <a:r>
              <a:rPr lang="fr-FR" dirty="0"/>
              <a:t>accessibles de manière performante et conviviale</a:t>
            </a:r>
          </a:p>
          <a:p>
            <a:r>
              <a:rPr lang="fr-FR" dirty="0"/>
              <a:t>par le biais de canaux de leur choix (voie électronique, téléphone, contact direct,...)</a:t>
            </a:r>
          </a:p>
          <a:p>
            <a:r>
              <a:rPr lang="fr-FR" dirty="0"/>
              <a:t>avec le moins possible de coûts et de formalités administratives</a:t>
            </a:r>
          </a:p>
          <a:p>
            <a:r>
              <a:rPr lang="fr-FR" dirty="0"/>
              <a:t>tout en respectant la protection de la vie privée</a:t>
            </a:r>
          </a:p>
          <a:p>
            <a:r>
              <a:rPr lang="fr-FR" dirty="0"/>
              <a:t>si possible offerts de manière automatique</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Tree>
    <p:extLst>
      <p:ext uri="{BB962C8B-B14F-4D97-AF65-F5344CB8AC3E}">
        <p14:creationId xmlns:p14="http://schemas.microsoft.com/office/powerpoint/2010/main" val="1864699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Dimona</a:t>
            </a:r>
            <a:endParaRPr lang="en-US" dirty="0"/>
          </a:p>
        </p:txBody>
      </p:sp>
      <p:sp>
        <p:nvSpPr>
          <p:cNvPr id="3" name="Content Placeholder 2"/>
          <p:cNvSpPr>
            <a:spLocks noGrp="1"/>
          </p:cNvSpPr>
          <p:nvPr>
            <p:ph idx="1"/>
          </p:nvPr>
        </p:nvSpPr>
        <p:spPr/>
        <p:txBody>
          <a:bodyPr/>
          <a:lstStyle/>
          <a:p>
            <a:r>
              <a:rPr lang="fr-BE" dirty="0"/>
              <a:t>déclaration immédiate du début ou de la fin d’une relation de travail entre un employeur et un travailleur</a:t>
            </a:r>
          </a:p>
          <a:p>
            <a:endParaRPr lang="fr-BE" dirty="0"/>
          </a:p>
          <a:p>
            <a:r>
              <a:rPr lang="fr-BE" dirty="0"/>
              <a:t>uniquement par voie électronique, 24/24 et 7/7 via</a:t>
            </a:r>
          </a:p>
          <a:p>
            <a:pPr lvl="1"/>
            <a:r>
              <a:rPr lang="fr-BE" dirty="0"/>
              <a:t>le portail de la sécurité sociale</a:t>
            </a:r>
          </a:p>
          <a:p>
            <a:pPr lvl="1"/>
            <a:r>
              <a:rPr lang="fr-BE" dirty="0"/>
              <a:t>FTP/</a:t>
            </a:r>
            <a:r>
              <a:rPr lang="fr-BE" dirty="0" err="1"/>
              <a:t>MQSeries</a:t>
            </a:r>
            <a:endParaRPr lang="fr-BE" dirty="0"/>
          </a:p>
          <a:p>
            <a:pPr lvl="1"/>
            <a:r>
              <a:rPr lang="fr-BE" dirty="0"/>
              <a:t>réseau Isabel</a:t>
            </a:r>
          </a:p>
          <a:p>
            <a:pPr lvl="1"/>
            <a:r>
              <a:rPr lang="fr-BE" dirty="0"/>
              <a:t>serveur vocal</a:t>
            </a:r>
          </a:p>
          <a:p>
            <a:pPr lvl="1"/>
            <a:r>
              <a:rPr lang="fr-BE" dirty="0"/>
              <a:t>téléphone mobile</a:t>
            </a:r>
          </a:p>
          <a:p>
            <a:pPr lvl="1"/>
            <a:r>
              <a:rPr lang="fr-BE" dirty="0"/>
              <a:t>Google Assistant (en test)</a:t>
            </a:r>
          </a:p>
          <a:p>
            <a:endParaRPr lang="fr-BE" dirty="0"/>
          </a:p>
          <a:p>
            <a:r>
              <a:rPr lang="fr-BE" dirty="0"/>
              <a:t>lors de la réception, l’identité du travailleur est vérifiée pour que tous les acteurs du secteur social utilisent une clé d’identification correcte et uniforme du travailleur </a:t>
            </a:r>
            <a:endParaRPr lang="en-US"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50</a:t>
            </a:fld>
            <a:endParaRPr lang="en-GB" dirty="0"/>
          </a:p>
        </p:txBody>
      </p:sp>
    </p:spTree>
    <p:extLst>
      <p:ext uri="{BB962C8B-B14F-4D97-AF65-F5344CB8AC3E}">
        <p14:creationId xmlns:p14="http://schemas.microsoft.com/office/powerpoint/2010/main" val="2655470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DmfA (Déclaration multifonctionelle)</a:t>
            </a:r>
            <a:endParaRPr lang="en-US" dirty="0"/>
          </a:p>
        </p:txBody>
      </p:sp>
      <p:sp>
        <p:nvSpPr>
          <p:cNvPr id="3" name="Content Placeholder 2"/>
          <p:cNvSpPr>
            <a:spLocks noGrp="1"/>
          </p:cNvSpPr>
          <p:nvPr>
            <p:ph idx="1"/>
          </p:nvPr>
        </p:nvSpPr>
        <p:spPr/>
        <p:txBody>
          <a:bodyPr/>
          <a:lstStyle/>
          <a:p>
            <a:r>
              <a:rPr lang="fr-BE"/>
              <a:t>déclaration électronique par les employeurs des données relatives aux salaires et aux temps de travail</a:t>
            </a:r>
          </a:p>
          <a:p>
            <a:r>
              <a:rPr lang="fr-BE"/>
              <a:t>caractère multifonctionnel (notions harmonisées)</a:t>
            </a:r>
          </a:p>
          <a:p>
            <a:r>
              <a:rPr lang="en-US"/>
              <a:t>les données déclarées sont disponibles de façon électronique, via le réseau de la BCSS, pour tous les acteurs du secteur social qui ont besoin de ces données pour l’exécution de leurs missions</a:t>
            </a:r>
          </a:p>
          <a:p>
            <a:r>
              <a:rPr lang="fr-BE"/>
              <a:t>moyennant un certificat électronique, peut être consultée et corrigée en ligne ultérieurement par l’employeur en ce qui concerne ses travailleurs salariés et la période durant laquelle il les a employés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51</a:t>
            </a:fld>
            <a:endParaRPr lang="en-GB" dirty="0"/>
          </a:p>
        </p:txBody>
      </p:sp>
    </p:spTree>
    <p:extLst>
      <p:ext uri="{BB962C8B-B14F-4D97-AF65-F5344CB8AC3E}">
        <p14:creationId xmlns:p14="http://schemas.microsoft.com/office/powerpoint/2010/main" val="3636242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DRS (Déclaration risque social)</a:t>
            </a:r>
            <a:endParaRPr lang="en-US" dirty="0"/>
          </a:p>
        </p:txBody>
      </p:sp>
      <p:sp>
        <p:nvSpPr>
          <p:cNvPr id="3" name="Content Placeholder 2"/>
          <p:cNvSpPr>
            <a:spLocks noGrp="1"/>
          </p:cNvSpPr>
          <p:nvPr>
            <p:ph idx="1"/>
          </p:nvPr>
        </p:nvSpPr>
        <p:spPr/>
        <p:txBody>
          <a:bodyPr/>
          <a:lstStyle/>
          <a:p>
            <a:r>
              <a:rPr lang="fr-BE" dirty="0"/>
              <a:t>limitation des informations collectées aux informations qui ne sont pas encore disponibles dans le réseau du secteur social (suppression ou au moins simplification de formulaires)</a:t>
            </a:r>
          </a:p>
          <a:p>
            <a:r>
              <a:rPr lang="fr-BE" dirty="0"/>
              <a:t>standardisé pour les secteurs concernés par la déclaration du risque social (incapacité de travail, maternité, accident du travail, maladie professionnelle, chômage)</a:t>
            </a:r>
          </a:p>
          <a:p>
            <a:r>
              <a:rPr lang="fr-BE" dirty="0"/>
              <a:t>déclaration peut être effectuée</a:t>
            </a:r>
          </a:p>
          <a:p>
            <a:pPr lvl="1"/>
            <a:r>
              <a:rPr lang="fr-BE" dirty="0"/>
              <a:t>de façon électronique  (24/24 et 7/7) via</a:t>
            </a:r>
          </a:p>
          <a:p>
            <a:pPr lvl="2"/>
            <a:r>
              <a:rPr lang="fr-BE" dirty="0"/>
              <a:t>le portail de la sécurité sociale</a:t>
            </a:r>
          </a:p>
          <a:p>
            <a:pPr lvl="2"/>
            <a:r>
              <a:rPr lang="fr-BE" dirty="0"/>
              <a:t>FTP/</a:t>
            </a:r>
            <a:r>
              <a:rPr lang="fr-BE" dirty="0" err="1"/>
              <a:t>MQSeries</a:t>
            </a:r>
            <a:endParaRPr lang="fr-BE" dirty="0"/>
          </a:p>
          <a:p>
            <a:pPr lvl="2"/>
            <a:r>
              <a:rPr lang="fr-BE" dirty="0"/>
              <a:t>le réseau Isabel</a:t>
            </a:r>
          </a:p>
          <a:p>
            <a:pPr lvl="1"/>
            <a:r>
              <a:rPr lang="fr-FR" dirty="0"/>
              <a:t>pour quelques scénarii également sur papier (temporairement)</a:t>
            </a:r>
          </a:p>
          <a:p>
            <a:r>
              <a:rPr lang="fr-BE" dirty="0"/>
              <a:t>conformément à des instructions uniformes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52</a:t>
            </a:fld>
            <a:endParaRPr lang="en-GB" dirty="0"/>
          </a:p>
        </p:txBody>
      </p:sp>
    </p:spTree>
    <p:extLst>
      <p:ext uri="{BB962C8B-B14F-4D97-AF65-F5344CB8AC3E}">
        <p14:creationId xmlns:p14="http://schemas.microsoft.com/office/powerpoint/2010/main" val="3962406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Services électroniques pour les citoyens</a:t>
            </a:r>
            <a:endParaRPr lang="en-US" dirty="0"/>
          </a:p>
        </p:txBody>
      </p:sp>
      <p:sp>
        <p:nvSpPr>
          <p:cNvPr id="3" name="Content Placeholder 2"/>
          <p:cNvSpPr>
            <a:spLocks noGrp="1"/>
          </p:cNvSpPr>
          <p:nvPr>
            <p:ph idx="1"/>
          </p:nvPr>
        </p:nvSpPr>
        <p:spPr/>
        <p:txBody>
          <a:bodyPr/>
          <a:lstStyle/>
          <a:p>
            <a:r>
              <a:rPr lang="en-US" altLang="en-US" dirty="0">
                <a:sym typeface="Arial" charset="0"/>
              </a:rPr>
              <a:t>les </a:t>
            </a:r>
            <a:r>
              <a:rPr lang="en-US" altLang="en-US" dirty="0" err="1">
                <a:sym typeface="Arial" charset="0"/>
              </a:rPr>
              <a:t>citoyens</a:t>
            </a:r>
            <a:r>
              <a:rPr lang="en-US" altLang="en-US" dirty="0">
                <a:sym typeface="Arial" charset="0"/>
              </a:rPr>
              <a:t> </a:t>
            </a:r>
            <a:r>
              <a:rPr lang="en-US" altLang="en-US" dirty="0" err="1">
                <a:sym typeface="Arial" charset="0"/>
              </a:rPr>
              <a:t>obtiennent</a:t>
            </a:r>
            <a:r>
              <a:rPr lang="en-US" altLang="en-US" dirty="0">
                <a:sym typeface="Arial" charset="0"/>
              </a:rPr>
              <a:t> </a:t>
            </a:r>
            <a:r>
              <a:rPr lang="en-US" altLang="en-US" dirty="0" err="1">
                <a:sym typeface="Arial" charset="0"/>
              </a:rPr>
              <a:t>leurs</a:t>
            </a:r>
            <a:r>
              <a:rPr lang="en-US" altLang="en-US" dirty="0">
                <a:sym typeface="Arial" charset="0"/>
              </a:rPr>
              <a:t> droits </a:t>
            </a:r>
            <a:r>
              <a:rPr lang="en-US" altLang="en-US" dirty="0" err="1">
                <a:sym typeface="Arial" charset="0"/>
              </a:rPr>
              <a:t>automatiquement</a:t>
            </a:r>
            <a:r>
              <a:rPr lang="en-US" altLang="en-US" dirty="0">
                <a:sym typeface="Arial" charset="0"/>
              </a:rPr>
              <a:t> </a:t>
            </a:r>
            <a:r>
              <a:rPr lang="en-US" altLang="en-US" dirty="0" err="1">
                <a:sym typeface="Arial" charset="0"/>
              </a:rPr>
              <a:t>dans</a:t>
            </a:r>
            <a:r>
              <a:rPr lang="en-US" altLang="en-US" dirty="0">
                <a:sym typeface="Arial" charset="0"/>
              </a:rPr>
              <a:t> </a:t>
            </a:r>
            <a:r>
              <a:rPr lang="en-US" altLang="en-US" dirty="0" err="1">
                <a:sym typeface="Arial" charset="0"/>
              </a:rPr>
              <a:t>toute</a:t>
            </a:r>
            <a:r>
              <a:rPr lang="en-US" altLang="en-US" dirty="0">
                <a:sym typeface="Arial" charset="0"/>
              </a:rPr>
              <a:t> la </a:t>
            </a:r>
            <a:r>
              <a:rPr lang="en-US" altLang="en-US" dirty="0" err="1">
                <a:sym typeface="Arial" charset="0"/>
              </a:rPr>
              <a:t>mesure</a:t>
            </a:r>
            <a:r>
              <a:rPr lang="en-US" altLang="en-US" dirty="0">
                <a:sym typeface="Arial" charset="0"/>
              </a:rPr>
              <a:t> du possible, sur la base </a:t>
            </a:r>
            <a:r>
              <a:rPr lang="en-US" altLang="en-US" dirty="0" err="1">
                <a:sym typeface="Arial" charset="0"/>
              </a:rPr>
              <a:t>d'une</a:t>
            </a:r>
            <a:r>
              <a:rPr lang="en-US" altLang="en-US" dirty="0">
                <a:sym typeface="Arial" charset="0"/>
              </a:rPr>
              <a:t> </a:t>
            </a:r>
            <a:r>
              <a:rPr lang="en-US" altLang="en-US" dirty="0" err="1">
                <a:sym typeface="Arial" charset="0"/>
              </a:rPr>
              <a:t>prestation</a:t>
            </a:r>
            <a:r>
              <a:rPr lang="en-US" altLang="en-US" dirty="0">
                <a:sym typeface="Arial" charset="0"/>
              </a:rPr>
              <a:t> de services </a:t>
            </a:r>
            <a:r>
              <a:rPr lang="en-US" altLang="en-US" dirty="0" err="1">
                <a:sym typeface="Arial" charset="0"/>
              </a:rPr>
              <a:t>électronique</a:t>
            </a:r>
            <a:r>
              <a:rPr lang="en-US" altLang="en-US" dirty="0">
                <a:sym typeface="Arial" charset="0"/>
              </a:rPr>
              <a:t> entre les </a:t>
            </a:r>
            <a:r>
              <a:rPr lang="en-US" altLang="en-US" dirty="0" err="1">
                <a:sym typeface="Arial" charset="0"/>
              </a:rPr>
              <a:t>acteurs</a:t>
            </a:r>
            <a:r>
              <a:rPr lang="en-US" altLang="en-US" dirty="0">
                <a:sym typeface="Arial" charset="0"/>
              </a:rPr>
              <a:t> du </a:t>
            </a:r>
            <a:r>
              <a:rPr lang="en-US" altLang="en-US" dirty="0" err="1">
                <a:sym typeface="Arial" charset="0"/>
              </a:rPr>
              <a:t>secteur</a:t>
            </a:r>
            <a:r>
              <a:rPr lang="en-US" altLang="en-US" dirty="0">
                <a:sym typeface="Arial" charset="0"/>
              </a:rPr>
              <a:t> social</a:t>
            </a:r>
          </a:p>
          <a:p>
            <a:endParaRPr lang="en-US" altLang="en-US" sz="600" dirty="0">
              <a:sym typeface="Arial" charset="0"/>
            </a:endParaRPr>
          </a:p>
          <a:p>
            <a:r>
              <a:rPr lang="en-US" altLang="en-US" dirty="0">
                <a:sym typeface="Arial" charset="0"/>
              </a:rPr>
              <a:t>pour les droits qui ne </a:t>
            </a:r>
            <a:r>
              <a:rPr lang="en-US" altLang="en-US" dirty="0" err="1">
                <a:sym typeface="Arial" charset="0"/>
              </a:rPr>
              <a:t>peuvent</a:t>
            </a:r>
            <a:r>
              <a:rPr lang="en-US" altLang="en-US" dirty="0">
                <a:sym typeface="Arial" charset="0"/>
              </a:rPr>
              <a:t> pas </a:t>
            </a:r>
            <a:r>
              <a:rPr lang="en-US" altLang="en-US" dirty="0" err="1">
                <a:sym typeface="Arial" charset="0"/>
              </a:rPr>
              <a:t>être</a:t>
            </a:r>
            <a:r>
              <a:rPr lang="en-US" altLang="en-US" dirty="0">
                <a:sym typeface="Arial" charset="0"/>
              </a:rPr>
              <a:t> </a:t>
            </a:r>
            <a:r>
              <a:rPr lang="en-US" altLang="en-US" dirty="0" err="1">
                <a:sym typeface="Arial" charset="0"/>
              </a:rPr>
              <a:t>accordés</a:t>
            </a:r>
            <a:r>
              <a:rPr lang="en-US" altLang="en-US" dirty="0">
                <a:sym typeface="Arial" charset="0"/>
              </a:rPr>
              <a:t> </a:t>
            </a:r>
            <a:r>
              <a:rPr lang="en-US" altLang="en-US" dirty="0" err="1">
                <a:sym typeface="Arial" charset="0"/>
              </a:rPr>
              <a:t>automatiquement</a:t>
            </a:r>
            <a:r>
              <a:rPr lang="en-US" altLang="en-US" dirty="0">
                <a:sym typeface="Arial" charset="0"/>
              </a:rPr>
              <a:t>, des services </a:t>
            </a:r>
            <a:r>
              <a:rPr lang="en-US" altLang="en-US" dirty="0" err="1">
                <a:sym typeface="Arial" charset="0"/>
              </a:rPr>
              <a:t>électroniques</a:t>
            </a:r>
            <a:r>
              <a:rPr lang="en-US" altLang="en-US" dirty="0">
                <a:sym typeface="Arial" charset="0"/>
              </a:rPr>
              <a:t> </a:t>
            </a:r>
            <a:r>
              <a:rPr lang="en-US" altLang="en-US" dirty="0" err="1">
                <a:sym typeface="Arial" charset="0"/>
              </a:rPr>
              <a:t>intégrés</a:t>
            </a:r>
            <a:r>
              <a:rPr lang="en-US" altLang="en-US" dirty="0">
                <a:sym typeface="Arial" charset="0"/>
              </a:rPr>
              <a:t> </a:t>
            </a:r>
            <a:r>
              <a:rPr lang="en-US" altLang="en-US" dirty="0" err="1">
                <a:sym typeface="Arial" charset="0"/>
              </a:rPr>
              <a:t>sont</a:t>
            </a:r>
            <a:r>
              <a:rPr lang="en-US" altLang="en-US" dirty="0">
                <a:sym typeface="Arial" charset="0"/>
              </a:rPr>
              <a:t> </a:t>
            </a:r>
            <a:r>
              <a:rPr lang="en-US" altLang="en-US" dirty="0" err="1">
                <a:sym typeface="Arial" charset="0"/>
              </a:rPr>
              <a:t>progressivement</a:t>
            </a:r>
            <a:r>
              <a:rPr lang="en-US" altLang="en-US" dirty="0">
                <a:sym typeface="Arial" charset="0"/>
              </a:rPr>
              <a:t> </a:t>
            </a:r>
            <a:r>
              <a:rPr lang="en-US" altLang="en-US" dirty="0" err="1">
                <a:sym typeface="Arial" charset="0"/>
              </a:rPr>
              <a:t>mis</a:t>
            </a:r>
            <a:r>
              <a:rPr lang="en-US" altLang="en-US" dirty="0">
                <a:sym typeface="Arial" charset="0"/>
              </a:rPr>
              <a:t> à disposition via les </a:t>
            </a:r>
            <a:r>
              <a:rPr lang="en-US" altLang="en-US" dirty="0" err="1">
                <a:sym typeface="Arial" charset="0"/>
              </a:rPr>
              <a:t>portails</a:t>
            </a:r>
            <a:r>
              <a:rPr lang="en-US" altLang="en-US" dirty="0">
                <a:sym typeface="Arial" charset="0"/>
              </a:rPr>
              <a:t> des </a:t>
            </a:r>
            <a:r>
              <a:rPr lang="en-US" altLang="en-US" dirty="0" err="1">
                <a:sym typeface="Arial" charset="0"/>
              </a:rPr>
              <a:t>acteurs</a:t>
            </a:r>
            <a:r>
              <a:rPr lang="en-US" altLang="en-US" dirty="0">
                <a:sym typeface="Arial" charset="0"/>
              </a:rPr>
              <a:t> du </a:t>
            </a:r>
            <a:r>
              <a:rPr lang="en-US" altLang="en-US" dirty="0" err="1">
                <a:sym typeface="Arial" charset="0"/>
              </a:rPr>
              <a:t>secteur</a:t>
            </a:r>
            <a:r>
              <a:rPr lang="en-US" altLang="en-US" dirty="0">
                <a:sym typeface="Arial" charset="0"/>
              </a:rPr>
              <a:t> social</a:t>
            </a:r>
          </a:p>
          <a:p>
            <a:endParaRPr lang="en-US" altLang="en-US" sz="600" dirty="0">
              <a:sym typeface="Arial" charset="0"/>
            </a:endParaRPr>
          </a:p>
          <a:p>
            <a:r>
              <a:rPr lang="en-US" altLang="en-US" dirty="0" smtClean="0">
                <a:sym typeface="Arial" charset="0"/>
              </a:rPr>
              <a:t>28 </a:t>
            </a:r>
            <a:r>
              <a:rPr lang="en-US" altLang="en-US" dirty="0">
                <a:sym typeface="Arial" charset="0"/>
              </a:rPr>
              <a:t>services </a:t>
            </a:r>
            <a:r>
              <a:rPr lang="en-US" altLang="en-US" dirty="0" err="1">
                <a:sym typeface="Arial" charset="0"/>
              </a:rPr>
              <a:t>sont</a:t>
            </a:r>
            <a:r>
              <a:rPr lang="en-US" altLang="en-US" dirty="0">
                <a:sym typeface="Arial" charset="0"/>
              </a:rPr>
              <a:t> </a:t>
            </a:r>
            <a:r>
              <a:rPr lang="en-US" altLang="en-US" dirty="0" err="1">
                <a:sym typeface="Arial" charset="0"/>
              </a:rPr>
              <a:t>opérationnels</a:t>
            </a:r>
            <a:r>
              <a:rPr lang="en-US" altLang="en-US" dirty="0">
                <a:sym typeface="Arial" charset="0"/>
              </a:rPr>
              <a:t> </a:t>
            </a:r>
            <a:r>
              <a:rPr lang="fr-FR" altLang="en-US" dirty="0">
                <a:sym typeface="Arial" charset="0"/>
              </a:rPr>
              <a:t>via un portail intégré et/ou des applications mobiles</a:t>
            </a:r>
          </a:p>
          <a:p>
            <a:endParaRPr lang="en-US" altLang="en-US" sz="600" dirty="0">
              <a:sym typeface="Arial" charset="0"/>
            </a:endParaRPr>
          </a:p>
          <a:p>
            <a:r>
              <a:rPr lang="en-US" altLang="en-US" dirty="0" err="1">
                <a:sym typeface="Arial" charset="0"/>
              </a:rPr>
              <a:t>voir</a:t>
            </a:r>
            <a:r>
              <a:rPr lang="en-US" altLang="en-US" dirty="0">
                <a:sym typeface="Arial" charset="0"/>
              </a:rPr>
              <a:t> </a:t>
            </a:r>
            <a:r>
              <a:rPr lang="en-US" altLang="en-US" dirty="0">
                <a:sym typeface="Arial" charset="0"/>
                <a:hlinkClick r:id="rId2"/>
              </a:rPr>
              <a:t>https://www.socialsecurity.be/citizen/fr/static/infos/ general/index.htm</a:t>
            </a:r>
            <a:r>
              <a:rPr lang="en-US" altLang="en-US" dirty="0">
                <a:sym typeface="Arial" charset="0"/>
              </a:rPr>
              <a:t>  </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53</a:t>
            </a:fld>
            <a:endParaRPr lang="en-GB" dirty="0"/>
          </a:p>
        </p:txBody>
      </p:sp>
    </p:spTree>
    <p:extLst>
      <p:ext uri="{BB962C8B-B14F-4D97-AF65-F5344CB8AC3E}">
        <p14:creationId xmlns:p14="http://schemas.microsoft.com/office/powerpoint/2010/main" val="322876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Services pour des tiers</a:t>
            </a:r>
            <a:endParaRPr lang="en-US" dirty="0"/>
          </a:p>
        </p:txBody>
      </p:sp>
      <p:sp>
        <p:nvSpPr>
          <p:cNvPr id="3" name="Content Placeholder 2"/>
          <p:cNvSpPr>
            <a:spLocks noGrp="1"/>
          </p:cNvSpPr>
          <p:nvPr>
            <p:ph idx="1"/>
          </p:nvPr>
        </p:nvSpPr>
        <p:spPr/>
        <p:txBody>
          <a:bodyPr/>
          <a:lstStyle/>
          <a:p>
            <a:r>
              <a:rPr lang="en-US" altLang="en-US">
                <a:sym typeface="Arial" charset="0"/>
              </a:rPr>
              <a:t>transaction pour les maîtres d'ouvrage sur le portail de la sécurité sociale</a:t>
            </a:r>
          </a:p>
          <a:p>
            <a:pPr lvl="1"/>
            <a:r>
              <a:rPr lang="en-US" altLang="en-US">
                <a:sym typeface="Arial" charset="0"/>
              </a:rPr>
              <a:t>consultation électronique du fait qu'un employeur est en règle avec ses obligations en matière de sécurité sociale et vérification de l'existence d'une responsabilité solidaire ou d'une obligation de retenue</a:t>
            </a:r>
          </a:p>
          <a:p>
            <a:pPr lvl="1"/>
            <a:endParaRPr lang="en-US" altLang="en-US">
              <a:sym typeface="Arial" charset="0"/>
            </a:endParaRPr>
          </a:p>
          <a:p>
            <a:r>
              <a:rPr lang="en-US" altLang="en-US">
                <a:sym typeface="Arial" charset="0"/>
              </a:rPr>
              <a:t>transactions pour les communes sur le portail de la sécurité sociale</a:t>
            </a:r>
          </a:p>
          <a:p>
            <a:pPr lvl="1"/>
            <a:r>
              <a:rPr lang="en-US" altLang="en-US">
                <a:sym typeface="Arial" charset="0"/>
              </a:rPr>
              <a:t>My Handicap et Handiweb: </a:t>
            </a:r>
            <a:r>
              <a:rPr lang="fr-FR" altLang="en-US">
                <a:sym typeface="Arial" charset="0"/>
              </a:rPr>
              <a:t>introduction de demande et consultation de dossiers de personne handicapée </a:t>
            </a:r>
            <a:r>
              <a:rPr lang="en-US" altLang="en-US">
                <a:sym typeface="Arial" charset="0"/>
              </a:rPr>
              <a:t>auprès du SPF Sécurité sociale</a:t>
            </a:r>
          </a:p>
          <a:p>
            <a:pPr lvl="1"/>
            <a:r>
              <a:rPr lang="en-US" altLang="en-US">
                <a:sym typeface="Arial" charset="0"/>
              </a:rPr>
              <a:t>E-Creabis: consultation on-line et, au besoin, création du numéro unique d'identification de la sécurité sociale dans le registre national ou les registres BCSS</a:t>
            </a:r>
          </a:p>
          <a:p>
            <a:pPr lvl="1"/>
            <a:r>
              <a:rPr lang="en-US" altLang="en-US">
                <a:sym typeface="Arial" charset="0"/>
              </a:rPr>
              <a:t>introduction électronique d'une demande de pension (SFP)</a:t>
            </a:r>
          </a:p>
          <a:p>
            <a:pPr lvl="1"/>
            <a:r>
              <a:rPr lang="en-US" altLang="en-US">
                <a:sym typeface="Arial" charset="0"/>
              </a:rPr>
              <a:t>introduction d'une déclaration anticipée en matière d'euthanasie</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54</a:t>
            </a:fld>
            <a:endParaRPr lang="en-GB" dirty="0"/>
          </a:p>
        </p:txBody>
      </p:sp>
    </p:spTree>
    <p:extLst>
      <p:ext uri="{BB962C8B-B14F-4D97-AF65-F5344CB8AC3E}">
        <p14:creationId xmlns:p14="http://schemas.microsoft.com/office/powerpoint/2010/main" val="1647476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Services pour des tiers</a:t>
            </a:r>
            <a:endParaRPr lang="en-US" dirty="0"/>
          </a:p>
        </p:txBody>
      </p:sp>
      <p:sp>
        <p:nvSpPr>
          <p:cNvPr id="3" name="Content Placeholder 2"/>
          <p:cNvSpPr>
            <a:spLocks noGrp="1"/>
          </p:cNvSpPr>
          <p:nvPr>
            <p:ph idx="1"/>
          </p:nvPr>
        </p:nvSpPr>
        <p:spPr/>
        <p:txBody>
          <a:bodyPr/>
          <a:lstStyle/>
          <a:p>
            <a:r>
              <a:rPr lang="en-US" altLang="en-US" dirty="0">
                <a:sym typeface="Arial" charset="0"/>
              </a:rPr>
              <a:t>transaction pour les </a:t>
            </a:r>
            <a:r>
              <a:rPr lang="en-US" altLang="en-US" dirty="0" err="1">
                <a:sym typeface="Arial" charset="0"/>
              </a:rPr>
              <a:t>huissiers</a:t>
            </a:r>
            <a:r>
              <a:rPr lang="en-US" altLang="en-US" dirty="0">
                <a:sym typeface="Arial" charset="0"/>
              </a:rPr>
              <a:t> de justice</a:t>
            </a:r>
          </a:p>
          <a:p>
            <a:pPr lvl="1"/>
            <a:r>
              <a:rPr lang="en-US" altLang="en-US" dirty="0" err="1">
                <a:sym typeface="Arial" charset="0"/>
              </a:rPr>
              <a:t>quatrième</a:t>
            </a:r>
            <a:r>
              <a:rPr lang="en-US" altLang="en-US" dirty="0">
                <a:sym typeface="Arial" charset="0"/>
              </a:rPr>
              <a:t> </a:t>
            </a:r>
            <a:r>
              <a:rPr lang="en-US" altLang="en-US" dirty="0" err="1">
                <a:sym typeface="Arial" charset="0"/>
              </a:rPr>
              <a:t>voie</a:t>
            </a:r>
            <a:r>
              <a:rPr lang="en-US" altLang="en-US" dirty="0">
                <a:sym typeface="Arial" charset="0"/>
              </a:rPr>
              <a:t> – notification </a:t>
            </a:r>
            <a:r>
              <a:rPr lang="en-US" altLang="en-US" dirty="0" err="1">
                <a:sym typeface="Arial" charset="0"/>
              </a:rPr>
              <a:t>sociale</a:t>
            </a:r>
            <a:r>
              <a:rPr lang="en-US" altLang="en-US" dirty="0">
                <a:sym typeface="Arial" charset="0"/>
              </a:rPr>
              <a:t>: les </a:t>
            </a:r>
            <a:r>
              <a:rPr lang="en-US" altLang="en-US" dirty="0" err="1">
                <a:sym typeface="Arial" charset="0"/>
              </a:rPr>
              <a:t>officiers</a:t>
            </a:r>
            <a:r>
              <a:rPr lang="en-US" altLang="en-US" dirty="0">
                <a:sym typeface="Arial" charset="0"/>
              </a:rPr>
              <a:t> publics </a:t>
            </a:r>
            <a:r>
              <a:rPr lang="en-US" altLang="en-US" dirty="0" err="1">
                <a:sym typeface="Arial" charset="0"/>
              </a:rPr>
              <a:t>ou</a:t>
            </a:r>
            <a:r>
              <a:rPr lang="en-US" altLang="en-US" dirty="0">
                <a:sym typeface="Arial" charset="0"/>
              </a:rPr>
              <a:t> </a:t>
            </a:r>
            <a:r>
              <a:rPr lang="en-US" altLang="en-US" dirty="0" err="1">
                <a:sym typeface="Arial" charset="0"/>
              </a:rPr>
              <a:t>ministériels</a:t>
            </a:r>
            <a:r>
              <a:rPr lang="en-US" altLang="en-US" dirty="0">
                <a:sym typeface="Arial" charset="0"/>
              </a:rPr>
              <a:t> </a:t>
            </a:r>
            <a:r>
              <a:rPr lang="en-US" altLang="en-US" dirty="0" err="1">
                <a:sym typeface="Arial" charset="0"/>
              </a:rPr>
              <a:t>ont</a:t>
            </a:r>
            <a:r>
              <a:rPr lang="en-US" altLang="en-US" dirty="0">
                <a:sym typeface="Arial" charset="0"/>
              </a:rPr>
              <a:t> la </a:t>
            </a:r>
            <a:r>
              <a:rPr lang="en-US" altLang="en-US" dirty="0" err="1">
                <a:sym typeface="Arial" charset="0"/>
              </a:rPr>
              <a:t>possibilité</a:t>
            </a:r>
            <a:r>
              <a:rPr lang="en-US" altLang="en-US" dirty="0">
                <a:sym typeface="Arial" charset="0"/>
              </a:rPr>
              <a:t> de </a:t>
            </a:r>
            <a:r>
              <a:rPr lang="en-US" altLang="en-US" dirty="0" err="1">
                <a:sym typeface="Arial" charset="0"/>
              </a:rPr>
              <a:t>transmettre</a:t>
            </a:r>
            <a:r>
              <a:rPr lang="en-US" altLang="en-US" dirty="0">
                <a:sym typeface="Arial" charset="0"/>
              </a:rPr>
              <a:t> </a:t>
            </a:r>
            <a:r>
              <a:rPr lang="en-US" altLang="en-US" dirty="0" err="1">
                <a:sym typeface="Arial" charset="0"/>
              </a:rPr>
              <a:t>leurs</a:t>
            </a:r>
            <a:r>
              <a:rPr lang="en-US" altLang="en-US" dirty="0">
                <a:sym typeface="Arial" charset="0"/>
              </a:rPr>
              <a:t> messages et </a:t>
            </a:r>
            <a:r>
              <a:rPr lang="en-US" altLang="en-US" dirty="0" err="1">
                <a:sym typeface="Arial" charset="0"/>
              </a:rPr>
              <a:t>informations</a:t>
            </a:r>
            <a:r>
              <a:rPr lang="en-US" altLang="en-US" dirty="0">
                <a:sym typeface="Arial" charset="0"/>
              </a:rPr>
              <a:t> par la </a:t>
            </a:r>
            <a:r>
              <a:rPr lang="en-US" altLang="en-US" dirty="0" err="1">
                <a:sym typeface="Arial" charset="0"/>
              </a:rPr>
              <a:t>voie</a:t>
            </a:r>
            <a:r>
              <a:rPr lang="en-US" altLang="en-US" dirty="0">
                <a:sym typeface="Arial" charset="0"/>
              </a:rPr>
              <a:t> </a:t>
            </a:r>
            <a:r>
              <a:rPr lang="en-US" altLang="en-US" dirty="0" err="1">
                <a:sym typeface="Arial" charset="0"/>
              </a:rPr>
              <a:t>électronique</a:t>
            </a:r>
            <a:endParaRPr lang="en-US" altLang="en-US" dirty="0">
              <a:sym typeface="Arial" charset="0"/>
            </a:endParaRPr>
          </a:p>
          <a:p>
            <a:endParaRPr lang="fr-FR" dirty="0"/>
          </a:p>
          <a:p>
            <a:r>
              <a:rPr lang="fr-FR" dirty="0" err="1"/>
              <a:t>My</a:t>
            </a:r>
            <a:r>
              <a:rPr lang="fr-FR" dirty="0"/>
              <a:t> Handicap</a:t>
            </a:r>
          </a:p>
          <a:p>
            <a:pPr lvl="1"/>
            <a:r>
              <a:rPr lang="en-US" dirty="0"/>
              <a:t>les </a:t>
            </a:r>
            <a:r>
              <a:rPr lang="en-US" dirty="0" err="1"/>
              <a:t>personnes</a:t>
            </a:r>
            <a:r>
              <a:rPr lang="en-US" dirty="0"/>
              <a:t> en charge du handicap </a:t>
            </a:r>
            <a:r>
              <a:rPr lang="en-US" dirty="0" err="1"/>
              <a:t>peuvent</a:t>
            </a:r>
            <a:r>
              <a:rPr lang="en-US" dirty="0"/>
              <a:t> </a:t>
            </a:r>
            <a:r>
              <a:rPr lang="fr-FR" dirty="0"/>
              <a:t>soumettre une demande pour un citoyen et consulter le dossier d’une personne handicapée</a:t>
            </a:r>
            <a:endParaRPr lang="en-US" dirty="0"/>
          </a:p>
          <a:p>
            <a:endParaRPr lang="en-US" dirty="0"/>
          </a:p>
          <a:p>
            <a:r>
              <a:rPr lang="en-US" dirty="0" err="1"/>
              <a:t>Limosa</a:t>
            </a:r>
            <a:endParaRPr lang="en-US" dirty="0"/>
          </a:p>
          <a:p>
            <a:pPr lvl="1"/>
            <a:r>
              <a:rPr lang="en-US" dirty="0" err="1"/>
              <a:t>déclaration</a:t>
            </a:r>
            <a:r>
              <a:rPr lang="en-US" dirty="0"/>
              <a:t> </a:t>
            </a:r>
            <a:r>
              <a:rPr lang="en-US" dirty="0" err="1"/>
              <a:t>multifonctionnelle</a:t>
            </a:r>
            <a:r>
              <a:rPr lang="en-US" dirty="0"/>
              <a:t> unique de </a:t>
            </a:r>
            <a:r>
              <a:rPr lang="en-US" dirty="0" err="1"/>
              <a:t>toutes</a:t>
            </a:r>
            <a:r>
              <a:rPr lang="en-US" dirty="0"/>
              <a:t> les </a:t>
            </a:r>
            <a:r>
              <a:rPr lang="en-US" dirty="0" err="1"/>
              <a:t>activités</a:t>
            </a:r>
            <a:r>
              <a:rPr lang="en-US" dirty="0"/>
              <a:t> de </a:t>
            </a:r>
            <a:r>
              <a:rPr lang="en-US" dirty="0" err="1"/>
              <a:t>travailleurs</a:t>
            </a:r>
            <a:r>
              <a:rPr lang="en-US" dirty="0"/>
              <a:t>, </a:t>
            </a:r>
            <a:r>
              <a:rPr lang="en-US" dirty="0" err="1"/>
              <a:t>indépendants</a:t>
            </a:r>
            <a:r>
              <a:rPr lang="en-US" dirty="0"/>
              <a:t> </a:t>
            </a:r>
            <a:r>
              <a:rPr lang="en-US" dirty="0" err="1"/>
              <a:t>ou</a:t>
            </a:r>
            <a:r>
              <a:rPr lang="en-US" dirty="0"/>
              <a:t> stagiaires étrangers sur le </a:t>
            </a:r>
            <a:r>
              <a:rPr lang="en-US" dirty="0" err="1"/>
              <a:t>territoire</a:t>
            </a:r>
            <a:r>
              <a:rPr lang="en-US" dirty="0"/>
              <a:t> </a:t>
            </a:r>
            <a:r>
              <a:rPr lang="en-US" dirty="0" err="1"/>
              <a:t>belge</a:t>
            </a:r>
            <a:endParaRPr lang="en-US"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55</a:t>
            </a:fld>
            <a:endParaRPr lang="en-GB" dirty="0"/>
          </a:p>
        </p:txBody>
      </p:sp>
    </p:spTree>
    <p:extLst>
      <p:ext uri="{BB962C8B-B14F-4D97-AF65-F5344CB8AC3E}">
        <p14:creationId xmlns:p14="http://schemas.microsoft.com/office/powerpoint/2010/main" val="1123783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1" y="1268414"/>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3068639"/>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6" y="4797426"/>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5159376" y="3429001"/>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carte </a:t>
            </a:r>
            <a:r>
              <a:rPr lang="en-US" altLang="fr-FR" dirty="0" err="1">
                <a:solidFill>
                  <a:srgbClr val="000000"/>
                </a:solidFill>
              </a:rPr>
              <a:t>d’identité</a:t>
            </a:r>
            <a:r>
              <a:rPr lang="en-US" altLang="fr-FR" dirty="0">
                <a:solidFill>
                  <a:srgbClr val="000000"/>
                </a:solidFill>
              </a:rPr>
              <a:t> </a:t>
            </a:r>
            <a:r>
              <a:rPr lang="en-US" altLang="fr-FR" dirty="0" err="1">
                <a:solidFill>
                  <a:srgbClr val="000000"/>
                </a:solidFill>
              </a:rPr>
              <a:t>électronique</a:t>
            </a:r>
            <a:r>
              <a:rPr lang="en-US" altLang="fr-FR" dirty="0">
                <a:solidFill>
                  <a:srgbClr val="000000"/>
                </a:solidFill>
              </a:rPr>
              <a:t> facultative pour les </a:t>
            </a:r>
            <a:r>
              <a:rPr lang="en-US" altLang="fr-FR" dirty="0" err="1">
                <a:solidFill>
                  <a:srgbClr val="000000"/>
                </a:solidFill>
              </a:rPr>
              <a:t>enfants</a:t>
            </a:r>
            <a:r>
              <a:rPr lang="en-US" altLang="fr-FR" dirty="0">
                <a:solidFill>
                  <a:srgbClr val="000000"/>
                </a:solidFill>
              </a:rPr>
              <a:t> </a:t>
            </a:r>
            <a:r>
              <a:rPr lang="en-US" altLang="fr-FR" dirty="0" err="1">
                <a:solidFill>
                  <a:srgbClr val="000000"/>
                </a:solidFill>
              </a:rPr>
              <a:t>belges</a:t>
            </a:r>
            <a:r>
              <a:rPr lang="en-US" altLang="fr-FR" dirty="0">
                <a:solidFill>
                  <a:srgbClr val="000000"/>
                </a:solidFill>
              </a:rPr>
              <a:t> &lt; 12 </a:t>
            </a:r>
            <a:r>
              <a:rPr lang="en-US" altLang="fr-FR" dirty="0" err="1">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5197476"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a:solidFill>
                  <a:srgbClr val="000000"/>
                </a:solidFill>
              </a:rPr>
              <a:t>Cartes</a:t>
            </a:r>
            <a:r>
              <a:rPr lang="en-US" altLang="fr-FR" b="1" dirty="0">
                <a:solidFill>
                  <a:srgbClr val="000000"/>
                </a:solidFill>
              </a:rPr>
              <a:t> pour </a:t>
            </a:r>
            <a:r>
              <a:rPr lang="en-US" altLang="fr-FR" b="1" dirty="0" err="1">
                <a:solidFill>
                  <a:srgbClr val="000000"/>
                </a:solidFill>
              </a:rPr>
              <a:t>étrangers</a:t>
            </a:r>
            <a:r>
              <a:rPr lang="en-US" altLang="fr-FR" dirty="0">
                <a:solidFill>
                  <a:srgbClr val="000000"/>
                </a:solidFill>
              </a:rPr>
              <a:t>: carte </a:t>
            </a:r>
            <a:r>
              <a:rPr lang="en-US" altLang="fr-FR" dirty="0" err="1">
                <a:solidFill>
                  <a:srgbClr val="000000"/>
                </a:solidFill>
              </a:rPr>
              <a:t>d’identité</a:t>
            </a:r>
            <a:r>
              <a:rPr lang="en-US" altLang="fr-FR" dirty="0">
                <a:solidFill>
                  <a:srgbClr val="000000"/>
                </a:solidFill>
              </a:rPr>
              <a:t> </a:t>
            </a:r>
            <a:r>
              <a:rPr lang="en-US" altLang="fr-FR" dirty="0" err="1">
                <a:solidFill>
                  <a:srgbClr val="000000"/>
                </a:solidFill>
              </a:rPr>
              <a:t>électronique</a:t>
            </a:r>
            <a:r>
              <a:rPr lang="en-US" altLang="fr-FR" dirty="0">
                <a:solidFill>
                  <a:srgbClr val="000000"/>
                </a:solidFill>
              </a:rPr>
              <a:t> </a:t>
            </a:r>
            <a:r>
              <a:rPr lang="en-US" altLang="fr-FR" dirty="0" err="1">
                <a:solidFill>
                  <a:srgbClr val="000000"/>
                </a:solidFill>
              </a:rPr>
              <a:t>obligatoire</a:t>
            </a:r>
            <a:r>
              <a:rPr lang="en-US" altLang="fr-FR" dirty="0">
                <a:solidFill>
                  <a:srgbClr val="000000"/>
                </a:solidFill>
              </a:rPr>
              <a:t> </a:t>
            </a:r>
            <a:r>
              <a:rPr lang="en-US" altLang="fr-FR">
                <a:solidFill>
                  <a:srgbClr val="000000"/>
                </a:solidFill>
              </a:rPr>
              <a:t>pour les </a:t>
            </a:r>
            <a:r>
              <a:rPr lang="en-US" altLang="fr-FR" dirty="0" err="1">
                <a:solidFill>
                  <a:srgbClr val="000000"/>
                </a:solidFill>
              </a:rPr>
              <a:t>citoyens</a:t>
            </a:r>
            <a:r>
              <a:rPr lang="en-US" altLang="fr-FR" dirty="0">
                <a:solidFill>
                  <a:srgbClr val="000000"/>
                </a:solidFill>
              </a:rPr>
              <a:t> </a:t>
            </a:r>
            <a:r>
              <a:rPr lang="en-US" altLang="fr-FR" dirty="0" err="1">
                <a:solidFill>
                  <a:srgbClr val="000000"/>
                </a:solidFill>
              </a:rPr>
              <a:t>étrangers</a:t>
            </a:r>
            <a:r>
              <a:rPr lang="en-US" altLang="fr-FR" dirty="0">
                <a:solidFill>
                  <a:srgbClr val="000000"/>
                </a:solidFill>
              </a:rPr>
              <a:t> (UE et non-UE) </a:t>
            </a:r>
            <a:r>
              <a:rPr lang="en-US" altLang="fr-FR" dirty="0" err="1">
                <a:solidFill>
                  <a:srgbClr val="000000"/>
                </a:solidFill>
              </a:rPr>
              <a:t>résidant</a:t>
            </a:r>
            <a:r>
              <a:rPr lang="en-US" altLang="fr-FR" dirty="0">
                <a:solidFill>
                  <a:srgbClr val="000000"/>
                </a:solidFill>
              </a:rPr>
              <a:t> </a:t>
            </a:r>
            <a:r>
              <a:rPr lang="en-US" altLang="fr-FR" dirty="0" err="1">
                <a:solidFill>
                  <a:srgbClr val="000000"/>
                </a:solidFill>
              </a:rPr>
              <a:t>en</a:t>
            </a:r>
            <a:r>
              <a:rPr lang="en-US" altLang="fr-FR" dirty="0">
                <a:solidFill>
                  <a:srgbClr val="000000"/>
                </a:solidFill>
              </a:rPr>
              <a:t> </a:t>
            </a:r>
            <a:r>
              <a:rPr lang="en-US" altLang="fr-FR" dirty="0" err="1">
                <a:solidFill>
                  <a:srgbClr val="000000"/>
                </a:solidFill>
              </a:rPr>
              <a:t>Belgique</a:t>
            </a:r>
            <a:endParaRPr lang="en-US" altLang="fr-FR" dirty="0">
              <a:solidFill>
                <a:srgbClr val="000000"/>
              </a:solidFill>
            </a:endParaRPr>
          </a:p>
        </p:txBody>
      </p:sp>
      <p:sp>
        <p:nvSpPr>
          <p:cNvPr id="18442" name="Text Box 25"/>
          <p:cNvSpPr txBox="1">
            <a:spLocks noChangeArrowheads="1"/>
          </p:cNvSpPr>
          <p:nvPr/>
        </p:nvSpPr>
        <p:spPr bwMode="auto">
          <a:xfrm>
            <a:off x="5111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a:solidFill>
                  <a:prstClr val="black"/>
                </a:solidFill>
                <a:latin typeface="Calibri"/>
                <a:cs typeface="+mn-cs"/>
              </a:rPr>
              <a:t>Carte </a:t>
            </a:r>
            <a:r>
              <a:rPr lang="en-US" b="1" dirty="0" err="1">
                <a:solidFill>
                  <a:prstClr val="black"/>
                </a:solidFill>
                <a:latin typeface="Calibri"/>
                <a:cs typeface="+mn-cs"/>
              </a:rPr>
              <a:t>d’identité</a:t>
            </a:r>
            <a:r>
              <a:rPr lang="en-US" b="1" dirty="0">
                <a:solidFill>
                  <a:prstClr val="black"/>
                </a:solidFill>
                <a:latin typeface="Calibri"/>
                <a:cs typeface="+mn-cs"/>
              </a:rPr>
              <a:t> </a:t>
            </a:r>
            <a:r>
              <a:rPr lang="en-US" b="1" dirty="0" err="1">
                <a:solidFill>
                  <a:prstClr val="black"/>
                </a:solidFill>
                <a:latin typeface="Calibri"/>
                <a:cs typeface="+mn-cs"/>
              </a:rPr>
              <a:t>électronique</a:t>
            </a:r>
            <a:r>
              <a:rPr lang="en-US" b="1" dirty="0">
                <a:solidFill>
                  <a:prstClr val="black"/>
                </a:solidFill>
                <a:latin typeface="Calibri"/>
                <a:cs typeface="+mn-cs"/>
              </a:rPr>
              <a:t> (</a:t>
            </a:r>
            <a:r>
              <a:rPr lang="en-US" b="1" dirty="0" err="1">
                <a:solidFill>
                  <a:prstClr val="black"/>
                </a:solidFill>
                <a:latin typeface="Calibri"/>
                <a:cs typeface="+mn-cs"/>
              </a:rPr>
              <a:t>eID</a:t>
            </a:r>
            <a:r>
              <a:rPr lang="en-US" b="1" dirty="0">
                <a:solidFill>
                  <a:prstClr val="black"/>
                </a:solidFill>
                <a:latin typeface="Calibri"/>
                <a:cs typeface="+mn-cs"/>
              </a:rPr>
              <a:t>): </a:t>
            </a:r>
            <a:r>
              <a:rPr lang="en-GB" dirty="0"/>
              <a:t>carte </a:t>
            </a:r>
            <a:r>
              <a:rPr lang="en-GB" dirty="0" err="1"/>
              <a:t>d’identité</a:t>
            </a:r>
            <a:r>
              <a:rPr lang="en-GB" dirty="0"/>
              <a:t> </a:t>
            </a:r>
            <a:r>
              <a:rPr lang="en-GB" dirty="0" err="1"/>
              <a:t>électronique</a:t>
            </a:r>
            <a:r>
              <a:rPr lang="en-GB" dirty="0"/>
              <a:t> </a:t>
            </a:r>
            <a:r>
              <a:rPr lang="en-GB" dirty="0" err="1"/>
              <a:t>obligatoire</a:t>
            </a:r>
            <a:r>
              <a:rPr lang="en-GB" dirty="0"/>
              <a:t> pour les </a:t>
            </a:r>
            <a:r>
              <a:rPr lang="en-GB" dirty="0" err="1"/>
              <a:t>citoyens</a:t>
            </a:r>
            <a:r>
              <a:rPr lang="en-GB" dirty="0"/>
              <a:t> </a:t>
            </a:r>
            <a:r>
              <a:rPr lang="en-GB" dirty="0" err="1"/>
              <a:t>belges</a:t>
            </a:r>
            <a:r>
              <a:rPr lang="en-GB" dirty="0"/>
              <a:t> ≥ 12 </a:t>
            </a:r>
            <a:r>
              <a:rPr lang="en-GB" dirty="0" err="1"/>
              <a:t>ans</a:t>
            </a:r>
            <a:endParaRPr lang="en-US" dirty="0">
              <a:solidFill>
                <a:prstClr val="black"/>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56</a:t>
            </a:fld>
            <a:endParaRPr lang="en-GB"/>
          </a:p>
        </p:txBody>
      </p:sp>
    </p:spTree>
    <p:extLst>
      <p:ext uri="{BB962C8B-B14F-4D97-AF65-F5344CB8AC3E}">
        <p14:creationId xmlns:p14="http://schemas.microsoft.com/office/powerpoint/2010/main" val="2375870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5267325" y="4113214"/>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a:solidFill>
                  <a:srgbClr val="000000"/>
                </a:solidFill>
                <a:latin typeface="+mj-lt"/>
              </a:rPr>
              <a:t>de </a:t>
            </a:r>
            <a:r>
              <a:rPr lang="nl-BE" dirty="0" err="1">
                <a:solidFill>
                  <a:srgbClr val="000000"/>
                </a:solidFill>
                <a:latin typeface="+mj-lt"/>
              </a:rPr>
              <a:t>l’identité</a:t>
            </a:r>
            <a:endParaRPr lang="nl-NL" dirty="0">
              <a:solidFill>
                <a:srgbClr val="000000"/>
              </a:solidFill>
              <a:latin typeface="+mj-lt"/>
            </a:endParaRPr>
          </a:p>
        </p:txBody>
      </p:sp>
      <p:sp>
        <p:nvSpPr>
          <p:cNvPr id="47110" name="Text Box 4"/>
          <p:cNvSpPr txBox="1">
            <a:spLocks noChangeArrowheads="1"/>
          </p:cNvSpPr>
          <p:nvPr/>
        </p:nvSpPr>
        <p:spPr bwMode="auto">
          <a:xfrm>
            <a:off x="5232401" y="2420939"/>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a:solidFill>
                  <a:srgbClr val="000000"/>
                </a:solidFill>
                <a:latin typeface="+mj-lt"/>
              </a:rPr>
              <a:t>lecture</a:t>
            </a:r>
            <a:r>
              <a:rPr lang="nl-BE" dirty="0">
                <a:solidFill>
                  <a:srgbClr val="000000"/>
                </a:solidFill>
                <a:latin typeface="+mj-lt"/>
              </a:rPr>
              <a:t> de </a:t>
            </a:r>
            <a:r>
              <a:rPr lang="nl-BE" dirty="0" err="1">
                <a:solidFill>
                  <a:srgbClr val="000000"/>
                </a:solidFill>
                <a:latin typeface="+mj-lt"/>
              </a:rPr>
              <a:t>données</a:t>
            </a:r>
            <a:r>
              <a:rPr lang="nl-BE" dirty="0">
                <a:solidFill>
                  <a:srgbClr val="000000"/>
                </a:solidFill>
                <a:latin typeface="+mj-lt"/>
              </a:rPr>
              <a:t> </a:t>
            </a:r>
            <a:endParaRPr lang="nl-NL" dirty="0">
              <a:solidFill>
                <a:srgbClr val="000000"/>
              </a:solidFill>
              <a:latin typeface="+mj-lt"/>
            </a:endParaRPr>
          </a:p>
        </p:txBody>
      </p:sp>
      <p:sp>
        <p:nvSpPr>
          <p:cNvPr id="22535" name="Text Box 5"/>
          <p:cNvSpPr txBox="1">
            <a:spLocks noChangeArrowheads="1"/>
          </p:cNvSpPr>
          <p:nvPr/>
        </p:nvSpPr>
        <p:spPr bwMode="auto">
          <a:xfrm>
            <a:off x="5087939" y="5580064"/>
            <a:ext cx="2447925"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a:solidFill>
                  <a:prstClr val="black"/>
                </a:solidFill>
                <a:latin typeface="Calibri"/>
                <a:cs typeface="+mn-cs"/>
              </a:rPr>
              <a:t>signature </a:t>
            </a:r>
            <a:r>
              <a:rPr lang="en-US" dirty="0" err="1">
                <a:solidFill>
                  <a:prstClr val="black"/>
                </a:solidFill>
                <a:latin typeface="Calibri"/>
                <a:cs typeface="+mn-cs"/>
              </a:rPr>
              <a:t>électronique</a:t>
            </a:r>
            <a:endParaRPr lang="nl-NL" dirty="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8214"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4114"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5735639" y="2060636"/>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3071814" y="3214689"/>
            <a:ext cx="1152525" cy="98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7685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4"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1"/>
          <p:cNvSpPr>
            <a:spLocks noChangeArrowheads="1"/>
          </p:cNvSpPr>
          <p:nvPr/>
        </p:nvSpPr>
        <p:spPr bwMode="auto">
          <a:xfrm>
            <a:off x="5735639" y="3710674"/>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19" name="AutoShape 11"/>
          <p:cNvSpPr>
            <a:spLocks noChangeArrowheads="1"/>
          </p:cNvSpPr>
          <p:nvPr/>
        </p:nvSpPr>
        <p:spPr bwMode="auto">
          <a:xfrm>
            <a:off x="5735960" y="5225784"/>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57</a:t>
            </a:fld>
            <a:endParaRPr lang="en-GB"/>
          </a:p>
        </p:txBody>
      </p:sp>
    </p:spTree>
    <p:extLst>
      <p:ext uri="{BB962C8B-B14F-4D97-AF65-F5344CB8AC3E}">
        <p14:creationId xmlns:p14="http://schemas.microsoft.com/office/powerpoint/2010/main" val="4031282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7527926" y="1412876"/>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1" y="3500439"/>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4440239"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Installation du logiciel </a:t>
            </a:r>
            <a:r>
              <a:rPr lang="fr-FR" altLang="fr-FR" dirty="0" err="1">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6108700" y="3719514"/>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a:solidFill>
                  <a:srgbClr val="000000"/>
                </a:solidFill>
              </a:rPr>
              <a:t>Connection du lecteur à l’ordinateur</a:t>
            </a:r>
          </a:p>
        </p:txBody>
      </p:sp>
      <p:sp>
        <p:nvSpPr>
          <p:cNvPr id="54283" name="Rectangle 22"/>
          <p:cNvSpPr>
            <a:spLocks noChangeArrowheads="1"/>
          </p:cNvSpPr>
          <p:nvPr/>
        </p:nvSpPr>
        <p:spPr bwMode="auto">
          <a:xfrm>
            <a:off x="7967664" y="5159376"/>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a:solidFill>
                  <a:srgbClr val="000000"/>
                </a:solidFill>
              </a:rPr>
              <a:t>Consultation des </a:t>
            </a:r>
            <a:r>
              <a:rPr lang="en-US" altLang="fr-FR" dirty="0" err="1">
                <a:solidFill>
                  <a:srgbClr val="000000"/>
                </a:solidFill>
              </a:rPr>
              <a:t>données</a:t>
            </a:r>
            <a:endParaRPr lang="en-US" altLang="fr-FR" dirty="0">
              <a:solidFill>
                <a:srgbClr val="000000"/>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58</a:t>
            </a:fld>
            <a:endParaRPr lang="en-GB"/>
          </a:p>
        </p:txBody>
      </p:sp>
    </p:spTree>
    <p:extLst>
      <p:ext uri="{BB962C8B-B14F-4D97-AF65-F5344CB8AC3E}">
        <p14:creationId xmlns:p14="http://schemas.microsoft.com/office/powerpoint/2010/main" val="3874829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Cartes eID et isi+</a:t>
            </a:r>
            <a:endParaRPr lang="en-US" dirty="0"/>
          </a:p>
        </p:txBody>
      </p:sp>
      <p:sp>
        <p:nvSpPr>
          <p:cNvPr id="3" name="Content Placeholder 2"/>
          <p:cNvSpPr>
            <a:spLocks noGrp="1"/>
          </p:cNvSpPr>
          <p:nvPr>
            <p:ph idx="1"/>
          </p:nvPr>
        </p:nvSpPr>
        <p:spPr/>
        <p:txBody>
          <a:bodyPr/>
          <a:lstStyle/>
          <a:p>
            <a:r>
              <a:rPr lang="nl-BE" altLang="en-US" dirty="0" err="1"/>
              <a:t>système</a:t>
            </a:r>
            <a:r>
              <a:rPr lang="nl-BE" altLang="en-US" dirty="0"/>
              <a:t> mis en </a:t>
            </a:r>
            <a:r>
              <a:rPr lang="nl-BE" altLang="en-US" dirty="0" err="1"/>
              <a:t>place</a:t>
            </a:r>
            <a:r>
              <a:rPr lang="nl-BE" altLang="en-US" dirty="0"/>
              <a:t> pour </a:t>
            </a:r>
            <a:r>
              <a:rPr lang="nl-BE" altLang="en-US" dirty="0" err="1"/>
              <a:t>couvrir</a:t>
            </a:r>
            <a:r>
              <a:rPr lang="nl-BE" altLang="en-US" dirty="0"/>
              <a:t> les </a:t>
            </a:r>
            <a:r>
              <a:rPr lang="nl-BE" altLang="en-US" dirty="0" err="1"/>
              <a:t>fonctionnalités</a:t>
            </a:r>
            <a:r>
              <a:rPr lang="nl-BE" altLang="en-US" dirty="0"/>
              <a:t> de la carte SIS, </a:t>
            </a:r>
            <a:r>
              <a:rPr lang="nl-BE" altLang="en-US" dirty="0" err="1"/>
              <a:t>disparue</a:t>
            </a:r>
            <a:r>
              <a:rPr lang="nl-BE" altLang="en-US" dirty="0"/>
              <a:t> </a:t>
            </a:r>
            <a:r>
              <a:rPr lang="nl-BE" altLang="en-US" dirty="0" err="1"/>
              <a:t>définitivement</a:t>
            </a:r>
            <a:r>
              <a:rPr lang="nl-BE" altLang="en-US" dirty="0"/>
              <a:t> fin 2016 </a:t>
            </a:r>
          </a:p>
          <a:p>
            <a:pPr lvl="1"/>
            <a:r>
              <a:rPr lang="fr-FR" altLang="en-US" dirty="0"/>
              <a:t>consultation en ligne sécurisée et en temps réel des données administratives gérées par les organismes assureurs via </a:t>
            </a:r>
            <a:r>
              <a:rPr lang="fr-FR" altLang="en-US" dirty="0" err="1"/>
              <a:t>MyCareNet</a:t>
            </a:r>
            <a:endParaRPr lang="fr-FR" altLang="en-US" dirty="0"/>
          </a:p>
          <a:p>
            <a:pPr lvl="1"/>
            <a:r>
              <a:rPr lang="fr-FR" altLang="en-US" dirty="0"/>
              <a:t>identification certaine via le NISS, disponible sur les titre d’identité électroniques  (</a:t>
            </a:r>
            <a:r>
              <a:rPr lang="fr-FR" altLang="en-US" dirty="0" err="1"/>
              <a:t>eID</a:t>
            </a:r>
            <a:r>
              <a:rPr lang="fr-FR" altLang="en-US" dirty="0"/>
              <a:t>) et sur la carte résiduaire </a:t>
            </a:r>
            <a:r>
              <a:rPr lang="fr-FR" altLang="en-US" dirty="0" err="1"/>
              <a:t>isi</a:t>
            </a:r>
            <a:r>
              <a:rPr lang="fr-FR" altLang="en-US" dirty="0"/>
              <a:t>+</a:t>
            </a:r>
            <a:endParaRPr lang="en-US" altLang="en-US" dirty="0"/>
          </a:p>
          <a:p>
            <a:endParaRPr lang="fr-FR" dirty="0"/>
          </a:p>
          <a:p>
            <a:r>
              <a:rPr lang="fr-FR" dirty="0"/>
              <a:t>la carte </a:t>
            </a:r>
            <a:r>
              <a:rPr lang="fr-FR" dirty="0" err="1"/>
              <a:t>isi</a:t>
            </a:r>
            <a:r>
              <a:rPr lang="fr-FR" dirty="0"/>
              <a:t>+ est distribuée (&gt; 2,2 </a:t>
            </a:r>
            <a:r>
              <a:rPr lang="fr-FR" dirty="0" err="1"/>
              <a:t>mio</a:t>
            </a:r>
            <a:r>
              <a:rPr lang="fr-FR" dirty="0"/>
              <a:t> de cartes produites)</a:t>
            </a:r>
          </a:p>
          <a:p>
            <a:pPr lvl="1"/>
            <a:r>
              <a:rPr lang="fr-FR" dirty="0"/>
              <a:t>aux personnes qui ne peuvent pas disposer d’un titre d’identité électronique (</a:t>
            </a:r>
            <a:r>
              <a:rPr lang="fr-FR" dirty="0" err="1"/>
              <a:t>eID</a:t>
            </a:r>
            <a:r>
              <a:rPr lang="fr-FR" dirty="0"/>
              <a:t>) et qui disposent d’une couverture sociale pour se faire soigner en Belgique</a:t>
            </a:r>
          </a:p>
          <a:p>
            <a:pPr lvl="2"/>
            <a:r>
              <a:rPr lang="fr-FR" dirty="0"/>
              <a:t>les frontaliers qui habitent à l’étranger et travaillent en Belgique </a:t>
            </a:r>
          </a:p>
          <a:p>
            <a:pPr lvl="2"/>
            <a:r>
              <a:rPr lang="fr-FR" dirty="0"/>
              <a:t>les personnes pensionnées de nationalité étrangère qui sont parties à l’étranger après avoir travaillé en Belgique et cotisé au système belge de sécurité sociale</a:t>
            </a:r>
          </a:p>
          <a:p>
            <a:pPr lvl="1"/>
            <a:r>
              <a:rPr lang="fr-FR" dirty="0"/>
              <a:t>à tous les enfants &lt; 12 ans </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59</a:t>
            </a:fld>
            <a:endParaRPr lang="en-GB" dirty="0"/>
          </a:p>
        </p:txBody>
      </p:sp>
    </p:spTree>
    <p:extLst>
      <p:ext uri="{BB962C8B-B14F-4D97-AF65-F5344CB8AC3E}">
        <p14:creationId xmlns:p14="http://schemas.microsoft.com/office/powerpoint/2010/main" val="159555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Demandes des autorités</a:t>
            </a:r>
            <a:endParaRPr lang="en-US" dirty="0"/>
          </a:p>
        </p:txBody>
      </p:sp>
      <p:sp>
        <p:nvSpPr>
          <p:cNvPr id="3" name="Content Placeholder 2"/>
          <p:cNvSpPr>
            <a:spLocks noGrp="1"/>
          </p:cNvSpPr>
          <p:nvPr>
            <p:ph idx="1"/>
          </p:nvPr>
        </p:nvSpPr>
        <p:spPr/>
        <p:txBody>
          <a:bodyPr>
            <a:normAutofit/>
          </a:bodyPr>
          <a:lstStyle/>
          <a:p>
            <a:r>
              <a:rPr lang="nl-NL" dirty="0"/>
              <a:t>des citoyens et des </a:t>
            </a:r>
            <a:r>
              <a:rPr lang="nl-NL" dirty="0" err="1"/>
              <a:t>entreprises</a:t>
            </a:r>
            <a:r>
              <a:rPr lang="nl-NL" dirty="0"/>
              <a:t> </a:t>
            </a:r>
            <a:r>
              <a:rPr lang="nl-NL" dirty="0" err="1"/>
              <a:t>satisfaits</a:t>
            </a:r>
            <a:r>
              <a:rPr lang="nl-NL" dirty="0"/>
              <a:t> par des services </a:t>
            </a:r>
            <a:r>
              <a:rPr lang="nl-NL" dirty="0" err="1"/>
              <a:t>intégrés</a:t>
            </a:r>
            <a:r>
              <a:rPr lang="nl-NL" dirty="0"/>
              <a:t> </a:t>
            </a:r>
            <a:r>
              <a:rPr lang="nl-NL" dirty="0" err="1"/>
              <a:t>offerts</a:t>
            </a:r>
            <a:r>
              <a:rPr lang="nl-NL" dirty="0"/>
              <a:t> à </a:t>
            </a:r>
            <a:r>
              <a:rPr lang="nl-NL" dirty="0" err="1"/>
              <a:t>un</a:t>
            </a:r>
            <a:r>
              <a:rPr lang="nl-NL" dirty="0"/>
              <a:t> </a:t>
            </a:r>
            <a:r>
              <a:rPr lang="nl-NL" dirty="0" err="1"/>
              <a:t>coût</a:t>
            </a:r>
            <a:r>
              <a:rPr lang="nl-NL" dirty="0"/>
              <a:t> </a:t>
            </a:r>
            <a:r>
              <a:rPr lang="nl-NL" dirty="0" err="1"/>
              <a:t>limité</a:t>
            </a:r>
            <a:r>
              <a:rPr lang="nl-NL" dirty="0"/>
              <a:t>, </a:t>
            </a:r>
            <a:r>
              <a:rPr lang="nl-NL" dirty="0" err="1"/>
              <a:t>avec</a:t>
            </a:r>
            <a:r>
              <a:rPr lang="nl-NL" dirty="0"/>
              <a:t> des charges </a:t>
            </a:r>
            <a:r>
              <a:rPr lang="nl-NL" dirty="0" err="1"/>
              <a:t>administratives</a:t>
            </a:r>
            <a:r>
              <a:rPr lang="nl-NL" dirty="0"/>
              <a:t> </a:t>
            </a:r>
            <a:r>
              <a:rPr lang="nl-NL" dirty="0" err="1"/>
              <a:t>minimales</a:t>
            </a:r>
            <a:r>
              <a:rPr lang="nl-NL" dirty="0"/>
              <a:t> et </a:t>
            </a:r>
            <a:r>
              <a:rPr lang="nl-NL" dirty="0" err="1"/>
              <a:t>qui</a:t>
            </a:r>
            <a:r>
              <a:rPr lang="nl-NL" dirty="0"/>
              <a:t> </a:t>
            </a:r>
            <a:r>
              <a:rPr lang="nl-NL" dirty="0" err="1"/>
              <a:t>répondent</a:t>
            </a:r>
            <a:r>
              <a:rPr lang="nl-NL" dirty="0"/>
              <a:t> à </a:t>
            </a:r>
            <a:r>
              <a:rPr lang="nl-NL" dirty="0" err="1"/>
              <a:t>leurs</a:t>
            </a:r>
            <a:r>
              <a:rPr lang="nl-NL" dirty="0"/>
              <a:t> </a:t>
            </a:r>
            <a:r>
              <a:rPr lang="nl-NL" dirty="0" err="1"/>
              <a:t>attentes</a:t>
            </a:r>
            <a:endParaRPr lang="nl-NL" dirty="0"/>
          </a:p>
          <a:p>
            <a:r>
              <a:rPr lang="nl-NL" dirty="0" err="1"/>
              <a:t>une</a:t>
            </a:r>
            <a:r>
              <a:rPr lang="nl-NL" dirty="0"/>
              <a:t> </a:t>
            </a:r>
            <a:r>
              <a:rPr lang="nl-NL" dirty="0" err="1"/>
              <a:t>utilisation</a:t>
            </a:r>
            <a:r>
              <a:rPr lang="nl-NL" dirty="0"/>
              <a:t> </a:t>
            </a:r>
            <a:r>
              <a:rPr lang="nl-NL" dirty="0" err="1"/>
              <a:t>pro-active</a:t>
            </a:r>
            <a:r>
              <a:rPr lang="nl-NL" dirty="0"/>
              <a:t> de </a:t>
            </a:r>
            <a:r>
              <a:rPr lang="nl-NL" dirty="0" err="1"/>
              <a:t>l’information</a:t>
            </a:r>
            <a:r>
              <a:rPr lang="nl-NL" dirty="0"/>
              <a:t> pour</a:t>
            </a:r>
          </a:p>
          <a:p>
            <a:pPr lvl="1"/>
            <a:r>
              <a:rPr lang="nl-NL" dirty="0" err="1"/>
              <a:t>l’octroi</a:t>
            </a:r>
            <a:r>
              <a:rPr lang="nl-NL" dirty="0"/>
              <a:t> </a:t>
            </a:r>
            <a:r>
              <a:rPr lang="nl-NL" dirty="0" err="1"/>
              <a:t>automatique</a:t>
            </a:r>
            <a:r>
              <a:rPr lang="nl-NL" dirty="0"/>
              <a:t> de </a:t>
            </a:r>
            <a:r>
              <a:rPr lang="nl-NL" dirty="0" err="1"/>
              <a:t>droits</a:t>
            </a:r>
            <a:r>
              <a:rPr lang="nl-NL" dirty="0"/>
              <a:t> </a:t>
            </a:r>
          </a:p>
          <a:p>
            <a:pPr lvl="1"/>
            <a:r>
              <a:rPr lang="nl-NL" dirty="0"/>
              <a:t>la pré-</a:t>
            </a:r>
            <a:r>
              <a:rPr lang="nl-NL" dirty="0" err="1"/>
              <a:t>introduction</a:t>
            </a:r>
            <a:r>
              <a:rPr lang="nl-NL" dirty="0"/>
              <a:t> de </a:t>
            </a:r>
            <a:r>
              <a:rPr lang="nl-NL" dirty="0" err="1"/>
              <a:t>données</a:t>
            </a:r>
            <a:r>
              <a:rPr lang="nl-NL" dirty="0"/>
              <a:t> </a:t>
            </a:r>
            <a:r>
              <a:rPr lang="nl-NL" dirty="0" err="1"/>
              <a:t>lors</a:t>
            </a:r>
            <a:r>
              <a:rPr lang="nl-NL" dirty="0"/>
              <a:t> de la collecte </a:t>
            </a:r>
            <a:r>
              <a:rPr lang="nl-NL" dirty="0" err="1"/>
              <a:t>d’informations</a:t>
            </a:r>
            <a:endParaRPr lang="nl-NL" dirty="0"/>
          </a:p>
          <a:p>
            <a:pPr lvl="1"/>
            <a:r>
              <a:rPr lang="fr-FR" dirty="0"/>
              <a:t>la communication d’informations ciblées aux intéressés</a:t>
            </a:r>
            <a:endParaRPr lang="nl-NL" dirty="0"/>
          </a:p>
          <a:p>
            <a:r>
              <a:rPr lang="nl-NL" dirty="0" err="1"/>
              <a:t>maximaliser</a:t>
            </a:r>
            <a:r>
              <a:rPr lang="nl-NL" dirty="0"/>
              <a:t> </a:t>
            </a:r>
            <a:r>
              <a:rPr lang="nl-NL" dirty="0" err="1"/>
              <a:t>l’efficacité</a:t>
            </a:r>
            <a:r>
              <a:rPr lang="nl-NL" dirty="0"/>
              <a:t> des </a:t>
            </a:r>
            <a:r>
              <a:rPr lang="nl-NL" dirty="0" err="1"/>
              <a:t>politiques</a:t>
            </a:r>
            <a:r>
              <a:rPr lang="nl-NL" dirty="0"/>
              <a:t> </a:t>
            </a:r>
            <a:r>
              <a:rPr lang="nl-NL" dirty="0" err="1"/>
              <a:t>sociales</a:t>
            </a:r>
            <a:endParaRPr lang="nl-NL" dirty="0"/>
          </a:p>
          <a:p>
            <a:r>
              <a:rPr lang="nl-NL" dirty="0" err="1"/>
              <a:t>un</a:t>
            </a:r>
            <a:r>
              <a:rPr lang="nl-NL" dirty="0"/>
              <a:t> </a:t>
            </a:r>
            <a:r>
              <a:rPr lang="nl-NL" dirty="0" err="1"/>
              <a:t>contrôle</a:t>
            </a:r>
            <a:r>
              <a:rPr lang="nl-NL" dirty="0"/>
              <a:t> des </a:t>
            </a:r>
            <a:r>
              <a:rPr lang="nl-NL" dirty="0" err="1"/>
              <a:t>coûts</a:t>
            </a:r>
            <a:r>
              <a:rPr lang="nl-NL" dirty="0"/>
              <a:t> pour </a:t>
            </a:r>
            <a:r>
              <a:rPr lang="nl-NL" dirty="0" err="1"/>
              <a:t>toutes</a:t>
            </a:r>
            <a:r>
              <a:rPr lang="nl-NL" dirty="0"/>
              <a:t> les </a:t>
            </a:r>
            <a:r>
              <a:rPr lang="nl-NL" dirty="0" err="1"/>
              <a:t>parties</a:t>
            </a:r>
            <a:r>
              <a:rPr lang="nl-NL" dirty="0"/>
              <a:t> </a:t>
            </a:r>
            <a:r>
              <a:rPr lang="nl-NL" dirty="0" err="1"/>
              <a:t>concernées</a:t>
            </a:r>
            <a:endParaRPr lang="nl-NL" dirty="0"/>
          </a:p>
          <a:p>
            <a:r>
              <a:rPr lang="nl-NL" dirty="0" err="1"/>
              <a:t>optimaliser</a:t>
            </a:r>
            <a:r>
              <a:rPr lang="nl-NL" dirty="0"/>
              <a:t> </a:t>
            </a:r>
            <a:r>
              <a:rPr lang="nl-NL" dirty="0" err="1"/>
              <a:t>l’efficience</a:t>
            </a:r>
            <a:r>
              <a:rPr lang="nl-NL" dirty="0"/>
              <a:t> du </a:t>
            </a:r>
            <a:r>
              <a:rPr lang="nl-NL" dirty="0" err="1"/>
              <a:t>fonctionnement</a:t>
            </a:r>
            <a:r>
              <a:rPr lang="nl-NL" dirty="0"/>
              <a:t> des autorités </a:t>
            </a:r>
            <a:r>
              <a:rPr lang="nl-NL" dirty="0" err="1"/>
              <a:t>publiques</a:t>
            </a:r>
            <a:r>
              <a:rPr lang="nl-NL" dirty="0"/>
              <a:t> et des </a:t>
            </a:r>
            <a:r>
              <a:rPr lang="nl-NL" dirty="0" err="1"/>
              <a:t>instances</a:t>
            </a:r>
            <a:r>
              <a:rPr lang="nl-NL" dirty="0"/>
              <a:t> </a:t>
            </a:r>
            <a:r>
              <a:rPr lang="nl-NL" dirty="0" err="1"/>
              <a:t>privées</a:t>
            </a:r>
            <a:r>
              <a:rPr lang="nl-NL" dirty="0"/>
              <a:t> </a:t>
            </a:r>
            <a:r>
              <a:rPr lang="nl-NL" dirty="0" err="1"/>
              <a:t>chargées</a:t>
            </a:r>
            <a:r>
              <a:rPr lang="nl-NL" dirty="0"/>
              <a:t> </a:t>
            </a:r>
            <a:r>
              <a:rPr lang="fr-FR" dirty="0"/>
              <a:t>de missions d'intérêt public</a:t>
            </a:r>
            <a:endParaRPr lang="nl-NL" dirty="0"/>
          </a:p>
          <a:p>
            <a:r>
              <a:rPr lang="fr-FR" dirty="0"/>
              <a:t>un soutien approprié à la politique</a:t>
            </a:r>
          </a:p>
          <a:p>
            <a:r>
              <a:rPr lang="nl-NL" dirty="0" err="1"/>
              <a:t>promouvoir</a:t>
            </a:r>
            <a:r>
              <a:rPr lang="nl-NL" dirty="0"/>
              <a:t> </a:t>
            </a:r>
            <a:r>
              <a:rPr lang="nl-NL" dirty="0" err="1"/>
              <a:t>l’inclusion</a:t>
            </a:r>
            <a:r>
              <a:rPr lang="nl-NL" dirty="0"/>
              <a:t> sociale</a:t>
            </a:r>
          </a:p>
          <a:p>
            <a:r>
              <a:rPr lang="nl-NL" dirty="0" err="1"/>
              <a:t>éviter</a:t>
            </a:r>
            <a:r>
              <a:rPr lang="nl-NL" dirty="0"/>
              <a:t> et </a:t>
            </a:r>
            <a:r>
              <a:rPr lang="nl-NL" dirty="0" err="1"/>
              <a:t>lutter</a:t>
            </a:r>
            <a:r>
              <a:rPr lang="nl-NL" dirty="0"/>
              <a:t> </a:t>
            </a:r>
            <a:r>
              <a:rPr lang="nl-NL" dirty="0" err="1"/>
              <a:t>contre</a:t>
            </a:r>
            <a:r>
              <a:rPr lang="nl-NL" dirty="0"/>
              <a:t> la fraude</a:t>
            </a:r>
          </a:p>
          <a:p>
            <a:endParaRPr lang="nl-NL"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1089576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a:t>isi</a:t>
            </a:r>
            <a:r>
              <a:rPr lang="fr-BE" altLang="en-US" baseline="30000" dirty="0"/>
              <a:t>+</a:t>
            </a:r>
            <a:endParaRPr lang="en-US" baseline="300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1362219"/>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456040" y="1124744"/>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eaLnBrk="1" hangingPunct="1">
                <a:spcBef>
                  <a:spcPct val="0"/>
                </a:spcBef>
                <a:buFontTx/>
                <a:buNone/>
              </a:pPr>
              <a:r>
                <a:rPr lang="fr-BE" altLang="en-US" sz="1000" b="1" dirty="0" err="1"/>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a:t>reprise </a:t>
              </a:r>
            </a:p>
            <a:p>
              <a:pPr eaLnBrk="1" hangingPunct="1">
                <a:spcBef>
                  <a:spcPct val="0"/>
                </a:spcBef>
                <a:buFontTx/>
                <a:buNone/>
              </a:pPr>
              <a:r>
                <a:rPr lang="fr-BE" altLang="en-US" sz="1000" dirty="0"/>
                <a:t>des </a:t>
              </a:r>
            </a:p>
            <a:p>
              <a:pPr eaLnBrk="1" hangingPunct="1">
                <a:spcBef>
                  <a:spcPct val="0"/>
                </a:spcBef>
                <a:buFontTx/>
                <a:buNone/>
              </a:pPr>
              <a:r>
                <a:rPr lang="fr-BE" altLang="en-US" sz="1000" dirty="0"/>
                <a:t>données:</a:t>
              </a:r>
            </a:p>
            <a:p>
              <a:pPr eaLnBrk="1" hangingPunct="1">
                <a:spcBef>
                  <a:spcPct val="0"/>
                </a:spcBef>
                <a:buFontTx/>
                <a:buNone/>
              </a:pPr>
              <a:r>
                <a:rPr lang="fr-BE" altLang="en-US" sz="1000" dirty="0"/>
                <a:t>NISS</a:t>
              </a:r>
            </a:p>
            <a:p>
              <a:pPr eaLnBrk="1" hangingPunct="1">
                <a:spcBef>
                  <a:spcPct val="0"/>
                </a:spcBef>
                <a:buFontTx/>
                <a:buNone/>
              </a:pPr>
              <a:r>
                <a:rPr lang="fr-BE" altLang="en-US" sz="1000" dirty="0"/>
                <a:t>n° de carte</a:t>
              </a:r>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en-US" altLang="en-US" sz="1800" dirty="0"/>
            </a:p>
          </p:txBody>
        </p:sp>
      </p:grpSp>
      <p:grpSp>
        <p:nvGrpSpPr>
          <p:cNvPr id="15" name="Group 14"/>
          <p:cNvGrpSpPr/>
          <p:nvPr/>
        </p:nvGrpSpPr>
        <p:grpSpPr>
          <a:xfrm>
            <a:off x="3453196" y="3529973"/>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fr-BE" altLang="en-US" sz="1000" b="1" dirty="0" err="1"/>
                <a:t>Datamatrix</a:t>
              </a:r>
              <a:endParaRPr lang="fr-BE" altLang="en-US" sz="1000" b="1" dirty="0"/>
            </a:p>
            <a:p>
              <a:pPr marL="2243138" indent="-180975" eaLnBrk="1" hangingPunct="1">
                <a:spcBef>
                  <a:spcPct val="0"/>
                </a:spcBef>
                <a:buNone/>
              </a:pPr>
              <a:endParaRPr lang="fr-BE" altLang="en-US" sz="1000" dirty="0"/>
            </a:p>
            <a:p>
              <a:pPr marL="2243138" indent="-180975" eaLnBrk="1" hangingPunct="1">
                <a:spcBef>
                  <a:spcPct val="0"/>
                </a:spcBef>
                <a:buNone/>
              </a:pPr>
              <a:r>
                <a:rPr lang="fr-BE" altLang="en-US" sz="1000" dirty="0"/>
                <a:t>nom	</a:t>
              </a:r>
            </a:p>
            <a:p>
              <a:pPr marL="2243138" indent="-180975" eaLnBrk="1" hangingPunct="1">
                <a:spcBef>
                  <a:spcPct val="0"/>
                </a:spcBef>
                <a:buNone/>
              </a:pPr>
              <a:r>
                <a:rPr lang="fr-BE" altLang="en-US" sz="1000" dirty="0"/>
                <a:t>prénom</a:t>
              </a:r>
            </a:p>
            <a:p>
              <a:pPr marL="2243138" indent="-180975" eaLnBrk="1" hangingPunct="1">
                <a:spcBef>
                  <a:spcPct val="0"/>
                </a:spcBef>
                <a:buNone/>
              </a:pPr>
              <a:r>
                <a:rPr lang="fr-BE" altLang="en-US" sz="1000" dirty="0"/>
                <a:t>NISS</a:t>
              </a:r>
            </a:p>
            <a:p>
              <a:pPr marL="2243138" indent="-180975" eaLnBrk="1" hangingPunct="1">
                <a:spcBef>
                  <a:spcPct val="0"/>
                </a:spcBef>
                <a:buNone/>
              </a:pPr>
              <a:r>
                <a:rPr lang="fr-BE" altLang="en-US" sz="1000" dirty="0"/>
                <a:t>date de naissance</a:t>
              </a:r>
            </a:p>
            <a:p>
              <a:pPr marL="2243138" indent="-180975" eaLnBrk="1" hangingPunct="1">
                <a:spcBef>
                  <a:spcPct val="0"/>
                </a:spcBef>
                <a:buNone/>
              </a:pPr>
              <a:r>
                <a:rPr lang="fr-BE" altLang="en-US" sz="1000" dirty="0"/>
                <a:t>sexe</a:t>
              </a:r>
            </a:p>
            <a:p>
              <a:pPr marL="2243138" indent="-180975" eaLnBrk="1" hangingPunct="1">
                <a:spcBef>
                  <a:spcPct val="0"/>
                </a:spcBef>
                <a:buNone/>
              </a:pPr>
              <a:r>
                <a:rPr lang="fr-BE" altLang="en-US" sz="1000" dirty="0"/>
                <a:t>dates  de validité</a:t>
              </a:r>
            </a:p>
            <a:p>
              <a:pPr marL="2243138" indent="-180975" eaLnBrk="1" hangingPunct="1">
                <a:spcBef>
                  <a:spcPct val="0"/>
                </a:spcBef>
                <a:buNone/>
              </a:pPr>
              <a:r>
                <a:rPr lang="fr-BE" altLang="en-US" sz="1000" dirty="0"/>
                <a:t>n° de la carte</a:t>
              </a:r>
              <a:endParaRPr lang="fr-BE" altLang="en-US" sz="1800" dirty="0"/>
            </a:p>
          </p:txBody>
        </p:sp>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60</a:t>
            </a:fld>
            <a:endParaRPr lang="en-GB" dirty="0"/>
          </a:p>
        </p:txBody>
      </p:sp>
    </p:spTree>
    <p:extLst>
      <p:ext uri="{BB962C8B-B14F-4D97-AF65-F5344CB8AC3E}">
        <p14:creationId xmlns:p14="http://schemas.microsoft.com/office/powerpoint/2010/main" val="3361314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631504" y="188640"/>
            <a:ext cx="8928992" cy="922114"/>
          </a:xfrm>
          <a:noFill/>
        </p:spPr>
        <p:txBody>
          <a:bodyPr>
            <a:normAutofit/>
          </a:bodyPr>
          <a:lstStyle/>
          <a:p>
            <a:pPr eaLnBrk="1" hangingPunct="1"/>
            <a:r>
              <a:rPr lang="fr-BE" altLang="en-US" sz="3800" dirty="0">
                <a:cs typeface="Arial" charset="0"/>
                <a:sym typeface="Arial" charset="0"/>
              </a:rPr>
              <a:t>Statuts sociaux harmonisés - droits dérivés</a:t>
            </a:r>
          </a:p>
        </p:txBody>
      </p:sp>
      <p:sp>
        <p:nvSpPr>
          <p:cNvPr id="40963" name="Content Placeholder 2"/>
          <p:cNvSpPr>
            <a:spLocks noGrp="1"/>
          </p:cNvSpPr>
          <p:nvPr>
            <p:ph idx="1"/>
          </p:nvPr>
        </p:nvSpPr>
        <p:spPr>
          <a:xfrm>
            <a:off x="1980406" y="1196752"/>
            <a:ext cx="8229600" cy="5112568"/>
          </a:xfrm>
        </p:spPr>
        <p:txBody>
          <a:bodyPr>
            <a:normAutofit/>
          </a:bodyPr>
          <a:lstStyle/>
          <a:p>
            <a:pPr eaLnBrk="1" hangingPunct="1">
              <a:defRPr/>
            </a:pPr>
            <a:endParaRPr lang="fr-BE" altLang="en-US" dirty="0"/>
          </a:p>
          <a:p>
            <a:pPr eaLnBrk="1" hangingPunct="1">
              <a:defRPr/>
            </a:pPr>
            <a:endParaRPr lang="fr-BE" altLang="en-US" dirty="0"/>
          </a:p>
          <a:p>
            <a:pPr>
              <a:defRPr/>
            </a:pPr>
            <a:endParaRPr lang="fr-FR" dirty="0"/>
          </a:p>
          <a:p>
            <a:pPr>
              <a:defRPr/>
            </a:pPr>
            <a:r>
              <a:rPr lang="fr-FR" dirty="0"/>
              <a:t>une couverture correcte et complète des ayant-droits (éviter le ‘non </a:t>
            </a:r>
            <a:r>
              <a:rPr lang="fr-FR" dirty="0" err="1"/>
              <a:t>take-up</a:t>
            </a:r>
            <a:r>
              <a:rPr lang="fr-FR" dirty="0"/>
              <a:t>’)</a:t>
            </a:r>
          </a:p>
          <a:p>
            <a:pPr>
              <a:defRPr/>
            </a:pPr>
            <a:r>
              <a:rPr lang="fr-FR" dirty="0"/>
              <a:t>par un octroi automatique des droits  au lieu d’un octroi à la demande expresse de l’assuré (lorsque cela est possible)</a:t>
            </a:r>
          </a:p>
          <a:p>
            <a:pPr>
              <a:defRPr/>
            </a:pPr>
            <a:r>
              <a:rPr lang="fr-FR" dirty="0"/>
              <a:t>une réduction du nombre de statuts utilisés et de leur complexité</a:t>
            </a:r>
            <a:endParaRPr lang="en-US" dirty="0"/>
          </a:p>
          <a:p>
            <a:pPr>
              <a:defRPr/>
            </a:pPr>
            <a:r>
              <a:rPr lang="fr-FR" dirty="0"/>
              <a:t>une réduction du nombre de formalités administratives et d’attestations papier demandées à ce groupe vulnérable de la population</a:t>
            </a:r>
          </a:p>
          <a:p>
            <a:pPr>
              <a:defRPr/>
            </a:pPr>
            <a:r>
              <a:rPr lang="fr-FR" dirty="0"/>
              <a:t>éviter les éventuels abus</a:t>
            </a:r>
          </a:p>
          <a:p>
            <a:pPr marL="0" indent="0" eaLnBrk="1" hangingPunct="1">
              <a:buNone/>
              <a:defRPr/>
            </a:pPr>
            <a:endParaRPr lang="fr-BE" altLang="en-US" dirty="0"/>
          </a:p>
        </p:txBody>
      </p:sp>
      <p:sp>
        <p:nvSpPr>
          <p:cNvPr id="6" name="Rectangle 5"/>
          <p:cNvSpPr/>
          <p:nvPr/>
        </p:nvSpPr>
        <p:spPr>
          <a:xfrm>
            <a:off x="2495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complémentaires auxquels ils ont droit et leur épargner un maximum de formalités administratives en tenant compte de leur situation sociale réelle</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spTree>
    <p:extLst>
      <p:ext uri="{BB962C8B-B14F-4D97-AF65-F5344CB8AC3E}">
        <p14:creationId xmlns:p14="http://schemas.microsoft.com/office/powerpoint/2010/main" val="3886109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dirty="0">
                <a:sym typeface="Arial" charset="0"/>
              </a:rPr>
              <a:t>Statuts sociaux harmonisés (SSH) - droits dérivés</a:t>
            </a:r>
          </a:p>
        </p:txBody>
      </p:sp>
      <p:sp>
        <p:nvSpPr>
          <p:cNvPr id="40963" name="Content Placeholder 2"/>
          <p:cNvSpPr>
            <a:spLocks noGrp="1"/>
          </p:cNvSpPr>
          <p:nvPr>
            <p:ph idx="1"/>
          </p:nvPr>
        </p:nvSpPr>
        <p:spPr/>
        <p:txBody>
          <a:bodyPr/>
          <a:lstStyle/>
          <a:p>
            <a:r>
              <a:rPr lang="nl-NL" dirty="0"/>
              <a:t>approche : 3 méthodes </a:t>
            </a:r>
            <a:r>
              <a:rPr lang="nl-NL" dirty="0" err="1"/>
              <a:t>complémentaires</a:t>
            </a:r>
            <a:endParaRPr lang="nl-NL" dirty="0"/>
          </a:p>
          <a:p>
            <a:pPr lvl="1"/>
            <a:r>
              <a:rPr lang="nl-NL" dirty="0" err="1"/>
              <a:t>consultation</a:t>
            </a:r>
            <a:r>
              <a:rPr lang="nl-NL" dirty="0"/>
              <a:t> en </a:t>
            </a:r>
            <a:r>
              <a:rPr lang="nl-NL" dirty="0" err="1"/>
              <a:t>ligne</a:t>
            </a:r>
            <a:r>
              <a:rPr lang="nl-NL" dirty="0"/>
              <a:t> </a:t>
            </a:r>
            <a:r>
              <a:rPr lang="nl-NL" dirty="0" err="1"/>
              <a:t>ciblée</a:t>
            </a:r>
            <a:r>
              <a:rPr lang="nl-NL" dirty="0"/>
              <a:t> des sources </a:t>
            </a:r>
            <a:r>
              <a:rPr lang="nl-NL" dirty="0" err="1"/>
              <a:t>authentiques</a:t>
            </a:r>
            <a:r>
              <a:rPr lang="nl-NL" dirty="0"/>
              <a:t> pour des dossiers </a:t>
            </a:r>
            <a:r>
              <a:rPr lang="nl-NL" dirty="0" err="1"/>
              <a:t>spécifiques</a:t>
            </a:r>
            <a:r>
              <a:rPr lang="nl-NL" dirty="0"/>
              <a:t> (si </a:t>
            </a:r>
            <a:r>
              <a:rPr lang="nl-NL" dirty="0" err="1"/>
              <a:t>disponible</a:t>
            </a:r>
            <a:r>
              <a:rPr lang="nl-NL" dirty="0"/>
              <a:t> et si </a:t>
            </a:r>
            <a:r>
              <a:rPr lang="nl-NL" dirty="0" err="1"/>
              <a:t>suffisamment</a:t>
            </a:r>
            <a:r>
              <a:rPr lang="nl-NL" dirty="0"/>
              <a:t> performant)</a:t>
            </a:r>
          </a:p>
          <a:p>
            <a:pPr lvl="1"/>
            <a:r>
              <a:rPr lang="nl-NL" dirty="0" err="1"/>
              <a:t>consultation</a:t>
            </a:r>
            <a:r>
              <a:rPr lang="nl-NL" dirty="0"/>
              <a:t> en mode batch </a:t>
            </a:r>
            <a:r>
              <a:rPr lang="nl-NL" dirty="0" err="1"/>
              <a:t>d’une</a:t>
            </a:r>
            <a:r>
              <a:rPr lang="nl-NL" dirty="0"/>
              <a:t> </a:t>
            </a:r>
            <a:r>
              <a:rPr lang="nl-NL" dirty="0" err="1"/>
              <a:t>banque</a:t>
            </a:r>
            <a:r>
              <a:rPr lang="nl-NL" dirty="0"/>
              <a:t> de </a:t>
            </a:r>
            <a:r>
              <a:rPr lang="nl-NL" dirty="0" err="1"/>
              <a:t>données</a:t>
            </a:r>
            <a:r>
              <a:rPr lang="nl-NL" dirty="0"/>
              <a:t> ‘tampon’, </a:t>
            </a:r>
            <a:r>
              <a:rPr lang="nl-NL" dirty="0" err="1"/>
              <a:t>alimentée</a:t>
            </a:r>
            <a:r>
              <a:rPr lang="nl-NL" dirty="0"/>
              <a:t> par les sources </a:t>
            </a:r>
            <a:r>
              <a:rPr lang="nl-NL" dirty="0" err="1"/>
              <a:t>authentiques</a:t>
            </a:r>
            <a:endParaRPr lang="nl-NL" dirty="0"/>
          </a:p>
          <a:p>
            <a:pPr lvl="2"/>
            <a:r>
              <a:rPr lang="nl-NL" dirty="0" err="1"/>
              <a:t>statuts</a:t>
            </a:r>
            <a:r>
              <a:rPr lang="nl-NL" dirty="0"/>
              <a:t> </a:t>
            </a:r>
            <a:r>
              <a:rPr lang="nl-NL" dirty="0" err="1"/>
              <a:t>sociaux</a:t>
            </a:r>
            <a:r>
              <a:rPr lang="nl-NL" dirty="0"/>
              <a:t> </a:t>
            </a:r>
            <a:r>
              <a:rPr lang="nl-NL" dirty="0" err="1"/>
              <a:t>qui</a:t>
            </a:r>
            <a:r>
              <a:rPr lang="nl-NL" dirty="0"/>
              <a:t> </a:t>
            </a:r>
            <a:r>
              <a:rPr lang="nl-NL" dirty="0" err="1"/>
              <a:t>sont</a:t>
            </a:r>
            <a:r>
              <a:rPr lang="nl-NL" dirty="0"/>
              <a:t> nécessaires pour </a:t>
            </a:r>
            <a:r>
              <a:rPr lang="nl-NL" dirty="0" err="1"/>
              <a:t>l’octroi</a:t>
            </a:r>
            <a:r>
              <a:rPr lang="nl-NL" dirty="0"/>
              <a:t> de </a:t>
            </a:r>
            <a:r>
              <a:rPr lang="nl-NL" dirty="0" err="1"/>
              <a:t>droits</a:t>
            </a:r>
            <a:r>
              <a:rPr lang="nl-NL" dirty="0"/>
              <a:t> [</a:t>
            </a:r>
            <a:r>
              <a:rPr lang="nl-NL" dirty="0" err="1"/>
              <a:t>statuts</a:t>
            </a:r>
            <a:r>
              <a:rPr lang="nl-NL" dirty="0"/>
              <a:t> les plus </a:t>
            </a:r>
            <a:r>
              <a:rPr lang="nl-NL" dirty="0" err="1"/>
              <a:t>demandés</a:t>
            </a:r>
            <a:r>
              <a:rPr lang="nl-NL" dirty="0"/>
              <a:t> (BIM, revenu </a:t>
            </a:r>
            <a:r>
              <a:rPr lang="nl-NL" dirty="0" err="1"/>
              <a:t>d’intégration</a:t>
            </a:r>
            <a:r>
              <a:rPr lang="nl-NL" dirty="0"/>
              <a:t>, GRAPA, handicap,…)]</a:t>
            </a:r>
          </a:p>
          <a:p>
            <a:pPr lvl="2"/>
            <a:r>
              <a:rPr lang="nl-NL" dirty="0" err="1"/>
              <a:t>uniquement</a:t>
            </a:r>
            <a:r>
              <a:rPr lang="nl-NL" dirty="0"/>
              <a:t> des </a:t>
            </a:r>
            <a:r>
              <a:rPr lang="nl-NL" dirty="0" err="1"/>
              <a:t>données</a:t>
            </a:r>
            <a:r>
              <a:rPr lang="nl-NL" dirty="0"/>
              <a:t> de base et </a:t>
            </a:r>
            <a:r>
              <a:rPr lang="nl-NL" dirty="0" err="1"/>
              <a:t>seulement</a:t>
            </a:r>
            <a:r>
              <a:rPr lang="nl-NL" dirty="0"/>
              <a:t> pour des </a:t>
            </a:r>
            <a:r>
              <a:rPr lang="nl-NL" dirty="0" err="1"/>
              <a:t>ayants-droits</a:t>
            </a:r>
            <a:r>
              <a:rPr lang="nl-NL" dirty="0"/>
              <a:t> </a:t>
            </a:r>
            <a:r>
              <a:rPr lang="nl-NL" dirty="0" err="1"/>
              <a:t>potentiels</a:t>
            </a:r>
            <a:endParaRPr lang="nl-NL" dirty="0"/>
          </a:p>
          <a:p>
            <a:pPr lvl="2"/>
            <a:r>
              <a:rPr lang="nl-NL" dirty="0" err="1"/>
              <a:t>uniquement</a:t>
            </a:r>
            <a:r>
              <a:rPr lang="nl-NL" dirty="0"/>
              <a:t> </a:t>
            </a:r>
            <a:r>
              <a:rPr lang="nl-NL" dirty="0" err="1"/>
              <a:t>enregistrées</a:t>
            </a:r>
            <a:r>
              <a:rPr lang="nl-NL" dirty="0"/>
              <a:t> </a:t>
            </a:r>
            <a:r>
              <a:rPr lang="nl-NL" dirty="0" err="1"/>
              <a:t>temporairement</a:t>
            </a:r>
            <a:endParaRPr lang="nl-NL" dirty="0"/>
          </a:p>
          <a:p>
            <a:pPr lvl="2"/>
            <a:r>
              <a:rPr lang="nl-NL" dirty="0" err="1"/>
              <a:t>avec</a:t>
            </a:r>
            <a:r>
              <a:rPr lang="nl-NL" dirty="0"/>
              <a:t> des </a:t>
            </a:r>
            <a:r>
              <a:rPr lang="nl-NL" dirty="0" err="1"/>
              <a:t>données</a:t>
            </a:r>
            <a:r>
              <a:rPr lang="nl-NL" dirty="0"/>
              <a:t> </a:t>
            </a:r>
            <a:r>
              <a:rPr lang="nl-NL" dirty="0" err="1"/>
              <a:t>complémentaires</a:t>
            </a:r>
            <a:r>
              <a:rPr lang="nl-NL" dirty="0"/>
              <a:t> </a:t>
            </a:r>
            <a:r>
              <a:rPr lang="nl-NL" dirty="0" err="1"/>
              <a:t>utiles</a:t>
            </a:r>
            <a:r>
              <a:rPr lang="nl-NL" dirty="0"/>
              <a:t> (la date de </a:t>
            </a:r>
            <a:r>
              <a:rPr lang="nl-NL" dirty="0" err="1"/>
              <a:t>naissance</a:t>
            </a:r>
            <a:r>
              <a:rPr lang="nl-NL" dirty="0"/>
              <a:t> </a:t>
            </a:r>
            <a:r>
              <a:rPr lang="nl-NL" dirty="0" err="1"/>
              <a:t>d’une</a:t>
            </a:r>
            <a:r>
              <a:rPr lang="nl-NL" dirty="0"/>
              <a:t> </a:t>
            </a:r>
            <a:r>
              <a:rPr lang="nl-NL" dirty="0" err="1"/>
              <a:t>personne</a:t>
            </a:r>
            <a:r>
              <a:rPr lang="nl-NL" dirty="0"/>
              <a:t>, </a:t>
            </a:r>
            <a:r>
              <a:rPr lang="nl-NL" dirty="0" err="1"/>
              <a:t>le</a:t>
            </a:r>
            <a:r>
              <a:rPr lang="nl-NL" dirty="0"/>
              <a:t> code </a:t>
            </a:r>
            <a:r>
              <a:rPr lang="nl-NL" dirty="0" err="1"/>
              <a:t>postal</a:t>
            </a:r>
            <a:r>
              <a:rPr lang="nl-NL" dirty="0"/>
              <a:t> </a:t>
            </a:r>
            <a:r>
              <a:rPr lang="nl-NL" dirty="0" err="1"/>
              <a:t>d’un</a:t>
            </a:r>
            <a:r>
              <a:rPr lang="nl-NL" dirty="0"/>
              <a:t> </a:t>
            </a:r>
            <a:r>
              <a:rPr lang="nl-NL" dirty="0" err="1"/>
              <a:t>domicile</a:t>
            </a:r>
            <a:r>
              <a:rPr lang="nl-NL" dirty="0"/>
              <a:t>, la </a:t>
            </a:r>
            <a:r>
              <a:rPr lang="nl-NL" dirty="0" err="1"/>
              <a:t>composition</a:t>
            </a:r>
            <a:r>
              <a:rPr lang="nl-NL" dirty="0"/>
              <a:t> de </a:t>
            </a:r>
            <a:r>
              <a:rPr lang="nl-NL" dirty="0" err="1"/>
              <a:t>famille</a:t>
            </a:r>
            <a:r>
              <a:rPr lang="nl-NL" dirty="0"/>
              <a:t>)</a:t>
            </a:r>
          </a:p>
          <a:p>
            <a:pPr lvl="2"/>
            <a:r>
              <a:rPr lang="nl-NL" dirty="0" err="1"/>
              <a:t>selon</a:t>
            </a:r>
            <a:r>
              <a:rPr lang="nl-NL" dirty="0"/>
              <a:t> </a:t>
            </a:r>
            <a:r>
              <a:rPr lang="nl-NL" dirty="0" err="1"/>
              <a:t>un</a:t>
            </a:r>
            <a:r>
              <a:rPr lang="nl-NL" dirty="0"/>
              <a:t> </a:t>
            </a:r>
            <a:r>
              <a:rPr lang="nl-NL" dirty="0" err="1"/>
              <a:t>modèle</a:t>
            </a:r>
            <a:r>
              <a:rPr lang="nl-NL" dirty="0"/>
              <a:t> </a:t>
            </a:r>
            <a:r>
              <a:rPr lang="nl-NL" dirty="0" err="1"/>
              <a:t>qui</a:t>
            </a:r>
            <a:r>
              <a:rPr lang="nl-NL" dirty="0"/>
              <a:t> soit </a:t>
            </a:r>
            <a:r>
              <a:rPr lang="nl-NL" dirty="0" err="1"/>
              <a:t>facilement</a:t>
            </a:r>
            <a:r>
              <a:rPr lang="nl-NL" dirty="0"/>
              <a:t> </a:t>
            </a:r>
            <a:r>
              <a:rPr lang="nl-NL" dirty="0" err="1"/>
              <a:t>extensible</a:t>
            </a:r>
            <a:r>
              <a:rPr lang="nl-NL" dirty="0"/>
              <a:t> à de nouveaux </a:t>
            </a:r>
            <a:r>
              <a:rPr lang="nl-NL" dirty="0" err="1"/>
              <a:t>statuts</a:t>
            </a:r>
            <a:endParaRPr lang="nl-NL" dirty="0"/>
          </a:p>
          <a:p>
            <a:pPr lvl="2"/>
            <a:r>
              <a:rPr lang="nl-NL" dirty="0" err="1"/>
              <a:t>traitement</a:t>
            </a:r>
            <a:r>
              <a:rPr lang="nl-NL" dirty="0"/>
              <a:t> régulier (</a:t>
            </a:r>
            <a:r>
              <a:rPr lang="nl-NL" dirty="0" err="1"/>
              <a:t>trimestriel</a:t>
            </a:r>
            <a:r>
              <a:rPr lang="nl-NL" dirty="0"/>
              <a:t>)</a:t>
            </a:r>
          </a:p>
          <a:p>
            <a:pPr lvl="2"/>
            <a:r>
              <a:rPr lang="nl-NL" dirty="0"/>
              <a:t>établissement de </a:t>
            </a:r>
            <a:r>
              <a:rPr lang="nl-NL" dirty="0" err="1"/>
              <a:t>tables</a:t>
            </a:r>
            <a:r>
              <a:rPr lang="nl-NL" dirty="0"/>
              <a:t> de </a:t>
            </a:r>
            <a:r>
              <a:rPr lang="nl-NL" dirty="0" err="1"/>
              <a:t>décision</a:t>
            </a:r>
            <a:r>
              <a:rPr lang="nl-NL" dirty="0"/>
              <a:t> (</a:t>
            </a:r>
            <a:r>
              <a:rPr lang="nl-NL" dirty="0" err="1"/>
              <a:t>règles</a:t>
            </a:r>
            <a:r>
              <a:rPr lang="nl-NL" dirty="0"/>
              <a:t> par </a:t>
            </a:r>
            <a:r>
              <a:rPr lang="nl-NL" dirty="0" err="1"/>
              <a:t>client</a:t>
            </a:r>
            <a:r>
              <a:rPr lang="nl-NL" dirty="0"/>
              <a:t>)</a:t>
            </a:r>
          </a:p>
          <a:p>
            <a:pPr lvl="1"/>
            <a:r>
              <a:rPr lang="fr-FR" dirty="0"/>
              <a:t>le citoyen peut lui-même consulter et démontrer son statut social via </a:t>
            </a:r>
            <a:r>
              <a:rPr lang="fr-FR" dirty="0" err="1"/>
              <a:t>MyBEnefits</a:t>
            </a:r>
            <a:r>
              <a:rPr lang="fr-FR" dirty="0"/>
              <a:t>, une </a:t>
            </a:r>
            <a:r>
              <a:rPr lang="fr-FR" dirty="0" err="1"/>
              <a:t>app</a:t>
            </a:r>
            <a:r>
              <a:rPr lang="fr-FR" dirty="0"/>
              <a:t> mobile et une application web</a:t>
            </a:r>
          </a:p>
          <a:p>
            <a:pPr lvl="1"/>
            <a:endParaRPr lang="nl-NL" dirty="0"/>
          </a:p>
          <a:p>
            <a:pPr lvl="1"/>
            <a:endParaRPr lang="nl-NL"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Tree>
    <p:extLst>
      <p:ext uri="{BB962C8B-B14F-4D97-AF65-F5344CB8AC3E}">
        <p14:creationId xmlns:p14="http://schemas.microsoft.com/office/powerpoint/2010/main" val="1031958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dirty="0">
                <a:sym typeface="Arial" charset="0"/>
              </a:rPr>
              <a:t>Statuts sociaux harmonisés (SSH) - droits dérivés</a:t>
            </a:r>
          </a:p>
        </p:txBody>
      </p:sp>
      <p:sp>
        <p:nvSpPr>
          <p:cNvPr id="40963" name="Content Placeholder 2"/>
          <p:cNvSpPr>
            <a:spLocks noGrp="1"/>
          </p:cNvSpPr>
          <p:nvPr>
            <p:ph idx="1"/>
          </p:nvPr>
        </p:nvSpPr>
        <p:spPr/>
        <p:txBody>
          <a:bodyPr>
            <a:normAutofit/>
          </a:bodyPr>
          <a:lstStyle/>
          <a:p>
            <a:r>
              <a:rPr lang="nl-NL" dirty="0"/>
              <a:t>‘</a:t>
            </a:r>
            <a:r>
              <a:rPr lang="nl-NL" dirty="0" err="1"/>
              <a:t>philosophie</a:t>
            </a:r>
            <a:r>
              <a:rPr lang="nl-NL" dirty="0"/>
              <a:t> </a:t>
            </a:r>
            <a:r>
              <a:rPr lang="nl-NL" dirty="0" err="1"/>
              <a:t>blocs</a:t>
            </a:r>
            <a:r>
              <a:rPr lang="nl-NL" dirty="0"/>
              <a:t> lego’</a:t>
            </a:r>
          </a:p>
          <a:p>
            <a:pPr lvl="1"/>
            <a:r>
              <a:rPr lang="nl-NL" dirty="0" err="1"/>
              <a:t>standardisation</a:t>
            </a:r>
            <a:r>
              <a:rPr lang="nl-NL" dirty="0"/>
              <a:t> des </a:t>
            </a:r>
            <a:r>
              <a:rPr lang="nl-NL" dirty="0" err="1"/>
              <a:t>données</a:t>
            </a:r>
            <a:r>
              <a:rPr lang="nl-NL" dirty="0"/>
              <a:t> </a:t>
            </a:r>
            <a:r>
              <a:rPr lang="nl-NL" dirty="0" err="1"/>
              <a:t>factuelles</a:t>
            </a:r>
            <a:r>
              <a:rPr lang="nl-NL" dirty="0"/>
              <a:t> </a:t>
            </a:r>
            <a:r>
              <a:rPr lang="nl-NL" dirty="0" err="1"/>
              <a:t>dont</a:t>
            </a:r>
            <a:r>
              <a:rPr lang="nl-NL" dirty="0"/>
              <a:t> </a:t>
            </a:r>
            <a:r>
              <a:rPr lang="nl-NL" dirty="0" err="1"/>
              <a:t>il</a:t>
            </a:r>
            <a:r>
              <a:rPr lang="nl-NL" dirty="0"/>
              <a:t> </a:t>
            </a:r>
            <a:r>
              <a:rPr lang="nl-NL" dirty="0" err="1"/>
              <a:t>faut</a:t>
            </a:r>
            <a:r>
              <a:rPr lang="nl-NL" dirty="0"/>
              <a:t> </a:t>
            </a:r>
            <a:r>
              <a:rPr lang="nl-NL" dirty="0" err="1"/>
              <a:t>tenir</a:t>
            </a:r>
            <a:r>
              <a:rPr lang="nl-NL" dirty="0"/>
              <a:t> </a:t>
            </a:r>
            <a:r>
              <a:rPr lang="nl-NL" dirty="0" err="1"/>
              <a:t>compte</a:t>
            </a:r>
            <a:r>
              <a:rPr lang="nl-NL" dirty="0"/>
              <a:t> et de la période pour </a:t>
            </a:r>
            <a:r>
              <a:rPr lang="nl-NL" dirty="0" err="1"/>
              <a:t>laquelle</a:t>
            </a:r>
            <a:r>
              <a:rPr lang="nl-NL" dirty="0"/>
              <a:t> </a:t>
            </a:r>
            <a:r>
              <a:rPr lang="nl-NL" dirty="0" err="1"/>
              <a:t>elles</a:t>
            </a:r>
            <a:r>
              <a:rPr lang="nl-NL" dirty="0"/>
              <a:t> </a:t>
            </a:r>
            <a:r>
              <a:rPr lang="nl-NL" dirty="0" err="1"/>
              <a:t>doivent</a:t>
            </a:r>
            <a:r>
              <a:rPr lang="nl-NL" dirty="0"/>
              <a:t> </a:t>
            </a:r>
            <a:r>
              <a:rPr lang="nl-NL" dirty="0" err="1"/>
              <a:t>être</a:t>
            </a:r>
            <a:r>
              <a:rPr lang="nl-NL" dirty="0"/>
              <a:t> </a:t>
            </a:r>
            <a:r>
              <a:rPr lang="nl-NL" dirty="0" err="1"/>
              <a:t>disponibles</a:t>
            </a:r>
            <a:endParaRPr lang="nl-NL" dirty="0"/>
          </a:p>
          <a:p>
            <a:pPr lvl="1"/>
            <a:r>
              <a:rPr lang="nl-NL" dirty="0" err="1"/>
              <a:t>fixation</a:t>
            </a:r>
            <a:r>
              <a:rPr lang="nl-NL" dirty="0"/>
              <a:t> de </a:t>
            </a:r>
            <a:r>
              <a:rPr lang="nl-NL" dirty="0" err="1"/>
              <a:t>critères</a:t>
            </a:r>
            <a:r>
              <a:rPr lang="nl-NL" dirty="0"/>
              <a:t> </a:t>
            </a:r>
            <a:r>
              <a:rPr lang="nl-NL" dirty="0" err="1"/>
              <a:t>sur</a:t>
            </a:r>
            <a:r>
              <a:rPr lang="nl-NL" dirty="0"/>
              <a:t> base de ces </a:t>
            </a:r>
            <a:r>
              <a:rPr lang="nl-NL" dirty="0" err="1"/>
              <a:t>données</a:t>
            </a:r>
            <a:r>
              <a:rPr lang="nl-NL" dirty="0"/>
              <a:t> </a:t>
            </a:r>
            <a:r>
              <a:rPr lang="nl-NL" dirty="0" err="1"/>
              <a:t>factuelles</a:t>
            </a:r>
            <a:endParaRPr lang="nl-NL" dirty="0"/>
          </a:p>
          <a:p>
            <a:pPr lvl="1"/>
            <a:r>
              <a:rPr lang="nl-NL" dirty="0"/>
              <a:t>sans </a:t>
            </a:r>
            <a:r>
              <a:rPr lang="nl-NL" dirty="0" err="1"/>
              <a:t>préjudice</a:t>
            </a:r>
            <a:r>
              <a:rPr lang="nl-NL" dirty="0"/>
              <a:t> de </a:t>
            </a:r>
            <a:r>
              <a:rPr lang="nl-NL" dirty="0" err="1"/>
              <a:t>l’autonomie</a:t>
            </a:r>
            <a:r>
              <a:rPr lang="nl-NL" dirty="0"/>
              <a:t> en </a:t>
            </a:r>
            <a:r>
              <a:rPr lang="nl-NL" dirty="0" err="1"/>
              <a:t>matière</a:t>
            </a:r>
            <a:r>
              <a:rPr lang="nl-NL" dirty="0"/>
              <a:t> de </a:t>
            </a:r>
            <a:r>
              <a:rPr lang="nl-NL" dirty="0" err="1"/>
              <a:t>politique</a:t>
            </a:r>
            <a:r>
              <a:rPr lang="nl-NL" dirty="0"/>
              <a:t> </a:t>
            </a:r>
          </a:p>
          <a:p>
            <a:r>
              <a:rPr lang="nl-NL" dirty="0" err="1"/>
              <a:t>état</a:t>
            </a:r>
            <a:r>
              <a:rPr lang="nl-NL" dirty="0"/>
              <a:t> de la </a:t>
            </a:r>
            <a:r>
              <a:rPr lang="nl-NL" dirty="0" err="1"/>
              <a:t>situation</a:t>
            </a:r>
            <a:endParaRPr lang="nl-NL" dirty="0"/>
          </a:p>
          <a:p>
            <a:pPr lvl="1"/>
            <a:r>
              <a:rPr lang="nl-NL" dirty="0"/>
              <a:t>les </a:t>
            </a:r>
            <a:r>
              <a:rPr lang="nl-NL" dirty="0" err="1"/>
              <a:t>données</a:t>
            </a:r>
            <a:r>
              <a:rPr lang="nl-NL" dirty="0"/>
              <a:t> des sources </a:t>
            </a:r>
            <a:r>
              <a:rPr lang="nl-NL" dirty="0" err="1"/>
              <a:t>authentiques</a:t>
            </a:r>
            <a:r>
              <a:rPr lang="nl-NL" dirty="0"/>
              <a:t> – SPF </a:t>
            </a:r>
            <a:r>
              <a:rPr lang="nl-NL" dirty="0" err="1"/>
              <a:t>Securité</a:t>
            </a:r>
            <a:r>
              <a:rPr lang="nl-NL" dirty="0"/>
              <a:t> Sociale, SFP, SPP Intégration Sociale, </a:t>
            </a:r>
            <a:r>
              <a:rPr lang="nl-NL" dirty="0" err="1"/>
              <a:t>mutualités</a:t>
            </a:r>
            <a:r>
              <a:rPr lang="nl-NL" dirty="0"/>
              <a:t>, VSB, Opgroeien, </a:t>
            </a:r>
            <a:r>
              <a:rPr lang="nl-NL" dirty="0" err="1"/>
              <a:t>Iriscare</a:t>
            </a:r>
            <a:r>
              <a:rPr lang="nl-NL" dirty="0"/>
              <a:t>, </a:t>
            </a:r>
            <a:r>
              <a:rPr lang="nl-NL" dirty="0" err="1"/>
              <a:t>AViQ</a:t>
            </a:r>
            <a:r>
              <a:rPr lang="nl-NL" dirty="0"/>
              <a:t>, organismes </a:t>
            </a:r>
            <a:r>
              <a:rPr lang="nl-NL" dirty="0" err="1"/>
              <a:t>assureurs</a:t>
            </a:r>
            <a:r>
              <a:rPr lang="nl-NL" dirty="0"/>
              <a:t> </a:t>
            </a:r>
            <a:r>
              <a:rPr lang="nl-NL" dirty="0" err="1"/>
              <a:t>wallons</a:t>
            </a:r>
            <a:r>
              <a:rPr lang="nl-NL" dirty="0"/>
              <a:t> (OAW) et DSL (Dienststelle </a:t>
            </a:r>
            <a:r>
              <a:rPr lang="nl-NL" dirty="0" err="1"/>
              <a:t>für</a:t>
            </a:r>
            <a:r>
              <a:rPr lang="nl-NL" dirty="0"/>
              <a:t> </a:t>
            </a:r>
            <a:r>
              <a:rPr lang="nl-NL" dirty="0" err="1"/>
              <a:t>Selbstbestimmtes</a:t>
            </a:r>
            <a:r>
              <a:rPr lang="nl-NL" dirty="0"/>
              <a:t> Leben) – et du </a:t>
            </a:r>
            <a:r>
              <a:rPr lang="nl-NL" dirty="0" err="1"/>
              <a:t>Registre</a:t>
            </a:r>
            <a:r>
              <a:rPr lang="nl-NL" dirty="0"/>
              <a:t> </a:t>
            </a:r>
            <a:r>
              <a:rPr lang="nl-NL" dirty="0" err="1"/>
              <a:t>national</a:t>
            </a:r>
            <a:r>
              <a:rPr lang="nl-NL" dirty="0"/>
              <a:t> </a:t>
            </a:r>
            <a:r>
              <a:rPr lang="nl-NL" dirty="0" err="1"/>
              <a:t>sont</a:t>
            </a:r>
            <a:r>
              <a:rPr lang="nl-NL" dirty="0"/>
              <a:t> </a:t>
            </a:r>
            <a:r>
              <a:rPr lang="nl-NL" dirty="0" err="1"/>
              <a:t>disponibles</a:t>
            </a:r>
            <a:r>
              <a:rPr lang="nl-NL" dirty="0"/>
              <a:t> en </a:t>
            </a:r>
            <a:r>
              <a:rPr lang="nl-NL" dirty="0" err="1"/>
              <a:t>production</a:t>
            </a:r>
            <a:r>
              <a:rPr lang="nl-NL" dirty="0"/>
              <a:t> </a:t>
            </a:r>
          </a:p>
          <a:p>
            <a:pPr lvl="1"/>
            <a:r>
              <a:rPr lang="fr-FR" dirty="0"/>
              <a:t>la DB Tampon SSH a été utilisée avec succès, pour l’octroi automatique du tarif social pour le gaz et l’électricité</a:t>
            </a:r>
            <a:r>
              <a:rPr lang="nl-NL" dirty="0"/>
              <a:t>, pour </a:t>
            </a:r>
            <a:r>
              <a:rPr lang="nl-NL" dirty="0" err="1"/>
              <a:t>l’exonération</a:t>
            </a:r>
            <a:r>
              <a:rPr lang="nl-NL" dirty="0"/>
              <a:t> </a:t>
            </a:r>
            <a:r>
              <a:rPr lang="fr-FR" dirty="0"/>
              <a:t>ou des avantages liés au traitement des eaux en Flandre, pour les exonérations de taxes provinciale et communales,…</a:t>
            </a:r>
          </a:p>
          <a:p>
            <a:pPr lvl="1"/>
            <a:r>
              <a:rPr lang="fr-FR" dirty="0" err="1"/>
              <a:t>MyBEnefits</a:t>
            </a:r>
            <a:r>
              <a:rPr lang="fr-FR" dirty="0"/>
              <a:t> offre 3 fonctionnalités : « check » des statuts sociaux, consulter les avantages sociaux, augmenter la visibilité et l’utilisation des avantages sociaux</a:t>
            </a:r>
          </a:p>
          <a:p>
            <a:r>
              <a:rPr lang="nl-NL" dirty="0" err="1"/>
              <a:t>quelques</a:t>
            </a:r>
            <a:r>
              <a:rPr lang="nl-NL" dirty="0"/>
              <a:t> </a:t>
            </a:r>
            <a:r>
              <a:rPr lang="nl-NL" dirty="0" err="1"/>
              <a:t>exemples</a:t>
            </a:r>
            <a:r>
              <a:rPr lang="nl-NL" dirty="0"/>
              <a:t> </a:t>
            </a:r>
            <a:r>
              <a:rPr lang="nl-NL" dirty="0" err="1"/>
              <a:t>d’exploitation</a:t>
            </a:r>
            <a:r>
              <a:rPr lang="nl-NL" dirty="0"/>
              <a:t> de la base de </a:t>
            </a:r>
            <a:r>
              <a:rPr lang="nl-NL" dirty="0" err="1"/>
              <a:t>données</a:t>
            </a:r>
            <a:r>
              <a:rPr lang="nl-NL" dirty="0"/>
              <a:t> tampon</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63</a:t>
            </a:fld>
            <a:endParaRPr lang="en-GB" dirty="0"/>
          </a:p>
        </p:txBody>
      </p:sp>
    </p:spTree>
    <p:extLst>
      <p:ext uri="{BB962C8B-B14F-4D97-AF65-F5344CB8AC3E}">
        <p14:creationId xmlns:p14="http://schemas.microsoft.com/office/powerpoint/2010/main" val="1793687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a:cs typeface="Arial" charset="0"/>
                <a:sym typeface="Arial" charset="0"/>
              </a:rPr>
              <a:t>Statuts sociaux harmonisés - droits dérivés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895219328"/>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a:latin typeface="+mj-lt"/>
                          <a:ea typeface="Verdana" panose="020B0604030504040204" pitchFamily="34" charset="0"/>
                          <a:cs typeface="Verdana" panose="020B0604030504040204" pitchFamily="34" charset="0"/>
                        </a:rPr>
                        <a:t>Source authentique</a:t>
                      </a:r>
                    </a:p>
                    <a:p>
                      <a:pPr algn="ctr"/>
                      <a:r>
                        <a:rPr lang="fr-BE" sz="1200" b="1" dirty="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99824900"/>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a:solidFill>
                            <a:sysClr val="windowText" lastClr="000000"/>
                          </a:solidFill>
                        </a:rPr>
                        <a:t>GRAPA</a:t>
                      </a:r>
                      <a:r>
                        <a:rPr lang="fr-BE" sz="1000" b="0" baseline="0" dirty="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2778551"/>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6500967"/>
              </p:ext>
            </p:extLst>
          </p:nvPr>
        </p:nvGraphicFramePr>
        <p:xfrm>
          <a:off x="5519936" y="3356992"/>
          <a:ext cx="1656184" cy="11521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1152128">
                <a:tc>
                  <a:txBody>
                    <a:bodyPr/>
                    <a:lstStyle/>
                    <a:p>
                      <a:pPr algn="ctr"/>
                      <a:r>
                        <a:rPr lang="fr-BE" sz="1600" b="0" dirty="0">
                          <a:solidFill>
                            <a:sysClr val="windowText" lastClr="000000"/>
                          </a:solidFill>
                        </a:rPr>
                        <a:t>Tarif social</a:t>
                      </a:r>
                      <a:r>
                        <a:rPr lang="fr-BE" sz="1600" b="0" baseline="0" dirty="0">
                          <a:solidFill>
                            <a:sysClr val="windowText" lastClr="000000"/>
                          </a:solidFill>
                        </a:rPr>
                        <a:t> </a:t>
                      </a:r>
                    </a:p>
                    <a:p>
                      <a:pPr algn="ctr"/>
                      <a:r>
                        <a:rPr lang="fr-BE" sz="1600" b="0" dirty="0">
                          <a:solidFill>
                            <a:sysClr val="windowText" lastClr="000000"/>
                          </a:solidFill>
                        </a:rPr>
                        <a:t>gaz &amp; électricité</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9611543"/>
              </p:ext>
            </p:extLst>
          </p:nvPr>
        </p:nvGraphicFramePr>
        <p:xfrm>
          <a:off x="7680176"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a:solidFill>
                            <a:sysClr val="windowText" lastClr="000000"/>
                          </a:solidFill>
                        </a:rPr>
                        <a:t>SPF Economie </a:t>
                      </a:r>
                    </a:p>
                    <a:p>
                      <a:pPr algn="ctr"/>
                      <a:r>
                        <a:rPr lang="fr-BE" sz="1600" b="0" dirty="0">
                          <a:solidFill>
                            <a:sysClr val="windowText" lastClr="000000"/>
                          </a:solidFill>
                        </a:rPr>
                        <a:t>&amp; fournisseurs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4079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79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79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79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079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79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079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2297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518521156"/>
              </p:ext>
            </p:extLst>
          </p:nvPr>
        </p:nvGraphicFramePr>
        <p:xfrm>
          <a:off x="5519936" y="2914144"/>
          <a:ext cx="1656184" cy="44284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442848">
                <a:tc>
                  <a:txBody>
                    <a:bodyPr/>
                    <a:lstStyle/>
                    <a:p>
                      <a:pPr algn="ctr"/>
                      <a:r>
                        <a:rPr lang="fr-BE" sz="1350" b="1" dirty="0">
                          <a:latin typeface="Calibri Light" panose="020F0302020204030204" pitchFamily="34" charset="0"/>
                        </a:rPr>
                        <a:t>droit</a:t>
                      </a:r>
                      <a:r>
                        <a:rPr lang="fr-BE" sz="1350" b="1" baseline="0" dirty="0">
                          <a:latin typeface="Calibri Light" panose="020F0302020204030204" pitchFamily="34" charset="0"/>
                        </a:rPr>
                        <a:t> complémentaire</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604163222"/>
              </p:ext>
            </p:extLst>
          </p:nvPr>
        </p:nvGraphicFramePr>
        <p:xfrm>
          <a:off x="7680176" y="3202176"/>
          <a:ext cx="1728192" cy="44284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442848">
                <a:tc>
                  <a:txBody>
                    <a:bodyPr/>
                    <a:lstStyle/>
                    <a:p>
                      <a:pPr algn="ctr"/>
                      <a:r>
                        <a:rPr lang="fr-BE" sz="1350" b="1" dirty="0">
                          <a:latin typeface="Calibri Light" panose="020F0302020204030204" pitchFamily="34" charset="0"/>
                        </a:rPr>
                        <a:t>Instance</a:t>
                      </a:r>
                      <a:r>
                        <a:rPr lang="fr-BE" sz="1350" b="1" baseline="0" dirty="0">
                          <a:latin typeface="Calibri Light" panose="020F0302020204030204" pitchFamily="34" charset="0"/>
                        </a:rPr>
                        <a:t> d’octroi</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64</a:t>
            </a:fld>
            <a:endParaRPr lang="en-GB" dirty="0"/>
          </a:p>
        </p:txBody>
      </p:sp>
    </p:spTree>
    <p:extLst>
      <p:ext uri="{BB962C8B-B14F-4D97-AF65-F5344CB8AC3E}">
        <p14:creationId xmlns:p14="http://schemas.microsoft.com/office/powerpoint/2010/main" val="28497624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32470408"/>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a:latin typeface="+mj-lt"/>
                          <a:ea typeface="Verdana" panose="020B0604030504040204" pitchFamily="34" charset="0"/>
                          <a:cs typeface="Verdana" panose="020B0604030504040204" pitchFamily="34" charset="0"/>
                        </a:rPr>
                        <a:t>Source authentique</a:t>
                      </a:r>
                    </a:p>
                    <a:p>
                      <a:pPr algn="ctr"/>
                      <a:r>
                        <a:rPr lang="fr-BE" sz="1200" b="1" dirty="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912413734"/>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a:solidFill>
                            <a:sysClr val="windowText" lastClr="000000"/>
                          </a:solidFill>
                        </a:rPr>
                        <a:t>GRAPA</a:t>
                      </a:r>
                      <a:r>
                        <a:rPr lang="fr-BE" sz="1000" b="0" baseline="0" dirty="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4191890"/>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9658733"/>
              </p:ext>
            </p:extLst>
          </p:nvPr>
        </p:nvGraphicFramePr>
        <p:xfrm>
          <a:off x="5447928" y="3346192"/>
          <a:ext cx="1656184" cy="11521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1152128">
                <a:tc>
                  <a:txBody>
                    <a:bodyPr/>
                    <a:lstStyle/>
                    <a:p>
                      <a:pPr algn="ctr"/>
                      <a:r>
                        <a:rPr lang="fr-BE" sz="1600" b="0" dirty="0">
                          <a:solidFill>
                            <a:sysClr val="windowText" lastClr="000000"/>
                          </a:solidFill>
                        </a:rPr>
                        <a:t>Réduction </a:t>
                      </a:r>
                    </a:p>
                    <a:p>
                      <a:pPr algn="ctr"/>
                      <a:r>
                        <a:rPr lang="fr-BE" sz="1600" b="0" dirty="0">
                          <a:solidFill>
                            <a:sysClr val="windowText" lastClr="000000"/>
                          </a:solidFill>
                        </a:rPr>
                        <a:t>sur l’impôt provincial</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8121314"/>
              </p:ext>
            </p:extLst>
          </p:nvPr>
        </p:nvGraphicFramePr>
        <p:xfrm>
          <a:off x="7608168"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a:solidFill>
                            <a:sysClr val="windowText" lastClr="000000"/>
                          </a:solidFill>
                        </a:rPr>
                        <a:t>Province du Limbourg</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4079776" y="1851190"/>
            <a:ext cx="1296144" cy="16498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79776" y="4282296"/>
            <a:ext cx="1296144"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50968"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876560915"/>
              </p:ext>
            </p:extLst>
          </p:nvPr>
        </p:nvGraphicFramePr>
        <p:xfrm>
          <a:off x="5447928" y="2914144"/>
          <a:ext cx="1656184" cy="44284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442848">
                <a:tc>
                  <a:txBody>
                    <a:bodyPr/>
                    <a:lstStyle/>
                    <a:p>
                      <a:pPr algn="ctr"/>
                      <a:r>
                        <a:rPr lang="fr-BE" sz="1350" b="1" dirty="0">
                          <a:latin typeface="Calibri Light" panose="020F0302020204030204" pitchFamily="34" charset="0"/>
                        </a:rPr>
                        <a:t>droit</a:t>
                      </a:r>
                      <a:r>
                        <a:rPr lang="fr-BE" sz="1350" b="1" baseline="0" dirty="0">
                          <a:latin typeface="Calibri Light" panose="020F0302020204030204" pitchFamily="34" charset="0"/>
                        </a:rPr>
                        <a:t> complémentaire</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80870248"/>
              </p:ext>
            </p:extLst>
          </p:nvPr>
        </p:nvGraphicFramePr>
        <p:xfrm>
          <a:off x="7608168" y="3202176"/>
          <a:ext cx="1728192" cy="44284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442848">
                <a:tc>
                  <a:txBody>
                    <a:bodyPr/>
                    <a:lstStyle/>
                    <a:p>
                      <a:pPr algn="ctr"/>
                      <a:r>
                        <a:rPr lang="fr-BE" sz="1350" b="1" dirty="0">
                          <a:latin typeface="Calibri Light" panose="020F0302020204030204" pitchFamily="34" charset="0"/>
                        </a:rPr>
                        <a:t>Instance</a:t>
                      </a:r>
                      <a:r>
                        <a:rPr lang="fr-BE" sz="1350" b="1" baseline="0" dirty="0">
                          <a:latin typeface="Calibri Light" panose="020F0302020204030204" pitchFamily="34" charset="0"/>
                        </a:rPr>
                        <a:t> d’octroi</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65</a:t>
            </a:fld>
            <a:endParaRPr lang="en-GB" dirty="0"/>
          </a:p>
        </p:txBody>
      </p:sp>
    </p:spTree>
    <p:extLst>
      <p:ext uri="{BB962C8B-B14F-4D97-AF65-F5344CB8AC3E}">
        <p14:creationId xmlns:p14="http://schemas.microsoft.com/office/powerpoint/2010/main" val="3962515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910939572"/>
              </p:ext>
            </p:extLst>
          </p:nvPr>
        </p:nvGraphicFramePr>
        <p:xfrm>
          <a:off x="2639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a:latin typeface="+mj-lt"/>
                          <a:ea typeface="Verdana" panose="020B0604030504040204" pitchFamily="34" charset="0"/>
                          <a:cs typeface="Verdana" panose="020B0604030504040204" pitchFamily="34" charset="0"/>
                        </a:rPr>
                        <a:t>Source authentique</a:t>
                      </a:r>
                    </a:p>
                    <a:p>
                      <a:pPr algn="ctr"/>
                      <a:r>
                        <a:rPr lang="fr-BE" sz="1200" b="1" dirty="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55094932"/>
              </p:ext>
            </p:extLst>
          </p:nvPr>
        </p:nvGraphicFramePr>
        <p:xfrm>
          <a:off x="2639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a:solidFill>
                            <a:sysClr val="windowText" lastClr="000000"/>
                          </a:solidFill>
                        </a:rPr>
                        <a:t>GRAPA</a:t>
                      </a:r>
                      <a:r>
                        <a:rPr lang="fr-BE" sz="1000" b="0" baseline="0" dirty="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6327530"/>
              </p:ext>
            </p:extLst>
          </p:nvPr>
        </p:nvGraphicFramePr>
        <p:xfrm>
          <a:off x="2639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4754899"/>
              </p:ext>
            </p:extLst>
          </p:nvPr>
        </p:nvGraphicFramePr>
        <p:xfrm>
          <a:off x="5532514" y="3284984"/>
          <a:ext cx="1643607" cy="1152128"/>
        </p:xfrm>
        <a:graphic>
          <a:graphicData uri="http://schemas.openxmlformats.org/drawingml/2006/table">
            <a:tbl>
              <a:tblPr firstRow="1" bandRow="1">
                <a:tableStyleId>{5C22544A-7EE6-4342-B048-85BDC9FD1C3A}</a:tableStyleId>
              </a:tblPr>
              <a:tblGrid>
                <a:gridCol w="1643607">
                  <a:extLst>
                    <a:ext uri="{9D8B030D-6E8A-4147-A177-3AD203B41FA5}">
                      <a16:colId xmlns:a16="http://schemas.microsoft.com/office/drawing/2014/main" val="20000"/>
                    </a:ext>
                  </a:extLst>
                </a:gridCol>
              </a:tblGrid>
              <a:tr h="1152128">
                <a:tc>
                  <a:txBody>
                    <a:bodyPr/>
                    <a:lstStyle/>
                    <a:p>
                      <a:pPr algn="ctr"/>
                      <a:r>
                        <a:rPr lang="fr-BE" sz="1600" b="0" dirty="0">
                          <a:solidFill>
                            <a:sysClr val="windowText" lastClr="000000"/>
                          </a:solidFill>
                        </a:rPr>
                        <a:t>Réduction sur l’impôt pour le traitement des déchets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34784412"/>
              </p:ext>
            </p:extLst>
          </p:nvPr>
        </p:nvGraphicFramePr>
        <p:xfrm>
          <a:off x="7680176" y="3573016"/>
          <a:ext cx="1728192" cy="576064"/>
        </p:xfrm>
        <a:graphic>
          <a:graphicData uri="http://schemas.openxmlformats.org/drawingml/2006/table">
            <a:tbl>
              <a:tblPr firstRow="1" bandRow="1">
                <a:effectLst/>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a:solidFill>
                            <a:sysClr val="windowText" lastClr="000000"/>
                          </a:solidFill>
                        </a:rPr>
                        <a:t>Ville de Charleroi</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4079776" y="1906032"/>
            <a:ext cx="1368152" cy="17389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222976" y="3861048"/>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79776" y="1563158"/>
            <a:ext cx="1368152" cy="18658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79776" y="3058160"/>
            <a:ext cx="1368152" cy="10189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79776" y="3291350"/>
            <a:ext cx="1368152" cy="100174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298171720"/>
              </p:ext>
            </p:extLst>
          </p:nvPr>
        </p:nvGraphicFramePr>
        <p:xfrm>
          <a:off x="7680176" y="3202176"/>
          <a:ext cx="1728192" cy="44284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442848">
                <a:tc>
                  <a:txBody>
                    <a:bodyPr/>
                    <a:lstStyle/>
                    <a:p>
                      <a:pPr algn="ctr"/>
                      <a:r>
                        <a:rPr lang="fr-BE" sz="1350" b="1" dirty="0">
                          <a:latin typeface="Calibri Light" panose="020F0302020204030204" pitchFamily="34" charset="0"/>
                        </a:rPr>
                        <a:t>Instance</a:t>
                      </a:r>
                      <a:r>
                        <a:rPr lang="fr-BE" sz="1350" b="1" baseline="0" dirty="0">
                          <a:latin typeface="Calibri Light" panose="020F0302020204030204" pitchFamily="34" charset="0"/>
                        </a:rPr>
                        <a:t> d’octroi</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90794968"/>
              </p:ext>
            </p:extLst>
          </p:nvPr>
        </p:nvGraphicFramePr>
        <p:xfrm>
          <a:off x="5532514" y="2877965"/>
          <a:ext cx="1656184" cy="44284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442848">
                <a:tc>
                  <a:txBody>
                    <a:bodyPr/>
                    <a:lstStyle/>
                    <a:p>
                      <a:pPr algn="ctr"/>
                      <a:r>
                        <a:rPr lang="fr-BE" sz="1350" b="1" dirty="0">
                          <a:latin typeface="Calibri Light" panose="020F0302020204030204" pitchFamily="34" charset="0"/>
                        </a:rPr>
                        <a:t>droit</a:t>
                      </a:r>
                      <a:r>
                        <a:rPr lang="fr-BE" sz="1350" b="1" baseline="0" dirty="0">
                          <a:latin typeface="Calibri Light" panose="020F0302020204030204" pitchFamily="34" charset="0"/>
                        </a:rPr>
                        <a:t> complémentaire</a:t>
                      </a:r>
                      <a:endParaRPr lang="en-US" sz="135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spTree>
    <p:extLst>
      <p:ext uri="{BB962C8B-B14F-4D97-AF65-F5344CB8AC3E}">
        <p14:creationId xmlns:p14="http://schemas.microsoft.com/office/powerpoint/2010/main" val="1067954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noFill/>
        </p:spPr>
        <p:txBody>
          <a:bodyPr/>
          <a:lstStyle/>
          <a:p>
            <a:r>
              <a:rPr lang="fr-BE" altLang="en-US"/>
              <a:t>eBox citoyen </a:t>
            </a:r>
            <a:endParaRPr lang="en-US" altLang="en-US" dirty="0"/>
          </a:p>
        </p:txBody>
      </p:sp>
      <p:sp>
        <p:nvSpPr>
          <p:cNvPr id="38915" name="Content Placeholder 2"/>
          <p:cNvSpPr>
            <a:spLocks noGrp="1"/>
          </p:cNvSpPr>
          <p:nvPr>
            <p:ph idx="1"/>
          </p:nvPr>
        </p:nvSpPr>
        <p:spPr/>
        <p:txBody>
          <a:bodyPr>
            <a:normAutofit lnSpcReduction="10000"/>
          </a:bodyPr>
          <a:lstStyle/>
          <a:p>
            <a:r>
              <a:rPr lang="fr-BE" altLang="en-US" dirty="0"/>
              <a:t>boîte aux lettres électronique permettant au citoyen de recevoir les documents officiels de manière intégrée</a:t>
            </a:r>
          </a:p>
          <a:p>
            <a:r>
              <a:rPr lang="fr-BE" altLang="en-US" dirty="0"/>
              <a:t>l’outil est conçu de telle sorte que le citoyen</a:t>
            </a:r>
          </a:p>
          <a:p>
            <a:pPr lvl="1"/>
            <a:r>
              <a:rPr lang="fr-BE" altLang="en-US" dirty="0"/>
              <a:t>ne doit se loguer qu’une seule fois (single </a:t>
            </a:r>
            <a:r>
              <a:rPr lang="fr-BE" altLang="en-US" dirty="0" err="1"/>
              <a:t>sign</a:t>
            </a:r>
            <a:r>
              <a:rPr lang="fr-BE" altLang="en-US" dirty="0"/>
              <a:t> on)</a:t>
            </a:r>
          </a:p>
          <a:p>
            <a:pPr lvl="1"/>
            <a:r>
              <a:rPr lang="fr-BE" altLang="en-US" dirty="0"/>
              <a:t>et obtient ensuite accès via PC/tablette/smartphone aux</a:t>
            </a:r>
          </a:p>
          <a:p>
            <a:pPr lvl="2"/>
            <a:r>
              <a:rPr lang="fr-BE" altLang="en-US" sz="1800" dirty="0"/>
              <a:t>documents qui lui sont destinés, indépendamment de l’endroit où ces documents sont stockés, via l’interface de son choix</a:t>
            </a:r>
          </a:p>
          <a:p>
            <a:pPr lvl="2"/>
            <a:r>
              <a:rPr lang="fr-BE" altLang="en-US" sz="1800" dirty="0"/>
              <a:t>transactions électroniques via applications web ou </a:t>
            </a:r>
            <a:r>
              <a:rPr lang="fr-BE" altLang="en-US" sz="1800" dirty="0" err="1"/>
              <a:t>app</a:t>
            </a:r>
            <a:r>
              <a:rPr lang="nl-BE" altLang="en-US" sz="1800" dirty="0"/>
              <a:t>s</a:t>
            </a:r>
          </a:p>
          <a:p>
            <a:r>
              <a:rPr lang="fr-BE" altLang="en-US" dirty="0"/>
              <a:t>même architecture et technologie que </a:t>
            </a:r>
            <a:r>
              <a:rPr lang="fr-BE" altLang="en-US" dirty="0" err="1"/>
              <a:t>eBox</a:t>
            </a:r>
            <a:r>
              <a:rPr lang="fr-BE" altLang="en-US" dirty="0"/>
              <a:t> entreprises</a:t>
            </a:r>
          </a:p>
          <a:p>
            <a:r>
              <a:rPr lang="fr-BE" altLang="en-US" dirty="0"/>
              <a:t>besoin d’encourager l’utilisation de l’</a:t>
            </a:r>
            <a:r>
              <a:rPr lang="fr-BE" altLang="en-US" dirty="0" err="1"/>
              <a:t>eBox</a:t>
            </a:r>
            <a:r>
              <a:rPr lang="fr-BE" altLang="en-US" dirty="0"/>
              <a:t> citoyen</a:t>
            </a:r>
          </a:p>
          <a:p>
            <a:r>
              <a:rPr lang="fr-BE" altLang="en-US" dirty="0"/>
              <a:t>chiffres </a:t>
            </a:r>
            <a:r>
              <a:rPr lang="fr-BE" altLang="en-US" dirty="0" err="1"/>
              <a:t>eBox</a:t>
            </a:r>
            <a:r>
              <a:rPr lang="fr-BE" altLang="en-US" dirty="0"/>
              <a:t> citoyen BCSS au 31/12/2022</a:t>
            </a:r>
          </a:p>
          <a:p>
            <a:pPr lvl="1"/>
            <a:r>
              <a:rPr lang="nl-NL" altLang="en-US" dirty="0">
                <a:solidFill>
                  <a:srgbClr val="0070C0"/>
                </a:solidFill>
              </a:rPr>
              <a:t>122.439.392</a:t>
            </a:r>
            <a:r>
              <a:rPr lang="nl-NL" altLang="en-US" dirty="0">
                <a:solidFill>
                  <a:srgbClr val="FF0000"/>
                </a:solidFill>
              </a:rPr>
              <a:t> </a:t>
            </a:r>
            <a:r>
              <a:rPr lang="fr-BE" altLang="en-US" dirty="0"/>
              <a:t>documents publiés via la BCSS</a:t>
            </a:r>
            <a:endParaRPr lang="fr-BE" altLang="en-US" dirty="0">
              <a:solidFill>
                <a:srgbClr val="0082B8"/>
              </a:solidFill>
            </a:endParaRPr>
          </a:p>
          <a:p>
            <a:pPr lvl="1"/>
            <a:r>
              <a:rPr lang="fr-BE" altLang="en-US" dirty="0">
                <a:solidFill>
                  <a:srgbClr val="0070C0"/>
                </a:solidFill>
              </a:rPr>
              <a:t>4.507.724</a:t>
            </a:r>
            <a:r>
              <a:rPr lang="fr-BE" altLang="en-US" dirty="0">
                <a:solidFill>
                  <a:srgbClr val="0082B8"/>
                </a:solidFill>
              </a:rPr>
              <a:t> </a:t>
            </a:r>
            <a:r>
              <a:rPr lang="fr-FR" altLang="en-US" dirty="0"/>
              <a:t>consentements digital = +/- </a:t>
            </a:r>
            <a:r>
              <a:rPr lang="fr-FR" altLang="en-US" dirty="0" err="1"/>
              <a:t>eBox</a:t>
            </a:r>
            <a:r>
              <a:rPr lang="fr-FR" altLang="en-US" dirty="0"/>
              <a:t> Citoyen actives</a:t>
            </a:r>
          </a:p>
          <a:p>
            <a:pPr lvl="1"/>
            <a:r>
              <a:rPr lang="fr-BE" altLang="en-US" dirty="0">
                <a:solidFill>
                  <a:srgbClr val="0070C0"/>
                </a:solidFill>
              </a:rPr>
              <a:t>3.054.448</a:t>
            </a:r>
            <a:r>
              <a:rPr lang="fr-BE" altLang="en-US" dirty="0">
                <a:solidFill>
                  <a:srgbClr val="0082B8"/>
                </a:solidFill>
              </a:rPr>
              <a:t> </a:t>
            </a:r>
            <a:r>
              <a:rPr lang="fr-FR" altLang="en-US" dirty="0"/>
              <a:t>activations uniques = 33% de la population cible</a:t>
            </a:r>
          </a:p>
          <a:p>
            <a:pPr lvl="1"/>
            <a:r>
              <a:rPr lang="fr-FR" altLang="en-US" dirty="0"/>
              <a:t>la crise du Covid a eu un effet “boost” sur le taux d’activation de l’</a:t>
            </a:r>
            <a:r>
              <a:rPr lang="fr-FR" altLang="en-US" dirty="0" err="1"/>
              <a:t>eBox</a:t>
            </a:r>
            <a:endParaRPr lang="fr-FR" altLang="en-US" dirty="0"/>
          </a:p>
          <a:p>
            <a:pPr marL="457200" lvl="1" indent="0">
              <a:buNone/>
            </a:pPr>
            <a:endParaRPr lang="fr-BE" altLang="en-US" dirty="0">
              <a:solidFill>
                <a:srgbClr val="0082B8"/>
              </a:solidFill>
            </a:endParaRPr>
          </a:p>
          <a:p>
            <a:pPr>
              <a:defRPr/>
            </a:pPr>
            <a:endParaRPr lang="fr-FR" sz="400"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67</a:t>
            </a:fld>
            <a:endParaRPr lang="en-GB" dirty="0"/>
          </a:p>
        </p:txBody>
      </p:sp>
    </p:spTree>
    <p:extLst>
      <p:ext uri="{BB962C8B-B14F-4D97-AF65-F5344CB8AC3E}">
        <p14:creationId xmlns:p14="http://schemas.microsoft.com/office/powerpoint/2010/main" val="3074161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eBox citoyen</a:t>
            </a:r>
            <a:endParaRPr lang="en-US" dirty="0"/>
          </a:p>
        </p:txBody>
      </p:sp>
      <p:sp>
        <p:nvSpPr>
          <p:cNvPr id="3" name="Content Placeholder 2"/>
          <p:cNvSpPr>
            <a:spLocks noGrp="1"/>
          </p:cNvSpPr>
          <p:nvPr>
            <p:ph idx="1"/>
          </p:nvPr>
        </p:nvSpPr>
        <p:spPr/>
        <p:txBody>
          <a:bodyPr>
            <a:normAutofit/>
          </a:bodyPr>
          <a:lstStyle/>
          <a:p>
            <a:r>
              <a:rPr lang="fr-FR" altLang="en-US" dirty="0"/>
              <a:t>avantages pour le citoyen</a:t>
            </a:r>
          </a:p>
          <a:p>
            <a:pPr lvl="1"/>
            <a:r>
              <a:rPr lang="fr-FR" altLang="en-US" dirty="0"/>
              <a:t>1 place unique</a:t>
            </a:r>
          </a:p>
          <a:p>
            <a:pPr lvl="1"/>
            <a:r>
              <a:rPr lang="fr-FR" altLang="en-US" dirty="0"/>
              <a:t>documents toujours disponibles 7/7 et 24/24</a:t>
            </a:r>
          </a:p>
          <a:p>
            <a:pPr lvl="1"/>
            <a:r>
              <a:rPr lang="fr-FR" altLang="en-US" dirty="0"/>
              <a:t>accessible via une connexion Internet</a:t>
            </a:r>
          </a:p>
          <a:p>
            <a:pPr lvl="1"/>
            <a:r>
              <a:rPr lang="fr-FR" altLang="en-US" dirty="0"/>
              <a:t>sécurisé</a:t>
            </a:r>
          </a:p>
          <a:p>
            <a:pPr lvl="1"/>
            <a:r>
              <a:rPr lang="fr-FR" altLang="en-US" dirty="0" err="1"/>
              <a:t>eco-responsable</a:t>
            </a:r>
            <a:r>
              <a:rPr lang="fr-FR" altLang="en-US" dirty="0"/>
              <a:t> </a:t>
            </a:r>
          </a:p>
          <a:p>
            <a:pPr lvl="1"/>
            <a:r>
              <a:rPr lang="fr-FR" altLang="en-US" dirty="0"/>
              <a:t>gratuit</a:t>
            </a:r>
            <a:endParaRPr lang="en-US" altLang="en-US" dirty="0"/>
          </a:p>
          <a:p>
            <a:r>
              <a:rPr lang="fr-BE" dirty="0"/>
              <a:t>avantages pour les institutions </a:t>
            </a:r>
          </a:p>
          <a:p>
            <a:pPr lvl="1"/>
            <a:r>
              <a:rPr lang="fr-FR" dirty="0"/>
              <a:t>envoi sécurisé</a:t>
            </a:r>
          </a:p>
          <a:p>
            <a:pPr lvl="1"/>
            <a:r>
              <a:rPr lang="fr-FR" dirty="0"/>
              <a:t>rapidité dans la transmission et in fine dans le traitement du dossier</a:t>
            </a:r>
          </a:p>
          <a:p>
            <a:pPr lvl="1"/>
            <a:r>
              <a:rPr lang="fr-FR" dirty="0"/>
              <a:t>l'identité de l'institution émettrice apparait sur les documents transmis</a:t>
            </a:r>
          </a:p>
          <a:p>
            <a:pPr lvl="1"/>
            <a:r>
              <a:rPr lang="fr-FR" dirty="0"/>
              <a:t>baisse significative des impressions et envois papier</a:t>
            </a:r>
          </a:p>
          <a:p>
            <a:pPr lvl="1"/>
            <a:r>
              <a:rPr lang="fr-FR" dirty="0"/>
              <a:t>économies  grâce à moins d’impressions , d’envois papier et de frais postaux</a:t>
            </a:r>
          </a:p>
          <a:p>
            <a:pPr lvl="1"/>
            <a:r>
              <a:rPr lang="fr-FR" dirty="0"/>
              <a:t>facile à intégrer</a:t>
            </a:r>
          </a:p>
          <a:p>
            <a:pPr lvl="1"/>
            <a:r>
              <a:rPr lang="fr-FR" dirty="0"/>
              <a:t>conservation d’une trace de chaque envoi effectué via une preuve d'envoi</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68</a:t>
            </a:fld>
            <a:endParaRPr lang="en-GB" dirty="0"/>
          </a:p>
        </p:txBody>
      </p:sp>
    </p:spTree>
    <p:extLst>
      <p:ext uri="{BB962C8B-B14F-4D97-AF65-F5344CB8AC3E}">
        <p14:creationId xmlns:p14="http://schemas.microsoft.com/office/powerpoint/2010/main" val="1430009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a:t>eBox citoyen</a:t>
            </a:r>
            <a:endParaRPr lang="en-US" dirty="0"/>
          </a:p>
        </p:txBody>
      </p:sp>
      <p:sp>
        <p:nvSpPr>
          <p:cNvPr id="3" name="Content Placeholder 2"/>
          <p:cNvSpPr>
            <a:spLocks noGrp="1"/>
          </p:cNvSpPr>
          <p:nvPr>
            <p:ph idx="1"/>
          </p:nvPr>
        </p:nvSpPr>
        <p:spPr/>
        <p:txBody>
          <a:bodyPr/>
          <a:lstStyle/>
          <a:p>
            <a:r>
              <a:rPr lang="nl-BE"/>
              <a:t>collaboration public-privé</a:t>
            </a:r>
            <a:endParaRPr lang="fr-BE"/>
          </a:p>
          <a:p>
            <a:pPr lvl="1"/>
            <a:r>
              <a:rPr lang="nl-BE"/>
              <a:t>évolution de la société vers ‘le digital est la nouvelle norme’ exige une collaboration entre les secteurs publics et privés en matière de </a:t>
            </a:r>
          </a:p>
          <a:p>
            <a:pPr lvl="2"/>
            <a:r>
              <a:rPr lang="nl-BE"/>
              <a:t>vision</a:t>
            </a:r>
          </a:p>
          <a:p>
            <a:pPr lvl="2"/>
            <a:r>
              <a:rPr lang="nl-BE"/>
              <a:t>composants et services communs</a:t>
            </a:r>
          </a:p>
          <a:p>
            <a:pPr lvl="2"/>
            <a:r>
              <a:rPr lang="nl-BE"/>
              <a:t>synergies qui satisfont aux besoins des utilisateurs</a:t>
            </a:r>
          </a:p>
          <a:p>
            <a:pPr lvl="2"/>
            <a:r>
              <a:rPr lang="nl-BE"/>
              <a:t>répartition des tâches sur base des forces de chacun</a:t>
            </a:r>
          </a:p>
          <a:p>
            <a:pPr lvl="1"/>
            <a:r>
              <a:rPr lang="nl-BE"/>
              <a:t>ne pas seulement penser en termes de compétition mais aussi en terme d’avantages stratégiques coopératifs</a:t>
            </a:r>
          </a:p>
          <a:p>
            <a:pPr lvl="1"/>
            <a:r>
              <a:rPr lang="nl-BE"/>
              <a:t>la meilleure manière de susciter la confiance est de travailler à des collaborations concrètes avec des ‘livraisons’ régulières, des résultats et un ROI (retour sur investissement)</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69</a:t>
            </a:fld>
            <a:endParaRPr lang="en-GB" dirty="0"/>
          </a:p>
        </p:txBody>
      </p:sp>
    </p:spTree>
    <p:extLst>
      <p:ext uri="{BB962C8B-B14F-4D97-AF65-F5344CB8AC3E}">
        <p14:creationId xmlns:p14="http://schemas.microsoft.com/office/powerpoint/2010/main" val="301968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Modèle Banque Carrefour</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7</a:t>
            </a:fld>
            <a:endParaRPr lang="en-GB" dirty="0"/>
          </a:p>
        </p:txBody>
      </p:sp>
    </p:spTree>
    <p:extLst>
      <p:ext uri="{BB962C8B-B14F-4D97-AF65-F5344CB8AC3E}">
        <p14:creationId xmlns:p14="http://schemas.microsoft.com/office/powerpoint/2010/main" val="4094062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Datawarehouse marché du travail</a:t>
            </a:r>
            <a:endParaRPr lang="en-US" dirty="0"/>
          </a:p>
        </p:txBody>
      </p:sp>
      <p:sp>
        <p:nvSpPr>
          <p:cNvPr id="3" name="Content Placeholder 2"/>
          <p:cNvSpPr>
            <a:spLocks noGrp="1"/>
          </p:cNvSpPr>
          <p:nvPr>
            <p:ph idx="1"/>
          </p:nvPr>
        </p:nvSpPr>
        <p:spPr/>
        <p:txBody>
          <a:bodyPr/>
          <a:lstStyle/>
          <a:p>
            <a:r>
              <a:rPr lang="fr-FR" dirty="0"/>
              <a:t>créé pour répondre de manière efficace aux demandes de données de la part d’institutions de recherche et des pouvoirs publics</a:t>
            </a:r>
          </a:p>
          <a:p>
            <a:r>
              <a:rPr lang="fr-FR" dirty="0"/>
              <a:t>à la base construit à l’aide de données provenant des institutions de sécurité sociale, du registre national et du registre Bis, et complété par des notions auto-définies</a:t>
            </a:r>
          </a:p>
          <a:p>
            <a:r>
              <a:rPr lang="fr-FR" dirty="0"/>
              <a:t>mis en production début 2001</a:t>
            </a:r>
          </a:p>
          <a:p>
            <a:r>
              <a:rPr lang="en-US" altLang="en-US" dirty="0">
                <a:sym typeface="Arial" charset="0"/>
              </a:rPr>
              <a:t>au fil des </a:t>
            </a:r>
            <a:r>
              <a:rPr lang="en-US" altLang="en-US" dirty="0" err="1">
                <a:sym typeface="Arial" charset="0"/>
              </a:rPr>
              <a:t>années</a:t>
            </a:r>
            <a:r>
              <a:rPr lang="en-US" altLang="en-US" dirty="0">
                <a:sym typeface="Arial" charset="0"/>
              </a:rPr>
              <a:t>, augmentation du </a:t>
            </a:r>
            <a:r>
              <a:rPr lang="en-US" altLang="en-US" dirty="0" err="1">
                <a:sym typeface="Arial" charset="0"/>
              </a:rPr>
              <a:t>nombre</a:t>
            </a:r>
            <a:r>
              <a:rPr lang="en-US" altLang="en-US" dirty="0">
                <a:sym typeface="Arial" charset="0"/>
              </a:rPr>
              <a:t> </a:t>
            </a:r>
            <a:r>
              <a:rPr lang="en-US" altLang="en-US" dirty="0" err="1">
                <a:sym typeface="Arial" charset="0"/>
              </a:rPr>
              <a:t>d'instances</a:t>
            </a:r>
            <a:r>
              <a:rPr lang="en-US" altLang="en-US" dirty="0">
                <a:sym typeface="Arial" charset="0"/>
              </a:rPr>
              <a:t> </a:t>
            </a:r>
            <a:r>
              <a:rPr lang="en-US" altLang="en-US" dirty="0" err="1">
                <a:sym typeface="Arial" charset="0"/>
              </a:rPr>
              <a:t>fournissant</a:t>
            </a:r>
            <a:r>
              <a:rPr lang="en-US" altLang="en-US" dirty="0">
                <a:sym typeface="Arial" charset="0"/>
              </a:rPr>
              <a:t> des </a:t>
            </a:r>
            <a:r>
              <a:rPr lang="en-US" altLang="en-US" dirty="0" err="1">
                <a:sym typeface="Arial" charset="0"/>
              </a:rPr>
              <a:t>données</a:t>
            </a:r>
            <a:endParaRPr lang="en-US" altLang="en-US" dirty="0">
              <a:sym typeface="Arial" charset="0"/>
            </a:endParaRPr>
          </a:p>
          <a:p>
            <a:pPr lvl="1"/>
            <a:r>
              <a:rPr lang="en-US" altLang="en-US" dirty="0" err="1">
                <a:sym typeface="Arial" charset="0"/>
              </a:rPr>
              <a:t>données</a:t>
            </a:r>
            <a:r>
              <a:rPr lang="en-US" altLang="en-US" dirty="0">
                <a:sym typeface="Arial" charset="0"/>
              </a:rPr>
              <a:t> </a:t>
            </a:r>
            <a:r>
              <a:rPr lang="en-US" altLang="en-US" dirty="0" err="1">
                <a:sym typeface="Arial" charset="0"/>
              </a:rPr>
              <a:t>pertinentes</a:t>
            </a:r>
            <a:r>
              <a:rPr lang="en-US" altLang="en-US" dirty="0">
                <a:sym typeface="Arial" charset="0"/>
              </a:rPr>
              <a:t> de </a:t>
            </a:r>
            <a:r>
              <a:rPr lang="en-US" altLang="en-US" dirty="0" err="1">
                <a:sym typeface="Arial" charset="0"/>
              </a:rPr>
              <a:t>tous</a:t>
            </a:r>
            <a:r>
              <a:rPr lang="en-US" altLang="en-US" dirty="0">
                <a:sym typeface="Arial" charset="0"/>
              </a:rPr>
              <a:t> les </a:t>
            </a:r>
            <a:r>
              <a:rPr lang="en-US" altLang="en-US" dirty="0" err="1">
                <a:sym typeface="Arial" charset="0"/>
              </a:rPr>
              <a:t>acteurs</a:t>
            </a:r>
            <a:r>
              <a:rPr lang="en-US" altLang="en-US" dirty="0">
                <a:sym typeface="Arial" charset="0"/>
              </a:rPr>
              <a:t> du </a:t>
            </a:r>
            <a:r>
              <a:rPr lang="en-US" altLang="en-US" dirty="0" err="1">
                <a:sym typeface="Arial" charset="0"/>
              </a:rPr>
              <a:t>secteur</a:t>
            </a:r>
            <a:r>
              <a:rPr lang="en-US" altLang="en-US" dirty="0">
                <a:sym typeface="Arial" charset="0"/>
              </a:rPr>
              <a:t> social</a:t>
            </a:r>
          </a:p>
          <a:p>
            <a:pPr lvl="1"/>
            <a:r>
              <a:rPr lang="en-US" altLang="en-US" dirty="0" err="1">
                <a:sym typeface="Arial" charset="0"/>
              </a:rPr>
              <a:t>données</a:t>
            </a:r>
            <a:r>
              <a:rPr lang="en-US" altLang="en-US" dirty="0">
                <a:sym typeface="Arial" charset="0"/>
              </a:rPr>
              <a:t> </a:t>
            </a:r>
            <a:r>
              <a:rPr lang="en-US" altLang="en-US" dirty="0" err="1">
                <a:sym typeface="Arial" charset="0"/>
              </a:rPr>
              <a:t>pertinentes</a:t>
            </a:r>
            <a:r>
              <a:rPr lang="en-US" altLang="en-US" dirty="0">
                <a:sym typeface="Arial" charset="0"/>
              </a:rPr>
              <a:t> </a:t>
            </a:r>
            <a:r>
              <a:rPr lang="en-US" altLang="en-US" dirty="0" err="1">
                <a:sym typeface="Arial" charset="0"/>
              </a:rPr>
              <a:t>en</a:t>
            </a:r>
            <a:r>
              <a:rPr lang="en-US" altLang="en-US" dirty="0">
                <a:sym typeface="Arial" charset="0"/>
              </a:rPr>
              <a:t> provenance </a:t>
            </a:r>
            <a:r>
              <a:rPr lang="en-US" altLang="en-US" dirty="0" err="1">
                <a:sym typeface="Arial" charset="0"/>
              </a:rPr>
              <a:t>d'autres</a:t>
            </a:r>
            <a:r>
              <a:rPr lang="en-US" altLang="en-US" dirty="0">
                <a:sym typeface="Arial" charset="0"/>
              </a:rPr>
              <a:t> </a:t>
            </a:r>
            <a:r>
              <a:rPr lang="en-US" altLang="en-US" dirty="0" err="1">
                <a:sym typeface="Arial" charset="0"/>
              </a:rPr>
              <a:t>acteurs</a:t>
            </a:r>
            <a:r>
              <a:rPr lang="en-US" altLang="en-US" dirty="0">
                <a:sym typeface="Arial" charset="0"/>
              </a:rPr>
              <a:t> (SPF Finances, DGSIE,…)</a:t>
            </a:r>
          </a:p>
          <a:p>
            <a:pPr lvl="1"/>
            <a:r>
              <a:rPr lang="en-US" altLang="en-US" dirty="0" err="1">
                <a:sym typeface="Arial" charset="0"/>
              </a:rPr>
              <a:t>toujours</a:t>
            </a:r>
            <a:r>
              <a:rPr lang="en-US" altLang="en-US" dirty="0">
                <a:sym typeface="Arial" charset="0"/>
              </a:rPr>
              <a:t> </a:t>
            </a:r>
            <a:r>
              <a:rPr lang="en-US" altLang="en-US" dirty="0" err="1">
                <a:sym typeface="Arial" charset="0"/>
              </a:rPr>
              <a:t>moyennant</a:t>
            </a:r>
            <a:r>
              <a:rPr lang="en-US" altLang="en-US" dirty="0">
                <a:sym typeface="Arial" charset="0"/>
              </a:rPr>
              <a:t> </a:t>
            </a:r>
            <a:r>
              <a:rPr lang="en-US" altLang="en-US" dirty="0" err="1">
                <a:sym typeface="Arial" charset="0"/>
              </a:rPr>
              <a:t>une</a:t>
            </a:r>
            <a:r>
              <a:rPr lang="en-US" altLang="en-US" dirty="0">
                <a:sym typeface="Arial" charset="0"/>
              </a:rPr>
              <a:t> deliberation du </a:t>
            </a:r>
            <a:r>
              <a:rPr lang="en-US" altLang="en-US" dirty="0" err="1">
                <a:sym typeface="Arial" charset="0"/>
              </a:rPr>
              <a:t>comité</a:t>
            </a:r>
            <a:r>
              <a:rPr lang="en-US" altLang="en-US" dirty="0">
                <a:sym typeface="Arial" charset="0"/>
              </a:rPr>
              <a:t> de </a:t>
            </a:r>
            <a:r>
              <a:rPr lang="en-US" altLang="en-US" dirty="0" err="1">
                <a:sym typeface="Arial" charset="0"/>
              </a:rPr>
              <a:t>sécurité</a:t>
            </a:r>
            <a:r>
              <a:rPr lang="en-US" altLang="en-US" dirty="0">
                <a:sym typeface="Arial" charset="0"/>
              </a:rPr>
              <a:t> de </a:t>
            </a:r>
            <a:r>
              <a:rPr lang="en-US" altLang="en-US" dirty="0" err="1">
                <a:sym typeface="Arial" charset="0"/>
              </a:rPr>
              <a:t>l’information</a:t>
            </a:r>
            <a:r>
              <a:rPr lang="en-US" altLang="en-US" dirty="0">
                <a:sym typeface="Arial" charset="0"/>
              </a:rPr>
              <a:t> (CSI)</a:t>
            </a:r>
          </a:p>
          <a:p>
            <a:endParaRPr lang="en-US" altLang="en-US" dirty="0">
              <a:sym typeface="Arial" charset="0"/>
            </a:endParaRPr>
          </a:p>
          <a:p>
            <a:endParaRPr lang="fr-FR" dirty="0"/>
          </a:p>
          <a:p>
            <a:pPr lvl="1"/>
            <a:endParaRPr lang="fr-FR" dirty="0"/>
          </a:p>
          <a:p>
            <a:pPr lvl="1"/>
            <a:endParaRPr lang="fr-FR"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70</a:t>
            </a:fld>
            <a:endParaRPr lang="en-GB" dirty="0"/>
          </a:p>
        </p:txBody>
      </p:sp>
    </p:spTree>
    <p:extLst>
      <p:ext uri="{BB962C8B-B14F-4D97-AF65-F5344CB8AC3E}">
        <p14:creationId xmlns:p14="http://schemas.microsoft.com/office/powerpoint/2010/main" val="2294814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Datawarehouse marché du travail</a:t>
            </a:r>
            <a:endParaRPr lang="en-US" dirty="0"/>
          </a:p>
        </p:txBody>
      </p:sp>
      <p:sp>
        <p:nvSpPr>
          <p:cNvPr id="3" name="Content Placeholder 2"/>
          <p:cNvSpPr>
            <a:spLocks noGrp="1"/>
          </p:cNvSpPr>
          <p:nvPr>
            <p:ph idx="1"/>
          </p:nvPr>
        </p:nvSpPr>
        <p:spPr/>
        <p:txBody>
          <a:bodyPr>
            <a:normAutofit/>
          </a:bodyPr>
          <a:lstStyle/>
          <a:p>
            <a:r>
              <a:rPr lang="en-US" altLang="en-US" dirty="0" err="1">
                <a:sym typeface="Arial" charset="0"/>
              </a:rPr>
              <a:t>soutien</a:t>
            </a:r>
            <a:r>
              <a:rPr lang="en-US" altLang="en-US" dirty="0">
                <a:sym typeface="Arial" charset="0"/>
              </a:rPr>
              <a:t> des instances </a:t>
            </a:r>
            <a:r>
              <a:rPr lang="en-US" altLang="en-US" dirty="0" err="1">
                <a:sym typeface="Arial" charset="0"/>
              </a:rPr>
              <a:t>chargées</a:t>
            </a:r>
            <a:r>
              <a:rPr lang="en-US" altLang="en-US" dirty="0">
                <a:sym typeface="Arial" charset="0"/>
              </a:rPr>
              <a:t> de la </a:t>
            </a:r>
            <a:r>
              <a:rPr lang="en-US" altLang="en-US" dirty="0" err="1">
                <a:sym typeface="Arial" charset="0"/>
              </a:rPr>
              <a:t>préparation</a:t>
            </a:r>
            <a:r>
              <a:rPr lang="en-US" altLang="en-US" dirty="0">
                <a:sym typeface="Arial" charset="0"/>
              </a:rPr>
              <a:t> et de </a:t>
            </a:r>
            <a:r>
              <a:rPr lang="en-US" altLang="en-US" dirty="0" err="1">
                <a:sym typeface="Arial" charset="0"/>
              </a:rPr>
              <a:t>l'évaluation</a:t>
            </a:r>
            <a:r>
              <a:rPr lang="en-US" altLang="en-US" dirty="0">
                <a:sym typeface="Arial" charset="0"/>
              </a:rPr>
              <a:t> de la </a:t>
            </a:r>
            <a:r>
              <a:rPr lang="en-US" altLang="en-US" dirty="0" err="1">
                <a:sym typeface="Arial" charset="0"/>
              </a:rPr>
              <a:t>politique</a:t>
            </a:r>
            <a:r>
              <a:rPr lang="en-US" altLang="en-US" dirty="0">
                <a:sym typeface="Arial" charset="0"/>
              </a:rPr>
              <a:t> et des </a:t>
            </a:r>
            <a:r>
              <a:rPr lang="en-US" altLang="en-US" dirty="0" err="1">
                <a:sym typeface="Arial" charset="0"/>
              </a:rPr>
              <a:t>chercheurs</a:t>
            </a:r>
            <a:r>
              <a:rPr lang="en-US" altLang="en-US" dirty="0">
                <a:sym typeface="Arial" charset="0"/>
              </a:rPr>
              <a:t> </a:t>
            </a:r>
            <a:r>
              <a:rPr lang="en-US" altLang="en-US" dirty="0" err="1">
                <a:sym typeface="Arial" charset="0"/>
              </a:rPr>
              <a:t>en</a:t>
            </a:r>
            <a:r>
              <a:rPr lang="en-US" altLang="en-US" dirty="0">
                <a:sym typeface="Arial" charset="0"/>
              </a:rPr>
              <a:t> </a:t>
            </a:r>
            <a:r>
              <a:rPr lang="en-US" altLang="en-US" dirty="0" err="1">
                <a:sym typeface="Arial" charset="0"/>
              </a:rPr>
              <a:t>ce</a:t>
            </a:r>
            <a:r>
              <a:rPr lang="en-US" altLang="en-US" dirty="0">
                <a:sym typeface="Arial" charset="0"/>
              </a:rPr>
              <a:t> qui </a:t>
            </a:r>
            <a:r>
              <a:rPr lang="en-US" altLang="en-US" dirty="0" err="1">
                <a:sym typeface="Arial" charset="0"/>
              </a:rPr>
              <a:t>concerne</a:t>
            </a:r>
            <a:r>
              <a:rPr lang="en-US" altLang="en-US" dirty="0">
                <a:sym typeface="Arial" charset="0"/>
              </a:rPr>
              <a:t> </a:t>
            </a:r>
            <a:r>
              <a:rPr lang="en-US" altLang="en-US" dirty="0" err="1">
                <a:sym typeface="Arial" charset="0"/>
              </a:rPr>
              <a:t>l'accessibilité</a:t>
            </a:r>
            <a:r>
              <a:rPr lang="en-US" altLang="en-US" dirty="0">
                <a:sym typeface="Arial" charset="0"/>
              </a:rPr>
              <a:t> du </a:t>
            </a:r>
            <a:r>
              <a:rPr lang="en-US" altLang="en-US" dirty="0" err="1">
                <a:sym typeface="Arial" charset="0"/>
              </a:rPr>
              <a:t>datawarehouse</a:t>
            </a:r>
            <a:r>
              <a:rPr lang="en-US" altLang="en-US" dirty="0">
                <a:sym typeface="Arial" charset="0"/>
              </a:rPr>
              <a:t> pour </a:t>
            </a:r>
            <a:r>
              <a:rPr lang="en-US" altLang="en-US" dirty="0" err="1">
                <a:sym typeface="Arial" charset="0"/>
              </a:rPr>
              <a:t>leurs</a:t>
            </a:r>
            <a:r>
              <a:rPr lang="en-US" altLang="en-US" dirty="0">
                <a:sym typeface="Arial" charset="0"/>
              </a:rPr>
              <a:t> </a:t>
            </a:r>
            <a:r>
              <a:rPr lang="en-US" altLang="en-US" dirty="0" err="1">
                <a:sym typeface="Arial" charset="0"/>
              </a:rPr>
              <a:t>besoins</a:t>
            </a:r>
            <a:r>
              <a:rPr lang="en-US" altLang="en-US" dirty="0">
                <a:sym typeface="Arial" charset="0"/>
              </a:rPr>
              <a:t> ad hoc</a:t>
            </a:r>
          </a:p>
          <a:p>
            <a:r>
              <a:rPr lang="en-US" altLang="en-US" dirty="0" err="1">
                <a:sym typeface="Arial" charset="0"/>
              </a:rPr>
              <a:t>définition</a:t>
            </a:r>
            <a:r>
              <a:rPr lang="en-US" altLang="en-US" dirty="0">
                <a:sym typeface="Arial" charset="0"/>
              </a:rPr>
              <a:t> </a:t>
            </a:r>
            <a:r>
              <a:rPr lang="en-US" altLang="en-US" dirty="0" err="1">
                <a:sym typeface="Arial" charset="0"/>
              </a:rPr>
              <a:t>d'une</a:t>
            </a:r>
            <a:r>
              <a:rPr lang="en-US" altLang="en-US" dirty="0">
                <a:sym typeface="Arial" charset="0"/>
              </a:rPr>
              <a:t> </a:t>
            </a:r>
            <a:r>
              <a:rPr lang="en-US" altLang="en-US" dirty="0" err="1">
                <a:sym typeface="Arial" charset="0"/>
              </a:rPr>
              <a:t>méthodologie</a:t>
            </a:r>
            <a:r>
              <a:rPr lang="en-US" altLang="en-US" dirty="0">
                <a:sym typeface="Arial" charset="0"/>
              </a:rPr>
              <a:t> standard pour la </a:t>
            </a:r>
            <a:r>
              <a:rPr lang="en-US" altLang="en-US" dirty="0" err="1">
                <a:sym typeface="Arial" charset="0"/>
              </a:rPr>
              <a:t>pseudonymisation</a:t>
            </a:r>
            <a:r>
              <a:rPr lang="en-US" altLang="en-US" dirty="0">
                <a:sym typeface="Arial" charset="0"/>
              </a:rPr>
              <a:t> et </a:t>
            </a:r>
            <a:r>
              <a:rPr lang="en-US" altLang="en-US" dirty="0" err="1">
                <a:sym typeface="Arial" charset="0"/>
              </a:rPr>
              <a:t>l'anonymisation</a:t>
            </a:r>
            <a:r>
              <a:rPr lang="en-US" altLang="en-US" dirty="0">
                <a:sym typeface="Arial" charset="0"/>
              </a:rPr>
              <a:t> de données</a:t>
            </a:r>
          </a:p>
          <a:p>
            <a:r>
              <a:rPr lang="en-US" altLang="en-US" dirty="0">
                <a:sym typeface="Arial" charset="0"/>
              </a:rPr>
              <a:t>extension des </a:t>
            </a:r>
            <a:r>
              <a:rPr lang="en-US" altLang="en-US" dirty="0" err="1">
                <a:sym typeface="Arial" charset="0"/>
              </a:rPr>
              <a:t>statistiques</a:t>
            </a:r>
            <a:r>
              <a:rPr lang="en-US" altLang="en-US" dirty="0">
                <a:sym typeface="Arial" charset="0"/>
              </a:rPr>
              <a:t> de base </a:t>
            </a:r>
            <a:r>
              <a:rPr lang="en-US" altLang="en-US" dirty="0" err="1">
                <a:sym typeface="Arial" charset="0"/>
              </a:rPr>
              <a:t>fréquemment</a:t>
            </a:r>
            <a:r>
              <a:rPr lang="en-US" altLang="en-US" dirty="0">
                <a:sym typeface="Arial" charset="0"/>
              </a:rPr>
              <a:t> </a:t>
            </a:r>
            <a:r>
              <a:rPr lang="en-US" altLang="en-US" dirty="0" err="1">
                <a:sym typeface="Arial" charset="0"/>
              </a:rPr>
              <a:t>demandées</a:t>
            </a:r>
            <a:r>
              <a:rPr lang="en-US" altLang="en-US" dirty="0">
                <a:sym typeface="Arial" charset="0"/>
              </a:rPr>
              <a:t> qui </a:t>
            </a:r>
            <a:r>
              <a:rPr lang="en-US" altLang="en-US" dirty="0" err="1">
                <a:sym typeface="Arial" charset="0"/>
              </a:rPr>
              <a:t>sont</a:t>
            </a:r>
            <a:r>
              <a:rPr lang="en-US" altLang="en-US" dirty="0">
                <a:sym typeface="Arial" charset="0"/>
              </a:rPr>
              <a:t> </a:t>
            </a:r>
            <a:r>
              <a:rPr lang="en-US" altLang="en-US" dirty="0" err="1">
                <a:sym typeface="Arial" charset="0"/>
              </a:rPr>
              <a:t>établies</a:t>
            </a:r>
            <a:r>
              <a:rPr lang="en-US" altLang="en-US" dirty="0">
                <a:sym typeface="Arial" charset="0"/>
              </a:rPr>
              <a:t> et </a:t>
            </a:r>
            <a:r>
              <a:rPr lang="en-US" altLang="en-US" dirty="0" err="1">
                <a:sym typeface="Arial" charset="0"/>
              </a:rPr>
              <a:t>diffusées</a:t>
            </a:r>
            <a:r>
              <a:rPr lang="en-US" altLang="en-US" dirty="0">
                <a:sym typeface="Arial" charset="0"/>
              </a:rPr>
              <a:t> </a:t>
            </a:r>
            <a:r>
              <a:rPr lang="en-US" altLang="en-US" dirty="0" err="1">
                <a:sym typeface="Arial" charset="0"/>
              </a:rPr>
              <a:t>automatiquement</a:t>
            </a:r>
            <a:r>
              <a:rPr lang="en-US" altLang="en-US" dirty="0">
                <a:sym typeface="Arial" charset="0"/>
              </a:rPr>
              <a:t>, et </a:t>
            </a:r>
            <a:r>
              <a:rPr lang="en-US" altLang="en-US" dirty="0" err="1">
                <a:sym typeface="Arial" charset="0"/>
              </a:rPr>
              <a:t>possibilité</a:t>
            </a:r>
            <a:r>
              <a:rPr lang="en-US" altLang="en-US" dirty="0">
                <a:sym typeface="Arial" charset="0"/>
              </a:rPr>
              <a:t> de consultation de </a:t>
            </a:r>
            <a:r>
              <a:rPr lang="en-US" altLang="en-US" dirty="0" err="1">
                <a:sym typeface="Arial" charset="0"/>
              </a:rPr>
              <a:t>ces</a:t>
            </a:r>
            <a:r>
              <a:rPr lang="en-US" altLang="en-US" dirty="0">
                <a:sym typeface="Arial" charset="0"/>
              </a:rPr>
              <a:t> </a:t>
            </a:r>
            <a:r>
              <a:rPr lang="en-US" altLang="en-US" dirty="0" err="1">
                <a:sym typeface="Arial" charset="0"/>
              </a:rPr>
              <a:t>statistiques</a:t>
            </a:r>
            <a:r>
              <a:rPr lang="en-US" altLang="en-US" dirty="0">
                <a:sym typeface="Arial" charset="0"/>
              </a:rPr>
              <a:t> via 5 applications web</a:t>
            </a:r>
          </a:p>
          <a:p>
            <a:pPr lvl="1"/>
            <a:r>
              <a:rPr lang="fr-FR" altLang="en-US" dirty="0">
                <a:sym typeface="Arial" charset="0"/>
              </a:rPr>
              <a:t>statistiques en ligne / chiffres locaux </a:t>
            </a:r>
          </a:p>
          <a:p>
            <a:pPr lvl="1"/>
            <a:r>
              <a:rPr lang="fr-FR" altLang="en-US" dirty="0">
                <a:sym typeface="Arial" charset="0"/>
              </a:rPr>
              <a:t>statistiques en ligne / chiffres globaux </a:t>
            </a:r>
          </a:p>
          <a:p>
            <a:pPr lvl="1"/>
            <a:r>
              <a:rPr lang="fr-FR" altLang="en-US" dirty="0">
                <a:sym typeface="Arial" charset="0"/>
              </a:rPr>
              <a:t>statistiques en ligne / mobilité socio-économique</a:t>
            </a:r>
          </a:p>
          <a:p>
            <a:pPr lvl="1"/>
            <a:r>
              <a:rPr lang="fr-FR" altLang="en-US" dirty="0">
                <a:sym typeface="Arial" charset="0"/>
              </a:rPr>
              <a:t>statistiques en ligne / composition de ménage</a:t>
            </a:r>
          </a:p>
          <a:p>
            <a:pPr lvl="1"/>
            <a:r>
              <a:rPr lang="fr-FR" altLang="en-US" dirty="0">
                <a:sym typeface="Arial" charset="0"/>
              </a:rPr>
              <a:t>statistiques en ligne / mobilité socio-économique à court terme</a:t>
            </a:r>
            <a:endParaRPr lang="en-US" altLang="en-US" dirty="0">
              <a:sym typeface="Arial" charset="0"/>
            </a:endParaRPr>
          </a:p>
          <a:p>
            <a:r>
              <a:rPr lang="en-US" altLang="en-US" dirty="0">
                <a:sym typeface="Arial" charset="0"/>
              </a:rPr>
              <a:t>pas de </a:t>
            </a:r>
            <a:r>
              <a:rPr lang="en-US" altLang="en-US" dirty="0" err="1">
                <a:sym typeface="Arial" charset="0"/>
              </a:rPr>
              <a:t>traitement</a:t>
            </a:r>
            <a:r>
              <a:rPr lang="en-US" altLang="en-US" dirty="0">
                <a:sym typeface="Arial" charset="0"/>
              </a:rPr>
              <a:t> du </a:t>
            </a:r>
            <a:r>
              <a:rPr lang="en-US" altLang="en-US" dirty="0" err="1">
                <a:sym typeface="Arial" charset="0"/>
              </a:rPr>
              <a:t>contenu</a:t>
            </a:r>
            <a:r>
              <a:rPr lang="en-US" altLang="en-US" dirty="0">
                <a:sym typeface="Arial" charset="0"/>
              </a:rPr>
              <a:t> des données par la BCSS</a:t>
            </a:r>
          </a:p>
          <a:p>
            <a:endParaRPr lang="en-US" altLang="en-US" dirty="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71</a:t>
            </a:fld>
            <a:endParaRPr lang="en-GB" dirty="0"/>
          </a:p>
        </p:txBody>
      </p:sp>
    </p:spTree>
    <p:extLst>
      <p:ext uri="{BB962C8B-B14F-4D97-AF65-F5344CB8AC3E}">
        <p14:creationId xmlns:p14="http://schemas.microsoft.com/office/powerpoint/2010/main" val="2166161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Lutte contre la fraude</a:t>
            </a:r>
            <a:endParaRPr lang="en-US" dirty="0"/>
          </a:p>
        </p:txBody>
      </p:sp>
      <p:sp>
        <p:nvSpPr>
          <p:cNvPr id="3" name="Content Placeholder 2"/>
          <p:cNvSpPr>
            <a:spLocks noGrp="1"/>
          </p:cNvSpPr>
          <p:nvPr>
            <p:ph idx="1"/>
          </p:nvPr>
        </p:nvSpPr>
        <p:spPr/>
        <p:txBody>
          <a:bodyPr/>
          <a:lstStyle/>
          <a:p>
            <a:r>
              <a:rPr lang="fr-FR"/>
              <a:t>effets ressortant des applications existantes</a:t>
            </a:r>
          </a:p>
          <a:p>
            <a:pPr lvl="1"/>
            <a:r>
              <a:rPr lang="fr-FR"/>
              <a:t>identification unique de tout citoyen et de toute entreprise</a:t>
            </a:r>
          </a:p>
          <a:p>
            <a:pPr lvl="1"/>
            <a:r>
              <a:rPr lang="fr-FR"/>
              <a:t>impossibilité d'inscrire dans le répertoire des références une seule et même personne sous une même qualité pour une même période auprès de plusieurs institutions appartenant à la même branche de sécurité sociale</a:t>
            </a:r>
          </a:p>
          <a:p>
            <a:pPr lvl="1"/>
            <a:r>
              <a:rPr lang="fr-FR"/>
              <a:t>déclarations immédiates, voire préalables des faits, aux acteurs du secteur social (DIMONA/LIMOSA)</a:t>
            </a:r>
          </a:p>
          <a:p>
            <a:pPr lvl="1"/>
            <a:r>
              <a:rPr lang="fr-FR"/>
              <a:t>utilisation des mêmes informations pour le calcul des cotisations et des allocations</a:t>
            </a:r>
          </a:p>
          <a:p>
            <a:pPr lvl="1"/>
            <a:r>
              <a:rPr lang="fr-FR"/>
              <a:t>accès des acteurs qui octroient des droits, aux informations relatives aux droits dans d'autres branches de la sécurité sociale (éviter le cumul illicite d'allocations)</a:t>
            </a:r>
          </a:p>
          <a:p>
            <a:pPr lvl="1"/>
            <a:r>
              <a:rPr lang="fr-FR"/>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72</a:t>
            </a:fld>
            <a:endParaRPr lang="en-GB" dirty="0"/>
          </a:p>
        </p:txBody>
      </p:sp>
    </p:spTree>
    <p:extLst>
      <p:ext uri="{BB962C8B-B14F-4D97-AF65-F5344CB8AC3E}">
        <p14:creationId xmlns:p14="http://schemas.microsoft.com/office/powerpoint/2010/main" val="1804667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Arial" charset="0"/>
              </a:rPr>
              <a:t>Lutte contre la fraude</a:t>
            </a:r>
            <a:endParaRPr lang="en-US" dirty="0"/>
          </a:p>
        </p:txBody>
      </p:sp>
      <p:sp>
        <p:nvSpPr>
          <p:cNvPr id="3" name="Content Placeholder 2"/>
          <p:cNvSpPr>
            <a:spLocks noGrp="1"/>
          </p:cNvSpPr>
          <p:nvPr>
            <p:ph idx="1"/>
          </p:nvPr>
        </p:nvSpPr>
        <p:spPr/>
        <p:txBody>
          <a:bodyPr/>
          <a:lstStyle/>
          <a:p>
            <a:r>
              <a:rPr lang="fr-BE" dirty="0"/>
              <a:t>plateforme de coopération </a:t>
            </a:r>
            <a:r>
              <a:rPr lang="fr-BE" dirty="0" err="1"/>
              <a:t>Dolsis</a:t>
            </a:r>
            <a:endParaRPr lang="fr-BE" dirty="0"/>
          </a:p>
          <a:p>
            <a:pPr lvl="1"/>
            <a:r>
              <a:rPr lang="fr-BE" dirty="0"/>
              <a:t>accès en toute sécurité et dans le cadre des missions à accomplir, à diverses informations de base relatives aux entreprises et aux assurés sociaux pour </a:t>
            </a:r>
            <a:r>
              <a:rPr lang="fr-BE" dirty="0" err="1"/>
              <a:t>e.a</a:t>
            </a:r>
            <a:r>
              <a:rPr lang="fr-BE" dirty="0"/>
              <a:t>. </a:t>
            </a:r>
          </a:p>
          <a:p>
            <a:pPr lvl="2"/>
            <a:r>
              <a:rPr lang="fr-BE" dirty="0"/>
              <a:t>déterminer la liste des personnes occupées par un employeur</a:t>
            </a:r>
          </a:p>
          <a:p>
            <a:pPr lvl="2"/>
            <a:r>
              <a:rPr lang="fr-BE" dirty="0"/>
              <a:t>constater si l’employeur occupe un ou plusieurs étrangers</a:t>
            </a:r>
          </a:p>
          <a:p>
            <a:pPr lvl="2"/>
            <a:r>
              <a:rPr lang="fr-BE" dirty="0"/>
              <a:t>vérifier si l’employeur est en conformité  (p.ex. entrée en service d’un travailleur conforme à la durée de validité du permis de travail)</a:t>
            </a:r>
          </a:p>
          <a:p>
            <a:pPr lvl="1"/>
            <a:r>
              <a:rPr lang="fr-FR" dirty="0"/>
              <a:t>accès strictement réservé à certains collaborateurs de services fédéraux, régionaux et communautaires chargés de différentes vérifications destinées à lutter contre la fraude</a:t>
            </a:r>
          </a:p>
          <a:p>
            <a:pPr lvl="1"/>
            <a:r>
              <a:rPr lang="fr-FR" dirty="0"/>
              <a:t>développé au départ pour les services d’inspection traditionnels DOLSIS est entre-temps utilisé par plus de 90 institutions</a:t>
            </a:r>
            <a:endParaRPr lang="fr-BE"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73</a:t>
            </a:fld>
            <a:endParaRPr lang="en-GB" dirty="0"/>
          </a:p>
        </p:txBody>
      </p:sp>
    </p:spTree>
    <p:extLst>
      <p:ext uri="{BB962C8B-B14F-4D97-AF65-F5344CB8AC3E}">
        <p14:creationId xmlns:p14="http://schemas.microsoft.com/office/powerpoint/2010/main" val="31028303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Lutte contre la fraude</a:t>
            </a:r>
            <a:endParaRPr lang="en-US" dirty="0"/>
          </a:p>
        </p:txBody>
      </p:sp>
      <p:sp>
        <p:nvSpPr>
          <p:cNvPr id="3" name="Content Placeholder 2"/>
          <p:cNvSpPr>
            <a:spLocks noGrp="1"/>
          </p:cNvSpPr>
          <p:nvPr>
            <p:ph idx="1"/>
          </p:nvPr>
        </p:nvSpPr>
        <p:spPr/>
        <p:txBody>
          <a:bodyPr>
            <a:normAutofit fontScale="92500" lnSpcReduction="10000"/>
          </a:bodyPr>
          <a:lstStyle/>
          <a:p>
            <a:r>
              <a:rPr lang="en-US" dirty="0"/>
              <a:t>My Digital Inspection Assistant (</a:t>
            </a:r>
            <a:r>
              <a:rPr lang="en-US" dirty="0" err="1"/>
              <a:t>MyDIA</a:t>
            </a:r>
            <a:r>
              <a:rPr lang="en-US" dirty="0"/>
              <a:t>)</a:t>
            </a:r>
          </a:p>
          <a:p>
            <a:pPr lvl="1"/>
            <a:r>
              <a:rPr lang="fr-FR" dirty="0"/>
              <a:t>l’un des ‘9 Travaux’ pour améliorer la coopération entre les services d’inspection dans la lutte contre la fraude sociale</a:t>
            </a:r>
            <a:r>
              <a:rPr lang="nl-NL" dirty="0"/>
              <a:t> </a:t>
            </a:r>
          </a:p>
          <a:p>
            <a:pPr lvl="1"/>
            <a:r>
              <a:rPr lang="nl-NL" dirty="0" err="1"/>
              <a:t>application</a:t>
            </a:r>
            <a:r>
              <a:rPr lang="nl-NL" dirty="0"/>
              <a:t> mobile </a:t>
            </a:r>
            <a:r>
              <a:rPr lang="nl-NL" dirty="0" err="1"/>
              <a:t>destinée</a:t>
            </a:r>
            <a:r>
              <a:rPr lang="nl-NL" dirty="0"/>
              <a:t> </a:t>
            </a:r>
            <a:r>
              <a:rPr lang="nl-NL" dirty="0" err="1"/>
              <a:t>aux</a:t>
            </a:r>
            <a:r>
              <a:rPr lang="nl-NL" dirty="0"/>
              <a:t> services </a:t>
            </a:r>
            <a:r>
              <a:rPr lang="nl-NL" dirty="0" err="1"/>
              <a:t>d’inspection</a:t>
            </a:r>
            <a:r>
              <a:rPr lang="nl-NL" dirty="0"/>
              <a:t> pour </a:t>
            </a:r>
            <a:r>
              <a:rPr lang="nl-NL" dirty="0" err="1"/>
              <a:t>consulter</a:t>
            </a:r>
            <a:r>
              <a:rPr lang="nl-NL" dirty="0"/>
              <a:t> des </a:t>
            </a:r>
            <a:r>
              <a:rPr lang="nl-NL" dirty="0" err="1"/>
              <a:t>données</a:t>
            </a:r>
            <a:r>
              <a:rPr lang="nl-NL" dirty="0"/>
              <a:t> </a:t>
            </a:r>
            <a:r>
              <a:rPr lang="nl-NL" dirty="0" err="1"/>
              <a:t>d’identification</a:t>
            </a:r>
            <a:r>
              <a:rPr lang="nl-NL" dirty="0"/>
              <a:t>, </a:t>
            </a:r>
            <a:r>
              <a:rPr lang="nl-NL" dirty="0" err="1"/>
              <a:t>alimentée</a:t>
            </a:r>
            <a:r>
              <a:rPr lang="nl-NL" dirty="0"/>
              <a:t> par </a:t>
            </a:r>
          </a:p>
          <a:p>
            <a:pPr lvl="2"/>
            <a:r>
              <a:rPr lang="nl-NL" dirty="0" err="1"/>
              <a:t>le</a:t>
            </a:r>
            <a:r>
              <a:rPr lang="nl-NL" dirty="0"/>
              <a:t> </a:t>
            </a:r>
            <a:r>
              <a:rPr lang="nl-NL" dirty="0" err="1"/>
              <a:t>registre</a:t>
            </a:r>
            <a:r>
              <a:rPr lang="nl-NL" dirty="0"/>
              <a:t> </a:t>
            </a:r>
            <a:r>
              <a:rPr lang="nl-NL" dirty="0" err="1"/>
              <a:t>national</a:t>
            </a:r>
            <a:r>
              <a:rPr lang="nl-NL" dirty="0"/>
              <a:t> et les </a:t>
            </a:r>
            <a:r>
              <a:rPr lang="nl-NL" dirty="0" err="1"/>
              <a:t>registres</a:t>
            </a:r>
            <a:r>
              <a:rPr lang="nl-NL" dirty="0"/>
              <a:t> BCSS</a:t>
            </a:r>
          </a:p>
          <a:p>
            <a:pPr lvl="2"/>
            <a:r>
              <a:rPr lang="nl-NL" dirty="0" err="1"/>
              <a:t>le</a:t>
            </a:r>
            <a:r>
              <a:rPr lang="nl-NL" dirty="0"/>
              <a:t> fichier du </a:t>
            </a:r>
            <a:r>
              <a:rPr lang="nl-NL" dirty="0" err="1"/>
              <a:t>personnel</a:t>
            </a:r>
            <a:endParaRPr lang="nl-NL" dirty="0"/>
          </a:p>
          <a:p>
            <a:pPr lvl="2"/>
            <a:r>
              <a:rPr lang="nl-NL" dirty="0"/>
              <a:t>les </a:t>
            </a:r>
            <a:r>
              <a:rPr lang="nl-NL" dirty="0" err="1"/>
              <a:t>données</a:t>
            </a:r>
            <a:r>
              <a:rPr lang="nl-NL" dirty="0"/>
              <a:t> de </a:t>
            </a:r>
            <a:r>
              <a:rPr lang="nl-NL" dirty="0" err="1"/>
              <a:t>chômage</a:t>
            </a:r>
            <a:endParaRPr lang="nl-NL" dirty="0"/>
          </a:p>
          <a:p>
            <a:pPr lvl="2"/>
            <a:r>
              <a:rPr lang="nl-NL" dirty="0"/>
              <a:t>les </a:t>
            </a:r>
            <a:r>
              <a:rPr lang="nl-NL" dirty="0" err="1"/>
              <a:t>données</a:t>
            </a:r>
            <a:r>
              <a:rPr lang="nl-NL" dirty="0"/>
              <a:t> </a:t>
            </a:r>
            <a:r>
              <a:rPr lang="nl-NL" dirty="0" err="1"/>
              <a:t>relatives</a:t>
            </a:r>
            <a:r>
              <a:rPr lang="nl-NL" dirty="0"/>
              <a:t> au </a:t>
            </a:r>
            <a:r>
              <a:rPr lang="nl-NL" dirty="0" err="1"/>
              <a:t>salaire</a:t>
            </a:r>
            <a:endParaRPr lang="nl-NL" dirty="0"/>
          </a:p>
          <a:p>
            <a:pPr lvl="2"/>
            <a:r>
              <a:rPr lang="nl-NL" dirty="0"/>
              <a:t>la </a:t>
            </a:r>
            <a:r>
              <a:rPr lang="nl-NL" dirty="0" err="1"/>
              <a:t>banque</a:t>
            </a:r>
            <a:r>
              <a:rPr lang="nl-NL" dirty="0"/>
              <a:t> de </a:t>
            </a:r>
            <a:r>
              <a:rPr lang="nl-NL" dirty="0" err="1"/>
              <a:t>données</a:t>
            </a:r>
            <a:r>
              <a:rPr lang="nl-NL" dirty="0"/>
              <a:t> des </a:t>
            </a:r>
            <a:r>
              <a:rPr lang="nl-NL" dirty="0" err="1"/>
              <a:t>indépendants</a:t>
            </a:r>
            <a:endParaRPr lang="nl-NL" dirty="0"/>
          </a:p>
          <a:p>
            <a:pPr lvl="2"/>
            <a:r>
              <a:rPr lang="nl-NL" dirty="0"/>
              <a:t>les </a:t>
            </a:r>
            <a:r>
              <a:rPr lang="nl-NL" dirty="0" err="1"/>
              <a:t>registres</a:t>
            </a:r>
            <a:r>
              <a:rPr lang="nl-NL" dirty="0"/>
              <a:t> de </a:t>
            </a:r>
            <a:r>
              <a:rPr lang="nl-NL" dirty="0" err="1"/>
              <a:t>présence</a:t>
            </a:r>
            <a:r>
              <a:rPr lang="nl-NL" dirty="0"/>
              <a:t> (</a:t>
            </a:r>
            <a:r>
              <a:rPr lang="nl-NL" dirty="0" err="1"/>
              <a:t>Ckeckin@Work</a:t>
            </a:r>
            <a:r>
              <a:rPr lang="nl-NL" dirty="0"/>
              <a:t>)</a:t>
            </a:r>
          </a:p>
          <a:p>
            <a:pPr lvl="2"/>
            <a:r>
              <a:rPr lang="nl-NL" dirty="0"/>
              <a:t>la </a:t>
            </a:r>
            <a:r>
              <a:rPr lang="nl-NL" dirty="0" err="1"/>
              <a:t>déclaration</a:t>
            </a:r>
            <a:r>
              <a:rPr lang="nl-NL" dirty="0"/>
              <a:t> de </a:t>
            </a:r>
            <a:r>
              <a:rPr lang="nl-NL" dirty="0" err="1"/>
              <a:t>travaux</a:t>
            </a:r>
            <a:r>
              <a:rPr lang="nl-NL" dirty="0"/>
              <a:t> (DDT) obligatoire et </a:t>
            </a:r>
            <a:r>
              <a:rPr lang="nl-NL" dirty="0" err="1"/>
              <a:t>préalable</a:t>
            </a:r>
            <a:r>
              <a:rPr lang="nl-NL" dirty="0"/>
              <a:t>  </a:t>
            </a:r>
          </a:p>
          <a:p>
            <a:pPr lvl="2"/>
            <a:r>
              <a:rPr lang="nl-NL" dirty="0" err="1"/>
              <a:t>le</a:t>
            </a:r>
            <a:r>
              <a:rPr lang="nl-NL" dirty="0"/>
              <a:t> </a:t>
            </a:r>
            <a:r>
              <a:rPr lang="nl-NL" dirty="0" err="1"/>
              <a:t>registre</a:t>
            </a:r>
            <a:r>
              <a:rPr lang="nl-NL" dirty="0"/>
              <a:t> LIMOSA</a:t>
            </a:r>
          </a:p>
          <a:p>
            <a:pPr lvl="2"/>
            <a:r>
              <a:rPr lang="nl-NL" dirty="0" err="1"/>
              <a:t>le</a:t>
            </a:r>
            <a:r>
              <a:rPr lang="nl-NL" dirty="0"/>
              <a:t> répertoire des </a:t>
            </a:r>
            <a:r>
              <a:rPr lang="nl-NL" dirty="0" err="1"/>
              <a:t>employeurs</a:t>
            </a:r>
            <a:r>
              <a:rPr lang="nl-NL" dirty="0"/>
              <a:t> </a:t>
            </a:r>
          </a:p>
          <a:p>
            <a:pPr lvl="2"/>
            <a:r>
              <a:rPr lang="nl-NL" dirty="0"/>
              <a:t>la </a:t>
            </a:r>
            <a:r>
              <a:rPr lang="nl-NL" dirty="0" err="1"/>
              <a:t>Banque</a:t>
            </a:r>
            <a:r>
              <a:rPr lang="nl-NL" dirty="0"/>
              <a:t> Carrefour des </a:t>
            </a:r>
            <a:r>
              <a:rPr lang="nl-NL" dirty="0" err="1"/>
              <a:t>Entreprises</a:t>
            </a:r>
            <a:r>
              <a:rPr lang="nl-NL" dirty="0"/>
              <a:t> (BCE)</a:t>
            </a:r>
          </a:p>
          <a:p>
            <a:pPr lvl="2"/>
            <a:r>
              <a:rPr lang="nl-NL" dirty="0" err="1"/>
              <a:t>le</a:t>
            </a:r>
            <a:r>
              <a:rPr lang="nl-NL" dirty="0"/>
              <a:t> SPF </a:t>
            </a:r>
            <a:r>
              <a:rPr lang="nl-NL" dirty="0" err="1"/>
              <a:t>Mobilité</a:t>
            </a:r>
            <a:r>
              <a:rPr lang="nl-NL" dirty="0"/>
              <a:t> (plaques </a:t>
            </a:r>
            <a:r>
              <a:rPr lang="nl-NL" dirty="0" err="1"/>
              <a:t>d’immatriculation</a:t>
            </a:r>
            <a:r>
              <a:rPr lang="nl-NL" dirty="0"/>
              <a:t>)</a:t>
            </a:r>
          </a:p>
          <a:p>
            <a:pPr lvl="2"/>
            <a:r>
              <a:rPr lang="fr-FR" dirty="0"/>
              <a:t>le fichier GOTOT </a:t>
            </a:r>
          </a:p>
          <a:p>
            <a:pPr lvl="2"/>
            <a:r>
              <a:rPr lang="fr-FR" dirty="0"/>
              <a:t>la banque de données des « attestations multifonctionnelles » (centres publics d’action sociale) </a:t>
            </a:r>
          </a:p>
          <a:p>
            <a:pPr lvl="2"/>
            <a:r>
              <a:rPr lang="fr-FR" dirty="0"/>
              <a:t>la banque de données </a:t>
            </a:r>
            <a:r>
              <a:rPr lang="fr-FR" dirty="0" err="1"/>
              <a:t>DmfA</a:t>
            </a:r>
            <a:r>
              <a:rPr lang="fr-FR" dirty="0"/>
              <a:t>  </a:t>
            </a:r>
          </a:p>
          <a:p>
            <a:pPr lvl="2"/>
            <a:r>
              <a:rPr lang="fr-FR" dirty="0"/>
              <a:t>la banque de données à caractère personnel relatives à l’incapacité de travail </a:t>
            </a:r>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74</a:t>
            </a:fld>
            <a:endParaRPr lang="en-GB" dirty="0"/>
          </a:p>
        </p:txBody>
      </p:sp>
    </p:spTree>
    <p:extLst>
      <p:ext uri="{BB962C8B-B14F-4D97-AF65-F5344CB8AC3E}">
        <p14:creationId xmlns:p14="http://schemas.microsoft.com/office/powerpoint/2010/main" val="33482937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
          <p:cNvPicPr>
            <a:picLocks noChangeAspect="1"/>
          </p:cNvPicPr>
          <p:nvPr/>
        </p:nvPicPr>
        <p:blipFill>
          <a:blip r:embed="rId2"/>
          <a:stretch>
            <a:fillRect/>
          </a:stretch>
        </p:blipFill>
        <p:spPr bwMode="auto">
          <a:xfrm>
            <a:off x="1775521" y="2996952"/>
            <a:ext cx="8426477" cy="3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lstStyle/>
          <a:p>
            <a:r>
              <a:rPr lang="en-US" dirty="0"/>
              <a:t>My Digital Inspection Assistant (</a:t>
            </a:r>
            <a:r>
              <a:rPr lang="en-US" dirty="0" err="1"/>
              <a:t>MyDIA</a:t>
            </a:r>
            <a:r>
              <a:rPr lang="en-US" dirty="0"/>
              <a:t>)</a:t>
            </a:r>
          </a:p>
          <a:p>
            <a:pPr lvl="1"/>
            <a:r>
              <a:rPr lang="nl-NL" dirty="0" err="1"/>
              <a:t>offre</a:t>
            </a:r>
            <a:r>
              <a:rPr lang="nl-NL" dirty="0"/>
              <a:t> </a:t>
            </a:r>
            <a:r>
              <a:rPr lang="nl-NL" dirty="0" err="1"/>
              <a:t>un</a:t>
            </a:r>
            <a:r>
              <a:rPr lang="nl-NL" dirty="0"/>
              <a:t> service web </a:t>
            </a:r>
            <a:r>
              <a:rPr lang="nl-NL" dirty="0" err="1"/>
              <a:t>FieldInpectionService</a:t>
            </a:r>
            <a:r>
              <a:rPr lang="nl-NL" dirty="0"/>
              <a:t> </a:t>
            </a:r>
            <a:r>
              <a:rPr lang="nl-NL" dirty="0" err="1"/>
              <a:t>permettant</a:t>
            </a:r>
            <a:r>
              <a:rPr lang="nl-NL" dirty="0"/>
              <a:t> de </a:t>
            </a:r>
            <a:r>
              <a:rPr lang="nl-NL" dirty="0" err="1"/>
              <a:t>partager</a:t>
            </a:r>
            <a:r>
              <a:rPr lang="nl-NL" dirty="0"/>
              <a:t> des meta </a:t>
            </a:r>
            <a:r>
              <a:rPr lang="nl-NL" dirty="0" err="1"/>
              <a:t>données</a:t>
            </a:r>
            <a:r>
              <a:rPr lang="nl-NL" dirty="0"/>
              <a:t> </a:t>
            </a:r>
            <a:r>
              <a:rPr lang="nl-NL" dirty="0" err="1"/>
              <a:t>avec</a:t>
            </a:r>
            <a:r>
              <a:rPr lang="nl-NL" dirty="0"/>
              <a:t> </a:t>
            </a:r>
            <a:r>
              <a:rPr lang="nl-NL" dirty="0" err="1"/>
              <a:t>d’autres</a:t>
            </a:r>
            <a:r>
              <a:rPr lang="nl-NL" dirty="0"/>
              <a:t> inspecteurs par rapport à </a:t>
            </a:r>
            <a:r>
              <a:rPr lang="nl-NL" dirty="0" err="1"/>
              <a:t>un</a:t>
            </a:r>
            <a:r>
              <a:rPr lang="nl-NL" dirty="0"/>
              <a:t> controle </a:t>
            </a:r>
            <a:r>
              <a:rPr lang="nl-NL" dirty="0" err="1"/>
              <a:t>effectué</a:t>
            </a:r>
            <a:r>
              <a:rPr lang="nl-NL" dirty="0"/>
              <a:t> </a:t>
            </a:r>
          </a:p>
          <a:p>
            <a:pPr lvl="1"/>
            <a:r>
              <a:rPr lang="nl-NL" dirty="0" err="1"/>
              <a:t>intégration</a:t>
            </a:r>
            <a:r>
              <a:rPr lang="nl-NL" dirty="0"/>
              <a:t> </a:t>
            </a:r>
            <a:r>
              <a:rPr lang="nl-NL" dirty="0" err="1"/>
              <a:t>avec</a:t>
            </a:r>
            <a:r>
              <a:rPr lang="nl-NL" dirty="0"/>
              <a:t> la </a:t>
            </a:r>
            <a:r>
              <a:rPr lang="nl-NL" dirty="0" err="1"/>
              <a:t>eBox</a:t>
            </a:r>
            <a:r>
              <a:rPr lang="nl-NL" dirty="0"/>
              <a:t> </a:t>
            </a:r>
            <a:r>
              <a:rPr lang="nl-NL" dirty="0" err="1"/>
              <a:t>professionnel</a:t>
            </a:r>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75</a:t>
            </a:fld>
            <a:endParaRPr lang="en-GB" dirty="0"/>
          </a:p>
        </p:txBody>
      </p:sp>
    </p:spTree>
    <p:extLst>
      <p:ext uri="{BB962C8B-B14F-4D97-AF65-F5344CB8AC3E}">
        <p14:creationId xmlns:p14="http://schemas.microsoft.com/office/powerpoint/2010/main" val="40295213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Lutte contre la fraude</a:t>
            </a:r>
            <a:endParaRPr lang="nl-BE" dirty="0"/>
          </a:p>
        </p:txBody>
      </p:sp>
      <p:sp>
        <p:nvSpPr>
          <p:cNvPr id="3" name="Content Placeholder 2"/>
          <p:cNvSpPr>
            <a:spLocks noGrp="1"/>
          </p:cNvSpPr>
          <p:nvPr>
            <p:ph idx="1"/>
          </p:nvPr>
        </p:nvSpPr>
        <p:spPr/>
        <p:txBody>
          <a:bodyPr/>
          <a:lstStyle/>
          <a:p>
            <a:r>
              <a:rPr lang="nl-BE"/>
              <a:t>plateforme de coopération ePV</a:t>
            </a:r>
          </a:p>
          <a:p>
            <a:pPr lvl="1"/>
            <a:r>
              <a:rPr lang="fr-BE"/>
              <a:t>permet de compléter, rubrique par rubrique, un PV</a:t>
            </a:r>
          </a:p>
          <a:p>
            <a:pPr lvl="1"/>
            <a:r>
              <a:rPr lang="fr-BE"/>
              <a:t>propose une série de listes déroulantes et de références pour faciliter la rédaction du PV</a:t>
            </a:r>
          </a:p>
          <a:p>
            <a:pPr lvl="1"/>
            <a:r>
              <a:rPr lang="fr-BE"/>
              <a:t>fait appel aux sources authentiques de données (p.ex. registre national, registre des entreprises pour garantir la qualité des données et faciliter la rédaction)</a:t>
            </a:r>
          </a:p>
          <a:p>
            <a:pPr lvl="1"/>
            <a:r>
              <a:rPr lang="fr-BE"/>
              <a:t>réalise un contrôle qui garantit la complétude du PV</a:t>
            </a:r>
          </a:p>
          <a:p>
            <a:pPr lvl="1"/>
            <a:r>
              <a:rPr lang="fr-BE"/>
              <a:t>permet l’ajout d’annexes</a:t>
            </a:r>
          </a:p>
          <a:p>
            <a:pPr lvl="1"/>
            <a:r>
              <a:rPr lang="fr-BE"/>
              <a:t>gère la signature électronique</a:t>
            </a:r>
          </a:p>
          <a:p>
            <a:pPr lvl="1"/>
            <a:r>
              <a:rPr lang="fr-BE"/>
              <a:t>garantit la date de signature par un timestamp</a:t>
            </a:r>
            <a:endParaRPr lang="en-GB"/>
          </a:p>
          <a:p>
            <a:pPr lvl="2"/>
            <a:endParaRPr lang="nl-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76</a:t>
            </a:fld>
            <a:endParaRPr lang="en-GB" dirty="0"/>
          </a:p>
        </p:txBody>
      </p:sp>
    </p:spTree>
    <p:extLst>
      <p:ext uri="{BB962C8B-B14F-4D97-AF65-F5344CB8AC3E}">
        <p14:creationId xmlns:p14="http://schemas.microsoft.com/office/powerpoint/2010/main" val="34907007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ePV</a:t>
            </a:r>
            <a:endParaRPr lang="en-GB" dirty="0"/>
          </a:p>
        </p:txBody>
      </p:sp>
      <p:sp>
        <p:nvSpPr>
          <p:cNvPr id="5" name="Rectangle 4"/>
          <p:cNvSpPr/>
          <p:nvPr/>
        </p:nvSpPr>
        <p:spPr>
          <a:xfrm>
            <a:off x="8343804" y="3928845"/>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chemeClr val="accent1"/>
                </a:solidFill>
              </a:rPr>
              <a:t>ePV</a:t>
            </a:r>
            <a:endParaRPr lang="en-GB">
              <a:solidFill>
                <a:schemeClr val="accent1"/>
              </a:solidFill>
            </a:endParaRPr>
          </a:p>
        </p:txBody>
      </p:sp>
      <p:sp>
        <p:nvSpPr>
          <p:cNvPr id="6" name="Can 5"/>
          <p:cNvSpPr/>
          <p:nvPr/>
        </p:nvSpPr>
        <p:spPr>
          <a:xfrm>
            <a:off x="6188553" y="3759101"/>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ePV</a:t>
            </a:r>
            <a:endParaRPr lang="en-GB"/>
          </a:p>
        </p:txBody>
      </p:sp>
      <p:sp>
        <p:nvSpPr>
          <p:cNvPr id="7" name="Can 6"/>
          <p:cNvSpPr/>
          <p:nvPr/>
        </p:nvSpPr>
        <p:spPr>
          <a:xfrm>
            <a:off x="553606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a:t>HFS</a:t>
            </a:r>
            <a:endParaRPr lang="en-GB"/>
          </a:p>
        </p:txBody>
      </p:sp>
      <p:sp>
        <p:nvSpPr>
          <p:cNvPr id="8" name="Flowchart: Predefined Process 7"/>
          <p:cNvSpPr/>
          <p:nvPr/>
        </p:nvSpPr>
        <p:spPr>
          <a:xfrm>
            <a:off x="3926136" y="3949928"/>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3926136" y="4698988"/>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1898886" y="3837190"/>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chemeClr val="accent1"/>
                </a:solidFill>
              </a:rPr>
              <a:t>Ginaa</a:t>
            </a:r>
            <a:endParaRPr lang="en-GB">
              <a:solidFill>
                <a:schemeClr val="accent1"/>
              </a:solidFill>
            </a:endParaRPr>
          </a:p>
        </p:txBody>
      </p:sp>
      <p:sp>
        <p:nvSpPr>
          <p:cNvPr id="11" name="Can 10"/>
          <p:cNvSpPr/>
          <p:nvPr/>
        </p:nvSpPr>
        <p:spPr>
          <a:xfrm>
            <a:off x="7010219" y="5316885"/>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a:t>IRIS</a:t>
            </a:r>
            <a:endParaRPr lang="en-GB"/>
          </a:p>
        </p:txBody>
      </p:sp>
      <p:sp>
        <p:nvSpPr>
          <p:cNvPr id="12" name="Can 11"/>
          <p:cNvSpPr/>
          <p:nvPr/>
        </p:nvSpPr>
        <p:spPr>
          <a:xfrm>
            <a:off x="626167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a:t>Dolsis</a:t>
            </a:r>
            <a:endParaRPr lang="en-GB" sz="1400" dirty="0"/>
          </a:p>
        </p:txBody>
      </p:sp>
      <p:sp>
        <p:nvSpPr>
          <p:cNvPr id="13" name="Flowchart: Internal Storage 12"/>
          <p:cNvSpPr/>
          <p:nvPr/>
        </p:nvSpPr>
        <p:spPr>
          <a:xfrm>
            <a:off x="3926136" y="5448049"/>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89143" y="2018846"/>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r>
                <a:rPr lang="fr-BE" sz="1200"/>
                <a:t>Agents des amendes administratives</a:t>
              </a:r>
              <a:endParaRPr lang="en-GB" sz="1200"/>
            </a:p>
          </p:txBody>
        </p:sp>
      </p:grpSp>
      <p:grpSp>
        <p:nvGrpSpPr>
          <p:cNvPr id="19" name="Group 18"/>
          <p:cNvGrpSpPr/>
          <p:nvPr/>
        </p:nvGrpSpPr>
        <p:grpSpPr>
          <a:xfrm>
            <a:off x="8616280" y="4776694"/>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r>
                <a:rPr lang="fr-BE" sz="1200" dirty="0"/>
                <a:t>Services d’inspection : inspecteurs, inspecteurs en chef, secrétaires</a:t>
              </a:r>
              <a:endParaRPr lang="en-GB" sz="1200" dirty="0"/>
            </a:p>
          </p:txBody>
        </p:sp>
      </p:grpSp>
      <p:grpSp>
        <p:nvGrpSpPr>
          <p:cNvPr id="22" name="Group 21"/>
          <p:cNvGrpSpPr/>
          <p:nvPr/>
        </p:nvGrpSpPr>
        <p:grpSpPr>
          <a:xfrm>
            <a:off x="9153323" y="764704"/>
            <a:ext cx="1204292" cy="1040876"/>
            <a:chOff x="5925869" y="214604"/>
            <a:chExt cx="1204292" cy="1040876"/>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978481"/>
              <a:ext cx="1204292" cy="276999"/>
            </a:xfrm>
            <a:prstGeom prst="rect">
              <a:avLst/>
            </a:prstGeom>
            <a:noFill/>
          </p:spPr>
          <p:txBody>
            <a:bodyPr wrap="square" rtlCol="0">
              <a:spAutoFit/>
            </a:bodyPr>
            <a:lstStyle/>
            <a:p>
              <a:r>
                <a:rPr lang="fr-BE" sz="1200"/>
                <a:t>Contrevenant</a:t>
              </a:r>
              <a:endParaRPr lang="en-GB" sz="1200"/>
            </a:p>
          </p:txBody>
        </p:sp>
      </p:grpSp>
      <p:grpSp>
        <p:nvGrpSpPr>
          <p:cNvPr id="25" name="Group 24"/>
          <p:cNvGrpSpPr/>
          <p:nvPr/>
        </p:nvGrpSpPr>
        <p:grpSpPr>
          <a:xfrm>
            <a:off x="7331407" y="764705"/>
            <a:ext cx="1308079" cy="1406003"/>
            <a:chOff x="7547393" y="108524"/>
            <a:chExt cx="1308079" cy="1406003"/>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461665"/>
            </a:xfrm>
            <a:prstGeom prst="rect">
              <a:avLst/>
            </a:prstGeom>
            <a:noFill/>
          </p:spPr>
          <p:txBody>
            <a:bodyPr wrap="square" rtlCol="0">
              <a:spAutoFit/>
            </a:bodyPr>
            <a:lstStyle/>
            <a:p>
              <a:r>
                <a:rPr lang="fr-BE" sz="1200"/>
                <a:t>Auditeurs,  juges, procureurs,</a:t>
              </a:r>
              <a:endParaRPr lang="en-GB" sz="1200"/>
            </a:p>
          </p:txBody>
        </p:sp>
      </p:grpSp>
      <p:cxnSp>
        <p:nvCxnSpPr>
          <p:cNvPr id="30" name="Elbow Connector 29"/>
          <p:cNvCxnSpPr>
            <a:endCxn id="8" idx="3"/>
          </p:cNvCxnSpPr>
          <p:nvPr/>
        </p:nvCxnSpPr>
        <p:spPr>
          <a:xfrm rot="10800000">
            <a:off x="4862240" y="4229047"/>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2979006" y="4229045"/>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4862240" y="5727167"/>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5840377" y="4724244"/>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6751638" y="4728739"/>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6584598" y="4695205"/>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2900117" y="3952084"/>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4862240" y="4978107"/>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9423925" y="4216878"/>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8535588" y="3025463"/>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7720674" y="2435480"/>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16280" y="3263620"/>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479562" y="2533506"/>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2438947" y="3432638"/>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4394190" y="4508164"/>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6980642" y="4216877"/>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026" y="3903198"/>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963" y="3827597"/>
            <a:ext cx="1432934" cy="778560"/>
          </a:xfrm>
          <a:prstGeom prst="rect">
            <a:avLst/>
          </a:prstGeom>
        </p:spPr>
      </p:pic>
      <p:sp>
        <p:nvSpPr>
          <p:cNvPr id="54" name="Flowchart: Predefined Process 53"/>
          <p:cNvSpPr/>
          <p:nvPr/>
        </p:nvSpPr>
        <p:spPr>
          <a:xfrm>
            <a:off x="3926135" y="3269363"/>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2979007" y="3548480"/>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4862241" y="3432955"/>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19737" y="3949927"/>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420231" y="4421491"/>
            <a:ext cx="644728" cy="369332"/>
          </a:xfrm>
          <a:prstGeom prst="rect">
            <a:avLst/>
          </a:prstGeom>
          <a:noFill/>
        </p:spPr>
        <p:txBody>
          <a:bodyPr wrap="none" rtlCol="0">
            <a:spAutoFit/>
          </a:bodyPr>
          <a:lstStyle/>
          <a:p>
            <a:r>
              <a:rPr lang="fr-BE"/>
              <a:t>BCSS</a:t>
            </a:r>
            <a:endParaRPr lang="en-GB"/>
          </a:p>
        </p:txBody>
      </p:sp>
      <p:cxnSp>
        <p:nvCxnSpPr>
          <p:cNvPr id="65" name="Elbow Connector 64"/>
          <p:cNvCxnSpPr/>
          <p:nvPr/>
        </p:nvCxnSpPr>
        <p:spPr>
          <a:xfrm>
            <a:off x="3926137" y="4413254"/>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77</a:t>
            </a:fld>
            <a:endParaRPr lang="en-GB" dirty="0"/>
          </a:p>
        </p:txBody>
      </p:sp>
    </p:spTree>
    <p:extLst>
      <p:ext uri="{BB962C8B-B14F-4D97-AF65-F5344CB8AC3E}">
        <p14:creationId xmlns:p14="http://schemas.microsoft.com/office/powerpoint/2010/main" val="36858518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Arial" charset="0"/>
              </a:rPr>
              <a:t>Lutte contre la </a:t>
            </a:r>
            <a:r>
              <a:rPr lang="en-US" dirty="0" err="1">
                <a:sym typeface="Arial" charset="0"/>
              </a:rPr>
              <a:t>fraude</a:t>
            </a:r>
            <a:endParaRPr lang="en-US" dirty="0"/>
          </a:p>
        </p:txBody>
      </p:sp>
      <p:sp>
        <p:nvSpPr>
          <p:cNvPr id="3" name="Content Placeholder 2"/>
          <p:cNvSpPr>
            <a:spLocks noGrp="1"/>
          </p:cNvSpPr>
          <p:nvPr>
            <p:ph idx="1"/>
          </p:nvPr>
        </p:nvSpPr>
        <p:spPr/>
        <p:txBody>
          <a:bodyPr/>
          <a:lstStyle/>
          <a:p>
            <a:r>
              <a:rPr lang="fr-BE" altLang="en-US" dirty="0" err="1"/>
              <a:t>eDossier</a:t>
            </a:r>
            <a:endParaRPr lang="fr-BE" altLang="en-US" dirty="0"/>
          </a:p>
          <a:p>
            <a:pPr lvl="1"/>
            <a:r>
              <a:rPr lang="nl-BE" dirty="0"/>
              <a:t>mise en </a:t>
            </a:r>
            <a:r>
              <a:rPr lang="nl-BE" dirty="0" err="1"/>
              <a:t>œuvre</a:t>
            </a:r>
            <a:r>
              <a:rPr lang="nl-BE" dirty="0"/>
              <a:t> </a:t>
            </a:r>
            <a:r>
              <a:rPr lang="nl-BE" dirty="0" err="1"/>
              <a:t>d’une</a:t>
            </a:r>
            <a:r>
              <a:rPr lang="nl-BE" dirty="0"/>
              <a:t> </a:t>
            </a:r>
            <a:r>
              <a:rPr lang="nl-BE" dirty="0" err="1"/>
              <a:t>plate-forme</a:t>
            </a:r>
            <a:r>
              <a:rPr lang="nl-BE" dirty="0"/>
              <a:t> </a:t>
            </a:r>
            <a:r>
              <a:rPr lang="nl-BE" dirty="0" err="1"/>
              <a:t>intégrée</a:t>
            </a:r>
            <a:r>
              <a:rPr lang="nl-BE" dirty="0"/>
              <a:t> de </a:t>
            </a:r>
            <a:r>
              <a:rPr lang="nl-BE" dirty="0" err="1"/>
              <a:t>gestion</a:t>
            </a:r>
            <a:r>
              <a:rPr lang="nl-BE" dirty="0"/>
              <a:t> du </a:t>
            </a:r>
            <a:r>
              <a:rPr lang="nl-BE" dirty="0" err="1"/>
              <a:t>cycle</a:t>
            </a:r>
            <a:r>
              <a:rPr lang="nl-BE" dirty="0"/>
              <a:t> de </a:t>
            </a:r>
            <a:r>
              <a:rPr lang="nl-BE" dirty="0" err="1"/>
              <a:t>vie</a:t>
            </a:r>
            <a:r>
              <a:rPr lang="nl-BE" dirty="0"/>
              <a:t> complet </a:t>
            </a:r>
            <a:r>
              <a:rPr lang="nl-BE" dirty="0" err="1"/>
              <a:t>d’un</a:t>
            </a:r>
            <a:r>
              <a:rPr lang="nl-BE" dirty="0"/>
              <a:t> </a:t>
            </a:r>
            <a:r>
              <a:rPr lang="nl-BE" dirty="0" err="1"/>
              <a:t>procès-verbal</a:t>
            </a:r>
            <a:r>
              <a:rPr lang="nl-BE" dirty="0"/>
              <a:t> </a:t>
            </a:r>
            <a:r>
              <a:rPr lang="nl-BE" dirty="0" err="1"/>
              <a:t>électronique</a:t>
            </a:r>
            <a:endParaRPr lang="nl-BE" dirty="0"/>
          </a:p>
          <a:p>
            <a:pPr lvl="1"/>
            <a:r>
              <a:rPr lang="nl-BE" dirty="0"/>
              <a:t>acteurs et </a:t>
            </a:r>
            <a:r>
              <a:rPr lang="nl-BE" dirty="0" err="1"/>
              <a:t>processus</a:t>
            </a:r>
            <a:endParaRPr lang="nl-BE" dirty="0"/>
          </a:p>
          <a:p>
            <a:pPr lvl="2"/>
            <a:r>
              <a:rPr lang="nl-BE" dirty="0"/>
              <a:t>services </a:t>
            </a:r>
            <a:r>
              <a:rPr lang="nl-BE" dirty="0" err="1"/>
              <a:t>d’inspection</a:t>
            </a:r>
            <a:r>
              <a:rPr lang="nl-BE" dirty="0"/>
              <a:t> au sein et en </a:t>
            </a:r>
            <a:r>
              <a:rPr lang="nl-BE" dirty="0" err="1"/>
              <a:t>dehors</a:t>
            </a:r>
            <a:r>
              <a:rPr lang="nl-BE" dirty="0"/>
              <a:t>  du </a:t>
            </a:r>
            <a:r>
              <a:rPr lang="nl-BE" dirty="0" err="1"/>
              <a:t>secteur</a:t>
            </a:r>
            <a:r>
              <a:rPr lang="nl-BE" dirty="0"/>
              <a:t> </a:t>
            </a:r>
            <a:r>
              <a:rPr lang="nl-BE" dirty="0" err="1"/>
              <a:t>social</a:t>
            </a:r>
            <a:r>
              <a:rPr lang="nl-BE" dirty="0"/>
              <a:t> en vue de </a:t>
            </a:r>
            <a:r>
              <a:rPr lang="nl-BE" dirty="0" err="1"/>
              <a:t>l’introduction</a:t>
            </a:r>
            <a:r>
              <a:rPr lang="nl-BE" dirty="0"/>
              <a:t> de </a:t>
            </a:r>
            <a:r>
              <a:rPr lang="nl-BE" dirty="0" err="1"/>
              <a:t>procès-verbaux</a:t>
            </a:r>
            <a:r>
              <a:rPr lang="nl-BE" dirty="0"/>
              <a:t> </a:t>
            </a:r>
            <a:r>
              <a:rPr lang="nl-BE" dirty="0" err="1"/>
              <a:t>électroniques</a:t>
            </a:r>
            <a:r>
              <a:rPr lang="nl-BE" dirty="0"/>
              <a:t> (</a:t>
            </a:r>
            <a:r>
              <a:rPr lang="nl-BE" dirty="0" err="1"/>
              <a:t>ePV</a:t>
            </a:r>
            <a:r>
              <a:rPr lang="nl-BE" dirty="0"/>
              <a:t>)</a:t>
            </a:r>
          </a:p>
          <a:p>
            <a:pPr lvl="2"/>
            <a:r>
              <a:rPr lang="nl-BE" dirty="0"/>
              <a:t>SPF Justice - </a:t>
            </a:r>
            <a:r>
              <a:rPr lang="nl-BE" dirty="0" err="1"/>
              <a:t>auditorats</a:t>
            </a:r>
            <a:r>
              <a:rPr lang="nl-BE" dirty="0"/>
              <a:t> </a:t>
            </a:r>
            <a:r>
              <a:rPr lang="nl-BE" dirty="0" err="1"/>
              <a:t>concernant</a:t>
            </a:r>
            <a:r>
              <a:rPr lang="nl-BE" dirty="0"/>
              <a:t> la </a:t>
            </a:r>
            <a:r>
              <a:rPr lang="nl-BE" dirty="0" err="1"/>
              <a:t>décision</a:t>
            </a:r>
            <a:r>
              <a:rPr lang="nl-BE" dirty="0"/>
              <a:t> de la poursuite </a:t>
            </a:r>
            <a:r>
              <a:rPr lang="nl-BE" dirty="0" err="1"/>
              <a:t>judiciaire</a:t>
            </a:r>
            <a:r>
              <a:rPr lang="nl-BE" dirty="0"/>
              <a:t> </a:t>
            </a:r>
            <a:r>
              <a:rPr lang="nl-BE" dirty="0" err="1"/>
              <a:t>ou</a:t>
            </a:r>
            <a:r>
              <a:rPr lang="nl-BE" dirty="0"/>
              <a:t> non à </a:t>
            </a:r>
            <a:r>
              <a:rPr lang="nl-BE" dirty="0" err="1"/>
              <a:t>l’occasion</a:t>
            </a:r>
            <a:r>
              <a:rPr lang="nl-BE" dirty="0"/>
              <a:t> </a:t>
            </a:r>
            <a:r>
              <a:rPr lang="nl-BE" dirty="0" err="1"/>
              <a:t>d’un</a:t>
            </a:r>
            <a:r>
              <a:rPr lang="nl-BE" dirty="0"/>
              <a:t> </a:t>
            </a:r>
            <a:r>
              <a:rPr lang="nl-BE" dirty="0" err="1"/>
              <a:t>procès-verbal</a:t>
            </a:r>
            <a:r>
              <a:rPr lang="nl-BE" dirty="0"/>
              <a:t> (</a:t>
            </a:r>
            <a:r>
              <a:rPr lang="nl-BE" dirty="0" err="1"/>
              <a:t>eDecision</a:t>
            </a:r>
            <a:r>
              <a:rPr lang="nl-BE" dirty="0"/>
              <a:t>) </a:t>
            </a:r>
          </a:p>
          <a:p>
            <a:pPr lvl="2"/>
            <a:r>
              <a:rPr lang="nl-BE" dirty="0"/>
              <a:t>SPF Emploi - services </a:t>
            </a:r>
            <a:r>
              <a:rPr lang="nl-BE" dirty="0" err="1"/>
              <a:t>Amendes</a:t>
            </a:r>
            <a:r>
              <a:rPr lang="nl-BE" dirty="0"/>
              <a:t> </a:t>
            </a:r>
            <a:r>
              <a:rPr lang="nl-BE" dirty="0" err="1"/>
              <a:t>administratives</a:t>
            </a:r>
            <a:r>
              <a:rPr lang="nl-BE" dirty="0"/>
              <a:t> et services </a:t>
            </a:r>
            <a:r>
              <a:rPr lang="nl-BE" dirty="0" err="1"/>
              <a:t>régionaux</a:t>
            </a:r>
            <a:r>
              <a:rPr lang="nl-BE" dirty="0"/>
              <a:t> </a:t>
            </a:r>
            <a:r>
              <a:rPr lang="nl-BE" dirty="0" err="1"/>
              <a:t>concernant</a:t>
            </a:r>
            <a:r>
              <a:rPr lang="nl-BE" dirty="0"/>
              <a:t> la </a:t>
            </a:r>
            <a:r>
              <a:rPr lang="nl-BE" dirty="0" err="1"/>
              <a:t>décision</a:t>
            </a:r>
            <a:r>
              <a:rPr lang="nl-BE" dirty="0"/>
              <a:t> </a:t>
            </a:r>
            <a:r>
              <a:rPr lang="nl-BE" dirty="0" err="1"/>
              <a:t>d’infliger</a:t>
            </a:r>
            <a:r>
              <a:rPr lang="nl-BE" dirty="0"/>
              <a:t> </a:t>
            </a:r>
            <a:r>
              <a:rPr lang="nl-BE" dirty="0" err="1"/>
              <a:t>ou</a:t>
            </a:r>
            <a:r>
              <a:rPr lang="nl-BE" dirty="0"/>
              <a:t> non </a:t>
            </a:r>
            <a:r>
              <a:rPr lang="nl-BE" dirty="0" err="1"/>
              <a:t>une</a:t>
            </a:r>
            <a:r>
              <a:rPr lang="nl-BE" dirty="0"/>
              <a:t> </a:t>
            </a:r>
            <a:r>
              <a:rPr lang="nl-BE" dirty="0" err="1"/>
              <a:t>amende</a:t>
            </a:r>
            <a:r>
              <a:rPr lang="nl-BE" dirty="0"/>
              <a:t> </a:t>
            </a:r>
            <a:r>
              <a:rPr lang="nl-BE" dirty="0" err="1"/>
              <a:t>administrative</a:t>
            </a:r>
            <a:r>
              <a:rPr lang="nl-BE" dirty="0"/>
              <a:t> (</a:t>
            </a:r>
            <a:r>
              <a:rPr lang="nl-BE" dirty="0" err="1"/>
              <a:t>eAvis</a:t>
            </a:r>
            <a:r>
              <a:rPr lang="nl-BE" dirty="0"/>
              <a:t>)</a:t>
            </a:r>
          </a:p>
          <a:p>
            <a:pPr lvl="2"/>
            <a:r>
              <a:rPr lang="nl-BE" dirty="0" err="1"/>
              <a:t>police</a:t>
            </a:r>
            <a:r>
              <a:rPr lang="nl-BE" dirty="0"/>
              <a:t> pour </a:t>
            </a:r>
            <a:r>
              <a:rPr lang="nl-BE" dirty="0" err="1"/>
              <a:t>gestion</a:t>
            </a:r>
            <a:r>
              <a:rPr lang="nl-BE" dirty="0"/>
              <a:t> du pro </a:t>
            </a:r>
            <a:r>
              <a:rPr lang="nl-BE" dirty="0" err="1"/>
              <a:t>justitia</a:t>
            </a:r>
            <a:endParaRPr lang="nl-BE" dirty="0"/>
          </a:p>
          <a:p>
            <a:pPr lvl="2"/>
            <a:r>
              <a:rPr lang="nl-BE" dirty="0" err="1"/>
              <a:t>notifications</a:t>
            </a:r>
            <a:r>
              <a:rPr lang="nl-BE" dirty="0"/>
              <a:t> </a:t>
            </a:r>
            <a:r>
              <a:rPr lang="nl-BE" dirty="0" err="1"/>
              <a:t>entre</a:t>
            </a:r>
            <a:r>
              <a:rPr lang="nl-BE" dirty="0"/>
              <a:t> acteurs</a:t>
            </a:r>
          </a:p>
          <a:p>
            <a:pPr lvl="2"/>
            <a:r>
              <a:rPr lang="nl-BE" dirty="0" err="1"/>
              <a:t>eViewer</a:t>
            </a:r>
            <a:r>
              <a:rPr lang="nl-BE" dirty="0"/>
              <a:t> </a:t>
            </a:r>
            <a:r>
              <a:rPr lang="nl-BE" dirty="0" err="1"/>
              <a:t>permet</a:t>
            </a:r>
            <a:r>
              <a:rPr lang="nl-BE" dirty="0"/>
              <a:t> de </a:t>
            </a:r>
            <a:r>
              <a:rPr lang="nl-BE" dirty="0" err="1"/>
              <a:t>consulter</a:t>
            </a:r>
            <a:r>
              <a:rPr lang="nl-BE" dirty="0"/>
              <a:t> </a:t>
            </a:r>
            <a:r>
              <a:rPr lang="nl-BE" dirty="0" err="1"/>
              <a:t>un</a:t>
            </a:r>
            <a:r>
              <a:rPr lang="nl-BE" dirty="0"/>
              <a:t> dossier </a:t>
            </a:r>
            <a:r>
              <a:rPr lang="nl-BE" dirty="0" err="1"/>
              <a:t>ainsi</a:t>
            </a:r>
            <a:r>
              <a:rPr lang="nl-BE" dirty="0"/>
              <a:t> que </a:t>
            </a:r>
            <a:r>
              <a:rPr lang="nl-BE" dirty="0" err="1"/>
              <a:t>l’ensemble</a:t>
            </a:r>
            <a:r>
              <a:rPr lang="nl-BE" dirty="0"/>
              <a:t> de </a:t>
            </a:r>
            <a:r>
              <a:rPr lang="nl-BE" dirty="0" err="1"/>
              <a:t>ses</a:t>
            </a:r>
            <a:r>
              <a:rPr lang="nl-BE" dirty="0"/>
              <a:t> </a:t>
            </a:r>
            <a:r>
              <a:rPr lang="nl-BE" dirty="0" err="1"/>
              <a:t>annexes</a:t>
            </a:r>
            <a:endParaRPr lang="nl-BE" dirty="0"/>
          </a:p>
          <a:p>
            <a:pPr lvl="2"/>
            <a:r>
              <a:rPr lang="nl-BE" dirty="0" err="1"/>
              <a:t>intégration</a:t>
            </a:r>
            <a:r>
              <a:rPr lang="nl-BE" dirty="0"/>
              <a:t> dans </a:t>
            </a:r>
            <a:r>
              <a:rPr lang="nl-BE" dirty="0" err="1"/>
              <a:t>l’eBox</a:t>
            </a:r>
            <a:endParaRPr lang="nl-BE" dirty="0"/>
          </a:p>
          <a:p>
            <a:pPr lvl="2"/>
            <a:r>
              <a:rPr lang="nl-BE" dirty="0"/>
              <a:t>synergie </a:t>
            </a:r>
            <a:r>
              <a:rPr lang="nl-BE" dirty="0" err="1"/>
              <a:t>avec</a:t>
            </a:r>
            <a:r>
              <a:rPr lang="nl-BE" dirty="0"/>
              <a:t> </a:t>
            </a:r>
            <a:r>
              <a:rPr lang="nl-BE" dirty="0" err="1"/>
              <a:t>le</a:t>
            </a:r>
            <a:r>
              <a:rPr lang="nl-BE" dirty="0"/>
              <a:t> </a:t>
            </a:r>
            <a:r>
              <a:rPr lang="nl-BE" dirty="0" err="1"/>
              <a:t>projet</a:t>
            </a:r>
            <a:r>
              <a:rPr lang="nl-BE" dirty="0"/>
              <a:t> ‘9 </a:t>
            </a:r>
            <a:r>
              <a:rPr lang="nl-BE" dirty="0" err="1"/>
              <a:t>chantiers</a:t>
            </a:r>
            <a:r>
              <a:rPr lang="nl-BE" dirty="0"/>
              <a:t>’ pour des </a:t>
            </a:r>
            <a:r>
              <a:rPr lang="nl-BE" dirty="0" err="1"/>
              <a:t>investigations</a:t>
            </a:r>
            <a:r>
              <a:rPr lang="nl-BE" dirty="0"/>
              <a:t> </a:t>
            </a:r>
            <a:r>
              <a:rPr lang="nl-BE" dirty="0" err="1"/>
              <a:t>qui</a:t>
            </a:r>
            <a:r>
              <a:rPr lang="nl-BE" dirty="0"/>
              <a:t> </a:t>
            </a:r>
            <a:r>
              <a:rPr lang="nl-BE" dirty="0" err="1"/>
              <a:t>donnent</a:t>
            </a:r>
            <a:r>
              <a:rPr lang="nl-BE" dirty="0"/>
              <a:t> </a:t>
            </a:r>
            <a:r>
              <a:rPr lang="nl-BE" dirty="0" err="1"/>
              <a:t>lieu</a:t>
            </a:r>
            <a:r>
              <a:rPr lang="nl-BE" dirty="0"/>
              <a:t> à </a:t>
            </a:r>
            <a:r>
              <a:rPr lang="nl-BE" dirty="0" err="1"/>
              <a:t>l’introduction</a:t>
            </a:r>
            <a:r>
              <a:rPr lang="nl-BE" dirty="0"/>
              <a:t> </a:t>
            </a:r>
            <a:r>
              <a:rPr lang="nl-BE" dirty="0" err="1"/>
              <a:t>d’un</a:t>
            </a:r>
            <a:r>
              <a:rPr lang="nl-BE" dirty="0"/>
              <a:t> </a:t>
            </a:r>
            <a:r>
              <a:rPr lang="nl-BE" dirty="0" err="1"/>
              <a:t>procès-verbal</a:t>
            </a:r>
            <a:endParaRPr lang="nl-BE"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78</a:t>
            </a:fld>
            <a:endParaRPr lang="en-GB" dirty="0"/>
          </a:p>
        </p:txBody>
      </p:sp>
    </p:spTree>
    <p:extLst>
      <p:ext uri="{BB962C8B-B14F-4D97-AF65-F5344CB8AC3E}">
        <p14:creationId xmlns:p14="http://schemas.microsoft.com/office/powerpoint/2010/main" val="2823022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1847528" y="226821"/>
            <a:ext cx="9065030" cy="6628005"/>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79</a:t>
            </a:fld>
            <a:endParaRPr lang="en-GB" dirty="0"/>
          </a:p>
        </p:txBody>
      </p:sp>
    </p:spTree>
    <p:extLst>
      <p:ext uri="{BB962C8B-B14F-4D97-AF65-F5344CB8AC3E}">
        <p14:creationId xmlns:p14="http://schemas.microsoft.com/office/powerpoint/2010/main" val="395255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Modèle Banque Carrefour</a:t>
            </a:r>
            <a:endParaRPr lang="en-US" dirty="0"/>
          </a:p>
        </p:txBody>
      </p:sp>
      <p:sp>
        <p:nvSpPr>
          <p:cNvPr id="3" name="Content Placeholder 2"/>
          <p:cNvSpPr>
            <a:spLocks noGrp="1"/>
          </p:cNvSpPr>
          <p:nvPr>
            <p:ph idx="1"/>
          </p:nvPr>
        </p:nvSpPr>
        <p:spPr/>
        <p:txBody>
          <a:bodyPr>
            <a:normAutofit/>
          </a:bodyPr>
          <a:lstStyle/>
          <a:p>
            <a:r>
              <a:rPr lang="fr-FR" dirty="0"/>
              <a:t>sur base de principes communs en matière de </a:t>
            </a:r>
          </a:p>
          <a:p>
            <a:pPr lvl="1"/>
            <a:r>
              <a:rPr lang="fr-FR" dirty="0"/>
              <a:t>modélisation des informations</a:t>
            </a:r>
          </a:p>
          <a:p>
            <a:pPr lvl="1"/>
            <a:r>
              <a:rPr lang="fr-FR" dirty="0"/>
              <a:t>collecte unique et réutilisation des informations</a:t>
            </a:r>
          </a:p>
          <a:p>
            <a:pPr lvl="1"/>
            <a:r>
              <a:rPr lang="fr-FR" dirty="0"/>
              <a:t>gestion des informations</a:t>
            </a:r>
          </a:p>
          <a:p>
            <a:pPr lvl="1"/>
            <a:r>
              <a:rPr lang="fr-FR" dirty="0"/>
              <a:t>échange électronique d'informations</a:t>
            </a:r>
          </a:p>
          <a:p>
            <a:pPr lvl="1"/>
            <a:r>
              <a:rPr lang="fr-FR" dirty="0"/>
              <a:t>sécurisation des informations et protection de la vie privée</a:t>
            </a:r>
          </a:p>
          <a:p>
            <a:r>
              <a:rPr lang="fr-FR" dirty="0"/>
              <a:t>organisation d'un échange de données électronique efficace et dûment sécurisé et optimisation des processus entre de nombreux acteurs</a:t>
            </a:r>
          </a:p>
          <a:p>
            <a:r>
              <a:rPr lang="fr-FR" dirty="0"/>
              <a:t>tout en respectant leur autonomie ainsi que les missions qui leur sont confiées</a:t>
            </a:r>
          </a:p>
          <a:p>
            <a:r>
              <a:rPr lang="fr-FR" dirty="0"/>
              <a:t>et sans enregistrement central en masse de données à caractère personnel</a:t>
            </a:r>
          </a:p>
          <a:p>
            <a:r>
              <a:rPr lang="fr-FR" dirty="0"/>
              <a:t>en vue d'une prestation de services électronique intégrée qui répond aux attentes des utilisateurs (citoyens, entreprises, professionnels,…)</a:t>
            </a:r>
          </a:p>
          <a:p>
            <a:r>
              <a:rPr lang="fr-FR" dirty="0"/>
              <a:t>coordination, stimulation et organisation confiées à un intégrateur de services assumant une fonction de carrefour</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a:t>
            </a:fld>
            <a:endParaRPr lang="en-GB" dirty="0"/>
          </a:p>
        </p:txBody>
      </p:sp>
    </p:spTree>
    <p:extLst>
      <p:ext uri="{BB962C8B-B14F-4D97-AF65-F5344CB8AC3E}">
        <p14:creationId xmlns:p14="http://schemas.microsoft.com/office/powerpoint/2010/main" val="2498867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Lutte </a:t>
            </a:r>
            <a:r>
              <a:rPr lang="nl-BE" dirty="0" err="1"/>
              <a:t>contre</a:t>
            </a:r>
            <a:r>
              <a:rPr lang="nl-BE" dirty="0"/>
              <a:t> la fraude</a:t>
            </a:r>
          </a:p>
        </p:txBody>
      </p:sp>
      <p:sp>
        <p:nvSpPr>
          <p:cNvPr id="3" name="Content Placeholder 2"/>
          <p:cNvSpPr>
            <a:spLocks noGrp="1"/>
          </p:cNvSpPr>
          <p:nvPr>
            <p:ph idx="1"/>
          </p:nvPr>
        </p:nvSpPr>
        <p:spPr/>
        <p:txBody>
          <a:bodyPr/>
          <a:lstStyle/>
          <a:p>
            <a:r>
              <a:rPr lang="nl-BE" dirty="0" err="1"/>
              <a:t>plateforme</a:t>
            </a:r>
            <a:r>
              <a:rPr lang="nl-BE" dirty="0"/>
              <a:t> de coopération: datamining</a:t>
            </a:r>
          </a:p>
        </p:txBody>
      </p:sp>
      <p:grpSp>
        <p:nvGrpSpPr>
          <p:cNvPr id="5" name="Group 4"/>
          <p:cNvGrpSpPr/>
          <p:nvPr/>
        </p:nvGrpSpPr>
        <p:grpSpPr>
          <a:xfrm>
            <a:off x="2423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a:latin typeface="Arial" panose="020B0604020202020204" pitchFamily="34" charset="0"/>
                  <a:ea typeface="Verdana" panose="020B0604030504040204" pitchFamily="34" charset="0"/>
                  <a:cs typeface="Arial" panose="020B0604020202020204" pitchFamily="34" charset="0"/>
                </a:rPr>
                <a:t>IBM Watson</a:t>
              </a:r>
              <a:br>
                <a:rPr lang="nl-BE" sz="1100" dirty="0">
                  <a:latin typeface="Arial" panose="020B0604020202020204" pitchFamily="34" charset="0"/>
                  <a:ea typeface="Verdana" panose="020B0604030504040204" pitchFamily="34" charset="0"/>
                  <a:cs typeface="Arial" panose="020B0604020202020204" pitchFamily="34" charset="0"/>
                </a:rPr>
              </a:br>
              <a:r>
                <a:rPr lang="nl-BE" sz="1100" dirty="0">
                  <a:latin typeface="Arial" panose="020B0604020202020204" pitchFamily="34" charset="0"/>
                  <a:ea typeface="Verdana" panose="020B0604030504040204" pitchFamily="34" charset="0"/>
                  <a:cs typeface="Arial" panose="020B0604020202020204" pitchFamily="34" charset="0"/>
                </a:rPr>
                <a:t>Studio </a:t>
              </a:r>
              <a:endParaRPr lang="en-US" sz="1100" dirty="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80</a:t>
            </a:fld>
            <a:endParaRPr lang="en-GB" dirty="0"/>
          </a:p>
        </p:txBody>
      </p:sp>
    </p:spTree>
    <p:extLst>
      <p:ext uri="{BB962C8B-B14F-4D97-AF65-F5344CB8AC3E}">
        <p14:creationId xmlns:p14="http://schemas.microsoft.com/office/powerpoint/2010/main" val="2426072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Electronic Exchange of Social Security Information (EESSI)</a:t>
            </a:r>
            <a:endParaRPr lang="fr-BE" dirty="0"/>
          </a:p>
        </p:txBody>
      </p:sp>
      <p:sp>
        <p:nvSpPr>
          <p:cNvPr id="3" name="Content Placeholder 2"/>
          <p:cNvSpPr>
            <a:spLocks noGrp="1"/>
          </p:cNvSpPr>
          <p:nvPr>
            <p:ph idx="1"/>
          </p:nvPr>
        </p:nvSpPr>
        <p:spPr/>
        <p:txBody>
          <a:bodyPr>
            <a:normAutofit/>
          </a:bodyPr>
          <a:lstStyle/>
          <a:p>
            <a:r>
              <a:rPr lang="fr-FR" dirty="0"/>
              <a:t>l’Union européenne prévoit l’obligation d’échanger par voie électronique les données de sécurité sociale à travers le système EESSI - </a:t>
            </a:r>
            <a:r>
              <a:rPr lang="fr-FR" dirty="0" err="1"/>
              <a:t>BelEESSI</a:t>
            </a:r>
            <a:r>
              <a:rPr lang="fr-FR" dirty="0"/>
              <a:t> (</a:t>
            </a:r>
            <a:r>
              <a:rPr lang="fr-FR" dirty="0" err="1"/>
              <a:t>Belgian</a:t>
            </a:r>
            <a:r>
              <a:rPr lang="fr-FR" dirty="0"/>
              <a:t> </a:t>
            </a:r>
            <a:r>
              <a:rPr lang="fr-FR" dirty="0" err="1"/>
              <a:t>Implementation</a:t>
            </a:r>
            <a:r>
              <a:rPr lang="fr-FR" dirty="0"/>
              <a:t> of EESSI) au niveau national </a:t>
            </a:r>
          </a:p>
          <a:p>
            <a:endParaRPr lang="fr-FR" sz="600" dirty="0"/>
          </a:p>
          <a:p>
            <a:pPr lvl="1"/>
            <a:r>
              <a:rPr lang="nl-NL" dirty="0"/>
              <a:t>la BCSS </a:t>
            </a:r>
            <a:r>
              <a:rPr lang="nl-NL" dirty="0" err="1"/>
              <a:t>est</a:t>
            </a:r>
            <a:r>
              <a:rPr lang="nl-NL" dirty="0"/>
              <a:t> </a:t>
            </a:r>
            <a:r>
              <a:rPr lang="nl-NL" dirty="0" err="1"/>
              <a:t>responsable</a:t>
            </a:r>
            <a:r>
              <a:rPr lang="nl-NL" dirty="0"/>
              <a:t> pour </a:t>
            </a:r>
            <a:r>
              <a:rPr lang="nl-NL" dirty="0" err="1"/>
              <a:t>l’Access</a:t>
            </a:r>
            <a:r>
              <a:rPr lang="nl-NL" dirty="0"/>
              <a:t> Point (</a:t>
            </a:r>
            <a:r>
              <a:rPr lang="nl-NL" dirty="0" err="1"/>
              <a:t>porte</a:t>
            </a:r>
            <a:r>
              <a:rPr lang="nl-NL" dirty="0"/>
              <a:t> </a:t>
            </a:r>
            <a:r>
              <a:rPr lang="nl-NL" dirty="0" err="1"/>
              <a:t>d’accès</a:t>
            </a:r>
            <a:r>
              <a:rPr lang="nl-NL" dirty="0"/>
              <a:t> </a:t>
            </a:r>
            <a:r>
              <a:rPr lang="nl-NL" dirty="0" err="1"/>
              <a:t>unique</a:t>
            </a:r>
            <a:r>
              <a:rPr lang="nl-NL" dirty="0"/>
              <a:t> pour BE) et </a:t>
            </a:r>
            <a:r>
              <a:rPr lang="nl-NL" dirty="0" err="1"/>
              <a:t>le</a:t>
            </a:r>
            <a:r>
              <a:rPr lang="nl-NL" dirty="0"/>
              <a:t> National Gateway (bus vers les  </a:t>
            </a:r>
            <a:r>
              <a:rPr lang="nl-NL" dirty="0" err="1"/>
              <a:t>applications</a:t>
            </a:r>
            <a:r>
              <a:rPr lang="nl-NL" dirty="0"/>
              <a:t> backoffice)</a:t>
            </a:r>
          </a:p>
          <a:p>
            <a:pPr lvl="1"/>
            <a:r>
              <a:rPr lang="fr-FR" dirty="0"/>
              <a:t>communications électroniques transfrontalières de données pour transférer des droits dans les domaines suivants</a:t>
            </a:r>
          </a:p>
          <a:p>
            <a:pPr lvl="2"/>
            <a:r>
              <a:rPr lang="en-US" dirty="0"/>
              <a:t>AWOD: Accident at Work &amp; Occupational Diseases</a:t>
            </a:r>
          </a:p>
          <a:p>
            <a:pPr lvl="2"/>
            <a:r>
              <a:rPr lang="nl-NL" dirty="0"/>
              <a:t>FB: Family Benefits</a:t>
            </a:r>
            <a:endParaRPr lang="en-US" dirty="0"/>
          </a:p>
          <a:p>
            <a:pPr lvl="2"/>
            <a:r>
              <a:rPr lang="nl-NL" dirty="0"/>
              <a:t>H: </a:t>
            </a:r>
            <a:r>
              <a:rPr lang="nl-NL" dirty="0" err="1"/>
              <a:t>Horizontal</a:t>
            </a:r>
            <a:endParaRPr lang="en-US" dirty="0"/>
          </a:p>
          <a:p>
            <a:pPr lvl="2"/>
            <a:r>
              <a:rPr lang="nl-NL" dirty="0"/>
              <a:t>LA: </a:t>
            </a:r>
            <a:r>
              <a:rPr lang="nl-NL" dirty="0" err="1"/>
              <a:t>Legislation</a:t>
            </a:r>
            <a:r>
              <a:rPr lang="nl-NL" dirty="0"/>
              <a:t> </a:t>
            </a:r>
            <a:r>
              <a:rPr lang="nl-NL" dirty="0" err="1"/>
              <a:t>Applicable</a:t>
            </a:r>
            <a:endParaRPr lang="en-US" dirty="0"/>
          </a:p>
          <a:p>
            <a:pPr lvl="2"/>
            <a:r>
              <a:rPr lang="nl-NL" dirty="0"/>
              <a:t>P: Pensions</a:t>
            </a:r>
            <a:endParaRPr lang="en-US" dirty="0"/>
          </a:p>
          <a:p>
            <a:pPr lvl="2"/>
            <a:r>
              <a:rPr lang="nl-NL" dirty="0"/>
              <a:t>R: Recovery</a:t>
            </a:r>
            <a:endParaRPr lang="en-US" dirty="0"/>
          </a:p>
          <a:p>
            <a:pPr lvl="2"/>
            <a:r>
              <a:rPr lang="nl-NL" dirty="0"/>
              <a:t>S: Sickness</a:t>
            </a:r>
            <a:endParaRPr lang="en-US" dirty="0"/>
          </a:p>
          <a:p>
            <a:pPr lvl="2"/>
            <a:r>
              <a:rPr lang="nl-NL" dirty="0"/>
              <a:t>UB: </a:t>
            </a:r>
            <a:r>
              <a:rPr lang="nl-NL" dirty="0" err="1"/>
              <a:t>Unemployment</a:t>
            </a:r>
            <a:r>
              <a:rPr lang="nl-NL" dirty="0"/>
              <a:t> Benefits</a:t>
            </a:r>
          </a:p>
          <a:p>
            <a:pPr lvl="1"/>
            <a:r>
              <a:rPr lang="en-US" dirty="0" err="1"/>
              <a:t>bientôt</a:t>
            </a:r>
            <a:r>
              <a:rPr lang="en-US" dirty="0"/>
              <a:t> </a:t>
            </a:r>
            <a:r>
              <a:rPr lang="en-US" dirty="0" err="1"/>
              <a:t>tous</a:t>
            </a:r>
            <a:r>
              <a:rPr lang="en-US" dirty="0"/>
              <a:t> les Business Use Cases (BUC’s) </a:t>
            </a:r>
            <a:r>
              <a:rPr lang="en-US" dirty="0" err="1"/>
              <a:t>seront</a:t>
            </a:r>
            <a:r>
              <a:rPr lang="en-US" dirty="0"/>
              <a:t> </a:t>
            </a:r>
            <a:r>
              <a:rPr lang="en-US" dirty="0" err="1"/>
              <a:t>en</a:t>
            </a:r>
            <a:r>
              <a:rPr lang="en-US" dirty="0"/>
              <a:t> production</a:t>
            </a:r>
            <a:endParaRPr lang="fr-BE" dirty="0"/>
          </a:p>
          <a:p>
            <a:pPr lvl="1"/>
            <a:endParaRPr lang="fr-BE" dirty="0"/>
          </a:p>
          <a:p>
            <a:pPr lvl="1"/>
            <a:endParaRPr lang="nl-NL" dirty="0"/>
          </a:p>
          <a:p>
            <a:pPr lvl="1"/>
            <a:endParaRPr lang="fr-BE" dirty="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81</a:t>
            </a:fld>
            <a:endParaRPr lang="en-GB" dirty="0"/>
          </a:p>
        </p:txBody>
      </p:sp>
    </p:spTree>
    <p:extLst>
      <p:ext uri="{BB962C8B-B14F-4D97-AF65-F5344CB8AC3E}">
        <p14:creationId xmlns:p14="http://schemas.microsoft.com/office/powerpoint/2010/main" val="24317940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EESSI</a:t>
            </a:r>
          </a:p>
        </p:txBody>
      </p:sp>
      <p:sp>
        <p:nvSpPr>
          <p:cNvPr id="8" name="Content Placeholder 7"/>
          <p:cNvSpPr>
            <a:spLocks noGrp="1"/>
          </p:cNvSpPr>
          <p:nvPr>
            <p:ph idx="1"/>
          </p:nvPr>
        </p:nvSpPr>
        <p:spPr/>
        <p:txBody>
          <a:bodyPr/>
          <a:lstStyle/>
          <a:p>
            <a:r>
              <a:rPr lang="en-US" dirty="0" smtClean="0"/>
              <a:t>3.382.747 messages </a:t>
            </a:r>
            <a:r>
              <a:rPr lang="en-US" dirty="0" err="1" smtClean="0"/>
              <a:t>échangés</a:t>
            </a:r>
            <a:r>
              <a:rPr lang="en-US" dirty="0" smtClean="0"/>
              <a:t> </a:t>
            </a:r>
            <a:r>
              <a:rPr lang="en-US" dirty="0" err="1" smtClean="0"/>
              <a:t>en</a:t>
            </a:r>
            <a:r>
              <a:rPr lang="en-US" dirty="0" smtClean="0"/>
              <a:t> 2022</a:t>
            </a:r>
            <a:endParaRPr lang="en-US" dirty="0"/>
          </a:p>
          <a:p>
            <a:endParaRPr lang="en-US" dirty="0"/>
          </a:p>
          <a:p>
            <a:r>
              <a:rPr lang="en-US" dirty="0" err="1"/>
              <a:t>m</a:t>
            </a:r>
            <a:r>
              <a:rPr lang="en-US" dirty="0" err="1" smtClean="0"/>
              <a:t>atrice</a:t>
            </a:r>
            <a:r>
              <a:rPr lang="en-US" dirty="0" smtClean="0"/>
              <a:t> des </a:t>
            </a:r>
            <a:r>
              <a:rPr lang="en-US" dirty="0" err="1" smtClean="0"/>
              <a:t>échanges</a:t>
            </a:r>
            <a:r>
              <a:rPr lang="en-US" dirty="0" smtClean="0"/>
              <a:t> avec </a:t>
            </a:r>
            <a:r>
              <a:rPr lang="en-US" dirty="0" err="1" smtClean="0"/>
              <a:t>nos</a:t>
            </a:r>
            <a:r>
              <a:rPr lang="en-US" dirty="0" smtClean="0"/>
              <a:t> </a:t>
            </a:r>
            <a:r>
              <a:rPr lang="en-US" dirty="0" err="1" smtClean="0"/>
              <a:t>partenaires</a:t>
            </a:r>
            <a:endParaRPr lang="en-US" dirty="0"/>
          </a:p>
        </p:txBody>
      </p:sp>
      <p:pic>
        <p:nvPicPr>
          <p:cNvPr id="10" name="Picture 9"/>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67408" y="2874464"/>
            <a:ext cx="8928572" cy="175714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82</a:t>
            </a:fld>
            <a:endParaRPr lang="en-GB" dirty="0"/>
          </a:p>
        </p:txBody>
      </p:sp>
    </p:spTree>
    <p:extLst>
      <p:ext uri="{BB962C8B-B14F-4D97-AF65-F5344CB8AC3E}">
        <p14:creationId xmlns:p14="http://schemas.microsoft.com/office/powerpoint/2010/main" val="41699122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91544" y="2276872"/>
            <a:ext cx="8219256" cy="1512168"/>
          </a:xfrm>
        </p:spPr>
        <p:txBody>
          <a:bodyPr/>
          <a:lstStyle/>
          <a:p>
            <a:endParaRPr lang="fr-BE" sz="1200" dirty="0"/>
          </a:p>
          <a:p>
            <a:r>
              <a:rPr lang="fr-BE" dirty="0"/>
              <a:t>E</a:t>
            </a:r>
            <a:r>
              <a:rPr lang="fr-FR" dirty="0" err="1"/>
              <a:t>xportation</a:t>
            </a:r>
            <a:r>
              <a:rPr lang="fr-FR" dirty="0"/>
              <a:t> du modèle dans le secteur des </a:t>
            </a:r>
            <a:br>
              <a:rPr lang="fr-FR" dirty="0"/>
            </a:br>
            <a:r>
              <a:rPr lang="fr-FR" dirty="0"/>
              <a:t>soins de santé</a:t>
            </a:r>
          </a:p>
          <a:p>
            <a:endParaRPr lang="fr-FR" dirty="0"/>
          </a:p>
          <a:p>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83</a:t>
            </a:fld>
            <a:endParaRPr lang="en-GB" dirty="0"/>
          </a:p>
        </p:txBody>
      </p:sp>
    </p:spTree>
    <p:extLst>
      <p:ext uri="{BB962C8B-B14F-4D97-AF65-F5344CB8AC3E}">
        <p14:creationId xmlns:p14="http://schemas.microsoft.com/office/powerpoint/2010/main" val="2856779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sym typeface="Arial" charset="0"/>
              </a:rPr>
              <a:t>Plate-forme eHealth - contexte</a:t>
            </a:r>
            <a:endParaRPr lang="en-US" altLang="en-US" dirty="0">
              <a:sym typeface="Arial" charset="0"/>
            </a:endParaRPr>
          </a:p>
        </p:txBody>
      </p:sp>
      <p:sp>
        <p:nvSpPr>
          <p:cNvPr id="98307" name="Rectangle 3"/>
          <p:cNvSpPr>
            <a:spLocks noGrp="1" noChangeArrowheads="1"/>
          </p:cNvSpPr>
          <p:nvPr>
            <p:ph idx="1"/>
          </p:nvPr>
        </p:nvSpPr>
        <p:spPr/>
        <p:txBody>
          <a:bodyPr/>
          <a:lstStyle/>
          <a:p>
            <a:r>
              <a:rPr lang="en-US" altLang="en-US" dirty="0">
                <a:sym typeface="Arial" charset="0"/>
              </a:rPr>
              <a:t>&gt; 100.000 </a:t>
            </a:r>
            <a:r>
              <a:rPr lang="en-US" altLang="en-US" dirty="0" err="1">
                <a:sym typeface="Arial" charset="0"/>
              </a:rPr>
              <a:t>prestataires</a:t>
            </a:r>
            <a:r>
              <a:rPr lang="en-US" altLang="en-US" dirty="0">
                <a:sym typeface="Arial" charset="0"/>
              </a:rPr>
              <a:t> de </a:t>
            </a:r>
            <a:r>
              <a:rPr lang="en-US" altLang="en-US" dirty="0" err="1">
                <a:sym typeface="Arial" charset="0"/>
              </a:rPr>
              <a:t>soins</a:t>
            </a:r>
            <a:r>
              <a:rPr lang="en-US" altLang="en-US" dirty="0">
                <a:sym typeface="Arial" charset="0"/>
              </a:rPr>
              <a:t> (</a:t>
            </a:r>
            <a:r>
              <a:rPr lang="en-US" altLang="en-US" dirty="0" err="1">
                <a:sym typeface="Arial" charset="0"/>
              </a:rPr>
              <a:t>médecins</a:t>
            </a:r>
            <a:r>
              <a:rPr lang="en-US" altLang="en-US" dirty="0">
                <a:sym typeface="Arial" charset="0"/>
              </a:rPr>
              <a:t>, </a:t>
            </a:r>
            <a:r>
              <a:rPr lang="en-US" altLang="en-US" dirty="0" err="1">
                <a:sym typeface="Arial" charset="0"/>
              </a:rPr>
              <a:t>dentistes</a:t>
            </a:r>
            <a:r>
              <a:rPr lang="en-US" altLang="en-US" dirty="0">
                <a:sym typeface="Arial" charset="0"/>
              </a:rPr>
              <a:t>, </a:t>
            </a:r>
            <a:r>
              <a:rPr lang="en-US" altLang="en-US" dirty="0" err="1">
                <a:sym typeface="Arial" charset="0"/>
              </a:rPr>
              <a:t>laboratoires</a:t>
            </a:r>
            <a:r>
              <a:rPr lang="en-US" altLang="en-US" dirty="0">
                <a:sym typeface="Arial" charset="0"/>
              </a:rPr>
              <a:t> </a:t>
            </a:r>
            <a:r>
              <a:rPr lang="en-US" altLang="en-US" dirty="0" err="1">
                <a:sym typeface="Arial" charset="0"/>
              </a:rPr>
              <a:t>cliniques</a:t>
            </a:r>
            <a:r>
              <a:rPr lang="en-US" altLang="en-US" dirty="0">
                <a:sym typeface="Arial" charset="0"/>
              </a:rPr>
              <a:t>, </a:t>
            </a:r>
            <a:r>
              <a:rPr lang="en-US" altLang="en-US" dirty="0" err="1">
                <a:sym typeface="Arial" charset="0"/>
              </a:rPr>
              <a:t>pharmaciens</a:t>
            </a:r>
            <a:r>
              <a:rPr lang="en-US" altLang="en-US" dirty="0">
                <a:sym typeface="Arial" charset="0"/>
              </a:rPr>
              <a:t>, </a:t>
            </a:r>
            <a:r>
              <a:rPr lang="en-US" altLang="en-US" dirty="0" err="1">
                <a:sym typeface="Arial" charset="0"/>
              </a:rPr>
              <a:t>kinésithérapeutes</a:t>
            </a:r>
            <a:r>
              <a:rPr lang="en-US" altLang="en-US" dirty="0">
                <a:sym typeface="Arial" charset="0"/>
              </a:rPr>
              <a:t>, </a:t>
            </a:r>
            <a:r>
              <a:rPr lang="en-US" altLang="en-US" dirty="0" err="1">
                <a:sym typeface="Arial" charset="0"/>
              </a:rPr>
              <a:t>infirmiers</a:t>
            </a:r>
            <a:r>
              <a:rPr lang="en-US" altLang="en-US" dirty="0">
                <a:sym typeface="Arial" charset="0"/>
              </a:rPr>
              <a:t> à domicile,…)</a:t>
            </a:r>
          </a:p>
          <a:p>
            <a:endParaRPr lang="en-US" altLang="en-US" sz="600" dirty="0">
              <a:sym typeface="Arial" charset="0"/>
            </a:endParaRPr>
          </a:p>
          <a:p>
            <a:endParaRPr lang="en-US" altLang="en-US" dirty="0">
              <a:sym typeface="Arial" charset="0"/>
            </a:endParaRPr>
          </a:p>
          <a:p>
            <a:r>
              <a:rPr lang="en-US" altLang="en-US" dirty="0">
                <a:sym typeface="Arial" charset="0"/>
              </a:rPr>
              <a:t>&gt; 300 </a:t>
            </a:r>
            <a:r>
              <a:rPr lang="en-US" altLang="en-US" dirty="0" err="1">
                <a:sym typeface="Arial" charset="0"/>
              </a:rPr>
              <a:t>établissements</a:t>
            </a:r>
            <a:r>
              <a:rPr lang="en-US" altLang="en-US" dirty="0">
                <a:sym typeface="Arial" charset="0"/>
              </a:rPr>
              <a:t> de </a:t>
            </a:r>
            <a:r>
              <a:rPr lang="en-US" altLang="en-US" dirty="0" err="1">
                <a:sym typeface="Arial" charset="0"/>
              </a:rPr>
              <a:t>soins</a:t>
            </a:r>
            <a:r>
              <a:rPr lang="en-US" altLang="en-US" dirty="0">
                <a:sym typeface="Arial" charset="0"/>
              </a:rPr>
              <a:t> (</a:t>
            </a:r>
            <a:r>
              <a:rPr lang="en-US" altLang="en-US" dirty="0" err="1">
                <a:sym typeface="Arial" charset="0"/>
              </a:rPr>
              <a:t>hôpitaux</a:t>
            </a:r>
            <a:r>
              <a:rPr lang="en-US" altLang="en-US" dirty="0">
                <a:sym typeface="Arial" charset="0"/>
              </a:rPr>
              <a:t>, </a:t>
            </a:r>
            <a:r>
              <a:rPr lang="en-US" altLang="en-US" dirty="0" err="1">
                <a:sym typeface="Arial" charset="0"/>
              </a:rPr>
              <a:t>maisons</a:t>
            </a:r>
            <a:r>
              <a:rPr lang="en-US" altLang="en-US" dirty="0">
                <a:sym typeface="Arial" charset="0"/>
              </a:rPr>
              <a:t> de repos et de </a:t>
            </a:r>
            <a:r>
              <a:rPr lang="en-US" altLang="en-US" dirty="0" err="1">
                <a:sym typeface="Arial" charset="0"/>
              </a:rPr>
              <a:t>soins</a:t>
            </a:r>
            <a:r>
              <a:rPr lang="en-US" altLang="en-US" dirty="0">
                <a:sym typeface="Arial" charset="0"/>
              </a:rPr>
              <a:t>,…)</a:t>
            </a:r>
          </a:p>
          <a:p>
            <a:endParaRPr lang="en-US" altLang="en-US" sz="600" dirty="0">
              <a:sym typeface="Arial" charset="0"/>
            </a:endParaRPr>
          </a:p>
          <a:p>
            <a:endParaRPr lang="en-US" altLang="en-US" dirty="0">
              <a:sym typeface="Arial" charset="0"/>
            </a:endParaRPr>
          </a:p>
          <a:p>
            <a:r>
              <a:rPr lang="en-US" altLang="en-US" dirty="0" err="1">
                <a:sym typeface="Arial" charset="0"/>
              </a:rPr>
              <a:t>organismes</a:t>
            </a:r>
            <a:r>
              <a:rPr lang="en-US" altLang="en-US" dirty="0">
                <a:sym typeface="Arial" charset="0"/>
              </a:rPr>
              <a:t> </a:t>
            </a:r>
            <a:r>
              <a:rPr lang="en-US" altLang="en-US" dirty="0" err="1">
                <a:sym typeface="Arial" charset="0"/>
              </a:rPr>
              <a:t>assureurs</a:t>
            </a:r>
            <a:r>
              <a:rPr lang="en-US" altLang="en-US" dirty="0">
                <a:sym typeface="Arial" charset="0"/>
              </a:rPr>
              <a:t> (</a:t>
            </a:r>
            <a:r>
              <a:rPr lang="en-US" altLang="en-US" dirty="0" err="1">
                <a:sym typeface="Arial" charset="0"/>
              </a:rPr>
              <a:t>mutualités</a:t>
            </a:r>
            <a:r>
              <a:rPr lang="en-US" altLang="en-US" dirty="0">
                <a:sym typeface="Arial" charset="0"/>
              </a:rPr>
              <a:t>)</a:t>
            </a:r>
          </a:p>
          <a:p>
            <a:endParaRPr lang="en-US" altLang="en-US" sz="600" dirty="0">
              <a:sym typeface="Arial" charset="0"/>
            </a:endParaRPr>
          </a:p>
          <a:p>
            <a:endParaRPr lang="en-US" altLang="en-US" dirty="0">
              <a:sym typeface="Arial" charset="0"/>
            </a:endParaRPr>
          </a:p>
          <a:p>
            <a:r>
              <a:rPr lang="en-US" altLang="en-US" dirty="0" err="1">
                <a:sym typeface="Arial" charset="0"/>
              </a:rPr>
              <a:t>organismes</a:t>
            </a:r>
            <a:r>
              <a:rPr lang="en-US" altLang="en-US" dirty="0">
                <a:sym typeface="Arial" charset="0"/>
              </a:rPr>
              <a:t> publics</a:t>
            </a:r>
          </a:p>
          <a:p>
            <a:pPr lvl="1"/>
            <a:r>
              <a:rPr lang="en-US" altLang="en-US" dirty="0" err="1">
                <a:sym typeface="Arial" charset="0"/>
              </a:rPr>
              <a:t>fédéraux</a:t>
            </a:r>
            <a:r>
              <a:rPr lang="en-US" altLang="en-US" dirty="0">
                <a:sym typeface="Arial" charset="0"/>
              </a:rPr>
              <a:t> (SPF Santé </a:t>
            </a:r>
            <a:r>
              <a:rPr lang="en-US" altLang="en-US" dirty="0" err="1">
                <a:sym typeface="Arial" charset="0"/>
              </a:rPr>
              <a:t>publique</a:t>
            </a:r>
            <a:r>
              <a:rPr lang="en-US" altLang="en-US" dirty="0">
                <a:sym typeface="Arial" charset="0"/>
              </a:rPr>
              <a:t>, </a:t>
            </a:r>
            <a:r>
              <a:rPr lang="en-US" altLang="en-US" dirty="0" err="1">
                <a:sym typeface="Arial" charset="0"/>
              </a:rPr>
              <a:t>Sécurité</a:t>
            </a:r>
            <a:r>
              <a:rPr lang="en-US" altLang="en-US" dirty="0">
                <a:sym typeface="Arial" charset="0"/>
              </a:rPr>
              <a:t> de la </a:t>
            </a:r>
            <a:r>
              <a:rPr lang="en-US" altLang="en-US" dirty="0" err="1">
                <a:sym typeface="Arial" charset="0"/>
              </a:rPr>
              <a:t>chaîne</a:t>
            </a:r>
            <a:r>
              <a:rPr lang="en-US" altLang="en-US" dirty="0">
                <a:sym typeface="Arial" charset="0"/>
              </a:rPr>
              <a:t> </a:t>
            </a:r>
            <a:r>
              <a:rPr lang="en-US" altLang="en-US" dirty="0" err="1">
                <a:sym typeface="Arial" charset="0"/>
              </a:rPr>
              <a:t>alimentaire</a:t>
            </a:r>
            <a:r>
              <a:rPr lang="en-US" altLang="en-US" dirty="0">
                <a:sym typeface="Arial" charset="0"/>
              </a:rPr>
              <a:t> et </a:t>
            </a:r>
            <a:r>
              <a:rPr lang="en-US" altLang="en-US" dirty="0" err="1">
                <a:sym typeface="Arial" charset="0"/>
              </a:rPr>
              <a:t>Environnement</a:t>
            </a:r>
            <a:r>
              <a:rPr lang="en-US" altLang="en-US" dirty="0">
                <a:sym typeface="Arial" charset="0"/>
              </a:rPr>
              <a:t>, </a:t>
            </a:r>
            <a:r>
              <a:rPr lang="en-US" altLang="en-US" dirty="0" err="1">
                <a:sym typeface="Arial" charset="0"/>
              </a:rPr>
              <a:t>Institut</a:t>
            </a:r>
            <a:r>
              <a:rPr lang="en-US" altLang="en-US" dirty="0">
                <a:sym typeface="Arial" charset="0"/>
              </a:rPr>
              <a:t> national </a:t>
            </a:r>
            <a:r>
              <a:rPr lang="en-US" altLang="en-US" dirty="0" err="1">
                <a:sym typeface="Arial" charset="0"/>
              </a:rPr>
              <a:t>d’Assurance</a:t>
            </a:r>
            <a:r>
              <a:rPr lang="en-US" altLang="en-US" dirty="0">
                <a:sym typeface="Arial" charset="0"/>
              </a:rPr>
              <a:t> </a:t>
            </a:r>
            <a:r>
              <a:rPr lang="en-US" altLang="en-US" dirty="0" err="1">
                <a:sym typeface="Arial" charset="0"/>
              </a:rPr>
              <a:t>maladie</a:t>
            </a:r>
            <a:r>
              <a:rPr lang="en-US" altLang="en-US" dirty="0">
                <a:sym typeface="Arial" charset="0"/>
              </a:rPr>
              <a:t> et </a:t>
            </a:r>
            <a:r>
              <a:rPr lang="en-US" altLang="en-US" dirty="0" err="1">
                <a:sym typeface="Arial" charset="0"/>
              </a:rPr>
              <a:t>invalidité</a:t>
            </a:r>
            <a:r>
              <a:rPr lang="en-US" altLang="en-US" dirty="0">
                <a:sym typeface="Arial" charset="0"/>
              </a:rPr>
              <a:t> (INAMI), Centre </a:t>
            </a:r>
            <a:r>
              <a:rPr lang="en-US" altLang="en-US" dirty="0" err="1">
                <a:sym typeface="Arial" charset="0"/>
              </a:rPr>
              <a:t>fédéral</a:t>
            </a:r>
            <a:r>
              <a:rPr lang="en-US" altLang="en-US" dirty="0">
                <a:sym typeface="Arial" charset="0"/>
              </a:rPr>
              <a:t> </a:t>
            </a:r>
            <a:r>
              <a:rPr lang="en-US" altLang="en-US" dirty="0" err="1">
                <a:sym typeface="Arial" charset="0"/>
              </a:rPr>
              <a:t>d'expertise</a:t>
            </a:r>
            <a:r>
              <a:rPr lang="en-US" altLang="en-US" dirty="0">
                <a:sym typeface="Arial" charset="0"/>
              </a:rPr>
              <a:t> des </a:t>
            </a:r>
            <a:r>
              <a:rPr lang="en-US" altLang="en-US" dirty="0" err="1">
                <a:sym typeface="Arial" charset="0"/>
              </a:rPr>
              <a:t>soins</a:t>
            </a:r>
            <a:r>
              <a:rPr lang="en-US" altLang="en-US" dirty="0">
                <a:sym typeface="Arial" charset="0"/>
              </a:rPr>
              <a:t> de </a:t>
            </a:r>
            <a:r>
              <a:rPr lang="en-US" altLang="en-US" dirty="0" err="1">
                <a:sym typeface="Arial" charset="0"/>
              </a:rPr>
              <a:t>santé</a:t>
            </a:r>
            <a:r>
              <a:rPr lang="en-US" altLang="en-US" dirty="0">
                <a:sym typeface="Arial" charset="0"/>
              </a:rPr>
              <a:t>,…)</a:t>
            </a:r>
          </a:p>
          <a:p>
            <a:pPr lvl="1"/>
            <a:r>
              <a:rPr lang="en-US" altLang="en-US" dirty="0" err="1">
                <a:sym typeface="Arial" charset="0"/>
              </a:rPr>
              <a:t>fédérés</a:t>
            </a:r>
            <a:endParaRPr lang="en-US" altLang="en-US" dirty="0">
              <a:sym typeface="Arial" charset="0"/>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84</a:t>
            </a:fld>
            <a:endParaRPr lang="en-GB" dirty="0"/>
          </a:p>
        </p:txBody>
      </p:sp>
    </p:spTree>
    <p:extLst>
      <p:ext uri="{BB962C8B-B14F-4D97-AF65-F5344CB8AC3E}">
        <p14:creationId xmlns:p14="http://schemas.microsoft.com/office/powerpoint/2010/main" val="24149307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a:sym typeface="Arial" charset="0"/>
              </a:rPr>
              <a:t>Plate-forme eHealth - attentes</a:t>
            </a:r>
            <a:endParaRPr lang="en-US" altLang="en-US" dirty="0"/>
          </a:p>
        </p:txBody>
      </p:sp>
      <p:sp>
        <p:nvSpPr>
          <p:cNvPr id="3" name="Content Placeholder 2"/>
          <p:cNvSpPr>
            <a:spLocks noGrp="1"/>
          </p:cNvSpPr>
          <p:nvPr>
            <p:ph idx="1"/>
          </p:nvPr>
        </p:nvSpPr>
        <p:spPr/>
        <p:txBody>
          <a:bodyPr/>
          <a:lstStyle/>
          <a:p>
            <a:r>
              <a:rPr lang="fr-FR" dirty="0"/>
              <a:t>qualité optimale des soins de santé</a:t>
            </a:r>
          </a:p>
          <a:p>
            <a:r>
              <a:rPr lang="fr-FR" dirty="0"/>
              <a:t>sécurité du patient optimale</a:t>
            </a:r>
          </a:p>
          <a:p>
            <a:r>
              <a:rPr lang="fr-FR" dirty="0"/>
              <a:t>soutien adéquat de la politique des soins de santé</a:t>
            </a:r>
          </a:p>
          <a:p>
            <a:r>
              <a:rPr lang="fr-FR" dirty="0"/>
              <a:t>patient au centre des soins de santé et émancipation du patient</a:t>
            </a:r>
          </a:p>
          <a:p>
            <a:r>
              <a:rPr lang="fr-FR" dirty="0"/>
              <a:t>services intégrés</a:t>
            </a:r>
          </a:p>
          <a:p>
            <a:pPr lvl="1"/>
            <a:r>
              <a:rPr lang="fr-FR" dirty="0"/>
              <a:t>multidisciplinaires</a:t>
            </a:r>
          </a:p>
          <a:p>
            <a:pPr lvl="1"/>
            <a:r>
              <a:rPr lang="fr-FR" dirty="0"/>
              <a:t>holistiques</a:t>
            </a:r>
          </a:p>
          <a:p>
            <a:pPr lvl="1"/>
            <a:r>
              <a:rPr lang="fr-FR" dirty="0"/>
              <a:t>continus</a:t>
            </a:r>
          </a:p>
          <a:p>
            <a:pPr lvl="1"/>
            <a:r>
              <a:rPr lang="fr-FR" dirty="0"/>
              <a:t>pour tous les établissements de soins et tous les prestataires de soins</a:t>
            </a:r>
          </a:p>
          <a:p>
            <a:r>
              <a:rPr lang="fr-FR" dirty="0"/>
              <a:t>soins à distance (monitoring, assistance, consultation, diagnostic,…), e.a. soins à domicile</a:t>
            </a:r>
          </a:p>
          <a:p>
            <a:r>
              <a:rPr lang="fr-FR" dirty="0"/>
              <a:t>connaissances en évolution constante </a:t>
            </a:r>
            <a:r>
              <a:rPr lang="fr-FR" dirty="0">
                <a:sym typeface="Wingdings" pitchFamily="2" charset="2"/>
              </a:rPr>
              <a:t></a:t>
            </a:r>
            <a:r>
              <a:rPr lang="fr-FR" dirty="0"/>
              <a:t> besoin d’une gestion des connaissances fiable et accessibilité des connaissances</a:t>
            </a:r>
            <a:endParaRPr lang="en-US"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85</a:t>
            </a:fld>
            <a:endParaRPr lang="en-GB" dirty="0"/>
          </a:p>
        </p:txBody>
      </p:sp>
    </p:spTree>
    <p:extLst>
      <p:ext uri="{BB962C8B-B14F-4D97-AF65-F5344CB8AC3E}">
        <p14:creationId xmlns:p14="http://schemas.microsoft.com/office/powerpoint/2010/main" val="30478110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a:bodyPr>
          <a:lstStyle/>
          <a:p>
            <a:pPr eaLnBrk="1" hangingPunct="1"/>
            <a:r>
              <a:rPr lang="en-US" altLang="en-US" dirty="0">
                <a:sym typeface="Arial" charset="0"/>
              </a:rPr>
              <a:t>Plate-</a:t>
            </a:r>
            <a:r>
              <a:rPr lang="en-US" altLang="en-US" dirty="0" err="1">
                <a:sym typeface="Arial" charset="0"/>
              </a:rPr>
              <a:t>forme</a:t>
            </a:r>
            <a:r>
              <a:rPr lang="en-US" altLang="en-US" dirty="0">
                <a:sym typeface="Arial" charset="0"/>
              </a:rPr>
              <a:t> eHealth</a:t>
            </a:r>
            <a:endParaRPr lang="en-US" alt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125538"/>
            <a:ext cx="84312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86</a:t>
            </a:fld>
            <a:endParaRPr lang="en-GB" dirty="0"/>
          </a:p>
        </p:txBody>
      </p:sp>
    </p:spTree>
    <p:extLst>
      <p:ext uri="{BB962C8B-B14F-4D97-AF65-F5344CB8AC3E}">
        <p14:creationId xmlns:p14="http://schemas.microsoft.com/office/powerpoint/2010/main" val="10737849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Conclusion</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87</a:t>
            </a:fld>
            <a:endParaRPr lang="en-GB" dirty="0"/>
          </a:p>
        </p:txBody>
      </p:sp>
    </p:spTree>
    <p:extLst>
      <p:ext uri="{BB962C8B-B14F-4D97-AF65-F5344CB8AC3E}">
        <p14:creationId xmlns:p14="http://schemas.microsoft.com/office/powerpoint/2010/main" val="6661950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Avantages</a:t>
            </a:r>
            <a:r>
              <a:rPr lang="en-US" dirty="0"/>
              <a:t> </a:t>
            </a:r>
            <a:r>
              <a:rPr lang="en-US" dirty="0" err="1"/>
              <a:t>engrangés</a:t>
            </a:r>
            <a:endParaRPr lang="en-US" dirty="0"/>
          </a:p>
        </p:txBody>
      </p:sp>
      <p:sp>
        <p:nvSpPr>
          <p:cNvPr id="3" name="Content Placeholder 2"/>
          <p:cNvSpPr>
            <a:spLocks noGrp="1"/>
          </p:cNvSpPr>
          <p:nvPr>
            <p:ph idx="1"/>
          </p:nvPr>
        </p:nvSpPr>
        <p:spPr/>
        <p:txBody>
          <a:bodyPr/>
          <a:lstStyle/>
          <a:p>
            <a:r>
              <a:rPr lang="fr-FR" dirty="0"/>
              <a:t>plus grande efficacité</a:t>
            </a:r>
          </a:p>
          <a:p>
            <a:pPr lvl="1"/>
            <a:r>
              <a:rPr lang="fr-FR" dirty="0"/>
              <a:t>moins de charges et de frais, p.ex.</a:t>
            </a:r>
          </a:p>
          <a:p>
            <a:pPr lvl="2"/>
            <a:r>
              <a:rPr lang="fr-FR" dirty="0"/>
              <a:t>collecte unique des données à l'aide d'instructions et de concepts harmonisés</a:t>
            </a:r>
          </a:p>
          <a:p>
            <a:pPr lvl="2"/>
            <a:r>
              <a:rPr lang="fr-FR" dirty="0"/>
              <a:t>échange électronique de données en mode d’application à application autant que possible, sans réintroduction manuelle</a:t>
            </a:r>
          </a:p>
          <a:p>
            <a:pPr lvl="2"/>
            <a:r>
              <a:rPr lang="fr-FR" dirty="0"/>
              <a:t>répartition des tâches en matière de validation et de gestion d'informations</a:t>
            </a:r>
          </a:p>
          <a:p>
            <a:pPr lvl="2"/>
            <a:r>
              <a:rPr lang="fr-FR" dirty="0"/>
              <a:t>moins de contacts inutiles par la suite</a:t>
            </a:r>
          </a:p>
          <a:p>
            <a:pPr lvl="2"/>
            <a:r>
              <a:rPr lang="fr-FR" dirty="0"/>
              <a:t>collaboration en matière de développement d'applications (technique d'assemblage) grâce à la présence de services et composants réutilisables</a:t>
            </a:r>
          </a:p>
          <a:p>
            <a:pPr lvl="1"/>
            <a:r>
              <a:rPr lang="fr-FR" dirty="0"/>
              <a:t>davantage de services pour le même coût total, p.ex.</a:t>
            </a:r>
          </a:p>
          <a:p>
            <a:pPr lvl="2"/>
            <a:r>
              <a:rPr lang="fr-FR" dirty="0"/>
              <a:t>tous les services sont disponibles à n'importe quel moment, à partir de n'importe quel endroit et à partir de n'importe quel dispositif</a:t>
            </a:r>
          </a:p>
          <a:p>
            <a:pPr lvl="2"/>
            <a:r>
              <a:rPr lang="fr-FR" dirty="0"/>
              <a:t>services intégrés</a:t>
            </a:r>
          </a:p>
          <a:p>
            <a:pPr lvl="1"/>
            <a:r>
              <a:rPr lang="fr-FR" dirty="0"/>
              <a:t>prestation de services plus rapide</a:t>
            </a:r>
          </a:p>
          <a:p>
            <a:pPr lvl="2"/>
            <a:r>
              <a:rPr lang="fr-FR" dirty="0"/>
              <a:t>réduction des temps de déplacement et d'attente</a:t>
            </a:r>
          </a:p>
          <a:p>
            <a:pPr lvl="2"/>
            <a:r>
              <a:rPr lang="fr-FR" dirty="0"/>
              <a:t>interaction directe avec l'acteur compétent</a:t>
            </a:r>
          </a:p>
          <a:p>
            <a:pPr lvl="2"/>
            <a:r>
              <a:rPr lang="fr-FR" dirty="0"/>
              <a:t>feed-back en temps réel pour l'utilisateur</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88</a:t>
            </a:fld>
            <a:endParaRPr lang="en-GB" dirty="0"/>
          </a:p>
        </p:txBody>
      </p:sp>
    </p:spTree>
    <p:extLst>
      <p:ext uri="{BB962C8B-B14F-4D97-AF65-F5344CB8AC3E}">
        <p14:creationId xmlns:p14="http://schemas.microsoft.com/office/powerpoint/2010/main" val="30926871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Avantages engrangés</a:t>
            </a:r>
            <a:endParaRPr lang="en-US" dirty="0"/>
          </a:p>
        </p:txBody>
      </p:sp>
      <p:sp>
        <p:nvSpPr>
          <p:cNvPr id="3" name="Content Placeholder 2"/>
          <p:cNvSpPr>
            <a:spLocks noGrp="1"/>
          </p:cNvSpPr>
          <p:nvPr>
            <p:ph idx="1"/>
          </p:nvPr>
        </p:nvSpPr>
        <p:spPr/>
        <p:txBody>
          <a:bodyPr>
            <a:normAutofit/>
          </a:bodyPr>
          <a:lstStyle/>
          <a:p>
            <a:r>
              <a:rPr lang="fr-FR"/>
              <a:t>plus grande effectivité</a:t>
            </a:r>
          </a:p>
          <a:p>
            <a:pPr lvl="1"/>
            <a:r>
              <a:rPr lang="fr-FR"/>
              <a:t>plus grande qualité de la prestation de services, p.ex.</a:t>
            </a:r>
          </a:p>
          <a:p>
            <a:pPr lvl="2"/>
            <a:r>
              <a:rPr lang="fr-FR"/>
              <a:t>services plus corrects</a:t>
            </a:r>
          </a:p>
          <a:p>
            <a:pPr lvl="2"/>
            <a:r>
              <a:rPr lang="fr-FR"/>
              <a:t>prestation de services plus personnalisée</a:t>
            </a:r>
          </a:p>
          <a:p>
            <a:pPr lvl="2"/>
            <a:r>
              <a:rPr lang="fr-FR"/>
              <a:t>prestation de services plus transparente</a:t>
            </a:r>
          </a:p>
          <a:p>
            <a:pPr lvl="2"/>
            <a:r>
              <a:rPr lang="fr-FR"/>
              <a:t>services plus sûrs avec une meilleure protection de la vie privée</a:t>
            </a:r>
          </a:p>
          <a:p>
            <a:pPr lvl="2"/>
            <a:r>
              <a:rPr lang="fr-FR"/>
              <a:t>possibilité pour l'utilisateur  d'effectuer un contrôle de qualité du processus de prestation de services, notamment grâce à la possibilité de consultation électronique de l'état d'avancement du processus de prestation de services</a:t>
            </a:r>
          </a:p>
          <a:p>
            <a:pPr lvl="1"/>
            <a:r>
              <a:rPr lang="fr-FR"/>
              <a:t>moins de possibilités de fraude</a:t>
            </a:r>
          </a:p>
          <a:p>
            <a:pPr lvl="1"/>
            <a:r>
              <a:rPr lang="fr-FR"/>
              <a:t>nouveaux types de services, p.ex.</a:t>
            </a:r>
          </a:p>
          <a:p>
            <a:pPr lvl="2"/>
            <a:r>
              <a:rPr lang="fr-FR"/>
              <a:t>octroi automatique maximal de droits</a:t>
            </a:r>
          </a:p>
          <a:p>
            <a:pPr lvl="2"/>
            <a:r>
              <a:rPr lang="fr-FR"/>
              <a:t>communication automatique d'informations relatives aux droits éventuels qui ne peuvent pas être accordés automatiquement</a:t>
            </a:r>
          </a:p>
          <a:p>
            <a:pPr lvl="2"/>
            <a:r>
              <a:rPr lang="fr-FR"/>
              <a:t>recherche active du non-recours à certains droits via des techniques de datawarehousing </a:t>
            </a:r>
          </a:p>
          <a:p>
            <a:pPr lvl="2"/>
            <a:r>
              <a:rPr lang="fr-FR"/>
              <a:t>contrôle direct des données personnelles</a:t>
            </a:r>
          </a:p>
          <a:p>
            <a:pPr lvl="2"/>
            <a:r>
              <a:rPr lang="fr-FR"/>
              <a:t>environnements de simulation personnalisés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89</a:t>
            </a:fld>
            <a:endParaRPr lang="en-GB" dirty="0"/>
          </a:p>
        </p:txBody>
      </p:sp>
    </p:spTree>
    <p:extLst>
      <p:ext uri="{BB962C8B-B14F-4D97-AF65-F5344CB8AC3E}">
        <p14:creationId xmlns:p14="http://schemas.microsoft.com/office/powerpoint/2010/main" val="193630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Modélisation des informations</a:t>
            </a:r>
            <a:endParaRPr lang="en-US" dirty="0"/>
          </a:p>
        </p:txBody>
      </p:sp>
      <p:sp>
        <p:nvSpPr>
          <p:cNvPr id="3" name="Content Placeholder 2"/>
          <p:cNvSpPr>
            <a:spLocks noGrp="1"/>
          </p:cNvSpPr>
          <p:nvPr>
            <p:ph idx="1"/>
          </p:nvPr>
        </p:nvSpPr>
        <p:spPr/>
        <p:txBody>
          <a:bodyPr>
            <a:normAutofit/>
          </a:bodyPr>
          <a:lstStyle/>
          <a:p>
            <a:r>
              <a:rPr lang="fr-FR" dirty="0"/>
              <a:t>les informations sont modélisées d'une façon qui se rapproche le plus possible de la réalité</a:t>
            </a:r>
          </a:p>
          <a:p>
            <a:pPr lvl="1"/>
            <a:r>
              <a:rPr lang="fr-FR" dirty="0"/>
              <a:t>définition des éléments d'information</a:t>
            </a:r>
          </a:p>
          <a:p>
            <a:pPr lvl="1"/>
            <a:r>
              <a:rPr lang="fr-FR" dirty="0"/>
              <a:t>définition des caractéristiques des éléments d'information</a:t>
            </a:r>
          </a:p>
          <a:p>
            <a:pPr lvl="1"/>
            <a:r>
              <a:rPr lang="fr-FR" dirty="0"/>
              <a:t>définition des relations entre les éléments d'information</a:t>
            </a:r>
          </a:p>
          <a:p>
            <a:endParaRPr lang="fr-FR" dirty="0"/>
          </a:p>
          <a:p>
            <a:r>
              <a:rPr lang="fr-FR" dirty="0"/>
              <a:t>la modélisation tient compte d'un maximum de besoins prévisibles d’utilisation des informations</a:t>
            </a:r>
          </a:p>
          <a:p>
            <a:endParaRPr lang="fr-FR" dirty="0"/>
          </a:p>
          <a:p>
            <a:r>
              <a:rPr lang="fr-FR" dirty="0"/>
              <a:t>la modélisation peut être étendue et adaptée de manière souple si la réalité ou les besoins d'utilisation changent (diminution ou augmentation)</a:t>
            </a:r>
          </a:p>
          <a:p>
            <a:endParaRPr lang="fr-FR" dirty="0"/>
          </a:p>
          <a:p>
            <a:r>
              <a:rPr lang="fr-FR" dirty="0"/>
              <a:t>la mise en </a:t>
            </a:r>
            <a:r>
              <a:rPr lang="fr-FR" dirty="0" err="1"/>
              <a:t>oeuvre</a:t>
            </a:r>
            <a:r>
              <a:rPr lang="fr-FR" dirty="0"/>
              <a:t> de ce modèle est adaptée aux besoins d'utilisation actuels de l'information</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229258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Facteurs critiques de succès</a:t>
            </a:r>
            <a:endParaRPr lang="en-US" dirty="0"/>
          </a:p>
        </p:txBody>
      </p:sp>
      <p:sp>
        <p:nvSpPr>
          <p:cNvPr id="3" name="Content Placeholder 2"/>
          <p:cNvSpPr>
            <a:spLocks noGrp="1"/>
          </p:cNvSpPr>
          <p:nvPr>
            <p:ph idx="1"/>
          </p:nvPr>
        </p:nvSpPr>
        <p:spPr/>
        <p:txBody>
          <a:bodyPr>
            <a:normAutofit/>
          </a:bodyPr>
          <a:lstStyle/>
          <a:p>
            <a:r>
              <a:rPr lang="fr-FR" dirty="0"/>
              <a:t>prestation de services électronique comme processus de réforme structurelle</a:t>
            </a:r>
          </a:p>
          <a:p>
            <a:r>
              <a:rPr lang="fr-FR" dirty="0"/>
              <a:t>révision de processus</a:t>
            </a:r>
          </a:p>
          <a:p>
            <a:r>
              <a:rPr lang="fr-FR" dirty="0"/>
              <a:t>back-offices coordonnés</a:t>
            </a:r>
          </a:p>
          <a:p>
            <a:r>
              <a:rPr lang="fr-FR" dirty="0"/>
              <a:t>prestation de services </a:t>
            </a:r>
            <a:r>
              <a:rPr lang="fr-FR" dirty="0" err="1"/>
              <a:t>front-office</a:t>
            </a:r>
            <a:r>
              <a:rPr lang="fr-FR" dirty="0"/>
              <a:t> intégrée et personnalisée</a:t>
            </a:r>
          </a:p>
          <a:p>
            <a:r>
              <a:rPr lang="fr-FR" dirty="0"/>
              <a:t>l’appui et l’accès aux responsables politiques au plus haut niveau</a:t>
            </a:r>
          </a:p>
          <a:p>
            <a:r>
              <a:rPr lang="fr-FR" dirty="0"/>
              <a:t>large soutien social</a:t>
            </a:r>
          </a:p>
          <a:p>
            <a:r>
              <a:rPr lang="fr-FR" dirty="0"/>
              <a:t>confiance de toutes parties intéressées en ce qui concerne le maintien de l'autonomie nécessaire et la sécurité du système</a:t>
            </a:r>
          </a:p>
          <a:p>
            <a:r>
              <a:rPr lang="fr-FR" dirty="0"/>
              <a:t>collaboration entre tous les acteurs concernés, basée sur une répartition des tâches plutôt que sur une centralisation des tâches</a:t>
            </a:r>
          </a:p>
          <a:p>
            <a:r>
              <a:rPr lang="fr-FR" dirty="0"/>
              <a:t>quick </a:t>
            </a:r>
            <a:r>
              <a:rPr lang="fr-FR" dirty="0" err="1"/>
              <a:t>wins</a:t>
            </a:r>
            <a:r>
              <a:rPr lang="fr-FR" dirty="0"/>
              <a:t> en combinaison avec une vision à long terme</a:t>
            </a:r>
          </a:p>
          <a:p>
            <a:r>
              <a:rPr lang="fr-FR" dirty="0"/>
              <a:t>prise en compte de la répartition des tâches légale entre les acteurs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90</a:t>
            </a:fld>
            <a:endParaRPr lang="en-GB" dirty="0"/>
          </a:p>
        </p:txBody>
      </p:sp>
    </p:spTree>
    <p:extLst>
      <p:ext uri="{BB962C8B-B14F-4D97-AF65-F5344CB8AC3E}">
        <p14:creationId xmlns:p14="http://schemas.microsoft.com/office/powerpoint/2010/main" val="4242676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Facteurs critiques de succès</a:t>
            </a:r>
            <a:endParaRPr lang="en-US" dirty="0"/>
          </a:p>
        </p:txBody>
      </p:sp>
      <p:sp>
        <p:nvSpPr>
          <p:cNvPr id="3" name="Content Placeholder 2"/>
          <p:cNvSpPr>
            <a:spLocks noGrp="1"/>
          </p:cNvSpPr>
          <p:nvPr>
            <p:ph idx="1"/>
          </p:nvPr>
        </p:nvSpPr>
        <p:spPr/>
        <p:txBody>
          <a:bodyPr/>
          <a:lstStyle/>
          <a:p>
            <a:r>
              <a:rPr lang="fr-FR" dirty="0"/>
              <a:t>cadre légal qui rend exigibles les principes de base communs en matière de gestion de l'information</a:t>
            </a:r>
          </a:p>
          <a:p>
            <a:r>
              <a:rPr lang="fr-FR" dirty="0"/>
              <a:t>création d'intégrateurs de services chargés de stimuler et de coordonner</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91</a:t>
            </a:fld>
            <a:endParaRPr lang="en-GB" dirty="0"/>
          </a:p>
        </p:txBody>
      </p:sp>
    </p:spTree>
    <p:extLst>
      <p:ext uri="{BB962C8B-B14F-4D97-AF65-F5344CB8AC3E}">
        <p14:creationId xmlns:p14="http://schemas.microsoft.com/office/powerpoint/2010/main" val="3762180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Principaux obstacles</a:t>
            </a:r>
            <a:endParaRPr lang="en-US" dirty="0"/>
          </a:p>
        </p:txBody>
      </p:sp>
      <p:sp>
        <p:nvSpPr>
          <p:cNvPr id="3" name="Content Placeholder 2"/>
          <p:cNvSpPr>
            <a:spLocks noGrp="1"/>
          </p:cNvSpPr>
          <p:nvPr>
            <p:ph idx="1"/>
          </p:nvPr>
        </p:nvSpPr>
        <p:spPr/>
        <p:txBody>
          <a:bodyPr>
            <a:normAutofit/>
          </a:bodyPr>
          <a:lstStyle/>
          <a:p>
            <a:r>
              <a:rPr lang="fr-FR" dirty="0"/>
              <a:t>chercher un juste équilibre entre l'efficacité d'une part et la protection de la vie privée et la sécurité de l'information d'autre part</a:t>
            </a:r>
          </a:p>
          <a:p>
            <a:endParaRPr lang="fr-FR" dirty="0"/>
          </a:p>
          <a:p>
            <a:r>
              <a:rPr lang="fr-FR" dirty="0"/>
              <a:t>la course aux quick </a:t>
            </a:r>
            <a:r>
              <a:rPr lang="fr-FR" dirty="0" err="1"/>
              <a:t>wins</a:t>
            </a:r>
            <a:r>
              <a:rPr lang="fr-FR" dirty="0"/>
              <a:t> (cf. nombreuses enquêtes) ne stimule pas le développement de systèmes bien conçus basés sur l’optimalisation des processus</a:t>
            </a:r>
          </a:p>
          <a:p>
            <a:endParaRPr lang="fr-FR" dirty="0"/>
          </a:p>
          <a:p>
            <a:r>
              <a:rPr lang="fr-FR" dirty="0"/>
              <a:t>marge financière trop restreinte pour l'innovation</a:t>
            </a:r>
          </a:p>
          <a:p>
            <a:endParaRPr lang="fr-FR" dirty="0"/>
          </a:p>
          <a:p>
            <a:r>
              <a:rPr lang="fr-FR" dirty="0"/>
              <a:t>acteurs considèrent parfois le développement de services électroniques comme une menace</a:t>
            </a:r>
          </a:p>
          <a:p>
            <a:endParaRPr lang="fr-FR"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92</a:t>
            </a:fld>
            <a:endParaRPr lang="en-GB" dirty="0"/>
          </a:p>
        </p:txBody>
      </p:sp>
    </p:spTree>
    <p:extLst>
      <p:ext uri="{BB962C8B-B14F-4D97-AF65-F5344CB8AC3E}">
        <p14:creationId xmlns:p14="http://schemas.microsoft.com/office/powerpoint/2010/main" val="42300289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Principaux obstacles</a:t>
            </a:r>
            <a:endParaRPr lang="en-US" dirty="0"/>
          </a:p>
        </p:txBody>
      </p:sp>
      <p:sp>
        <p:nvSpPr>
          <p:cNvPr id="3" name="Content Placeholder 2"/>
          <p:cNvSpPr>
            <a:spLocks noGrp="1"/>
          </p:cNvSpPr>
          <p:nvPr>
            <p:ph idx="1"/>
          </p:nvPr>
        </p:nvSpPr>
        <p:spPr/>
        <p:txBody>
          <a:bodyPr/>
          <a:lstStyle/>
          <a:p>
            <a:r>
              <a:rPr lang="fr-FR" dirty="0"/>
              <a:t>manque de compétences et de connaissances =&gt; création d'une a</a:t>
            </a:r>
            <a:r>
              <a:rPr lang="en-US" dirty="0" err="1"/>
              <a:t>ssociation</a:t>
            </a:r>
            <a:r>
              <a:rPr lang="en-US" dirty="0"/>
              <a:t> sans but </a:t>
            </a:r>
            <a:r>
              <a:rPr lang="en-US" dirty="0" err="1"/>
              <a:t>lucratif</a:t>
            </a:r>
            <a:r>
              <a:rPr lang="en-US" dirty="0"/>
              <a:t> </a:t>
            </a:r>
            <a:r>
              <a:rPr lang="fr-FR" dirty="0"/>
              <a:t>de soutien, qui peut attirer des collaborateurs aux conditions du marché et les mettre à la disposition des acteurs du secteur social et du secteur des soins de santé</a:t>
            </a:r>
          </a:p>
          <a:p>
            <a:endParaRPr lang="en-US" altLang="en-US" dirty="0">
              <a:sym typeface="Arial" charset="0"/>
            </a:endParaRPr>
          </a:p>
          <a:p>
            <a:r>
              <a:rPr lang="en-US" altLang="en-US" dirty="0" err="1">
                <a:sym typeface="Arial" charset="0"/>
              </a:rPr>
              <a:t>besoin</a:t>
            </a:r>
            <a:r>
              <a:rPr lang="en-US" altLang="en-US" dirty="0">
                <a:sym typeface="Arial" charset="0"/>
              </a:rPr>
              <a:t> d'un </a:t>
            </a:r>
            <a:r>
              <a:rPr lang="en-US" altLang="en-US" dirty="0" err="1">
                <a:sym typeface="Arial" charset="0"/>
              </a:rPr>
              <a:t>changement</a:t>
            </a:r>
            <a:r>
              <a:rPr lang="en-US" altLang="en-US" dirty="0">
                <a:sym typeface="Arial" charset="0"/>
              </a:rPr>
              <a:t> radical de culture</a:t>
            </a:r>
          </a:p>
          <a:p>
            <a:pPr lvl="1"/>
            <a:r>
              <a:rPr lang="en-US" altLang="en-US" dirty="0" err="1">
                <a:sym typeface="Arial" charset="0"/>
              </a:rPr>
              <a:t>d'une</a:t>
            </a:r>
            <a:r>
              <a:rPr lang="en-US" altLang="en-US" dirty="0">
                <a:sym typeface="Arial" charset="0"/>
              </a:rPr>
              <a:t> </a:t>
            </a:r>
            <a:r>
              <a:rPr lang="en-US" altLang="en-US" dirty="0" err="1">
                <a:sym typeface="Arial" charset="0"/>
              </a:rPr>
              <a:t>hiérarchie</a:t>
            </a:r>
            <a:r>
              <a:rPr lang="en-US" altLang="en-US" dirty="0">
                <a:sym typeface="Arial" charset="0"/>
              </a:rPr>
              <a:t> </a:t>
            </a:r>
            <a:r>
              <a:rPr lang="en-US" altLang="en-US" dirty="0" err="1">
                <a:sym typeface="Arial" charset="0"/>
              </a:rPr>
              <a:t>vers</a:t>
            </a:r>
            <a:r>
              <a:rPr lang="en-US" altLang="en-US" dirty="0">
                <a:sym typeface="Arial" charset="0"/>
              </a:rPr>
              <a:t> des </a:t>
            </a:r>
            <a:r>
              <a:rPr lang="en-US" altLang="en-US" dirty="0" err="1">
                <a:sym typeface="Arial" charset="0"/>
              </a:rPr>
              <a:t>réseaux</a:t>
            </a:r>
            <a:endParaRPr lang="en-US" altLang="en-US" dirty="0">
              <a:sym typeface="Arial" charset="0"/>
            </a:endParaRPr>
          </a:p>
          <a:p>
            <a:pPr lvl="1"/>
            <a:r>
              <a:rPr lang="en-US" altLang="en-US" dirty="0" err="1">
                <a:sym typeface="Arial" charset="0"/>
              </a:rPr>
              <a:t>développement</a:t>
            </a:r>
            <a:r>
              <a:rPr lang="en-US" altLang="en-US" dirty="0">
                <a:sym typeface="Arial" charset="0"/>
              </a:rPr>
              <a:t> de </a:t>
            </a:r>
            <a:r>
              <a:rPr lang="en-US" altLang="en-US" dirty="0" err="1">
                <a:sym typeface="Arial" charset="0"/>
              </a:rPr>
              <a:t>l’offre</a:t>
            </a:r>
            <a:r>
              <a:rPr lang="en-US" altLang="en-US" dirty="0">
                <a:sym typeface="Arial" charset="0"/>
              </a:rPr>
              <a:t> de services </a:t>
            </a:r>
            <a:r>
              <a:rPr lang="en-US" altLang="en-US" dirty="0" err="1">
                <a:sym typeface="Arial" charset="0"/>
              </a:rPr>
              <a:t>en</a:t>
            </a:r>
            <a:r>
              <a:rPr lang="en-US" altLang="en-US" dirty="0">
                <a:sym typeface="Arial" charset="0"/>
              </a:rPr>
              <a:t> </a:t>
            </a:r>
            <a:r>
              <a:rPr lang="en-US" altLang="en-US" dirty="0" err="1">
                <a:sym typeface="Arial" charset="0"/>
              </a:rPr>
              <a:t>fonction</a:t>
            </a:r>
            <a:r>
              <a:rPr lang="en-US" altLang="en-US" dirty="0">
                <a:sym typeface="Arial" charset="0"/>
              </a:rPr>
              <a:t> des </a:t>
            </a:r>
            <a:r>
              <a:rPr lang="en-US" altLang="en-US" dirty="0" err="1">
                <a:sym typeface="Arial" charset="0"/>
              </a:rPr>
              <a:t>besoins</a:t>
            </a:r>
            <a:r>
              <a:rPr lang="en-US" altLang="en-US" dirty="0">
                <a:sym typeface="Arial" charset="0"/>
              </a:rPr>
              <a:t> des </a:t>
            </a:r>
            <a:r>
              <a:rPr lang="en-US" altLang="en-US" dirty="0" err="1">
                <a:sym typeface="Arial" charset="0"/>
              </a:rPr>
              <a:t>utilisateurs</a:t>
            </a:r>
            <a:r>
              <a:rPr lang="en-US" altLang="en-US" dirty="0">
                <a:sym typeface="Arial" charset="0"/>
              </a:rPr>
              <a:t>, et non </a:t>
            </a:r>
            <a:r>
              <a:rPr lang="en-US" altLang="en-US" dirty="0" err="1">
                <a:sym typeface="Arial" charset="0"/>
              </a:rPr>
              <a:t>en</a:t>
            </a:r>
            <a:r>
              <a:rPr lang="en-US" altLang="en-US" dirty="0">
                <a:sym typeface="Arial" charset="0"/>
              </a:rPr>
              <a:t> </a:t>
            </a:r>
            <a:r>
              <a:rPr lang="en-US" altLang="en-US" dirty="0" err="1">
                <a:sym typeface="Arial" charset="0"/>
              </a:rPr>
              <a:t>fonction</a:t>
            </a:r>
            <a:r>
              <a:rPr lang="en-US" altLang="en-US" dirty="0">
                <a:sym typeface="Arial" charset="0"/>
              </a:rPr>
              <a:t> de </a:t>
            </a:r>
            <a:r>
              <a:rPr lang="en-US" altLang="en-US" dirty="0" err="1">
                <a:sym typeface="Arial" charset="0"/>
              </a:rPr>
              <a:t>l’organisation</a:t>
            </a:r>
            <a:r>
              <a:rPr lang="en-US" altLang="en-US" dirty="0">
                <a:sym typeface="Arial" charset="0"/>
              </a:rPr>
              <a:t> interne des </a:t>
            </a:r>
            <a:r>
              <a:rPr lang="en-US" altLang="en-US" dirty="0" err="1">
                <a:sym typeface="Arial" charset="0"/>
              </a:rPr>
              <a:t>acteurs</a:t>
            </a:r>
            <a:endParaRPr lang="en-US" altLang="en-US" dirty="0">
              <a:sym typeface="Arial" charset="0"/>
            </a:endParaRPr>
          </a:p>
          <a:p>
            <a:pPr lvl="1"/>
            <a:r>
              <a:rPr lang="en-US" altLang="en-US" dirty="0" err="1">
                <a:sym typeface="Arial" charset="0"/>
              </a:rPr>
              <a:t>autonomisation</a:t>
            </a:r>
            <a:r>
              <a:rPr lang="en-US" altLang="en-US" dirty="0">
                <a:sym typeface="Arial" charset="0"/>
              </a:rPr>
              <a:t> au lieu de </a:t>
            </a:r>
            <a:r>
              <a:rPr lang="en-US" altLang="en-US" dirty="0" err="1">
                <a:sym typeface="Arial" charset="0"/>
              </a:rPr>
              <a:t>serviabilité</a:t>
            </a:r>
            <a:endParaRPr lang="en-US" altLang="en-US" dirty="0">
              <a:sym typeface="Arial" charset="0"/>
            </a:endParaRPr>
          </a:p>
          <a:p>
            <a:pPr lvl="1"/>
            <a:r>
              <a:rPr lang="en-US" altLang="en-US" dirty="0" err="1">
                <a:sym typeface="Arial" charset="0"/>
              </a:rPr>
              <a:t>récompenser</a:t>
            </a:r>
            <a:r>
              <a:rPr lang="en-US" altLang="en-US" dirty="0">
                <a:sym typeface="Arial" charset="0"/>
              </a:rPr>
              <a:t> </a:t>
            </a:r>
            <a:r>
              <a:rPr lang="en-US" altLang="en-US" dirty="0" err="1">
                <a:sym typeface="Arial" charset="0"/>
              </a:rPr>
              <a:t>l'esprit</a:t>
            </a:r>
            <a:r>
              <a:rPr lang="en-US" altLang="en-US" dirty="0">
                <a:sym typeface="Arial" charset="0"/>
              </a:rPr>
              <a:t> </a:t>
            </a:r>
            <a:r>
              <a:rPr lang="en-US" altLang="en-US" dirty="0" err="1">
                <a:sym typeface="Arial" charset="0"/>
              </a:rPr>
              <a:t>d'entreprise</a:t>
            </a:r>
            <a:endParaRPr lang="en-US" altLang="en-US" dirty="0">
              <a:sym typeface="Arial" charset="0"/>
            </a:endParaRPr>
          </a:p>
          <a:p>
            <a:pPr lvl="1"/>
            <a:r>
              <a:rPr lang="en-US" altLang="en-US" dirty="0" err="1">
                <a:sym typeface="Arial" charset="0"/>
              </a:rPr>
              <a:t>évaluation</a:t>
            </a:r>
            <a:r>
              <a:rPr lang="en-US" altLang="en-US" dirty="0">
                <a:sym typeface="Arial" charset="0"/>
              </a:rPr>
              <a:t> a posteriori de </a:t>
            </a:r>
            <a:r>
              <a:rPr lang="en-US" altLang="en-US" dirty="0" err="1">
                <a:sym typeface="Arial" charset="0"/>
              </a:rPr>
              <a:t>l'output</a:t>
            </a:r>
            <a:r>
              <a:rPr lang="en-US" altLang="en-US" dirty="0">
                <a:sym typeface="Arial" charset="0"/>
              </a:rPr>
              <a:t> au lieu de </a:t>
            </a:r>
            <a:r>
              <a:rPr lang="en-US" altLang="en-US" dirty="0" err="1">
                <a:sym typeface="Arial" charset="0"/>
              </a:rPr>
              <a:t>contrôle</a:t>
            </a:r>
            <a:r>
              <a:rPr lang="en-US" altLang="en-US" dirty="0">
                <a:sym typeface="Arial" charset="0"/>
              </a:rPr>
              <a:t> </a:t>
            </a:r>
            <a:r>
              <a:rPr lang="en-US" altLang="en-US" dirty="0" err="1">
                <a:sym typeface="Arial" charset="0"/>
              </a:rPr>
              <a:t>préalable</a:t>
            </a:r>
            <a:r>
              <a:rPr lang="en-US" altLang="en-US" dirty="0">
                <a:sym typeface="Arial" charset="0"/>
              </a:rPr>
              <a:t> de </a:t>
            </a:r>
            <a:r>
              <a:rPr lang="en-US" altLang="en-US" dirty="0" err="1">
                <a:sym typeface="Arial" charset="0"/>
              </a:rPr>
              <a:t>l'input</a:t>
            </a:r>
            <a:endParaRPr lang="en-US" altLang="en-US" dirty="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93</a:t>
            </a:fld>
            <a:endParaRPr lang="en-GB" dirty="0"/>
          </a:p>
        </p:txBody>
      </p:sp>
    </p:spTree>
    <p:extLst>
      <p:ext uri="{BB962C8B-B14F-4D97-AF65-F5344CB8AC3E}">
        <p14:creationId xmlns:p14="http://schemas.microsoft.com/office/powerpoint/2010/main" val="13199011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C70997E-C732-4EF4-9679-8436FE3692AD}" type="slidenum">
              <a:rPr lang="en-GB" smtClean="0"/>
              <a:pPr>
                <a:defRPr/>
              </a:pPr>
              <a:t>94</a:t>
            </a:fld>
            <a:endParaRPr lang="en-GB"/>
          </a:p>
        </p:txBody>
      </p:sp>
    </p:spTree>
    <p:extLst>
      <p:ext uri="{BB962C8B-B14F-4D97-AF65-F5344CB8AC3E}">
        <p14:creationId xmlns:p14="http://schemas.microsoft.com/office/powerpoint/2010/main" val="35026837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3392" y="1772816"/>
            <a:ext cx="10959008" cy="2304256"/>
          </a:xfrm>
        </p:spPr>
        <p:txBody>
          <a:bodyPr/>
          <a:lstStyle/>
          <a:p>
            <a:endParaRPr lang="fr-BE" sz="1200" dirty="0"/>
          </a:p>
          <a:p>
            <a:r>
              <a:rPr lang="fr-BE" dirty="0"/>
              <a:t>Annexe</a:t>
            </a:r>
          </a:p>
          <a:p>
            <a:r>
              <a:rPr lang="fr-BE" dirty="0"/>
              <a:t>S</a:t>
            </a:r>
            <a:r>
              <a:rPr lang="fr-FR" dirty="0" err="1"/>
              <a:t>upport</a:t>
            </a:r>
            <a:r>
              <a:rPr lang="fr-FR" dirty="0"/>
              <a:t> à la lutte contre la fraude sociale</a:t>
            </a:r>
          </a:p>
          <a:p>
            <a:r>
              <a:rPr lang="fr-FR" dirty="0"/>
              <a:t>via datamining et </a:t>
            </a:r>
            <a:r>
              <a:rPr lang="fr-FR" dirty="0" err="1"/>
              <a:t>webscraping</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95</a:t>
            </a:fld>
            <a:endParaRPr lang="en-GB" dirty="0"/>
          </a:p>
        </p:txBody>
      </p:sp>
    </p:spTree>
    <p:extLst>
      <p:ext uri="{BB962C8B-B14F-4D97-AF65-F5344CB8AC3E}">
        <p14:creationId xmlns:p14="http://schemas.microsoft.com/office/powerpoint/2010/main" val="3732096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1559496" y="2889250"/>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a:xfrm>
            <a:off x="1991544" y="-85402"/>
            <a:ext cx="8229600" cy="922114"/>
          </a:xfrm>
        </p:spPr>
        <p:txBody>
          <a:bodyPr/>
          <a:lstStyle/>
          <a:p>
            <a:r>
              <a:rPr lang="fr-BE" altLang="fr-FR" dirty="0"/>
              <a:t>Datamining: analyses de processus</a:t>
            </a:r>
            <a:endParaRPr lang="en-GB" altLang="fr-FR" dirty="0"/>
          </a:p>
        </p:txBody>
      </p:sp>
      <p:sp>
        <p:nvSpPr>
          <p:cNvPr id="4" name="Rectangle 3"/>
          <p:cNvSpPr/>
          <p:nvPr/>
        </p:nvSpPr>
        <p:spPr>
          <a:xfrm>
            <a:off x="3359150" y="1557338"/>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a:solidFill>
                  <a:schemeClr val="tx1">
                    <a:lumMod val="85000"/>
                    <a:lumOff val="15000"/>
                  </a:schemeClr>
                </a:solidFill>
              </a:rPr>
              <a:t>de l’analyse</a:t>
            </a:r>
          </a:p>
        </p:txBody>
      </p:sp>
      <p:sp>
        <p:nvSpPr>
          <p:cNvPr id="5" name="Rectangle 4"/>
          <p:cNvSpPr/>
          <p:nvPr/>
        </p:nvSpPr>
        <p:spPr>
          <a:xfrm>
            <a:off x="3359150" y="2852738"/>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85000"/>
                    <a:lumOff val="15000"/>
                  </a:schemeClr>
                </a:solidFill>
              </a:rPr>
              <a:t>Analyse du </a:t>
            </a:r>
            <a:r>
              <a:rPr lang="fr-BE" sz="2000" b="1" dirty="0">
                <a:solidFill>
                  <a:schemeClr val="tx1">
                    <a:lumMod val="85000"/>
                    <a:lumOff val="15000"/>
                  </a:schemeClr>
                </a:solidFill>
              </a:rPr>
              <a:t>modèle</a:t>
            </a:r>
            <a:endParaRPr lang="en-GB" sz="2000" b="1" dirty="0">
              <a:solidFill>
                <a:schemeClr val="tx1">
                  <a:lumMod val="85000"/>
                  <a:lumOff val="15000"/>
                </a:schemeClr>
              </a:solidFill>
            </a:endParaRPr>
          </a:p>
        </p:txBody>
      </p:sp>
      <p:sp>
        <p:nvSpPr>
          <p:cNvPr id="7" name="Rectangle 6"/>
          <p:cNvSpPr/>
          <p:nvPr/>
        </p:nvSpPr>
        <p:spPr>
          <a:xfrm>
            <a:off x="3359150" y="5516564"/>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Analyse business </a:t>
            </a:r>
            <a:r>
              <a:rPr lang="fr-BE" sz="2000" dirty="0">
                <a:solidFill>
                  <a:schemeClr val="bg1"/>
                </a:solidFill>
              </a:rPr>
              <a:t>(avec les experts-business, collaboration avec les partenaires &amp; échange de données)</a:t>
            </a:r>
            <a:endParaRPr lang="en-GB" sz="2000" dirty="0">
              <a:solidFill>
                <a:schemeClr val="bg1"/>
              </a:solidFill>
            </a:endParaRPr>
          </a:p>
        </p:txBody>
      </p:sp>
      <p:sp>
        <p:nvSpPr>
          <p:cNvPr id="6" name="Rectangle 5"/>
          <p:cNvSpPr/>
          <p:nvPr/>
        </p:nvSpPr>
        <p:spPr>
          <a:xfrm>
            <a:off x="3359150" y="4237039"/>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95000"/>
                    <a:lumOff val="5000"/>
                  </a:schemeClr>
                </a:solidFill>
              </a:rPr>
              <a:t>Analyse des </a:t>
            </a:r>
            <a:r>
              <a:rPr lang="fr-BE" sz="2000" b="1" dirty="0">
                <a:solidFill>
                  <a:schemeClr val="tx1">
                    <a:lumMod val="95000"/>
                    <a:lumOff val="5000"/>
                  </a:schemeClr>
                </a:solidFill>
              </a:rPr>
              <a:t>bases de données</a:t>
            </a: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3575051" y="4724400"/>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4448175" y="4724400"/>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5303839" y="4724400"/>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5965826" y="4549775"/>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6240464" y="501332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751764" y="4268789"/>
            <a:ext cx="132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solidFill>
                  <a:schemeClr val="bg1"/>
                </a:solidFill>
              </a:rPr>
              <a:t>Set de données</a:t>
            </a:r>
            <a:endParaRPr lang="en-GB" altLang="fr-FR" sz="1400" b="1">
              <a:solidFill>
                <a:schemeClr val="bg1"/>
              </a:solidFill>
            </a:endParaRPr>
          </a:p>
        </p:txBody>
      </p:sp>
      <p:grpSp>
        <p:nvGrpSpPr>
          <p:cNvPr id="48" name="Group 47"/>
          <p:cNvGrpSpPr>
            <a:grpSpLocks/>
          </p:cNvGrpSpPr>
          <p:nvPr/>
        </p:nvGrpSpPr>
        <p:grpSpPr bwMode="auto">
          <a:xfrm>
            <a:off x="7248526" y="4581526"/>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6121400" y="4652964"/>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3575051" y="3284539"/>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6672263" y="3357563"/>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Modèle</a:t>
            </a:r>
            <a:endParaRPr lang="en-GB" dirty="0"/>
          </a:p>
        </p:txBody>
      </p:sp>
      <p:cxnSp>
        <p:nvCxnSpPr>
          <p:cNvPr id="63" name="Straight Arrow Connector 62"/>
          <p:cNvCxnSpPr/>
          <p:nvPr/>
        </p:nvCxnSpPr>
        <p:spPr>
          <a:xfrm>
            <a:off x="5621339" y="364490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5418139" y="3284539"/>
            <a:ext cx="125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Algorithme PA</a:t>
            </a:r>
            <a:endParaRPr lang="en-GB" altLang="fr-FR" sz="1400" b="1"/>
          </a:p>
        </p:txBody>
      </p:sp>
      <p:cxnSp>
        <p:nvCxnSpPr>
          <p:cNvPr id="65" name="Straight Arrow Connector 64"/>
          <p:cNvCxnSpPr/>
          <p:nvPr/>
        </p:nvCxnSpPr>
        <p:spPr>
          <a:xfrm>
            <a:off x="7888289" y="3644900"/>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7824789" y="3284539"/>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Prédire</a:t>
            </a:r>
            <a:endParaRPr lang="en-GB" altLang="fr-FR" sz="1400" b="1"/>
          </a:p>
        </p:txBody>
      </p:sp>
      <p:sp>
        <p:nvSpPr>
          <p:cNvPr id="68" name="Rectangle 67"/>
          <p:cNvSpPr/>
          <p:nvPr/>
        </p:nvSpPr>
        <p:spPr>
          <a:xfrm>
            <a:off x="8616951" y="3357563"/>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Prédiction</a:t>
            </a:r>
          </a:p>
        </p:txBody>
      </p:sp>
      <p:sp>
        <p:nvSpPr>
          <p:cNvPr id="69" name="Rectangle 68"/>
          <p:cNvSpPr/>
          <p:nvPr/>
        </p:nvSpPr>
        <p:spPr>
          <a:xfrm>
            <a:off x="3594101" y="2060576"/>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Liste de prédiction</a:t>
            </a:r>
          </a:p>
        </p:txBody>
      </p:sp>
      <p:cxnSp>
        <p:nvCxnSpPr>
          <p:cNvPr id="70" name="Straight Arrow Connector 69"/>
          <p:cNvCxnSpPr/>
          <p:nvPr/>
        </p:nvCxnSpPr>
        <p:spPr>
          <a:xfrm>
            <a:off x="5030789" y="2420938"/>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5016501" y="2060576"/>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6167439" y="1916114"/>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6281739" y="2038351"/>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7683500" y="2109789"/>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Compréhension du business !</a:t>
            </a:r>
            <a:endParaRPr lang="en-GB" altLang="fr-FR" sz="1400" b="1"/>
          </a:p>
        </p:txBody>
      </p:sp>
      <p:cxnSp>
        <p:nvCxnSpPr>
          <p:cNvPr id="11" name="Straight Connector 10"/>
          <p:cNvCxnSpPr/>
          <p:nvPr/>
        </p:nvCxnSpPr>
        <p:spPr>
          <a:xfrm>
            <a:off x="1703512" y="6242050"/>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3359150" y="2205039"/>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3359150" y="2205038"/>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3359150" y="2205038"/>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3359150" y="3573464"/>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3359150" y="4876800"/>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351088" y="633414"/>
            <a:ext cx="1503362" cy="923925"/>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Itératif;</a:t>
            </a:r>
            <a:br>
              <a:rPr lang="fr-BE" b="1" dirty="0">
                <a:solidFill>
                  <a:schemeClr val="accent6">
                    <a:lumMod val="75000"/>
                  </a:schemeClr>
                </a:solidFill>
                <a:latin typeface="+mn-lt"/>
              </a:rPr>
            </a:br>
            <a:r>
              <a:rPr lang="fr-BE" b="1" dirty="0">
                <a:solidFill>
                  <a:schemeClr val="accent6">
                    <a:lumMod val="75000"/>
                  </a:schemeClr>
                </a:solidFill>
                <a:latin typeface="+mn-lt"/>
              </a:rPr>
              <a:t>« Learning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8007350" y="983117"/>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sur le terrain</a:t>
            </a:r>
            <a:endParaRPr lang="en-GB" b="1" dirty="0"/>
          </a:p>
        </p:txBody>
      </p:sp>
      <p:cxnSp>
        <p:nvCxnSpPr>
          <p:cNvPr id="122" name="Straight Arrow Connector 121"/>
          <p:cNvCxnSpPr>
            <a:endCxn id="120" idx="2"/>
          </p:cNvCxnSpPr>
          <p:nvPr/>
        </p:nvCxnSpPr>
        <p:spPr>
          <a:xfrm flipV="1">
            <a:off x="8853487" y="1897517"/>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9918700" y="1222375"/>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9918700" y="1222376"/>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9918700" y="1222376"/>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9500643" y="119697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1531938" y="2976564"/>
            <a:ext cx="747712" cy="307975"/>
          </a:xfrm>
          <a:prstGeom prst="rect">
            <a:avLst/>
          </a:prstGeom>
          <a:noFill/>
        </p:spPr>
        <p:txBody>
          <a:bodyPr wrap="none">
            <a:spAutoFit/>
          </a:bodyPr>
          <a:lstStyle/>
          <a:p>
            <a:pPr fontAlgn="auto">
              <a:spcBef>
                <a:spcPts val="0"/>
              </a:spcBef>
              <a:spcAft>
                <a:spcPts val="0"/>
              </a:spcAft>
              <a:defRPr/>
            </a:pPr>
            <a:r>
              <a:rPr lang="fr-BE" sz="1400" b="1" dirty="0">
                <a:solidFill>
                  <a:schemeClr val="accent6">
                    <a:lumMod val="75000"/>
                  </a:schemeClr>
                </a:solidFill>
                <a:latin typeface="+mn-lt"/>
              </a:rPr>
              <a:t>Moteur</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96</a:t>
            </a:fld>
            <a:endParaRPr lang="en-GB" dirty="0"/>
          </a:p>
        </p:txBody>
      </p:sp>
    </p:spTree>
    <p:extLst>
      <p:ext uri="{BB962C8B-B14F-4D97-AF65-F5344CB8AC3E}">
        <p14:creationId xmlns:p14="http://schemas.microsoft.com/office/powerpoint/2010/main" val="268938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a:t>Datamining: </a:t>
            </a:r>
            <a:r>
              <a:rPr lang="en-GB" altLang="fr-FR" dirty="0" err="1"/>
              <a:t>domaines</a:t>
            </a:r>
            <a:r>
              <a:rPr lang="en-GB" altLang="fr-FR" dirty="0"/>
              <a:t> </a:t>
            </a:r>
            <a:r>
              <a:rPr lang="en-GB" altLang="fr-FR" dirty="0" err="1"/>
              <a:t>prioritaires</a:t>
            </a:r>
            <a:endParaRPr lang="en-GB" altLang="fr-FR" dirty="0"/>
          </a:p>
        </p:txBody>
      </p:sp>
      <p:sp>
        <p:nvSpPr>
          <p:cNvPr id="5" name="Rounded Rectangle 4"/>
          <p:cNvSpPr/>
          <p:nvPr/>
        </p:nvSpPr>
        <p:spPr>
          <a:xfrm>
            <a:off x="1847851"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4727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7608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74826" y="1484314"/>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4721226"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7600951"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1874839" y="3716339"/>
            <a:ext cx="2701923" cy="2246769"/>
          </a:xfrm>
          <a:prstGeom prst="rect">
            <a:avLst/>
          </a:prstGeom>
          <a:noFill/>
        </p:spPr>
        <p:txBody>
          <a:bodyPr wrap="squar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cotisations</a:t>
            </a:r>
          </a:p>
          <a:p>
            <a:pPr fontAlgn="auto">
              <a:spcBef>
                <a:spcPts val="0"/>
              </a:spcBef>
              <a:spcAft>
                <a:spcPts val="0"/>
              </a:spcAft>
              <a:defRPr/>
            </a:pPr>
            <a:r>
              <a:rPr lang="fr-BE" sz="2800" dirty="0">
                <a:solidFill>
                  <a:schemeClr val="bg1">
                    <a:lumMod val="50000"/>
                  </a:schemeClr>
                </a:solidFill>
                <a:latin typeface="+mn-lt"/>
              </a:rPr>
              <a:t>Ex. constructions en forme d’étoile d’araignée</a:t>
            </a:r>
            <a:endParaRPr lang="en-GB" sz="2800" dirty="0">
              <a:solidFill>
                <a:schemeClr val="bg1">
                  <a:lumMod val="50000"/>
                </a:schemeClr>
              </a:solidFill>
              <a:latin typeface="+mn-lt"/>
            </a:endParaRPr>
          </a:p>
        </p:txBody>
      </p:sp>
      <p:sp>
        <p:nvSpPr>
          <p:cNvPr id="12" name="TextBox 11"/>
          <p:cNvSpPr txBox="1"/>
          <p:nvPr/>
        </p:nvSpPr>
        <p:spPr>
          <a:xfrm>
            <a:off x="4721226" y="3716338"/>
            <a:ext cx="2356735" cy="1815882"/>
          </a:xfrm>
          <a:prstGeom prst="rect">
            <a:avLst/>
          </a:prstGeom>
          <a:noFill/>
        </p:spPr>
        <p:txBody>
          <a:bodyPr wrap="non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allocations</a:t>
            </a:r>
          </a:p>
          <a:p>
            <a:pPr fontAlgn="auto">
              <a:spcBef>
                <a:spcPts val="0"/>
              </a:spcBef>
              <a:spcAft>
                <a:spcPts val="0"/>
              </a:spcAft>
              <a:defRPr/>
            </a:pPr>
            <a:r>
              <a:rPr lang="fr-BE" sz="2800" dirty="0">
                <a:solidFill>
                  <a:schemeClr val="bg1">
                    <a:lumMod val="50000"/>
                  </a:schemeClr>
                </a:solidFill>
                <a:latin typeface="+mn-lt"/>
              </a:rPr>
              <a:t>Ex. kits sociaux</a:t>
            </a:r>
          </a:p>
          <a:p>
            <a:pPr fontAlgn="auto">
              <a:spcBef>
                <a:spcPts val="0"/>
              </a:spcBef>
              <a:spcAft>
                <a:spcPts val="0"/>
              </a:spcAft>
              <a:defRPr/>
            </a:pPr>
            <a:r>
              <a:rPr lang="fr-BE" sz="2800" dirty="0">
                <a:solidFill>
                  <a:schemeClr val="bg1">
                    <a:lumMod val="50000"/>
                  </a:schemeClr>
                </a:solidFill>
                <a:latin typeface="+mn-lt"/>
              </a:rPr>
              <a:t>(fictifs)</a:t>
            </a:r>
            <a:endParaRPr lang="en-GB" sz="2800" dirty="0">
              <a:solidFill>
                <a:schemeClr val="bg1">
                  <a:lumMod val="50000"/>
                </a:schemeClr>
              </a:solidFill>
              <a:latin typeface="+mn-lt"/>
            </a:endParaRPr>
          </a:p>
        </p:txBody>
      </p:sp>
      <p:sp>
        <p:nvSpPr>
          <p:cNvPr id="13" name="TextBox 12"/>
          <p:cNvSpPr txBox="1"/>
          <p:nvPr/>
        </p:nvSpPr>
        <p:spPr>
          <a:xfrm>
            <a:off x="7673976" y="3716338"/>
            <a:ext cx="2670175" cy="1816100"/>
          </a:xfrm>
          <a:prstGeom prst="rect">
            <a:avLst/>
          </a:prstGeom>
          <a:noFill/>
        </p:spPr>
        <p:txBody>
          <a:bodyPr>
            <a:spAutoFit/>
          </a:bodyPr>
          <a:lstStyle/>
          <a:p>
            <a:pPr fontAlgn="auto">
              <a:spcBef>
                <a:spcPts val="0"/>
              </a:spcBef>
              <a:spcAft>
                <a:spcPts val="0"/>
              </a:spcAft>
              <a:defRPr/>
            </a:pPr>
            <a:r>
              <a:rPr lang="fr-BE" sz="2800" b="1" dirty="0">
                <a:solidFill>
                  <a:schemeClr val="bg1">
                    <a:lumMod val="50000"/>
                  </a:schemeClr>
                </a:solidFill>
                <a:latin typeface="+mn-lt"/>
              </a:rPr>
              <a:t>Fraude transfrontalière</a:t>
            </a:r>
          </a:p>
          <a:p>
            <a:pPr fontAlgn="auto">
              <a:spcBef>
                <a:spcPts val="0"/>
              </a:spcBef>
              <a:spcAft>
                <a:spcPts val="0"/>
              </a:spcAft>
              <a:defRPr/>
            </a:pPr>
            <a:endParaRPr lang="fr-BE" sz="2800" b="1" dirty="0">
              <a:solidFill>
                <a:schemeClr val="bg1">
                  <a:lumMod val="50000"/>
                </a:schemeClr>
              </a:solidFill>
              <a:latin typeface="+mn-lt"/>
            </a:endParaRPr>
          </a:p>
          <a:p>
            <a:pPr fontAlgn="auto">
              <a:spcBef>
                <a:spcPts val="0"/>
              </a:spcBef>
              <a:spcAft>
                <a:spcPts val="0"/>
              </a:spcAft>
              <a:defRPr/>
            </a:pPr>
            <a:r>
              <a:rPr lang="fr-BE" sz="2800" dirty="0">
                <a:solidFill>
                  <a:schemeClr val="bg1">
                    <a:lumMod val="50000"/>
                  </a:schemeClr>
                </a:solidFill>
                <a:latin typeface="+mn-lt"/>
              </a:rPr>
              <a:t>Dumping social</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97</a:t>
            </a:fld>
            <a:endParaRPr lang="en-GB" dirty="0"/>
          </a:p>
        </p:txBody>
      </p:sp>
    </p:spTree>
    <p:extLst>
      <p:ext uri="{BB962C8B-B14F-4D97-AF65-F5344CB8AC3E}">
        <p14:creationId xmlns:p14="http://schemas.microsoft.com/office/powerpoint/2010/main" val="16187238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4291112"/>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272062"/>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2759175"/>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6818313" y="836712"/>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631951" y="59278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47851" y="32640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13" name="Rectangle 12"/>
          <p:cNvSpPr/>
          <p:nvPr/>
        </p:nvSpPr>
        <p:spPr>
          <a:xfrm>
            <a:off x="1847851" y="39498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14" name="Rectangle 13"/>
          <p:cNvSpPr/>
          <p:nvPr/>
        </p:nvSpPr>
        <p:spPr>
          <a:xfrm>
            <a:off x="1847851" y="4597501"/>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15" name="Rectangle 14"/>
          <p:cNvSpPr/>
          <p:nvPr/>
        </p:nvSpPr>
        <p:spPr>
          <a:xfrm>
            <a:off x="1847851" y="5245201"/>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17" name="Rectangle 16"/>
          <p:cNvSpPr/>
          <p:nvPr/>
        </p:nvSpPr>
        <p:spPr>
          <a:xfrm>
            <a:off x="1847851" y="32528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1847851" y="52452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7212014" y="2040038"/>
            <a:ext cx="1958975" cy="461963"/>
          </a:xfrm>
          <a:prstGeom prst="rect">
            <a:avLst/>
          </a:prstGeom>
          <a:noFill/>
          <a:ln>
            <a:noFill/>
          </a:ln>
          <a:effec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8951913" y="5240437"/>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3</a:t>
            </a:r>
            <a:endParaRPr lang="en-US" altLang="en-US" sz="1800">
              <a:solidFill>
                <a:srgbClr val="333399"/>
              </a:solidFill>
              <a:latin typeface="Verdana" pitchFamily="34" charset="0"/>
            </a:endParaRPr>
          </a:p>
        </p:txBody>
      </p:sp>
      <p:sp>
        <p:nvSpPr>
          <p:cNvPr id="50" name="Line 19"/>
          <p:cNvSpPr>
            <a:spLocks noChangeShapeType="1"/>
          </p:cNvSpPr>
          <p:nvPr/>
        </p:nvSpPr>
        <p:spPr bwMode="auto">
          <a:xfrm>
            <a:off x="8947150" y="2975076"/>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6691314" y="5121376"/>
            <a:ext cx="164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2</a:t>
            </a:r>
            <a:endParaRPr lang="en-US" altLang="en-US" sz="1800">
              <a:solidFill>
                <a:srgbClr val="333399"/>
              </a:solidFill>
              <a:latin typeface="Verdana" pitchFamily="34" charset="0"/>
            </a:endParaRPr>
          </a:p>
        </p:txBody>
      </p:sp>
      <p:sp>
        <p:nvSpPr>
          <p:cNvPr id="22545" name="Text Box 15"/>
          <p:cNvSpPr txBox="1">
            <a:spLocks noChangeArrowheads="1"/>
          </p:cNvSpPr>
          <p:nvPr/>
        </p:nvSpPr>
        <p:spPr bwMode="auto">
          <a:xfrm>
            <a:off x="4632325" y="3656112"/>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1</a:t>
            </a:r>
            <a:endParaRPr lang="en-US" altLang="en-US" sz="1800">
              <a:solidFill>
                <a:srgbClr val="333399"/>
              </a:solidFill>
              <a:latin typeface="Verdana" pitchFamily="34" charset="0"/>
            </a:endParaRPr>
          </a:p>
        </p:txBody>
      </p:sp>
      <p:sp>
        <p:nvSpPr>
          <p:cNvPr id="55" name="Line 19"/>
          <p:cNvSpPr>
            <a:spLocks noChangeShapeType="1"/>
          </p:cNvSpPr>
          <p:nvPr/>
        </p:nvSpPr>
        <p:spPr bwMode="auto">
          <a:xfrm flipH="1">
            <a:off x="7600951" y="2975076"/>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6167439" y="2502000"/>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4902201" y="2400400"/>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6918326" y="3959325"/>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5173663" y="2259112"/>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69" name="TextBox 68"/>
          <p:cNvSpPr txBox="1">
            <a:spLocks noChangeArrowheads="1"/>
          </p:cNvSpPr>
          <p:nvPr/>
        </p:nvSpPr>
        <p:spPr bwMode="auto">
          <a:xfrm>
            <a:off x="7121526" y="5351562"/>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70" name="Rectangle 69"/>
          <p:cNvSpPr/>
          <p:nvPr/>
        </p:nvSpPr>
        <p:spPr>
          <a:xfrm>
            <a:off x="1847851" y="45975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3941763" y="5024538"/>
            <a:ext cx="2967038" cy="522287"/>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5556251" y="1897162"/>
            <a:ext cx="9525"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935414" y="1319313"/>
            <a:ext cx="2979737" cy="523875"/>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5675313" y="4968976"/>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5532439" y="4018063"/>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a:xfrm>
            <a:off x="1524001" y="188640"/>
            <a:ext cx="9072562" cy="922114"/>
          </a:xfrm>
        </p:spPr>
        <p:txBody>
          <a:bodyPr>
            <a:normAutofit/>
          </a:bodyPr>
          <a:lstStyle/>
          <a:p>
            <a:r>
              <a:rPr lang="fr-BE" altLang="fr-FR" dirty="0"/>
              <a:t>Constructions en forme de toile d’araignée </a:t>
            </a:r>
            <a:endParaRPr lang="en-GB" altLang="fr-FR" dirty="0"/>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960537"/>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98</a:t>
            </a:fld>
            <a:endParaRPr lang="en-GB" dirty="0"/>
          </a:p>
        </p:txBody>
      </p:sp>
    </p:spTree>
    <p:extLst>
      <p:ext uri="{BB962C8B-B14F-4D97-AF65-F5344CB8AC3E}">
        <p14:creationId xmlns:p14="http://schemas.microsoft.com/office/powerpoint/2010/main" val="316922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67213" y="15462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61001" y="1150913"/>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719763" y="27654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4367213" y="2987651"/>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5016501" y="2260575"/>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5640388" y="1511276"/>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5195888" y="1458887"/>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5322889" y="2568551"/>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4675188" y="2568551"/>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4675188" y="1854176"/>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4421188" y="1854176"/>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6996113" y="2411387"/>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5232400" y="5038701"/>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583113" y="5903887"/>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Cotation des risques</a:t>
            </a:r>
            <a:endParaRPr lang="en-GB" b="1" dirty="0"/>
          </a:p>
        </p:txBody>
      </p:sp>
      <p:sp>
        <p:nvSpPr>
          <p:cNvPr id="52" name="Rectangle 51"/>
          <p:cNvSpPr/>
          <p:nvPr/>
        </p:nvSpPr>
        <p:spPr>
          <a:xfrm>
            <a:off x="8624889" y="1438250"/>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Variables locales</a:t>
            </a:r>
            <a:endParaRPr lang="en-GB" b="1" dirty="0"/>
          </a:p>
        </p:txBody>
      </p:sp>
      <p:sp>
        <p:nvSpPr>
          <p:cNvPr id="54" name="Rectangle 53"/>
          <p:cNvSpPr/>
          <p:nvPr/>
        </p:nvSpPr>
        <p:spPr>
          <a:xfrm>
            <a:off x="6743700" y="3508350"/>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indirects du réseau</a:t>
            </a:r>
            <a:endParaRPr lang="en-GB" b="1" dirty="0"/>
          </a:p>
        </p:txBody>
      </p:sp>
      <p:sp>
        <p:nvSpPr>
          <p:cNvPr id="56" name="Rectangle 55"/>
          <p:cNvSpPr/>
          <p:nvPr/>
        </p:nvSpPr>
        <p:spPr>
          <a:xfrm>
            <a:off x="4583114" y="349406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directs du réseau</a:t>
            </a:r>
            <a:endParaRPr lang="en-GB" b="1" dirty="0"/>
          </a:p>
        </p:txBody>
      </p:sp>
      <p:cxnSp>
        <p:nvCxnSpPr>
          <p:cNvPr id="58" name="Straight Arrow Connector 57"/>
          <p:cNvCxnSpPr/>
          <p:nvPr/>
        </p:nvCxnSpPr>
        <p:spPr>
          <a:xfrm>
            <a:off x="9272588" y="2808263"/>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232400" y="2828901"/>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03926" y="2230413"/>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232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91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32400" y="54705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967663" y="188070"/>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a:t>Bases de données</a:t>
            </a:r>
            <a:endParaRPr lang="en-GB" b="1" dirty="0"/>
          </a:p>
        </p:txBody>
      </p:sp>
      <p:cxnSp>
        <p:nvCxnSpPr>
          <p:cNvPr id="80" name="Straight Arrow Connector 79"/>
          <p:cNvCxnSpPr/>
          <p:nvPr/>
        </p:nvCxnSpPr>
        <p:spPr>
          <a:xfrm flipH="1">
            <a:off x="6743701" y="764704"/>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61350" y="764704"/>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61351" y="2365351"/>
            <a:ext cx="1800225" cy="369887"/>
          </a:xfrm>
          <a:prstGeom prst="rect">
            <a:avLst/>
          </a:prstGeom>
          <a:noFill/>
        </p:spPr>
        <p:txBody>
          <a:bodyPr wrap="none">
            <a:spAutoFit/>
          </a:bodyPr>
          <a:lstStyle/>
          <a:p>
            <a:pPr fontAlgn="auto">
              <a:spcBef>
                <a:spcPts val="0"/>
              </a:spcBef>
              <a:spcAft>
                <a:spcPts val="0"/>
              </a:spcAft>
              <a:defRPr/>
            </a:pPr>
            <a:r>
              <a:rPr lang="fr-BE" b="1" dirty="0">
                <a:solidFill>
                  <a:schemeClr val="bg1">
                    <a:lumMod val="65000"/>
                  </a:schemeClr>
                </a:solidFill>
                <a:latin typeface="+mn-lt"/>
              </a:rPr>
              <a:t>Ex. </a:t>
            </a:r>
            <a:r>
              <a:rPr lang="fr-BE" dirty="0">
                <a:solidFill>
                  <a:schemeClr val="bg1">
                    <a:lumMod val="65000"/>
                  </a:schemeClr>
                </a:solidFill>
                <a:latin typeface="+mn-lt"/>
              </a:rPr>
              <a:t>Taille, secteur</a:t>
            </a:r>
            <a:endParaRPr lang="en-GB" dirty="0">
              <a:solidFill>
                <a:schemeClr val="bg1">
                  <a:lumMod val="65000"/>
                </a:schemeClr>
              </a:solidFill>
              <a:latin typeface="+mn-lt"/>
            </a:endParaRPr>
          </a:p>
        </p:txBody>
      </p:sp>
      <p:sp>
        <p:nvSpPr>
          <p:cNvPr id="41" name="TextBox 40"/>
          <p:cNvSpPr txBox="1"/>
          <p:nvPr/>
        </p:nvSpPr>
        <p:spPr>
          <a:xfrm>
            <a:off x="6167438" y="4392588"/>
            <a:ext cx="2457450" cy="646113"/>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Influence de l'ensemble du réseau</a:t>
            </a:r>
            <a:endParaRPr lang="en-GB" dirty="0">
              <a:solidFill>
                <a:schemeClr val="bg1">
                  <a:lumMod val="65000"/>
                </a:schemeClr>
              </a:solidFill>
              <a:latin typeface="+mn-lt"/>
            </a:endParaRPr>
          </a:p>
        </p:txBody>
      </p:sp>
      <p:sp>
        <p:nvSpPr>
          <p:cNvPr id="43" name="TextBox 42"/>
          <p:cNvSpPr txBox="1"/>
          <p:nvPr/>
        </p:nvSpPr>
        <p:spPr>
          <a:xfrm>
            <a:off x="4243388" y="4391000"/>
            <a:ext cx="1890712" cy="646112"/>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Relations entre  différents acteurs</a:t>
            </a:r>
            <a:endParaRPr lang="en-GB" dirty="0">
              <a:solidFill>
                <a:schemeClr val="bg1">
                  <a:lumMod val="65000"/>
                </a:schemeClr>
              </a:solidFill>
              <a:latin typeface="+mn-lt"/>
            </a:endParaRPr>
          </a:p>
        </p:txBody>
      </p:sp>
      <p:sp>
        <p:nvSpPr>
          <p:cNvPr id="6" name="Rectangle 5"/>
          <p:cNvSpPr/>
          <p:nvPr/>
        </p:nvSpPr>
        <p:spPr>
          <a:xfrm>
            <a:off x="6240464" y="1812900"/>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5768975" y="1458888"/>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6027739" y="2022451"/>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5322889" y="2022450"/>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1951" y="59753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47851" y="33115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8" name="Rectangle 47"/>
          <p:cNvSpPr/>
          <p:nvPr/>
        </p:nvSpPr>
        <p:spPr>
          <a:xfrm>
            <a:off x="1847851" y="39973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9" name="Rectangle 48"/>
          <p:cNvSpPr/>
          <p:nvPr/>
        </p:nvSpPr>
        <p:spPr>
          <a:xfrm>
            <a:off x="1847851" y="4679926"/>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50" name="Rectangle 49"/>
          <p:cNvSpPr/>
          <p:nvPr/>
        </p:nvSpPr>
        <p:spPr>
          <a:xfrm>
            <a:off x="1847851" y="5292701"/>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51" name="Rectangle 50"/>
          <p:cNvSpPr/>
          <p:nvPr/>
        </p:nvSpPr>
        <p:spPr>
          <a:xfrm>
            <a:off x="1847851" y="33003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1847851" y="39973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5" name="TextBox 73"/>
          <p:cNvSpPr txBox="1"/>
          <p:nvPr/>
        </p:nvSpPr>
        <p:spPr>
          <a:xfrm>
            <a:off x="2470151" y="548432"/>
            <a:ext cx="3621441" cy="523220"/>
          </a:xfrm>
          <a:prstGeom prst="rect">
            <a:avLst/>
          </a:prstGeom>
          <a:noFill/>
        </p:spPr>
        <p:txBody>
          <a:bodyPr wrap="none">
            <a:spAutoFit/>
          </a:bodyPr>
          <a:lstStyle/>
          <a:p>
            <a:pPr fontAlgn="auto">
              <a:spcBef>
                <a:spcPts val="0"/>
              </a:spcBef>
              <a:spcAft>
                <a:spcPts val="0"/>
              </a:spcAft>
              <a:defRPr/>
            </a:pPr>
            <a:r>
              <a:rPr lang="fr-BE" sz="2800" dirty="0">
                <a:solidFill>
                  <a:schemeClr val="accent6">
                    <a:lumMod val="75000"/>
                  </a:schemeClr>
                </a:solidFill>
                <a:latin typeface="+mn-lt"/>
              </a:rPr>
              <a:t>Modélisation du réseau</a:t>
            </a:r>
            <a:endParaRPr lang="en-GB" sz="2800" b="1" dirty="0">
              <a:solidFill>
                <a:schemeClr val="accent6">
                  <a:lumMod val="75000"/>
                </a:schemeClr>
              </a:solidFill>
              <a:latin typeface="+mn-lt"/>
            </a:endParaRPr>
          </a:p>
        </p:txBody>
      </p:sp>
      <p:sp>
        <p:nvSpPr>
          <p:cNvPr id="55" name="Slide Number Placeholder 2"/>
          <p:cNvSpPr>
            <a:spLocks noGrp="1"/>
          </p:cNvSpPr>
          <p:nvPr>
            <p:ph type="sldNum" sz="quarter" idx="10"/>
          </p:nvPr>
        </p:nvSpPr>
        <p:spPr>
          <a:xfrm>
            <a:off x="11136560" y="6525344"/>
            <a:ext cx="1001184" cy="365125"/>
          </a:xfrm>
        </p:spPr>
        <p:txBody>
          <a:bodyPr/>
          <a:lstStyle/>
          <a:p>
            <a:pPr algn="r">
              <a:defRPr/>
            </a:pPr>
            <a:fld id="{7A7F1E79-8225-48A0-95BD-5254C3720E2D}" type="slidenum">
              <a:rPr lang="en-GB" sz="1000">
                <a:solidFill>
                  <a:schemeClr val="bg1">
                    <a:lumMod val="50000"/>
                  </a:schemeClr>
                </a:solidFill>
                <a:latin typeface="+mn-lt"/>
                <a:cs typeface="+mn-cs"/>
              </a:rPr>
              <a:pPr algn="r">
                <a:defRPr/>
              </a:pPr>
              <a:t>99</a:t>
            </a:fld>
            <a:endParaRPr lang="en-GB" sz="1000" dirty="0">
              <a:solidFill>
                <a:schemeClr val="bg1">
                  <a:lumMod val="50000"/>
                </a:schemeClr>
              </a:solidFill>
              <a:latin typeface="+mn-lt"/>
              <a:cs typeface="+mn-cs"/>
            </a:endParaRPr>
          </a:p>
        </p:txBody>
      </p:sp>
    </p:spTree>
    <p:extLst>
      <p:ext uri="{BB962C8B-B14F-4D97-AF65-F5344CB8AC3E}">
        <p14:creationId xmlns:p14="http://schemas.microsoft.com/office/powerpoint/2010/main" val="647471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10300</TotalTime>
  <Words>8068</Words>
  <Application>Microsoft Office PowerPoint</Application>
  <PresentationFormat>Widescreen</PresentationFormat>
  <Paragraphs>1377</Paragraphs>
  <Slides>118</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118</vt:i4>
      </vt:variant>
    </vt:vector>
  </HeadingPairs>
  <TitlesOfParts>
    <vt:vector size="127" baseType="lpstr">
      <vt:lpstr>Arial</vt:lpstr>
      <vt:lpstr>Arial Black</vt:lpstr>
      <vt:lpstr>Calibri</vt:lpstr>
      <vt:lpstr>Calibri Light</vt:lpstr>
      <vt:lpstr>Times New Roman</vt:lpstr>
      <vt:lpstr>Verdana</vt:lpstr>
      <vt:lpstr>Wingdings</vt:lpstr>
      <vt:lpstr>Wingdings 2</vt:lpstr>
      <vt:lpstr>Office Theme</vt:lpstr>
      <vt:lpstr>Le modèle de la Banque Carrefour de la Sécurité Sociale et ses atouts dans le cadre de la lutte contre la fraude   </vt:lpstr>
      <vt:lpstr>Structure de l'exposé</vt:lpstr>
      <vt:lpstr>PowerPoint Presentation</vt:lpstr>
      <vt:lpstr>Acteurs du secteur social en Belgique</vt:lpstr>
      <vt:lpstr>Attentes des citoyens/employeurs</vt:lpstr>
      <vt:lpstr>Demandes des autorités</vt:lpstr>
      <vt:lpstr>PowerPoint Presentation</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 Presentation</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Matrice only once</vt:lpstr>
      <vt:lpstr>Only once - matrice </vt:lpstr>
      <vt:lpstr>Only once - matrice</vt:lpstr>
      <vt:lpstr>Only once - matrice </vt:lpstr>
      <vt:lpstr>Only once - matrice</vt:lpstr>
      <vt:lpstr>Banque Carrefour de la sécurité sociale</vt:lpstr>
      <vt:lpstr>Banque Carrefour de la sécurité sociale</vt:lpstr>
      <vt:lpstr>PowerPoint Presentation</vt:lpstr>
      <vt:lpstr>Banque Carrefour de la sécurité sociale</vt:lpstr>
      <vt:lpstr>PowerPoint Presentation</vt:lpstr>
      <vt:lpstr>Projets coordonnés par la BCSS</vt:lpstr>
      <vt:lpstr>Priorités pour 2023</vt:lpstr>
      <vt:lpstr>Priorités pour 2023</vt:lpstr>
      <vt:lpstr>Projets continus coordonnés par la BCSS</vt:lpstr>
      <vt:lpstr>G-Cloud</vt:lpstr>
      <vt:lpstr>G-Cloud</vt:lpstr>
      <vt:lpstr>Status G-Cloud Service Portfolio</vt:lpstr>
      <vt:lpstr>G-Cloud - organisation</vt:lpstr>
      <vt:lpstr>Types de déploiements dans le cloud</vt:lpstr>
      <vt:lpstr>G-Cloud - Platform as a Service - containers</vt:lpstr>
      <vt:lpstr>G-Cloud - PaaS - formes de collaboration</vt:lpstr>
      <vt:lpstr>G-Cloud – Platform as a Service</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PowerPoint Presentation</vt:lpstr>
      <vt:lpstr>PowerPoint Presentation</vt:lpstr>
      <vt:lpstr>PowerPoint Presentation</vt:lpstr>
      <vt:lpstr>Cartes eID et isi+</vt:lpstr>
      <vt:lpstr>Cartes isi+</vt:lpstr>
      <vt:lpstr>Statuts sociaux harmonisés - droits dérivés</vt:lpstr>
      <vt:lpstr>Statuts sociaux harmonisés (SSH) - droits dérivés</vt:lpstr>
      <vt:lpstr>Statuts sociaux harmonisés (SSH) - droits dérivés</vt:lpstr>
      <vt:lpstr>Statuts sociaux harmonisés - droits dérivés</vt:lpstr>
      <vt:lpstr>Statuts sociaux harmonisés - droits dérivés</vt:lpstr>
      <vt:lpstr>Statuts sociaux harmonisés - droits dérivés</vt:lpstr>
      <vt:lpstr>eBox citoyen </vt:lpstr>
      <vt:lpstr>eBox citoyen</vt:lpstr>
      <vt:lpstr>eBox citoyen</vt:lpstr>
      <vt:lpstr>Datawarehouse marché du travail</vt:lpstr>
      <vt:lpstr>Datawarehouse marché du travail</vt:lpstr>
      <vt:lpstr>Lutte contre la fraude</vt:lpstr>
      <vt:lpstr>Lutte contre la fraude</vt:lpstr>
      <vt:lpstr>Lutte contre la fraude</vt:lpstr>
      <vt:lpstr>Lutte contre la fraude</vt:lpstr>
      <vt:lpstr>Lutte contre la fraude</vt:lpstr>
      <vt:lpstr>ePV</vt:lpstr>
      <vt:lpstr>Lutte contre la fraude</vt:lpstr>
      <vt:lpstr>PowerPoint Presentation</vt:lpstr>
      <vt:lpstr>Lutte contre la fraude</vt:lpstr>
      <vt:lpstr>Electronic Exchange of Social Security Information (EESSI)</vt:lpstr>
      <vt:lpstr>EESSI</vt:lpstr>
      <vt:lpstr>PowerPoint Presentation</vt:lpstr>
      <vt:lpstr>Plate-forme eHealth - contexte</vt:lpstr>
      <vt:lpstr>Plate-forme eHealth - attentes</vt:lpstr>
      <vt:lpstr>Plate-forme eHealth</vt:lpstr>
      <vt:lpstr>PowerPoint Presentation</vt:lpstr>
      <vt:lpstr>Avantages engrangés</vt:lpstr>
      <vt:lpstr>Avantages engrangés</vt:lpstr>
      <vt:lpstr>Facteurs critiques de succès</vt:lpstr>
      <vt:lpstr>Facteurs critiques de succès</vt:lpstr>
      <vt:lpstr>Principaux obstacles</vt:lpstr>
      <vt:lpstr>Principaux obstacles</vt:lpstr>
      <vt:lpstr>PowerPoint Presentation</vt:lpstr>
      <vt:lpstr>PowerPoint Presentation</vt:lpstr>
      <vt:lpstr>Datamining: analyses de processus</vt:lpstr>
      <vt:lpstr>Datamining: domaines prioritaires</vt:lpstr>
      <vt:lpstr>Constructions en forme de toile d’araignée </vt:lpstr>
      <vt:lpstr>PowerPoint Presentation</vt:lpstr>
      <vt:lpstr>Kits sociaux</vt:lpstr>
      <vt:lpstr>PowerPoint Presentation</vt:lpstr>
      <vt:lpstr>Kits sociaux</vt:lpstr>
      <vt:lpstr>Dumping social – scénario 1</vt:lpstr>
      <vt:lpstr>Dumping social – scénario 2</vt:lpstr>
      <vt:lpstr>Scénario 2 – structure de la chaîne de sous-traitance</vt:lpstr>
      <vt:lpstr>Dumping social: scénario 3</vt:lpstr>
      <vt:lpstr>Organisation</vt:lpstr>
      <vt:lpstr>Datamining: résultats</vt:lpstr>
      <vt:lpstr>Outils de datamining</vt:lpstr>
      <vt:lpstr>Data analytics &amp; network analytics</vt:lpstr>
      <vt:lpstr>Use case: superbonus</vt:lpstr>
      <vt:lpstr>Use case: superbonus</vt:lpstr>
      <vt:lpstr>Table vs visualisation</vt:lpstr>
      <vt:lpstr>Linkurious</vt:lpstr>
      <vt:lpstr>PowerPoint Presentation</vt:lpstr>
      <vt:lpstr>PowerPoint Presentation</vt:lpstr>
      <vt:lpstr>Lutte contre la fraude</vt:lpstr>
      <vt:lpstr>Webscraping: exemples</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600</cp:revision>
  <cp:lastPrinted>2019-09-02T08:41:30Z</cp:lastPrinted>
  <dcterms:created xsi:type="dcterms:W3CDTF">2013-03-05T07:37:33Z</dcterms:created>
  <dcterms:modified xsi:type="dcterms:W3CDTF">2023-11-06T14:27:14Z</dcterms:modified>
</cp:coreProperties>
</file>