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162"/>
  </p:notesMasterIdLst>
  <p:handoutMasterIdLst>
    <p:handoutMasterId r:id="rId163"/>
  </p:handoutMasterIdLst>
  <p:sldIdLst>
    <p:sldId id="592" r:id="rId2"/>
    <p:sldId id="1401" r:id="rId3"/>
    <p:sldId id="1413" r:id="rId4"/>
    <p:sldId id="1414" r:id="rId5"/>
    <p:sldId id="1415" r:id="rId6"/>
    <p:sldId id="1416" r:id="rId7"/>
    <p:sldId id="1417" r:id="rId8"/>
    <p:sldId id="1418" r:id="rId9"/>
    <p:sldId id="1419" r:id="rId10"/>
    <p:sldId id="1420" r:id="rId11"/>
    <p:sldId id="1421" r:id="rId12"/>
    <p:sldId id="1422" r:id="rId13"/>
    <p:sldId id="1423" r:id="rId14"/>
    <p:sldId id="1424" r:id="rId15"/>
    <p:sldId id="1425" r:id="rId16"/>
    <p:sldId id="1426" r:id="rId17"/>
    <p:sldId id="1427" r:id="rId18"/>
    <p:sldId id="1428" r:id="rId19"/>
    <p:sldId id="1429" r:id="rId20"/>
    <p:sldId id="1430" r:id="rId21"/>
    <p:sldId id="1431" r:id="rId22"/>
    <p:sldId id="1432" r:id="rId23"/>
    <p:sldId id="1433" r:id="rId24"/>
    <p:sldId id="1434" r:id="rId25"/>
    <p:sldId id="1435" r:id="rId26"/>
    <p:sldId id="1436" r:id="rId27"/>
    <p:sldId id="1437" r:id="rId28"/>
    <p:sldId id="1438" r:id="rId29"/>
    <p:sldId id="1439" r:id="rId30"/>
    <p:sldId id="1440" r:id="rId31"/>
    <p:sldId id="1441" r:id="rId32"/>
    <p:sldId id="1442" r:id="rId33"/>
    <p:sldId id="1443" r:id="rId34"/>
    <p:sldId id="1444" r:id="rId35"/>
    <p:sldId id="1445" r:id="rId36"/>
    <p:sldId id="1309" r:id="rId37"/>
    <p:sldId id="1106" r:id="rId38"/>
    <p:sldId id="1477" r:id="rId39"/>
    <p:sldId id="1313" r:id="rId40"/>
    <p:sldId id="1314" r:id="rId41"/>
    <p:sldId id="1315" r:id="rId42"/>
    <p:sldId id="1493" r:id="rId43"/>
    <p:sldId id="1479" r:id="rId44"/>
    <p:sldId id="1480" r:id="rId45"/>
    <p:sldId id="1481" r:id="rId46"/>
    <p:sldId id="1482" r:id="rId47"/>
    <p:sldId id="1483" r:id="rId48"/>
    <p:sldId id="1484" r:id="rId49"/>
    <p:sldId id="1485" r:id="rId50"/>
    <p:sldId id="1486" r:id="rId51"/>
    <p:sldId id="1487" r:id="rId52"/>
    <p:sldId id="1488" r:id="rId53"/>
    <p:sldId id="1489" r:id="rId54"/>
    <p:sldId id="1490" r:id="rId55"/>
    <p:sldId id="1491" r:id="rId56"/>
    <p:sldId id="1492" r:id="rId57"/>
    <p:sldId id="1497" r:id="rId58"/>
    <p:sldId id="1329" r:id="rId59"/>
    <p:sldId id="1478" r:id="rId60"/>
    <p:sldId id="1316" r:id="rId61"/>
    <p:sldId id="1321" r:id="rId62"/>
    <p:sldId id="1322" r:id="rId63"/>
    <p:sldId id="1317" r:id="rId64"/>
    <p:sldId id="1318" r:id="rId65"/>
    <p:sldId id="1319" r:id="rId66"/>
    <p:sldId id="1320" r:id="rId67"/>
    <p:sldId id="1323" r:id="rId68"/>
    <p:sldId id="1338" r:id="rId69"/>
    <p:sldId id="1339" r:id="rId70"/>
    <p:sldId id="1340" r:id="rId71"/>
    <p:sldId id="1341" r:id="rId72"/>
    <p:sldId id="1324" r:id="rId73"/>
    <p:sldId id="1325" r:id="rId74"/>
    <p:sldId id="1326" r:id="rId75"/>
    <p:sldId id="1327" r:id="rId76"/>
    <p:sldId id="1337" r:id="rId77"/>
    <p:sldId id="1330" r:id="rId78"/>
    <p:sldId id="1331" r:id="rId79"/>
    <p:sldId id="1332" r:id="rId80"/>
    <p:sldId id="1333" r:id="rId81"/>
    <p:sldId id="881" r:id="rId82"/>
    <p:sldId id="882" r:id="rId83"/>
    <p:sldId id="948" r:id="rId84"/>
    <p:sldId id="879" r:id="rId85"/>
    <p:sldId id="880" r:id="rId86"/>
    <p:sldId id="1334" r:id="rId87"/>
    <p:sldId id="1335" r:id="rId88"/>
    <p:sldId id="1336" r:id="rId89"/>
    <p:sldId id="1342" r:id="rId90"/>
    <p:sldId id="1447" r:id="rId91"/>
    <p:sldId id="595" r:id="rId92"/>
    <p:sldId id="826" r:id="rId93"/>
    <p:sldId id="941" r:id="rId94"/>
    <p:sldId id="942" r:id="rId95"/>
    <p:sldId id="943" r:id="rId96"/>
    <p:sldId id="944" r:id="rId97"/>
    <p:sldId id="945" r:id="rId98"/>
    <p:sldId id="1070" r:id="rId99"/>
    <p:sldId id="1071" r:id="rId100"/>
    <p:sldId id="1072" r:id="rId101"/>
    <p:sldId id="1073" r:id="rId102"/>
    <p:sldId id="1074" r:id="rId103"/>
    <p:sldId id="1075" r:id="rId104"/>
    <p:sldId id="1076" r:id="rId105"/>
    <p:sldId id="1077" r:id="rId106"/>
    <p:sldId id="1078" r:id="rId107"/>
    <p:sldId id="1080" r:id="rId108"/>
    <p:sldId id="830" r:id="rId109"/>
    <p:sldId id="1465" r:id="rId110"/>
    <p:sldId id="1466" r:id="rId111"/>
    <p:sldId id="1448" r:id="rId112"/>
    <p:sldId id="1449" r:id="rId113"/>
    <p:sldId id="1450" r:id="rId114"/>
    <p:sldId id="1348" r:id="rId115"/>
    <p:sldId id="1451" r:id="rId116"/>
    <p:sldId id="861" r:id="rId117"/>
    <p:sldId id="1452" r:id="rId118"/>
    <p:sldId id="1453" r:id="rId119"/>
    <p:sldId id="1467" r:id="rId120"/>
    <p:sldId id="1468" r:id="rId121"/>
    <p:sldId id="1469" r:id="rId122"/>
    <p:sldId id="1470" r:id="rId123"/>
    <p:sldId id="1471" r:id="rId124"/>
    <p:sldId id="1472" r:id="rId125"/>
    <p:sldId id="1473" r:id="rId126"/>
    <p:sldId id="1474" r:id="rId127"/>
    <p:sldId id="1475" r:id="rId128"/>
    <p:sldId id="1457" r:id="rId129"/>
    <p:sldId id="1455" r:id="rId130"/>
    <p:sldId id="1456" r:id="rId131"/>
    <p:sldId id="1458" r:id="rId132"/>
    <p:sldId id="1459" r:id="rId133"/>
    <p:sldId id="1460" r:id="rId134"/>
    <p:sldId id="1461" r:id="rId135"/>
    <p:sldId id="1476" r:id="rId136"/>
    <p:sldId id="1011" r:id="rId137"/>
    <p:sldId id="1012" r:id="rId138"/>
    <p:sldId id="1013" r:id="rId139"/>
    <p:sldId id="1014" r:id="rId140"/>
    <p:sldId id="1015" r:id="rId141"/>
    <p:sldId id="1160" r:id="rId142"/>
    <p:sldId id="1117" r:id="rId143"/>
    <p:sldId id="1114" r:id="rId144"/>
    <p:sldId id="1110" r:id="rId145"/>
    <p:sldId id="1111" r:id="rId146"/>
    <p:sldId id="1018" r:id="rId147"/>
    <p:sldId id="1020" r:id="rId148"/>
    <p:sldId id="1022" r:id="rId149"/>
    <p:sldId id="1023" r:id="rId150"/>
    <p:sldId id="1055" r:id="rId151"/>
    <p:sldId id="1057" r:id="rId152"/>
    <p:sldId id="1283" r:id="rId153"/>
    <p:sldId id="1294" r:id="rId154"/>
    <p:sldId id="1295" r:id="rId155"/>
    <p:sldId id="1296" r:id="rId156"/>
    <p:sldId id="1298" r:id="rId157"/>
    <p:sldId id="1299" r:id="rId158"/>
    <p:sldId id="1495" r:id="rId159"/>
    <p:sldId id="1494" r:id="rId160"/>
    <p:sldId id="669" r:id="rId161"/>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4" autoAdjust="0"/>
  </p:normalViewPr>
  <p:slideViewPr>
    <p:cSldViewPr>
      <p:cViewPr varScale="1">
        <p:scale>
          <a:sx n="72" d="100"/>
          <a:sy n="72" d="100"/>
        </p:scale>
        <p:origin x="130" y="67"/>
      </p:cViewPr>
      <p:guideLst>
        <p:guide orient="horz" pos="2160"/>
        <p:guide pos="3840"/>
      </p:guideLst>
    </p:cSldViewPr>
  </p:slideViewPr>
  <p:outlineViewPr>
    <p:cViewPr>
      <p:scale>
        <a:sx n="33" d="100"/>
        <a:sy n="33" d="100"/>
      </p:scale>
      <p:origin x="0" y="-97038"/>
    </p:cViewPr>
  </p:outlineViewPr>
  <p:notesTextViewPr>
    <p:cViewPr>
      <p:scale>
        <a:sx n="3" d="2"/>
        <a:sy n="3" d="2"/>
      </p:scale>
      <p:origin x="0" y="0"/>
    </p:cViewPr>
  </p:notesTextViewPr>
  <p:sorterViewPr>
    <p:cViewPr varScale="1">
      <p:scale>
        <a:sx n="1" d="1"/>
        <a:sy n="1" d="1"/>
      </p:scale>
      <p:origin x="0" y="-38904"/>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_rels/data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267329"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Co</a:t>
          </a:r>
          <a:r>
            <a:rPr lang="en-US" sz="2000" kern="1200" dirty="0" smtClean="0"/>
            <a:t>o</a:t>
          </a:r>
          <a:r>
            <a:rPr sz="2000" kern="1200" dirty="0" smtClean="0"/>
            <a:t>rdinati</a:t>
          </a:r>
          <a:r>
            <a:rPr lang="en-US" sz="2000" kern="1200" dirty="0" smtClean="0"/>
            <a:t>on of the electronic processes</a:t>
          </a:r>
          <a:endParaRPr lang="nl-BE" sz="2000" kern="1200" dirty="0"/>
        </a:p>
      </dsp:txBody>
      <dsp:txXfrm>
        <a:off x="267329" y="223185"/>
        <a:ext cx="3322701" cy="1038344"/>
      </dsp:txXfrm>
    </dsp:sp>
    <dsp:sp modelId="{8B00EC11-24E0-4E0C-8101-DB576F31F9D2}">
      <dsp:nvSpPr>
        <dsp:cNvPr id="0" name=""/>
        <dsp:cNvSpPr/>
      </dsp:nvSpPr>
      <dsp:spPr>
        <a:xfrm>
          <a:off x="128883" y="73202"/>
          <a:ext cx="726840" cy="109026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894272"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Portal </a:t>
          </a:r>
          <a:endParaRPr lang="nl-BE" sz="2000" kern="1200" dirty="0"/>
        </a:p>
      </dsp:txBody>
      <dsp:txXfrm>
        <a:off x="3894272" y="223185"/>
        <a:ext cx="3322701" cy="1038344"/>
      </dsp:txXfrm>
    </dsp:sp>
    <dsp:sp modelId="{17BB8C5E-ACC5-4AEA-AC3B-15C53CC548C0}">
      <dsp:nvSpPr>
        <dsp:cNvPr id="0" name=""/>
        <dsp:cNvSpPr/>
      </dsp:nvSpPr>
      <dsp:spPr>
        <a:xfrm>
          <a:off x="3755826" y="73202"/>
          <a:ext cx="726840" cy="109026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521215" y="22318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Integrated user and access management system</a:t>
          </a:r>
          <a:endParaRPr lang="nl-BE" sz="2000" kern="1200" dirty="0"/>
        </a:p>
      </dsp:txBody>
      <dsp:txXfrm>
        <a:off x="7521215" y="223185"/>
        <a:ext cx="3322701" cy="1038344"/>
      </dsp:txXfrm>
    </dsp:sp>
    <dsp:sp modelId="{DEDE190B-7605-44A7-B19B-482157C4ED09}">
      <dsp:nvSpPr>
        <dsp:cNvPr id="0" name=""/>
        <dsp:cNvSpPr/>
      </dsp:nvSpPr>
      <dsp:spPr>
        <a:xfrm>
          <a:off x="7382769" y="73202"/>
          <a:ext cx="726840" cy="109026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267329"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Management of </a:t>
          </a:r>
          <a:r>
            <a:rPr sz="2000" kern="1200" dirty="0" smtClean="0"/>
            <a:t>loggings</a:t>
          </a:r>
          <a:endParaRPr lang="nl-BE" sz="2000" kern="1200" dirty="0"/>
        </a:p>
      </dsp:txBody>
      <dsp:txXfrm>
        <a:off x="267329" y="1530345"/>
        <a:ext cx="3322701" cy="1038344"/>
      </dsp:txXfrm>
    </dsp:sp>
    <dsp:sp modelId="{F94043AE-FBAE-4418-8D10-10B1481C95AF}">
      <dsp:nvSpPr>
        <dsp:cNvPr id="0" name=""/>
        <dsp:cNvSpPr/>
      </dsp:nvSpPr>
      <dsp:spPr>
        <a:xfrm>
          <a:off x="128883" y="1380362"/>
          <a:ext cx="726840" cy="109026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894272"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System </a:t>
          </a:r>
          <a:r>
            <a:rPr lang="en-US" sz="2000" kern="1200" dirty="0" smtClean="0"/>
            <a:t>for</a:t>
          </a:r>
          <a:r>
            <a:rPr sz="2000" kern="1200" dirty="0" smtClean="0"/>
            <a:t> </a:t>
          </a:r>
          <a:r>
            <a:rPr sz="2000" kern="1200" dirty="0"/>
            <a:t>end-to-end </a:t>
          </a:r>
          <a:r>
            <a:rPr lang="en-US" sz="2000" kern="1200" dirty="0" smtClean="0"/>
            <a:t>encryption</a:t>
          </a:r>
          <a:endParaRPr lang="nl-BE" sz="2000" kern="1200" dirty="0"/>
        </a:p>
      </dsp:txBody>
      <dsp:txXfrm>
        <a:off x="3894272" y="1530345"/>
        <a:ext cx="3322701" cy="1038344"/>
      </dsp:txXfrm>
    </dsp:sp>
    <dsp:sp modelId="{1D377189-38FA-44FB-9886-A25D865375A4}">
      <dsp:nvSpPr>
        <dsp:cNvPr id="0" name=""/>
        <dsp:cNvSpPr/>
      </dsp:nvSpPr>
      <dsp:spPr>
        <a:xfrm>
          <a:off x="3755826" y="1380362"/>
          <a:ext cx="726840" cy="1090261"/>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521215" y="153034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fr-BE" sz="2000" kern="1200" dirty="0" smtClean="0">
              <a:solidFill>
                <a:srgbClr val="3E6E5A"/>
              </a:solidFill>
            </a:rPr>
            <a:t>eHealth</a:t>
          </a:r>
          <a:r>
            <a:rPr sz="2000" kern="1200" dirty="0"/>
            <a:t>Box</a:t>
          </a:r>
          <a:endParaRPr lang="nl-BE" sz="2000" kern="1200" dirty="0"/>
        </a:p>
      </dsp:txBody>
      <dsp:txXfrm>
        <a:off x="7521215" y="1530345"/>
        <a:ext cx="3322701" cy="1038344"/>
      </dsp:txXfrm>
    </dsp:sp>
    <dsp:sp modelId="{82E38FB2-A96C-4D7A-A866-6D7BE57189A0}">
      <dsp:nvSpPr>
        <dsp:cNvPr id="0" name=""/>
        <dsp:cNvSpPr/>
      </dsp:nvSpPr>
      <dsp:spPr>
        <a:xfrm>
          <a:off x="7382769" y="1380362"/>
          <a:ext cx="726840" cy="1090261"/>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267329"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a:t>Timestamping</a:t>
          </a:r>
          <a:endParaRPr lang="nl-BE" sz="2000" kern="1200"/>
        </a:p>
      </dsp:txBody>
      <dsp:txXfrm>
        <a:off x="267329" y="2837505"/>
        <a:ext cx="3322701" cy="1038344"/>
      </dsp:txXfrm>
    </dsp:sp>
    <dsp:sp modelId="{A9E14B50-194E-4A93-B9D9-20BB56D81973}">
      <dsp:nvSpPr>
        <dsp:cNvPr id="0" name=""/>
        <dsp:cNvSpPr/>
      </dsp:nvSpPr>
      <dsp:spPr>
        <a:xfrm>
          <a:off x="128883" y="2687522"/>
          <a:ext cx="726840" cy="1090261"/>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894272"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sz="2000" kern="1200" dirty="0" smtClean="0"/>
            <a:t>Coding </a:t>
          </a:r>
          <a:r>
            <a:rPr lang="en-US" sz="2000" kern="1200" dirty="0" smtClean="0"/>
            <a:t>and</a:t>
          </a:r>
          <a:r>
            <a:rPr sz="2000" kern="1200" dirty="0" smtClean="0"/>
            <a:t> </a:t>
          </a:r>
          <a:r>
            <a:rPr sz="2000" kern="1200" dirty="0" err="1" smtClean="0"/>
            <a:t>anon</a:t>
          </a:r>
          <a:r>
            <a:rPr lang="en-US" sz="2000" kern="1200" dirty="0" err="1" smtClean="0"/>
            <a:t>y</a:t>
          </a:r>
          <a:r>
            <a:rPr sz="2000" kern="1200" dirty="0" err="1" smtClean="0"/>
            <a:t>mising</a:t>
          </a:r>
          <a:endParaRPr lang="nl-BE" sz="2000" kern="1200" dirty="0"/>
        </a:p>
      </dsp:txBody>
      <dsp:txXfrm>
        <a:off x="3894272" y="2837505"/>
        <a:ext cx="3322701" cy="1038344"/>
      </dsp:txXfrm>
    </dsp:sp>
    <dsp:sp modelId="{70C2EA1E-D7DB-4E74-806D-4590DBE781A3}">
      <dsp:nvSpPr>
        <dsp:cNvPr id="0" name=""/>
        <dsp:cNvSpPr/>
      </dsp:nvSpPr>
      <dsp:spPr>
        <a:xfrm>
          <a:off x="3755826" y="2687522"/>
          <a:ext cx="726840" cy="1090261"/>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521215" y="283750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Consultation of National register and CBSS registers</a:t>
          </a:r>
          <a:endParaRPr lang="nl-BE" sz="2000" kern="1200" dirty="0"/>
        </a:p>
      </dsp:txBody>
      <dsp:txXfrm>
        <a:off x="7521215" y="2837505"/>
        <a:ext cx="3322701" cy="1038344"/>
      </dsp:txXfrm>
    </dsp:sp>
    <dsp:sp modelId="{139FD9EA-3509-4D4C-98D4-BC741BA871D8}">
      <dsp:nvSpPr>
        <dsp:cNvPr id="0" name=""/>
        <dsp:cNvSpPr/>
      </dsp:nvSpPr>
      <dsp:spPr>
        <a:xfrm>
          <a:off x="7382769" y="2687522"/>
          <a:ext cx="726840" cy="1090261"/>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894272" y="4144665"/>
          <a:ext cx="3322701" cy="103834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3305"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Reference directories</a:t>
          </a:r>
          <a:r>
            <a:rPr sz="2000" kern="1200" dirty="0" smtClean="0"/>
            <a:t> (</a:t>
          </a:r>
          <a:r>
            <a:rPr lang="nl-BE" sz="2000" kern="1200" dirty="0" smtClean="0"/>
            <a:t>hub-</a:t>
          </a:r>
          <a:r>
            <a:rPr sz="2000" kern="1200" dirty="0" err="1" smtClean="0"/>
            <a:t>metahub</a:t>
          </a:r>
          <a:r>
            <a:rPr lang="nl-BE" sz="2000" kern="1200" dirty="0" smtClean="0"/>
            <a:t> system</a:t>
          </a:r>
          <a:r>
            <a:rPr sz="2000" kern="1200" dirty="0" smtClean="0"/>
            <a:t>)</a:t>
          </a:r>
          <a:endParaRPr lang="nl-BE" sz="2000" kern="1200" dirty="0"/>
        </a:p>
      </dsp:txBody>
      <dsp:txXfrm>
        <a:off x="3894272" y="4144665"/>
        <a:ext cx="3322701" cy="1038344"/>
      </dsp:txXfrm>
    </dsp:sp>
    <dsp:sp modelId="{763F0339-AF8A-4C55-81EF-EEBFD25A8379}">
      <dsp:nvSpPr>
        <dsp:cNvPr id="0" name=""/>
        <dsp:cNvSpPr/>
      </dsp:nvSpPr>
      <dsp:spPr>
        <a:xfrm>
          <a:off x="3755826" y="3994682"/>
          <a:ext cx="726840" cy="1090261"/>
        </a:xfrm>
        <a:prstGeom prst="rect">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10/30/2023</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10/30/2023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extLst>
      <p:ext uri="{BB962C8B-B14F-4D97-AF65-F5344CB8AC3E}">
        <p14:creationId xmlns:p14="http://schemas.microsoft.com/office/powerpoint/2010/main" val="3787046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29361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5899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270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26185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210917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A62674-ADB2-42D4-B8E9-13688C3B9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73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080200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731393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90</a:t>
            </a:fld>
            <a:endParaRPr lang="en-US"/>
          </a:p>
        </p:txBody>
      </p:sp>
    </p:spTree>
    <p:extLst>
      <p:ext uri="{BB962C8B-B14F-4D97-AF65-F5344CB8AC3E}">
        <p14:creationId xmlns:p14="http://schemas.microsoft.com/office/powerpoint/2010/main" val="620985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90488" y="742950"/>
            <a:ext cx="6618287" cy="3724275"/>
          </a:xfrm>
          <a:ln/>
        </p:spPr>
      </p:sp>
      <p:sp>
        <p:nvSpPr>
          <p:cNvPr id="22531" name="Rectangle 3"/>
          <p:cNvSpPr>
            <a:spLocks noGrp="1" noChangeArrowheads="1"/>
          </p:cNvSpPr>
          <p:nvPr>
            <p:ph type="body" idx="1"/>
          </p:nvPr>
        </p:nvSpPr>
        <p:spPr>
          <a:xfrm>
            <a:off x="906463" y="4716463"/>
            <a:ext cx="4984750"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1944989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114</a:t>
            </a:fld>
            <a:endParaRPr lang="fr-FR"/>
          </a:p>
        </p:txBody>
      </p:sp>
    </p:spTree>
    <p:extLst>
      <p:ext uri="{BB962C8B-B14F-4D97-AF65-F5344CB8AC3E}">
        <p14:creationId xmlns:p14="http://schemas.microsoft.com/office/powerpoint/2010/main" val="1879930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74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129</a:t>
            </a:fld>
            <a:endParaRPr lang="fr-BE"/>
          </a:p>
        </p:txBody>
      </p:sp>
    </p:spTree>
    <p:extLst>
      <p:ext uri="{BB962C8B-B14F-4D97-AF65-F5344CB8AC3E}">
        <p14:creationId xmlns:p14="http://schemas.microsoft.com/office/powerpoint/2010/main" val="3069155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134</a:t>
            </a:fld>
            <a:endParaRPr lang="fr-BE"/>
          </a:p>
        </p:txBody>
      </p:sp>
    </p:spTree>
    <p:extLst>
      <p:ext uri="{BB962C8B-B14F-4D97-AF65-F5344CB8AC3E}">
        <p14:creationId xmlns:p14="http://schemas.microsoft.com/office/powerpoint/2010/main" val="935915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140</a:t>
            </a:fld>
            <a:endParaRPr lang="en-US"/>
          </a:p>
        </p:txBody>
      </p:sp>
    </p:spTree>
    <p:extLst>
      <p:ext uri="{BB962C8B-B14F-4D97-AF65-F5344CB8AC3E}">
        <p14:creationId xmlns:p14="http://schemas.microsoft.com/office/powerpoint/2010/main" val="2480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Tree>
    <p:extLst>
      <p:ext uri="{BB962C8B-B14F-4D97-AF65-F5344CB8AC3E}">
        <p14:creationId xmlns:p14="http://schemas.microsoft.com/office/powerpoint/2010/main" val="26287620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gcloud.belgium.be/"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reuse.smals.be/nl"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ehealth.fgov.be/ehealthplatform/nl"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2.xml"/><Relationship Id="rId4" Type="http://schemas.openxmlformats.org/officeDocument/2006/relationships/image" Target="../media/image141.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hyperlink" Target="https://health.ec.europa.eu/ehealth-digital-health-and-care/ehealth-and-covid-19_en"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emf"/><Relationship Id="rId7" Type="http://schemas.openxmlformats.org/officeDocument/2006/relationships/image" Target="../media/image146.emf"/><Relationship Id="rId12" Type="http://schemas.openxmlformats.org/officeDocument/2006/relationships/image" Target="../media/image151.emf"/><Relationship Id="rId17" Type="http://schemas.openxmlformats.org/officeDocument/2006/relationships/image" Target="../media/image156.png"/><Relationship Id="rId2" Type="http://schemas.openxmlformats.org/officeDocument/2006/relationships/notesSlide" Target="../notesSlides/notesSlide46.xml"/><Relationship Id="rId16" Type="http://schemas.openxmlformats.org/officeDocument/2006/relationships/image" Target="../media/image155.png"/><Relationship Id="rId20" Type="http://schemas.openxmlformats.org/officeDocument/2006/relationships/image" Target="../media/image159.emf"/><Relationship Id="rId1" Type="http://schemas.openxmlformats.org/officeDocument/2006/relationships/slideLayout" Target="../slideLayouts/slideLayout4.xml"/><Relationship Id="rId6" Type="http://schemas.openxmlformats.org/officeDocument/2006/relationships/image" Target="../media/image145.emf"/><Relationship Id="rId11" Type="http://schemas.openxmlformats.org/officeDocument/2006/relationships/image" Target="../media/image150.png"/><Relationship Id="rId5" Type="http://schemas.openxmlformats.org/officeDocument/2006/relationships/image" Target="../media/image144.emf"/><Relationship Id="rId15" Type="http://schemas.openxmlformats.org/officeDocument/2006/relationships/image" Target="../media/image154.png"/><Relationship Id="rId10" Type="http://schemas.openxmlformats.org/officeDocument/2006/relationships/image" Target="../media/image149.emf"/><Relationship Id="rId19" Type="http://schemas.openxmlformats.org/officeDocument/2006/relationships/image" Target="../media/image158.png"/><Relationship Id="rId4" Type="http://schemas.openxmlformats.org/officeDocument/2006/relationships/image" Target="../media/image143.emf"/><Relationship Id="rId9" Type="http://schemas.openxmlformats.org/officeDocument/2006/relationships/image" Target="../media/image148.emf"/><Relationship Id="rId14" Type="http://schemas.openxmlformats.org/officeDocument/2006/relationships/image" Target="../media/image15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8" Type="http://schemas.openxmlformats.org/officeDocument/2006/relationships/image" Target="../media/image146.emf"/><Relationship Id="rId13" Type="http://schemas.openxmlformats.org/officeDocument/2006/relationships/image" Target="../media/image151.emf"/><Relationship Id="rId3" Type="http://schemas.openxmlformats.org/officeDocument/2006/relationships/image" Target="../media/image143.emf"/><Relationship Id="rId7" Type="http://schemas.openxmlformats.org/officeDocument/2006/relationships/image" Target="../media/image145.emf"/><Relationship Id="rId12" Type="http://schemas.openxmlformats.org/officeDocument/2006/relationships/image" Target="../media/image150.png"/><Relationship Id="rId2" Type="http://schemas.openxmlformats.org/officeDocument/2006/relationships/image" Target="../media/image142.emf"/><Relationship Id="rId16" Type="http://schemas.openxmlformats.org/officeDocument/2006/relationships/image" Target="../media/image163.jpeg"/><Relationship Id="rId1" Type="http://schemas.openxmlformats.org/officeDocument/2006/relationships/slideLayout" Target="../slideLayouts/slideLayout4.xml"/><Relationship Id="rId6" Type="http://schemas.openxmlformats.org/officeDocument/2006/relationships/image" Target="../media/image144.emf"/><Relationship Id="rId11" Type="http://schemas.openxmlformats.org/officeDocument/2006/relationships/image" Target="../media/image149.emf"/><Relationship Id="rId5" Type="http://schemas.openxmlformats.org/officeDocument/2006/relationships/image" Target="../media/image161.jpg"/><Relationship Id="rId15" Type="http://schemas.openxmlformats.org/officeDocument/2006/relationships/image" Target="../media/image159.emf"/><Relationship Id="rId10" Type="http://schemas.openxmlformats.org/officeDocument/2006/relationships/image" Target="../media/image148.emf"/><Relationship Id="rId4" Type="http://schemas.openxmlformats.org/officeDocument/2006/relationships/image" Target="../media/image160.png"/><Relationship Id="rId9" Type="http://schemas.openxmlformats.org/officeDocument/2006/relationships/image" Target="../media/image162.png"/><Relationship Id="rId14" Type="http://schemas.openxmlformats.org/officeDocument/2006/relationships/image" Target="../media/image155.png"/></Relationships>
</file>

<file path=ppt/slides/_rels/slide13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image" Target="../media/image167.emf"/><Relationship Id="rId13" Type="http://schemas.openxmlformats.org/officeDocument/2006/relationships/image" Target="../media/image150.png"/><Relationship Id="rId3" Type="http://schemas.openxmlformats.org/officeDocument/2006/relationships/image" Target="../media/image151.emf"/><Relationship Id="rId7" Type="http://schemas.openxmlformats.org/officeDocument/2006/relationships/image" Target="../media/image159.emf"/><Relationship Id="rId12" Type="http://schemas.openxmlformats.org/officeDocument/2006/relationships/image" Target="../media/image143.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4.emf"/><Relationship Id="rId11" Type="http://schemas.openxmlformats.org/officeDocument/2006/relationships/image" Target="../media/image170.emf"/><Relationship Id="rId5" Type="http://schemas.openxmlformats.org/officeDocument/2006/relationships/image" Target="../media/image149.emf"/><Relationship Id="rId15" Type="http://schemas.openxmlformats.org/officeDocument/2006/relationships/image" Target="../media/image161.jpg"/><Relationship Id="rId10" Type="http://schemas.openxmlformats.org/officeDocument/2006/relationships/image" Target="../media/image169.png"/><Relationship Id="rId4" Type="http://schemas.openxmlformats.org/officeDocument/2006/relationships/image" Target="../media/image148.emf"/><Relationship Id="rId9" Type="http://schemas.openxmlformats.org/officeDocument/2006/relationships/image" Target="../media/image168.png"/><Relationship Id="rId14" Type="http://schemas.openxmlformats.org/officeDocument/2006/relationships/image" Target="../media/image15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eur-lex.europa.eu/legal-content/EN/TXT/?uri=celex:32016R0679"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en.wikipedia.org/wiki/ISO/IEC_27000-serie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w.coso.org/"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s://www.axelos.com/certifications/itil-service-management"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lay.google.com/store/apps/details?id=be.kszbcss.mybenefits&amp;hl=en&amp;gl=US" TargetMode="External"/><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www.mybenefits.fgov.be/" TargetMode="External"/><Relationship Id="rId4" Type="http://schemas.openxmlformats.org/officeDocument/2006/relationships/hyperlink" Target="https://apps.apple.com/be/app/mybenefits/id1447094117?l=en#?platform=iphon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0.png"/><Relationship Id="rId3" Type="http://schemas.openxmlformats.org/officeDocument/2006/relationships/oleObject" Target="../embeddings/oleObject1.bin"/><Relationship Id="rId7" Type="http://schemas.openxmlformats.org/officeDocument/2006/relationships/image" Target="../media/image58.png"/><Relationship Id="rId12" Type="http://schemas.openxmlformats.org/officeDocument/2006/relationships/oleObject" Target="../embeddings/oleObject4.bin"/><Relationship Id="rId17" Type="http://schemas.openxmlformats.org/officeDocument/2006/relationships/image" Target="../media/image64.png"/><Relationship Id="rId2" Type="http://schemas.openxmlformats.org/officeDocument/2006/relationships/slideLayout" Target="../slideLayouts/slideLayout2.xml"/><Relationship Id="rId16" Type="http://schemas.openxmlformats.org/officeDocument/2006/relationships/image" Target="../media/image63.png"/><Relationship Id="rId1" Type="http://schemas.openxmlformats.org/officeDocument/2006/relationships/vmlDrawing" Target="../drawings/vmlDrawing1.vml"/><Relationship Id="rId6" Type="http://schemas.openxmlformats.org/officeDocument/2006/relationships/image" Target="../media/image57.png"/><Relationship Id="rId11" Type="http://schemas.openxmlformats.org/officeDocument/2006/relationships/oleObject" Target="../embeddings/oleObject3.bin"/><Relationship Id="rId5" Type="http://schemas.openxmlformats.org/officeDocument/2006/relationships/image" Target="../media/image56.png"/><Relationship Id="rId15" Type="http://schemas.openxmlformats.org/officeDocument/2006/relationships/image" Target="../media/image62.png"/><Relationship Id="rId10" Type="http://schemas.openxmlformats.org/officeDocument/2006/relationships/image" Target="../media/image55.wmf"/><Relationship Id="rId4" Type="http://schemas.openxmlformats.org/officeDocument/2006/relationships/image" Target="../media/image54.wmf"/><Relationship Id="rId9" Type="http://schemas.openxmlformats.org/officeDocument/2006/relationships/oleObject" Target="../embeddings/oleObject2.bin"/><Relationship Id="rId14"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ec.europa.eu/social/social-security-directory/pai/select-country/language/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4.xml"/><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8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4.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82.png"/><Relationship Id="rId5" Type="http://schemas.openxmlformats.org/officeDocument/2006/relationships/image" Target="../media/image68.png"/><Relationship Id="rId10" Type="http://schemas.openxmlformats.org/officeDocument/2006/relationships/image" Target="../media/image81.png"/><Relationship Id="rId4" Type="http://schemas.openxmlformats.org/officeDocument/2006/relationships/image" Target="../media/image67.png"/><Relationship Id="rId9" Type="http://schemas.openxmlformats.org/officeDocument/2006/relationships/image" Target="../media/image80.png"/></Relationships>
</file>

<file path=ppt/slides/_rels/slide8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8.png"/><Relationship Id="rId11" Type="http://schemas.microsoft.com/office/2007/relationships/hdphoto" Target="../media/hdphoto2.wdp"/><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microsoft.com/office/2007/relationships/hdphoto" Target="../media/hdphoto1.wdp"/><Relationship Id="rId14" Type="http://schemas.openxmlformats.org/officeDocument/2006/relationships/image" Target="../media/image94.png"/></Relationships>
</file>

<file path=ppt/slides/_rels/slide8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jpeg"/></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8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23.jpeg"/><Relationship Id="rId7" Type="http://schemas.openxmlformats.org/officeDocument/2006/relationships/image" Target="../media/image115.png"/><Relationship Id="rId12"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27.png"/><Relationship Id="rId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24.png"/><Relationship Id="rId9"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hyperlink" Target="https://www.mijngezondheid.belgie.b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status.ehealth.fgov.be/" TargetMode="External"/><Relationship Id="rId4" Type="http://schemas.openxmlformats.org/officeDocument/2006/relationships/hyperlink" Target="https://www.masante.belgique.be/"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smtClean="0">
                <a:cs typeface="Arial" charset="0"/>
              </a:rPr>
              <a:t>Sound </a:t>
            </a:r>
            <a:r>
              <a:rPr lang="nl-BE" sz="4800" b="1" dirty="0" err="1" smtClean="0">
                <a:cs typeface="Arial" charset="0"/>
              </a:rPr>
              <a:t>electronic</a:t>
            </a:r>
            <a:r>
              <a:rPr lang="nl-BE" sz="4800" b="1" dirty="0" smtClean="0">
                <a:cs typeface="Arial" charset="0"/>
              </a:rPr>
              <a:t> information management as a </a:t>
            </a:r>
            <a:r>
              <a:rPr lang="nl-BE" sz="4800" b="1" dirty="0" err="1" smtClean="0">
                <a:cs typeface="Arial" charset="0"/>
              </a:rPr>
              <a:t>critical</a:t>
            </a:r>
            <a:r>
              <a:rPr lang="nl-BE" sz="4800" b="1" dirty="0" smtClean="0">
                <a:cs typeface="Arial" charset="0"/>
              </a:rPr>
              <a:t> </a:t>
            </a:r>
            <a:r>
              <a:rPr lang="nl-BE" sz="4800" b="1" dirty="0" err="1" smtClean="0">
                <a:cs typeface="Arial" charset="0"/>
              </a:rPr>
              <a:t>success</a:t>
            </a:r>
            <a:r>
              <a:rPr lang="nl-BE" sz="4800" b="1" dirty="0" smtClean="0">
                <a:cs typeface="Arial" charset="0"/>
              </a:rPr>
              <a:t> factor</a:t>
            </a:r>
            <a:br>
              <a:rPr lang="nl-BE" sz="4800" b="1" dirty="0" smtClean="0">
                <a:cs typeface="Arial" charset="0"/>
              </a:rPr>
            </a:br>
            <a:r>
              <a:rPr lang="nl-BE" sz="4800" b="1" dirty="0" err="1" smtClean="0">
                <a:cs typeface="Arial" charset="0"/>
              </a:rPr>
              <a:t>for</a:t>
            </a:r>
            <a:r>
              <a:rPr lang="nl-BE" sz="4800" b="1" dirty="0" smtClean="0">
                <a:cs typeface="Arial" charset="0"/>
              </a:rPr>
              <a:t> </a:t>
            </a:r>
            <a:r>
              <a:rPr lang="nl-BE" sz="4800" b="1" dirty="0" err="1" smtClean="0">
                <a:cs typeface="Arial" charset="0"/>
              </a:rPr>
              <a:t>effective</a:t>
            </a:r>
            <a:r>
              <a:rPr lang="nl-BE" sz="4800" b="1" dirty="0" smtClean="0">
                <a:cs typeface="Arial" charset="0"/>
              </a:rPr>
              <a:t> </a:t>
            </a:r>
            <a:r>
              <a:rPr lang="nl-BE" sz="4800" b="1" dirty="0" err="1" smtClean="0">
                <a:cs typeface="Arial" charset="0"/>
              </a:rPr>
              <a:t>and</a:t>
            </a:r>
            <a:r>
              <a:rPr lang="nl-BE" sz="4800" b="1" dirty="0" smtClean="0">
                <a:cs typeface="Arial" charset="0"/>
              </a:rPr>
              <a:t> </a:t>
            </a:r>
            <a:r>
              <a:rPr lang="nl-BE" sz="4800" b="1" dirty="0" err="1" smtClean="0">
                <a:cs typeface="Arial" charset="0"/>
              </a:rPr>
              <a:t>efficient</a:t>
            </a:r>
            <a:r>
              <a:rPr lang="nl-BE" sz="4800" b="1" dirty="0">
                <a:cs typeface="Arial" charset="0"/>
              </a:rPr>
              <a:t/>
            </a:r>
            <a:br>
              <a:rPr lang="nl-BE" sz="4800" b="1" dirty="0">
                <a:cs typeface="Arial" charset="0"/>
              </a:rPr>
            </a:br>
            <a:r>
              <a:rPr lang="nl-BE" sz="4800" b="1" dirty="0" err="1" smtClean="0">
                <a:cs typeface="Arial" charset="0"/>
              </a:rPr>
              <a:t>social</a:t>
            </a:r>
            <a:r>
              <a:rPr lang="nl-BE" sz="4800" b="1" dirty="0" smtClean="0">
                <a:cs typeface="Arial" charset="0"/>
              </a:rPr>
              <a:t> </a:t>
            </a:r>
            <a:r>
              <a:rPr lang="nl-BE" sz="4800" b="1" dirty="0" err="1" smtClean="0">
                <a:cs typeface="Arial" charset="0"/>
              </a:rPr>
              <a:t>protection</a:t>
            </a:r>
            <a:r>
              <a:rPr lang="nl-BE" sz="4800" b="1" dirty="0" smtClean="0">
                <a:cs typeface="Arial" charset="0"/>
              </a:rPr>
              <a:t> </a:t>
            </a:r>
            <a:r>
              <a:rPr lang="nl-BE" sz="4800" b="1" dirty="0" err="1" smtClean="0">
                <a:cs typeface="Arial" charset="0"/>
              </a:rPr>
              <a:t>and</a:t>
            </a:r>
            <a:r>
              <a:rPr lang="nl-BE" sz="4800" b="1" dirty="0" smtClean="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46011" y="908720"/>
            <a:ext cx="7899978" cy="5678343"/>
          </a:xfrm>
        </p:spPr>
      </p:pic>
      <p:sp>
        <p:nvSpPr>
          <p:cNvPr id="8194" name="Rectangle 2"/>
          <p:cNvSpPr>
            <a:spLocks noGrp="1" noChangeArrowheads="1"/>
          </p:cNvSpPr>
          <p:nvPr>
            <p:ph type="title"/>
          </p:nvPr>
        </p:nvSpPr>
        <p:spPr/>
        <p:txBody>
          <a:bodyPr/>
          <a:lstStyle/>
          <a:p>
            <a:r>
              <a:rPr lang="nl-BE" altLang="nl-BE" dirty="0" err="1" smtClean="0"/>
              <a:t>Entrepreneurship</a:t>
            </a:r>
            <a:r>
              <a:rPr lang="nl-BE" altLang="nl-BE" dirty="0" smtClean="0"/>
              <a:t> </a:t>
            </a:r>
            <a:r>
              <a:rPr lang="nl-BE" altLang="nl-BE" dirty="0" err="1" smtClean="0"/>
              <a:t>by</a:t>
            </a:r>
            <a:r>
              <a:rPr lang="nl-BE" altLang="nl-BE" dirty="0" smtClean="0"/>
              <a:t> </a:t>
            </a:r>
            <a:r>
              <a:rPr lang="nl-BE" altLang="nl-BE" dirty="0" err="1" smtClean="0"/>
              <a:t>leadership</a:t>
            </a:r>
            <a:endParaRPr lang="nl-BE" altLang="nl-BE" dirty="0"/>
          </a:p>
        </p:txBody>
      </p:sp>
      <p:sp>
        <p:nvSpPr>
          <p:cNvPr id="7174" name="Text Box 4"/>
          <p:cNvSpPr txBox="1">
            <a:spLocks noChangeArrowheads="1"/>
          </p:cNvSpPr>
          <p:nvPr/>
        </p:nvSpPr>
        <p:spPr bwMode="auto">
          <a:xfrm>
            <a:off x="9290875" y="6330806"/>
            <a:ext cx="27097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fr-BE" sz="1600" dirty="0">
                <a:latin typeface="+mn-lt"/>
              </a:rPr>
              <a:t>Model: MIT Leadership Center</a:t>
            </a:r>
            <a:endParaRPr lang="en-US" sz="1600" dirty="0">
              <a:latin typeface="+mn-lt"/>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100</a:t>
            </a:fld>
            <a:r>
              <a:rPr lang="fr-BE" smtClean="0"/>
              <a:t> </a:t>
            </a:r>
            <a:endParaRPr lang="fr-BE" dirty="0"/>
          </a:p>
        </p:txBody>
      </p:sp>
    </p:spTree>
    <p:extLst>
      <p:ext uri="{BB962C8B-B14F-4D97-AF65-F5344CB8AC3E}">
        <p14:creationId xmlns:p14="http://schemas.microsoft.com/office/powerpoint/2010/main" val="198345977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en-US" dirty="0" smtClean="0"/>
              <a:t>why ?</a:t>
            </a:r>
          </a:p>
          <a:p>
            <a:pPr lvl="1"/>
            <a:r>
              <a:rPr lang="en-US" dirty="0" smtClean="0"/>
              <a:t>creating </a:t>
            </a:r>
            <a:r>
              <a:rPr lang="en-US" dirty="0"/>
              <a:t>an attractive image of the eventual new situation promotes commitment by </a:t>
            </a:r>
            <a:r>
              <a:rPr lang="en-US" dirty="0" smtClean="0"/>
              <a:t>others</a:t>
            </a:r>
          </a:p>
          <a:p>
            <a:pPr lvl="1"/>
            <a:r>
              <a:rPr lang="en-US" dirty="0" smtClean="0"/>
              <a:t>the vision </a:t>
            </a:r>
            <a:r>
              <a:rPr lang="en-US" dirty="0"/>
              <a:t>keeps </a:t>
            </a:r>
            <a:r>
              <a:rPr lang="en-US" dirty="0" smtClean="0"/>
              <a:t>moving</a:t>
            </a:r>
            <a:r>
              <a:rPr lang="en-US" dirty="0"/>
              <a:t>, even in the face of resistance, setbacks, fear or </a:t>
            </a:r>
            <a:r>
              <a:rPr lang="en-US" dirty="0" smtClean="0"/>
              <a:t>uncertainty</a:t>
            </a:r>
          </a:p>
          <a:p>
            <a:pPr lvl="1"/>
            <a:r>
              <a:rPr lang="en-US" dirty="0" smtClean="0"/>
              <a:t>is </a:t>
            </a:r>
            <a:r>
              <a:rPr lang="en-US" dirty="0"/>
              <a:t>the emotional side of </a:t>
            </a:r>
            <a:r>
              <a:rPr lang="en-US" dirty="0" smtClean="0"/>
              <a:t>leadership</a:t>
            </a:r>
          </a:p>
          <a:p>
            <a:r>
              <a:rPr lang="en-US" dirty="0" smtClean="0"/>
              <a:t>how ?</a:t>
            </a:r>
          </a:p>
          <a:p>
            <a:pPr lvl="1"/>
            <a:r>
              <a:rPr lang="en-US" dirty="0" smtClean="0"/>
              <a:t>clear </a:t>
            </a:r>
            <a:r>
              <a:rPr lang="en-US" dirty="0"/>
              <a:t>goal and </a:t>
            </a:r>
            <a:r>
              <a:rPr lang="en-US" dirty="0" smtClean="0"/>
              <a:t>direction</a:t>
            </a:r>
          </a:p>
          <a:p>
            <a:pPr lvl="1"/>
            <a:r>
              <a:rPr lang="en-US" dirty="0" smtClean="0"/>
              <a:t>radiating </a:t>
            </a:r>
            <a:r>
              <a:rPr lang="en-US" dirty="0"/>
              <a:t>enthusiasm, commitment, faith and </a:t>
            </a:r>
            <a:r>
              <a:rPr lang="en-US" dirty="0" smtClean="0"/>
              <a:t>support</a:t>
            </a:r>
          </a:p>
          <a:p>
            <a:pPr lvl="1"/>
            <a:r>
              <a:rPr lang="en-US" dirty="0" smtClean="0"/>
              <a:t>encourage staff </a:t>
            </a:r>
            <a:r>
              <a:rPr lang="en-US" dirty="0"/>
              <a:t>to be involved and </a:t>
            </a:r>
            <a:r>
              <a:rPr lang="en-US" dirty="0" smtClean="0"/>
              <a:t>loyal</a:t>
            </a:r>
          </a:p>
          <a:p>
            <a:pPr lvl="1"/>
            <a:r>
              <a:rPr lang="en-US" dirty="0" smtClean="0"/>
              <a:t>challenge staff </a:t>
            </a:r>
            <a:r>
              <a:rPr lang="en-US" dirty="0"/>
              <a:t>to do and achieve things </a:t>
            </a:r>
            <a:r>
              <a:rPr lang="en-US" dirty="0" smtClean="0"/>
              <a:t>themselves</a:t>
            </a:r>
          </a:p>
          <a:p>
            <a:pPr lvl="1"/>
            <a:r>
              <a:rPr lang="en-US" dirty="0" smtClean="0"/>
              <a:t>highlighting </a:t>
            </a:r>
            <a:r>
              <a:rPr lang="en-US" dirty="0"/>
              <a:t>the unique strengths, values and culture of the </a:t>
            </a:r>
            <a:r>
              <a:rPr lang="en-US" dirty="0" smtClean="0"/>
              <a:t>organization</a:t>
            </a:r>
          </a:p>
          <a:p>
            <a:pPr lvl="1"/>
            <a:r>
              <a:rPr lang="en-US" dirty="0" smtClean="0"/>
              <a:t>help staff </a:t>
            </a:r>
            <a:r>
              <a:rPr lang="en-US" dirty="0"/>
              <a:t>to believe that they are part of something bigger than their daily </a:t>
            </a:r>
            <a:r>
              <a:rPr lang="en-US" dirty="0" smtClean="0"/>
              <a:t>work</a:t>
            </a:r>
          </a:p>
          <a:p>
            <a:pPr lvl="1"/>
            <a:r>
              <a:rPr lang="en-US" dirty="0" smtClean="0"/>
              <a:t>stimulate </a:t>
            </a:r>
            <a:r>
              <a:rPr lang="en-US" dirty="0"/>
              <a:t>a feeling of belonging to a </a:t>
            </a:r>
            <a:r>
              <a:rPr lang="en-US" dirty="0" smtClean="0"/>
              <a:t>group</a:t>
            </a:r>
          </a:p>
          <a:p>
            <a:pPr lvl="1"/>
            <a:r>
              <a:rPr lang="en-US" dirty="0" smtClean="0"/>
              <a:t>communicate </a:t>
            </a:r>
            <a:r>
              <a:rPr lang="en-US" dirty="0"/>
              <a:t>a </a:t>
            </a:r>
            <a:r>
              <a:rPr lang="en-US" dirty="0" smtClean="0"/>
              <a:t>lot</a:t>
            </a:r>
            <a:endParaRPr lang="nl-BE" dirty="0"/>
          </a:p>
        </p:txBody>
      </p:sp>
      <p:sp>
        <p:nvSpPr>
          <p:cNvPr id="4" name="Titel 3"/>
          <p:cNvSpPr>
            <a:spLocks noGrp="1"/>
          </p:cNvSpPr>
          <p:nvPr>
            <p:ph type="title"/>
          </p:nvPr>
        </p:nvSpPr>
        <p:spPr/>
        <p:txBody>
          <a:bodyPr/>
          <a:lstStyle/>
          <a:p>
            <a:r>
              <a:rPr lang="nl-BE" dirty="0" err="1" smtClean="0"/>
              <a:t>Visioning</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101</a:t>
            </a:fld>
            <a:r>
              <a:rPr lang="fr-BE" smtClean="0"/>
              <a:t> </a:t>
            </a:r>
            <a:endParaRPr lang="fr-BE" dirty="0"/>
          </a:p>
        </p:txBody>
      </p:sp>
    </p:spTree>
    <p:extLst>
      <p:ext uri="{BB962C8B-B14F-4D97-AF65-F5344CB8AC3E}">
        <p14:creationId xmlns:p14="http://schemas.microsoft.com/office/powerpoint/2010/main" val="149068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7" name="Rectangle 3"/>
          <p:cNvSpPr>
            <a:spLocks noGrp="1" noChangeArrowheads="1"/>
          </p:cNvSpPr>
          <p:nvPr>
            <p:ph idx="1"/>
          </p:nvPr>
        </p:nvSpPr>
        <p:spPr/>
        <p:txBody>
          <a:bodyPr>
            <a:normAutofit/>
          </a:bodyPr>
          <a:lstStyle/>
          <a:p>
            <a:r>
              <a:rPr lang="en-GB" altLang="nl-BE" dirty="0" smtClean="0"/>
              <a:t>define a long term vision on</a:t>
            </a:r>
          </a:p>
          <a:p>
            <a:pPr lvl="1"/>
            <a:r>
              <a:rPr lang="en-GB" altLang="nl-BE" dirty="0" smtClean="0"/>
              <a:t>integrated, customer-oriented service delivery</a:t>
            </a:r>
          </a:p>
          <a:p>
            <a:pPr lvl="1"/>
            <a:r>
              <a:rPr lang="en-GB" altLang="nl-BE" dirty="0" smtClean="0"/>
              <a:t>management of information as a strategic resource for all activity</a:t>
            </a:r>
          </a:p>
          <a:p>
            <a:pPr lvl="1"/>
            <a:r>
              <a:rPr lang="en-GB" altLang="nl-BE" dirty="0" smtClean="0"/>
              <a:t>interoperability</a:t>
            </a:r>
          </a:p>
          <a:p>
            <a:r>
              <a:rPr lang="en-US" altLang="nl-BE" dirty="0" smtClean="0"/>
              <a:t>make the vision enforceable by citizens and companies, and amongst government institutions and health care providers/institutions, by formalizing it in regulations</a:t>
            </a:r>
            <a:endParaRPr lang="en-GB" altLang="nl-BE" dirty="0" smtClean="0"/>
          </a:p>
          <a:p>
            <a:r>
              <a:rPr lang="en-GB" altLang="nl-BE" dirty="0" smtClean="0"/>
              <a:t>combine long term vision, profound process optimization and quick wins</a:t>
            </a:r>
          </a:p>
          <a:p>
            <a:r>
              <a:rPr lang="en-GB" altLang="nl-BE" dirty="0" smtClean="0"/>
              <a:t>do not look at it as a pure ICT event, but put the emphasis on an improvement of services and use a multidisciplinary approach</a:t>
            </a:r>
          </a:p>
          <a:p>
            <a:r>
              <a:rPr lang="en-GB" altLang="nl-BE" dirty="0" smtClean="0"/>
              <a:t>optimize processes within each social actor, at each government level and across government levels before their </a:t>
            </a:r>
            <a:r>
              <a:rPr lang="en-GB" altLang="nl-BE" dirty="0" err="1" smtClean="0"/>
              <a:t>automatization</a:t>
            </a:r>
            <a:endParaRPr lang="en-GB" altLang="nl-BE" dirty="0"/>
          </a:p>
        </p:txBody>
      </p:sp>
      <p:sp>
        <p:nvSpPr>
          <p:cNvPr id="395266"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102</a:t>
            </a:fld>
            <a:r>
              <a:rPr lang="fr-BE" smtClean="0"/>
              <a:t> </a:t>
            </a:r>
            <a:endParaRPr lang="fr-BE" dirty="0"/>
          </a:p>
        </p:txBody>
      </p:sp>
    </p:spTree>
    <p:extLst>
      <p:ext uri="{BB962C8B-B14F-4D97-AF65-F5344CB8AC3E}">
        <p14:creationId xmlns:p14="http://schemas.microsoft.com/office/powerpoint/2010/main" val="1741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Grp="1" noChangeArrowheads="1"/>
          </p:cNvSpPr>
          <p:nvPr>
            <p:ph idx="1"/>
          </p:nvPr>
        </p:nvSpPr>
        <p:spPr/>
        <p:txBody>
          <a:bodyPr>
            <a:normAutofit/>
          </a:bodyPr>
          <a:lstStyle/>
          <a:p>
            <a:r>
              <a:rPr lang="en-GB" altLang="nl-BE" smtClean="0"/>
              <a:t>standardize concepts and, where necessary, adapt regulations in order </a:t>
            </a:r>
            <a:r>
              <a:rPr lang="en-US" altLang="nl-BE" smtClean="0"/>
              <a:t>to introduce those concepts</a:t>
            </a:r>
          </a:p>
          <a:p>
            <a:r>
              <a:rPr lang="en-US" altLang="nl-BE" smtClean="0"/>
              <a:t>also regulate aspects such as privacy protection, information security, the protection against ICT crime, unique identification keys, the probative value of electronic information, the electronic signature, the equal access to public services, the transparency of administrations, …</a:t>
            </a:r>
            <a:endParaRPr lang="en-GB" altLang="nl-BE" smtClean="0"/>
          </a:p>
          <a:p>
            <a:r>
              <a:rPr lang="en-GB" altLang="nl-BE" smtClean="0"/>
              <a:t>see to a close cooperation with policymakers, other government departments, other governmental levels, users, mandated intermediaries and interest groups</a:t>
            </a:r>
          </a:p>
          <a:p>
            <a:r>
              <a:rPr lang="en-GB" altLang="nl-BE" smtClean="0"/>
              <a:t>attune the service offer maximally to the needs and the logic of the users and involve them actively in the development of the services</a:t>
            </a:r>
          </a:p>
          <a:p>
            <a:r>
              <a:rPr lang="en-GB" altLang="nl-BE" smtClean="0"/>
              <a:t>match the governmental processes with the own processes of the users and assure user-friendliness</a:t>
            </a:r>
            <a:endParaRPr lang="en-GB" altLang="nl-BE" dirty="0"/>
          </a:p>
        </p:txBody>
      </p:sp>
      <p:sp>
        <p:nvSpPr>
          <p:cNvPr id="396290"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103</a:t>
            </a:fld>
            <a:r>
              <a:rPr lang="fr-BE" smtClean="0"/>
              <a:t> </a:t>
            </a:r>
            <a:endParaRPr lang="fr-BE" dirty="0"/>
          </a:p>
        </p:txBody>
      </p:sp>
    </p:spTree>
    <p:extLst>
      <p:ext uri="{BB962C8B-B14F-4D97-AF65-F5344CB8AC3E}">
        <p14:creationId xmlns:p14="http://schemas.microsoft.com/office/powerpoint/2010/main" val="396933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Grp="1" noChangeArrowheads="1"/>
          </p:cNvSpPr>
          <p:nvPr>
            <p:ph idx="1"/>
          </p:nvPr>
        </p:nvSpPr>
        <p:spPr/>
        <p:txBody>
          <a:bodyPr>
            <a:normAutofit/>
          </a:bodyPr>
          <a:lstStyle/>
          <a:p>
            <a:r>
              <a:rPr lang="en-GB" altLang="nl-BE" smtClean="0"/>
              <a:t>concentrate on a qualitative and interactive service offering, instead of a mere presence on the web</a:t>
            </a:r>
          </a:p>
          <a:p>
            <a:r>
              <a:rPr lang="en-GB" altLang="nl-BE" smtClean="0"/>
              <a:t>support users by the implementation of data quality controls, before these are transmitted to the government authorities, and use the available data proactively for an automatic granting of rights, prefilling of information in forms during data collection and a targeted provision of information to the users</a:t>
            </a:r>
          </a:p>
          <a:p>
            <a:r>
              <a:rPr lang="en-GB" altLang="nl-BE" smtClean="0"/>
              <a:t>make sure that available ICT components and information (networks, data bases, …) are re-used to a maximum; through this, the efforts can be directed towards developing added value services</a:t>
            </a:r>
          </a:p>
          <a:p>
            <a:r>
              <a:rPr lang="en-GB" altLang="nl-BE" smtClean="0"/>
              <a:t>also develop multifunctional components yourself, conform open standards, and based on a flexible, modular, expandable and service-oriented architecture, so that other developers of services can re-use your components</a:t>
            </a:r>
          </a:p>
          <a:p>
            <a:endParaRPr lang="en-GB" altLang="nl-BE" dirty="0"/>
          </a:p>
        </p:txBody>
      </p:sp>
      <p:sp>
        <p:nvSpPr>
          <p:cNvPr id="397314"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104</a:t>
            </a:fld>
            <a:r>
              <a:rPr lang="fr-BE" smtClean="0"/>
              <a:t> </a:t>
            </a:r>
            <a:endParaRPr lang="fr-BE" dirty="0"/>
          </a:p>
        </p:txBody>
      </p:sp>
    </p:spTree>
    <p:extLst>
      <p:ext uri="{BB962C8B-B14F-4D97-AF65-F5344CB8AC3E}">
        <p14:creationId xmlns:p14="http://schemas.microsoft.com/office/powerpoint/2010/main" val="1333184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idx="1"/>
          </p:nvPr>
        </p:nvSpPr>
        <p:spPr/>
        <p:txBody>
          <a:bodyPr>
            <a:normAutofit/>
          </a:bodyPr>
          <a:lstStyle/>
          <a:p>
            <a:r>
              <a:rPr lang="en-GB" altLang="nl-BE" smtClean="0"/>
              <a:t>pay attention to change management, communications and training</a:t>
            </a:r>
            <a:endParaRPr lang="en-US" altLang="nl-BE" smtClean="0"/>
          </a:p>
          <a:p>
            <a:r>
              <a:rPr lang="en-GB" altLang="nl-BE" smtClean="0"/>
              <a:t>see to a good project management</a:t>
            </a:r>
          </a:p>
          <a:p>
            <a:r>
              <a:rPr lang="en-GB" altLang="nl-BE" smtClean="0"/>
              <a:t>work incrementally and with prototyping, and give special attention to the roll-out by providing test and simulation environments, training and coaching for the users, and a multimodal contact centre for the personal support of end-users</a:t>
            </a:r>
          </a:p>
          <a:p>
            <a:r>
              <a:rPr lang="en-GB" altLang="nl-BE" smtClean="0"/>
              <a:t>see to it that proper measuring facilities are available, so as to assure permanent monitoring and improvement</a:t>
            </a:r>
          </a:p>
          <a:p>
            <a:r>
              <a:rPr lang="en-GB" altLang="nl-BE" smtClean="0"/>
              <a:t>make sure that the users have confidence in the electronic services that are provided; develop an information security policy, which is designed to guarantee the availability, confidentiality, integrity, authenticity and auditability of the information systems</a:t>
            </a:r>
          </a:p>
          <a:p>
            <a:r>
              <a:rPr lang="fr-BE" altLang="nl-BE" smtClean="0"/>
              <a:t>create an institution that stimulates and coordinates</a:t>
            </a:r>
          </a:p>
          <a:p>
            <a:endParaRPr lang="nl-NL" altLang="nl-BE"/>
          </a:p>
        </p:txBody>
      </p:sp>
      <p:sp>
        <p:nvSpPr>
          <p:cNvPr id="398338" name="Rectangle 2"/>
          <p:cNvSpPr>
            <a:spLocks noGrp="1" noChangeArrowheads="1"/>
          </p:cNvSpPr>
          <p:nvPr>
            <p:ph type="title"/>
          </p:nvPr>
        </p:nvSpPr>
        <p:spPr/>
        <p:txBody>
          <a:bodyPr/>
          <a:lstStyle/>
          <a:p>
            <a:r>
              <a:rPr lang="nl-BE" dirty="0" err="1" smtClean="0"/>
              <a:t>Methodology</a:t>
            </a:r>
            <a:endParaRPr lang="nl-NL" altLang="nl-BE"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105</a:t>
            </a:fld>
            <a:r>
              <a:rPr lang="fr-BE" smtClean="0"/>
              <a:t> </a:t>
            </a:r>
            <a:endParaRPr lang="fr-BE" dirty="0"/>
          </a:p>
        </p:txBody>
      </p:sp>
    </p:spTree>
    <p:extLst>
      <p:ext uri="{BB962C8B-B14F-4D97-AF65-F5344CB8AC3E}">
        <p14:creationId xmlns:p14="http://schemas.microsoft.com/office/powerpoint/2010/main" val="97034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US" dirty="0" smtClean="0"/>
              <a:t>strive for an appropriate corporate culture</a:t>
            </a:r>
            <a:endParaRPr lang="en-US" dirty="0"/>
          </a:p>
          <a:p>
            <a:pPr lvl="1"/>
            <a:r>
              <a:rPr lang="en-US" dirty="0" smtClean="0"/>
              <a:t>networks rather than hierarchy</a:t>
            </a:r>
            <a:endParaRPr lang="en-US" dirty="0"/>
          </a:p>
          <a:p>
            <a:pPr lvl="1"/>
            <a:r>
              <a:rPr lang="en-US" dirty="0"/>
              <a:t>services should be geared to the needs of the users and not to </a:t>
            </a:r>
            <a:r>
              <a:rPr lang="en-US" dirty="0" smtClean="0"/>
              <a:t>the internal </a:t>
            </a:r>
            <a:r>
              <a:rPr lang="en-US" dirty="0"/>
              <a:t>organizational structure of the government or of the organizations providing the </a:t>
            </a:r>
            <a:r>
              <a:rPr lang="en-US" dirty="0" err="1"/>
              <a:t>servicesempowerment</a:t>
            </a:r>
            <a:r>
              <a:rPr lang="en-US" dirty="0"/>
              <a:t> instead of mere service</a:t>
            </a:r>
          </a:p>
          <a:p>
            <a:pPr lvl="1"/>
            <a:r>
              <a:rPr lang="en-US" dirty="0"/>
              <a:t>rewarding </a:t>
            </a:r>
            <a:r>
              <a:rPr lang="en-US" dirty="0" smtClean="0"/>
              <a:t>entrepreneurship</a:t>
            </a:r>
            <a:endParaRPr lang="en-US" dirty="0"/>
          </a:p>
          <a:p>
            <a:pPr lvl="1"/>
            <a:r>
              <a:rPr lang="en-US" dirty="0"/>
              <a:t>ex post evaluation of the output, rather than ex ante control of the input</a:t>
            </a:r>
            <a:endParaRPr lang="nl-BE" dirty="0"/>
          </a:p>
        </p:txBody>
      </p:sp>
      <p:sp>
        <p:nvSpPr>
          <p:cNvPr id="2" name="Titel 1"/>
          <p:cNvSpPr>
            <a:spLocks noGrp="1"/>
          </p:cNvSpPr>
          <p:nvPr>
            <p:ph type="title"/>
          </p:nvPr>
        </p:nvSpPr>
        <p:spPr/>
        <p:txBody>
          <a:bodyPr/>
          <a:lstStyle/>
          <a:p>
            <a:r>
              <a:rPr lang="nl-BE" dirty="0" err="1" smtClean="0"/>
              <a:t>Methodology</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106</a:t>
            </a:fld>
            <a:r>
              <a:rPr lang="fr-BE" smtClean="0"/>
              <a:t> </a:t>
            </a:r>
            <a:endParaRPr lang="fr-BE" dirty="0"/>
          </a:p>
        </p:txBody>
      </p:sp>
    </p:spTree>
    <p:extLst>
      <p:ext uri="{BB962C8B-B14F-4D97-AF65-F5344CB8AC3E}">
        <p14:creationId xmlns:p14="http://schemas.microsoft.com/office/powerpoint/2010/main" val="387889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xu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13575" y="870173"/>
            <a:ext cx="6600370" cy="576573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el 3"/>
          <p:cNvSpPr>
            <a:spLocks noGrp="1"/>
          </p:cNvSpPr>
          <p:nvPr>
            <p:ph type="title"/>
          </p:nvPr>
        </p:nvSpPr>
        <p:spPr/>
        <p:txBody>
          <a:bodyPr/>
          <a:lstStyle/>
          <a:p>
            <a:r>
              <a:rPr lang="nl-BE" dirty="0" smtClean="0"/>
              <a:t>Nexus effect</a:t>
            </a:r>
            <a:endParaRPr lang="nl-BE" dirty="0"/>
          </a:p>
        </p:txBody>
      </p:sp>
      <p:sp>
        <p:nvSpPr>
          <p:cNvPr id="6" name="TextBox 6"/>
          <p:cNvSpPr txBox="1">
            <a:spLocks noChangeArrowheads="1"/>
          </p:cNvSpPr>
          <p:nvPr/>
        </p:nvSpPr>
        <p:spPr bwMode="auto">
          <a:xfrm>
            <a:off x="9954269" y="6145569"/>
            <a:ext cx="2090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dirty="0" smtClean="0"/>
              <a:t>Source: MIT </a:t>
            </a:r>
            <a:r>
              <a:rPr lang="nl-BE" altLang="fr-FR" sz="1400" dirty="0" err="1" smtClean="0"/>
              <a:t>Sloan</a:t>
            </a:r>
            <a:endParaRPr lang="en-US" altLang="fr-FR" sz="14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107</a:t>
            </a:fld>
            <a:r>
              <a:rPr lang="fr-BE" smtClean="0"/>
              <a:t> </a:t>
            </a:r>
            <a:endParaRPr lang="fr-BE" dirty="0"/>
          </a:p>
        </p:txBody>
      </p:sp>
    </p:spTree>
    <p:extLst>
      <p:ext uri="{BB962C8B-B14F-4D97-AF65-F5344CB8AC3E}">
        <p14:creationId xmlns:p14="http://schemas.microsoft.com/office/powerpoint/2010/main" val="34101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smtClean="0"/>
              <a:t>Solid </a:t>
            </a:r>
            <a:r>
              <a:rPr lang="nl-BE" dirty="0" err="1" smtClean="0"/>
              <a:t>architecture</a:t>
            </a:r>
            <a:r>
              <a:rPr lang="nl-BE" dirty="0" smtClean="0"/>
              <a:t>, re-</a:t>
            </a:r>
            <a:r>
              <a:rPr lang="nl-BE" dirty="0" err="1" smtClean="0"/>
              <a:t>use</a:t>
            </a:r>
            <a:r>
              <a:rPr lang="nl-BE" dirty="0" smtClean="0"/>
              <a:t> &amp; agile development</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108</a:t>
            </a:fld>
            <a:endParaRPr lang="en-GB" dirty="0"/>
          </a:p>
        </p:txBody>
      </p:sp>
    </p:spTree>
    <p:extLst>
      <p:ext uri="{BB962C8B-B14F-4D97-AF65-F5344CB8AC3E}">
        <p14:creationId xmlns:p14="http://schemas.microsoft.com/office/powerpoint/2010/main" val="327096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endParaRPr lang="en-GB" altLang="en-US" dirty="0" smtClean="0"/>
          </a:p>
          <a:p>
            <a:r>
              <a:rPr lang="en-GB" altLang="en-US" dirty="0" smtClean="0"/>
              <a:t>avoid duplication</a:t>
            </a:r>
          </a:p>
          <a:p>
            <a:pPr lvl="1"/>
            <a:r>
              <a:rPr lang="en-GB" altLang="en-US" dirty="0" smtClean="0"/>
              <a:t>anything that is duplicated (if not strictly necessary)</a:t>
            </a:r>
          </a:p>
          <a:p>
            <a:pPr lvl="1"/>
            <a:r>
              <a:rPr lang="en-GB" altLang="en-US" dirty="0" smtClean="0"/>
              <a:t>is a waste of time and money</a:t>
            </a:r>
          </a:p>
          <a:p>
            <a:pPr lvl="1"/>
            <a:r>
              <a:rPr lang="en-GB" altLang="en-US" dirty="0" smtClean="0"/>
              <a:t>and will result in a lower quality of service</a:t>
            </a:r>
          </a:p>
          <a:p>
            <a:endParaRPr lang="en-GB" altLang="en-US" dirty="0" smtClean="0"/>
          </a:p>
          <a:p>
            <a:r>
              <a:rPr lang="en-GB" altLang="en-US" dirty="0" smtClean="0"/>
              <a:t>enable the right level of execution</a:t>
            </a:r>
          </a:p>
          <a:p>
            <a:pPr lvl="1"/>
            <a:r>
              <a:rPr lang="en-GB" altLang="en-US" dirty="0" smtClean="0"/>
              <a:t>decisions and actions should be dealt with</a:t>
            </a:r>
          </a:p>
          <a:p>
            <a:pPr lvl="1"/>
            <a:r>
              <a:rPr lang="en-GB" altLang="en-US" dirty="0" smtClean="0"/>
              <a:t>at the most immediate (or local) level that is consistent with their resolution</a:t>
            </a:r>
          </a:p>
          <a:p>
            <a:pPr lvl="1"/>
            <a:r>
              <a:rPr lang="en-GB" altLang="en-US" dirty="0" smtClean="0"/>
              <a:t>to enable lean and cost effective operations</a:t>
            </a:r>
          </a:p>
        </p:txBody>
      </p:sp>
      <p:sp>
        <p:nvSpPr>
          <p:cNvPr id="2" name="Title 1"/>
          <p:cNvSpPr>
            <a:spLocks noGrp="1"/>
          </p:cNvSpPr>
          <p:nvPr>
            <p:ph type="title"/>
          </p:nvPr>
        </p:nvSpPr>
        <p:spPr/>
        <p:txBody>
          <a:bodyPr/>
          <a:lstStyle/>
          <a:p>
            <a:r>
              <a:rPr lang="en-GB" dirty="0"/>
              <a:t>P</a:t>
            </a:r>
            <a:r>
              <a:rPr lang="en-GB" dirty="0" smtClean="0"/>
              <a:t>rinciples for durable and economically viable ICT solutions</a:t>
            </a:r>
            <a:endParaRPr 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109</a:t>
            </a:fld>
            <a:r>
              <a:rPr lang="fr-BE" smtClean="0"/>
              <a:t> </a:t>
            </a:r>
            <a:endParaRPr lang="fr-BE" dirty="0"/>
          </a:p>
        </p:txBody>
      </p:sp>
    </p:spTree>
    <p:extLst>
      <p:ext uri="{BB962C8B-B14F-4D97-AF65-F5344CB8AC3E}">
        <p14:creationId xmlns:p14="http://schemas.microsoft.com/office/powerpoint/2010/main" val="94617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type="body" idx="1"/>
          </p:nvPr>
        </p:nvSpPr>
        <p:spPr/>
        <p:txBody>
          <a:bodyPr>
            <a:normAutofit lnSpcReduction="10000"/>
          </a:bodyPr>
          <a:lstStyle/>
          <a:p>
            <a:r>
              <a:rPr lang="nl-BE" altLang="fr-FR" dirty="0" err="1" smtClean="0"/>
              <a:t>what</a:t>
            </a:r>
            <a:r>
              <a:rPr lang="nl-BE" altLang="fr-FR" dirty="0" smtClean="0"/>
              <a:t> ?</a:t>
            </a:r>
          </a:p>
          <a:p>
            <a:pPr marL="457191" lvl="1" indent="0">
              <a:buNone/>
            </a:pPr>
            <a:r>
              <a:rPr lang="nl-BE" altLang="fr-FR" dirty="0" smtClean="0"/>
              <a:t>“Service </a:t>
            </a:r>
            <a:r>
              <a:rPr lang="nl-BE" altLang="fr-FR" dirty="0" err="1" smtClean="0"/>
              <a:t>Oriented</a:t>
            </a:r>
            <a:r>
              <a:rPr lang="nl-BE" altLang="fr-FR" dirty="0" smtClean="0"/>
              <a:t> Architecture (SOA) is a </a:t>
            </a:r>
            <a:r>
              <a:rPr lang="nl-BE" altLang="fr-FR" dirty="0" err="1" smtClean="0"/>
              <a:t>paradigm</a:t>
            </a:r>
            <a:r>
              <a:rPr lang="nl-BE" altLang="fr-FR" dirty="0" smtClean="0"/>
              <a:t> </a:t>
            </a:r>
            <a:r>
              <a:rPr lang="nl-BE" altLang="fr-FR" dirty="0" err="1" smtClean="0"/>
              <a:t>for</a:t>
            </a:r>
            <a:r>
              <a:rPr lang="nl-BE" altLang="fr-FR" dirty="0" smtClean="0"/>
              <a:t> </a:t>
            </a:r>
            <a:r>
              <a:rPr lang="nl-BE" altLang="fr-FR" dirty="0" err="1" smtClean="0"/>
              <a:t>organizing</a:t>
            </a:r>
            <a:r>
              <a:rPr lang="nl-BE" altLang="fr-FR" dirty="0" smtClean="0"/>
              <a:t> </a:t>
            </a:r>
            <a:r>
              <a:rPr lang="nl-BE" altLang="fr-FR" dirty="0" err="1" smtClean="0"/>
              <a:t>and</a:t>
            </a:r>
            <a:r>
              <a:rPr lang="nl-BE" altLang="fr-FR" dirty="0" smtClean="0"/>
              <a:t> </a:t>
            </a:r>
            <a:r>
              <a:rPr lang="nl-BE" altLang="fr-FR" dirty="0" err="1" smtClean="0"/>
              <a:t>utilizing</a:t>
            </a:r>
            <a:r>
              <a:rPr lang="nl-BE" altLang="fr-FR" dirty="0" smtClean="0"/>
              <a:t> </a:t>
            </a:r>
            <a:r>
              <a:rPr lang="nl-BE" altLang="fr-FR" dirty="0" err="1" smtClean="0">
                <a:solidFill>
                  <a:srgbClr val="0087BE"/>
                </a:solidFill>
              </a:rPr>
              <a:t>distributed</a:t>
            </a:r>
            <a:r>
              <a:rPr lang="nl-BE" altLang="fr-FR" dirty="0" smtClean="0"/>
              <a:t> </a:t>
            </a:r>
            <a:r>
              <a:rPr lang="nl-BE" altLang="fr-FR" dirty="0" err="1" smtClean="0"/>
              <a:t>capabilities</a:t>
            </a:r>
            <a:r>
              <a:rPr lang="nl-BE" altLang="fr-FR" dirty="0" smtClean="0"/>
              <a:t> </a:t>
            </a:r>
            <a:r>
              <a:rPr lang="nl-BE" altLang="fr-FR" dirty="0" err="1" smtClean="0"/>
              <a:t>that</a:t>
            </a:r>
            <a:r>
              <a:rPr lang="nl-BE" altLang="fr-FR" dirty="0" smtClean="0"/>
              <a:t> </a:t>
            </a:r>
            <a:r>
              <a:rPr lang="nl-BE" altLang="fr-FR" dirty="0" err="1" smtClean="0"/>
              <a:t>may</a:t>
            </a:r>
            <a:r>
              <a:rPr lang="nl-BE" altLang="fr-FR" dirty="0" smtClean="0"/>
              <a:t> </a:t>
            </a:r>
            <a:r>
              <a:rPr lang="nl-BE" altLang="fr-FR" dirty="0" err="1" smtClean="0"/>
              <a:t>be</a:t>
            </a:r>
            <a:r>
              <a:rPr lang="nl-BE" altLang="fr-FR" dirty="0" smtClean="0"/>
              <a:t> </a:t>
            </a:r>
            <a:r>
              <a:rPr lang="nl-BE" altLang="fr-FR" dirty="0" err="1" smtClean="0">
                <a:solidFill>
                  <a:srgbClr val="0087BE"/>
                </a:solidFill>
              </a:rPr>
              <a:t>under</a:t>
            </a:r>
            <a:r>
              <a:rPr lang="nl-BE" altLang="fr-FR" dirty="0" smtClean="0">
                <a:solidFill>
                  <a:srgbClr val="0087BE"/>
                </a:solidFill>
              </a:rPr>
              <a:t> </a:t>
            </a:r>
            <a:r>
              <a:rPr lang="nl-BE" altLang="fr-FR" dirty="0" err="1" smtClean="0">
                <a:solidFill>
                  <a:srgbClr val="0087BE"/>
                </a:solidFill>
              </a:rPr>
              <a:t>the</a:t>
            </a:r>
            <a:r>
              <a:rPr lang="nl-BE" altLang="fr-FR" dirty="0" smtClean="0">
                <a:solidFill>
                  <a:srgbClr val="0087BE"/>
                </a:solidFill>
              </a:rPr>
              <a:t> control of different </a:t>
            </a:r>
            <a:r>
              <a:rPr lang="nl-BE" altLang="fr-FR" dirty="0" err="1" smtClean="0">
                <a:solidFill>
                  <a:srgbClr val="0087BE"/>
                </a:solidFill>
              </a:rPr>
              <a:t>ownership</a:t>
            </a:r>
            <a:r>
              <a:rPr lang="nl-BE" altLang="fr-FR" dirty="0" smtClean="0">
                <a:solidFill>
                  <a:srgbClr val="0087BE"/>
                </a:solidFill>
              </a:rPr>
              <a:t> </a:t>
            </a:r>
            <a:r>
              <a:rPr lang="nl-BE" altLang="fr-FR" dirty="0" err="1" smtClean="0">
                <a:solidFill>
                  <a:srgbClr val="0087BE"/>
                </a:solidFill>
              </a:rPr>
              <a:t>domains</a:t>
            </a:r>
            <a:r>
              <a:rPr lang="nl-BE" altLang="fr-FR" dirty="0" smtClean="0"/>
              <a:t>. It </a:t>
            </a:r>
            <a:r>
              <a:rPr lang="nl-BE" altLang="fr-FR" dirty="0" err="1" smtClean="0"/>
              <a:t>provides</a:t>
            </a:r>
            <a:r>
              <a:rPr lang="nl-BE" altLang="fr-FR" dirty="0" smtClean="0"/>
              <a:t> a uniform means </a:t>
            </a:r>
            <a:r>
              <a:rPr lang="nl-BE" altLang="fr-FR" dirty="0" err="1" smtClean="0"/>
              <a:t>to</a:t>
            </a:r>
            <a:r>
              <a:rPr lang="nl-BE" altLang="fr-FR" dirty="0" smtClean="0"/>
              <a:t> offer, discover, </a:t>
            </a:r>
            <a:r>
              <a:rPr lang="nl-BE" altLang="fr-FR" dirty="0" err="1" smtClean="0"/>
              <a:t>interact</a:t>
            </a:r>
            <a:r>
              <a:rPr lang="nl-BE" altLang="fr-FR" dirty="0" smtClean="0"/>
              <a:t> </a:t>
            </a:r>
            <a:r>
              <a:rPr lang="nl-BE" altLang="fr-FR" dirty="0" err="1" smtClean="0"/>
              <a:t>with</a:t>
            </a:r>
            <a:r>
              <a:rPr lang="nl-BE" altLang="fr-FR" dirty="0" smtClean="0"/>
              <a:t> </a:t>
            </a:r>
            <a:r>
              <a:rPr lang="nl-BE" altLang="fr-FR" dirty="0" err="1" smtClean="0"/>
              <a:t>and</a:t>
            </a:r>
            <a:r>
              <a:rPr lang="nl-BE" altLang="fr-FR" dirty="0" smtClean="0"/>
              <a:t> </a:t>
            </a:r>
            <a:r>
              <a:rPr lang="nl-BE" altLang="fr-FR" dirty="0" err="1" smtClean="0"/>
              <a:t>use</a:t>
            </a:r>
            <a:r>
              <a:rPr lang="nl-BE" altLang="fr-FR" dirty="0" smtClean="0"/>
              <a:t> </a:t>
            </a:r>
            <a:r>
              <a:rPr lang="nl-BE" altLang="fr-FR" dirty="0" err="1" smtClean="0"/>
              <a:t>capabilities</a:t>
            </a:r>
            <a:r>
              <a:rPr lang="nl-BE" altLang="fr-FR" dirty="0" smtClean="0"/>
              <a:t> </a:t>
            </a:r>
            <a:r>
              <a:rPr lang="nl-BE" altLang="fr-FR" dirty="0" err="1" smtClean="0"/>
              <a:t>to</a:t>
            </a:r>
            <a:r>
              <a:rPr lang="nl-BE" altLang="fr-FR" dirty="0" smtClean="0"/>
              <a:t> produce </a:t>
            </a:r>
            <a:r>
              <a:rPr lang="nl-BE" altLang="fr-FR" dirty="0" err="1" smtClean="0"/>
              <a:t>desired</a:t>
            </a:r>
            <a:r>
              <a:rPr lang="nl-BE" altLang="fr-FR" dirty="0" smtClean="0"/>
              <a:t> </a:t>
            </a:r>
            <a:r>
              <a:rPr lang="nl-BE" altLang="fr-FR" dirty="0" err="1" smtClean="0"/>
              <a:t>effects</a:t>
            </a:r>
            <a:r>
              <a:rPr lang="nl-BE" altLang="fr-FR" dirty="0" smtClean="0"/>
              <a:t> consistent </a:t>
            </a:r>
            <a:r>
              <a:rPr lang="nl-BE" altLang="fr-FR" dirty="0" err="1" smtClean="0"/>
              <a:t>with</a:t>
            </a:r>
            <a:r>
              <a:rPr lang="nl-BE" altLang="fr-FR" dirty="0" smtClean="0"/>
              <a:t> </a:t>
            </a:r>
            <a:r>
              <a:rPr lang="nl-BE" altLang="fr-FR" dirty="0" err="1" smtClean="0"/>
              <a:t>measurable</a:t>
            </a:r>
            <a:r>
              <a:rPr lang="nl-BE" altLang="fr-FR" dirty="0" smtClean="0"/>
              <a:t> </a:t>
            </a:r>
            <a:r>
              <a:rPr lang="nl-BE" altLang="fr-FR" dirty="0" err="1" smtClean="0"/>
              <a:t>preconditions</a:t>
            </a:r>
            <a:r>
              <a:rPr lang="nl-BE" altLang="fr-FR" dirty="0" smtClean="0"/>
              <a:t> </a:t>
            </a:r>
            <a:r>
              <a:rPr lang="nl-BE" altLang="fr-FR" dirty="0" err="1" smtClean="0"/>
              <a:t>and</a:t>
            </a:r>
            <a:r>
              <a:rPr lang="nl-BE" altLang="fr-FR" dirty="0" smtClean="0"/>
              <a:t> </a:t>
            </a:r>
            <a:r>
              <a:rPr lang="nl-BE" altLang="fr-FR" dirty="0" err="1" smtClean="0"/>
              <a:t>expectations</a:t>
            </a:r>
            <a:r>
              <a:rPr lang="nl-BE" altLang="fr-FR" dirty="0" smtClean="0"/>
              <a:t>. </a:t>
            </a:r>
            <a:r>
              <a:rPr lang="nl-BE" altLang="fr-FR" dirty="0" err="1" smtClean="0"/>
              <a:t>This</a:t>
            </a:r>
            <a:r>
              <a:rPr lang="nl-BE" altLang="fr-FR" dirty="0" smtClean="0"/>
              <a:t> </a:t>
            </a:r>
            <a:r>
              <a:rPr lang="nl-BE" altLang="fr-FR" dirty="0" err="1" smtClean="0"/>
              <a:t>style</a:t>
            </a:r>
            <a:r>
              <a:rPr lang="nl-BE" altLang="fr-FR" dirty="0" smtClean="0"/>
              <a:t> of </a:t>
            </a:r>
            <a:r>
              <a:rPr lang="nl-BE" altLang="fr-FR" dirty="0" err="1" smtClean="0"/>
              <a:t>architecture</a:t>
            </a:r>
            <a:r>
              <a:rPr lang="nl-BE" altLang="fr-FR" dirty="0" smtClean="0"/>
              <a:t> </a:t>
            </a:r>
            <a:r>
              <a:rPr lang="nl-BE" altLang="fr-FR" dirty="0" err="1" smtClean="0">
                <a:solidFill>
                  <a:srgbClr val="0087BE"/>
                </a:solidFill>
              </a:rPr>
              <a:t>promotes</a:t>
            </a:r>
            <a:r>
              <a:rPr lang="nl-BE" altLang="fr-FR" dirty="0" smtClean="0">
                <a:solidFill>
                  <a:srgbClr val="0087BE"/>
                </a:solidFill>
              </a:rPr>
              <a:t> </a:t>
            </a:r>
            <a:r>
              <a:rPr lang="nl-BE" altLang="fr-FR" dirty="0" err="1" smtClean="0">
                <a:solidFill>
                  <a:srgbClr val="0087BE"/>
                </a:solidFill>
              </a:rPr>
              <a:t>reuse</a:t>
            </a:r>
            <a:r>
              <a:rPr lang="nl-BE" altLang="fr-FR" dirty="0" smtClean="0"/>
              <a:t> at </a:t>
            </a:r>
            <a:r>
              <a:rPr lang="nl-BE" altLang="fr-FR" dirty="0" err="1" smtClean="0"/>
              <a:t>the</a:t>
            </a:r>
            <a:r>
              <a:rPr lang="nl-BE" altLang="fr-FR" dirty="0" smtClean="0"/>
              <a:t> macro (service) level </a:t>
            </a:r>
            <a:r>
              <a:rPr lang="nl-BE" altLang="fr-FR" dirty="0" err="1" smtClean="0"/>
              <a:t>rather</a:t>
            </a:r>
            <a:r>
              <a:rPr lang="nl-BE" altLang="fr-FR" dirty="0" smtClean="0"/>
              <a:t> </a:t>
            </a:r>
            <a:r>
              <a:rPr lang="nl-BE" altLang="fr-FR" dirty="0" err="1" smtClean="0"/>
              <a:t>than</a:t>
            </a:r>
            <a:r>
              <a:rPr lang="nl-BE" altLang="fr-FR" dirty="0" smtClean="0"/>
              <a:t> micro levels (eg. </a:t>
            </a:r>
            <a:r>
              <a:rPr lang="nl-BE" altLang="fr-FR" dirty="0" err="1" smtClean="0"/>
              <a:t>objects</a:t>
            </a:r>
            <a:r>
              <a:rPr lang="nl-BE" altLang="fr-FR" dirty="0" smtClean="0"/>
              <a:t>). It </a:t>
            </a:r>
            <a:r>
              <a:rPr lang="nl-BE" altLang="fr-FR" dirty="0" err="1" smtClean="0"/>
              <a:t>also</a:t>
            </a:r>
            <a:r>
              <a:rPr lang="nl-BE" altLang="fr-FR" dirty="0" smtClean="0"/>
              <a:t> </a:t>
            </a:r>
            <a:r>
              <a:rPr lang="nl-BE" altLang="fr-FR" dirty="0" err="1" smtClean="0">
                <a:solidFill>
                  <a:srgbClr val="0087BE"/>
                </a:solidFill>
              </a:rPr>
              <a:t>makes</a:t>
            </a:r>
            <a:r>
              <a:rPr lang="nl-BE" altLang="fr-FR" dirty="0" smtClean="0">
                <a:solidFill>
                  <a:srgbClr val="0087BE"/>
                </a:solidFill>
              </a:rPr>
              <a:t> </a:t>
            </a:r>
            <a:r>
              <a:rPr lang="nl-BE" altLang="fr-FR" dirty="0" err="1" smtClean="0">
                <a:solidFill>
                  <a:srgbClr val="0087BE"/>
                </a:solidFill>
              </a:rPr>
              <a:t>interconnection</a:t>
            </a:r>
            <a:r>
              <a:rPr lang="nl-BE" altLang="fr-FR" dirty="0" smtClean="0"/>
              <a:t> of </a:t>
            </a:r>
            <a:r>
              <a:rPr lang="nl-BE" altLang="fr-FR" dirty="0" err="1" smtClean="0"/>
              <a:t>existing</a:t>
            </a:r>
            <a:r>
              <a:rPr lang="nl-BE" altLang="fr-FR" dirty="0" smtClean="0"/>
              <a:t> ICT assets </a:t>
            </a:r>
            <a:r>
              <a:rPr lang="nl-BE" altLang="fr-FR" dirty="0" err="1" smtClean="0">
                <a:solidFill>
                  <a:srgbClr val="0087BE"/>
                </a:solidFill>
              </a:rPr>
              <a:t>trivial</a:t>
            </a:r>
            <a:r>
              <a:rPr lang="nl-BE" altLang="fr-FR" dirty="0" smtClean="0"/>
              <a:t>” (OASIS Reference Group)</a:t>
            </a:r>
          </a:p>
          <a:p>
            <a:r>
              <a:rPr lang="nl-BE" altLang="fr-FR" dirty="0" err="1" smtClean="0"/>
              <a:t>characteristics</a:t>
            </a:r>
            <a:endParaRPr lang="nl-BE" altLang="fr-FR" dirty="0" smtClean="0"/>
          </a:p>
          <a:p>
            <a:pPr lvl="1"/>
            <a:r>
              <a:rPr lang="en-US" altLang="fr-FR" dirty="0" smtClean="0"/>
              <a:t>service-oriented</a:t>
            </a:r>
          </a:p>
          <a:p>
            <a:pPr lvl="1"/>
            <a:r>
              <a:rPr lang="en-US" altLang="fr-FR" dirty="0" smtClean="0"/>
              <a:t>modular</a:t>
            </a:r>
          </a:p>
          <a:p>
            <a:pPr lvl="1"/>
            <a:r>
              <a:rPr lang="en-US" altLang="fr-FR" dirty="0" smtClean="0"/>
              <a:t>interoperable (based on open standards or open specifications)</a:t>
            </a:r>
          </a:p>
          <a:p>
            <a:pPr lvl="1"/>
            <a:r>
              <a:rPr lang="en-US" altLang="fr-FR" dirty="0" smtClean="0"/>
              <a:t>extensible</a:t>
            </a:r>
          </a:p>
          <a:p>
            <a:pPr lvl="1"/>
            <a:r>
              <a:rPr lang="en-US" altLang="fr-FR" dirty="0" smtClean="0"/>
              <a:t>layered</a:t>
            </a:r>
          </a:p>
          <a:p>
            <a:pPr lvl="1"/>
            <a:r>
              <a:rPr lang="en-US" altLang="fr-FR" dirty="0" smtClean="0"/>
              <a:t>based on reuse of components and data</a:t>
            </a:r>
          </a:p>
        </p:txBody>
      </p:sp>
      <p:sp>
        <p:nvSpPr>
          <p:cNvPr id="844802" name="Rectangle 2"/>
          <p:cNvSpPr>
            <a:spLocks noGrp="1" noChangeArrowheads="1"/>
          </p:cNvSpPr>
          <p:nvPr>
            <p:ph type="title"/>
          </p:nvPr>
        </p:nvSpPr>
        <p:spPr/>
        <p:txBody>
          <a:bodyPr/>
          <a:lstStyle/>
          <a:p>
            <a:r>
              <a:rPr lang="nl-BE" altLang="fr-FR" smtClean="0"/>
              <a:t>Service Oriented Architecture (SOA)</a:t>
            </a:r>
            <a:endParaRPr lang="nl-BE" altLang="fr-FR"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110</a:t>
            </a:fld>
            <a:r>
              <a:rPr lang="fr-BE" smtClean="0"/>
              <a:t> </a:t>
            </a:r>
            <a:endParaRPr lang="fr-BE" dirty="0"/>
          </a:p>
        </p:txBody>
      </p:sp>
    </p:spTree>
    <p:extLst>
      <p:ext uri="{BB962C8B-B14F-4D97-AF65-F5344CB8AC3E}">
        <p14:creationId xmlns:p14="http://schemas.microsoft.com/office/powerpoint/2010/main" val="3352968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p:txBody>
          <a:bodyPr>
            <a:normAutofit lnSpcReduction="10000"/>
          </a:bodyPr>
          <a:lstStyle/>
          <a:p>
            <a:r>
              <a:rPr lang="nl-BE" dirty="0" err="1"/>
              <a:t>presentation</a:t>
            </a:r>
            <a:r>
              <a:rPr lang="nl-BE" dirty="0"/>
              <a:t> </a:t>
            </a:r>
            <a:r>
              <a:rPr lang="nl-BE" dirty="0" err="1"/>
              <a:t>layer</a:t>
            </a:r>
            <a:r>
              <a:rPr lang="nl-BE" dirty="0"/>
              <a:t>, eg</a:t>
            </a:r>
          </a:p>
          <a:p>
            <a:pPr lvl="1"/>
            <a:r>
              <a:rPr lang="nl-BE" dirty="0"/>
              <a:t>web </a:t>
            </a:r>
            <a:r>
              <a:rPr lang="nl-BE" dirty="0" err="1"/>
              <a:t>applications</a:t>
            </a:r>
            <a:endParaRPr lang="nl-BE" dirty="0"/>
          </a:p>
          <a:p>
            <a:pPr lvl="1"/>
            <a:r>
              <a:rPr lang="nl-BE" dirty="0"/>
              <a:t>mobile </a:t>
            </a:r>
            <a:r>
              <a:rPr lang="nl-BE" dirty="0" err="1"/>
              <a:t>applications</a:t>
            </a:r>
            <a:endParaRPr lang="nl-BE" dirty="0"/>
          </a:p>
          <a:p>
            <a:r>
              <a:rPr lang="nl-BE" dirty="0"/>
              <a:t>business logic </a:t>
            </a:r>
            <a:r>
              <a:rPr lang="nl-BE" dirty="0" err="1"/>
              <a:t>layer</a:t>
            </a:r>
            <a:r>
              <a:rPr lang="nl-BE" dirty="0"/>
              <a:t>, eg</a:t>
            </a:r>
          </a:p>
          <a:p>
            <a:pPr lvl="1"/>
            <a:r>
              <a:rPr lang="nl-BE" dirty="0"/>
              <a:t>workflow</a:t>
            </a:r>
          </a:p>
          <a:p>
            <a:r>
              <a:rPr lang="nl-BE" dirty="0"/>
              <a:t>services </a:t>
            </a:r>
            <a:r>
              <a:rPr lang="nl-BE" dirty="0" err="1"/>
              <a:t>layer</a:t>
            </a:r>
            <a:r>
              <a:rPr lang="nl-BE" dirty="0"/>
              <a:t>, eg</a:t>
            </a:r>
          </a:p>
          <a:p>
            <a:pPr lvl="1"/>
            <a:r>
              <a:rPr lang="nl-BE" dirty="0"/>
              <a:t>user &amp; access management service</a:t>
            </a:r>
          </a:p>
          <a:p>
            <a:pPr lvl="1"/>
            <a:r>
              <a:rPr lang="nl-BE" dirty="0" err="1"/>
              <a:t>communication</a:t>
            </a:r>
            <a:r>
              <a:rPr lang="nl-BE" dirty="0"/>
              <a:t> service</a:t>
            </a:r>
          </a:p>
          <a:p>
            <a:pPr lvl="1"/>
            <a:r>
              <a:rPr lang="nl-BE" dirty="0"/>
              <a:t>blockchain</a:t>
            </a:r>
          </a:p>
          <a:p>
            <a:r>
              <a:rPr lang="nl-BE" dirty="0"/>
              <a:t>data store </a:t>
            </a:r>
            <a:r>
              <a:rPr lang="nl-BE" dirty="0" err="1"/>
              <a:t>layer</a:t>
            </a:r>
            <a:r>
              <a:rPr lang="nl-BE" dirty="0"/>
              <a:t>, eg</a:t>
            </a:r>
          </a:p>
          <a:p>
            <a:pPr lvl="1"/>
            <a:r>
              <a:rPr lang="nl-BE" dirty="0" err="1"/>
              <a:t>authentic</a:t>
            </a:r>
            <a:r>
              <a:rPr lang="nl-BE" dirty="0"/>
              <a:t> sources</a:t>
            </a:r>
          </a:p>
          <a:p>
            <a:pPr lvl="1"/>
            <a:r>
              <a:rPr lang="nl-BE" dirty="0"/>
              <a:t>personal </a:t>
            </a:r>
            <a:r>
              <a:rPr lang="nl-BE" dirty="0" err="1"/>
              <a:t>vaults</a:t>
            </a:r>
            <a:endParaRPr lang="nl-BE" dirty="0"/>
          </a:p>
          <a:p>
            <a:pPr lvl="1"/>
            <a:r>
              <a:rPr lang="nl-BE" dirty="0" err="1"/>
              <a:t>local</a:t>
            </a:r>
            <a:r>
              <a:rPr lang="nl-BE" dirty="0"/>
              <a:t> storage on mobile device</a:t>
            </a:r>
          </a:p>
        </p:txBody>
      </p:sp>
      <p:sp>
        <p:nvSpPr>
          <p:cNvPr id="4" name="Titel 3"/>
          <p:cNvSpPr>
            <a:spLocks noGrp="1"/>
          </p:cNvSpPr>
          <p:nvPr>
            <p:ph type="title"/>
          </p:nvPr>
        </p:nvSpPr>
        <p:spPr/>
        <p:txBody>
          <a:bodyPr/>
          <a:lstStyle/>
          <a:p>
            <a:r>
              <a:rPr lang="nl-BE" dirty="0"/>
              <a:t>ICT: </a:t>
            </a:r>
            <a:r>
              <a:rPr lang="nl-BE" dirty="0" err="1"/>
              <a:t>layered</a:t>
            </a:r>
            <a:r>
              <a:rPr lang="nl-BE" dirty="0"/>
              <a:t>, service </a:t>
            </a:r>
            <a:r>
              <a:rPr lang="nl-BE" dirty="0" err="1"/>
              <a:t>oriented</a:t>
            </a:r>
            <a:r>
              <a:rPr lang="nl-BE" dirty="0"/>
              <a:t> </a:t>
            </a:r>
            <a:r>
              <a:rPr lang="nl-BE" dirty="0" err="1"/>
              <a:t>architecture</a:t>
            </a:r>
            <a:endParaRPr lang="nl-BE" dirty="0"/>
          </a:p>
        </p:txBody>
      </p:sp>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111</a:t>
            </a:fld>
            <a:r>
              <a:rPr lang="fr-BE"/>
              <a:t> </a:t>
            </a:r>
            <a:endParaRPr lang="fr-BE" dirty="0"/>
          </a:p>
        </p:txBody>
      </p:sp>
    </p:spTree>
    <p:extLst>
      <p:ext uri="{BB962C8B-B14F-4D97-AF65-F5344CB8AC3E}">
        <p14:creationId xmlns:p14="http://schemas.microsoft.com/office/powerpoint/2010/main" val="245817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a:t>interoperability</a:t>
            </a:r>
            <a:r>
              <a:rPr lang="nl-BE" dirty="0"/>
              <a:t> </a:t>
            </a:r>
            <a:r>
              <a:rPr lang="nl-BE" dirty="0" err="1"/>
              <a:t>standards</a:t>
            </a:r>
            <a:endParaRPr lang="nl-BE" dirty="0"/>
          </a:p>
          <a:p>
            <a:pPr lvl="1"/>
            <a:r>
              <a:rPr lang="nl-BE" dirty="0" err="1"/>
              <a:t>technical</a:t>
            </a:r>
            <a:r>
              <a:rPr lang="nl-BE" dirty="0"/>
              <a:t>: </a:t>
            </a:r>
            <a:r>
              <a:rPr lang="nl-BE" dirty="0" err="1"/>
              <a:t>oa</a:t>
            </a:r>
            <a:r>
              <a:rPr lang="nl-BE" dirty="0"/>
              <a:t> </a:t>
            </a:r>
            <a:r>
              <a:rPr lang="nl-BE" dirty="0" err="1"/>
              <a:t>APIs</a:t>
            </a:r>
            <a:r>
              <a:rPr lang="nl-BE" dirty="0"/>
              <a:t> (Application Programming Interface)</a:t>
            </a:r>
          </a:p>
          <a:p>
            <a:pPr lvl="1"/>
            <a:r>
              <a:rPr lang="nl-BE" dirty="0" err="1"/>
              <a:t>semantic</a:t>
            </a:r>
            <a:endParaRPr lang="nl-BE" dirty="0"/>
          </a:p>
          <a:p>
            <a:pPr marL="457191" lvl="1" indent="0">
              <a:buNone/>
            </a:pPr>
            <a:endParaRPr lang="nl-BE" dirty="0"/>
          </a:p>
          <a:p>
            <a:r>
              <a:rPr lang="nl-BE" dirty="0"/>
              <a:t>security, eg</a:t>
            </a:r>
          </a:p>
          <a:p>
            <a:pPr lvl="1"/>
            <a:r>
              <a:rPr lang="nl-BE" dirty="0"/>
              <a:t>access </a:t>
            </a:r>
            <a:r>
              <a:rPr lang="nl-BE" dirty="0" err="1"/>
              <a:t>authorisation</a:t>
            </a:r>
            <a:endParaRPr lang="nl-BE" dirty="0"/>
          </a:p>
          <a:p>
            <a:pPr lvl="1"/>
            <a:r>
              <a:rPr lang="nl-BE" dirty="0" err="1"/>
              <a:t>logging</a:t>
            </a:r>
            <a:endParaRPr lang="nl-BE" dirty="0"/>
          </a:p>
          <a:p>
            <a:pPr lvl="1"/>
            <a:r>
              <a:rPr lang="nl-BE" dirty="0"/>
              <a:t>business </a:t>
            </a:r>
            <a:r>
              <a:rPr lang="nl-BE" dirty="0" err="1"/>
              <a:t>continuity</a:t>
            </a:r>
            <a:endParaRPr lang="nl-BE" dirty="0"/>
          </a:p>
          <a:p>
            <a:endParaRPr lang="nl-BE" dirty="0"/>
          </a:p>
          <a:p>
            <a:r>
              <a:rPr lang="nl-BE" dirty="0" err="1"/>
              <a:t>configuration</a:t>
            </a:r>
            <a:r>
              <a:rPr lang="nl-BE" dirty="0"/>
              <a:t>, eg</a:t>
            </a:r>
          </a:p>
          <a:p>
            <a:pPr lvl="1"/>
            <a:r>
              <a:rPr lang="nl-BE" dirty="0" err="1"/>
              <a:t>capacity</a:t>
            </a:r>
            <a:r>
              <a:rPr lang="nl-BE" dirty="0"/>
              <a:t> management</a:t>
            </a:r>
          </a:p>
          <a:p>
            <a:pPr lvl="1"/>
            <a:r>
              <a:rPr lang="nl-BE" dirty="0"/>
              <a:t>load </a:t>
            </a:r>
            <a:r>
              <a:rPr lang="nl-BE" dirty="0" err="1"/>
              <a:t>balancing</a:t>
            </a:r>
            <a:endParaRPr lang="nl-BE" dirty="0"/>
          </a:p>
          <a:p>
            <a:endParaRPr lang="nl-BE" dirty="0"/>
          </a:p>
        </p:txBody>
      </p:sp>
      <p:sp>
        <p:nvSpPr>
          <p:cNvPr id="4" name="Titel 3"/>
          <p:cNvSpPr>
            <a:spLocks noGrp="1"/>
          </p:cNvSpPr>
          <p:nvPr>
            <p:ph type="title"/>
          </p:nvPr>
        </p:nvSpPr>
        <p:spPr/>
        <p:txBody>
          <a:bodyPr/>
          <a:lstStyle/>
          <a:p>
            <a:r>
              <a:rPr lang="nl-BE" dirty="0"/>
              <a:t>ICT: </a:t>
            </a:r>
            <a:r>
              <a:rPr lang="nl-BE" dirty="0" err="1"/>
              <a:t>across</a:t>
            </a:r>
            <a:r>
              <a:rPr lang="nl-BE" dirty="0"/>
              <a:t> </a:t>
            </a:r>
            <a:r>
              <a:rPr lang="nl-BE" dirty="0" err="1"/>
              <a:t>layers</a:t>
            </a:r>
            <a:endParaRPr lang="nl-BE" dirty="0"/>
          </a:p>
        </p:txBody>
      </p:sp>
      <p:sp>
        <p:nvSpPr>
          <p:cNvPr id="6" name="Slide Number Placeholder 5"/>
          <p:cNvSpPr>
            <a:spLocks noGrp="1"/>
          </p:cNvSpPr>
          <p:nvPr>
            <p:ph type="sldNum" sz="quarter" idx="4"/>
          </p:nvPr>
        </p:nvSpPr>
        <p:spPr/>
        <p:txBody>
          <a:bodyPr/>
          <a:lstStyle/>
          <a:p>
            <a:r>
              <a:rPr lang="fr-BE"/>
              <a:t> </a:t>
            </a:r>
            <a:fld id="{30A9230E-FFBB-4CCB-ABD7-198084EDE768}" type="slidenum">
              <a:rPr lang="fr-BE" smtClean="0"/>
              <a:pPr/>
              <a:t>112</a:t>
            </a:fld>
            <a:r>
              <a:rPr lang="fr-BE"/>
              <a:t> </a:t>
            </a:r>
            <a:endParaRPr lang="fr-BE" dirty="0"/>
          </a:p>
        </p:txBody>
      </p:sp>
    </p:spTree>
    <p:extLst>
      <p:ext uri="{BB962C8B-B14F-4D97-AF65-F5344CB8AC3E}">
        <p14:creationId xmlns:p14="http://schemas.microsoft.com/office/powerpoint/2010/main" val="401531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a:t>multifunctional reuse possibility</a:t>
            </a:r>
          </a:p>
          <a:p>
            <a:pPr lvl="1"/>
            <a:r>
              <a:rPr lang="en-US" dirty="0"/>
              <a:t>lower cost</a:t>
            </a:r>
          </a:p>
          <a:p>
            <a:pPr lvl="1"/>
            <a:r>
              <a:rPr lang="en-US" dirty="0"/>
              <a:t>higher quality</a:t>
            </a:r>
          </a:p>
          <a:p>
            <a:pPr lvl="1"/>
            <a:r>
              <a:rPr lang="en-US" dirty="0"/>
              <a:t>quicker time to market</a:t>
            </a:r>
          </a:p>
          <a:p>
            <a:pPr lvl="1"/>
            <a:r>
              <a:rPr lang="en-US" dirty="0"/>
              <a:t>better user experience</a:t>
            </a:r>
          </a:p>
          <a:p>
            <a:endParaRPr lang="en-US" dirty="0"/>
          </a:p>
          <a:p>
            <a:r>
              <a:rPr lang="en-US" dirty="0"/>
              <a:t>loosely coupled =&gt; reduced dependency of components</a:t>
            </a:r>
          </a:p>
          <a:p>
            <a:pPr lvl="1"/>
            <a:r>
              <a:rPr lang="en-US" dirty="0"/>
              <a:t>easier and less costly maintenance</a:t>
            </a:r>
          </a:p>
          <a:p>
            <a:endParaRPr lang="en-US" dirty="0"/>
          </a:p>
          <a:p>
            <a:r>
              <a:rPr lang="en-US" dirty="0"/>
              <a:t>easier unit testing because each component can be tested individually</a:t>
            </a:r>
          </a:p>
          <a:p>
            <a:pPr lvl="1"/>
            <a:r>
              <a:rPr lang="en-US" dirty="0"/>
              <a:t>but need for sound integration and performance testing</a:t>
            </a:r>
          </a:p>
        </p:txBody>
      </p:sp>
      <p:sp>
        <p:nvSpPr>
          <p:cNvPr id="4" name="Titel 3"/>
          <p:cNvSpPr>
            <a:spLocks noGrp="1"/>
          </p:cNvSpPr>
          <p:nvPr>
            <p:ph type="title"/>
          </p:nvPr>
        </p:nvSpPr>
        <p:spPr/>
        <p:txBody>
          <a:bodyPr/>
          <a:lstStyle/>
          <a:p>
            <a:r>
              <a:rPr lang="nl-BE" dirty="0" err="1"/>
              <a:t>Advantages</a:t>
            </a:r>
            <a:r>
              <a:rPr lang="nl-BE" dirty="0"/>
              <a:t> of </a:t>
            </a:r>
            <a:r>
              <a:rPr lang="nl-BE" dirty="0" err="1"/>
              <a:t>layered</a:t>
            </a:r>
            <a:r>
              <a:rPr lang="nl-BE" dirty="0"/>
              <a:t>, service </a:t>
            </a:r>
            <a:r>
              <a:rPr lang="nl-BE" dirty="0" err="1"/>
              <a:t>oriented</a:t>
            </a:r>
            <a:r>
              <a:rPr lang="nl-BE" dirty="0"/>
              <a:t> </a:t>
            </a:r>
            <a:r>
              <a:rPr lang="nl-BE" dirty="0" err="1"/>
              <a:t>architecture</a:t>
            </a:r>
            <a:endParaRPr lang="nl-BE" dirty="0"/>
          </a:p>
        </p:txBody>
      </p:sp>
      <p:sp>
        <p:nvSpPr>
          <p:cNvPr id="6" name="Slide Number Placeholder 5"/>
          <p:cNvSpPr>
            <a:spLocks noGrp="1"/>
          </p:cNvSpPr>
          <p:nvPr>
            <p:ph type="sldNum" sz="quarter" idx="4"/>
          </p:nvPr>
        </p:nvSpPr>
        <p:spPr/>
        <p:txBody>
          <a:bodyPr/>
          <a:lstStyle/>
          <a:p>
            <a:r>
              <a:rPr lang="fr-BE"/>
              <a:t> </a:t>
            </a:r>
            <a:fld id="{30A9230E-FFBB-4CCB-ABD7-198084EDE768}" type="slidenum">
              <a:rPr lang="fr-BE" smtClean="0"/>
              <a:pPr/>
              <a:t>113</a:t>
            </a:fld>
            <a:r>
              <a:rPr lang="fr-BE"/>
              <a:t> </a:t>
            </a:r>
            <a:endParaRPr lang="fr-BE" dirty="0"/>
          </a:p>
        </p:txBody>
      </p:sp>
    </p:spTree>
    <p:extLst>
      <p:ext uri="{BB962C8B-B14F-4D97-AF65-F5344CB8AC3E}">
        <p14:creationId xmlns:p14="http://schemas.microsoft.com/office/powerpoint/2010/main" val="217090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
          </p:nvPr>
        </p:nvSpPr>
        <p:spPr/>
        <p:txBody>
          <a:bodyPr>
            <a:normAutofit/>
          </a:bodyPr>
          <a:lstStyle/>
          <a:p>
            <a:r>
              <a:rPr lang="nl-BE" dirty="0" err="1"/>
              <a:t>infrastructure</a:t>
            </a:r>
            <a:endParaRPr lang="nl-BE" dirty="0"/>
          </a:p>
          <a:p>
            <a:pPr lvl="1"/>
            <a:r>
              <a:rPr lang="nl-BE" dirty="0"/>
              <a:t>hard </a:t>
            </a:r>
            <a:r>
              <a:rPr lang="nl-BE" dirty="0" err="1"/>
              <a:t>infrastructure</a:t>
            </a:r>
            <a:endParaRPr lang="nl-BE" dirty="0"/>
          </a:p>
          <a:p>
            <a:pPr lvl="1"/>
            <a:r>
              <a:rPr lang="nl-BE" dirty="0"/>
              <a:t>soft </a:t>
            </a:r>
            <a:r>
              <a:rPr lang="nl-BE" dirty="0" err="1"/>
              <a:t>infrastructure</a:t>
            </a:r>
            <a:endParaRPr lang="nl-BE" dirty="0"/>
          </a:p>
          <a:p>
            <a:pPr lvl="1"/>
            <a:r>
              <a:rPr lang="nl-BE" dirty="0"/>
              <a:t>platforms</a:t>
            </a:r>
          </a:p>
          <a:p>
            <a:r>
              <a:rPr lang="nl-BE" dirty="0"/>
              <a:t>common </a:t>
            </a:r>
            <a:r>
              <a:rPr lang="nl-BE" dirty="0" err="1"/>
              <a:t>vendor</a:t>
            </a:r>
            <a:r>
              <a:rPr lang="nl-BE" dirty="0"/>
              <a:t> </a:t>
            </a:r>
            <a:r>
              <a:rPr lang="nl-BE" dirty="0" err="1"/>
              <a:t>contracts</a:t>
            </a:r>
            <a:endParaRPr lang="nl-BE" dirty="0"/>
          </a:p>
          <a:p>
            <a:r>
              <a:rPr lang="nl-BE" dirty="0" err="1"/>
              <a:t>federal</a:t>
            </a:r>
            <a:r>
              <a:rPr lang="nl-BE" dirty="0"/>
              <a:t> ICT community</a:t>
            </a:r>
          </a:p>
          <a:p>
            <a:endParaRPr lang="nl-BE" dirty="0"/>
          </a:p>
          <a:p>
            <a:r>
              <a:rPr lang="nl-BE" dirty="0"/>
              <a:t>business</a:t>
            </a:r>
          </a:p>
          <a:p>
            <a:pPr lvl="1"/>
            <a:r>
              <a:rPr lang="nl-BE" dirty="0" err="1"/>
              <a:t>knowledge</a:t>
            </a:r>
            <a:r>
              <a:rPr lang="nl-BE" dirty="0"/>
              <a:t> &amp; </a:t>
            </a:r>
            <a:r>
              <a:rPr lang="nl-BE" dirty="0" err="1"/>
              <a:t>experiences</a:t>
            </a:r>
            <a:endParaRPr lang="nl-BE" dirty="0"/>
          </a:p>
          <a:p>
            <a:pPr lvl="1"/>
            <a:r>
              <a:rPr lang="nl-BE" dirty="0"/>
              <a:t>business </a:t>
            </a:r>
            <a:r>
              <a:rPr lang="nl-BE" dirty="0" err="1"/>
              <a:t>functionality</a:t>
            </a:r>
            <a:endParaRPr lang="nl-BE" dirty="0"/>
          </a:p>
          <a:p>
            <a:pPr lvl="1"/>
            <a:r>
              <a:rPr lang="nl-BE" dirty="0"/>
              <a:t>business data</a:t>
            </a:r>
          </a:p>
          <a:p>
            <a:pPr lvl="1"/>
            <a:r>
              <a:rPr lang="nl-BE" dirty="0"/>
              <a:t>complete business services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12" name="Slide Number Placeholder 11"/>
          <p:cNvSpPr>
            <a:spLocks noGrp="1"/>
          </p:cNvSpPr>
          <p:nvPr>
            <p:ph type="sldNum" sz="quarter" idx="4"/>
          </p:nvPr>
        </p:nvSpPr>
        <p:spPr/>
        <p:txBody>
          <a:bodyPr/>
          <a:lstStyle/>
          <a:p>
            <a:fld id="{D45B42A2-12DC-D04A-88D3-A93CC82DF348}" type="slidenum">
              <a:rPr lang="en-US" smtClean="0"/>
              <a:t>114</a:t>
            </a:fld>
            <a:endParaRPr lang="en-US" dirty="0"/>
          </a:p>
        </p:txBody>
      </p:sp>
      <p:sp>
        <p:nvSpPr>
          <p:cNvPr id="4" name="Title 3"/>
          <p:cNvSpPr>
            <a:spLocks noGrp="1"/>
          </p:cNvSpPr>
          <p:nvPr>
            <p:ph type="title"/>
          </p:nvPr>
        </p:nvSpPr>
        <p:spPr/>
        <p:txBody>
          <a:bodyPr/>
          <a:lstStyle/>
          <a:p>
            <a:r>
              <a:rPr lang="en-US"/>
              <a:t>Different types of sharing &amp; reuse</a:t>
            </a:r>
            <a:endParaRPr lang="en-US"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177632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072" y="5609903"/>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932" y="4550006"/>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a:t>Important to know what already exists </a:t>
            </a:r>
          </a:p>
          <a:p>
            <a:pPr algn="ctr"/>
            <a:r>
              <a:rPr lang="en-US" sz="3600" dirty="0">
                <a:sym typeface="Wingdings" panose="05000000000000000000" pitchFamily="2" charset="2"/>
              </a:rPr>
              <a:t> c</a:t>
            </a:r>
            <a:r>
              <a:rPr lang="en-US" sz="3600" dirty="0"/>
              <a:t>atalogues!</a:t>
            </a:r>
          </a:p>
        </p:txBody>
      </p:sp>
      <p:sp>
        <p:nvSpPr>
          <p:cNvPr id="3" name="Right Brace 2"/>
          <p:cNvSpPr/>
          <p:nvPr/>
        </p:nvSpPr>
        <p:spPr>
          <a:xfrm>
            <a:off x="4935247" y="105273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40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442742" y="332656"/>
            <a:ext cx="4235262" cy="1077218"/>
          </a:xfrm>
          <a:prstGeom prst="rect">
            <a:avLst/>
          </a:prstGeom>
          <a:noFill/>
        </p:spPr>
        <p:txBody>
          <a:bodyPr wrap="none" rtlCol="0">
            <a:spAutoFit/>
          </a:bodyPr>
          <a:lstStyle/>
          <a:p>
            <a:pPr algn="ctr"/>
            <a:r>
              <a:rPr lang="nl-BE" sz="3200" dirty="0">
                <a:hlinkClick r:id="rId2"/>
              </a:rPr>
              <a:t>www.gcloud.belgium.be</a:t>
            </a:r>
            <a:endParaRPr lang="nl-BE" sz="3200" dirty="0"/>
          </a:p>
          <a:p>
            <a:endParaRPr lang="nl-BE" sz="3200" dirty="0"/>
          </a:p>
        </p:txBody>
      </p:sp>
      <p:pic>
        <p:nvPicPr>
          <p:cNvPr id="2" name="Afbeelding 1"/>
          <p:cNvPicPr>
            <a:picLocks noChangeAspect="1"/>
          </p:cNvPicPr>
          <p:nvPr/>
        </p:nvPicPr>
        <p:blipFill>
          <a:blip r:embed="rId3"/>
          <a:stretch>
            <a:fillRect/>
          </a:stretch>
        </p:blipFill>
        <p:spPr>
          <a:xfrm>
            <a:off x="5159896" y="-1"/>
            <a:ext cx="5688632" cy="6847289"/>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115</a:t>
            </a:fld>
            <a:r>
              <a:rPr lang="fr-BE" smtClean="0"/>
              <a:t> </a:t>
            </a:r>
            <a:endParaRPr lang="fr-BE" dirty="0"/>
          </a:p>
        </p:txBody>
      </p:sp>
    </p:spTree>
    <p:extLst>
      <p:ext uri="{BB962C8B-B14F-4D97-AF65-F5344CB8AC3E}">
        <p14:creationId xmlns:p14="http://schemas.microsoft.com/office/powerpoint/2010/main" val="285753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116</a:t>
            </a:fld>
            <a:r>
              <a:rPr lang="fr-BE" smtClean="0"/>
              <a:t> </a:t>
            </a:r>
            <a:endParaRPr lang="fr-BE" dirty="0"/>
          </a:p>
        </p:txBody>
      </p:sp>
    </p:spTree>
    <p:extLst>
      <p:ext uri="{BB962C8B-B14F-4D97-AF65-F5344CB8AC3E}">
        <p14:creationId xmlns:p14="http://schemas.microsoft.com/office/powerpoint/2010/main" val="6222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226552" y="332656"/>
            <a:ext cx="4430059" cy="584775"/>
          </a:xfrm>
          <a:prstGeom prst="rect">
            <a:avLst/>
          </a:prstGeom>
          <a:noFill/>
        </p:spPr>
        <p:txBody>
          <a:bodyPr wrap="none" rtlCol="0">
            <a:spAutoFit/>
          </a:bodyPr>
          <a:lstStyle/>
          <a:p>
            <a:pPr algn="ctr"/>
            <a:r>
              <a:rPr lang="nl-BE" sz="3200" dirty="0">
                <a:hlinkClick r:id="rId2"/>
              </a:rPr>
              <a:t>https://</a:t>
            </a:r>
            <a:r>
              <a:rPr lang="nl-BE" sz="3200" dirty="0" smtClean="0">
                <a:hlinkClick r:id="rId2"/>
              </a:rPr>
              <a:t>reuse.smals.be/nl</a:t>
            </a:r>
            <a:endParaRPr lang="nl-BE" sz="3200" dirty="0" smtClean="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284" y="0"/>
            <a:ext cx="6323308" cy="6858000"/>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117</a:t>
            </a:fld>
            <a:r>
              <a:rPr lang="fr-BE" smtClean="0"/>
              <a:t> </a:t>
            </a:r>
            <a:endParaRPr lang="fr-BE" dirty="0"/>
          </a:p>
        </p:txBody>
      </p:sp>
    </p:spTree>
    <p:extLst>
      <p:ext uri="{BB962C8B-B14F-4D97-AF65-F5344CB8AC3E}">
        <p14:creationId xmlns:p14="http://schemas.microsoft.com/office/powerpoint/2010/main" val="314100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0" y="332656"/>
            <a:ext cx="5231904" cy="1569660"/>
          </a:xfrm>
          <a:prstGeom prst="rect">
            <a:avLst/>
          </a:prstGeom>
          <a:noFill/>
        </p:spPr>
        <p:txBody>
          <a:bodyPr wrap="square" rtlCol="0">
            <a:spAutoFit/>
          </a:bodyPr>
          <a:lstStyle/>
          <a:p>
            <a:pPr algn="ctr"/>
            <a:r>
              <a:rPr lang="nl-BE" sz="3200" dirty="0">
                <a:hlinkClick r:id="rId2"/>
              </a:rPr>
              <a:t>https://</a:t>
            </a:r>
            <a:r>
              <a:rPr lang="nl-BE" sz="3200" dirty="0" smtClean="0">
                <a:hlinkClick r:id="rId2"/>
              </a:rPr>
              <a:t>www.ehealth.fgov.be/ehealthplatform/nl</a:t>
            </a:r>
            <a:endParaRPr lang="nl-BE" sz="3200" dirty="0"/>
          </a:p>
          <a:p>
            <a:endParaRPr lang="nl-BE" sz="3200" dirty="0"/>
          </a:p>
        </p:txBody>
      </p:sp>
      <p:pic>
        <p:nvPicPr>
          <p:cNvPr id="2" name="Afbeelding 1"/>
          <p:cNvPicPr>
            <a:picLocks noChangeAspect="1"/>
          </p:cNvPicPr>
          <p:nvPr/>
        </p:nvPicPr>
        <p:blipFill>
          <a:blip r:embed="rId3"/>
          <a:stretch>
            <a:fillRect/>
          </a:stretch>
        </p:blipFill>
        <p:spPr>
          <a:xfrm>
            <a:off x="6456040" y="-8220"/>
            <a:ext cx="4425417" cy="6885703"/>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118</a:t>
            </a:fld>
            <a:r>
              <a:rPr lang="fr-BE"/>
              <a:t> </a:t>
            </a:r>
            <a:endParaRPr lang="fr-BE" dirty="0"/>
          </a:p>
        </p:txBody>
      </p:sp>
    </p:spTree>
    <p:extLst>
      <p:ext uri="{BB962C8B-B14F-4D97-AF65-F5344CB8AC3E}">
        <p14:creationId xmlns:p14="http://schemas.microsoft.com/office/powerpoint/2010/main" val="223382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 of reusable service:</a:t>
            </a:r>
            <a:br>
              <a:rPr lang="en-GB" dirty="0" smtClean="0"/>
            </a:br>
            <a:r>
              <a:rPr lang="en-GB" dirty="0" smtClean="0"/>
              <a:t>identity, user and access management (IUAM)</a:t>
            </a:r>
            <a:br>
              <a:rPr lang="en-GB" dirty="0" smtClean="0"/>
            </a:br>
            <a:r>
              <a:rPr lang="en-GB" dirty="0" smtClean="0"/>
              <a:t>according to the international standard XACML</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119</a:t>
            </a:fld>
            <a:endParaRPr lang="en-GB" dirty="0"/>
          </a:p>
        </p:txBody>
      </p:sp>
    </p:spTree>
    <p:extLst>
      <p:ext uri="{BB962C8B-B14F-4D97-AF65-F5344CB8AC3E}">
        <p14:creationId xmlns:p14="http://schemas.microsoft.com/office/powerpoint/2010/main" val="410106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p:txBody>
          <a:bodyPr>
            <a:normAutofit/>
          </a:bodyPr>
          <a:lstStyle/>
          <a:p>
            <a:r>
              <a:rPr lang="en-GB" altLang="nl-BE" dirty="0" smtClean="0"/>
              <a:t>be able to (electronically)</a:t>
            </a:r>
          </a:p>
          <a:p>
            <a:pPr lvl="1"/>
            <a:r>
              <a:rPr lang="en-GB" altLang="nl-BE" dirty="0" smtClean="0">
                <a:solidFill>
                  <a:srgbClr val="0087BE"/>
                </a:solidFill>
              </a:rPr>
              <a:t>identify</a:t>
            </a:r>
            <a:r>
              <a:rPr lang="en-GB" altLang="nl-BE" dirty="0" smtClean="0"/>
              <a:t> all relevant entities (physical persons, companies, applications, machines, …)</a:t>
            </a:r>
          </a:p>
          <a:p>
            <a:pPr lvl="1"/>
            <a:r>
              <a:rPr lang="en-GB" altLang="nl-BE" dirty="0" smtClean="0">
                <a:solidFill>
                  <a:srgbClr val="0087BE"/>
                </a:solidFill>
              </a:rPr>
              <a:t>authenticate the identity</a:t>
            </a:r>
            <a:r>
              <a:rPr lang="en-GB" altLang="nl-BE" dirty="0" smtClean="0"/>
              <a:t> of all entities</a:t>
            </a:r>
          </a:p>
          <a:p>
            <a:pPr lvl="1"/>
            <a:r>
              <a:rPr lang="en-GB" altLang="nl-BE" dirty="0" smtClean="0"/>
              <a:t>know the relevant </a:t>
            </a:r>
            <a:r>
              <a:rPr lang="en-GB" altLang="nl-BE" dirty="0" smtClean="0">
                <a:solidFill>
                  <a:srgbClr val="0087BE"/>
                </a:solidFill>
              </a:rPr>
              <a:t>characteristics</a:t>
            </a:r>
            <a:r>
              <a:rPr lang="en-GB" altLang="nl-BE" dirty="0" smtClean="0"/>
              <a:t> of the entities</a:t>
            </a:r>
          </a:p>
          <a:p>
            <a:pPr lvl="1"/>
            <a:r>
              <a:rPr lang="en-GB" altLang="nl-BE" dirty="0" smtClean="0"/>
              <a:t>know the relevant </a:t>
            </a:r>
            <a:r>
              <a:rPr lang="en-GB" altLang="nl-BE" dirty="0" smtClean="0">
                <a:solidFill>
                  <a:srgbClr val="0087BE"/>
                </a:solidFill>
              </a:rPr>
              <a:t>relationships</a:t>
            </a:r>
            <a:r>
              <a:rPr lang="en-GB" altLang="nl-BE" dirty="0" smtClean="0"/>
              <a:t> between entities</a:t>
            </a:r>
          </a:p>
          <a:p>
            <a:pPr lvl="1"/>
            <a:r>
              <a:rPr lang="en-GB" altLang="nl-BE" dirty="0" smtClean="0"/>
              <a:t>know that an entity has been </a:t>
            </a:r>
            <a:r>
              <a:rPr lang="en-GB" altLang="nl-BE" dirty="0" smtClean="0">
                <a:solidFill>
                  <a:srgbClr val="0087BE"/>
                </a:solidFill>
              </a:rPr>
              <a:t>mandated</a:t>
            </a:r>
            <a:r>
              <a:rPr lang="en-GB" altLang="nl-BE" dirty="0" smtClean="0"/>
              <a:t> by another entity to perform a legal action</a:t>
            </a:r>
          </a:p>
          <a:p>
            <a:pPr lvl="1"/>
            <a:r>
              <a:rPr lang="en-GB" altLang="nl-BE" dirty="0" smtClean="0"/>
              <a:t>know the </a:t>
            </a:r>
            <a:r>
              <a:rPr lang="en-GB" altLang="nl-BE" dirty="0" smtClean="0">
                <a:solidFill>
                  <a:srgbClr val="0087BE"/>
                </a:solidFill>
              </a:rPr>
              <a:t>authorizations</a:t>
            </a:r>
            <a:r>
              <a:rPr lang="en-GB" altLang="nl-BE" dirty="0" smtClean="0"/>
              <a:t> of the entities</a:t>
            </a:r>
          </a:p>
          <a:p>
            <a:r>
              <a:rPr lang="en-GB" altLang="nl-BE" dirty="0" smtClean="0"/>
              <a:t>in a sufficiently certain and secure way</a:t>
            </a:r>
          </a:p>
          <a:p>
            <a:r>
              <a:rPr lang="en-GB" altLang="nl-BE" dirty="0" smtClean="0"/>
              <a:t>in as much relations as possible (C2C, C2B, C2G, B2B, B2G, …)</a:t>
            </a:r>
          </a:p>
          <a:p>
            <a:r>
              <a:rPr lang="en-GB" altLang="nl-BE" dirty="0" smtClean="0"/>
              <a:t>multichannel (web application, mobile application, …)</a:t>
            </a:r>
          </a:p>
          <a:p>
            <a:r>
              <a:rPr lang="en-GB" altLang="nl-BE" dirty="0" smtClean="0"/>
              <a:t>using open interoperability standards</a:t>
            </a:r>
            <a:endParaRPr lang="en-GB" altLang="nl-BE" dirty="0"/>
          </a:p>
        </p:txBody>
      </p:sp>
      <p:sp>
        <p:nvSpPr>
          <p:cNvPr id="528388" name="Rectangle 4"/>
          <p:cNvSpPr>
            <a:spLocks noGrp="1" noChangeArrowheads="1"/>
          </p:cNvSpPr>
          <p:nvPr>
            <p:ph type="title"/>
          </p:nvPr>
        </p:nvSpPr>
        <p:spPr/>
        <p:txBody>
          <a:bodyPr/>
          <a:lstStyle/>
          <a:p>
            <a:r>
              <a:rPr lang="en-GB" altLang="nl-BE" dirty="0" smtClean="0"/>
              <a:t>IUAM: objectives to be reached</a:t>
            </a:r>
            <a:endParaRPr lang="en-GB" alt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120</a:t>
            </a:fld>
            <a:r>
              <a:rPr lang="fr-BE" smtClean="0"/>
              <a:t> </a:t>
            </a:r>
            <a:endParaRPr lang="fr-BE" dirty="0"/>
          </a:p>
        </p:txBody>
      </p:sp>
    </p:spTree>
    <p:extLst>
      <p:ext uri="{BB962C8B-B14F-4D97-AF65-F5344CB8AC3E}">
        <p14:creationId xmlns:p14="http://schemas.microsoft.com/office/powerpoint/2010/main" val="171105208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smtClean="0"/>
              <a:t>one-time registration of identity, characteristics, relationships and mandates</a:t>
            </a:r>
          </a:p>
          <a:p>
            <a:r>
              <a:rPr lang="en-GB" dirty="0" smtClean="0"/>
              <a:t>possibility of auto registration/bootstrap and auto recovery of credentials once a top level authentication (</a:t>
            </a:r>
            <a:r>
              <a:rPr lang="en-GB" dirty="0" err="1" smtClean="0"/>
              <a:t>eg</a:t>
            </a:r>
            <a:r>
              <a:rPr lang="en-GB" dirty="0" smtClean="0"/>
              <a:t> </a:t>
            </a:r>
            <a:r>
              <a:rPr lang="en-GB" dirty="0" err="1" smtClean="0"/>
              <a:t>eID</a:t>
            </a:r>
            <a:r>
              <a:rPr lang="en-GB" dirty="0" smtClean="0"/>
              <a:t>) </a:t>
            </a:r>
            <a:r>
              <a:rPr lang="en-GB" dirty="0"/>
              <a:t>is </a:t>
            </a:r>
            <a:r>
              <a:rPr lang="en-GB" dirty="0" smtClean="0"/>
              <a:t>available</a:t>
            </a:r>
            <a:endParaRPr lang="en-GB" noProof="0" dirty="0" smtClean="0"/>
          </a:p>
          <a:p>
            <a:r>
              <a:rPr lang="en-GB" altLang="fr-FR" noProof="0" dirty="0" smtClean="0"/>
              <a:t>single sign on for as many public and private sector applications as possible </a:t>
            </a:r>
          </a:p>
          <a:p>
            <a:pPr lvl="1"/>
            <a:r>
              <a:rPr lang="en-GB" noProof="0" dirty="0" smtClean="0"/>
              <a:t>authentication of the identity</a:t>
            </a:r>
          </a:p>
          <a:p>
            <a:pPr lvl="1"/>
            <a:r>
              <a:rPr lang="en-GB" noProof="0" dirty="0" smtClean="0"/>
              <a:t>verification of relevant characteristics, relationships and mandates</a:t>
            </a:r>
          </a:p>
          <a:p>
            <a:r>
              <a:rPr lang="en-GB" noProof="0" dirty="0" smtClean="0"/>
              <a:t>electronic means for authentication of identity that can be used on as much devices as possible</a:t>
            </a:r>
          </a:p>
          <a:p>
            <a:r>
              <a:rPr lang="en-GB" noProof="0" dirty="0" smtClean="0"/>
              <a:t>minimal cost of</a:t>
            </a:r>
          </a:p>
          <a:p>
            <a:pPr lvl="1"/>
            <a:r>
              <a:rPr lang="en-GB" noProof="0" dirty="0" smtClean="0"/>
              <a:t>registration procedures</a:t>
            </a:r>
          </a:p>
          <a:p>
            <a:pPr lvl="1"/>
            <a:r>
              <a:rPr lang="en-GB" noProof="0" dirty="0" smtClean="0"/>
              <a:t>electronic means for authentication of identity</a:t>
            </a:r>
          </a:p>
          <a:p>
            <a:pPr lvl="1"/>
            <a:r>
              <a:rPr lang="en-GB" noProof="0" dirty="0" smtClean="0"/>
              <a:t>use of electronic means for authentication of identity</a:t>
            </a:r>
          </a:p>
          <a:p>
            <a:endParaRPr lang="en-GB" noProof="0" dirty="0"/>
          </a:p>
        </p:txBody>
      </p:sp>
      <p:sp>
        <p:nvSpPr>
          <p:cNvPr id="2" name="Title 1"/>
          <p:cNvSpPr>
            <a:spLocks noGrp="1"/>
          </p:cNvSpPr>
          <p:nvPr>
            <p:ph type="title"/>
          </p:nvPr>
        </p:nvSpPr>
        <p:spPr/>
        <p:txBody>
          <a:bodyPr/>
          <a:lstStyle/>
          <a:p>
            <a:r>
              <a:rPr lang="en-GB" noProof="0" dirty="0" smtClean="0"/>
              <a:t>User expectations</a:t>
            </a:r>
            <a:endParaRPr lang="en-GB" noProof="0"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121</a:t>
            </a:fld>
            <a:r>
              <a:rPr lang="fr-BE" smtClean="0"/>
              <a:t> </a:t>
            </a:r>
            <a:endParaRPr lang="fr-BE" dirty="0"/>
          </a:p>
        </p:txBody>
      </p:sp>
    </p:spTree>
    <p:extLst>
      <p:ext uri="{BB962C8B-B14F-4D97-AF65-F5344CB8AC3E}">
        <p14:creationId xmlns:p14="http://schemas.microsoft.com/office/powerpoint/2010/main" val="54598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smtClean="0"/>
              <a:t>meeting user expectations</a:t>
            </a:r>
          </a:p>
          <a:p>
            <a:endParaRPr lang="en-GB" noProof="0" dirty="0" smtClean="0"/>
          </a:p>
          <a:p>
            <a:r>
              <a:rPr lang="en-GB" noProof="0" dirty="0" smtClean="0"/>
              <a:t>simplicity in use</a:t>
            </a:r>
          </a:p>
          <a:p>
            <a:endParaRPr lang="en-GB" noProof="0" dirty="0" smtClean="0"/>
          </a:p>
          <a:p>
            <a:r>
              <a:rPr lang="en-GB" noProof="0" dirty="0" smtClean="0"/>
              <a:t>taking advantage of opportunities of technological evolution =&gt; evolutionary, future proof solutions</a:t>
            </a:r>
          </a:p>
          <a:p>
            <a:endParaRPr lang="en-GB" noProof="0" dirty="0" smtClean="0"/>
          </a:p>
          <a:p>
            <a:r>
              <a:rPr lang="en-GB" noProof="0" dirty="0" smtClean="0"/>
              <a:t>accordance with the European regulatory framework</a:t>
            </a:r>
          </a:p>
          <a:p>
            <a:endParaRPr lang="en-GB" noProof="0" dirty="0" smtClean="0"/>
          </a:p>
          <a:p>
            <a:r>
              <a:rPr lang="en-GB" noProof="0" dirty="0" smtClean="0"/>
              <a:t>sufficient applications for which electronic user management can be used</a:t>
            </a:r>
          </a:p>
          <a:p>
            <a:endParaRPr lang="en-GB" noProof="0" dirty="0" smtClean="0"/>
          </a:p>
          <a:p>
            <a:endParaRPr lang="en-GB" noProof="0" dirty="0" smtClean="0"/>
          </a:p>
          <a:p>
            <a:endParaRPr lang="en-GB" noProof="0" dirty="0"/>
          </a:p>
        </p:txBody>
      </p:sp>
      <p:sp>
        <p:nvSpPr>
          <p:cNvPr id="2" name="Title 1"/>
          <p:cNvSpPr>
            <a:spLocks noGrp="1"/>
          </p:cNvSpPr>
          <p:nvPr>
            <p:ph type="title"/>
          </p:nvPr>
        </p:nvSpPr>
        <p:spPr/>
        <p:txBody>
          <a:bodyPr/>
          <a:lstStyle/>
          <a:p>
            <a:r>
              <a:rPr lang="en-GB" noProof="0" dirty="0" smtClean="0"/>
              <a:t>Critical success factors</a:t>
            </a:r>
            <a:endParaRPr lang="en-GB" noProof="0"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122</a:t>
            </a:fld>
            <a:r>
              <a:rPr lang="fr-BE" smtClean="0"/>
              <a:t> </a:t>
            </a:r>
            <a:endParaRPr lang="fr-BE" dirty="0"/>
          </a:p>
        </p:txBody>
      </p:sp>
    </p:spTree>
    <p:extLst>
      <p:ext uri="{BB962C8B-B14F-4D97-AF65-F5344CB8AC3E}">
        <p14:creationId xmlns:p14="http://schemas.microsoft.com/office/powerpoint/2010/main" val="77263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r>
              <a:rPr lang="nl-BE" altLang="fr-FR" sz="1600" dirty="0"/>
              <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sp>
        <p:nvSpPr>
          <p:cNvPr id="2" name="Title 1"/>
          <p:cNvSpPr>
            <a:spLocks noGrp="1"/>
          </p:cNvSpPr>
          <p:nvPr>
            <p:ph type="title"/>
          </p:nvPr>
        </p:nvSpPr>
        <p:spPr/>
        <p:txBody>
          <a:bodyPr/>
          <a:lstStyle/>
          <a:p>
            <a:r>
              <a:rPr lang="en-GB" dirty="0" smtClean="0"/>
              <a:t>Policy Enforcement Model (XACML)</a:t>
            </a:r>
            <a:endParaRPr lang="en-GB"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123</a:t>
            </a:fld>
            <a:r>
              <a:rPr lang="fr-BE" smtClean="0"/>
              <a:t> </a:t>
            </a:r>
            <a:endParaRPr lang="fr-BE" dirty="0"/>
          </a:p>
        </p:txBody>
      </p:sp>
    </p:spTree>
    <p:extLst>
      <p:ext uri="{BB962C8B-B14F-4D97-AF65-F5344CB8AC3E}">
        <p14:creationId xmlns:p14="http://schemas.microsoft.com/office/powerpoint/2010/main" val="4240013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 of reusable component:</a:t>
            </a:r>
            <a:br>
              <a:rPr lang="en-GB" dirty="0" smtClean="0"/>
            </a:br>
            <a:r>
              <a:rPr lang="en-GB" dirty="0" smtClean="0"/>
              <a:t>digital wallet</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124</a:t>
            </a:fld>
            <a:endParaRPr lang="en-GB" dirty="0"/>
          </a:p>
        </p:txBody>
      </p:sp>
    </p:spTree>
    <p:extLst>
      <p:ext uri="{BB962C8B-B14F-4D97-AF65-F5344CB8AC3E}">
        <p14:creationId xmlns:p14="http://schemas.microsoft.com/office/powerpoint/2010/main" val="327377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09600" y="1052736"/>
            <a:ext cx="10972800" cy="5400610"/>
          </a:xfrm>
        </p:spPr>
        <p:txBody>
          <a:bodyPr>
            <a:normAutofit lnSpcReduction="10000"/>
          </a:bodyPr>
          <a:lstStyle/>
          <a:p>
            <a:r>
              <a:rPr lang="nl-BE" dirty="0" err="1" smtClean="0"/>
              <a:t>every</a:t>
            </a:r>
            <a:r>
              <a:rPr lang="nl-BE" dirty="0" smtClean="0"/>
              <a:t> MS has a </a:t>
            </a:r>
            <a:r>
              <a:rPr lang="nl-BE" dirty="0" err="1" smtClean="0"/>
              <a:t>responsive</a:t>
            </a:r>
            <a:r>
              <a:rPr lang="nl-BE" dirty="0" smtClean="0"/>
              <a:t> web </a:t>
            </a:r>
            <a:r>
              <a:rPr lang="nl-BE" dirty="0" err="1" smtClean="0"/>
              <a:t>application</a:t>
            </a:r>
            <a:r>
              <a:rPr lang="nl-BE" dirty="0" smtClean="0"/>
              <a:t> </a:t>
            </a:r>
            <a:r>
              <a:rPr lang="nl-BE" dirty="0" err="1" smtClean="0"/>
              <a:t>and</a:t>
            </a:r>
            <a:r>
              <a:rPr lang="nl-BE" dirty="0" smtClean="0"/>
              <a:t>/or native mobile app </a:t>
            </a:r>
            <a:r>
              <a:rPr lang="nl-BE" dirty="0" err="1" smtClean="0"/>
              <a:t>for</a:t>
            </a:r>
            <a:r>
              <a:rPr lang="nl-BE" dirty="0" smtClean="0"/>
              <a:t> </a:t>
            </a:r>
            <a:r>
              <a:rPr lang="nl-BE" dirty="0" err="1" smtClean="0"/>
              <a:t>downloading</a:t>
            </a:r>
            <a:r>
              <a:rPr lang="nl-BE" dirty="0" smtClean="0"/>
              <a:t> </a:t>
            </a:r>
            <a:r>
              <a:rPr lang="nl-BE" dirty="0" err="1" smtClean="0"/>
              <a:t>electronic</a:t>
            </a:r>
            <a:r>
              <a:rPr lang="nl-BE" dirty="0" smtClean="0"/>
              <a:t> COVID-19 </a:t>
            </a:r>
            <a:r>
              <a:rPr lang="nl-BE" dirty="0" err="1" smtClean="0"/>
              <a:t>vaccination</a:t>
            </a:r>
            <a:r>
              <a:rPr lang="nl-BE" dirty="0" smtClean="0"/>
              <a:t>, test </a:t>
            </a:r>
            <a:r>
              <a:rPr lang="nl-BE" dirty="0" err="1" smtClean="0"/>
              <a:t>and</a:t>
            </a:r>
            <a:r>
              <a:rPr lang="nl-BE" dirty="0" smtClean="0"/>
              <a:t> recovery </a:t>
            </a:r>
            <a:r>
              <a:rPr lang="nl-BE" dirty="0" err="1" smtClean="0"/>
              <a:t>certificates</a:t>
            </a:r>
            <a:r>
              <a:rPr lang="nl-BE" dirty="0" smtClean="0"/>
              <a:t> </a:t>
            </a:r>
            <a:r>
              <a:rPr lang="nl-BE" dirty="0" err="1" smtClean="0"/>
              <a:t>according</a:t>
            </a:r>
            <a:r>
              <a:rPr lang="nl-BE" dirty="0" smtClean="0"/>
              <a:t> </a:t>
            </a:r>
            <a:r>
              <a:rPr lang="nl-BE" dirty="0" err="1" smtClean="0"/>
              <a:t>to</a:t>
            </a:r>
            <a:r>
              <a:rPr lang="nl-BE" dirty="0" smtClean="0"/>
              <a:t> common EU </a:t>
            </a:r>
            <a:r>
              <a:rPr lang="nl-BE" dirty="0" err="1" smtClean="0"/>
              <a:t>standards</a:t>
            </a:r>
            <a:endParaRPr lang="nl-BE" dirty="0" smtClean="0"/>
          </a:p>
          <a:p>
            <a:pPr lvl="1"/>
            <a:r>
              <a:rPr lang="nl-BE" dirty="0" err="1" smtClean="0"/>
              <a:t>see</a:t>
            </a:r>
            <a:r>
              <a:rPr lang="nl-BE" dirty="0" smtClean="0"/>
              <a:t> </a:t>
            </a:r>
            <a:r>
              <a:rPr lang="nl-BE" dirty="0" smtClean="0">
                <a:hlinkClick r:id="rId2"/>
              </a:rPr>
              <a:t>https://health.ec.europa.eu/ehealth-digital-health-and-care/ehealth-and-covid-19_en</a:t>
            </a:r>
            <a:r>
              <a:rPr lang="nl-BE" dirty="0" smtClean="0"/>
              <a:t> </a:t>
            </a:r>
            <a:r>
              <a:rPr lang="nl-BE" dirty="0" err="1" smtClean="0"/>
              <a:t>for</a:t>
            </a:r>
            <a:r>
              <a:rPr lang="nl-BE" dirty="0" smtClean="0"/>
              <a:t> </a:t>
            </a:r>
            <a:r>
              <a:rPr lang="nl-BE" dirty="0" err="1" smtClean="0"/>
              <a:t>the</a:t>
            </a:r>
            <a:r>
              <a:rPr lang="nl-BE" dirty="0" smtClean="0"/>
              <a:t> </a:t>
            </a:r>
            <a:r>
              <a:rPr lang="nl-BE" dirty="0" err="1" smtClean="0"/>
              <a:t>detailed</a:t>
            </a:r>
            <a:r>
              <a:rPr lang="nl-BE" dirty="0" smtClean="0"/>
              <a:t> </a:t>
            </a:r>
            <a:r>
              <a:rPr lang="nl-BE" dirty="0" err="1" smtClean="0"/>
              <a:t>specifications</a:t>
            </a:r>
            <a:r>
              <a:rPr lang="nl-BE" dirty="0" smtClean="0"/>
              <a:t> </a:t>
            </a:r>
            <a:r>
              <a:rPr lang="nl-BE" dirty="0" err="1" smtClean="0"/>
              <a:t>and</a:t>
            </a:r>
            <a:r>
              <a:rPr lang="nl-BE" dirty="0" smtClean="0"/>
              <a:t> </a:t>
            </a:r>
            <a:r>
              <a:rPr lang="nl-BE" dirty="0" err="1" smtClean="0"/>
              <a:t>the</a:t>
            </a:r>
            <a:r>
              <a:rPr lang="nl-BE" dirty="0" smtClean="0"/>
              <a:t> </a:t>
            </a:r>
            <a:r>
              <a:rPr lang="nl-BE" dirty="0" err="1" smtClean="0"/>
              <a:t>legal</a:t>
            </a:r>
            <a:r>
              <a:rPr lang="nl-BE" dirty="0" smtClean="0"/>
              <a:t> </a:t>
            </a:r>
            <a:r>
              <a:rPr lang="nl-BE" dirty="0" err="1" smtClean="0"/>
              <a:t>framework</a:t>
            </a:r>
            <a:r>
              <a:rPr lang="nl-BE" dirty="0" smtClean="0"/>
              <a:t>)</a:t>
            </a:r>
          </a:p>
          <a:p>
            <a:r>
              <a:rPr lang="nl-BE" dirty="0" err="1" smtClean="0"/>
              <a:t>every</a:t>
            </a:r>
            <a:r>
              <a:rPr lang="nl-BE" dirty="0" smtClean="0"/>
              <a:t> </a:t>
            </a:r>
            <a:r>
              <a:rPr lang="nl-BE" dirty="0" err="1" smtClean="0"/>
              <a:t>electronic</a:t>
            </a:r>
            <a:r>
              <a:rPr lang="nl-BE" dirty="0" smtClean="0"/>
              <a:t> </a:t>
            </a:r>
            <a:r>
              <a:rPr lang="nl-BE" dirty="0" err="1" smtClean="0"/>
              <a:t>certificate</a:t>
            </a:r>
            <a:r>
              <a:rPr lang="nl-BE" dirty="0" smtClean="0"/>
              <a:t> is a </a:t>
            </a:r>
            <a:r>
              <a:rPr lang="nl-BE" dirty="0" err="1" smtClean="0"/>
              <a:t>structured</a:t>
            </a:r>
            <a:r>
              <a:rPr lang="nl-BE" dirty="0" smtClean="0"/>
              <a:t> </a:t>
            </a:r>
            <a:r>
              <a:rPr lang="nl-BE" dirty="0" err="1" smtClean="0"/>
              <a:t>electronic</a:t>
            </a:r>
            <a:r>
              <a:rPr lang="nl-BE" dirty="0" smtClean="0"/>
              <a:t> document</a:t>
            </a:r>
          </a:p>
          <a:p>
            <a:pPr lvl="1"/>
            <a:r>
              <a:rPr lang="nl-BE" dirty="0" err="1" smtClean="0"/>
              <a:t>based</a:t>
            </a:r>
            <a:r>
              <a:rPr lang="nl-BE" dirty="0" smtClean="0"/>
              <a:t> on a common JSON (</a:t>
            </a:r>
            <a:r>
              <a:rPr lang="nl-BE" dirty="0" err="1" smtClean="0"/>
              <a:t>JavaScript</a:t>
            </a:r>
            <a:r>
              <a:rPr lang="nl-BE" dirty="0" smtClean="0"/>
              <a:t> Object </a:t>
            </a:r>
            <a:r>
              <a:rPr lang="nl-BE" dirty="0" err="1" smtClean="0"/>
              <a:t>Notation</a:t>
            </a:r>
            <a:r>
              <a:rPr lang="nl-BE" dirty="0" smtClean="0"/>
              <a:t>) </a:t>
            </a:r>
            <a:r>
              <a:rPr lang="nl-BE" dirty="0" err="1" smtClean="0"/>
              <a:t>description</a:t>
            </a:r>
            <a:endParaRPr lang="nl-BE" dirty="0" smtClean="0"/>
          </a:p>
          <a:p>
            <a:pPr lvl="1"/>
            <a:r>
              <a:rPr lang="nl-BE" dirty="0" err="1" smtClean="0"/>
              <a:t>that</a:t>
            </a:r>
            <a:r>
              <a:rPr lang="nl-BE" dirty="0" smtClean="0"/>
              <a:t> </a:t>
            </a:r>
            <a:r>
              <a:rPr lang="nl-BE" dirty="0" err="1" smtClean="0"/>
              <a:t>contains</a:t>
            </a:r>
            <a:r>
              <a:rPr lang="nl-BE" dirty="0" smtClean="0"/>
              <a:t> a QR-code </a:t>
            </a:r>
            <a:r>
              <a:rPr lang="nl-BE" dirty="0" err="1" smtClean="0"/>
              <a:t>with</a:t>
            </a:r>
            <a:r>
              <a:rPr lang="nl-BE" dirty="0" smtClean="0"/>
              <a:t> </a:t>
            </a:r>
            <a:r>
              <a:rPr lang="nl-BE" dirty="0" err="1" smtClean="0"/>
              <a:t>the</a:t>
            </a:r>
            <a:r>
              <a:rPr lang="nl-BE" dirty="0" smtClean="0"/>
              <a:t> content of </a:t>
            </a:r>
            <a:r>
              <a:rPr lang="nl-BE" dirty="0" err="1" smtClean="0"/>
              <a:t>the</a:t>
            </a:r>
            <a:r>
              <a:rPr lang="nl-BE" dirty="0" smtClean="0"/>
              <a:t> </a:t>
            </a:r>
            <a:r>
              <a:rPr lang="nl-BE" dirty="0" err="1" smtClean="0"/>
              <a:t>electronic</a:t>
            </a:r>
            <a:r>
              <a:rPr lang="nl-BE" dirty="0" smtClean="0"/>
              <a:t> </a:t>
            </a:r>
            <a:r>
              <a:rPr lang="nl-BE" dirty="0" err="1" smtClean="0"/>
              <a:t>certificate</a:t>
            </a:r>
            <a:endParaRPr lang="nl-BE" dirty="0" smtClean="0"/>
          </a:p>
          <a:p>
            <a:pPr lvl="1"/>
            <a:r>
              <a:rPr lang="nl-BE" dirty="0" err="1" smtClean="0"/>
              <a:t>the</a:t>
            </a:r>
            <a:r>
              <a:rPr lang="nl-BE" dirty="0" smtClean="0"/>
              <a:t> QR-code is </a:t>
            </a:r>
            <a:r>
              <a:rPr lang="nl-BE" dirty="0" err="1" smtClean="0"/>
              <a:t>electronically</a:t>
            </a:r>
            <a:r>
              <a:rPr lang="nl-BE" dirty="0" smtClean="0"/>
              <a:t> </a:t>
            </a:r>
            <a:r>
              <a:rPr lang="nl-BE" dirty="0" err="1" smtClean="0"/>
              <a:t>signed</a:t>
            </a:r>
            <a:r>
              <a:rPr lang="nl-BE" dirty="0" smtClean="0"/>
              <a:t> </a:t>
            </a:r>
            <a:r>
              <a:rPr lang="nl-BE" dirty="0" err="1" smtClean="0"/>
              <a:t>by</a:t>
            </a:r>
            <a:r>
              <a:rPr lang="nl-BE" dirty="0" smtClean="0"/>
              <a:t> </a:t>
            </a:r>
            <a:r>
              <a:rPr lang="nl-BE" dirty="0" err="1" smtClean="0"/>
              <a:t>the</a:t>
            </a:r>
            <a:r>
              <a:rPr lang="nl-BE" dirty="0" smtClean="0"/>
              <a:t> </a:t>
            </a:r>
            <a:r>
              <a:rPr lang="nl-BE" dirty="0" err="1" smtClean="0"/>
              <a:t>issuer</a:t>
            </a:r>
            <a:endParaRPr lang="nl-BE" dirty="0" smtClean="0"/>
          </a:p>
          <a:p>
            <a:r>
              <a:rPr lang="nl-BE" dirty="0" err="1" smtClean="0"/>
              <a:t>the</a:t>
            </a:r>
            <a:r>
              <a:rPr lang="nl-BE" dirty="0" smtClean="0"/>
              <a:t> European </a:t>
            </a:r>
            <a:r>
              <a:rPr lang="nl-BE" dirty="0" err="1" smtClean="0"/>
              <a:t>Commission</a:t>
            </a:r>
            <a:r>
              <a:rPr lang="nl-BE" dirty="0" smtClean="0"/>
              <a:t> </a:t>
            </a:r>
            <a:r>
              <a:rPr lang="nl-BE" dirty="0" err="1" smtClean="0"/>
              <a:t>manages</a:t>
            </a:r>
            <a:r>
              <a:rPr lang="nl-BE" dirty="0" smtClean="0"/>
              <a:t> a database </a:t>
            </a:r>
            <a:r>
              <a:rPr lang="nl-BE" dirty="0" err="1" smtClean="0"/>
              <a:t>containing</a:t>
            </a:r>
            <a:r>
              <a:rPr lang="nl-BE" dirty="0" smtClean="0"/>
              <a:t> </a:t>
            </a:r>
            <a:r>
              <a:rPr lang="nl-BE" dirty="0" err="1" smtClean="0"/>
              <a:t>the</a:t>
            </a:r>
            <a:r>
              <a:rPr lang="nl-BE" dirty="0" smtClean="0"/>
              <a:t> public </a:t>
            </a:r>
            <a:r>
              <a:rPr lang="nl-BE" dirty="0" err="1" smtClean="0"/>
              <a:t>signature</a:t>
            </a:r>
            <a:r>
              <a:rPr lang="nl-BE" dirty="0" smtClean="0"/>
              <a:t> </a:t>
            </a:r>
            <a:r>
              <a:rPr lang="nl-BE" dirty="0" err="1" smtClean="0"/>
              <a:t>keys</a:t>
            </a:r>
            <a:r>
              <a:rPr lang="nl-BE" dirty="0" smtClean="0"/>
              <a:t> of </a:t>
            </a:r>
            <a:r>
              <a:rPr lang="nl-BE" dirty="0" err="1" smtClean="0"/>
              <a:t>the</a:t>
            </a:r>
            <a:r>
              <a:rPr lang="nl-BE" dirty="0" smtClean="0"/>
              <a:t> </a:t>
            </a:r>
            <a:r>
              <a:rPr lang="nl-BE" dirty="0" err="1" smtClean="0"/>
              <a:t>issuers</a:t>
            </a:r>
            <a:r>
              <a:rPr lang="nl-BE" dirty="0" smtClean="0"/>
              <a:t> of </a:t>
            </a:r>
            <a:r>
              <a:rPr lang="nl-BE" dirty="0" err="1" smtClean="0"/>
              <a:t>the</a:t>
            </a:r>
            <a:r>
              <a:rPr lang="nl-BE" dirty="0" smtClean="0"/>
              <a:t> </a:t>
            </a:r>
            <a:r>
              <a:rPr lang="nl-BE" dirty="0" err="1" smtClean="0"/>
              <a:t>electronic</a:t>
            </a:r>
            <a:r>
              <a:rPr lang="nl-BE" dirty="0" smtClean="0"/>
              <a:t> </a:t>
            </a:r>
            <a:r>
              <a:rPr lang="nl-BE" dirty="0" err="1" smtClean="0"/>
              <a:t>certificates</a:t>
            </a:r>
            <a:endParaRPr lang="nl-BE" dirty="0" smtClean="0"/>
          </a:p>
          <a:p>
            <a:r>
              <a:rPr lang="nl-BE" dirty="0" err="1" smtClean="0"/>
              <a:t>every</a:t>
            </a:r>
            <a:r>
              <a:rPr lang="nl-BE" dirty="0" smtClean="0"/>
              <a:t> MS has a </a:t>
            </a:r>
            <a:r>
              <a:rPr lang="nl-BE" dirty="0" err="1" smtClean="0"/>
              <a:t>responsive</a:t>
            </a:r>
            <a:r>
              <a:rPr lang="nl-BE" dirty="0" smtClean="0"/>
              <a:t> web </a:t>
            </a:r>
            <a:r>
              <a:rPr lang="nl-BE" dirty="0" err="1" smtClean="0"/>
              <a:t>application</a:t>
            </a:r>
            <a:r>
              <a:rPr lang="nl-BE" dirty="0" smtClean="0"/>
              <a:t> </a:t>
            </a:r>
            <a:r>
              <a:rPr lang="nl-BE" dirty="0" err="1" smtClean="0"/>
              <a:t>and</a:t>
            </a:r>
            <a:r>
              <a:rPr lang="nl-BE" dirty="0" smtClean="0"/>
              <a:t>/or native mobile app </a:t>
            </a:r>
            <a:r>
              <a:rPr lang="nl-BE" dirty="0" err="1" smtClean="0"/>
              <a:t>that</a:t>
            </a:r>
            <a:r>
              <a:rPr lang="nl-BE" dirty="0" smtClean="0"/>
              <a:t> is/are </a:t>
            </a:r>
            <a:r>
              <a:rPr lang="nl-BE" dirty="0" err="1" smtClean="0"/>
              <a:t>able</a:t>
            </a:r>
            <a:endParaRPr lang="nl-BE" dirty="0" smtClean="0"/>
          </a:p>
          <a:p>
            <a:pPr lvl="2"/>
            <a:r>
              <a:rPr lang="nl-BE" dirty="0" err="1" smtClean="0"/>
              <a:t>to</a:t>
            </a:r>
            <a:r>
              <a:rPr lang="nl-BE" dirty="0" smtClean="0"/>
              <a:t> scan </a:t>
            </a:r>
            <a:r>
              <a:rPr lang="nl-BE" dirty="0" err="1" smtClean="0"/>
              <a:t>the</a:t>
            </a:r>
            <a:r>
              <a:rPr lang="nl-BE" dirty="0" smtClean="0"/>
              <a:t> QR-code</a:t>
            </a:r>
          </a:p>
          <a:p>
            <a:pPr lvl="2"/>
            <a:r>
              <a:rPr lang="nl-BE" dirty="0" err="1" smtClean="0"/>
              <a:t>to</a:t>
            </a:r>
            <a:r>
              <a:rPr lang="nl-BE" dirty="0" smtClean="0"/>
              <a:t> check </a:t>
            </a:r>
            <a:r>
              <a:rPr lang="nl-BE" dirty="0" err="1" smtClean="0"/>
              <a:t>the</a:t>
            </a:r>
            <a:r>
              <a:rPr lang="nl-BE" dirty="0" smtClean="0"/>
              <a:t> </a:t>
            </a:r>
            <a:r>
              <a:rPr lang="nl-BE" dirty="0" err="1" smtClean="0"/>
              <a:t>validity</a:t>
            </a:r>
            <a:r>
              <a:rPr lang="nl-BE" dirty="0" smtClean="0"/>
              <a:t> of </a:t>
            </a:r>
            <a:r>
              <a:rPr lang="nl-BE" dirty="0" err="1" smtClean="0"/>
              <a:t>the</a:t>
            </a:r>
            <a:r>
              <a:rPr lang="nl-BE" dirty="0" smtClean="0"/>
              <a:t> QR-code</a:t>
            </a:r>
          </a:p>
          <a:p>
            <a:pPr lvl="2"/>
            <a:r>
              <a:rPr lang="nl-BE" dirty="0" err="1" smtClean="0"/>
              <a:t>to</a:t>
            </a:r>
            <a:r>
              <a:rPr lang="nl-BE" dirty="0" smtClean="0"/>
              <a:t> </a:t>
            </a:r>
            <a:r>
              <a:rPr lang="nl-BE" dirty="0" err="1" smtClean="0"/>
              <a:t>send</a:t>
            </a:r>
            <a:r>
              <a:rPr lang="nl-BE" dirty="0" smtClean="0"/>
              <a:t> </a:t>
            </a:r>
            <a:r>
              <a:rPr lang="nl-BE" dirty="0" err="1" smtClean="0"/>
              <a:t>the</a:t>
            </a:r>
            <a:r>
              <a:rPr lang="nl-BE" dirty="0" smtClean="0"/>
              <a:t> content of </a:t>
            </a:r>
            <a:r>
              <a:rPr lang="nl-BE" dirty="0" err="1" smtClean="0"/>
              <a:t>the</a:t>
            </a:r>
            <a:r>
              <a:rPr lang="nl-BE" dirty="0" smtClean="0"/>
              <a:t> </a:t>
            </a:r>
            <a:r>
              <a:rPr lang="nl-BE" dirty="0" err="1" smtClean="0"/>
              <a:t>electronic</a:t>
            </a:r>
            <a:r>
              <a:rPr lang="nl-BE" dirty="0" smtClean="0"/>
              <a:t> </a:t>
            </a:r>
            <a:r>
              <a:rPr lang="nl-BE" dirty="0" err="1" smtClean="0"/>
              <a:t>certificates</a:t>
            </a:r>
            <a:r>
              <a:rPr lang="nl-BE" dirty="0" smtClean="0"/>
              <a:t> </a:t>
            </a:r>
            <a:r>
              <a:rPr lang="nl-BE" dirty="0" err="1" smtClean="0"/>
              <a:t>to</a:t>
            </a:r>
            <a:r>
              <a:rPr lang="nl-BE" dirty="0" smtClean="0"/>
              <a:t> </a:t>
            </a:r>
            <a:r>
              <a:rPr lang="nl-BE" dirty="0" err="1" smtClean="0"/>
              <a:t>other</a:t>
            </a:r>
            <a:r>
              <a:rPr lang="nl-BE" dirty="0" smtClean="0"/>
              <a:t> </a:t>
            </a:r>
            <a:r>
              <a:rPr lang="nl-BE" dirty="0" err="1" smtClean="0"/>
              <a:t>applications</a:t>
            </a:r>
            <a:r>
              <a:rPr lang="nl-BE" dirty="0" smtClean="0"/>
              <a:t> via </a:t>
            </a:r>
            <a:r>
              <a:rPr lang="nl-BE" dirty="0" err="1" smtClean="0"/>
              <a:t>an</a:t>
            </a:r>
            <a:r>
              <a:rPr lang="nl-BE" dirty="0" smtClean="0"/>
              <a:t> API  </a:t>
            </a:r>
          </a:p>
          <a:p>
            <a:endParaRPr lang="nl-BE" dirty="0" smtClean="0"/>
          </a:p>
          <a:p>
            <a:endParaRPr lang="en-GB" alt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125</a:t>
            </a:fld>
            <a:r>
              <a:rPr lang="fr-BE" smtClean="0"/>
              <a:t> </a:t>
            </a:r>
            <a:endParaRPr lang="fr-BE" dirty="0"/>
          </a:p>
        </p:txBody>
      </p:sp>
      <p:sp>
        <p:nvSpPr>
          <p:cNvPr id="528388" name="Rectangle 4"/>
          <p:cNvSpPr>
            <a:spLocks noGrp="1" noChangeArrowheads="1"/>
          </p:cNvSpPr>
          <p:nvPr>
            <p:ph type="title"/>
          </p:nvPr>
        </p:nvSpPr>
        <p:spPr/>
        <p:txBody>
          <a:bodyPr/>
          <a:lstStyle/>
          <a:p>
            <a:r>
              <a:rPr lang="en-GB" altLang="nl-BE" smtClean="0"/>
              <a:t>Existing components</a:t>
            </a:r>
            <a:endParaRPr lang="en-GB" altLang="nl-BE" dirty="0"/>
          </a:p>
        </p:txBody>
      </p:sp>
    </p:spTree>
    <p:extLst>
      <p:ext uri="{BB962C8B-B14F-4D97-AF65-F5344CB8AC3E}">
        <p14:creationId xmlns:p14="http://schemas.microsoft.com/office/powerpoint/2010/main" val="124206182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BE" dirty="0" err="1" smtClean="0"/>
              <a:t>definition</a:t>
            </a:r>
            <a:r>
              <a:rPr lang="nl-BE" dirty="0" smtClean="0"/>
              <a:t> of a </a:t>
            </a:r>
            <a:r>
              <a:rPr lang="nl-BE" dirty="0"/>
              <a:t>common JSON </a:t>
            </a:r>
            <a:r>
              <a:rPr lang="nl-BE" dirty="0" err="1" smtClean="0"/>
              <a:t>description</a:t>
            </a:r>
            <a:r>
              <a:rPr lang="nl-BE" dirty="0" smtClean="0"/>
              <a:t> </a:t>
            </a:r>
            <a:r>
              <a:rPr lang="nl-BE" dirty="0" err="1" smtClean="0"/>
              <a:t>for</a:t>
            </a:r>
            <a:r>
              <a:rPr lang="nl-BE" dirty="0" smtClean="0"/>
              <a:t> </a:t>
            </a:r>
            <a:r>
              <a:rPr lang="nl-BE" dirty="0" err="1" smtClean="0"/>
              <a:t>the</a:t>
            </a:r>
            <a:r>
              <a:rPr lang="nl-BE" dirty="0" smtClean="0"/>
              <a:t> </a:t>
            </a:r>
            <a:r>
              <a:rPr lang="nl-BE" dirty="0" err="1" smtClean="0"/>
              <a:t>eEHIC</a:t>
            </a:r>
            <a:endParaRPr lang="nl-BE" dirty="0"/>
          </a:p>
          <a:p>
            <a:r>
              <a:rPr lang="nl-BE" dirty="0" err="1"/>
              <a:t>every</a:t>
            </a:r>
            <a:r>
              <a:rPr lang="nl-BE" dirty="0"/>
              <a:t> MS </a:t>
            </a:r>
            <a:r>
              <a:rPr lang="nl-BE" dirty="0" err="1" smtClean="0"/>
              <a:t>capitalizes</a:t>
            </a:r>
            <a:r>
              <a:rPr lang="nl-BE" dirty="0" smtClean="0"/>
              <a:t> on </a:t>
            </a:r>
            <a:r>
              <a:rPr lang="nl-BE" dirty="0" err="1" smtClean="0"/>
              <a:t>the</a:t>
            </a:r>
            <a:r>
              <a:rPr lang="nl-BE" dirty="0" smtClean="0"/>
              <a:t> </a:t>
            </a:r>
            <a:r>
              <a:rPr lang="nl-BE" dirty="0" err="1" smtClean="0"/>
              <a:t>responsive</a:t>
            </a:r>
            <a:r>
              <a:rPr lang="nl-BE" dirty="0" smtClean="0"/>
              <a:t> </a:t>
            </a:r>
            <a:r>
              <a:rPr lang="nl-BE" dirty="0"/>
              <a:t>web </a:t>
            </a:r>
            <a:r>
              <a:rPr lang="nl-BE" dirty="0" err="1" smtClean="0"/>
              <a:t>application</a:t>
            </a:r>
            <a:r>
              <a:rPr lang="nl-BE" dirty="0" smtClean="0"/>
              <a:t> </a:t>
            </a:r>
            <a:r>
              <a:rPr lang="nl-BE" dirty="0" err="1" smtClean="0"/>
              <a:t>and</a:t>
            </a:r>
            <a:r>
              <a:rPr lang="nl-BE" dirty="0" smtClean="0"/>
              <a:t>/or </a:t>
            </a:r>
            <a:r>
              <a:rPr lang="nl-BE" dirty="0"/>
              <a:t>native mobile </a:t>
            </a:r>
            <a:r>
              <a:rPr lang="nl-BE" dirty="0" smtClean="0"/>
              <a:t>app </a:t>
            </a:r>
            <a:r>
              <a:rPr lang="nl-BE" dirty="0" err="1" smtClean="0"/>
              <a:t>used</a:t>
            </a:r>
            <a:r>
              <a:rPr lang="nl-BE" dirty="0" smtClean="0"/>
              <a:t> </a:t>
            </a:r>
            <a:r>
              <a:rPr lang="nl-BE" dirty="0" err="1" smtClean="0"/>
              <a:t>for</a:t>
            </a:r>
            <a:r>
              <a:rPr lang="nl-BE" dirty="0" smtClean="0"/>
              <a:t> </a:t>
            </a:r>
            <a:r>
              <a:rPr lang="nl-BE" dirty="0" err="1" smtClean="0"/>
              <a:t>the</a:t>
            </a:r>
            <a:r>
              <a:rPr lang="nl-BE" dirty="0" smtClean="0"/>
              <a:t> COVID-19 </a:t>
            </a:r>
            <a:r>
              <a:rPr lang="nl-BE" dirty="0" err="1" smtClean="0"/>
              <a:t>certificates</a:t>
            </a:r>
            <a:r>
              <a:rPr lang="nl-BE" dirty="0" smtClean="0"/>
              <a:t>, </a:t>
            </a:r>
            <a:r>
              <a:rPr lang="nl-BE" dirty="0" err="1"/>
              <a:t>by</a:t>
            </a:r>
            <a:r>
              <a:rPr lang="nl-BE" dirty="0"/>
              <a:t> </a:t>
            </a:r>
            <a:r>
              <a:rPr lang="nl-BE" dirty="0" err="1"/>
              <a:t>which</a:t>
            </a:r>
            <a:r>
              <a:rPr lang="nl-BE" dirty="0"/>
              <a:t> a </a:t>
            </a:r>
            <a:r>
              <a:rPr lang="nl-BE" dirty="0" err="1"/>
              <a:t>citizen</a:t>
            </a:r>
            <a:endParaRPr lang="nl-BE" dirty="0"/>
          </a:p>
          <a:p>
            <a:pPr lvl="1"/>
            <a:r>
              <a:rPr lang="nl-BE" dirty="0" err="1"/>
              <a:t>can</a:t>
            </a:r>
            <a:r>
              <a:rPr lang="nl-BE" dirty="0"/>
              <a:t> download </a:t>
            </a:r>
            <a:r>
              <a:rPr lang="nl-BE" dirty="0" err="1"/>
              <a:t>an</a:t>
            </a:r>
            <a:r>
              <a:rPr lang="nl-BE" dirty="0"/>
              <a:t> </a:t>
            </a:r>
            <a:r>
              <a:rPr lang="nl-BE" dirty="0" err="1"/>
              <a:t>eEHIC</a:t>
            </a:r>
            <a:endParaRPr lang="nl-BE" dirty="0"/>
          </a:p>
          <a:p>
            <a:pPr lvl="1"/>
            <a:r>
              <a:rPr lang="nl-BE" dirty="0" err="1"/>
              <a:t>after</a:t>
            </a:r>
            <a:r>
              <a:rPr lang="nl-BE" dirty="0"/>
              <a:t> </a:t>
            </a:r>
            <a:r>
              <a:rPr lang="nl-BE" dirty="0" err="1"/>
              <a:t>authentication</a:t>
            </a:r>
            <a:r>
              <a:rPr lang="nl-BE" dirty="0"/>
              <a:t> of </a:t>
            </a:r>
            <a:r>
              <a:rPr lang="nl-BE" dirty="0" err="1"/>
              <a:t>its</a:t>
            </a:r>
            <a:r>
              <a:rPr lang="nl-BE" dirty="0"/>
              <a:t> </a:t>
            </a:r>
            <a:r>
              <a:rPr lang="nl-BE" dirty="0" err="1"/>
              <a:t>identity</a:t>
            </a:r>
            <a:r>
              <a:rPr lang="nl-BE" dirty="0"/>
              <a:t> </a:t>
            </a:r>
            <a:r>
              <a:rPr lang="nl-BE" dirty="0" err="1"/>
              <a:t>based</a:t>
            </a:r>
            <a:r>
              <a:rPr lang="nl-BE" dirty="0"/>
              <a:t> on </a:t>
            </a:r>
            <a:r>
              <a:rPr lang="nl-BE" dirty="0" err="1"/>
              <a:t>an</a:t>
            </a:r>
            <a:r>
              <a:rPr lang="nl-BE" dirty="0"/>
              <a:t> </a:t>
            </a:r>
            <a:r>
              <a:rPr lang="nl-BE" dirty="0" err="1"/>
              <a:t>electronic</a:t>
            </a:r>
            <a:r>
              <a:rPr lang="nl-BE" dirty="0"/>
              <a:t> </a:t>
            </a:r>
            <a:r>
              <a:rPr lang="nl-BE" dirty="0" err="1"/>
              <a:t>authentication</a:t>
            </a:r>
            <a:r>
              <a:rPr lang="nl-BE" dirty="0"/>
              <a:t> means of </a:t>
            </a:r>
            <a:r>
              <a:rPr lang="nl-BE" dirty="0" err="1"/>
              <a:t>eIDAS</a:t>
            </a:r>
            <a:r>
              <a:rPr lang="nl-BE" dirty="0"/>
              <a:t> level ‘high’ </a:t>
            </a:r>
            <a:r>
              <a:rPr lang="nl-BE" dirty="0" err="1"/>
              <a:t>and</a:t>
            </a:r>
            <a:endParaRPr lang="nl-BE" dirty="0"/>
          </a:p>
          <a:p>
            <a:pPr lvl="1"/>
            <a:r>
              <a:rPr lang="nl-BE" dirty="0" err="1"/>
              <a:t>locally</a:t>
            </a:r>
            <a:r>
              <a:rPr lang="nl-BE" dirty="0"/>
              <a:t> store </a:t>
            </a:r>
            <a:r>
              <a:rPr lang="nl-BE" dirty="0" err="1" smtClean="0"/>
              <a:t>and</a:t>
            </a:r>
            <a:r>
              <a:rPr lang="nl-BE" dirty="0" smtClean="0"/>
              <a:t>/or print </a:t>
            </a:r>
            <a:r>
              <a:rPr lang="nl-BE" dirty="0" err="1" smtClean="0"/>
              <a:t>the</a:t>
            </a:r>
            <a:r>
              <a:rPr lang="nl-BE" dirty="0" smtClean="0"/>
              <a:t> </a:t>
            </a:r>
            <a:r>
              <a:rPr lang="nl-BE" dirty="0" err="1" smtClean="0"/>
              <a:t>eEHIC</a:t>
            </a:r>
            <a:endParaRPr lang="nl-BE" dirty="0"/>
          </a:p>
          <a:p>
            <a:r>
              <a:rPr lang="en-US" dirty="0" smtClean="0"/>
              <a:t>advantages</a:t>
            </a:r>
          </a:p>
          <a:p>
            <a:pPr lvl="1"/>
            <a:r>
              <a:rPr lang="en-US" dirty="0" smtClean="0"/>
              <a:t>immediate possibility </a:t>
            </a:r>
            <a:r>
              <a:rPr lang="en-US" dirty="0"/>
              <a:t>to obtain an </a:t>
            </a:r>
            <a:r>
              <a:rPr lang="en-US" dirty="0" err="1"/>
              <a:t>eEHIC</a:t>
            </a:r>
            <a:r>
              <a:rPr lang="en-US" dirty="0"/>
              <a:t> online</a:t>
            </a:r>
          </a:p>
          <a:p>
            <a:pPr lvl="1"/>
            <a:r>
              <a:rPr lang="en-US" dirty="0"/>
              <a:t>with the same content as the (actual) EHIC</a:t>
            </a:r>
          </a:p>
          <a:p>
            <a:pPr lvl="1"/>
            <a:r>
              <a:rPr lang="en-US" dirty="0"/>
              <a:t>anywhere and anytime</a:t>
            </a:r>
          </a:p>
          <a:p>
            <a:pPr lvl="1"/>
            <a:r>
              <a:rPr lang="en-US" dirty="0"/>
              <a:t>that can be electronically authenticated and read by</a:t>
            </a:r>
          </a:p>
          <a:p>
            <a:pPr lvl="2"/>
            <a:r>
              <a:rPr lang="en-US" dirty="0"/>
              <a:t>the holder</a:t>
            </a:r>
          </a:p>
          <a:p>
            <a:pPr lvl="2"/>
            <a:r>
              <a:rPr lang="en-US" dirty="0"/>
              <a:t>every health care provider throughout the EU</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126</a:t>
            </a:fld>
            <a:r>
              <a:rPr lang="fr-BE" smtClean="0"/>
              <a:t> </a:t>
            </a:r>
            <a:endParaRPr lang="fr-BE" dirty="0"/>
          </a:p>
        </p:txBody>
      </p:sp>
      <p:sp>
        <p:nvSpPr>
          <p:cNvPr id="4" name="Titel 3"/>
          <p:cNvSpPr>
            <a:spLocks noGrp="1"/>
          </p:cNvSpPr>
          <p:nvPr>
            <p:ph type="title"/>
          </p:nvPr>
        </p:nvSpPr>
        <p:spPr/>
        <p:txBody>
          <a:bodyPr/>
          <a:lstStyle/>
          <a:p>
            <a:r>
              <a:rPr lang="nl-BE" dirty="0" smtClean="0"/>
              <a:t>Eg: </a:t>
            </a:r>
            <a:r>
              <a:rPr lang="nl-BE" dirty="0" err="1" smtClean="0"/>
              <a:t>possible</a:t>
            </a:r>
            <a:r>
              <a:rPr lang="nl-BE" dirty="0" smtClean="0"/>
              <a:t> </a:t>
            </a:r>
            <a:r>
              <a:rPr lang="nl-BE" dirty="0" err="1" smtClean="0"/>
              <a:t>reuse</a:t>
            </a:r>
            <a:r>
              <a:rPr lang="nl-BE" dirty="0" smtClean="0"/>
              <a:t> </a:t>
            </a:r>
            <a:r>
              <a:rPr lang="nl-BE" dirty="0" err="1" smtClean="0"/>
              <a:t>for</a:t>
            </a:r>
            <a:r>
              <a:rPr lang="nl-BE" dirty="0" smtClean="0"/>
              <a:t> </a:t>
            </a:r>
            <a:r>
              <a:rPr lang="nl-BE" dirty="0" err="1" smtClean="0"/>
              <a:t>eEHIC</a:t>
            </a:r>
            <a:endParaRPr lang="nl-BE" dirty="0"/>
          </a:p>
        </p:txBody>
      </p:sp>
    </p:spTree>
    <p:extLst>
      <p:ext uri="{BB962C8B-B14F-4D97-AF65-F5344CB8AC3E}">
        <p14:creationId xmlns:p14="http://schemas.microsoft.com/office/powerpoint/2010/main" val="46422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Examples of re-use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127</a:t>
            </a:fld>
            <a:endParaRPr lang="en-GB" dirty="0"/>
          </a:p>
        </p:txBody>
      </p:sp>
    </p:spTree>
    <p:extLst>
      <p:ext uri="{BB962C8B-B14F-4D97-AF65-F5344CB8AC3E}">
        <p14:creationId xmlns:p14="http://schemas.microsoft.com/office/powerpoint/2010/main" val="22816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happy flow: 5 </a:t>
            </a:r>
            <a:r>
              <a:rPr lang="nl-BE" dirty="0" err="1" smtClean="0"/>
              <a:t>phases</a:t>
            </a:r>
            <a:endParaRPr lang="nl-BE" dirty="0" smtClean="0"/>
          </a:p>
          <a:p>
            <a:pPr lvl="1"/>
            <a:r>
              <a:rPr lang="en-US" dirty="0" smtClean="0"/>
              <a:t>determination of a cause for performing a COVID-19 test on a patient and delivery of a corona test prescription code (CTPC) from a central database CTPC</a:t>
            </a:r>
          </a:p>
          <a:p>
            <a:pPr lvl="1"/>
            <a:r>
              <a:rPr lang="en-US" dirty="0" smtClean="0"/>
              <a:t>reservation of a sampling moment</a:t>
            </a:r>
          </a:p>
          <a:p>
            <a:pPr lvl="1"/>
            <a:r>
              <a:rPr lang="en-US" dirty="0" smtClean="0"/>
              <a:t>sampling</a:t>
            </a:r>
          </a:p>
          <a:p>
            <a:pPr lvl="1"/>
            <a:r>
              <a:rPr lang="en-US" dirty="0" smtClean="0"/>
              <a:t>execution of the test and analysis of the test result</a:t>
            </a:r>
          </a:p>
          <a:p>
            <a:pPr lvl="1"/>
            <a:r>
              <a:rPr lang="en-US" dirty="0" smtClean="0"/>
              <a:t>making the test results available</a:t>
            </a:r>
          </a:p>
          <a:p>
            <a:endParaRPr lang="en-US" dirty="0" smtClean="0"/>
          </a:p>
          <a:p>
            <a:r>
              <a:rPr lang="en-US" dirty="0"/>
              <a:t>v</a:t>
            </a:r>
            <a:r>
              <a:rPr lang="en-US" dirty="0" smtClean="0"/>
              <a:t>ery modular, event driven and rule based information system</a:t>
            </a:r>
          </a:p>
        </p:txBody>
      </p:sp>
      <p:sp>
        <p:nvSpPr>
          <p:cNvPr id="2" name="Title 1"/>
          <p:cNvSpPr>
            <a:spLocks noGrp="1"/>
          </p:cNvSpPr>
          <p:nvPr>
            <p:ph type="title"/>
          </p:nvPr>
        </p:nvSpPr>
        <p:spPr/>
        <p:txBody>
          <a:bodyPr/>
          <a:lstStyle/>
          <a:p>
            <a:r>
              <a:rPr lang="nl-BE" dirty="0" err="1" smtClean="0"/>
              <a:t>Example</a:t>
            </a:r>
            <a:r>
              <a:rPr lang="nl-BE" dirty="0" smtClean="0"/>
              <a:t>: COVID </a:t>
            </a:r>
            <a:r>
              <a:rPr lang="nl-BE" dirty="0" err="1" smtClean="0"/>
              <a:t>testing</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128</a:t>
            </a:fld>
            <a:r>
              <a:rPr lang="fr-BE" smtClean="0"/>
              <a:t> </a:t>
            </a:r>
            <a:endParaRPr lang="fr-BE" dirty="0"/>
          </a:p>
        </p:txBody>
      </p:sp>
    </p:spTree>
    <p:extLst>
      <p:ext uri="{BB962C8B-B14F-4D97-AF65-F5344CB8AC3E}">
        <p14:creationId xmlns:p14="http://schemas.microsoft.com/office/powerpoint/2010/main" val="62385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344" y="0"/>
            <a:ext cx="6992926" cy="908720"/>
          </a:xfrm>
        </p:spPr>
        <p:txBody>
          <a:bodyPr/>
          <a:lstStyle/>
          <a:p>
            <a:r>
              <a:rPr lang="en-US" dirty="0" smtClean="0"/>
              <a:t>COVID-19 testing: process</a:t>
            </a:r>
            <a:endParaRPr lang="en-US" dirty="0"/>
          </a:p>
        </p:txBody>
      </p:sp>
      <p:grpSp>
        <p:nvGrpSpPr>
          <p:cNvPr id="11" name="Group 10"/>
          <p:cNvGrpSpPr>
            <a:grpSpLocks noChangeAspect="1"/>
          </p:cNvGrpSpPr>
          <p:nvPr/>
        </p:nvGrpSpPr>
        <p:grpSpPr>
          <a:xfrm>
            <a:off x="8865385" y="108635"/>
            <a:ext cx="1198919" cy="1331284"/>
            <a:chOff x="2635573" y="1781793"/>
            <a:chExt cx="1198919" cy="1331284"/>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635573" y="2743745"/>
              <a:ext cx="1198919"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4">
            <a:duotone>
              <a:schemeClr val="accent3">
                <a:shade val="45000"/>
                <a:satMod val="135000"/>
              </a:schemeClr>
              <a:prstClr val="white"/>
            </a:duotone>
          </a:blip>
          <a:stretch>
            <a:fillRect/>
          </a:stretch>
        </p:blipFill>
        <p:spPr>
          <a:xfrm>
            <a:off x="10998391" y="1663394"/>
            <a:ext cx="676275" cy="752475"/>
          </a:xfrm>
          <a:prstGeom prst="rect">
            <a:avLst/>
          </a:prstGeom>
        </p:spPr>
      </p:pic>
      <p:cxnSp>
        <p:nvCxnSpPr>
          <p:cNvPr id="34" name="Curved Connector 33"/>
          <p:cNvCxnSpPr>
            <a:stCxn id="5" idx="3"/>
            <a:endCxn id="20" idx="1"/>
          </p:cNvCxnSpPr>
          <p:nvPr/>
        </p:nvCxnSpPr>
        <p:spPr>
          <a:xfrm>
            <a:off x="9780923" y="584497"/>
            <a:ext cx="1217468" cy="145513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75039" y="3358966"/>
            <a:ext cx="1946129" cy="676612"/>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79300" y="3349297"/>
            <a:ext cx="1046505" cy="686281"/>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7" idx="1"/>
          </p:cNvCxnSpPr>
          <p:nvPr/>
        </p:nvCxnSpPr>
        <p:spPr>
          <a:xfrm flipV="1">
            <a:off x="6545920" y="1086149"/>
            <a:ext cx="1123426" cy="2272595"/>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p:cNvCxnSpPr>
          <p:nvPr/>
        </p:nvCxnSpPr>
        <p:spPr>
          <a:xfrm flipV="1">
            <a:off x="1478509" y="1831493"/>
            <a:ext cx="897382" cy="1517804"/>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831493"/>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83134" y="2553959"/>
            <a:ext cx="1095375" cy="1755007"/>
            <a:chOff x="384865" y="2695648"/>
            <a:chExt cx="1095375" cy="1755007"/>
          </a:xfrm>
        </p:grpSpPr>
        <p:pic>
          <p:nvPicPr>
            <p:cNvPr id="12" name="Picture 11"/>
            <p:cNvPicPr>
              <a:picLocks noChangeAspect="1"/>
            </p:cNvPicPr>
            <p:nvPr/>
          </p:nvPicPr>
          <p:blipFill>
            <a:blip r:embed="rId5"/>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en-US" dirty="0"/>
                <a:t>Doctors</a:t>
              </a:r>
            </a:p>
            <a:p>
              <a:pPr algn="ctr"/>
              <a:r>
                <a:rPr lang="en-US" dirty="0"/>
                <a:t>Nurses</a:t>
              </a:r>
            </a:p>
          </p:txBody>
        </p:sp>
      </p:grpSp>
      <p:grpSp>
        <p:nvGrpSpPr>
          <p:cNvPr id="75" name="Group 74"/>
          <p:cNvGrpSpPr/>
          <p:nvPr/>
        </p:nvGrpSpPr>
        <p:grpSpPr>
          <a:xfrm>
            <a:off x="8745564" y="2828571"/>
            <a:ext cx="1554520" cy="1445004"/>
            <a:chOff x="8870521" y="2906633"/>
            <a:chExt cx="1554520" cy="1445004"/>
          </a:xfrm>
        </p:grpSpPr>
        <p:sp>
          <p:nvSpPr>
            <p:cNvPr id="105" name="TextBox 104"/>
            <p:cNvSpPr txBox="1"/>
            <p:nvPr/>
          </p:nvSpPr>
          <p:spPr>
            <a:xfrm>
              <a:off x="8967087" y="3982305"/>
              <a:ext cx="1361399" cy="369332"/>
            </a:xfrm>
            <a:prstGeom prst="rect">
              <a:avLst/>
            </a:prstGeom>
            <a:noFill/>
          </p:spPr>
          <p:txBody>
            <a:bodyPr wrap="none" rtlCol="0">
              <a:spAutoFit/>
            </a:bodyPr>
            <a:lstStyle/>
            <a:p>
              <a:pPr algn="ctr"/>
              <a:r>
                <a:rPr lang="fr-BE" dirty="0"/>
                <a:t>Test location</a:t>
              </a:r>
            </a:p>
          </p:txBody>
        </p:sp>
        <p:pic>
          <p:nvPicPr>
            <p:cNvPr id="74" name="Picture 73"/>
            <p:cNvPicPr>
              <a:picLocks noChangeAspect="1"/>
            </p:cNvPicPr>
            <p:nvPr/>
          </p:nvPicPr>
          <p:blipFill>
            <a:blip r:embed="rId6"/>
            <a:stretch>
              <a:fillRect/>
            </a:stretch>
          </p:blipFill>
          <p:spPr>
            <a:xfrm>
              <a:off x="8870521" y="2906633"/>
              <a:ext cx="1554520" cy="1075672"/>
            </a:xfrm>
            <a:prstGeom prst="rect">
              <a:avLst/>
            </a:prstGeom>
          </p:spPr>
        </p:pic>
      </p:grpSp>
      <p:grpSp>
        <p:nvGrpSpPr>
          <p:cNvPr id="77" name="Group 76"/>
          <p:cNvGrpSpPr/>
          <p:nvPr/>
        </p:nvGrpSpPr>
        <p:grpSpPr>
          <a:xfrm>
            <a:off x="8859243" y="4511447"/>
            <a:ext cx="1392851" cy="1683782"/>
            <a:chOff x="8932616" y="4614408"/>
            <a:chExt cx="1392851" cy="1683782"/>
          </a:xfrm>
        </p:grpSpPr>
        <p:pic>
          <p:nvPicPr>
            <p:cNvPr id="76" name="Picture 75"/>
            <p:cNvPicPr>
              <a:picLocks noChangeAspect="1"/>
            </p:cNvPicPr>
            <p:nvPr/>
          </p:nvPicPr>
          <p:blipFill>
            <a:blip r:embed="rId7"/>
            <a:stretch>
              <a:fillRect/>
            </a:stretch>
          </p:blipFill>
          <p:spPr>
            <a:xfrm>
              <a:off x="8932616" y="4614408"/>
              <a:ext cx="1314450" cy="1314450"/>
            </a:xfrm>
            <a:prstGeom prst="rect">
              <a:avLst/>
            </a:prstGeom>
          </p:spPr>
        </p:pic>
        <p:sp>
          <p:nvSpPr>
            <p:cNvPr id="106" name="TextBox 105"/>
            <p:cNvSpPr txBox="1"/>
            <p:nvPr/>
          </p:nvSpPr>
          <p:spPr>
            <a:xfrm>
              <a:off x="8970095" y="5928858"/>
              <a:ext cx="1355372" cy="369332"/>
            </a:xfrm>
            <a:prstGeom prst="rect">
              <a:avLst/>
            </a:prstGeom>
            <a:noFill/>
          </p:spPr>
          <p:txBody>
            <a:bodyPr wrap="none" rtlCol="0">
              <a:spAutoFit/>
            </a:bodyPr>
            <a:lstStyle/>
            <a:p>
              <a:pPr algn="ctr"/>
              <a:r>
                <a:rPr lang="fr-BE" dirty="0" err="1"/>
                <a:t>Laboratories</a:t>
              </a:r>
              <a:endParaRPr lang="fr-BE" dirty="0"/>
            </a:p>
          </p:txBody>
        </p:sp>
      </p:grpSp>
      <p:pic>
        <p:nvPicPr>
          <p:cNvPr id="107" name="Picture 16" descr="RingRing Portal - Log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346" y="809178"/>
            <a:ext cx="633076" cy="55394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Curved Connector 107"/>
          <p:cNvCxnSpPr>
            <a:stCxn id="74" idx="3"/>
            <a:endCxn id="20" idx="1"/>
          </p:cNvCxnSpPr>
          <p:nvPr/>
        </p:nvCxnSpPr>
        <p:spPr>
          <a:xfrm flipV="1">
            <a:off x="10300084" y="2039854"/>
            <a:ext cx="698307" cy="1326553"/>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358966"/>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358966"/>
            <a:ext cx="2313323"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74" idx="2"/>
            <a:endCxn id="76" idx="0"/>
          </p:cNvCxnSpPr>
          <p:nvPr/>
        </p:nvCxnSpPr>
        <p:spPr>
          <a:xfrm rot="5400000">
            <a:off x="9216044" y="4204667"/>
            <a:ext cx="607204" cy="6356"/>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endCxn id="1036" idx="1"/>
          </p:cNvCxnSpPr>
          <p:nvPr/>
        </p:nvCxnSpPr>
        <p:spPr>
          <a:xfrm flipV="1">
            <a:off x="6545920" y="2027047"/>
            <a:ext cx="2246852" cy="1331697"/>
          </a:xfrm>
          <a:prstGeom prst="curvedConnector3">
            <a:avLst>
              <a:gd name="adj1" fmla="val 5814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1036" idx="3"/>
            <a:endCxn id="20" idx="1"/>
          </p:cNvCxnSpPr>
          <p:nvPr/>
        </p:nvCxnSpPr>
        <p:spPr>
          <a:xfrm>
            <a:off x="10151459" y="2027047"/>
            <a:ext cx="846932" cy="1258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2411289" y="3524872"/>
            <a:ext cx="1370888" cy="1422586"/>
            <a:chOff x="2404017" y="4107097"/>
            <a:chExt cx="1370888" cy="1422586"/>
          </a:xfrm>
        </p:grpSpPr>
        <p:grpSp>
          <p:nvGrpSpPr>
            <p:cNvPr id="30" name="Group 29"/>
            <p:cNvGrpSpPr/>
            <p:nvPr/>
          </p:nvGrpSpPr>
          <p:grpSpPr>
            <a:xfrm>
              <a:off x="2404017" y="4107097"/>
              <a:ext cx="1370888" cy="1422586"/>
              <a:chOff x="2141855" y="4853618"/>
              <a:chExt cx="1370888" cy="1422586"/>
            </a:xfrm>
          </p:grpSpPr>
          <p:pic>
            <p:nvPicPr>
              <p:cNvPr id="49" name="Picture 48"/>
              <p:cNvPicPr>
                <a:picLocks noChangeAspect="1"/>
              </p:cNvPicPr>
              <p:nvPr/>
            </p:nvPicPr>
            <p:blipFill>
              <a:blip r:embed="rId9"/>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0"/>
              <a:stretch>
                <a:fillRect/>
              </a:stretch>
            </p:blipFill>
            <p:spPr>
              <a:xfrm>
                <a:off x="3052769" y="5447169"/>
                <a:ext cx="400050" cy="485775"/>
              </a:xfrm>
              <a:prstGeom prst="rect">
                <a:avLst/>
              </a:prstGeom>
            </p:spPr>
          </p:pic>
          <p:sp>
            <p:nvSpPr>
              <p:cNvPr id="55" name="TextBox 54"/>
              <p:cNvSpPr txBox="1"/>
              <p:nvPr/>
            </p:nvSpPr>
            <p:spPr>
              <a:xfrm>
                <a:off x="2141855" y="5906872"/>
                <a:ext cx="1370888" cy="369332"/>
              </a:xfrm>
              <a:prstGeom prst="rect">
                <a:avLst/>
              </a:prstGeom>
              <a:noFill/>
            </p:spPr>
            <p:txBody>
              <a:bodyPr wrap="none" rtlCol="0">
                <a:spAutoFit/>
              </a:bodyPr>
              <a:lstStyle/>
              <a:p>
                <a:pPr algn="ctr"/>
                <a:r>
                  <a:rPr lang="en-US" dirty="0"/>
                  <a:t>Collectivities</a:t>
                </a:r>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627446"/>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2"/>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pic>
        <p:nvPicPr>
          <p:cNvPr id="1026" name="Picture 2" descr="Digital health compliance, made simple"/>
          <p:cNvPicPr>
            <a:picLocks noChangeAspect="1" noChangeArrowheads="1"/>
          </p:cNvPicPr>
          <p:nvPr/>
        </p:nvPicPr>
        <p:blipFill rotWithShape="1">
          <a:blip r:embed="rId13">
            <a:extLst>
              <a:ext uri="{28A0092B-C50C-407E-A947-70E740481C1C}">
                <a14:useLocalDpi xmlns:a14="http://schemas.microsoft.com/office/drawing/2010/main" val="0"/>
              </a:ext>
            </a:extLst>
          </a:blip>
          <a:srcRect l="24963" t="34724" r="30150"/>
          <a:stretch/>
        </p:blipFill>
        <p:spPr bwMode="auto">
          <a:xfrm>
            <a:off x="1856885" y="2977376"/>
            <a:ext cx="598549" cy="603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6026" y="2965396"/>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843" y="2374114"/>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s - Icônes multimédia gratui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1738" y="61901"/>
            <a:ext cx="515516" cy="515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jngezondhei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772" y="1780013"/>
            <a:ext cx="1358687" cy="494068"/>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Curved Connector 88"/>
          <p:cNvCxnSpPr>
            <a:stCxn id="107" idx="3"/>
            <a:endCxn id="5" idx="1"/>
          </p:cNvCxnSpPr>
          <p:nvPr/>
        </p:nvCxnSpPr>
        <p:spPr>
          <a:xfrm flipV="1">
            <a:off x="8302422" y="584497"/>
            <a:ext cx="836890" cy="50165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165232" y="4160353"/>
            <a:ext cx="1760129" cy="889383"/>
            <a:chOff x="10252094" y="4117598"/>
            <a:chExt cx="1760129" cy="889383"/>
          </a:xfrm>
        </p:grpSpPr>
        <p:grpSp>
          <p:nvGrpSpPr>
            <p:cNvPr id="17" name="Group 16"/>
            <p:cNvGrpSpPr/>
            <p:nvPr/>
          </p:nvGrpSpPr>
          <p:grpSpPr>
            <a:xfrm>
              <a:off x="10252094" y="4139005"/>
              <a:ext cx="1760129" cy="867976"/>
              <a:chOff x="5519871" y="4863072"/>
              <a:chExt cx="1760129" cy="867976"/>
            </a:xfrm>
          </p:grpSpPr>
          <p:pic>
            <p:nvPicPr>
              <p:cNvPr id="14" name="Picture 13"/>
              <p:cNvPicPr>
                <a:picLocks noChangeAspect="1"/>
              </p:cNvPicPr>
              <p:nvPr/>
            </p:nvPicPr>
            <p:blipFill>
              <a:blip r:embed="rId17"/>
              <a:stretch>
                <a:fillRect/>
              </a:stretch>
            </p:blipFill>
            <p:spPr>
              <a:xfrm>
                <a:off x="6761851" y="5212899"/>
                <a:ext cx="518149" cy="518149"/>
              </a:xfrm>
              <a:prstGeom prst="rect">
                <a:avLst/>
              </a:prstGeom>
            </p:spPr>
          </p:pic>
          <p:pic>
            <p:nvPicPr>
              <p:cNvPr id="1040" name="Picture 16" descr="eGezondhe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9871" y="4863072"/>
                <a:ext cx="1275038" cy="27625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19871" y="5361494"/>
                <a:ext cx="1342227" cy="369332"/>
              </a:xfrm>
              <a:prstGeom prst="rect">
                <a:avLst/>
              </a:prstGeom>
              <a:noFill/>
            </p:spPr>
            <p:txBody>
              <a:bodyPr wrap="none" rtlCol="0">
                <a:spAutoFit/>
              </a:bodyPr>
              <a:lstStyle/>
              <a:p>
                <a:r>
                  <a:rPr lang="fr-BE" b="1" dirty="0">
                    <a:solidFill>
                      <a:srgbClr val="555150"/>
                    </a:solidFill>
                  </a:rPr>
                  <a:t>eHealth Box</a:t>
                </a:r>
              </a:p>
            </p:txBody>
          </p:sp>
        </p:grpSp>
        <p:pic>
          <p:nvPicPr>
            <p:cNvPr id="94"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50708" y="4117598"/>
              <a:ext cx="455129" cy="37245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2" name="Curved Connector 111"/>
          <p:cNvCxnSpPr>
            <a:stCxn id="76" idx="1"/>
            <a:endCxn id="99" idx="3"/>
          </p:cNvCxnSpPr>
          <p:nvPr/>
        </p:nvCxnSpPr>
        <p:spPr>
          <a:xfrm rot="10800000" flipV="1">
            <a:off x="6545919" y="5168672"/>
            <a:ext cx="2313325" cy="715174"/>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99" idx="0"/>
            <a:endCxn id="6" idx="1"/>
          </p:cNvCxnSpPr>
          <p:nvPr/>
        </p:nvCxnSpPr>
        <p:spPr>
          <a:xfrm rot="16200000" flipV="1">
            <a:off x="4955675" y="4024459"/>
            <a:ext cx="1793360" cy="462374"/>
          </a:xfrm>
          <a:prstGeom prst="curvedConnector4">
            <a:avLst>
              <a:gd name="adj1" fmla="val 29605"/>
              <a:gd name="adj2" fmla="val 149441"/>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517875" y="5152326"/>
            <a:ext cx="1131334" cy="1463040"/>
            <a:chOff x="5517875" y="5294015"/>
            <a:chExt cx="1131334" cy="1463040"/>
          </a:xfrm>
        </p:grpSpPr>
        <p:pic>
          <p:nvPicPr>
            <p:cNvPr id="99" name="Picture 98"/>
            <p:cNvPicPr>
              <a:picLocks noChangeAspect="1"/>
            </p:cNvPicPr>
            <p:nvPr/>
          </p:nvPicPr>
          <p:blipFill>
            <a:blip r:embed="rId12"/>
            <a:stretch>
              <a:fillRect/>
            </a:stretch>
          </p:blipFill>
          <p:spPr>
            <a:xfrm>
              <a:off x="5621165" y="5294015"/>
              <a:ext cx="924752" cy="1463040"/>
            </a:xfrm>
            <a:prstGeom prst="rect">
              <a:avLst/>
            </a:prstGeom>
          </p:spPr>
        </p:pic>
        <p:pic>
          <p:nvPicPr>
            <p:cNvPr id="51" name="Picture 50"/>
            <p:cNvPicPr>
              <a:picLocks noChangeAspect="1"/>
            </p:cNvPicPr>
            <p:nvPr/>
          </p:nvPicPr>
          <p:blipFill>
            <a:blip r:embed="rId19"/>
            <a:stretch>
              <a:fillRect/>
            </a:stretch>
          </p:blipFill>
          <p:spPr>
            <a:xfrm>
              <a:off x="5517875" y="6372201"/>
              <a:ext cx="1131334" cy="358930"/>
            </a:xfrm>
            <a:prstGeom prst="rect">
              <a:avLst/>
            </a:prstGeom>
          </p:spPr>
        </p:pic>
      </p:grpSp>
      <p:grpSp>
        <p:nvGrpSpPr>
          <p:cNvPr id="122" name="Group 121"/>
          <p:cNvGrpSpPr>
            <a:grpSpLocks noChangeAspect="1"/>
          </p:cNvGrpSpPr>
          <p:nvPr/>
        </p:nvGrpSpPr>
        <p:grpSpPr>
          <a:xfrm>
            <a:off x="1615908" y="5118100"/>
            <a:ext cx="3154710" cy="1551260"/>
            <a:chOff x="3649767" y="2998141"/>
            <a:chExt cx="4354158" cy="2141062"/>
          </a:xfrm>
        </p:grpSpPr>
        <p:pic>
          <p:nvPicPr>
            <p:cNvPr id="124" name="Picture 123"/>
            <p:cNvPicPr>
              <a:picLocks noChangeAspect="1"/>
            </p:cNvPicPr>
            <p:nvPr/>
          </p:nvPicPr>
          <p:blipFill>
            <a:blip r:embed="rId12"/>
            <a:stretch>
              <a:fillRect/>
            </a:stretch>
          </p:blipFill>
          <p:spPr>
            <a:xfrm>
              <a:off x="5188671" y="2998141"/>
              <a:ext cx="1276350" cy="2019300"/>
            </a:xfrm>
            <a:prstGeom prst="rect">
              <a:avLst/>
            </a:prstGeom>
          </p:spPr>
        </p:pic>
        <p:sp>
          <p:nvSpPr>
            <p:cNvPr id="125" name="TextBox 124"/>
            <p:cNvSpPr txBox="1"/>
            <p:nvPr/>
          </p:nvSpPr>
          <p:spPr>
            <a:xfrm>
              <a:off x="3649767" y="4629448"/>
              <a:ext cx="4354158" cy="509755"/>
            </a:xfrm>
            <a:prstGeom prst="rect">
              <a:avLst/>
            </a:prstGeom>
            <a:noFill/>
          </p:spPr>
          <p:txBody>
            <a:bodyPr wrap="none" rtlCol="0">
              <a:spAutoFit/>
            </a:bodyPr>
            <a:lstStyle/>
            <a:p>
              <a:pPr algn="ctr"/>
              <a:r>
                <a:rPr lang="en-US" dirty="0"/>
                <a:t>Tracing business process engine</a:t>
              </a:r>
            </a:p>
          </p:txBody>
        </p:sp>
      </p:grpSp>
      <p:cxnSp>
        <p:nvCxnSpPr>
          <p:cNvPr id="127" name="Curved Connector 126"/>
          <p:cNvCxnSpPr>
            <a:stCxn id="124" idx="3"/>
            <a:endCxn id="6" idx="1"/>
          </p:cNvCxnSpPr>
          <p:nvPr/>
        </p:nvCxnSpPr>
        <p:spPr>
          <a:xfrm flipV="1">
            <a:off x="3655639" y="3358966"/>
            <a:ext cx="1965529" cy="249065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99" idx="1"/>
            <a:endCxn id="124" idx="3"/>
          </p:cNvCxnSpPr>
          <p:nvPr/>
        </p:nvCxnSpPr>
        <p:spPr>
          <a:xfrm rot="10800000">
            <a:off x="3655641" y="5849620"/>
            <a:ext cx="1965525" cy="3422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44332" y="1115660"/>
            <a:ext cx="1477520" cy="1595301"/>
            <a:chOff x="2345122" y="1115660"/>
            <a:chExt cx="1477520" cy="1595301"/>
          </a:xfrm>
        </p:grpSpPr>
        <p:pic>
          <p:nvPicPr>
            <p:cNvPr id="31" name="Picture 30"/>
            <p:cNvPicPr>
              <a:picLocks noChangeAspect="1"/>
            </p:cNvPicPr>
            <p:nvPr/>
          </p:nvPicPr>
          <p:blipFill>
            <a:blip r:embed="rId20">
              <a:duotone>
                <a:schemeClr val="accent5">
                  <a:shade val="45000"/>
                  <a:satMod val="135000"/>
                </a:schemeClr>
                <a:prstClr val="white"/>
              </a:duotone>
            </a:blip>
            <a:stretch>
              <a:fillRect/>
            </a:stretch>
          </p:blipFill>
          <p:spPr>
            <a:xfrm>
              <a:off x="2377622" y="1115660"/>
              <a:ext cx="1424247" cy="1431665"/>
            </a:xfrm>
            <a:prstGeom prst="rect">
              <a:avLst/>
            </a:prstGeom>
          </p:spPr>
        </p:pic>
        <p:sp>
          <p:nvSpPr>
            <p:cNvPr id="63" name="TextBox 62"/>
            <p:cNvSpPr txBox="1"/>
            <p:nvPr/>
          </p:nvSpPr>
          <p:spPr>
            <a:xfrm>
              <a:off x="2345122" y="2341629"/>
              <a:ext cx="1477520" cy="369332"/>
            </a:xfrm>
            <a:prstGeom prst="rect">
              <a:avLst/>
            </a:prstGeom>
            <a:noFill/>
          </p:spPr>
          <p:txBody>
            <a:bodyPr wrap="none" rtlCol="0">
              <a:spAutoFit/>
            </a:bodyPr>
            <a:lstStyle/>
            <a:p>
              <a:pPr algn="ctr"/>
              <a:r>
                <a:rPr lang="en-US" dirty="0"/>
                <a:t>EMF software</a:t>
              </a:r>
            </a:p>
          </p:txBody>
        </p:sp>
      </p:grpSp>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129</a:t>
            </a:fld>
            <a:r>
              <a:rPr lang="fr-BE"/>
              <a:t> </a:t>
            </a:r>
            <a:endParaRPr lang="fr-BE" dirty="0"/>
          </a:p>
        </p:txBody>
      </p:sp>
    </p:spTree>
    <p:extLst>
      <p:ext uri="{BB962C8B-B14F-4D97-AF65-F5344CB8AC3E}">
        <p14:creationId xmlns:p14="http://schemas.microsoft.com/office/powerpoint/2010/main" val="3047999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urved Connector 122"/>
          <p:cNvCxnSpPr>
            <a:stCxn id="74" idx="2"/>
            <a:endCxn id="76" idx="0"/>
          </p:cNvCxnSpPr>
          <p:nvPr/>
        </p:nvCxnSpPr>
        <p:spPr>
          <a:xfrm rot="5400000">
            <a:off x="9219116" y="4143506"/>
            <a:ext cx="607204" cy="21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191344" y="0"/>
            <a:ext cx="6624736" cy="908720"/>
          </a:xfrm>
        </p:spPr>
        <p:txBody>
          <a:bodyPr>
            <a:normAutofit/>
          </a:bodyPr>
          <a:lstStyle/>
          <a:p>
            <a:r>
              <a:rPr lang="en-US" dirty="0" smtClean="0"/>
              <a:t>COVID-19 testing: re-use</a:t>
            </a:r>
            <a:endParaRPr lang="en-US" dirty="0"/>
          </a:p>
        </p:txBody>
      </p:sp>
      <p:grpSp>
        <p:nvGrpSpPr>
          <p:cNvPr id="11" name="Group 10"/>
          <p:cNvGrpSpPr>
            <a:grpSpLocks noChangeAspect="1"/>
          </p:cNvGrpSpPr>
          <p:nvPr/>
        </p:nvGrpSpPr>
        <p:grpSpPr>
          <a:xfrm>
            <a:off x="8865387" y="44624"/>
            <a:ext cx="1198918" cy="1331284"/>
            <a:chOff x="2635575" y="1781793"/>
            <a:chExt cx="1198918" cy="1331284"/>
          </a:xfrm>
        </p:grpSpPr>
        <p:pic>
          <p:nvPicPr>
            <p:cNvPr id="5" name="Picture 4"/>
            <p:cNvPicPr>
              <a:picLocks noChangeAspect="1"/>
            </p:cNvPicPr>
            <p:nvPr/>
          </p:nvPicPr>
          <p:blipFill>
            <a:blip r:embed="rId2"/>
            <a:stretch>
              <a:fillRect/>
            </a:stretch>
          </p:blipFill>
          <p:spPr>
            <a:xfrm>
              <a:off x="2909500" y="1781793"/>
              <a:ext cx="641611" cy="951723"/>
            </a:xfrm>
            <a:prstGeom prst="rect">
              <a:avLst/>
            </a:prstGeom>
          </p:spPr>
        </p:pic>
        <p:sp>
          <p:nvSpPr>
            <p:cNvPr id="10" name="TextBox 9"/>
            <p:cNvSpPr txBox="1"/>
            <p:nvPr/>
          </p:nvSpPr>
          <p:spPr>
            <a:xfrm>
              <a:off x="2635575" y="2743745"/>
              <a:ext cx="1198918"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3">
            <a:duotone>
              <a:schemeClr val="accent3">
                <a:shade val="45000"/>
                <a:satMod val="135000"/>
              </a:schemeClr>
              <a:prstClr val="white"/>
            </a:duotone>
          </a:blip>
          <a:stretch>
            <a:fillRect/>
          </a:stretch>
        </p:blipFill>
        <p:spPr>
          <a:xfrm>
            <a:off x="10998391" y="1599383"/>
            <a:ext cx="676275" cy="752475"/>
          </a:xfrm>
          <a:prstGeom prst="rect">
            <a:avLst/>
          </a:prstGeom>
        </p:spPr>
      </p:pic>
      <p:cxnSp>
        <p:nvCxnSpPr>
          <p:cNvPr id="34" name="Curved Connector 33"/>
          <p:cNvCxnSpPr>
            <a:stCxn id="5" idx="3"/>
            <a:endCxn id="20" idx="1"/>
          </p:cNvCxnSpPr>
          <p:nvPr/>
        </p:nvCxnSpPr>
        <p:spPr>
          <a:xfrm>
            <a:off x="9780923" y="520486"/>
            <a:ext cx="1217468" cy="145513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66037" y="3294733"/>
            <a:ext cx="1955131" cy="111714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80240" y="3285064"/>
            <a:ext cx="1037503" cy="112681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68003" y="3273651"/>
            <a:ext cx="1357359" cy="369332"/>
          </a:xfrm>
          <a:prstGeom prst="rect">
            <a:avLst/>
          </a:prstGeom>
          <a:noFill/>
        </p:spPr>
        <p:txBody>
          <a:bodyPr wrap="none" rtlCol="0">
            <a:spAutoFit/>
          </a:bodyPr>
          <a:lstStyle/>
          <a:p>
            <a:r>
              <a:rPr lang="fr-BE" b="1" dirty="0">
                <a:solidFill>
                  <a:srgbClr val="555150"/>
                </a:solidFill>
              </a:rPr>
              <a:t>API </a:t>
            </a:r>
            <a:r>
              <a:rPr lang="fr-BE" b="1" dirty="0" err="1">
                <a:solidFill>
                  <a:srgbClr val="555150"/>
                </a:solidFill>
              </a:rPr>
              <a:t>gateway</a:t>
            </a:r>
            <a:endParaRPr lang="fr-BE" b="1" dirty="0">
              <a:solidFill>
                <a:srgbClr val="555150"/>
              </a:solidFill>
            </a:endParaRPr>
          </a:p>
        </p:txBody>
      </p:sp>
      <p:cxnSp>
        <p:nvCxnSpPr>
          <p:cNvPr id="67" name="Curved Connector 66"/>
          <p:cNvCxnSpPr>
            <a:stCxn id="6" idx="3"/>
            <a:endCxn id="5" idx="1"/>
          </p:cNvCxnSpPr>
          <p:nvPr/>
        </p:nvCxnSpPr>
        <p:spPr>
          <a:xfrm flipV="1">
            <a:off x="6545920" y="520486"/>
            <a:ext cx="2593392" cy="277424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a:endCxn id="31" idx="1"/>
          </p:cNvCxnSpPr>
          <p:nvPr/>
        </p:nvCxnSpPr>
        <p:spPr>
          <a:xfrm flipV="1">
            <a:off x="1480240" y="1767260"/>
            <a:ext cx="897382" cy="151780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767260"/>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97143" y="5357445"/>
            <a:ext cx="1113023" cy="1277912"/>
            <a:chOff x="5883106" y="5007503"/>
            <a:chExt cx="1113023" cy="1277912"/>
          </a:xfrm>
        </p:grpSpPr>
        <p:pic>
          <p:nvPicPr>
            <p:cNvPr id="69" name="Picture 2" descr="SPF Stratégie et Appui B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6" y="5007503"/>
              <a:ext cx="783336" cy="78333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944366" y="5639084"/>
              <a:ext cx="1051763" cy="646331"/>
            </a:xfrm>
            <a:prstGeom prst="rect">
              <a:avLst/>
            </a:prstGeom>
            <a:noFill/>
          </p:spPr>
          <p:txBody>
            <a:bodyPr wrap="none" rtlCol="0">
              <a:spAutoFit/>
            </a:bodyPr>
            <a:lstStyle/>
            <a:p>
              <a:r>
                <a:rPr lang="fr-BE" b="1" dirty="0">
                  <a:solidFill>
                    <a:srgbClr val="555150"/>
                  </a:solidFill>
                </a:rPr>
                <a:t>Mandate</a:t>
              </a:r>
            </a:p>
            <a:p>
              <a:endParaRPr lang="fr-BE" b="1" dirty="0">
                <a:solidFill>
                  <a:srgbClr val="555150"/>
                </a:solidFill>
              </a:endParaRPr>
            </a:p>
          </p:txBody>
        </p:sp>
      </p:grpSp>
      <p:sp>
        <p:nvSpPr>
          <p:cNvPr id="81" name="TextBox 80"/>
          <p:cNvSpPr txBox="1"/>
          <p:nvPr/>
        </p:nvSpPr>
        <p:spPr>
          <a:xfrm>
            <a:off x="1819298" y="3229070"/>
            <a:ext cx="731482" cy="369332"/>
          </a:xfrm>
          <a:prstGeom prst="rect">
            <a:avLst/>
          </a:prstGeom>
          <a:noFill/>
        </p:spPr>
        <p:txBody>
          <a:bodyPr wrap="none" rtlCol="0">
            <a:spAutoFit/>
          </a:bodyPr>
          <a:lstStyle/>
          <a:p>
            <a:r>
              <a:rPr lang="fr-BE" b="1" dirty="0">
                <a:solidFill>
                  <a:srgbClr val="555150"/>
                </a:solidFill>
              </a:rPr>
              <a:t>IUAM</a:t>
            </a:r>
          </a:p>
        </p:txBody>
      </p:sp>
      <p:grpSp>
        <p:nvGrpSpPr>
          <p:cNvPr id="101" name="Group 100"/>
          <p:cNvGrpSpPr/>
          <p:nvPr/>
        </p:nvGrpSpPr>
        <p:grpSpPr>
          <a:xfrm>
            <a:off x="5193842" y="4585097"/>
            <a:ext cx="1489570" cy="369332"/>
            <a:chOff x="4727063" y="6292893"/>
            <a:chExt cx="1489570" cy="369332"/>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03" name="TextBox 102"/>
            <p:cNvSpPr txBox="1"/>
            <p:nvPr/>
          </p:nvSpPr>
          <p:spPr>
            <a:xfrm>
              <a:off x="5546257" y="6292893"/>
              <a:ext cx="670376" cy="369332"/>
            </a:xfrm>
            <a:prstGeom prst="rect">
              <a:avLst/>
            </a:prstGeom>
            <a:noFill/>
          </p:spPr>
          <p:txBody>
            <a:bodyPr wrap="none" rtlCol="0">
              <a:spAutoFit/>
            </a:bodyPr>
            <a:lstStyle/>
            <a:p>
              <a:r>
                <a:rPr lang="fr-BE" b="1" dirty="0" err="1">
                  <a:solidFill>
                    <a:schemeClr val="tx2"/>
                  </a:solidFill>
                </a:rPr>
                <a:t>Seals</a:t>
              </a:r>
              <a:endParaRPr lang="en-US" b="1" dirty="0">
                <a:solidFill>
                  <a:schemeClr val="tx2"/>
                </a:solidFill>
              </a:endParaRPr>
            </a:p>
          </p:txBody>
        </p:sp>
      </p:grpSp>
      <p:grpSp>
        <p:nvGrpSpPr>
          <p:cNvPr id="71" name="Group 70"/>
          <p:cNvGrpSpPr/>
          <p:nvPr/>
        </p:nvGrpSpPr>
        <p:grpSpPr>
          <a:xfrm>
            <a:off x="384865" y="2489726"/>
            <a:ext cx="1095375" cy="1755007"/>
            <a:chOff x="384865" y="2695648"/>
            <a:chExt cx="1095375" cy="1755007"/>
          </a:xfrm>
        </p:grpSpPr>
        <p:pic>
          <p:nvPicPr>
            <p:cNvPr id="12" name="Picture 11"/>
            <p:cNvPicPr>
              <a:picLocks noChangeAspect="1"/>
            </p:cNvPicPr>
            <p:nvPr/>
          </p:nvPicPr>
          <p:blipFill>
            <a:blip r:embed="rId6"/>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fr-BE" dirty="0" err="1"/>
                <a:t>Doctors</a:t>
              </a:r>
              <a:endParaRPr lang="fr-BE" dirty="0"/>
            </a:p>
            <a:p>
              <a:pPr algn="ctr"/>
              <a:r>
                <a:rPr lang="fr-BE" dirty="0"/>
                <a:t>Nurses</a:t>
              </a:r>
            </a:p>
          </p:txBody>
        </p:sp>
      </p:grpSp>
      <p:grpSp>
        <p:nvGrpSpPr>
          <p:cNvPr id="75" name="Group 74"/>
          <p:cNvGrpSpPr/>
          <p:nvPr/>
        </p:nvGrpSpPr>
        <p:grpSpPr>
          <a:xfrm>
            <a:off x="8745564" y="2764338"/>
            <a:ext cx="1554520" cy="1445004"/>
            <a:chOff x="8870521" y="2906633"/>
            <a:chExt cx="1554520" cy="1445004"/>
          </a:xfrm>
        </p:grpSpPr>
        <p:sp>
          <p:nvSpPr>
            <p:cNvPr id="105" name="TextBox 104"/>
            <p:cNvSpPr txBox="1"/>
            <p:nvPr/>
          </p:nvSpPr>
          <p:spPr>
            <a:xfrm>
              <a:off x="8999016" y="3982305"/>
              <a:ext cx="1297535" cy="369332"/>
            </a:xfrm>
            <a:prstGeom prst="rect">
              <a:avLst/>
            </a:prstGeom>
            <a:noFill/>
          </p:spPr>
          <p:txBody>
            <a:bodyPr wrap="none" rtlCol="0">
              <a:spAutoFit/>
            </a:bodyPr>
            <a:lstStyle/>
            <a:p>
              <a:pPr algn="ctr"/>
              <a:r>
                <a:rPr lang="fr-BE" dirty="0"/>
                <a:t>Test </a:t>
              </a:r>
              <a:r>
                <a:rPr lang="fr-BE" dirty="0" err="1"/>
                <a:t>centers</a:t>
              </a:r>
              <a:endParaRPr lang="fr-BE" dirty="0"/>
            </a:p>
          </p:txBody>
        </p:sp>
        <p:pic>
          <p:nvPicPr>
            <p:cNvPr id="74" name="Picture 73"/>
            <p:cNvPicPr>
              <a:picLocks noChangeAspect="1"/>
            </p:cNvPicPr>
            <p:nvPr/>
          </p:nvPicPr>
          <p:blipFill>
            <a:blip r:embed="rId7"/>
            <a:stretch>
              <a:fillRect/>
            </a:stretch>
          </p:blipFill>
          <p:spPr>
            <a:xfrm>
              <a:off x="8870521" y="2906633"/>
              <a:ext cx="1554520" cy="1075672"/>
            </a:xfrm>
            <a:prstGeom prst="rect">
              <a:avLst/>
            </a:prstGeom>
          </p:spPr>
        </p:pic>
      </p:grpSp>
      <p:grpSp>
        <p:nvGrpSpPr>
          <p:cNvPr id="77" name="Group 76"/>
          <p:cNvGrpSpPr/>
          <p:nvPr/>
        </p:nvGrpSpPr>
        <p:grpSpPr>
          <a:xfrm>
            <a:off x="8865386" y="4447214"/>
            <a:ext cx="1392852" cy="1683782"/>
            <a:chOff x="8932616" y="4614408"/>
            <a:chExt cx="1392852" cy="1683782"/>
          </a:xfrm>
        </p:grpSpPr>
        <p:pic>
          <p:nvPicPr>
            <p:cNvPr id="76" name="Picture 75"/>
            <p:cNvPicPr>
              <a:picLocks noChangeAspect="1"/>
            </p:cNvPicPr>
            <p:nvPr/>
          </p:nvPicPr>
          <p:blipFill>
            <a:blip r:embed="rId8"/>
            <a:stretch>
              <a:fillRect/>
            </a:stretch>
          </p:blipFill>
          <p:spPr>
            <a:xfrm>
              <a:off x="8932616" y="4614408"/>
              <a:ext cx="1314450" cy="1314450"/>
            </a:xfrm>
            <a:prstGeom prst="rect">
              <a:avLst/>
            </a:prstGeom>
          </p:spPr>
        </p:pic>
        <p:sp>
          <p:nvSpPr>
            <p:cNvPr id="106" name="TextBox 105"/>
            <p:cNvSpPr txBox="1"/>
            <p:nvPr/>
          </p:nvSpPr>
          <p:spPr>
            <a:xfrm>
              <a:off x="8970097" y="5928858"/>
              <a:ext cx="1355371" cy="369332"/>
            </a:xfrm>
            <a:prstGeom prst="rect">
              <a:avLst/>
            </a:prstGeom>
            <a:noFill/>
          </p:spPr>
          <p:txBody>
            <a:bodyPr wrap="none" rtlCol="0">
              <a:spAutoFit/>
            </a:bodyPr>
            <a:lstStyle/>
            <a:p>
              <a:pPr algn="ctr"/>
              <a:r>
                <a:rPr lang="fr-BE" dirty="0" err="1"/>
                <a:t>Laboratories</a:t>
              </a:r>
              <a:endParaRPr lang="fr-BE" dirty="0"/>
            </a:p>
          </p:txBody>
        </p:sp>
      </p:grpSp>
      <p:cxnSp>
        <p:nvCxnSpPr>
          <p:cNvPr id="108" name="Curved Connector 107"/>
          <p:cNvCxnSpPr>
            <a:stCxn id="74" idx="3"/>
            <a:endCxn id="20" idx="1"/>
          </p:cNvCxnSpPr>
          <p:nvPr/>
        </p:nvCxnSpPr>
        <p:spPr>
          <a:xfrm flipV="1">
            <a:off x="10300084" y="1975621"/>
            <a:ext cx="698307" cy="13265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294733"/>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294733"/>
            <a:ext cx="2319466"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0688548" y="2855690"/>
            <a:ext cx="1357359" cy="2036416"/>
            <a:chOff x="4655626" y="6311062"/>
            <a:chExt cx="1357359" cy="2036416"/>
          </a:xfrm>
        </p:grpSpPr>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19" name="TextBox 118"/>
            <p:cNvSpPr txBox="1"/>
            <p:nvPr/>
          </p:nvSpPr>
          <p:spPr>
            <a:xfrm>
              <a:off x="4655626" y="6593152"/>
              <a:ext cx="1357359" cy="1754326"/>
            </a:xfrm>
            <a:prstGeom prst="rect">
              <a:avLst/>
            </a:prstGeom>
            <a:noFill/>
          </p:spPr>
          <p:txBody>
            <a:bodyPr wrap="none" rtlCol="0">
              <a:spAutoFit/>
            </a:bodyPr>
            <a:lstStyle/>
            <a:p>
              <a:r>
                <a:rPr lang="fr-BE" b="1" dirty="0">
                  <a:solidFill>
                    <a:srgbClr val="555150"/>
                  </a:solidFill>
                </a:rPr>
                <a:t>IUAM</a:t>
              </a:r>
            </a:p>
            <a:p>
              <a:r>
                <a:rPr lang="fr-BE" b="1" dirty="0">
                  <a:solidFill>
                    <a:srgbClr val="555150"/>
                  </a:solidFill>
                </a:rPr>
                <a:t>API </a:t>
              </a:r>
              <a:r>
                <a:rPr lang="fr-BE" b="1" dirty="0" err="1">
                  <a:solidFill>
                    <a:srgbClr val="555150"/>
                  </a:solidFill>
                </a:rPr>
                <a:t>gateway</a:t>
              </a:r>
              <a:endParaRPr lang="fr-BE" b="1" dirty="0">
                <a:solidFill>
                  <a:srgbClr val="555150"/>
                </a:solidFill>
              </a:endParaRPr>
            </a:p>
            <a:p>
              <a:r>
                <a:rPr lang="fr-BE" b="1" dirty="0" err="1">
                  <a:solidFill>
                    <a:srgbClr val="555150"/>
                  </a:solidFill>
                </a:rPr>
                <a:t>eHealthBox</a:t>
              </a:r>
              <a:endParaRPr lang="fr-BE" b="1" dirty="0">
                <a:solidFill>
                  <a:srgbClr val="555150"/>
                </a:solidFill>
              </a:endParaRPr>
            </a:p>
            <a:p>
              <a:r>
                <a:rPr lang="fr-BE" b="1" dirty="0">
                  <a:solidFill>
                    <a:srgbClr val="555150"/>
                  </a:solidFill>
                </a:rPr>
                <a:t>ETEE</a:t>
              </a:r>
            </a:p>
            <a:p>
              <a:endParaRPr lang="fr-BE" b="1" dirty="0">
                <a:solidFill>
                  <a:srgbClr val="555150"/>
                </a:solidFill>
              </a:endParaRPr>
            </a:p>
            <a:p>
              <a:endParaRPr lang="fr-BE" b="1" dirty="0">
                <a:solidFill>
                  <a:srgbClr val="555150"/>
                </a:solidFill>
              </a:endParaRPr>
            </a:p>
          </p:txBody>
        </p:sp>
      </p:grpSp>
      <p:cxnSp>
        <p:nvCxnSpPr>
          <p:cNvPr id="133" name="Curved Connector 132"/>
          <p:cNvCxnSpPr>
            <a:stCxn id="6" idx="3"/>
            <a:endCxn id="72" idx="1"/>
          </p:cNvCxnSpPr>
          <p:nvPr/>
        </p:nvCxnSpPr>
        <p:spPr>
          <a:xfrm flipV="1">
            <a:off x="6545920" y="1963036"/>
            <a:ext cx="2246852" cy="1331697"/>
          </a:xfrm>
          <a:prstGeom prst="curvedConnector3">
            <a:avLst>
              <a:gd name="adj1" fmla="val 61395"/>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72" idx="3"/>
            <a:endCxn id="20" idx="1"/>
          </p:cNvCxnSpPr>
          <p:nvPr/>
        </p:nvCxnSpPr>
        <p:spPr>
          <a:xfrm>
            <a:off x="10151459" y="1963036"/>
            <a:ext cx="846932" cy="1258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65144" y="5719881"/>
            <a:ext cx="2747099" cy="923330"/>
          </a:xfrm>
          <a:prstGeom prst="rect">
            <a:avLst/>
          </a:prstGeom>
          <a:noFill/>
        </p:spPr>
        <p:txBody>
          <a:bodyPr wrap="none" rtlCol="0">
            <a:spAutoFit/>
          </a:bodyPr>
          <a:lstStyle/>
          <a:p>
            <a:r>
              <a:rPr lang="fr-BE" b="1" dirty="0" err="1">
                <a:solidFill>
                  <a:srgbClr val="555150"/>
                </a:solidFill>
              </a:rPr>
              <a:t>Addressbook</a:t>
            </a:r>
            <a:endParaRPr lang="fr-BE" b="1" dirty="0">
              <a:solidFill>
                <a:srgbClr val="555150"/>
              </a:solidFill>
            </a:endParaRPr>
          </a:p>
          <a:p>
            <a:r>
              <a:rPr lang="fr-BE" b="1" dirty="0" err="1">
                <a:solidFill>
                  <a:srgbClr val="555150"/>
                </a:solidFill>
              </a:rPr>
              <a:t>ConsultRN</a:t>
            </a:r>
            <a:endParaRPr lang="fr-BE" b="1" dirty="0">
              <a:solidFill>
                <a:srgbClr val="555150"/>
              </a:solidFill>
            </a:endParaRPr>
          </a:p>
          <a:p>
            <a:r>
              <a:rPr lang="fr-BE" b="1" dirty="0" err="1">
                <a:solidFill>
                  <a:srgbClr val="555150"/>
                </a:solidFill>
              </a:rPr>
              <a:t>DossierNumberGeneration</a:t>
            </a:r>
            <a:endParaRPr lang="fr-BE" b="1" dirty="0">
              <a:solidFill>
                <a:srgbClr val="555150"/>
              </a:solidFill>
            </a:endParaRPr>
          </a:p>
        </p:txBody>
      </p:sp>
      <p:grpSp>
        <p:nvGrpSpPr>
          <p:cNvPr id="149" name="Group 148"/>
          <p:cNvGrpSpPr/>
          <p:nvPr/>
        </p:nvGrpSpPr>
        <p:grpSpPr>
          <a:xfrm>
            <a:off x="3736110" y="5369792"/>
            <a:ext cx="2150653" cy="991769"/>
            <a:chOff x="4920737" y="5529683"/>
            <a:chExt cx="2150653" cy="991769"/>
          </a:xfrm>
        </p:grpSpPr>
        <p:sp>
          <p:nvSpPr>
            <p:cNvPr id="93" name="TextBox 92"/>
            <p:cNvSpPr txBox="1"/>
            <p:nvPr/>
          </p:nvSpPr>
          <p:spPr>
            <a:xfrm>
              <a:off x="4920737" y="5875121"/>
              <a:ext cx="2150653" cy="646331"/>
            </a:xfrm>
            <a:prstGeom prst="rect">
              <a:avLst/>
            </a:prstGeom>
            <a:noFill/>
          </p:spPr>
          <p:txBody>
            <a:bodyPr wrap="none" rtlCol="0">
              <a:spAutoFit/>
            </a:bodyPr>
            <a:lstStyle/>
            <a:p>
              <a:r>
                <a:rPr lang="fr-BE" b="1" dirty="0" err="1">
                  <a:solidFill>
                    <a:srgbClr val="555150"/>
                  </a:solidFill>
                </a:rPr>
                <a:t>CentralPersonnelFile</a:t>
              </a:r>
              <a:endParaRPr lang="fr-BE" b="1" dirty="0">
                <a:solidFill>
                  <a:srgbClr val="555150"/>
                </a:solidFill>
              </a:endParaRPr>
            </a:p>
            <a:p>
              <a:r>
                <a:rPr lang="fr-BE" b="1" dirty="0" err="1">
                  <a:solidFill>
                    <a:srgbClr val="555150"/>
                  </a:solidFill>
                </a:rPr>
                <a:t>DmfA</a:t>
              </a:r>
              <a:endParaRPr lang="fr-BE" b="1" dirty="0">
                <a:solidFill>
                  <a:srgbClr val="555150"/>
                </a:solidFill>
              </a:endParaRPr>
            </a:p>
          </p:txBody>
        </p:sp>
        <p:pic>
          <p:nvPicPr>
            <p:cNvPr id="148" name="Picture 147"/>
            <p:cNvPicPr>
              <a:picLocks noChangeAspect="1"/>
            </p:cNvPicPr>
            <p:nvPr/>
          </p:nvPicPr>
          <p:blipFill>
            <a:blip r:embed="rId9"/>
            <a:stretch>
              <a:fillRect/>
            </a:stretch>
          </p:blipFill>
          <p:spPr>
            <a:xfrm>
              <a:off x="5007873" y="5529683"/>
              <a:ext cx="839409" cy="404160"/>
            </a:xfrm>
            <a:prstGeom prst="rect">
              <a:avLst/>
            </a:prstGeom>
          </p:spPr>
        </p:pic>
      </p:grpSp>
      <p:grpSp>
        <p:nvGrpSpPr>
          <p:cNvPr id="155" name="Group 154"/>
          <p:cNvGrpSpPr/>
          <p:nvPr/>
        </p:nvGrpSpPr>
        <p:grpSpPr>
          <a:xfrm>
            <a:off x="2012758" y="3901175"/>
            <a:ext cx="2153410" cy="1422586"/>
            <a:chOff x="2012758" y="4107097"/>
            <a:chExt cx="2153410" cy="1422586"/>
          </a:xfrm>
        </p:grpSpPr>
        <p:grpSp>
          <p:nvGrpSpPr>
            <p:cNvPr id="30" name="Group 29"/>
            <p:cNvGrpSpPr/>
            <p:nvPr/>
          </p:nvGrpSpPr>
          <p:grpSpPr>
            <a:xfrm>
              <a:off x="2012758" y="4107097"/>
              <a:ext cx="2153410" cy="1422586"/>
              <a:chOff x="1750596" y="4853618"/>
              <a:chExt cx="2153410" cy="1422586"/>
            </a:xfrm>
          </p:grpSpPr>
          <p:pic>
            <p:nvPicPr>
              <p:cNvPr id="49" name="Picture 48"/>
              <p:cNvPicPr>
                <a:picLocks noChangeAspect="1"/>
              </p:cNvPicPr>
              <p:nvPr/>
            </p:nvPicPr>
            <p:blipFill>
              <a:blip r:embed="rId10"/>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1"/>
              <a:stretch>
                <a:fillRect/>
              </a:stretch>
            </p:blipFill>
            <p:spPr>
              <a:xfrm>
                <a:off x="3052769" y="5447169"/>
                <a:ext cx="400050" cy="485775"/>
              </a:xfrm>
              <a:prstGeom prst="rect">
                <a:avLst/>
              </a:prstGeom>
            </p:spPr>
          </p:pic>
          <p:sp>
            <p:nvSpPr>
              <p:cNvPr id="55" name="TextBox 54"/>
              <p:cNvSpPr txBox="1"/>
              <p:nvPr/>
            </p:nvSpPr>
            <p:spPr>
              <a:xfrm>
                <a:off x="1750596" y="5906872"/>
                <a:ext cx="2153410" cy="369332"/>
              </a:xfrm>
              <a:prstGeom prst="rect">
                <a:avLst/>
              </a:prstGeom>
              <a:noFill/>
            </p:spPr>
            <p:txBody>
              <a:bodyPr wrap="none" rtlCol="0">
                <a:spAutoFit/>
              </a:bodyPr>
              <a:lstStyle/>
              <a:p>
                <a:pPr algn="ctr"/>
                <a:r>
                  <a:rPr lang="fr-BE" dirty="0" err="1"/>
                  <a:t>Entities</a:t>
                </a:r>
                <a:r>
                  <a:rPr lang="fr-BE" dirty="0"/>
                  <a:t> prescriptions</a:t>
                </a:r>
              </a:p>
            </p:txBody>
          </p:sp>
        </p:grpSp>
        <p:pic>
          <p:nvPicPr>
            <p:cNvPr id="152" name="Picture 151"/>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563213"/>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3"/>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grpSp>
        <p:nvGrpSpPr>
          <p:cNvPr id="157" name="Group 156"/>
          <p:cNvGrpSpPr/>
          <p:nvPr/>
        </p:nvGrpSpPr>
        <p:grpSpPr>
          <a:xfrm>
            <a:off x="5150116" y="4092826"/>
            <a:ext cx="1950167" cy="412974"/>
            <a:chOff x="5150116" y="4298748"/>
            <a:chExt cx="1950167" cy="412974"/>
          </a:xfrm>
        </p:grpSpPr>
        <p:sp>
          <p:nvSpPr>
            <p:cNvPr id="100" name="TextBox 99"/>
            <p:cNvSpPr txBox="1"/>
            <p:nvPr/>
          </p:nvSpPr>
          <p:spPr>
            <a:xfrm>
              <a:off x="5537098" y="4325989"/>
              <a:ext cx="1563185" cy="369332"/>
            </a:xfrm>
            <a:prstGeom prst="rect">
              <a:avLst/>
            </a:prstGeom>
            <a:noFill/>
          </p:spPr>
          <p:txBody>
            <a:bodyPr wrap="none" rtlCol="0">
              <a:spAutoFit/>
            </a:bodyPr>
            <a:lstStyle/>
            <a:p>
              <a:r>
                <a:rPr lang="en-US" b="1" dirty="0" err="1"/>
                <a:t>DataEncryptor</a:t>
              </a:r>
              <a:endParaRPr lang="en-US" b="1" dirty="0"/>
            </a:p>
          </p:txBody>
        </p:sp>
        <p:pic>
          <p:nvPicPr>
            <p:cNvPr id="156" name="Picture 155"/>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5150116" y="4298748"/>
              <a:ext cx="421395" cy="412974"/>
            </a:xfrm>
            <a:prstGeom prst="rect">
              <a:avLst/>
            </a:prstGeom>
          </p:spPr>
        </p:pic>
      </p:grpSp>
      <p:pic>
        <p:nvPicPr>
          <p:cNvPr id="72" name="Picture 12" descr="mijngezondheid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2772" y="1716002"/>
            <a:ext cx="1358687" cy="4940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066777" y="1051427"/>
            <a:ext cx="2034211" cy="1659534"/>
            <a:chOff x="2066777" y="1051427"/>
            <a:chExt cx="2034211" cy="1659534"/>
          </a:xfrm>
        </p:grpSpPr>
        <p:pic>
          <p:nvPicPr>
            <p:cNvPr id="31" name="Picture 30"/>
            <p:cNvPicPr>
              <a:picLocks noChangeAspect="1"/>
            </p:cNvPicPr>
            <p:nvPr/>
          </p:nvPicPr>
          <p:blipFill>
            <a:blip r:embed="rId15">
              <a:duotone>
                <a:schemeClr val="accent5">
                  <a:shade val="45000"/>
                  <a:satMod val="135000"/>
                </a:schemeClr>
                <a:prstClr val="white"/>
              </a:duotone>
            </a:blip>
            <a:stretch>
              <a:fillRect/>
            </a:stretch>
          </p:blipFill>
          <p:spPr>
            <a:xfrm>
              <a:off x="2377622" y="1051427"/>
              <a:ext cx="1424247" cy="1431665"/>
            </a:xfrm>
            <a:prstGeom prst="rect">
              <a:avLst/>
            </a:prstGeom>
          </p:spPr>
        </p:pic>
        <p:sp>
          <p:nvSpPr>
            <p:cNvPr id="65" name="TextBox 64"/>
            <p:cNvSpPr txBox="1"/>
            <p:nvPr/>
          </p:nvSpPr>
          <p:spPr>
            <a:xfrm>
              <a:off x="2066777" y="2341629"/>
              <a:ext cx="2034211" cy="369332"/>
            </a:xfrm>
            <a:prstGeom prst="rect">
              <a:avLst/>
            </a:prstGeom>
            <a:noFill/>
          </p:spPr>
          <p:txBody>
            <a:bodyPr wrap="none" rtlCol="0">
              <a:spAutoFit/>
            </a:bodyPr>
            <a:lstStyle/>
            <a:p>
              <a:pPr algn="ctr"/>
              <a:r>
                <a:rPr lang="en-US" dirty="0"/>
                <a:t>Integrated software</a:t>
              </a:r>
            </a:p>
          </p:txBody>
        </p:sp>
      </p:grpSp>
      <p:pic>
        <p:nvPicPr>
          <p:cNvPr id="88" name="Picture 87"/>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1857264" y="2934693"/>
            <a:ext cx="1080120" cy="360040"/>
          </a:xfrm>
          <a:prstGeom prst="rect">
            <a:avLst/>
          </a:prstGeom>
        </p:spPr>
      </p:pic>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3492152" y="2929703"/>
            <a:ext cx="1080120" cy="360040"/>
          </a:xfrm>
          <a:prstGeom prst="rect">
            <a:avLst/>
          </a:prstGeom>
        </p:spPr>
      </p:pic>
      <p:pic>
        <p:nvPicPr>
          <p:cNvPr id="90" name="Picture 89"/>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2024667" y="5387656"/>
            <a:ext cx="1080120" cy="360040"/>
          </a:xfrm>
          <a:prstGeom prst="rect">
            <a:avLst/>
          </a:prstGeom>
        </p:spPr>
      </p:pic>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130</a:t>
            </a:fld>
            <a:r>
              <a:rPr lang="fr-BE"/>
              <a:t> </a:t>
            </a:r>
            <a:endParaRPr lang="fr-BE" dirty="0"/>
          </a:p>
        </p:txBody>
      </p:sp>
    </p:spTree>
    <p:extLst>
      <p:ext uri="{BB962C8B-B14F-4D97-AF65-F5344CB8AC3E}">
        <p14:creationId xmlns:p14="http://schemas.microsoft.com/office/powerpoint/2010/main" val="92483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ppt_x"/>
                                          </p:val>
                                        </p:tav>
                                        <p:tav tm="100000">
                                          <p:val>
                                            <p:strVal val="#ppt_x"/>
                                          </p:val>
                                        </p:tav>
                                      </p:tavLst>
                                    </p:anim>
                                    <p:anim calcmode="lin" valueType="num">
                                      <p:cBhvr additive="base">
                                        <p:cTn id="27" dur="1000" fill="hold"/>
                                        <p:tgtEl>
                                          <p:spTgt spid="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 calcmode="lin" valueType="num">
                                      <p:cBhvr additive="base">
                                        <p:cTn id="30" dur="1000" fill="hold"/>
                                        <p:tgtEl>
                                          <p:spTgt spid="146"/>
                                        </p:tgtEl>
                                        <p:attrNameLst>
                                          <p:attrName>ppt_x</p:attrName>
                                        </p:attrNameLst>
                                      </p:cBhvr>
                                      <p:tavLst>
                                        <p:tav tm="0">
                                          <p:val>
                                            <p:strVal val="#ppt_x"/>
                                          </p:val>
                                        </p:tav>
                                        <p:tav tm="100000">
                                          <p:val>
                                            <p:strVal val="#ppt_x"/>
                                          </p:val>
                                        </p:tav>
                                      </p:tavLst>
                                    </p:anim>
                                    <p:anim calcmode="lin" valueType="num">
                                      <p:cBhvr additive="base">
                                        <p:cTn id="31"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1000"/>
                                        <p:tgtEl>
                                          <p:spTgt spid="157"/>
                                        </p:tgtEl>
                                      </p:cBhvr>
                                    </p:animEffect>
                                    <p:anim calcmode="lin" valueType="num">
                                      <p:cBhvr>
                                        <p:cTn id="49" dur="1000" fill="hold"/>
                                        <p:tgtEl>
                                          <p:spTgt spid="157"/>
                                        </p:tgtEl>
                                        <p:attrNameLst>
                                          <p:attrName>ppt_x</p:attrName>
                                        </p:attrNameLst>
                                      </p:cBhvr>
                                      <p:tavLst>
                                        <p:tav tm="0">
                                          <p:val>
                                            <p:strVal val="#ppt_x"/>
                                          </p:val>
                                        </p:tav>
                                        <p:tav tm="100000">
                                          <p:val>
                                            <p:strVal val="#ppt_x"/>
                                          </p:val>
                                        </p:tav>
                                      </p:tavLst>
                                    </p:anim>
                                    <p:anim calcmode="lin" valueType="num">
                                      <p:cBhvr>
                                        <p:cTn id="5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1000"/>
                                        <p:tgtEl>
                                          <p:spTgt spid="117"/>
                                        </p:tgtEl>
                                      </p:cBhvr>
                                    </p:animEffect>
                                    <p:anim calcmode="lin" valueType="num">
                                      <p:cBhvr>
                                        <p:cTn id="56" dur="1000" fill="hold"/>
                                        <p:tgtEl>
                                          <p:spTgt spid="117"/>
                                        </p:tgtEl>
                                        <p:attrNameLst>
                                          <p:attrName>ppt_x</p:attrName>
                                        </p:attrNameLst>
                                      </p:cBhvr>
                                      <p:tavLst>
                                        <p:tav tm="0">
                                          <p:val>
                                            <p:strVal val="#ppt_x"/>
                                          </p:val>
                                        </p:tav>
                                        <p:tav tm="100000">
                                          <p:val>
                                            <p:strVal val="#ppt_x"/>
                                          </p:val>
                                        </p:tav>
                                      </p:tavLst>
                                    </p:anim>
                                    <p:anim calcmode="lin" valueType="num">
                                      <p:cBhvr>
                                        <p:cTn id="57"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1" grpId="0"/>
      <p:bldP spid="14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23" y="980728"/>
            <a:ext cx="10058400" cy="5657850"/>
          </a:xfrm>
          <a:prstGeom prst="rect">
            <a:avLst/>
          </a:prstGeom>
        </p:spPr>
      </p:pic>
      <p:sp>
        <p:nvSpPr>
          <p:cNvPr id="2" name="Title 1"/>
          <p:cNvSpPr>
            <a:spLocks noGrp="1"/>
          </p:cNvSpPr>
          <p:nvPr>
            <p:ph type="title"/>
          </p:nvPr>
        </p:nvSpPr>
        <p:spPr/>
        <p:txBody>
          <a:bodyPr/>
          <a:lstStyle/>
          <a:p>
            <a:r>
              <a:rPr lang="nl-BE" dirty="0" err="1" smtClean="0"/>
              <a:t>Example</a:t>
            </a:r>
            <a:r>
              <a:rPr lang="nl-BE" dirty="0" smtClean="0"/>
              <a:t>: COVID </a:t>
            </a:r>
            <a:r>
              <a:rPr lang="nl-BE" dirty="0" err="1" smtClean="0"/>
              <a:t>vaccination</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131</a:t>
            </a:fld>
            <a:r>
              <a:rPr lang="fr-BE" smtClean="0"/>
              <a:t> </a:t>
            </a:r>
            <a:endParaRPr lang="fr-BE" dirty="0"/>
          </a:p>
        </p:txBody>
      </p:sp>
    </p:spTree>
    <p:extLst>
      <p:ext uri="{BB962C8B-B14F-4D97-AF65-F5344CB8AC3E}">
        <p14:creationId xmlns:p14="http://schemas.microsoft.com/office/powerpoint/2010/main" val="12843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Example</a:t>
            </a:r>
            <a:r>
              <a:rPr lang="nl-BE" dirty="0" smtClean="0"/>
              <a:t>: COVID </a:t>
            </a:r>
            <a:r>
              <a:rPr lang="nl-BE" dirty="0" err="1" smtClean="0"/>
              <a:t>vaccination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052736"/>
            <a:ext cx="10058400" cy="493490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132</a:t>
            </a:fld>
            <a:r>
              <a:rPr lang="fr-BE" smtClean="0"/>
              <a:t> </a:t>
            </a:r>
            <a:endParaRPr lang="fr-BE" dirty="0"/>
          </a:p>
        </p:txBody>
      </p:sp>
    </p:spTree>
    <p:extLst>
      <p:ext uri="{BB962C8B-B14F-4D97-AF65-F5344CB8AC3E}">
        <p14:creationId xmlns:p14="http://schemas.microsoft.com/office/powerpoint/2010/main" val="2784778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Example</a:t>
            </a:r>
            <a:r>
              <a:rPr lang="nl-BE" dirty="0" smtClean="0"/>
              <a:t>: COVID </a:t>
            </a:r>
            <a:r>
              <a:rPr lang="nl-BE" dirty="0" err="1" smtClean="0"/>
              <a:t>vaccination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60" y="1102408"/>
            <a:ext cx="10058400" cy="5147071"/>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133</a:t>
            </a:fld>
            <a:r>
              <a:rPr lang="fr-BE" smtClean="0"/>
              <a:t> </a:t>
            </a:r>
            <a:endParaRPr lang="fr-BE" dirty="0"/>
          </a:p>
        </p:txBody>
      </p:sp>
    </p:spTree>
    <p:extLst>
      <p:ext uri="{BB962C8B-B14F-4D97-AF65-F5344CB8AC3E}">
        <p14:creationId xmlns:p14="http://schemas.microsoft.com/office/powerpoint/2010/main" val="2944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Vaccination: simplified integration</a:t>
            </a:r>
            <a:endParaRPr lang="en-US" dirty="0"/>
          </a:p>
        </p:txBody>
      </p:sp>
      <p:grpSp>
        <p:nvGrpSpPr>
          <p:cNvPr id="62" name="Group 61"/>
          <p:cNvGrpSpPr>
            <a:grpSpLocks noChangeAspect="1"/>
          </p:cNvGrpSpPr>
          <p:nvPr/>
        </p:nvGrpSpPr>
        <p:grpSpPr>
          <a:xfrm>
            <a:off x="1797533" y="1031773"/>
            <a:ext cx="1787669" cy="1276845"/>
            <a:chOff x="4220140" y="2998141"/>
            <a:chExt cx="3213437" cy="2295203"/>
          </a:xfrm>
        </p:grpSpPr>
        <p:pic>
          <p:nvPicPr>
            <p:cNvPr id="63" name="Picture 62"/>
            <p:cNvPicPr>
              <a:picLocks noChangeAspect="1"/>
            </p:cNvPicPr>
            <p:nvPr/>
          </p:nvPicPr>
          <p:blipFill>
            <a:blip r:embed="rId3"/>
            <a:stretch>
              <a:fillRect/>
            </a:stretch>
          </p:blipFill>
          <p:spPr>
            <a:xfrm>
              <a:off x="5188671" y="2998141"/>
              <a:ext cx="1276350" cy="2019300"/>
            </a:xfrm>
            <a:prstGeom prst="rect">
              <a:avLst/>
            </a:prstGeom>
          </p:spPr>
        </p:pic>
        <p:sp>
          <p:nvSpPr>
            <p:cNvPr id="64" name="TextBox 63"/>
            <p:cNvSpPr txBox="1"/>
            <p:nvPr/>
          </p:nvSpPr>
          <p:spPr>
            <a:xfrm>
              <a:off x="4220140" y="4629448"/>
              <a:ext cx="3213437" cy="663896"/>
            </a:xfrm>
            <a:prstGeom prst="rect">
              <a:avLst/>
            </a:prstGeom>
            <a:noFill/>
          </p:spPr>
          <p:txBody>
            <a:bodyPr wrap="none" rtlCol="0">
              <a:spAutoFit/>
            </a:bodyPr>
            <a:lstStyle/>
            <a:p>
              <a:pPr algn="ctr"/>
              <a:r>
                <a:rPr lang="fr-BE" dirty="0" smtClean="0"/>
                <a:t>National </a:t>
              </a:r>
              <a:r>
                <a:rPr lang="fr-BE" dirty="0" err="1" smtClean="0"/>
                <a:t>Register</a:t>
              </a:r>
              <a:endParaRPr lang="fr-BE" dirty="0"/>
            </a:p>
          </p:txBody>
        </p:sp>
      </p:grpSp>
      <p:grpSp>
        <p:nvGrpSpPr>
          <p:cNvPr id="65" name="Group 64"/>
          <p:cNvGrpSpPr>
            <a:grpSpLocks noChangeAspect="1"/>
          </p:cNvGrpSpPr>
          <p:nvPr/>
        </p:nvGrpSpPr>
        <p:grpSpPr>
          <a:xfrm>
            <a:off x="123286" y="2770450"/>
            <a:ext cx="2889894" cy="2096342"/>
            <a:chOff x="3196143" y="2998141"/>
            <a:chExt cx="5261428" cy="3816660"/>
          </a:xfrm>
        </p:grpSpPr>
        <p:pic>
          <p:nvPicPr>
            <p:cNvPr id="72" name="Picture 71"/>
            <p:cNvPicPr>
              <a:picLocks noChangeAspect="1"/>
            </p:cNvPicPr>
            <p:nvPr/>
          </p:nvPicPr>
          <p:blipFill>
            <a:blip r:embed="rId3"/>
            <a:stretch>
              <a:fillRect/>
            </a:stretch>
          </p:blipFill>
          <p:spPr>
            <a:xfrm>
              <a:off x="5188673" y="2998141"/>
              <a:ext cx="1276351" cy="2019301"/>
            </a:xfrm>
            <a:prstGeom prst="rect">
              <a:avLst/>
            </a:prstGeom>
          </p:spPr>
        </p:pic>
        <p:sp>
          <p:nvSpPr>
            <p:cNvPr id="73" name="TextBox 72"/>
            <p:cNvSpPr txBox="1"/>
            <p:nvPr/>
          </p:nvSpPr>
          <p:spPr>
            <a:xfrm>
              <a:off x="3196143" y="4629448"/>
              <a:ext cx="5261428" cy="2185353"/>
            </a:xfrm>
            <a:prstGeom prst="rect">
              <a:avLst/>
            </a:prstGeom>
            <a:noFill/>
          </p:spPr>
          <p:txBody>
            <a:bodyPr wrap="none" rtlCol="0">
              <a:spAutoFit/>
            </a:bodyPr>
            <a:lstStyle/>
            <a:p>
              <a:pPr algn="ctr"/>
              <a:r>
                <a:rPr lang="fr-BE" dirty="0" smtClean="0"/>
                <a:t>CoBRHA</a:t>
              </a:r>
              <a:br>
                <a:rPr lang="fr-BE" dirty="0" smtClean="0"/>
              </a:br>
              <a:r>
                <a:rPr lang="fr-BE" dirty="0" err="1" smtClean="0"/>
                <a:t>Regions</a:t>
              </a:r>
              <a:endParaRPr lang="fr-BE" dirty="0" smtClean="0"/>
            </a:p>
            <a:p>
              <a:pPr algn="ctr"/>
              <a:r>
                <a:rPr lang="fr-BE" dirty="0"/>
                <a:t>National </a:t>
              </a:r>
              <a:r>
                <a:rPr lang="fr-BE" dirty="0" err="1"/>
                <a:t>Intermutual</a:t>
              </a:r>
              <a:r>
                <a:rPr lang="fr-BE" dirty="0"/>
                <a:t> </a:t>
              </a:r>
              <a:r>
                <a:rPr lang="fr-BE" dirty="0" err="1" smtClean="0"/>
                <a:t>College</a:t>
              </a:r>
              <a:r>
                <a:rPr lang="fr-BE" dirty="0" smtClean="0"/>
                <a:t/>
              </a:r>
              <a:br>
                <a:rPr lang="fr-BE" dirty="0" smtClean="0"/>
              </a:br>
              <a:r>
                <a:rPr lang="fr-BE" dirty="0" smtClean="0"/>
                <a:t> </a:t>
              </a:r>
              <a:r>
                <a:rPr lang="fr-BE" dirty="0" err="1" smtClean="0"/>
                <a:t>Doctors</a:t>
              </a:r>
              <a:endParaRPr lang="fr-BE" dirty="0" smtClean="0"/>
            </a:p>
          </p:txBody>
        </p:sp>
      </p:grpSp>
      <p:grpSp>
        <p:nvGrpSpPr>
          <p:cNvPr id="78" name="Group 77"/>
          <p:cNvGrpSpPr/>
          <p:nvPr/>
        </p:nvGrpSpPr>
        <p:grpSpPr>
          <a:xfrm>
            <a:off x="1925108" y="5091433"/>
            <a:ext cx="1197238" cy="1422586"/>
            <a:chOff x="2255581" y="4853618"/>
            <a:chExt cx="1197238" cy="1422586"/>
          </a:xfrm>
        </p:grpSpPr>
        <p:pic>
          <p:nvPicPr>
            <p:cNvPr id="82" name="Picture 81"/>
            <p:cNvPicPr>
              <a:picLocks noChangeAspect="1"/>
            </p:cNvPicPr>
            <p:nvPr/>
          </p:nvPicPr>
          <p:blipFill>
            <a:blip r:embed="rId4"/>
            <a:stretch>
              <a:fillRect/>
            </a:stretch>
          </p:blipFill>
          <p:spPr>
            <a:xfrm>
              <a:off x="2255581" y="4853618"/>
              <a:ext cx="1148294" cy="1021411"/>
            </a:xfrm>
            <a:prstGeom prst="rect">
              <a:avLst/>
            </a:prstGeom>
          </p:spPr>
        </p:pic>
        <p:pic>
          <p:nvPicPr>
            <p:cNvPr id="83" name="Picture 82"/>
            <p:cNvPicPr>
              <a:picLocks noChangeAspect="1"/>
            </p:cNvPicPr>
            <p:nvPr/>
          </p:nvPicPr>
          <p:blipFill>
            <a:blip r:embed="rId5"/>
            <a:stretch>
              <a:fillRect/>
            </a:stretch>
          </p:blipFill>
          <p:spPr>
            <a:xfrm>
              <a:off x="3052769" y="5447169"/>
              <a:ext cx="400050" cy="485775"/>
            </a:xfrm>
            <a:prstGeom prst="rect">
              <a:avLst/>
            </a:prstGeom>
          </p:spPr>
        </p:pic>
        <p:sp>
          <p:nvSpPr>
            <p:cNvPr id="84" name="TextBox 83"/>
            <p:cNvSpPr txBox="1"/>
            <p:nvPr/>
          </p:nvSpPr>
          <p:spPr>
            <a:xfrm>
              <a:off x="2734932" y="5906872"/>
              <a:ext cx="184730" cy="369332"/>
            </a:xfrm>
            <a:prstGeom prst="rect">
              <a:avLst/>
            </a:prstGeom>
            <a:noFill/>
          </p:spPr>
          <p:txBody>
            <a:bodyPr wrap="none" rtlCol="0">
              <a:spAutoFit/>
            </a:bodyPr>
            <a:lstStyle/>
            <a:p>
              <a:pPr algn="ctr"/>
              <a:endParaRPr lang="fr-BE" dirty="0"/>
            </a:p>
          </p:txBody>
        </p:sp>
      </p:grpSp>
      <p:grpSp>
        <p:nvGrpSpPr>
          <p:cNvPr id="86" name="Group 85"/>
          <p:cNvGrpSpPr/>
          <p:nvPr/>
        </p:nvGrpSpPr>
        <p:grpSpPr>
          <a:xfrm>
            <a:off x="388252" y="4910171"/>
            <a:ext cx="1042658" cy="1376054"/>
            <a:chOff x="307801" y="2695648"/>
            <a:chExt cx="1242355" cy="1590675"/>
          </a:xfrm>
        </p:grpSpPr>
        <p:pic>
          <p:nvPicPr>
            <p:cNvPr id="87" name="Picture 86"/>
            <p:cNvPicPr>
              <a:picLocks noChangeAspect="1"/>
            </p:cNvPicPr>
            <p:nvPr/>
          </p:nvPicPr>
          <p:blipFill>
            <a:blip r:embed="rId6"/>
            <a:stretch>
              <a:fillRect/>
            </a:stretch>
          </p:blipFill>
          <p:spPr>
            <a:xfrm>
              <a:off x="384865" y="2695648"/>
              <a:ext cx="1095375" cy="1590675"/>
            </a:xfrm>
            <a:prstGeom prst="rect">
              <a:avLst/>
            </a:prstGeom>
          </p:spPr>
        </p:pic>
        <p:sp>
          <p:nvSpPr>
            <p:cNvPr id="88" name="TextBox 87"/>
            <p:cNvSpPr txBox="1"/>
            <p:nvPr/>
          </p:nvSpPr>
          <p:spPr>
            <a:xfrm>
              <a:off x="307801" y="3804323"/>
              <a:ext cx="1242355" cy="426936"/>
            </a:xfrm>
            <a:prstGeom prst="rect">
              <a:avLst/>
            </a:prstGeom>
            <a:noFill/>
          </p:spPr>
          <p:txBody>
            <a:bodyPr wrap="none" rtlCol="0">
              <a:spAutoFit/>
            </a:bodyPr>
            <a:lstStyle/>
            <a:p>
              <a:pPr algn="ctr"/>
              <a:r>
                <a:rPr lang="fr-BE" dirty="0" err="1" smtClean="0"/>
                <a:t>Hospitals</a:t>
              </a:r>
              <a:endParaRPr lang="fr-BE" dirty="0"/>
            </a:p>
          </p:txBody>
        </p:sp>
      </p:grpSp>
      <p:grpSp>
        <p:nvGrpSpPr>
          <p:cNvPr id="2" name="Group 1"/>
          <p:cNvGrpSpPr/>
          <p:nvPr/>
        </p:nvGrpSpPr>
        <p:grpSpPr>
          <a:xfrm>
            <a:off x="3943950" y="5077983"/>
            <a:ext cx="1424247" cy="1436580"/>
            <a:chOff x="7665719" y="1357444"/>
            <a:chExt cx="1424247" cy="1436580"/>
          </a:xfrm>
        </p:grpSpPr>
        <p:pic>
          <p:nvPicPr>
            <p:cNvPr id="89" name="Picture 88"/>
            <p:cNvPicPr>
              <a:picLocks noChangeAspect="1"/>
            </p:cNvPicPr>
            <p:nvPr/>
          </p:nvPicPr>
          <p:blipFill rotWithShape="1">
            <a:blip r:embed="rId7">
              <a:duotone>
                <a:schemeClr val="accent5">
                  <a:shade val="45000"/>
                  <a:satMod val="135000"/>
                </a:schemeClr>
                <a:prstClr val="white"/>
              </a:duotone>
            </a:blip>
            <a:srcRect t="13381" b="10437"/>
            <a:stretch/>
          </p:blipFill>
          <p:spPr>
            <a:xfrm>
              <a:off x="7665719" y="1357444"/>
              <a:ext cx="1424247" cy="1090670"/>
            </a:xfrm>
            <a:prstGeom prst="rect">
              <a:avLst/>
            </a:prstGeom>
          </p:spPr>
        </p:pic>
        <p:sp>
          <p:nvSpPr>
            <p:cNvPr id="90" name="TextBox 89"/>
            <p:cNvSpPr txBox="1"/>
            <p:nvPr/>
          </p:nvSpPr>
          <p:spPr>
            <a:xfrm>
              <a:off x="7744500" y="2424692"/>
              <a:ext cx="1266693" cy="369332"/>
            </a:xfrm>
            <a:prstGeom prst="rect">
              <a:avLst/>
            </a:prstGeom>
            <a:noFill/>
          </p:spPr>
          <p:txBody>
            <a:bodyPr wrap="none" rtlCol="0">
              <a:spAutoFit/>
            </a:bodyPr>
            <a:lstStyle/>
            <a:p>
              <a:pPr algn="ctr"/>
              <a:r>
                <a:rPr lang="en-US" dirty="0" smtClean="0"/>
                <a:t>Pharmacies</a:t>
              </a:r>
              <a:endParaRPr lang="en-US" dirty="0"/>
            </a:p>
          </p:txBody>
        </p:sp>
      </p:grpSp>
      <p:grpSp>
        <p:nvGrpSpPr>
          <p:cNvPr id="7" name="Group 6"/>
          <p:cNvGrpSpPr/>
          <p:nvPr/>
        </p:nvGrpSpPr>
        <p:grpSpPr>
          <a:xfrm>
            <a:off x="6988024" y="2784253"/>
            <a:ext cx="2146613" cy="1734558"/>
            <a:chOff x="8129849" y="2553343"/>
            <a:chExt cx="2146613" cy="1734558"/>
          </a:xfrm>
        </p:grpSpPr>
        <p:pic>
          <p:nvPicPr>
            <p:cNvPr id="4" name="Picture 3"/>
            <p:cNvPicPr>
              <a:picLocks noChangeAspect="1"/>
            </p:cNvPicPr>
            <p:nvPr/>
          </p:nvPicPr>
          <p:blipFill>
            <a:blip r:embed="rId8"/>
            <a:stretch>
              <a:fillRect/>
            </a:stretch>
          </p:blipFill>
          <p:spPr>
            <a:xfrm>
              <a:off x="8592843" y="2553343"/>
              <a:ext cx="1220579" cy="1088227"/>
            </a:xfrm>
            <a:prstGeom prst="rect">
              <a:avLst/>
            </a:prstGeom>
          </p:spPr>
        </p:pic>
        <p:sp>
          <p:nvSpPr>
            <p:cNvPr id="91" name="TextBox 90"/>
            <p:cNvSpPr txBox="1"/>
            <p:nvPr/>
          </p:nvSpPr>
          <p:spPr>
            <a:xfrm>
              <a:off x="8129849" y="3641570"/>
              <a:ext cx="2146613" cy="646331"/>
            </a:xfrm>
            <a:prstGeom prst="rect">
              <a:avLst/>
            </a:prstGeom>
            <a:noFill/>
          </p:spPr>
          <p:txBody>
            <a:bodyPr wrap="none" rtlCol="0">
              <a:spAutoFit/>
            </a:bodyPr>
            <a:lstStyle/>
            <a:p>
              <a:pPr algn="ctr"/>
              <a:r>
                <a:rPr lang="fr-BE" dirty="0" err="1" smtClean="0"/>
                <a:t>Inivitation</a:t>
              </a:r>
              <a:r>
                <a:rPr lang="fr-BE" dirty="0" smtClean="0"/>
                <a:t> &amp; </a:t>
              </a:r>
              <a:r>
                <a:rPr lang="fr-BE" dirty="0" err="1" smtClean="0"/>
                <a:t>booking</a:t>
              </a:r>
              <a:r>
                <a:rPr lang="fr-BE" dirty="0"/>
                <a:t/>
              </a:r>
              <a:br>
                <a:rPr lang="fr-BE" dirty="0"/>
              </a:br>
              <a:r>
                <a:rPr lang="fr-BE" dirty="0" smtClean="0"/>
                <a:t>system</a:t>
              </a:r>
              <a:endParaRPr lang="fr-BE" dirty="0"/>
            </a:p>
          </p:txBody>
        </p:sp>
      </p:grpSp>
      <p:grpSp>
        <p:nvGrpSpPr>
          <p:cNvPr id="96" name="Group 95"/>
          <p:cNvGrpSpPr>
            <a:grpSpLocks noChangeAspect="1"/>
          </p:cNvGrpSpPr>
          <p:nvPr/>
        </p:nvGrpSpPr>
        <p:grpSpPr>
          <a:xfrm>
            <a:off x="8450451" y="771236"/>
            <a:ext cx="1097160" cy="1276845"/>
            <a:chOff x="4840753" y="2998141"/>
            <a:chExt cx="1972208" cy="2295203"/>
          </a:xfrm>
        </p:grpSpPr>
        <p:pic>
          <p:nvPicPr>
            <p:cNvPr id="97" name="Picture 96"/>
            <p:cNvPicPr>
              <a:picLocks noChangeAspect="1"/>
            </p:cNvPicPr>
            <p:nvPr/>
          </p:nvPicPr>
          <p:blipFill>
            <a:blip r:embed="rId3"/>
            <a:stretch>
              <a:fillRect/>
            </a:stretch>
          </p:blipFill>
          <p:spPr>
            <a:xfrm>
              <a:off x="5188671" y="2998141"/>
              <a:ext cx="1276350" cy="2019300"/>
            </a:xfrm>
            <a:prstGeom prst="rect">
              <a:avLst/>
            </a:prstGeom>
          </p:spPr>
        </p:pic>
        <p:sp>
          <p:nvSpPr>
            <p:cNvPr id="109" name="TextBox 108"/>
            <p:cNvSpPr txBox="1"/>
            <p:nvPr/>
          </p:nvSpPr>
          <p:spPr>
            <a:xfrm>
              <a:off x="4840753" y="4629448"/>
              <a:ext cx="1972208" cy="663896"/>
            </a:xfrm>
            <a:prstGeom prst="rect">
              <a:avLst/>
            </a:prstGeom>
            <a:noFill/>
          </p:spPr>
          <p:txBody>
            <a:bodyPr wrap="none" rtlCol="0">
              <a:spAutoFit/>
            </a:bodyPr>
            <a:lstStyle/>
            <a:p>
              <a:pPr algn="ctr"/>
              <a:r>
                <a:rPr lang="fr-BE" dirty="0" err="1" smtClean="0"/>
                <a:t>Vaccinnet</a:t>
              </a:r>
              <a:endParaRPr lang="fr-BE" dirty="0"/>
            </a:p>
          </p:txBody>
        </p:sp>
      </p:grpSp>
      <p:grpSp>
        <p:nvGrpSpPr>
          <p:cNvPr id="13" name="Group 12"/>
          <p:cNvGrpSpPr/>
          <p:nvPr/>
        </p:nvGrpSpPr>
        <p:grpSpPr>
          <a:xfrm>
            <a:off x="7175958" y="5035382"/>
            <a:ext cx="1770741" cy="1667754"/>
            <a:chOff x="7859998" y="4622373"/>
            <a:chExt cx="1770741" cy="1667754"/>
          </a:xfrm>
        </p:grpSpPr>
        <p:grpSp>
          <p:nvGrpSpPr>
            <p:cNvPr id="9" name="Group 8"/>
            <p:cNvGrpSpPr/>
            <p:nvPr/>
          </p:nvGrpSpPr>
          <p:grpSpPr>
            <a:xfrm>
              <a:off x="7859998" y="4622373"/>
              <a:ext cx="1770741" cy="1667754"/>
              <a:chOff x="7859998" y="4622373"/>
              <a:chExt cx="1770741" cy="1667754"/>
            </a:xfrm>
          </p:grpSpPr>
          <p:sp>
            <p:nvSpPr>
              <p:cNvPr id="95" name="TextBox 94"/>
              <p:cNvSpPr txBox="1"/>
              <p:nvPr/>
            </p:nvSpPr>
            <p:spPr>
              <a:xfrm>
                <a:off x="7859998" y="5643796"/>
                <a:ext cx="1770741" cy="646331"/>
              </a:xfrm>
              <a:prstGeom prst="rect">
                <a:avLst/>
              </a:prstGeom>
              <a:noFill/>
            </p:spPr>
            <p:txBody>
              <a:bodyPr wrap="none" rtlCol="0">
                <a:spAutoFit/>
              </a:bodyPr>
              <a:lstStyle/>
              <a:p>
                <a:pPr algn="ctr"/>
                <a:r>
                  <a:rPr lang="fr-BE" dirty="0" smtClean="0"/>
                  <a:t>Last minute </a:t>
                </a:r>
                <a:br>
                  <a:rPr lang="fr-BE" dirty="0" smtClean="0"/>
                </a:br>
                <a:r>
                  <a:rPr lang="fr-BE" dirty="0" smtClean="0"/>
                  <a:t>invitation system</a:t>
                </a:r>
                <a:endParaRPr lang="fr-BE" dirty="0"/>
              </a:p>
            </p:txBody>
          </p:sp>
          <p:pic>
            <p:nvPicPr>
              <p:cNvPr id="110" name="Picture 109"/>
              <p:cNvPicPr>
                <a:picLocks noChangeAspect="1"/>
              </p:cNvPicPr>
              <p:nvPr/>
            </p:nvPicPr>
            <p:blipFill>
              <a:blip r:embed="rId4"/>
              <a:stretch>
                <a:fillRect/>
              </a:stretch>
            </p:blipFill>
            <p:spPr>
              <a:xfrm>
                <a:off x="8171218" y="4622373"/>
                <a:ext cx="1148294" cy="1021411"/>
              </a:xfrm>
              <a:prstGeom prst="rect">
                <a:avLst/>
              </a:prstGeom>
            </p:spPr>
          </p:pic>
        </p:grpSp>
        <p:pic>
          <p:nvPicPr>
            <p:cNvPr id="8" name="Picture 7"/>
            <p:cNvPicPr>
              <a:picLocks noChangeAspect="1"/>
            </p:cNvPicPr>
            <p:nvPr/>
          </p:nvPicPr>
          <p:blipFill rotWithShape="1">
            <a:blip r:embed="rId9"/>
            <a:srcRect t="24077" b="10861"/>
            <a:stretch/>
          </p:blipFill>
          <p:spPr>
            <a:xfrm>
              <a:off x="8337393" y="4838802"/>
              <a:ext cx="815944" cy="366961"/>
            </a:xfrm>
            <a:prstGeom prst="rect">
              <a:avLst/>
            </a:prstGeom>
          </p:spPr>
        </p:pic>
      </p:grpSp>
      <p:grpSp>
        <p:nvGrpSpPr>
          <p:cNvPr id="18" name="Group 17"/>
          <p:cNvGrpSpPr/>
          <p:nvPr/>
        </p:nvGrpSpPr>
        <p:grpSpPr>
          <a:xfrm>
            <a:off x="9814424" y="2737733"/>
            <a:ext cx="2007794" cy="1436263"/>
            <a:chOff x="10078082" y="4784585"/>
            <a:chExt cx="2007794" cy="1436263"/>
          </a:xfrm>
        </p:grpSpPr>
        <p:grpSp>
          <p:nvGrpSpPr>
            <p:cNvPr id="17" name="Group 16"/>
            <p:cNvGrpSpPr/>
            <p:nvPr/>
          </p:nvGrpSpPr>
          <p:grpSpPr>
            <a:xfrm>
              <a:off x="10515236" y="4784585"/>
              <a:ext cx="1348229" cy="1066931"/>
              <a:chOff x="9752009" y="5690415"/>
              <a:chExt cx="1348229" cy="1066931"/>
            </a:xfrm>
          </p:grpSpPr>
          <p:pic>
            <p:nvPicPr>
              <p:cNvPr id="7170" name="Picture 2" descr="C:\Users\niro\AppData\Local\Temp\SNAGHTML7c6f839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798142" flipH="1" flipV="1">
                <a:off x="10414043" y="5693143"/>
                <a:ext cx="688923" cy="683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1"/>
              <a:stretch>
                <a:fillRect/>
              </a:stretch>
            </p:blipFill>
            <p:spPr>
              <a:xfrm>
                <a:off x="9752009" y="5804846"/>
                <a:ext cx="1133475" cy="952500"/>
              </a:xfrm>
              <a:prstGeom prst="rect">
                <a:avLst/>
              </a:prstGeom>
            </p:spPr>
          </p:pic>
        </p:grpSp>
        <p:sp>
          <p:nvSpPr>
            <p:cNvPr id="112" name="TextBox 111"/>
            <p:cNvSpPr txBox="1"/>
            <p:nvPr/>
          </p:nvSpPr>
          <p:spPr>
            <a:xfrm>
              <a:off x="10078082" y="5851516"/>
              <a:ext cx="2007794" cy="369332"/>
            </a:xfrm>
            <a:prstGeom prst="rect">
              <a:avLst/>
            </a:prstGeom>
            <a:noFill/>
          </p:spPr>
          <p:txBody>
            <a:bodyPr wrap="none" rtlCol="0">
              <a:spAutoFit/>
            </a:bodyPr>
            <a:lstStyle/>
            <a:p>
              <a:pPr algn="ctr"/>
              <a:r>
                <a:rPr lang="fr-BE" dirty="0" smtClean="0"/>
                <a:t>Vaccination </a:t>
              </a:r>
              <a:r>
                <a:rPr lang="fr-BE" dirty="0" err="1" smtClean="0"/>
                <a:t>centers</a:t>
              </a:r>
              <a:endParaRPr lang="fr-BE" dirty="0"/>
            </a:p>
          </p:txBody>
        </p:sp>
      </p:grpSp>
      <p:cxnSp>
        <p:nvCxnSpPr>
          <p:cNvPr id="113" name="Curved Connector 112"/>
          <p:cNvCxnSpPr>
            <a:stCxn id="63" idx="3"/>
            <a:endCxn id="6" idx="0"/>
          </p:cNvCxnSpPr>
          <p:nvPr/>
        </p:nvCxnSpPr>
        <p:spPr>
          <a:xfrm>
            <a:off x="3046386" y="1593452"/>
            <a:ext cx="1614074" cy="1002218"/>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a:stCxn id="72" idx="3"/>
            <a:endCxn id="6" idx="1"/>
          </p:cNvCxnSpPr>
          <p:nvPr/>
        </p:nvCxnSpPr>
        <p:spPr>
          <a:xfrm>
            <a:off x="1918753" y="3325012"/>
            <a:ext cx="2279331" cy="217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87" idx="3"/>
            <a:endCxn id="82" idx="1"/>
          </p:cNvCxnSpPr>
          <p:nvPr/>
        </p:nvCxnSpPr>
        <p:spPr>
          <a:xfrm>
            <a:off x="1372233" y="5598198"/>
            <a:ext cx="552875" cy="3941"/>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a:stCxn id="82" idx="0"/>
            <a:endCxn id="6" idx="1"/>
          </p:cNvCxnSpPr>
          <p:nvPr/>
        </p:nvCxnSpPr>
        <p:spPr>
          <a:xfrm rot="5400000" flipH="1" flipV="1">
            <a:off x="2466548" y="3359898"/>
            <a:ext cx="1764243" cy="1698829"/>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a:stCxn id="15" idx="2"/>
            <a:endCxn id="89" idx="0"/>
          </p:cNvCxnSpPr>
          <p:nvPr/>
        </p:nvCxnSpPr>
        <p:spPr>
          <a:xfrm rot="5400000">
            <a:off x="4192743" y="4610261"/>
            <a:ext cx="931053" cy="4390"/>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urved Connector 121"/>
          <p:cNvCxnSpPr>
            <a:stCxn id="67" idx="1"/>
            <a:endCxn id="6" idx="0"/>
          </p:cNvCxnSpPr>
          <p:nvPr/>
        </p:nvCxnSpPr>
        <p:spPr>
          <a:xfrm rot="10800000" flipV="1">
            <a:off x="4660461" y="1326382"/>
            <a:ext cx="1999013" cy="1269287"/>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a:stCxn id="14" idx="0"/>
            <a:endCxn id="97" idx="3"/>
          </p:cNvCxnSpPr>
          <p:nvPr/>
        </p:nvCxnSpPr>
        <p:spPr>
          <a:xfrm rot="16200000" flipV="1">
            <a:off x="9326558" y="1360406"/>
            <a:ext cx="1519249" cy="1464268"/>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6" idx="3"/>
            <a:endCxn id="4" idx="1"/>
          </p:cNvCxnSpPr>
          <p:nvPr/>
        </p:nvCxnSpPr>
        <p:spPr>
          <a:xfrm>
            <a:off x="5122836" y="3327190"/>
            <a:ext cx="2328182" cy="117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a:stCxn id="6" idx="3"/>
            <a:endCxn id="110" idx="1"/>
          </p:cNvCxnSpPr>
          <p:nvPr/>
        </p:nvCxnSpPr>
        <p:spPr>
          <a:xfrm>
            <a:off x="5122836" y="3327190"/>
            <a:ext cx="2364342" cy="221889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a:stCxn id="91" idx="2"/>
            <a:endCxn id="110" idx="0"/>
          </p:cNvCxnSpPr>
          <p:nvPr/>
        </p:nvCxnSpPr>
        <p:spPr>
          <a:xfrm rot="5400000">
            <a:off x="7803041" y="4777096"/>
            <a:ext cx="516571" cy="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4" idx="3"/>
            <a:endCxn id="14" idx="1"/>
          </p:cNvCxnSpPr>
          <p:nvPr/>
        </p:nvCxnSpPr>
        <p:spPr>
          <a:xfrm>
            <a:off x="8671597" y="3328367"/>
            <a:ext cx="1579981" cy="4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12">
            <a:duotone>
              <a:schemeClr val="accent3">
                <a:shade val="45000"/>
                <a:satMod val="135000"/>
              </a:schemeClr>
              <a:prstClr val="white"/>
            </a:duotone>
          </a:blip>
          <a:stretch>
            <a:fillRect/>
          </a:stretch>
        </p:blipFill>
        <p:spPr>
          <a:xfrm>
            <a:off x="10480179" y="5164251"/>
            <a:ext cx="676275" cy="752475"/>
          </a:xfrm>
          <a:prstGeom prst="rect">
            <a:avLst/>
          </a:prstGeom>
        </p:spPr>
      </p:pic>
      <p:cxnSp>
        <p:nvCxnSpPr>
          <p:cNvPr id="138" name="Curved Connector 137"/>
          <p:cNvCxnSpPr>
            <a:stCxn id="4" idx="3"/>
            <a:endCxn id="137" idx="1"/>
          </p:cNvCxnSpPr>
          <p:nvPr/>
        </p:nvCxnSpPr>
        <p:spPr>
          <a:xfrm>
            <a:off x="8671597" y="3328367"/>
            <a:ext cx="1808582" cy="2212122"/>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140"/>
          <p:cNvCxnSpPr>
            <a:stCxn id="110" idx="3"/>
            <a:endCxn id="137" idx="1"/>
          </p:cNvCxnSpPr>
          <p:nvPr/>
        </p:nvCxnSpPr>
        <p:spPr>
          <a:xfrm flipV="1">
            <a:off x="8635472" y="5540489"/>
            <a:ext cx="1844707" cy="5599"/>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92" name="Group 7191"/>
          <p:cNvGrpSpPr/>
          <p:nvPr/>
        </p:nvGrpSpPr>
        <p:grpSpPr>
          <a:xfrm>
            <a:off x="3251584" y="2583792"/>
            <a:ext cx="2817759" cy="1563138"/>
            <a:chOff x="3251584" y="2727808"/>
            <a:chExt cx="2817759" cy="1563138"/>
          </a:xfrm>
        </p:grpSpPr>
        <p:grpSp>
          <p:nvGrpSpPr>
            <p:cNvPr id="16" name="Group 15"/>
            <p:cNvGrpSpPr>
              <a:grpSpLocks noChangeAspect="1"/>
            </p:cNvGrpSpPr>
            <p:nvPr/>
          </p:nvGrpSpPr>
          <p:grpSpPr>
            <a:xfrm>
              <a:off x="3251584" y="2739686"/>
              <a:ext cx="2817759" cy="1551260"/>
              <a:chOff x="3882304" y="2998141"/>
              <a:chExt cx="3889094" cy="2141062"/>
            </a:xfrm>
          </p:grpSpPr>
          <p:pic>
            <p:nvPicPr>
              <p:cNvPr id="6" name="Picture 5"/>
              <p:cNvPicPr>
                <a:picLocks noChangeAspect="1"/>
              </p:cNvPicPr>
              <p:nvPr/>
            </p:nvPicPr>
            <p:blipFill>
              <a:blip r:embed="rId3"/>
              <a:stretch>
                <a:fillRect/>
              </a:stretch>
            </p:blipFill>
            <p:spPr>
              <a:xfrm>
                <a:off x="5188671" y="2998141"/>
                <a:ext cx="1276350" cy="2019300"/>
              </a:xfrm>
              <a:prstGeom prst="rect">
                <a:avLst/>
              </a:prstGeom>
            </p:spPr>
          </p:pic>
          <p:sp>
            <p:nvSpPr>
              <p:cNvPr id="15" name="TextBox 14"/>
              <p:cNvSpPr txBox="1"/>
              <p:nvPr/>
            </p:nvSpPr>
            <p:spPr>
              <a:xfrm>
                <a:off x="3882304" y="4629448"/>
                <a:ext cx="3889094" cy="509755"/>
              </a:xfrm>
              <a:prstGeom prst="rect">
                <a:avLst/>
              </a:prstGeom>
              <a:noFill/>
            </p:spPr>
            <p:txBody>
              <a:bodyPr wrap="none" rtlCol="0">
                <a:spAutoFit/>
              </a:bodyPr>
              <a:lstStyle/>
              <a:p>
                <a:pPr algn="ctr"/>
                <a:r>
                  <a:rPr lang="en-US" dirty="0" smtClean="0"/>
                  <a:t>Vaccination Codes Database</a:t>
                </a:r>
                <a:endParaRPr lang="en-US" dirty="0"/>
              </a:p>
            </p:txBody>
          </p:sp>
        </p:grpSp>
        <p:pic>
          <p:nvPicPr>
            <p:cNvPr id="152" name="Picture 151"/>
            <p:cNvPicPr>
              <a:picLocks noChangeAspect="1"/>
            </p:cNvPicPr>
            <p:nvPr/>
          </p:nvPicPr>
          <p:blipFill rotWithShape="1">
            <a:blip r:embed="rId13" cstate="print">
              <a:extLst>
                <a:ext uri="{28A0092B-C50C-407E-A947-70E740481C1C}">
                  <a14:useLocalDpi xmlns:a14="http://schemas.microsoft.com/office/drawing/2010/main" val="0"/>
                </a:ext>
              </a:extLst>
            </a:blip>
            <a:srcRect r="65629" b="7461"/>
            <a:stretch/>
          </p:blipFill>
          <p:spPr>
            <a:xfrm>
              <a:off x="4766602" y="2727808"/>
              <a:ext cx="421395" cy="412974"/>
            </a:xfrm>
            <a:prstGeom prst="rect">
              <a:avLst/>
            </a:prstGeom>
          </p:spPr>
        </p:pic>
      </p:grpSp>
      <p:pic>
        <p:nvPicPr>
          <p:cNvPr id="57"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3989" y="2644437"/>
            <a:ext cx="1667147" cy="1364326"/>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a:grpSpLocks noChangeAspect="1"/>
          </p:cNvGrpSpPr>
          <p:nvPr/>
        </p:nvGrpSpPr>
        <p:grpSpPr>
          <a:xfrm>
            <a:off x="6453294" y="764704"/>
            <a:ext cx="1122423" cy="1276845"/>
            <a:chOff x="4818052" y="2998141"/>
            <a:chExt cx="2017620" cy="2295203"/>
          </a:xfrm>
        </p:grpSpPr>
        <p:pic>
          <p:nvPicPr>
            <p:cNvPr id="67" name="Picture 66"/>
            <p:cNvPicPr>
              <a:picLocks noChangeAspect="1"/>
            </p:cNvPicPr>
            <p:nvPr/>
          </p:nvPicPr>
          <p:blipFill>
            <a:blip r:embed="rId3"/>
            <a:stretch>
              <a:fillRect/>
            </a:stretch>
          </p:blipFill>
          <p:spPr>
            <a:xfrm>
              <a:off x="5188671" y="2998141"/>
              <a:ext cx="1276350" cy="2019300"/>
            </a:xfrm>
            <a:prstGeom prst="rect">
              <a:avLst/>
            </a:prstGeom>
          </p:spPr>
        </p:pic>
        <p:sp>
          <p:nvSpPr>
            <p:cNvPr id="68" name="TextBox 67"/>
            <p:cNvSpPr txBox="1"/>
            <p:nvPr/>
          </p:nvSpPr>
          <p:spPr>
            <a:xfrm>
              <a:off x="4818052" y="4629448"/>
              <a:ext cx="2017620" cy="663896"/>
            </a:xfrm>
            <a:prstGeom prst="rect">
              <a:avLst/>
            </a:prstGeom>
            <a:noFill/>
          </p:spPr>
          <p:txBody>
            <a:bodyPr wrap="none" rtlCol="0">
              <a:spAutoFit/>
            </a:bodyPr>
            <a:lstStyle/>
            <a:p>
              <a:pPr algn="ctr"/>
              <a:r>
                <a:rPr lang="fr-BE" dirty="0" err="1" smtClean="0"/>
                <a:t>Sciensano</a:t>
              </a:r>
              <a:endParaRPr lang="fr-BE" dirty="0"/>
            </a:p>
          </p:txBody>
        </p:sp>
      </p:grpSp>
      <p:cxnSp>
        <p:nvCxnSpPr>
          <p:cNvPr id="69" name="Curved Connector 68"/>
          <p:cNvCxnSpPr>
            <a:stCxn id="97" idx="1"/>
            <a:endCxn id="67" idx="3"/>
          </p:cNvCxnSpPr>
          <p:nvPr/>
        </p:nvCxnSpPr>
        <p:spPr>
          <a:xfrm rot="10800000">
            <a:off x="7369521" y="1326383"/>
            <a:ext cx="1274481" cy="653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342911" y="1985438"/>
            <a:ext cx="1357359" cy="1205420"/>
            <a:chOff x="4655626" y="6311062"/>
            <a:chExt cx="1357359" cy="1205420"/>
          </a:xfrm>
        </p:grpSpPr>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74" name="TextBox 73"/>
            <p:cNvSpPr txBox="1"/>
            <p:nvPr/>
          </p:nvSpPr>
          <p:spPr>
            <a:xfrm>
              <a:off x="4655626" y="6593152"/>
              <a:ext cx="1357359" cy="923330"/>
            </a:xfrm>
            <a:prstGeom prst="rect">
              <a:avLst/>
            </a:prstGeom>
            <a:noFill/>
          </p:spPr>
          <p:txBody>
            <a:bodyPr wrap="none" rtlCol="0">
              <a:spAutoFit/>
            </a:bodyPr>
            <a:lstStyle/>
            <a:p>
              <a:r>
                <a:rPr lang="fr-BE" b="1" dirty="0" smtClean="0">
                  <a:solidFill>
                    <a:srgbClr val="555150"/>
                  </a:solidFill>
                </a:rPr>
                <a:t>IUAM</a:t>
              </a:r>
            </a:p>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a:p>
              <a:r>
                <a:rPr lang="fr-BE" b="1" dirty="0" err="1" smtClean="0">
                  <a:solidFill>
                    <a:srgbClr val="555150"/>
                  </a:solidFill>
                </a:rPr>
                <a:t>ConsultRN</a:t>
              </a:r>
              <a:endParaRPr lang="fr-BE" b="1" dirty="0" smtClean="0">
                <a:solidFill>
                  <a:srgbClr val="555150"/>
                </a:solidFill>
              </a:endParaRPr>
            </a:p>
          </p:txBody>
        </p:sp>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134</a:t>
            </a:fld>
            <a:r>
              <a:rPr lang="fr-BE" smtClean="0"/>
              <a:t> </a:t>
            </a:r>
            <a:endParaRPr lang="fr-BE" dirty="0"/>
          </a:p>
        </p:txBody>
      </p:sp>
    </p:spTree>
    <p:extLst>
      <p:ext uri="{BB962C8B-B14F-4D97-AF65-F5344CB8AC3E}">
        <p14:creationId xmlns:p14="http://schemas.microsoft.com/office/powerpoint/2010/main" val="266423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nodeType="with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nodeType="with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500"/>
                                        <p:tgtEl>
                                          <p:spTgt spid="1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500"/>
                                        <p:tgtEl>
                                          <p:spTgt spid="121"/>
                                        </p:tgtEl>
                                      </p:cBhvr>
                                    </p:animEffect>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Agile development</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135</a:t>
            </a:fld>
            <a:endParaRPr lang="en-GB" dirty="0"/>
          </a:p>
        </p:txBody>
      </p:sp>
    </p:spTree>
    <p:extLst>
      <p:ext uri="{BB962C8B-B14F-4D97-AF65-F5344CB8AC3E}">
        <p14:creationId xmlns:p14="http://schemas.microsoft.com/office/powerpoint/2010/main" val="214815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A</a:t>
            </a:r>
            <a:r>
              <a:rPr lang="nl-BE" dirty="0" smtClean="0"/>
              <a:t>gile development</a:t>
            </a:r>
            <a:endParaRPr lang="fr-B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85" y="1184724"/>
            <a:ext cx="8238477" cy="4943086"/>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136</a:t>
            </a:fld>
            <a:r>
              <a:rPr lang="fr-BE" smtClean="0"/>
              <a:t> </a:t>
            </a:r>
            <a:endParaRPr lang="fr-BE" dirty="0"/>
          </a:p>
        </p:txBody>
      </p:sp>
    </p:spTree>
    <p:extLst>
      <p:ext uri="{BB962C8B-B14F-4D97-AF65-F5344CB8AC3E}">
        <p14:creationId xmlns:p14="http://schemas.microsoft.com/office/powerpoint/2010/main" val="1301359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A</a:t>
            </a:r>
            <a:r>
              <a:rPr lang="nl-BE" dirty="0" smtClean="0"/>
              <a:t>gile development</a:t>
            </a:r>
            <a:endParaRPr lang="fr-BE" dirty="0"/>
          </a:p>
        </p:txBody>
      </p:sp>
      <p:pic>
        <p:nvPicPr>
          <p:cNvPr id="7"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44" y="1008059"/>
            <a:ext cx="7348891" cy="51990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137</a:t>
            </a:fld>
            <a:r>
              <a:rPr lang="fr-BE" smtClean="0"/>
              <a:t> </a:t>
            </a:r>
            <a:endParaRPr lang="fr-BE" dirty="0"/>
          </a:p>
        </p:txBody>
      </p:sp>
    </p:spTree>
    <p:extLst>
      <p:ext uri="{BB962C8B-B14F-4D97-AF65-F5344CB8AC3E}">
        <p14:creationId xmlns:p14="http://schemas.microsoft.com/office/powerpoint/2010/main" val="3926855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Traditional vs agile development</a:t>
            </a:r>
            <a:endParaRPr lang="fr-BE"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451"/>
          <a:stretch/>
        </p:blipFill>
        <p:spPr>
          <a:xfrm>
            <a:off x="1609818" y="1124744"/>
            <a:ext cx="9007884" cy="544004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138</a:t>
            </a:fld>
            <a:r>
              <a:rPr lang="fr-BE" smtClean="0"/>
              <a:t> </a:t>
            </a:r>
            <a:endParaRPr lang="fr-BE" dirty="0"/>
          </a:p>
        </p:txBody>
      </p:sp>
    </p:spTree>
    <p:extLst>
      <p:ext uri="{BB962C8B-B14F-4D97-AF65-F5344CB8AC3E}">
        <p14:creationId xmlns:p14="http://schemas.microsoft.com/office/powerpoint/2010/main" val="288430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Security: confidentiality, availability, integrity</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139</a:t>
            </a:fld>
            <a:endParaRPr lang="en-GB" dirty="0"/>
          </a:p>
        </p:txBody>
      </p:sp>
    </p:spTree>
    <p:extLst>
      <p:ext uri="{BB962C8B-B14F-4D97-AF65-F5344CB8AC3E}">
        <p14:creationId xmlns:p14="http://schemas.microsoft.com/office/powerpoint/2010/main" val="52554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m</a:t>
            </a:r>
            <a:r>
              <a:rPr lang="en-US" dirty="0" smtClean="0"/>
              <a:t>odern technologies can bring enormous benefits and added value, but they must be deployed with the right safeguards for the fundamental right to data protection</a:t>
            </a:r>
          </a:p>
          <a:p>
            <a:r>
              <a:rPr lang="en-US" dirty="0"/>
              <a:t>i</a:t>
            </a:r>
            <a:r>
              <a:rPr lang="en-US" dirty="0" smtClean="0"/>
              <a:t>nternational treaties and national constitutions provide for a whole series of fundamental rights: in addition to the right to data protection, there is also the right to a fair trial, the right to social protection, the right to high-quality healthcare, ...</a:t>
            </a:r>
          </a:p>
          <a:p>
            <a:r>
              <a:rPr lang="en-US" dirty="0"/>
              <a:t>c</a:t>
            </a:r>
            <a:r>
              <a:rPr lang="en-US" dirty="0" smtClean="0"/>
              <a:t>itizens can expect the government to ensure their right to data protection in a way that also respects their other fundamental rights</a:t>
            </a:r>
          </a:p>
          <a:p>
            <a:r>
              <a:rPr lang="en-US" dirty="0"/>
              <a:t>p</a:t>
            </a:r>
            <a:r>
              <a:rPr lang="en-US" dirty="0" smtClean="0"/>
              <a:t>ossible drawbacks should be avoided, but benefits should not be unnecessarily obstructed</a:t>
            </a:r>
          </a:p>
          <a:p>
            <a:r>
              <a:rPr lang="en-US" dirty="0"/>
              <a:t>r</a:t>
            </a:r>
            <a:r>
              <a:rPr lang="en-US" dirty="0" smtClean="0"/>
              <a:t>isk management and data protection-by-design and a multidisciplinary approach are key concepts in this</a:t>
            </a:r>
            <a:endParaRPr lang="nl-NL" dirty="0"/>
          </a:p>
        </p:txBody>
      </p:sp>
      <p:sp>
        <p:nvSpPr>
          <p:cNvPr id="2" name="Title 1"/>
          <p:cNvSpPr>
            <a:spLocks noGrp="1"/>
          </p:cNvSpPr>
          <p:nvPr>
            <p:ph type="title"/>
          </p:nvPr>
        </p:nvSpPr>
        <p:spPr/>
        <p:txBody>
          <a:bodyPr/>
          <a:lstStyle/>
          <a:p>
            <a:r>
              <a:rPr lang="en-GB" smtClean="0"/>
              <a:t>Global vision</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140</a:t>
            </a:fld>
            <a:r>
              <a:rPr lang="fr-BE" smtClean="0"/>
              <a:t> </a:t>
            </a:r>
            <a:endParaRPr lang="fr-BE" dirty="0"/>
          </a:p>
        </p:txBody>
      </p:sp>
    </p:spTree>
    <p:extLst>
      <p:ext uri="{BB962C8B-B14F-4D97-AF65-F5344CB8AC3E}">
        <p14:creationId xmlns:p14="http://schemas.microsoft.com/office/powerpoint/2010/main" val="1111683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err="1" smtClean="0"/>
              <a:t>legal</a:t>
            </a:r>
            <a:r>
              <a:rPr lang="nl-BE" dirty="0" smtClean="0"/>
              <a:t> </a:t>
            </a:r>
            <a:r>
              <a:rPr lang="nl-BE" dirty="0" err="1" smtClean="0"/>
              <a:t>framework</a:t>
            </a:r>
            <a:endParaRPr lang="nl-BE" dirty="0" smtClean="0"/>
          </a:p>
          <a:p>
            <a:endParaRPr lang="nl-BE" dirty="0"/>
          </a:p>
          <a:p>
            <a:r>
              <a:rPr lang="nl-BE" dirty="0" err="1" smtClean="0"/>
              <a:t>minimal</a:t>
            </a:r>
            <a:r>
              <a:rPr lang="nl-BE" dirty="0" smtClean="0"/>
              <a:t> information security </a:t>
            </a:r>
            <a:r>
              <a:rPr lang="nl-BE" dirty="0" err="1" smtClean="0"/>
              <a:t>standards</a:t>
            </a:r>
            <a:endParaRPr lang="nl-BE" dirty="0" smtClean="0"/>
          </a:p>
          <a:p>
            <a:endParaRPr lang="nl-BE" dirty="0"/>
          </a:p>
          <a:p>
            <a:r>
              <a:rPr lang="nl-BE" dirty="0" err="1" smtClean="0"/>
              <a:t>structural</a:t>
            </a:r>
            <a:r>
              <a:rPr lang="nl-BE" dirty="0" smtClean="0"/>
              <a:t> </a:t>
            </a:r>
            <a:r>
              <a:rPr lang="nl-BE" dirty="0" err="1" smtClean="0"/>
              <a:t>and</a:t>
            </a:r>
            <a:r>
              <a:rPr lang="nl-BE" dirty="0" smtClean="0"/>
              <a:t> </a:t>
            </a:r>
            <a:r>
              <a:rPr lang="nl-BE" dirty="0" err="1" smtClean="0"/>
              <a:t>institutional</a:t>
            </a:r>
            <a:r>
              <a:rPr lang="nl-BE" dirty="0" smtClean="0"/>
              <a:t> </a:t>
            </a:r>
            <a:r>
              <a:rPr lang="nl-BE" dirty="0" err="1" smtClean="0"/>
              <a:t>measures</a:t>
            </a:r>
            <a:endParaRPr lang="nl-BE" dirty="0"/>
          </a:p>
          <a:p>
            <a:endParaRPr lang="nl-BE" dirty="0"/>
          </a:p>
          <a:p>
            <a:r>
              <a:rPr lang="nl-BE" dirty="0" err="1" smtClean="0"/>
              <a:t>organisational</a:t>
            </a:r>
            <a:r>
              <a:rPr lang="nl-BE" dirty="0" smtClean="0"/>
              <a:t> </a:t>
            </a:r>
            <a:r>
              <a:rPr lang="nl-BE" dirty="0" err="1" smtClean="0"/>
              <a:t>measures</a:t>
            </a:r>
            <a:endParaRPr lang="nl-BE" dirty="0" smtClean="0"/>
          </a:p>
          <a:p>
            <a:endParaRPr lang="nl-BE" dirty="0"/>
          </a:p>
          <a:p>
            <a:r>
              <a:rPr lang="nl-BE" dirty="0" err="1"/>
              <a:t>technical</a:t>
            </a:r>
            <a:r>
              <a:rPr lang="nl-BE" dirty="0"/>
              <a:t> </a:t>
            </a:r>
            <a:r>
              <a:rPr lang="nl-BE" dirty="0" err="1"/>
              <a:t>measures</a:t>
            </a:r>
            <a:endParaRPr lang="nl-BE" dirty="0"/>
          </a:p>
          <a:p>
            <a:endParaRPr lang="nl-BE" dirty="0"/>
          </a:p>
        </p:txBody>
      </p:sp>
      <p:sp>
        <p:nvSpPr>
          <p:cNvPr id="4" name="Titel 3"/>
          <p:cNvSpPr>
            <a:spLocks noGrp="1"/>
          </p:cNvSpPr>
          <p:nvPr>
            <p:ph type="title"/>
          </p:nvPr>
        </p:nvSpPr>
        <p:spPr/>
        <p:txBody>
          <a:bodyPr/>
          <a:lstStyle/>
          <a:p>
            <a:r>
              <a:rPr lang="nl-BE" dirty="0" err="1" smtClean="0"/>
              <a:t>Holistic</a:t>
            </a:r>
            <a:r>
              <a:rPr lang="nl-BE" dirty="0" smtClean="0"/>
              <a:t> approach</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141</a:t>
            </a:fld>
            <a:r>
              <a:rPr lang="fr-BE" smtClean="0"/>
              <a:t> </a:t>
            </a:r>
            <a:endParaRPr lang="fr-BE" dirty="0"/>
          </a:p>
        </p:txBody>
      </p:sp>
    </p:spTree>
    <p:extLst>
      <p:ext uri="{BB962C8B-B14F-4D97-AF65-F5344CB8AC3E}">
        <p14:creationId xmlns:p14="http://schemas.microsoft.com/office/powerpoint/2010/main" val="129717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en-US" dirty="0" smtClean="0"/>
              <a:t>Regulation (EU</a:t>
            </a:r>
            <a:r>
              <a:rPr lang="en-US" dirty="0"/>
              <a:t>) 2016/679 </a:t>
            </a:r>
            <a:r>
              <a:rPr lang="en-US" dirty="0" smtClean="0"/>
              <a:t>of the European Parliament and of the Council </a:t>
            </a:r>
            <a:r>
              <a:rPr lang="en-US" dirty="0"/>
              <a:t>of 27 April 2016 on the protection of natural persons with regard to the processing of personal data and on the free movement of such data, and repealing Directive </a:t>
            </a:r>
            <a:r>
              <a:rPr lang="en-US" dirty="0" smtClean="0"/>
              <a:t>95/46/EC</a:t>
            </a:r>
          </a:p>
          <a:p>
            <a:endParaRPr lang="en-US" dirty="0" smtClean="0"/>
          </a:p>
          <a:p>
            <a:r>
              <a:rPr lang="en-US" dirty="0" smtClean="0"/>
              <a:t>directly </a:t>
            </a:r>
            <a:r>
              <a:rPr lang="en-US" dirty="0"/>
              <a:t>applicable without the need for transposition into national </a:t>
            </a:r>
            <a:r>
              <a:rPr lang="en-US" dirty="0" smtClean="0"/>
              <a:t>law</a:t>
            </a:r>
          </a:p>
          <a:p>
            <a:endParaRPr lang="en-US" dirty="0"/>
          </a:p>
          <a:p>
            <a:r>
              <a:rPr lang="en-US" dirty="0" smtClean="0"/>
              <a:t>applicable as from </a:t>
            </a:r>
            <a:r>
              <a:rPr lang="en-US" dirty="0"/>
              <a:t>25 </a:t>
            </a:r>
            <a:r>
              <a:rPr lang="en-US" dirty="0" smtClean="0"/>
              <a:t>May 2018</a:t>
            </a:r>
          </a:p>
          <a:p>
            <a:endParaRPr lang="en-US" dirty="0"/>
          </a:p>
          <a:p>
            <a:r>
              <a:rPr lang="en-US" dirty="0"/>
              <a:t>see </a:t>
            </a:r>
            <a:r>
              <a:rPr lang="en-US" dirty="0">
                <a:hlinkClick r:id="rId2"/>
              </a:rPr>
              <a:t>https://</a:t>
            </a:r>
            <a:r>
              <a:rPr lang="en-US" dirty="0" smtClean="0">
                <a:hlinkClick r:id="rId2"/>
              </a:rPr>
              <a:t>eur-lex.europa.eu/legal-content/EN/TXT</a:t>
            </a:r>
            <a:r>
              <a:rPr lang="en-US" dirty="0">
                <a:hlinkClick r:id="rId2"/>
              </a:rPr>
              <a:t>/?</a:t>
            </a:r>
            <a:r>
              <a:rPr lang="en-US" dirty="0" smtClean="0">
                <a:hlinkClick r:id="rId2"/>
              </a:rPr>
              <a:t>uri=celex%3A32016R0679</a:t>
            </a:r>
            <a:endParaRPr lang="en-US" dirty="0" smtClean="0"/>
          </a:p>
          <a:p>
            <a:endParaRPr lang="nl-BE" dirty="0"/>
          </a:p>
        </p:txBody>
      </p:sp>
      <p:sp>
        <p:nvSpPr>
          <p:cNvPr id="4" name="Titel 3"/>
          <p:cNvSpPr>
            <a:spLocks noGrp="1"/>
          </p:cNvSpPr>
          <p:nvPr>
            <p:ph type="title"/>
          </p:nvPr>
        </p:nvSpPr>
        <p:spPr/>
        <p:txBody>
          <a:bodyPr/>
          <a:lstStyle/>
          <a:p>
            <a:r>
              <a:rPr lang="nl-BE" dirty="0" smtClean="0"/>
              <a:t>Legal </a:t>
            </a:r>
            <a:r>
              <a:rPr lang="nl-BE" dirty="0" err="1" smtClean="0"/>
              <a:t>framework</a:t>
            </a:r>
            <a:r>
              <a:rPr lang="nl-BE" dirty="0" smtClean="0"/>
              <a:t>: General Data </a:t>
            </a:r>
            <a:r>
              <a:rPr lang="nl-BE" dirty="0" err="1" smtClean="0"/>
              <a:t>Protection</a:t>
            </a:r>
            <a:r>
              <a:rPr lang="nl-BE" dirty="0" smtClean="0"/>
              <a:t> </a:t>
            </a:r>
            <a:r>
              <a:rPr lang="nl-BE" dirty="0" err="1" smtClean="0"/>
              <a:t>Regulation</a:t>
            </a:r>
            <a:r>
              <a:rPr lang="nl-BE" dirty="0" smtClean="0"/>
              <a:t> (GDPR)</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142</a:t>
            </a:fld>
            <a:r>
              <a:rPr lang="fr-BE" smtClean="0"/>
              <a:t> </a:t>
            </a:r>
            <a:endParaRPr lang="fr-BE" dirty="0"/>
          </a:p>
        </p:txBody>
      </p:sp>
    </p:spTree>
    <p:extLst>
      <p:ext uri="{BB962C8B-B14F-4D97-AF65-F5344CB8AC3E}">
        <p14:creationId xmlns:p14="http://schemas.microsoft.com/office/powerpoint/2010/main" val="1155844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
            </a:r>
            <a:r>
              <a:rPr lang="en-US" dirty="0" smtClean="0"/>
              <a:t>eveloped by information security working party composed of Data Protection </a:t>
            </a:r>
            <a:r>
              <a:rPr lang="en-US" dirty="0"/>
              <a:t>O</a:t>
            </a:r>
            <a:r>
              <a:rPr lang="en-US" dirty="0" smtClean="0"/>
              <a:t>fficers (DPOs) of the actors =&gt; buy in !</a:t>
            </a:r>
          </a:p>
          <a:p>
            <a:r>
              <a:rPr lang="en-US" dirty="0"/>
              <a:t>a</a:t>
            </a:r>
            <a:r>
              <a:rPr lang="en-US" dirty="0" smtClean="0"/>
              <a:t>pproved by an independent Information Security Committee designated by Parliament</a:t>
            </a:r>
          </a:p>
          <a:p>
            <a:r>
              <a:rPr lang="en-US" dirty="0"/>
              <a:t>b</a:t>
            </a:r>
            <a:r>
              <a:rPr lang="en-US" dirty="0" smtClean="0"/>
              <a:t>ased on ISO 27000 standards, adapted for social security and health </a:t>
            </a:r>
            <a:r>
              <a:rPr lang="en-US" dirty="0"/>
              <a:t>care (see </a:t>
            </a:r>
            <a:r>
              <a:rPr lang="en-US" dirty="0">
                <a:hlinkClick r:id="rId2"/>
              </a:rPr>
              <a:t>https://</a:t>
            </a:r>
            <a:r>
              <a:rPr lang="en-US" dirty="0" smtClean="0">
                <a:hlinkClick r:id="rId2"/>
              </a:rPr>
              <a:t>en.wikipedia.org/wiki/ISO/IEC_27000-series</a:t>
            </a:r>
            <a:r>
              <a:rPr lang="en-US" dirty="0" smtClean="0"/>
              <a:t>)</a:t>
            </a:r>
          </a:p>
          <a:p>
            <a:r>
              <a:rPr lang="en-US" dirty="0" smtClean="0"/>
              <a:t>defines 15 areas of security</a:t>
            </a:r>
          </a:p>
          <a:p>
            <a:r>
              <a:rPr lang="en-US" dirty="0"/>
              <a:t>e</a:t>
            </a:r>
            <a:r>
              <a:rPr lang="en-US" dirty="0" smtClean="0"/>
              <a:t>nforced for all actors in the social sector</a:t>
            </a:r>
          </a:p>
          <a:p>
            <a:r>
              <a:rPr lang="en-US" dirty="0" smtClean="0"/>
              <a:t>extended with policy guidelines</a:t>
            </a:r>
          </a:p>
          <a:p>
            <a:pPr lvl="1"/>
            <a:r>
              <a:rPr lang="en-US" dirty="0" smtClean="0"/>
              <a:t>minimal </a:t>
            </a:r>
            <a:r>
              <a:rPr lang="en-US" dirty="0"/>
              <a:t>standards refer to policy guidelines for more </a:t>
            </a:r>
            <a:r>
              <a:rPr lang="en-US" dirty="0" smtClean="0"/>
              <a:t>detail</a:t>
            </a:r>
          </a:p>
          <a:p>
            <a:pPr lvl="1"/>
            <a:r>
              <a:rPr lang="en-US" dirty="0" smtClean="0"/>
              <a:t>policy guidelines provide support for concrete implementation</a:t>
            </a:r>
            <a:endParaRPr lang="en-US" dirty="0"/>
          </a:p>
          <a:p>
            <a:pPr lvl="1"/>
            <a:endParaRPr lang="en-US" dirty="0"/>
          </a:p>
        </p:txBody>
      </p:sp>
      <p:sp>
        <p:nvSpPr>
          <p:cNvPr id="2" name="Title 1"/>
          <p:cNvSpPr>
            <a:spLocks noGrp="1"/>
          </p:cNvSpPr>
          <p:nvPr>
            <p:ph type="title"/>
          </p:nvPr>
        </p:nvSpPr>
        <p:spPr/>
        <p:txBody>
          <a:bodyPr>
            <a:normAutofit/>
          </a:bodyPr>
          <a:lstStyle/>
          <a:p>
            <a:r>
              <a:rPr lang="en-US" dirty="0" smtClean="0"/>
              <a:t>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143</a:t>
            </a:fld>
            <a:r>
              <a:rPr lang="fr-BE" smtClean="0"/>
              <a:t> </a:t>
            </a:r>
            <a:endParaRPr lang="fr-BE" dirty="0"/>
          </a:p>
        </p:txBody>
      </p:sp>
    </p:spTree>
    <p:extLst>
      <p:ext uri="{BB962C8B-B14F-4D97-AF65-F5344CB8AC3E}">
        <p14:creationId xmlns:p14="http://schemas.microsoft.com/office/powerpoint/2010/main" val="1960117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smtClean="0"/>
              <a:t>basic </a:t>
            </a:r>
            <a:r>
              <a:rPr lang="nl-NL" dirty="0" err="1" smtClean="0"/>
              <a:t>principles</a:t>
            </a:r>
            <a:endParaRPr lang="nl-NL" dirty="0" smtClean="0"/>
          </a:p>
          <a:p>
            <a:r>
              <a:rPr lang="nl-NL" dirty="0"/>
              <a:t>i</a:t>
            </a:r>
            <a:r>
              <a:rPr lang="nl-NL" dirty="0" smtClean="0"/>
              <a:t>nformation security </a:t>
            </a:r>
            <a:r>
              <a:rPr lang="nl-NL" dirty="0" err="1" smtClean="0"/>
              <a:t>policies</a:t>
            </a:r>
            <a:endParaRPr lang="nl-NL" dirty="0" smtClean="0"/>
          </a:p>
          <a:p>
            <a:r>
              <a:rPr lang="nl-NL" dirty="0" err="1"/>
              <a:t>o</a:t>
            </a:r>
            <a:r>
              <a:rPr lang="nl-NL" dirty="0" err="1" smtClean="0"/>
              <a:t>rganisation</a:t>
            </a:r>
            <a:r>
              <a:rPr lang="nl-NL" dirty="0" smtClean="0"/>
              <a:t> of information security</a:t>
            </a:r>
          </a:p>
          <a:p>
            <a:pPr lvl="1"/>
            <a:r>
              <a:rPr lang="nl-NL" dirty="0" err="1" smtClean="0"/>
              <a:t>internal</a:t>
            </a:r>
            <a:r>
              <a:rPr lang="nl-NL" dirty="0" smtClean="0"/>
              <a:t> </a:t>
            </a:r>
            <a:r>
              <a:rPr lang="nl-NL" dirty="0" err="1" smtClean="0"/>
              <a:t>organisation</a:t>
            </a:r>
            <a:endParaRPr lang="nl-NL" dirty="0" smtClean="0"/>
          </a:p>
          <a:p>
            <a:pPr lvl="1"/>
            <a:r>
              <a:rPr lang="nl-NL" dirty="0" smtClean="0"/>
              <a:t>mobile equipment </a:t>
            </a:r>
            <a:r>
              <a:rPr lang="nl-NL" dirty="0" err="1" smtClean="0"/>
              <a:t>and</a:t>
            </a:r>
            <a:r>
              <a:rPr lang="nl-NL" dirty="0" smtClean="0"/>
              <a:t> remote </a:t>
            </a:r>
            <a:r>
              <a:rPr lang="nl-NL" dirty="0" err="1" smtClean="0"/>
              <a:t>working</a:t>
            </a:r>
            <a:endParaRPr lang="nl-NL" dirty="0" smtClean="0"/>
          </a:p>
          <a:p>
            <a:r>
              <a:rPr lang="nl-NL" dirty="0"/>
              <a:t>s</a:t>
            </a:r>
            <a:r>
              <a:rPr lang="nl-NL" dirty="0" smtClean="0"/>
              <a:t>ecurity </a:t>
            </a:r>
            <a:r>
              <a:rPr lang="nl-NL" dirty="0" err="1" smtClean="0"/>
              <a:t>measures</a:t>
            </a:r>
            <a:r>
              <a:rPr lang="nl-NL" dirty="0" smtClean="0"/>
              <a:t> </a:t>
            </a:r>
            <a:r>
              <a:rPr lang="nl-NL" dirty="0" err="1" smtClean="0"/>
              <a:t>for</a:t>
            </a:r>
            <a:r>
              <a:rPr lang="nl-NL" dirty="0" smtClean="0"/>
              <a:t> employees </a:t>
            </a:r>
            <a:r>
              <a:rPr lang="nl-NL" dirty="0" err="1" smtClean="0"/>
              <a:t>and</a:t>
            </a:r>
            <a:r>
              <a:rPr lang="nl-NL" dirty="0" smtClean="0"/>
              <a:t> co-</a:t>
            </a:r>
            <a:r>
              <a:rPr lang="nl-NL" dirty="0" err="1" smtClean="0"/>
              <a:t>workers</a:t>
            </a:r>
            <a:endParaRPr lang="nl-NL" dirty="0" smtClean="0"/>
          </a:p>
          <a:p>
            <a:r>
              <a:rPr lang="nl-NL" dirty="0"/>
              <a:t>m</a:t>
            </a:r>
            <a:r>
              <a:rPr lang="nl-NL" dirty="0" smtClean="0"/>
              <a:t>anagement of company assets</a:t>
            </a:r>
          </a:p>
          <a:p>
            <a:r>
              <a:rPr lang="nl-NL" dirty="0" err="1" smtClean="0"/>
              <a:t>physical</a:t>
            </a:r>
            <a:r>
              <a:rPr lang="nl-NL" dirty="0" smtClean="0"/>
              <a:t> </a:t>
            </a:r>
            <a:r>
              <a:rPr lang="nl-NL" dirty="0" err="1" smtClean="0"/>
              <a:t>and</a:t>
            </a:r>
            <a:r>
              <a:rPr lang="nl-NL" dirty="0" smtClean="0"/>
              <a:t> </a:t>
            </a:r>
            <a:r>
              <a:rPr lang="nl-NL" dirty="0" err="1" smtClean="0"/>
              <a:t>environmental</a:t>
            </a:r>
            <a:r>
              <a:rPr lang="nl-NL" dirty="0" smtClean="0"/>
              <a:t> security</a:t>
            </a:r>
          </a:p>
          <a:p>
            <a:r>
              <a:rPr lang="nl-NL" dirty="0" smtClean="0"/>
              <a:t>access control (</a:t>
            </a:r>
            <a:r>
              <a:rPr lang="nl-NL" dirty="0" err="1" smtClean="0"/>
              <a:t>physical</a:t>
            </a:r>
            <a:r>
              <a:rPr lang="nl-NL" dirty="0" smtClean="0"/>
              <a:t> </a:t>
            </a:r>
            <a:r>
              <a:rPr lang="nl-NL" dirty="0" err="1" smtClean="0"/>
              <a:t>and</a:t>
            </a:r>
            <a:r>
              <a:rPr lang="nl-NL" dirty="0" smtClean="0"/>
              <a:t> </a:t>
            </a:r>
            <a:r>
              <a:rPr lang="nl-NL" dirty="0" err="1" smtClean="0"/>
              <a:t>logical</a:t>
            </a:r>
            <a:r>
              <a:rPr lang="nl-NL" dirty="0" smtClean="0"/>
              <a:t>)</a:t>
            </a:r>
          </a:p>
          <a:p>
            <a:r>
              <a:rPr lang="nl-NL" dirty="0" err="1" smtClean="0"/>
              <a:t>encryption</a:t>
            </a:r>
            <a:endParaRPr lang="nl-NL" dirty="0" smtClean="0"/>
          </a:p>
        </p:txBody>
      </p:sp>
      <p:sp>
        <p:nvSpPr>
          <p:cNvPr id="2" name="Title 1"/>
          <p:cNvSpPr>
            <a:spLocks noGrp="1"/>
          </p:cNvSpPr>
          <p:nvPr>
            <p:ph type="title"/>
          </p:nvPr>
        </p:nvSpPr>
        <p:spPr/>
        <p:txBody>
          <a:bodyPr>
            <a:normAutofit/>
          </a:bodyPr>
          <a:lstStyle/>
          <a:p>
            <a:r>
              <a:rPr lang="en-US" dirty="0" smtClean="0"/>
              <a:t>Topics covered by minimal information security standards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144</a:t>
            </a:fld>
            <a:r>
              <a:rPr lang="fr-BE" smtClean="0"/>
              <a:t> </a:t>
            </a:r>
            <a:endParaRPr lang="fr-BE" dirty="0"/>
          </a:p>
        </p:txBody>
      </p:sp>
    </p:spTree>
    <p:extLst>
      <p:ext uri="{BB962C8B-B14F-4D97-AF65-F5344CB8AC3E}">
        <p14:creationId xmlns:p14="http://schemas.microsoft.com/office/powerpoint/2010/main" val="246229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smtClean="0"/>
              <a:t>operations management</a:t>
            </a:r>
          </a:p>
          <a:p>
            <a:r>
              <a:rPr lang="nl-NL" dirty="0" err="1"/>
              <a:t>p</a:t>
            </a:r>
            <a:r>
              <a:rPr lang="nl-NL" dirty="0" err="1" smtClean="0"/>
              <a:t>rotecting</a:t>
            </a:r>
            <a:r>
              <a:rPr lang="nl-NL" dirty="0" smtClean="0"/>
              <a:t> </a:t>
            </a:r>
            <a:r>
              <a:rPr lang="nl-NL" dirty="0" err="1" smtClean="0"/>
              <a:t>communications</a:t>
            </a:r>
            <a:endParaRPr lang="nl-NL" dirty="0" smtClean="0"/>
          </a:p>
          <a:p>
            <a:r>
              <a:rPr lang="nl-NL" dirty="0" err="1"/>
              <a:t>p</a:t>
            </a:r>
            <a:r>
              <a:rPr lang="nl-NL" dirty="0" err="1" smtClean="0"/>
              <a:t>rocurement</a:t>
            </a:r>
            <a:r>
              <a:rPr lang="nl-NL" dirty="0" smtClean="0"/>
              <a:t>, design, development </a:t>
            </a:r>
            <a:r>
              <a:rPr lang="nl-NL" dirty="0" err="1" smtClean="0"/>
              <a:t>and</a:t>
            </a:r>
            <a:r>
              <a:rPr lang="nl-NL" dirty="0" smtClean="0"/>
              <a:t> maintenance of systems</a:t>
            </a:r>
          </a:p>
          <a:p>
            <a:r>
              <a:rPr lang="nl-NL" dirty="0" err="1"/>
              <a:t>s</a:t>
            </a:r>
            <a:r>
              <a:rPr lang="nl-NL" dirty="0" err="1" smtClean="0"/>
              <a:t>upplier</a:t>
            </a:r>
            <a:r>
              <a:rPr lang="nl-NL" dirty="0" smtClean="0"/>
              <a:t> management</a:t>
            </a:r>
          </a:p>
          <a:p>
            <a:r>
              <a:rPr lang="nl-NL" dirty="0"/>
              <a:t>i</a:t>
            </a:r>
            <a:r>
              <a:rPr lang="nl-NL" dirty="0" smtClean="0"/>
              <a:t>ncident management</a:t>
            </a:r>
          </a:p>
          <a:p>
            <a:r>
              <a:rPr lang="nl-NL" dirty="0"/>
              <a:t>b</a:t>
            </a:r>
            <a:r>
              <a:rPr lang="nl-NL" dirty="0" smtClean="0"/>
              <a:t>usiness </a:t>
            </a:r>
            <a:r>
              <a:rPr lang="nl-NL" dirty="0" err="1" smtClean="0"/>
              <a:t>continuity</a:t>
            </a:r>
            <a:endParaRPr lang="nl-NL" dirty="0" smtClean="0"/>
          </a:p>
          <a:p>
            <a:r>
              <a:rPr lang="nl-NL" dirty="0"/>
              <a:t>c</a:t>
            </a:r>
            <a:r>
              <a:rPr lang="nl-NL" dirty="0" smtClean="0"/>
              <a:t>ompliance</a:t>
            </a:r>
            <a:endParaRPr lang="en-US" dirty="0" smtClean="0"/>
          </a:p>
          <a:p>
            <a:endParaRPr lang="nl-BE" dirty="0"/>
          </a:p>
        </p:txBody>
      </p:sp>
      <p:sp>
        <p:nvSpPr>
          <p:cNvPr id="2" name="Titel 1"/>
          <p:cNvSpPr>
            <a:spLocks noGrp="1"/>
          </p:cNvSpPr>
          <p:nvPr>
            <p:ph type="title"/>
          </p:nvPr>
        </p:nvSpPr>
        <p:spPr/>
        <p:txBody>
          <a:bodyPr>
            <a:normAutofit/>
          </a:bodyPr>
          <a:lstStyle/>
          <a:p>
            <a:r>
              <a:rPr lang="en-US" dirty="0" smtClean="0"/>
              <a:t>Topics covered by minimal information security standards</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145</a:t>
            </a:fld>
            <a:r>
              <a:rPr lang="fr-BE" smtClean="0"/>
              <a:t> </a:t>
            </a:r>
            <a:endParaRPr lang="fr-BE" dirty="0"/>
          </a:p>
        </p:txBody>
      </p:sp>
    </p:spTree>
    <p:extLst>
      <p:ext uri="{BB962C8B-B14F-4D97-AF65-F5344CB8AC3E}">
        <p14:creationId xmlns:p14="http://schemas.microsoft.com/office/powerpoint/2010/main" val="126696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no unnecessary central data storage</a:t>
            </a:r>
          </a:p>
          <a:p>
            <a:r>
              <a:rPr lang="en-GB" smtClean="0"/>
              <a:t>availability of free of charge, basic information security services</a:t>
            </a:r>
          </a:p>
          <a:p>
            <a:pPr lvl="1"/>
            <a:r>
              <a:rPr lang="en-GB" smtClean="0"/>
              <a:t>user- &amp; access management</a:t>
            </a:r>
          </a:p>
          <a:p>
            <a:pPr lvl="1"/>
            <a:r>
              <a:rPr lang="en-GB" smtClean="0"/>
              <a:t>encryption</a:t>
            </a:r>
          </a:p>
          <a:p>
            <a:pPr lvl="1"/>
            <a:r>
              <a:rPr lang="en-GB" smtClean="0"/>
              <a:t>logging</a:t>
            </a:r>
          </a:p>
          <a:p>
            <a:pPr lvl="1"/>
            <a:r>
              <a:rPr lang="en-GB" smtClean="0"/>
              <a:t>reference directories</a:t>
            </a:r>
          </a:p>
          <a:p>
            <a:pPr lvl="1"/>
            <a:r>
              <a:rPr lang="en-GB" smtClean="0"/>
              <a:t>…</a:t>
            </a:r>
          </a:p>
          <a:p>
            <a:r>
              <a:rPr lang="en-GB" smtClean="0"/>
              <a:t>independent Information Security Committee designated by the Parliament that authorizes data exchange</a:t>
            </a:r>
          </a:p>
          <a:p>
            <a:r>
              <a:rPr lang="en-GB" smtClean="0"/>
              <a:t>a preventive control of the legitimacy of personal data exchange by an trusted third party (TTP) according to the authorizations of the independent Information Security Committee</a:t>
            </a:r>
            <a:endParaRPr lang="en-GB" dirty="0" smtClean="0"/>
          </a:p>
        </p:txBody>
      </p:sp>
      <p:sp>
        <p:nvSpPr>
          <p:cNvPr id="2" name="Title 1"/>
          <p:cNvSpPr>
            <a:spLocks noGrp="1"/>
          </p:cNvSpPr>
          <p:nvPr>
            <p:ph type="title"/>
          </p:nvPr>
        </p:nvSpPr>
        <p:spPr/>
        <p:txBody>
          <a:bodyPr/>
          <a:lstStyle/>
          <a:p>
            <a:r>
              <a:rPr lang="en-GB" smtClean="0"/>
              <a:t>Structural and institutional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146</a:t>
            </a:fld>
            <a:r>
              <a:rPr lang="fr-BE" smtClean="0"/>
              <a:t> </a:t>
            </a:r>
            <a:endParaRPr lang="fr-BE" dirty="0"/>
          </a:p>
        </p:txBody>
      </p:sp>
    </p:spTree>
    <p:extLst>
      <p:ext uri="{BB962C8B-B14F-4D97-AF65-F5344CB8AC3E}">
        <p14:creationId xmlns:p14="http://schemas.microsoft.com/office/powerpoint/2010/main" val="274887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lawfulness and purpose limitation</a:t>
            </a:r>
          </a:p>
          <a:p>
            <a:pPr lvl="1"/>
            <a:r>
              <a:rPr lang="en-US" dirty="0" smtClean="0"/>
              <a:t>is the processing serving a legitimate purpose?</a:t>
            </a:r>
          </a:p>
          <a:p>
            <a:pPr lvl="1"/>
            <a:r>
              <a:rPr lang="en-US" dirty="0" smtClean="0"/>
              <a:t>are the purposes of the processing well defined ?</a:t>
            </a:r>
          </a:p>
          <a:p>
            <a:r>
              <a:rPr lang="en-US" dirty="0" smtClean="0"/>
              <a:t>data minimization</a:t>
            </a:r>
          </a:p>
          <a:p>
            <a:pPr lvl="1"/>
            <a:r>
              <a:rPr lang="en-US" dirty="0" smtClean="0"/>
              <a:t>is the processing using the minimal dataset to achieve the purposes ?</a:t>
            </a:r>
          </a:p>
          <a:p>
            <a:pPr lvl="1"/>
            <a:r>
              <a:rPr lang="en-US" dirty="0" smtClean="0"/>
              <a:t>storage limitation</a:t>
            </a:r>
          </a:p>
          <a:p>
            <a:r>
              <a:rPr lang="en-US" dirty="0" smtClean="0"/>
              <a:t>integrity and confidentiality</a:t>
            </a:r>
          </a:p>
          <a:p>
            <a:pPr lvl="1"/>
            <a:r>
              <a:rPr lang="en-US" dirty="0" smtClean="0"/>
              <a:t>measures on how to guarantee both parameters</a:t>
            </a:r>
          </a:p>
          <a:p>
            <a:r>
              <a:rPr lang="en-US" dirty="0" smtClean="0"/>
              <a:t>transparency for the data subjects</a:t>
            </a:r>
          </a:p>
          <a:p>
            <a:r>
              <a:rPr lang="en-US" dirty="0" smtClean="0"/>
              <a:t>information security standards</a:t>
            </a:r>
          </a:p>
        </p:txBody>
      </p:sp>
      <p:sp>
        <p:nvSpPr>
          <p:cNvPr id="2" name="Title 1"/>
          <p:cNvSpPr>
            <a:spLocks noGrp="1"/>
          </p:cNvSpPr>
          <p:nvPr>
            <p:ph type="title"/>
          </p:nvPr>
        </p:nvSpPr>
        <p:spPr/>
        <p:txBody>
          <a:bodyPr/>
          <a:lstStyle/>
          <a:p>
            <a:r>
              <a:rPr lang="en-US" smtClean="0"/>
              <a:t>Considerations in the deliberations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147</a:t>
            </a:fld>
            <a:r>
              <a:rPr lang="fr-BE" smtClean="0"/>
              <a:t> </a:t>
            </a:r>
            <a:endParaRPr lang="fr-BE" dirty="0"/>
          </a:p>
        </p:txBody>
      </p:sp>
    </p:spTree>
    <p:extLst>
      <p:ext uri="{BB962C8B-B14F-4D97-AF65-F5344CB8AC3E}">
        <p14:creationId xmlns:p14="http://schemas.microsoft.com/office/powerpoint/2010/main" val="3057856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I</a:t>
            </a:r>
            <a:r>
              <a:rPr lang="en-GB" dirty="0" smtClean="0"/>
              <a:t>nformation </a:t>
            </a:r>
            <a:r>
              <a:rPr lang="en-GB" dirty="0"/>
              <a:t>S</a:t>
            </a:r>
            <a:r>
              <a:rPr lang="en-GB" dirty="0" smtClean="0"/>
              <a:t>ecurity </a:t>
            </a:r>
            <a:r>
              <a:rPr lang="en-GB" dirty="0"/>
              <a:t>D</a:t>
            </a:r>
            <a:r>
              <a:rPr lang="en-GB" dirty="0" smtClean="0"/>
              <a:t>epartment headed by Data Protection Officer (DPO) with each actor in the social sector</a:t>
            </a:r>
          </a:p>
          <a:p>
            <a:endParaRPr lang="en-GB" dirty="0" smtClean="0"/>
          </a:p>
          <a:p>
            <a:r>
              <a:rPr lang="en-GB" dirty="0" smtClean="0"/>
              <a:t>specialized information security service providers</a:t>
            </a:r>
          </a:p>
          <a:p>
            <a:endParaRPr lang="en-US" dirty="0" smtClean="0"/>
          </a:p>
          <a:p>
            <a:r>
              <a:rPr lang="en-US" dirty="0" smtClean="0"/>
              <a:t>need for compliance with minimal information security and data protection standards (</a:t>
            </a:r>
            <a:r>
              <a:rPr lang="en-US" dirty="0" err="1" smtClean="0"/>
              <a:t>Minimale</a:t>
            </a:r>
            <a:r>
              <a:rPr lang="en-US" dirty="0" smtClean="0"/>
              <a:t> </a:t>
            </a:r>
            <a:r>
              <a:rPr lang="en-US" dirty="0" err="1" smtClean="0"/>
              <a:t>normen</a:t>
            </a:r>
            <a:r>
              <a:rPr lang="en-US" dirty="0" smtClean="0"/>
              <a:t> / </a:t>
            </a:r>
            <a:r>
              <a:rPr lang="en-US" dirty="0" err="1" smtClean="0"/>
              <a:t>Normes</a:t>
            </a:r>
            <a:r>
              <a:rPr lang="en-US" dirty="0" smtClean="0"/>
              <a:t> </a:t>
            </a:r>
            <a:r>
              <a:rPr lang="en-US" dirty="0" err="1" smtClean="0"/>
              <a:t>minimales</a:t>
            </a:r>
            <a:r>
              <a:rPr lang="en-US" dirty="0" smtClean="0"/>
              <a:t>)</a:t>
            </a:r>
          </a:p>
          <a:p>
            <a:endParaRPr lang="en-GB" dirty="0" smtClean="0"/>
          </a:p>
          <a:p>
            <a:r>
              <a:rPr lang="en-GB" dirty="0" smtClean="0"/>
              <a:t>information security working parties </a:t>
            </a:r>
            <a:r>
              <a:rPr lang="en-US" dirty="0" smtClean="0"/>
              <a:t>developing information security policies</a:t>
            </a:r>
          </a:p>
          <a:p>
            <a:endParaRPr lang="en-US" dirty="0" smtClean="0"/>
          </a:p>
          <a:p>
            <a:r>
              <a:rPr lang="en-US" dirty="0" smtClean="0"/>
              <a:t>Data Protection Impact Assessments (DPIA)</a:t>
            </a:r>
          </a:p>
          <a:p>
            <a:endParaRPr lang="en-US" dirty="0" smtClean="0"/>
          </a:p>
          <a:p>
            <a:r>
              <a:rPr lang="en-US" dirty="0" smtClean="0"/>
              <a:t>unique file</a:t>
            </a:r>
          </a:p>
          <a:p>
            <a:endParaRPr lang="en-US" dirty="0" smtClean="0"/>
          </a:p>
        </p:txBody>
      </p:sp>
      <p:sp>
        <p:nvSpPr>
          <p:cNvPr id="2" name="Title 1"/>
          <p:cNvSpPr>
            <a:spLocks noGrp="1"/>
          </p:cNvSpPr>
          <p:nvPr>
            <p:ph type="title"/>
          </p:nvPr>
        </p:nvSpPr>
        <p:spPr/>
        <p:txBody>
          <a:bodyPr/>
          <a:lstStyle/>
          <a:p>
            <a:r>
              <a:rPr lang="en-GB" dirty="0"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148</a:t>
            </a:fld>
            <a:r>
              <a:rPr lang="fr-BE" smtClean="0"/>
              <a:t> </a:t>
            </a:r>
            <a:endParaRPr lang="fr-BE" dirty="0"/>
          </a:p>
        </p:txBody>
      </p:sp>
    </p:spTree>
    <p:extLst>
      <p:ext uri="{BB962C8B-B14F-4D97-AF65-F5344CB8AC3E}">
        <p14:creationId xmlns:p14="http://schemas.microsoft.com/office/powerpoint/2010/main" val="3036148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a:t>
            </a:r>
            <a:r>
              <a:rPr lang="en-US" dirty="0" smtClean="0"/>
              <a:t>early assessment of compliance with minimal security standards</a:t>
            </a:r>
          </a:p>
          <a:p>
            <a:pPr lvl="1"/>
            <a:r>
              <a:rPr lang="en-US" dirty="0" smtClean="0"/>
              <a:t>questionnaire sent out to all institutions connected to the network</a:t>
            </a:r>
          </a:p>
          <a:p>
            <a:pPr lvl="1"/>
            <a:r>
              <a:rPr lang="en-US" dirty="0" smtClean="0"/>
              <a:t>checked by the security service of the TTP</a:t>
            </a:r>
          </a:p>
          <a:p>
            <a:pPr lvl="1"/>
            <a:r>
              <a:rPr lang="en-US" dirty="0" smtClean="0"/>
              <a:t>reviewed in the Information Security work group </a:t>
            </a:r>
          </a:p>
          <a:p>
            <a:endParaRPr lang="en-US" dirty="0" smtClean="0"/>
          </a:p>
          <a:p>
            <a:r>
              <a:rPr lang="en-US" dirty="0"/>
              <a:t>s</a:t>
            </a:r>
            <a:r>
              <a:rPr lang="en-US" dirty="0" smtClean="0"/>
              <a:t>ecurity requirements reviewed on regular basis</a:t>
            </a:r>
          </a:p>
          <a:p>
            <a:endParaRPr lang="en-US" dirty="0" smtClean="0"/>
          </a:p>
          <a:p>
            <a:r>
              <a:rPr lang="en-US" dirty="0"/>
              <a:t>i</a:t>
            </a:r>
            <a:r>
              <a:rPr lang="en-US" dirty="0" smtClean="0"/>
              <a:t>nternal audits with continuous improvement plans =&gt; independent auditor reporting on findings</a:t>
            </a:r>
          </a:p>
          <a:p>
            <a:pPr marL="457200" lvl="1" indent="0">
              <a:buNone/>
            </a:pPr>
            <a:endParaRPr lang="en-US" dirty="0"/>
          </a:p>
        </p:txBody>
      </p:sp>
      <p:sp>
        <p:nvSpPr>
          <p:cNvPr id="2" name="Title 1"/>
          <p:cNvSpPr>
            <a:spLocks noGrp="1"/>
          </p:cNvSpPr>
          <p:nvPr>
            <p:ph type="title"/>
          </p:nvPr>
        </p:nvSpPr>
        <p:spPr/>
        <p:txBody>
          <a:bodyPr/>
          <a:lstStyle/>
          <a:p>
            <a:r>
              <a:rPr lang="en-US" dirty="0" err="1" smtClean="0"/>
              <a:t>Organisational</a:t>
            </a:r>
            <a:r>
              <a:rPr lang="en-US" dirty="0" smtClean="0"/>
              <a:t> measures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149</a:t>
            </a:fld>
            <a:r>
              <a:rPr lang="fr-BE" smtClean="0"/>
              <a:t> </a:t>
            </a:r>
            <a:endParaRPr lang="fr-BE" dirty="0"/>
          </a:p>
        </p:txBody>
      </p:sp>
    </p:spTree>
    <p:extLst>
      <p:ext uri="{BB962C8B-B14F-4D97-AF65-F5344CB8AC3E}">
        <p14:creationId xmlns:p14="http://schemas.microsoft.com/office/powerpoint/2010/main" val="44038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err="1"/>
              <a:t>a</a:t>
            </a:r>
            <a:r>
              <a:rPr lang="nl-BE" dirty="0" err="1" smtClean="0"/>
              <a:t>greements</a:t>
            </a:r>
            <a:r>
              <a:rPr lang="nl-BE" dirty="0" smtClean="0"/>
              <a:t> </a:t>
            </a:r>
            <a:r>
              <a:rPr lang="nl-BE" dirty="0" err="1" smtClean="0"/>
              <a:t>between</a:t>
            </a:r>
            <a:r>
              <a:rPr lang="nl-BE" dirty="0" smtClean="0"/>
              <a:t> actors </a:t>
            </a:r>
            <a:r>
              <a:rPr lang="en-US" dirty="0" smtClean="0"/>
              <a:t>about</a:t>
            </a:r>
          </a:p>
          <a:p>
            <a:pPr lvl="1"/>
            <a:r>
              <a:rPr lang="en-US" dirty="0" smtClean="0"/>
              <a:t>who is responsible of carrying out which authentications and verifications on the basis of which means</a:t>
            </a:r>
          </a:p>
          <a:p>
            <a:pPr lvl="1"/>
            <a:r>
              <a:rPr lang="en-US" dirty="0" smtClean="0"/>
              <a:t>how the results of the authentications and verifications are securely stored and exchanged electronically between the actors involved</a:t>
            </a:r>
          </a:p>
          <a:p>
            <a:pPr lvl="1"/>
            <a:r>
              <a:rPr lang="en-US" dirty="0" smtClean="0"/>
              <a:t>who is responsible of logging access (attempts) to the services and applications</a:t>
            </a:r>
          </a:p>
          <a:p>
            <a:pPr lvl="1"/>
            <a:r>
              <a:rPr lang="en-US" dirty="0" smtClean="0"/>
              <a:t>how it is ensured that a complete reconstruction of loggings can take place to determine which natural person has used which service in relation to which person, when and for what purposes</a:t>
            </a:r>
          </a:p>
          <a:p>
            <a:pPr lvl="1"/>
            <a:r>
              <a:rPr lang="en-US" dirty="0" smtClean="0"/>
              <a:t>the retention period of the loggings, as well as the way in which these can be consulted by those who are entitled to do so</a:t>
            </a:r>
            <a:endParaRPr lang="nl-BE" dirty="0" smtClean="0"/>
          </a:p>
        </p:txBody>
      </p:sp>
      <p:sp>
        <p:nvSpPr>
          <p:cNvPr id="2" name="Title 1"/>
          <p:cNvSpPr>
            <a:spLocks noGrp="1"/>
          </p:cNvSpPr>
          <p:nvPr>
            <p:ph type="title"/>
          </p:nvPr>
        </p:nvSpPr>
        <p:spPr/>
        <p:txBody>
          <a:bodyPr/>
          <a:lstStyle/>
          <a:p>
            <a:r>
              <a:rPr lang="nl-BE" smtClean="0"/>
              <a:t>Circles of trust</a:t>
            </a:r>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150</a:t>
            </a:fld>
            <a:r>
              <a:rPr lang="fr-BE" smtClean="0"/>
              <a:t> </a:t>
            </a:r>
            <a:endParaRPr lang="fr-BE" dirty="0"/>
          </a:p>
        </p:txBody>
      </p:sp>
    </p:spTree>
    <p:extLst>
      <p:ext uri="{BB962C8B-B14F-4D97-AF65-F5344CB8AC3E}">
        <p14:creationId xmlns:p14="http://schemas.microsoft.com/office/powerpoint/2010/main" val="369521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f</a:t>
            </a:r>
            <a:r>
              <a:rPr lang="en-US" dirty="0" smtClean="0"/>
              <a:t>ocus has to be put on a good balance between</a:t>
            </a:r>
          </a:p>
          <a:p>
            <a:pPr lvl="1"/>
            <a:r>
              <a:rPr lang="en-US" dirty="0" smtClean="0"/>
              <a:t>effectiveness and efficiency of information systems</a:t>
            </a:r>
          </a:p>
          <a:p>
            <a:pPr lvl="1"/>
            <a:r>
              <a:rPr lang="en-US" dirty="0" smtClean="0"/>
              <a:t>information security and data protection</a:t>
            </a:r>
          </a:p>
          <a:p>
            <a:pPr marL="457200" lvl="1" indent="0">
              <a:buNone/>
            </a:pPr>
            <a:r>
              <a:rPr lang="en-US" dirty="0" smtClean="0"/>
              <a:t>=&gt; based on risk analysis</a:t>
            </a:r>
          </a:p>
          <a:p>
            <a:r>
              <a:rPr lang="en-US" dirty="0"/>
              <a:t>i</a:t>
            </a:r>
            <a:r>
              <a:rPr lang="en-US" dirty="0" smtClean="0"/>
              <a:t>nformation security and data protection need a holistic approach and are translated into a number of measures</a:t>
            </a:r>
          </a:p>
          <a:p>
            <a:pPr lvl="1"/>
            <a:r>
              <a:rPr lang="en-US" dirty="0" smtClean="0"/>
              <a:t>structural measures</a:t>
            </a:r>
          </a:p>
          <a:p>
            <a:pPr lvl="1"/>
            <a:r>
              <a:rPr lang="en-US" dirty="0" smtClean="0"/>
              <a:t>organizational measures</a:t>
            </a:r>
          </a:p>
          <a:p>
            <a:pPr lvl="1"/>
            <a:r>
              <a:rPr lang="en-US" dirty="0" smtClean="0"/>
              <a:t>technical measures</a:t>
            </a:r>
          </a:p>
          <a:p>
            <a:pPr lvl="1"/>
            <a:r>
              <a:rPr lang="en-US" dirty="0" smtClean="0"/>
              <a:t>legal measures</a:t>
            </a:r>
          </a:p>
          <a:p>
            <a:r>
              <a:rPr lang="en-US" dirty="0"/>
              <a:t>p</a:t>
            </a:r>
            <a:r>
              <a:rPr lang="en-US" dirty="0" smtClean="0"/>
              <a:t>romoting information security and data protection by design</a:t>
            </a:r>
          </a:p>
        </p:txBody>
      </p:sp>
      <p:sp>
        <p:nvSpPr>
          <p:cNvPr id="2" name="Title 1"/>
          <p:cNvSpPr>
            <a:spLocks noGrp="1"/>
          </p:cNvSpPr>
          <p:nvPr>
            <p:ph type="title"/>
          </p:nvPr>
        </p:nvSpPr>
        <p:spPr/>
        <p:txBody>
          <a:bodyPr/>
          <a:lstStyle/>
          <a:p>
            <a:r>
              <a:rPr lang="en-US" dirty="0" smtClean="0"/>
              <a:t>Conclusion on information security</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151</a:t>
            </a:fld>
            <a:r>
              <a:rPr lang="fr-BE" smtClean="0"/>
              <a:t> </a:t>
            </a:r>
            <a:endParaRPr lang="fr-BE" dirty="0"/>
          </a:p>
        </p:txBody>
      </p:sp>
    </p:spTree>
    <p:extLst>
      <p:ext uri="{BB962C8B-B14F-4D97-AF65-F5344CB8AC3E}">
        <p14:creationId xmlns:p14="http://schemas.microsoft.com/office/powerpoint/2010/main" val="3883046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Designate an institution as a driving force</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152</a:t>
            </a:fld>
            <a:endParaRPr lang="en-GB" dirty="0"/>
          </a:p>
        </p:txBody>
      </p:sp>
    </p:spTree>
    <p:extLst>
      <p:ext uri="{BB962C8B-B14F-4D97-AF65-F5344CB8AC3E}">
        <p14:creationId xmlns:p14="http://schemas.microsoft.com/office/powerpoint/2010/main" val="396970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definition of the vision and the strategy on information management in the social sector</a:t>
            </a:r>
          </a:p>
          <a:p>
            <a:endParaRPr lang="en-GB" dirty="0" smtClean="0"/>
          </a:p>
          <a:p>
            <a:r>
              <a:rPr lang="en-GB" dirty="0" smtClean="0"/>
              <a:t>definition of the common principles related to information management,  information security and privacy protection</a:t>
            </a:r>
          </a:p>
          <a:p>
            <a:endParaRPr lang="en-GB" dirty="0" smtClean="0"/>
          </a:p>
          <a:p>
            <a:r>
              <a:rPr lang="en-GB" dirty="0" smtClean="0"/>
              <a:t>definition, implementation and management of an interoperability framework</a:t>
            </a:r>
          </a:p>
          <a:p>
            <a:pPr lvl="1"/>
            <a:r>
              <a:rPr lang="en-GB" dirty="0" smtClean="0"/>
              <a:t>technical: secure messaging of several types of information (structured data, documents, images, metadata, …)</a:t>
            </a:r>
          </a:p>
          <a:p>
            <a:pPr lvl="1"/>
            <a:r>
              <a:rPr lang="en-GB" dirty="0" smtClean="0"/>
              <a:t>semantic: harmonization of concepts and co-ordination of necessary legal changes</a:t>
            </a:r>
          </a:p>
          <a:p>
            <a:pPr lvl="1"/>
            <a:r>
              <a:rPr lang="en-GB" dirty="0" smtClean="0"/>
              <a:t>business logic and orchestration support</a:t>
            </a:r>
          </a:p>
          <a:p>
            <a:endParaRPr lang="en-US" dirty="0"/>
          </a:p>
        </p:txBody>
      </p:sp>
      <p:sp>
        <p:nvSpPr>
          <p:cNvPr id="4" name="Slide Number Placeholder 3"/>
          <p:cNvSpPr>
            <a:spLocks noGrp="1"/>
          </p:cNvSpPr>
          <p:nvPr>
            <p:ph type="sldNum" sz="quarter" idx="4"/>
          </p:nvPr>
        </p:nvSpPr>
        <p:spPr/>
        <p:txBody>
          <a:bodyPr/>
          <a:lstStyle/>
          <a:p>
            <a:fld id="{1443EFCE-E153-44CA-A0D9-B576BCFC045D}" type="slidenum">
              <a:rPr lang="en-US" smtClean="0"/>
              <a:pPr/>
              <a:t>153</a:t>
            </a:fld>
            <a:endParaRPr lang="en-US"/>
          </a:p>
        </p:txBody>
      </p:sp>
      <p:sp>
        <p:nvSpPr>
          <p:cNvPr id="50178" name="Title 1"/>
          <p:cNvSpPr>
            <a:spLocks noGrp="1"/>
          </p:cNvSpPr>
          <p:nvPr>
            <p:ph type="title"/>
          </p:nvPr>
        </p:nvSpPr>
        <p:spPr/>
        <p:txBody>
          <a:bodyPr/>
          <a:lstStyle/>
          <a:p>
            <a:r>
              <a:rPr lang="en-GB" altLang="en-US" smtClean="0"/>
              <a:t>Mission of institution acting as driving force</a:t>
            </a:r>
            <a:endParaRPr lang="en-US" altLang="en-US" dirty="0" smtClean="0"/>
          </a:p>
        </p:txBody>
      </p:sp>
    </p:spTree>
    <p:extLst>
      <p:ext uri="{BB962C8B-B14F-4D97-AF65-F5344CB8AC3E}">
        <p14:creationId xmlns:p14="http://schemas.microsoft.com/office/powerpoint/2010/main" val="17826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coordination of business process reengineering</a:t>
            </a:r>
          </a:p>
          <a:p>
            <a:endParaRPr lang="en-GB" smtClean="0"/>
          </a:p>
          <a:p>
            <a:r>
              <a:rPr lang="en-GB" smtClean="0"/>
              <a:t>stimulation of service oriented applications</a:t>
            </a:r>
          </a:p>
          <a:p>
            <a:endParaRPr lang="en-GB" smtClean="0"/>
          </a:p>
          <a:p>
            <a:r>
              <a:rPr lang="en-GB" smtClean="0"/>
              <a:t>driving force of the necessary innovation and change</a:t>
            </a:r>
          </a:p>
          <a:p>
            <a:endParaRPr lang="en-GB" smtClean="0"/>
          </a:p>
          <a:p>
            <a:r>
              <a:rPr lang="en-GB" smtClean="0"/>
              <a:t>program and project management</a:t>
            </a:r>
          </a:p>
          <a:p>
            <a:endParaRPr lang="en-GB" smtClean="0"/>
          </a:p>
          <a:p>
            <a:r>
              <a:rPr lang="en-GB" smtClean="0"/>
              <a:t>consultancy and coaching</a:t>
            </a:r>
          </a:p>
          <a:p>
            <a:endParaRPr lang="en-US" dirty="0"/>
          </a:p>
        </p:txBody>
      </p:sp>
      <p:sp>
        <p:nvSpPr>
          <p:cNvPr id="4" name="Slide Number Placeholder 3"/>
          <p:cNvSpPr>
            <a:spLocks noGrp="1"/>
          </p:cNvSpPr>
          <p:nvPr>
            <p:ph type="sldNum" sz="quarter" idx="4"/>
          </p:nvPr>
        </p:nvSpPr>
        <p:spPr/>
        <p:txBody>
          <a:bodyPr/>
          <a:lstStyle/>
          <a:p>
            <a:fld id="{1443EFCE-E153-44CA-A0D9-B576BCFC045D}" type="slidenum">
              <a:rPr lang="en-US" smtClean="0"/>
              <a:pPr/>
              <a:t>154</a:t>
            </a:fld>
            <a:endParaRPr lang="en-US"/>
          </a:p>
        </p:txBody>
      </p:sp>
      <p:sp>
        <p:nvSpPr>
          <p:cNvPr id="50178" name="Title 1"/>
          <p:cNvSpPr>
            <a:spLocks noGrp="1"/>
          </p:cNvSpPr>
          <p:nvPr>
            <p:ph type="title"/>
          </p:nvPr>
        </p:nvSpPr>
        <p:spPr/>
        <p:txBody>
          <a:bodyPr/>
          <a:lstStyle/>
          <a:p>
            <a:r>
              <a:rPr lang="en-GB" altLang="en-US" smtClean="0"/>
              <a:t>Mission of institution acting as driving force</a:t>
            </a:r>
            <a:endParaRPr lang="en-US" altLang="en-US" dirty="0" smtClean="0"/>
          </a:p>
        </p:txBody>
      </p:sp>
    </p:spTree>
    <p:extLst>
      <p:ext uri="{BB962C8B-B14F-4D97-AF65-F5344CB8AC3E}">
        <p14:creationId xmlns:p14="http://schemas.microsoft.com/office/powerpoint/2010/main" val="188858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Board of Directors</a:t>
            </a:r>
          </a:p>
          <a:p>
            <a:pPr lvl="1"/>
            <a:r>
              <a:rPr lang="en-GB" dirty="0" smtClean="0"/>
              <a:t>consists of representatives of the stakeholders (employers associations, trade unions, social security institutions, …)</a:t>
            </a:r>
          </a:p>
          <a:p>
            <a:pPr lvl="1"/>
            <a:r>
              <a:rPr lang="en-GB" dirty="0" smtClean="0"/>
              <a:t>approves the strategic, operational and financial plans of the CBSS</a:t>
            </a:r>
          </a:p>
          <a:p>
            <a:r>
              <a:rPr lang="en-GB" dirty="0" smtClean="0"/>
              <a:t>General Coordination Committee with representation of all users acts as debating platform for the elaboration and implementation of digitalisation initiatives within the sector</a:t>
            </a:r>
          </a:p>
          <a:p>
            <a:r>
              <a:rPr lang="en-GB" dirty="0" smtClean="0"/>
              <a:t>permanent or ad hoc working groups are instituted within the General Coordination Committee in order to co-ordinate the execution of programs and projects</a:t>
            </a:r>
          </a:p>
          <a:p>
            <a:r>
              <a:rPr lang="en-GB" dirty="0" smtClean="0"/>
              <a:t>the chairmen of the various working groups meet regularly as a Steering Committee</a:t>
            </a:r>
          </a:p>
          <a:p>
            <a:r>
              <a:rPr lang="en-GB" dirty="0" smtClean="0"/>
              <a:t>besides project planning and follow-up, proper measuring facilities are available to assure permanent monitoring and improvement after the implementation of the electronic services</a:t>
            </a:r>
          </a:p>
          <a:p>
            <a:endParaRPr lang="en-GB" dirty="0" smtClean="0"/>
          </a:p>
          <a:p>
            <a:endParaRPr lang="en-US" dirty="0"/>
          </a:p>
        </p:txBody>
      </p:sp>
      <p:sp>
        <p:nvSpPr>
          <p:cNvPr id="4" name="Slide Number Placeholder 3"/>
          <p:cNvSpPr>
            <a:spLocks noGrp="1"/>
          </p:cNvSpPr>
          <p:nvPr>
            <p:ph type="sldNum" sz="quarter" idx="4"/>
          </p:nvPr>
        </p:nvSpPr>
        <p:spPr/>
        <p:txBody>
          <a:bodyPr/>
          <a:lstStyle/>
          <a:p>
            <a:fld id="{888926F6-6177-4E36-901A-EBD5D9E54358}" type="slidenum">
              <a:rPr lang="en-US" smtClean="0"/>
              <a:pPr/>
              <a:t>155</a:t>
            </a:fld>
            <a:endParaRPr lang="en-US"/>
          </a:p>
        </p:txBody>
      </p:sp>
      <p:sp>
        <p:nvSpPr>
          <p:cNvPr id="51202" name="Title 1"/>
          <p:cNvSpPr>
            <a:spLocks noGrp="1"/>
          </p:cNvSpPr>
          <p:nvPr>
            <p:ph type="title"/>
          </p:nvPr>
        </p:nvSpPr>
        <p:spPr/>
        <p:txBody>
          <a:bodyPr/>
          <a:lstStyle/>
          <a:p>
            <a:r>
              <a:rPr lang="en-GB" altLang="en-US" smtClean="0"/>
              <a:t>Co-operative governance</a:t>
            </a:r>
            <a:endParaRPr lang="en-US" altLang="en-US" smtClean="0"/>
          </a:p>
        </p:txBody>
      </p:sp>
    </p:spTree>
    <p:extLst>
      <p:ext uri="{BB962C8B-B14F-4D97-AF65-F5344CB8AC3E}">
        <p14:creationId xmlns:p14="http://schemas.microsoft.com/office/powerpoint/2010/main" val="279537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annual priority plan debated with all users within the General Coordination Committee</a:t>
            </a:r>
          </a:p>
          <a:p>
            <a:r>
              <a:rPr lang="en-GB" dirty="0" smtClean="0"/>
              <a:t>cost accounting and zero-based budgeting resulting in financial transparency, an informed budget and a good evaluation of the management contract with the government</a:t>
            </a:r>
          </a:p>
          <a:p>
            <a:r>
              <a:rPr lang="en-GB" dirty="0" smtClean="0"/>
              <a:t>internal control based on the COSO-methodology (see </a:t>
            </a:r>
            <a:r>
              <a:rPr lang="en-GB" dirty="0" smtClean="0">
                <a:hlinkClick r:id="rId2"/>
              </a:rPr>
              <a:t>www.coso.org</a:t>
            </a:r>
            <a:r>
              <a:rPr lang="en-GB" dirty="0" smtClean="0"/>
              <a:t>) in order to provide reasonable assurance regarding the achievement of objectives with regard to </a:t>
            </a:r>
          </a:p>
          <a:p>
            <a:pPr lvl="1"/>
            <a:r>
              <a:rPr lang="en-GB" dirty="0" smtClean="0"/>
              <a:t>effectiveness and efficiency of operations </a:t>
            </a:r>
          </a:p>
          <a:p>
            <a:pPr lvl="1"/>
            <a:r>
              <a:rPr lang="en-GB" dirty="0" smtClean="0"/>
              <a:t>reliability of financial reporting </a:t>
            </a:r>
          </a:p>
          <a:p>
            <a:pPr lvl="1"/>
            <a:r>
              <a:rPr lang="en-GB" dirty="0" smtClean="0"/>
              <a:t>compliance with applicable laws and regulations </a:t>
            </a:r>
          </a:p>
          <a:p>
            <a:r>
              <a:rPr lang="en-GB" dirty="0" smtClean="0"/>
              <a:t>external audit with regard to the correct functioning of the internal control system</a:t>
            </a:r>
          </a:p>
          <a:p>
            <a:endParaRPr lang="en-US" dirty="0"/>
          </a:p>
        </p:txBody>
      </p:sp>
      <p:sp>
        <p:nvSpPr>
          <p:cNvPr id="4" name="Slide Number Placeholder 3"/>
          <p:cNvSpPr>
            <a:spLocks noGrp="1"/>
          </p:cNvSpPr>
          <p:nvPr>
            <p:ph type="sldNum" sz="quarter" idx="4"/>
          </p:nvPr>
        </p:nvSpPr>
        <p:spPr/>
        <p:txBody>
          <a:bodyPr/>
          <a:lstStyle/>
          <a:p>
            <a:fld id="{4533FF58-99D5-4692-9CA0-A54DEBECAD54}" type="slidenum">
              <a:rPr lang="en-US" smtClean="0"/>
              <a:pPr/>
              <a:t>156</a:t>
            </a:fld>
            <a:endParaRPr lang="en-US"/>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1003023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normAutofit/>
          </a:bodyPr>
          <a:lstStyle/>
          <a:p>
            <a:r>
              <a:rPr lang="en-GB" altLang="en-US" dirty="0" smtClean="0"/>
              <a:t>program management through the whole sector</a:t>
            </a:r>
          </a:p>
          <a:p>
            <a:r>
              <a:rPr lang="en-GB" altLang="en-US" dirty="0" smtClean="0"/>
              <a:t>issue management during the management of each program</a:t>
            </a:r>
          </a:p>
          <a:p>
            <a:r>
              <a:rPr lang="en-GB" altLang="en-US" dirty="0" smtClean="0"/>
              <a:t>use of a system of project management combined with a time keeping system to follow up projects that are realized by all partners</a:t>
            </a:r>
          </a:p>
          <a:p>
            <a:r>
              <a:rPr lang="en-GB" altLang="en-US" dirty="0" smtClean="0"/>
              <a:t>frequent reports to all users which describe the progress of the various projects and eventual adjustment measures</a:t>
            </a:r>
          </a:p>
          <a:p>
            <a:r>
              <a:rPr lang="en-GB" altLang="en-US" dirty="0" smtClean="0"/>
              <a:t>use of balanced scorecards and a dashboard to measure, follow-up and evaluate the performance of the electronic services</a:t>
            </a:r>
          </a:p>
          <a:p>
            <a:r>
              <a:rPr lang="en-GB" altLang="en-US" dirty="0" smtClean="0"/>
              <a:t>use of ITIL (</a:t>
            </a:r>
            <a:r>
              <a:rPr lang="en-GB" altLang="en-US" dirty="0"/>
              <a:t>see </a:t>
            </a:r>
            <a:r>
              <a:rPr lang="en-GB" altLang="en-US" dirty="0">
                <a:hlinkClick r:id="rId2"/>
              </a:rPr>
              <a:t>https://</a:t>
            </a:r>
            <a:r>
              <a:rPr lang="en-GB" altLang="en-US" dirty="0" smtClean="0">
                <a:hlinkClick r:id="rId2"/>
              </a:rPr>
              <a:t>www.axelos.com/certifications/itil-service-management</a:t>
            </a:r>
            <a:r>
              <a:rPr lang="en-GB" altLang="en-US" dirty="0" smtClean="0"/>
              <a:t>) for ICT-service delivery</a:t>
            </a:r>
          </a:p>
          <a:p>
            <a:r>
              <a:rPr lang="en-GB" altLang="en-US" dirty="0" smtClean="0"/>
              <a:t>use of a coherent set of monitoring techniques to guarantee an optimal control and transparency of the electronic services</a:t>
            </a:r>
            <a:endParaRPr lang="en-US" altLang="en-US" dirty="0"/>
          </a:p>
        </p:txBody>
      </p:sp>
      <p:sp>
        <p:nvSpPr>
          <p:cNvPr id="4" name="Slide Number Placeholder 3"/>
          <p:cNvSpPr>
            <a:spLocks noGrp="1"/>
          </p:cNvSpPr>
          <p:nvPr>
            <p:ph type="sldNum" sz="quarter" idx="4"/>
          </p:nvPr>
        </p:nvSpPr>
        <p:spPr/>
        <p:txBody>
          <a:bodyPr/>
          <a:lstStyle/>
          <a:p>
            <a:fld id="{1DA5FF30-BAB0-43D9-9C18-9B682CF96CCE}" type="slidenum">
              <a:rPr lang="en-US" smtClean="0"/>
              <a:pPr/>
              <a:t>157</a:t>
            </a:fld>
            <a:endParaRPr lang="en-US"/>
          </a:p>
        </p:txBody>
      </p:sp>
      <p:sp>
        <p:nvSpPr>
          <p:cNvPr id="2" name="Title 1"/>
          <p:cNvSpPr>
            <a:spLocks noGrp="1"/>
          </p:cNvSpPr>
          <p:nvPr>
            <p:ph type="title"/>
          </p:nvPr>
        </p:nvSpPr>
        <p:spPr/>
        <p:txBody>
          <a:bodyPr/>
          <a:lstStyle/>
          <a:p>
            <a:r>
              <a:rPr lang="en-GB" smtClean="0"/>
              <a:t>Management and control techniques</a:t>
            </a:r>
            <a:endParaRPr lang="en-US" dirty="0"/>
          </a:p>
        </p:txBody>
      </p:sp>
    </p:spTree>
    <p:extLst>
      <p:ext uri="{BB962C8B-B14F-4D97-AF65-F5344CB8AC3E}">
        <p14:creationId xmlns:p14="http://schemas.microsoft.com/office/powerpoint/2010/main" val="413419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Useful legislative changes</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158</a:t>
            </a:fld>
            <a:endParaRPr lang="en-GB" dirty="0"/>
          </a:p>
        </p:txBody>
      </p:sp>
    </p:spTree>
    <p:extLst>
      <p:ext uri="{BB962C8B-B14F-4D97-AF65-F5344CB8AC3E}">
        <p14:creationId xmlns:p14="http://schemas.microsoft.com/office/powerpoint/2010/main" val="411025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legal translation of</a:t>
            </a:r>
          </a:p>
          <a:p>
            <a:pPr lvl="1"/>
            <a:r>
              <a:rPr lang="en-GB" dirty="0" smtClean="0"/>
              <a:t>the common vision on information management</a:t>
            </a:r>
          </a:p>
          <a:p>
            <a:pPr lvl="1"/>
            <a:r>
              <a:rPr lang="en-GB" dirty="0" smtClean="0"/>
              <a:t>the common vision on information security and privacy protection</a:t>
            </a:r>
          </a:p>
          <a:p>
            <a:pPr lvl="1"/>
            <a:r>
              <a:rPr lang="en-GB" dirty="0" smtClean="0"/>
              <a:t>the obligation to use unique identification keys</a:t>
            </a:r>
          </a:p>
          <a:p>
            <a:r>
              <a:rPr lang="en-GB" dirty="0" smtClean="0"/>
              <a:t>creation of a public institution (KSZ) that acts as a driving force</a:t>
            </a:r>
          </a:p>
          <a:p>
            <a:pPr lvl="1"/>
            <a:r>
              <a:rPr lang="en-GB" dirty="0" smtClean="0"/>
              <a:t>mission and tasks</a:t>
            </a:r>
          </a:p>
          <a:p>
            <a:pPr lvl="1"/>
            <a:r>
              <a:rPr lang="en-GB" dirty="0" smtClean="0"/>
              <a:t>governance</a:t>
            </a:r>
          </a:p>
          <a:p>
            <a:pPr lvl="1"/>
            <a:r>
              <a:rPr lang="en-GB" dirty="0" smtClean="0"/>
              <a:t>financing principles</a:t>
            </a:r>
          </a:p>
          <a:p>
            <a:r>
              <a:rPr lang="en-GB" dirty="0" smtClean="0"/>
              <a:t>creation of a control committee on information security and privacy protection</a:t>
            </a:r>
          </a:p>
          <a:p>
            <a:r>
              <a:rPr lang="en-GB" dirty="0" smtClean="0"/>
              <a:t>probative value of electronic information storage and exchange</a:t>
            </a:r>
          </a:p>
          <a:p>
            <a:r>
              <a:rPr lang="en-GB" dirty="0" smtClean="0"/>
              <a:t>punishment of abuse of the system</a:t>
            </a:r>
          </a:p>
          <a:p>
            <a:r>
              <a:rPr lang="en-GB" dirty="0" smtClean="0"/>
              <a:t>gradually, coordination or harmonisation of basic legal concepts</a:t>
            </a:r>
          </a:p>
          <a:p>
            <a:r>
              <a:rPr lang="en-GB" dirty="0" smtClean="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a:t>
            </a:r>
            <a:r>
              <a:rPr lang="en-GB" altLang="en-US" dirty="0" smtClean="0"/>
              <a:t>seful legislative changes</a:t>
            </a:r>
            <a:endParaRPr lang="en-US"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159</a:t>
            </a:fld>
            <a:r>
              <a:rPr lang="fr-BE" smtClean="0"/>
              <a:t> </a:t>
            </a:r>
            <a:endParaRPr lang="fr-BE" dirty="0"/>
          </a:p>
        </p:txBody>
      </p:sp>
    </p:spTree>
    <p:extLst>
      <p:ext uri="{BB962C8B-B14F-4D97-AF65-F5344CB8AC3E}">
        <p14:creationId xmlns:p14="http://schemas.microsoft.com/office/powerpoint/2010/main" val="211306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160</a:t>
            </a:fld>
            <a:r>
              <a:rPr lang="fr-BE" smtClean="0"/>
              <a:t> </a:t>
            </a:r>
            <a:endParaRPr lang="fr-BE" dirty="0"/>
          </a:p>
        </p:txBody>
      </p:sp>
    </p:spTree>
    <p:extLst>
      <p:ext uri="{BB962C8B-B14F-4D97-AF65-F5344CB8AC3E}">
        <p14:creationId xmlns:p14="http://schemas.microsoft.com/office/powerpoint/2010/main" val="219890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dirty="0" smtClean="0"/>
              <a:t>Crossroads Bank </a:t>
            </a:r>
            <a:r>
              <a:rPr lang="nl-BE" dirty="0" err="1" smtClean="0"/>
              <a:t>for</a:t>
            </a:r>
            <a:r>
              <a:rPr lang="nl-BE" dirty="0" smtClean="0"/>
              <a:t> </a:t>
            </a:r>
            <a:r>
              <a:rPr lang="nl-BE" dirty="0" err="1" smtClean="0"/>
              <a:t>Social</a:t>
            </a:r>
            <a:r>
              <a:rPr lang="nl-BE" dirty="0" smtClean="0"/>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dirty="0" smtClean="0"/>
              <a:t>Smals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dirty="0" smtClean="0"/>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a:t>
            </a:r>
            <a:r>
              <a:rPr lang="nl-BE" smtClean="0"/>
              <a:t>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119595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Setting </a:t>
            </a:r>
            <a:r>
              <a:rPr lang="en-GB" dirty="0" smtClean="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Application in the Belgian social sector</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&gt; 11,500,000 citizens</a:t>
            </a:r>
          </a:p>
          <a:p>
            <a:r>
              <a:rPr lang="en-GB" smtClean="0"/>
              <a:t>&gt; 230,000 employers</a:t>
            </a:r>
          </a:p>
          <a:p>
            <a:r>
              <a:rPr lang="en-GB" smtClean="0"/>
              <a:t>about 3,000 public and private institutions (actors) at several levels (federal, regional, local) dealing with</a:t>
            </a:r>
          </a:p>
          <a:p>
            <a:pPr lvl="1"/>
            <a:r>
              <a:rPr lang="en-GB" smtClean="0"/>
              <a:t>collection of social security contributions</a:t>
            </a:r>
          </a:p>
          <a:p>
            <a:pPr lvl="1"/>
            <a:r>
              <a:rPr lang="en-GB" smtClean="0"/>
              <a:t>delivery of social security benefits</a:t>
            </a:r>
          </a:p>
          <a:p>
            <a:pPr lvl="2"/>
            <a:r>
              <a:rPr lang="en-GB" smtClean="0"/>
              <a:t>child benefits</a:t>
            </a:r>
          </a:p>
          <a:p>
            <a:pPr lvl="2"/>
            <a:r>
              <a:rPr lang="en-GB" smtClean="0"/>
              <a:t>unemployment benefits</a:t>
            </a:r>
          </a:p>
          <a:p>
            <a:pPr lvl="2"/>
            <a:r>
              <a:rPr lang="en-GB" smtClean="0"/>
              <a:t>benefits in case of incapacity for work</a:t>
            </a:r>
          </a:p>
          <a:p>
            <a:pPr lvl="2"/>
            <a:r>
              <a:rPr lang="en-GB" smtClean="0"/>
              <a:t>benefits for the disabled</a:t>
            </a:r>
          </a:p>
          <a:p>
            <a:pPr lvl="2"/>
            <a:r>
              <a:rPr lang="en-GB" smtClean="0"/>
              <a:t>re-imbursement of health care costs</a:t>
            </a:r>
          </a:p>
          <a:p>
            <a:pPr lvl="2"/>
            <a:r>
              <a:rPr lang="en-GB" smtClean="0"/>
              <a:t>holiday pay</a:t>
            </a:r>
          </a:p>
          <a:p>
            <a:pPr lvl="2"/>
            <a:r>
              <a:rPr lang="en-GB" smtClean="0"/>
              <a:t>old age pensions</a:t>
            </a:r>
          </a:p>
          <a:p>
            <a:pPr lvl="2"/>
            <a:r>
              <a:rPr lang="en-GB" smtClean="0"/>
              <a:t>guaranteed minimum income</a:t>
            </a:r>
          </a:p>
          <a:p>
            <a:pPr lvl="1"/>
            <a:r>
              <a:rPr lang="en-GB" smtClean="0"/>
              <a:t>delivery of supplementary social benefits</a:t>
            </a:r>
          </a:p>
          <a:p>
            <a:pPr lvl="1"/>
            <a:r>
              <a:rPr lang="en-GB" smtClean="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
        <p:nvSpPr>
          <p:cNvPr id="14338" name="Title 1"/>
          <p:cNvSpPr>
            <a:spLocks noGrp="1"/>
          </p:cNvSpPr>
          <p:nvPr>
            <p:ph type="title"/>
          </p:nvPr>
        </p:nvSpPr>
        <p:spPr/>
        <p:txBody>
          <a:bodyPr/>
          <a:lstStyle/>
          <a:p>
            <a:r>
              <a:rPr lang="en-US" altLang="en-US" smtClean="0"/>
              <a:t>Stakeholders of the Belgian social sector</a:t>
            </a:r>
            <a:endParaRPr lang="en-US" altLang="en-US" dirty="0" smtClean="0"/>
          </a:p>
        </p:txBody>
      </p:sp>
    </p:spTree>
    <p:extLst>
      <p:ext uri="{BB962C8B-B14F-4D97-AF65-F5344CB8AC3E}">
        <p14:creationId xmlns:p14="http://schemas.microsoft.com/office/powerpoint/2010/main" val="2947113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Crossroads Bank of Social Security (CBSS)</a:t>
            </a:r>
            <a:endParaRPr lang="en-US"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grpSp>
        <p:nvGrpSpPr>
          <p:cNvPr id="6" name="Group 5"/>
          <p:cNvGrpSpPr/>
          <p:nvPr/>
        </p:nvGrpSpPr>
        <p:grpSpPr>
          <a:xfrm>
            <a:off x="1910801" y="905816"/>
            <a:ext cx="8179606" cy="5530086"/>
            <a:chOff x="467544" y="1404565"/>
            <a:chExt cx="7560841" cy="5111750"/>
          </a:xfrm>
        </p:grpSpPr>
        <p:grpSp>
          <p:nvGrpSpPr>
            <p:cNvPr id="7" name="Group 30720"/>
            <p:cNvGrpSpPr>
              <a:grpSpLocks/>
            </p:cNvGrpSpPr>
            <p:nvPr/>
          </p:nvGrpSpPr>
          <p:grpSpPr bwMode="auto">
            <a:xfrm>
              <a:off x="467544" y="1404565"/>
              <a:ext cx="7264400" cy="5111750"/>
              <a:chOff x="387375" y="1114698"/>
              <a:chExt cx="7263209" cy="5111774"/>
            </a:xfrm>
          </p:grpSpPr>
          <p:sp>
            <p:nvSpPr>
              <p:cNvPr id="10" name="Freeform 9"/>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marL="0" marR="0" lvl="0" indent="0" algn="ctr" defTabSz="2889250" rtl="0" eaLnBrk="1" fontAlgn="auto" latinLnBrk="0" hangingPunct="1">
                  <a:lnSpc>
                    <a:spcPct val="90000"/>
                  </a:lnSpc>
                  <a:spcBef>
                    <a:spcPts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1" name="Freeform 10"/>
              <p:cNvSpPr>
                <a:spLocks noChangeAspect="1"/>
              </p:cNvSpPr>
              <p:nvPr/>
            </p:nvSpPr>
            <p:spPr bwMode="auto">
              <a:xfrm>
                <a:off x="4050029" y="1474641"/>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INASTI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p:cNvSpPr>
                <a:spLocks noChangeAspect="1"/>
              </p:cNvSpPr>
              <p:nvPr/>
            </p:nvSpPr>
            <p:spPr bwMode="auto">
              <a:xfrm>
                <a:off x="4802232" y="16572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SFP</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2"/>
              <p:cNvSpPr>
                <a:spLocks noChangeAspect="1"/>
              </p:cNvSpPr>
              <p:nvPr/>
            </p:nvSpPr>
            <p:spPr bwMode="auto">
              <a:xfrm>
                <a:off x="5417957" y="2122716"/>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SPP IS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2"/>
              <p:cNvGrpSpPr>
                <a:grpSpLocks/>
              </p:cNvGrpSpPr>
              <p:nvPr/>
            </p:nvGrpSpPr>
            <p:grpSpPr bwMode="auto">
              <a:xfrm>
                <a:off x="2394117" y="2169249"/>
                <a:ext cx="4103785" cy="3201853"/>
                <a:chOff x="2451795" y="2242795"/>
                <a:chExt cx="3683720" cy="2908915"/>
              </a:xfrm>
            </p:grpSpPr>
            <p:sp>
              <p:nvSpPr>
                <p:cNvPr id="23" name="Freeform 22"/>
                <p:cNvSpPr>
                  <a:spLocks noChangeAspect="1"/>
                </p:cNvSpPr>
                <p:nvPr/>
              </p:nvSpPr>
              <p:spPr bwMode="auto">
                <a:xfrm>
                  <a:off x="5386086" y="2854722"/>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ORINT</a:t>
                  </a:r>
                </a:p>
              </p:txBody>
            </p:sp>
            <p:sp>
              <p:nvSpPr>
                <p:cNvPr id="24" name="Freeform 23"/>
                <p:cNvSpPr>
                  <a:spLocks noChangeAspect="1"/>
                </p:cNvSpPr>
                <p:nvPr/>
              </p:nvSpPr>
              <p:spPr bwMode="auto">
                <a:xfrm>
                  <a:off x="5321457" y="355120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300" b="0" i="0" u="none" strike="noStrike" kern="1200" cap="none" spc="0" normalizeH="0" baseline="0" noProof="0" dirty="0">
                      <a:ln>
                        <a:noFill/>
                      </a:ln>
                      <a:solidFill>
                        <a:prstClr val="black"/>
                      </a:solidFill>
                      <a:effectLst/>
                      <a:uLnTx/>
                      <a:uFillTx/>
                      <a:latin typeface="Calibri" panose="020F0502020204030204"/>
                      <a:ea typeface="+mn-ea"/>
                      <a:cs typeface="+mn-cs"/>
                    </a:rPr>
                    <a:t>FEDRIS</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4"/>
                <p:cNvSpPr>
                  <a:spLocks noChangeAspect="1"/>
                </p:cNvSpPr>
                <p:nvPr/>
              </p:nvSpPr>
              <p:spPr bwMode="auto">
                <a:xfrm>
                  <a:off x="4935122" y="4139984"/>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ONVA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5"/>
                <p:cNvSpPr>
                  <a:spLocks noChangeAspect="1"/>
                </p:cNvSpPr>
                <p:nvPr/>
              </p:nvSpPr>
              <p:spPr bwMode="auto">
                <a:xfrm>
                  <a:off x="4286007" y="4424808"/>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SPF SS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26"/>
                <p:cNvSpPr>
                  <a:spLocks noChangeAspect="1"/>
                </p:cNvSpPr>
                <p:nvPr/>
              </p:nvSpPr>
              <p:spPr bwMode="auto">
                <a:xfrm>
                  <a:off x="3615075" y="4401663"/>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INAMI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p:cNvSpPr>
                  <a:spLocks noChangeAspect="1"/>
                </p:cNvSpPr>
                <p:nvPr/>
              </p:nvSpPr>
              <p:spPr bwMode="auto">
                <a:xfrm>
                  <a:off x="2968808" y="4097707"/>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CIN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p:cNvSpPr>
                  <a:spLocks noChangeAspect="1"/>
                </p:cNvSpPr>
                <p:nvPr/>
              </p:nvSpPr>
              <p:spPr bwMode="auto">
                <a:xfrm>
                  <a:off x="2542512" y="3551200"/>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ONEM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9"/>
                <p:cNvSpPr>
                  <a:spLocks noChangeAspect="1"/>
                </p:cNvSpPr>
                <p:nvPr/>
              </p:nvSpPr>
              <p:spPr bwMode="auto">
                <a:xfrm>
                  <a:off x="2451795" y="2854722"/>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SPF E&amp;TO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0"/>
                <p:cNvSpPr>
                  <a:spLocks noChangeAspect="1"/>
                </p:cNvSpPr>
                <p:nvPr/>
              </p:nvSpPr>
              <p:spPr bwMode="auto">
                <a:xfrm>
                  <a:off x="2736392" y="2242795"/>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AIS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Freeform 14"/>
              <p:cNvSpPr>
                <a:spLocks noChangeAspect="1"/>
              </p:cNvSpPr>
              <p:nvPr/>
            </p:nvSpPr>
            <p:spPr bwMode="auto">
              <a:xfrm>
                <a:off x="3288724" y="165725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ONSS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30719"/>
              <p:cNvGrpSpPr>
                <a:grpSpLocks/>
              </p:cNvGrpSpPr>
              <p:nvPr/>
            </p:nvGrpSpPr>
            <p:grpSpPr bwMode="auto">
              <a:xfrm>
                <a:off x="839738" y="1379812"/>
                <a:ext cx="1499942" cy="3247357"/>
                <a:chOff x="134159" y="1079090"/>
                <a:chExt cx="1499942" cy="3247357"/>
              </a:xfrm>
            </p:grpSpPr>
            <p:sp>
              <p:nvSpPr>
                <p:cNvPr id="20" name="Freeform 19"/>
                <p:cNvSpPr>
                  <a:spLocks noChangeAspect="1"/>
                </p:cNvSpPr>
                <p:nvPr/>
              </p:nvSpPr>
              <p:spPr bwMode="auto">
                <a:xfrm>
                  <a:off x="272993" y="3036582"/>
                  <a:ext cx="1321457" cy="128986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Cities</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a:t>
                  </a:r>
                  <a:r>
                    <a:rPr kumimoji="0" lang="fr-BE" sz="1200" b="0" i="0" u="none" strike="noStrike" kern="1200" cap="none" spc="0" normalizeH="0" baseline="0" noProof="0" dirty="0" err="1" smtClean="0">
                      <a:ln>
                        <a:noFill/>
                      </a:ln>
                      <a:solidFill>
                        <a:prstClr val="black"/>
                      </a:solidFill>
                      <a:effectLst/>
                      <a:uLnTx/>
                      <a:uFillTx/>
                      <a:latin typeface="Calibri Light" panose="020F0302020204030204" pitchFamily="34" charset="0"/>
                      <a:ea typeface="+mn-ea"/>
                      <a:cs typeface="+mn-cs"/>
                    </a:rPr>
                    <a:t>Municipalities</a:t>
                  </a:r>
                  <a:r>
                    <a:rPr kumimoji="0" lang="fr-BE"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mn-cs"/>
                    </a:rPr>
                    <a:t> Public </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social </a:t>
                  </a: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welfare</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centres</a:t>
                  </a: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1" name="Freeform 20"/>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lvl="0" algn="ctr" defTabSz="622300" fontAlgn="auto">
                    <a:lnSpc>
                      <a:spcPct val="90000"/>
                    </a:lnSpc>
                    <a:spcBef>
                      <a:spcPts val="0"/>
                    </a:spcBef>
                    <a:spcAft>
                      <a:spcPct val="35000"/>
                    </a:spcAft>
                    <a:defRPr/>
                  </a:pPr>
                  <a:r>
                    <a:rPr lang="fr-BE" sz="1300" dirty="0">
                      <a:solidFill>
                        <a:prstClr val="black"/>
                      </a:solidFill>
                      <a:latin typeface="Calibri Light" panose="020F0302020204030204" pitchFamily="34" charset="0"/>
                    </a:rPr>
                    <a:t>Public </a:t>
                  </a:r>
                  <a:r>
                    <a:rPr lang="fr-BE" sz="1300" dirty="0" err="1">
                      <a:solidFill>
                        <a:prstClr val="black"/>
                      </a:solidFill>
                      <a:latin typeface="Calibri Light" panose="020F0302020204030204" pitchFamily="34" charset="0"/>
                    </a:rPr>
                    <a:t>i</a:t>
                  </a:r>
                  <a:r>
                    <a:rPr lang="fr-BE" sz="1300" dirty="0" err="1" smtClean="0">
                      <a:solidFill>
                        <a:prstClr val="black"/>
                      </a:solidFill>
                      <a:latin typeface="Calibri Light" panose="020F0302020204030204" pitchFamily="34" charset="0"/>
                    </a:rPr>
                    <a:t>nterest</a:t>
                  </a:r>
                  <a:r>
                    <a:rPr lang="fr-BE" sz="1300" dirty="0" smtClean="0">
                      <a:solidFill>
                        <a:prstClr val="black"/>
                      </a:solidFill>
                      <a:latin typeface="Calibri Light" panose="020F0302020204030204" pitchFamily="34" charset="0"/>
                    </a:rPr>
                    <a:t> </a:t>
                  </a:r>
                  <a:r>
                    <a:rPr lang="fr-BE" sz="1300" dirty="0" err="1">
                      <a:solidFill>
                        <a:prstClr val="black"/>
                      </a:solidFill>
                      <a:latin typeface="Calibri Light" panose="020F0302020204030204" pitchFamily="34" charset="0"/>
                    </a:rPr>
                    <a:t>c</a:t>
                  </a:r>
                  <a:r>
                    <a:rPr lang="fr-BE" sz="1300" dirty="0" err="1" smtClean="0">
                      <a:solidFill>
                        <a:prstClr val="black"/>
                      </a:solidFill>
                      <a:latin typeface="Calibri Light" panose="020F0302020204030204" pitchFamily="34" charset="0"/>
                    </a:rPr>
                    <a:t>ompanies</a:t>
                  </a:r>
                  <a:endParaRPr lang="fr-BE" sz="1300" dirty="0">
                    <a:solidFill>
                      <a:prstClr val="black"/>
                    </a:solidFill>
                    <a:latin typeface="Calibri Light" panose="020F0302020204030204" pitchFamily="34" charset="0"/>
                  </a:endParaRPr>
                </a:p>
              </p:txBody>
            </p:sp>
            <p:sp>
              <p:nvSpPr>
                <p:cNvPr id="22" name="Freeform 21"/>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SIGeDIS</a:t>
                  </a:r>
                </a:p>
              </p:txBody>
            </p:sp>
          </p:grpSp>
        </p:grpSp>
        <p:sp>
          <p:nvSpPr>
            <p:cNvPr id="8" name="Flowchart: Connector 7"/>
            <p:cNvSpPr/>
            <p:nvPr/>
          </p:nvSpPr>
          <p:spPr>
            <a:xfrm>
              <a:off x="2779901" y="1983679"/>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a:spLocks noChangeAspect="1"/>
            </p:cNvSpPr>
            <p:nvPr/>
          </p:nvSpPr>
          <p:spPr bwMode="auto">
            <a:xfrm>
              <a:off x="6693230" y="2931017"/>
              <a:ext cx="1335155" cy="1300156"/>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Regions</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and </a:t>
              </a: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Communities</a:t>
              </a:r>
              <a:endPar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gr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t="1" b="25854"/>
          <a:stretch/>
        </p:blipFill>
        <p:spPr>
          <a:xfrm>
            <a:off x="5204308" y="3135866"/>
            <a:ext cx="2171777" cy="549647"/>
          </a:xfrm>
          <a:prstGeom prst="rect">
            <a:avLst/>
          </a:prstGeom>
        </p:spPr>
      </p:pic>
    </p:spTree>
    <p:extLst>
      <p:ext uri="{BB962C8B-B14F-4D97-AF65-F5344CB8AC3E}">
        <p14:creationId xmlns:p14="http://schemas.microsoft.com/office/powerpoint/2010/main" val="3786399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smtClean="0"/>
              <a:t>Crossroads Bank of </a:t>
            </a:r>
            <a:r>
              <a:rPr lang="nl-BE" dirty="0" err="1" smtClean="0"/>
              <a:t>Social</a:t>
            </a:r>
            <a:r>
              <a:rPr lang="nl-BE" dirty="0" smtClean="0"/>
              <a:t> Security (CBSS) </a:t>
            </a:r>
            <a:endParaRPr lang="en-US" altLang="en-US" dirty="0" smtClean="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smtClean="0">
                <a:solidFill>
                  <a:schemeClr val="tx1">
                    <a:lumMod val="75000"/>
                    <a:lumOff val="25000"/>
                  </a:schemeClr>
                </a:solidFill>
                <a:sym typeface="Arial" charset="0"/>
              </a:rPr>
              <a:t>NIC</a:t>
            </a:r>
            <a:endParaRPr lang="en-US" altLang="en-US" sz="1600" b="1" dirty="0">
              <a:solidFill>
                <a:schemeClr val="tx1">
                  <a:lumMod val="75000"/>
                  <a:lumOff val="25000"/>
                </a:schemeClr>
              </a:solidFill>
              <a:sym typeface="Arial" charset="0"/>
            </a:endParaRP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347393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a </a:t>
            </a:r>
            <a:r>
              <a:rPr lang="en-GB" dirty="0" smtClean="0">
                <a:solidFill>
                  <a:srgbClr val="0087BE"/>
                </a:solidFill>
              </a:rPr>
              <a:t>network between all 3,000 social sector actors</a:t>
            </a:r>
            <a:r>
              <a:rPr lang="en-GB" dirty="0" smtClean="0"/>
              <a:t> with a secure connection to the internet, the federal MAN, regional extranets, extranets between local authorities and the Belgian </a:t>
            </a:r>
            <a:r>
              <a:rPr lang="en-GB" dirty="0" err="1" smtClean="0"/>
              <a:t>interbanking</a:t>
            </a:r>
            <a:r>
              <a:rPr lang="en-GB" dirty="0" smtClean="0"/>
              <a:t> network</a:t>
            </a:r>
          </a:p>
          <a:p>
            <a:endParaRPr lang="en-GB" dirty="0" smtClean="0"/>
          </a:p>
          <a:p>
            <a:r>
              <a:rPr lang="en-GB" dirty="0" smtClean="0"/>
              <a:t>a </a:t>
            </a:r>
            <a:r>
              <a:rPr lang="en-GB" dirty="0" smtClean="0">
                <a:solidFill>
                  <a:srgbClr val="0087BE"/>
                </a:solidFill>
              </a:rPr>
              <a:t>unique identification key</a:t>
            </a:r>
          </a:p>
          <a:p>
            <a:pPr lvl="1"/>
            <a:r>
              <a:rPr lang="en-GB" dirty="0" smtClean="0"/>
              <a:t>for every citizen </a:t>
            </a:r>
          </a:p>
          <a:p>
            <a:pPr lvl="1"/>
            <a:r>
              <a:rPr lang="en-GB" dirty="0" smtClean="0"/>
              <a:t>for every company</a:t>
            </a:r>
          </a:p>
          <a:p>
            <a:pPr lvl="1"/>
            <a:r>
              <a:rPr lang="en-GB" dirty="0" smtClean="0"/>
              <a:t>for every establishment of a company</a:t>
            </a:r>
          </a:p>
          <a:p>
            <a:endParaRPr lang="en-GB" dirty="0" smtClean="0"/>
          </a:p>
          <a:p>
            <a:r>
              <a:rPr lang="en-GB" dirty="0" smtClean="0"/>
              <a:t>an </a:t>
            </a:r>
            <a:r>
              <a:rPr lang="en-GB" dirty="0" smtClean="0">
                <a:solidFill>
                  <a:srgbClr val="0087BE"/>
                </a:solidFill>
              </a:rPr>
              <a:t>agreed division of tasks</a:t>
            </a:r>
            <a:r>
              <a:rPr lang="en-GB" dirty="0" smtClean="0"/>
              <a:t> between the actors within and outside the social sector with regard to </a:t>
            </a:r>
            <a:r>
              <a:rPr lang="en-GB" dirty="0" smtClean="0">
                <a:solidFill>
                  <a:srgbClr val="0087BE"/>
                </a:solidFill>
              </a:rPr>
              <a:t>collection, validation and management of information</a:t>
            </a:r>
            <a:r>
              <a:rPr lang="en-GB" dirty="0" smtClean="0"/>
              <a:t> and with regard to </a:t>
            </a:r>
            <a:r>
              <a:rPr lang="en-GB" dirty="0" smtClean="0">
                <a:solidFill>
                  <a:srgbClr val="0087BE"/>
                </a:solidFill>
              </a:rPr>
              <a:t>electronic storage of information</a:t>
            </a:r>
            <a:r>
              <a:rPr lang="en-GB" dirty="0" smtClean="0"/>
              <a:t> in authentic sources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71659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a:t>
            </a:r>
            <a:r>
              <a:rPr lang="en-GB" altLang="en-US" dirty="0" smtClean="0">
                <a:solidFill>
                  <a:srgbClr val="0087BE"/>
                </a:solidFill>
              </a:rPr>
              <a:t>services for mutual information exchange</a:t>
            </a:r>
            <a:r>
              <a:rPr lang="en-GB" altLang="en-US" dirty="0" smtClean="0"/>
              <a:t> amongst actors in the social sector, defined after process optimization</a:t>
            </a:r>
          </a:p>
          <a:p>
            <a:pPr lvl="1"/>
            <a:r>
              <a:rPr lang="en-GB" altLang="en-US" dirty="0" smtClean="0"/>
              <a:t>nearly all direct or indirect (via citizens or companies) paper-based information exchange by &gt; 800 paper forms between actors in the social sector has been abolished</a:t>
            </a:r>
          </a:p>
          <a:p>
            <a:pPr lvl="1"/>
            <a:r>
              <a:rPr lang="en-GB" altLang="en-US" dirty="0" smtClean="0"/>
              <a:t>in 2022, &gt; 1,93 billion electronic messages were exchanged amongst actors in the social sector, which saved as many paper exchanges</a:t>
            </a:r>
          </a:p>
          <a:p>
            <a:endParaRPr lang="en-GB" altLang="en-US" dirty="0" smtClean="0"/>
          </a:p>
          <a:p>
            <a:r>
              <a:rPr lang="en-GB" altLang="en-US" dirty="0" smtClean="0"/>
              <a:t>electronic services for </a:t>
            </a:r>
            <a:r>
              <a:rPr lang="en-GB" altLang="en-US" dirty="0" smtClean="0">
                <a:solidFill>
                  <a:srgbClr val="0087BE"/>
                </a:solidFill>
              </a:rPr>
              <a:t>citizens</a:t>
            </a:r>
          </a:p>
          <a:p>
            <a:pPr lvl="1"/>
            <a:r>
              <a:rPr lang="en-GB" altLang="en-US" dirty="0" smtClean="0">
                <a:solidFill>
                  <a:srgbClr val="0087BE"/>
                </a:solidFill>
              </a:rPr>
              <a:t>maximal automatic granting of benefits</a:t>
            </a:r>
            <a:r>
              <a:rPr lang="en-GB" altLang="en-US" dirty="0" smtClean="0"/>
              <a:t> based on electronic information exchange between actors in the social sector</a:t>
            </a:r>
          </a:p>
          <a:p>
            <a:pPr lvl="1"/>
            <a:r>
              <a:rPr lang="en-GB" altLang="en-US" dirty="0">
                <a:solidFill>
                  <a:srgbClr val="0087BE"/>
                </a:solidFill>
              </a:rPr>
              <a:t>25 </a:t>
            </a:r>
            <a:r>
              <a:rPr lang="en-GB" altLang="en-US" dirty="0" smtClean="0">
                <a:solidFill>
                  <a:srgbClr val="0087BE"/>
                </a:solidFill>
              </a:rPr>
              <a:t>electronic services</a:t>
            </a:r>
            <a:r>
              <a:rPr lang="en-GB" altLang="en-US" dirty="0" smtClean="0"/>
              <a:t> via an integrated portal and/or mobile applications</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362309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smtClean="0"/>
              <a:t>more than </a:t>
            </a:r>
            <a:r>
              <a:rPr lang="en-GB" altLang="en-US" dirty="0" smtClean="0">
                <a:solidFill>
                  <a:srgbClr val="0087BE"/>
                </a:solidFill>
              </a:rPr>
              <a:t>50 electronic services for employers</a:t>
            </a:r>
            <a:r>
              <a:rPr lang="en-GB" altLang="en-US" dirty="0" smtClean="0"/>
              <a:t>, either based on the electronic exchange of structured messages or via an integrated portal site</a:t>
            </a:r>
          </a:p>
          <a:p>
            <a:pPr lvl="1"/>
            <a:r>
              <a:rPr lang="en-GB" altLang="en-US" dirty="0" smtClean="0"/>
              <a:t>50 social security declaration forms for employers have been abolished</a:t>
            </a:r>
          </a:p>
          <a:p>
            <a:pPr lvl="1"/>
            <a:r>
              <a:rPr lang="en-GB" altLang="en-US" dirty="0" smtClean="0"/>
              <a:t>in the remaining 30 (electronic) declaration forms the number of headings has on average been reduced to a third of the previous number</a:t>
            </a:r>
          </a:p>
          <a:p>
            <a:pPr lvl="1"/>
            <a:r>
              <a:rPr lang="en-GB" altLang="en-US" dirty="0" smtClean="0">
                <a:solidFill>
                  <a:srgbClr val="0087BE"/>
                </a:solidFill>
              </a:rPr>
              <a:t>declarations are limited to 3 events</a:t>
            </a:r>
          </a:p>
          <a:p>
            <a:pPr lvl="2"/>
            <a:r>
              <a:rPr lang="en-GB" altLang="en-US" dirty="0" smtClean="0"/>
              <a:t>immediate declaration of recruitment and discharge (only electronically)</a:t>
            </a:r>
          </a:p>
          <a:p>
            <a:pPr lvl="2"/>
            <a:r>
              <a:rPr lang="en-GB" altLang="en-US" dirty="0" smtClean="0"/>
              <a:t>quarterly declaration of salary and working time (only electronically)</a:t>
            </a:r>
          </a:p>
          <a:p>
            <a:pPr lvl="2"/>
            <a:r>
              <a:rPr lang="en-GB" altLang="en-US" dirty="0" smtClean="0"/>
              <a:t>occurrence of a social risk (electronically or on paper)</a:t>
            </a:r>
          </a:p>
          <a:p>
            <a:pPr lvl="1"/>
            <a:r>
              <a:rPr lang="en-GB" altLang="en-US" dirty="0" smtClean="0"/>
              <a:t>in 2022,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236237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solidFill>
                  <a:schemeClr val="tx1"/>
                </a:solidFill>
              </a:rPr>
              <a:t>‘</a:t>
            </a:r>
            <a:r>
              <a:rPr lang="en-US" dirty="0" smtClean="0">
                <a:solidFill>
                  <a:srgbClr val="0087BE"/>
                </a:solidFill>
              </a:rPr>
              <a:t>social statute</a:t>
            </a:r>
            <a:r>
              <a:rPr lang="en-US" dirty="0" smtClean="0"/>
              <a:t>' </a:t>
            </a:r>
            <a:r>
              <a:rPr lang="en-US" dirty="0"/>
              <a:t>for about 2 million citizens in Belgium </a:t>
            </a:r>
          </a:p>
          <a:p>
            <a:pPr lvl="1"/>
            <a:r>
              <a:rPr lang="en-US" dirty="0" smtClean="0"/>
              <a:t>limited </a:t>
            </a:r>
            <a:r>
              <a:rPr lang="en-US" dirty="0"/>
              <a:t>income </a:t>
            </a:r>
          </a:p>
          <a:p>
            <a:pPr lvl="1"/>
            <a:r>
              <a:rPr lang="en-US" dirty="0"/>
              <a:t>h</a:t>
            </a:r>
            <a:r>
              <a:rPr lang="en-US" dirty="0" smtClean="0"/>
              <a:t>andicap</a:t>
            </a:r>
            <a:r>
              <a:rPr lang="en-US" dirty="0"/>
              <a:t>, physical or mental disability</a:t>
            </a:r>
          </a:p>
          <a:p>
            <a:pPr lvl="1"/>
            <a:r>
              <a:rPr lang="en-US" dirty="0" smtClean="0"/>
              <a:t>child </a:t>
            </a:r>
            <a:r>
              <a:rPr lang="en-US" dirty="0"/>
              <a:t>with special needs</a:t>
            </a:r>
          </a:p>
          <a:p>
            <a:pPr marL="0" indent="0">
              <a:buNone/>
            </a:pPr>
            <a:endParaRPr lang="en-US" dirty="0"/>
          </a:p>
          <a:p>
            <a:r>
              <a:rPr lang="en-US" dirty="0"/>
              <a:t>c</a:t>
            </a:r>
            <a:r>
              <a:rPr lang="en-US" dirty="0" smtClean="0"/>
              <a:t>itizens </a:t>
            </a:r>
            <a:r>
              <a:rPr lang="en-US" dirty="0"/>
              <a:t>with social </a:t>
            </a:r>
            <a:r>
              <a:rPr lang="en-US" dirty="0" smtClean="0"/>
              <a:t>statute </a:t>
            </a:r>
            <a:r>
              <a:rPr lang="en-US" dirty="0"/>
              <a:t>receive </a:t>
            </a:r>
            <a:r>
              <a:rPr lang="en-US" dirty="0">
                <a:solidFill>
                  <a:schemeClr val="tx1"/>
                </a:solidFill>
              </a:rPr>
              <a:t>'</a:t>
            </a:r>
            <a:r>
              <a:rPr lang="en-US" dirty="0">
                <a:solidFill>
                  <a:srgbClr val="0087BE"/>
                </a:solidFill>
              </a:rPr>
              <a:t>additional </a:t>
            </a:r>
            <a:r>
              <a:rPr lang="en-US" dirty="0" smtClean="0">
                <a:solidFill>
                  <a:srgbClr val="0087BE"/>
                </a:solidFill>
              </a:rPr>
              <a:t>rights</a:t>
            </a:r>
            <a:r>
              <a:rPr lang="en-US" dirty="0" smtClean="0">
                <a:solidFill>
                  <a:schemeClr val="tx1"/>
                </a:solidFill>
              </a:rPr>
              <a:t>‘</a:t>
            </a:r>
          </a:p>
          <a:p>
            <a:pPr lvl="1"/>
            <a:r>
              <a:rPr lang="en-US" dirty="0"/>
              <a:t>social </a:t>
            </a:r>
            <a:r>
              <a:rPr lang="en-US" dirty="0" smtClean="0"/>
              <a:t>rate </a:t>
            </a:r>
            <a:r>
              <a:rPr lang="en-US" dirty="0"/>
              <a:t>for gas, electricity, water, </a:t>
            </a:r>
            <a:r>
              <a:rPr lang="en-US" dirty="0" smtClean="0"/>
              <a:t>telecom</a:t>
            </a:r>
            <a:endParaRPr lang="en-US" dirty="0"/>
          </a:p>
          <a:p>
            <a:pPr lvl="1"/>
            <a:r>
              <a:rPr lang="en-US" dirty="0"/>
              <a:t>public transport </a:t>
            </a:r>
          </a:p>
          <a:p>
            <a:pPr lvl="1"/>
            <a:r>
              <a:rPr lang="en-US" dirty="0"/>
              <a:t>housing</a:t>
            </a:r>
          </a:p>
          <a:p>
            <a:pPr lvl="1"/>
            <a:r>
              <a:rPr lang="en-US" dirty="0"/>
              <a:t>tax reduction, free </a:t>
            </a:r>
            <a:r>
              <a:rPr lang="en-US" dirty="0" smtClean="0"/>
              <a:t>waste </a:t>
            </a:r>
            <a:r>
              <a:rPr lang="en-US" dirty="0"/>
              <a:t>collection</a:t>
            </a:r>
          </a:p>
          <a:p>
            <a:pPr lvl="1"/>
            <a:r>
              <a:rPr lang="en-US" dirty="0" smtClean="0"/>
              <a:t>reduction </a:t>
            </a:r>
            <a:r>
              <a:rPr lang="en-US" dirty="0"/>
              <a:t>for socio-cultural activities, sports</a:t>
            </a:r>
          </a:p>
          <a:p>
            <a:pPr lvl="1"/>
            <a:r>
              <a:rPr lang="en-US" dirty="0"/>
              <a:t>...</a:t>
            </a:r>
          </a:p>
          <a:p>
            <a:pPr lvl="1"/>
            <a:endParaRPr lang="nl-BE" dirty="0" smtClean="0"/>
          </a:p>
          <a:p>
            <a:pPr lvl="1"/>
            <a:endParaRPr lang="en-US" dirty="0"/>
          </a:p>
        </p:txBody>
      </p:sp>
      <p:sp>
        <p:nvSpPr>
          <p:cNvPr id="2" name="Title 1"/>
          <p:cNvSpPr>
            <a:spLocks noGrp="1"/>
          </p:cNvSpPr>
          <p:nvPr>
            <p:ph type="title"/>
          </p:nvPr>
        </p:nvSpPr>
        <p:spPr/>
        <p:txBody>
          <a:bodyPr>
            <a:normAutofit/>
          </a:bodyPr>
          <a:lstStyle/>
          <a:p>
            <a:r>
              <a:rPr lang="en-US" dirty="0"/>
              <a:t>Maximum automatic granting of additional rights </a:t>
            </a:r>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108010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609600" y="1052736"/>
            <a:ext cx="10972800" cy="5472608"/>
          </a:xfrm>
        </p:spPr>
        <p:txBody>
          <a:bodyPr>
            <a:normAutofit fontScale="92500" lnSpcReduction="10000"/>
          </a:bodyPr>
          <a:lstStyle/>
          <a:p>
            <a:r>
              <a:rPr lang="nl-BE" altLang="en-US" dirty="0" smtClean="0"/>
              <a:t> </a:t>
            </a:r>
            <a:r>
              <a:rPr lang="nl-BE" dirty="0" err="1" smtClean="0"/>
              <a:t>determination</a:t>
            </a:r>
            <a:r>
              <a:rPr lang="nl-BE" dirty="0" smtClean="0"/>
              <a:t> </a:t>
            </a:r>
            <a:r>
              <a:rPr lang="nl-BE" dirty="0"/>
              <a:t>of </a:t>
            </a:r>
            <a:r>
              <a:rPr lang="nl-BE" altLang="en-US" dirty="0" smtClean="0">
                <a:solidFill>
                  <a:srgbClr val="0070C0"/>
                </a:solidFill>
              </a:rPr>
              <a:t>non-take up </a:t>
            </a:r>
          </a:p>
          <a:p>
            <a:pPr lvl="1"/>
            <a:r>
              <a:rPr lang="en-US" altLang="en-US" dirty="0" err="1" smtClean="0"/>
              <a:t>intransparency</a:t>
            </a:r>
            <a:r>
              <a:rPr lang="en-US" altLang="en-US" dirty="0"/>
              <a:t>: people have little or no knowledge of their rights </a:t>
            </a:r>
          </a:p>
          <a:p>
            <a:pPr lvl="1"/>
            <a:r>
              <a:rPr lang="en-US" altLang="en-US" dirty="0" smtClean="0"/>
              <a:t>Matthew </a:t>
            </a:r>
            <a:r>
              <a:rPr lang="en-US" altLang="en-US" dirty="0"/>
              <a:t>effect: rights do not reach the intended (vulnerable) target group</a:t>
            </a:r>
          </a:p>
          <a:p>
            <a:pPr lvl="1"/>
            <a:r>
              <a:rPr lang="en-US" altLang="en-US" dirty="0" smtClean="0"/>
              <a:t>threshold</a:t>
            </a:r>
            <a:r>
              <a:rPr lang="en-US" altLang="en-US" dirty="0"/>
              <a:t>: the application and granting procedure for social rights is often cumbersome and time-intensive</a:t>
            </a:r>
          </a:p>
          <a:p>
            <a:pPr lvl="1"/>
            <a:r>
              <a:rPr lang="en-US" altLang="en-US" dirty="0" smtClean="0"/>
              <a:t>ineffectiveness</a:t>
            </a:r>
            <a:r>
              <a:rPr lang="en-US" altLang="en-US" dirty="0"/>
              <a:t>: social measures do not achieve their goal</a:t>
            </a:r>
          </a:p>
          <a:p>
            <a:pPr lvl="1"/>
            <a:r>
              <a:rPr lang="en-US" altLang="en-US" dirty="0" smtClean="0"/>
              <a:t>status </a:t>
            </a:r>
            <a:r>
              <a:rPr lang="en-US" altLang="en-US" dirty="0"/>
              <a:t>quo of poverty ratio instead of social inclusion: the number of poor </a:t>
            </a:r>
            <a:r>
              <a:rPr lang="en-US" dirty="0"/>
              <a:t>people </a:t>
            </a:r>
            <a:r>
              <a:rPr lang="en-US" altLang="en-US" dirty="0" smtClean="0"/>
              <a:t>does </a:t>
            </a:r>
            <a:r>
              <a:rPr lang="en-US" altLang="en-US" dirty="0"/>
              <a:t>not decrease proportionally</a:t>
            </a:r>
          </a:p>
          <a:p>
            <a:r>
              <a:rPr lang="nl-BE" dirty="0" err="1"/>
              <a:t>objectives</a:t>
            </a:r>
            <a:endParaRPr lang="nl-BE" altLang="en-US" dirty="0" smtClean="0"/>
          </a:p>
          <a:p>
            <a:pPr lvl="1"/>
            <a:r>
              <a:rPr lang="nl-BE" dirty="0"/>
              <a:t>for </a:t>
            </a:r>
            <a:r>
              <a:rPr lang="nl-BE" dirty="0" err="1" smtClean="0"/>
              <a:t>citizens</a:t>
            </a:r>
            <a:endParaRPr lang="nl-BE" dirty="0" smtClean="0"/>
          </a:p>
          <a:p>
            <a:pPr lvl="2"/>
            <a:r>
              <a:rPr lang="en-US" dirty="0" smtClean="0"/>
              <a:t>maximizing </a:t>
            </a:r>
            <a:r>
              <a:rPr lang="en-US" dirty="0"/>
              <a:t>automatic </a:t>
            </a:r>
            <a:r>
              <a:rPr lang="en-US" dirty="0" smtClean="0"/>
              <a:t>granting of additional rights</a:t>
            </a:r>
          </a:p>
          <a:p>
            <a:pPr lvl="2"/>
            <a:r>
              <a:rPr lang="en-US" dirty="0" smtClean="0"/>
              <a:t>keeping </a:t>
            </a:r>
            <a:r>
              <a:rPr lang="en-US" dirty="0"/>
              <a:t>administrative formalities to a minimum</a:t>
            </a:r>
            <a:endParaRPr lang="nl-BE" dirty="0" smtClean="0"/>
          </a:p>
          <a:p>
            <a:pPr lvl="1"/>
            <a:r>
              <a:rPr lang="en-US" dirty="0" smtClean="0"/>
              <a:t>for institutions </a:t>
            </a:r>
            <a:r>
              <a:rPr lang="en-US" dirty="0"/>
              <a:t>/ actors who grant the </a:t>
            </a:r>
            <a:r>
              <a:rPr lang="en-US" dirty="0" smtClean="0"/>
              <a:t>additional </a:t>
            </a:r>
            <a:r>
              <a:rPr lang="en-US" dirty="0"/>
              <a:t>social </a:t>
            </a:r>
            <a:r>
              <a:rPr lang="en-US" dirty="0" smtClean="0"/>
              <a:t>rights</a:t>
            </a:r>
          </a:p>
          <a:p>
            <a:pPr lvl="2"/>
            <a:r>
              <a:rPr lang="en-US" dirty="0" smtClean="0"/>
              <a:t>quickly providing </a:t>
            </a:r>
            <a:r>
              <a:rPr lang="en-US" dirty="0"/>
              <a:t>all necessary information </a:t>
            </a:r>
            <a:r>
              <a:rPr lang="en-US" dirty="0" smtClean="0"/>
              <a:t>for </a:t>
            </a:r>
            <a:r>
              <a:rPr lang="en-US" dirty="0"/>
              <a:t>granting (social status, </a:t>
            </a:r>
            <a:r>
              <a:rPr lang="en-US" dirty="0" smtClean="0"/>
              <a:t>domicile address ...) </a:t>
            </a:r>
            <a:r>
              <a:rPr lang="en-US" dirty="0"/>
              <a:t>=&gt; reduction of workload and costs</a:t>
            </a:r>
          </a:p>
          <a:p>
            <a:pPr lvl="2"/>
            <a:r>
              <a:rPr lang="en-US" dirty="0" smtClean="0"/>
              <a:t>avoiding possible </a:t>
            </a:r>
            <a:r>
              <a:rPr lang="en-US" dirty="0"/>
              <a:t>abuse</a:t>
            </a:r>
          </a:p>
          <a:p>
            <a:pPr lvl="1"/>
            <a:endParaRPr lang="nl-BE" altLang="en-US" dirty="0" smtClean="0"/>
          </a:p>
          <a:p>
            <a:pPr lvl="1"/>
            <a:endParaRPr lang="fr-BE" altLang="en-US" sz="600" dirty="0" smtClean="0"/>
          </a:p>
          <a:p>
            <a:endParaRPr lang="nl-BE" altLang="en-US" dirty="0" smtClean="0"/>
          </a:p>
        </p:txBody>
      </p:sp>
      <p:sp>
        <p:nvSpPr>
          <p:cNvPr id="59394" name="Title 1"/>
          <p:cNvSpPr>
            <a:spLocks noGrp="1"/>
          </p:cNvSpPr>
          <p:nvPr>
            <p:ph type="title"/>
          </p:nvPr>
        </p:nvSpPr>
        <p:spPr/>
        <p:txBody>
          <a:bodyPr/>
          <a:lstStyle/>
          <a:p>
            <a:r>
              <a:rPr lang="nl-BE" dirty="0" err="1"/>
              <a:t>Additional</a:t>
            </a:r>
            <a:r>
              <a:rPr lang="nl-BE" dirty="0"/>
              <a:t> </a:t>
            </a:r>
            <a:r>
              <a:rPr lang="nl-BE" dirty="0" err="1"/>
              <a:t>rights</a:t>
            </a:r>
            <a:endParaRPr lang="en-US" dirty="0"/>
          </a:p>
        </p:txBody>
      </p:sp>
      <p:sp>
        <p:nvSpPr>
          <p:cNvPr id="6" name="TextBox 5"/>
          <p:cNvSpPr txBox="1"/>
          <p:nvPr/>
        </p:nvSpPr>
        <p:spPr>
          <a:xfrm>
            <a:off x="10210800" y="6425814"/>
            <a:ext cx="288072" cy="276999"/>
          </a:xfrm>
          <a:prstGeom prst="rect">
            <a:avLst/>
          </a:prstGeom>
          <a:noFill/>
        </p:spPr>
        <p:txBody>
          <a:bodyPr wrap="square" rtlCol="0">
            <a:spAutoFit/>
          </a:bodyPr>
          <a:lstStyle/>
          <a:p>
            <a:r>
              <a:rPr lang="nl-BE" sz="1200" dirty="0"/>
              <a:t>3</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29019176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normAutofit/>
          </a:bodyPr>
          <a:lstStyle/>
          <a:p>
            <a:r>
              <a:rPr lang="en-US" dirty="0" smtClean="0"/>
              <a:t>factual </a:t>
            </a:r>
            <a:r>
              <a:rPr lang="en-US" dirty="0"/>
              <a:t>information available from one or more actor(s) is made available to other actors who, on that basis, automatically grant rights to the citizen </a:t>
            </a:r>
            <a:r>
              <a:rPr lang="en-US" dirty="0" smtClean="0"/>
              <a:t>without him/her </a:t>
            </a:r>
            <a:r>
              <a:rPr lang="en-US" dirty="0"/>
              <a:t>having to submit an application for </a:t>
            </a:r>
            <a:r>
              <a:rPr lang="en-US" dirty="0" smtClean="0"/>
              <a:t>this</a:t>
            </a:r>
          </a:p>
          <a:p>
            <a:r>
              <a:rPr lang="en-US" dirty="0" smtClean="0"/>
              <a:t>standardized </a:t>
            </a:r>
            <a:r>
              <a:rPr lang="en-US" dirty="0"/>
              <a:t>services to respond as much as possible to information requests and avoid/reduce multiple developments, both for the data providers (authentic sources) and for the entities granting </a:t>
            </a:r>
            <a:r>
              <a:rPr lang="en-US" dirty="0" smtClean="0"/>
              <a:t>benefits</a:t>
            </a:r>
          </a:p>
          <a:p>
            <a:r>
              <a:rPr lang="en-US" dirty="0" smtClean="0"/>
              <a:t>reduction </a:t>
            </a:r>
            <a:r>
              <a:rPr lang="en-US" dirty="0"/>
              <a:t>in the number of statutes used and their </a:t>
            </a:r>
            <a:r>
              <a:rPr lang="en-US" dirty="0" smtClean="0"/>
              <a:t>complexity</a:t>
            </a:r>
          </a:p>
          <a:p>
            <a:r>
              <a:rPr lang="en-US" dirty="0" smtClean="0"/>
              <a:t>reduction </a:t>
            </a:r>
            <a:r>
              <a:rPr lang="en-US" dirty="0"/>
              <a:t>in data </a:t>
            </a:r>
            <a:r>
              <a:rPr lang="en-US" dirty="0" smtClean="0"/>
              <a:t>exchanges</a:t>
            </a:r>
          </a:p>
          <a:p>
            <a:r>
              <a:rPr lang="en-US" dirty="0" smtClean="0"/>
              <a:t>reduction </a:t>
            </a:r>
            <a:r>
              <a:rPr lang="en-US" dirty="0"/>
              <a:t>in the number of administrative formalities and paper certificates requested from this vulnerable population group</a:t>
            </a:r>
            <a:endParaRPr lang="nl-NL" dirty="0" smtClean="0"/>
          </a:p>
        </p:txBody>
      </p:sp>
      <p:sp>
        <p:nvSpPr>
          <p:cNvPr id="60418" name="Titel 1"/>
          <p:cNvSpPr>
            <a:spLocks noGrp="1"/>
          </p:cNvSpPr>
          <p:nvPr>
            <p:ph type="title"/>
          </p:nvPr>
        </p:nvSpPr>
        <p:spPr/>
        <p:txBody>
          <a:bodyPr/>
          <a:lstStyle/>
          <a:p>
            <a:r>
              <a:rPr lang="en-US" altLang="en-US" dirty="0" smtClean="0"/>
              <a:t>Principles</a:t>
            </a:r>
            <a:endParaRPr lang="en-US" altLang="en-US" dirty="0"/>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Tree>
    <p:extLst>
      <p:ext uri="{BB962C8B-B14F-4D97-AF65-F5344CB8AC3E}">
        <p14:creationId xmlns:p14="http://schemas.microsoft.com/office/powerpoint/2010/main" val="1729554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batch consultation of the SSS database (buffer database)</a:t>
            </a:r>
          </a:p>
          <a:p>
            <a:pPr lvl="1"/>
            <a:r>
              <a:rPr lang="en-US" dirty="0" smtClean="0"/>
              <a:t>is fed quarterly by 10 authentic sources : insurability status health insurance, living wage, allowances for the disabled, old age pension, ...</a:t>
            </a:r>
          </a:p>
          <a:p>
            <a:pPr lvl="1"/>
            <a:r>
              <a:rPr lang="en-US" dirty="0" smtClean="0"/>
              <a:t>this allows to automate the rights of a category of persons (known in advance by the awarding authority)</a:t>
            </a:r>
          </a:p>
          <a:p>
            <a:pPr lvl="2"/>
            <a:r>
              <a:rPr lang="en-US" dirty="0" smtClean="0"/>
              <a:t>e.g. all residents of a municipality or province</a:t>
            </a:r>
          </a:p>
          <a:p>
            <a:pPr lvl="2"/>
            <a:r>
              <a:rPr lang="en-US" dirty="0" smtClean="0"/>
              <a:t>e.g. all households connected to gas</a:t>
            </a:r>
            <a:endParaRPr lang="nl-BE" dirty="0" smtClean="0"/>
          </a:p>
          <a:p>
            <a:pPr lvl="1"/>
            <a:r>
              <a:rPr lang="nl-BE" dirty="0" err="1" smtClean="0"/>
              <a:t>some</a:t>
            </a:r>
            <a:r>
              <a:rPr lang="nl-BE" dirty="0" smtClean="0"/>
              <a:t> </a:t>
            </a:r>
            <a:r>
              <a:rPr lang="en-US" dirty="0" smtClean="0"/>
              <a:t>examples</a:t>
            </a:r>
            <a:r>
              <a:rPr lang="nl-BE" dirty="0" smtClean="0"/>
              <a:t> </a:t>
            </a:r>
          </a:p>
          <a:p>
            <a:pPr lvl="2"/>
            <a:r>
              <a:rPr lang="en-US" dirty="0" smtClean="0"/>
              <a:t>social rate for gas / electricity in Belgium</a:t>
            </a:r>
          </a:p>
          <a:p>
            <a:pPr lvl="2"/>
            <a:r>
              <a:rPr lang="en-US" dirty="0" smtClean="0"/>
              <a:t>social rate for water in Flanders</a:t>
            </a:r>
          </a:p>
          <a:p>
            <a:pPr lvl="2"/>
            <a:r>
              <a:rPr lang="en-US" dirty="0" smtClean="0"/>
              <a:t>traffic tax exemption in Brussels Region</a:t>
            </a:r>
          </a:p>
          <a:p>
            <a:pPr lvl="2"/>
            <a:r>
              <a:rPr lang="en-US" dirty="0" smtClean="0"/>
              <a:t>municipalities and provinces (e.g. reduced rate for out-of-school care, reduced levy for waste collection, reduced tax rate)</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
        <p:nvSpPr>
          <p:cNvPr id="2" name="Title 1"/>
          <p:cNvSpPr>
            <a:spLocks noGrp="1"/>
          </p:cNvSpPr>
          <p:nvPr>
            <p:ph type="title"/>
          </p:nvPr>
        </p:nvSpPr>
        <p:spPr/>
        <p:txBody>
          <a:bodyPr/>
          <a:lstStyle/>
          <a:p>
            <a:r>
              <a:rPr lang="en-US" smtClean="0"/>
              <a:t>Standardized Social Statutes (SSS)</a:t>
            </a:r>
            <a:endParaRPr lang="en-US"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1</a:t>
            </a:r>
            <a:endParaRPr lang="en-US" sz="1350" dirty="0"/>
          </a:p>
        </p:txBody>
      </p:sp>
      <p:sp>
        <p:nvSpPr>
          <p:cNvPr id="7" name="TextBox 6"/>
          <p:cNvSpPr txBox="1"/>
          <p:nvPr/>
        </p:nvSpPr>
        <p:spPr>
          <a:xfrm>
            <a:off x="10210800" y="6425814"/>
            <a:ext cx="288072" cy="276999"/>
          </a:xfrm>
          <a:prstGeom prst="rect">
            <a:avLst/>
          </a:prstGeom>
          <a:noFill/>
        </p:spPr>
        <p:txBody>
          <a:bodyPr wrap="square" rtlCol="0">
            <a:spAutoFit/>
          </a:bodyPr>
          <a:lstStyle/>
          <a:p>
            <a:r>
              <a:rPr lang="nl-BE" sz="1200" dirty="0"/>
              <a:t>7</a:t>
            </a:r>
            <a:endParaRPr lang="fr-BE" sz="1200" dirty="0"/>
          </a:p>
        </p:txBody>
      </p:sp>
    </p:spTree>
    <p:extLst>
      <p:ext uri="{BB962C8B-B14F-4D97-AF65-F5344CB8AC3E}">
        <p14:creationId xmlns:p14="http://schemas.microsoft.com/office/powerpoint/2010/main" val="2867544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a:t>
            </a:r>
            <a:r>
              <a:rPr lang="en-US" dirty="0"/>
              <a:t>database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902" y="1344368"/>
            <a:ext cx="7272808" cy="4906534"/>
          </a:xfrm>
          <a:prstGeom prst="rect">
            <a:avLst/>
          </a:prstGeom>
        </p:spPr>
      </p:pic>
      <p:sp>
        <p:nvSpPr>
          <p:cNvPr id="5" name="TextBox 4"/>
          <p:cNvSpPr txBox="1"/>
          <p:nvPr/>
        </p:nvSpPr>
        <p:spPr>
          <a:xfrm>
            <a:off x="10210800" y="6425814"/>
            <a:ext cx="288072" cy="276999"/>
          </a:xfrm>
          <a:prstGeom prst="rect">
            <a:avLst/>
          </a:prstGeom>
          <a:noFill/>
        </p:spPr>
        <p:txBody>
          <a:bodyPr wrap="square" rtlCol="0">
            <a:spAutoFit/>
          </a:bodyPr>
          <a:lstStyle/>
          <a:p>
            <a:r>
              <a:rPr lang="nl-BE" sz="1200" dirty="0"/>
              <a:t>8</a:t>
            </a:r>
            <a:endParaRPr lang="fr-BE" sz="120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1133878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data users</a:t>
            </a:r>
          </a:p>
          <a:p>
            <a:pPr lvl="1"/>
            <a:r>
              <a:rPr lang="en-US" dirty="0" smtClean="0"/>
              <a:t>all information </a:t>
            </a:r>
            <a:r>
              <a:rPr lang="en-US" dirty="0"/>
              <a:t>is available in a coordinated and validated way</a:t>
            </a:r>
          </a:p>
          <a:p>
            <a:pPr lvl="1"/>
            <a:r>
              <a:rPr lang="en-US" dirty="0"/>
              <a:t>possibility </a:t>
            </a:r>
            <a:r>
              <a:rPr lang="en-US" dirty="0" smtClean="0"/>
              <a:t>of the </a:t>
            </a:r>
            <a:r>
              <a:rPr lang="en-US" dirty="0"/>
              <a:t>application of decision rules by the </a:t>
            </a:r>
            <a:r>
              <a:rPr lang="en-US" dirty="0" smtClean="0"/>
              <a:t>CBSS </a:t>
            </a:r>
            <a:r>
              <a:rPr lang="en-US" dirty="0"/>
              <a:t>according to the concrete needs of each user (guarantee of proportionality)</a:t>
            </a:r>
          </a:p>
          <a:p>
            <a:r>
              <a:rPr lang="en-US" dirty="0"/>
              <a:t>for the </a:t>
            </a:r>
            <a:r>
              <a:rPr lang="en-US" dirty="0" smtClean="0"/>
              <a:t>administrators </a:t>
            </a:r>
            <a:r>
              <a:rPr lang="en-US" dirty="0"/>
              <a:t>of authentic sources</a:t>
            </a:r>
          </a:p>
          <a:p>
            <a:pPr lvl="1"/>
            <a:r>
              <a:rPr lang="en-US" dirty="0"/>
              <a:t>avoiding </a:t>
            </a:r>
            <a:r>
              <a:rPr lang="en-US" dirty="0" smtClean="0"/>
              <a:t>ad </a:t>
            </a:r>
            <a:r>
              <a:rPr lang="en-US" dirty="0"/>
              <a:t>hoc developments for each data request</a:t>
            </a:r>
          </a:p>
          <a:p>
            <a:pPr lvl="1"/>
            <a:r>
              <a:rPr lang="en-US" dirty="0" smtClean="0"/>
              <a:t>avoiding making </a:t>
            </a:r>
            <a:r>
              <a:rPr lang="en-US" dirty="0"/>
              <a:t>data available according to the needs of each user</a:t>
            </a:r>
          </a:p>
          <a:p>
            <a:r>
              <a:rPr lang="nl-BE" dirty="0"/>
              <a:t>for the system</a:t>
            </a:r>
            <a:endParaRPr lang="en-US" dirty="0"/>
          </a:p>
          <a:p>
            <a:pPr lvl="1"/>
            <a:r>
              <a:rPr lang="en-US" dirty="0" smtClean="0"/>
              <a:t>encouraging </a:t>
            </a:r>
            <a:r>
              <a:rPr lang="en-US" dirty="0"/>
              <a:t>standardization of the </a:t>
            </a:r>
            <a:r>
              <a:rPr lang="en-US" dirty="0" smtClean="0"/>
              <a:t>factual </a:t>
            </a:r>
            <a:r>
              <a:rPr lang="en-US" dirty="0"/>
              <a:t>data </a:t>
            </a:r>
            <a:r>
              <a:rPr lang="en-US" dirty="0" smtClean="0"/>
              <a:t>that is </a:t>
            </a:r>
            <a:r>
              <a:rPr lang="en-US" dirty="0"/>
              <a:t>taken into account when determining additional rights and the time or period over which they </a:t>
            </a:r>
            <a:r>
              <a:rPr lang="en-US" dirty="0" smtClean="0"/>
              <a:t>must </a:t>
            </a:r>
            <a:r>
              <a:rPr lang="en-US" dirty="0"/>
              <a:t>be available ('Lego brick philosophy')</a:t>
            </a:r>
            <a:endParaRPr lang="nl-BE" dirty="0" smtClean="0"/>
          </a:p>
        </p:txBody>
      </p:sp>
      <p:sp>
        <p:nvSpPr>
          <p:cNvPr id="2" name="Title 1"/>
          <p:cNvSpPr>
            <a:spLocks noGrp="1"/>
          </p:cNvSpPr>
          <p:nvPr>
            <p:ph type="title"/>
          </p:nvPr>
        </p:nvSpPr>
        <p:spPr/>
        <p:txBody>
          <a:bodyPr/>
          <a:lstStyle/>
          <a:p>
            <a:r>
              <a:rPr lang="en-US" dirty="0"/>
              <a:t>Buffer database</a:t>
            </a:r>
            <a:r>
              <a:rPr lang="nl-BE" dirty="0" smtClean="0"/>
              <a:t> - </a:t>
            </a:r>
            <a:r>
              <a:rPr lang="nl-BE" dirty="0" err="1" smtClean="0"/>
              <a:t>advantages</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1626579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a:t>
            </a:r>
            <a:r>
              <a:rPr lang="en-US" dirty="0"/>
              <a:t>brick </a:t>
            </a:r>
            <a:r>
              <a:rPr lang="en-US" dirty="0" smtClean="0"/>
              <a:t>philosophy</a:t>
            </a:r>
            <a:endParaRPr lang="en-US" dirty="0">
              <a:solidFill>
                <a:srgbClr val="0070C0"/>
              </a:solidFill>
            </a:endParaRPr>
          </a:p>
        </p:txBody>
      </p:sp>
      <p:grpSp>
        <p:nvGrpSpPr>
          <p:cNvPr id="27" name="Group 26"/>
          <p:cNvGrpSpPr/>
          <p:nvPr/>
        </p:nvGrpSpPr>
        <p:grpSpPr>
          <a:xfrm>
            <a:off x="1775520" y="908720"/>
            <a:ext cx="2203835"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smtClean="0">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smtClean="0">
                    <a:ea typeface="Verdana" panose="020B0604030504040204" pitchFamily="34" charset="0"/>
                    <a:cs typeface="Verdana" panose="020B0604030504040204" pitchFamily="34" charset="0"/>
                  </a:rPr>
                  <a:t>Authentic</a:t>
                </a:r>
                <a:r>
                  <a:rPr lang="nl-BE" sz="1250" dirty="0" smtClean="0">
                    <a:ea typeface="Verdana" panose="020B0604030504040204" pitchFamily="34" charset="0"/>
                    <a:cs typeface="Verdana" panose="020B0604030504040204" pitchFamily="34" charset="0"/>
                  </a:rPr>
                  <a:t> source (NR </a:t>
                </a:r>
                <a:r>
                  <a:rPr lang="nl-BE" sz="1250" dirty="0">
                    <a:ea typeface="Verdana" panose="020B0604030504040204" pitchFamily="34" charset="0"/>
                    <a:cs typeface="Verdana" panose="020B0604030504040204" pitchFamily="34" charset="0"/>
                  </a:rPr>
                  <a:t>&amp; </a:t>
                </a:r>
                <a:r>
                  <a:rPr lang="nl-BE" sz="1250" dirty="0" smtClean="0">
                    <a:ea typeface="Verdana" panose="020B0604030504040204" pitchFamily="34" charset="0"/>
                    <a:cs typeface="Verdana" panose="020B0604030504040204" pitchFamily="34" charset="0"/>
                  </a:rPr>
                  <a:t>CBSS)</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Date of </a:t>
                </a:r>
                <a:r>
                  <a:rPr lang="nl-BE" sz="1200" dirty="0" err="1" smtClean="0">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smtClean="0">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smtClean="0"/>
                  <a:t>Social </a:t>
                </a:r>
                <a:r>
                  <a:rPr lang="nl-BE" sz="1600" dirty="0" err="1" smtClean="0"/>
                  <a:t>statutes</a:t>
                </a:r>
                <a:endParaRPr lang="nl-BE" sz="1600" dirty="0"/>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FPS or </a:t>
                </a:r>
                <a:r>
                  <a:rPr lang="nl-BE" sz="1200" dirty="0" smtClean="0">
                    <a:solidFill>
                      <a:schemeClr val="tx1"/>
                    </a:solidFill>
                  </a:rPr>
                  <a:t>PSSI</a:t>
                </a:r>
                <a:endParaRPr lang="nl-BE" sz="1200" dirty="0">
                  <a:solidFill>
                    <a:schemeClr val="tx1"/>
                  </a:solidFill>
                </a:endParaRP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IGO</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GI</a:t>
                </a:r>
                <a:endParaRPr lang="nl-BE" sz="1200" dirty="0">
                  <a:solidFill>
                    <a:schemeClr val="tx1"/>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THAB</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CPAS</a:t>
                </a:r>
                <a:endParaRPr lang="nl-BE" sz="1200" dirty="0">
                  <a:solidFill>
                    <a:sysClr val="windowText" lastClr="000000"/>
                  </a:solidFill>
                </a:endParaRP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smtClean="0">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Health </a:t>
                </a:r>
                <a:r>
                  <a:rPr lang="nl-BE" sz="1000" dirty="0" err="1">
                    <a:solidFill>
                      <a:sysClr val="windowText" lastClr="000000"/>
                    </a:solidFill>
                  </a:rPr>
                  <a:t>insurance</a:t>
                </a:r>
                <a:r>
                  <a:rPr lang="nl-BE" sz="1000" dirty="0">
                    <a:solidFill>
                      <a:sysClr val="windowText" lastClr="000000"/>
                    </a:solidFill>
                  </a:rPr>
                  <a:t> funds</a:t>
                </a:r>
                <a:endParaRPr lang="nl-BE" sz="105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VT</a:t>
                </a:r>
                <a:endParaRPr lang="nl-BE" sz="1200" dirty="0">
                  <a:solidFill>
                    <a:schemeClr val="tx1"/>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Income</a:t>
              </a:r>
              <a:endParaRPr lang="nl-BE" sz="1600" dirty="0"/>
            </a:p>
          </p:txBody>
        </p:sp>
      </p:grpSp>
      <p:grpSp>
        <p:nvGrpSpPr>
          <p:cNvPr id="30" name="Group 29"/>
          <p:cNvGrpSpPr/>
          <p:nvPr/>
        </p:nvGrpSpPr>
        <p:grpSpPr>
          <a:xfrm>
            <a:off x="5131482" y="2776964"/>
            <a:ext cx="1706396" cy="1493226"/>
            <a:chOff x="3851919" y="2451921"/>
            <a:chExt cx="1706396" cy="1493226"/>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Reduction</a:t>
              </a:r>
              <a:r>
                <a:rPr lang="nl-BE" sz="1400" dirty="0">
                  <a:solidFill>
                    <a:sysClr val="windowText" lastClr="000000"/>
                  </a:solidFill>
                </a:rPr>
                <a:t> of </a:t>
              </a:r>
              <a:r>
                <a:rPr lang="nl-BE" sz="1400" dirty="0" err="1">
                  <a:solidFill>
                    <a:sysClr val="windowText" lastClr="000000"/>
                  </a:solidFill>
                </a:rPr>
                <a:t>provincial</a:t>
              </a:r>
              <a:r>
                <a:rPr lang="nl-BE" sz="1400" dirty="0">
                  <a:solidFill>
                    <a:sysClr val="windowText" lastClr="000000"/>
                  </a:solidFill>
                </a:rPr>
                <a:t> </a:t>
              </a:r>
              <a:r>
                <a:rPr lang="nl-BE" sz="1400" dirty="0" err="1" smtClean="0">
                  <a:solidFill>
                    <a:sysClr val="windowText" lastClr="000000"/>
                  </a:solidFill>
                </a:rPr>
                <a:t>tax</a:t>
              </a:r>
              <a:endParaRPr lang="nl-BE" sz="1400" dirty="0">
                <a:solidFill>
                  <a:sysClr val="windowText" lastClr="000000"/>
                </a:solidFill>
              </a:endParaRPr>
            </a:p>
          </p:txBody>
        </p:sp>
        <p:sp>
          <p:nvSpPr>
            <p:cNvPr id="29" name="Rounded Rectangle 28"/>
            <p:cNvSpPr/>
            <p:nvPr/>
          </p:nvSpPr>
          <p:spPr>
            <a:xfrm rot="5400000">
              <a:off x="4445140" y="1858700"/>
              <a:ext cx="519953"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7990004"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of East </a:t>
              </a:r>
              <a:r>
                <a:rPr lang="nl-BE" sz="1400" dirty="0" err="1" smtClean="0">
                  <a:solidFill>
                    <a:sysClr val="windowText" lastClr="000000"/>
                  </a:solidFill>
                </a:rPr>
                <a:t>Flanders</a:t>
              </a:r>
              <a:endParaRPr lang="nl-BE" sz="1400" dirty="0">
                <a:solidFill>
                  <a:sysClr val="windowText" lastClr="000000"/>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smtClean="0"/>
                <a:t>Granting authorities</a:t>
              </a:r>
              <a:endParaRPr lang="en-US" sz="1600" dirty="0"/>
            </a:p>
          </p:txBody>
        </p:sp>
      </p:grpSp>
      <p:cxnSp>
        <p:nvCxnSpPr>
          <p:cNvPr id="34" name="Straight Arrow Connector 33"/>
          <p:cNvCxnSpPr/>
          <p:nvPr/>
        </p:nvCxnSpPr>
        <p:spPr>
          <a:xfrm>
            <a:off x="3993097"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981667"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859675"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
        <p:nvSpPr>
          <p:cNvPr id="42" name="Rectangle 41"/>
          <p:cNvSpPr/>
          <p:nvPr/>
        </p:nvSpPr>
        <p:spPr>
          <a:xfrm>
            <a:off x="5634597" y="3244334"/>
            <a:ext cx="184731" cy="369332"/>
          </a:xfrm>
          <a:prstGeom prst="rect">
            <a:avLst/>
          </a:prstGeom>
        </p:spPr>
        <p:txBody>
          <a:bodyPr wrap="none">
            <a:spAutoFit/>
          </a:bodyPr>
          <a:lstStyle/>
          <a:p>
            <a:endParaRPr lang="fr-BE" dirty="0"/>
          </a:p>
        </p:txBody>
      </p:sp>
    </p:spTree>
    <p:extLst>
      <p:ext uri="{BB962C8B-B14F-4D97-AF65-F5344CB8AC3E}">
        <p14:creationId xmlns:p14="http://schemas.microsoft.com/office/powerpoint/2010/main" val="1699420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brick philosophy</a:t>
            </a:r>
            <a:endParaRPr lang="en-US" dirty="0">
              <a:solidFill>
                <a:srgbClr val="0070C0"/>
              </a:solidFill>
            </a:endParaRPr>
          </a:p>
        </p:txBody>
      </p:sp>
      <p:grpSp>
        <p:nvGrpSpPr>
          <p:cNvPr id="27" name="Group 26"/>
          <p:cNvGrpSpPr/>
          <p:nvPr/>
        </p:nvGrpSpPr>
        <p:grpSpPr>
          <a:xfrm>
            <a:off x="1775520" y="931625"/>
            <a:ext cx="2196672"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538696" y="823206"/>
                <a:ext cx="539652"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smtClean="0"/>
                  <a:t>Social </a:t>
                </a:r>
                <a:r>
                  <a:rPr lang="nl-BE" sz="1600" dirty="0" err="1" smtClean="0"/>
                  <a:t>statutes</a:t>
                </a:r>
                <a:endParaRPr lang="nl-BE" sz="1600" dirty="0"/>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FPS </a:t>
                </a:r>
                <a:r>
                  <a:rPr lang="nl-BE" sz="1200" dirty="0">
                    <a:solidFill>
                      <a:schemeClr val="tx1"/>
                    </a:solidFill>
                  </a:rPr>
                  <a:t>or PSSI</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IGO</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GI</a:t>
                </a:r>
                <a:endParaRPr lang="nl-BE" sz="1200" dirty="0">
                  <a:solidFill>
                    <a:schemeClr val="tx1"/>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THAB</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CPAS</a:t>
                </a:r>
                <a:endParaRPr lang="nl-BE" sz="1200" dirty="0">
                  <a:solidFill>
                    <a:sysClr val="windowText" lastClr="000000"/>
                  </a:solidFill>
                </a:endParaRP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Living </a:t>
                </a:r>
                <a:r>
                  <a:rPr lang="nl-BE" sz="1200" dirty="0" err="1">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nl-BE" sz="1000" dirty="0">
                    <a:solidFill>
                      <a:sysClr val="windowText" lastClr="000000"/>
                    </a:solidFill>
                  </a:rPr>
                  <a:t>Health </a:t>
                </a:r>
                <a:r>
                  <a:rPr lang="nl-BE" sz="1000" dirty="0" err="1">
                    <a:solidFill>
                      <a:sysClr val="windowText" lastClr="000000"/>
                    </a:solidFill>
                  </a:rPr>
                  <a:t>insurance</a:t>
                </a:r>
                <a:r>
                  <a:rPr lang="nl-BE" sz="1000" dirty="0">
                    <a:solidFill>
                      <a:sysClr val="windowText" lastClr="000000"/>
                    </a:solidFill>
                  </a:rPr>
                  <a:t> funds</a:t>
                </a:r>
              </a:p>
              <a:p>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VT</a:t>
                </a:r>
                <a:endParaRPr lang="nl-BE" sz="1200" dirty="0">
                  <a:solidFill>
                    <a:schemeClr val="tx1"/>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smtClean="0">
                  <a:ea typeface="Verdana" panose="020B0604030504040204" pitchFamily="34" charset="0"/>
                  <a:cs typeface="Verdana" panose="020B0604030504040204" pitchFamily="34" charset="0"/>
                </a:rPr>
                <a:t>Income</a:t>
              </a:r>
              <a:endParaRPr lang="en-US" sz="1600" dirty="0"/>
            </a:p>
          </p:txBody>
        </p:sp>
      </p:grpSp>
      <p:grpSp>
        <p:nvGrpSpPr>
          <p:cNvPr id="30" name="Group 29"/>
          <p:cNvGrpSpPr/>
          <p:nvPr/>
        </p:nvGrpSpPr>
        <p:grpSpPr>
          <a:xfrm>
            <a:off x="5124319" y="2816800"/>
            <a:ext cx="1706396" cy="1476295"/>
            <a:chOff x="3851919" y="2626396"/>
            <a:chExt cx="1706396" cy="1318751"/>
          </a:xfrm>
        </p:grpSpPr>
        <p:sp>
          <p:nvSpPr>
            <p:cNvPr id="28" name="Rounded Rectangle 27"/>
            <p:cNvSpPr/>
            <p:nvPr/>
          </p:nvSpPr>
          <p:spPr>
            <a:xfrm>
              <a:off x="3851920" y="3075736"/>
              <a:ext cx="1706395" cy="869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ysClr val="windowText" lastClr="000000"/>
                  </a:solidFill>
                </a:rPr>
                <a:t>Social rate for gas &amp; electricity</a:t>
              </a:r>
              <a:endParaRPr lang="nl-BE" sz="1400" dirty="0">
                <a:solidFill>
                  <a:sysClr val="windowText" lastClr="000000"/>
                </a:solidFill>
              </a:endParaRPr>
            </a:p>
          </p:txBody>
        </p:sp>
        <p:sp>
          <p:nvSpPr>
            <p:cNvPr id="29" name="Rounded Rectangle 28"/>
            <p:cNvSpPr/>
            <p:nvPr/>
          </p:nvSpPr>
          <p:spPr>
            <a:xfrm rot="5400000">
              <a:off x="4480446" y="1997869"/>
              <a:ext cx="449341"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7982841" y="2799869"/>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FPS </a:t>
              </a:r>
              <a:r>
                <a:rPr lang="nl-BE" sz="1400" dirty="0" err="1">
                  <a:solidFill>
                    <a:sysClr val="windowText" lastClr="000000"/>
                  </a:solidFill>
                </a:rPr>
                <a:t>Economy</a:t>
              </a:r>
              <a:r>
                <a:rPr lang="nl-BE" sz="1400" dirty="0">
                  <a:solidFill>
                    <a:sysClr val="windowText" lastClr="000000"/>
                  </a:solidFill>
                </a:rPr>
                <a:t> &amp; </a:t>
              </a:r>
              <a:r>
                <a:rPr lang="nl-BE" sz="1400" dirty="0" err="1">
                  <a:solidFill>
                    <a:sysClr val="windowText" lastClr="000000"/>
                  </a:solidFill>
                </a:rPr>
                <a:t>utilities</a:t>
              </a:r>
              <a:endParaRPr lang="nl-BE" sz="1400" dirty="0">
                <a:solidFill>
                  <a:schemeClr val="tx1"/>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err="1"/>
                <a:t>Granting</a:t>
              </a:r>
              <a:r>
                <a:rPr lang="nl-NL" sz="1600" dirty="0"/>
                <a:t> </a:t>
              </a:r>
              <a:r>
                <a:rPr lang="nl-NL" sz="1600" dirty="0" err="1"/>
                <a:t>authorities</a:t>
              </a:r>
              <a:endParaRPr lang="nl-NL" sz="1600" dirty="0"/>
            </a:p>
          </p:txBody>
        </p:sp>
      </p:grpSp>
      <p:cxnSp>
        <p:nvCxnSpPr>
          <p:cNvPr id="34" name="Straight Arrow Connector 33"/>
          <p:cNvCxnSpPr>
            <a:stCxn id="8" idx="3"/>
          </p:cNvCxnSpPr>
          <p:nvPr/>
        </p:nvCxnSpPr>
        <p:spPr>
          <a:xfrm>
            <a:off x="3972192" y="1921688"/>
            <a:ext cx="1152128" cy="1579319"/>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3972192" y="3933057"/>
            <a:ext cx="1152128" cy="18095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852512" y="3789040"/>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3972192" y="2673919"/>
            <a:ext cx="1152128"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3972192" y="2961625"/>
            <a:ext cx="1152128"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3972192" y="3251274"/>
            <a:ext cx="1152128" cy="55518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8" idx="3"/>
          </p:cNvCxnSpPr>
          <p:nvPr/>
        </p:nvCxnSpPr>
        <p:spPr>
          <a:xfrm flipV="1">
            <a:off x="3972192" y="4005065"/>
            <a:ext cx="1152128" cy="39859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3972192" y="4114010"/>
            <a:ext cx="1152128" cy="867003"/>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28904408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since February 2019 </a:t>
            </a:r>
            <a:r>
              <a:rPr lang="en-US" dirty="0" err="1"/>
              <a:t>MyBEnefits.fgov</a:t>
            </a:r>
            <a:r>
              <a:rPr lang="en-US" dirty="0"/>
              <a:t> </a:t>
            </a:r>
          </a:p>
          <a:p>
            <a:pPr lvl="1"/>
            <a:r>
              <a:rPr lang="nl-BE" dirty="0"/>
              <a:t>mobile app &amp; web </a:t>
            </a:r>
            <a:r>
              <a:rPr lang="nl-BE" dirty="0" smtClean="0"/>
              <a:t>application</a:t>
            </a:r>
          </a:p>
          <a:p>
            <a:pPr lvl="1"/>
            <a:r>
              <a:rPr lang="en-US" dirty="0" smtClean="0"/>
              <a:t>which allows </a:t>
            </a:r>
            <a:r>
              <a:rPr lang="en-US" dirty="0"/>
              <a:t>citizens </a:t>
            </a:r>
            <a:r>
              <a:rPr lang="en-US" dirty="0" smtClean="0"/>
              <a:t>to </a:t>
            </a:r>
            <a:r>
              <a:rPr lang="en-US" dirty="0"/>
              <a:t>consult and prove their social statuses on the date of the day itself in order to assert their rights with the various authorities that grant additional </a:t>
            </a:r>
            <a:r>
              <a:rPr lang="en-US" dirty="0" smtClean="0"/>
              <a:t>benefits</a:t>
            </a:r>
          </a:p>
          <a:p>
            <a:pPr lvl="1"/>
            <a:r>
              <a:rPr lang="en-US" dirty="0" smtClean="0"/>
              <a:t>which </a:t>
            </a:r>
            <a:r>
              <a:rPr lang="en-US" dirty="0"/>
              <a:t>allows the awarding </a:t>
            </a:r>
            <a:r>
              <a:rPr lang="en-US" dirty="0" smtClean="0"/>
              <a:t>authority </a:t>
            </a:r>
            <a:r>
              <a:rPr lang="en-US" dirty="0"/>
              <a:t>to verify the social </a:t>
            </a:r>
            <a:r>
              <a:rPr lang="en-US" dirty="0" smtClean="0"/>
              <a:t>statutes</a:t>
            </a:r>
          </a:p>
          <a:p>
            <a:pPr lvl="2"/>
            <a:r>
              <a:rPr lang="en-US" dirty="0"/>
              <a:t>actors who typically do not cooperate directly with the </a:t>
            </a:r>
            <a:r>
              <a:rPr lang="en-US" dirty="0" smtClean="0"/>
              <a:t>CBSS </a:t>
            </a:r>
            <a:r>
              <a:rPr lang="en-US" dirty="0"/>
              <a:t>(e.g. sports, child care, museums, leisure centers, amusement parks, etc.)</a:t>
            </a:r>
          </a:p>
          <a:p>
            <a:pPr lvl="2"/>
            <a:r>
              <a:rPr lang="en-US" dirty="0"/>
              <a:t>actors who do not (yet) have an automatic data flow (e.g. pro bono legal assistance, municipal tax </a:t>
            </a:r>
            <a:r>
              <a:rPr lang="en-US" dirty="0" smtClean="0"/>
              <a:t>reduction, </a:t>
            </a:r>
            <a:r>
              <a:rPr lang="en-US" dirty="0"/>
              <a:t>...) </a:t>
            </a:r>
          </a:p>
          <a:p>
            <a:pPr lvl="1"/>
            <a:r>
              <a:rPr lang="en-US" sz="2000" dirty="0"/>
              <a:t>which allows </a:t>
            </a:r>
            <a:r>
              <a:rPr lang="en-US" sz="2000" dirty="0" smtClean="0"/>
              <a:t>authorities granting </a:t>
            </a:r>
            <a:r>
              <a:rPr lang="en-US" sz="2000" dirty="0"/>
              <a:t>additional benefits in the culture, sports and entertainment  sector to report them, and citizens to consult them</a:t>
            </a:r>
          </a:p>
          <a:p>
            <a:pPr lvl="1"/>
            <a:endParaRPr lang="nl-NL" dirty="0" smtClean="0"/>
          </a:p>
          <a:p>
            <a:pPr lvl="1"/>
            <a:endParaRPr lang="nl-NL" dirty="0"/>
          </a:p>
        </p:txBody>
      </p:sp>
      <p:sp>
        <p:nvSpPr>
          <p:cNvPr id="2" name="Title 1"/>
          <p:cNvSpPr>
            <a:spLocks noGrp="1"/>
          </p:cNvSpPr>
          <p:nvPr>
            <p:ph type="title"/>
          </p:nvPr>
        </p:nvSpPr>
        <p:spPr>
          <a:xfrm>
            <a:off x="191344" y="-48126"/>
            <a:ext cx="11809312" cy="908720"/>
          </a:xfrm>
        </p:spPr>
        <p:txBody>
          <a:bodyPr/>
          <a:lstStyle/>
          <a:p>
            <a:r>
              <a:rPr lang="nl-BE" smtClean="0"/>
              <a:t>MyBenefits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2</a:t>
            </a:r>
            <a:endParaRPr lang="en-US" sz="135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2753151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 </a:t>
            </a:r>
            <a:r>
              <a:rPr lang="en-US" dirty="0"/>
              <a:t>citizen : identification needed</a:t>
            </a:r>
          </a:p>
          <a:p>
            <a:pPr lvl="1"/>
            <a:r>
              <a:rPr lang="en-US" dirty="0"/>
              <a:t>consult statute : privacy-sensitive information =&gt; sufficiently high level of </a:t>
            </a:r>
            <a:r>
              <a:rPr lang="en-US" dirty="0" smtClean="0"/>
              <a:t>security</a:t>
            </a:r>
          </a:p>
          <a:p>
            <a:pPr lvl="2"/>
            <a:r>
              <a:rPr lang="nl-BE" dirty="0" err="1" smtClean="0"/>
              <a:t>e-ID</a:t>
            </a:r>
            <a:endParaRPr lang="nl-BE" dirty="0" smtClean="0"/>
          </a:p>
          <a:p>
            <a:pPr lvl="2"/>
            <a:r>
              <a:rPr lang="nl-BE" dirty="0" smtClean="0"/>
              <a:t>ITSME </a:t>
            </a:r>
          </a:p>
          <a:p>
            <a:pPr lvl="2"/>
            <a:r>
              <a:rPr lang="nl-BE" dirty="0" smtClean="0"/>
              <a:t>Time-</a:t>
            </a:r>
            <a:r>
              <a:rPr lang="nl-BE" dirty="0" err="1" smtClean="0"/>
              <a:t>based</a:t>
            </a:r>
            <a:r>
              <a:rPr lang="nl-BE" dirty="0" smtClean="0"/>
              <a:t> </a:t>
            </a:r>
            <a:r>
              <a:rPr lang="nl-BE" dirty="0" err="1" smtClean="0"/>
              <a:t>One</a:t>
            </a:r>
            <a:r>
              <a:rPr lang="nl-BE" dirty="0" smtClean="0"/>
              <a:t>-Time Password (TOTP)</a:t>
            </a:r>
          </a:p>
          <a:p>
            <a:pPr lvl="2"/>
            <a:r>
              <a:rPr lang="nl-BE" dirty="0" smtClean="0"/>
              <a:t>Token </a:t>
            </a:r>
          </a:p>
          <a:p>
            <a:pPr lvl="1"/>
            <a:r>
              <a:rPr lang="en-US" dirty="0" smtClean="0"/>
              <a:t>create </a:t>
            </a:r>
            <a:r>
              <a:rPr lang="en-US" dirty="0"/>
              <a:t>QR code / possibly print (only via website</a:t>
            </a:r>
            <a:r>
              <a:rPr lang="en-US" dirty="0" smtClean="0"/>
              <a:t>)</a:t>
            </a:r>
          </a:p>
          <a:p>
            <a:pPr lvl="1"/>
            <a:endParaRPr lang="nl-BE" dirty="0"/>
          </a:p>
          <a:p>
            <a:r>
              <a:rPr lang="nl-BE" dirty="0" smtClean="0"/>
              <a:t> </a:t>
            </a:r>
            <a:r>
              <a:rPr lang="en-US" dirty="0"/>
              <a:t>professional : no identification required</a:t>
            </a:r>
            <a:endParaRPr lang="nl-BE" dirty="0" smtClean="0"/>
          </a:p>
          <a:p>
            <a:pPr lvl="1"/>
            <a:r>
              <a:rPr lang="en-US" dirty="0" smtClean="0"/>
              <a:t>read </a:t>
            </a:r>
            <a:r>
              <a:rPr lang="en-US" dirty="0"/>
              <a:t>QR code / unique code offered by citizen</a:t>
            </a:r>
          </a:p>
          <a:p>
            <a:pPr lvl="1"/>
            <a:r>
              <a:rPr lang="en-US" dirty="0" smtClean="0"/>
              <a:t>minimum </a:t>
            </a:r>
            <a:r>
              <a:rPr lang="en-US" dirty="0"/>
              <a:t>information: </a:t>
            </a:r>
            <a:r>
              <a:rPr lang="en-US" dirty="0" smtClean="0"/>
              <a:t>statute, </a:t>
            </a:r>
            <a:r>
              <a:rPr lang="en-US" dirty="0"/>
              <a:t>zip code, </a:t>
            </a:r>
            <a:r>
              <a:rPr lang="en-US" dirty="0" smtClean="0"/>
              <a:t>control number INSS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
        <p:nvSpPr>
          <p:cNvPr id="12290" name="Title 1"/>
          <p:cNvSpPr>
            <a:spLocks noGrp="1"/>
          </p:cNvSpPr>
          <p:nvPr>
            <p:ph type="title"/>
          </p:nvPr>
        </p:nvSpPr>
        <p:spPr/>
        <p:txBody>
          <a:bodyPr/>
          <a:lstStyle/>
          <a:p>
            <a:r>
              <a:rPr lang="en-US" dirty="0"/>
              <a:t>Secure login</a:t>
            </a:r>
          </a:p>
        </p:txBody>
      </p:sp>
      <p:grpSp>
        <p:nvGrpSpPr>
          <p:cNvPr id="2" name="Group 1"/>
          <p:cNvGrpSpPr/>
          <p:nvPr/>
        </p:nvGrpSpPr>
        <p:grpSpPr>
          <a:xfrm>
            <a:off x="8616281"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23148331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91360" y="599630"/>
            <a:ext cx="2808312" cy="4650507"/>
          </a:xfrm>
          <a:prstGeom prst="rect">
            <a:avLst/>
          </a:prstGeom>
        </p:spPr>
      </p:pic>
      <p:sp>
        <p:nvSpPr>
          <p:cNvPr id="3" name="Content Placeholder 2"/>
          <p:cNvSpPr>
            <a:spLocks noGrp="1"/>
          </p:cNvSpPr>
          <p:nvPr>
            <p:ph idx="1"/>
          </p:nvPr>
        </p:nvSpPr>
        <p:spPr/>
        <p:txBody>
          <a:bodyPr>
            <a:normAutofit/>
          </a:bodyPr>
          <a:lstStyle/>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pPr marL="0" indent="0">
              <a:buNone/>
            </a:pPr>
            <a:endParaRPr lang="fr-BE" dirty="0"/>
          </a:p>
        </p:txBody>
      </p:sp>
      <p:sp>
        <p:nvSpPr>
          <p:cNvPr id="2" name="Title 1"/>
          <p:cNvSpPr>
            <a:spLocks noGrp="1"/>
          </p:cNvSpPr>
          <p:nvPr>
            <p:ph type="title"/>
          </p:nvPr>
        </p:nvSpPr>
        <p:spPr/>
        <p:txBody>
          <a:bodyPr/>
          <a:lstStyle/>
          <a:p>
            <a:r>
              <a:rPr lang="nl-BE" dirty="0" smtClean="0">
                <a:solidFill>
                  <a:srgbClr val="0070C0"/>
                </a:solidFill>
              </a:rPr>
              <a:t>Mobile App</a:t>
            </a:r>
            <a:endParaRPr lang="nl-BE" dirty="0">
              <a:solidFill>
                <a:srgbClr val="0070C0"/>
              </a:solidFill>
            </a:endParaRPr>
          </a:p>
        </p:txBody>
      </p:sp>
      <p:sp>
        <p:nvSpPr>
          <p:cNvPr id="5" name="Rectangle 4"/>
          <p:cNvSpPr/>
          <p:nvPr/>
        </p:nvSpPr>
        <p:spPr>
          <a:xfrm>
            <a:off x="2783632" y="5370060"/>
            <a:ext cx="6913984" cy="1323439"/>
          </a:xfrm>
          <a:prstGeom prst="rect">
            <a:avLst/>
          </a:prstGeom>
        </p:spPr>
        <p:txBody>
          <a:bodyPr wrap="square">
            <a:spAutoFit/>
          </a:bodyPr>
          <a:lstStyle/>
          <a:p>
            <a:pPr lvl="1"/>
            <a:r>
              <a:rPr lang="en-US" sz="1600" dirty="0"/>
              <a:t>The MyBEnefits application is available in mobile and web versions</a:t>
            </a:r>
            <a:r>
              <a:rPr lang="fr-BE" sz="1600" dirty="0" smtClean="0"/>
              <a:t>.</a:t>
            </a:r>
            <a:endParaRPr lang="fr-BE" sz="1600" dirty="0"/>
          </a:p>
          <a:p>
            <a:pPr lvl="1"/>
            <a:r>
              <a:rPr lang="en-US" sz="1600" dirty="0"/>
              <a:t>available for Android </a:t>
            </a:r>
            <a:r>
              <a:rPr lang="en-US" sz="1600" dirty="0" smtClean="0"/>
              <a:t>from</a:t>
            </a:r>
            <a:r>
              <a:rPr lang="fr-BE" sz="1600" dirty="0"/>
              <a:t> </a:t>
            </a:r>
            <a:r>
              <a:rPr lang="fr-BE" sz="1600" u="sng" dirty="0">
                <a:solidFill>
                  <a:srgbClr val="0099D6"/>
                </a:solidFill>
                <a:hlinkClick r:id="rId3"/>
              </a:rPr>
              <a:t>Google Play</a:t>
            </a:r>
            <a:endParaRPr lang="fr-BE" sz="1600" dirty="0">
              <a:solidFill>
                <a:srgbClr val="0099D6"/>
              </a:solidFill>
            </a:endParaRPr>
          </a:p>
          <a:p>
            <a:pPr lvl="1"/>
            <a:r>
              <a:rPr lang="en-US" sz="1600" dirty="0" smtClean="0"/>
              <a:t>available </a:t>
            </a:r>
            <a:r>
              <a:rPr lang="en-US" sz="1600" dirty="0"/>
              <a:t>for Apple </a:t>
            </a:r>
            <a:r>
              <a:rPr lang="en-US" sz="1600" dirty="0" smtClean="0"/>
              <a:t>from</a:t>
            </a:r>
            <a:r>
              <a:rPr lang="fr-BE" sz="1600" dirty="0"/>
              <a:t> </a:t>
            </a:r>
            <a:r>
              <a:rPr lang="fr-BE" sz="1600" u="sng" dirty="0">
                <a:hlinkClick r:id="rId4"/>
              </a:rPr>
              <a:t>App </a:t>
            </a:r>
            <a:r>
              <a:rPr lang="fr-BE" sz="1600" u="sng" dirty="0" smtClean="0">
                <a:hlinkClick r:id="rId4"/>
              </a:rPr>
              <a:t>store</a:t>
            </a:r>
            <a:endParaRPr lang="fr-BE" sz="1600" dirty="0"/>
          </a:p>
          <a:p>
            <a:pPr lvl="1"/>
            <a:r>
              <a:rPr lang="en-US" sz="1600" dirty="0"/>
              <a:t>available via the website </a:t>
            </a:r>
            <a:r>
              <a:rPr lang="fr-BE" sz="1600" u="sng" dirty="0" smtClean="0">
                <a:hlinkClick r:id="rId5"/>
              </a:rPr>
              <a:t>mybenefits.fgov.be</a:t>
            </a:r>
            <a:r>
              <a:rPr lang="fr-BE" sz="1600" dirty="0"/>
              <a:t> </a:t>
            </a:r>
          </a:p>
          <a:p>
            <a:pPr marL="685800" lvl="1" indent="-285750">
              <a:buFont typeface="Wingdings" panose="05000000000000000000" pitchFamily="2" charset="2"/>
              <a:buChar char="à"/>
              <a:defRPr/>
            </a:pPr>
            <a:endParaRPr lang="fr-BE" sz="1600" dirty="0">
              <a:solidFill>
                <a:prstClr val="black"/>
              </a:solidFill>
              <a:latin typeface="Calibri"/>
              <a:cs typeface="+mn-cs"/>
            </a:endParaRPr>
          </a:p>
        </p:txBody>
      </p:sp>
      <p:sp>
        <p:nvSpPr>
          <p:cNvPr id="4" name="Slide Number Placeholder 3"/>
          <p:cNvSpPr>
            <a:spLocks noGrp="1"/>
          </p:cNvSpPr>
          <p:nvPr>
            <p:ph type="sldNum" sz="quarter" idx="4"/>
          </p:nvPr>
        </p:nvSpPr>
        <p:spPr/>
        <p:txBody>
          <a:bodyPr/>
          <a:lstStyle/>
          <a:p>
            <a:r>
              <a:rPr lang="fr-BE" dirty="0" smtClean="0"/>
              <a:t> </a:t>
            </a:r>
            <a:fld id="{30A9230E-FFBB-4CCB-ABD7-198084EDE768}" type="slidenum">
              <a:rPr lang="fr-BE" smtClean="0"/>
              <a:pPr/>
              <a:t>53</a:t>
            </a:fld>
            <a:r>
              <a:rPr lang="fr-BE" dirty="0" smtClean="0"/>
              <a:t> </a:t>
            </a:r>
            <a:endParaRPr lang="fr-BE" dirty="0"/>
          </a:p>
        </p:txBody>
      </p:sp>
    </p:spTree>
    <p:extLst>
      <p:ext uri="{BB962C8B-B14F-4D97-AF65-F5344CB8AC3E}">
        <p14:creationId xmlns:p14="http://schemas.microsoft.com/office/powerpoint/2010/main" val="38658407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Citizen - consult &amp; </a:t>
            </a:r>
            <a:r>
              <a:rPr lang="nl-BE" dirty="0" err="1">
                <a:solidFill>
                  <a:srgbClr val="0070C0"/>
                </a:solidFill>
              </a:rPr>
              <a:t>create</a:t>
            </a:r>
            <a:r>
              <a:rPr lang="nl-BE" dirty="0">
                <a:solidFill>
                  <a:srgbClr val="0070C0"/>
                </a:solidFill>
              </a:rPr>
              <a:t> code</a:t>
            </a:r>
          </a:p>
        </p:txBody>
      </p:sp>
      <p:pic>
        <p:nvPicPr>
          <p:cNvPr id="5" name="Picture 4"/>
          <p:cNvPicPr>
            <a:picLocks noChangeAspect="1"/>
          </p:cNvPicPr>
          <p:nvPr/>
        </p:nvPicPr>
        <p:blipFill>
          <a:blip r:embed="rId2"/>
          <a:stretch>
            <a:fillRect/>
          </a:stretch>
        </p:blipFill>
        <p:spPr>
          <a:xfrm>
            <a:off x="2351584" y="980728"/>
            <a:ext cx="3029069" cy="5040560"/>
          </a:xfrm>
          <a:prstGeom prst="rect">
            <a:avLst/>
          </a:prstGeom>
        </p:spPr>
      </p:pic>
      <p:pic>
        <p:nvPicPr>
          <p:cNvPr id="7" name="Picture 6"/>
          <p:cNvPicPr>
            <a:picLocks noChangeAspect="1"/>
          </p:cNvPicPr>
          <p:nvPr/>
        </p:nvPicPr>
        <p:blipFill>
          <a:blip r:embed="rId3"/>
          <a:stretch>
            <a:fillRect/>
          </a:stretch>
        </p:blipFill>
        <p:spPr>
          <a:xfrm>
            <a:off x="5735960" y="980728"/>
            <a:ext cx="4181282" cy="484748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2417911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consult</a:t>
            </a:r>
            <a:endParaRPr lang="nl-BE" dirty="0">
              <a:solidFill>
                <a:srgbClr val="0070C0"/>
              </a:solidFill>
            </a:endParaRPr>
          </a:p>
        </p:txBody>
      </p:sp>
      <p:pic>
        <p:nvPicPr>
          <p:cNvPr id="5" name="Content Placeholder 4"/>
          <p:cNvPicPr>
            <a:picLocks noGrp="1"/>
          </p:cNvPicPr>
          <p:nvPr>
            <p:ph idx="4294967295"/>
          </p:nvPr>
        </p:nvPicPr>
        <p:blipFill>
          <a:blip r:embed="rId2"/>
          <a:stretch>
            <a:fillRect/>
          </a:stretch>
        </p:blipFill>
        <p:spPr>
          <a:xfrm>
            <a:off x="6528048" y="1084209"/>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783632" y="1128126"/>
            <a:ext cx="3190875" cy="4881043"/>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25351437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a:t>
            </a:r>
            <a:r>
              <a:rPr lang="nl-BE" dirty="0" err="1" smtClean="0">
                <a:solidFill>
                  <a:srgbClr val="0070C0"/>
                </a:solidFill>
              </a:rPr>
              <a:t>result</a:t>
            </a:r>
            <a:endParaRPr lang="nl-BE" dirty="0">
              <a:solidFill>
                <a:srgbClr val="0070C0"/>
              </a:solidFill>
            </a:endParaRPr>
          </a:p>
        </p:txBody>
      </p:sp>
      <p:pic>
        <p:nvPicPr>
          <p:cNvPr id="3" name="Picture 2"/>
          <p:cNvPicPr>
            <a:picLocks noChangeAspect="1"/>
          </p:cNvPicPr>
          <p:nvPr/>
        </p:nvPicPr>
        <p:blipFill>
          <a:blip r:embed="rId2"/>
          <a:stretch>
            <a:fillRect/>
          </a:stretch>
        </p:blipFill>
        <p:spPr>
          <a:xfrm>
            <a:off x="4151784" y="1077026"/>
            <a:ext cx="3384376" cy="5184576"/>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34388655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ouver son chemin dans mycareer.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82" y="0"/>
            <a:ext cx="12175718" cy="6849099"/>
          </a:xfr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356050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400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
        <p:nvSpPr>
          <p:cNvPr id="4" name="Titel 3"/>
          <p:cNvSpPr>
            <a:spLocks noGrp="1"/>
          </p:cNvSpPr>
          <p:nvPr>
            <p:ph type="title"/>
          </p:nvPr>
        </p:nvSpPr>
        <p:spPr/>
        <p:txBody>
          <a:bodyPr/>
          <a:lstStyle/>
          <a:p>
            <a:r>
              <a:rPr lang="nl-BE" dirty="0" err="1" smtClean="0"/>
              <a:t>Social</a:t>
            </a:r>
            <a:r>
              <a:rPr lang="nl-BE" dirty="0" smtClean="0"/>
              <a:t> security portal </a:t>
            </a:r>
            <a:r>
              <a:rPr lang="nl-BE" dirty="0" err="1" smtClean="0"/>
              <a:t>for</a:t>
            </a:r>
            <a:r>
              <a:rPr lang="nl-BE" dirty="0" smtClean="0"/>
              <a:t> </a:t>
            </a:r>
            <a:r>
              <a:rPr lang="nl-BE" dirty="0" err="1" smtClean="0"/>
              <a:t>citizens</a:t>
            </a:r>
            <a:endParaRPr lang="nl-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20" y="894589"/>
            <a:ext cx="9721080" cy="11710661"/>
          </a:xfrm>
          <a:prstGeom prst="rect">
            <a:avLst/>
          </a:prstGeom>
        </p:spPr>
      </p:pic>
    </p:spTree>
    <p:extLst>
      <p:ext uri="{BB962C8B-B14F-4D97-AF65-F5344CB8AC3E}">
        <p14:creationId xmlns:p14="http://schemas.microsoft.com/office/powerpoint/2010/main" val="20510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0143 -0.85185 " pathEditMode="relative" rAng="0" ptsTypes="AA">
                                      <p:cBhvr>
                                        <p:cTn id="6" dur="3000" fill="hold"/>
                                        <p:tgtEl>
                                          <p:spTgt spid="5"/>
                                        </p:tgtEl>
                                        <p:attrNameLst>
                                          <p:attrName>ppt_x</p:attrName>
                                          <p:attrName>ppt_y</p:attrName>
                                        </p:attrNameLst>
                                      </p:cBhvr>
                                      <p:rCtr x="-78"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smtClean="0"/>
              <a:t>more than </a:t>
            </a:r>
            <a:r>
              <a:rPr lang="en-GB" altLang="en-US" dirty="0" smtClean="0">
                <a:solidFill>
                  <a:srgbClr val="0087BE"/>
                </a:solidFill>
              </a:rPr>
              <a:t>50 electronic services for employers</a:t>
            </a:r>
            <a:r>
              <a:rPr lang="en-GB" altLang="en-US" dirty="0" smtClean="0"/>
              <a:t>, either based on the electronic exchange of structured messages or via an integrated portal site</a:t>
            </a:r>
          </a:p>
          <a:p>
            <a:pPr lvl="1"/>
            <a:r>
              <a:rPr lang="en-GB" altLang="en-US" dirty="0" smtClean="0"/>
              <a:t>50 social security declaration forms for employers have been abolished</a:t>
            </a:r>
          </a:p>
          <a:p>
            <a:pPr lvl="1"/>
            <a:r>
              <a:rPr lang="en-GB" altLang="en-US" dirty="0" smtClean="0"/>
              <a:t>in the remaining 30 (electronic) declaration forms the number of headings has on average been reduced to a third of the previous number</a:t>
            </a:r>
          </a:p>
          <a:p>
            <a:pPr lvl="1"/>
            <a:r>
              <a:rPr lang="en-GB" altLang="en-US" dirty="0" smtClean="0">
                <a:solidFill>
                  <a:srgbClr val="0087BE"/>
                </a:solidFill>
              </a:rPr>
              <a:t>declarations are limited to 3 events</a:t>
            </a:r>
          </a:p>
          <a:p>
            <a:pPr lvl="2"/>
            <a:r>
              <a:rPr lang="en-GB" altLang="en-US" dirty="0" smtClean="0"/>
              <a:t>immediate declaration of recruitment and discharge (only electronically)</a:t>
            </a:r>
          </a:p>
          <a:p>
            <a:pPr lvl="2"/>
            <a:r>
              <a:rPr lang="en-GB" altLang="en-US" dirty="0" smtClean="0"/>
              <a:t>quarterly declaration of salary and working time (only electronically)</a:t>
            </a:r>
          </a:p>
          <a:p>
            <a:pPr lvl="2"/>
            <a:r>
              <a:rPr lang="en-GB" altLang="en-US" dirty="0" smtClean="0"/>
              <a:t>occurrence of a social risk (electronically or on paper)</a:t>
            </a:r>
          </a:p>
          <a:p>
            <a:pPr lvl="1"/>
            <a:r>
              <a:rPr lang="en-GB" altLang="en-US" dirty="0" smtClean="0"/>
              <a:t>in 2022,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56181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274"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smtClean="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FPD</a:t>
                  </a:r>
                  <a:endParaRPr lang="en-US" altLang="en-US" sz="1200" dirty="0">
                    <a:ea typeface="MS PGothic" pitchFamily="34" charset="-128"/>
                  </a:endParaRP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RJV</a:t>
                  </a:r>
                  <a:endParaRPr lang="en-US" altLang="en-US" sz="1200" dirty="0">
                    <a:ea typeface="MS PGothic" pitchFamily="34" charset="-128"/>
                  </a:endParaRP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smtClean="0">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RVA</a:t>
                  </a:r>
                  <a:endParaRPr lang="en-US" altLang="en-US" sz="1200" dirty="0">
                    <a:ea typeface="MS PGothic" pitchFamily="34" charset="-128"/>
                  </a:endParaRP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RIZIV</a:t>
                  </a:r>
                  <a:endParaRPr lang="en-US" altLang="en-US" sz="1200" dirty="0">
                    <a:ea typeface="MS PGothic" pitchFamily="34" charset="-128"/>
                  </a:endParaRP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275"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276"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277"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types of social risks</a:t>
            </a:r>
          </a:p>
          <a:p>
            <a:pPr lvl="1"/>
            <a:r>
              <a:rPr lang="en-GB" smtClean="0"/>
              <a:t>child benefits</a:t>
            </a:r>
          </a:p>
          <a:p>
            <a:pPr lvl="1"/>
            <a:r>
              <a:rPr lang="en-GB" smtClean="0"/>
              <a:t>incapacity for work ((labour) accident, (occupational) disease, …)</a:t>
            </a:r>
          </a:p>
          <a:p>
            <a:pPr lvl="1"/>
            <a:r>
              <a:rPr lang="en-GB" smtClean="0"/>
              <a:t>unemployment</a:t>
            </a:r>
          </a:p>
          <a:p>
            <a:pPr lvl="1"/>
            <a:r>
              <a:rPr lang="en-GB" smtClean="0"/>
              <a:t>old age pension</a:t>
            </a:r>
          </a:p>
          <a:p>
            <a:r>
              <a:rPr lang="en-GB" smtClean="0"/>
              <a:t>3 possible moments of declaration</a:t>
            </a:r>
          </a:p>
          <a:p>
            <a:pPr lvl="1"/>
            <a:r>
              <a:rPr lang="en-GB" smtClean="0"/>
              <a:t>start of the social risk</a:t>
            </a:r>
          </a:p>
          <a:p>
            <a:pPr lvl="1"/>
            <a:r>
              <a:rPr lang="en-GB" smtClean="0"/>
              <a:t>recurrence or continuation of the social risk</a:t>
            </a:r>
          </a:p>
          <a:p>
            <a:pPr lvl="1"/>
            <a:r>
              <a:rPr lang="en-GB" smtClean="0"/>
              <a:t>end of the social risk</a:t>
            </a:r>
          </a:p>
          <a:p>
            <a:r>
              <a:rPr lang="en-GB" smtClean="0"/>
              <a:t>structure of the declaration</a:t>
            </a:r>
          </a:p>
          <a:p>
            <a:pPr lvl="1"/>
            <a:r>
              <a:rPr lang="en-GB" smtClean="0"/>
              <a:t>identification data</a:t>
            </a:r>
          </a:p>
          <a:p>
            <a:pPr lvl="1"/>
            <a:r>
              <a:rPr lang="en-GB" smtClean="0"/>
              <a:t>if necessary, salary and working time data not yet declared via a quarterly declaration (mini-declaration)</a:t>
            </a:r>
          </a:p>
          <a:p>
            <a:pPr lvl="1"/>
            <a:r>
              <a:rPr lang="en-GB" smtClean="0"/>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
        <p:nvSpPr>
          <p:cNvPr id="47106" name="Title 1"/>
          <p:cNvSpPr>
            <a:spLocks noGrp="1"/>
          </p:cNvSpPr>
          <p:nvPr>
            <p:ph type="title"/>
          </p:nvPr>
        </p:nvSpPr>
        <p:spPr/>
        <p:txBody>
          <a:bodyPr/>
          <a:lstStyle/>
          <a:p>
            <a:r>
              <a:rPr lang="en-GB" altLang="en-US" smtClean="0"/>
              <a:t>Declaration of social risks</a:t>
            </a:r>
            <a:endParaRPr lang="en-US" altLang="en-US" smtClean="0"/>
          </a:p>
        </p:txBody>
      </p:sp>
    </p:spTree>
    <p:extLst>
      <p:ext uri="{BB962C8B-B14F-4D97-AF65-F5344CB8AC3E}">
        <p14:creationId xmlns:p14="http://schemas.microsoft.com/office/powerpoint/2010/main" val="427955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smtClean="0"/>
              <a:t>an </a:t>
            </a:r>
            <a:r>
              <a:rPr lang="en-GB" altLang="en-US" dirty="0" smtClean="0">
                <a:solidFill>
                  <a:srgbClr val="0087BE"/>
                </a:solidFill>
              </a:rPr>
              <a:t>integrated portal site</a:t>
            </a:r>
            <a:r>
              <a:rPr lang="en-GB" altLang="en-US" dirty="0" smtClean="0"/>
              <a:t> and mobile applications containing</a:t>
            </a:r>
          </a:p>
          <a:p>
            <a:pPr lvl="1"/>
            <a:r>
              <a:rPr lang="en-GB" altLang="en-US" dirty="0" smtClean="0"/>
              <a:t>electronic transactions for citizens, employers and professionals</a:t>
            </a:r>
          </a:p>
          <a:p>
            <a:pPr lvl="1"/>
            <a:r>
              <a:rPr lang="en-GB" altLang="en-US" dirty="0" smtClean="0"/>
              <a:t>simulation environments</a:t>
            </a:r>
          </a:p>
          <a:p>
            <a:pPr lvl="1"/>
            <a:r>
              <a:rPr lang="en-GB" altLang="en-US" dirty="0" smtClean="0"/>
              <a:t>information about the entire social security system</a:t>
            </a:r>
          </a:p>
          <a:p>
            <a:pPr lvl="1"/>
            <a:r>
              <a:rPr lang="en-GB" altLang="en-US" dirty="0" smtClean="0"/>
              <a:t>harmonized instructions and information model relating to all electronic transactions</a:t>
            </a:r>
          </a:p>
          <a:p>
            <a:pPr lvl="1"/>
            <a:r>
              <a:rPr lang="en-GB" altLang="en-US" dirty="0" smtClean="0"/>
              <a:t>a personal page for each citizen, each company and each professional</a:t>
            </a:r>
          </a:p>
          <a:p>
            <a:endParaRPr lang="en-GB" altLang="en-US" dirty="0" smtClean="0"/>
          </a:p>
          <a:p>
            <a:r>
              <a:rPr lang="en-GB" altLang="en-US" dirty="0" smtClean="0"/>
              <a:t>an </a:t>
            </a:r>
            <a:r>
              <a:rPr lang="en-GB" altLang="en-US" dirty="0" smtClean="0">
                <a:solidFill>
                  <a:srgbClr val="0087BE"/>
                </a:solidFill>
              </a:rPr>
              <a:t>integrated multimodal contact centre</a:t>
            </a:r>
            <a:r>
              <a:rPr lang="en-GB" altLang="en-US" dirty="0" smtClean="0"/>
              <a:t> supported by a customer relationship management tool</a:t>
            </a:r>
          </a:p>
          <a:p>
            <a:endParaRPr lang="en-GB" altLang="en-US" dirty="0" smtClean="0"/>
          </a:p>
          <a:p>
            <a:r>
              <a:rPr lang="en-GB" altLang="en-US" dirty="0" smtClean="0"/>
              <a:t>a </a:t>
            </a:r>
            <a:r>
              <a:rPr lang="en-GB" altLang="en-US" dirty="0" smtClean="0">
                <a:solidFill>
                  <a:srgbClr val="0087BE"/>
                </a:solidFill>
              </a:rPr>
              <a:t>data warehouse containing statistical information</a:t>
            </a:r>
            <a:r>
              <a:rPr lang="en-GB" altLang="en-US" dirty="0" smtClean="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216590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legal translation of</a:t>
            </a:r>
          </a:p>
          <a:p>
            <a:pPr lvl="1"/>
            <a:r>
              <a:rPr lang="en-GB" dirty="0" smtClean="0"/>
              <a:t>the common vision on information management</a:t>
            </a:r>
          </a:p>
          <a:p>
            <a:pPr lvl="1"/>
            <a:r>
              <a:rPr lang="en-GB" dirty="0" smtClean="0"/>
              <a:t>the common vision on information security and privacy protection</a:t>
            </a:r>
          </a:p>
          <a:p>
            <a:pPr lvl="1"/>
            <a:r>
              <a:rPr lang="en-GB" dirty="0" smtClean="0"/>
              <a:t>the obligation to use unique identification keys</a:t>
            </a:r>
          </a:p>
          <a:p>
            <a:r>
              <a:rPr lang="en-GB" dirty="0" smtClean="0"/>
              <a:t>creation of a public institution (KSZ) that acts as a driving force</a:t>
            </a:r>
          </a:p>
          <a:p>
            <a:pPr lvl="1"/>
            <a:r>
              <a:rPr lang="en-GB" dirty="0" smtClean="0"/>
              <a:t>mission and tasks</a:t>
            </a:r>
          </a:p>
          <a:p>
            <a:pPr lvl="1"/>
            <a:r>
              <a:rPr lang="en-GB" dirty="0" smtClean="0"/>
              <a:t>governance</a:t>
            </a:r>
          </a:p>
          <a:p>
            <a:pPr lvl="1"/>
            <a:r>
              <a:rPr lang="en-GB" dirty="0" smtClean="0"/>
              <a:t>financing principles</a:t>
            </a:r>
          </a:p>
          <a:p>
            <a:r>
              <a:rPr lang="en-GB" dirty="0" smtClean="0"/>
              <a:t>creation of a control committee on information security and privacy protection</a:t>
            </a:r>
          </a:p>
          <a:p>
            <a:r>
              <a:rPr lang="en-GB" dirty="0" smtClean="0"/>
              <a:t>probative value of electronic information storage and exchange</a:t>
            </a:r>
          </a:p>
          <a:p>
            <a:r>
              <a:rPr lang="en-GB" dirty="0" smtClean="0"/>
              <a:t>punishment of abuse of the system</a:t>
            </a:r>
          </a:p>
          <a:p>
            <a:r>
              <a:rPr lang="en-GB" dirty="0" smtClean="0"/>
              <a:t>gradually, coordination or harmonisation of basic legal concepts</a:t>
            </a:r>
          </a:p>
          <a:p>
            <a:r>
              <a:rPr lang="en-GB" dirty="0" smtClean="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a:t>
            </a:r>
            <a:r>
              <a:rPr lang="en-GB" altLang="en-US" dirty="0" smtClean="0"/>
              <a:t>seful legislative changes</a:t>
            </a:r>
            <a:endParaRPr lang="en-US"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371425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information servers</a:t>
            </a:r>
          </a:p>
          <a:p>
            <a:pPr lvl="1"/>
            <a:r>
              <a:rPr lang="en-GB" dirty="0" smtClean="0"/>
              <a:t>directory of data subjects at the KSZ</a:t>
            </a:r>
          </a:p>
          <a:p>
            <a:pPr lvl="1"/>
            <a:r>
              <a:rPr lang="en-GB" dirty="0" smtClean="0"/>
              <a:t>basic identification data of citizens at the National Register and the complementary KSZ Register</a:t>
            </a:r>
          </a:p>
          <a:p>
            <a:pPr lvl="1"/>
            <a:r>
              <a:rPr lang="en-GB" dirty="0" smtClean="0"/>
              <a:t>basic identification data of companies at the Company Register</a:t>
            </a:r>
          </a:p>
          <a:p>
            <a:pPr lvl="1"/>
            <a:r>
              <a:rPr lang="en-GB" dirty="0" smtClean="0"/>
              <a:t>employers directory (WGR) at the RSZ</a:t>
            </a:r>
          </a:p>
          <a:p>
            <a:pPr lvl="1"/>
            <a:r>
              <a:rPr lang="en-GB" dirty="0" smtClean="0"/>
              <a:t>work force register at the RSZ</a:t>
            </a:r>
          </a:p>
          <a:p>
            <a:pPr lvl="1"/>
            <a:r>
              <a:rPr lang="en-GB" dirty="0" smtClean="0"/>
              <a:t>salary and working time database at the RSZ</a:t>
            </a:r>
          </a:p>
          <a:p>
            <a:pPr lvl="1"/>
            <a:r>
              <a:rPr lang="en-GB" dirty="0" smtClean="0"/>
              <a:t>database of contribution certificates</a:t>
            </a:r>
          </a:p>
          <a:p>
            <a:r>
              <a:rPr lang="en-GB" dirty="0" smtClean="0"/>
              <a:t>services offered</a:t>
            </a:r>
          </a:p>
          <a:p>
            <a:pPr lvl="1"/>
            <a:r>
              <a:rPr lang="en-GB" dirty="0" smtClean="0"/>
              <a:t>interactive consultation</a:t>
            </a:r>
          </a:p>
          <a:p>
            <a:pPr lvl="1"/>
            <a:r>
              <a:rPr lang="en-GB" dirty="0" smtClean="0"/>
              <a:t>batch consultation</a:t>
            </a:r>
          </a:p>
          <a:p>
            <a:pPr lvl="1"/>
            <a:r>
              <a:rPr lang="en-GB" dirty="0" smtClean="0"/>
              <a:t>automatic communication of updates</a:t>
            </a:r>
          </a:p>
          <a:p>
            <a:endParaRPr lang="en-US" dirty="0"/>
          </a:p>
        </p:txBody>
      </p:sp>
      <p:sp>
        <p:nvSpPr>
          <p:cNvPr id="44034" name="Title 1"/>
          <p:cNvSpPr>
            <a:spLocks noGrp="1"/>
          </p:cNvSpPr>
          <p:nvPr>
            <p:ph type="title"/>
          </p:nvPr>
        </p:nvSpPr>
        <p:spPr/>
        <p:txBody>
          <a:bodyPr/>
          <a:lstStyle/>
          <a:p>
            <a:r>
              <a:rPr lang="en-GB" altLang="en-US" smtClean="0"/>
              <a:t>Distributed information servers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3016399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smtClean="0"/>
              <a:t>pre-processed messages</a:t>
            </a:r>
          </a:p>
          <a:p>
            <a:pPr lvl="1"/>
            <a:r>
              <a:rPr lang="en-GB" smtClean="0"/>
              <a:t>beginning/end of labour contract, beginning/end of self-employed activity</a:t>
            </a:r>
          </a:p>
          <a:p>
            <a:pPr lvl="1"/>
            <a:r>
              <a:rPr lang="en-GB" smtClean="0"/>
              <a:t>contribution certificates medical care (employees, self-employed, beneficiaries of social security allowances)</a:t>
            </a:r>
          </a:p>
          <a:p>
            <a:pPr lvl="1"/>
            <a:r>
              <a:rPr lang="en-GB" smtClean="0"/>
              <a:t>unemployment benefits</a:t>
            </a:r>
          </a:p>
          <a:p>
            <a:pPr lvl="1"/>
            <a:r>
              <a:rPr lang="en-GB" smtClean="0"/>
              <a:t>benefits in case of career break</a:t>
            </a:r>
          </a:p>
          <a:p>
            <a:pPr lvl="1"/>
            <a:r>
              <a:rPr lang="en-GB" smtClean="0"/>
              <a:t>benefits in case of incapacity for work ((labour) accident, (occupational) disease)</a:t>
            </a:r>
          </a:p>
          <a:p>
            <a:pPr lvl="1"/>
            <a:r>
              <a:rPr lang="en-GB" smtClean="0"/>
              <a:t>reimbursement of health care costs</a:t>
            </a:r>
          </a:p>
          <a:p>
            <a:pPr lvl="1"/>
            <a:r>
              <a:rPr lang="en-GB" smtClean="0"/>
              <a:t>child benefits</a:t>
            </a:r>
          </a:p>
          <a:p>
            <a:pPr lvl="1"/>
            <a:r>
              <a:rPr lang="en-GB" smtClean="0"/>
              <a:t>old age pensions</a:t>
            </a:r>
          </a:p>
          <a:p>
            <a:pPr lvl="1"/>
            <a:r>
              <a:rPr lang="en-GB" smtClean="0"/>
              <a:t>holiday pay</a:t>
            </a:r>
          </a:p>
          <a:p>
            <a:pPr lvl="1"/>
            <a:r>
              <a:rPr lang="en-GB" smtClean="0"/>
              <a:t>benefits for the disabled</a:t>
            </a:r>
          </a:p>
          <a:p>
            <a:pPr lvl="1"/>
            <a:r>
              <a:rPr lang="en-GB" smtClean="0"/>
              <a:t>guaranteed minimum income – social welfare</a:t>
            </a:r>
          </a:p>
          <a:p>
            <a:pPr lvl="1"/>
            <a:r>
              <a:rPr lang="en-GB" smtClean="0"/>
              <a:t>derived rights (e.g. tax reduction/exemption, free public transport, ...)</a:t>
            </a:r>
          </a:p>
          <a:p>
            <a:pPr lvl="1"/>
            <a:r>
              <a:rPr lang="en-GB" smtClean="0"/>
              <a:t>migrant workers</a:t>
            </a:r>
          </a:p>
          <a:p>
            <a:pPr lvl="1"/>
            <a:r>
              <a:rPr lang="en-GB" smtClean="0"/>
              <a:t>…</a:t>
            </a:r>
          </a:p>
          <a:p>
            <a:r>
              <a:rPr lang="en-GB" smtClean="0"/>
              <a:t>services offered</a:t>
            </a:r>
          </a:p>
          <a:p>
            <a:pPr lvl="1"/>
            <a:r>
              <a:rPr lang="en-GB" smtClean="0"/>
              <a:t>interactive consultation</a:t>
            </a:r>
          </a:p>
          <a:p>
            <a:pPr lvl="1"/>
            <a:r>
              <a:rPr lang="en-GB" smtClean="0"/>
              <a:t>batch consultation</a:t>
            </a:r>
          </a:p>
          <a:p>
            <a:pPr lvl="1"/>
            <a:r>
              <a:rPr lang="en-GB" smtClean="0"/>
              <a:t>automatic communication of messages</a:t>
            </a:r>
          </a:p>
          <a:p>
            <a:endParaRPr lang="en-US" dirty="0"/>
          </a:p>
        </p:txBody>
      </p:sp>
      <p:sp>
        <p:nvSpPr>
          <p:cNvPr id="45058" name="Title 1"/>
          <p:cNvSpPr>
            <a:spLocks noGrp="1"/>
          </p:cNvSpPr>
          <p:nvPr>
            <p:ph type="title"/>
          </p:nvPr>
        </p:nvSpPr>
        <p:spPr/>
        <p:txBody>
          <a:bodyPr/>
          <a:lstStyle/>
          <a:p>
            <a:r>
              <a:rPr lang="en-GB" altLang="en-US" smtClean="0"/>
              <a:t>Pre-processed messages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2703035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reference directory</a:t>
            </a:r>
          </a:p>
          <a:p>
            <a:pPr lvl="1"/>
            <a:r>
              <a:rPr lang="en-GB" smtClean="0"/>
              <a:t>directory of available services/information</a:t>
            </a:r>
          </a:p>
          <a:p>
            <a:pPr lvl="2"/>
            <a:r>
              <a:rPr lang="en-GB" smtClean="0"/>
              <a:t>which information/services are available at any actor depending on the capacity in which a person/company is registered at each actor</a:t>
            </a:r>
          </a:p>
          <a:p>
            <a:pPr lvl="1"/>
            <a:r>
              <a:rPr lang="en-GB" smtClean="0"/>
              <a:t>directory of authorized users and applications</a:t>
            </a:r>
          </a:p>
          <a:p>
            <a:pPr lvl="2"/>
            <a:r>
              <a:rPr lang="en-GB" smtClean="0"/>
              <a:t>list of users and applications</a:t>
            </a:r>
          </a:p>
          <a:p>
            <a:pPr lvl="2"/>
            <a:r>
              <a:rPr lang="en-GB" smtClean="0"/>
              <a:t>definition of authentication means and rules</a:t>
            </a:r>
          </a:p>
          <a:p>
            <a:pPr lvl="2"/>
            <a:r>
              <a:rPr lang="en-GB" smtClean="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smtClean="0"/>
              <a:t>directory of data subjects</a:t>
            </a:r>
          </a:p>
          <a:p>
            <a:pPr lvl="2"/>
            <a:r>
              <a:rPr lang="en-GB" smtClean="0"/>
              <a:t>which persons/companies have personal files at which actors for which periods of time, and in which capacity they are registered</a:t>
            </a:r>
          </a:p>
          <a:p>
            <a:pPr lvl="1"/>
            <a:r>
              <a:rPr lang="en-GB" smtClean="0"/>
              <a:t>subscription table</a:t>
            </a:r>
          </a:p>
          <a:p>
            <a:pPr lvl="2"/>
            <a:r>
              <a:rPr lang="en-GB" smtClean="0"/>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
        <p:nvSpPr>
          <p:cNvPr id="2" name="Title 1"/>
          <p:cNvSpPr>
            <a:spLocks noGrp="1"/>
          </p:cNvSpPr>
          <p:nvPr>
            <p:ph type="title"/>
          </p:nvPr>
        </p:nvSpPr>
        <p:spPr/>
        <p:txBody>
          <a:bodyPr/>
          <a:lstStyle/>
          <a:p>
            <a:r>
              <a:rPr lang="en-GB" altLang="en-US" smtClean="0"/>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IT system that helps social security institutions across the EU exchange information related to different branches like</a:t>
            </a:r>
          </a:p>
          <a:p>
            <a:pPr lvl="1"/>
            <a:r>
              <a:rPr lang="en-US" smtClean="0"/>
              <a:t>sickness, maternity and equivalent paternity benefits</a:t>
            </a:r>
          </a:p>
          <a:p>
            <a:pPr lvl="1"/>
            <a:r>
              <a:rPr lang="en-US" smtClean="0"/>
              <a:t>family benefits</a:t>
            </a:r>
          </a:p>
          <a:p>
            <a:pPr lvl="1"/>
            <a:r>
              <a:rPr lang="en-US" smtClean="0"/>
              <a:t>benefits in respect of accidents at work and occupational diseases</a:t>
            </a:r>
          </a:p>
          <a:p>
            <a:pPr lvl="1"/>
            <a:r>
              <a:rPr lang="en-US" smtClean="0"/>
              <a:t>unemployment benefits</a:t>
            </a:r>
          </a:p>
          <a:p>
            <a:pPr lvl="1"/>
            <a:r>
              <a:rPr lang="en-US" smtClean="0"/>
              <a:t>old-age pensions, pre-retirement and invalidity benefits</a:t>
            </a:r>
          </a:p>
          <a:p>
            <a:pPr lvl="1"/>
            <a:r>
              <a:rPr lang="en-US" smtClean="0"/>
              <a:t>survivor’s benefits and death grants</a:t>
            </a:r>
          </a:p>
          <a:p>
            <a:pPr lvl="1"/>
            <a:r>
              <a:rPr lang="en-US" smtClean="0"/>
              <a:t>applicable legislation</a:t>
            </a:r>
          </a:p>
          <a:p>
            <a:r>
              <a:rPr lang="en-US" smtClean="0"/>
              <a:t>more rapidly and securely</a:t>
            </a:r>
          </a:p>
          <a:p>
            <a:r>
              <a:rPr lang="en-US" smtClean="0"/>
              <a:t>as required by the EU rules on social security coordination</a:t>
            </a:r>
            <a:endParaRPr 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
        <p:nvSpPr>
          <p:cNvPr id="2" name="Title 1"/>
          <p:cNvSpPr>
            <a:spLocks noGrp="1"/>
          </p:cNvSpPr>
          <p:nvPr>
            <p:ph type="title"/>
          </p:nvPr>
        </p:nvSpPr>
        <p:spPr/>
        <p:txBody>
          <a:bodyPr/>
          <a:lstStyle/>
          <a:p>
            <a:r>
              <a:rPr lang="en-US" smtClean="0"/>
              <a:t>EESSI</a:t>
            </a:r>
            <a:endParaRPr lang="en-US" dirty="0"/>
          </a:p>
        </p:txBody>
      </p:sp>
    </p:spTree>
    <p:extLst>
      <p:ext uri="{BB962C8B-B14F-4D97-AF65-F5344CB8AC3E}">
        <p14:creationId xmlns:p14="http://schemas.microsoft.com/office/powerpoint/2010/main" val="243664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US" dirty="0" smtClean="0"/>
              <a:t>all communication between national institutions on social security files are to take place through EESSI</a:t>
            </a:r>
          </a:p>
          <a:p>
            <a:r>
              <a:rPr lang="en-US" dirty="0" smtClean="0"/>
              <a:t>social security institutions exchange structured electronic documents and follow commonly agreed procedures to process them</a:t>
            </a:r>
          </a:p>
          <a:p>
            <a:r>
              <a:rPr lang="en-US" dirty="0" smtClean="0"/>
              <a:t>these documents are routed through EESSI to the correct destination in the right institutions in another Member State</a:t>
            </a:r>
          </a:p>
          <a:p>
            <a:r>
              <a:rPr lang="en-US" dirty="0" smtClean="0"/>
              <a:t>staff </a:t>
            </a:r>
            <a:r>
              <a:rPr lang="en-US" dirty="0"/>
              <a:t>in social security institutions are able to find the correct destination in participating countries by consulting a repository of national institutions (see </a:t>
            </a:r>
            <a:r>
              <a:rPr lang="nl-BE" u="sng">
                <a:hlinkClick r:id="rId2"/>
              </a:rPr>
              <a:t>https://ec.europa.eu/social/social-security-directory/pai/select-country/language/en</a:t>
            </a:r>
            <a:r>
              <a:rPr lang="en-US" dirty="0" smtClean="0"/>
              <a:t>)</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
        <p:nvSpPr>
          <p:cNvPr id="7" name="Titel 6"/>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291732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32 </a:t>
            </a:r>
            <a:r>
              <a:rPr lang="nl-BE" dirty="0" err="1" smtClean="0"/>
              <a:t>participating</a:t>
            </a:r>
            <a:r>
              <a:rPr lang="nl-BE" dirty="0" smtClean="0"/>
              <a:t> </a:t>
            </a:r>
            <a:r>
              <a:rPr lang="nl-BE" dirty="0" err="1" smtClean="0"/>
              <a:t>countries</a:t>
            </a:r>
            <a:endParaRPr lang="nl-BE" dirty="0" smtClean="0"/>
          </a:p>
          <a:p>
            <a:pPr lvl="1"/>
            <a:r>
              <a:rPr lang="nl-BE" dirty="0" smtClean="0"/>
              <a:t>27 EU Member </a:t>
            </a:r>
            <a:r>
              <a:rPr lang="nl-BE" dirty="0" err="1" smtClean="0"/>
              <a:t>States</a:t>
            </a:r>
            <a:endParaRPr lang="nl-BE" dirty="0" smtClean="0"/>
          </a:p>
          <a:p>
            <a:pPr lvl="1"/>
            <a:r>
              <a:rPr lang="nl-BE" dirty="0" smtClean="0"/>
              <a:t>Iceland</a:t>
            </a:r>
          </a:p>
          <a:p>
            <a:pPr lvl="1"/>
            <a:r>
              <a:rPr lang="nl-BE" dirty="0" smtClean="0"/>
              <a:t>Liechtenstein</a:t>
            </a:r>
          </a:p>
          <a:p>
            <a:pPr lvl="1"/>
            <a:r>
              <a:rPr lang="nl-BE" dirty="0" smtClean="0"/>
              <a:t>Norway</a:t>
            </a:r>
          </a:p>
          <a:p>
            <a:pPr lvl="1"/>
            <a:r>
              <a:rPr lang="nl-BE" dirty="0" smtClean="0"/>
              <a:t>United </a:t>
            </a:r>
            <a:r>
              <a:rPr lang="nl-BE" dirty="0" err="1" smtClean="0"/>
              <a:t>Kingdom</a:t>
            </a:r>
            <a:endParaRPr lang="nl-BE" dirty="0" smtClean="0"/>
          </a:p>
          <a:p>
            <a:pPr lvl="1"/>
            <a:r>
              <a:rPr lang="nl-BE" dirty="0" smtClean="0"/>
              <a:t>Switzerland</a:t>
            </a:r>
          </a:p>
          <a:p>
            <a:pPr lvl="1"/>
            <a:endParaRPr lang="nl-BE" dirty="0"/>
          </a:p>
          <a:p>
            <a:r>
              <a:rPr lang="nl-BE" dirty="0" smtClean="0"/>
              <a:t>&gt; 5.000 </a:t>
            </a:r>
            <a:r>
              <a:rPr lang="nl-BE" dirty="0" err="1" smtClean="0"/>
              <a:t>participating</a:t>
            </a:r>
            <a:r>
              <a:rPr lang="nl-BE" dirty="0" smtClean="0"/>
              <a:t> </a:t>
            </a:r>
            <a:r>
              <a:rPr lang="nl-BE" dirty="0" err="1" smtClean="0"/>
              <a:t>institutions</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
        <p:nvSpPr>
          <p:cNvPr id="4" name="Titel 3"/>
          <p:cNvSpPr>
            <a:spLocks noGrp="1"/>
          </p:cNvSpPr>
          <p:nvPr>
            <p:ph type="title"/>
          </p:nvPr>
        </p:nvSpPr>
        <p:spPr/>
        <p:txBody>
          <a:bodyPr/>
          <a:lstStyle/>
          <a:p>
            <a:r>
              <a:rPr lang="nl-BE" dirty="0" smtClean="0"/>
              <a:t>EESSI</a:t>
            </a:r>
            <a:endParaRPr lang="nl-BE" dirty="0"/>
          </a:p>
        </p:txBody>
      </p:sp>
    </p:spTree>
    <p:extLst>
      <p:ext uri="{BB962C8B-B14F-4D97-AF65-F5344CB8AC3E}">
        <p14:creationId xmlns:p14="http://schemas.microsoft.com/office/powerpoint/2010/main" val="76102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sp>
        <p:nvSpPr>
          <p:cNvPr id="4" name="Titel 3"/>
          <p:cNvSpPr>
            <a:spLocks noGrp="1"/>
          </p:cNvSpPr>
          <p:nvPr>
            <p:ph type="title"/>
          </p:nvPr>
        </p:nvSpPr>
        <p:spPr/>
        <p:txBody>
          <a:bodyPr/>
          <a:lstStyle/>
          <a:p>
            <a:r>
              <a:rPr lang="nl-BE" dirty="0" smtClean="0"/>
              <a:t>EESSI </a:t>
            </a:r>
            <a:r>
              <a:rPr lang="nl-BE" dirty="0" err="1" smtClean="0"/>
              <a:t>architecture</a:t>
            </a:r>
            <a:endParaRPr lang="nl-BE" dirty="0"/>
          </a:p>
        </p:txBody>
      </p:sp>
      <p:pic>
        <p:nvPicPr>
          <p:cNvPr id="2050" name="Picture 2" descr="https://www.noraonline.nl/images/noraonline/thumb/9/9d/Eessi_schema.png/800px-Eessi_sche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80" y="908720"/>
            <a:ext cx="10441160" cy="557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62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cost: services are delivered at a lower total cost due to</a:t>
            </a:r>
          </a:p>
          <a:p>
            <a:pPr lvl="2"/>
            <a:r>
              <a:rPr lang="en-GB" dirty="0" smtClean="0"/>
              <a:t>a unique information collection using a common information model and administrative instructions</a:t>
            </a:r>
          </a:p>
          <a:p>
            <a:pPr lvl="2"/>
            <a:r>
              <a:rPr lang="en-GB" dirty="0" smtClean="0"/>
              <a:t>a lesser need to re-encoding of information by stimulating electronic information exchange</a:t>
            </a:r>
          </a:p>
          <a:p>
            <a:pPr lvl="2"/>
            <a:r>
              <a:rPr lang="en-GB" dirty="0" smtClean="0"/>
              <a:t>a drastic reduction of the number of contacts between actors in the social sector on the one hand and companies or citizens on the other</a:t>
            </a:r>
          </a:p>
          <a:p>
            <a:pPr lvl="2"/>
            <a:r>
              <a:rPr lang="en-GB" dirty="0" smtClean="0"/>
              <a:t>a functional task sharing concerning information management, information validation and application development</a:t>
            </a:r>
          </a:p>
          <a:p>
            <a:pPr lvl="2"/>
            <a:r>
              <a:rPr lang="en-GB" dirty="0" smtClean="0"/>
              <a:t>a minimal administrative burden</a:t>
            </a:r>
          </a:p>
          <a:p>
            <a:pPr lvl="1"/>
            <a:endParaRPr lang="en-GB" dirty="0" smtClean="0"/>
          </a:p>
          <a:p>
            <a:pPr lvl="1"/>
            <a:r>
              <a:rPr lang="en-GB" dirty="0" smtClean="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sp>
        <p:nvSpPr>
          <p:cNvPr id="30722"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38278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quantity: more services are delivered</a:t>
            </a:r>
          </a:p>
          <a:p>
            <a:pPr lvl="2"/>
            <a:r>
              <a:rPr lang="en-GB" dirty="0" smtClean="0"/>
              <a:t>services are available at any time, from anywhere and from several devices</a:t>
            </a:r>
          </a:p>
          <a:p>
            <a:pPr lvl="2"/>
            <a:r>
              <a:rPr lang="en-GB" dirty="0" smtClean="0"/>
              <a:t>services are delivered in an integrated way according to the logic of the customer</a:t>
            </a:r>
          </a:p>
          <a:p>
            <a:pPr lvl="1"/>
            <a:endParaRPr lang="en-GB" dirty="0" smtClean="0"/>
          </a:p>
          <a:p>
            <a:pPr lvl="1"/>
            <a:r>
              <a:rPr lang="en-GB" dirty="0" smtClean="0"/>
              <a:t>in terms of speed: the services are delivered in less time</a:t>
            </a:r>
          </a:p>
          <a:p>
            <a:pPr lvl="2"/>
            <a:r>
              <a:rPr lang="en-GB" dirty="0" smtClean="0"/>
              <a:t>benefits can be allocated quicker because information is available faster</a:t>
            </a:r>
          </a:p>
          <a:p>
            <a:pPr lvl="2"/>
            <a:r>
              <a:rPr lang="en-GB" dirty="0" smtClean="0"/>
              <a:t>waiting and travel time is reduced</a:t>
            </a:r>
          </a:p>
          <a:p>
            <a:pPr lvl="2"/>
            <a:r>
              <a:rPr lang="en-GB" dirty="0" smtClean="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
        <p:nvSpPr>
          <p:cNvPr id="32770"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833000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smtClean="0"/>
              <a:t>gains in effectiveness: better social protection</a:t>
            </a:r>
          </a:p>
          <a:p>
            <a:pPr lvl="1"/>
            <a:r>
              <a:rPr lang="en-GB" dirty="0" smtClean="0"/>
              <a:t>in terms of quality: same services at same total cost in same time, but to a higher quality standard</a:t>
            </a:r>
          </a:p>
          <a:p>
            <a:pPr lvl="1"/>
            <a:endParaRPr lang="en-GB" dirty="0" smtClean="0"/>
          </a:p>
          <a:p>
            <a:pPr lvl="1"/>
            <a:r>
              <a:rPr lang="en-GB" dirty="0" smtClean="0"/>
              <a:t>in terms of type of services: new types of services, e.g.</a:t>
            </a:r>
          </a:p>
          <a:p>
            <a:pPr lvl="2"/>
            <a:r>
              <a:rPr lang="en-GB" dirty="0" smtClean="0"/>
              <a:t>push system: automated granting of benefits</a:t>
            </a:r>
          </a:p>
          <a:p>
            <a:pPr lvl="2"/>
            <a:r>
              <a:rPr lang="en-GB" dirty="0" smtClean="0"/>
              <a:t>active search of non-take-up using data warehousing techniques</a:t>
            </a:r>
          </a:p>
          <a:p>
            <a:pPr lvl="2"/>
            <a:r>
              <a:rPr lang="en-GB" dirty="0" smtClean="0"/>
              <a:t>controlled management of own personal information</a:t>
            </a:r>
          </a:p>
          <a:p>
            <a:pPr lvl="2"/>
            <a:r>
              <a:rPr lang="en-GB" dirty="0" smtClean="0"/>
              <a:t>personalized simulation environments</a:t>
            </a:r>
          </a:p>
          <a:p>
            <a:endParaRPr lang="en-GB" dirty="0" smtClean="0"/>
          </a:p>
          <a:p>
            <a:r>
              <a:rPr lang="en-GB" dirty="0" smtClean="0"/>
              <a:t>better support of social policy</a:t>
            </a:r>
          </a:p>
          <a:p>
            <a:endParaRPr lang="en-GB" dirty="0" smtClean="0"/>
          </a:p>
          <a:p>
            <a:r>
              <a:rPr lang="en-GB" dirty="0" smtClean="0"/>
              <a:t>more efficient combating of fraud </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
        <p:nvSpPr>
          <p:cNvPr id="4" name="Titel 3"/>
          <p:cNvSpPr>
            <a:spLocks noGrp="1"/>
          </p:cNvSpPr>
          <p:nvPr>
            <p:ph type="title"/>
          </p:nvPr>
        </p:nvSpPr>
        <p:spPr/>
        <p:txBody>
          <a:bodyPr/>
          <a:lstStyle/>
          <a:p>
            <a:r>
              <a:rPr lang="nl-BE" smtClean="0"/>
              <a:t>Advantages</a:t>
            </a:r>
            <a:endParaRPr lang="nl-BE" dirty="0"/>
          </a:p>
        </p:txBody>
      </p:sp>
    </p:spTree>
    <p:extLst>
      <p:ext uri="{BB962C8B-B14F-4D97-AF65-F5344CB8AC3E}">
        <p14:creationId xmlns:p14="http://schemas.microsoft.com/office/powerpoint/2010/main" val="202787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Application in the Belgian health care sector</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75</a:t>
            </a:fld>
            <a:endParaRPr lang="en-GB" dirty="0"/>
          </a:p>
        </p:txBody>
      </p:sp>
    </p:spTree>
    <p:extLst>
      <p:ext uri="{BB962C8B-B14F-4D97-AF65-F5344CB8AC3E}">
        <p14:creationId xmlns:p14="http://schemas.microsoft.com/office/powerpoint/2010/main" val="156606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a:bodyPr>
          <a:lstStyle/>
          <a:p>
            <a:r>
              <a:rPr lang="nl-BE" dirty="0" smtClean="0"/>
              <a:t>11,500,000 </a:t>
            </a:r>
            <a:r>
              <a:rPr lang="nl-BE" dirty="0" err="1" smtClean="0"/>
              <a:t>citizens</a:t>
            </a:r>
            <a:endParaRPr lang="nl-BE" dirty="0" smtClean="0"/>
          </a:p>
          <a:p>
            <a:r>
              <a:rPr lang="nl-BE" dirty="0" smtClean="0"/>
              <a:t>health care providers</a:t>
            </a:r>
          </a:p>
          <a:p>
            <a:pPr lvl="1"/>
            <a:r>
              <a:rPr lang="nl-BE" dirty="0" smtClean="0"/>
              <a:t>21,600 </a:t>
            </a:r>
            <a:r>
              <a:rPr lang="nl-BE" dirty="0" err="1" smtClean="0"/>
              <a:t>general</a:t>
            </a:r>
            <a:r>
              <a:rPr lang="nl-BE" dirty="0" smtClean="0"/>
              <a:t> </a:t>
            </a:r>
            <a:r>
              <a:rPr lang="nl-BE" dirty="0" err="1" smtClean="0"/>
              <a:t>practicioners</a:t>
            </a:r>
            <a:endParaRPr lang="nl-BE" dirty="0" smtClean="0"/>
          </a:p>
          <a:p>
            <a:pPr lvl="1"/>
            <a:r>
              <a:rPr lang="nl-BE" dirty="0" smtClean="0"/>
              <a:t>28,000 specialist </a:t>
            </a:r>
            <a:r>
              <a:rPr lang="nl-BE" dirty="0" err="1" smtClean="0"/>
              <a:t>doctorsArtsen</a:t>
            </a:r>
            <a:r>
              <a:rPr lang="nl-BE" dirty="0" smtClean="0"/>
              <a:t>-specialisten</a:t>
            </a:r>
          </a:p>
          <a:p>
            <a:pPr lvl="1"/>
            <a:r>
              <a:rPr lang="nl-BE" dirty="0" smtClean="0"/>
              <a:t>9,000 </a:t>
            </a:r>
            <a:r>
              <a:rPr lang="nl-BE" dirty="0" err="1" smtClean="0"/>
              <a:t>dentists</a:t>
            </a:r>
            <a:endParaRPr lang="nl-BE" dirty="0" smtClean="0"/>
          </a:p>
          <a:p>
            <a:pPr lvl="1"/>
            <a:r>
              <a:rPr lang="nl-BE" dirty="0" smtClean="0"/>
              <a:t>4,900 </a:t>
            </a:r>
            <a:r>
              <a:rPr lang="nl-BE" dirty="0" err="1" smtClean="0"/>
              <a:t>pharmacies</a:t>
            </a:r>
            <a:endParaRPr lang="nl-BE" dirty="0" smtClean="0"/>
          </a:p>
          <a:p>
            <a:pPr lvl="1"/>
            <a:r>
              <a:rPr lang="nl-BE" dirty="0" smtClean="0"/>
              <a:t>31,000 </a:t>
            </a:r>
            <a:r>
              <a:rPr lang="nl-BE" dirty="0" err="1" smtClean="0"/>
              <a:t>physiotherapists</a:t>
            </a:r>
            <a:endParaRPr lang="nl-BE" dirty="0" smtClean="0"/>
          </a:p>
          <a:p>
            <a:pPr lvl="1"/>
            <a:r>
              <a:rPr lang="nl-BE" dirty="0" smtClean="0"/>
              <a:t>186,000 </a:t>
            </a:r>
            <a:r>
              <a:rPr lang="nl-BE" dirty="0" err="1" smtClean="0"/>
              <a:t>nursing</a:t>
            </a:r>
            <a:r>
              <a:rPr lang="nl-BE" dirty="0" smtClean="0"/>
              <a:t> </a:t>
            </a:r>
            <a:r>
              <a:rPr lang="nl-BE" dirty="0" err="1" smtClean="0"/>
              <a:t>practicioners</a:t>
            </a:r>
            <a:endParaRPr lang="nl-BE" dirty="0" smtClean="0"/>
          </a:p>
          <a:p>
            <a:pPr lvl="1"/>
            <a:r>
              <a:rPr lang="nl-BE" dirty="0" smtClean="0"/>
              <a:t>11,000 </a:t>
            </a:r>
            <a:r>
              <a:rPr lang="nl-BE" dirty="0" err="1" smtClean="0"/>
              <a:t>midwives</a:t>
            </a:r>
            <a:endParaRPr lang="nl-BE" dirty="0" smtClean="0"/>
          </a:p>
          <a:p>
            <a:pPr lvl="1"/>
            <a:r>
              <a:rPr lang="nl-BE" dirty="0" smtClean="0"/>
              <a:t>55,900 </a:t>
            </a:r>
            <a:r>
              <a:rPr lang="en-US" dirty="0" smtClean="0"/>
              <a:t>paramedics (dietitians, </a:t>
            </a:r>
            <a:r>
              <a:rPr lang="en-US" dirty="0" err="1" smtClean="0"/>
              <a:t>ergotherapists</a:t>
            </a:r>
            <a:r>
              <a:rPr lang="en-US" dirty="0" smtClean="0"/>
              <a:t>, speech therapists, …)</a:t>
            </a:r>
            <a:endParaRPr lang="nl-BE" dirty="0" smtClean="0"/>
          </a:p>
          <a:p>
            <a:r>
              <a:rPr lang="nl-BE" dirty="0" smtClean="0"/>
              <a:t>health care </a:t>
            </a:r>
            <a:r>
              <a:rPr lang="nl-BE" dirty="0" err="1" smtClean="0"/>
              <a:t>institutions</a:t>
            </a:r>
            <a:endParaRPr lang="nl-BE" dirty="0" smtClean="0"/>
          </a:p>
          <a:p>
            <a:pPr lvl="1"/>
            <a:r>
              <a:rPr lang="nl-BE" dirty="0" smtClean="0"/>
              <a:t>120 </a:t>
            </a:r>
            <a:r>
              <a:rPr lang="nl-BE" dirty="0" err="1" smtClean="0"/>
              <a:t>hospitals</a:t>
            </a:r>
            <a:endParaRPr lang="nl-BE" dirty="0" smtClean="0"/>
          </a:p>
          <a:p>
            <a:pPr lvl="1"/>
            <a:r>
              <a:rPr lang="nl-BE" dirty="0" smtClean="0"/>
              <a:t>60 </a:t>
            </a:r>
            <a:r>
              <a:rPr lang="nl-BE" dirty="0" err="1" smtClean="0"/>
              <a:t>psychiatric</a:t>
            </a:r>
            <a:r>
              <a:rPr lang="nl-BE" dirty="0" smtClean="0"/>
              <a:t> </a:t>
            </a:r>
            <a:r>
              <a:rPr lang="nl-BE" dirty="0" err="1" smtClean="0"/>
              <a:t>hospitals</a:t>
            </a:r>
            <a:endParaRPr lang="nl-BE" dirty="0" smtClean="0"/>
          </a:p>
          <a:p>
            <a:pPr lvl="1"/>
            <a:r>
              <a:rPr lang="nl-BE" dirty="0" smtClean="0"/>
              <a:t>1,400 </a:t>
            </a:r>
            <a:r>
              <a:rPr lang="nl-BE" dirty="0" err="1" smtClean="0"/>
              <a:t>residential</a:t>
            </a:r>
            <a:r>
              <a:rPr lang="nl-BE" dirty="0" smtClean="0"/>
              <a:t> care centers</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sp>
        <p:nvSpPr>
          <p:cNvPr id="4" name="Titel 3"/>
          <p:cNvSpPr>
            <a:spLocks noGrp="1"/>
          </p:cNvSpPr>
          <p:nvPr>
            <p:ph type="title"/>
          </p:nvPr>
        </p:nvSpPr>
        <p:spPr/>
        <p:txBody>
          <a:bodyPr/>
          <a:lstStyle/>
          <a:p>
            <a:r>
              <a:rPr lang="nl-BE" smtClean="0"/>
              <a:t>Stakeholders of the Belgian health care sector</a:t>
            </a:r>
            <a:endParaRPr lang="nl-BE" dirty="0"/>
          </a:p>
        </p:txBody>
      </p:sp>
    </p:spTree>
    <p:extLst>
      <p:ext uri="{BB962C8B-B14F-4D97-AF65-F5344CB8AC3E}">
        <p14:creationId xmlns:p14="http://schemas.microsoft.com/office/powerpoint/2010/main" val="1350728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idx="1"/>
          </p:nvPr>
        </p:nvSpPr>
        <p:spPr/>
        <p:txBody>
          <a:bodyPr>
            <a:normAutofit/>
          </a:bodyPr>
          <a:lstStyle/>
          <a:p>
            <a:r>
              <a:rPr lang="en-US" dirty="0"/>
              <a:t>m</a:t>
            </a:r>
            <a:r>
              <a:rPr lang="en-US" dirty="0" smtClean="0"/>
              <a:t>ore chronic care instead of merely acute care</a:t>
            </a:r>
          </a:p>
          <a:p>
            <a:r>
              <a:rPr lang="en-US" dirty="0"/>
              <a:t>r</a:t>
            </a:r>
            <a:r>
              <a:rPr lang="en-US" dirty="0" smtClean="0"/>
              <a:t>emote care (monitoring, assistance, consultation, diagnosis, operation, ...), and home care</a:t>
            </a:r>
          </a:p>
          <a:p>
            <a:r>
              <a:rPr lang="en-US" dirty="0"/>
              <a:t>m</a:t>
            </a:r>
            <a:r>
              <a:rPr lang="en-US" dirty="0" smtClean="0"/>
              <a:t>ultidisciplinary, transmural and integrated care</a:t>
            </a:r>
          </a:p>
          <a:p>
            <a:r>
              <a:rPr lang="en-US" dirty="0"/>
              <a:t>p</a:t>
            </a:r>
            <a:r>
              <a:rPr lang="en-US" dirty="0" smtClean="0"/>
              <a:t>atient-centric care and patient empowerment</a:t>
            </a:r>
          </a:p>
          <a:p>
            <a:r>
              <a:rPr lang="en-US" dirty="0"/>
              <a:t>r</a:t>
            </a:r>
            <a:r>
              <a:rPr lang="en-US" dirty="0" smtClean="0"/>
              <a:t>apidly evolving knowledge =&gt; </a:t>
            </a:r>
            <a:r>
              <a:rPr lang="en-GB" dirty="0" smtClean="0"/>
              <a:t>need for reliable and coordinated management and access to knowledge</a:t>
            </a:r>
          </a:p>
          <a:p>
            <a:r>
              <a:rPr lang="en-US" dirty="0"/>
              <a:t>t</a:t>
            </a:r>
            <a:r>
              <a:rPr lang="en-US" dirty="0" smtClean="0"/>
              <a:t>hreat of excessively time-consuming administrative processes</a:t>
            </a:r>
          </a:p>
          <a:p>
            <a:r>
              <a:rPr lang="en-US" dirty="0"/>
              <a:t>t</a:t>
            </a:r>
            <a:r>
              <a:rPr lang="en-US" dirty="0" smtClean="0"/>
              <a:t>horough support of health care policy and research requires thorough, integrated and anonymized information</a:t>
            </a:r>
          </a:p>
          <a:p>
            <a:r>
              <a:rPr lang="en-US" dirty="0"/>
              <a:t>c</a:t>
            </a:r>
            <a:r>
              <a:rPr lang="en-US" dirty="0" smtClean="0"/>
              <a:t>ross-border mobility</a:t>
            </a:r>
          </a:p>
          <a:p>
            <a:r>
              <a:rPr lang="en-US" dirty="0"/>
              <a:t>n</a:t>
            </a:r>
            <a:r>
              <a:rPr lang="en-US" dirty="0" smtClean="0"/>
              <a:t>eed for cost control</a:t>
            </a:r>
            <a:endParaRPr lang="en-US" dirty="0"/>
          </a:p>
        </p:txBody>
      </p:sp>
      <p:sp>
        <p:nvSpPr>
          <p:cNvPr id="3" name="Slide Number Placeholder 2"/>
          <p:cNvSpPr>
            <a:spLocks noGrp="1"/>
          </p:cNvSpPr>
          <p:nvPr>
            <p:ph type="sldNum" sz="quarter" idx="4"/>
          </p:nvPr>
        </p:nvSpPr>
        <p:spPr/>
        <p:txBody>
          <a:bodyPr/>
          <a:lstStyle/>
          <a:p>
            <a:fld id="{A7CC3638-A99D-674C-A789-FA84B7E5EA16}" type="slidenum">
              <a:rPr lang="nl-NL" smtClean="0"/>
              <a:pPr/>
              <a:t>77</a:t>
            </a:fld>
            <a:endParaRPr lang="nl-NL" dirty="0"/>
          </a:p>
        </p:txBody>
      </p:sp>
      <p:sp>
        <p:nvSpPr>
          <p:cNvPr id="2" name="Title 1"/>
          <p:cNvSpPr>
            <a:spLocks noGrp="1"/>
          </p:cNvSpPr>
          <p:nvPr>
            <p:ph type="title"/>
          </p:nvPr>
        </p:nvSpPr>
        <p:spPr/>
        <p:txBody>
          <a:bodyPr/>
          <a:lstStyle/>
          <a:p>
            <a:r>
              <a:rPr lang="nl-BE" altLang="en-US" smtClean="0"/>
              <a:t>Some evolutions in health care</a:t>
            </a:r>
            <a:endParaRPr lang="en-GB" dirty="0"/>
          </a:p>
        </p:txBody>
      </p:sp>
    </p:spTree>
    <p:extLst>
      <p:ext uri="{BB962C8B-B14F-4D97-AF65-F5344CB8AC3E}">
        <p14:creationId xmlns:p14="http://schemas.microsoft.com/office/powerpoint/2010/main" val="373495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normAutofit/>
          </a:bodyPr>
          <a:lstStyle/>
          <a:p>
            <a:r>
              <a:rPr lang="en-US" altLang="en-US" dirty="0"/>
              <a:t>c</a:t>
            </a:r>
            <a:r>
              <a:rPr lang="en-US" altLang="en-US" dirty="0" smtClean="0"/>
              <a:t>ooperation between all actors in health care</a:t>
            </a:r>
          </a:p>
          <a:p>
            <a:r>
              <a:rPr lang="en-US" altLang="en-US" dirty="0"/>
              <a:t>e</a:t>
            </a:r>
            <a:r>
              <a:rPr lang="en-US" altLang="en-US" dirty="0" smtClean="0"/>
              <a:t>fficient and secure electronic communication amongst all actors in health care</a:t>
            </a:r>
          </a:p>
          <a:p>
            <a:r>
              <a:rPr lang="en-US" altLang="en-US" dirty="0"/>
              <a:t>h</a:t>
            </a:r>
            <a:r>
              <a:rPr lang="en-US" altLang="en-US" dirty="0" smtClean="0"/>
              <a:t>igh quality, multidisciplinary electronic health records</a:t>
            </a:r>
          </a:p>
          <a:p>
            <a:r>
              <a:rPr lang="en-US" altLang="en-US" dirty="0"/>
              <a:t>c</a:t>
            </a:r>
            <a:r>
              <a:rPr lang="en-US" altLang="en-US" dirty="0" smtClean="0"/>
              <a:t>are pathways</a:t>
            </a:r>
          </a:p>
          <a:p>
            <a:r>
              <a:rPr lang="en-US" altLang="en-US" dirty="0" err="1"/>
              <a:t>p</a:t>
            </a:r>
            <a:r>
              <a:rPr lang="en-US" altLang="en-US" dirty="0" err="1" smtClean="0"/>
              <a:t>ptimized</a:t>
            </a:r>
            <a:r>
              <a:rPr lang="en-US" altLang="en-US" dirty="0" smtClean="0"/>
              <a:t> administrative processes</a:t>
            </a:r>
          </a:p>
          <a:p>
            <a:r>
              <a:rPr lang="en-US" altLang="en-US" dirty="0"/>
              <a:t>t</a:t>
            </a:r>
            <a:r>
              <a:rPr lang="en-US" altLang="en-US" dirty="0" smtClean="0"/>
              <a:t>echnical and semantic interoperability</a:t>
            </a:r>
          </a:p>
          <a:p>
            <a:r>
              <a:rPr lang="en-US" altLang="en-US" dirty="0"/>
              <a:t>g</a:t>
            </a:r>
            <a:r>
              <a:rPr lang="en-US" altLang="en-US" dirty="0" smtClean="0"/>
              <a:t>uarantees with regard to</a:t>
            </a:r>
          </a:p>
          <a:p>
            <a:pPr lvl="1"/>
            <a:r>
              <a:rPr lang="en-US" altLang="en-US" dirty="0" smtClean="0"/>
              <a:t>information security</a:t>
            </a:r>
          </a:p>
          <a:p>
            <a:pPr lvl="1"/>
            <a:r>
              <a:rPr lang="en-US" altLang="en-US" dirty="0" smtClean="0"/>
              <a:t>privacy protection</a:t>
            </a:r>
          </a:p>
          <a:p>
            <a:pPr lvl="1"/>
            <a:r>
              <a:rPr lang="en-US" altLang="en-US" dirty="0" smtClean="0"/>
              <a:t>respect for the professional secrecy of health care providers</a:t>
            </a:r>
            <a:endParaRPr lang="en-US" altLang="en-US" dirty="0"/>
          </a:p>
        </p:txBody>
      </p:sp>
      <p:sp>
        <p:nvSpPr>
          <p:cNvPr id="4" name="Slide Number Placeholder 3"/>
          <p:cNvSpPr>
            <a:spLocks noGrp="1"/>
          </p:cNvSpPr>
          <p:nvPr>
            <p:ph type="sldNum" sz="quarter" idx="4"/>
          </p:nvPr>
        </p:nvSpPr>
        <p:spPr/>
        <p:txBody>
          <a:bodyPr/>
          <a:lstStyle/>
          <a:p>
            <a:fld id="{A7CC3638-A99D-674C-A789-FA84B7E5EA16}" type="slidenum">
              <a:rPr lang="nl-NL" smtClean="0"/>
              <a:pPr/>
              <a:t>78</a:t>
            </a:fld>
            <a:endParaRPr lang="nl-NL" dirty="0"/>
          </a:p>
        </p:txBody>
      </p:sp>
      <p:sp>
        <p:nvSpPr>
          <p:cNvPr id="3" name="Title 2"/>
          <p:cNvSpPr>
            <a:spLocks noGrp="1"/>
          </p:cNvSpPr>
          <p:nvPr>
            <p:ph type="title"/>
          </p:nvPr>
        </p:nvSpPr>
        <p:spPr/>
        <p:txBody>
          <a:bodyPr/>
          <a:lstStyle/>
          <a:p>
            <a:r>
              <a:rPr lang="nl-BE" altLang="en-US" smtClean="0"/>
              <a:t>The reported evolutions require...</a:t>
            </a:r>
            <a:endParaRPr lang="en-GB" dirty="0"/>
          </a:p>
        </p:txBody>
      </p:sp>
    </p:spTree>
    <p:extLst>
      <p:ext uri="{BB962C8B-B14F-4D97-AF65-F5344CB8AC3E}">
        <p14:creationId xmlns:p14="http://schemas.microsoft.com/office/powerpoint/2010/main" val="1027432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r>
              <a:rPr lang="nl-BE" dirty="0" err="1"/>
              <a:t>q</a:t>
            </a:r>
            <a:r>
              <a:rPr lang="nl-BE" dirty="0" err="1" smtClean="0"/>
              <a:t>uality</a:t>
            </a:r>
            <a:r>
              <a:rPr lang="nl-BE" dirty="0" smtClean="0"/>
              <a:t> of care </a:t>
            </a:r>
            <a:r>
              <a:rPr lang="nl-BE" dirty="0" err="1" smtClean="0"/>
              <a:t>and</a:t>
            </a:r>
            <a:r>
              <a:rPr lang="nl-BE" dirty="0" smtClean="0"/>
              <a:t> </a:t>
            </a:r>
            <a:r>
              <a:rPr lang="nl-BE" dirty="0" err="1" smtClean="0"/>
              <a:t>patient</a:t>
            </a:r>
            <a:r>
              <a:rPr lang="nl-BE" dirty="0" smtClean="0"/>
              <a:t> </a:t>
            </a:r>
            <a:r>
              <a:rPr lang="nl-BE" dirty="0" err="1" smtClean="0"/>
              <a:t>safety</a:t>
            </a:r>
            <a:endParaRPr lang="nl-BE" dirty="0" smtClean="0"/>
          </a:p>
          <a:p>
            <a:pPr lvl="1"/>
            <a:r>
              <a:rPr lang="nl-BE" dirty="0" err="1" smtClean="0"/>
              <a:t>avoidance</a:t>
            </a:r>
            <a:r>
              <a:rPr lang="nl-BE" dirty="0" smtClean="0"/>
              <a:t> of wrong care </a:t>
            </a:r>
            <a:r>
              <a:rPr lang="nl-BE" dirty="0" err="1" smtClean="0"/>
              <a:t>and</a:t>
            </a:r>
            <a:r>
              <a:rPr lang="nl-BE" dirty="0" smtClean="0"/>
              <a:t> </a:t>
            </a:r>
            <a:r>
              <a:rPr lang="nl-BE" dirty="0" err="1" smtClean="0"/>
              <a:t>medication</a:t>
            </a:r>
            <a:endParaRPr lang="nl-BE" dirty="0" smtClean="0"/>
          </a:p>
          <a:p>
            <a:pPr lvl="2"/>
            <a:r>
              <a:rPr lang="nl-BE" dirty="0" err="1" smtClean="0"/>
              <a:t>incompatibility</a:t>
            </a:r>
            <a:r>
              <a:rPr lang="nl-BE" dirty="0" smtClean="0"/>
              <a:t> </a:t>
            </a:r>
            <a:r>
              <a:rPr lang="nl-BE" dirty="0" err="1" smtClean="0"/>
              <a:t>between</a:t>
            </a:r>
            <a:r>
              <a:rPr lang="nl-BE" dirty="0" smtClean="0"/>
              <a:t> </a:t>
            </a:r>
            <a:r>
              <a:rPr lang="nl-BE" dirty="0" err="1" smtClean="0"/>
              <a:t>medicines</a:t>
            </a:r>
            <a:endParaRPr lang="nl-BE" dirty="0" smtClean="0"/>
          </a:p>
          <a:p>
            <a:pPr lvl="2"/>
            <a:r>
              <a:rPr lang="nl-BE" dirty="0" smtClean="0"/>
              <a:t>contra-</a:t>
            </a:r>
            <a:r>
              <a:rPr lang="nl-BE" dirty="0" err="1" smtClean="0"/>
              <a:t>indications</a:t>
            </a:r>
            <a:r>
              <a:rPr lang="nl-BE" dirty="0" smtClean="0"/>
              <a:t> </a:t>
            </a:r>
            <a:r>
              <a:rPr lang="nl-BE" dirty="0" err="1" smtClean="0"/>
              <a:t>against</a:t>
            </a:r>
            <a:r>
              <a:rPr lang="nl-BE" dirty="0" smtClean="0"/>
              <a:t> </a:t>
            </a:r>
            <a:r>
              <a:rPr lang="nl-BE" dirty="0" err="1" smtClean="0"/>
              <a:t>certain</a:t>
            </a:r>
            <a:r>
              <a:rPr lang="nl-BE" dirty="0" smtClean="0"/>
              <a:t> </a:t>
            </a:r>
            <a:r>
              <a:rPr lang="nl-BE" dirty="0" err="1" smtClean="0"/>
              <a:t>medicines</a:t>
            </a:r>
            <a:r>
              <a:rPr lang="nl-BE" dirty="0" smtClean="0"/>
              <a:t> or </a:t>
            </a:r>
            <a:r>
              <a:rPr lang="nl-BE" dirty="0" err="1" smtClean="0"/>
              <a:t>treatments</a:t>
            </a:r>
            <a:r>
              <a:rPr lang="nl-BE" dirty="0" smtClean="0"/>
              <a:t> </a:t>
            </a:r>
            <a:r>
              <a:rPr lang="nl-BE" dirty="0" err="1" smtClean="0"/>
              <a:t>for</a:t>
            </a:r>
            <a:r>
              <a:rPr lang="nl-BE" dirty="0" smtClean="0"/>
              <a:t> a </a:t>
            </a:r>
            <a:r>
              <a:rPr lang="nl-BE" dirty="0" err="1" smtClean="0"/>
              <a:t>specific</a:t>
            </a:r>
            <a:r>
              <a:rPr lang="nl-BE" dirty="0" smtClean="0"/>
              <a:t> </a:t>
            </a:r>
            <a:r>
              <a:rPr lang="nl-BE" dirty="0" err="1" smtClean="0"/>
              <a:t>patient</a:t>
            </a:r>
            <a:r>
              <a:rPr lang="nl-BE" dirty="0" smtClean="0"/>
              <a:t> (eg </a:t>
            </a:r>
            <a:r>
              <a:rPr lang="nl-BE" dirty="0" err="1" smtClean="0"/>
              <a:t>allergies</a:t>
            </a:r>
            <a:r>
              <a:rPr lang="nl-BE" dirty="0" smtClean="0"/>
              <a:t>, </a:t>
            </a:r>
            <a:r>
              <a:rPr lang="nl-BE" dirty="0" err="1" smtClean="0"/>
              <a:t>diseases</a:t>
            </a:r>
            <a:r>
              <a:rPr lang="nl-BE" dirty="0" smtClean="0"/>
              <a:t>, …)</a:t>
            </a:r>
          </a:p>
          <a:p>
            <a:pPr lvl="1"/>
            <a:r>
              <a:rPr lang="nl-BE" dirty="0" err="1" smtClean="0"/>
              <a:t>avoidance</a:t>
            </a:r>
            <a:r>
              <a:rPr lang="nl-BE" dirty="0" smtClean="0"/>
              <a:t> of </a:t>
            </a:r>
            <a:r>
              <a:rPr lang="nl-BE" dirty="0" err="1" smtClean="0"/>
              <a:t>errors</a:t>
            </a:r>
            <a:r>
              <a:rPr lang="nl-BE" dirty="0" smtClean="0"/>
              <a:t> in concrete care </a:t>
            </a:r>
            <a:r>
              <a:rPr lang="nl-BE" dirty="0" err="1" smtClean="0"/>
              <a:t>provision</a:t>
            </a:r>
            <a:r>
              <a:rPr lang="nl-BE" dirty="0" smtClean="0"/>
              <a:t> </a:t>
            </a:r>
            <a:r>
              <a:rPr lang="nl-BE" dirty="0" err="1" smtClean="0"/>
              <a:t>and</a:t>
            </a:r>
            <a:r>
              <a:rPr lang="nl-BE" dirty="0" smtClean="0"/>
              <a:t> </a:t>
            </a:r>
            <a:r>
              <a:rPr lang="nl-BE" dirty="0" err="1" smtClean="0"/>
              <a:t>administration</a:t>
            </a:r>
            <a:r>
              <a:rPr lang="nl-BE" dirty="0" smtClean="0"/>
              <a:t> of </a:t>
            </a:r>
            <a:r>
              <a:rPr lang="nl-BE" dirty="0" err="1" smtClean="0"/>
              <a:t>medicines</a:t>
            </a:r>
            <a:endParaRPr lang="nl-BE" dirty="0" smtClean="0"/>
          </a:p>
          <a:p>
            <a:pPr lvl="1"/>
            <a:r>
              <a:rPr lang="en-US" dirty="0" smtClean="0"/>
              <a:t>availability of reliable databases on good treatment practices and decision support scripts</a:t>
            </a:r>
          </a:p>
          <a:p>
            <a:pPr lvl="1"/>
            <a:r>
              <a:rPr lang="nl-BE" dirty="0" smtClean="0"/>
              <a:t>more opportunity </a:t>
            </a:r>
            <a:r>
              <a:rPr lang="nl-BE" dirty="0" err="1" smtClean="0"/>
              <a:t>for</a:t>
            </a:r>
            <a:r>
              <a:rPr lang="nl-BE" dirty="0" smtClean="0"/>
              <a:t> </a:t>
            </a:r>
            <a:r>
              <a:rPr lang="nl-BE" dirty="0" err="1" smtClean="0"/>
              <a:t>multidisciplinary</a:t>
            </a:r>
            <a:r>
              <a:rPr lang="nl-BE" dirty="0" smtClean="0"/>
              <a:t> </a:t>
            </a:r>
            <a:r>
              <a:rPr lang="nl-BE" dirty="0" err="1" smtClean="0"/>
              <a:t>consultations</a:t>
            </a:r>
            <a:r>
              <a:rPr lang="nl-BE" dirty="0" smtClean="0"/>
              <a:t> </a:t>
            </a:r>
            <a:r>
              <a:rPr lang="nl-BE" dirty="0" err="1" smtClean="0"/>
              <a:t>and</a:t>
            </a:r>
            <a:r>
              <a:rPr lang="nl-BE" dirty="0" smtClean="0"/>
              <a:t> second </a:t>
            </a:r>
            <a:r>
              <a:rPr lang="nl-BE" dirty="0" err="1" smtClean="0"/>
              <a:t>opinions</a:t>
            </a:r>
            <a:endParaRPr lang="nl-BE" dirty="0" smtClean="0"/>
          </a:p>
          <a:p>
            <a:pPr lvl="1"/>
            <a:endParaRPr lang="nl-BE" dirty="0" smtClean="0"/>
          </a:p>
          <a:p>
            <a:r>
              <a:rPr lang="en-US" dirty="0" smtClean="0"/>
              <a:t>avoidance of unnecessary multiple examinations =&gt; less stress for the patient and avoidance of unnecessary additional costs</a:t>
            </a:r>
            <a:endParaRPr lang="en-US" dirty="0"/>
          </a:p>
        </p:txBody>
      </p:sp>
      <p:sp>
        <p:nvSpPr>
          <p:cNvPr id="4" name="Slide Number Placeholder 3"/>
          <p:cNvSpPr>
            <a:spLocks noGrp="1"/>
          </p:cNvSpPr>
          <p:nvPr>
            <p:ph type="sldNum" sz="quarter" idx="4"/>
          </p:nvPr>
        </p:nvSpPr>
        <p:spPr/>
        <p:txBody>
          <a:bodyPr/>
          <a:lstStyle/>
          <a:p>
            <a:fld id="{A7CC3638-A99D-674C-A789-FA84B7E5EA16}" type="slidenum">
              <a:rPr lang="nl-NL" smtClean="0"/>
              <a:pPr/>
              <a:t>79</a:t>
            </a:fld>
            <a:endParaRPr lang="nl-NL" dirty="0"/>
          </a:p>
        </p:txBody>
      </p:sp>
      <p:sp>
        <p:nvSpPr>
          <p:cNvPr id="2" name="Title 1"/>
          <p:cNvSpPr>
            <a:spLocks noGrp="1"/>
          </p:cNvSpPr>
          <p:nvPr>
            <p:ph type="title"/>
          </p:nvPr>
        </p:nvSpPr>
        <p:spPr/>
        <p:txBody>
          <a:bodyPr/>
          <a:lstStyle/>
          <a:p>
            <a:r>
              <a:rPr lang="nl-BE" smtClean="0"/>
              <a:t>Electronic communication also stimulates …</a:t>
            </a:r>
            <a:endParaRPr lang="en-US" dirty="0"/>
          </a:p>
        </p:txBody>
      </p:sp>
    </p:spTree>
    <p:extLst>
      <p:ext uri="{BB962C8B-B14F-4D97-AF65-F5344CB8AC3E}">
        <p14:creationId xmlns:p14="http://schemas.microsoft.com/office/powerpoint/2010/main" val="205806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normAutofit/>
          </a:bodyPr>
          <a:lstStyle/>
          <a:p>
            <a:r>
              <a:rPr lang="nl-BE" altLang="en-US" dirty="0" err="1"/>
              <a:t>h</a:t>
            </a:r>
            <a:r>
              <a:rPr lang="nl-BE" altLang="en-US" dirty="0" err="1" smtClean="0"/>
              <a:t>ow</a:t>
            </a:r>
            <a:r>
              <a:rPr lang="nl-BE" altLang="en-US" dirty="0" smtClean="0"/>
              <a:t>?</a:t>
            </a:r>
          </a:p>
          <a:p>
            <a:pPr lvl="1"/>
            <a:r>
              <a:rPr lang="nl-BE" altLang="en-US" dirty="0" err="1" smtClean="0"/>
              <a:t>through</a:t>
            </a:r>
            <a:r>
              <a:rPr lang="nl-BE" altLang="en-US" dirty="0" smtClean="0"/>
              <a:t> a well </a:t>
            </a:r>
            <a:r>
              <a:rPr lang="nl-BE" altLang="en-US" dirty="0" err="1" smtClean="0"/>
              <a:t>organized</a:t>
            </a:r>
            <a:r>
              <a:rPr lang="nl-BE" altLang="en-US" dirty="0" smtClean="0"/>
              <a:t>, </a:t>
            </a:r>
            <a:r>
              <a:rPr lang="nl-BE" altLang="en-US" dirty="0" err="1" smtClean="0"/>
              <a:t>mutual</a:t>
            </a:r>
            <a:r>
              <a:rPr lang="nl-BE" altLang="en-US" dirty="0" smtClean="0"/>
              <a:t> </a:t>
            </a:r>
            <a:r>
              <a:rPr lang="nl-BE" altLang="en-US" dirty="0" err="1" smtClean="0"/>
              <a:t>electronic</a:t>
            </a:r>
            <a:r>
              <a:rPr lang="nl-BE" altLang="en-US" dirty="0" smtClean="0"/>
              <a:t> service </a:t>
            </a:r>
            <a:r>
              <a:rPr lang="nl-BE" altLang="en-US" dirty="0" err="1" smtClean="0"/>
              <a:t>provision</a:t>
            </a:r>
            <a:r>
              <a:rPr lang="nl-BE" altLang="en-US" dirty="0" smtClean="0"/>
              <a:t> </a:t>
            </a:r>
            <a:r>
              <a:rPr lang="nl-BE" altLang="en-US" dirty="0" err="1" smtClean="0"/>
              <a:t>and</a:t>
            </a:r>
            <a:r>
              <a:rPr lang="nl-BE" altLang="en-US" dirty="0" smtClean="0"/>
              <a:t> information exchange </a:t>
            </a:r>
            <a:r>
              <a:rPr lang="nl-BE" altLang="en-US" dirty="0" err="1" smtClean="0"/>
              <a:t>amongst</a:t>
            </a:r>
            <a:r>
              <a:rPr lang="nl-BE" altLang="en-US" dirty="0" smtClean="0"/>
              <a:t> </a:t>
            </a:r>
            <a:r>
              <a:rPr lang="nl-BE" altLang="en-US" dirty="0" err="1" smtClean="0"/>
              <a:t>all</a:t>
            </a:r>
            <a:r>
              <a:rPr lang="nl-BE" altLang="en-US" dirty="0" smtClean="0"/>
              <a:t> actors in health care</a:t>
            </a:r>
          </a:p>
          <a:p>
            <a:pPr lvl="1"/>
            <a:r>
              <a:rPr lang="nl-BE" altLang="en-US" dirty="0" err="1" smtClean="0"/>
              <a:t>with</a:t>
            </a:r>
            <a:r>
              <a:rPr lang="nl-BE" altLang="en-US" dirty="0" smtClean="0"/>
              <a:t> </a:t>
            </a:r>
            <a:r>
              <a:rPr lang="nl-BE" altLang="en-US" dirty="0" err="1" smtClean="0"/>
              <a:t>the</a:t>
            </a:r>
            <a:r>
              <a:rPr lang="nl-BE" altLang="en-US" dirty="0" smtClean="0"/>
              <a:t> </a:t>
            </a:r>
            <a:r>
              <a:rPr lang="nl-BE" altLang="en-US" dirty="0" err="1" smtClean="0"/>
              <a:t>necessary</a:t>
            </a:r>
            <a:r>
              <a:rPr lang="nl-BE" altLang="en-US" dirty="0" smtClean="0"/>
              <a:t> </a:t>
            </a:r>
            <a:r>
              <a:rPr lang="nl-BE" altLang="en-US" dirty="0" err="1" smtClean="0"/>
              <a:t>guarantees</a:t>
            </a:r>
            <a:r>
              <a:rPr lang="nl-BE" altLang="en-US" dirty="0" smtClean="0"/>
              <a:t> on </a:t>
            </a:r>
            <a:r>
              <a:rPr lang="nl-BE" altLang="en-US" dirty="0" err="1" smtClean="0"/>
              <a:t>the</a:t>
            </a:r>
            <a:r>
              <a:rPr lang="nl-BE" altLang="en-US" dirty="0" smtClean="0"/>
              <a:t> level of information security, privacy </a:t>
            </a:r>
            <a:r>
              <a:rPr lang="nl-BE" altLang="en-US" dirty="0" err="1" smtClean="0"/>
              <a:t>protection</a:t>
            </a:r>
            <a:r>
              <a:rPr lang="nl-BE" altLang="en-US" dirty="0" smtClean="0"/>
              <a:t> </a:t>
            </a:r>
            <a:r>
              <a:rPr lang="nl-BE" altLang="en-US" dirty="0" err="1" smtClean="0"/>
              <a:t>and</a:t>
            </a:r>
            <a:r>
              <a:rPr lang="nl-BE" altLang="en-US" dirty="0" smtClean="0"/>
              <a:t> professional </a:t>
            </a:r>
            <a:r>
              <a:rPr lang="nl-BE" altLang="en-US" dirty="0" err="1" smtClean="0"/>
              <a:t>secrecy</a:t>
            </a:r>
            <a:endParaRPr lang="nl-BE" altLang="en-US" dirty="0" smtClean="0"/>
          </a:p>
          <a:p>
            <a:endParaRPr lang="nl-BE" altLang="en-US" dirty="0" smtClean="0"/>
          </a:p>
          <a:p>
            <a:r>
              <a:rPr lang="nl-BE" altLang="en-US" dirty="0" err="1"/>
              <a:t>w</a:t>
            </a:r>
            <a:r>
              <a:rPr lang="nl-BE" altLang="en-US" dirty="0" err="1" smtClean="0"/>
              <a:t>hat</a:t>
            </a:r>
            <a:r>
              <a:rPr lang="nl-BE" altLang="en-US" dirty="0" smtClean="0"/>
              <a:t>?</a:t>
            </a:r>
          </a:p>
          <a:p>
            <a:pPr lvl="1"/>
            <a:r>
              <a:rPr lang="nl-BE" altLang="en-US" dirty="0" err="1" smtClean="0"/>
              <a:t>optimization</a:t>
            </a:r>
            <a:r>
              <a:rPr lang="nl-BE" altLang="en-US" dirty="0" smtClean="0"/>
              <a:t> of </a:t>
            </a:r>
            <a:r>
              <a:rPr lang="nl-BE" altLang="en-US" dirty="0" err="1" smtClean="0"/>
              <a:t>the</a:t>
            </a:r>
            <a:r>
              <a:rPr lang="nl-BE" altLang="en-US" dirty="0" smtClean="0"/>
              <a:t> </a:t>
            </a:r>
            <a:r>
              <a:rPr lang="nl-BE" altLang="en-US" dirty="0" err="1" smtClean="0"/>
              <a:t>quality</a:t>
            </a:r>
            <a:r>
              <a:rPr lang="nl-BE" altLang="en-US" dirty="0" smtClean="0"/>
              <a:t> </a:t>
            </a:r>
            <a:r>
              <a:rPr lang="nl-BE" altLang="en-US" dirty="0" err="1" smtClean="0"/>
              <a:t>and</a:t>
            </a:r>
            <a:r>
              <a:rPr lang="nl-BE" altLang="en-US" dirty="0" smtClean="0"/>
              <a:t> </a:t>
            </a:r>
            <a:r>
              <a:rPr lang="nl-BE" altLang="en-US" dirty="0" err="1" smtClean="0"/>
              <a:t>continuity</a:t>
            </a:r>
            <a:r>
              <a:rPr lang="nl-BE" altLang="en-US" dirty="0" smtClean="0"/>
              <a:t> of </a:t>
            </a:r>
            <a:r>
              <a:rPr lang="nl-BE" altLang="en-US" dirty="0" err="1" smtClean="0"/>
              <a:t>the</a:t>
            </a:r>
            <a:r>
              <a:rPr lang="nl-BE" altLang="en-US" dirty="0" smtClean="0"/>
              <a:t> </a:t>
            </a:r>
            <a:r>
              <a:rPr lang="nl-BE" altLang="en-US" dirty="0" err="1" smtClean="0"/>
              <a:t>provision</a:t>
            </a:r>
            <a:r>
              <a:rPr lang="nl-BE" altLang="en-US" dirty="0" smtClean="0"/>
              <a:t> of health care </a:t>
            </a:r>
          </a:p>
          <a:p>
            <a:pPr lvl="1"/>
            <a:r>
              <a:rPr lang="nl-BE" altLang="en-US" dirty="0" err="1" smtClean="0"/>
              <a:t>optimization</a:t>
            </a:r>
            <a:r>
              <a:rPr lang="nl-BE" altLang="en-US" dirty="0" smtClean="0"/>
              <a:t> of </a:t>
            </a:r>
            <a:r>
              <a:rPr lang="nl-BE" altLang="en-US" dirty="0" err="1" smtClean="0"/>
              <a:t>the</a:t>
            </a:r>
            <a:r>
              <a:rPr lang="nl-BE" altLang="en-US" dirty="0" smtClean="0"/>
              <a:t> </a:t>
            </a:r>
            <a:r>
              <a:rPr lang="nl-BE" altLang="en-US" dirty="0" err="1" smtClean="0"/>
              <a:t>patient</a:t>
            </a:r>
            <a:r>
              <a:rPr lang="nl-BE" altLang="en-US" dirty="0" smtClean="0"/>
              <a:t> </a:t>
            </a:r>
            <a:r>
              <a:rPr lang="nl-BE" altLang="en-US" dirty="0" err="1" smtClean="0"/>
              <a:t>safety</a:t>
            </a:r>
            <a:endParaRPr lang="nl-BE" altLang="en-US" dirty="0" smtClean="0"/>
          </a:p>
          <a:p>
            <a:pPr lvl="1"/>
            <a:r>
              <a:rPr lang="nl-BE" altLang="en-US" dirty="0" err="1" smtClean="0"/>
              <a:t>simplification</a:t>
            </a:r>
            <a:r>
              <a:rPr lang="nl-BE" altLang="en-US" dirty="0" smtClean="0"/>
              <a:t> of </a:t>
            </a:r>
            <a:r>
              <a:rPr lang="nl-BE" altLang="en-US" dirty="0" err="1" smtClean="0"/>
              <a:t>the</a:t>
            </a:r>
            <a:r>
              <a:rPr lang="nl-BE" altLang="en-US" dirty="0" smtClean="0"/>
              <a:t> </a:t>
            </a:r>
            <a:r>
              <a:rPr lang="nl-BE" altLang="en-US" dirty="0" err="1" smtClean="0"/>
              <a:t>administrative</a:t>
            </a:r>
            <a:r>
              <a:rPr lang="nl-BE" altLang="en-US" dirty="0" smtClean="0"/>
              <a:t> </a:t>
            </a:r>
            <a:r>
              <a:rPr lang="nl-BE" altLang="en-US" dirty="0" err="1" smtClean="0"/>
              <a:t>formalities</a:t>
            </a:r>
            <a:r>
              <a:rPr lang="nl-BE" altLang="en-US" dirty="0" smtClean="0"/>
              <a:t> </a:t>
            </a:r>
            <a:r>
              <a:rPr lang="nl-BE" altLang="en-US" dirty="0" err="1" smtClean="0"/>
              <a:t>for</a:t>
            </a:r>
            <a:r>
              <a:rPr lang="nl-BE" altLang="en-US" dirty="0" smtClean="0"/>
              <a:t> </a:t>
            </a:r>
            <a:r>
              <a:rPr lang="nl-BE" altLang="en-US" dirty="0" err="1" smtClean="0"/>
              <a:t>all</a:t>
            </a:r>
            <a:r>
              <a:rPr lang="nl-BE" altLang="en-US" dirty="0" smtClean="0"/>
              <a:t> actors in health care</a:t>
            </a:r>
          </a:p>
          <a:p>
            <a:pPr lvl="1"/>
            <a:r>
              <a:rPr lang="nl-BE" altLang="en-US" dirty="0" smtClean="0"/>
              <a:t>proper support of health care policy </a:t>
            </a:r>
            <a:r>
              <a:rPr lang="nl-BE" altLang="en-US" dirty="0" err="1" smtClean="0"/>
              <a:t>and</a:t>
            </a:r>
            <a:r>
              <a:rPr lang="nl-BE" altLang="en-US" dirty="0" smtClean="0"/>
              <a:t> research</a:t>
            </a:r>
          </a:p>
        </p:txBody>
      </p:sp>
      <p:sp>
        <p:nvSpPr>
          <p:cNvPr id="4" name="Slide Number Placeholder 3"/>
          <p:cNvSpPr>
            <a:spLocks noGrp="1"/>
          </p:cNvSpPr>
          <p:nvPr>
            <p:ph type="sldNum" sz="quarter" idx="4"/>
          </p:nvPr>
        </p:nvSpPr>
        <p:spPr/>
        <p:txBody>
          <a:bodyPr/>
          <a:lstStyle/>
          <a:p>
            <a:fld id="{A7CC3638-A99D-674C-A789-FA84B7E5EA16}" type="slidenum">
              <a:rPr lang="nl-NL" smtClean="0"/>
              <a:pPr/>
              <a:t>80</a:t>
            </a:fld>
            <a:endParaRPr lang="nl-NL" dirty="0"/>
          </a:p>
        </p:txBody>
      </p:sp>
      <p:sp>
        <p:nvSpPr>
          <p:cNvPr id="2" name="Title 1"/>
          <p:cNvSpPr>
            <a:spLocks noGrp="1"/>
          </p:cNvSpPr>
          <p:nvPr>
            <p:ph type="title"/>
          </p:nvPr>
        </p:nvSpPr>
        <p:spPr/>
        <p:txBody>
          <a:bodyPr/>
          <a:lstStyle/>
          <a:p>
            <a:r>
              <a:rPr lang="nl-BE" altLang="en-US" smtClean="0"/>
              <a:t>Objectives of the eHealth-platform</a:t>
            </a:r>
            <a:endParaRPr lang="en-GB" dirty="0"/>
          </a:p>
        </p:txBody>
      </p:sp>
    </p:spTree>
    <p:extLst>
      <p:ext uri="{BB962C8B-B14F-4D97-AF65-F5344CB8AC3E}">
        <p14:creationId xmlns:p14="http://schemas.microsoft.com/office/powerpoint/2010/main" val="885939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35661" y="2336576"/>
            <a:ext cx="3126357" cy="2659062"/>
            <a:chOff x="2955609" y="2523164"/>
            <a:chExt cx="3126848"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300" i="0" u="none" strike="noStrike" kern="1200" cap="none" spc="0" normalizeH="0" baseline="0" noProof="0" dirty="0" err="1" smtClean="0">
                  <a:ln>
                    <a:noFill/>
                  </a:ln>
                  <a:solidFill>
                    <a:srgbClr val="FFFFFF"/>
                  </a:solidFill>
                  <a:effectLst/>
                  <a:uLnTx/>
                  <a:uFillTx/>
                  <a:latin typeface="Calibri" panose="020F0502020204030204"/>
                </a:rPr>
                <a:t>Health</a:t>
              </a:r>
              <a:endParaRPr kumimoji="0" lang="fr-BE" sz="1300" i="0" u="none" strike="noStrike" kern="1200" cap="none" spc="0" normalizeH="0" baseline="0" noProof="0" dirty="0" smtClean="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300" dirty="0" err="1" smtClean="0">
                  <a:solidFill>
                    <a:srgbClr val="FFFFFF"/>
                  </a:solidFill>
                  <a:latin typeface="Calibri" panose="020F0502020204030204"/>
                </a:rPr>
                <a:t>advantages</a:t>
              </a:r>
              <a:endParaRPr kumimoji="0" lang="fr-BE" sz="1300" i="0" u="none" strike="noStrike" kern="1200" cap="none" spc="0" normalizeH="0" baseline="0" noProof="0" dirty="0">
                <a:ln>
                  <a:noFill/>
                </a:ln>
                <a:solidFill>
                  <a:srgbClr val="FFFFFF"/>
                </a:solidFill>
                <a:effectLst/>
                <a:uLnTx/>
                <a:uFillTx/>
                <a:latin typeface="Calibri" panose="020F0502020204030204"/>
              </a:endParaRP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96522" y="364792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nl-BE" dirty="0" smtClean="0"/>
              <a:t>eHealth: </a:t>
            </a:r>
            <a:r>
              <a:rPr lang="nl-BE" dirty="0" err="1" smtClean="0"/>
              <a:t>some</a:t>
            </a:r>
            <a:r>
              <a:rPr lang="nl-BE" dirty="0" smtClean="0"/>
              <a:t> </a:t>
            </a:r>
            <a:r>
              <a:rPr lang="nl-BE" dirty="0" err="1" smtClean="0"/>
              <a:t>results</a:t>
            </a:r>
            <a:endParaRPr lang="fr-BE" dirty="0"/>
          </a:p>
        </p:txBody>
      </p:sp>
      <p:grpSp>
        <p:nvGrpSpPr>
          <p:cNvPr id="108" name="Group 107"/>
          <p:cNvGrpSpPr>
            <a:grpSpLocks/>
          </p:cNvGrpSpPr>
          <p:nvPr/>
        </p:nvGrpSpPr>
        <p:grpSpPr bwMode="auto">
          <a:xfrm>
            <a:off x="1862335" y="494960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551234" y="5107746"/>
                <a:ext cx="2087738" cy="1080570"/>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521069" y="5137894"/>
                <a:ext cx="2024232" cy="1058356"/>
              </a:xfrm>
              <a:prstGeom prst="rect">
                <a:avLst/>
              </a:prstGeom>
              <a:ln>
                <a:noFill/>
              </a:ln>
            </p:spPr>
            <p:txBody>
              <a:bodyPr anchor="ctr">
                <a:normAutofit/>
              </a:bodyPr>
              <a:lstStyle/>
              <a:p>
                <a:pPr lvl="0" algn="ctr" fontAlgn="auto">
                  <a:spcBef>
                    <a:spcPts val="0"/>
                  </a:spcBef>
                  <a:spcAft>
                    <a:spcPts val="0"/>
                  </a:spcAft>
                  <a:defRPr/>
                </a:pPr>
                <a:r>
                  <a:rPr lang="fr-BE" dirty="0" smtClean="0">
                    <a:solidFill>
                      <a:srgbClr val="FFFFFF"/>
                    </a:solidFill>
                    <a:latin typeface="Calibri" panose="020F0502020204030204"/>
                  </a:rPr>
                  <a:t>Consultation of </a:t>
                </a:r>
                <a:r>
                  <a:rPr lang="fr-BE" dirty="0" err="1" smtClean="0">
                    <a:solidFill>
                      <a:srgbClr val="FFFFFF"/>
                    </a:solidFill>
                    <a:latin typeface="Calibri" panose="020F0502020204030204"/>
                  </a:rPr>
                  <a:t>laboratory</a:t>
                </a:r>
                <a:r>
                  <a:rPr lang="fr-BE" dirty="0" smtClean="0">
                    <a:solidFill>
                      <a:srgbClr val="FFFFFF"/>
                    </a:solidFill>
                    <a:latin typeface="Calibri" panose="020F0502020204030204"/>
                  </a:rPr>
                  <a:t> </a:t>
                </a:r>
                <a:r>
                  <a:rPr lang="fr-BE" dirty="0" err="1" smtClean="0">
                    <a:solidFill>
                      <a:srgbClr val="FFFFFF"/>
                    </a:solidFill>
                    <a:latin typeface="Calibri" panose="020F0502020204030204"/>
                  </a:rPr>
                  <a:t>results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7" name="Picture 9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019" y="5163796"/>
              <a:ext cx="1016496" cy="1016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6" name="Group 105"/>
          <p:cNvGrpSpPr>
            <a:grpSpLocks/>
          </p:cNvGrpSpPr>
          <p:nvPr/>
        </p:nvGrpSpPr>
        <p:grpSpPr bwMode="auto">
          <a:xfrm>
            <a:off x="1898849" y="1196752"/>
            <a:ext cx="3204296" cy="1129420"/>
            <a:chOff x="518456" y="1382445"/>
            <a:chExt cx="3205014" cy="1129308"/>
          </a:xfrm>
        </p:grpSpPr>
        <p:grpSp>
          <p:nvGrpSpPr>
            <p:cNvPr id="11300" name="Group 93"/>
            <p:cNvGrpSpPr>
              <a:grpSpLocks/>
            </p:cNvGrpSpPr>
            <p:nvPr/>
          </p:nvGrpSpPr>
          <p:grpSpPr bwMode="auto">
            <a:xfrm>
              <a:off x="546770" y="1394932"/>
              <a:ext cx="3176700" cy="1080121"/>
              <a:chOff x="546770" y="1424385"/>
              <a:chExt cx="3176700" cy="1080121"/>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17252" y="1490470"/>
                <a:ext cx="2088031" cy="947645"/>
              </a:xfrm>
              <a:prstGeom prst="rect">
                <a:avLst/>
              </a:prstGeom>
            </p:spPr>
            <p:txBody>
              <a:bodyPr anchor="ctr">
                <a:normAutofit/>
              </a:bodyPr>
              <a:lstStyle/>
              <a:p>
                <a:pPr lvl="0" algn="ctr" fontAlgn="auto">
                  <a:spcBef>
                    <a:spcPts val="0"/>
                  </a:spcBef>
                  <a:spcAft>
                    <a:spcPts val="0"/>
                  </a:spcAft>
                  <a:defRPr/>
                </a:pPr>
                <a:r>
                  <a:rPr lang="en-US" dirty="0">
                    <a:solidFill>
                      <a:srgbClr val="FFFFFF"/>
                    </a:solidFill>
                    <a:latin typeface="Calibri" panose="020F0502020204030204"/>
                  </a:rPr>
                  <a:t>Medical history search via </a:t>
                </a:r>
                <a:r>
                  <a:rPr lang="en-US" dirty="0" err="1">
                    <a:solidFill>
                      <a:srgbClr val="FFFFFF"/>
                    </a:solidFill>
                    <a:latin typeface="Calibri" panose="020F0502020204030204"/>
                  </a:rPr>
                  <a:t>SumEHR</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1" name="Picture 9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75036" y="310492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lvl="0" algn="ctr" fontAlgn="auto">
                  <a:spcBef>
                    <a:spcPts val="0"/>
                  </a:spcBef>
                  <a:spcAft>
                    <a:spcPts val="0"/>
                  </a:spcAft>
                  <a:defRPr/>
                </a:pPr>
                <a:r>
                  <a:rPr lang="fr-BE" altLang="en-US" sz="1800" dirty="0" err="1" smtClean="0">
                    <a:solidFill>
                      <a:srgbClr val="FFFFFF"/>
                    </a:solidFill>
                    <a:latin typeface="Calibri" panose="020F0502020204030204"/>
                  </a:rPr>
                  <a:t>Medication</a:t>
                </a:r>
                <a:r>
                  <a:rPr lang="fr-BE" altLang="en-US" sz="1800" dirty="0" smtClean="0">
                    <a:solidFill>
                      <a:srgbClr val="FFFFFF"/>
                    </a:solidFill>
                    <a:latin typeface="Calibri" panose="020F0502020204030204"/>
                  </a:rPr>
                  <a:t> </a:t>
                </a:r>
                <a:r>
                  <a:rPr lang="fr-BE" altLang="en-US" sz="1800" dirty="0" err="1">
                    <a:solidFill>
                      <a:srgbClr val="FFFFFF"/>
                    </a:solidFill>
                    <a:latin typeface="Calibri" panose="020F0502020204030204"/>
                  </a:rPr>
                  <a:t>schedule</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1296" name="Picture 9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81998" y="125707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p:cNvSpPr txBox="1"/>
              <p:nvPr/>
            </p:nvSpPr>
            <p:spPr>
              <a:xfrm>
                <a:off x="6595224" y="1345242"/>
                <a:ext cx="2086561" cy="1038821"/>
              </a:xfrm>
              <a:prstGeom prst="rect">
                <a:avLst/>
              </a:prstGeom>
            </p:spPr>
            <p:txBody>
              <a:bodyPr anchor="ctr">
                <a:normAutofit/>
              </a:bodyPr>
              <a:lstStyle/>
              <a:p>
                <a:pPr marL="8255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Guidelines and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advice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available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online</a:t>
                </a:r>
              </a:p>
            </p:txBody>
          </p:sp>
        </p:grpSp>
        <p:pic>
          <p:nvPicPr>
            <p:cNvPr id="11291" name="Picture 98"/>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ep 5"/>
          <p:cNvGrpSpPr/>
          <p:nvPr/>
        </p:nvGrpSpPr>
        <p:grpSpPr>
          <a:xfrm>
            <a:off x="6769299" y="4921026"/>
            <a:ext cx="3254375" cy="1185862"/>
            <a:chOff x="6697291" y="5308156"/>
            <a:chExt cx="3254375" cy="1185862"/>
          </a:xfrm>
        </p:grpSpPr>
        <p:grpSp>
          <p:nvGrpSpPr>
            <p:cNvPr id="11283" name="Group 70"/>
            <p:cNvGrpSpPr>
              <a:grpSpLocks/>
            </p:cNvGrpSpPr>
            <p:nvPr/>
          </p:nvGrpSpPr>
          <p:grpSpPr bwMode="auto">
            <a:xfrm>
              <a:off x="6709991" y="5349431"/>
              <a:ext cx="3241675" cy="1095741"/>
              <a:chOff x="5507720" y="5116842"/>
              <a:chExt cx="3240572" cy="1094808"/>
            </a:xfrm>
          </p:grpSpPr>
          <p:sp>
            <p:nvSpPr>
              <p:cNvPr id="59" name="Rectangle 58"/>
              <p:cNvSpPr/>
              <p:nvPr/>
            </p:nvSpPr>
            <p:spPr>
              <a:xfrm>
                <a:off x="5507720" y="5116842"/>
                <a:ext cx="1152133" cy="10801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a:xfrm>
                <a:off x="6659853" y="5116842"/>
                <a:ext cx="2088439" cy="1080166"/>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6584360" y="5153689"/>
                <a:ext cx="2086853" cy="1057961"/>
              </a:xfrm>
              <a:prstGeom prst="rect">
                <a:avLst/>
              </a:prstGeom>
            </p:spPr>
            <p:txBody>
              <a:bodyPr anchor="ctr">
                <a:normAutofit/>
              </a:bodyPr>
              <a:lstStyle/>
              <a:p>
                <a:pPr marL="177800" lvl="0" algn="ctr" fontAlgn="auto">
                  <a:spcBef>
                    <a:spcPts val="0"/>
                  </a:spcBef>
                  <a:spcAft>
                    <a:spcPts val="0"/>
                  </a:spcAft>
                  <a:defRPr/>
                </a:pPr>
                <a:r>
                  <a:rPr lang="fr-BE" dirty="0" err="1">
                    <a:solidFill>
                      <a:srgbClr val="FFFFFF"/>
                    </a:solidFill>
                    <a:latin typeface="Calibri" panose="020F0502020204030204"/>
                  </a:rPr>
                  <a:t>Electronic</a:t>
                </a:r>
                <a:r>
                  <a:rPr lang="fr-BE" dirty="0">
                    <a:solidFill>
                      <a:srgbClr val="FFFFFF"/>
                    </a:solidFill>
                    <a:latin typeface="Calibri" panose="020F0502020204030204"/>
                  </a:rPr>
                  <a:t> </a:t>
                </a:r>
                <a:r>
                  <a:rPr lang="fr-BE" dirty="0" err="1">
                    <a:solidFill>
                      <a:srgbClr val="FFFFFF"/>
                    </a:solidFill>
                    <a:latin typeface="Calibri" panose="020F0502020204030204"/>
                  </a:rPr>
                  <a:t>referral</a:t>
                </a:r>
                <a:r>
                  <a:rPr lang="fr-BE" dirty="0">
                    <a:solidFill>
                      <a:srgbClr val="FFFFFF"/>
                    </a:solidFill>
                    <a:latin typeface="Calibri" panose="020F0502020204030204"/>
                  </a:rPr>
                  <a:t> </a:t>
                </a:r>
                <a:r>
                  <a:rPr lang="fr-BE" dirty="0" err="1">
                    <a:solidFill>
                      <a:srgbClr val="FFFFFF"/>
                    </a:solidFill>
                    <a:latin typeface="Calibri" panose="020F0502020204030204"/>
                  </a:rPr>
                  <a:t>letters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grpSp>
          <p:nvGrpSpPr>
            <p:cNvPr id="5" name="Groep 4"/>
            <p:cNvGrpSpPr/>
            <p:nvPr/>
          </p:nvGrpSpPr>
          <p:grpSpPr>
            <a:xfrm>
              <a:off x="6697291" y="5308156"/>
              <a:ext cx="1187215" cy="1185862"/>
              <a:chOff x="6697291" y="5308156"/>
              <a:chExt cx="1187215" cy="1185862"/>
            </a:xfrm>
          </p:grpSpPr>
          <p:pic>
            <p:nvPicPr>
              <p:cNvPr id="11285" name="Picture 99"/>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97291" y="5308156"/>
                <a:ext cx="1187215" cy="1185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10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7382" y="5633450"/>
                <a:ext cx="167381" cy="1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90010" y="310810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6907193" y="3419905"/>
                <a:ext cx="1678594" cy="1080695"/>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Electronic</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prescriptions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spTree>
    <p:extLst>
      <p:ext uri="{BB962C8B-B14F-4D97-AF65-F5344CB8AC3E}">
        <p14:creationId xmlns:p14="http://schemas.microsoft.com/office/powerpoint/2010/main" val="326422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32546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Adminis</a:t>
              </a:r>
              <a:r>
                <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rPr>
                <a:t>- </a:t>
              </a: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trative</a:t>
              </a:r>
              <a:endPar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1" dirty="0" err="1" smtClean="0">
                  <a:solidFill>
                    <a:srgbClr val="FFFFFF"/>
                  </a:solidFill>
                  <a:latin typeface="Calibri" panose="020F0502020204030204"/>
                </a:rPr>
                <a:t>advantages</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nl-BE" smtClean="0"/>
              <a:t>eHealth: some results</a:t>
            </a:r>
            <a:endParaRPr lang="fr-BE" dirty="0"/>
          </a:p>
        </p:txBody>
      </p:sp>
      <p:grpSp>
        <p:nvGrpSpPr>
          <p:cNvPr id="17" name="Group 16"/>
          <p:cNvGrpSpPr>
            <a:grpSpLocks/>
          </p:cNvGrpSpPr>
          <p:nvPr/>
        </p:nvGrpSpPr>
        <p:grpSpPr bwMode="auto">
          <a:xfrm>
            <a:off x="1782513" y="119675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91147" y="1508529"/>
                <a:ext cx="2088765" cy="1062129"/>
              </a:xfrm>
              <a:prstGeom prst="rect">
                <a:avLst/>
              </a:prstGeom>
            </p:spPr>
            <p:txBody>
              <a:bodyPr>
                <a:norm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smtClean="0">
                    <a:solidFill>
                      <a:srgbClr val="FFFFFF"/>
                    </a:solidFill>
                    <a:latin typeface="Calibri" panose="020F0502020204030204"/>
                  </a:rPr>
                  <a:t>Pricing,</a:t>
                </a:r>
              </a:p>
              <a:p>
                <a:pPr lvl="0" algn="ctr" fontAlgn="auto">
                  <a:spcBef>
                    <a:spcPts val="0"/>
                  </a:spcBef>
                  <a:spcAft>
                    <a:spcPts val="0"/>
                  </a:spcAft>
                  <a:defRPr/>
                </a:pPr>
                <a:r>
                  <a:rPr lang="fr-BE" dirty="0" err="1" smtClean="0">
                    <a:solidFill>
                      <a:srgbClr val="FFFFFF"/>
                    </a:solidFill>
                    <a:latin typeface="Calibri" panose="020F0502020204030204"/>
                  </a:rPr>
                  <a:t>billing</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pic>
          <p:nvPicPr>
            <p:cNvPr id="12320" name="Picture 5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40655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7000096" y="3419791"/>
                <a:ext cx="1498833" cy="108052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err="1">
                    <a:solidFill>
                      <a:srgbClr val="FFFFFF"/>
                    </a:solidFill>
                    <a:latin typeface="Calibri" panose="020F0502020204030204"/>
                  </a:rPr>
                  <a:t>Creating</a:t>
                </a:r>
                <a:r>
                  <a:rPr lang="fr-BE" dirty="0">
                    <a:solidFill>
                      <a:srgbClr val="FFFFFF"/>
                    </a:solidFill>
                    <a:latin typeface="Calibri" panose="020F0502020204030204"/>
                  </a:rPr>
                  <a:t> and </a:t>
                </a:r>
                <a:r>
                  <a:rPr lang="fr-BE" dirty="0" err="1">
                    <a:solidFill>
                      <a:srgbClr val="FFFFFF"/>
                    </a:solidFill>
                    <a:latin typeface="Calibri" panose="020F0502020204030204"/>
                  </a:rPr>
                  <a:t>sending</a:t>
                </a:r>
                <a:r>
                  <a:rPr lang="fr-BE" dirty="0">
                    <a:solidFill>
                      <a:srgbClr val="FFFFFF"/>
                    </a:solidFill>
                    <a:latin typeface="Calibri" panose="020F0502020204030204"/>
                  </a:rPr>
                  <a:t> </a:t>
                </a:r>
                <a:r>
                  <a:rPr lang="fr-BE" dirty="0" err="1">
                    <a:solidFill>
                      <a:srgbClr val="FFFFFF"/>
                    </a:solidFill>
                    <a:latin typeface="Calibri" panose="020F0502020204030204"/>
                  </a:rPr>
                  <a:t>certificates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5" name="Picture 6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25390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477145" y="5137889"/>
                <a:ext cx="2295263" cy="1058212"/>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Updating the </a:t>
                </a:r>
                <a:r>
                  <a:rPr lang="en-US" dirty="0" err="1">
                    <a:solidFill>
                      <a:srgbClr val="FFFFFF"/>
                    </a:solidFill>
                    <a:latin typeface="Calibri" panose="020F0502020204030204"/>
                  </a:rPr>
                  <a:t>SumEHR</a:t>
                </a:r>
                <a:r>
                  <a:rPr lang="en-US" dirty="0">
                    <a:solidFill>
                      <a:srgbClr val="FFFFFF"/>
                    </a:solidFill>
                    <a:latin typeface="Calibri" panose="020F0502020204030204"/>
                  </a:rPr>
                  <a:t>, the medication schedule, ... </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0" name="Picture 6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ep 1"/>
          <p:cNvGrpSpPr/>
          <p:nvPr/>
        </p:nvGrpSpPr>
        <p:grpSpPr>
          <a:xfrm>
            <a:off x="4189164" y="5102002"/>
            <a:ext cx="3255963" cy="1089025"/>
            <a:chOff x="4189164" y="5456112"/>
            <a:chExt cx="3255963" cy="1089025"/>
          </a:xfrm>
        </p:grpSpPr>
        <p:sp>
          <p:nvSpPr>
            <p:cNvPr id="59" name="Rectangle 58"/>
            <p:cNvSpPr/>
            <p:nvPr/>
          </p:nvSpPr>
          <p:spPr bwMode="auto">
            <a:xfrm>
              <a:off x="4189164" y="5456112"/>
              <a:ext cx="1152525" cy="10810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bwMode="auto">
            <a:xfrm>
              <a:off x="5341689" y="5456112"/>
              <a:ext cx="2087563" cy="1081087"/>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bwMode="auto">
            <a:xfrm>
              <a:off x="5359152" y="5486274"/>
              <a:ext cx="2085975" cy="1058863"/>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Sending a</a:t>
              </a:r>
              <a:r>
                <a:rPr lang="en-US" dirty="0" smtClean="0">
                  <a:solidFill>
                    <a:srgbClr val="FFFFFF"/>
                  </a:solidFill>
                  <a:latin typeface="Calibri" panose="020F0502020204030204"/>
                </a:rPr>
                <a:t> </a:t>
              </a:r>
              <a:r>
                <a:rPr lang="en-US" dirty="0">
                  <a:solidFill>
                    <a:srgbClr val="FFFFFF"/>
                  </a:solidFill>
                  <a:latin typeface="Calibri" panose="020F0502020204030204"/>
                </a:rPr>
                <a:t>report to the GMF holder</a:t>
              </a: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2305"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7994" y="5477418"/>
              <a:ext cx="1063289" cy="10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425601"/>
            <a:ext cx="2949575" cy="1090612"/>
            <a:chOff x="6264041" y="3624287"/>
            <a:chExt cx="3169333" cy="1090476"/>
          </a:xfrm>
        </p:grpSpPr>
        <p:grpSp>
          <p:nvGrpSpPr>
            <p:cNvPr id="12299" name="Group 69"/>
            <p:cNvGrpSpPr>
              <a:grpSpLocks/>
            </p:cNvGrpSpPr>
            <p:nvPr/>
          </p:nvGrpSpPr>
          <p:grpSpPr bwMode="auto">
            <a:xfrm>
              <a:off x="6275982" y="3624287"/>
              <a:ext cx="3157392" cy="1090476"/>
              <a:chOff x="5588415" y="1304707"/>
              <a:chExt cx="3702827"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3" name="TextBox 52"/>
              <p:cNvSpPr txBox="1">
                <a:spLocks noChangeArrowheads="1"/>
              </p:cNvSpPr>
              <p:nvPr/>
            </p:nvSpPr>
            <p:spPr bwMode="auto">
              <a:xfrm>
                <a:off x="6751106" y="1344851"/>
                <a:ext cx="254013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altLang="en-US" sz="1600" b="0" i="0" u="none" strike="noStrike" kern="1200" cap="none" spc="0" normalizeH="0" baseline="0" noProof="0" dirty="0">
                  <a:ln>
                    <a:noFill/>
                  </a:ln>
                  <a:solidFill>
                    <a:srgbClr val="FFFFFF"/>
                  </a:solidFill>
                  <a:effectLst/>
                  <a:uLnTx/>
                  <a:uFillTx/>
                  <a:latin typeface="Arial" charset="0"/>
                  <a:ea typeface="+mn-ea"/>
                  <a:cs typeface="Arial"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r>
                  <a:rPr lang="fr-BE" altLang="en-US" sz="1800" noProof="0" dirty="0" smtClean="0">
                    <a:solidFill>
                      <a:srgbClr val="FFFFFF"/>
                    </a:solidFill>
                    <a:latin typeface="Calibri" panose="020F0502020204030204"/>
                  </a:rPr>
                  <a:t>Registrations</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230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spTree>
    <p:extLst>
      <p:ext uri="{BB962C8B-B14F-4D97-AF65-F5344CB8AC3E}">
        <p14:creationId xmlns:p14="http://schemas.microsoft.com/office/powerpoint/2010/main" val="86728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p:cNvSpPr>
            <a:spLocks noGrp="1"/>
          </p:cNvSpPr>
          <p:nvPr>
            <p:ph type="sldNum" sz="quarter" idx="4"/>
          </p:nvPr>
        </p:nvSpPr>
        <p:spPr/>
        <p:txBody>
          <a:bodyPr/>
          <a:lstStyle/>
          <a:p>
            <a:pPr>
              <a:defRPr/>
            </a:pPr>
            <a:fld id="{84AEDDD6-2727-439E-A96F-E9FD4CA77376}" type="slidenum">
              <a:rPr lang="en-GB" smtClean="0"/>
              <a:pPr>
                <a:defRPr/>
              </a:pPr>
              <a:t>83</a:t>
            </a:fld>
            <a:endParaRPr lang="en-GB" dirty="0"/>
          </a:p>
        </p:txBody>
      </p:sp>
      <p:sp>
        <p:nvSpPr>
          <p:cNvPr id="2" name="Title 1"/>
          <p:cNvSpPr>
            <a:spLocks noGrp="1"/>
          </p:cNvSpPr>
          <p:nvPr>
            <p:ph type="title"/>
          </p:nvPr>
        </p:nvSpPr>
        <p:spPr/>
        <p:txBody>
          <a:bodyPr/>
          <a:lstStyle/>
          <a:p>
            <a:r>
              <a:rPr lang="nl-BE" smtClean="0"/>
              <a:t>eHealth: some results</a:t>
            </a:r>
            <a:endParaRPr lang="fr-BE" dirty="0"/>
          </a:p>
        </p:txBody>
      </p:sp>
      <p:grpSp>
        <p:nvGrpSpPr>
          <p:cNvPr id="42" name="Group 41"/>
          <p:cNvGrpSpPr/>
          <p:nvPr/>
        </p:nvGrpSpPr>
        <p:grpSpPr>
          <a:xfrm>
            <a:off x="7903637" y="1369010"/>
            <a:ext cx="1418978" cy="1531404"/>
            <a:chOff x="3972232" y="818701"/>
            <a:chExt cx="2522626" cy="272249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8" y="818701"/>
              <a:ext cx="1274918" cy="1416202"/>
            </a:xfrm>
            <a:prstGeom prst="rect">
              <a:avLst/>
            </a:prstGeom>
          </p:spPr>
        </p:pic>
        <p:sp>
          <p:nvSpPr>
            <p:cNvPr id="12" name="Rectangle 11"/>
            <p:cNvSpPr/>
            <p:nvPr/>
          </p:nvSpPr>
          <p:spPr>
            <a:xfrm>
              <a:off x="3972232" y="2337449"/>
              <a:ext cx="2522626"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smtClean="0">
                  <a:solidFill>
                    <a:srgbClr val="4A6C5B"/>
                  </a:solidFill>
                  <a:latin typeface="Arial" panose="020B0604020202020204" pitchFamily="34" charset="0"/>
                  <a:cs typeface="Arial" panose="020B0604020202020204" pitchFamily="34" charset="0"/>
                </a:rPr>
                <a:t>149</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millions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messages/</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year</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via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eHealthBox</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5424685" y="1351684"/>
            <a:ext cx="1468671" cy="1652206"/>
            <a:chOff x="7395613" y="814615"/>
            <a:chExt cx="2610968" cy="2937251"/>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586" y="814615"/>
              <a:ext cx="1829571" cy="1829570"/>
            </a:xfrm>
            <a:prstGeom prst="rect">
              <a:avLst/>
            </a:prstGeom>
          </p:spPr>
        </p:pic>
        <p:sp>
          <p:nvSpPr>
            <p:cNvPr id="15" name="Rectangle 14"/>
            <p:cNvSpPr/>
            <p:nvPr/>
          </p:nvSpPr>
          <p:spPr>
            <a:xfrm>
              <a:off x="7395613" y="2548120"/>
              <a:ext cx="2610968" cy="120374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GPs</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make</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eHealth services</a:t>
              </a:r>
            </a:p>
          </p:txBody>
        </p:sp>
      </p:grpSp>
      <p:grpSp>
        <p:nvGrpSpPr>
          <p:cNvPr id="3" name="Group 2"/>
          <p:cNvGrpSpPr/>
          <p:nvPr/>
        </p:nvGrpSpPr>
        <p:grpSpPr>
          <a:xfrm>
            <a:off x="7169811" y="3299093"/>
            <a:ext cx="2886629" cy="1647822"/>
            <a:chOff x="4532721" y="4860280"/>
            <a:chExt cx="5131784" cy="2929461"/>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206" y="4860280"/>
              <a:ext cx="2323125" cy="1240847"/>
            </a:xfrm>
            <a:prstGeom prst="rect">
              <a:avLst/>
            </a:prstGeom>
          </p:spPr>
        </p:pic>
        <p:sp>
          <p:nvSpPr>
            <p:cNvPr id="26" name="Rectangle 25"/>
            <p:cNvSpPr/>
            <p:nvPr/>
          </p:nvSpPr>
          <p:spPr>
            <a:xfrm>
              <a:off x="4532721" y="6285055"/>
              <a:ext cx="5131784" cy="1504686"/>
            </a:xfrm>
            <a:prstGeom prst="rect">
              <a:avLst/>
            </a:prstGeom>
          </p:spPr>
          <p:txBody>
            <a:bodyPr wrap="square">
              <a:spAutoFit/>
            </a:bodyPr>
            <a:lstStyle/>
            <a:p>
              <a:pPr algn="ctr" fontAlgn="auto">
                <a:spcBef>
                  <a:spcPts val="0"/>
                </a:spcBef>
                <a:spcAft>
                  <a:spcPts val="0"/>
                </a:spcAft>
                <a:defRPr/>
              </a:pPr>
              <a:r>
                <a:rPr lang="fr-BE" sz="1600" b="1" dirty="0">
                  <a:solidFill>
                    <a:srgbClr val="4A6C5B"/>
                  </a:solidFill>
                  <a:latin typeface="Arial" panose="020B0604020202020204" pitchFamily="34" charset="0"/>
                  <a:cs typeface="Arial" panose="020B0604020202020204" pitchFamily="34" charset="0"/>
                </a:rPr>
                <a:t>4.835.690 </a:t>
              </a:r>
            </a:p>
            <a:p>
              <a:pPr lvl="0" algn="ctr">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Belgian patients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Summary </a:t>
              </a: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Electronic Health Records in health vaults  </a:t>
              </a:r>
            </a:p>
          </p:txBody>
        </p:sp>
      </p:grpSp>
      <p:grpSp>
        <p:nvGrpSpPr>
          <p:cNvPr id="41" name="Group 40"/>
          <p:cNvGrpSpPr/>
          <p:nvPr/>
        </p:nvGrpSpPr>
        <p:grpSpPr>
          <a:xfrm>
            <a:off x="1827700" y="1268760"/>
            <a:ext cx="2674130" cy="1663122"/>
            <a:chOff x="-373947" y="598714"/>
            <a:chExt cx="4754013" cy="2956662"/>
          </a:xfrm>
        </p:grpSpPr>
        <p:grpSp>
          <p:nvGrpSpPr>
            <p:cNvPr id="13" name="Group 12"/>
            <p:cNvGrpSpPr/>
            <p:nvPr/>
          </p:nvGrpSpPr>
          <p:grpSpPr>
            <a:xfrm>
              <a:off x="866130" y="598714"/>
              <a:ext cx="1973439" cy="1614997"/>
              <a:chOff x="660507" y="708577"/>
              <a:chExt cx="1973439" cy="16149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07" y="708577"/>
                <a:ext cx="1973439" cy="161499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9497" t="36834" r="39089" b="37666"/>
              <a:stretch/>
            </p:blipFill>
            <p:spPr>
              <a:xfrm>
                <a:off x="1322022" y="877528"/>
                <a:ext cx="844551" cy="823033"/>
              </a:xfrm>
              <a:prstGeom prst="rect">
                <a:avLst/>
              </a:prstGeom>
            </p:spPr>
          </p:pic>
        </p:grpSp>
        <p:sp>
          <p:nvSpPr>
            <p:cNvPr id="40" name="Rectangle 39"/>
            <p:cNvSpPr/>
            <p:nvPr/>
          </p:nvSpPr>
          <p:spPr>
            <a:xfrm>
              <a:off x="-373947" y="2351628"/>
              <a:ext cx="4754013"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&gt; </a:t>
              </a:r>
              <a:r>
                <a:rPr lang="fr-BE" sz="1600" b="1" noProof="0" dirty="0" smtClean="0">
                  <a:solidFill>
                    <a:srgbClr val="4A6C5B"/>
                  </a:solidFill>
                  <a:latin typeface="Arial" panose="020B0604020202020204" pitchFamily="34" charset="0"/>
                  <a:cs typeface="Arial" panose="020B0604020202020204" pitchFamily="34" charset="0"/>
                </a:rPr>
                <a:t>91</a:t>
              </a:r>
              <a:r>
                <a:rPr lang="fr-BE" sz="1600" b="1" dirty="0" smtClean="0">
                  <a:solidFill>
                    <a:srgbClr val="4A6C5B"/>
                  </a:solidFill>
                  <a:latin typeface="Arial" panose="020B0604020202020204" pitchFamily="34" charset="0"/>
                  <a:cs typeface="Arial" panose="020B0604020202020204" pitchFamily="34" charset="0"/>
                </a:rPr>
                <a:t>,3 </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Belgian</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citizens</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have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given</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an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informed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consent for data sharing</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048111" y="3299093"/>
            <a:ext cx="2233304" cy="1610201"/>
            <a:chOff x="2795148" y="3310960"/>
            <a:chExt cx="2233304" cy="1610201"/>
          </a:xfrm>
        </p:grpSpPr>
        <p:grpSp>
          <p:nvGrpSpPr>
            <p:cNvPr id="35" name="Group 34"/>
            <p:cNvGrpSpPr/>
            <p:nvPr/>
          </p:nvGrpSpPr>
          <p:grpSpPr>
            <a:xfrm>
              <a:off x="3071367" y="4205657"/>
              <a:ext cx="736099" cy="702051"/>
              <a:chOff x="-253508" y="4873479"/>
              <a:chExt cx="1308619" cy="1248090"/>
            </a:xfrm>
          </p:grpSpPr>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25597" y="4873479"/>
                <a:ext cx="932287" cy="932287"/>
              </a:xfrm>
              <a:prstGeom prst="rect">
                <a:avLst/>
              </a:prstGeom>
            </p:spPr>
          </p:pic>
          <p:sp>
            <p:nvSpPr>
              <p:cNvPr id="21" name="Rectangle 20"/>
              <p:cNvSpPr/>
              <p:nvPr/>
            </p:nvSpPr>
            <p:spPr>
              <a:xfrm>
                <a:off x="-253508" y="5656485"/>
                <a:ext cx="1308619" cy="465084"/>
              </a:xfrm>
              <a:prstGeom prst="rect">
                <a:avLst/>
              </a:prstGeom>
            </p:spPr>
            <p:txBody>
              <a:bodyPr wrap="none">
                <a:spAutoFit/>
              </a:bodyPr>
              <a:lstStyle/>
              <a:p>
                <a:pPr lvl="0">
                  <a:defRPr/>
                </a:pPr>
                <a:r>
                  <a:rPr lang="fr-BE" sz="1100" b="1" dirty="0" smtClean="0">
                    <a:solidFill>
                      <a:srgbClr val="4A6C5B"/>
                    </a:solidFill>
                    <a:latin typeface="Arial" panose="020B0604020202020204" pitchFamily="34" charset="0"/>
                    <a:cs typeface="Arial" panose="020B0604020202020204" pitchFamily="34" charset="0"/>
                  </a:rPr>
                  <a:t>&gt; </a:t>
                </a:r>
                <a:r>
                  <a:rPr lang="fr-BE" sz="1100" b="1" dirty="0">
                    <a:solidFill>
                      <a:srgbClr val="4A6C5B"/>
                    </a:solidFill>
                    <a:latin typeface="Arial" panose="020B0604020202020204" pitchFamily="34" charset="0"/>
                    <a:cs typeface="Arial" panose="020B0604020202020204" pitchFamily="34" charset="0"/>
                  </a:rPr>
                  <a:t>29.000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7" name="Group 36"/>
            <p:cNvGrpSpPr/>
            <p:nvPr/>
          </p:nvGrpSpPr>
          <p:grpSpPr>
            <a:xfrm>
              <a:off x="3856029" y="4205656"/>
              <a:ext cx="619080" cy="715505"/>
              <a:chOff x="2436488" y="4873477"/>
              <a:chExt cx="1100586" cy="1272008"/>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491629" y="4873477"/>
                <a:ext cx="1015550" cy="1015549"/>
              </a:xfrm>
              <a:prstGeom prst="rect">
                <a:avLst/>
              </a:prstGeom>
            </p:spPr>
          </p:pic>
          <p:sp>
            <p:nvSpPr>
              <p:cNvPr id="22" name="Rectangle 21"/>
              <p:cNvSpPr/>
              <p:nvPr/>
            </p:nvSpPr>
            <p:spPr>
              <a:xfrm>
                <a:off x="2436488" y="5680401"/>
                <a:ext cx="1100586" cy="465084"/>
              </a:xfrm>
              <a:prstGeom prst="rect">
                <a:avLst/>
              </a:prstGeom>
            </p:spPr>
            <p:txBody>
              <a:bodyPr wrap="none">
                <a:spAutoFit/>
              </a:bodyPr>
              <a:lstStyle/>
              <a:p>
                <a:pPr lvl="0">
                  <a:defRPr/>
                </a:pPr>
                <a:r>
                  <a:rPr lang="fr-BE" sz="1100" b="1" dirty="0">
                    <a:solidFill>
                      <a:srgbClr val="4A6C5B"/>
                    </a:solidFill>
                    <a:latin typeface="Arial" panose="020B0604020202020204" pitchFamily="34" charset="0"/>
                    <a:cs typeface="Arial" panose="020B0604020202020204" pitchFamily="34" charset="0"/>
                  </a:rPr>
                  <a:t>&gt; 4000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8" name="Group 37"/>
            <p:cNvGrpSpPr/>
            <p:nvPr/>
          </p:nvGrpSpPr>
          <p:grpSpPr>
            <a:xfrm>
              <a:off x="3002737" y="3563342"/>
              <a:ext cx="1818126" cy="679815"/>
              <a:chOff x="1804287" y="5934586"/>
              <a:chExt cx="2378602" cy="889123"/>
            </a:xfrm>
          </p:grpSpPr>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24" name="Rectangle 23"/>
              <p:cNvSpPr/>
              <p:nvPr/>
            </p:nvSpPr>
            <p:spPr>
              <a:xfrm>
                <a:off x="1804287" y="6380918"/>
                <a:ext cx="2378602" cy="4427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16 </a:t>
                </a:r>
                <a:r>
                  <a:rPr lang="fr-BE" sz="1600" b="1" dirty="0" smtClean="0">
                    <a:solidFill>
                      <a:srgbClr val="4A6C5B"/>
                    </a:solidFill>
                    <a:latin typeface="Arial" panose="020B0604020202020204" pitchFamily="34" charset="0"/>
                    <a:cs typeface="Arial" panose="020B0604020202020204" pitchFamily="34" charset="0"/>
                  </a:rPr>
                  <a:t>million/</a:t>
                </a:r>
                <a:r>
                  <a:rPr lang="fr-BE" sz="1600" b="1" dirty="0" err="1" smtClean="0">
                    <a:solidFill>
                      <a:srgbClr val="4A6C5B"/>
                    </a:solidFill>
                    <a:latin typeface="Arial" panose="020B0604020202020204" pitchFamily="34" charset="0"/>
                    <a:cs typeface="Arial" panose="020B0604020202020204" pitchFamily="34" charset="0"/>
                  </a:rPr>
                  <a:t>month</a:t>
                </a:r>
                <a:endParaRPr lang="fr-BE" sz="16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2795148" y="3310960"/>
              <a:ext cx="2233304" cy="307777"/>
            </a:xfrm>
            <a:prstGeom prst="rect">
              <a:avLst/>
            </a:prstGeom>
            <a:solidFill>
              <a:srgbClr val="4A6C5B"/>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Electronic</a:t>
              </a:r>
              <a:r>
                <a:rPr kumimoji="0" lang="fr-BE"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prescriptions</a:t>
              </a:r>
              <a:endParaRPr kumimoji="0" lang="fr-BE"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243642" y="4732082"/>
            <a:ext cx="3358217" cy="1597681"/>
            <a:chOff x="4042167" y="4113743"/>
            <a:chExt cx="3358217" cy="1597681"/>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0440" y="4113743"/>
              <a:ext cx="1062151" cy="1088454"/>
            </a:xfrm>
            <a:prstGeom prst="rect">
              <a:avLst/>
            </a:prstGeom>
          </p:spPr>
        </p:pic>
        <p:sp>
          <p:nvSpPr>
            <p:cNvPr id="5" name="Rectangle 4"/>
            <p:cNvSpPr/>
            <p:nvPr/>
          </p:nvSpPr>
          <p:spPr>
            <a:xfrm>
              <a:off x="4042167" y="5034316"/>
              <a:ext cx="3358217" cy="677108"/>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220 </a:t>
              </a:r>
              <a:r>
                <a:rPr lang="fr-BE" sz="1600" b="1" dirty="0" smtClean="0">
                  <a:solidFill>
                    <a:srgbClr val="4A6C5B"/>
                  </a:solidFill>
                  <a:latin typeface="Arial" panose="020B0604020202020204" pitchFamily="34" charset="0"/>
                  <a:cs typeface="Arial" panose="020B0604020202020204" pitchFamily="34" charset="0"/>
                </a:rPr>
                <a:t>million</a:t>
              </a:r>
              <a:endParaRPr lang="fr-BE" sz="1600" b="1" dirty="0">
                <a:solidFill>
                  <a:srgbClr val="4A6C5B"/>
                </a:solidFill>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electronic</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documents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available</a:t>
              </a:r>
              <a:endPar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hospitals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and</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clinical</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labs</a:t>
              </a:r>
            </a:p>
          </p:txBody>
        </p:sp>
      </p:grpSp>
      <p:sp>
        <p:nvSpPr>
          <p:cNvPr id="3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grpSp>
        <p:nvGrpSpPr>
          <p:cNvPr id="18" name="Group 17"/>
          <p:cNvGrpSpPr/>
          <p:nvPr/>
        </p:nvGrpSpPr>
        <p:grpSpPr>
          <a:xfrm>
            <a:off x="5260559" y="3244081"/>
            <a:ext cx="1631103" cy="1168862"/>
            <a:chOff x="5222177" y="3199474"/>
            <a:chExt cx="1631103" cy="1168862"/>
          </a:xfrm>
        </p:grpSpPr>
        <p:grpSp>
          <p:nvGrpSpPr>
            <p:cNvPr id="17" name="Group 16"/>
            <p:cNvGrpSpPr/>
            <p:nvPr/>
          </p:nvGrpSpPr>
          <p:grpSpPr>
            <a:xfrm>
              <a:off x="5222177" y="3199474"/>
              <a:ext cx="1631103" cy="1168862"/>
              <a:chOff x="5490116" y="2902310"/>
              <a:chExt cx="1631103" cy="1168862"/>
            </a:xfrm>
          </p:grpSpPr>
          <p:sp>
            <p:nvSpPr>
              <p:cNvPr id="29" name="Rectangle 28"/>
              <p:cNvSpPr/>
              <p:nvPr/>
            </p:nvSpPr>
            <p:spPr>
              <a:xfrm>
                <a:off x="5490116" y="3563341"/>
                <a:ext cx="163110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noProof="0" dirty="0" smtClean="0">
                    <a:solidFill>
                      <a:srgbClr val="4A6C5B"/>
                    </a:solidFill>
                    <a:latin typeface="Arial" panose="020B0604020202020204" pitchFamily="34" charset="0"/>
                    <a:cs typeface="Arial" panose="020B0604020202020204" pitchFamily="34" charset="0"/>
                  </a:rPr>
                  <a:t>20</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.260.000.000</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igital transactions</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14"/>
              <a:stretch>
                <a:fillRect/>
              </a:stretch>
            </p:blipFill>
            <p:spPr>
              <a:xfrm>
                <a:off x="5847472" y="2902310"/>
                <a:ext cx="986904" cy="637115"/>
              </a:xfrm>
              <a:prstGeom prst="rect">
                <a:avLst/>
              </a:prstGeom>
            </p:spPr>
          </p:pic>
        </p:grpSp>
        <p:sp>
          <p:nvSpPr>
            <p:cNvPr id="4" name="Rectangle 3"/>
            <p:cNvSpPr/>
            <p:nvPr/>
          </p:nvSpPr>
          <p:spPr>
            <a:xfrm>
              <a:off x="5626773" y="3457597"/>
              <a:ext cx="914400" cy="363099"/>
            </a:xfrm>
            <a:prstGeom prst="rect">
              <a:avLst/>
            </a:prstGeom>
            <a:solidFill>
              <a:srgbClr val="90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solidFill>
                    <a:srgbClr val="49685C"/>
                  </a:solidFill>
                </a:rPr>
                <a:t>2022</a:t>
              </a:r>
              <a:endParaRPr lang="fr-BE" sz="2400" b="1" dirty="0">
                <a:solidFill>
                  <a:srgbClr val="49685C"/>
                </a:solidFill>
              </a:endParaRPr>
            </a:p>
          </p:txBody>
        </p:sp>
      </p:grpSp>
    </p:spTree>
    <p:extLst>
      <p:ext uri="{BB962C8B-B14F-4D97-AF65-F5344CB8AC3E}">
        <p14:creationId xmlns:p14="http://schemas.microsoft.com/office/powerpoint/2010/main" val="348924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378" y="580834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066228" y="3855717"/>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1" i="1"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Oval 84"/>
          <p:cNvSpPr>
            <a:spLocks noChangeArrowheads="1"/>
          </p:cNvSpPr>
          <p:nvPr/>
        </p:nvSpPr>
        <p:spPr bwMode="auto">
          <a:xfrm>
            <a:off x="9427467" y="3849367"/>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Rectangle 85"/>
          <p:cNvSpPr>
            <a:spLocks noChangeArrowheads="1"/>
          </p:cNvSpPr>
          <p:nvPr/>
        </p:nvSpPr>
        <p:spPr bwMode="auto">
          <a:xfrm>
            <a:off x="2575817" y="3857305"/>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60" name="Oval 86"/>
          <p:cNvSpPr>
            <a:spLocks noChangeArrowheads="1"/>
          </p:cNvSpPr>
          <p:nvPr/>
        </p:nvSpPr>
        <p:spPr bwMode="auto">
          <a:xfrm>
            <a:off x="3345753" y="411289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Oval 87"/>
          <p:cNvSpPr>
            <a:spLocks noChangeArrowheads="1"/>
          </p:cNvSpPr>
          <p:nvPr/>
        </p:nvSpPr>
        <p:spPr bwMode="auto">
          <a:xfrm>
            <a:off x="9251253" y="410654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Rectangle 88"/>
          <p:cNvSpPr>
            <a:spLocks noChangeArrowheads="1"/>
          </p:cNvSpPr>
          <p:nvPr/>
        </p:nvSpPr>
        <p:spPr bwMode="auto">
          <a:xfrm>
            <a:off x="3748980" y="4116067"/>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Basic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07766F"/>
                </a:solidFill>
                <a:effectLst>
                  <a:outerShdw blurRad="38100" dist="38100" dir="2700000" algn="tl">
                    <a:srgbClr val="000000"/>
                  </a:outerShdw>
                </a:effectLst>
                <a:uLnTx/>
                <a:uFillTx/>
                <a:latin typeface="Calibri" panose="020F0502020204030204"/>
                <a:ea typeface="+mn-ea"/>
                <a:cs typeface="Arial" charset="0"/>
              </a:rPr>
              <a:t>eHealth-</a:t>
            </a:r>
            <a:r>
              <a:rPr kumimoji="0" lang="nl-BE" sz="2400" b="1" i="1" u="none" strike="noStrike" kern="1200" cap="none" spc="0" normalizeH="0" baseline="0" noProof="0" dirty="0">
                <a:ln>
                  <a:noFill/>
                </a:ln>
                <a:solidFill>
                  <a:srgbClr val="C00000"/>
                </a:solidFill>
                <a:effectLst>
                  <a:outerShdw blurRad="38100" dist="38100" dir="2700000" algn="tl">
                    <a:srgbClr val="000000"/>
                  </a:outerShdw>
                </a:effectLst>
                <a:uLnTx/>
                <a:uFillTx/>
                <a:latin typeface="Calibri" panose="020F0502020204030204"/>
                <a:ea typeface="+mn-ea"/>
                <a:cs typeface="Arial" charset="0"/>
              </a:rPr>
              <a:t>platform</a:t>
            </a:r>
          </a:p>
        </p:txBody>
      </p:sp>
      <p:sp>
        <p:nvSpPr>
          <p:cNvPr id="63" name="Text Box 89"/>
          <p:cNvSpPr txBox="1">
            <a:spLocks noChangeArrowheads="1"/>
          </p:cNvSpPr>
          <p:nvPr/>
        </p:nvSpPr>
        <p:spPr bwMode="auto">
          <a:xfrm>
            <a:off x="2015428" y="4330380"/>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Network</a:t>
            </a:r>
          </a:p>
        </p:txBody>
      </p:sp>
      <p:pic>
        <p:nvPicPr>
          <p:cNvPr id="64" name="Picture 3"/>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66705" y="571150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08171" y="1052736"/>
            <a:ext cx="2286000" cy="762000"/>
          </a:xfrm>
          <a:prstGeom prst="ellipse">
            <a:avLst/>
          </a:prstGeom>
          <a:noFill/>
          <a:ln w="9525">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Patients</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providers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and</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a:t>
            </a: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institutions</a:t>
            </a:r>
            <a:endParaRPr kumimoji="0" lang="nl-BE" sz="20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Calibri" panose="020F0502020204030204"/>
              <a:ea typeface="+mn-ea"/>
              <a:cs typeface="Arial" charset="0"/>
            </a:endParaRPr>
          </a:p>
        </p:txBody>
      </p:sp>
      <p:sp>
        <p:nvSpPr>
          <p:cNvPr id="66" name="AutoShape 13"/>
          <p:cNvSpPr>
            <a:spLocks noChangeArrowheads="1"/>
          </p:cNvSpPr>
          <p:nvPr/>
        </p:nvSpPr>
        <p:spPr bwMode="blackWhite">
          <a:xfrm>
            <a:off x="7517703"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7" name="AutoShape 14"/>
          <p:cNvSpPr>
            <a:spLocks noChangeArrowheads="1"/>
          </p:cNvSpPr>
          <p:nvPr/>
        </p:nvSpPr>
        <p:spPr bwMode="blackWhite">
          <a:xfrm>
            <a:off x="8816278"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8" name="AutoShape 16"/>
          <p:cNvSpPr>
            <a:spLocks noChangeArrowheads="1"/>
          </p:cNvSpPr>
          <p:nvPr/>
        </p:nvSpPr>
        <p:spPr bwMode="blackWhite">
          <a:xfrm>
            <a:off x="6333428" y="555910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pic>
        <p:nvPicPr>
          <p:cNvPr id="69" name="Picture 20" descr="FOD_tekenin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09867" y="573849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08150" y="608932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Suppliers</a:t>
            </a:r>
          </a:p>
        </p:txBody>
      </p:sp>
      <p:sp>
        <p:nvSpPr>
          <p:cNvPr id="71" name="Rectangle 22"/>
          <p:cNvSpPr>
            <a:spLocks noChangeArrowheads="1"/>
          </p:cNvSpPr>
          <p:nvPr/>
        </p:nvSpPr>
        <p:spPr bwMode="auto">
          <a:xfrm>
            <a:off x="2267135" y="3466778"/>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U</a:t>
            </a:r>
            <a:r>
              <a:rPr kumimoji="0" lang="nl-BE" altLang="en-US" sz="2000" b="1" i="1" u="none" strike="noStrike" kern="1200" cap="none" spc="0" normalizeH="0" baseline="0" noProof="0" dirty="0" smtClean="0">
                <a:ln>
                  <a:noFill/>
                </a:ln>
                <a:solidFill>
                  <a:srgbClr val="CC9900"/>
                </a:solidFill>
                <a:effectLst/>
                <a:uLnTx/>
                <a:uFillTx/>
                <a:latin typeface="Calibri" pitchFamily="34" charset="0"/>
                <a:ea typeface="+mn-ea"/>
                <a:cs typeface="Arial" pitchFamily="34" charset="0"/>
              </a:rPr>
              <a:t>sers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72" name="AutoShape 23">
            <a:hlinkClick r:id="" action="ppaction://noaction" highlightClick="1"/>
          </p:cNvPr>
          <p:cNvSpPr>
            <a:spLocks noChangeArrowheads="1"/>
          </p:cNvSpPr>
          <p:nvPr/>
        </p:nvSpPr>
        <p:spPr bwMode="blackWhite">
          <a:xfrm>
            <a:off x="5084065" y="248094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3E6E5A"/>
                </a:solidFill>
                <a:effectLst>
                  <a:outerShdw blurRad="38100" dist="38100" dir="2700000" algn="tl">
                    <a:srgbClr val="000000"/>
                  </a:outerShdw>
                </a:effectLst>
                <a:uLnTx/>
                <a:uFillTx/>
                <a:latin typeface="Calibri" panose="020F0502020204030204"/>
                <a:ea typeface="+mn-ea"/>
                <a:cs typeface="Arial" charset="0"/>
              </a:rPr>
              <a:t>eHealth</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-portal</a:t>
            </a:r>
          </a:p>
        </p:txBody>
      </p:sp>
      <p:grpSp>
        <p:nvGrpSpPr>
          <p:cNvPr id="73" name="Group 24"/>
          <p:cNvGrpSpPr>
            <a:grpSpLocks/>
          </p:cNvGrpSpPr>
          <p:nvPr/>
        </p:nvGrpSpPr>
        <p:grpSpPr bwMode="auto">
          <a:xfrm>
            <a:off x="2351978" y="1687190"/>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a:t>
              </a:r>
              <a:r>
                <a:rPr kumimoji="0" lang="nl-BE" sz="1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Ministry</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 </a:t>
              </a:r>
              <a:endParaRPr kumimoji="0" lang="nl-BE" sz="10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79" name="Picture 30" descr="FOD_tekeni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763765" y="2026917"/>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a:t>
            </a:r>
            <a:r>
              <a:rPr kumimoji="0" lang="nl-BE" sz="1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institution</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81" name="AutoShape 32">
            <a:hlinkClick r:id="" action="ppaction://noaction" highlightClick="1"/>
          </p:cNvPr>
          <p:cNvSpPr>
            <a:spLocks noChangeArrowheads="1"/>
          </p:cNvSpPr>
          <p:nvPr/>
        </p:nvSpPr>
        <p:spPr bwMode="blackWhite">
          <a:xfrm>
            <a:off x="8171753" y="250157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2" name="AutoShape 33">
            <a:hlinkClick r:id="" action="ppaction://noaction" highlightClick="1"/>
          </p:cNvPr>
          <p:cNvSpPr>
            <a:spLocks noChangeArrowheads="1"/>
          </p:cNvSpPr>
          <p:nvPr/>
        </p:nvSpPr>
        <p:spPr bwMode="blackWhite">
          <a:xfrm>
            <a:off x="8235253" y="25666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3" name="AutoShape 34">
            <a:hlinkClick r:id="" action="ppaction://noaction" highlightClick="1"/>
          </p:cNvPr>
          <p:cNvSpPr>
            <a:spLocks noChangeArrowheads="1"/>
          </p:cNvSpPr>
          <p:nvPr/>
        </p:nvSpPr>
        <p:spPr bwMode="blackWhite">
          <a:xfrm>
            <a:off x="8298753" y="2631755"/>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4" name="AutoShape 35">
            <a:hlinkClick r:id="" action="ppaction://noaction" highlightClick="1"/>
          </p:cNvPr>
          <p:cNvSpPr>
            <a:spLocks noChangeArrowheads="1"/>
          </p:cNvSpPr>
          <p:nvPr/>
        </p:nvSpPr>
        <p:spPr bwMode="blackWhite">
          <a:xfrm>
            <a:off x="8362253" y="269684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85" name="AutoShape 36">
            <a:hlinkClick r:id="" action="ppaction://noaction" highlightClick="1"/>
          </p:cNvPr>
          <p:cNvSpPr>
            <a:spLocks noChangeArrowheads="1"/>
          </p:cNvSpPr>
          <p:nvPr/>
        </p:nvSpPr>
        <p:spPr bwMode="blackWhite">
          <a:xfrm>
            <a:off x="6455665" y="248094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86" name="AutoShape 37">
            <a:hlinkClick r:id="" action="ppaction://noaction" highlightClick="1"/>
          </p:cNvPr>
          <p:cNvSpPr>
            <a:spLocks noChangeArrowheads="1"/>
          </p:cNvSpPr>
          <p:nvPr/>
        </p:nvSpPr>
        <p:spPr bwMode="blackWhite">
          <a:xfrm>
            <a:off x="6904928" y="28079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7" name="AutoShape 38">
            <a:hlinkClick r:id="" action="ppaction://noaction" highlightClick="1"/>
          </p:cNvPr>
          <p:cNvSpPr>
            <a:spLocks noChangeArrowheads="1"/>
          </p:cNvSpPr>
          <p:nvPr/>
        </p:nvSpPr>
        <p:spPr bwMode="blackWhite">
          <a:xfrm>
            <a:off x="6968428" y="28730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8" name="AutoShape 39">
            <a:hlinkClick r:id="" action="ppaction://noaction" highlightClick="1"/>
          </p:cNvPr>
          <p:cNvSpPr>
            <a:spLocks noChangeArrowheads="1"/>
          </p:cNvSpPr>
          <p:nvPr/>
        </p:nvSpPr>
        <p:spPr bwMode="blackWhite">
          <a:xfrm>
            <a:off x="7033517" y="293814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9" name="AutoShape 40">
            <a:hlinkClick r:id="" action="ppaction://noaction" highlightClick="1"/>
          </p:cNvPr>
          <p:cNvSpPr>
            <a:spLocks noChangeArrowheads="1"/>
          </p:cNvSpPr>
          <p:nvPr/>
        </p:nvSpPr>
        <p:spPr bwMode="blackWhite">
          <a:xfrm>
            <a:off x="7097015" y="30032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90" name="AutoShape 41">
            <a:hlinkClick r:id="" action="ppaction://noaction" highlightClick="1"/>
          </p:cNvPr>
          <p:cNvSpPr>
            <a:spLocks noChangeArrowheads="1"/>
          </p:cNvSpPr>
          <p:nvPr/>
        </p:nvSpPr>
        <p:spPr bwMode="blackWhite">
          <a:xfrm>
            <a:off x="8949630" y="1563367"/>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professional</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91" name="AutoShape 46"/>
          <p:cNvSpPr>
            <a:spLocks noChangeArrowheads="1"/>
          </p:cNvSpPr>
          <p:nvPr/>
        </p:nvSpPr>
        <p:spPr bwMode="auto">
          <a:xfrm>
            <a:off x="3190178" y="2536505"/>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2" name="AutoShape 47"/>
          <p:cNvSpPr>
            <a:spLocks noChangeArrowheads="1"/>
          </p:cNvSpPr>
          <p:nvPr/>
        </p:nvSpPr>
        <p:spPr bwMode="auto">
          <a:xfrm>
            <a:off x="9527478" y="253650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3" name="AutoShape 49"/>
          <p:cNvSpPr>
            <a:spLocks noChangeArrowheads="1"/>
          </p:cNvSpPr>
          <p:nvPr/>
        </p:nvSpPr>
        <p:spPr bwMode="auto">
          <a:xfrm>
            <a:off x="8513065" y="301434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4" name="AutoShape 50"/>
          <p:cNvSpPr>
            <a:spLocks noChangeArrowheads="1"/>
          </p:cNvSpPr>
          <p:nvPr/>
        </p:nvSpPr>
        <p:spPr bwMode="auto">
          <a:xfrm>
            <a:off x="5541265" y="324294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5" name="AutoShape 51"/>
          <p:cNvSpPr>
            <a:spLocks noChangeArrowheads="1"/>
          </p:cNvSpPr>
          <p:nvPr/>
        </p:nvSpPr>
        <p:spPr bwMode="auto">
          <a:xfrm>
            <a:off x="6874765" y="325722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6" name="AutoShape 52"/>
          <p:cNvSpPr>
            <a:spLocks noChangeArrowheads="1"/>
          </p:cNvSpPr>
          <p:nvPr/>
        </p:nvSpPr>
        <p:spPr bwMode="auto">
          <a:xfrm rot="5400000">
            <a:off x="4209353" y="140779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7" name="AutoShape 53"/>
          <p:cNvSpPr>
            <a:spLocks noChangeArrowheads="1"/>
          </p:cNvSpPr>
          <p:nvPr/>
        </p:nvSpPr>
        <p:spPr bwMode="auto">
          <a:xfrm rot="5400000">
            <a:off x="2831403" y="91566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8" name="AutoShape 54"/>
          <p:cNvSpPr>
            <a:spLocks noChangeArrowheads="1"/>
          </p:cNvSpPr>
          <p:nvPr/>
        </p:nvSpPr>
        <p:spPr bwMode="auto">
          <a:xfrm rot="5400000">
            <a:off x="6938265" y="170782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9" name="AutoShape 55"/>
          <p:cNvSpPr>
            <a:spLocks noChangeArrowheads="1"/>
          </p:cNvSpPr>
          <p:nvPr/>
        </p:nvSpPr>
        <p:spPr bwMode="auto">
          <a:xfrm rot="5400000">
            <a:off x="9399684" y="70849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0" name="AutoShape 56"/>
          <p:cNvSpPr>
            <a:spLocks noChangeArrowheads="1"/>
          </p:cNvSpPr>
          <p:nvPr/>
        </p:nvSpPr>
        <p:spPr bwMode="auto">
          <a:xfrm rot="5400000">
            <a:off x="8213822" y="121967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1" name="AutoShape 59">
            <a:hlinkClick r:id="" action="ppaction://noaction" highlightClick="1"/>
          </p:cNvPr>
          <p:cNvSpPr>
            <a:spLocks noChangeArrowheads="1"/>
          </p:cNvSpPr>
          <p:nvPr/>
        </p:nvSpPr>
        <p:spPr bwMode="blackWhite">
          <a:xfrm>
            <a:off x="3712465" y="217614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102" name="AutoShape 60">
            <a:hlinkClick r:id="" action="ppaction://noaction" highlightClick="1"/>
          </p:cNvPr>
          <p:cNvSpPr>
            <a:spLocks noChangeArrowheads="1"/>
          </p:cNvSpPr>
          <p:nvPr/>
        </p:nvSpPr>
        <p:spPr bwMode="blackWhite">
          <a:xfrm>
            <a:off x="4161728" y="250316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3" name="AutoShape 61">
            <a:hlinkClick r:id="" action="ppaction://noaction" highlightClick="1"/>
          </p:cNvPr>
          <p:cNvSpPr>
            <a:spLocks noChangeArrowheads="1"/>
          </p:cNvSpPr>
          <p:nvPr/>
        </p:nvSpPr>
        <p:spPr bwMode="blackWhite">
          <a:xfrm>
            <a:off x="4225228" y="25682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4" name="AutoShape 62">
            <a:hlinkClick r:id="" action="ppaction://noaction" highlightClick="1"/>
          </p:cNvPr>
          <p:cNvSpPr>
            <a:spLocks noChangeArrowheads="1"/>
          </p:cNvSpPr>
          <p:nvPr/>
        </p:nvSpPr>
        <p:spPr bwMode="blackWhite">
          <a:xfrm>
            <a:off x="4290317" y="263334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5" name="AutoShape 63">
            <a:hlinkClick r:id="" action="ppaction://noaction" highlightClick="1"/>
          </p:cNvPr>
          <p:cNvSpPr>
            <a:spLocks noChangeArrowheads="1"/>
          </p:cNvSpPr>
          <p:nvPr/>
        </p:nvSpPr>
        <p:spPr bwMode="blackWhite">
          <a:xfrm>
            <a:off x="4353815" y="26984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106" name="Picture 6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3928" y="312229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31678"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8" name="AutoShape 69"/>
          <p:cNvSpPr>
            <a:spLocks noChangeArrowheads="1"/>
          </p:cNvSpPr>
          <p:nvPr/>
        </p:nvSpPr>
        <p:spPr bwMode="blackWhite">
          <a:xfrm>
            <a:off x="3668015"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9" name="AutoShape 73"/>
          <p:cNvSpPr>
            <a:spLocks noChangeArrowheads="1"/>
          </p:cNvSpPr>
          <p:nvPr/>
        </p:nvSpPr>
        <p:spPr bwMode="blackWhite">
          <a:xfrm>
            <a:off x="2347215" y="554481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10" name="AutoShape 48"/>
          <p:cNvSpPr>
            <a:spLocks noChangeArrowheads="1"/>
          </p:cNvSpPr>
          <p:nvPr/>
        </p:nvSpPr>
        <p:spPr bwMode="auto">
          <a:xfrm>
            <a:off x="4398265" y="301434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11" name="AutoShape 17"/>
          <p:cNvSpPr>
            <a:spLocks noChangeArrowheads="1"/>
          </p:cNvSpPr>
          <p:nvPr/>
        </p:nvSpPr>
        <p:spPr bwMode="auto">
          <a:xfrm>
            <a:off x="6562028"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2" name="AutoShape 18"/>
          <p:cNvSpPr>
            <a:spLocks noChangeArrowheads="1"/>
          </p:cNvSpPr>
          <p:nvPr/>
        </p:nvSpPr>
        <p:spPr bwMode="auto">
          <a:xfrm>
            <a:off x="7746303"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3" name="AutoShape 19"/>
          <p:cNvSpPr>
            <a:spLocks noChangeArrowheads="1"/>
          </p:cNvSpPr>
          <p:nvPr/>
        </p:nvSpPr>
        <p:spPr bwMode="auto">
          <a:xfrm>
            <a:off x="9044878" y="510190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4" name="AutoShape 68"/>
          <p:cNvSpPr>
            <a:spLocks noChangeArrowheads="1"/>
          </p:cNvSpPr>
          <p:nvPr/>
        </p:nvSpPr>
        <p:spPr bwMode="auto">
          <a:xfrm>
            <a:off x="5260278"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5" name="AutoShape 70"/>
          <p:cNvSpPr>
            <a:spLocks noChangeArrowheads="1"/>
          </p:cNvSpPr>
          <p:nvPr/>
        </p:nvSpPr>
        <p:spPr bwMode="auto">
          <a:xfrm>
            <a:off x="3896615"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6" name="AutoShape 74"/>
          <p:cNvSpPr>
            <a:spLocks noChangeArrowheads="1"/>
          </p:cNvSpPr>
          <p:nvPr/>
        </p:nvSpPr>
        <p:spPr bwMode="auto">
          <a:xfrm>
            <a:off x="2575815" y="508761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117" name="Picture 57"/>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83905" y="272859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93928" y="256825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47478" y="571309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17153" y="572102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013128" y="211264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27465" y="207295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3" name="AutoShape 33">
            <a:hlinkClick r:id="" action="ppaction://noaction" highlightClick="1"/>
          </p:cNvPr>
          <p:cNvSpPr>
            <a:spLocks noChangeArrowheads="1"/>
          </p:cNvSpPr>
          <p:nvPr/>
        </p:nvSpPr>
        <p:spPr bwMode="blackWhite">
          <a:xfrm>
            <a:off x="9490965" y="213804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4" name="AutoShape 34">
            <a:hlinkClick r:id="" action="ppaction://noaction" highlightClick="1"/>
          </p:cNvPr>
          <p:cNvSpPr>
            <a:spLocks noChangeArrowheads="1"/>
          </p:cNvSpPr>
          <p:nvPr/>
        </p:nvSpPr>
        <p:spPr bwMode="blackWhite">
          <a:xfrm>
            <a:off x="9554465" y="220313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5" name="AutoShape 35">
            <a:hlinkClick r:id="" action="ppaction://noaction" highlightClick="1"/>
          </p:cNvPr>
          <p:cNvSpPr>
            <a:spLocks noChangeArrowheads="1"/>
          </p:cNvSpPr>
          <p:nvPr/>
        </p:nvSpPr>
        <p:spPr bwMode="blackWhite">
          <a:xfrm>
            <a:off x="9617965" y="226821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Tree>
    <p:extLst>
      <p:ext uri="{BB962C8B-B14F-4D97-AF65-F5344CB8AC3E}">
        <p14:creationId xmlns:p14="http://schemas.microsoft.com/office/powerpoint/2010/main" val="86828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idx="1"/>
            <p:extLst/>
          </p:nvPr>
        </p:nvGraphicFramePr>
        <p:xfrm>
          <a:off x="609600" y="1052513"/>
          <a:ext cx="1097280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
        <p:nvSpPr>
          <p:cNvPr id="3" name="Title 2"/>
          <p:cNvSpPr>
            <a:spLocks noGrp="1"/>
          </p:cNvSpPr>
          <p:nvPr>
            <p:ph type="title"/>
          </p:nvPr>
        </p:nvSpPr>
        <p:spPr/>
        <p:txBody>
          <a:bodyPr/>
          <a:lstStyle/>
          <a:p>
            <a:r>
              <a:rPr lang="nl-BE" smtClean="0"/>
              <a:t>eHealth-platform: basic services &amp; API’s</a:t>
            </a:r>
            <a:endParaRPr lang="en-US" dirty="0"/>
          </a:p>
        </p:txBody>
      </p:sp>
    </p:spTree>
    <p:extLst>
      <p:ext uri="{BB962C8B-B14F-4D97-AF65-F5344CB8AC3E}">
        <p14:creationId xmlns:p14="http://schemas.microsoft.com/office/powerpoint/2010/main" val="3702883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06085" y="1169058"/>
            <a:ext cx="6779830" cy="4914173"/>
            <a:chOff x="899592" y="980727"/>
            <a:chExt cx="7344816" cy="5323687"/>
          </a:xfrm>
        </p:grpSpPr>
        <p:pic>
          <p:nvPicPr>
            <p:cNvPr id="14" name="Content Placeholder 2"/>
            <p:cNvPicPr>
              <a:picLocks noChangeAspect="1"/>
            </p:cNvPicPr>
            <p:nvPr/>
          </p:nvPicPr>
          <p:blipFill>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2"/>
            <p:cNvPicPr>
              <a:picLocks noChangeAspect="1"/>
            </p:cNvPicPr>
            <p:nvPr/>
          </p:nvPicPr>
          <p:blipFill rotWithShape="1">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l="82362" t="87945" r="17015" b="11196"/>
            <a:stretch/>
          </p:blipFill>
          <p:spPr bwMode="auto">
            <a:xfrm>
              <a:off x="6669756" y="3429000"/>
              <a:ext cx="54000" cy="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p:cNvSpPr>
            <a:spLocks noGrp="1"/>
          </p:cNvSpPr>
          <p:nvPr>
            <p:ph type="sldNum" sz="quarter" idx="4"/>
          </p:nvPr>
        </p:nvSpPr>
        <p:spPr/>
        <p:txBody>
          <a:bodyPr/>
          <a:lstStyle/>
          <a:p>
            <a:fld id="{A7CC3638-A99D-674C-A789-FA84B7E5EA16}" type="slidenum">
              <a:rPr lang="nl-NL" smtClean="0"/>
              <a:pPr/>
              <a:t>86</a:t>
            </a:fld>
            <a:endParaRPr lang="nl-NL" dirty="0"/>
          </a:p>
        </p:txBody>
      </p:sp>
      <p:sp>
        <p:nvSpPr>
          <p:cNvPr id="9" name="Title 8"/>
          <p:cNvSpPr>
            <a:spLocks noGrp="1"/>
          </p:cNvSpPr>
          <p:nvPr>
            <p:ph type="title"/>
          </p:nvPr>
        </p:nvSpPr>
        <p:spPr/>
        <p:txBody>
          <a:bodyPr/>
          <a:lstStyle/>
          <a:p>
            <a:r>
              <a:rPr lang="nl-BE" smtClean="0"/>
              <a:t>Hubs &amp; metahub</a:t>
            </a:r>
            <a:endParaRPr lang="fr-BE" dirty="0"/>
          </a:p>
        </p:txBody>
      </p:sp>
      <p:sp>
        <p:nvSpPr>
          <p:cNvPr id="30726" name="Rectangle 6"/>
          <p:cNvSpPr>
            <a:spLocks noChangeArrowheads="1"/>
          </p:cNvSpPr>
          <p:nvPr/>
        </p:nvSpPr>
        <p:spPr bwMode="auto">
          <a:xfrm>
            <a:off x="2307983" y="3960936"/>
            <a:ext cx="4053254" cy="1499000"/>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738572" lvl="4" indent="-263776" defTabSz="457200" fontAlgn="auto">
              <a:spcBef>
                <a:spcPts val="0"/>
              </a:spcBef>
              <a:spcAft>
                <a:spcPts val="0"/>
              </a:spcAft>
              <a:defRPr/>
            </a:pPr>
            <a:r>
              <a:rPr lang="nl-BE" altLang="en-US" sz="1108" b="1" dirty="0">
                <a:solidFill>
                  <a:prstClr val="black"/>
                </a:solidFill>
                <a:latin typeface="Calibri"/>
                <a:cs typeface="+mn-cs"/>
              </a:rPr>
              <a:t>5 hubs</a:t>
            </a:r>
          </a:p>
          <a:p>
            <a:pPr marL="738572" lvl="4" indent="-263776" defTabSz="457200" fontAlgn="auto">
              <a:spcBef>
                <a:spcPts val="0"/>
              </a:spcBef>
              <a:spcAft>
                <a:spcPts val="0"/>
              </a:spcAft>
              <a:defRPr/>
            </a:pPr>
            <a:r>
              <a:rPr lang="nl-BE" altLang="en-US" sz="1108" dirty="0">
                <a:solidFill>
                  <a:prstClr val="black"/>
                </a:solidFill>
                <a:latin typeface="Calibri"/>
                <a:cs typeface="+mn-cs"/>
              </a:rPr>
              <a:t>Collaboratief Zorgplatform (Cozo)</a:t>
            </a:r>
          </a:p>
          <a:p>
            <a:pPr marL="738572" lvl="4" indent="-263776" defTabSz="457200" fontAlgn="auto">
              <a:spcBef>
                <a:spcPts val="0"/>
              </a:spcBef>
              <a:spcAft>
                <a:spcPts val="0"/>
              </a:spcAft>
              <a:defRPr/>
            </a:pPr>
            <a:r>
              <a:rPr lang="nl-BE" altLang="en-US" sz="1108" dirty="0">
                <a:solidFill>
                  <a:prstClr val="black"/>
                </a:solidFill>
                <a:latin typeface="Calibri"/>
                <a:cs typeface="+mn-cs"/>
              </a:rPr>
              <a:t>Antwerpse Regionale Hub (ARH)</a:t>
            </a:r>
          </a:p>
          <a:p>
            <a:pPr marL="738572" lvl="4" indent="-263776" defTabSz="457200" fontAlgn="auto">
              <a:spcBef>
                <a:spcPts val="0"/>
              </a:spcBef>
              <a:spcAft>
                <a:spcPts val="0"/>
              </a:spcAft>
              <a:defRPr/>
            </a:pPr>
            <a:r>
              <a:rPr lang="nl-BE" altLang="en-US" sz="1108" dirty="0">
                <a:solidFill>
                  <a:prstClr val="black"/>
                </a:solidFill>
                <a:latin typeface="Calibri"/>
                <a:cs typeface="+mn-cs"/>
              </a:rPr>
              <a:t>Vlaams Ziekenhuisnetwerk KU Leuven (VZN)</a:t>
            </a:r>
          </a:p>
          <a:p>
            <a:pPr marL="738572" lvl="4" indent="-263776" defTabSz="457200" fontAlgn="auto">
              <a:spcBef>
                <a:spcPts val="0"/>
              </a:spcBef>
              <a:spcAft>
                <a:spcPts val="0"/>
              </a:spcAft>
              <a:defRPr/>
            </a:pPr>
            <a:r>
              <a:rPr lang="nl-BE" altLang="en-US" sz="1108" dirty="0">
                <a:solidFill>
                  <a:prstClr val="black"/>
                </a:solidFill>
                <a:latin typeface="Calibri"/>
                <a:cs typeface="+mn-cs"/>
              </a:rPr>
              <a:t>Réseau Santé Wallon (RSW)</a:t>
            </a:r>
          </a:p>
          <a:p>
            <a:pPr marL="738572" lvl="4" indent="-263776" defTabSz="457200" fontAlgn="auto">
              <a:spcBef>
                <a:spcPts val="0"/>
              </a:spcBef>
              <a:spcAft>
                <a:spcPts val="0"/>
              </a:spcAft>
              <a:defRPr/>
            </a:pPr>
            <a:r>
              <a:rPr lang="nl-BE" altLang="en-US" sz="1108" dirty="0">
                <a:solidFill>
                  <a:prstClr val="black"/>
                </a:solidFill>
                <a:latin typeface="Calibri"/>
                <a:cs typeface="+mn-cs"/>
              </a:rPr>
              <a:t>Réseau Santé Bruxellois (RSB)</a:t>
            </a:r>
          </a:p>
          <a:p>
            <a:pPr marL="93787" indent="-93787" algn="ctr" defTabSz="457200" fontAlgn="auto">
              <a:spcBef>
                <a:spcPct val="50000"/>
              </a:spcBef>
              <a:spcAft>
                <a:spcPts val="0"/>
              </a:spcAft>
              <a:buSzPct val="100000"/>
              <a:defRPr/>
            </a:pPr>
            <a:endParaRPr lang="nl-BE" altLang="en-US" sz="1662" b="1" dirty="0">
              <a:solidFill>
                <a:srgbClr val="000000"/>
              </a:solidFill>
              <a:latin typeface="Calibri"/>
              <a:cs typeface="+mn-cs"/>
            </a:endParaRPr>
          </a:p>
        </p:txBody>
      </p:sp>
      <p:cxnSp>
        <p:nvCxnSpPr>
          <p:cNvPr id="4" name="Straight Connector 3"/>
          <p:cNvCxnSpPr/>
          <p:nvPr/>
        </p:nvCxnSpPr>
        <p:spPr>
          <a:xfrm flipH="1">
            <a:off x="6950356" y="3856178"/>
            <a:ext cx="1667537" cy="39115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8590396" y="3799854"/>
            <a:ext cx="54990" cy="56324"/>
          </a:xfrm>
          <a:prstGeom prst="rect">
            <a:avLst/>
          </a:prstGeom>
        </p:spPr>
      </p:pic>
    </p:spTree>
    <p:extLst>
      <p:ext uri="{BB962C8B-B14F-4D97-AF65-F5344CB8AC3E}">
        <p14:creationId xmlns:p14="http://schemas.microsoft.com/office/powerpoint/2010/main" val="3475534966"/>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7582598" y="2064342"/>
            <a:ext cx="40005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71" name="Line 4"/>
          <p:cNvSpPr>
            <a:spLocks noChangeShapeType="1"/>
          </p:cNvSpPr>
          <p:nvPr/>
        </p:nvSpPr>
        <p:spPr bwMode="auto">
          <a:xfrm>
            <a:off x="7050664" y="2131751"/>
            <a:ext cx="531935"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2" name="Line 5"/>
          <p:cNvSpPr>
            <a:spLocks noChangeShapeType="1"/>
          </p:cNvSpPr>
          <p:nvPr/>
        </p:nvSpPr>
        <p:spPr bwMode="auto">
          <a:xfrm flipH="1">
            <a:off x="7582598" y="2462928"/>
            <a:ext cx="134815"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3" name="Line 6"/>
          <p:cNvSpPr>
            <a:spLocks noChangeShapeType="1"/>
          </p:cNvSpPr>
          <p:nvPr/>
        </p:nvSpPr>
        <p:spPr bwMode="auto">
          <a:xfrm>
            <a:off x="7916705" y="2396986"/>
            <a:ext cx="531934" cy="464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4" name="Line 7"/>
          <p:cNvSpPr>
            <a:spLocks noChangeShapeType="1"/>
          </p:cNvSpPr>
          <p:nvPr/>
        </p:nvSpPr>
        <p:spPr bwMode="auto">
          <a:xfrm flipV="1">
            <a:off x="7982646" y="1936855"/>
            <a:ext cx="587620" cy="26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5" name="Line 8"/>
          <p:cNvSpPr>
            <a:spLocks noChangeShapeType="1"/>
          </p:cNvSpPr>
          <p:nvPr/>
        </p:nvSpPr>
        <p:spPr bwMode="auto">
          <a:xfrm flipH="1" flipV="1">
            <a:off x="7721809" y="1793247"/>
            <a:ext cx="61546" cy="271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6" name="Oval 9"/>
          <p:cNvSpPr>
            <a:spLocks noChangeArrowheads="1"/>
          </p:cNvSpPr>
          <p:nvPr/>
        </p:nvSpPr>
        <p:spPr bwMode="auto">
          <a:xfrm>
            <a:off x="7929894" y="4586270"/>
            <a:ext cx="39712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77" name="Line 10"/>
          <p:cNvSpPr>
            <a:spLocks noChangeShapeType="1"/>
          </p:cNvSpPr>
          <p:nvPr/>
        </p:nvSpPr>
        <p:spPr bwMode="auto">
          <a:xfrm>
            <a:off x="7389168" y="4759186"/>
            <a:ext cx="540726" cy="26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8" name="Line 11"/>
          <p:cNvSpPr>
            <a:spLocks noChangeShapeType="1"/>
          </p:cNvSpPr>
          <p:nvPr/>
        </p:nvSpPr>
        <p:spPr bwMode="auto">
          <a:xfrm flipH="1">
            <a:off x="7929895" y="4984853"/>
            <a:ext cx="131885"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79" name="Line 12"/>
          <p:cNvSpPr>
            <a:spLocks noChangeShapeType="1"/>
          </p:cNvSpPr>
          <p:nvPr/>
        </p:nvSpPr>
        <p:spPr bwMode="auto">
          <a:xfrm>
            <a:off x="8261072" y="4918912"/>
            <a:ext cx="531935" cy="464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0" name="Line 13"/>
          <p:cNvSpPr>
            <a:spLocks noChangeShapeType="1"/>
          </p:cNvSpPr>
          <p:nvPr/>
        </p:nvSpPr>
        <p:spPr bwMode="auto">
          <a:xfrm flipV="1">
            <a:off x="8327012" y="4520326"/>
            <a:ext cx="332642" cy="199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1" name="Line 14"/>
          <p:cNvSpPr>
            <a:spLocks noChangeShapeType="1"/>
          </p:cNvSpPr>
          <p:nvPr/>
        </p:nvSpPr>
        <p:spPr bwMode="auto">
          <a:xfrm flipV="1">
            <a:off x="8127720" y="4187685"/>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2" name="Oval 15"/>
          <p:cNvSpPr>
            <a:spLocks noChangeArrowheads="1"/>
          </p:cNvSpPr>
          <p:nvPr/>
        </p:nvSpPr>
        <p:spPr bwMode="auto">
          <a:xfrm>
            <a:off x="3806301" y="4785562"/>
            <a:ext cx="398585"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nl-BE" altLang="en-US" sz="1662">
              <a:solidFill>
                <a:prstClr val="black"/>
              </a:solidFill>
              <a:cs typeface="+mn-cs"/>
            </a:endParaRPr>
          </a:p>
        </p:txBody>
      </p:sp>
      <p:sp>
        <p:nvSpPr>
          <p:cNvPr id="32783" name="Line 16"/>
          <p:cNvSpPr>
            <a:spLocks noChangeShapeType="1"/>
          </p:cNvSpPr>
          <p:nvPr/>
        </p:nvSpPr>
        <p:spPr bwMode="auto">
          <a:xfrm>
            <a:off x="3274366" y="4852971"/>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4" name="Line 17"/>
          <p:cNvSpPr>
            <a:spLocks noChangeShapeType="1"/>
          </p:cNvSpPr>
          <p:nvPr/>
        </p:nvSpPr>
        <p:spPr bwMode="auto">
          <a:xfrm flipH="1">
            <a:off x="3762340" y="5140184"/>
            <a:ext cx="133350"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5" name="Line 18"/>
          <p:cNvSpPr>
            <a:spLocks noChangeShapeType="1"/>
          </p:cNvSpPr>
          <p:nvPr/>
        </p:nvSpPr>
        <p:spPr bwMode="auto">
          <a:xfrm>
            <a:off x="4130153" y="5144581"/>
            <a:ext cx="329711" cy="2974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6" name="Line 19"/>
          <p:cNvSpPr>
            <a:spLocks noChangeShapeType="1"/>
          </p:cNvSpPr>
          <p:nvPr/>
        </p:nvSpPr>
        <p:spPr bwMode="auto">
          <a:xfrm flipV="1">
            <a:off x="4222470" y="4895466"/>
            <a:ext cx="394189" cy="67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7" name="Line 20"/>
          <p:cNvSpPr>
            <a:spLocks noChangeShapeType="1"/>
          </p:cNvSpPr>
          <p:nvPr/>
        </p:nvSpPr>
        <p:spPr bwMode="auto">
          <a:xfrm flipV="1">
            <a:off x="4005592" y="4386977"/>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8" name="Line 21"/>
          <p:cNvSpPr>
            <a:spLocks noChangeShapeType="1"/>
          </p:cNvSpPr>
          <p:nvPr/>
        </p:nvSpPr>
        <p:spPr bwMode="auto">
          <a:xfrm flipV="1">
            <a:off x="4141875" y="3592739"/>
            <a:ext cx="1462454" cy="1258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89" name="Line 22"/>
          <p:cNvSpPr>
            <a:spLocks noChangeShapeType="1"/>
          </p:cNvSpPr>
          <p:nvPr/>
        </p:nvSpPr>
        <p:spPr bwMode="auto">
          <a:xfrm flipH="1" flipV="1">
            <a:off x="6189015" y="3592739"/>
            <a:ext cx="1806820" cy="10594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0" name="Line 23"/>
          <p:cNvSpPr>
            <a:spLocks noChangeShapeType="1"/>
          </p:cNvSpPr>
          <p:nvPr/>
        </p:nvSpPr>
        <p:spPr bwMode="auto">
          <a:xfrm flipH="1">
            <a:off x="6011706" y="2367677"/>
            <a:ext cx="1485900" cy="731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1" name="Line 24"/>
          <p:cNvSpPr>
            <a:spLocks noChangeShapeType="1"/>
          </p:cNvSpPr>
          <p:nvPr/>
        </p:nvSpPr>
        <p:spPr bwMode="auto">
          <a:xfrm>
            <a:off x="3702258" y="2584555"/>
            <a:ext cx="1758462" cy="647700"/>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2" name="Text Box 25"/>
          <p:cNvSpPr txBox="1">
            <a:spLocks noChangeArrowheads="1"/>
          </p:cNvSpPr>
          <p:nvPr/>
        </p:nvSpPr>
        <p:spPr bwMode="auto">
          <a:xfrm>
            <a:off x="7581132" y="2073135"/>
            <a:ext cx="397120"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662">
                <a:solidFill>
                  <a:srgbClr val="000000"/>
                </a:solidFill>
                <a:cs typeface="+mn-cs"/>
                <a:sym typeface="Arial" charset="0"/>
              </a:rPr>
              <a:t>A</a:t>
            </a:r>
          </a:p>
        </p:txBody>
      </p:sp>
      <p:sp>
        <p:nvSpPr>
          <p:cNvPr id="32793" name="Text Box 26"/>
          <p:cNvSpPr txBox="1">
            <a:spLocks noChangeArrowheads="1"/>
          </p:cNvSpPr>
          <p:nvPr/>
        </p:nvSpPr>
        <p:spPr bwMode="auto">
          <a:xfrm>
            <a:off x="7969460" y="4611181"/>
            <a:ext cx="265234"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C</a:t>
            </a:r>
          </a:p>
        </p:txBody>
      </p:sp>
      <p:sp>
        <p:nvSpPr>
          <p:cNvPr id="32794" name="Text Box 27"/>
          <p:cNvSpPr txBox="1">
            <a:spLocks noChangeArrowheads="1"/>
          </p:cNvSpPr>
          <p:nvPr/>
        </p:nvSpPr>
        <p:spPr bwMode="auto">
          <a:xfrm>
            <a:off x="3857590" y="4813405"/>
            <a:ext cx="23885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B</a:t>
            </a:r>
          </a:p>
        </p:txBody>
      </p:sp>
      <p:sp>
        <p:nvSpPr>
          <p:cNvPr id="32795" name="Text Box 28"/>
          <p:cNvSpPr txBox="1">
            <a:spLocks noChangeArrowheads="1"/>
          </p:cNvSpPr>
          <p:nvPr/>
        </p:nvSpPr>
        <p:spPr bwMode="auto">
          <a:xfrm rot="1203491">
            <a:off x="3589423" y="2626789"/>
            <a:ext cx="210429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000000"/>
                </a:solidFill>
                <a:cs typeface="+mn-cs"/>
                <a:sym typeface="Arial" charset="0"/>
              </a:rPr>
              <a:t>1: Where can we find data?</a:t>
            </a:r>
          </a:p>
        </p:txBody>
      </p:sp>
      <p:sp>
        <p:nvSpPr>
          <p:cNvPr id="32796" name="Line 29"/>
          <p:cNvSpPr>
            <a:spLocks noChangeShapeType="1"/>
          </p:cNvSpPr>
          <p:nvPr/>
        </p:nvSpPr>
        <p:spPr bwMode="auto">
          <a:xfrm flipH="1" flipV="1">
            <a:off x="3618731" y="2669548"/>
            <a:ext cx="1701312" cy="634511"/>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7" name="Line 30"/>
          <p:cNvSpPr>
            <a:spLocks noChangeShapeType="1"/>
          </p:cNvSpPr>
          <p:nvPr/>
        </p:nvSpPr>
        <p:spPr bwMode="auto">
          <a:xfrm>
            <a:off x="3527879" y="2304666"/>
            <a:ext cx="3865685" cy="1612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8" name="Line 31"/>
          <p:cNvSpPr>
            <a:spLocks noChangeShapeType="1"/>
          </p:cNvSpPr>
          <p:nvPr/>
        </p:nvSpPr>
        <p:spPr bwMode="auto">
          <a:xfrm>
            <a:off x="3425302" y="2823411"/>
            <a:ext cx="4504592" cy="18288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799" name="Line 32"/>
          <p:cNvSpPr>
            <a:spLocks noChangeShapeType="1"/>
          </p:cNvSpPr>
          <p:nvPr/>
        </p:nvSpPr>
        <p:spPr bwMode="auto">
          <a:xfrm>
            <a:off x="8341667" y="4820731"/>
            <a:ext cx="496765" cy="43962"/>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800" name="Line 33"/>
          <p:cNvSpPr>
            <a:spLocks noChangeShapeType="1"/>
          </p:cNvSpPr>
          <p:nvPr/>
        </p:nvSpPr>
        <p:spPr bwMode="auto">
          <a:xfrm>
            <a:off x="7970924" y="2278288"/>
            <a:ext cx="902677" cy="89389"/>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2801" name="Text Box 35"/>
          <p:cNvSpPr txBox="1">
            <a:spLocks noChangeArrowheads="1"/>
          </p:cNvSpPr>
          <p:nvPr/>
        </p:nvSpPr>
        <p:spPr bwMode="auto">
          <a:xfrm>
            <a:off x="4279621" y="2020381"/>
            <a:ext cx="232703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108" b="1">
                <a:solidFill>
                  <a:srgbClr val="000000"/>
                </a:solidFill>
                <a:cs typeface="+mn-cs"/>
                <a:sym typeface="Arial" charset="0"/>
              </a:rPr>
              <a:t>3. Retrieve data from hub A</a:t>
            </a:r>
          </a:p>
        </p:txBody>
      </p:sp>
      <p:sp>
        <p:nvSpPr>
          <p:cNvPr id="32802" name="Text Box 36"/>
          <p:cNvSpPr txBox="1">
            <a:spLocks noChangeArrowheads="1"/>
          </p:cNvSpPr>
          <p:nvPr/>
        </p:nvSpPr>
        <p:spPr bwMode="auto">
          <a:xfrm rot="1389709">
            <a:off x="5290737" y="4085579"/>
            <a:ext cx="211894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000000"/>
                </a:solidFill>
                <a:cs typeface="+mn-cs"/>
                <a:sym typeface="Arial" charset="0"/>
              </a:rPr>
              <a:t>3: Retrieve data from hub C</a:t>
            </a:r>
          </a:p>
        </p:txBody>
      </p:sp>
      <p:sp>
        <p:nvSpPr>
          <p:cNvPr id="32803" name="Text Box 39"/>
          <p:cNvSpPr txBox="1">
            <a:spLocks noChangeArrowheads="1"/>
          </p:cNvSpPr>
          <p:nvPr/>
        </p:nvSpPr>
        <p:spPr bwMode="auto">
          <a:xfrm>
            <a:off x="2453749" y="2922454"/>
            <a:ext cx="880697"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dirty="0">
                <a:solidFill>
                  <a:srgbClr val="000000"/>
                </a:solidFill>
                <a:cs typeface="+mn-cs"/>
                <a:sym typeface="Arial" charset="0"/>
              </a:rPr>
              <a:t>     4:</a:t>
            </a:r>
            <a:br>
              <a:rPr lang="en-US" altLang="en-US" sz="1108" b="1" dirty="0">
                <a:solidFill>
                  <a:srgbClr val="000000"/>
                </a:solidFill>
                <a:cs typeface="+mn-cs"/>
                <a:sym typeface="Arial" charset="0"/>
              </a:rPr>
            </a:br>
            <a:r>
              <a:rPr lang="en-US" altLang="en-US" sz="1108" b="1" dirty="0">
                <a:solidFill>
                  <a:srgbClr val="000000"/>
                </a:solidFill>
                <a:cs typeface="+mn-cs"/>
                <a:sym typeface="Arial" charset="0"/>
              </a:rPr>
              <a:t>All data available</a:t>
            </a:r>
          </a:p>
        </p:txBody>
      </p:sp>
      <p:sp>
        <p:nvSpPr>
          <p:cNvPr id="32804" name="Text Box 42"/>
          <p:cNvSpPr txBox="1">
            <a:spLocks noChangeArrowheads="1"/>
          </p:cNvSpPr>
          <p:nvPr/>
        </p:nvSpPr>
        <p:spPr bwMode="auto">
          <a:xfrm rot="1314741">
            <a:off x="3772597" y="3129415"/>
            <a:ext cx="192844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108" b="1">
                <a:solidFill>
                  <a:srgbClr val="990033"/>
                </a:solidFill>
                <a:cs typeface="+mn-cs"/>
                <a:sym typeface="Arial" charset="0"/>
              </a:rPr>
              <a:t>2: In hub A and C</a:t>
            </a:r>
          </a:p>
        </p:txBody>
      </p:sp>
      <p:sp>
        <p:nvSpPr>
          <p:cNvPr id="32805" name="Line 34"/>
          <p:cNvSpPr>
            <a:spLocks noChangeShapeType="1"/>
          </p:cNvSpPr>
          <p:nvPr/>
        </p:nvSpPr>
        <p:spPr bwMode="auto">
          <a:xfrm flipH="1" flipV="1">
            <a:off x="7849299" y="2468789"/>
            <a:ext cx="301869" cy="77225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pic>
        <p:nvPicPr>
          <p:cNvPr id="32806" name="Picture 5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469" y="1963230"/>
            <a:ext cx="844062" cy="8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2215276"/>
            <a:ext cx="740019" cy="7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8431" y="2200625"/>
            <a:ext cx="738554" cy="7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9384" y="4537910"/>
            <a:ext cx="740019" cy="7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1487" y="1447415"/>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4044" y="16203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818" y="2531800"/>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1490" y="25347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0187" y="1665759"/>
            <a:ext cx="655027"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4290" y="3745138"/>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6997" y="4060196"/>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7064" y="5056658"/>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6043" y="5056658"/>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7218" y="4540842"/>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1420" y="5222246"/>
            <a:ext cx="655026"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0040" y="5132859"/>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1234" y="4568685"/>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5094" y="3944430"/>
            <a:ext cx="653562"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864" y="4662469"/>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0153" y="3132609"/>
            <a:ext cx="740019" cy="7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04328" y="2827807"/>
            <a:ext cx="584688" cy="8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fld id="{A7CC3638-A99D-674C-A789-FA84B7E5EA16}" type="slidenum">
              <a:rPr lang="nl-NL" smtClean="0"/>
              <a:pPr/>
              <a:t>87</a:t>
            </a:fld>
            <a:endParaRPr lang="nl-NL" dirty="0"/>
          </a:p>
        </p:txBody>
      </p:sp>
      <p:sp>
        <p:nvSpPr>
          <p:cNvPr id="2" name="Title 1"/>
          <p:cNvSpPr>
            <a:spLocks noGrp="1"/>
          </p:cNvSpPr>
          <p:nvPr>
            <p:ph type="title"/>
          </p:nvPr>
        </p:nvSpPr>
        <p:spPr/>
        <p:txBody>
          <a:bodyPr/>
          <a:lstStyle/>
          <a:p>
            <a:r>
              <a:rPr lang="nl-BE" smtClean="0"/>
              <a:t>Hubs &amp; metahub</a:t>
            </a:r>
            <a:endParaRPr lang="fr-BE" dirty="0"/>
          </a:p>
        </p:txBody>
      </p:sp>
    </p:spTree>
    <p:extLst>
      <p:ext uri="{BB962C8B-B14F-4D97-AF65-F5344CB8AC3E}">
        <p14:creationId xmlns:p14="http://schemas.microsoft.com/office/powerpoint/2010/main" val="1140132412"/>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222" y="1177431"/>
            <a:ext cx="664689" cy="664689"/>
          </a:xfrm>
          <a:prstGeom prst="rect">
            <a:avLst/>
          </a:prstGeom>
        </p:spPr>
      </p:pic>
      <p:sp>
        <p:nvSpPr>
          <p:cNvPr id="33794" name="Oval 3"/>
          <p:cNvSpPr>
            <a:spLocks noChangeArrowheads="1"/>
          </p:cNvSpPr>
          <p:nvPr/>
        </p:nvSpPr>
        <p:spPr bwMode="auto">
          <a:xfrm>
            <a:off x="8021516" y="2256693"/>
            <a:ext cx="40005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795" name="Line 4"/>
          <p:cNvSpPr>
            <a:spLocks noChangeShapeType="1"/>
          </p:cNvSpPr>
          <p:nvPr/>
        </p:nvSpPr>
        <p:spPr bwMode="auto">
          <a:xfrm>
            <a:off x="7489581" y="2324102"/>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6" name="Line 5"/>
          <p:cNvSpPr>
            <a:spLocks noChangeShapeType="1"/>
          </p:cNvSpPr>
          <p:nvPr/>
        </p:nvSpPr>
        <p:spPr bwMode="auto">
          <a:xfrm flipH="1">
            <a:off x="8021517" y="2655279"/>
            <a:ext cx="134815"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7" name="Line 6"/>
          <p:cNvSpPr>
            <a:spLocks noChangeShapeType="1"/>
          </p:cNvSpPr>
          <p:nvPr/>
        </p:nvSpPr>
        <p:spPr bwMode="auto">
          <a:xfrm>
            <a:off x="8355626" y="2589337"/>
            <a:ext cx="531935" cy="464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8" name="Line 7"/>
          <p:cNvSpPr>
            <a:spLocks noChangeShapeType="1"/>
          </p:cNvSpPr>
          <p:nvPr/>
        </p:nvSpPr>
        <p:spPr bwMode="auto">
          <a:xfrm flipV="1">
            <a:off x="8421568" y="2129206"/>
            <a:ext cx="587619" cy="26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799" name="Line 8"/>
          <p:cNvSpPr>
            <a:spLocks noChangeShapeType="1"/>
          </p:cNvSpPr>
          <p:nvPr/>
        </p:nvSpPr>
        <p:spPr bwMode="auto">
          <a:xfrm flipH="1" flipV="1">
            <a:off x="8156332" y="2032492"/>
            <a:ext cx="65943" cy="224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0" name="Oval 9"/>
          <p:cNvSpPr>
            <a:spLocks noChangeArrowheads="1"/>
          </p:cNvSpPr>
          <p:nvPr/>
        </p:nvSpPr>
        <p:spPr bwMode="auto">
          <a:xfrm>
            <a:off x="8223740" y="4626221"/>
            <a:ext cx="397120"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801" name="Line 10"/>
          <p:cNvSpPr>
            <a:spLocks noChangeShapeType="1"/>
          </p:cNvSpPr>
          <p:nvPr/>
        </p:nvSpPr>
        <p:spPr bwMode="auto">
          <a:xfrm>
            <a:off x="7683014" y="4799137"/>
            <a:ext cx="540726" cy="26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2" name="Line 11"/>
          <p:cNvSpPr>
            <a:spLocks noChangeShapeType="1"/>
          </p:cNvSpPr>
          <p:nvPr/>
        </p:nvSpPr>
        <p:spPr bwMode="auto">
          <a:xfrm flipH="1">
            <a:off x="8223741" y="5024804"/>
            <a:ext cx="131885" cy="332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3" name="Line 12"/>
          <p:cNvSpPr>
            <a:spLocks noChangeShapeType="1"/>
          </p:cNvSpPr>
          <p:nvPr/>
        </p:nvSpPr>
        <p:spPr bwMode="auto">
          <a:xfrm>
            <a:off x="8554918" y="4958863"/>
            <a:ext cx="531935" cy="464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4" name="Line 13"/>
          <p:cNvSpPr>
            <a:spLocks noChangeShapeType="1"/>
          </p:cNvSpPr>
          <p:nvPr/>
        </p:nvSpPr>
        <p:spPr bwMode="auto">
          <a:xfrm flipV="1">
            <a:off x="8620858" y="4560277"/>
            <a:ext cx="332642" cy="199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5" name="Line 14"/>
          <p:cNvSpPr>
            <a:spLocks noChangeShapeType="1"/>
          </p:cNvSpPr>
          <p:nvPr/>
        </p:nvSpPr>
        <p:spPr bwMode="auto">
          <a:xfrm flipV="1">
            <a:off x="8421566" y="4227636"/>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6" name="Oval 15"/>
          <p:cNvSpPr>
            <a:spLocks noChangeArrowheads="1"/>
          </p:cNvSpPr>
          <p:nvPr/>
        </p:nvSpPr>
        <p:spPr bwMode="auto">
          <a:xfrm>
            <a:off x="4642339" y="5011616"/>
            <a:ext cx="398585" cy="398585"/>
          </a:xfrm>
          <a:prstGeom prst="ellipse">
            <a:avLst/>
          </a:prstGeom>
          <a:solidFill>
            <a:srgbClr val="3E6E5A"/>
          </a:solidFill>
          <a:ln w="9525">
            <a:solidFill>
              <a:schemeClr val="tx1"/>
            </a:solidFill>
            <a:round/>
            <a:headEnd/>
            <a:tailEnd/>
          </a:ln>
        </p:spPr>
        <p:txBody>
          <a:bodyPr wrap="none" anchor="ctr"/>
          <a:lstStyle/>
          <a:p>
            <a:pPr defTabSz="457200" eaLnBrk="0" fontAlgn="auto" hangingPunct="0">
              <a:spcBef>
                <a:spcPts val="0"/>
              </a:spcBef>
              <a:spcAft>
                <a:spcPts val="0"/>
              </a:spcAft>
              <a:defRPr/>
            </a:pPr>
            <a:endParaRPr lang="fr-FR" altLang="en-US" sz="1662">
              <a:solidFill>
                <a:prstClr val="black"/>
              </a:solidFill>
              <a:cs typeface="+mn-cs"/>
            </a:endParaRPr>
          </a:p>
        </p:txBody>
      </p:sp>
      <p:sp>
        <p:nvSpPr>
          <p:cNvPr id="33807" name="Line 16"/>
          <p:cNvSpPr>
            <a:spLocks noChangeShapeType="1"/>
          </p:cNvSpPr>
          <p:nvPr/>
        </p:nvSpPr>
        <p:spPr bwMode="auto">
          <a:xfrm>
            <a:off x="4110404" y="5079025"/>
            <a:ext cx="531934" cy="1318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8" name="Line 17"/>
          <p:cNvSpPr>
            <a:spLocks noChangeShapeType="1"/>
          </p:cNvSpPr>
          <p:nvPr/>
        </p:nvSpPr>
        <p:spPr bwMode="auto">
          <a:xfrm flipH="1">
            <a:off x="4598379" y="5366241"/>
            <a:ext cx="133350" cy="3326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09" name="Line 18"/>
          <p:cNvSpPr>
            <a:spLocks noChangeShapeType="1"/>
          </p:cNvSpPr>
          <p:nvPr/>
        </p:nvSpPr>
        <p:spPr bwMode="auto">
          <a:xfrm>
            <a:off x="4966191" y="5370636"/>
            <a:ext cx="329711" cy="2974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0" name="Line 19"/>
          <p:cNvSpPr>
            <a:spLocks noChangeShapeType="1"/>
          </p:cNvSpPr>
          <p:nvPr/>
        </p:nvSpPr>
        <p:spPr bwMode="auto">
          <a:xfrm flipV="1">
            <a:off x="5058509" y="5121521"/>
            <a:ext cx="394189" cy="67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1" name="Line 20"/>
          <p:cNvSpPr>
            <a:spLocks noChangeShapeType="1"/>
          </p:cNvSpPr>
          <p:nvPr/>
        </p:nvSpPr>
        <p:spPr bwMode="auto">
          <a:xfrm flipV="1">
            <a:off x="4841631" y="4613032"/>
            <a:ext cx="0" cy="398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2" name="Line 21"/>
          <p:cNvSpPr>
            <a:spLocks noChangeShapeType="1"/>
          </p:cNvSpPr>
          <p:nvPr/>
        </p:nvSpPr>
        <p:spPr bwMode="auto">
          <a:xfrm flipV="1">
            <a:off x="4977913" y="3711820"/>
            <a:ext cx="1107831" cy="1365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3" name="Line 22"/>
          <p:cNvSpPr>
            <a:spLocks noChangeShapeType="1"/>
          </p:cNvSpPr>
          <p:nvPr/>
        </p:nvSpPr>
        <p:spPr bwMode="auto">
          <a:xfrm flipH="1" flipV="1">
            <a:off x="6561995" y="3547699"/>
            <a:ext cx="1727689" cy="11444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4" name="Line 23"/>
          <p:cNvSpPr>
            <a:spLocks noChangeShapeType="1"/>
          </p:cNvSpPr>
          <p:nvPr/>
        </p:nvSpPr>
        <p:spPr bwMode="auto">
          <a:xfrm flipH="1">
            <a:off x="6498983" y="2554167"/>
            <a:ext cx="1531326" cy="6447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nl-BE" sz="1662">
              <a:solidFill>
                <a:prstClr val="black"/>
              </a:solidFill>
              <a:latin typeface="Calibri"/>
              <a:cs typeface="+mn-cs"/>
            </a:endParaRPr>
          </a:p>
        </p:txBody>
      </p:sp>
      <p:sp>
        <p:nvSpPr>
          <p:cNvPr id="33815" name="Text Box 25"/>
          <p:cNvSpPr txBox="1">
            <a:spLocks noChangeArrowheads="1"/>
          </p:cNvSpPr>
          <p:nvPr/>
        </p:nvSpPr>
        <p:spPr bwMode="auto">
          <a:xfrm>
            <a:off x="8020051" y="2265486"/>
            <a:ext cx="397119"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ct val="50000"/>
              </a:spcBef>
              <a:spcAft>
                <a:spcPts val="0"/>
              </a:spcAft>
              <a:buSzPct val="100000"/>
              <a:defRPr/>
            </a:pPr>
            <a:r>
              <a:rPr lang="en-US" altLang="en-US" sz="1662">
                <a:solidFill>
                  <a:srgbClr val="000000"/>
                </a:solidFill>
                <a:cs typeface="+mn-cs"/>
                <a:sym typeface="Arial" charset="0"/>
              </a:rPr>
              <a:t>A</a:t>
            </a:r>
          </a:p>
        </p:txBody>
      </p:sp>
      <p:sp>
        <p:nvSpPr>
          <p:cNvPr id="33816" name="Text Box 26"/>
          <p:cNvSpPr txBox="1">
            <a:spLocks noChangeArrowheads="1"/>
          </p:cNvSpPr>
          <p:nvPr/>
        </p:nvSpPr>
        <p:spPr bwMode="auto">
          <a:xfrm>
            <a:off x="8263306" y="4651132"/>
            <a:ext cx="265234"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C</a:t>
            </a:r>
          </a:p>
        </p:txBody>
      </p:sp>
      <p:sp>
        <p:nvSpPr>
          <p:cNvPr id="33817" name="Text Box 27"/>
          <p:cNvSpPr txBox="1">
            <a:spLocks noChangeArrowheads="1"/>
          </p:cNvSpPr>
          <p:nvPr/>
        </p:nvSpPr>
        <p:spPr bwMode="auto">
          <a:xfrm>
            <a:off x="4693629" y="5039461"/>
            <a:ext cx="23885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defTabSz="457200" eaLnBrk="0" fontAlgn="auto" hangingPunct="0">
              <a:spcBef>
                <a:spcPct val="50000"/>
              </a:spcBef>
              <a:spcAft>
                <a:spcPts val="0"/>
              </a:spcAft>
              <a:buSzPct val="100000"/>
              <a:defRPr/>
            </a:pPr>
            <a:r>
              <a:rPr lang="en-US" altLang="en-US" sz="1662">
                <a:solidFill>
                  <a:srgbClr val="000000"/>
                </a:solidFill>
                <a:cs typeface="+mn-cs"/>
                <a:sym typeface="Arial" charset="0"/>
              </a:rPr>
              <a:t>B</a:t>
            </a:r>
          </a:p>
        </p:txBody>
      </p:sp>
      <p:cxnSp>
        <p:nvCxnSpPr>
          <p:cNvPr id="33818" name="Straight Connector 2"/>
          <p:cNvCxnSpPr>
            <a:cxnSpLocks noChangeShapeType="1"/>
          </p:cNvCxnSpPr>
          <p:nvPr/>
        </p:nvCxnSpPr>
        <p:spPr bwMode="auto">
          <a:xfrm>
            <a:off x="4110404" y="4060584"/>
            <a:ext cx="613996" cy="101697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3534509" y="3367456"/>
            <a:ext cx="1252904"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defTabSz="457200" eaLnBrk="0" fontAlgn="auto" hangingPunct="0">
              <a:spcBef>
                <a:spcPts val="0"/>
              </a:spcBef>
              <a:spcAft>
                <a:spcPts val="0"/>
              </a:spcAft>
              <a:buSzPct val="100000"/>
              <a:defRPr/>
            </a:pPr>
            <a:r>
              <a:rPr lang="en-US" altLang="en-US" sz="1846" b="1">
                <a:solidFill>
                  <a:srgbClr val="00B0F0"/>
                </a:solidFill>
                <a:latin typeface="Consolas" pitchFamily="49" charset="0"/>
                <a:cs typeface="+mn-cs"/>
              </a:rPr>
              <a:t>InterMed</a:t>
            </a:r>
          </a:p>
          <a:p>
            <a:pPr algn="ctr" defTabSz="457200" eaLnBrk="0" fontAlgn="auto" hangingPunct="0">
              <a:spcBef>
                <a:spcPts val="0"/>
              </a:spcBef>
              <a:spcAft>
                <a:spcPts val="0"/>
              </a:spcAft>
              <a:buSzPct val="100000"/>
              <a:defRPr/>
            </a:pPr>
            <a:r>
              <a:rPr lang="en-US" altLang="en-US" sz="1846" b="1">
                <a:solidFill>
                  <a:srgbClr val="00B0F0"/>
                </a:solidFill>
                <a:latin typeface="Consolas" pitchFamily="49" charset="0"/>
                <a:cs typeface="+mn-cs"/>
              </a:rPr>
              <a:t>BruSafe</a:t>
            </a:r>
          </a:p>
        </p:txBody>
      </p:sp>
      <p:cxnSp>
        <p:nvCxnSpPr>
          <p:cNvPr id="33820" name="Straight Connector 11"/>
          <p:cNvCxnSpPr>
            <a:cxnSpLocks noChangeShapeType="1"/>
          </p:cNvCxnSpPr>
          <p:nvPr/>
        </p:nvCxnSpPr>
        <p:spPr bwMode="auto">
          <a:xfrm>
            <a:off x="2825263" y="3020158"/>
            <a:ext cx="526074" cy="5275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2790092" y="3669323"/>
            <a:ext cx="410308"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2790094" y="3874478"/>
            <a:ext cx="694592" cy="424962"/>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4110406" y="2048609"/>
            <a:ext cx="465534" cy="241789"/>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4693630" y="2144591"/>
            <a:ext cx="243529" cy="563441"/>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3849566" y="1968012"/>
            <a:ext cx="567836" cy="161193"/>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5524503" y="2354875"/>
            <a:ext cx="402981" cy="468923"/>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defTabSz="457200" fontAlgn="auto">
              <a:spcBef>
                <a:spcPts val="0"/>
              </a:spcBef>
              <a:spcAft>
                <a:spcPts val="0"/>
              </a:spcAft>
              <a:defRPr/>
            </a:pPr>
            <a:endParaRPr lang="nl-BE" sz="1662">
              <a:solidFill>
                <a:prstClr val="black"/>
              </a:solidFill>
              <a:latin typeface="Calibri"/>
              <a:cs typeface="+mn-cs"/>
            </a:endParaRPr>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7782" y="1743809"/>
            <a:ext cx="1811215" cy="44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490" y="1792167"/>
            <a:ext cx="674077" cy="6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5940" y="2708032"/>
            <a:ext cx="722434" cy="72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0289" y="2392243"/>
            <a:ext cx="842596" cy="83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171" y="3947748"/>
            <a:ext cx="842597" cy="8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169" y="3289789"/>
            <a:ext cx="844062" cy="8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1427" y="2637695"/>
            <a:ext cx="844062" cy="8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5963" y="4123595"/>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7426" y="4884128"/>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3580" y="5410203"/>
            <a:ext cx="655027"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1858" y="5341328"/>
            <a:ext cx="655026"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182" y="4794741"/>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8826" y="1792166"/>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1435" y="1500555"/>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53503" y="1800958"/>
            <a:ext cx="655027" cy="6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20151" y="2725617"/>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4655" y="2731480"/>
            <a:ext cx="653562"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0910" y="5064370"/>
            <a:ext cx="655027"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86093" y="4268667"/>
            <a:ext cx="653562"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1066" y="3798278"/>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4943" y="4632082"/>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99889" y="5096609"/>
            <a:ext cx="655026" cy="65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51281" y="2804746"/>
            <a:ext cx="638908" cy="88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fld id="{A7CC3638-A99D-674C-A789-FA84B7E5EA16}" type="slidenum">
              <a:rPr lang="nl-NL" smtClean="0"/>
              <a:pPr/>
              <a:t>88</a:t>
            </a:fld>
            <a:endParaRPr lang="nl-NL" dirty="0"/>
          </a:p>
        </p:txBody>
      </p:sp>
      <p:sp>
        <p:nvSpPr>
          <p:cNvPr id="2" name="Title 1"/>
          <p:cNvSpPr>
            <a:spLocks noGrp="1"/>
          </p:cNvSpPr>
          <p:nvPr>
            <p:ph type="title"/>
          </p:nvPr>
        </p:nvSpPr>
        <p:spPr/>
        <p:txBody>
          <a:bodyPr/>
          <a:lstStyle/>
          <a:p>
            <a:r>
              <a:rPr lang="nl-BE" smtClean="0"/>
              <a:t>Health vaults</a:t>
            </a:r>
            <a:endParaRPr lang="fr-BE" dirty="0"/>
          </a:p>
        </p:txBody>
      </p:sp>
      <p:cxnSp>
        <p:nvCxnSpPr>
          <p:cNvPr id="67" name="Straight Connector 21"/>
          <p:cNvCxnSpPr>
            <a:cxnSpLocks noChangeShapeType="1"/>
            <a:stCxn id="61" idx="3"/>
          </p:cNvCxnSpPr>
          <p:nvPr/>
        </p:nvCxnSpPr>
        <p:spPr bwMode="auto">
          <a:xfrm>
            <a:off x="4181910" y="1509776"/>
            <a:ext cx="235492" cy="234033"/>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3309843"/>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89</a:t>
            </a:fld>
            <a:r>
              <a:rPr lang="fr-BE" smtClean="0"/>
              <a:t> </a:t>
            </a:r>
            <a:endParaRPr lang="fr-BE" dirty="0"/>
          </a:p>
        </p:txBody>
      </p:sp>
      <p:pic>
        <p:nvPicPr>
          <p:cNvPr id="5" name="MijnGezondheid.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6155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lgn="ctr">
              <a:buNone/>
            </a:pPr>
            <a:r>
              <a:rPr lang="nl-BE" sz="3600" dirty="0">
                <a:hlinkClick r:id="rId3"/>
              </a:rPr>
              <a:t>https://</a:t>
            </a:r>
            <a:r>
              <a:rPr lang="nl-BE" sz="3600" dirty="0" smtClean="0">
                <a:hlinkClick r:id="rId3"/>
              </a:rPr>
              <a:t>www.mijngezondheid.belgie.be</a:t>
            </a:r>
            <a:endParaRPr lang="nl-BE" sz="3600" dirty="0" smtClean="0"/>
          </a:p>
          <a:p>
            <a:pPr marL="0" indent="0" algn="ctr">
              <a:buNone/>
            </a:pPr>
            <a:r>
              <a:rPr lang="nl-BE" sz="3600" dirty="0" smtClean="0">
                <a:hlinkClick r:id="rId4"/>
              </a:rPr>
              <a:t>https://www.masante.belgique.be</a:t>
            </a:r>
            <a:endParaRPr lang="nl-BE" sz="3600" dirty="0" smtClean="0"/>
          </a:p>
          <a:p>
            <a:pPr marL="0" indent="0" algn="ctr">
              <a:buNone/>
            </a:pPr>
            <a:endParaRPr lang="nl-BE" sz="3600" dirty="0" smtClean="0"/>
          </a:p>
          <a:p>
            <a:pPr marL="0" indent="0" algn="ctr">
              <a:buNone/>
            </a:pPr>
            <a:endParaRPr lang="nl-BE" sz="3600" dirty="0" smtClean="0"/>
          </a:p>
          <a:p>
            <a:pPr marL="0" indent="0" algn="ctr">
              <a:buNone/>
            </a:pPr>
            <a:r>
              <a:rPr lang="nl-BE" sz="3600" dirty="0" smtClean="0">
                <a:hlinkClick r:id="rId5"/>
              </a:rPr>
              <a:t>https://www.status.ehealth.fgov.be</a:t>
            </a:r>
            <a:r>
              <a:rPr lang="nl-BE" sz="3600" dirty="0" smtClean="0"/>
              <a:t> </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90</a:t>
            </a:fld>
            <a:r>
              <a:rPr lang="fr-BE" smtClean="0"/>
              <a:t> </a:t>
            </a:r>
            <a:endParaRPr lang="fr-BE" dirty="0"/>
          </a:p>
        </p:txBody>
      </p:sp>
    </p:spTree>
    <p:extLst>
      <p:ext uri="{BB962C8B-B14F-4D97-AF65-F5344CB8AC3E}">
        <p14:creationId xmlns:p14="http://schemas.microsoft.com/office/powerpoint/2010/main" val="69910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rgbClr val="0087BE"/>
                </a:solidFill>
              </a:rPr>
              <a:t>How to meet the expectations by using ICT ?</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91</a:t>
            </a:fld>
            <a:endParaRPr lang="en-GB" dirty="0"/>
          </a:p>
        </p:txBody>
      </p:sp>
    </p:spTree>
    <p:extLst>
      <p:ext uri="{BB962C8B-B14F-4D97-AF65-F5344CB8AC3E}">
        <p14:creationId xmlns:p14="http://schemas.microsoft.com/office/powerpoint/2010/main" val="3896328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Common vision &amp; cooperation</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92</a:t>
            </a:fld>
            <a:endParaRPr lang="en-GB" dirty="0"/>
          </a:p>
        </p:txBody>
      </p:sp>
    </p:spTree>
    <p:extLst>
      <p:ext uri="{BB962C8B-B14F-4D97-AF65-F5344CB8AC3E}">
        <p14:creationId xmlns:p14="http://schemas.microsoft.com/office/powerpoint/2010/main" val="372563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public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93</a:t>
            </a:fld>
            <a:r>
              <a:rPr lang="fr-BE" smtClean="0"/>
              <a:t> </a:t>
            </a:r>
            <a:endParaRPr lang="fr-BE" dirty="0"/>
          </a:p>
        </p:txBody>
      </p:sp>
    </p:spTree>
    <p:extLst>
      <p:ext uri="{BB962C8B-B14F-4D97-AF65-F5344CB8AC3E}">
        <p14:creationId xmlns:p14="http://schemas.microsoft.com/office/powerpoint/2010/main" val="739281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94</a:t>
            </a:fld>
            <a:r>
              <a:rPr lang="fr-BE" smtClean="0"/>
              <a:t> </a:t>
            </a:r>
            <a:endParaRPr lang="fr-BE" dirty="0"/>
          </a:p>
        </p:txBody>
      </p:sp>
    </p:spTree>
    <p:extLst>
      <p:ext uri="{BB962C8B-B14F-4D97-AF65-F5344CB8AC3E}">
        <p14:creationId xmlns:p14="http://schemas.microsoft.com/office/powerpoint/2010/main" val="2285905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95</a:t>
            </a:fld>
            <a:r>
              <a:rPr lang="fr-BE" smtClean="0"/>
              <a:t> </a:t>
            </a:r>
            <a:endParaRPr lang="fr-BE" dirty="0"/>
          </a:p>
        </p:txBody>
      </p:sp>
    </p:spTree>
    <p:extLst>
      <p:ext uri="{BB962C8B-B14F-4D97-AF65-F5344CB8AC3E}">
        <p14:creationId xmlns:p14="http://schemas.microsoft.com/office/powerpoint/2010/main" val="102650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2" name="Title 1"/>
          <p:cNvSpPr>
            <a:spLocks noGrp="1"/>
          </p:cNvSpPr>
          <p:nvPr>
            <p:ph type="title"/>
          </p:nvPr>
        </p:nvSpPr>
        <p:spPr/>
        <p:txBody>
          <a:bodyPr/>
          <a:lstStyle/>
          <a:p>
            <a:r>
              <a:rPr lang="en-GB" smtClean="0"/>
              <a:t>Common vision on information security</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spTree>
    <p:extLst>
      <p:ext uri="{BB962C8B-B14F-4D97-AF65-F5344CB8AC3E}">
        <p14:creationId xmlns:p14="http://schemas.microsoft.com/office/powerpoint/2010/main" val="197094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every actual electronic exchange of personal information has to pass an independent trusted third party and is preventively checked on compliance with the existing access authorizations by that trusted third party</a:t>
            </a:r>
          </a:p>
          <a:p>
            <a:r>
              <a:rPr lang="en-GB" altLang="en-US" dirty="0" smtClean="0"/>
              <a:t>every actual electronic exchange of personal information is logged, to be able to trace possible abuse afterwards</a:t>
            </a:r>
          </a:p>
          <a:p>
            <a:r>
              <a:rPr lang="en-GB" altLang="en-US" dirty="0" smtClean="0"/>
              <a:t>every time information is used to take a decision, the information used is communicated to the person concerned together with the decision </a:t>
            </a:r>
          </a:p>
          <a:p>
            <a:r>
              <a:rPr lang="en-GB" altLang="en-US" dirty="0" smtClean="0"/>
              <a:t>every person has right to access and correct his/her own personal data</a:t>
            </a:r>
          </a:p>
          <a:p>
            <a:r>
              <a:rPr lang="en-GB" altLang="en-US" dirty="0" smtClean="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smtClean="0"/>
              <a:t>Common vision on information security</a:t>
            </a: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97</a:t>
            </a:fld>
            <a:r>
              <a:rPr lang="fr-BE" smtClean="0"/>
              <a:t> </a:t>
            </a:r>
            <a:endParaRPr lang="fr-BE" dirty="0"/>
          </a:p>
        </p:txBody>
      </p:sp>
    </p:spTree>
    <p:extLst>
      <p:ext uri="{BB962C8B-B14F-4D97-AF65-F5344CB8AC3E}">
        <p14:creationId xmlns:p14="http://schemas.microsoft.com/office/powerpoint/2010/main" val="278079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err="1" smtClean="0"/>
              <a:t>Entrepreneurship</a:t>
            </a:r>
            <a:r>
              <a:rPr lang="nl-BE" dirty="0" smtClean="0"/>
              <a:t>, corporate culture </a:t>
            </a:r>
            <a:r>
              <a:rPr lang="nl-BE" dirty="0"/>
              <a:t>&amp;</a:t>
            </a:r>
            <a:r>
              <a:rPr lang="nl-BE" dirty="0" smtClean="0"/>
              <a:t> teamwork </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98</a:t>
            </a:fld>
            <a:endParaRPr lang="en-GB" dirty="0"/>
          </a:p>
        </p:txBody>
      </p:sp>
    </p:spTree>
    <p:extLst>
      <p:ext uri="{BB962C8B-B14F-4D97-AF65-F5344CB8AC3E}">
        <p14:creationId xmlns:p14="http://schemas.microsoft.com/office/powerpoint/2010/main" val="118765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2"/>
          </p:nvPr>
        </p:nvSpPr>
        <p:spPr/>
        <p:txBody>
          <a:bodyPr/>
          <a:lstStyle/>
          <a:p>
            <a:pPr marL="0" indent="0" algn="ctr">
              <a:buNone/>
            </a:pPr>
            <a:r>
              <a:rPr lang="nl-BE" sz="3200" dirty="0" err="1" smtClean="0"/>
              <a:t>Entrepreneurship</a:t>
            </a:r>
            <a:endParaRPr lang="nl-BE" sz="3200" dirty="0" smtClean="0"/>
          </a:p>
          <a:p>
            <a:pPr algn="ctr"/>
            <a:endParaRPr lang="nl-BE" dirty="0" smtClean="0"/>
          </a:p>
          <a:p>
            <a:pPr algn="ctr"/>
            <a:r>
              <a:rPr lang="en-US" sz="2400" dirty="0" smtClean="0"/>
              <a:t>adaptations, change</a:t>
            </a:r>
          </a:p>
          <a:p>
            <a:pPr algn="ctr"/>
            <a:r>
              <a:rPr lang="en-US" sz="2400" dirty="0" smtClean="0"/>
              <a:t>"fuzzy" challenges</a:t>
            </a:r>
          </a:p>
          <a:p>
            <a:pPr algn="ctr"/>
            <a:r>
              <a:rPr lang="en-US" sz="2400" dirty="0" smtClean="0"/>
              <a:t>solutions not known</a:t>
            </a:r>
          </a:p>
          <a:p>
            <a:pPr algn="ctr"/>
            <a:r>
              <a:rPr lang="en-US" sz="2400" dirty="0" smtClean="0"/>
              <a:t>adjusting habits</a:t>
            </a:r>
          </a:p>
          <a:p>
            <a:pPr algn="ctr"/>
            <a:r>
              <a:rPr lang="en-US" sz="2400" dirty="0" smtClean="0"/>
              <a:t>changing value system</a:t>
            </a:r>
          </a:p>
          <a:p>
            <a:pPr algn="ctr"/>
            <a:r>
              <a:rPr lang="en-US" sz="2400" dirty="0" smtClean="0"/>
              <a:t>taking responsibility, going beyond formal competences</a:t>
            </a:r>
            <a:endParaRPr lang="nl-BE" sz="2400" dirty="0"/>
          </a:p>
        </p:txBody>
      </p:sp>
      <p:sp>
        <p:nvSpPr>
          <p:cNvPr id="6" name="Tijdelijke aanduiding voor inhoud 5"/>
          <p:cNvSpPr>
            <a:spLocks noGrp="1"/>
          </p:cNvSpPr>
          <p:nvPr>
            <p:ph sz="quarter" idx="4"/>
          </p:nvPr>
        </p:nvSpPr>
        <p:spPr/>
        <p:txBody>
          <a:bodyPr/>
          <a:lstStyle/>
          <a:p>
            <a:pPr marL="0" indent="0" algn="ctr">
              <a:buNone/>
            </a:pPr>
            <a:r>
              <a:rPr lang="nl-BE" sz="3200" dirty="0" smtClean="0"/>
              <a:t>Management</a:t>
            </a:r>
            <a:endParaRPr lang="nl-BE" sz="3200" dirty="0"/>
          </a:p>
          <a:p>
            <a:pPr marL="0" indent="0" algn="ctr">
              <a:buNone/>
            </a:pPr>
            <a:endParaRPr lang="en-US" dirty="0" smtClean="0"/>
          </a:p>
          <a:p>
            <a:pPr algn="ctr"/>
            <a:r>
              <a:rPr lang="en-US" sz="2400" dirty="0" smtClean="0"/>
              <a:t>stability</a:t>
            </a:r>
            <a:r>
              <a:rPr lang="en-US" sz="2400" dirty="0"/>
              <a:t>, order, security</a:t>
            </a:r>
          </a:p>
          <a:p>
            <a:pPr algn="ctr"/>
            <a:endParaRPr lang="en-US" sz="2400" dirty="0" smtClean="0"/>
          </a:p>
          <a:p>
            <a:pPr algn="ctr"/>
            <a:r>
              <a:rPr lang="en-US" sz="2400" dirty="0" smtClean="0"/>
              <a:t>technical </a:t>
            </a:r>
            <a:r>
              <a:rPr lang="en-US" sz="2400" dirty="0"/>
              <a:t>challenges: problems &amp; solutions known</a:t>
            </a:r>
          </a:p>
          <a:p>
            <a:pPr algn="ctr"/>
            <a:endParaRPr lang="en-US" sz="2400" dirty="0" smtClean="0"/>
          </a:p>
          <a:p>
            <a:pPr algn="ctr"/>
            <a:r>
              <a:rPr lang="en-US" sz="2400" dirty="0" smtClean="0"/>
              <a:t>within </a:t>
            </a:r>
            <a:r>
              <a:rPr lang="en-US" sz="2400" dirty="0"/>
              <a:t>own competence</a:t>
            </a:r>
            <a:endParaRPr lang="nl-BE" sz="2400" dirty="0"/>
          </a:p>
        </p:txBody>
      </p:sp>
      <p:sp>
        <p:nvSpPr>
          <p:cNvPr id="3" name="Slide Number Placeholder 2"/>
          <p:cNvSpPr>
            <a:spLocks noGrp="1"/>
          </p:cNvSpPr>
          <p:nvPr>
            <p:ph type="sldNum" sz="quarter" idx="11"/>
          </p:nvPr>
        </p:nvSpPr>
        <p:spPr/>
        <p:txBody>
          <a:bodyPr/>
          <a:lstStyle/>
          <a:p>
            <a:fld id="{30A9230E-FFBB-4CCB-ABD7-198084EDE768}" type="slidenum">
              <a:rPr lang="fr-BE" smtClean="0"/>
              <a:pPr/>
              <a:t>99</a:t>
            </a:fld>
            <a:endParaRPr lang="fr-BE" dirty="0"/>
          </a:p>
        </p:txBody>
      </p:sp>
      <p:sp>
        <p:nvSpPr>
          <p:cNvPr id="4" name="Titel 3"/>
          <p:cNvSpPr>
            <a:spLocks noGrp="1"/>
          </p:cNvSpPr>
          <p:nvPr>
            <p:ph type="title"/>
          </p:nvPr>
        </p:nvSpPr>
        <p:spPr/>
        <p:txBody>
          <a:bodyPr/>
          <a:lstStyle/>
          <a:p>
            <a:r>
              <a:rPr lang="nl-BE" smtClean="0"/>
              <a:t>Entrepeneurship vs management</a:t>
            </a:r>
            <a:endParaRPr lang="nl-BE" dirty="0"/>
          </a:p>
        </p:txBody>
      </p:sp>
    </p:spTree>
    <p:extLst>
      <p:ext uri="{BB962C8B-B14F-4D97-AF65-F5344CB8AC3E}">
        <p14:creationId xmlns:p14="http://schemas.microsoft.com/office/powerpoint/2010/main" val="366406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13835</TotalTime>
  <Words>7456</Words>
  <Application>Microsoft Office PowerPoint</Application>
  <PresentationFormat>Widescreen</PresentationFormat>
  <Paragraphs>1306</Paragraphs>
  <Slides>160</Slides>
  <Notes>48</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160</vt:i4>
      </vt:variant>
    </vt:vector>
  </HeadingPairs>
  <TitlesOfParts>
    <vt:vector size="172" baseType="lpstr">
      <vt:lpstr>MS PGothic</vt:lpstr>
      <vt:lpstr>Arial</vt:lpstr>
      <vt:lpstr>Calibri</vt:lpstr>
      <vt:lpstr>Calibri Light</vt:lpstr>
      <vt:lpstr>Consolas</vt:lpstr>
      <vt:lpstr>Helvetica Neue Light</vt:lpstr>
      <vt:lpstr>Roboto</vt:lpstr>
      <vt:lpstr>STIXGeneral-Regular</vt:lpstr>
      <vt:lpstr>Verdana</vt:lpstr>
      <vt:lpstr>Wingdings</vt:lpstr>
      <vt:lpstr>2_Custom Design</vt:lpstr>
      <vt:lpstr>Clip</vt:lpstr>
      <vt:lpstr>Sound electronic information management as a critical success factor for effective and efficient social protection and health care</vt:lpstr>
      <vt:lpstr>About me (°1961)</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in the Belgian social sector</vt:lpstr>
      <vt:lpstr>Stakeholders of the Belgian social sector</vt:lpstr>
      <vt:lpstr>Crossroads Bank of Social Security (CBSS)</vt:lpstr>
      <vt:lpstr>Crossroads Bank of Social Security (CBSS) </vt:lpstr>
      <vt:lpstr>Results</vt:lpstr>
      <vt:lpstr>Results</vt:lpstr>
      <vt:lpstr>Results</vt:lpstr>
      <vt:lpstr>Maximum automatic granting of additional rights </vt:lpstr>
      <vt:lpstr>Additional rights</vt:lpstr>
      <vt:lpstr>Principles</vt:lpstr>
      <vt:lpstr>Standardized Social Statutes (SSS)</vt:lpstr>
      <vt:lpstr>Buffer database</vt:lpstr>
      <vt:lpstr>Buffer database - advantages</vt:lpstr>
      <vt:lpstr>Lego brick philosophy</vt:lpstr>
      <vt:lpstr>Lego brick philosophy</vt:lpstr>
      <vt:lpstr>MyBenefits</vt:lpstr>
      <vt:lpstr>Secure login</vt:lpstr>
      <vt:lpstr>Mobile App</vt:lpstr>
      <vt:lpstr>Citizen - consult &amp; create code</vt:lpstr>
      <vt:lpstr>Professional - consult</vt:lpstr>
      <vt:lpstr>Professional - result</vt:lpstr>
      <vt:lpstr>PowerPoint Presentation</vt:lpstr>
      <vt:lpstr>PowerPoint Presentation</vt:lpstr>
      <vt:lpstr>Social security portal for citizens</vt:lpstr>
      <vt:lpstr>Results</vt:lpstr>
      <vt:lpstr>Quartely declaration salary &amp; working time</vt:lpstr>
      <vt:lpstr>Declaration of social risks</vt:lpstr>
      <vt:lpstr>Results</vt:lpstr>
      <vt:lpstr>Useful legislative changes</vt:lpstr>
      <vt:lpstr>Distributed information servers</vt:lpstr>
      <vt:lpstr>Pre-processed messages</vt:lpstr>
      <vt:lpstr>Useful tool: the reference directory</vt:lpstr>
      <vt:lpstr>EESSI</vt:lpstr>
      <vt:lpstr>EESSI</vt:lpstr>
      <vt:lpstr>EESSI</vt:lpstr>
      <vt:lpstr>EESSI architecture</vt:lpstr>
      <vt:lpstr>Advantages</vt:lpstr>
      <vt:lpstr>Advantages</vt:lpstr>
      <vt:lpstr>Advantages</vt:lpstr>
      <vt:lpstr>Application in the Belgian health care sector</vt:lpstr>
      <vt:lpstr>Stakeholders of the Belgian health care sector</vt:lpstr>
      <vt:lpstr>Some evolutions in health care</vt:lpstr>
      <vt:lpstr>The reported evolutions require...</vt:lpstr>
      <vt:lpstr>Electronic communication also stimulates …</vt:lpstr>
      <vt:lpstr>Objectives of the eHealth-platform</vt:lpstr>
      <vt:lpstr>eHealth: some results</vt:lpstr>
      <vt:lpstr>eHealth: some results</vt:lpstr>
      <vt:lpstr>eHealth: some results</vt:lpstr>
      <vt:lpstr>eHealth: architecture</vt:lpstr>
      <vt:lpstr>eHealth-platform: basic services &amp; API’s</vt:lpstr>
      <vt:lpstr>Hubs &amp; metahub</vt:lpstr>
      <vt:lpstr>Hubs &amp; metahub</vt:lpstr>
      <vt:lpstr>Health vaults</vt:lpstr>
      <vt:lpstr>PowerPoint Presentation</vt:lpstr>
      <vt:lpstr>PowerPoint Presentation</vt:lpstr>
      <vt:lpstr>How to meet the expectations by using ICT ?</vt:lpstr>
      <vt:lpstr>Common vision &amp; cooperation</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Entrepreneurship, corporate culture &amp; teamwork </vt:lpstr>
      <vt:lpstr>Entrepeneurship vs management</vt:lpstr>
      <vt:lpstr>Entrepreneurship by leadership</vt:lpstr>
      <vt:lpstr>Visioning</vt:lpstr>
      <vt:lpstr>Methodology</vt:lpstr>
      <vt:lpstr>Methodology</vt:lpstr>
      <vt:lpstr>Methodology</vt:lpstr>
      <vt:lpstr>Methodology</vt:lpstr>
      <vt:lpstr>Methodology</vt:lpstr>
      <vt:lpstr>Nexus effect</vt:lpstr>
      <vt:lpstr>Solid architecture, re-use &amp; agile development</vt:lpstr>
      <vt:lpstr>Principles for durable and economically viable ICT solutions</vt:lpstr>
      <vt:lpstr>Service Oriented Architecture (SOA)</vt:lpstr>
      <vt:lpstr>ICT: layered, service oriented architecture</vt:lpstr>
      <vt:lpstr>ICT: across layers</vt:lpstr>
      <vt:lpstr>Advantages of layered, service oriented architecture</vt:lpstr>
      <vt:lpstr>Different types of sharing &amp; reuse</vt:lpstr>
      <vt:lpstr>PowerPoint Presentation</vt:lpstr>
      <vt:lpstr>ReUse – Vision</vt:lpstr>
      <vt:lpstr>PowerPoint Presentation</vt:lpstr>
      <vt:lpstr>PowerPoint Presentation</vt:lpstr>
      <vt:lpstr>Example of reusable service: identity, user and access management (IUAM) according to the international standard XACML</vt:lpstr>
      <vt:lpstr>IUAM: objectives to be reached</vt:lpstr>
      <vt:lpstr>User expectations</vt:lpstr>
      <vt:lpstr>Critical success factors</vt:lpstr>
      <vt:lpstr>Policy Enforcement Model (XACML)</vt:lpstr>
      <vt:lpstr>Example of reusable component: digital wallet</vt:lpstr>
      <vt:lpstr>Existing components</vt:lpstr>
      <vt:lpstr>Eg: possible reuse for eEHIC</vt:lpstr>
      <vt:lpstr>Examples of re-use</vt:lpstr>
      <vt:lpstr>Example: COVID testing</vt:lpstr>
      <vt:lpstr>COVID-19 testing: process</vt:lpstr>
      <vt:lpstr>COVID-19 testing: re-use</vt:lpstr>
      <vt:lpstr>Example: COVID vaccination</vt:lpstr>
      <vt:lpstr>Example: COVID vaccination</vt:lpstr>
      <vt:lpstr>Example: COVID vaccination</vt:lpstr>
      <vt:lpstr>Vaccination: simplified integration</vt:lpstr>
      <vt:lpstr>Agile development</vt:lpstr>
      <vt:lpstr>Agile development</vt:lpstr>
      <vt:lpstr>Agile development</vt:lpstr>
      <vt:lpstr>Traditional vs agile development</vt:lpstr>
      <vt:lpstr>Security: confidentiality, availability, integrity</vt:lpstr>
      <vt:lpstr>Global vision</vt:lpstr>
      <vt:lpstr>Holistic approach</vt:lpstr>
      <vt:lpstr>Legal framework: General Data Protection Regulation (GDPR)</vt:lpstr>
      <vt:lpstr>Minimal information security standards</vt:lpstr>
      <vt:lpstr>Topics covered by minimal information security standards</vt:lpstr>
      <vt:lpstr>Topics covered by minimal information security standards</vt:lpstr>
      <vt:lpstr>Structural and institutional measures</vt:lpstr>
      <vt:lpstr>Considerations in the deliberations</vt:lpstr>
      <vt:lpstr>Organisational measures</vt:lpstr>
      <vt:lpstr>Organisational measures</vt:lpstr>
      <vt:lpstr>Circles of trust</vt:lpstr>
      <vt:lpstr>Conclusion on information security</vt:lpstr>
      <vt:lpstr>Designate an institution as a driving force</vt:lpstr>
      <vt:lpstr>Mission of institution acting as driving force</vt:lpstr>
      <vt:lpstr>Mission of institution acting as driving force</vt:lpstr>
      <vt:lpstr>Co-operative governance</vt:lpstr>
      <vt:lpstr>Management and control techniques</vt:lpstr>
      <vt:lpstr>Management and control techniques</vt:lpstr>
      <vt:lpstr>Useful legislative changes</vt:lpstr>
      <vt:lpstr>Useful legislative changes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 (KSZ-BCSS)</cp:lastModifiedBy>
  <cp:revision>1088</cp:revision>
  <cp:lastPrinted>2017-12-08T10:25:32Z</cp:lastPrinted>
  <dcterms:created xsi:type="dcterms:W3CDTF">2013-03-05T07:37:33Z</dcterms:created>
  <dcterms:modified xsi:type="dcterms:W3CDTF">2023-10-30T15:02:43Z</dcterms:modified>
</cp:coreProperties>
</file>