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2"/>
  </p:notesMasterIdLst>
  <p:handoutMasterIdLst>
    <p:handoutMasterId r:id="rId33"/>
  </p:handoutMasterIdLst>
  <p:sldIdLst>
    <p:sldId id="412" r:id="rId2"/>
    <p:sldId id="470" r:id="rId3"/>
    <p:sldId id="447" r:id="rId4"/>
    <p:sldId id="462" r:id="rId5"/>
    <p:sldId id="471" r:id="rId6"/>
    <p:sldId id="458" r:id="rId7"/>
    <p:sldId id="460" r:id="rId8"/>
    <p:sldId id="461" r:id="rId9"/>
    <p:sldId id="473" r:id="rId10"/>
    <p:sldId id="474" r:id="rId11"/>
    <p:sldId id="475" r:id="rId12"/>
    <p:sldId id="476" r:id="rId13"/>
    <p:sldId id="463" r:id="rId14"/>
    <p:sldId id="478" r:id="rId15"/>
    <p:sldId id="485" r:id="rId16"/>
    <p:sldId id="486" r:id="rId17"/>
    <p:sldId id="487" r:id="rId18"/>
    <p:sldId id="488" r:id="rId19"/>
    <p:sldId id="489" r:id="rId20"/>
    <p:sldId id="467" r:id="rId21"/>
    <p:sldId id="464" r:id="rId22"/>
    <p:sldId id="465" r:id="rId23"/>
    <p:sldId id="466" r:id="rId24"/>
    <p:sldId id="479" r:id="rId25"/>
    <p:sldId id="480" r:id="rId26"/>
    <p:sldId id="481" r:id="rId27"/>
    <p:sldId id="482" r:id="rId28"/>
    <p:sldId id="483" r:id="rId29"/>
    <p:sldId id="484" r:id="rId30"/>
    <p:sldId id="446" r:id="rId31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1" autoAdjust="0"/>
    <p:restoredTop sz="94636" autoAdjust="0"/>
  </p:normalViewPr>
  <p:slideViewPr>
    <p:cSldViewPr snapToGrid="0" snapToObjects="1">
      <p:cViewPr varScale="1">
        <p:scale>
          <a:sx n="140" d="100"/>
          <a:sy n="140" d="100"/>
        </p:scale>
        <p:origin x="587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210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C9EB83-5D73-43FC-9170-A649F8E8ED23}" type="datetimeFigureOut">
              <a:rPr lang="en-US"/>
              <a:pPr>
                <a:defRPr/>
              </a:pPr>
              <a:t>10/10/2023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501A80-24C0-47E3-8742-A118B1F994BB}" type="slidenum">
              <a:rPr lang="en-US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319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8194B6-1DF9-4A94-8504-B97DC84F47B9}" type="datetimeFigureOut">
              <a:rPr lang="en-US"/>
              <a:pPr>
                <a:defRPr/>
              </a:pPr>
              <a:t>10/10/2023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2CFF50-5402-4ADD-B88C-045BFB565642}" type="slidenum">
              <a:rPr lang="en-US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7273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697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DF003-9532-45B2-A88B-F94D0FEB79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75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9F67EB-25E8-4433-94A8-CC9DEB89FA24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nl-BE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14400" y="4005263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5706534" y="3619500"/>
            <a:ext cx="5691717" cy="2800350"/>
            <a:chOff x="4406900" y="2676525"/>
            <a:chExt cx="4268788" cy="2801603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</a:endParaRPr>
            </a:p>
            <a:p>
              <a:pPr>
                <a:defRPr/>
              </a:pPr>
              <a:r>
                <a:rPr lang="fr-BE" altLang="en-US" sz="1600" dirty="0" smtClean="0"/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sym typeface="Arial" pitchFamily="34" charset="0"/>
                </a:rPr>
                <a:t>@</a:t>
              </a:r>
              <a:r>
                <a:rPr lang="fr-BE" altLang="en-US" sz="1600" dirty="0" err="1" smtClean="0">
                  <a:sym typeface="Arial" pitchFamily="34" charset="0"/>
                </a:rPr>
                <a:t>FrRobben</a:t>
              </a:r>
              <a:endParaRPr lang="fr-BE" altLang="en-US" sz="1600" dirty="0" smtClean="0">
                <a:sym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fr-BE" altLang="en-US" sz="1600" dirty="0" smtClean="0">
                  <a:sym typeface="Arial" pitchFamily="34" charset="0"/>
                </a:rPr>
                <a:t>https://www.frankrobben.be</a:t>
              </a:r>
              <a:endParaRPr lang="fr-BE" altLang="en-US" sz="1600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61816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7224FC39-042F-4CE2-B0AD-FE6A4D65A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5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 marL="742950" indent="-285750">
              <a:buFont typeface="Calibri" panose="020F0502020204030204" pitchFamily="34" charset="0"/>
              <a:buChar char="-"/>
              <a:defRPr sz="2000"/>
            </a:lvl2pPr>
            <a:lvl3pPr>
              <a:defRPr sz="1600"/>
            </a:lvl3pPr>
            <a:lvl4pPr marL="1600200" indent="-228600">
              <a:buFont typeface="Calibri" panose="020F0502020204030204" pitchFamily="34" charset="0"/>
              <a:buChar char="-"/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1E79-8225-48A0-95BD-5254C3720E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26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2086"/>
            <a:ext cx="10972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278"/>
            <a:ext cx="10972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E7FF-7E34-4FE5-A533-04EE46AAAD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4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D4E4B-BC9D-4A89-AE36-999F4A7B1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8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911754" y="3580343"/>
            <a:ext cx="557847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21D49362-58CD-47C2-88E3-91BFAE9E4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7E9F9-624A-4017-8A91-A08CBF884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6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25D2-7D78-4C61-AA5C-4BD13D831A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2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14400" y="339883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5706534" y="3619500"/>
            <a:ext cx="5691717" cy="2800350"/>
            <a:chOff x="4406900" y="2676525"/>
            <a:chExt cx="4268788" cy="2802019"/>
          </a:xfrm>
        </p:grpSpPr>
        <p:pic>
          <p:nvPicPr>
            <p:cNvPr id="4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</a:endParaRPr>
            </a:p>
            <a:p>
              <a:pPr>
                <a:defRPr/>
              </a:pPr>
              <a:r>
                <a:rPr lang="fr-BE" altLang="en-US" sz="1600" dirty="0" smtClean="0"/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sym typeface="Arial" pitchFamily="34" charset="0"/>
                </a:rPr>
                <a:t>@</a:t>
              </a:r>
              <a:r>
                <a:rPr lang="fr-BE" altLang="en-US" sz="1600" dirty="0" err="1" smtClean="0">
                  <a:sym typeface="Arial" pitchFamily="34" charset="0"/>
                </a:rPr>
                <a:t>FrRobben</a:t>
              </a:r>
              <a:endParaRPr lang="fr-BE" altLang="en-US" sz="1600" dirty="0" smtClean="0">
                <a:sym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fr-BE" altLang="en-US" sz="1600" dirty="0" smtClean="0">
                  <a:sym typeface="Arial" pitchFamily="34" charset="0"/>
                </a:rPr>
                <a:t>https://www.frankrobben.be</a:t>
              </a:r>
              <a:endParaRPr lang="fr-BE" altLang="en-US" sz="1600" dirty="0" smtClean="0"/>
            </a:p>
          </p:txBody>
        </p:sp>
      </p:grp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007534" y="2276475"/>
            <a:ext cx="101769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1808163"/>
            <a:ext cx="407246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04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06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609600" y="1320800"/>
            <a:ext cx="10972800" cy="685800"/>
          </a:xfrm>
        </p:spPr>
        <p:txBody>
          <a:bodyPr>
            <a:normAutofit/>
          </a:bodyPr>
          <a:lstStyle>
            <a:lvl1pPr>
              <a:buNone/>
              <a:defRPr sz="13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406400" y="2209800"/>
            <a:ext cx="6096000" cy="3429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</a:lstStyle>
          <a:p>
            <a:endParaRPr lang="en-JM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416800" y="3022600"/>
            <a:ext cx="3556000" cy="23368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7416800" y="2514600"/>
            <a:ext cx="3251200" cy="381000"/>
          </a:xfrm>
          <a:solidFill>
            <a:srgbClr val="E20177"/>
          </a:solidFill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233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9051"/>
            <a:ext cx="3860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1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1"/>
            <a:ext cx="1422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A39688-82B6-4423-A2BE-13905D8A3F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5" r:id="rId2"/>
    <p:sldLayoutId id="2147483756" r:id="rId3"/>
    <p:sldLayoutId id="2147483760" r:id="rId4"/>
    <p:sldLayoutId id="2147483757" r:id="rId5"/>
    <p:sldLayoutId id="2147483758" r:id="rId6"/>
    <p:sldLayoutId id="2147483761" r:id="rId7"/>
    <p:sldLayoutId id="2147483764" r:id="rId8"/>
    <p:sldLayoutId id="2147483766" r:id="rId9"/>
    <p:sldLayoutId id="2147483767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loud.belgium.be/nl/home" TargetMode="External"/><Relationship Id="rId2" Type="http://schemas.openxmlformats.org/officeDocument/2006/relationships/hyperlink" Target="https://www.csam.be/en/index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ecurity.be/site_de/general/rules/rules_citizen_D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loud.belgium.be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reuse.smals.be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ealth.fgov.be/ehealthplatform/fr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2073491"/>
            <a:ext cx="8390468" cy="1927225"/>
          </a:xfrm>
        </p:spPr>
        <p:txBody>
          <a:bodyPr/>
          <a:lstStyle/>
          <a:p>
            <a:r>
              <a:rPr lang="en-US" sz="4400" cap="none" dirty="0" smtClean="0">
                <a:solidFill>
                  <a:srgbClr val="C00000"/>
                </a:solidFill>
              </a:rPr>
              <a:t>Efficient and secure </a:t>
            </a:r>
            <a:r>
              <a:rPr lang="en-US" sz="4400" cap="none" dirty="0" err="1" smtClean="0">
                <a:solidFill>
                  <a:srgbClr val="C00000"/>
                </a:solidFill>
              </a:rPr>
              <a:t>transborder</a:t>
            </a:r>
            <a:r>
              <a:rPr lang="en-US" sz="4400" cap="none" dirty="0" smtClean="0">
                <a:solidFill>
                  <a:srgbClr val="C00000"/>
                </a:solidFill>
              </a:rPr>
              <a:t> exchange of personal data in the social and health sector</a:t>
            </a:r>
            <a:endParaRPr lang="en-US" sz="4400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User expectations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one-time registration of identity, characteristics, relationships and mandates</a:t>
            </a:r>
          </a:p>
          <a:p>
            <a:r>
              <a:rPr lang="en-GB" dirty="0" smtClean="0"/>
              <a:t>possibility of auto registration/bootstrap and auto recovery of credentials once a top level authentication (e.g. </a:t>
            </a:r>
            <a:r>
              <a:rPr lang="en-GB" dirty="0" err="1" smtClean="0"/>
              <a:t>eID</a:t>
            </a:r>
            <a:r>
              <a:rPr lang="en-GB" dirty="0" smtClean="0"/>
              <a:t>) is available</a:t>
            </a:r>
            <a:endParaRPr lang="en-GB" noProof="0" dirty="0" smtClean="0"/>
          </a:p>
          <a:p>
            <a:r>
              <a:rPr lang="en-GB" altLang="fr-FR" noProof="0" dirty="0" smtClean="0"/>
              <a:t>single sign on for as many public and private sector applications as possible </a:t>
            </a:r>
          </a:p>
          <a:p>
            <a:pPr lvl="1"/>
            <a:r>
              <a:rPr lang="en-GB" noProof="0" dirty="0" smtClean="0"/>
              <a:t>authentication of the identity</a:t>
            </a:r>
          </a:p>
          <a:p>
            <a:pPr lvl="1"/>
            <a:r>
              <a:rPr lang="en-GB" noProof="0" dirty="0" smtClean="0"/>
              <a:t>verification of relevant characteristics, relationships and mandates</a:t>
            </a:r>
          </a:p>
          <a:p>
            <a:r>
              <a:rPr lang="en-GB" noProof="0" dirty="0" smtClean="0"/>
              <a:t>electronic means for authentication of identity that can be used on as much devices as possible</a:t>
            </a:r>
          </a:p>
          <a:p>
            <a:r>
              <a:rPr lang="en-GB" noProof="0" dirty="0" smtClean="0"/>
              <a:t>minimal cost of</a:t>
            </a:r>
          </a:p>
          <a:p>
            <a:pPr lvl="1"/>
            <a:r>
              <a:rPr lang="en-GB" noProof="0" dirty="0" smtClean="0"/>
              <a:t>registration procedures</a:t>
            </a:r>
          </a:p>
          <a:p>
            <a:pPr lvl="1"/>
            <a:r>
              <a:rPr lang="en-GB" noProof="0" dirty="0" smtClean="0"/>
              <a:t>electronic means for authentication of identity</a:t>
            </a:r>
          </a:p>
          <a:p>
            <a:pPr lvl="1"/>
            <a:r>
              <a:rPr lang="en-GB" noProof="0" dirty="0" smtClean="0"/>
              <a:t>use of electronic means for authentication of identity</a:t>
            </a:r>
          </a:p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0160000" y="19050"/>
            <a:ext cx="1422400" cy="328613"/>
          </a:xfrm>
        </p:spPr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10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6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Critical success factors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meeting user expectations</a:t>
            </a:r>
          </a:p>
          <a:p>
            <a:endParaRPr lang="en-GB" noProof="0" dirty="0" smtClean="0"/>
          </a:p>
          <a:p>
            <a:r>
              <a:rPr lang="en-GB" noProof="0" dirty="0" smtClean="0"/>
              <a:t>simplicity in use</a:t>
            </a:r>
          </a:p>
          <a:p>
            <a:endParaRPr lang="en-GB" noProof="0" dirty="0" smtClean="0"/>
          </a:p>
          <a:p>
            <a:r>
              <a:rPr lang="en-GB" noProof="0" dirty="0" smtClean="0"/>
              <a:t>taking advantage of opportunities of technological evolution =&gt; evolutionary, future proof solutions</a:t>
            </a:r>
          </a:p>
          <a:p>
            <a:endParaRPr lang="en-GB" noProof="0" dirty="0" smtClean="0"/>
          </a:p>
          <a:p>
            <a:r>
              <a:rPr lang="en-GB" noProof="0" dirty="0" smtClean="0"/>
              <a:t>accordance with the European regulatory framework</a:t>
            </a:r>
          </a:p>
          <a:p>
            <a:endParaRPr lang="en-GB" noProof="0" dirty="0" smtClean="0"/>
          </a:p>
          <a:p>
            <a:r>
              <a:rPr lang="en-GB" noProof="0" dirty="0" smtClean="0"/>
              <a:t>sufficient applications for which electronic user management can be used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0160000" y="19050"/>
            <a:ext cx="1422400" cy="328613"/>
          </a:xfrm>
        </p:spPr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11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1319823" y="1361235"/>
            <a:ext cx="8655686" cy="5164137"/>
            <a:chOff x="1343472" y="1124745"/>
            <a:chExt cx="8655686" cy="5164137"/>
          </a:xfrm>
        </p:grpSpPr>
        <p:cxnSp>
          <p:nvCxnSpPr>
            <p:cNvPr id="1996" name="Straight Arrow Connector 1995"/>
            <p:cNvCxnSpPr/>
            <p:nvPr/>
          </p:nvCxnSpPr>
          <p:spPr>
            <a:xfrm flipV="1">
              <a:off x="7325172" y="2274094"/>
              <a:ext cx="1588" cy="590550"/>
            </a:xfrm>
            <a:prstGeom prst="straightConnector1">
              <a:avLst/>
            </a:prstGeom>
            <a:ln w="19050">
              <a:solidFill>
                <a:srgbClr val="9CB0B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9" name="Straight Connector 1978"/>
            <p:cNvCxnSpPr/>
            <p:nvPr/>
          </p:nvCxnSpPr>
          <p:spPr>
            <a:xfrm flipH="1">
              <a:off x="9261922" y="5041106"/>
              <a:ext cx="0" cy="439738"/>
            </a:xfrm>
            <a:prstGeom prst="line">
              <a:avLst/>
            </a:prstGeom>
            <a:ln w="19050">
              <a:solidFill>
                <a:srgbClr val="9CB0B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0" name="Straight Connector 1939"/>
            <p:cNvCxnSpPr/>
            <p:nvPr/>
          </p:nvCxnSpPr>
          <p:spPr>
            <a:xfrm flipH="1">
              <a:off x="7253735" y="5033170"/>
              <a:ext cx="0" cy="358775"/>
            </a:xfrm>
            <a:prstGeom prst="line">
              <a:avLst/>
            </a:prstGeom>
            <a:ln w="19050">
              <a:solidFill>
                <a:srgbClr val="9CB0B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389" name="Picture 380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110" y="4342606"/>
              <a:ext cx="493712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20" name="Picture 1919"/>
            <p:cNvPicPr>
              <a:picLocks noChangeAspect="1"/>
            </p:cNvPicPr>
            <p:nvPr/>
          </p:nvPicPr>
          <p:blipFill>
            <a:blip r:embed="rId3">
              <a:lum bright="-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73762" y="1463047"/>
              <a:ext cx="1453320" cy="8161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91" name="TextBox 1920"/>
            <p:cNvSpPr txBox="1">
              <a:spLocks noChangeArrowheads="1"/>
            </p:cNvSpPr>
            <p:nvPr/>
          </p:nvSpPr>
          <p:spPr bwMode="auto">
            <a:xfrm>
              <a:off x="3764411" y="1686720"/>
              <a:ext cx="61753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BE" altLang="fr-FR" sz="1600" dirty="0"/>
                <a:t>User</a:t>
              </a:r>
              <a:endParaRPr lang="nl-BE" altLang="fr-FR" dirty="0"/>
            </a:p>
          </p:txBody>
        </p:sp>
        <p:pic>
          <p:nvPicPr>
            <p:cNvPr id="1941" name="Picture 1940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2000"/>
            </a:blip>
            <a:stretch>
              <a:fillRect/>
            </a:stretch>
          </p:blipFill>
          <p:spPr>
            <a:xfrm>
              <a:off x="6008022" y="1463047"/>
              <a:ext cx="1453320" cy="8161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93" name="TextBox 1941"/>
            <p:cNvSpPr txBox="1">
              <a:spLocks noChangeArrowheads="1"/>
            </p:cNvSpPr>
            <p:nvPr/>
          </p:nvSpPr>
          <p:spPr bwMode="auto">
            <a:xfrm>
              <a:off x="6090561" y="1440657"/>
              <a:ext cx="134844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600" dirty="0"/>
                <a:t>Policy </a:t>
              </a:r>
              <a:br>
                <a:rPr lang="nl-BE" altLang="fr-FR" sz="1600" dirty="0"/>
              </a:br>
              <a:r>
                <a:rPr lang="nl-BE" altLang="fr-FR" sz="1600" dirty="0" err="1"/>
                <a:t>Enforcement</a:t>
              </a:r>
              <a:r>
                <a:rPr lang="nl-BE" altLang="fr-FR" sz="1600" dirty="0"/>
                <a:t/>
              </a:r>
              <a:br>
                <a:rPr lang="nl-BE" altLang="fr-FR" sz="1600" dirty="0"/>
              </a:br>
              <a:r>
                <a:rPr lang="nl-BE" altLang="fr-FR" sz="1600" dirty="0"/>
                <a:t>(PEP)</a:t>
              </a:r>
            </a:p>
          </p:txBody>
        </p:sp>
        <p:pic>
          <p:nvPicPr>
            <p:cNvPr id="1943" name="Picture 1942"/>
            <p:cNvPicPr>
              <a:picLocks noChangeAspect="1"/>
            </p:cNvPicPr>
            <p:nvPr/>
          </p:nvPicPr>
          <p:blipFill>
            <a:blip r:embed="rId3">
              <a:lum bright="-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45837" y="1463047"/>
              <a:ext cx="1453320" cy="8161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95" name="TextBox 1943"/>
            <p:cNvSpPr txBox="1">
              <a:spLocks noChangeArrowheads="1"/>
            </p:cNvSpPr>
            <p:nvPr/>
          </p:nvSpPr>
          <p:spPr bwMode="auto">
            <a:xfrm>
              <a:off x="8711061" y="1670845"/>
              <a:ext cx="11842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BE" altLang="fr-FR" sz="1600"/>
                <a:t>Application</a:t>
              </a:r>
              <a:endParaRPr lang="nl-BE" altLang="fr-FR"/>
            </a:p>
          </p:txBody>
        </p:sp>
        <p:pic>
          <p:nvPicPr>
            <p:cNvPr id="1945" name="Picture 1944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2000"/>
            </a:blip>
            <a:stretch>
              <a:fillRect/>
            </a:stretch>
          </p:blipFill>
          <p:spPr>
            <a:xfrm>
              <a:off x="6008022" y="2854642"/>
              <a:ext cx="1453320" cy="8161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97" name="TextBox 1945"/>
            <p:cNvSpPr txBox="1">
              <a:spLocks noChangeArrowheads="1"/>
            </p:cNvSpPr>
            <p:nvPr/>
          </p:nvSpPr>
          <p:spPr bwMode="auto">
            <a:xfrm>
              <a:off x="6232973" y="2844007"/>
              <a:ext cx="9683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600"/>
                <a:t>Policy</a:t>
              </a:r>
              <a:br>
                <a:rPr lang="nl-BE" altLang="fr-FR" sz="1600"/>
              </a:br>
              <a:r>
                <a:rPr lang="nl-BE" altLang="fr-FR" sz="1600"/>
                <a:t>Decision</a:t>
              </a:r>
              <a:br>
                <a:rPr lang="nl-BE" altLang="fr-FR" sz="1600"/>
              </a:br>
              <a:r>
                <a:rPr lang="nl-BE" altLang="fr-FR" sz="1600"/>
                <a:t>(PDP)</a:t>
              </a:r>
              <a:endParaRPr lang="nl-BE" altLang="fr-FR"/>
            </a:p>
          </p:txBody>
        </p:sp>
        <p:pic>
          <p:nvPicPr>
            <p:cNvPr id="1948" name="Picture 1947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2000"/>
            </a:blip>
            <a:stretch>
              <a:fillRect/>
            </a:stretch>
          </p:blipFill>
          <p:spPr>
            <a:xfrm>
              <a:off x="8526907" y="4233218"/>
              <a:ext cx="1472251" cy="8267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99" name="TextBox 1948"/>
            <p:cNvSpPr txBox="1">
              <a:spLocks noChangeArrowheads="1"/>
            </p:cNvSpPr>
            <p:nvPr/>
          </p:nvSpPr>
          <p:spPr bwMode="auto">
            <a:xfrm>
              <a:off x="8647561" y="4225131"/>
              <a:ext cx="1227137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600"/>
                <a:t>Policy</a:t>
              </a:r>
              <a:br>
                <a:rPr lang="nl-BE" altLang="fr-FR" sz="1600"/>
              </a:br>
              <a:r>
                <a:rPr lang="nl-BE" altLang="fr-FR" sz="1600"/>
                <a:t>Information</a:t>
              </a:r>
              <a:br>
                <a:rPr lang="nl-BE" altLang="fr-FR" sz="1600"/>
              </a:br>
              <a:r>
                <a:rPr lang="nl-BE" altLang="fr-FR" sz="1600"/>
                <a:t>(PIP)</a:t>
              </a:r>
              <a:endParaRPr lang="nl-BE" altLang="fr-FR"/>
            </a:p>
          </p:txBody>
        </p:sp>
        <p:pic>
          <p:nvPicPr>
            <p:cNvPr id="1950" name="Picture 1949"/>
            <p:cNvPicPr>
              <a:picLocks noChangeAspect="1"/>
            </p:cNvPicPr>
            <p:nvPr/>
          </p:nvPicPr>
          <p:blipFill>
            <a:blip r:embed="rId3">
              <a:lum bright="-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27774" y="4235588"/>
              <a:ext cx="1453320" cy="8161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01" name="TextBox 1950"/>
            <p:cNvSpPr txBox="1">
              <a:spLocks noChangeArrowheads="1"/>
            </p:cNvSpPr>
            <p:nvPr/>
          </p:nvSpPr>
          <p:spPr bwMode="auto">
            <a:xfrm>
              <a:off x="6648898" y="4228307"/>
              <a:ext cx="1211263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600"/>
                <a:t>Policy</a:t>
              </a:r>
              <a:br>
                <a:rPr lang="nl-BE" altLang="fr-FR" sz="1600"/>
              </a:br>
              <a:r>
                <a:rPr lang="nl-BE" altLang="fr-FR" sz="1600"/>
                <a:t>Information</a:t>
              </a:r>
              <a:br>
                <a:rPr lang="nl-BE" altLang="fr-FR" sz="1600"/>
              </a:br>
              <a:r>
                <a:rPr lang="nl-BE" altLang="fr-FR" sz="1600"/>
                <a:t>(PIP)</a:t>
              </a:r>
              <a:endParaRPr lang="nl-BE" altLang="fr-FR"/>
            </a:p>
          </p:txBody>
        </p:sp>
        <p:pic>
          <p:nvPicPr>
            <p:cNvPr id="1953" name="Picture 1952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2000"/>
            </a:blip>
            <a:stretch>
              <a:fillRect/>
            </a:stretch>
          </p:blipFill>
          <p:spPr>
            <a:xfrm>
              <a:off x="3406192" y="4235588"/>
              <a:ext cx="1453320" cy="8161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03" name="TextBox 1953"/>
            <p:cNvSpPr txBox="1">
              <a:spLocks noChangeArrowheads="1"/>
            </p:cNvSpPr>
            <p:nvPr/>
          </p:nvSpPr>
          <p:spPr bwMode="auto">
            <a:xfrm>
              <a:off x="3391348" y="4212431"/>
              <a:ext cx="148272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600"/>
                <a:t>Policy</a:t>
              </a:r>
              <a:br>
                <a:rPr lang="nl-BE" altLang="fr-FR" sz="1600"/>
              </a:br>
              <a:r>
                <a:rPr lang="nl-BE" altLang="fr-FR" sz="1600"/>
                <a:t>Administration</a:t>
              </a:r>
              <a:br>
                <a:rPr lang="nl-BE" altLang="fr-FR" sz="1600"/>
              </a:br>
              <a:r>
                <a:rPr lang="nl-BE" altLang="fr-FR" sz="1600"/>
                <a:t>(PAP)</a:t>
              </a:r>
              <a:endParaRPr lang="nl-BE" altLang="fr-FR"/>
            </a:p>
          </p:txBody>
        </p:sp>
        <p:pic>
          <p:nvPicPr>
            <p:cNvPr id="16404" name="Picture 19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372" y="5333207"/>
              <a:ext cx="13525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23" name="Straight Arrow Connector 1922"/>
            <p:cNvCxnSpPr>
              <a:stCxn id="16389" idx="3"/>
              <a:endCxn id="1953" idx="1"/>
            </p:cNvCxnSpPr>
            <p:nvPr/>
          </p:nvCxnSpPr>
          <p:spPr>
            <a:xfrm flipV="1">
              <a:off x="2238823" y="4644231"/>
              <a:ext cx="1166813" cy="0"/>
            </a:xfrm>
            <a:prstGeom prst="straightConnector1">
              <a:avLst/>
            </a:prstGeom>
            <a:ln w="19050">
              <a:solidFill>
                <a:srgbClr val="9CB0B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6" name="Elbow Connector 1925"/>
            <p:cNvCxnSpPr>
              <a:endCxn id="16403" idx="0"/>
            </p:cNvCxnSpPr>
            <p:nvPr/>
          </p:nvCxnSpPr>
          <p:spPr>
            <a:xfrm rot="10800000" flipV="1">
              <a:off x="4132711" y="3442495"/>
              <a:ext cx="1874837" cy="769937"/>
            </a:xfrm>
            <a:prstGeom prst="bentConnector2">
              <a:avLst/>
            </a:prstGeom>
            <a:ln w="19050">
              <a:solidFill>
                <a:srgbClr val="9CB0B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8" name="Elbow Connector 1927"/>
            <p:cNvCxnSpPr>
              <a:endCxn id="16399" idx="0"/>
            </p:cNvCxnSpPr>
            <p:nvPr/>
          </p:nvCxnSpPr>
          <p:spPr>
            <a:xfrm>
              <a:off x="7461698" y="3456781"/>
              <a:ext cx="1800225" cy="768350"/>
            </a:xfrm>
            <a:prstGeom prst="bentConnector2">
              <a:avLst/>
            </a:prstGeom>
            <a:ln w="19050">
              <a:solidFill>
                <a:srgbClr val="9CB0B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8" name="Straight Arrow Connector 1937"/>
            <p:cNvCxnSpPr/>
            <p:nvPr/>
          </p:nvCxnSpPr>
          <p:spPr>
            <a:xfrm>
              <a:off x="7172772" y="3653631"/>
              <a:ext cx="0" cy="596900"/>
            </a:xfrm>
            <a:prstGeom prst="straightConnector1">
              <a:avLst/>
            </a:prstGeom>
            <a:ln w="19050">
              <a:solidFill>
                <a:srgbClr val="9CB0B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9" name="Straight Connector 1988"/>
            <p:cNvCxnSpPr/>
            <p:nvPr/>
          </p:nvCxnSpPr>
          <p:spPr>
            <a:xfrm flipH="1">
              <a:off x="4132710" y="4998244"/>
              <a:ext cx="0" cy="360362"/>
            </a:xfrm>
            <a:prstGeom prst="line">
              <a:avLst/>
            </a:prstGeom>
            <a:ln w="19050">
              <a:solidFill>
                <a:srgbClr val="9CB0B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0" name="Straight Arrow Connector 1989"/>
            <p:cNvCxnSpPr/>
            <p:nvPr/>
          </p:nvCxnSpPr>
          <p:spPr>
            <a:xfrm>
              <a:off x="4826447" y="2070894"/>
              <a:ext cx="1181100" cy="0"/>
            </a:xfrm>
            <a:prstGeom prst="straightConnector1">
              <a:avLst/>
            </a:prstGeom>
            <a:ln w="19050">
              <a:solidFill>
                <a:srgbClr val="9CB0B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4" name="Straight Arrow Connector 1993"/>
            <p:cNvCxnSpPr/>
            <p:nvPr/>
          </p:nvCxnSpPr>
          <p:spPr>
            <a:xfrm>
              <a:off x="7452172" y="2024856"/>
              <a:ext cx="1093788" cy="0"/>
            </a:xfrm>
            <a:prstGeom prst="straightConnector1">
              <a:avLst/>
            </a:prstGeom>
            <a:ln w="19050">
              <a:solidFill>
                <a:srgbClr val="9CB0B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0" name="Straight Arrow Connector 1999"/>
            <p:cNvCxnSpPr/>
            <p:nvPr/>
          </p:nvCxnSpPr>
          <p:spPr>
            <a:xfrm>
              <a:off x="6234560" y="2286794"/>
              <a:ext cx="0" cy="577850"/>
            </a:xfrm>
            <a:prstGeom prst="straightConnector1">
              <a:avLst/>
            </a:prstGeom>
            <a:ln w="19050">
              <a:solidFill>
                <a:srgbClr val="9CB0B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2" name="Elbow Connector 1991"/>
            <p:cNvCxnSpPr/>
            <p:nvPr/>
          </p:nvCxnSpPr>
          <p:spPr>
            <a:xfrm rot="10800000">
              <a:off x="4794698" y="1727994"/>
              <a:ext cx="2532063" cy="519112"/>
            </a:xfrm>
            <a:prstGeom prst="bentConnector3">
              <a:avLst>
                <a:gd name="adj1" fmla="val -235"/>
              </a:avLst>
            </a:prstGeom>
            <a:ln w="19050">
              <a:solidFill>
                <a:srgbClr val="9CB0B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3" name="Elbow Connector 2002"/>
            <p:cNvCxnSpPr/>
            <p:nvPr/>
          </p:nvCxnSpPr>
          <p:spPr>
            <a:xfrm>
              <a:off x="6039298" y="2069306"/>
              <a:ext cx="195263" cy="185738"/>
            </a:xfrm>
            <a:prstGeom prst="bentConnector3">
              <a:avLst>
                <a:gd name="adj1" fmla="val 103615"/>
              </a:avLst>
            </a:prstGeom>
            <a:ln w="19050">
              <a:solidFill>
                <a:srgbClr val="9CB0B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0" name="Straight Connector 2009"/>
            <p:cNvCxnSpPr/>
            <p:nvPr/>
          </p:nvCxnSpPr>
          <p:spPr>
            <a:xfrm>
              <a:off x="7336286" y="2024856"/>
              <a:ext cx="115887" cy="0"/>
            </a:xfrm>
            <a:prstGeom prst="line">
              <a:avLst/>
            </a:prstGeom>
            <a:ln w="19050">
              <a:solidFill>
                <a:srgbClr val="9CB0B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6" name="TextBox 2021"/>
            <p:cNvSpPr txBox="1">
              <a:spLocks noChangeArrowheads="1"/>
            </p:cNvSpPr>
            <p:nvPr/>
          </p:nvSpPr>
          <p:spPr bwMode="auto">
            <a:xfrm>
              <a:off x="6588572" y="6026945"/>
              <a:ext cx="130968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100"/>
                <a:t>Authentic source</a:t>
              </a:r>
            </a:p>
          </p:txBody>
        </p:sp>
        <p:sp>
          <p:nvSpPr>
            <p:cNvPr id="16417" name="TextBox 2033"/>
            <p:cNvSpPr txBox="1">
              <a:spLocks noChangeArrowheads="1"/>
            </p:cNvSpPr>
            <p:nvPr/>
          </p:nvSpPr>
          <p:spPr bwMode="auto">
            <a:xfrm>
              <a:off x="8647561" y="6026945"/>
              <a:ext cx="131127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100"/>
                <a:t>Authentic source</a:t>
              </a:r>
            </a:p>
          </p:txBody>
        </p:sp>
        <p:sp>
          <p:nvSpPr>
            <p:cNvPr id="16418" name="TextBox 2034"/>
            <p:cNvSpPr txBox="1">
              <a:spLocks noChangeArrowheads="1"/>
            </p:cNvSpPr>
            <p:nvPr/>
          </p:nvSpPr>
          <p:spPr bwMode="auto">
            <a:xfrm>
              <a:off x="3445323" y="6026945"/>
              <a:ext cx="131127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100"/>
                <a:t>Policy repository</a:t>
              </a:r>
            </a:p>
          </p:txBody>
        </p:sp>
        <p:sp>
          <p:nvSpPr>
            <p:cNvPr id="16419" name="TextBox 2035"/>
            <p:cNvSpPr txBox="1">
              <a:spLocks noChangeArrowheads="1"/>
            </p:cNvSpPr>
            <p:nvPr/>
          </p:nvSpPr>
          <p:spPr bwMode="auto">
            <a:xfrm>
              <a:off x="2126111" y="4248944"/>
              <a:ext cx="131127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100" dirty="0"/>
                <a:t>Policy management</a:t>
              </a:r>
            </a:p>
          </p:txBody>
        </p:sp>
        <p:sp>
          <p:nvSpPr>
            <p:cNvPr id="16420" name="TextBox 2038"/>
            <p:cNvSpPr txBox="1">
              <a:spLocks noChangeArrowheads="1"/>
            </p:cNvSpPr>
            <p:nvPr/>
          </p:nvSpPr>
          <p:spPr bwMode="auto">
            <a:xfrm>
              <a:off x="4697861" y="2089944"/>
              <a:ext cx="1309687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100"/>
                <a:t>Action on application</a:t>
              </a:r>
            </a:p>
          </p:txBody>
        </p:sp>
        <p:sp>
          <p:nvSpPr>
            <p:cNvPr id="16421" name="TextBox 2039"/>
            <p:cNvSpPr txBox="1">
              <a:spLocks noChangeArrowheads="1"/>
            </p:cNvSpPr>
            <p:nvPr/>
          </p:nvSpPr>
          <p:spPr bwMode="auto">
            <a:xfrm>
              <a:off x="4750248" y="1124745"/>
              <a:ext cx="13112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100"/>
                <a:t>Action on application</a:t>
              </a:r>
            </a:p>
            <a:p>
              <a:pPr algn="ctr" eaLnBrk="1" hangingPunct="1"/>
              <a:r>
                <a:rPr lang="nl-BE" altLang="fr-FR" sz="1100"/>
                <a:t>DENIED</a:t>
              </a:r>
            </a:p>
          </p:txBody>
        </p:sp>
        <p:sp>
          <p:nvSpPr>
            <p:cNvPr id="16422" name="TextBox 2040"/>
            <p:cNvSpPr txBox="1">
              <a:spLocks noChangeArrowheads="1"/>
            </p:cNvSpPr>
            <p:nvPr/>
          </p:nvSpPr>
          <p:spPr bwMode="auto">
            <a:xfrm>
              <a:off x="7325173" y="1345407"/>
              <a:ext cx="1311275" cy="60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100"/>
                <a:t>Action on application</a:t>
              </a:r>
            </a:p>
            <a:p>
              <a:pPr algn="ctr" eaLnBrk="1" hangingPunct="1"/>
              <a:r>
                <a:rPr lang="nl-BE" altLang="fr-FR" sz="1100"/>
                <a:t>PERMITTED</a:t>
              </a:r>
            </a:p>
          </p:txBody>
        </p:sp>
        <p:sp>
          <p:nvSpPr>
            <p:cNvPr id="16423" name="TextBox 2041"/>
            <p:cNvSpPr txBox="1">
              <a:spLocks noChangeArrowheads="1"/>
            </p:cNvSpPr>
            <p:nvPr/>
          </p:nvSpPr>
          <p:spPr bwMode="auto">
            <a:xfrm>
              <a:off x="8193536" y="2980532"/>
              <a:ext cx="13112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100" dirty="0"/>
                <a:t>Information </a:t>
              </a:r>
              <a:br>
                <a:rPr lang="nl-BE" altLang="fr-FR" sz="1100" dirty="0"/>
              </a:br>
              <a:r>
                <a:rPr lang="nl-BE" altLang="fr-FR" sz="1100" dirty="0" err="1"/>
                <a:t>request</a:t>
              </a:r>
              <a:r>
                <a:rPr lang="nl-BE" altLang="fr-FR" sz="1100" dirty="0"/>
                <a:t>/reply</a:t>
              </a:r>
            </a:p>
          </p:txBody>
        </p:sp>
        <p:sp>
          <p:nvSpPr>
            <p:cNvPr id="16424" name="TextBox 2042"/>
            <p:cNvSpPr txBox="1">
              <a:spLocks noChangeArrowheads="1"/>
            </p:cNvSpPr>
            <p:nvPr/>
          </p:nvSpPr>
          <p:spPr bwMode="auto">
            <a:xfrm>
              <a:off x="6005961" y="3747294"/>
              <a:ext cx="131127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100" dirty="0"/>
                <a:t>Information </a:t>
              </a:r>
              <a:br>
                <a:rPr lang="nl-BE" altLang="fr-FR" sz="1100" dirty="0"/>
              </a:br>
              <a:r>
                <a:rPr lang="nl-BE" altLang="fr-FR" sz="1100" dirty="0" err="1"/>
                <a:t>request</a:t>
              </a:r>
              <a:r>
                <a:rPr lang="nl-BE" altLang="fr-FR" sz="1100" dirty="0"/>
                <a:t>/reply</a:t>
              </a:r>
            </a:p>
          </p:txBody>
        </p:sp>
        <p:sp>
          <p:nvSpPr>
            <p:cNvPr id="16425" name="TextBox 2043"/>
            <p:cNvSpPr txBox="1">
              <a:spLocks noChangeArrowheads="1"/>
            </p:cNvSpPr>
            <p:nvPr/>
          </p:nvSpPr>
          <p:spPr bwMode="auto">
            <a:xfrm>
              <a:off x="5907536" y="2350294"/>
              <a:ext cx="1309687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100" dirty="0" err="1"/>
                <a:t>Decision</a:t>
              </a:r>
              <a:r>
                <a:rPr lang="nl-BE" altLang="fr-FR" sz="1100" dirty="0"/>
                <a:t>  </a:t>
              </a:r>
              <a:br>
                <a:rPr lang="nl-BE" altLang="fr-FR" sz="1100" dirty="0"/>
              </a:br>
              <a:r>
                <a:rPr lang="nl-BE" altLang="fr-FR" sz="1100" dirty="0" err="1"/>
                <a:t>request</a:t>
              </a:r>
              <a:endParaRPr lang="nl-BE" altLang="fr-FR" sz="1100" dirty="0"/>
            </a:p>
          </p:txBody>
        </p:sp>
        <p:sp>
          <p:nvSpPr>
            <p:cNvPr id="16426" name="TextBox 2044"/>
            <p:cNvSpPr txBox="1">
              <a:spLocks noChangeArrowheads="1"/>
            </p:cNvSpPr>
            <p:nvPr/>
          </p:nvSpPr>
          <p:spPr bwMode="auto">
            <a:xfrm>
              <a:off x="6980686" y="2328069"/>
              <a:ext cx="131127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100" dirty="0" err="1"/>
                <a:t>Decision</a:t>
              </a:r>
              <a:r>
                <a:rPr lang="nl-BE" altLang="fr-FR" sz="1100" dirty="0"/>
                <a:t>  </a:t>
              </a:r>
              <a:br>
                <a:rPr lang="nl-BE" altLang="fr-FR" sz="1100" dirty="0"/>
              </a:br>
              <a:r>
                <a:rPr lang="nl-BE" altLang="fr-FR" sz="1100" dirty="0"/>
                <a:t>reply</a:t>
              </a:r>
            </a:p>
          </p:txBody>
        </p:sp>
        <p:pic>
          <p:nvPicPr>
            <p:cNvPr id="16428" name="Picture 20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647" y="5333207"/>
              <a:ext cx="13525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9" name="Picture 20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6347" y="5333207"/>
              <a:ext cx="1354138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0" name="TextBox 2055"/>
            <p:cNvSpPr txBox="1">
              <a:spLocks noChangeArrowheads="1"/>
            </p:cNvSpPr>
            <p:nvPr/>
          </p:nvSpPr>
          <p:spPr bwMode="auto">
            <a:xfrm>
              <a:off x="3899348" y="2988470"/>
              <a:ext cx="13112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100" dirty="0"/>
                <a:t>Policy</a:t>
              </a:r>
            </a:p>
            <a:p>
              <a:pPr algn="ctr" eaLnBrk="1" hangingPunct="1"/>
              <a:r>
                <a:rPr lang="nl-BE" altLang="fr-FR" sz="1100" dirty="0"/>
                <a:t>retrieval</a:t>
              </a:r>
            </a:p>
          </p:txBody>
        </p:sp>
        <p:sp>
          <p:nvSpPr>
            <p:cNvPr id="16431" name="TextBox 2056"/>
            <p:cNvSpPr txBox="1">
              <a:spLocks noChangeArrowheads="1"/>
            </p:cNvSpPr>
            <p:nvPr/>
          </p:nvSpPr>
          <p:spPr bwMode="auto">
            <a:xfrm>
              <a:off x="1343472" y="4928395"/>
              <a:ext cx="130968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altLang="fr-FR" sz="1100"/>
                <a:t>Manager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Policy Enforcement Model (XACML)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10160000" y="19050"/>
            <a:ext cx="1422400" cy="328613"/>
          </a:xfrm>
        </p:spPr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12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8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63222" y="1983106"/>
            <a:ext cx="4474054" cy="4259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46861" y="1988820"/>
            <a:ext cx="4488447" cy="4259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User </a:t>
            </a:r>
            <a:r>
              <a:rPr lang="nl-BE" dirty="0" err="1" smtClean="0"/>
              <a:t>and</a:t>
            </a:r>
            <a:r>
              <a:rPr lang="nl-BE" dirty="0" smtClean="0"/>
              <a:t> access management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7E9F9-624A-4017-8A91-A08CBF88450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13" y="2104389"/>
            <a:ext cx="901697" cy="608014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 rot="16200000">
            <a:off x="6152773" y="1427458"/>
            <a:ext cx="854081" cy="4720005"/>
          </a:xfrm>
          <a:prstGeom prst="arc">
            <a:avLst>
              <a:gd name="adj1" fmla="val 16344679"/>
              <a:gd name="adj2" fmla="val 5240310"/>
            </a:avLst>
          </a:prstGeom>
          <a:ln w="63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Flag of Germany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27" y="2104389"/>
            <a:ext cx="1013356" cy="60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93" y="2895678"/>
            <a:ext cx="4387700" cy="26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55" y="2895678"/>
            <a:ext cx="4387700" cy="26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7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Actual</a:t>
            </a:r>
            <a:r>
              <a:rPr lang="nl-BE" dirty="0" smtClean="0"/>
              <a:t> </a:t>
            </a:r>
            <a:r>
              <a:rPr lang="nl-BE" dirty="0" err="1" smtClean="0"/>
              <a:t>organization</a:t>
            </a:r>
            <a:r>
              <a:rPr lang="nl-BE" dirty="0" smtClean="0"/>
              <a:t> of IUAM in Belgium: CSAM</a:t>
            </a:r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 enforcement model has been applied in CSAM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https://www.csam.be/en/index.html</a:t>
            </a:r>
            <a:endParaRPr lang="en-US" dirty="0" smtClean="0"/>
          </a:p>
          <a:p>
            <a:pPr lvl="1"/>
            <a:r>
              <a:rPr lang="en-US" dirty="0" smtClean="0"/>
              <a:t>coordinated by G-Cloud board (see </a:t>
            </a:r>
            <a:r>
              <a:rPr lang="en-US" dirty="0" smtClean="0">
                <a:hlinkClick r:id="rId3"/>
              </a:rPr>
              <a:t>https://www.gcloud.belgium.be/nl/home</a:t>
            </a:r>
            <a:r>
              <a:rPr lang="en-US" dirty="0" smtClean="0"/>
              <a:t>)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FAS (Federal Authentication Service)</a:t>
            </a:r>
          </a:p>
          <a:p>
            <a:pPr lvl="1"/>
            <a:r>
              <a:rPr lang="en-US" dirty="0" smtClean="0"/>
              <a:t>one of the components of CSAM</a:t>
            </a:r>
          </a:p>
          <a:p>
            <a:pPr lvl="1"/>
            <a:r>
              <a:rPr lang="en-US" dirty="0" smtClean="0"/>
              <a:t>tackles authentication of the identity</a:t>
            </a:r>
          </a:p>
          <a:p>
            <a:pPr lvl="1"/>
            <a:r>
              <a:rPr lang="en-US" dirty="0" smtClean="0"/>
              <a:t>by different means</a:t>
            </a:r>
          </a:p>
          <a:p>
            <a:pPr lvl="2"/>
            <a:r>
              <a:rPr lang="en-US" dirty="0" smtClean="0"/>
              <a:t>electronic identity card</a:t>
            </a:r>
          </a:p>
          <a:p>
            <a:pPr lvl="2"/>
            <a:r>
              <a:rPr lang="en-US" dirty="0" smtClean="0"/>
              <a:t>mobile wallet (available by the end of 2023)</a:t>
            </a:r>
          </a:p>
          <a:p>
            <a:pPr lvl="2"/>
            <a:r>
              <a:rPr lang="en-US" dirty="0" err="1" smtClean="0"/>
              <a:t>Itsme</a:t>
            </a:r>
            <a:endParaRPr lang="en-US" dirty="0" smtClean="0"/>
          </a:p>
          <a:p>
            <a:pPr lvl="2"/>
            <a:r>
              <a:rPr lang="en-US" dirty="0" smtClean="0"/>
              <a:t>user-id, password &amp; one time password (OTP)</a:t>
            </a:r>
          </a:p>
          <a:p>
            <a:pPr lvl="2"/>
            <a:r>
              <a:rPr lang="en-US" dirty="0" smtClean="0"/>
              <a:t>user-id &amp; password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10160000" y="19050"/>
            <a:ext cx="1422400" cy="328613"/>
          </a:xfrm>
        </p:spPr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14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Authentication means FAS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15</a:t>
            </a:fld>
            <a:r>
              <a:rPr lang="fr-BE" smtClean="0"/>
              <a:t> </a:t>
            </a:r>
            <a:endParaRPr lang="fr-BE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186082"/>
              </p:ext>
            </p:extLst>
          </p:nvPr>
        </p:nvGraphicFramePr>
        <p:xfrm>
          <a:off x="6049958" y="4478623"/>
          <a:ext cx="2392881" cy="7294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463">
                <a:tc>
                  <a:txBody>
                    <a:bodyPr/>
                    <a:lstStyle/>
                    <a:p>
                      <a:endParaRPr lang="nl-BE" sz="1500" dirty="0"/>
                    </a:p>
                  </a:txBody>
                  <a:tcPr marL="83077" marR="83077" marT="99692" marB="43200"/>
                </a:tc>
                <a:tc>
                  <a:txBody>
                    <a:bodyPr/>
                    <a:lstStyle/>
                    <a:p>
                      <a:r>
                        <a:rPr lang="fr-BE" sz="1300" baseline="0" dirty="0" smtClean="0"/>
                        <a:t>Security code</a:t>
                      </a:r>
                      <a:br>
                        <a:rPr lang="fr-BE" sz="1300" baseline="0" dirty="0" smtClean="0"/>
                      </a:br>
                      <a:r>
                        <a:rPr lang="fr-BE" sz="1300" baseline="0" dirty="0" smtClean="0"/>
                        <a:t>via email,</a:t>
                      </a:r>
                    </a:p>
                    <a:p>
                      <a:r>
                        <a:rPr lang="fr-BE" sz="1300" baseline="0" dirty="0" smtClean="0"/>
                        <a:t>user-id + OTP</a:t>
                      </a:r>
                      <a:endParaRPr lang="nl-BE" sz="1300" dirty="0"/>
                    </a:p>
                  </a:txBody>
                  <a:tcPr marL="83077" marR="83077" marT="43200" marB="43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18" y="4546381"/>
            <a:ext cx="463278" cy="593946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234345"/>
              </p:ext>
            </p:extLst>
          </p:nvPr>
        </p:nvGraphicFramePr>
        <p:xfrm>
          <a:off x="3555799" y="5877781"/>
          <a:ext cx="2392881" cy="58563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633">
                <a:tc>
                  <a:txBody>
                    <a:bodyPr/>
                    <a:lstStyle/>
                    <a:p>
                      <a:endParaRPr lang="nl-BE" sz="1500" dirty="0"/>
                    </a:p>
                  </a:txBody>
                  <a:tcPr marL="83077" marR="83077" marT="99692" marB="43200"/>
                </a:tc>
                <a:tc>
                  <a:txBody>
                    <a:bodyPr/>
                    <a:lstStyle/>
                    <a:p>
                      <a:r>
                        <a:rPr lang="fr-BE" sz="1300" dirty="0" smtClean="0"/>
                        <a:t>User-id </a:t>
                      </a:r>
                      <a:r>
                        <a:rPr lang="fr-BE" sz="1300" baseline="0" dirty="0" smtClean="0"/>
                        <a:t>+ password</a:t>
                      </a:r>
                      <a:endParaRPr lang="nl-BE" sz="1300" dirty="0"/>
                    </a:p>
                  </a:txBody>
                  <a:tcPr marL="83077" marR="83077" marT="43200" marB="43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46" y="5930847"/>
            <a:ext cx="378036" cy="37803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759186" y="6362237"/>
            <a:ext cx="67056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44083">
              <a:defRPr/>
            </a:pPr>
            <a:r>
              <a:rPr lang="fr-BE" sz="1662" dirty="0">
                <a:solidFill>
                  <a:prstClr val="black"/>
                </a:solidFill>
                <a:latin typeface="Calibri"/>
              </a:rPr>
              <a:t>Weak</a:t>
            </a:r>
            <a:endParaRPr lang="nl-BE" sz="166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Up-Down Arrow 25"/>
          <p:cNvSpPr/>
          <p:nvPr/>
        </p:nvSpPr>
        <p:spPr>
          <a:xfrm>
            <a:off x="3008034" y="1682652"/>
            <a:ext cx="308671" cy="467958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>
              <a:defRPr/>
            </a:pPr>
            <a:endParaRPr lang="nl-BE" sz="1662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1989"/>
              </p:ext>
            </p:extLst>
          </p:nvPr>
        </p:nvGraphicFramePr>
        <p:xfrm>
          <a:off x="3544706" y="5193769"/>
          <a:ext cx="2392881" cy="680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243">
                <a:tc>
                  <a:txBody>
                    <a:bodyPr/>
                    <a:lstStyle/>
                    <a:p>
                      <a:endParaRPr lang="nl-BE" sz="1500" dirty="0"/>
                    </a:p>
                  </a:txBody>
                  <a:tcPr marL="83077" marR="83077" marT="99692" marB="43200"/>
                </a:tc>
                <a:tc>
                  <a:txBody>
                    <a:bodyPr/>
                    <a:lstStyle/>
                    <a:p>
                      <a:r>
                        <a:rPr lang="fr-BE" sz="1300" baseline="0" dirty="0" smtClean="0"/>
                        <a:t>Security code on paper (paper token), user-id + password</a:t>
                      </a:r>
                      <a:endParaRPr lang="nl-BE" sz="1300" dirty="0"/>
                    </a:p>
                  </a:txBody>
                  <a:tcPr marL="83077" marR="83077" marT="43200" marB="43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09" y="5371622"/>
            <a:ext cx="413171" cy="2542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59186" y="1325967"/>
            <a:ext cx="75027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44083">
              <a:defRPr/>
            </a:pPr>
            <a:r>
              <a:rPr lang="fr-BE" sz="1662" dirty="0">
                <a:solidFill>
                  <a:prstClr val="black"/>
                </a:solidFill>
                <a:latin typeface="Calibri"/>
              </a:rPr>
              <a:t>Strong</a:t>
            </a:r>
            <a:endParaRPr lang="nl-BE" sz="1662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53942"/>
              </p:ext>
            </p:extLst>
          </p:nvPr>
        </p:nvGraphicFramePr>
        <p:xfrm>
          <a:off x="3533248" y="1761163"/>
          <a:ext cx="2392881" cy="680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461">
                <a:tc>
                  <a:txBody>
                    <a:bodyPr/>
                    <a:lstStyle/>
                    <a:p>
                      <a:endParaRPr lang="nl-BE" sz="1500" dirty="0"/>
                    </a:p>
                  </a:txBody>
                  <a:tcPr marL="83077" marR="83077" marT="99692" marB="43200" anchor="ctr"/>
                </a:tc>
                <a:tc>
                  <a:txBody>
                    <a:bodyPr/>
                    <a:lstStyle/>
                    <a:p>
                      <a:r>
                        <a:rPr lang="fr-BE" sz="1300" dirty="0" smtClean="0"/>
                        <a:t>eID + PIN-code with connected card reader</a:t>
                      </a:r>
                      <a:endParaRPr lang="nl-BE" sz="1300" dirty="0"/>
                    </a:p>
                  </a:txBody>
                  <a:tcPr marL="83077" marR="83077" marT="43200" marB="43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213199"/>
              </p:ext>
            </p:extLst>
          </p:nvPr>
        </p:nvGraphicFramePr>
        <p:xfrm>
          <a:off x="3545454" y="3822249"/>
          <a:ext cx="2380674" cy="6654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491">
                <a:tc>
                  <a:txBody>
                    <a:bodyPr/>
                    <a:lstStyle/>
                    <a:p>
                      <a:endParaRPr lang="nl-BE" sz="1500" dirty="0"/>
                    </a:p>
                  </a:txBody>
                  <a:tcPr marL="83077" marR="83077" marT="99692" marB="432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300" dirty="0" smtClean="0"/>
                        <a:t>SIM</a:t>
                      </a:r>
                      <a:r>
                        <a:rPr lang="fr-BE" sz="1300" baseline="0" dirty="0" smtClean="0"/>
                        <a:t> </a:t>
                      </a:r>
                      <a:r>
                        <a:rPr lang="fr-BE" sz="1300" baseline="0" dirty="0" err="1" smtClean="0"/>
                        <a:t>card</a:t>
                      </a:r>
                      <a:r>
                        <a:rPr lang="fr-BE" sz="1300" baseline="0" dirty="0" smtClean="0"/>
                        <a:t> </a:t>
                      </a:r>
                      <a:r>
                        <a:rPr lang="fr-BE" sz="1300" dirty="0" err="1" smtClean="0"/>
                        <a:t>with</a:t>
                      </a:r>
                      <a:endParaRPr lang="nl-BE" sz="13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300" dirty="0" smtClean="0"/>
                        <a:t>PIN-code</a:t>
                      </a:r>
                      <a:endParaRPr lang="nl-BE" sz="1300" dirty="0" smtClean="0"/>
                    </a:p>
                  </a:txBody>
                  <a:tcPr marL="83077" marR="83077" marT="43200" marB="43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302" y="3880830"/>
            <a:ext cx="521562" cy="5247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04" y="1794809"/>
            <a:ext cx="278340" cy="642323"/>
          </a:xfrm>
          <a:prstGeom prst="rect">
            <a:avLst/>
          </a:prstGeom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04152"/>
              </p:ext>
            </p:extLst>
          </p:nvPr>
        </p:nvGraphicFramePr>
        <p:xfrm>
          <a:off x="3533248" y="2438407"/>
          <a:ext cx="2392881" cy="7295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571">
                <a:tc>
                  <a:txBody>
                    <a:bodyPr/>
                    <a:lstStyle/>
                    <a:p>
                      <a:endParaRPr lang="nl-BE" sz="1500" dirty="0"/>
                    </a:p>
                  </a:txBody>
                  <a:tcPr marL="83077" marR="83077" marT="99692" marB="43200" anchor="ctr"/>
                </a:tc>
                <a:tc>
                  <a:txBody>
                    <a:bodyPr/>
                    <a:lstStyle/>
                    <a:p>
                      <a:r>
                        <a:rPr lang="fr-BE" sz="1300" dirty="0" smtClean="0"/>
                        <a:t>eID + PIN-code</a:t>
                      </a:r>
                      <a:r>
                        <a:rPr lang="fr-BE" sz="1300" baseline="0" dirty="0" smtClean="0"/>
                        <a:t> with wireless card reader</a:t>
                      </a:r>
                      <a:endParaRPr lang="nl-BE" sz="1300" dirty="0"/>
                    </a:p>
                  </a:txBody>
                  <a:tcPr marL="83077" marR="83077" marT="43200" marB="43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56" y="2523512"/>
            <a:ext cx="276534" cy="55306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06" y="4584220"/>
            <a:ext cx="463968" cy="518269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4132564" y="4500431"/>
            <a:ext cx="183489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300" b="1" dirty="0">
                <a:latin typeface="+mn-lt"/>
                <a:cs typeface="+mn-cs"/>
              </a:rPr>
              <a:t>Security code</a:t>
            </a:r>
            <a:br>
              <a:rPr lang="fr-BE" sz="1300" b="1" dirty="0">
                <a:latin typeface="+mn-lt"/>
                <a:cs typeface="+mn-cs"/>
              </a:rPr>
            </a:br>
            <a:r>
              <a:rPr lang="fr-BE" sz="1300" b="1" dirty="0">
                <a:latin typeface="+mn-lt"/>
                <a:cs typeface="+mn-cs"/>
              </a:rPr>
              <a:t>via mobile </a:t>
            </a:r>
            <a:r>
              <a:rPr lang="fr-BE" sz="1300" b="1" dirty="0" err="1" smtClean="0">
                <a:latin typeface="+mn-lt"/>
                <a:cs typeface="+mn-cs"/>
              </a:rPr>
              <a:t>app</a:t>
            </a:r>
            <a:r>
              <a:rPr lang="fr-BE" sz="1300" b="1" dirty="0" smtClean="0"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300" b="1" dirty="0" smtClean="0">
                <a:latin typeface="+mn-lt"/>
                <a:cs typeface="+mn-cs"/>
              </a:rPr>
              <a:t>user-id </a:t>
            </a:r>
            <a:r>
              <a:rPr lang="fr-BE" sz="1300" b="1" dirty="0">
                <a:latin typeface="+mn-lt"/>
                <a:cs typeface="+mn-cs"/>
              </a:rPr>
              <a:t>+ </a:t>
            </a:r>
            <a:r>
              <a:rPr lang="fr-BE" sz="1300" b="1" dirty="0" smtClean="0">
                <a:latin typeface="+mn-lt"/>
                <a:cs typeface="+mn-cs"/>
              </a:rPr>
              <a:t>OTP</a:t>
            </a:r>
            <a:endParaRPr lang="nl-BE" sz="1300" b="1" dirty="0">
              <a:latin typeface="+mn-lt"/>
              <a:cs typeface="+mn-cs"/>
            </a:endParaRPr>
          </a:p>
        </p:txBody>
      </p:sp>
      <p:pic>
        <p:nvPicPr>
          <p:cNvPr id="39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58" y="3227860"/>
            <a:ext cx="463968" cy="518269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145280" y="3151555"/>
            <a:ext cx="167030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300" b="1" dirty="0">
                <a:latin typeface="+mn-lt"/>
                <a:cs typeface="+mn-cs"/>
              </a:rPr>
              <a:t>Mobile </a:t>
            </a:r>
            <a:r>
              <a:rPr lang="fr-BE" sz="1300" b="1" dirty="0" err="1">
                <a:latin typeface="+mn-lt"/>
                <a:cs typeface="+mn-cs"/>
              </a:rPr>
              <a:t>wallet</a:t>
            </a:r>
            <a:r>
              <a:rPr lang="fr-BE" sz="1300" b="1" dirty="0">
                <a:latin typeface="+mn-lt"/>
                <a:cs typeface="+mn-cs"/>
              </a:rPr>
              <a:t> </a:t>
            </a:r>
            <a:r>
              <a:rPr lang="fr-BE" sz="1300" b="1" dirty="0" err="1">
                <a:latin typeface="+mn-lt"/>
                <a:cs typeface="+mn-cs"/>
              </a:rPr>
              <a:t>with</a:t>
            </a:r>
            <a:endParaRPr lang="nl-BE" sz="1300" b="1" dirty="0">
              <a:latin typeface="+mn-lt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300" b="1" dirty="0">
                <a:latin typeface="+mn-lt"/>
                <a:cs typeface="+mn-cs"/>
              </a:rPr>
              <a:t>PIN-code (by end 2023)</a:t>
            </a:r>
            <a:endParaRPr lang="nl-BE" sz="1300" b="1" dirty="0">
              <a:latin typeface="+mn-lt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1E7FF-7E34-4FE5-A533-04EE46AAAD1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659" y="0"/>
            <a:ext cx="8611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C25D2-7D78-4C61-AA5C-4BD13D831AF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15" y="722806"/>
            <a:ext cx="10129169" cy="54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C25D2-7D78-4C61-AA5C-4BD13D831AF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30" y="365952"/>
            <a:ext cx="9090938" cy="65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applications</a:t>
            </a:r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Board of Directors of Crossroads Bank of Social Security</a:t>
            </a:r>
          </a:p>
          <a:p>
            <a:pPr lvl="1"/>
            <a:r>
              <a:rPr lang="en-US" dirty="0" smtClean="0"/>
              <a:t>composed of representatives of trade unions, self employed persons, companies and social security institutions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laid down in a formal regulation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https://www.socialsecurity.be/site_de/general/rules/rules_citizen_D.pdf</a:t>
            </a:r>
            <a:endParaRPr lang="en-US" dirty="0" smtClean="0"/>
          </a:p>
          <a:p>
            <a:endParaRPr lang="en-US" dirty="0" smtClean="0"/>
          </a:p>
          <a:p>
            <a:endParaRPr lang="nl-BE" dirty="0" smtClean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C25D2-7D78-4C61-AA5C-4BD13D831AF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620888" y="2444772"/>
            <a:ext cx="1440002" cy="1549094"/>
            <a:chOff x="407848" y="2480966"/>
            <a:chExt cx="888680" cy="956005"/>
          </a:xfrm>
        </p:grpSpPr>
        <p:pic>
          <p:nvPicPr>
            <p:cNvPr id="36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48" y="2480966"/>
              <a:ext cx="888680" cy="95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Heart 45"/>
            <p:cNvSpPr/>
            <p:nvPr/>
          </p:nvSpPr>
          <p:spPr>
            <a:xfrm>
              <a:off x="793997" y="2769811"/>
              <a:ext cx="116382" cy="113809"/>
            </a:xfrm>
            <a:prstGeom prst="hear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560893" y="1038095"/>
            <a:ext cx="4234447" cy="525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C25D2-7D78-4C61-AA5C-4BD13D831AF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Oval 15"/>
          <p:cNvSpPr>
            <a:spLocks noChangeArrowheads="1"/>
          </p:cNvSpPr>
          <p:nvPr/>
        </p:nvSpPr>
        <p:spPr bwMode="auto">
          <a:xfrm>
            <a:off x="8018780" y="5130669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7442518" y="520369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H="1">
            <a:off x="7971156" y="5514845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8369619" y="5519607"/>
            <a:ext cx="357187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 flipV="1">
            <a:off x="8469630" y="5249733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8234680" y="4698869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V="1">
            <a:off x="8382318" y="3722557"/>
            <a:ext cx="12001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8074343" y="5160833"/>
            <a:ext cx="25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nl-BE" altLang="en-US" dirty="0">
                <a:solidFill>
                  <a:srgbClr val="000000"/>
                </a:solidFill>
                <a:latin typeface="Arial" charset="0"/>
                <a:sym typeface="Arial" charset="0"/>
              </a:rPr>
              <a:t>A</a:t>
            </a:r>
            <a:endParaRPr lang="en-US" altLang="en-US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cxnSp>
        <p:nvCxnSpPr>
          <p:cNvPr id="17" name="Straight Connector 17"/>
          <p:cNvCxnSpPr>
            <a:cxnSpLocks noChangeShapeType="1"/>
          </p:cNvCxnSpPr>
          <p:nvPr/>
        </p:nvCxnSpPr>
        <p:spPr bwMode="auto">
          <a:xfrm flipV="1">
            <a:off x="7442519" y="1831844"/>
            <a:ext cx="420687" cy="3508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9"/>
          <p:cNvCxnSpPr>
            <a:cxnSpLocks noChangeShapeType="1"/>
          </p:cNvCxnSpPr>
          <p:nvPr/>
        </p:nvCxnSpPr>
        <p:spPr bwMode="auto">
          <a:xfrm flipV="1">
            <a:off x="8042593" y="2076320"/>
            <a:ext cx="266700" cy="492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21"/>
          <p:cNvCxnSpPr>
            <a:cxnSpLocks noChangeShapeType="1"/>
          </p:cNvCxnSpPr>
          <p:nvPr/>
        </p:nvCxnSpPr>
        <p:spPr bwMode="auto">
          <a:xfrm>
            <a:off x="7417118" y="1688970"/>
            <a:ext cx="379412" cy="222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Line 60"/>
          <p:cNvSpPr>
            <a:spLocks noChangeShapeType="1"/>
          </p:cNvSpPr>
          <p:nvPr/>
        </p:nvSpPr>
        <p:spPr bwMode="auto">
          <a:xfrm>
            <a:off x="8974456" y="2252532"/>
            <a:ext cx="436563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nl-BE"/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43" y="1590545"/>
            <a:ext cx="1962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18" y="1334957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69" y="2568444"/>
            <a:ext cx="782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68" y="2044570"/>
            <a:ext cx="9128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206" y="416864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56" y="4992557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956" y="556247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093" y="5487857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444" y="489572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468" y="2739894"/>
            <a:ext cx="6921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348414" y="1045715"/>
            <a:ext cx="4224921" cy="525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14" y="2544991"/>
            <a:ext cx="1348658" cy="134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69" y="552055"/>
            <a:ext cx="1378023" cy="929201"/>
          </a:xfrm>
          <a:prstGeom prst="rect">
            <a:avLst/>
          </a:prstGeom>
        </p:spPr>
      </p:pic>
      <p:pic>
        <p:nvPicPr>
          <p:cNvPr id="42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97" y="3958997"/>
            <a:ext cx="1479744" cy="147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2724149" y="3383152"/>
            <a:ext cx="1647826" cy="466480"/>
          </a:xfrm>
          <a:prstGeom prst="straightConnector1">
            <a:avLst/>
          </a:prstGeom>
          <a:ln w="12700">
            <a:solidFill>
              <a:srgbClr val="3E6E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345225" y="3592438"/>
            <a:ext cx="3637168" cy="313311"/>
          </a:xfrm>
          <a:prstGeom prst="straightConnector1">
            <a:avLst/>
          </a:prstGeom>
          <a:ln w="12700">
            <a:solidFill>
              <a:srgbClr val="3E6E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lag of Germany - Wikiped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56" y="565605"/>
            <a:ext cx="1537546" cy="92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encryption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2 </a:t>
            </a:r>
            <a:r>
              <a:rPr lang="nl-BE" dirty="0" err="1" smtClean="0"/>
              <a:t>methods</a:t>
            </a:r>
            <a:r>
              <a:rPr lang="nl-BE" dirty="0"/>
              <a:t>:</a:t>
            </a:r>
          </a:p>
          <a:p>
            <a:pPr>
              <a:defRPr/>
            </a:pPr>
            <a:endParaRPr lang="nl-BE" dirty="0"/>
          </a:p>
          <a:p>
            <a:pPr marL="628650" lvl="2" indent="-365125" algn="just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sym typeface="Arial" charset="0"/>
              </a:rPr>
              <a:t>In the case of a known recipient: use of an asymmetric encryption system (2 keys)</a:t>
            </a:r>
          </a:p>
          <a:p>
            <a:pPr marL="628650" lvl="2" indent="-365125" algn="just">
              <a:lnSpc>
                <a:spcPct val="90000"/>
              </a:lnSpc>
            </a:pPr>
            <a:endParaRPr lang="en-US" altLang="en-US" sz="2000" dirty="0">
              <a:solidFill>
                <a:srgbClr val="000000"/>
              </a:solidFill>
              <a:sym typeface="Arial" charset="0"/>
            </a:endParaRPr>
          </a:p>
          <a:p>
            <a:pPr marL="628650" lvl="2" indent="-365125" algn="just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sym typeface="Arial" charset="0"/>
              </a:rPr>
              <a:t>In the case of an unknown recipient: use of symmetric encryption (the information is encrypted and stored outside the </a:t>
            </a:r>
            <a:r>
              <a:rPr lang="en-US" altLang="en-US" sz="2000" dirty="0">
                <a:solidFill>
                  <a:srgbClr val="3E6E5A"/>
                </a:solidFill>
                <a:sym typeface="Arial" charset="0"/>
              </a:rPr>
              <a:t>eHealth </a:t>
            </a:r>
            <a:r>
              <a:rPr lang="en-US" altLang="en-US" sz="2000" dirty="0">
                <a:solidFill>
                  <a:srgbClr val="000000"/>
                </a:solidFill>
                <a:sym typeface="Arial" charset="0"/>
              </a:rPr>
              <a:t>platform; the decryption key can only be obtained through the </a:t>
            </a:r>
            <a:r>
              <a:rPr lang="en-US" altLang="en-US" sz="2000" dirty="0">
                <a:solidFill>
                  <a:srgbClr val="3E6E5A"/>
                </a:solidFill>
                <a:sym typeface="Arial" charset="0"/>
              </a:rPr>
              <a:t>eHealth</a:t>
            </a:r>
            <a:r>
              <a:rPr lang="en-US" altLang="en-US" sz="2000" dirty="0">
                <a:solidFill>
                  <a:srgbClr val="000000"/>
                </a:solidFill>
                <a:sym typeface="Arial" charset="0"/>
              </a:rPr>
              <a:t> platform)</a:t>
            </a:r>
          </a:p>
          <a:p>
            <a:pPr lvl="1">
              <a:defRPr/>
            </a:pPr>
            <a:endParaRPr lang="nl-BE" dirty="0" smtClean="0"/>
          </a:p>
          <a:p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7E9F9-624A-4017-8A91-A08CBF88450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7840664" y="3682577"/>
            <a:ext cx="2655887" cy="307777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BE" altLang="en-US" sz="1400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820864" y="3707977"/>
            <a:ext cx="2655887" cy="307777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BE" altLang="en-US" sz="1400"/>
          </a:p>
        </p:txBody>
      </p:sp>
      <p:sp>
        <p:nvSpPr>
          <p:cNvPr id="102404" name="Line 5"/>
          <p:cNvSpPr>
            <a:spLocks noChangeShapeType="1"/>
          </p:cNvSpPr>
          <p:nvPr/>
        </p:nvSpPr>
        <p:spPr bwMode="auto">
          <a:xfrm>
            <a:off x="6392863" y="1421877"/>
            <a:ext cx="0" cy="4792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272463" y="1339327"/>
            <a:ext cx="186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eHealth platform</a:t>
            </a:r>
          </a:p>
        </p:txBody>
      </p:sp>
      <p:sp>
        <p:nvSpPr>
          <p:cNvPr id="102406" name="Text Box 7"/>
          <p:cNvSpPr txBox="1">
            <a:spLocks noChangeArrowheads="1"/>
          </p:cNvSpPr>
          <p:nvPr/>
        </p:nvSpPr>
        <p:spPr bwMode="auto">
          <a:xfrm>
            <a:off x="2011363" y="1347264"/>
            <a:ext cx="186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Healthcare actor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Person or entity</a:t>
            </a:r>
          </a:p>
        </p:txBody>
      </p:sp>
      <p:sp>
        <p:nvSpPr>
          <p:cNvPr id="102407" name="Line 8"/>
          <p:cNvSpPr>
            <a:spLocks noChangeShapeType="1"/>
          </p:cNvSpPr>
          <p:nvPr/>
        </p:nvSpPr>
        <p:spPr bwMode="auto">
          <a:xfrm>
            <a:off x="5926138" y="1417115"/>
            <a:ext cx="0" cy="4792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08" name="Text Box 9"/>
          <p:cNvSpPr txBox="1">
            <a:spLocks noChangeArrowheads="1"/>
          </p:cNvSpPr>
          <p:nvPr/>
        </p:nvSpPr>
        <p:spPr bwMode="auto">
          <a:xfrm rot="-5400000">
            <a:off x="5639594" y="169413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Internet</a:t>
            </a:r>
          </a:p>
        </p:txBody>
      </p:sp>
      <p:sp>
        <p:nvSpPr>
          <p:cNvPr id="102409" name="Text Box 10"/>
          <p:cNvSpPr txBox="1">
            <a:spLocks noChangeArrowheads="1"/>
          </p:cNvSpPr>
          <p:nvPr/>
        </p:nvSpPr>
        <p:spPr bwMode="auto">
          <a:xfrm>
            <a:off x="2114550" y="2079102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US" altLang="en-US" sz="1800"/>
          </a:p>
        </p:txBody>
      </p:sp>
      <p:sp>
        <p:nvSpPr>
          <p:cNvPr id="102410" name="Text Box 11"/>
          <p:cNvSpPr txBox="1">
            <a:spLocks noChangeArrowheads="1"/>
          </p:cNvSpPr>
          <p:nvPr/>
        </p:nvSpPr>
        <p:spPr bwMode="auto">
          <a:xfrm rot="-5400000">
            <a:off x="4065588" y="3503089"/>
            <a:ext cx="1479550" cy="647700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3E6E5A"/>
                </a:solidFill>
                <a:sym typeface="Arial" charset="0"/>
              </a:rPr>
              <a:t>Identification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3E6E5A"/>
                </a:solidFill>
                <a:sym typeface="Arial" charset="0"/>
              </a:rPr>
              <a:t>certificate</a:t>
            </a:r>
          </a:p>
        </p:txBody>
      </p:sp>
      <p:sp>
        <p:nvSpPr>
          <p:cNvPr id="102411" name="Text Box 12"/>
          <p:cNvSpPr txBox="1">
            <a:spLocks noChangeArrowheads="1"/>
          </p:cNvSpPr>
          <p:nvPr/>
        </p:nvSpPr>
        <p:spPr bwMode="auto">
          <a:xfrm rot="-5400000">
            <a:off x="6211888" y="3574527"/>
            <a:ext cx="2597150" cy="368300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3E6E5A"/>
                </a:solidFill>
                <a:sym typeface="Arial" charset="0"/>
              </a:rPr>
              <a:t>Identificatieoncertificate</a:t>
            </a:r>
          </a:p>
        </p:txBody>
      </p:sp>
      <p:sp>
        <p:nvSpPr>
          <p:cNvPr id="102412" name="Line 13"/>
          <p:cNvSpPr>
            <a:spLocks noChangeShapeType="1"/>
          </p:cNvSpPr>
          <p:nvPr/>
        </p:nvSpPr>
        <p:spPr bwMode="auto">
          <a:xfrm>
            <a:off x="5137150" y="3977752"/>
            <a:ext cx="203835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13" name="Text Box 14"/>
          <p:cNvSpPr txBox="1">
            <a:spLocks noChangeArrowheads="1"/>
          </p:cNvSpPr>
          <p:nvPr/>
        </p:nvSpPr>
        <p:spPr bwMode="auto">
          <a:xfrm>
            <a:off x="5632450" y="3715815"/>
            <a:ext cx="1182688" cy="530225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400" dirty="0">
                <a:solidFill>
                  <a:srgbClr val="A50021"/>
                </a:solidFill>
                <a:sym typeface="Arial" charset="0"/>
              </a:rPr>
              <a:t>Web service</a:t>
            </a:r>
          </a:p>
          <a:p>
            <a:pPr eaLnBrk="0" hangingPunct="0">
              <a:buSzPct val="100000"/>
            </a:pPr>
            <a:r>
              <a:rPr lang="nl-BE" altLang="en-US" sz="1400" dirty="0">
                <a:solidFill>
                  <a:srgbClr val="A50021"/>
                </a:solidFill>
                <a:sym typeface="Arial" charset="0"/>
              </a:rPr>
              <a:t>Register </a:t>
            </a:r>
            <a:r>
              <a:rPr lang="nl-BE" altLang="en-US" sz="1400" dirty="0" err="1">
                <a:solidFill>
                  <a:srgbClr val="A50021"/>
                </a:solidFill>
                <a:sym typeface="Arial" charset="0"/>
              </a:rPr>
              <a:t>key</a:t>
            </a:r>
            <a:endParaRPr lang="nl-BE" altLang="en-US" sz="1400" dirty="0">
              <a:solidFill>
                <a:srgbClr val="A50021"/>
              </a:solidFill>
              <a:sym typeface="Arial" charset="0"/>
            </a:endParaRPr>
          </a:p>
        </p:txBody>
      </p:sp>
      <p:sp>
        <p:nvSpPr>
          <p:cNvPr id="102414" name="Text Box 15"/>
          <p:cNvSpPr txBox="1">
            <a:spLocks noChangeArrowheads="1"/>
          </p:cNvSpPr>
          <p:nvPr/>
        </p:nvSpPr>
        <p:spPr bwMode="auto">
          <a:xfrm>
            <a:off x="2122488" y="2183878"/>
            <a:ext cx="1962150" cy="92868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Connector or 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other software to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generate key pair</a:t>
            </a:r>
          </a:p>
        </p:txBody>
      </p:sp>
      <p:sp>
        <p:nvSpPr>
          <p:cNvPr id="102415" name="Text Box 16"/>
          <p:cNvSpPr txBox="1">
            <a:spLocks noChangeArrowheads="1"/>
          </p:cNvSpPr>
          <p:nvPr/>
        </p:nvSpPr>
        <p:spPr bwMode="auto">
          <a:xfrm>
            <a:off x="2659063" y="3633264"/>
            <a:ext cx="12128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Sends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public key</a:t>
            </a:r>
          </a:p>
        </p:txBody>
      </p:sp>
      <p:sp>
        <p:nvSpPr>
          <p:cNvPr id="102416" name="Text Box 17"/>
          <p:cNvSpPr txBox="1">
            <a:spLocks noChangeArrowheads="1"/>
          </p:cNvSpPr>
          <p:nvPr/>
        </p:nvSpPr>
        <p:spPr bwMode="auto">
          <a:xfrm>
            <a:off x="1962150" y="4962002"/>
            <a:ext cx="20256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Stores private key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in a secure way</a:t>
            </a:r>
          </a:p>
        </p:txBody>
      </p:sp>
      <p:sp>
        <p:nvSpPr>
          <p:cNvPr id="102417" name="Line 18"/>
          <p:cNvSpPr>
            <a:spLocks noChangeShapeType="1"/>
          </p:cNvSpPr>
          <p:nvPr/>
        </p:nvSpPr>
        <p:spPr bwMode="auto">
          <a:xfrm>
            <a:off x="3209925" y="3118915"/>
            <a:ext cx="0" cy="506413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18" name="Line 19"/>
          <p:cNvSpPr>
            <a:spLocks noChangeShapeType="1"/>
          </p:cNvSpPr>
          <p:nvPr/>
        </p:nvSpPr>
        <p:spPr bwMode="auto">
          <a:xfrm>
            <a:off x="2324100" y="3125265"/>
            <a:ext cx="0" cy="1839913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19" name="Oval 20"/>
          <p:cNvSpPr>
            <a:spLocks noChangeArrowheads="1"/>
          </p:cNvSpPr>
          <p:nvPr/>
        </p:nvSpPr>
        <p:spPr bwMode="auto">
          <a:xfrm>
            <a:off x="8340725" y="4752453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Public keys</a:t>
            </a:r>
          </a:p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repository</a:t>
            </a:r>
          </a:p>
        </p:txBody>
      </p:sp>
      <p:sp>
        <p:nvSpPr>
          <p:cNvPr id="102420" name="Line 21"/>
          <p:cNvSpPr>
            <a:spLocks noChangeShapeType="1"/>
          </p:cNvSpPr>
          <p:nvPr/>
        </p:nvSpPr>
        <p:spPr bwMode="auto">
          <a:xfrm flipV="1">
            <a:off x="3910014" y="3995214"/>
            <a:ext cx="561975" cy="1588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21" name="Oval 22"/>
          <p:cNvSpPr>
            <a:spLocks noChangeArrowheads="1"/>
          </p:cNvSpPr>
          <p:nvPr/>
        </p:nvSpPr>
        <p:spPr bwMode="auto">
          <a:xfrm>
            <a:off x="1844676" y="1991503"/>
            <a:ext cx="360363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1</a:t>
            </a:r>
          </a:p>
        </p:txBody>
      </p:sp>
      <p:sp>
        <p:nvSpPr>
          <p:cNvPr id="102422" name="Oval 23"/>
          <p:cNvSpPr>
            <a:spLocks noChangeArrowheads="1"/>
          </p:cNvSpPr>
          <p:nvPr/>
        </p:nvSpPr>
        <p:spPr bwMode="auto">
          <a:xfrm>
            <a:off x="2446338" y="3409140"/>
            <a:ext cx="360362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2</a:t>
            </a:r>
          </a:p>
        </p:txBody>
      </p:sp>
      <p:sp>
        <p:nvSpPr>
          <p:cNvPr id="102423" name="Oval 24"/>
          <p:cNvSpPr>
            <a:spLocks noChangeArrowheads="1"/>
          </p:cNvSpPr>
          <p:nvPr/>
        </p:nvSpPr>
        <p:spPr bwMode="auto">
          <a:xfrm>
            <a:off x="1835151" y="4704540"/>
            <a:ext cx="360363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2</a:t>
            </a:r>
          </a:p>
        </p:txBody>
      </p:sp>
      <p:sp>
        <p:nvSpPr>
          <p:cNvPr id="102424" name="Text Box 25"/>
          <p:cNvSpPr txBox="1">
            <a:spLocks noChangeArrowheads="1"/>
          </p:cNvSpPr>
          <p:nvPr/>
        </p:nvSpPr>
        <p:spPr bwMode="auto">
          <a:xfrm>
            <a:off x="8026400" y="2296590"/>
            <a:ext cx="2343150" cy="37941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Authenticates sender</a:t>
            </a:r>
          </a:p>
        </p:txBody>
      </p:sp>
      <p:sp>
        <p:nvSpPr>
          <p:cNvPr id="102425" name="Text Box 26"/>
          <p:cNvSpPr txBox="1">
            <a:spLocks noChangeArrowheads="1"/>
          </p:cNvSpPr>
          <p:nvPr/>
        </p:nvSpPr>
        <p:spPr bwMode="auto">
          <a:xfrm>
            <a:off x="8613775" y="3507852"/>
            <a:ext cx="12128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Stores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public key</a:t>
            </a:r>
          </a:p>
        </p:txBody>
      </p:sp>
      <p:sp>
        <p:nvSpPr>
          <p:cNvPr id="102426" name="Line 27"/>
          <p:cNvSpPr>
            <a:spLocks noChangeShapeType="1"/>
          </p:cNvSpPr>
          <p:nvPr/>
        </p:nvSpPr>
        <p:spPr bwMode="auto">
          <a:xfrm flipV="1">
            <a:off x="7848600" y="2679177"/>
            <a:ext cx="330200" cy="1047750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27" name="Line 28"/>
          <p:cNvSpPr>
            <a:spLocks noChangeShapeType="1"/>
          </p:cNvSpPr>
          <p:nvPr/>
        </p:nvSpPr>
        <p:spPr bwMode="auto">
          <a:xfrm>
            <a:off x="9193213" y="2669653"/>
            <a:ext cx="0" cy="858837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28" name="Line 29"/>
          <p:cNvSpPr>
            <a:spLocks noChangeShapeType="1"/>
          </p:cNvSpPr>
          <p:nvPr/>
        </p:nvSpPr>
        <p:spPr bwMode="auto">
          <a:xfrm>
            <a:off x="9199563" y="4163490"/>
            <a:ext cx="0" cy="627063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2429" name="Oval 30"/>
          <p:cNvSpPr>
            <a:spLocks noChangeArrowheads="1"/>
          </p:cNvSpPr>
          <p:nvPr/>
        </p:nvSpPr>
        <p:spPr bwMode="auto">
          <a:xfrm>
            <a:off x="7905751" y="1983565"/>
            <a:ext cx="360363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3</a:t>
            </a:r>
          </a:p>
        </p:txBody>
      </p:sp>
      <p:sp>
        <p:nvSpPr>
          <p:cNvPr id="102430" name="Oval 31"/>
          <p:cNvSpPr>
            <a:spLocks noChangeArrowheads="1"/>
          </p:cNvSpPr>
          <p:nvPr/>
        </p:nvSpPr>
        <p:spPr bwMode="auto">
          <a:xfrm>
            <a:off x="8402638" y="3283728"/>
            <a:ext cx="360362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33375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nl-BE" dirty="0" err="1" smtClean="0"/>
              <a:t>Asymmetric</a:t>
            </a:r>
            <a:r>
              <a:rPr lang="nl-BE" dirty="0" smtClean="0"/>
              <a:t> end-</a:t>
            </a:r>
            <a:r>
              <a:rPr lang="nl-BE" dirty="0" err="1" smtClean="0"/>
              <a:t>to</a:t>
            </a:r>
            <a:r>
              <a:rPr lang="nl-BE" dirty="0" smtClean="0"/>
              <a:t>-end </a:t>
            </a:r>
            <a:r>
              <a:rPr lang="nl-BE" dirty="0" err="1" smtClean="0"/>
              <a:t>encryption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B05A1-1822-45EB-8C04-CE0F24120886}" type="slidenum">
              <a:rPr lang="en-US" smtClean="0"/>
              <a:pPr>
                <a:defRPr/>
              </a:pPr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09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4"/>
          <p:cNvSpPr txBox="1">
            <a:spLocks noChangeArrowheads="1"/>
          </p:cNvSpPr>
          <p:nvPr/>
        </p:nvSpPr>
        <p:spPr bwMode="auto">
          <a:xfrm rot="-5400000">
            <a:off x="3592949" y="1786490"/>
            <a:ext cx="1497012" cy="646112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3E6E5A"/>
                </a:solidFill>
                <a:sym typeface="Arial" charset="0"/>
              </a:rPr>
              <a:t>Identification certificate</a:t>
            </a: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 rot="-5400000">
            <a:off x="6709211" y="1970640"/>
            <a:ext cx="1479550" cy="654050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3E6E5A"/>
                </a:solidFill>
                <a:sym typeface="Arial" charset="0"/>
              </a:rPr>
              <a:t>Identification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3E6E5A"/>
                </a:solidFill>
                <a:sym typeface="Arial" charset="0"/>
              </a:rPr>
              <a:t>certificate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910575" y="1583290"/>
            <a:ext cx="1920875" cy="24828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SzPct val="100000"/>
            </a:pPr>
            <a:r>
              <a:rPr lang="nl-BE" altLang="en-US">
                <a:solidFill>
                  <a:srgbClr val="000000"/>
                </a:solidFill>
                <a:sym typeface="Arial" charset="0"/>
              </a:rPr>
              <a:t>Internet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7777600" y="3688415"/>
            <a:ext cx="2655887" cy="307777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BE" altLang="en-US" sz="1400"/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8209399" y="1345165"/>
            <a:ext cx="2698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 dirty="0" smtClean="0">
                <a:solidFill>
                  <a:srgbClr val="000000"/>
                </a:solidFill>
                <a:sym typeface="Arial" charset="0"/>
              </a:rPr>
              <a:t>CBSS / eHealth </a:t>
            </a:r>
            <a:r>
              <a:rPr lang="nl-BE" altLang="en-US" sz="1800" dirty="0">
                <a:solidFill>
                  <a:srgbClr val="000000"/>
                </a:solidFill>
                <a:sym typeface="Arial" charset="0"/>
              </a:rPr>
              <a:t>platform</a:t>
            </a:r>
          </a:p>
        </p:txBody>
      </p: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8277661" y="4758291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nl-BE" altLang="en-US" dirty="0">
                <a:solidFill>
                  <a:schemeClr val="bg1"/>
                </a:solidFill>
                <a:sym typeface="Arial" charset="0"/>
              </a:rPr>
              <a:t>Public </a:t>
            </a:r>
            <a:r>
              <a:rPr lang="nl-BE" altLang="en-US" dirty="0" err="1">
                <a:solidFill>
                  <a:schemeClr val="bg1"/>
                </a:solidFill>
                <a:sym typeface="Arial" charset="0"/>
              </a:rPr>
              <a:t>keys</a:t>
            </a:r>
            <a:endParaRPr lang="nl-BE" altLang="en-US" dirty="0">
              <a:solidFill>
                <a:schemeClr val="bg1"/>
              </a:solidFill>
              <a:sym typeface="Arial" charset="0"/>
            </a:endParaRPr>
          </a:p>
          <a:p>
            <a:pPr algn="ctr" eaLnBrk="0" hangingPunct="0">
              <a:buSzPct val="100000"/>
            </a:pPr>
            <a:r>
              <a:rPr lang="nl-BE" altLang="en-US" dirty="0" err="1">
                <a:solidFill>
                  <a:schemeClr val="bg1"/>
                </a:solidFill>
                <a:sym typeface="Arial" charset="0"/>
              </a:rPr>
              <a:t>repository</a:t>
            </a:r>
            <a:endParaRPr lang="nl-BE" altLang="en-US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7963336" y="2302428"/>
            <a:ext cx="2343150" cy="37941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Authenticates sender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8550711" y="3513690"/>
            <a:ext cx="12128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Sends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public key</a:t>
            </a:r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7842687" y="1989403"/>
            <a:ext cx="360363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2</a:t>
            </a:r>
          </a:p>
        </p:txBody>
      </p:sp>
      <p:sp>
        <p:nvSpPr>
          <p:cNvPr id="103435" name="Oval 11"/>
          <p:cNvSpPr>
            <a:spLocks noChangeArrowheads="1"/>
          </p:cNvSpPr>
          <p:nvPr/>
        </p:nvSpPr>
        <p:spPr bwMode="auto">
          <a:xfrm>
            <a:off x="8339574" y="3289566"/>
            <a:ext cx="360362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3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1757799" y="2831958"/>
            <a:ext cx="2247900" cy="307777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BE" altLang="en-US" sz="1400"/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1792724" y="1408665"/>
            <a:ext cx="212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Message originator</a:t>
            </a:r>
          </a:p>
        </p:txBody>
      </p:sp>
      <p:sp>
        <p:nvSpPr>
          <p:cNvPr id="103438" name="Text Box 15"/>
          <p:cNvSpPr txBox="1">
            <a:spLocks noChangeArrowheads="1"/>
          </p:cNvSpPr>
          <p:nvPr/>
        </p:nvSpPr>
        <p:spPr bwMode="auto">
          <a:xfrm>
            <a:off x="1928758" y="2043168"/>
            <a:ext cx="1936749" cy="646331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 dirty="0" err="1">
                <a:solidFill>
                  <a:srgbClr val="000000"/>
                </a:solidFill>
                <a:sym typeface="Arial" charset="0"/>
              </a:rPr>
              <a:t>Asks</a:t>
            </a:r>
            <a:r>
              <a:rPr lang="nl-BE" altLang="en-US" sz="1800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nl-BE" altLang="en-US" sz="1800" dirty="0" err="1">
                <a:solidFill>
                  <a:srgbClr val="000000"/>
                </a:solidFill>
                <a:sym typeface="Arial" charset="0"/>
              </a:rPr>
              <a:t>for</a:t>
            </a:r>
            <a:r>
              <a:rPr lang="nl-BE" altLang="en-US" sz="1800" dirty="0">
                <a:solidFill>
                  <a:srgbClr val="000000"/>
                </a:solidFill>
                <a:sym typeface="Arial" charset="0"/>
              </a:rPr>
              <a:t> public </a:t>
            </a:r>
            <a:r>
              <a:rPr lang="nl-BE" altLang="en-US" sz="1800" dirty="0" err="1" smtClean="0">
                <a:solidFill>
                  <a:srgbClr val="000000"/>
                </a:solidFill>
                <a:sym typeface="Arial" charset="0"/>
              </a:rPr>
              <a:t>key</a:t>
            </a:r>
            <a:r>
              <a:rPr lang="nl-BE" altLang="en-US" sz="1800" dirty="0" smtClean="0">
                <a:solidFill>
                  <a:srgbClr val="000000"/>
                </a:solidFill>
                <a:sym typeface="Arial" charset="0"/>
              </a:rPr>
              <a:t> of </a:t>
            </a:r>
            <a:r>
              <a:rPr lang="nl-BE" altLang="en-US" sz="1800" dirty="0" err="1" smtClean="0">
                <a:solidFill>
                  <a:srgbClr val="000000"/>
                </a:solidFill>
                <a:sym typeface="Arial" charset="0"/>
              </a:rPr>
              <a:t>addressee</a:t>
            </a:r>
            <a:endParaRPr lang="nl-BE" altLang="en-US" sz="18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03439" name="Text Box 16"/>
          <p:cNvSpPr txBox="1">
            <a:spLocks noChangeArrowheads="1"/>
          </p:cNvSpPr>
          <p:nvPr/>
        </p:nvSpPr>
        <p:spPr bwMode="auto">
          <a:xfrm>
            <a:off x="2640449" y="3639102"/>
            <a:ext cx="11239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Encrypts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message</a:t>
            </a:r>
          </a:p>
        </p:txBody>
      </p:sp>
      <p:sp>
        <p:nvSpPr>
          <p:cNvPr id="103440" name="Oval 17"/>
          <p:cNvSpPr>
            <a:spLocks noChangeArrowheads="1"/>
          </p:cNvSpPr>
          <p:nvPr/>
        </p:nvSpPr>
        <p:spPr bwMode="auto">
          <a:xfrm>
            <a:off x="2383274" y="3414978"/>
            <a:ext cx="360362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4</a:t>
            </a:r>
          </a:p>
        </p:txBody>
      </p:sp>
      <p:sp>
        <p:nvSpPr>
          <p:cNvPr id="103441" name="Oval 18"/>
          <p:cNvSpPr>
            <a:spLocks noChangeArrowheads="1"/>
          </p:cNvSpPr>
          <p:nvPr/>
        </p:nvSpPr>
        <p:spPr bwMode="auto">
          <a:xfrm>
            <a:off x="1682694" y="1814794"/>
            <a:ext cx="360362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1</a:t>
            </a:r>
          </a:p>
        </p:txBody>
      </p:sp>
      <p:sp>
        <p:nvSpPr>
          <p:cNvPr id="103442" name="Rectangle 19"/>
          <p:cNvSpPr>
            <a:spLocks noChangeArrowheads="1"/>
          </p:cNvSpPr>
          <p:nvPr/>
        </p:nvSpPr>
        <p:spPr bwMode="auto">
          <a:xfrm>
            <a:off x="2194362" y="5554521"/>
            <a:ext cx="4703763" cy="307777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nl-BE" altLang="en-US" sz="1400"/>
          </a:p>
        </p:txBody>
      </p:sp>
      <p:sp>
        <p:nvSpPr>
          <p:cNvPr id="103443" name="Text Box 20"/>
          <p:cNvSpPr txBox="1">
            <a:spLocks noChangeArrowheads="1"/>
          </p:cNvSpPr>
          <p:nvPr/>
        </p:nvSpPr>
        <p:spPr bwMode="auto">
          <a:xfrm>
            <a:off x="2448361" y="4886878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Message recipient</a:t>
            </a:r>
          </a:p>
        </p:txBody>
      </p:sp>
      <p:sp>
        <p:nvSpPr>
          <p:cNvPr id="103444" name="Text Box 21"/>
          <p:cNvSpPr txBox="1">
            <a:spLocks noChangeArrowheads="1"/>
          </p:cNvSpPr>
          <p:nvPr/>
        </p:nvSpPr>
        <p:spPr bwMode="auto">
          <a:xfrm>
            <a:off x="2376924" y="5502828"/>
            <a:ext cx="2089150" cy="37941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000000"/>
                </a:solidFill>
                <a:sym typeface="Arial" charset="0"/>
              </a:rPr>
              <a:t>Decrypts message</a:t>
            </a:r>
          </a:p>
        </p:txBody>
      </p:sp>
      <p:sp>
        <p:nvSpPr>
          <p:cNvPr id="103445" name="Oval 22"/>
          <p:cNvSpPr>
            <a:spLocks noChangeArrowheads="1"/>
          </p:cNvSpPr>
          <p:nvPr/>
        </p:nvSpPr>
        <p:spPr bwMode="auto">
          <a:xfrm>
            <a:off x="2238812" y="5221553"/>
            <a:ext cx="360363" cy="3895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SzPct val="100000"/>
            </a:pPr>
            <a:r>
              <a:rPr lang="nl-BE" altLang="en-US" sz="1200" b="1">
                <a:solidFill>
                  <a:srgbClr val="000000"/>
                </a:solidFill>
                <a:sym typeface="Arial" charset="0"/>
              </a:rPr>
              <a:t>5</a:t>
            </a:r>
          </a:p>
        </p:txBody>
      </p:sp>
      <p:sp>
        <p:nvSpPr>
          <p:cNvPr id="103446" name="Oval 23"/>
          <p:cNvSpPr>
            <a:spLocks noChangeArrowheads="1"/>
          </p:cNvSpPr>
          <p:nvPr/>
        </p:nvSpPr>
        <p:spPr bwMode="auto">
          <a:xfrm>
            <a:off x="4958199" y="5107541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nl-BE" altLang="en-US" dirty="0" err="1">
                <a:solidFill>
                  <a:schemeClr val="bg1"/>
                </a:solidFill>
                <a:sym typeface="Arial" charset="0"/>
              </a:rPr>
              <a:t>Stored</a:t>
            </a:r>
            <a:endParaRPr lang="nl-BE" altLang="en-US" dirty="0">
              <a:solidFill>
                <a:schemeClr val="bg1"/>
              </a:solidFill>
              <a:sym typeface="Arial" charset="0"/>
            </a:endParaRPr>
          </a:p>
          <a:p>
            <a:pPr algn="ctr" eaLnBrk="0" hangingPunct="0">
              <a:buSzPct val="100000"/>
            </a:pPr>
            <a:r>
              <a:rPr lang="nl-BE" altLang="en-US" dirty="0">
                <a:solidFill>
                  <a:schemeClr val="bg1"/>
                </a:solidFill>
                <a:sym typeface="Arial" charset="0"/>
              </a:rPr>
              <a:t>private</a:t>
            </a:r>
          </a:p>
          <a:p>
            <a:pPr algn="ctr" eaLnBrk="0" hangingPunct="0">
              <a:buSzPct val="100000"/>
            </a:pPr>
            <a:r>
              <a:rPr lang="nl-BE" altLang="en-US" dirty="0" err="1">
                <a:solidFill>
                  <a:schemeClr val="bg1"/>
                </a:solidFill>
                <a:sym typeface="Arial" charset="0"/>
              </a:rPr>
              <a:t>key</a:t>
            </a:r>
            <a:endParaRPr lang="nl-BE" altLang="en-US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103447" name="Line 24"/>
          <p:cNvSpPr>
            <a:spLocks noChangeShapeType="1"/>
          </p:cNvSpPr>
          <p:nvPr/>
        </p:nvSpPr>
        <p:spPr bwMode="auto">
          <a:xfrm flipH="1">
            <a:off x="4410511" y="5733016"/>
            <a:ext cx="528638" cy="1587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3448" name="Text Box 25"/>
          <p:cNvSpPr txBox="1">
            <a:spLocks noChangeArrowheads="1"/>
          </p:cNvSpPr>
          <p:nvPr/>
        </p:nvSpPr>
        <p:spPr bwMode="auto">
          <a:xfrm>
            <a:off x="5105836" y="4205840"/>
            <a:ext cx="1479550" cy="646112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800">
                <a:solidFill>
                  <a:srgbClr val="3E6E5A"/>
                </a:solidFill>
                <a:sym typeface="Arial" charset="0"/>
              </a:rPr>
              <a:t>Identification</a:t>
            </a:r>
          </a:p>
          <a:p>
            <a:pPr eaLnBrk="0" hangingPunct="0">
              <a:buSzPct val="100000"/>
            </a:pPr>
            <a:r>
              <a:rPr lang="nl-BE" altLang="en-US" sz="1800">
                <a:solidFill>
                  <a:srgbClr val="3E6E5A"/>
                </a:solidFill>
                <a:sym typeface="Arial" charset="0"/>
              </a:rPr>
              <a:t>certificate</a:t>
            </a:r>
          </a:p>
        </p:txBody>
      </p:sp>
      <p:sp>
        <p:nvSpPr>
          <p:cNvPr id="103449" name="Line 26"/>
          <p:cNvSpPr>
            <a:spLocks noChangeShapeType="1"/>
          </p:cNvSpPr>
          <p:nvPr/>
        </p:nvSpPr>
        <p:spPr bwMode="auto">
          <a:xfrm>
            <a:off x="4688325" y="2165902"/>
            <a:ext cx="242728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3450" name="Text Box 28"/>
          <p:cNvSpPr txBox="1">
            <a:spLocks noChangeArrowheads="1"/>
          </p:cNvSpPr>
          <p:nvPr/>
        </p:nvSpPr>
        <p:spPr bwMode="auto">
          <a:xfrm>
            <a:off x="5275699" y="1903966"/>
            <a:ext cx="1331912" cy="530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400">
                <a:solidFill>
                  <a:srgbClr val="A50021"/>
                </a:solidFill>
                <a:sym typeface="Arial" charset="0"/>
              </a:rPr>
              <a:t>Web service</a:t>
            </a:r>
          </a:p>
          <a:p>
            <a:pPr eaLnBrk="0" hangingPunct="0">
              <a:buSzPct val="100000"/>
            </a:pPr>
            <a:r>
              <a:rPr lang="nl-BE" altLang="en-US" sz="1400">
                <a:solidFill>
                  <a:srgbClr val="A50021"/>
                </a:solidFill>
                <a:sym typeface="Arial" charset="0"/>
              </a:rPr>
              <a:t>Ask public key</a:t>
            </a:r>
          </a:p>
        </p:txBody>
      </p:sp>
      <p:sp>
        <p:nvSpPr>
          <p:cNvPr id="103451" name="Text Box 29"/>
          <p:cNvSpPr txBox="1">
            <a:spLocks noChangeArrowheads="1"/>
          </p:cNvSpPr>
          <p:nvPr/>
        </p:nvSpPr>
        <p:spPr bwMode="auto">
          <a:xfrm rot="3135873">
            <a:off x="4543068" y="3196984"/>
            <a:ext cx="1379538" cy="530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400">
                <a:solidFill>
                  <a:srgbClr val="A50021"/>
                </a:solidFill>
                <a:sym typeface="Arial" charset="0"/>
              </a:rPr>
              <a:t>Send message</a:t>
            </a:r>
          </a:p>
          <a:p>
            <a:pPr eaLnBrk="0" hangingPunct="0">
              <a:buSzPct val="100000"/>
            </a:pPr>
            <a:r>
              <a:rPr lang="nl-BE" altLang="en-US" sz="1400">
                <a:solidFill>
                  <a:srgbClr val="A50021"/>
                </a:solidFill>
                <a:sym typeface="Arial" charset="0"/>
              </a:rPr>
              <a:t>Any protocol</a:t>
            </a:r>
          </a:p>
        </p:txBody>
      </p:sp>
      <p:sp>
        <p:nvSpPr>
          <p:cNvPr id="103452" name="Line 30"/>
          <p:cNvSpPr>
            <a:spLocks noChangeShapeType="1"/>
          </p:cNvSpPr>
          <p:nvPr/>
        </p:nvSpPr>
        <p:spPr bwMode="auto">
          <a:xfrm flipH="1">
            <a:off x="3732650" y="4869416"/>
            <a:ext cx="2016125" cy="619125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3453" name="Line 31"/>
          <p:cNvSpPr>
            <a:spLocks noChangeShapeType="1"/>
          </p:cNvSpPr>
          <p:nvPr/>
        </p:nvSpPr>
        <p:spPr bwMode="auto">
          <a:xfrm flipH="1" flipV="1">
            <a:off x="9187299" y="4155041"/>
            <a:ext cx="0" cy="593725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3454" name="Line 32"/>
          <p:cNvSpPr>
            <a:spLocks noChangeShapeType="1"/>
          </p:cNvSpPr>
          <p:nvPr/>
        </p:nvSpPr>
        <p:spPr bwMode="auto">
          <a:xfrm flipH="1" flipV="1">
            <a:off x="7776012" y="2586591"/>
            <a:ext cx="1217613" cy="922337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3455" name="Line 33"/>
          <p:cNvSpPr>
            <a:spLocks noChangeShapeType="1"/>
          </p:cNvSpPr>
          <p:nvPr/>
        </p:nvSpPr>
        <p:spPr bwMode="auto">
          <a:xfrm>
            <a:off x="9173011" y="2681840"/>
            <a:ext cx="7938" cy="849312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3456" name="Line 34"/>
          <p:cNvSpPr>
            <a:spLocks noChangeShapeType="1"/>
          </p:cNvSpPr>
          <p:nvPr/>
        </p:nvSpPr>
        <p:spPr bwMode="auto">
          <a:xfrm>
            <a:off x="3172262" y="2689499"/>
            <a:ext cx="0" cy="930554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nl-BE"/>
          </a:p>
        </p:txBody>
      </p:sp>
      <p:sp>
        <p:nvSpPr>
          <p:cNvPr id="103457" name="Line 35"/>
          <p:cNvSpPr>
            <a:spLocks noChangeShapeType="1"/>
          </p:cNvSpPr>
          <p:nvPr/>
        </p:nvSpPr>
        <p:spPr bwMode="auto">
          <a:xfrm flipV="1">
            <a:off x="3864412" y="2381803"/>
            <a:ext cx="250825" cy="9525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3458" name="Line 36"/>
          <p:cNvSpPr>
            <a:spLocks noChangeShapeType="1"/>
          </p:cNvSpPr>
          <p:nvPr/>
        </p:nvSpPr>
        <p:spPr bwMode="auto">
          <a:xfrm flipV="1">
            <a:off x="3534211" y="2723116"/>
            <a:ext cx="471488" cy="922337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3459" name="Line 37"/>
          <p:cNvSpPr>
            <a:spLocks noChangeShapeType="1"/>
          </p:cNvSpPr>
          <p:nvPr/>
        </p:nvSpPr>
        <p:spPr bwMode="auto">
          <a:xfrm>
            <a:off x="7782362" y="2492927"/>
            <a:ext cx="180975" cy="0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33375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nl-BE" dirty="0" err="1"/>
              <a:t>Asymmetric</a:t>
            </a:r>
            <a:r>
              <a:rPr lang="nl-BE" dirty="0"/>
              <a:t> end-</a:t>
            </a:r>
            <a:r>
              <a:rPr lang="nl-BE" dirty="0" err="1"/>
              <a:t>to</a:t>
            </a:r>
            <a:r>
              <a:rPr lang="nl-BE" dirty="0"/>
              <a:t>-end </a:t>
            </a:r>
            <a:r>
              <a:rPr lang="nl-BE" dirty="0" err="1"/>
              <a:t>encryption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811BA-C3C5-4651-B0AD-34A44F8AFF17}" type="slidenum">
              <a:rPr lang="en-US" smtClean="0"/>
              <a:pPr>
                <a:defRPr/>
              </a:pPr>
              <a:t>22</a:t>
            </a:fld>
            <a:endParaRPr lang="nl-BE"/>
          </a:p>
        </p:txBody>
      </p:sp>
      <p:sp>
        <p:nvSpPr>
          <p:cNvPr id="103463" name="Line 27"/>
          <p:cNvSpPr>
            <a:spLocks noChangeShapeType="1"/>
          </p:cNvSpPr>
          <p:nvPr/>
        </p:nvSpPr>
        <p:spPr bwMode="auto">
          <a:xfrm>
            <a:off x="4672450" y="2756453"/>
            <a:ext cx="1101725" cy="1431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78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3"/>
          <p:cNvSpPr>
            <a:spLocks noChangeArrowheads="1"/>
          </p:cNvSpPr>
          <p:nvPr/>
        </p:nvSpPr>
        <p:spPr bwMode="auto">
          <a:xfrm>
            <a:off x="8761413" y="2726235"/>
            <a:ext cx="1708150" cy="1271588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nl-BE" altLang="en-US" dirty="0">
                <a:solidFill>
                  <a:schemeClr val="bg1"/>
                </a:solidFill>
                <a:sym typeface="Arial" charset="0"/>
              </a:rPr>
              <a:t>User 2</a:t>
            </a:r>
          </a:p>
          <a:p>
            <a:pPr algn="ctr" eaLnBrk="0" hangingPunct="0">
              <a:buSzPct val="100000"/>
            </a:pPr>
            <a:r>
              <a:rPr lang="nl-BE" altLang="en-US" dirty="0" err="1">
                <a:solidFill>
                  <a:schemeClr val="bg1"/>
                </a:solidFill>
                <a:sym typeface="Arial" charset="0"/>
              </a:rPr>
              <a:t>Recipient</a:t>
            </a:r>
            <a:endParaRPr lang="nl-BE" altLang="en-US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104451" name="Oval 4"/>
          <p:cNvSpPr>
            <a:spLocks noChangeArrowheads="1"/>
          </p:cNvSpPr>
          <p:nvPr/>
        </p:nvSpPr>
        <p:spPr bwMode="auto">
          <a:xfrm>
            <a:off x="1666875" y="2734174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nl-BE" altLang="en-US" dirty="0">
                <a:solidFill>
                  <a:schemeClr val="bg1"/>
                </a:solidFill>
                <a:sym typeface="Arial" charset="0"/>
              </a:rPr>
              <a:t>User 1</a:t>
            </a:r>
          </a:p>
          <a:p>
            <a:pPr algn="ctr" eaLnBrk="0" hangingPunct="0">
              <a:buSzPct val="100000"/>
            </a:pPr>
            <a:r>
              <a:rPr lang="nl-BE" altLang="en-US" dirty="0" err="1">
                <a:solidFill>
                  <a:schemeClr val="bg1"/>
                </a:solidFill>
                <a:sym typeface="Arial" charset="0"/>
              </a:rPr>
              <a:t>Originator</a:t>
            </a:r>
            <a:endParaRPr lang="nl-BE" altLang="en-US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104452" name="Oval 5"/>
          <p:cNvSpPr>
            <a:spLocks noChangeArrowheads="1"/>
          </p:cNvSpPr>
          <p:nvPr/>
        </p:nvSpPr>
        <p:spPr bwMode="auto">
          <a:xfrm>
            <a:off x="5013325" y="1206999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nl-BE" altLang="en-US" dirty="0" err="1">
                <a:solidFill>
                  <a:schemeClr val="bg1"/>
                </a:solidFill>
                <a:sym typeface="Arial" charset="0"/>
              </a:rPr>
              <a:t>Key</a:t>
            </a:r>
            <a:r>
              <a:rPr lang="nl-BE" altLang="en-US" dirty="0">
                <a:solidFill>
                  <a:schemeClr val="bg1"/>
                </a:solidFill>
                <a:sym typeface="Arial" charset="0"/>
              </a:rPr>
              <a:t> </a:t>
            </a:r>
          </a:p>
          <a:p>
            <a:pPr algn="ctr" eaLnBrk="0" hangingPunct="0">
              <a:buSzPct val="100000"/>
            </a:pPr>
            <a:r>
              <a:rPr lang="nl-BE" altLang="en-US" dirty="0">
                <a:solidFill>
                  <a:schemeClr val="bg1"/>
                </a:solidFill>
                <a:sym typeface="Arial" charset="0"/>
              </a:rPr>
              <a:t>m</a:t>
            </a:r>
            <a:r>
              <a:rPr lang="nl-BE" altLang="en-US" dirty="0" smtClean="0">
                <a:solidFill>
                  <a:schemeClr val="bg1"/>
                </a:solidFill>
                <a:sym typeface="Arial" charset="0"/>
              </a:rPr>
              <a:t>anagement</a:t>
            </a:r>
            <a:endParaRPr lang="nl-BE" altLang="en-US" dirty="0">
              <a:solidFill>
                <a:schemeClr val="bg1"/>
              </a:solidFill>
              <a:sym typeface="Arial" charset="0"/>
            </a:endParaRPr>
          </a:p>
          <a:p>
            <a:pPr algn="ctr" eaLnBrk="0" hangingPunct="0">
              <a:buSzPct val="100000"/>
            </a:pPr>
            <a:r>
              <a:rPr lang="nl-BE" altLang="en-US" dirty="0" smtClean="0">
                <a:solidFill>
                  <a:schemeClr val="bg1"/>
                </a:solidFill>
                <a:sym typeface="Arial" charset="0"/>
              </a:rPr>
              <a:t>/depot</a:t>
            </a:r>
            <a:endParaRPr lang="nl-BE" altLang="en-US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104453" name="Oval 6"/>
          <p:cNvSpPr>
            <a:spLocks noChangeArrowheads="1"/>
          </p:cNvSpPr>
          <p:nvPr/>
        </p:nvSpPr>
        <p:spPr bwMode="auto">
          <a:xfrm>
            <a:off x="5021263" y="4761410"/>
            <a:ext cx="1708150" cy="1282700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nl-BE" altLang="en-US" dirty="0" err="1">
                <a:solidFill>
                  <a:schemeClr val="bg1"/>
                </a:solidFill>
                <a:sym typeface="Arial" charset="0"/>
              </a:rPr>
              <a:t>Messages</a:t>
            </a:r>
            <a:endParaRPr lang="nl-BE" altLang="en-US" dirty="0">
              <a:solidFill>
                <a:schemeClr val="bg1"/>
              </a:solidFill>
              <a:sym typeface="Arial" charset="0"/>
            </a:endParaRPr>
          </a:p>
          <a:p>
            <a:pPr algn="ctr" eaLnBrk="0" hangingPunct="0">
              <a:buSzPct val="100000"/>
            </a:pPr>
            <a:r>
              <a:rPr lang="nl-BE" altLang="en-US" dirty="0">
                <a:solidFill>
                  <a:schemeClr val="bg1"/>
                </a:solidFill>
                <a:sym typeface="Arial" charset="0"/>
              </a:rPr>
              <a:t>Depot</a:t>
            </a:r>
          </a:p>
        </p:txBody>
      </p:sp>
      <p:sp>
        <p:nvSpPr>
          <p:cNvPr id="104454" name="Line 7"/>
          <p:cNvSpPr>
            <a:spLocks noChangeShapeType="1"/>
          </p:cNvSpPr>
          <p:nvPr/>
        </p:nvSpPr>
        <p:spPr bwMode="auto">
          <a:xfrm flipV="1">
            <a:off x="3278188" y="2202361"/>
            <a:ext cx="1852612" cy="893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4455" name="Text Box 8"/>
          <p:cNvSpPr txBox="1">
            <a:spLocks noChangeArrowheads="1"/>
          </p:cNvSpPr>
          <p:nvPr/>
        </p:nvSpPr>
        <p:spPr bwMode="auto">
          <a:xfrm>
            <a:off x="4078288" y="2724649"/>
            <a:ext cx="963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000" b="1">
                <a:solidFill>
                  <a:srgbClr val="000000"/>
                </a:solidFill>
                <a:sym typeface="Arial" charset="0"/>
              </a:rPr>
              <a:t>1</a:t>
            </a: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 asks for key</a:t>
            </a:r>
          </a:p>
        </p:txBody>
      </p:sp>
      <p:sp>
        <p:nvSpPr>
          <p:cNvPr id="104456" name="Line 9"/>
          <p:cNvSpPr>
            <a:spLocks noChangeShapeType="1"/>
          </p:cNvSpPr>
          <p:nvPr/>
        </p:nvSpPr>
        <p:spPr bwMode="auto">
          <a:xfrm flipH="1">
            <a:off x="3160714" y="2064248"/>
            <a:ext cx="1874837" cy="8937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4457" name="Text Box 10"/>
          <p:cNvSpPr txBox="1">
            <a:spLocks noChangeArrowheads="1"/>
          </p:cNvSpPr>
          <p:nvPr/>
        </p:nvSpPr>
        <p:spPr bwMode="auto">
          <a:xfrm>
            <a:off x="2720975" y="2472236"/>
            <a:ext cx="857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000" b="1">
                <a:solidFill>
                  <a:srgbClr val="000000"/>
                </a:solidFill>
                <a:sym typeface="Arial" charset="0"/>
              </a:rPr>
              <a:t>2</a:t>
            </a: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 sends key</a:t>
            </a:r>
          </a:p>
        </p:txBody>
      </p:sp>
      <p:grpSp>
        <p:nvGrpSpPr>
          <p:cNvPr id="104458" name="Group 11"/>
          <p:cNvGrpSpPr>
            <a:grpSpLocks/>
          </p:cNvGrpSpPr>
          <p:nvPr/>
        </p:nvGrpSpPr>
        <p:grpSpPr bwMode="auto">
          <a:xfrm rot="-1540434">
            <a:off x="3106583" y="1589702"/>
            <a:ext cx="1833563" cy="815975"/>
            <a:chOff x="1174" y="2491"/>
            <a:chExt cx="1155" cy="514"/>
          </a:xfrm>
        </p:grpSpPr>
        <p:sp>
          <p:nvSpPr>
            <p:cNvPr id="104482" name="Text Box 12"/>
            <p:cNvSpPr txBox="1">
              <a:spLocks noChangeArrowheads="1"/>
            </p:cNvSpPr>
            <p:nvPr/>
          </p:nvSpPr>
          <p:spPr bwMode="auto">
            <a:xfrm>
              <a:off x="1375" y="2824"/>
              <a:ext cx="753" cy="18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nl-BE" altLang="en-US" sz="1200">
                  <a:solidFill>
                    <a:srgbClr val="990000"/>
                  </a:solidFill>
                  <a:sym typeface="Arial" charset="0"/>
                </a:rPr>
                <a:t>Symmetric key</a:t>
              </a:r>
            </a:p>
          </p:txBody>
        </p:sp>
        <p:sp>
          <p:nvSpPr>
            <p:cNvPr id="104484" name="Text Box 14"/>
            <p:cNvSpPr txBox="1">
              <a:spLocks noChangeArrowheads="1"/>
            </p:cNvSpPr>
            <p:nvPr/>
          </p:nvSpPr>
          <p:spPr bwMode="auto">
            <a:xfrm>
              <a:off x="1174" y="2491"/>
              <a:ext cx="1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SzPct val="100000"/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SzPct val="100000"/>
              </a:pPr>
              <a:r>
                <a:rPr lang="nl-BE" altLang="en-US" sz="1200">
                  <a:solidFill>
                    <a:srgbClr val="000000"/>
                  </a:solidFill>
                  <a:sym typeface="Arial" charset="0"/>
                </a:rPr>
                <a:t>Encrypted with public key of user 1</a:t>
              </a:r>
            </a:p>
          </p:txBody>
        </p:sp>
      </p:grpSp>
      <p:sp>
        <p:nvSpPr>
          <p:cNvPr id="104459" name="Line 15"/>
          <p:cNvSpPr>
            <a:spLocks noChangeShapeType="1"/>
          </p:cNvSpPr>
          <p:nvPr/>
        </p:nvSpPr>
        <p:spPr bwMode="auto">
          <a:xfrm>
            <a:off x="3203575" y="3754936"/>
            <a:ext cx="2084388" cy="122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4460" name="Text Box 16"/>
          <p:cNvSpPr txBox="1">
            <a:spLocks noChangeArrowheads="1"/>
          </p:cNvSpPr>
          <p:nvPr/>
        </p:nvSpPr>
        <p:spPr bwMode="auto">
          <a:xfrm>
            <a:off x="4024314" y="4039099"/>
            <a:ext cx="1762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000" b="1">
                <a:solidFill>
                  <a:srgbClr val="000000"/>
                </a:solidFill>
                <a:sym typeface="Arial" charset="0"/>
              </a:rPr>
              <a:t>3</a:t>
            </a: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 sends encrypted message</a:t>
            </a:r>
          </a:p>
        </p:txBody>
      </p:sp>
      <p:sp>
        <p:nvSpPr>
          <p:cNvPr id="104461" name="Text Box 17"/>
          <p:cNvSpPr txBox="1">
            <a:spLocks noChangeArrowheads="1"/>
          </p:cNvSpPr>
          <p:nvPr/>
        </p:nvSpPr>
        <p:spPr bwMode="auto">
          <a:xfrm rot="1788510">
            <a:off x="2846388" y="4745535"/>
            <a:ext cx="1835150" cy="469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200">
                <a:solidFill>
                  <a:srgbClr val="990000"/>
                </a:solidFill>
                <a:sym typeface="Arial" charset="0"/>
              </a:rPr>
              <a:t>Message encrypted with</a:t>
            </a:r>
          </a:p>
          <a:p>
            <a:pPr eaLnBrk="0" hangingPunct="0">
              <a:buSzPct val="100000"/>
            </a:pPr>
            <a:r>
              <a:rPr lang="nl-BE" altLang="en-US" sz="1200">
                <a:solidFill>
                  <a:srgbClr val="990000"/>
                </a:solidFill>
                <a:sym typeface="Arial" charset="0"/>
              </a:rPr>
              <a:t>symmetric key</a:t>
            </a:r>
          </a:p>
        </p:txBody>
      </p:sp>
      <p:sp>
        <p:nvSpPr>
          <p:cNvPr id="104463" name="Text Box 19"/>
          <p:cNvSpPr txBox="1">
            <a:spLocks noChangeArrowheads="1"/>
          </p:cNvSpPr>
          <p:nvPr/>
        </p:nvSpPr>
        <p:spPr bwMode="auto">
          <a:xfrm rot="1788510">
            <a:off x="2876550" y="4289923"/>
            <a:ext cx="229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200">
                <a:solidFill>
                  <a:srgbClr val="000000"/>
                </a:solidFill>
                <a:sym typeface="Arial" charset="0"/>
              </a:rPr>
              <a:t>Encrypted with public key of Message depot</a:t>
            </a:r>
          </a:p>
        </p:txBody>
      </p:sp>
      <p:sp>
        <p:nvSpPr>
          <p:cNvPr id="104464" name="Text Box 20"/>
          <p:cNvSpPr txBox="1">
            <a:spLocks noChangeArrowheads="1"/>
          </p:cNvSpPr>
          <p:nvPr/>
        </p:nvSpPr>
        <p:spPr bwMode="auto">
          <a:xfrm>
            <a:off x="4976813" y="6045698"/>
            <a:ext cx="1835150" cy="469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200">
                <a:solidFill>
                  <a:srgbClr val="990000"/>
                </a:solidFill>
                <a:sym typeface="Arial" charset="0"/>
              </a:rPr>
              <a:t>Message encrypted with</a:t>
            </a:r>
          </a:p>
          <a:p>
            <a:pPr eaLnBrk="0" hangingPunct="0">
              <a:buSzPct val="100000"/>
            </a:pPr>
            <a:r>
              <a:rPr lang="nl-BE" altLang="en-US" sz="1200">
                <a:solidFill>
                  <a:srgbClr val="990000"/>
                </a:solidFill>
                <a:sym typeface="Arial" charset="0"/>
              </a:rPr>
              <a:t>symmetric key</a:t>
            </a:r>
          </a:p>
        </p:txBody>
      </p:sp>
      <p:sp>
        <p:nvSpPr>
          <p:cNvPr id="104465" name="Line 21"/>
          <p:cNvSpPr>
            <a:spLocks noChangeShapeType="1"/>
          </p:cNvSpPr>
          <p:nvPr/>
        </p:nvSpPr>
        <p:spPr bwMode="auto">
          <a:xfrm flipH="1" flipV="1">
            <a:off x="6600826" y="2127749"/>
            <a:ext cx="2233613" cy="968375"/>
          </a:xfrm>
          <a:prstGeom prst="line">
            <a:avLst/>
          </a:prstGeom>
          <a:noFill/>
          <a:ln w="12700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4466" name="Text Box 22"/>
          <p:cNvSpPr txBox="1">
            <a:spLocks noChangeArrowheads="1"/>
          </p:cNvSpPr>
          <p:nvPr/>
        </p:nvSpPr>
        <p:spPr bwMode="auto">
          <a:xfrm>
            <a:off x="7489825" y="2950074"/>
            <a:ext cx="113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000" b="1">
                <a:solidFill>
                  <a:srgbClr val="000000"/>
                </a:solidFill>
                <a:sym typeface="Arial" charset="0"/>
              </a:rPr>
              <a:t>4</a:t>
            </a: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 justifies right to</a:t>
            </a:r>
          </a:p>
          <a:p>
            <a:pPr eaLnBrk="0" hangingPunct="0">
              <a:buSzPct val="100000"/>
            </a:pP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obtain key</a:t>
            </a:r>
          </a:p>
        </p:txBody>
      </p:sp>
      <p:sp>
        <p:nvSpPr>
          <p:cNvPr id="104467" name="Line 23"/>
          <p:cNvSpPr>
            <a:spLocks noChangeShapeType="1"/>
          </p:cNvSpPr>
          <p:nvPr/>
        </p:nvSpPr>
        <p:spPr bwMode="auto">
          <a:xfrm flipH="1">
            <a:off x="6577013" y="3831136"/>
            <a:ext cx="2489200" cy="1203325"/>
          </a:xfrm>
          <a:prstGeom prst="line">
            <a:avLst/>
          </a:prstGeom>
          <a:noFill/>
          <a:ln w="12700">
            <a:solidFill>
              <a:srgbClr val="3E6E5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4468" name="Text Box 24"/>
          <p:cNvSpPr txBox="1">
            <a:spLocks noChangeArrowheads="1"/>
          </p:cNvSpPr>
          <p:nvPr/>
        </p:nvSpPr>
        <p:spPr bwMode="auto">
          <a:xfrm>
            <a:off x="7423150" y="3731124"/>
            <a:ext cx="113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000" b="1">
                <a:solidFill>
                  <a:srgbClr val="000000"/>
                </a:solidFill>
                <a:sym typeface="Arial" charset="0"/>
              </a:rPr>
              <a:t>4</a:t>
            </a: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 justifies right to</a:t>
            </a:r>
          </a:p>
          <a:p>
            <a:pPr eaLnBrk="0" hangingPunct="0">
              <a:buSzPct val="100000"/>
            </a:pP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obtain message</a:t>
            </a:r>
          </a:p>
        </p:txBody>
      </p:sp>
      <p:sp>
        <p:nvSpPr>
          <p:cNvPr id="104469" name="Text Box 25"/>
          <p:cNvSpPr txBox="1">
            <a:spLocks noChangeArrowheads="1"/>
          </p:cNvSpPr>
          <p:nvPr/>
        </p:nvSpPr>
        <p:spPr bwMode="auto">
          <a:xfrm rot="1408605">
            <a:off x="7219950" y="2092824"/>
            <a:ext cx="1195388" cy="2873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200">
                <a:solidFill>
                  <a:srgbClr val="990000"/>
                </a:solidFill>
                <a:sym typeface="Arial" charset="0"/>
              </a:rPr>
              <a:t>Symmetric key</a:t>
            </a:r>
          </a:p>
        </p:txBody>
      </p:sp>
      <p:sp>
        <p:nvSpPr>
          <p:cNvPr id="104471" name="Text Box 27"/>
          <p:cNvSpPr txBox="1">
            <a:spLocks noChangeArrowheads="1"/>
          </p:cNvSpPr>
          <p:nvPr/>
        </p:nvSpPr>
        <p:spPr bwMode="auto">
          <a:xfrm rot="1408605">
            <a:off x="7078663" y="1602285"/>
            <a:ext cx="1833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200">
                <a:solidFill>
                  <a:srgbClr val="000000"/>
                </a:solidFill>
                <a:sym typeface="Arial" charset="0"/>
              </a:rPr>
              <a:t>Encrypted with public key of user 2</a:t>
            </a:r>
          </a:p>
        </p:txBody>
      </p:sp>
      <p:sp>
        <p:nvSpPr>
          <p:cNvPr id="104472" name="Line 28"/>
          <p:cNvSpPr>
            <a:spLocks noChangeShapeType="1"/>
          </p:cNvSpPr>
          <p:nvPr/>
        </p:nvSpPr>
        <p:spPr bwMode="auto">
          <a:xfrm>
            <a:off x="6694489" y="2027735"/>
            <a:ext cx="2244725" cy="96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4473" name="Text Box 29"/>
          <p:cNvSpPr txBox="1">
            <a:spLocks noChangeArrowheads="1"/>
          </p:cNvSpPr>
          <p:nvPr/>
        </p:nvSpPr>
        <p:spPr bwMode="auto">
          <a:xfrm>
            <a:off x="6176963" y="2461124"/>
            <a:ext cx="1009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000" b="1">
                <a:solidFill>
                  <a:srgbClr val="000000"/>
                </a:solidFill>
                <a:sym typeface="Arial" charset="0"/>
              </a:rPr>
              <a:t>5 </a:t>
            </a: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receives key</a:t>
            </a:r>
          </a:p>
        </p:txBody>
      </p:sp>
      <p:sp>
        <p:nvSpPr>
          <p:cNvPr id="104474" name="Text Box 30"/>
          <p:cNvSpPr txBox="1">
            <a:spLocks noChangeArrowheads="1"/>
          </p:cNvSpPr>
          <p:nvPr/>
        </p:nvSpPr>
        <p:spPr bwMode="auto">
          <a:xfrm>
            <a:off x="6069014" y="4474074"/>
            <a:ext cx="1387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000" b="1">
                <a:solidFill>
                  <a:srgbClr val="000000"/>
                </a:solidFill>
                <a:sym typeface="Arial" charset="0"/>
              </a:rPr>
              <a:t>5 </a:t>
            </a:r>
            <a:r>
              <a:rPr lang="nl-BE" altLang="en-US" sz="1000">
                <a:solidFill>
                  <a:srgbClr val="000000"/>
                </a:solidFill>
                <a:sym typeface="Arial" charset="0"/>
              </a:rPr>
              <a:t>receives message</a:t>
            </a:r>
          </a:p>
        </p:txBody>
      </p:sp>
      <p:sp>
        <p:nvSpPr>
          <p:cNvPr id="104475" name="Line 31"/>
          <p:cNvSpPr>
            <a:spLocks noChangeShapeType="1"/>
          </p:cNvSpPr>
          <p:nvPr/>
        </p:nvSpPr>
        <p:spPr bwMode="auto">
          <a:xfrm flipV="1">
            <a:off x="6650039" y="3929560"/>
            <a:ext cx="2581275" cy="1252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nl-BE"/>
          </a:p>
        </p:txBody>
      </p:sp>
      <p:sp>
        <p:nvSpPr>
          <p:cNvPr id="104476" name="Text Box 32"/>
          <p:cNvSpPr txBox="1">
            <a:spLocks noChangeArrowheads="1"/>
          </p:cNvSpPr>
          <p:nvPr/>
        </p:nvSpPr>
        <p:spPr bwMode="auto">
          <a:xfrm rot="-1568230">
            <a:off x="7483475" y="5001123"/>
            <a:ext cx="1835150" cy="469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200">
                <a:solidFill>
                  <a:srgbClr val="990000"/>
                </a:solidFill>
                <a:sym typeface="Arial" charset="0"/>
              </a:rPr>
              <a:t>Message encrypted with</a:t>
            </a:r>
          </a:p>
          <a:p>
            <a:pPr eaLnBrk="0" hangingPunct="0">
              <a:buSzPct val="100000"/>
            </a:pPr>
            <a:r>
              <a:rPr lang="nl-BE" altLang="en-US" sz="1200">
                <a:solidFill>
                  <a:srgbClr val="990000"/>
                </a:solidFill>
                <a:sym typeface="Arial" charset="0"/>
              </a:rPr>
              <a:t>symmetric key</a:t>
            </a:r>
          </a:p>
        </p:txBody>
      </p:sp>
      <p:sp>
        <p:nvSpPr>
          <p:cNvPr id="104478" name="Text Box 34"/>
          <p:cNvSpPr txBox="1">
            <a:spLocks noChangeArrowheads="1"/>
          </p:cNvSpPr>
          <p:nvPr/>
        </p:nvSpPr>
        <p:spPr bwMode="auto">
          <a:xfrm rot="-1568230">
            <a:off x="7013575" y="4528048"/>
            <a:ext cx="229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r>
              <a:rPr lang="nl-BE" altLang="en-US" sz="1200">
                <a:solidFill>
                  <a:srgbClr val="000000"/>
                </a:solidFill>
                <a:sym typeface="Arial" charset="0"/>
              </a:rPr>
              <a:t>Encrypted with public key of User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350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BE" dirty="0" err="1"/>
              <a:t>S</a:t>
            </a:r>
            <a:r>
              <a:rPr lang="nl-BE" dirty="0" err="1" smtClean="0"/>
              <a:t>ymmetric</a:t>
            </a:r>
            <a:r>
              <a:rPr lang="nl-BE" dirty="0" smtClean="0"/>
              <a:t> </a:t>
            </a:r>
            <a:r>
              <a:rPr lang="nl-BE" dirty="0"/>
              <a:t>end-</a:t>
            </a:r>
            <a:r>
              <a:rPr lang="nl-BE" dirty="0" err="1"/>
              <a:t>to</a:t>
            </a:r>
            <a:r>
              <a:rPr lang="nl-BE" dirty="0"/>
              <a:t>-end </a:t>
            </a:r>
            <a:r>
              <a:rPr lang="nl-BE" dirty="0" err="1"/>
              <a:t>encryption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20811-828D-497F-BF85-6DB12D89F2E4}" type="slidenum">
              <a:rPr lang="en-US" smtClean="0"/>
              <a:pPr>
                <a:defRPr/>
              </a:pPr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65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ayered architecture pattern in software engineering – theCodeRe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720080"/>
            <a:ext cx="6432469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374788"/>
            <a:ext cx="5054352" cy="990600"/>
          </a:xfrm>
        </p:spPr>
        <p:txBody>
          <a:bodyPr>
            <a:normAutofit fontScale="90000"/>
          </a:bodyPr>
          <a:lstStyle/>
          <a:p>
            <a:r>
              <a:rPr lang="nl-BE" dirty="0" err="1" smtClean="0"/>
              <a:t>Layered</a:t>
            </a:r>
            <a:r>
              <a:rPr lang="nl-BE" dirty="0" smtClean="0"/>
              <a:t>, service </a:t>
            </a:r>
            <a:r>
              <a:rPr lang="nl-BE" dirty="0" err="1" smtClean="0"/>
              <a:t>oriented</a:t>
            </a:r>
            <a:r>
              <a:rPr lang="nl-BE" dirty="0" smtClean="0"/>
              <a:t> </a:t>
            </a:r>
            <a:r>
              <a:rPr lang="nl-BE" dirty="0" err="1" smtClean="0"/>
              <a:t>architecture</a:t>
            </a:r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layer, e.g.</a:t>
            </a:r>
          </a:p>
          <a:p>
            <a:pPr lvl="1"/>
            <a:r>
              <a:rPr lang="en-US" dirty="0" smtClean="0"/>
              <a:t>web applications</a:t>
            </a:r>
          </a:p>
          <a:p>
            <a:pPr lvl="1"/>
            <a:r>
              <a:rPr lang="en-US" dirty="0" smtClean="0"/>
              <a:t>mobile applications</a:t>
            </a:r>
          </a:p>
          <a:p>
            <a:r>
              <a:rPr lang="en-US" dirty="0" smtClean="0"/>
              <a:t>business logic layer, e.g.</a:t>
            </a:r>
          </a:p>
          <a:p>
            <a:pPr lvl="1"/>
            <a:r>
              <a:rPr lang="en-US" dirty="0" smtClean="0"/>
              <a:t>workflow</a:t>
            </a:r>
          </a:p>
          <a:p>
            <a:r>
              <a:rPr lang="en-US" dirty="0" smtClean="0"/>
              <a:t>services layer, e.g.</a:t>
            </a:r>
          </a:p>
          <a:p>
            <a:pPr lvl="1"/>
            <a:r>
              <a:rPr lang="en-US" dirty="0" smtClean="0"/>
              <a:t>user &amp; access management service</a:t>
            </a:r>
          </a:p>
          <a:p>
            <a:pPr lvl="1"/>
            <a:r>
              <a:rPr lang="en-US" dirty="0" smtClean="0"/>
              <a:t>communication service</a:t>
            </a:r>
          </a:p>
          <a:p>
            <a:pPr lvl="1"/>
            <a:r>
              <a:rPr lang="en-US" dirty="0" err="1" smtClean="0"/>
              <a:t>blockchain</a:t>
            </a:r>
            <a:endParaRPr lang="en-US" dirty="0" smtClean="0"/>
          </a:p>
          <a:p>
            <a:r>
              <a:rPr lang="en-US" dirty="0" smtClean="0"/>
              <a:t>data store layer, e.g.</a:t>
            </a:r>
          </a:p>
          <a:p>
            <a:pPr lvl="1"/>
            <a:r>
              <a:rPr lang="en-US" dirty="0" smtClean="0"/>
              <a:t>authentic sources</a:t>
            </a:r>
          </a:p>
          <a:p>
            <a:pPr lvl="1"/>
            <a:r>
              <a:rPr lang="en-US" dirty="0" smtClean="0"/>
              <a:t>personal vaults</a:t>
            </a:r>
          </a:p>
          <a:p>
            <a:pPr lvl="1"/>
            <a:r>
              <a:rPr lang="en-US" dirty="0" smtClean="0"/>
              <a:t>local storage on mobile device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24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Across layers</a:t>
            </a:r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security, e.g.</a:t>
            </a:r>
          </a:p>
          <a:p>
            <a:pPr lvl="1"/>
            <a:r>
              <a:rPr lang="en-US" dirty="0" smtClean="0"/>
              <a:t>access authorization</a:t>
            </a:r>
          </a:p>
          <a:p>
            <a:pPr lvl="1"/>
            <a:r>
              <a:rPr lang="en-US" dirty="0" smtClean="0"/>
              <a:t>logging</a:t>
            </a:r>
          </a:p>
          <a:p>
            <a:pPr lvl="1"/>
            <a:r>
              <a:rPr lang="en-US" dirty="0" smtClean="0"/>
              <a:t>business continuity</a:t>
            </a:r>
          </a:p>
          <a:p>
            <a:endParaRPr lang="en-US" dirty="0" smtClean="0"/>
          </a:p>
          <a:p>
            <a:r>
              <a:rPr lang="en-US" dirty="0" smtClean="0"/>
              <a:t>configuration, e.g.</a:t>
            </a:r>
          </a:p>
          <a:p>
            <a:pPr lvl="1"/>
            <a:r>
              <a:rPr lang="en-US" dirty="0" smtClean="0"/>
              <a:t>capacity management</a:t>
            </a:r>
          </a:p>
          <a:p>
            <a:pPr lvl="1"/>
            <a:r>
              <a:rPr lang="en-US" dirty="0" smtClean="0"/>
              <a:t>load balancing</a:t>
            </a:r>
          </a:p>
          <a:p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10160000" y="19050"/>
            <a:ext cx="1422400" cy="328613"/>
          </a:xfrm>
        </p:spPr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25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50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mtClean="0"/>
              <a:t>Advantages of layered, service oriented architecture</a:t>
            </a:r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multifunctional reuse possibility</a:t>
            </a:r>
          </a:p>
          <a:p>
            <a:pPr lvl="1"/>
            <a:r>
              <a:rPr lang="en-US" dirty="0" smtClean="0"/>
              <a:t>lower cost</a:t>
            </a:r>
          </a:p>
          <a:p>
            <a:pPr lvl="1"/>
            <a:r>
              <a:rPr lang="en-US" dirty="0" smtClean="0"/>
              <a:t>higher quality</a:t>
            </a:r>
          </a:p>
          <a:p>
            <a:pPr lvl="1"/>
            <a:r>
              <a:rPr lang="en-US" dirty="0" smtClean="0"/>
              <a:t>quicker time to market</a:t>
            </a:r>
          </a:p>
          <a:p>
            <a:pPr lvl="1"/>
            <a:r>
              <a:rPr lang="en-US" dirty="0" smtClean="0"/>
              <a:t>better user experience</a:t>
            </a:r>
          </a:p>
          <a:p>
            <a:endParaRPr lang="en-US" dirty="0" smtClean="0"/>
          </a:p>
          <a:p>
            <a:r>
              <a:rPr lang="en-US" dirty="0" smtClean="0"/>
              <a:t>reduced dependency of components</a:t>
            </a:r>
          </a:p>
          <a:p>
            <a:pPr lvl="1"/>
            <a:r>
              <a:rPr lang="en-US" dirty="0" smtClean="0"/>
              <a:t>easier and less costly maintenance</a:t>
            </a:r>
          </a:p>
          <a:p>
            <a:endParaRPr lang="en-US" dirty="0" smtClean="0"/>
          </a:p>
          <a:p>
            <a:r>
              <a:rPr lang="en-US" dirty="0" smtClean="0"/>
              <a:t>easier unit testing because each component can be tested individually</a:t>
            </a:r>
          </a:p>
          <a:p>
            <a:pPr lvl="1"/>
            <a:r>
              <a:rPr lang="en-US" dirty="0" smtClean="0"/>
              <a:t>but need for sound integration and performance testing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10160000" y="19050"/>
            <a:ext cx="1422400" cy="328613"/>
          </a:xfrm>
        </p:spPr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26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09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27</a:t>
            </a:fld>
            <a:r>
              <a:rPr lang="fr-BE" smtClean="0"/>
              <a:t> </a:t>
            </a:r>
            <a:endParaRPr lang="fr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0"/>
            <a:ext cx="5838669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42742" y="332656"/>
            <a:ext cx="42352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200" dirty="0" smtClean="0">
                <a:hlinkClick r:id="rId3"/>
              </a:rPr>
              <a:t>www.gcloud.belgium.be</a:t>
            </a:r>
            <a:endParaRPr lang="nl-BE" sz="3200" dirty="0" smtClean="0"/>
          </a:p>
          <a:p>
            <a:endParaRPr lang="nl-BE" sz="3200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79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28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5" name="Tekstvak 4"/>
          <p:cNvSpPr txBox="1"/>
          <p:nvPr/>
        </p:nvSpPr>
        <p:spPr>
          <a:xfrm>
            <a:off x="623392" y="332656"/>
            <a:ext cx="3636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200" dirty="0" smtClean="0">
                <a:hlinkClick r:id="rId2"/>
              </a:rPr>
              <a:t>www.reuse.smals.be</a:t>
            </a:r>
            <a:endParaRPr lang="nl-BE" sz="3200" dirty="0" smtClean="0"/>
          </a:p>
          <a:p>
            <a:endParaRPr lang="nl-BE" sz="3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759" y="2237"/>
            <a:ext cx="6242831" cy="6855763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11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29</a:t>
            </a:fld>
            <a:r>
              <a:rPr lang="fr-BE" smtClean="0"/>
              <a:t> </a:t>
            </a:r>
            <a:endParaRPr lang="fr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0"/>
            <a:ext cx="6192688" cy="687228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0" y="332656"/>
            <a:ext cx="523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hlinkClick r:id="rId3"/>
              </a:rPr>
              <a:t>https://</a:t>
            </a:r>
            <a:r>
              <a:rPr lang="nl-BE" sz="3200" dirty="0" smtClean="0">
                <a:hlinkClick r:id="rId3"/>
              </a:rPr>
              <a:t>www.ehealth.fgov.be/ehealthplatform/fr</a:t>
            </a:r>
            <a:endParaRPr lang="nl-BE" sz="3200" dirty="0" smtClean="0"/>
          </a:p>
          <a:p>
            <a:endParaRPr lang="nl-BE" sz="3200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8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Basic </a:t>
            </a:r>
            <a:r>
              <a:rPr lang="nl-BE" dirty="0" err="1" smtClean="0"/>
              <a:t>requirements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identification of the citizen</a:t>
            </a:r>
          </a:p>
          <a:p>
            <a:endParaRPr lang="en-US" dirty="0" smtClean="0"/>
          </a:p>
          <a:p>
            <a:r>
              <a:rPr lang="en-US" dirty="0" smtClean="0"/>
              <a:t>Correct routing of information request</a:t>
            </a:r>
          </a:p>
          <a:p>
            <a:endParaRPr lang="en-US" dirty="0" smtClean="0"/>
          </a:p>
          <a:p>
            <a:r>
              <a:rPr lang="en-US" dirty="0" smtClean="0"/>
              <a:t>Privacy and information security management</a:t>
            </a:r>
          </a:p>
          <a:p>
            <a:pPr lvl="1"/>
            <a:r>
              <a:rPr lang="en-US" dirty="0" smtClean="0"/>
              <a:t>identity, user and access management (IUAM)</a:t>
            </a:r>
          </a:p>
          <a:p>
            <a:pPr lvl="1"/>
            <a:r>
              <a:rPr lang="en-US" dirty="0" smtClean="0"/>
              <a:t>end-to-end encryption</a:t>
            </a:r>
          </a:p>
          <a:p>
            <a:endParaRPr lang="en-US" dirty="0" smtClean="0"/>
          </a:p>
          <a:p>
            <a:r>
              <a:rPr lang="en-US" dirty="0" smtClean="0"/>
              <a:t>Interoperability</a:t>
            </a:r>
          </a:p>
          <a:p>
            <a:pPr lvl="1"/>
            <a:r>
              <a:rPr lang="en-US" dirty="0" smtClean="0"/>
              <a:t>technical</a:t>
            </a:r>
          </a:p>
          <a:p>
            <a:pPr lvl="1"/>
            <a:r>
              <a:rPr lang="en-US" dirty="0" smtClean="0"/>
              <a:t>semantic</a:t>
            </a:r>
          </a:p>
          <a:p>
            <a:endParaRPr lang="nl-BE" dirty="0" smtClean="0"/>
          </a:p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E7FF-7E34-4FE5-A533-04EE46AAAD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209800" y="2056880"/>
            <a:ext cx="7848600" cy="1927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4400" cap="none" dirty="0" err="1"/>
              <a:t>Thank</a:t>
            </a:r>
            <a:r>
              <a:rPr lang="nl-BE" sz="4400" cap="none" dirty="0"/>
              <a:t> </a:t>
            </a:r>
            <a:r>
              <a:rPr lang="nl-BE" sz="4400" cap="none" dirty="0" err="1"/>
              <a:t>you</a:t>
            </a:r>
            <a:r>
              <a:rPr lang="nl-BE" sz="4400" cap="none" dirty="0"/>
              <a:t> ! </a:t>
            </a:r>
            <a:r>
              <a:rPr lang="nl-BE" sz="4400" dirty="0"/>
              <a:t/>
            </a:r>
            <a:br>
              <a:rPr lang="nl-BE" sz="4400" dirty="0"/>
            </a:br>
            <a:r>
              <a:rPr lang="nl-BE" sz="4400" cap="none" dirty="0" err="1"/>
              <a:t>Any</a:t>
            </a:r>
            <a:r>
              <a:rPr lang="nl-BE" sz="4400" cap="none" dirty="0"/>
              <a:t> </a:t>
            </a:r>
            <a:r>
              <a:rPr lang="nl-BE" sz="4400" cap="none" dirty="0" err="1"/>
              <a:t>questions</a:t>
            </a:r>
            <a:r>
              <a:rPr lang="nl-BE" sz="4400" cap="none" dirty="0"/>
              <a:t> ?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810000" y="19970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9570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Identification of a </a:t>
            </a:r>
            <a:r>
              <a:rPr lang="nl-BE" dirty="0" err="1" smtClean="0"/>
              <a:t>citizen</a:t>
            </a:r>
            <a:r>
              <a:rPr lang="nl-BE" dirty="0" smtClean="0"/>
              <a:t> in Belgium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en-US" dirty="0" smtClean="0"/>
              <a:t>Obligatory use prescribed by law of social security identification number (SSIN) in the social and health sector </a:t>
            </a:r>
          </a:p>
          <a:p>
            <a:endParaRPr lang="en-US" dirty="0" smtClean="0"/>
          </a:p>
          <a:p>
            <a:r>
              <a:rPr lang="en-US" dirty="0" smtClean="0"/>
              <a:t>Procedures are available in order to guarantee unicity of SSIN</a:t>
            </a:r>
          </a:p>
          <a:p>
            <a:endParaRPr lang="en-US" dirty="0" smtClean="0"/>
          </a:p>
          <a:p>
            <a:r>
              <a:rPr lang="en-US" dirty="0" smtClean="0"/>
              <a:t>SSIN is available on electronic identity card or ISI+-card</a:t>
            </a:r>
          </a:p>
          <a:p>
            <a:endParaRPr lang="en-US" dirty="0" smtClean="0"/>
          </a:p>
          <a:p>
            <a:r>
              <a:rPr lang="en-US" dirty="0" smtClean="0"/>
              <a:t>Link register is available in order to link the Belgian SSIN with one or more identification numbers in other countries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1E7FF-7E34-4FE5-A533-04EE46AAAD1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 Belgium: reference directory</a:t>
            </a:r>
            <a:endParaRPr lang="en-US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directory of available services/information</a:t>
            </a:r>
          </a:p>
          <a:p>
            <a:pPr lvl="1"/>
            <a:r>
              <a:rPr lang="en-GB" sz="1800" dirty="0" smtClean="0"/>
              <a:t>which information/services are available at any actor depending on the capacity in which a person/company is registered at each actor</a:t>
            </a:r>
          </a:p>
          <a:p>
            <a:r>
              <a:rPr lang="en-GB" sz="2000" dirty="0" smtClean="0"/>
              <a:t>directory of authorized users and applications</a:t>
            </a:r>
          </a:p>
          <a:p>
            <a:pPr lvl="1"/>
            <a:r>
              <a:rPr lang="en-GB" sz="1800" dirty="0" smtClean="0"/>
              <a:t>list of users and applications</a:t>
            </a:r>
          </a:p>
          <a:p>
            <a:pPr lvl="1"/>
            <a:r>
              <a:rPr lang="en-GB" sz="1800" dirty="0" smtClean="0"/>
              <a:t>definition of authentication means and rules</a:t>
            </a:r>
          </a:p>
          <a:p>
            <a:pPr lvl="1"/>
            <a:r>
              <a:rPr lang="en-GB" sz="1800" dirty="0" smtClean="0"/>
              <a:t>definition of authorization profiles: which kind of information/service can be accessed, in what situation and for what period of time depending on in which capacity the person/company is registered with the actor that accesses the information/service</a:t>
            </a:r>
          </a:p>
          <a:p>
            <a:r>
              <a:rPr lang="en-GB" sz="2000" dirty="0" smtClean="0"/>
              <a:t>directory of data subjects</a:t>
            </a:r>
          </a:p>
          <a:p>
            <a:pPr lvl="1"/>
            <a:r>
              <a:rPr lang="en-GB" sz="1800" dirty="0" smtClean="0"/>
              <a:t>which persons/companies have personal files at which actors for which periods of time, and in which capacity they are registered</a:t>
            </a:r>
          </a:p>
          <a:p>
            <a:r>
              <a:rPr lang="en-GB" sz="2000" dirty="0" smtClean="0"/>
              <a:t>subscription table</a:t>
            </a:r>
          </a:p>
          <a:p>
            <a:pPr lvl="1"/>
            <a:r>
              <a:rPr lang="en-GB" sz="1800" dirty="0" smtClean="0"/>
              <a:t>which users/applications want to automatically receive what information/services in which situations for which persons/companies in which capacity</a:t>
            </a:r>
            <a:endParaRPr lang="en-GB" sz="18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5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09186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Example in health sector: hubs &amp; metahub system</a:t>
            </a:r>
            <a:endParaRPr lang="en-US" dirty="0"/>
          </a:p>
        </p:txBody>
      </p:sp>
      <p:pic>
        <p:nvPicPr>
          <p:cNvPr id="6451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12" y="1425575"/>
            <a:ext cx="6728376" cy="4876800"/>
          </a:xfr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6</a:t>
            </a:fld>
            <a:endParaRPr lang="en-GB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665116" y="3331838"/>
            <a:ext cx="2592288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>
                <a:solidFill>
                  <a:srgbClr val="000000"/>
                </a:solidFill>
              </a:rPr>
              <a:t>5 hubs</a:t>
            </a:r>
          </a:p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Metahub</a:t>
            </a:r>
            <a:r>
              <a:rPr lang="en-US" b="1" dirty="0" smtClean="0">
                <a:solidFill>
                  <a:srgbClr val="000000"/>
                </a:solidFill>
              </a:rPr>
              <a:t> at eHealth-platform</a:t>
            </a:r>
            <a:endParaRPr lang="en-US" b="1" dirty="0">
              <a:solidFill>
                <a:srgbClr val="000000"/>
              </a:solidFill>
            </a:endParaRPr>
          </a:p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All </a:t>
            </a:r>
            <a:r>
              <a:rPr lang="en-US" b="1" dirty="0">
                <a:solidFill>
                  <a:srgbClr val="000000"/>
                </a:solidFill>
              </a:rPr>
              <a:t>Belgian </a:t>
            </a:r>
            <a:r>
              <a:rPr lang="en-US" b="1" dirty="0" smtClean="0">
                <a:solidFill>
                  <a:srgbClr val="000000"/>
                </a:solidFill>
              </a:rPr>
              <a:t>hospitals, clinical labs and health vaults </a:t>
            </a:r>
            <a:r>
              <a:rPr lang="en-US" b="1" dirty="0">
                <a:solidFill>
                  <a:srgbClr val="000000"/>
                </a:solidFill>
              </a:rPr>
              <a:t>connected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6720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8024814" y="1993900"/>
            <a:ext cx="433387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7448551" y="2066926"/>
            <a:ext cx="5762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8024813" y="2425701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8386763" y="2354264"/>
            <a:ext cx="5762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V="1">
            <a:off x="8458200" y="1855789"/>
            <a:ext cx="6365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 flipV="1">
            <a:off x="8175626" y="1700214"/>
            <a:ext cx="66675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8401051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7815264" y="4913314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H="1">
            <a:off x="8401051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8759826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 flipV="1">
            <a:off x="8831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V="1">
            <a:off x="8615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3933825" y="4941888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3357563" y="5014914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H="1">
            <a:off x="3886201" y="5326063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4284664" y="5330826"/>
            <a:ext cx="357187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 flipV="1">
            <a:off x="4384675" y="5060951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V="1">
            <a:off x="4149725" y="45100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V="1">
            <a:off x="4297364" y="3649663"/>
            <a:ext cx="1584325" cy="136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H="1" flipV="1">
            <a:off x="6515100" y="3649663"/>
            <a:ext cx="1957388" cy="114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H="1">
            <a:off x="6323014" y="2322513"/>
            <a:ext cx="1609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3821113" y="2557464"/>
            <a:ext cx="1905000" cy="701675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8023226" y="2003425"/>
            <a:ext cx="43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A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8443914" y="4752975"/>
            <a:ext cx="287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C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3989388" y="4972051"/>
            <a:ext cx="258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B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 rot="1203491">
            <a:off x="3698875" y="2608264"/>
            <a:ext cx="2279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1: Where can we find data?</a:t>
            </a:r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 flipH="1" flipV="1">
            <a:off x="3730625" y="2649539"/>
            <a:ext cx="1843088" cy="687387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>
            <a:off x="3632201" y="2254251"/>
            <a:ext cx="4187825" cy="17463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3521076" y="2816225"/>
            <a:ext cx="4879975" cy="198120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>
            <a:off x="8847138" y="4979989"/>
            <a:ext cx="538162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>
            <a:off x="8445500" y="2225675"/>
            <a:ext cx="97790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4" name="Text Box 35"/>
          <p:cNvSpPr txBox="1">
            <a:spLocks noChangeArrowheads="1"/>
          </p:cNvSpPr>
          <p:nvPr/>
        </p:nvSpPr>
        <p:spPr bwMode="auto">
          <a:xfrm>
            <a:off x="4446588" y="1946275"/>
            <a:ext cx="252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3. Retrieve data from hub A</a:t>
            </a:r>
          </a:p>
        </p:txBody>
      </p:sp>
      <p:sp>
        <p:nvSpPr>
          <p:cNvPr id="66595" name="Text Box 36"/>
          <p:cNvSpPr txBox="1">
            <a:spLocks noChangeArrowheads="1"/>
          </p:cNvSpPr>
          <p:nvPr/>
        </p:nvSpPr>
        <p:spPr bwMode="auto">
          <a:xfrm rot="1389709">
            <a:off x="5541964" y="4187826"/>
            <a:ext cx="229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3: Retrieve data from hub C</a:t>
            </a:r>
          </a:p>
        </p:txBody>
      </p:sp>
      <p:sp>
        <p:nvSpPr>
          <p:cNvPr id="66596" name="Text Box 39"/>
          <p:cNvSpPr txBox="1">
            <a:spLocks noChangeArrowheads="1"/>
          </p:cNvSpPr>
          <p:nvPr/>
        </p:nvSpPr>
        <p:spPr bwMode="auto">
          <a:xfrm>
            <a:off x="2584450" y="3509963"/>
            <a:ext cx="954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 dirty="0">
                <a:solidFill>
                  <a:srgbClr val="000000"/>
                </a:solidFill>
                <a:latin typeface="Arial" charset="0"/>
                <a:sym typeface="Arial" charset="0"/>
              </a:rPr>
              <a:t>     4:</a:t>
            </a:r>
            <a:br>
              <a:rPr lang="en-US" altLang="en-US" sz="1200" b="1" dirty="0">
                <a:solidFill>
                  <a:srgbClr val="000000"/>
                </a:solidFill>
                <a:latin typeface="Arial" charset="0"/>
                <a:sym typeface="Arial" charset="0"/>
              </a:rPr>
            </a:br>
            <a:r>
              <a:rPr lang="en-US" altLang="en-US" sz="1200" b="1" dirty="0">
                <a:solidFill>
                  <a:srgbClr val="000000"/>
                </a:solidFill>
                <a:latin typeface="Arial" charset="0"/>
                <a:sym typeface="Arial" charset="0"/>
              </a:rPr>
              <a:t>All data available</a:t>
            </a:r>
          </a:p>
        </p:txBody>
      </p:sp>
      <p:sp>
        <p:nvSpPr>
          <p:cNvPr id="66597" name="Text Box 42"/>
          <p:cNvSpPr txBox="1">
            <a:spLocks noChangeArrowheads="1"/>
          </p:cNvSpPr>
          <p:nvPr/>
        </p:nvSpPr>
        <p:spPr bwMode="auto">
          <a:xfrm rot="1314741">
            <a:off x="3897313" y="3152775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990033"/>
                </a:solidFill>
                <a:latin typeface="Arial" charset="0"/>
                <a:sym typeface="Arial" charset="0"/>
              </a:rPr>
              <a:t>2: In hub A and C</a:t>
            </a:r>
          </a:p>
        </p:txBody>
      </p:sp>
      <p:sp>
        <p:nvSpPr>
          <p:cNvPr id="66598" name="Line 34"/>
          <p:cNvSpPr>
            <a:spLocks noChangeShapeType="1"/>
          </p:cNvSpPr>
          <p:nvPr/>
        </p:nvSpPr>
        <p:spPr bwMode="auto">
          <a:xfrm flipH="1" flipV="1">
            <a:off x="8313739" y="2432051"/>
            <a:ext cx="327025" cy="836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66599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884363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0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4" y="2157413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1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2141539"/>
            <a:ext cx="8001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2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64" y="4673600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3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6" y="13255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4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4" y="15128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5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1" y="25003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6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14" y="25034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7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1" y="1562101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8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4" y="38147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9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413" y="4156076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0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5235576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1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5235576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2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1" y="4676776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3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54149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4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6" y="5318126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5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1" y="4706939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6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1" y="40306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7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1" y="48085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8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4" y="3151189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9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2820988"/>
            <a:ext cx="633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itle 1"/>
          <p:cNvSpPr txBox="1">
            <a:spLocks/>
          </p:cNvSpPr>
          <p:nvPr/>
        </p:nvSpPr>
        <p:spPr>
          <a:xfrm>
            <a:off x="1981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Example</a:t>
            </a:r>
            <a:r>
              <a:rPr lang="fr-BE" dirty="0" smtClean="0"/>
              <a:t> in </a:t>
            </a:r>
            <a:r>
              <a:rPr lang="fr-BE" dirty="0" err="1" smtClean="0"/>
              <a:t>health</a:t>
            </a:r>
            <a:r>
              <a:rPr lang="fr-BE" dirty="0" smtClean="0"/>
              <a:t> </a:t>
            </a:r>
            <a:r>
              <a:rPr lang="fr-BE" dirty="0" err="1" smtClean="0"/>
              <a:t>sector</a:t>
            </a:r>
            <a:r>
              <a:rPr lang="fr-BE" dirty="0" smtClean="0"/>
              <a:t>: hubs &amp; </a:t>
            </a:r>
            <a:r>
              <a:rPr lang="fr-BE" dirty="0" err="1" smtClean="0"/>
              <a:t>metahub</a:t>
            </a:r>
            <a:r>
              <a:rPr lang="fr-BE" dirty="0" smtClean="0"/>
              <a:t> system</a:t>
            </a:r>
            <a:endParaRPr lang="en-US" dirty="0"/>
          </a:p>
        </p:txBody>
      </p:sp>
      <p:sp>
        <p:nvSpPr>
          <p:cNvPr id="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8181975" y="2159000"/>
            <a:ext cx="433388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7605713" y="2232026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8181975" y="2590801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8543926" y="2519364"/>
            <a:ext cx="5762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8615364" y="2020889"/>
            <a:ext cx="63658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 flipV="1">
            <a:off x="8328025" y="1916114"/>
            <a:ext cx="71438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8401051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7815264" y="4913314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H="1">
            <a:off x="8401051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8759826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8831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V="1">
            <a:off x="8615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4521200" y="5143500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3944938" y="5216526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 flipH="1">
            <a:off x="4473576" y="5527676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4872039" y="5532438"/>
            <a:ext cx="357187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V="1">
            <a:off x="4972050" y="5262564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V="1">
            <a:off x="4737100" y="47117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V="1">
            <a:off x="4884738" y="3735388"/>
            <a:ext cx="12001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 flipH="1" flipV="1">
            <a:off x="6600826" y="3557589"/>
            <a:ext cx="1871663" cy="123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flipH="1">
            <a:off x="6532564" y="2481263"/>
            <a:ext cx="1658937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2" name="Text Box 25"/>
          <p:cNvSpPr txBox="1">
            <a:spLocks noChangeArrowheads="1"/>
          </p:cNvSpPr>
          <p:nvPr/>
        </p:nvSpPr>
        <p:spPr bwMode="auto">
          <a:xfrm>
            <a:off x="8180388" y="2168525"/>
            <a:ext cx="430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A</a:t>
            </a:r>
          </a:p>
        </p:txBody>
      </p:sp>
      <p:sp>
        <p:nvSpPr>
          <p:cNvPr id="68633" name="Text Box 26"/>
          <p:cNvSpPr txBox="1">
            <a:spLocks noChangeArrowheads="1"/>
          </p:cNvSpPr>
          <p:nvPr/>
        </p:nvSpPr>
        <p:spPr bwMode="auto">
          <a:xfrm>
            <a:off x="8443914" y="4752975"/>
            <a:ext cx="287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C</a:t>
            </a:r>
          </a:p>
        </p:txBody>
      </p:sp>
      <p:sp>
        <p:nvSpPr>
          <p:cNvPr id="68634" name="Text Box 27"/>
          <p:cNvSpPr txBox="1">
            <a:spLocks noChangeArrowheads="1"/>
          </p:cNvSpPr>
          <p:nvPr/>
        </p:nvSpPr>
        <p:spPr bwMode="auto">
          <a:xfrm>
            <a:off x="4576763" y="5173664"/>
            <a:ext cx="25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B</a:t>
            </a:r>
          </a:p>
        </p:txBody>
      </p:sp>
      <p:cxnSp>
        <p:nvCxnSpPr>
          <p:cNvPr id="68635" name="Straight Connector 2"/>
          <p:cNvCxnSpPr>
            <a:cxnSpLocks noChangeShapeType="1"/>
          </p:cNvCxnSpPr>
          <p:nvPr/>
        </p:nvCxnSpPr>
        <p:spPr bwMode="auto">
          <a:xfrm>
            <a:off x="3944938" y="4113214"/>
            <a:ext cx="665162" cy="11017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36" name="TextBox 74"/>
          <p:cNvSpPr txBox="1">
            <a:spLocks noChangeArrowheads="1"/>
          </p:cNvSpPr>
          <p:nvPr/>
        </p:nvSpPr>
        <p:spPr bwMode="auto">
          <a:xfrm>
            <a:off x="2999656" y="3362325"/>
            <a:ext cx="1563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2000" b="1" dirty="0" err="1">
                <a:solidFill>
                  <a:srgbClr val="00B0F0"/>
                </a:solidFill>
                <a:latin typeface="Consolas" pitchFamily="49" charset="0"/>
              </a:rPr>
              <a:t>InterMed</a:t>
            </a:r>
            <a:endParaRPr lang="en-US" altLang="en-US" sz="2000" b="1" dirty="0">
              <a:solidFill>
                <a:srgbClr val="00B0F0"/>
              </a:solidFill>
              <a:latin typeface="Consolas" pitchFamily="49" charset="0"/>
            </a:endParaRPr>
          </a:p>
          <a:p>
            <a:pPr algn="ctr">
              <a:buSzPct val="100000"/>
            </a:pPr>
            <a:r>
              <a:rPr lang="en-US" altLang="en-US" sz="2000" b="1" dirty="0" err="1">
                <a:solidFill>
                  <a:srgbClr val="00B0F0"/>
                </a:solidFill>
                <a:latin typeface="Consolas" pitchFamily="49" charset="0"/>
              </a:rPr>
              <a:t>BruSafe</a:t>
            </a:r>
            <a:endParaRPr lang="en-US" altLang="en-US" sz="2000" b="1" dirty="0">
              <a:solidFill>
                <a:srgbClr val="00B0F0"/>
              </a:solidFill>
              <a:latin typeface="Consolas" pitchFamily="49" charset="0"/>
            </a:endParaRPr>
          </a:p>
        </p:txBody>
      </p:sp>
      <p:cxnSp>
        <p:nvCxnSpPr>
          <p:cNvPr id="68637" name="Straight Connector 11"/>
          <p:cNvCxnSpPr>
            <a:cxnSpLocks noChangeShapeType="1"/>
          </p:cNvCxnSpPr>
          <p:nvPr/>
        </p:nvCxnSpPr>
        <p:spPr bwMode="auto">
          <a:xfrm>
            <a:off x="2552701" y="2986088"/>
            <a:ext cx="569913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8" name="Straight Connector 13"/>
          <p:cNvCxnSpPr>
            <a:cxnSpLocks noChangeShapeType="1"/>
          </p:cNvCxnSpPr>
          <p:nvPr/>
        </p:nvCxnSpPr>
        <p:spPr bwMode="auto">
          <a:xfrm>
            <a:off x="2514600" y="3689350"/>
            <a:ext cx="4445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9" name="Straight Connector 15"/>
          <p:cNvCxnSpPr>
            <a:cxnSpLocks noChangeShapeType="1"/>
          </p:cNvCxnSpPr>
          <p:nvPr/>
        </p:nvCxnSpPr>
        <p:spPr bwMode="auto">
          <a:xfrm flipV="1">
            <a:off x="2514601" y="3911601"/>
            <a:ext cx="752475" cy="4603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0" name="Straight Connector 17"/>
          <p:cNvCxnSpPr>
            <a:cxnSpLocks noChangeShapeType="1"/>
          </p:cNvCxnSpPr>
          <p:nvPr/>
        </p:nvCxnSpPr>
        <p:spPr bwMode="auto">
          <a:xfrm flipV="1">
            <a:off x="3944939" y="1844675"/>
            <a:ext cx="420687" cy="3508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1" name="Straight Connector 19"/>
          <p:cNvCxnSpPr>
            <a:cxnSpLocks noChangeShapeType="1"/>
          </p:cNvCxnSpPr>
          <p:nvPr/>
        </p:nvCxnSpPr>
        <p:spPr bwMode="auto">
          <a:xfrm flipV="1">
            <a:off x="4545013" y="2089151"/>
            <a:ext cx="266700" cy="492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2" name="Straight Connector 21"/>
          <p:cNvCxnSpPr>
            <a:cxnSpLocks noChangeShapeType="1"/>
          </p:cNvCxnSpPr>
          <p:nvPr/>
        </p:nvCxnSpPr>
        <p:spPr bwMode="auto">
          <a:xfrm>
            <a:off x="3919538" y="1701801"/>
            <a:ext cx="379412" cy="222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5476876" y="2265363"/>
            <a:ext cx="436563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nl-BE"/>
          </a:p>
        </p:txBody>
      </p:sp>
      <p:pic>
        <p:nvPicPr>
          <p:cNvPr id="686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603376"/>
            <a:ext cx="1962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1347788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9" y="2581275"/>
            <a:ext cx="782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7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2057401"/>
            <a:ext cx="9128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8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1" y="3990976"/>
            <a:ext cx="9128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9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278188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2571751"/>
            <a:ext cx="914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1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6" y="4181476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2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6" y="50053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3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6" y="5575301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4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5500688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5" name="Picture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4" y="4908551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6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6" y="16557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7" name="Picture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1339851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8" name="Pictur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6" y="16652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9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2667001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0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6" y="2673351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1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5200651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2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1" y="4338639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3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3829051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4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4732339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5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5235576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2752725"/>
            <a:ext cx="6921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Example</a:t>
            </a:r>
            <a:r>
              <a:rPr lang="fr-BE" dirty="0"/>
              <a:t> in </a:t>
            </a:r>
            <a:r>
              <a:rPr lang="fr-BE" dirty="0" err="1"/>
              <a:t>health</a:t>
            </a:r>
            <a:r>
              <a:rPr lang="fr-BE" dirty="0"/>
              <a:t> </a:t>
            </a:r>
            <a:r>
              <a:rPr lang="fr-BE" dirty="0" err="1"/>
              <a:t>sector</a:t>
            </a:r>
            <a:r>
              <a:rPr lang="fr-BE" dirty="0"/>
              <a:t>: </a:t>
            </a:r>
            <a:r>
              <a:rPr lang="fr-BE" dirty="0" err="1" smtClean="0"/>
              <a:t>health</a:t>
            </a:r>
            <a:r>
              <a:rPr lang="fr-BE" dirty="0" smtClean="0"/>
              <a:t> </a:t>
            </a:r>
            <a:r>
              <a:rPr lang="fr-BE" dirty="0" err="1" smtClean="0"/>
              <a:t>vaults</a:t>
            </a:r>
            <a:endParaRPr lang="en-US" dirty="0"/>
          </a:p>
        </p:txBody>
      </p:sp>
      <p:sp>
        <p:nvSpPr>
          <p:cNvPr id="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10/10/2023</a:t>
            </a:r>
            <a:endParaRPr lang="en-US" dirty="0"/>
          </a:p>
        </p:txBody>
      </p:sp>
      <p:sp>
        <p:nvSpPr>
          <p:cNvPr id="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57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BE" smtClean="0"/>
              <a:t>IUAM: objectives to be reached</a:t>
            </a:r>
            <a:endParaRPr lang="en-GB" altLang="nl-BE" dirty="0"/>
          </a:p>
        </p:txBody>
      </p:sp>
      <p:sp>
        <p:nvSpPr>
          <p:cNvPr id="5283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nl-BE" dirty="0" smtClean="0"/>
              <a:t>be able to (electronically)</a:t>
            </a:r>
          </a:p>
          <a:p>
            <a:pPr lvl="1"/>
            <a:r>
              <a:rPr lang="en-GB" altLang="nl-BE" dirty="0" smtClean="0"/>
              <a:t>identify all relevant entities (physical persons, companies, applications, machines, …)</a:t>
            </a:r>
          </a:p>
          <a:p>
            <a:pPr lvl="1"/>
            <a:r>
              <a:rPr lang="en-GB" altLang="nl-BE" dirty="0" smtClean="0"/>
              <a:t>authenticate the identity of all entities</a:t>
            </a:r>
          </a:p>
          <a:p>
            <a:pPr lvl="1"/>
            <a:r>
              <a:rPr lang="en-GB" altLang="nl-BE" dirty="0" smtClean="0"/>
              <a:t>know the relevant characteristics of the entities</a:t>
            </a:r>
          </a:p>
          <a:p>
            <a:pPr lvl="1"/>
            <a:r>
              <a:rPr lang="en-GB" altLang="nl-BE" dirty="0" smtClean="0"/>
              <a:t>know the relevant relationships between entities</a:t>
            </a:r>
          </a:p>
          <a:p>
            <a:pPr lvl="1"/>
            <a:r>
              <a:rPr lang="en-GB" altLang="nl-BE" dirty="0" smtClean="0"/>
              <a:t>know that an entity has been mandated by another entity to perform a legal action</a:t>
            </a:r>
          </a:p>
          <a:p>
            <a:pPr lvl="1"/>
            <a:r>
              <a:rPr lang="en-GB" altLang="nl-BE" dirty="0" smtClean="0"/>
              <a:t>know the authorizations of the entities</a:t>
            </a:r>
          </a:p>
          <a:p>
            <a:r>
              <a:rPr lang="en-GB" altLang="nl-BE" dirty="0" smtClean="0"/>
              <a:t>in a sufficiently certain and secure way</a:t>
            </a:r>
          </a:p>
          <a:p>
            <a:r>
              <a:rPr lang="en-GB" altLang="nl-BE" dirty="0" smtClean="0"/>
              <a:t>in as much relations as possible (C2C, C2B, C2G, B2B, B2G, …)</a:t>
            </a:r>
          </a:p>
          <a:p>
            <a:r>
              <a:rPr lang="en-GB" altLang="nl-BE" dirty="0" smtClean="0"/>
              <a:t>multichannel (web application, mobile application, …)</a:t>
            </a:r>
          </a:p>
          <a:p>
            <a:r>
              <a:rPr lang="en-GB" altLang="nl-BE" dirty="0" smtClean="0"/>
              <a:t>using open interoperability standards</a:t>
            </a:r>
            <a:endParaRPr lang="en-GB" altLang="nl-BE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10160000" y="19050"/>
            <a:ext cx="1422400" cy="328613"/>
          </a:xfrm>
        </p:spPr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9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10/10/2023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31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3E6E5A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7946</TotalTime>
  <Words>1274</Words>
  <Application>Microsoft Office PowerPoint</Application>
  <PresentationFormat>Widescreen</PresentationFormat>
  <Paragraphs>343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Consolas</vt:lpstr>
      <vt:lpstr>Helvetica Neue Bold Condensed</vt:lpstr>
      <vt:lpstr>Helvetica Neue Medium</vt:lpstr>
      <vt:lpstr>Clarity</vt:lpstr>
      <vt:lpstr>Efficient and secure transborder exchange of personal data in the social and health sector</vt:lpstr>
      <vt:lpstr>PowerPoint Presentation</vt:lpstr>
      <vt:lpstr>Basic requirements</vt:lpstr>
      <vt:lpstr>Identification of a citizen in Belgium</vt:lpstr>
      <vt:lpstr>Routing in Belgium: reference directory</vt:lpstr>
      <vt:lpstr>Example in health sector: hubs &amp; metahub system</vt:lpstr>
      <vt:lpstr>Example in health sector: hubs &amp; metahub system</vt:lpstr>
      <vt:lpstr>Example in health sector: health vaults</vt:lpstr>
      <vt:lpstr>IUAM: objectives to be reached</vt:lpstr>
      <vt:lpstr>User expectations</vt:lpstr>
      <vt:lpstr>Critical success factors</vt:lpstr>
      <vt:lpstr>Policy Enforcement Model (XACML)</vt:lpstr>
      <vt:lpstr>User and access management</vt:lpstr>
      <vt:lpstr>Actual organization of IUAM in Belgium: CSAM</vt:lpstr>
      <vt:lpstr>Authentication means FAS</vt:lpstr>
      <vt:lpstr>PowerPoint Presentation</vt:lpstr>
      <vt:lpstr>PowerPoint Presentation</vt:lpstr>
      <vt:lpstr>PowerPoint Presentation</vt:lpstr>
      <vt:lpstr>Classification of applications</vt:lpstr>
      <vt:lpstr>End-to-end encryption</vt:lpstr>
      <vt:lpstr>Asymmetric end-to-end encryption</vt:lpstr>
      <vt:lpstr>Asymmetric end-to-end encryption</vt:lpstr>
      <vt:lpstr>Symmetric end-to-end encryption</vt:lpstr>
      <vt:lpstr>Layered, service oriented architecture</vt:lpstr>
      <vt:lpstr>Across layers</vt:lpstr>
      <vt:lpstr>Advantages of layered, service oriented architecture</vt:lpstr>
      <vt:lpstr>PowerPoint Presentation</vt:lpstr>
      <vt:lpstr>PowerPoint Presentation</vt:lpstr>
      <vt:lpstr>PowerPoint Presentation</vt:lpstr>
      <vt:lpstr>Thank you !  Any questions ?</vt:lpstr>
    </vt:vector>
  </TitlesOfParts>
  <Company>KSZ-BCSS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Plate-forme eHealth: état d'avancement et perspectives</dc:title>
  <dc:creator>Ann-Sophie Gewelt</dc:creator>
  <cp:lastModifiedBy>Sanne Miseur (KSZ-BCSS)</cp:lastModifiedBy>
  <cp:revision>376</cp:revision>
  <cp:lastPrinted>2015-01-05T10:57:53Z</cp:lastPrinted>
  <dcterms:created xsi:type="dcterms:W3CDTF">2014-04-14T09:14:56Z</dcterms:created>
  <dcterms:modified xsi:type="dcterms:W3CDTF">2023-10-10T07:13:04Z</dcterms:modified>
</cp:coreProperties>
</file>