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07" r:id="rId4"/>
    <p:sldMasterId id="2147483917" r:id="rId5"/>
    <p:sldMasterId id="2147483932" r:id="rId6"/>
    <p:sldMasterId id="2147483950" r:id="rId7"/>
    <p:sldMasterId id="2147483968" r:id="rId8"/>
    <p:sldMasterId id="2147483986" r:id="rId9"/>
    <p:sldMasterId id="2147484004" r:id="rId10"/>
    <p:sldMasterId id="2147484022" r:id="rId11"/>
  </p:sldMasterIdLst>
  <p:notesMasterIdLst>
    <p:notesMasterId r:id="rId74"/>
  </p:notesMasterIdLst>
  <p:handoutMasterIdLst>
    <p:handoutMasterId r:id="rId75"/>
  </p:handoutMasterIdLst>
  <p:sldIdLst>
    <p:sldId id="301" r:id="rId12"/>
    <p:sldId id="328" r:id="rId13"/>
    <p:sldId id="319" r:id="rId14"/>
    <p:sldId id="350" r:id="rId15"/>
    <p:sldId id="357" r:id="rId16"/>
    <p:sldId id="358" r:id="rId17"/>
    <p:sldId id="323" r:id="rId18"/>
    <p:sldId id="320" r:id="rId19"/>
    <p:sldId id="351" r:id="rId20"/>
    <p:sldId id="324" r:id="rId21"/>
    <p:sldId id="359" r:id="rId22"/>
    <p:sldId id="338" r:id="rId23"/>
    <p:sldId id="339" r:id="rId24"/>
    <p:sldId id="344" r:id="rId25"/>
    <p:sldId id="345" r:id="rId26"/>
    <p:sldId id="346" r:id="rId27"/>
    <p:sldId id="347" r:id="rId28"/>
    <p:sldId id="348" r:id="rId29"/>
    <p:sldId id="327"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52" r:id="rId47"/>
    <p:sldId id="354" r:id="rId48"/>
    <p:sldId id="355" r:id="rId49"/>
    <p:sldId id="356" r:id="rId50"/>
    <p:sldId id="376" r:id="rId51"/>
    <p:sldId id="404" r:id="rId52"/>
    <p:sldId id="378" r:id="rId53"/>
    <p:sldId id="403" r:id="rId54"/>
    <p:sldId id="380" r:id="rId55"/>
    <p:sldId id="381" r:id="rId56"/>
    <p:sldId id="402" r:id="rId57"/>
    <p:sldId id="383" r:id="rId58"/>
    <p:sldId id="384" r:id="rId59"/>
    <p:sldId id="385" r:id="rId60"/>
    <p:sldId id="401" r:id="rId61"/>
    <p:sldId id="387" r:id="rId62"/>
    <p:sldId id="388" r:id="rId63"/>
    <p:sldId id="400" r:id="rId64"/>
    <p:sldId id="390" r:id="rId65"/>
    <p:sldId id="391" r:id="rId66"/>
    <p:sldId id="392" r:id="rId67"/>
    <p:sldId id="399" r:id="rId68"/>
    <p:sldId id="394" r:id="rId69"/>
    <p:sldId id="395" r:id="rId70"/>
    <p:sldId id="396" r:id="rId71"/>
    <p:sldId id="397" r:id="rId72"/>
    <p:sldId id="398" r:id="rId73"/>
  </p:sldIdLst>
  <p:sldSz cx="12192000" cy="6858000"/>
  <p:notesSz cx="6797675" cy="9926638"/>
  <p:embeddedFontLst>
    <p:embeddedFont>
      <p:font typeface="Consolas" panose="020B0609020204030204" pitchFamily="49" charset="0"/>
      <p:regular r:id="rId76"/>
      <p:bold r:id="rId77"/>
      <p:italic r:id="rId78"/>
      <p:boldItalic r:id="rId79"/>
    </p:embeddedFont>
    <p:embeddedFont>
      <p:font typeface="Open Sans Semibold" panose="020B0604020202020204" charset="0"/>
      <p:bold r:id="rId80"/>
      <p:boldItalic r:id="rId81"/>
    </p:embeddedFont>
    <p:embeddedFont>
      <p:font typeface="Calibri" panose="020F0502020204030204" pitchFamily="34" charset="0"/>
      <p:regular r:id="rId82"/>
      <p:bold r:id="rId83"/>
      <p:italic r:id="rId84"/>
      <p:boldItalic r:id="rId85"/>
    </p:embeddedFont>
    <p:embeddedFont>
      <p:font typeface="Open Sans Semibold" panose="020B0604020202020204" charset="0"/>
      <p:bold r:id="rId80"/>
      <p:boldItalic r:id="rId81"/>
    </p:embeddedFont>
    <p:embeddedFont>
      <p:font typeface="Open Sans" panose="020B0606030504020204" pitchFamily="34" charset="0"/>
      <p:regular r:id="rId86"/>
      <p:bold r:id="rId87"/>
      <p:italic r:id="rId88"/>
      <p:boldItalic r:id="rId89"/>
    </p:embeddedFont>
  </p:embeddedFont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ip.coppens@smals.be" initials="f" lastIdx="3" clrIdx="0">
    <p:extLst>
      <p:ext uri="{19B8F6BF-5375-455C-9EA6-DF929625EA0E}">
        <p15:presenceInfo xmlns:p15="http://schemas.microsoft.com/office/powerpoint/2012/main" userId="filip.coppens@smals.b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07766F"/>
    <a:srgbClr val="B82400"/>
    <a:srgbClr val="0082BE"/>
    <a:srgbClr val="0087BE"/>
    <a:srgbClr val="0082B8"/>
    <a:srgbClr val="0082B4"/>
    <a:srgbClr val="0082AE"/>
    <a:srgbClr val="0078AE"/>
    <a:srgbClr val="0A7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85331" autoAdjust="0"/>
  </p:normalViewPr>
  <p:slideViewPr>
    <p:cSldViewPr>
      <p:cViewPr varScale="1">
        <p:scale>
          <a:sx n="84" d="100"/>
          <a:sy n="84" d="100"/>
        </p:scale>
        <p:origin x="446"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010"/>
    </p:cViewPr>
  </p:sorterViewPr>
  <p:notesViewPr>
    <p:cSldViewPr>
      <p:cViewPr varScale="1">
        <p:scale>
          <a:sx n="82" d="100"/>
          <a:sy n="82" d="100"/>
        </p:scale>
        <p:origin x="388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font" Target="fonts/font1.fntdata"/><Relationship Id="rId84" Type="http://schemas.openxmlformats.org/officeDocument/2006/relationships/font" Target="fonts/font9.fntdata"/><Relationship Id="rId89" Type="http://schemas.openxmlformats.org/officeDocument/2006/relationships/font" Target="fonts/font14.fntdata"/><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notesMaster" Target="notesMasters/notesMaster1.xml"/><Relationship Id="rId79" Type="http://schemas.openxmlformats.org/officeDocument/2006/relationships/font" Target="fonts/font4.fntdata"/><Relationship Id="rId87" Type="http://schemas.openxmlformats.org/officeDocument/2006/relationships/font" Target="fonts/font12.fntdata"/><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font" Target="fonts/font7.fntdata"/><Relationship Id="rId90" Type="http://schemas.openxmlformats.org/officeDocument/2006/relationships/commentAuthors" Target="commentAuthor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font" Target="fonts/font2.fntdata"/><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font" Target="fonts/font5.fntdata"/><Relationship Id="rId85" Type="http://schemas.openxmlformats.org/officeDocument/2006/relationships/font" Target="fonts/font10.fntdata"/><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font" Target="fonts/font13.fntdata"/><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image" Target="../media/image62.jpeg"/><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image" Target="../media/image62.jpeg"/><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lang="fr-BE" dirty="0"/>
            <a:t>Coordination de sous-processus électroniques</a:t>
          </a:r>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lang="fr-BE"/>
            <a:t>Portail </a:t>
          </a:r>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fr-BE"/>
            <a:t>Gestion intégrée des utilisateurs et des accès</a:t>
          </a:r>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fr-BE"/>
            <a:t>Gestion de loggings</a:t>
          </a:r>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lang="fr-BE"/>
            <a:t>Système de chiffrement end-to-end</a:t>
          </a:r>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a:solidFill>
                <a:srgbClr val="087670"/>
              </a:solidFill>
            </a:rPr>
            <a:t>eHealth</a:t>
          </a:r>
          <a:r>
            <a:rPr lang="fr-BE"/>
            <a:t>Box</a:t>
          </a:r>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rPr lang="fr-BE"/>
            <a:t>Timestamping</a:t>
          </a:r>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lang="fr-BE"/>
            <a:t>Codage et anonymisation</a:t>
          </a:r>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fr-BE"/>
            <a:t>Consultation du registre national et des registres BCSS</a:t>
          </a:r>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fr-BE"/>
            <a:t>Répertoire des références (metahub)</a:t>
          </a:r>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591216" y="194221"/>
          <a:ext cx="3114255" cy="9732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184" tIns="72390" rIns="72390" bIns="72390" numCol="1" spcCol="1270" anchor="ctr" anchorCtr="0">
          <a:noAutofit/>
        </a:bodyPr>
        <a:lstStyle/>
        <a:p>
          <a:pPr lvl="0" algn="l" defTabSz="844550" rtl="0">
            <a:lnSpc>
              <a:spcPct val="90000"/>
            </a:lnSpc>
            <a:spcBef>
              <a:spcPct val="0"/>
            </a:spcBef>
            <a:spcAft>
              <a:spcPct val="35000"/>
            </a:spcAft>
          </a:pPr>
          <a:r>
            <a:rPr lang="fr-BE" sz="1900" kern="1200" dirty="0"/>
            <a:t>Coordination de sous-processus électroniques</a:t>
          </a:r>
        </a:p>
      </dsp:txBody>
      <dsp:txXfrm>
        <a:off x="591216" y="194221"/>
        <a:ext cx="3114255" cy="973204"/>
      </dsp:txXfrm>
    </dsp:sp>
    <dsp:sp modelId="{8B00EC11-24E0-4E0C-8101-DB576F31F9D2}">
      <dsp:nvSpPr>
        <dsp:cNvPr id="0" name=""/>
        <dsp:cNvSpPr/>
      </dsp:nvSpPr>
      <dsp:spPr>
        <a:xfrm>
          <a:off x="461455" y="53647"/>
          <a:ext cx="681243" cy="102186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3980360" y="194221"/>
          <a:ext cx="3114255" cy="9732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184" tIns="72390" rIns="72390" bIns="72390" numCol="1" spcCol="1270" anchor="ctr" anchorCtr="0">
          <a:noAutofit/>
        </a:bodyPr>
        <a:lstStyle/>
        <a:p>
          <a:pPr lvl="0" algn="l" defTabSz="844550" rtl="0">
            <a:lnSpc>
              <a:spcPct val="90000"/>
            </a:lnSpc>
            <a:spcBef>
              <a:spcPct val="0"/>
            </a:spcBef>
            <a:spcAft>
              <a:spcPct val="35000"/>
            </a:spcAft>
          </a:pPr>
          <a:r>
            <a:rPr lang="fr-BE" sz="1900" kern="1200"/>
            <a:t>Portail </a:t>
          </a:r>
        </a:p>
      </dsp:txBody>
      <dsp:txXfrm>
        <a:off x="3980360" y="194221"/>
        <a:ext cx="3114255" cy="973204"/>
      </dsp:txXfrm>
    </dsp:sp>
    <dsp:sp modelId="{17BB8C5E-ACC5-4AEA-AC3B-15C53CC548C0}">
      <dsp:nvSpPr>
        <dsp:cNvPr id="0" name=""/>
        <dsp:cNvSpPr/>
      </dsp:nvSpPr>
      <dsp:spPr>
        <a:xfrm>
          <a:off x="3850599" y="53647"/>
          <a:ext cx="681243" cy="102186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7369504" y="194221"/>
          <a:ext cx="3114255" cy="9732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184" tIns="72390" rIns="72390" bIns="72390" numCol="1" spcCol="1270" anchor="ctr" anchorCtr="0">
          <a:noAutofit/>
        </a:bodyPr>
        <a:lstStyle/>
        <a:p>
          <a:pPr lvl="0" algn="l" defTabSz="844550" rtl="0">
            <a:lnSpc>
              <a:spcPct val="90000"/>
            </a:lnSpc>
            <a:spcBef>
              <a:spcPct val="0"/>
            </a:spcBef>
            <a:spcAft>
              <a:spcPct val="35000"/>
            </a:spcAft>
          </a:pPr>
          <a:r>
            <a:rPr lang="fr-BE" sz="1900" kern="1200"/>
            <a:t>Gestion intégrée des utilisateurs et des accès</a:t>
          </a:r>
        </a:p>
      </dsp:txBody>
      <dsp:txXfrm>
        <a:off x="7369504" y="194221"/>
        <a:ext cx="3114255" cy="973204"/>
      </dsp:txXfrm>
    </dsp:sp>
    <dsp:sp modelId="{DEDE190B-7605-44A7-B19B-482157C4ED09}">
      <dsp:nvSpPr>
        <dsp:cNvPr id="0" name=""/>
        <dsp:cNvSpPr/>
      </dsp:nvSpPr>
      <dsp:spPr>
        <a:xfrm>
          <a:off x="7239743" y="53647"/>
          <a:ext cx="681243" cy="102186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591216" y="1419378"/>
          <a:ext cx="3114255" cy="9732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184" tIns="72390" rIns="72390" bIns="72390" numCol="1" spcCol="1270" anchor="ctr" anchorCtr="0">
          <a:noAutofit/>
        </a:bodyPr>
        <a:lstStyle/>
        <a:p>
          <a:pPr lvl="0" algn="l" defTabSz="844550" rtl="0">
            <a:lnSpc>
              <a:spcPct val="90000"/>
            </a:lnSpc>
            <a:spcBef>
              <a:spcPct val="0"/>
            </a:spcBef>
            <a:spcAft>
              <a:spcPct val="35000"/>
            </a:spcAft>
          </a:pPr>
          <a:r>
            <a:rPr lang="fr-BE" sz="1900" kern="1200"/>
            <a:t>Gestion de loggings</a:t>
          </a:r>
        </a:p>
      </dsp:txBody>
      <dsp:txXfrm>
        <a:off x="591216" y="1419378"/>
        <a:ext cx="3114255" cy="973204"/>
      </dsp:txXfrm>
    </dsp:sp>
    <dsp:sp modelId="{F94043AE-FBAE-4418-8D10-10B1481C95AF}">
      <dsp:nvSpPr>
        <dsp:cNvPr id="0" name=""/>
        <dsp:cNvSpPr/>
      </dsp:nvSpPr>
      <dsp:spPr>
        <a:xfrm>
          <a:off x="461455" y="1278803"/>
          <a:ext cx="681243" cy="102186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3980360" y="1419378"/>
          <a:ext cx="3114255" cy="9732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184" tIns="72390" rIns="72390" bIns="72390" numCol="1" spcCol="1270" anchor="ctr" anchorCtr="0">
          <a:noAutofit/>
        </a:bodyPr>
        <a:lstStyle/>
        <a:p>
          <a:pPr lvl="0" algn="l" defTabSz="844550" rtl="0">
            <a:lnSpc>
              <a:spcPct val="90000"/>
            </a:lnSpc>
            <a:spcBef>
              <a:spcPct val="0"/>
            </a:spcBef>
            <a:spcAft>
              <a:spcPct val="35000"/>
            </a:spcAft>
          </a:pPr>
          <a:r>
            <a:rPr lang="fr-BE" sz="1900" kern="1200"/>
            <a:t>Système de chiffrement end-to-end</a:t>
          </a:r>
        </a:p>
      </dsp:txBody>
      <dsp:txXfrm>
        <a:off x="3980360" y="1419378"/>
        <a:ext cx="3114255" cy="973204"/>
      </dsp:txXfrm>
    </dsp:sp>
    <dsp:sp modelId="{1D377189-38FA-44FB-9886-A25D865375A4}">
      <dsp:nvSpPr>
        <dsp:cNvPr id="0" name=""/>
        <dsp:cNvSpPr/>
      </dsp:nvSpPr>
      <dsp:spPr>
        <a:xfrm>
          <a:off x="3850599" y="1278803"/>
          <a:ext cx="681243" cy="102186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7369504" y="1419378"/>
          <a:ext cx="3114255" cy="9732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184" tIns="72390" rIns="72390" bIns="72390" numCol="1" spcCol="1270" anchor="ctr" anchorCtr="0">
          <a:noAutofit/>
        </a:bodyPr>
        <a:lstStyle/>
        <a:p>
          <a:pPr lvl="0" algn="l" defTabSz="844550" rtl="0">
            <a:lnSpc>
              <a:spcPct val="90000"/>
            </a:lnSpc>
            <a:spcBef>
              <a:spcPct val="0"/>
            </a:spcBef>
            <a:spcAft>
              <a:spcPct val="35000"/>
            </a:spcAft>
          </a:pPr>
          <a:r>
            <a:rPr lang="fr-BE" sz="1900" kern="1200">
              <a:solidFill>
                <a:srgbClr val="087670"/>
              </a:solidFill>
            </a:rPr>
            <a:t>eHealth</a:t>
          </a:r>
          <a:r>
            <a:rPr lang="fr-BE" sz="1900" kern="1200"/>
            <a:t>Box</a:t>
          </a:r>
        </a:p>
      </dsp:txBody>
      <dsp:txXfrm>
        <a:off x="7369504" y="1419378"/>
        <a:ext cx="3114255" cy="973204"/>
      </dsp:txXfrm>
    </dsp:sp>
    <dsp:sp modelId="{82E38FB2-A96C-4D7A-A866-6D7BE57189A0}">
      <dsp:nvSpPr>
        <dsp:cNvPr id="0" name=""/>
        <dsp:cNvSpPr/>
      </dsp:nvSpPr>
      <dsp:spPr>
        <a:xfrm>
          <a:off x="7239743" y="1278803"/>
          <a:ext cx="681243" cy="1021865"/>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591216" y="2644535"/>
          <a:ext cx="3114255" cy="9732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184" tIns="72390" rIns="72390" bIns="72390" numCol="1" spcCol="1270" anchor="ctr" anchorCtr="0">
          <a:noAutofit/>
        </a:bodyPr>
        <a:lstStyle/>
        <a:p>
          <a:pPr lvl="0" algn="l" defTabSz="844550" rtl="0">
            <a:lnSpc>
              <a:spcPct val="90000"/>
            </a:lnSpc>
            <a:spcBef>
              <a:spcPct val="0"/>
            </a:spcBef>
            <a:spcAft>
              <a:spcPct val="35000"/>
            </a:spcAft>
          </a:pPr>
          <a:r>
            <a:rPr lang="fr-BE" sz="1900" kern="1200"/>
            <a:t>Timestamping</a:t>
          </a:r>
        </a:p>
      </dsp:txBody>
      <dsp:txXfrm>
        <a:off x="591216" y="2644535"/>
        <a:ext cx="3114255" cy="973204"/>
      </dsp:txXfrm>
    </dsp:sp>
    <dsp:sp modelId="{A9E14B50-194E-4A93-B9D9-20BB56D81973}">
      <dsp:nvSpPr>
        <dsp:cNvPr id="0" name=""/>
        <dsp:cNvSpPr/>
      </dsp:nvSpPr>
      <dsp:spPr>
        <a:xfrm>
          <a:off x="461455" y="2503960"/>
          <a:ext cx="681243" cy="102186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3980360" y="2644535"/>
          <a:ext cx="3114255" cy="9732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184" tIns="72390" rIns="72390" bIns="72390" numCol="1" spcCol="1270" anchor="ctr" anchorCtr="0">
          <a:noAutofit/>
        </a:bodyPr>
        <a:lstStyle/>
        <a:p>
          <a:pPr lvl="0" algn="l" defTabSz="844550" rtl="0">
            <a:lnSpc>
              <a:spcPct val="90000"/>
            </a:lnSpc>
            <a:spcBef>
              <a:spcPct val="0"/>
            </a:spcBef>
            <a:spcAft>
              <a:spcPct val="35000"/>
            </a:spcAft>
          </a:pPr>
          <a:r>
            <a:rPr lang="fr-BE" sz="1900" kern="1200"/>
            <a:t>Codage et anonymisation</a:t>
          </a:r>
        </a:p>
      </dsp:txBody>
      <dsp:txXfrm>
        <a:off x="3980360" y="2644535"/>
        <a:ext cx="3114255" cy="973204"/>
      </dsp:txXfrm>
    </dsp:sp>
    <dsp:sp modelId="{70C2EA1E-D7DB-4E74-806D-4590DBE781A3}">
      <dsp:nvSpPr>
        <dsp:cNvPr id="0" name=""/>
        <dsp:cNvSpPr/>
      </dsp:nvSpPr>
      <dsp:spPr>
        <a:xfrm>
          <a:off x="3850599" y="2503960"/>
          <a:ext cx="681243" cy="1021865"/>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7369504" y="2644535"/>
          <a:ext cx="3114255" cy="9732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184" tIns="72390" rIns="72390" bIns="72390" numCol="1" spcCol="1270" anchor="ctr" anchorCtr="0">
          <a:noAutofit/>
        </a:bodyPr>
        <a:lstStyle/>
        <a:p>
          <a:pPr lvl="0" algn="l" defTabSz="844550" rtl="0">
            <a:lnSpc>
              <a:spcPct val="90000"/>
            </a:lnSpc>
            <a:spcBef>
              <a:spcPct val="0"/>
            </a:spcBef>
            <a:spcAft>
              <a:spcPct val="35000"/>
            </a:spcAft>
          </a:pPr>
          <a:r>
            <a:rPr lang="fr-BE" sz="1900" kern="1200"/>
            <a:t>Consultation du registre national et des registres BCSS</a:t>
          </a:r>
        </a:p>
      </dsp:txBody>
      <dsp:txXfrm>
        <a:off x="7369504" y="2644535"/>
        <a:ext cx="3114255" cy="973204"/>
      </dsp:txXfrm>
    </dsp:sp>
    <dsp:sp modelId="{139FD9EA-3509-4D4C-98D4-BC741BA871D8}">
      <dsp:nvSpPr>
        <dsp:cNvPr id="0" name=""/>
        <dsp:cNvSpPr/>
      </dsp:nvSpPr>
      <dsp:spPr>
        <a:xfrm>
          <a:off x="7239743" y="2503960"/>
          <a:ext cx="681243" cy="102186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3980360" y="3869691"/>
          <a:ext cx="3114255" cy="9732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184" tIns="72390" rIns="72390" bIns="72390" numCol="1" spcCol="1270" anchor="ctr" anchorCtr="0">
          <a:noAutofit/>
        </a:bodyPr>
        <a:lstStyle/>
        <a:p>
          <a:pPr lvl="0" algn="l" defTabSz="844550" rtl="0">
            <a:lnSpc>
              <a:spcPct val="90000"/>
            </a:lnSpc>
            <a:spcBef>
              <a:spcPct val="0"/>
            </a:spcBef>
            <a:spcAft>
              <a:spcPct val="35000"/>
            </a:spcAft>
          </a:pPr>
          <a:r>
            <a:rPr lang="fr-BE" sz="1900" kern="1200"/>
            <a:t>Répertoire des références (metahub)</a:t>
          </a:r>
        </a:p>
      </dsp:txBody>
      <dsp:txXfrm>
        <a:off x="3980360" y="3869691"/>
        <a:ext cx="3114255" cy="973204"/>
      </dsp:txXfrm>
    </dsp:sp>
    <dsp:sp modelId="{763F0339-AF8A-4C55-81EF-EEBFD25A8379}">
      <dsp:nvSpPr>
        <dsp:cNvPr id="0" name=""/>
        <dsp:cNvSpPr/>
      </dsp:nvSpPr>
      <dsp:spPr>
        <a:xfrm>
          <a:off x="3850599" y="3729117"/>
          <a:ext cx="681243" cy="1021865"/>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03A29A6-86A1-4C77-B3EB-5344DDC64EE2}" type="datetimeFigureOut">
              <a:rPr lang="en-US" smtClean="0"/>
              <a:t>10/9/2023</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A468987-2D7B-428C-91AE-04CA5E9407F3}" type="slidenum">
              <a:rPr lang="en-US" smtClean="0"/>
              <a:t>‹#›</a:t>
            </a:fld>
            <a:endParaRPr lang="en-US"/>
          </a:p>
        </p:txBody>
      </p:sp>
    </p:spTree>
    <p:extLst>
      <p:ext uri="{BB962C8B-B14F-4D97-AF65-F5344CB8AC3E}">
        <p14:creationId xmlns:p14="http://schemas.microsoft.com/office/powerpoint/2010/main" val="387124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10/9/2023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B9A4C6B6-9186-44B6-AEB1-8528D7C6E6ED}" type="slidenum">
              <a:rPr lang="en-US" smtClean="0"/>
              <a:pPr>
                <a:defRPr/>
              </a:pPr>
              <a:t>1</a:t>
            </a:fld>
            <a:endParaRPr lang="en-US"/>
          </a:p>
        </p:txBody>
      </p:sp>
    </p:spTree>
    <p:extLst>
      <p:ext uri="{BB962C8B-B14F-4D97-AF65-F5344CB8AC3E}">
        <p14:creationId xmlns:p14="http://schemas.microsoft.com/office/powerpoint/2010/main" val="2703934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3768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870876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644124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20</a:t>
            </a:fld>
            <a:endParaRPr lang="en-US"/>
          </a:p>
        </p:txBody>
      </p:sp>
    </p:spTree>
    <p:extLst>
      <p:ext uri="{BB962C8B-B14F-4D97-AF65-F5344CB8AC3E}">
        <p14:creationId xmlns:p14="http://schemas.microsoft.com/office/powerpoint/2010/main" val="1405536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21</a:t>
            </a:fld>
            <a:endParaRPr lang="en-US"/>
          </a:p>
        </p:txBody>
      </p:sp>
    </p:spTree>
    <p:extLst>
      <p:ext uri="{BB962C8B-B14F-4D97-AF65-F5344CB8AC3E}">
        <p14:creationId xmlns:p14="http://schemas.microsoft.com/office/powerpoint/2010/main" val="407122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22</a:t>
            </a:fld>
            <a:endParaRPr lang="en-US"/>
          </a:p>
        </p:txBody>
      </p:sp>
    </p:spTree>
    <p:extLst>
      <p:ext uri="{BB962C8B-B14F-4D97-AF65-F5344CB8AC3E}">
        <p14:creationId xmlns:p14="http://schemas.microsoft.com/office/powerpoint/2010/main" val="1575064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23</a:t>
            </a:fld>
            <a:endParaRPr lang="en-US"/>
          </a:p>
        </p:txBody>
      </p:sp>
    </p:spTree>
    <p:extLst>
      <p:ext uri="{BB962C8B-B14F-4D97-AF65-F5344CB8AC3E}">
        <p14:creationId xmlns:p14="http://schemas.microsoft.com/office/powerpoint/2010/main" val="118873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24</a:t>
            </a:fld>
            <a:endParaRPr lang="en-US"/>
          </a:p>
        </p:txBody>
      </p:sp>
    </p:spTree>
    <p:extLst>
      <p:ext uri="{BB962C8B-B14F-4D97-AF65-F5344CB8AC3E}">
        <p14:creationId xmlns:p14="http://schemas.microsoft.com/office/powerpoint/2010/main" val="2310829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25</a:t>
            </a:fld>
            <a:endParaRPr lang="en-US"/>
          </a:p>
        </p:txBody>
      </p:sp>
    </p:spTree>
    <p:extLst>
      <p:ext uri="{BB962C8B-B14F-4D97-AF65-F5344CB8AC3E}">
        <p14:creationId xmlns:p14="http://schemas.microsoft.com/office/powerpoint/2010/main" val="2277925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26</a:t>
            </a:fld>
            <a:endParaRPr lang="en-US"/>
          </a:p>
        </p:txBody>
      </p:sp>
    </p:spTree>
    <p:extLst>
      <p:ext uri="{BB962C8B-B14F-4D97-AF65-F5344CB8AC3E}">
        <p14:creationId xmlns:p14="http://schemas.microsoft.com/office/powerpoint/2010/main" val="13082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a:t>
            </a:fld>
            <a:endParaRPr lang="en-US"/>
          </a:p>
        </p:txBody>
      </p:sp>
    </p:spTree>
    <p:extLst>
      <p:ext uri="{BB962C8B-B14F-4D97-AF65-F5344CB8AC3E}">
        <p14:creationId xmlns:p14="http://schemas.microsoft.com/office/powerpoint/2010/main" val="1965322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27</a:t>
            </a:fld>
            <a:endParaRPr lang="en-US"/>
          </a:p>
        </p:txBody>
      </p:sp>
    </p:spTree>
    <p:extLst>
      <p:ext uri="{BB962C8B-B14F-4D97-AF65-F5344CB8AC3E}">
        <p14:creationId xmlns:p14="http://schemas.microsoft.com/office/powerpoint/2010/main" val="1539780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B9A4C6B6-9186-44B6-AEB1-8528D7C6E6ED}" type="slidenum">
              <a:rPr lang="en-US" smtClean="0"/>
              <a:pPr>
                <a:defRPr/>
              </a:pPr>
              <a:t>28</a:t>
            </a:fld>
            <a:endParaRPr lang="en-US"/>
          </a:p>
        </p:txBody>
      </p:sp>
    </p:spTree>
    <p:extLst>
      <p:ext uri="{BB962C8B-B14F-4D97-AF65-F5344CB8AC3E}">
        <p14:creationId xmlns:p14="http://schemas.microsoft.com/office/powerpoint/2010/main" val="2251225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29</a:t>
            </a:fld>
            <a:endParaRPr lang="nl-BE" dirty="0"/>
          </a:p>
        </p:txBody>
      </p:sp>
    </p:spTree>
    <p:extLst>
      <p:ext uri="{BB962C8B-B14F-4D97-AF65-F5344CB8AC3E}">
        <p14:creationId xmlns:p14="http://schemas.microsoft.com/office/powerpoint/2010/main" val="1041651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30</a:t>
            </a:fld>
            <a:endParaRPr lang="nl-BE" dirty="0"/>
          </a:p>
        </p:txBody>
      </p:sp>
    </p:spTree>
    <p:extLst>
      <p:ext uri="{BB962C8B-B14F-4D97-AF65-F5344CB8AC3E}">
        <p14:creationId xmlns:p14="http://schemas.microsoft.com/office/powerpoint/2010/main" val="839479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31</a:t>
            </a:fld>
            <a:endParaRPr lang="nl-BE" dirty="0"/>
          </a:p>
        </p:txBody>
      </p:sp>
    </p:spTree>
    <p:extLst>
      <p:ext uri="{BB962C8B-B14F-4D97-AF65-F5344CB8AC3E}">
        <p14:creationId xmlns:p14="http://schemas.microsoft.com/office/powerpoint/2010/main" val="2352432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32</a:t>
            </a:fld>
            <a:endParaRPr lang="nl-BE" dirty="0"/>
          </a:p>
        </p:txBody>
      </p:sp>
    </p:spTree>
    <p:extLst>
      <p:ext uri="{BB962C8B-B14F-4D97-AF65-F5344CB8AC3E}">
        <p14:creationId xmlns:p14="http://schemas.microsoft.com/office/powerpoint/2010/main" val="965515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33</a:t>
            </a:fld>
            <a:endParaRPr lang="nl-BE" dirty="0"/>
          </a:p>
        </p:txBody>
      </p:sp>
    </p:spTree>
    <p:extLst>
      <p:ext uri="{BB962C8B-B14F-4D97-AF65-F5344CB8AC3E}">
        <p14:creationId xmlns:p14="http://schemas.microsoft.com/office/powerpoint/2010/main" val="2810195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34</a:t>
            </a:fld>
            <a:endParaRPr lang="nl-BE" dirty="0"/>
          </a:p>
        </p:txBody>
      </p:sp>
    </p:spTree>
    <p:extLst>
      <p:ext uri="{BB962C8B-B14F-4D97-AF65-F5344CB8AC3E}">
        <p14:creationId xmlns:p14="http://schemas.microsoft.com/office/powerpoint/2010/main" val="162706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BB398A4-370B-4C4A-9DFD-2E527546B011}" type="slidenum">
              <a:rPr lang="nl-BE" smtClean="0"/>
              <a:pPr>
                <a:defRPr/>
              </a:pPr>
              <a:t>35</a:t>
            </a:fld>
            <a:endParaRPr lang="nl-BE" dirty="0"/>
          </a:p>
        </p:txBody>
      </p:sp>
    </p:spTree>
    <p:extLst>
      <p:ext uri="{BB962C8B-B14F-4D97-AF65-F5344CB8AC3E}">
        <p14:creationId xmlns:p14="http://schemas.microsoft.com/office/powerpoint/2010/main" val="858000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45371BD-9F7F-41D9-93BC-B6BBB2EDDFED}" type="slidenum">
              <a:rPr lang="nl-BE" smtClean="0"/>
              <a:pPr>
                <a:defRPr/>
              </a:pPr>
              <a:t>36</a:t>
            </a:fld>
            <a:endParaRPr lang="nl-BE"/>
          </a:p>
        </p:txBody>
      </p:sp>
    </p:spTree>
    <p:extLst>
      <p:ext uri="{BB962C8B-B14F-4D97-AF65-F5344CB8AC3E}">
        <p14:creationId xmlns:p14="http://schemas.microsoft.com/office/powerpoint/2010/main" val="46268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3</a:t>
            </a:fld>
            <a:endParaRPr lang="en-US"/>
          </a:p>
        </p:txBody>
      </p:sp>
    </p:spTree>
    <p:extLst>
      <p:ext uri="{BB962C8B-B14F-4D97-AF65-F5344CB8AC3E}">
        <p14:creationId xmlns:p14="http://schemas.microsoft.com/office/powerpoint/2010/main" val="2549917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AF77F-2496-0D4A-8720-72E4D6D992F5}" type="slidenum">
              <a:rPr lang="en-BE"/>
              <a:t>37</a:t>
            </a:fld>
            <a:endParaRPr lang="en-BE"/>
          </a:p>
        </p:txBody>
      </p:sp>
    </p:spTree>
    <p:extLst>
      <p:ext uri="{BB962C8B-B14F-4D97-AF65-F5344CB8AC3E}">
        <p14:creationId xmlns:p14="http://schemas.microsoft.com/office/powerpoint/2010/main" val="614991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AF77F-2496-0D4A-8720-72E4D6D992F5}" type="slidenum">
              <a:rPr lang="en-BE"/>
              <a:t>39</a:t>
            </a:fld>
            <a:endParaRPr lang="en-BE"/>
          </a:p>
        </p:txBody>
      </p:sp>
    </p:spTree>
    <p:extLst>
      <p:ext uri="{BB962C8B-B14F-4D97-AF65-F5344CB8AC3E}">
        <p14:creationId xmlns:p14="http://schemas.microsoft.com/office/powerpoint/2010/main" val="3490366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B9A4C6B6-9186-44B6-AEB1-8528D7C6E6ED}" type="slidenum">
              <a:rPr lang="en-US" smtClean="0"/>
              <a:pPr>
                <a:defRPr/>
              </a:pPr>
              <a:t>40</a:t>
            </a:fld>
            <a:endParaRPr lang="en-US"/>
          </a:p>
        </p:txBody>
      </p:sp>
    </p:spTree>
    <p:extLst>
      <p:ext uri="{BB962C8B-B14F-4D97-AF65-F5344CB8AC3E}">
        <p14:creationId xmlns:p14="http://schemas.microsoft.com/office/powerpoint/2010/main" val="2807756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A4C6B6-9186-44B6-AEB1-8528D7C6E6ED}"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16400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42</a:t>
            </a:fld>
            <a:endParaRPr lang="en-US"/>
          </a:p>
        </p:txBody>
      </p:sp>
    </p:spTree>
    <p:extLst>
      <p:ext uri="{BB962C8B-B14F-4D97-AF65-F5344CB8AC3E}">
        <p14:creationId xmlns:p14="http://schemas.microsoft.com/office/powerpoint/2010/main" val="765414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A4C6B6-9186-44B6-AEB1-8528D7C6E6ED}"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922200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44</a:t>
            </a:fld>
            <a:endParaRPr lang="en-US"/>
          </a:p>
        </p:txBody>
      </p:sp>
    </p:spTree>
    <p:extLst>
      <p:ext uri="{BB962C8B-B14F-4D97-AF65-F5344CB8AC3E}">
        <p14:creationId xmlns:p14="http://schemas.microsoft.com/office/powerpoint/2010/main" val="2368759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45</a:t>
            </a:fld>
            <a:endParaRPr lang="en-US"/>
          </a:p>
        </p:txBody>
      </p:sp>
    </p:spTree>
    <p:extLst>
      <p:ext uri="{BB962C8B-B14F-4D97-AF65-F5344CB8AC3E}">
        <p14:creationId xmlns:p14="http://schemas.microsoft.com/office/powerpoint/2010/main" val="3348617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A4C6B6-9186-44B6-AEB1-8528D7C6E6ED}"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858384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47</a:t>
            </a:fld>
            <a:endParaRPr lang="en-US"/>
          </a:p>
        </p:txBody>
      </p:sp>
    </p:spTree>
    <p:extLst>
      <p:ext uri="{BB962C8B-B14F-4D97-AF65-F5344CB8AC3E}">
        <p14:creationId xmlns:p14="http://schemas.microsoft.com/office/powerpoint/2010/main" val="237911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376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48</a:t>
            </a:fld>
            <a:endParaRPr lang="en-US"/>
          </a:p>
        </p:txBody>
      </p:sp>
    </p:spTree>
    <p:extLst>
      <p:ext uri="{BB962C8B-B14F-4D97-AF65-F5344CB8AC3E}">
        <p14:creationId xmlns:p14="http://schemas.microsoft.com/office/powerpoint/2010/main" val="2669054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49</a:t>
            </a:fld>
            <a:endParaRPr lang="en-US"/>
          </a:p>
        </p:txBody>
      </p:sp>
    </p:spTree>
    <p:extLst>
      <p:ext uri="{BB962C8B-B14F-4D97-AF65-F5344CB8AC3E}">
        <p14:creationId xmlns:p14="http://schemas.microsoft.com/office/powerpoint/2010/main" val="1672848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A4C6B6-9186-44B6-AEB1-8528D7C6E6ED}"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663151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51</a:t>
            </a:fld>
            <a:endParaRPr lang="en-US"/>
          </a:p>
        </p:txBody>
      </p:sp>
    </p:spTree>
    <p:extLst>
      <p:ext uri="{BB962C8B-B14F-4D97-AF65-F5344CB8AC3E}">
        <p14:creationId xmlns:p14="http://schemas.microsoft.com/office/powerpoint/2010/main" val="1959368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52</a:t>
            </a:fld>
            <a:endParaRPr lang="en-US"/>
          </a:p>
        </p:txBody>
      </p:sp>
    </p:spTree>
    <p:extLst>
      <p:ext uri="{BB962C8B-B14F-4D97-AF65-F5344CB8AC3E}">
        <p14:creationId xmlns:p14="http://schemas.microsoft.com/office/powerpoint/2010/main" val="3588039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A4C6B6-9186-44B6-AEB1-8528D7C6E6ED}"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68405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54</a:t>
            </a:fld>
            <a:endParaRPr lang="en-US"/>
          </a:p>
        </p:txBody>
      </p:sp>
    </p:spTree>
    <p:extLst>
      <p:ext uri="{BB962C8B-B14F-4D97-AF65-F5344CB8AC3E}">
        <p14:creationId xmlns:p14="http://schemas.microsoft.com/office/powerpoint/2010/main" val="4420229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55</a:t>
            </a:fld>
            <a:endParaRPr lang="en-US"/>
          </a:p>
        </p:txBody>
      </p:sp>
    </p:spTree>
    <p:extLst>
      <p:ext uri="{BB962C8B-B14F-4D97-AF65-F5344CB8AC3E}">
        <p14:creationId xmlns:p14="http://schemas.microsoft.com/office/powerpoint/2010/main" val="30702134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56</a:t>
            </a:fld>
            <a:endParaRPr lang="en-US"/>
          </a:p>
        </p:txBody>
      </p:sp>
    </p:spTree>
    <p:extLst>
      <p:ext uri="{BB962C8B-B14F-4D97-AF65-F5344CB8AC3E}">
        <p14:creationId xmlns:p14="http://schemas.microsoft.com/office/powerpoint/2010/main" val="210971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A4C6B6-9186-44B6-AEB1-8528D7C6E6ED}"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95313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2920808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58</a:t>
            </a:fld>
            <a:endParaRPr lang="en-US"/>
          </a:p>
        </p:txBody>
      </p:sp>
    </p:spTree>
    <p:extLst>
      <p:ext uri="{BB962C8B-B14F-4D97-AF65-F5344CB8AC3E}">
        <p14:creationId xmlns:p14="http://schemas.microsoft.com/office/powerpoint/2010/main" val="25941331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59</a:t>
            </a:fld>
            <a:endParaRPr lang="en-US"/>
          </a:p>
        </p:txBody>
      </p:sp>
    </p:spTree>
    <p:extLst>
      <p:ext uri="{BB962C8B-B14F-4D97-AF65-F5344CB8AC3E}">
        <p14:creationId xmlns:p14="http://schemas.microsoft.com/office/powerpoint/2010/main" val="19658533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60</a:t>
            </a:fld>
            <a:endParaRPr lang="en-US"/>
          </a:p>
        </p:txBody>
      </p:sp>
    </p:spTree>
    <p:extLst>
      <p:ext uri="{BB962C8B-B14F-4D97-AF65-F5344CB8AC3E}">
        <p14:creationId xmlns:p14="http://schemas.microsoft.com/office/powerpoint/2010/main" val="71832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61</a:t>
            </a:fld>
            <a:endParaRPr lang="en-US"/>
          </a:p>
        </p:txBody>
      </p:sp>
    </p:spTree>
    <p:extLst>
      <p:ext uri="{BB962C8B-B14F-4D97-AF65-F5344CB8AC3E}">
        <p14:creationId xmlns:p14="http://schemas.microsoft.com/office/powerpoint/2010/main" val="249572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B9A4C6B6-9186-44B6-AEB1-8528D7C6E6ED}" type="slidenum">
              <a:rPr lang="en-US" smtClean="0"/>
              <a:pPr>
                <a:defRPr/>
              </a:pPr>
              <a:t>9</a:t>
            </a:fld>
            <a:endParaRPr lang="en-US"/>
          </a:p>
        </p:txBody>
      </p:sp>
    </p:spTree>
    <p:extLst>
      <p:ext uri="{BB962C8B-B14F-4D97-AF65-F5344CB8AC3E}">
        <p14:creationId xmlns:p14="http://schemas.microsoft.com/office/powerpoint/2010/main" val="201235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44301-3FF7-6B40-A3C4-9CEE3D6B2BC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31647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44301-3FF7-6B40-A3C4-9CEE3D6B2BC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960011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13</a:t>
            </a:fld>
            <a:endParaRPr lang="en-US" smtClean="0"/>
          </a:p>
        </p:txBody>
      </p:sp>
    </p:spTree>
    <p:extLst>
      <p:ext uri="{BB962C8B-B14F-4D97-AF65-F5344CB8AC3E}">
        <p14:creationId xmlns:p14="http://schemas.microsoft.com/office/powerpoint/2010/main" val="131312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6.jpe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6.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63;g21a3bf64467_0_16"/>
          <p:cNvPicPr preferRelativeResize="0"/>
          <p:nvPr userDrawn="1"/>
        </p:nvPicPr>
        <p:blipFill>
          <a:blip r:embed="rId2">
            <a:alphaModFix/>
          </a:blip>
          <a:stretch>
            <a:fillRect/>
          </a:stretch>
        </p:blipFill>
        <p:spPr>
          <a:xfrm>
            <a:off x="7608168" y="0"/>
            <a:ext cx="4583832" cy="6872418"/>
          </a:xfrm>
          <a:prstGeom prst="rect">
            <a:avLst/>
          </a:prstGeom>
          <a:noFill/>
          <a:ln>
            <a:noFill/>
          </a:ln>
        </p:spPr>
      </p:pic>
      <p:sp>
        <p:nvSpPr>
          <p:cNvPr id="21" name="Text Placeholder 20"/>
          <p:cNvSpPr>
            <a:spLocks noGrp="1"/>
          </p:cNvSpPr>
          <p:nvPr>
            <p:ph type="body" sz="quarter" idx="10"/>
          </p:nvPr>
        </p:nvSpPr>
        <p:spPr>
          <a:xfrm>
            <a:off x="911424" y="1772816"/>
            <a:ext cx="4355400" cy="556199"/>
          </a:xfr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endParaRPr lang="en-US" dirty="0"/>
          </a:p>
        </p:txBody>
      </p:sp>
      <p:sp>
        <p:nvSpPr>
          <p:cNvPr id="23" name="Text Placeholder 22"/>
          <p:cNvSpPr>
            <a:spLocks noGrp="1"/>
          </p:cNvSpPr>
          <p:nvPr>
            <p:ph type="body" sz="quarter" idx="11"/>
          </p:nvPr>
        </p:nvSpPr>
        <p:spPr>
          <a:xfrm>
            <a:off x="911424" y="2480640"/>
            <a:ext cx="5904656" cy="1524424"/>
          </a:xfrm>
        </p:spPr>
        <p:txBody>
          <a:bodyPr/>
          <a:lstStyle>
            <a:lvl1pPr marL="0" indent="0">
              <a:buNone/>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25" name="Text Placeholder 24"/>
          <p:cNvSpPr>
            <a:spLocks noGrp="1"/>
          </p:cNvSpPr>
          <p:nvPr>
            <p:ph type="body" sz="quarter" idx="12"/>
          </p:nvPr>
        </p:nvSpPr>
        <p:spPr>
          <a:xfrm>
            <a:off x="911424" y="4111358"/>
            <a:ext cx="3903062" cy="685794"/>
          </a:xfrm>
        </p:spPr>
        <p:txBody>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p>
        </p:txBody>
      </p:sp>
      <p:pic>
        <p:nvPicPr>
          <p:cNvPr id="26" name="Google Shape;64;g21a3bf64467_0_16"/>
          <p:cNvPicPr preferRelativeResize="0"/>
          <p:nvPr userDrawn="1"/>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20418395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0290814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243093684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39714839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9446524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78834" y="1268760"/>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367199971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BE"/>
          </a:p>
        </p:txBody>
      </p:sp>
      <p:sp>
        <p:nvSpPr>
          <p:cNvPr id="3" name="Tijdelijke aanduiding voor inhoud 2"/>
          <p:cNvSpPr>
            <a:spLocks noGrp="1"/>
          </p:cNvSpPr>
          <p:nvPr>
            <p:ph idx="1"/>
          </p:nvPr>
        </p:nvSpPr>
        <p:spPr/>
        <p:txBody>
          <a:bodyPr/>
          <a:lstStyle>
            <a:lvl1pPr>
              <a:defRPr b="0" i="0">
                <a:latin typeface="Gotham Light" pitchFamily="2" charset="0"/>
              </a:defRPr>
            </a:lvl1pPr>
            <a:lvl2pPr>
              <a:defRPr b="0" i="0">
                <a:latin typeface="Gotham Light" pitchFamily="2" charset="0"/>
              </a:defRPr>
            </a:lvl2pPr>
            <a:lvl3pPr>
              <a:defRPr b="0" i="0">
                <a:latin typeface="Gotham Light" pitchFamily="2" charset="0"/>
              </a:defRPr>
            </a:lvl3pPr>
            <a:lvl4pPr>
              <a:defRPr b="0" i="0">
                <a:latin typeface="Gotham Light" pitchFamily="2" charset="0"/>
              </a:defRPr>
            </a:lvl4pPr>
            <a:lvl5pPr>
              <a:defRPr b="0" i="0">
                <a:latin typeface="Gotham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6661208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38561298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5136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6552264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8167120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63;g21a3bf64467_0_16"/>
          <p:cNvPicPr preferRelativeResize="0"/>
          <p:nvPr userDrawn="1"/>
        </p:nvPicPr>
        <p:blipFill>
          <a:blip r:embed="rId2">
            <a:alphaModFix/>
          </a:blip>
          <a:stretch>
            <a:fillRect/>
          </a:stretch>
        </p:blipFill>
        <p:spPr>
          <a:xfrm>
            <a:off x="7608168" y="0"/>
            <a:ext cx="4583832" cy="6872418"/>
          </a:xfrm>
          <a:prstGeom prst="rect">
            <a:avLst/>
          </a:prstGeom>
          <a:noFill/>
          <a:ln>
            <a:noFill/>
          </a:ln>
        </p:spPr>
      </p:pic>
      <p:sp>
        <p:nvSpPr>
          <p:cNvPr id="21" name="Text Placeholder 20"/>
          <p:cNvSpPr>
            <a:spLocks noGrp="1"/>
          </p:cNvSpPr>
          <p:nvPr>
            <p:ph type="body" sz="quarter" idx="10"/>
          </p:nvPr>
        </p:nvSpPr>
        <p:spPr>
          <a:xfrm>
            <a:off x="911424" y="1772816"/>
            <a:ext cx="4355400" cy="556199"/>
          </a:xfr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endParaRPr lang="en-US" dirty="0"/>
          </a:p>
        </p:txBody>
      </p:sp>
      <p:sp>
        <p:nvSpPr>
          <p:cNvPr id="23" name="Text Placeholder 22"/>
          <p:cNvSpPr>
            <a:spLocks noGrp="1"/>
          </p:cNvSpPr>
          <p:nvPr>
            <p:ph type="body" sz="quarter" idx="11"/>
          </p:nvPr>
        </p:nvSpPr>
        <p:spPr>
          <a:xfrm>
            <a:off x="911424" y="2480640"/>
            <a:ext cx="5904656" cy="1524424"/>
          </a:xfrm>
        </p:spPr>
        <p:txBody>
          <a:bodyPr/>
          <a:lstStyle>
            <a:lvl1pPr marL="0" indent="0">
              <a:buNone/>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25" name="Text Placeholder 24"/>
          <p:cNvSpPr>
            <a:spLocks noGrp="1"/>
          </p:cNvSpPr>
          <p:nvPr>
            <p:ph type="body" sz="quarter" idx="12"/>
          </p:nvPr>
        </p:nvSpPr>
        <p:spPr>
          <a:xfrm>
            <a:off x="911424" y="4111358"/>
            <a:ext cx="3903062" cy="685794"/>
          </a:xfrm>
        </p:spPr>
        <p:txBody>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p>
        </p:txBody>
      </p:sp>
      <p:pic>
        <p:nvPicPr>
          <p:cNvPr id="26" name="Google Shape;64;g21a3bf64467_0_16"/>
          <p:cNvPicPr preferRelativeResize="0"/>
          <p:nvPr userDrawn="1"/>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16210444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3579384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Tree>
    <p:extLst>
      <p:ext uri="{BB962C8B-B14F-4D97-AF65-F5344CB8AC3E}">
        <p14:creationId xmlns:p14="http://schemas.microsoft.com/office/powerpoint/2010/main" val="124222049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10" y="6173219"/>
            <a:ext cx="1079312" cy="324000"/>
          </a:xfrm>
          <a:prstGeom prst="rect">
            <a:avLst/>
          </a:prstGeom>
        </p:spPr>
      </p:pic>
    </p:spTree>
    <p:extLst>
      <p:ext uri="{BB962C8B-B14F-4D97-AF65-F5344CB8AC3E}">
        <p14:creationId xmlns:p14="http://schemas.microsoft.com/office/powerpoint/2010/main" val="202511209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529836"/>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99379"/>
            <a:ext cx="10213776" cy="881349"/>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158945"/>
            <a:ext cx="10213776" cy="5014274"/>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134240281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817868"/>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116632"/>
            <a:ext cx="6624736" cy="115952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439577"/>
            <a:ext cx="6624736" cy="4733641"/>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6" name="Picture Placeholder 5"/>
          <p:cNvSpPr>
            <a:spLocks noGrp="1"/>
          </p:cNvSpPr>
          <p:nvPr>
            <p:ph type="pic" sz="quarter" idx="14"/>
          </p:nvPr>
        </p:nvSpPr>
        <p:spPr>
          <a:xfrm>
            <a:off x="7560543" y="1439577"/>
            <a:ext cx="4631457" cy="4733641"/>
          </a:xfrm>
        </p:spPr>
        <p:txBody>
          <a:bodyPr/>
          <a:lstStyle>
            <a:lvl1pPr marL="0" indent="0">
              <a:buNone/>
              <a:defRPr/>
            </a:lvl1pPr>
          </a:lstStyle>
          <a:p>
            <a:endParaRPr lang="en-US" dirty="0"/>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259255766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12" name="Straight Connector 11"/>
          <p:cNvCxnSpPr/>
          <p:nvPr userDrawn="1"/>
        </p:nvCxnSpPr>
        <p:spPr>
          <a:xfrm>
            <a:off x="6384032" y="2271169"/>
            <a:ext cx="651595" cy="0"/>
          </a:xfrm>
          <a:prstGeom prst="line">
            <a:avLst/>
          </a:prstGeom>
          <a:ln w="38100">
            <a:solidFill>
              <a:srgbClr val="087670"/>
            </a:solidFill>
          </a:ln>
        </p:spPr>
        <p:style>
          <a:lnRef idx="1">
            <a:schemeClr val="accent1"/>
          </a:lnRef>
          <a:fillRef idx="0">
            <a:schemeClr val="accent1"/>
          </a:fillRef>
          <a:effectRef idx="0">
            <a:schemeClr val="accent1"/>
          </a:effectRef>
          <a:fontRef idx="minor">
            <a:schemeClr val="tx1"/>
          </a:fontRef>
        </p:style>
      </p:cxnSp>
      <p:pic>
        <p:nvPicPr>
          <p:cNvPr id="13"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10353116" y="6173219"/>
            <a:ext cx="1287500" cy="352125"/>
          </a:xfrm>
          <a:prstGeom prst="rect">
            <a:avLst/>
          </a:prstGeom>
          <a:noFill/>
          <a:ln>
            <a:noFill/>
          </a:ln>
        </p:spPr>
      </p:pic>
      <p:sp>
        <p:nvSpPr>
          <p:cNvPr id="5" name="Text Placeholder 20"/>
          <p:cNvSpPr>
            <a:spLocks noGrp="1"/>
          </p:cNvSpPr>
          <p:nvPr>
            <p:ph type="body" sz="quarter" idx="11"/>
          </p:nvPr>
        </p:nvSpPr>
        <p:spPr>
          <a:xfrm>
            <a:off x="6319272" y="2420888"/>
            <a:ext cx="5465360" cy="1564859"/>
          </a:xfrm>
        </p:spPr>
        <p:txBody>
          <a:bodyPr/>
          <a:lstStyle>
            <a:lvl1pPr marL="0" indent="0">
              <a:buNone/>
              <a:defRPr sz="32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6312024" y="1556793"/>
            <a:ext cx="5472608" cy="534612"/>
          </a:xfrm>
        </p:spPr>
        <p:txBody>
          <a:bodyPr/>
          <a:lstStyle>
            <a:lvl1pPr marL="0" indent="0">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p:txBody>
      </p:sp>
      <p:sp>
        <p:nvSpPr>
          <p:cNvPr id="6" name="Picture Placeholder 5"/>
          <p:cNvSpPr>
            <a:spLocks noGrp="1"/>
          </p:cNvSpPr>
          <p:nvPr>
            <p:ph type="pic" sz="quarter" idx="14"/>
          </p:nvPr>
        </p:nvSpPr>
        <p:spPr>
          <a:xfrm>
            <a:off x="1" y="0"/>
            <a:ext cx="5087888" cy="6854825"/>
          </a:xfrm>
        </p:spPr>
        <p:txBody>
          <a:bodyPr/>
          <a:lstStyle/>
          <a:p>
            <a:endParaRPr lang="en-US"/>
          </a:p>
        </p:txBody>
      </p:sp>
    </p:spTree>
    <p:extLst>
      <p:ext uri="{BB962C8B-B14F-4D97-AF65-F5344CB8AC3E}">
        <p14:creationId xmlns:p14="http://schemas.microsoft.com/office/powerpoint/2010/main" val="186474002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11424" y="1772816"/>
            <a:ext cx="6624736" cy="556199"/>
          </a:xfrm>
        </p:spPr>
        <p:txBody>
          <a:bodyPr/>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11424" y="2480639"/>
            <a:ext cx="6624736" cy="4009063"/>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Google Shape;92;p8"/>
          <p:cNvSpPr/>
          <p:nvPr userDrawn="1"/>
        </p:nvSpPr>
        <p:spPr>
          <a:xfrm>
            <a:off x="7536160" y="1772816"/>
            <a:ext cx="4655840" cy="4248472"/>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CCCCCC"/>
                </a:solidFill>
              </a:rPr>
              <a:t>Image</a:t>
            </a:r>
            <a:endParaRPr b="1" dirty="0">
              <a:solidFill>
                <a:srgbClr val="CCCCCC"/>
              </a:solidFill>
            </a:endParaRPr>
          </a:p>
        </p:txBody>
      </p:sp>
    </p:spTree>
    <p:extLst>
      <p:ext uri="{BB962C8B-B14F-4D97-AF65-F5344CB8AC3E}">
        <p14:creationId xmlns:p14="http://schemas.microsoft.com/office/powerpoint/2010/main" val="250813585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27529180"/>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249115271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18031734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1300086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78834" y="1268760"/>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72923727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78834" y="1268760"/>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371914029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BE"/>
          </a:p>
        </p:txBody>
      </p:sp>
      <p:sp>
        <p:nvSpPr>
          <p:cNvPr id="3" name="Tijdelijke aanduiding voor inhoud 2"/>
          <p:cNvSpPr>
            <a:spLocks noGrp="1"/>
          </p:cNvSpPr>
          <p:nvPr>
            <p:ph idx="1"/>
          </p:nvPr>
        </p:nvSpPr>
        <p:spPr/>
        <p:txBody>
          <a:bodyPr/>
          <a:lstStyle>
            <a:lvl1pPr>
              <a:defRPr b="0" i="0">
                <a:latin typeface="Gotham Light" pitchFamily="2" charset="0"/>
              </a:defRPr>
            </a:lvl1pPr>
            <a:lvl2pPr>
              <a:defRPr b="0" i="0">
                <a:latin typeface="Gotham Light" pitchFamily="2" charset="0"/>
              </a:defRPr>
            </a:lvl2pPr>
            <a:lvl3pPr>
              <a:defRPr b="0" i="0">
                <a:latin typeface="Gotham Light" pitchFamily="2" charset="0"/>
              </a:defRPr>
            </a:lvl3pPr>
            <a:lvl4pPr>
              <a:defRPr b="0" i="0">
                <a:latin typeface="Gotham Light" pitchFamily="2" charset="0"/>
              </a:defRPr>
            </a:lvl4pPr>
            <a:lvl5pPr>
              <a:defRPr b="0" i="0">
                <a:latin typeface="Gotham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25720268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11144675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18567700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40586436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2761282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BE"/>
          </a:p>
        </p:txBody>
      </p:sp>
      <p:sp>
        <p:nvSpPr>
          <p:cNvPr id="3" name="Tijdelijke aanduiding voor inhoud 2"/>
          <p:cNvSpPr>
            <a:spLocks noGrp="1"/>
          </p:cNvSpPr>
          <p:nvPr>
            <p:ph idx="1"/>
          </p:nvPr>
        </p:nvSpPr>
        <p:spPr/>
        <p:txBody>
          <a:bodyPr/>
          <a:lstStyle>
            <a:lvl1pPr>
              <a:defRPr b="0" i="0">
                <a:latin typeface="Gotham Light" pitchFamily="2" charset="0"/>
              </a:defRPr>
            </a:lvl1pPr>
            <a:lvl2pPr>
              <a:defRPr b="0" i="0">
                <a:latin typeface="Gotham Light" pitchFamily="2" charset="0"/>
              </a:defRPr>
            </a:lvl2pPr>
            <a:lvl3pPr>
              <a:defRPr b="0" i="0">
                <a:latin typeface="Gotham Light" pitchFamily="2" charset="0"/>
              </a:defRPr>
            </a:lvl3pPr>
            <a:lvl4pPr>
              <a:defRPr b="0" i="0">
                <a:latin typeface="Gotham Light" pitchFamily="2" charset="0"/>
              </a:defRPr>
            </a:lvl4pPr>
            <a:lvl5pPr>
              <a:defRPr b="0" i="0">
                <a:latin typeface="Gotham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3631922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414330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200628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2115553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219662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91"/>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89" r="83862" b="92911"/>
          <a:stretch/>
        </p:blipFill>
        <p:spPr>
          <a:xfrm>
            <a:off x="9336360" y="199258"/>
            <a:ext cx="2855640" cy="781469"/>
          </a:xfrm>
          <a:prstGeom prst="rect">
            <a:avLst/>
          </a:prstGeom>
        </p:spPr>
      </p:pic>
    </p:spTree>
    <p:extLst>
      <p:ext uri="{BB962C8B-B14F-4D97-AF65-F5344CB8AC3E}">
        <p14:creationId xmlns:p14="http://schemas.microsoft.com/office/powerpoint/2010/main" val="2929697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239080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Tree>
    <p:extLst>
      <p:ext uri="{BB962C8B-B14F-4D97-AF65-F5344CB8AC3E}">
        <p14:creationId xmlns:p14="http://schemas.microsoft.com/office/powerpoint/2010/main" val="643708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735109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3904348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3969832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78834" y="1268760"/>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38293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63;g21a3bf64467_0_16"/>
          <p:cNvPicPr preferRelativeResize="0"/>
          <p:nvPr userDrawn="1"/>
        </p:nvPicPr>
        <p:blipFill>
          <a:blip r:embed="rId2">
            <a:alphaModFix/>
          </a:blip>
          <a:stretch>
            <a:fillRect/>
          </a:stretch>
        </p:blipFill>
        <p:spPr>
          <a:xfrm>
            <a:off x="7608168" y="0"/>
            <a:ext cx="4583832" cy="6872418"/>
          </a:xfrm>
          <a:prstGeom prst="rect">
            <a:avLst/>
          </a:prstGeom>
          <a:noFill/>
          <a:ln>
            <a:noFill/>
          </a:ln>
        </p:spPr>
      </p:pic>
      <p:sp>
        <p:nvSpPr>
          <p:cNvPr id="21" name="Text Placeholder 20"/>
          <p:cNvSpPr>
            <a:spLocks noGrp="1"/>
          </p:cNvSpPr>
          <p:nvPr>
            <p:ph type="body" sz="quarter" idx="10"/>
          </p:nvPr>
        </p:nvSpPr>
        <p:spPr>
          <a:xfrm>
            <a:off x="911424" y="1772816"/>
            <a:ext cx="4355400" cy="556199"/>
          </a:xfr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endParaRPr lang="en-US" dirty="0"/>
          </a:p>
        </p:txBody>
      </p:sp>
      <p:sp>
        <p:nvSpPr>
          <p:cNvPr id="23" name="Text Placeholder 22"/>
          <p:cNvSpPr>
            <a:spLocks noGrp="1"/>
          </p:cNvSpPr>
          <p:nvPr>
            <p:ph type="body" sz="quarter" idx="11"/>
          </p:nvPr>
        </p:nvSpPr>
        <p:spPr>
          <a:xfrm>
            <a:off x="911424" y="2480640"/>
            <a:ext cx="5904656" cy="1524424"/>
          </a:xfrm>
        </p:spPr>
        <p:txBody>
          <a:bodyPr/>
          <a:lstStyle>
            <a:lvl1pPr marL="0" indent="0">
              <a:buNone/>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25" name="Text Placeholder 24"/>
          <p:cNvSpPr>
            <a:spLocks noGrp="1"/>
          </p:cNvSpPr>
          <p:nvPr>
            <p:ph type="body" sz="quarter" idx="12"/>
          </p:nvPr>
        </p:nvSpPr>
        <p:spPr>
          <a:xfrm>
            <a:off x="911424" y="4111358"/>
            <a:ext cx="3903062" cy="685794"/>
          </a:xfrm>
        </p:spPr>
        <p:txBody>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p>
        </p:txBody>
      </p:sp>
      <p:pic>
        <p:nvPicPr>
          <p:cNvPr id="26" name="Google Shape;64;g21a3bf64467_0_16"/>
          <p:cNvPicPr preferRelativeResize="0"/>
          <p:nvPr userDrawn="1"/>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22779027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Tree>
    <p:extLst>
      <p:ext uri="{BB962C8B-B14F-4D97-AF65-F5344CB8AC3E}">
        <p14:creationId xmlns:p14="http://schemas.microsoft.com/office/powerpoint/2010/main" val="215864822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10" y="6173219"/>
            <a:ext cx="1079312" cy="324000"/>
          </a:xfrm>
          <a:prstGeom prst="rect">
            <a:avLst/>
          </a:prstGeom>
        </p:spPr>
      </p:pic>
    </p:spTree>
    <p:extLst>
      <p:ext uri="{BB962C8B-B14F-4D97-AF65-F5344CB8AC3E}">
        <p14:creationId xmlns:p14="http://schemas.microsoft.com/office/powerpoint/2010/main" val="70299262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529836"/>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99379"/>
            <a:ext cx="10213776" cy="881349"/>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158945"/>
            <a:ext cx="10213776" cy="5014274"/>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5984449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817868"/>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116632"/>
            <a:ext cx="6624736" cy="115952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439577"/>
            <a:ext cx="6624736" cy="4733641"/>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6" name="Picture Placeholder 5"/>
          <p:cNvSpPr>
            <a:spLocks noGrp="1"/>
          </p:cNvSpPr>
          <p:nvPr>
            <p:ph type="pic" sz="quarter" idx="14"/>
          </p:nvPr>
        </p:nvSpPr>
        <p:spPr>
          <a:xfrm>
            <a:off x="7560543" y="1439577"/>
            <a:ext cx="4631457" cy="4733641"/>
          </a:xfrm>
        </p:spPr>
        <p:txBody>
          <a:bodyPr/>
          <a:lstStyle>
            <a:lvl1pPr marL="0" indent="0">
              <a:buNone/>
              <a:defRPr/>
            </a:lvl1pPr>
          </a:lstStyle>
          <a:p>
            <a:endParaRPr lang="en-US" dirty="0"/>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413426774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12" name="Straight Connector 11"/>
          <p:cNvCxnSpPr/>
          <p:nvPr userDrawn="1"/>
        </p:nvCxnSpPr>
        <p:spPr>
          <a:xfrm>
            <a:off x="6384032" y="2271169"/>
            <a:ext cx="651595" cy="0"/>
          </a:xfrm>
          <a:prstGeom prst="line">
            <a:avLst/>
          </a:prstGeom>
          <a:ln w="38100">
            <a:solidFill>
              <a:srgbClr val="087670"/>
            </a:solidFill>
          </a:ln>
        </p:spPr>
        <p:style>
          <a:lnRef idx="1">
            <a:schemeClr val="accent1"/>
          </a:lnRef>
          <a:fillRef idx="0">
            <a:schemeClr val="accent1"/>
          </a:fillRef>
          <a:effectRef idx="0">
            <a:schemeClr val="accent1"/>
          </a:effectRef>
          <a:fontRef idx="minor">
            <a:schemeClr val="tx1"/>
          </a:fontRef>
        </p:style>
      </p:cxnSp>
      <p:pic>
        <p:nvPicPr>
          <p:cNvPr id="13"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10353116" y="6173219"/>
            <a:ext cx="1287500" cy="352125"/>
          </a:xfrm>
          <a:prstGeom prst="rect">
            <a:avLst/>
          </a:prstGeom>
          <a:noFill/>
          <a:ln>
            <a:noFill/>
          </a:ln>
        </p:spPr>
      </p:pic>
      <p:sp>
        <p:nvSpPr>
          <p:cNvPr id="5" name="Text Placeholder 20"/>
          <p:cNvSpPr>
            <a:spLocks noGrp="1"/>
          </p:cNvSpPr>
          <p:nvPr>
            <p:ph type="body" sz="quarter" idx="11"/>
          </p:nvPr>
        </p:nvSpPr>
        <p:spPr>
          <a:xfrm>
            <a:off x="6319272" y="2420888"/>
            <a:ext cx="5465360" cy="1564859"/>
          </a:xfrm>
        </p:spPr>
        <p:txBody>
          <a:bodyPr/>
          <a:lstStyle>
            <a:lvl1pPr marL="0" indent="0">
              <a:buNone/>
              <a:defRPr sz="32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6312024" y="1556793"/>
            <a:ext cx="5472608" cy="534612"/>
          </a:xfrm>
        </p:spPr>
        <p:txBody>
          <a:bodyPr/>
          <a:lstStyle>
            <a:lvl1pPr marL="0" indent="0">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p:txBody>
      </p:sp>
      <p:sp>
        <p:nvSpPr>
          <p:cNvPr id="6" name="Picture Placeholder 5"/>
          <p:cNvSpPr>
            <a:spLocks noGrp="1"/>
          </p:cNvSpPr>
          <p:nvPr>
            <p:ph type="pic" sz="quarter" idx="14"/>
          </p:nvPr>
        </p:nvSpPr>
        <p:spPr>
          <a:xfrm>
            <a:off x="1" y="0"/>
            <a:ext cx="5087888" cy="6854825"/>
          </a:xfrm>
        </p:spPr>
        <p:txBody>
          <a:bodyPr/>
          <a:lstStyle/>
          <a:p>
            <a:endParaRPr lang="en-US"/>
          </a:p>
        </p:txBody>
      </p:sp>
    </p:spTree>
    <p:extLst>
      <p:ext uri="{BB962C8B-B14F-4D97-AF65-F5344CB8AC3E}">
        <p14:creationId xmlns:p14="http://schemas.microsoft.com/office/powerpoint/2010/main" val="20576758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10" y="6173219"/>
            <a:ext cx="1079312" cy="324000"/>
          </a:xfrm>
          <a:prstGeom prst="rect">
            <a:avLst/>
          </a:prstGeom>
        </p:spPr>
      </p:pic>
    </p:spTree>
    <p:extLst>
      <p:ext uri="{BB962C8B-B14F-4D97-AF65-F5344CB8AC3E}">
        <p14:creationId xmlns:p14="http://schemas.microsoft.com/office/powerpoint/2010/main" val="162133497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11424" y="1772816"/>
            <a:ext cx="6624736" cy="556199"/>
          </a:xfrm>
        </p:spPr>
        <p:txBody>
          <a:bodyPr/>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11424" y="2480639"/>
            <a:ext cx="6624736" cy="4009063"/>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Google Shape;92;p8"/>
          <p:cNvSpPr/>
          <p:nvPr userDrawn="1"/>
        </p:nvSpPr>
        <p:spPr>
          <a:xfrm>
            <a:off x="7536160" y="1772816"/>
            <a:ext cx="4655840" cy="4248472"/>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CCCCCC"/>
                </a:solidFill>
              </a:rPr>
              <a:t>Image</a:t>
            </a:r>
            <a:endParaRPr b="1" dirty="0">
              <a:solidFill>
                <a:srgbClr val="CCCCCC"/>
              </a:solidFill>
            </a:endParaRPr>
          </a:p>
        </p:txBody>
      </p:sp>
    </p:spTree>
    <p:extLst>
      <p:ext uri="{BB962C8B-B14F-4D97-AF65-F5344CB8AC3E}">
        <p14:creationId xmlns:p14="http://schemas.microsoft.com/office/powerpoint/2010/main" val="292309198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35400207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306017130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942700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3136275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78834" y="1268760"/>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6917947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BE"/>
          </a:p>
        </p:txBody>
      </p:sp>
      <p:sp>
        <p:nvSpPr>
          <p:cNvPr id="3" name="Tijdelijke aanduiding voor inhoud 2"/>
          <p:cNvSpPr>
            <a:spLocks noGrp="1"/>
          </p:cNvSpPr>
          <p:nvPr>
            <p:ph idx="1"/>
          </p:nvPr>
        </p:nvSpPr>
        <p:spPr/>
        <p:txBody>
          <a:bodyPr/>
          <a:lstStyle>
            <a:lvl1pPr>
              <a:defRPr b="0" i="0">
                <a:latin typeface="Gotham Light" pitchFamily="2" charset="0"/>
              </a:defRPr>
            </a:lvl1pPr>
            <a:lvl2pPr>
              <a:defRPr b="0" i="0">
                <a:latin typeface="Gotham Light" pitchFamily="2" charset="0"/>
              </a:defRPr>
            </a:lvl2pPr>
            <a:lvl3pPr>
              <a:defRPr b="0" i="0">
                <a:latin typeface="Gotham Light" pitchFamily="2" charset="0"/>
              </a:defRPr>
            </a:lvl3pPr>
            <a:lvl4pPr>
              <a:defRPr b="0" i="0">
                <a:latin typeface="Gotham Light" pitchFamily="2" charset="0"/>
              </a:defRPr>
            </a:lvl4pPr>
            <a:lvl5pPr>
              <a:defRPr b="0" i="0">
                <a:latin typeface="Gotham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374547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47829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3196738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169035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064552" y="6189292"/>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529836"/>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99379"/>
            <a:ext cx="10213776" cy="881349"/>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158945"/>
            <a:ext cx="10213776" cy="5014274"/>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13362" y="6186219"/>
            <a:ext cx="1287500" cy="352125"/>
          </a:xfrm>
          <a:prstGeom prst="rect">
            <a:avLst/>
          </a:prstGeom>
          <a:noFill/>
          <a:ln>
            <a:noFill/>
          </a:ln>
        </p:spPr>
      </p:pic>
    </p:spTree>
    <p:extLst>
      <p:ext uri="{BB962C8B-B14F-4D97-AF65-F5344CB8AC3E}">
        <p14:creationId xmlns:p14="http://schemas.microsoft.com/office/powerpoint/2010/main" val="311918683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3437126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63;g21a3bf64467_0_16"/>
          <p:cNvPicPr preferRelativeResize="0"/>
          <p:nvPr userDrawn="1"/>
        </p:nvPicPr>
        <p:blipFill>
          <a:blip r:embed="rId2">
            <a:alphaModFix/>
          </a:blip>
          <a:stretch>
            <a:fillRect/>
          </a:stretch>
        </p:blipFill>
        <p:spPr>
          <a:xfrm>
            <a:off x="7608168" y="0"/>
            <a:ext cx="4583832" cy="6872418"/>
          </a:xfrm>
          <a:prstGeom prst="rect">
            <a:avLst/>
          </a:prstGeom>
          <a:noFill/>
          <a:ln>
            <a:noFill/>
          </a:ln>
        </p:spPr>
      </p:pic>
      <p:sp>
        <p:nvSpPr>
          <p:cNvPr id="21" name="Text Placeholder 20"/>
          <p:cNvSpPr>
            <a:spLocks noGrp="1"/>
          </p:cNvSpPr>
          <p:nvPr>
            <p:ph type="body" sz="quarter" idx="10"/>
          </p:nvPr>
        </p:nvSpPr>
        <p:spPr>
          <a:xfrm>
            <a:off x="911424" y="1772816"/>
            <a:ext cx="4355400" cy="556199"/>
          </a:xfr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endParaRPr lang="en-US" dirty="0"/>
          </a:p>
        </p:txBody>
      </p:sp>
      <p:sp>
        <p:nvSpPr>
          <p:cNvPr id="23" name="Text Placeholder 22"/>
          <p:cNvSpPr>
            <a:spLocks noGrp="1"/>
          </p:cNvSpPr>
          <p:nvPr>
            <p:ph type="body" sz="quarter" idx="11"/>
          </p:nvPr>
        </p:nvSpPr>
        <p:spPr>
          <a:xfrm>
            <a:off x="911424" y="2480640"/>
            <a:ext cx="5904656" cy="1524424"/>
          </a:xfrm>
        </p:spPr>
        <p:txBody>
          <a:bodyPr/>
          <a:lstStyle>
            <a:lvl1pPr marL="0" indent="0">
              <a:buNone/>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25" name="Text Placeholder 24"/>
          <p:cNvSpPr>
            <a:spLocks noGrp="1"/>
          </p:cNvSpPr>
          <p:nvPr>
            <p:ph type="body" sz="quarter" idx="12"/>
          </p:nvPr>
        </p:nvSpPr>
        <p:spPr>
          <a:xfrm>
            <a:off x="911424" y="4111358"/>
            <a:ext cx="3903062" cy="685794"/>
          </a:xfrm>
        </p:spPr>
        <p:txBody>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p>
        </p:txBody>
      </p:sp>
      <p:pic>
        <p:nvPicPr>
          <p:cNvPr id="26" name="Google Shape;64;g21a3bf64467_0_16"/>
          <p:cNvPicPr preferRelativeResize="0"/>
          <p:nvPr userDrawn="1"/>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364196176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Tree>
    <p:extLst>
      <p:ext uri="{BB962C8B-B14F-4D97-AF65-F5344CB8AC3E}">
        <p14:creationId xmlns:p14="http://schemas.microsoft.com/office/powerpoint/2010/main" val="99809517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10" y="6173219"/>
            <a:ext cx="1079312" cy="324000"/>
          </a:xfrm>
          <a:prstGeom prst="rect">
            <a:avLst/>
          </a:prstGeom>
        </p:spPr>
      </p:pic>
    </p:spTree>
    <p:extLst>
      <p:ext uri="{BB962C8B-B14F-4D97-AF65-F5344CB8AC3E}">
        <p14:creationId xmlns:p14="http://schemas.microsoft.com/office/powerpoint/2010/main" val="394782222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529836"/>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99379"/>
            <a:ext cx="10213776" cy="881349"/>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158945"/>
            <a:ext cx="10213776" cy="5014274"/>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231472324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817868"/>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116632"/>
            <a:ext cx="6624736" cy="115952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439577"/>
            <a:ext cx="6624736" cy="4733641"/>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6" name="Picture Placeholder 5"/>
          <p:cNvSpPr>
            <a:spLocks noGrp="1"/>
          </p:cNvSpPr>
          <p:nvPr>
            <p:ph type="pic" sz="quarter" idx="14"/>
          </p:nvPr>
        </p:nvSpPr>
        <p:spPr>
          <a:xfrm>
            <a:off x="7560543" y="1439577"/>
            <a:ext cx="4631457" cy="4733641"/>
          </a:xfrm>
        </p:spPr>
        <p:txBody>
          <a:bodyPr/>
          <a:lstStyle>
            <a:lvl1pPr marL="0" indent="0">
              <a:buNone/>
              <a:defRPr/>
            </a:lvl1pPr>
          </a:lstStyle>
          <a:p>
            <a:endParaRPr lang="en-US" dirty="0"/>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44144376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12" name="Straight Connector 11"/>
          <p:cNvCxnSpPr/>
          <p:nvPr userDrawn="1"/>
        </p:nvCxnSpPr>
        <p:spPr>
          <a:xfrm>
            <a:off x="6384032" y="2271169"/>
            <a:ext cx="651595" cy="0"/>
          </a:xfrm>
          <a:prstGeom prst="line">
            <a:avLst/>
          </a:prstGeom>
          <a:ln w="38100">
            <a:solidFill>
              <a:srgbClr val="087670"/>
            </a:solidFill>
          </a:ln>
        </p:spPr>
        <p:style>
          <a:lnRef idx="1">
            <a:schemeClr val="accent1"/>
          </a:lnRef>
          <a:fillRef idx="0">
            <a:schemeClr val="accent1"/>
          </a:fillRef>
          <a:effectRef idx="0">
            <a:schemeClr val="accent1"/>
          </a:effectRef>
          <a:fontRef idx="minor">
            <a:schemeClr val="tx1"/>
          </a:fontRef>
        </p:style>
      </p:cxnSp>
      <p:pic>
        <p:nvPicPr>
          <p:cNvPr id="13"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10353116" y="6173219"/>
            <a:ext cx="1287500" cy="352125"/>
          </a:xfrm>
          <a:prstGeom prst="rect">
            <a:avLst/>
          </a:prstGeom>
          <a:noFill/>
          <a:ln>
            <a:noFill/>
          </a:ln>
        </p:spPr>
      </p:pic>
      <p:sp>
        <p:nvSpPr>
          <p:cNvPr id="5" name="Text Placeholder 20"/>
          <p:cNvSpPr>
            <a:spLocks noGrp="1"/>
          </p:cNvSpPr>
          <p:nvPr>
            <p:ph type="body" sz="quarter" idx="11"/>
          </p:nvPr>
        </p:nvSpPr>
        <p:spPr>
          <a:xfrm>
            <a:off x="6319272" y="2420888"/>
            <a:ext cx="5465360" cy="1564859"/>
          </a:xfrm>
        </p:spPr>
        <p:txBody>
          <a:bodyPr/>
          <a:lstStyle>
            <a:lvl1pPr marL="0" indent="0">
              <a:buNone/>
              <a:defRPr sz="32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6312024" y="1556793"/>
            <a:ext cx="5472608" cy="534612"/>
          </a:xfrm>
        </p:spPr>
        <p:txBody>
          <a:bodyPr/>
          <a:lstStyle>
            <a:lvl1pPr marL="0" indent="0">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p:txBody>
      </p:sp>
      <p:sp>
        <p:nvSpPr>
          <p:cNvPr id="6" name="Picture Placeholder 5"/>
          <p:cNvSpPr>
            <a:spLocks noGrp="1"/>
          </p:cNvSpPr>
          <p:nvPr>
            <p:ph type="pic" sz="quarter" idx="14"/>
          </p:nvPr>
        </p:nvSpPr>
        <p:spPr>
          <a:xfrm>
            <a:off x="1" y="0"/>
            <a:ext cx="5087888" cy="6854825"/>
          </a:xfrm>
        </p:spPr>
        <p:txBody>
          <a:bodyPr/>
          <a:lstStyle/>
          <a:p>
            <a:endParaRPr lang="en-US"/>
          </a:p>
        </p:txBody>
      </p:sp>
    </p:spTree>
    <p:extLst>
      <p:ext uri="{BB962C8B-B14F-4D97-AF65-F5344CB8AC3E}">
        <p14:creationId xmlns:p14="http://schemas.microsoft.com/office/powerpoint/2010/main" val="167587854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11424" y="1772816"/>
            <a:ext cx="6624736" cy="556199"/>
          </a:xfrm>
        </p:spPr>
        <p:txBody>
          <a:bodyPr/>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11424" y="2480639"/>
            <a:ext cx="6624736" cy="4009063"/>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Google Shape;92;p8"/>
          <p:cNvSpPr/>
          <p:nvPr userDrawn="1"/>
        </p:nvSpPr>
        <p:spPr>
          <a:xfrm>
            <a:off x="7536160" y="1772816"/>
            <a:ext cx="4655840" cy="4248472"/>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CCCCCC"/>
                </a:solidFill>
              </a:rPr>
              <a:t>Image</a:t>
            </a:r>
            <a:endParaRPr b="1" dirty="0">
              <a:solidFill>
                <a:srgbClr val="CCCCCC"/>
              </a:solidFill>
            </a:endParaRPr>
          </a:p>
        </p:txBody>
      </p:sp>
    </p:spTree>
    <p:extLst>
      <p:ext uri="{BB962C8B-B14F-4D97-AF65-F5344CB8AC3E}">
        <p14:creationId xmlns:p14="http://schemas.microsoft.com/office/powerpoint/2010/main" val="261521509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09342927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18495681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817868"/>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116632"/>
            <a:ext cx="6624736" cy="115952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439577"/>
            <a:ext cx="6624736" cy="4733641"/>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6" name="Picture Placeholder 5"/>
          <p:cNvSpPr>
            <a:spLocks noGrp="1"/>
          </p:cNvSpPr>
          <p:nvPr>
            <p:ph type="pic" sz="quarter" idx="14"/>
          </p:nvPr>
        </p:nvSpPr>
        <p:spPr>
          <a:xfrm>
            <a:off x="7560543" y="1439577"/>
            <a:ext cx="4631457" cy="4733641"/>
          </a:xfrm>
        </p:spPr>
        <p:txBody>
          <a:bodyPr/>
          <a:lstStyle>
            <a:lvl1pPr marL="0" indent="0">
              <a:buNone/>
              <a:defRPr/>
            </a:lvl1pPr>
          </a:lstStyle>
          <a:p>
            <a:endParaRPr lang="en-US" dirty="0"/>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233733087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591287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3515154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78834" y="1268760"/>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74740856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BE"/>
          </a:p>
        </p:txBody>
      </p:sp>
      <p:sp>
        <p:nvSpPr>
          <p:cNvPr id="3" name="Tijdelijke aanduiding voor inhoud 2"/>
          <p:cNvSpPr>
            <a:spLocks noGrp="1"/>
          </p:cNvSpPr>
          <p:nvPr>
            <p:ph idx="1"/>
          </p:nvPr>
        </p:nvSpPr>
        <p:spPr/>
        <p:txBody>
          <a:bodyPr/>
          <a:lstStyle>
            <a:lvl1pPr>
              <a:defRPr b="0" i="0">
                <a:latin typeface="Gotham Light" pitchFamily="2" charset="0"/>
              </a:defRPr>
            </a:lvl1pPr>
            <a:lvl2pPr>
              <a:defRPr b="0" i="0">
                <a:latin typeface="Gotham Light" pitchFamily="2" charset="0"/>
              </a:defRPr>
            </a:lvl2pPr>
            <a:lvl3pPr>
              <a:defRPr b="0" i="0">
                <a:latin typeface="Gotham Light" pitchFamily="2" charset="0"/>
              </a:defRPr>
            </a:lvl3pPr>
            <a:lvl4pPr>
              <a:defRPr b="0" i="0">
                <a:latin typeface="Gotham Light" pitchFamily="2" charset="0"/>
              </a:defRPr>
            </a:lvl4pPr>
            <a:lvl5pPr>
              <a:defRPr b="0" i="0">
                <a:latin typeface="Gotham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4301740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27804318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4010614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2279852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36568591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63;g21a3bf64467_0_16"/>
          <p:cNvPicPr preferRelativeResize="0"/>
          <p:nvPr userDrawn="1"/>
        </p:nvPicPr>
        <p:blipFill>
          <a:blip r:embed="rId2">
            <a:alphaModFix/>
          </a:blip>
          <a:stretch>
            <a:fillRect/>
          </a:stretch>
        </p:blipFill>
        <p:spPr>
          <a:xfrm>
            <a:off x="7608168" y="0"/>
            <a:ext cx="4583832" cy="6872418"/>
          </a:xfrm>
          <a:prstGeom prst="rect">
            <a:avLst/>
          </a:prstGeom>
          <a:noFill/>
          <a:ln>
            <a:noFill/>
          </a:ln>
        </p:spPr>
      </p:pic>
      <p:sp>
        <p:nvSpPr>
          <p:cNvPr id="21" name="Text Placeholder 20"/>
          <p:cNvSpPr>
            <a:spLocks noGrp="1"/>
          </p:cNvSpPr>
          <p:nvPr>
            <p:ph type="body" sz="quarter" idx="10"/>
          </p:nvPr>
        </p:nvSpPr>
        <p:spPr>
          <a:xfrm>
            <a:off x="911424" y="1772816"/>
            <a:ext cx="4355400" cy="556199"/>
          </a:xfr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endParaRPr lang="en-US" dirty="0"/>
          </a:p>
        </p:txBody>
      </p:sp>
      <p:sp>
        <p:nvSpPr>
          <p:cNvPr id="23" name="Text Placeholder 22"/>
          <p:cNvSpPr>
            <a:spLocks noGrp="1"/>
          </p:cNvSpPr>
          <p:nvPr>
            <p:ph type="body" sz="quarter" idx="11"/>
          </p:nvPr>
        </p:nvSpPr>
        <p:spPr>
          <a:xfrm>
            <a:off x="911424" y="2480640"/>
            <a:ext cx="5904656" cy="1524424"/>
          </a:xfrm>
        </p:spPr>
        <p:txBody>
          <a:bodyPr/>
          <a:lstStyle>
            <a:lvl1pPr marL="0" indent="0">
              <a:buNone/>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25" name="Text Placeholder 24"/>
          <p:cNvSpPr>
            <a:spLocks noGrp="1"/>
          </p:cNvSpPr>
          <p:nvPr>
            <p:ph type="body" sz="quarter" idx="12"/>
          </p:nvPr>
        </p:nvSpPr>
        <p:spPr>
          <a:xfrm>
            <a:off x="911424" y="4111358"/>
            <a:ext cx="3903062" cy="685794"/>
          </a:xfrm>
        </p:spPr>
        <p:txBody>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p>
        </p:txBody>
      </p:sp>
      <p:pic>
        <p:nvPicPr>
          <p:cNvPr id="26" name="Google Shape;64;g21a3bf64467_0_16"/>
          <p:cNvPicPr preferRelativeResize="0"/>
          <p:nvPr userDrawn="1"/>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305167994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Tree>
    <p:extLst>
      <p:ext uri="{BB962C8B-B14F-4D97-AF65-F5344CB8AC3E}">
        <p14:creationId xmlns:p14="http://schemas.microsoft.com/office/powerpoint/2010/main" val="40910348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12" name="Straight Connector 11"/>
          <p:cNvCxnSpPr/>
          <p:nvPr userDrawn="1"/>
        </p:nvCxnSpPr>
        <p:spPr>
          <a:xfrm>
            <a:off x="6384032" y="2271169"/>
            <a:ext cx="651595" cy="0"/>
          </a:xfrm>
          <a:prstGeom prst="line">
            <a:avLst/>
          </a:prstGeom>
          <a:ln w="38100">
            <a:solidFill>
              <a:srgbClr val="087670"/>
            </a:solidFill>
          </a:ln>
        </p:spPr>
        <p:style>
          <a:lnRef idx="1">
            <a:schemeClr val="accent1"/>
          </a:lnRef>
          <a:fillRef idx="0">
            <a:schemeClr val="accent1"/>
          </a:fillRef>
          <a:effectRef idx="0">
            <a:schemeClr val="accent1"/>
          </a:effectRef>
          <a:fontRef idx="minor">
            <a:schemeClr val="tx1"/>
          </a:fontRef>
        </p:style>
      </p:cxnSp>
      <p:pic>
        <p:nvPicPr>
          <p:cNvPr id="13"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10353116" y="6173219"/>
            <a:ext cx="1287500" cy="352125"/>
          </a:xfrm>
          <a:prstGeom prst="rect">
            <a:avLst/>
          </a:prstGeom>
          <a:noFill/>
          <a:ln>
            <a:noFill/>
          </a:ln>
        </p:spPr>
      </p:pic>
      <p:sp>
        <p:nvSpPr>
          <p:cNvPr id="5" name="Text Placeholder 20"/>
          <p:cNvSpPr>
            <a:spLocks noGrp="1"/>
          </p:cNvSpPr>
          <p:nvPr>
            <p:ph type="body" sz="quarter" idx="11"/>
          </p:nvPr>
        </p:nvSpPr>
        <p:spPr>
          <a:xfrm>
            <a:off x="6319272" y="2420888"/>
            <a:ext cx="5465360" cy="1564859"/>
          </a:xfrm>
        </p:spPr>
        <p:txBody>
          <a:bodyPr/>
          <a:lstStyle>
            <a:lvl1pPr marL="0" indent="0">
              <a:buNone/>
              <a:defRPr sz="32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6312024" y="1556793"/>
            <a:ext cx="5472608" cy="534612"/>
          </a:xfrm>
        </p:spPr>
        <p:txBody>
          <a:bodyPr/>
          <a:lstStyle>
            <a:lvl1pPr marL="0" indent="0">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p:txBody>
      </p:sp>
      <p:sp>
        <p:nvSpPr>
          <p:cNvPr id="6" name="Picture Placeholder 5"/>
          <p:cNvSpPr>
            <a:spLocks noGrp="1"/>
          </p:cNvSpPr>
          <p:nvPr>
            <p:ph type="pic" sz="quarter" idx="14"/>
          </p:nvPr>
        </p:nvSpPr>
        <p:spPr>
          <a:xfrm>
            <a:off x="1" y="0"/>
            <a:ext cx="5087888" cy="6854825"/>
          </a:xfrm>
        </p:spPr>
        <p:txBody>
          <a:bodyPr/>
          <a:lstStyle/>
          <a:p>
            <a:endParaRPr lang="en-US"/>
          </a:p>
        </p:txBody>
      </p:sp>
    </p:spTree>
    <p:extLst>
      <p:ext uri="{BB962C8B-B14F-4D97-AF65-F5344CB8AC3E}">
        <p14:creationId xmlns:p14="http://schemas.microsoft.com/office/powerpoint/2010/main" val="128106646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10" y="6173219"/>
            <a:ext cx="1079312" cy="324000"/>
          </a:xfrm>
          <a:prstGeom prst="rect">
            <a:avLst/>
          </a:prstGeom>
        </p:spPr>
      </p:pic>
    </p:spTree>
    <p:extLst>
      <p:ext uri="{BB962C8B-B14F-4D97-AF65-F5344CB8AC3E}">
        <p14:creationId xmlns:p14="http://schemas.microsoft.com/office/powerpoint/2010/main" val="326837250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529836"/>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99379"/>
            <a:ext cx="10213776" cy="881349"/>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158945"/>
            <a:ext cx="10213776" cy="5014274"/>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169945413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817868"/>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116632"/>
            <a:ext cx="6624736" cy="115952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439577"/>
            <a:ext cx="6624736" cy="4733641"/>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6" name="Picture Placeholder 5"/>
          <p:cNvSpPr>
            <a:spLocks noGrp="1"/>
          </p:cNvSpPr>
          <p:nvPr>
            <p:ph type="pic" sz="quarter" idx="14"/>
          </p:nvPr>
        </p:nvSpPr>
        <p:spPr>
          <a:xfrm>
            <a:off x="7560543" y="1439577"/>
            <a:ext cx="4631457" cy="4733641"/>
          </a:xfrm>
        </p:spPr>
        <p:txBody>
          <a:bodyPr/>
          <a:lstStyle>
            <a:lvl1pPr marL="0" indent="0">
              <a:buNone/>
              <a:defRPr/>
            </a:lvl1pPr>
          </a:lstStyle>
          <a:p>
            <a:endParaRPr lang="en-US" dirty="0"/>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373682348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12" name="Straight Connector 11"/>
          <p:cNvCxnSpPr/>
          <p:nvPr userDrawn="1"/>
        </p:nvCxnSpPr>
        <p:spPr>
          <a:xfrm>
            <a:off x="6384032" y="2271169"/>
            <a:ext cx="651595" cy="0"/>
          </a:xfrm>
          <a:prstGeom prst="line">
            <a:avLst/>
          </a:prstGeom>
          <a:ln w="38100">
            <a:solidFill>
              <a:srgbClr val="087670"/>
            </a:solidFill>
          </a:ln>
        </p:spPr>
        <p:style>
          <a:lnRef idx="1">
            <a:schemeClr val="accent1"/>
          </a:lnRef>
          <a:fillRef idx="0">
            <a:schemeClr val="accent1"/>
          </a:fillRef>
          <a:effectRef idx="0">
            <a:schemeClr val="accent1"/>
          </a:effectRef>
          <a:fontRef idx="minor">
            <a:schemeClr val="tx1"/>
          </a:fontRef>
        </p:style>
      </p:cxnSp>
      <p:pic>
        <p:nvPicPr>
          <p:cNvPr id="13"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10353116" y="6173219"/>
            <a:ext cx="1287500" cy="352125"/>
          </a:xfrm>
          <a:prstGeom prst="rect">
            <a:avLst/>
          </a:prstGeom>
          <a:noFill/>
          <a:ln>
            <a:noFill/>
          </a:ln>
        </p:spPr>
      </p:pic>
      <p:sp>
        <p:nvSpPr>
          <p:cNvPr id="5" name="Text Placeholder 20"/>
          <p:cNvSpPr>
            <a:spLocks noGrp="1"/>
          </p:cNvSpPr>
          <p:nvPr>
            <p:ph type="body" sz="quarter" idx="11"/>
          </p:nvPr>
        </p:nvSpPr>
        <p:spPr>
          <a:xfrm>
            <a:off x="6319272" y="2420888"/>
            <a:ext cx="5465360" cy="1564859"/>
          </a:xfrm>
        </p:spPr>
        <p:txBody>
          <a:bodyPr/>
          <a:lstStyle>
            <a:lvl1pPr marL="0" indent="0">
              <a:buNone/>
              <a:defRPr sz="32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6312024" y="1556793"/>
            <a:ext cx="5472608" cy="534612"/>
          </a:xfrm>
        </p:spPr>
        <p:txBody>
          <a:bodyPr/>
          <a:lstStyle>
            <a:lvl1pPr marL="0" indent="0">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p:txBody>
      </p:sp>
      <p:sp>
        <p:nvSpPr>
          <p:cNvPr id="6" name="Picture Placeholder 5"/>
          <p:cNvSpPr>
            <a:spLocks noGrp="1"/>
          </p:cNvSpPr>
          <p:nvPr>
            <p:ph type="pic" sz="quarter" idx="14"/>
          </p:nvPr>
        </p:nvSpPr>
        <p:spPr>
          <a:xfrm>
            <a:off x="1" y="0"/>
            <a:ext cx="5087888" cy="6854825"/>
          </a:xfrm>
        </p:spPr>
        <p:txBody>
          <a:bodyPr/>
          <a:lstStyle/>
          <a:p>
            <a:endParaRPr lang="en-US"/>
          </a:p>
        </p:txBody>
      </p:sp>
    </p:spTree>
    <p:extLst>
      <p:ext uri="{BB962C8B-B14F-4D97-AF65-F5344CB8AC3E}">
        <p14:creationId xmlns:p14="http://schemas.microsoft.com/office/powerpoint/2010/main" val="355216923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11424" y="1772816"/>
            <a:ext cx="6624736" cy="556199"/>
          </a:xfrm>
        </p:spPr>
        <p:txBody>
          <a:bodyPr/>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11424" y="2480639"/>
            <a:ext cx="6624736" cy="4009063"/>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Google Shape;92;p8"/>
          <p:cNvSpPr/>
          <p:nvPr userDrawn="1"/>
        </p:nvSpPr>
        <p:spPr>
          <a:xfrm>
            <a:off x="7536160" y="1772816"/>
            <a:ext cx="4655840" cy="4248472"/>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CCCCCC"/>
                </a:solidFill>
              </a:rPr>
              <a:t>Image</a:t>
            </a:r>
            <a:endParaRPr b="1" dirty="0">
              <a:solidFill>
                <a:srgbClr val="CCCCCC"/>
              </a:solidFill>
            </a:endParaRPr>
          </a:p>
        </p:txBody>
      </p:sp>
    </p:spTree>
    <p:extLst>
      <p:ext uri="{BB962C8B-B14F-4D97-AF65-F5344CB8AC3E}">
        <p14:creationId xmlns:p14="http://schemas.microsoft.com/office/powerpoint/2010/main" val="368604914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275774619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167624336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3698384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42933639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78834" y="1268760"/>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2419705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11424" y="1772816"/>
            <a:ext cx="6624736" cy="556199"/>
          </a:xfrm>
        </p:spPr>
        <p:txBody>
          <a:bodyPr/>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11424" y="2480639"/>
            <a:ext cx="6624736" cy="4009063"/>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Google Shape;92;p8"/>
          <p:cNvSpPr/>
          <p:nvPr userDrawn="1"/>
        </p:nvSpPr>
        <p:spPr>
          <a:xfrm>
            <a:off x="7536160" y="1772816"/>
            <a:ext cx="4655840" cy="4248472"/>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CCCCCC"/>
                </a:solidFill>
              </a:rPr>
              <a:t>Image</a:t>
            </a:r>
            <a:endParaRPr b="1" dirty="0">
              <a:solidFill>
                <a:srgbClr val="CCCCCC"/>
              </a:solidFill>
            </a:endParaRPr>
          </a:p>
        </p:txBody>
      </p:sp>
    </p:spTree>
    <p:extLst>
      <p:ext uri="{BB962C8B-B14F-4D97-AF65-F5344CB8AC3E}">
        <p14:creationId xmlns:p14="http://schemas.microsoft.com/office/powerpoint/2010/main" val="88299033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BE"/>
          </a:p>
        </p:txBody>
      </p:sp>
      <p:sp>
        <p:nvSpPr>
          <p:cNvPr id="3" name="Tijdelijke aanduiding voor inhoud 2"/>
          <p:cNvSpPr>
            <a:spLocks noGrp="1"/>
          </p:cNvSpPr>
          <p:nvPr>
            <p:ph idx="1"/>
          </p:nvPr>
        </p:nvSpPr>
        <p:spPr/>
        <p:txBody>
          <a:bodyPr/>
          <a:lstStyle>
            <a:lvl1pPr>
              <a:defRPr b="0" i="0">
                <a:latin typeface="Gotham Light" pitchFamily="2" charset="0"/>
              </a:defRPr>
            </a:lvl1pPr>
            <a:lvl2pPr>
              <a:defRPr b="0" i="0">
                <a:latin typeface="Gotham Light" pitchFamily="2" charset="0"/>
              </a:defRPr>
            </a:lvl2pPr>
            <a:lvl3pPr>
              <a:defRPr b="0" i="0">
                <a:latin typeface="Gotham Light" pitchFamily="2" charset="0"/>
              </a:defRPr>
            </a:lvl3pPr>
            <a:lvl4pPr>
              <a:defRPr b="0" i="0">
                <a:latin typeface="Gotham Light" pitchFamily="2" charset="0"/>
              </a:defRPr>
            </a:lvl4pPr>
            <a:lvl5pPr>
              <a:defRPr b="0" i="0">
                <a:latin typeface="Gotham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41932299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41728160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30710113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18725448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21928201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63;g21a3bf64467_0_16"/>
          <p:cNvPicPr preferRelativeResize="0"/>
          <p:nvPr userDrawn="1"/>
        </p:nvPicPr>
        <p:blipFill>
          <a:blip r:embed="rId2">
            <a:alphaModFix/>
          </a:blip>
          <a:stretch>
            <a:fillRect/>
          </a:stretch>
        </p:blipFill>
        <p:spPr>
          <a:xfrm>
            <a:off x="7608168" y="0"/>
            <a:ext cx="4583832" cy="6872418"/>
          </a:xfrm>
          <a:prstGeom prst="rect">
            <a:avLst/>
          </a:prstGeom>
          <a:noFill/>
          <a:ln>
            <a:noFill/>
          </a:ln>
        </p:spPr>
      </p:pic>
      <p:sp>
        <p:nvSpPr>
          <p:cNvPr id="21" name="Text Placeholder 20"/>
          <p:cNvSpPr>
            <a:spLocks noGrp="1"/>
          </p:cNvSpPr>
          <p:nvPr>
            <p:ph type="body" sz="quarter" idx="10"/>
          </p:nvPr>
        </p:nvSpPr>
        <p:spPr>
          <a:xfrm>
            <a:off x="911424" y="1772816"/>
            <a:ext cx="4355400" cy="556199"/>
          </a:xfr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endParaRPr lang="en-US" dirty="0"/>
          </a:p>
        </p:txBody>
      </p:sp>
      <p:sp>
        <p:nvSpPr>
          <p:cNvPr id="23" name="Text Placeholder 22"/>
          <p:cNvSpPr>
            <a:spLocks noGrp="1"/>
          </p:cNvSpPr>
          <p:nvPr>
            <p:ph type="body" sz="quarter" idx="11"/>
          </p:nvPr>
        </p:nvSpPr>
        <p:spPr>
          <a:xfrm>
            <a:off x="911424" y="2480640"/>
            <a:ext cx="5904656" cy="1524424"/>
          </a:xfrm>
        </p:spPr>
        <p:txBody>
          <a:bodyPr/>
          <a:lstStyle>
            <a:lvl1pPr marL="0" indent="0">
              <a:buNone/>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25" name="Text Placeholder 24"/>
          <p:cNvSpPr>
            <a:spLocks noGrp="1"/>
          </p:cNvSpPr>
          <p:nvPr>
            <p:ph type="body" sz="quarter" idx="12"/>
          </p:nvPr>
        </p:nvSpPr>
        <p:spPr>
          <a:xfrm>
            <a:off x="911424" y="4111358"/>
            <a:ext cx="3903062" cy="685794"/>
          </a:xfrm>
        </p:spPr>
        <p:txBody>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p>
        </p:txBody>
      </p:sp>
      <p:pic>
        <p:nvPicPr>
          <p:cNvPr id="26" name="Google Shape;64;g21a3bf64467_0_16"/>
          <p:cNvPicPr preferRelativeResize="0"/>
          <p:nvPr userDrawn="1"/>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413782738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Tree>
    <p:extLst>
      <p:ext uri="{BB962C8B-B14F-4D97-AF65-F5344CB8AC3E}">
        <p14:creationId xmlns:p14="http://schemas.microsoft.com/office/powerpoint/2010/main" val="147991586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10" y="6173219"/>
            <a:ext cx="1079312" cy="324000"/>
          </a:xfrm>
          <a:prstGeom prst="rect">
            <a:avLst/>
          </a:prstGeom>
        </p:spPr>
      </p:pic>
    </p:spTree>
    <p:extLst>
      <p:ext uri="{BB962C8B-B14F-4D97-AF65-F5344CB8AC3E}">
        <p14:creationId xmlns:p14="http://schemas.microsoft.com/office/powerpoint/2010/main" val="399608953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529836"/>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99379"/>
            <a:ext cx="10213776" cy="881349"/>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158945"/>
            <a:ext cx="10213776" cy="5014274"/>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168274001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817868"/>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116632"/>
            <a:ext cx="6624736" cy="115952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439577"/>
            <a:ext cx="6624736" cy="4733641"/>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6" name="Picture Placeholder 5"/>
          <p:cNvSpPr>
            <a:spLocks noGrp="1"/>
          </p:cNvSpPr>
          <p:nvPr>
            <p:ph type="pic" sz="quarter" idx="14"/>
          </p:nvPr>
        </p:nvSpPr>
        <p:spPr>
          <a:xfrm>
            <a:off x="7560543" y="1439577"/>
            <a:ext cx="4631457" cy="4733641"/>
          </a:xfrm>
        </p:spPr>
        <p:txBody>
          <a:bodyPr/>
          <a:lstStyle>
            <a:lvl1pPr marL="0" indent="0">
              <a:buNone/>
              <a:defRPr/>
            </a:lvl1pPr>
          </a:lstStyle>
          <a:p>
            <a:endParaRPr lang="en-US" dirty="0"/>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657052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18093174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12" name="Straight Connector 11"/>
          <p:cNvCxnSpPr/>
          <p:nvPr userDrawn="1"/>
        </p:nvCxnSpPr>
        <p:spPr>
          <a:xfrm>
            <a:off x="6384032" y="2271169"/>
            <a:ext cx="651595" cy="0"/>
          </a:xfrm>
          <a:prstGeom prst="line">
            <a:avLst/>
          </a:prstGeom>
          <a:ln w="38100">
            <a:solidFill>
              <a:srgbClr val="087670"/>
            </a:solidFill>
          </a:ln>
        </p:spPr>
        <p:style>
          <a:lnRef idx="1">
            <a:schemeClr val="accent1"/>
          </a:lnRef>
          <a:fillRef idx="0">
            <a:schemeClr val="accent1"/>
          </a:fillRef>
          <a:effectRef idx="0">
            <a:schemeClr val="accent1"/>
          </a:effectRef>
          <a:fontRef idx="minor">
            <a:schemeClr val="tx1"/>
          </a:fontRef>
        </p:style>
      </p:cxnSp>
      <p:pic>
        <p:nvPicPr>
          <p:cNvPr id="13"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10353116" y="6173219"/>
            <a:ext cx="1287500" cy="352125"/>
          </a:xfrm>
          <a:prstGeom prst="rect">
            <a:avLst/>
          </a:prstGeom>
          <a:noFill/>
          <a:ln>
            <a:noFill/>
          </a:ln>
        </p:spPr>
      </p:pic>
      <p:sp>
        <p:nvSpPr>
          <p:cNvPr id="5" name="Text Placeholder 20"/>
          <p:cNvSpPr>
            <a:spLocks noGrp="1"/>
          </p:cNvSpPr>
          <p:nvPr>
            <p:ph type="body" sz="quarter" idx="11"/>
          </p:nvPr>
        </p:nvSpPr>
        <p:spPr>
          <a:xfrm>
            <a:off x="6319272" y="2420888"/>
            <a:ext cx="5465360" cy="1564859"/>
          </a:xfrm>
        </p:spPr>
        <p:txBody>
          <a:bodyPr/>
          <a:lstStyle>
            <a:lvl1pPr marL="0" indent="0">
              <a:buNone/>
              <a:defRPr sz="32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6312024" y="1556793"/>
            <a:ext cx="5472608" cy="534612"/>
          </a:xfrm>
        </p:spPr>
        <p:txBody>
          <a:bodyPr/>
          <a:lstStyle>
            <a:lvl1pPr marL="0" indent="0">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p:txBody>
      </p:sp>
      <p:sp>
        <p:nvSpPr>
          <p:cNvPr id="6" name="Picture Placeholder 5"/>
          <p:cNvSpPr>
            <a:spLocks noGrp="1"/>
          </p:cNvSpPr>
          <p:nvPr>
            <p:ph type="pic" sz="quarter" idx="14"/>
          </p:nvPr>
        </p:nvSpPr>
        <p:spPr>
          <a:xfrm>
            <a:off x="1" y="0"/>
            <a:ext cx="5087888" cy="6854825"/>
          </a:xfrm>
        </p:spPr>
        <p:txBody>
          <a:bodyPr/>
          <a:lstStyle/>
          <a:p>
            <a:endParaRPr lang="en-US"/>
          </a:p>
        </p:txBody>
      </p:sp>
    </p:spTree>
    <p:extLst>
      <p:ext uri="{BB962C8B-B14F-4D97-AF65-F5344CB8AC3E}">
        <p14:creationId xmlns:p14="http://schemas.microsoft.com/office/powerpoint/2010/main" val="296345503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11424" y="1772816"/>
            <a:ext cx="6624736" cy="556199"/>
          </a:xfrm>
        </p:spPr>
        <p:txBody>
          <a:bodyPr/>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11424" y="2480639"/>
            <a:ext cx="6624736" cy="4009063"/>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Google Shape;92;p8"/>
          <p:cNvSpPr/>
          <p:nvPr userDrawn="1"/>
        </p:nvSpPr>
        <p:spPr>
          <a:xfrm>
            <a:off x="7536160" y="1772816"/>
            <a:ext cx="4655840" cy="4248472"/>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CCCCCC"/>
                </a:solidFill>
              </a:rPr>
              <a:t>Image</a:t>
            </a:r>
            <a:endParaRPr b="1" dirty="0">
              <a:solidFill>
                <a:srgbClr val="CCCCCC"/>
              </a:solidFill>
            </a:endParaRPr>
          </a:p>
        </p:txBody>
      </p:sp>
    </p:spTree>
    <p:extLst>
      <p:ext uri="{BB962C8B-B14F-4D97-AF65-F5344CB8AC3E}">
        <p14:creationId xmlns:p14="http://schemas.microsoft.com/office/powerpoint/2010/main" val="111554622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201066711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312738257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204042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30200246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78834" y="1268760"/>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284532566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BE"/>
          </a:p>
        </p:txBody>
      </p:sp>
      <p:sp>
        <p:nvSpPr>
          <p:cNvPr id="3" name="Tijdelijke aanduiding voor inhoud 2"/>
          <p:cNvSpPr>
            <a:spLocks noGrp="1"/>
          </p:cNvSpPr>
          <p:nvPr>
            <p:ph idx="1"/>
          </p:nvPr>
        </p:nvSpPr>
        <p:spPr/>
        <p:txBody>
          <a:bodyPr/>
          <a:lstStyle>
            <a:lvl1pPr>
              <a:defRPr b="0" i="0">
                <a:latin typeface="Gotham Light" pitchFamily="2" charset="0"/>
              </a:defRPr>
            </a:lvl1pPr>
            <a:lvl2pPr>
              <a:defRPr b="0" i="0">
                <a:latin typeface="Gotham Light" pitchFamily="2" charset="0"/>
              </a:defRPr>
            </a:lvl2pPr>
            <a:lvl3pPr>
              <a:defRPr b="0" i="0">
                <a:latin typeface="Gotham Light" pitchFamily="2" charset="0"/>
              </a:defRPr>
            </a:lvl3pPr>
            <a:lvl4pPr>
              <a:defRPr b="0" i="0">
                <a:latin typeface="Gotham Light" pitchFamily="2" charset="0"/>
              </a:defRPr>
            </a:lvl4pPr>
            <a:lvl5pPr>
              <a:defRPr b="0" i="0">
                <a:latin typeface="Gotham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35484772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4969979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37039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200311029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10661515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8209983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63;g21a3bf64467_0_16"/>
          <p:cNvPicPr preferRelativeResize="0"/>
          <p:nvPr userDrawn="1"/>
        </p:nvPicPr>
        <p:blipFill>
          <a:blip r:embed="rId2">
            <a:alphaModFix/>
          </a:blip>
          <a:stretch>
            <a:fillRect/>
          </a:stretch>
        </p:blipFill>
        <p:spPr>
          <a:xfrm>
            <a:off x="7608168" y="0"/>
            <a:ext cx="4583832" cy="6872418"/>
          </a:xfrm>
          <a:prstGeom prst="rect">
            <a:avLst/>
          </a:prstGeom>
          <a:noFill/>
          <a:ln>
            <a:noFill/>
          </a:ln>
        </p:spPr>
      </p:pic>
      <p:sp>
        <p:nvSpPr>
          <p:cNvPr id="21" name="Text Placeholder 20"/>
          <p:cNvSpPr>
            <a:spLocks noGrp="1"/>
          </p:cNvSpPr>
          <p:nvPr>
            <p:ph type="body" sz="quarter" idx="10"/>
          </p:nvPr>
        </p:nvSpPr>
        <p:spPr>
          <a:xfrm>
            <a:off x="911424" y="1772816"/>
            <a:ext cx="4355400" cy="556199"/>
          </a:xfr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endParaRPr lang="en-US" dirty="0"/>
          </a:p>
        </p:txBody>
      </p:sp>
      <p:sp>
        <p:nvSpPr>
          <p:cNvPr id="23" name="Text Placeholder 22"/>
          <p:cNvSpPr>
            <a:spLocks noGrp="1"/>
          </p:cNvSpPr>
          <p:nvPr>
            <p:ph type="body" sz="quarter" idx="11"/>
          </p:nvPr>
        </p:nvSpPr>
        <p:spPr>
          <a:xfrm>
            <a:off x="911424" y="2480640"/>
            <a:ext cx="5904656" cy="1524424"/>
          </a:xfrm>
        </p:spPr>
        <p:txBody>
          <a:bodyPr/>
          <a:lstStyle>
            <a:lvl1pPr marL="0" indent="0">
              <a:buNone/>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25" name="Text Placeholder 24"/>
          <p:cNvSpPr>
            <a:spLocks noGrp="1"/>
          </p:cNvSpPr>
          <p:nvPr>
            <p:ph type="body" sz="quarter" idx="12"/>
          </p:nvPr>
        </p:nvSpPr>
        <p:spPr>
          <a:xfrm>
            <a:off x="911424" y="4111358"/>
            <a:ext cx="3903062" cy="685794"/>
          </a:xfrm>
        </p:spPr>
        <p:txBody>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Edit Master text styles</a:t>
            </a:r>
          </a:p>
        </p:txBody>
      </p:sp>
      <p:pic>
        <p:nvPicPr>
          <p:cNvPr id="26" name="Google Shape;64;g21a3bf64467_0_16"/>
          <p:cNvPicPr preferRelativeResize="0"/>
          <p:nvPr userDrawn="1"/>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222185283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Tree>
    <p:extLst>
      <p:ext uri="{BB962C8B-B14F-4D97-AF65-F5344CB8AC3E}">
        <p14:creationId xmlns:p14="http://schemas.microsoft.com/office/powerpoint/2010/main" val="171597772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10" y="6173219"/>
            <a:ext cx="1079312" cy="324000"/>
          </a:xfrm>
          <a:prstGeom prst="rect">
            <a:avLst/>
          </a:prstGeom>
        </p:spPr>
      </p:pic>
    </p:spTree>
    <p:extLst>
      <p:ext uri="{BB962C8B-B14F-4D97-AF65-F5344CB8AC3E}">
        <p14:creationId xmlns:p14="http://schemas.microsoft.com/office/powerpoint/2010/main" val="304063303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529836"/>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99379"/>
            <a:ext cx="10213776" cy="881349"/>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158945"/>
            <a:ext cx="10213776" cy="5014274"/>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384430109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25200" y="6173219"/>
            <a:ext cx="1001184" cy="365125"/>
          </a:xfrm>
        </p:spPr>
        <p:txBody>
          <a:bodyPr/>
          <a:lstStyle>
            <a:lvl1pPr algn="ctr">
              <a:defRPr b="1">
                <a:solidFill>
                  <a:srgbClr val="B82400"/>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817868"/>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116632"/>
            <a:ext cx="6624736" cy="115952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00000" y="1439577"/>
            <a:ext cx="6624736" cy="4733641"/>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6" name="Picture Placeholder 5"/>
          <p:cNvSpPr>
            <a:spLocks noGrp="1"/>
          </p:cNvSpPr>
          <p:nvPr>
            <p:ph type="pic" sz="quarter" idx="14"/>
          </p:nvPr>
        </p:nvSpPr>
        <p:spPr>
          <a:xfrm>
            <a:off x="7560543" y="1439577"/>
            <a:ext cx="4631457" cy="4733641"/>
          </a:xfrm>
        </p:spPr>
        <p:txBody>
          <a:bodyPr/>
          <a:lstStyle>
            <a:lvl1pPr marL="0" indent="0">
              <a:buNone/>
              <a:defRPr/>
            </a:lvl1pPr>
          </a:lstStyle>
          <a:p>
            <a:endParaRPr lang="en-US" dirty="0"/>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273757166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12" name="Straight Connector 11"/>
          <p:cNvCxnSpPr/>
          <p:nvPr userDrawn="1"/>
        </p:nvCxnSpPr>
        <p:spPr>
          <a:xfrm>
            <a:off x="6384032" y="2271169"/>
            <a:ext cx="651595" cy="0"/>
          </a:xfrm>
          <a:prstGeom prst="line">
            <a:avLst/>
          </a:prstGeom>
          <a:ln w="38100">
            <a:solidFill>
              <a:srgbClr val="087670"/>
            </a:solidFill>
          </a:ln>
        </p:spPr>
        <p:style>
          <a:lnRef idx="1">
            <a:schemeClr val="accent1"/>
          </a:lnRef>
          <a:fillRef idx="0">
            <a:schemeClr val="accent1"/>
          </a:fillRef>
          <a:effectRef idx="0">
            <a:schemeClr val="accent1"/>
          </a:effectRef>
          <a:fontRef idx="minor">
            <a:schemeClr val="tx1"/>
          </a:fontRef>
        </p:style>
      </p:cxnSp>
      <p:pic>
        <p:nvPicPr>
          <p:cNvPr id="13"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10353116" y="6173219"/>
            <a:ext cx="1287500" cy="352125"/>
          </a:xfrm>
          <a:prstGeom prst="rect">
            <a:avLst/>
          </a:prstGeom>
          <a:noFill/>
          <a:ln>
            <a:noFill/>
          </a:ln>
        </p:spPr>
      </p:pic>
      <p:sp>
        <p:nvSpPr>
          <p:cNvPr id="5" name="Text Placeholder 20"/>
          <p:cNvSpPr>
            <a:spLocks noGrp="1"/>
          </p:cNvSpPr>
          <p:nvPr>
            <p:ph type="body" sz="quarter" idx="11"/>
          </p:nvPr>
        </p:nvSpPr>
        <p:spPr>
          <a:xfrm>
            <a:off x="6319272" y="2420888"/>
            <a:ext cx="5465360" cy="1564859"/>
          </a:xfrm>
        </p:spPr>
        <p:txBody>
          <a:bodyPr/>
          <a:lstStyle>
            <a:lvl1pPr marL="0" indent="0">
              <a:buNone/>
              <a:defRPr sz="32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6312024" y="1556793"/>
            <a:ext cx="5472608" cy="534612"/>
          </a:xfrm>
        </p:spPr>
        <p:txBody>
          <a:bodyPr/>
          <a:lstStyle>
            <a:lvl1pPr marL="0" indent="0">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p:txBody>
      </p:sp>
      <p:sp>
        <p:nvSpPr>
          <p:cNvPr id="6" name="Picture Placeholder 5"/>
          <p:cNvSpPr>
            <a:spLocks noGrp="1"/>
          </p:cNvSpPr>
          <p:nvPr>
            <p:ph type="pic" sz="quarter" idx="14"/>
          </p:nvPr>
        </p:nvSpPr>
        <p:spPr>
          <a:xfrm>
            <a:off x="1" y="0"/>
            <a:ext cx="5087888" cy="6854825"/>
          </a:xfrm>
        </p:spPr>
        <p:txBody>
          <a:bodyPr/>
          <a:lstStyle/>
          <a:p>
            <a:endParaRPr lang="en-US"/>
          </a:p>
        </p:txBody>
      </p:sp>
    </p:spTree>
    <p:extLst>
      <p:ext uri="{BB962C8B-B14F-4D97-AF65-F5344CB8AC3E}">
        <p14:creationId xmlns:p14="http://schemas.microsoft.com/office/powerpoint/2010/main" val="295542991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a:t>
            </a:fld>
            <a:endParaRPr lang="en-GB" dirty="0"/>
          </a:p>
        </p:txBody>
      </p:sp>
      <p:sp>
        <p:nvSpPr>
          <p:cNvPr id="4"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11424" y="1772816"/>
            <a:ext cx="6624736" cy="556199"/>
          </a:xfrm>
        </p:spPr>
        <p:txBody>
          <a:bodyPr/>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smtClean="0"/>
              <a:t>Edit Master text styles</a:t>
            </a:r>
            <a:endParaRPr lang="en-US" dirty="0"/>
          </a:p>
        </p:txBody>
      </p:sp>
      <p:sp>
        <p:nvSpPr>
          <p:cNvPr id="8" name="Text Placeholder 7"/>
          <p:cNvSpPr>
            <a:spLocks noGrp="1"/>
          </p:cNvSpPr>
          <p:nvPr>
            <p:ph type="body" sz="quarter" idx="13"/>
          </p:nvPr>
        </p:nvSpPr>
        <p:spPr>
          <a:xfrm>
            <a:off x="911424" y="2480639"/>
            <a:ext cx="6624736" cy="4009063"/>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Google Shape;92;p8"/>
          <p:cNvSpPr/>
          <p:nvPr userDrawn="1"/>
        </p:nvSpPr>
        <p:spPr>
          <a:xfrm>
            <a:off x="7536160" y="1772816"/>
            <a:ext cx="4655840" cy="4248472"/>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CCCCCC"/>
                </a:solidFill>
              </a:rPr>
              <a:t>Image</a:t>
            </a:r>
            <a:endParaRPr b="1" dirty="0">
              <a:solidFill>
                <a:srgbClr val="CCCCCC"/>
              </a:solidFill>
            </a:endParaRPr>
          </a:p>
        </p:txBody>
      </p:sp>
    </p:spTree>
    <p:extLst>
      <p:ext uri="{BB962C8B-B14F-4D97-AF65-F5344CB8AC3E}">
        <p14:creationId xmlns:p14="http://schemas.microsoft.com/office/powerpoint/2010/main" val="82550903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32614499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6.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theme" Target="../theme/theme7.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theme" Target="../theme/theme8.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spTree>
    <p:extLst>
      <p:ext uri="{BB962C8B-B14F-4D97-AF65-F5344CB8AC3E}">
        <p14:creationId xmlns:p14="http://schemas.microsoft.com/office/powerpoint/2010/main" val="1919623232"/>
      </p:ext>
    </p:extLst>
  </p:cSld>
  <p:clrMap bg1="lt1" tx1="dk1" bg2="lt2" tx2="dk2" accent1="accent1" accent2="accent2" accent3="accent3" accent4="accent4" accent5="accent5" accent6="accent6" hlink="hlink" folHlink="folHlink"/>
  <p:sldLayoutIdLst>
    <p:sldLayoutId id="2147483908" r:id="rId1"/>
    <p:sldLayoutId id="2147483924" r:id="rId2"/>
    <p:sldLayoutId id="2147483914" r:id="rId3"/>
    <p:sldLayoutId id="2147483915" r:id="rId4"/>
    <p:sldLayoutId id="2147483916" r:id="rId5"/>
    <p:sldLayoutId id="2147483925" r:id="rId6"/>
    <p:sldLayoutId id="2147483926" r:id="rId7"/>
    <p:sldLayoutId id="2147483909" r:id="rId8"/>
    <p:sldLayoutId id="2147483910" r:id="rId9"/>
    <p:sldLayoutId id="2147483911" r:id="rId10"/>
    <p:sldLayoutId id="2147483912" r:id="rId11"/>
    <p:sldLayoutId id="2147483913" r:id="rId12"/>
    <p:sldLayoutId id="2147483927" r:id="rId13"/>
    <p:sldLayoutId id="2147483928" r:id="rId14"/>
    <p:sldLayoutId id="2147483929" r:id="rId15"/>
    <p:sldLayoutId id="2147483930" r:id="rId16"/>
    <p:sldLayoutId id="2147483931"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9" name="TextBox 7"/>
          <p:cNvSpPr txBox="1">
            <a:spLocks noChangeArrowheads="1"/>
          </p:cNvSpPr>
          <p:nvPr userDrawn="1"/>
        </p:nvSpPr>
        <p:spPr bwMode="auto">
          <a:xfrm>
            <a:off x="609600" y="6488668"/>
            <a:ext cx="10079567" cy="369332"/>
          </a:xfrm>
          <a:prstGeom prst="rect">
            <a:avLst/>
          </a:prstGeom>
          <a:solidFill>
            <a:srgbClr val="C00000"/>
          </a:solid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pic>
        <p:nvPicPr>
          <p:cNvPr id="9" name="Picture 8"/>
          <p:cNvPicPr>
            <a:picLocks noChangeAspect="1"/>
          </p:cNvPicPr>
          <p:nvPr userDrawn="1"/>
        </p:nvPicPr>
        <p:blipFill rotWithShape="1">
          <a:blip r:embed="rId8" cstate="print">
            <a:extLst>
              <a:ext uri="{28A0092B-C50C-407E-A947-70E740481C1C}">
                <a14:useLocalDpi xmlns:a14="http://schemas.microsoft.com/office/drawing/2010/main" val="0"/>
              </a:ext>
            </a:extLst>
          </a:blip>
          <a:srcRect l="1178" t="856" r="84797" b="92911"/>
          <a:stretch/>
        </p:blipFill>
        <p:spPr>
          <a:xfrm>
            <a:off x="10776520" y="6488668"/>
            <a:ext cx="1080120" cy="360040"/>
          </a:xfrm>
          <a:prstGeom prst="rect">
            <a:avLst/>
          </a:prstGeom>
        </p:spPr>
      </p:pic>
    </p:spTree>
    <p:extLst>
      <p:ext uri="{BB962C8B-B14F-4D97-AF65-F5344CB8AC3E}">
        <p14:creationId xmlns:p14="http://schemas.microsoft.com/office/powerpoint/2010/main" val="116298728"/>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spTree>
    <p:extLst>
      <p:ext uri="{BB962C8B-B14F-4D97-AF65-F5344CB8AC3E}">
        <p14:creationId xmlns:p14="http://schemas.microsoft.com/office/powerpoint/2010/main" val="34032956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spTree>
    <p:extLst>
      <p:ext uri="{BB962C8B-B14F-4D97-AF65-F5344CB8AC3E}">
        <p14:creationId xmlns:p14="http://schemas.microsoft.com/office/powerpoint/2010/main" val="77546972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spTree>
    <p:extLst>
      <p:ext uri="{BB962C8B-B14F-4D97-AF65-F5344CB8AC3E}">
        <p14:creationId xmlns:p14="http://schemas.microsoft.com/office/powerpoint/2010/main" val="347802524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spTree>
    <p:extLst>
      <p:ext uri="{BB962C8B-B14F-4D97-AF65-F5344CB8AC3E}">
        <p14:creationId xmlns:p14="http://schemas.microsoft.com/office/powerpoint/2010/main" val="1461329302"/>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spTree>
    <p:extLst>
      <p:ext uri="{BB962C8B-B14F-4D97-AF65-F5344CB8AC3E}">
        <p14:creationId xmlns:p14="http://schemas.microsoft.com/office/powerpoint/2010/main" val="37854585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spTree>
    <p:extLst>
      <p:ext uri="{BB962C8B-B14F-4D97-AF65-F5344CB8AC3E}">
        <p14:creationId xmlns:p14="http://schemas.microsoft.com/office/powerpoint/2010/main" val="4280236855"/>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3.png"/><Relationship Id="rId7"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81.jpeg"/><Relationship Id="rId7"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0.png"/></Relationships>
</file>

<file path=ppt/slides/_rels/slide1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loinc.org/get-started/what-loinc-is/" TargetMode="External"/><Relationship Id="rId3" Type="http://schemas.openxmlformats.org/officeDocument/2006/relationships/hyperlink" Target="https://nl.wikipedia.org/wiki/Application_programming_interface" TargetMode="External"/><Relationship Id="rId7" Type="http://schemas.openxmlformats.org/officeDocument/2006/relationships/hyperlink" Target="http://hl7.org/fhir/index.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ec.europa.eu/commission/presscorner/detail/nl/IP_22_2711" TargetMode="External"/><Relationship Id="rId5" Type="http://schemas.openxmlformats.org/officeDocument/2006/relationships/hyperlink" Target="https://www.zorg-en-gezondheid.be/beleid/ezorgzaam-vlaanderen/digitaal-zorg-en-ondersteuningsplan" TargetMode="External"/><Relationship Id="rId4" Type="http://schemas.openxmlformats.org/officeDocument/2006/relationships/hyperlink" Target="https://www.frankrobben.be/wp-content/uploads/2023/03/B-IHR.pdf" TargetMode="External"/><Relationship Id="rId9" Type="http://schemas.openxmlformats.org/officeDocument/2006/relationships/hyperlink" Target="https://www.snomed.org/?lang=n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4.wdp"/><Relationship Id="rId18" Type="http://schemas.openxmlformats.org/officeDocument/2006/relationships/image" Target="../media/image20.png"/><Relationship Id="rId3" Type="http://schemas.openxmlformats.org/officeDocument/2006/relationships/image" Target="../media/image10.png"/><Relationship Id="rId21" Type="http://schemas.openxmlformats.org/officeDocument/2006/relationships/image" Target="../media/image23.png"/><Relationship Id="rId7" Type="http://schemas.openxmlformats.org/officeDocument/2006/relationships/image" Target="../media/image13.png"/><Relationship Id="rId12" Type="http://schemas.openxmlformats.org/officeDocument/2006/relationships/image" Target="../media/image16.png"/><Relationship Id="rId17" Type="http://schemas.openxmlformats.org/officeDocument/2006/relationships/image" Target="../media/image19.png"/><Relationship Id="rId2" Type="http://schemas.openxmlformats.org/officeDocument/2006/relationships/image" Target="../media/image9.jpe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12.png"/><Relationship Id="rId11" Type="http://schemas.microsoft.com/office/2007/relationships/hdphoto" Target="../media/hdphoto3.wdp"/><Relationship Id="rId5" Type="http://schemas.openxmlformats.org/officeDocument/2006/relationships/image" Target="../media/image11.jpeg"/><Relationship Id="rId15" Type="http://schemas.microsoft.com/office/2007/relationships/hdphoto" Target="../media/hdphoto5.wdp"/><Relationship Id="rId10" Type="http://schemas.openxmlformats.org/officeDocument/2006/relationships/image" Target="../media/image15.png"/><Relationship Id="rId19" Type="http://schemas.openxmlformats.org/officeDocument/2006/relationships/image" Target="../media/image21.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17.png"/><Relationship Id="rId22" Type="http://schemas.openxmlformats.org/officeDocument/2006/relationships/image" Target="../media/image2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14.xml"/><Relationship Id="rId4" Type="http://schemas.openxmlformats.org/officeDocument/2006/relationships/image" Target="../media/image89.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97.xml"/><Relationship Id="rId4" Type="http://schemas.openxmlformats.org/officeDocument/2006/relationships/image" Target="../media/image9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80.xml"/><Relationship Id="rId4" Type="http://schemas.openxmlformats.org/officeDocument/2006/relationships/image" Target="../media/image9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11.wdp"/><Relationship Id="rId18" Type="http://schemas.openxmlformats.org/officeDocument/2006/relationships/image" Target="../media/image34.png"/><Relationship Id="rId3" Type="http://schemas.microsoft.com/office/2007/relationships/hdphoto" Target="../media/hdphoto6.wdp"/><Relationship Id="rId21" Type="http://schemas.openxmlformats.org/officeDocument/2006/relationships/image" Target="../media/image37.png"/><Relationship Id="rId7" Type="http://schemas.microsoft.com/office/2007/relationships/hdphoto" Target="../media/hdphoto8.wdp"/><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image" Target="../media/image25.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7.png"/><Relationship Id="rId11" Type="http://schemas.microsoft.com/office/2007/relationships/hdphoto" Target="../media/hdphoto10.wdp"/><Relationship Id="rId5" Type="http://schemas.microsoft.com/office/2007/relationships/hdphoto" Target="../media/hdphoto7.wdp"/><Relationship Id="rId15" Type="http://schemas.microsoft.com/office/2007/relationships/hdphoto" Target="../media/hdphoto12.wdp"/><Relationship Id="rId10" Type="http://schemas.openxmlformats.org/officeDocument/2006/relationships/image" Target="../media/image29.png"/><Relationship Id="rId19" Type="http://schemas.openxmlformats.org/officeDocument/2006/relationships/image" Target="../media/image35.png"/><Relationship Id="rId4" Type="http://schemas.openxmlformats.org/officeDocument/2006/relationships/image" Target="../media/image26.png"/><Relationship Id="rId9" Type="http://schemas.microsoft.com/office/2007/relationships/hdphoto" Target="../media/hdphoto9.wdp"/><Relationship Id="rId14" Type="http://schemas.openxmlformats.org/officeDocument/2006/relationships/image" Target="../media/image31.png"/><Relationship Id="rId22" Type="http://schemas.openxmlformats.org/officeDocument/2006/relationships/image" Target="../media/image38.png"/></Relationships>
</file>

<file path=ppt/slides/_rels/slide5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2.xml"/><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92.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46.xml"/><Relationship Id="rId4" Type="http://schemas.openxmlformats.org/officeDocument/2006/relationships/image" Target="../media/image95.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9.xml"/><Relationship Id="rId4" Type="http://schemas.openxmlformats.org/officeDocument/2006/relationships/image" Target="../media/image9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11.wdp"/><Relationship Id="rId18" Type="http://schemas.microsoft.com/office/2007/relationships/hdphoto" Target="../media/hdphoto13.wdp"/><Relationship Id="rId3" Type="http://schemas.microsoft.com/office/2007/relationships/hdphoto" Target="../media/hdphoto6.wdp"/><Relationship Id="rId7" Type="http://schemas.microsoft.com/office/2007/relationships/hdphoto" Target="../media/hdphoto8.wdp"/><Relationship Id="rId12" Type="http://schemas.openxmlformats.org/officeDocument/2006/relationships/image" Target="../media/image30.png"/><Relationship Id="rId17" Type="http://schemas.openxmlformats.org/officeDocument/2006/relationships/image" Target="../media/image42.png"/><Relationship Id="rId2" Type="http://schemas.openxmlformats.org/officeDocument/2006/relationships/image" Target="../media/image25.png"/><Relationship Id="rId16" Type="http://schemas.openxmlformats.org/officeDocument/2006/relationships/image" Target="../media/image41.png"/><Relationship Id="rId20" Type="http://schemas.microsoft.com/office/2007/relationships/hdphoto" Target="../media/hdphoto14.wdp"/><Relationship Id="rId1" Type="http://schemas.openxmlformats.org/officeDocument/2006/relationships/slideLayout" Target="../slideLayouts/slideLayout4.xml"/><Relationship Id="rId6" Type="http://schemas.openxmlformats.org/officeDocument/2006/relationships/image" Target="../media/image27.png"/><Relationship Id="rId11" Type="http://schemas.microsoft.com/office/2007/relationships/hdphoto" Target="../media/hdphoto10.wdp"/><Relationship Id="rId5" Type="http://schemas.microsoft.com/office/2007/relationships/hdphoto" Target="../media/hdphoto7.wdp"/><Relationship Id="rId15" Type="http://schemas.openxmlformats.org/officeDocument/2006/relationships/image" Target="../media/image40.png"/><Relationship Id="rId10" Type="http://schemas.openxmlformats.org/officeDocument/2006/relationships/image" Target="../media/image29.png"/><Relationship Id="rId19" Type="http://schemas.openxmlformats.org/officeDocument/2006/relationships/image" Target="../media/image43.png"/><Relationship Id="rId4" Type="http://schemas.openxmlformats.org/officeDocument/2006/relationships/image" Target="../media/image26.png"/><Relationship Id="rId9" Type="http://schemas.microsoft.com/office/2007/relationships/hdphoto" Target="../media/hdphoto9.wdp"/><Relationship Id="rId14" Type="http://schemas.openxmlformats.org/officeDocument/2006/relationships/image" Target="../media/image39.png"/></Relationships>
</file>

<file path=ppt/slides/_rels/slide60.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jpe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7.png"/><Relationship Id="rId11" Type="http://schemas.microsoft.com/office/2007/relationships/hdphoto" Target="../media/hdphoto16.wdp"/><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microsoft.com/office/2007/relationships/hdphoto" Target="../media/hdphoto15.wdp"/><Relationship Id="rId14" Type="http://schemas.openxmlformats.org/officeDocument/2006/relationships/image" Target="../media/image5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909048" y="1162229"/>
            <a:ext cx="4355400" cy="556199"/>
          </a:xfrm>
        </p:spPr>
        <p:txBody>
          <a:bodyPr/>
          <a:lstStyle/>
          <a:p>
            <a:r>
              <a:rPr lang="fr" sz="3200" dirty="0" smtClean="0">
                <a:latin typeface="Open Sans Semibold" panose="020B0604020202020204" charset="0"/>
                <a:ea typeface="Open Sans Semibold" panose="020B0604020202020204" charset="0"/>
                <a:cs typeface="Open Sans Semibold" panose="020B0604020202020204" charset="0"/>
              </a:rPr>
              <a:t>eSanté</a:t>
            </a:r>
            <a:endParaRPr lang="en-US" sz="3200" dirty="0">
              <a:latin typeface="Open Sans Semibold" panose="020B0604020202020204" charset="0"/>
              <a:ea typeface="Open Sans Semibold" panose="020B0604020202020204" charset="0"/>
              <a:cs typeface="Open Sans Semibold" panose="020B0604020202020204" charset="0"/>
            </a:endParaRPr>
          </a:p>
        </p:txBody>
      </p:sp>
      <p:sp>
        <p:nvSpPr>
          <p:cNvPr id="7" name="Text Placeholder 6"/>
          <p:cNvSpPr>
            <a:spLocks noGrp="1"/>
          </p:cNvSpPr>
          <p:nvPr>
            <p:ph type="body" sz="quarter" idx="11"/>
          </p:nvPr>
        </p:nvSpPr>
        <p:spPr/>
        <p:txBody>
          <a:bodyPr/>
          <a:lstStyle/>
          <a:p>
            <a:pPr lvl="0">
              <a:spcBef>
                <a:spcPts val="0"/>
              </a:spcBef>
              <a:spcAft>
                <a:spcPts val="0"/>
              </a:spcAft>
            </a:pPr>
            <a:r>
              <a:rPr lang="nl-NL" dirty="0" err="1" smtClean="0">
                <a:latin typeface="Open Sans SemiBold" panose="020B0706030804020204" pitchFamily="34" charset="0"/>
                <a:ea typeface="Open Sans SemiBold" panose="020B0706030804020204" pitchFamily="34" charset="0"/>
                <a:cs typeface="Open Sans SemiBold" panose="020B0706030804020204" pitchFamily="34" charset="0"/>
              </a:rPr>
              <a:t>Situation</a:t>
            </a:r>
            <a:r>
              <a:rPr lang="nl-NL" dirty="0" smtClean="0">
                <a:latin typeface="Open Sans SemiBold" panose="020B0706030804020204" pitchFamily="34" charset="0"/>
                <a:ea typeface="Open Sans SemiBold" panose="020B0706030804020204" pitchFamily="34" charset="0"/>
                <a:cs typeface="Open Sans SemiBold" panose="020B0706030804020204" pitchFamily="34" charset="0"/>
              </a:rPr>
              <a:t> </a:t>
            </a:r>
            <a:r>
              <a:rPr lang="nl-NL" dirty="0" err="1" smtClean="0">
                <a:latin typeface="Open Sans SemiBold" panose="020B0706030804020204" pitchFamily="34" charset="0"/>
                <a:ea typeface="Open Sans SemiBold" panose="020B0706030804020204" pitchFamily="34" charset="0"/>
                <a:cs typeface="Open Sans SemiBold" panose="020B0706030804020204" pitchFamily="34" charset="0"/>
              </a:rPr>
              <a:t>actuelle</a:t>
            </a:r>
            <a:endParaRPr lang="nl-NL" dirty="0" smtClean="0">
              <a:latin typeface="Open Sans SemiBold" panose="020B0706030804020204" pitchFamily="34" charset="0"/>
              <a:ea typeface="Open Sans SemiBold" panose="020B0706030804020204" pitchFamily="34" charset="0"/>
              <a:cs typeface="Open Sans SemiBold" panose="020B0706030804020204" pitchFamily="34" charset="0"/>
            </a:endParaRPr>
          </a:p>
          <a:p>
            <a:pPr lvl="0">
              <a:spcBef>
                <a:spcPts val="0"/>
              </a:spcBef>
              <a:spcAft>
                <a:spcPts val="0"/>
              </a:spcAft>
            </a:pPr>
            <a:r>
              <a:rPr lang="nl-NL" dirty="0" smtClean="0">
                <a:latin typeface="Open Sans SemiBold" panose="020B0706030804020204" pitchFamily="34" charset="0"/>
                <a:ea typeface="Open Sans SemiBold" panose="020B0706030804020204" pitchFamily="34" charset="0"/>
                <a:cs typeface="Open Sans SemiBold" panose="020B0706030804020204" pitchFamily="34" charset="0"/>
              </a:rPr>
              <a:t>Plan </a:t>
            </a:r>
            <a:r>
              <a:rPr lang="nl-NL" dirty="0" err="1" smtClean="0">
                <a:latin typeface="Open Sans SemiBold" panose="020B0706030804020204" pitchFamily="34" charset="0"/>
                <a:ea typeface="Open Sans SemiBold" panose="020B0706030804020204" pitchFamily="34" charset="0"/>
                <a:cs typeface="Open Sans SemiBold" panose="020B0706030804020204" pitchFamily="34" charset="0"/>
              </a:rPr>
              <a:t>d’action</a:t>
            </a:r>
            <a:r>
              <a:rPr lang="nl-NL" dirty="0" smtClean="0">
                <a:latin typeface="Open Sans SemiBold" panose="020B0706030804020204" pitchFamily="34" charset="0"/>
                <a:ea typeface="Open Sans SemiBold" panose="020B0706030804020204" pitchFamily="34" charset="0"/>
                <a:cs typeface="Open Sans SemiBold" panose="020B0706030804020204" pitchFamily="34" charset="0"/>
              </a:rPr>
              <a:t> 2022-2024</a:t>
            </a:r>
            <a:endParaRPr lang="en-US" dirty="0"/>
          </a:p>
        </p:txBody>
      </p:sp>
      <p:sp>
        <p:nvSpPr>
          <p:cNvPr id="8" name="Text Placeholder 7"/>
          <p:cNvSpPr>
            <a:spLocks noGrp="1"/>
          </p:cNvSpPr>
          <p:nvPr>
            <p:ph type="body" sz="quarter" idx="12"/>
          </p:nvPr>
        </p:nvSpPr>
        <p:spPr>
          <a:xfrm>
            <a:off x="911424" y="4005064"/>
            <a:ext cx="3903062" cy="1117842"/>
          </a:xfrm>
        </p:spPr>
        <p:txBody>
          <a:bodyPr/>
          <a:lstStyle/>
          <a:p>
            <a:pPr>
              <a:lnSpc>
                <a:spcPct val="150000"/>
              </a:lnSpc>
            </a:pPr>
            <a:r>
              <a:rPr lang="nl-NL" sz="1400" dirty="0" smtClean="0"/>
              <a:t>Réunion </a:t>
            </a:r>
            <a:r>
              <a:rPr lang="nl-NL" sz="1400" dirty="0" err="1" smtClean="0"/>
              <a:t>avec</a:t>
            </a:r>
            <a:r>
              <a:rPr lang="nl-NL" sz="1400" dirty="0" smtClean="0"/>
              <a:t> la France</a:t>
            </a:r>
          </a:p>
          <a:p>
            <a:pPr>
              <a:lnSpc>
                <a:spcPct val="150000"/>
              </a:lnSpc>
            </a:pPr>
            <a:r>
              <a:rPr lang="nl-NL" sz="1400" dirty="0" smtClean="0"/>
              <a:t>10 </a:t>
            </a:r>
            <a:r>
              <a:rPr lang="nl-NL" sz="1400" dirty="0" err="1" smtClean="0"/>
              <a:t>octobre</a:t>
            </a:r>
            <a:r>
              <a:rPr lang="nl-NL" sz="1400" dirty="0" smtClean="0"/>
              <a:t> 2023</a:t>
            </a:r>
          </a:p>
          <a:p>
            <a:pPr>
              <a:lnSpc>
                <a:spcPct val="150000"/>
              </a:lnSpc>
            </a:pPr>
            <a:endParaRPr lang="en-US" sz="1400" dirty="0"/>
          </a:p>
        </p:txBody>
      </p:sp>
      <p:sp>
        <p:nvSpPr>
          <p:cNvPr id="4" name="Oval 3"/>
          <p:cNvSpPr/>
          <p:nvPr/>
        </p:nvSpPr>
        <p:spPr>
          <a:xfrm>
            <a:off x="10704512" y="1394392"/>
            <a:ext cx="648072" cy="648072"/>
          </a:xfrm>
          <a:prstGeom prst="ellipse">
            <a:avLst/>
          </a:prstGeom>
          <a:solidFill>
            <a:srgbClr val="E2E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2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nl-BE" dirty="0" err="1" smtClean="0"/>
              <a:t>Plateforme</a:t>
            </a:r>
            <a:r>
              <a:rPr lang="nl-BE" dirty="0" smtClean="0">
                <a:solidFill>
                  <a:srgbClr val="087670"/>
                </a:solidFill>
              </a:rPr>
              <a:t> eHealth</a:t>
            </a:r>
            <a:r>
              <a:rPr lang="nl-BE" dirty="0" smtClean="0"/>
              <a:t>: </a:t>
            </a:r>
            <a:r>
              <a:rPr lang="nl-BE" dirty="0" err="1" smtClean="0"/>
              <a:t>architecture</a:t>
            </a:r>
            <a:r>
              <a:rPr lang="nl-BE" dirty="0" smtClean="0"/>
              <a:t> de base</a:t>
            </a:r>
            <a:endParaRPr lang="en-GB" dirty="0"/>
          </a:p>
        </p:txBody>
      </p:sp>
      <p:pic>
        <p:nvPicPr>
          <p:cNvPr id="12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8313" y="5810598"/>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Oval 83"/>
          <p:cNvSpPr>
            <a:spLocks noChangeArrowheads="1"/>
          </p:cNvSpPr>
          <p:nvPr/>
        </p:nvSpPr>
        <p:spPr bwMode="auto">
          <a:xfrm>
            <a:off x="2388163" y="3857973"/>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endParaRPr lang="fr-FR" altLang="en-US" sz="2400" b="1" i="1">
              <a:solidFill>
                <a:srgbClr val="000000"/>
              </a:solidFill>
            </a:endParaRPr>
          </a:p>
        </p:txBody>
      </p:sp>
      <p:sp>
        <p:nvSpPr>
          <p:cNvPr id="128" name="Oval 84"/>
          <p:cNvSpPr>
            <a:spLocks noChangeArrowheads="1"/>
          </p:cNvSpPr>
          <p:nvPr/>
        </p:nvSpPr>
        <p:spPr bwMode="auto">
          <a:xfrm>
            <a:off x="9749401" y="3851623"/>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GB" altLang="en-US">
              <a:solidFill>
                <a:srgbClr val="000000"/>
              </a:solidFill>
              <a:latin typeface="Calibri" pitchFamily="34" charset="0"/>
            </a:endParaRPr>
          </a:p>
        </p:txBody>
      </p:sp>
      <p:sp>
        <p:nvSpPr>
          <p:cNvPr id="129" name="Rectangle 85"/>
          <p:cNvSpPr>
            <a:spLocks noChangeArrowheads="1"/>
          </p:cNvSpPr>
          <p:nvPr/>
        </p:nvSpPr>
        <p:spPr bwMode="auto">
          <a:xfrm>
            <a:off x="2897751" y="3859561"/>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130" name="Oval 86"/>
          <p:cNvSpPr>
            <a:spLocks noChangeArrowheads="1"/>
          </p:cNvSpPr>
          <p:nvPr/>
        </p:nvSpPr>
        <p:spPr bwMode="auto">
          <a:xfrm>
            <a:off x="3667688" y="4115147"/>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GB" altLang="en-US">
              <a:solidFill>
                <a:srgbClr val="000000"/>
              </a:solidFill>
              <a:latin typeface="Calibri" pitchFamily="34" charset="0"/>
            </a:endParaRPr>
          </a:p>
        </p:txBody>
      </p:sp>
      <p:sp>
        <p:nvSpPr>
          <p:cNvPr id="131" name="Oval 87"/>
          <p:cNvSpPr>
            <a:spLocks noChangeArrowheads="1"/>
          </p:cNvSpPr>
          <p:nvPr/>
        </p:nvSpPr>
        <p:spPr bwMode="auto">
          <a:xfrm>
            <a:off x="9573188" y="4108797"/>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GB" altLang="en-US">
              <a:solidFill>
                <a:srgbClr val="000000"/>
              </a:solidFill>
              <a:latin typeface="Calibri" pitchFamily="34" charset="0"/>
            </a:endParaRPr>
          </a:p>
        </p:txBody>
      </p:sp>
      <p:sp>
        <p:nvSpPr>
          <p:cNvPr id="132" name="Rectangle 88"/>
          <p:cNvSpPr>
            <a:spLocks noChangeArrowheads="1"/>
          </p:cNvSpPr>
          <p:nvPr/>
        </p:nvSpPr>
        <p:spPr bwMode="auto">
          <a:xfrm>
            <a:off x="4070914" y="4118323"/>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r>
              <a:rPr lang="fr-BE" sz="2400" b="1" i="1" dirty="0">
                <a:solidFill>
                  <a:srgbClr val="FFFFFF"/>
                </a:solidFill>
                <a:effectLst>
                  <a:outerShdw blurRad="38100" dist="38100" dir="2700000" algn="tl">
                    <a:srgbClr val="000000"/>
                  </a:outerShdw>
                </a:effectLst>
                <a:latin typeface="+mn-lt"/>
                <a:cs typeface="+mn-cs"/>
              </a:rPr>
              <a:t>Services de base</a:t>
            </a:r>
          </a:p>
          <a:p>
            <a:pPr algn="ctr" fontAlgn="auto">
              <a:spcBef>
                <a:spcPts val="0"/>
              </a:spcBef>
              <a:spcAft>
                <a:spcPts val="0"/>
              </a:spcAft>
              <a:defRPr/>
            </a:pPr>
            <a:r>
              <a:rPr lang="fr-BE" sz="2400" b="1" i="1" dirty="0" smtClean="0">
                <a:solidFill>
                  <a:srgbClr val="FFFFFF"/>
                </a:solidFill>
                <a:effectLst>
                  <a:outerShdw blurRad="38100" dist="38100" dir="2700000" algn="tl">
                    <a:srgbClr val="000000"/>
                  </a:outerShdw>
                </a:effectLst>
                <a:latin typeface="+mn-lt"/>
                <a:cs typeface="+mn-cs"/>
              </a:rPr>
              <a:t>plate-forme </a:t>
            </a:r>
            <a:r>
              <a:rPr lang="fr-BE" sz="2400" b="1" i="1" dirty="0">
                <a:solidFill>
                  <a:srgbClr val="3E6E5A"/>
                </a:solidFill>
                <a:effectLst>
                  <a:outerShdw blurRad="38100" dist="38100" dir="2700000" algn="tl">
                    <a:srgbClr val="000000"/>
                  </a:outerShdw>
                </a:effectLst>
                <a:latin typeface="+mn-lt"/>
                <a:cs typeface="+mn-cs"/>
              </a:rPr>
              <a:t>eHealth</a:t>
            </a:r>
          </a:p>
        </p:txBody>
      </p:sp>
      <p:sp>
        <p:nvSpPr>
          <p:cNvPr id="133" name="Text Box 89"/>
          <p:cNvSpPr txBox="1">
            <a:spLocks noChangeArrowheads="1"/>
          </p:cNvSpPr>
          <p:nvPr/>
        </p:nvSpPr>
        <p:spPr bwMode="auto">
          <a:xfrm>
            <a:off x="2381044" y="4332636"/>
            <a:ext cx="1281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BE" b="1" i="1" dirty="0">
                <a:solidFill>
                  <a:srgbClr val="000000"/>
                </a:solidFill>
              </a:rPr>
              <a:t>Réseau</a:t>
            </a:r>
          </a:p>
        </p:txBody>
      </p:sp>
      <p:sp>
        <p:nvSpPr>
          <p:cNvPr id="134" name="Oval 5"/>
          <p:cNvSpPr>
            <a:spLocks noChangeArrowheads="1"/>
          </p:cNvSpPr>
          <p:nvPr/>
        </p:nvSpPr>
        <p:spPr bwMode="auto">
          <a:xfrm>
            <a:off x="5390125" y="1289397"/>
            <a:ext cx="2286000" cy="762000"/>
          </a:xfrm>
          <a:prstGeom prst="ellipse">
            <a:avLst/>
          </a:prstGeom>
          <a:no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r>
              <a:rPr lang="fr-BE" sz="2000" b="1" i="1">
                <a:solidFill>
                  <a:srgbClr val="000000"/>
                </a:solidFill>
                <a:effectLst>
                  <a:outerShdw blurRad="38100" dist="38100" dir="2700000" algn="tl">
                    <a:srgbClr val="C0C0C0"/>
                  </a:outerShdw>
                </a:effectLst>
                <a:latin typeface="+mn-lt"/>
                <a:cs typeface="+mn-cs"/>
              </a:rPr>
              <a:t>Patients, prestataire de soins</a:t>
            </a:r>
          </a:p>
          <a:p>
            <a:pPr algn="ctr" fontAlgn="auto">
              <a:spcBef>
                <a:spcPts val="0"/>
              </a:spcBef>
              <a:spcAft>
                <a:spcPts val="0"/>
              </a:spcAft>
              <a:defRPr/>
            </a:pPr>
            <a:r>
              <a:rPr lang="fr-BE" sz="2000" b="1" i="1">
                <a:solidFill>
                  <a:srgbClr val="000000"/>
                </a:solidFill>
                <a:effectLst>
                  <a:outerShdw blurRad="38100" dist="38100" dir="2700000" algn="tl">
                    <a:srgbClr val="C0C0C0"/>
                  </a:outerShdw>
                </a:effectLst>
                <a:latin typeface="+mn-lt"/>
                <a:cs typeface="+mn-cs"/>
              </a:rPr>
              <a:t>et établissements de soins</a:t>
            </a:r>
          </a:p>
        </p:txBody>
      </p:sp>
      <p:sp>
        <p:nvSpPr>
          <p:cNvPr id="135" name="AutoShape 13"/>
          <p:cNvSpPr>
            <a:spLocks noChangeArrowheads="1"/>
          </p:cNvSpPr>
          <p:nvPr/>
        </p:nvSpPr>
        <p:spPr bwMode="blackWhite">
          <a:xfrm>
            <a:off x="7839638" y="5561360"/>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0" fontAlgn="auto" hangingPunct="0">
              <a:lnSpc>
                <a:spcPct val="80000"/>
              </a:lnSpc>
              <a:spcBef>
                <a:spcPct val="50000"/>
              </a:spcBef>
              <a:spcAft>
                <a:spcPts val="0"/>
              </a:spcAft>
              <a:defRPr/>
            </a:pPr>
            <a:r>
              <a:rPr lang="fr-BE" sz="2000" b="1" i="1" dirty="0">
                <a:solidFill>
                  <a:srgbClr val="FFCC99"/>
                </a:solidFill>
                <a:effectLst>
                  <a:outerShdw blurRad="38100" dist="38100" dir="2700000" algn="tl">
                    <a:srgbClr val="000000"/>
                  </a:outerShdw>
                </a:effectLst>
                <a:latin typeface="+mn-lt"/>
                <a:cs typeface="+mn-cs"/>
              </a:rPr>
              <a:t>SAV</a:t>
            </a:r>
          </a:p>
        </p:txBody>
      </p:sp>
      <p:sp>
        <p:nvSpPr>
          <p:cNvPr id="136" name="AutoShape 14"/>
          <p:cNvSpPr>
            <a:spLocks noChangeArrowheads="1"/>
          </p:cNvSpPr>
          <p:nvPr/>
        </p:nvSpPr>
        <p:spPr bwMode="blackWhite">
          <a:xfrm>
            <a:off x="9138213" y="5561360"/>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0" fontAlgn="auto" hangingPunct="0">
              <a:lnSpc>
                <a:spcPct val="80000"/>
              </a:lnSpc>
              <a:spcBef>
                <a:spcPct val="50000"/>
              </a:spcBef>
              <a:spcAft>
                <a:spcPts val="0"/>
              </a:spcAft>
              <a:defRPr/>
            </a:pPr>
            <a:r>
              <a:rPr lang="fr-BE" sz="2000" b="1" i="1" dirty="0">
                <a:solidFill>
                  <a:srgbClr val="FFCC99"/>
                </a:solidFill>
                <a:effectLst>
                  <a:outerShdw blurRad="38100" dist="38100" dir="2700000" algn="tl">
                    <a:srgbClr val="000000"/>
                  </a:outerShdw>
                </a:effectLst>
                <a:latin typeface="+mn-lt"/>
                <a:cs typeface="+mn-cs"/>
              </a:rPr>
              <a:t>SAV</a:t>
            </a:r>
          </a:p>
        </p:txBody>
      </p:sp>
      <p:sp>
        <p:nvSpPr>
          <p:cNvPr id="137" name="AutoShape 16"/>
          <p:cNvSpPr>
            <a:spLocks noChangeArrowheads="1"/>
          </p:cNvSpPr>
          <p:nvPr/>
        </p:nvSpPr>
        <p:spPr bwMode="blackWhite">
          <a:xfrm>
            <a:off x="6655363" y="5561360"/>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0" fontAlgn="auto" hangingPunct="0">
              <a:lnSpc>
                <a:spcPct val="80000"/>
              </a:lnSpc>
              <a:spcBef>
                <a:spcPct val="50000"/>
              </a:spcBef>
              <a:spcAft>
                <a:spcPts val="0"/>
              </a:spcAft>
              <a:defRPr/>
            </a:pPr>
            <a:r>
              <a:rPr lang="fr-BE" sz="2000" b="1" i="1" dirty="0">
                <a:solidFill>
                  <a:srgbClr val="FFCC99"/>
                </a:solidFill>
                <a:effectLst>
                  <a:outerShdw blurRad="38100" dist="38100" dir="2700000" algn="tl">
                    <a:srgbClr val="000000"/>
                  </a:outerShdw>
                </a:effectLst>
                <a:latin typeface="+mn-lt"/>
                <a:cs typeface="+mn-cs"/>
              </a:rPr>
              <a:t>SAV</a:t>
            </a:r>
          </a:p>
        </p:txBody>
      </p:sp>
      <p:pic>
        <p:nvPicPr>
          <p:cNvPr id="138" name="Picture 20" descr="FOD_teken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5675" y="5740747"/>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Rectangle 21"/>
          <p:cNvSpPr>
            <a:spLocks noChangeArrowheads="1"/>
          </p:cNvSpPr>
          <p:nvPr/>
        </p:nvSpPr>
        <p:spPr bwMode="auto">
          <a:xfrm>
            <a:off x="767408" y="5610513"/>
            <a:ext cx="1508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fr-BE" sz="2000" b="1" i="1" dirty="0">
                <a:solidFill>
                  <a:srgbClr val="CC9900"/>
                </a:solidFill>
              </a:rPr>
              <a:t>Fournisseurs</a:t>
            </a:r>
          </a:p>
        </p:txBody>
      </p:sp>
      <p:sp>
        <p:nvSpPr>
          <p:cNvPr id="140" name="Rectangle 22"/>
          <p:cNvSpPr>
            <a:spLocks noChangeArrowheads="1"/>
          </p:cNvSpPr>
          <p:nvPr/>
        </p:nvSpPr>
        <p:spPr bwMode="auto">
          <a:xfrm>
            <a:off x="816207" y="1875185"/>
            <a:ext cx="1400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fr-BE" sz="2000" b="1" i="1" dirty="0">
                <a:solidFill>
                  <a:srgbClr val="CC9900"/>
                </a:solidFill>
              </a:rPr>
              <a:t>Utilisateurs</a:t>
            </a:r>
          </a:p>
        </p:txBody>
      </p:sp>
      <p:sp>
        <p:nvSpPr>
          <p:cNvPr id="141" name="AutoShape 23">
            <a:hlinkClick r:id="" action="ppaction://noaction" highlightClick="1"/>
          </p:cNvPr>
          <p:cNvSpPr>
            <a:spLocks noChangeArrowheads="1"/>
          </p:cNvSpPr>
          <p:nvPr/>
        </p:nvSpPr>
        <p:spPr bwMode="blackWhite">
          <a:xfrm>
            <a:off x="5406000" y="2483197"/>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rPr>
              <a:t>P</a:t>
            </a:r>
            <a:r>
              <a:rPr lang="fr-BE" sz="1400" i="1">
                <a:solidFill>
                  <a:srgbClr val="FFFFFF"/>
                </a:solidFill>
                <a:effectLst>
                  <a:outerShdw blurRad="38100" dist="38100" dir="2700000" algn="tl">
                    <a:srgbClr val="000000"/>
                  </a:outerShdw>
                </a:effectLst>
                <a:latin typeface="+mn-lt"/>
                <a:cs typeface="+mn-cs"/>
              </a:rPr>
              <a:t>ortail </a:t>
            </a:r>
            <a:r>
              <a:rPr lang="fr-BE" sz="1400" i="1">
                <a:solidFill>
                  <a:srgbClr val="3E6E5A"/>
                </a:solidFill>
                <a:effectLst>
                  <a:outerShdw blurRad="38100" dist="38100" dir="2700000" algn="tl">
                    <a:srgbClr val="000000"/>
                  </a:outerShdw>
                </a:effectLst>
                <a:latin typeface="+mn-lt"/>
                <a:cs typeface="+mn-cs"/>
              </a:rPr>
              <a:t>eSanté</a:t>
            </a:r>
          </a:p>
        </p:txBody>
      </p:sp>
      <p:grpSp>
        <p:nvGrpSpPr>
          <p:cNvPr id="142" name="Group 24"/>
          <p:cNvGrpSpPr>
            <a:grpSpLocks/>
          </p:cNvGrpSpPr>
          <p:nvPr/>
        </p:nvGrpSpPr>
        <p:grpSpPr bwMode="auto">
          <a:xfrm>
            <a:off x="2673913" y="1689447"/>
            <a:ext cx="1219200" cy="914400"/>
            <a:chOff x="432" y="1200"/>
            <a:chExt cx="912" cy="672"/>
          </a:xfrm>
        </p:grpSpPr>
        <p:sp>
          <p:nvSpPr>
            <p:cNvPr id="183"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Portail Health</a:t>
              </a:r>
            </a:p>
          </p:txBody>
        </p:sp>
        <p:sp>
          <p:nvSpPr>
            <p:cNvPr id="184"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85"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pic>
          <p:nvPicPr>
            <p:cNvPr id="186" name="Picture 30" descr="FOD_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 name="AutoShape 31">
            <a:hlinkClick r:id="" action="ppaction://noaction" highlightClick="1"/>
          </p:cNvPr>
          <p:cNvSpPr>
            <a:spLocks noChangeArrowheads="1"/>
          </p:cNvSpPr>
          <p:nvPr/>
        </p:nvSpPr>
        <p:spPr bwMode="blackWhite">
          <a:xfrm>
            <a:off x="8085700" y="2029173"/>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Logiciel établissement de soins</a:t>
            </a:r>
          </a:p>
        </p:txBody>
      </p:sp>
      <p:sp>
        <p:nvSpPr>
          <p:cNvPr id="144" name="AutoShape 34">
            <a:hlinkClick r:id="" action="ppaction://noaction" highlightClick="1"/>
          </p:cNvPr>
          <p:cNvSpPr>
            <a:spLocks noChangeArrowheads="1"/>
          </p:cNvSpPr>
          <p:nvPr/>
        </p:nvSpPr>
        <p:spPr bwMode="blackWhite">
          <a:xfrm>
            <a:off x="8620688" y="2634011"/>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684188" y="2699097"/>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sp>
        <p:nvSpPr>
          <p:cNvPr id="146" name="AutoShape 36">
            <a:hlinkClick r:id="" action="ppaction://noaction" highlightClick="1"/>
          </p:cNvPr>
          <p:cNvSpPr>
            <a:spLocks noChangeArrowheads="1"/>
          </p:cNvSpPr>
          <p:nvPr/>
        </p:nvSpPr>
        <p:spPr bwMode="blackWhite">
          <a:xfrm>
            <a:off x="6777600" y="2483197"/>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MyCareNet</a:t>
            </a:r>
          </a:p>
        </p:txBody>
      </p:sp>
      <p:sp>
        <p:nvSpPr>
          <p:cNvPr id="147" name="AutoShape 39">
            <a:hlinkClick r:id="" action="ppaction://noaction" highlightClick="1"/>
          </p:cNvPr>
          <p:cNvSpPr>
            <a:spLocks noChangeArrowheads="1"/>
          </p:cNvSpPr>
          <p:nvPr/>
        </p:nvSpPr>
        <p:spPr bwMode="blackWhite">
          <a:xfrm>
            <a:off x="7355451" y="2940397"/>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8" name="AutoShape 40">
            <a:hlinkClick r:id="" action="ppaction://noaction" highlightClick="1"/>
          </p:cNvPr>
          <p:cNvSpPr>
            <a:spLocks noChangeArrowheads="1"/>
          </p:cNvSpPr>
          <p:nvPr/>
        </p:nvSpPr>
        <p:spPr bwMode="blackWhite">
          <a:xfrm>
            <a:off x="7418950" y="3005486"/>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sp>
        <p:nvSpPr>
          <p:cNvPr id="149" name="AutoShape 41">
            <a:hlinkClick r:id="" action="ppaction://noaction" highlightClick="1"/>
          </p:cNvPr>
          <p:cNvSpPr>
            <a:spLocks noChangeArrowheads="1"/>
          </p:cNvSpPr>
          <p:nvPr/>
        </p:nvSpPr>
        <p:spPr bwMode="blackWhite">
          <a:xfrm>
            <a:off x="9271564" y="1565623"/>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0" fontAlgn="auto" hangingPunct="0">
              <a:lnSpc>
                <a:spcPct val="80000"/>
              </a:lnSpc>
              <a:spcBef>
                <a:spcPct val="50000"/>
              </a:spcBef>
              <a:spcAft>
                <a:spcPts val="0"/>
              </a:spcAft>
              <a:tabLst>
                <a:tab pos="4572000" algn="r"/>
              </a:tabLst>
              <a:defRPr/>
            </a:pPr>
            <a:r>
              <a:rPr lang="fr-BE" sz="1400" i="1" dirty="0">
                <a:solidFill>
                  <a:srgbClr val="FFFFFF"/>
                </a:solidFill>
                <a:effectLst>
                  <a:outerShdw blurRad="38100" dist="38100" dir="2700000" algn="tl">
                    <a:srgbClr val="000000"/>
                  </a:outerShdw>
                </a:effectLst>
                <a:latin typeface="+mn-lt"/>
                <a:cs typeface="+mn-cs"/>
              </a:rPr>
              <a:t>Logiciel prestataire de soins</a:t>
            </a:r>
          </a:p>
        </p:txBody>
      </p:sp>
      <p:sp>
        <p:nvSpPr>
          <p:cNvPr id="150" name="AutoShape 46"/>
          <p:cNvSpPr>
            <a:spLocks noChangeArrowheads="1"/>
          </p:cNvSpPr>
          <p:nvPr/>
        </p:nvSpPr>
        <p:spPr bwMode="auto">
          <a:xfrm>
            <a:off x="3512113" y="2538761"/>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endParaRPr lang="en-GB">
              <a:solidFill>
                <a:srgbClr val="000000"/>
              </a:solidFill>
              <a:latin typeface="+mn-lt"/>
              <a:cs typeface="+mn-cs"/>
            </a:endParaRPr>
          </a:p>
        </p:txBody>
      </p:sp>
      <p:sp>
        <p:nvSpPr>
          <p:cNvPr id="151" name="AutoShape 47"/>
          <p:cNvSpPr>
            <a:spLocks noChangeArrowheads="1"/>
          </p:cNvSpPr>
          <p:nvPr/>
        </p:nvSpPr>
        <p:spPr bwMode="auto">
          <a:xfrm>
            <a:off x="9849413" y="2538760"/>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endParaRPr lang="en-GB">
              <a:solidFill>
                <a:srgbClr val="000000"/>
              </a:solidFill>
              <a:latin typeface="+mn-lt"/>
              <a:cs typeface="+mn-cs"/>
            </a:endParaRPr>
          </a:p>
        </p:txBody>
      </p:sp>
      <p:sp>
        <p:nvSpPr>
          <p:cNvPr id="152" name="AutoShape 49"/>
          <p:cNvSpPr>
            <a:spLocks noChangeArrowheads="1"/>
          </p:cNvSpPr>
          <p:nvPr/>
        </p:nvSpPr>
        <p:spPr bwMode="auto">
          <a:xfrm>
            <a:off x="8835000" y="3016597"/>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endParaRPr lang="en-GB">
              <a:solidFill>
                <a:srgbClr val="000000"/>
              </a:solidFill>
              <a:latin typeface="+mn-lt"/>
              <a:cs typeface="+mn-cs"/>
            </a:endParaRPr>
          </a:p>
        </p:txBody>
      </p:sp>
      <p:sp>
        <p:nvSpPr>
          <p:cNvPr id="153" name="AutoShape 50"/>
          <p:cNvSpPr>
            <a:spLocks noChangeArrowheads="1"/>
          </p:cNvSpPr>
          <p:nvPr/>
        </p:nvSpPr>
        <p:spPr bwMode="auto">
          <a:xfrm>
            <a:off x="5863200" y="3245197"/>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endParaRPr lang="en-GB">
              <a:solidFill>
                <a:srgbClr val="000000"/>
              </a:solidFill>
              <a:latin typeface="+mn-lt"/>
              <a:cs typeface="+mn-cs"/>
            </a:endParaRPr>
          </a:p>
        </p:txBody>
      </p:sp>
      <p:sp>
        <p:nvSpPr>
          <p:cNvPr id="154" name="AutoShape 51"/>
          <p:cNvSpPr>
            <a:spLocks noChangeArrowheads="1"/>
          </p:cNvSpPr>
          <p:nvPr/>
        </p:nvSpPr>
        <p:spPr bwMode="auto">
          <a:xfrm>
            <a:off x="7196700" y="3259485"/>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endParaRPr lang="en-GB">
              <a:solidFill>
                <a:srgbClr val="000000"/>
              </a:solidFill>
              <a:latin typeface="+mn-lt"/>
              <a:cs typeface="+mn-cs"/>
            </a:endParaRPr>
          </a:p>
        </p:txBody>
      </p:sp>
      <p:sp>
        <p:nvSpPr>
          <p:cNvPr id="155" name="AutoShape 52"/>
          <p:cNvSpPr>
            <a:spLocks noChangeArrowheads="1"/>
          </p:cNvSpPr>
          <p:nvPr/>
        </p:nvSpPr>
        <p:spPr bwMode="auto">
          <a:xfrm rot="5400000">
            <a:off x="4531288" y="1410047"/>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endParaRPr lang="en-GB">
              <a:solidFill>
                <a:srgbClr val="000000"/>
              </a:solidFill>
              <a:latin typeface="+mn-lt"/>
              <a:cs typeface="+mn-cs"/>
            </a:endParaRPr>
          </a:p>
        </p:txBody>
      </p:sp>
      <p:sp>
        <p:nvSpPr>
          <p:cNvPr id="156" name="AutoShape 53"/>
          <p:cNvSpPr>
            <a:spLocks noChangeArrowheads="1"/>
          </p:cNvSpPr>
          <p:nvPr/>
        </p:nvSpPr>
        <p:spPr bwMode="auto">
          <a:xfrm rot="5400000">
            <a:off x="3153338" y="917922"/>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endParaRPr lang="en-GB">
              <a:solidFill>
                <a:srgbClr val="000000"/>
              </a:solidFill>
              <a:latin typeface="+mn-lt"/>
              <a:cs typeface="+mn-cs"/>
            </a:endParaRPr>
          </a:p>
        </p:txBody>
      </p:sp>
      <p:sp>
        <p:nvSpPr>
          <p:cNvPr id="157" name="AutoShape 54"/>
          <p:cNvSpPr>
            <a:spLocks noChangeArrowheads="1"/>
          </p:cNvSpPr>
          <p:nvPr/>
        </p:nvSpPr>
        <p:spPr bwMode="auto">
          <a:xfrm rot="5400000">
            <a:off x="7260200" y="171008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endParaRPr lang="en-GB">
              <a:solidFill>
                <a:srgbClr val="000000"/>
              </a:solidFill>
              <a:latin typeface="+mn-lt"/>
              <a:cs typeface="+mn-cs"/>
            </a:endParaRPr>
          </a:p>
        </p:txBody>
      </p:sp>
      <p:sp>
        <p:nvSpPr>
          <p:cNvPr id="158" name="AutoShape 55"/>
          <p:cNvSpPr>
            <a:spLocks noChangeArrowheads="1"/>
          </p:cNvSpPr>
          <p:nvPr/>
        </p:nvSpPr>
        <p:spPr bwMode="auto">
          <a:xfrm rot="5400000">
            <a:off x="97216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endParaRPr lang="en-GB">
              <a:solidFill>
                <a:srgbClr val="000000"/>
              </a:solidFill>
              <a:latin typeface="+mn-lt"/>
              <a:cs typeface="+mn-cs"/>
            </a:endParaRPr>
          </a:p>
        </p:txBody>
      </p:sp>
      <p:sp>
        <p:nvSpPr>
          <p:cNvPr id="159" name="AutoShape 56"/>
          <p:cNvSpPr>
            <a:spLocks noChangeArrowheads="1"/>
          </p:cNvSpPr>
          <p:nvPr/>
        </p:nvSpPr>
        <p:spPr bwMode="auto">
          <a:xfrm rot="5400000">
            <a:off x="8535757" y="1221929"/>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endParaRPr lang="en-GB">
              <a:solidFill>
                <a:srgbClr val="000000"/>
              </a:solidFill>
              <a:latin typeface="+mn-lt"/>
              <a:cs typeface="+mn-cs"/>
            </a:endParaRPr>
          </a:p>
        </p:txBody>
      </p:sp>
      <p:sp>
        <p:nvSpPr>
          <p:cNvPr id="160" name="AutoShape 59">
            <a:hlinkClick r:id="" action="ppaction://noaction" highlightClick="1"/>
          </p:cNvPr>
          <p:cNvSpPr>
            <a:spLocks noChangeArrowheads="1"/>
          </p:cNvSpPr>
          <p:nvPr/>
        </p:nvSpPr>
        <p:spPr bwMode="blackWhite">
          <a:xfrm>
            <a:off x="4034400" y="2178397"/>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Site INAMI</a:t>
            </a:r>
          </a:p>
        </p:txBody>
      </p:sp>
      <p:sp>
        <p:nvSpPr>
          <p:cNvPr id="161" name="AutoShape 62">
            <a:hlinkClick r:id="" action="ppaction://noaction" highlightClick="1"/>
          </p:cNvPr>
          <p:cNvSpPr>
            <a:spLocks noChangeArrowheads="1"/>
          </p:cNvSpPr>
          <p:nvPr/>
        </p:nvSpPr>
        <p:spPr bwMode="blackWhite">
          <a:xfrm>
            <a:off x="4612251" y="2635597"/>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62" name="AutoShape 63">
            <a:hlinkClick r:id="" action="ppaction://noaction" highlightClick="1"/>
          </p:cNvPr>
          <p:cNvSpPr>
            <a:spLocks noChangeArrowheads="1"/>
          </p:cNvSpPr>
          <p:nvPr/>
        </p:nvSpPr>
        <p:spPr bwMode="blackWhite">
          <a:xfrm>
            <a:off x="4675750" y="2700686"/>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pic>
        <p:nvPicPr>
          <p:cNvPr id="16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5863" y="3124548"/>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AutoShape 67"/>
          <p:cNvSpPr>
            <a:spLocks noChangeArrowheads="1"/>
          </p:cNvSpPr>
          <p:nvPr/>
        </p:nvSpPr>
        <p:spPr bwMode="blackWhite">
          <a:xfrm>
            <a:off x="5353613" y="5547072"/>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0" fontAlgn="auto" hangingPunct="0">
              <a:lnSpc>
                <a:spcPct val="80000"/>
              </a:lnSpc>
              <a:spcBef>
                <a:spcPct val="50000"/>
              </a:spcBef>
              <a:spcAft>
                <a:spcPts val="0"/>
              </a:spcAft>
              <a:defRPr/>
            </a:pPr>
            <a:r>
              <a:rPr lang="fr-BE" sz="2000" b="1" i="1" dirty="0">
                <a:solidFill>
                  <a:srgbClr val="FFCC99"/>
                </a:solidFill>
                <a:effectLst>
                  <a:outerShdw blurRad="38100" dist="38100" dir="2700000" algn="tl">
                    <a:srgbClr val="000000"/>
                  </a:outerShdw>
                </a:effectLst>
                <a:latin typeface="+mn-lt"/>
                <a:cs typeface="+mn-cs"/>
              </a:rPr>
              <a:t>SAV</a:t>
            </a:r>
          </a:p>
        </p:txBody>
      </p:sp>
      <p:sp>
        <p:nvSpPr>
          <p:cNvPr id="165" name="AutoShape 69"/>
          <p:cNvSpPr>
            <a:spLocks noChangeArrowheads="1"/>
          </p:cNvSpPr>
          <p:nvPr/>
        </p:nvSpPr>
        <p:spPr bwMode="blackWhite">
          <a:xfrm>
            <a:off x="3989950" y="5547072"/>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0" fontAlgn="auto" hangingPunct="0">
              <a:lnSpc>
                <a:spcPct val="80000"/>
              </a:lnSpc>
              <a:spcBef>
                <a:spcPct val="50000"/>
              </a:spcBef>
              <a:spcAft>
                <a:spcPts val="0"/>
              </a:spcAft>
              <a:defRPr/>
            </a:pPr>
            <a:r>
              <a:rPr lang="fr-BE" sz="2000" b="1" i="1" dirty="0">
                <a:solidFill>
                  <a:srgbClr val="FFCC99"/>
                </a:solidFill>
                <a:effectLst>
                  <a:outerShdw blurRad="38100" dist="38100" dir="2700000" algn="tl">
                    <a:srgbClr val="000000"/>
                  </a:outerShdw>
                </a:effectLst>
                <a:latin typeface="+mn-lt"/>
                <a:cs typeface="+mn-cs"/>
              </a:rPr>
              <a:t>SAV</a:t>
            </a:r>
          </a:p>
        </p:txBody>
      </p:sp>
      <p:sp>
        <p:nvSpPr>
          <p:cNvPr id="166" name="AutoShape 73"/>
          <p:cNvSpPr>
            <a:spLocks noChangeArrowheads="1"/>
          </p:cNvSpPr>
          <p:nvPr/>
        </p:nvSpPr>
        <p:spPr bwMode="blackWhite">
          <a:xfrm>
            <a:off x="2669150" y="5547072"/>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0" fontAlgn="auto" hangingPunct="0">
              <a:lnSpc>
                <a:spcPct val="80000"/>
              </a:lnSpc>
              <a:spcBef>
                <a:spcPct val="50000"/>
              </a:spcBef>
              <a:spcAft>
                <a:spcPts val="0"/>
              </a:spcAft>
              <a:defRPr/>
            </a:pPr>
            <a:r>
              <a:rPr lang="fr-BE" sz="2000" b="1" i="1" dirty="0">
                <a:solidFill>
                  <a:srgbClr val="FFCC99"/>
                </a:solidFill>
                <a:effectLst>
                  <a:outerShdw blurRad="38100" dist="38100" dir="2700000" algn="tl">
                    <a:srgbClr val="000000"/>
                  </a:outerShdw>
                </a:effectLst>
                <a:latin typeface="+mn-lt"/>
                <a:cs typeface="+mn-cs"/>
              </a:rPr>
              <a:t>SAV</a:t>
            </a:r>
          </a:p>
        </p:txBody>
      </p:sp>
      <p:sp>
        <p:nvSpPr>
          <p:cNvPr id="167" name="AutoShape 48"/>
          <p:cNvSpPr>
            <a:spLocks noChangeArrowheads="1"/>
          </p:cNvSpPr>
          <p:nvPr/>
        </p:nvSpPr>
        <p:spPr bwMode="auto">
          <a:xfrm>
            <a:off x="4720200" y="3016597"/>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endParaRPr lang="en-GB">
              <a:solidFill>
                <a:srgbClr val="000000"/>
              </a:solidFill>
              <a:latin typeface="+mn-lt"/>
              <a:cs typeface="+mn-cs"/>
            </a:endParaRPr>
          </a:p>
        </p:txBody>
      </p:sp>
      <p:sp>
        <p:nvSpPr>
          <p:cNvPr id="168" name="AutoShape 17"/>
          <p:cNvSpPr>
            <a:spLocks noChangeArrowheads="1"/>
          </p:cNvSpPr>
          <p:nvPr/>
        </p:nvSpPr>
        <p:spPr bwMode="auto">
          <a:xfrm>
            <a:off x="6883963" y="5104160"/>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GB" altLang="en-US">
              <a:solidFill>
                <a:srgbClr val="000000"/>
              </a:solidFill>
              <a:latin typeface="Calibri" pitchFamily="34" charset="0"/>
            </a:endParaRPr>
          </a:p>
        </p:txBody>
      </p:sp>
      <p:sp>
        <p:nvSpPr>
          <p:cNvPr id="169" name="AutoShape 18"/>
          <p:cNvSpPr>
            <a:spLocks noChangeArrowheads="1"/>
          </p:cNvSpPr>
          <p:nvPr/>
        </p:nvSpPr>
        <p:spPr bwMode="auto">
          <a:xfrm>
            <a:off x="8068238" y="5104160"/>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GB" altLang="en-US">
              <a:solidFill>
                <a:srgbClr val="000000"/>
              </a:solidFill>
              <a:latin typeface="Calibri" pitchFamily="34" charset="0"/>
            </a:endParaRPr>
          </a:p>
        </p:txBody>
      </p:sp>
      <p:sp>
        <p:nvSpPr>
          <p:cNvPr id="170" name="AutoShape 19"/>
          <p:cNvSpPr>
            <a:spLocks noChangeArrowheads="1"/>
          </p:cNvSpPr>
          <p:nvPr/>
        </p:nvSpPr>
        <p:spPr bwMode="auto">
          <a:xfrm>
            <a:off x="9366813" y="5104160"/>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GB" altLang="en-US">
              <a:solidFill>
                <a:srgbClr val="000000"/>
              </a:solidFill>
              <a:latin typeface="Calibri" pitchFamily="34" charset="0"/>
            </a:endParaRPr>
          </a:p>
        </p:txBody>
      </p:sp>
      <p:sp>
        <p:nvSpPr>
          <p:cNvPr id="171" name="AutoShape 68"/>
          <p:cNvSpPr>
            <a:spLocks noChangeArrowheads="1"/>
          </p:cNvSpPr>
          <p:nvPr/>
        </p:nvSpPr>
        <p:spPr bwMode="auto">
          <a:xfrm>
            <a:off x="5582213" y="5089872"/>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GB" altLang="en-US">
              <a:solidFill>
                <a:srgbClr val="000000"/>
              </a:solidFill>
              <a:latin typeface="Calibri" pitchFamily="34" charset="0"/>
            </a:endParaRPr>
          </a:p>
        </p:txBody>
      </p:sp>
      <p:sp>
        <p:nvSpPr>
          <p:cNvPr id="172" name="AutoShape 70"/>
          <p:cNvSpPr>
            <a:spLocks noChangeArrowheads="1"/>
          </p:cNvSpPr>
          <p:nvPr/>
        </p:nvSpPr>
        <p:spPr bwMode="auto">
          <a:xfrm>
            <a:off x="4218550" y="5089872"/>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GB" altLang="en-US">
              <a:solidFill>
                <a:srgbClr val="000000"/>
              </a:solidFill>
              <a:latin typeface="Calibri" pitchFamily="34" charset="0"/>
            </a:endParaRPr>
          </a:p>
        </p:txBody>
      </p:sp>
      <p:sp>
        <p:nvSpPr>
          <p:cNvPr id="173" name="AutoShape 74"/>
          <p:cNvSpPr>
            <a:spLocks noChangeArrowheads="1"/>
          </p:cNvSpPr>
          <p:nvPr/>
        </p:nvSpPr>
        <p:spPr bwMode="auto">
          <a:xfrm>
            <a:off x="2897750" y="5089872"/>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GB" altLang="en-US">
              <a:solidFill>
                <a:srgbClr val="000000"/>
              </a:solidFill>
              <a:latin typeface="Calibri" pitchFamily="34" charset="0"/>
            </a:endParaRPr>
          </a:p>
        </p:txBody>
      </p:sp>
      <p:pic>
        <p:nvPicPr>
          <p:cNvPr id="174" name="Picture 57"/>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105839" y="2730847"/>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5"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5863" y="2570510"/>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9413" y="5715347"/>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9088" y="5723285"/>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35063" y="2114897"/>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 name="AutoShape 34">
            <a:hlinkClick r:id="" action="ppaction://noaction" highlightClick="1"/>
          </p:cNvPr>
          <p:cNvSpPr>
            <a:spLocks noChangeArrowheads="1"/>
          </p:cNvSpPr>
          <p:nvPr/>
        </p:nvSpPr>
        <p:spPr bwMode="blackWhite">
          <a:xfrm>
            <a:off x="9876400" y="2205386"/>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80" name="AutoShape 35">
            <a:hlinkClick r:id="" action="ppaction://noaction" highlightClick="1"/>
          </p:cNvPr>
          <p:cNvSpPr>
            <a:spLocks noChangeArrowheads="1"/>
          </p:cNvSpPr>
          <p:nvPr/>
        </p:nvSpPr>
        <p:spPr bwMode="blackWhite">
          <a:xfrm>
            <a:off x="9939900" y="2270472"/>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pic>
        <p:nvPicPr>
          <p:cNvPr id="181" name="Picture 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86138" y="5663753"/>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 name="Picture 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6944" y="2756233"/>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21B2A7D7-3B07-4F16-B17F-21A2F67651B8}" type="slidenum">
              <a:rPr lang="en-GB" smtClean="0"/>
              <a:pPr>
                <a:defRPr/>
              </a:pPr>
              <a:t>10</a:t>
            </a:fld>
            <a:endParaRPr lang="en-GB" dirty="0"/>
          </a:p>
        </p:txBody>
      </p:sp>
    </p:spTree>
    <p:extLst>
      <p:ext uri="{BB962C8B-B14F-4D97-AF65-F5344CB8AC3E}">
        <p14:creationId xmlns:p14="http://schemas.microsoft.com/office/powerpoint/2010/main" val="3162662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83432" y="116632"/>
            <a:ext cx="10213776" cy="881349"/>
          </a:xfrm>
        </p:spPr>
        <p:txBody>
          <a:bodyPr/>
          <a:lstStyle/>
          <a:p>
            <a:r>
              <a:rPr lang="en-US" sz="3200" dirty="0"/>
              <a:t>L</a:t>
            </a:r>
            <a:r>
              <a:rPr lang="en-US" sz="3200" dirty="0" smtClean="0"/>
              <a:t>a </a:t>
            </a:r>
            <a:r>
              <a:rPr lang="en-US" sz="3200" dirty="0"/>
              <a:t>plate-</a:t>
            </a:r>
            <a:r>
              <a:rPr lang="en-US" sz="3200" dirty="0" err="1"/>
              <a:t>forme</a:t>
            </a:r>
            <a:r>
              <a:rPr lang="en-US" sz="3200" dirty="0"/>
              <a:t> eHealth</a:t>
            </a:r>
            <a:r>
              <a:rPr lang="nl-BE" sz="3200" dirty="0" smtClean="0"/>
              <a:t>: services de base et des API</a:t>
            </a:r>
            <a:endParaRPr lang="en-GB" sz="3200" dirty="0"/>
          </a:p>
        </p:txBody>
      </p:sp>
      <p:graphicFrame>
        <p:nvGraphicFramePr>
          <p:cNvPr id="5" name="Content Placeholder 5"/>
          <p:cNvGraphicFramePr>
            <a:graphicFrameLocks/>
          </p:cNvGraphicFramePr>
          <p:nvPr>
            <p:extLst>
              <p:ext uri="{D42A27DB-BD31-4B8C-83A1-F6EECF244321}">
                <p14:modId xmlns:p14="http://schemas.microsoft.com/office/powerpoint/2010/main" val="374591818"/>
              </p:ext>
            </p:extLst>
          </p:nvPr>
        </p:nvGraphicFramePr>
        <p:xfrm>
          <a:off x="767408" y="1276675"/>
          <a:ext cx="1094521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11</a:t>
            </a:fld>
            <a:endParaRPr lang="en-GB" dirty="0"/>
          </a:p>
        </p:txBody>
      </p:sp>
    </p:spTree>
    <p:extLst>
      <p:ext uri="{BB962C8B-B14F-4D97-AF65-F5344CB8AC3E}">
        <p14:creationId xmlns:p14="http://schemas.microsoft.com/office/powerpoint/2010/main" val="3135750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tekst 12"/>
          <p:cNvSpPr>
            <a:spLocks noGrp="1"/>
          </p:cNvSpPr>
          <p:nvPr>
            <p:ph type="body" sz="quarter" idx="11"/>
          </p:nvPr>
        </p:nvSpPr>
        <p:spPr/>
        <p:txBody>
          <a:bodyPr/>
          <a:lstStyle/>
          <a:p>
            <a:r>
              <a:rPr lang="fr-BE" dirty="0"/>
              <a:t>Gestion intégrée des utilisateurs et des accès</a:t>
            </a:r>
            <a:endParaRPr lang="nl-BE" dirty="0"/>
          </a:p>
        </p:txBody>
      </p:sp>
      <p:sp>
        <p:nvSpPr>
          <p:cNvPr id="10" name="Tijdelijke aanduiding voor tekst 9"/>
          <p:cNvSpPr>
            <a:spLocks noGrp="1"/>
          </p:cNvSpPr>
          <p:nvPr>
            <p:ph type="body" sz="quarter" idx="13"/>
          </p:nvPr>
        </p:nvSpPr>
        <p:spPr/>
        <p:txBody>
          <a:bodyPr/>
          <a:lstStyle/>
          <a:p>
            <a:r>
              <a:rPr lang="fr-BE" dirty="0" smtClean="0"/>
              <a:t>Permet de garantir que seuls les prestataires et établissements de soins aient accès</a:t>
            </a:r>
          </a:p>
          <a:p>
            <a:pPr lvl="1"/>
            <a:r>
              <a:rPr lang="fr-BE" dirty="0" smtClean="0"/>
              <a:t>aux services auxquels ils peuvent accéder</a:t>
            </a:r>
          </a:p>
          <a:p>
            <a:pPr lvl="1"/>
            <a:r>
              <a:rPr lang="fr-BE" dirty="0" smtClean="0"/>
              <a:t>concernant les personnes pour lesquelles ils ont reçu l’accès</a:t>
            </a:r>
          </a:p>
          <a:p>
            <a:endParaRPr lang="fr-BE" dirty="0" smtClean="0"/>
          </a:p>
          <a:p>
            <a:r>
              <a:rPr lang="fr-BE" dirty="0" smtClean="0"/>
              <a:t>Les règles d’accès sont fixées par la loi et par les autorisations du Comité de sécurité de l’information </a:t>
            </a:r>
          </a:p>
          <a:p>
            <a:endParaRPr lang="fr-BE" dirty="0" smtClean="0"/>
          </a:p>
          <a:p>
            <a:r>
              <a:rPr lang="fr-BE" dirty="0" smtClean="0"/>
              <a:t>Etapes</a:t>
            </a:r>
          </a:p>
          <a:p>
            <a:pPr lvl="1"/>
            <a:r>
              <a:rPr lang="fr-BE" dirty="0" smtClean="0"/>
              <a:t>identification de l’utilisateur</a:t>
            </a:r>
          </a:p>
          <a:p>
            <a:pPr lvl="1"/>
            <a:r>
              <a:rPr lang="fr-BE" dirty="0" smtClean="0"/>
              <a:t>authentification de l’identité de l’utilisateur</a:t>
            </a:r>
          </a:p>
          <a:p>
            <a:pPr lvl="1"/>
            <a:r>
              <a:rPr lang="fr-BE" dirty="0" smtClean="0"/>
              <a:t>contrôle des qualités (p.ex. médecin, pharmacien)</a:t>
            </a:r>
          </a:p>
          <a:p>
            <a:pPr lvl="1"/>
            <a:r>
              <a:rPr lang="fr-BE" dirty="0" smtClean="0"/>
              <a:t>contrôles des relations (p.ex. relation thérapeutique avec le patient)</a:t>
            </a:r>
          </a:p>
          <a:p>
            <a:pPr lvl="1"/>
            <a:r>
              <a:rPr lang="fr-BE" dirty="0" smtClean="0"/>
              <a:t>autorisation</a:t>
            </a:r>
          </a:p>
          <a:p>
            <a:endParaRPr lang="nl-BE"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12</a:t>
            </a:fld>
            <a:endParaRPr lang="en-GB" dirty="0"/>
          </a:p>
        </p:txBody>
      </p:sp>
    </p:spTree>
    <p:extLst>
      <p:ext uri="{BB962C8B-B14F-4D97-AF65-F5344CB8AC3E}">
        <p14:creationId xmlns:p14="http://schemas.microsoft.com/office/powerpoint/2010/main" val="4102157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p:cNvSpPr>
            <a:spLocks noGrp="1"/>
          </p:cNvSpPr>
          <p:nvPr>
            <p:ph type="body" sz="quarter" idx="11"/>
          </p:nvPr>
        </p:nvSpPr>
        <p:spPr/>
        <p:txBody>
          <a:bodyPr/>
          <a:lstStyle/>
          <a:p>
            <a:pPr lvl="1"/>
            <a:endParaRPr lang="fr-BE" altLang="en-US" dirty="0" smtClean="0">
              <a:sym typeface="Arial" charset="0"/>
            </a:endParaRPr>
          </a:p>
          <a:p>
            <a:r>
              <a:rPr lang="fr-BE" dirty="0"/>
              <a:t>Gestion intégrée des utilisateurs et des accès</a:t>
            </a:r>
            <a:endParaRPr lang="en-US" altLang="en-US" dirty="0" smtClean="0"/>
          </a:p>
        </p:txBody>
      </p:sp>
      <p:pic>
        <p:nvPicPr>
          <p:cNvPr id="100358" name="Picture 23"/>
          <p:cNvPicPr>
            <a:picLocks noChangeAspect="1" noChangeArrowheads="1"/>
          </p:cNvPicPr>
          <p:nvPr/>
        </p:nvPicPr>
        <p:blipFill>
          <a:blip r:embed="rId3">
            <a:duotone>
              <a:prstClr val="black"/>
              <a:srgbClr val="087670">
                <a:tint val="45000"/>
                <a:satMod val="400000"/>
              </a:srgbClr>
            </a:duotone>
            <a:extLst>
              <a:ext uri="{28A0092B-C50C-407E-A947-70E740481C1C}">
                <a14:useLocalDpi xmlns:a14="http://schemas.microsoft.com/office/drawing/2010/main" val="0"/>
              </a:ext>
            </a:extLst>
          </a:blip>
          <a:srcRect/>
          <a:stretch>
            <a:fillRect/>
          </a:stretch>
        </p:blipFill>
        <p:spPr bwMode="auto">
          <a:xfrm>
            <a:off x="1599446" y="1196752"/>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13</a:t>
            </a:fld>
            <a:endParaRPr lang="en-GB" dirty="0"/>
          </a:p>
        </p:txBody>
      </p:sp>
    </p:spTree>
    <p:extLst>
      <p:ext uri="{BB962C8B-B14F-4D97-AF65-F5344CB8AC3E}">
        <p14:creationId xmlns:p14="http://schemas.microsoft.com/office/powerpoint/2010/main" val="2797869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r>
              <a:rPr lang="fr-BE" smtClean="0"/>
              <a:t>Datation électronique (timestamping)</a:t>
            </a:r>
            <a:endParaRPr lang="nl-BE" dirty="0" smtClean="0"/>
          </a:p>
        </p:txBody>
      </p:sp>
      <p:sp>
        <p:nvSpPr>
          <p:cNvPr id="4" name="Tijdelijke aanduiding voor tekst 3"/>
          <p:cNvSpPr>
            <a:spLocks noGrp="1"/>
          </p:cNvSpPr>
          <p:nvPr>
            <p:ph type="body" sz="quarter" idx="13"/>
          </p:nvPr>
        </p:nvSpPr>
        <p:spPr/>
        <p:txBody>
          <a:bodyPr/>
          <a:lstStyle/>
          <a:p>
            <a:endParaRPr lang="fr-BE" smtClean="0"/>
          </a:p>
          <a:p>
            <a:r>
              <a:rPr lang="fr-BE" smtClean="0"/>
              <a:t>Le timestamping (ou datation électronique ou horodatage certifié) est un système qui permet de conserver la preuve de l'existence d'un document et de son contenu à une date donnée </a:t>
            </a:r>
          </a:p>
          <a:p>
            <a:endParaRPr lang="fr-BE" smtClean="0"/>
          </a:p>
          <a:p>
            <a:r>
              <a:rPr lang="fr-BE" smtClean="0"/>
              <a:t>Le terme ‘preuve’ indique le fait que personne, pas même le propriétaire du document, ne peut modifier le certificat de timestamping</a:t>
            </a:r>
          </a:p>
          <a:p>
            <a:endParaRPr lang="fr-BE"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14</a:t>
            </a:fld>
            <a:endParaRPr lang="en-GB" dirty="0"/>
          </a:p>
        </p:txBody>
      </p:sp>
    </p:spTree>
    <p:extLst>
      <p:ext uri="{BB962C8B-B14F-4D97-AF65-F5344CB8AC3E}">
        <p14:creationId xmlns:p14="http://schemas.microsoft.com/office/powerpoint/2010/main" val="2554642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ChangeArrowheads="1"/>
          </p:cNvSpPr>
          <p:nvPr/>
        </p:nvSpPr>
        <p:spPr bwMode="auto">
          <a:xfrm>
            <a:off x="152400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2135560" y="1628800"/>
            <a:ext cx="3589338" cy="4505325"/>
          </a:xfrm>
          <a:prstGeom prst="rect">
            <a:avLst/>
          </a:prstGeom>
          <a:solidFill>
            <a:srgbClr val="9EB6AC"/>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2348286" y="2505099"/>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prescription A</a:t>
            </a:r>
          </a:p>
        </p:txBody>
      </p:sp>
      <p:sp>
        <p:nvSpPr>
          <p:cNvPr id="23560" name="Oval 8"/>
          <p:cNvSpPr>
            <a:spLocks noChangeArrowheads="1"/>
          </p:cNvSpPr>
          <p:nvPr/>
        </p:nvSpPr>
        <p:spPr bwMode="auto">
          <a:xfrm>
            <a:off x="2130799" y="2295263"/>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1</a:t>
            </a:r>
          </a:p>
        </p:txBody>
      </p:sp>
      <p:sp>
        <p:nvSpPr>
          <p:cNvPr id="23561" name="Rectangle 10"/>
          <p:cNvSpPr>
            <a:spLocks noChangeArrowheads="1"/>
          </p:cNvSpPr>
          <p:nvPr/>
        </p:nvSpPr>
        <p:spPr bwMode="auto">
          <a:xfrm>
            <a:off x="2386385" y="3651274"/>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sz="1600">
                <a:solidFill>
                  <a:srgbClr val="000000"/>
                </a:solidFill>
              </a:rPr>
              <a:t>Hashcode A</a:t>
            </a:r>
          </a:p>
        </p:txBody>
      </p:sp>
      <p:sp>
        <p:nvSpPr>
          <p:cNvPr id="23562" name="Rectangle 12"/>
          <p:cNvSpPr>
            <a:spLocks noChangeArrowheads="1"/>
          </p:cNvSpPr>
          <p:nvPr/>
        </p:nvSpPr>
        <p:spPr bwMode="auto">
          <a:xfrm>
            <a:off x="6445624" y="1693888"/>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2203824" y="3352538"/>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2</a:t>
            </a:r>
          </a:p>
        </p:txBody>
      </p:sp>
      <p:sp>
        <p:nvSpPr>
          <p:cNvPr id="23564" name="Rectangle 17"/>
          <p:cNvSpPr>
            <a:spLocks noChangeArrowheads="1"/>
          </p:cNvSpPr>
          <p:nvPr/>
        </p:nvSpPr>
        <p:spPr bwMode="auto">
          <a:xfrm>
            <a:off x="4023099" y="2514624"/>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prescription B</a:t>
            </a:r>
          </a:p>
        </p:txBody>
      </p:sp>
      <p:sp>
        <p:nvSpPr>
          <p:cNvPr id="23565" name="Rectangle 18"/>
          <p:cNvSpPr>
            <a:spLocks noChangeArrowheads="1"/>
          </p:cNvSpPr>
          <p:nvPr/>
        </p:nvSpPr>
        <p:spPr bwMode="auto">
          <a:xfrm>
            <a:off x="4121524" y="3630638"/>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sz="1600">
                <a:solidFill>
                  <a:srgbClr val="000000"/>
                </a:solidFill>
              </a:rPr>
              <a:t>Hashcode B</a:t>
            </a:r>
          </a:p>
        </p:txBody>
      </p:sp>
      <p:sp>
        <p:nvSpPr>
          <p:cNvPr id="23566" name="Rectangle 23"/>
          <p:cNvSpPr>
            <a:spLocks noChangeArrowheads="1"/>
          </p:cNvSpPr>
          <p:nvPr/>
        </p:nvSpPr>
        <p:spPr bwMode="auto">
          <a:xfrm>
            <a:off x="2857873" y="4754587"/>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Timestamp bag</a:t>
            </a:r>
          </a:p>
        </p:txBody>
      </p:sp>
      <p:sp>
        <p:nvSpPr>
          <p:cNvPr id="23567" name="Rectangle 26"/>
          <p:cNvSpPr>
            <a:spLocks noChangeArrowheads="1"/>
          </p:cNvSpPr>
          <p:nvPr/>
        </p:nvSpPr>
        <p:spPr bwMode="auto">
          <a:xfrm>
            <a:off x="6920286" y="5083199"/>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Electronic</a:t>
            </a:r>
          </a:p>
          <a:p>
            <a:pPr algn="ctr">
              <a:buSzPct val="100000"/>
            </a:pPr>
            <a:r>
              <a:rPr lang="fr-BE">
                <a:solidFill>
                  <a:srgbClr val="000000"/>
                </a:solidFill>
              </a:rPr>
              <a:t>timestamping</a:t>
            </a:r>
          </a:p>
        </p:txBody>
      </p:sp>
      <p:sp>
        <p:nvSpPr>
          <p:cNvPr id="23568" name="Oval 27"/>
          <p:cNvSpPr>
            <a:spLocks noChangeArrowheads="1"/>
          </p:cNvSpPr>
          <p:nvPr/>
        </p:nvSpPr>
        <p:spPr bwMode="auto">
          <a:xfrm>
            <a:off x="6774235" y="4849550"/>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4</a:t>
            </a:r>
          </a:p>
        </p:txBody>
      </p:sp>
      <p:sp>
        <p:nvSpPr>
          <p:cNvPr id="23569" name="Rectangle 28"/>
          <p:cNvSpPr>
            <a:spLocks noChangeArrowheads="1"/>
          </p:cNvSpPr>
          <p:nvPr/>
        </p:nvSpPr>
        <p:spPr bwMode="auto">
          <a:xfrm>
            <a:off x="7456861" y="2517799"/>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electronic</a:t>
            </a:r>
          </a:p>
          <a:p>
            <a:pPr algn="ctr">
              <a:buSzPct val="100000"/>
            </a:pPr>
            <a:r>
              <a:rPr lang="fr-BE">
                <a:solidFill>
                  <a:srgbClr val="000000"/>
                </a:solidFill>
              </a:rPr>
              <a:t>signature</a:t>
            </a:r>
          </a:p>
        </p:txBody>
      </p:sp>
      <p:sp>
        <p:nvSpPr>
          <p:cNvPr id="23570" name="Oval 30"/>
          <p:cNvSpPr>
            <a:spLocks noChangeArrowheads="1"/>
          </p:cNvSpPr>
          <p:nvPr/>
        </p:nvSpPr>
        <p:spPr bwMode="auto">
          <a:xfrm>
            <a:off x="6888535" y="2957250"/>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5</a:t>
            </a:r>
          </a:p>
        </p:txBody>
      </p:sp>
      <p:sp>
        <p:nvSpPr>
          <p:cNvPr id="23571" name="Rectangle 31"/>
          <p:cNvSpPr>
            <a:spLocks noChangeArrowheads="1"/>
          </p:cNvSpPr>
          <p:nvPr/>
        </p:nvSpPr>
        <p:spPr bwMode="auto">
          <a:xfrm>
            <a:off x="3229349" y="5737527"/>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solidFill>
                  <a:srgbClr val="000000"/>
                </a:solidFill>
              </a:rPr>
              <a:t>Archive</a:t>
            </a:r>
          </a:p>
        </p:txBody>
      </p:sp>
      <p:sp>
        <p:nvSpPr>
          <p:cNvPr id="23572" name="Oval 32"/>
          <p:cNvSpPr>
            <a:spLocks noChangeArrowheads="1"/>
          </p:cNvSpPr>
          <p:nvPr/>
        </p:nvSpPr>
        <p:spPr bwMode="auto">
          <a:xfrm>
            <a:off x="3051549" y="5546463"/>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6</a:t>
            </a:r>
          </a:p>
        </p:txBody>
      </p:sp>
      <p:sp>
        <p:nvSpPr>
          <p:cNvPr id="23573" name="Rectangle 38"/>
          <p:cNvSpPr>
            <a:spLocks noChangeArrowheads="1"/>
          </p:cNvSpPr>
          <p:nvPr/>
        </p:nvSpPr>
        <p:spPr bwMode="auto">
          <a:xfrm>
            <a:off x="9004674" y="4842177"/>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solidFill>
                  <a:srgbClr val="000000"/>
                </a:solidFill>
              </a:rPr>
              <a:t>Archive</a:t>
            </a:r>
          </a:p>
        </p:txBody>
      </p:sp>
      <p:sp>
        <p:nvSpPr>
          <p:cNvPr id="23574" name="Oval 39"/>
          <p:cNvSpPr>
            <a:spLocks noChangeArrowheads="1"/>
          </p:cNvSpPr>
          <p:nvPr/>
        </p:nvSpPr>
        <p:spPr bwMode="auto">
          <a:xfrm>
            <a:off x="9525374" y="4546338"/>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6</a:t>
            </a:r>
          </a:p>
        </p:txBody>
      </p:sp>
      <p:sp>
        <p:nvSpPr>
          <p:cNvPr id="23575" name="Oval 24"/>
          <p:cNvSpPr>
            <a:spLocks noChangeArrowheads="1"/>
          </p:cNvSpPr>
          <p:nvPr/>
        </p:nvSpPr>
        <p:spPr bwMode="auto">
          <a:xfrm>
            <a:off x="2711824" y="4546338"/>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3</a:t>
            </a:r>
          </a:p>
        </p:txBody>
      </p:sp>
      <p:sp>
        <p:nvSpPr>
          <p:cNvPr id="23576" name="Down Arrow 1"/>
          <p:cNvSpPr>
            <a:spLocks noChangeArrowheads="1"/>
          </p:cNvSpPr>
          <p:nvPr/>
        </p:nvSpPr>
        <p:spPr bwMode="auto">
          <a:xfrm>
            <a:off x="2905499" y="3001669"/>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4608886" y="3001669"/>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3042024" y="4155980"/>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4650161" y="4155980"/>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5339136" y="4037037"/>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7741023" y="3919642"/>
            <a:ext cx="361950" cy="458629"/>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4256460" y="5354662"/>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8563349" y="4333384"/>
            <a:ext cx="460375" cy="483632"/>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9074" y="1705000"/>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0199" y="1757388"/>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tekst 2"/>
          <p:cNvSpPr>
            <a:spLocks noGrp="1"/>
          </p:cNvSpPr>
          <p:nvPr>
            <p:ph type="body" sz="quarter" idx="11"/>
          </p:nvPr>
        </p:nvSpPr>
        <p:spPr/>
        <p:txBody>
          <a:bodyPr/>
          <a:lstStyle/>
          <a:p>
            <a:r>
              <a:rPr lang="fr-BE" smtClean="0"/>
              <a:t>Timestamping: exemple</a:t>
            </a:r>
            <a:endParaRPr lang="nl-BE"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15</a:t>
            </a:fld>
            <a:endParaRPr lang="en-GB" dirty="0"/>
          </a:p>
        </p:txBody>
      </p:sp>
    </p:spTree>
    <p:extLst>
      <p:ext uri="{BB962C8B-B14F-4D97-AF65-F5344CB8AC3E}">
        <p14:creationId xmlns:p14="http://schemas.microsoft.com/office/powerpoint/2010/main" val="123106287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1"/>
          </p:nvPr>
        </p:nvSpPr>
        <p:spPr/>
        <p:txBody>
          <a:bodyPr/>
          <a:lstStyle/>
          <a:p>
            <a:r>
              <a:rPr lang="fr-BE" smtClean="0"/>
              <a:t>Répertoire des références (hub-metahub)</a:t>
            </a:r>
            <a:endParaRPr lang="nl-BE" dirty="0"/>
          </a:p>
        </p:txBody>
      </p:sp>
      <p:sp>
        <p:nvSpPr>
          <p:cNvPr id="5" name="Tijdelijke aanduiding voor tekst 4"/>
          <p:cNvSpPr>
            <a:spLocks noGrp="1"/>
          </p:cNvSpPr>
          <p:nvPr>
            <p:ph type="body" sz="quarter" idx="13"/>
          </p:nvPr>
        </p:nvSpPr>
        <p:spPr/>
        <p:txBody>
          <a:bodyPr/>
          <a:lstStyle/>
          <a:p>
            <a:r>
              <a:rPr lang="fr-FR" dirty="0" smtClean="0"/>
              <a:t>Le service ‘Répertoire des références’ (</a:t>
            </a:r>
            <a:r>
              <a:rPr lang="fr-FR" dirty="0" err="1" smtClean="0"/>
              <a:t>Metahub</a:t>
            </a:r>
            <a:r>
              <a:rPr lang="fr-FR" dirty="0" smtClean="0"/>
              <a:t>) de la plate-forme eHealth ainsi que les services annexes ‘Consent’, ‘</a:t>
            </a:r>
            <a:r>
              <a:rPr lang="fr-FR" dirty="0" err="1" smtClean="0"/>
              <a:t>Therlink</a:t>
            </a:r>
            <a:r>
              <a:rPr lang="fr-FR" dirty="0" smtClean="0"/>
              <a:t>’ et ‘Exclusions’ constituent un ensemble de services permettant de gérer l’accès aux données médicales d’un patient</a:t>
            </a:r>
          </a:p>
          <a:p>
            <a:endParaRPr lang="fr-FR" dirty="0" smtClean="0"/>
          </a:p>
          <a:p>
            <a:r>
              <a:rPr lang="fr-FR" dirty="0" smtClean="0"/>
              <a:t>Services sont accessibles, selon les cas, aux hubs, aux prestataires de soins individuels, à certaines institutions de soins comme les hôpitaux ou les pharmacies et enfin aux patients</a:t>
            </a:r>
          </a:p>
          <a:p>
            <a:endParaRPr lang="fr-FR" dirty="0" smtClean="0"/>
          </a:p>
          <a:p>
            <a:r>
              <a:rPr lang="fr-FR" dirty="0" smtClean="0"/>
              <a:t>Il s’agit donc, en d’autres termes, d’un index des données personnelles relatives à la santé des patients</a:t>
            </a:r>
          </a:p>
          <a:p>
            <a:endParaRPr lang="fr-FR" dirty="0" smtClean="0"/>
          </a:p>
          <a:p>
            <a:r>
              <a:rPr lang="fr-FR" dirty="0" smtClean="0"/>
              <a:t>Un tel index est la clef de voûte de la mise en place de tout système décentralisé de partage de données de santé entre prestataires et établissements de soins</a:t>
            </a:r>
          </a:p>
          <a:p>
            <a:endParaRPr lang="nl-BE"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16</a:t>
            </a:fld>
            <a:endParaRPr lang="en-GB" dirty="0"/>
          </a:p>
        </p:txBody>
      </p:sp>
    </p:spTree>
    <p:extLst>
      <p:ext uri="{BB962C8B-B14F-4D97-AF65-F5344CB8AC3E}">
        <p14:creationId xmlns:p14="http://schemas.microsoft.com/office/powerpoint/2010/main" val="51105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7662509" y="2009105"/>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7086246" y="2082131"/>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7662508" y="2440906"/>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8024458" y="2369469"/>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8095895" y="1870994"/>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7813321" y="1715419"/>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8038746" y="4741193"/>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7452959" y="4928519"/>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8038746" y="5172993"/>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8397521" y="510155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8468958" y="4669755"/>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8253058" y="430939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3571520" y="4957093"/>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2995258" y="5030119"/>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3523896" y="5341268"/>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3922359" y="5346031"/>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4022370" y="5076156"/>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3787420" y="452529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3935059" y="3664868"/>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6152795" y="3664868"/>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5960709" y="2337718"/>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3458808" y="2572669"/>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7660921" y="2018630"/>
            <a:ext cx="430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2793" name="Text Box 26"/>
          <p:cNvSpPr txBox="1">
            <a:spLocks noChangeArrowheads="1"/>
          </p:cNvSpPr>
          <p:nvPr/>
        </p:nvSpPr>
        <p:spPr bwMode="auto">
          <a:xfrm>
            <a:off x="8081609" y="4768180"/>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2794" name="Text Box 27"/>
          <p:cNvSpPr txBox="1">
            <a:spLocks noChangeArrowheads="1"/>
          </p:cNvSpPr>
          <p:nvPr/>
        </p:nvSpPr>
        <p:spPr bwMode="auto">
          <a:xfrm>
            <a:off x="3627083" y="4987256"/>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sp>
        <p:nvSpPr>
          <p:cNvPr id="32795" name="Text Box 28"/>
          <p:cNvSpPr txBox="1">
            <a:spLocks noChangeArrowheads="1"/>
          </p:cNvSpPr>
          <p:nvPr/>
        </p:nvSpPr>
        <p:spPr bwMode="auto">
          <a:xfrm rot="1203491">
            <a:off x="3336570" y="2623469"/>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1 : Where can we find data?</a:t>
            </a:r>
          </a:p>
        </p:txBody>
      </p:sp>
      <p:sp>
        <p:nvSpPr>
          <p:cNvPr id="32796" name="Line 29"/>
          <p:cNvSpPr>
            <a:spLocks noChangeShapeType="1"/>
          </p:cNvSpPr>
          <p:nvPr/>
        </p:nvSpPr>
        <p:spPr bwMode="auto">
          <a:xfrm flipH="1" flipV="1">
            <a:off x="3368320" y="2664744"/>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3269896" y="2269456"/>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3158771" y="2831430"/>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8484833" y="4995194"/>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8083195" y="2240880"/>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4084283" y="1961480"/>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5179659" y="4203031"/>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3 : Retrieve data from hub C</a:t>
            </a:r>
          </a:p>
        </p:txBody>
      </p:sp>
      <p:sp>
        <p:nvSpPr>
          <p:cNvPr id="32803" name="Text Box 39"/>
          <p:cNvSpPr txBox="1">
            <a:spLocks noChangeArrowheads="1"/>
          </p:cNvSpPr>
          <p:nvPr/>
        </p:nvSpPr>
        <p:spPr bwMode="auto">
          <a:xfrm>
            <a:off x="2222145" y="3525168"/>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     4 :</a:t>
            </a:r>
            <a:br>
              <a:rPr lang="fr-BE" sz="1200" b="1">
                <a:solidFill>
                  <a:srgbClr val="000000"/>
                </a:solidFill>
                <a:sym typeface="Arial" charset="0"/>
              </a:rPr>
            </a:br>
            <a:r>
              <a:rPr lang="fr-BE" sz="1200" b="1">
                <a:solidFill>
                  <a:srgbClr val="000000"/>
                </a:solidFill>
                <a:sym typeface="Arial" charset="0"/>
              </a:rPr>
              <a:t>All data available</a:t>
            </a:r>
          </a:p>
        </p:txBody>
      </p:sp>
      <p:sp>
        <p:nvSpPr>
          <p:cNvPr id="32804" name="Text Box 42"/>
          <p:cNvSpPr txBox="1">
            <a:spLocks noChangeArrowheads="1"/>
          </p:cNvSpPr>
          <p:nvPr/>
        </p:nvSpPr>
        <p:spPr bwMode="auto">
          <a:xfrm rot="1314741">
            <a:off x="3535008" y="3167980"/>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990033"/>
                </a:solidFill>
                <a:sym typeface="Arial" charset="0"/>
              </a:rPr>
              <a:t>2 : In hub A and C</a:t>
            </a:r>
          </a:p>
        </p:txBody>
      </p:sp>
      <p:sp>
        <p:nvSpPr>
          <p:cNvPr id="32805" name="Line 34"/>
          <p:cNvSpPr>
            <a:spLocks noChangeShapeType="1"/>
          </p:cNvSpPr>
          <p:nvPr/>
        </p:nvSpPr>
        <p:spPr bwMode="auto">
          <a:xfrm flipH="1" flipV="1">
            <a:off x="7951434" y="2447256"/>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1370" y="189956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9559" y="2172618"/>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22995" y="2156744"/>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2359" y="4688805"/>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52971" y="134076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62409" y="152809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08496" y="251551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38809" y="251869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67396" y="1577306"/>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43509" y="382996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53108" y="417128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02346" y="5250781"/>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87908" y="525078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60846" y="4691981"/>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6233" y="543016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25571" y="533333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00196" y="4722144"/>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1046" y="404586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28546" y="482374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49859" y="3166394"/>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19383" y="2836193"/>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tekst 2"/>
          <p:cNvSpPr>
            <a:spLocks noGrp="1"/>
          </p:cNvSpPr>
          <p:nvPr>
            <p:ph type="body" sz="quarter" idx="11"/>
          </p:nvPr>
        </p:nvSpPr>
        <p:spPr/>
        <p:txBody>
          <a:bodyPr/>
          <a:lstStyle/>
          <a:p>
            <a:r>
              <a:rPr lang="fr-BE" dirty="0"/>
              <a:t>Répertoire des références (hub-</a:t>
            </a:r>
            <a:r>
              <a:rPr lang="fr-BE" dirty="0" err="1"/>
              <a:t>metahub</a:t>
            </a:r>
            <a:r>
              <a:rPr lang="fr-BE" dirty="0"/>
              <a:t>)</a:t>
            </a:r>
            <a:endParaRPr lang="nl-BE"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17</a:t>
            </a:fld>
            <a:endParaRPr lang="en-GB" dirty="0"/>
          </a:p>
        </p:txBody>
      </p:sp>
    </p:spTree>
    <p:extLst>
      <p:ext uri="{BB962C8B-B14F-4D97-AF65-F5344CB8AC3E}">
        <p14:creationId xmlns:p14="http://schemas.microsoft.com/office/powerpoint/2010/main" val="200407466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323" y="1196752"/>
            <a:ext cx="720080" cy="720080"/>
          </a:xfrm>
          <a:prstGeom prst="rect">
            <a:avLst/>
          </a:prstGeom>
        </p:spPr>
      </p:pic>
      <p:sp>
        <p:nvSpPr>
          <p:cNvPr id="33794" name="Oval 3"/>
          <p:cNvSpPr>
            <a:spLocks noChangeArrowheads="1"/>
          </p:cNvSpPr>
          <p:nvPr/>
        </p:nvSpPr>
        <p:spPr bwMode="auto">
          <a:xfrm>
            <a:off x="8181975" y="2365953"/>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7605713" y="2438979"/>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8181975" y="2797754"/>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8543926" y="2726317"/>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8615364" y="2227842"/>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8328025" y="2123067"/>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8401051" y="4932941"/>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7815264" y="5120267"/>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8401051" y="5364741"/>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8759826" y="5293303"/>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8831263" y="4861503"/>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8615363" y="4501141"/>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4521200" y="5350453"/>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3944938" y="5423479"/>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4473576" y="5734629"/>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4872039" y="5739391"/>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4972050" y="5469517"/>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4737100" y="491865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4884738" y="3942341"/>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6600826" y="3764542"/>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6532564" y="2688216"/>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8180388" y="2375478"/>
            <a:ext cx="43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3816" name="Text Box 26"/>
          <p:cNvSpPr txBox="1">
            <a:spLocks noChangeArrowheads="1"/>
          </p:cNvSpPr>
          <p:nvPr/>
        </p:nvSpPr>
        <p:spPr bwMode="auto">
          <a:xfrm>
            <a:off x="8443914" y="4959928"/>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3817" name="Text Box 27"/>
          <p:cNvSpPr txBox="1">
            <a:spLocks noChangeArrowheads="1"/>
          </p:cNvSpPr>
          <p:nvPr/>
        </p:nvSpPr>
        <p:spPr bwMode="auto">
          <a:xfrm>
            <a:off x="4576763" y="5380617"/>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cxnSp>
        <p:nvCxnSpPr>
          <p:cNvPr id="33818" name="Straight Connector 2"/>
          <p:cNvCxnSpPr>
            <a:cxnSpLocks noChangeShapeType="1"/>
          </p:cNvCxnSpPr>
          <p:nvPr/>
        </p:nvCxnSpPr>
        <p:spPr bwMode="auto">
          <a:xfrm>
            <a:off x="3944938" y="4320167"/>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3321051" y="3569279"/>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2000" b="1">
                <a:solidFill>
                  <a:srgbClr val="00B0F0"/>
                </a:solidFill>
                <a:latin typeface="Consolas" pitchFamily="49" charset="0"/>
              </a:rPr>
              <a:t>InterMed</a:t>
            </a:r>
          </a:p>
          <a:p>
            <a:pPr algn="ctr" eaLnBrk="0" hangingPunct="0">
              <a:buSzPct val="100000"/>
            </a:pPr>
            <a:r>
              <a:rPr lang="fr-BE"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2552701" y="3193041"/>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2514600" y="3896303"/>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2514601" y="4118554"/>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3944939" y="2140528"/>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4576764" y="2244509"/>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3662363" y="2053215"/>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5476876" y="2472316"/>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1810329"/>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32113" y="1862716"/>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9268" y="2854903"/>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5647" y="2512798"/>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1" y="4197929"/>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0" y="3485141"/>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17713" y="2778704"/>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2626" y="4388429"/>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8376" y="5212341"/>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43376" y="5782254"/>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16513" y="5707641"/>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76864" y="5115504"/>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8226" y="1862716"/>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16888" y="1546804"/>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91626" y="1872241"/>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47163" y="2873954"/>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62876" y="2880304"/>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64651" y="5407604"/>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18601" y="4545592"/>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08988" y="4036004"/>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05688" y="4939292"/>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50213" y="5442529"/>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30888" y="2959678"/>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7" name="Straight Connector 21"/>
          <p:cNvCxnSpPr>
            <a:cxnSpLocks noChangeShapeType="1"/>
            <a:stCxn id="61" idx="3"/>
          </p:cNvCxnSpPr>
          <p:nvPr/>
        </p:nvCxnSpPr>
        <p:spPr bwMode="auto">
          <a:xfrm>
            <a:off x="4022403" y="1556792"/>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 name="Tijdelijke aanduiding voor tekst 2"/>
          <p:cNvSpPr>
            <a:spLocks noGrp="1"/>
          </p:cNvSpPr>
          <p:nvPr>
            <p:ph type="body" sz="quarter" idx="11"/>
          </p:nvPr>
        </p:nvSpPr>
        <p:spPr/>
        <p:txBody>
          <a:bodyPr/>
          <a:lstStyle/>
          <a:p>
            <a:r>
              <a:rPr lang="fr-BE" dirty="0"/>
              <a:t>Données extramurales : </a:t>
            </a:r>
            <a:r>
              <a:rPr lang="fr-BE" dirty="0" err="1"/>
              <a:t>coffres-forts</a:t>
            </a:r>
            <a:endParaRPr lang="nl-BE"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18</a:t>
            </a:fld>
            <a:endParaRPr lang="en-GB" dirty="0"/>
          </a:p>
        </p:txBody>
      </p:sp>
    </p:spTree>
    <p:extLst>
      <p:ext uri="{BB962C8B-B14F-4D97-AF65-F5344CB8AC3E}">
        <p14:creationId xmlns:p14="http://schemas.microsoft.com/office/powerpoint/2010/main" val="384151214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b="1" dirty="0" err="1"/>
              <a:t>Portail</a:t>
            </a:r>
            <a:r>
              <a:rPr lang="en-US" b="1" dirty="0"/>
              <a:t> </a:t>
            </a:r>
            <a:r>
              <a:rPr lang="en-US" b="1" dirty="0" smtClean="0"/>
              <a:t>patients</a:t>
            </a:r>
            <a:r>
              <a:rPr lang="nl-BE" dirty="0" smtClean="0"/>
              <a:t> MaSanté.be</a:t>
            </a:r>
            <a:endParaRPr lang="fr-B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1484784"/>
            <a:ext cx="6480720" cy="17738114"/>
          </a:xfrm>
          <a:prstGeom prst="rect">
            <a:avLst/>
          </a:prstGeom>
        </p:spPr>
      </p:pic>
      <p:sp>
        <p:nvSpPr>
          <p:cNvPr id="4" name="Slide Number Placeholder 3"/>
          <p:cNvSpPr>
            <a:spLocks noGrp="1"/>
          </p:cNvSpPr>
          <p:nvPr>
            <p:ph type="sldNum" sz="quarter" idx="10"/>
          </p:nvPr>
        </p:nvSpPr>
        <p:spPr/>
        <p:txBody>
          <a:bodyPr/>
          <a:lstStyle/>
          <a:p>
            <a:pPr>
              <a:defRPr/>
            </a:pPr>
            <a:fld id="{21B2A7D7-3B07-4F16-B17F-21A2F67651B8}" type="slidenum">
              <a:rPr lang="en-GB" smtClean="0"/>
              <a:pPr>
                <a:defRPr/>
              </a:pPr>
              <a:t>19</a:t>
            </a:fld>
            <a:endParaRPr lang="en-GB" dirty="0"/>
          </a:p>
        </p:txBody>
      </p:sp>
    </p:spTree>
    <p:extLst>
      <p:ext uri="{BB962C8B-B14F-4D97-AF65-F5344CB8AC3E}">
        <p14:creationId xmlns:p14="http://schemas.microsoft.com/office/powerpoint/2010/main" val="115667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2.22222E-6 L 0.01185 -1.81828 " pathEditMode="relative" rAng="0" ptsTypes="AA">
                                      <p:cBhvr>
                                        <p:cTn id="6" dur="5000" fill="hold"/>
                                        <p:tgtEl>
                                          <p:spTgt spid="5"/>
                                        </p:tgtEl>
                                        <p:attrNameLst>
                                          <p:attrName>ppt_x</p:attrName>
                                          <p:attrName>ppt_y</p:attrName>
                                        </p:attrNameLst>
                                      </p:cBhvr>
                                      <p:rCtr x="586" y="-90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nl-BE" dirty="0" err="1" smtClean="0"/>
              <a:t>Glossaire</a:t>
            </a:r>
            <a:r>
              <a:rPr lang="nl-BE" dirty="0" smtClean="0"/>
              <a:t> des </a:t>
            </a:r>
            <a:r>
              <a:rPr lang="nl-BE" dirty="0" err="1" smtClean="0"/>
              <a:t>abréviations</a:t>
            </a:r>
            <a:r>
              <a:rPr lang="nl-BE" dirty="0" smtClean="0"/>
              <a:t> </a:t>
            </a:r>
            <a:r>
              <a:rPr lang="nl-BE" dirty="0" err="1" smtClean="0"/>
              <a:t>utilisées</a:t>
            </a:r>
            <a:endParaRPr lang="en-US" dirty="0"/>
          </a:p>
        </p:txBody>
      </p:sp>
      <p:sp>
        <p:nvSpPr>
          <p:cNvPr id="6" name="Text Placeholder 5"/>
          <p:cNvSpPr>
            <a:spLocks noGrp="1"/>
          </p:cNvSpPr>
          <p:nvPr>
            <p:ph type="body" sz="quarter" idx="13"/>
          </p:nvPr>
        </p:nvSpPr>
        <p:spPr/>
        <p:txBody>
          <a:bodyPr/>
          <a:lstStyle/>
          <a:p>
            <a:pPr>
              <a:lnSpc>
                <a:spcPct val="100000"/>
              </a:lnSpc>
            </a:pPr>
            <a:r>
              <a:rPr lang="en-US" sz="1400" dirty="0" smtClean="0"/>
              <a:t>API: </a:t>
            </a:r>
            <a:r>
              <a:rPr lang="en-US" sz="1400" dirty="0" smtClean="0">
                <a:hlinkClick r:id="rId3"/>
              </a:rPr>
              <a:t>Application Programming Interface</a:t>
            </a:r>
            <a:endParaRPr lang="en-US" sz="1400" dirty="0" smtClean="0"/>
          </a:p>
          <a:p>
            <a:pPr>
              <a:lnSpc>
                <a:spcPct val="100000"/>
              </a:lnSpc>
            </a:pPr>
            <a:r>
              <a:rPr lang="en-US" sz="1400" dirty="0" smtClean="0"/>
              <a:t>B-IHR: </a:t>
            </a:r>
            <a:r>
              <a:rPr lang="en-US" sz="1400" dirty="0" smtClean="0">
                <a:hlinkClick r:id="rId4"/>
              </a:rPr>
              <a:t>Belgian Integrated Electronic Health Record</a:t>
            </a:r>
            <a:endParaRPr lang="en-US" sz="1400" dirty="0" smtClean="0"/>
          </a:p>
          <a:p>
            <a:pPr>
              <a:lnSpc>
                <a:spcPct val="100000"/>
              </a:lnSpc>
            </a:pPr>
            <a:r>
              <a:rPr lang="en-US" sz="1400" dirty="0"/>
              <a:t>CIM: </a:t>
            </a:r>
            <a:r>
              <a:rPr lang="en-US" sz="1400" dirty="0" err="1"/>
              <a:t>Conférence</a:t>
            </a:r>
            <a:r>
              <a:rPr lang="en-US" sz="1400" dirty="0"/>
              <a:t> </a:t>
            </a:r>
            <a:r>
              <a:rPr lang="en-US" sz="1400" dirty="0" err="1"/>
              <a:t>InterMinistérielle</a:t>
            </a:r>
            <a:endParaRPr lang="en-US" sz="1400" dirty="0"/>
          </a:p>
          <a:p>
            <a:pPr>
              <a:lnSpc>
                <a:spcPct val="100000"/>
              </a:lnSpc>
            </a:pPr>
            <a:r>
              <a:rPr lang="en-US" sz="1400" dirty="0" smtClean="0"/>
              <a:t>DMG</a:t>
            </a:r>
            <a:r>
              <a:rPr lang="en-US" sz="1400" dirty="0"/>
              <a:t>: Dossier </a:t>
            </a:r>
            <a:r>
              <a:rPr lang="en-US" sz="1400" dirty="0" err="1"/>
              <a:t>Médical</a:t>
            </a:r>
            <a:r>
              <a:rPr lang="en-US" sz="1400" dirty="0"/>
              <a:t> Global</a:t>
            </a:r>
          </a:p>
          <a:p>
            <a:pPr>
              <a:lnSpc>
                <a:spcPct val="100000"/>
              </a:lnSpc>
            </a:pPr>
            <a:r>
              <a:rPr lang="en-US" sz="1400" dirty="0" smtClean="0"/>
              <a:t>DZOP: </a:t>
            </a:r>
            <a:r>
              <a:rPr lang="en-US" sz="1400" dirty="0" smtClean="0">
                <a:hlinkClick r:id="rId5"/>
              </a:rPr>
              <a:t>Alivia Digitaal </a:t>
            </a:r>
            <a:r>
              <a:rPr lang="en-US" sz="1400" dirty="0" err="1" smtClean="0">
                <a:hlinkClick r:id="rId5"/>
              </a:rPr>
              <a:t>Zorg</a:t>
            </a:r>
            <a:r>
              <a:rPr lang="en-US" sz="1400" dirty="0" smtClean="0">
                <a:hlinkClick r:id="rId5"/>
              </a:rPr>
              <a:t>- en </a:t>
            </a:r>
            <a:r>
              <a:rPr lang="en-US" sz="1400" dirty="0" err="1" smtClean="0">
                <a:hlinkClick r:id="rId5"/>
              </a:rPr>
              <a:t>Ondersteuningsplan</a:t>
            </a:r>
            <a:endParaRPr lang="en-US" sz="1400" dirty="0" smtClean="0"/>
          </a:p>
          <a:p>
            <a:pPr>
              <a:lnSpc>
                <a:spcPct val="100000"/>
              </a:lnSpc>
            </a:pPr>
            <a:r>
              <a:rPr lang="en-US" sz="1400" dirty="0" smtClean="0"/>
              <a:t>EHDS: </a:t>
            </a:r>
            <a:r>
              <a:rPr lang="en-US" sz="1400" dirty="0" smtClean="0">
                <a:hlinkClick r:id="rId6"/>
              </a:rPr>
              <a:t>European Health Data Space</a:t>
            </a:r>
            <a:endParaRPr lang="en-US" sz="1400" dirty="0" smtClean="0"/>
          </a:p>
          <a:p>
            <a:pPr>
              <a:lnSpc>
                <a:spcPct val="100000"/>
              </a:lnSpc>
            </a:pPr>
            <a:r>
              <a:rPr lang="en-US" sz="1400" dirty="0"/>
              <a:t>DPE: Dossier Patient </a:t>
            </a:r>
            <a:r>
              <a:rPr lang="fr-BE" sz="1400" dirty="0"/>
              <a:t>Electronique</a:t>
            </a:r>
          </a:p>
          <a:p>
            <a:pPr>
              <a:lnSpc>
                <a:spcPct val="100000"/>
              </a:lnSpc>
            </a:pPr>
            <a:r>
              <a:rPr lang="en-US" sz="1400" dirty="0" smtClean="0"/>
              <a:t>FHIR</a:t>
            </a:r>
            <a:r>
              <a:rPr lang="en-US" sz="1400" dirty="0"/>
              <a:t>: </a:t>
            </a:r>
            <a:r>
              <a:rPr lang="nl-BE" sz="1400" dirty="0" err="1" smtClean="0">
                <a:hlinkClick r:id="rId7"/>
              </a:rPr>
              <a:t>Fast</a:t>
            </a:r>
            <a:r>
              <a:rPr lang="nl-BE" sz="1400" dirty="0" smtClean="0">
                <a:hlinkClick r:id="rId7"/>
              </a:rPr>
              <a:t> Healthcare </a:t>
            </a:r>
            <a:r>
              <a:rPr lang="nl-BE" sz="1400" dirty="0" err="1" smtClean="0">
                <a:hlinkClick r:id="rId7"/>
              </a:rPr>
              <a:t>Interoperability</a:t>
            </a:r>
            <a:r>
              <a:rPr lang="nl-BE" sz="1400" dirty="0" smtClean="0">
                <a:hlinkClick r:id="rId7"/>
              </a:rPr>
              <a:t> Resources</a:t>
            </a:r>
            <a:endParaRPr lang="en-US" sz="1400" dirty="0" smtClean="0"/>
          </a:p>
          <a:p>
            <a:pPr>
              <a:lnSpc>
                <a:spcPct val="100000"/>
              </a:lnSpc>
            </a:pPr>
            <a:r>
              <a:rPr lang="en-US" sz="1400" dirty="0"/>
              <a:t>GTI: </a:t>
            </a:r>
            <a:r>
              <a:rPr lang="en-US" sz="1400" dirty="0" err="1"/>
              <a:t>Groupe</a:t>
            </a:r>
            <a:r>
              <a:rPr lang="en-US" sz="1400" dirty="0"/>
              <a:t> de Travail </a:t>
            </a:r>
            <a:r>
              <a:rPr lang="en-US" sz="1400" dirty="0" err="1"/>
              <a:t>Intercabinets</a:t>
            </a:r>
            <a:endParaRPr lang="en-US" sz="1400" dirty="0"/>
          </a:p>
          <a:p>
            <a:pPr>
              <a:lnSpc>
                <a:spcPct val="100000"/>
              </a:lnSpc>
            </a:pPr>
            <a:r>
              <a:rPr lang="en-US" sz="1400" dirty="0" smtClean="0"/>
              <a:t>HDA</a:t>
            </a:r>
            <a:r>
              <a:rPr lang="en-US" sz="1400" dirty="0"/>
              <a:t>: Health Data Authority</a:t>
            </a:r>
          </a:p>
          <a:p>
            <a:pPr>
              <a:lnSpc>
                <a:spcPct val="100000"/>
              </a:lnSpc>
            </a:pPr>
            <a:r>
              <a:rPr lang="en-US" sz="1400" dirty="0" smtClean="0"/>
              <a:t>LOINC</a:t>
            </a:r>
            <a:r>
              <a:rPr lang="en-US" sz="1400" dirty="0"/>
              <a:t>: </a:t>
            </a:r>
            <a:r>
              <a:rPr lang="nl-BE" sz="1400" dirty="0" err="1">
                <a:hlinkClick r:id="rId8"/>
              </a:rPr>
              <a:t>Logical</a:t>
            </a:r>
            <a:r>
              <a:rPr lang="nl-BE" sz="1400" dirty="0">
                <a:hlinkClick r:id="rId8"/>
              </a:rPr>
              <a:t> </a:t>
            </a:r>
            <a:r>
              <a:rPr lang="nl-BE" sz="1400" dirty="0" err="1">
                <a:hlinkClick r:id="rId8"/>
              </a:rPr>
              <a:t>Observation</a:t>
            </a:r>
            <a:r>
              <a:rPr lang="nl-BE" sz="1400" dirty="0">
                <a:hlinkClick r:id="rId8"/>
              </a:rPr>
              <a:t>, </a:t>
            </a:r>
            <a:r>
              <a:rPr lang="nl-BE" sz="1400" dirty="0" err="1">
                <a:hlinkClick r:id="rId8"/>
              </a:rPr>
              <a:t>Identifiers</a:t>
            </a:r>
            <a:r>
              <a:rPr lang="nl-BE" sz="1400" dirty="0">
                <a:hlinkClick r:id="rId8"/>
              </a:rPr>
              <a:t>, </a:t>
            </a:r>
            <a:r>
              <a:rPr lang="nl-BE" sz="1400" dirty="0" err="1">
                <a:hlinkClick r:id="rId8"/>
              </a:rPr>
              <a:t>Names</a:t>
            </a:r>
            <a:r>
              <a:rPr lang="nl-BE" sz="1400" dirty="0">
                <a:hlinkClick r:id="rId8"/>
              </a:rPr>
              <a:t> and Codes</a:t>
            </a:r>
            <a:endParaRPr lang="en-US" sz="1400" dirty="0"/>
          </a:p>
          <a:p>
            <a:pPr>
              <a:lnSpc>
                <a:spcPct val="100000"/>
              </a:lnSpc>
            </a:pPr>
            <a:r>
              <a:rPr lang="en-US" sz="1400" dirty="0" smtClean="0"/>
              <a:t>SAV</a:t>
            </a:r>
            <a:r>
              <a:rPr lang="en-US" sz="1400" dirty="0" smtClean="0"/>
              <a:t>: </a:t>
            </a:r>
            <a:r>
              <a:rPr lang="en-US" sz="1400" dirty="0"/>
              <a:t>Source </a:t>
            </a:r>
            <a:r>
              <a:rPr lang="en-US" sz="1400" dirty="0" err="1" smtClean="0"/>
              <a:t>Authentique</a:t>
            </a:r>
            <a:r>
              <a:rPr lang="en-US" sz="1400" dirty="0" smtClean="0"/>
              <a:t> </a:t>
            </a:r>
            <a:r>
              <a:rPr lang="en-US" sz="1400" dirty="0" err="1" smtClean="0"/>
              <a:t>Validée</a:t>
            </a:r>
            <a:endParaRPr lang="en-US" sz="1400" dirty="0" smtClean="0"/>
          </a:p>
          <a:p>
            <a:pPr>
              <a:lnSpc>
                <a:spcPct val="100000"/>
              </a:lnSpc>
            </a:pPr>
            <a:r>
              <a:rPr lang="en-US" sz="1400" dirty="0"/>
              <a:t>SVA: Service à </a:t>
            </a:r>
            <a:r>
              <a:rPr lang="en-US" sz="1400" dirty="0" err="1"/>
              <a:t>Valeur</a:t>
            </a:r>
            <a:r>
              <a:rPr lang="en-US" sz="1400" dirty="0"/>
              <a:t> </a:t>
            </a:r>
            <a:r>
              <a:rPr lang="en-US" sz="1400" dirty="0" err="1"/>
              <a:t>Ajoutée</a:t>
            </a:r>
            <a:endParaRPr lang="en-US" sz="1400" dirty="0"/>
          </a:p>
          <a:p>
            <a:pPr>
              <a:lnSpc>
                <a:spcPct val="100000"/>
              </a:lnSpc>
            </a:pPr>
            <a:r>
              <a:rPr lang="en-US" sz="1400" dirty="0" smtClean="0"/>
              <a:t>SNOMED </a:t>
            </a:r>
            <a:r>
              <a:rPr lang="en-US" sz="1400" dirty="0"/>
              <a:t>CT: </a:t>
            </a:r>
            <a:r>
              <a:rPr lang="en-US" sz="1400" dirty="0">
                <a:hlinkClick r:id="rId9"/>
              </a:rPr>
              <a:t>Systematized Nomenclature of Medicine Clinical Terms</a:t>
            </a:r>
            <a:endParaRPr lang="en-US" sz="1400" dirty="0"/>
          </a:p>
          <a:p>
            <a:pPr>
              <a:lnSpc>
                <a:spcPct val="100000"/>
              </a:lnSpc>
            </a:pPr>
            <a:r>
              <a:rPr lang="en-US" sz="1400" dirty="0" err="1" smtClean="0"/>
              <a:t>SumEHR</a:t>
            </a:r>
            <a:r>
              <a:rPr lang="en-US" sz="1400" dirty="0" smtClean="0"/>
              <a:t>: Summary Electronic Health Record</a:t>
            </a:r>
          </a:p>
          <a:p>
            <a:pPr>
              <a:lnSpc>
                <a:spcPct val="100000"/>
              </a:lnSpc>
            </a:pPr>
            <a:r>
              <a:rPr lang="en-US" sz="1400" dirty="0" smtClean="0"/>
              <a:t>VIDIS: </a:t>
            </a:r>
            <a:r>
              <a:rPr lang="nl-BE" sz="1400" dirty="0"/>
              <a:t>Virtual </a:t>
            </a:r>
            <a:r>
              <a:rPr lang="nl-BE" sz="1400" dirty="0" err="1"/>
              <a:t>Integrated</a:t>
            </a:r>
            <a:r>
              <a:rPr lang="nl-BE" sz="1400" dirty="0"/>
              <a:t> Drug Information System</a:t>
            </a:r>
            <a:endParaRPr lang="en-US" sz="1400"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2</a:t>
            </a:fld>
            <a:endParaRPr lang="en-GB" dirty="0"/>
          </a:p>
        </p:txBody>
      </p:sp>
    </p:spTree>
    <p:extLst>
      <p:ext uri="{BB962C8B-B14F-4D97-AF65-F5344CB8AC3E}">
        <p14:creationId xmlns:p14="http://schemas.microsoft.com/office/powerpoint/2010/main" val="2401916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fr-BE" sz="3600">
                <a:latin typeface="Open Sans Semibold" panose="020B0706030804020204" pitchFamily="34" charset="0"/>
                <a:ea typeface="Open Sans Semibold" panose="020B0706030804020204" pitchFamily="34" charset="0"/>
                <a:cs typeface="Open Sans Semibold" panose="020B0706030804020204" pitchFamily="34" charset="0"/>
              </a:rPr>
              <a:t>eSanté - Priorités 2023-2024</a:t>
            </a:r>
          </a:p>
          <a:p>
            <a:endParaRPr lang="fr-BE" dirty="0"/>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20</a:t>
            </a:fld>
            <a:endParaRPr lang="en-GB" dirty="0"/>
          </a:p>
        </p:txBody>
      </p:sp>
    </p:spTree>
    <p:extLst>
      <p:ext uri="{BB962C8B-B14F-4D97-AF65-F5344CB8AC3E}">
        <p14:creationId xmlns:p14="http://schemas.microsoft.com/office/powerpoint/2010/main" val="3005611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Plan d'action 2022- 2024</a:t>
            </a:r>
          </a:p>
        </p:txBody>
      </p:sp>
      <p:sp>
        <p:nvSpPr>
          <p:cNvPr id="6" name="Text Placeholder 5"/>
          <p:cNvSpPr>
            <a:spLocks noGrp="1"/>
          </p:cNvSpPr>
          <p:nvPr>
            <p:ph type="body" sz="quarter" idx="12"/>
          </p:nvPr>
        </p:nvSpPr>
        <p:spPr>
          <a:xfrm>
            <a:off x="911424" y="2780928"/>
            <a:ext cx="3240000" cy="1524424"/>
          </a:xfrm>
        </p:spPr>
        <p:txBody>
          <a:bodyPr/>
          <a:lstStyle/>
          <a:p>
            <a:pPr>
              <a:lnSpc>
                <a:spcPts val="1400"/>
              </a:lnSpc>
            </a:pPr>
            <a:r>
              <a:rPr lang="fr-BE"/>
              <a:t>1</a:t>
            </a:r>
            <a:r>
              <a:rPr lang="fr-BE" baseline="30000"/>
              <a:t>er</a:t>
            </a:r>
            <a:r>
              <a:rPr lang="fr-BE"/>
              <a:t> plan d’action (roadmap) </a:t>
            </a:r>
          </a:p>
          <a:p>
            <a:pPr>
              <a:lnSpc>
                <a:spcPts val="1400"/>
              </a:lnSpc>
            </a:pPr>
            <a:endParaRPr lang="nl-BE" dirty="0"/>
          </a:p>
          <a:p>
            <a:r>
              <a:rPr lang="fr-BE">
                <a:latin typeface="Open Sans" panose="020B0606030504020204" pitchFamily="34" charset="0"/>
                <a:ea typeface="Open Sans" panose="020B0606030504020204" pitchFamily="34" charset="0"/>
                <a:cs typeface="Open Sans" panose="020B0606030504020204" pitchFamily="34" charset="0"/>
              </a:rPr>
              <a:t>&gt; 2013</a:t>
            </a:r>
          </a:p>
          <a:p>
            <a:pPr>
              <a:lnSpc>
                <a:spcPts val="1400"/>
              </a:lnSpc>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6"/>
          <p:cNvSpPr>
            <a:spLocks noGrp="1"/>
          </p:cNvSpPr>
          <p:nvPr>
            <p:ph type="body" sz="quarter" idx="13"/>
          </p:nvPr>
        </p:nvSpPr>
        <p:spPr>
          <a:xfrm>
            <a:off x="4439996" y="2780928"/>
            <a:ext cx="3240000" cy="1524424"/>
          </a:xfrm>
        </p:spPr>
        <p:txBody>
          <a:bodyPr/>
          <a:lstStyle/>
          <a:p>
            <a:pPr>
              <a:lnSpc>
                <a:spcPts val="1400"/>
              </a:lnSpc>
            </a:pPr>
            <a:r>
              <a:rPr lang="fr-BE" dirty="0"/>
              <a:t>Version </a:t>
            </a:r>
            <a:r>
              <a:rPr lang="fr-BE" b="1" dirty="0"/>
              <a:t>4.0 (2022-2024) </a:t>
            </a:r>
          </a:p>
          <a:p>
            <a:pPr>
              <a:lnSpc>
                <a:spcPts val="1400"/>
              </a:lnSpc>
            </a:pPr>
            <a:endParaRPr lang="nl-BE" b="1" dirty="0"/>
          </a:p>
          <a:p>
            <a:r>
              <a:rPr lang="fr-BE" dirty="0">
                <a:latin typeface="Open Sans" panose="020B0606030504020204" pitchFamily="34" charset="0"/>
                <a:ea typeface="Open Sans" panose="020B0606030504020204" pitchFamily="34" charset="0"/>
                <a:cs typeface="Open Sans" panose="020B0606030504020204" pitchFamily="34" charset="0"/>
              </a:rPr>
              <a:t>Continuité</a:t>
            </a:r>
            <a:r>
              <a:rPr lang="fr-BE" b="1" dirty="0"/>
              <a:t/>
            </a:r>
            <a:br>
              <a:rPr lang="fr-BE" b="1" dirty="0"/>
            </a:br>
            <a:r>
              <a:rPr lang="fr-BE" dirty="0">
                <a:latin typeface="Open Sans" panose="020B0606030504020204" pitchFamily="34" charset="0"/>
                <a:ea typeface="Open Sans" panose="020B0606030504020204" pitchFamily="34" charset="0"/>
                <a:cs typeface="Open Sans" panose="020B0606030504020204" pitchFamily="34" charset="0"/>
              </a:rPr>
              <a:t>des 3 premiers plans</a:t>
            </a:r>
          </a:p>
          <a:p>
            <a:endParaRPr lang="en-US" dirty="0"/>
          </a:p>
        </p:txBody>
      </p:sp>
      <p:sp>
        <p:nvSpPr>
          <p:cNvPr id="8" name="Text Placeholder 7"/>
          <p:cNvSpPr>
            <a:spLocks noGrp="1"/>
          </p:cNvSpPr>
          <p:nvPr>
            <p:ph type="body" sz="quarter" idx="14"/>
          </p:nvPr>
        </p:nvSpPr>
        <p:spPr>
          <a:xfrm>
            <a:off x="7968568" y="2793504"/>
            <a:ext cx="3240000" cy="1524424"/>
          </a:xfrm>
        </p:spPr>
        <p:txBody>
          <a:bodyPr/>
          <a:lstStyle/>
          <a:p>
            <a:pPr>
              <a:lnSpc>
                <a:spcPts val="1400"/>
              </a:lnSpc>
            </a:pPr>
            <a:r>
              <a:rPr lang="fr-BE"/>
              <a:t>Entrée en vigueur </a:t>
            </a:r>
          </a:p>
          <a:p>
            <a:pPr>
              <a:lnSpc>
                <a:spcPts val="1400"/>
              </a:lnSpc>
            </a:pPr>
            <a:endParaRPr lang="nl-BE" dirty="0"/>
          </a:p>
          <a:p>
            <a:r>
              <a:rPr lang="fr-BE">
                <a:latin typeface="Open Sans" panose="020B0606030504020204" pitchFamily="34" charset="0"/>
                <a:ea typeface="Open Sans" panose="020B0606030504020204" pitchFamily="34" charset="0"/>
                <a:cs typeface="Open Sans" panose="020B0606030504020204" pitchFamily="34" charset="0"/>
              </a:rPr>
              <a:t>20 octobre 2022</a:t>
            </a:r>
          </a:p>
          <a:p>
            <a:pPr>
              <a:lnSpc>
                <a:spcPts val="1400"/>
              </a:lnSpc>
            </a:pPr>
            <a:endParaRPr lang="en-US" dirty="0"/>
          </a:p>
        </p:txBody>
      </p:sp>
      <p:cxnSp>
        <p:nvCxnSpPr>
          <p:cNvPr id="11" name="Straight Connector 10"/>
          <p:cNvCxnSpPr/>
          <p:nvPr/>
        </p:nvCxnSpPr>
        <p:spPr>
          <a:xfrm>
            <a:off x="4151424" y="3009208"/>
            <a:ext cx="0" cy="533932"/>
          </a:xfrm>
          <a:prstGeom prst="line">
            <a:avLst/>
          </a:prstGeom>
          <a:ln w="15875">
            <a:solidFill>
              <a:srgbClr val="065E5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36160" y="3009208"/>
            <a:ext cx="0" cy="533932"/>
          </a:xfrm>
          <a:prstGeom prst="line">
            <a:avLst/>
          </a:prstGeom>
          <a:ln w="15875">
            <a:solidFill>
              <a:srgbClr val="065E5A"/>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21</a:t>
            </a:fld>
            <a:endParaRPr lang="en-GB" dirty="0"/>
          </a:p>
        </p:txBody>
      </p:sp>
    </p:spTree>
    <p:extLst>
      <p:ext uri="{BB962C8B-B14F-4D97-AF65-F5344CB8AC3E}">
        <p14:creationId xmlns:p14="http://schemas.microsoft.com/office/powerpoint/2010/main" val="3012080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fr-BE"/>
              <a:t>Points d’attention lors de la mise en œuvre </a:t>
            </a:r>
          </a:p>
        </p:txBody>
      </p:sp>
      <p:sp>
        <p:nvSpPr>
          <p:cNvPr id="8" name="Text Placeholder 7"/>
          <p:cNvSpPr>
            <a:spLocks noGrp="1"/>
          </p:cNvSpPr>
          <p:nvPr>
            <p:ph type="body" sz="quarter" idx="13"/>
          </p:nvPr>
        </p:nvSpPr>
        <p:spPr/>
        <p:txBody>
          <a:bodyPr/>
          <a:lstStyle/>
          <a:p>
            <a:r>
              <a:rPr lang="fr-BE"/>
              <a:t>B-IHR (Belgian Integrated Health Record)</a:t>
            </a:r>
          </a:p>
          <a:p>
            <a:r>
              <a:rPr lang="fr-BE"/>
              <a:t>HDA (Health Data Authority)</a:t>
            </a:r>
          </a:p>
          <a:p>
            <a:r>
              <a:rPr lang="fr-BE"/>
              <a:t>Pandémie COVID-19 &gt; services eSanté </a:t>
            </a:r>
          </a:p>
          <a:p>
            <a:r>
              <a:rPr lang="fr-BE"/>
              <a:t>Leçons tirées des anciens plans d’action</a:t>
            </a:r>
          </a:p>
          <a:p>
            <a:r>
              <a:rPr lang="fr-BE"/>
              <a:t>Préparation mise en place EHDS (European Health Data Space)</a:t>
            </a:r>
          </a:p>
          <a:p>
            <a:pPr lvl="1"/>
            <a:r>
              <a:rPr lang="fr-BE"/>
              <a:t>1  un système de gestion efficace des données et des prescriptions pour l’échange de données</a:t>
            </a:r>
          </a:p>
          <a:p>
            <a:pPr lvl="1"/>
            <a:r>
              <a:rPr lang="fr-BE"/>
              <a:t>2 qualité des données</a:t>
            </a:r>
          </a:p>
          <a:p>
            <a:pPr lvl="1"/>
            <a:r>
              <a:rPr lang="fr-BE"/>
              <a:t>3 une bonne infrastructure et interopérabilité</a:t>
            </a:r>
          </a:p>
          <a:p>
            <a:pPr lvl="1"/>
            <a:endParaRPr lang="nl-BE"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22</a:t>
            </a:fld>
            <a:endParaRPr lang="en-GB" dirty="0"/>
          </a:p>
        </p:txBody>
      </p:sp>
    </p:spTree>
    <p:extLst>
      <p:ext uri="{BB962C8B-B14F-4D97-AF65-F5344CB8AC3E}">
        <p14:creationId xmlns:p14="http://schemas.microsoft.com/office/powerpoint/2010/main" val="4268285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fr-BE"/>
              <a:t>Gouvernance</a:t>
            </a:r>
          </a:p>
        </p:txBody>
      </p:sp>
      <p:grpSp>
        <p:nvGrpSpPr>
          <p:cNvPr id="2" name="Group 1"/>
          <p:cNvGrpSpPr/>
          <p:nvPr/>
        </p:nvGrpSpPr>
        <p:grpSpPr>
          <a:xfrm>
            <a:off x="1415480" y="1484784"/>
            <a:ext cx="9913490" cy="3975646"/>
            <a:chOff x="1683600" y="2852936"/>
            <a:chExt cx="8935709" cy="3353649"/>
          </a:xfrm>
        </p:grpSpPr>
        <p:sp>
          <p:nvSpPr>
            <p:cNvPr id="8" name="TextBox 7"/>
            <p:cNvSpPr txBox="1"/>
            <p:nvPr/>
          </p:nvSpPr>
          <p:spPr>
            <a:xfrm>
              <a:off x="5202287" y="2852936"/>
              <a:ext cx="2304256" cy="584775"/>
            </a:xfrm>
            <a:prstGeom prst="rect">
              <a:avLst/>
            </a:prstGeom>
            <a:noFill/>
          </p:spPr>
          <p:txBody>
            <a:bodyPr wrap="square" rtlCol="0">
              <a:spAutoFit/>
            </a:bodyPr>
            <a:lstStyle/>
            <a:p>
              <a:pPr algn="ctr"/>
              <a:r>
                <a:rPr lang="fr-BE" sz="1600" dirty="0">
                  <a:latin typeface="Open Sans Semibold" panose="020B0706030804020204" pitchFamily="34" charset="0"/>
                  <a:ea typeface="Open Sans Semibold" panose="020B0706030804020204" pitchFamily="34" charset="0"/>
                  <a:cs typeface="Open Sans Semibold" panose="020B0706030804020204" pitchFamily="34" charset="0"/>
                </a:rPr>
                <a:t>CIM Santé publique </a:t>
              </a:r>
            </a:p>
            <a:p>
              <a:pPr algn="ctr"/>
              <a:r>
                <a:rPr lang="fr-BE" sz="1600" dirty="0">
                  <a:latin typeface="Open Sans Semibold" panose="020B0706030804020204" pitchFamily="34" charset="0"/>
                  <a:ea typeface="Open Sans Semibold" panose="020B0706030804020204" pitchFamily="34" charset="0"/>
                  <a:cs typeface="Open Sans Semibold" panose="020B0706030804020204" pitchFamily="34" charset="0"/>
                </a:rPr>
                <a:t>&amp; GTI eSanté </a:t>
              </a:r>
            </a:p>
          </p:txBody>
        </p:sp>
        <p:sp>
          <p:nvSpPr>
            <p:cNvPr id="9" name="TextBox 8"/>
            <p:cNvSpPr txBox="1"/>
            <p:nvPr/>
          </p:nvSpPr>
          <p:spPr>
            <a:xfrm>
              <a:off x="1683600" y="5920998"/>
              <a:ext cx="3778310" cy="285587"/>
            </a:xfrm>
            <a:prstGeom prst="rect">
              <a:avLst/>
            </a:prstGeom>
            <a:noFill/>
          </p:spPr>
          <p:txBody>
            <a:bodyPr wrap="square" rtlCol="0">
              <a:spAutoFit/>
            </a:bodyPr>
            <a:lstStyle/>
            <a:p>
              <a:pPr algn="ctr"/>
              <a:r>
                <a:rPr lang="fr-BE" sz="1600" dirty="0">
                  <a:latin typeface="Open Sans Semibold" panose="020B0706030804020204" pitchFamily="34" charset="0"/>
                  <a:ea typeface="Open Sans Semibold" panose="020B0706030804020204" pitchFamily="34" charset="0"/>
                  <a:cs typeface="Open Sans Semibold" panose="020B0706030804020204" pitchFamily="34" charset="0"/>
                </a:rPr>
                <a:t>Program </a:t>
              </a:r>
              <a:r>
                <a:rPr lang="fr-BE" sz="1600" dirty="0" err="1" smtClean="0">
                  <a:latin typeface="Open Sans Semibold" panose="020B0706030804020204" pitchFamily="34" charset="0"/>
                  <a:ea typeface="Open Sans Semibold" panose="020B0706030804020204" pitchFamily="34" charset="0"/>
                  <a:cs typeface="Open Sans Semibold" panose="020B0706030804020204" pitchFamily="34" charset="0"/>
                </a:rPr>
                <a:t>Board</a:t>
              </a:r>
              <a:r>
                <a:rPr lang="fr-BE" sz="1600" dirty="0" smtClean="0">
                  <a:latin typeface="Open Sans Semibold" panose="020B0706030804020204" pitchFamily="34" charset="0"/>
                  <a:ea typeface="Open Sans Semibold" panose="020B0706030804020204" pitchFamily="34" charset="0"/>
                  <a:cs typeface="Open Sans Semibold" panose="020B0706030804020204" pitchFamily="34" charset="0"/>
                </a:rPr>
                <a:t> </a:t>
              </a:r>
              <a:r>
                <a:rPr lang="fr-BE" sz="1600" dirty="0">
                  <a:latin typeface="Open Sans Semibold" panose="020B0706030804020204" pitchFamily="34" charset="0"/>
                  <a:ea typeface="Open Sans Semibold" panose="020B0706030804020204" pitchFamily="34" charset="0"/>
                  <a:cs typeface="Open Sans Semibold" panose="020B0706030804020204" pitchFamily="34" charset="0"/>
                </a:rPr>
                <a:t>eSanté</a:t>
              </a:r>
            </a:p>
          </p:txBody>
        </p:sp>
        <p:sp>
          <p:nvSpPr>
            <p:cNvPr id="11" name="TextBox 10"/>
            <p:cNvSpPr txBox="1"/>
            <p:nvPr/>
          </p:nvSpPr>
          <p:spPr>
            <a:xfrm>
              <a:off x="7719833" y="5920998"/>
              <a:ext cx="2899476" cy="285587"/>
            </a:xfrm>
            <a:prstGeom prst="rect">
              <a:avLst/>
            </a:prstGeom>
            <a:noFill/>
          </p:spPr>
          <p:txBody>
            <a:bodyPr wrap="square" rtlCol="0">
              <a:spAutoFit/>
            </a:bodyPr>
            <a:lstStyle/>
            <a:p>
              <a:r>
                <a:rPr lang="fr-BE" sz="1600" dirty="0">
                  <a:latin typeface="Open Sans Semibold" panose="020B0706030804020204" pitchFamily="34" charset="0"/>
                  <a:ea typeface="Open Sans Semibold" panose="020B0706030804020204" pitchFamily="34" charset="0"/>
                  <a:cs typeface="Open Sans Semibold" panose="020B0706030804020204" pitchFamily="34" charset="0"/>
                </a:rPr>
                <a:t>P</a:t>
              </a:r>
              <a:r>
                <a:rPr lang="fr-BE" sz="1600" dirty="0" smtClean="0">
                  <a:latin typeface="Open Sans Semibold" panose="020B0706030804020204" pitchFamily="34" charset="0"/>
                  <a:ea typeface="Open Sans Semibold" panose="020B0706030804020204" pitchFamily="34" charset="0"/>
                  <a:cs typeface="Open Sans Semibold" panose="020B0706030804020204" pitchFamily="34" charset="0"/>
                </a:rPr>
                <a:t>rojets </a:t>
              </a:r>
              <a:r>
                <a:rPr lang="fr-BE" sz="1600" dirty="0">
                  <a:latin typeface="Open Sans Semibold" panose="020B0706030804020204" pitchFamily="34" charset="0"/>
                  <a:ea typeface="Open Sans Semibold" panose="020B0706030804020204" pitchFamily="34" charset="0"/>
                  <a:cs typeface="Open Sans Semibold" panose="020B0706030804020204" pitchFamily="34" charset="0"/>
                </a:rPr>
                <a:t>en matière d’eSanté</a:t>
              </a:r>
            </a:p>
          </p:txBody>
        </p:sp>
        <p:cxnSp>
          <p:nvCxnSpPr>
            <p:cNvPr id="12" name="Straight Arrow Connector 11"/>
            <p:cNvCxnSpPr/>
            <p:nvPr/>
          </p:nvCxnSpPr>
          <p:spPr>
            <a:xfrm flipH="1">
              <a:off x="3863752" y="3717032"/>
              <a:ext cx="1152128" cy="1808411"/>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a:off x="5202287" y="6063792"/>
              <a:ext cx="2088232" cy="0"/>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7570561" y="3720868"/>
              <a:ext cx="995330" cy="1808411"/>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15" name="Oval 14"/>
            <p:cNvSpPr/>
            <p:nvPr/>
          </p:nvSpPr>
          <p:spPr>
            <a:xfrm>
              <a:off x="5762507" y="4107724"/>
              <a:ext cx="1027025" cy="1027025"/>
            </a:xfrm>
            <a:prstGeom prst="ellipse">
              <a:avLst/>
            </a:prstGeom>
            <a:solidFill>
              <a:srgbClr val="087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p:cNvSpPr>
            <a:spLocks noGrp="1"/>
          </p:cNvSpPr>
          <p:nvPr>
            <p:ph type="sldNum" sz="quarter" idx="10"/>
          </p:nvPr>
        </p:nvSpPr>
        <p:spPr/>
        <p:txBody>
          <a:bodyPr/>
          <a:lstStyle/>
          <a:p>
            <a:pPr>
              <a:defRPr/>
            </a:pPr>
            <a:fld id="{21B2A7D7-3B07-4F16-B17F-21A2F67651B8}" type="slidenum">
              <a:rPr lang="en-GB" smtClean="0"/>
              <a:pPr>
                <a:defRPr/>
              </a:pPr>
              <a:t>23</a:t>
            </a:fld>
            <a:endParaRPr lang="en-GB" dirty="0"/>
          </a:p>
        </p:txBody>
      </p:sp>
    </p:spTree>
    <p:extLst>
      <p:ext uri="{BB962C8B-B14F-4D97-AF65-F5344CB8AC3E}">
        <p14:creationId xmlns:p14="http://schemas.microsoft.com/office/powerpoint/2010/main" val="872553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Gouvernance</a:t>
            </a:r>
          </a:p>
        </p:txBody>
      </p:sp>
      <p:sp>
        <p:nvSpPr>
          <p:cNvPr id="6" name="Text Placeholder 5"/>
          <p:cNvSpPr>
            <a:spLocks noGrp="1"/>
          </p:cNvSpPr>
          <p:nvPr>
            <p:ph type="body" sz="quarter" idx="13"/>
          </p:nvPr>
        </p:nvSpPr>
        <p:spPr/>
        <p:txBody>
          <a:bodyPr/>
          <a:lstStyle/>
          <a:p>
            <a:pPr marL="898525" indent="-898525"/>
            <a:r>
              <a:rPr lang="fr-BE" b="1" dirty="0">
                <a:solidFill>
                  <a:srgbClr val="087670"/>
                </a:solidFill>
              </a:rPr>
              <a:t>Niveau 1</a:t>
            </a:r>
            <a:r>
              <a:rPr lang="fr-BE" dirty="0"/>
              <a:t>  Niveau politique &amp; stratégique (CIM Santé publique et GTI eSanté)</a:t>
            </a:r>
          </a:p>
          <a:p>
            <a:endParaRPr lang="nl-BE" dirty="0" smtClean="0"/>
          </a:p>
          <a:p>
            <a:pPr lvl="1"/>
            <a:r>
              <a:rPr lang="fr-BE" dirty="0"/>
              <a:t>gère et assure le suivi des objectifs stratégiques découlant des choix politiques effectués par le gouvernement fédéral et les entités fédérées</a:t>
            </a:r>
          </a:p>
          <a:p>
            <a:endParaRPr lang="en-US" dirty="0"/>
          </a:p>
        </p:txBody>
      </p:sp>
      <p:pic>
        <p:nvPicPr>
          <p:cNvPr id="9" name="Picture Placeholder 8"/>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2471" r="22471"/>
          <a:stretch>
            <a:fillRect/>
          </a:stretch>
        </p:blipFill>
        <p:spPr/>
      </p:pic>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24</a:t>
            </a:fld>
            <a:endParaRPr lang="en-GB" dirty="0"/>
          </a:p>
        </p:txBody>
      </p:sp>
    </p:spTree>
    <p:extLst>
      <p:ext uri="{BB962C8B-B14F-4D97-AF65-F5344CB8AC3E}">
        <p14:creationId xmlns:p14="http://schemas.microsoft.com/office/powerpoint/2010/main" val="3034728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Gouvernance</a:t>
            </a:r>
          </a:p>
        </p:txBody>
      </p:sp>
      <p:sp>
        <p:nvSpPr>
          <p:cNvPr id="6" name="Text Placeholder 5"/>
          <p:cNvSpPr>
            <a:spLocks noGrp="1"/>
          </p:cNvSpPr>
          <p:nvPr>
            <p:ph type="body" sz="quarter" idx="13"/>
          </p:nvPr>
        </p:nvSpPr>
        <p:spPr/>
        <p:txBody>
          <a:bodyPr/>
          <a:lstStyle/>
          <a:p>
            <a:r>
              <a:rPr lang="fr-BE" b="1">
                <a:solidFill>
                  <a:srgbClr val="087670"/>
                </a:solidFill>
              </a:rPr>
              <a:t>Niveau 2 </a:t>
            </a:r>
            <a:r>
              <a:rPr lang="fr-BE"/>
              <a:t>Niveau tactique (Program Board eSanté) </a:t>
            </a:r>
          </a:p>
          <a:p>
            <a:endParaRPr lang="nl-BE" dirty="0" smtClean="0"/>
          </a:p>
          <a:p>
            <a:pPr lvl="1"/>
            <a:r>
              <a:rPr lang="fr-BE"/>
              <a:t>assure la confidentialité, la sécurité et la fiabilité des échanges de données conformément aux accords fixés dans le plan d’action eSanté</a:t>
            </a:r>
            <a:br>
              <a:rPr lang="fr-BE"/>
            </a:br>
            <a:endParaRPr lang="fr-BE"/>
          </a:p>
          <a:p>
            <a:pPr lvl="1"/>
            <a:r>
              <a:rPr lang="fr-BE"/>
              <a:t>promeut l’utilisation de services de santé en ligne par les acteurs et les usagers des soins de santé</a:t>
            </a:r>
            <a:br>
              <a:rPr lang="fr-BE"/>
            </a:br>
            <a:endParaRPr lang="fr-BE"/>
          </a:p>
          <a:p>
            <a:pPr lvl="1"/>
            <a:r>
              <a:rPr lang="fr-BE"/>
              <a:t>constitue le maillon entre le fonctionnement journalier du plan et la direction stratégique du plan d’action eSanté</a:t>
            </a:r>
          </a:p>
          <a:p>
            <a:pPr lvl="1"/>
            <a:endParaRPr lang="nl-BE" dirty="0" smtClean="0"/>
          </a:p>
          <a:p>
            <a:endParaRPr lang="en-US" dirty="0"/>
          </a:p>
        </p:txBody>
      </p:sp>
      <p:sp>
        <p:nvSpPr>
          <p:cNvPr id="8" name="Tijdelijke aanduiding voor afbeelding 7"/>
          <p:cNvSpPr>
            <a:spLocks noGrp="1"/>
          </p:cNvSpPr>
          <p:nvPr>
            <p:ph type="pic" sz="quarter" idx="14"/>
          </p:nvPr>
        </p:nvSpPr>
        <p:spPr/>
      </p:sp>
      <p:pic>
        <p:nvPicPr>
          <p:cNvPr id="10" name="Picture Placeholder 8"/>
          <p:cNvPicPr>
            <a:picLocks noChangeAspect="1"/>
          </p:cNvPicPr>
          <p:nvPr/>
        </p:nvPicPr>
        <p:blipFill>
          <a:blip r:embed="rId3" cstate="print">
            <a:extLst>
              <a:ext uri="{28A0092B-C50C-407E-A947-70E740481C1C}">
                <a14:useLocalDpi xmlns:a14="http://schemas.microsoft.com/office/drawing/2010/main" val="0"/>
              </a:ext>
            </a:extLst>
          </a:blip>
          <a:srcRect t="15495" b="15495"/>
          <a:stretch>
            <a:fillRect/>
          </a:stretch>
        </p:blipFill>
        <p:spPr>
          <a:xfrm>
            <a:off x="7560543" y="1439576"/>
            <a:ext cx="4631457" cy="4733642"/>
          </a:xfrm>
          <a:prstGeom prst="rect">
            <a:avLst/>
          </a:prstGeom>
        </p:spPr>
      </p:pic>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25</a:t>
            </a:fld>
            <a:endParaRPr lang="en-GB" dirty="0"/>
          </a:p>
        </p:txBody>
      </p:sp>
    </p:spTree>
    <p:extLst>
      <p:ext uri="{BB962C8B-B14F-4D97-AF65-F5344CB8AC3E}">
        <p14:creationId xmlns:p14="http://schemas.microsoft.com/office/powerpoint/2010/main" val="1993249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Gouvernance</a:t>
            </a:r>
          </a:p>
        </p:txBody>
      </p:sp>
      <p:sp>
        <p:nvSpPr>
          <p:cNvPr id="6" name="Text Placeholder 5"/>
          <p:cNvSpPr>
            <a:spLocks noGrp="1"/>
          </p:cNvSpPr>
          <p:nvPr>
            <p:ph type="body" sz="quarter" idx="13"/>
          </p:nvPr>
        </p:nvSpPr>
        <p:spPr/>
        <p:txBody>
          <a:bodyPr/>
          <a:lstStyle/>
          <a:p>
            <a:r>
              <a:rPr lang="fr-BE" b="1">
                <a:solidFill>
                  <a:srgbClr val="087670"/>
                </a:solidFill>
              </a:rPr>
              <a:t>Niveau 3</a:t>
            </a:r>
            <a:r>
              <a:rPr lang="fr-BE"/>
              <a:t> Niveau opérationnel (projets en matière d’eSanté)</a:t>
            </a:r>
          </a:p>
          <a:p>
            <a:endParaRPr lang="nl-BE" dirty="0" smtClean="0"/>
          </a:p>
          <a:p>
            <a:pPr lvl="1"/>
            <a:r>
              <a:rPr lang="fr-BE"/>
              <a:t>gouvernance propre à chaque organisation partenaire dans le cadre de la gestion de ses projets</a:t>
            </a:r>
            <a:br>
              <a:rPr lang="fr-BE"/>
            </a:br>
            <a:endParaRPr lang="fr-BE"/>
          </a:p>
          <a:p>
            <a:pPr lvl="1"/>
            <a:r>
              <a:rPr lang="fr-BE"/>
              <a:t>assure la cohérence entre l’architecture technique et fonctionnelle des projets</a:t>
            </a:r>
          </a:p>
          <a:p>
            <a:pPr lvl="1"/>
            <a:endParaRPr lang="nl-BE" dirty="0" smtClean="0"/>
          </a:p>
          <a:p>
            <a:endParaRPr lang="en-US" dirty="0"/>
          </a:p>
        </p:txBody>
      </p:sp>
      <p:pic>
        <p:nvPicPr>
          <p:cNvPr id="9" name="Picture Placeholder 13"/>
          <p:cNvPicPr>
            <a:picLocks noGrp="1" noChangeAspect="1"/>
          </p:cNvPicPr>
          <p:nvPr>
            <p:ph type="pic" sz="quarter" idx="14"/>
          </p:nvPr>
        </p:nvPicPr>
        <p:blipFill>
          <a:blip r:embed="rId3"/>
          <a:srcRect l="26379" r="26379"/>
          <a:stretch>
            <a:fillRect/>
          </a:stretch>
        </p:blipFill>
        <p:spPr/>
      </p:pic>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26</a:t>
            </a:fld>
            <a:endParaRPr lang="en-GB" dirty="0"/>
          </a:p>
        </p:txBody>
      </p:sp>
    </p:spTree>
    <p:extLst>
      <p:ext uri="{BB962C8B-B14F-4D97-AF65-F5344CB8AC3E}">
        <p14:creationId xmlns:p14="http://schemas.microsoft.com/office/powerpoint/2010/main" val="3152728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Belgian Integrated Health Record (B-IHR)</a:t>
            </a:r>
          </a:p>
        </p:txBody>
      </p:sp>
      <p:sp>
        <p:nvSpPr>
          <p:cNvPr id="6" name="Text Placeholder 5"/>
          <p:cNvSpPr>
            <a:spLocks noGrp="1"/>
          </p:cNvSpPr>
          <p:nvPr>
            <p:ph type="body" sz="quarter" idx="13"/>
          </p:nvPr>
        </p:nvSpPr>
        <p:spPr/>
        <p:txBody>
          <a:bodyPr/>
          <a:lstStyle/>
          <a:p>
            <a:pPr>
              <a:lnSpc>
                <a:spcPct val="100000"/>
              </a:lnSpc>
            </a:pPr>
            <a:endParaRPr lang="nl-BE" altLang="nl-BE" dirty="0" smtClean="0"/>
          </a:p>
          <a:p>
            <a:pPr>
              <a:lnSpc>
                <a:spcPct val="100000"/>
              </a:lnSpc>
            </a:pPr>
            <a:r>
              <a:rPr lang="fr-BE" dirty="0"/>
              <a:t>Un environnement dans lequel</a:t>
            </a:r>
          </a:p>
          <a:p>
            <a:pPr lvl="1">
              <a:lnSpc>
                <a:spcPct val="100000"/>
              </a:lnSpc>
            </a:pPr>
            <a:r>
              <a:rPr lang="fr-BE" dirty="0"/>
              <a:t>un citoyen/patient a une vue claire sur ses données en matière (de soins) de santé et d’aide sociale</a:t>
            </a:r>
          </a:p>
          <a:p>
            <a:pPr lvl="1">
              <a:lnSpc>
                <a:spcPct val="100000"/>
              </a:lnSpc>
            </a:pPr>
            <a:r>
              <a:rPr lang="fr-BE" dirty="0"/>
              <a:t>tous ceux qui prennent en charge les soins pour une personne ont une vue sur toutes les données qui sont importantes pour prodiguer des soins de qualité</a:t>
            </a:r>
            <a:br>
              <a:rPr lang="fr-BE" dirty="0"/>
            </a:br>
            <a:endParaRPr lang="fr-BE" dirty="0"/>
          </a:p>
          <a:p>
            <a:r>
              <a:rPr lang="fr-BE" dirty="0" smtClean="0"/>
              <a:t>Toute </a:t>
            </a:r>
            <a:r>
              <a:rPr lang="fr-BE" dirty="0"/>
              <a:t>personne concernée peut contribuer activement à une actualisation et à une tenue à jour correcte des informations</a:t>
            </a:r>
          </a:p>
          <a:p>
            <a:endParaRPr lang="nl-BE" altLang="nl-BE" dirty="0" smtClean="0"/>
          </a:p>
          <a:p>
            <a:pPr>
              <a:lnSpc>
                <a:spcPct val="100000"/>
              </a:lnSpc>
            </a:pPr>
            <a:r>
              <a:rPr lang="fr-BE" dirty="0"/>
              <a:t>De meilleurs systèmes pour l’introduction, la structuration et la classification de toutes les informations disponibles, avec une plus grande valeur ajoutée pour les soins</a:t>
            </a:r>
          </a:p>
          <a:p>
            <a:pPr>
              <a:lnSpc>
                <a:spcPct val="100000"/>
              </a:lnSpc>
            </a:pPr>
            <a:endParaRPr lang="nl-BE" altLang="nl-BE" dirty="0" smtClean="0"/>
          </a:p>
          <a:p>
            <a:r>
              <a:rPr lang="fr-BE" dirty="0"/>
              <a:t>Soutien d’une réutilisation (secondaire) intensive de données en vue</a:t>
            </a:r>
          </a:p>
          <a:p>
            <a:pPr lvl="1">
              <a:lnSpc>
                <a:spcPct val="100000"/>
              </a:lnSpc>
            </a:pPr>
            <a:r>
              <a:rPr lang="fr-BE" dirty="0"/>
              <a:t>de la recherche scientifique, du développement et de l’innovation</a:t>
            </a:r>
          </a:p>
          <a:p>
            <a:pPr lvl="1">
              <a:lnSpc>
                <a:spcPct val="100000"/>
              </a:lnSpc>
            </a:pPr>
            <a:r>
              <a:rPr lang="fr-BE" dirty="0"/>
              <a:t>du soutien à la décision</a:t>
            </a:r>
          </a:p>
          <a:p>
            <a:pPr lvl="1">
              <a:lnSpc>
                <a:spcPct val="100000"/>
              </a:lnSpc>
            </a:pPr>
            <a:r>
              <a:rPr lang="fr-BE" dirty="0"/>
              <a:t>de la gestion de population</a:t>
            </a:r>
          </a:p>
          <a:p>
            <a:pPr lvl="1"/>
            <a:endParaRPr lang="fr-FR" dirty="0" smtClean="0"/>
          </a:p>
          <a:p>
            <a:endParaRPr lang="en-US"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27</a:t>
            </a:fld>
            <a:endParaRPr lang="en-GB" dirty="0"/>
          </a:p>
        </p:txBody>
      </p:sp>
    </p:spTree>
    <p:extLst>
      <p:ext uri="{BB962C8B-B14F-4D97-AF65-F5344CB8AC3E}">
        <p14:creationId xmlns:p14="http://schemas.microsoft.com/office/powerpoint/2010/main" val="4129127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p:txBody>
          <a:bodyPr/>
          <a:lstStyle/>
          <a:p>
            <a:r>
              <a:rPr lang="fr-BE"/>
              <a:t>B-IHR: objectifs clés</a:t>
            </a:r>
          </a:p>
        </p:txBody>
      </p:sp>
      <p:graphicFrame>
        <p:nvGraphicFramePr>
          <p:cNvPr id="5" name="Table 2">
            <a:extLst>
              <a:ext uri="{FF2B5EF4-FFF2-40B4-BE49-F238E27FC236}">
                <a16:creationId xmlns:a16="http://schemas.microsoft.com/office/drawing/2014/main" id="{65319502-B5AF-452D-82A6-4174A70AF282}"/>
              </a:ext>
            </a:extLst>
          </p:cNvPr>
          <p:cNvGraphicFramePr>
            <a:graphicFrameLocks/>
          </p:cNvGraphicFramePr>
          <p:nvPr>
            <p:extLst>
              <p:ext uri="{D42A27DB-BD31-4B8C-83A1-F6EECF244321}">
                <p14:modId xmlns:p14="http://schemas.microsoft.com/office/powerpoint/2010/main" val="3828486813"/>
              </p:ext>
            </p:extLst>
          </p:nvPr>
        </p:nvGraphicFramePr>
        <p:xfrm>
          <a:off x="865760" y="1412776"/>
          <a:ext cx="10515600" cy="4444196"/>
        </p:xfrm>
        <a:graphic>
          <a:graphicData uri="http://schemas.openxmlformats.org/drawingml/2006/table">
            <a:tbl>
              <a:tblPr firstRow="1" bandRow="1">
                <a:tableStyleId>{2D5ABB26-0587-4C30-8999-92F81FD0307C}</a:tableStyleId>
              </a:tblPr>
              <a:tblGrid>
                <a:gridCol w="413084">
                  <a:extLst>
                    <a:ext uri="{9D8B030D-6E8A-4147-A177-3AD203B41FA5}">
                      <a16:colId xmlns:a16="http://schemas.microsoft.com/office/drawing/2014/main" val="672354770"/>
                    </a:ext>
                  </a:extLst>
                </a:gridCol>
                <a:gridCol w="1961149">
                  <a:extLst>
                    <a:ext uri="{9D8B030D-6E8A-4147-A177-3AD203B41FA5}">
                      <a16:colId xmlns:a16="http://schemas.microsoft.com/office/drawing/2014/main" val="405276149"/>
                    </a:ext>
                  </a:extLst>
                </a:gridCol>
                <a:gridCol w="8141367">
                  <a:extLst>
                    <a:ext uri="{9D8B030D-6E8A-4147-A177-3AD203B41FA5}">
                      <a16:colId xmlns:a16="http://schemas.microsoft.com/office/drawing/2014/main" val="4016219758"/>
                    </a:ext>
                  </a:extLst>
                </a:gridCol>
              </a:tblGrid>
              <a:tr h="527308">
                <a:tc>
                  <a:txBody>
                    <a:bodyPr/>
                    <a:lstStyle/>
                    <a:p>
                      <a:r>
                        <a:rPr lang="fr-BE" sz="1600">
                          <a:latin typeface="Open Sans" panose="020B0604020202020204" charset="0"/>
                          <a:ea typeface="Open Sans" panose="020B0604020202020204" charset="0"/>
                          <a:cs typeface="Open Sans" panose="020B060402020202020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a:latin typeface="Open Sans" panose="020B0604020202020204" charset="0"/>
                          <a:ea typeface="Open Sans" panose="020B0604020202020204" charset="0"/>
                          <a:cs typeface="Open Sans" panose="020B0604020202020204" charset="0"/>
                        </a:rPr>
                        <a:t>santé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a:latin typeface="Open Sans" panose="020B0604020202020204" charset="0"/>
                          <a:ea typeface="Open Sans" panose="020B0604020202020204" charset="0"/>
                          <a:cs typeface="Open Sans" panose="020B0604020202020204" charset="0"/>
                        </a:rPr>
                        <a:t>soutien de la qualité, de la continuité et de la sécurité des soins de santé et d’aide aux personnes au moyen d’un dossier électronique intégré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9171686"/>
                  </a:ext>
                </a:extLst>
              </a:tr>
              <a:tr h="726715">
                <a:tc>
                  <a:txBody>
                    <a:bodyPr/>
                    <a:lstStyle/>
                    <a:p>
                      <a:r>
                        <a:rPr lang="fr-BE" sz="1600">
                          <a:latin typeface="Open Sans" panose="020B0604020202020204" charset="0"/>
                          <a:ea typeface="Open Sans" panose="020B0604020202020204" charset="0"/>
                          <a:cs typeface="Open Sans" panose="020B060402020202020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a:latin typeface="Open Sans" panose="020B0604020202020204" charset="0"/>
                          <a:ea typeface="Open Sans" panose="020B0604020202020204" charset="0"/>
                          <a:cs typeface="Open Sans" panose="020B0604020202020204" charset="0"/>
                        </a:rPr>
                        <a:t>usager de soins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a:latin typeface="Open Sans" panose="020B0604020202020204" charset="0"/>
                          <a:ea typeface="Open Sans" panose="020B0604020202020204" charset="0"/>
                          <a:cs typeface="Open Sans" panose="020B0604020202020204" charset="0"/>
                        </a:rPr>
                        <a:t>participation et autonomisation du citoyen/patient avec un accès plus large à ses données en matière de (soins de) santé et d’aide (sociale) et attention à l’alphabétisation numérique (« health 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621119"/>
                  </a:ext>
                </a:extLst>
              </a:tr>
              <a:tr h="744864">
                <a:tc>
                  <a:txBody>
                    <a:bodyPr/>
                    <a:lstStyle/>
                    <a:p>
                      <a:r>
                        <a:rPr lang="fr-BE" sz="1600">
                          <a:latin typeface="Open Sans" panose="020B0604020202020204" charset="0"/>
                          <a:ea typeface="Open Sans" panose="020B0604020202020204" charset="0"/>
                          <a:cs typeface="Open Sans" panose="020B060402020202020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a:latin typeface="Open Sans" panose="020B0604020202020204" charset="0"/>
                          <a:ea typeface="Open Sans" panose="020B0604020202020204" charset="0"/>
                          <a:cs typeface="Open Sans" panose="020B0604020202020204" charset="0"/>
                        </a:rPr>
                        <a:t>processus de soins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a:latin typeface="Open Sans" panose="020B0604020202020204" charset="0"/>
                          <a:ea typeface="Open Sans" panose="020B0604020202020204" charset="0"/>
                          <a:cs typeface="Open Sans" panose="020B0604020202020204" charset="0"/>
                        </a:rPr>
                        <a:t>autonomisation du prestataire de soins par l’amélioration de l’introduction, de la qualité, de la disponibilité et de l’accès aux données en matière de (soins de) santé et d’aide (sociale) dans le but d’offrir davantage de soins de qualité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752121"/>
                  </a:ext>
                </a:extLst>
              </a:tr>
              <a:tr h="524164">
                <a:tc>
                  <a:txBody>
                    <a:bodyPr/>
                    <a:lstStyle/>
                    <a:p>
                      <a:r>
                        <a:rPr lang="fr-BE" sz="1600">
                          <a:latin typeface="Open Sans" panose="020B0604020202020204" charset="0"/>
                          <a:ea typeface="Open Sans" panose="020B0604020202020204" charset="0"/>
                          <a:cs typeface="Open Sans" panose="020B060402020202020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a:latin typeface="Open Sans" panose="020B0604020202020204" charset="0"/>
                          <a:ea typeface="Open Sans" panose="020B0604020202020204" charset="0"/>
                          <a:cs typeface="Open Sans" panose="020B0604020202020204" charset="0"/>
                        </a:rPr>
                        <a:t>réutilisation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a:latin typeface="Open Sans" panose="020B0604020202020204" charset="0"/>
                          <a:ea typeface="Open Sans" panose="020B0604020202020204" charset="0"/>
                          <a:cs typeface="Open Sans" panose="020B0604020202020204" charset="0"/>
                        </a:rPr>
                        <a:t>facilitation de l’échange de données en matière de (soins de) santé et d’aide (sociale) et réutilisation des données, tant pour des finalités primaires (prestation de soins de qualité) que secondaires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7993450"/>
                  </a:ext>
                </a:extLst>
              </a:tr>
              <a:tr h="696949">
                <a:tc>
                  <a:txBody>
                    <a:bodyPr/>
                    <a:lstStyle/>
                    <a:p>
                      <a:r>
                        <a:rPr lang="fr-BE" sz="1600">
                          <a:latin typeface="Open Sans" panose="020B0604020202020204" charset="0"/>
                          <a:ea typeface="Open Sans" panose="020B0604020202020204" charset="0"/>
                          <a:cs typeface="Open Sans" panose="020B060402020202020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a:latin typeface="Open Sans" panose="020B0604020202020204" charset="0"/>
                          <a:ea typeface="Open Sans" panose="020B0604020202020204" charset="0"/>
                          <a:cs typeface="Open Sans" panose="020B0604020202020204" charset="0"/>
                        </a:rPr>
                        <a:t>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a:latin typeface="Open Sans" panose="020B0604020202020204" charset="0"/>
                          <a:ea typeface="Open Sans" panose="020B0604020202020204" charset="0"/>
                          <a:cs typeface="Open Sans" panose="020B0604020202020204" charset="0"/>
                        </a:rPr>
                        <a:t>mise à disposition de données pour la recherche, le développement, l’innovation, le soutien à la décision et la gestion de population (usage secondaire)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1801790"/>
                  </a:ext>
                </a:extLst>
              </a:tr>
              <a:tr h="699247">
                <a:tc>
                  <a:txBody>
                    <a:bodyPr/>
                    <a:lstStyle/>
                    <a:p>
                      <a:r>
                        <a:rPr lang="fr-BE" sz="1600">
                          <a:latin typeface="Open Sans" panose="020B0604020202020204" charset="0"/>
                          <a:ea typeface="Open Sans" panose="020B0604020202020204" charset="0"/>
                          <a:cs typeface="Open Sans" panose="020B060402020202020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a:latin typeface="Open Sans" panose="020B0604020202020204" charset="0"/>
                          <a:ea typeface="Open Sans" panose="020B0604020202020204" charset="0"/>
                          <a:cs typeface="Open Sans" panose="020B0604020202020204" charset="0"/>
                        </a:rPr>
                        <a:t>administratif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600" dirty="0">
                          <a:latin typeface="Open Sans" panose="020B0604020202020204" charset="0"/>
                          <a:ea typeface="Open Sans" panose="020B0604020202020204" charset="0"/>
                          <a:cs typeface="Open Sans" panose="020B0604020202020204" charset="0"/>
                        </a:rPr>
                        <a:t>numérisation et optimalisation du traitement administratif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037529"/>
                  </a:ext>
                </a:extLst>
              </a:tr>
            </a:tbl>
          </a:graphicData>
        </a:graphic>
      </p:graphicFrame>
      <p:sp>
        <p:nvSpPr>
          <p:cNvPr id="4" name="Slide Number Placeholder 3"/>
          <p:cNvSpPr>
            <a:spLocks noGrp="1"/>
          </p:cNvSpPr>
          <p:nvPr>
            <p:ph type="sldNum" sz="quarter" idx="10"/>
          </p:nvPr>
        </p:nvSpPr>
        <p:spPr/>
        <p:txBody>
          <a:bodyPr/>
          <a:lstStyle/>
          <a:p>
            <a:pPr>
              <a:defRPr/>
            </a:pPr>
            <a:fld id="{21B2A7D7-3B07-4F16-B17F-21A2F67651B8}" type="slidenum">
              <a:rPr lang="en-GB" smtClean="0"/>
              <a:pPr>
                <a:defRPr/>
              </a:pPr>
              <a:t>28</a:t>
            </a:fld>
            <a:endParaRPr lang="en-GB" dirty="0"/>
          </a:p>
        </p:txBody>
      </p:sp>
    </p:spTree>
    <p:extLst>
      <p:ext uri="{BB962C8B-B14F-4D97-AF65-F5344CB8AC3E}">
        <p14:creationId xmlns:p14="http://schemas.microsoft.com/office/powerpoint/2010/main" val="3568837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BE"/>
              <a:t>Objectif de santé</a:t>
            </a:r>
          </a:p>
        </p:txBody>
      </p:sp>
      <p:sp>
        <p:nvSpPr>
          <p:cNvPr id="3" name="Text Placeholder 2"/>
          <p:cNvSpPr>
            <a:spLocks noGrp="1"/>
          </p:cNvSpPr>
          <p:nvPr>
            <p:ph type="body" sz="quarter" idx="13"/>
          </p:nvPr>
        </p:nvSpPr>
        <p:spPr/>
        <p:txBody>
          <a:bodyPr/>
          <a:lstStyle/>
          <a:p>
            <a:pPr>
              <a:lnSpc>
                <a:spcPts val="2000"/>
              </a:lnSpc>
              <a:spcBef>
                <a:spcPts val="0"/>
              </a:spcBef>
            </a:pPr>
            <a:r>
              <a:rPr lang="fr-BE" dirty="0"/>
              <a:t>Soutenir </a:t>
            </a:r>
            <a:r>
              <a:rPr lang="fr-BE" b="1" dirty="0"/>
              <a:t>la qualité, la continuité, l’accessibilité et la sécurité</a:t>
            </a:r>
            <a:r>
              <a:rPr lang="fr-BE" dirty="0"/>
              <a:t> des soins au moyen d’un dossier électronique intégré</a:t>
            </a:r>
          </a:p>
          <a:p>
            <a:pPr>
              <a:lnSpc>
                <a:spcPts val="2000"/>
              </a:lnSpc>
              <a:spcBef>
                <a:spcPts val="0"/>
              </a:spcBef>
            </a:pPr>
            <a:endParaRPr lang="nl-BE" altLang="nl-BE" dirty="0" smtClean="0"/>
          </a:p>
          <a:p>
            <a:pPr>
              <a:lnSpc>
                <a:spcPts val="2000"/>
              </a:lnSpc>
              <a:spcBef>
                <a:spcPts val="0"/>
              </a:spcBef>
            </a:pPr>
            <a:r>
              <a:rPr lang="fr-BE" dirty="0"/>
              <a:t>Non seulement la </a:t>
            </a:r>
            <a:r>
              <a:rPr lang="fr-BE" b="1" dirty="0"/>
              <a:t>santé</a:t>
            </a:r>
            <a:r>
              <a:rPr lang="fr-BE" dirty="0"/>
              <a:t>, mais aussi le </a:t>
            </a:r>
            <a:r>
              <a:rPr lang="fr-BE" b="1" dirty="0"/>
              <a:t>bien-être</a:t>
            </a:r>
            <a:r>
              <a:rPr lang="fr-BE" dirty="0"/>
              <a:t> (santé mentale)</a:t>
            </a:r>
          </a:p>
          <a:p>
            <a:pPr>
              <a:lnSpc>
                <a:spcPts val="2000"/>
              </a:lnSpc>
              <a:spcBef>
                <a:spcPts val="0"/>
              </a:spcBef>
            </a:pPr>
            <a:endParaRPr lang="nl-BE" altLang="nl-BE" b="1" dirty="0" smtClean="0"/>
          </a:p>
          <a:p>
            <a:pPr>
              <a:lnSpc>
                <a:spcPts val="2000"/>
              </a:lnSpc>
              <a:spcBef>
                <a:spcPts val="0"/>
              </a:spcBef>
            </a:pPr>
            <a:r>
              <a:rPr lang="fr-BE" dirty="0"/>
              <a:t>Informations </a:t>
            </a:r>
            <a:r>
              <a:rPr lang="fr-BE" b="1" dirty="0"/>
              <a:t>synoptiques</a:t>
            </a:r>
            <a:r>
              <a:rPr lang="fr-BE" dirty="0"/>
              <a:t> (pour l’équipe de soins et le citoyen/patient) au moyen d’un tableau de bord adapté</a:t>
            </a:r>
          </a:p>
          <a:p>
            <a:pPr>
              <a:lnSpc>
                <a:spcPts val="2000"/>
              </a:lnSpc>
              <a:spcBef>
                <a:spcPts val="0"/>
              </a:spcBef>
            </a:pPr>
            <a:endParaRPr lang="nl-BE" altLang="nl-BE" dirty="0" smtClean="0"/>
          </a:p>
          <a:p>
            <a:pPr>
              <a:lnSpc>
                <a:spcPts val="2000"/>
              </a:lnSpc>
              <a:spcBef>
                <a:spcPts val="0"/>
              </a:spcBef>
            </a:pPr>
            <a:r>
              <a:rPr lang="fr-BE" dirty="0"/>
              <a:t>Assurer </a:t>
            </a:r>
            <a:r>
              <a:rPr lang="fr-BE" b="1" dirty="0"/>
              <a:t>la</a:t>
            </a:r>
            <a:r>
              <a:rPr lang="fr-BE" dirty="0"/>
              <a:t> </a:t>
            </a:r>
            <a:r>
              <a:rPr lang="fr-BE" b="1" dirty="0"/>
              <a:t>qualité, la structure et l’interopérabilité des informations</a:t>
            </a:r>
            <a:r>
              <a:rPr lang="fr-BE" dirty="0"/>
              <a:t> sur la base d’épisodes de soins et de </a:t>
            </a:r>
            <a:r>
              <a:rPr lang="fr-BE" b="1" dirty="0"/>
              <a:t>care sets</a:t>
            </a:r>
          </a:p>
          <a:p>
            <a:pPr>
              <a:lnSpc>
                <a:spcPts val="2000"/>
              </a:lnSpc>
              <a:spcBef>
                <a:spcPts val="0"/>
              </a:spcBef>
            </a:pPr>
            <a:endParaRPr lang="nl-BE" altLang="nl-BE" b="1" dirty="0" smtClean="0"/>
          </a:p>
          <a:p>
            <a:pPr>
              <a:lnSpc>
                <a:spcPts val="2000"/>
              </a:lnSpc>
              <a:spcBef>
                <a:spcPts val="0"/>
              </a:spcBef>
            </a:pPr>
            <a:r>
              <a:rPr lang="fr-BE" dirty="0"/>
              <a:t>La </a:t>
            </a:r>
            <a:r>
              <a:rPr lang="fr-BE" b="1" dirty="0"/>
              <a:t>technologie</a:t>
            </a:r>
            <a:r>
              <a:rPr lang="fr-BE" dirty="0"/>
              <a:t> constitue une aide pour les soins</a:t>
            </a:r>
          </a:p>
          <a:p>
            <a:pPr>
              <a:lnSpc>
                <a:spcPts val="2000"/>
              </a:lnSpc>
              <a:spcBef>
                <a:spcPts val="0"/>
              </a:spcBef>
            </a:pPr>
            <a:endParaRPr lang="nl-BE" altLang="nl-BE" b="1" dirty="0" smtClean="0"/>
          </a:p>
          <a:p>
            <a:pPr>
              <a:lnSpc>
                <a:spcPts val="2000"/>
              </a:lnSpc>
              <a:spcBef>
                <a:spcPts val="0"/>
              </a:spcBef>
            </a:pPr>
            <a:r>
              <a:rPr lang="fr-BE" dirty="0"/>
              <a:t>Les directives en matière de </a:t>
            </a:r>
            <a:r>
              <a:rPr lang="fr-BE" b="1" dirty="0"/>
              <a:t>Evidence Based </a:t>
            </a:r>
            <a:r>
              <a:rPr lang="fr-BE" b="1" dirty="0" err="1"/>
              <a:t>Medicine</a:t>
            </a:r>
            <a:r>
              <a:rPr lang="fr-BE" dirty="0"/>
              <a:t>, les instruments cliniques d’aide à la décision et les algorithmes (« </a:t>
            </a:r>
            <a:r>
              <a:rPr lang="fr-BE" dirty="0" err="1"/>
              <a:t>augmentend</a:t>
            </a:r>
            <a:r>
              <a:rPr lang="fr-BE" dirty="0"/>
              <a:t> intelligence »)</a:t>
            </a:r>
          </a:p>
          <a:p>
            <a:pPr>
              <a:lnSpc>
                <a:spcPts val="2000"/>
              </a:lnSpc>
              <a:spcBef>
                <a:spcPts val="0"/>
              </a:spcBef>
            </a:pPr>
            <a:endParaRPr lang="nl-BE" altLang="nl-BE" dirty="0" smtClean="0"/>
          </a:p>
          <a:p>
            <a:pPr>
              <a:lnSpc>
                <a:spcPts val="2000"/>
              </a:lnSpc>
              <a:spcBef>
                <a:spcPts val="0"/>
              </a:spcBef>
            </a:pPr>
            <a:r>
              <a:rPr lang="fr-BE" dirty="0"/>
              <a:t>Déploiement de la </a:t>
            </a:r>
            <a:r>
              <a:rPr lang="fr-BE" b="1" dirty="0"/>
              <a:t>gestion du changement</a:t>
            </a:r>
            <a:r>
              <a:rPr lang="fr-BE" dirty="0"/>
              <a:t> et de l'</a:t>
            </a:r>
            <a:r>
              <a:rPr lang="fr-BE" b="1" dirty="0"/>
              <a:t>engagement</a:t>
            </a:r>
            <a:r>
              <a:rPr lang="fr-BE" dirty="0"/>
              <a:t> =&gt; gagnant-gagnant pour toutes les parties prenantes</a:t>
            </a:r>
          </a:p>
          <a:p>
            <a:pPr algn="ctr">
              <a:lnSpc>
                <a:spcPts val="2000"/>
              </a:lnSpc>
              <a:spcBef>
                <a:spcPts val="0"/>
              </a:spcBef>
            </a:pPr>
            <a:endParaRPr lang="nl-BE" altLang="nl-BE" sz="2400" b="1" dirty="0" smtClean="0"/>
          </a:p>
          <a:p>
            <a:pPr algn="ctr">
              <a:lnSpc>
                <a:spcPts val="2000"/>
              </a:lnSpc>
              <a:spcBef>
                <a:spcPts val="0"/>
              </a:spcBef>
            </a:pPr>
            <a:endParaRPr lang="nl-BE" altLang="nl-BE" sz="2400" b="1" dirty="0" smtClean="0"/>
          </a:p>
          <a:p>
            <a:pPr algn="ctr">
              <a:lnSpc>
                <a:spcPts val="2000"/>
              </a:lnSpc>
              <a:spcBef>
                <a:spcPts val="0"/>
              </a:spcBef>
            </a:pPr>
            <a:r>
              <a:rPr lang="fr-BE" sz="2400" b="1" dirty="0" err="1"/>
              <a:t>Moonshot</a:t>
            </a:r>
            <a:endParaRPr lang="fr-BE" sz="2400" b="1" dirty="0"/>
          </a:p>
        </p:txBody>
      </p:sp>
      <p:sp>
        <p:nvSpPr>
          <p:cNvPr id="4" name="Slide Number Placeholder 3"/>
          <p:cNvSpPr>
            <a:spLocks noGrp="1"/>
          </p:cNvSpPr>
          <p:nvPr>
            <p:ph type="sldNum" sz="quarter" idx="10"/>
          </p:nvPr>
        </p:nvSpPr>
        <p:spPr/>
        <p:txBody>
          <a:bodyPr/>
          <a:lstStyle/>
          <a:p>
            <a:pPr>
              <a:defRPr/>
            </a:pPr>
            <a:fld id="{21B2A7D7-3B07-4F16-B17F-21A2F67651B8}" type="slidenum">
              <a:rPr lang="en-GB" smtClean="0"/>
              <a:pPr>
                <a:defRPr/>
              </a:pPr>
              <a:t>29</a:t>
            </a:fld>
            <a:endParaRPr lang="en-GB" dirty="0"/>
          </a:p>
        </p:txBody>
      </p:sp>
    </p:spTree>
    <p:extLst>
      <p:ext uri="{BB962C8B-B14F-4D97-AF65-F5344CB8AC3E}">
        <p14:creationId xmlns:p14="http://schemas.microsoft.com/office/powerpoint/2010/main" val="3777471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lvl="0">
              <a:lnSpc>
                <a:spcPct val="100000"/>
              </a:lnSpc>
            </a:pPr>
            <a:r>
              <a:rPr lang="nl-NL" sz="3600" dirty="0" err="1"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eSanté</a:t>
            </a:r>
            <a:r>
              <a:rPr lang="nl-NL" sz="36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 – </a:t>
            </a:r>
            <a:r>
              <a:rPr lang="nl-NL" sz="3600" dirty="0" err="1"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Situation</a:t>
            </a:r>
            <a:r>
              <a:rPr lang="nl-NL" sz="36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nl-NL" sz="3600" dirty="0" err="1"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actuelle</a:t>
            </a:r>
            <a:r>
              <a:rPr lang="nl-NL" sz="36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 </a:t>
            </a:r>
            <a:endParaRPr lang="fr-BE" sz="36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endParaRPr lang="fr-BE" dirty="0"/>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3</a:t>
            </a:fld>
            <a:endParaRPr lang="en-GB" dirty="0"/>
          </a:p>
        </p:txBody>
      </p:sp>
    </p:spTree>
    <p:extLst>
      <p:ext uri="{BB962C8B-B14F-4D97-AF65-F5344CB8AC3E}">
        <p14:creationId xmlns:p14="http://schemas.microsoft.com/office/powerpoint/2010/main" val="336288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BE"/>
              <a:t>Perspective usager de soins</a:t>
            </a:r>
          </a:p>
        </p:txBody>
      </p:sp>
      <p:sp>
        <p:nvSpPr>
          <p:cNvPr id="3" name="Text Placeholder 2"/>
          <p:cNvSpPr>
            <a:spLocks noGrp="1"/>
          </p:cNvSpPr>
          <p:nvPr>
            <p:ph type="body" sz="quarter" idx="13"/>
          </p:nvPr>
        </p:nvSpPr>
        <p:spPr/>
        <p:txBody>
          <a:bodyPr/>
          <a:lstStyle/>
          <a:p>
            <a:pPr>
              <a:lnSpc>
                <a:spcPts val="2400"/>
              </a:lnSpc>
              <a:spcBef>
                <a:spcPts val="0"/>
              </a:spcBef>
            </a:pPr>
            <a:r>
              <a:rPr lang="fr-BE"/>
              <a:t>Basée sur des </a:t>
            </a:r>
            <a:r>
              <a:rPr lang="fr-BE" b="1"/>
              <a:t>objectifs de vie</a:t>
            </a:r>
            <a:r>
              <a:rPr lang="fr-BE"/>
              <a:t> individuels et la </a:t>
            </a:r>
            <a:r>
              <a:rPr lang="fr-BE" b="1"/>
              <a:t>qualité de vie</a:t>
            </a:r>
          </a:p>
          <a:p>
            <a:pPr>
              <a:lnSpc>
                <a:spcPts val="2400"/>
              </a:lnSpc>
              <a:spcBef>
                <a:spcPts val="0"/>
              </a:spcBef>
            </a:pPr>
            <a:endParaRPr lang="nl-BE" altLang="nl-BE" b="1" dirty="0" smtClean="0"/>
          </a:p>
          <a:p>
            <a:pPr>
              <a:lnSpc>
                <a:spcPts val="2400"/>
              </a:lnSpc>
              <a:spcBef>
                <a:spcPts val="0"/>
              </a:spcBef>
            </a:pPr>
            <a:r>
              <a:rPr lang="fr-BE" b="1"/>
              <a:t>Participation</a:t>
            </a:r>
            <a:r>
              <a:rPr lang="fr-BE"/>
              <a:t> et </a:t>
            </a:r>
            <a:r>
              <a:rPr lang="fr-BE" b="1"/>
              <a:t>autonomisation</a:t>
            </a:r>
            <a:r>
              <a:rPr lang="fr-BE"/>
              <a:t> du citoyen/patient avec accès à ses données</a:t>
            </a:r>
          </a:p>
          <a:p>
            <a:pPr>
              <a:lnSpc>
                <a:spcPts val="2400"/>
              </a:lnSpc>
              <a:spcBef>
                <a:spcPts val="0"/>
              </a:spcBef>
            </a:pPr>
            <a:endParaRPr lang="nl-BE" altLang="nl-BE" dirty="0" smtClean="0"/>
          </a:p>
          <a:p>
            <a:pPr>
              <a:lnSpc>
                <a:spcPts val="2400"/>
              </a:lnSpc>
              <a:spcBef>
                <a:spcPts val="0"/>
              </a:spcBef>
            </a:pPr>
            <a:r>
              <a:rPr lang="fr-BE"/>
              <a:t>Citoyen/patient devient un </a:t>
            </a:r>
            <a:r>
              <a:rPr lang="fr-BE" b="1"/>
              <a:t>partenaire actif</a:t>
            </a:r>
            <a:r>
              <a:rPr lang="fr-BE"/>
              <a:t> (fait partie de l’équipe de soins) dans le processus de soins et doit pouvoir fournir lui-même de l’input pour son dossier et voir l’ensemble de ses données (viewers/tableau de bord)</a:t>
            </a:r>
          </a:p>
          <a:p>
            <a:pPr>
              <a:lnSpc>
                <a:spcPts val="2400"/>
              </a:lnSpc>
              <a:spcBef>
                <a:spcPts val="0"/>
              </a:spcBef>
            </a:pPr>
            <a:endParaRPr lang="nl-BE" altLang="nl-BE" dirty="0" smtClean="0"/>
          </a:p>
          <a:p>
            <a:pPr>
              <a:lnSpc>
                <a:spcPts val="2400"/>
              </a:lnSpc>
              <a:spcBef>
                <a:spcPts val="0"/>
              </a:spcBef>
            </a:pPr>
            <a:r>
              <a:rPr lang="fr-BE"/>
              <a:t>Attention aux </a:t>
            </a:r>
            <a:r>
              <a:rPr lang="fr-BE" b="1"/>
              <a:t>usagers moins favorisés =&gt; aussi des solutions non numériques </a:t>
            </a:r>
          </a:p>
          <a:p>
            <a:pPr>
              <a:lnSpc>
                <a:spcPts val="2400"/>
              </a:lnSpc>
              <a:spcBef>
                <a:spcPts val="0"/>
              </a:spcBef>
            </a:pPr>
            <a:r>
              <a:rPr lang="fr-BE"/>
              <a:t>et</a:t>
            </a:r>
            <a:r>
              <a:rPr lang="fr-BE" b="1"/>
              <a:t> </a:t>
            </a:r>
            <a:r>
              <a:rPr lang="fr-BE"/>
              <a:t/>
            </a:r>
            <a:br>
              <a:rPr lang="fr-BE"/>
            </a:br>
            <a:r>
              <a:rPr lang="fr-BE"/>
              <a:t>miser sur la formation et l’alphabétisation numérique (</a:t>
            </a:r>
            <a:r>
              <a:rPr lang="fr-BE" b="1"/>
              <a:t>health literacy</a:t>
            </a:r>
            <a:r>
              <a:rPr lang="fr-BE"/>
              <a:t>)</a:t>
            </a:r>
          </a:p>
          <a:p>
            <a:pPr>
              <a:lnSpc>
                <a:spcPts val="2400"/>
              </a:lnSpc>
              <a:spcBef>
                <a:spcPts val="0"/>
              </a:spcBef>
            </a:pPr>
            <a:endParaRPr lang="nl-BE" altLang="nl-BE" dirty="0" smtClean="0"/>
          </a:p>
          <a:p>
            <a:pPr>
              <a:lnSpc>
                <a:spcPts val="2400"/>
              </a:lnSpc>
              <a:spcBef>
                <a:spcPts val="0"/>
              </a:spcBef>
            </a:pPr>
            <a:r>
              <a:rPr lang="fr-BE"/>
              <a:t>Possibilités </a:t>
            </a:r>
            <a:r>
              <a:rPr lang="fr-BE" b="1"/>
              <a:t>d’actualiser et/ou de modifier</a:t>
            </a:r>
            <a:r>
              <a:rPr lang="fr-BE"/>
              <a:t> des données</a:t>
            </a:r>
          </a:p>
        </p:txBody>
      </p:sp>
      <p:sp>
        <p:nvSpPr>
          <p:cNvPr id="4" name="Slide Number Placeholder 3"/>
          <p:cNvSpPr>
            <a:spLocks noGrp="1"/>
          </p:cNvSpPr>
          <p:nvPr>
            <p:ph type="sldNum" sz="quarter" idx="10"/>
          </p:nvPr>
        </p:nvSpPr>
        <p:spPr/>
        <p:txBody>
          <a:bodyPr/>
          <a:lstStyle/>
          <a:p>
            <a:pPr>
              <a:defRPr/>
            </a:pPr>
            <a:fld id="{21B2A7D7-3B07-4F16-B17F-21A2F67651B8}" type="slidenum">
              <a:rPr lang="en-GB" smtClean="0"/>
              <a:pPr>
                <a:defRPr/>
              </a:pPr>
              <a:t>30</a:t>
            </a:fld>
            <a:endParaRPr lang="en-GB" dirty="0"/>
          </a:p>
        </p:txBody>
      </p:sp>
    </p:spTree>
    <p:extLst>
      <p:ext uri="{BB962C8B-B14F-4D97-AF65-F5344CB8AC3E}">
        <p14:creationId xmlns:p14="http://schemas.microsoft.com/office/powerpoint/2010/main" val="517543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BE"/>
              <a:t>Le processus de soins / l’acteur de soins</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3"/>
          </p:nvPr>
        </p:nvSpPr>
        <p:spPr/>
        <p:txBody>
          <a:bodyPr/>
          <a:lstStyle/>
          <a:p>
            <a:pPr>
              <a:lnSpc>
                <a:spcPts val="2400"/>
              </a:lnSpc>
              <a:spcBef>
                <a:spcPts val="0"/>
              </a:spcBef>
            </a:pPr>
            <a:r>
              <a:rPr lang="fr-BE"/>
              <a:t>Améliorer </a:t>
            </a:r>
            <a:r>
              <a:rPr lang="fr-BE" b="1"/>
              <a:t>l’introduction, la qualité, la disponibilité</a:t>
            </a:r>
            <a:r>
              <a:rPr lang="fr-BE"/>
              <a:t> et </a:t>
            </a:r>
            <a:r>
              <a:rPr lang="fr-BE" b="1"/>
              <a:t>l’accès</a:t>
            </a:r>
            <a:r>
              <a:rPr lang="fr-BE"/>
              <a:t> aux données en matière de (soins de) santé et d’aide (aux personnes)</a:t>
            </a:r>
          </a:p>
          <a:p>
            <a:pPr>
              <a:lnSpc>
                <a:spcPts val="2400"/>
              </a:lnSpc>
              <a:spcBef>
                <a:spcPts val="0"/>
              </a:spcBef>
            </a:pPr>
            <a:endParaRPr lang="nl-BE" altLang="nl-BE" b="1" dirty="0" smtClean="0"/>
          </a:p>
          <a:p>
            <a:pPr>
              <a:lnSpc>
                <a:spcPts val="2400"/>
              </a:lnSpc>
              <a:spcBef>
                <a:spcPts val="0"/>
              </a:spcBef>
            </a:pPr>
            <a:r>
              <a:rPr lang="fr-BE" b="1"/>
              <a:t>Un seul dossier de santé intégré (virtuel)</a:t>
            </a:r>
            <a:r>
              <a:rPr lang="fr-BE"/>
              <a:t> (informations distribuées avec accès intégré)</a:t>
            </a:r>
          </a:p>
          <a:p>
            <a:pPr>
              <a:lnSpc>
                <a:spcPts val="2400"/>
              </a:lnSpc>
              <a:spcBef>
                <a:spcPts val="0"/>
              </a:spcBef>
            </a:pPr>
            <a:endParaRPr lang="nl-BE" altLang="nl-BE" dirty="0" smtClean="0"/>
          </a:p>
          <a:p>
            <a:pPr>
              <a:lnSpc>
                <a:spcPts val="2400"/>
              </a:lnSpc>
              <a:spcBef>
                <a:spcPts val="0"/>
              </a:spcBef>
            </a:pPr>
            <a:r>
              <a:rPr lang="fr-BE"/>
              <a:t>Utilisation et partage d’informations, </a:t>
            </a:r>
            <a:r>
              <a:rPr lang="fr-BE" b="1"/>
              <a:t>toutes lignes de soins confondues</a:t>
            </a:r>
          </a:p>
          <a:p>
            <a:pPr>
              <a:lnSpc>
                <a:spcPts val="2400"/>
              </a:lnSpc>
              <a:spcBef>
                <a:spcPts val="0"/>
              </a:spcBef>
            </a:pPr>
            <a:endParaRPr lang="nl-BE" altLang="nl-BE" dirty="0" smtClean="0"/>
          </a:p>
          <a:p>
            <a:pPr>
              <a:lnSpc>
                <a:spcPts val="2400"/>
              </a:lnSpc>
              <a:spcBef>
                <a:spcPts val="0"/>
              </a:spcBef>
            </a:pPr>
            <a:r>
              <a:rPr lang="fr-BE"/>
              <a:t>L’intégration d'informations constitue un </a:t>
            </a:r>
            <a:r>
              <a:rPr lang="fr-BE" b="1"/>
              <a:t>processus mutuel</a:t>
            </a:r>
            <a:r>
              <a:rPr lang="fr-BE"/>
              <a:t>:</a:t>
            </a:r>
            <a:br>
              <a:rPr lang="fr-BE"/>
            </a:br>
            <a:r>
              <a:rPr lang="fr-BE"/>
              <a:t>introduire des informations de bonne qualité </a:t>
            </a:r>
            <a:r>
              <a:rPr lang="fr-BE">
                <a:sym typeface="Wingdings" panose="05000000000000000000" pitchFamily="2" charset="2"/>
              </a:rPr>
              <a:t></a:t>
            </a:r>
            <a:r>
              <a:rPr lang="fr-BE"/>
              <a:t> recevoir des informations de bonne qualité</a:t>
            </a:r>
          </a:p>
          <a:p>
            <a:pPr>
              <a:lnSpc>
                <a:spcPts val="2400"/>
              </a:lnSpc>
              <a:spcBef>
                <a:spcPts val="0"/>
              </a:spcBef>
            </a:pPr>
            <a:endParaRPr lang="nl-BE" altLang="nl-BE" b="1" dirty="0" smtClean="0"/>
          </a:p>
          <a:p>
            <a:pPr>
              <a:lnSpc>
                <a:spcPts val="2400"/>
              </a:lnSpc>
              <a:spcBef>
                <a:spcPts val="0"/>
              </a:spcBef>
            </a:pPr>
            <a:r>
              <a:rPr lang="fr-BE" b="1"/>
              <a:t>Only once</a:t>
            </a:r>
            <a:r>
              <a:rPr lang="fr-BE"/>
              <a:t>: dans la mesure du possible, recueillir et introduire immédiatement les données pertinentes </a:t>
            </a:r>
            <a:br>
              <a:rPr lang="fr-BE"/>
            </a:br>
            <a:r>
              <a:rPr lang="fr-BE"/>
              <a:t>=&gt; réutiliser au maximum les données déjà introduites (éviter des travaux et des examens en double)</a:t>
            </a:r>
          </a:p>
          <a:p>
            <a:endParaRPr lang="nl-BE" altLang="nl-BE" dirty="0"/>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31</a:t>
            </a:fld>
            <a:endParaRPr lang="en-GB" dirty="0"/>
          </a:p>
        </p:txBody>
      </p:sp>
    </p:spTree>
    <p:extLst>
      <p:ext uri="{BB962C8B-B14F-4D97-AF65-F5344CB8AC3E}">
        <p14:creationId xmlns:p14="http://schemas.microsoft.com/office/powerpoint/2010/main" val="1083634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BE"/>
              <a:t>Le processus de soins / l’acteur de soins</a:t>
            </a:r>
          </a:p>
        </p:txBody>
      </p:sp>
      <p:sp>
        <p:nvSpPr>
          <p:cNvPr id="4098" name="Tijdelijke aanduiding voor inhoud 2">
            <a:extLst>
              <a:ext uri="{FF2B5EF4-FFF2-40B4-BE49-F238E27FC236}">
                <a16:creationId xmlns:a16="http://schemas.microsoft.com/office/drawing/2014/main" id="{E44E3FF9-D385-4019-8351-8AD93F8F9518}"/>
              </a:ext>
            </a:extLst>
          </p:cNvPr>
          <p:cNvSpPr>
            <a:spLocks noGrp="1" noChangeArrowheads="1"/>
          </p:cNvSpPr>
          <p:nvPr>
            <p:ph idx="13"/>
          </p:nvPr>
        </p:nvSpPr>
        <p:spPr/>
        <p:txBody>
          <a:bodyPr/>
          <a:lstStyle/>
          <a:p>
            <a:pPr>
              <a:lnSpc>
                <a:spcPts val="3000"/>
              </a:lnSpc>
            </a:pPr>
            <a:r>
              <a:rPr lang="fr-BE" dirty="0"/>
              <a:t>Construction du BIHR par les prestataires de soins</a:t>
            </a:r>
          </a:p>
          <a:p>
            <a:pPr lvl="1">
              <a:lnSpc>
                <a:spcPts val="3000"/>
              </a:lnSpc>
            </a:pPr>
            <a:r>
              <a:rPr lang="fr-BE" b="1" dirty="0"/>
              <a:t>données historiques construites</a:t>
            </a:r>
            <a:r>
              <a:rPr lang="fr-BE" dirty="0"/>
              <a:t> relatives aux épisodes de soins ayant un diagnostic dans le titre de l’épisode</a:t>
            </a:r>
          </a:p>
          <a:p>
            <a:pPr lvl="1">
              <a:lnSpc>
                <a:spcPts val="3000"/>
              </a:lnSpc>
            </a:pPr>
            <a:r>
              <a:rPr lang="fr-BE" b="1" dirty="0"/>
              <a:t>aperçus</a:t>
            </a:r>
            <a:r>
              <a:rPr lang="fr-BE" dirty="0"/>
              <a:t>: </a:t>
            </a:r>
            <a:r>
              <a:rPr lang="fr-BE" dirty="0" err="1"/>
              <a:t>SumEHR</a:t>
            </a:r>
            <a:r>
              <a:rPr lang="fr-BE" dirty="0"/>
              <a:t>, schéma de médication, schéma de vaccination et autres types d’aperçus (infirmier, kiné, social, buts de vie, ...)</a:t>
            </a:r>
          </a:p>
          <a:p>
            <a:pPr lvl="1">
              <a:lnSpc>
                <a:spcPts val="3000"/>
              </a:lnSpc>
            </a:pPr>
            <a:r>
              <a:rPr lang="fr-BE" b="1" dirty="0"/>
              <a:t>construire des aperçus </a:t>
            </a:r>
            <a:r>
              <a:rPr lang="fr-BE" dirty="0"/>
              <a:t>en ‘nettoyant’ des notes et données historiques</a:t>
            </a:r>
          </a:p>
          <a:p>
            <a:pPr lvl="1">
              <a:lnSpc>
                <a:spcPts val="3000"/>
              </a:lnSpc>
            </a:pPr>
            <a:endParaRPr lang="nl-BE" altLang="nl-BE" dirty="0" smtClean="0"/>
          </a:p>
          <a:p>
            <a:pPr>
              <a:lnSpc>
                <a:spcPts val="3000"/>
              </a:lnSpc>
            </a:pPr>
            <a:r>
              <a:rPr lang="fr-BE" dirty="0"/>
              <a:t>Interopérabilité (care sets), terminologie, codage</a:t>
            </a:r>
          </a:p>
          <a:p>
            <a:endParaRPr lang="nl-BE" altLang="nl-BE" dirty="0"/>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32</a:t>
            </a:fld>
            <a:endParaRPr lang="en-GB" dirty="0"/>
          </a:p>
        </p:txBody>
      </p:sp>
    </p:spTree>
    <p:extLst>
      <p:ext uri="{BB962C8B-B14F-4D97-AF65-F5344CB8AC3E}">
        <p14:creationId xmlns:p14="http://schemas.microsoft.com/office/powerpoint/2010/main" val="1937698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BE" smtClean="0"/>
              <a:t>Réutilisation de données</a:t>
            </a:r>
            <a:endParaRPr lang="fr-BE"/>
          </a:p>
        </p:txBody>
      </p:sp>
      <p:sp>
        <p:nvSpPr>
          <p:cNvPr id="3" name="Text Placeholder 2"/>
          <p:cNvSpPr>
            <a:spLocks noGrp="1"/>
          </p:cNvSpPr>
          <p:nvPr>
            <p:ph type="body" sz="quarter" idx="13"/>
          </p:nvPr>
        </p:nvSpPr>
        <p:spPr/>
        <p:txBody>
          <a:bodyPr/>
          <a:lstStyle/>
          <a:p>
            <a:pPr>
              <a:spcBef>
                <a:spcPts val="0"/>
              </a:spcBef>
            </a:pPr>
            <a:endParaRPr lang="nl-BE" altLang="nl-BE" smtClean="0"/>
          </a:p>
          <a:p>
            <a:pPr>
              <a:spcBef>
                <a:spcPts val="0"/>
              </a:spcBef>
            </a:pPr>
            <a:r>
              <a:rPr lang="fr-BE" smtClean="0"/>
              <a:t>B-IHR comme base pour</a:t>
            </a:r>
          </a:p>
          <a:p>
            <a:pPr lvl="1">
              <a:spcBef>
                <a:spcPts val="0"/>
              </a:spcBef>
            </a:pPr>
            <a:r>
              <a:rPr lang="fr-BE" b="1" smtClean="0"/>
              <a:t>des prestations de soins de qualité</a:t>
            </a:r>
          </a:p>
          <a:p>
            <a:pPr lvl="1">
              <a:spcBef>
                <a:spcPts val="0"/>
              </a:spcBef>
            </a:pPr>
            <a:r>
              <a:rPr lang="fr-BE" smtClean="0"/>
              <a:t>des </a:t>
            </a:r>
            <a:r>
              <a:rPr lang="fr-BE" b="1" smtClean="0"/>
              <a:t>real world data (données de vie réelle) </a:t>
            </a:r>
            <a:r>
              <a:rPr lang="fr-BE" smtClean="0"/>
              <a:t>à des fins d’étude, de développement, d’innovation, de soutien à la décision et de gestion de population</a:t>
            </a:r>
          </a:p>
          <a:p>
            <a:pPr>
              <a:spcBef>
                <a:spcPts val="0"/>
              </a:spcBef>
            </a:pPr>
            <a:endParaRPr lang="nl-BE" altLang="nl-BE" smtClean="0"/>
          </a:p>
          <a:p>
            <a:pPr>
              <a:spcBef>
                <a:spcPts val="0"/>
              </a:spcBef>
            </a:pPr>
            <a:r>
              <a:rPr lang="fr-BE" smtClean="0"/>
              <a:t>Réutilisation des données dans le respect de la </a:t>
            </a:r>
            <a:r>
              <a:rPr lang="fr-BE" b="1" smtClean="0"/>
              <a:t>vie privée</a:t>
            </a:r>
            <a:r>
              <a:rPr lang="fr-BE" smtClean="0"/>
              <a:t> et du </a:t>
            </a:r>
            <a:r>
              <a:rPr lang="fr-BE" b="1" smtClean="0"/>
              <a:t>RGPD</a:t>
            </a:r>
          </a:p>
          <a:p>
            <a:pPr>
              <a:spcBef>
                <a:spcPts val="0"/>
              </a:spcBef>
            </a:pPr>
            <a:endParaRPr lang="nl-BE" altLang="nl-BE" smtClean="0"/>
          </a:p>
          <a:p>
            <a:pPr>
              <a:spcBef>
                <a:spcPts val="0"/>
              </a:spcBef>
            </a:pPr>
            <a:r>
              <a:rPr lang="fr-BE" b="1" smtClean="0"/>
              <a:t>Large portée</a:t>
            </a:r>
            <a:r>
              <a:rPr lang="fr-BE" smtClean="0"/>
              <a:t>: santé physique et mentale, environnement, facteurs socio-économiques </a:t>
            </a:r>
          </a:p>
          <a:p>
            <a:pPr>
              <a:spcBef>
                <a:spcPts val="0"/>
              </a:spcBef>
            </a:pPr>
            <a:endParaRPr lang="nl-BE" altLang="nl-BE" b="1" smtClean="0"/>
          </a:p>
          <a:p>
            <a:pPr>
              <a:spcBef>
                <a:spcPts val="0"/>
              </a:spcBef>
            </a:pPr>
            <a:r>
              <a:rPr lang="fr-BE" smtClean="0"/>
              <a:t>Implémenter le Règlement </a:t>
            </a:r>
            <a:r>
              <a:rPr lang="fr-BE" b="1" smtClean="0"/>
              <a:t>European Health Data Space (EHDS) </a:t>
            </a:r>
            <a:r>
              <a:rPr lang="fr-BE" smtClean="0"/>
              <a:t>: régit l’usage primaire et secondaire de données</a:t>
            </a:r>
          </a:p>
          <a:p>
            <a:endParaRPr lang="fr-BE" dirty="0"/>
          </a:p>
        </p:txBody>
      </p:sp>
      <p:sp>
        <p:nvSpPr>
          <p:cNvPr id="4" name="Slide Number Placeholder 3"/>
          <p:cNvSpPr>
            <a:spLocks noGrp="1"/>
          </p:cNvSpPr>
          <p:nvPr>
            <p:ph type="sldNum" sz="quarter" idx="10"/>
          </p:nvPr>
        </p:nvSpPr>
        <p:spPr/>
        <p:txBody>
          <a:bodyPr/>
          <a:lstStyle/>
          <a:p>
            <a:pPr>
              <a:defRPr/>
            </a:pPr>
            <a:fld id="{21B2A7D7-3B07-4F16-B17F-21A2F67651B8}" type="slidenum">
              <a:rPr lang="en-GB" smtClean="0"/>
              <a:pPr>
                <a:defRPr/>
              </a:pPr>
              <a:t>33</a:t>
            </a:fld>
            <a:endParaRPr lang="en-GB" dirty="0"/>
          </a:p>
        </p:txBody>
      </p:sp>
    </p:spTree>
    <p:extLst>
      <p:ext uri="{BB962C8B-B14F-4D97-AF65-F5344CB8AC3E}">
        <p14:creationId xmlns:p14="http://schemas.microsoft.com/office/powerpoint/2010/main" val="504942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BE" dirty="0"/>
              <a:t>Cadre </a:t>
            </a:r>
            <a:r>
              <a:rPr lang="fr-BE" dirty="0" smtClean="0"/>
              <a:t>sociétal</a:t>
            </a:r>
            <a:endParaRPr lang="fr-BE" dirty="0"/>
          </a:p>
        </p:txBody>
      </p:sp>
      <p:sp>
        <p:nvSpPr>
          <p:cNvPr id="3" name="Text Placeholder 2"/>
          <p:cNvSpPr>
            <a:spLocks noGrp="1"/>
          </p:cNvSpPr>
          <p:nvPr>
            <p:ph type="body" sz="quarter" idx="13"/>
          </p:nvPr>
        </p:nvSpPr>
        <p:spPr/>
        <p:txBody>
          <a:bodyPr/>
          <a:lstStyle/>
          <a:p>
            <a:pPr>
              <a:lnSpc>
                <a:spcPts val="2600"/>
              </a:lnSpc>
              <a:spcBef>
                <a:spcPts val="600"/>
              </a:spcBef>
            </a:pPr>
            <a:r>
              <a:rPr lang="fr-BE" b="1" dirty="0"/>
              <a:t>Stimuler l’étude, le développement et l’innovation</a:t>
            </a:r>
            <a:r>
              <a:rPr lang="fr-BE" dirty="0"/>
              <a:t> dans les domaines de la santé numérique en général, des technologies médicales et de l’intelligence augmentée (« </a:t>
            </a:r>
            <a:r>
              <a:rPr lang="fr-BE" dirty="0" err="1"/>
              <a:t>augmented</a:t>
            </a:r>
            <a:r>
              <a:rPr lang="fr-BE" dirty="0"/>
              <a:t> intelligence »)</a:t>
            </a:r>
          </a:p>
          <a:p>
            <a:pPr>
              <a:lnSpc>
                <a:spcPts val="2600"/>
              </a:lnSpc>
              <a:spcBef>
                <a:spcPts val="600"/>
              </a:spcBef>
            </a:pPr>
            <a:endParaRPr lang="nl-BE" altLang="nl-BE" dirty="0"/>
          </a:p>
          <a:p>
            <a:pPr>
              <a:lnSpc>
                <a:spcPts val="2600"/>
              </a:lnSpc>
              <a:spcBef>
                <a:spcPts val="600"/>
              </a:spcBef>
            </a:pPr>
            <a:r>
              <a:rPr lang="fr-BE" dirty="0"/>
              <a:t>Fournir des </a:t>
            </a:r>
            <a:r>
              <a:rPr lang="fr-BE" b="1" dirty="0"/>
              <a:t>informations décisionnelles</a:t>
            </a:r>
            <a:r>
              <a:rPr lang="fr-BE" dirty="0"/>
              <a:t>: données anonymes ou solidement </a:t>
            </a:r>
            <a:r>
              <a:rPr lang="fr-BE" dirty="0" err="1"/>
              <a:t>pseudonymisées</a:t>
            </a:r>
            <a:r>
              <a:rPr lang="fr-BE" dirty="0"/>
              <a:t> pour une bonne gestion de la santé publique</a:t>
            </a:r>
          </a:p>
          <a:p>
            <a:pPr>
              <a:lnSpc>
                <a:spcPts val="2600"/>
              </a:lnSpc>
              <a:spcBef>
                <a:spcPts val="600"/>
              </a:spcBef>
            </a:pPr>
            <a:endParaRPr lang="nl-BE" altLang="nl-BE" b="1" dirty="0" smtClean="0"/>
          </a:p>
          <a:p>
            <a:pPr>
              <a:lnSpc>
                <a:spcPts val="2600"/>
              </a:lnSpc>
              <a:spcBef>
                <a:spcPts val="600"/>
              </a:spcBef>
            </a:pPr>
            <a:r>
              <a:rPr lang="fr-BE" b="1" dirty="0"/>
              <a:t>Gestion de population</a:t>
            </a:r>
            <a:r>
              <a:rPr lang="fr-BE" dirty="0"/>
              <a:t>: commence de manière ‘anonyme’, mais doit finalement permettre d’atteindre les groupes cibles/segments visés (p.ex. taux de vaccination anonyme d’un groupe cible concerné)</a:t>
            </a:r>
          </a:p>
          <a:p>
            <a:pPr>
              <a:lnSpc>
                <a:spcPts val="2600"/>
              </a:lnSpc>
              <a:spcBef>
                <a:spcPts val="600"/>
              </a:spcBef>
            </a:pPr>
            <a:endParaRPr lang="nl-BE" altLang="nl-BE" b="1" dirty="0" smtClean="0"/>
          </a:p>
          <a:p>
            <a:r>
              <a:rPr lang="fr-BE" b="1" dirty="0" err="1"/>
              <a:t>Health</a:t>
            </a:r>
            <a:r>
              <a:rPr lang="fr-BE" b="1" dirty="0"/>
              <a:t> Data Agency</a:t>
            </a:r>
            <a:r>
              <a:rPr lang="fr-BE" dirty="0"/>
              <a:t>: faciliter l’usage secondaire correct de données tout en étant attentif à la transparence et à la communication des motifs de la réutilisation</a:t>
            </a:r>
          </a:p>
          <a:p>
            <a:endParaRPr lang="fr-BE" dirty="0"/>
          </a:p>
        </p:txBody>
      </p:sp>
      <p:sp>
        <p:nvSpPr>
          <p:cNvPr id="4" name="Slide Number Placeholder 3"/>
          <p:cNvSpPr>
            <a:spLocks noGrp="1"/>
          </p:cNvSpPr>
          <p:nvPr>
            <p:ph type="sldNum" sz="quarter" idx="10"/>
          </p:nvPr>
        </p:nvSpPr>
        <p:spPr/>
        <p:txBody>
          <a:bodyPr/>
          <a:lstStyle/>
          <a:p>
            <a:pPr>
              <a:defRPr/>
            </a:pPr>
            <a:fld id="{21B2A7D7-3B07-4F16-B17F-21A2F67651B8}" type="slidenum">
              <a:rPr lang="en-GB" smtClean="0"/>
              <a:pPr>
                <a:defRPr/>
              </a:pPr>
              <a:t>34</a:t>
            </a:fld>
            <a:endParaRPr lang="en-GB" dirty="0"/>
          </a:p>
        </p:txBody>
      </p:sp>
    </p:spTree>
    <p:extLst>
      <p:ext uri="{BB962C8B-B14F-4D97-AF65-F5344CB8AC3E}">
        <p14:creationId xmlns:p14="http://schemas.microsoft.com/office/powerpoint/2010/main" val="36304540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BE"/>
              <a:t>Optimalisation administrative</a:t>
            </a:r>
          </a:p>
        </p:txBody>
      </p:sp>
      <p:sp>
        <p:nvSpPr>
          <p:cNvPr id="3" name="Text Placeholder 2"/>
          <p:cNvSpPr>
            <a:spLocks noGrp="1"/>
          </p:cNvSpPr>
          <p:nvPr>
            <p:ph type="body" sz="quarter" idx="13"/>
          </p:nvPr>
        </p:nvSpPr>
        <p:spPr/>
        <p:txBody>
          <a:bodyPr/>
          <a:lstStyle/>
          <a:p>
            <a:pPr>
              <a:lnSpc>
                <a:spcPts val="2800"/>
              </a:lnSpc>
            </a:pPr>
            <a:endParaRPr lang="nl-NL" dirty="0" smtClean="0"/>
          </a:p>
          <a:p>
            <a:pPr>
              <a:lnSpc>
                <a:spcPts val="2800"/>
              </a:lnSpc>
            </a:pPr>
            <a:r>
              <a:rPr lang="fr-BE"/>
              <a:t>Simplification administrative</a:t>
            </a:r>
          </a:p>
          <a:p>
            <a:pPr>
              <a:lnSpc>
                <a:spcPts val="2800"/>
              </a:lnSpc>
            </a:pPr>
            <a:endParaRPr lang="nl-NL" dirty="0"/>
          </a:p>
          <a:p>
            <a:pPr>
              <a:lnSpc>
                <a:spcPts val="2800"/>
              </a:lnSpc>
            </a:pPr>
            <a:r>
              <a:rPr lang="fr-BE"/>
              <a:t>Numérisation et optimalisation du traitement administratif</a:t>
            </a:r>
          </a:p>
          <a:p>
            <a:pPr>
              <a:lnSpc>
                <a:spcPts val="2800"/>
              </a:lnSpc>
            </a:pPr>
            <a:endParaRPr lang="nl-NL" dirty="0" smtClean="0"/>
          </a:p>
          <a:p>
            <a:pPr>
              <a:lnSpc>
                <a:spcPts val="2800"/>
              </a:lnSpc>
            </a:pPr>
            <a:r>
              <a:rPr lang="fr-BE"/>
              <a:t>Poursuite du développement et du déploiement de systèmes existants</a:t>
            </a:r>
          </a:p>
          <a:p>
            <a:pPr lvl="1">
              <a:lnSpc>
                <a:spcPts val="2800"/>
              </a:lnSpc>
            </a:pPr>
            <a:r>
              <a:rPr lang="fr-BE"/>
              <a:t>assurabilité et remboursement</a:t>
            </a:r>
          </a:p>
          <a:p>
            <a:pPr lvl="1">
              <a:lnSpc>
                <a:spcPts val="2800"/>
              </a:lnSpc>
            </a:pPr>
            <a:r>
              <a:rPr lang="fr-BE"/>
              <a:t>accords préalables en matière de remboursement (notamment Chapitre IV)</a:t>
            </a:r>
          </a:p>
          <a:p>
            <a:pPr lvl="1">
              <a:lnSpc>
                <a:spcPts val="2800"/>
              </a:lnSpc>
            </a:pPr>
            <a:r>
              <a:rPr lang="fr-BE"/>
              <a:t>attestations</a:t>
            </a:r>
          </a:p>
          <a:p>
            <a:pPr lvl="1">
              <a:lnSpc>
                <a:spcPts val="2800"/>
              </a:lnSpc>
            </a:pPr>
            <a:r>
              <a:rPr lang="fr-BE"/>
              <a:t>…</a:t>
            </a:r>
          </a:p>
          <a:p>
            <a:pPr lvl="1">
              <a:lnSpc>
                <a:spcPts val="2800"/>
              </a:lnSpc>
            </a:pPr>
            <a:endParaRPr lang="nl-NL" dirty="0" smtClean="0"/>
          </a:p>
          <a:p>
            <a:endParaRPr lang="fr-BE" dirty="0"/>
          </a:p>
        </p:txBody>
      </p:sp>
      <p:sp>
        <p:nvSpPr>
          <p:cNvPr id="4" name="Slide Number Placeholder 3"/>
          <p:cNvSpPr>
            <a:spLocks noGrp="1"/>
          </p:cNvSpPr>
          <p:nvPr>
            <p:ph type="sldNum" sz="quarter" idx="10"/>
          </p:nvPr>
        </p:nvSpPr>
        <p:spPr/>
        <p:txBody>
          <a:bodyPr/>
          <a:lstStyle/>
          <a:p>
            <a:pPr>
              <a:defRPr/>
            </a:pPr>
            <a:fld id="{21B2A7D7-3B07-4F16-B17F-21A2F67651B8}" type="slidenum">
              <a:rPr lang="en-GB" smtClean="0"/>
              <a:pPr>
                <a:defRPr/>
              </a:pPr>
              <a:t>35</a:t>
            </a:fld>
            <a:endParaRPr lang="en-GB" dirty="0"/>
          </a:p>
        </p:txBody>
      </p:sp>
    </p:spTree>
    <p:extLst>
      <p:ext uri="{BB962C8B-B14F-4D97-AF65-F5344CB8AC3E}">
        <p14:creationId xmlns:p14="http://schemas.microsoft.com/office/powerpoint/2010/main" val="4074990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p:cNvGrpSpPr/>
          <p:nvPr/>
        </p:nvGrpSpPr>
        <p:grpSpPr>
          <a:xfrm>
            <a:off x="962999" y="907224"/>
            <a:ext cx="1579418" cy="1484133"/>
            <a:chOff x="962999" y="128966"/>
            <a:chExt cx="1579418" cy="1484133"/>
          </a:xfrm>
        </p:grpSpPr>
        <p:sp>
          <p:nvSpPr>
            <p:cNvPr id="5" name="Rechthoek 4"/>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Stroomdiagram: Magnetische schijf 3"/>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EPD</a:t>
              </a:r>
            </a:p>
          </p:txBody>
        </p:sp>
        <p:sp>
          <p:nvSpPr>
            <p:cNvPr id="6" name="Tekstvak 5"/>
            <p:cNvSpPr txBox="1"/>
            <p:nvPr/>
          </p:nvSpPr>
          <p:spPr>
            <a:xfrm>
              <a:off x="1083533" y="128966"/>
              <a:ext cx="1319173" cy="276999"/>
            </a:xfrm>
            <a:prstGeom prst="rect">
              <a:avLst/>
            </a:prstGeom>
            <a:noFill/>
          </p:spPr>
          <p:txBody>
            <a:bodyPr wrap="square" rtlCol="0">
              <a:spAutoFit/>
            </a:bodyPr>
            <a:lstStyle/>
            <a:p>
              <a:pPr algn="ctr"/>
              <a:r>
                <a:rPr lang="nl-BE" sz="1200" dirty="0"/>
                <a:t>HCP / HCI</a:t>
              </a:r>
            </a:p>
          </p:txBody>
        </p:sp>
      </p:grpSp>
      <p:grpSp>
        <p:nvGrpSpPr>
          <p:cNvPr id="13" name="Groep 12"/>
          <p:cNvGrpSpPr/>
          <p:nvPr/>
        </p:nvGrpSpPr>
        <p:grpSpPr>
          <a:xfrm>
            <a:off x="962999" y="3517691"/>
            <a:ext cx="1579418" cy="1467507"/>
            <a:chOff x="962999" y="145592"/>
            <a:chExt cx="1579418" cy="1467507"/>
          </a:xfrm>
        </p:grpSpPr>
        <p:sp>
          <p:nvSpPr>
            <p:cNvPr id="14" name="Rechthoek 13"/>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Stroomdiagram: Magnetische schijf 14"/>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DB</a:t>
              </a:r>
            </a:p>
          </p:txBody>
        </p:sp>
        <p:sp>
          <p:nvSpPr>
            <p:cNvPr id="16" name="Tekstvak 15"/>
            <p:cNvSpPr txBox="1"/>
            <p:nvPr/>
          </p:nvSpPr>
          <p:spPr>
            <a:xfrm>
              <a:off x="1100215" y="145592"/>
              <a:ext cx="1319173" cy="461665"/>
            </a:xfrm>
            <a:prstGeom prst="rect">
              <a:avLst/>
            </a:prstGeom>
            <a:noFill/>
          </p:spPr>
          <p:txBody>
            <a:bodyPr wrap="square" rtlCol="0">
              <a:spAutoFit/>
            </a:bodyPr>
            <a:lstStyle/>
            <a:p>
              <a:pPr algn="ctr"/>
              <a:r>
                <a:rPr lang="nl-BE" sz="1200" dirty="0"/>
                <a:t>Health Insurance Fund </a:t>
              </a:r>
            </a:p>
          </p:txBody>
        </p:sp>
      </p:grpSp>
      <p:grpSp>
        <p:nvGrpSpPr>
          <p:cNvPr id="17" name="Groep 16"/>
          <p:cNvGrpSpPr/>
          <p:nvPr/>
        </p:nvGrpSpPr>
        <p:grpSpPr>
          <a:xfrm>
            <a:off x="953408" y="5111060"/>
            <a:ext cx="1579418" cy="1484133"/>
            <a:chOff x="962999" y="128966"/>
            <a:chExt cx="1579418" cy="1484133"/>
          </a:xfrm>
        </p:grpSpPr>
        <p:sp>
          <p:nvSpPr>
            <p:cNvPr id="18" name="Rechthoek 17"/>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Stroomdiagram: Magnetische schijf 18"/>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DB</a:t>
              </a:r>
            </a:p>
          </p:txBody>
        </p:sp>
        <p:sp>
          <p:nvSpPr>
            <p:cNvPr id="20" name="Tekstvak 19"/>
            <p:cNvSpPr txBox="1"/>
            <p:nvPr/>
          </p:nvSpPr>
          <p:spPr>
            <a:xfrm>
              <a:off x="1083533" y="128966"/>
              <a:ext cx="1458884" cy="461665"/>
            </a:xfrm>
            <a:prstGeom prst="rect">
              <a:avLst/>
            </a:prstGeom>
            <a:noFill/>
          </p:spPr>
          <p:txBody>
            <a:bodyPr wrap="square" rtlCol="0">
              <a:spAutoFit/>
            </a:bodyPr>
            <a:lstStyle/>
            <a:p>
              <a:pPr algn="ctr"/>
              <a:r>
                <a:rPr lang="nl-BE" sz="1200" dirty="0" err="1"/>
                <a:t>Socio-Economic</a:t>
              </a:r>
              <a:r>
                <a:rPr lang="nl-BE" sz="1200" dirty="0"/>
                <a:t> actors</a:t>
              </a:r>
            </a:p>
          </p:txBody>
        </p:sp>
      </p:grpSp>
      <p:grpSp>
        <p:nvGrpSpPr>
          <p:cNvPr id="21" name="Groep 20"/>
          <p:cNvGrpSpPr/>
          <p:nvPr/>
        </p:nvGrpSpPr>
        <p:grpSpPr>
          <a:xfrm>
            <a:off x="2774509" y="202876"/>
            <a:ext cx="1579418" cy="1446414"/>
            <a:chOff x="962999" y="166685"/>
            <a:chExt cx="1579418" cy="1446414"/>
          </a:xfrm>
        </p:grpSpPr>
        <p:sp>
          <p:nvSpPr>
            <p:cNvPr id="22" name="Rechthoek 21"/>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3" name="Stroomdiagram: Magnetische schijf 22"/>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DB</a:t>
              </a:r>
            </a:p>
          </p:txBody>
        </p:sp>
        <p:sp>
          <p:nvSpPr>
            <p:cNvPr id="24" name="Tekstvak 23"/>
            <p:cNvSpPr txBox="1"/>
            <p:nvPr/>
          </p:nvSpPr>
          <p:spPr>
            <a:xfrm>
              <a:off x="1083533" y="237035"/>
              <a:ext cx="1319173" cy="276999"/>
            </a:xfrm>
            <a:prstGeom prst="rect">
              <a:avLst/>
            </a:prstGeom>
            <a:noFill/>
          </p:spPr>
          <p:txBody>
            <a:bodyPr wrap="square" rtlCol="0">
              <a:spAutoFit/>
            </a:bodyPr>
            <a:lstStyle/>
            <a:p>
              <a:pPr algn="ctr"/>
              <a:r>
                <a:rPr lang="nl-BE" sz="1200" dirty="0"/>
                <a:t>Healthdata.be</a:t>
              </a:r>
            </a:p>
          </p:txBody>
        </p:sp>
      </p:grpSp>
      <p:grpSp>
        <p:nvGrpSpPr>
          <p:cNvPr id="29" name="Groep 28"/>
          <p:cNvGrpSpPr/>
          <p:nvPr/>
        </p:nvGrpSpPr>
        <p:grpSpPr>
          <a:xfrm>
            <a:off x="2764918" y="1801580"/>
            <a:ext cx="1579418" cy="1484133"/>
            <a:chOff x="962999" y="128966"/>
            <a:chExt cx="1579418" cy="1484133"/>
          </a:xfrm>
        </p:grpSpPr>
        <p:sp>
          <p:nvSpPr>
            <p:cNvPr id="30" name="Rechthoek 29"/>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Stroomdiagram: Magnetische schijf 30"/>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MCD &amp; MND &amp; MPD</a:t>
              </a:r>
            </a:p>
          </p:txBody>
        </p:sp>
        <p:sp>
          <p:nvSpPr>
            <p:cNvPr id="32" name="Tekstvak 31"/>
            <p:cNvSpPr txBox="1"/>
            <p:nvPr/>
          </p:nvSpPr>
          <p:spPr>
            <a:xfrm>
              <a:off x="1083533" y="128966"/>
              <a:ext cx="1444168" cy="461665"/>
            </a:xfrm>
            <a:prstGeom prst="rect">
              <a:avLst/>
            </a:prstGeom>
            <a:noFill/>
          </p:spPr>
          <p:txBody>
            <a:bodyPr wrap="square" rtlCol="0">
              <a:spAutoFit/>
            </a:bodyPr>
            <a:lstStyle/>
            <a:p>
              <a:pPr algn="ctr"/>
              <a:r>
                <a:rPr lang="nl-BE" sz="1200" dirty="0"/>
                <a:t>FPS PH, Food Chain Safety, Environment</a:t>
              </a:r>
            </a:p>
          </p:txBody>
        </p:sp>
      </p:grpSp>
      <p:grpSp>
        <p:nvGrpSpPr>
          <p:cNvPr id="33" name="Groep 32"/>
          <p:cNvGrpSpPr/>
          <p:nvPr/>
        </p:nvGrpSpPr>
        <p:grpSpPr>
          <a:xfrm>
            <a:off x="2774509" y="3538784"/>
            <a:ext cx="1579418" cy="1446414"/>
            <a:chOff x="962999" y="166685"/>
            <a:chExt cx="1579418" cy="1446414"/>
          </a:xfrm>
        </p:grpSpPr>
        <p:sp>
          <p:nvSpPr>
            <p:cNvPr id="34" name="Rechthoek 33"/>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5" name="Stroomdiagram: Magnetische schijf 34"/>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DB</a:t>
              </a:r>
            </a:p>
          </p:txBody>
        </p:sp>
        <p:sp>
          <p:nvSpPr>
            <p:cNvPr id="36" name="Tekstvak 35"/>
            <p:cNvSpPr txBox="1"/>
            <p:nvPr/>
          </p:nvSpPr>
          <p:spPr>
            <a:xfrm>
              <a:off x="1083533" y="252871"/>
              <a:ext cx="1319173" cy="276999"/>
            </a:xfrm>
            <a:prstGeom prst="rect">
              <a:avLst/>
            </a:prstGeom>
            <a:noFill/>
          </p:spPr>
          <p:txBody>
            <a:bodyPr wrap="square" rtlCol="0">
              <a:spAutoFit/>
            </a:bodyPr>
            <a:lstStyle/>
            <a:p>
              <a:pPr algn="ctr"/>
              <a:r>
                <a:rPr lang="nl-BE" sz="1200" dirty="0"/>
                <a:t>IMA</a:t>
              </a:r>
            </a:p>
          </p:txBody>
        </p:sp>
      </p:grpSp>
      <p:grpSp>
        <p:nvGrpSpPr>
          <p:cNvPr id="37" name="Groep 36"/>
          <p:cNvGrpSpPr/>
          <p:nvPr/>
        </p:nvGrpSpPr>
        <p:grpSpPr>
          <a:xfrm>
            <a:off x="2774509" y="5147876"/>
            <a:ext cx="1579418" cy="1446414"/>
            <a:chOff x="962999" y="166685"/>
            <a:chExt cx="1579418" cy="1446414"/>
          </a:xfrm>
        </p:grpSpPr>
        <p:sp>
          <p:nvSpPr>
            <p:cNvPr id="38" name="Rechthoek 37"/>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9" name="Stroomdiagram: Magnetische schijf 38"/>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DWH</a:t>
              </a:r>
            </a:p>
          </p:txBody>
        </p:sp>
        <p:sp>
          <p:nvSpPr>
            <p:cNvPr id="40" name="Tekstvak 39"/>
            <p:cNvSpPr txBox="1"/>
            <p:nvPr/>
          </p:nvSpPr>
          <p:spPr>
            <a:xfrm>
              <a:off x="1073942" y="248472"/>
              <a:ext cx="1319173" cy="276999"/>
            </a:xfrm>
            <a:prstGeom prst="rect">
              <a:avLst/>
            </a:prstGeom>
            <a:noFill/>
          </p:spPr>
          <p:txBody>
            <a:bodyPr wrap="square" rtlCol="0">
              <a:spAutoFit/>
            </a:bodyPr>
            <a:lstStyle/>
            <a:p>
              <a:pPr algn="ctr"/>
              <a:r>
                <a:rPr lang="nl-BE" sz="1200" dirty="0"/>
                <a:t>CBSS</a:t>
              </a:r>
            </a:p>
          </p:txBody>
        </p:sp>
      </p:grpSp>
      <p:cxnSp>
        <p:nvCxnSpPr>
          <p:cNvPr id="42" name="Gebogen verbindingslijn 41"/>
          <p:cNvCxnSpPr>
            <a:stCxn id="5" idx="3"/>
            <a:endCxn id="22" idx="1"/>
          </p:cNvCxnSpPr>
          <p:nvPr/>
        </p:nvCxnSpPr>
        <p:spPr>
          <a:xfrm flipV="1">
            <a:off x="2542417" y="926083"/>
            <a:ext cx="232092" cy="742067"/>
          </a:xfrm>
          <a:prstGeom prst="bentConnector3">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bogen verbindingslijn 42"/>
          <p:cNvCxnSpPr>
            <a:stCxn id="5" idx="3"/>
            <a:endCxn id="30" idx="1"/>
          </p:cNvCxnSpPr>
          <p:nvPr/>
        </p:nvCxnSpPr>
        <p:spPr>
          <a:xfrm>
            <a:off x="2542417" y="1668150"/>
            <a:ext cx="222501" cy="894356"/>
          </a:xfrm>
          <a:prstGeom prst="bentConnector3">
            <a:avLst>
              <a:gd name="adj1" fmla="val 50000"/>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a:stCxn id="5" idx="2"/>
            <a:endCxn id="14" idx="0"/>
          </p:cNvCxnSpPr>
          <p:nvPr/>
        </p:nvCxnSpPr>
        <p:spPr>
          <a:xfrm>
            <a:off x="1752708" y="2391357"/>
            <a:ext cx="0" cy="1147427"/>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a:stCxn id="14" idx="3"/>
            <a:endCxn id="34" idx="1"/>
          </p:cNvCxnSpPr>
          <p:nvPr/>
        </p:nvCxnSpPr>
        <p:spPr>
          <a:xfrm>
            <a:off x="2542417" y="4261991"/>
            <a:ext cx="232092" cy="0"/>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p:cNvCxnSpPr>
            <a:stCxn id="18" idx="3"/>
            <a:endCxn id="38" idx="1"/>
          </p:cNvCxnSpPr>
          <p:nvPr/>
        </p:nvCxnSpPr>
        <p:spPr>
          <a:xfrm flipV="1">
            <a:off x="2532826" y="5871083"/>
            <a:ext cx="241683" cy="903"/>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Rechthoek 51"/>
          <p:cNvSpPr/>
          <p:nvPr/>
        </p:nvSpPr>
        <p:spPr>
          <a:xfrm>
            <a:off x="182880" y="33251"/>
            <a:ext cx="4405745" cy="672499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7" name="Rechthoek 56"/>
          <p:cNvSpPr/>
          <p:nvPr/>
        </p:nvSpPr>
        <p:spPr>
          <a:xfrm>
            <a:off x="9800705" y="44624"/>
            <a:ext cx="2313709" cy="672499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Rechthoek 78"/>
          <p:cNvSpPr/>
          <p:nvPr/>
        </p:nvSpPr>
        <p:spPr>
          <a:xfrm>
            <a:off x="4734370" y="33251"/>
            <a:ext cx="4927896" cy="672499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80" name="Groep 79"/>
          <p:cNvGrpSpPr/>
          <p:nvPr/>
        </p:nvGrpSpPr>
        <p:grpSpPr>
          <a:xfrm>
            <a:off x="5299472" y="130962"/>
            <a:ext cx="4258222" cy="3376305"/>
            <a:chOff x="10325901" y="160839"/>
            <a:chExt cx="1579418" cy="828376"/>
          </a:xfrm>
        </p:grpSpPr>
        <p:sp>
          <p:nvSpPr>
            <p:cNvPr id="81" name="Rechthoek 80"/>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2" name="Tekstvak 81"/>
            <p:cNvSpPr txBox="1"/>
            <p:nvPr/>
          </p:nvSpPr>
          <p:spPr>
            <a:xfrm>
              <a:off x="10441126" y="168445"/>
              <a:ext cx="1319173" cy="792886"/>
            </a:xfrm>
            <a:prstGeom prst="rect">
              <a:avLst/>
            </a:prstGeom>
            <a:noFill/>
          </p:spPr>
          <p:txBody>
            <a:bodyPr wrap="square" rtlCol="0">
              <a:spAutoFit/>
            </a:bodyPr>
            <a:lstStyle/>
            <a:p>
              <a:r>
                <a:rPr lang="en-GB" sz="1200" dirty="0"/>
                <a:t>Role of the </a:t>
              </a:r>
              <a:r>
                <a:rPr lang="en-GB" sz="1200" b="1" dirty="0"/>
                <a:t>Health Data Authority (HDA)</a:t>
              </a:r>
            </a:p>
            <a:p>
              <a:pPr algn="ctr"/>
              <a:endParaRPr lang="en-GB" sz="1200" dirty="0"/>
            </a:p>
            <a:p>
              <a:pPr marL="171450" indent="-171450">
                <a:buFont typeface="Arial" panose="020B0604020202020204" pitchFamily="34" charset="0"/>
                <a:buChar char="•"/>
              </a:pPr>
              <a:r>
                <a:rPr lang="en-GB" sz="1200" dirty="0" smtClean="0"/>
                <a:t>Facilitating secondary use of health data</a:t>
              </a:r>
            </a:p>
            <a:p>
              <a:pPr marL="171450" indent="-171450">
                <a:buFont typeface="Arial" panose="020B0604020202020204" pitchFamily="34" charset="0"/>
                <a:buChar char="•"/>
              </a:pPr>
              <a:r>
                <a:rPr lang="en-GB" sz="1200" dirty="0" smtClean="0"/>
                <a:t>Detect </a:t>
              </a:r>
              <a:r>
                <a:rPr lang="en-GB" sz="1200" dirty="0"/>
                <a:t>secondary use needs</a:t>
              </a:r>
            </a:p>
            <a:p>
              <a:pPr marL="171450" indent="-171450">
                <a:buFont typeface="Arial" panose="020B0604020202020204" pitchFamily="34" charset="0"/>
                <a:buChar char="•"/>
              </a:pPr>
              <a:r>
                <a:rPr lang="en-GB" sz="1200" dirty="0"/>
                <a:t>Determine access strategy</a:t>
              </a:r>
            </a:p>
            <a:p>
              <a:pPr marL="171450" indent="-171450">
                <a:buFont typeface="Arial" panose="020B0604020202020204" pitchFamily="34" charset="0"/>
                <a:buChar char="•"/>
              </a:pPr>
              <a:r>
                <a:rPr lang="en-GB" sz="1200" dirty="0"/>
                <a:t>Master </a:t>
              </a:r>
              <a:r>
                <a:rPr lang="en-GB" sz="1200" dirty="0" smtClean="0"/>
                <a:t>and meta data </a:t>
              </a:r>
              <a:r>
                <a:rPr lang="en-GB" sz="1200" dirty="0"/>
                <a:t>management</a:t>
              </a:r>
            </a:p>
            <a:p>
              <a:pPr marL="171450" indent="-171450">
                <a:buFont typeface="Arial" panose="020B0604020202020204" pitchFamily="34" charset="0"/>
                <a:buChar char="•"/>
              </a:pPr>
              <a:r>
                <a:rPr lang="en-GB" sz="1200" dirty="0"/>
                <a:t>Document data sources</a:t>
              </a:r>
            </a:p>
            <a:p>
              <a:pPr marL="171450" indent="-171450">
                <a:buFont typeface="Arial" panose="020B0604020202020204" pitchFamily="34" charset="0"/>
                <a:buChar char="•"/>
              </a:pPr>
              <a:r>
                <a:rPr lang="en-GB" sz="1200" dirty="0"/>
                <a:t>Document disclosure processes</a:t>
              </a:r>
            </a:p>
            <a:p>
              <a:pPr marL="171450" indent="-171450">
                <a:buFont typeface="Arial" panose="020B0604020202020204" pitchFamily="34" charset="0"/>
                <a:buChar char="•"/>
              </a:pPr>
              <a:r>
                <a:rPr lang="en-GB" sz="1200" dirty="0"/>
                <a:t>Organization data validation</a:t>
              </a:r>
            </a:p>
            <a:p>
              <a:pPr marL="171450" indent="-171450">
                <a:buFont typeface="Arial" panose="020B0604020202020204" pitchFamily="34" charset="0"/>
                <a:buChar char="•"/>
              </a:pPr>
              <a:r>
                <a:rPr lang="en-GB" sz="1200" dirty="0"/>
                <a:t>Organization of separation of functions</a:t>
              </a:r>
            </a:p>
            <a:p>
              <a:pPr marL="171450" indent="-171450">
                <a:buFont typeface="Arial" panose="020B0604020202020204" pitchFamily="34" charset="0"/>
                <a:buChar char="•"/>
              </a:pPr>
              <a:r>
                <a:rPr lang="en-GB" sz="1200" dirty="0"/>
                <a:t>Training of users and analysts</a:t>
              </a:r>
            </a:p>
            <a:p>
              <a:pPr marL="171450" indent="-171450">
                <a:buFont typeface="Arial" panose="020B0604020202020204" pitchFamily="34" charset="0"/>
                <a:buChar char="•"/>
              </a:pPr>
              <a:r>
                <a:rPr lang="en-GB" sz="1200" dirty="0"/>
                <a:t>Organization small cell risk analysis</a:t>
              </a:r>
            </a:p>
            <a:p>
              <a:pPr marL="171450" indent="-171450">
                <a:buFont typeface="Arial" panose="020B0604020202020204" pitchFamily="34" charset="0"/>
                <a:buChar char="•"/>
              </a:pPr>
              <a:r>
                <a:rPr lang="en-GB" sz="1200" dirty="0"/>
                <a:t>Organization FAIR portal data catalogue</a:t>
              </a:r>
            </a:p>
            <a:p>
              <a:pPr marL="171450" indent="-171450">
                <a:buFont typeface="Arial" panose="020B0604020202020204" pitchFamily="34" charset="0"/>
                <a:buChar char="•"/>
              </a:pPr>
              <a:r>
                <a:rPr lang="en-GB" sz="1200" dirty="0"/>
                <a:t>Advocacy and communication</a:t>
              </a:r>
            </a:p>
            <a:p>
              <a:pPr marL="171450" indent="-171450">
                <a:buFont typeface="Arial" panose="020B0604020202020204" pitchFamily="34" charset="0"/>
                <a:buChar char="•"/>
              </a:pPr>
              <a:r>
                <a:rPr lang="en-GB" sz="1200" dirty="0"/>
                <a:t>Coordination of access infrastructure</a:t>
              </a:r>
            </a:p>
            <a:p>
              <a:pPr marL="171450" indent="-171450">
                <a:buFont typeface="Arial" panose="020B0604020202020204" pitchFamily="34" charset="0"/>
                <a:buChar char="•"/>
              </a:pPr>
              <a:r>
                <a:rPr lang="en-GB" sz="1200" dirty="0"/>
                <a:t>Legal support</a:t>
              </a:r>
              <a:endParaRPr lang="nl-BE" sz="1200" dirty="0"/>
            </a:p>
            <a:p>
              <a:pPr marL="171450" indent="-171450">
                <a:buFont typeface="Arial" panose="020B0604020202020204" pitchFamily="34" charset="0"/>
                <a:buChar char="•"/>
              </a:pPr>
              <a:r>
                <a:rPr lang="en-GB" sz="1200" dirty="0"/>
                <a:t>Assure security &amp; </a:t>
              </a:r>
              <a:r>
                <a:rPr lang="en-GB" sz="1200" dirty="0" smtClean="0"/>
                <a:t>privacy protection</a:t>
              </a:r>
              <a:endParaRPr lang="en-GB" sz="1200" dirty="0"/>
            </a:p>
          </p:txBody>
        </p:sp>
      </p:grpSp>
      <p:grpSp>
        <p:nvGrpSpPr>
          <p:cNvPr id="83" name="Groep 82"/>
          <p:cNvGrpSpPr/>
          <p:nvPr/>
        </p:nvGrpSpPr>
        <p:grpSpPr>
          <a:xfrm>
            <a:off x="5299472" y="3667647"/>
            <a:ext cx="4258222" cy="1210537"/>
            <a:chOff x="10325901" y="160839"/>
            <a:chExt cx="1579418" cy="901995"/>
          </a:xfrm>
        </p:grpSpPr>
        <p:sp>
          <p:nvSpPr>
            <p:cNvPr id="84" name="Rechthoek 83"/>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5" name="Tekstvak 84"/>
            <p:cNvSpPr txBox="1"/>
            <p:nvPr/>
          </p:nvSpPr>
          <p:spPr>
            <a:xfrm>
              <a:off x="10441126" y="168445"/>
              <a:ext cx="1319173" cy="894389"/>
            </a:xfrm>
            <a:prstGeom prst="rect">
              <a:avLst/>
            </a:prstGeom>
            <a:noFill/>
          </p:spPr>
          <p:txBody>
            <a:bodyPr wrap="square" rtlCol="0">
              <a:spAutoFit/>
            </a:bodyPr>
            <a:lstStyle/>
            <a:p>
              <a:r>
                <a:rPr lang="en-US" sz="1200" dirty="0"/>
                <a:t>Role of the </a:t>
              </a:r>
              <a:r>
                <a:rPr lang="en-US" sz="1200" b="1" dirty="0"/>
                <a:t>eHealth</a:t>
              </a:r>
              <a:r>
                <a:rPr lang="nl-BE" sz="1200" b="1" dirty="0"/>
                <a:t> platform</a:t>
              </a:r>
            </a:p>
            <a:p>
              <a:endParaRPr lang="nl-BE" sz="1200" dirty="0"/>
            </a:p>
            <a:p>
              <a:pPr marL="171450" indent="-171450">
                <a:buFont typeface="Arial" panose="020B0604020202020204" pitchFamily="34" charset="0"/>
                <a:buChar char="•"/>
              </a:pPr>
              <a:r>
                <a:rPr lang="nl-BE" sz="1200" dirty="0"/>
                <a:t>Availability of basic services</a:t>
              </a:r>
            </a:p>
            <a:p>
              <a:pPr marL="171450" indent="-171450">
                <a:buFont typeface="Arial" panose="020B0604020202020204" pitchFamily="34" charset="0"/>
                <a:buChar char="•"/>
              </a:pPr>
              <a:r>
                <a:rPr lang="nl-BE" sz="1200" dirty="0"/>
                <a:t>Trusted Third Pary</a:t>
              </a:r>
            </a:p>
            <a:p>
              <a:pPr marL="171450" indent="-171450">
                <a:buFont typeface="Arial" panose="020B0604020202020204" pitchFamily="34" charset="0"/>
                <a:buChar char="•"/>
              </a:pPr>
              <a:r>
                <a:rPr lang="nl-BE" sz="1200" dirty="0"/>
                <a:t>…</a:t>
              </a:r>
            </a:p>
            <a:p>
              <a:pPr marL="171450" indent="-171450" algn="ctr">
                <a:buFont typeface="Arial" panose="020B0604020202020204" pitchFamily="34" charset="0"/>
                <a:buChar char="•"/>
              </a:pPr>
              <a:endParaRPr lang="nl-BE" sz="1200" dirty="0"/>
            </a:p>
          </p:txBody>
        </p:sp>
      </p:grpSp>
      <p:grpSp>
        <p:nvGrpSpPr>
          <p:cNvPr id="86" name="Groep 85"/>
          <p:cNvGrpSpPr/>
          <p:nvPr/>
        </p:nvGrpSpPr>
        <p:grpSpPr>
          <a:xfrm>
            <a:off x="5299472" y="4895408"/>
            <a:ext cx="4258222" cy="1580947"/>
            <a:chOff x="10325901" y="160839"/>
            <a:chExt cx="1579418" cy="1065400"/>
          </a:xfrm>
        </p:grpSpPr>
        <p:sp>
          <p:nvSpPr>
            <p:cNvPr id="87" name="Rechthoek 86"/>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8" name="Tekstvak 87"/>
            <p:cNvSpPr txBox="1"/>
            <p:nvPr/>
          </p:nvSpPr>
          <p:spPr>
            <a:xfrm>
              <a:off x="10441126" y="168445"/>
              <a:ext cx="1319173" cy="1057794"/>
            </a:xfrm>
            <a:prstGeom prst="rect">
              <a:avLst/>
            </a:prstGeom>
            <a:noFill/>
          </p:spPr>
          <p:txBody>
            <a:bodyPr wrap="square" rtlCol="0">
              <a:spAutoFit/>
            </a:bodyPr>
            <a:lstStyle/>
            <a:p>
              <a:r>
                <a:rPr lang="en-US" sz="1200" dirty="0"/>
                <a:t>Role of the</a:t>
              </a:r>
              <a:r>
                <a:rPr lang="nl-BE" sz="1200" dirty="0"/>
                <a:t> </a:t>
              </a:r>
              <a:r>
                <a:rPr lang="nl-BE" sz="1200" b="1" dirty="0"/>
                <a:t>Information </a:t>
              </a:r>
              <a:r>
                <a:rPr lang="nl-BE" sz="1200" b="1" dirty="0" smtClean="0"/>
                <a:t>Security </a:t>
              </a:r>
              <a:r>
                <a:rPr lang="nl-BE" sz="1200" b="1" dirty="0" err="1" smtClean="0"/>
                <a:t>Comittee</a:t>
              </a:r>
              <a:endParaRPr lang="nl-BE" sz="1200" dirty="0"/>
            </a:p>
            <a:p>
              <a:pPr algn="ctr"/>
              <a:endParaRPr lang="nl-BE" sz="1200" dirty="0"/>
            </a:p>
            <a:p>
              <a:pPr marL="171450" indent="-171450">
                <a:buFont typeface="Arial" panose="020B0604020202020204" pitchFamily="34" charset="0"/>
                <a:buChar char="•"/>
              </a:pPr>
              <a:r>
                <a:rPr lang="en-GB" sz="1200" dirty="0"/>
                <a:t>generic deliberations to validate standard working practices</a:t>
              </a:r>
            </a:p>
            <a:p>
              <a:pPr marL="171450" indent="-171450">
                <a:buFont typeface="Arial" panose="020B0604020202020204" pitchFamily="34" charset="0"/>
                <a:buChar char="•"/>
              </a:pPr>
              <a:r>
                <a:rPr lang="en-GB" sz="1200" dirty="0"/>
                <a:t>specific deliberations on data exchanges</a:t>
              </a:r>
              <a:endParaRPr lang="nl-BE" sz="1200" dirty="0"/>
            </a:p>
            <a:p>
              <a:pPr marL="171450" indent="-171450" algn="ctr">
                <a:buFont typeface="Arial" panose="020B0604020202020204" pitchFamily="34" charset="0"/>
                <a:buChar char="•"/>
              </a:pPr>
              <a:endParaRPr lang="nl-BE" sz="1200" dirty="0"/>
            </a:p>
            <a:p>
              <a:pPr algn="ctr"/>
              <a:endParaRPr lang="nl-BE" sz="1200" dirty="0"/>
            </a:p>
            <a:p>
              <a:pPr marL="171450" indent="-171450" algn="ctr">
                <a:buFont typeface="Arial" panose="020B0604020202020204" pitchFamily="34" charset="0"/>
                <a:buChar char="•"/>
              </a:pPr>
              <a:endParaRPr lang="nl-BE" sz="1200" dirty="0"/>
            </a:p>
          </p:txBody>
        </p:sp>
      </p:grpSp>
      <p:sp>
        <p:nvSpPr>
          <p:cNvPr id="89" name="Tekstvak 88"/>
          <p:cNvSpPr txBox="1"/>
          <p:nvPr/>
        </p:nvSpPr>
        <p:spPr>
          <a:xfrm>
            <a:off x="282633" y="130962"/>
            <a:ext cx="461665" cy="6463328"/>
          </a:xfrm>
          <a:prstGeom prst="rect">
            <a:avLst/>
          </a:prstGeom>
          <a:noFill/>
        </p:spPr>
        <p:txBody>
          <a:bodyPr vert="vert270" wrap="square" rtlCol="0">
            <a:spAutoFit/>
          </a:bodyPr>
          <a:lstStyle/>
          <a:p>
            <a:pPr algn="ctr"/>
            <a:r>
              <a:rPr lang="nl-BE" dirty="0"/>
              <a:t>Datasources</a:t>
            </a:r>
          </a:p>
        </p:txBody>
      </p:sp>
      <p:sp>
        <p:nvSpPr>
          <p:cNvPr id="90" name="Tekstvak 89"/>
          <p:cNvSpPr txBox="1"/>
          <p:nvPr/>
        </p:nvSpPr>
        <p:spPr>
          <a:xfrm>
            <a:off x="4743712" y="130962"/>
            <a:ext cx="461665" cy="6489237"/>
          </a:xfrm>
          <a:prstGeom prst="rect">
            <a:avLst/>
          </a:prstGeom>
          <a:noFill/>
        </p:spPr>
        <p:txBody>
          <a:bodyPr vert="vert270" wrap="square" rtlCol="0">
            <a:spAutoFit/>
          </a:bodyPr>
          <a:lstStyle/>
          <a:p>
            <a:pPr algn="ctr"/>
            <a:r>
              <a:rPr lang="nl-BE" dirty="0"/>
              <a:t>SUPPORT / FACILITATE </a:t>
            </a:r>
            <a:r>
              <a:rPr lang="nl-BE" dirty="0" err="1"/>
              <a:t>Secondary</a:t>
            </a:r>
            <a:r>
              <a:rPr lang="nl-BE" dirty="0"/>
              <a:t> </a:t>
            </a:r>
            <a:r>
              <a:rPr lang="nl-BE" dirty="0" err="1"/>
              <a:t>Use</a:t>
            </a:r>
            <a:endParaRPr lang="nl-BE" dirty="0"/>
          </a:p>
        </p:txBody>
      </p:sp>
      <p:sp>
        <p:nvSpPr>
          <p:cNvPr id="91" name="Tekstvak 90"/>
          <p:cNvSpPr txBox="1"/>
          <p:nvPr/>
        </p:nvSpPr>
        <p:spPr>
          <a:xfrm>
            <a:off x="9764674" y="142209"/>
            <a:ext cx="461665" cy="6489237"/>
          </a:xfrm>
          <a:prstGeom prst="rect">
            <a:avLst/>
          </a:prstGeom>
          <a:noFill/>
        </p:spPr>
        <p:txBody>
          <a:bodyPr vert="vert270" wrap="square" rtlCol="0">
            <a:spAutoFit/>
          </a:bodyPr>
          <a:lstStyle/>
          <a:p>
            <a:pPr algn="ctr"/>
            <a:r>
              <a:rPr lang="nl-BE" dirty="0" err="1"/>
              <a:t>Secondary</a:t>
            </a:r>
            <a:r>
              <a:rPr lang="nl-BE" dirty="0"/>
              <a:t> </a:t>
            </a:r>
            <a:r>
              <a:rPr lang="nl-BE" dirty="0" err="1"/>
              <a:t>use</a:t>
            </a:r>
            <a:endParaRPr lang="nl-BE" dirty="0"/>
          </a:p>
        </p:txBody>
      </p:sp>
      <p:grpSp>
        <p:nvGrpSpPr>
          <p:cNvPr id="114" name="Groep 57">
            <a:extLst>
              <a:ext uri="{FF2B5EF4-FFF2-40B4-BE49-F238E27FC236}">
                <a16:creationId xmlns:a16="http://schemas.microsoft.com/office/drawing/2014/main" id="{A72BB55A-0135-40FE-9F4D-486DF98371E0}"/>
              </a:ext>
            </a:extLst>
          </p:cNvPr>
          <p:cNvGrpSpPr/>
          <p:nvPr/>
        </p:nvGrpSpPr>
        <p:grpSpPr>
          <a:xfrm>
            <a:off x="10325901" y="136037"/>
            <a:ext cx="1579418" cy="828376"/>
            <a:chOff x="10325901" y="160839"/>
            <a:chExt cx="1579418" cy="828376"/>
          </a:xfrm>
        </p:grpSpPr>
        <p:sp>
          <p:nvSpPr>
            <p:cNvPr id="115" name="Rechthoek 53">
              <a:extLst>
                <a:ext uri="{FF2B5EF4-FFF2-40B4-BE49-F238E27FC236}">
                  <a16:creationId xmlns:a16="http://schemas.microsoft.com/office/drawing/2014/main" id="{8660355C-DE05-4EF9-9FEE-98EF49D39694}"/>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6" name="Tekstvak 55">
              <a:extLst>
                <a:ext uri="{FF2B5EF4-FFF2-40B4-BE49-F238E27FC236}">
                  <a16:creationId xmlns:a16="http://schemas.microsoft.com/office/drawing/2014/main" id="{1E823831-B252-4613-B08A-3D6A244C219F}"/>
                </a:ext>
              </a:extLst>
            </p:cNvPr>
            <p:cNvSpPr txBox="1"/>
            <p:nvPr/>
          </p:nvSpPr>
          <p:spPr>
            <a:xfrm>
              <a:off x="10456021" y="371138"/>
              <a:ext cx="1319173" cy="276999"/>
            </a:xfrm>
            <a:prstGeom prst="rect">
              <a:avLst/>
            </a:prstGeom>
            <a:noFill/>
          </p:spPr>
          <p:txBody>
            <a:bodyPr wrap="square" rtlCol="0">
              <a:spAutoFit/>
            </a:bodyPr>
            <a:lstStyle/>
            <a:p>
              <a:pPr algn="ctr"/>
              <a:r>
                <a:rPr lang="nl-BE" sz="1200" dirty="0"/>
                <a:t>HCP / HCI</a:t>
              </a:r>
            </a:p>
          </p:txBody>
        </p:sp>
      </p:grpSp>
      <p:grpSp>
        <p:nvGrpSpPr>
          <p:cNvPr id="117" name="Groep 61">
            <a:extLst>
              <a:ext uri="{FF2B5EF4-FFF2-40B4-BE49-F238E27FC236}">
                <a16:creationId xmlns:a16="http://schemas.microsoft.com/office/drawing/2014/main" id="{0FC92AEA-512E-4B25-A75C-070C8C8AD658}"/>
              </a:ext>
            </a:extLst>
          </p:cNvPr>
          <p:cNvGrpSpPr/>
          <p:nvPr/>
        </p:nvGrpSpPr>
        <p:grpSpPr>
          <a:xfrm>
            <a:off x="10325894" y="1039655"/>
            <a:ext cx="1579418" cy="828376"/>
            <a:chOff x="10325901" y="160839"/>
            <a:chExt cx="1579418" cy="828376"/>
          </a:xfrm>
        </p:grpSpPr>
        <p:sp>
          <p:nvSpPr>
            <p:cNvPr id="118" name="Rechthoek 62">
              <a:extLst>
                <a:ext uri="{FF2B5EF4-FFF2-40B4-BE49-F238E27FC236}">
                  <a16:creationId xmlns:a16="http://schemas.microsoft.com/office/drawing/2014/main" id="{641E0637-4678-4C30-A56C-1644226EA078}"/>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9" name="Tekstvak 63">
              <a:extLst>
                <a:ext uri="{FF2B5EF4-FFF2-40B4-BE49-F238E27FC236}">
                  <a16:creationId xmlns:a16="http://schemas.microsoft.com/office/drawing/2014/main" id="{1577E3BF-D359-413C-A093-A1130F2EF121}"/>
                </a:ext>
              </a:extLst>
            </p:cNvPr>
            <p:cNvSpPr txBox="1"/>
            <p:nvPr/>
          </p:nvSpPr>
          <p:spPr>
            <a:xfrm>
              <a:off x="10456021" y="371138"/>
              <a:ext cx="1319173" cy="461665"/>
            </a:xfrm>
            <a:prstGeom prst="rect">
              <a:avLst/>
            </a:prstGeom>
            <a:noFill/>
          </p:spPr>
          <p:txBody>
            <a:bodyPr wrap="square" rtlCol="0">
              <a:spAutoFit/>
            </a:bodyPr>
            <a:lstStyle/>
            <a:p>
              <a:pPr algn="ctr"/>
              <a:r>
                <a:rPr lang="nl-BE" sz="1200" dirty="0" err="1"/>
                <a:t>Scientific</a:t>
              </a:r>
              <a:r>
                <a:rPr lang="nl-BE" sz="1200" dirty="0"/>
                <a:t> World</a:t>
              </a:r>
              <a:br>
                <a:rPr lang="nl-BE" sz="1200" dirty="0"/>
              </a:br>
              <a:r>
                <a:rPr lang="nl-BE" sz="1200" dirty="0"/>
                <a:t>Life Sciences</a:t>
              </a:r>
            </a:p>
          </p:txBody>
        </p:sp>
      </p:grpSp>
      <p:grpSp>
        <p:nvGrpSpPr>
          <p:cNvPr id="120" name="Groep 64">
            <a:extLst>
              <a:ext uri="{FF2B5EF4-FFF2-40B4-BE49-F238E27FC236}">
                <a16:creationId xmlns:a16="http://schemas.microsoft.com/office/drawing/2014/main" id="{C796BA3D-C3AA-47AE-AF27-673F49B12806}"/>
              </a:ext>
            </a:extLst>
          </p:cNvPr>
          <p:cNvGrpSpPr/>
          <p:nvPr/>
        </p:nvGrpSpPr>
        <p:grpSpPr>
          <a:xfrm>
            <a:off x="10325894" y="1939382"/>
            <a:ext cx="1579418" cy="828376"/>
            <a:chOff x="10325901" y="160839"/>
            <a:chExt cx="1579418" cy="828376"/>
          </a:xfrm>
        </p:grpSpPr>
        <p:sp>
          <p:nvSpPr>
            <p:cNvPr id="121" name="Rechthoek 65">
              <a:extLst>
                <a:ext uri="{FF2B5EF4-FFF2-40B4-BE49-F238E27FC236}">
                  <a16:creationId xmlns:a16="http://schemas.microsoft.com/office/drawing/2014/main" id="{6F70C6E9-8B3A-4F8F-865D-16E454A78257}"/>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2" name="Tekstvak 66">
              <a:extLst>
                <a:ext uri="{FF2B5EF4-FFF2-40B4-BE49-F238E27FC236}">
                  <a16:creationId xmlns:a16="http://schemas.microsoft.com/office/drawing/2014/main" id="{7315FA54-0828-4D0B-A2AD-E74E8B736110}"/>
                </a:ext>
              </a:extLst>
            </p:cNvPr>
            <p:cNvSpPr txBox="1"/>
            <p:nvPr/>
          </p:nvSpPr>
          <p:spPr>
            <a:xfrm>
              <a:off x="10456020" y="402010"/>
              <a:ext cx="1319173" cy="276999"/>
            </a:xfrm>
            <a:prstGeom prst="rect">
              <a:avLst/>
            </a:prstGeom>
            <a:noFill/>
          </p:spPr>
          <p:txBody>
            <a:bodyPr wrap="square" rtlCol="0">
              <a:spAutoFit/>
            </a:bodyPr>
            <a:lstStyle/>
            <a:p>
              <a:pPr algn="ctr"/>
              <a:r>
                <a:rPr lang="nl-BE" sz="1200" dirty="0" err="1"/>
                <a:t>Industry</a:t>
              </a:r>
              <a:endParaRPr lang="nl-BE" sz="1200" dirty="0"/>
            </a:p>
          </p:txBody>
        </p:sp>
      </p:grpSp>
      <p:grpSp>
        <p:nvGrpSpPr>
          <p:cNvPr id="123" name="Groep 67">
            <a:extLst>
              <a:ext uri="{FF2B5EF4-FFF2-40B4-BE49-F238E27FC236}">
                <a16:creationId xmlns:a16="http://schemas.microsoft.com/office/drawing/2014/main" id="{5D176B37-17FC-4DAD-B417-31EB49C38B4B}"/>
              </a:ext>
            </a:extLst>
          </p:cNvPr>
          <p:cNvGrpSpPr/>
          <p:nvPr/>
        </p:nvGrpSpPr>
        <p:grpSpPr>
          <a:xfrm>
            <a:off x="10311292" y="2836649"/>
            <a:ext cx="1594023" cy="830998"/>
            <a:chOff x="10311296" y="158217"/>
            <a:chExt cx="1594023" cy="830998"/>
          </a:xfrm>
        </p:grpSpPr>
        <p:sp>
          <p:nvSpPr>
            <p:cNvPr id="124" name="Rechthoek 68">
              <a:extLst>
                <a:ext uri="{FF2B5EF4-FFF2-40B4-BE49-F238E27FC236}">
                  <a16:creationId xmlns:a16="http://schemas.microsoft.com/office/drawing/2014/main" id="{FAE660B5-67AF-4E8A-878F-EC169BCA8C99}"/>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5" name="Tekstvak 69">
              <a:extLst>
                <a:ext uri="{FF2B5EF4-FFF2-40B4-BE49-F238E27FC236}">
                  <a16:creationId xmlns:a16="http://schemas.microsoft.com/office/drawing/2014/main" id="{A8A1A94F-BFAD-4B14-A9F1-DB7E5D4E09E6}"/>
                </a:ext>
              </a:extLst>
            </p:cNvPr>
            <p:cNvSpPr txBox="1"/>
            <p:nvPr/>
          </p:nvSpPr>
          <p:spPr>
            <a:xfrm>
              <a:off x="10311296" y="158217"/>
              <a:ext cx="1579418" cy="830997"/>
            </a:xfrm>
            <a:prstGeom prst="rect">
              <a:avLst/>
            </a:prstGeom>
            <a:noFill/>
          </p:spPr>
          <p:txBody>
            <a:bodyPr wrap="square" rtlCol="0">
              <a:spAutoFit/>
            </a:bodyPr>
            <a:lstStyle/>
            <a:p>
              <a:pPr algn="ctr"/>
              <a:r>
                <a:rPr lang="en-US" sz="1200" dirty="0"/>
                <a:t>Government</a:t>
              </a:r>
            </a:p>
            <a:p>
              <a:pPr algn="ctr"/>
              <a:r>
                <a:rPr lang="en-US" sz="1200" dirty="0"/>
                <a:t>(KCE, NIHDI, Sciensano, Federated Entities</a:t>
              </a:r>
              <a:r>
                <a:rPr lang="nl-BE" sz="1200" dirty="0"/>
                <a:t>)</a:t>
              </a:r>
            </a:p>
          </p:txBody>
        </p:sp>
      </p:grpSp>
      <p:grpSp>
        <p:nvGrpSpPr>
          <p:cNvPr id="126" name="Groep 71">
            <a:extLst>
              <a:ext uri="{FF2B5EF4-FFF2-40B4-BE49-F238E27FC236}">
                <a16:creationId xmlns:a16="http://schemas.microsoft.com/office/drawing/2014/main" id="{7734EC5F-5063-4F22-A8DD-B394B0360430}"/>
              </a:ext>
            </a:extLst>
          </p:cNvPr>
          <p:cNvGrpSpPr/>
          <p:nvPr/>
        </p:nvGrpSpPr>
        <p:grpSpPr>
          <a:xfrm>
            <a:off x="10325894" y="3758669"/>
            <a:ext cx="1579418" cy="828376"/>
            <a:chOff x="10325901" y="160839"/>
            <a:chExt cx="1579418" cy="828376"/>
          </a:xfrm>
        </p:grpSpPr>
        <p:sp>
          <p:nvSpPr>
            <p:cNvPr id="127" name="Rechthoek 72">
              <a:extLst>
                <a:ext uri="{FF2B5EF4-FFF2-40B4-BE49-F238E27FC236}">
                  <a16:creationId xmlns:a16="http://schemas.microsoft.com/office/drawing/2014/main" id="{91FA2EC0-4C82-4E4F-AA05-21BAC0EAF89B}"/>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8" name="Tekstvak 73">
              <a:extLst>
                <a:ext uri="{FF2B5EF4-FFF2-40B4-BE49-F238E27FC236}">
                  <a16:creationId xmlns:a16="http://schemas.microsoft.com/office/drawing/2014/main" id="{B154C6F6-3190-44FE-A1AB-8F47964E97C3}"/>
                </a:ext>
              </a:extLst>
            </p:cNvPr>
            <p:cNvSpPr txBox="1"/>
            <p:nvPr/>
          </p:nvSpPr>
          <p:spPr>
            <a:xfrm>
              <a:off x="10456020" y="436527"/>
              <a:ext cx="1319173" cy="461665"/>
            </a:xfrm>
            <a:prstGeom prst="rect">
              <a:avLst/>
            </a:prstGeom>
            <a:noFill/>
          </p:spPr>
          <p:txBody>
            <a:bodyPr wrap="square" rtlCol="0">
              <a:spAutoFit/>
            </a:bodyPr>
            <a:lstStyle/>
            <a:p>
              <a:pPr algn="ctr"/>
              <a:r>
                <a:rPr lang="nl-BE" sz="1200" dirty="0"/>
                <a:t>Health Insurance Fund </a:t>
              </a:r>
            </a:p>
          </p:txBody>
        </p:sp>
      </p:grpSp>
      <p:grpSp>
        <p:nvGrpSpPr>
          <p:cNvPr id="129" name="Groep 75">
            <a:extLst>
              <a:ext uri="{FF2B5EF4-FFF2-40B4-BE49-F238E27FC236}">
                <a16:creationId xmlns:a16="http://schemas.microsoft.com/office/drawing/2014/main" id="{86874460-B5F0-4038-B83C-17E1F83C3FE7}"/>
              </a:ext>
            </a:extLst>
          </p:cNvPr>
          <p:cNvGrpSpPr/>
          <p:nvPr/>
        </p:nvGrpSpPr>
        <p:grpSpPr>
          <a:xfrm>
            <a:off x="10325894" y="5580304"/>
            <a:ext cx="1579418" cy="828376"/>
            <a:chOff x="10325901" y="160839"/>
            <a:chExt cx="1579418" cy="828376"/>
          </a:xfrm>
        </p:grpSpPr>
        <p:sp>
          <p:nvSpPr>
            <p:cNvPr id="130" name="Rechthoek 76">
              <a:extLst>
                <a:ext uri="{FF2B5EF4-FFF2-40B4-BE49-F238E27FC236}">
                  <a16:creationId xmlns:a16="http://schemas.microsoft.com/office/drawing/2014/main" id="{F8B8B77E-AC4F-4B00-947C-C6D52713A71D}"/>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1" name="Tekstvak 77">
              <a:extLst>
                <a:ext uri="{FF2B5EF4-FFF2-40B4-BE49-F238E27FC236}">
                  <a16:creationId xmlns:a16="http://schemas.microsoft.com/office/drawing/2014/main" id="{70C3C8D1-566D-473C-B87F-5504690F5AA3}"/>
                </a:ext>
              </a:extLst>
            </p:cNvPr>
            <p:cNvSpPr txBox="1"/>
            <p:nvPr/>
          </p:nvSpPr>
          <p:spPr>
            <a:xfrm>
              <a:off x="10456020" y="436527"/>
              <a:ext cx="1319173" cy="276999"/>
            </a:xfrm>
            <a:prstGeom prst="rect">
              <a:avLst/>
            </a:prstGeom>
            <a:noFill/>
          </p:spPr>
          <p:txBody>
            <a:bodyPr wrap="square" rtlCol="0">
              <a:spAutoFit/>
            </a:bodyPr>
            <a:lstStyle/>
            <a:p>
              <a:pPr algn="ctr"/>
              <a:r>
                <a:rPr lang="en-US" sz="1200" dirty="0"/>
                <a:t>EU / International</a:t>
              </a:r>
            </a:p>
          </p:txBody>
        </p:sp>
      </p:grpSp>
      <p:grpSp>
        <p:nvGrpSpPr>
          <p:cNvPr id="132" name="Groep 70">
            <a:extLst>
              <a:ext uri="{FF2B5EF4-FFF2-40B4-BE49-F238E27FC236}">
                <a16:creationId xmlns:a16="http://schemas.microsoft.com/office/drawing/2014/main" id="{9991B39D-0CC6-48A7-ADB5-8C818E3D1791}"/>
              </a:ext>
            </a:extLst>
          </p:cNvPr>
          <p:cNvGrpSpPr/>
          <p:nvPr/>
        </p:nvGrpSpPr>
        <p:grpSpPr>
          <a:xfrm>
            <a:off x="10325894" y="4669264"/>
            <a:ext cx="1579418" cy="828376"/>
            <a:chOff x="10325901" y="160839"/>
            <a:chExt cx="1579418" cy="828376"/>
          </a:xfrm>
        </p:grpSpPr>
        <p:sp>
          <p:nvSpPr>
            <p:cNvPr id="133" name="Rechthoek 74">
              <a:extLst>
                <a:ext uri="{FF2B5EF4-FFF2-40B4-BE49-F238E27FC236}">
                  <a16:creationId xmlns:a16="http://schemas.microsoft.com/office/drawing/2014/main" id="{BBA1464B-77C4-4A30-8A3C-A988622B5924}"/>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4" name="Tekstvak 91">
              <a:extLst>
                <a:ext uri="{FF2B5EF4-FFF2-40B4-BE49-F238E27FC236}">
                  <a16:creationId xmlns:a16="http://schemas.microsoft.com/office/drawing/2014/main" id="{17D17942-5A40-40A3-80E1-DDEED7A9C021}"/>
                </a:ext>
              </a:extLst>
            </p:cNvPr>
            <p:cNvSpPr txBox="1"/>
            <p:nvPr/>
          </p:nvSpPr>
          <p:spPr>
            <a:xfrm>
              <a:off x="10456020" y="436527"/>
              <a:ext cx="1319173" cy="276999"/>
            </a:xfrm>
            <a:prstGeom prst="rect">
              <a:avLst/>
            </a:prstGeom>
            <a:noFill/>
          </p:spPr>
          <p:txBody>
            <a:bodyPr wrap="square" rtlCol="0">
              <a:spAutoFit/>
            </a:bodyPr>
            <a:lstStyle/>
            <a:p>
              <a:pPr algn="ctr"/>
              <a:r>
                <a:rPr lang="en-US" sz="1200" dirty="0"/>
                <a:t>Civilians</a:t>
              </a:r>
            </a:p>
          </p:txBody>
        </p:sp>
      </p:grpSp>
    </p:spTree>
    <p:extLst>
      <p:ext uri="{BB962C8B-B14F-4D97-AF65-F5344CB8AC3E}">
        <p14:creationId xmlns:p14="http://schemas.microsoft.com/office/powerpoint/2010/main" val="1439710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836A55E-6113-7C64-69E7-79F4A1F11286}"/>
              </a:ext>
            </a:extLst>
          </p:cNvPr>
          <p:cNvSpPr/>
          <p:nvPr/>
        </p:nvSpPr>
        <p:spPr>
          <a:xfrm>
            <a:off x="720000" y="4007678"/>
            <a:ext cx="7127635" cy="720000"/>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3200">
                <a:solidFill>
                  <a:schemeClr val="bg1">
                    <a:lumMod val="95000"/>
                  </a:schemeClr>
                </a:solidFill>
              </a:rPr>
              <a:t>Health Data Academy</a:t>
            </a:r>
          </a:p>
        </p:txBody>
      </p:sp>
      <p:sp>
        <p:nvSpPr>
          <p:cNvPr id="14" name="Rectangle 13">
            <a:extLst>
              <a:ext uri="{FF2B5EF4-FFF2-40B4-BE49-F238E27FC236}">
                <a16:creationId xmlns:a16="http://schemas.microsoft.com/office/drawing/2014/main" id="{AD466EAB-01F7-910F-1042-339D0E8070D1}"/>
              </a:ext>
            </a:extLst>
          </p:cNvPr>
          <p:cNvSpPr/>
          <p:nvPr/>
        </p:nvSpPr>
        <p:spPr>
          <a:xfrm>
            <a:off x="710355" y="4894302"/>
            <a:ext cx="7137280" cy="540000"/>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3200">
                <a:solidFill>
                  <a:schemeClr val="bg1">
                    <a:lumMod val="95000"/>
                  </a:schemeClr>
                </a:solidFill>
              </a:rPr>
              <a:t>Communication &amp; Outreach</a:t>
            </a:r>
          </a:p>
        </p:txBody>
      </p:sp>
      <p:sp>
        <p:nvSpPr>
          <p:cNvPr id="15" name="Rectangle 14">
            <a:extLst>
              <a:ext uri="{FF2B5EF4-FFF2-40B4-BE49-F238E27FC236}">
                <a16:creationId xmlns:a16="http://schemas.microsoft.com/office/drawing/2014/main" id="{9085C9DD-5273-2B29-90B1-2BB50112C47F}"/>
              </a:ext>
            </a:extLst>
          </p:cNvPr>
          <p:cNvSpPr/>
          <p:nvPr/>
        </p:nvSpPr>
        <p:spPr>
          <a:xfrm>
            <a:off x="710355" y="2833054"/>
            <a:ext cx="10764000" cy="1008000"/>
          </a:xfrm>
          <a:prstGeom prst="rect">
            <a:avLst/>
          </a:prstGeom>
          <a:solidFill>
            <a:srgbClr val="E42F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3200">
                <a:solidFill>
                  <a:schemeClr val="bg1">
                    <a:lumMod val="95000"/>
                  </a:schemeClr>
                </a:solidFill>
              </a:rPr>
              <a:t>Data Science</a:t>
            </a:r>
          </a:p>
        </p:txBody>
      </p:sp>
      <p:sp>
        <p:nvSpPr>
          <p:cNvPr id="17" name="Rectangle 16">
            <a:extLst>
              <a:ext uri="{FF2B5EF4-FFF2-40B4-BE49-F238E27FC236}">
                <a16:creationId xmlns:a16="http://schemas.microsoft.com/office/drawing/2014/main" id="{2BADFAB6-BD4B-820E-35FD-C7E6A3E9586A}"/>
              </a:ext>
            </a:extLst>
          </p:cNvPr>
          <p:cNvSpPr/>
          <p:nvPr/>
        </p:nvSpPr>
        <p:spPr>
          <a:xfrm>
            <a:off x="4386600" y="1588359"/>
            <a:ext cx="3420000" cy="1080000"/>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3200" dirty="0">
                <a:solidFill>
                  <a:schemeClr val="bg1">
                    <a:lumMod val="95000"/>
                  </a:schemeClr>
                </a:solidFill>
              </a:rPr>
              <a:t>Governance</a:t>
            </a:r>
          </a:p>
        </p:txBody>
      </p:sp>
      <p:sp>
        <p:nvSpPr>
          <p:cNvPr id="18" name="Rectangle 17">
            <a:extLst>
              <a:ext uri="{FF2B5EF4-FFF2-40B4-BE49-F238E27FC236}">
                <a16:creationId xmlns:a16="http://schemas.microsoft.com/office/drawing/2014/main" id="{E1B2E15F-2723-BFB9-58EB-289B2E3994AA}"/>
              </a:ext>
            </a:extLst>
          </p:cNvPr>
          <p:cNvSpPr/>
          <p:nvPr/>
        </p:nvSpPr>
        <p:spPr>
          <a:xfrm>
            <a:off x="8053200" y="1578713"/>
            <a:ext cx="3420000" cy="1080000"/>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3200" dirty="0">
                <a:solidFill>
                  <a:schemeClr val="bg1">
                    <a:lumMod val="95000"/>
                  </a:schemeClr>
                </a:solidFill>
              </a:rPr>
              <a:t>Deontology &amp; Ethics</a:t>
            </a:r>
          </a:p>
        </p:txBody>
      </p:sp>
      <p:sp>
        <p:nvSpPr>
          <p:cNvPr id="19" name="Rectangle 18">
            <a:extLst>
              <a:ext uri="{FF2B5EF4-FFF2-40B4-BE49-F238E27FC236}">
                <a16:creationId xmlns:a16="http://schemas.microsoft.com/office/drawing/2014/main" id="{6E9289D8-F04A-AFC8-2CF3-CDAFCE8F0AEB}"/>
              </a:ext>
            </a:extLst>
          </p:cNvPr>
          <p:cNvSpPr/>
          <p:nvPr/>
        </p:nvSpPr>
        <p:spPr>
          <a:xfrm>
            <a:off x="720000" y="1586430"/>
            <a:ext cx="3420000" cy="1080000"/>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3200">
                <a:solidFill>
                  <a:schemeClr val="bg1">
                    <a:lumMod val="95000"/>
                  </a:schemeClr>
                </a:solidFill>
              </a:rPr>
              <a:t>Legal</a:t>
            </a:r>
          </a:p>
        </p:txBody>
      </p:sp>
      <p:sp>
        <p:nvSpPr>
          <p:cNvPr id="20" name="Rectangle 19">
            <a:extLst>
              <a:ext uri="{FF2B5EF4-FFF2-40B4-BE49-F238E27FC236}">
                <a16:creationId xmlns:a16="http://schemas.microsoft.com/office/drawing/2014/main" id="{9433F34F-4AA2-586A-BBA9-C65E76727DCA}"/>
              </a:ext>
            </a:extLst>
          </p:cNvPr>
          <p:cNvSpPr/>
          <p:nvPr/>
        </p:nvSpPr>
        <p:spPr>
          <a:xfrm>
            <a:off x="8054355" y="4007678"/>
            <a:ext cx="3420000" cy="1437546"/>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3200">
                <a:solidFill>
                  <a:schemeClr val="bg1">
                    <a:lumMod val="95000"/>
                  </a:schemeClr>
                </a:solidFill>
              </a:rPr>
              <a:t>Business Models</a:t>
            </a:r>
            <a:br>
              <a:rPr lang="en-US" sz="3200">
                <a:solidFill>
                  <a:schemeClr val="bg1">
                    <a:lumMod val="95000"/>
                  </a:schemeClr>
                </a:solidFill>
              </a:rPr>
            </a:br>
            <a:r>
              <a:rPr lang="en-US" sz="3200">
                <a:solidFill>
                  <a:schemeClr val="bg1">
                    <a:lumMod val="95000"/>
                  </a:schemeClr>
                </a:solidFill>
              </a:rPr>
              <a:t>&amp; ROI</a:t>
            </a:r>
          </a:p>
        </p:txBody>
      </p:sp>
      <p:sp>
        <p:nvSpPr>
          <p:cNvPr id="3" name="Tijdelijke aanduiding voor tekst 2"/>
          <p:cNvSpPr>
            <a:spLocks noGrp="1"/>
          </p:cNvSpPr>
          <p:nvPr>
            <p:ph type="body" sz="quarter" idx="11"/>
          </p:nvPr>
        </p:nvSpPr>
        <p:spPr/>
        <p:txBody>
          <a:bodyPr/>
          <a:lstStyle/>
          <a:p>
            <a:r>
              <a:rPr lang="nl-BE" dirty="0" err="1" smtClean="0"/>
              <a:t>Work</a:t>
            </a:r>
            <a:r>
              <a:rPr lang="nl-BE" dirty="0" smtClean="0"/>
              <a:t> packages</a:t>
            </a:r>
            <a:endParaRPr lang="nl-BE"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37</a:t>
            </a:fld>
            <a:endParaRPr lang="en-GB" dirty="0"/>
          </a:p>
        </p:txBody>
      </p:sp>
    </p:spTree>
    <p:extLst>
      <p:ext uri="{BB962C8B-B14F-4D97-AF65-F5344CB8AC3E}">
        <p14:creationId xmlns:p14="http://schemas.microsoft.com/office/powerpoint/2010/main" val="3465856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BE" dirty="0" smtClean="0"/>
              <a:t>Legal </a:t>
            </a:r>
            <a:r>
              <a:rPr lang="nl-BE" dirty="0" err="1" smtClean="0"/>
              <a:t>and</a:t>
            </a:r>
            <a:r>
              <a:rPr lang="nl-BE" dirty="0" smtClean="0"/>
              <a:t> </a:t>
            </a:r>
            <a:r>
              <a:rPr lang="nl-BE" dirty="0" err="1" smtClean="0"/>
              <a:t>governance</a:t>
            </a:r>
            <a:r>
              <a:rPr lang="nl-BE" dirty="0" smtClean="0"/>
              <a:t> </a:t>
            </a:r>
            <a:r>
              <a:rPr lang="nl-BE" dirty="0" err="1" smtClean="0"/>
              <a:t>work</a:t>
            </a:r>
            <a:r>
              <a:rPr lang="nl-BE" dirty="0" smtClean="0"/>
              <a:t> packages</a:t>
            </a:r>
            <a:endParaRPr lang="nl-BE" dirty="0"/>
          </a:p>
        </p:txBody>
      </p:sp>
      <p:sp>
        <p:nvSpPr>
          <p:cNvPr id="7" name="Tijdelijke aanduiding voor tekst 6"/>
          <p:cNvSpPr>
            <a:spLocks noGrp="1"/>
          </p:cNvSpPr>
          <p:nvPr>
            <p:ph type="body" sz="quarter" idx="13"/>
          </p:nvPr>
        </p:nvSpPr>
        <p:spPr/>
        <p:txBody>
          <a:bodyPr/>
          <a:lstStyle/>
          <a:p>
            <a:r>
              <a:rPr lang="en-US" dirty="0" smtClean="0"/>
              <a:t>Legal</a:t>
            </a:r>
            <a:endParaRPr lang="en-US" dirty="0"/>
          </a:p>
          <a:p>
            <a:pPr lvl="1"/>
            <a:r>
              <a:rPr lang="en-GB" dirty="0" smtClean="0"/>
              <a:t>legal </a:t>
            </a:r>
            <a:r>
              <a:rPr lang="en-GB" dirty="0"/>
              <a:t>structure of the HDA</a:t>
            </a:r>
          </a:p>
          <a:p>
            <a:pPr lvl="1"/>
            <a:r>
              <a:rPr lang="en-GB" dirty="0" smtClean="0"/>
              <a:t>legal framework for organising </a:t>
            </a:r>
            <a:r>
              <a:rPr lang="en-GB" dirty="0"/>
              <a:t>data exchange</a:t>
            </a:r>
          </a:p>
          <a:p>
            <a:pPr lvl="1"/>
            <a:r>
              <a:rPr lang="en-GB" dirty="0" smtClean="0"/>
              <a:t>code </a:t>
            </a:r>
            <a:r>
              <a:rPr lang="en-GB" dirty="0"/>
              <a:t>of conduct for all stakeholders</a:t>
            </a:r>
          </a:p>
          <a:p>
            <a:endParaRPr lang="en-GB" dirty="0" smtClean="0"/>
          </a:p>
          <a:p>
            <a:r>
              <a:rPr lang="en-GB" dirty="0" smtClean="0"/>
              <a:t>Governance</a:t>
            </a:r>
            <a:endParaRPr lang="en-GB" dirty="0"/>
          </a:p>
          <a:p>
            <a:pPr lvl="1"/>
            <a:r>
              <a:rPr lang="en-GB" dirty="0"/>
              <a:t>good management of own organization</a:t>
            </a:r>
          </a:p>
          <a:p>
            <a:pPr lvl="1"/>
            <a:r>
              <a:rPr lang="en-GB" dirty="0"/>
              <a:t>governance of stakeholders, collaborations, agreements and SLAs</a:t>
            </a:r>
          </a:p>
          <a:p>
            <a:pPr lvl="1"/>
            <a:r>
              <a:rPr lang="en-GB" dirty="0"/>
              <a:t>harmonize processes (application process, process followed by deontological and ethical committees), data models, metadata</a:t>
            </a:r>
          </a:p>
          <a:p>
            <a:pPr lvl="1"/>
            <a:r>
              <a:rPr lang="en-GB" dirty="0"/>
              <a:t>collaboration with other initiatives (also European), evaluate and monitor them for opportunities</a:t>
            </a:r>
          </a:p>
          <a:p>
            <a:pPr lvl="1"/>
            <a:r>
              <a:rPr lang="en-GB" dirty="0"/>
              <a:t>inventory, evaluate, advise data administrators and data users</a:t>
            </a:r>
          </a:p>
          <a:p>
            <a:pPr lvl="1"/>
            <a:endParaRPr lang="en-GB" dirty="0"/>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38</a:t>
            </a:fld>
            <a:endParaRPr lang="en-GB" dirty="0"/>
          </a:p>
        </p:txBody>
      </p:sp>
    </p:spTree>
    <p:extLst>
      <p:ext uri="{BB962C8B-B14F-4D97-AF65-F5344CB8AC3E}">
        <p14:creationId xmlns:p14="http://schemas.microsoft.com/office/powerpoint/2010/main" val="1661792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1"/>
          </p:nvPr>
        </p:nvSpPr>
        <p:spPr/>
        <p:txBody>
          <a:bodyPr/>
          <a:lstStyle/>
          <a:p>
            <a:r>
              <a:rPr lang="nl-BE" dirty="0" smtClean="0"/>
              <a:t>Data </a:t>
            </a:r>
            <a:r>
              <a:rPr lang="nl-BE" dirty="0" err="1" smtClean="0"/>
              <a:t>science</a:t>
            </a:r>
            <a:r>
              <a:rPr lang="nl-BE" dirty="0" smtClean="0"/>
              <a:t> </a:t>
            </a:r>
            <a:r>
              <a:rPr lang="nl-BE" dirty="0" err="1" smtClean="0"/>
              <a:t>work</a:t>
            </a:r>
            <a:r>
              <a:rPr lang="nl-BE" dirty="0" smtClean="0"/>
              <a:t> package</a:t>
            </a:r>
            <a:endParaRPr lang="nl-BE" dirty="0"/>
          </a:p>
        </p:txBody>
      </p:sp>
      <p:sp>
        <p:nvSpPr>
          <p:cNvPr id="6" name="Tijdelijke aanduiding voor tekst 5"/>
          <p:cNvSpPr>
            <a:spLocks noGrp="1"/>
          </p:cNvSpPr>
          <p:nvPr>
            <p:ph type="body" sz="quarter" idx="13"/>
          </p:nvPr>
        </p:nvSpPr>
        <p:spPr/>
        <p:txBody>
          <a:bodyPr/>
          <a:lstStyle/>
          <a:p>
            <a:pPr>
              <a:spcAft>
                <a:spcPts val="600"/>
              </a:spcAft>
            </a:pPr>
            <a:r>
              <a:rPr lang="en-GB" dirty="0" smtClean="0"/>
              <a:t>Data </a:t>
            </a:r>
            <a:r>
              <a:rPr lang="en-GB" dirty="0"/>
              <a:t>strategies</a:t>
            </a:r>
          </a:p>
          <a:p>
            <a:pPr>
              <a:spcAft>
                <a:spcPts val="600"/>
              </a:spcAft>
            </a:pPr>
            <a:r>
              <a:rPr lang="en-GB" dirty="0" smtClean="0"/>
              <a:t>Data </a:t>
            </a:r>
            <a:r>
              <a:rPr lang="en-GB" dirty="0"/>
              <a:t>transformation processes and FAIR data transformation processes</a:t>
            </a:r>
          </a:p>
          <a:p>
            <a:pPr>
              <a:spcAft>
                <a:spcPts val="600"/>
              </a:spcAft>
            </a:pPr>
            <a:r>
              <a:rPr lang="en-GB" dirty="0" smtClean="0"/>
              <a:t>Setting </a:t>
            </a:r>
            <a:r>
              <a:rPr lang="en-GB" dirty="0"/>
              <a:t>up a Master Data Management platform</a:t>
            </a:r>
          </a:p>
          <a:p>
            <a:pPr>
              <a:spcAft>
                <a:spcPts val="600"/>
              </a:spcAft>
            </a:pPr>
            <a:r>
              <a:rPr lang="en-GB" dirty="0" smtClean="0"/>
              <a:t>Setting </a:t>
            </a:r>
            <a:r>
              <a:rPr lang="en-GB" dirty="0"/>
              <a:t>up a metadata catalogue</a:t>
            </a:r>
          </a:p>
          <a:p>
            <a:pPr>
              <a:spcAft>
                <a:spcPts val="600"/>
              </a:spcAft>
            </a:pPr>
            <a:r>
              <a:rPr lang="en-GB" dirty="0" smtClean="0"/>
              <a:t>Identification</a:t>
            </a:r>
            <a:r>
              <a:rPr lang="en-GB" dirty="0"/>
              <a:t>, analysis and support of reference databases</a:t>
            </a:r>
          </a:p>
          <a:p>
            <a:pPr>
              <a:spcAft>
                <a:spcPts val="600"/>
              </a:spcAft>
            </a:pPr>
            <a:r>
              <a:rPr lang="en-GB" dirty="0" smtClean="0"/>
              <a:t>Request </a:t>
            </a:r>
            <a:r>
              <a:rPr lang="en-GB" dirty="0"/>
              <a:t>support for applicants and providers</a:t>
            </a:r>
          </a:p>
          <a:p>
            <a:pPr>
              <a:spcAft>
                <a:spcPts val="600"/>
              </a:spcAft>
            </a:pPr>
            <a:r>
              <a:rPr lang="en-GB" dirty="0" smtClean="0"/>
              <a:t>Transparency </a:t>
            </a:r>
            <a:r>
              <a:rPr lang="en-GB" dirty="0"/>
              <a:t>and reporting</a:t>
            </a:r>
          </a:p>
          <a:p>
            <a:endParaRPr lang="nl-BE"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39</a:t>
            </a:fld>
            <a:endParaRPr lang="en-GB" dirty="0"/>
          </a:p>
        </p:txBody>
      </p:sp>
    </p:spTree>
    <p:extLst>
      <p:ext uri="{BB962C8B-B14F-4D97-AF65-F5344CB8AC3E}">
        <p14:creationId xmlns:p14="http://schemas.microsoft.com/office/powerpoint/2010/main" val="159504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H="1" flipV="1">
            <a:off x="4140626" y="2448971"/>
            <a:ext cx="733885" cy="129692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718627" y="3544126"/>
            <a:ext cx="897653" cy="490668"/>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838575" y="4383688"/>
            <a:ext cx="757238" cy="52625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297863" y="4714683"/>
            <a:ext cx="655138" cy="9461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3207549" y="2309987"/>
            <a:ext cx="576079" cy="63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693078" y="3564958"/>
            <a:ext cx="455186"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2800814" y="4832721"/>
            <a:ext cx="603201" cy="1101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3781951" y="5807202"/>
            <a:ext cx="385502" cy="90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372100" y="4672665"/>
            <a:ext cx="881462"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44" idx="2"/>
          </p:cNvCxnSpPr>
          <p:nvPr/>
        </p:nvCxnSpPr>
        <p:spPr>
          <a:xfrm flipV="1">
            <a:off x="7508422" y="2911023"/>
            <a:ext cx="734395" cy="88433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60333" y="4101572"/>
            <a:ext cx="621297"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7012386" y="4672665"/>
            <a:ext cx="5158"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397297" y="3026257"/>
            <a:ext cx="1504" cy="94606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352231" y="3026257"/>
            <a:ext cx="277036" cy="654962"/>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768356" y="5895783"/>
            <a:ext cx="975595" cy="238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700964" y="4101572"/>
            <a:ext cx="906240" cy="644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5236" y="4891561"/>
            <a:ext cx="769268" cy="769268"/>
          </a:xfrm>
          <a:prstGeom prst="rect">
            <a:avLst/>
          </a:prstGeom>
        </p:spPr>
      </p:pic>
      <p:pic>
        <p:nvPicPr>
          <p:cNvPr id="85" name="Picture 84"/>
          <p:cNvPicPr>
            <a:picLocks noChangeAspect="1"/>
          </p:cNvPicPr>
          <p:nvPr/>
        </p:nvPicPr>
        <p:blipFill>
          <a:blip r:embed="rId3" cstate="print">
            <a:extLst>
              <a:ext uri="{BEBA8EAE-BF5A-486C-A8C5-ECC9F3942E4B}">
                <a14:imgProps xmlns:a14="http://schemas.microsoft.com/office/drawing/2010/main">
                  <a14:imgLayer r:embed="rId4">
                    <a14:imgEffect>
                      <a14:backgroundRemoval t="9783" b="96739" l="3261" r="100000">
                        <a14:foregroundMark x1="83152" y1="72283" x2="83152" y2="72283"/>
                        <a14:foregroundMark x1="79891" y1="45109" x2="79891" y2="45109"/>
                      </a14:backgroundRemoval>
                    </a14:imgEffect>
                  </a14:imgLayer>
                </a14:imgProps>
              </a:ext>
              <a:ext uri="{28A0092B-C50C-407E-A947-70E740481C1C}">
                <a14:useLocalDpi xmlns:a14="http://schemas.microsoft.com/office/drawing/2010/main" val="0"/>
              </a:ext>
            </a:extLst>
          </a:blip>
          <a:stretch>
            <a:fillRect/>
          </a:stretch>
        </p:blipFill>
        <p:spPr>
          <a:xfrm>
            <a:off x="8639150" y="5540389"/>
            <a:ext cx="764704" cy="764704"/>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1300" y="5683649"/>
            <a:ext cx="548680" cy="548680"/>
          </a:xfrm>
          <a:prstGeom prst="rect">
            <a:avLst/>
          </a:prstGeom>
        </p:spPr>
      </p:pic>
      <p:pic>
        <p:nvPicPr>
          <p:cNvPr id="1026" name="Picture 2" descr="H:\Communication\Shared\Images Library\eHealth People Icons\electroniq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7809" y="3431189"/>
            <a:ext cx="1511643" cy="151164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0305" y="2187641"/>
            <a:ext cx="1795699" cy="831831"/>
          </a:xfrm>
          <a:prstGeom prst="rect">
            <a:avLst/>
          </a:prstGeom>
          <a:noFill/>
          <a:ln w="9525">
            <a:solidFill>
              <a:srgbClr val="525252"/>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cstate="print">
            <a:extLst>
              <a:ext uri="{BEBA8EAE-BF5A-486C-A8C5-ECC9F3942E4B}">
                <a14:imgProps xmlns:a14="http://schemas.microsoft.com/office/drawing/2010/main">
                  <a14:imgLayer r:embed="rId9">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a:off x="1919537" y="1506222"/>
            <a:ext cx="1402135" cy="1402135"/>
          </a:xfrm>
          <a:prstGeom prst="rect">
            <a:avLst/>
          </a:prstGeom>
        </p:spPr>
      </p:pic>
      <p:pic>
        <p:nvPicPr>
          <p:cNvPr id="19" name="Picture 18"/>
          <p:cNvPicPr>
            <a:picLocks noChangeAspect="1"/>
          </p:cNvPicPr>
          <p:nvPr/>
        </p:nvPicPr>
        <p:blipFill>
          <a:blip r:embed="rId10" cstate="print">
            <a:extLst>
              <a:ext uri="{BEBA8EAE-BF5A-486C-A8C5-ECC9F3942E4B}">
                <a14:imgProps xmlns:a14="http://schemas.microsoft.com/office/drawing/2010/main">
                  <a14:imgLayer r:embed="rId11">
                    <a14:imgEffect>
                      <a14:backgroundRemoval t="6204" b="93066" l="9489" r="89416">
                        <a14:foregroundMark x1="24453" y1="21533" x2="24453" y2="21533"/>
                        <a14:foregroundMark x1="27007" y1="6569" x2="27007" y2="6569"/>
                        <a14:foregroundMark x1="40511" y1="10584" x2="40511" y2="10584"/>
                        <a14:foregroundMark x1="45620" y1="72263" x2="45620" y2="72263"/>
                        <a14:foregroundMark x1="85766" y1="38686" x2="85766" y2="38686"/>
                        <a14:foregroundMark x1="41606" y1="82117" x2="41606" y2="82117"/>
                        <a14:foregroundMark x1="40511" y1="85766" x2="40511" y2="85766"/>
                        <a14:foregroundMark x1="33577" y1="93066" x2="33577" y2="93066"/>
                      </a14:backgroundRemoval>
                    </a14:imgEffect>
                  </a14:imgLayer>
                </a14:imgProps>
              </a:ext>
              <a:ext uri="{28A0092B-C50C-407E-A947-70E740481C1C}">
                <a14:useLocalDpi xmlns:a14="http://schemas.microsoft.com/office/drawing/2010/main" val="0"/>
              </a:ext>
            </a:extLst>
          </a:blip>
          <a:stretch>
            <a:fillRect/>
          </a:stretch>
        </p:blipFill>
        <p:spPr>
          <a:xfrm>
            <a:off x="2748042" y="5303396"/>
            <a:ext cx="1138974" cy="1138974"/>
          </a:xfrm>
          <a:prstGeom prst="rect">
            <a:avLst/>
          </a:prstGeom>
        </p:spPr>
      </p:pic>
      <p:pic>
        <p:nvPicPr>
          <p:cNvPr id="20" name="Picture 19"/>
          <p:cNvPicPr>
            <a:picLocks noChangeAspect="1"/>
          </p:cNvPicPr>
          <p:nvPr/>
        </p:nvPicPr>
        <p:blipFill>
          <a:blip r:embed="rId12" cstate="print">
            <a:extLst>
              <a:ext uri="{BEBA8EAE-BF5A-486C-A8C5-ECC9F3942E4B}">
                <a14:imgProps xmlns:a14="http://schemas.microsoft.com/office/drawing/2010/main">
                  <a14:imgLayer r:embed="rId13">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689278" y="4294402"/>
            <a:ext cx="1240334" cy="1240334"/>
          </a:xfrm>
          <a:prstGeom prst="rect">
            <a:avLst/>
          </a:prstGeom>
        </p:spPr>
      </p:pic>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1670097" y="2896620"/>
            <a:ext cx="1130717" cy="1130717"/>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10773" y="3256867"/>
            <a:ext cx="708670" cy="708670"/>
          </a:xfrm>
          <a:prstGeom prst="rect">
            <a:avLst/>
          </a:prstGeom>
        </p:spPr>
      </p:pic>
      <p:pic>
        <p:nvPicPr>
          <p:cNvPr id="67" name="Picture 6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44460" y="1894886"/>
            <a:ext cx="708670" cy="708670"/>
          </a:xfrm>
          <a:prstGeom prst="rect">
            <a:avLst/>
          </a:prstGeom>
        </p:spPr>
      </p:pic>
      <p:pic>
        <p:nvPicPr>
          <p:cNvPr id="68" name="Picture 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79776" y="5452866"/>
            <a:ext cx="708670" cy="708670"/>
          </a:xfrm>
          <a:prstGeom prst="rect">
            <a:avLst/>
          </a:prstGeom>
        </p:spPr>
      </p:pic>
      <p:pic>
        <p:nvPicPr>
          <p:cNvPr id="69" name="Picture 6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48291" y="4478386"/>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97228" y="1161426"/>
            <a:ext cx="936955" cy="9369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70556" y="3787518"/>
            <a:ext cx="1951264" cy="1155313"/>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94744" y="3855984"/>
            <a:ext cx="1702891" cy="504056"/>
          </a:xfrm>
          <a:prstGeom prst="rect">
            <a:avLst/>
          </a:prstGeom>
        </p:spPr>
      </p:pic>
      <p:pic>
        <p:nvPicPr>
          <p:cNvPr id="44" name="Picture 43"/>
          <p:cNvPicPr>
            <a:picLocks noChangeAspect="1"/>
          </p:cNvPicPr>
          <p:nvPr/>
        </p:nvPicPr>
        <p:blipFill>
          <a:blip r:embed="rId19"/>
          <a:stretch>
            <a:fillRect/>
          </a:stretch>
        </p:blipFill>
        <p:spPr>
          <a:xfrm>
            <a:off x="7319544" y="2384469"/>
            <a:ext cx="1846545" cy="526554"/>
          </a:xfrm>
          <a:prstGeom prst="rect">
            <a:avLst/>
          </a:prstGeom>
          <a:ln>
            <a:solidFill>
              <a:srgbClr val="525252"/>
            </a:solidFill>
          </a:ln>
        </p:spPr>
      </p:pic>
      <p:pic>
        <p:nvPicPr>
          <p:cNvPr id="14" name="Picture 13"/>
          <p:cNvPicPr>
            <a:picLocks noChangeAspect="1"/>
          </p:cNvPicPr>
          <p:nvPr/>
        </p:nvPicPr>
        <p:blipFill>
          <a:blip r:embed="rId20"/>
          <a:stretch>
            <a:fillRect/>
          </a:stretch>
        </p:blipFill>
        <p:spPr>
          <a:xfrm>
            <a:off x="6266387" y="5179162"/>
            <a:ext cx="1511939" cy="1274174"/>
          </a:xfrm>
          <a:prstGeom prst="rect">
            <a:avLst/>
          </a:prstGeom>
          <a:ln>
            <a:solidFill>
              <a:srgbClr val="525252"/>
            </a:solidFill>
          </a:ln>
        </p:spPr>
      </p:pic>
      <p:sp>
        <p:nvSpPr>
          <p:cNvPr id="75" name="TextBox 74"/>
          <p:cNvSpPr txBox="1"/>
          <p:nvPr/>
        </p:nvSpPr>
        <p:spPr>
          <a:xfrm>
            <a:off x="8648427" y="3934431"/>
            <a:ext cx="1510855" cy="646331"/>
          </a:xfrm>
          <a:prstGeom prst="rect">
            <a:avLst/>
          </a:prstGeom>
          <a:noFill/>
        </p:spPr>
        <p:txBody>
          <a:bodyPr wrap="square" rtlCol="0">
            <a:spAutoFit/>
          </a:bodyPr>
          <a:lstStyle/>
          <a:p>
            <a:r>
              <a:rPr lang="fr-BE" dirty="0"/>
              <a:t>Sources authentiques</a:t>
            </a:r>
          </a:p>
        </p:txBody>
      </p:sp>
      <p:pic>
        <p:nvPicPr>
          <p:cNvPr id="77" name="Picture 76"/>
          <p:cNvPicPr>
            <a:picLocks noChangeAspect="1"/>
          </p:cNvPicPr>
          <p:nvPr/>
        </p:nvPicPr>
        <p:blipFill>
          <a:blip r:embed="rId21"/>
          <a:stretch>
            <a:fillRect/>
          </a:stretch>
        </p:blipFill>
        <p:spPr>
          <a:xfrm>
            <a:off x="8869165" y="3474597"/>
            <a:ext cx="621846" cy="542591"/>
          </a:xfrm>
          <a:prstGeom prst="rect">
            <a:avLst/>
          </a:prstGeom>
        </p:spPr>
      </p:pic>
      <p:pic>
        <p:nvPicPr>
          <p:cNvPr id="25" name="Picture 24"/>
          <p:cNvPicPr>
            <a:picLocks noChangeAspect="1"/>
          </p:cNvPicPr>
          <p:nvPr/>
        </p:nvPicPr>
        <p:blipFill>
          <a:blip r:embed="rId22"/>
          <a:stretch>
            <a:fillRect/>
          </a:stretch>
        </p:blipFill>
        <p:spPr>
          <a:xfrm>
            <a:off x="6669145" y="4307170"/>
            <a:ext cx="650398" cy="564687"/>
          </a:xfrm>
          <a:prstGeom prst="rect">
            <a:avLst/>
          </a:prstGeom>
        </p:spPr>
      </p:pic>
      <p:cxnSp>
        <p:nvCxnSpPr>
          <p:cNvPr id="95" name="Straight Connector 94"/>
          <p:cNvCxnSpPr/>
          <p:nvPr/>
        </p:nvCxnSpPr>
        <p:spPr>
          <a:xfrm>
            <a:off x="6227609" y="1856490"/>
            <a:ext cx="561" cy="31944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sp>
        <p:nvSpPr>
          <p:cNvPr id="4" name="Tijdelijke aanduiding voor tekst 3"/>
          <p:cNvSpPr>
            <a:spLocks noGrp="1"/>
          </p:cNvSpPr>
          <p:nvPr>
            <p:ph type="body" sz="quarter" idx="11"/>
          </p:nvPr>
        </p:nvSpPr>
        <p:spPr/>
        <p:txBody>
          <a:bodyPr/>
          <a:lstStyle/>
          <a:p>
            <a:r>
              <a:rPr lang="fr-BE" dirty="0"/>
              <a:t>Aperçu du paysage de </a:t>
            </a:r>
            <a:r>
              <a:rPr lang="fr-BE" dirty="0" smtClean="0"/>
              <a:t>l’</a:t>
            </a:r>
            <a:r>
              <a:rPr lang="fr-BE" dirty="0" err="1" smtClean="0"/>
              <a:t>eSanté</a:t>
            </a:r>
            <a:r>
              <a:rPr lang="fr-BE" dirty="0" smtClean="0"/>
              <a:t> </a:t>
            </a:r>
            <a:r>
              <a:rPr lang="fr-BE" dirty="0"/>
              <a:t>en Belgique</a:t>
            </a:r>
            <a:endParaRPr lang="nl-BE"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4</a:t>
            </a:fld>
            <a:endParaRPr lang="en-GB" dirty="0"/>
          </a:p>
        </p:txBody>
      </p:sp>
    </p:spTree>
    <p:extLst>
      <p:ext uri="{BB962C8B-B14F-4D97-AF65-F5344CB8AC3E}">
        <p14:creationId xmlns:p14="http://schemas.microsoft.com/office/powerpoint/2010/main" val="2935680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fr-BE"/>
              <a:t>6 clusters</a:t>
            </a:r>
          </a:p>
        </p:txBody>
      </p:sp>
      <p:grpSp>
        <p:nvGrpSpPr>
          <p:cNvPr id="7" name="Group 6"/>
          <p:cNvGrpSpPr/>
          <p:nvPr/>
        </p:nvGrpSpPr>
        <p:grpSpPr>
          <a:xfrm>
            <a:off x="1290364" y="966976"/>
            <a:ext cx="9433048" cy="5112568"/>
            <a:chOff x="1919536" y="1412776"/>
            <a:chExt cx="8380512" cy="4248472"/>
          </a:xfrm>
        </p:grpSpPr>
        <p:sp>
          <p:nvSpPr>
            <p:cNvPr id="8" name="Rectangle 7"/>
            <p:cNvSpPr/>
            <p:nvPr/>
          </p:nvSpPr>
          <p:spPr>
            <a:xfrm>
              <a:off x="1919536" y="1412776"/>
              <a:ext cx="8380512" cy="4248472"/>
            </a:xfrm>
            <a:prstGeom prst="rect">
              <a:avLst/>
            </a:prstGeom>
            <a:noFill/>
          </p:spPr>
        </p:sp>
        <p:sp>
          <p:nvSpPr>
            <p:cNvPr id="9" name="Rectangle 8"/>
            <p:cNvSpPr/>
            <p:nvPr/>
          </p:nvSpPr>
          <p:spPr>
            <a:xfrm>
              <a:off x="1919536" y="1849648"/>
              <a:ext cx="2618910" cy="1571346"/>
            </a:xfrm>
            <a:prstGeom prst="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047" tIns="130047" rIns="130047" bIns="130047" numCol="1" spcCol="1270" anchor="ctr" anchorCtr="0">
              <a:noAutofit/>
            </a:bodyPr>
            <a:lstStyle/>
            <a:p>
              <a:pPr lvl="0" algn="ctr" defTabSz="622300">
                <a:lnSpc>
                  <a:spcPct val="150000"/>
                </a:lnSpc>
                <a:spcBef>
                  <a:spcPct val="0"/>
                </a:spcBef>
                <a:spcAft>
                  <a:spcPct val="35000"/>
                </a:spcAft>
              </a:pPr>
              <a:r>
                <a:rPr lang="fr-BE" dirty="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Qualité, continuité et sécurité des soins </a:t>
              </a:r>
            </a:p>
          </p:txBody>
        </p:sp>
        <p:sp>
          <p:nvSpPr>
            <p:cNvPr id="10" name="Rectangle 9"/>
            <p:cNvSpPr/>
            <p:nvPr/>
          </p:nvSpPr>
          <p:spPr>
            <a:xfrm>
              <a:off x="4800336" y="1834720"/>
              <a:ext cx="2618910" cy="1571346"/>
            </a:xfrm>
            <a:prstGeom prst="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047" tIns="130047" rIns="130047" bIns="130047" numCol="1" spcCol="1270" anchor="ctr" anchorCtr="0">
              <a:noAutofit/>
            </a:bodyPr>
            <a:lstStyle/>
            <a:p>
              <a:pPr lvl="0" algn="ctr" defTabSz="622300">
                <a:lnSpc>
                  <a:spcPct val="150000"/>
                </a:lnSpc>
                <a:spcBef>
                  <a:spcPct val="0"/>
                </a:spcBef>
                <a:spcAft>
                  <a:spcPct val="35000"/>
                </a:spcAft>
              </a:pPr>
              <a:r>
                <a:rPr lang="fr-BE">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Autonomisation des citoyens/patients</a:t>
              </a:r>
            </a:p>
          </p:txBody>
        </p:sp>
        <p:sp>
          <p:nvSpPr>
            <p:cNvPr id="11" name="Rectangle 10"/>
            <p:cNvSpPr/>
            <p:nvPr/>
          </p:nvSpPr>
          <p:spPr>
            <a:xfrm>
              <a:off x="7681138" y="1834720"/>
              <a:ext cx="2618910" cy="1571346"/>
            </a:xfrm>
            <a:prstGeom prst="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047" tIns="130047" rIns="130047" bIns="130047" numCol="1" spcCol="1270" anchor="ctr" anchorCtr="0">
              <a:noAutofit/>
            </a:bodyPr>
            <a:lstStyle/>
            <a:p>
              <a:pPr lvl="0" algn="ctr" defTabSz="622300">
                <a:lnSpc>
                  <a:spcPct val="150000"/>
                </a:lnSpc>
                <a:spcBef>
                  <a:spcPct val="0"/>
                </a:spcBef>
                <a:spcAft>
                  <a:spcPct val="35000"/>
                </a:spcAft>
              </a:pPr>
              <a:r>
                <a:rPr lang="fr-BE">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Innovation et promotion de la recherche et du développement </a:t>
              </a:r>
            </a:p>
          </p:txBody>
        </p:sp>
        <p:sp>
          <p:nvSpPr>
            <p:cNvPr id="12" name="Rectangle 11"/>
            <p:cNvSpPr/>
            <p:nvPr/>
          </p:nvSpPr>
          <p:spPr>
            <a:xfrm>
              <a:off x="1919536" y="3667957"/>
              <a:ext cx="2618910" cy="1571346"/>
            </a:xfrm>
            <a:prstGeom prst="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047" tIns="130047" rIns="130047" bIns="130047" numCol="1" spcCol="1270" anchor="ctr" anchorCtr="0">
              <a:noAutofit/>
            </a:bodyPr>
            <a:lstStyle/>
            <a:p>
              <a:pPr lvl="0" algn="ctr" defTabSz="622300">
                <a:lnSpc>
                  <a:spcPct val="150000"/>
                </a:lnSpc>
                <a:spcBef>
                  <a:spcPct val="0"/>
                </a:spcBef>
                <a:spcAft>
                  <a:spcPct val="35000"/>
                </a:spcAft>
              </a:pPr>
              <a:r>
                <a:rPr lang="fr-BE">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Facilitation des échanges de données</a:t>
              </a:r>
            </a:p>
          </p:txBody>
        </p:sp>
        <p:sp>
          <p:nvSpPr>
            <p:cNvPr id="13" name="Rectangle 12"/>
            <p:cNvSpPr/>
            <p:nvPr/>
          </p:nvSpPr>
          <p:spPr>
            <a:xfrm>
              <a:off x="4800337" y="3667957"/>
              <a:ext cx="2618910" cy="1571346"/>
            </a:xfrm>
            <a:prstGeom prst="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047" tIns="130047" rIns="130047" bIns="130047" numCol="1" spcCol="1270" anchor="ctr" anchorCtr="0">
              <a:noAutofit/>
            </a:bodyPr>
            <a:lstStyle/>
            <a:p>
              <a:pPr lvl="0" algn="ctr" defTabSz="622300">
                <a:lnSpc>
                  <a:spcPct val="150000"/>
                </a:lnSpc>
                <a:spcBef>
                  <a:spcPct val="0"/>
                </a:spcBef>
                <a:spcAft>
                  <a:spcPct val="35000"/>
                </a:spcAft>
              </a:pPr>
              <a:r>
                <a:rPr lang="fr-BE">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Autonomisation des prestataires de soins</a:t>
              </a:r>
            </a:p>
          </p:txBody>
        </p:sp>
        <p:sp>
          <p:nvSpPr>
            <p:cNvPr id="14" name="Rectangle 13"/>
            <p:cNvSpPr/>
            <p:nvPr/>
          </p:nvSpPr>
          <p:spPr>
            <a:xfrm>
              <a:off x="7681138" y="3667957"/>
              <a:ext cx="2618910" cy="1571346"/>
            </a:xfrm>
            <a:prstGeom prst="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047" tIns="130047" rIns="130047" bIns="130047" numCol="1" spcCol="1270" anchor="ctr" anchorCtr="0">
              <a:noAutofit/>
            </a:bodyPr>
            <a:lstStyle/>
            <a:p>
              <a:pPr lvl="0" algn="ctr" defTabSz="622300">
                <a:lnSpc>
                  <a:spcPct val="150000"/>
                </a:lnSpc>
                <a:spcBef>
                  <a:spcPct val="0"/>
                </a:spcBef>
                <a:spcAft>
                  <a:spcPct val="35000"/>
                </a:spcAft>
              </a:pPr>
              <a:r>
                <a:rPr lang="fr-BE">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Numérisation et optimalisation des traitements administratifs</a:t>
              </a:r>
            </a:p>
          </p:txBody>
        </p:sp>
      </p:gr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40</a:t>
            </a:fld>
            <a:endParaRPr lang="en-GB" dirty="0"/>
          </a:p>
        </p:txBody>
      </p:sp>
    </p:spTree>
    <p:extLst>
      <p:ext uri="{BB962C8B-B14F-4D97-AF65-F5344CB8AC3E}">
        <p14:creationId xmlns:p14="http://schemas.microsoft.com/office/powerpoint/2010/main" val="1607144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pPr>
              <a:lnSpc>
                <a:spcPct val="150000"/>
              </a:lnSpc>
            </a:pPr>
            <a:r>
              <a:rPr lang="fr-BE">
                <a:latin typeface="Open Sans SemiBold" panose="020B0706030804020204" pitchFamily="34" charset="0"/>
                <a:ea typeface="Open Sans SemiBold" panose="020B0706030804020204" pitchFamily="34" charset="0"/>
                <a:cs typeface="Open Sans SemiBold" panose="020B0706030804020204" pitchFamily="34" charset="0"/>
              </a:rPr>
              <a:t>Qualité, continuité et sécurité des soins </a:t>
            </a:r>
          </a:p>
          <a:p>
            <a:pPr marL="0" indent="0">
              <a:lnSpc>
                <a:spcPct val="150000"/>
              </a:lnSpc>
              <a:buNone/>
            </a:pPr>
            <a:endParaRPr lang="nl-NL"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 name="Text Placeholder 5"/>
          <p:cNvSpPr>
            <a:spLocks noGrp="1"/>
          </p:cNvSpPr>
          <p:nvPr>
            <p:ph type="body" sz="quarter" idx="13"/>
          </p:nvPr>
        </p:nvSpPr>
        <p:spPr/>
        <p:txBody>
          <a:bodyPr/>
          <a:lstStyle/>
          <a:p>
            <a:r>
              <a:rPr lang="fr-BE"/>
              <a:t>Cluster 1</a:t>
            </a:r>
          </a:p>
        </p:txBody>
      </p:sp>
      <p:pic>
        <p:nvPicPr>
          <p:cNvPr id="11"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10353116" y="6173219"/>
            <a:ext cx="1287500" cy="352125"/>
          </a:xfrm>
          <a:prstGeom prst="rect">
            <a:avLst/>
          </a:prstGeom>
          <a:noFill/>
          <a:ln>
            <a:noFill/>
          </a:ln>
        </p:spPr>
      </p:pic>
      <p:pic>
        <p:nvPicPr>
          <p:cNvPr id="7170" name="Picture 2" descr="un groupe de médecins pratiquant une intervention chirurgicale sur un patient"/>
          <p:cNvPicPr>
            <a:picLocks noChangeAspect="1" noChangeArrowheads="1"/>
          </p:cNvPicPr>
          <p:nvPr/>
        </p:nvPicPr>
        <p:blipFill rotWithShape="1">
          <a:blip r:embed="rId4">
            <a:extLst>
              <a:ext uri="{28A0092B-C50C-407E-A947-70E740481C1C}">
                <a14:useLocalDpi xmlns:a14="http://schemas.microsoft.com/office/drawing/2010/main" val="0"/>
              </a:ext>
            </a:extLst>
          </a:blip>
          <a:srcRect t="3775" b="5648"/>
          <a:stretch/>
        </p:blipFill>
        <p:spPr bwMode="auto">
          <a:xfrm>
            <a:off x="0" y="-27384"/>
            <a:ext cx="5087888" cy="691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15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Qualité, continuité et sécurité des soins</a:t>
            </a:r>
          </a:p>
        </p:txBody>
      </p:sp>
      <p:sp>
        <p:nvSpPr>
          <p:cNvPr id="6" name="Text Placeholder 5"/>
          <p:cNvSpPr>
            <a:spLocks noGrp="1"/>
          </p:cNvSpPr>
          <p:nvPr>
            <p:ph type="body" sz="quarter" idx="13"/>
          </p:nvPr>
        </p:nvSpPr>
        <p:spPr/>
        <p:txBody>
          <a:bodyPr/>
          <a:lstStyle/>
          <a:p>
            <a:r>
              <a:rPr lang="fr-BE"/>
              <a:t>Garantir et augmenter la qualité des soins</a:t>
            </a:r>
          </a:p>
          <a:p>
            <a:r>
              <a:rPr lang="fr-BE"/>
              <a:t>Patient occupe place centrale</a:t>
            </a:r>
          </a:p>
          <a:p>
            <a:r>
              <a:rPr lang="fr-BE"/>
              <a:t>Garantir la continuité des soins</a:t>
            </a:r>
          </a:p>
          <a:p>
            <a:r>
              <a:rPr lang="fr-BE"/>
              <a:t>Maîtriser le coût des soins</a:t>
            </a:r>
          </a:p>
          <a:p>
            <a:pPr>
              <a:lnSpc>
                <a:spcPct val="200000"/>
              </a:lnSpc>
            </a:pPr>
            <a:r>
              <a:rPr lang="fr-BE" b="1">
                <a:solidFill>
                  <a:srgbClr val="087670"/>
                </a:solidFill>
              </a:rPr>
              <a:t>Projets</a:t>
            </a:r>
          </a:p>
          <a:p>
            <a:pPr lvl="1">
              <a:lnSpc>
                <a:spcPct val="100000"/>
              </a:lnSpc>
            </a:pPr>
            <a:r>
              <a:rPr lang="fr-BE">
                <a:solidFill>
                  <a:schemeClr val="tx1">
                    <a:lumMod val="75000"/>
                    <a:lumOff val="25000"/>
                  </a:schemeClr>
                </a:solidFill>
              </a:rPr>
              <a:t>VIDIS (</a:t>
            </a:r>
            <a:r>
              <a:rPr lang="fr-BE"/>
              <a:t>Virtual Integrated Drug Information System)</a:t>
            </a:r>
          </a:p>
          <a:p>
            <a:pPr lvl="1">
              <a:lnSpc>
                <a:spcPct val="100000"/>
              </a:lnSpc>
            </a:pPr>
            <a:r>
              <a:rPr lang="fr-BE">
                <a:solidFill>
                  <a:schemeClr val="tx1">
                    <a:lumMod val="75000"/>
                    <a:lumOff val="25000"/>
                  </a:schemeClr>
                </a:solidFill>
              </a:rPr>
              <a:t>Prescriptions de renvoi</a:t>
            </a:r>
          </a:p>
          <a:p>
            <a:pPr lvl="1">
              <a:lnSpc>
                <a:spcPct val="100000"/>
              </a:lnSpc>
            </a:pPr>
            <a:r>
              <a:rPr lang="fr-BE">
                <a:solidFill>
                  <a:schemeClr val="tx1">
                    <a:lumMod val="75000"/>
                    <a:lumOff val="25000"/>
                  </a:schemeClr>
                </a:solidFill>
              </a:rPr>
              <a:t>Résultats d’examens de laboratoire</a:t>
            </a:r>
          </a:p>
          <a:p>
            <a:pPr lvl="1">
              <a:lnSpc>
                <a:spcPct val="100000"/>
              </a:lnSpc>
            </a:pPr>
            <a:r>
              <a:rPr lang="fr-BE">
                <a:solidFill>
                  <a:schemeClr val="tx1">
                    <a:lumMod val="75000"/>
                    <a:lumOff val="25000"/>
                  </a:schemeClr>
                </a:solidFill>
              </a:rPr>
              <a:t>Soins intégrés</a:t>
            </a:r>
          </a:p>
          <a:p>
            <a:pPr lvl="1">
              <a:lnSpc>
                <a:spcPct val="100000"/>
              </a:lnSpc>
            </a:pPr>
            <a:r>
              <a:rPr lang="fr-BE">
                <a:solidFill>
                  <a:schemeClr val="tx1">
                    <a:lumMod val="75000"/>
                    <a:lumOff val="25000"/>
                  </a:schemeClr>
                </a:solidFill>
              </a:rPr>
              <a:t>La plateforme flamande « Alivia Digitaal Zorg- en Ondersteuningsplan (DZOP) »</a:t>
            </a:r>
          </a:p>
          <a:p>
            <a:pPr lvl="1">
              <a:lnSpc>
                <a:spcPct val="100000"/>
              </a:lnSpc>
            </a:pPr>
            <a:r>
              <a:rPr lang="fr-BE">
                <a:solidFill>
                  <a:schemeClr val="tx1">
                    <a:lumMod val="75000"/>
                    <a:lumOff val="25000"/>
                  </a:schemeClr>
                </a:solidFill>
              </a:rPr>
              <a:t>La plateforme wallonne pour les prestataires de soins et les patients</a:t>
            </a:r>
          </a:p>
          <a:p>
            <a:pPr lvl="1">
              <a:lnSpc>
                <a:spcPct val="100000"/>
              </a:lnSpc>
            </a:pPr>
            <a:r>
              <a:rPr lang="fr-BE">
                <a:solidFill>
                  <a:schemeClr val="tx1">
                    <a:lumMod val="75000"/>
                    <a:lumOff val="25000"/>
                  </a:schemeClr>
                </a:solidFill>
              </a:rPr>
              <a:t>Plateforme de soutien à la décision</a:t>
            </a:r>
          </a:p>
          <a:p>
            <a:pPr lvl="1"/>
            <a:endParaRPr lang="fr-FR" dirty="0" smtClean="0"/>
          </a:p>
          <a:p>
            <a:endParaRPr lang="en-US"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42</a:t>
            </a:fld>
            <a:endParaRPr lang="en-GB" dirty="0"/>
          </a:p>
        </p:txBody>
      </p:sp>
    </p:spTree>
    <p:extLst>
      <p:ext uri="{BB962C8B-B14F-4D97-AF65-F5344CB8AC3E}">
        <p14:creationId xmlns:p14="http://schemas.microsoft.com/office/powerpoint/2010/main" val="369558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pPr marL="0" indent="0">
              <a:lnSpc>
                <a:spcPct val="150000"/>
              </a:lnSpc>
              <a:buNone/>
            </a:pPr>
            <a:r>
              <a:rPr lang="fr-BE">
                <a:latin typeface="Open Sans SemiBold" panose="020B0706030804020204" pitchFamily="34" charset="0"/>
                <a:ea typeface="Open Sans SemiBold" panose="020B0706030804020204" pitchFamily="34" charset="0"/>
                <a:cs typeface="Open Sans SemiBold" panose="020B0706030804020204" pitchFamily="34" charset="0"/>
              </a:rPr>
              <a:t>Autonomisation des citoyens/patients</a:t>
            </a:r>
          </a:p>
        </p:txBody>
      </p:sp>
      <p:sp>
        <p:nvSpPr>
          <p:cNvPr id="8" name="Text Placeholder 7"/>
          <p:cNvSpPr>
            <a:spLocks noGrp="1"/>
          </p:cNvSpPr>
          <p:nvPr>
            <p:ph type="body" sz="quarter" idx="13"/>
          </p:nvPr>
        </p:nvSpPr>
        <p:spPr/>
        <p:txBody>
          <a:bodyPr/>
          <a:lstStyle/>
          <a:p>
            <a:r>
              <a:rPr lang="fr-BE"/>
              <a:t>Cluster 2</a:t>
            </a:r>
          </a:p>
          <a:p>
            <a:endParaRPr lang="en-US" dirty="0"/>
          </a:p>
        </p:txBody>
      </p:sp>
      <p:pic>
        <p:nvPicPr>
          <p:cNvPr id="17"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pic>
        <p:nvPicPr>
          <p:cNvPr id="2056" name="Picture 8" descr="Physician discussing care plan with her patient"/>
          <p:cNvPicPr>
            <a:picLocks noChangeAspect="1" noChangeArrowheads="1"/>
          </p:cNvPicPr>
          <p:nvPr/>
        </p:nvPicPr>
        <p:blipFill rotWithShape="1">
          <a:blip r:embed="rId4">
            <a:extLst>
              <a:ext uri="{28A0092B-C50C-407E-A947-70E740481C1C}">
                <a14:useLocalDpi xmlns:a14="http://schemas.microsoft.com/office/drawing/2010/main" val="0"/>
              </a:ext>
            </a:extLst>
          </a:blip>
          <a:srcRect l="18332" r="42738"/>
          <a:stretch/>
        </p:blipFill>
        <p:spPr bwMode="auto">
          <a:xfrm>
            <a:off x="-3417" y="-7910"/>
            <a:ext cx="5091305" cy="686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287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Autonomisation des citoyens/patients</a:t>
            </a:r>
          </a:p>
        </p:txBody>
      </p:sp>
      <p:sp>
        <p:nvSpPr>
          <p:cNvPr id="6" name="Text Placeholder 5"/>
          <p:cNvSpPr>
            <a:spLocks noGrp="1"/>
          </p:cNvSpPr>
          <p:nvPr>
            <p:ph type="body" sz="quarter" idx="13"/>
          </p:nvPr>
        </p:nvSpPr>
        <p:spPr/>
        <p:txBody>
          <a:bodyPr/>
          <a:lstStyle/>
          <a:p>
            <a:endParaRPr lang="nl-BE" dirty="0" smtClean="0"/>
          </a:p>
          <a:p>
            <a:r>
              <a:rPr lang="fr-BE"/>
              <a:t>Renforcer le rôle actif du citoyen/patient</a:t>
            </a:r>
          </a:p>
          <a:p>
            <a:pPr lvl="1"/>
            <a:r>
              <a:rPr lang="fr-BE"/>
              <a:t>en offrant un soutien dans le cadre de la culture de la santé en ligne</a:t>
            </a:r>
          </a:p>
          <a:p>
            <a:pPr lvl="1"/>
            <a:r>
              <a:rPr lang="fr-BE"/>
              <a:t>en améliorant l’accès du patient à ses propres données</a:t>
            </a:r>
          </a:p>
          <a:p>
            <a:endParaRPr lang="nl-BE" b="1" dirty="0" smtClean="0">
              <a:solidFill>
                <a:srgbClr val="07766F"/>
              </a:solidFill>
            </a:endParaRPr>
          </a:p>
          <a:p>
            <a:r>
              <a:rPr lang="fr-BE" b="1">
                <a:solidFill>
                  <a:srgbClr val="07766F"/>
                </a:solidFill>
              </a:rPr>
              <a:t>Projets</a:t>
            </a:r>
          </a:p>
          <a:p>
            <a:pPr lvl="1"/>
            <a:r>
              <a:rPr lang="fr-BE"/>
              <a:t>standardisation et précision de l’accès aux données de santé</a:t>
            </a:r>
          </a:p>
          <a:p>
            <a:pPr lvl="1"/>
            <a:r>
              <a:rPr lang="fr-BE"/>
              <a:t>poursuite du développement du portail d’accès du patient à ses données de santé (MaSanté.be)</a:t>
            </a:r>
          </a:p>
          <a:p>
            <a:endParaRPr lang="fr-FR" dirty="0"/>
          </a:p>
          <a:p>
            <a:endParaRPr lang="en-US"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44</a:t>
            </a:fld>
            <a:endParaRPr lang="en-GB" dirty="0"/>
          </a:p>
        </p:txBody>
      </p:sp>
    </p:spTree>
    <p:extLst>
      <p:ext uri="{BB962C8B-B14F-4D97-AF65-F5344CB8AC3E}">
        <p14:creationId xmlns:p14="http://schemas.microsoft.com/office/powerpoint/2010/main" val="368621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Accès aux données de santé</a:t>
            </a:r>
          </a:p>
        </p:txBody>
      </p:sp>
      <p:sp>
        <p:nvSpPr>
          <p:cNvPr id="6" name="Text Placeholder 5"/>
          <p:cNvSpPr>
            <a:spLocks noGrp="1"/>
          </p:cNvSpPr>
          <p:nvPr>
            <p:ph type="body" sz="quarter" idx="13"/>
          </p:nvPr>
        </p:nvSpPr>
        <p:spPr/>
        <p:txBody>
          <a:bodyPr/>
          <a:lstStyle/>
          <a:p>
            <a:endParaRPr lang="nl-NL" dirty="0"/>
          </a:p>
          <a:p>
            <a:endParaRPr lang="nl-NL" dirty="0" smtClean="0"/>
          </a:p>
          <a:p>
            <a:r>
              <a:rPr lang="fr-BE" dirty="0"/>
              <a:t>Règles relatives </a:t>
            </a:r>
          </a:p>
          <a:p>
            <a:pPr lvl="1"/>
            <a:r>
              <a:rPr lang="fr-BE" dirty="0"/>
              <a:t>au consentement éclairé</a:t>
            </a:r>
          </a:p>
          <a:p>
            <a:pPr lvl="1"/>
            <a:r>
              <a:rPr lang="fr-BE" dirty="0" smtClean="0"/>
              <a:t>aux relations </a:t>
            </a:r>
            <a:r>
              <a:rPr lang="fr-BE" dirty="0"/>
              <a:t>thérapeutiques</a:t>
            </a:r>
          </a:p>
          <a:p>
            <a:pPr lvl="1"/>
            <a:r>
              <a:rPr lang="fr-BE" dirty="0" smtClean="0"/>
              <a:t>à l’exclusion </a:t>
            </a:r>
            <a:r>
              <a:rPr lang="fr-BE" dirty="0"/>
              <a:t>de prestataires de soins</a:t>
            </a:r>
          </a:p>
          <a:p>
            <a:pPr lvl="1"/>
            <a:r>
              <a:rPr lang="fr-BE" dirty="0" smtClean="0"/>
              <a:t>aux mandats</a:t>
            </a:r>
            <a:endParaRPr lang="fr-BE" dirty="0"/>
          </a:p>
          <a:p>
            <a:pPr lvl="1"/>
            <a:r>
              <a:rPr lang="fr-BE" dirty="0" smtClean="0"/>
              <a:t>à la matrice </a:t>
            </a:r>
            <a:r>
              <a:rPr lang="fr-BE" dirty="0"/>
              <a:t>des accès</a:t>
            </a:r>
          </a:p>
          <a:p>
            <a:r>
              <a:rPr lang="fr-BE" b="1" dirty="0">
                <a:solidFill>
                  <a:srgbClr val="07766F"/>
                </a:solidFill>
              </a:rPr>
              <a:t>Objectif</a:t>
            </a:r>
          </a:p>
          <a:p>
            <a:pPr lvl="1"/>
            <a:r>
              <a:rPr lang="fr-BE" dirty="0"/>
              <a:t>préciser </a:t>
            </a:r>
            <a:r>
              <a:rPr lang="fr-BE" dirty="0" smtClean="0"/>
              <a:t>ces </a:t>
            </a:r>
            <a:r>
              <a:rPr lang="fr-BE" dirty="0"/>
              <a:t>règles, les simplifier et les harmoniser, en particulier en ce qui concerne la matrice des accès</a:t>
            </a:r>
          </a:p>
          <a:p>
            <a:endParaRPr lang="en-US" dirty="0"/>
          </a:p>
        </p:txBody>
      </p:sp>
      <p:pic>
        <p:nvPicPr>
          <p:cNvPr id="8"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839416" y="1412776"/>
            <a:ext cx="1287500" cy="352125"/>
          </a:xfrm>
          <a:prstGeom prst="rect">
            <a:avLst/>
          </a:prstGeom>
          <a:noFill/>
          <a:ln>
            <a:noFill/>
          </a:ln>
        </p:spPr>
      </p:pic>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45</a:t>
            </a:fld>
            <a:endParaRPr lang="en-GB" dirty="0"/>
          </a:p>
        </p:txBody>
      </p:sp>
    </p:spTree>
    <p:extLst>
      <p:ext uri="{BB962C8B-B14F-4D97-AF65-F5344CB8AC3E}">
        <p14:creationId xmlns:p14="http://schemas.microsoft.com/office/powerpoint/2010/main" val="2859984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pPr marL="0" indent="0">
              <a:lnSpc>
                <a:spcPct val="150000"/>
              </a:lnSpc>
              <a:buNone/>
            </a:pPr>
            <a:r>
              <a:rPr lang="fr-BE">
                <a:latin typeface="Open Sans SemiBold" panose="020B0706030804020204" pitchFamily="34" charset="0"/>
                <a:ea typeface="Open Sans SemiBold" panose="020B0706030804020204" pitchFamily="34" charset="0"/>
                <a:cs typeface="Open Sans SemiBold" panose="020B0706030804020204" pitchFamily="34" charset="0"/>
              </a:rPr>
              <a:t>Innovation et promotion de la recherche et du développement </a:t>
            </a:r>
          </a:p>
        </p:txBody>
      </p:sp>
      <p:sp>
        <p:nvSpPr>
          <p:cNvPr id="3" name="Picture Placeholder 2"/>
          <p:cNvSpPr>
            <a:spLocks noGrp="1"/>
          </p:cNvSpPr>
          <p:nvPr>
            <p:ph type="pic" sz="quarter" idx="14"/>
          </p:nvPr>
        </p:nvSpPr>
        <p:spPr/>
      </p:sp>
      <p:pic>
        <p:nvPicPr>
          <p:cNvPr id="17"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pic>
        <p:nvPicPr>
          <p:cNvPr id="6146" name="Picture 2" descr="Pharma Femme Tech Travaille En Laboratoire Femme Européenne Caucasienne  Jeune Adulte | Photo Premiu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216" b="2084"/>
          <a:stretch/>
        </p:blipFill>
        <p:spPr bwMode="auto">
          <a:xfrm>
            <a:off x="-1" y="-1"/>
            <a:ext cx="5087889" cy="688538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6312024" y="1556792"/>
            <a:ext cx="5472608" cy="534612"/>
          </a:xfrm>
        </p:spPr>
        <p:txBody>
          <a:bodyPr/>
          <a:lstStyle/>
          <a:p>
            <a:r>
              <a:rPr lang="fr-BE"/>
              <a:t>Cluster 3</a:t>
            </a:r>
          </a:p>
          <a:p>
            <a:endParaRPr lang="en-US" dirty="0"/>
          </a:p>
        </p:txBody>
      </p:sp>
    </p:spTree>
    <p:extLst>
      <p:ext uri="{BB962C8B-B14F-4D97-AF65-F5344CB8AC3E}">
        <p14:creationId xmlns:p14="http://schemas.microsoft.com/office/powerpoint/2010/main" val="14589738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Autonomisation des prestataires de soins</a:t>
            </a:r>
          </a:p>
        </p:txBody>
      </p:sp>
      <p:sp>
        <p:nvSpPr>
          <p:cNvPr id="6" name="Text Placeholder 5"/>
          <p:cNvSpPr>
            <a:spLocks noGrp="1"/>
          </p:cNvSpPr>
          <p:nvPr>
            <p:ph type="body" sz="quarter" idx="13"/>
          </p:nvPr>
        </p:nvSpPr>
        <p:spPr/>
        <p:txBody>
          <a:bodyPr/>
          <a:lstStyle/>
          <a:p>
            <a:pPr>
              <a:lnSpc>
                <a:spcPct val="200000"/>
              </a:lnSpc>
            </a:pPr>
            <a:endParaRPr lang="nl-NL" dirty="0" smtClean="0"/>
          </a:p>
          <a:p>
            <a:pPr>
              <a:lnSpc>
                <a:spcPct val="200000"/>
              </a:lnSpc>
            </a:pPr>
            <a:r>
              <a:rPr lang="fr-BE"/>
              <a:t>Dossier local (dossier patient informatisé - DPI) pour les prestataires de soins et les institutions de soins</a:t>
            </a:r>
          </a:p>
          <a:p>
            <a:pPr>
              <a:lnSpc>
                <a:spcPct val="200000"/>
              </a:lnSpc>
            </a:pPr>
            <a:r>
              <a:rPr lang="fr-BE"/>
              <a:t>Soutenir les acteurs des soins de santé lors de l’utilisation des services de santé en ligne </a:t>
            </a:r>
          </a:p>
          <a:p>
            <a:pPr>
              <a:lnSpc>
                <a:spcPct val="200000"/>
              </a:lnSpc>
            </a:pPr>
            <a:r>
              <a:rPr lang="fr-BE"/>
              <a:t>Développement d’un portail pour les prestataires de soins (ProSanté)</a:t>
            </a:r>
          </a:p>
          <a:p>
            <a:pPr>
              <a:lnSpc>
                <a:spcPct val="200000"/>
              </a:lnSpc>
            </a:pPr>
            <a:endParaRPr lang="en-US"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47</a:t>
            </a:fld>
            <a:endParaRPr lang="en-GB" dirty="0"/>
          </a:p>
        </p:txBody>
      </p:sp>
    </p:spTree>
    <p:extLst>
      <p:ext uri="{BB962C8B-B14F-4D97-AF65-F5344CB8AC3E}">
        <p14:creationId xmlns:p14="http://schemas.microsoft.com/office/powerpoint/2010/main" val="26045624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DPI pour tous les prestataires de soins</a:t>
            </a:r>
          </a:p>
        </p:txBody>
      </p:sp>
      <p:sp>
        <p:nvSpPr>
          <p:cNvPr id="6" name="Text Placeholder 5"/>
          <p:cNvSpPr>
            <a:spLocks noGrp="1"/>
          </p:cNvSpPr>
          <p:nvPr>
            <p:ph type="body" sz="quarter" idx="13"/>
          </p:nvPr>
        </p:nvSpPr>
        <p:spPr>
          <a:xfrm>
            <a:off x="900000" y="1916832"/>
            <a:ext cx="10213776" cy="4009063"/>
          </a:xfrm>
        </p:spPr>
        <p:txBody>
          <a:bodyPr/>
          <a:lstStyle/>
          <a:p>
            <a:pPr>
              <a:lnSpc>
                <a:spcPct val="200000"/>
              </a:lnSpc>
            </a:pPr>
            <a:endParaRPr lang="nl-NL" dirty="0"/>
          </a:p>
          <a:p>
            <a:pPr>
              <a:lnSpc>
                <a:spcPct val="200000"/>
              </a:lnSpc>
            </a:pPr>
            <a:r>
              <a:rPr lang="fr-BE" dirty="0"/>
              <a:t>DPI dans tous les hôpitaux &amp; pour chaque professionnel des soins (loi qualité)</a:t>
            </a:r>
          </a:p>
          <a:p>
            <a:pPr>
              <a:lnSpc>
                <a:spcPct val="100000"/>
              </a:lnSpc>
            </a:pPr>
            <a:endParaRPr lang="nl-NL" dirty="0" smtClean="0"/>
          </a:p>
          <a:p>
            <a:pPr>
              <a:lnSpc>
                <a:spcPct val="100000"/>
              </a:lnSpc>
            </a:pPr>
            <a:r>
              <a:rPr lang="fr-BE" dirty="0"/>
              <a:t>Soutien (financier) des hôpitaux lors de la mise en place d’un DPI (en tant que condition </a:t>
            </a:r>
            <a:r>
              <a:rPr lang="fr-BE" dirty="0" smtClean="0"/>
              <a:t>pour la </a:t>
            </a:r>
            <a:r>
              <a:rPr lang="fr-BE" dirty="0"/>
              <a:t>réalisation du concept B-IHR)</a:t>
            </a:r>
          </a:p>
          <a:p>
            <a:pPr>
              <a:lnSpc>
                <a:spcPct val="100000"/>
              </a:lnSpc>
            </a:pPr>
            <a:endParaRPr lang="nl-NL" dirty="0" smtClean="0"/>
          </a:p>
          <a:p>
            <a:pPr>
              <a:lnSpc>
                <a:spcPct val="100000"/>
              </a:lnSpc>
            </a:pPr>
            <a:r>
              <a:rPr lang="fr-BE" dirty="0"/>
              <a:t>Soutien lors du développement de logiciels pour les prestataires de soins de la première ligne pour lesquels l’offre de logiciels est très limité</a:t>
            </a:r>
          </a:p>
          <a:p>
            <a:pPr>
              <a:lnSpc>
                <a:spcPct val="200000"/>
              </a:lnSpc>
            </a:pPr>
            <a:endParaRPr lang="nl-NL" dirty="0"/>
          </a:p>
          <a:p>
            <a:pPr>
              <a:lnSpc>
                <a:spcPct val="200000"/>
              </a:lnSpc>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241" y="1268760"/>
            <a:ext cx="720000" cy="720000"/>
          </a:xfrm>
          <a:prstGeom prst="rect">
            <a:avLst/>
          </a:prstGeom>
        </p:spPr>
      </p:pic>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48</a:t>
            </a:fld>
            <a:endParaRPr lang="en-GB" dirty="0"/>
          </a:p>
        </p:txBody>
      </p:sp>
    </p:spTree>
    <p:extLst>
      <p:ext uri="{BB962C8B-B14F-4D97-AF65-F5344CB8AC3E}">
        <p14:creationId xmlns:p14="http://schemas.microsoft.com/office/powerpoint/2010/main" val="30984617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Soutien à l’utilisation</a:t>
            </a:r>
          </a:p>
        </p:txBody>
      </p:sp>
      <p:sp>
        <p:nvSpPr>
          <p:cNvPr id="6" name="Text Placeholder 5"/>
          <p:cNvSpPr>
            <a:spLocks noGrp="1"/>
          </p:cNvSpPr>
          <p:nvPr>
            <p:ph type="body" sz="quarter" idx="13"/>
          </p:nvPr>
        </p:nvSpPr>
        <p:spPr/>
        <p:txBody>
          <a:bodyPr/>
          <a:lstStyle/>
          <a:p>
            <a:endParaRPr lang="nl-NL" dirty="0"/>
          </a:p>
          <a:p>
            <a:endParaRPr lang="nl-NL" dirty="0" smtClean="0"/>
          </a:p>
          <a:p>
            <a:r>
              <a:rPr lang="fr-BE"/>
              <a:t>Les primes télématiques sont actuellement disponibles pour</a:t>
            </a:r>
          </a:p>
          <a:p>
            <a:pPr lvl="1"/>
            <a:r>
              <a:rPr lang="fr-BE"/>
              <a:t>les médecins généralistes</a:t>
            </a:r>
          </a:p>
          <a:p>
            <a:pPr lvl="1"/>
            <a:r>
              <a:rPr lang="fr-BE"/>
              <a:t>les kinésithérapeutes</a:t>
            </a:r>
          </a:p>
          <a:p>
            <a:pPr lvl="1"/>
            <a:r>
              <a:rPr lang="fr-BE"/>
              <a:t>les infirmiers</a:t>
            </a:r>
          </a:p>
          <a:p>
            <a:pPr lvl="1"/>
            <a:r>
              <a:rPr lang="fr-BE"/>
              <a:t>les dentistes</a:t>
            </a:r>
          </a:p>
          <a:p>
            <a:pPr lvl="1"/>
            <a:r>
              <a:rPr lang="fr-BE"/>
              <a:t>les sages-femmes</a:t>
            </a:r>
          </a:p>
          <a:p>
            <a:r>
              <a:rPr lang="fr-BE" b="1">
                <a:solidFill>
                  <a:srgbClr val="07766F"/>
                </a:solidFill>
              </a:rPr>
              <a:t>Objectif</a:t>
            </a:r>
          </a:p>
          <a:p>
            <a:pPr lvl="1"/>
            <a:r>
              <a:rPr lang="fr-BE"/>
              <a:t>harmoniser autant que possible les différents critères et les rendre conformes à l’usage réel et qualitatif des services de santé en ligne</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023" b="-11"/>
          <a:stretch/>
        </p:blipFill>
        <p:spPr>
          <a:xfrm>
            <a:off x="981241" y="1268760"/>
            <a:ext cx="866287" cy="720080"/>
          </a:xfrm>
          <a:prstGeom prst="rect">
            <a:avLst/>
          </a:prstGeom>
        </p:spPr>
      </p:pic>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49</a:t>
            </a:fld>
            <a:endParaRPr lang="en-GB" dirty="0"/>
          </a:p>
        </p:txBody>
      </p:sp>
    </p:spTree>
    <p:extLst>
      <p:ext uri="{BB962C8B-B14F-4D97-AF65-F5344CB8AC3E}">
        <p14:creationId xmlns:p14="http://schemas.microsoft.com/office/powerpoint/2010/main" val="4127282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nl-BE" dirty="0"/>
              <a:t>eSanté </a:t>
            </a:r>
            <a:r>
              <a:rPr lang="fr-BE" b="1" dirty="0"/>
              <a:t>en </a:t>
            </a:r>
            <a:r>
              <a:rPr lang="fr-BE" b="1" dirty="0" smtClean="0"/>
              <a:t>pratique</a:t>
            </a:r>
            <a:endParaRPr lang="en-GB" dirty="0"/>
          </a:p>
        </p:txBody>
      </p:sp>
      <p:grpSp>
        <p:nvGrpSpPr>
          <p:cNvPr id="5" name="Group 4"/>
          <p:cNvGrpSpPr/>
          <p:nvPr/>
        </p:nvGrpSpPr>
        <p:grpSpPr>
          <a:xfrm>
            <a:off x="4479608" y="2523164"/>
            <a:ext cx="3054830" cy="2657760"/>
            <a:chOff x="2955608" y="2523164"/>
            <a:chExt cx="3054830" cy="2657760"/>
          </a:xfrm>
        </p:grpSpPr>
        <p:sp>
          <p:nvSpPr>
            <p:cNvPr id="6" name="Flowchart: Connector 5"/>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840220" y="3179115"/>
              <a:ext cx="1385017" cy="1345859"/>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b="1" dirty="0">
                <a:solidFill>
                  <a:schemeClr val="bg1"/>
                </a:solidFill>
              </a:endParaRPr>
            </a:p>
          </p:txBody>
        </p:sp>
        <p:cxnSp>
          <p:nvCxnSpPr>
            <p:cNvPr id="8" name="Straight Connector 7"/>
            <p:cNvCxnSpPr/>
            <p:nvPr/>
          </p:nvCxnSpPr>
          <p:spPr>
            <a:xfrm>
              <a:off x="3629173" y="2669854"/>
              <a:ext cx="552302" cy="606746"/>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922094" y="2669854"/>
              <a:ext cx="562491" cy="63458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58" idx="1"/>
            </p:cNvCxnSpPr>
            <p:nvPr/>
          </p:nvCxnSpPr>
          <p:spPr>
            <a:xfrm flipV="1">
              <a:off x="5225237" y="3834211"/>
              <a:ext cx="785201" cy="960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2094" y="4432257"/>
              <a:ext cx="562491" cy="6754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563888" y="4425994"/>
              <a:ext cx="611405" cy="64065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2"/>
              <a:endCxn id="37" idx="3"/>
            </p:cNvCxnSpPr>
            <p:nvPr/>
          </p:nvCxnSpPr>
          <p:spPr>
            <a:xfrm flipH="1" flipV="1">
              <a:off x="2955608" y="3830825"/>
              <a:ext cx="884612" cy="212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366605" y="4012647"/>
              <a:ext cx="483518" cy="483518"/>
            </a:xfrm>
            <a:prstGeom prst="rect">
              <a:avLst/>
            </a:prstGeom>
          </p:spPr>
        </p:pic>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56567" y="4578498"/>
              <a:ext cx="488154" cy="488154"/>
            </a:xfrm>
            <a:prstGeom prst="rect">
              <a:avLst/>
            </a:prstGeom>
          </p:spPr>
        </p:pic>
        <p:pic>
          <p:nvPicPr>
            <p:cNvPr id="16" name="Picture 15"/>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220318" y="4044588"/>
              <a:ext cx="488154" cy="488154"/>
            </a:xfrm>
            <a:prstGeom prst="rect">
              <a:avLst/>
            </a:prstGeom>
          </p:spPr>
        </p:pic>
        <p:pic>
          <p:nvPicPr>
            <p:cNvPr id="17" name="Picture 16"/>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76225" y="2669854"/>
              <a:ext cx="482940" cy="482940"/>
            </a:xfrm>
            <a:prstGeom prst="rect">
              <a:avLst/>
            </a:prstGeom>
          </p:spPr>
        </p:pic>
        <p:pic>
          <p:nvPicPr>
            <p:cNvPr id="18" name="Picture 17"/>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43115" y="3201159"/>
              <a:ext cx="482940" cy="482940"/>
            </a:xfrm>
            <a:prstGeom prst="rect">
              <a:avLst/>
            </a:prstGeom>
          </p:spPr>
        </p:pic>
        <p:pic>
          <p:nvPicPr>
            <p:cNvPr id="19" name="Picture 18"/>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390861" y="3204316"/>
              <a:ext cx="476625" cy="476625"/>
            </a:xfrm>
            <a:prstGeom prst="rect">
              <a:avLst/>
            </a:prstGeom>
          </p:spPr>
        </p:pic>
      </p:grpSp>
      <p:grpSp>
        <p:nvGrpSpPr>
          <p:cNvPr id="20" name="Group 19"/>
          <p:cNvGrpSpPr/>
          <p:nvPr/>
        </p:nvGrpSpPr>
        <p:grpSpPr>
          <a:xfrm>
            <a:off x="2007110" y="5136172"/>
            <a:ext cx="3240360" cy="1088504"/>
            <a:chOff x="483110" y="5136172"/>
            <a:chExt cx="3240360" cy="1088504"/>
          </a:xfrm>
        </p:grpSpPr>
        <p:grpSp>
          <p:nvGrpSpPr>
            <p:cNvPr id="21" name="Group 20"/>
            <p:cNvGrpSpPr/>
            <p:nvPr/>
          </p:nvGrpSpPr>
          <p:grpSpPr>
            <a:xfrm>
              <a:off x="483110" y="5136172"/>
              <a:ext cx="3240360" cy="1088504"/>
              <a:chOff x="398612" y="5107746"/>
              <a:chExt cx="3240360" cy="1088504"/>
            </a:xfrm>
          </p:grpSpPr>
          <p:sp>
            <p:nvSpPr>
              <p:cNvPr id="23" name="Rectangle 22"/>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550740" y="510774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21018" y="5137888"/>
                <a:ext cx="2023658" cy="1058362"/>
              </a:xfrm>
              <a:prstGeom prst="rect">
                <a:avLst/>
              </a:prstGeom>
            </p:spPr>
            <p:txBody>
              <a:bodyPr vert="horz" wrap="square" lIns="91440" tIns="45720" rIns="91440" bIns="45720" rtlCol="0">
                <a:normAutofit lnSpcReduction="10000"/>
              </a:bodyPr>
              <a:lstStyle/>
              <a:p>
                <a:pPr lvl="0"/>
                <a:endParaRPr lang="nl-BE" sz="1000" dirty="0">
                  <a:solidFill>
                    <a:schemeClr val="bg1"/>
                  </a:solidFill>
                </a:endParaRPr>
              </a:p>
              <a:p>
                <a:pPr lvl="0" algn="ctr"/>
                <a:r>
                  <a:rPr lang="nl-BE" dirty="0" err="1" smtClean="0">
                    <a:solidFill>
                      <a:schemeClr val="bg1"/>
                    </a:solidFill>
                  </a:rPr>
                  <a:t>Consultation</a:t>
                </a:r>
                <a:r>
                  <a:rPr lang="nl-BE" dirty="0" smtClean="0">
                    <a:solidFill>
                      <a:schemeClr val="bg1"/>
                    </a:solidFill>
                  </a:rPr>
                  <a:t> des </a:t>
                </a:r>
                <a:r>
                  <a:rPr lang="nl-BE" dirty="0" err="1" smtClean="0">
                    <a:solidFill>
                      <a:schemeClr val="bg1"/>
                    </a:solidFill>
                  </a:rPr>
                  <a:t>résultats</a:t>
                </a:r>
                <a:r>
                  <a:rPr lang="nl-BE" dirty="0" smtClean="0">
                    <a:solidFill>
                      <a:schemeClr val="bg1"/>
                    </a:solidFill>
                  </a:rPr>
                  <a:t> de </a:t>
                </a:r>
                <a:r>
                  <a:rPr lang="nl-BE" dirty="0" err="1" smtClean="0">
                    <a:solidFill>
                      <a:schemeClr val="bg1"/>
                    </a:solidFill>
                  </a:rPr>
                  <a:t>laboratoire</a:t>
                </a:r>
                <a:endParaRPr lang="nl-BE" dirty="0">
                  <a:solidFill>
                    <a:schemeClr val="bg1"/>
                  </a:solidFill>
                </a:endParaRPr>
              </a:p>
              <a:p>
                <a:pPr algn="l"/>
                <a:endParaRPr lang="en-US" dirty="0">
                  <a:solidFill>
                    <a:schemeClr val="tx1">
                      <a:lumMod val="95000"/>
                      <a:lumOff val="5000"/>
                    </a:schemeClr>
                  </a:solidFill>
                </a:endParaRPr>
              </a:p>
            </p:txBody>
          </p:sp>
        </p:grpSp>
        <p:pic>
          <p:nvPicPr>
            <p:cNvPr id="22" name="Picture 21"/>
            <p:cNvPicPr>
              <a:picLocks noChangeAspect="1"/>
            </p:cNvPicPr>
            <p:nvPr/>
          </p:nvPicPr>
          <p:blipFill>
            <a:blip r:embed="rId14" cstate="print">
              <a:extLst>
                <a:ext uri="{BEBA8EAE-BF5A-486C-A8C5-ECC9F3942E4B}">
                  <a14:imgProps xmlns:a14="http://schemas.microsoft.com/office/drawing/2010/main">
                    <a14:imgLayer r:embed="rId15">
                      <a14:imgEffect>
                        <a14:backgroundRemoval t="167" b="97667" l="500" r="100000">
                          <a14:foregroundMark x1="50500" y1="50333" x2="50500" y2="50333"/>
                          <a14:foregroundMark x1="81000" y1="75833" x2="81000" y2="75833"/>
                          <a14:foregroundMark x1="81667" y1="47167" x2="81667" y2="47167"/>
                          <a14:foregroundMark x1="89833" y1="49000" x2="89833" y2="49000"/>
                        </a14:backgroundRemoval>
                      </a14:imgEffect>
                    </a14:imgLayer>
                  </a14:imgProps>
                </a:ext>
                <a:ext uri="{28A0092B-C50C-407E-A947-70E740481C1C}">
                  <a14:useLocalDpi xmlns:a14="http://schemas.microsoft.com/office/drawing/2010/main" val="0"/>
                </a:ext>
              </a:extLst>
            </a:blip>
            <a:stretch>
              <a:fillRect/>
            </a:stretch>
          </p:blipFill>
          <p:spPr>
            <a:xfrm>
              <a:off x="589019" y="5163796"/>
              <a:ext cx="1016496" cy="1016496"/>
            </a:xfrm>
            <a:prstGeom prst="rect">
              <a:avLst/>
            </a:prstGeom>
          </p:spPr>
        </p:pic>
      </p:grpSp>
      <p:grpSp>
        <p:nvGrpSpPr>
          <p:cNvPr id="26" name="Group 25"/>
          <p:cNvGrpSpPr/>
          <p:nvPr/>
        </p:nvGrpSpPr>
        <p:grpSpPr>
          <a:xfrm>
            <a:off x="2042456" y="1382445"/>
            <a:ext cx="3261456" cy="1158760"/>
            <a:chOff x="518456" y="1382445"/>
            <a:chExt cx="3261456" cy="1158760"/>
          </a:xfrm>
        </p:grpSpPr>
        <p:grpSp>
          <p:nvGrpSpPr>
            <p:cNvPr id="27" name="Group 26"/>
            <p:cNvGrpSpPr/>
            <p:nvPr/>
          </p:nvGrpSpPr>
          <p:grpSpPr>
            <a:xfrm>
              <a:off x="546770" y="1394932"/>
              <a:ext cx="3233142" cy="1146273"/>
              <a:chOff x="546770" y="1424385"/>
              <a:chExt cx="3233142" cy="1146273"/>
            </a:xfrm>
          </p:grpSpPr>
          <p:grpSp>
            <p:nvGrpSpPr>
              <p:cNvPr id="29" name="Group 28"/>
              <p:cNvGrpSpPr/>
              <p:nvPr/>
            </p:nvGrpSpPr>
            <p:grpSpPr>
              <a:xfrm>
                <a:off x="546770" y="1424385"/>
                <a:ext cx="3176700" cy="1080121"/>
                <a:chOff x="747228" y="1772815"/>
                <a:chExt cx="3176700" cy="1080121"/>
              </a:xfrm>
            </p:grpSpPr>
            <p:sp>
              <p:nvSpPr>
                <p:cNvPr id="31" name="Rectangle 30"/>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691680" y="1507880"/>
                <a:ext cx="2088232" cy="1062778"/>
              </a:xfrm>
              <a:prstGeom prst="rect">
                <a:avLst/>
              </a:prstGeom>
            </p:spPr>
            <p:txBody>
              <a:bodyPr vert="horz" wrap="square" lIns="91440" tIns="45720" rIns="91440" bIns="45720" rtlCol="0">
                <a:normAutofit/>
              </a:bodyPr>
              <a:lstStyle/>
              <a:p>
                <a:pPr algn="ctr">
                  <a:defRPr/>
                </a:pPr>
                <a:r>
                  <a:rPr lang="nl-BE" dirty="0">
                    <a:solidFill>
                      <a:schemeClr val="bg1"/>
                    </a:solidFill>
                  </a:rPr>
                  <a:t>Summary </a:t>
                </a:r>
                <a:r>
                  <a:rPr lang="nl-BE" dirty="0" err="1">
                    <a:solidFill>
                      <a:schemeClr val="bg1"/>
                    </a:solidFill>
                  </a:rPr>
                  <a:t>electronic</a:t>
                </a:r>
                <a:r>
                  <a:rPr lang="nl-BE" dirty="0">
                    <a:solidFill>
                      <a:schemeClr val="bg1"/>
                    </a:solidFill>
                  </a:rPr>
                  <a:t> health record (</a:t>
                </a:r>
                <a:r>
                  <a:rPr lang="nl-BE" dirty="0" err="1">
                    <a:solidFill>
                      <a:schemeClr val="bg1"/>
                    </a:solidFill>
                  </a:rPr>
                  <a:t>SumEHR</a:t>
                </a:r>
                <a:r>
                  <a:rPr lang="nl-BE" dirty="0">
                    <a:solidFill>
                      <a:schemeClr val="bg1"/>
                    </a:solidFill>
                  </a:rPr>
                  <a:t>)</a:t>
                </a:r>
                <a:endParaRPr lang="nl-BE" dirty="0"/>
              </a:p>
              <a:p>
                <a:pPr algn="l"/>
                <a:endParaRPr lang="en-US" dirty="0">
                  <a:solidFill>
                    <a:schemeClr val="tx1">
                      <a:lumMod val="95000"/>
                      <a:lumOff val="5000"/>
                    </a:schemeClr>
                  </a:solidFill>
                </a:endParaRPr>
              </a:p>
            </p:txBody>
          </p:sp>
        </p:grpSp>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8456" y="1382445"/>
              <a:ext cx="1129308" cy="1129308"/>
            </a:xfrm>
            <a:prstGeom prst="rect">
              <a:avLst/>
            </a:prstGeom>
          </p:spPr>
        </p:pic>
      </p:grpSp>
      <p:grpSp>
        <p:nvGrpSpPr>
          <p:cNvPr id="33" name="Group 32"/>
          <p:cNvGrpSpPr/>
          <p:nvPr/>
        </p:nvGrpSpPr>
        <p:grpSpPr>
          <a:xfrm>
            <a:off x="2019636" y="3290765"/>
            <a:ext cx="2459972" cy="1205400"/>
            <a:chOff x="495636" y="3290765"/>
            <a:chExt cx="2459972" cy="1205400"/>
          </a:xfrm>
        </p:grpSpPr>
        <p:grpSp>
          <p:nvGrpSpPr>
            <p:cNvPr id="34" name="Group 33"/>
            <p:cNvGrpSpPr/>
            <p:nvPr/>
          </p:nvGrpSpPr>
          <p:grpSpPr>
            <a:xfrm>
              <a:off x="495636" y="3290765"/>
              <a:ext cx="2459972" cy="1205400"/>
              <a:chOff x="455844" y="3290765"/>
              <a:chExt cx="2459972" cy="1205400"/>
            </a:xfrm>
          </p:grpSpPr>
          <p:sp>
            <p:nvSpPr>
              <p:cNvPr id="36" name="Rectangle 35"/>
              <p:cNvSpPr/>
              <p:nvPr/>
            </p:nvSpPr>
            <p:spPr>
              <a:xfrm>
                <a:off x="455844" y="3290765"/>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607972" y="3290765"/>
                <a:ext cx="1307844"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1668825" y="3462392"/>
                <a:ext cx="1246991" cy="1033773"/>
              </a:xfrm>
              <a:prstGeom prst="rect">
                <a:avLst/>
              </a:prstGeom>
            </p:spPr>
            <p:txBody>
              <a:bodyPr vert="horz" wrap="square" lIns="91440" tIns="45720" rIns="91440" bIns="45720" rtlCol="0">
                <a:normAutofit/>
              </a:bodyPr>
              <a:lstStyle/>
              <a:p>
                <a:pPr lvl="0" algn="ctr"/>
                <a:r>
                  <a:rPr lang="nl-BE" dirty="0" err="1" smtClean="0">
                    <a:solidFill>
                      <a:schemeClr val="bg1"/>
                    </a:solidFill>
                  </a:rPr>
                  <a:t>Schéma</a:t>
                </a:r>
                <a:r>
                  <a:rPr lang="nl-BE" dirty="0" smtClean="0">
                    <a:solidFill>
                      <a:schemeClr val="bg1"/>
                    </a:solidFill>
                  </a:rPr>
                  <a:t> de </a:t>
                </a:r>
                <a:r>
                  <a:rPr lang="nl-BE" dirty="0" err="1" smtClean="0">
                    <a:solidFill>
                      <a:schemeClr val="bg1"/>
                    </a:solidFill>
                  </a:rPr>
                  <a:t>médication</a:t>
                </a:r>
                <a:endParaRPr lang="en-US" dirty="0">
                  <a:solidFill>
                    <a:schemeClr val="bg1"/>
                  </a:solidFill>
                </a:endParaRPr>
              </a:p>
            </p:txBody>
          </p:sp>
        </p:grpSp>
        <p:pic>
          <p:nvPicPr>
            <p:cNvPr id="35" name="Picture 3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8526" y="3320177"/>
              <a:ext cx="1086712" cy="1086712"/>
            </a:xfrm>
            <a:prstGeom prst="rect">
              <a:avLst/>
            </a:prstGeom>
          </p:spPr>
        </p:pic>
      </p:grpSp>
      <p:grpSp>
        <p:nvGrpSpPr>
          <p:cNvPr id="39" name="Group 38"/>
          <p:cNvGrpSpPr/>
          <p:nvPr/>
        </p:nvGrpSpPr>
        <p:grpSpPr>
          <a:xfrm>
            <a:off x="6927036" y="1443044"/>
            <a:ext cx="3255988" cy="1080120"/>
            <a:chOff x="5403035" y="1443044"/>
            <a:chExt cx="3255988" cy="1080120"/>
          </a:xfrm>
        </p:grpSpPr>
        <p:grpSp>
          <p:nvGrpSpPr>
            <p:cNvPr id="40" name="Group 39"/>
            <p:cNvGrpSpPr/>
            <p:nvPr/>
          </p:nvGrpSpPr>
          <p:grpSpPr>
            <a:xfrm>
              <a:off x="5403035" y="1443044"/>
              <a:ext cx="3255988" cy="1080120"/>
              <a:chOff x="5425798" y="1315063"/>
              <a:chExt cx="3255988" cy="1080120"/>
            </a:xfrm>
          </p:grpSpPr>
          <p:sp>
            <p:nvSpPr>
              <p:cNvPr id="42" name="Rectangle 41"/>
              <p:cNvSpPr/>
              <p:nvPr/>
            </p:nvSpPr>
            <p:spPr>
              <a:xfrm>
                <a:off x="5425798" y="1315063"/>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577926" y="1315063"/>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342421" y="1344851"/>
                <a:ext cx="2339365" cy="1038921"/>
              </a:xfrm>
              <a:prstGeom prst="rect">
                <a:avLst/>
              </a:prstGeom>
            </p:spPr>
            <p:txBody>
              <a:bodyPr vert="horz" wrap="square" lIns="91440" tIns="45720" rIns="91440" bIns="45720" rtlCol="0">
                <a:normAutofit/>
              </a:bodyPr>
              <a:lstStyle/>
              <a:p>
                <a:pPr lvl="0"/>
                <a:endParaRPr lang="nl-BE" sz="1000" dirty="0">
                  <a:solidFill>
                    <a:schemeClr val="bg1"/>
                  </a:solidFill>
                </a:endParaRPr>
              </a:p>
              <a:p>
                <a:pPr marL="82550" algn="ctr"/>
                <a:r>
                  <a:rPr lang="nl-BE" dirty="0" err="1" smtClean="0">
                    <a:solidFill>
                      <a:schemeClr val="bg1"/>
                    </a:solidFill>
                  </a:rPr>
                  <a:t>Guidelines</a:t>
                </a:r>
                <a:r>
                  <a:rPr lang="nl-BE" dirty="0" smtClean="0">
                    <a:solidFill>
                      <a:schemeClr val="bg1"/>
                    </a:solidFill>
                  </a:rPr>
                  <a:t> et avis </a:t>
                </a:r>
                <a:r>
                  <a:rPr lang="nl-BE" dirty="0" err="1" smtClean="0">
                    <a:solidFill>
                      <a:schemeClr val="bg1"/>
                    </a:solidFill>
                  </a:rPr>
                  <a:t>disponibles</a:t>
                </a:r>
                <a:r>
                  <a:rPr lang="nl-BE" dirty="0" smtClean="0">
                    <a:solidFill>
                      <a:schemeClr val="bg1"/>
                    </a:solidFill>
                  </a:rPr>
                  <a:t> online</a:t>
                </a:r>
              </a:p>
            </p:txBody>
          </p:sp>
        </p:grpSp>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64394" y="1478427"/>
              <a:ext cx="985292" cy="985292"/>
            </a:xfrm>
            <a:prstGeom prst="rect">
              <a:avLst/>
            </a:prstGeom>
          </p:spPr>
        </p:pic>
      </p:grpSp>
      <p:grpSp>
        <p:nvGrpSpPr>
          <p:cNvPr id="45" name="Group 44"/>
          <p:cNvGrpSpPr/>
          <p:nvPr/>
        </p:nvGrpSpPr>
        <p:grpSpPr>
          <a:xfrm>
            <a:off x="6913884" y="5107746"/>
            <a:ext cx="3269138" cy="1184852"/>
            <a:chOff x="5389884" y="5107746"/>
            <a:chExt cx="3269138" cy="1184852"/>
          </a:xfrm>
        </p:grpSpPr>
        <p:grpSp>
          <p:nvGrpSpPr>
            <p:cNvPr id="46" name="Group 45"/>
            <p:cNvGrpSpPr/>
            <p:nvPr/>
          </p:nvGrpSpPr>
          <p:grpSpPr>
            <a:xfrm>
              <a:off x="5403035" y="5149276"/>
              <a:ext cx="3255987" cy="1080120"/>
              <a:chOff x="5508175" y="5117132"/>
              <a:chExt cx="3255987" cy="1080120"/>
            </a:xfrm>
          </p:grpSpPr>
          <p:sp>
            <p:nvSpPr>
              <p:cNvPr id="50" name="Rectangle 49"/>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451097" y="5153192"/>
                <a:ext cx="2313065" cy="1008000"/>
              </a:xfrm>
              <a:prstGeom prst="rect">
                <a:avLst/>
              </a:prstGeom>
            </p:spPr>
            <p:txBody>
              <a:bodyPr vert="horz" wrap="square" lIns="91440" tIns="45720" rIns="91440" bIns="45720" rtlCol="0">
                <a:normAutofit/>
              </a:bodyPr>
              <a:lstStyle/>
              <a:p>
                <a:pPr lvl="0"/>
                <a:endParaRPr lang="nl-BE" sz="1000" dirty="0">
                  <a:solidFill>
                    <a:schemeClr val="bg1"/>
                  </a:solidFill>
                </a:endParaRPr>
              </a:p>
              <a:p>
                <a:pPr marL="177800" algn="ctr"/>
                <a:r>
                  <a:rPr lang="nl-BE" dirty="0" smtClean="0">
                    <a:solidFill>
                      <a:schemeClr val="bg1"/>
                    </a:solidFill>
                  </a:rPr>
                  <a:t>Lettres de </a:t>
                </a:r>
                <a:r>
                  <a:rPr lang="nl-BE" dirty="0" err="1" smtClean="0">
                    <a:solidFill>
                      <a:schemeClr val="bg1"/>
                    </a:solidFill>
                  </a:rPr>
                  <a:t>renvoi</a:t>
                </a:r>
                <a:r>
                  <a:rPr lang="nl-BE" dirty="0" smtClean="0">
                    <a:solidFill>
                      <a:schemeClr val="bg1"/>
                    </a:solidFill>
                  </a:rPr>
                  <a:t> </a:t>
                </a:r>
                <a:r>
                  <a:rPr lang="nl-BE" dirty="0" err="1" smtClean="0">
                    <a:solidFill>
                      <a:schemeClr val="bg1"/>
                    </a:solidFill>
                  </a:rPr>
                  <a:t>électronique</a:t>
                </a:r>
                <a:endParaRPr lang="en-US" dirty="0"/>
              </a:p>
            </p:txBody>
          </p:sp>
        </p:grpSp>
        <p:grpSp>
          <p:nvGrpSpPr>
            <p:cNvPr id="47" name="Group 46"/>
            <p:cNvGrpSpPr/>
            <p:nvPr/>
          </p:nvGrpSpPr>
          <p:grpSpPr>
            <a:xfrm>
              <a:off x="5389884" y="5107746"/>
              <a:ext cx="1186811" cy="1184852"/>
              <a:chOff x="5389884" y="5104775"/>
              <a:chExt cx="1241108" cy="1241108"/>
            </a:xfrm>
          </p:grpSpPr>
          <p:pic>
            <p:nvPicPr>
              <p:cNvPr id="48" name="Picture 4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9884" y="5104775"/>
                <a:ext cx="1241108" cy="1241108"/>
              </a:xfrm>
              <a:prstGeom prst="rect">
                <a:avLst/>
              </a:prstGeom>
            </p:spPr>
          </p:pic>
          <p:pic>
            <p:nvPicPr>
              <p:cNvPr id="49" name="Picture 4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62196" y="5445224"/>
                <a:ext cx="174979" cy="174979"/>
              </a:xfrm>
              <a:prstGeom prst="rect">
                <a:avLst/>
              </a:prstGeom>
            </p:spPr>
          </p:pic>
        </p:grpSp>
      </p:grpSp>
      <p:grpSp>
        <p:nvGrpSpPr>
          <p:cNvPr id="53" name="Group 52"/>
          <p:cNvGrpSpPr/>
          <p:nvPr/>
        </p:nvGrpSpPr>
        <p:grpSpPr>
          <a:xfrm>
            <a:off x="7534439" y="3294152"/>
            <a:ext cx="2648583" cy="1118781"/>
            <a:chOff x="6010438" y="3294151"/>
            <a:chExt cx="2648583" cy="1118781"/>
          </a:xfrm>
        </p:grpSpPr>
        <p:grpSp>
          <p:nvGrpSpPr>
            <p:cNvPr id="54" name="Group 53"/>
            <p:cNvGrpSpPr/>
            <p:nvPr/>
          </p:nvGrpSpPr>
          <p:grpSpPr>
            <a:xfrm>
              <a:off x="6010438" y="3294151"/>
              <a:ext cx="2648583" cy="1081997"/>
              <a:chOff x="5926858" y="3418319"/>
              <a:chExt cx="2572071" cy="1081997"/>
            </a:xfrm>
          </p:grpSpPr>
          <p:sp>
            <p:nvSpPr>
              <p:cNvPr id="58" name="Rectangle 57"/>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6999730" y="3420196"/>
                <a:ext cx="1499199" cy="1080120"/>
              </a:xfrm>
              <a:prstGeom prst="rect">
                <a:avLst/>
              </a:prstGeom>
            </p:spPr>
            <p:txBody>
              <a:bodyPr vert="horz" wrap="square" lIns="91440" tIns="45720" rIns="91440" bIns="45720" rtlCol="0">
                <a:normAutofit/>
              </a:bodyPr>
              <a:lstStyle/>
              <a:p>
                <a:pPr lvl="0"/>
                <a:endParaRPr lang="nl-BE" sz="1000" dirty="0">
                  <a:solidFill>
                    <a:schemeClr val="bg1"/>
                  </a:solidFill>
                </a:endParaRPr>
              </a:p>
              <a:p>
                <a:pPr lvl="0" algn="ctr"/>
                <a:r>
                  <a:rPr lang="nl-BE" dirty="0" err="1" smtClean="0">
                    <a:solidFill>
                      <a:schemeClr val="bg1"/>
                    </a:solidFill>
                  </a:rPr>
                  <a:t>Prescriptions</a:t>
                </a:r>
                <a:r>
                  <a:rPr lang="nl-BE" dirty="0" smtClean="0">
                    <a:solidFill>
                      <a:schemeClr val="bg1"/>
                    </a:solidFill>
                  </a:rPr>
                  <a:t> </a:t>
                </a:r>
                <a:r>
                  <a:rPr lang="nl-BE" dirty="0" err="1" smtClean="0">
                    <a:solidFill>
                      <a:schemeClr val="bg1"/>
                    </a:solidFill>
                  </a:rPr>
                  <a:t>électroniques</a:t>
                </a:r>
                <a:endParaRPr lang="en-US" dirty="0"/>
              </a:p>
              <a:p>
                <a:pPr algn="l"/>
                <a:endParaRPr lang="en-US" dirty="0">
                  <a:solidFill>
                    <a:schemeClr val="tx1">
                      <a:lumMod val="95000"/>
                      <a:lumOff val="5000"/>
                    </a:schemeClr>
                  </a:solidFill>
                </a:endParaRPr>
              </a:p>
            </p:txBody>
          </p:sp>
        </p:grpSp>
        <p:grpSp>
          <p:nvGrpSpPr>
            <p:cNvPr id="55" name="Group 54"/>
            <p:cNvGrpSpPr/>
            <p:nvPr/>
          </p:nvGrpSpPr>
          <p:grpSpPr>
            <a:xfrm>
              <a:off x="6036635" y="3332812"/>
              <a:ext cx="1080120" cy="1080120"/>
              <a:chOff x="5005213" y="3401807"/>
              <a:chExt cx="1080120" cy="1080120"/>
            </a:xfrm>
          </p:grpSpPr>
          <p:pic>
            <p:nvPicPr>
              <p:cNvPr id="56" name="Picture 5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005213" y="3401807"/>
                <a:ext cx="1080120" cy="1080120"/>
              </a:xfrm>
              <a:prstGeom prst="rect">
                <a:avLst/>
              </a:prstGeom>
            </p:spPr>
          </p:pic>
          <p:pic>
            <p:nvPicPr>
              <p:cNvPr id="57" name="Picture 5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400944" y="3481442"/>
                <a:ext cx="270030" cy="270030"/>
              </a:xfrm>
              <a:prstGeom prst="rect">
                <a:avLst/>
              </a:prstGeom>
            </p:spPr>
          </p:pic>
        </p:grpSp>
      </p:grpSp>
      <p:sp>
        <p:nvSpPr>
          <p:cNvPr id="63" name="Rectangle 62"/>
          <p:cNvSpPr/>
          <p:nvPr/>
        </p:nvSpPr>
        <p:spPr>
          <a:xfrm>
            <a:off x="5619178" y="3686798"/>
            <a:ext cx="863121" cy="338554"/>
          </a:xfrm>
          <a:prstGeom prst="rect">
            <a:avLst/>
          </a:prstGeom>
        </p:spPr>
        <p:txBody>
          <a:bodyPr wrap="none">
            <a:spAutoFit/>
          </a:bodyPr>
          <a:lstStyle/>
          <a:p>
            <a:pPr algn="ctr"/>
            <a:r>
              <a:rPr lang="fr-BE" sz="1600" b="1" dirty="0">
                <a:solidFill>
                  <a:schemeClr val="bg1"/>
                </a:solidFill>
                <a:latin typeface="+mn-lt"/>
                <a:cs typeface="+mn-cs"/>
              </a:rPr>
              <a:t>Médical</a:t>
            </a:r>
            <a:endParaRPr lang="fr-BE" sz="1400" b="1" dirty="0">
              <a:solidFill>
                <a:schemeClr val="bg1"/>
              </a:solidFill>
              <a:latin typeface="+mn-lt"/>
              <a:cs typeface="+mn-cs"/>
            </a:endParaRPr>
          </a:p>
        </p:txBody>
      </p:sp>
      <p:sp>
        <p:nvSpPr>
          <p:cNvPr id="4" name="Slide Number Placeholder 3"/>
          <p:cNvSpPr>
            <a:spLocks noGrp="1"/>
          </p:cNvSpPr>
          <p:nvPr>
            <p:ph type="sldNum" sz="quarter" idx="10"/>
          </p:nvPr>
        </p:nvSpPr>
        <p:spPr/>
        <p:txBody>
          <a:bodyPr/>
          <a:lstStyle/>
          <a:p>
            <a:pPr>
              <a:defRPr/>
            </a:pPr>
            <a:fld id="{21B2A7D7-3B07-4F16-B17F-21A2F67651B8}" type="slidenum">
              <a:rPr lang="en-GB" smtClean="0"/>
              <a:pPr>
                <a:defRPr/>
              </a:pPr>
              <a:t>5</a:t>
            </a:fld>
            <a:endParaRPr lang="en-GB" dirty="0"/>
          </a:p>
        </p:txBody>
      </p:sp>
    </p:spTree>
    <p:extLst>
      <p:ext uri="{BB962C8B-B14F-4D97-AF65-F5344CB8AC3E}">
        <p14:creationId xmlns:p14="http://schemas.microsoft.com/office/powerpoint/2010/main" val="145507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up)">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up)">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up)">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donna che usa l'iPad d'oro"/>
          <p:cNvPicPr>
            <a:picLocks noChangeAspect="1" noChangeArrowheads="1"/>
          </p:cNvPicPr>
          <p:nvPr/>
        </p:nvPicPr>
        <p:blipFill rotWithShape="1">
          <a:blip r:embed="rId3">
            <a:extLst>
              <a:ext uri="{28A0092B-C50C-407E-A947-70E740481C1C}">
                <a14:useLocalDpi xmlns:a14="http://schemas.microsoft.com/office/drawing/2010/main" val="0"/>
              </a:ext>
            </a:extLst>
          </a:blip>
          <a:srcRect l="26793" r="23640"/>
          <a:stretch/>
        </p:blipFill>
        <p:spPr bwMode="auto">
          <a:xfrm>
            <a:off x="1" y="-4896"/>
            <a:ext cx="5087887" cy="6846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p:nvPr>
        </p:nvSpPr>
        <p:spPr/>
        <p:txBody>
          <a:bodyPr/>
          <a:lstStyle/>
          <a:p>
            <a:pPr marL="0" indent="0">
              <a:lnSpc>
                <a:spcPct val="150000"/>
              </a:lnSpc>
              <a:buNone/>
            </a:pPr>
            <a:r>
              <a:rPr lang="fr-BE">
                <a:latin typeface="Open Sans SemiBold" panose="020B0706030804020204" pitchFamily="34" charset="0"/>
                <a:ea typeface="Open Sans SemiBold" panose="020B0706030804020204" pitchFamily="34" charset="0"/>
                <a:cs typeface="Open Sans SemiBold" panose="020B0706030804020204" pitchFamily="34" charset="0"/>
              </a:rPr>
              <a:t>Facilitation des échanges de données</a:t>
            </a:r>
          </a:p>
        </p:txBody>
      </p:sp>
      <p:sp>
        <p:nvSpPr>
          <p:cNvPr id="2" name="Text Placeholder 1"/>
          <p:cNvSpPr>
            <a:spLocks noGrp="1"/>
          </p:cNvSpPr>
          <p:nvPr>
            <p:ph type="body" sz="quarter" idx="13"/>
          </p:nvPr>
        </p:nvSpPr>
        <p:spPr/>
        <p:txBody>
          <a:bodyPr/>
          <a:lstStyle/>
          <a:p>
            <a:r>
              <a:rPr lang="fr-BE"/>
              <a:t>Cluster 4</a:t>
            </a:r>
          </a:p>
        </p:txBody>
      </p:sp>
    </p:spTree>
    <p:extLst>
      <p:ext uri="{BB962C8B-B14F-4D97-AF65-F5344CB8AC3E}">
        <p14:creationId xmlns:p14="http://schemas.microsoft.com/office/powerpoint/2010/main" val="1683413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Facilitation des échanges de données</a:t>
            </a:r>
          </a:p>
        </p:txBody>
      </p:sp>
      <p:sp>
        <p:nvSpPr>
          <p:cNvPr id="6" name="Text Placeholder 5"/>
          <p:cNvSpPr>
            <a:spLocks noGrp="1"/>
          </p:cNvSpPr>
          <p:nvPr>
            <p:ph type="body" sz="quarter" idx="13"/>
          </p:nvPr>
        </p:nvSpPr>
        <p:spPr/>
        <p:txBody>
          <a:bodyPr/>
          <a:lstStyle/>
          <a:p>
            <a:pPr>
              <a:lnSpc>
                <a:spcPct val="200000"/>
              </a:lnSpc>
            </a:pPr>
            <a:endParaRPr lang="nl-BE" dirty="0" smtClean="0"/>
          </a:p>
          <a:p>
            <a:pPr>
              <a:lnSpc>
                <a:spcPct val="100000"/>
              </a:lnSpc>
            </a:pPr>
            <a:r>
              <a:rPr lang="fr-BE"/>
              <a:t>Développer des structures informatiques et fonctionnelles pour l’échange de données chiffrées, structurées et standardisées entre l’ensemble des acteurs des soins de santé</a:t>
            </a:r>
          </a:p>
          <a:p>
            <a:pPr lvl="1">
              <a:lnSpc>
                <a:spcPct val="200000"/>
              </a:lnSpc>
            </a:pPr>
            <a:r>
              <a:rPr lang="fr-BE"/>
              <a:t>“care sets”</a:t>
            </a:r>
          </a:p>
          <a:p>
            <a:pPr>
              <a:lnSpc>
                <a:spcPct val="200000"/>
              </a:lnSpc>
            </a:pPr>
            <a:r>
              <a:rPr lang="fr-BE"/>
              <a:t>Accorder l’accès aux données au moyen d’interfaces API</a:t>
            </a:r>
          </a:p>
          <a:p>
            <a:pPr>
              <a:lnSpc>
                <a:spcPct val="200000"/>
              </a:lnSpc>
            </a:pPr>
            <a:r>
              <a:rPr lang="fr-BE"/>
              <a:t>Continuer à garantir la qualité des banques de données</a:t>
            </a:r>
          </a:p>
          <a:p>
            <a:pPr lvl="1">
              <a:lnSpc>
                <a:spcPct val="200000"/>
              </a:lnSpc>
            </a:pPr>
            <a:r>
              <a:rPr lang="fr-BE"/>
              <a:t>banque de données authentique des médicaments (SAM)</a:t>
            </a:r>
          </a:p>
          <a:p>
            <a:pPr lvl="1">
              <a:lnSpc>
                <a:spcPct val="200000"/>
              </a:lnSpc>
            </a:pPr>
            <a:r>
              <a:rPr lang="fr-BE"/>
              <a:t>banque de données établissements de soins et prestataires de soins CoBRHA+</a:t>
            </a:r>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51</a:t>
            </a:fld>
            <a:endParaRPr lang="en-GB" dirty="0"/>
          </a:p>
        </p:txBody>
      </p:sp>
    </p:spTree>
    <p:extLst>
      <p:ext uri="{BB962C8B-B14F-4D97-AF65-F5344CB8AC3E}">
        <p14:creationId xmlns:p14="http://schemas.microsoft.com/office/powerpoint/2010/main" val="22750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Structuration des échanges de données</a:t>
            </a:r>
          </a:p>
        </p:txBody>
      </p:sp>
      <p:sp>
        <p:nvSpPr>
          <p:cNvPr id="6" name="Text Placeholder 5"/>
          <p:cNvSpPr>
            <a:spLocks noGrp="1"/>
          </p:cNvSpPr>
          <p:nvPr>
            <p:ph type="body" sz="quarter" idx="13"/>
          </p:nvPr>
        </p:nvSpPr>
        <p:spPr>
          <a:xfrm>
            <a:off x="900000" y="1196752"/>
            <a:ext cx="10213776" cy="5014274"/>
          </a:xfrm>
        </p:spPr>
        <p:txBody>
          <a:bodyPr/>
          <a:lstStyle/>
          <a:p>
            <a:endParaRPr lang="nl-BE" dirty="0"/>
          </a:p>
          <a:p>
            <a:endParaRPr lang="nl-BE" dirty="0" smtClean="0"/>
          </a:p>
          <a:p>
            <a:r>
              <a:rPr lang="fr-BE"/>
              <a:t>Englobe tous les projets du plan d’action 3.0 </a:t>
            </a:r>
          </a:p>
          <a:p>
            <a:r>
              <a:rPr lang="fr-BE"/>
              <a:t>Principe de base = utilisation de normes internationales </a:t>
            </a:r>
          </a:p>
          <a:p>
            <a:pPr lvl="1"/>
            <a:r>
              <a:rPr lang="fr-BE"/>
              <a:t>FHIR, LOINC, Snomed CT, ... </a:t>
            </a:r>
          </a:p>
          <a:p>
            <a:r>
              <a:rPr lang="fr-BE"/>
              <a:t>L’échange de données intervient au moyen de CareSets</a:t>
            </a:r>
          </a:p>
          <a:p>
            <a:pPr lvl="1"/>
            <a:r>
              <a:rPr lang="fr-BE"/>
              <a:t>structurés</a:t>
            </a:r>
          </a:p>
          <a:p>
            <a:pPr lvl="1"/>
            <a:r>
              <a:rPr lang="fr-BE"/>
              <a:t>standardisés</a:t>
            </a:r>
          </a:p>
          <a:p>
            <a:pPr lvl="1"/>
            <a:r>
              <a:rPr lang="fr-BE"/>
              <a:t>codés</a:t>
            </a:r>
          </a:p>
          <a:p>
            <a:r>
              <a:rPr lang="fr-BE"/>
              <a:t>L’échange de care sets a lieu via le système des hubs/du metahub, des coffres-forts de santé</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023" b="-11"/>
          <a:stretch/>
        </p:blipFill>
        <p:spPr>
          <a:xfrm>
            <a:off x="981241" y="1268760"/>
            <a:ext cx="866287" cy="7200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616" y="1268840"/>
            <a:ext cx="720000" cy="720000"/>
          </a:xfrm>
          <a:prstGeom prst="rect">
            <a:avLst/>
          </a:prstGeom>
        </p:spPr>
      </p:pic>
      <p:pic>
        <p:nvPicPr>
          <p:cNvPr id="9" name="Google Shape;64;g21a3bf64467_0_16"/>
          <p:cNvPicPr preferRelativeResize="0"/>
          <p:nvPr/>
        </p:nvPicPr>
        <p:blipFill>
          <a:blip r:embed="rId5">
            <a:clrChange>
              <a:clrFrom>
                <a:srgbClr val="FFFFFF"/>
              </a:clrFrom>
              <a:clrTo>
                <a:srgbClr val="FFFFFF">
                  <a:alpha val="0"/>
                </a:srgbClr>
              </a:clrTo>
            </a:clrChange>
            <a:alphaModFix/>
          </a:blip>
          <a:stretch>
            <a:fillRect/>
          </a:stretch>
        </p:blipFill>
        <p:spPr>
          <a:xfrm>
            <a:off x="2720268" y="1492699"/>
            <a:ext cx="1287500" cy="352125"/>
          </a:xfrm>
          <a:prstGeom prst="rect">
            <a:avLst/>
          </a:prstGeom>
          <a:noFill/>
          <a:ln>
            <a:noFill/>
          </a:ln>
        </p:spPr>
      </p:pic>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52</a:t>
            </a:fld>
            <a:endParaRPr lang="en-GB" dirty="0"/>
          </a:p>
        </p:txBody>
      </p:sp>
    </p:spTree>
    <p:extLst>
      <p:ext uri="{BB962C8B-B14F-4D97-AF65-F5344CB8AC3E}">
        <p14:creationId xmlns:p14="http://schemas.microsoft.com/office/powerpoint/2010/main" val="2197576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pPr marL="0" indent="0">
              <a:lnSpc>
                <a:spcPct val="150000"/>
              </a:lnSpc>
              <a:buNone/>
            </a:pPr>
            <a:r>
              <a:rPr lang="fr-BE">
                <a:latin typeface="Open Sans SemiBold" panose="020B0706030804020204" pitchFamily="34" charset="0"/>
                <a:ea typeface="Open Sans SemiBold" panose="020B0706030804020204" pitchFamily="34" charset="0"/>
                <a:cs typeface="Open Sans SemiBold" panose="020B0706030804020204" pitchFamily="34" charset="0"/>
              </a:rPr>
              <a:t>Autonomisation des prestataires de soins</a:t>
            </a:r>
          </a:p>
        </p:txBody>
      </p:sp>
      <p:sp>
        <p:nvSpPr>
          <p:cNvPr id="2" name="Text Placeholder 1"/>
          <p:cNvSpPr>
            <a:spLocks noGrp="1"/>
          </p:cNvSpPr>
          <p:nvPr>
            <p:ph type="body" sz="quarter" idx="13"/>
          </p:nvPr>
        </p:nvSpPr>
        <p:spPr/>
        <p:txBody>
          <a:bodyPr/>
          <a:lstStyle/>
          <a:p>
            <a:r>
              <a:rPr lang="fr-BE"/>
              <a:t>Cluster 5</a:t>
            </a:r>
          </a:p>
          <a:p>
            <a:endParaRPr lang="en-US" dirty="0"/>
          </a:p>
        </p:txBody>
      </p:sp>
      <p:sp>
        <p:nvSpPr>
          <p:cNvPr id="3" name="Picture Placeholder 2"/>
          <p:cNvSpPr>
            <a:spLocks noGrp="1"/>
          </p:cNvSpPr>
          <p:nvPr>
            <p:ph type="pic" sz="quarter" idx="14"/>
          </p:nvPr>
        </p:nvSpPr>
        <p:spPr/>
      </p:sp>
      <p:pic>
        <p:nvPicPr>
          <p:cNvPr id="17"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pic>
        <p:nvPicPr>
          <p:cNvPr id="4098" name="Picture 2" descr="Intercare - Doctors as Medical Specialists"/>
          <p:cNvPicPr>
            <a:picLocks noChangeAspect="1" noChangeArrowheads="1"/>
          </p:cNvPicPr>
          <p:nvPr/>
        </p:nvPicPr>
        <p:blipFill rotWithShape="1">
          <a:blip r:embed="rId4">
            <a:extLst>
              <a:ext uri="{28A0092B-C50C-407E-A947-70E740481C1C}">
                <a14:useLocalDpi xmlns:a14="http://schemas.microsoft.com/office/drawing/2010/main" val="0"/>
              </a:ext>
            </a:extLst>
          </a:blip>
          <a:srcRect l="40159" r="10117"/>
          <a:stretch/>
        </p:blipFill>
        <p:spPr bwMode="auto">
          <a:xfrm>
            <a:off x="0" y="0"/>
            <a:ext cx="51125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2803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Innovation et promotion du R &amp; D</a:t>
            </a:r>
          </a:p>
        </p:txBody>
      </p:sp>
      <p:sp>
        <p:nvSpPr>
          <p:cNvPr id="6" name="Text Placeholder 5"/>
          <p:cNvSpPr>
            <a:spLocks noGrp="1"/>
          </p:cNvSpPr>
          <p:nvPr>
            <p:ph type="body" sz="quarter" idx="13"/>
          </p:nvPr>
        </p:nvSpPr>
        <p:spPr/>
        <p:txBody>
          <a:bodyPr/>
          <a:lstStyle/>
          <a:p>
            <a:endParaRPr lang="nl-BE" b="1" dirty="0" smtClean="0">
              <a:solidFill>
                <a:srgbClr val="087670"/>
              </a:solidFill>
            </a:endParaRPr>
          </a:p>
          <a:p>
            <a:r>
              <a:rPr lang="fr-BE" b="1">
                <a:solidFill>
                  <a:srgbClr val="087670"/>
                </a:solidFill>
              </a:rPr>
              <a:t>Projets</a:t>
            </a:r>
          </a:p>
          <a:p>
            <a:pPr lvl="1"/>
            <a:r>
              <a:rPr lang="fr-BE"/>
              <a:t>télémédecine </a:t>
            </a:r>
          </a:p>
          <a:p>
            <a:pPr lvl="1"/>
            <a:r>
              <a:rPr lang="fr-BE"/>
              <a:t>health technology</a:t>
            </a:r>
          </a:p>
          <a:p>
            <a:pPr lvl="1"/>
            <a:endParaRPr lang="fr-FR" dirty="0"/>
          </a:p>
          <a:p>
            <a:endParaRPr lang="en-US"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54</a:t>
            </a:fld>
            <a:endParaRPr lang="en-GB" dirty="0"/>
          </a:p>
        </p:txBody>
      </p:sp>
    </p:spTree>
    <p:extLst>
      <p:ext uri="{BB962C8B-B14F-4D97-AF65-F5344CB8AC3E}">
        <p14:creationId xmlns:p14="http://schemas.microsoft.com/office/powerpoint/2010/main" val="21308214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Télémédecine</a:t>
            </a:r>
          </a:p>
        </p:txBody>
      </p:sp>
      <p:sp>
        <p:nvSpPr>
          <p:cNvPr id="6" name="Text Placeholder 5"/>
          <p:cNvSpPr>
            <a:spLocks noGrp="1"/>
          </p:cNvSpPr>
          <p:nvPr>
            <p:ph type="body" sz="quarter" idx="13"/>
          </p:nvPr>
        </p:nvSpPr>
        <p:spPr/>
        <p:txBody>
          <a:bodyPr/>
          <a:lstStyle/>
          <a:p>
            <a:endParaRPr lang="nl-BE" b="1" dirty="0" smtClean="0">
              <a:solidFill>
                <a:srgbClr val="087670"/>
              </a:solidFill>
            </a:endParaRPr>
          </a:p>
          <a:p>
            <a:endParaRPr lang="nl-BE" b="1" dirty="0" smtClean="0">
              <a:solidFill>
                <a:srgbClr val="087670"/>
              </a:solidFill>
            </a:endParaRPr>
          </a:p>
          <a:p>
            <a:r>
              <a:rPr lang="fr-BE" b="1">
                <a:solidFill>
                  <a:srgbClr val="087670"/>
                </a:solidFill>
              </a:rPr>
              <a:t>Accent sur</a:t>
            </a:r>
          </a:p>
          <a:p>
            <a:pPr lvl="1"/>
            <a:r>
              <a:rPr lang="fr-BE"/>
              <a:t>l’accessibilité et la convivialité pour les usagers</a:t>
            </a:r>
          </a:p>
          <a:p>
            <a:pPr lvl="1"/>
            <a:r>
              <a:rPr lang="fr-BE"/>
              <a:t>la sécurité des échanges de données </a:t>
            </a:r>
          </a:p>
          <a:p>
            <a:pPr lvl="1"/>
            <a:r>
              <a:rPr lang="fr-BE"/>
              <a:t>les possibilités technologiques</a:t>
            </a:r>
          </a:p>
          <a:p>
            <a:pPr lvl="1"/>
            <a:r>
              <a:rPr lang="fr-BE"/>
              <a:t>l’intégration dans le dossier médical informatisé</a:t>
            </a:r>
          </a:p>
          <a:p>
            <a:r>
              <a:rPr lang="fr-BE"/>
              <a:t>Importance de la formation pour utiliser ces outils </a:t>
            </a:r>
          </a:p>
          <a:p>
            <a:r>
              <a:rPr lang="fr-BE"/>
              <a:t>Labels de qualité</a:t>
            </a:r>
          </a:p>
          <a:p>
            <a:r>
              <a:rPr lang="fr-BE"/>
              <a:t>Intégration dans MaSanté</a:t>
            </a:r>
          </a:p>
          <a:p>
            <a:r>
              <a:rPr lang="fr-BE"/>
              <a:t>Importance de soins assistés par voie numérique</a:t>
            </a:r>
          </a:p>
          <a:p>
            <a:endParaRPr lang="nl-BE" dirty="0"/>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023" b="-11"/>
          <a:stretch/>
        </p:blipFill>
        <p:spPr>
          <a:xfrm>
            <a:off x="981241" y="1268760"/>
            <a:ext cx="866287" cy="720080"/>
          </a:xfrm>
          <a:prstGeom prst="rect">
            <a:avLst/>
          </a:prstGeom>
        </p:spPr>
      </p:pic>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55</a:t>
            </a:fld>
            <a:endParaRPr lang="en-GB" dirty="0"/>
          </a:p>
        </p:txBody>
      </p:sp>
    </p:spTree>
    <p:extLst>
      <p:ext uri="{BB962C8B-B14F-4D97-AF65-F5344CB8AC3E}">
        <p14:creationId xmlns:p14="http://schemas.microsoft.com/office/powerpoint/2010/main" val="10325838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Health technology</a:t>
            </a:r>
          </a:p>
        </p:txBody>
      </p:sp>
      <p:sp>
        <p:nvSpPr>
          <p:cNvPr id="6" name="Text Placeholder 5"/>
          <p:cNvSpPr>
            <a:spLocks noGrp="1"/>
          </p:cNvSpPr>
          <p:nvPr>
            <p:ph type="body" sz="quarter" idx="13"/>
          </p:nvPr>
        </p:nvSpPr>
        <p:spPr/>
        <p:txBody>
          <a:bodyPr/>
          <a:lstStyle/>
          <a:p>
            <a:endParaRPr lang="nl-BE" dirty="0" smtClean="0"/>
          </a:p>
          <a:p>
            <a:r>
              <a:rPr lang="fr-BE" dirty="0"/>
              <a:t>Nouvelles technologies de </a:t>
            </a:r>
            <a:r>
              <a:rPr lang="fr-BE" dirty="0" smtClean="0"/>
              <a:t>la santé </a:t>
            </a:r>
            <a:endParaRPr lang="fr-BE" dirty="0"/>
          </a:p>
          <a:p>
            <a:endParaRPr lang="nl-BE" dirty="0" smtClean="0"/>
          </a:p>
          <a:p>
            <a:r>
              <a:rPr lang="fr-BE" dirty="0"/>
              <a:t>Déploiement d’un processus d’évaluation multidisciplinaire </a:t>
            </a:r>
          </a:p>
          <a:p>
            <a:endParaRPr lang="nl-BE" dirty="0" smtClean="0"/>
          </a:p>
          <a:p>
            <a:r>
              <a:rPr lang="fr-BE" dirty="0"/>
              <a:t>Évolution de la pyramide actuelle </a:t>
            </a:r>
            <a:r>
              <a:rPr lang="fr-BE" dirty="0" err="1"/>
              <a:t>mHealth</a:t>
            </a:r>
            <a:r>
              <a:rPr lang="fr-BE" dirty="0"/>
              <a:t> et du processus d’évaluation </a:t>
            </a:r>
          </a:p>
          <a:p>
            <a:endParaRPr lang="nl-BE" dirty="0" smtClean="0"/>
          </a:p>
          <a:p>
            <a:r>
              <a:rPr lang="fr-BE" dirty="0"/>
              <a:t>Développement d’un mécanisme de financement</a:t>
            </a:r>
          </a:p>
          <a:p>
            <a:endParaRPr lang="nl-BE" dirty="0" smtClean="0"/>
          </a:p>
          <a:p>
            <a:r>
              <a:rPr lang="fr-BE" dirty="0"/>
              <a:t>Garantie de l’interopérabilité et de l’intégration technique de nouvelles technologies</a:t>
            </a:r>
          </a:p>
          <a:p>
            <a:endParaRPr lang="en-US"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56</a:t>
            </a:fld>
            <a:endParaRPr lang="en-GB" dirty="0"/>
          </a:p>
        </p:txBody>
      </p:sp>
    </p:spTree>
    <p:extLst>
      <p:ext uri="{BB962C8B-B14F-4D97-AF65-F5344CB8AC3E}">
        <p14:creationId xmlns:p14="http://schemas.microsoft.com/office/powerpoint/2010/main" val="35401060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319272" y="2614777"/>
            <a:ext cx="5465360" cy="1564859"/>
          </a:xfrm>
        </p:spPr>
        <p:txBody>
          <a:bodyPr/>
          <a:lstStyle/>
          <a:p>
            <a:pPr marL="0" indent="0">
              <a:lnSpc>
                <a:spcPct val="150000"/>
              </a:lnSpc>
              <a:buNone/>
            </a:pPr>
            <a:r>
              <a:rPr lang="fr-BE">
                <a:latin typeface="Open Sans SemiBold" panose="020B0706030804020204" pitchFamily="34" charset="0"/>
                <a:ea typeface="Open Sans SemiBold" panose="020B0706030804020204" pitchFamily="34" charset="0"/>
                <a:cs typeface="Open Sans SemiBold" panose="020B0706030804020204" pitchFamily="34" charset="0"/>
              </a:rPr>
              <a:t>Numérisation et optimalisation des traitements administratifs</a:t>
            </a:r>
          </a:p>
        </p:txBody>
      </p:sp>
      <p:sp>
        <p:nvSpPr>
          <p:cNvPr id="2" name="Text Placeholder 1"/>
          <p:cNvSpPr>
            <a:spLocks noGrp="1"/>
          </p:cNvSpPr>
          <p:nvPr>
            <p:ph type="body" sz="quarter" idx="13"/>
          </p:nvPr>
        </p:nvSpPr>
        <p:spPr>
          <a:xfrm>
            <a:off x="6312024" y="1700808"/>
            <a:ext cx="5472608" cy="534612"/>
          </a:xfrm>
        </p:spPr>
        <p:txBody>
          <a:bodyPr/>
          <a:lstStyle/>
          <a:p>
            <a:r>
              <a:rPr lang="fr-BE"/>
              <a:t>Cluster 6</a:t>
            </a:r>
          </a:p>
        </p:txBody>
      </p:sp>
      <p:sp>
        <p:nvSpPr>
          <p:cNvPr id="3" name="Picture Placeholder 2"/>
          <p:cNvSpPr>
            <a:spLocks noGrp="1"/>
          </p:cNvSpPr>
          <p:nvPr>
            <p:ph type="pic" sz="quarter" idx="14"/>
          </p:nvPr>
        </p:nvSpPr>
        <p:spPr/>
      </p:sp>
      <p:pic>
        <p:nvPicPr>
          <p:cNvPr id="17"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pic>
        <p:nvPicPr>
          <p:cNvPr id="11" name="Picture 4" descr="personne écrivant sur un cahier blanc"/>
          <p:cNvPicPr>
            <a:picLocks noChangeAspect="1" noChangeArrowheads="1"/>
          </p:cNvPicPr>
          <p:nvPr/>
        </p:nvPicPr>
        <p:blipFill rotWithShape="1">
          <a:blip r:embed="rId4">
            <a:extLst>
              <a:ext uri="{28A0092B-C50C-407E-A947-70E740481C1C}">
                <a14:useLocalDpi xmlns:a14="http://schemas.microsoft.com/office/drawing/2010/main" val="0"/>
              </a:ext>
            </a:extLst>
          </a:blip>
          <a:srcRect l="16802" t="342" r="33493" b="-342"/>
          <a:stretch/>
        </p:blipFill>
        <p:spPr bwMode="auto">
          <a:xfrm>
            <a:off x="-24680" y="24636"/>
            <a:ext cx="5112568" cy="686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836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Cluster 6: traitements administratifs</a:t>
            </a:r>
          </a:p>
        </p:txBody>
      </p:sp>
      <p:sp>
        <p:nvSpPr>
          <p:cNvPr id="6" name="Text Placeholder 5"/>
          <p:cNvSpPr>
            <a:spLocks noGrp="1"/>
          </p:cNvSpPr>
          <p:nvPr>
            <p:ph type="body" sz="quarter" idx="13"/>
          </p:nvPr>
        </p:nvSpPr>
        <p:spPr/>
        <p:txBody>
          <a:bodyPr/>
          <a:lstStyle/>
          <a:p>
            <a:pPr marL="0" lvl="1" indent="0">
              <a:buNone/>
            </a:pPr>
            <a:endParaRPr lang="nl-BE" sz="1600" b="1" dirty="0" smtClean="0">
              <a:solidFill>
                <a:srgbClr val="087670"/>
              </a:solidFill>
            </a:endParaRPr>
          </a:p>
          <a:p>
            <a:pPr marL="0" lvl="1" indent="0">
              <a:buNone/>
            </a:pPr>
            <a:r>
              <a:rPr lang="fr-BE" sz="1600" b="1" dirty="0">
                <a:solidFill>
                  <a:srgbClr val="087670"/>
                </a:solidFill>
              </a:rPr>
              <a:t>Projets</a:t>
            </a:r>
          </a:p>
          <a:p>
            <a:pPr lvl="1"/>
            <a:r>
              <a:rPr lang="fr-BE" dirty="0"/>
              <a:t>Mult-eMediatt</a:t>
            </a:r>
          </a:p>
          <a:p>
            <a:pPr lvl="1"/>
            <a:r>
              <a:rPr lang="fr-BE" dirty="0" err="1"/>
              <a:t>MyCareNet</a:t>
            </a:r>
            <a:endParaRPr lang="fr-BE" dirty="0"/>
          </a:p>
          <a:p>
            <a:pPr lvl="1"/>
            <a:r>
              <a:rPr lang="fr-BE" dirty="0"/>
              <a:t>plateforme TRIO - réintégration professionnelle</a:t>
            </a:r>
          </a:p>
          <a:p>
            <a:pPr lvl="1"/>
            <a:r>
              <a:rPr lang="fr-BE" dirty="0" err="1"/>
              <a:t>Mediprima</a:t>
            </a:r>
            <a:endParaRPr lang="fr-BE" dirty="0"/>
          </a:p>
          <a:p>
            <a:endParaRPr lang="en-US" dirty="0"/>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58</a:t>
            </a:fld>
            <a:endParaRPr lang="en-GB" dirty="0"/>
          </a:p>
        </p:txBody>
      </p:sp>
    </p:spTree>
    <p:extLst>
      <p:ext uri="{BB962C8B-B14F-4D97-AF65-F5344CB8AC3E}">
        <p14:creationId xmlns:p14="http://schemas.microsoft.com/office/powerpoint/2010/main" val="11783567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Mult-eMediatt</a:t>
            </a:r>
          </a:p>
        </p:txBody>
      </p:sp>
      <p:sp>
        <p:nvSpPr>
          <p:cNvPr id="6" name="Text Placeholder 5"/>
          <p:cNvSpPr>
            <a:spLocks noGrp="1"/>
          </p:cNvSpPr>
          <p:nvPr>
            <p:ph type="body" sz="quarter" idx="13"/>
          </p:nvPr>
        </p:nvSpPr>
        <p:spPr/>
        <p:txBody>
          <a:bodyPr/>
          <a:lstStyle/>
          <a:p>
            <a:endParaRPr lang="nl-BE" dirty="0" smtClean="0"/>
          </a:p>
          <a:p>
            <a:endParaRPr lang="nl-BE" dirty="0" smtClean="0"/>
          </a:p>
          <a:p>
            <a:endParaRPr lang="nl-BE" dirty="0"/>
          </a:p>
          <a:p>
            <a:r>
              <a:rPr lang="fr-BE"/>
              <a:t>Nouvel outil permettant d’envoyer les certificats d’incapacité de travail directement aux destinataires concernés, et ce d’une manière simple et sécurisée</a:t>
            </a:r>
          </a:p>
          <a:p>
            <a:pPr lvl="1"/>
            <a:r>
              <a:rPr lang="fr-BE"/>
              <a:t>moyennant l'accord du patient</a:t>
            </a:r>
          </a:p>
          <a:p>
            <a:endParaRPr lang="en-US" dirty="0"/>
          </a:p>
          <a:p>
            <a:endParaRPr lang="en-US" dirty="0"/>
          </a:p>
        </p:txBody>
      </p:sp>
      <p:pic>
        <p:nvPicPr>
          <p:cNvPr id="7" name="Google Shape;64;g21a3bf64467_0_16"/>
          <p:cNvPicPr preferRelativeResize="0"/>
          <p:nvPr/>
        </p:nvPicPr>
        <p:blipFill>
          <a:blip r:embed="rId3">
            <a:clrChange>
              <a:clrFrom>
                <a:srgbClr val="FFFFFF"/>
              </a:clrFrom>
              <a:clrTo>
                <a:srgbClr val="FFFFFF">
                  <a:alpha val="0"/>
                </a:srgbClr>
              </a:clrTo>
            </a:clrChange>
            <a:alphaModFix/>
          </a:blip>
          <a:stretch>
            <a:fillRect/>
          </a:stretch>
        </p:blipFill>
        <p:spPr>
          <a:xfrm>
            <a:off x="911424" y="1484784"/>
            <a:ext cx="1287500" cy="352125"/>
          </a:xfrm>
          <a:prstGeom prst="rect">
            <a:avLst/>
          </a:prstGeom>
          <a:noFill/>
          <a:ln>
            <a:noFill/>
          </a:ln>
        </p:spPr>
      </p:pic>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59</a:t>
            </a:fld>
            <a:endParaRPr lang="en-GB" dirty="0"/>
          </a:p>
        </p:txBody>
      </p:sp>
    </p:spTree>
    <p:extLst>
      <p:ext uri="{BB962C8B-B14F-4D97-AF65-F5344CB8AC3E}">
        <p14:creationId xmlns:p14="http://schemas.microsoft.com/office/powerpoint/2010/main" val="2524429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nl-BE" dirty="0"/>
              <a:t>eSanté </a:t>
            </a:r>
            <a:r>
              <a:rPr lang="fr-BE" b="1" dirty="0"/>
              <a:t>en </a:t>
            </a:r>
            <a:r>
              <a:rPr lang="fr-BE" b="1" dirty="0" smtClean="0"/>
              <a:t>pratique</a:t>
            </a:r>
            <a:endParaRPr lang="en-GB" dirty="0"/>
          </a:p>
        </p:txBody>
      </p:sp>
      <p:grpSp>
        <p:nvGrpSpPr>
          <p:cNvPr id="5" name="Group 4"/>
          <p:cNvGrpSpPr/>
          <p:nvPr/>
        </p:nvGrpSpPr>
        <p:grpSpPr>
          <a:xfrm>
            <a:off x="4649370" y="2524478"/>
            <a:ext cx="2958799" cy="2776730"/>
            <a:chOff x="3078646" y="2523164"/>
            <a:chExt cx="2958799" cy="2776730"/>
          </a:xfrm>
        </p:grpSpPr>
        <p:sp>
          <p:nvSpPr>
            <p:cNvPr id="6" name="Flowchart: Connector 5"/>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563888" y="2549261"/>
              <a:ext cx="617587" cy="727339"/>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951494" y="2614303"/>
              <a:ext cx="583242" cy="6625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66171" y="4163972"/>
              <a:ext cx="871274" cy="19981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17695" y="4532743"/>
              <a:ext cx="0" cy="76715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78646" y="4177420"/>
              <a:ext cx="803678" cy="153753"/>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732318" y="4484927"/>
              <a:ext cx="483518" cy="483518"/>
            </a:xfrm>
            <a:prstGeom prst="rect">
              <a:avLst/>
            </a:prstGeom>
          </p:spPr>
        </p:pic>
        <p:pic>
          <p:nvPicPr>
            <p:cNvPr id="13" name="Picture 1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798838" y="4498483"/>
              <a:ext cx="488154" cy="488154"/>
            </a:xfrm>
            <a:prstGeom prst="rect">
              <a:avLst/>
            </a:prstGeom>
          </p:spPr>
        </p:pic>
        <p:pic>
          <p:nvPicPr>
            <p:cNvPr id="14" name="Picture 13"/>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373454" y="3766142"/>
              <a:ext cx="488154" cy="488154"/>
            </a:xfrm>
            <a:prstGeom prst="rect">
              <a:avLst/>
            </a:prstGeom>
          </p:spPr>
        </p:pic>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315897" y="2602852"/>
              <a:ext cx="482940" cy="482940"/>
            </a:xfrm>
            <a:prstGeom prst="rect">
              <a:avLst/>
            </a:prstGeom>
          </p:spPr>
        </p:pic>
        <p:pic>
          <p:nvPicPr>
            <p:cNvPr id="16" name="Picture 15"/>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64307" y="3124036"/>
              <a:ext cx="482940" cy="482940"/>
            </a:xfrm>
            <a:prstGeom prst="rect">
              <a:avLst/>
            </a:prstGeom>
          </p:spPr>
        </p:pic>
        <p:pic>
          <p:nvPicPr>
            <p:cNvPr id="17" name="Picture 16"/>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256564" y="3386537"/>
              <a:ext cx="476625" cy="476625"/>
            </a:xfrm>
            <a:prstGeom prst="rect">
              <a:avLst/>
            </a:prstGeom>
          </p:spPr>
        </p:pic>
        <p:sp>
          <p:nvSpPr>
            <p:cNvPr id="18" name="Flowchart: Connector 17"/>
            <p:cNvSpPr/>
            <p:nvPr/>
          </p:nvSpPr>
          <p:spPr>
            <a:xfrm>
              <a:off x="3785905" y="3085792"/>
              <a:ext cx="1523724" cy="1481745"/>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err="1" smtClean="0">
                  <a:solidFill>
                    <a:schemeClr val="bg1"/>
                  </a:solidFill>
                </a:rPr>
                <a:t>Administratif</a:t>
              </a:r>
              <a:endParaRPr lang="nl-BE" sz="1200" b="1" dirty="0">
                <a:solidFill>
                  <a:schemeClr val="bg1"/>
                </a:solidFill>
              </a:endParaRPr>
            </a:p>
          </p:txBody>
        </p:sp>
      </p:grpSp>
      <p:grpSp>
        <p:nvGrpSpPr>
          <p:cNvPr id="19" name="Group 18"/>
          <p:cNvGrpSpPr/>
          <p:nvPr/>
        </p:nvGrpSpPr>
        <p:grpSpPr>
          <a:xfrm>
            <a:off x="2070770" y="1392629"/>
            <a:ext cx="3188618" cy="1082425"/>
            <a:chOff x="546770" y="1392628"/>
            <a:chExt cx="3188618" cy="1082425"/>
          </a:xfrm>
        </p:grpSpPr>
        <p:grpSp>
          <p:nvGrpSpPr>
            <p:cNvPr id="20" name="Group 19"/>
            <p:cNvGrpSpPr/>
            <p:nvPr/>
          </p:nvGrpSpPr>
          <p:grpSpPr>
            <a:xfrm>
              <a:off x="546770" y="1392628"/>
              <a:ext cx="3188618" cy="1082425"/>
              <a:chOff x="546770" y="1422081"/>
              <a:chExt cx="3188618" cy="1082425"/>
            </a:xfrm>
          </p:grpSpPr>
          <p:grpSp>
            <p:nvGrpSpPr>
              <p:cNvPr id="22" name="Group 21"/>
              <p:cNvGrpSpPr/>
              <p:nvPr/>
            </p:nvGrpSpPr>
            <p:grpSpPr>
              <a:xfrm>
                <a:off x="546770" y="1424385"/>
                <a:ext cx="3176700" cy="1080121"/>
                <a:chOff x="747228" y="1772815"/>
                <a:chExt cx="3176700" cy="1080121"/>
              </a:xfrm>
            </p:grpSpPr>
            <p:sp>
              <p:nvSpPr>
                <p:cNvPr id="24" name="Rectangle 23"/>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1647156" y="1422081"/>
                <a:ext cx="2088232" cy="1062778"/>
              </a:xfrm>
              <a:prstGeom prst="rect">
                <a:avLst/>
              </a:prstGeom>
            </p:spPr>
            <p:txBody>
              <a:bodyPr vert="horz" wrap="square" lIns="91440" tIns="45720" rIns="91440" bIns="45720" rtlCol="0">
                <a:normAutofit fontScale="92500" lnSpcReduction="20000"/>
              </a:bodyPr>
              <a:lstStyle/>
              <a:p>
                <a:pPr marL="177800"/>
                <a:endParaRPr lang="fr-BE" sz="300" dirty="0">
                  <a:solidFill>
                    <a:schemeClr val="bg1"/>
                  </a:solidFill>
                </a:endParaRPr>
              </a:p>
              <a:p>
                <a:pPr lvl="0" algn="ctr"/>
                <a:endParaRPr lang="nl-BE" sz="200" dirty="0">
                  <a:solidFill>
                    <a:schemeClr val="bg1"/>
                  </a:solidFill>
                </a:endParaRPr>
              </a:p>
              <a:p>
                <a:pPr lvl="0" algn="ctr"/>
                <a:r>
                  <a:rPr lang="nl-BE" dirty="0" err="1" smtClean="0">
                    <a:solidFill>
                      <a:schemeClr val="bg1"/>
                    </a:solidFill>
                  </a:rPr>
                  <a:t>Situation</a:t>
                </a:r>
                <a:r>
                  <a:rPr lang="nl-BE" dirty="0" smtClean="0">
                    <a:solidFill>
                      <a:schemeClr val="bg1"/>
                    </a:solidFill>
                  </a:rPr>
                  <a:t> </a:t>
                </a:r>
                <a:r>
                  <a:rPr lang="nl-BE" dirty="0" err="1" smtClean="0">
                    <a:solidFill>
                      <a:schemeClr val="bg1"/>
                    </a:solidFill>
                  </a:rPr>
                  <a:t>d'assurabilité</a:t>
                </a:r>
                <a:r>
                  <a:rPr lang="nl-BE" dirty="0" smtClean="0">
                    <a:solidFill>
                      <a:schemeClr val="bg1"/>
                    </a:solidFill>
                  </a:rPr>
                  <a:t>, </a:t>
                </a:r>
                <a:r>
                  <a:rPr lang="nl-BE" dirty="0" err="1" smtClean="0">
                    <a:solidFill>
                      <a:schemeClr val="bg1"/>
                    </a:solidFill>
                  </a:rPr>
                  <a:t>tarification</a:t>
                </a:r>
                <a:r>
                  <a:rPr lang="nl-BE" dirty="0" smtClean="0">
                    <a:solidFill>
                      <a:schemeClr val="bg1"/>
                    </a:solidFill>
                  </a:rPr>
                  <a:t>,</a:t>
                </a:r>
              </a:p>
              <a:p>
                <a:pPr lvl="0" algn="ctr"/>
                <a:r>
                  <a:rPr lang="nl-BE" dirty="0" err="1" smtClean="0">
                    <a:solidFill>
                      <a:schemeClr val="bg1"/>
                    </a:solidFill>
                  </a:rPr>
                  <a:t>facturation</a:t>
                </a:r>
                <a:endParaRPr lang="en-US" dirty="0"/>
              </a:p>
            </p:txBody>
          </p:sp>
        </p:grpSp>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0409" y="1414578"/>
              <a:ext cx="1040828" cy="1040828"/>
            </a:xfrm>
            <a:prstGeom prst="rect">
              <a:avLst/>
            </a:prstGeom>
          </p:spPr>
        </p:pic>
      </p:grpSp>
      <p:grpSp>
        <p:nvGrpSpPr>
          <p:cNvPr id="26" name="Group 25"/>
          <p:cNvGrpSpPr/>
          <p:nvPr/>
        </p:nvGrpSpPr>
        <p:grpSpPr>
          <a:xfrm>
            <a:off x="2001658" y="3605134"/>
            <a:ext cx="2648583" cy="1101151"/>
            <a:chOff x="477657" y="3605133"/>
            <a:chExt cx="2648583" cy="1101151"/>
          </a:xfrm>
        </p:grpSpPr>
        <p:grpSp>
          <p:nvGrpSpPr>
            <p:cNvPr id="27" name="Group 26"/>
            <p:cNvGrpSpPr/>
            <p:nvPr/>
          </p:nvGrpSpPr>
          <p:grpSpPr>
            <a:xfrm>
              <a:off x="477657" y="3624287"/>
              <a:ext cx="2648583" cy="1081997"/>
              <a:chOff x="5926858" y="3418319"/>
              <a:chExt cx="2572071" cy="1081997"/>
            </a:xfrm>
          </p:grpSpPr>
          <p:sp>
            <p:nvSpPr>
              <p:cNvPr id="29" name="Rectangle 28"/>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999730" y="3420196"/>
                <a:ext cx="1499199" cy="1080120"/>
              </a:xfrm>
              <a:prstGeom prst="rect">
                <a:avLst/>
              </a:prstGeom>
            </p:spPr>
            <p:txBody>
              <a:bodyPr vert="horz" wrap="square" lIns="91440" tIns="45720" rIns="91440" bIns="45720" rtlCol="0">
                <a:normAutofit/>
              </a:bodyPr>
              <a:lstStyle/>
              <a:p>
                <a:pPr algn="ctr"/>
                <a:endParaRPr lang="nl-BE" sz="300" dirty="0">
                  <a:solidFill>
                    <a:schemeClr val="bg1"/>
                  </a:solidFill>
                </a:endParaRPr>
              </a:p>
              <a:p>
                <a:pPr algn="ctr"/>
                <a:r>
                  <a:rPr lang="nl-BE" dirty="0" err="1" smtClean="0">
                    <a:solidFill>
                      <a:schemeClr val="bg1"/>
                    </a:solidFill>
                  </a:rPr>
                  <a:t>Création</a:t>
                </a:r>
                <a:r>
                  <a:rPr lang="nl-BE" dirty="0" smtClean="0">
                    <a:solidFill>
                      <a:schemeClr val="bg1"/>
                    </a:solidFill>
                  </a:rPr>
                  <a:t> et </a:t>
                </a:r>
                <a:r>
                  <a:rPr lang="nl-BE" dirty="0" err="1" smtClean="0">
                    <a:solidFill>
                      <a:schemeClr val="bg1"/>
                    </a:solidFill>
                  </a:rPr>
                  <a:t>envoi</a:t>
                </a:r>
                <a:r>
                  <a:rPr lang="nl-BE" dirty="0" smtClean="0">
                    <a:solidFill>
                      <a:schemeClr val="bg1"/>
                    </a:solidFill>
                  </a:rPr>
                  <a:t> </a:t>
                </a:r>
                <a:r>
                  <a:rPr lang="nl-BE" dirty="0" err="1" smtClean="0">
                    <a:solidFill>
                      <a:schemeClr val="bg1"/>
                    </a:solidFill>
                  </a:rPr>
                  <a:t>d’attestations</a:t>
                </a:r>
                <a:endParaRPr lang="nl-BE" dirty="0">
                  <a:solidFill>
                    <a:schemeClr val="bg1"/>
                  </a:solidFill>
                </a:endParaRPr>
              </a:p>
              <a:p>
                <a:pPr algn="l"/>
                <a:endParaRPr lang="en-US" dirty="0">
                  <a:solidFill>
                    <a:schemeClr val="tx1">
                      <a:lumMod val="95000"/>
                      <a:lumOff val="5000"/>
                    </a:schemeClr>
                  </a:solidFill>
                </a:endParaRPr>
              </a:p>
            </p:txBody>
          </p:sp>
        </p:grpSp>
        <p:pic>
          <p:nvPicPr>
            <p:cNvPr id="28" name="Picture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3316" y="3605133"/>
              <a:ext cx="1082869" cy="1082869"/>
            </a:xfrm>
            <a:prstGeom prst="rect">
              <a:avLst/>
            </a:prstGeom>
          </p:spPr>
        </p:pic>
      </p:grpSp>
      <p:grpSp>
        <p:nvGrpSpPr>
          <p:cNvPr id="32" name="Group 31"/>
          <p:cNvGrpSpPr/>
          <p:nvPr/>
        </p:nvGrpSpPr>
        <p:grpSpPr>
          <a:xfrm>
            <a:off x="6778692" y="1434947"/>
            <a:ext cx="3568624" cy="1115628"/>
            <a:chOff x="5254692" y="1434947"/>
            <a:chExt cx="3568624" cy="1115628"/>
          </a:xfrm>
        </p:grpSpPr>
        <p:grpSp>
          <p:nvGrpSpPr>
            <p:cNvPr id="33" name="Group 32"/>
            <p:cNvGrpSpPr/>
            <p:nvPr/>
          </p:nvGrpSpPr>
          <p:grpSpPr>
            <a:xfrm>
              <a:off x="5254692" y="1434947"/>
              <a:ext cx="3568624" cy="1097874"/>
              <a:chOff x="398612" y="5089992"/>
              <a:chExt cx="3376485" cy="1097874"/>
            </a:xfrm>
          </p:grpSpPr>
          <p:sp>
            <p:nvSpPr>
              <p:cNvPr id="35" name="Rectangle 34"/>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477286" y="5107746"/>
                <a:ext cx="229512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479975" y="5089992"/>
                <a:ext cx="2295122" cy="1058362"/>
              </a:xfrm>
              <a:prstGeom prst="rect">
                <a:avLst/>
              </a:prstGeom>
            </p:spPr>
            <p:txBody>
              <a:bodyPr vert="horz" wrap="square" lIns="91440" tIns="45720" rIns="91440" bIns="45720" rtlCol="0">
                <a:normAutofit lnSpcReduction="10000"/>
              </a:bodyPr>
              <a:lstStyle/>
              <a:p>
                <a:pPr lvl="0"/>
                <a:endParaRPr lang="nl-BE" sz="1000" dirty="0">
                  <a:solidFill>
                    <a:schemeClr val="bg1"/>
                  </a:solidFill>
                </a:endParaRPr>
              </a:p>
              <a:p>
                <a:pPr algn="ctr"/>
                <a:r>
                  <a:rPr lang="nl-BE" dirty="0" smtClean="0">
                    <a:solidFill>
                      <a:schemeClr val="bg1"/>
                    </a:solidFill>
                  </a:rPr>
                  <a:t>Mise à jour du </a:t>
                </a:r>
                <a:r>
                  <a:rPr lang="nl-BE" dirty="0" err="1" smtClean="0">
                    <a:solidFill>
                      <a:schemeClr val="bg1"/>
                    </a:solidFill>
                  </a:rPr>
                  <a:t>SumEHR</a:t>
                </a:r>
                <a:r>
                  <a:rPr lang="nl-BE" dirty="0">
                    <a:solidFill>
                      <a:schemeClr val="bg1"/>
                    </a:solidFill>
                  </a:rPr>
                  <a:t>, </a:t>
                </a:r>
                <a:r>
                  <a:rPr lang="nl-BE" dirty="0" smtClean="0">
                    <a:solidFill>
                      <a:schemeClr val="bg1"/>
                    </a:solidFill>
                  </a:rPr>
                  <a:t>du </a:t>
                </a:r>
                <a:r>
                  <a:rPr lang="nl-BE" dirty="0" err="1" smtClean="0">
                    <a:solidFill>
                      <a:schemeClr val="bg1"/>
                    </a:solidFill>
                  </a:rPr>
                  <a:t>schéma</a:t>
                </a:r>
                <a:r>
                  <a:rPr lang="nl-BE" dirty="0" smtClean="0">
                    <a:solidFill>
                      <a:schemeClr val="bg1"/>
                    </a:solidFill>
                  </a:rPr>
                  <a:t> de </a:t>
                </a:r>
                <a:r>
                  <a:rPr lang="nl-BE" dirty="0" err="1" smtClean="0">
                    <a:solidFill>
                      <a:schemeClr val="bg1"/>
                    </a:solidFill>
                  </a:rPr>
                  <a:t>médication</a:t>
                </a:r>
                <a:r>
                  <a:rPr lang="nl-BE" dirty="0" smtClean="0">
                    <a:solidFill>
                      <a:schemeClr val="bg1"/>
                    </a:solidFill>
                  </a:rPr>
                  <a:t>, </a:t>
                </a:r>
                <a:r>
                  <a:rPr lang="nl-BE" dirty="0">
                    <a:solidFill>
                      <a:schemeClr val="bg1"/>
                    </a:solidFill>
                  </a:rPr>
                  <a:t>... </a:t>
                </a:r>
              </a:p>
              <a:p>
                <a:pPr algn="l"/>
                <a:endParaRPr lang="en-US" dirty="0">
                  <a:solidFill>
                    <a:schemeClr val="tx1">
                      <a:lumMod val="95000"/>
                      <a:lumOff val="5000"/>
                    </a:schemeClr>
                  </a:solidFill>
                </a:endParaRPr>
              </a:p>
            </p:txBody>
          </p:sp>
        </p:grpSp>
        <p:pic>
          <p:nvPicPr>
            <p:cNvPr id="34" name="Picture 3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17644" y="1473472"/>
              <a:ext cx="1077103" cy="1077103"/>
            </a:xfrm>
            <a:prstGeom prst="rect">
              <a:avLst/>
            </a:prstGeom>
          </p:spPr>
        </p:pic>
      </p:grpSp>
      <p:grpSp>
        <p:nvGrpSpPr>
          <p:cNvPr id="38" name="Group 37"/>
          <p:cNvGrpSpPr/>
          <p:nvPr/>
        </p:nvGrpSpPr>
        <p:grpSpPr>
          <a:xfrm>
            <a:off x="4476329" y="5301208"/>
            <a:ext cx="3255987" cy="1088504"/>
            <a:chOff x="2952328" y="5301208"/>
            <a:chExt cx="3255987" cy="1088504"/>
          </a:xfrm>
        </p:grpSpPr>
        <p:grpSp>
          <p:nvGrpSpPr>
            <p:cNvPr id="39" name="Group 38"/>
            <p:cNvGrpSpPr/>
            <p:nvPr/>
          </p:nvGrpSpPr>
          <p:grpSpPr>
            <a:xfrm>
              <a:off x="2952328" y="5301208"/>
              <a:ext cx="3255987" cy="1088504"/>
              <a:chOff x="5508175" y="5117132"/>
              <a:chExt cx="3255987" cy="1088504"/>
            </a:xfrm>
          </p:grpSpPr>
          <p:sp>
            <p:nvSpPr>
              <p:cNvPr id="41" name="Rectangle 40"/>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678188" y="5147274"/>
                <a:ext cx="2085974" cy="1058362"/>
              </a:xfrm>
              <a:prstGeom prst="rect">
                <a:avLst/>
              </a:prstGeom>
            </p:spPr>
            <p:txBody>
              <a:bodyPr vert="horz" wrap="square" lIns="91440" tIns="45720" rIns="91440" bIns="45720" rtlCol="0">
                <a:normAutofit lnSpcReduction="10000"/>
              </a:bodyPr>
              <a:lstStyle/>
              <a:p>
                <a:pPr lvl="0"/>
                <a:endParaRPr lang="nl-BE" sz="1000" dirty="0">
                  <a:solidFill>
                    <a:schemeClr val="bg1"/>
                  </a:solidFill>
                </a:endParaRPr>
              </a:p>
              <a:p>
                <a:pPr algn="ctr"/>
                <a:r>
                  <a:rPr lang="nl-BE" dirty="0" err="1" smtClean="0">
                    <a:solidFill>
                      <a:schemeClr val="bg1"/>
                    </a:solidFill>
                  </a:rPr>
                  <a:t>Envoyer</a:t>
                </a:r>
                <a:r>
                  <a:rPr lang="nl-BE" dirty="0" smtClean="0">
                    <a:solidFill>
                      <a:schemeClr val="bg1"/>
                    </a:solidFill>
                  </a:rPr>
                  <a:t> </a:t>
                </a:r>
                <a:r>
                  <a:rPr lang="nl-BE" dirty="0" err="1" smtClean="0">
                    <a:solidFill>
                      <a:schemeClr val="bg1"/>
                    </a:solidFill>
                  </a:rPr>
                  <a:t>le</a:t>
                </a:r>
                <a:r>
                  <a:rPr lang="nl-BE" dirty="0" smtClean="0">
                    <a:solidFill>
                      <a:schemeClr val="bg1"/>
                    </a:solidFill>
                  </a:rPr>
                  <a:t> rapport au </a:t>
                </a:r>
                <a:r>
                  <a:rPr lang="nl-BE" dirty="0" err="1" smtClean="0">
                    <a:solidFill>
                      <a:schemeClr val="bg1"/>
                    </a:solidFill>
                  </a:rPr>
                  <a:t>détenteur</a:t>
                </a:r>
                <a:r>
                  <a:rPr lang="nl-BE" dirty="0" smtClean="0">
                    <a:solidFill>
                      <a:schemeClr val="bg1"/>
                    </a:solidFill>
                  </a:rPr>
                  <a:t> </a:t>
                </a:r>
                <a:r>
                  <a:rPr lang="nl-BE" dirty="0" err="1" smtClean="0">
                    <a:solidFill>
                      <a:schemeClr val="bg1"/>
                    </a:solidFill>
                  </a:rPr>
                  <a:t>d’un</a:t>
                </a:r>
                <a:r>
                  <a:rPr lang="nl-BE" dirty="0" smtClean="0">
                    <a:solidFill>
                      <a:schemeClr val="bg1"/>
                    </a:solidFill>
                  </a:rPr>
                  <a:t> DMG</a:t>
                </a:r>
                <a:endParaRPr lang="nl-BE" dirty="0">
                  <a:solidFill>
                    <a:schemeClr val="bg1"/>
                  </a:solidFill>
                </a:endParaRPr>
              </a:p>
            </p:txBody>
          </p:sp>
        </p:grpSp>
        <p:pic>
          <p:nvPicPr>
            <p:cNvPr id="40" name="Picture 39"/>
            <p:cNvPicPr>
              <a:picLocks noChangeAspect="1"/>
            </p:cNvPicPr>
            <p:nvPr/>
          </p:nvPicPr>
          <p:blipFill>
            <a:blip r:embed="rId17" cstate="print">
              <a:extLst>
                <a:ext uri="{BEBA8EAE-BF5A-486C-A8C5-ECC9F3942E4B}">
                  <a14:imgProps xmlns:a14="http://schemas.microsoft.com/office/drawing/2010/main">
                    <a14:imgLayer r:embed="rId18">
                      <a14:imgEffect>
                        <a14:backgroundRemoval t="0" b="90000" l="0" r="100000">
                          <a14:foregroundMark x1="74167" y1="51333" x2="73833" y2="62833"/>
                        </a14:backgroundRemoval>
                      </a14:imgEffect>
                    </a14:imgLayer>
                  </a14:imgProps>
                </a:ext>
                <a:ext uri="{28A0092B-C50C-407E-A947-70E740481C1C}">
                  <a14:useLocalDpi xmlns:a14="http://schemas.microsoft.com/office/drawing/2010/main" val="0"/>
                </a:ext>
              </a:extLst>
            </a:blip>
            <a:stretch>
              <a:fillRect/>
            </a:stretch>
          </p:blipFill>
          <p:spPr>
            <a:xfrm>
              <a:off x="3041159" y="5322504"/>
              <a:ext cx="1063297" cy="1063297"/>
            </a:xfrm>
            <a:prstGeom prst="rect">
              <a:avLst/>
            </a:prstGeom>
          </p:spPr>
        </p:pic>
      </p:grpSp>
      <p:grpSp>
        <p:nvGrpSpPr>
          <p:cNvPr id="44" name="Group 43"/>
          <p:cNvGrpSpPr/>
          <p:nvPr/>
        </p:nvGrpSpPr>
        <p:grpSpPr>
          <a:xfrm>
            <a:off x="7610089" y="3624287"/>
            <a:ext cx="2950407" cy="1150783"/>
            <a:chOff x="6264041" y="3624287"/>
            <a:chExt cx="3169333" cy="1150783"/>
          </a:xfrm>
        </p:grpSpPr>
        <p:grpSp>
          <p:nvGrpSpPr>
            <p:cNvPr id="45" name="Group 44"/>
            <p:cNvGrpSpPr/>
            <p:nvPr/>
          </p:nvGrpSpPr>
          <p:grpSpPr>
            <a:xfrm>
              <a:off x="6276202" y="3624287"/>
              <a:ext cx="3157172" cy="1150783"/>
              <a:chOff x="5588673" y="1304707"/>
              <a:chExt cx="3702569" cy="1150783"/>
            </a:xfrm>
          </p:grpSpPr>
          <p:sp>
            <p:nvSpPr>
              <p:cNvPr id="47" name="Rectangle 46"/>
              <p:cNvSpPr/>
              <p:nvPr/>
            </p:nvSpPr>
            <p:spPr>
              <a:xfrm>
                <a:off x="5588673" y="1304707"/>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751103" y="1315063"/>
                <a:ext cx="2540139"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786896" y="1416569"/>
                <a:ext cx="2409465" cy="1038921"/>
              </a:xfrm>
              <a:prstGeom prst="rect">
                <a:avLst/>
              </a:prstGeom>
            </p:spPr>
            <p:txBody>
              <a:bodyPr vert="horz" wrap="square" lIns="91440" tIns="45720" rIns="91440" bIns="45720" rtlCol="0">
                <a:normAutofit/>
              </a:bodyPr>
              <a:lstStyle/>
              <a:p>
                <a:pPr marL="177800"/>
                <a:endParaRPr lang="nl-BE" sz="1600" dirty="0">
                  <a:solidFill>
                    <a:schemeClr val="bg1"/>
                  </a:solidFill>
                </a:endParaRPr>
              </a:p>
              <a:p>
                <a:pPr marL="177800"/>
                <a:r>
                  <a:rPr lang="nl-BE" sz="1600" dirty="0" err="1">
                    <a:solidFill>
                      <a:schemeClr val="bg1"/>
                    </a:solidFill>
                  </a:rPr>
                  <a:t>Enregistrements</a:t>
                </a:r>
                <a:endParaRPr lang="nl-BE" sz="1600" dirty="0">
                  <a:solidFill>
                    <a:schemeClr val="bg1"/>
                  </a:solidFill>
                </a:endParaRPr>
              </a:p>
            </p:txBody>
          </p:sp>
        </p:grpSp>
        <p:pic>
          <p:nvPicPr>
            <p:cNvPr id="46" name="Picture 45"/>
            <p:cNvPicPr>
              <a:picLocks noChangeAspect="1"/>
            </p:cNvPicPr>
            <p:nvPr/>
          </p:nvPicPr>
          <p:blipFill>
            <a:blip r:embed="rId19" cstate="print">
              <a:extLst>
                <a:ext uri="{BEBA8EAE-BF5A-486C-A8C5-ECC9F3942E4B}">
                  <a14:imgProps xmlns:a14="http://schemas.microsoft.com/office/drawing/2010/main">
                    <a14:imgLayer r:embed="rId20">
                      <a14:imgEffect>
                        <a14:backgroundRemoval t="1667" b="98000" l="5000" r="100000">
                          <a14:foregroundMark x1="50667" y1="59000" x2="51333" y2="73167"/>
                          <a14:foregroundMark x1="42667" y1="31000" x2="42667" y2="31000"/>
                          <a14:foregroundMark x1="41833" y1="17667" x2="41833" y2="17667"/>
                          <a14:foregroundMark x1="23500" y1="23833" x2="58167" y2="10833"/>
                          <a14:foregroundMark x1="50500" y1="63000" x2="50667" y2="78333"/>
                          <a14:foregroundMark x1="21667" y1="34833" x2="21667" y2="34833"/>
                          <a14:foregroundMark x1="21833" y1="34667" x2="20000" y2="35000"/>
                        </a14:backgroundRemoval>
                      </a14:imgEffect>
                    </a14:imgLayer>
                  </a14:imgProps>
                </a:ext>
                <a:ext uri="{28A0092B-C50C-407E-A947-70E740481C1C}">
                  <a14:useLocalDpi xmlns:a14="http://schemas.microsoft.com/office/drawing/2010/main" val="0"/>
                </a:ext>
              </a:extLst>
            </a:blip>
            <a:stretch>
              <a:fillRect/>
            </a:stretch>
          </p:blipFill>
          <p:spPr>
            <a:xfrm>
              <a:off x="6264041" y="3677967"/>
              <a:ext cx="993471" cy="993471"/>
            </a:xfrm>
            <a:prstGeom prst="rect">
              <a:avLst/>
            </a:prstGeom>
          </p:spPr>
        </p:pic>
      </p:grpSp>
      <p:sp>
        <p:nvSpPr>
          <p:cNvPr id="4" name="Slide Number Placeholder 3"/>
          <p:cNvSpPr>
            <a:spLocks noGrp="1"/>
          </p:cNvSpPr>
          <p:nvPr>
            <p:ph type="sldNum" sz="quarter" idx="10"/>
          </p:nvPr>
        </p:nvSpPr>
        <p:spPr/>
        <p:txBody>
          <a:bodyPr/>
          <a:lstStyle/>
          <a:p>
            <a:pPr>
              <a:defRPr/>
            </a:pPr>
            <a:fld id="{21B2A7D7-3B07-4F16-B17F-21A2F67651B8}" type="slidenum">
              <a:rPr lang="en-GB" smtClean="0"/>
              <a:pPr>
                <a:defRPr/>
              </a:pPr>
              <a:t>6</a:t>
            </a:fld>
            <a:endParaRPr lang="en-GB" dirty="0"/>
          </a:p>
        </p:txBody>
      </p:sp>
    </p:spTree>
    <p:extLst>
      <p:ext uri="{BB962C8B-B14F-4D97-AF65-F5344CB8AC3E}">
        <p14:creationId xmlns:p14="http://schemas.microsoft.com/office/powerpoint/2010/main" val="361970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up)">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MyCarenet</a:t>
            </a:r>
          </a:p>
        </p:txBody>
      </p:sp>
      <p:sp>
        <p:nvSpPr>
          <p:cNvPr id="6" name="Text Placeholder 5"/>
          <p:cNvSpPr>
            <a:spLocks noGrp="1"/>
          </p:cNvSpPr>
          <p:nvPr>
            <p:ph type="body" sz="quarter" idx="13"/>
          </p:nvPr>
        </p:nvSpPr>
        <p:spPr/>
        <p:txBody>
          <a:bodyPr/>
          <a:lstStyle/>
          <a:p>
            <a:endParaRPr lang="nl-BE" b="1" dirty="0" smtClean="0">
              <a:solidFill>
                <a:srgbClr val="087670"/>
              </a:solidFill>
            </a:endParaRPr>
          </a:p>
          <a:p>
            <a:endParaRPr lang="nl-BE" b="1" dirty="0" smtClean="0">
              <a:solidFill>
                <a:srgbClr val="087670"/>
              </a:solidFill>
            </a:endParaRPr>
          </a:p>
          <a:p>
            <a:r>
              <a:rPr lang="fr-BE" b="1" dirty="0">
                <a:solidFill>
                  <a:srgbClr val="087670"/>
                </a:solidFill>
              </a:rPr>
              <a:t>Nouveaux secteurs</a:t>
            </a:r>
          </a:p>
          <a:p>
            <a:pPr lvl="1"/>
            <a:r>
              <a:rPr lang="fr-BE" dirty="0"/>
              <a:t>logopédistes, bandagistes, office de tarification pharmacies, maisons de repos et de soins (Bruxelles et Wallonie), ...</a:t>
            </a:r>
          </a:p>
          <a:p>
            <a:pPr lvl="1"/>
            <a:r>
              <a:rPr lang="fr-BE" dirty="0"/>
              <a:t>personnes détenues, fonctionnaires européens, Fedasil, ... </a:t>
            </a:r>
          </a:p>
          <a:p>
            <a:r>
              <a:rPr lang="fr-BE" b="1" dirty="0">
                <a:solidFill>
                  <a:srgbClr val="087670"/>
                </a:solidFill>
              </a:rPr>
              <a:t>Nouveaux services </a:t>
            </a:r>
          </a:p>
          <a:p>
            <a:pPr lvl="1"/>
            <a:r>
              <a:rPr lang="fr-BE" dirty="0"/>
              <a:t>numérisation du certificat d’incapacité de travail (Mult-eMediatt) </a:t>
            </a:r>
          </a:p>
          <a:p>
            <a:pPr lvl="1"/>
            <a:r>
              <a:rPr lang="fr-BE" dirty="0"/>
              <a:t>admission dans une institution</a:t>
            </a:r>
          </a:p>
          <a:p>
            <a:pPr lvl="1"/>
            <a:r>
              <a:rPr lang="fr-BE" dirty="0"/>
              <a:t>prescriptions de renvoi</a:t>
            </a:r>
          </a:p>
          <a:p>
            <a:pPr lvl="1"/>
            <a:r>
              <a:rPr lang="fr-BE" dirty="0"/>
              <a:t>carte européenne d’assurance maladie</a:t>
            </a:r>
          </a:p>
          <a:p>
            <a:pPr lvl="1"/>
            <a:r>
              <a:rPr lang="fr-BE" dirty="0"/>
              <a:t>…</a:t>
            </a:r>
          </a:p>
          <a:p>
            <a:endParaRPr lang="nl-BE"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2" y="1484784"/>
            <a:ext cx="866287" cy="354172"/>
          </a:xfrm>
          <a:prstGeom prst="rect">
            <a:avLst/>
          </a:prstGeom>
        </p:spPr>
      </p:pic>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60</a:t>
            </a:fld>
            <a:endParaRPr lang="en-GB" dirty="0"/>
          </a:p>
        </p:txBody>
      </p:sp>
    </p:spTree>
    <p:extLst>
      <p:ext uri="{BB962C8B-B14F-4D97-AF65-F5344CB8AC3E}">
        <p14:creationId xmlns:p14="http://schemas.microsoft.com/office/powerpoint/2010/main" val="29906782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BE"/>
              <a:t>Plateforme TRIO</a:t>
            </a:r>
          </a:p>
        </p:txBody>
      </p:sp>
      <p:sp>
        <p:nvSpPr>
          <p:cNvPr id="6" name="Text Placeholder 5"/>
          <p:cNvSpPr>
            <a:spLocks noGrp="1"/>
          </p:cNvSpPr>
          <p:nvPr>
            <p:ph type="body" sz="quarter" idx="13"/>
          </p:nvPr>
        </p:nvSpPr>
        <p:spPr/>
        <p:txBody>
          <a:bodyPr/>
          <a:lstStyle/>
          <a:p>
            <a:endParaRPr lang="nl-BE" dirty="0" smtClean="0"/>
          </a:p>
          <a:p>
            <a:endParaRPr lang="nl-BE" dirty="0" smtClean="0"/>
          </a:p>
          <a:p>
            <a:r>
              <a:rPr lang="fr-BE" dirty="0" smtClean="0"/>
              <a:t>Plateforme </a:t>
            </a:r>
            <a:r>
              <a:rPr lang="fr-BE" dirty="0"/>
              <a:t>de communication numérique sécurisée destinée à l’échange et à la consultation des informations nécessaires par les acteurs de la réintégration professionnelle </a:t>
            </a:r>
          </a:p>
          <a:p>
            <a:pPr lvl="1"/>
            <a:r>
              <a:rPr lang="fr-BE" dirty="0"/>
              <a:t>médecins-conseils des organismes assureurs</a:t>
            </a:r>
          </a:p>
          <a:p>
            <a:pPr lvl="1"/>
            <a:r>
              <a:rPr lang="fr-BE" dirty="0"/>
              <a:t>médecins du travail</a:t>
            </a:r>
          </a:p>
          <a:p>
            <a:pPr lvl="1"/>
            <a:r>
              <a:rPr lang="fr-BE" dirty="0"/>
              <a:t>médecins généralistes</a:t>
            </a:r>
          </a:p>
          <a:p>
            <a:endParaRPr lang="nl-BE" dirty="0" smtClean="0"/>
          </a:p>
          <a:p>
            <a:r>
              <a:rPr lang="fr-BE" dirty="0"/>
              <a:t>Consultations possibles par les prestataires de soins autorisés des</a:t>
            </a:r>
          </a:p>
          <a:p>
            <a:pPr lvl="1"/>
            <a:r>
              <a:rPr lang="fr-BE" dirty="0"/>
              <a:t>rapports médicaux</a:t>
            </a:r>
          </a:p>
          <a:p>
            <a:pPr lvl="1"/>
            <a:r>
              <a:rPr lang="fr-BE" dirty="0"/>
              <a:t>données clés relatives à la gestion du trajet de reprise du travail</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023" b="-11"/>
          <a:stretch/>
        </p:blipFill>
        <p:spPr>
          <a:xfrm>
            <a:off x="983432" y="1268760"/>
            <a:ext cx="866287" cy="720080"/>
          </a:xfrm>
          <a:prstGeom prst="rect">
            <a:avLst/>
          </a:prstGeom>
        </p:spPr>
      </p:pic>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61</a:t>
            </a:fld>
            <a:endParaRPr lang="en-GB" dirty="0"/>
          </a:p>
        </p:txBody>
      </p:sp>
    </p:spTree>
    <p:extLst>
      <p:ext uri="{BB962C8B-B14F-4D97-AF65-F5344CB8AC3E}">
        <p14:creationId xmlns:p14="http://schemas.microsoft.com/office/powerpoint/2010/main" val="6263501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fr-BE"/>
              <a:t>Questions / Réactions</a:t>
            </a:r>
          </a:p>
        </p:txBody>
      </p:sp>
      <p:sp>
        <p:nvSpPr>
          <p:cNvPr id="7" name="Text Placeholder 6"/>
          <p:cNvSpPr>
            <a:spLocks noGrp="1"/>
          </p:cNvSpPr>
          <p:nvPr>
            <p:ph type="body" sz="quarter" idx="12"/>
          </p:nvPr>
        </p:nvSpPr>
        <p:spPr>
          <a:xfrm>
            <a:off x="911424" y="2972120"/>
            <a:ext cx="3240000" cy="1524424"/>
          </a:xfrm>
        </p:spPr>
        <p:txBody>
          <a:bodyPr/>
          <a:lstStyle/>
          <a:p>
            <a:pPr algn="ctr"/>
            <a:r>
              <a:rPr lang="fr-BE"/>
              <a:t>frank.robben@mail.fgov.be </a:t>
            </a:r>
          </a:p>
          <a:p>
            <a:pPr algn="ctr"/>
            <a:endParaRPr lang="en-US" dirty="0"/>
          </a:p>
          <a:p>
            <a:pPr algn="ctr"/>
            <a:endParaRPr lang="en-US" dirty="0"/>
          </a:p>
        </p:txBody>
      </p:sp>
      <p:sp>
        <p:nvSpPr>
          <p:cNvPr id="8" name="Text Placeholder 7"/>
          <p:cNvSpPr>
            <a:spLocks noGrp="1"/>
          </p:cNvSpPr>
          <p:nvPr>
            <p:ph type="body" sz="quarter" idx="13"/>
          </p:nvPr>
        </p:nvSpPr>
        <p:spPr>
          <a:xfrm>
            <a:off x="4439996" y="2972120"/>
            <a:ext cx="3240000" cy="1524424"/>
          </a:xfrm>
        </p:spPr>
        <p:txBody>
          <a:bodyPr/>
          <a:lstStyle/>
          <a:p>
            <a:pPr algn="ctr"/>
            <a:r>
              <a:rPr lang="fr-BE"/>
              <a:t>@FrRobben</a:t>
            </a:r>
          </a:p>
        </p:txBody>
      </p:sp>
      <p:sp>
        <p:nvSpPr>
          <p:cNvPr id="9" name="Text Placeholder 8"/>
          <p:cNvSpPr>
            <a:spLocks noGrp="1"/>
          </p:cNvSpPr>
          <p:nvPr>
            <p:ph type="body" sz="quarter" idx="14"/>
          </p:nvPr>
        </p:nvSpPr>
        <p:spPr>
          <a:xfrm>
            <a:off x="7968568" y="2984696"/>
            <a:ext cx="3240000" cy="1524424"/>
          </a:xfrm>
        </p:spPr>
        <p:txBody>
          <a:bodyPr/>
          <a:lstStyle/>
          <a:p>
            <a:pPr algn="ctr"/>
            <a:r>
              <a:rPr lang="fr-BE" sz="1600"/>
              <a:t>https://www.frankrobben.be</a:t>
            </a:r>
          </a:p>
          <a:p>
            <a:pPr algn="ctr"/>
            <a:r>
              <a:rPr lang="fr-BE" sz="1600"/>
              <a:t>https://www.ehealth.fgov.be</a:t>
            </a:r>
          </a:p>
          <a:p>
            <a:pPr algn="ctr"/>
            <a:r>
              <a:rPr lang="fr-BE" sz="1600"/>
              <a:t>https://www.socialsecurity.be</a:t>
            </a:r>
          </a:p>
          <a:p>
            <a:pPr algn="ctr"/>
            <a:endParaRPr lang="en-US" sz="16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5996" y="2427970"/>
            <a:ext cx="360000" cy="29379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7424" y="2384936"/>
            <a:ext cx="360000" cy="36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4568" y="2384936"/>
            <a:ext cx="360000" cy="360000"/>
          </a:xfrm>
          <a:prstGeom prst="rect">
            <a:avLst/>
          </a:prstGeom>
        </p:spPr>
      </p:pic>
    </p:spTree>
    <p:extLst>
      <p:ext uri="{BB962C8B-B14F-4D97-AF65-F5344CB8AC3E}">
        <p14:creationId xmlns:p14="http://schemas.microsoft.com/office/powerpoint/2010/main" val="2540012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p:cNvSpPr>
            <a:spLocks noGrp="1"/>
          </p:cNvSpPr>
          <p:nvPr>
            <p:ph type="body" sz="quarter" idx="11"/>
          </p:nvPr>
        </p:nvSpPr>
        <p:spPr/>
        <p:txBody>
          <a:bodyPr/>
          <a:lstStyle/>
          <a:p>
            <a:r>
              <a:rPr lang="nl-BE" dirty="0" smtClean="0"/>
              <a:t>eSanté: </a:t>
            </a:r>
            <a:r>
              <a:rPr lang="fr-BE" dirty="0" smtClean="0"/>
              <a:t>quelques </a:t>
            </a:r>
            <a:r>
              <a:rPr lang="fr-BE" dirty="0"/>
              <a:t>chiffres</a:t>
            </a:r>
            <a:endParaRPr lang="en-GB" dirty="0"/>
          </a:p>
        </p:txBody>
      </p:sp>
      <p:sp>
        <p:nvSpPr>
          <p:cNvPr id="39" name="Slide Number Placeholder 4"/>
          <p:cNvSpPr txBox="1">
            <a:spLocks/>
          </p:cNvSpPr>
          <p:nvPr/>
        </p:nvSpPr>
        <p:spPr>
          <a:xfrm>
            <a:off x="11353799" y="6270274"/>
            <a:ext cx="675331" cy="46670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A20BCE-BB7B-46B6-B74F-5C461C2FC4D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smtClean="0">
              <a:ln>
                <a:noFill/>
              </a:ln>
              <a:solidFill>
                <a:prstClr val="white"/>
              </a:solidFill>
              <a:effectLst/>
              <a:uLnTx/>
              <a:uFillTx/>
              <a:latin typeface="Calibri"/>
              <a:ea typeface="+mn-ea"/>
              <a:cs typeface="+mn-cs"/>
            </a:endParaRPr>
          </a:p>
        </p:txBody>
      </p:sp>
      <p:grpSp>
        <p:nvGrpSpPr>
          <p:cNvPr id="76" name="Group 75"/>
          <p:cNvGrpSpPr/>
          <p:nvPr/>
        </p:nvGrpSpPr>
        <p:grpSpPr>
          <a:xfrm>
            <a:off x="8335684" y="1441018"/>
            <a:ext cx="1418978" cy="1531404"/>
            <a:chOff x="3972230" y="818701"/>
            <a:chExt cx="2522626" cy="2722496"/>
          </a:xfrm>
        </p:grpSpPr>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598" y="818701"/>
              <a:ext cx="1274918" cy="1416202"/>
            </a:xfrm>
            <a:prstGeom prst="rect">
              <a:avLst/>
            </a:prstGeom>
          </p:spPr>
        </p:pic>
        <p:sp>
          <p:nvSpPr>
            <p:cNvPr id="78" name="Rectangle 77"/>
            <p:cNvSpPr/>
            <p:nvPr/>
          </p:nvSpPr>
          <p:spPr>
            <a:xfrm>
              <a:off x="3972230" y="2337449"/>
              <a:ext cx="2522626" cy="1203748"/>
            </a:xfrm>
            <a:prstGeom prst="rect">
              <a:avLst/>
            </a:prstGeom>
          </p:spPr>
          <p:txBody>
            <a:bodyPr wrap="none">
              <a:spAutoFit/>
            </a:bodyPr>
            <a:lstStyle/>
            <a:p>
              <a:pPr algn="ctr"/>
              <a:r>
                <a:rPr lang="fr-BE" sz="1600" b="1" dirty="0">
                  <a:solidFill>
                    <a:srgbClr val="4A6C5B"/>
                  </a:solidFill>
                  <a:latin typeface="Arial" panose="020B0604020202020204" pitchFamily="34" charset="0"/>
                  <a:cs typeface="Arial" panose="020B0604020202020204" pitchFamily="34" charset="0"/>
                </a:rPr>
                <a:t>149 millions </a:t>
              </a:r>
            </a:p>
            <a:p>
              <a:pPr algn="ctr"/>
              <a:r>
                <a:rPr lang="fr-BE" sz="1100" b="1" dirty="0">
                  <a:solidFill>
                    <a:srgbClr val="4A6C5B"/>
                  </a:solidFill>
                  <a:latin typeface="Arial" panose="020B0604020202020204" pitchFamily="34" charset="0"/>
                  <a:cs typeface="Arial" panose="020B0604020202020204" pitchFamily="34" charset="0"/>
                </a:rPr>
                <a:t>messages/an</a:t>
              </a:r>
            </a:p>
            <a:p>
              <a:pPr algn="ctr"/>
              <a:r>
                <a:rPr lang="fr-BE" sz="1100" b="1" dirty="0">
                  <a:solidFill>
                    <a:srgbClr val="4A6C5B"/>
                  </a:solidFill>
                  <a:latin typeface="Arial" panose="020B0604020202020204" pitchFamily="34" charset="0"/>
                  <a:cs typeface="Arial" panose="020B0604020202020204" pitchFamily="34" charset="0"/>
                </a:rPr>
                <a:t>via </a:t>
              </a:r>
              <a:r>
                <a:rPr lang="fr-BE" sz="1100" b="1" dirty="0" err="1">
                  <a:solidFill>
                    <a:srgbClr val="4A6C5B"/>
                  </a:solidFill>
                  <a:latin typeface="Arial" panose="020B0604020202020204" pitchFamily="34" charset="0"/>
                  <a:cs typeface="Arial" panose="020B0604020202020204" pitchFamily="34" charset="0"/>
                </a:rPr>
                <a:t>eHealthBox</a:t>
              </a:r>
              <a:endParaRPr lang="fr-BE" sz="1100" b="1" dirty="0">
                <a:solidFill>
                  <a:srgbClr val="4A6C5B"/>
                </a:solidFill>
                <a:latin typeface="Arial" panose="020B0604020202020204" pitchFamily="34" charset="0"/>
                <a:cs typeface="Arial" panose="020B0604020202020204" pitchFamily="34" charset="0"/>
              </a:endParaRPr>
            </a:p>
          </p:txBody>
        </p:sp>
      </p:grpSp>
      <p:grpSp>
        <p:nvGrpSpPr>
          <p:cNvPr id="79" name="Group 78"/>
          <p:cNvGrpSpPr/>
          <p:nvPr/>
        </p:nvGrpSpPr>
        <p:grpSpPr>
          <a:xfrm>
            <a:off x="5480819" y="1423692"/>
            <a:ext cx="2220481" cy="1652206"/>
            <a:chOff x="6727323" y="814615"/>
            <a:chExt cx="3947520" cy="2937251"/>
          </a:xfrm>
        </p:grpSpPr>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5586" y="814615"/>
              <a:ext cx="1829571" cy="1829570"/>
            </a:xfrm>
            <a:prstGeom prst="rect">
              <a:avLst/>
            </a:prstGeom>
          </p:spPr>
        </p:pic>
        <p:sp>
          <p:nvSpPr>
            <p:cNvPr id="81" name="Rectangle 80"/>
            <p:cNvSpPr/>
            <p:nvPr/>
          </p:nvSpPr>
          <p:spPr>
            <a:xfrm>
              <a:off x="6727323" y="2548120"/>
              <a:ext cx="3947520" cy="1203746"/>
            </a:xfrm>
            <a:prstGeom prst="rect">
              <a:avLst/>
            </a:prstGeom>
          </p:spPr>
          <p:txBody>
            <a:bodyPr wrap="none">
              <a:spAutoFit/>
            </a:bodyPr>
            <a:lstStyle/>
            <a:p>
              <a:pPr algn="ctr"/>
              <a:r>
                <a:rPr lang="fr-BE" sz="1600" b="1">
                  <a:solidFill>
                    <a:srgbClr val="4A6C5B"/>
                  </a:solidFill>
                  <a:latin typeface="Arial" panose="020B0604020202020204" pitchFamily="34" charset="0"/>
                  <a:cs typeface="Arial" panose="020B0604020202020204" pitchFamily="34" charset="0"/>
                </a:rPr>
                <a:t>+97%</a:t>
              </a:r>
              <a:r>
                <a:rPr lang="fr-BE" sz="2000" b="1">
                  <a:solidFill>
                    <a:srgbClr val="4A6C5B"/>
                  </a:solidFill>
                  <a:latin typeface="Arial" panose="020B0604020202020204" pitchFamily="34" charset="0"/>
                  <a:cs typeface="Arial" panose="020B0604020202020204" pitchFamily="34" charset="0"/>
                </a:rPr>
                <a:t/>
              </a:r>
              <a:br>
                <a:rPr lang="fr-BE" sz="2000" b="1">
                  <a:solidFill>
                    <a:srgbClr val="4A6C5B"/>
                  </a:solidFill>
                  <a:latin typeface="Arial" panose="020B0604020202020204" pitchFamily="34" charset="0"/>
                  <a:cs typeface="Arial" panose="020B0604020202020204" pitchFamily="34" charset="0"/>
                </a:rPr>
              </a:br>
              <a:r>
                <a:rPr lang="fr-BE" sz="1100" b="1">
                  <a:solidFill>
                    <a:srgbClr val="4A6C5B"/>
                  </a:solidFill>
                  <a:latin typeface="Arial" panose="020B0604020202020204" pitchFamily="34" charset="0"/>
                  <a:cs typeface="Arial" panose="020B0604020202020204" pitchFamily="34" charset="0"/>
                </a:rPr>
                <a:t>des médecins généralistes utilisent </a:t>
              </a:r>
            </a:p>
            <a:p>
              <a:pPr algn="ctr"/>
              <a:r>
                <a:rPr lang="fr-BE" sz="1100" b="1">
                  <a:solidFill>
                    <a:srgbClr val="4A6C5B"/>
                  </a:solidFill>
                  <a:latin typeface="Arial" panose="020B0604020202020204" pitchFamily="34" charset="0"/>
                  <a:cs typeface="Arial" panose="020B0604020202020204" pitchFamily="34" charset="0"/>
                </a:rPr>
                <a:t>les outils de santé en ligne</a:t>
              </a:r>
            </a:p>
          </p:txBody>
        </p:sp>
      </p:grpSp>
      <p:grpSp>
        <p:nvGrpSpPr>
          <p:cNvPr id="82" name="Group 81"/>
          <p:cNvGrpSpPr/>
          <p:nvPr/>
        </p:nvGrpSpPr>
        <p:grpSpPr>
          <a:xfrm>
            <a:off x="7601859" y="3371101"/>
            <a:ext cx="2886629" cy="1647822"/>
            <a:chOff x="4532721" y="4860280"/>
            <a:chExt cx="5131784" cy="2929461"/>
          </a:xfrm>
        </p:grpSpPr>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9206" y="4860280"/>
              <a:ext cx="2323125" cy="1240847"/>
            </a:xfrm>
            <a:prstGeom prst="rect">
              <a:avLst/>
            </a:prstGeom>
          </p:spPr>
        </p:pic>
        <p:sp>
          <p:nvSpPr>
            <p:cNvPr id="84" name="Rectangle 83"/>
            <p:cNvSpPr/>
            <p:nvPr/>
          </p:nvSpPr>
          <p:spPr>
            <a:xfrm>
              <a:off x="4532721" y="6285055"/>
              <a:ext cx="5131784" cy="1504686"/>
            </a:xfrm>
            <a:prstGeom prst="rect">
              <a:avLst/>
            </a:prstGeom>
          </p:spPr>
          <p:txBody>
            <a:bodyPr wrap="square">
              <a:spAutoFit/>
            </a:bodyPr>
            <a:lstStyle/>
            <a:p>
              <a:pPr algn="ctr"/>
              <a:r>
                <a:rPr lang="fr-BE" sz="1600" b="1" dirty="0">
                  <a:solidFill>
                    <a:srgbClr val="4A6C5B"/>
                  </a:solidFill>
                  <a:latin typeface="Arial" panose="020B0604020202020204" pitchFamily="34" charset="0"/>
                  <a:cs typeface="Arial" panose="020B0604020202020204" pitchFamily="34" charset="0"/>
                </a:rPr>
                <a:t>4.835.690 </a:t>
              </a:r>
              <a:endParaRPr lang="fr-BE" sz="1600" b="1" dirty="0" smtClean="0">
                <a:solidFill>
                  <a:srgbClr val="4A6C5B"/>
                </a:solidFill>
                <a:latin typeface="Arial" panose="020B0604020202020204" pitchFamily="34" charset="0"/>
                <a:cs typeface="Arial" panose="020B0604020202020204" pitchFamily="34" charset="0"/>
              </a:endParaRPr>
            </a:p>
            <a:p>
              <a:pPr algn="ctr"/>
              <a:r>
                <a:rPr lang="fr-BE" sz="1100" b="1" dirty="0" smtClean="0">
                  <a:solidFill>
                    <a:srgbClr val="4A6C5B"/>
                  </a:solidFill>
                  <a:latin typeface="Arial" panose="020B0604020202020204" pitchFamily="34" charset="0"/>
                  <a:cs typeface="Arial" panose="020B0604020202020204" pitchFamily="34" charset="0"/>
                </a:rPr>
                <a:t>de </a:t>
              </a:r>
              <a:r>
                <a:rPr lang="fr-BE" sz="1100" b="1" dirty="0">
                  <a:solidFill>
                    <a:srgbClr val="4A6C5B"/>
                  </a:solidFill>
                  <a:latin typeface="Arial" panose="020B0604020202020204" pitchFamily="34" charset="0"/>
                  <a:cs typeface="Arial" panose="020B0604020202020204" pitchFamily="34" charset="0"/>
                </a:rPr>
                <a:t>patients belges disposent d’un dossier de santé électronique dans un coffre-fort de santé</a:t>
              </a:r>
            </a:p>
          </p:txBody>
        </p:sp>
      </p:grpSp>
      <p:grpSp>
        <p:nvGrpSpPr>
          <p:cNvPr id="85" name="Group 84"/>
          <p:cNvGrpSpPr/>
          <p:nvPr/>
        </p:nvGrpSpPr>
        <p:grpSpPr>
          <a:xfrm>
            <a:off x="1945553" y="1340768"/>
            <a:ext cx="3302507" cy="1663122"/>
            <a:chOff x="-932519" y="598714"/>
            <a:chExt cx="5871124" cy="2956662"/>
          </a:xfrm>
        </p:grpSpPr>
        <p:grpSp>
          <p:nvGrpSpPr>
            <p:cNvPr id="86" name="Group 85"/>
            <p:cNvGrpSpPr/>
            <p:nvPr/>
          </p:nvGrpSpPr>
          <p:grpSpPr>
            <a:xfrm>
              <a:off x="866130" y="598714"/>
              <a:ext cx="1973439" cy="1614997"/>
              <a:chOff x="660507" y="708577"/>
              <a:chExt cx="1973439" cy="1614997"/>
            </a:xfrm>
          </p:grpSpPr>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507" y="708577"/>
                <a:ext cx="1973439" cy="1614997"/>
              </a:xfrm>
              <a:prstGeom prst="rect">
                <a:avLst/>
              </a:prstGeom>
            </p:spPr>
          </p:pic>
          <p:pic>
            <p:nvPicPr>
              <p:cNvPr id="89" name="Picture 88"/>
              <p:cNvPicPr>
                <a:picLocks noChangeAspect="1"/>
              </p:cNvPicPr>
              <p:nvPr/>
            </p:nvPicPr>
            <p:blipFill rotWithShape="1">
              <a:blip r:embed="rId7" cstate="print">
                <a:extLst>
                  <a:ext uri="{28A0092B-C50C-407E-A947-70E740481C1C}">
                    <a14:useLocalDpi xmlns:a14="http://schemas.microsoft.com/office/drawing/2010/main" val="0"/>
                  </a:ext>
                </a:extLst>
              </a:blip>
              <a:srcRect l="39497" t="36834" r="39089" b="37666"/>
              <a:stretch/>
            </p:blipFill>
            <p:spPr>
              <a:xfrm>
                <a:off x="1322022" y="877528"/>
                <a:ext cx="844551" cy="823033"/>
              </a:xfrm>
              <a:prstGeom prst="rect">
                <a:avLst/>
              </a:prstGeom>
            </p:spPr>
          </p:pic>
        </p:grpSp>
        <p:sp>
          <p:nvSpPr>
            <p:cNvPr id="87" name="Rectangle 86"/>
            <p:cNvSpPr/>
            <p:nvPr/>
          </p:nvSpPr>
          <p:spPr>
            <a:xfrm>
              <a:off x="-932519" y="2351628"/>
              <a:ext cx="5871124" cy="1203748"/>
            </a:xfrm>
            <a:prstGeom prst="rect">
              <a:avLst/>
            </a:prstGeom>
          </p:spPr>
          <p:txBody>
            <a:bodyPr wrap="none">
              <a:spAutoFit/>
            </a:bodyPr>
            <a:lstStyle/>
            <a:p>
              <a:pPr lvl="0" algn="ctr" fontAlgn="auto">
                <a:spcBef>
                  <a:spcPts val="0"/>
                </a:spcBef>
                <a:spcAft>
                  <a:spcPts val="0"/>
                </a:spcAft>
                <a:defRPr/>
              </a:pPr>
              <a:r>
                <a:rPr lang="fr-BE" sz="1600" b="1" dirty="0">
                  <a:solidFill>
                    <a:srgbClr val="4A6C5B"/>
                  </a:solidFill>
                  <a:latin typeface="Arial" panose="020B0604020202020204" pitchFamily="34" charset="0"/>
                  <a:cs typeface="Arial" panose="020B0604020202020204" pitchFamily="34" charset="0"/>
                </a:rPr>
                <a:t>&gt; 91,3 %</a:t>
              </a:r>
            </a:p>
            <a:p>
              <a:pPr algn="ctr"/>
              <a:r>
                <a:rPr lang="fr-BE" sz="1100" b="1" dirty="0" smtClean="0">
                  <a:solidFill>
                    <a:srgbClr val="4A6C5B"/>
                  </a:solidFill>
                  <a:latin typeface="Arial" panose="020B0604020202020204" pitchFamily="34" charset="0"/>
                  <a:cs typeface="Arial" panose="020B0604020202020204" pitchFamily="34" charset="0"/>
                </a:rPr>
                <a:t>des </a:t>
              </a:r>
              <a:r>
                <a:rPr lang="fr-BE" sz="1100" b="1" dirty="0">
                  <a:solidFill>
                    <a:srgbClr val="4A6C5B"/>
                  </a:solidFill>
                  <a:latin typeface="Arial" panose="020B0604020202020204" pitchFamily="34" charset="0"/>
                  <a:cs typeface="Arial" panose="020B0604020202020204" pitchFamily="34" charset="0"/>
                </a:rPr>
                <a:t>citoyens belges ont donné </a:t>
              </a:r>
            </a:p>
            <a:p>
              <a:pPr algn="ctr"/>
              <a:r>
                <a:rPr lang="fr-BE" sz="1100" b="1" dirty="0">
                  <a:solidFill>
                    <a:srgbClr val="4A6C5B"/>
                  </a:solidFill>
                  <a:latin typeface="Arial" panose="020B0604020202020204" pitchFamily="34" charset="0"/>
                  <a:cs typeface="Arial" panose="020B0604020202020204" pitchFamily="34" charset="0"/>
                </a:rPr>
                <a:t>leur consentement pour le partage de données</a:t>
              </a:r>
            </a:p>
          </p:txBody>
        </p:sp>
      </p:grpSp>
      <p:grpSp>
        <p:nvGrpSpPr>
          <p:cNvPr id="90" name="Group 89"/>
          <p:cNvGrpSpPr/>
          <p:nvPr/>
        </p:nvGrpSpPr>
        <p:grpSpPr>
          <a:xfrm>
            <a:off x="2321456" y="3371101"/>
            <a:ext cx="2550699" cy="1779477"/>
            <a:chOff x="2636445" y="3310960"/>
            <a:chExt cx="2550699" cy="1779477"/>
          </a:xfrm>
        </p:grpSpPr>
        <p:grpSp>
          <p:nvGrpSpPr>
            <p:cNvPr id="91" name="Group 90"/>
            <p:cNvGrpSpPr/>
            <p:nvPr/>
          </p:nvGrpSpPr>
          <p:grpSpPr>
            <a:xfrm>
              <a:off x="3071367" y="4205658"/>
              <a:ext cx="736099" cy="702050"/>
              <a:chOff x="-253508" y="4873479"/>
              <a:chExt cx="1308619" cy="1248088"/>
            </a:xfrm>
          </p:grpSpPr>
          <p:pic>
            <p:nvPicPr>
              <p:cNvPr id="99" name="Picture 98"/>
              <p:cNvPicPr>
                <a:picLocks noChangeAspect="1"/>
              </p:cNvPicPr>
              <p:nvPr/>
            </p:nvPicPr>
            <p:blipFill>
              <a:blip r:embed="rId8" cstate="print">
                <a:extLst>
                  <a:ext uri="{BEBA8EAE-BF5A-486C-A8C5-ECC9F3942E4B}">
                    <a14:imgProps xmlns:a14="http://schemas.microsoft.com/office/drawing/2010/main">
                      <a14:imgLayer r:embed="rId9">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25597" y="4873479"/>
                <a:ext cx="932287" cy="932287"/>
              </a:xfrm>
              <a:prstGeom prst="rect">
                <a:avLst/>
              </a:prstGeom>
            </p:spPr>
          </p:pic>
          <p:sp>
            <p:nvSpPr>
              <p:cNvPr id="100" name="Rectangle 99"/>
              <p:cNvSpPr/>
              <p:nvPr/>
            </p:nvSpPr>
            <p:spPr>
              <a:xfrm>
                <a:off x="-253508" y="5656483"/>
                <a:ext cx="1308619" cy="465084"/>
              </a:xfrm>
              <a:prstGeom prst="rect">
                <a:avLst/>
              </a:prstGeom>
            </p:spPr>
            <p:txBody>
              <a:bodyPr wrap="none">
                <a:spAutoFit/>
              </a:bodyPr>
              <a:lstStyle/>
              <a:p>
                <a:r>
                  <a:rPr lang="fr-BE" sz="1100" b="1" dirty="0">
                    <a:solidFill>
                      <a:srgbClr val="4A6C5B"/>
                    </a:solidFill>
                    <a:latin typeface="Arial" panose="020B0604020202020204" pitchFamily="34" charset="0"/>
                    <a:cs typeface="Arial" panose="020B0604020202020204" pitchFamily="34" charset="0"/>
                  </a:rPr>
                  <a:t>&gt; </a:t>
                </a:r>
                <a:r>
                  <a:rPr lang="fr-BE" sz="1100" b="1" dirty="0" smtClean="0">
                    <a:solidFill>
                      <a:srgbClr val="4A6C5B"/>
                    </a:solidFill>
                    <a:latin typeface="Arial" panose="020B0604020202020204" pitchFamily="34" charset="0"/>
                    <a:cs typeface="Arial" panose="020B0604020202020204" pitchFamily="34" charset="0"/>
                  </a:rPr>
                  <a:t>29.000</a:t>
                </a:r>
                <a:endParaRPr lang="fr-BE" sz="1100" b="1" dirty="0">
                  <a:solidFill>
                    <a:srgbClr val="4A6C5B"/>
                  </a:solidFill>
                  <a:latin typeface="Arial" panose="020B0604020202020204" pitchFamily="34" charset="0"/>
                  <a:cs typeface="Arial" panose="020B0604020202020204" pitchFamily="34" charset="0"/>
                </a:endParaRPr>
              </a:p>
            </p:txBody>
          </p:sp>
        </p:grpSp>
        <p:grpSp>
          <p:nvGrpSpPr>
            <p:cNvPr id="92" name="Group 91"/>
            <p:cNvGrpSpPr/>
            <p:nvPr/>
          </p:nvGrpSpPr>
          <p:grpSpPr>
            <a:xfrm>
              <a:off x="3856029" y="4205656"/>
              <a:ext cx="619080" cy="884781"/>
              <a:chOff x="2436488" y="4873477"/>
              <a:chExt cx="1100586" cy="1572943"/>
            </a:xfrm>
          </p:grpSpPr>
          <p:pic>
            <p:nvPicPr>
              <p:cNvPr id="97" name="Picture 96"/>
              <p:cNvPicPr>
                <a:picLocks noChangeAspect="1"/>
              </p:cNvPicPr>
              <p:nvPr/>
            </p:nvPicPr>
            <p:blipFill>
              <a:blip r:embed="rId10" cstate="print">
                <a:extLst>
                  <a:ext uri="{BEBA8EAE-BF5A-486C-A8C5-ECC9F3942E4B}">
                    <a14:imgProps xmlns:a14="http://schemas.microsoft.com/office/drawing/2010/main">
                      <a14:imgLayer r:embed="rId11">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2491629" y="4873477"/>
                <a:ext cx="1015550" cy="1015549"/>
              </a:xfrm>
              <a:prstGeom prst="rect">
                <a:avLst/>
              </a:prstGeom>
            </p:spPr>
          </p:pic>
          <p:sp>
            <p:nvSpPr>
              <p:cNvPr id="98" name="Rectangle 97"/>
              <p:cNvSpPr/>
              <p:nvPr/>
            </p:nvSpPr>
            <p:spPr>
              <a:xfrm>
                <a:off x="2436488" y="5680399"/>
                <a:ext cx="1100586" cy="766021"/>
              </a:xfrm>
              <a:prstGeom prst="rect">
                <a:avLst/>
              </a:prstGeom>
            </p:spPr>
            <p:txBody>
              <a:bodyPr wrap="none">
                <a:spAutoFit/>
              </a:bodyPr>
              <a:lstStyle/>
              <a:p>
                <a:r>
                  <a:rPr lang="fr-BE" sz="1100" b="1" dirty="0">
                    <a:solidFill>
                      <a:srgbClr val="4A6C5B"/>
                    </a:solidFill>
                    <a:latin typeface="Arial" panose="020B0604020202020204" pitchFamily="34" charset="0"/>
                    <a:cs typeface="Arial" panose="020B0604020202020204" pitchFamily="34" charset="0"/>
                  </a:rPr>
                  <a:t>&gt; 4000</a:t>
                </a:r>
              </a:p>
              <a:p>
                <a:endParaRPr lang="fr-BE" sz="1100" b="1" dirty="0">
                  <a:solidFill>
                    <a:srgbClr val="4A6C5B"/>
                  </a:solidFill>
                  <a:latin typeface="Arial" panose="020B0604020202020204" pitchFamily="34" charset="0"/>
                  <a:cs typeface="Arial" panose="020B0604020202020204" pitchFamily="34" charset="0"/>
                </a:endParaRPr>
              </a:p>
            </p:txBody>
          </p:sp>
        </p:grpSp>
        <p:grpSp>
          <p:nvGrpSpPr>
            <p:cNvPr id="93" name="Group 92"/>
            <p:cNvGrpSpPr/>
            <p:nvPr/>
          </p:nvGrpSpPr>
          <p:grpSpPr>
            <a:xfrm>
              <a:off x="3019566" y="3563342"/>
              <a:ext cx="1784463" cy="679815"/>
              <a:chOff x="1826303" y="5934586"/>
              <a:chExt cx="2334561" cy="889123"/>
            </a:xfrm>
          </p:grpSpPr>
          <p:pic>
            <p:nvPicPr>
              <p:cNvPr id="95" name="Picture 9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96" name="Rectangle 95"/>
              <p:cNvSpPr/>
              <p:nvPr/>
            </p:nvSpPr>
            <p:spPr>
              <a:xfrm>
                <a:off x="1826303" y="6380918"/>
                <a:ext cx="2334561" cy="442791"/>
              </a:xfrm>
              <a:prstGeom prst="rect">
                <a:avLst/>
              </a:prstGeom>
            </p:spPr>
            <p:txBody>
              <a:bodyPr wrap="none">
                <a:spAutoFit/>
              </a:bodyPr>
              <a:lstStyle/>
              <a:p>
                <a:pPr algn="ctr"/>
                <a:r>
                  <a:rPr lang="fr-BE" sz="1600" b="1" dirty="0">
                    <a:solidFill>
                      <a:srgbClr val="4A6C5B"/>
                    </a:solidFill>
                    <a:latin typeface="Arial" panose="020B0604020202020204" pitchFamily="34" charset="0"/>
                    <a:cs typeface="Arial" panose="020B0604020202020204" pitchFamily="34" charset="0"/>
                  </a:rPr>
                  <a:t>16 millions/mois</a:t>
                </a:r>
              </a:p>
            </p:txBody>
          </p:sp>
        </p:grpSp>
        <p:sp>
          <p:nvSpPr>
            <p:cNvPr id="94" name="Rectangle 93"/>
            <p:cNvSpPr/>
            <p:nvPr/>
          </p:nvSpPr>
          <p:spPr>
            <a:xfrm>
              <a:off x="2636445" y="3310960"/>
              <a:ext cx="2550699" cy="307777"/>
            </a:xfrm>
            <a:prstGeom prst="rect">
              <a:avLst/>
            </a:prstGeom>
            <a:solidFill>
              <a:srgbClr val="4A6C5B"/>
            </a:solidFill>
          </p:spPr>
          <p:txBody>
            <a:bodyPr wrap="none">
              <a:spAutoFit/>
            </a:bodyPr>
            <a:lstStyle/>
            <a:p>
              <a:pPr algn="ctr"/>
              <a:r>
                <a:rPr lang="fr-BE" sz="1400" b="1">
                  <a:solidFill>
                    <a:schemeClr val="bg1"/>
                  </a:solidFill>
                  <a:latin typeface="Arial" panose="020B0604020202020204" pitchFamily="34" charset="0"/>
                  <a:cs typeface="Arial" panose="020B0604020202020204" pitchFamily="34" charset="0"/>
                </a:rPr>
                <a:t>Prescriptions électroniques</a:t>
              </a:r>
            </a:p>
          </p:txBody>
        </p:sp>
      </p:grpSp>
      <p:grpSp>
        <p:nvGrpSpPr>
          <p:cNvPr id="101" name="Group 100"/>
          <p:cNvGrpSpPr/>
          <p:nvPr/>
        </p:nvGrpSpPr>
        <p:grpSpPr>
          <a:xfrm>
            <a:off x="4675690" y="4804090"/>
            <a:ext cx="3358217" cy="1766959"/>
            <a:chOff x="4042167" y="4113743"/>
            <a:chExt cx="3358217" cy="1766959"/>
          </a:xfrm>
        </p:grpSpPr>
        <p:pic>
          <p:nvPicPr>
            <p:cNvPr id="102" name="Picture 10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60440" y="4113743"/>
              <a:ext cx="1062151" cy="1088454"/>
            </a:xfrm>
            <a:prstGeom prst="rect">
              <a:avLst/>
            </a:prstGeom>
          </p:spPr>
        </p:pic>
        <p:sp>
          <p:nvSpPr>
            <p:cNvPr id="103" name="Rectangle 102"/>
            <p:cNvSpPr/>
            <p:nvPr/>
          </p:nvSpPr>
          <p:spPr>
            <a:xfrm>
              <a:off x="4042167" y="5034316"/>
              <a:ext cx="3358217" cy="846386"/>
            </a:xfrm>
            <a:prstGeom prst="rect">
              <a:avLst/>
            </a:prstGeom>
          </p:spPr>
          <p:txBody>
            <a:bodyPr wrap="square">
              <a:spAutoFit/>
            </a:bodyPr>
            <a:lstStyle/>
            <a:p>
              <a:pPr lvl="1" algn="ctr"/>
              <a:r>
                <a:rPr lang="fr-BE" sz="1600" b="1" dirty="0">
                  <a:solidFill>
                    <a:srgbClr val="4A6C5B"/>
                  </a:solidFill>
                  <a:latin typeface="Arial" panose="020B0604020202020204" pitchFamily="34" charset="0"/>
                  <a:cs typeface="Arial" panose="020B0604020202020204" pitchFamily="34" charset="0"/>
                </a:rPr>
                <a:t>220 millions</a:t>
              </a:r>
            </a:p>
            <a:p>
              <a:pPr lvl="1" algn="ctr"/>
              <a:r>
                <a:rPr lang="fr-BE" sz="1100" b="1" dirty="0">
                  <a:solidFill>
                    <a:srgbClr val="4A6C5B"/>
                  </a:solidFill>
                  <a:latin typeface="Arial" panose="020B0604020202020204" pitchFamily="34" charset="0"/>
                  <a:cs typeface="Arial" panose="020B0604020202020204" pitchFamily="34" charset="0"/>
                </a:rPr>
                <a:t>de documents électroniques disponibles auprès des hôpitaux et des laboratoires cliniques</a:t>
              </a:r>
            </a:p>
          </p:txBody>
        </p:sp>
      </p:grpSp>
      <p:sp>
        <p:nvSpPr>
          <p:cNvPr id="105" name="Rectangle 104"/>
          <p:cNvSpPr/>
          <p:nvPr/>
        </p:nvSpPr>
        <p:spPr>
          <a:xfrm>
            <a:off x="5654225" y="3932513"/>
            <a:ext cx="1631103" cy="677108"/>
          </a:xfrm>
          <a:prstGeom prst="rect">
            <a:avLst/>
          </a:prstGeom>
        </p:spPr>
        <p:txBody>
          <a:bodyPr wrap="square">
            <a:spAutoFit/>
          </a:bodyPr>
          <a:lstStyle/>
          <a:p>
            <a:pPr algn="ctr"/>
            <a:r>
              <a:rPr lang="fr-BE" sz="1600" b="1" dirty="0" smtClean="0">
                <a:solidFill>
                  <a:srgbClr val="4A6C5B"/>
                </a:solidFill>
                <a:latin typeface="Arial" panose="020B0604020202020204" pitchFamily="34" charset="0"/>
                <a:cs typeface="Arial" panose="020B0604020202020204" pitchFamily="34" charset="0"/>
              </a:rPr>
              <a:t>20.260.000.000</a:t>
            </a:r>
            <a:endParaRPr lang="fr-BE" sz="1600" b="1" dirty="0">
              <a:solidFill>
                <a:srgbClr val="4A6C5B"/>
              </a:solidFill>
              <a:latin typeface="Arial" panose="020B0604020202020204" pitchFamily="34" charset="0"/>
              <a:cs typeface="Arial" panose="020B0604020202020204" pitchFamily="34" charset="0"/>
            </a:endParaRPr>
          </a:p>
          <a:p>
            <a:pPr algn="ctr"/>
            <a:r>
              <a:rPr lang="fr-BE" sz="1100" b="1" dirty="0">
                <a:solidFill>
                  <a:srgbClr val="4A6C5B"/>
                </a:solidFill>
                <a:latin typeface="Arial" panose="020B0604020202020204" pitchFamily="34" charset="0"/>
                <a:cs typeface="Arial" panose="020B0604020202020204" pitchFamily="34" charset="0"/>
              </a:rPr>
              <a:t>de transactions électroniques</a:t>
            </a:r>
          </a:p>
        </p:txBody>
      </p:sp>
      <p:pic>
        <p:nvPicPr>
          <p:cNvPr id="113" name="Picture 112"/>
          <p:cNvPicPr>
            <a:picLocks noChangeAspect="1"/>
          </p:cNvPicPr>
          <p:nvPr/>
        </p:nvPicPr>
        <p:blipFill>
          <a:blip r:embed="rId14"/>
          <a:stretch>
            <a:fillRect/>
          </a:stretch>
        </p:blipFill>
        <p:spPr>
          <a:xfrm>
            <a:off x="5985459" y="3250773"/>
            <a:ext cx="986904" cy="637115"/>
          </a:xfrm>
          <a:prstGeom prst="rect">
            <a:avLst/>
          </a:prstGeom>
        </p:spPr>
      </p:pic>
      <p:sp>
        <p:nvSpPr>
          <p:cNvPr id="114" name="Rectangle 113"/>
          <p:cNvSpPr/>
          <p:nvPr/>
        </p:nvSpPr>
        <p:spPr>
          <a:xfrm>
            <a:off x="6032699" y="3456286"/>
            <a:ext cx="914400" cy="363099"/>
          </a:xfrm>
          <a:prstGeom prst="rect">
            <a:avLst/>
          </a:prstGeom>
          <a:solidFill>
            <a:srgbClr val="90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smtClean="0">
                <a:solidFill>
                  <a:srgbClr val="49685C"/>
                </a:solidFill>
              </a:rPr>
              <a:t>2022</a:t>
            </a:r>
            <a:endParaRPr lang="fr-BE" sz="2400" b="1" dirty="0">
              <a:solidFill>
                <a:srgbClr val="49685C"/>
              </a:solidFill>
            </a:endParaRPr>
          </a:p>
        </p:txBody>
      </p:sp>
      <p:sp>
        <p:nvSpPr>
          <p:cNvPr id="2" name="Slide Number Placeholder 1"/>
          <p:cNvSpPr>
            <a:spLocks noGrp="1"/>
          </p:cNvSpPr>
          <p:nvPr>
            <p:ph type="sldNum" sz="quarter" idx="10"/>
          </p:nvPr>
        </p:nvSpPr>
        <p:spPr/>
        <p:txBody>
          <a:bodyPr/>
          <a:lstStyle/>
          <a:p>
            <a:pPr>
              <a:defRPr/>
            </a:pPr>
            <a:fld id="{21B2A7D7-3B07-4F16-B17F-21A2F67651B8}" type="slidenum">
              <a:rPr lang="en-GB" smtClean="0"/>
              <a:pPr>
                <a:defRPr/>
              </a:pPr>
              <a:t>7</a:t>
            </a:fld>
            <a:endParaRPr lang="en-GB" dirty="0"/>
          </a:p>
        </p:txBody>
      </p:sp>
    </p:spTree>
    <p:extLst>
      <p:ext uri="{BB962C8B-B14F-4D97-AF65-F5344CB8AC3E}">
        <p14:creationId xmlns:p14="http://schemas.microsoft.com/office/powerpoint/2010/main" val="52846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nl-BE" altLang="en-US" dirty="0" err="1" smtClean="0"/>
              <a:t>Objectifs</a:t>
            </a:r>
            <a:r>
              <a:rPr lang="nl-BE" altLang="en-US" dirty="0" smtClean="0"/>
              <a:t> de la </a:t>
            </a:r>
            <a:r>
              <a:rPr lang="nl-BE" altLang="en-US" dirty="0" err="1" smtClean="0"/>
              <a:t>plateforme</a:t>
            </a:r>
            <a:r>
              <a:rPr lang="nl-BE" altLang="en-US" dirty="0" smtClean="0"/>
              <a:t> </a:t>
            </a:r>
            <a:r>
              <a:rPr lang="nl-BE" altLang="en-US" dirty="0" smtClean="0">
                <a:solidFill>
                  <a:srgbClr val="087670"/>
                </a:solidFill>
              </a:rPr>
              <a:t>eHealth</a:t>
            </a:r>
            <a:endParaRPr lang="en-GB" dirty="0"/>
          </a:p>
        </p:txBody>
      </p:sp>
      <p:sp>
        <p:nvSpPr>
          <p:cNvPr id="6" name="Text Placeholder 5"/>
          <p:cNvSpPr>
            <a:spLocks noGrp="1"/>
          </p:cNvSpPr>
          <p:nvPr>
            <p:ph type="body" sz="quarter" idx="13"/>
          </p:nvPr>
        </p:nvSpPr>
        <p:spPr/>
        <p:txBody>
          <a:bodyPr/>
          <a:lstStyle/>
          <a:p>
            <a:r>
              <a:rPr lang="fr-BE" dirty="0"/>
              <a:t>Comment ?</a:t>
            </a:r>
          </a:p>
          <a:p>
            <a:pPr lvl="1"/>
            <a:r>
              <a:rPr lang="fr-BE" dirty="0"/>
              <a:t>à l'aide d’une prestation de services et d'un échange d’informations électroniques mutuels bien organisés entre tous les acteurs des soins de santé</a:t>
            </a:r>
          </a:p>
          <a:p>
            <a:pPr lvl="1"/>
            <a:r>
              <a:rPr lang="fr-BE" dirty="0"/>
              <a:t>tout en offrant les garanties utiles au niveau de la sécurité de l’information, de la protection de la vie privée et du secret professionnel</a:t>
            </a:r>
          </a:p>
          <a:p>
            <a:pPr lvl="1"/>
            <a:endParaRPr lang="nl-BE" altLang="en-US" dirty="0"/>
          </a:p>
          <a:p>
            <a:r>
              <a:rPr lang="fr-BE" dirty="0"/>
              <a:t>Dans quel objectif ?</a:t>
            </a:r>
          </a:p>
          <a:p>
            <a:pPr lvl="1"/>
            <a:r>
              <a:rPr lang="fr-BE" dirty="0"/>
              <a:t>optimaliser la qualité et la continuité des prestations de soins de santé </a:t>
            </a:r>
          </a:p>
          <a:p>
            <a:pPr lvl="1"/>
            <a:r>
              <a:rPr lang="fr-BE" dirty="0"/>
              <a:t>optimaliser la sécurité du patient</a:t>
            </a:r>
          </a:p>
          <a:p>
            <a:pPr lvl="1"/>
            <a:r>
              <a:rPr lang="fr-BE" dirty="0"/>
              <a:t>simplifier les formalités administratives pour tous les acteurs des soins de santé</a:t>
            </a:r>
          </a:p>
          <a:p>
            <a:pPr lvl="1"/>
            <a:r>
              <a:rPr lang="fr-BE" dirty="0"/>
              <a:t>offrir un soutien optimal à la politique des soins de santé</a:t>
            </a:r>
          </a:p>
          <a:p>
            <a:pPr lvl="1"/>
            <a:endParaRPr lang="nl-BE" altLang="en-US" dirty="0"/>
          </a:p>
          <a:p>
            <a:endParaRPr lang="en-GB" dirty="0"/>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8</a:t>
            </a:fld>
            <a:endParaRPr lang="en-GB" dirty="0"/>
          </a:p>
        </p:txBody>
      </p:sp>
    </p:spTree>
    <p:extLst>
      <p:ext uri="{BB962C8B-B14F-4D97-AF65-F5344CB8AC3E}">
        <p14:creationId xmlns:p14="http://schemas.microsoft.com/office/powerpoint/2010/main" val="161659513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p:txBody>
          <a:bodyPr/>
          <a:lstStyle/>
          <a:p>
            <a:r>
              <a:rPr lang="nl-BE" dirty="0" smtClean="0"/>
              <a:t>Missions de la </a:t>
            </a:r>
            <a:r>
              <a:rPr lang="nl-BE" altLang="en-US" dirty="0" err="1"/>
              <a:t>plateforme</a:t>
            </a:r>
            <a:r>
              <a:rPr lang="nl-BE" altLang="en-US" dirty="0"/>
              <a:t> </a:t>
            </a:r>
            <a:r>
              <a:rPr lang="nl-BE" altLang="en-US" dirty="0" smtClean="0">
                <a:solidFill>
                  <a:srgbClr val="087670"/>
                </a:solidFill>
              </a:rPr>
              <a:t>eHealth</a:t>
            </a:r>
            <a:endParaRPr lang="en-GB" dirty="0"/>
          </a:p>
        </p:txBody>
      </p:sp>
      <p:sp>
        <p:nvSpPr>
          <p:cNvPr id="4" name="Tijdelijke aanduiding voor tekst 3"/>
          <p:cNvSpPr>
            <a:spLocks noGrp="1"/>
          </p:cNvSpPr>
          <p:nvPr>
            <p:ph type="body" sz="quarter" idx="13"/>
          </p:nvPr>
        </p:nvSpPr>
        <p:spPr/>
        <p:txBody>
          <a:bodyPr/>
          <a:lstStyle/>
          <a:p>
            <a:pPr marL="457200" indent="-457200">
              <a:lnSpc>
                <a:spcPct val="100000"/>
              </a:lnSpc>
              <a:spcBef>
                <a:spcPts val="0"/>
              </a:spcBef>
              <a:spcAft>
                <a:spcPts val="800"/>
              </a:spcAft>
              <a:buFont typeface="+mj-lt"/>
              <a:buAutoNum type="arabicPeriod"/>
            </a:pPr>
            <a:r>
              <a:rPr lang="fr-BE" dirty="0"/>
              <a:t>Développer une </a:t>
            </a:r>
            <a:r>
              <a:rPr lang="fr-BE" b="1" dirty="0"/>
              <a:t>vision</a:t>
            </a:r>
            <a:r>
              <a:rPr lang="fr-BE" dirty="0"/>
              <a:t> et une </a:t>
            </a:r>
            <a:r>
              <a:rPr lang="fr-BE" b="1" dirty="0"/>
              <a:t>stratégie</a:t>
            </a:r>
            <a:r>
              <a:rPr lang="fr-BE" dirty="0"/>
              <a:t> en matière de santé en ligne</a:t>
            </a:r>
          </a:p>
          <a:p>
            <a:pPr marL="457200" indent="-457200">
              <a:lnSpc>
                <a:spcPct val="100000"/>
              </a:lnSpc>
              <a:spcBef>
                <a:spcPts val="0"/>
              </a:spcBef>
              <a:spcAft>
                <a:spcPts val="800"/>
              </a:spcAft>
              <a:buFont typeface="+mj-lt"/>
              <a:buAutoNum type="arabicPeriod"/>
            </a:pPr>
            <a:r>
              <a:rPr lang="fr-BE" dirty="0"/>
              <a:t>Organiser la </a:t>
            </a:r>
            <a:r>
              <a:rPr lang="fr-BE" b="1" dirty="0"/>
              <a:t>collaboration</a:t>
            </a:r>
            <a:r>
              <a:rPr lang="fr-BE" dirty="0"/>
              <a:t> avec d’autres instances publiques chargées de la coordination de la prestation de services électronique </a:t>
            </a:r>
          </a:p>
          <a:p>
            <a:pPr marL="457200" indent="-457200">
              <a:lnSpc>
                <a:spcPct val="100000"/>
              </a:lnSpc>
              <a:spcBef>
                <a:spcPts val="0"/>
              </a:spcBef>
              <a:spcAft>
                <a:spcPts val="800"/>
              </a:spcAft>
              <a:buFont typeface="+mj-lt"/>
              <a:buAutoNum type="arabicPeriod"/>
            </a:pPr>
            <a:r>
              <a:rPr lang="fr-BE" dirty="0"/>
              <a:t>Etre le </a:t>
            </a:r>
            <a:r>
              <a:rPr lang="fr-BE" b="1" dirty="0"/>
              <a:t>moteur des changements</a:t>
            </a:r>
            <a:r>
              <a:rPr lang="fr-BE" dirty="0"/>
              <a:t> nécessaires en vue de l'exécution de la vision et de la stratégie en matière de santé en ligne</a:t>
            </a:r>
          </a:p>
          <a:p>
            <a:pPr marL="457200" indent="-457200">
              <a:lnSpc>
                <a:spcPct val="100000"/>
              </a:lnSpc>
              <a:spcBef>
                <a:spcPts val="0"/>
              </a:spcBef>
              <a:spcAft>
                <a:spcPts val="800"/>
              </a:spcAft>
              <a:buFont typeface="+mj-lt"/>
              <a:buAutoNum type="arabicPeriod"/>
            </a:pPr>
            <a:r>
              <a:rPr lang="fr-BE" dirty="0"/>
              <a:t>Déterminer des </a:t>
            </a:r>
            <a:r>
              <a:rPr lang="fr-BE" b="1" dirty="0"/>
              <a:t>normes, standards, spécifications fonctionnels et techniques</a:t>
            </a:r>
            <a:r>
              <a:rPr lang="fr-BE" dirty="0"/>
              <a:t> ainsi qu'une </a:t>
            </a:r>
            <a:r>
              <a:rPr lang="fr-BE" b="1" dirty="0"/>
              <a:t>architecture de base</a:t>
            </a:r>
            <a:r>
              <a:rPr lang="fr-BE" dirty="0"/>
              <a:t> en matière de TIC  </a:t>
            </a:r>
          </a:p>
          <a:p>
            <a:pPr marL="457200" indent="-457200">
              <a:lnSpc>
                <a:spcPct val="100000"/>
              </a:lnSpc>
              <a:spcBef>
                <a:spcPts val="0"/>
              </a:spcBef>
              <a:spcAft>
                <a:spcPts val="800"/>
              </a:spcAft>
              <a:buFont typeface="+mj-lt"/>
              <a:buAutoNum type="arabicPeriod" startAt="5"/>
            </a:pPr>
            <a:r>
              <a:rPr lang="fr-BE" dirty="0"/>
              <a:t>Enregistrer des </a:t>
            </a:r>
            <a:r>
              <a:rPr lang="fr-BE" b="1" dirty="0"/>
              <a:t>logiciels</a:t>
            </a:r>
            <a:r>
              <a:rPr lang="fr-BE" dirty="0"/>
              <a:t> de gestion des dossiers de patients informatisés  </a:t>
            </a:r>
          </a:p>
          <a:p>
            <a:pPr marL="457200" indent="-457200">
              <a:lnSpc>
                <a:spcPct val="100000"/>
              </a:lnSpc>
              <a:spcBef>
                <a:spcPts val="0"/>
              </a:spcBef>
              <a:spcAft>
                <a:spcPts val="800"/>
              </a:spcAft>
              <a:buFont typeface="+mj-lt"/>
              <a:buAutoNum type="arabicPeriod" startAt="5"/>
            </a:pPr>
            <a:r>
              <a:rPr lang="fr-BE" dirty="0"/>
              <a:t>Concevoir, élaborer et gérer une </a:t>
            </a:r>
            <a:r>
              <a:rPr lang="fr-BE" b="1" dirty="0"/>
              <a:t>plate-forme de collaboration pour l'échange électronique de données sécurisé</a:t>
            </a:r>
            <a:r>
              <a:rPr lang="fr-BE" dirty="0"/>
              <a:t> ainsi que les services de base y </a:t>
            </a:r>
            <a:r>
              <a:rPr lang="fr-BE" dirty="0" smtClean="0"/>
              <a:t>afférents</a:t>
            </a:r>
          </a:p>
          <a:p>
            <a:pPr marL="457200" indent="-457200">
              <a:lnSpc>
                <a:spcPct val="100000"/>
              </a:lnSpc>
              <a:spcBef>
                <a:spcPts val="0"/>
              </a:spcBef>
              <a:spcAft>
                <a:spcPts val="800"/>
              </a:spcAft>
              <a:buFont typeface="+mj-lt"/>
              <a:buAutoNum type="arabicPeriod" startAt="5"/>
            </a:pPr>
            <a:r>
              <a:rPr lang="fr-BE" dirty="0"/>
              <a:t>S'accorder sur une </a:t>
            </a:r>
            <a:r>
              <a:rPr lang="fr-BE" b="1" dirty="0"/>
              <a:t>répartition des tâches</a:t>
            </a:r>
            <a:r>
              <a:rPr lang="fr-BE" dirty="0"/>
              <a:t> et sur les </a:t>
            </a:r>
            <a:r>
              <a:rPr lang="fr-BE" b="1" dirty="0"/>
              <a:t>normes de qualité</a:t>
            </a:r>
            <a:r>
              <a:rPr lang="fr-BE" dirty="0"/>
              <a:t> et contrôler le respect de ces normes de qualité</a:t>
            </a:r>
          </a:p>
          <a:p>
            <a:pPr marL="457200" indent="-457200">
              <a:lnSpc>
                <a:spcPct val="100000"/>
              </a:lnSpc>
              <a:spcBef>
                <a:spcPts val="0"/>
              </a:spcBef>
              <a:spcAft>
                <a:spcPts val="800"/>
              </a:spcAft>
              <a:buFont typeface="+mj-lt"/>
              <a:buAutoNum type="arabicPeriod" startAt="8"/>
            </a:pPr>
            <a:r>
              <a:rPr lang="fr-BE" dirty="0"/>
              <a:t>Intervenir comme </a:t>
            </a:r>
            <a:r>
              <a:rPr lang="fr-BE" b="1" dirty="0"/>
              <a:t>tierce partie de confiance indépendante (TTP) pour le codage et l'anonymisation de données</a:t>
            </a:r>
            <a:r>
              <a:rPr lang="fr-BE" dirty="0"/>
              <a:t> à caractère personnel relatives à la santé pour certaines instances énumérées dans la loi, à l'appui de la recherche scientifique et de la politique </a:t>
            </a:r>
          </a:p>
          <a:p>
            <a:pPr marL="457200" indent="-457200">
              <a:lnSpc>
                <a:spcPct val="100000"/>
              </a:lnSpc>
              <a:spcBef>
                <a:spcPts val="0"/>
              </a:spcBef>
              <a:spcAft>
                <a:spcPts val="800"/>
              </a:spcAft>
              <a:buFont typeface="+mj-lt"/>
              <a:buAutoNum type="arabicPeriod" startAt="8"/>
            </a:pPr>
            <a:r>
              <a:rPr lang="fr-BE" dirty="0"/>
              <a:t>Promouvoir et coordonner la réalisation de </a:t>
            </a:r>
            <a:r>
              <a:rPr lang="fr-BE" b="1" dirty="0"/>
              <a:t>programmes</a:t>
            </a:r>
            <a:r>
              <a:rPr lang="fr-BE" dirty="0"/>
              <a:t> et de </a:t>
            </a:r>
            <a:r>
              <a:rPr lang="fr-BE" b="1" dirty="0" smtClean="0"/>
              <a:t>projets</a:t>
            </a:r>
            <a:endParaRPr lang="fr-BE" b="1" dirty="0"/>
          </a:p>
        </p:txBody>
      </p:sp>
      <p:sp>
        <p:nvSpPr>
          <p:cNvPr id="5" name="Slide Number Placeholder 4"/>
          <p:cNvSpPr>
            <a:spLocks noGrp="1"/>
          </p:cNvSpPr>
          <p:nvPr>
            <p:ph type="sldNum" sz="quarter" idx="10"/>
          </p:nvPr>
        </p:nvSpPr>
        <p:spPr/>
        <p:txBody>
          <a:bodyPr/>
          <a:lstStyle/>
          <a:p>
            <a:pPr>
              <a:defRPr/>
            </a:pPr>
            <a:fld id="{21B2A7D7-3B07-4F16-B17F-21A2F67651B8}" type="slidenum">
              <a:rPr lang="en-GB" smtClean="0"/>
              <a:pPr>
                <a:defRPr/>
              </a:pPr>
              <a:t>9</a:t>
            </a:fld>
            <a:endParaRPr lang="en-GB" dirty="0"/>
          </a:p>
        </p:txBody>
      </p:sp>
    </p:spTree>
    <p:extLst>
      <p:ext uri="{BB962C8B-B14F-4D97-AF65-F5344CB8AC3E}">
        <p14:creationId xmlns:p14="http://schemas.microsoft.com/office/powerpoint/2010/main" val="2253818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343C39FA842B41B17BCD9619DC6C91" ma:contentTypeVersion="0" ma:contentTypeDescription="Create a new document." ma:contentTypeScope="" ma:versionID="2c3f840e98522754814b395261ccf4e5">
  <xsd:schema xmlns:xsd="http://www.w3.org/2001/XMLSchema" xmlns:xs="http://www.w3.org/2001/XMLSchema" xmlns:p="http://schemas.microsoft.com/office/2006/metadata/properties" targetNamespace="http://schemas.microsoft.com/office/2006/metadata/properties" ma:root="true" ma:fieldsID="f573df0eeabf3db2078929eed011e84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05117F-3FE5-4EE0-A490-0B0AA2ACFC10}">
  <ds:schemaRefs>
    <ds:schemaRef ds:uri="http://schemas.microsoft.com/sharepoint/v3/contenttype/forms"/>
  </ds:schemaRefs>
</ds:datastoreItem>
</file>

<file path=customXml/itemProps2.xml><?xml version="1.0" encoding="utf-8"?>
<ds:datastoreItem xmlns:ds="http://schemas.openxmlformats.org/officeDocument/2006/customXml" ds:itemID="{C3B28A8A-1379-4D1A-BA80-BFC9B3535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81C061-562A-42D4-BABC-0E3DD5B78DD4}">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4407</TotalTime>
  <Words>3479</Words>
  <Application>Microsoft Office PowerPoint</Application>
  <PresentationFormat>Widescreen</PresentationFormat>
  <Paragraphs>684</Paragraphs>
  <Slides>62</Slides>
  <Notes>53</Notes>
  <HiddenSlides>1</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62</vt:i4>
      </vt:variant>
    </vt:vector>
  </HeadingPairs>
  <TitlesOfParts>
    <vt:vector size="78" baseType="lpstr">
      <vt:lpstr>Gotham Light</vt:lpstr>
      <vt:lpstr>Arial</vt:lpstr>
      <vt:lpstr>Consolas</vt:lpstr>
      <vt:lpstr>Open Sans Semibold</vt:lpstr>
      <vt:lpstr>Calibri</vt:lpstr>
      <vt:lpstr>Wingdings</vt:lpstr>
      <vt:lpstr>Open Sans Semibold</vt:lpstr>
      <vt:lpstr>Open Sans</vt:lpstr>
      <vt:lpstr>eHealth</vt:lpstr>
      <vt:lpstr>eHealth</vt:lpstr>
      <vt:lpstr>1_eHealth</vt:lpstr>
      <vt:lpstr>2_eHealth</vt:lpstr>
      <vt:lpstr>3_eHealth</vt:lpstr>
      <vt:lpstr>4_eHealth</vt:lpstr>
      <vt:lpstr>5_eHealth</vt:lpstr>
      <vt:lpstr>6_eHealth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 (KSZ-BCSS)</cp:lastModifiedBy>
  <cp:revision>505</cp:revision>
  <cp:lastPrinted>2019-03-15T11:28:46Z</cp:lastPrinted>
  <dcterms:created xsi:type="dcterms:W3CDTF">2013-03-05T07:37:33Z</dcterms:created>
  <dcterms:modified xsi:type="dcterms:W3CDTF">2023-10-09T13:37:55Z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0x01010035343C39FA842B41B17BCD9619DC6C91</vt:lpwstr>
  </property>
</Properties>
</file>