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7" r:id="rId1"/>
  </p:sldMasterIdLst>
  <p:notesMasterIdLst>
    <p:notesMasterId r:id="rId75"/>
  </p:notesMasterIdLst>
  <p:handoutMasterIdLst>
    <p:handoutMasterId r:id="rId76"/>
  </p:handoutMasterIdLst>
  <p:sldIdLst>
    <p:sldId id="592" r:id="rId2"/>
    <p:sldId id="1401" r:id="rId3"/>
    <p:sldId id="1413" r:id="rId4"/>
    <p:sldId id="1414" r:id="rId5"/>
    <p:sldId id="1415" r:id="rId6"/>
    <p:sldId id="1416" r:id="rId7"/>
    <p:sldId id="1417" r:id="rId8"/>
    <p:sldId id="1418" r:id="rId9"/>
    <p:sldId id="1419" r:id="rId10"/>
    <p:sldId id="1420" r:id="rId11"/>
    <p:sldId id="1421" r:id="rId12"/>
    <p:sldId id="1422" r:id="rId13"/>
    <p:sldId id="1423" r:id="rId14"/>
    <p:sldId id="1424" r:id="rId15"/>
    <p:sldId id="1425" r:id="rId16"/>
    <p:sldId id="1426" r:id="rId17"/>
    <p:sldId id="1427" r:id="rId18"/>
    <p:sldId id="1428" r:id="rId19"/>
    <p:sldId id="1429" r:id="rId20"/>
    <p:sldId id="1430" r:id="rId21"/>
    <p:sldId id="1431" r:id="rId22"/>
    <p:sldId id="1432" r:id="rId23"/>
    <p:sldId id="1433" r:id="rId24"/>
    <p:sldId id="1434" r:id="rId25"/>
    <p:sldId id="1435" r:id="rId26"/>
    <p:sldId id="1436" r:id="rId27"/>
    <p:sldId id="1437" r:id="rId28"/>
    <p:sldId id="1438" r:id="rId29"/>
    <p:sldId id="1439" r:id="rId30"/>
    <p:sldId id="1440" r:id="rId31"/>
    <p:sldId id="1441" r:id="rId32"/>
    <p:sldId id="1442" r:id="rId33"/>
    <p:sldId id="1443" r:id="rId34"/>
    <p:sldId id="1444" r:id="rId35"/>
    <p:sldId id="1445" r:id="rId36"/>
    <p:sldId id="1309" r:id="rId37"/>
    <p:sldId id="1106" r:id="rId38"/>
    <p:sldId id="1566" r:id="rId39"/>
    <p:sldId id="1313" r:id="rId40"/>
    <p:sldId id="1314" r:id="rId41"/>
    <p:sldId id="1565" r:id="rId42"/>
    <p:sldId id="1316" r:id="rId43"/>
    <p:sldId id="1321" r:id="rId44"/>
    <p:sldId id="1322" r:id="rId45"/>
    <p:sldId id="1317" r:id="rId46"/>
    <p:sldId id="1562" r:id="rId47"/>
    <p:sldId id="1319" r:id="rId48"/>
    <p:sldId id="1320" r:id="rId49"/>
    <p:sldId id="1323" r:id="rId50"/>
    <p:sldId id="1535" r:id="rId51"/>
    <p:sldId id="1536" r:id="rId52"/>
    <p:sldId id="1537" r:id="rId53"/>
    <p:sldId id="1538" r:id="rId54"/>
    <p:sldId id="945" r:id="rId55"/>
    <p:sldId id="1567" r:id="rId56"/>
    <p:sldId id="1541" r:id="rId57"/>
    <p:sldId id="1542" r:id="rId58"/>
    <p:sldId id="1543" r:id="rId59"/>
    <p:sldId id="1544" r:id="rId60"/>
    <p:sldId id="1546" r:id="rId61"/>
    <p:sldId id="1548" r:id="rId62"/>
    <p:sldId id="1549" r:id="rId63"/>
    <p:sldId id="1551" r:id="rId64"/>
    <p:sldId id="1552" r:id="rId65"/>
    <p:sldId id="1553" r:id="rId66"/>
    <p:sldId id="1554" r:id="rId67"/>
    <p:sldId id="1555" r:id="rId68"/>
    <p:sldId id="1556" r:id="rId69"/>
    <p:sldId id="1318" r:id="rId70"/>
    <p:sldId id="1324" r:id="rId71"/>
    <p:sldId id="1325" r:id="rId72"/>
    <p:sldId id="1326" r:id="rId73"/>
    <p:sldId id="669" r:id="rId74"/>
  </p:sldIdLst>
  <p:sldSz cx="12192000" cy="6858000"/>
  <p:notesSz cx="6797675" cy="9926638"/>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ky Vanhauwaert" initials="FV" lastIdx="4" clrIdx="0">
    <p:extLst>
      <p:ext uri="{19B8F6BF-5375-455C-9EA6-DF929625EA0E}">
        <p15:presenceInfo xmlns:p15="http://schemas.microsoft.com/office/powerpoint/2012/main" userId="S-1-5-21-136122031-3198374591-1304894904-11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7BE"/>
    <a:srgbClr val="005B85"/>
    <a:srgbClr val="0099D6"/>
    <a:srgbClr val="0082BE"/>
    <a:srgbClr val="0082B8"/>
    <a:srgbClr val="0082B4"/>
    <a:srgbClr val="0082AE"/>
    <a:srgbClr val="0078AE"/>
    <a:srgbClr val="0A78AE"/>
    <a:srgbClr val="0078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93414" autoAdjust="0"/>
  </p:normalViewPr>
  <p:slideViewPr>
    <p:cSldViewPr>
      <p:cViewPr varScale="1">
        <p:scale>
          <a:sx n="120" d="100"/>
          <a:sy n="120" d="100"/>
        </p:scale>
        <p:origin x="126" y="108"/>
      </p:cViewPr>
      <p:guideLst>
        <p:guide orient="horz" pos="2160"/>
        <p:guide pos="3840"/>
      </p:guideLst>
    </p:cSldViewPr>
  </p:slideViewPr>
  <p:outlineViewPr>
    <p:cViewPr>
      <p:scale>
        <a:sx n="33" d="100"/>
        <a:sy n="33" d="100"/>
      </p:scale>
      <p:origin x="0" y="-42030"/>
    </p:cViewPr>
  </p:outlineViewPr>
  <p:notesTextViewPr>
    <p:cViewPr>
      <p:scale>
        <a:sx n="3" d="2"/>
        <a:sy n="3" d="2"/>
      </p:scale>
      <p:origin x="0" y="0"/>
    </p:cViewPr>
  </p:notesTextViewPr>
  <p:sorterViewPr>
    <p:cViewPr varScale="1">
      <p:scale>
        <a:sx n="1" d="1"/>
        <a:sy n="1" d="1"/>
      </p:scale>
      <p:origin x="0" y="-9696"/>
    </p:cViewPr>
  </p:sorterViewPr>
  <p:notesViewPr>
    <p:cSldViewPr>
      <p:cViewPr varScale="1">
        <p:scale>
          <a:sx n="82" d="100"/>
          <a:sy n="82" d="100"/>
        </p:scale>
        <p:origin x="3888"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79963A8-760C-486B-97D3-9A1A32343ACB}" type="datetimeFigureOut">
              <a:rPr lang="en-US" smtClean="0"/>
              <a:t>10/5/2023</a:t>
            </a:fld>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B12455AD-D708-4BED-A8DD-C24DB34DEF03}" type="slidenum">
              <a:rPr lang="en-US" smtClean="0"/>
              <a:t>‹nr.›</a:t>
            </a:fld>
            <a:endParaRPr lang="en-US"/>
          </a:p>
        </p:txBody>
      </p:sp>
    </p:spTree>
    <p:extLst>
      <p:ext uri="{BB962C8B-B14F-4D97-AF65-F5344CB8AC3E}">
        <p14:creationId xmlns:p14="http://schemas.microsoft.com/office/powerpoint/2010/main" val="13607837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pPr>
              <a:defRPr/>
            </a:pPr>
            <a:fld id="{7472D4DB-24C3-43B8-8E4A-324AA65BA7B2}" type="datetimeFigureOut">
              <a:rPr lang="en-US"/>
              <a:pPr>
                <a:defRPr/>
              </a:pPr>
              <a:t>10/5/2023</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pPr>
              <a:defRPr/>
            </a:pPr>
            <a:fld id="{B9A4C6B6-9186-44B6-AEB1-8528D7C6E6ED}" type="slidenum">
              <a:rPr lang="en-US"/>
              <a:pPr>
                <a:defRPr/>
              </a:pPr>
              <a:t>‹nr.›</a:t>
            </a:fld>
            <a:endParaRPr lang="en-US"/>
          </a:p>
        </p:txBody>
      </p:sp>
    </p:spTree>
    <p:extLst>
      <p:ext uri="{BB962C8B-B14F-4D97-AF65-F5344CB8AC3E}">
        <p14:creationId xmlns:p14="http://schemas.microsoft.com/office/powerpoint/2010/main" val="9608395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4</a:t>
            </a:fld>
            <a:endParaRPr lang="en-GB"/>
          </a:p>
        </p:txBody>
      </p:sp>
    </p:spTree>
    <p:extLst>
      <p:ext uri="{BB962C8B-B14F-4D97-AF65-F5344CB8AC3E}">
        <p14:creationId xmlns:p14="http://schemas.microsoft.com/office/powerpoint/2010/main" val="2313752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13</a:t>
            </a:fld>
            <a:endParaRPr lang="en-GB"/>
          </a:p>
        </p:txBody>
      </p:sp>
    </p:spTree>
    <p:extLst>
      <p:ext uri="{BB962C8B-B14F-4D97-AF65-F5344CB8AC3E}">
        <p14:creationId xmlns:p14="http://schemas.microsoft.com/office/powerpoint/2010/main" val="2701245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14</a:t>
            </a:fld>
            <a:endParaRPr lang="en-GB"/>
          </a:p>
        </p:txBody>
      </p:sp>
    </p:spTree>
    <p:extLst>
      <p:ext uri="{BB962C8B-B14F-4D97-AF65-F5344CB8AC3E}">
        <p14:creationId xmlns:p14="http://schemas.microsoft.com/office/powerpoint/2010/main" val="3660767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15</a:t>
            </a:fld>
            <a:endParaRPr lang="en-GB"/>
          </a:p>
        </p:txBody>
      </p:sp>
    </p:spTree>
    <p:extLst>
      <p:ext uri="{BB962C8B-B14F-4D97-AF65-F5344CB8AC3E}">
        <p14:creationId xmlns:p14="http://schemas.microsoft.com/office/powerpoint/2010/main" val="1582505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16</a:t>
            </a:fld>
            <a:endParaRPr lang="en-GB"/>
          </a:p>
        </p:txBody>
      </p:sp>
    </p:spTree>
    <p:extLst>
      <p:ext uri="{BB962C8B-B14F-4D97-AF65-F5344CB8AC3E}">
        <p14:creationId xmlns:p14="http://schemas.microsoft.com/office/powerpoint/2010/main" val="1144491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17</a:t>
            </a:fld>
            <a:endParaRPr lang="en-GB"/>
          </a:p>
        </p:txBody>
      </p:sp>
    </p:spTree>
    <p:extLst>
      <p:ext uri="{BB962C8B-B14F-4D97-AF65-F5344CB8AC3E}">
        <p14:creationId xmlns:p14="http://schemas.microsoft.com/office/powerpoint/2010/main" val="3021245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18</a:t>
            </a:fld>
            <a:endParaRPr lang="en-GB"/>
          </a:p>
        </p:txBody>
      </p:sp>
    </p:spTree>
    <p:extLst>
      <p:ext uri="{BB962C8B-B14F-4D97-AF65-F5344CB8AC3E}">
        <p14:creationId xmlns:p14="http://schemas.microsoft.com/office/powerpoint/2010/main" val="3969677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19</a:t>
            </a:fld>
            <a:endParaRPr lang="en-GB"/>
          </a:p>
        </p:txBody>
      </p:sp>
    </p:spTree>
    <p:extLst>
      <p:ext uri="{BB962C8B-B14F-4D97-AF65-F5344CB8AC3E}">
        <p14:creationId xmlns:p14="http://schemas.microsoft.com/office/powerpoint/2010/main" val="1750499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20</a:t>
            </a:fld>
            <a:endParaRPr lang="en-GB"/>
          </a:p>
        </p:txBody>
      </p:sp>
    </p:spTree>
    <p:extLst>
      <p:ext uri="{BB962C8B-B14F-4D97-AF65-F5344CB8AC3E}">
        <p14:creationId xmlns:p14="http://schemas.microsoft.com/office/powerpoint/2010/main" val="2701851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21</a:t>
            </a:fld>
            <a:endParaRPr lang="en-GB"/>
          </a:p>
        </p:txBody>
      </p:sp>
    </p:spTree>
    <p:extLst>
      <p:ext uri="{BB962C8B-B14F-4D97-AF65-F5344CB8AC3E}">
        <p14:creationId xmlns:p14="http://schemas.microsoft.com/office/powerpoint/2010/main" val="1205440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22</a:t>
            </a:fld>
            <a:endParaRPr lang="en-GB"/>
          </a:p>
        </p:txBody>
      </p:sp>
    </p:spTree>
    <p:extLst>
      <p:ext uri="{BB962C8B-B14F-4D97-AF65-F5344CB8AC3E}">
        <p14:creationId xmlns:p14="http://schemas.microsoft.com/office/powerpoint/2010/main" val="4144263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5</a:t>
            </a:fld>
            <a:endParaRPr lang="en-GB"/>
          </a:p>
        </p:txBody>
      </p:sp>
    </p:spTree>
    <p:extLst>
      <p:ext uri="{BB962C8B-B14F-4D97-AF65-F5344CB8AC3E}">
        <p14:creationId xmlns:p14="http://schemas.microsoft.com/office/powerpoint/2010/main" val="739883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23</a:t>
            </a:fld>
            <a:endParaRPr lang="en-GB"/>
          </a:p>
        </p:txBody>
      </p:sp>
    </p:spTree>
    <p:extLst>
      <p:ext uri="{BB962C8B-B14F-4D97-AF65-F5344CB8AC3E}">
        <p14:creationId xmlns:p14="http://schemas.microsoft.com/office/powerpoint/2010/main" val="4000545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24</a:t>
            </a:fld>
            <a:endParaRPr lang="en-GB"/>
          </a:p>
        </p:txBody>
      </p:sp>
    </p:spTree>
    <p:extLst>
      <p:ext uri="{BB962C8B-B14F-4D97-AF65-F5344CB8AC3E}">
        <p14:creationId xmlns:p14="http://schemas.microsoft.com/office/powerpoint/2010/main" val="3689500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25</a:t>
            </a:fld>
            <a:endParaRPr lang="en-GB"/>
          </a:p>
        </p:txBody>
      </p:sp>
    </p:spTree>
    <p:extLst>
      <p:ext uri="{BB962C8B-B14F-4D97-AF65-F5344CB8AC3E}">
        <p14:creationId xmlns:p14="http://schemas.microsoft.com/office/powerpoint/2010/main" val="3146855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26</a:t>
            </a:fld>
            <a:endParaRPr lang="en-GB"/>
          </a:p>
        </p:txBody>
      </p:sp>
    </p:spTree>
    <p:extLst>
      <p:ext uri="{BB962C8B-B14F-4D97-AF65-F5344CB8AC3E}">
        <p14:creationId xmlns:p14="http://schemas.microsoft.com/office/powerpoint/2010/main" val="202211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27</a:t>
            </a:fld>
            <a:endParaRPr lang="en-GB"/>
          </a:p>
        </p:txBody>
      </p:sp>
    </p:spTree>
    <p:extLst>
      <p:ext uri="{BB962C8B-B14F-4D97-AF65-F5344CB8AC3E}">
        <p14:creationId xmlns:p14="http://schemas.microsoft.com/office/powerpoint/2010/main" val="822313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28</a:t>
            </a:fld>
            <a:endParaRPr lang="en-GB"/>
          </a:p>
        </p:txBody>
      </p:sp>
    </p:spTree>
    <p:extLst>
      <p:ext uri="{BB962C8B-B14F-4D97-AF65-F5344CB8AC3E}">
        <p14:creationId xmlns:p14="http://schemas.microsoft.com/office/powerpoint/2010/main" val="3982431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29</a:t>
            </a:fld>
            <a:endParaRPr lang="en-GB"/>
          </a:p>
        </p:txBody>
      </p:sp>
    </p:spTree>
    <p:extLst>
      <p:ext uri="{BB962C8B-B14F-4D97-AF65-F5344CB8AC3E}">
        <p14:creationId xmlns:p14="http://schemas.microsoft.com/office/powerpoint/2010/main" val="20839958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30</a:t>
            </a:fld>
            <a:endParaRPr lang="en-GB"/>
          </a:p>
        </p:txBody>
      </p:sp>
    </p:spTree>
    <p:extLst>
      <p:ext uri="{BB962C8B-B14F-4D97-AF65-F5344CB8AC3E}">
        <p14:creationId xmlns:p14="http://schemas.microsoft.com/office/powerpoint/2010/main" val="35876785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31</a:t>
            </a:fld>
            <a:endParaRPr lang="en-GB"/>
          </a:p>
        </p:txBody>
      </p:sp>
    </p:spTree>
    <p:extLst>
      <p:ext uri="{BB962C8B-B14F-4D97-AF65-F5344CB8AC3E}">
        <p14:creationId xmlns:p14="http://schemas.microsoft.com/office/powerpoint/2010/main" val="4291438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32</a:t>
            </a:fld>
            <a:endParaRPr lang="en-GB"/>
          </a:p>
        </p:txBody>
      </p:sp>
    </p:spTree>
    <p:extLst>
      <p:ext uri="{BB962C8B-B14F-4D97-AF65-F5344CB8AC3E}">
        <p14:creationId xmlns:p14="http://schemas.microsoft.com/office/powerpoint/2010/main" val="3490610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6</a:t>
            </a:fld>
            <a:endParaRPr lang="en-GB"/>
          </a:p>
        </p:txBody>
      </p:sp>
    </p:spTree>
    <p:extLst>
      <p:ext uri="{BB962C8B-B14F-4D97-AF65-F5344CB8AC3E}">
        <p14:creationId xmlns:p14="http://schemas.microsoft.com/office/powerpoint/2010/main" val="3085200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33</a:t>
            </a:fld>
            <a:endParaRPr lang="en-GB"/>
          </a:p>
        </p:txBody>
      </p:sp>
    </p:spTree>
    <p:extLst>
      <p:ext uri="{BB962C8B-B14F-4D97-AF65-F5344CB8AC3E}">
        <p14:creationId xmlns:p14="http://schemas.microsoft.com/office/powerpoint/2010/main" val="1207431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34</a:t>
            </a:fld>
            <a:endParaRPr lang="en-GB"/>
          </a:p>
        </p:txBody>
      </p:sp>
    </p:spTree>
    <p:extLst>
      <p:ext uri="{BB962C8B-B14F-4D97-AF65-F5344CB8AC3E}">
        <p14:creationId xmlns:p14="http://schemas.microsoft.com/office/powerpoint/2010/main" val="13788502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kern="1200" dirty="0" smtClean="0">
                <a:solidFill>
                  <a:schemeClr val="tx1"/>
                </a:solidFill>
                <a:effectLst/>
                <a:latin typeface="+mn-lt"/>
                <a:ea typeface="+mn-ea"/>
                <a:cs typeface="+mn-cs"/>
              </a:rPr>
              <a:t>Let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computer do </a:t>
            </a:r>
            <a:r>
              <a:rPr lang="nl-BE" sz="1200" kern="1200" dirty="0" err="1" smtClean="0">
                <a:solidFill>
                  <a:schemeClr val="tx1"/>
                </a:solidFill>
                <a:effectLst/>
                <a:latin typeface="+mn-lt"/>
                <a:ea typeface="+mn-ea"/>
                <a:cs typeface="+mn-cs"/>
              </a:rPr>
              <a:t>what</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it</a:t>
            </a:r>
            <a:r>
              <a:rPr lang="nl-BE" sz="1200" kern="1200" dirty="0" smtClean="0">
                <a:solidFill>
                  <a:schemeClr val="tx1"/>
                </a:solidFill>
                <a:effectLst/>
                <a:latin typeface="+mn-lt"/>
                <a:ea typeface="+mn-ea"/>
                <a:cs typeface="+mn-cs"/>
              </a:rPr>
              <a:t> is </a:t>
            </a:r>
            <a:r>
              <a:rPr lang="nl-BE" sz="1200" kern="1200" dirty="0" err="1" smtClean="0">
                <a:solidFill>
                  <a:schemeClr val="tx1"/>
                </a:solidFill>
                <a:effectLst/>
                <a:latin typeface="+mn-lt"/>
                <a:ea typeface="+mn-ea"/>
                <a:cs typeface="+mn-cs"/>
              </a:rPr>
              <a:t>good</a:t>
            </a:r>
            <a:r>
              <a:rPr lang="nl-BE" sz="1200" kern="1200" dirty="0" smtClean="0">
                <a:solidFill>
                  <a:schemeClr val="tx1"/>
                </a:solidFill>
                <a:effectLst/>
                <a:latin typeface="+mn-lt"/>
                <a:ea typeface="+mn-ea"/>
                <a:cs typeface="+mn-cs"/>
              </a:rPr>
              <a:t> at </a:t>
            </a:r>
            <a:r>
              <a:rPr lang="nl-BE" sz="1200" kern="1200" dirty="0" err="1" smtClean="0">
                <a:solidFill>
                  <a:schemeClr val="tx1"/>
                </a:solidFill>
                <a:effectLst/>
                <a:latin typeface="+mn-lt"/>
                <a:ea typeface="+mn-ea"/>
                <a:cs typeface="+mn-cs"/>
              </a:rPr>
              <a:t>and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thereby</a:t>
            </a:r>
            <a:r>
              <a:rPr lang="nl-BE" sz="1200" kern="1200" dirty="0" smtClean="0">
                <a:solidFill>
                  <a:schemeClr val="tx1"/>
                </a:solidFill>
                <a:effectLst/>
                <a:latin typeface="+mn-lt"/>
                <a:ea typeface="+mn-ea"/>
                <a:cs typeface="+mn-cs"/>
              </a:rPr>
              <a:t> make time </a:t>
            </a:r>
            <a:r>
              <a:rPr lang="nl-BE" sz="1200" kern="1200" dirty="0" err="1" smtClean="0">
                <a:solidFill>
                  <a:schemeClr val="tx1"/>
                </a:solidFill>
                <a:effectLst/>
                <a:latin typeface="+mn-lt"/>
                <a:ea typeface="+mn-ea"/>
                <a:cs typeface="+mn-cs"/>
              </a:rPr>
              <a:t>available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for</a:t>
            </a:r>
            <a:r>
              <a:rPr lang="nl-BE" sz="1200" kern="1200" dirty="0" smtClean="0">
                <a:solidFill>
                  <a:schemeClr val="tx1"/>
                </a:solidFill>
                <a:effectLst/>
                <a:latin typeface="+mn-lt"/>
                <a:ea typeface="+mn-ea"/>
                <a:cs typeface="+mn-cs"/>
              </a:rPr>
              <a:t> human support </a:t>
            </a:r>
            <a:r>
              <a:rPr lang="nl-BE" sz="1200" kern="1200" dirty="0" err="1" smtClean="0">
                <a:solidFill>
                  <a:schemeClr val="tx1"/>
                </a:solidFill>
                <a:effectLst/>
                <a:latin typeface="+mn-lt"/>
                <a:ea typeface="+mn-ea"/>
                <a:cs typeface="+mn-cs"/>
              </a:rPr>
              <a:t>where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necessary</a:t>
            </a:r>
            <a:r>
              <a:rPr lang="en-US" sz="1200" kern="1200" dirty="0" smtClean="0">
                <a:solidFill>
                  <a:schemeClr val="tx1"/>
                </a:solidFill>
                <a:effectLst/>
                <a:latin typeface="+mn-lt"/>
                <a:ea typeface="+mn-ea"/>
                <a:cs typeface="+mn-cs"/>
              </a:rPr>
              <a:t>. And remember: the network always wins</a:t>
            </a:r>
            <a:endParaRPr lang="nl-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35</a:t>
            </a:fld>
            <a:endParaRPr lang="en-GB"/>
          </a:p>
        </p:txBody>
      </p:sp>
    </p:spTree>
    <p:extLst>
      <p:ext uri="{BB962C8B-B14F-4D97-AF65-F5344CB8AC3E}">
        <p14:creationId xmlns:p14="http://schemas.microsoft.com/office/powerpoint/2010/main" val="289754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B9A4C6B6-9186-44B6-AEB1-8528D7C6E6ED}" type="slidenum">
              <a:rPr lang="en-US" smtClean="0"/>
              <a:pPr>
                <a:defRPr/>
              </a:pPr>
              <a:t>50</a:t>
            </a:fld>
            <a:endParaRPr lang="en-US"/>
          </a:p>
        </p:txBody>
      </p:sp>
    </p:spTree>
    <p:extLst>
      <p:ext uri="{BB962C8B-B14F-4D97-AF65-F5344CB8AC3E}">
        <p14:creationId xmlns:p14="http://schemas.microsoft.com/office/powerpoint/2010/main" val="4043130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7</a:t>
            </a:fld>
            <a:endParaRPr lang="en-GB"/>
          </a:p>
        </p:txBody>
      </p:sp>
    </p:spTree>
    <p:extLst>
      <p:ext uri="{BB962C8B-B14F-4D97-AF65-F5344CB8AC3E}">
        <p14:creationId xmlns:p14="http://schemas.microsoft.com/office/powerpoint/2010/main" val="597148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8</a:t>
            </a:fld>
            <a:endParaRPr lang="en-GB"/>
          </a:p>
        </p:txBody>
      </p:sp>
    </p:spTree>
    <p:extLst>
      <p:ext uri="{BB962C8B-B14F-4D97-AF65-F5344CB8AC3E}">
        <p14:creationId xmlns:p14="http://schemas.microsoft.com/office/powerpoint/2010/main" val="3547374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9</a:t>
            </a:fld>
            <a:endParaRPr lang="en-GB"/>
          </a:p>
        </p:txBody>
      </p:sp>
    </p:spTree>
    <p:extLst>
      <p:ext uri="{BB962C8B-B14F-4D97-AF65-F5344CB8AC3E}">
        <p14:creationId xmlns:p14="http://schemas.microsoft.com/office/powerpoint/2010/main" val="674924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10</a:t>
            </a:fld>
            <a:endParaRPr lang="en-GB"/>
          </a:p>
        </p:txBody>
      </p:sp>
    </p:spTree>
    <p:extLst>
      <p:ext uri="{BB962C8B-B14F-4D97-AF65-F5344CB8AC3E}">
        <p14:creationId xmlns:p14="http://schemas.microsoft.com/office/powerpoint/2010/main" val="655790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11</a:t>
            </a:fld>
            <a:endParaRPr lang="en-GB"/>
          </a:p>
        </p:txBody>
      </p:sp>
    </p:spTree>
    <p:extLst>
      <p:ext uri="{BB962C8B-B14F-4D97-AF65-F5344CB8AC3E}">
        <p14:creationId xmlns:p14="http://schemas.microsoft.com/office/powerpoint/2010/main" val="698768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nl-B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52CB37-1F2D-41FC-B879-2364470ACAA1}" type="slidenum">
              <a:rPr lang="en-GB" smtClean="0"/>
              <a:t>12</a:t>
            </a:fld>
            <a:endParaRPr lang="en-GB"/>
          </a:p>
        </p:txBody>
      </p:sp>
    </p:spTree>
    <p:extLst>
      <p:ext uri="{BB962C8B-B14F-4D97-AF65-F5344CB8AC3E}">
        <p14:creationId xmlns:p14="http://schemas.microsoft.com/office/powerpoint/2010/main" val="31513083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2160" y="1265211"/>
            <a:ext cx="10363200" cy="1470025"/>
          </a:xfrm>
          <a:prstGeom prst="rect">
            <a:avLst/>
          </a:prstGeom>
        </p:spPr>
        <p:txBody>
          <a:bodyPr/>
          <a:lstStyle>
            <a:lvl1pPr algn="ctr">
              <a:defRPr>
                <a:solidFill>
                  <a:srgbClr val="0087BE"/>
                </a:solidFill>
                <a:latin typeface="+mn-lt"/>
              </a:defRPr>
            </a:lvl1pPr>
          </a:lstStyle>
          <a:p>
            <a:r>
              <a:rPr lang="en-US" dirty="0" smtClean="0"/>
              <a:t>Click to edit Master title style</a:t>
            </a:r>
            <a:endParaRPr lang="fr-BE" dirty="0"/>
          </a:p>
        </p:txBody>
      </p:sp>
      <p:sp>
        <p:nvSpPr>
          <p:cNvPr id="3" name="Subtitle 2"/>
          <p:cNvSpPr>
            <a:spLocks noGrp="1"/>
          </p:cNvSpPr>
          <p:nvPr>
            <p:ph type="subTitle" idx="1"/>
          </p:nvPr>
        </p:nvSpPr>
        <p:spPr>
          <a:xfrm>
            <a:off x="2500875" y="2774426"/>
            <a:ext cx="8534400" cy="895961"/>
          </a:xfrm>
          <a:prstGeom prst="rect">
            <a:avLst/>
          </a:prstGeom>
        </p:spPr>
        <p:txBody>
          <a:bodyPr/>
          <a:lstStyle>
            <a:lvl1pPr marL="0" indent="0" algn="ctr">
              <a:buNone/>
              <a:defRPr>
                <a:solidFill>
                  <a:schemeClr val="tx1">
                    <a:tint val="75000"/>
                  </a:schemeClr>
                </a:solidFill>
              </a:defRPr>
            </a:lvl1pPr>
            <a:lvl2pPr marL="457192" indent="0" algn="ctr">
              <a:buNone/>
              <a:defRPr>
                <a:solidFill>
                  <a:schemeClr val="tx1">
                    <a:tint val="75000"/>
                  </a:schemeClr>
                </a:solidFill>
              </a:defRPr>
            </a:lvl2pPr>
            <a:lvl3pPr marL="914384" indent="0" algn="ctr">
              <a:buNone/>
              <a:defRPr>
                <a:solidFill>
                  <a:schemeClr val="tx1">
                    <a:tint val="75000"/>
                  </a:schemeClr>
                </a:solidFill>
              </a:defRPr>
            </a:lvl3pPr>
            <a:lvl4pPr marL="1371577" indent="0" algn="ctr">
              <a:buNone/>
              <a:defRPr>
                <a:solidFill>
                  <a:schemeClr val="tx1">
                    <a:tint val="75000"/>
                  </a:schemeClr>
                </a:solidFill>
              </a:defRPr>
            </a:lvl4pPr>
            <a:lvl5pPr marL="1828767" indent="0" algn="ctr">
              <a:buNone/>
              <a:defRPr>
                <a:solidFill>
                  <a:schemeClr val="tx1">
                    <a:tint val="75000"/>
                  </a:schemeClr>
                </a:solidFill>
              </a:defRPr>
            </a:lvl5pPr>
            <a:lvl6pPr marL="2285961" indent="0" algn="ctr">
              <a:buNone/>
              <a:defRPr>
                <a:solidFill>
                  <a:schemeClr val="tx1">
                    <a:tint val="75000"/>
                  </a:schemeClr>
                </a:solidFill>
              </a:defRPr>
            </a:lvl6pPr>
            <a:lvl7pPr marL="2743152" indent="0" algn="ctr">
              <a:buNone/>
              <a:defRPr>
                <a:solidFill>
                  <a:schemeClr val="tx1">
                    <a:tint val="75000"/>
                  </a:schemeClr>
                </a:solidFill>
              </a:defRPr>
            </a:lvl7pPr>
            <a:lvl8pPr marL="3200343" indent="0" algn="ctr">
              <a:buNone/>
              <a:defRPr>
                <a:solidFill>
                  <a:schemeClr val="tx1">
                    <a:tint val="75000"/>
                  </a:schemeClr>
                </a:solidFill>
              </a:defRPr>
            </a:lvl8pPr>
            <a:lvl9pPr marL="3657537" indent="0" algn="ctr">
              <a:buNone/>
              <a:defRPr>
                <a:solidFill>
                  <a:schemeClr val="tx1">
                    <a:tint val="75000"/>
                  </a:schemeClr>
                </a:solidFill>
              </a:defRPr>
            </a:lvl9pPr>
          </a:lstStyle>
          <a:p>
            <a:r>
              <a:rPr lang="en-US" dirty="0" smtClean="0"/>
              <a:t>Click to edit Master subtitle style</a:t>
            </a:r>
            <a:endParaRPr lang="fr-BE" dirty="0"/>
          </a:p>
        </p:txBody>
      </p:sp>
      <p:grpSp>
        <p:nvGrpSpPr>
          <p:cNvPr id="6" name="Group 11"/>
          <p:cNvGrpSpPr>
            <a:grpSpLocks/>
          </p:cNvGrpSpPr>
          <p:nvPr userDrawn="1"/>
        </p:nvGrpSpPr>
        <p:grpSpPr bwMode="auto">
          <a:xfrm>
            <a:off x="6888085" y="3436545"/>
            <a:ext cx="5571706" cy="2800767"/>
            <a:chOff x="4496908" y="2676525"/>
            <a:chExt cx="4178780" cy="2802021"/>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6909" y="3629091"/>
              <a:ext cx="29093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6908" y="4151911"/>
              <a:ext cx="307724"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endParaRPr lang="fr-BE" altLang="en-US" sz="1600" dirty="0" smtClean="0">
                <a:solidFill>
                  <a:srgbClr val="0D0D0D"/>
                </a:solidFill>
                <a:latin typeface="+mn-lt"/>
                <a:cs typeface="Arial" pitchFamily="34" charset="0"/>
              </a:endParaRPr>
            </a:p>
            <a:p>
              <a:pPr>
                <a:defRPr/>
              </a:pPr>
              <a:r>
                <a:rPr lang="fr-BE" altLang="en-US" sz="1600" dirty="0" smtClean="0">
                  <a:latin typeface="+mn-lt"/>
                  <a:cs typeface="Arial" pitchFamily="34" charset="0"/>
                </a:rPr>
                <a:t>frank.robben@mail.fgov.be </a:t>
              </a:r>
            </a:p>
            <a:p>
              <a:pPr>
                <a:defRPr/>
              </a:pP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@FrRobben</a:t>
              </a:r>
            </a:p>
            <a:p>
              <a:pPr>
                <a:defRPr/>
              </a:pPr>
              <a:endParaRPr lang="fr-BE" altLang="en-US" sz="1600" dirty="0" smtClean="0">
                <a:latin typeface="+mn-lt"/>
                <a:cs typeface="Arial" pitchFamily="34" charset="0"/>
                <a:sym typeface="Arial"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fr-BE" altLang="en-US" sz="1600" kern="1200" dirty="0" smtClean="0">
                  <a:solidFill>
                    <a:schemeClr val="tx1"/>
                  </a:solidFill>
                  <a:latin typeface="+mn-lt"/>
                  <a:ea typeface="+mn-ea"/>
                  <a:cs typeface="Arial" pitchFamily="34" charset="0"/>
                  <a:sym typeface="Arial" pitchFamily="34" charset="0"/>
                </a:rPr>
                <a:t>https://www.frankrobben.be</a:t>
              </a:r>
              <a:endParaRPr lang="fr-BE" altLang="en-US" sz="1600" kern="1200" dirty="0" smtClean="0">
                <a:solidFill>
                  <a:schemeClr val="tx1"/>
                </a:solidFill>
                <a:latin typeface="+mn-lt"/>
                <a:ea typeface="+mn-ea"/>
                <a:cs typeface="Arial" pitchFamily="34" charset="0"/>
              </a:endParaRPr>
            </a:p>
            <a:p>
              <a:pPr>
                <a:defRPr/>
              </a:pPr>
              <a:r>
                <a:rPr lang="nl-BE" altLang="en-US" sz="1600" dirty="0" smtClean="0">
                  <a:latin typeface="+mn-lt"/>
                  <a:cs typeface="Arial" pitchFamily="34" charset="0"/>
                  <a:sym typeface="Arial" pitchFamily="34" charset="0"/>
                </a:rPr>
                <a:t>https://www.ksz.fgov.be</a:t>
              </a:r>
              <a:endParaRPr lang="fr-BE" altLang="en-US" sz="1600" dirty="0" smtClean="0">
                <a:latin typeface="+mn-lt"/>
                <a:cs typeface="Arial" pitchFamily="34" charset="0"/>
                <a:sym typeface="Arial" pitchFamily="34" charset="0"/>
              </a:endParaRPr>
            </a:p>
            <a:p>
              <a:pPr>
                <a:defRPr/>
              </a:pPr>
              <a:r>
                <a:rPr lang="fr-BE" altLang="en-US" sz="1600" dirty="0" smtClean="0">
                  <a:latin typeface="+mn-lt"/>
                  <a:cs typeface="Arial" pitchFamily="34" charset="0"/>
                  <a:sym typeface="Arial" pitchFamily="34" charset="0"/>
                </a:rPr>
                <a:t>https://www.ehealth.fgov.be</a:t>
              </a:r>
            </a:p>
          </p:txBody>
        </p:sp>
      </p:grpSp>
    </p:spTree>
    <p:extLst>
      <p:ext uri="{BB962C8B-B14F-4D97-AF65-F5344CB8AC3E}">
        <p14:creationId xmlns:p14="http://schemas.microsoft.com/office/powerpoint/2010/main" val="26734370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6197600" y="1268760"/>
            <a:ext cx="53848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smtClean="0"/>
              <a:t>Click to edit Master title style</a:t>
            </a:r>
            <a:endParaRPr lang="en-GB" dirty="0"/>
          </a:p>
        </p:txBody>
      </p:sp>
      <p:sp>
        <p:nvSpPr>
          <p:cNvPr id="5" name="Slide Number Placeholder 6"/>
          <p:cNvSpPr>
            <a:spLocks noGrp="1"/>
          </p:cNvSpPr>
          <p:nvPr>
            <p:ph type="sldNum" sz="quarter" idx="10"/>
          </p:nvPr>
        </p:nvSpPr>
        <p:spPr/>
        <p:txBody>
          <a:bodyPr/>
          <a:lstStyle>
            <a:lvl1pPr>
              <a:defRPr/>
            </a:lvl1pPr>
          </a:lstStyle>
          <a:p>
            <a:pPr>
              <a:defRPr/>
            </a:pPr>
            <a:fld id="{A5F37D79-5435-4A72-95CC-13718149D69C}" type="slidenum">
              <a:rPr lang="en-GB"/>
              <a:pPr>
                <a:defRPr/>
              </a:pPr>
              <a:t>‹nr.›</a:t>
            </a:fld>
            <a:endParaRPr lang="en-GB"/>
          </a:p>
        </p:txBody>
      </p:sp>
    </p:spTree>
    <p:extLst>
      <p:ext uri="{BB962C8B-B14F-4D97-AF65-F5344CB8AC3E}">
        <p14:creationId xmlns:p14="http://schemas.microsoft.com/office/powerpoint/2010/main" val="1196562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eldia+grafiek">
    <p:spTree>
      <p:nvGrpSpPr>
        <p:cNvPr id="1" name=""/>
        <p:cNvGrpSpPr/>
        <p:nvPr/>
      </p:nvGrpSpPr>
      <p:grpSpPr>
        <a:xfrm>
          <a:off x="0" y="0"/>
          <a:ext cx="0" cy="0"/>
          <a:chOff x="0" y="0"/>
          <a:chExt cx="0" cy="0"/>
        </a:xfrm>
      </p:grpSpPr>
      <p:sp>
        <p:nvSpPr>
          <p:cNvPr id="10" name="Tijdelijke aanduiding voor dianummer 5"/>
          <p:cNvSpPr>
            <a:spLocks noGrp="1"/>
          </p:cNvSpPr>
          <p:nvPr>
            <p:ph type="sldNum" sz="quarter" idx="4"/>
          </p:nvPr>
        </p:nvSpPr>
        <p:spPr>
          <a:xfrm>
            <a:off x="5677840" y="6266287"/>
            <a:ext cx="2978827" cy="399135"/>
          </a:xfrm>
          <a:prstGeom prst="rect">
            <a:avLst/>
          </a:prstGeom>
        </p:spPr>
        <p:txBody>
          <a:bodyPr vert="horz" lIns="91440" tIns="45720" rIns="91440" bIns="45720" rtlCol="0" anchor="ctr"/>
          <a:lstStyle>
            <a:lvl1pPr algn="r">
              <a:defRPr sz="1200">
                <a:solidFill>
                  <a:schemeClr val="tx1">
                    <a:tint val="75000"/>
                  </a:schemeClr>
                </a:solidFill>
              </a:defRPr>
            </a:lvl1pPr>
          </a:lstStyle>
          <a:p>
            <a:fld id="{A7CC3638-A99D-674C-A789-FA84B7E5EA16}" type="slidenum">
              <a:rPr lang="nl-NL" smtClean="0"/>
              <a:t>‹nr.›</a:t>
            </a:fld>
            <a:endParaRPr lang="nl-NL" dirty="0"/>
          </a:p>
        </p:txBody>
      </p:sp>
      <p:sp>
        <p:nvSpPr>
          <p:cNvPr id="11" name="Tijdelijke aanduiding voor datum 6"/>
          <p:cNvSpPr>
            <a:spLocks noGrp="1"/>
          </p:cNvSpPr>
          <p:nvPr>
            <p:ph type="dt" sz="half" idx="2"/>
          </p:nvPr>
        </p:nvSpPr>
        <p:spPr>
          <a:xfrm>
            <a:off x="806350" y="6266287"/>
            <a:ext cx="4752805" cy="39913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dirty="0"/>
          </a:p>
        </p:txBody>
      </p:sp>
      <p:sp>
        <p:nvSpPr>
          <p:cNvPr id="12" name="Tijdelijke aanduiding voor titel 1"/>
          <p:cNvSpPr>
            <a:spLocks noGrp="1"/>
          </p:cNvSpPr>
          <p:nvPr>
            <p:ph type="title"/>
          </p:nvPr>
        </p:nvSpPr>
        <p:spPr>
          <a:xfrm>
            <a:off x="-1012775" y="302381"/>
            <a:ext cx="10943929" cy="604762"/>
          </a:xfrm>
          <a:prstGeom prst="roundRect">
            <a:avLst>
              <a:gd name="adj" fmla="val 50000"/>
            </a:avLst>
          </a:prstGeom>
          <a:solidFill>
            <a:srgbClr val="0F879D"/>
          </a:solidFill>
          <a:ln>
            <a:noFill/>
          </a:ln>
          <a:effectLst/>
        </p:spPr>
        <p:txBody>
          <a:bodyPr vert="horz" lIns="1296000" tIns="140400" rIns="91440" bIns="140400" rtlCol="0" anchor="ctr">
            <a:noAutofit/>
          </a:bodyPr>
          <a:lstStyle>
            <a:lvl1pPr>
              <a:defRPr sz="2800"/>
            </a:lvl1pPr>
          </a:lstStyle>
          <a:p>
            <a:r>
              <a:rPr lang="nl-BE" dirty="0" smtClean="0"/>
              <a:t>Titelstijl van model bewerken</a:t>
            </a:r>
            <a:endParaRPr lang="nl-NL" dirty="0"/>
          </a:p>
        </p:txBody>
      </p:sp>
      <p:sp>
        <p:nvSpPr>
          <p:cNvPr id="8" name="Tijdelijke aanduiding voor grafiek 2"/>
          <p:cNvSpPr>
            <a:spLocks noGrp="1"/>
          </p:cNvSpPr>
          <p:nvPr>
            <p:ph type="chart" sz="quarter" idx="12" hasCustomPrompt="1"/>
          </p:nvPr>
        </p:nvSpPr>
        <p:spPr>
          <a:xfrm>
            <a:off x="806451" y="1335088"/>
            <a:ext cx="10598149" cy="4340225"/>
          </a:xfrm>
          <a:prstGeom prst="rect">
            <a:avLst/>
          </a:prstGeom>
        </p:spPr>
        <p:txBody>
          <a:bodyPr vert="horz" anchor="ctr"/>
          <a:lstStyle>
            <a:lvl1pPr marL="0" indent="0" algn="ctr">
              <a:buNone/>
              <a:defRPr/>
            </a:lvl1pPr>
          </a:lstStyle>
          <a:p>
            <a:r>
              <a:rPr lang="nl-NL" dirty="0" smtClean="0"/>
              <a:t>Voeg een grafiek in</a:t>
            </a:r>
            <a:endParaRPr lang="nl-NL" dirty="0"/>
          </a:p>
        </p:txBody>
      </p:sp>
    </p:spTree>
    <p:extLst>
      <p:ext uri="{BB962C8B-B14F-4D97-AF65-F5344CB8AC3E}">
        <p14:creationId xmlns:p14="http://schemas.microsoft.com/office/powerpoint/2010/main" val="3786855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645920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A44FB23A-EE64-45C6-8B09-666D0E8AFA07}" type="slidenum">
              <a:rPr lang="en-GB" altLang="nl-BE"/>
              <a:pPr/>
              <a:t>‹nr.›</a:t>
            </a:fld>
            <a:endParaRPr lang="en-GB" altLang="nl-BE"/>
          </a:p>
        </p:txBody>
      </p:sp>
    </p:spTree>
    <p:extLst>
      <p:ext uri="{BB962C8B-B14F-4D97-AF65-F5344CB8AC3E}">
        <p14:creationId xmlns:p14="http://schemas.microsoft.com/office/powerpoint/2010/main" val="2335406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BE" dirty="0"/>
          </a:p>
        </p:txBody>
      </p:sp>
      <p:sp>
        <p:nvSpPr>
          <p:cNvPr id="3" name="Date Placeholder 2"/>
          <p:cNvSpPr>
            <a:spLocks noGrp="1"/>
          </p:cNvSpPr>
          <p:nvPr>
            <p:ph type="dt" sz="half" idx="10"/>
          </p:nvPr>
        </p:nvSpPr>
        <p:spPr>
          <a:xfrm>
            <a:off x="1" y="6536343"/>
            <a:ext cx="1115415" cy="216000"/>
          </a:xfrm>
          <a:prstGeom prst="rect">
            <a:avLst/>
          </a:prstGeom>
        </p:spPr>
        <p:txBody>
          <a:bodyPr/>
          <a:lstStyle/>
          <a:p>
            <a:endParaRPr lang="nl-BE" dirty="0"/>
          </a:p>
        </p:txBody>
      </p:sp>
      <p:sp>
        <p:nvSpPr>
          <p:cNvPr id="4" name="Footer Placeholder 3"/>
          <p:cNvSpPr>
            <a:spLocks noGrp="1"/>
          </p:cNvSpPr>
          <p:nvPr>
            <p:ph type="ftr" sz="quarter" idx="11"/>
          </p:nvPr>
        </p:nvSpPr>
        <p:spPr>
          <a:xfrm>
            <a:off x="1212454" y="6536343"/>
            <a:ext cx="9876100" cy="216000"/>
          </a:xfrm>
          <a:prstGeom prst="rect">
            <a:avLst/>
          </a:prstGeom>
        </p:spPr>
        <p:txBody>
          <a:bodyPr/>
          <a:lstStyle/>
          <a:p>
            <a:endParaRPr lang="nl-BE" dirty="0"/>
          </a:p>
        </p:txBody>
      </p:sp>
      <p:sp>
        <p:nvSpPr>
          <p:cNvPr id="5" name="Slide Number Placeholder 4"/>
          <p:cNvSpPr>
            <a:spLocks noGrp="1"/>
          </p:cNvSpPr>
          <p:nvPr>
            <p:ph type="sldNum" sz="quarter" idx="12"/>
          </p:nvPr>
        </p:nvSpPr>
        <p:spPr>
          <a:xfrm>
            <a:off x="11152759" y="6536343"/>
            <a:ext cx="642189" cy="216000"/>
          </a:xfrm>
          <a:prstGeom prst="rect">
            <a:avLst/>
          </a:prstGeom>
        </p:spPr>
        <p:txBody>
          <a:bodyPr/>
          <a:lstStyle/>
          <a:p>
            <a:fld id="{13B540AB-6939-4937-A918-1D15FF1C7CE3}" type="slidenum">
              <a:rPr lang="nl-BE" smtClean="0"/>
              <a:pPr/>
              <a:t>‹nr.›</a:t>
            </a:fld>
            <a:endParaRPr lang="nl-BE" dirty="0"/>
          </a:p>
        </p:txBody>
      </p:sp>
      <p:sp>
        <p:nvSpPr>
          <p:cNvPr id="12" name="Text Placeholder 11"/>
          <p:cNvSpPr>
            <a:spLocks noGrp="1"/>
          </p:cNvSpPr>
          <p:nvPr>
            <p:ph type="body" sz="quarter" idx="13"/>
          </p:nvPr>
        </p:nvSpPr>
        <p:spPr>
          <a:xfrm>
            <a:off x="527381" y="1052736"/>
            <a:ext cx="11664619" cy="54726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Tree>
    <p:extLst>
      <p:ext uri="{BB962C8B-B14F-4D97-AF65-F5344CB8AC3E}">
        <p14:creationId xmlns:p14="http://schemas.microsoft.com/office/powerpoint/2010/main" val="36629466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 2 col left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3C9B24-F1A3-7C43-9D8C-114820AF1796}"/>
              </a:ext>
            </a:extLst>
          </p:cNvPr>
          <p:cNvSpPr/>
          <p:nvPr userDrawn="1"/>
        </p:nvSpPr>
        <p:spPr>
          <a:xfrm>
            <a:off x="-1" y="0"/>
            <a:ext cx="12192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dirty="0" err="1">
              <a:solidFill>
                <a:schemeClr val="tx1"/>
              </a:solidFill>
            </a:endParaRPr>
          </a:p>
        </p:txBody>
      </p:sp>
      <p:sp>
        <p:nvSpPr>
          <p:cNvPr id="9" name="Content Placeholder 14">
            <a:extLst>
              <a:ext uri="{FF2B5EF4-FFF2-40B4-BE49-F238E27FC236}">
                <a16:creationId xmlns:a16="http://schemas.microsoft.com/office/drawing/2014/main" id="{5CB5A0A6-E63B-BC41-8540-D1E4EA5237ED}"/>
              </a:ext>
            </a:extLst>
          </p:cNvPr>
          <p:cNvSpPr>
            <a:spLocks noGrp="1"/>
          </p:cNvSpPr>
          <p:nvPr>
            <p:ph sz="quarter" idx="14"/>
          </p:nvPr>
        </p:nvSpPr>
        <p:spPr>
          <a:xfrm>
            <a:off x="399012" y="1379913"/>
            <a:ext cx="5258304" cy="5255487"/>
          </a:xfrm>
        </p:spPr>
        <p:txBody>
          <a:bodyPr>
            <a:normAutofit/>
          </a:bodyPr>
          <a:lstStyle>
            <a:lvl1pPr marL="342900" indent="-342900">
              <a:lnSpc>
                <a:spcPct val="100000"/>
              </a:lnSpc>
              <a:buFont typeface="Arial" panose="020B0604020202020204" pitchFamily="34" charset="0"/>
              <a:buChar char="•"/>
              <a:defRPr sz="2800">
                <a:solidFill>
                  <a:schemeClr val="tx1"/>
                </a:solidFill>
                <a:latin typeface="+mn-lt"/>
                <a:ea typeface="Roboto" panose="02000000000000000000" pitchFamily="2" charset="0"/>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BA2CD1E3-FD4F-0743-AAEC-069ECD9D1EA2}"/>
              </a:ext>
            </a:extLst>
          </p:cNvPr>
          <p:cNvSpPr>
            <a:spLocks noGrp="1"/>
          </p:cNvSpPr>
          <p:nvPr>
            <p:ph type="title" hasCustomPrompt="1"/>
          </p:nvPr>
        </p:nvSpPr>
        <p:spPr>
          <a:xfrm>
            <a:off x="339435" y="17927"/>
            <a:ext cx="11431526" cy="1129556"/>
          </a:xfrm>
          <a:prstGeom prst="rect">
            <a:avLst/>
          </a:prstGeom>
        </p:spPr>
        <p:txBody>
          <a:bodyPr>
            <a:normAutofit/>
          </a:bodyPr>
          <a:lstStyle>
            <a:lvl1pPr>
              <a:defRPr sz="3000">
                <a:solidFill>
                  <a:schemeClr val="bg1"/>
                </a:solidFill>
              </a:defRPr>
            </a:lvl1pPr>
          </a:lstStyle>
          <a:p>
            <a:r>
              <a:rPr lang="en-US" dirty="0"/>
              <a:t>Two column layout — option 1 left image</a:t>
            </a:r>
          </a:p>
        </p:txBody>
      </p:sp>
      <p:sp>
        <p:nvSpPr>
          <p:cNvPr id="12" name="Slide Number Placeholder 5">
            <a:extLst>
              <a:ext uri="{FF2B5EF4-FFF2-40B4-BE49-F238E27FC236}">
                <a16:creationId xmlns:a16="http://schemas.microsoft.com/office/drawing/2014/main" id="{0C467AD2-1A83-534E-A2AD-35C51302E734}"/>
              </a:ext>
            </a:extLst>
          </p:cNvPr>
          <p:cNvSpPr>
            <a:spLocks noGrp="1"/>
          </p:cNvSpPr>
          <p:nvPr>
            <p:ph type="sldNum" sz="quarter" idx="12"/>
          </p:nvPr>
        </p:nvSpPr>
        <p:spPr>
          <a:xfrm>
            <a:off x="9027761" y="6270275"/>
            <a:ext cx="2743200" cy="365125"/>
          </a:xfrm>
          <a:prstGeom prst="rect">
            <a:avLst/>
          </a:prstGeom>
        </p:spPr>
        <p:txBody>
          <a:bodyPr/>
          <a:lstStyle/>
          <a:p>
            <a:fld id="{D45B42A2-12DC-D04A-88D3-A93CC82DF348}" type="slidenum">
              <a:rPr lang="en-US" smtClean="0"/>
              <a:t>‹nr.›</a:t>
            </a:fld>
            <a:endParaRPr lang="en-US" dirty="0"/>
          </a:p>
        </p:txBody>
      </p:sp>
      <p:sp>
        <p:nvSpPr>
          <p:cNvPr id="6" name="Content Placeholder 14">
            <a:extLst>
              <a:ext uri="{FF2B5EF4-FFF2-40B4-BE49-F238E27FC236}">
                <a16:creationId xmlns:a16="http://schemas.microsoft.com/office/drawing/2014/main" id="{5CB5A0A6-E63B-BC41-8540-D1E4EA5237ED}"/>
              </a:ext>
            </a:extLst>
          </p:cNvPr>
          <p:cNvSpPr>
            <a:spLocks noGrp="1"/>
          </p:cNvSpPr>
          <p:nvPr>
            <p:ph sz="quarter" idx="15"/>
          </p:nvPr>
        </p:nvSpPr>
        <p:spPr>
          <a:xfrm>
            <a:off x="6563170" y="1379912"/>
            <a:ext cx="5284703" cy="5255487"/>
          </a:xfrm>
        </p:spPr>
        <p:txBody>
          <a:bodyPr>
            <a:normAutofit/>
          </a:bodyPr>
          <a:lstStyle>
            <a:lvl1pPr marL="342900" indent="-342900">
              <a:lnSpc>
                <a:spcPct val="100000"/>
              </a:lnSpc>
              <a:buFont typeface="Arial" panose="020B0604020202020204" pitchFamily="34" charset="0"/>
              <a:buChar char="•"/>
              <a:defRPr sz="2800">
                <a:solidFill>
                  <a:schemeClr val="tx1"/>
                </a:solidFill>
                <a:latin typeface="+mn-lt"/>
                <a:ea typeface="Roboto" panose="02000000000000000000" pitchFamily="2" charset="0"/>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2862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eldia+tekst">
    <p:spTree>
      <p:nvGrpSpPr>
        <p:cNvPr id="1" name=""/>
        <p:cNvGrpSpPr/>
        <p:nvPr/>
      </p:nvGrpSpPr>
      <p:grpSpPr>
        <a:xfrm>
          <a:off x="0" y="0"/>
          <a:ext cx="0" cy="0"/>
          <a:chOff x="0" y="0"/>
          <a:chExt cx="0" cy="0"/>
        </a:xfrm>
      </p:grpSpPr>
      <p:sp>
        <p:nvSpPr>
          <p:cNvPr id="10" name="Tijdelijke aanduiding voor dianummer 5"/>
          <p:cNvSpPr>
            <a:spLocks noGrp="1"/>
          </p:cNvSpPr>
          <p:nvPr>
            <p:ph type="sldNum" sz="quarter" idx="4"/>
          </p:nvPr>
        </p:nvSpPr>
        <p:spPr>
          <a:xfrm>
            <a:off x="9193419" y="6511827"/>
            <a:ext cx="2978827" cy="399135"/>
          </a:xfrm>
          <a:prstGeom prst="rect">
            <a:avLst/>
          </a:prstGeom>
        </p:spPr>
        <p:txBody>
          <a:bodyPr vert="horz" lIns="91440" tIns="45720" rIns="91440" bIns="45720" rtlCol="0" anchor="ctr"/>
          <a:lstStyle>
            <a:lvl1pPr algn="r">
              <a:defRPr sz="1200">
                <a:solidFill>
                  <a:schemeClr val="bg1">
                    <a:lumMod val="50000"/>
                  </a:schemeClr>
                </a:solidFill>
              </a:defRPr>
            </a:lvl1pPr>
          </a:lstStyle>
          <a:p>
            <a:fld id="{A7CC3638-A99D-674C-A789-FA84B7E5EA16}" type="slidenum">
              <a:rPr lang="nl-NL" smtClean="0"/>
              <a:pPr/>
              <a:t>‹nr.›</a:t>
            </a:fld>
            <a:endParaRPr lang="nl-NL" dirty="0"/>
          </a:p>
        </p:txBody>
      </p:sp>
      <p:sp>
        <p:nvSpPr>
          <p:cNvPr id="11" name="Tijdelijke aanduiding voor datum 6"/>
          <p:cNvSpPr>
            <a:spLocks noGrp="1"/>
          </p:cNvSpPr>
          <p:nvPr>
            <p:ph type="dt" sz="half" idx="2"/>
          </p:nvPr>
        </p:nvSpPr>
        <p:spPr>
          <a:xfrm>
            <a:off x="16130" y="6511827"/>
            <a:ext cx="4752805" cy="399135"/>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nl-NL" dirty="0"/>
          </a:p>
        </p:txBody>
      </p:sp>
      <p:sp>
        <p:nvSpPr>
          <p:cNvPr id="12" name="Tijdelijke aanduiding voor titel 1"/>
          <p:cNvSpPr>
            <a:spLocks noGrp="1"/>
          </p:cNvSpPr>
          <p:nvPr>
            <p:ph type="title" hasCustomPrompt="1"/>
          </p:nvPr>
        </p:nvSpPr>
        <p:spPr>
          <a:xfrm>
            <a:off x="-1012775" y="302381"/>
            <a:ext cx="12417376" cy="604762"/>
          </a:xfrm>
          <a:prstGeom prst="roundRect">
            <a:avLst>
              <a:gd name="adj" fmla="val 50000"/>
            </a:avLst>
          </a:prstGeom>
          <a:solidFill>
            <a:srgbClr val="3E6E5A"/>
          </a:solidFill>
          <a:ln>
            <a:noFill/>
          </a:ln>
          <a:effectLst/>
        </p:spPr>
        <p:txBody>
          <a:bodyPr vert="horz" lIns="1296000" tIns="140400" rIns="91440" bIns="140400" rtlCol="0" anchor="ctr">
            <a:noAutofit/>
          </a:bodyPr>
          <a:lstStyle>
            <a:lvl1pPr>
              <a:defRPr sz="2800">
                <a:solidFill>
                  <a:schemeClr val="bg1"/>
                </a:solidFill>
                <a:latin typeface="+mn-lt"/>
              </a:defRPr>
            </a:lvl1pPr>
          </a:lstStyle>
          <a:p>
            <a:r>
              <a:rPr lang="nl-BE" dirty="0" smtClean="0"/>
              <a:t>Titelstijl van model bewerken</a:t>
            </a:r>
            <a:endParaRPr lang="nl-NL" dirty="0"/>
          </a:p>
        </p:txBody>
      </p:sp>
      <p:sp>
        <p:nvSpPr>
          <p:cNvPr id="9" name="Tijdelijke aanduiding voor tekst 4"/>
          <p:cNvSpPr>
            <a:spLocks noGrp="1"/>
          </p:cNvSpPr>
          <p:nvPr>
            <p:ph type="body" sz="quarter" idx="11"/>
          </p:nvPr>
        </p:nvSpPr>
        <p:spPr>
          <a:xfrm>
            <a:off x="806452" y="1058334"/>
            <a:ext cx="10598149" cy="5359399"/>
          </a:xfrm>
          <a:prstGeom prst="rect">
            <a:avLst/>
          </a:prstGeom>
        </p:spPr>
        <p:txBody>
          <a:bodyPr vert="horz">
            <a:normAutofit/>
          </a:bodyPr>
          <a:lstStyle>
            <a:lvl1pPr>
              <a:defRPr sz="2400">
                <a:solidFill>
                  <a:schemeClr val="tx1"/>
                </a:solidFill>
              </a:defRPr>
            </a:lvl1pPr>
            <a:lvl2pPr marL="538163" indent="-273050">
              <a:buFont typeface="Arial" panose="020B0604020202020204" pitchFamily="34" charset="0"/>
              <a:buChar char="−"/>
              <a:defRPr sz="2000">
                <a:solidFill>
                  <a:schemeClr val="tx1"/>
                </a:solidFill>
              </a:defRPr>
            </a:lvl2pPr>
            <a:lvl3pPr marL="803275" indent="-265113">
              <a:defRPr sz="1800">
                <a:solidFill>
                  <a:schemeClr val="tx1"/>
                </a:solidFill>
              </a:defRPr>
            </a:lvl3pPr>
            <a:lvl4pPr marL="1076325" indent="-273050">
              <a:buFont typeface="Arial" panose="020B0604020202020204" pitchFamily="34" charset="0"/>
              <a:buChar char="−"/>
              <a:defRPr sz="1800">
                <a:solidFill>
                  <a:schemeClr val="tx1"/>
                </a:solidFill>
              </a:defRPr>
            </a:lvl4pPr>
            <a:lvl5pPr marL="1341438" indent="-265113">
              <a:defRPr sz="1800">
                <a:solidFill>
                  <a:schemeClr val="tx1"/>
                </a:solidFill>
              </a:defRPr>
            </a:lvl5pPr>
          </a:lstStyle>
          <a:p>
            <a:pPr lvl="0"/>
            <a:r>
              <a:rPr lang="nl-BE" dirty="0" smtClean="0"/>
              <a:t>Klik om de tekststijl van het model te bewerken</a:t>
            </a:r>
          </a:p>
          <a:p>
            <a:pPr lvl="1"/>
            <a:r>
              <a:rPr lang="nl-BE" dirty="0" smtClean="0"/>
              <a:t>Tweede niveau</a:t>
            </a:r>
          </a:p>
          <a:p>
            <a:pPr lvl="2"/>
            <a:r>
              <a:rPr lang="nl-BE" dirty="0" smtClean="0"/>
              <a:t>Derde niveau</a:t>
            </a:r>
          </a:p>
          <a:p>
            <a:pPr lvl="3"/>
            <a:r>
              <a:rPr lang="nl-BE" dirty="0" smtClean="0"/>
              <a:t>Vierde niveau</a:t>
            </a:r>
          </a:p>
          <a:p>
            <a:pPr lvl="4"/>
            <a:r>
              <a:rPr lang="nl-BE" dirty="0" smtClean="0"/>
              <a:t>Vijfde niveau</a:t>
            </a:r>
            <a:endParaRPr lang="nl-NL" dirty="0"/>
          </a:p>
        </p:txBody>
      </p:sp>
    </p:spTree>
    <p:extLst>
      <p:ext uri="{BB962C8B-B14F-4D97-AF65-F5344CB8AC3E}">
        <p14:creationId xmlns:p14="http://schemas.microsoft.com/office/powerpoint/2010/main" val="262876200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 2 col left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3C9B24-F1A3-7C43-9D8C-114820AF1796}"/>
              </a:ext>
            </a:extLst>
          </p:cNvPr>
          <p:cNvSpPr/>
          <p:nvPr userDrawn="1"/>
        </p:nvSpPr>
        <p:spPr>
          <a:xfrm>
            <a:off x="-1" y="0"/>
            <a:ext cx="12192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dirty="0">
              <a:solidFill>
                <a:schemeClr val="tx1"/>
              </a:solidFill>
            </a:endParaRPr>
          </a:p>
        </p:txBody>
      </p:sp>
      <p:sp>
        <p:nvSpPr>
          <p:cNvPr id="9" name="Content Placeholder 14">
            <a:extLst>
              <a:ext uri="{FF2B5EF4-FFF2-40B4-BE49-F238E27FC236}">
                <a16:creationId xmlns:a16="http://schemas.microsoft.com/office/drawing/2014/main" id="{5CB5A0A6-E63B-BC41-8540-D1E4EA5237ED}"/>
              </a:ext>
            </a:extLst>
          </p:cNvPr>
          <p:cNvSpPr>
            <a:spLocks noGrp="1"/>
          </p:cNvSpPr>
          <p:nvPr>
            <p:ph sz="quarter" idx="14"/>
          </p:nvPr>
        </p:nvSpPr>
        <p:spPr>
          <a:xfrm>
            <a:off x="399012" y="1379913"/>
            <a:ext cx="11371950" cy="5255487"/>
          </a:xfrm>
        </p:spPr>
        <p:txBody>
          <a:bodyPr>
            <a:normAutofit/>
          </a:bodyPr>
          <a:lstStyle>
            <a:lvl1pPr marL="342900" indent="-342900">
              <a:lnSpc>
                <a:spcPct val="100000"/>
              </a:lnSpc>
              <a:buFont typeface="Arial" panose="020B0604020202020204" pitchFamily="34" charset="0"/>
              <a:buChar char="•"/>
              <a:defRPr sz="2400">
                <a:solidFill>
                  <a:schemeClr val="tx1"/>
                </a:solidFill>
                <a:latin typeface="+mn-lt"/>
                <a:ea typeface="Roboto" panose="02000000000000000000" pitchFamily="2" charset="0"/>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BA2CD1E3-FD4F-0743-AAEC-069ECD9D1EA2}"/>
              </a:ext>
            </a:extLst>
          </p:cNvPr>
          <p:cNvSpPr>
            <a:spLocks noGrp="1"/>
          </p:cNvSpPr>
          <p:nvPr>
            <p:ph type="title" hasCustomPrompt="1"/>
          </p:nvPr>
        </p:nvSpPr>
        <p:spPr>
          <a:xfrm>
            <a:off x="339435" y="17927"/>
            <a:ext cx="11431526" cy="1129556"/>
          </a:xfrm>
          <a:prstGeom prst="rect">
            <a:avLst/>
          </a:prstGeom>
        </p:spPr>
        <p:txBody>
          <a:bodyPr>
            <a:normAutofit/>
          </a:bodyPr>
          <a:lstStyle>
            <a:lvl1pPr>
              <a:defRPr sz="3000">
                <a:solidFill>
                  <a:schemeClr val="bg1"/>
                </a:solidFill>
              </a:defRPr>
            </a:lvl1pPr>
          </a:lstStyle>
          <a:p>
            <a:r>
              <a:rPr lang="en-US" dirty="0"/>
              <a:t>Two column layout — option 1 left image</a:t>
            </a:r>
          </a:p>
        </p:txBody>
      </p:sp>
      <p:sp>
        <p:nvSpPr>
          <p:cNvPr id="12" name="Slide Number Placeholder 5">
            <a:extLst>
              <a:ext uri="{FF2B5EF4-FFF2-40B4-BE49-F238E27FC236}">
                <a16:creationId xmlns:a16="http://schemas.microsoft.com/office/drawing/2014/main" id="{0C467AD2-1A83-534E-A2AD-35C51302E734}"/>
              </a:ext>
            </a:extLst>
          </p:cNvPr>
          <p:cNvSpPr>
            <a:spLocks noGrp="1"/>
          </p:cNvSpPr>
          <p:nvPr>
            <p:ph type="sldNum" sz="quarter" idx="12"/>
          </p:nvPr>
        </p:nvSpPr>
        <p:spPr>
          <a:xfrm>
            <a:off x="9027761" y="6270275"/>
            <a:ext cx="2743200" cy="365125"/>
          </a:xfrm>
          <a:prstGeom prst="rect">
            <a:avLst/>
          </a:prstGeom>
        </p:spPr>
        <p:txBody>
          <a:bodyPr/>
          <a:lstStyle/>
          <a:p>
            <a:fld id="{D45B42A2-12DC-D04A-88D3-A93CC82DF348}" type="slidenum">
              <a:rPr lang="en-US" smtClean="0"/>
              <a:t>‹nr.›</a:t>
            </a:fld>
            <a:endParaRPr lang="en-US" dirty="0"/>
          </a:p>
        </p:txBody>
      </p:sp>
    </p:spTree>
    <p:extLst>
      <p:ext uri="{BB962C8B-B14F-4D97-AF65-F5344CB8AC3E}">
        <p14:creationId xmlns:p14="http://schemas.microsoft.com/office/powerpoint/2010/main" val="2378300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b="0" kern="1200" dirty="0">
                <a:solidFill>
                  <a:srgbClr val="C00000"/>
                </a:solidFill>
                <a:latin typeface="+mj-lt"/>
                <a:ea typeface="+mj-ea"/>
                <a:cs typeface="Arial" panose="020B0604020202020204"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26477918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b="0" kern="1200" dirty="0">
                <a:solidFill>
                  <a:srgbClr val="C00000"/>
                </a:solidFill>
                <a:latin typeface="+mj-lt"/>
                <a:ea typeface="+mj-ea"/>
                <a:cs typeface="Arial" panose="020B0604020202020204"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2058014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052736"/>
            <a:ext cx="10972800" cy="5256584"/>
          </a:xfrm>
          <a:prstGeom prst="rect">
            <a:avLst/>
          </a:prstGeom>
        </p:spPr>
        <p:txBody>
          <a:bodyPr/>
          <a:lstStyle>
            <a:lvl1pPr>
              <a:defRPr sz="2400"/>
            </a:lvl1pPr>
            <a:lvl2pPr marL="622300" indent="-266700">
              <a:defRPr sz="2200"/>
            </a:lvl2pPr>
            <a:lvl3pPr marL="809625" indent="-187325">
              <a:defRPr sz="1800"/>
            </a:lvl3pPr>
            <a:lvl4pPr marL="1076325" indent="-266700">
              <a:defRPr sz="1600"/>
            </a:lvl4pPr>
            <a:lvl5pPr marL="1254125" indent="-177800">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8"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‹nr.›</a:t>
            </a:fld>
            <a:r>
              <a:rPr lang="fr-BE" dirty="0" smtClean="0"/>
              <a:t> </a:t>
            </a:r>
            <a:endParaRPr lang="fr-BE" dirty="0"/>
          </a:p>
        </p:txBody>
      </p:sp>
      <p:sp>
        <p:nvSpPr>
          <p:cNvPr id="5"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Tree>
    <p:extLst>
      <p:ext uri="{BB962C8B-B14F-4D97-AF65-F5344CB8AC3E}">
        <p14:creationId xmlns:p14="http://schemas.microsoft.com/office/powerpoint/2010/main" val="117503970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3392" y="188640"/>
            <a:ext cx="10972800" cy="922114"/>
          </a:xfrm>
          <a:prstGeom prst="rect">
            <a:avLst/>
          </a:prstGeom>
        </p:spPr>
        <p:txBody>
          <a:bodyPr rtlCol="0">
            <a:normAutofit/>
          </a:bodyPr>
          <a:lstStyle>
            <a:lvl1pPr algn="ctr" defTabSz="914400" rtl="0" eaLnBrk="1" latinLnBrk="0" hangingPunct="1">
              <a:spcBef>
                <a:spcPct val="0"/>
              </a:spcBef>
              <a:buNone/>
              <a:defRPr lang="en-GB" sz="4000" b="0" kern="1200" dirty="0">
                <a:solidFill>
                  <a:srgbClr val="C00000"/>
                </a:solidFill>
                <a:latin typeface="+mj-lt"/>
                <a:ea typeface="+mj-ea"/>
                <a:cs typeface="Arial" panose="020B0604020202020204"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4013547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without titles">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335360" y="980729"/>
            <a:ext cx="5661157" cy="5328596"/>
          </a:xfrm>
          <a:prstGeom prst="rect">
            <a:avLst/>
          </a:prstGeom>
        </p:spPr>
        <p:txBody>
          <a:bodyPr/>
          <a:lstStyle>
            <a:lvl1pPr marL="228600" indent="-228600">
              <a:defRPr sz="2000"/>
            </a:lvl1pPr>
            <a:lvl2pPr marL="457200" indent="-228600">
              <a:spcBef>
                <a:spcPts val="600"/>
              </a:spcBef>
              <a:defRPr sz="1800"/>
            </a:lvl2pPr>
            <a:lvl3pPr marL="685800" indent="-228600">
              <a:spcBef>
                <a:spcPts val="600"/>
              </a:spcBef>
              <a:defRPr sz="1600"/>
            </a:lvl3pPr>
            <a:lvl4pPr marL="914400" indent="-228600">
              <a:spcBef>
                <a:spcPts val="600"/>
              </a:spcBef>
              <a:defRPr sz="1600"/>
            </a:lvl4pPr>
            <a:lvl5pPr marL="1143000" indent="-228600">
              <a:spcBef>
                <a:spcPts val="600"/>
              </a:spcBef>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6" name="Content Placeholder 5"/>
          <p:cNvSpPr>
            <a:spLocks noGrp="1"/>
          </p:cNvSpPr>
          <p:nvPr>
            <p:ph sz="quarter" idx="4" hasCustomPrompt="1"/>
          </p:nvPr>
        </p:nvSpPr>
        <p:spPr>
          <a:xfrm>
            <a:off x="6193371" y="980730"/>
            <a:ext cx="5663274" cy="5317708"/>
          </a:xfrm>
          <a:prstGeom prst="rect">
            <a:avLst/>
          </a:prstGeom>
        </p:spPr>
        <p:txBody>
          <a:bodyPr/>
          <a:lstStyle>
            <a:lvl1pPr marL="228600" indent="-228600">
              <a:defRPr sz="2000"/>
            </a:lvl1pPr>
            <a:lvl2pPr marL="457200" indent="-228600">
              <a:spcBef>
                <a:spcPts val="600"/>
              </a:spcBef>
              <a:defRPr sz="1800"/>
            </a:lvl2pPr>
            <a:lvl3pPr marL="685800" indent="-228600">
              <a:spcBef>
                <a:spcPts val="600"/>
              </a:spcBef>
              <a:defRPr sz="1600"/>
            </a:lvl3pPr>
            <a:lvl4pPr marL="914400" indent="-228600">
              <a:spcBef>
                <a:spcPts val="600"/>
              </a:spcBef>
              <a:defRPr sz="1600"/>
            </a:lvl4pPr>
            <a:lvl5pPr marL="1143000" indent="-228600">
              <a:spcBef>
                <a:spcPts val="600"/>
              </a:spcBef>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11" name="Slide Number Placeholder 5"/>
          <p:cNvSpPr>
            <a:spLocks noGrp="1"/>
          </p:cNvSpPr>
          <p:nvPr>
            <p:ph type="sldNum" sz="quarter" idx="11"/>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0A9230E-FFBB-4CCB-ABD7-198084EDE768}" type="slidenum">
              <a:rPr lang="fr-BE" smtClean="0"/>
              <a:pPr/>
              <a:t>‹nr.›</a:t>
            </a:fld>
            <a:endParaRPr lang="fr-BE" dirty="0"/>
          </a:p>
        </p:txBody>
      </p:sp>
      <p:sp>
        <p:nvSpPr>
          <p:cNvPr id="7"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Tree>
    <p:extLst>
      <p:ext uri="{BB962C8B-B14F-4D97-AF65-F5344CB8AC3E}">
        <p14:creationId xmlns:p14="http://schemas.microsoft.com/office/powerpoint/2010/main" val="353201901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‹nr.›</a:t>
            </a:fld>
            <a:r>
              <a:rPr lang="fr-BE" dirty="0" smtClean="0"/>
              <a:t> </a:t>
            </a:r>
            <a:endParaRPr lang="fr-BE" dirty="0"/>
          </a:p>
        </p:txBody>
      </p:sp>
      <p:sp>
        <p:nvSpPr>
          <p:cNvPr id="4"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Tree>
    <p:extLst>
      <p:ext uri="{BB962C8B-B14F-4D97-AF65-F5344CB8AC3E}">
        <p14:creationId xmlns:p14="http://schemas.microsoft.com/office/powerpoint/2010/main" val="4054844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691360" y="6453346"/>
            <a:ext cx="284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‹nr.›</a:t>
            </a:fld>
            <a:r>
              <a:rPr lang="fr-BE" dirty="0" smtClean="0"/>
              <a:t> </a:t>
            </a:r>
            <a:endParaRPr lang="fr-BE" dirty="0"/>
          </a:p>
        </p:txBody>
      </p:sp>
      <p:sp>
        <p:nvSpPr>
          <p:cNvPr id="3" name="Rectangle 2"/>
          <p:cNvSpPr/>
          <p:nvPr userDrawn="1"/>
        </p:nvSpPr>
        <p:spPr>
          <a:xfrm>
            <a:off x="10719" y="836712"/>
            <a:ext cx="1216246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8881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ussentitel">
    <p:spTree>
      <p:nvGrpSpPr>
        <p:cNvPr id="1" name=""/>
        <p:cNvGrpSpPr/>
        <p:nvPr/>
      </p:nvGrpSpPr>
      <p:grpSpPr>
        <a:xfrm>
          <a:off x="0" y="0"/>
          <a:ext cx="0" cy="0"/>
          <a:chOff x="0" y="0"/>
          <a:chExt cx="0" cy="0"/>
        </a:xfrm>
      </p:grpSpPr>
      <p:sp>
        <p:nvSpPr>
          <p:cNvPr id="2" name="Tekstvak 4"/>
          <p:cNvSpPr txBox="1">
            <a:spLocks noChangeArrowheads="1"/>
          </p:cNvSpPr>
          <p:nvPr userDrawn="1"/>
        </p:nvSpPr>
        <p:spPr bwMode="auto">
          <a:xfrm>
            <a:off x="573618" y="1662114"/>
            <a:ext cx="11044767" cy="2308225"/>
          </a:xfrm>
          <a:prstGeom prst="rect">
            <a:avLst/>
          </a:prstGeom>
          <a:noFill/>
          <a:ln w="9525">
            <a:solidFill>
              <a:srgbClr val="0087B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endParaRPr lang="nl-BE" altLang="en-US" sz="4800" smtClean="0">
              <a:solidFill>
                <a:srgbClr val="0087BE"/>
              </a:solidFill>
            </a:endParaRPr>
          </a:p>
          <a:p>
            <a:pPr algn="ctr" eaLnBrk="1" hangingPunct="1">
              <a:defRPr/>
            </a:pPr>
            <a:endParaRPr lang="nl-BE" altLang="en-US" sz="4800" smtClean="0">
              <a:solidFill>
                <a:srgbClr val="0087BE"/>
              </a:solidFill>
            </a:endParaRPr>
          </a:p>
          <a:p>
            <a:pPr algn="ctr" eaLnBrk="1" hangingPunct="1">
              <a:defRPr/>
            </a:pPr>
            <a:endParaRPr lang="nl-BE" altLang="en-US" sz="4800" smtClean="0">
              <a:solidFill>
                <a:srgbClr val="0087BE"/>
              </a:solidFill>
            </a:endParaRPr>
          </a:p>
        </p:txBody>
      </p:sp>
      <p:sp>
        <p:nvSpPr>
          <p:cNvPr id="3" name="Slide Number Placeholder 2"/>
          <p:cNvSpPr>
            <a:spLocks noGrp="1"/>
          </p:cNvSpPr>
          <p:nvPr>
            <p:ph type="sldNum" sz="quarter" idx="10"/>
          </p:nvPr>
        </p:nvSpPr>
        <p:spPr/>
        <p:txBody>
          <a:bodyPr/>
          <a:lstStyle>
            <a:lvl1pPr>
              <a:defRPr/>
            </a:lvl1pPr>
          </a:lstStyle>
          <a:p>
            <a:pPr>
              <a:defRPr/>
            </a:pPr>
            <a:fld id="{EF66DDCB-4F40-4F8C-A2FE-269D135B5A13}" type="slidenum">
              <a:rPr lang="en-GB"/>
              <a:pPr>
                <a:defRPr/>
              </a:pPr>
              <a:t>‹nr.›</a:t>
            </a:fld>
            <a:endParaRPr lang="en-GB" dirty="0"/>
          </a:p>
        </p:txBody>
      </p:sp>
      <p:sp>
        <p:nvSpPr>
          <p:cNvPr id="4" name="Title 1"/>
          <p:cNvSpPr>
            <a:spLocks noGrp="1"/>
          </p:cNvSpPr>
          <p:nvPr>
            <p:ph type="ctrTitle"/>
          </p:nvPr>
        </p:nvSpPr>
        <p:spPr>
          <a:xfrm>
            <a:off x="573618" y="1662115"/>
            <a:ext cx="11044767" cy="2308224"/>
          </a:xfrm>
          <a:prstGeom prst="rect">
            <a:avLst/>
          </a:prstGeom>
        </p:spPr>
        <p:txBody>
          <a:bodyPr>
            <a:normAutofit/>
          </a:bodyPr>
          <a:lstStyle>
            <a:lvl1pPr algn="ctr">
              <a:defRPr lang="fr-BE" sz="3599" kern="1200" dirty="0">
                <a:solidFill>
                  <a:srgbClr val="0087BE"/>
                </a:solidFill>
                <a:latin typeface="+mn-lt"/>
                <a:ea typeface="+mj-ea"/>
                <a:cs typeface="Arial" panose="020B0604020202020204" pitchFamily="34" charset="0"/>
              </a:defRPr>
            </a:lvl1pPr>
          </a:lstStyle>
          <a:p>
            <a:r>
              <a:rPr lang="en-US" dirty="0" smtClean="0"/>
              <a:t>Click to edit Master title style</a:t>
            </a:r>
            <a:endParaRPr lang="fr-BE" dirty="0"/>
          </a:p>
        </p:txBody>
      </p:sp>
    </p:spTree>
    <p:extLst>
      <p:ext uri="{BB962C8B-B14F-4D97-AF65-F5344CB8AC3E}">
        <p14:creationId xmlns:p14="http://schemas.microsoft.com/office/powerpoint/2010/main" val="1805370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6" name="Picture 2" descr="http://fr.hdyo.org/assets/ask-question-2-ce96e3e01c85a38a0d39c61cfae6d42c.jpg"/>
          <p:cNvPicPr>
            <a:picLocks noChangeAspect="1" noChangeArrowheads="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271464" y="908720"/>
            <a:ext cx="4626790" cy="417646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10"/>
          </p:nvPr>
        </p:nvSpPr>
        <p:spPr/>
        <p:txBody>
          <a:bodyPr/>
          <a:lstStyle>
            <a:lvl1pPr>
              <a:defRPr/>
            </a:lvl1pPr>
          </a:lstStyle>
          <a:p>
            <a:pPr>
              <a:defRPr/>
            </a:pPr>
            <a:fld id="{97CCC5E9-F9D9-46F9-AA92-085E1A182B77}" type="slidenum">
              <a:rPr lang="en-GB"/>
              <a:pPr>
                <a:defRPr/>
              </a:pPr>
              <a:t>‹nr.›</a:t>
            </a:fld>
            <a:endParaRPr lang="en-GB"/>
          </a:p>
        </p:txBody>
      </p:sp>
      <p:grpSp>
        <p:nvGrpSpPr>
          <p:cNvPr id="12" name="Group 11"/>
          <p:cNvGrpSpPr>
            <a:grpSpLocks/>
          </p:cNvGrpSpPr>
          <p:nvPr userDrawn="1"/>
        </p:nvGrpSpPr>
        <p:grpSpPr bwMode="auto">
          <a:xfrm>
            <a:off x="6672064" y="1700808"/>
            <a:ext cx="4624520" cy="2800767"/>
            <a:chOff x="4406900" y="2676525"/>
            <a:chExt cx="4268788" cy="2802021"/>
          </a:xfrm>
        </p:grpSpPr>
        <p:pic>
          <p:nvPicPr>
            <p:cNvPr id="13"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2"/>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r>
                <a:rPr lang="nl-BE" sz="1600" dirty="0" smtClean="0">
                  <a:latin typeface="+mn-lt"/>
                  <a:cs typeface="Arial" pitchFamily="34" charset="0"/>
                </a:rPr>
                <a:t>frank.robben@mail.fgov.be </a:t>
              </a:r>
              <a:endParaRPr lang="nl-BE" sz="1600" dirty="0">
                <a:latin typeface="+mn-lt"/>
                <a:cs typeface="Arial" pitchFamily="34" charset="0"/>
              </a:endParaRP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a:t>
              </a:r>
              <a:r>
                <a:rPr lang="nl-BE" sz="1600" dirty="0" err="1">
                  <a:latin typeface="+mn-lt"/>
                  <a:cs typeface="Arial" pitchFamily="34" charset="0"/>
                  <a:sym typeface="Arial" pitchFamily="34" charset="0"/>
                </a:rPr>
                <a:t>FrRobben</a:t>
              </a:r>
              <a:endParaRPr lang="nl-BE" sz="1600" dirty="0">
                <a:latin typeface="+mn-lt"/>
                <a:cs typeface="Arial" pitchFamily="34" charset="0"/>
                <a:sym typeface="Arial" pitchFamily="34" charset="0"/>
              </a:endParaRP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https://www.frankrobben.be</a:t>
              </a:r>
            </a:p>
            <a:p>
              <a:pPr>
                <a:defRPr/>
              </a:pPr>
              <a:r>
                <a:rPr lang="nl-BE" sz="1600" dirty="0">
                  <a:latin typeface="+mn-lt"/>
                  <a:cs typeface="Arial" pitchFamily="34" charset="0"/>
                  <a:sym typeface="Arial" pitchFamily="34" charset="0"/>
                </a:rPr>
                <a:t>https://www.ksz.fgov.be</a:t>
              </a:r>
            </a:p>
            <a:p>
              <a:pPr>
                <a:defRPr/>
              </a:pPr>
              <a:r>
                <a:rPr lang="nl-BE" sz="1600" dirty="0" smtClean="0">
                  <a:latin typeface="+mn-lt"/>
                  <a:cs typeface="Arial" pitchFamily="34" charset="0"/>
                  <a:sym typeface="Arial" pitchFamily="34" charset="0"/>
                </a:rPr>
                <a:t>https</a:t>
              </a:r>
              <a:r>
                <a:rPr lang="nl-BE" sz="1600" dirty="0">
                  <a:latin typeface="+mn-lt"/>
                  <a:cs typeface="Arial" pitchFamily="34" charset="0"/>
                  <a:sym typeface="Arial" pitchFamily="34" charset="0"/>
                </a:rPr>
                <a:t>://</a:t>
              </a:r>
              <a:r>
                <a:rPr lang="nl-BE" sz="1600" dirty="0" smtClean="0">
                  <a:latin typeface="+mn-lt"/>
                  <a:cs typeface="Arial" pitchFamily="34" charset="0"/>
                  <a:sym typeface="Arial" pitchFamily="34" charset="0"/>
                </a:rPr>
                <a:t>www.ehealth.fgov.be</a:t>
              </a:r>
              <a:endParaRPr lang="nl-BE" sz="1600" dirty="0">
                <a:latin typeface="+mn-lt"/>
                <a:cs typeface="Arial" pitchFamily="34" charset="0"/>
                <a:sym typeface="Arial" pitchFamily="34" charset="0"/>
              </a:endParaRPr>
            </a:p>
          </p:txBody>
        </p:sp>
      </p:grpSp>
    </p:spTree>
    <p:extLst>
      <p:ext uri="{BB962C8B-B14F-4D97-AF65-F5344CB8AC3E}">
        <p14:creationId xmlns:p14="http://schemas.microsoft.com/office/powerpoint/2010/main" val="1435696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1DEE48-30C6-B240-8E52-B34414283768}"/>
              </a:ext>
            </a:extLst>
          </p:cNvPr>
          <p:cNvSpPr/>
          <p:nvPr userDrawn="1"/>
        </p:nvSpPr>
        <p:spPr>
          <a:xfrm>
            <a:off x="3" y="6006662"/>
            <a:ext cx="425669" cy="425669"/>
          </a:xfrm>
          <a:prstGeom prst="rect">
            <a:avLst/>
          </a:prstGeom>
          <a:solidFill>
            <a:srgbClr val="818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14C723DF-8B08-9D48-A995-24211E0CFD0A}"/>
              </a:ext>
            </a:extLst>
          </p:cNvPr>
          <p:cNvSpPr/>
          <p:nvPr userDrawn="1"/>
        </p:nvSpPr>
        <p:spPr>
          <a:xfrm>
            <a:off x="425672" y="6432331"/>
            <a:ext cx="425669" cy="425669"/>
          </a:xfrm>
          <a:prstGeom prst="rect">
            <a:avLst/>
          </a:prstGeom>
          <a:solidFill>
            <a:srgbClr val="A7B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Placeholder 1">
            <a:extLst>
              <a:ext uri="{FF2B5EF4-FFF2-40B4-BE49-F238E27FC236}">
                <a16:creationId xmlns:a16="http://schemas.microsoft.com/office/drawing/2014/main" id="{5A10ECE4-6A3A-8545-ABD5-D1E622AFEBB7}"/>
              </a:ext>
            </a:extLst>
          </p:cNvPr>
          <p:cNvSpPr>
            <a:spLocks noGrp="1"/>
          </p:cNvSpPr>
          <p:nvPr>
            <p:ph type="title" hasCustomPrompt="1"/>
          </p:nvPr>
        </p:nvSpPr>
        <p:spPr>
          <a:xfrm>
            <a:off x="576001" y="1272000"/>
            <a:ext cx="9996084" cy="1027200"/>
          </a:xfrm>
          <a:prstGeom prst="rect">
            <a:avLst/>
          </a:prstGeom>
        </p:spPr>
        <p:txBody>
          <a:bodyPr vert="horz" lIns="91440" tIns="45720" rIns="91440" bIns="45720" rtlCol="0" anchor="t">
            <a:noAutofit/>
          </a:bodyPr>
          <a:lstStyle>
            <a:lvl1pPr>
              <a:defRPr sz="3200" b="1">
                <a:solidFill>
                  <a:srgbClr val="6697AD"/>
                </a:solidFill>
                <a:latin typeface="Arial" panose="020B0604020202020204" pitchFamily="34" charset="0"/>
                <a:cs typeface="Arial" panose="020B0604020202020204" pitchFamily="34" charset="0"/>
              </a:defRPr>
            </a:lvl1pPr>
          </a:lstStyle>
          <a:p>
            <a:r>
              <a:rPr lang="en-US" dirty="0"/>
              <a:t>2 line </a:t>
            </a:r>
            <a:br>
              <a:rPr lang="en-US" dirty="0"/>
            </a:br>
            <a:r>
              <a:rPr lang="en-US" dirty="0"/>
              <a:t>title</a:t>
            </a:r>
          </a:p>
        </p:txBody>
      </p:sp>
      <p:sp>
        <p:nvSpPr>
          <p:cNvPr id="12" name="Content Placeholder 2">
            <a:extLst>
              <a:ext uri="{FF2B5EF4-FFF2-40B4-BE49-F238E27FC236}">
                <a16:creationId xmlns:a16="http://schemas.microsoft.com/office/drawing/2014/main" id="{F87DB1E4-120A-7D40-8974-D3A61A61C802}"/>
              </a:ext>
            </a:extLst>
          </p:cNvPr>
          <p:cNvSpPr>
            <a:spLocks noGrp="1"/>
          </p:cNvSpPr>
          <p:nvPr>
            <p:ph idx="1" hasCustomPrompt="1"/>
          </p:nvPr>
        </p:nvSpPr>
        <p:spPr>
          <a:xfrm>
            <a:off x="576000" y="2352000"/>
            <a:ext cx="11040000" cy="3652800"/>
          </a:xfrm>
          <a:prstGeom prst="rect">
            <a:avLst/>
          </a:prstGeom>
        </p:spPr>
        <p:txBody>
          <a:bodyPr lIns="90000"/>
          <a:lstStyle>
            <a:lvl1pPr marL="228594" indent="-228594">
              <a:buClr>
                <a:srgbClr val="A7B341"/>
              </a:buClr>
              <a:buFont typeface="Wingdings" pitchFamily="2" charset="2"/>
              <a:buChar char="§"/>
              <a:defRPr sz="2400" baseline="0">
                <a:solidFill>
                  <a:srgbClr val="878787"/>
                </a:solidFill>
                <a:latin typeface="Arial" panose="020B0604020202020204" pitchFamily="34" charset="0"/>
                <a:cs typeface="Arial" panose="020B0604020202020204" pitchFamily="34" charset="0"/>
              </a:defRPr>
            </a:lvl1pPr>
            <a:lvl2pPr marL="685783" indent="-228594">
              <a:buClr>
                <a:srgbClr val="6697AD"/>
              </a:buClr>
              <a:buFont typeface="Wingdings" pitchFamily="2" charset="2"/>
              <a:buChar char="§"/>
              <a:defRPr sz="2400" baseline="0">
                <a:solidFill>
                  <a:srgbClr val="878787"/>
                </a:solidFill>
                <a:latin typeface="Arial" panose="020B0604020202020204" pitchFamily="34" charset="0"/>
                <a:cs typeface="Arial" panose="020B0604020202020204" pitchFamily="34" charset="0"/>
              </a:defRPr>
            </a:lvl2pPr>
            <a:lvl3pPr marL="1142971" indent="-228594">
              <a:buFont typeface="STIXGeneral-Regular" pitchFamily="2" charset="2"/>
              <a:buChar char="⎯"/>
              <a:defRPr sz="2400" baseline="0">
                <a:solidFill>
                  <a:srgbClr val="878787"/>
                </a:solidFill>
                <a:latin typeface="Arial" panose="020B0604020202020204" pitchFamily="34" charset="0"/>
                <a:cs typeface="Arial" panose="020B0604020202020204" pitchFamily="34" charset="0"/>
              </a:defRPr>
            </a:lvl3pPr>
            <a:lvl4pPr marL="1600160" indent="-228594">
              <a:buFont typeface="STIXGeneral-Regular" pitchFamily="2" charset="2"/>
              <a:buChar char="⎯"/>
              <a:defRPr sz="2400" baseline="0">
                <a:solidFill>
                  <a:srgbClr val="878787"/>
                </a:solidFill>
                <a:latin typeface="Arial" panose="020B0604020202020204" pitchFamily="34" charset="0"/>
                <a:cs typeface="Arial" panose="020B0604020202020204" pitchFamily="34" charset="0"/>
              </a:defRPr>
            </a:lvl4pPr>
            <a:lvl5pPr marL="2057349" indent="-228594">
              <a:buFont typeface="STIXGeneral-Regular" pitchFamily="2" charset="2"/>
              <a:buChar char="⎯"/>
              <a:defRPr sz="2400" baseline="0">
                <a:solidFill>
                  <a:srgbClr val="878787"/>
                </a:solidFill>
                <a:latin typeface="Arial" panose="020B0604020202020204" pitchFamily="34" charset="0"/>
                <a:cs typeface="Arial" panose="020B060402020202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1" y="345600"/>
            <a:ext cx="2942449" cy="566400"/>
          </a:xfrm>
          <a:prstGeom prst="rect">
            <a:avLst/>
          </a:prstGeom>
        </p:spPr>
      </p:pic>
      <p:sp>
        <p:nvSpPr>
          <p:cNvPr id="9" name="Rectangle 8">
            <a:extLst>
              <a:ext uri="{FF2B5EF4-FFF2-40B4-BE49-F238E27FC236}">
                <a16:creationId xmlns:a16="http://schemas.microsoft.com/office/drawing/2014/main" id="{FE016E78-0C25-A14C-BD63-3F3DB41ED914}"/>
              </a:ext>
            </a:extLst>
          </p:cNvPr>
          <p:cNvSpPr/>
          <p:nvPr userDrawn="1"/>
        </p:nvSpPr>
        <p:spPr>
          <a:xfrm>
            <a:off x="851340" y="6501538"/>
            <a:ext cx="2789896" cy="256545"/>
          </a:xfrm>
          <a:prstGeom prst="rect">
            <a:avLst/>
          </a:prstGeom>
        </p:spPr>
        <p:txBody>
          <a:bodyPr wrap="square">
            <a:spAutoFit/>
          </a:bodyPr>
          <a:lstStyle/>
          <a:p>
            <a:r>
              <a:rPr lang="en-US" sz="1067" dirty="0" smtClean="0">
                <a:solidFill>
                  <a:srgbClr val="878787"/>
                </a:solidFill>
                <a:latin typeface="Arial" panose="020B0604020202020204" pitchFamily="34" charset="0"/>
                <a:cs typeface="Arial" panose="020B0604020202020204" pitchFamily="34" charset="0"/>
              </a:rPr>
              <a:t>www.issa.int/wssf2019</a:t>
            </a:r>
          </a:p>
        </p:txBody>
      </p:sp>
      <p:sp>
        <p:nvSpPr>
          <p:cNvPr id="11" name="Rectangle 10">
            <a:extLst>
              <a:ext uri="{FF2B5EF4-FFF2-40B4-BE49-F238E27FC236}">
                <a16:creationId xmlns:a16="http://schemas.microsoft.com/office/drawing/2014/main" id="{FE016E78-0C25-A14C-BD63-3F3DB41ED914}"/>
              </a:ext>
            </a:extLst>
          </p:cNvPr>
          <p:cNvSpPr/>
          <p:nvPr userDrawn="1"/>
        </p:nvSpPr>
        <p:spPr>
          <a:xfrm>
            <a:off x="10284333" y="6501538"/>
            <a:ext cx="1561776" cy="256545"/>
          </a:xfrm>
          <a:prstGeom prst="rect">
            <a:avLst/>
          </a:prstGeom>
        </p:spPr>
        <p:txBody>
          <a:bodyPr wrap="square" rIns="0">
            <a:spAutoFit/>
          </a:bodyPr>
          <a:lstStyle/>
          <a:p>
            <a:pPr marL="0" marR="0" indent="0" algn="r" defTabSz="914377" rtl="0" eaLnBrk="1" fontAlgn="auto" latinLnBrk="0" hangingPunct="1">
              <a:lnSpc>
                <a:spcPct val="100000"/>
              </a:lnSpc>
              <a:spcBef>
                <a:spcPts val="0"/>
              </a:spcBef>
              <a:spcAft>
                <a:spcPts val="0"/>
              </a:spcAft>
              <a:buClrTx/>
              <a:buSzTx/>
              <a:buFontTx/>
              <a:buNone/>
              <a:tabLst/>
              <a:defRPr/>
            </a:pPr>
            <a:r>
              <a:rPr lang="en-US" sz="1067" dirty="0" smtClean="0">
                <a:solidFill>
                  <a:srgbClr val="878787"/>
                </a:solidFill>
                <a:latin typeface="Arial" panose="020B0604020202020204" pitchFamily="34" charset="0"/>
                <a:cs typeface="Arial" panose="020B0604020202020204" pitchFamily="34" charset="0"/>
              </a:rPr>
              <a:t>#ISSAWSSF</a:t>
            </a:r>
          </a:p>
        </p:txBody>
      </p:sp>
      <p:sp>
        <p:nvSpPr>
          <p:cNvPr id="16" name="Rectangle 15"/>
          <p:cNvSpPr/>
          <p:nvPr userDrawn="1"/>
        </p:nvSpPr>
        <p:spPr>
          <a:xfrm>
            <a:off x="5443200" y="6493123"/>
            <a:ext cx="1378904" cy="256545"/>
          </a:xfrm>
          <a:prstGeom prst="rect">
            <a:avLst/>
          </a:prstGeom>
        </p:spPr>
        <p:txBody>
          <a:bodyPr wrap="none">
            <a:spAutoFit/>
          </a:bodyPr>
          <a:lstStyle/>
          <a:p>
            <a:r>
              <a:rPr lang="en-US" sz="1067" kern="1200" dirty="0" smtClean="0">
                <a:solidFill>
                  <a:srgbClr val="878787"/>
                </a:solidFill>
                <a:latin typeface="Arial" panose="020B0604020202020204" pitchFamily="34" charset="0"/>
                <a:ea typeface="+mn-ea"/>
                <a:cs typeface="Arial" panose="020B0604020202020204" pitchFamily="34" charset="0"/>
              </a:rPr>
              <a:t>#protectingyou2019</a:t>
            </a:r>
            <a:endParaRPr lang="en-GB" sz="1067" kern="1200" dirty="0">
              <a:solidFill>
                <a:srgbClr val="878787"/>
              </a:solidFill>
              <a:latin typeface="Arial" panose="020B0604020202020204" pitchFamily="34" charset="0"/>
              <a:ea typeface="+mn-ea"/>
              <a:cs typeface="Arial" panose="020B0604020202020204" pitchFamily="34" charset="0"/>
            </a:endParaRP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75200" y="345600"/>
            <a:ext cx="1170909" cy="1118400"/>
          </a:xfrm>
          <a:prstGeom prst="rect">
            <a:avLst/>
          </a:prstGeom>
        </p:spPr>
      </p:pic>
    </p:spTree>
    <p:extLst>
      <p:ext uri="{BB962C8B-B14F-4D97-AF65-F5344CB8AC3E}">
        <p14:creationId xmlns:p14="http://schemas.microsoft.com/office/powerpoint/2010/main" val="1745681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smtClean="0"/>
              <a:t>Click to edit Master title style</a:t>
            </a:r>
            <a:endParaRPr lang="en-GB" dirty="0"/>
          </a:p>
        </p:txBody>
      </p:sp>
      <p:sp>
        <p:nvSpPr>
          <p:cNvPr id="8" name="Text Placeholder 2"/>
          <p:cNvSpPr>
            <a:spLocks noGrp="1"/>
          </p:cNvSpPr>
          <p:nvPr>
            <p:ph idx="1"/>
          </p:nvPr>
        </p:nvSpPr>
        <p:spPr>
          <a:xfrm>
            <a:off x="609600" y="1196752"/>
            <a:ext cx="10972800" cy="5112568"/>
          </a:xfrm>
          <a:prstGeom prst="rect">
            <a:avLst/>
          </a:prstGeom>
        </p:spPr>
        <p:txBody>
          <a:bodyPr rtlCol="0">
            <a:normAutofit/>
          </a:bodyPr>
          <a:lstStyle>
            <a:lvl1pPr>
              <a:defRPr sz="2400"/>
            </a:lvl1pPr>
            <a:lvl2pPr>
              <a:defRPr sz="2000"/>
            </a:lvl2pPr>
            <a:lvl3pPr>
              <a:defRPr sz="1600"/>
            </a:lvl3pPr>
            <a:lvl4pPr>
              <a:defRPr sz="1600"/>
            </a:lvl4pPr>
            <a:lvl5pPr>
              <a:defRPr sz="1600"/>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smtClean="0"/>
          </a:p>
        </p:txBody>
      </p:sp>
      <p:sp>
        <p:nvSpPr>
          <p:cNvPr id="4" name="Slide Number Placeholder 5"/>
          <p:cNvSpPr>
            <a:spLocks noGrp="1"/>
          </p:cNvSpPr>
          <p:nvPr>
            <p:ph type="sldNum" sz="quarter" idx="10"/>
          </p:nvPr>
        </p:nvSpPr>
        <p:spPr/>
        <p:txBody>
          <a:bodyPr/>
          <a:lstStyle>
            <a:lvl1pPr>
              <a:defRPr/>
            </a:lvl1pPr>
          </a:lstStyle>
          <a:p>
            <a:pPr>
              <a:defRPr/>
            </a:pPr>
            <a:fld id="{84AEDDD6-2727-439E-A96F-E9FD4CA77376}" type="slidenum">
              <a:rPr lang="en-GB"/>
              <a:pPr>
                <a:defRPr/>
              </a:pPr>
              <a:t>‹nr.›</a:t>
            </a:fld>
            <a:endParaRPr lang="en-GB" dirty="0"/>
          </a:p>
        </p:txBody>
      </p:sp>
      <p:sp>
        <p:nvSpPr>
          <p:cNvPr id="5" name="Date Placeholder 1"/>
          <p:cNvSpPr>
            <a:spLocks noGrp="1"/>
          </p:cNvSpPr>
          <p:nvPr>
            <p:ph type="dt" sz="half" idx="11"/>
          </p:nvPr>
        </p:nvSpPr>
        <p:spPr>
          <a:xfrm>
            <a:off x="624417" y="6381751"/>
            <a:ext cx="28448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p>
        </p:txBody>
      </p:sp>
    </p:spTree>
    <p:extLst>
      <p:ext uri="{BB962C8B-B14F-4D97-AF65-F5344CB8AC3E}">
        <p14:creationId xmlns:p14="http://schemas.microsoft.com/office/powerpoint/2010/main" val="284466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191344" y="0"/>
            <a:ext cx="11809312" cy="908720"/>
          </a:xfrm>
          <a:prstGeom prst="rect">
            <a:avLst/>
          </a:prstGeom>
        </p:spPr>
        <p:txBody>
          <a:bodyPr vert="horz" lIns="91440" tIns="45720" rIns="91440" bIns="45720" rtlCol="0" anchor="ctr">
            <a:normAutofit/>
          </a:bodyPr>
          <a:lstStyle/>
          <a:p>
            <a:r>
              <a:rPr lang="en-US" dirty="0" smtClean="0"/>
              <a:t>Click to edit Master title style</a:t>
            </a:r>
            <a:endParaRPr lang="fr-BE" dirty="0"/>
          </a:p>
        </p:txBody>
      </p:sp>
      <p:sp>
        <p:nvSpPr>
          <p:cNvPr id="9" name="Text Placeholder 2"/>
          <p:cNvSpPr>
            <a:spLocks noGrp="1"/>
          </p:cNvSpPr>
          <p:nvPr>
            <p:ph type="body" idx="1"/>
          </p:nvPr>
        </p:nvSpPr>
        <p:spPr>
          <a:xfrm>
            <a:off x="609600" y="1052738"/>
            <a:ext cx="10972800" cy="547260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BE" dirty="0"/>
          </a:p>
        </p:txBody>
      </p:sp>
      <p:sp>
        <p:nvSpPr>
          <p:cNvPr id="11" name="Slide Number Placeholder 5"/>
          <p:cNvSpPr>
            <a:spLocks noGrp="1"/>
          </p:cNvSpPr>
          <p:nvPr>
            <p:ph type="sldNum" sz="quarter" idx="4"/>
          </p:nvPr>
        </p:nvSpPr>
        <p:spPr>
          <a:xfrm>
            <a:off x="4691360" y="6525344"/>
            <a:ext cx="2844800" cy="29312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dirty="0" smtClean="0"/>
              <a:t> </a:t>
            </a:r>
            <a:fld id="{30A9230E-FFBB-4CCB-ABD7-198084EDE768}" type="slidenum">
              <a:rPr lang="fr-BE" smtClean="0"/>
              <a:pPr/>
              <a:t>‹nr.›</a:t>
            </a:fld>
            <a:r>
              <a:rPr lang="fr-BE" dirty="0" smtClean="0"/>
              <a:t> </a:t>
            </a:r>
            <a:endParaRPr lang="fr-BE" dirty="0"/>
          </a:p>
        </p:txBody>
      </p:sp>
    </p:spTree>
    <p:extLst>
      <p:ext uri="{BB962C8B-B14F-4D97-AF65-F5344CB8AC3E}">
        <p14:creationId xmlns:p14="http://schemas.microsoft.com/office/powerpoint/2010/main" val="3465335338"/>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8" r:id="rId3"/>
    <p:sldLayoutId id="2147483911" r:id="rId4"/>
    <p:sldLayoutId id="2147483912" r:id="rId5"/>
    <p:sldLayoutId id="2147483917" r:id="rId6"/>
    <p:sldLayoutId id="2147483902" r:id="rId7"/>
    <p:sldLayoutId id="2147483921" r:id="rId8"/>
    <p:sldLayoutId id="2147483922" r:id="rId9"/>
    <p:sldLayoutId id="2147483924" r:id="rId10"/>
    <p:sldLayoutId id="2147483926" r:id="rId11"/>
    <p:sldLayoutId id="2147483927" r:id="rId12"/>
    <p:sldLayoutId id="2147483928" r:id="rId13"/>
    <p:sldLayoutId id="2147483929" r:id="rId14"/>
    <p:sldLayoutId id="2147483931" r:id="rId15"/>
    <p:sldLayoutId id="2147483932" r:id="rId16"/>
    <p:sldLayoutId id="2147483933" r:id="rId17"/>
    <p:sldLayoutId id="2147483934" r:id="rId18"/>
    <p:sldLayoutId id="2147483935" r:id="rId19"/>
    <p:sldLayoutId id="2147483936" r:id="rId20"/>
  </p:sldLayoutIdLst>
  <p:timing>
    <p:tnLst>
      <p:par>
        <p:cTn id="1" dur="indefinite" restart="never" nodeType="tmRoot"/>
      </p:par>
    </p:tnLst>
  </p:timing>
  <p:hf hdr="0" ftr="0" dt="0"/>
  <p:txStyles>
    <p:titleStyle>
      <a:lvl1pPr algn="ctr" defTabSz="914384" rtl="0" eaLnBrk="1" latinLnBrk="0" hangingPunct="1">
        <a:spcBef>
          <a:spcPct val="0"/>
        </a:spcBef>
        <a:buNone/>
        <a:defRPr sz="3599" kern="1200">
          <a:solidFill>
            <a:srgbClr val="0087BE"/>
          </a:solidFill>
          <a:latin typeface="+mn-lt"/>
          <a:ea typeface="+mj-ea"/>
          <a:cs typeface="Arial" panose="020B0604020202020204" pitchFamily="34" charset="0"/>
        </a:defRPr>
      </a:lvl1pPr>
    </p:titleStyle>
    <p:bodyStyle>
      <a:lvl1pPr marL="342894" indent="-342894" algn="l" defTabSz="914384" rtl="0" eaLnBrk="1" latinLnBrk="0" hangingPunct="1">
        <a:spcBef>
          <a:spcPct val="20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742937" indent="-28574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2980"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3pPr>
      <a:lvl4pPr marL="1600173"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4pPr>
      <a:lvl5pPr marL="2057364" indent="-228596" algn="l" defTabSz="914384"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5pPr>
      <a:lvl6pPr marL="2514557"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50"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41"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33" indent="-228596" algn="l" defTabSz="91438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7" algn="l" defTabSz="914384" rtl="0" eaLnBrk="1" latinLnBrk="0" hangingPunct="1">
        <a:defRPr sz="1800" kern="1200">
          <a:solidFill>
            <a:schemeClr val="tx1"/>
          </a:solidFill>
          <a:latin typeface="+mn-lt"/>
          <a:ea typeface="+mn-ea"/>
          <a:cs typeface="+mn-cs"/>
        </a:defRPr>
      </a:lvl4pPr>
      <a:lvl5pPr marL="1828767" algn="l" defTabSz="914384" rtl="0" eaLnBrk="1" latinLnBrk="0" hangingPunct="1">
        <a:defRPr sz="1800" kern="1200">
          <a:solidFill>
            <a:schemeClr val="tx1"/>
          </a:solidFill>
          <a:latin typeface="+mn-lt"/>
          <a:ea typeface="+mn-ea"/>
          <a:cs typeface="+mn-cs"/>
        </a:defRPr>
      </a:lvl5pPr>
      <a:lvl6pPr marL="2285961"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3" algn="l" defTabSz="914384" rtl="0" eaLnBrk="1" latinLnBrk="0" hangingPunct="1">
        <a:defRPr sz="1800" kern="1200">
          <a:solidFill>
            <a:schemeClr val="tx1"/>
          </a:solidFill>
          <a:latin typeface="+mn-lt"/>
          <a:ea typeface="+mn-ea"/>
          <a:cs typeface="+mn-cs"/>
        </a:defRPr>
      </a:lvl8pPr>
      <a:lvl9pPr marL="3657537" algn="l" defTabSz="91438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gif"/><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8.png"/><Relationship Id="rId3" Type="http://schemas.openxmlformats.org/officeDocument/2006/relationships/oleObject" Target="../embeddings/oleObject1.bin"/><Relationship Id="rId7" Type="http://schemas.openxmlformats.org/officeDocument/2006/relationships/image" Target="../media/image46.png"/><Relationship Id="rId12" Type="http://schemas.openxmlformats.org/officeDocument/2006/relationships/oleObject" Target="../embeddings/oleObject4.bin"/><Relationship Id="rId17" Type="http://schemas.openxmlformats.org/officeDocument/2006/relationships/image" Target="../media/image52.png"/><Relationship Id="rId2" Type="http://schemas.openxmlformats.org/officeDocument/2006/relationships/slideLayout" Target="../slideLayouts/slideLayout2.xml"/><Relationship Id="rId16" Type="http://schemas.openxmlformats.org/officeDocument/2006/relationships/image" Target="../media/image51.png"/><Relationship Id="rId1" Type="http://schemas.openxmlformats.org/officeDocument/2006/relationships/vmlDrawing" Target="../drawings/vmlDrawing1.vml"/><Relationship Id="rId6" Type="http://schemas.openxmlformats.org/officeDocument/2006/relationships/image" Target="../media/image45.png"/><Relationship Id="rId11" Type="http://schemas.openxmlformats.org/officeDocument/2006/relationships/oleObject" Target="../embeddings/oleObject3.bin"/><Relationship Id="rId5" Type="http://schemas.openxmlformats.org/officeDocument/2006/relationships/image" Target="../media/image44.png"/><Relationship Id="rId15" Type="http://schemas.openxmlformats.org/officeDocument/2006/relationships/image" Target="../media/image50.png"/><Relationship Id="rId10" Type="http://schemas.openxmlformats.org/officeDocument/2006/relationships/image" Target="../media/image43.wmf"/><Relationship Id="rId4" Type="http://schemas.openxmlformats.org/officeDocument/2006/relationships/image" Target="../media/image42.wmf"/><Relationship Id="rId9" Type="http://schemas.openxmlformats.org/officeDocument/2006/relationships/oleObject" Target="../embeddings/oleObject2.bin"/><Relationship Id="rId14" Type="http://schemas.openxmlformats.org/officeDocument/2006/relationships/image" Target="../media/image4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play.google.com/store/apps/details?id=be.kszbcss.mybenefits&amp;hl=en&amp;gl=US" TargetMode="External"/><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hyperlink" Target="https://www.mybenefits.fgov.be/" TargetMode="External"/><Relationship Id="rId4" Type="http://schemas.openxmlformats.org/officeDocument/2006/relationships/hyperlink" Target="https://apps.apple.com/be/app/mybenefits/id1447094117?l=en#?platform=iphone"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7368" y="1484784"/>
            <a:ext cx="11377264" cy="1470025"/>
          </a:xfrm>
        </p:spPr>
        <p:txBody>
          <a:bodyPr>
            <a:noAutofit/>
          </a:bodyPr>
          <a:lstStyle/>
          <a:p>
            <a:pPr>
              <a:defRPr/>
            </a:pPr>
            <a:r>
              <a:rPr lang="nl-BE" sz="4800" b="1" dirty="0" smtClean="0">
                <a:cs typeface="Arial" charset="0"/>
              </a:rPr>
              <a:t>Sound </a:t>
            </a:r>
            <a:r>
              <a:rPr lang="nl-BE" sz="4800" b="1" dirty="0" err="1" smtClean="0">
                <a:cs typeface="Arial" charset="0"/>
              </a:rPr>
              <a:t>electronic</a:t>
            </a:r>
            <a:r>
              <a:rPr lang="nl-BE" sz="4800" b="1" dirty="0" smtClean="0">
                <a:cs typeface="Arial" charset="0"/>
              </a:rPr>
              <a:t> information management as a </a:t>
            </a:r>
            <a:r>
              <a:rPr lang="nl-BE" sz="4800" b="1" dirty="0" err="1" smtClean="0">
                <a:cs typeface="Arial" charset="0"/>
              </a:rPr>
              <a:t>critical</a:t>
            </a:r>
            <a:r>
              <a:rPr lang="nl-BE" sz="4800" b="1" dirty="0" smtClean="0">
                <a:cs typeface="Arial" charset="0"/>
              </a:rPr>
              <a:t> </a:t>
            </a:r>
            <a:r>
              <a:rPr lang="nl-BE" sz="4800" b="1" dirty="0" err="1" smtClean="0">
                <a:cs typeface="Arial" charset="0"/>
              </a:rPr>
              <a:t>success</a:t>
            </a:r>
            <a:r>
              <a:rPr lang="nl-BE" sz="4800" b="1" dirty="0" smtClean="0">
                <a:cs typeface="Arial" charset="0"/>
              </a:rPr>
              <a:t> factor</a:t>
            </a:r>
            <a:br>
              <a:rPr lang="nl-BE" sz="4800" b="1" dirty="0" smtClean="0">
                <a:cs typeface="Arial" charset="0"/>
              </a:rPr>
            </a:br>
            <a:r>
              <a:rPr lang="nl-BE" sz="4800" b="1" dirty="0" err="1" smtClean="0">
                <a:cs typeface="Arial" charset="0"/>
              </a:rPr>
              <a:t>for</a:t>
            </a:r>
            <a:r>
              <a:rPr lang="nl-BE" sz="4800" b="1" dirty="0" smtClean="0">
                <a:cs typeface="Arial" charset="0"/>
              </a:rPr>
              <a:t> </a:t>
            </a:r>
            <a:r>
              <a:rPr lang="nl-BE" sz="4800" b="1" dirty="0" err="1" smtClean="0">
                <a:cs typeface="Arial" charset="0"/>
              </a:rPr>
              <a:t>effective</a:t>
            </a:r>
            <a:r>
              <a:rPr lang="nl-BE" sz="4800" b="1" dirty="0" smtClean="0">
                <a:cs typeface="Arial" charset="0"/>
              </a:rPr>
              <a:t> </a:t>
            </a:r>
            <a:r>
              <a:rPr lang="nl-BE" sz="4800" b="1" dirty="0" err="1" smtClean="0">
                <a:cs typeface="Arial" charset="0"/>
              </a:rPr>
              <a:t>and</a:t>
            </a:r>
            <a:r>
              <a:rPr lang="nl-BE" sz="4800" b="1" dirty="0" smtClean="0">
                <a:cs typeface="Arial" charset="0"/>
              </a:rPr>
              <a:t> </a:t>
            </a:r>
            <a:r>
              <a:rPr lang="nl-BE" sz="4800" b="1" dirty="0" err="1" smtClean="0">
                <a:cs typeface="Arial" charset="0"/>
              </a:rPr>
              <a:t>efficient</a:t>
            </a:r>
            <a:r>
              <a:rPr lang="nl-BE" sz="4800" b="1" dirty="0">
                <a:cs typeface="Arial" charset="0"/>
              </a:rPr>
              <a:t/>
            </a:r>
            <a:br>
              <a:rPr lang="nl-BE" sz="4800" b="1" dirty="0">
                <a:cs typeface="Arial" charset="0"/>
              </a:rPr>
            </a:br>
            <a:r>
              <a:rPr lang="nl-BE" sz="4800" b="1" dirty="0" err="1" smtClean="0">
                <a:cs typeface="Arial" charset="0"/>
              </a:rPr>
              <a:t>social</a:t>
            </a:r>
            <a:r>
              <a:rPr lang="nl-BE" sz="4800" b="1" dirty="0" smtClean="0">
                <a:cs typeface="Arial" charset="0"/>
              </a:rPr>
              <a:t> </a:t>
            </a:r>
            <a:r>
              <a:rPr lang="nl-BE" sz="4800" b="1" dirty="0" err="1" smtClean="0">
                <a:cs typeface="Arial" charset="0"/>
              </a:rPr>
              <a:t>protection</a:t>
            </a:r>
            <a:r>
              <a:rPr lang="nl-BE" sz="4800" b="1" dirty="0" smtClean="0">
                <a:cs typeface="Arial" charset="0"/>
              </a:rPr>
              <a:t> </a:t>
            </a:r>
            <a:r>
              <a:rPr lang="nl-BE" sz="4800" b="1" dirty="0" err="1" smtClean="0">
                <a:cs typeface="Arial" charset="0"/>
              </a:rPr>
              <a:t>and</a:t>
            </a:r>
            <a:r>
              <a:rPr lang="nl-BE" sz="4800" b="1" dirty="0" smtClean="0">
                <a:cs typeface="Arial" charset="0"/>
              </a:rPr>
              <a:t> health care</a:t>
            </a:r>
            <a:endParaRPr lang="nl-BE" sz="4800" b="1" dirty="0">
              <a:solidFill>
                <a:srgbClr val="0087BE"/>
              </a:solidFill>
              <a:cs typeface="Arial" charset="0"/>
            </a:endParaRPr>
          </a:p>
        </p:txBody>
      </p:sp>
    </p:spTree>
    <p:extLst>
      <p:ext uri="{BB962C8B-B14F-4D97-AF65-F5344CB8AC3E}">
        <p14:creationId xmlns:p14="http://schemas.microsoft.com/office/powerpoint/2010/main" val="3449361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5264476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9744006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1251064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9019543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00672"/>
          </a:xfrm>
          <a:prstGeom prst="rect">
            <a:avLst/>
          </a:prstGeom>
        </p:spPr>
      </p:pic>
    </p:spTree>
    <p:extLst>
      <p:ext uri="{BB962C8B-B14F-4D97-AF65-F5344CB8AC3E}">
        <p14:creationId xmlns:p14="http://schemas.microsoft.com/office/powerpoint/2010/main" val="41138019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9627690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14" y="0"/>
            <a:ext cx="12159573" cy="6858000"/>
          </a:xfrm>
          <a:prstGeom prst="rect">
            <a:avLst/>
          </a:prstGeom>
        </p:spPr>
      </p:pic>
    </p:spTree>
    <p:extLst>
      <p:ext uri="{BB962C8B-B14F-4D97-AF65-F5344CB8AC3E}">
        <p14:creationId xmlns:p14="http://schemas.microsoft.com/office/powerpoint/2010/main" val="30609851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40760077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9747019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4806974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normAutofit fontScale="92500" lnSpcReduction="10000"/>
          </a:bodyPr>
          <a:lstStyle/>
          <a:p>
            <a:r>
              <a:rPr lang="nl-BE" dirty="0" err="1" smtClean="0"/>
              <a:t>education</a:t>
            </a:r>
            <a:r>
              <a:rPr lang="nl-BE" dirty="0" smtClean="0"/>
              <a:t>: </a:t>
            </a:r>
            <a:r>
              <a:rPr lang="nl-BE" dirty="0" err="1" smtClean="0"/>
              <a:t>law</a:t>
            </a:r>
            <a:r>
              <a:rPr lang="nl-BE" dirty="0" smtClean="0"/>
              <a:t>, ICT, ICT </a:t>
            </a:r>
            <a:r>
              <a:rPr lang="nl-BE" dirty="0" err="1" smtClean="0"/>
              <a:t>auditing</a:t>
            </a:r>
            <a:r>
              <a:rPr lang="nl-BE" dirty="0" smtClean="0"/>
              <a:t>, management, personal coaching</a:t>
            </a:r>
          </a:p>
          <a:p>
            <a:r>
              <a:rPr lang="nl-BE" dirty="0" smtClean="0"/>
              <a:t>professional </a:t>
            </a:r>
            <a:r>
              <a:rPr lang="nl-BE" dirty="0" err="1" smtClean="0"/>
              <a:t>activities</a:t>
            </a:r>
            <a:endParaRPr lang="nl-BE" dirty="0" smtClean="0"/>
          </a:p>
          <a:p>
            <a:pPr lvl="1"/>
            <a:r>
              <a:rPr lang="nl-BE" dirty="0" smtClean="0"/>
              <a:t>Crossroads Bank </a:t>
            </a:r>
            <a:r>
              <a:rPr lang="nl-BE" dirty="0" err="1" smtClean="0"/>
              <a:t>for</a:t>
            </a:r>
            <a:r>
              <a:rPr lang="nl-BE" dirty="0" smtClean="0"/>
              <a:t> </a:t>
            </a:r>
            <a:r>
              <a:rPr lang="nl-BE" dirty="0" err="1" smtClean="0"/>
              <a:t>Social</a:t>
            </a:r>
            <a:r>
              <a:rPr lang="nl-BE" dirty="0" smtClean="0"/>
              <a:t> Security</a:t>
            </a:r>
          </a:p>
          <a:p>
            <a:pPr lvl="2"/>
            <a:r>
              <a:rPr lang="nl-BE" dirty="0" smtClean="0"/>
              <a:t>1986-1991: </a:t>
            </a:r>
            <a:r>
              <a:rPr lang="nl-BE" dirty="0" err="1" smtClean="0"/>
              <a:t>originator</a:t>
            </a:r>
            <a:r>
              <a:rPr lang="nl-BE" dirty="0" smtClean="0"/>
              <a:t> as </a:t>
            </a:r>
            <a:r>
              <a:rPr lang="nl-BE" dirty="0" err="1" smtClean="0"/>
              <a:t>an</a:t>
            </a:r>
            <a:r>
              <a:rPr lang="nl-BE" dirty="0" smtClean="0"/>
              <a:t> </a:t>
            </a:r>
            <a:r>
              <a:rPr lang="nl-BE" dirty="0" err="1" smtClean="0"/>
              <a:t>advisor</a:t>
            </a:r>
            <a:r>
              <a:rPr lang="nl-BE" dirty="0" smtClean="0"/>
              <a:t> </a:t>
            </a:r>
            <a:r>
              <a:rPr lang="nl-BE" dirty="0" err="1" smtClean="0"/>
              <a:t>to</a:t>
            </a:r>
            <a:r>
              <a:rPr lang="nl-BE" dirty="0" smtClean="0"/>
              <a:t> </a:t>
            </a:r>
            <a:r>
              <a:rPr lang="nl-BE" dirty="0" err="1" smtClean="0"/>
              <a:t>the</a:t>
            </a:r>
            <a:r>
              <a:rPr lang="nl-BE" dirty="0" smtClean="0"/>
              <a:t> Minister of </a:t>
            </a:r>
            <a:r>
              <a:rPr lang="nl-BE" dirty="0" err="1" smtClean="0"/>
              <a:t>Social</a:t>
            </a:r>
            <a:r>
              <a:rPr lang="nl-BE" dirty="0" smtClean="0"/>
              <a:t> </a:t>
            </a:r>
            <a:r>
              <a:rPr lang="nl-BE" dirty="0" err="1" smtClean="0"/>
              <a:t>Affairs</a:t>
            </a:r>
            <a:r>
              <a:rPr lang="nl-BE" dirty="0" smtClean="0"/>
              <a:t> </a:t>
            </a:r>
            <a:r>
              <a:rPr lang="nl-BE" dirty="0" err="1" smtClean="0"/>
              <a:t>and</a:t>
            </a:r>
            <a:r>
              <a:rPr lang="nl-BE" dirty="0" smtClean="0"/>
              <a:t> </a:t>
            </a:r>
            <a:r>
              <a:rPr lang="nl-BE" dirty="0" err="1" smtClean="0"/>
              <a:t>the</a:t>
            </a:r>
            <a:r>
              <a:rPr lang="nl-BE" dirty="0" smtClean="0"/>
              <a:t> Prime Minister</a:t>
            </a:r>
          </a:p>
          <a:p>
            <a:pPr lvl="2"/>
            <a:r>
              <a:rPr lang="nl-BE" dirty="0" err="1" smtClean="0"/>
              <a:t>since</a:t>
            </a:r>
            <a:r>
              <a:rPr lang="nl-BE" dirty="0" smtClean="0"/>
              <a:t> 1991: CEO</a:t>
            </a:r>
          </a:p>
          <a:p>
            <a:pPr lvl="1"/>
            <a:r>
              <a:rPr lang="nl-BE" dirty="0" smtClean="0"/>
              <a:t>Data </a:t>
            </a:r>
            <a:r>
              <a:rPr lang="nl-BE" dirty="0" err="1" smtClean="0"/>
              <a:t>Protection</a:t>
            </a:r>
            <a:r>
              <a:rPr lang="nl-BE" dirty="0" smtClean="0"/>
              <a:t> </a:t>
            </a:r>
            <a:r>
              <a:rPr lang="nl-BE" dirty="0" err="1" smtClean="0"/>
              <a:t>Authority</a:t>
            </a:r>
            <a:endParaRPr lang="nl-BE" dirty="0" smtClean="0"/>
          </a:p>
          <a:p>
            <a:pPr lvl="2"/>
            <a:r>
              <a:rPr lang="nl-BE" dirty="0" smtClean="0"/>
              <a:t>1991-2022: </a:t>
            </a:r>
            <a:r>
              <a:rPr lang="nl-BE" dirty="0" err="1" smtClean="0"/>
              <a:t>external</a:t>
            </a:r>
            <a:r>
              <a:rPr lang="nl-BE" dirty="0" smtClean="0"/>
              <a:t> member</a:t>
            </a:r>
          </a:p>
          <a:p>
            <a:pPr lvl="1"/>
            <a:r>
              <a:rPr lang="nl-BE" dirty="0" smtClean="0"/>
              <a:t>Federal </a:t>
            </a:r>
            <a:r>
              <a:rPr lang="nl-BE" dirty="0" err="1" smtClean="0"/>
              <a:t>Ministry</a:t>
            </a:r>
            <a:r>
              <a:rPr lang="nl-BE" dirty="0" smtClean="0"/>
              <a:t> of ICT</a:t>
            </a:r>
          </a:p>
          <a:p>
            <a:pPr lvl="2"/>
            <a:r>
              <a:rPr lang="nl-BE" dirty="0" smtClean="0"/>
              <a:t>2000-2001: </a:t>
            </a:r>
            <a:r>
              <a:rPr lang="nl-BE" dirty="0" err="1" smtClean="0"/>
              <a:t>originator</a:t>
            </a:r>
            <a:r>
              <a:rPr lang="nl-BE" dirty="0" smtClean="0"/>
              <a:t> as </a:t>
            </a:r>
            <a:r>
              <a:rPr lang="nl-BE" dirty="0" err="1" smtClean="0"/>
              <a:t>an</a:t>
            </a:r>
            <a:r>
              <a:rPr lang="nl-BE" dirty="0" smtClean="0"/>
              <a:t> </a:t>
            </a:r>
            <a:r>
              <a:rPr lang="nl-BE" dirty="0" err="1" smtClean="0"/>
              <a:t>advisor</a:t>
            </a:r>
            <a:r>
              <a:rPr lang="nl-BE" dirty="0" smtClean="0"/>
              <a:t> </a:t>
            </a:r>
            <a:r>
              <a:rPr lang="nl-BE" dirty="0" err="1" smtClean="0"/>
              <a:t>to</a:t>
            </a:r>
            <a:r>
              <a:rPr lang="nl-BE" dirty="0" smtClean="0"/>
              <a:t> </a:t>
            </a:r>
            <a:r>
              <a:rPr lang="nl-BE" dirty="0" err="1" smtClean="0"/>
              <a:t>the</a:t>
            </a:r>
            <a:r>
              <a:rPr lang="nl-BE" dirty="0" smtClean="0"/>
              <a:t> Minister of ICT (</a:t>
            </a:r>
            <a:r>
              <a:rPr lang="nl-BE" dirty="0" err="1" smtClean="0"/>
              <a:t>ao</a:t>
            </a:r>
            <a:r>
              <a:rPr lang="nl-BE" dirty="0" smtClean="0"/>
              <a:t> </a:t>
            </a:r>
            <a:r>
              <a:rPr lang="nl-BE" dirty="0" err="1" smtClean="0"/>
              <a:t>conception</a:t>
            </a:r>
            <a:r>
              <a:rPr lang="nl-BE" dirty="0" smtClean="0"/>
              <a:t> of </a:t>
            </a:r>
            <a:r>
              <a:rPr lang="nl-BE" dirty="0" err="1" smtClean="0"/>
              <a:t>electronic</a:t>
            </a:r>
            <a:r>
              <a:rPr lang="nl-BE" dirty="0" smtClean="0"/>
              <a:t> </a:t>
            </a:r>
            <a:r>
              <a:rPr lang="nl-BE" dirty="0" err="1" smtClean="0"/>
              <a:t>identity</a:t>
            </a:r>
            <a:r>
              <a:rPr lang="nl-BE" dirty="0" smtClean="0"/>
              <a:t> card)</a:t>
            </a:r>
          </a:p>
          <a:p>
            <a:pPr lvl="1"/>
            <a:r>
              <a:rPr lang="nl-BE" dirty="0" smtClean="0"/>
              <a:t>Smals (</a:t>
            </a:r>
            <a:r>
              <a:rPr lang="en-US" dirty="0"/>
              <a:t>non for profit operational ICT </a:t>
            </a:r>
            <a:r>
              <a:rPr lang="en-US" dirty="0" smtClean="0"/>
              <a:t>association of public </a:t>
            </a:r>
            <a:r>
              <a:rPr lang="en-US" dirty="0"/>
              <a:t>institutions of social security and </a:t>
            </a:r>
            <a:r>
              <a:rPr lang="en-US" dirty="0" smtClean="0"/>
              <a:t>health)</a:t>
            </a:r>
          </a:p>
          <a:p>
            <a:pPr lvl="2"/>
            <a:r>
              <a:rPr lang="en-US" dirty="0" smtClean="0"/>
              <a:t>since 2004: CEO (</a:t>
            </a:r>
            <a:r>
              <a:rPr lang="en-US" dirty="0" err="1" smtClean="0"/>
              <a:t>ao</a:t>
            </a:r>
            <a:r>
              <a:rPr lang="en-US" dirty="0" smtClean="0"/>
              <a:t> originator of G-Cloud initiative)</a:t>
            </a:r>
            <a:endParaRPr lang="nl-BE" dirty="0" smtClean="0"/>
          </a:p>
          <a:p>
            <a:pPr lvl="1"/>
            <a:r>
              <a:rPr lang="nl-BE" dirty="0" smtClean="0"/>
              <a:t>eHealth platform</a:t>
            </a:r>
          </a:p>
          <a:p>
            <a:pPr lvl="2"/>
            <a:r>
              <a:rPr lang="nl-BE" dirty="0" smtClean="0"/>
              <a:t>2007-2008: </a:t>
            </a:r>
            <a:r>
              <a:rPr lang="nl-BE" dirty="0" err="1" smtClean="0"/>
              <a:t>originator</a:t>
            </a:r>
            <a:r>
              <a:rPr lang="nl-BE" dirty="0" smtClean="0"/>
              <a:t> as </a:t>
            </a:r>
            <a:r>
              <a:rPr lang="nl-BE" dirty="0" err="1" smtClean="0"/>
              <a:t>an</a:t>
            </a:r>
            <a:r>
              <a:rPr lang="nl-BE" dirty="0" smtClean="0"/>
              <a:t> </a:t>
            </a:r>
            <a:r>
              <a:rPr lang="nl-BE" dirty="0" err="1" smtClean="0"/>
              <a:t>advisor</a:t>
            </a:r>
            <a:r>
              <a:rPr lang="nl-BE" dirty="0" smtClean="0"/>
              <a:t> </a:t>
            </a:r>
            <a:r>
              <a:rPr lang="nl-BE" dirty="0" err="1" smtClean="0"/>
              <a:t>to</a:t>
            </a:r>
            <a:r>
              <a:rPr lang="nl-BE" dirty="0" smtClean="0"/>
              <a:t> </a:t>
            </a:r>
            <a:r>
              <a:rPr lang="nl-BE" dirty="0" err="1" smtClean="0"/>
              <a:t>the</a:t>
            </a:r>
            <a:r>
              <a:rPr lang="nl-BE" dirty="0" smtClean="0"/>
              <a:t> Minister of Public Health</a:t>
            </a:r>
          </a:p>
          <a:p>
            <a:pPr lvl="2"/>
            <a:r>
              <a:rPr lang="nl-BE" dirty="0" err="1" smtClean="0"/>
              <a:t>since</a:t>
            </a:r>
            <a:r>
              <a:rPr lang="nl-BE" dirty="0" smtClean="0"/>
              <a:t> 2008: CEO</a:t>
            </a:r>
          </a:p>
          <a:p>
            <a:pPr lvl="2"/>
            <a:r>
              <a:rPr lang="nl-BE" dirty="0" smtClean="0"/>
              <a:t>2020-2021: </a:t>
            </a:r>
            <a:r>
              <a:rPr lang="nl-BE" dirty="0" err="1" smtClean="0"/>
              <a:t>enterprise</a:t>
            </a:r>
            <a:r>
              <a:rPr lang="nl-BE" dirty="0" smtClean="0"/>
              <a:t> architect of </a:t>
            </a:r>
            <a:r>
              <a:rPr lang="nl-BE" dirty="0" err="1" smtClean="0"/>
              <a:t>Belgian</a:t>
            </a:r>
            <a:r>
              <a:rPr lang="nl-BE" dirty="0" smtClean="0"/>
              <a:t> information systems </a:t>
            </a:r>
            <a:r>
              <a:rPr lang="nl-BE" dirty="0" err="1" smtClean="0"/>
              <a:t>to</a:t>
            </a:r>
            <a:r>
              <a:rPr lang="nl-BE" dirty="0" smtClean="0"/>
              <a:t> </a:t>
            </a:r>
            <a:r>
              <a:rPr lang="nl-BE" dirty="0" err="1" smtClean="0"/>
              <a:t>fight</a:t>
            </a:r>
            <a:r>
              <a:rPr lang="nl-BE" dirty="0" smtClean="0"/>
              <a:t> </a:t>
            </a:r>
            <a:r>
              <a:rPr lang="nl-BE" dirty="0" err="1" smtClean="0"/>
              <a:t>the</a:t>
            </a:r>
            <a:r>
              <a:rPr lang="nl-BE" dirty="0" smtClean="0"/>
              <a:t> COVID-19 </a:t>
            </a:r>
            <a:r>
              <a:rPr lang="nl-BE" dirty="0" err="1" smtClean="0"/>
              <a:t>pandemic</a:t>
            </a:r>
            <a:r>
              <a:rPr lang="nl-BE" dirty="0" smtClean="0"/>
              <a:t> (</a:t>
            </a:r>
            <a:r>
              <a:rPr lang="nl-BE" dirty="0" err="1" smtClean="0"/>
              <a:t>testing</a:t>
            </a:r>
            <a:r>
              <a:rPr lang="nl-BE" dirty="0" smtClean="0"/>
              <a:t>, </a:t>
            </a:r>
            <a:r>
              <a:rPr lang="nl-BE" dirty="0" err="1" smtClean="0"/>
              <a:t>tracing</a:t>
            </a:r>
            <a:r>
              <a:rPr lang="nl-BE" dirty="0" smtClean="0"/>
              <a:t>, </a:t>
            </a:r>
            <a:r>
              <a:rPr lang="nl-BE" dirty="0" err="1" smtClean="0"/>
              <a:t>vaccination</a:t>
            </a:r>
            <a:r>
              <a:rPr lang="nl-BE" dirty="0" smtClean="0"/>
              <a:t>) </a:t>
            </a:r>
            <a:r>
              <a:rPr lang="nl-BE" dirty="0" err="1" smtClean="0"/>
              <a:t>and</a:t>
            </a:r>
            <a:r>
              <a:rPr lang="nl-BE" dirty="0" smtClean="0"/>
              <a:t> </a:t>
            </a:r>
            <a:r>
              <a:rPr lang="nl-BE" dirty="0" err="1" smtClean="0"/>
              <a:t>contributor</a:t>
            </a:r>
            <a:r>
              <a:rPr lang="nl-BE" dirty="0" smtClean="0"/>
              <a:t> </a:t>
            </a:r>
            <a:r>
              <a:rPr lang="nl-BE" dirty="0" err="1" smtClean="0"/>
              <a:t>to</a:t>
            </a:r>
            <a:r>
              <a:rPr lang="nl-BE" dirty="0" smtClean="0"/>
              <a:t> development of </a:t>
            </a:r>
            <a:r>
              <a:rPr lang="nl-BE" dirty="0" err="1" smtClean="0"/>
              <a:t>components</a:t>
            </a:r>
            <a:r>
              <a:rPr lang="nl-BE" dirty="0" smtClean="0"/>
              <a:t> on EU </a:t>
            </a:r>
            <a:r>
              <a:rPr lang="nl-BE" dirty="0" err="1" smtClean="0"/>
              <a:t>and</a:t>
            </a:r>
            <a:r>
              <a:rPr lang="nl-BE" dirty="0" smtClean="0"/>
              <a:t> </a:t>
            </a:r>
            <a:r>
              <a:rPr lang="nl-BE" smtClean="0"/>
              <a:t>WHO level</a:t>
            </a:r>
            <a:endParaRPr lang="nl-BE" dirty="0"/>
          </a:p>
        </p:txBody>
      </p:sp>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2</a:t>
            </a:fld>
            <a:r>
              <a:rPr lang="fr-BE" smtClean="0"/>
              <a:t> </a:t>
            </a:r>
            <a:endParaRPr lang="fr-BE" dirty="0"/>
          </a:p>
        </p:txBody>
      </p:sp>
      <p:sp>
        <p:nvSpPr>
          <p:cNvPr id="4" name="Titel 3"/>
          <p:cNvSpPr>
            <a:spLocks noGrp="1"/>
          </p:cNvSpPr>
          <p:nvPr>
            <p:ph type="title"/>
          </p:nvPr>
        </p:nvSpPr>
        <p:spPr/>
        <p:txBody>
          <a:bodyPr/>
          <a:lstStyle/>
          <a:p>
            <a:r>
              <a:rPr lang="nl-BE" dirty="0" err="1" smtClean="0"/>
              <a:t>About</a:t>
            </a:r>
            <a:r>
              <a:rPr lang="nl-BE" dirty="0" smtClean="0"/>
              <a:t> me (°1961)</a:t>
            </a:r>
            <a:endParaRPr lang="nl-BE" dirty="0"/>
          </a:p>
        </p:txBody>
      </p:sp>
    </p:spTree>
    <p:extLst>
      <p:ext uri="{BB962C8B-B14F-4D97-AF65-F5344CB8AC3E}">
        <p14:creationId xmlns:p14="http://schemas.microsoft.com/office/powerpoint/2010/main" val="11959582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4724612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684400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6646125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 y="0"/>
            <a:ext cx="12186576" cy="6858000"/>
          </a:xfrm>
          <a:prstGeom prst="rect">
            <a:avLst/>
          </a:prstGeom>
        </p:spPr>
      </p:pic>
    </p:spTree>
    <p:extLst>
      <p:ext uri="{BB962C8B-B14F-4D97-AF65-F5344CB8AC3E}">
        <p14:creationId xmlns:p14="http://schemas.microsoft.com/office/powerpoint/2010/main" val="13647880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08800"/>
          </a:xfrm>
          <a:prstGeom prst="rect">
            <a:avLst/>
          </a:prstGeom>
        </p:spPr>
      </p:pic>
    </p:spTree>
    <p:extLst>
      <p:ext uri="{BB962C8B-B14F-4D97-AF65-F5344CB8AC3E}">
        <p14:creationId xmlns:p14="http://schemas.microsoft.com/office/powerpoint/2010/main" val="22928332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7423" cy="6854951"/>
          </a:xfrm>
          <a:prstGeom prst="rect">
            <a:avLst/>
          </a:prstGeom>
        </p:spPr>
      </p:pic>
    </p:spTree>
    <p:extLst>
      <p:ext uri="{BB962C8B-B14F-4D97-AF65-F5344CB8AC3E}">
        <p14:creationId xmlns:p14="http://schemas.microsoft.com/office/powerpoint/2010/main" val="11020856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7424" cy="6854952"/>
          </a:xfrm>
          <a:prstGeom prst="rect">
            <a:avLst/>
          </a:prstGeom>
        </p:spPr>
      </p:pic>
    </p:spTree>
    <p:extLst>
      <p:ext uri="{BB962C8B-B14F-4D97-AF65-F5344CB8AC3E}">
        <p14:creationId xmlns:p14="http://schemas.microsoft.com/office/powerpoint/2010/main" val="33111859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3940751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3"/>
            <a:ext cx="12192000" cy="6856475"/>
          </a:xfrm>
          <a:prstGeom prst="rect">
            <a:avLst/>
          </a:prstGeom>
        </p:spPr>
      </p:pic>
    </p:spTree>
    <p:extLst>
      <p:ext uri="{BB962C8B-B14F-4D97-AF65-F5344CB8AC3E}">
        <p14:creationId xmlns:p14="http://schemas.microsoft.com/office/powerpoint/2010/main" val="31468755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2375384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solidFill>
                  <a:srgbClr val="0087BE"/>
                </a:solidFill>
              </a:rPr>
              <a:t>Setting </a:t>
            </a:r>
            <a:r>
              <a:rPr lang="en-GB" dirty="0" smtClean="0"/>
              <a:t>the scene</a:t>
            </a:r>
            <a:endParaRPr lang="en-GB" dirty="0">
              <a:solidFill>
                <a:srgbClr val="0087BE"/>
              </a:solidFill>
            </a:endParaRPr>
          </a:p>
        </p:txBody>
      </p:sp>
      <p:sp>
        <p:nvSpPr>
          <p:cNvPr id="5" name="Tijdelijke aanduiding voor dianummer 4"/>
          <p:cNvSpPr>
            <a:spLocks noGrp="1"/>
          </p:cNvSpPr>
          <p:nvPr>
            <p:ph type="sldNum" sz="quarter" idx="10"/>
          </p:nvPr>
        </p:nvSpPr>
        <p:spPr/>
        <p:txBody>
          <a:bodyPr/>
          <a:lstStyle/>
          <a:p>
            <a:pPr>
              <a:defRPr/>
            </a:pPr>
            <a:fld id="{EF66DDCB-4F40-4F8C-A2FE-269D135B5A13}" type="slidenum">
              <a:rPr lang="en-GB" smtClean="0"/>
              <a:pPr>
                <a:defRPr/>
              </a:pPr>
              <a:t>3</a:t>
            </a:fld>
            <a:endParaRPr lang="en-GB" dirty="0"/>
          </a:p>
        </p:txBody>
      </p:sp>
    </p:spTree>
    <p:extLst>
      <p:ext uri="{BB962C8B-B14F-4D97-AF65-F5344CB8AC3E}">
        <p14:creationId xmlns:p14="http://schemas.microsoft.com/office/powerpoint/2010/main" val="36510516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8052937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9692094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4132549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57568"/>
          </a:xfrm>
          <a:prstGeom prst="rect">
            <a:avLst/>
          </a:prstGeom>
        </p:spPr>
      </p:pic>
    </p:spTree>
    <p:extLst>
      <p:ext uri="{BB962C8B-B14F-4D97-AF65-F5344CB8AC3E}">
        <p14:creationId xmlns:p14="http://schemas.microsoft.com/office/powerpoint/2010/main" val="7680535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5393"/>
            <a:ext cx="12298533" cy="6893393"/>
          </a:xfrm>
          <a:prstGeom prst="rect">
            <a:avLst/>
          </a:prstGeom>
        </p:spPr>
      </p:pic>
    </p:spTree>
    <p:extLst>
      <p:ext uri="{BB962C8B-B14F-4D97-AF65-F5344CB8AC3E}">
        <p14:creationId xmlns:p14="http://schemas.microsoft.com/office/powerpoint/2010/main" val="20864421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30"/>
            <a:ext cx="12192000" cy="6847340"/>
          </a:xfrm>
          <a:prstGeom prst="rect">
            <a:avLst/>
          </a:prstGeom>
        </p:spPr>
      </p:pic>
    </p:spTree>
    <p:extLst>
      <p:ext uri="{BB962C8B-B14F-4D97-AF65-F5344CB8AC3E}">
        <p14:creationId xmlns:p14="http://schemas.microsoft.com/office/powerpoint/2010/main" val="23737942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solidFill>
                  <a:srgbClr val="0087BE"/>
                </a:solidFill>
              </a:rPr>
              <a:t>Application in the Belgian social sector</a:t>
            </a:r>
            <a:endParaRPr lang="en-GB" dirty="0">
              <a:solidFill>
                <a:srgbClr val="0087BE"/>
              </a:solidFill>
            </a:endParaRPr>
          </a:p>
        </p:txBody>
      </p:sp>
      <p:sp>
        <p:nvSpPr>
          <p:cNvPr id="5" name="Tijdelijke aanduiding voor dianummer 4"/>
          <p:cNvSpPr>
            <a:spLocks noGrp="1"/>
          </p:cNvSpPr>
          <p:nvPr>
            <p:ph type="sldNum" sz="quarter" idx="10"/>
          </p:nvPr>
        </p:nvSpPr>
        <p:spPr/>
        <p:txBody>
          <a:bodyPr/>
          <a:lstStyle/>
          <a:p>
            <a:pPr>
              <a:defRPr/>
            </a:pPr>
            <a:fld id="{EF66DDCB-4F40-4F8C-A2FE-269D135B5A13}" type="slidenum">
              <a:rPr lang="en-GB" smtClean="0"/>
              <a:pPr>
                <a:defRPr/>
              </a:pPr>
              <a:t>36</a:t>
            </a:fld>
            <a:endParaRPr lang="en-GB" dirty="0"/>
          </a:p>
        </p:txBody>
      </p:sp>
    </p:spTree>
    <p:extLst>
      <p:ext uri="{BB962C8B-B14F-4D97-AF65-F5344CB8AC3E}">
        <p14:creationId xmlns:p14="http://schemas.microsoft.com/office/powerpoint/2010/main" val="19754673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GB" dirty="0" smtClean="0"/>
              <a:t>&gt; 11,500,000 citizens</a:t>
            </a:r>
          </a:p>
          <a:p>
            <a:r>
              <a:rPr lang="en-GB" dirty="0" smtClean="0"/>
              <a:t>&gt; 230,000 employers</a:t>
            </a:r>
          </a:p>
          <a:p>
            <a:r>
              <a:rPr lang="en-GB" dirty="0" smtClean="0"/>
              <a:t>about 3,000 public and private institutions (actors) at several levels (federal, regional, local) dealing with</a:t>
            </a:r>
          </a:p>
          <a:p>
            <a:pPr lvl="1"/>
            <a:r>
              <a:rPr lang="en-GB" dirty="0" smtClean="0"/>
              <a:t>collection of social security contributions</a:t>
            </a:r>
          </a:p>
          <a:p>
            <a:pPr lvl="1"/>
            <a:r>
              <a:rPr lang="en-GB" dirty="0" smtClean="0"/>
              <a:t>delivery of social security benefits</a:t>
            </a:r>
          </a:p>
          <a:p>
            <a:pPr lvl="2"/>
            <a:r>
              <a:rPr lang="en-GB" dirty="0" smtClean="0"/>
              <a:t>child benefits</a:t>
            </a:r>
          </a:p>
          <a:p>
            <a:pPr lvl="2"/>
            <a:r>
              <a:rPr lang="en-GB" dirty="0" smtClean="0"/>
              <a:t>unemployment benefits</a:t>
            </a:r>
          </a:p>
          <a:p>
            <a:pPr lvl="2"/>
            <a:r>
              <a:rPr lang="en-GB" dirty="0" smtClean="0"/>
              <a:t>benefits in case of incapacity for work</a:t>
            </a:r>
          </a:p>
          <a:p>
            <a:pPr lvl="2"/>
            <a:r>
              <a:rPr lang="en-GB" dirty="0" smtClean="0"/>
              <a:t>benefits for the disabled</a:t>
            </a:r>
          </a:p>
          <a:p>
            <a:pPr lvl="2"/>
            <a:r>
              <a:rPr lang="en-GB" dirty="0" smtClean="0"/>
              <a:t>re-imbursement of health care costs</a:t>
            </a:r>
          </a:p>
          <a:p>
            <a:pPr lvl="2"/>
            <a:r>
              <a:rPr lang="en-GB" dirty="0" smtClean="0"/>
              <a:t>holiday pay</a:t>
            </a:r>
          </a:p>
          <a:p>
            <a:pPr lvl="2"/>
            <a:r>
              <a:rPr lang="en-GB" dirty="0" smtClean="0"/>
              <a:t>old age pensions</a:t>
            </a:r>
          </a:p>
          <a:p>
            <a:pPr lvl="2"/>
            <a:r>
              <a:rPr lang="en-GB" dirty="0" smtClean="0"/>
              <a:t>guaranteed minimum income</a:t>
            </a:r>
          </a:p>
          <a:p>
            <a:pPr lvl="1"/>
            <a:r>
              <a:rPr lang="en-GB" dirty="0" smtClean="0"/>
              <a:t>delivery of supplementary social benefits</a:t>
            </a:r>
          </a:p>
          <a:p>
            <a:pPr lvl="1"/>
            <a:r>
              <a:rPr lang="en-GB" dirty="0" smtClean="0"/>
              <a:t>delivery of supplementary benefits based on the social security status of a person</a:t>
            </a:r>
          </a:p>
          <a:p>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37</a:t>
            </a:fld>
            <a:r>
              <a:rPr lang="fr-BE" smtClean="0"/>
              <a:t> </a:t>
            </a:r>
            <a:endParaRPr lang="fr-BE" dirty="0"/>
          </a:p>
        </p:txBody>
      </p:sp>
      <p:sp>
        <p:nvSpPr>
          <p:cNvPr id="14338" name="Title 1"/>
          <p:cNvSpPr>
            <a:spLocks noGrp="1"/>
          </p:cNvSpPr>
          <p:nvPr>
            <p:ph type="title"/>
          </p:nvPr>
        </p:nvSpPr>
        <p:spPr/>
        <p:txBody>
          <a:bodyPr/>
          <a:lstStyle/>
          <a:p>
            <a:r>
              <a:rPr lang="en-US" altLang="en-US" smtClean="0"/>
              <a:t>Stakeholders of the Belgian social sector</a:t>
            </a:r>
            <a:endParaRPr lang="en-US" altLang="en-US" dirty="0" smtClean="0"/>
          </a:p>
        </p:txBody>
      </p:sp>
    </p:spTree>
    <p:extLst>
      <p:ext uri="{BB962C8B-B14F-4D97-AF65-F5344CB8AC3E}">
        <p14:creationId xmlns:p14="http://schemas.microsoft.com/office/powerpoint/2010/main" val="29471135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Crossroads Bank of Social Security (CBSS)</a:t>
            </a:r>
            <a:endParaRPr lang="en-US" dirty="0"/>
          </a:p>
        </p:txBody>
      </p:sp>
      <p:sp>
        <p:nvSpPr>
          <p:cNvPr id="5" name="Tijdelijke aanduiding voor dianummer 4"/>
          <p:cNvSpPr>
            <a:spLocks noGrp="1"/>
          </p:cNvSpPr>
          <p:nvPr>
            <p:ph type="sldNum" sz="quarter" idx="4"/>
          </p:nvPr>
        </p:nvSpPr>
        <p:spPr/>
        <p:txBody>
          <a:bodyPr/>
          <a:lstStyle/>
          <a:p>
            <a:r>
              <a:rPr lang="fr-BE" smtClean="0"/>
              <a:t> </a:t>
            </a:r>
            <a:fld id="{30A9230E-FFBB-4CCB-ABD7-198084EDE768}" type="slidenum">
              <a:rPr lang="fr-BE" smtClean="0"/>
              <a:pPr/>
              <a:t>38</a:t>
            </a:fld>
            <a:r>
              <a:rPr lang="fr-BE" smtClean="0"/>
              <a:t> </a:t>
            </a:r>
            <a:endParaRPr lang="fr-BE" dirty="0"/>
          </a:p>
        </p:txBody>
      </p:sp>
      <p:grpSp>
        <p:nvGrpSpPr>
          <p:cNvPr id="6" name="Group 5"/>
          <p:cNvGrpSpPr/>
          <p:nvPr/>
        </p:nvGrpSpPr>
        <p:grpSpPr>
          <a:xfrm>
            <a:off x="1910801" y="905816"/>
            <a:ext cx="8179606" cy="5530086"/>
            <a:chOff x="467544" y="1404565"/>
            <a:chExt cx="7560841" cy="5111750"/>
          </a:xfrm>
        </p:grpSpPr>
        <p:grpSp>
          <p:nvGrpSpPr>
            <p:cNvPr id="7" name="Group 30720"/>
            <p:cNvGrpSpPr>
              <a:grpSpLocks/>
            </p:cNvGrpSpPr>
            <p:nvPr/>
          </p:nvGrpSpPr>
          <p:grpSpPr bwMode="auto">
            <a:xfrm>
              <a:off x="467544" y="1404565"/>
              <a:ext cx="7264400" cy="5111750"/>
              <a:chOff x="387375" y="1114698"/>
              <a:chExt cx="7263209" cy="5111774"/>
            </a:xfrm>
          </p:grpSpPr>
          <p:sp>
            <p:nvSpPr>
              <p:cNvPr id="10" name="Freeform 9"/>
              <p:cNvSpPr>
                <a:spLocks noChangeAspect="1"/>
              </p:cNvSpPr>
              <p:nvPr/>
            </p:nvSpPr>
            <p:spPr bwMode="auto">
              <a:xfrm>
                <a:off x="3617407" y="2637118"/>
                <a:ext cx="1603112" cy="1598620"/>
              </a:xfrm>
              <a:custGeom>
                <a:avLst/>
                <a:gdLst>
                  <a:gd name="connsiteX0" fmla="*/ 0 w 2861953"/>
                  <a:gd name="connsiteY0" fmla="*/ 1426830 h 2853660"/>
                  <a:gd name="connsiteX1" fmla="*/ 1430977 w 2861953"/>
                  <a:gd name="connsiteY1" fmla="*/ 0 h 2853660"/>
                  <a:gd name="connsiteX2" fmla="*/ 2861954 w 2861953"/>
                  <a:gd name="connsiteY2" fmla="*/ 1426830 h 2853660"/>
                  <a:gd name="connsiteX3" fmla="*/ 1430977 w 2861953"/>
                  <a:gd name="connsiteY3" fmla="*/ 2853660 h 2853660"/>
                  <a:gd name="connsiteX4" fmla="*/ 0 w 2861953"/>
                  <a:gd name="connsiteY4" fmla="*/ 1426830 h 285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1953" h="2853660">
                    <a:moveTo>
                      <a:pt x="0" y="1426830"/>
                    </a:moveTo>
                    <a:cubicBezTo>
                      <a:pt x="0" y="638814"/>
                      <a:pt x="640670" y="0"/>
                      <a:pt x="1430977" y="0"/>
                    </a:cubicBezTo>
                    <a:cubicBezTo>
                      <a:pt x="2221284" y="0"/>
                      <a:pt x="2861954" y="638814"/>
                      <a:pt x="2861954" y="1426830"/>
                    </a:cubicBezTo>
                    <a:cubicBezTo>
                      <a:pt x="2861954" y="2214846"/>
                      <a:pt x="2221284" y="2853660"/>
                      <a:pt x="1430977" y="2853660"/>
                    </a:cubicBezTo>
                    <a:cubicBezTo>
                      <a:pt x="640670" y="2853660"/>
                      <a:pt x="0" y="2214846"/>
                      <a:pt x="0" y="1426830"/>
                    </a:cubicBezTo>
                    <a:close/>
                  </a:path>
                </a:pathLst>
              </a:custGeom>
              <a:no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501673" tIns="500459" rIns="501673" bIns="500459" spcCol="1270" anchor="ctr"/>
              <a:lstStyle/>
              <a:p>
                <a:pPr marL="0" marR="0" lvl="0" indent="0" algn="ctr" defTabSz="2889250" rtl="0" eaLnBrk="1" fontAlgn="auto" latinLnBrk="0" hangingPunct="1">
                  <a:lnSpc>
                    <a:spcPct val="90000"/>
                  </a:lnSpc>
                  <a:spcBef>
                    <a:spcPts val="0"/>
                  </a:spcBef>
                  <a:spcAft>
                    <a:spcPct val="350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endParaRPr>
              </a:p>
            </p:txBody>
          </p:sp>
          <p:sp>
            <p:nvSpPr>
              <p:cNvPr id="11" name="Freeform 10"/>
              <p:cNvSpPr>
                <a:spLocks noChangeAspect="1"/>
              </p:cNvSpPr>
              <p:nvPr/>
            </p:nvSpPr>
            <p:spPr bwMode="auto">
              <a:xfrm>
                <a:off x="4050029" y="1474641"/>
                <a:ext cx="831714" cy="827092"/>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rPr>
                  <a:t>INASTI</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Freeform 11"/>
              <p:cNvSpPr>
                <a:spLocks noChangeAspect="1"/>
              </p:cNvSpPr>
              <p:nvPr/>
            </p:nvSpPr>
            <p:spPr bwMode="auto">
              <a:xfrm>
                <a:off x="4802232" y="1657254"/>
                <a:ext cx="831714"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rPr>
                  <a:t>SFP</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12"/>
              <p:cNvSpPr>
                <a:spLocks noChangeAspect="1"/>
              </p:cNvSpPr>
              <p:nvPr/>
            </p:nvSpPr>
            <p:spPr bwMode="auto">
              <a:xfrm>
                <a:off x="5417957" y="2122716"/>
                <a:ext cx="833301"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rPr>
                  <a:t>SPP IS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4" name="Group 2"/>
              <p:cNvGrpSpPr>
                <a:grpSpLocks/>
              </p:cNvGrpSpPr>
              <p:nvPr/>
            </p:nvGrpSpPr>
            <p:grpSpPr bwMode="auto">
              <a:xfrm>
                <a:off x="2394117" y="2169249"/>
                <a:ext cx="4103785" cy="3201853"/>
                <a:chOff x="2451795" y="2242795"/>
                <a:chExt cx="3683720" cy="2908915"/>
              </a:xfrm>
            </p:grpSpPr>
            <p:sp>
              <p:nvSpPr>
                <p:cNvPr id="23" name="Freeform 22"/>
                <p:cNvSpPr>
                  <a:spLocks noChangeAspect="1"/>
                </p:cNvSpPr>
                <p:nvPr/>
              </p:nvSpPr>
              <p:spPr bwMode="auto">
                <a:xfrm>
                  <a:off x="5386086" y="2854722"/>
                  <a:ext cx="749429" cy="74420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Calibri" panose="020F0502020204030204"/>
                      <a:ea typeface="+mn-ea"/>
                      <a:cs typeface="+mn-cs"/>
                    </a:rPr>
                    <a:t>ORINT</a:t>
                  </a:r>
                </a:p>
              </p:txBody>
            </p:sp>
            <p:sp>
              <p:nvSpPr>
                <p:cNvPr id="24" name="Freeform 23"/>
                <p:cNvSpPr>
                  <a:spLocks noChangeAspect="1"/>
                </p:cNvSpPr>
                <p:nvPr/>
              </p:nvSpPr>
              <p:spPr bwMode="auto">
                <a:xfrm>
                  <a:off x="5321457" y="3551202"/>
                  <a:ext cx="749429" cy="742767"/>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fr-BE" sz="1300" b="0" i="0" u="none" strike="noStrike" kern="1200" cap="none" spc="0" normalizeH="0" baseline="0" noProof="0" dirty="0">
                      <a:ln>
                        <a:noFill/>
                      </a:ln>
                      <a:solidFill>
                        <a:prstClr val="black"/>
                      </a:solidFill>
                      <a:effectLst/>
                      <a:uLnTx/>
                      <a:uFillTx/>
                      <a:latin typeface="Calibri" panose="020F0502020204030204"/>
                      <a:ea typeface="+mn-ea"/>
                      <a:cs typeface="+mn-cs"/>
                    </a:rPr>
                    <a:t>FEDRIS</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Freeform 24"/>
                <p:cNvSpPr>
                  <a:spLocks noChangeAspect="1"/>
                </p:cNvSpPr>
                <p:nvPr/>
              </p:nvSpPr>
              <p:spPr bwMode="auto">
                <a:xfrm>
                  <a:off x="4935122" y="4139984"/>
                  <a:ext cx="748005" cy="74276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rPr>
                    <a:t>ONVA</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Freeform 25"/>
                <p:cNvSpPr>
                  <a:spLocks noChangeAspect="1"/>
                </p:cNvSpPr>
                <p:nvPr/>
              </p:nvSpPr>
              <p:spPr bwMode="auto">
                <a:xfrm>
                  <a:off x="4286007" y="4424808"/>
                  <a:ext cx="750854" cy="726902"/>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rPr>
                    <a:t>SPF SS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Freeform 26"/>
                <p:cNvSpPr>
                  <a:spLocks noChangeAspect="1"/>
                </p:cNvSpPr>
                <p:nvPr/>
              </p:nvSpPr>
              <p:spPr bwMode="auto">
                <a:xfrm>
                  <a:off x="3615075" y="4401663"/>
                  <a:ext cx="749429" cy="74276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rPr>
                    <a:t>INAMI</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Freeform 27"/>
                <p:cNvSpPr>
                  <a:spLocks noChangeAspect="1"/>
                </p:cNvSpPr>
                <p:nvPr/>
              </p:nvSpPr>
              <p:spPr bwMode="auto">
                <a:xfrm>
                  <a:off x="2968808" y="4097707"/>
                  <a:ext cx="749429" cy="74420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rPr>
                    <a:t>CIN</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Freeform 28"/>
                <p:cNvSpPr>
                  <a:spLocks noChangeAspect="1"/>
                </p:cNvSpPr>
                <p:nvPr/>
              </p:nvSpPr>
              <p:spPr bwMode="auto">
                <a:xfrm>
                  <a:off x="2542512" y="3551200"/>
                  <a:ext cx="749429" cy="74276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rPr>
                    <a:t>ONEM</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Freeform 29"/>
                <p:cNvSpPr>
                  <a:spLocks noChangeAspect="1"/>
                </p:cNvSpPr>
                <p:nvPr/>
              </p:nvSpPr>
              <p:spPr bwMode="auto">
                <a:xfrm>
                  <a:off x="2451795" y="2854722"/>
                  <a:ext cx="749429" cy="74420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rPr>
                    <a:t>SPF E&amp;TO</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Freeform 30"/>
                <p:cNvSpPr>
                  <a:spLocks noChangeAspect="1"/>
                </p:cNvSpPr>
                <p:nvPr/>
              </p:nvSpPr>
              <p:spPr bwMode="auto">
                <a:xfrm>
                  <a:off x="2736392" y="2242795"/>
                  <a:ext cx="749429" cy="742767"/>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rPr>
                    <a:t>AIS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5" name="Freeform 14"/>
              <p:cNvSpPr>
                <a:spLocks noChangeAspect="1"/>
              </p:cNvSpPr>
              <p:nvPr/>
            </p:nvSpPr>
            <p:spPr bwMode="auto">
              <a:xfrm>
                <a:off x="3288724" y="1657254"/>
                <a:ext cx="833301" cy="825504"/>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a:solidFill>
                <a:srgbClr val="008CB2">
                  <a:alpha val="55000"/>
                </a:srgbClr>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lIns="170177" tIns="168972" rIns="170177" bIns="168972"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fr-BE" sz="1400" b="0" i="0" u="none" strike="noStrike" kern="1200" cap="none" spc="0" normalizeH="0" baseline="0" noProof="0" dirty="0">
                    <a:ln>
                      <a:noFill/>
                    </a:ln>
                    <a:solidFill>
                      <a:prstClr val="black"/>
                    </a:solidFill>
                    <a:effectLst/>
                    <a:uLnTx/>
                    <a:uFillTx/>
                    <a:latin typeface="Calibri" panose="020F0502020204030204"/>
                    <a:ea typeface="+mn-ea"/>
                    <a:cs typeface="+mn-cs"/>
                  </a:rPr>
                  <a:t>ONSS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3" descr="C:\Documents and Settings\a21\Local Settings\Temporary Internet Files\Content.IE5\TKSAXZ7R\MC90043877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4869160"/>
                <a:ext cx="1630362" cy="1357312"/>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375" y="4941168"/>
                <a:ext cx="2384425" cy="1150938"/>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1114698"/>
                <a:ext cx="1422400" cy="946150"/>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30719"/>
              <p:cNvGrpSpPr>
                <a:grpSpLocks/>
              </p:cNvGrpSpPr>
              <p:nvPr/>
            </p:nvGrpSpPr>
            <p:grpSpPr bwMode="auto">
              <a:xfrm>
                <a:off x="839738" y="1379812"/>
                <a:ext cx="1499942" cy="3247357"/>
                <a:chOff x="134159" y="1079090"/>
                <a:chExt cx="1499942" cy="3247357"/>
              </a:xfrm>
            </p:grpSpPr>
            <p:sp>
              <p:nvSpPr>
                <p:cNvPr id="20" name="Freeform 19"/>
                <p:cNvSpPr>
                  <a:spLocks noChangeAspect="1"/>
                </p:cNvSpPr>
                <p:nvPr/>
              </p:nvSpPr>
              <p:spPr bwMode="auto">
                <a:xfrm>
                  <a:off x="272993" y="3036582"/>
                  <a:ext cx="1321457" cy="1289865"/>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fr-BE" sz="12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mn-cs"/>
                    </a:rPr>
                    <a:t>Cities</a:t>
                  </a:r>
                  <a:r>
                    <a:rPr kumimoji="0" lang="fr-BE"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 </a:t>
                  </a:r>
                  <a:r>
                    <a:rPr kumimoji="0" lang="fr-BE" sz="1200" b="0" i="0" u="none" strike="noStrike" kern="1200" cap="none" spc="0" normalizeH="0" baseline="0" noProof="0" dirty="0" err="1" smtClean="0">
                      <a:ln>
                        <a:noFill/>
                      </a:ln>
                      <a:solidFill>
                        <a:prstClr val="black"/>
                      </a:solidFill>
                      <a:effectLst/>
                      <a:uLnTx/>
                      <a:uFillTx/>
                      <a:latin typeface="Calibri Light" panose="020F0302020204030204" pitchFamily="34" charset="0"/>
                      <a:ea typeface="+mn-ea"/>
                      <a:cs typeface="+mn-cs"/>
                    </a:rPr>
                    <a:t>Municipalities</a:t>
                  </a:r>
                  <a:r>
                    <a:rPr kumimoji="0" lang="fr-BE" sz="12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mn-cs"/>
                    </a:rPr>
                    <a:t> Public </a:t>
                  </a:r>
                  <a:r>
                    <a:rPr kumimoji="0" lang="fr-BE"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social </a:t>
                  </a:r>
                  <a:r>
                    <a:rPr kumimoji="0" lang="fr-BE" sz="12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mn-cs"/>
                    </a:rPr>
                    <a:t>welfare</a:t>
                  </a:r>
                  <a:r>
                    <a:rPr kumimoji="0" lang="fr-BE"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 centres</a:t>
                  </a:r>
                  <a:endPar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
              <p:nvSpPr>
                <p:cNvPr id="21" name="Freeform 20"/>
                <p:cNvSpPr>
                  <a:spLocks noChangeAspect="1"/>
                </p:cNvSpPr>
                <p:nvPr/>
              </p:nvSpPr>
              <p:spPr bwMode="auto">
                <a:xfrm>
                  <a:off x="423037" y="1079090"/>
                  <a:ext cx="1211064" cy="1179518"/>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lvl="0" algn="ctr" defTabSz="622300" fontAlgn="auto">
                    <a:lnSpc>
                      <a:spcPct val="90000"/>
                    </a:lnSpc>
                    <a:spcBef>
                      <a:spcPts val="0"/>
                    </a:spcBef>
                    <a:spcAft>
                      <a:spcPct val="35000"/>
                    </a:spcAft>
                    <a:defRPr/>
                  </a:pPr>
                  <a:r>
                    <a:rPr lang="fr-BE" sz="1300" dirty="0">
                      <a:solidFill>
                        <a:prstClr val="black"/>
                      </a:solidFill>
                      <a:latin typeface="Calibri Light" panose="020F0302020204030204" pitchFamily="34" charset="0"/>
                    </a:rPr>
                    <a:t>Public </a:t>
                  </a:r>
                  <a:r>
                    <a:rPr lang="fr-BE" sz="1300" dirty="0" err="1">
                      <a:solidFill>
                        <a:prstClr val="black"/>
                      </a:solidFill>
                      <a:latin typeface="Calibri Light" panose="020F0302020204030204" pitchFamily="34" charset="0"/>
                    </a:rPr>
                    <a:t>i</a:t>
                  </a:r>
                  <a:r>
                    <a:rPr lang="fr-BE" sz="1300" dirty="0" err="1" smtClean="0">
                      <a:solidFill>
                        <a:prstClr val="black"/>
                      </a:solidFill>
                      <a:latin typeface="Calibri Light" panose="020F0302020204030204" pitchFamily="34" charset="0"/>
                    </a:rPr>
                    <a:t>nterest</a:t>
                  </a:r>
                  <a:r>
                    <a:rPr lang="fr-BE" sz="1300" dirty="0" smtClean="0">
                      <a:solidFill>
                        <a:prstClr val="black"/>
                      </a:solidFill>
                      <a:latin typeface="Calibri Light" panose="020F0302020204030204" pitchFamily="34" charset="0"/>
                    </a:rPr>
                    <a:t> </a:t>
                  </a:r>
                  <a:r>
                    <a:rPr lang="fr-BE" sz="1300" dirty="0" err="1">
                      <a:solidFill>
                        <a:prstClr val="black"/>
                      </a:solidFill>
                      <a:latin typeface="Calibri Light" panose="020F0302020204030204" pitchFamily="34" charset="0"/>
                    </a:rPr>
                    <a:t>c</a:t>
                  </a:r>
                  <a:r>
                    <a:rPr lang="fr-BE" sz="1300" dirty="0" err="1" smtClean="0">
                      <a:solidFill>
                        <a:prstClr val="black"/>
                      </a:solidFill>
                      <a:latin typeface="Calibri Light" panose="020F0302020204030204" pitchFamily="34" charset="0"/>
                    </a:rPr>
                    <a:t>ompanies</a:t>
                  </a:r>
                  <a:endParaRPr lang="fr-BE" sz="1300" dirty="0">
                    <a:solidFill>
                      <a:prstClr val="black"/>
                    </a:solidFill>
                    <a:latin typeface="Calibri Light" panose="020F0302020204030204" pitchFamily="34" charset="0"/>
                  </a:endParaRPr>
                </a:p>
              </p:txBody>
            </p:sp>
            <p:sp>
              <p:nvSpPr>
                <p:cNvPr id="22" name="Freeform 21"/>
                <p:cNvSpPr>
                  <a:spLocks noChangeAspect="1"/>
                </p:cNvSpPr>
                <p:nvPr/>
              </p:nvSpPr>
              <p:spPr bwMode="auto">
                <a:xfrm>
                  <a:off x="134159" y="2182407"/>
                  <a:ext cx="909489" cy="885829"/>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fr-BE"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SIGeDIS</a:t>
                  </a:r>
                </a:p>
              </p:txBody>
            </p:sp>
          </p:grpSp>
        </p:grpSp>
        <p:sp>
          <p:nvSpPr>
            <p:cNvPr id="8" name="Flowchart: Connector 7"/>
            <p:cNvSpPr/>
            <p:nvPr/>
          </p:nvSpPr>
          <p:spPr>
            <a:xfrm>
              <a:off x="2779901" y="1983679"/>
              <a:ext cx="3609165" cy="3467334"/>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a:spLocks noChangeAspect="1"/>
            </p:cNvSpPr>
            <p:nvPr/>
          </p:nvSpPr>
          <p:spPr bwMode="auto">
            <a:xfrm>
              <a:off x="6693230" y="2931017"/>
              <a:ext cx="1335155" cy="1300156"/>
            </a:xfrm>
            <a:custGeom>
              <a:avLst/>
              <a:gdLst>
                <a:gd name="connsiteX0" fmla="*/ 0 w 1040630"/>
                <a:gd name="connsiteY0" fmla="*/ 516201 h 1032401"/>
                <a:gd name="connsiteX1" fmla="*/ 520315 w 1040630"/>
                <a:gd name="connsiteY1" fmla="*/ 0 h 1032401"/>
                <a:gd name="connsiteX2" fmla="*/ 1040630 w 1040630"/>
                <a:gd name="connsiteY2" fmla="*/ 516201 h 1032401"/>
                <a:gd name="connsiteX3" fmla="*/ 520315 w 1040630"/>
                <a:gd name="connsiteY3" fmla="*/ 1032402 h 1032401"/>
                <a:gd name="connsiteX4" fmla="*/ 0 w 1040630"/>
                <a:gd name="connsiteY4" fmla="*/ 516201 h 1032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630" h="1032401">
                  <a:moveTo>
                    <a:pt x="0" y="516201"/>
                  </a:moveTo>
                  <a:cubicBezTo>
                    <a:pt x="0" y="231111"/>
                    <a:pt x="232953" y="0"/>
                    <a:pt x="520315" y="0"/>
                  </a:cubicBezTo>
                  <a:cubicBezTo>
                    <a:pt x="807677" y="0"/>
                    <a:pt x="1040630" y="231111"/>
                    <a:pt x="1040630" y="516201"/>
                  </a:cubicBezTo>
                  <a:cubicBezTo>
                    <a:pt x="1040630" y="801291"/>
                    <a:pt x="807677" y="1032402"/>
                    <a:pt x="520315" y="1032402"/>
                  </a:cubicBezTo>
                  <a:cubicBezTo>
                    <a:pt x="232953" y="1032402"/>
                    <a:pt x="0" y="801291"/>
                    <a:pt x="0" y="516201"/>
                  </a:cubicBezTo>
                  <a:close/>
                </a:path>
              </a:pathLst>
            </a:custGeom>
          </p:spPr>
          <p:style>
            <a:lnRef idx="2">
              <a:schemeClr val="accent5"/>
            </a:lnRef>
            <a:fillRef idx="1">
              <a:schemeClr val="lt1"/>
            </a:fillRef>
            <a:effectRef idx="0">
              <a:schemeClr val="accent5"/>
            </a:effectRef>
            <a:fontRef idx="minor">
              <a:schemeClr val="dk1"/>
            </a:fontRef>
          </p:style>
          <p:txBody>
            <a:bodyPr lIns="170177" tIns="168972" rIns="170177" bIns="168972" spcCol="1270" anchor="ctr"/>
            <a:lstStyle/>
            <a:p>
              <a:pPr marL="0" marR="0" lvl="0" indent="0" algn="ctr" defTabSz="622300" rtl="0" eaLnBrk="1" fontAlgn="auto" latinLnBrk="0" hangingPunct="1">
                <a:lnSpc>
                  <a:spcPct val="90000"/>
                </a:lnSpc>
                <a:spcBef>
                  <a:spcPts val="0"/>
                </a:spcBef>
                <a:spcAft>
                  <a:spcPct val="35000"/>
                </a:spcAft>
                <a:buClrTx/>
                <a:buSzTx/>
                <a:buFontTx/>
                <a:buNone/>
                <a:tabLst/>
                <a:defRPr/>
              </a:pPr>
              <a:r>
                <a:rPr kumimoji="0" lang="fr-BE" sz="12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mn-cs"/>
                </a:rPr>
                <a:t>Regions</a:t>
              </a:r>
              <a:r>
                <a:rPr kumimoji="0" lang="fr-BE"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 and </a:t>
              </a:r>
              <a:r>
                <a:rPr kumimoji="0" lang="fr-BE" sz="12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mn-cs"/>
                </a:rPr>
                <a:t>Communities</a:t>
              </a:r>
              <a:endParaRPr kumimoji="0" lang="fr-BE"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grpSp>
      <p:pic>
        <p:nvPicPr>
          <p:cNvPr id="32" name="Picture 31"/>
          <p:cNvPicPr>
            <a:picLocks noChangeAspect="1"/>
          </p:cNvPicPr>
          <p:nvPr/>
        </p:nvPicPr>
        <p:blipFill rotWithShape="1">
          <a:blip r:embed="rId5" cstate="print">
            <a:extLst>
              <a:ext uri="{28A0092B-C50C-407E-A947-70E740481C1C}">
                <a14:useLocalDpi xmlns:a14="http://schemas.microsoft.com/office/drawing/2010/main" val="0"/>
              </a:ext>
            </a:extLst>
          </a:blip>
          <a:srcRect t="1" b="25854"/>
          <a:stretch/>
        </p:blipFill>
        <p:spPr>
          <a:xfrm>
            <a:off x="5204308" y="3135866"/>
            <a:ext cx="2171777" cy="549647"/>
          </a:xfrm>
          <a:prstGeom prst="rect">
            <a:avLst/>
          </a:prstGeom>
        </p:spPr>
      </p:pic>
    </p:spTree>
    <p:extLst>
      <p:ext uri="{BB962C8B-B14F-4D97-AF65-F5344CB8AC3E}">
        <p14:creationId xmlns:p14="http://schemas.microsoft.com/office/powerpoint/2010/main" val="28166154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nl-BE" dirty="0" smtClean="0"/>
              <a:t>Crossroads Bank of </a:t>
            </a:r>
            <a:r>
              <a:rPr lang="nl-BE" dirty="0" err="1" smtClean="0"/>
              <a:t>Social</a:t>
            </a:r>
            <a:r>
              <a:rPr lang="nl-BE" dirty="0" smtClean="0"/>
              <a:t> Security (CBSS) </a:t>
            </a:r>
            <a:endParaRPr lang="en-US" altLang="en-US" dirty="0" smtClean="0">
              <a:sym typeface="Arial" charset="0"/>
            </a:endParaRPr>
          </a:p>
        </p:txBody>
      </p:sp>
      <p:sp>
        <p:nvSpPr>
          <p:cNvPr id="24580" name="Rectangle 110"/>
          <p:cNvSpPr>
            <a:spLocks noChangeArrowheads="1"/>
          </p:cNvSpPr>
          <p:nvPr/>
        </p:nvSpPr>
        <p:spPr bwMode="auto">
          <a:xfrm>
            <a:off x="9120189" y="3860800"/>
            <a:ext cx="65087" cy="1379538"/>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581" name="Rectangle 5"/>
          <p:cNvSpPr>
            <a:spLocks noChangeArrowheads="1"/>
          </p:cNvSpPr>
          <p:nvPr/>
        </p:nvSpPr>
        <p:spPr bwMode="auto">
          <a:xfrm>
            <a:off x="4017963" y="4092576"/>
            <a:ext cx="82550" cy="1135063"/>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582" name="Rectangle 6"/>
          <p:cNvSpPr>
            <a:spLocks noChangeArrowheads="1"/>
          </p:cNvSpPr>
          <p:nvPr/>
        </p:nvSpPr>
        <p:spPr bwMode="auto">
          <a:xfrm>
            <a:off x="4017963" y="3849688"/>
            <a:ext cx="82550"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583" name="Line 7"/>
          <p:cNvSpPr>
            <a:spLocks noChangeShapeType="1"/>
          </p:cNvSpPr>
          <p:nvPr/>
        </p:nvSpPr>
        <p:spPr bwMode="auto">
          <a:xfrm flipH="1">
            <a:off x="4211639" y="5389563"/>
            <a:ext cx="94297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4" name="Line 8"/>
          <p:cNvSpPr>
            <a:spLocks noChangeShapeType="1"/>
          </p:cNvSpPr>
          <p:nvPr/>
        </p:nvSpPr>
        <p:spPr bwMode="auto">
          <a:xfrm>
            <a:off x="7218363" y="5564188"/>
            <a:ext cx="1668462" cy="58896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5" name="Line 9"/>
          <p:cNvSpPr>
            <a:spLocks noChangeShapeType="1"/>
          </p:cNvSpPr>
          <p:nvPr/>
        </p:nvSpPr>
        <p:spPr bwMode="auto">
          <a:xfrm flipH="1">
            <a:off x="3297239" y="5564189"/>
            <a:ext cx="1857375" cy="5413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6" name="Rectangle 10"/>
          <p:cNvSpPr>
            <a:spLocks noChangeArrowheads="1"/>
          </p:cNvSpPr>
          <p:nvPr/>
        </p:nvSpPr>
        <p:spPr bwMode="auto">
          <a:xfrm>
            <a:off x="6138864" y="3849688"/>
            <a:ext cx="84137" cy="1701800"/>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 name="Rectangle 11"/>
          <p:cNvSpPr>
            <a:spLocks noChangeArrowheads="1"/>
          </p:cNvSpPr>
          <p:nvPr/>
        </p:nvSpPr>
        <p:spPr bwMode="auto">
          <a:xfrm>
            <a:off x="8177213" y="2390776"/>
            <a:ext cx="1414462"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707" name="Rectangle 12"/>
          <p:cNvSpPr>
            <a:spLocks noChangeArrowheads="1"/>
          </p:cNvSpPr>
          <p:nvPr/>
        </p:nvSpPr>
        <p:spPr bwMode="auto">
          <a:xfrm>
            <a:off x="6762751" y="3119439"/>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814" name="Rectangle 14"/>
          <p:cNvSpPr>
            <a:spLocks noChangeArrowheads="1"/>
          </p:cNvSpPr>
          <p:nvPr/>
        </p:nvSpPr>
        <p:spPr bwMode="auto">
          <a:xfrm>
            <a:off x="7292975" y="3028951"/>
            <a:ext cx="312738"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590" name="Freeform 15"/>
          <p:cNvSpPr>
            <a:spLocks/>
          </p:cNvSpPr>
          <p:nvPr/>
        </p:nvSpPr>
        <p:spPr bwMode="auto">
          <a:xfrm>
            <a:off x="7292975" y="2906714"/>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1" name="Freeform 16"/>
          <p:cNvSpPr>
            <a:spLocks/>
          </p:cNvSpPr>
          <p:nvPr/>
        </p:nvSpPr>
        <p:spPr bwMode="auto">
          <a:xfrm>
            <a:off x="7605713" y="2906714"/>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2" name="Rectangle 18"/>
          <p:cNvSpPr>
            <a:spLocks noChangeArrowheads="1"/>
          </p:cNvSpPr>
          <p:nvPr/>
        </p:nvSpPr>
        <p:spPr bwMode="auto">
          <a:xfrm>
            <a:off x="5816600" y="4194176"/>
            <a:ext cx="623888" cy="30321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593" name="Freeform 19"/>
          <p:cNvSpPr>
            <a:spLocks/>
          </p:cNvSpPr>
          <p:nvPr/>
        </p:nvSpPr>
        <p:spPr bwMode="auto">
          <a:xfrm>
            <a:off x="5816600"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4" name="Freeform 20"/>
          <p:cNvSpPr>
            <a:spLocks/>
          </p:cNvSpPr>
          <p:nvPr/>
        </p:nvSpPr>
        <p:spPr bwMode="auto">
          <a:xfrm>
            <a:off x="6440488" y="4011613"/>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808" name="Rectangle 22"/>
          <p:cNvSpPr>
            <a:spLocks noChangeArrowheads="1"/>
          </p:cNvSpPr>
          <p:nvPr/>
        </p:nvSpPr>
        <p:spPr bwMode="auto">
          <a:xfrm>
            <a:off x="6003925" y="4730751"/>
            <a:ext cx="312738"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596" name="Freeform 23"/>
          <p:cNvSpPr>
            <a:spLocks/>
          </p:cNvSpPr>
          <p:nvPr/>
        </p:nvSpPr>
        <p:spPr bwMode="auto">
          <a:xfrm>
            <a:off x="6003925" y="46085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597" name="Freeform 24"/>
          <p:cNvSpPr>
            <a:spLocks/>
          </p:cNvSpPr>
          <p:nvPr/>
        </p:nvSpPr>
        <p:spPr bwMode="auto">
          <a:xfrm>
            <a:off x="6316663" y="4608514"/>
            <a:ext cx="125412"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 name="Oval 25"/>
          <p:cNvSpPr>
            <a:spLocks noChangeArrowheads="1"/>
          </p:cNvSpPr>
          <p:nvPr/>
        </p:nvSpPr>
        <p:spPr bwMode="auto">
          <a:xfrm>
            <a:off x="3727451" y="5146676"/>
            <a:ext cx="665163" cy="485775"/>
          </a:xfrm>
          <a:prstGeom prst="ellipse">
            <a:avLst/>
          </a:prstGeom>
          <a:solidFill>
            <a:srgbClr val="00ABDA"/>
          </a:solidFill>
          <a:ln>
            <a:noFill/>
          </a:ln>
        </p:spPr>
        <p:txBody>
          <a:bodyPr wrap="none" anchor="ctr"/>
          <a:lstStyle/>
          <a:p>
            <a:pPr algn="ctr">
              <a:defRPr/>
            </a:pPr>
            <a:r>
              <a:rPr lang="fr-BE" altLang="en-US" sz="1600" b="1" dirty="0" smtClean="0">
                <a:solidFill>
                  <a:schemeClr val="tx1">
                    <a:lumMod val="75000"/>
                    <a:lumOff val="25000"/>
                  </a:schemeClr>
                </a:solidFill>
                <a:sym typeface="Arial" charset="0"/>
              </a:rPr>
              <a:t>RVA</a:t>
            </a:r>
            <a:endParaRPr lang="en-US" altLang="en-US" sz="1600" b="1" dirty="0">
              <a:solidFill>
                <a:schemeClr val="tx1">
                  <a:lumMod val="75000"/>
                  <a:lumOff val="25000"/>
                </a:schemeClr>
              </a:solidFill>
              <a:sym typeface="Arial" charset="0"/>
            </a:endParaRPr>
          </a:p>
        </p:txBody>
      </p:sp>
      <p:sp>
        <p:nvSpPr>
          <p:cNvPr id="24599" name="Line 26"/>
          <p:cNvSpPr>
            <a:spLocks noChangeShapeType="1"/>
          </p:cNvSpPr>
          <p:nvPr/>
        </p:nvSpPr>
        <p:spPr bwMode="auto">
          <a:xfrm flipV="1">
            <a:off x="3824289" y="1647825"/>
            <a:ext cx="1552575" cy="7556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0" name="Line 27"/>
          <p:cNvSpPr>
            <a:spLocks noChangeShapeType="1"/>
          </p:cNvSpPr>
          <p:nvPr/>
        </p:nvSpPr>
        <p:spPr bwMode="auto">
          <a:xfrm flipV="1">
            <a:off x="3824289" y="2055814"/>
            <a:ext cx="1552575" cy="4286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1" name="Line 28"/>
          <p:cNvSpPr>
            <a:spLocks noChangeShapeType="1"/>
          </p:cNvSpPr>
          <p:nvPr/>
        </p:nvSpPr>
        <p:spPr bwMode="auto">
          <a:xfrm>
            <a:off x="3890963" y="2541589"/>
            <a:ext cx="1485900" cy="206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2" name="Line 29"/>
          <p:cNvSpPr>
            <a:spLocks noChangeShapeType="1"/>
          </p:cNvSpPr>
          <p:nvPr/>
        </p:nvSpPr>
        <p:spPr bwMode="auto">
          <a:xfrm>
            <a:off x="3824289" y="2646364"/>
            <a:ext cx="1552575" cy="38893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1" name="Oval 30"/>
          <p:cNvSpPr>
            <a:spLocks noChangeArrowheads="1"/>
          </p:cNvSpPr>
          <p:nvPr/>
        </p:nvSpPr>
        <p:spPr bwMode="auto">
          <a:xfrm>
            <a:off x="2322513" y="2065339"/>
            <a:ext cx="1579562" cy="841375"/>
          </a:xfrm>
          <a:prstGeom prst="ellipse">
            <a:avLst/>
          </a:pr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fr-BE" altLang="en-US" sz="1800" dirty="0" err="1">
                <a:solidFill>
                  <a:srgbClr val="000000"/>
                </a:solidFill>
                <a:latin typeface="+mn-lt"/>
                <a:sym typeface="Arial" charset="0"/>
              </a:rPr>
              <a:t>Users</a:t>
            </a:r>
            <a:endParaRPr lang="en-US" altLang="en-US" sz="1800" dirty="0">
              <a:solidFill>
                <a:srgbClr val="000000"/>
              </a:solidFill>
              <a:latin typeface="+mn-lt"/>
              <a:sym typeface="Arial" charset="0"/>
            </a:endParaRPr>
          </a:p>
        </p:txBody>
      </p:sp>
      <p:sp>
        <p:nvSpPr>
          <p:cNvPr id="24604" name="Rectangle 32"/>
          <p:cNvSpPr>
            <a:spLocks noChangeArrowheads="1"/>
          </p:cNvSpPr>
          <p:nvPr/>
        </p:nvSpPr>
        <p:spPr bwMode="auto">
          <a:xfrm>
            <a:off x="3654425" y="4194176"/>
            <a:ext cx="623888" cy="30321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05" name="Freeform 33"/>
          <p:cNvSpPr>
            <a:spLocks/>
          </p:cNvSpPr>
          <p:nvPr/>
        </p:nvSpPr>
        <p:spPr bwMode="auto">
          <a:xfrm>
            <a:off x="3654425"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06" name="Freeform 34"/>
          <p:cNvSpPr>
            <a:spLocks/>
          </p:cNvSpPr>
          <p:nvPr/>
        </p:nvSpPr>
        <p:spPr bwMode="auto">
          <a:xfrm>
            <a:off x="4278313" y="4011613"/>
            <a:ext cx="188912"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18" name="Rectangle 35"/>
          <p:cNvSpPr>
            <a:spLocks noChangeArrowheads="1"/>
          </p:cNvSpPr>
          <p:nvPr/>
        </p:nvSpPr>
        <p:spPr bwMode="auto">
          <a:xfrm>
            <a:off x="9156701" y="2633664"/>
            <a:ext cx="53975" cy="12160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4608" name="Rectangle 36"/>
          <p:cNvSpPr>
            <a:spLocks noChangeArrowheads="1"/>
          </p:cNvSpPr>
          <p:nvPr/>
        </p:nvSpPr>
        <p:spPr bwMode="auto">
          <a:xfrm>
            <a:off x="8812214" y="2328863"/>
            <a:ext cx="623887" cy="30480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09" name="Freeform 37"/>
          <p:cNvSpPr>
            <a:spLocks/>
          </p:cNvSpPr>
          <p:nvPr/>
        </p:nvSpPr>
        <p:spPr bwMode="auto">
          <a:xfrm>
            <a:off x="8812213" y="2146300"/>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0" name="Freeform 38"/>
          <p:cNvSpPr>
            <a:spLocks/>
          </p:cNvSpPr>
          <p:nvPr/>
        </p:nvSpPr>
        <p:spPr bwMode="auto">
          <a:xfrm>
            <a:off x="9436101" y="2146300"/>
            <a:ext cx="188913"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1" name="Rectangle 43"/>
          <p:cNvSpPr>
            <a:spLocks noChangeArrowheads="1"/>
          </p:cNvSpPr>
          <p:nvPr/>
        </p:nvSpPr>
        <p:spPr bwMode="auto">
          <a:xfrm>
            <a:off x="8812214" y="4194176"/>
            <a:ext cx="623887" cy="30321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12" name="Freeform 44"/>
          <p:cNvSpPr>
            <a:spLocks/>
          </p:cNvSpPr>
          <p:nvPr/>
        </p:nvSpPr>
        <p:spPr bwMode="auto">
          <a:xfrm>
            <a:off x="8812213"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3" name="Freeform 45"/>
          <p:cNvSpPr>
            <a:spLocks/>
          </p:cNvSpPr>
          <p:nvPr/>
        </p:nvSpPr>
        <p:spPr bwMode="auto">
          <a:xfrm>
            <a:off x="9436101" y="4011613"/>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97" name="Rectangle 47"/>
          <p:cNvSpPr>
            <a:spLocks noChangeArrowheads="1"/>
          </p:cNvSpPr>
          <p:nvPr/>
        </p:nvSpPr>
        <p:spPr bwMode="auto">
          <a:xfrm>
            <a:off x="8970964" y="4730751"/>
            <a:ext cx="312737"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15" name="Freeform 48"/>
          <p:cNvSpPr>
            <a:spLocks/>
          </p:cNvSpPr>
          <p:nvPr/>
        </p:nvSpPr>
        <p:spPr bwMode="auto">
          <a:xfrm>
            <a:off x="8970963" y="46085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6" name="Freeform 49"/>
          <p:cNvSpPr>
            <a:spLocks/>
          </p:cNvSpPr>
          <p:nvPr/>
        </p:nvSpPr>
        <p:spPr bwMode="auto">
          <a:xfrm>
            <a:off x="9283701" y="4608514"/>
            <a:ext cx="125413"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94" name="Rectangle 51"/>
          <p:cNvSpPr>
            <a:spLocks noChangeArrowheads="1"/>
          </p:cNvSpPr>
          <p:nvPr/>
        </p:nvSpPr>
        <p:spPr bwMode="auto">
          <a:xfrm>
            <a:off x="3841750" y="4730751"/>
            <a:ext cx="311150"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a:solidFill>
                  <a:schemeClr val="tx1">
                    <a:lumMod val="75000"/>
                    <a:lumOff val="25000"/>
                  </a:schemeClr>
                </a:solidFill>
                <a:sym typeface="Arial" charset="0"/>
              </a:rPr>
              <a:t>R</a:t>
            </a:r>
          </a:p>
        </p:txBody>
      </p:sp>
      <p:sp>
        <p:nvSpPr>
          <p:cNvPr id="24618" name="Freeform 52"/>
          <p:cNvSpPr>
            <a:spLocks/>
          </p:cNvSpPr>
          <p:nvPr/>
        </p:nvSpPr>
        <p:spPr bwMode="auto">
          <a:xfrm>
            <a:off x="3841750" y="46085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19" name="Freeform 53"/>
          <p:cNvSpPr>
            <a:spLocks/>
          </p:cNvSpPr>
          <p:nvPr/>
        </p:nvSpPr>
        <p:spPr bwMode="auto">
          <a:xfrm>
            <a:off x="4152900" y="4608514"/>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88" name="Rectangle 55"/>
          <p:cNvSpPr>
            <a:spLocks noChangeArrowheads="1"/>
          </p:cNvSpPr>
          <p:nvPr/>
        </p:nvSpPr>
        <p:spPr bwMode="auto">
          <a:xfrm>
            <a:off x="6762751" y="1660526"/>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791" name="Rectangle 57"/>
          <p:cNvSpPr>
            <a:spLocks noChangeArrowheads="1"/>
          </p:cNvSpPr>
          <p:nvPr/>
        </p:nvSpPr>
        <p:spPr bwMode="auto">
          <a:xfrm>
            <a:off x="7292975" y="1570038"/>
            <a:ext cx="312738" cy="303212"/>
          </a:xfrm>
          <a:prstGeom prst="rect">
            <a:avLst/>
          </a:prstGeom>
          <a:solidFill>
            <a:srgbClr val="FA7D00"/>
          </a:solidFill>
          <a:ln>
            <a:noFill/>
          </a:ln>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1500" b="1" dirty="0">
                <a:solidFill>
                  <a:schemeClr val="tx1">
                    <a:lumMod val="75000"/>
                    <a:lumOff val="25000"/>
                  </a:schemeClr>
                </a:solidFill>
                <a:sym typeface="Arial" charset="0"/>
              </a:rPr>
              <a:t>R</a:t>
            </a:r>
          </a:p>
        </p:txBody>
      </p:sp>
      <p:sp>
        <p:nvSpPr>
          <p:cNvPr id="24622" name="Freeform 58"/>
          <p:cNvSpPr>
            <a:spLocks/>
          </p:cNvSpPr>
          <p:nvPr/>
        </p:nvSpPr>
        <p:spPr bwMode="auto">
          <a:xfrm>
            <a:off x="7292975" y="1447801"/>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23" name="Freeform 59"/>
          <p:cNvSpPr>
            <a:spLocks/>
          </p:cNvSpPr>
          <p:nvPr/>
        </p:nvSpPr>
        <p:spPr bwMode="auto">
          <a:xfrm>
            <a:off x="7605713" y="1447800"/>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24" name="Oval 60"/>
          <p:cNvSpPr>
            <a:spLocks noChangeArrowheads="1"/>
          </p:cNvSpPr>
          <p:nvPr/>
        </p:nvSpPr>
        <p:spPr bwMode="auto">
          <a:xfrm>
            <a:off x="5376864" y="1341438"/>
            <a:ext cx="1406525" cy="481012"/>
          </a:xfrm>
          <a:prstGeom prst="ellipse">
            <a:avLst/>
          </a:prstGeom>
          <a:solidFill>
            <a:srgbClr val="8CCA1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solidFill>
                  <a:srgbClr val="000000"/>
                </a:solidFill>
                <a:sym typeface="Arial" charset="0"/>
              </a:rPr>
              <a:t>Internet</a:t>
            </a:r>
          </a:p>
        </p:txBody>
      </p:sp>
      <p:sp>
        <p:nvSpPr>
          <p:cNvPr id="29782" name="Rectangle 62"/>
          <p:cNvSpPr>
            <a:spLocks noChangeArrowheads="1"/>
          </p:cNvSpPr>
          <p:nvPr/>
        </p:nvSpPr>
        <p:spPr bwMode="auto">
          <a:xfrm>
            <a:off x="6762751" y="2146301"/>
            <a:ext cx="1414463" cy="36513"/>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785" name="Rectangle 64"/>
          <p:cNvSpPr>
            <a:spLocks noChangeArrowheads="1"/>
          </p:cNvSpPr>
          <p:nvPr/>
        </p:nvSpPr>
        <p:spPr bwMode="auto">
          <a:xfrm>
            <a:off x="7292975" y="2055813"/>
            <a:ext cx="312738" cy="303212"/>
          </a:xfrm>
          <a:prstGeom prst="rect">
            <a:avLst/>
          </a:prstGeom>
          <a:solidFill>
            <a:srgbClr val="FA7D00"/>
          </a:solidFill>
          <a:ln>
            <a:noFill/>
          </a:ln>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n-US" altLang="en-US" sz="1500" b="1" dirty="0">
                <a:solidFill>
                  <a:schemeClr val="tx1">
                    <a:lumMod val="75000"/>
                    <a:lumOff val="25000"/>
                  </a:schemeClr>
                </a:solidFill>
                <a:sym typeface="Arial" charset="0"/>
              </a:rPr>
              <a:t>R</a:t>
            </a:r>
          </a:p>
        </p:txBody>
      </p:sp>
      <p:sp>
        <p:nvSpPr>
          <p:cNvPr id="24627" name="Freeform 65"/>
          <p:cNvSpPr>
            <a:spLocks/>
          </p:cNvSpPr>
          <p:nvPr/>
        </p:nvSpPr>
        <p:spPr bwMode="auto">
          <a:xfrm>
            <a:off x="7292975" y="1933576"/>
            <a:ext cx="439738"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28" name="Freeform 66"/>
          <p:cNvSpPr>
            <a:spLocks/>
          </p:cNvSpPr>
          <p:nvPr/>
        </p:nvSpPr>
        <p:spPr bwMode="auto">
          <a:xfrm>
            <a:off x="7605713" y="1933575"/>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29" name="Oval 67"/>
          <p:cNvSpPr>
            <a:spLocks noChangeArrowheads="1"/>
          </p:cNvSpPr>
          <p:nvPr/>
        </p:nvSpPr>
        <p:spPr bwMode="auto">
          <a:xfrm>
            <a:off x="5376864" y="1822451"/>
            <a:ext cx="1406525" cy="506413"/>
          </a:xfrm>
          <a:prstGeom prst="ellipse">
            <a:avLst/>
          </a:prstGeom>
          <a:solidFill>
            <a:srgbClr val="8CCA1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solidFill>
                  <a:srgbClr val="000000"/>
                </a:solidFill>
                <a:sym typeface="Arial" charset="0"/>
              </a:rPr>
              <a:t>FedMAN</a:t>
            </a:r>
          </a:p>
        </p:txBody>
      </p:sp>
      <p:sp>
        <p:nvSpPr>
          <p:cNvPr id="29776" name="Rectangle 69"/>
          <p:cNvSpPr>
            <a:spLocks noChangeArrowheads="1"/>
          </p:cNvSpPr>
          <p:nvPr/>
        </p:nvSpPr>
        <p:spPr bwMode="auto">
          <a:xfrm>
            <a:off x="6762751" y="2633664"/>
            <a:ext cx="1414463" cy="34925"/>
          </a:xfrm>
          <a:prstGeom prst="rect">
            <a:avLst/>
          </a:prstGeom>
          <a:solidFill>
            <a:schemeClr val="tx1">
              <a:lumMod val="50000"/>
              <a:lumOff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fr-FR" altLang="en-US"/>
          </a:p>
        </p:txBody>
      </p:sp>
      <p:sp>
        <p:nvSpPr>
          <p:cNvPr id="29779" name="Rectangle 71"/>
          <p:cNvSpPr>
            <a:spLocks noChangeArrowheads="1"/>
          </p:cNvSpPr>
          <p:nvPr/>
        </p:nvSpPr>
        <p:spPr bwMode="auto">
          <a:xfrm>
            <a:off x="7292975" y="2541588"/>
            <a:ext cx="312738" cy="304800"/>
          </a:xfrm>
          <a:prstGeom prst="rect">
            <a:avLst/>
          </a:prstGeom>
          <a:solidFill>
            <a:srgbClr val="FA7D00"/>
          </a:solidFill>
          <a:ln>
            <a:noFill/>
          </a:ln>
        </p:spPr>
        <p:txBody>
          <a:bodyPr wrap="none" lIns="69850" tIns="34925" rIns="69850" bIns="34925" anchor="ctr"/>
          <a:lstStyle/>
          <a:p>
            <a:pPr algn="ctr" defTabSz="514350">
              <a:defRPr/>
            </a:pPr>
            <a:r>
              <a:rPr lang="en-US" altLang="en-US" sz="1500" b="1">
                <a:solidFill>
                  <a:schemeClr val="tx1">
                    <a:lumMod val="75000"/>
                    <a:lumOff val="25000"/>
                  </a:schemeClr>
                </a:solidFill>
                <a:sym typeface="Arial" charset="0"/>
              </a:rPr>
              <a:t>R</a:t>
            </a:r>
          </a:p>
        </p:txBody>
      </p:sp>
      <p:sp>
        <p:nvSpPr>
          <p:cNvPr id="24632" name="Freeform 72"/>
          <p:cNvSpPr>
            <a:spLocks/>
          </p:cNvSpPr>
          <p:nvPr/>
        </p:nvSpPr>
        <p:spPr bwMode="auto">
          <a:xfrm>
            <a:off x="7292975" y="2420939"/>
            <a:ext cx="439738" cy="122237"/>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33" name="Freeform 73"/>
          <p:cNvSpPr>
            <a:spLocks/>
          </p:cNvSpPr>
          <p:nvPr/>
        </p:nvSpPr>
        <p:spPr bwMode="auto">
          <a:xfrm>
            <a:off x="7605713" y="2420939"/>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34" name="Oval 74"/>
          <p:cNvSpPr>
            <a:spLocks noChangeArrowheads="1"/>
          </p:cNvSpPr>
          <p:nvPr/>
        </p:nvSpPr>
        <p:spPr bwMode="auto">
          <a:xfrm>
            <a:off x="5376864" y="2328864"/>
            <a:ext cx="1406525" cy="466725"/>
          </a:xfrm>
          <a:prstGeom prst="ellipse">
            <a:avLst/>
          </a:prstGeom>
          <a:solidFill>
            <a:srgbClr val="8CCA1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solidFill>
                  <a:srgbClr val="000000"/>
                </a:solidFill>
                <a:sym typeface="Arial" charset="0"/>
              </a:rPr>
              <a:t>Isabel</a:t>
            </a:r>
          </a:p>
        </p:txBody>
      </p:sp>
      <p:sp>
        <p:nvSpPr>
          <p:cNvPr id="24635" name="Oval 75"/>
          <p:cNvSpPr>
            <a:spLocks noChangeArrowheads="1"/>
          </p:cNvSpPr>
          <p:nvPr/>
        </p:nvSpPr>
        <p:spPr bwMode="auto">
          <a:xfrm>
            <a:off x="5376864" y="2795588"/>
            <a:ext cx="1406525" cy="495300"/>
          </a:xfrm>
          <a:prstGeom prst="ellipse">
            <a:avLst/>
          </a:prstGeom>
          <a:solidFill>
            <a:srgbClr val="8CCA1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a:solidFill>
                  <a:srgbClr val="000000"/>
                </a:solidFill>
                <a:sym typeface="Arial" charset="0"/>
              </a:rPr>
              <a:t>…</a:t>
            </a:r>
          </a:p>
        </p:txBody>
      </p:sp>
      <p:sp>
        <p:nvSpPr>
          <p:cNvPr id="24636" name="Rectangle 76"/>
          <p:cNvSpPr>
            <a:spLocks noChangeArrowheads="1"/>
          </p:cNvSpPr>
          <p:nvPr/>
        </p:nvSpPr>
        <p:spPr bwMode="auto">
          <a:xfrm>
            <a:off x="8135938" y="1498600"/>
            <a:ext cx="36512" cy="1943100"/>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37" name="Rectangle 77"/>
          <p:cNvSpPr>
            <a:spLocks noChangeArrowheads="1"/>
          </p:cNvSpPr>
          <p:nvPr/>
        </p:nvSpPr>
        <p:spPr bwMode="auto">
          <a:xfrm>
            <a:off x="2978150" y="4092576"/>
            <a:ext cx="82550" cy="1135063"/>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38" name="Rectangle 78"/>
          <p:cNvSpPr>
            <a:spLocks noChangeArrowheads="1"/>
          </p:cNvSpPr>
          <p:nvPr/>
        </p:nvSpPr>
        <p:spPr bwMode="auto">
          <a:xfrm>
            <a:off x="3144838" y="5105400"/>
            <a:ext cx="82550" cy="730250"/>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39" name="Rectangle 79"/>
          <p:cNvSpPr>
            <a:spLocks noChangeArrowheads="1"/>
          </p:cNvSpPr>
          <p:nvPr/>
        </p:nvSpPr>
        <p:spPr bwMode="auto">
          <a:xfrm>
            <a:off x="2978150" y="3849688"/>
            <a:ext cx="82550"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40" name="Rectangle 81"/>
          <p:cNvSpPr>
            <a:spLocks noChangeArrowheads="1"/>
          </p:cNvSpPr>
          <p:nvPr/>
        </p:nvSpPr>
        <p:spPr bwMode="auto">
          <a:xfrm>
            <a:off x="2655889" y="4194176"/>
            <a:ext cx="623887" cy="303213"/>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41" name="Freeform 82"/>
          <p:cNvSpPr>
            <a:spLocks/>
          </p:cNvSpPr>
          <p:nvPr/>
        </p:nvSpPr>
        <p:spPr bwMode="auto">
          <a:xfrm>
            <a:off x="2655888" y="40116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2" name="Freeform 83"/>
          <p:cNvSpPr>
            <a:spLocks/>
          </p:cNvSpPr>
          <p:nvPr/>
        </p:nvSpPr>
        <p:spPr bwMode="auto">
          <a:xfrm>
            <a:off x="3279776" y="4011613"/>
            <a:ext cx="188913" cy="487362"/>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70" name="Rectangle 85"/>
          <p:cNvSpPr>
            <a:spLocks noChangeArrowheads="1"/>
          </p:cNvSpPr>
          <p:nvPr/>
        </p:nvSpPr>
        <p:spPr bwMode="auto">
          <a:xfrm>
            <a:off x="2843213" y="4730751"/>
            <a:ext cx="311150"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44" name="Freeform 86"/>
          <p:cNvSpPr>
            <a:spLocks/>
          </p:cNvSpPr>
          <p:nvPr/>
        </p:nvSpPr>
        <p:spPr bwMode="auto">
          <a:xfrm>
            <a:off x="2843213" y="46085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5" name="Freeform 87"/>
          <p:cNvSpPr>
            <a:spLocks/>
          </p:cNvSpPr>
          <p:nvPr/>
        </p:nvSpPr>
        <p:spPr bwMode="auto">
          <a:xfrm>
            <a:off x="3154363" y="4608514"/>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46" name="Rectangle 88"/>
          <p:cNvSpPr>
            <a:spLocks noChangeArrowheads="1"/>
          </p:cNvSpPr>
          <p:nvPr/>
        </p:nvSpPr>
        <p:spPr bwMode="auto">
          <a:xfrm>
            <a:off x="3144838" y="5065714"/>
            <a:ext cx="82550" cy="1133475"/>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47" name="AutoShape 89"/>
          <p:cNvSpPr>
            <a:spLocks noChangeArrowheads="1"/>
          </p:cNvSpPr>
          <p:nvPr/>
        </p:nvSpPr>
        <p:spPr bwMode="auto">
          <a:xfrm>
            <a:off x="2978150" y="5065714"/>
            <a:ext cx="249238" cy="161925"/>
          </a:xfrm>
          <a:prstGeom prst="parallelogram">
            <a:avLst>
              <a:gd name="adj" fmla="val 87486"/>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5" name="Rectangle 91"/>
          <p:cNvSpPr>
            <a:spLocks noChangeArrowheads="1"/>
          </p:cNvSpPr>
          <p:nvPr/>
        </p:nvSpPr>
        <p:spPr bwMode="auto">
          <a:xfrm>
            <a:off x="2843213" y="5429250"/>
            <a:ext cx="311150" cy="304800"/>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49" name="Freeform 92"/>
          <p:cNvSpPr>
            <a:spLocks/>
          </p:cNvSpPr>
          <p:nvPr/>
        </p:nvSpPr>
        <p:spPr bwMode="auto">
          <a:xfrm>
            <a:off x="2843213" y="5308600"/>
            <a:ext cx="438150" cy="122238"/>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50" name="Freeform 93"/>
          <p:cNvSpPr>
            <a:spLocks/>
          </p:cNvSpPr>
          <p:nvPr/>
        </p:nvSpPr>
        <p:spPr bwMode="auto">
          <a:xfrm>
            <a:off x="3154363" y="5308600"/>
            <a:ext cx="127000"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Oval 94"/>
          <p:cNvSpPr>
            <a:spLocks noChangeArrowheads="1"/>
          </p:cNvSpPr>
          <p:nvPr/>
        </p:nvSpPr>
        <p:spPr bwMode="auto">
          <a:xfrm>
            <a:off x="2728913" y="5875338"/>
            <a:ext cx="665162" cy="487362"/>
          </a:xfrm>
          <a:prstGeom prst="ellipse">
            <a:avLst/>
          </a:prstGeom>
          <a:solidFill>
            <a:srgbClr val="00ABDA"/>
          </a:solidFill>
          <a:ln>
            <a:noFill/>
          </a:ln>
        </p:spPr>
        <p:txBody>
          <a:bodyPr wrap="none" anchor="ctr"/>
          <a:lstStyle/>
          <a:p>
            <a:pPr algn="ctr">
              <a:defRPr/>
            </a:pPr>
            <a:r>
              <a:rPr lang="en-US" altLang="en-US" sz="1600" b="1" dirty="0" smtClean="0">
                <a:solidFill>
                  <a:schemeClr val="tx1">
                    <a:lumMod val="75000"/>
                    <a:lumOff val="25000"/>
                  </a:schemeClr>
                </a:solidFill>
                <a:sym typeface="Arial" charset="0"/>
              </a:rPr>
              <a:t>NIC</a:t>
            </a:r>
            <a:endParaRPr lang="en-US" altLang="en-US" sz="1600" b="1" dirty="0">
              <a:solidFill>
                <a:schemeClr val="tx1">
                  <a:lumMod val="75000"/>
                  <a:lumOff val="25000"/>
                </a:schemeClr>
              </a:solidFill>
              <a:sym typeface="Arial" charset="0"/>
            </a:endParaRPr>
          </a:p>
        </p:txBody>
      </p:sp>
      <p:sp>
        <p:nvSpPr>
          <p:cNvPr id="24652" name="Rectangle 97"/>
          <p:cNvSpPr>
            <a:spLocks noChangeArrowheads="1"/>
          </p:cNvSpPr>
          <p:nvPr/>
        </p:nvSpPr>
        <p:spPr bwMode="auto">
          <a:xfrm>
            <a:off x="2311401" y="3787776"/>
            <a:ext cx="7739063" cy="61913"/>
          </a:xfrm>
          <a:prstGeom prst="rect">
            <a:avLst/>
          </a:prstGeom>
          <a:gradFill rotWithShape="0">
            <a:gsLst>
              <a:gs pos="0">
                <a:srgbClr val="3D3D3D"/>
              </a:gs>
              <a:gs pos="100000">
                <a:srgbClr val="CECEC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324708" name="Rectangle 100"/>
          <p:cNvSpPr>
            <a:spLocks noChangeArrowheads="1"/>
          </p:cNvSpPr>
          <p:nvPr/>
        </p:nvSpPr>
        <p:spPr bwMode="auto">
          <a:xfrm>
            <a:off x="2455864" y="3355975"/>
            <a:ext cx="1824037" cy="363538"/>
          </a:xfrm>
          <a:prstGeom prst="rect">
            <a:avLst/>
          </a:prstGeom>
          <a:noFill/>
          <a:ln>
            <a:noFill/>
          </a:ln>
          <a:effectLst/>
          <a:extLst/>
        </p:spPr>
        <p:txBody>
          <a:bodyPr lIns="90488" tIns="44450" rIns="90488" bIns="44450">
            <a:spAutoFit/>
          </a:bodyPr>
          <a:lstStyle/>
          <a:p>
            <a:pPr fontAlgn="auto">
              <a:spcBef>
                <a:spcPts val="0"/>
              </a:spcBef>
              <a:spcAft>
                <a:spcPts val="0"/>
              </a:spcAft>
              <a:buSzPct val="100000"/>
              <a:defRPr/>
            </a:pPr>
            <a:r>
              <a:rPr lang="en-US" dirty="0">
                <a:solidFill>
                  <a:srgbClr val="000000"/>
                </a:solidFill>
                <a:effectLst>
                  <a:outerShdw blurRad="38100" dist="38100" dir="2700000" algn="tl">
                    <a:srgbClr val="C0C0C0"/>
                  </a:outerShdw>
                </a:effectLst>
                <a:latin typeface="+mn-lt"/>
                <a:sym typeface="Arial" charset="0"/>
              </a:rPr>
              <a:t>Backbone</a:t>
            </a:r>
          </a:p>
        </p:txBody>
      </p:sp>
      <p:sp>
        <p:nvSpPr>
          <p:cNvPr id="24654" name="Rectangle 101"/>
          <p:cNvSpPr>
            <a:spLocks noChangeArrowheads="1"/>
          </p:cNvSpPr>
          <p:nvPr/>
        </p:nvSpPr>
        <p:spPr bwMode="auto">
          <a:xfrm>
            <a:off x="9258300" y="5103813"/>
            <a:ext cx="84138"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8" name="Rectangle 104"/>
          <p:cNvSpPr>
            <a:spLocks noChangeArrowheads="1"/>
          </p:cNvSpPr>
          <p:nvPr/>
        </p:nvSpPr>
        <p:spPr bwMode="auto">
          <a:xfrm>
            <a:off x="8943975" y="5441951"/>
            <a:ext cx="311150" cy="303213"/>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56" name="Freeform 105"/>
          <p:cNvSpPr>
            <a:spLocks/>
          </p:cNvSpPr>
          <p:nvPr/>
        </p:nvSpPr>
        <p:spPr bwMode="auto">
          <a:xfrm>
            <a:off x="8943975" y="5319714"/>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57" name="Freeform 106"/>
          <p:cNvSpPr>
            <a:spLocks/>
          </p:cNvSpPr>
          <p:nvPr/>
        </p:nvSpPr>
        <p:spPr bwMode="auto">
          <a:xfrm>
            <a:off x="9255125" y="5319714"/>
            <a:ext cx="127000" cy="427037"/>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45" name="Oval 107"/>
          <p:cNvSpPr>
            <a:spLocks noChangeArrowheads="1"/>
          </p:cNvSpPr>
          <p:nvPr/>
        </p:nvSpPr>
        <p:spPr bwMode="auto">
          <a:xfrm>
            <a:off x="8829676" y="5888039"/>
            <a:ext cx="665163" cy="485775"/>
          </a:xfrm>
          <a:prstGeom prst="ellipse">
            <a:avLst/>
          </a:prstGeom>
          <a:solidFill>
            <a:srgbClr val="00ABDA"/>
          </a:solidFill>
          <a:ln>
            <a:noFill/>
          </a:ln>
        </p:spPr>
        <p:txBody>
          <a:bodyPr wrap="none" anchor="ctr"/>
          <a:lstStyle/>
          <a:p>
            <a:pPr algn="ctr">
              <a:defRPr/>
            </a:pPr>
            <a:r>
              <a:rPr lang="en-US" altLang="en-US" sz="1600" b="1">
                <a:solidFill>
                  <a:schemeClr val="tx1">
                    <a:lumMod val="75000"/>
                    <a:lumOff val="25000"/>
                  </a:schemeClr>
                </a:solidFill>
                <a:sym typeface="Arial" charset="0"/>
              </a:rPr>
              <a:t>…</a:t>
            </a:r>
          </a:p>
        </p:txBody>
      </p:sp>
      <p:sp>
        <p:nvSpPr>
          <p:cNvPr id="24659" name="Rectangle 109"/>
          <p:cNvSpPr>
            <a:spLocks noChangeArrowheads="1"/>
          </p:cNvSpPr>
          <p:nvPr/>
        </p:nvSpPr>
        <p:spPr bwMode="auto">
          <a:xfrm>
            <a:off x="8107364" y="4105276"/>
            <a:ext cx="84137" cy="1135063"/>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60" name="Rectangle 110"/>
          <p:cNvSpPr>
            <a:spLocks noChangeArrowheads="1"/>
          </p:cNvSpPr>
          <p:nvPr/>
        </p:nvSpPr>
        <p:spPr bwMode="auto">
          <a:xfrm>
            <a:off x="8107364" y="3862388"/>
            <a:ext cx="73025" cy="1135062"/>
          </a:xfrm>
          <a:prstGeom prst="rect">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661" name="Line 111"/>
          <p:cNvSpPr>
            <a:spLocks noChangeShapeType="1"/>
          </p:cNvSpPr>
          <p:nvPr/>
        </p:nvSpPr>
        <p:spPr bwMode="auto">
          <a:xfrm flipH="1">
            <a:off x="7013575" y="5402263"/>
            <a:ext cx="9413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 name="Oval 112"/>
          <p:cNvSpPr>
            <a:spLocks noChangeArrowheads="1"/>
          </p:cNvSpPr>
          <p:nvPr/>
        </p:nvSpPr>
        <p:spPr bwMode="auto">
          <a:xfrm>
            <a:off x="7816851" y="5159376"/>
            <a:ext cx="665163" cy="487363"/>
          </a:xfrm>
          <a:prstGeom prst="ellipse">
            <a:avLst/>
          </a:prstGeom>
          <a:solidFill>
            <a:srgbClr val="00ABDA"/>
          </a:solidFill>
          <a:ln>
            <a:noFill/>
          </a:ln>
        </p:spPr>
        <p:txBody>
          <a:bodyPr wrap="none" anchor="ctr"/>
          <a:lstStyle/>
          <a:p>
            <a:pPr algn="ctr">
              <a:defRPr/>
            </a:pPr>
            <a:r>
              <a:rPr lang="fr-BE" altLang="en-US" sz="1600" b="1" dirty="0" smtClean="0">
                <a:solidFill>
                  <a:schemeClr val="tx1">
                    <a:lumMod val="75000"/>
                    <a:lumOff val="25000"/>
                  </a:schemeClr>
                </a:solidFill>
                <a:sym typeface="Arial" charset="0"/>
              </a:rPr>
              <a:t>RSZ</a:t>
            </a:r>
            <a:endParaRPr lang="en-US" altLang="en-US" sz="1600" b="1" dirty="0">
              <a:solidFill>
                <a:schemeClr val="tx1">
                  <a:lumMod val="75000"/>
                  <a:lumOff val="25000"/>
                </a:schemeClr>
              </a:solidFill>
              <a:sym typeface="Arial" charset="0"/>
            </a:endParaRPr>
          </a:p>
        </p:txBody>
      </p:sp>
      <p:sp>
        <p:nvSpPr>
          <p:cNvPr id="24663" name="Rectangle 114"/>
          <p:cNvSpPr>
            <a:spLocks noChangeArrowheads="1"/>
          </p:cNvSpPr>
          <p:nvPr/>
        </p:nvSpPr>
        <p:spPr bwMode="auto">
          <a:xfrm>
            <a:off x="7743825" y="4206875"/>
            <a:ext cx="623888" cy="30480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9850" tIns="34925" rIns="69850" bIns="34925" anchor="ctr"/>
          <a:lstStyle>
            <a:lvl1pPr defTabSz="514350" eaLnBrk="0" hangingPunct="0">
              <a:spcBef>
                <a:spcPct val="20000"/>
              </a:spcBef>
              <a:buFont typeface="Arial" charset="0"/>
              <a:buChar char="•"/>
              <a:defRPr sz="3200">
                <a:solidFill>
                  <a:schemeClr val="tx1"/>
                </a:solidFill>
                <a:latin typeface="Calibri" pitchFamily="34" charset="0"/>
              </a:defRPr>
            </a:lvl1pPr>
            <a:lvl2pPr marL="742950" indent="-285750" defTabSz="514350" eaLnBrk="0" hangingPunct="0">
              <a:spcBef>
                <a:spcPct val="20000"/>
              </a:spcBef>
              <a:buFont typeface="Arial" charset="0"/>
              <a:buChar char="–"/>
              <a:defRPr sz="2800">
                <a:solidFill>
                  <a:schemeClr val="tx1"/>
                </a:solidFill>
                <a:latin typeface="Calibri" pitchFamily="34" charset="0"/>
              </a:defRPr>
            </a:lvl2pPr>
            <a:lvl3pPr marL="1143000" indent="-228600" defTabSz="514350" eaLnBrk="0" hangingPunct="0">
              <a:spcBef>
                <a:spcPct val="20000"/>
              </a:spcBef>
              <a:buFont typeface="Arial" charset="0"/>
              <a:buChar char="•"/>
              <a:defRPr sz="2400">
                <a:solidFill>
                  <a:schemeClr val="tx1"/>
                </a:solidFill>
                <a:latin typeface="Calibri" pitchFamily="34" charset="0"/>
              </a:defRPr>
            </a:lvl3pPr>
            <a:lvl4pPr marL="1600200" indent="-228600" defTabSz="514350" eaLnBrk="0" hangingPunct="0">
              <a:spcBef>
                <a:spcPct val="20000"/>
              </a:spcBef>
              <a:buFont typeface="Arial" charset="0"/>
              <a:buChar char="–"/>
              <a:defRPr sz="2000">
                <a:solidFill>
                  <a:schemeClr val="tx1"/>
                </a:solidFill>
                <a:latin typeface="Calibri" pitchFamily="34" charset="0"/>
              </a:defRPr>
            </a:lvl4pPr>
            <a:lvl5pPr marL="2057400" indent="-228600" defTabSz="514350" eaLnBrk="0" hangingPunct="0">
              <a:spcBef>
                <a:spcPct val="20000"/>
              </a:spcBef>
              <a:buFont typeface="Arial" charset="0"/>
              <a:buChar char="»"/>
              <a:defRPr sz="2000">
                <a:solidFill>
                  <a:schemeClr val="tx1"/>
                </a:solidFill>
                <a:latin typeface="Calibri" pitchFamily="34" charset="0"/>
              </a:defRPr>
            </a:lvl5pPr>
            <a:lvl6pPr marL="25146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5143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500" b="1">
                <a:solidFill>
                  <a:srgbClr val="000000"/>
                </a:solidFill>
                <a:sym typeface="Arial" charset="0"/>
              </a:rPr>
              <a:t>FW</a:t>
            </a:r>
          </a:p>
        </p:txBody>
      </p:sp>
      <p:sp>
        <p:nvSpPr>
          <p:cNvPr id="24664" name="Freeform 115"/>
          <p:cNvSpPr>
            <a:spLocks/>
          </p:cNvSpPr>
          <p:nvPr/>
        </p:nvSpPr>
        <p:spPr bwMode="auto">
          <a:xfrm>
            <a:off x="7743825" y="4024313"/>
            <a:ext cx="812800" cy="184150"/>
          </a:xfrm>
          <a:custGeom>
            <a:avLst/>
            <a:gdLst>
              <a:gd name="T0" fmla="*/ 0 w 469"/>
              <a:gd name="T1" fmla="*/ 2147483647 h 109"/>
              <a:gd name="T2" fmla="*/ 2147483647 w 469"/>
              <a:gd name="T3" fmla="*/ 0 h 109"/>
              <a:gd name="T4" fmla="*/ 2147483647 w 469"/>
              <a:gd name="T5" fmla="*/ 0 h 109"/>
              <a:gd name="T6" fmla="*/ 2147483647 w 469"/>
              <a:gd name="T7" fmla="*/ 2147483647 h 109"/>
              <a:gd name="T8" fmla="*/ 0 w 469"/>
              <a:gd name="T9" fmla="*/ 2147483647 h 109"/>
              <a:gd name="T10" fmla="*/ 0 60000 65536"/>
              <a:gd name="T11" fmla="*/ 0 60000 65536"/>
              <a:gd name="T12" fmla="*/ 0 60000 65536"/>
              <a:gd name="T13" fmla="*/ 0 60000 65536"/>
              <a:gd name="T14" fmla="*/ 0 60000 65536"/>
              <a:gd name="T15" fmla="*/ 0 w 469"/>
              <a:gd name="T16" fmla="*/ 0 h 109"/>
              <a:gd name="T17" fmla="*/ 469 w 469"/>
              <a:gd name="T18" fmla="*/ 109 h 109"/>
            </a:gdLst>
            <a:ahLst/>
            <a:cxnLst>
              <a:cxn ang="T10">
                <a:pos x="T0" y="T1"/>
              </a:cxn>
              <a:cxn ang="T11">
                <a:pos x="T2" y="T3"/>
              </a:cxn>
              <a:cxn ang="T12">
                <a:pos x="T4" y="T5"/>
              </a:cxn>
              <a:cxn ang="T13">
                <a:pos x="T6" y="T7"/>
              </a:cxn>
              <a:cxn ang="T14">
                <a:pos x="T8" y="T9"/>
              </a:cxn>
            </a:cxnLst>
            <a:rect l="T15" t="T16" r="T17" b="T18"/>
            <a:pathLst>
              <a:path w="469" h="109">
                <a:moveTo>
                  <a:pt x="0" y="108"/>
                </a:moveTo>
                <a:lnTo>
                  <a:pt x="108" y="0"/>
                </a:lnTo>
                <a:lnTo>
                  <a:pt x="468" y="0"/>
                </a:lnTo>
                <a:lnTo>
                  <a:pt x="360" y="108"/>
                </a:lnTo>
                <a:lnTo>
                  <a:pt x="0" y="108"/>
                </a:lnTo>
              </a:path>
            </a:pathLst>
          </a:custGeom>
          <a:solidFill>
            <a:srgbClr val="C42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5" name="Freeform 116"/>
          <p:cNvSpPr>
            <a:spLocks/>
          </p:cNvSpPr>
          <p:nvPr/>
        </p:nvSpPr>
        <p:spPr bwMode="auto">
          <a:xfrm>
            <a:off x="8367713" y="4024313"/>
            <a:ext cx="188912" cy="488950"/>
          </a:xfrm>
          <a:custGeom>
            <a:avLst/>
            <a:gdLst>
              <a:gd name="T0" fmla="*/ 0 w 109"/>
              <a:gd name="T1" fmla="*/ 2147483647 h 289"/>
              <a:gd name="T2" fmla="*/ 2147483647 w 109"/>
              <a:gd name="T3" fmla="*/ 0 h 289"/>
              <a:gd name="T4" fmla="*/ 2147483647 w 109"/>
              <a:gd name="T5" fmla="*/ 2147483647 h 289"/>
              <a:gd name="T6" fmla="*/ 0 w 109"/>
              <a:gd name="T7" fmla="*/ 2147483647 h 289"/>
              <a:gd name="T8" fmla="*/ 0 w 109"/>
              <a:gd name="T9" fmla="*/ 2147483647 h 289"/>
              <a:gd name="T10" fmla="*/ 0 60000 65536"/>
              <a:gd name="T11" fmla="*/ 0 60000 65536"/>
              <a:gd name="T12" fmla="*/ 0 60000 65536"/>
              <a:gd name="T13" fmla="*/ 0 60000 65536"/>
              <a:gd name="T14" fmla="*/ 0 60000 65536"/>
              <a:gd name="T15" fmla="*/ 0 w 109"/>
              <a:gd name="T16" fmla="*/ 0 h 289"/>
              <a:gd name="T17" fmla="*/ 109 w 109"/>
              <a:gd name="T18" fmla="*/ 289 h 289"/>
            </a:gdLst>
            <a:ahLst/>
            <a:cxnLst>
              <a:cxn ang="T10">
                <a:pos x="T0" y="T1"/>
              </a:cxn>
              <a:cxn ang="T11">
                <a:pos x="T2" y="T3"/>
              </a:cxn>
              <a:cxn ang="T12">
                <a:pos x="T4" y="T5"/>
              </a:cxn>
              <a:cxn ang="T13">
                <a:pos x="T6" y="T7"/>
              </a:cxn>
              <a:cxn ang="T14">
                <a:pos x="T8" y="T9"/>
              </a:cxn>
            </a:cxnLst>
            <a:rect l="T15" t="T16" r="T17" b="T18"/>
            <a:pathLst>
              <a:path w="109" h="289">
                <a:moveTo>
                  <a:pt x="0" y="108"/>
                </a:moveTo>
                <a:lnTo>
                  <a:pt x="108" y="0"/>
                </a:lnTo>
                <a:lnTo>
                  <a:pt x="108" y="180"/>
                </a:lnTo>
                <a:lnTo>
                  <a:pt x="0" y="288"/>
                </a:lnTo>
                <a:lnTo>
                  <a:pt x="0" y="108"/>
                </a:lnTo>
              </a:path>
            </a:pathLst>
          </a:custGeom>
          <a:solidFill>
            <a:srgbClr val="DE2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Rectangle 118"/>
          <p:cNvSpPr>
            <a:spLocks noChangeArrowheads="1"/>
          </p:cNvSpPr>
          <p:nvPr/>
        </p:nvSpPr>
        <p:spPr bwMode="auto">
          <a:xfrm>
            <a:off x="7931150" y="4743450"/>
            <a:ext cx="312738" cy="304800"/>
          </a:xfrm>
          <a:prstGeom prst="rect">
            <a:avLst/>
          </a:prstGeom>
          <a:solidFill>
            <a:srgbClr val="FA7D00"/>
          </a:solidFill>
          <a:ln>
            <a:noFill/>
          </a:ln>
        </p:spPr>
        <p:txBody>
          <a:bodyPr wrap="none" lIns="69850" tIns="34925" rIns="69850" bIns="34925" anchor="ctr"/>
          <a:lstStyle/>
          <a:p>
            <a:pPr algn="ctr" defTabSz="514350">
              <a:defRPr/>
            </a:pPr>
            <a:r>
              <a:rPr lang="en-US" altLang="en-US" sz="1500" b="1" dirty="0">
                <a:solidFill>
                  <a:schemeClr val="tx1">
                    <a:lumMod val="75000"/>
                    <a:lumOff val="25000"/>
                  </a:schemeClr>
                </a:solidFill>
                <a:sym typeface="Arial" charset="0"/>
              </a:rPr>
              <a:t>R</a:t>
            </a:r>
          </a:p>
        </p:txBody>
      </p:sp>
      <p:sp>
        <p:nvSpPr>
          <p:cNvPr id="24667" name="Freeform 119"/>
          <p:cNvSpPr>
            <a:spLocks/>
          </p:cNvSpPr>
          <p:nvPr/>
        </p:nvSpPr>
        <p:spPr bwMode="auto">
          <a:xfrm>
            <a:off x="7931150" y="4622801"/>
            <a:ext cx="438150" cy="123825"/>
          </a:xfrm>
          <a:custGeom>
            <a:avLst/>
            <a:gdLst>
              <a:gd name="T0" fmla="*/ 0 w 253"/>
              <a:gd name="T1" fmla="*/ 2147483647 h 73"/>
              <a:gd name="T2" fmla="*/ 2147483647 w 253"/>
              <a:gd name="T3" fmla="*/ 0 h 73"/>
              <a:gd name="T4" fmla="*/ 2147483647 w 253"/>
              <a:gd name="T5" fmla="*/ 0 h 73"/>
              <a:gd name="T6" fmla="*/ 2147483647 w 253"/>
              <a:gd name="T7" fmla="*/ 2147483647 h 73"/>
              <a:gd name="T8" fmla="*/ 0 w 253"/>
              <a:gd name="T9" fmla="*/ 2147483647 h 73"/>
              <a:gd name="T10" fmla="*/ 0 60000 65536"/>
              <a:gd name="T11" fmla="*/ 0 60000 65536"/>
              <a:gd name="T12" fmla="*/ 0 60000 65536"/>
              <a:gd name="T13" fmla="*/ 0 60000 65536"/>
              <a:gd name="T14" fmla="*/ 0 60000 65536"/>
              <a:gd name="T15" fmla="*/ 0 w 253"/>
              <a:gd name="T16" fmla="*/ 0 h 73"/>
              <a:gd name="T17" fmla="*/ 253 w 253"/>
              <a:gd name="T18" fmla="*/ 73 h 73"/>
            </a:gdLst>
            <a:ahLst/>
            <a:cxnLst>
              <a:cxn ang="T10">
                <a:pos x="T0" y="T1"/>
              </a:cxn>
              <a:cxn ang="T11">
                <a:pos x="T2" y="T3"/>
              </a:cxn>
              <a:cxn ang="T12">
                <a:pos x="T4" y="T5"/>
              </a:cxn>
              <a:cxn ang="T13">
                <a:pos x="T6" y="T7"/>
              </a:cxn>
              <a:cxn ang="T14">
                <a:pos x="T8" y="T9"/>
              </a:cxn>
            </a:cxnLst>
            <a:rect l="T15" t="T16" r="T17" b="T18"/>
            <a:pathLst>
              <a:path w="253" h="73">
                <a:moveTo>
                  <a:pt x="0" y="72"/>
                </a:moveTo>
                <a:lnTo>
                  <a:pt x="72" y="0"/>
                </a:lnTo>
                <a:lnTo>
                  <a:pt x="252" y="0"/>
                </a:lnTo>
                <a:lnTo>
                  <a:pt x="180" y="72"/>
                </a:lnTo>
                <a:lnTo>
                  <a:pt x="0" y="72"/>
                </a:lnTo>
              </a:path>
            </a:pathLst>
          </a:custGeom>
          <a:solidFill>
            <a:srgbClr val="DA6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668" name="Freeform 120"/>
          <p:cNvSpPr>
            <a:spLocks/>
          </p:cNvSpPr>
          <p:nvPr/>
        </p:nvSpPr>
        <p:spPr bwMode="auto">
          <a:xfrm>
            <a:off x="8243888" y="4622800"/>
            <a:ext cx="125412" cy="427038"/>
          </a:xfrm>
          <a:custGeom>
            <a:avLst/>
            <a:gdLst>
              <a:gd name="T0" fmla="*/ 0 w 73"/>
              <a:gd name="T1" fmla="*/ 2147483647 h 253"/>
              <a:gd name="T2" fmla="*/ 2147483647 w 73"/>
              <a:gd name="T3" fmla="*/ 0 h 253"/>
              <a:gd name="T4" fmla="*/ 2147483647 w 73"/>
              <a:gd name="T5" fmla="*/ 2147483647 h 253"/>
              <a:gd name="T6" fmla="*/ 0 w 73"/>
              <a:gd name="T7" fmla="*/ 2147483647 h 253"/>
              <a:gd name="T8" fmla="*/ 0 w 73"/>
              <a:gd name="T9" fmla="*/ 2147483647 h 253"/>
              <a:gd name="T10" fmla="*/ 0 60000 65536"/>
              <a:gd name="T11" fmla="*/ 0 60000 65536"/>
              <a:gd name="T12" fmla="*/ 0 60000 65536"/>
              <a:gd name="T13" fmla="*/ 0 60000 65536"/>
              <a:gd name="T14" fmla="*/ 0 60000 65536"/>
              <a:gd name="T15" fmla="*/ 0 w 73"/>
              <a:gd name="T16" fmla="*/ 0 h 253"/>
              <a:gd name="T17" fmla="*/ 73 w 73"/>
              <a:gd name="T18" fmla="*/ 253 h 253"/>
            </a:gdLst>
            <a:ahLst/>
            <a:cxnLst>
              <a:cxn ang="T10">
                <a:pos x="T0" y="T1"/>
              </a:cxn>
              <a:cxn ang="T11">
                <a:pos x="T2" y="T3"/>
              </a:cxn>
              <a:cxn ang="T12">
                <a:pos x="T4" y="T5"/>
              </a:cxn>
              <a:cxn ang="T13">
                <a:pos x="T6" y="T7"/>
              </a:cxn>
              <a:cxn ang="T14">
                <a:pos x="T8" y="T9"/>
              </a:cxn>
            </a:cxnLst>
            <a:rect l="T15" t="T16" r="T17" b="T18"/>
            <a:pathLst>
              <a:path w="73" h="253">
                <a:moveTo>
                  <a:pt x="0" y="72"/>
                </a:moveTo>
                <a:lnTo>
                  <a:pt x="72" y="0"/>
                </a:lnTo>
                <a:lnTo>
                  <a:pt x="72" y="180"/>
                </a:lnTo>
                <a:lnTo>
                  <a:pt x="0" y="252"/>
                </a:lnTo>
                <a:lnTo>
                  <a:pt x="0" y="72"/>
                </a:lnTo>
              </a:path>
            </a:pathLst>
          </a:custGeom>
          <a:solidFill>
            <a:srgbClr val="EA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51" name="Oval 121"/>
          <p:cNvSpPr>
            <a:spLocks noChangeArrowheads="1"/>
          </p:cNvSpPr>
          <p:nvPr/>
        </p:nvSpPr>
        <p:spPr bwMode="auto">
          <a:xfrm>
            <a:off x="5000625" y="5186364"/>
            <a:ext cx="2217738" cy="688975"/>
          </a:xfrm>
          <a:prstGeom prst="ellipse">
            <a:avLst/>
          </a:prstGeom>
          <a:solidFill>
            <a:srgbClr val="00ABDA"/>
          </a:solidFill>
          <a:ln>
            <a:noFill/>
          </a:ln>
        </p:spPr>
        <p:txBody>
          <a:bodyPr wrap="none" anchor="ctr"/>
          <a:lstStyle/>
          <a:p>
            <a:pPr algn="ctr">
              <a:defRPr/>
            </a:pPr>
            <a:r>
              <a:rPr lang="fr-BE" altLang="en-US" sz="1600" b="1" dirty="0" smtClean="0">
                <a:solidFill>
                  <a:schemeClr val="tx1">
                    <a:lumMod val="75000"/>
                    <a:lumOff val="25000"/>
                  </a:schemeClr>
                </a:solidFill>
                <a:sym typeface="Arial" charset="0"/>
              </a:rPr>
              <a:t>KSZ</a:t>
            </a:r>
            <a:endParaRPr lang="en-US" altLang="en-US" sz="1600" b="1" dirty="0">
              <a:solidFill>
                <a:schemeClr val="tx1">
                  <a:lumMod val="75000"/>
                  <a:lumOff val="25000"/>
                </a:schemeClr>
              </a:solidFill>
              <a:sym typeface="Arial" charset="0"/>
            </a:endParaRPr>
          </a:p>
        </p:txBody>
      </p:sp>
      <p:sp>
        <p:nvSpPr>
          <p:cNvPr id="24670" name="AutoShape 89"/>
          <p:cNvSpPr>
            <a:spLocks noChangeArrowheads="1"/>
          </p:cNvSpPr>
          <p:nvPr/>
        </p:nvSpPr>
        <p:spPr bwMode="auto">
          <a:xfrm>
            <a:off x="9120188" y="5084764"/>
            <a:ext cx="215900" cy="161925"/>
          </a:xfrm>
          <a:prstGeom prst="parallelogram">
            <a:avLst>
              <a:gd name="adj" fmla="val 87556"/>
            </a:avLst>
          </a:prstGeom>
          <a:gradFill rotWithShape="0">
            <a:gsLst>
              <a:gs pos="0">
                <a:srgbClr val="CECECE"/>
              </a:gs>
              <a:gs pos="100000">
                <a:srgbClr val="3D3D3D"/>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39</a:t>
            </a:fld>
            <a:r>
              <a:rPr lang="fr-BE" smtClean="0"/>
              <a:t> </a:t>
            </a:r>
            <a:endParaRPr lang="fr-BE" dirty="0"/>
          </a:p>
        </p:txBody>
      </p:sp>
    </p:spTree>
    <p:extLst>
      <p:ext uri="{BB962C8B-B14F-4D97-AF65-F5344CB8AC3E}">
        <p14:creationId xmlns:p14="http://schemas.microsoft.com/office/powerpoint/2010/main" val="13473938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630" b="1800"/>
          <a:stretch/>
        </p:blipFill>
        <p:spPr>
          <a:xfrm>
            <a:off x="0" y="0"/>
            <a:ext cx="12893987" cy="7128469"/>
          </a:xfrm>
          <a:prstGeom prst="rect">
            <a:avLst/>
          </a:prstGeom>
        </p:spPr>
      </p:pic>
    </p:spTree>
    <p:extLst>
      <p:ext uri="{BB962C8B-B14F-4D97-AF65-F5344CB8AC3E}">
        <p14:creationId xmlns:p14="http://schemas.microsoft.com/office/powerpoint/2010/main" val="30565327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smtClean="0"/>
              <a:t>a </a:t>
            </a:r>
            <a:r>
              <a:rPr lang="en-GB" dirty="0" smtClean="0">
                <a:solidFill>
                  <a:srgbClr val="0087BE"/>
                </a:solidFill>
              </a:rPr>
              <a:t>network between all 3,000 social sector actors</a:t>
            </a:r>
            <a:r>
              <a:rPr lang="en-GB" dirty="0" smtClean="0"/>
              <a:t> with a secure connection to the internet, the federal MAN, regional extranets, extranets between local authorities and the Belgian </a:t>
            </a:r>
            <a:r>
              <a:rPr lang="en-GB" dirty="0" err="1" smtClean="0"/>
              <a:t>interbanking</a:t>
            </a:r>
            <a:r>
              <a:rPr lang="en-GB" dirty="0" smtClean="0"/>
              <a:t> network</a:t>
            </a:r>
          </a:p>
          <a:p>
            <a:endParaRPr lang="en-GB" dirty="0" smtClean="0"/>
          </a:p>
          <a:p>
            <a:r>
              <a:rPr lang="en-GB" dirty="0" smtClean="0"/>
              <a:t>a </a:t>
            </a:r>
            <a:r>
              <a:rPr lang="en-GB" dirty="0" smtClean="0">
                <a:solidFill>
                  <a:srgbClr val="0087BE"/>
                </a:solidFill>
              </a:rPr>
              <a:t>unique identification key</a:t>
            </a:r>
          </a:p>
          <a:p>
            <a:pPr lvl="1"/>
            <a:r>
              <a:rPr lang="en-GB" dirty="0" smtClean="0"/>
              <a:t>for every citizen </a:t>
            </a:r>
          </a:p>
          <a:p>
            <a:pPr lvl="1"/>
            <a:r>
              <a:rPr lang="en-GB" dirty="0" smtClean="0"/>
              <a:t>for every company</a:t>
            </a:r>
          </a:p>
          <a:p>
            <a:pPr lvl="1"/>
            <a:r>
              <a:rPr lang="en-GB" dirty="0" smtClean="0"/>
              <a:t>for every establishment of a company</a:t>
            </a:r>
          </a:p>
          <a:p>
            <a:endParaRPr lang="en-GB" dirty="0" smtClean="0"/>
          </a:p>
          <a:p>
            <a:r>
              <a:rPr lang="en-GB" dirty="0" smtClean="0"/>
              <a:t>an </a:t>
            </a:r>
            <a:r>
              <a:rPr lang="en-GB" dirty="0" smtClean="0">
                <a:solidFill>
                  <a:srgbClr val="0087BE"/>
                </a:solidFill>
              </a:rPr>
              <a:t>agreed division of tasks</a:t>
            </a:r>
            <a:r>
              <a:rPr lang="en-GB" dirty="0" smtClean="0"/>
              <a:t> between the actors within and outside the social sector with regard to </a:t>
            </a:r>
            <a:r>
              <a:rPr lang="en-GB" dirty="0" smtClean="0">
                <a:solidFill>
                  <a:srgbClr val="0087BE"/>
                </a:solidFill>
              </a:rPr>
              <a:t>collection, validation and management of information</a:t>
            </a:r>
            <a:r>
              <a:rPr lang="en-GB" dirty="0" smtClean="0"/>
              <a:t> and with regard to </a:t>
            </a:r>
            <a:r>
              <a:rPr lang="en-GB" dirty="0" smtClean="0">
                <a:solidFill>
                  <a:srgbClr val="0087BE"/>
                </a:solidFill>
              </a:rPr>
              <a:t>electronic storage of information</a:t>
            </a:r>
            <a:r>
              <a:rPr lang="en-GB" dirty="0" smtClean="0"/>
              <a:t> in authentic sources</a:t>
            </a:r>
          </a:p>
          <a:p>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40</a:t>
            </a:fld>
            <a:r>
              <a:rPr lang="fr-BE" smtClean="0"/>
              <a:t> </a:t>
            </a:r>
            <a:endParaRPr lang="fr-BE" dirty="0"/>
          </a:p>
        </p:txBody>
      </p:sp>
      <p:sp>
        <p:nvSpPr>
          <p:cNvPr id="2" name="Title 1"/>
          <p:cNvSpPr>
            <a:spLocks noGrp="1"/>
          </p:cNvSpPr>
          <p:nvPr>
            <p:ph type="title"/>
          </p:nvPr>
        </p:nvSpPr>
        <p:spPr/>
        <p:txBody>
          <a:bodyPr/>
          <a:lstStyle/>
          <a:p>
            <a:r>
              <a:rPr lang="en-GB" smtClean="0"/>
              <a:t>Results</a:t>
            </a:r>
            <a:endParaRPr lang="en-US" dirty="0"/>
          </a:p>
        </p:txBody>
      </p:sp>
    </p:spTree>
    <p:extLst>
      <p:ext uri="{BB962C8B-B14F-4D97-AF65-F5344CB8AC3E}">
        <p14:creationId xmlns:p14="http://schemas.microsoft.com/office/powerpoint/2010/main" val="7165907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idx="1"/>
          </p:nvPr>
        </p:nvSpPr>
        <p:spPr/>
        <p:txBody>
          <a:bodyPr/>
          <a:lstStyle/>
          <a:p>
            <a:r>
              <a:rPr lang="en-GB" altLang="en-US" dirty="0">
                <a:solidFill>
                  <a:srgbClr val="0087BE"/>
                </a:solidFill>
              </a:rPr>
              <a:t>220 electronic </a:t>
            </a:r>
            <a:r>
              <a:rPr lang="en-GB" altLang="en-US" dirty="0" smtClean="0">
                <a:solidFill>
                  <a:srgbClr val="0087BE"/>
                </a:solidFill>
              </a:rPr>
              <a:t>services for mutual information exchange</a:t>
            </a:r>
            <a:r>
              <a:rPr lang="en-GB" altLang="en-US" dirty="0" smtClean="0"/>
              <a:t> amongst actors in the social sector, defined after process optimization</a:t>
            </a:r>
          </a:p>
          <a:p>
            <a:pPr lvl="1"/>
            <a:r>
              <a:rPr lang="en-GB" altLang="en-US" dirty="0" smtClean="0"/>
              <a:t>nearly all direct or indirect (via citizens or companies) paper-based information exchange by &gt; 800 paper forms between actors in the social sector has been abolished</a:t>
            </a:r>
          </a:p>
          <a:p>
            <a:pPr lvl="1"/>
            <a:r>
              <a:rPr lang="en-GB" altLang="en-US" dirty="0" smtClean="0"/>
              <a:t>in 2022, &gt; 1,93 billion electronic messages were exchanged amongst actors in the social sector, which saved as many paper exchanges</a:t>
            </a:r>
          </a:p>
          <a:p>
            <a:endParaRPr lang="en-GB" altLang="en-US" dirty="0" smtClean="0"/>
          </a:p>
          <a:p>
            <a:r>
              <a:rPr lang="en-GB" altLang="en-US" dirty="0" smtClean="0"/>
              <a:t>electronic services for </a:t>
            </a:r>
            <a:r>
              <a:rPr lang="en-GB" altLang="en-US" dirty="0" smtClean="0">
                <a:solidFill>
                  <a:srgbClr val="0087BE"/>
                </a:solidFill>
              </a:rPr>
              <a:t>citizens</a:t>
            </a:r>
          </a:p>
          <a:p>
            <a:pPr lvl="1"/>
            <a:r>
              <a:rPr lang="en-GB" altLang="en-US" dirty="0" smtClean="0">
                <a:solidFill>
                  <a:srgbClr val="0087BE"/>
                </a:solidFill>
              </a:rPr>
              <a:t>maximal automatic granting of benefits</a:t>
            </a:r>
            <a:r>
              <a:rPr lang="en-GB" altLang="en-US" dirty="0" smtClean="0"/>
              <a:t> based on electronic information exchange between actors in the social sector</a:t>
            </a:r>
          </a:p>
          <a:p>
            <a:pPr lvl="1"/>
            <a:r>
              <a:rPr lang="en-GB" altLang="en-US" dirty="0">
                <a:solidFill>
                  <a:srgbClr val="0087BE"/>
                </a:solidFill>
              </a:rPr>
              <a:t>25 </a:t>
            </a:r>
            <a:r>
              <a:rPr lang="en-GB" altLang="en-US" dirty="0" smtClean="0">
                <a:solidFill>
                  <a:srgbClr val="0087BE"/>
                </a:solidFill>
              </a:rPr>
              <a:t>electronic services</a:t>
            </a:r>
            <a:r>
              <a:rPr lang="en-GB" altLang="en-US" dirty="0" smtClean="0"/>
              <a:t> via an integrated portal and/or mobile applications</a:t>
            </a:r>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41</a:t>
            </a:fld>
            <a:r>
              <a:rPr lang="fr-BE" smtClean="0"/>
              <a:t> </a:t>
            </a:r>
            <a:endParaRPr lang="fr-BE" dirty="0"/>
          </a:p>
        </p:txBody>
      </p:sp>
      <p:sp>
        <p:nvSpPr>
          <p:cNvPr id="2" name="Title 1"/>
          <p:cNvSpPr>
            <a:spLocks noGrp="1"/>
          </p:cNvSpPr>
          <p:nvPr>
            <p:ph type="title"/>
          </p:nvPr>
        </p:nvSpPr>
        <p:spPr/>
        <p:txBody>
          <a:bodyPr/>
          <a:lstStyle/>
          <a:p>
            <a:r>
              <a:rPr lang="en-GB" smtClean="0"/>
              <a:t>Results</a:t>
            </a:r>
            <a:endParaRPr lang="en-US" dirty="0"/>
          </a:p>
        </p:txBody>
      </p:sp>
    </p:spTree>
    <p:extLst>
      <p:ext uri="{BB962C8B-B14F-4D97-AF65-F5344CB8AC3E}">
        <p14:creationId xmlns:p14="http://schemas.microsoft.com/office/powerpoint/2010/main" val="12839443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idx="1"/>
          </p:nvPr>
        </p:nvSpPr>
        <p:spPr/>
        <p:txBody>
          <a:bodyPr/>
          <a:lstStyle/>
          <a:p>
            <a:r>
              <a:rPr lang="en-GB" altLang="en-US" dirty="0" smtClean="0"/>
              <a:t>more than </a:t>
            </a:r>
            <a:r>
              <a:rPr lang="en-GB" altLang="en-US" dirty="0" smtClean="0">
                <a:solidFill>
                  <a:srgbClr val="0087BE"/>
                </a:solidFill>
              </a:rPr>
              <a:t>50 electronic services for employers</a:t>
            </a:r>
            <a:r>
              <a:rPr lang="en-GB" altLang="en-US" dirty="0" smtClean="0"/>
              <a:t>, either based on the electronic exchange of structured messages or via an integrated portal site</a:t>
            </a:r>
          </a:p>
          <a:p>
            <a:pPr lvl="1"/>
            <a:r>
              <a:rPr lang="en-GB" altLang="en-US" dirty="0" smtClean="0"/>
              <a:t>50 social security declaration forms for employers have been abolished</a:t>
            </a:r>
          </a:p>
          <a:p>
            <a:pPr lvl="1"/>
            <a:r>
              <a:rPr lang="en-GB" altLang="en-US" dirty="0" smtClean="0"/>
              <a:t>in the remaining 30 (electronic) declaration forms the number of headings has on average been reduced to a third of the previous number</a:t>
            </a:r>
          </a:p>
          <a:p>
            <a:pPr lvl="1"/>
            <a:r>
              <a:rPr lang="en-GB" altLang="en-US" dirty="0" smtClean="0">
                <a:solidFill>
                  <a:srgbClr val="0087BE"/>
                </a:solidFill>
              </a:rPr>
              <a:t>declarations are limited to 3 events</a:t>
            </a:r>
          </a:p>
          <a:p>
            <a:pPr lvl="2"/>
            <a:r>
              <a:rPr lang="en-GB" altLang="en-US" dirty="0" smtClean="0"/>
              <a:t>immediate declaration of recruitment and discharge (only electronically)</a:t>
            </a:r>
          </a:p>
          <a:p>
            <a:pPr lvl="2"/>
            <a:r>
              <a:rPr lang="en-GB" altLang="en-US" dirty="0" smtClean="0"/>
              <a:t>quarterly declaration of salary and working time (only electronically)</a:t>
            </a:r>
          </a:p>
          <a:p>
            <a:pPr lvl="2"/>
            <a:r>
              <a:rPr lang="en-GB" altLang="en-US" dirty="0" smtClean="0"/>
              <a:t>occurrence of a social risk (electronically or on paper)</a:t>
            </a:r>
          </a:p>
          <a:p>
            <a:pPr lvl="1"/>
            <a:r>
              <a:rPr lang="en-GB" altLang="en-US" dirty="0" smtClean="0"/>
              <a:t>in 2022, more than 45 million electronic declarations were made by all 230,000 employers, 98 % of which from application to application</a:t>
            </a:r>
            <a:endParaRPr lang="en-US" alt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42</a:t>
            </a:fld>
            <a:r>
              <a:rPr lang="fr-BE" smtClean="0"/>
              <a:t> </a:t>
            </a:r>
            <a:endParaRPr lang="fr-BE" dirty="0"/>
          </a:p>
        </p:txBody>
      </p:sp>
      <p:sp>
        <p:nvSpPr>
          <p:cNvPr id="2" name="Title 1"/>
          <p:cNvSpPr>
            <a:spLocks noGrp="1"/>
          </p:cNvSpPr>
          <p:nvPr>
            <p:ph type="title"/>
          </p:nvPr>
        </p:nvSpPr>
        <p:spPr/>
        <p:txBody>
          <a:bodyPr/>
          <a:lstStyle/>
          <a:p>
            <a:r>
              <a:rPr lang="en-GB" smtClean="0"/>
              <a:t>Results</a:t>
            </a:r>
            <a:endParaRPr lang="en-US" dirty="0"/>
          </a:p>
        </p:txBody>
      </p:sp>
    </p:spTree>
    <p:extLst>
      <p:ext uri="{BB962C8B-B14F-4D97-AF65-F5344CB8AC3E}">
        <p14:creationId xmlns:p14="http://schemas.microsoft.com/office/powerpoint/2010/main" val="5618117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ltLang="en-US" smtClean="0"/>
              <a:t>Quartely declaration salary &amp; working time</a:t>
            </a:r>
            <a:endParaRPr lang="en-US" dirty="0"/>
          </a:p>
        </p:txBody>
      </p:sp>
      <p:grpSp>
        <p:nvGrpSpPr>
          <p:cNvPr id="5" name="Group 34"/>
          <p:cNvGrpSpPr>
            <a:grpSpLocks/>
          </p:cNvGrpSpPr>
          <p:nvPr/>
        </p:nvGrpSpPr>
        <p:grpSpPr bwMode="auto">
          <a:xfrm>
            <a:off x="1919289" y="1285875"/>
            <a:ext cx="8351837" cy="5008366"/>
            <a:chOff x="926963" y="1285876"/>
            <a:chExt cx="8350941" cy="5008367"/>
          </a:xfrm>
        </p:grpSpPr>
        <p:grpSp>
          <p:nvGrpSpPr>
            <p:cNvPr id="6" name="Group 21523"/>
            <p:cNvGrpSpPr>
              <a:grpSpLocks/>
            </p:cNvGrpSpPr>
            <p:nvPr/>
          </p:nvGrpSpPr>
          <p:grpSpPr bwMode="auto">
            <a:xfrm>
              <a:off x="926963" y="1285876"/>
              <a:ext cx="8350941" cy="5008367"/>
              <a:chOff x="645249" y="1424312"/>
              <a:chExt cx="8351241" cy="5008493"/>
            </a:xfrm>
          </p:grpSpPr>
          <p:sp>
            <p:nvSpPr>
              <p:cNvPr id="18" name="Line 744"/>
              <p:cNvSpPr>
                <a:spLocks noChangeShapeType="1"/>
              </p:cNvSpPr>
              <p:nvPr/>
            </p:nvSpPr>
            <p:spPr bwMode="auto">
              <a:xfrm>
                <a:off x="5530850" y="2726817"/>
                <a:ext cx="0" cy="1128712"/>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Text Box 156"/>
              <p:cNvSpPr txBox="1">
                <a:spLocks noChangeArrowheads="1"/>
              </p:cNvSpPr>
              <p:nvPr/>
            </p:nvSpPr>
            <p:spPr bwMode="auto">
              <a:xfrm>
                <a:off x="6797411" y="1623225"/>
                <a:ext cx="2199079" cy="1126490"/>
              </a:xfrm>
              <a:prstGeom prst="rect">
                <a:avLst/>
              </a:prstGeom>
              <a:noFill/>
              <a:ln>
                <a:noFill/>
              </a:ln>
              <a:effectLst/>
              <a:scene3d>
                <a:camera prst="orthographicFront">
                  <a:rot lat="0" lon="0" rev="0"/>
                </a:camera>
                <a:lightRig rig="contrasting" dir="t">
                  <a:rot lat="0" lon="0" rev="1500000"/>
                </a:lightRig>
              </a:scene3d>
              <a:sp3d prstMaterial="metal">
                <a:bevelT w="88900" h="88900"/>
              </a:sp3d>
              <a:extLs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defPPr>
                  <a:defRPr lang="en-US"/>
                </a:defPPr>
                <a:lvl1pPr algn="ctr" eaLnBrk="0" hangingPunct="0">
                  <a:lnSpc>
                    <a:spcPct val="80000"/>
                  </a:lnSpc>
                  <a:buFontTx/>
                  <a:buNone/>
                  <a:defRPr sz="1600" b="1">
                    <a:solidFill>
                      <a:srgbClr val="0070C0"/>
                    </a:solidFill>
                    <a:latin typeface="Verdana" panose="020B0604030504040204" pitchFamily="34" charset="0"/>
                    <a:ea typeface="Verdana" panose="020B0604030504040204" pitchFamily="34" charset="0"/>
                    <a:cs typeface="Verdana" panose="020B0604030504040204" pitchFamily="34" charset="0"/>
                  </a:defRPr>
                </a:lvl1pPr>
                <a:lvl2pPr marL="742950" indent="-285750" eaLnBrk="0" hangingPunct="0">
                  <a:spcBef>
                    <a:spcPct val="20000"/>
                  </a:spcBef>
                  <a:buFont typeface="Arial" pitchFamily="34" charset="0"/>
                  <a:buChar char="–"/>
                  <a:defRPr sz="2800"/>
                </a:lvl2pPr>
                <a:lvl3pPr marL="1143000" indent="-228600" eaLnBrk="0" hangingPunct="0">
                  <a:spcBef>
                    <a:spcPct val="20000"/>
                  </a:spcBef>
                  <a:buFont typeface="Arial" pitchFamily="34" charset="0"/>
                  <a:buChar char="•"/>
                  <a:defRPr sz="2400"/>
                </a:lvl3pPr>
                <a:lvl4pPr marL="1600200" indent="-228600" eaLnBrk="0" hangingPunct="0">
                  <a:spcBef>
                    <a:spcPct val="20000"/>
                  </a:spcBef>
                  <a:buFont typeface="Arial" pitchFamily="34" charset="0"/>
                  <a:buChar char="–"/>
                  <a:defRPr sz="2000"/>
                </a:lvl4pPr>
                <a:lvl5pPr marL="2057400" indent="-228600" eaLnBrk="0" hangingPunct="0">
                  <a:spcBef>
                    <a:spcPct val="20000"/>
                  </a:spcBef>
                  <a:buFont typeface="Arial" pitchFamily="34" charset="0"/>
                  <a:buChar char="»"/>
                  <a:defRPr sz="2000"/>
                </a:lvl5pPr>
                <a:lvl6pPr marL="2514600" indent="-228600" eaLnBrk="0" fontAlgn="base" hangingPunct="0">
                  <a:spcBef>
                    <a:spcPct val="20000"/>
                  </a:spcBef>
                  <a:spcAft>
                    <a:spcPct val="0"/>
                  </a:spcAft>
                  <a:buFont typeface="Arial" pitchFamily="34" charset="0"/>
                  <a:buChar char="»"/>
                  <a:defRPr sz="2000"/>
                </a:lvl6pPr>
                <a:lvl7pPr marL="2971800" indent="-228600" eaLnBrk="0" fontAlgn="base" hangingPunct="0">
                  <a:spcBef>
                    <a:spcPct val="20000"/>
                  </a:spcBef>
                  <a:spcAft>
                    <a:spcPct val="0"/>
                  </a:spcAft>
                  <a:buFont typeface="Arial" pitchFamily="34" charset="0"/>
                  <a:buChar char="»"/>
                  <a:defRPr sz="2000"/>
                </a:lvl7pPr>
                <a:lvl8pPr marL="3429000" indent="-228600" eaLnBrk="0" fontAlgn="base" hangingPunct="0">
                  <a:spcBef>
                    <a:spcPct val="20000"/>
                  </a:spcBef>
                  <a:spcAft>
                    <a:spcPct val="0"/>
                  </a:spcAft>
                  <a:buFont typeface="Arial" pitchFamily="34" charset="0"/>
                  <a:buChar char="»"/>
                  <a:defRPr sz="2000"/>
                </a:lvl8pPr>
                <a:lvl9pPr marL="3886200" indent="-228600" eaLnBrk="0" fontAlgn="base" hangingPunct="0">
                  <a:spcBef>
                    <a:spcPct val="20000"/>
                  </a:spcBef>
                  <a:spcAft>
                    <a:spcPct val="0"/>
                  </a:spcAft>
                  <a:buFont typeface="Arial" pitchFamily="34" charset="0"/>
                  <a:buChar char="»"/>
                  <a:defRPr sz="2000"/>
                </a:lvl9pPr>
              </a:lstStyle>
              <a:p>
                <a:pPr>
                  <a:defRPr/>
                </a:pPr>
                <a:endParaRPr lang="fr-BE" sz="2800" b="0" dirty="0">
                  <a:ln w="12700">
                    <a:solidFill>
                      <a:schemeClr val="tx2">
                        <a:satMod val="155000"/>
                      </a:schemeClr>
                    </a:solidFill>
                    <a:prstDash val="solid"/>
                  </a:ln>
                  <a:effectLst>
                    <a:outerShdw blurRad="41275" dist="20320" dir="1800000" algn="tl" rotWithShape="0">
                      <a:srgbClr val="000000">
                        <a:alpha val="40000"/>
                      </a:srgbClr>
                    </a:outerShdw>
                  </a:effectLst>
                  <a:latin typeface="+mn-lt"/>
                </a:endParaRPr>
              </a:p>
              <a:p>
                <a:pPr>
                  <a:defRPr/>
                </a:pPr>
                <a:r>
                  <a:rPr lang="fr-BE" sz="2800" b="0" dirty="0">
                    <a:ln w="12700">
                      <a:solidFill>
                        <a:schemeClr val="tx2">
                          <a:satMod val="155000"/>
                        </a:schemeClr>
                      </a:solidFill>
                      <a:prstDash val="solid"/>
                    </a:ln>
                    <a:effectLst>
                      <a:outerShdw blurRad="41275" dist="20320" dir="1800000" algn="tl" rotWithShape="0">
                        <a:srgbClr val="000000">
                          <a:alpha val="40000"/>
                        </a:srgbClr>
                      </a:outerShdw>
                    </a:effectLst>
                    <a:latin typeface="+mn-lt"/>
                  </a:rPr>
                  <a:t>simplification</a:t>
                </a:r>
              </a:p>
              <a:p>
                <a:pPr>
                  <a:defRPr/>
                </a:pPr>
                <a:endParaRPr lang="nl-BE" sz="2800" b="0" dirty="0">
                  <a:ln w="12700">
                    <a:solidFill>
                      <a:schemeClr val="tx2">
                        <a:satMod val="155000"/>
                      </a:schemeClr>
                    </a:solidFill>
                    <a:prstDash val="solid"/>
                  </a:ln>
                  <a:effectLst>
                    <a:outerShdw blurRad="41275" dist="20320" dir="1800000" algn="tl" rotWithShape="0">
                      <a:srgbClr val="000000">
                        <a:alpha val="40000"/>
                      </a:srgbClr>
                    </a:outerShdw>
                  </a:effectLst>
                  <a:latin typeface="+mn-lt"/>
                </a:endParaRPr>
              </a:p>
            </p:txBody>
          </p:sp>
          <p:grpSp>
            <p:nvGrpSpPr>
              <p:cNvPr id="20" name="Group 6"/>
              <p:cNvGrpSpPr>
                <a:grpSpLocks/>
              </p:cNvGrpSpPr>
              <p:nvPr/>
            </p:nvGrpSpPr>
            <p:grpSpPr bwMode="auto">
              <a:xfrm>
                <a:off x="4355976" y="3807076"/>
                <a:ext cx="2085454" cy="803842"/>
                <a:chOff x="3423818" y="4438825"/>
                <a:chExt cx="2468982" cy="1011063"/>
              </a:xfrm>
            </p:grpSpPr>
            <p:graphicFrame>
              <p:nvGraphicFramePr>
                <p:cNvPr id="112" name="Object 155">
                  <a:hlinkClick r:id="" action="ppaction://ole?verb=0"/>
                </p:cNvPr>
                <p:cNvGraphicFramePr>
                  <a:graphicFrameLocks/>
                </p:cNvGraphicFramePr>
                <p:nvPr/>
              </p:nvGraphicFramePr>
              <p:xfrm>
                <a:off x="3557588" y="4584700"/>
                <a:ext cx="2335212" cy="865188"/>
              </p:xfrm>
              <a:graphic>
                <a:graphicData uri="http://schemas.openxmlformats.org/presentationml/2006/ole">
                  <mc:AlternateContent xmlns:mc="http://schemas.openxmlformats.org/markup-compatibility/2006">
                    <mc:Choice xmlns:v="urn:schemas-microsoft-com:vml" Requires="v">
                      <p:oleObj spid="_x0000_s2334" name="Clip" r:id="rId3" imgW="5281613" imgH="2430463" progId="MS_ClipArt_Gallery.2">
                        <p:embed/>
                      </p:oleObj>
                    </mc:Choice>
                    <mc:Fallback>
                      <p:oleObj name="Clip" r:id="rId3" imgW="5281613" imgH="2430463" progId="MS_ClipArt_Gallery.2">
                        <p:embed/>
                        <p:pic>
                          <p:nvPicPr>
                            <p:cNvPr id="112" name="Object 155">
                              <a:hlinkClick r:id="" action="ppaction://ole?verb=0"/>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7588" y="4584700"/>
                              <a:ext cx="2335212"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3" name="Text Box 160"/>
                <p:cNvSpPr txBox="1">
                  <a:spLocks noChangeArrowheads="1"/>
                </p:cNvSpPr>
                <p:nvPr/>
              </p:nvSpPr>
              <p:spPr bwMode="auto">
                <a:xfrm>
                  <a:off x="3423818" y="4438825"/>
                  <a:ext cx="765141" cy="464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fr-BE" altLang="en-US" sz="1800" b="1" dirty="0" smtClean="0">
                      <a:latin typeface="Helvetica Neue Light"/>
                      <a:ea typeface="MS PGothic" pitchFamily="34" charset="-128"/>
                    </a:rPr>
                    <a:t>RSZ</a:t>
                  </a:r>
                  <a:endParaRPr lang="nl-BE" altLang="en-US" sz="2400" dirty="0">
                    <a:latin typeface="Helvetica Neue Light"/>
                    <a:ea typeface="MS PGothic" pitchFamily="34" charset="-128"/>
                  </a:endParaRPr>
                </a:p>
              </p:txBody>
            </p:sp>
          </p:grpSp>
          <p:grpSp>
            <p:nvGrpSpPr>
              <p:cNvPr id="21" name="Group 698"/>
              <p:cNvGrpSpPr>
                <a:grpSpLocks/>
              </p:cNvGrpSpPr>
              <p:nvPr/>
            </p:nvGrpSpPr>
            <p:grpSpPr bwMode="auto">
              <a:xfrm>
                <a:off x="4959350" y="1863429"/>
                <a:ext cx="846137" cy="803275"/>
                <a:chOff x="4385" y="1374"/>
                <a:chExt cx="533" cy="506"/>
              </a:xfrm>
            </p:grpSpPr>
            <p:sp>
              <p:nvSpPr>
                <p:cNvPr id="67" name="Rectangle 699"/>
                <p:cNvSpPr>
                  <a:spLocks noChangeArrowheads="1"/>
                </p:cNvSpPr>
                <p:nvPr/>
              </p:nvSpPr>
              <p:spPr bwMode="auto">
                <a:xfrm>
                  <a:off x="4385" y="1374"/>
                  <a:ext cx="437" cy="77"/>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nl-BE" altLang="en-US" sz="800" b="1">
                      <a:ea typeface="MS PGothic" pitchFamily="34" charset="-128"/>
                    </a:rPr>
                    <a:t>Activity 3</a:t>
                  </a:r>
                  <a:endParaRPr lang="nl-BE" altLang="en-US" sz="2000">
                    <a:ea typeface="MS PGothic" pitchFamily="34" charset="-128"/>
                  </a:endParaRPr>
                </a:p>
              </p:txBody>
            </p:sp>
            <p:sp>
              <p:nvSpPr>
                <p:cNvPr id="68" name="Rectangle 700"/>
                <p:cNvSpPr>
                  <a:spLocks noChangeArrowheads="1"/>
                </p:cNvSpPr>
                <p:nvPr/>
              </p:nvSpPr>
              <p:spPr bwMode="auto">
                <a:xfrm>
                  <a:off x="4385" y="1451"/>
                  <a:ext cx="219"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69" name="Rectangle 701"/>
                <p:cNvSpPr>
                  <a:spLocks noChangeArrowheads="1"/>
                </p:cNvSpPr>
                <p:nvPr/>
              </p:nvSpPr>
              <p:spPr bwMode="auto">
                <a:xfrm>
                  <a:off x="4604" y="1451"/>
                  <a:ext cx="218"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70" name="Line 702"/>
                <p:cNvSpPr>
                  <a:spLocks noChangeShapeType="1"/>
                </p:cNvSpPr>
                <p:nvPr/>
              </p:nvSpPr>
              <p:spPr bwMode="auto">
                <a:xfrm>
                  <a:off x="4425" y="149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Line 703"/>
                <p:cNvSpPr>
                  <a:spLocks noChangeShapeType="1"/>
                </p:cNvSpPr>
                <p:nvPr/>
              </p:nvSpPr>
              <p:spPr bwMode="auto">
                <a:xfrm>
                  <a:off x="4425"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Line 704"/>
                <p:cNvSpPr>
                  <a:spLocks noChangeShapeType="1"/>
                </p:cNvSpPr>
                <p:nvPr/>
              </p:nvSpPr>
              <p:spPr bwMode="auto">
                <a:xfrm>
                  <a:off x="4425" y="1595"/>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Line 705"/>
                <p:cNvSpPr>
                  <a:spLocks noChangeShapeType="1"/>
                </p:cNvSpPr>
                <p:nvPr/>
              </p:nvSpPr>
              <p:spPr bwMode="auto">
                <a:xfrm>
                  <a:off x="4425" y="1638"/>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 name="Line 706"/>
                <p:cNvSpPr>
                  <a:spLocks noChangeShapeType="1"/>
                </p:cNvSpPr>
                <p:nvPr/>
              </p:nvSpPr>
              <p:spPr bwMode="auto">
                <a:xfrm>
                  <a:off x="4425" y="168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 name="Line 707"/>
                <p:cNvSpPr>
                  <a:spLocks noChangeShapeType="1"/>
                </p:cNvSpPr>
                <p:nvPr/>
              </p:nvSpPr>
              <p:spPr bwMode="auto">
                <a:xfrm>
                  <a:off x="4425" y="173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Line 708"/>
                <p:cNvSpPr>
                  <a:spLocks noChangeShapeType="1"/>
                </p:cNvSpPr>
                <p:nvPr/>
              </p:nvSpPr>
              <p:spPr bwMode="auto">
                <a:xfrm>
                  <a:off x="4646" y="149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Line 709"/>
                <p:cNvSpPr>
                  <a:spLocks noChangeShapeType="1"/>
                </p:cNvSpPr>
                <p:nvPr/>
              </p:nvSpPr>
              <p:spPr bwMode="auto">
                <a:xfrm>
                  <a:off x="4646"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Line 710"/>
                <p:cNvSpPr>
                  <a:spLocks noChangeShapeType="1"/>
                </p:cNvSpPr>
                <p:nvPr/>
              </p:nvSpPr>
              <p:spPr bwMode="auto">
                <a:xfrm>
                  <a:off x="4646" y="1595"/>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 name="Line 711"/>
                <p:cNvSpPr>
                  <a:spLocks noChangeShapeType="1"/>
                </p:cNvSpPr>
                <p:nvPr/>
              </p:nvSpPr>
              <p:spPr bwMode="auto">
                <a:xfrm>
                  <a:off x="4646" y="1638"/>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 name="Line 712"/>
                <p:cNvSpPr>
                  <a:spLocks noChangeShapeType="1"/>
                </p:cNvSpPr>
                <p:nvPr/>
              </p:nvSpPr>
              <p:spPr bwMode="auto">
                <a:xfrm>
                  <a:off x="4646" y="1687"/>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 name="Line 713"/>
                <p:cNvSpPr>
                  <a:spLocks noChangeShapeType="1"/>
                </p:cNvSpPr>
                <p:nvPr/>
              </p:nvSpPr>
              <p:spPr bwMode="auto">
                <a:xfrm>
                  <a:off x="4646" y="173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 name="Rectangle 714"/>
                <p:cNvSpPr>
                  <a:spLocks noChangeArrowheads="1"/>
                </p:cNvSpPr>
                <p:nvPr/>
              </p:nvSpPr>
              <p:spPr bwMode="auto">
                <a:xfrm>
                  <a:off x="4433" y="1422"/>
                  <a:ext cx="437" cy="77"/>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nl-BE" altLang="en-US" sz="800" b="1">
                      <a:ea typeface="MS PGothic" pitchFamily="34" charset="-128"/>
                    </a:rPr>
                    <a:t>Activity 2</a:t>
                  </a:r>
                  <a:endParaRPr lang="nl-BE" altLang="en-US" sz="2000">
                    <a:ea typeface="MS PGothic" pitchFamily="34" charset="-128"/>
                  </a:endParaRPr>
                </a:p>
              </p:txBody>
            </p:sp>
            <p:sp>
              <p:nvSpPr>
                <p:cNvPr id="83" name="Rectangle 715"/>
                <p:cNvSpPr>
                  <a:spLocks noChangeArrowheads="1"/>
                </p:cNvSpPr>
                <p:nvPr/>
              </p:nvSpPr>
              <p:spPr bwMode="auto">
                <a:xfrm>
                  <a:off x="4433" y="1499"/>
                  <a:ext cx="219"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84" name="Rectangle 716"/>
                <p:cNvSpPr>
                  <a:spLocks noChangeArrowheads="1"/>
                </p:cNvSpPr>
                <p:nvPr/>
              </p:nvSpPr>
              <p:spPr bwMode="auto">
                <a:xfrm>
                  <a:off x="4652" y="1499"/>
                  <a:ext cx="218"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85" name="Line 717"/>
                <p:cNvSpPr>
                  <a:spLocks noChangeShapeType="1"/>
                </p:cNvSpPr>
                <p:nvPr/>
              </p:nvSpPr>
              <p:spPr bwMode="auto">
                <a:xfrm>
                  <a:off x="4473"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 name="Line 718"/>
                <p:cNvSpPr>
                  <a:spLocks noChangeShapeType="1"/>
                </p:cNvSpPr>
                <p:nvPr/>
              </p:nvSpPr>
              <p:spPr bwMode="auto">
                <a:xfrm>
                  <a:off x="4473"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 name="Line 719"/>
                <p:cNvSpPr>
                  <a:spLocks noChangeShapeType="1"/>
                </p:cNvSpPr>
                <p:nvPr/>
              </p:nvSpPr>
              <p:spPr bwMode="auto">
                <a:xfrm>
                  <a:off x="4473" y="164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 name="Line 720"/>
                <p:cNvSpPr>
                  <a:spLocks noChangeShapeType="1"/>
                </p:cNvSpPr>
                <p:nvPr/>
              </p:nvSpPr>
              <p:spPr bwMode="auto">
                <a:xfrm>
                  <a:off x="4473" y="168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 name="Line 721"/>
                <p:cNvSpPr>
                  <a:spLocks noChangeShapeType="1"/>
                </p:cNvSpPr>
                <p:nvPr/>
              </p:nvSpPr>
              <p:spPr bwMode="auto">
                <a:xfrm>
                  <a:off x="4473" y="173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 name="Line 722"/>
                <p:cNvSpPr>
                  <a:spLocks noChangeShapeType="1"/>
                </p:cNvSpPr>
                <p:nvPr/>
              </p:nvSpPr>
              <p:spPr bwMode="auto">
                <a:xfrm>
                  <a:off x="4473" y="178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 name="Line 723"/>
                <p:cNvSpPr>
                  <a:spLocks noChangeShapeType="1"/>
                </p:cNvSpPr>
                <p:nvPr/>
              </p:nvSpPr>
              <p:spPr bwMode="auto">
                <a:xfrm>
                  <a:off x="4694" y="154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 name="Line 724"/>
                <p:cNvSpPr>
                  <a:spLocks noChangeShapeType="1"/>
                </p:cNvSpPr>
                <p:nvPr/>
              </p:nvSpPr>
              <p:spPr bwMode="auto">
                <a:xfrm>
                  <a:off x="4694"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 name="Line 725"/>
                <p:cNvSpPr>
                  <a:spLocks noChangeShapeType="1"/>
                </p:cNvSpPr>
                <p:nvPr/>
              </p:nvSpPr>
              <p:spPr bwMode="auto">
                <a:xfrm>
                  <a:off x="4694" y="164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 name="Line 726"/>
                <p:cNvSpPr>
                  <a:spLocks noChangeShapeType="1"/>
                </p:cNvSpPr>
                <p:nvPr/>
              </p:nvSpPr>
              <p:spPr bwMode="auto">
                <a:xfrm>
                  <a:off x="4694" y="1686"/>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 name="Line 727"/>
                <p:cNvSpPr>
                  <a:spLocks noChangeShapeType="1"/>
                </p:cNvSpPr>
                <p:nvPr/>
              </p:nvSpPr>
              <p:spPr bwMode="auto">
                <a:xfrm>
                  <a:off x="4694" y="1735"/>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 name="Line 728"/>
                <p:cNvSpPr>
                  <a:spLocks noChangeShapeType="1"/>
                </p:cNvSpPr>
                <p:nvPr/>
              </p:nvSpPr>
              <p:spPr bwMode="auto">
                <a:xfrm>
                  <a:off x="4694" y="178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 name="Rectangle 729"/>
                <p:cNvSpPr>
                  <a:spLocks noChangeArrowheads="1"/>
                </p:cNvSpPr>
                <p:nvPr/>
              </p:nvSpPr>
              <p:spPr bwMode="auto">
                <a:xfrm>
                  <a:off x="4481" y="1470"/>
                  <a:ext cx="437" cy="77"/>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nl-BE" altLang="en-US" sz="800" b="1">
                      <a:ea typeface="MS PGothic" pitchFamily="34" charset="-128"/>
                    </a:rPr>
                    <a:t>Activity 1</a:t>
                  </a:r>
                  <a:endParaRPr lang="nl-BE" altLang="en-US" sz="2000">
                    <a:ea typeface="MS PGothic" pitchFamily="34" charset="-128"/>
                  </a:endParaRPr>
                </a:p>
              </p:txBody>
            </p:sp>
            <p:sp>
              <p:nvSpPr>
                <p:cNvPr id="98" name="Rectangle 730"/>
                <p:cNvSpPr>
                  <a:spLocks noChangeArrowheads="1"/>
                </p:cNvSpPr>
                <p:nvPr/>
              </p:nvSpPr>
              <p:spPr bwMode="auto">
                <a:xfrm>
                  <a:off x="4481" y="1547"/>
                  <a:ext cx="219"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99" name="Rectangle 731"/>
                <p:cNvSpPr>
                  <a:spLocks noChangeArrowheads="1"/>
                </p:cNvSpPr>
                <p:nvPr/>
              </p:nvSpPr>
              <p:spPr bwMode="auto">
                <a:xfrm>
                  <a:off x="4700" y="1547"/>
                  <a:ext cx="218" cy="333"/>
                </a:xfrm>
                <a:prstGeom prst="rect">
                  <a:avLst/>
                </a:prstGeom>
                <a:solidFill>
                  <a:schemeClr val="bg1"/>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100" name="Line 732"/>
                <p:cNvSpPr>
                  <a:spLocks noChangeShapeType="1"/>
                </p:cNvSpPr>
                <p:nvPr/>
              </p:nvSpPr>
              <p:spPr bwMode="auto">
                <a:xfrm>
                  <a:off x="4521"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 name="Line 733"/>
                <p:cNvSpPr>
                  <a:spLocks noChangeShapeType="1"/>
                </p:cNvSpPr>
                <p:nvPr/>
              </p:nvSpPr>
              <p:spPr bwMode="auto">
                <a:xfrm>
                  <a:off x="4521" y="1637"/>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 name="Line 734"/>
                <p:cNvSpPr>
                  <a:spLocks noChangeShapeType="1"/>
                </p:cNvSpPr>
                <p:nvPr/>
              </p:nvSpPr>
              <p:spPr bwMode="auto">
                <a:xfrm>
                  <a:off x="4521" y="169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 name="Line 735"/>
                <p:cNvSpPr>
                  <a:spLocks noChangeShapeType="1"/>
                </p:cNvSpPr>
                <p:nvPr/>
              </p:nvSpPr>
              <p:spPr bwMode="auto">
                <a:xfrm>
                  <a:off x="4521" y="173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 name="Line 736"/>
                <p:cNvSpPr>
                  <a:spLocks noChangeShapeType="1"/>
                </p:cNvSpPr>
                <p:nvPr/>
              </p:nvSpPr>
              <p:spPr bwMode="auto">
                <a:xfrm>
                  <a:off x="4521" y="1782"/>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 name="Line 737"/>
                <p:cNvSpPr>
                  <a:spLocks noChangeShapeType="1"/>
                </p:cNvSpPr>
                <p:nvPr/>
              </p:nvSpPr>
              <p:spPr bwMode="auto">
                <a:xfrm>
                  <a:off x="4521" y="1832"/>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 name="Line 738"/>
                <p:cNvSpPr>
                  <a:spLocks noChangeShapeType="1"/>
                </p:cNvSpPr>
                <p:nvPr/>
              </p:nvSpPr>
              <p:spPr bwMode="auto">
                <a:xfrm>
                  <a:off x="4742" y="1589"/>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 name="Line 739"/>
                <p:cNvSpPr>
                  <a:spLocks noChangeShapeType="1"/>
                </p:cNvSpPr>
                <p:nvPr/>
              </p:nvSpPr>
              <p:spPr bwMode="auto">
                <a:xfrm>
                  <a:off x="4742" y="1637"/>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 name="Line 740"/>
                <p:cNvSpPr>
                  <a:spLocks noChangeShapeType="1"/>
                </p:cNvSpPr>
                <p:nvPr/>
              </p:nvSpPr>
              <p:spPr bwMode="auto">
                <a:xfrm>
                  <a:off x="4742" y="1691"/>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 name="Line 741"/>
                <p:cNvSpPr>
                  <a:spLocks noChangeShapeType="1"/>
                </p:cNvSpPr>
                <p:nvPr/>
              </p:nvSpPr>
              <p:spPr bwMode="auto">
                <a:xfrm>
                  <a:off x="4742" y="1734"/>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 name="Line 742"/>
                <p:cNvSpPr>
                  <a:spLocks noChangeShapeType="1"/>
                </p:cNvSpPr>
                <p:nvPr/>
              </p:nvSpPr>
              <p:spPr bwMode="auto">
                <a:xfrm>
                  <a:off x="4742" y="1783"/>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 name="Line 743"/>
                <p:cNvSpPr>
                  <a:spLocks noChangeShapeType="1"/>
                </p:cNvSpPr>
                <p:nvPr/>
              </p:nvSpPr>
              <p:spPr bwMode="auto">
                <a:xfrm>
                  <a:off x="4742" y="1832"/>
                  <a:ext cx="150" cy="0"/>
                </a:xfrm>
                <a:prstGeom prst="line">
                  <a:avLst/>
                </a:prstGeom>
                <a:noFill/>
                <a:ln w="12700">
                  <a:solidFill>
                    <a:schemeClr val="bg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2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8618" y="2204742"/>
                <a:ext cx="46335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Oval 5"/>
              <p:cNvSpPr>
                <a:spLocks noChangeArrowheads="1"/>
              </p:cNvSpPr>
              <p:nvPr/>
            </p:nvSpPr>
            <p:spPr bwMode="auto">
              <a:xfrm>
                <a:off x="4954786" y="5152427"/>
                <a:ext cx="1146902" cy="1152128"/>
              </a:xfrm>
              <a:prstGeom prst="ellipse">
                <a:avLst/>
              </a:prstGeom>
              <a:noFill/>
              <a:ln w="127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fr-FR" altLang="en-US" sz="1800"/>
              </a:p>
            </p:txBody>
          </p:sp>
          <p:sp>
            <p:nvSpPr>
              <p:cNvPr id="24" name="Line 200"/>
              <p:cNvSpPr>
                <a:spLocks noChangeShapeType="1"/>
              </p:cNvSpPr>
              <p:nvPr/>
            </p:nvSpPr>
            <p:spPr bwMode="auto">
              <a:xfrm>
                <a:off x="5530850" y="4634706"/>
                <a:ext cx="0" cy="500063"/>
              </a:xfrm>
              <a:prstGeom prst="line">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5" name="Group 21503"/>
              <p:cNvGrpSpPr>
                <a:grpSpLocks/>
              </p:cNvGrpSpPr>
              <p:nvPr/>
            </p:nvGrpSpPr>
            <p:grpSpPr bwMode="auto">
              <a:xfrm>
                <a:off x="6840758" y="4979191"/>
                <a:ext cx="638174" cy="632924"/>
                <a:chOff x="7194800" y="4857248"/>
                <a:chExt cx="638174" cy="632924"/>
              </a:xfrm>
            </p:grpSpPr>
            <p:sp>
              <p:nvSpPr>
                <p:cNvPr id="62" name="Oval 5"/>
                <p:cNvSpPr>
                  <a:spLocks noChangeArrowheads="1"/>
                </p:cNvSpPr>
                <p:nvPr/>
              </p:nvSpPr>
              <p:spPr bwMode="auto">
                <a:xfrm>
                  <a:off x="7194800" y="4857248"/>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64" name="Rectangle 99"/>
                <p:cNvSpPr>
                  <a:spLocks noChangeArrowheads="1"/>
                </p:cNvSpPr>
                <p:nvPr/>
              </p:nvSpPr>
              <p:spPr bwMode="auto">
                <a:xfrm>
                  <a:off x="7312331" y="5215731"/>
                  <a:ext cx="427972"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dirty="0" smtClean="0">
                      <a:ea typeface="MS PGothic" pitchFamily="34" charset="-128"/>
                    </a:rPr>
                    <a:t>FPD</a:t>
                  </a:r>
                  <a:endParaRPr lang="en-US" altLang="en-US" sz="1200" dirty="0">
                    <a:ea typeface="MS PGothic" pitchFamily="34" charset="-128"/>
                  </a:endParaRPr>
                </a:p>
              </p:txBody>
            </p:sp>
          </p:grpSp>
          <p:grpSp>
            <p:nvGrpSpPr>
              <p:cNvPr id="26" name="Group 21504"/>
              <p:cNvGrpSpPr>
                <a:grpSpLocks/>
              </p:cNvGrpSpPr>
              <p:nvPr/>
            </p:nvGrpSpPr>
            <p:grpSpPr bwMode="auto">
              <a:xfrm>
                <a:off x="6851926" y="5812289"/>
                <a:ext cx="614362" cy="620516"/>
                <a:chOff x="7270730" y="5521667"/>
                <a:chExt cx="614362" cy="620516"/>
              </a:xfrm>
            </p:grpSpPr>
            <p:sp>
              <p:nvSpPr>
                <p:cNvPr id="59" name="Oval 100"/>
                <p:cNvSpPr>
                  <a:spLocks noChangeArrowheads="1"/>
                </p:cNvSpPr>
                <p:nvPr/>
              </p:nvSpPr>
              <p:spPr bwMode="auto">
                <a:xfrm>
                  <a:off x="7270730" y="5521667"/>
                  <a:ext cx="614362" cy="617538"/>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6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9248" y="5611713"/>
                  <a:ext cx="372657" cy="32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194"/>
                <p:cNvSpPr>
                  <a:spLocks noChangeArrowheads="1"/>
                </p:cNvSpPr>
                <p:nvPr/>
              </p:nvSpPr>
              <p:spPr bwMode="auto">
                <a:xfrm>
                  <a:off x="7394413" y="5867742"/>
                  <a:ext cx="402326"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dirty="0" smtClean="0">
                      <a:ea typeface="MS PGothic" pitchFamily="34" charset="-128"/>
                    </a:rPr>
                    <a:t>RJV</a:t>
                  </a:r>
                  <a:endParaRPr lang="en-US" altLang="en-US" sz="1200" dirty="0">
                    <a:ea typeface="MS PGothic" pitchFamily="34" charset="-128"/>
                  </a:endParaRPr>
                </a:p>
              </p:txBody>
            </p:sp>
          </p:grpSp>
          <p:sp>
            <p:nvSpPr>
              <p:cNvPr id="27" name="Line 195"/>
              <p:cNvSpPr>
                <a:spLocks noChangeShapeType="1"/>
              </p:cNvSpPr>
              <p:nvPr/>
            </p:nvSpPr>
            <p:spPr bwMode="auto">
              <a:xfrm flipV="1">
                <a:off x="6091572" y="5202658"/>
                <a:ext cx="741310" cy="274645"/>
              </a:xfrm>
              <a:prstGeom prst="line">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a:latin typeface="+mn-lt"/>
                </a:endParaRPr>
              </a:p>
            </p:txBody>
          </p:sp>
          <p:sp>
            <p:nvSpPr>
              <p:cNvPr id="28" name="Line 195"/>
              <p:cNvSpPr>
                <a:spLocks noChangeShapeType="1"/>
              </p:cNvSpPr>
              <p:nvPr/>
            </p:nvSpPr>
            <p:spPr bwMode="auto">
              <a:xfrm>
                <a:off x="6105859" y="5964677"/>
                <a:ext cx="727023" cy="103191"/>
              </a:xfrm>
              <a:prstGeom prst="line">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a:latin typeface="+mn-lt"/>
                </a:endParaRPr>
              </a:p>
            </p:txBody>
          </p:sp>
          <p:sp>
            <p:nvSpPr>
              <p:cNvPr id="56" name="Oval 5"/>
              <p:cNvSpPr>
                <a:spLocks noChangeArrowheads="1"/>
              </p:cNvSpPr>
              <p:nvPr/>
            </p:nvSpPr>
            <p:spPr bwMode="auto">
              <a:xfrm>
                <a:off x="1338461" y="5102024"/>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grpSp>
            <p:nvGrpSpPr>
              <p:cNvPr id="30" name="Group 21510"/>
              <p:cNvGrpSpPr>
                <a:grpSpLocks/>
              </p:cNvGrpSpPr>
              <p:nvPr/>
            </p:nvGrpSpPr>
            <p:grpSpPr bwMode="auto">
              <a:xfrm>
                <a:off x="645249" y="5477174"/>
                <a:ext cx="642093" cy="667062"/>
                <a:chOff x="645249" y="5477174"/>
                <a:chExt cx="642093" cy="667062"/>
              </a:xfrm>
            </p:grpSpPr>
            <p:sp>
              <p:nvSpPr>
                <p:cNvPr id="53" name="Oval 5"/>
                <p:cNvSpPr>
                  <a:spLocks noChangeArrowheads="1"/>
                </p:cNvSpPr>
                <p:nvPr/>
              </p:nvSpPr>
              <p:spPr bwMode="auto">
                <a:xfrm>
                  <a:off x="645249" y="5477174"/>
                  <a:ext cx="642093" cy="66706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55" name="Rectangle 99"/>
                <p:cNvSpPr>
                  <a:spLocks noChangeArrowheads="1"/>
                </p:cNvSpPr>
                <p:nvPr/>
              </p:nvSpPr>
              <p:spPr bwMode="auto">
                <a:xfrm>
                  <a:off x="729423" y="5810453"/>
                  <a:ext cx="477663" cy="259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fr-BE" altLang="en-US" sz="1100" dirty="0" err="1" smtClean="0">
                      <a:ea typeface="MS PGothic" pitchFamily="34" charset="-128"/>
                    </a:rPr>
                    <a:t>Orint</a:t>
                  </a:r>
                  <a:endParaRPr lang="en-US" altLang="en-US" sz="1100" dirty="0">
                    <a:ea typeface="MS PGothic" pitchFamily="34" charset="-128"/>
                  </a:endParaRPr>
                </a:p>
              </p:txBody>
            </p:sp>
          </p:grpSp>
          <p:grpSp>
            <p:nvGrpSpPr>
              <p:cNvPr id="31" name="Group 21511"/>
              <p:cNvGrpSpPr>
                <a:grpSpLocks/>
              </p:cNvGrpSpPr>
              <p:nvPr/>
            </p:nvGrpSpPr>
            <p:grpSpPr bwMode="auto">
              <a:xfrm>
                <a:off x="2057549" y="4707138"/>
                <a:ext cx="638174" cy="632924"/>
                <a:chOff x="2057549" y="4707138"/>
                <a:chExt cx="638174" cy="632924"/>
              </a:xfrm>
            </p:grpSpPr>
            <p:sp>
              <p:nvSpPr>
                <p:cNvPr id="50" name="Oval 5"/>
                <p:cNvSpPr>
                  <a:spLocks noChangeArrowheads="1"/>
                </p:cNvSpPr>
                <p:nvPr/>
              </p:nvSpPr>
              <p:spPr bwMode="auto">
                <a:xfrm>
                  <a:off x="2057549" y="4707138"/>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51" name="Rectangle 99"/>
                <p:cNvSpPr>
                  <a:spLocks noChangeArrowheads="1"/>
                </p:cNvSpPr>
                <p:nvPr/>
              </p:nvSpPr>
              <p:spPr bwMode="auto">
                <a:xfrm>
                  <a:off x="2172548" y="5065621"/>
                  <a:ext cx="433038"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dirty="0" smtClean="0">
                      <a:ea typeface="MS PGothic" pitchFamily="34" charset="-128"/>
                    </a:rPr>
                    <a:t>RVA</a:t>
                  </a:r>
                  <a:endParaRPr lang="en-US" altLang="en-US" sz="1200" dirty="0">
                    <a:ea typeface="MS PGothic" pitchFamily="34" charset="-128"/>
                  </a:endParaRPr>
                </a:p>
              </p:txBody>
            </p:sp>
            <p:pic>
              <p:nvPicPr>
                <p:cNvPr id="52"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59861" y="4828578"/>
                  <a:ext cx="388618" cy="323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3" name="Group 21516"/>
              <p:cNvGrpSpPr>
                <a:grpSpLocks/>
              </p:cNvGrpSpPr>
              <p:nvPr/>
            </p:nvGrpSpPr>
            <p:grpSpPr bwMode="auto">
              <a:xfrm>
                <a:off x="3446342" y="3841519"/>
                <a:ext cx="638174" cy="632924"/>
                <a:chOff x="3446342" y="3841519"/>
                <a:chExt cx="638174" cy="632924"/>
              </a:xfrm>
            </p:grpSpPr>
            <p:sp>
              <p:nvSpPr>
                <p:cNvPr id="44" name="Oval 5"/>
                <p:cNvSpPr>
                  <a:spLocks noChangeArrowheads="1"/>
                </p:cNvSpPr>
                <p:nvPr/>
              </p:nvSpPr>
              <p:spPr bwMode="auto">
                <a:xfrm>
                  <a:off x="3446342" y="3841519"/>
                  <a:ext cx="638174" cy="632522"/>
                </a:xfrm>
                <a:prstGeom prst="ellipse">
                  <a:avLst/>
                </a:prstGeom>
                <a:solidFill>
                  <a:schemeClr val="bg1"/>
                </a:solidFill>
                <a:ln w="127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45" name="Rectangle 99"/>
                <p:cNvSpPr>
                  <a:spLocks noChangeArrowheads="1"/>
                </p:cNvSpPr>
                <p:nvPr/>
              </p:nvSpPr>
              <p:spPr bwMode="auto">
                <a:xfrm>
                  <a:off x="3527006" y="4200002"/>
                  <a:ext cx="501705" cy="27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1200" dirty="0" smtClean="0">
                      <a:ea typeface="MS PGothic" pitchFamily="34" charset="-128"/>
                    </a:rPr>
                    <a:t>RIZIV</a:t>
                  </a:r>
                  <a:endParaRPr lang="en-US" altLang="en-US" sz="1200" dirty="0">
                    <a:ea typeface="MS PGothic" pitchFamily="34" charset="-128"/>
                  </a:endParaRPr>
                </a:p>
              </p:txBody>
            </p:sp>
            <p:pic>
              <p:nvPicPr>
                <p:cNvPr id="46"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7547" y="3998552"/>
                  <a:ext cx="435764" cy="22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34" name="Object 21518"/>
              <p:cNvGraphicFramePr>
                <a:graphicFrameLocks noChangeAspect="1"/>
              </p:cNvGraphicFramePr>
              <p:nvPr/>
            </p:nvGraphicFramePr>
            <p:xfrm>
              <a:off x="2834264" y="3221859"/>
              <a:ext cx="542925" cy="552450"/>
            </p:xfrm>
            <a:graphic>
              <a:graphicData uri="http://schemas.openxmlformats.org/presentationml/2006/ole">
                <mc:AlternateContent xmlns:mc="http://schemas.openxmlformats.org/markup-compatibility/2006">
                  <mc:Choice xmlns:v="urn:schemas-microsoft-com:vml" Requires="v">
                    <p:oleObj spid="_x0000_s2335" name="Clip" r:id="rId9" imgW="1088136" imgH="1108253" progId="MS_ClipArt_Gallery.2">
                      <p:embed/>
                    </p:oleObj>
                  </mc:Choice>
                  <mc:Fallback>
                    <p:oleObj name="Clip" r:id="rId9" imgW="1088136" imgH="1108253" progId="MS_ClipArt_Gallery.2">
                      <p:embed/>
                      <p:pic>
                        <p:nvPicPr>
                          <p:cNvPr id="34" name="Object 215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34264" y="3221859"/>
                            <a:ext cx="542925"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 name="Object 21520"/>
              <p:cNvGraphicFramePr>
                <a:graphicFrameLocks noChangeAspect="1"/>
              </p:cNvGraphicFramePr>
              <p:nvPr/>
            </p:nvGraphicFramePr>
            <p:xfrm>
              <a:off x="1811245" y="3654026"/>
              <a:ext cx="542925" cy="552450"/>
            </p:xfrm>
            <a:graphic>
              <a:graphicData uri="http://schemas.openxmlformats.org/presentationml/2006/ole">
                <mc:AlternateContent xmlns:mc="http://schemas.openxmlformats.org/markup-compatibility/2006">
                  <mc:Choice xmlns:v="urn:schemas-microsoft-com:vml" Requires="v">
                    <p:oleObj spid="_x0000_s2336" name="Clip" r:id="rId11" imgW="1088136" imgH="1108253" progId="MS_ClipArt_Gallery.2">
                      <p:embed/>
                    </p:oleObj>
                  </mc:Choice>
                  <mc:Fallback>
                    <p:oleObj name="Clip" r:id="rId11" imgW="1088136" imgH="1108253" progId="MS_ClipArt_Gallery.2">
                      <p:embed/>
                      <p:pic>
                        <p:nvPicPr>
                          <p:cNvPr id="35" name="Object 215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11245" y="3654026"/>
                            <a:ext cx="542925"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 name="Object 21521"/>
              <p:cNvGraphicFramePr>
                <a:graphicFrameLocks noChangeAspect="1"/>
              </p:cNvGraphicFramePr>
              <p:nvPr/>
            </p:nvGraphicFramePr>
            <p:xfrm>
              <a:off x="645249" y="4216001"/>
              <a:ext cx="542925" cy="552450"/>
            </p:xfrm>
            <a:graphic>
              <a:graphicData uri="http://schemas.openxmlformats.org/presentationml/2006/ole">
                <mc:AlternateContent xmlns:mc="http://schemas.openxmlformats.org/markup-compatibility/2006">
                  <mc:Choice xmlns:v="urn:schemas-microsoft-com:vml" Requires="v">
                    <p:oleObj spid="_x0000_s2337" name="Clip" r:id="rId12" imgW="1088136" imgH="1108253" progId="MS_ClipArt_Gallery.2">
                      <p:embed/>
                    </p:oleObj>
                  </mc:Choice>
                  <mc:Fallback>
                    <p:oleObj name="Clip" r:id="rId12" imgW="1088136" imgH="1108253" progId="MS_ClipArt_Gallery.2">
                      <p:embed/>
                      <p:pic>
                        <p:nvPicPr>
                          <p:cNvPr id="36" name="Object 215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5249" y="4216001"/>
                            <a:ext cx="542925"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3032" y="3471544"/>
                <a:ext cx="46335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110" y="3996346"/>
                <a:ext cx="46335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roup 18"/>
              <p:cNvGrpSpPr>
                <a:grpSpLocks/>
              </p:cNvGrpSpPr>
              <p:nvPr/>
            </p:nvGrpSpPr>
            <p:grpSpPr bwMode="auto">
              <a:xfrm>
                <a:off x="1976635" y="1424312"/>
                <a:ext cx="1328443" cy="1269233"/>
                <a:chOff x="6300191" y="2276872"/>
                <a:chExt cx="2172687" cy="2058653"/>
              </a:xfrm>
            </p:grpSpPr>
            <p:grpSp>
              <p:nvGrpSpPr>
                <p:cNvPr id="40" name="Group 17"/>
                <p:cNvGrpSpPr>
                  <a:grpSpLocks/>
                </p:cNvGrpSpPr>
                <p:nvPr/>
              </p:nvGrpSpPr>
              <p:grpSpPr bwMode="auto">
                <a:xfrm>
                  <a:off x="6300191" y="2276872"/>
                  <a:ext cx="2172687" cy="2058653"/>
                  <a:chOff x="6300191" y="2276872"/>
                  <a:chExt cx="2172687" cy="2058653"/>
                </a:xfrm>
              </p:grpSpPr>
              <p:sp>
                <p:nvSpPr>
                  <p:cNvPr id="42" name="Rounded Rectangle 41"/>
                  <p:cNvSpPr/>
                  <p:nvPr/>
                </p:nvSpPr>
                <p:spPr>
                  <a:xfrm>
                    <a:off x="6300896" y="2276872"/>
                    <a:ext cx="2173014" cy="2057375"/>
                  </a:xfrm>
                  <a:prstGeom prst="roundRect">
                    <a:avLst/>
                  </a:prstGeom>
                  <a:ln w="3175">
                    <a:solidFill>
                      <a:srgbClr val="0070C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a:p>
                </p:txBody>
              </p:sp>
              <p:pic>
                <p:nvPicPr>
                  <p:cNvPr id="43" name="Content Placeholder 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706610" y="2314310"/>
                    <a:ext cx="1256538" cy="1801827"/>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
              <p:nvSpPr>
                <p:cNvPr id="41" name="TextBox 13"/>
                <p:cNvSpPr txBox="1">
                  <a:spLocks noChangeArrowheads="1"/>
                </p:cNvSpPr>
                <p:nvPr/>
              </p:nvSpPr>
              <p:spPr bwMode="auto">
                <a:xfrm>
                  <a:off x="6451270" y="3802951"/>
                  <a:ext cx="1767215" cy="499204"/>
                </a:xfrm>
                <a:prstGeom prst="rect">
                  <a:avLst/>
                </a:prstGeom>
                <a:solidFill>
                  <a:srgbClr val="0070C0"/>
                </a:solidFill>
                <a:ln w="3175">
                  <a:solidFill>
                    <a:srgbClr val="0070C0"/>
                  </a:solidFill>
                  <a:miter lim="800000"/>
                  <a:headEnd/>
                  <a:tailEnd/>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400">
                      <a:solidFill>
                        <a:srgbClr val="FFFFFF"/>
                      </a:solidFill>
                      <a:latin typeface="Arial" pitchFamily="34" charset="0"/>
                      <a:cs typeface="Arial" pitchFamily="34" charset="0"/>
                      <a:sym typeface="Arial" pitchFamily="34" charset="0"/>
                    </a:rPr>
                    <a:t>employer</a:t>
                  </a:r>
                </a:p>
              </p:txBody>
            </p:sp>
          </p:grpSp>
        </p:grpSp>
        <p:sp>
          <p:nvSpPr>
            <p:cNvPr id="7" name="Text Box 201"/>
            <p:cNvSpPr txBox="1">
              <a:spLocks noChangeArrowheads="1"/>
            </p:cNvSpPr>
            <p:nvPr/>
          </p:nvSpPr>
          <p:spPr bwMode="auto">
            <a:xfrm rot="-1286495">
              <a:off x="6182418" y="4823286"/>
              <a:ext cx="1149022" cy="246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fr-BE" altLang="en-US" sz="1000" dirty="0" err="1">
                  <a:latin typeface="Helvetica Neue Light"/>
                  <a:ea typeface="MS PGothic" pitchFamily="34" charset="-128"/>
                </a:rPr>
                <a:t>old</a:t>
              </a:r>
              <a:r>
                <a:rPr lang="fr-BE" altLang="en-US" sz="1000" dirty="0">
                  <a:latin typeface="Helvetica Neue Light"/>
                  <a:ea typeface="MS PGothic" pitchFamily="34" charset="-128"/>
                </a:rPr>
                <a:t> </a:t>
              </a:r>
              <a:r>
                <a:rPr lang="fr-BE" altLang="en-US" sz="1000" dirty="0" err="1">
                  <a:latin typeface="Helvetica Neue Light"/>
                  <a:ea typeface="MS PGothic" pitchFamily="34" charset="-128"/>
                </a:rPr>
                <a:t>age</a:t>
              </a:r>
              <a:r>
                <a:rPr lang="fr-BE" altLang="en-US" sz="1000" dirty="0">
                  <a:latin typeface="Helvetica Neue Light"/>
                  <a:ea typeface="MS PGothic" pitchFamily="34" charset="-128"/>
                </a:rPr>
                <a:t> pension</a:t>
              </a:r>
              <a:endParaRPr lang="nl-BE" altLang="en-US" sz="1000" i="1" dirty="0">
                <a:latin typeface="Helvetica Neue Light"/>
                <a:ea typeface="MS PGothic" pitchFamily="34" charset="-128"/>
              </a:endParaRPr>
            </a:p>
          </p:txBody>
        </p:sp>
        <p:sp>
          <p:nvSpPr>
            <p:cNvPr id="8" name="Text Box 202"/>
            <p:cNvSpPr txBox="1">
              <a:spLocks noChangeArrowheads="1"/>
            </p:cNvSpPr>
            <p:nvPr/>
          </p:nvSpPr>
          <p:spPr bwMode="auto">
            <a:xfrm rot="509390">
              <a:off x="6270796" y="6024676"/>
              <a:ext cx="829043" cy="246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fr-BE" altLang="en-US" sz="1000">
                  <a:latin typeface="Helvetica Neue Light"/>
                  <a:ea typeface="MS PGothic" pitchFamily="34" charset="-128"/>
                </a:rPr>
                <a:t>holiday pay</a:t>
              </a:r>
              <a:endParaRPr lang="nl-BE" altLang="en-US" sz="1000" i="1">
                <a:latin typeface="Helvetica Neue Light"/>
                <a:ea typeface="MS PGothic" pitchFamily="34" charset="-128"/>
              </a:endParaRPr>
            </a:p>
          </p:txBody>
        </p:sp>
        <p:cxnSp>
          <p:nvCxnSpPr>
            <p:cNvPr id="9" name="Straight Arrow Connector 2"/>
            <p:cNvCxnSpPr>
              <a:cxnSpLocks noChangeShapeType="1"/>
            </p:cNvCxnSpPr>
            <p:nvPr/>
          </p:nvCxnSpPr>
          <p:spPr bwMode="auto">
            <a:xfrm>
              <a:off x="3796534" y="1999612"/>
              <a:ext cx="1222135" cy="0"/>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116"/>
            <p:cNvCxnSpPr>
              <a:cxnSpLocks noChangeShapeType="1"/>
            </p:cNvCxnSpPr>
            <p:nvPr/>
          </p:nvCxnSpPr>
          <p:spPr bwMode="auto">
            <a:xfrm flipH="1" flipV="1">
              <a:off x="4211960" y="4395316"/>
              <a:ext cx="988690" cy="905892"/>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23"/>
            <p:cNvCxnSpPr>
              <a:cxnSpLocks noChangeShapeType="1"/>
            </p:cNvCxnSpPr>
            <p:nvPr/>
          </p:nvCxnSpPr>
          <p:spPr bwMode="auto">
            <a:xfrm flipH="1" flipV="1">
              <a:off x="2966466" y="5140522"/>
              <a:ext cx="2181598" cy="376710"/>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31"/>
            <p:cNvCxnSpPr>
              <a:cxnSpLocks noChangeShapeType="1"/>
            </p:cNvCxnSpPr>
            <p:nvPr/>
          </p:nvCxnSpPr>
          <p:spPr bwMode="auto">
            <a:xfrm flipH="1" flipV="1">
              <a:off x="2282398" y="5540838"/>
              <a:ext cx="2865666" cy="104518"/>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3"/>
            <p:cNvCxnSpPr>
              <a:cxnSpLocks noChangeShapeType="1"/>
            </p:cNvCxnSpPr>
            <p:nvPr/>
          </p:nvCxnSpPr>
          <p:spPr bwMode="auto">
            <a:xfrm flipH="1">
              <a:off x="1635765" y="5763785"/>
              <a:ext cx="3512299" cy="189635"/>
            </a:xfrm>
            <a:prstGeom prst="straightConnector1">
              <a:avLst/>
            </a:prstGeom>
            <a:noFill/>
            <a:ln w="3810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p:nvPr/>
          </p:nvCxnSpPr>
          <p:spPr>
            <a:xfrm>
              <a:off x="3598438" y="2657476"/>
              <a:ext cx="258735" cy="1011238"/>
            </a:xfrm>
            <a:prstGeom prst="straightConnector1">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p:nvPr/>
          </p:nvCxnSpPr>
          <p:spPr>
            <a:xfrm flipH="1">
              <a:off x="2658739" y="2795589"/>
              <a:ext cx="168257" cy="1692275"/>
            </a:xfrm>
            <a:prstGeom prst="straightConnector1">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p:cNvCxnSpPr/>
            <p:nvPr/>
          </p:nvCxnSpPr>
          <p:spPr>
            <a:xfrm flipH="1">
              <a:off x="1388875" y="2657476"/>
              <a:ext cx="869857" cy="2613026"/>
            </a:xfrm>
            <a:prstGeom prst="straightConnector1">
              <a:avLst/>
            </a:prstGeom>
            <a:noFill/>
            <a:ln w="19050" cap="sq">
              <a:solidFill>
                <a:schemeClr val="tx1">
                  <a:lumMod val="75000"/>
                  <a:lumOff val="2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4" name="Text Box 745"/>
          <p:cNvSpPr txBox="1">
            <a:spLocks noChangeArrowheads="1"/>
          </p:cNvSpPr>
          <p:nvPr/>
        </p:nvSpPr>
        <p:spPr bwMode="auto">
          <a:xfrm>
            <a:off x="5957889" y="2792414"/>
            <a:ext cx="1982787" cy="7080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fr-BE" altLang="en-US" sz="2000">
                <a:solidFill>
                  <a:srgbClr val="0070C0"/>
                </a:solidFill>
                <a:latin typeface="Verdana" pitchFamily="34" charset="0"/>
                <a:ea typeface="Verdana" pitchFamily="34" charset="0"/>
                <a:cs typeface="Verdana" pitchFamily="34" charset="0"/>
              </a:rPr>
              <a:t>one</a:t>
            </a:r>
            <a:r>
              <a:rPr lang="nl-BE" altLang="en-US" sz="2000">
                <a:solidFill>
                  <a:srgbClr val="0070C0"/>
                </a:solidFill>
                <a:latin typeface="Verdana" pitchFamily="34" charset="0"/>
                <a:ea typeface="Verdana" pitchFamily="34" charset="0"/>
                <a:cs typeface="Verdana" pitchFamily="34" charset="0"/>
              </a:rPr>
              <a:t> ele</a:t>
            </a:r>
            <a:r>
              <a:rPr lang="fr-BE" altLang="en-US" sz="2000">
                <a:solidFill>
                  <a:srgbClr val="0070C0"/>
                </a:solidFill>
                <a:latin typeface="Verdana" pitchFamily="34" charset="0"/>
                <a:ea typeface="Verdana" pitchFamily="34" charset="0"/>
                <a:cs typeface="Verdana" pitchFamily="34" charset="0"/>
              </a:rPr>
              <a:t>c</a:t>
            </a:r>
            <a:r>
              <a:rPr lang="nl-BE" altLang="en-US" sz="2000">
                <a:solidFill>
                  <a:srgbClr val="0070C0"/>
                </a:solidFill>
                <a:latin typeface="Verdana" pitchFamily="34" charset="0"/>
                <a:ea typeface="Verdana" pitchFamily="34" charset="0"/>
                <a:cs typeface="Verdana" pitchFamily="34" charset="0"/>
              </a:rPr>
              <a:t>troni</a:t>
            </a:r>
            <a:r>
              <a:rPr lang="fr-BE" altLang="en-US" sz="2000">
                <a:solidFill>
                  <a:srgbClr val="0070C0"/>
                </a:solidFill>
                <a:latin typeface="Verdana" pitchFamily="34" charset="0"/>
                <a:ea typeface="Verdana" pitchFamily="34" charset="0"/>
                <a:cs typeface="Verdana" pitchFamily="34" charset="0"/>
              </a:rPr>
              <a:t>c</a:t>
            </a:r>
            <a:endParaRPr lang="nl-BE" altLang="en-US" sz="2000">
              <a:solidFill>
                <a:srgbClr val="0070C0"/>
              </a:solidFill>
              <a:latin typeface="Verdana" pitchFamily="34" charset="0"/>
              <a:ea typeface="Verdana" pitchFamily="34" charset="0"/>
              <a:cs typeface="Verdana" pitchFamily="34" charset="0"/>
            </a:endParaRPr>
          </a:p>
          <a:p>
            <a:pPr algn="ctr">
              <a:spcBef>
                <a:spcPct val="0"/>
              </a:spcBef>
              <a:buFontTx/>
              <a:buNone/>
            </a:pPr>
            <a:r>
              <a:rPr lang="fr-BE" altLang="en-US" sz="2000">
                <a:solidFill>
                  <a:srgbClr val="0070C0"/>
                </a:solidFill>
                <a:latin typeface="Verdana" pitchFamily="34" charset="0"/>
                <a:ea typeface="Verdana" pitchFamily="34" charset="0"/>
                <a:cs typeface="Verdana" pitchFamily="34" charset="0"/>
              </a:rPr>
              <a:t>declaration</a:t>
            </a:r>
            <a:endParaRPr lang="nl-BE" altLang="en-US" sz="2000">
              <a:solidFill>
                <a:srgbClr val="0070C0"/>
              </a:solidFill>
              <a:latin typeface="Verdana" pitchFamily="34" charset="0"/>
              <a:ea typeface="Verdana" pitchFamily="34" charset="0"/>
              <a:cs typeface="Verdana" pitchFamily="34" charset="0"/>
            </a:endParaRPr>
          </a:p>
        </p:txBody>
      </p:sp>
      <p:pic>
        <p:nvPicPr>
          <p:cNvPr id="75814" name="Picture 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313386" y="4927092"/>
            <a:ext cx="302895" cy="297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11625" y="5088608"/>
            <a:ext cx="428625" cy="428625"/>
          </a:xfrm>
          <a:prstGeom prst="rect">
            <a:avLst/>
          </a:prstGeom>
        </p:spPr>
      </p:pic>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43</a:t>
            </a:fld>
            <a:r>
              <a:rPr lang="fr-BE" smtClean="0"/>
              <a:t> </a:t>
            </a:r>
            <a:endParaRPr lang="fr-BE" dirty="0"/>
          </a:p>
        </p:txBody>
      </p:sp>
      <p:pic>
        <p:nvPicPr>
          <p:cNvPr id="11" name="Picture 10"/>
          <p:cNvPicPr>
            <a:picLocks noChangeAspect="1"/>
          </p:cNvPicPr>
          <p:nvPr/>
        </p:nvPicPr>
        <p:blipFill>
          <a:blip r:embed="rId16"/>
          <a:stretch>
            <a:fillRect/>
          </a:stretch>
        </p:blipFill>
        <p:spPr>
          <a:xfrm>
            <a:off x="1998331" y="5473170"/>
            <a:ext cx="482835" cy="274430"/>
          </a:xfrm>
          <a:prstGeom prst="rect">
            <a:avLst/>
          </a:prstGeom>
        </p:spPr>
      </p:pic>
      <p:pic>
        <p:nvPicPr>
          <p:cNvPr id="115" name="Picture 114"/>
          <p:cNvPicPr>
            <a:picLocks noChangeAspect="1"/>
          </p:cNvPicPr>
          <p:nvPr/>
        </p:nvPicPr>
        <p:blipFill rotWithShape="1">
          <a:blip r:embed="rId17"/>
          <a:srcRect l="2032" r="53149"/>
          <a:stretch/>
        </p:blipFill>
        <p:spPr>
          <a:xfrm>
            <a:off x="6461079" y="5444876"/>
            <a:ext cx="286918" cy="297705"/>
          </a:xfrm>
          <a:prstGeom prst="rect">
            <a:avLst/>
          </a:prstGeom>
        </p:spPr>
      </p:pic>
      <p:pic>
        <p:nvPicPr>
          <p:cNvPr id="116" name="Picture 115"/>
          <p:cNvPicPr>
            <a:picLocks noChangeAspect="1"/>
          </p:cNvPicPr>
          <p:nvPr/>
        </p:nvPicPr>
        <p:blipFill rotWithShape="1">
          <a:blip r:embed="rId17"/>
          <a:srcRect l="45752" r="11956" b="47378"/>
          <a:stretch/>
        </p:blipFill>
        <p:spPr>
          <a:xfrm>
            <a:off x="6738685" y="5432372"/>
            <a:ext cx="509443" cy="300884"/>
          </a:xfrm>
          <a:prstGeom prst="rect">
            <a:avLst/>
          </a:prstGeom>
        </p:spPr>
      </p:pic>
    </p:spTree>
    <p:extLst>
      <p:ext uri="{BB962C8B-B14F-4D97-AF65-F5344CB8AC3E}">
        <p14:creationId xmlns:p14="http://schemas.microsoft.com/office/powerpoint/2010/main" val="4149182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dirty="0" smtClean="0"/>
              <a:t>types of social risks</a:t>
            </a:r>
          </a:p>
          <a:p>
            <a:pPr lvl="1"/>
            <a:r>
              <a:rPr lang="en-GB" dirty="0" smtClean="0"/>
              <a:t>child benefits</a:t>
            </a:r>
          </a:p>
          <a:p>
            <a:pPr lvl="1"/>
            <a:r>
              <a:rPr lang="en-GB" dirty="0" smtClean="0"/>
              <a:t>incapacity for work ((labour) accident, (occupational) disease, …)</a:t>
            </a:r>
          </a:p>
          <a:p>
            <a:pPr lvl="1"/>
            <a:r>
              <a:rPr lang="en-GB" dirty="0" smtClean="0"/>
              <a:t>unemployment</a:t>
            </a:r>
          </a:p>
          <a:p>
            <a:pPr lvl="1"/>
            <a:r>
              <a:rPr lang="en-GB" dirty="0" smtClean="0"/>
              <a:t>old age pension</a:t>
            </a:r>
          </a:p>
          <a:p>
            <a:r>
              <a:rPr lang="en-GB" dirty="0" smtClean="0"/>
              <a:t>3 possible moments of declaration</a:t>
            </a:r>
          </a:p>
          <a:p>
            <a:pPr lvl="1"/>
            <a:r>
              <a:rPr lang="en-GB" dirty="0" smtClean="0"/>
              <a:t>start of the social risk</a:t>
            </a:r>
          </a:p>
          <a:p>
            <a:pPr lvl="1"/>
            <a:r>
              <a:rPr lang="en-GB" dirty="0" smtClean="0"/>
              <a:t>recurrence or continuation of the social risk</a:t>
            </a:r>
          </a:p>
          <a:p>
            <a:pPr lvl="1"/>
            <a:r>
              <a:rPr lang="en-GB" dirty="0" smtClean="0"/>
              <a:t>end of the social risk</a:t>
            </a:r>
          </a:p>
          <a:p>
            <a:r>
              <a:rPr lang="en-GB" dirty="0" smtClean="0"/>
              <a:t>structure of the declaration</a:t>
            </a:r>
          </a:p>
          <a:p>
            <a:pPr lvl="1"/>
            <a:r>
              <a:rPr lang="en-GB" dirty="0" smtClean="0"/>
              <a:t>identification data</a:t>
            </a:r>
          </a:p>
          <a:p>
            <a:pPr lvl="1"/>
            <a:r>
              <a:rPr lang="en-GB" dirty="0" smtClean="0"/>
              <a:t>if necessary, salary and working time data not yet declared via a quarterly declaration (mini-declaration)</a:t>
            </a:r>
          </a:p>
          <a:p>
            <a:pPr lvl="1"/>
            <a:r>
              <a:rPr lang="en-GB" dirty="0" smtClean="0"/>
              <a:t>specific data concerning the social risk</a:t>
            </a:r>
          </a:p>
          <a:p>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44</a:t>
            </a:fld>
            <a:r>
              <a:rPr lang="fr-BE" smtClean="0"/>
              <a:t> </a:t>
            </a:r>
            <a:endParaRPr lang="fr-BE" dirty="0"/>
          </a:p>
        </p:txBody>
      </p:sp>
      <p:sp>
        <p:nvSpPr>
          <p:cNvPr id="47106" name="Title 1"/>
          <p:cNvSpPr>
            <a:spLocks noGrp="1"/>
          </p:cNvSpPr>
          <p:nvPr>
            <p:ph type="title"/>
          </p:nvPr>
        </p:nvSpPr>
        <p:spPr/>
        <p:txBody>
          <a:bodyPr/>
          <a:lstStyle/>
          <a:p>
            <a:r>
              <a:rPr lang="en-GB" altLang="en-US" smtClean="0"/>
              <a:t>Declaration of social risks</a:t>
            </a:r>
            <a:endParaRPr lang="en-US" altLang="en-US" smtClean="0"/>
          </a:p>
        </p:txBody>
      </p:sp>
    </p:spTree>
    <p:extLst>
      <p:ext uri="{BB962C8B-B14F-4D97-AF65-F5344CB8AC3E}">
        <p14:creationId xmlns:p14="http://schemas.microsoft.com/office/powerpoint/2010/main" val="42795580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p:cNvSpPr>
            <a:spLocks noGrp="1"/>
          </p:cNvSpPr>
          <p:nvPr>
            <p:ph idx="1"/>
          </p:nvPr>
        </p:nvSpPr>
        <p:spPr/>
        <p:txBody>
          <a:bodyPr/>
          <a:lstStyle/>
          <a:p>
            <a:r>
              <a:rPr lang="en-GB" altLang="en-US" dirty="0" smtClean="0"/>
              <a:t>an </a:t>
            </a:r>
            <a:r>
              <a:rPr lang="en-GB" altLang="en-US" dirty="0" smtClean="0">
                <a:solidFill>
                  <a:srgbClr val="0087BE"/>
                </a:solidFill>
              </a:rPr>
              <a:t>integrated portal site</a:t>
            </a:r>
            <a:r>
              <a:rPr lang="en-GB" altLang="en-US" dirty="0" smtClean="0"/>
              <a:t> and mobile applications containing</a:t>
            </a:r>
          </a:p>
          <a:p>
            <a:pPr lvl="1"/>
            <a:r>
              <a:rPr lang="en-GB" altLang="en-US" dirty="0" smtClean="0"/>
              <a:t>electronic transactions for citizens, employers and professionals</a:t>
            </a:r>
          </a:p>
          <a:p>
            <a:pPr lvl="1"/>
            <a:r>
              <a:rPr lang="en-GB" altLang="en-US" dirty="0" smtClean="0"/>
              <a:t>simulation environments</a:t>
            </a:r>
          </a:p>
          <a:p>
            <a:pPr lvl="1"/>
            <a:r>
              <a:rPr lang="en-GB" altLang="en-US" dirty="0" smtClean="0"/>
              <a:t>information about the entire social security system</a:t>
            </a:r>
          </a:p>
          <a:p>
            <a:pPr lvl="1"/>
            <a:r>
              <a:rPr lang="en-GB" altLang="en-US" dirty="0" smtClean="0"/>
              <a:t>harmonized instructions and information model relating to all electronic transactions</a:t>
            </a:r>
          </a:p>
          <a:p>
            <a:pPr lvl="1"/>
            <a:r>
              <a:rPr lang="en-GB" altLang="en-US" dirty="0" smtClean="0"/>
              <a:t>a personal page for each citizen, each company and each professional</a:t>
            </a:r>
          </a:p>
          <a:p>
            <a:endParaRPr lang="en-GB" altLang="en-US" dirty="0" smtClean="0"/>
          </a:p>
          <a:p>
            <a:r>
              <a:rPr lang="en-GB" altLang="en-US" dirty="0" smtClean="0"/>
              <a:t>an </a:t>
            </a:r>
            <a:r>
              <a:rPr lang="en-GB" altLang="en-US" dirty="0" smtClean="0">
                <a:solidFill>
                  <a:srgbClr val="0087BE"/>
                </a:solidFill>
              </a:rPr>
              <a:t>integrated multimodal contact centre</a:t>
            </a:r>
            <a:r>
              <a:rPr lang="en-GB" altLang="en-US" dirty="0" smtClean="0"/>
              <a:t> supported by a customer relationship management tool</a:t>
            </a:r>
          </a:p>
          <a:p>
            <a:endParaRPr lang="en-GB" altLang="en-US" dirty="0" smtClean="0"/>
          </a:p>
          <a:p>
            <a:r>
              <a:rPr lang="en-GB" altLang="en-US" dirty="0" smtClean="0"/>
              <a:t>a </a:t>
            </a:r>
            <a:r>
              <a:rPr lang="en-GB" altLang="en-US" dirty="0" smtClean="0">
                <a:solidFill>
                  <a:srgbClr val="0087BE"/>
                </a:solidFill>
              </a:rPr>
              <a:t>data warehouse containing statistical information</a:t>
            </a:r>
            <a:r>
              <a:rPr lang="en-GB" altLang="en-US" dirty="0" smtClean="0"/>
              <a:t> with regard to the labour market and all branches of social security</a:t>
            </a:r>
            <a:endParaRPr lang="en-US" alt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45</a:t>
            </a:fld>
            <a:r>
              <a:rPr lang="fr-BE" smtClean="0"/>
              <a:t> </a:t>
            </a:r>
            <a:endParaRPr lang="fr-BE" dirty="0"/>
          </a:p>
        </p:txBody>
      </p:sp>
      <p:sp>
        <p:nvSpPr>
          <p:cNvPr id="2" name="Title 1"/>
          <p:cNvSpPr>
            <a:spLocks noGrp="1"/>
          </p:cNvSpPr>
          <p:nvPr>
            <p:ph type="title"/>
          </p:nvPr>
        </p:nvSpPr>
        <p:spPr/>
        <p:txBody>
          <a:bodyPr/>
          <a:lstStyle/>
          <a:p>
            <a:r>
              <a:rPr lang="en-GB" smtClean="0"/>
              <a:t>Results</a:t>
            </a:r>
            <a:endParaRPr lang="en-US" dirty="0"/>
          </a:p>
        </p:txBody>
      </p:sp>
    </p:spTree>
    <p:extLst>
      <p:ext uri="{BB962C8B-B14F-4D97-AF65-F5344CB8AC3E}">
        <p14:creationId xmlns:p14="http://schemas.microsoft.com/office/powerpoint/2010/main" val="21659042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4"/>
          </p:nvPr>
        </p:nvSpPr>
        <p:spPr/>
        <p:txBody>
          <a:bodyPr/>
          <a:lstStyle/>
          <a:p>
            <a:r>
              <a:rPr lang="fr-BE" smtClean="0"/>
              <a:t> </a:t>
            </a:r>
            <a:fld id="{30A9230E-FFBB-4CCB-ABD7-198084EDE768}" type="slidenum">
              <a:rPr lang="fr-BE" smtClean="0"/>
              <a:pPr/>
              <a:t>46</a:t>
            </a:fld>
            <a:r>
              <a:rPr lang="fr-BE" smtClean="0"/>
              <a:t> </a:t>
            </a:r>
            <a:endParaRPr lang="fr-BE" dirty="0"/>
          </a:p>
        </p:txBody>
      </p:sp>
      <p:sp>
        <p:nvSpPr>
          <p:cNvPr id="4" name="Titel 3"/>
          <p:cNvSpPr>
            <a:spLocks noGrp="1"/>
          </p:cNvSpPr>
          <p:nvPr>
            <p:ph type="title"/>
          </p:nvPr>
        </p:nvSpPr>
        <p:spPr/>
        <p:txBody>
          <a:bodyPr/>
          <a:lstStyle/>
          <a:p>
            <a:r>
              <a:rPr lang="nl-BE" dirty="0" err="1" smtClean="0"/>
              <a:t>Social</a:t>
            </a:r>
            <a:r>
              <a:rPr lang="nl-BE" dirty="0" smtClean="0"/>
              <a:t> security portal </a:t>
            </a:r>
            <a:r>
              <a:rPr lang="nl-BE" dirty="0" err="1" smtClean="0"/>
              <a:t>for</a:t>
            </a:r>
            <a:r>
              <a:rPr lang="nl-BE" dirty="0" smtClean="0"/>
              <a:t> </a:t>
            </a:r>
            <a:r>
              <a:rPr lang="nl-BE" dirty="0" err="1" smtClean="0"/>
              <a:t>citizens</a:t>
            </a:r>
            <a:endParaRPr lang="nl-BE"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220" y="894589"/>
            <a:ext cx="9721080" cy="11710661"/>
          </a:xfrm>
          <a:prstGeom prst="rect">
            <a:avLst/>
          </a:prstGeom>
        </p:spPr>
      </p:pic>
    </p:spTree>
    <p:extLst>
      <p:ext uri="{BB962C8B-B14F-4D97-AF65-F5344CB8AC3E}">
        <p14:creationId xmlns:p14="http://schemas.microsoft.com/office/powerpoint/2010/main" val="320844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7.40741E-7 L -0.00143 -0.85185 " pathEditMode="relative" rAng="0" ptsTypes="AA">
                                      <p:cBhvr>
                                        <p:cTn id="6" dur="3000" fill="hold"/>
                                        <p:tgtEl>
                                          <p:spTgt spid="5"/>
                                        </p:tgtEl>
                                        <p:attrNameLst>
                                          <p:attrName>ppt_x</p:attrName>
                                          <p:attrName>ppt_y</p:attrName>
                                        </p:attrNameLst>
                                      </p:cBhvr>
                                      <p:rCtr x="-78" y="-4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dirty="0" smtClean="0"/>
              <a:t>information servers</a:t>
            </a:r>
          </a:p>
          <a:p>
            <a:pPr lvl="1"/>
            <a:r>
              <a:rPr lang="en-GB" dirty="0" smtClean="0"/>
              <a:t>directory of data subjects at the KSZ</a:t>
            </a:r>
          </a:p>
          <a:p>
            <a:pPr lvl="1"/>
            <a:r>
              <a:rPr lang="en-GB" dirty="0" smtClean="0"/>
              <a:t>basic identification data of citizens at the National Register and the complementary KSZ Register</a:t>
            </a:r>
          </a:p>
          <a:p>
            <a:pPr lvl="1"/>
            <a:r>
              <a:rPr lang="en-GB" dirty="0" smtClean="0"/>
              <a:t>basic identification data of companies at the Company Register</a:t>
            </a:r>
          </a:p>
          <a:p>
            <a:pPr lvl="1"/>
            <a:r>
              <a:rPr lang="en-GB" dirty="0" smtClean="0"/>
              <a:t>employers directory (WGR) at the RSZ</a:t>
            </a:r>
          </a:p>
          <a:p>
            <a:pPr lvl="1"/>
            <a:r>
              <a:rPr lang="en-GB" dirty="0" smtClean="0"/>
              <a:t>work force register at the RSZ</a:t>
            </a:r>
          </a:p>
          <a:p>
            <a:pPr lvl="1"/>
            <a:r>
              <a:rPr lang="en-GB" dirty="0" smtClean="0"/>
              <a:t>salary and working time database at the RSZ</a:t>
            </a:r>
          </a:p>
          <a:p>
            <a:pPr lvl="1"/>
            <a:r>
              <a:rPr lang="en-GB" dirty="0" smtClean="0"/>
              <a:t>database of contribution certificates</a:t>
            </a:r>
          </a:p>
          <a:p>
            <a:r>
              <a:rPr lang="en-GB" dirty="0" smtClean="0"/>
              <a:t>services offered</a:t>
            </a:r>
          </a:p>
          <a:p>
            <a:pPr lvl="1"/>
            <a:r>
              <a:rPr lang="en-GB" dirty="0" smtClean="0"/>
              <a:t>interactive consultation</a:t>
            </a:r>
          </a:p>
          <a:p>
            <a:pPr lvl="1"/>
            <a:r>
              <a:rPr lang="en-GB" dirty="0" smtClean="0"/>
              <a:t>batch consultation</a:t>
            </a:r>
          </a:p>
          <a:p>
            <a:pPr lvl="1"/>
            <a:r>
              <a:rPr lang="en-GB" dirty="0" smtClean="0"/>
              <a:t>automatic communication of updates</a:t>
            </a:r>
          </a:p>
          <a:p>
            <a:endParaRPr lang="en-US" dirty="0"/>
          </a:p>
        </p:txBody>
      </p:sp>
      <p:sp>
        <p:nvSpPr>
          <p:cNvPr id="44034" name="Title 1"/>
          <p:cNvSpPr>
            <a:spLocks noGrp="1"/>
          </p:cNvSpPr>
          <p:nvPr>
            <p:ph type="title"/>
          </p:nvPr>
        </p:nvSpPr>
        <p:spPr/>
        <p:txBody>
          <a:bodyPr/>
          <a:lstStyle/>
          <a:p>
            <a:r>
              <a:rPr lang="en-GB" altLang="en-US" smtClean="0"/>
              <a:t>Distributed information servers</a:t>
            </a:r>
            <a:endParaRPr lang="en-US" altLang="en-US" smtClean="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47</a:t>
            </a:fld>
            <a:r>
              <a:rPr lang="fr-BE" smtClean="0"/>
              <a:t> </a:t>
            </a:r>
            <a:endParaRPr lang="fr-BE" dirty="0"/>
          </a:p>
        </p:txBody>
      </p:sp>
    </p:spTree>
    <p:extLst>
      <p:ext uri="{BB962C8B-B14F-4D97-AF65-F5344CB8AC3E}">
        <p14:creationId xmlns:p14="http://schemas.microsoft.com/office/powerpoint/2010/main" val="30163996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r>
              <a:rPr lang="en-GB" dirty="0" smtClean="0"/>
              <a:t>pre-processed messages</a:t>
            </a:r>
          </a:p>
          <a:p>
            <a:pPr lvl="1"/>
            <a:r>
              <a:rPr lang="en-GB" dirty="0" smtClean="0"/>
              <a:t>beginning/end of labour contract, beginning/end of self-employed activity</a:t>
            </a:r>
          </a:p>
          <a:p>
            <a:pPr lvl="1"/>
            <a:r>
              <a:rPr lang="en-GB" dirty="0" smtClean="0"/>
              <a:t>contribution certificates medical care (employees, self-employed, beneficiaries of social security allowances)</a:t>
            </a:r>
          </a:p>
          <a:p>
            <a:pPr lvl="1"/>
            <a:r>
              <a:rPr lang="en-GB" dirty="0" smtClean="0"/>
              <a:t>unemployment benefits</a:t>
            </a:r>
          </a:p>
          <a:p>
            <a:pPr lvl="1"/>
            <a:r>
              <a:rPr lang="en-GB" dirty="0" smtClean="0"/>
              <a:t>benefits in case of career break</a:t>
            </a:r>
          </a:p>
          <a:p>
            <a:pPr lvl="1"/>
            <a:r>
              <a:rPr lang="en-GB" dirty="0" smtClean="0"/>
              <a:t>benefits in case of incapacity for work ((labour) accident, (occupational) disease)</a:t>
            </a:r>
          </a:p>
          <a:p>
            <a:pPr lvl="1"/>
            <a:r>
              <a:rPr lang="en-GB" dirty="0" smtClean="0"/>
              <a:t>reimbursement of health care costs</a:t>
            </a:r>
          </a:p>
          <a:p>
            <a:pPr lvl="1"/>
            <a:r>
              <a:rPr lang="en-GB" dirty="0" smtClean="0"/>
              <a:t>child benefits</a:t>
            </a:r>
          </a:p>
          <a:p>
            <a:pPr lvl="1"/>
            <a:r>
              <a:rPr lang="en-GB" dirty="0" smtClean="0"/>
              <a:t>old age pensions</a:t>
            </a:r>
          </a:p>
          <a:p>
            <a:pPr lvl="1"/>
            <a:r>
              <a:rPr lang="en-GB" dirty="0" smtClean="0"/>
              <a:t>holiday pay</a:t>
            </a:r>
          </a:p>
          <a:p>
            <a:pPr lvl="1"/>
            <a:r>
              <a:rPr lang="en-GB" dirty="0" smtClean="0"/>
              <a:t>benefits for the disabled</a:t>
            </a:r>
          </a:p>
          <a:p>
            <a:pPr lvl="1"/>
            <a:r>
              <a:rPr lang="en-GB" dirty="0" smtClean="0"/>
              <a:t>guaranteed minimum income – social welfare</a:t>
            </a:r>
          </a:p>
          <a:p>
            <a:pPr lvl="1"/>
            <a:r>
              <a:rPr lang="en-GB" dirty="0" smtClean="0"/>
              <a:t>derived rights (e.g. tax reduction/exemption, free public transport, ...)</a:t>
            </a:r>
          </a:p>
          <a:p>
            <a:pPr lvl="1"/>
            <a:r>
              <a:rPr lang="en-GB" dirty="0" smtClean="0"/>
              <a:t>migrant workers</a:t>
            </a:r>
          </a:p>
          <a:p>
            <a:pPr lvl="1"/>
            <a:r>
              <a:rPr lang="en-GB" dirty="0" smtClean="0"/>
              <a:t>…</a:t>
            </a:r>
          </a:p>
          <a:p>
            <a:r>
              <a:rPr lang="en-GB" dirty="0" smtClean="0"/>
              <a:t>services offered</a:t>
            </a:r>
          </a:p>
          <a:p>
            <a:pPr lvl="1"/>
            <a:r>
              <a:rPr lang="en-GB" dirty="0" smtClean="0"/>
              <a:t>interactive consultation</a:t>
            </a:r>
          </a:p>
          <a:p>
            <a:pPr lvl="1"/>
            <a:r>
              <a:rPr lang="en-GB" dirty="0" smtClean="0"/>
              <a:t>batch consultation</a:t>
            </a:r>
          </a:p>
          <a:p>
            <a:pPr lvl="1"/>
            <a:r>
              <a:rPr lang="en-GB" dirty="0" smtClean="0"/>
              <a:t>automatic communication of messages</a:t>
            </a:r>
          </a:p>
          <a:p>
            <a:endParaRPr lang="en-US" dirty="0"/>
          </a:p>
        </p:txBody>
      </p:sp>
      <p:sp>
        <p:nvSpPr>
          <p:cNvPr id="45058" name="Title 1"/>
          <p:cNvSpPr>
            <a:spLocks noGrp="1"/>
          </p:cNvSpPr>
          <p:nvPr>
            <p:ph type="title"/>
          </p:nvPr>
        </p:nvSpPr>
        <p:spPr/>
        <p:txBody>
          <a:bodyPr/>
          <a:lstStyle/>
          <a:p>
            <a:r>
              <a:rPr lang="en-GB" altLang="en-US" smtClean="0"/>
              <a:t>Pre-processed messages</a:t>
            </a:r>
            <a:endParaRPr lang="en-US" altLang="en-US" smtClean="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48</a:t>
            </a:fld>
            <a:r>
              <a:rPr lang="fr-BE" smtClean="0"/>
              <a:t> </a:t>
            </a:r>
            <a:endParaRPr lang="fr-BE" dirty="0"/>
          </a:p>
        </p:txBody>
      </p:sp>
    </p:spTree>
    <p:extLst>
      <p:ext uri="{BB962C8B-B14F-4D97-AF65-F5344CB8AC3E}">
        <p14:creationId xmlns:p14="http://schemas.microsoft.com/office/powerpoint/2010/main" val="27030350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smtClean="0"/>
              <a:t>reference directory</a:t>
            </a:r>
          </a:p>
          <a:p>
            <a:pPr lvl="1"/>
            <a:r>
              <a:rPr lang="en-GB" smtClean="0"/>
              <a:t>directory of available services/information</a:t>
            </a:r>
          </a:p>
          <a:p>
            <a:pPr lvl="2"/>
            <a:r>
              <a:rPr lang="en-GB" smtClean="0"/>
              <a:t>which information/services are available at any actor depending on the capacity in which a person/company is registered at each actor</a:t>
            </a:r>
          </a:p>
          <a:p>
            <a:pPr lvl="1"/>
            <a:r>
              <a:rPr lang="en-GB" smtClean="0"/>
              <a:t>directory of authorized users and applications</a:t>
            </a:r>
          </a:p>
          <a:p>
            <a:pPr lvl="2"/>
            <a:r>
              <a:rPr lang="en-GB" smtClean="0"/>
              <a:t>list of users and applications</a:t>
            </a:r>
          </a:p>
          <a:p>
            <a:pPr lvl="2"/>
            <a:r>
              <a:rPr lang="en-GB" smtClean="0"/>
              <a:t>definition of authentication means and rules</a:t>
            </a:r>
          </a:p>
          <a:p>
            <a:pPr lvl="2"/>
            <a:r>
              <a:rPr lang="en-GB" smtClean="0"/>
              <a:t>definition of authorization profiles: which kind of information/service can be accessed, in what situation and for what period of time depending on in which capacity the person/company is registered with the actor that accesses the information/service</a:t>
            </a:r>
          </a:p>
          <a:p>
            <a:pPr lvl="1"/>
            <a:r>
              <a:rPr lang="en-GB" smtClean="0"/>
              <a:t>directory of data subjects</a:t>
            </a:r>
          </a:p>
          <a:p>
            <a:pPr lvl="2"/>
            <a:r>
              <a:rPr lang="en-GB" smtClean="0"/>
              <a:t>which persons/companies have personal files at which actors for which periods of time, and in which capacity they are registered</a:t>
            </a:r>
          </a:p>
          <a:p>
            <a:pPr lvl="1"/>
            <a:r>
              <a:rPr lang="en-GB" smtClean="0"/>
              <a:t>subscription table</a:t>
            </a:r>
          </a:p>
          <a:p>
            <a:pPr lvl="2"/>
            <a:r>
              <a:rPr lang="en-GB" smtClean="0"/>
              <a:t>which users/applications want to automatically receive what information/services in which situations for which persons/companies in which capacity</a:t>
            </a:r>
          </a:p>
          <a:p>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49</a:t>
            </a:fld>
            <a:r>
              <a:rPr lang="fr-BE" smtClean="0"/>
              <a:t> </a:t>
            </a:r>
            <a:endParaRPr lang="fr-BE" dirty="0"/>
          </a:p>
        </p:txBody>
      </p:sp>
      <p:sp>
        <p:nvSpPr>
          <p:cNvPr id="2" name="Title 1"/>
          <p:cNvSpPr>
            <a:spLocks noGrp="1"/>
          </p:cNvSpPr>
          <p:nvPr>
            <p:ph type="title"/>
          </p:nvPr>
        </p:nvSpPr>
        <p:spPr/>
        <p:txBody>
          <a:bodyPr/>
          <a:lstStyle/>
          <a:p>
            <a:r>
              <a:rPr lang="en-GB" altLang="en-US" smtClean="0"/>
              <a:t>Useful tool: the reference directory</a:t>
            </a:r>
            <a:endParaRPr lang="en-US" dirty="0"/>
          </a:p>
        </p:txBody>
      </p:sp>
    </p:spTree>
    <p:extLst>
      <p:ext uri="{BB962C8B-B14F-4D97-AF65-F5344CB8AC3E}">
        <p14:creationId xmlns:p14="http://schemas.microsoft.com/office/powerpoint/2010/main" val="57030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9"/>
            <a:ext cx="12199523" cy="6856131"/>
          </a:xfrm>
          <a:prstGeom prst="rect">
            <a:avLst/>
          </a:prstGeom>
        </p:spPr>
      </p:pic>
    </p:spTree>
    <p:extLst>
      <p:ext uri="{BB962C8B-B14F-4D97-AF65-F5344CB8AC3E}">
        <p14:creationId xmlns:p14="http://schemas.microsoft.com/office/powerpoint/2010/main" val="5887935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GB" dirty="0" smtClean="0"/>
              <a:t>information is being modelled</a:t>
            </a:r>
          </a:p>
          <a:p>
            <a:pPr lvl="1"/>
            <a:r>
              <a:rPr lang="en-GB" dirty="0" smtClean="0"/>
              <a:t>in such a way that the model fits in as closely as possible with the real world</a:t>
            </a:r>
          </a:p>
          <a:p>
            <a:pPr lvl="1"/>
            <a:r>
              <a:rPr lang="en-GB" dirty="0" smtClean="0"/>
              <a:t>in order to allow multifunctional use of information </a:t>
            </a:r>
          </a:p>
          <a:p>
            <a:pPr lvl="0"/>
            <a:r>
              <a:rPr lang="en-GB" dirty="0" smtClean="0"/>
              <a:t>information is collected from citizens and companies only once by the public sector as a whole</a:t>
            </a:r>
          </a:p>
          <a:p>
            <a:pPr lvl="1"/>
            <a:r>
              <a:rPr lang="en-GB" dirty="0" smtClean="0"/>
              <a:t>via a channel chosen by the citizens and the companies</a:t>
            </a:r>
          </a:p>
          <a:p>
            <a:pPr lvl="1"/>
            <a:r>
              <a:rPr lang="en-GB" dirty="0" smtClean="0"/>
              <a:t>preferably from application to application</a:t>
            </a:r>
          </a:p>
          <a:p>
            <a:pPr lvl="1"/>
            <a:r>
              <a:rPr lang="en-GB" dirty="0" smtClean="0"/>
              <a:t>and with the possibility of quality control by the supplier before the transmission of the information</a:t>
            </a:r>
          </a:p>
          <a:p>
            <a:pPr lvl="0"/>
            <a:r>
              <a:rPr lang="en-GB" dirty="0" smtClean="0"/>
              <a:t>the collected information is validated once</a:t>
            </a:r>
          </a:p>
          <a:p>
            <a:pPr lvl="1"/>
            <a:r>
              <a:rPr lang="en-GB" dirty="0" smtClean="0"/>
              <a:t>according to established task sharing criteria</a:t>
            </a:r>
          </a:p>
          <a:p>
            <a:pPr lvl="1"/>
            <a:r>
              <a:rPr lang="en-GB" dirty="0" smtClean="0"/>
              <a:t>by the actor that is most entitled to it or by the actor which has the greatest interest in correctly validating it</a:t>
            </a:r>
          </a:p>
          <a:p>
            <a:endParaRPr lang="en-US" dirty="0"/>
          </a:p>
        </p:txBody>
      </p:sp>
      <p:sp>
        <p:nvSpPr>
          <p:cNvPr id="2" name="Title 1"/>
          <p:cNvSpPr>
            <a:spLocks noGrp="1"/>
          </p:cNvSpPr>
          <p:nvPr>
            <p:ph type="title"/>
          </p:nvPr>
        </p:nvSpPr>
        <p:spPr/>
        <p:txBody>
          <a:bodyPr/>
          <a:lstStyle/>
          <a:p>
            <a:r>
              <a:rPr lang="en-GB" smtClean="0"/>
              <a:t>Common vision on information management</a:t>
            </a:r>
            <a:endParaRPr lang="en-US"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50</a:t>
            </a:fld>
            <a:r>
              <a:rPr lang="fr-BE" smtClean="0"/>
              <a:t> </a:t>
            </a:r>
            <a:endParaRPr lang="fr-BE" dirty="0"/>
          </a:p>
        </p:txBody>
      </p:sp>
    </p:spTree>
    <p:extLst>
      <p:ext uri="{BB962C8B-B14F-4D97-AF65-F5344CB8AC3E}">
        <p14:creationId xmlns:p14="http://schemas.microsoft.com/office/powerpoint/2010/main" val="41145880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smtClean="0"/>
              <a:t>a task sharing model is established indicating which actor stores which information as an authentic source, manages the information and maintains it at the disposal of the authorized users</a:t>
            </a:r>
          </a:p>
          <a:p>
            <a:pPr lvl="0"/>
            <a:r>
              <a:rPr lang="en-GB" smtClean="0"/>
              <a:t>information can be flexibly assembled according to ever changing legal concepts</a:t>
            </a:r>
          </a:p>
          <a:p>
            <a:pPr lvl="0"/>
            <a:r>
              <a:rPr lang="en-GB" smtClean="0"/>
              <a:t>every actor has to report probable errors of information to the actor that is designated to validate the information</a:t>
            </a:r>
          </a:p>
          <a:p>
            <a:pPr lvl="0"/>
            <a:r>
              <a:rPr lang="en-GB" smtClean="0"/>
              <a:t>every actor that has to validate information according to the agreed task sharing model, has to examine the reported probable errors, to correct them when necessary and to communicate the correct information to every known interested actor</a:t>
            </a:r>
          </a:p>
          <a:p>
            <a:pPr lvl="0"/>
            <a:r>
              <a:rPr lang="en-GB" smtClean="0"/>
              <a:t>once collected and validated, information is stored, managed and exchanged electronically to avoid transcribing and re-entering it manually</a:t>
            </a:r>
            <a:endParaRPr lang="en-GB" dirty="0" smtClean="0"/>
          </a:p>
        </p:txBody>
      </p:sp>
      <p:sp>
        <p:nvSpPr>
          <p:cNvPr id="2" name="Title 1"/>
          <p:cNvSpPr>
            <a:spLocks noGrp="1"/>
          </p:cNvSpPr>
          <p:nvPr>
            <p:ph type="title"/>
          </p:nvPr>
        </p:nvSpPr>
        <p:spPr/>
        <p:txBody>
          <a:bodyPr/>
          <a:lstStyle/>
          <a:p>
            <a:r>
              <a:rPr lang="en-GB" smtClean="0"/>
              <a:t>Common vision on information management</a:t>
            </a:r>
            <a:endParaRPr lang="en-US"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51</a:t>
            </a:fld>
            <a:r>
              <a:rPr lang="fr-BE" smtClean="0"/>
              <a:t> </a:t>
            </a:r>
            <a:endParaRPr lang="fr-BE" dirty="0"/>
          </a:p>
        </p:txBody>
      </p:sp>
    </p:spTree>
    <p:extLst>
      <p:ext uri="{BB962C8B-B14F-4D97-AF65-F5344CB8AC3E}">
        <p14:creationId xmlns:p14="http://schemas.microsoft.com/office/powerpoint/2010/main" val="31328570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smtClean="0"/>
              <a:t>electronic information exchange can be initiated by</a:t>
            </a:r>
          </a:p>
          <a:p>
            <a:pPr lvl="1"/>
            <a:r>
              <a:rPr lang="en-GB" smtClean="0"/>
              <a:t>the actor that disposes of information</a:t>
            </a:r>
          </a:p>
          <a:p>
            <a:pPr lvl="1"/>
            <a:r>
              <a:rPr lang="en-GB" smtClean="0"/>
              <a:t>the actor that needs information</a:t>
            </a:r>
          </a:p>
          <a:p>
            <a:pPr lvl="1"/>
            <a:r>
              <a:rPr lang="en-GB" smtClean="0"/>
              <a:t>the organisation that manages the interoperability framework</a:t>
            </a:r>
          </a:p>
          <a:p>
            <a:pPr lvl="0"/>
            <a:r>
              <a:rPr lang="en-GB" smtClean="0"/>
              <a:t>electronic information exchanges take place on the base of a functional and technical interoperability framework that evolves permanently but gradually according to open market standards, and is independent from the methods of information exchange</a:t>
            </a:r>
          </a:p>
          <a:p>
            <a:pPr lvl="0"/>
            <a:r>
              <a:rPr lang="en-GB" smtClean="0"/>
              <a:t>available information is used for</a:t>
            </a:r>
          </a:p>
          <a:p>
            <a:pPr lvl="1"/>
            <a:r>
              <a:rPr lang="en-GB" smtClean="0"/>
              <a:t>the automatic granting of benefits</a:t>
            </a:r>
          </a:p>
          <a:p>
            <a:pPr lvl="1"/>
            <a:r>
              <a:rPr lang="en-GB" smtClean="0"/>
              <a:t>prefilling when collecting information</a:t>
            </a:r>
          </a:p>
          <a:p>
            <a:endParaRPr lang="en-US" dirty="0"/>
          </a:p>
        </p:txBody>
      </p:sp>
      <p:sp>
        <p:nvSpPr>
          <p:cNvPr id="2" name="Title 1"/>
          <p:cNvSpPr>
            <a:spLocks noGrp="1"/>
          </p:cNvSpPr>
          <p:nvPr>
            <p:ph type="title"/>
          </p:nvPr>
        </p:nvSpPr>
        <p:spPr/>
        <p:txBody>
          <a:bodyPr/>
          <a:lstStyle/>
          <a:p>
            <a:r>
              <a:rPr lang="en-GB" smtClean="0"/>
              <a:t>Common vision on information management</a:t>
            </a:r>
            <a:endParaRPr lang="en-US"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52</a:t>
            </a:fld>
            <a:r>
              <a:rPr lang="fr-BE" smtClean="0"/>
              <a:t> </a:t>
            </a:r>
            <a:endParaRPr lang="fr-BE" dirty="0"/>
          </a:p>
        </p:txBody>
      </p:sp>
    </p:spTree>
    <p:extLst>
      <p:ext uri="{BB962C8B-B14F-4D97-AF65-F5344CB8AC3E}">
        <p14:creationId xmlns:p14="http://schemas.microsoft.com/office/powerpoint/2010/main" val="32487896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smtClean="0"/>
              <a:t>security, availability, integrity and confidentiality of information is ensured by integrated structural, institutional, organizational, HR, technical and other security measures according to agreed policies</a:t>
            </a:r>
          </a:p>
          <a:p>
            <a:r>
              <a:rPr lang="en-GB" smtClean="0"/>
              <a:t>personal information is only used for purposes compatible with the purposes of the collection of the information</a:t>
            </a:r>
          </a:p>
          <a:p>
            <a:r>
              <a:rPr lang="en-GB" smtClean="0"/>
              <a:t>personal information is only accessible to authorized actors and users according to business needs, legislative or policy requirements</a:t>
            </a:r>
          </a:p>
          <a:p>
            <a:r>
              <a:rPr lang="en-GB" smtClean="0"/>
              <a:t>the access authorization to personal information is granted by an Information Security Committee, designated by Parliament, after having checked whether the access conditions are met</a:t>
            </a:r>
          </a:p>
          <a:p>
            <a:r>
              <a:rPr lang="en-GB" smtClean="0"/>
              <a:t>the access authorizations are public</a:t>
            </a:r>
          </a:p>
          <a:p>
            <a:endParaRPr lang="en-US" dirty="0"/>
          </a:p>
        </p:txBody>
      </p:sp>
      <p:sp>
        <p:nvSpPr>
          <p:cNvPr id="2" name="Title 1"/>
          <p:cNvSpPr>
            <a:spLocks noGrp="1"/>
          </p:cNvSpPr>
          <p:nvPr>
            <p:ph type="title"/>
          </p:nvPr>
        </p:nvSpPr>
        <p:spPr/>
        <p:txBody>
          <a:bodyPr/>
          <a:lstStyle/>
          <a:p>
            <a:r>
              <a:rPr lang="en-GB" smtClean="0"/>
              <a:t>Common vision on information security</a:t>
            </a:r>
            <a:endParaRPr lang="en-US" dirty="0"/>
          </a:p>
        </p:txBody>
      </p:sp>
      <p:sp>
        <p:nvSpPr>
          <p:cNvPr id="5" name="Slide Number Placeholder 4"/>
          <p:cNvSpPr>
            <a:spLocks noGrp="1"/>
          </p:cNvSpPr>
          <p:nvPr>
            <p:ph type="sldNum" sz="quarter" idx="4"/>
          </p:nvPr>
        </p:nvSpPr>
        <p:spPr/>
        <p:txBody>
          <a:bodyPr/>
          <a:lstStyle/>
          <a:p>
            <a:r>
              <a:rPr lang="fr-BE" smtClean="0"/>
              <a:t> </a:t>
            </a:r>
            <a:fld id="{30A9230E-FFBB-4CCB-ABD7-198084EDE768}" type="slidenum">
              <a:rPr lang="fr-BE" smtClean="0"/>
              <a:pPr/>
              <a:t>53</a:t>
            </a:fld>
            <a:r>
              <a:rPr lang="fr-BE" smtClean="0"/>
              <a:t> </a:t>
            </a:r>
            <a:endParaRPr lang="fr-BE" dirty="0"/>
          </a:p>
        </p:txBody>
      </p:sp>
    </p:spTree>
    <p:extLst>
      <p:ext uri="{BB962C8B-B14F-4D97-AF65-F5344CB8AC3E}">
        <p14:creationId xmlns:p14="http://schemas.microsoft.com/office/powerpoint/2010/main" val="40956398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Content Placeholder 2"/>
          <p:cNvSpPr>
            <a:spLocks noGrp="1"/>
          </p:cNvSpPr>
          <p:nvPr>
            <p:ph idx="1"/>
          </p:nvPr>
        </p:nvSpPr>
        <p:spPr/>
        <p:txBody>
          <a:bodyPr/>
          <a:lstStyle/>
          <a:p>
            <a:r>
              <a:rPr lang="en-GB" altLang="en-US" dirty="0" smtClean="0"/>
              <a:t>every actual electronic exchange of personal information has to pass an independent trusted third party and is preventively checked on compliance with the existing access authorizations by that trusted third party</a:t>
            </a:r>
          </a:p>
          <a:p>
            <a:r>
              <a:rPr lang="en-GB" altLang="en-US" dirty="0" smtClean="0"/>
              <a:t>every actual electronic exchange of personal information is logged, to be able to trace possible abuse afterwards</a:t>
            </a:r>
          </a:p>
          <a:p>
            <a:r>
              <a:rPr lang="en-GB" altLang="en-US" dirty="0" smtClean="0"/>
              <a:t>every time information is used to take a decision, the information used is communicated to the person concerned together with the decision </a:t>
            </a:r>
          </a:p>
          <a:p>
            <a:r>
              <a:rPr lang="en-GB" altLang="en-US" dirty="0" smtClean="0"/>
              <a:t>every person has right to access and correct his/her own personal data</a:t>
            </a:r>
          </a:p>
          <a:p>
            <a:r>
              <a:rPr lang="en-GB" altLang="en-US" dirty="0" smtClean="0"/>
              <a:t>every actor in the social sector disposes of an information security officer with an advisory, stimulating, documentary and control task</a:t>
            </a:r>
          </a:p>
        </p:txBody>
      </p:sp>
      <p:sp>
        <p:nvSpPr>
          <p:cNvPr id="2" name="Title 1"/>
          <p:cNvSpPr>
            <a:spLocks noGrp="1"/>
          </p:cNvSpPr>
          <p:nvPr>
            <p:ph type="title"/>
          </p:nvPr>
        </p:nvSpPr>
        <p:spPr/>
        <p:txBody>
          <a:bodyPr/>
          <a:lstStyle/>
          <a:p>
            <a:r>
              <a:rPr lang="en-GB" smtClean="0"/>
              <a:t>Common vision on information security</a:t>
            </a:r>
            <a:endParaRPr lang="en-US"/>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54</a:t>
            </a:fld>
            <a:r>
              <a:rPr lang="fr-BE" smtClean="0"/>
              <a:t> </a:t>
            </a:r>
            <a:endParaRPr lang="fr-BE" dirty="0"/>
          </a:p>
        </p:txBody>
      </p:sp>
    </p:spTree>
    <p:extLst>
      <p:ext uri="{BB962C8B-B14F-4D97-AF65-F5344CB8AC3E}">
        <p14:creationId xmlns:p14="http://schemas.microsoft.com/office/powerpoint/2010/main" val="2780791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solidFill>
                  <a:schemeClr val="tx1"/>
                </a:solidFill>
              </a:rPr>
              <a:t>‘</a:t>
            </a:r>
            <a:r>
              <a:rPr lang="en-US" dirty="0" smtClean="0">
                <a:solidFill>
                  <a:srgbClr val="0087BE"/>
                </a:solidFill>
              </a:rPr>
              <a:t>s</a:t>
            </a:r>
            <a:r>
              <a:rPr lang="en-US" dirty="0" smtClean="0">
                <a:solidFill>
                  <a:srgbClr val="0087BE"/>
                </a:solidFill>
              </a:rPr>
              <a:t>ocial </a:t>
            </a:r>
            <a:r>
              <a:rPr lang="en-US" dirty="0" smtClean="0">
                <a:solidFill>
                  <a:srgbClr val="0087BE"/>
                </a:solidFill>
              </a:rPr>
              <a:t>statute</a:t>
            </a:r>
            <a:r>
              <a:rPr lang="en-US" dirty="0" smtClean="0"/>
              <a:t>' </a:t>
            </a:r>
            <a:r>
              <a:rPr lang="en-US" dirty="0"/>
              <a:t>for about 2 million citizens in Belgium </a:t>
            </a:r>
          </a:p>
          <a:p>
            <a:pPr lvl="1"/>
            <a:r>
              <a:rPr lang="en-US" dirty="0" smtClean="0"/>
              <a:t>limited </a:t>
            </a:r>
            <a:r>
              <a:rPr lang="en-US" dirty="0"/>
              <a:t>income </a:t>
            </a:r>
          </a:p>
          <a:p>
            <a:pPr lvl="1"/>
            <a:r>
              <a:rPr lang="en-US" dirty="0"/>
              <a:t>h</a:t>
            </a:r>
            <a:r>
              <a:rPr lang="en-US" dirty="0" smtClean="0"/>
              <a:t>andicap</a:t>
            </a:r>
            <a:r>
              <a:rPr lang="en-US" dirty="0"/>
              <a:t>, physical or mental disability</a:t>
            </a:r>
          </a:p>
          <a:p>
            <a:pPr lvl="1"/>
            <a:r>
              <a:rPr lang="en-US" dirty="0" smtClean="0"/>
              <a:t>child </a:t>
            </a:r>
            <a:r>
              <a:rPr lang="en-US" dirty="0"/>
              <a:t>with special needs</a:t>
            </a:r>
          </a:p>
          <a:p>
            <a:pPr marL="0" indent="0">
              <a:buNone/>
            </a:pPr>
            <a:endParaRPr lang="en-US" dirty="0"/>
          </a:p>
          <a:p>
            <a:r>
              <a:rPr lang="en-US" dirty="0"/>
              <a:t>c</a:t>
            </a:r>
            <a:r>
              <a:rPr lang="en-US" dirty="0" smtClean="0"/>
              <a:t>itizens </a:t>
            </a:r>
            <a:r>
              <a:rPr lang="en-US" dirty="0"/>
              <a:t>with social </a:t>
            </a:r>
            <a:r>
              <a:rPr lang="en-US" dirty="0" smtClean="0"/>
              <a:t>statute </a:t>
            </a:r>
            <a:r>
              <a:rPr lang="en-US" dirty="0"/>
              <a:t>receive </a:t>
            </a:r>
            <a:r>
              <a:rPr lang="en-US" dirty="0">
                <a:solidFill>
                  <a:schemeClr val="tx1"/>
                </a:solidFill>
              </a:rPr>
              <a:t>'</a:t>
            </a:r>
            <a:r>
              <a:rPr lang="en-US" dirty="0">
                <a:solidFill>
                  <a:srgbClr val="0087BE"/>
                </a:solidFill>
              </a:rPr>
              <a:t>additional </a:t>
            </a:r>
            <a:r>
              <a:rPr lang="en-US" dirty="0" smtClean="0">
                <a:solidFill>
                  <a:srgbClr val="0087BE"/>
                </a:solidFill>
              </a:rPr>
              <a:t>rights</a:t>
            </a:r>
            <a:r>
              <a:rPr lang="en-US" dirty="0" smtClean="0">
                <a:solidFill>
                  <a:schemeClr val="tx1"/>
                </a:solidFill>
              </a:rPr>
              <a:t>‘</a:t>
            </a:r>
          </a:p>
          <a:p>
            <a:pPr lvl="1"/>
            <a:r>
              <a:rPr lang="en-US" dirty="0"/>
              <a:t>social </a:t>
            </a:r>
            <a:r>
              <a:rPr lang="en-US" dirty="0" smtClean="0"/>
              <a:t>rate </a:t>
            </a:r>
            <a:r>
              <a:rPr lang="en-US" dirty="0"/>
              <a:t>for gas, electricity, water, </a:t>
            </a:r>
            <a:r>
              <a:rPr lang="en-US" dirty="0" smtClean="0"/>
              <a:t>telecom</a:t>
            </a:r>
            <a:endParaRPr lang="en-US" dirty="0"/>
          </a:p>
          <a:p>
            <a:pPr lvl="1"/>
            <a:r>
              <a:rPr lang="en-US" dirty="0"/>
              <a:t>public transport </a:t>
            </a:r>
          </a:p>
          <a:p>
            <a:pPr lvl="1"/>
            <a:r>
              <a:rPr lang="en-US" dirty="0"/>
              <a:t>housing</a:t>
            </a:r>
          </a:p>
          <a:p>
            <a:pPr lvl="1"/>
            <a:r>
              <a:rPr lang="en-US" dirty="0"/>
              <a:t>tax reduction, free </a:t>
            </a:r>
            <a:r>
              <a:rPr lang="en-US" dirty="0" smtClean="0"/>
              <a:t>waste </a:t>
            </a:r>
            <a:r>
              <a:rPr lang="en-US" dirty="0"/>
              <a:t>collection</a:t>
            </a:r>
          </a:p>
          <a:p>
            <a:pPr lvl="1"/>
            <a:r>
              <a:rPr lang="en-US" dirty="0" smtClean="0"/>
              <a:t>reduction </a:t>
            </a:r>
            <a:r>
              <a:rPr lang="en-US" dirty="0"/>
              <a:t>for socio-cultural activities, sports</a:t>
            </a:r>
          </a:p>
          <a:p>
            <a:pPr lvl="1"/>
            <a:r>
              <a:rPr lang="en-US" dirty="0"/>
              <a:t>...</a:t>
            </a:r>
          </a:p>
          <a:p>
            <a:pPr lvl="1"/>
            <a:endParaRPr lang="nl-BE" dirty="0" smtClean="0"/>
          </a:p>
          <a:p>
            <a:pPr lvl="1"/>
            <a:endParaRPr lang="en-US" dirty="0"/>
          </a:p>
        </p:txBody>
      </p:sp>
      <p:sp>
        <p:nvSpPr>
          <p:cNvPr id="2" name="Title 1"/>
          <p:cNvSpPr>
            <a:spLocks noGrp="1"/>
          </p:cNvSpPr>
          <p:nvPr>
            <p:ph type="title"/>
          </p:nvPr>
        </p:nvSpPr>
        <p:spPr/>
        <p:txBody>
          <a:bodyPr>
            <a:normAutofit/>
          </a:bodyPr>
          <a:lstStyle/>
          <a:p>
            <a:r>
              <a:rPr lang="en-US" dirty="0"/>
              <a:t>Maximum automatic granting of additional rights </a:t>
            </a:r>
          </a:p>
        </p:txBody>
      </p:sp>
      <p:sp>
        <p:nvSpPr>
          <p:cNvPr id="10" name="TextBox 9"/>
          <p:cNvSpPr txBox="1"/>
          <p:nvPr/>
        </p:nvSpPr>
        <p:spPr>
          <a:xfrm>
            <a:off x="10210800" y="6464370"/>
            <a:ext cx="288072" cy="276999"/>
          </a:xfrm>
          <a:prstGeom prst="rect">
            <a:avLst/>
          </a:prstGeom>
          <a:noFill/>
        </p:spPr>
        <p:txBody>
          <a:bodyPr wrap="square" rtlCol="0">
            <a:spAutoFit/>
          </a:bodyPr>
          <a:lstStyle/>
          <a:p>
            <a:r>
              <a:rPr lang="nl-BE" sz="1200" dirty="0"/>
              <a:t>2</a:t>
            </a:r>
            <a:endParaRPr lang="fr-BE" sz="1200"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55</a:t>
            </a:fld>
            <a:r>
              <a:rPr lang="fr-BE" smtClean="0"/>
              <a:t> </a:t>
            </a:r>
            <a:endParaRPr lang="fr-BE" dirty="0"/>
          </a:p>
        </p:txBody>
      </p:sp>
    </p:spTree>
    <p:extLst>
      <p:ext uri="{BB962C8B-B14F-4D97-AF65-F5344CB8AC3E}">
        <p14:creationId xmlns:p14="http://schemas.microsoft.com/office/powerpoint/2010/main" val="1076342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Content Placeholder 2"/>
          <p:cNvSpPr>
            <a:spLocks noGrp="1"/>
          </p:cNvSpPr>
          <p:nvPr>
            <p:ph idx="1"/>
          </p:nvPr>
        </p:nvSpPr>
        <p:spPr>
          <a:xfrm>
            <a:off x="609600" y="1052736"/>
            <a:ext cx="10972800" cy="5472608"/>
          </a:xfrm>
        </p:spPr>
        <p:txBody>
          <a:bodyPr>
            <a:normAutofit fontScale="92500" lnSpcReduction="10000"/>
          </a:bodyPr>
          <a:lstStyle/>
          <a:p>
            <a:r>
              <a:rPr lang="nl-BE" altLang="en-US" dirty="0" smtClean="0"/>
              <a:t> </a:t>
            </a:r>
            <a:r>
              <a:rPr lang="nl-BE" dirty="0" err="1" smtClean="0"/>
              <a:t>determination</a:t>
            </a:r>
            <a:r>
              <a:rPr lang="nl-BE" dirty="0" smtClean="0"/>
              <a:t> </a:t>
            </a:r>
            <a:r>
              <a:rPr lang="nl-BE" dirty="0"/>
              <a:t>of </a:t>
            </a:r>
            <a:r>
              <a:rPr lang="nl-BE" altLang="en-US" dirty="0" smtClean="0">
                <a:solidFill>
                  <a:srgbClr val="0070C0"/>
                </a:solidFill>
              </a:rPr>
              <a:t>non-take up </a:t>
            </a:r>
          </a:p>
          <a:p>
            <a:pPr lvl="1"/>
            <a:r>
              <a:rPr lang="en-US" altLang="en-US" dirty="0" err="1" smtClean="0"/>
              <a:t>intransparency</a:t>
            </a:r>
            <a:r>
              <a:rPr lang="en-US" altLang="en-US" dirty="0"/>
              <a:t>: people have little or no knowledge of their rights </a:t>
            </a:r>
          </a:p>
          <a:p>
            <a:pPr lvl="1"/>
            <a:r>
              <a:rPr lang="en-US" altLang="en-US" dirty="0" smtClean="0"/>
              <a:t>Matthew </a:t>
            </a:r>
            <a:r>
              <a:rPr lang="en-US" altLang="en-US" dirty="0"/>
              <a:t>effect: rights do not reach the intended (vulnerable) target group</a:t>
            </a:r>
          </a:p>
          <a:p>
            <a:pPr lvl="1"/>
            <a:r>
              <a:rPr lang="en-US" altLang="en-US" dirty="0" smtClean="0"/>
              <a:t>threshold</a:t>
            </a:r>
            <a:r>
              <a:rPr lang="en-US" altLang="en-US" dirty="0"/>
              <a:t>: the application and granting procedure for social rights is often cumbersome and time-intensive</a:t>
            </a:r>
          </a:p>
          <a:p>
            <a:pPr lvl="1"/>
            <a:r>
              <a:rPr lang="en-US" altLang="en-US" dirty="0" smtClean="0"/>
              <a:t>ineffectiveness</a:t>
            </a:r>
            <a:r>
              <a:rPr lang="en-US" altLang="en-US" dirty="0"/>
              <a:t>: social measures do not achieve their goal</a:t>
            </a:r>
          </a:p>
          <a:p>
            <a:pPr lvl="1"/>
            <a:r>
              <a:rPr lang="en-US" altLang="en-US" dirty="0" smtClean="0"/>
              <a:t>status </a:t>
            </a:r>
            <a:r>
              <a:rPr lang="en-US" altLang="en-US" dirty="0"/>
              <a:t>quo of poverty ratio instead of social inclusion: the number of poor </a:t>
            </a:r>
            <a:r>
              <a:rPr lang="en-US" dirty="0"/>
              <a:t>people </a:t>
            </a:r>
            <a:r>
              <a:rPr lang="en-US" altLang="en-US" dirty="0" smtClean="0"/>
              <a:t>does </a:t>
            </a:r>
            <a:r>
              <a:rPr lang="en-US" altLang="en-US" dirty="0"/>
              <a:t>not decrease proportionally</a:t>
            </a:r>
          </a:p>
          <a:p>
            <a:r>
              <a:rPr lang="nl-BE" dirty="0" err="1"/>
              <a:t>objectives</a:t>
            </a:r>
            <a:endParaRPr lang="nl-BE" altLang="en-US" dirty="0" smtClean="0"/>
          </a:p>
          <a:p>
            <a:pPr lvl="1"/>
            <a:r>
              <a:rPr lang="nl-BE" dirty="0"/>
              <a:t>for </a:t>
            </a:r>
            <a:r>
              <a:rPr lang="nl-BE" dirty="0" err="1" smtClean="0"/>
              <a:t>citizens</a:t>
            </a:r>
            <a:endParaRPr lang="nl-BE" dirty="0" smtClean="0"/>
          </a:p>
          <a:p>
            <a:pPr lvl="2"/>
            <a:r>
              <a:rPr lang="en-US" dirty="0" smtClean="0"/>
              <a:t>maximizing </a:t>
            </a:r>
            <a:r>
              <a:rPr lang="en-US" dirty="0"/>
              <a:t>automatic </a:t>
            </a:r>
            <a:r>
              <a:rPr lang="en-US" dirty="0" smtClean="0"/>
              <a:t>granting of additional </a:t>
            </a:r>
            <a:r>
              <a:rPr lang="en-US" dirty="0" smtClean="0"/>
              <a:t>rights</a:t>
            </a:r>
          </a:p>
          <a:p>
            <a:pPr lvl="2"/>
            <a:r>
              <a:rPr lang="en-US" dirty="0" smtClean="0"/>
              <a:t>keeping </a:t>
            </a:r>
            <a:r>
              <a:rPr lang="en-US" dirty="0"/>
              <a:t>administrative formalities to a minimum</a:t>
            </a:r>
            <a:endParaRPr lang="nl-BE" dirty="0" smtClean="0"/>
          </a:p>
          <a:p>
            <a:pPr lvl="1"/>
            <a:r>
              <a:rPr lang="en-US" dirty="0" smtClean="0"/>
              <a:t>for institutions </a:t>
            </a:r>
            <a:r>
              <a:rPr lang="en-US" dirty="0"/>
              <a:t>/ actors who grant the </a:t>
            </a:r>
            <a:r>
              <a:rPr lang="en-US" dirty="0" smtClean="0"/>
              <a:t>additional </a:t>
            </a:r>
            <a:r>
              <a:rPr lang="en-US" dirty="0"/>
              <a:t>social </a:t>
            </a:r>
            <a:r>
              <a:rPr lang="en-US" dirty="0" smtClean="0"/>
              <a:t>rights</a:t>
            </a:r>
          </a:p>
          <a:p>
            <a:pPr lvl="2"/>
            <a:r>
              <a:rPr lang="en-US" dirty="0" smtClean="0"/>
              <a:t>quickly providing </a:t>
            </a:r>
            <a:r>
              <a:rPr lang="en-US" dirty="0"/>
              <a:t>all necessary information </a:t>
            </a:r>
            <a:r>
              <a:rPr lang="en-US" dirty="0" smtClean="0"/>
              <a:t>for </a:t>
            </a:r>
            <a:r>
              <a:rPr lang="en-US" dirty="0"/>
              <a:t>granting (social status, </a:t>
            </a:r>
            <a:r>
              <a:rPr lang="en-US" dirty="0" smtClean="0"/>
              <a:t>domicile address ...) </a:t>
            </a:r>
            <a:r>
              <a:rPr lang="en-US" dirty="0"/>
              <a:t>=&gt; reduction of workload and costs</a:t>
            </a:r>
          </a:p>
          <a:p>
            <a:pPr lvl="2"/>
            <a:r>
              <a:rPr lang="en-US" dirty="0" smtClean="0"/>
              <a:t>avoiding possible </a:t>
            </a:r>
            <a:r>
              <a:rPr lang="en-US" dirty="0"/>
              <a:t>abuse</a:t>
            </a:r>
          </a:p>
          <a:p>
            <a:pPr lvl="1"/>
            <a:endParaRPr lang="nl-BE" altLang="en-US" dirty="0" smtClean="0"/>
          </a:p>
          <a:p>
            <a:pPr lvl="1"/>
            <a:endParaRPr lang="fr-BE" altLang="en-US" sz="600" dirty="0" smtClean="0"/>
          </a:p>
          <a:p>
            <a:endParaRPr lang="nl-BE" altLang="en-US" dirty="0" smtClean="0"/>
          </a:p>
        </p:txBody>
      </p:sp>
      <p:sp>
        <p:nvSpPr>
          <p:cNvPr id="59394" name="Title 1"/>
          <p:cNvSpPr>
            <a:spLocks noGrp="1"/>
          </p:cNvSpPr>
          <p:nvPr>
            <p:ph type="title"/>
          </p:nvPr>
        </p:nvSpPr>
        <p:spPr/>
        <p:txBody>
          <a:bodyPr/>
          <a:lstStyle/>
          <a:p>
            <a:r>
              <a:rPr lang="nl-BE" dirty="0" err="1"/>
              <a:t>Additional</a:t>
            </a:r>
            <a:r>
              <a:rPr lang="nl-BE" dirty="0"/>
              <a:t> </a:t>
            </a:r>
            <a:r>
              <a:rPr lang="nl-BE" dirty="0" err="1"/>
              <a:t>rights</a:t>
            </a:r>
            <a:endParaRPr lang="en-US" dirty="0"/>
          </a:p>
        </p:txBody>
      </p:sp>
      <p:sp>
        <p:nvSpPr>
          <p:cNvPr id="6" name="TextBox 5"/>
          <p:cNvSpPr txBox="1"/>
          <p:nvPr/>
        </p:nvSpPr>
        <p:spPr>
          <a:xfrm>
            <a:off x="10210800" y="6425814"/>
            <a:ext cx="288072" cy="276999"/>
          </a:xfrm>
          <a:prstGeom prst="rect">
            <a:avLst/>
          </a:prstGeom>
          <a:noFill/>
        </p:spPr>
        <p:txBody>
          <a:bodyPr wrap="square" rtlCol="0">
            <a:spAutoFit/>
          </a:bodyPr>
          <a:lstStyle/>
          <a:p>
            <a:r>
              <a:rPr lang="nl-BE" sz="1200" dirty="0"/>
              <a:t>3</a:t>
            </a:r>
            <a:endParaRPr lang="fr-BE" sz="1200" dirty="0"/>
          </a:p>
        </p:txBody>
      </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56</a:t>
            </a:fld>
            <a:r>
              <a:rPr lang="fr-BE" smtClean="0"/>
              <a:t> </a:t>
            </a:r>
            <a:endParaRPr lang="fr-BE" dirty="0"/>
          </a:p>
        </p:txBody>
      </p:sp>
    </p:spTree>
    <p:extLst>
      <p:ext uri="{BB962C8B-B14F-4D97-AF65-F5344CB8AC3E}">
        <p14:creationId xmlns:p14="http://schemas.microsoft.com/office/powerpoint/2010/main" val="32537303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ijdelijke aanduiding voor inhoud 2"/>
          <p:cNvSpPr>
            <a:spLocks noGrp="1"/>
          </p:cNvSpPr>
          <p:nvPr>
            <p:ph idx="1"/>
          </p:nvPr>
        </p:nvSpPr>
        <p:spPr/>
        <p:txBody>
          <a:bodyPr>
            <a:normAutofit/>
          </a:bodyPr>
          <a:lstStyle/>
          <a:p>
            <a:r>
              <a:rPr lang="en-US" dirty="0" smtClean="0"/>
              <a:t>factual </a:t>
            </a:r>
            <a:r>
              <a:rPr lang="en-US" dirty="0"/>
              <a:t>information available from one or more actor(s) is made available to other actors who, on that basis, automatically grant rights to the citizen </a:t>
            </a:r>
            <a:r>
              <a:rPr lang="en-US" dirty="0" smtClean="0"/>
              <a:t>without him/her </a:t>
            </a:r>
            <a:r>
              <a:rPr lang="en-US" dirty="0"/>
              <a:t>having to submit an application for </a:t>
            </a:r>
            <a:r>
              <a:rPr lang="en-US" dirty="0" smtClean="0"/>
              <a:t>this</a:t>
            </a:r>
          </a:p>
          <a:p>
            <a:r>
              <a:rPr lang="en-US" dirty="0" smtClean="0"/>
              <a:t>standardized </a:t>
            </a:r>
            <a:r>
              <a:rPr lang="en-US" dirty="0"/>
              <a:t>services to respond as much as possible to information requests and avoid/reduce multiple developments, both for the data providers (authentic sources) and for the entities granting </a:t>
            </a:r>
            <a:r>
              <a:rPr lang="en-US" dirty="0" smtClean="0"/>
              <a:t>benefits</a:t>
            </a:r>
          </a:p>
          <a:p>
            <a:r>
              <a:rPr lang="en-US" dirty="0" smtClean="0"/>
              <a:t>reduction </a:t>
            </a:r>
            <a:r>
              <a:rPr lang="en-US" dirty="0"/>
              <a:t>in the number of statutes used and their </a:t>
            </a:r>
            <a:r>
              <a:rPr lang="en-US" dirty="0" smtClean="0"/>
              <a:t>complexity</a:t>
            </a:r>
          </a:p>
          <a:p>
            <a:r>
              <a:rPr lang="en-US" dirty="0" smtClean="0"/>
              <a:t>reduction </a:t>
            </a:r>
            <a:r>
              <a:rPr lang="en-US" dirty="0"/>
              <a:t>in data </a:t>
            </a:r>
            <a:r>
              <a:rPr lang="en-US" dirty="0" smtClean="0"/>
              <a:t>exchanges</a:t>
            </a:r>
          </a:p>
          <a:p>
            <a:r>
              <a:rPr lang="en-US" dirty="0" smtClean="0"/>
              <a:t>reduction </a:t>
            </a:r>
            <a:r>
              <a:rPr lang="en-US" dirty="0"/>
              <a:t>in the number of administrative formalities and paper certificates requested from this vulnerable population group</a:t>
            </a:r>
            <a:endParaRPr lang="nl-NL" dirty="0" smtClean="0"/>
          </a:p>
        </p:txBody>
      </p:sp>
      <p:sp>
        <p:nvSpPr>
          <p:cNvPr id="60418" name="Titel 1"/>
          <p:cNvSpPr>
            <a:spLocks noGrp="1"/>
          </p:cNvSpPr>
          <p:nvPr>
            <p:ph type="title"/>
          </p:nvPr>
        </p:nvSpPr>
        <p:spPr/>
        <p:txBody>
          <a:bodyPr/>
          <a:lstStyle/>
          <a:p>
            <a:r>
              <a:rPr lang="en-US" altLang="en-US" dirty="0" smtClean="0"/>
              <a:t>Principles</a:t>
            </a:r>
            <a:endParaRPr lang="en-US" altLang="en-US" dirty="0"/>
          </a:p>
        </p:txBody>
      </p:sp>
      <p:sp>
        <p:nvSpPr>
          <p:cNvPr id="9" name="TextBox 8"/>
          <p:cNvSpPr txBox="1"/>
          <p:nvPr/>
        </p:nvSpPr>
        <p:spPr>
          <a:xfrm>
            <a:off x="10210800" y="6425814"/>
            <a:ext cx="288072" cy="276999"/>
          </a:xfrm>
          <a:prstGeom prst="rect">
            <a:avLst/>
          </a:prstGeom>
          <a:noFill/>
        </p:spPr>
        <p:txBody>
          <a:bodyPr wrap="square" rtlCol="0">
            <a:spAutoFit/>
          </a:bodyPr>
          <a:lstStyle/>
          <a:p>
            <a:r>
              <a:rPr lang="nl-BE" sz="1200" dirty="0"/>
              <a:t>5</a:t>
            </a:r>
            <a:endParaRPr lang="fr-BE" sz="1200" dirty="0"/>
          </a:p>
        </p:txBody>
      </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57</a:t>
            </a:fld>
            <a:r>
              <a:rPr lang="fr-BE" smtClean="0"/>
              <a:t> </a:t>
            </a:r>
            <a:endParaRPr lang="fr-BE" dirty="0"/>
          </a:p>
        </p:txBody>
      </p:sp>
    </p:spTree>
    <p:extLst>
      <p:ext uri="{BB962C8B-B14F-4D97-AF65-F5344CB8AC3E}">
        <p14:creationId xmlns:p14="http://schemas.microsoft.com/office/powerpoint/2010/main" val="311223061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batch consultation of the SSS database (buffer database)</a:t>
            </a:r>
          </a:p>
          <a:p>
            <a:pPr lvl="1"/>
            <a:r>
              <a:rPr lang="en-US" dirty="0" smtClean="0"/>
              <a:t>is fed quarterly by 10 authentic sources : insurability status health insurance, living wage, allowances for the disabled, old age pension, ...</a:t>
            </a:r>
          </a:p>
          <a:p>
            <a:pPr lvl="1"/>
            <a:r>
              <a:rPr lang="en-US" dirty="0" smtClean="0"/>
              <a:t>this allows to automate the rights of a category of persons (known in advance by the awarding authority)</a:t>
            </a:r>
          </a:p>
          <a:p>
            <a:pPr lvl="2"/>
            <a:r>
              <a:rPr lang="en-US" dirty="0" smtClean="0"/>
              <a:t>e.g. all residents of a municipality or province</a:t>
            </a:r>
          </a:p>
          <a:p>
            <a:pPr lvl="2"/>
            <a:r>
              <a:rPr lang="en-US" dirty="0" smtClean="0"/>
              <a:t>e.g. all households connected to gas</a:t>
            </a:r>
            <a:endParaRPr lang="nl-BE" dirty="0" smtClean="0"/>
          </a:p>
          <a:p>
            <a:pPr lvl="1"/>
            <a:r>
              <a:rPr lang="nl-BE" dirty="0" err="1" smtClean="0"/>
              <a:t>some</a:t>
            </a:r>
            <a:r>
              <a:rPr lang="nl-BE" dirty="0" smtClean="0"/>
              <a:t> </a:t>
            </a:r>
            <a:r>
              <a:rPr lang="en-US" dirty="0" smtClean="0"/>
              <a:t>examples</a:t>
            </a:r>
            <a:r>
              <a:rPr lang="nl-BE" dirty="0" smtClean="0"/>
              <a:t> </a:t>
            </a:r>
          </a:p>
          <a:p>
            <a:pPr lvl="2"/>
            <a:r>
              <a:rPr lang="en-US" dirty="0" smtClean="0"/>
              <a:t>social rate for gas / electricity in Belgium</a:t>
            </a:r>
          </a:p>
          <a:p>
            <a:pPr lvl="2"/>
            <a:r>
              <a:rPr lang="en-US" dirty="0" smtClean="0"/>
              <a:t>social rate for water in Flanders</a:t>
            </a:r>
          </a:p>
          <a:p>
            <a:pPr lvl="2"/>
            <a:r>
              <a:rPr lang="en-US" dirty="0" smtClean="0"/>
              <a:t>traffic tax exemption in Brussels Region</a:t>
            </a:r>
          </a:p>
          <a:p>
            <a:pPr lvl="2"/>
            <a:r>
              <a:rPr lang="en-US" dirty="0" smtClean="0"/>
              <a:t>municipalities and provinces (e.g. reduced rate for out-of-school care, reduced levy for waste collection, reduced tax rate)</a:t>
            </a:r>
          </a:p>
          <a:p>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58</a:t>
            </a:fld>
            <a:r>
              <a:rPr lang="fr-BE" smtClean="0"/>
              <a:t> </a:t>
            </a:r>
            <a:endParaRPr lang="fr-BE" dirty="0"/>
          </a:p>
        </p:txBody>
      </p:sp>
      <p:sp>
        <p:nvSpPr>
          <p:cNvPr id="2" name="Title 1"/>
          <p:cNvSpPr>
            <a:spLocks noGrp="1"/>
          </p:cNvSpPr>
          <p:nvPr>
            <p:ph type="title"/>
          </p:nvPr>
        </p:nvSpPr>
        <p:spPr/>
        <p:txBody>
          <a:bodyPr/>
          <a:lstStyle/>
          <a:p>
            <a:r>
              <a:rPr lang="en-US" smtClean="0"/>
              <a:t>Standardized Social Statutes (SSS)</a:t>
            </a:r>
            <a:endParaRPr lang="en-US" dirty="0"/>
          </a:p>
        </p:txBody>
      </p:sp>
      <p:sp>
        <p:nvSpPr>
          <p:cNvPr id="5" name="Oval 4"/>
          <p:cNvSpPr/>
          <p:nvPr/>
        </p:nvSpPr>
        <p:spPr>
          <a:xfrm>
            <a:off x="609600" y="1124744"/>
            <a:ext cx="287867" cy="279400"/>
          </a:xfrm>
          <a:prstGeom prst="ellipse">
            <a:avLst/>
          </a:prstGeom>
          <a:solidFill>
            <a:srgbClr val="002060"/>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BE" sz="1350" dirty="0"/>
              <a:t>1</a:t>
            </a:r>
            <a:endParaRPr lang="en-US" sz="1350" dirty="0"/>
          </a:p>
        </p:txBody>
      </p:sp>
      <p:sp>
        <p:nvSpPr>
          <p:cNvPr id="7" name="TextBox 6"/>
          <p:cNvSpPr txBox="1"/>
          <p:nvPr/>
        </p:nvSpPr>
        <p:spPr>
          <a:xfrm>
            <a:off x="10210800" y="6425814"/>
            <a:ext cx="288072" cy="276999"/>
          </a:xfrm>
          <a:prstGeom prst="rect">
            <a:avLst/>
          </a:prstGeom>
          <a:noFill/>
        </p:spPr>
        <p:txBody>
          <a:bodyPr wrap="square" rtlCol="0">
            <a:spAutoFit/>
          </a:bodyPr>
          <a:lstStyle/>
          <a:p>
            <a:r>
              <a:rPr lang="nl-BE" sz="1200" dirty="0"/>
              <a:t>7</a:t>
            </a:r>
            <a:endParaRPr lang="fr-BE" sz="1200" dirty="0"/>
          </a:p>
        </p:txBody>
      </p:sp>
    </p:spTree>
    <p:extLst>
      <p:ext uri="{BB962C8B-B14F-4D97-AF65-F5344CB8AC3E}">
        <p14:creationId xmlns:p14="http://schemas.microsoft.com/office/powerpoint/2010/main" val="178202487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Buffer </a:t>
            </a:r>
            <a:r>
              <a:rPr lang="en-US" dirty="0"/>
              <a:t>database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6902" y="1344368"/>
            <a:ext cx="7272808" cy="4906534"/>
          </a:xfrm>
          <a:prstGeom prst="rect">
            <a:avLst/>
          </a:prstGeom>
        </p:spPr>
      </p:pic>
      <p:sp>
        <p:nvSpPr>
          <p:cNvPr id="5" name="TextBox 4"/>
          <p:cNvSpPr txBox="1"/>
          <p:nvPr/>
        </p:nvSpPr>
        <p:spPr>
          <a:xfrm>
            <a:off x="10210800" y="6425814"/>
            <a:ext cx="288072" cy="276999"/>
          </a:xfrm>
          <a:prstGeom prst="rect">
            <a:avLst/>
          </a:prstGeom>
          <a:noFill/>
        </p:spPr>
        <p:txBody>
          <a:bodyPr wrap="square" rtlCol="0">
            <a:spAutoFit/>
          </a:bodyPr>
          <a:lstStyle/>
          <a:p>
            <a:r>
              <a:rPr lang="nl-BE" sz="1200" dirty="0"/>
              <a:t>8</a:t>
            </a:r>
            <a:endParaRPr lang="fr-BE" sz="1200" dirty="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59</a:t>
            </a:fld>
            <a:r>
              <a:rPr lang="fr-BE" smtClean="0"/>
              <a:t> </a:t>
            </a:r>
            <a:endParaRPr lang="fr-BE" dirty="0"/>
          </a:p>
        </p:txBody>
      </p:sp>
    </p:spTree>
    <p:extLst>
      <p:ext uri="{BB962C8B-B14F-4D97-AF65-F5344CB8AC3E}">
        <p14:creationId xmlns:p14="http://schemas.microsoft.com/office/powerpoint/2010/main" val="461227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022592"/>
          </a:xfrm>
          <a:prstGeom prst="rect">
            <a:avLst/>
          </a:prstGeom>
        </p:spPr>
      </p:pic>
    </p:spTree>
    <p:extLst>
      <p:ext uri="{BB962C8B-B14F-4D97-AF65-F5344CB8AC3E}">
        <p14:creationId xmlns:p14="http://schemas.microsoft.com/office/powerpoint/2010/main" val="11928425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for data users</a:t>
            </a:r>
          </a:p>
          <a:p>
            <a:pPr lvl="1"/>
            <a:r>
              <a:rPr lang="en-US" dirty="0" smtClean="0"/>
              <a:t>all information </a:t>
            </a:r>
            <a:r>
              <a:rPr lang="en-US" dirty="0"/>
              <a:t>is available in a coordinated and validated way</a:t>
            </a:r>
          </a:p>
          <a:p>
            <a:pPr lvl="1"/>
            <a:r>
              <a:rPr lang="en-US" dirty="0"/>
              <a:t>possibility </a:t>
            </a:r>
            <a:r>
              <a:rPr lang="en-US" dirty="0" smtClean="0"/>
              <a:t>of the </a:t>
            </a:r>
            <a:r>
              <a:rPr lang="en-US" dirty="0"/>
              <a:t>application of decision rules by the </a:t>
            </a:r>
            <a:r>
              <a:rPr lang="en-US" dirty="0" smtClean="0"/>
              <a:t>CBSS </a:t>
            </a:r>
            <a:r>
              <a:rPr lang="en-US" dirty="0"/>
              <a:t>according to the concrete needs of each user (guarantee of proportionality)</a:t>
            </a:r>
          </a:p>
          <a:p>
            <a:r>
              <a:rPr lang="en-US" dirty="0"/>
              <a:t>for the </a:t>
            </a:r>
            <a:r>
              <a:rPr lang="en-US" dirty="0" smtClean="0"/>
              <a:t>administrators </a:t>
            </a:r>
            <a:r>
              <a:rPr lang="en-US" dirty="0"/>
              <a:t>of authentic sources</a:t>
            </a:r>
          </a:p>
          <a:p>
            <a:pPr lvl="1"/>
            <a:r>
              <a:rPr lang="en-US" dirty="0"/>
              <a:t>avoiding </a:t>
            </a:r>
            <a:r>
              <a:rPr lang="en-US" dirty="0" smtClean="0"/>
              <a:t>ad </a:t>
            </a:r>
            <a:r>
              <a:rPr lang="en-US" dirty="0"/>
              <a:t>hoc developments for each data request</a:t>
            </a:r>
          </a:p>
          <a:p>
            <a:pPr lvl="1"/>
            <a:r>
              <a:rPr lang="en-US" dirty="0" smtClean="0"/>
              <a:t>avoiding making </a:t>
            </a:r>
            <a:r>
              <a:rPr lang="en-US" dirty="0"/>
              <a:t>data available according to the needs of each user</a:t>
            </a:r>
          </a:p>
          <a:p>
            <a:r>
              <a:rPr lang="nl-BE" dirty="0"/>
              <a:t>for the system</a:t>
            </a:r>
            <a:endParaRPr lang="en-US" dirty="0"/>
          </a:p>
          <a:p>
            <a:pPr lvl="1"/>
            <a:r>
              <a:rPr lang="en-US" dirty="0" smtClean="0"/>
              <a:t>encouraging </a:t>
            </a:r>
            <a:r>
              <a:rPr lang="en-US" dirty="0"/>
              <a:t>standardization of the </a:t>
            </a:r>
            <a:r>
              <a:rPr lang="en-US" dirty="0" smtClean="0"/>
              <a:t>factual </a:t>
            </a:r>
            <a:r>
              <a:rPr lang="en-US" dirty="0"/>
              <a:t>data </a:t>
            </a:r>
            <a:r>
              <a:rPr lang="en-US" dirty="0" smtClean="0"/>
              <a:t>that is </a:t>
            </a:r>
            <a:r>
              <a:rPr lang="en-US" dirty="0"/>
              <a:t>taken into account when determining additional rights and the time or period over which they </a:t>
            </a:r>
            <a:r>
              <a:rPr lang="en-US" dirty="0" smtClean="0"/>
              <a:t>must </a:t>
            </a:r>
            <a:r>
              <a:rPr lang="en-US" dirty="0"/>
              <a:t>be available ('Lego brick philosophy')</a:t>
            </a:r>
            <a:endParaRPr lang="nl-BE" dirty="0" smtClean="0"/>
          </a:p>
        </p:txBody>
      </p:sp>
      <p:sp>
        <p:nvSpPr>
          <p:cNvPr id="2" name="Title 1"/>
          <p:cNvSpPr>
            <a:spLocks noGrp="1"/>
          </p:cNvSpPr>
          <p:nvPr>
            <p:ph type="title"/>
          </p:nvPr>
        </p:nvSpPr>
        <p:spPr/>
        <p:txBody>
          <a:bodyPr/>
          <a:lstStyle/>
          <a:p>
            <a:r>
              <a:rPr lang="en-US" dirty="0"/>
              <a:t>Buffer database</a:t>
            </a:r>
            <a:r>
              <a:rPr lang="nl-BE" dirty="0" smtClean="0"/>
              <a:t> - </a:t>
            </a:r>
            <a:r>
              <a:rPr lang="nl-BE" dirty="0" err="1" smtClean="0"/>
              <a:t>advantages</a:t>
            </a:r>
            <a:endParaRPr lang="fr-BE"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60</a:t>
            </a:fld>
            <a:r>
              <a:rPr lang="fr-BE" smtClean="0"/>
              <a:t> </a:t>
            </a:r>
            <a:endParaRPr lang="fr-BE" dirty="0"/>
          </a:p>
        </p:txBody>
      </p:sp>
    </p:spTree>
    <p:extLst>
      <p:ext uri="{BB962C8B-B14F-4D97-AF65-F5344CB8AC3E}">
        <p14:creationId xmlns:p14="http://schemas.microsoft.com/office/powerpoint/2010/main" val="308171441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Lego </a:t>
            </a:r>
            <a:r>
              <a:rPr lang="en-US" dirty="0"/>
              <a:t>brick </a:t>
            </a:r>
            <a:r>
              <a:rPr lang="en-US" dirty="0" smtClean="0"/>
              <a:t>philosophy</a:t>
            </a:r>
            <a:endParaRPr lang="en-US" dirty="0">
              <a:solidFill>
                <a:srgbClr val="0070C0"/>
              </a:solidFill>
            </a:endParaRPr>
          </a:p>
        </p:txBody>
      </p:sp>
      <p:grpSp>
        <p:nvGrpSpPr>
          <p:cNvPr id="27" name="Group 26"/>
          <p:cNvGrpSpPr/>
          <p:nvPr/>
        </p:nvGrpSpPr>
        <p:grpSpPr>
          <a:xfrm>
            <a:off x="1775520" y="908720"/>
            <a:ext cx="2203835" cy="5737735"/>
            <a:chOff x="575128" y="823206"/>
            <a:chExt cx="1692616" cy="5737735"/>
          </a:xfrm>
        </p:grpSpPr>
        <p:grpSp>
          <p:nvGrpSpPr>
            <p:cNvPr id="25" name="Group 24"/>
            <p:cNvGrpSpPr/>
            <p:nvPr/>
          </p:nvGrpSpPr>
          <p:grpSpPr>
            <a:xfrm>
              <a:off x="575128" y="823206"/>
              <a:ext cx="1692616" cy="1186001"/>
              <a:chOff x="538696" y="823206"/>
              <a:chExt cx="1692616" cy="1186001"/>
            </a:xfrm>
          </p:grpSpPr>
          <p:sp>
            <p:nvSpPr>
              <p:cNvPr id="5" name="Rounded Rectangle 4"/>
              <p:cNvSpPr/>
              <p:nvPr/>
            </p:nvSpPr>
            <p:spPr>
              <a:xfrm>
                <a:off x="1092874" y="1222729"/>
                <a:ext cx="11384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smtClean="0">
                    <a:solidFill>
                      <a:sysClr val="windowText" lastClr="000000"/>
                    </a:solidFill>
                  </a:rPr>
                  <a:t>Residence</a:t>
                </a:r>
                <a:endParaRPr lang="nl-BE" sz="1200" dirty="0">
                  <a:solidFill>
                    <a:sysClr val="windowText" lastClr="000000"/>
                  </a:solidFill>
                </a:endParaRPr>
              </a:p>
            </p:txBody>
          </p:sp>
          <p:sp>
            <p:nvSpPr>
              <p:cNvPr id="6" name="Rounded Rectangle 5"/>
              <p:cNvSpPr/>
              <p:nvPr/>
            </p:nvSpPr>
            <p:spPr>
              <a:xfrm>
                <a:off x="538696" y="823206"/>
                <a:ext cx="539652" cy="1186001"/>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250" dirty="0" err="1" smtClean="0">
                    <a:ea typeface="Verdana" panose="020B0604030504040204" pitchFamily="34" charset="0"/>
                    <a:cs typeface="Verdana" panose="020B0604030504040204" pitchFamily="34" charset="0"/>
                  </a:rPr>
                  <a:t>Authentic</a:t>
                </a:r>
                <a:r>
                  <a:rPr lang="nl-BE" sz="1250" dirty="0" smtClean="0">
                    <a:ea typeface="Verdana" panose="020B0604030504040204" pitchFamily="34" charset="0"/>
                    <a:cs typeface="Verdana" panose="020B0604030504040204" pitchFamily="34" charset="0"/>
                  </a:rPr>
                  <a:t> source (NR </a:t>
                </a:r>
                <a:r>
                  <a:rPr lang="nl-BE" sz="1250" dirty="0">
                    <a:ea typeface="Verdana" panose="020B0604030504040204" pitchFamily="34" charset="0"/>
                    <a:cs typeface="Verdana" panose="020B0604030504040204" pitchFamily="34" charset="0"/>
                  </a:rPr>
                  <a:t>&amp; </a:t>
                </a:r>
                <a:r>
                  <a:rPr lang="nl-BE" sz="1250" dirty="0" smtClean="0">
                    <a:ea typeface="Verdana" panose="020B0604030504040204" pitchFamily="34" charset="0"/>
                    <a:cs typeface="Verdana" panose="020B0604030504040204" pitchFamily="34" charset="0"/>
                  </a:rPr>
                  <a:t>CBSS)</a:t>
                </a:r>
                <a:endParaRPr lang="nl-BE" sz="1250" dirty="0"/>
              </a:p>
            </p:txBody>
          </p:sp>
          <p:sp>
            <p:nvSpPr>
              <p:cNvPr id="7" name="Rounded Rectangle 6"/>
              <p:cNvSpPr/>
              <p:nvPr/>
            </p:nvSpPr>
            <p:spPr>
              <a:xfrm>
                <a:off x="1092874" y="823206"/>
                <a:ext cx="11384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ysClr val="windowText" lastClr="000000"/>
                    </a:solidFill>
                  </a:rPr>
                  <a:t>Date of </a:t>
                </a:r>
                <a:r>
                  <a:rPr lang="nl-BE" sz="1200" dirty="0" err="1" smtClean="0">
                    <a:solidFill>
                      <a:sysClr val="windowText" lastClr="000000"/>
                    </a:solidFill>
                  </a:rPr>
                  <a:t>birth</a:t>
                </a:r>
                <a:endParaRPr lang="nl-BE" sz="1200" dirty="0">
                  <a:solidFill>
                    <a:sysClr val="windowText" lastClr="000000"/>
                  </a:solidFill>
                </a:endParaRPr>
              </a:p>
            </p:txBody>
          </p:sp>
          <p:sp>
            <p:nvSpPr>
              <p:cNvPr id="8" name="Rounded Rectangle 7"/>
              <p:cNvSpPr/>
              <p:nvPr/>
            </p:nvSpPr>
            <p:spPr>
              <a:xfrm>
                <a:off x="1092874" y="1617331"/>
                <a:ext cx="11384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Family </a:t>
                </a:r>
                <a:r>
                  <a:rPr lang="nl-BE" sz="1200" dirty="0" err="1" smtClean="0">
                    <a:solidFill>
                      <a:sysClr val="windowText" lastClr="000000"/>
                    </a:solidFill>
                  </a:rPr>
                  <a:t>composition</a:t>
                </a:r>
                <a:endParaRPr lang="nl-BE" sz="1200" dirty="0">
                  <a:solidFill>
                    <a:sysClr val="windowText" lastClr="000000"/>
                  </a:solidFill>
                </a:endParaRPr>
              </a:p>
            </p:txBody>
          </p:sp>
        </p:grpSp>
        <p:grpSp>
          <p:nvGrpSpPr>
            <p:cNvPr id="24" name="Group 23"/>
            <p:cNvGrpSpPr/>
            <p:nvPr/>
          </p:nvGrpSpPr>
          <p:grpSpPr>
            <a:xfrm>
              <a:off x="575128" y="2132856"/>
              <a:ext cx="1692616" cy="3762850"/>
              <a:chOff x="3239424" y="2132856"/>
              <a:chExt cx="1692616" cy="3762850"/>
            </a:xfrm>
          </p:grpSpPr>
          <p:sp>
            <p:nvSpPr>
              <p:cNvPr id="10" name="Rounded Rectangle 9"/>
              <p:cNvSpPr/>
              <p:nvPr/>
            </p:nvSpPr>
            <p:spPr>
              <a:xfrm>
                <a:off x="3239424" y="2132856"/>
                <a:ext cx="584936" cy="3762849"/>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smtClean="0"/>
                  <a:t>Social </a:t>
                </a:r>
                <a:r>
                  <a:rPr lang="nl-BE" sz="1600" dirty="0" err="1" smtClean="0"/>
                  <a:t>statutes</a:t>
                </a:r>
                <a:endParaRPr lang="nl-BE" sz="1600" dirty="0"/>
              </a:p>
            </p:txBody>
          </p:sp>
          <p:sp>
            <p:nvSpPr>
              <p:cNvPr id="11" name="Rounded Rectangle 10"/>
              <p:cNvSpPr/>
              <p:nvPr/>
            </p:nvSpPr>
            <p:spPr>
              <a:xfrm>
                <a:off x="3823804" y="2132857"/>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tx1"/>
                    </a:solidFill>
                  </a:rPr>
                  <a:t>FPS or </a:t>
                </a:r>
                <a:r>
                  <a:rPr lang="nl-BE" sz="1200" dirty="0" smtClean="0">
                    <a:solidFill>
                      <a:schemeClr val="tx1"/>
                    </a:solidFill>
                  </a:rPr>
                  <a:t>PSSI</a:t>
                </a:r>
                <a:endParaRPr lang="nl-BE" sz="1200" dirty="0">
                  <a:solidFill>
                    <a:schemeClr val="tx1"/>
                  </a:solidFill>
                </a:endParaRPr>
              </a:p>
            </p:txBody>
          </p:sp>
          <p:sp>
            <p:nvSpPr>
              <p:cNvPr id="12" name="Rounded Rectangle 11"/>
              <p:cNvSpPr/>
              <p:nvPr/>
            </p:nvSpPr>
            <p:spPr>
              <a:xfrm>
                <a:off x="3823804" y="2420676"/>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chemeClr val="tx1"/>
                    </a:solidFill>
                  </a:rPr>
                  <a:t>IGO</a:t>
                </a:r>
                <a:endParaRPr lang="nl-BE" sz="1200" dirty="0">
                  <a:solidFill>
                    <a:schemeClr val="tx1"/>
                  </a:solidFill>
                </a:endParaRPr>
              </a:p>
            </p:txBody>
          </p:sp>
          <p:sp>
            <p:nvSpPr>
              <p:cNvPr id="13" name="Rounded Rectangle 12"/>
              <p:cNvSpPr/>
              <p:nvPr/>
            </p:nvSpPr>
            <p:spPr>
              <a:xfrm>
                <a:off x="3823804" y="2708382"/>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chemeClr val="tx1"/>
                    </a:solidFill>
                  </a:rPr>
                  <a:t>GI</a:t>
                </a:r>
                <a:endParaRPr lang="nl-BE" sz="1200" dirty="0">
                  <a:solidFill>
                    <a:schemeClr val="tx1"/>
                  </a:solidFill>
                </a:endParaRPr>
              </a:p>
            </p:txBody>
          </p:sp>
          <p:sp>
            <p:nvSpPr>
              <p:cNvPr id="14" name="Rounded Rectangle 13"/>
              <p:cNvSpPr/>
              <p:nvPr/>
            </p:nvSpPr>
            <p:spPr>
              <a:xfrm>
                <a:off x="3823804" y="2998031"/>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chemeClr val="tx1"/>
                    </a:solidFill>
                  </a:rPr>
                  <a:t>THAB</a:t>
                </a:r>
                <a:endParaRPr lang="nl-BE" sz="1200" dirty="0">
                  <a:solidFill>
                    <a:schemeClr val="tx1"/>
                  </a:solidFill>
                </a:endParaRPr>
              </a:p>
            </p:txBody>
          </p:sp>
          <p:sp>
            <p:nvSpPr>
              <p:cNvPr id="15" name="Rounded Rectangle 14"/>
              <p:cNvSpPr/>
              <p:nvPr/>
            </p:nvSpPr>
            <p:spPr>
              <a:xfrm>
                <a:off x="3823803" y="3283133"/>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16" name="Rounded Rectangle 15"/>
              <p:cNvSpPr/>
              <p:nvPr/>
            </p:nvSpPr>
            <p:spPr>
              <a:xfrm>
                <a:off x="3823803" y="3575385"/>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ysClr val="windowText" lastClr="000000"/>
                    </a:solidFill>
                  </a:rPr>
                  <a:t>CPAS</a:t>
                </a:r>
                <a:endParaRPr lang="nl-BE" sz="1200" dirty="0">
                  <a:solidFill>
                    <a:sysClr val="windowText" lastClr="000000"/>
                  </a:solidFill>
                </a:endParaRPr>
              </a:p>
            </p:txBody>
          </p:sp>
          <p:sp>
            <p:nvSpPr>
              <p:cNvPr id="17" name="Rounded Rectangle 16"/>
              <p:cNvSpPr/>
              <p:nvPr/>
            </p:nvSpPr>
            <p:spPr>
              <a:xfrm>
                <a:off x="3823803" y="3860768"/>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tx1"/>
                    </a:solidFill>
                  </a:rPr>
                  <a:t>Living </a:t>
                </a:r>
                <a:r>
                  <a:rPr lang="nl-BE" sz="1200" dirty="0" err="1" smtClean="0">
                    <a:solidFill>
                      <a:schemeClr val="tx1"/>
                    </a:solidFill>
                  </a:rPr>
                  <a:t>wage</a:t>
                </a:r>
                <a:endParaRPr lang="nl-BE" sz="1200" dirty="0">
                  <a:solidFill>
                    <a:schemeClr val="tx1"/>
                  </a:solidFill>
                </a:endParaRPr>
              </a:p>
            </p:txBody>
          </p:sp>
          <p:sp>
            <p:nvSpPr>
              <p:cNvPr id="18" name="Rounded Rectangle 17"/>
              <p:cNvSpPr/>
              <p:nvPr/>
            </p:nvSpPr>
            <p:spPr>
              <a:xfrm>
                <a:off x="3823803" y="4150416"/>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tx1"/>
                    </a:solidFill>
                  </a:rPr>
                  <a:t>AF - EQ - LL </a:t>
                </a:r>
              </a:p>
            </p:txBody>
          </p:sp>
          <p:sp>
            <p:nvSpPr>
              <p:cNvPr id="19" name="Rounded Rectangle 18"/>
              <p:cNvSpPr/>
              <p:nvPr/>
            </p:nvSpPr>
            <p:spPr>
              <a:xfrm>
                <a:off x="3823802" y="4440557"/>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tx1"/>
                    </a:solidFill>
                  </a:rPr>
                  <a:t>DGPH</a:t>
                </a:r>
              </a:p>
            </p:txBody>
          </p:sp>
          <p:sp>
            <p:nvSpPr>
              <p:cNvPr id="20" name="Rounded Rectangle 19"/>
              <p:cNvSpPr/>
              <p:nvPr/>
            </p:nvSpPr>
            <p:spPr>
              <a:xfrm>
                <a:off x="3823802" y="4727770"/>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P1-4</a:t>
                </a:r>
              </a:p>
            </p:txBody>
          </p:sp>
          <p:sp>
            <p:nvSpPr>
              <p:cNvPr id="21" name="Rounded Rectangle 20"/>
              <p:cNvSpPr/>
              <p:nvPr/>
            </p:nvSpPr>
            <p:spPr>
              <a:xfrm>
                <a:off x="3823802" y="5017419"/>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2" name="Rounded Rectangle 21"/>
              <p:cNvSpPr/>
              <p:nvPr/>
            </p:nvSpPr>
            <p:spPr>
              <a:xfrm>
                <a:off x="3823802" y="5314052"/>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000" dirty="0">
                    <a:solidFill>
                      <a:sysClr val="windowText" lastClr="000000"/>
                    </a:solidFill>
                  </a:rPr>
                  <a:t>Health </a:t>
                </a:r>
                <a:r>
                  <a:rPr lang="nl-BE" sz="1000" dirty="0" err="1">
                    <a:solidFill>
                      <a:sysClr val="windowText" lastClr="000000"/>
                    </a:solidFill>
                  </a:rPr>
                  <a:t>insurance</a:t>
                </a:r>
                <a:r>
                  <a:rPr lang="nl-BE" sz="1000" dirty="0">
                    <a:solidFill>
                      <a:sysClr val="windowText" lastClr="000000"/>
                    </a:solidFill>
                  </a:rPr>
                  <a:t> funds</a:t>
                </a:r>
                <a:endParaRPr lang="nl-BE" sz="1050" dirty="0">
                  <a:solidFill>
                    <a:sysClr val="windowText" lastClr="000000"/>
                  </a:solidFill>
                </a:endParaRPr>
              </a:p>
            </p:txBody>
          </p:sp>
          <p:sp>
            <p:nvSpPr>
              <p:cNvPr id="23" name="Rounded Rectangle 22"/>
              <p:cNvSpPr/>
              <p:nvPr/>
            </p:nvSpPr>
            <p:spPr>
              <a:xfrm>
                <a:off x="3823802" y="5606058"/>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chemeClr val="tx1"/>
                    </a:solidFill>
                  </a:rPr>
                  <a:t>VT</a:t>
                </a:r>
                <a:endParaRPr lang="nl-BE" sz="1200" dirty="0">
                  <a:solidFill>
                    <a:schemeClr val="tx1"/>
                  </a:solidFill>
                </a:endParaRPr>
              </a:p>
            </p:txBody>
          </p:sp>
        </p:grpSp>
        <p:sp>
          <p:nvSpPr>
            <p:cNvPr id="26" name="Rounded Rectangle 25"/>
            <p:cNvSpPr/>
            <p:nvPr/>
          </p:nvSpPr>
          <p:spPr>
            <a:xfrm rot="5400000">
              <a:off x="1152889" y="5446086"/>
              <a:ext cx="539652" cy="1690057"/>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fr-BE" sz="1600" dirty="0" err="1"/>
                <a:t>Income</a:t>
              </a:r>
              <a:endParaRPr lang="nl-BE" sz="1600" dirty="0"/>
            </a:p>
          </p:txBody>
        </p:sp>
      </p:grpSp>
      <p:grpSp>
        <p:nvGrpSpPr>
          <p:cNvPr id="30" name="Group 29"/>
          <p:cNvGrpSpPr/>
          <p:nvPr/>
        </p:nvGrpSpPr>
        <p:grpSpPr>
          <a:xfrm>
            <a:off x="5131482" y="2776964"/>
            <a:ext cx="1706396" cy="1493226"/>
            <a:chOff x="3851919" y="2451921"/>
            <a:chExt cx="1706396" cy="1493226"/>
          </a:xfrm>
        </p:grpSpPr>
        <p:sp>
          <p:nvSpPr>
            <p:cNvPr id="28" name="Rounded Rectangle 27"/>
            <p:cNvSpPr/>
            <p:nvPr/>
          </p:nvSpPr>
          <p:spPr>
            <a:xfrm>
              <a:off x="3851920" y="2971872"/>
              <a:ext cx="1706395" cy="9732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err="1">
                  <a:solidFill>
                    <a:sysClr val="windowText" lastClr="000000"/>
                  </a:solidFill>
                </a:rPr>
                <a:t>Reduction</a:t>
              </a:r>
              <a:r>
                <a:rPr lang="nl-BE" sz="1400" dirty="0">
                  <a:solidFill>
                    <a:sysClr val="windowText" lastClr="000000"/>
                  </a:solidFill>
                </a:rPr>
                <a:t> of </a:t>
              </a:r>
              <a:r>
                <a:rPr lang="nl-BE" sz="1400" dirty="0" err="1">
                  <a:solidFill>
                    <a:sysClr val="windowText" lastClr="000000"/>
                  </a:solidFill>
                </a:rPr>
                <a:t>provincial</a:t>
              </a:r>
              <a:r>
                <a:rPr lang="nl-BE" sz="1400" dirty="0">
                  <a:solidFill>
                    <a:sysClr val="windowText" lastClr="000000"/>
                  </a:solidFill>
                </a:rPr>
                <a:t> </a:t>
              </a:r>
              <a:r>
                <a:rPr lang="nl-BE" sz="1400" dirty="0" err="1" smtClean="0">
                  <a:solidFill>
                    <a:sysClr val="windowText" lastClr="000000"/>
                  </a:solidFill>
                </a:rPr>
                <a:t>tax</a:t>
              </a:r>
              <a:endParaRPr lang="nl-BE" sz="1400" dirty="0">
                <a:solidFill>
                  <a:sysClr val="windowText" lastClr="000000"/>
                </a:solidFill>
              </a:endParaRPr>
            </a:p>
          </p:txBody>
        </p:sp>
        <p:sp>
          <p:nvSpPr>
            <p:cNvPr id="29" name="Rounded Rectangle 28"/>
            <p:cNvSpPr/>
            <p:nvPr/>
          </p:nvSpPr>
          <p:spPr>
            <a:xfrm rot="5400000">
              <a:off x="4445140" y="1858700"/>
              <a:ext cx="519953" cy="1706395"/>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fr-BE" sz="1600" dirty="0" err="1"/>
                <a:t>Additional</a:t>
              </a:r>
              <a:r>
                <a:rPr lang="fr-BE" sz="1600" dirty="0"/>
                <a:t> right</a:t>
              </a:r>
            </a:p>
          </p:txBody>
        </p:sp>
      </p:grpSp>
      <p:grpSp>
        <p:nvGrpSpPr>
          <p:cNvPr id="31" name="Group 30"/>
          <p:cNvGrpSpPr/>
          <p:nvPr/>
        </p:nvGrpSpPr>
        <p:grpSpPr>
          <a:xfrm>
            <a:off x="7990004" y="2776964"/>
            <a:ext cx="1706396" cy="1493226"/>
            <a:chOff x="3851919" y="2451921"/>
            <a:chExt cx="1706396" cy="1493226"/>
          </a:xfrm>
        </p:grpSpPr>
        <p:sp>
          <p:nvSpPr>
            <p:cNvPr id="32" name="Rounded Rectangle 31"/>
            <p:cNvSpPr/>
            <p:nvPr/>
          </p:nvSpPr>
          <p:spPr>
            <a:xfrm>
              <a:off x="3851920" y="2971872"/>
              <a:ext cx="1706395" cy="9732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err="1">
                  <a:solidFill>
                    <a:sysClr val="windowText" lastClr="000000"/>
                  </a:solidFill>
                </a:rPr>
                <a:t>Province</a:t>
              </a:r>
              <a:r>
                <a:rPr lang="nl-BE" sz="1400" dirty="0">
                  <a:solidFill>
                    <a:sysClr val="windowText" lastClr="000000"/>
                  </a:solidFill>
                </a:rPr>
                <a:t> of East </a:t>
              </a:r>
              <a:r>
                <a:rPr lang="nl-BE" sz="1400" dirty="0" err="1" smtClean="0">
                  <a:solidFill>
                    <a:sysClr val="windowText" lastClr="000000"/>
                  </a:solidFill>
                </a:rPr>
                <a:t>Flanders</a:t>
              </a:r>
              <a:endParaRPr lang="nl-BE" sz="1400" dirty="0">
                <a:solidFill>
                  <a:sysClr val="windowText" lastClr="000000"/>
                </a:solidFill>
              </a:endParaRPr>
            </a:p>
          </p:txBody>
        </p:sp>
        <p:sp>
          <p:nvSpPr>
            <p:cNvPr id="33" name="Rounded Rectangle 32"/>
            <p:cNvSpPr/>
            <p:nvPr/>
          </p:nvSpPr>
          <p:spPr>
            <a:xfrm rot="5400000">
              <a:off x="4435291" y="1868549"/>
              <a:ext cx="539652" cy="1706395"/>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600" dirty="0" smtClean="0"/>
                <a:t>Granting authorities</a:t>
              </a:r>
              <a:endParaRPr lang="en-US" sz="1600" dirty="0"/>
            </a:p>
          </p:txBody>
        </p:sp>
      </p:grpSp>
      <p:cxnSp>
        <p:nvCxnSpPr>
          <p:cNvPr id="34" name="Straight Arrow Connector 33"/>
          <p:cNvCxnSpPr/>
          <p:nvPr/>
        </p:nvCxnSpPr>
        <p:spPr>
          <a:xfrm>
            <a:off x="3993097" y="1479858"/>
            <a:ext cx="1066378" cy="2325864"/>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3981667" y="3950545"/>
            <a:ext cx="1077808" cy="1873230"/>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859675" y="3766135"/>
            <a:ext cx="1080000" cy="6335"/>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61</a:t>
            </a:fld>
            <a:r>
              <a:rPr lang="fr-BE" smtClean="0"/>
              <a:t> </a:t>
            </a:r>
            <a:endParaRPr lang="fr-BE" dirty="0"/>
          </a:p>
        </p:txBody>
      </p:sp>
      <p:sp>
        <p:nvSpPr>
          <p:cNvPr id="42" name="Rectangle 41"/>
          <p:cNvSpPr/>
          <p:nvPr/>
        </p:nvSpPr>
        <p:spPr>
          <a:xfrm>
            <a:off x="5634597" y="3244334"/>
            <a:ext cx="184731" cy="369332"/>
          </a:xfrm>
          <a:prstGeom prst="rect">
            <a:avLst/>
          </a:prstGeom>
        </p:spPr>
        <p:txBody>
          <a:bodyPr wrap="none">
            <a:spAutoFit/>
          </a:bodyPr>
          <a:lstStyle/>
          <a:p>
            <a:endParaRPr lang="fr-BE" dirty="0"/>
          </a:p>
        </p:txBody>
      </p:sp>
    </p:spTree>
    <p:extLst>
      <p:ext uri="{BB962C8B-B14F-4D97-AF65-F5344CB8AC3E}">
        <p14:creationId xmlns:p14="http://schemas.microsoft.com/office/powerpoint/2010/main" val="12638294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Lego brick philosophy</a:t>
            </a:r>
            <a:endParaRPr lang="en-US" dirty="0">
              <a:solidFill>
                <a:srgbClr val="0070C0"/>
              </a:solidFill>
            </a:endParaRPr>
          </a:p>
        </p:txBody>
      </p:sp>
      <p:grpSp>
        <p:nvGrpSpPr>
          <p:cNvPr id="27" name="Group 26"/>
          <p:cNvGrpSpPr/>
          <p:nvPr/>
        </p:nvGrpSpPr>
        <p:grpSpPr>
          <a:xfrm>
            <a:off x="1775520" y="931625"/>
            <a:ext cx="2196672" cy="5737735"/>
            <a:chOff x="575128" y="823206"/>
            <a:chExt cx="1692616" cy="5737735"/>
          </a:xfrm>
        </p:grpSpPr>
        <p:grpSp>
          <p:nvGrpSpPr>
            <p:cNvPr id="25" name="Group 24"/>
            <p:cNvGrpSpPr/>
            <p:nvPr/>
          </p:nvGrpSpPr>
          <p:grpSpPr>
            <a:xfrm>
              <a:off x="575128" y="823206"/>
              <a:ext cx="1692616" cy="1186001"/>
              <a:chOff x="538696" y="823206"/>
              <a:chExt cx="1692616" cy="1186001"/>
            </a:xfrm>
          </p:grpSpPr>
          <p:sp>
            <p:nvSpPr>
              <p:cNvPr id="5" name="Rounded Rectangle 4"/>
              <p:cNvSpPr/>
              <p:nvPr/>
            </p:nvSpPr>
            <p:spPr>
              <a:xfrm>
                <a:off x="1092874" y="1222729"/>
                <a:ext cx="11384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err="1">
                    <a:solidFill>
                      <a:sysClr val="windowText" lastClr="000000"/>
                    </a:solidFill>
                  </a:rPr>
                  <a:t>Residence</a:t>
                </a:r>
                <a:endParaRPr lang="nl-BE" sz="1200" dirty="0">
                  <a:solidFill>
                    <a:sysClr val="windowText" lastClr="000000"/>
                  </a:solidFill>
                </a:endParaRPr>
              </a:p>
            </p:txBody>
          </p:sp>
          <p:sp>
            <p:nvSpPr>
              <p:cNvPr id="6" name="Rounded Rectangle 5"/>
              <p:cNvSpPr/>
              <p:nvPr/>
            </p:nvSpPr>
            <p:spPr>
              <a:xfrm>
                <a:off x="538696" y="823206"/>
                <a:ext cx="539652" cy="1184067"/>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250" dirty="0" err="1">
                    <a:ea typeface="Verdana" panose="020B0604030504040204" pitchFamily="34" charset="0"/>
                    <a:cs typeface="Verdana" panose="020B0604030504040204" pitchFamily="34" charset="0"/>
                  </a:rPr>
                  <a:t>Authentic</a:t>
                </a:r>
                <a:r>
                  <a:rPr lang="nl-BE" sz="1250" dirty="0">
                    <a:ea typeface="Verdana" panose="020B0604030504040204" pitchFamily="34" charset="0"/>
                    <a:cs typeface="Verdana" panose="020B0604030504040204" pitchFamily="34" charset="0"/>
                  </a:rPr>
                  <a:t> source (NR &amp; CBSS)</a:t>
                </a:r>
                <a:endParaRPr lang="nl-BE" sz="1250" dirty="0"/>
              </a:p>
            </p:txBody>
          </p:sp>
          <p:sp>
            <p:nvSpPr>
              <p:cNvPr id="7" name="Rounded Rectangle 6"/>
              <p:cNvSpPr/>
              <p:nvPr/>
            </p:nvSpPr>
            <p:spPr>
              <a:xfrm>
                <a:off x="1092874" y="823206"/>
                <a:ext cx="11384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Date of </a:t>
                </a:r>
                <a:r>
                  <a:rPr lang="nl-BE" sz="1200" dirty="0" err="1">
                    <a:solidFill>
                      <a:sysClr val="windowText" lastClr="000000"/>
                    </a:solidFill>
                  </a:rPr>
                  <a:t>birth</a:t>
                </a:r>
                <a:endParaRPr lang="nl-BE" sz="1200" dirty="0">
                  <a:solidFill>
                    <a:sysClr val="windowText" lastClr="000000"/>
                  </a:solidFill>
                </a:endParaRPr>
              </a:p>
            </p:txBody>
          </p:sp>
          <p:sp>
            <p:nvSpPr>
              <p:cNvPr id="8" name="Rounded Rectangle 7"/>
              <p:cNvSpPr/>
              <p:nvPr/>
            </p:nvSpPr>
            <p:spPr>
              <a:xfrm>
                <a:off x="1092874" y="1617331"/>
                <a:ext cx="1138438" cy="3918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Family </a:t>
                </a:r>
                <a:r>
                  <a:rPr lang="nl-BE" sz="1200" dirty="0" err="1">
                    <a:solidFill>
                      <a:sysClr val="windowText" lastClr="000000"/>
                    </a:solidFill>
                  </a:rPr>
                  <a:t>composition</a:t>
                </a:r>
                <a:endParaRPr lang="nl-BE" sz="1200" dirty="0">
                  <a:solidFill>
                    <a:sysClr val="windowText" lastClr="000000"/>
                  </a:solidFill>
                </a:endParaRPr>
              </a:p>
            </p:txBody>
          </p:sp>
        </p:grpSp>
        <p:grpSp>
          <p:nvGrpSpPr>
            <p:cNvPr id="24" name="Group 23"/>
            <p:cNvGrpSpPr/>
            <p:nvPr/>
          </p:nvGrpSpPr>
          <p:grpSpPr>
            <a:xfrm>
              <a:off x="575128" y="2132856"/>
              <a:ext cx="1692616" cy="3762850"/>
              <a:chOff x="3239424" y="2132856"/>
              <a:chExt cx="1692616" cy="3762850"/>
            </a:xfrm>
          </p:grpSpPr>
          <p:sp>
            <p:nvSpPr>
              <p:cNvPr id="10" name="Rounded Rectangle 9"/>
              <p:cNvSpPr/>
              <p:nvPr/>
            </p:nvSpPr>
            <p:spPr>
              <a:xfrm>
                <a:off x="3239424" y="2132856"/>
                <a:ext cx="584936" cy="3762849"/>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smtClean="0"/>
                  <a:t>Social </a:t>
                </a:r>
                <a:r>
                  <a:rPr lang="nl-BE" sz="1600" dirty="0" err="1" smtClean="0"/>
                  <a:t>statutes</a:t>
                </a:r>
                <a:endParaRPr lang="nl-BE" sz="1600" dirty="0"/>
              </a:p>
            </p:txBody>
          </p:sp>
          <p:sp>
            <p:nvSpPr>
              <p:cNvPr id="11" name="Rounded Rectangle 10"/>
              <p:cNvSpPr/>
              <p:nvPr/>
            </p:nvSpPr>
            <p:spPr>
              <a:xfrm>
                <a:off x="3823804" y="2132857"/>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chemeClr val="tx1"/>
                    </a:solidFill>
                  </a:rPr>
                  <a:t>FPS </a:t>
                </a:r>
                <a:r>
                  <a:rPr lang="nl-BE" sz="1200" dirty="0">
                    <a:solidFill>
                      <a:schemeClr val="tx1"/>
                    </a:solidFill>
                  </a:rPr>
                  <a:t>or PSSI</a:t>
                </a:r>
              </a:p>
            </p:txBody>
          </p:sp>
          <p:sp>
            <p:nvSpPr>
              <p:cNvPr id="12" name="Rounded Rectangle 11"/>
              <p:cNvSpPr/>
              <p:nvPr/>
            </p:nvSpPr>
            <p:spPr>
              <a:xfrm>
                <a:off x="3823804" y="2420676"/>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chemeClr val="tx1"/>
                    </a:solidFill>
                  </a:rPr>
                  <a:t>IGO</a:t>
                </a:r>
                <a:endParaRPr lang="nl-BE" sz="1200" dirty="0">
                  <a:solidFill>
                    <a:schemeClr val="tx1"/>
                  </a:solidFill>
                </a:endParaRPr>
              </a:p>
            </p:txBody>
          </p:sp>
          <p:sp>
            <p:nvSpPr>
              <p:cNvPr id="13" name="Rounded Rectangle 12"/>
              <p:cNvSpPr/>
              <p:nvPr/>
            </p:nvSpPr>
            <p:spPr>
              <a:xfrm>
                <a:off x="3823804" y="2708382"/>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chemeClr val="tx1"/>
                    </a:solidFill>
                  </a:rPr>
                  <a:t>GI</a:t>
                </a:r>
                <a:endParaRPr lang="nl-BE" sz="1200" dirty="0">
                  <a:solidFill>
                    <a:schemeClr val="tx1"/>
                  </a:solidFill>
                </a:endParaRPr>
              </a:p>
            </p:txBody>
          </p:sp>
          <p:sp>
            <p:nvSpPr>
              <p:cNvPr id="14" name="Rounded Rectangle 13"/>
              <p:cNvSpPr/>
              <p:nvPr/>
            </p:nvSpPr>
            <p:spPr>
              <a:xfrm>
                <a:off x="3823804" y="2998031"/>
                <a:ext cx="1108236"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chemeClr val="tx1"/>
                    </a:solidFill>
                  </a:rPr>
                  <a:t>THAB</a:t>
                </a:r>
                <a:endParaRPr lang="nl-BE" sz="1200" dirty="0">
                  <a:solidFill>
                    <a:schemeClr val="tx1"/>
                  </a:solidFill>
                </a:endParaRPr>
              </a:p>
            </p:txBody>
          </p:sp>
          <p:sp>
            <p:nvSpPr>
              <p:cNvPr id="15" name="Rounded Rectangle 14"/>
              <p:cNvSpPr/>
              <p:nvPr/>
            </p:nvSpPr>
            <p:spPr>
              <a:xfrm>
                <a:off x="3823803" y="3283133"/>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16" name="Rounded Rectangle 15"/>
              <p:cNvSpPr/>
              <p:nvPr/>
            </p:nvSpPr>
            <p:spPr>
              <a:xfrm>
                <a:off x="3823803" y="3575385"/>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ysClr val="windowText" lastClr="000000"/>
                    </a:solidFill>
                  </a:rPr>
                  <a:t>CPAS</a:t>
                </a:r>
                <a:endParaRPr lang="nl-BE" sz="1200" dirty="0">
                  <a:solidFill>
                    <a:sysClr val="windowText" lastClr="000000"/>
                  </a:solidFill>
                </a:endParaRPr>
              </a:p>
            </p:txBody>
          </p:sp>
          <p:sp>
            <p:nvSpPr>
              <p:cNvPr id="17" name="Rounded Rectangle 16"/>
              <p:cNvSpPr/>
              <p:nvPr/>
            </p:nvSpPr>
            <p:spPr>
              <a:xfrm>
                <a:off x="3823803" y="3860768"/>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chemeClr val="tx1"/>
                    </a:solidFill>
                  </a:rPr>
                  <a:t>Living </a:t>
                </a:r>
                <a:r>
                  <a:rPr lang="nl-BE" sz="1200" dirty="0" err="1">
                    <a:solidFill>
                      <a:schemeClr val="tx1"/>
                    </a:solidFill>
                  </a:rPr>
                  <a:t>wage</a:t>
                </a:r>
                <a:endParaRPr lang="nl-BE" sz="1200" dirty="0">
                  <a:solidFill>
                    <a:schemeClr val="tx1"/>
                  </a:solidFill>
                </a:endParaRPr>
              </a:p>
            </p:txBody>
          </p:sp>
          <p:sp>
            <p:nvSpPr>
              <p:cNvPr id="18" name="Rounded Rectangle 17"/>
              <p:cNvSpPr/>
              <p:nvPr/>
            </p:nvSpPr>
            <p:spPr>
              <a:xfrm>
                <a:off x="3823803" y="4150416"/>
                <a:ext cx="1108237"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tx1"/>
                    </a:solidFill>
                  </a:rPr>
                  <a:t>AF - EQ - LL </a:t>
                </a:r>
              </a:p>
            </p:txBody>
          </p:sp>
          <p:sp>
            <p:nvSpPr>
              <p:cNvPr id="19" name="Rounded Rectangle 18"/>
              <p:cNvSpPr/>
              <p:nvPr/>
            </p:nvSpPr>
            <p:spPr>
              <a:xfrm>
                <a:off x="3823802" y="4440557"/>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chemeClr val="tx1"/>
                    </a:solidFill>
                  </a:rPr>
                  <a:t>DGPH</a:t>
                </a:r>
              </a:p>
            </p:txBody>
          </p:sp>
          <p:sp>
            <p:nvSpPr>
              <p:cNvPr id="20" name="Rounded Rectangle 19"/>
              <p:cNvSpPr/>
              <p:nvPr/>
            </p:nvSpPr>
            <p:spPr>
              <a:xfrm>
                <a:off x="3823802" y="4727770"/>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P1-4</a:t>
                </a:r>
              </a:p>
            </p:txBody>
          </p:sp>
          <p:sp>
            <p:nvSpPr>
              <p:cNvPr id="21" name="Rounded Rectangle 20"/>
              <p:cNvSpPr/>
              <p:nvPr/>
            </p:nvSpPr>
            <p:spPr>
              <a:xfrm>
                <a:off x="3823802" y="5017419"/>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a:solidFill>
                      <a:sysClr val="windowText" lastClr="000000"/>
                    </a:solidFill>
                  </a:rPr>
                  <a:t>…</a:t>
                </a:r>
              </a:p>
            </p:txBody>
          </p:sp>
          <p:sp>
            <p:nvSpPr>
              <p:cNvPr id="22" name="Rounded Rectangle 21"/>
              <p:cNvSpPr/>
              <p:nvPr/>
            </p:nvSpPr>
            <p:spPr>
              <a:xfrm>
                <a:off x="3823802" y="5314052"/>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t"/>
              <a:lstStyle/>
              <a:p>
                <a:pPr algn="ctr"/>
                <a:r>
                  <a:rPr lang="nl-BE" sz="1000" dirty="0">
                    <a:solidFill>
                      <a:sysClr val="windowText" lastClr="000000"/>
                    </a:solidFill>
                  </a:rPr>
                  <a:t>Health </a:t>
                </a:r>
                <a:r>
                  <a:rPr lang="nl-BE" sz="1000" dirty="0" err="1">
                    <a:solidFill>
                      <a:sysClr val="windowText" lastClr="000000"/>
                    </a:solidFill>
                  </a:rPr>
                  <a:t>insurance</a:t>
                </a:r>
                <a:r>
                  <a:rPr lang="nl-BE" sz="1000" dirty="0">
                    <a:solidFill>
                      <a:sysClr val="windowText" lastClr="000000"/>
                    </a:solidFill>
                  </a:rPr>
                  <a:t> funds</a:t>
                </a:r>
              </a:p>
              <a:p>
                <a:endParaRPr lang="nl-BE" sz="1200" dirty="0">
                  <a:solidFill>
                    <a:sysClr val="windowText" lastClr="000000"/>
                  </a:solidFill>
                </a:endParaRPr>
              </a:p>
            </p:txBody>
          </p:sp>
          <p:sp>
            <p:nvSpPr>
              <p:cNvPr id="23" name="Rounded Rectangle 22"/>
              <p:cNvSpPr/>
              <p:nvPr/>
            </p:nvSpPr>
            <p:spPr>
              <a:xfrm>
                <a:off x="3823802" y="5606058"/>
                <a:ext cx="1108238" cy="2896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nl-BE" sz="1200" dirty="0" smtClean="0">
                    <a:solidFill>
                      <a:schemeClr val="tx1"/>
                    </a:solidFill>
                  </a:rPr>
                  <a:t>VT</a:t>
                </a:r>
                <a:endParaRPr lang="nl-BE" sz="1200" dirty="0">
                  <a:solidFill>
                    <a:schemeClr val="tx1"/>
                  </a:solidFill>
                </a:endParaRPr>
              </a:p>
            </p:txBody>
          </p:sp>
        </p:grpSp>
        <p:sp>
          <p:nvSpPr>
            <p:cNvPr id="26" name="Rounded Rectangle 25"/>
            <p:cNvSpPr/>
            <p:nvPr/>
          </p:nvSpPr>
          <p:spPr>
            <a:xfrm rot="5400000">
              <a:off x="1152889" y="5446086"/>
              <a:ext cx="539652" cy="1690057"/>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BE" sz="1600" dirty="0" err="1" smtClean="0">
                  <a:ea typeface="Verdana" panose="020B0604030504040204" pitchFamily="34" charset="0"/>
                  <a:cs typeface="Verdana" panose="020B0604030504040204" pitchFamily="34" charset="0"/>
                </a:rPr>
                <a:t>Income</a:t>
              </a:r>
              <a:endParaRPr lang="en-US" sz="1600" dirty="0"/>
            </a:p>
          </p:txBody>
        </p:sp>
      </p:grpSp>
      <p:grpSp>
        <p:nvGrpSpPr>
          <p:cNvPr id="30" name="Group 29"/>
          <p:cNvGrpSpPr/>
          <p:nvPr/>
        </p:nvGrpSpPr>
        <p:grpSpPr>
          <a:xfrm>
            <a:off x="5124319" y="2816800"/>
            <a:ext cx="1706396" cy="1476295"/>
            <a:chOff x="3851919" y="2626396"/>
            <a:chExt cx="1706396" cy="1318751"/>
          </a:xfrm>
        </p:grpSpPr>
        <p:sp>
          <p:nvSpPr>
            <p:cNvPr id="28" name="Rounded Rectangle 27"/>
            <p:cNvSpPr/>
            <p:nvPr/>
          </p:nvSpPr>
          <p:spPr>
            <a:xfrm>
              <a:off x="3851920" y="3075736"/>
              <a:ext cx="1706395" cy="86941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a:solidFill>
                    <a:sysClr val="windowText" lastClr="000000"/>
                  </a:solidFill>
                </a:rPr>
                <a:t>Social rate for gas &amp; electricity</a:t>
              </a:r>
              <a:endParaRPr lang="nl-BE" sz="1400" dirty="0">
                <a:solidFill>
                  <a:sysClr val="windowText" lastClr="000000"/>
                </a:solidFill>
              </a:endParaRPr>
            </a:p>
          </p:txBody>
        </p:sp>
        <p:sp>
          <p:nvSpPr>
            <p:cNvPr id="29" name="Rounded Rectangle 28"/>
            <p:cNvSpPr/>
            <p:nvPr/>
          </p:nvSpPr>
          <p:spPr>
            <a:xfrm rot="5400000">
              <a:off x="4480446" y="1997869"/>
              <a:ext cx="449341" cy="1706395"/>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fr-BE" sz="1600" dirty="0" err="1"/>
                <a:t>Additional</a:t>
              </a:r>
              <a:r>
                <a:rPr lang="fr-BE" sz="1600" dirty="0"/>
                <a:t> right</a:t>
              </a:r>
            </a:p>
          </p:txBody>
        </p:sp>
      </p:grpSp>
      <p:grpSp>
        <p:nvGrpSpPr>
          <p:cNvPr id="31" name="Group 30"/>
          <p:cNvGrpSpPr/>
          <p:nvPr/>
        </p:nvGrpSpPr>
        <p:grpSpPr>
          <a:xfrm>
            <a:off x="7982841" y="2799869"/>
            <a:ext cx="1706396" cy="1493226"/>
            <a:chOff x="3851919" y="2451921"/>
            <a:chExt cx="1706396" cy="1493226"/>
          </a:xfrm>
        </p:grpSpPr>
        <p:sp>
          <p:nvSpPr>
            <p:cNvPr id="32" name="Rounded Rectangle 31"/>
            <p:cNvSpPr/>
            <p:nvPr/>
          </p:nvSpPr>
          <p:spPr>
            <a:xfrm>
              <a:off x="3851920" y="2971872"/>
              <a:ext cx="1706395" cy="9732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BE" sz="1400" dirty="0">
                  <a:solidFill>
                    <a:sysClr val="windowText" lastClr="000000"/>
                  </a:solidFill>
                </a:rPr>
                <a:t>FPS </a:t>
              </a:r>
              <a:r>
                <a:rPr lang="nl-BE" sz="1400" dirty="0" err="1">
                  <a:solidFill>
                    <a:sysClr val="windowText" lastClr="000000"/>
                  </a:solidFill>
                </a:rPr>
                <a:t>Economy</a:t>
              </a:r>
              <a:r>
                <a:rPr lang="nl-BE" sz="1400" dirty="0">
                  <a:solidFill>
                    <a:sysClr val="windowText" lastClr="000000"/>
                  </a:solidFill>
                </a:rPr>
                <a:t> &amp; </a:t>
              </a:r>
              <a:r>
                <a:rPr lang="nl-BE" sz="1400" dirty="0" err="1">
                  <a:solidFill>
                    <a:sysClr val="windowText" lastClr="000000"/>
                  </a:solidFill>
                </a:rPr>
                <a:t>utilities</a:t>
              </a:r>
              <a:endParaRPr lang="nl-BE" sz="1400" dirty="0">
                <a:solidFill>
                  <a:schemeClr val="tx1"/>
                </a:solidFill>
              </a:endParaRPr>
            </a:p>
          </p:txBody>
        </p:sp>
        <p:sp>
          <p:nvSpPr>
            <p:cNvPr id="33" name="Rounded Rectangle 32"/>
            <p:cNvSpPr/>
            <p:nvPr/>
          </p:nvSpPr>
          <p:spPr>
            <a:xfrm rot="5400000">
              <a:off x="4435291" y="1868549"/>
              <a:ext cx="539652" cy="1706395"/>
            </a:xfrm>
            <a:prstGeom prst="round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nl-NL" sz="1600" dirty="0" err="1"/>
                <a:t>Granting</a:t>
              </a:r>
              <a:r>
                <a:rPr lang="nl-NL" sz="1600" dirty="0"/>
                <a:t> </a:t>
              </a:r>
              <a:r>
                <a:rPr lang="nl-NL" sz="1600" dirty="0" err="1"/>
                <a:t>authorities</a:t>
              </a:r>
              <a:endParaRPr lang="nl-NL" sz="1600" dirty="0"/>
            </a:p>
          </p:txBody>
        </p:sp>
      </p:grpSp>
      <p:cxnSp>
        <p:nvCxnSpPr>
          <p:cNvPr id="34" name="Straight Arrow Connector 33"/>
          <p:cNvCxnSpPr>
            <a:stCxn id="8" idx="3"/>
          </p:cNvCxnSpPr>
          <p:nvPr/>
        </p:nvCxnSpPr>
        <p:spPr>
          <a:xfrm>
            <a:off x="3972192" y="1921688"/>
            <a:ext cx="1152128" cy="1579319"/>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7" idx="3"/>
          </p:cNvCxnSpPr>
          <p:nvPr/>
        </p:nvCxnSpPr>
        <p:spPr>
          <a:xfrm flipV="1">
            <a:off x="3972192" y="3933057"/>
            <a:ext cx="1152128" cy="180954"/>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852512" y="3789040"/>
            <a:ext cx="1080000" cy="6335"/>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2" idx="3"/>
          </p:cNvCxnSpPr>
          <p:nvPr/>
        </p:nvCxnSpPr>
        <p:spPr>
          <a:xfrm>
            <a:off x="3972192" y="2673919"/>
            <a:ext cx="1152128" cy="899097"/>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3" idx="3"/>
          </p:cNvCxnSpPr>
          <p:nvPr/>
        </p:nvCxnSpPr>
        <p:spPr>
          <a:xfrm>
            <a:off x="3972192" y="2961625"/>
            <a:ext cx="1152128" cy="719575"/>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4" idx="3"/>
            <a:endCxn id="28" idx="1"/>
          </p:cNvCxnSpPr>
          <p:nvPr/>
        </p:nvCxnSpPr>
        <p:spPr>
          <a:xfrm>
            <a:off x="3972192" y="3251274"/>
            <a:ext cx="1152128" cy="555184"/>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18" idx="3"/>
          </p:cNvCxnSpPr>
          <p:nvPr/>
        </p:nvCxnSpPr>
        <p:spPr>
          <a:xfrm flipV="1">
            <a:off x="3972192" y="4005065"/>
            <a:ext cx="1152128" cy="398594"/>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20" idx="3"/>
          </p:cNvCxnSpPr>
          <p:nvPr/>
        </p:nvCxnSpPr>
        <p:spPr>
          <a:xfrm flipV="1">
            <a:off x="3972192" y="4114010"/>
            <a:ext cx="1152128" cy="867003"/>
          </a:xfrm>
          <a:prstGeom prst="straightConnector1">
            <a:avLst/>
          </a:prstGeom>
          <a:ln w="34925"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62</a:t>
            </a:fld>
            <a:r>
              <a:rPr lang="fr-BE" smtClean="0"/>
              <a:t> </a:t>
            </a:r>
            <a:endParaRPr lang="fr-BE" dirty="0"/>
          </a:p>
        </p:txBody>
      </p:sp>
    </p:spTree>
    <p:extLst>
      <p:ext uri="{BB962C8B-B14F-4D97-AF65-F5344CB8AC3E}">
        <p14:creationId xmlns:p14="http://schemas.microsoft.com/office/powerpoint/2010/main" val="24787837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since February 2019 </a:t>
            </a:r>
            <a:r>
              <a:rPr lang="en-US" dirty="0" err="1"/>
              <a:t>MyBEnefits.fgov</a:t>
            </a:r>
            <a:r>
              <a:rPr lang="en-US" dirty="0"/>
              <a:t> </a:t>
            </a:r>
          </a:p>
          <a:p>
            <a:pPr lvl="1"/>
            <a:r>
              <a:rPr lang="nl-BE" dirty="0"/>
              <a:t>mobile app &amp; web </a:t>
            </a:r>
            <a:r>
              <a:rPr lang="nl-BE" dirty="0" smtClean="0"/>
              <a:t>application</a:t>
            </a:r>
          </a:p>
          <a:p>
            <a:pPr lvl="1"/>
            <a:r>
              <a:rPr lang="en-US" dirty="0" smtClean="0"/>
              <a:t>which allows </a:t>
            </a:r>
            <a:r>
              <a:rPr lang="en-US" dirty="0"/>
              <a:t>citizens </a:t>
            </a:r>
            <a:r>
              <a:rPr lang="en-US" dirty="0" smtClean="0"/>
              <a:t>to </a:t>
            </a:r>
            <a:r>
              <a:rPr lang="en-US" dirty="0"/>
              <a:t>consult and prove their social statuses on the date of the day itself in order to assert their rights with the various authorities that grant additional </a:t>
            </a:r>
            <a:r>
              <a:rPr lang="en-US" dirty="0" smtClean="0"/>
              <a:t>benefits</a:t>
            </a:r>
          </a:p>
          <a:p>
            <a:pPr lvl="1"/>
            <a:r>
              <a:rPr lang="en-US" dirty="0" smtClean="0"/>
              <a:t>which </a:t>
            </a:r>
            <a:r>
              <a:rPr lang="en-US" dirty="0"/>
              <a:t>allows the awarding </a:t>
            </a:r>
            <a:r>
              <a:rPr lang="en-US" dirty="0" smtClean="0"/>
              <a:t>authority </a:t>
            </a:r>
            <a:r>
              <a:rPr lang="en-US" dirty="0"/>
              <a:t>to verify the social </a:t>
            </a:r>
            <a:r>
              <a:rPr lang="en-US" dirty="0" smtClean="0"/>
              <a:t>statutes</a:t>
            </a:r>
          </a:p>
          <a:p>
            <a:pPr lvl="2"/>
            <a:r>
              <a:rPr lang="en-US" dirty="0"/>
              <a:t>actors who typically do not cooperate directly with the </a:t>
            </a:r>
            <a:r>
              <a:rPr lang="en-US" dirty="0" smtClean="0"/>
              <a:t>CBSS </a:t>
            </a:r>
            <a:r>
              <a:rPr lang="en-US" dirty="0"/>
              <a:t>(e.g. sports, child care, museums, leisure centers, amusement parks, etc.)</a:t>
            </a:r>
          </a:p>
          <a:p>
            <a:pPr lvl="2"/>
            <a:r>
              <a:rPr lang="en-US" dirty="0"/>
              <a:t>actors who do not (yet) have an automatic data flow (e.g. pro bono legal assistance, municipal tax </a:t>
            </a:r>
            <a:r>
              <a:rPr lang="en-US" dirty="0" smtClean="0"/>
              <a:t>reduction, </a:t>
            </a:r>
            <a:r>
              <a:rPr lang="en-US" dirty="0"/>
              <a:t>...) </a:t>
            </a:r>
          </a:p>
          <a:p>
            <a:pPr lvl="1"/>
            <a:r>
              <a:rPr lang="en-US" sz="2000" dirty="0"/>
              <a:t>which allows </a:t>
            </a:r>
            <a:r>
              <a:rPr lang="en-US" sz="2000" dirty="0" smtClean="0"/>
              <a:t>authorities granting </a:t>
            </a:r>
            <a:r>
              <a:rPr lang="en-US" sz="2000" dirty="0"/>
              <a:t>additional benefits in the culture, sports and entertainment  sector to report them, and citizens to consult them</a:t>
            </a:r>
          </a:p>
          <a:p>
            <a:pPr lvl="1"/>
            <a:endParaRPr lang="nl-NL" dirty="0" smtClean="0"/>
          </a:p>
          <a:p>
            <a:pPr lvl="1"/>
            <a:endParaRPr lang="nl-NL" dirty="0"/>
          </a:p>
        </p:txBody>
      </p:sp>
      <p:sp>
        <p:nvSpPr>
          <p:cNvPr id="2" name="Title 1"/>
          <p:cNvSpPr>
            <a:spLocks noGrp="1"/>
          </p:cNvSpPr>
          <p:nvPr>
            <p:ph type="title"/>
          </p:nvPr>
        </p:nvSpPr>
        <p:spPr>
          <a:xfrm>
            <a:off x="191344" y="-48126"/>
            <a:ext cx="11809312" cy="908720"/>
          </a:xfrm>
        </p:spPr>
        <p:txBody>
          <a:bodyPr/>
          <a:lstStyle/>
          <a:p>
            <a:r>
              <a:rPr lang="nl-BE" smtClean="0"/>
              <a:t>MyBenefits</a:t>
            </a:r>
            <a:endParaRPr lang="nl-BE" dirty="0"/>
          </a:p>
        </p:txBody>
      </p:sp>
      <p:sp>
        <p:nvSpPr>
          <p:cNvPr id="5" name="Oval 4"/>
          <p:cNvSpPr/>
          <p:nvPr/>
        </p:nvSpPr>
        <p:spPr>
          <a:xfrm>
            <a:off x="609600" y="1124744"/>
            <a:ext cx="287867" cy="279400"/>
          </a:xfrm>
          <a:prstGeom prst="ellipse">
            <a:avLst/>
          </a:prstGeom>
          <a:solidFill>
            <a:srgbClr val="002060"/>
          </a:solidFill>
          <a:ln>
            <a:solidFill>
              <a:srgbClr val="00206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BE" sz="1350" dirty="0"/>
              <a:t>2</a:t>
            </a:r>
            <a:endParaRPr lang="en-US" sz="1350"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63</a:t>
            </a:fld>
            <a:r>
              <a:rPr lang="fr-BE" smtClean="0"/>
              <a:t> </a:t>
            </a:r>
            <a:endParaRPr lang="fr-BE" dirty="0"/>
          </a:p>
        </p:txBody>
      </p:sp>
    </p:spTree>
    <p:extLst>
      <p:ext uri="{BB962C8B-B14F-4D97-AF65-F5344CB8AC3E}">
        <p14:creationId xmlns:p14="http://schemas.microsoft.com/office/powerpoint/2010/main" val="31306713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nl-BE" dirty="0" smtClean="0"/>
              <a:t> </a:t>
            </a:r>
            <a:r>
              <a:rPr lang="en-US" dirty="0"/>
              <a:t>citizen : identification needed</a:t>
            </a:r>
          </a:p>
          <a:p>
            <a:pPr lvl="1"/>
            <a:r>
              <a:rPr lang="en-US" dirty="0"/>
              <a:t>consult statute : privacy-sensitive information =&gt; sufficiently high level of </a:t>
            </a:r>
            <a:r>
              <a:rPr lang="en-US" dirty="0" smtClean="0"/>
              <a:t>security</a:t>
            </a:r>
          </a:p>
          <a:p>
            <a:pPr lvl="2"/>
            <a:r>
              <a:rPr lang="nl-BE" dirty="0" err="1" smtClean="0"/>
              <a:t>e-ID</a:t>
            </a:r>
            <a:endParaRPr lang="nl-BE" dirty="0" smtClean="0"/>
          </a:p>
          <a:p>
            <a:pPr lvl="2"/>
            <a:r>
              <a:rPr lang="nl-BE" dirty="0" smtClean="0"/>
              <a:t>ITSME </a:t>
            </a:r>
          </a:p>
          <a:p>
            <a:pPr lvl="2"/>
            <a:r>
              <a:rPr lang="nl-BE" dirty="0" smtClean="0"/>
              <a:t>Time-</a:t>
            </a:r>
            <a:r>
              <a:rPr lang="nl-BE" dirty="0" err="1" smtClean="0"/>
              <a:t>based</a:t>
            </a:r>
            <a:r>
              <a:rPr lang="nl-BE" dirty="0" smtClean="0"/>
              <a:t> </a:t>
            </a:r>
            <a:r>
              <a:rPr lang="nl-BE" dirty="0" err="1" smtClean="0"/>
              <a:t>One</a:t>
            </a:r>
            <a:r>
              <a:rPr lang="nl-BE" dirty="0" smtClean="0"/>
              <a:t>-Time Password (TOTP)</a:t>
            </a:r>
          </a:p>
          <a:p>
            <a:pPr lvl="2"/>
            <a:r>
              <a:rPr lang="nl-BE" dirty="0" smtClean="0"/>
              <a:t>Token </a:t>
            </a:r>
          </a:p>
          <a:p>
            <a:pPr lvl="1"/>
            <a:r>
              <a:rPr lang="en-US" dirty="0" smtClean="0"/>
              <a:t>create </a:t>
            </a:r>
            <a:r>
              <a:rPr lang="en-US" dirty="0"/>
              <a:t>QR code / possibly print (only via website</a:t>
            </a:r>
            <a:r>
              <a:rPr lang="en-US" dirty="0" smtClean="0"/>
              <a:t>)</a:t>
            </a:r>
          </a:p>
          <a:p>
            <a:pPr lvl="1"/>
            <a:endParaRPr lang="nl-BE" dirty="0"/>
          </a:p>
          <a:p>
            <a:r>
              <a:rPr lang="nl-BE" dirty="0" smtClean="0"/>
              <a:t> </a:t>
            </a:r>
            <a:r>
              <a:rPr lang="en-US" dirty="0"/>
              <a:t>professional : no identification required</a:t>
            </a:r>
            <a:endParaRPr lang="nl-BE" dirty="0" smtClean="0"/>
          </a:p>
          <a:p>
            <a:pPr lvl="1"/>
            <a:r>
              <a:rPr lang="en-US" dirty="0" smtClean="0"/>
              <a:t>read </a:t>
            </a:r>
            <a:r>
              <a:rPr lang="en-US" dirty="0"/>
              <a:t>QR code / unique code offered by citizen</a:t>
            </a:r>
          </a:p>
          <a:p>
            <a:pPr lvl="1"/>
            <a:r>
              <a:rPr lang="en-US" dirty="0" smtClean="0"/>
              <a:t>minimum </a:t>
            </a:r>
            <a:r>
              <a:rPr lang="en-US" dirty="0"/>
              <a:t>information: </a:t>
            </a:r>
            <a:r>
              <a:rPr lang="en-US" dirty="0" smtClean="0"/>
              <a:t>statute, </a:t>
            </a:r>
            <a:r>
              <a:rPr lang="en-US" dirty="0"/>
              <a:t>zip code, </a:t>
            </a:r>
            <a:r>
              <a:rPr lang="en-US" dirty="0" smtClean="0"/>
              <a:t>control number INSS</a:t>
            </a:r>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64</a:t>
            </a:fld>
            <a:r>
              <a:rPr lang="fr-BE" smtClean="0"/>
              <a:t> </a:t>
            </a:r>
            <a:endParaRPr lang="fr-BE" dirty="0"/>
          </a:p>
        </p:txBody>
      </p:sp>
      <p:sp>
        <p:nvSpPr>
          <p:cNvPr id="12290" name="Title 1"/>
          <p:cNvSpPr>
            <a:spLocks noGrp="1"/>
          </p:cNvSpPr>
          <p:nvPr>
            <p:ph type="title"/>
          </p:nvPr>
        </p:nvSpPr>
        <p:spPr/>
        <p:txBody>
          <a:bodyPr/>
          <a:lstStyle/>
          <a:p>
            <a:r>
              <a:rPr lang="en-US" dirty="0"/>
              <a:t>Secure login</a:t>
            </a:r>
          </a:p>
        </p:txBody>
      </p:sp>
      <p:grpSp>
        <p:nvGrpSpPr>
          <p:cNvPr id="2" name="Group 1"/>
          <p:cNvGrpSpPr/>
          <p:nvPr/>
        </p:nvGrpSpPr>
        <p:grpSpPr>
          <a:xfrm>
            <a:off x="8616281" y="1916832"/>
            <a:ext cx="1321705" cy="1624149"/>
            <a:chOff x="7446398" y="1871748"/>
            <a:chExt cx="1321705" cy="1624149"/>
          </a:xfrm>
        </p:grpSpPr>
        <p:pic>
          <p:nvPicPr>
            <p:cNvPr id="7" name="Picture 6"/>
            <p:cNvPicPr>
              <a:picLocks noChangeAspect="1"/>
            </p:cNvPicPr>
            <p:nvPr/>
          </p:nvPicPr>
          <p:blipFill>
            <a:blip r:embed="rId2"/>
            <a:stretch>
              <a:fillRect/>
            </a:stretch>
          </p:blipFill>
          <p:spPr>
            <a:xfrm>
              <a:off x="7596336" y="2609999"/>
              <a:ext cx="1021829" cy="885898"/>
            </a:xfrm>
            <a:prstGeom prst="rect">
              <a:avLst/>
            </a:prstGeom>
          </p:spPr>
        </p:pic>
        <p:pic>
          <p:nvPicPr>
            <p:cNvPr id="8" name="Picture 7"/>
            <p:cNvPicPr>
              <a:picLocks noChangeAspect="1"/>
            </p:cNvPicPr>
            <p:nvPr/>
          </p:nvPicPr>
          <p:blipFill>
            <a:blip r:embed="rId3"/>
            <a:stretch>
              <a:fillRect/>
            </a:stretch>
          </p:blipFill>
          <p:spPr>
            <a:xfrm>
              <a:off x="7446398" y="1871748"/>
              <a:ext cx="1321705" cy="538473"/>
            </a:xfrm>
            <a:prstGeom prst="rect">
              <a:avLst/>
            </a:prstGeom>
          </p:spPr>
        </p:pic>
      </p:grpSp>
    </p:spTree>
    <p:extLst>
      <p:ext uri="{BB962C8B-B14F-4D97-AF65-F5344CB8AC3E}">
        <p14:creationId xmlns:p14="http://schemas.microsoft.com/office/powerpoint/2010/main" val="429004867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691360" y="599630"/>
            <a:ext cx="2808312" cy="4650507"/>
          </a:xfrm>
          <a:prstGeom prst="rect">
            <a:avLst/>
          </a:prstGeom>
        </p:spPr>
      </p:pic>
      <p:sp>
        <p:nvSpPr>
          <p:cNvPr id="3" name="Content Placeholder 2"/>
          <p:cNvSpPr>
            <a:spLocks noGrp="1"/>
          </p:cNvSpPr>
          <p:nvPr>
            <p:ph idx="1"/>
          </p:nvPr>
        </p:nvSpPr>
        <p:spPr/>
        <p:txBody>
          <a:bodyPr>
            <a:normAutofit/>
          </a:bodyPr>
          <a:lstStyle/>
          <a:p>
            <a:endParaRPr lang="fr-BE" dirty="0" smtClean="0"/>
          </a:p>
          <a:p>
            <a:endParaRPr lang="fr-BE" dirty="0"/>
          </a:p>
          <a:p>
            <a:endParaRPr lang="fr-BE" dirty="0" smtClean="0"/>
          </a:p>
          <a:p>
            <a:endParaRPr lang="fr-BE" dirty="0"/>
          </a:p>
          <a:p>
            <a:endParaRPr lang="fr-BE" dirty="0" smtClean="0"/>
          </a:p>
          <a:p>
            <a:endParaRPr lang="fr-BE" dirty="0"/>
          </a:p>
          <a:p>
            <a:endParaRPr lang="fr-BE" dirty="0" smtClean="0"/>
          </a:p>
          <a:p>
            <a:endParaRPr lang="fr-BE" dirty="0"/>
          </a:p>
          <a:p>
            <a:endParaRPr lang="fr-BE" dirty="0" smtClean="0"/>
          </a:p>
          <a:p>
            <a:endParaRPr lang="fr-BE" dirty="0"/>
          </a:p>
          <a:p>
            <a:endParaRPr lang="fr-BE" dirty="0" smtClean="0"/>
          </a:p>
          <a:p>
            <a:pPr marL="0" indent="0">
              <a:buNone/>
            </a:pPr>
            <a:endParaRPr lang="fr-BE" dirty="0"/>
          </a:p>
        </p:txBody>
      </p:sp>
      <p:sp>
        <p:nvSpPr>
          <p:cNvPr id="2" name="Title 1"/>
          <p:cNvSpPr>
            <a:spLocks noGrp="1"/>
          </p:cNvSpPr>
          <p:nvPr>
            <p:ph type="title"/>
          </p:nvPr>
        </p:nvSpPr>
        <p:spPr/>
        <p:txBody>
          <a:bodyPr/>
          <a:lstStyle/>
          <a:p>
            <a:r>
              <a:rPr lang="nl-BE" dirty="0" smtClean="0">
                <a:solidFill>
                  <a:srgbClr val="0070C0"/>
                </a:solidFill>
              </a:rPr>
              <a:t>Mobile App</a:t>
            </a:r>
            <a:endParaRPr lang="nl-BE" dirty="0">
              <a:solidFill>
                <a:srgbClr val="0070C0"/>
              </a:solidFill>
            </a:endParaRPr>
          </a:p>
        </p:txBody>
      </p:sp>
      <p:sp>
        <p:nvSpPr>
          <p:cNvPr id="5" name="Rectangle 4"/>
          <p:cNvSpPr/>
          <p:nvPr/>
        </p:nvSpPr>
        <p:spPr>
          <a:xfrm>
            <a:off x="2783632" y="5370060"/>
            <a:ext cx="6913984" cy="1323439"/>
          </a:xfrm>
          <a:prstGeom prst="rect">
            <a:avLst/>
          </a:prstGeom>
        </p:spPr>
        <p:txBody>
          <a:bodyPr wrap="square">
            <a:spAutoFit/>
          </a:bodyPr>
          <a:lstStyle/>
          <a:p>
            <a:pPr lvl="1"/>
            <a:r>
              <a:rPr lang="en-US" sz="1600" dirty="0"/>
              <a:t>The MyBEnefits application is available in mobile and web versions</a:t>
            </a:r>
            <a:r>
              <a:rPr lang="fr-BE" sz="1600" dirty="0" smtClean="0"/>
              <a:t>.</a:t>
            </a:r>
            <a:endParaRPr lang="fr-BE" sz="1600" dirty="0"/>
          </a:p>
          <a:p>
            <a:pPr lvl="1"/>
            <a:r>
              <a:rPr lang="en-US" sz="1600" dirty="0"/>
              <a:t>available for Android </a:t>
            </a:r>
            <a:r>
              <a:rPr lang="en-US" sz="1600" dirty="0" smtClean="0"/>
              <a:t>from</a:t>
            </a:r>
            <a:r>
              <a:rPr lang="fr-BE" sz="1600" dirty="0"/>
              <a:t> </a:t>
            </a:r>
            <a:r>
              <a:rPr lang="fr-BE" sz="1600" u="sng" dirty="0">
                <a:solidFill>
                  <a:srgbClr val="0099D6"/>
                </a:solidFill>
                <a:hlinkClick r:id="rId3"/>
              </a:rPr>
              <a:t>Google Play</a:t>
            </a:r>
            <a:endParaRPr lang="fr-BE" sz="1600" dirty="0">
              <a:solidFill>
                <a:srgbClr val="0099D6"/>
              </a:solidFill>
            </a:endParaRPr>
          </a:p>
          <a:p>
            <a:pPr lvl="1"/>
            <a:r>
              <a:rPr lang="en-US" sz="1600" dirty="0" smtClean="0"/>
              <a:t>available </a:t>
            </a:r>
            <a:r>
              <a:rPr lang="en-US" sz="1600" dirty="0"/>
              <a:t>for Apple </a:t>
            </a:r>
            <a:r>
              <a:rPr lang="en-US" sz="1600" dirty="0" smtClean="0"/>
              <a:t>from</a:t>
            </a:r>
            <a:r>
              <a:rPr lang="fr-BE" sz="1600" dirty="0"/>
              <a:t> </a:t>
            </a:r>
            <a:r>
              <a:rPr lang="fr-BE" sz="1600" u="sng" dirty="0">
                <a:hlinkClick r:id="rId4"/>
              </a:rPr>
              <a:t>App </a:t>
            </a:r>
            <a:r>
              <a:rPr lang="fr-BE" sz="1600" u="sng" dirty="0" smtClean="0">
                <a:hlinkClick r:id="rId4"/>
              </a:rPr>
              <a:t>store</a:t>
            </a:r>
            <a:endParaRPr lang="fr-BE" sz="1600" dirty="0"/>
          </a:p>
          <a:p>
            <a:pPr lvl="1"/>
            <a:r>
              <a:rPr lang="en-US" sz="1600" dirty="0"/>
              <a:t>available via the website </a:t>
            </a:r>
            <a:r>
              <a:rPr lang="fr-BE" sz="1600" u="sng" dirty="0" smtClean="0">
                <a:hlinkClick r:id="rId5"/>
              </a:rPr>
              <a:t>mybenefits.fgov.be</a:t>
            </a:r>
            <a:r>
              <a:rPr lang="fr-BE" sz="1600" dirty="0"/>
              <a:t> </a:t>
            </a:r>
          </a:p>
          <a:p>
            <a:pPr marL="685800" lvl="1" indent="-285750">
              <a:buFont typeface="Wingdings" panose="05000000000000000000" pitchFamily="2" charset="2"/>
              <a:buChar char="à"/>
              <a:defRPr/>
            </a:pPr>
            <a:endParaRPr lang="fr-BE" sz="1600" dirty="0">
              <a:solidFill>
                <a:prstClr val="black"/>
              </a:solidFill>
              <a:latin typeface="Calibri"/>
              <a:cs typeface="+mn-cs"/>
            </a:endParaRPr>
          </a:p>
        </p:txBody>
      </p:sp>
      <p:sp>
        <p:nvSpPr>
          <p:cNvPr id="4" name="Slide Number Placeholder 3"/>
          <p:cNvSpPr>
            <a:spLocks noGrp="1"/>
          </p:cNvSpPr>
          <p:nvPr>
            <p:ph type="sldNum" sz="quarter" idx="4"/>
          </p:nvPr>
        </p:nvSpPr>
        <p:spPr/>
        <p:txBody>
          <a:bodyPr/>
          <a:lstStyle/>
          <a:p>
            <a:r>
              <a:rPr lang="fr-BE" dirty="0" smtClean="0"/>
              <a:t> </a:t>
            </a:r>
            <a:fld id="{30A9230E-FFBB-4CCB-ABD7-198084EDE768}" type="slidenum">
              <a:rPr lang="fr-BE" smtClean="0"/>
              <a:pPr/>
              <a:t>65</a:t>
            </a:fld>
            <a:r>
              <a:rPr lang="fr-BE" dirty="0" smtClean="0"/>
              <a:t> </a:t>
            </a:r>
            <a:endParaRPr lang="fr-BE" dirty="0"/>
          </a:p>
        </p:txBody>
      </p:sp>
    </p:spTree>
    <p:extLst>
      <p:ext uri="{BB962C8B-B14F-4D97-AF65-F5344CB8AC3E}">
        <p14:creationId xmlns:p14="http://schemas.microsoft.com/office/powerpoint/2010/main" val="7531045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solidFill>
                  <a:srgbClr val="0070C0"/>
                </a:solidFill>
              </a:rPr>
              <a:t>Citizen - consult &amp; </a:t>
            </a:r>
            <a:r>
              <a:rPr lang="nl-BE" dirty="0" err="1">
                <a:solidFill>
                  <a:srgbClr val="0070C0"/>
                </a:solidFill>
              </a:rPr>
              <a:t>create</a:t>
            </a:r>
            <a:r>
              <a:rPr lang="nl-BE" dirty="0">
                <a:solidFill>
                  <a:srgbClr val="0070C0"/>
                </a:solidFill>
              </a:rPr>
              <a:t> code</a:t>
            </a:r>
          </a:p>
        </p:txBody>
      </p:sp>
      <p:pic>
        <p:nvPicPr>
          <p:cNvPr id="5" name="Picture 4"/>
          <p:cNvPicPr>
            <a:picLocks noChangeAspect="1"/>
          </p:cNvPicPr>
          <p:nvPr/>
        </p:nvPicPr>
        <p:blipFill>
          <a:blip r:embed="rId2"/>
          <a:stretch>
            <a:fillRect/>
          </a:stretch>
        </p:blipFill>
        <p:spPr>
          <a:xfrm>
            <a:off x="2351584" y="980728"/>
            <a:ext cx="3029069" cy="5040560"/>
          </a:xfrm>
          <a:prstGeom prst="rect">
            <a:avLst/>
          </a:prstGeom>
        </p:spPr>
      </p:pic>
      <p:pic>
        <p:nvPicPr>
          <p:cNvPr id="7" name="Picture 6"/>
          <p:cNvPicPr>
            <a:picLocks noChangeAspect="1"/>
          </p:cNvPicPr>
          <p:nvPr/>
        </p:nvPicPr>
        <p:blipFill>
          <a:blip r:embed="rId3"/>
          <a:stretch>
            <a:fillRect/>
          </a:stretch>
        </p:blipFill>
        <p:spPr>
          <a:xfrm>
            <a:off x="5735960" y="980728"/>
            <a:ext cx="4181282" cy="4847482"/>
          </a:xfrm>
          <a:prstGeom prst="rect">
            <a:avLst/>
          </a:prstGeo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66</a:t>
            </a:fld>
            <a:r>
              <a:rPr lang="fr-BE" smtClean="0"/>
              <a:t> </a:t>
            </a:r>
            <a:endParaRPr lang="fr-BE" dirty="0"/>
          </a:p>
        </p:txBody>
      </p:sp>
    </p:spTree>
    <p:extLst>
      <p:ext uri="{BB962C8B-B14F-4D97-AF65-F5344CB8AC3E}">
        <p14:creationId xmlns:p14="http://schemas.microsoft.com/office/powerpoint/2010/main" val="126218338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solidFill>
                  <a:srgbClr val="0070C0"/>
                </a:solidFill>
              </a:rPr>
              <a:t>Professional - consult</a:t>
            </a:r>
            <a:endParaRPr lang="nl-BE" dirty="0">
              <a:solidFill>
                <a:srgbClr val="0070C0"/>
              </a:solidFill>
            </a:endParaRPr>
          </a:p>
        </p:txBody>
      </p:sp>
      <p:pic>
        <p:nvPicPr>
          <p:cNvPr id="5" name="Content Placeholder 4"/>
          <p:cNvPicPr>
            <a:picLocks noGrp="1"/>
          </p:cNvPicPr>
          <p:nvPr>
            <p:ph idx="4294967295"/>
          </p:nvPr>
        </p:nvPicPr>
        <p:blipFill>
          <a:blip r:embed="rId2"/>
          <a:stretch>
            <a:fillRect/>
          </a:stretch>
        </p:blipFill>
        <p:spPr>
          <a:xfrm>
            <a:off x="6528048" y="1084209"/>
            <a:ext cx="3367087" cy="4968875"/>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2429" b="11569"/>
          <a:stretch/>
        </p:blipFill>
        <p:spPr>
          <a:xfrm>
            <a:off x="2783632" y="1128126"/>
            <a:ext cx="3190875" cy="4881043"/>
          </a:xfrm>
          <a:prstGeom prst="rect">
            <a:avLst/>
          </a:prstGeom>
        </p:spPr>
      </p:pic>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67</a:t>
            </a:fld>
            <a:r>
              <a:rPr lang="fr-BE" smtClean="0"/>
              <a:t> </a:t>
            </a:r>
            <a:endParaRPr lang="fr-BE" dirty="0"/>
          </a:p>
        </p:txBody>
      </p:sp>
    </p:spTree>
    <p:extLst>
      <p:ext uri="{BB962C8B-B14F-4D97-AF65-F5344CB8AC3E}">
        <p14:creationId xmlns:p14="http://schemas.microsoft.com/office/powerpoint/2010/main" val="111008327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solidFill>
                  <a:srgbClr val="0070C0"/>
                </a:solidFill>
              </a:rPr>
              <a:t>Professional - </a:t>
            </a:r>
            <a:r>
              <a:rPr lang="nl-BE" dirty="0" err="1" smtClean="0">
                <a:solidFill>
                  <a:srgbClr val="0070C0"/>
                </a:solidFill>
              </a:rPr>
              <a:t>result</a:t>
            </a:r>
            <a:endParaRPr lang="nl-BE" dirty="0">
              <a:solidFill>
                <a:srgbClr val="0070C0"/>
              </a:solidFill>
            </a:endParaRPr>
          </a:p>
        </p:txBody>
      </p:sp>
      <p:pic>
        <p:nvPicPr>
          <p:cNvPr id="3" name="Picture 2"/>
          <p:cNvPicPr>
            <a:picLocks noChangeAspect="1"/>
          </p:cNvPicPr>
          <p:nvPr/>
        </p:nvPicPr>
        <p:blipFill>
          <a:blip r:embed="rId2"/>
          <a:stretch>
            <a:fillRect/>
          </a:stretch>
        </p:blipFill>
        <p:spPr>
          <a:xfrm>
            <a:off x="4151784" y="1077026"/>
            <a:ext cx="3384376" cy="5184576"/>
          </a:xfrm>
          <a:prstGeom prst="rect">
            <a:avLst/>
          </a:prstGeom>
        </p:spPr>
      </p:pic>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68</a:t>
            </a:fld>
            <a:r>
              <a:rPr lang="fr-BE" smtClean="0"/>
              <a:t> </a:t>
            </a:r>
            <a:endParaRPr lang="fr-BE" dirty="0"/>
          </a:p>
        </p:txBody>
      </p:sp>
    </p:spTree>
    <p:extLst>
      <p:ext uri="{BB962C8B-B14F-4D97-AF65-F5344CB8AC3E}">
        <p14:creationId xmlns:p14="http://schemas.microsoft.com/office/powerpoint/2010/main" val="169518520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GB" dirty="0" smtClean="0"/>
              <a:t>legal translation of</a:t>
            </a:r>
          </a:p>
          <a:p>
            <a:pPr lvl="1"/>
            <a:r>
              <a:rPr lang="en-GB" dirty="0" smtClean="0"/>
              <a:t>the common vision on information management</a:t>
            </a:r>
          </a:p>
          <a:p>
            <a:pPr lvl="1"/>
            <a:r>
              <a:rPr lang="en-GB" dirty="0" smtClean="0"/>
              <a:t>the common vision on information security and privacy protection</a:t>
            </a:r>
          </a:p>
          <a:p>
            <a:pPr lvl="1"/>
            <a:r>
              <a:rPr lang="en-GB" dirty="0" smtClean="0"/>
              <a:t>the obligation to use unique identification keys</a:t>
            </a:r>
          </a:p>
          <a:p>
            <a:r>
              <a:rPr lang="en-GB" dirty="0" smtClean="0"/>
              <a:t>creation of a public institution (CBSS) that acts as a driving force</a:t>
            </a:r>
          </a:p>
          <a:p>
            <a:pPr lvl="1"/>
            <a:r>
              <a:rPr lang="en-GB" dirty="0" smtClean="0"/>
              <a:t>mission and tasks</a:t>
            </a:r>
          </a:p>
          <a:p>
            <a:pPr lvl="1"/>
            <a:r>
              <a:rPr lang="en-GB" dirty="0" smtClean="0"/>
              <a:t>governance by the stakeholders</a:t>
            </a:r>
          </a:p>
          <a:p>
            <a:pPr lvl="1"/>
            <a:r>
              <a:rPr lang="en-GB" dirty="0" smtClean="0"/>
              <a:t>financing principles</a:t>
            </a:r>
          </a:p>
          <a:p>
            <a:r>
              <a:rPr lang="en-GB" dirty="0" smtClean="0"/>
              <a:t>creation of an information security committee</a:t>
            </a:r>
          </a:p>
          <a:p>
            <a:r>
              <a:rPr lang="en-GB" dirty="0" smtClean="0"/>
              <a:t>probative value of electronic information storage and exchange</a:t>
            </a:r>
          </a:p>
          <a:p>
            <a:r>
              <a:rPr lang="en-GB" dirty="0" smtClean="0"/>
              <a:t>punishment of abuse of the system</a:t>
            </a:r>
          </a:p>
          <a:p>
            <a:r>
              <a:rPr lang="en-GB" dirty="0" smtClean="0"/>
              <a:t>gradually, coordination or harmonisation of basic legal concepts</a:t>
            </a:r>
          </a:p>
          <a:p>
            <a:r>
              <a:rPr lang="en-GB" dirty="0" smtClean="0"/>
              <a:t>gradually, adaptation of business processes set out in the law</a:t>
            </a:r>
          </a:p>
          <a:p>
            <a:endParaRPr lang="en-US" dirty="0"/>
          </a:p>
        </p:txBody>
      </p:sp>
      <p:sp>
        <p:nvSpPr>
          <p:cNvPr id="24578" name="Title 1"/>
          <p:cNvSpPr>
            <a:spLocks noGrp="1"/>
          </p:cNvSpPr>
          <p:nvPr>
            <p:ph type="title"/>
          </p:nvPr>
        </p:nvSpPr>
        <p:spPr/>
        <p:txBody>
          <a:bodyPr/>
          <a:lstStyle/>
          <a:p>
            <a:r>
              <a:rPr lang="en-GB" altLang="en-US" dirty="0"/>
              <a:t>U</a:t>
            </a:r>
            <a:r>
              <a:rPr lang="en-GB" altLang="en-US" dirty="0" smtClean="0"/>
              <a:t>seful legal framework</a:t>
            </a:r>
            <a:endParaRPr lang="en-US" altLang="en-US" dirty="0" smtClean="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69</a:t>
            </a:fld>
            <a:r>
              <a:rPr lang="fr-BE" smtClean="0"/>
              <a:t> </a:t>
            </a:r>
            <a:endParaRPr lang="fr-BE" dirty="0"/>
          </a:p>
        </p:txBody>
      </p:sp>
    </p:spTree>
    <p:extLst>
      <p:ext uri="{BB962C8B-B14F-4D97-AF65-F5344CB8AC3E}">
        <p14:creationId xmlns:p14="http://schemas.microsoft.com/office/powerpoint/2010/main" val="37142509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4226087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smtClean="0"/>
              <a:t>gains in efficiency</a:t>
            </a:r>
          </a:p>
          <a:p>
            <a:pPr lvl="1"/>
            <a:r>
              <a:rPr lang="en-GB" dirty="0" smtClean="0"/>
              <a:t>in terms of cost: services are delivered at a lower total cost due to</a:t>
            </a:r>
          </a:p>
          <a:p>
            <a:pPr lvl="2"/>
            <a:r>
              <a:rPr lang="en-GB" dirty="0" smtClean="0"/>
              <a:t>a unique information collection using a common information model and administrative instructions</a:t>
            </a:r>
          </a:p>
          <a:p>
            <a:pPr lvl="2"/>
            <a:r>
              <a:rPr lang="en-GB" dirty="0" smtClean="0"/>
              <a:t>a lesser need to re-encoding of information by stimulating electronic information exchange</a:t>
            </a:r>
          </a:p>
          <a:p>
            <a:pPr lvl="2"/>
            <a:r>
              <a:rPr lang="en-GB" dirty="0" smtClean="0"/>
              <a:t>a drastic reduction of the number of contacts between actors in the social sector on the one hand and companies or citizens on the other</a:t>
            </a:r>
          </a:p>
          <a:p>
            <a:pPr lvl="2"/>
            <a:r>
              <a:rPr lang="en-GB" dirty="0" smtClean="0"/>
              <a:t>a functional task sharing concerning information management, information validation and application development</a:t>
            </a:r>
          </a:p>
          <a:p>
            <a:pPr lvl="2"/>
            <a:r>
              <a:rPr lang="en-GB" dirty="0" smtClean="0"/>
              <a:t>a minimal administrative burden</a:t>
            </a:r>
          </a:p>
          <a:p>
            <a:pPr lvl="1"/>
            <a:endParaRPr lang="en-GB" dirty="0" smtClean="0"/>
          </a:p>
          <a:p>
            <a:pPr lvl="1"/>
            <a:r>
              <a:rPr lang="en-GB" dirty="0" smtClean="0"/>
              <a:t>according to a study of the Belgian Planning Bureau, rationalization of the information exchange processes between the employers and the social sector implies an annual saving of administrative costs of about 1.7 billion € a year for the companies</a:t>
            </a:r>
          </a:p>
          <a:p>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70</a:t>
            </a:fld>
            <a:r>
              <a:rPr lang="fr-BE" smtClean="0"/>
              <a:t> </a:t>
            </a:r>
            <a:endParaRPr lang="fr-BE" dirty="0"/>
          </a:p>
        </p:txBody>
      </p:sp>
      <p:sp>
        <p:nvSpPr>
          <p:cNvPr id="30722" name="Title 1"/>
          <p:cNvSpPr>
            <a:spLocks noGrp="1"/>
          </p:cNvSpPr>
          <p:nvPr>
            <p:ph type="title"/>
          </p:nvPr>
        </p:nvSpPr>
        <p:spPr/>
        <p:txBody>
          <a:bodyPr/>
          <a:lstStyle/>
          <a:p>
            <a:r>
              <a:rPr lang="en-GB" altLang="en-US" smtClean="0"/>
              <a:t>Advantages</a:t>
            </a:r>
            <a:endParaRPr lang="en-US" altLang="en-US" smtClean="0"/>
          </a:p>
        </p:txBody>
      </p:sp>
    </p:spTree>
    <p:extLst>
      <p:ext uri="{BB962C8B-B14F-4D97-AF65-F5344CB8AC3E}">
        <p14:creationId xmlns:p14="http://schemas.microsoft.com/office/powerpoint/2010/main" val="38278916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smtClean="0"/>
              <a:t>gains in efficiency</a:t>
            </a:r>
          </a:p>
          <a:p>
            <a:pPr lvl="1"/>
            <a:r>
              <a:rPr lang="en-GB" dirty="0" smtClean="0"/>
              <a:t>in terms of quantity: more services are delivered</a:t>
            </a:r>
          </a:p>
          <a:p>
            <a:pPr lvl="2"/>
            <a:r>
              <a:rPr lang="en-GB" dirty="0" smtClean="0"/>
              <a:t>services are available at any time, from anywhere and from several devices</a:t>
            </a:r>
          </a:p>
          <a:p>
            <a:pPr lvl="2"/>
            <a:r>
              <a:rPr lang="en-GB" dirty="0" smtClean="0"/>
              <a:t>services are delivered in an integrated way according to the logic of the customer</a:t>
            </a:r>
          </a:p>
          <a:p>
            <a:pPr lvl="1"/>
            <a:endParaRPr lang="en-GB" dirty="0" smtClean="0"/>
          </a:p>
          <a:p>
            <a:pPr lvl="1"/>
            <a:r>
              <a:rPr lang="en-GB" dirty="0" smtClean="0"/>
              <a:t>in terms of speed: the services are delivered in less time</a:t>
            </a:r>
          </a:p>
          <a:p>
            <a:pPr lvl="2"/>
            <a:r>
              <a:rPr lang="en-GB" dirty="0" smtClean="0"/>
              <a:t>benefits can be allocated quicker because information is available faster</a:t>
            </a:r>
          </a:p>
          <a:p>
            <a:pPr lvl="2"/>
            <a:r>
              <a:rPr lang="en-GB" dirty="0" smtClean="0"/>
              <a:t>waiting and travel time is reduced</a:t>
            </a:r>
          </a:p>
          <a:p>
            <a:pPr lvl="2"/>
            <a:r>
              <a:rPr lang="en-GB" dirty="0" smtClean="0"/>
              <a:t>companies and citizens can directly interact with the competent actors in the social sector with real time feedback</a:t>
            </a:r>
          </a:p>
          <a:p>
            <a:endParaRPr lang="en-US" dirty="0"/>
          </a:p>
        </p:txBody>
      </p:sp>
      <p:sp>
        <p:nvSpPr>
          <p:cNvPr id="4" name="Slide Number Placeholder 3"/>
          <p:cNvSpPr>
            <a:spLocks noGrp="1"/>
          </p:cNvSpPr>
          <p:nvPr>
            <p:ph type="sldNum" sz="quarter" idx="4"/>
          </p:nvPr>
        </p:nvSpPr>
        <p:spPr/>
        <p:txBody>
          <a:bodyPr/>
          <a:lstStyle/>
          <a:p>
            <a:r>
              <a:rPr lang="fr-BE" smtClean="0"/>
              <a:t> </a:t>
            </a:r>
            <a:fld id="{30A9230E-FFBB-4CCB-ABD7-198084EDE768}" type="slidenum">
              <a:rPr lang="fr-BE" smtClean="0"/>
              <a:pPr/>
              <a:t>71</a:t>
            </a:fld>
            <a:r>
              <a:rPr lang="fr-BE" smtClean="0"/>
              <a:t> </a:t>
            </a:r>
            <a:endParaRPr lang="fr-BE" dirty="0"/>
          </a:p>
        </p:txBody>
      </p:sp>
      <p:sp>
        <p:nvSpPr>
          <p:cNvPr id="32770" name="Title 1"/>
          <p:cNvSpPr>
            <a:spLocks noGrp="1"/>
          </p:cNvSpPr>
          <p:nvPr>
            <p:ph type="title"/>
          </p:nvPr>
        </p:nvSpPr>
        <p:spPr/>
        <p:txBody>
          <a:bodyPr/>
          <a:lstStyle/>
          <a:p>
            <a:r>
              <a:rPr lang="en-GB" altLang="en-US" smtClean="0"/>
              <a:t>Advantages</a:t>
            </a:r>
            <a:endParaRPr lang="en-US" altLang="en-US" smtClean="0"/>
          </a:p>
        </p:txBody>
      </p:sp>
    </p:spTree>
    <p:extLst>
      <p:ext uri="{BB962C8B-B14F-4D97-AF65-F5344CB8AC3E}">
        <p14:creationId xmlns:p14="http://schemas.microsoft.com/office/powerpoint/2010/main" val="183300095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en-GB" dirty="0" smtClean="0"/>
              <a:t>gains in effectiveness: better social protection</a:t>
            </a:r>
          </a:p>
          <a:p>
            <a:pPr lvl="1"/>
            <a:r>
              <a:rPr lang="en-GB" dirty="0" smtClean="0"/>
              <a:t>in terms of quality: same services at same total cost in same time, but to a higher quality standard</a:t>
            </a:r>
          </a:p>
          <a:p>
            <a:pPr lvl="1"/>
            <a:endParaRPr lang="en-GB" dirty="0" smtClean="0"/>
          </a:p>
          <a:p>
            <a:pPr lvl="1"/>
            <a:r>
              <a:rPr lang="en-GB" dirty="0" smtClean="0"/>
              <a:t>in terms of type of services: new types of services, e.g.</a:t>
            </a:r>
          </a:p>
          <a:p>
            <a:pPr lvl="2"/>
            <a:r>
              <a:rPr lang="en-GB" dirty="0" smtClean="0"/>
              <a:t>push system: automated granting of benefits</a:t>
            </a:r>
          </a:p>
          <a:p>
            <a:pPr lvl="2"/>
            <a:r>
              <a:rPr lang="en-GB" dirty="0" smtClean="0"/>
              <a:t>active search of non-take-up using data warehousing techniques</a:t>
            </a:r>
          </a:p>
          <a:p>
            <a:pPr lvl="2"/>
            <a:r>
              <a:rPr lang="en-GB" dirty="0" smtClean="0"/>
              <a:t>controlled management of own personal information</a:t>
            </a:r>
          </a:p>
          <a:p>
            <a:pPr lvl="2"/>
            <a:r>
              <a:rPr lang="en-GB" dirty="0" smtClean="0"/>
              <a:t>personalized simulation environments</a:t>
            </a:r>
          </a:p>
          <a:p>
            <a:endParaRPr lang="en-GB" dirty="0" smtClean="0"/>
          </a:p>
          <a:p>
            <a:r>
              <a:rPr lang="en-GB" dirty="0" smtClean="0"/>
              <a:t>better support of social policy</a:t>
            </a:r>
          </a:p>
          <a:p>
            <a:endParaRPr lang="en-GB" dirty="0" smtClean="0"/>
          </a:p>
          <a:p>
            <a:r>
              <a:rPr lang="en-GB" dirty="0" smtClean="0"/>
              <a:t>more efficient combating of fraud </a:t>
            </a:r>
            <a:endParaRPr lang="en-GB" dirty="0"/>
          </a:p>
        </p:txBody>
      </p:sp>
      <p:sp>
        <p:nvSpPr>
          <p:cNvPr id="3" name="Slide Number Placeholder 2"/>
          <p:cNvSpPr>
            <a:spLocks noGrp="1"/>
          </p:cNvSpPr>
          <p:nvPr>
            <p:ph type="sldNum" sz="quarter" idx="4"/>
          </p:nvPr>
        </p:nvSpPr>
        <p:spPr/>
        <p:txBody>
          <a:bodyPr/>
          <a:lstStyle/>
          <a:p>
            <a:r>
              <a:rPr lang="fr-BE" smtClean="0"/>
              <a:t> </a:t>
            </a:r>
            <a:fld id="{30A9230E-FFBB-4CCB-ABD7-198084EDE768}" type="slidenum">
              <a:rPr lang="fr-BE" smtClean="0"/>
              <a:pPr/>
              <a:t>72</a:t>
            </a:fld>
            <a:r>
              <a:rPr lang="fr-BE" smtClean="0"/>
              <a:t> </a:t>
            </a:r>
            <a:endParaRPr lang="fr-BE" dirty="0"/>
          </a:p>
        </p:txBody>
      </p:sp>
      <p:sp>
        <p:nvSpPr>
          <p:cNvPr id="4" name="Titel 3"/>
          <p:cNvSpPr>
            <a:spLocks noGrp="1"/>
          </p:cNvSpPr>
          <p:nvPr>
            <p:ph type="title"/>
          </p:nvPr>
        </p:nvSpPr>
        <p:spPr/>
        <p:txBody>
          <a:bodyPr/>
          <a:lstStyle/>
          <a:p>
            <a:r>
              <a:rPr lang="nl-BE" smtClean="0"/>
              <a:t>Advantages</a:t>
            </a:r>
            <a:endParaRPr lang="nl-BE" dirty="0"/>
          </a:p>
        </p:txBody>
      </p:sp>
    </p:spTree>
    <p:extLst>
      <p:ext uri="{BB962C8B-B14F-4D97-AF65-F5344CB8AC3E}">
        <p14:creationId xmlns:p14="http://schemas.microsoft.com/office/powerpoint/2010/main" val="202787059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5900"/>
                    </a14:imgEffect>
                    <a14:imgEffect>
                      <a14:saturation sat="0"/>
                    </a14:imgEffect>
                  </a14:imgLayer>
                </a14:imgProps>
              </a:ext>
            </a:extLst>
          </a:blip>
          <a:stretch>
            <a:fillRect/>
          </a:stretch>
        </p:blipFill>
        <p:spPr>
          <a:xfrm>
            <a:off x="1586236" y="1387227"/>
            <a:ext cx="4524132" cy="4176122"/>
          </a:xfrm>
          <a:prstGeom prst="rect">
            <a:avLst/>
          </a:prstGeom>
          <a:solidFill>
            <a:schemeClr val="accent5">
              <a:lumMod val="75000"/>
            </a:schemeClr>
          </a:solidFill>
          <a:ln>
            <a:noFill/>
          </a:ln>
        </p:spPr>
      </p:pic>
      <p:grpSp>
        <p:nvGrpSpPr>
          <p:cNvPr id="5" name="Group 11"/>
          <p:cNvGrpSpPr>
            <a:grpSpLocks/>
          </p:cNvGrpSpPr>
          <p:nvPr/>
        </p:nvGrpSpPr>
        <p:grpSpPr bwMode="auto">
          <a:xfrm>
            <a:off x="6110430" y="2132863"/>
            <a:ext cx="4624520" cy="2800767"/>
            <a:chOff x="4406900" y="2676525"/>
            <a:chExt cx="4268788" cy="2802021"/>
          </a:xfrm>
        </p:grpSpPr>
        <p:pic>
          <p:nvPicPr>
            <p:cNvPr id="6"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3690" y="415191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2"/>
            <p:cNvSpPr txBox="1">
              <a:spLocks noChangeArrowheads="1"/>
            </p:cNvSpPr>
            <p:nvPr userDrawn="1"/>
          </p:nvSpPr>
          <p:spPr bwMode="auto">
            <a:xfrm>
              <a:off x="4787900" y="2676525"/>
              <a:ext cx="3887788" cy="2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endParaRPr lang="fr-BE" altLang="en-US" sz="1600" dirty="0">
                <a:solidFill>
                  <a:srgbClr val="0D0D0D"/>
                </a:solidFill>
                <a:latin typeface="+mn-lt"/>
                <a:cs typeface="Arial" pitchFamily="34" charset="0"/>
              </a:endParaRPr>
            </a:p>
            <a:p>
              <a:pPr>
                <a:defRPr/>
              </a:pPr>
              <a:r>
                <a:rPr lang="nl-BE" sz="1600" dirty="0" smtClean="0">
                  <a:latin typeface="+mn-lt"/>
                  <a:cs typeface="Arial" pitchFamily="34" charset="0"/>
                </a:rPr>
                <a:t>frank.robben@mail.fgov.be </a:t>
              </a:r>
              <a:endParaRPr lang="nl-BE" sz="1600" dirty="0">
                <a:latin typeface="+mn-lt"/>
                <a:cs typeface="Arial" pitchFamily="34" charset="0"/>
              </a:endParaRP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a:t>
              </a:r>
              <a:r>
                <a:rPr lang="nl-BE" sz="1600" dirty="0" err="1">
                  <a:latin typeface="+mn-lt"/>
                  <a:cs typeface="Arial" pitchFamily="34" charset="0"/>
                  <a:sym typeface="Arial" pitchFamily="34" charset="0"/>
                </a:rPr>
                <a:t>FrRobben</a:t>
              </a:r>
              <a:endParaRPr lang="nl-BE" sz="1600" dirty="0">
                <a:latin typeface="+mn-lt"/>
                <a:cs typeface="Arial" pitchFamily="34" charset="0"/>
                <a:sym typeface="Arial" pitchFamily="34" charset="0"/>
              </a:endParaRPr>
            </a:p>
            <a:p>
              <a:pPr>
                <a:defRPr/>
              </a:pPr>
              <a:endParaRPr lang="fr-BE" altLang="en-US" sz="1600" dirty="0">
                <a:latin typeface="+mn-lt"/>
                <a:cs typeface="Arial" pitchFamily="34" charset="0"/>
                <a:sym typeface="Arial" pitchFamily="34" charset="0"/>
              </a:endParaRPr>
            </a:p>
            <a:p>
              <a:pPr>
                <a:defRPr/>
              </a:pPr>
              <a:r>
                <a:rPr lang="nl-BE" sz="1600" dirty="0">
                  <a:latin typeface="+mn-lt"/>
                  <a:cs typeface="Arial" pitchFamily="34" charset="0"/>
                  <a:sym typeface="Arial" pitchFamily="34" charset="0"/>
                </a:rPr>
                <a:t>https://www.frankrobben.be</a:t>
              </a:r>
            </a:p>
            <a:p>
              <a:pPr>
                <a:defRPr/>
              </a:pPr>
              <a:r>
                <a:rPr lang="nl-BE" sz="1600" dirty="0">
                  <a:latin typeface="+mn-lt"/>
                  <a:cs typeface="Arial" pitchFamily="34" charset="0"/>
                  <a:sym typeface="Arial" pitchFamily="34" charset="0"/>
                </a:rPr>
                <a:t>https://www.ksz.fgov.be</a:t>
              </a:r>
            </a:p>
            <a:p>
              <a:pPr>
                <a:defRPr/>
              </a:pPr>
              <a:r>
                <a:rPr lang="nl-BE" sz="1600" dirty="0" smtClean="0">
                  <a:latin typeface="+mn-lt"/>
                  <a:cs typeface="Arial" pitchFamily="34" charset="0"/>
                  <a:sym typeface="Arial" pitchFamily="34" charset="0"/>
                </a:rPr>
                <a:t>https</a:t>
              </a:r>
              <a:r>
                <a:rPr lang="nl-BE" sz="1600" dirty="0">
                  <a:latin typeface="+mn-lt"/>
                  <a:cs typeface="Arial" pitchFamily="34" charset="0"/>
                  <a:sym typeface="Arial" pitchFamily="34" charset="0"/>
                </a:rPr>
                <a:t>://</a:t>
              </a:r>
              <a:r>
                <a:rPr lang="nl-BE" sz="1600" dirty="0" smtClean="0">
                  <a:latin typeface="+mn-lt"/>
                  <a:cs typeface="Arial" pitchFamily="34" charset="0"/>
                  <a:sym typeface="Arial" pitchFamily="34" charset="0"/>
                </a:rPr>
                <a:t>www.ehealth.fgov.be</a:t>
              </a:r>
              <a:endParaRPr lang="nl-BE" sz="1600" dirty="0">
                <a:latin typeface="+mn-lt"/>
                <a:cs typeface="Arial" pitchFamily="34" charset="0"/>
                <a:sym typeface="Arial" pitchFamily="34" charset="0"/>
              </a:endParaRPr>
            </a:p>
          </p:txBody>
        </p:sp>
      </p:grpSp>
      <p:sp>
        <p:nvSpPr>
          <p:cNvPr id="2" name="Slide Number Placeholder 1"/>
          <p:cNvSpPr>
            <a:spLocks noGrp="1"/>
          </p:cNvSpPr>
          <p:nvPr>
            <p:ph type="sldNum" sz="quarter" idx="4"/>
          </p:nvPr>
        </p:nvSpPr>
        <p:spPr/>
        <p:txBody>
          <a:bodyPr/>
          <a:lstStyle/>
          <a:p>
            <a:r>
              <a:rPr lang="fr-BE" smtClean="0"/>
              <a:t> </a:t>
            </a:r>
            <a:fld id="{30A9230E-FFBB-4CCB-ABD7-198084EDE768}" type="slidenum">
              <a:rPr lang="fr-BE" smtClean="0"/>
              <a:pPr/>
              <a:t>73</a:t>
            </a:fld>
            <a:r>
              <a:rPr lang="fr-BE" smtClean="0"/>
              <a:t> </a:t>
            </a:r>
            <a:endParaRPr lang="fr-BE" dirty="0"/>
          </a:p>
        </p:txBody>
      </p:sp>
    </p:spTree>
    <p:extLst>
      <p:ext uri="{BB962C8B-B14F-4D97-AF65-F5344CB8AC3E}">
        <p14:creationId xmlns:p14="http://schemas.microsoft.com/office/powerpoint/2010/main" val="21989005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6737082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3047683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2_Custom Design">
  <a:themeElements>
    <a:clrScheme name="Custom 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87BE"/>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14691</TotalTime>
  <Words>3037</Words>
  <Application>Microsoft Office PowerPoint</Application>
  <PresentationFormat>Breedbeeld</PresentationFormat>
  <Paragraphs>514</Paragraphs>
  <Slides>73</Slides>
  <Notes>33</Notes>
  <HiddenSlides>0</HiddenSlides>
  <MMClips>0</MMClips>
  <ScaleCrop>false</ScaleCrop>
  <HeadingPairs>
    <vt:vector size="8" baseType="variant">
      <vt:variant>
        <vt:lpstr>Gebruikte lettertypen</vt:lpstr>
      </vt:variant>
      <vt:variant>
        <vt:i4>9</vt:i4>
      </vt:variant>
      <vt:variant>
        <vt:lpstr>Thema</vt:lpstr>
      </vt:variant>
      <vt:variant>
        <vt:i4>1</vt:i4>
      </vt:variant>
      <vt:variant>
        <vt:lpstr>Ingesloten OLE-bronprogramma's</vt:lpstr>
      </vt:variant>
      <vt:variant>
        <vt:i4>1</vt:i4>
      </vt:variant>
      <vt:variant>
        <vt:lpstr>Diatitels</vt:lpstr>
      </vt:variant>
      <vt:variant>
        <vt:i4>73</vt:i4>
      </vt:variant>
    </vt:vector>
  </HeadingPairs>
  <TitlesOfParts>
    <vt:vector size="84" baseType="lpstr">
      <vt:lpstr>MS PGothic</vt:lpstr>
      <vt:lpstr>Arial</vt:lpstr>
      <vt:lpstr>Calibri</vt:lpstr>
      <vt:lpstr>Calibri Light</vt:lpstr>
      <vt:lpstr>Helvetica Neue Light</vt:lpstr>
      <vt:lpstr>Roboto</vt:lpstr>
      <vt:lpstr>STIXGeneral-Regular</vt:lpstr>
      <vt:lpstr>Verdana</vt:lpstr>
      <vt:lpstr>Wingdings</vt:lpstr>
      <vt:lpstr>2_Custom Design</vt:lpstr>
      <vt:lpstr>Clip</vt:lpstr>
      <vt:lpstr>Sound electronic information management as a critical success factor for effective and efficient social protection and health care</vt:lpstr>
      <vt:lpstr>About me (°1961)</vt:lpstr>
      <vt:lpstr>Setting the scene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Application in the Belgian social sector</vt:lpstr>
      <vt:lpstr>Stakeholders of the Belgian social sector</vt:lpstr>
      <vt:lpstr>Crossroads Bank of Social Security (CBSS)</vt:lpstr>
      <vt:lpstr>Crossroads Bank of Social Security (CBSS) </vt:lpstr>
      <vt:lpstr>Results</vt:lpstr>
      <vt:lpstr>Results</vt:lpstr>
      <vt:lpstr>Results</vt:lpstr>
      <vt:lpstr>Quartely declaration salary &amp; working time</vt:lpstr>
      <vt:lpstr>Declaration of social risks</vt:lpstr>
      <vt:lpstr>Results</vt:lpstr>
      <vt:lpstr>Social security portal for citizens</vt:lpstr>
      <vt:lpstr>Distributed information servers</vt:lpstr>
      <vt:lpstr>Pre-processed messages</vt:lpstr>
      <vt:lpstr>Useful tool: the reference directory</vt:lpstr>
      <vt:lpstr>Common vision on information management</vt:lpstr>
      <vt:lpstr>Common vision on information management</vt:lpstr>
      <vt:lpstr>Common vision on information management</vt:lpstr>
      <vt:lpstr>Common vision on information security</vt:lpstr>
      <vt:lpstr>Common vision on information security</vt:lpstr>
      <vt:lpstr>Maximum automatic granting of additional rights </vt:lpstr>
      <vt:lpstr>Additional rights</vt:lpstr>
      <vt:lpstr>Principles</vt:lpstr>
      <vt:lpstr>Standardized Social Statutes (SSS)</vt:lpstr>
      <vt:lpstr>Buffer database</vt:lpstr>
      <vt:lpstr>Buffer database - advantages</vt:lpstr>
      <vt:lpstr>Lego brick philosophy</vt:lpstr>
      <vt:lpstr>Lego brick philosophy</vt:lpstr>
      <vt:lpstr>MyBenefits</vt:lpstr>
      <vt:lpstr>Secure login</vt:lpstr>
      <vt:lpstr>Mobile App</vt:lpstr>
      <vt:lpstr>Citizen - consult &amp; create code</vt:lpstr>
      <vt:lpstr>Professional - consult</vt:lpstr>
      <vt:lpstr>Professional - result</vt:lpstr>
      <vt:lpstr>Useful legal framework</vt:lpstr>
      <vt:lpstr>Advantages</vt:lpstr>
      <vt:lpstr>Advantages</vt:lpstr>
      <vt:lpstr>Advantages</vt:lpstr>
      <vt:lpstr>PowerPoint-presentatie</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Quentin Delsaut</dc:creator>
  <cp:lastModifiedBy>Auteur</cp:lastModifiedBy>
  <cp:revision>1117</cp:revision>
  <cp:lastPrinted>2017-12-08T10:25:32Z</cp:lastPrinted>
  <dcterms:created xsi:type="dcterms:W3CDTF">2013-03-05T07:37:33Z</dcterms:created>
  <dcterms:modified xsi:type="dcterms:W3CDTF">2023-10-05T13:18:37Z</dcterms:modified>
</cp:coreProperties>
</file>