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07" r:id="rId4"/>
    <p:sldMasterId id="2147483917" r:id="rId5"/>
    <p:sldMasterId id="2147483953" r:id="rId6"/>
    <p:sldMasterId id="2147483968" r:id="rId7"/>
  </p:sldMasterIdLst>
  <p:notesMasterIdLst>
    <p:notesMasterId r:id="rId55"/>
  </p:notesMasterIdLst>
  <p:handoutMasterIdLst>
    <p:handoutMasterId r:id="rId56"/>
  </p:handoutMasterIdLst>
  <p:sldIdLst>
    <p:sldId id="301" r:id="rId8"/>
    <p:sldId id="257" r:id="rId9"/>
    <p:sldId id="324" r:id="rId10"/>
    <p:sldId id="269" r:id="rId11"/>
    <p:sldId id="271" r:id="rId12"/>
    <p:sldId id="272" r:id="rId13"/>
    <p:sldId id="270" r:id="rId14"/>
    <p:sldId id="319" r:id="rId15"/>
    <p:sldId id="311" r:id="rId16"/>
    <p:sldId id="304" r:id="rId17"/>
    <p:sldId id="275" r:id="rId18"/>
    <p:sldId id="279" r:id="rId19"/>
    <p:sldId id="318" r:id="rId20"/>
    <p:sldId id="276" r:id="rId21"/>
    <p:sldId id="277" r:id="rId22"/>
    <p:sldId id="278" r:id="rId23"/>
    <p:sldId id="264" r:id="rId24"/>
    <p:sldId id="306" r:id="rId25"/>
    <p:sldId id="261" r:id="rId26"/>
    <p:sldId id="280" r:id="rId27"/>
    <p:sldId id="286" r:id="rId28"/>
    <p:sldId id="287" r:id="rId29"/>
    <p:sldId id="288" r:id="rId30"/>
    <p:sldId id="317" r:id="rId31"/>
    <p:sldId id="322" r:id="rId32"/>
    <p:sldId id="265" r:id="rId33"/>
    <p:sldId id="289" r:id="rId34"/>
    <p:sldId id="290" r:id="rId35"/>
    <p:sldId id="291" r:id="rId36"/>
    <p:sldId id="303" r:id="rId37"/>
    <p:sldId id="313" r:id="rId38"/>
    <p:sldId id="266" r:id="rId39"/>
    <p:sldId id="292" r:id="rId40"/>
    <p:sldId id="293" r:id="rId41"/>
    <p:sldId id="294" r:id="rId42"/>
    <p:sldId id="295" r:id="rId43"/>
    <p:sldId id="323" r:id="rId44"/>
    <p:sldId id="296" r:id="rId45"/>
    <p:sldId id="267" r:id="rId46"/>
    <p:sldId id="297" r:id="rId47"/>
    <p:sldId id="315" r:id="rId48"/>
    <p:sldId id="268" r:id="rId49"/>
    <p:sldId id="298" r:id="rId50"/>
    <p:sldId id="299" r:id="rId51"/>
    <p:sldId id="316" r:id="rId52"/>
    <p:sldId id="300" r:id="rId53"/>
    <p:sldId id="302" r:id="rId54"/>
  </p:sldIdLst>
  <p:sldSz cx="12192000" cy="6858000"/>
  <p:notesSz cx="6797675" cy="9926638"/>
  <p:embeddedFontLst>
    <p:embeddedFont>
      <p:font typeface="Open Sans Semibold" panose="020B0604020202020204" charset="0"/>
      <p:bold r:id="rId57"/>
      <p:boldItalic r:id="rId58"/>
    </p:embeddedFont>
    <p:embeddedFont>
      <p:font typeface="Open Sans" panose="020B0606030504020204" pitchFamily="3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Open Sans Semibold" panose="020B0604020202020204" charset="0"/>
      <p:bold r:id="rId57"/>
      <p:boldItalic r:id="rId58"/>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coppens@smals.be" initials="f" lastIdx="3" clrIdx="0">
    <p:extLst>
      <p:ext uri="{19B8F6BF-5375-455C-9EA6-DF929625EA0E}">
        <p15:presenceInfo xmlns:p15="http://schemas.microsoft.com/office/powerpoint/2012/main" userId="filip.coppens@smals.b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66F"/>
    <a:srgbClr val="B82400"/>
    <a:srgbClr val="087670"/>
    <a:srgbClr val="0082BE"/>
    <a:srgbClr val="0087BE"/>
    <a:srgbClr val="0082B8"/>
    <a:srgbClr val="0082B4"/>
    <a:srgbClr val="0082AE"/>
    <a:srgbClr val="0078AE"/>
    <a:srgbClr val="0A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85331" autoAdjust="0"/>
  </p:normalViewPr>
  <p:slideViewPr>
    <p:cSldViewPr>
      <p:cViewPr varScale="1">
        <p:scale>
          <a:sx n="71" d="100"/>
          <a:sy n="71" d="100"/>
        </p:scale>
        <p:origin x="75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10"/>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3.fntdata"/><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6.fntdata"/><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3A29A6-86A1-4C77-B3EB-5344DDC64EE2}" type="datetimeFigureOut">
              <a:rPr lang="en-US" smtClean="0"/>
              <a:t>11/8/2023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11/8/2023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1</a:t>
            </a:r>
            <a:r>
              <a:rPr lang="nl-BE" baseline="30000" dirty="0" smtClean="0"/>
              <a:t>ste</a:t>
            </a:r>
            <a:r>
              <a:rPr lang="nl-BE" dirty="0" smtClean="0"/>
              <a:t> actieplan (</a:t>
            </a:r>
            <a:r>
              <a:rPr lang="nl-BE" dirty="0" err="1" smtClean="0"/>
              <a:t>roadmap</a:t>
            </a:r>
            <a:r>
              <a:rPr lang="nl-BE" dirty="0" smtClean="0"/>
              <a:t>) &gt; 2013</a:t>
            </a:r>
          </a:p>
          <a:p>
            <a:r>
              <a:rPr lang="nl-BE" dirty="0" smtClean="0"/>
              <a:t>Versie 4.0 (2022-2024) = continuïteit van de eerste 3 plannen</a:t>
            </a:r>
          </a:p>
          <a:p>
            <a:pPr lvl="1"/>
            <a:r>
              <a:rPr lang="nl-BE" dirty="0" smtClean="0"/>
              <a:t>2013-2015</a:t>
            </a:r>
          </a:p>
          <a:p>
            <a:pPr lvl="1"/>
            <a:r>
              <a:rPr lang="nl-BE" dirty="0" smtClean="0"/>
              <a:t>2016-2018</a:t>
            </a:r>
          </a:p>
          <a:p>
            <a:pPr lvl="1"/>
            <a:r>
              <a:rPr lang="nl-BE" dirty="0" smtClean="0"/>
              <a:t>2019-2021</a:t>
            </a:r>
          </a:p>
          <a:p>
            <a:r>
              <a:rPr lang="nl-BE" dirty="0" smtClean="0"/>
              <a:t>Inwerkingtreding: 20 oktober 2022</a:t>
            </a:r>
          </a:p>
          <a:p>
            <a:pPr lvl="1"/>
            <a:r>
              <a:rPr lang="nl-BE" dirty="0" smtClean="0"/>
              <a:t>datum van goedkeuring van het protocolakkoord door de Interministeriële Conferentie Volksgezondheid (IMC)</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a:t>
            </a:fld>
            <a:endParaRPr lang="en-US"/>
          </a:p>
        </p:txBody>
      </p:sp>
    </p:spTree>
    <p:extLst>
      <p:ext uri="{BB962C8B-B14F-4D97-AF65-F5344CB8AC3E}">
        <p14:creationId xmlns:p14="http://schemas.microsoft.com/office/powerpoint/2010/main" val="118269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RIZIV</a:t>
            </a:r>
          </a:p>
          <a:p>
            <a:r>
              <a:rPr lang="nl-BE" dirty="0" smtClean="0"/>
              <a:t>Standaardisering van alle doorverwijzingen van een zorgverlener naar een andere</a:t>
            </a:r>
          </a:p>
          <a:p>
            <a:r>
              <a:rPr lang="nl-BE" dirty="0" smtClean="0"/>
              <a:t>Voorschriften voor behandeling extra-</a:t>
            </a:r>
            <a:r>
              <a:rPr lang="nl-BE" dirty="0" err="1" smtClean="0"/>
              <a:t>muros</a:t>
            </a:r>
            <a:r>
              <a:rPr lang="nl-BE" dirty="0" smtClean="0"/>
              <a:t> of intra-</a:t>
            </a:r>
            <a:r>
              <a:rPr lang="nl-BE" dirty="0" err="1" smtClean="0"/>
              <a:t>muros</a:t>
            </a:r>
            <a:r>
              <a:rPr lang="nl-BE" dirty="0" smtClean="0"/>
              <a:t> (opvolging kine, ambulante verpleegkundige zorg, diëtisten, spraaktherapeuten, labo, beeldvorming, ...)</a:t>
            </a:r>
          </a:p>
          <a:p>
            <a:r>
              <a:rPr lang="nl-BE" dirty="0" smtClean="0"/>
              <a:t>Uitrol van een volledig digitaal beheer van de aanmaak, annulering, raadpleging en overdracht van de voorschriften</a:t>
            </a:r>
          </a:p>
          <a:p>
            <a:r>
              <a:rPr lang="nl-BE" dirty="0" smtClean="0"/>
              <a:t>Implementatie van een digitaal stuurplatform tussen primaire en secundaire zorg met medewerking van de patiënten, onder meer via</a:t>
            </a:r>
          </a:p>
          <a:p>
            <a:pPr lvl="1"/>
            <a:r>
              <a:rPr lang="nl-BE" dirty="0" smtClean="0"/>
              <a:t>behoud en ophalen van aanbevelingsbrieven</a:t>
            </a:r>
          </a:p>
          <a:p>
            <a:pPr lvl="1"/>
            <a:r>
              <a:rPr lang="nl-BE" dirty="0" smtClean="0"/>
              <a:t>actualisering en bijwerking van het curriculum van de zorgverlener</a:t>
            </a:r>
          </a:p>
          <a:p>
            <a:pPr lvl="1"/>
            <a:r>
              <a:rPr lang="nl-BE" dirty="0" smtClean="0"/>
              <a:t>centralisatie van de voorgeschreven doorverwijsbrieven voor een betere opvolging van de patiënt</a:t>
            </a:r>
          </a:p>
          <a:p>
            <a:pPr lvl="1"/>
            <a:r>
              <a:rPr lang="nl-BE" dirty="0" smtClean="0"/>
              <a:t>opzoeking van zorgverleners op basis van verschillende criteria (locatie, expertise, ...)</a:t>
            </a:r>
          </a:p>
          <a:p>
            <a:pPr lvl="1"/>
            <a:r>
              <a:rPr lang="nl-BE" dirty="0" smtClean="0"/>
              <a: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12</a:t>
            </a:fld>
            <a:endParaRPr lang="en-US"/>
          </a:p>
        </p:txBody>
      </p:sp>
    </p:spTree>
    <p:extLst>
      <p:ext uri="{BB962C8B-B14F-4D97-AF65-F5344CB8AC3E}">
        <p14:creationId xmlns:p14="http://schemas.microsoft.com/office/powerpoint/2010/main" val="3609131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FOD Volksgezondheid</a:t>
            </a:r>
          </a:p>
          <a:p>
            <a:r>
              <a:rPr lang="nl-BE" dirty="0" smtClean="0"/>
              <a:t>Geheel van systemen en applicaties waardoor een multidisciplinair team van zorgverleners de gepaste zorg en de zorg die het best geschikt is voor de medische opvolging van een patiënt kan toedienen</a:t>
            </a:r>
          </a:p>
          <a:p>
            <a:pPr lvl="1"/>
            <a:r>
              <a:rPr lang="nl-BE" dirty="0" smtClean="0"/>
              <a:t>in een 1</a:t>
            </a:r>
            <a:r>
              <a:rPr lang="nl-BE" baseline="30000" dirty="0" smtClean="0"/>
              <a:t>ste</a:t>
            </a:r>
            <a:r>
              <a:rPr lang="nl-BE" dirty="0" smtClean="0"/>
              <a:t> fase tussen de professionals van de eerste lijn</a:t>
            </a:r>
          </a:p>
          <a:p>
            <a:pPr lvl="1"/>
            <a:r>
              <a:rPr lang="nl-BE" dirty="0" smtClean="0"/>
              <a:t>de samenwerking met de 2</a:t>
            </a:r>
            <a:r>
              <a:rPr lang="nl-BE" baseline="30000" dirty="0" smtClean="0"/>
              <a:t>de</a:t>
            </a:r>
            <a:r>
              <a:rPr lang="nl-BE" dirty="0" smtClean="0"/>
              <a:t> lijn is voorzien</a:t>
            </a:r>
          </a:p>
          <a:p>
            <a:r>
              <a:rPr lang="nl-BE" dirty="0" smtClean="0"/>
              <a:t>Bv. : voorzetting en verbetering van het </a:t>
            </a:r>
            <a:r>
              <a:rPr lang="nl-BE" dirty="0" err="1" smtClean="0"/>
              <a:t>BelRai</a:t>
            </a:r>
            <a:r>
              <a:rPr lang="nl-BE" dirty="0" smtClean="0"/>
              <a:t>-systeem (ondersteuningstool voor de zorgverleners bij de evaluatie en de opvolging van de gezondheidstoestand van kwetsbare personen) door nieuwe functies</a:t>
            </a:r>
          </a:p>
          <a:p>
            <a:pPr lvl="1"/>
            <a:r>
              <a:rPr lang="nl-BE" dirty="0" smtClean="0"/>
              <a:t>uitrol van “Mijn </a:t>
            </a:r>
            <a:r>
              <a:rPr lang="nl-BE" dirty="0" err="1" smtClean="0"/>
              <a:t>BelRAI</a:t>
            </a:r>
            <a:r>
              <a:rPr lang="nl-BE" dirty="0" smtClean="0"/>
              <a:t>” voor de patiënt</a:t>
            </a:r>
          </a:p>
          <a:p>
            <a:pPr lvl="1"/>
            <a:r>
              <a:rPr lang="nl-BE" dirty="0" smtClean="0"/>
              <a:t>uitbreiding van de toegang tot de actoren uit de sector van de maatschappelijke hulpverlening</a:t>
            </a:r>
          </a:p>
          <a:p>
            <a:pPr lvl="1"/>
            <a:r>
              <a:rPr lang="nl-BE" dirty="0" smtClean="0"/>
              <a:t>implementatie van de tool “</a:t>
            </a:r>
            <a:r>
              <a:rPr lang="nl-BE" dirty="0" err="1" smtClean="0"/>
              <a:t>BelRAI</a:t>
            </a:r>
            <a:r>
              <a:rPr lang="nl-BE" dirty="0" smtClean="0"/>
              <a:t> Home Care” voor de sector van de gezinshulp</a:t>
            </a:r>
          </a:p>
          <a:p>
            <a:pPr lvl="1"/>
            <a:r>
              <a:rPr lang="nl-BE" dirty="0" smtClean="0"/>
              <a:t>gebruik van de “</a:t>
            </a:r>
            <a:r>
              <a:rPr lang="nl-BE" dirty="0" err="1" smtClean="0"/>
              <a:t>BelRAI</a:t>
            </a:r>
            <a:r>
              <a:rPr lang="nl-BE" dirty="0" smtClean="0"/>
              <a:t> Long Term Care </a:t>
            </a:r>
            <a:r>
              <a:rPr lang="nl-BE" dirty="0" err="1" smtClean="0"/>
              <a:t>Facilities</a:t>
            </a:r>
            <a:r>
              <a:rPr lang="nl-BE" dirty="0" smtClean="0"/>
              <a:t>” voor de woonzorgcentra</a:t>
            </a:r>
          </a:p>
          <a:p>
            <a:pPr lvl="2"/>
            <a:r>
              <a:rPr lang="nl-BE" dirty="0" smtClean="0"/>
              <a:t>inschaling van hun bewoners en opmaken van een zorgplan in samenwerking met de patiënt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14</a:t>
            </a:fld>
            <a:endParaRPr lang="en-US"/>
          </a:p>
        </p:txBody>
      </p:sp>
    </p:spTree>
    <p:extLst>
      <p:ext uri="{BB962C8B-B14F-4D97-AF65-F5344CB8AC3E}">
        <p14:creationId xmlns:p14="http://schemas.microsoft.com/office/powerpoint/2010/main" val="69879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Digitaal zorg- en ondersteuningsplan</a:t>
            </a:r>
          </a:p>
          <a:p>
            <a:r>
              <a:rPr lang="nl-BE" b="1" dirty="0" smtClean="0"/>
              <a:t>Vlaamse Regering</a:t>
            </a:r>
          </a:p>
          <a:p>
            <a:r>
              <a:rPr lang="nl-BE" dirty="0" smtClean="0"/>
              <a:t>Digitaal zorg- en ondersteuningsplan in het kader van de eerstelijnszorg</a:t>
            </a:r>
          </a:p>
          <a:p>
            <a:pPr lvl="1"/>
            <a:r>
              <a:rPr lang="nl-BE" dirty="0" smtClean="0"/>
              <a:t>op basis van de informatie die beschikbaar is in de </a:t>
            </a:r>
            <a:r>
              <a:rPr lang="nl-BE" dirty="0" err="1" smtClean="0"/>
              <a:t>BelRAI</a:t>
            </a:r>
            <a:r>
              <a:rPr lang="nl-BE" dirty="0" smtClean="0"/>
              <a:t>-instrumenten, het zorgteam, na raadpleging van de zorgvraag van de patiënt</a:t>
            </a:r>
          </a:p>
          <a:p>
            <a:pPr lvl="1"/>
            <a:r>
              <a:rPr lang="nl-BE" dirty="0" smtClean="0"/>
              <a:t>mogelijkheid om minimale medische gegevens op multidisciplinaire wijze uit te wisselen</a:t>
            </a:r>
          </a:p>
          <a:p>
            <a:pPr lvl="1"/>
            <a:r>
              <a:rPr lang="nl-BE" dirty="0" smtClean="0"/>
              <a:t>mogelijkheid om de bestaande medische dossiers op te nemen om de administratieve werklast te verminderen </a:t>
            </a:r>
          </a:p>
          <a:p>
            <a:pPr lvl="1"/>
            <a:r>
              <a:rPr lang="nl-BE" dirty="0" smtClean="0"/>
              <a:t>gegevens opgeslagen in het zorgplan dat via Vitalink toegankelijk is</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15</a:t>
            </a:fld>
            <a:endParaRPr lang="en-US"/>
          </a:p>
        </p:txBody>
      </p:sp>
    </p:spTree>
    <p:extLst>
      <p:ext uri="{BB962C8B-B14F-4D97-AF65-F5344CB8AC3E}">
        <p14:creationId xmlns:p14="http://schemas.microsoft.com/office/powerpoint/2010/main" val="2466854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Waalse Regering</a:t>
            </a:r>
          </a:p>
          <a:p>
            <a:r>
              <a:rPr lang="nl-BE" dirty="0" smtClean="0"/>
              <a:t>Waals relanceplan met 319 maatregelen verspreid over 22 strategische doelstellingen</a:t>
            </a:r>
          </a:p>
          <a:p>
            <a:r>
              <a:rPr lang="nl-BE" dirty="0" smtClean="0"/>
              <a:t>5 projecten hebben betrekking op online gezondheid</a:t>
            </a:r>
          </a:p>
          <a:p>
            <a:pPr marL="914400" lvl="1" indent="-457200">
              <a:buFont typeface="+mj-lt"/>
              <a:buAutoNum type="arabicPeriod"/>
            </a:pPr>
            <a:r>
              <a:rPr lang="nl-BE" dirty="0" smtClean="0"/>
              <a:t>het volledige gezondheidsdossier van de Waalse burgers op een geïntegreerde en gestructureerde manier digitaliseren</a:t>
            </a:r>
          </a:p>
          <a:p>
            <a:pPr marL="914400" lvl="1" indent="-457200">
              <a:buFont typeface="+mj-lt"/>
              <a:buAutoNum type="arabicPeriod"/>
            </a:pPr>
            <a:r>
              <a:rPr lang="nl-BE" dirty="0" smtClean="0"/>
              <a:t>ervoor zorgen dat het gezondheidsdossier tussen de verschillende gezondheidsactoren kan worden gebruikt </a:t>
            </a:r>
          </a:p>
          <a:p>
            <a:pPr lvl="2"/>
            <a:r>
              <a:rPr lang="nl-BE" dirty="0" smtClean="0"/>
              <a:t>gebruik van de FIHR-standaard</a:t>
            </a:r>
          </a:p>
          <a:p>
            <a:pPr marL="914400" lvl="1" indent="-457200">
              <a:buFont typeface="+mj-lt"/>
              <a:buAutoNum type="arabicPeriod"/>
            </a:pPr>
            <a:r>
              <a:rPr lang="nl-BE" dirty="0" smtClean="0"/>
              <a:t>een digitale tool inzake geïntegreerd beheer ontwikkelen voor het opvolgen, in kaart brengen en versterken van de Waalse maatregelen inzake gezondheidsbevordering en -preventie “</a:t>
            </a:r>
            <a:r>
              <a:rPr lang="nl-BE" dirty="0" err="1" smtClean="0"/>
              <a:t>W.all.in.health</a:t>
            </a:r>
            <a:r>
              <a:rPr lang="nl-BE" dirty="0" smtClean="0"/>
              <a:t>”</a:t>
            </a:r>
          </a:p>
          <a:p>
            <a:pPr marL="914400" lvl="1" indent="-457200">
              <a:buFont typeface="+mj-lt"/>
              <a:buAutoNum type="arabicPeriod"/>
            </a:pPr>
            <a:r>
              <a:rPr lang="nl-BE" dirty="0" smtClean="0"/>
              <a:t>de digitale innovatie in de sector van de thuiszorg en -hulp bevorderen</a:t>
            </a:r>
          </a:p>
          <a:p>
            <a:pPr marL="914400" lvl="1" indent="-457200">
              <a:buFont typeface="+mj-lt"/>
              <a:buAutoNum type="arabicPeriod"/>
            </a:pPr>
            <a:r>
              <a:rPr lang="nl-BE" dirty="0" smtClean="0"/>
              <a:t>ontwikkelen van een platform voor een beveiligde toegang tot medische gegevens in Wallonië (INAH-project, opgestart in 2018)</a:t>
            </a:r>
          </a:p>
          <a:p>
            <a:pPr lvl="2"/>
            <a:r>
              <a:rPr lang="nl-BE" dirty="0" smtClean="0"/>
              <a:t>integratie in de federale ontwikkelingen</a:t>
            </a:r>
          </a:p>
          <a:p>
            <a:pPr lvl="2"/>
            <a:r>
              <a:rPr lang="nl-BE" dirty="0" smtClean="0"/>
              <a:t>gebruik van de CoBRHA-gegevensbank</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16</a:t>
            </a:fld>
            <a:endParaRPr lang="en-US"/>
          </a:p>
        </p:txBody>
      </p:sp>
    </p:spTree>
    <p:extLst>
      <p:ext uri="{BB962C8B-B14F-4D97-AF65-F5344CB8AC3E}">
        <p14:creationId xmlns:p14="http://schemas.microsoft.com/office/powerpoint/2010/main" val="91806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RIZIV</a:t>
            </a:r>
          </a:p>
          <a:p>
            <a:r>
              <a:rPr lang="nl-BE" dirty="0" smtClean="0"/>
              <a:t>Geheel van centrale systemen die op basis van parameters wetenschappelijk onderbouwde adviezen verlenen over de volgende aangewezen stap (medische beeldvorming, voorschrijven van geneesmiddelen, ...)</a:t>
            </a:r>
          </a:p>
          <a:p>
            <a:r>
              <a:rPr lang="nl-BE" dirty="0" smtClean="0"/>
              <a:t>3 domeinen</a:t>
            </a:r>
          </a:p>
          <a:p>
            <a:pPr marL="914400" lvl="1" indent="-457200">
              <a:buFont typeface="+mj-lt"/>
              <a:buAutoNum type="arabicPeriod"/>
            </a:pPr>
            <a:r>
              <a:rPr lang="nl-BE" dirty="0" smtClean="0"/>
              <a:t>radiologie</a:t>
            </a:r>
          </a:p>
          <a:p>
            <a:pPr lvl="2"/>
            <a:r>
              <a:rPr lang="nl-BE" dirty="0" smtClean="0"/>
              <a:t>richtlijnen voor een goed gebruik van de medische beeldvorming worden onvoldoende opgevolgd</a:t>
            </a:r>
          </a:p>
          <a:p>
            <a:pPr lvl="2"/>
            <a:r>
              <a:rPr lang="nl-BE" dirty="0" smtClean="0"/>
              <a:t>onnodige radiologische onderzoeken, blootstelling aan straling niet gecompenseerd door de verwachte risico-batenverhouding voor de gezondheid</a:t>
            </a:r>
          </a:p>
          <a:p>
            <a:pPr marL="914400" lvl="1" indent="-457200">
              <a:buFont typeface="+mj-lt"/>
              <a:buAutoNum type="arabicPeriod"/>
            </a:pPr>
            <a:r>
              <a:rPr lang="nl-BE" dirty="0" smtClean="0"/>
              <a:t>klinische biologie</a:t>
            </a:r>
          </a:p>
          <a:p>
            <a:pPr lvl="2"/>
            <a:r>
              <a:rPr lang="nl-BE" dirty="0" smtClean="0"/>
              <a:t>ambulante sector &gt; 16 miljoen voorschriften voor labo-onderzoeken per jaar (670 miljoen euro)</a:t>
            </a:r>
          </a:p>
          <a:p>
            <a:pPr lvl="2"/>
            <a:r>
              <a:rPr lang="nl-BE" dirty="0" smtClean="0"/>
              <a:t>algemene geneeskunde &gt; + dan 350 miljoen euro per jaar</a:t>
            </a:r>
          </a:p>
          <a:p>
            <a:pPr lvl="2"/>
            <a:r>
              <a:rPr lang="nl-BE" dirty="0" smtClean="0"/>
              <a:t>noodzaak om onnodige voorschriften (die niet wetenschappelijk onderbouwd zijn) te vermijden  </a:t>
            </a:r>
          </a:p>
          <a:p>
            <a:pPr marL="914400" lvl="1" indent="-457200">
              <a:buFont typeface="+mj-lt"/>
              <a:buAutoNum type="arabicPeriod"/>
            </a:pPr>
            <a:r>
              <a:rPr lang="nl-BE" dirty="0" smtClean="0"/>
              <a:t>anti microbiologie</a:t>
            </a:r>
          </a:p>
          <a:p>
            <a:pPr lvl="2"/>
            <a:r>
              <a:rPr lang="nl-BE" dirty="0" smtClean="0"/>
              <a:t>correct gebruik van een geneesmiddel = de juiste molecule wordt aan de juiste patiënt, op de juiste wijze, in de juiste dosis, op het correct tijdstip en tijdens de juiste behandelingsduur toegediend</a:t>
            </a:r>
          </a:p>
          <a:p>
            <a:pPr lvl="2"/>
            <a:r>
              <a:rPr lang="nl-BE" dirty="0" smtClean="0"/>
              <a:t>belangrijk om de effectieve opvolging van de aanbevelingen voor het correct gebruik van antimicrobiële middelen (antibiotica, antivirale middelen, antischimmelmiddelen en </a:t>
            </a:r>
            <a:r>
              <a:rPr lang="nl-BE" dirty="0" err="1" smtClean="0"/>
              <a:t>antiparasitaire</a:t>
            </a:r>
            <a:r>
              <a:rPr lang="nl-BE" dirty="0" smtClean="0"/>
              <a:t> middelen) te verbeteren </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17</a:t>
            </a:fld>
            <a:endParaRPr lang="en-US"/>
          </a:p>
        </p:txBody>
      </p:sp>
    </p:spTree>
    <p:extLst>
      <p:ext uri="{BB962C8B-B14F-4D97-AF65-F5344CB8AC3E}">
        <p14:creationId xmlns:p14="http://schemas.microsoft.com/office/powerpoint/2010/main" val="11085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18</a:t>
            </a:fld>
            <a:endParaRPr lang="en-US"/>
          </a:p>
        </p:txBody>
      </p:sp>
    </p:spTree>
    <p:extLst>
      <p:ext uri="{BB962C8B-B14F-4D97-AF65-F5344CB8AC3E}">
        <p14:creationId xmlns:p14="http://schemas.microsoft.com/office/powerpoint/2010/main" val="395188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Doelstellingen</a:t>
            </a:r>
          </a:p>
          <a:p>
            <a:pPr lvl="1"/>
            <a:r>
              <a:rPr lang="nl-BE" dirty="0" smtClean="0"/>
              <a:t>de regels en de richtlijnen die door alle systemen van het ecosysteem van de online gezondheid moeten worden nageleefd wanneer ze toegang wensen te krijgen tot de gezondheid van een patiënt, uitvoerig beschrijven en standaardiseren</a:t>
            </a:r>
          </a:p>
          <a:p>
            <a:pPr lvl="1"/>
            <a:r>
              <a:rPr lang="nl-BE" dirty="0" smtClean="0"/>
              <a:t>de actieve rol van de patiënt versterken door</a:t>
            </a:r>
          </a:p>
          <a:p>
            <a:pPr lvl="2"/>
            <a:r>
              <a:rPr lang="nl-BE" dirty="0" smtClean="0"/>
              <a:t>de ondersteuning bij de digitale gezondheidscultuur</a:t>
            </a:r>
          </a:p>
          <a:p>
            <a:pPr lvl="2"/>
            <a:r>
              <a:rPr lang="nl-BE" dirty="0" smtClean="0"/>
              <a:t>de verbetering van de toegang van de patiënten tot hun eigen gegevens</a:t>
            </a:r>
          </a:p>
          <a:p>
            <a:r>
              <a:rPr lang="nl-BE" dirty="0" smtClean="0"/>
              <a:t>Projecten</a:t>
            </a:r>
          </a:p>
          <a:p>
            <a:pPr lvl="1"/>
            <a:r>
              <a:rPr lang="nl-BE" dirty="0" smtClean="0"/>
              <a:t>standaardisering en verduidelijking van de toegang tot de gezondheidsgegevens</a:t>
            </a:r>
          </a:p>
          <a:p>
            <a:pPr lvl="1"/>
            <a:r>
              <a:rPr lang="nl-BE" dirty="0" smtClean="0"/>
              <a:t>verdere ontwikkeling van het </a:t>
            </a:r>
            <a:r>
              <a:rPr lang="nl-BE" dirty="0" err="1" smtClean="0"/>
              <a:t>patiëntentoegangsportaal</a:t>
            </a:r>
            <a:r>
              <a:rPr lang="nl-BE" dirty="0" smtClean="0"/>
              <a:t> tot de gezondheidsgegevens (MijnGezondheid.be)</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19</a:t>
            </a:fld>
            <a:endParaRPr lang="en-US"/>
          </a:p>
        </p:txBody>
      </p:sp>
    </p:spTree>
    <p:extLst>
      <p:ext uri="{BB962C8B-B14F-4D97-AF65-F5344CB8AC3E}">
        <p14:creationId xmlns:p14="http://schemas.microsoft.com/office/powerpoint/2010/main" val="162972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eHealth-platform</a:t>
            </a:r>
          </a:p>
          <a:p>
            <a:r>
              <a:rPr lang="nl-BE" dirty="0" smtClean="0"/>
              <a:t>Op dit ogenblik is de toegang van de zorgverleners tot de gezondheidsgegevens van een patiënt onderworpen aan een reeks regels en processen</a:t>
            </a:r>
          </a:p>
          <a:p>
            <a:pPr lvl="1"/>
            <a:r>
              <a:rPr lang="nl-BE" dirty="0" smtClean="0"/>
              <a:t>geïnformeerde toestemming</a:t>
            </a:r>
          </a:p>
          <a:p>
            <a:pPr lvl="1"/>
            <a:r>
              <a:rPr lang="nl-BE" dirty="0" smtClean="0"/>
              <a:t>therapeutische relaties</a:t>
            </a:r>
          </a:p>
          <a:p>
            <a:pPr lvl="1"/>
            <a:r>
              <a:rPr lang="nl-BE" dirty="0" smtClean="0"/>
              <a:t>uitsluitingen van zorgverleners</a:t>
            </a:r>
          </a:p>
          <a:p>
            <a:pPr lvl="1"/>
            <a:r>
              <a:rPr lang="nl-BE" dirty="0" smtClean="0"/>
              <a:t>mandaten</a:t>
            </a:r>
          </a:p>
          <a:p>
            <a:pPr lvl="1"/>
            <a:r>
              <a:rPr lang="nl-BE" dirty="0" smtClean="0"/>
              <a:t>toegangsmatrix</a:t>
            </a:r>
          </a:p>
          <a:p>
            <a:r>
              <a:rPr lang="nl-BE" dirty="0" smtClean="0"/>
              <a:t>Doelstelling: deze regels verduidelijken, vereenvoudigen en op elkaar afstemmen, in het bijzonder wat de toegangsmatrix betreft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20</a:t>
            </a:fld>
            <a:endParaRPr lang="en-US"/>
          </a:p>
        </p:txBody>
      </p:sp>
    </p:spTree>
    <p:extLst>
      <p:ext uri="{BB962C8B-B14F-4D97-AF65-F5344CB8AC3E}">
        <p14:creationId xmlns:p14="http://schemas.microsoft.com/office/powerpoint/2010/main" val="1738024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Voorstel van een vereenvoudigde en meer open matrix om te voldoen aan de behoeften inzake informatiedeling tussen de zorgverleners</a:t>
            </a:r>
          </a:p>
          <a:p>
            <a:pPr lvl="0"/>
            <a:r>
              <a:rPr lang="nl-BE" dirty="0" smtClean="0"/>
              <a:t>Voorstel tot wijziging van de matrix</a:t>
            </a:r>
          </a:p>
          <a:p>
            <a:pPr lvl="1"/>
            <a:r>
              <a:rPr lang="nl-BE" dirty="0" smtClean="0"/>
              <a:t>default-matrix waarin wordt bepaald welke professional toegang mag krijgen tot welk gegeven</a:t>
            </a:r>
          </a:p>
          <a:p>
            <a:pPr lvl="2"/>
            <a:r>
              <a:rPr lang="nl-BE" dirty="0" smtClean="0"/>
              <a:t>de toestemming, de therapeutische relatie en de huidige functies blijven van toepassing</a:t>
            </a:r>
          </a:p>
          <a:p>
            <a:pPr lvl="2"/>
            <a:r>
              <a:rPr lang="nl-BE" dirty="0" smtClean="0"/>
              <a:t>het feit dat een gegeven of document raadpleegbaar is, betekent niet dat de zorgverlener het zal raadplegen</a:t>
            </a:r>
          </a:p>
          <a:p>
            <a:pPr lvl="3"/>
            <a:r>
              <a:rPr lang="nl-BE" dirty="0" smtClean="0"/>
              <a:t>hij kan dit enkel doen indien er een behoefte bestaat met betrekking tot de kwaliteit en de continuïteit van de zorg</a:t>
            </a:r>
          </a:p>
          <a:p>
            <a:pPr lvl="3"/>
            <a:r>
              <a:rPr lang="nl-BE" dirty="0" smtClean="0"/>
              <a:t>het beroepsgeheim is van toepassing</a:t>
            </a:r>
          </a:p>
          <a:p>
            <a:pPr lvl="2"/>
            <a:r>
              <a:rPr lang="nl-BE" dirty="0" smtClean="0"/>
              <a:t>in deze matrix zijn de toegangen van de occasionele zorgverleners verschillend van de toegangen van de reguliere zorgverleners waarbij aan deze laatsten uitgebreide toegangen worden verleend</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21</a:t>
            </a:fld>
            <a:endParaRPr lang="en-US"/>
          </a:p>
        </p:txBody>
      </p:sp>
    </p:spTree>
    <p:extLst>
      <p:ext uri="{BB962C8B-B14F-4D97-AF65-F5344CB8AC3E}">
        <p14:creationId xmlns:p14="http://schemas.microsoft.com/office/powerpoint/2010/main" val="70786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Projecten</a:t>
            </a:r>
          </a:p>
          <a:p>
            <a:pPr lvl="1"/>
            <a:r>
              <a:rPr lang="nl-BE" dirty="0" smtClean="0"/>
              <a:t>Verbetering van de metagegevens om de opzoeking en de rechtstreekse toegang tot de documenten te verbeteren</a:t>
            </a:r>
          </a:p>
          <a:p>
            <a:pPr lvl="2"/>
            <a:r>
              <a:rPr lang="nl-BE" dirty="0" smtClean="0"/>
              <a:t>resultaten van onderzoeken en labo-onderzoeken</a:t>
            </a:r>
          </a:p>
          <a:p>
            <a:pPr lvl="2"/>
            <a:r>
              <a:rPr lang="nl-BE" dirty="0" smtClean="0"/>
              <a:t>contactverslagen, ontslagbrieven</a:t>
            </a:r>
          </a:p>
          <a:p>
            <a:pPr lvl="1"/>
            <a:r>
              <a:rPr lang="nl-BE" dirty="0" smtClean="0"/>
              <a:t>Beheer van de zogenoemde gevoelige gegevens om </a:t>
            </a:r>
          </a:p>
          <a:p>
            <a:pPr lvl="2"/>
            <a:r>
              <a:rPr lang="nl-BE" dirty="0" smtClean="0"/>
              <a:t>de burgers en de zorgverleners voor deze problematiek te sensibiliseren (communicatiecampagnes)</a:t>
            </a:r>
          </a:p>
          <a:p>
            <a:pPr lvl="2"/>
            <a:r>
              <a:rPr lang="nl-BE" dirty="0" smtClean="0"/>
              <a:t>de zorgverleners in de mogelijkheid stellen om een specifiek document uit te sluiten van het delen (via hun softwarepakket en/of een ander kanaal), ongeacht waar het document zich bevindt</a:t>
            </a:r>
          </a:p>
          <a:p>
            <a:pPr lvl="1"/>
            <a:r>
              <a:rPr lang="nl-BE" dirty="0" smtClean="0"/>
              <a:t>Traceerbaarheid van de toegangen en de logs met als doel 	 </a:t>
            </a:r>
          </a:p>
          <a:p>
            <a:pPr lvl="2"/>
            <a:r>
              <a:rPr lang="nl-NL" dirty="0" smtClean="0"/>
              <a:t>door middel van logs een traceerbaarheid van de toegangen tot alle gedeelde documenten garanderen (wie heeft toegang gehad tot welk document, op welk tijdstip), ongeacht het toegangspunt</a:t>
            </a:r>
          </a:p>
          <a:p>
            <a:pPr lvl="2"/>
            <a:r>
              <a:rPr lang="nl-BE" dirty="0" smtClean="0"/>
              <a:t>de volledigheid, betrouwbaarheid, leesbaarheid en standaardisatie van de logs garanderen</a:t>
            </a:r>
          </a:p>
          <a:p>
            <a:pPr lvl="1"/>
            <a:r>
              <a:rPr lang="nl-BE" dirty="0" smtClean="0"/>
              <a:t>Visualisatie van de actieve therapeutische relaties en van de therapeutische relaties die op eenvormige en exhaustieve wijze werden afgesloten</a:t>
            </a:r>
          </a:p>
          <a:p>
            <a:pPr lvl="2"/>
            <a:r>
              <a:rPr lang="nl-BE" dirty="0" smtClean="0"/>
              <a:t>zowel op het niveau van de ziekenhuizen, de apothekers, de artsen, ...</a:t>
            </a:r>
          </a:p>
          <a:p>
            <a:pPr lvl="2"/>
            <a:r>
              <a:rPr lang="nl-BE" dirty="0" smtClean="0"/>
              <a:t>ongeacht waar de ‘bron’ therapeutische relatie is opgeslagen</a:t>
            </a:r>
          </a:p>
          <a:p>
            <a:pPr lvl="1"/>
            <a:r>
              <a:rPr lang="nl-BE" dirty="0" smtClean="0"/>
              <a:t>Uitrol van een meldingssysteem met betrekking tot de toegangen tot de patiëntgegevens</a:t>
            </a:r>
          </a:p>
          <a:p>
            <a:pPr lvl="1"/>
            <a:r>
              <a:rPr lang="nl-BE" dirty="0" smtClean="0"/>
              <a:t>Verduidelijking van het beheerproces van de klachten </a:t>
            </a:r>
          </a:p>
          <a:p>
            <a:pPr lvl="2"/>
            <a:r>
              <a:rPr lang="nl-BE" dirty="0" smtClean="0"/>
              <a:t>om het eenvoudiger en transparanter te maken voor de patiënt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22</a:t>
            </a:fld>
            <a:endParaRPr lang="en-US"/>
          </a:p>
        </p:txBody>
      </p:sp>
    </p:spTree>
    <p:extLst>
      <p:ext uri="{BB962C8B-B14F-4D97-AF65-F5344CB8AC3E}">
        <p14:creationId xmlns:p14="http://schemas.microsoft.com/office/powerpoint/2010/main" val="215513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a:t>
            </a:fld>
            <a:endParaRPr lang="en-US"/>
          </a:p>
        </p:txBody>
      </p:sp>
    </p:spTree>
    <p:extLst>
      <p:ext uri="{BB962C8B-B14F-4D97-AF65-F5344CB8AC3E}">
        <p14:creationId xmlns:p14="http://schemas.microsoft.com/office/powerpoint/2010/main" val="101999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FOD Volksgezondheid</a:t>
            </a:r>
          </a:p>
          <a:p>
            <a:r>
              <a:rPr lang="nl-BE" dirty="0" smtClean="0"/>
              <a:t>verdere ontwikkeling van het </a:t>
            </a:r>
            <a:r>
              <a:rPr lang="nl-BE" dirty="0" err="1" smtClean="0"/>
              <a:t>patiëntentoegangsportaal</a:t>
            </a:r>
            <a:r>
              <a:rPr lang="nl-BE" dirty="0" smtClean="0"/>
              <a:t> tot de gezondheidsgegevens (MijnGezondheid.be) volgens de principes waarbij aan de patiënt de volgende rechten worden toegekend </a:t>
            </a:r>
          </a:p>
          <a:p>
            <a:pPr lvl="1"/>
            <a:r>
              <a:rPr lang="nl-BE" dirty="0" smtClean="0"/>
              <a:t>het recht op een snelle en eenvoudige toegang tot zijn gezondheidsgegevens verlenen</a:t>
            </a:r>
          </a:p>
          <a:p>
            <a:pPr lvl="2"/>
            <a:r>
              <a:rPr lang="nl-BE" dirty="0" smtClean="0"/>
              <a:t>deze gegevens moeten digitaal beschikbaar zijn</a:t>
            </a:r>
          </a:p>
          <a:p>
            <a:pPr lvl="3"/>
            <a:r>
              <a:rPr lang="nl-BE" dirty="0" smtClean="0"/>
              <a:t>op een efficiënte, duidelijke en gebruiksvriendelijke manier raadpleegbaar zijn</a:t>
            </a:r>
          </a:p>
          <a:p>
            <a:pPr lvl="3"/>
            <a:r>
              <a:rPr lang="nl-BE" dirty="0" smtClean="0"/>
              <a:t>informatie onmiddellijk beschikbaar (vermijden om meermaals te moeten klikken)</a:t>
            </a:r>
          </a:p>
          <a:p>
            <a:pPr lvl="1"/>
            <a:r>
              <a:rPr lang="nl-BE" dirty="0" smtClean="0"/>
              <a:t>het recht om te beslissen met wie de eigen gezondheidsgegevens (gedeeltelijk of volledig) worden gedeeld</a:t>
            </a:r>
          </a:p>
          <a:p>
            <a:r>
              <a:rPr lang="nl-BE" dirty="0" smtClean="0"/>
              <a:t>Het project werd in oktober 2021 (fase 1) aangevat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23</a:t>
            </a:fld>
            <a:endParaRPr lang="en-US"/>
          </a:p>
        </p:txBody>
      </p:sp>
    </p:spTree>
    <p:extLst>
      <p:ext uri="{BB962C8B-B14F-4D97-AF65-F5344CB8AC3E}">
        <p14:creationId xmlns:p14="http://schemas.microsoft.com/office/powerpoint/2010/main" val="1310612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A4C6B6-9186-44B6-AEB1-8528D7C6E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765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Projecten</a:t>
            </a:r>
          </a:p>
          <a:p>
            <a:pPr lvl="1"/>
            <a:r>
              <a:rPr lang="nl-BE" dirty="0" smtClean="0"/>
              <a:t>lokaal dossier (elektronisch patiëntendossier - EPD) voor de zorgverleners en de gezondheidsinstellingen</a:t>
            </a:r>
          </a:p>
          <a:p>
            <a:pPr lvl="1"/>
            <a:r>
              <a:rPr lang="nl-BE" dirty="0" smtClean="0"/>
              <a:t>de actoren in de gezondheidszorg ondersteunen bij het gebruik van de online gezondheidsdiensten </a:t>
            </a:r>
          </a:p>
          <a:p>
            <a:pPr lvl="1"/>
            <a:r>
              <a:rPr lang="nl-BE" dirty="0" smtClean="0"/>
              <a:t>ontwikkeling van een portaal voor de zorgverleners (</a:t>
            </a:r>
            <a:r>
              <a:rPr lang="nl-BE" dirty="0" err="1" smtClean="0"/>
              <a:t>ProGezondheid</a:t>
            </a:r>
            <a:r>
              <a:rPr lang="nl-BE" dirty="0" smtClean="0"/>
              <a: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26</a:t>
            </a:fld>
            <a:endParaRPr lang="en-US"/>
          </a:p>
        </p:txBody>
      </p:sp>
    </p:spTree>
    <p:extLst>
      <p:ext uri="{BB962C8B-B14F-4D97-AF65-F5344CB8AC3E}">
        <p14:creationId xmlns:p14="http://schemas.microsoft.com/office/powerpoint/2010/main" val="862994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FOD Volksgezondheid</a:t>
            </a:r>
          </a:p>
          <a:p>
            <a:r>
              <a:rPr lang="nl-BE" dirty="0" smtClean="0"/>
              <a:t>EPD in alle ziekenhuizen &amp; voor elk gezondheidsberoep (kwaliteitswet)</a:t>
            </a:r>
          </a:p>
          <a:p>
            <a:pPr lvl="1"/>
            <a:r>
              <a:rPr lang="nl-BE" dirty="0" smtClean="0"/>
              <a:t>alle actoren in de gezondheidszorg (zorgverleners en zorginstellingen) moeten over een elektronisch dossier kunnen beschikken</a:t>
            </a:r>
          </a:p>
          <a:p>
            <a:pPr lvl="2"/>
            <a:r>
              <a:rPr lang="nl-BE" dirty="0" smtClean="0"/>
              <a:t>als ondersteuning voor de kwaliteit van hun eigen praktijk</a:t>
            </a:r>
          </a:p>
          <a:p>
            <a:pPr lvl="2"/>
            <a:r>
              <a:rPr lang="nl-BE" dirty="0" smtClean="0"/>
              <a:t>om relevante gezondheidsgegevens van de patiënten te kunnen uitwisselen met andere zorgverleners</a:t>
            </a:r>
          </a:p>
          <a:p>
            <a:pPr lvl="1"/>
            <a:r>
              <a:rPr lang="nl-BE" dirty="0" smtClean="0"/>
              <a:t>de gezondheidsgegevens van een patiënt blijven opgeslagen in de gegevensbron (ziekenhuis, laboratorium, </a:t>
            </a:r>
            <a:r>
              <a:rPr lang="nl-BE" dirty="0" err="1" smtClean="0"/>
              <a:t>BelRAI</a:t>
            </a:r>
            <a:r>
              <a:rPr lang="nl-BE" dirty="0" smtClean="0"/>
              <a:t>, ...) en worden via het hub/</a:t>
            </a:r>
            <a:r>
              <a:rPr lang="nl-BE" dirty="0" err="1" smtClean="0"/>
              <a:t>metahubsysteem</a:t>
            </a:r>
            <a:r>
              <a:rPr lang="nl-BE" dirty="0" smtClean="0"/>
              <a:t>/de gezondheidskluis bekendgemaakt</a:t>
            </a:r>
          </a:p>
          <a:p>
            <a:r>
              <a:rPr lang="nl-BE" dirty="0" smtClean="0"/>
              <a:t>(Financiële) ondersteuning van de ziekenhuizen bij de invoering van een EPD (als voorwaarde voor de realisatie van het BIHR-concept)</a:t>
            </a:r>
          </a:p>
          <a:p>
            <a:r>
              <a:rPr lang="nl-BE" dirty="0" smtClean="0"/>
              <a:t>Ondersteuning bij de ontwikkeling van softwarepakketten voor de zorgverleners van de eerste lijn voor wie het aanbod aan softwarepakketten zeer beperkt is</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27</a:t>
            </a:fld>
            <a:endParaRPr lang="en-US"/>
          </a:p>
        </p:txBody>
      </p:sp>
    </p:spTree>
    <p:extLst>
      <p:ext uri="{BB962C8B-B14F-4D97-AF65-F5344CB8AC3E}">
        <p14:creationId xmlns:p14="http://schemas.microsoft.com/office/powerpoint/2010/main" val="2932825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RIZIV</a:t>
            </a:r>
          </a:p>
          <a:p>
            <a:r>
              <a:rPr lang="nl-BE" dirty="0" smtClean="0"/>
              <a:t>Behoud van de stimulansen voor zorgverleners om de online gezondheidsdiensten te gebruiken</a:t>
            </a:r>
          </a:p>
          <a:p>
            <a:r>
              <a:rPr lang="nl-BE" dirty="0" smtClean="0"/>
              <a:t>Telematicapremies zijn op dit ogenblik beschikbaar voor</a:t>
            </a:r>
          </a:p>
          <a:p>
            <a:pPr lvl="1"/>
            <a:r>
              <a:rPr lang="nl-BE" dirty="0" smtClean="0"/>
              <a:t>huisartsen</a:t>
            </a:r>
          </a:p>
          <a:p>
            <a:pPr lvl="1"/>
            <a:r>
              <a:rPr lang="nl-BE" dirty="0" smtClean="0"/>
              <a:t>kinesitherapeuten</a:t>
            </a:r>
          </a:p>
          <a:p>
            <a:pPr lvl="1"/>
            <a:r>
              <a:rPr lang="nl-BE" dirty="0" smtClean="0"/>
              <a:t>verpleegkundigen</a:t>
            </a:r>
          </a:p>
          <a:p>
            <a:pPr lvl="1"/>
            <a:r>
              <a:rPr lang="nl-BE" dirty="0" smtClean="0"/>
              <a:t>tandartsen</a:t>
            </a:r>
          </a:p>
          <a:p>
            <a:pPr lvl="1"/>
            <a:r>
              <a:rPr lang="nl-BE" dirty="0" smtClean="0"/>
              <a:t>vroedvrouwen</a:t>
            </a:r>
          </a:p>
          <a:p>
            <a:r>
              <a:rPr lang="nl-BE" dirty="0" smtClean="0"/>
              <a:t>De criteria (en de overeenstemmende gebruiksdrempels) zijn voor elke beroepscategorie verschillend</a:t>
            </a:r>
          </a:p>
          <a:p>
            <a:r>
              <a:rPr lang="nl-BE" dirty="0" smtClean="0"/>
              <a:t>Doelstelling: de verschillende stimulansen zo goed mogelijk op elkaar afstemmen en ze in overeenstemming brengen met het werkelijk en kwalitatief gebruik van de online gezondheidsdiensten</a:t>
            </a:r>
          </a:p>
          <a:p>
            <a:pPr lvl="1"/>
            <a:r>
              <a:rPr lang="nl-BE" dirty="0" smtClean="0"/>
              <a:t>er zouden nieuwe criteria moeten worden ingevoerd naargelang de ontwikkeling van de beschikbare online gezondheidsdiensten</a:t>
            </a:r>
          </a:p>
          <a:p>
            <a:pPr lvl="1"/>
            <a:r>
              <a:rPr lang="nl-BE" dirty="0" smtClean="0"/>
              <a:t>bijvoorbeeld: het gebruik van de </a:t>
            </a:r>
            <a:r>
              <a:rPr lang="nl-BE" dirty="0" err="1" smtClean="0"/>
              <a:t>CareSets</a:t>
            </a:r>
            <a:r>
              <a:rPr lang="nl-BE" dirty="0" smtClean="0"/>
              <a:t> opleggen als criterium voor het verkrijgen van de premie in de algemene geneeskunde als incentive voor het uitwisselen van gestructureerde en gestandaardiseerde informatiegegevens tussen zorgverleners</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28</a:t>
            </a:fld>
            <a:endParaRPr lang="en-US"/>
          </a:p>
        </p:txBody>
      </p:sp>
    </p:spTree>
    <p:extLst>
      <p:ext uri="{BB962C8B-B14F-4D97-AF65-F5344CB8AC3E}">
        <p14:creationId xmlns:p14="http://schemas.microsoft.com/office/powerpoint/2010/main" val="2715370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RIZIV en FOD Volksgezondheid</a:t>
            </a:r>
          </a:p>
          <a:p>
            <a:r>
              <a:rPr lang="nl-BE" dirty="0" smtClean="0"/>
              <a:t>Kwaliteitswet van 22 april 2019 </a:t>
            </a:r>
          </a:p>
          <a:p>
            <a:r>
              <a:rPr lang="nl-BE" dirty="0" smtClean="0"/>
              <a:t>Ontwikkeling van een gemeenschappelijk administratieportaal waardoor de interactie tussen de zorgverlener en de Regering mogelijk wordt</a:t>
            </a:r>
          </a:p>
          <a:p>
            <a:pPr lvl="1"/>
            <a:r>
              <a:rPr lang="nl-BE" dirty="0" smtClean="0"/>
              <a:t>de zorgverlener kan de gegevens die door de FOD Volksgezondheid en het RIZIV over hem worden bijgehouden, raadplegen en bijwerken</a:t>
            </a:r>
          </a:p>
          <a:p>
            <a:pPr lvl="1"/>
            <a:r>
              <a:rPr lang="nl-BE" dirty="0" smtClean="0"/>
              <a:t>de zorgverlener kan zijn praktijkregister beheren en zijn competenties documenteren door middel van een elektronisch formulier</a:t>
            </a:r>
          </a:p>
          <a:p>
            <a:r>
              <a:rPr lang="nl-BE" dirty="0" smtClean="0"/>
              <a:t>3 types toegang</a:t>
            </a:r>
          </a:p>
          <a:p>
            <a:pPr marL="914400" lvl="1" indent="-457200">
              <a:buFont typeface="+mj-lt"/>
              <a:buAutoNum type="arabicPeriod"/>
            </a:pPr>
            <a:r>
              <a:rPr lang="nl-BE" dirty="0" smtClean="0"/>
              <a:t>een toegang voor de zorgverlener die zijn eigen gegevens kan raadplegen en toegang kan krijgen tot specifieke diensten op basis van zijn beroep en statuut</a:t>
            </a:r>
          </a:p>
          <a:p>
            <a:pPr marL="914400" lvl="1" indent="-457200">
              <a:buFont typeface="+mj-lt"/>
              <a:buAutoNum type="arabicPeriod"/>
            </a:pPr>
            <a:r>
              <a:rPr lang="nl-BE" dirty="0" smtClean="0"/>
              <a:t>een toegang voor de administraties (RIZIV, FOD Volksgezondheid, eHealth-platform, ...) </a:t>
            </a:r>
          </a:p>
          <a:p>
            <a:pPr marL="914400" lvl="1" indent="-457200">
              <a:buFont typeface="+mj-lt"/>
              <a:buAutoNum type="arabicPeriod"/>
            </a:pPr>
            <a:r>
              <a:rPr lang="nl-BE" dirty="0" smtClean="0"/>
              <a:t>een toegang voor de patiënt waardoor hij een zorgverlener kan zoeken op basis van geografische criteria of andere met betrekking tot bepaalde specialiteiten</a:t>
            </a:r>
          </a:p>
          <a:p>
            <a:r>
              <a:rPr lang="nl-BE" dirty="0" smtClean="0"/>
              <a:t>Toegevoegde waarden</a:t>
            </a:r>
          </a:p>
          <a:p>
            <a:pPr lvl="1"/>
            <a:r>
              <a:rPr lang="nl-BE" dirty="0" smtClean="0"/>
              <a:t>snellere verwerkingstijd van de dossiers</a:t>
            </a:r>
          </a:p>
          <a:p>
            <a:pPr lvl="1"/>
            <a:r>
              <a:rPr lang="nl-BE" dirty="0" smtClean="0"/>
              <a:t>centrale tool voor de raadpleging van de dossiers</a:t>
            </a:r>
          </a:p>
          <a:p>
            <a:pPr lvl="1"/>
            <a:r>
              <a:rPr lang="nl-BE" dirty="0" smtClean="0"/>
              <a:t>vermindering van de werklast door de (gedeeltelijke) automatisering van de processen</a:t>
            </a:r>
          </a:p>
          <a:p>
            <a:pPr lvl="1"/>
            <a:r>
              <a:rPr lang="nl-BE" dirty="0" smtClean="0"/>
              <a:t>snellere en eenvoudigere manier om opzoekingen te verrichten</a:t>
            </a:r>
          </a:p>
          <a:p>
            <a:pPr lvl="1"/>
            <a:r>
              <a:rPr lang="nl-BE" dirty="0" smtClean="0"/>
              <a:t>gecentraliseerd communicatiekanaal tussen de zorgverlener en de administratie</a:t>
            </a:r>
          </a:p>
          <a:p>
            <a:pPr lvl="1"/>
            <a:r>
              <a:rPr lang="nl-BE" dirty="0" smtClean="0"/>
              <a:t>transparantie over de informatie betreffende de zorgverleners die door de Regering wordt bewaard </a:t>
            </a:r>
          </a:p>
          <a:p>
            <a:pPr lvl="1"/>
            <a:r>
              <a:rPr lang="nl-BE" dirty="0" smtClean="0"/>
              <a:t>faciliteren van het “</a:t>
            </a:r>
            <a:r>
              <a:rPr lang="nl-BE" dirty="0" err="1" smtClean="0"/>
              <a:t>only</a:t>
            </a:r>
            <a:r>
              <a:rPr lang="nl-BE" dirty="0" smtClean="0"/>
              <a:t> </a:t>
            </a:r>
            <a:r>
              <a:rPr lang="nl-BE" dirty="0" err="1" smtClean="0"/>
              <a:t>once</a:t>
            </a:r>
            <a:r>
              <a:rPr lang="nl-BE" dirty="0" smtClean="0"/>
              <a:t>"-principe</a:t>
            </a:r>
          </a:p>
          <a:p>
            <a:pPr lvl="1"/>
            <a:r>
              <a:rPr lang="nl-BE" dirty="0" smtClean="0"/>
              <a:t>betere kwaliteit van de gegevens dankzij de validatie van de gegevens door de zorgverlener</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29</a:t>
            </a:fld>
            <a:endParaRPr lang="en-US"/>
          </a:p>
        </p:txBody>
      </p:sp>
    </p:spTree>
    <p:extLst>
      <p:ext uri="{BB962C8B-B14F-4D97-AF65-F5344CB8AC3E}">
        <p14:creationId xmlns:p14="http://schemas.microsoft.com/office/powerpoint/2010/main" val="2435100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RIZIV en FOD Volksgezondheid</a:t>
            </a:r>
          </a:p>
          <a:p>
            <a:r>
              <a:rPr lang="nl-BE" dirty="0" smtClean="0"/>
              <a:t>Kwaliteitswet van 22 april 2019 </a:t>
            </a:r>
          </a:p>
          <a:p>
            <a:r>
              <a:rPr lang="nl-BE" dirty="0" smtClean="0"/>
              <a:t>Ontwikkeling van een gemeenschappelijk administratieportaal waardoor de interactie tussen de zorgverlener en de Regering mogelijk wordt</a:t>
            </a:r>
          </a:p>
          <a:p>
            <a:pPr lvl="1"/>
            <a:r>
              <a:rPr lang="nl-BE" dirty="0" smtClean="0"/>
              <a:t>de zorgverlener kan de gegevens die door de FOD Volksgezondheid en het RIZIV over hem worden bijgehouden, raadplegen en bijwerken</a:t>
            </a:r>
          </a:p>
          <a:p>
            <a:pPr lvl="1"/>
            <a:r>
              <a:rPr lang="nl-BE" dirty="0" smtClean="0"/>
              <a:t>de zorgverlener kan zijn praktijkregister beheren en zijn competenties documenteren door middel van een elektronisch formulier</a:t>
            </a:r>
          </a:p>
          <a:p>
            <a:r>
              <a:rPr lang="nl-BE" dirty="0" smtClean="0"/>
              <a:t>3 types toegang</a:t>
            </a:r>
          </a:p>
          <a:p>
            <a:pPr marL="914400" lvl="1" indent="-457200">
              <a:buFont typeface="+mj-lt"/>
              <a:buAutoNum type="arabicPeriod"/>
            </a:pPr>
            <a:r>
              <a:rPr lang="nl-BE" dirty="0" smtClean="0"/>
              <a:t>een toegang voor de zorgverlener die zijn eigen gegevens kan raadplegen en toegang kan krijgen tot specifieke diensten op basis van zijn beroep en statuut</a:t>
            </a:r>
          </a:p>
          <a:p>
            <a:pPr marL="914400" lvl="1" indent="-457200">
              <a:buFont typeface="+mj-lt"/>
              <a:buAutoNum type="arabicPeriod"/>
            </a:pPr>
            <a:r>
              <a:rPr lang="nl-BE" dirty="0" smtClean="0"/>
              <a:t>een toegang voor de administraties (RIZIV, FOD Volksgezondheid, eHealth-platform, ...) </a:t>
            </a:r>
          </a:p>
          <a:p>
            <a:pPr marL="914400" lvl="1" indent="-457200">
              <a:buFont typeface="+mj-lt"/>
              <a:buAutoNum type="arabicPeriod"/>
            </a:pPr>
            <a:r>
              <a:rPr lang="nl-BE" dirty="0" smtClean="0"/>
              <a:t>een toegang voor de patiënt waardoor hij een zorgverlener kan zoeken op basis van geografische criteria of andere met betrekking tot bepaalde specialiteiten</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30</a:t>
            </a:fld>
            <a:endParaRPr lang="en-US"/>
          </a:p>
        </p:txBody>
      </p:sp>
    </p:spTree>
    <p:extLst>
      <p:ext uri="{BB962C8B-B14F-4D97-AF65-F5344CB8AC3E}">
        <p14:creationId xmlns:p14="http://schemas.microsoft.com/office/powerpoint/2010/main" val="3989774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31</a:t>
            </a:fld>
            <a:endParaRPr lang="en-US"/>
          </a:p>
        </p:txBody>
      </p:sp>
    </p:spTree>
    <p:extLst>
      <p:ext uri="{BB962C8B-B14F-4D97-AF65-F5344CB8AC3E}">
        <p14:creationId xmlns:p14="http://schemas.microsoft.com/office/powerpoint/2010/main" val="175050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Doelstellingen</a:t>
            </a:r>
          </a:p>
          <a:p>
            <a:pPr lvl="1"/>
            <a:r>
              <a:rPr lang="nl-BE" dirty="0" smtClean="0"/>
              <a:t>functionele en informaticastructuren ontwikkelen voor de uitwisseling van standaard, gestructureerde en vercijferde gegevens tussen alle actoren in de gezondheidszorg</a:t>
            </a:r>
          </a:p>
          <a:p>
            <a:pPr lvl="2"/>
            <a:r>
              <a:rPr lang="nl-BE" dirty="0" smtClean="0"/>
              <a:t>gebruik van fijnmazige en gestructureerde “</a:t>
            </a:r>
            <a:r>
              <a:rPr lang="nl-BE" dirty="0" err="1" smtClean="0"/>
              <a:t>CareSets</a:t>
            </a:r>
            <a:r>
              <a:rPr lang="nl-BE" dirty="0" smtClean="0"/>
              <a:t>”</a:t>
            </a:r>
          </a:p>
          <a:p>
            <a:pPr lvl="1"/>
            <a:r>
              <a:rPr lang="nl-BE" dirty="0" smtClean="0"/>
              <a:t>een toegang tot de gegevens verlenen via het veralgemenen van API-interfaces</a:t>
            </a:r>
          </a:p>
          <a:p>
            <a:pPr lvl="1"/>
            <a:r>
              <a:rPr lang="nl-BE" dirty="0" smtClean="0"/>
              <a:t>de kwaliteit van de databanken zoals SAM (V2) en CoBRHA+ verder garanderen</a:t>
            </a:r>
          </a:p>
          <a:p>
            <a:pPr lvl="2"/>
            <a:r>
              <a:rPr lang="nl-BE" dirty="0" smtClean="0"/>
              <a:t>project Master data/Reference data</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32</a:t>
            </a:fld>
            <a:endParaRPr lang="en-US"/>
          </a:p>
        </p:txBody>
      </p:sp>
    </p:spTree>
    <p:extLst>
      <p:ext uri="{BB962C8B-B14F-4D97-AF65-F5344CB8AC3E}">
        <p14:creationId xmlns:p14="http://schemas.microsoft.com/office/powerpoint/2010/main" val="208304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RIZIV</a:t>
            </a:r>
            <a:r>
              <a:rPr lang="nl-BE" dirty="0" smtClean="0">
                <a:solidFill>
                  <a:srgbClr val="FF0000"/>
                </a:solidFill>
              </a:rPr>
              <a:t> </a:t>
            </a:r>
            <a:r>
              <a:rPr lang="nl-BE" dirty="0" smtClean="0"/>
              <a:t>(met FOD Volksgezondheid en eHealth)</a:t>
            </a:r>
          </a:p>
          <a:p>
            <a:r>
              <a:rPr lang="nl-BE" dirty="0" smtClean="0"/>
              <a:t>Omvat alle projecten van het actieplan 3.0 met als doel de berichten die tussen de verschillende actoren in de gezondheidzorg worden uitgewisseld om te zetten in gegevensstructuren en -formaten</a:t>
            </a:r>
          </a:p>
          <a:p>
            <a:pPr lvl="1"/>
            <a:r>
              <a:rPr lang="nl-BE" dirty="0" smtClean="0"/>
              <a:t>hierdoor wordt gegarandeerd dat de “gegevens” in “informatie” worden omgezet</a:t>
            </a:r>
          </a:p>
          <a:p>
            <a:r>
              <a:rPr lang="nl-BE" dirty="0" smtClean="0"/>
              <a:t>Basisprincipe = gebruik van internationale normen </a:t>
            </a:r>
          </a:p>
          <a:p>
            <a:pPr lvl="1"/>
            <a:r>
              <a:rPr lang="nl-BE" dirty="0" smtClean="0"/>
              <a:t>FHIR, LOINC, </a:t>
            </a:r>
            <a:r>
              <a:rPr lang="nl-BE" dirty="0" err="1" smtClean="0"/>
              <a:t>Snomed</a:t>
            </a:r>
            <a:r>
              <a:rPr lang="nl-BE" dirty="0" smtClean="0"/>
              <a:t> CT, ... </a:t>
            </a:r>
          </a:p>
          <a:p>
            <a:r>
              <a:rPr lang="nl-BE" dirty="0" smtClean="0"/>
              <a:t>De uitwisseling van gegevens gebeurt door middel van </a:t>
            </a:r>
            <a:r>
              <a:rPr lang="nl-BE" dirty="0" err="1" smtClean="0"/>
              <a:t>CareSets</a:t>
            </a:r>
            <a:r>
              <a:rPr lang="nl-BE" dirty="0" smtClean="0"/>
              <a:t> die zijn </a:t>
            </a:r>
          </a:p>
          <a:p>
            <a:pPr lvl="1"/>
            <a:r>
              <a:rPr lang="nl-BE" dirty="0" smtClean="0"/>
              <a:t>gestructureerd (op basis van een logisch model aangepast aan de behoeften van de Belgische zorgverleners)</a:t>
            </a:r>
          </a:p>
          <a:p>
            <a:pPr lvl="1"/>
            <a:r>
              <a:rPr lang="nl-BE" dirty="0" smtClean="0"/>
              <a:t>gestandaardiseerd (op basis van de internationale FHIR-normen om een Belgisch FHIR-profiel aan te maken) </a:t>
            </a:r>
          </a:p>
          <a:p>
            <a:pPr lvl="1"/>
            <a:r>
              <a:rPr lang="nl-BE" dirty="0" smtClean="0"/>
              <a:t>gecodeerd (via SNOMED CT, LOINC, ...)</a:t>
            </a:r>
          </a:p>
          <a:p>
            <a:r>
              <a:rPr lang="nl-BE" dirty="0" smtClean="0"/>
              <a:t>De uitwisseling van </a:t>
            </a:r>
            <a:r>
              <a:rPr lang="nl-BE" dirty="0" err="1" smtClean="0"/>
              <a:t>CareSets</a:t>
            </a:r>
            <a:r>
              <a:rPr lang="nl-BE" dirty="0" smtClean="0"/>
              <a:t> gebeurt via het </a:t>
            </a:r>
            <a:r>
              <a:rPr lang="nl-BE" dirty="0" err="1" smtClean="0"/>
              <a:t>metahub</a:t>
            </a:r>
            <a:r>
              <a:rPr lang="nl-BE" dirty="0" smtClean="0"/>
              <a:t>/</a:t>
            </a:r>
            <a:r>
              <a:rPr lang="nl-BE" dirty="0" err="1" smtClean="0"/>
              <a:t>hubsysteem</a:t>
            </a:r>
            <a:r>
              <a:rPr lang="nl-BE" dirty="0" smtClean="0"/>
              <a:t>, de gezondheidskluis</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33</a:t>
            </a:fld>
            <a:endParaRPr lang="en-US"/>
          </a:p>
        </p:txBody>
      </p:sp>
    </p:spTree>
    <p:extLst>
      <p:ext uri="{BB962C8B-B14F-4D97-AF65-F5344CB8AC3E}">
        <p14:creationId xmlns:p14="http://schemas.microsoft.com/office/powerpoint/2010/main" val="276748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Concept van "</a:t>
            </a:r>
            <a:r>
              <a:rPr lang="nl-BE" dirty="0" err="1" smtClean="0"/>
              <a:t>Belgian</a:t>
            </a:r>
            <a:r>
              <a:rPr lang="nl-BE" dirty="0" smtClean="0"/>
              <a:t> </a:t>
            </a:r>
            <a:r>
              <a:rPr lang="nl-BE" dirty="0" err="1" smtClean="0"/>
              <a:t>Integrated</a:t>
            </a:r>
            <a:r>
              <a:rPr lang="nl-BE" dirty="0" smtClean="0"/>
              <a:t> Health Record" (BIHR)</a:t>
            </a:r>
          </a:p>
          <a:p>
            <a:r>
              <a:rPr lang="nl-BE" dirty="0" smtClean="0"/>
              <a:t>Health Data </a:t>
            </a:r>
            <a:r>
              <a:rPr lang="nl-BE" dirty="0" err="1" smtClean="0"/>
              <a:t>Authority</a:t>
            </a:r>
            <a:r>
              <a:rPr lang="nl-BE" dirty="0" smtClean="0"/>
              <a:t> (HDA)</a:t>
            </a:r>
          </a:p>
          <a:p>
            <a:r>
              <a:rPr lang="nl-BE" dirty="0" smtClean="0"/>
              <a:t>Voortzetting van de door de COVID-19-pandemie ontstane dynamiek in het gebruik en de ontwikkeling van e-gezondheidsdiensten </a:t>
            </a:r>
          </a:p>
          <a:p>
            <a:r>
              <a:rPr lang="nl-BE" dirty="0" smtClean="0"/>
              <a:t>Geleerde lessen uit de vorige actieplannen</a:t>
            </a:r>
          </a:p>
          <a:p>
            <a:pPr lvl="1"/>
            <a:r>
              <a:rPr lang="nl-BE" dirty="0" smtClean="0"/>
              <a:t>Rationalisering van de projecten</a:t>
            </a:r>
          </a:p>
          <a:p>
            <a:pPr lvl="1"/>
            <a:r>
              <a:rPr lang="nl-BE" dirty="0" smtClean="0"/>
              <a:t>Betere coördinatie van de opvolging van de projecten</a:t>
            </a:r>
          </a:p>
          <a:p>
            <a:r>
              <a:rPr lang="nl-BE" dirty="0" smtClean="0"/>
              <a:t>Voorbereiding van de toekomstige invoering van de Verordening tot oprichting van een Europese ruimte voor gezondheidsgegevens (Europese ruimte voor gezondheidsgegevens - EHDS)</a:t>
            </a:r>
          </a:p>
          <a:p>
            <a:pPr lvl="1"/>
            <a:r>
              <a:rPr lang="nl-BE" dirty="0" smtClean="0"/>
              <a:t>3 pijlers</a:t>
            </a:r>
          </a:p>
          <a:p>
            <a:pPr marL="1257300" lvl="2" indent="-342900">
              <a:buFont typeface="+mj-lt"/>
              <a:buAutoNum type="arabicPeriod"/>
            </a:pPr>
            <a:r>
              <a:rPr lang="nl-BE" dirty="0" smtClean="0"/>
              <a:t>een efficiënt beheersysteem van de gegevens en voorschriften voor de uitwisseling van gegevens</a:t>
            </a:r>
          </a:p>
          <a:p>
            <a:pPr marL="1257300" lvl="2" indent="-342900">
              <a:buFont typeface="+mj-lt"/>
              <a:buAutoNum type="arabicPeriod"/>
            </a:pPr>
            <a:r>
              <a:rPr lang="nl-BE" dirty="0" smtClean="0"/>
              <a:t>kwaliteit van de gegevens</a:t>
            </a:r>
          </a:p>
          <a:p>
            <a:pPr marL="1257300" lvl="2" indent="-342900">
              <a:buFont typeface="+mj-lt"/>
              <a:buAutoNum type="arabicPeriod"/>
            </a:pPr>
            <a:r>
              <a:rPr lang="nl-BE" dirty="0" smtClean="0"/>
              <a:t>een goede infrastructuur en interoperabiliteit</a:t>
            </a:r>
          </a:p>
          <a:p>
            <a:pPr lvl="1"/>
            <a:r>
              <a:rPr lang="nl-BE" dirty="0" smtClean="0"/>
              <a:t>verschil tussen gegevens voor primair en secundair gebruik</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a:t>
            </a:fld>
            <a:endParaRPr lang="en-US"/>
          </a:p>
        </p:txBody>
      </p:sp>
    </p:spTree>
    <p:extLst>
      <p:ext uri="{BB962C8B-B14F-4D97-AF65-F5344CB8AC3E}">
        <p14:creationId xmlns:p14="http://schemas.microsoft.com/office/powerpoint/2010/main" val="1595242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eHealth-platform</a:t>
            </a:r>
          </a:p>
          <a:p>
            <a:r>
              <a:rPr lang="nl-BE" dirty="0" smtClean="0"/>
              <a:t>Voordelen van de API-aanpak</a:t>
            </a:r>
          </a:p>
          <a:p>
            <a:pPr lvl="1"/>
            <a:r>
              <a:rPr lang="nl-BE" dirty="0" smtClean="0"/>
              <a:t>vermindering van de kosten dankzij het hergebruik van gegevens </a:t>
            </a:r>
          </a:p>
          <a:p>
            <a:pPr lvl="1"/>
            <a:r>
              <a:rPr lang="nl-BE" dirty="0" smtClean="0"/>
              <a:t>de gebruikers en leveranciers van gegevens staan op een eenvoudige en beveiligde manier met elkaar in verbinding</a:t>
            </a:r>
          </a:p>
          <a:p>
            <a:pPr lvl="1"/>
            <a:r>
              <a:rPr lang="nl-BE" dirty="0" smtClean="0"/>
              <a:t>de functies van een systeem kunnen eenvoudig worden aangeboden zonder dat de toegang tot het hele systeem moet worden verleend</a:t>
            </a:r>
          </a:p>
          <a:p>
            <a:pPr lvl="1"/>
            <a:r>
              <a:rPr lang="nl-BE" dirty="0" smtClean="0"/>
              <a:t>…</a:t>
            </a:r>
          </a:p>
          <a:p>
            <a:r>
              <a:rPr lang="nl-BE" dirty="0" smtClean="0"/>
              <a:t>2 pijlers</a:t>
            </a:r>
          </a:p>
          <a:p>
            <a:pPr lvl="1"/>
            <a:r>
              <a:rPr lang="nl-BE" dirty="0" smtClean="0"/>
              <a:t>ontwikkeling door alle gegevensleveranciers (kluizen en hubs, </a:t>
            </a:r>
            <a:r>
              <a:rPr lang="nl-BE" dirty="0" err="1" smtClean="0"/>
              <a:t>Recip</a:t>
            </a:r>
            <a:r>
              <a:rPr lang="nl-BE" dirty="0" smtClean="0"/>
              <a:t>-e, </a:t>
            </a:r>
            <a:r>
              <a:rPr lang="nl-BE" dirty="0" err="1" smtClean="0"/>
              <a:t>BelRAI</a:t>
            </a:r>
            <a:r>
              <a:rPr lang="nl-BE" dirty="0" smtClean="0"/>
              <a:t>, ...) van interfaces waardoor de patiënt die op </a:t>
            </a:r>
            <a:r>
              <a:rPr lang="nl-BE" dirty="0" err="1" smtClean="0"/>
              <a:t>MijnGezondheid</a:t>
            </a:r>
            <a:r>
              <a:rPr lang="nl-BE" dirty="0" smtClean="0"/>
              <a:t> is aangemeld, zijn dossier op een duidelijke, leesbare, rechtstreekse en geïntegreerde manier kan raadplegen zonder op verschillende sites en linken te moeten klikken</a:t>
            </a:r>
          </a:p>
          <a:p>
            <a:pPr lvl="1"/>
            <a:r>
              <a:rPr lang="nl-BE" dirty="0" smtClean="0"/>
              <a:t>ontwikkeling (met Europese gelden) van een platform dat aansluit bij Europese initiatieven voor de uitwisseling van gestructureerde informatiegegevens die rechtstreeks verband houden met elektronische voorschriften, gezondheidssamenvattingen van patiënten, </a:t>
            </a:r>
            <a:r>
              <a:rPr lang="nl-BE" dirty="0" err="1" smtClean="0"/>
              <a:t>CareSets</a:t>
            </a:r>
            <a:r>
              <a:rPr lang="nl-BE" dirty="0" smtClean="0"/>
              <a:t>, laboratoriumresultaten, enz. </a:t>
            </a:r>
          </a:p>
          <a:p>
            <a:pPr lvl="2"/>
            <a:r>
              <a:rPr lang="nl-BE" dirty="0" smtClean="0"/>
              <a:t>oplossing met AI (artificiële intelligentie)</a:t>
            </a:r>
          </a:p>
          <a:p>
            <a:pPr lvl="2"/>
            <a:r>
              <a:rPr lang="nl-BE" dirty="0" smtClean="0"/>
              <a:t>het eHealth-platform zal bepaalde van zijn diensten, connectoren en interfaces (API) ter beschikking stellen van de andere Lidstaten in de vorm van een catalogus </a:t>
            </a:r>
            <a:r>
              <a:rPr lang="nl-BE" dirty="0" err="1" smtClean="0"/>
              <a:t>ReUse</a:t>
            </a:r>
            <a:r>
              <a:rPr lang="nl-BE" dirty="0" smtClean="0"/>
              <a:t> </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34</a:t>
            </a:fld>
            <a:endParaRPr lang="en-US"/>
          </a:p>
        </p:txBody>
      </p:sp>
    </p:spTree>
    <p:extLst>
      <p:ext uri="{BB962C8B-B14F-4D97-AF65-F5344CB8AC3E}">
        <p14:creationId xmlns:p14="http://schemas.microsoft.com/office/powerpoint/2010/main" val="459371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FAGG - RIZIV</a:t>
            </a:r>
          </a:p>
          <a:p>
            <a:r>
              <a:rPr lang="nl-BE" dirty="0" smtClean="0"/>
              <a:t>SAM - Authentieke bron van de geneesmiddelen</a:t>
            </a:r>
          </a:p>
          <a:p>
            <a:pPr lvl="1"/>
            <a:r>
              <a:rPr lang="nl-BE" dirty="0" smtClean="0"/>
              <a:t>referentiegegevensbank met de toegelaten geneesmiddelen voor menselijk gebruik</a:t>
            </a:r>
          </a:p>
          <a:p>
            <a:pPr lvl="1"/>
            <a:r>
              <a:rPr lang="nl-BE" dirty="0" smtClean="0"/>
              <a:t>gegevens worden beheerd door </a:t>
            </a:r>
          </a:p>
          <a:p>
            <a:pPr lvl="2"/>
            <a:r>
              <a:rPr lang="nl-BE" dirty="0" smtClean="0"/>
              <a:t>het FAGG (registratiegegevens)</a:t>
            </a:r>
          </a:p>
          <a:p>
            <a:pPr lvl="2"/>
            <a:r>
              <a:rPr lang="nl-BE" dirty="0" smtClean="0"/>
              <a:t>het RIZIV (terugbetalingsvoorwaarden)</a:t>
            </a:r>
          </a:p>
          <a:p>
            <a:pPr lvl="2"/>
            <a:r>
              <a:rPr lang="nl-BE" dirty="0" smtClean="0"/>
              <a:t>de FOD Economie (prijs) </a:t>
            </a:r>
          </a:p>
          <a:p>
            <a:pPr lvl="2"/>
            <a:r>
              <a:rPr lang="nl-BE" dirty="0" smtClean="0"/>
              <a:t>het BCFI (Belgisch centrum voor farmacotherapeutische informatie)</a:t>
            </a:r>
          </a:p>
          <a:p>
            <a:pPr lvl="1"/>
            <a:r>
              <a:rPr lang="nl-BE" dirty="0" smtClean="0"/>
              <a:t>gebruik van de SAM = wettelijke vereiste in de ambulante elektronische voorschriften</a:t>
            </a:r>
          </a:p>
          <a:p>
            <a:pPr lvl="2"/>
            <a:r>
              <a:rPr lang="nl-BE" dirty="0" smtClean="0"/>
              <a:t>de SAM bevat tevens informatie over de grondstoffen/formules voor de farmaceutische voorbereidingen en een minimale </a:t>
            </a:r>
            <a:r>
              <a:rPr lang="nl-BE" dirty="0" err="1" smtClean="0"/>
              <a:t>gegevensset</a:t>
            </a:r>
            <a:r>
              <a:rPr lang="nl-BE" dirty="0" smtClean="0"/>
              <a:t> over niet-voorschrijfbare geneesmiddelen (zoals voedingssupplementen) &gt; beheer door de APB</a:t>
            </a:r>
          </a:p>
          <a:p>
            <a:r>
              <a:rPr lang="nl-BE" dirty="0" smtClean="0"/>
              <a:t>Implementatie van de ISO IDMP normen op Europees niveau &gt; belangrijk om ze in SAMv2 op te nemen</a:t>
            </a:r>
          </a:p>
          <a:p>
            <a:pPr lvl="1"/>
            <a:r>
              <a:rPr lang="nl-BE" dirty="0" smtClean="0"/>
              <a:t>deze nieuwe normen kunnen de bestaande normen vervangen of als bijkomende normen worden toegevoegd</a:t>
            </a:r>
          </a:p>
          <a:p>
            <a:pPr lvl="1"/>
            <a:r>
              <a:rPr lang="nl-BE" dirty="0" smtClean="0"/>
              <a:t>voordelen van het gebruik van de Europese normen</a:t>
            </a:r>
          </a:p>
          <a:p>
            <a:pPr lvl="2"/>
            <a:r>
              <a:rPr lang="nl-BE" dirty="0" smtClean="0"/>
              <a:t>mogelijkheid om gegevens uit te wisselen zowel op nationaal niveau als tussen verschillende Lidstaten &gt; indien een patiënt een geneesmiddel in het buitenland nodig heeft, kan een alternatief/gelijkaardig geneesmiddel worden gevonden</a:t>
            </a:r>
          </a:p>
          <a:p>
            <a:pPr lvl="1"/>
            <a:r>
              <a:rPr lang="nl-BE" dirty="0" smtClean="0"/>
              <a:t>belang van de reflectie over de manier waarop in de mate van het mogelijke enkel authentieke gegevensbronnen kunnen worden gebruikt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35</a:t>
            </a:fld>
            <a:endParaRPr lang="en-US"/>
          </a:p>
        </p:txBody>
      </p:sp>
    </p:spTree>
    <p:extLst>
      <p:ext uri="{BB962C8B-B14F-4D97-AF65-F5344CB8AC3E}">
        <p14:creationId xmlns:p14="http://schemas.microsoft.com/office/powerpoint/2010/main" val="304993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FOD Volksgezondheid (met het eHealth-platform)</a:t>
            </a:r>
          </a:p>
          <a:p>
            <a:r>
              <a:rPr lang="nl-BE" dirty="0" smtClean="0"/>
              <a:t>Verdere uitrol van CoBRHA+</a:t>
            </a:r>
          </a:p>
          <a:p>
            <a:r>
              <a:rPr lang="nl-BE" dirty="0" smtClean="0"/>
              <a:t>Centraal register van de gezondheidsinstellingen, de actoren in de gezondheidszorg en de zorgverleners</a:t>
            </a:r>
          </a:p>
          <a:p>
            <a:pPr lvl="1"/>
            <a:r>
              <a:rPr lang="nl-BE" dirty="0" smtClean="0"/>
              <a:t>de juistheid, het actueel zijn en de coherentie van de gegevens garanderen door</a:t>
            </a:r>
          </a:p>
          <a:p>
            <a:pPr lvl="2"/>
            <a:r>
              <a:rPr lang="nl-BE" dirty="0" smtClean="0"/>
              <a:t>de authentieke bronnen van elke type gegeven te identificeren</a:t>
            </a:r>
          </a:p>
          <a:p>
            <a:pPr lvl="2"/>
            <a:r>
              <a:rPr lang="nl-BE" dirty="0" smtClean="0"/>
              <a:t>kwaliteitscontroles te verrichten</a:t>
            </a:r>
          </a:p>
          <a:p>
            <a:r>
              <a:rPr lang="nl-BE" dirty="0" smtClean="0"/>
              <a:t>Project inzake het faciliteren van de gegevensraadpleging onder meer via een abonnementensysteem</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36</a:t>
            </a:fld>
            <a:endParaRPr lang="en-US"/>
          </a:p>
        </p:txBody>
      </p:sp>
    </p:spTree>
    <p:extLst>
      <p:ext uri="{BB962C8B-B14F-4D97-AF65-F5344CB8AC3E}">
        <p14:creationId xmlns:p14="http://schemas.microsoft.com/office/powerpoint/2010/main" val="2574843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A4C6B6-9186-44B6-AEB1-8528D7C6E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16421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38</a:t>
            </a:fld>
            <a:endParaRPr lang="en-US"/>
          </a:p>
        </p:txBody>
      </p:sp>
    </p:spTree>
    <p:extLst>
      <p:ext uri="{BB962C8B-B14F-4D97-AF65-F5344CB8AC3E}">
        <p14:creationId xmlns:p14="http://schemas.microsoft.com/office/powerpoint/2010/main" val="2170368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RIZIV</a:t>
            </a:r>
          </a:p>
          <a:p>
            <a:r>
              <a:rPr lang="nl-BE" dirty="0" smtClean="0"/>
              <a:t>Implementatie van een kader waarbij rekening wordt gehouden met</a:t>
            </a:r>
          </a:p>
          <a:p>
            <a:pPr lvl="1"/>
            <a:r>
              <a:rPr lang="nl-BE" dirty="0" smtClean="0"/>
              <a:t>de toegankelijkheid en de gebruiksvriendelijkheid voor de gebruikers</a:t>
            </a:r>
          </a:p>
          <a:p>
            <a:pPr lvl="1"/>
            <a:r>
              <a:rPr lang="nl-BE" dirty="0" smtClean="0"/>
              <a:t>de veiligheid van de informatie-uitwisselingen </a:t>
            </a:r>
          </a:p>
          <a:p>
            <a:pPr lvl="1"/>
            <a:r>
              <a:rPr lang="nl-BE" dirty="0" smtClean="0"/>
              <a:t>de technische mogelijkheden</a:t>
            </a:r>
          </a:p>
          <a:p>
            <a:pPr lvl="1"/>
            <a:r>
              <a:rPr lang="nl-BE" dirty="0" smtClean="0"/>
              <a:t>de integratie in het elektronisch medisch dossier</a:t>
            </a:r>
          </a:p>
          <a:p>
            <a:r>
              <a:rPr lang="nl-BE" dirty="0" smtClean="0"/>
              <a:t>Belang van de opleiding om deze tools te gebruiken zowel voor de zorgverleners als de patiënten</a:t>
            </a:r>
          </a:p>
          <a:p>
            <a:r>
              <a:rPr lang="nl-BE" dirty="0" smtClean="0"/>
              <a:t>Toekenning van “kwaliteitslabels” volgens vastgelegde (indien mogelijk Europese) normen, onder meer inzake authenticatie, interoperabiliteit en toegankelijkheid </a:t>
            </a:r>
          </a:p>
          <a:p>
            <a:r>
              <a:rPr lang="nl-BE" dirty="0" smtClean="0"/>
              <a:t>Integratie in </a:t>
            </a:r>
            <a:r>
              <a:rPr lang="nl-BE" dirty="0" err="1" smtClean="0"/>
              <a:t>MijnGezondheid</a:t>
            </a:r>
            <a:r>
              <a:rPr lang="nl-BE" dirty="0" smtClean="0"/>
              <a:t> (unieke toegang mogelijk)</a:t>
            </a:r>
          </a:p>
          <a:p>
            <a:r>
              <a:rPr lang="nl-BE" dirty="0" smtClean="0"/>
              <a:t>Belang om tevens de digitaal ondersteunde zorg te ontwikkelen</a:t>
            </a:r>
          </a:p>
          <a:p>
            <a:pPr lvl="1"/>
            <a:r>
              <a:rPr lang="nl-BE" dirty="0" smtClean="0"/>
              <a:t>thuiszorg door een zorgverlener met een eventuele digitale opvolging/ondersteuning (</a:t>
            </a:r>
            <a:r>
              <a:rPr lang="nl-BE" dirty="0" err="1" smtClean="0"/>
              <a:t>telemonitoring</a:t>
            </a:r>
            <a:r>
              <a:rPr lang="nl-BE" dirty="0" smtClean="0"/>
              <a:t> via een mobiele medische applicatie)</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39</a:t>
            </a:fld>
            <a:endParaRPr lang="en-US"/>
          </a:p>
        </p:txBody>
      </p:sp>
    </p:spTree>
    <p:extLst>
      <p:ext uri="{BB962C8B-B14F-4D97-AF65-F5344CB8AC3E}">
        <p14:creationId xmlns:p14="http://schemas.microsoft.com/office/powerpoint/2010/main" val="888759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Invoering van nieuwe gezondheidstechnologieën waarbij rekening wordt gehouden met</a:t>
            </a:r>
          </a:p>
          <a:p>
            <a:pPr lvl="1"/>
            <a:r>
              <a:rPr lang="nl-BE" dirty="0" smtClean="0"/>
              <a:t>de kostprijs voor de patiënt </a:t>
            </a:r>
          </a:p>
          <a:p>
            <a:pPr lvl="1"/>
            <a:r>
              <a:rPr lang="nl-BE" dirty="0" smtClean="0"/>
              <a:t>de impact op de organisatie van de gezondheidszorgsystemen </a:t>
            </a:r>
          </a:p>
          <a:p>
            <a:r>
              <a:rPr lang="nl-BE" dirty="0" smtClean="0"/>
              <a:t>Uitrol van een multidisciplinair evaluatieproces waarbij de medische, economische, organisatorische, sociale en ethische aspecten systematisch worden geëvalueerd bij de invoering van nieuwe technologieën</a:t>
            </a:r>
          </a:p>
          <a:p>
            <a:r>
              <a:rPr lang="nl-BE" dirty="0" smtClean="0"/>
              <a:t>Evolutie van de huidige piramide </a:t>
            </a:r>
            <a:r>
              <a:rPr lang="nl-BE" dirty="0" err="1" smtClean="0"/>
              <a:t>mHealth</a:t>
            </a:r>
            <a:r>
              <a:rPr lang="nl-BE" dirty="0" smtClean="0"/>
              <a:t> en van het evaluatieproces om die op andere technologieën af te stemmen en op basis van de Europese reglementering</a:t>
            </a:r>
          </a:p>
          <a:p>
            <a:r>
              <a:rPr lang="nl-BE" dirty="0" smtClean="0"/>
              <a:t>Een financieringsmechanisme ontwikkelen op basis van de hervorming van de financiering van de ziekenhuizen, de herziening van de nomenclatuur, de inspanningen inzake geïntegreerde zorg en de conventiemogelijkheden</a:t>
            </a:r>
          </a:p>
          <a:p>
            <a:r>
              <a:rPr lang="nl-BE" dirty="0" smtClean="0"/>
              <a:t>De interoperabiliteit en de technische integratie van de nieuwe technologieën garanderen</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40</a:t>
            </a:fld>
            <a:endParaRPr lang="en-US"/>
          </a:p>
        </p:txBody>
      </p:sp>
    </p:spTree>
    <p:extLst>
      <p:ext uri="{BB962C8B-B14F-4D97-AF65-F5344CB8AC3E}">
        <p14:creationId xmlns:p14="http://schemas.microsoft.com/office/powerpoint/2010/main" val="1641536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41</a:t>
            </a:fld>
            <a:endParaRPr lang="en-US"/>
          </a:p>
        </p:txBody>
      </p:sp>
    </p:spTree>
    <p:extLst>
      <p:ext uri="{BB962C8B-B14F-4D97-AF65-F5344CB8AC3E}">
        <p14:creationId xmlns:p14="http://schemas.microsoft.com/office/powerpoint/2010/main" val="3085560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Projecten</a:t>
            </a:r>
          </a:p>
          <a:p>
            <a:pPr lvl="1"/>
            <a:r>
              <a:rPr lang="nl-BE" dirty="0" err="1" smtClean="0"/>
              <a:t>Mult-eMediatt</a:t>
            </a:r>
            <a:endParaRPr lang="nl-BE" dirty="0" smtClean="0"/>
          </a:p>
          <a:p>
            <a:pPr lvl="1"/>
            <a:r>
              <a:rPr lang="nl-BE" dirty="0" err="1" smtClean="0"/>
              <a:t>MyCareNet</a:t>
            </a:r>
            <a:endParaRPr lang="nl-BE" dirty="0" smtClean="0"/>
          </a:p>
          <a:p>
            <a:pPr lvl="2"/>
            <a:r>
              <a:rPr lang="nl-BE" dirty="0" smtClean="0"/>
              <a:t>uitbreiding van de systemen </a:t>
            </a:r>
            <a:r>
              <a:rPr lang="nl-BE" dirty="0" err="1" smtClean="0"/>
              <a:t>eFac</a:t>
            </a:r>
            <a:r>
              <a:rPr lang="nl-BE" dirty="0" smtClean="0"/>
              <a:t> en </a:t>
            </a:r>
            <a:r>
              <a:rPr lang="nl-BE" dirty="0" err="1" smtClean="0"/>
              <a:t>eAttest</a:t>
            </a:r>
            <a:r>
              <a:rPr lang="nl-BE" dirty="0" smtClean="0"/>
              <a:t> tot alle zorgverleners </a:t>
            </a:r>
          </a:p>
          <a:p>
            <a:pPr lvl="2"/>
            <a:r>
              <a:rPr lang="nl-BE" dirty="0" smtClean="0"/>
              <a:t>digitalisering van de formulieren</a:t>
            </a:r>
          </a:p>
          <a:p>
            <a:pPr lvl="2"/>
            <a:r>
              <a:rPr lang="nl-BE" dirty="0" smtClean="0"/>
              <a:t>…</a:t>
            </a:r>
          </a:p>
          <a:p>
            <a:pPr lvl="1"/>
            <a:r>
              <a:rPr lang="nl-BE" dirty="0" err="1" smtClean="0"/>
              <a:t>Mediprima</a:t>
            </a:r>
            <a:endParaRPr lang="nl-BE" dirty="0" smtClean="0"/>
          </a:p>
          <a:p>
            <a:pPr lvl="1"/>
            <a:r>
              <a:rPr lang="nl-BE" dirty="0" smtClean="0"/>
              <a:t>Platform TRIO - professionele re-integratie</a:t>
            </a:r>
          </a:p>
          <a:p>
            <a:pPr lvl="2"/>
            <a:r>
              <a:rPr lang="nl-BE" dirty="0" smtClean="0"/>
              <a:t>vastleggen en uitrollen van een communicatieplatform tussen de actoren (huisartsen, adviserende artsen en arbeidsartsen) in het kader van de professionele re-integratie</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42</a:t>
            </a:fld>
            <a:endParaRPr lang="en-US"/>
          </a:p>
        </p:txBody>
      </p:sp>
    </p:spTree>
    <p:extLst>
      <p:ext uri="{BB962C8B-B14F-4D97-AF65-F5344CB8AC3E}">
        <p14:creationId xmlns:p14="http://schemas.microsoft.com/office/powerpoint/2010/main" val="1796014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eHealth-platform</a:t>
            </a:r>
          </a:p>
          <a:p>
            <a:r>
              <a:rPr lang="nl-BE" dirty="0" err="1" smtClean="0"/>
              <a:t>Mult-eMediatt</a:t>
            </a:r>
            <a:r>
              <a:rPr lang="nl-BE" dirty="0" smtClean="0"/>
              <a:t> is een nieuwe tool die in de medische softwarepakketten is opgenomen waarbij de arbeidsongeschiktheidsattesten op een eenvoudige en beveiligde manier rechtstreeks worden overgemaakt aan de betrokken bestemmelingen.</a:t>
            </a:r>
          </a:p>
          <a:p>
            <a:pPr lvl="1"/>
            <a:r>
              <a:rPr lang="nl-BE" dirty="0" smtClean="0"/>
              <a:t>de medische praktijk van de zorgverlener wordt vereenvoudigd</a:t>
            </a:r>
          </a:p>
          <a:p>
            <a:pPr lvl="1"/>
            <a:r>
              <a:rPr lang="nl-BE" dirty="0" smtClean="0"/>
              <a:t>de patiënt wordt ontlast van de administratieve rompslomp om zijn attesten op een correcte en snelle manier over te maken</a:t>
            </a:r>
          </a:p>
          <a:p>
            <a:r>
              <a:rPr lang="nl-BE" dirty="0" smtClean="0"/>
              <a:t>Het akkoord van de patiënt is noodzakelijk.</a:t>
            </a:r>
          </a:p>
          <a:p>
            <a:pPr lvl="1"/>
            <a:r>
              <a:rPr lang="nl-BE" dirty="0" smtClean="0"/>
              <a:t>kan kiezen om de elektronische stroom te aanvaarden of kan de voorkeur geven aan het papieren attest dat op het einde van de raadpleging wordt overhandigd.</a:t>
            </a:r>
          </a:p>
          <a:p>
            <a:r>
              <a:rPr lang="nl-BE" dirty="0" smtClean="0"/>
              <a:t>Project in productie, integratie in de medische softwarepakketten in uitvoering </a:t>
            </a:r>
          </a:p>
          <a:p>
            <a:r>
              <a:rPr lang="nl-BE" dirty="0" smtClean="0"/>
              <a:t>Op dit ogenblik beschikbaar voor de huisartsen, mogelijke verzending naar </a:t>
            </a:r>
          </a:p>
          <a:p>
            <a:pPr lvl="1"/>
            <a:r>
              <a:rPr lang="nl-BE" dirty="0" smtClean="0"/>
              <a:t>de ziekenfondsen </a:t>
            </a:r>
          </a:p>
          <a:p>
            <a:pPr lvl="1"/>
            <a:r>
              <a:rPr lang="nl-BE" dirty="0" err="1" smtClean="0"/>
              <a:t>Medex</a:t>
            </a:r>
            <a:endParaRPr lang="nl-BE" dirty="0" smtClean="0"/>
          </a:p>
          <a:p>
            <a:r>
              <a:rPr lang="nl-BE" dirty="0" smtClean="0"/>
              <a:t>Op termijn uitbreiding van de attesten naar de privésector, naar de artsen specialisten en openstelling voor andere soorten attesten (sport, school, ...)</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43</a:t>
            </a:fld>
            <a:endParaRPr lang="en-US"/>
          </a:p>
        </p:txBody>
      </p:sp>
    </p:spTree>
    <p:extLst>
      <p:ext uri="{BB962C8B-B14F-4D97-AF65-F5344CB8AC3E}">
        <p14:creationId xmlns:p14="http://schemas.microsoft.com/office/powerpoint/2010/main" val="250411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Niveau 1 : IMC Volksgezondheid en IKW eGezondheid</a:t>
            </a:r>
          </a:p>
          <a:p>
            <a:pPr lvl="1"/>
            <a:r>
              <a:rPr lang="nl-BE" dirty="0" smtClean="0"/>
              <a:t>politiek &amp; strategisch niveau</a:t>
            </a:r>
          </a:p>
          <a:p>
            <a:pPr lvl="1"/>
            <a:r>
              <a:rPr lang="nl-BE" dirty="0" smtClean="0"/>
              <a:t>beheert en volgt de strategische doelstellingen op die voortvloeien uit de beleidskeuzes gemaakt door de federale regering en de deelentiteiten</a:t>
            </a:r>
          </a:p>
          <a:p>
            <a:pPr lvl="1"/>
            <a:r>
              <a:rPr lang="nl-BE" dirty="0" smtClean="0"/>
              <a:t>IMC </a:t>
            </a:r>
          </a:p>
          <a:p>
            <a:pPr lvl="2"/>
            <a:r>
              <a:rPr lang="nl-BE" dirty="0" smtClean="0"/>
              <a:t>Interministeriële Conferentie Volksgezondheid </a:t>
            </a:r>
          </a:p>
          <a:p>
            <a:pPr lvl="2"/>
            <a:r>
              <a:rPr lang="nl-BE" dirty="0" smtClean="0"/>
              <a:t>Ministers van Gezondheid</a:t>
            </a:r>
          </a:p>
          <a:p>
            <a:pPr lvl="2"/>
            <a:r>
              <a:rPr lang="nl-BE" dirty="0" smtClean="0"/>
              <a:t>politieke stuurgroep van het </a:t>
            </a:r>
            <a:r>
              <a:rPr lang="nl-BE" dirty="0" err="1" smtClean="0"/>
              <a:t>eGezondheidsactieplan</a:t>
            </a:r>
            <a:endParaRPr lang="nl-BE" dirty="0" smtClean="0"/>
          </a:p>
          <a:p>
            <a:pPr lvl="2"/>
            <a:r>
              <a:rPr lang="nl-BE" dirty="0" smtClean="0"/>
              <a:t>de voorstellen van de IKW worden door die groep goedgekeurd en bekrachtigd</a:t>
            </a:r>
          </a:p>
          <a:p>
            <a:pPr lvl="1"/>
            <a:r>
              <a:rPr lang="nl-BE" dirty="0" smtClean="0"/>
              <a:t>IKW eGezondheid</a:t>
            </a:r>
          </a:p>
          <a:p>
            <a:pPr lvl="2"/>
            <a:r>
              <a:rPr lang="nl-BE" dirty="0" err="1" smtClean="0"/>
              <a:t>Interkabinettenwerkgroep</a:t>
            </a:r>
            <a:endParaRPr lang="nl-BE" dirty="0" smtClean="0"/>
          </a:p>
          <a:p>
            <a:pPr lvl="2"/>
            <a:r>
              <a:rPr lang="nl-BE" dirty="0" smtClean="0"/>
              <a:t>experten van de kabinetten van de Ministers van Gezondheid</a:t>
            </a:r>
          </a:p>
          <a:p>
            <a:pPr lvl="2"/>
            <a:r>
              <a:rPr lang="nl-BE" dirty="0" smtClean="0"/>
              <a:t>legt de prioriteiten vast, stelt doelstellingen voor en volgt ze op, stelt het actieplan bij</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a:t>
            </a:fld>
            <a:endParaRPr lang="en-US"/>
          </a:p>
        </p:txBody>
      </p:sp>
    </p:spTree>
    <p:extLst>
      <p:ext uri="{BB962C8B-B14F-4D97-AF65-F5344CB8AC3E}">
        <p14:creationId xmlns:p14="http://schemas.microsoft.com/office/powerpoint/2010/main" val="3628025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NIC </a:t>
            </a:r>
          </a:p>
          <a:p>
            <a:r>
              <a:rPr lang="nl-BE" dirty="0" smtClean="0"/>
              <a:t>Uitbreiding tot nieuwe sectoren:</a:t>
            </a:r>
          </a:p>
          <a:p>
            <a:pPr lvl="1"/>
            <a:r>
              <a:rPr lang="nl-BE" dirty="0" smtClean="0"/>
              <a:t>logopedisten, bandagisten, tariferingsdienst apothekers, RVT (Brussel en Wallonië), ...</a:t>
            </a:r>
          </a:p>
          <a:p>
            <a:pPr lvl="1"/>
            <a:r>
              <a:rPr lang="nl-BE" dirty="0" smtClean="0"/>
              <a:t>Gedetineerden, Europese ambtenaren, </a:t>
            </a:r>
            <a:r>
              <a:rPr lang="nl-BE" dirty="0" err="1" smtClean="0"/>
              <a:t>Fedasil</a:t>
            </a:r>
            <a:r>
              <a:rPr lang="nl-BE" dirty="0" smtClean="0"/>
              <a:t>, ... </a:t>
            </a:r>
          </a:p>
          <a:p>
            <a:r>
              <a:rPr lang="nl-BE" dirty="0" smtClean="0"/>
              <a:t>Nieuwe diensten of uitbreiding van de bestaande diensten</a:t>
            </a:r>
          </a:p>
          <a:p>
            <a:pPr lvl="1"/>
            <a:r>
              <a:rPr lang="nl-BE" dirty="0" smtClean="0"/>
              <a:t>digitalisering van het arbeidsongeschiktheidsattest (</a:t>
            </a:r>
            <a:r>
              <a:rPr lang="nl-BE" dirty="0" err="1" smtClean="0"/>
              <a:t>Mult-eMediatt</a:t>
            </a:r>
            <a:r>
              <a:rPr lang="nl-BE" dirty="0" smtClean="0"/>
              <a:t>) </a:t>
            </a:r>
          </a:p>
          <a:p>
            <a:pPr lvl="1"/>
            <a:r>
              <a:rPr lang="nl-BE" dirty="0" smtClean="0"/>
              <a:t>opname in instelling</a:t>
            </a:r>
          </a:p>
          <a:p>
            <a:pPr lvl="1"/>
            <a:r>
              <a:rPr lang="nl-BE" dirty="0" smtClean="0"/>
              <a:t>doorverwijsvoorschriften</a:t>
            </a:r>
          </a:p>
          <a:p>
            <a:pPr lvl="1"/>
            <a:r>
              <a:rPr lang="nl-BE" dirty="0" smtClean="0"/>
              <a:t>Europese ziekteverzekeringskaart</a:t>
            </a:r>
          </a:p>
          <a:p>
            <a:pPr lvl="1"/>
            <a:r>
              <a:rPr lang="nl-BE" dirty="0" smtClean="0"/>
              <a:t>…</a:t>
            </a:r>
          </a:p>
          <a:p>
            <a:r>
              <a:rPr lang="nl-BE" dirty="0" smtClean="0"/>
              <a:t>Aanpassingen aan de wetgeving </a:t>
            </a:r>
          </a:p>
          <a:p>
            <a:pPr lvl="1"/>
            <a:r>
              <a:rPr lang="nl-BE" dirty="0" smtClean="0"/>
              <a:t>Hervorming van de nomenclatuur </a:t>
            </a:r>
          </a:p>
          <a:p>
            <a:pPr lvl="1"/>
            <a:r>
              <a:rPr lang="nl-BE" dirty="0" smtClean="0"/>
              <a:t>Migratie naar COBRHA+</a:t>
            </a:r>
          </a:p>
          <a:p>
            <a:pPr lvl="1"/>
            <a:r>
              <a:rPr lang="nl-BE" dirty="0" smtClean="0"/>
              <a:t>…</a:t>
            </a:r>
          </a:p>
          <a:p>
            <a:r>
              <a:rPr lang="nl-BE" dirty="0" smtClean="0"/>
              <a:t>Project inzake mentale gezondheid in het kader van het hervormingsprogramma van de psychologische zorg van de eerste lijn</a:t>
            </a:r>
          </a:p>
          <a:p>
            <a:r>
              <a:rPr lang="nl-BE" dirty="0" smtClean="0"/>
              <a:t>Project </a:t>
            </a:r>
            <a:r>
              <a:rPr lang="nl-BE" dirty="0" err="1" smtClean="0"/>
              <a:t>ChroniCare</a:t>
            </a:r>
            <a:r>
              <a:rPr lang="nl-BE" dirty="0" smtClean="0"/>
              <a:t> (geïntegreerde zorg)</a:t>
            </a:r>
          </a:p>
          <a:p>
            <a:r>
              <a:rPr lang="nl-BE" dirty="0" smtClean="0"/>
              <a: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44</a:t>
            </a:fld>
            <a:endParaRPr lang="en-US"/>
          </a:p>
        </p:txBody>
      </p:sp>
    </p:spTree>
    <p:extLst>
      <p:ext uri="{BB962C8B-B14F-4D97-AF65-F5344CB8AC3E}">
        <p14:creationId xmlns:p14="http://schemas.microsoft.com/office/powerpoint/2010/main" val="1760394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NIC </a:t>
            </a:r>
          </a:p>
          <a:p>
            <a:r>
              <a:rPr lang="nl-BE" dirty="0" smtClean="0"/>
              <a:t>Uitbreiding tot nieuwe sectoren:</a:t>
            </a:r>
          </a:p>
          <a:p>
            <a:pPr lvl="1"/>
            <a:r>
              <a:rPr lang="nl-BE" dirty="0" smtClean="0"/>
              <a:t>logopedisten, bandagisten, tariferingsdienst apothekers, RVT (Brussel en Wallonië), ...</a:t>
            </a:r>
          </a:p>
          <a:p>
            <a:pPr lvl="1"/>
            <a:r>
              <a:rPr lang="nl-BE" dirty="0" smtClean="0"/>
              <a:t>Gedetineerden, Europese ambtenaren, </a:t>
            </a:r>
            <a:r>
              <a:rPr lang="nl-BE" dirty="0" err="1" smtClean="0"/>
              <a:t>Fedasil</a:t>
            </a:r>
            <a:r>
              <a:rPr lang="nl-BE" dirty="0" smtClean="0"/>
              <a:t>, ... </a:t>
            </a:r>
          </a:p>
          <a:p>
            <a:r>
              <a:rPr lang="nl-BE" dirty="0" smtClean="0"/>
              <a:t>Nieuwe diensten of uitbreiding van de bestaande diensten</a:t>
            </a:r>
          </a:p>
          <a:p>
            <a:pPr lvl="1"/>
            <a:r>
              <a:rPr lang="nl-BE" dirty="0" smtClean="0"/>
              <a:t>digitalisering van het arbeidsongeschiktheidsattest (</a:t>
            </a:r>
            <a:r>
              <a:rPr lang="nl-BE" dirty="0" err="1" smtClean="0"/>
              <a:t>Mult-eMediatt</a:t>
            </a:r>
            <a:r>
              <a:rPr lang="nl-BE" dirty="0" smtClean="0"/>
              <a:t>) </a:t>
            </a:r>
          </a:p>
          <a:p>
            <a:pPr lvl="1"/>
            <a:r>
              <a:rPr lang="nl-BE" dirty="0" smtClean="0"/>
              <a:t>opname in instelling</a:t>
            </a:r>
          </a:p>
          <a:p>
            <a:pPr lvl="1"/>
            <a:r>
              <a:rPr lang="nl-BE" dirty="0" smtClean="0"/>
              <a:t>doorverwijsvoorschriften</a:t>
            </a:r>
          </a:p>
          <a:p>
            <a:pPr lvl="1"/>
            <a:r>
              <a:rPr lang="nl-BE" dirty="0" smtClean="0"/>
              <a:t>Europese ziekteverzekeringskaart</a:t>
            </a:r>
          </a:p>
          <a:p>
            <a:pPr lvl="1"/>
            <a:r>
              <a:rPr lang="nl-BE" dirty="0" smtClean="0"/>
              <a:t>…</a:t>
            </a:r>
          </a:p>
          <a:p>
            <a:r>
              <a:rPr lang="nl-BE" dirty="0" smtClean="0"/>
              <a:t>Aanpassingen aan de wetgeving </a:t>
            </a:r>
          </a:p>
          <a:p>
            <a:pPr lvl="1"/>
            <a:r>
              <a:rPr lang="nl-BE" dirty="0" smtClean="0"/>
              <a:t>Hervorming van de nomenclatuur </a:t>
            </a:r>
          </a:p>
          <a:p>
            <a:pPr lvl="1"/>
            <a:r>
              <a:rPr lang="nl-BE" dirty="0" smtClean="0"/>
              <a:t>Migratie naar COBRHA+</a:t>
            </a:r>
          </a:p>
          <a:p>
            <a:pPr lvl="1"/>
            <a:r>
              <a:rPr lang="nl-BE" dirty="0" smtClean="0"/>
              <a:t>…</a:t>
            </a:r>
          </a:p>
          <a:p>
            <a:r>
              <a:rPr lang="nl-BE" dirty="0" smtClean="0"/>
              <a:t>Project inzake mentale gezondheid in het kader van het hervormingsprogramma van de psychologische zorg van de eerste lijn</a:t>
            </a:r>
          </a:p>
          <a:p>
            <a:r>
              <a:rPr lang="nl-BE" dirty="0" smtClean="0"/>
              <a:t>Project </a:t>
            </a:r>
            <a:r>
              <a:rPr lang="nl-BE" dirty="0" err="1" smtClean="0"/>
              <a:t>ChroniCare</a:t>
            </a:r>
            <a:r>
              <a:rPr lang="nl-BE" dirty="0" smtClean="0"/>
              <a:t> (geïntegreerde zorg)</a:t>
            </a:r>
          </a:p>
          <a:p>
            <a:r>
              <a:rPr lang="nl-BE" dirty="0" smtClean="0"/>
              <a: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45</a:t>
            </a:fld>
            <a:endParaRPr lang="en-US"/>
          </a:p>
        </p:txBody>
      </p:sp>
    </p:spTree>
    <p:extLst>
      <p:ext uri="{BB962C8B-B14F-4D97-AF65-F5344CB8AC3E}">
        <p14:creationId xmlns:p14="http://schemas.microsoft.com/office/powerpoint/2010/main" val="3595729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RIZIV</a:t>
            </a:r>
          </a:p>
          <a:p>
            <a:r>
              <a:rPr lang="nl-BE" dirty="0" smtClean="0"/>
              <a:t>Ontwikkeling van een beveiligd digitaal communicatieplatform waardoor de actoren van de professionele re-integratie </a:t>
            </a:r>
          </a:p>
          <a:p>
            <a:pPr lvl="1"/>
            <a:r>
              <a:rPr lang="nl-BE" dirty="0" smtClean="0"/>
              <a:t>adviserende artsen van de VI</a:t>
            </a:r>
          </a:p>
          <a:p>
            <a:pPr lvl="1"/>
            <a:r>
              <a:rPr lang="nl-BE" dirty="0" smtClean="0"/>
              <a:t>arbeidsartsen</a:t>
            </a:r>
          </a:p>
          <a:p>
            <a:pPr lvl="1"/>
            <a:r>
              <a:rPr lang="nl-BE" dirty="0" smtClean="0"/>
              <a:t>huisartsen</a:t>
            </a:r>
          </a:p>
          <a:p>
            <a:r>
              <a:rPr lang="nl-BE" dirty="0" smtClean="0"/>
              <a:t>de noodzakelijke informatie voor het nemen van een beslissing met betrekking tot een aanvraag van werkhervatting kunnen uitwisselen en raadplegen</a:t>
            </a:r>
          </a:p>
          <a:p>
            <a:r>
              <a:rPr lang="nl-BE" dirty="0" smtClean="0"/>
              <a:t>Mogelijke raadplegingen door de gemachtigde zorgverleners van</a:t>
            </a:r>
          </a:p>
          <a:p>
            <a:pPr lvl="1"/>
            <a:r>
              <a:rPr lang="nl-BE" dirty="0" smtClean="0"/>
              <a:t>medische verslagen</a:t>
            </a:r>
          </a:p>
          <a:p>
            <a:pPr lvl="1"/>
            <a:r>
              <a:rPr lang="nl-BE" dirty="0" smtClean="0"/>
              <a:t>sleutelgegevens met betrekking tot het beheer van het werkhervattingstraject</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46</a:t>
            </a:fld>
            <a:endParaRPr lang="en-US"/>
          </a:p>
        </p:txBody>
      </p:sp>
    </p:spTree>
    <p:extLst>
      <p:ext uri="{BB962C8B-B14F-4D97-AF65-F5344CB8AC3E}">
        <p14:creationId xmlns:p14="http://schemas.microsoft.com/office/powerpoint/2010/main" val="414187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Niveau 2 : Program Board eGezondheid </a:t>
            </a:r>
          </a:p>
          <a:p>
            <a:pPr lvl="1"/>
            <a:r>
              <a:rPr lang="nl-BE" dirty="0" smtClean="0"/>
              <a:t>tactisch niveau</a:t>
            </a:r>
          </a:p>
          <a:p>
            <a:pPr lvl="1"/>
            <a:r>
              <a:rPr lang="nl-BE" dirty="0" smtClean="0"/>
              <a:t>opdrachten</a:t>
            </a:r>
          </a:p>
          <a:p>
            <a:pPr lvl="2"/>
            <a:r>
              <a:rPr lang="nl-BE" dirty="0" smtClean="0"/>
              <a:t>staat in voor de vertrouwelijkheid, de veiligheid en de betrouwbaarheid van de gegevensuitwisselingen overeenkomstig de in het actieplan eGezondheid gemaakte afspraken</a:t>
            </a:r>
          </a:p>
          <a:p>
            <a:pPr lvl="2"/>
            <a:r>
              <a:rPr lang="nl-BE" dirty="0" smtClean="0"/>
              <a:t>bevordert het gebruik van online gezondheidsdiensten door de actoren en de gebruikers van gezondheidszorg</a:t>
            </a:r>
          </a:p>
          <a:p>
            <a:pPr lvl="2"/>
            <a:r>
              <a:rPr lang="nl-BE" dirty="0" smtClean="0"/>
              <a:t>vormt de schakel tussen de dagelijkse werking van het plan en de strategische leiding van het actieplan e-gezondheid</a:t>
            </a:r>
          </a:p>
          <a:p>
            <a:pPr lvl="1"/>
            <a:r>
              <a:rPr lang="nl-BE" dirty="0" smtClean="0"/>
              <a:t>groep belast met de sturing, de raadpleging en de opvolging</a:t>
            </a:r>
          </a:p>
          <a:p>
            <a:pPr lvl="2"/>
            <a:r>
              <a:rPr lang="nl-BE" dirty="0" smtClean="0"/>
              <a:t>brengt verslag uit aan de IKW eGezondheid over tactische thema’s en neemt deel aan de strategische besprekingen en sturing</a:t>
            </a:r>
          </a:p>
          <a:p>
            <a:pPr lvl="2"/>
            <a:r>
              <a:rPr lang="nl-BE" dirty="0" smtClean="0"/>
              <a:t>is samengesteld uit een delegatie van de FOD Volksgezondheid, het RIZIV, het FAGG, het eHealth-platform, de HDA, het Vlaams Gewest, het Brussels Gewest, het Waals Gewest en de Duitstalige Gemeenschap </a:t>
            </a:r>
          </a:p>
          <a:p>
            <a:pPr lvl="2"/>
            <a:r>
              <a:rPr lang="nl-BE" dirty="0" smtClean="0"/>
              <a:t>wordt voorgezeten door een program manager die wordt bijgestaan door de </a:t>
            </a:r>
            <a:r>
              <a:rPr lang="nl-BE" dirty="0" err="1" smtClean="0"/>
              <a:t>eGezondheidsadviseur</a:t>
            </a:r>
            <a:r>
              <a:rPr lang="nl-BE" dirty="0" smtClean="0"/>
              <a:t> van de federale minister van Volksgezondheid</a:t>
            </a:r>
          </a:p>
          <a:p>
            <a:pPr lvl="2"/>
            <a:r>
              <a:rPr lang="nl-BE" dirty="0" smtClean="0"/>
              <a:t>federale en </a:t>
            </a:r>
            <a:r>
              <a:rPr lang="nl-BE" dirty="0" err="1" smtClean="0"/>
              <a:t>interfederale</a:t>
            </a:r>
            <a:r>
              <a:rPr lang="nl-BE" dirty="0" smtClean="0"/>
              <a:t> program board</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6</a:t>
            </a:fld>
            <a:endParaRPr lang="en-US"/>
          </a:p>
        </p:txBody>
      </p:sp>
    </p:spTree>
    <p:extLst>
      <p:ext uri="{BB962C8B-B14F-4D97-AF65-F5344CB8AC3E}">
        <p14:creationId xmlns:p14="http://schemas.microsoft.com/office/powerpoint/2010/main" val="354062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Niveau 3: eGezondheidsprojecten</a:t>
            </a:r>
          </a:p>
          <a:p>
            <a:pPr lvl="1"/>
            <a:r>
              <a:rPr lang="nl-BE" dirty="0" smtClean="0"/>
              <a:t>operationeel niveau</a:t>
            </a:r>
          </a:p>
          <a:p>
            <a:pPr lvl="1"/>
            <a:r>
              <a:rPr lang="nl-BE" dirty="0" smtClean="0"/>
              <a:t>governance eigen aan elke partnerinstelling in het kader van het beheer van haar projecten</a:t>
            </a:r>
          </a:p>
          <a:p>
            <a:pPr lvl="1"/>
            <a:r>
              <a:rPr lang="nl-BE" dirty="0" smtClean="0"/>
              <a:t>staat in voor de coherentie tussen de functionele en technische architectuur van de projecten</a:t>
            </a:r>
          </a:p>
          <a:p>
            <a:pPr lvl="2"/>
            <a:r>
              <a:rPr lang="nl-BE" dirty="0" smtClean="0"/>
              <a:t>WG architectuur (</a:t>
            </a:r>
            <a:r>
              <a:rPr lang="nl-BE" dirty="0" err="1" smtClean="0"/>
              <a:t>interfederaal</a:t>
            </a:r>
            <a:r>
              <a:rPr lang="nl-BE" dirty="0" smtClean="0"/>
              <a:t>, </a:t>
            </a:r>
            <a:r>
              <a:rPr lang="nl-BE" dirty="0" err="1" smtClean="0"/>
              <a:t>multipartners</a:t>
            </a:r>
            <a:r>
              <a:rPr lang="nl-BE" dirty="0" smtClean="0"/>
              <a:t>) </a:t>
            </a:r>
          </a:p>
          <a:p>
            <a:pPr lvl="2"/>
            <a:r>
              <a:rPr lang="nl-BE" dirty="0" smtClean="0"/>
              <a:t>Program board architectuur (federaal, IT-managers)</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7</a:t>
            </a:fld>
            <a:endParaRPr lang="en-US"/>
          </a:p>
        </p:txBody>
      </p:sp>
    </p:spTree>
    <p:extLst>
      <p:ext uri="{BB962C8B-B14F-4D97-AF65-F5344CB8AC3E}">
        <p14:creationId xmlns:p14="http://schemas.microsoft.com/office/powerpoint/2010/main" val="300178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9</a:t>
            </a:fld>
            <a:endParaRPr lang="en-US"/>
          </a:p>
        </p:txBody>
      </p:sp>
    </p:spTree>
    <p:extLst>
      <p:ext uri="{BB962C8B-B14F-4D97-AF65-F5344CB8AC3E}">
        <p14:creationId xmlns:p14="http://schemas.microsoft.com/office/powerpoint/2010/main" val="386835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Doelstelling</a:t>
            </a:r>
          </a:p>
          <a:p>
            <a:pPr lvl="1"/>
            <a:r>
              <a:rPr lang="nl-BE" dirty="0" smtClean="0"/>
              <a:t>verdere ontwikkeling van specifieke systemen en applicaties die door de actoren in de gezondheidszorg (ook de patiënten) mogen/moeten worden gebruikt om </a:t>
            </a:r>
          </a:p>
          <a:p>
            <a:pPr lvl="2"/>
            <a:r>
              <a:rPr lang="nl-BE" dirty="0" smtClean="0"/>
              <a:t>de kwaliteit van de zorg te garanderen en te verhogen</a:t>
            </a:r>
          </a:p>
          <a:p>
            <a:pPr lvl="2"/>
            <a:r>
              <a:rPr lang="nl-BE" dirty="0" smtClean="0"/>
              <a:t>de continuïteit van de zorg te waarborgen</a:t>
            </a:r>
          </a:p>
          <a:p>
            <a:pPr lvl="2"/>
            <a:r>
              <a:rPr lang="nl-BE" dirty="0" smtClean="0"/>
              <a:t>de kostprijs van de zorg te beheersen</a:t>
            </a:r>
          </a:p>
          <a:p>
            <a:r>
              <a:rPr lang="nl-BE" dirty="0" smtClean="0"/>
              <a:t>projecten</a:t>
            </a:r>
          </a:p>
          <a:p>
            <a:pPr lvl="1"/>
            <a:r>
              <a:rPr lang="nl-BE" dirty="0" smtClean="0"/>
              <a:t>doorverwijsvoorschriften </a:t>
            </a:r>
          </a:p>
          <a:p>
            <a:pPr lvl="1"/>
            <a:r>
              <a:rPr lang="nl-BE" dirty="0" smtClean="0"/>
              <a:t>VIDIS</a:t>
            </a:r>
          </a:p>
          <a:p>
            <a:pPr lvl="1"/>
            <a:r>
              <a:rPr lang="nl-BE" dirty="0" smtClean="0"/>
              <a:t>platform voor beleidsondersteuning</a:t>
            </a:r>
          </a:p>
          <a:p>
            <a:pPr lvl="1"/>
            <a:r>
              <a:rPr lang="nl-BE" dirty="0" smtClean="0"/>
              <a:t>geïntegreerde zorg</a:t>
            </a:r>
          </a:p>
          <a:p>
            <a:pPr lvl="1"/>
            <a:r>
              <a:rPr lang="nl-BE" dirty="0" smtClean="0"/>
              <a:t>DZOP</a:t>
            </a:r>
          </a:p>
          <a:p>
            <a:pPr lvl="1"/>
            <a:r>
              <a:rPr lang="nl-BE" dirty="0" smtClean="0"/>
              <a:t>Waals platform voor zorgverleners en patiënten</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10</a:t>
            </a:fld>
            <a:endParaRPr lang="en-US"/>
          </a:p>
        </p:txBody>
      </p:sp>
    </p:spTree>
    <p:extLst>
      <p:ext uri="{BB962C8B-B14F-4D97-AF65-F5344CB8AC3E}">
        <p14:creationId xmlns:p14="http://schemas.microsoft.com/office/powerpoint/2010/main" val="3150733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Virtual </a:t>
            </a:r>
            <a:r>
              <a:rPr lang="nl-BE" dirty="0" err="1" smtClean="0"/>
              <a:t>Integrated</a:t>
            </a:r>
            <a:r>
              <a:rPr lang="nl-BE" dirty="0" smtClean="0"/>
              <a:t> Drug Information System</a:t>
            </a:r>
          </a:p>
          <a:p>
            <a:r>
              <a:rPr lang="nl-BE" dirty="0" smtClean="0"/>
              <a:t>RIZIV</a:t>
            </a:r>
          </a:p>
          <a:p>
            <a:r>
              <a:rPr lang="nl-BE" dirty="0" smtClean="0"/>
              <a:t>Geïntegreerd virtueel dossier</a:t>
            </a:r>
          </a:p>
          <a:p>
            <a:r>
              <a:rPr lang="nl-BE" dirty="0" smtClean="0"/>
              <a:t>Bijgewerkt overzicht van de voorgeschreven, afgeleverde en (eventueel) genomen medicatie</a:t>
            </a:r>
          </a:p>
          <a:p>
            <a:r>
              <a:rPr lang="nl-BE" dirty="0" smtClean="0"/>
              <a:t>Duidelijk en geconsolideerd zicht op het medicatieproces &gt; 4 stappen (voorschrift-aflevering-toediening-gebruik)</a:t>
            </a:r>
          </a:p>
          <a:p>
            <a:pPr lvl="1"/>
            <a:r>
              <a:rPr lang="nl-BE" dirty="0" smtClean="0"/>
              <a:t>registratie van de informatie voor iedere stap</a:t>
            </a:r>
          </a:p>
          <a:p>
            <a:pPr lvl="1"/>
            <a:r>
              <a:rPr lang="nl-BE" dirty="0" smtClean="0"/>
              <a:t>onderscheid tussen informatie over verwerking en logistiek</a:t>
            </a:r>
          </a:p>
          <a:p>
            <a:pPr lvl="1"/>
            <a:r>
              <a:rPr lang="nl-BE" dirty="0" smtClean="0"/>
              <a:t>medicatiekalender</a:t>
            </a:r>
          </a:p>
          <a:p>
            <a:r>
              <a:rPr lang="nl-BE" dirty="0" smtClean="0"/>
              <a:t>De patiënt beschikt steeds over een geactualiseerd overzicht van de in te nemen medicatie en kan beslissen wie toegang heeft tot zijn gegevens</a:t>
            </a:r>
          </a:p>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11</a:t>
            </a:fld>
            <a:endParaRPr lang="en-US"/>
          </a:p>
        </p:txBody>
      </p:sp>
    </p:spTree>
    <p:extLst>
      <p:ext uri="{BB962C8B-B14F-4D97-AF65-F5344CB8AC3E}">
        <p14:creationId xmlns:p14="http://schemas.microsoft.com/office/powerpoint/2010/main" val="2877993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0418395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292969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2390803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73510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3904348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3969832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38293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4831520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643708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31524612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27494278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1021377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1021377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3193869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029813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37638324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2066384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9422140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35466704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496005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57612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16213349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41193776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3725692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8964251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06636233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11578213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24409851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1021377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1021377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132842718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19384989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199337678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24630473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476672"/>
            <a:ext cx="1021377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980000"/>
            <a:ext cx="10213776" cy="4009063"/>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31191868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711452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168638310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690115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716896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318076373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3092482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3415349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47667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980000"/>
            <a:ext cx="6624736" cy="4009063"/>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772816"/>
            <a:ext cx="4631457" cy="4260850"/>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3373308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12810664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8829903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24" r:id="rId2"/>
    <p:sldLayoutId id="2147483914" r:id="rId3"/>
    <p:sldLayoutId id="2147483915" r:id="rId4"/>
    <p:sldLayoutId id="2147483916" r:id="rId5"/>
    <p:sldLayoutId id="2147483925" r:id="rId6"/>
    <p:sldLayoutId id="2147483926" r:id="rId7"/>
    <p:sldLayoutId id="2147483909" r:id="rId8"/>
    <p:sldLayoutId id="2147483910" r:id="rId9"/>
    <p:sldLayoutId id="2147483911" r:id="rId10"/>
    <p:sldLayoutId id="2147483912" r:id="rId11"/>
    <p:sldLayoutId id="214748391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16298728"/>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358898347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337634697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s://www.ehealth.fgov.be/nl/page/roadmap-4.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09048" y="1162229"/>
            <a:ext cx="4355400" cy="556199"/>
          </a:xfrm>
        </p:spPr>
        <p:txBody>
          <a:bodyPr/>
          <a:lstStyle/>
          <a:p>
            <a:r>
              <a:rPr lang="fr" sz="2000" dirty="0"/>
              <a:t>eGezondheid</a:t>
            </a:r>
            <a:endParaRPr lang="en-US" sz="2000" dirty="0"/>
          </a:p>
        </p:txBody>
      </p:sp>
      <p:sp>
        <p:nvSpPr>
          <p:cNvPr id="7" name="Text Placeholder 6"/>
          <p:cNvSpPr>
            <a:spLocks noGrp="1"/>
          </p:cNvSpPr>
          <p:nvPr>
            <p:ph type="body" sz="quarter" idx="11"/>
          </p:nvPr>
        </p:nvSpPr>
        <p:spPr/>
        <p:txBody>
          <a:bodyPr/>
          <a:lstStyle/>
          <a:p>
            <a:pPr lvl="0">
              <a:spcBef>
                <a:spcPts val="0"/>
              </a:spcBef>
              <a:spcAft>
                <a:spcPts val="0"/>
              </a:spcAft>
            </a:pPr>
            <a:r>
              <a:rPr lang="nl-NL" dirty="0">
                <a:latin typeface="Open Sans SemiBold" panose="020B0706030804020204" pitchFamily="34" charset="0"/>
                <a:ea typeface="Open Sans SemiBold" panose="020B0706030804020204" pitchFamily="34" charset="0"/>
                <a:cs typeface="Open Sans SemiBold" panose="020B0706030804020204" pitchFamily="34" charset="0"/>
              </a:rPr>
              <a:t>Het nieuwe actieplan </a:t>
            </a:r>
          </a:p>
          <a:p>
            <a:pPr lvl="0">
              <a:spcBef>
                <a:spcPts val="0"/>
              </a:spcBef>
              <a:spcAft>
                <a:spcPts val="0"/>
              </a:spcAft>
            </a:pPr>
            <a:r>
              <a:rPr lang="nl-NL" dirty="0" err="1">
                <a:latin typeface="Open Sans SemiBold" panose="020B0706030804020204" pitchFamily="34" charset="0"/>
                <a:ea typeface="Open Sans SemiBold" panose="020B0706030804020204" pitchFamily="34" charset="0"/>
                <a:cs typeface="Open Sans SemiBold" panose="020B0706030804020204" pitchFamily="34" charset="0"/>
              </a:rPr>
              <a:t>eGezondheid</a:t>
            </a:r>
            <a:r>
              <a:rPr lang="nl-NL" dirty="0">
                <a:latin typeface="Open Sans SemiBold" panose="020B0706030804020204" pitchFamily="34" charset="0"/>
                <a:ea typeface="Open Sans SemiBold" panose="020B0706030804020204" pitchFamily="34" charset="0"/>
                <a:cs typeface="Open Sans SemiBold" panose="020B0706030804020204" pitchFamily="34" charset="0"/>
              </a:rPr>
              <a:t> 2022-2024</a:t>
            </a:r>
            <a:endParaRPr lang="en-US" dirty="0"/>
          </a:p>
        </p:txBody>
      </p:sp>
      <p:sp>
        <p:nvSpPr>
          <p:cNvPr id="8" name="Text Placeholder 7"/>
          <p:cNvSpPr>
            <a:spLocks noGrp="1"/>
          </p:cNvSpPr>
          <p:nvPr>
            <p:ph type="body" sz="quarter" idx="12"/>
          </p:nvPr>
        </p:nvSpPr>
        <p:spPr>
          <a:xfrm>
            <a:off x="911424" y="4005064"/>
            <a:ext cx="3903062" cy="1117842"/>
          </a:xfrm>
        </p:spPr>
        <p:txBody>
          <a:bodyPr/>
          <a:lstStyle/>
          <a:p>
            <a:pPr>
              <a:lnSpc>
                <a:spcPct val="150000"/>
              </a:lnSpc>
            </a:pPr>
            <a:r>
              <a:rPr lang="nl-NL" sz="1400" dirty="0"/>
              <a:t>ICT4Care</a:t>
            </a:r>
            <a:br>
              <a:rPr lang="nl-NL" sz="1400" dirty="0"/>
            </a:br>
            <a:r>
              <a:rPr lang="nl-NL" sz="1400" dirty="0"/>
              <a:t>26e colloquium ICT &amp; gezondheidszorg</a:t>
            </a:r>
            <a:br>
              <a:rPr lang="nl-NL" sz="1400" dirty="0"/>
            </a:br>
            <a:r>
              <a:rPr lang="nl-NL" sz="1400" dirty="0"/>
              <a:t>28 maart 2023</a:t>
            </a:r>
          </a:p>
          <a:p>
            <a:pPr>
              <a:lnSpc>
                <a:spcPct val="150000"/>
              </a:lnSpc>
            </a:pPr>
            <a:endParaRPr lang="en-US" sz="1400" dirty="0"/>
          </a:p>
        </p:txBody>
      </p:sp>
      <p:sp>
        <p:nvSpPr>
          <p:cNvPr id="4" name="Oval 3"/>
          <p:cNvSpPr/>
          <p:nvPr/>
        </p:nvSpPr>
        <p:spPr>
          <a:xfrm>
            <a:off x="10704512" y="1394392"/>
            <a:ext cx="648072" cy="648072"/>
          </a:xfrm>
          <a:prstGeom prst="ellipse">
            <a:avLst/>
          </a:prstGeom>
          <a:solidFill>
            <a:srgbClr val="E2E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4AEDDD6-2727-439E-A96F-E9FD4CA77376}" type="slidenum">
              <a:rPr lang="en-GB" smtClean="0"/>
              <a:pPr/>
              <a:t>10</a:t>
            </a:fld>
            <a:endParaRPr lang="en-GB" smtClean="0"/>
          </a:p>
        </p:txBody>
      </p:sp>
      <p:sp>
        <p:nvSpPr>
          <p:cNvPr id="5" name="Text Placeholder 4"/>
          <p:cNvSpPr>
            <a:spLocks noGrp="1"/>
          </p:cNvSpPr>
          <p:nvPr>
            <p:ph type="body" sz="quarter" idx="11"/>
          </p:nvPr>
        </p:nvSpPr>
        <p:spPr/>
        <p:txBody>
          <a:bodyPr/>
          <a:lstStyle/>
          <a:p>
            <a:r>
              <a:rPr lang="nl-NL"/>
              <a:t>Kwaliteit, </a:t>
            </a:r>
            <a:r>
              <a:rPr lang="nl-NL" dirty="0"/>
              <a:t>continuïteit en veiligheid van de zorg</a:t>
            </a:r>
            <a:endParaRPr lang="en-US" dirty="0"/>
          </a:p>
        </p:txBody>
      </p:sp>
      <p:sp>
        <p:nvSpPr>
          <p:cNvPr id="6" name="Text Placeholder 5"/>
          <p:cNvSpPr>
            <a:spLocks noGrp="1"/>
          </p:cNvSpPr>
          <p:nvPr>
            <p:ph type="body" sz="quarter" idx="13"/>
          </p:nvPr>
        </p:nvSpPr>
        <p:spPr/>
        <p:txBody>
          <a:bodyPr/>
          <a:lstStyle/>
          <a:p>
            <a:r>
              <a:rPr lang="nl-BE" dirty="0"/>
              <a:t>Kwaliteit van de zorg garanderen en </a:t>
            </a:r>
            <a:r>
              <a:rPr lang="nl-BE" dirty="0" smtClean="0"/>
              <a:t>verhogen</a:t>
            </a:r>
          </a:p>
          <a:p>
            <a:r>
              <a:rPr lang="nl-BE" dirty="0" smtClean="0"/>
              <a:t>Patiënt centraal</a:t>
            </a:r>
            <a:endParaRPr lang="nl-BE" dirty="0"/>
          </a:p>
          <a:p>
            <a:r>
              <a:rPr lang="nl-BE" dirty="0"/>
              <a:t>Continuïteit van de zorg waarborgen</a:t>
            </a:r>
          </a:p>
          <a:p>
            <a:r>
              <a:rPr lang="nl-BE" dirty="0"/>
              <a:t>Kostprijs van de zorg beheersen</a:t>
            </a:r>
          </a:p>
          <a:p>
            <a:pPr>
              <a:lnSpc>
                <a:spcPct val="200000"/>
              </a:lnSpc>
            </a:pPr>
            <a:r>
              <a:rPr lang="nl-BE" b="1" dirty="0" smtClean="0">
                <a:solidFill>
                  <a:srgbClr val="087670"/>
                </a:solidFill>
              </a:rPr>
              <a:t>Projecten</a:t>
            </a:r>
            <a:endParaRPr lang="nl-BE" dirty="0"/>
          </a:p>
          <a:p>
            <a:pPr lvl="1">
              <a:lnSpc>
                <a:spcPct val="100000"/>
              </a:lnSpc>
            </a:pPr>
            <a:r>
              <a:rPr lang="nl-BE" dirty="0">
                <a:solidFill>
                  <a:schemeClr val="tx1">
                    <a:lumMod val="75000"/>
                    <a:lumOff val="25000"/>
                  </a:schemeClr>
                </a:solidFill>
              </a:rPr>
              <a:t>VIDIS (</a:t>
            </a:r>
            <a:r>
              <a:rPr lang="nl-BE" dirty="0"/>
              <a:t>Virtual </a:t>
            </a:r>
            <a:r>
              <a:rPr lang="nl-BE" dirty="0" err="1"/>
              <a:t>Integrated</a:t>
            </a:r>
            <a:r>
              <a:rPr lang="nl-BE" dirty="0"/>
              <a:t> Drug Information System)</a:t>
            </a:r>
            <a:endParaRPr lang="nl-BE" dirty="0">
              <a:solidFill>
                <a:schemeClr val="tx1">
                  <a:lumMod val="75000"/>
                  <a:lumOff val="25000"/>
                </a:schemeClr>
              </a:solidFill>
            </a:endParaRPr>
          </a:p>
          <a:p>
            <a:pPr lvl="1">
              <a:lnSpc>
                <a:spcPct val="100000"/>
              </a:lnSpc>
            </a:pPr>
            <a:r>
              <a:rPr lang="nl-BE" dirty="0" smtClean="0">
                <a:solidFill>
                  <a:schemeClr val="tx1">
                    <a:lumMod val="75000"/>
                    <a:lumOff val="25000"/>
                  </a:schemeClr>
                </a:solidFill>
              </a:rPr>
              <a:t>doorverwijsvoorschriften</a:t>
            </a:r>
          </a:p>
          <a:p>
            <a:pPr lvl="1">
              <a:lnSpc>
                <a:spcPct val="100000"/>
              </a:lnSpc>
            </a:pPr>
            <a:r>
              <a:rPr lang="nl-BE" dirty="0" smtClean="0">
                <a:solidFill>
                  <a:schemeClr val="tx1">
                    <a:lumMod val="75000"/>
                    <a:lumOff val="25000"/>
                  </a:schemeClr>
                </a:solidFill>
              </a:rPr>
              <a:t>resultaten van labo-onderzoeken</a:t>
            </a:r>
            <a:endParaRPr lang="nl-BE" dirty="0">
              <a:solidFill>
                <a:schemeClr val="tx1">
                  <a:lumMod val="75000"/>
                  <a:lumOff val="25000"/>
                </a:schemeClr>
              </a:solidFill>
            </a:endParaRPr>
          </a:p>
          <a:p>
            <a:pPr lvl="1">
              <a:lnSpc>
                <a:spcPct val="100000"/>
              </a:lnSpc>
            </a:pPr>
            <a:r>
              <a:rPr lang="nl-BE" dirty="0" smtClean="0">
                <a:solidFill>
                  <a:schemeClr val="tx1">
                    <a:lumMod val="75000"/>
                    <a:lumOff val="25000"/>
                  </a:schemeClr>
                </a:solidFill>
              </a:rPr>
              <a:t>geïntegreerde zorg</a:t>
            </a:r>
          </a:p>
          <a:p>
            <a:pPr lvl="1">
              <a:lnSpc>
                <a:spcPct val="100000"/>
              </a:lnSpc>
            </a:pPr>
            <a:r>
              <a:rPr lang="nl-BE" dirty="0" smtClean="0">
                <a:solidFill>
                  <a:schemeClr val="tx1">
                    <a:lumMod val="75000"/>
                    <a:lumOff val="25000"/>
                  </a:schemeClr>
                </a:solidFill>
              </a:rPr>
              <a:t>Vlaams Digitaal Zorg- en Ondersteuningsplan (DZOP)</a:t>
            </a:r>
          </a:p>
          <a:p>
            <a:pPr lvl="1">
              <a:lnSpc>
                <a:spcPct val="100000"/>
              </a:lnSpc>
            </a:pPr>
            <a:r>
              <a:rPr lang="nl-BE" dirty="0" smtClean="0">
                <a:solidFill>
                  <a:schemeClr val="tx1">
                    <a:lumMod val="75000"/>
                    <a:lumOff val="25000"/>
                  </a:schemeClr>
                </a:solidFill>
              </a:rPr>
              <a:t>Waals platform voor zorgverleners en patiënten</a:t>
            </a:r>
          </a:p>
          <a:p>
            <a:pPr lvl="1">
              <a:lnSpc>
                <a:spcPct val="100000"/>
              </a:lnSpc>
            </a:pPr>
            <a:r>
              <a:rPr lang="nl-BE" dirty="0">
                <a:solidFill>
                  <a:schemeClr val="tx1">
                    <a:lumMod val="75000"/>
                    <a:lumOff val="25000"/>
                  </a:schemeClr>
                </a:solidFill>
              </a:rPr>
              <a:t>platform voor </a:t>
            </a:r>
            <a:r>
              <a:rPr lang="nl-BE" dirty="0" smtClean="0">
                <a:solidFill>
                  <a:schemeClr val="tx1">
                    <a:lumMod val="75000"/>
                    <a:lumOff val="25000"/>
                  </a:schemeClr>
                </a:solidFill>
              </a:rPr>
              <a:t>beleidsondersteuning</a:t>
            </a:r>
            <a:endParaRPr lang="fr-FR" dirty="0"/>
          </a:p>
          <a:p>
            <a:pPr lvl="1"/>
            <a:endParaRPr lang="fr-FR" dirty="0"/>
          </a:p>
          <a:p>
            <a:endParaRPr lang="en-US" dirty="0"/>
          </a:p>
        </p:txBody>
      </p:sp>
    </p:spTree>
    <p:extLst>
      <p:ext uri="{BB962C8B-B14F-4D97-AF65-F5344CB8AC3E}">
        <p14:creationId xmlns:p14="http://schemas.microsoft.com/office/powerpoint/2010/main" val="464740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4AEDDD6-2727-439E-A96F-E9FD4CA77376}" type="slidenum">
              <a:rPr lang="en-GB" smtClean="0"/>
              <a:pPr/>
              <a:t>11</a:t>
            </a:fld>
            <a:endParaRPr lang="en-GB" smtClean="0"/>
          </a:p>
        </p:txBody>
      </p:sp>
      <p:sp>
        <p:nvSpPr>
          <p:cNvPr id="5" name="Text Placeholder 4"/>
          <p:cNvSpPr>
            <a:spLocks noGrp="1"/>
          </p:cNvSpPr>
          <p:nvPr>
            <p:ph type="body" sz="quarter" idx="11"/>
          </p:nvPr>
        </p:nvSpPr>
        <p:spPr/>
        <p:txBody>
          <a:bodyPr/>
          <a:lstStyle/>
          <a:p>
            <a:r>
              <a:rPr lang="en-US" smtClean="0"/>
              <a:t>VIDIS</a:t>
            </a:r>
            <a:endParaRPr lang="en-US" dirty="0"/>
          </a:p>
        </p:txBody>
      </p:sp>
      <p:sp>
        <p:nvSpPr>
          <p:cNvPr id="6" name="Text Placeholder 5"/>
          <p:cNvSpPr>
            <a:spLocks noGrp="1"/>
          </p:cNvSpPr>
          <p:nvPr>
            <p:ph type="body" sz="quarter" idx="13"/>
          </p:nvPr>
        </p:nvSpPr>
        <p:spPr/>
        <p:txBody>
          <a:bodyPr/>
          <a:lstStyle/>
          <a:p>
            <a:endParaRPr lang="nl-BE" dirty="0"/>
          </a:p>
          <a:p>
            <a:r>
              <a:rPr lang="nl-NL" dirty="0" smtClean="0"/>
              <a:t>Bijgewerkt </a:t>
            </a:r>
            <a:r>
              <a:rPr lang="nl-NL" dirty="0"/>
              <a:t>overzicht van de voorgeschreven, afgeleverde en (eventueel) genomen medicatie</a:t>
            </a:r>
          </a:p>
          <a:p>
            <a:r>
              <a:rPr lang="nl-NL" dirty="0"/>
              <a:t>Duidelijk en geconsolideerd zicht op het </a:t>
            </a:r>
            <a:r>
              <a:rPr lang="nl-NL" dirty="0" smtClean="0"/>
              <a:t>medicatieproces</a:t>
            </a:r>
          </a:p>
          <a:p>
            <a:pPr lvl="1"/>
            <a:r>
              <a:rPr lang="nl-NL" dirty="0" smtClean="0"/>
              <a:t>4 </a:t>
            </a:r>
            <a:r>
              <a:rPr lang="nl-NL" dirty="0"/>
              <a:t>stappen (voorschrift-aflevering-toediening-gebruik)</a:t>
            </a:r>
          </a:p>
          <a:p>
            <a:r>
              <a:rPr lang="nl-NL" dirty="0"/>
              <a:t>De patiënt beschikt steeds over een geactualiseerd overzicht van de in te nemen medicatie en kan </a:t>
            </a:r>
            <a:r>
              <a:rPr lang="nl-NL" dirty="0" smtClean="0"/>
              <a:t>beslissen </a:t>
            </a:r>
            <a:r>
              <a:rPr lang="nl-NL" dirty="0"/>
              <a:t>wie toegang heeft tot zijn gegevens</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spTree>
    <p:extLst>
      <p:ext uri="{BB962C8B-B14F-4D97-AF65-F5344CB8AC3E}">
        <p14:creationId xmlns:p14="http://schemas.microsoft.com/office/powerpoint/2010/main" val="155848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4AEDDD6-2727-439E-A96F-E9FD4CA77376}" type="slidenum">
              <a:rPr lang="en-GB" smtClean="0"/>
              <a:pPr/>
              <a:t>12</a:t>
            </a:fld>
            <a:endParaRPr lang="en-GB" smtClean="0"/>
          </a:p>
        </p:txBody>
      </p:sp>
      <p:sp>
        <p:nvSpPr>
          <p:cNvPr id="5" name="Text Placeholder 4"/>
          <p:cNvSpPr>
            <a:spLocks noGrp="1"/>
          </p:cNvSpPr>
          <p:nvPr>
            <p:ph type="body" sz="quarter" idx="11"/>
          </p:nvPr>
        </p:nvSpPr>
        <p:spPr/>
        <p:txBody>
          <a:bodyPr/>
          <a:lstStyle/>
          <a:p>
            <a:r>
              <a:rPr lang="en-US"/>
              <a:t>Doorverwijsvoorschriften</a:t>
            </a:r>
            <a:endParaRPr lang="en-US" dirty="0"/>
          </a:p>
        </p:txBody>
      </p:sp>
      <p:sp>
        <p:nvSpPr>
          <p:cNvPr id="6" name="Text Placeholder 5"/>
          <p:cNvSpPr>
            <a:spLocks noGrp="1"/>
          </p:cNvSpPr>
          <p:nvPr>
            <p:ph type="body" sz="quarter" idx="13"/>
          </p:nvPr>
        </p:nvSpPr>
        <p:spPr>
          <a:xfrm>
            <a:off x="900000" y="1980000"/>
            <a:ext cx="10213776" cy="4009063"/>
          </a:xfrm>
        </p:spPr>
        <p:txBody>
          <a:bodyPr/>
          <a:lstStyle/>
          <a:p>
            <a:endParaRPr lang="nl-BE" dirty="0" smtClean="0"/>
          </a:p>
          <a:p>
            <a:r>
              <a:rPr lang="nl-BE" dirty="0" smtClean="0"/>
              <a:t>Standaardisering </a:t>
            </a:r>
            <a:r>
              <a:rPr lang="nl-BE" dirty="0"/>
              <a:t>van alle doorverwijzingen </a:t>
            </a:r>
          </a:p>
          <a:p>
            <a:r>
              <a:rPr lang="nl-BE" dirty="0"/>
              <a:t>Voorschriften voor behandeling extra-</a:t>
            </a:r>
            <a:r>
              <a:rPr lang="nl-BE" dirty="0" err="1"/>
              <a:t>muros</a:t>
            </a:r>
            <a:r>
              <a:rPr lang="nl-BE" dirty="0"/>
              <a:t> of intra-</a:t>
            </a:r>
            <a:r>
              <a:rPr lang="nl-BE" dirty="0" err="1"/>
              <a:t>muros</a:t>
            </a:r>
            <a:r>
              <a:rPr lang="nl-BE" dirty="0"/>
              <a:t> </a:t>
            </a:r>
          </a:p>
          <a:p>
            <a:r>
              <a:rPr lang="nl-BE" dirty="0"/>
              <a:t>Uitrol van een volledig digitaal beheer van de voorschriften</a:t>
            </a:r>
          </a:p>
          <a:p>
            <a:r>
              <a:rPr lang="nl-BE" dirty="0"/>
              <a:t>Implementatie van een digitaal stuurplatform tussen primaire en secundaire zorg met medewerking van de patiënten</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spTree>
    <p:extLst>
      <p:ext uri="{BB962C8B-B14F-4D97-AF65-F5344CB8AC3E}">
        <p14:creationId xmlns:p14="http://schemas.microsoft.com/office/powerpoint/2010/main" val="376680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21B2A7D7-3B07-4F16-B17F-21A2F67651B8}" type="slidenum">
              <a:rPr lang="en-GB" smtClean="0"/>
              <a:pPr>
                <a:defRPr/>
              </a:pPr>
              <a:t>13</a:t>
            </a:fld>
            <a:endParaRPr lang="en-GB" dirty="0"/>
          </a:p>
        </p:txBody>
      </p:sp>
      <p:sp>
        <p:nvSpPr>
          <p:cNvPr id="3" name="Tijdelijke aanduiding voor tekst 2"/>
          <p:cNvSpPr>
            <a:spLocks noGrp="1"/>
          </p:cNvSpPr>
          <p:nvPr>
            <p:ph type="body" sz="quarter" idx="11"/>
          </p:nvPr>
        </p:nvSpPr>
        <p:spPr/>
        <p:txBody>
          <a:bodyPr/>
          <a:lstStyle/>
          <a:p>
            <a:r>
              <a:rPr lang="nl-BE" dirty="0" smtClean="0"/>
              <a:t>Resultaten van labo-onderzoeken</a:t>
            </a:r>
            <a:endParaRPr lang="nl-BE" dirty="0"/>
          </a:p>
        </p:txBody>
      </p:sp>
      <p:sp>
        <p:nvSpPr>
          <p:cNvPr id="4" name="Tijdelijke aanduiding voor tekst 3"/>
          <p:cNvSpPr>
            <a:spLocks noGrp="1"/>
          </p:cNvSpPr>
          <p:nvPr>
            <p:ph type="body" sz="quarter" idx="13"/>
          </p:nvPr>
        </p:nvSpPr>
        <p:spPr/>
        <p:txBody>
          <a:bodyPr/>
          <a:lstStyle/>
          <a:p>
            <a:endParaRPr lang="nl-BE" dirty="0" smtClean="0"/>
          </a:p>
          <a:p>
            <a:endParaRPr lang="nl-BE" dirty="0" smtClean="0"/>
          </a:p>
          <a:p>
            <a:r>
              <a:rPr lang="nl-BE" dirty="0" smtClean="0"/>
              <a:t>Pilootproject gerealiseerd en specificaties vastgelegd voor overdracht van resultaten van labo-onderzoeken in FHIR-formaat tussen labo’s en huisartsen</a:t>
            </a:r>
          </a:p>
          <a:p>
            <a:r>
              <a:rPr lang="nl-BE" dirty="0" smtClean="0"/>
              <a:t>Systematische implementatie door alle labo’s en alle huisartsenpakketten tegen einde 2023</a:t>
            </a:r>
            <a:endParaRPr lang="nl-BE" dirty="0"/>
          </a:p>
        </p:txBody>
      </p:sp>
      <p:pic>
        <p:nvPicPr>
          <p:cNvPr id="5" name="Google Shape;64;g21a3bf64467_0_16"/>
          <p:cNvPicPr preferRelativeResize="0"/>
          <p:nvPr/>
        </p:nvPicPr>
        <p:blipFill>
          <a:blip r:embed="rId2">
            <a:clrChange>
              <a:clrFrom>
                <a:srgbClr val="FFFFFF"/>
              </a:clrFrom>
              <a:clrTo>
                <a:srgbClr val="FFFFFF">
                  <a:alpha val="0"/>
                </a:srgbClr>
              </a:clrTo>
            </a:clrChange>
            <a:alphaModFix/>
          </a:blip>
          <a:stretch>
            <a:fillRect/>
          </a:stretch>
        </p:blipFill>
        <p:spPr>
          <a:xfrm>
            <a:off x="839416" y="1916832"/>
            <a:ext cx="1287500" cy="352125"/>
          </a:xfrm>
          <a:prstGeom prst="rect">
            <a:avLst/>
          </a:prstGeom>
          <a:noFill/>
          <a:ln>
            <a:noFill/>
          </a:ln>
        </p:spPr>
      </p:pic>
      <p:pic>
        <p:nvPicPr>
          <p:cNvPr id="6"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2279576" y="1732854"/>
            <a:ext cx="866287" cy="720080"/>
          </a:xfrm>
          <a:prstGeom prst="rect">
            <a:avLst/>
          </a:prstGeom>
        </p:spPr>
      </p:pic>
    </p:spTree>
    <p:extLst>
      <p:ext uri="{BB962C8B-B14F-4D97-AF65-F5344CB8AC3E}">
        <p14:creationId xmlns:p14="http://schemas.microsoft.com/office/powerpoint/2010/main" val="20738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14</a:t>
            </a:fld>
            <a:endParaRPr lang="en-GB" smtClean="0"/>
          </a:p>
        </p:txBody>
      </p:sp>
      <p:sp>
        <p:nvSpPr>
          <p:cNvPr id="5" name="Text Placeholder 4"/>
          <p:cNvSpPr>
            <a:spLocks noGrp="1"/>
          </p:cNvSpPr>
          <p:nvPr>
            <p:ph type="body" sz="quarter" idx="11"/>
          </p:nvPr>
        </p:nvSpPr>
        <p:spPr/>
        <p:txBody>
          <a:bodyPr/>
          <a:lstStyle/>
          <a:p>
            <a:r>
              <a:rPr lang="en-US"/>
              <a:t>Geïntegreerde </a:t>
            </a:r>
            <a:r>
              <a:rPr lang="en-US" dirty="0" err="1"/>
              <a:t>zorg</a:t>
            </a:r>
            <a:endParaRPr lang="en-US" dirty="0"/>
          </a:p>
        </p:txBody>
      </p:sp>
      <p:sp>
        <p:nvSpPr>
          <p:cNvPr id="6" name="Text Placeholder 5"/>
          <p:cNvSpPr>
            <a:spLocks noGrp="1"/>
          </p:cNvSpPr>
          <p:nvPr>
            <p:ph type="body" sz="quarter" idx="13"/>
          </p:nvPr>
        </p:nvSpPr>
        <p:spPr/>
        <p:txBody>
          <a:bodyPr/>
          <a:lstStyle/>
          <a:p>
            <a:endParaRPr lang="nl-BE" dirty="0" smtClean="0"/>
          </a:p>
          <a:p>
            <a:r>
              <a:rPr lang="nl-BE" dirty="0" smtClean="0"/>
              <a:t>Systemen </a:t>
            </a:r>
            <a:r>
              <a:rPr lang="nl-BE" dirty="0"/>
              <a:t>en applicaties waardoor een multidisciplinair team van zorgverleners de gepaste zorg en de zorg die het best geschikt is voor de medische opvolging van een patiënt kan toedienen</a:t>
            </a:r>
          </a:p>
          <a:p>
            <a:pPr lvl="1"/>
            <a:r>
              <a:rPr lang="nl-BE" dirty="0"/>
              <a:t>bv. : voorzetting en verbetering van het </a:t>
            </a:r>
            <a:r>
              <a:rPr lang="nl-BE" dirty="0" err="1"/>
              <a:t>BelRai</a:t>
            </a:r>
            <a:r>
              <a:rPr lang="nl-BE" dirty="0"/>
              <a:t>-systeem</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41" y="1772896"/>
            <a:ext cx="720000" cy="720000"/>
          </a:xfrm>
          <a:prstGeom prst="rect">
            <a:avLst/>
          </a:prstGeom>
        </p:spPr>
      </p:pic>
    </p:spTree>
    <p:extLst>
      <p:ext uri="{BB962C8B-B14F-4D97-AF65-F5344CB8AC3E}">
        <p14:creationId xmlns:p14="http://schemas.microsoft.com/office/powerpoint/2010/main" val="380805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15</a:t>
            </a:fld>
            <a:endParaRPr lang="en-GB" smtClean="0"/>
          </a:p>
        </p:txBody>
      </p:sp>
      <p:sp>
        <p:nvSpPr>
          <p:cNvPr id="5" name="Text Placeholder 4"/>
          <p:cNvSpPr>
            <a:spLocks noGrp="1"/>
          </p:cNvSpPr>
          <p:nvPr>
            <p:ph type="body" sz="quarter" idx="11"/>
          </p:nvPr>
        </p:nvSpPr>
        <p:spPr/>
        <p:txBody>
          <a:bodyPr/>
          <a:lstStyle/>
          <a:p>
            <a:r>
              <a:rPr lang="en-US" smtClean="0"/>
              <a:t>DZOP </a:t>
            </a:r>
            <a:endParaRPr lang="en-US" dirty="0"/>
          </a:p>
        </p:txBody>
      </p:sp>
      <p:sp>
        <p:nvSpPr>
          <p:cNvPr id="6" name="Text Placeholder 5"/>
          <p:cNvSpPr>
            <a:spLocks noGrp="1"/>
          </p:cNvSpPr>
          <p:nvPr>
            <p:ph type="body" sz="quarter" idx="13"/>
          </p:nvPr>
        </p:nvSpPr>
        <p:spPr/>
        <p:txBody>
          <a:bodyPr/>
          <a:lstStyle/>
          <a:p>
            <a:endParaRPr lang="nl-BE" dirty="0" smtClean="0"/>
          </a:p>
          <a:p>
            <a:r>
              <a:rPr lang="nl-BE" dirty="0" smtClean="0"/>
              <a:t>In </a:t>
            </a:r>
            <a:r>
              <a:rPr lang="nl-BE" dirty="0"/>
              <a:t>het kader van de eerstelijnszorg</a:t>
            </a:r>
          </a:p>
          <a:p>
            <a:pPr lvl="1"/>
            <a:r>
              <a:rPr lang="nl-BE" dirty="0"/>
              <a:t>op basis van de informatie die beschikbaar is in de </a:t>
            </a:r>
            <a:r>
              <a:rPr lang="nl-BE" dirty="0" err="1"/>
              <a:t>BelRAI</a:t>
            </a:r>
            <a:r>
              <a:rPr lang="nl-BE" dirty="0"/>
              <a:t>-instrumenten, het zorgteam, na raadpleging van de zorgvraag van de patiënt</a:t>
            </a:r>
          </a:p>
          <a:p>
            <a:pPr lvl="1"/>
            <a:r>
              <a:rPr lang="nl-BE" dirty="0"/>
              <a:t>mogelijkheid om minimale medische gegevens op multidisciplinaire wijze uit te wisselen</a:t>
            </a:r>
          </a:p>
          <a:p>
            <a:pPr lvl="1"/>
            <a:r>
              <a:rPr lang="nl-BE" dirty="0"/>
              <a:t>mogelijkheid om de bestaande medische dossiers op te nemen om de administratieve werklast te verminderen </a:t>
            </a:r>
          </a:p>
          <a:p>
            <a:pPr lvl="1"/>
            <a:r>
              <a:rPr lang="nl-BE" dirty="0"/>
              <a:t>gegevens opgeslagen in het zorgplan dat via Vitalink toegankelijk is</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1772816"/>
            <a:ext cx="720080" cy="720080"/>
          </a:xfrm>
          <a:prstGeom prst="rect">
            <a:avLst/>
          </a:prstGeom>
        </p:spPr>
      </p:pic>
    </p:spTree>
    <p:extLst>
      <p:ext uri="{BB962C8B-B14F-4D97-AF65-F5344CB8AC3E}">
        <p14:creationId xmlns:p14="http://schemas.microsoft.com/office/powerpoint/2010/main" val="3796830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16</a:t>
            </a:fld>
            <a:endParaRPr lang="en-GB" smtClean="0"/>
          </a:p>
        </p:txBody>
      </p:sp>
      <p:sp>
        <p:nvSpPr>
          <p:cNvPr id="5" name="Text Placeholder 4"/>
          <p:cNvSpPr>
            <a:spLocks noGrp="1"/>
          </p:cNvSpPr>
          <p:nvPr>
            <p:ph type="body" sz="quarter" idx="11"/>
          </p:nvPr>
        </p:nvSpPr>
        <p:spPr/>
        <p:txBody>
          <a:bodyPr/>
          <a:lstStyle/>
          <a:p>
            <a:r>
              <a:rPr lang="nl-NL" smtClean="0"/>
              <a:t>Waals </a:t>
            </a:r>
            <a:r>
              <a:rPr lang="nl-NL" dirty="0"/>
              <a:t>platform voor zorgverleners en patiënten</a:t>
            </a:r>
            <a:endParaRPr lang="en-US" dirty="0"/>
          </a:p>
        </p:txBody>
      </p:sp>
      <p:sp>
        <p:nvSpPr>
          <p:cNvPr id="6" name="Text Placeholder 5"/>
          <p:cNvSpPr>
            <a:spLocks noGrp="1"/>
          </p:cNvSpPr>
          <p:nvPr>
            <p:ph type="body" sz="quarter" idx="13"/>
          </p:nvPr>
        </p:nvSpPr>
        <p:spPr/>
        <p:txBody>
          <a:bodyPr/>
          <a:lstStyle/>
          <a:p>
            <a:endParaRPr lang="nl-BE" dirty="0" smtClean="0"/>
          </a:p>
          <a:p>
            <a:r>
              <a:rPr lang="nl-BE" dirty="0" smtClean="0"/>
              <a:t>5 </a:t>
            </a:r>
            <a:r>
              <a:rPr lang="nl-BE" dirty="0"/>
              <a:t>projecten hebben betrekking op online gezondheid</a:t>
            </a:r>
          </a:p>
          <a:p>
            <a:pPr marL="719138" lvl="1" indent="-261938">
              <a:buNone/>
              <a:tabLst>
                <a:tab pos="719138" algn="l"/>
              </a:tabLst>
            </a:pPr>
            <a:r>
              <a:rPr lang="nl-BE" b="1" dirty="0">
                <a:solidFill>
                  <a:srgbClr val="07766F"/>
                </a:solidFill>
              </a:rPr>
              <a:t>1	</a:t>
            </a:r>
            <a:r>
              <a:rPr lang="nl-BE" dirty="0"/>
              <a:t>het volledige gezondheidsdossier van de Waalse burgers op een geïntegreerde en gestructureerde manier digitaliseren</a:t>
            </a:r>
          </a:p>
          <a:p>
            <a:pPr marL="719138" lvl="1" indent="-261938">
              <a:buNone/>
              <a:tabLst>
                <a:tab pos="719138" algn="l"/>
              </a:tabLst>
            </a:pPr>
            <a:r>
              <a:rPr lang="nl-BE" b="1" dirty="0">
                <a:solidFill>
                  <a:srgbClr val="07766F"/>
                </a:solidFill>
              </a:rPr>
              <a:t>2</a:t>
            </a:r>
            <a:r>
              <a:rPr lang="nl-BE" dirty="0"/>
              <a:t> 	ervoor zorgen dat het gezondheidsdossier tussen de verschillende gezondheidsactoren kan worden gebruikt </a:t>
            </a:r>
          </a:p>
          <a:p>
            <a:pPr marL="446088" lvl="1" indent="11113">
              <a:buNone/>
              <a:tabLst>
                <a:tab pos="719138" algn="l"/>
              </a:tabLst>
            </a:pPr>
            <a:r>
              <a:rPr lang="nl-BE" b="1" dirty="0">
                <a:solidFill>
                  <a:srgbClr val="07766F"/>
                </a:solidFill>
              </a:rPr>
              <a:t>3</a:t>
            </a:r>
            <a:r>
              <a:rPr lang="nl-BE" dirty="0"/>
              <a:t>	een digitale tool inzake geïntegreerd beheer ontwikkelen voor het opvolgen, in kaart brengen en versterken van 	de Waalse maatregelen inzake gezondheidsbevordering en -preventie “</a:t>
            </a:r>
            <a:r>
              <a:rPr lang="nl-BE" dirty="0" err="1"/>
              <a:t>W.all.in.health</a:t>
            </a:r>
            <a:r>
              <a:rPr lang="nl-BE" dirty="0"/>
              <a:t>”</a:t>
            </a:r>
          </a:p>
          <a:p>
            <a:pPr marL="719138" lvl="1" indent="-261938">
              <a:buNone/>
              <a:tabLst>
                <a:tab pos="719138" algn="l"/>
              </a:tabLst>
            </a:pPr>
            <a:r>
              <a:rPr lang="nl-BE" b="1" dirty="0">
                <a:solidFill>
                  <a:srgbClr val="07766F"/>
                </a:solidFill>
              </a:rPr>
              <a:t>4 	</a:t>
            </a:r>
            <a:r>
              <a:rPr lang="nl-BE" dirty="0"/>
              <a:t>de digitale innovatie in de sector van de thuiszorg en -hulp bevorderen</a:t>
            </a:r>
          </a:p>
          <a:p>
            <a:pPr marL="446088" lvl="1" indent="11113">
              <a:buNone/>
              <a:tabLst>
                <a:tab pos="719138" algn="l"/>
              </a:tabLst>
            </a:pPr>
            <a:r>
              <a:rPr lang="nl-BE" b="1" dirty="0">
                <a:solidFill>
                  <a:srgbClr val="07766F"/>
                </a:solidFill>
              </a:rPr>
              <a:t>5 	</a:t>
            </a:r>
            <a:r>
              <a:rPr lang="nl-BE" dirty="0"/>
              <a:t>ontwikkelen van een platform voor een beveiligde toegang tot medische gegevens in Wallonië (INAH-project, 	opgestart in 2018)</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68" y="1772816"/>
            <a:ext cx="706232" cy="720080"/>
          </a:xfrm>
          <a:prstGeom prst="rect">
            <a:avLst/>
          </a:prstGeom>
        </p:spPr>
      </p:pic>
    </p:spTree>
    <p:extLst>
      <p:ext uri="{BB962C8B-B14F-4D97-AF65-F5344CB8AC3E}">
        <p14:creationId xmlns:p14="http://schemas.microsoft.com/office/powerpoint/2010/main" val="1322523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4AEDDD6-2727-439E-A96F-E9FD4CA77376}" type="slidenum">
              <a:rPr lang="en-GB" smtClean="0"/>
              <a:pPr/>
              <a:t>17</a:t>
            </a:fld>
            <a:endParaRPr lang="en-GB" smtClean="0"/>
          </a:p>
        </p:txBody>
      </p:sp>
      <p:sp>
        <p:nvSpPr>
          <p:cNvPr id="5" name="Text Placeholder 4"/>
          <p:cNvSpPr>
            <a:spLocks noGrp="1"/>
          </p:cNvSpPr>
          <p:nvPr>
            <p:ph type="body" sz="quarter" idx="11"/>
          </p:nvPr>
        </p:nvSpPr>
        <p:spPr/>
        <p:txBody>
          <a:bodyPr/>
          <a:lstStyle/>
          <a:p>
            <a:r>
              <a:rPr lang="nl-NL"/>
              <a:t>Platform </a:t>
            </a:r>
            <a:r>
              <a:rPr lang="nl-NL" dirty="0"/>
              <a:t>voor beleidsondersteuning</a:t>
            </a:r>
            <a:endParaRPr lang="en-US" dirty="0"/>
          </a:p>
        </p:txBody>
      </p:sp>
      <p:sp>
        <p:nvSpPr>
          <p:cNvPr id="6" name="Text Placeholder 5"/>
          <p:cNvSpPr>
            <a:spLocks noGrp="1"/>
          </p:cNvSpPr>
          <p:nvPr>
            <p:ph type="body" sz="quarter" idx="13"/>
          </p:nvPr>
        </p:nvSpPr>
        <p:spPr/>
        <p:txBody>
          <a:bodyPr/>
          <a:lstStyle/>
          <a:p>
            <a:endParaRPr lang="nl-BE" b="1" dirty="0" smtClean="0"/>
          </a:p>
          <a:p>
            <a:r>
              <a:rPr lang="nl-BE" b="1" dirty="0" smtClean="0"/>
              <a:t>Centrale </a:t>
            </a:r>
            <a:r>
              <a:rPr lang="nl-BE" b="1" dirty="0"/>
              <a:t>systemen </a:t>
            </a:r>
            <a:r>
              <a:rPr lang="nl-BE" dirty="0"/>
              <a:t>&gt; op basis van parameters wetenschappelijk onderbouwde adviezen verlenen over de volgende aangewezen </a:t>
            </a:r>
            <a:r>
              <a:rPr lang="nl-BE" dirty="0" smtClean="0"/>
              <a:t>stap</a:t>
            </a:r>
            <a:endParaRPr lang="nl-BE" dirty="0"/>
          </a:p>
          <a:p>
            <a:r>
              <a:rPr lang="nl-BE" b="1" dirty="0">
                <a:solidFill>
                  <a:srgbClr val="07766F"/>
                </a:solidFill>
              </a:rPr>
              <a:t>3 domeinen</a:t>
            </a:r>
          </a:p>
          <a:p>
            <a:pPr marL="457200" lvl="1" indent="0">
              <a:buNone/>
            </a:pPr>
            <a:r>
              <a:rPr lang="nl-BE" b="1" dirty="0" smtClean="0">
                <a:solidFill>
                  <a:srgbClr val="07766F"/>
                </a:solidFill>
              </a:rPr>
              <a:t>1</a:t>
            </a:r>
            <a:r>
              <a:rPr lang="nl-BE" dirty="0" smtClean="0"/>
              <a:t>  </a:t>
            </a:r>
            <a:r>
              <a:rPr lang="nl-BE" dirty="0"/>
              <a:t>radiologie</a:t>
            </a:r>
          </a:p>
          <a:p>
            <a:pPr marL="457200" lvl="1" indent="0">
              <a:buNone/>
            </a:pPr>
            <a:r>
              <a:rPr lang="nl-BE" b="1" dirty="0" smtClean="0">
                <a:solidFill>
                  <a:srgbClr val="07766F"/>
                </a:solidFill>
              </a:rPr>
              <a:t>2</a:t>
            </a:r>
            <a:r>
              <a:rPr lang="nl-BE" dirty="0" smtClean="0"/>
              <a:t>  </a:t>
            </a:r>
            <a:r>
              <a:rPr lang="nl-BE" dirty="0"/>
              <a:t>klinische biologie</a:t>
            </a:r>
          </a:p>
          <a:p>
            <a:pPr marL="457200" lvl="1" indent="0">
              <a:buNone/>
            </a:pPr>
            <a:r>
              <a:rPr lang="nl-BE" b="1" dirty="0" smtClean="0">
                <a:solidFill>
                  <a:srgbClr val="07766F"/>
                </a:solidFill>
              </a:rPr>
              <a:t>3</a:t>
            </a:r>
            <a:r>
              <a:rPr lang="nl-BE" dirty="0" smtClean="0"/>
              <a:t>  </a:t>
            </a:r>
            <a:r>
              <a:rPr lang="nl-BE" dirty="0"/>
              <a:t>anti microbiologie</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spTree>
    <p:extLst>
      <p:ext uri="{BB962C8B-B14F-4D97-AF65-F5344CB8AC3E}">
        <p14:creationId xmlns:p14="http://schemas.microsoft.com/office/powerpoint/2010/main" val="2457452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0" indent="0">
              <a:lnSpc>
                <a:spcPct val="150000"/>
              </a:lnSpc>
              <a:buNone/>
            </a:pPr>
            <a:r>
              <a:rPr lang="nl-BE" dirty="0">
                <a:latin typeface="Open Sans SemiBold" panose="020B0706030804020204" pitchFamily="34" charset="0"/>
                <a:ea typeface="Open Sans SemiBold" panose="020B0706030804020204" pitchFamily="34" charset="0"/>
                <a:cs typeface="Open Sans SemiBold" panose="020B0706030804020204" pitchFamily="34" charset="0"/>
              </a:rPr>
              <a:t>Empowerment van de </a:t>
            </a:r>
            <a:r>
              <a:rPr lang="nl-BE" dirty="0" smtClean="0">
                <a:latin typeface="Open Sans SemiBold" panose="020B0706030804020204" pitchFamily="34" charset="0"/>
                <a:ea typeface="Open Sans SemiBold" panose="020B0706030804020204" pitchFamily="34" charset="0"/>
                <a:cs typeface="Open Sans SemiBold" panose="020B0706030804020204" pitchFamily="34" charset="0"/>
              </a:rPr>
              <a:t>burgers/patiënten</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 Placeholder 7"/>
          <p:cNvSpPr>
            <a:spLocks noGrp="1"/>
          </p:cNvSpPr>
          <p:nvPr>
            <p:ph type="body" sz="quarter" idx="13"/>
          </p:nvPr>
        </p:nvSpPr>
        <p:spPr/>
        <p:txBody>
          <a:bodyPr/>
          <a:lstStyle/>
          <a:p>
            <a:r>
              <a:rPr lang="nl-BE"/>
              <a:t>Cluster </a:t>
            </a:r>
            <a:r>
              <a:rPr lang="nl-BE" smtClean="0"/>
              <a:t>2</a:t>
            </a:r>
            <a:endParaRPr lang="nl-BE" dirty="0"/>
          </a:p>
          <a:p>
            <a:endParaRPr lang="en-US" dirty="0"/>
          </a:p>
        </p:txBody>
      </p:sp>
      <p:pic>
        <p:nvPicPr>
          <p:cNvPr id="1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pic>
        <p:nvPicPr>
          <p:cNvPr id="2056" name="Picture 8" descr="Physician discussing care plan with her patient"/>
          <p:cNvPicPr>
            <a:picLocks noChangeAspect="1" noChangeArrowheads="1"/>
          </p:cNvPicPr>
          <p:nvPr/>
        </p:nvPicPr>
        <p:blipFill rotWithShape="1">
          <a:blip r:embed="rId4">
            <a:extLst>
              <a:ext uri="{28A0092B-C50C-407E-A947-70E740481C1C}">
                <a14:useLocalDpi xmlns:a14="http://schemas.microsoft.com/office/drawing/2010/main" val="0"/>
              </a:ext>
            </a:extLst>
          </a:blip>
          <a:srcRect l="18332" r="42738"/>
          <a:stretch/>
        </p:blipFill>
        <p:spPr bwMode="auto">
          <a:xfrm>
            <a:off x="-3417" y="-7910"/>
            <a:ext cx="5091305" cy="686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34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19</a:t>
            </a:fld>
            <a:endParaRPr lang="en-GB" smtClean="0"/>
          </a:p>
        </p:txBody>
      </p:sp>
      <p:sp>
        <p:nvSpPr>
          <p:cNvPr id="5" name="Text Placeholder 4"/>
          <p:cNvSpPr>
            <a:spLocks noGrp="1"/>
          </p:cNvSpPr>
          <p:nvPr>
            <p:ph type="body" sz="quarter" idx="11"/>
          </p:nvPr>
        </p:nvSpPr>
        <p:spPr/>
        <p:txBody>
          <a:bodyPr/>
          <a:lstStyle/>
          <a:p>
            <a:r>
              <a:rPr lang="nl-NL"/>
              <a:t>Empowerment </a:t>
            </a:r>
            <a:r>
              <a:rPr lang="nl-NL" dirty="0"/>
              <a:t>van de patiënten</a:t>
            </a:r>
            <a:endParaRPr lang="en-US" dirty="0"/>
          </a:p>
        </p:txBody>
      </p:sp>
      <p:sp>
        <p:nvSpPr>
          <p:cNvPr id="6" name="Text Placeholder 5"/>
          <p:cNvSpPr>
            <a:spLocks noGrp="1"/>
          </p:cNvSpPr>
          <p:nvPr>
            <p:ph type="body" sz="quarter" idx="13"/>
          </p:nvPr>
        </p:nvSpPr>
        <p:spPr/>
        <p:txBody>
          <a:bodyPr/>
          <a:lstStyle/>
          <a:p>
            <a:r>
              <a:rPr lang="nl-BE" dirty="0"/>
              <a:t>De actieve rol van de patiënt versterken door</a:t>
            </a:r>
          </a:p>
          <a:p>
            <a:pPr lvl="1"/>
            <a:r>
              <a:rPr lang="nl-BE" dirty="0"/>
              <a:t>d</a:t>
            </a:r>
            <a:r>
              <a:rPr lang="nl-BE" dirty="0" smtClean="0"/>
              <a:t>e </a:t>
            </a:r>
            <a:r>
              <a:rPr lang="nl-BE" dirty="0"/>
              <a:t>ondersteuning bij de digitale gezondheidscultuur</a:t>
            </a:r>
          </a:p>
          <a:p>
            <a:pPr lvl="1"/>
            <a:r>
              <a:rPr lang="nl-BE" dirty="0"/>
              <a:t>d</a:t>
            </a:r>
            <a:r>
              <a:rPr lang="nl-BE" dirty="0" smtClean="0"/>
              <a:t>e </a:t>
            </a:r>
            <a:r>
              <a:rPr lang="nl-BE" dirty="0"/>
              <a:t>verbetering van de toegang van de patiënten tot hun eigen gegevens</a:t>
            </a:r>
          </a:p>
          <a:p>
            <a:r>
              <a:rPr lang="nl-BE" b="1" dirty="0">
                <a:solidFill>
                  <a:srgbClr val="07766F"/>
                </a:solidFill>
              </a:rPr>
              <a:t>Projecten</a:t>
            </a:r>
          </a:p>
          <a:p>
            <a:pPr lvl="1"/>
            <a:r>
              <a:rPr lang="nl-BE" dirty="0"/>
              <a:t>s</a:t>
            </a:r>
            <a:r>
              <a:rPr lang="nl-BE" dirty="0" smtClean="0"/>
              <a:t>tandaardisering </a:t>
            </a:r>
            <a:r>
              <a:rPr lang="nl-BE" dirty="0"/>
              <a:t>en verduidelijking van de toegang tot de gezondheidsgegevens</a:t>
            </a:r>
          </a:p>
          <a:p>
            <a:pPr lvl="1"/>
            <a:r>
              <a:rPr lang="nl-BE" dirty="0"/>
              <a:t>v</a:t>
            </a:r>
            <a:r>
              <a:rPr lang="nl-BE" dirty="0" smtClean="0"/>
              <a:t>erdere </a:t>
            </a:r>
            <a:r>
              <a:rPr lang="nl-BE" dirty="0"/>
              <a:t>ontwikkeling van het </a:t>
            </a:r>
            <a:r>
              <a:rPr lang="nl-BE" dirty="0" err="1"/>
              <a:t>patiëntentoegangsportaal</a:t>
            </a:r>
            <a:r>
              <a:rPr lang="nl-BE" dirty="0"/>
              <a:t> tot de gezondheidsgegevens (MijnGezondheid.be)</a:t>
            </a:r>
          </a:p>
          <a:p>
            <a:pPr lvl="2"/>
            <a:endParaRPr lang="fr-FR" dirty="0"/>
          </a:p>
          <a:p>
            <a:endParaRPr lang="fr-FR" dirty="0"/>
          </a:p>
          <a:p>
            <a:endParaRPr lang="en-US" dirty="0"/>
          </a:p>
        </p:txBody>
      </p:sp>
    </p:spTree>
    <p:extLst>
      <p:ext uri="{BB962C8B-B14F-4D97-AF65-F5344CB8AC3E}">
        <p14:creationId xmlns:p14="http://schemas.microsoft.com/office/powerpoint/2010/main" val="403000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a:t>
            </a:fld>
            <a:endParaRPr lang="en-GB" smtClean="0"/>
          </a:p>
        </p:txBody>
      </p:sp>
      <p:sp>
        <p:nvSpPr>
          <p:cNvPr id="5" name="Text Placeholder 4"/>
          <p:cNvSpPr>
            <a:spLocks noGrp="1"/>
          </p:cNvSpPr>
          <p:nvPr>
            <p:ph type="body" sz="quarter" idx="11"/>
          </p:nvPr>
        </p:nvSpPr>
        <p:spPr/>
        <p:txBody>
          <a:bodyPr/>
          <a:lstStyle/>
          <a:p>
            <a:r>
              <a:rPr lang="en-US" dirty="0" err="1" smtClean="0"/>
              <a:t>Inleiding</a:t>
            </a:r>
            <a:endParaRPr lang="en-US" dirty="0"/>
          </a:p>
        </p:txBody>
      </p:sp>
      <p:sp>
        <p:nvSpPr>
          <p:cNvPr id="6" name="Text Placeholder 5"/>
          <p:cNvSpPr>
            <a:spLocks noGrp="1"/>
          </p:cNvSpPr>
          <p:nvPr>
            <p:ph type="body" sz="quarter" idx="12"/>
          </p:nvPr>
        </p:nvSpPr>
        <p:spPr>
          <a:xfrm>
            <a:off x="911424" y="2780928"/>
            <a:ext cx="3240000" cy="1524424"/>
          </a:xfrm>
        </p:spPr>
        <p:txBody>
          <a:bodyPr/>
          <a:lstStyle/>
          <a:p>
            <a:pPr>
              <a:lnSpc>
                <a:spcPts val="1400"/>
              </a:lnSpc>
            </a:pPr>
            <a:r>
              <a:rPr lang="nl-BE" dirty="0"/>
              <a:t>1</a:t>
            </a:r>
            <a:r>
              <a:rPr lang="nl-BE" baseline="30000" dirty="0"/>
              <a:t>ste</a:t>
            </a:r>
            <a:r>
              <a:rPr lang="nl-BE" dirty="0"/>
              <a:t> actieplan (</a:t>
            </a:r>
            <a:r>
              <a:rPr lang="nl-BE" dirty="0" err="1"/>
              <a:t>roadmap</a:t>
            </a:r>
            <a:r>
              <a:rPr lang="nl-BE" dirty="0"/>
              <a:t>) </a:t>
            </a:r>
          </a:p>
          <a:p>
            <a:pPr>
              <a:lnSpc>
                <a:spcPts val="1400"/>
              </a:lnSpc>
            </a:pPr>
            <a:endParaRPr lang="nl-BE" dirty="0"/>
          </a:p>
          <a:p>
            <a:r>
              <a:rPr lang="nl-BE" dirty="0">
                <a:latin typeface="Open Sans" panose="020B0606030504020204" pitchFamily="34" charset="0"/>
                <a:ea typeface="Open Sans" panose="020B0606030504020204" pitchFamily="34" charset="0"/>
                <a:cs typeface="Open Sans" panose="020B0606030504020204" pitchFamily="34" charset="0"/>
              </a:rPr>
              <a:t>&gt; 2013</a:t>
            </a:r>
          </a:p>
          <a:p>
            <a:pPr>
              <a:lnSpc>
                <a:spcPts val="1400"/>
              </a:lnSpc>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p:cNvSpPr>
            <a:spLocks noGrp="1"/>
          </p:cNvSpPr>
          <p:nvPr>
            <p:ph type="body" sz="quarter" idx="13"/>
          </p:nvPr>
        </p:nvSpPr>
        <p:spPr>
          <a:xfrm>
            <a:off x="4439996" y="2780928"/>
            <a:ext cx="3240000" cy="1524424"/>
          </a:xfrm>
        </p:spPr>
        <p:txBody>
          <a:bodyPr/>
          <a:lstStyle/>
          <a:p>
            <a:pPr>
              <a:lnSpc>
                <a:spcPts val="1400"/>
              </a:lnSpc>
            </a:pPr>
            <a:r>
              <a:rPr lang="nl-BE"/>
              <a:t>Versie </a:t>
            </a:r>
            <a:r>
              <a:rPr lang="nl-BE" b="1"/>
              <a:t>4.0 </a:t>
            </a:r>
            <a:r>
              <a:rPr lang="nl-BE" b="1" dirty="0"/>
              <a:t>(2022-2024) </a:t>
            </a:r>
          </a:p>
          <a:p>
            <a:pPr>
              <a:lnSpc>
                <a:spcPts val="1400"/>
              </a:lnSpc>
            </a:pPr>
            <a:endParaRPr lang="nl-BE" b="1" dirty="0"/>
          </a:p>
          <a:p>
            <a:r>
              <a:rPr lang="nl-BE" dirty="0">
                <a:latin typeface="Open Sans" panose="020B0606030504020204" pitchFamily="34" charset="0"/>
                <a:ea typeface="Open Sans" panose="020B0606030504020204" pitchFamily="34" charset="0"/>
                <a:cs typeface="Open Sans" panose="020B0606030504020204" pitchFamily="34" charset="0"/>
              </a:rPr>
              <a:t>Continuïteit</a:t>
            </a:r>
            <a:r>
              <a:rPr lang="nl-BE" b="1"/>
              <a:t/>
            </a:r>
            <a:br>
              <a:rPr lang="nl-BE" b="1"/>
            </a:br>
            <a:r>
              <a:rPr lang="nl-BE">
                <a:latin typeface="Open Sans" panose="020B0606030504020204" pitchFamily="34" charset="0"/>
                <a:ea typeface="Open Sans" panose="020B0606030504020204" pitchFamily="34" charset="0"/>
                <a:cs typeface="Open Sans" panose="020B0606030504020204" pitchFamily="34" charset="0"/>
              </a:rPr>
              <a:t>van </a:t>
            </a:r>
            <a:r>
              <a:rPr lang="nl-BE" dirty="0">
                <a:latin typeface="Open Sans" panose="020B0606030504020204" pitchFamily="34" charset="0"/>
                <a:ea typeface="Open Sans" panose="020B0606030504020204" pitchFamily="34" charset="0"/>
                <a:cs typeface="Open Sans" panose="020B0606030504020204" pitchFamily="34" charset="0"/>
              </a:rPr>
              <a:t>de eerste 3 plannen</a:t>
            </a:r>
          </a:p>
          <a:p>
            <a:endParaRPr lang="en-US" dirty="0"/>
          </a:p>
        </p:txBody>
      </p:sp>
      <p:sp>
        <p:nvSpPr>
          <p:cNvPr id="8" name="Text Placeholder 7"/>
          <p:cNvSpPr>
            <a:spLocks noGrp="1"/>
          </p:cNvSpPr>
          <p:nvPr>
            <p:ph type="body" sz="quarter" idx="14"/>
          </p:nvPr>
        </p:nvSpPr>
        <p:spPr>
          <a:xfrm>
            <a:off x="7968568" y="2793504"/>
            <a:ext cx="3240000" cy="1524424"/>
          </a:xfrm>
        </p:spPr>
        <p:txBody>
          <a:bodyPr/>
          <a:lstStyle/>
          <a:p>
            <a:pPr>
              <a:lnSpc>
                <a:spcPts val="1400"/>
              </a:lnSpc>
            </a:pPr>
            <a:r>
              <a:rPr lang="nl-BE"/>
              <a:t>Inwerkingtreding </a:t>
            </a:r>
            <a:endParaRPr lang="nl-BE" dirty="0"/>
          </a:p>
          <a:p>
            <a:pPr>
              <a:lnSpc>
                <a:spcPts val="1400"/>
              </a:lnSpc>
            </a:pPr>
            <a:endParaRPr lang="nl-BE" dirty="0"/>
          </a:p>
          <a:p>
            <a:r>
              <a:rPr lang="nl-BE" dirty="0">
                <a:latin typeface="Open Sans" panose="020B0606030504020204" pitchFamily="34" charset="0"/>
                <a:ea typeface="Open Sans" panose="020B0606030504020204" pitchFamily="34" charset="0"/>
                <a:cs typeface="Open Sans" panose="020B0606030504020204" pitchFamily="34" charset="0"/>
              </a:rPr>
              <a:t>20 oktober 2022</a:t>
            </a:r>
          </a:p>
          <a:p>
            <a:pPr>
              <a:lnSpc>
                <a:spcPts val="1400"/>
              </a:lnSpc>
            </a:pPr>
            <a:endParaRPr lang="en-US" dirty="0"/>
          </a:p>
        </p:txBody>
      </p:sp>
      <p:cxnSp>
        <p:nvCxnSpPr>
          <p:cNvPr id="11" name="Straight Connector 10"/>
          <p:cNvCxnSpPr/>
          <p:nvPr/>
        </p:nvCxnSpPr>
        <p:spPr>
          <a:xfrm>
            <a:off x="4151424" y="3009208"/>
            <a:ext cx="0" cy="533932"/>
          </a:xfrm>
          <a:prstGeom prst="line">
            <a:avLst/>
          </a:prstGeom>
          <a:ln w="15875">
            <a:solidFill>
              <a:srgbClr val="065E5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36160" y="3009208"/>
            <a:ext cx="0" cy="533932"/>
          </a:xfrm>
          <a:prstGeom prst="line">
            <a:avLst/>
          </a:prstGeom>
          <a:ln w="15875">
            <a:solidFill>
              <a:srgbClr val="065E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66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20</a:t>
            </a:fld>
            <a:endParaRPr lang="en-GB" smtClean="0"/>
          </a:p>
        </p:txBody>
      </p:sp>
      <p:sp>
        <p:nvSpPr>
          <p:cNvPr id="5" name="Text Placeholder 4"/>
          <p:cNvSpPr>
            <a:spLocks noGrp="1"/>
          </p:cNvSpPr>
          <p:nvPr>
            <p:ph type="body" sz="quarter" idx="11"/>
          </p:nvPr>
        </p:nvSpPr>
        <p:spPr/>
        <p:txBody>
          <a:bodyPr/>
          <a:lstStyle/>
          <a:p>
            <a:r>
              <a:rPr lang="nl-NL"/>
              <a:t>Toegang </a:t>
            </a:r>
            <a:r>
              <a:rPr lang="nl-NL" dirty="0"/>
              <a:t>tot de gezondheidsgegevens</a:t>
            </a:r>
            <a:endParaRPr lang="en-US" dirty="0"/>
          </a:p>
        </p:txBody>
      </p:sp>
      <p:sp>
        <p:nvSpPr>
          <p:cNvPr id="6" name="Text Placeholder 5"/>
          <p:cNvSpPr>
            <a:spLocks noGrp="1"/>
          </p:cNvSpPr>
          <p:nvPr>
            <p:ph type="body" sz="quarter" idx="13"/>
          </p:nvPr>
        </p:nvSpPr>
        <p:spPr/>
        <p:txBody>
          <a:bodyPr/>
          <a:lstStyle/>
          <a:p>
            <a:endParaRPr lang="nl-NL" dirty="0"/>
          </a:p>
          <a:p>
            <a:r>
              <a:rPr lang="nl-NL" dirty="0"/>
              <a:t>Regels m.b.t. </a:t>
            </a:r>
          </a:p>
          <a:p>
            <a:pPr lvl="1"/>
            <a:r>
              <a:rPr lang="nl-NL" dirty="0"/>
              <a:t>g</a:t>
            </a:r>
            <a:r>
              <a:rPr lang="nl-NL" dirty="0" smtClean="0"/>
              <a:t>eïnformeerde </a:t>
            </a:r>
            <a:r>
              <a:rPr lang="nl-NL" dirty="0"/>
              <a:t>toestemming</a:t>
            </a:r>
          </a:p>
          <a:p>
            <a:pPr lvl="1"/>
            <a:r>
              <a:rPr lang="nl-NL" dirty="0"/>
              <a:t>t</a:t>
            </a:r>
            <a:r>
              <a:rPr lang="nl-NL" dirty="0" smtClean="0"/>
              <a:t>herapeutische </a:t>
            </a:r>
            <a:r>
              <a:rPr lang="nl-NL" dirty="0"/>
              <a:t>relaties</a:t>
            </a:r>
          </a:p>
          <a:p>
            <a:pPr lvl="1"/>
            <a:r>
              <a:rPr lang="nl-NL" dirty="0"/>
              <a:t>u</a:t>
            </a:r>
            <a:r>
              <a:rPr lang="nl-NL" dirty="0" smtClean="0"/>
              <a:t>itsluitingen </a:t>
            </a:r>
            <a:r>
              <a:rPr lang="nl-NL" dirty="0"/>
              <a:t>van zorgverleners</a:t>
            </a:r>
          </a:p>
          <a:p>
            <a:pPr lvl="1"/>
            <a:r>
              <a:rPr lang="nl-NL" dirty="0"/>
              <a:t>m</a:t>
            </a:r>
            <a:r>
              <a:rPr lang="nl-NL" dirty="0" smtClean="0"/>
              <a:t>andaten</a:t>
            </a:r>
            <a:endParaRPr lang="nl-NL" dirty="0"/>
          </a:p>
          <a:p>
            <a:pPr lvl="1"/>
            <a:r>
              <a:rPr lang="nl-NL" dirty="0"/>
              <a:t>t</a:t>
            </a:r>
            <a:r>
              <a:rPr lang="nl-NL" dirty="0" smtClean="0"/>
              <a:t>oegangsmatrix</a:t>
            </a:r>
            <a:endParaRPr lang="nl-NL" dirty="0"/>
          </a:p>
          <a:p>
            <a:r>
              <a:rPr lang="nl-NL" b="1" dirty="0">
                <a:solidFill>
                  <a:srgbClr val="07766F"/>
                </a:solidFill>
              </a:rPr>
              <a:t>Doelstelling</a:t>
            </a:r>
          </a:p>
          <a:p>
            <a:pPr lvl="1"/>
            <a:r>
              <a:rPr lang="nl-NL" dirty="0"/>
              <a:t>d</a:t>
            </a:r>
            <a:r>
              <a:rPr lang="nl-NL" dirty="0" smtClean="0"/>
              <a:t>eze </a:t>
            </a:r>
            <a:r>
              <a:rPr lang="nl-NL" dirty="0"/>
              <a:t>regels verduidelijken, vereenvoudigen en op elkaar afstemmen, in het bijzonder wat de toegangsmatrix betreft</a:t>
            </a:r>
          </a:p>
          <a:p>
            <a:endParaRPr lang="en-US" dirty="0"/>
          </a:p>
        </p:txBody>
      </p:sp>
      <p:pic>
        <p:nvPicPr>
          <p:cNvPr id="8"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1916832"/>
            <a:ext cx="1287500" cy="352125"/>
          </a:xfrm>
          <a:prstGeom prst="rect">
            <a:avLst/>
          </a:prstGeom>
          <a:noFill/>
          <a:ln>
            <a:noFill/>
          </a:ln>
        </p:spPr>
      </p:pic>
    </p:spTree>
    <p:extLst>
      <p:ext uri="{BB962C8B-B14F-4D97-AF65-F5344CB8AC3E}">
        <p14:creationId xmlns:p14="http://schemas.microsoft.com/office/powerpoint/2010/main" val="871909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21</a:t>
            </a:fld>
            <a:endParaRPr lang="en-GB" smtClean="0"/>
          </a:p>
        </p:txBody>
      </p:sp>
      <p:sp>
        <p:nvSpPr>
          <p:cNvPr id="5" name="Text Placeholder 4"/>
          <p:cNvSpPr>
            <a:spLocks noGrp="1"/>
          </p:cNvSpPr>
          <p:nvPr>
            <p:ph type="body" sz="quarter" idx="11"/>
          </p:nvPr>
        </p:nvSpPr>
        <p:spPr/>
        <p:txBody>
          <a:bodyPr/>
          <a:lstStyle/>
          <a:p>
            <a:r>
              <a:rPr lang="en-US"/>
              <a:t>Toegangsmatrix</a:t>
            </a:r>
            <a:endParaRPr lang="en-US" dirty="0"/>
          </a:p>
        </p:txBody>
      </p:sp>
      <p:sp>
        <p:nvSpPr>
          <p:cNvPr id="6" name="Text Placeholder 5"/>
          <p:cNvSpPr>
            <a:spLocks noGrp="1"/>
          </p:cNvSpPr>
          <p:nvPr>
            <p:ph type="body" sz="quarter" idx="13"/>
          </p:nvPr>
        </p:nvSpPr>
        <p:spPr/>
        <p:txBody>
          <a:bodyPr/>
          <a:lstStyle/>
          <a:p>
            <a:endParaRPr lang="nl-BE" dirty="0"/>
          </a:p>
          <a:p>
            <a:r>
              <a:rPr lang="nl-BE" dirty="0"/>
              <a:t>Vereenvoudigde en meer open matrix om te voldoen aan de behoeften inzake informatiedeling tussen de zorgverleners</a:t>
            </a:r>
          </a:p>
          <a:p>
            <a:pPr lvl="0"/>
            <a:r>
              <a:rPr lang="nl-BE" dirty="0"/>
              <a:t>Voorstel tot wijziging van de matrix</a:t>
            </a:r>
          </a:p>
          <a:p>
            <a:pPr lvl="1"/>
            <a:r>
              <a:rPr lang="nl-BE" dirty="0"/>
              <a:t>d</a:t>
            </a:r>
            <a:r>
              <a:rPr lang="nl-BE" dirty="0" smtClean="0"/>
              <a:t>efault-matrix </a:t>
            </a:r>
            <a:r>
              <a:rPr lang="nl-BE" dirty="0"/>
              <a:t>waarin wordt bepaald welke professional toegang mag krijgen tot welk gegeven</a:t>
            </a:r>
          </a:p>
          <a:p>
            <a:endParaRPr lang="fr-FR" dirty="0"/>
          </a:p>
          <a:p>
            <a:endParaRPr lang="en-US" dirty="0"/>
          </a:p>
        </p:txBody>
      </p:sp>
      <p:pic>
        <p:nvPicPr>
          <p:cNvPr id="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1916832"/>
            <a:ext cx="1287500" cy="352125"/>
          </a:xfrm>
          <a:prstGeom prst="rect">
            <a:avLst/>
          </a:prstGeom>
          <a:noFill/>
          <a:ln>
            <a:noFill/>
          </a:ln>
        </p:spPr>
      </p:pic>
    </p:spTree>
    <p:extLst>
      <p:ext uri="{BB962C8B-B14F-4D97-AF65-F5344CB8AC3E}">
        <p14:creationId xmlns:p14="http://schemas.microsoft.com/office/powerpoint/2010/main" val="1368032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22</a:t>
            </a:fld>
            <a:endParaRPr lang="en-GB" smtClean="0"/>
          </a:p>
        </p:txBody>
      </p:sp>
      <p:sp>
        <p:nvSpPr>
          <p:cNvPr id="5" name="Text Placeholder 4"/>
          <p:cNvSpPr>
            <a:spLocks noGrp="1"/>
          </p:cNvSpPr>
          <p:nvPr>
            <p:ph type="body" sz="quarter" idx="11"/>
          </p:nvPr>
        </p:nvSpPr>
        <p:spPr/>
        <p:txBody>
          <a:bodyPr/>
          <a:lstStyle/>
          <a:p>
            <a:r>
              <a:rPr lang="en-US"/>
              <a:t>Toegangsmatrix</a:t>
            </a:r>
            <a:endParaRPr lang="en-US" dirty="0"/>
          </a:p>
        </p:txBody>
      </p:sp>
      <p:sp>
        <p:nvSpPr>
          <p:cNvPr id="6" name="Text Placeholder 5"/>
          <p:cNvSpPr>
            <a:spLocks noGrp="1"/>
          </p:cNvSpPr>
          <p:nvPr>
            <p:ph type="body" sz="quarter" idx="13"/>
          </p:nvPr>
        </p:nvSpPr>
        <p:spPr/>
        <p:txBody>
          <a:bodyPr/>
          <a:lstStyle/>
          <a:p>
            <a:endParaRPr lang="nl-NL" dirty="0" smtClean="0"/>
          </a:p>
          <a:p>
            <a:r>
              <a:rPr lang="nl-BE" b="1" dirty="0">
                <a:solidFill>
                  <a:srgbClr val="07766F"/>
                </a:solidFill>
              </a:rPr>
              <a:t>Projecten</a:t>
            </a:r>
          </a:p>
          <a:p>
            <a:pPr lvl="1"/>
            <a:r>
              <a:rPr lang="nl-NL" dirty="0"/>
              <a:t>v</a:t>
            </a:r>
            <a:r>
              <a:rPr lang="nl-NL" dirty="0" smtClean="0"/>
              <a:t>erbetering </a:t>
            </a:r>
            <a:r>
              <a:rPr lang="nl-NL" dirty="0"/>
              <a:t>van de metagegevens om de opzoeking en de rechtstreekse toegang tot de documenten te verbeteren</a:t>
            </a:r>
          </a:p>
          <a:p>
            <a:pPr lvl="1"/>
            <a:r>
              <a:rPr lang="nl-NL" dirty="0"/>
              <a:t>b</a:t>
            </a:r>
            <a:r>
              <a:rPr lang="nl-NL" dirty="0" smtClean="0"/>
              <a:t>eheer </a:t>
            </a:r>
            <a:r>
              <a:rPr lang="nl-NL" dirty="0"/>
              <a:t>van de zogenaamde gevoelige gegevens</a:t>
            </a:r>
          </a:p>
          <a:p>
            <a:pPr lvl="1"/>
            <a:r>
              <a:rPr lang="nl-NL" dirty="0"/>
              <a:t>t</a:t>
            </a:r>
            <a:r>
              <a:rPr lang="nl-NL" dirty="0" smtClean="0"/>
              <a:t>raceerbaarheid </a:t>
            </a:r>
            <a:r>
              <a:rPr lang="nl-NL" dirty="0"/>
              <a:t>van de toegangen en de logs 	 </a:t>
            </a:r>
          </a:p>
          <a:p>
            <a:pPr lvl="1"/>
            <a:r>
              <a:rPr lang="nl-NL" dirty="0"/>
              <a:t>v</a:t>
            </a:r>
            <a:r>
              <a:rPr lang="nl-NL" dirty="0" smtClean="0"/>
              <a:t>isualisatie </a:t>
            </a:r>
            <a:r>
              <a:rPr lang="nl-NL" dirty="0"/>
              <a:t>van de actieve therapeutische relaties en van de therapeutische relaties die op eenvormige en exhaustieve wijze werden afgesloten</a:t>
            </a:r>
          </a:p>
          <a:p>
            <a:pPr lvl="1"/>
            <a:r>
              <a:rPr lang="nl-NL" dirty="0"/>
              <a:t>u</a:t>
            </a:r>
            <a:r>
              <a:rPr lang="nl-NL" dirty="0" smtClean="0"/>
              <a:t>itrol </a:t>
            </a:r>
            <a:r>
              <a:rPr lang="nl-NL" dirty="0"/>
              <a:t>van een meldingssysteem met betrekking tot de toegangen tot de patiëntgegevens</a:t>
            </a:r>
          </a:p>
          <a:p>
            <a:pPr lvl="1"/>
            <a:r>
              <a:rPr lang="nl-NL" dirty="0"/>
              <a:t>v</a:t>
            </a:r>
            <a:r>
              <a:rPr lang="nl-NL" dirty="0" smtClean="0"/>
              <a:t>erduidelijking </a:t>
            </a:r>
            <a:r>
              <a:rPr lang="nl-NL" dirty="0"/>
              <a:t>van het beheerproces van de klachten </a:t>
            </a:r>
          </a:p>
          <a:p>
            <a:endParaRPr lang="nl-NL" dirty="0"/>
          </a:p>
          <a:p>
            <a:endParaRPr lang="nl-NL" dirty="0"/>
          </a:p>
          <a:p>
            <a:endParaRPr lang="en-US" dirty="0"/>
          </a:p>
        </p:txBody>
      </p:sp>
      <p:pic>
        <p:nvPicPr>
          <p:cNvPr id="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1916832"/>
            <a:ext cx="1287500" cy="352125"/>
          </a:xfrm>
          <a:prstGeom prst="rect">
            <a:avLst/>
          </a:prstGeom>
          <a:noFill/>
          <a:ln>
            <a:noFill/>
          </a:ln>
        </p:spPr>
      </p:pic>
    </p:spTree>
    <p:extLst>
      <p:ext uri="{BB962C8B-B14F-4D97-AF65-F5344CB8AC3E}">
        <p14:creationId xmlns:p14="http://schemas.microsoft.com/office/powerpoint/2010/main" val="1373748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23</a:t>
            </a:fld>
            <a:endParaRPr lang="en-GB" smtClean="0"/>
          </a:p>
        </p:txBody>
      </p:sp>
      <p:sp>
        <p:nvSpPr>
          <p:cNvPr id="5" name="Text Placeholder 4"/>
          <p:cNvSpPr>
            <a:spLocks noGrp="1"/>
          </p:cNvSpPr>
          <p:nvPr>
            <p:ph type="body" sz="quarter" idx="11"/>
          </p:nvPr>
        </p:nvSpPr>
        <p:spPr/>
        <p:txBody>
          <a:bodyPr/>
          <a:lstStyle/>
          <a:p>
            <a:r>
              <a:rPr lang="nl-BE" smtClean="0"/>
              <a:t>MijnGezondheid.be</a:t>
            </a:r>
            <a:endParaRPr lang="en-US" dirty="0"/>
          </a:p>
        </p:txBody>
      </p:sp>
      <p:sp>
        <p:nvSpPr>
          <p:cNvPr id="6" name="Text Placeholder 5"/>
          <p:cNvSpPr>
            <a:spLocks noGrp="1"/>
          </p:cNvSpPr>
          <p:nvPr>
            <p:ph type="body" sz="quarter" idx="13"/>
          </p:nvPr>
        </p:nvSpPr>
        <p:spPr/>
        <p:txBody>
          <a:bodyPr/>
          <a:lstStyle/>
          <a:p>
            <a:endParaRPr lang="nl-NL" dirty="0"/>
          </a:p>
          <a:p>
            <a:r>
              <a:rPr lang="nl-NL" dirty="0"/>
              <a:t>Verdere ontwikkeling van het </a:t>
            </a:r>
            <a:r>
              <a:rPr lang="nl-NL" dirty="0" err="1"/>
              <a:t>patiëntentoegangsportaal</a:t>
            </a:r>
            <a:r>
              <a:rPr lang="nl-NL" dirty="0"/>
              <a:t> tot de gezondheidsgegevens (MijnGezondheid.be)</a:t>
            </a:r>
          </a:p>
          <a:p>
            <a:pPr lvl="1"/>
            <a:r>
              <a:rPr lang="nl-NL" dirty="0"/>
              <a:t>r</a:t>
            </a:r>
            <a:r>
              <a:rPr lang="nl-NL" dirty="0" smtClean="0"/>
              <a:t>echt </a:t>
            </a:r>
            <a:r>
              <a:rPr lang="nl-NL" dirty="0"/>
              <a:t>op een snelle en eenvoudige toegang tot de gezondheidsgegevens </a:t>
            </a:r>
          </a:p>
          <a:p>
            <a:pPr lvl="1"/>
            <a:r>
              <a:rPr lang="nl-NL" dirty="0"/>
              <a:t>r</a:t>
            </a:r>
            <a:r>
              <a:rPr lang="nl-NL" dirty="0" smtClean="0"/>
              <a:t>echt </a:t>
            </a:r>
            <a:r>
              <a:rPr lang="nl-NL" dirty="0"/>
              <a:t>om te beslissen met wie de eigen gezondheidsgegevens (gedeeltelijk of volledig) worden gedeeld</a:t>
            </a:r>
          </a:p>
          <a:p>
            <a:pPr lvl="1"/>
            <a:endParaRPr lang="nl-NL"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41" y="1772896"/>
            <a:ext cx="720000" cy="720000"/>
          </a:xfrm>
          <a:prstGeom prst="rect">
            <a:avLst/>
          </a:prstGeom>
        </p:spPr>
      </p:pic>
    </p:spTree>
    <p:extLst>
      <p:ext uri="{BB962C8B-B14F-4D97-AF65-F5344CB8AC3E}">
        <p14:creationId xmlns:p14="http://schemas.microsoft.com/office/powerpoint/2010/main" val="1522602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24</a:t>
            </a:fld>
            <a:endParaRPr lang="en-GB" dirty="0"/>
          </a:p>
        </p:txBody>
      </p:sp>
      <p:sp>
        <p:nvSpPr>
          <p:cNvPr id="3" name="Text Placeholder 2"/>
          <p:cNvSpPr>
            <a:spLocks noGrp="1"/>
          </p:cNvSpPr>
          <p:nvPr>
            <p:ph type="body" sz="quarter" idx="11"/>
          </p:nvPr>
        </p:nvSpPr>
        <p:spPr/>
        <p:txBody>
          <a:bodyPr/>
          <a:lstStyle/>
          <a:p>
            <a:r>
              <a:rPr lang="nl-BE" dirty="0" smtClean="0"/>
              <a:t>Portaal eGezondheid</a:t>
            </a:r>
            <a:endParaRPr lang="fr-B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592" y="1636199"/>
            <a:ext cx="8004312" cy="14563462"/>
          </a:xfrm>
          <a:prstGeom prst="rect">
            <a:avLst/>
          </a:prstGeom>
        </p:spPr>
      </p:pic>
    </p:spTree>
    <p:extLst>
      <p:ext uri="{BB962C8B-B14F-4D97-AF65-F5344CB8AC3E}">
        <p14:creationId xmlns:p14="http://schemas.microsoft.com/office/powerpoint/2010/main" val="242892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96296E-6 L 0.00248 -1.39884 " pathEditMode="relative" rAng="0" ptsTypes="AA">
                                      <p:cBhvr>
                                        <p:cTn id="6" dur="5000" fill="hold"/>
                                        <p:tgtEl>
                                          <p:spTgt spid="5"/>
                                        </p:tgtEl>
                                        <p:attrNameLst>
                                          <p:attrName>ppt_x</p:attrName>
                                          <p:attrName>ppt_y</p:attrName>
                                        </p:attrNameLst>
                                      </p:cBhvr>
                                      <p:rCtr x="117" y="-6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319272" y="2420888"/>
            <a:ext cx="5465360" cy="1564859"/>
          </a:xfrm>
        </p:spPr>
        <p:txBody>
          <a:bodyPr/>
          <a:lstStyle/>
          <a:p>
            <a:pPr lvl="0" defTabSz="622300">
              <a:lnSpc>
                <a:spcPct val="150000"/>
              </a:lnSpc>
            </a:pPr>
            <a:r>
              <a:rPr lang="nl-BE" dirty="0">
                <a:latin typeface="Open Sans SemiBold" panose="020B0706030804020204" pitchFamily="34" charset="0"/>
                <a:ea typeface="Open Sans SemiBold" panose="020B0706030804020204" pitchFamily="34" charset="0"/>
                <a:cs typeface="Open Sans SemiBold" panose="020B0706030804020204" pitchFamily="34" charset="0"/>
              </a:rPr>
              <a:t>Empowerment van de zorgverleners</a:t>
            </a:r>
          </a:p>
        </p:txBody>
      </p:sp>
      <p:sp>
        <p:nvSpPr>
          <p:cNvPr id="3" name="Picture Placeholder 2"/>
          <p:cNvSpPr>
            <a:spLocks noGrp="1"/>
          </p:cNvSpPr>
          <p:nvPr>
            <p:ph type="pic" sz="quarter" idx="14"/>
          </p:nvPr>
        </p:nvSpPr>
        <p:spPr/>
      </p:sp>
      <p:pic>
        <p:nvPicPr>
          <p:cNvPr id="1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pic>
        <p:nvPicPr>
          <p:cNvPr id="6146" name="Picture 2" descr="Pharma Femme Tech Travaille En Laboratoire Femme Européenne Caucasienne  Jeune Adulte | Photo Premi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216" b="2084"/>
          <a:stretch/>
        </p:blipFill>
        <p:spPr bwMode="auto">
          <a:xfrm>
            <a:off x="-1" y="-1"/>
            <a:ext cx="5087889" cy="688538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6312024" y="1556792"/>
            <a:ext cx="5472608" cy="534612"/>
          </a:xfrm>
        </p:spPr>
        <p:txBody>
          <a:bodyPr/>
          <a:lstStyle/>
          <a:p>
            <a:r>
              <a:rPr lang="nl-BE" dirty="0"/>
              <a:t>Cluster 3</a:t>
            </a:r>
          </a:p>
          <a:p>
            <a:endParaRPr lang="en-US" dirty="0"/>
          </a:p>
        </p:txBody>
      </p:sp>
    </p:spTree>
    <p:extLst>
      <p:ext uri="{BB962C8B-B14F-4D97-AF65-F5344CB8AC3E}">
        <p14:creationId xmlns:p14="http://schemas.microsoft.com/office/powerpoint/2010/main" val="85214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4AEDDD6-2727-439E-A96F-E9FD4CA77376}" type="slidenum">
              <a:rPr lang="en-GB" smtClean="0"/>
              <a:pPr/>
              <a:t>26</a:t>
            </a:fld>
            <a:endParaRPr lang="en-GB" smtClean="0"/>
          </a:p>
        </p:txBody>
      </p:sp>
      <p:sp>
        <p:nvSpPr>
          <p:cNvPr id="5" name="Text Placeholder 4"/>
          <p:cNvSpPr>
            <a:spLocks noGrp="1"/>
          </p:cNvSpPr>
          <p:nvPr>
            <p:ph type="body" sz="quarter" idx="11"/>
          </p:nvPr>
        </p:nvSpPr>
        <p:spPr/>
        <p:txBody>
          <a:bodyPr/>
          <a:lstStyle/>
          <a:p>
            <a:r>
              <a:rPr lang="nl-NL"/>
              <a:t>Empowerment </a:t>
            </a:r>
            <a:r>
              <a:rPr lang="nl-NL" dirty="0"/>
              <a:t>van de zorgverleners</a:t>
            </a:r>
            <a:endParaRPr lang="en-US" dirty="0"/>
          </a:p>
        </p:txBody>
      </p:sp>
      <p:sp>
        <p:nvSpPr>
          <p:cNvPr id="6" name="Text Placeholder 5"/>
          <p:cNvSpPr>
            <a:spLocks noGrp="1"/>
          </p:cNvSpPr>
          <p:nvPr>
            <p:ph type="body" sz="quarter" idx="13"/>
          </p:nvPr>
        </p:nvSpPr>
        <p:spPr/>
        <p:txBody>
          <a:bodyPr/>
          <a:lstStyle/>
          <a:p>
            <a:pPr>
              <a:lnSpc>
                <a:spcPct val="200000"/>
              </a:lnSpc>
            </a:pPr>
            <a:r>
              <a:rPr lang="nl-NL" dirty="0" smtClean="0"/>
              <a:t>Lokaal </a:t>
            </a:r>
            <a:r>
              <a:rPr lang="nl-NL" dirty="0"/>
              <a:t>dossier (elektronisch patiëntendossier - EPD) voor de zorgverleners en de gezondheidsinstellingen</a:t>
            </a:r>
          </a:p>
          <a:p>
            <a:pPr>
              <a:lnSpc>
                <a:spcPct val="200000"/>
              </a:lnSpc>
            </a:pPr>
            <a:r>
              <a:rPr lang="nl-NL" dirty="0" smtClean="0"/>
              <a:t>Actoren </a:t>
            </a:r>
            <a:r>
              <a:rPr lang="nl-NL" dirty="0"/>
              <a:t>in de gezondheidszorg ondersteunen bij het gebruik van de online gezondheidsdiensten </a:t>
            </a:r>
          </a:p>
          <a:p>
            <a:pPr>
              <a:lnSpc>
                <a:spcPct val="200000"/>
              </a:lnSpc>
            </a:pPr>
            <a:r>
              <a:rPr lang="nl-NL" dirty="0" smtClean="0"/>
              <a:t>Ontwikkeling </a:t>
            </a:r>
            <a:r>
              <a:rPr lang="nl-NL" dirty="0"/>
              <a:t>van een portaal voor de zorgverleners (</a:t>
            </a:r>
            <a:r>
              <a:rPr lang="nl-NL" dirty="0" err="1"/>
              <a:t>ProGezondheid</a:t>
            </a:r>
            <a:r>
              <a:rPr lang="nl-NL" dirty="0"/>
              <a:t>)</a:t>
            </a:r>
          </a:p>
          <a:p>
            <a:pPr>
              <a:lnSpc>
                <a:spcPct val="200000"/>
              </a:lnSpc>
            </a:pPr>
            <a:endParaRPr lang="en-US" dirty="0"/>
          </a:p>
        </p:txBody>
      </p:sp>
    </p:spTree>
    <p:extLst>
      <p:ext uri="{BB962C8B-B14F-4D97-AF65-F5344CB8AC3E}">
        <p14:creationId xmlns:p14="http://schemas.microsoft.com/office/powerpoint/2010/main" val="3740085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27</a:t>
            </a:fld>
            <a:endParaRPr lang="en-GB" smtClean="0"/>
          </a:p>
        </p:txBody>
      </p:sp>
      <p:sp>
        <p:nvSpPr>
          <p:cNvPr id="5" name="Text Placeholder 4"/>
          <p:cNvSpPr>
            <a:spLocks noGrp="1"/>
          </p:cNvSpPr>
          <p:nvPr>
            <p:ph type="body" sz="quarter" idx="11"/>
          </p:nvPr>
        </p:nvSpPr>
        <p:spPr/>
        <p:txBody>
          <a:bodyPr/>
          <a:lstStyle/>
          <a:p>
            <a:r>
              <a:rPr lang="nl-NL" smtClean="0"/>
              <a:t>EPD </a:t>
            </a:r>
            <a:r>
              <a:rPr lang="nl-NL" dirty="0"/>
              <a:t>voor alle zorgverleners</a:t>
            </a:r>
            <a:endParaRPr lang="en-US" dirty="0"/>
          </a:p>
        </p:txBody>
      </p:sp>
      <p:sp>
        <p:nvSpPr>
          <p:cNvPr id="6" name="Text Placeholder 5"/>
          <p:cNvSpPr>
            <a:spLocks noGrp="1"/>
          </p:cNvSpPr>
          <p:nvPr>
            <p:ph type="body" sz="quarter" idx="13"/>
          </p:nvPr>
        </p:nvSpPr>
        <p:spPr>
          <a:xfrm>
            <a:off x="900000" y="1916832"/>
            <a:ext cx="10213776" cy="4009063"/>
          </a:xfrm>
        </p:spPr>
        <p:txBody>
          <a:bodyPr/>
          <a:lstStyle/>
          <a:p>
            <a:pPr>
              <a:lnSpc>
                <a:spcPct val="200000"/>
              </a:lnSpc>
            </a:pPr>
            <a:endParaRPr lang="nl-NL" dirty="0"/>
          </a:p>
          <a:p>
            <a:pPr>
              <a:lnSpc>
                <a:spcPct val="200000"/>
              </a:lnSpc>
            </a:pPr>
            <a:r>
              <a:rPr lang="nl-NL" dirty="0" smtClean="0"/>
              <a:t>EPD </a:t>
            </a:r>
            <a:r>
              <a:rPr lang="nl-NL" dirty="0"/>
              <a:t>in alle ziekenhuizen &amp; voor elk gezondheidsberoep (kwaliteitswet)</a:t>
            </a:r>
          </a:p>
          <a:p>
            <a:pPr>
              <a:lnSpc>
                <a:spcPct val="200000"/>
              </a:lnSpc>
            </a:pPr>
            <a:r>
              <a:rPr lang="nl-NL" dirty="0" smtClean="0"/>
              <a:t>(Financiële</a:t>
            </a:r>
            <a:r>
              <a:rPr lang="nl-NL" dirty="0"/>
              <a:t>) o</a:t>
            </a:r>
            <a:r>
              <a:rPr lang="nl-NL" dirty="0" smtClean="0"/>
              <a:t>ndersteuning </a:t>
            </a:r>
            <a:r>
              <a:rPr lang="nl-NL" dirty="0"/>
              <a:t>van de ziekenhuizen bij de invoering van een EPD (als voorwaarde voor de realisatie van het </a:t>
            </a:r>
            <a:r>
              <a:rPr lang="nl-NL" dirty="0" smtClean="0"/>
              <a:t>B-IHR-concept</a:t>
            </a:r>
            <a:r>
              <a:rPr lang="nl-NL" dirty="0"/>
              <a:t>)</a:t>
            </a:r>
          </a:p>
          <a:p>
            <a:pPr>
              <a:lnSpc>
                <a:spcPct val="200000"/>
              </a:lnSpc>
            </a:pPr>
            <a:r>
              <a:rPr lang="nl-NL" dirty="0" smtClean="0"/>
              <a:t>Ondersteuning </a:t>
            </a:r>
            <a:r>
              <a:rPr lang="nl-NL" dirty="0"/>
              <a:t>bij de ontwikkeling van softwarepakketten voor de zorgverleners van de eerste lijn voor wie het aanbod aan softwarepakketten zeer beperkt is</a:t>
            </a:r>
          </a:p>
          <a:p>
            <a:pPr>
              <a:lnSpc>
                <a:spcPct val="200000"/>
              </a:lnSpc>
            </a:pPr>
            <a:endParaRPr lang="nl-NL" dirty="0"/>
          </a:p>
          <a:p>
            <a:pPr>
              <a:lnSpc>
                <a:spcPct val="200000"/>
              </a:lnSpc>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41" y="1772896"/>
            <a:ext cx="720000" cy="720000"/>
          </a:xfrm>
          <a:prstGeom prst="rect">
            <a:avLst/>
          </a:prstGeom>
        </p:spPr>
      </p:pic>
    </p:spTree>
    <p:extLst>
      <p:ext uri="{BB962C8B-B14F-4D97-AF65-F5344CB8AC3E}">
        <p14:creationId xmlns:p14="http://schemas.microsoft.com/office/powerpoint/2010/main" val="2369699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28</a:t>
            </a:fld>
            <a:endParaRPr lang="en-GB" smtClean="0"/>
          </a:p>
        </p:txBody>
      </p:sp>
      <p:sp>
        <p:nvSpPr>
          <p:cNvPr id="5" name="Text Placeholder 4"/>
          <p:cNvSpPr>
            <a:spLocks noGrp="1"/>
          </p:cNvSpPr>
          <p:nvPr>
            <p:ph type="body" sz="quarter" idx="11"/>
          </p:nvPr>
        </p:nvSpPr>
        <p:spPr/>
        <p:txBody>
          <a:bodyPr/>
          <a:lstStyle/>
          <a:p>
            <a:r>
              <a:rPr lang="nl-NL"/>
              <a:t>Ondersteuning </a:t>
            </a:r>
            <a:r>
              <a:rPr lang="nl-NL" dirty="0"/>
              <a:t>voor gebruik</a:t>
            </a:r>
            <a:endParaRPr lang="en-US" dirty="0"/>
          </a:p>
        </p:txBody>
      </p:sp>
      <p:sp>
        <p:nvSpPr>
          <p:cNvPr id="6" name="Text Placeholder 5"/>
          <p:cNvSpPr>
            <a:spLocks noGrp="1"/>
          </p:cNvSpPr>
          <p:nvPr>
            <p:ph type="body" sz="quarter" idx="13"/>
          </p:nvPr>
        </p:nvSpPr>
        <p:spPr/>
        <p:txBody>
          <a:bodyPr/>
          <a:lstStyle/>
          <a:p>
            <a:endParaRPr lang="nl-NL" dirty="0"/>
          </a:p>
          <a:p>
            <a:r>
              <a:rPr lang="nl-NL" dirty="0"/>
              <a:t>Telematicapremies zijn op dit ogenblik beschikbaar voor</a:t>
            </a:r>
          </a:p>
          <a:p>
            <a:pPr lvl="1"/>
            <a:r>
              <a:rPr lang="nl-NL" dirty="0"/>
              <a:t>h</a:t>
            </a:r>
            <a:r>
              <a:rPr lang="nl-NL" dirty="0" smtClean="0"/>
              <a:t>uisartsen</a:t>
            </a:r>
            <a:endParaRPr lang="nl-NL" dirty="0"/>
          </a:p>
          <a:p>
            <a:pPr lvl="1"/>
            <a:r>
              <a:rPr lang="nl-NL" dirty="0"/>
              <a:t>k</a:t>
            </a:r>
            <a:r>
              <a:rPr lang="nl-NL" dirty="0" smtClean="0"/>
              <a:t>inesitherapeuten</a:t>
            </a:r>
            <a:endParaRPr lang="nl-NL" dirty="0"/>
          </a:p>
          <a:p>
            <a:pPr lvl="1"/>
            <a:r>
              <a:rPr lang="nl-NL" dirty="0"/>
              <a:t>v</a:t>
            </a:r>
            <a:r>
              <a:rPr lang="nl-NL" dirty="0" smtClean="0"/>
              <a:t>erpleegkundigen</a:t>
            </a:r>
            <a:endParaRPr lang="nl-NL" dirty="0"/>
          </a:p>
          <a:p>
            <a:pPr lvl="1"/>
            <a:r>
              <a:rPr lang="nl-NL" dirty="0"/>
              <a:t>t</a:t>
            </a:r>
            <a:r>
              <a:rPr lang="nl-NL" dirty="0" smtClean="0"/>
              <a:t>andartsen</a:t>
            </a:r>
            <a:endParaRPr lang="nl-NL" dirty="0"/>
          </a:p>
          <a:p>
            <a:pPr lvl="1"/>
            <a:r>
              <a:rPr lang="nl-NL" dirty="0"/>
              <a:t>v</a:t>
            </a:r>
            <a:r>
              <a:rPr lang="nl-NL" dirty="0" smtClean="0"/>
              <a:t>roedvrouwen</a:t>
            </a:r>
            <a:endParaRPr lang="nl-NL" dirty="0"/>
          </a:p>
          <a:p>
            <a:r>
              <a:rPr lang="nl-NL" b="1" dirty="0">
                <a:solidFill>
                  <a:srgbClr val="07766F"/>
                </a:solidFill>
              </a:rPr>
              <a:t>Doelstelling</a:t>
            </a:r>
            <a:endParaRPr lang="nl-NL" dirty="0"/>
          </a:p>
          <a:p>
            <a:pPr lvl="1"/>
            <a:r>
              <a:rPr lang="nl-NL" dirty="0"/>
              <a:t>d</a:t>
            </a:r>
            <a:r>
              <a:rPr lang="nl-NL" dirty="0" smtClean="0"/>
              <a:t>e </a:t>
            </a:r>
            <a:r>
              <a:rPr lang="nl-NL" dirty="0"/>
              <a:t>verschillende criteria zo goed mogelijk op elkaar afstemmen en ze in overeenstemming brengen met het werkelijk en kwalitatief gebruik van de online gezondheidsdiensten</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spTree>
    <p:extLst>
      <p:ext uri="{BB962C8B-B14F-4D97-AF65-F5344CB8AC3E}">
        <p14:creationId xmlns:p14="http://schemas.microsoft.com/office/powerpoint/2010/main" val="1171215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29</a:t>
            </a:fld>
            <a:endParaRPr lang="en-GB" smtClean="0"/>
          </a:p>
        </p:txBody>
      </p:sp>
      <p:sp>
        <p:nvSpPr>
          <p:cNvPr id="5" name="Text Placeholder 4"/>
          <p:cNvSpPr>
            <a:spLocks noGrp="1"/>
          </p:cNvSpPr>
          <p:nvPr>
            <p:ph type="body" sz="quarter" idx="11"/>
          </p:nvPr>
        </p:nvSpPr>
        <p:spPr/>
        <p:txBody>
          <a:bodyPr/>
          <a:lstStyle/>
          <a:p>
            <a:r>
              <a:rPr lang="nl-NL"/>
              <a:t>Portaal </a:t>
            </a:r>
            <a:r>
              <a:rPr lang="nl-NL" dirty="0"/>
              <a:t>voor de zorgverleners (</a:t>
            </a:r>
            <a:r>
              <a:rPr lang="nl-NL" dirty="0" err="1"/>
              <a:t>ProGezondheid</a:t>
            </a:r>
            <a:r>
              <a:rPr lang="nl-NL" dirty="0"/>
              <a:t>)</a:t>
            </a:r>
            <a:endParaRPr lang="en-US" dirty="0"/>
          </a:p>
        </p:txBody>
      </p:sp>
      <p:sp>
        <p:nvSpPr>
          <p:cNvPr id="6" name="Text Placeholder 5"/>
          <p:cNvSpPr>
            <a:spLocks noGrp="1"/>
          </p:cNvSpPr>
          <p:nvPr>
            <p:ph type="body" sz="quarter" idx="13"/>
          </p:nvPr>
        </p:nvSpPr>
        <p:spPr/>
        <p:txBody>
          <a:bodyPr/>
          <a:lstStyle/>
          <a:p>
            <a:endParaRPr lang="nl-BE" dirty="0"/>
          </a:p>
          <a:p>
            <a:r>
              <a:rPr lang="nl-BE" dirty="0"/>
              <a:t>Kwaliteitswet van 22 april 2019 </a:t>
            </a:r>
          </a:p>
          <a:p>
            <a:r>
              <a:rPr lang="nl-BE" dirty="0"/>
              <a:t>Ontwikkeling van een gemeenschappelijk administratieportaal waardoor de interactie tussen de zorgverlener en de </a:t>
            </a:r>
            <a:r>
              <a:rPr lang="nl-BE" dirty="0" smtClean="0"/>
              <a:t>overheid </a:t>
            </a:r>
            <a:r>
              <a:rPr lang="nl-BE" dirty="0"/>
              <a:t>mogelijk wordt</a:t>
            </a:r>
          </a:p>
          <a:p>
            <a:pPr>
              <a:lnSpc>
                <a:spcPct val="200000"/>
              </a:lnSpc>
            </a:pPr>
            <a:r>
              <a:rPr lang="nl-BE" b="1" dirty="0">
                <a:solidFill>
                  <a:srgbClr val="07766F"/>
                </a:solidFill>
              </a:rPr>
              <a:t>3 types toegang</a:t>
            </a:r>
          </a:p>
          <a:p>
            <a:pPr marL="457200" lvl="1" indent="0">
              <a:buNone/>
            </a:pPr>
            <a:r>
              <a:rPr lang="nl-BE" b="1" dirty="0">
                <a:solidFill>
                  <a:srgbClr val="07766F"/>
                </a:solidFill>
              </a:rPr>
              <a:t>1</a:t>
            </a:r>
            <a:r>
              <a:rPr lang="nl-BE" dirty="0"/>
              <a:t>  </a:t>
            </a:r>
            <a:r>
              <a:rPr lang="nl-BE" dirty="0" smtClean="0"/>
              <a:t>voor </a:t>
            </a:r>
            <a:r>
              <a:rPr lang="nl-BE" dirty="0"/>
              <a:t>de zorgverlener</a:t>
            </a:r>
          </a:p>
          <a:p>
            <a:pPr marL="457200" lvl="1" indent="0">
              <a:buNone/>
            </a:pPr>
            <a:r>
              <a:rPr lang="nl-BE" b="1" dirty="0">
                <a:solidFill>
                  <a:srgbClr val="07766F"/>
                </a:solidFill>
              </a:rPr>
              <a:t>2</a:t>
            </a:r>
            <a:r>
              <a:rPr lang="nl-BE" dirty="0"/>
              <a:t>  </a:t>
            </a:r>
            <a:r>
              <a:rPr lang="nl-BE" dirty="0" smtClean="0"/>
              <a:t>voor </a:t>
            </a:r>
            <a:r>
              <a:rPr lang="nl-BE" dirty="0"/>
              <a:t>de administraties </a:t>
            </a:r>
          </a:p>
          <a:p>
            <a:pPr marL="457200" lvl="1" indent="0">
              <a:buNone/>
            </a:pPr>
            <a:r>
              <a:rPr lang="nl-BE" b="1" dirty="0">
                <a:solidFill>
                  <a:srgbClr val="07766F"/>
                </a:solidFill>
              </a:rPr>
              <a:t>3</a:t>
            </a:r>
            <a:r>
              <a:rPr lang="nl-BE" dirty="0"/>
              <a:t>  </a:t>
            </a:r>
            <a:r>
              <a:rPr lang="nl-BE" dirty="0" smtClean="0"/>
              <a:t>voor </a:t>
            </a:r>
            <a:r>
              <a:rPr lang="nl-BE" dirty="0"/>
              <a:t>de patiënt </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616" y="1772896"/>
            <a:ext cx="720000" cy="720000"/>
          </a:xfrm>
          <a:prstGeom prst="rect">
            <a:avLst/>
          </a:prstGeom>
        </p:spPr>
      </p:pic>
    </p:spTree>
    <p:extLst>
      <p:ext uri="{BB962C8B-B14F-4D97-AF65-F5344CB8AC3E}">
        <p14:creationId xmlns:p14="http://schemas.microsoft.com/office/powerpoint/2010/main" val="303297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nl-BE" smtClean="0"/>
              <a:t>Aandachtspunten bij de uitwerking ervan</a:t>
            </a:r>
            <a:endParaRPr lang="en-US" dirty="0"/>
          </a:p>
        </p:txBody>
      </p:sp>
      <p:sp>
        <p:nvSpPr>
          <p:cNvPr id="8" name="Text Placeholder 7"/>
          <p:cNvSpPr>
            <a:spLocks noGrp="1"/>
          </p:cNvSpPr>
          <p:nvPr>
            <p:ph type="body" sz="quarter" idx="13"/>
          </p:nvPr>
        </p:nvSpPr>
        <p:spPr/>
        <p:txBody>
          <a:bodyPr/>
          <a:lstStyle/>
          <a:p>
            <a:r>
              <a:rPr lang="nl-BE" dirty="0" smtClean="0"/>
              <a:t>B-IHR (</a:t>
            </a:r>
            <a:r>
              <a:rPr lang="nl-BE" dirty="0" err="1" smtClean="0"/>
              <a:t>Belgian</a:t>
            </a:r>
            <a:r>
              <a:rPr lang="nl-BE" dirty="0" smtClean="0"/>
              <a:t> </a:t>
            </a:r>
            <a:r>
              <a:rPr lang="nl-BE" dirty="0" err="1" smtClean="0"/>
              <a:t>Integrated</a:t>
            </a:r>
            <a:r>
              <a:rPr lang="nl-BE" dirty="0" smtClean="0"/>
              <a:t> Health Record)</a:t>
            </a:r>
          </a:p>
          <a:p>
            <a:r>
              <a:rPr lang="nl-BE" dirty="0" smtClean="0"/>
              <a:t>HDA (Health Data </a:t>
            </a:r>
            <a:r>
              <a:rPr lang="nl-BE" dirty="0" err="1" smtClean="0"/>
              <a:t>Authority</a:t>
            </a:r>
            <a:r>
              <a:rPr lang="nl-BE" dirty="0" smtClean="0"/>
              <a:t>)</a:t>
            </a:r>
          </a:p>
          <a:p>
            <a:r>
              <a:rPr lang="nl-BE" dirty="0" smtClean="0"/>
              <a:t>COVID-19-pandemie &gt; </a:t>
            </a:r>
            <a:r>
              <a:rPr lang="nl-BE" dirty="0" err="1" smtClean="0"/>
              <a:t>eGezondheidsdiensten</a:t>
            </a:r>
            <a:r>
              <a:rPr lang="nl-BE" dirty="0" smtClean="0"/>
              <a:t> </a:t>
            </a:r>
          </a:p>
          <a:p>
            <a:r>
              <a:rPr lang="nl-BE" dirty="0" smtClean="0"/>
              <a:t>Geleerde lessen uit de vorige actieplannen</a:t>
            </a:r>
          </a:p>
          <a:p>
            <a:r>
              <a:rPr lang="nl-BE" dirty="0" smtClean="0"/>
              <a:t>Voorbereiding invoering EHDS (European Health Data Space)</a:t>
            </a:r>
          </a:p>
          <a:p>
            <a:pPr lvl="1"/>
            <a:r>
              <a:rPr lang="nl-BE" dirty="0" smtClean="0"/>
              <a:t>1  een efficiënt beheersysteem van de gegevens en voorschriften voor de uitwisseling van gegevens</a:t>
            </a:r>
          </a:p>
          <a:p>
            <a:pPr lvl="1"/>
            <a:r>
              <a:rPr lang="nl-BE" dirty="0" smtClean="0"/>
              <a:t>2  kwaliteit van de gegevens</a:t>
            </a:r>
          </a:p>
          <a:p>
            <a:pPr lvl="1"/>
            <a:r>
              <a:rPr lang="nl-BE" dirty="0" smtClean="0"/>
              <a:t>3  een goede infrastructuur en interoperabiliteit</a:t>
            </a:r>
          </a:p>
          <a:p>
            <a:r>
              <a:rPr lang="nl-BE" dirty="0" smtClean="0"/>
              <a:t>Voor volledige actieplan, </a:t>
            </a:r>
            <a:r>
              <a:rPr lang="nl-BE" dirty="0"/>
              <a:t>zie </a:t>
            </a:r>
            <a:r>
              <a:rPr lang="nl-BE" dirty="0">
                <a:hlinkClick r:id="rId3"/>
              </a:rPr>
              <a:t>https://</a:t>
            </a:r>
            <a:r>
              <a:rPr lang="nl-BE" dirty="0" smtClean="0">
                <a:hlinkClick r:id="rId3"/>
              </a:rPr>
              <a:t>www.ehealth.fgov.be/nl/page/roadmap-4.0</a:t>
            </a:r>
            <a:endParaRPr lang="nl-BE" dirty="0" smtClean="0"/>
          </a:p>
          <a:p>
            <a:endParaRPr lang="nl-BE" dirty="0" smtClean="0"/>
          </a:p>
          <a:p>
            <a:endParaRPr lang="nl-BE" dirty="0" smtClean="0"/>
          </a:p>
          <a:p>
            <a:pPr lvl="1"/>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3</a:t>
            </a:fld>
            <a:endParaRPr lang="en-GB" dirty="0"/>
          </a:p>
        </p:txBody>
      </p:sp>
    </p:spTree>
    <p:extLst>
      <p:ext uri="{BB962C8B-B14F-4D97-AF65-F5344CB8AC3E}">
        <p14:creationId xmlns:p14="http://schemas.microsoft.com/office/powerpoint/2010/main" val="909516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30</a:t>
            </a:fld>
            <a:endParaRPr lang="en-GB" smtClean="0"/>
          </a:p>
        </p:txBody>
      </p:sp>
      <p:sp>
        <p:nvSpPr>
          <p:cNvPr id="5" name="Text Placeholder 4"/>
          <p:cNvSpPr>
            <a:spLocks noGrp="1"/>
          </p:cNvSpPr>
          <p:nvPr>
            <p:ph type="body" sz="quarter" idx="11"/>
          </p:nvPr>
        </p:nvSpPr>
        <p:spPr/>
        <p:txBody>
          <a:bodyPr/>
          <a:lstStyle/>
          <a:p>
            <a:r>
              <a:rPr lang="nl-NL"/>
              <a:t>Portaal </a:t>
            </a:r>
            <a:r>
              <a:rPr lang="nl-NL" dirty="0"/>
              <a:t>voor de zorgverleners (</a:t>
            </a:r>
            <a:r>
              <a:rPr lang="nl-NL" dirty="0" err="1"/>
              <a:t>ProGezondheid</a:t>
            </a:r>
            <a:r>
              <a:rPr lang="nl-NL" dirty="0"/>
              <a:t>)</a:t>
            </a:r>
            <a:endParaRPr lang="en-US" dirty="0"/>
          </a:p>
        </p:txBody>
      </p:sp>
      <p:sp>
        <p:nvSpPr>
          <p:cNvPr id="6" name="Text Placeholder 5"/>
          <p:cNvSpPr>
            <a:spLocks noGrp="1"/>
          </p:cNvSpPr>
          <p:nvPr>
            <p:ph type="body" sz="quarter" idx="13"/>
          </p:nvPr>
        </p:nvSpPr>
        <p:spPr/>
        <p:txBody>
          <a:bodyPr/>
          <a:lstStyle/>
          <a:p>
            <a:pPr marL="57150"/>
            <a:endParaRPr lang="nl-BE" dirty="0"/>
          </a:p>
          <a:p>
            <a:pPr marL="57150"/>
            <a:r>
              <a:rPr lang="nl-BE" dirty="0"/>
              <a:t>Toegevoegde waarde</a:t>
            </a:r>
          </a:p>
          <a:p>
            <a:pPr lvl="1"/>
            <a:r>
              <a:rPr lang="nl-BE" dirty="0"/>
              <a:t>s</a:t>
            </a:r>
            <a:r>
              <a:rPr lang="nl-BE" dirty="0" smtClean="0"/>
              <a:t>nellere </a:t>
            </a:r>
            <a:r>
              <a:rPr lang="nl-BE" dirty="0"/>
              <a:t>verwerkingstijd van de dossiers</a:t>
            </a:r>
          </a:p>
          <a:p>
            <a:pPr lvl="1"/>
            <a:r>
              <a:rPr lang="nl-BE" dirty="0"/>
              <a:t>c</a:t>
            </a:r>
            <a:r>
              <a:rPr lang="nl-BE" dirty="0" smtClean="0"/>
              <a:t>entrale </a:t>
            </a:r>
            <a:r>
              <a:rPr lang="nl-BE" dirty="0"/>
              <a:t>tool voor de raadpleging van de dossiers</a:t>
            </a:r>
          </a:p>
          <a:p>
            <a:pPr lvl="1"/>
            <a:r>
              <a:rPr lang="nl-BE" dirty="0"/>
              <a:t>v</a:t>
            </a:r>
            <a:r>
              <a:rPr lang="nl-BE" dirty="0" smtClean="0"/>
              <a:t>ermindering </a:t>
            </a:r>
            <a:r>
              <a:rPr lang="nl-BE" dirty="0"/>
              <a:t>van de werklast door de (gedeeltelijke) automatisering van de processen</a:t>
            </a:r>
          </a:p>
          <a:p>
            <a:pPr lvl="1"/>
            <a:r>
              <a:rPr lang="nl-BE" dirty="0"/>
              <a:t>s</a:t>
            </a:r>
            <a:r>
              <a:rPr lang="nl-BE" dirty="0" smtClean="0"/>
              <a:t>nellere </a:t>
            </a:r>
            <a:r>
              <a:rPr lang="nl-BE" dirty="0"/>
              <a:t>en eenvoudigere manier om opzoekingen te verrichten</a:t>
            </a:r>
          </a:p>
          <a:p>
            <a:pPr lvl="1"/>
            <a:r>
              <a:rPr lang="nl-BE" dirty="0"/>
              <a:t>g</a:t>
            </a:r>
            <a:r>
              <a:rPr lang="nl-BE" dirty="0" smtClean="0"/>
              <a:t>ecentraliseerd </a:t>
            </a:r>
            <a:r>
              <a:rPr lang="nl-BE" dirty="0"/>
              <a:t>communicatiekanaal tussen de zorgverlener en de </a:t>
            </a:r>
            <a:r>
              <a:rPr lang="nl-BE" dirty="0" smtClean="0"/>
              <a:t>overheid</a:t>
            </a:r>
            <a:endParaRPr lang="nl-BE" dirty="0"/>
          </a:p>
          <a:p>
            <a:pPr lvl="1"/>
            <a:r>
              <a:rPr lang="nl-BE" dirty="0"/>
              <a:t>t</a:t>
            </a:r>
            <a:r>
              <a:rPr lang="nl-BE" dirty="0" smtClean="0"/>
              <a:t>ransparantie </a:t>
            </a:r>
            <a:r>
              <a:rPr lang="nl-BE" dirty="0"/>
              <a:t>over de informatie betreffende de zorgverleners die door de </a:t>
            </a:r>
            <a:r>
              <a:rPr lang="nl-BE" dirty="0" smtClean="0"/>
              <a:t>overheid </a:t>
            </a:r>
            <a:r>
              <a:rPr lang="nl-BE" dirty="0"/>
              <a:t>wordt bewaard </a:t>
            </a:r>
          </a:p>
          <a:p>
            <a:pPr lvl="1"/>
            <a:r>
              <a:rPr lang="nl-BE" dirty="0"/>
              <a:t>f</a:t>
            </a:r>
            <a:r>
              <a:rPr lang="nl-BE" dirty="0" smtClean="0"/>
              <a:t>aciliteren </a:t>
            </a:r>
            <a:r>
              <a:rPr lang="nl-BE" dirty="0"/>
              <a:t>van het “</a:t>
            </a:r>
            <a:r>
              <a:rPr lang="nl-BE" dirty="0" err="1"/>
              <a:t>only</a:t>
            </a:r>
            <a:r>
              <a:rPr lang="nl-BE" dirty="0"/>
              <a:t> </a:t>
            </a:r>
            <a:r>
              <a:rPr lang="nl-BE" dirty="0" err="1"/>
              <a:t>once</a:t>
            </a:r>
            <a:r>
              <a:rPr lang="nl-BE" dirty="0"/>
              <a:t>"-principe</a:t>
            </a:r>
          </a:p>
          <a:p>
            <a:pPr lvl="1"/>
            <a:r>
              <a:rPr lang="nl-BE" dirty="0"/>
              <a:t>b</a:t>
            </a:r>
            <a:r>
              <a:rPr lang="nl-BE" dirty="0" smtClean="0"/>
              <a:t>etere </a:t>
            </a:r>
            <a:r>
              <a:rPr lang="nl-BE" dirty="0"/>
              <a:t>kwaliteit van de gegevens dankzij de validatie van de gegevens door de zorgverlener</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616" y="1772896"/>
            <a:ext cx="720000" cy="720000"/>
          </a:xfrm>
          <a:prstGeom prst="rect">
            <a:avLst/>
          </a:prstGeom>
        </p:spPr>
      </p:pic>
    </p:spTree>
    <p:extLst>
      <p:ext uri="{BB962C8B-B14F-4D97-AF65-F5344CB8AC3E}">
        <p14:creationId xmlns:p14="http://schemas.microsoft.com/office/powerpoint/2010/main" val="242541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donna che usa l'iPad d'oro"/>
          <p:cNvPicPr>
            <a:picLocks noChangeAspect="1" noChangeArrowheads="1"/>
          </p:cNvPicPr>
          <p:nvPr/>
        </p:nvPicPr>
        <p:blipFill rotWithShape="1">
          <a:blip r:embed="rId3">
            <a:extLst>
              <a:ext uri="{28A0092B-C50C-407E-A947-70E740481C1C}">
                <a14:useLocalDpi xmlns:a14="http://schemas.microsoft.com/office/drawing/2010/main" val="0"/>
              </a:ext>
            </a:extLst>
          </a:blip>
          <a:srcRect l="26793" r="23640"/>
          <a:stretch/>
        </p:blipFill>
        <p:spPr bwMode="auto">
          <a:xfrm>
            <a:off x="1" y="-4896"/>
            <a:ext cx="5087887" cy="6846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p:txBody>
          <a:bodyPr/>
          <a:lstStyle/>
          <a:p>
            <a:pPr marL="0" indent="0">
              <a:lnSpc>
                <a:spcPct val="150000"/>
              </a:lnSpc>
              <a:buNone/>
            </a:pPr>
            <a:r>
              <a:rPr lang="nl-NL" dirty="0">
                <a:latin typeface="Open Sans SemiBold" panose="020B0706030804020204" pitchFamily="34" charset="0"/>
                <a:ea typeface="Open Sans SemiBold" panose="020B0706030804020204" pitchFamily="34" charset="0"/>
                <a:cs typeface="Open Sans SemiBold" panose="020B0706030804020204" pitchFamily="34" charset="0"/>
              </a:rPr>
              <a:t>Faciliteren van </a:t>
            </a:r>
            <a:r>
              <a:rPr lang="nl-NL" dirty="0" smtClean="0">
                <a:latin typeface="Open Sans SemiBold" panose="020B0706030804020204" pitchFamily="34" charset="0"/>
                <a:ea typeface="Open Sans SemiBold" panose="020B0706030804020204" pitchFamily="34" charset="0"/>
                <a:cs typeface="Open Sans SemiBold" panose="020B0706030804020204" pitchFamily="34" charset="0"/>
              </a:rPr>
              <a:t>gegevensuitwisselingen</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Text Placeholder 1"/>
          <p:cNvSpPr>
            <a:spLocks noGrp="1"/>
          </p:cNvSpPr>
          <p:nvPr>
            <p:ph type="body" sz="quarter" idx="13"/>
          </p:nvPr>
        </p:nvSpPr>
        <p:spPr/>
        <p:txBody>
          <a:bodyPr/>
          <a:lstStyle/>
          <a:p>
            <a:r>
              <a:rPr lang="nl-BE" dirty="0"/>
              <a:t>Cluster </a:t>
            </a:r>
            <a:r>
              <a:rPr lang="nl-BE" dirty="0" smtClean="0"/>
              <a:t>4</a:t>
            </a:r>
            <a:endParaRPr lang="nl-BE" dirty="0"/>
          </a:p>
        </p:txBody>
      </p:sp>
      <p:pic>
        <p:nvPicPr>
          <p:cNvPr id="17" name="Google Shape;64;g21a3bf64467_0_16"/>
          <p:cNvPicPr preferRelativeResize="0"/>
          <p:nvPr/>
        </p:nvPicPr>
        <p:blipFill>
          <a:blip r:embed="rId4">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1690828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32</a:t>
            </a:fld>
            <a:endParaRPr lang="en-GB" smtClean="0"/>
          </a:p>
        </p:txBody>
      </p:sp>
      <p:sp>
        <p:nvSpPr>
          <p:cNvPr id="5" name="Text Placeholder 4"/>
          <p:cNvSpPr>
            <a:spLocks noGrp="1"/>
          </p:cNvSpPr>
          <p:nvPr>
            <p:ph type="body" sz="quarter" idx="11"/>
          </p:nvPr>
        </p:nvSpPr>
        <p:spPr/>
        <p:txBody>
          <a:bodyPr/>
          <a:lstStyle/>
          <a:p>
            <a:r>
              <a:rPr lang="nl-NL"/>
              <a:t>Faciliteren </a:t>
            </a:r>
            <a:r>
              <a:rPr lang="nl-NL" dirty="0"/>
              <a:t>van gegevensuitwisselingen</a:t>
            </a:r>
            <a:endParaRPr lang="en-US" dirty="0"/>
          </a:p>
        </p:txBody>
      </p:sp>
      <p:sp>
        <p:nvSpPr>
          <p:cNvPr id="6" name="Text Placeholder 5"/>
          <p:cNvSpPr>
            <a:spLocks noGrp="1"/>
          </p:cNvSpPr>
          <p:nvPr>
            <p:ph type="body" sz="quarter" idx="13"/>
          </p:nvPr>
        </p:nvSpPr>
        <p:spPr/>
        <p:txBody>
          <a:bodyPr/>
          <a:lstStyle/>
          <a:p>
            <a:pPr>
              <a:lnSpc>
                <a:spcPct val="200000"/>
              </a:lnSpc>
            </a:pPr>
            <a:r>
              <a:rPr lang="nl-BE" dirty="0"/>
              <a:t>Functionele en informaticastructuren ontwikkelen voor de uitwisseling van gestandaardiseerde, </a:t>
            </a:r>
            <a:r>
              <a:rPr lang="nl-BE" dirty="0" smtClean="0"/>
              <a:t>gestructureerde </a:t>
            </a:r>
            <a:r>
              <a:rPr lang="nl-BE" dirty="0"/>
              <a:t>en vercijferde gegevens tussen alle actoren in de gezondheidszorg</a:t>
            </a:r>
          </a:p>
          <a:p>
            <a:pPr lvl="1">
              <a:lnSpc>
                <a:spcPct val="200000"/>
              </a:lnSpc>
            </a:pPr>
            <a:r>
              <a:rPr lang="nl-BE" dirty="0"/>
              <a:t>“</a:t>
            </a:r>
            <a:r>
              <a:rPr lang="nl-BE" dirty="0" err="1"/>
              <a:t>CareSets</a:t>
            </a:r>
            <a:r>
              <a:rPr lang="nl-BE" dirty="0"/>
              <a:t>”</a:t>
            </a:r>
          </a:p>
          <a:p>
            <a:pPr>
              <a:lnSpc>
                <a:spcPct val="200000"/>
              </a:lnSpc>
            </a:pPr>
            <a:r>
              <a:rPr lang="nl-BE" dirty="0"/>
              <a:t>Toegang tot de gegevens verlenen via het veralgemenen van API-interfaces</a:t>
            </a:r>
          </a:p>
          <a:p>
            <a:pPr>
              <a:lnSpc>
                <a:spcPct val="200000"/>
              </a:lnSpc>
            </a:pPr>
            <a:r>
              <a:rPr lang="nl-BE" dirty="0"/>
              <a:t>De kwaliteit van de databanken zoals SAM (V2) en </a:t>
            </a:r>
            <a:r>
              <a:rPr lang="nl-BE" dirty="0" err="1"/>
              <a:t>CoBRHA</a:t>
            </a:r>
            <a:r>
              <a:rPr lang="nl-BE" dirty="0"/>
              <a:t>+ verder garanderen</a:t>
            </a:r>
          </a:p>
          <a:p>
            <a:pPr>
              <a:lnSpc>
                <a:spcPct val="200000"/>
              </a:lnSpc>
            </a:pPr>
            <a:endParaRPr lang="en-US" dirty="0"/>
          </a:p>
        </p:txBody>
      </p:sp>
    </p:spTree>
    <p:extLst>
      <p:ext uri="{BB962C8B-B14F-4D97-AF65-F5344CB8AC3E}">
        <p14:creationId xmlns:p14="http://schemas.microsoft.com/office/powerpoint/2010/main" val="3389105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33</a:t>
            </a:fld>
            <a:endParaRPr lang="en-GB" smtClean="0"/>
          </a:p>
        </p:txBody>
      </p:sp>
      <p:sp>
        <p:nvSpPr>
          <p:cNvPr id="5" name="Text Placeholder 4"/>
          <p:cNvSpPr>
            <a:spLocks noGrp="1"/>
          </p:cNvSpPr>
          <p:nvPr>
            <p:ph type="body" sz="quarter" idx="11"/>
          </p:nvPr>
        </p:nvSpPr>
        <p:spPr/>
        <p:txBody>
          <a:bodyPr/>
          <a:lstStyle/>
          <a:p>
            <a:r>
              <a:rPr lang="nl-BE"/>
              <a:t>Structurering </a:t>
            </a:r>
            <a:r>
              <a:rPr lang="nl-BE" dirty="0"/>
              <a:t>van de gegevensuitwisselingen</a:t>
            </a:r>
            <a:endParaRPr lang="en-US" dirty="0"/>
          </a:p>
        </p:txBody>
      </p:sp>
      <p:sp>
        <p:nvSpPr>
          <p:cNvPr id="6" name="Text Placeholder 5"/>
          <p:cNvSpPr>
            <a:spLocks noGrp="1"/>
          </p:cNvSpPr>
          <p:nvPr>
            <p:ph type="body" sz="quarter" idx="13"/>
          </p:nvPr>
        </p:nvSpPr>
        <p:spPr/>
        <p:txBody>
          <a:bodyPr/>
          <a:lstStyle/>
          <a:p>
            <a:endParaRPr lang="nl-BE" dirty="0"/>
          </a:p>
          <a:p>
            <a:r>
              <a:rPr lang="nl-BE" dirty="0"/>
              <a:t>Omvat alle projecten van het actieplan 3.0 </a:t>
            </a:r>
          </a:p>
          <a:p>
            <a:r>
              <a:rPr lang="nl-BE" dirty="0"/>
              <a:t>Basisprincipe = gebruik van internationale normen </a:t>
            </a:r>
          </a:p>
          <a:p>
            <a:pPr lvl="1"/>
            <a:r>
              <a:rPr lang="nl-BE" dirty="0"/>
              <a:t>FHIR, LOINC, </a:t>
            </a:r>
            <a:r>
              <a:rPr lang="nl-BE" dirty="0" err="1"/>
              <a:t>Snomed</a:t>
            </a:r>
            <a:r>
              <a:rPr lang="nl-BE" dirty="0"/>
              <a:t> CT, ... </a:t>
            </a:r>
          </a:p>
          <a:p>
            <a:r>
              <a:rPr lang="nl-BE" dirty="0"/>
              <a:t>De uitwisseling van gegevens gebeurt door middel van </a:t>
            </a:r>
            <a:r>
              <a:rPr lang="nl-BE" dirty="0" err="1"/>
              <a:t>CareSets</a:t>
            </a:r>
            <a:endParaRPr lang="nl-BE" dirty="0"/>
          </a:p>
          <a:p>
            <a:pPr lvl="1"/>
            <a:r>
              <a:rPr lang="nl-BE" dirty="0"/>
              <a:t>g</a:t>
            </a:r>
            <a:r>
              <a:rPr lang="nl-BE" dirty="0" smtClean="0"/>
              <a:t>estructureerd</a:t>
            </a:r>
            <a:endParaRPr lang="nl-BE" dirty="0"/>
          </a:p>
          <a:p>
            <a:pPr lvl="1"/>
            <a:r>
              <a:rPr lang="nl-BE" dirty="0"/>
              <a:t>g</a:t>
            </a:r>
            <a:r>
              <a:rPr lang="nl-BE" dirty="0" smtClean="0"/>
              <a:t>estandaardiseerd</a:t>
            </a:r>
            <a:endParaRPr lang="nl-BE" dirty="0"/>
          </a:p>
          <a:p>
            <a:pPr lvl="1"/>
            <a:r>
              <a:rPr lang="nl-BE" dirty="0"/>
              <a:t>g</a:t>
            </a:r>
            <a:r>
              <a:rPr lang="nl-BE" dirty="0" smtClean="0"/>
              <a:t>ecodeerd</a:t>
            </a:r>
            <a:endParaRPr lang="nl-BE" dirty="0"/>
          </a:p>
          <a:p>
            <a:r>
              <a:rPr lang="nl-BE" dirty="0"/>
              <a:t>Uitwisseling van </a:t>
            </a:r>
            <a:r>
              <a:rPr lang="nl-BE" dirty="0" err="1"/>
              <a:t>CareSets</a:t>
            </a:r>
            <a:r>
              <a:rPr lang="nl-BE" dirty="0"/>
              <a:t> gebeurt via het </a:t>
            </a:r>
            <a:r>
              <a:rPr lang="nl-BE" dirty="0" err="1"/>
              <a:t>metahub</a:t>
            </a:r>
            <a:r>
              <a:rPr lang="nl-BE" dirty="0"/>
              <a:t>/</a:t>
            </a:r>
            <a:r>
              <a:rPr lang="nl-BE" dirty="0" err="1"/>
              <a:t>hubsysteem</a:t>
            </a:r>
            <a:r>
              <a:rPr lang="nl-BE" dirty="0"/>
              <a:t>, de gezondheidskluis</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616" y="1772896"/>
            <a:ext cx="720000" cy="720000"/>
          </a:xfrm>
          <a:prstGeom prst="rect">
            <a:avLst/>
          </a:prstGeom>
        </p:spPr>
      </p:pic>
      <p:pic>
        <p:nvPicPr>
          <p:cNvPr id="9" name="Google Shape;64;g21a3bf64467_0_16"/>
          <p:cNvPicPr preferRelativeResize="0"/>
          <p:nvPr/>
        </p:nvPicPr>
        <p:blipFill>
          <a:blip r:embed="rId5">
            <a:clrChange>
              <a:clrFrom>
                <a:srgbClr val="FFFFFF"/>
              </a:clrFrom>
              <a:clrTo>
                <a:srgbClr val="FFFFFF">
                  <a:alpha val="0"/>
                </a:srgbClr>
              </a:clrTo>
            </a:clrChange>
            <a:alphaModFix/>
          </a:blip>
          <a:stretch>
            <a:fillRect/>
          </a:stretch>
        </p:blipFill>
        <p:spPr>
          <a:xfrm>
            <a:off x="2720268" y="1996755"/>
            <a:ext cx="1287500" cy="352125"/>
          </a:xfrm>
          <a:prstGeom prst="rect">
            <a:avLst/>
          </a:prstGeom>
          <a:noFill/>
          <a:ln>
            <a:noFill/>
          </a:ln>
        </p:spPr>
      </p:pic>
    </p:spTree>
    <p:extLst>
      <p:ext uri="{BB962C8B-B14F-4D97-AF65-F5344CB8AC3E}">
        <p14:creationId xmlns:p14="http://schemas.microsoft.com/office/powerpoint/2010/main" val="1089121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34</a:t>
            </a:fld>
            <a:endParaRPr lang="en-GB" smtClean="0"/>
          </a:p>
        </p:txBody>
      </p:sp>
      <p:sp>
        <p:nvSpPr>
          <p:cNvPr id="5" name="Text Placeholder 4"/>
          <p:cNvSpPr>
            <a:spLocks noGrp="1"/>
          </p:cNvSpPr>
          <p:nvPr>
            <p:ph type="body" sz="quarter" idx="11"/>
          </p:nvPr>
        </p:nvSpPr>
        <p:spPr>
          <a:xfrm>
            <a:off x="900000" y="404664"/>
            <a:ext cx="10213776" cy="1159527"/>
          </a:xfrm>
        </p:spPr>
        <p:txBody>
          <a:bodyPr/>
          <a:lstStyle/>
          <a:p>
            <a:r>
              <a:rPr lang="nl-BE"/>
              <a:t>Structurering </a:t>
            </a:r>
            <a:r>
              <a:rPr lang="nl-BE" dirty="0"/>
              <a:t>van de gegevensuitwisselingen</a:t>
            </a:r>
            <a:endParaRPr lang="en-US" dirty="0"/>
          </a:p>
        </p:txBody>
      </p:sp>
      <p:sp>
        <p:nvSpPr>
          <p:cNvPr id="6" name="Text Placeholder 5"/>
          <p:cNvSpPr>
            <a:spLocks noGrp="1"/>
          </p:cNvSpPr>
          <p:nvPr>
            <p:ph type="body" sz="quarter" idx="13"/>
          </p:nvPr>
        </p:nvSpPr>
        <p:spPr/>
        <p:txBody>
          <a:bodyPr/>
          <a:lstStyle/>
          <a:p>
            <a:endParaRPr lang="nl-BE" dirty="0" smtClean="0"/>
          </a:p>
          <a:p>
            <a:r>
              <a:rPr lang="nl-BE" dirty="0" smtClean="0"/>
              <a:t>API-aanpak</a:t>
            </a:r>
            <a:endParaRPr lang="nl-BE" dirty="0"/>
          </a:p>
          <a:p>
            <a:r>
              <a:rPr lang="nl-BE" b="1" dirty="0">
                <a:solidFill>
                  <a:srgbClr val="087670"/>
                </a:solidFill>
              </a:rPr>
              <a:t>2 pijlers</a:t>
            </a:r>
          </a:p>
          <a:p>
            <a:pPr lvl="1"/>
            <a:r>
              <a:rPr lang="nl-BE" dirty="0" smtClean="0"/>
              <a:t>ontwikkeling </a:t>
            </a:r>
            <a:r>
              <a:rPr lang="nl-BE" dirty="0"/>
              <a:t>door alle gegevensleveranciers (kluizen en hubs, </a:t>
            </a:r>
            <a:r>
              <a:rPr lang="nl-BE" dirty="0" err="1"/>
              <a:t>Recip</a:t>
            </a:r>
            <a:r>
              <a:rPr lang="nl-BE" dirty="0"/>
              <a:t>-e, </a:t>
            </a:r>
            <a:r>
              <a:rPr lang="nl-BE" dirty="0" err="1"/>
              <a:t>BelRAI</a:t>
            </a:r>
            <a:r>
              <a:rPr lang="nl-BE" dirty="0"/>
              <a:t>, ...) van interfaces </a:t>
            </a:r>
          </a:p>
          <a:p>
            <a:pPr lvl="1"/>
            <a:r>
              <a:rPr lang="nl-BE" dirty="0"/>
              <a:t>o</a:t>
            </a:r>
            <a:r>
              <a:rPr lang="nl-BE" dirty="0" smtClean="0"/>
              <a:t>ntwikkeling </a:t>
            </a:r>
            <a:r>
              <a:rPr lang="nl-BE" dirty="0"/>
              <a:t>(met Europese gelden) van een platform dat aansluit bij Europese initiatieven voor de uitwisseling van gestructureerde informatiegegevens</a:t>
            </a:r>
          </a:p>
          <a:p>
            <a:endParaRPr lang="en-US" dirty="0"/>
          </a:p>
        </p:txBody>
      </p:sp>
      <p:pic>
        <p:nvPicPr>
          <p:cNvPr id="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1916832"/>
            <a:ext cx="1287500" cy="352125"/>
          </a:xfrm>
          <a:prstGeom prst="rect">
            <a:avLst/>
          </a:prstGeom>
          <a:noFill/>
          <a:ln>
            <a:noFill/>
          </a:ln>
        </p:spPr>
      </p:pic>
    </p:spTree>
    <p:extLst>
      <p:ext uri="{BB962C8B-B14F-4D97-AF65-F5344CB8AC3E}">
        <p14:creationId xmlns:p14="http://schemas.microsoft.com/office/powerpoint/2010/main" val="2679707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35</a:t>
            </a:fld>
            <a:endParaRPr lang="en-GB" smtClean="0"/>
          </a:p>
        </p:txBody>
      </p:sp>
      <p:sp>
        <p:nvSpPr>
          <p:cNvPr id="5" name="Text Placeholder 4"/>
          <p:cNvSpPr>
            <a:spLocks noGrp="1"/>
          </p:cNvSpPr>
          <p:nvPr>
            <p:ph type="body" sz="quarter" idx="11"/>
          </p:nvPr>
        </p:nvSpPr>
        <p:spPr/>
        <p:txBody>
          <a:bodyPr/>
          <a:lstStyle/>
          <a:p>
            <a:r>
              <a:rPr lang="nl-BE" smtClean="0"/>
              <a:t>Master </a:t>
            </a:r>
            <a:r>
              <a:rPr lang="nl-BE" dirty="0"/>
              <a:t>data/Reference data</a:t>
            </a:r>
            <a:endParaRPr lang="en-US" dirty="0"/>
          </a:p>
        </p:txBody>
      </p:sp>
      <p:sp>
        <p:nvSpPr>
          <p:cNvPr id="6" name="Text Placeholder 5"/>
          <p:cNvSpPr>
            <a:spLocks noGrp="1"/>
          </p:cNvSpPr>
          <p:nvPr>
            <p:ph type="body" sz="quarter" idx="13"/>
          </p:nvPr>
        </p:nvSpPr>
        <p:spPr/>
        <p:txBody>
          <a:bodyPr/>
          <a:lstStyle/>
          <a:p>
            <a:endParaRPr lang="nl-BE" dirty="0" smtClean="0"/>
          </a:p>
          <a:p>
            <a:r>
              <a:rPr lang="nl-BE" dirty="0" smtClean="0"/>
              <a:t>SAM </a:t>
            </a:r>
            <a:r>
              <a:rPr lang="nl-BE" dirty="0"/>
              <a:t>- Authentieke bron van de geneesmiddelen</a:t>
            </a:r>
          </a:p>
          <a:p>
            <a:r>
              <a:rPr lang="nl-BE" dirty="0"/>
              <a:t>Implementatie van de ISO IDMP normen op Europees niveau </a:t>
            </a:r>
            <a:endParaRPr lang="nl-BE" dirty="0" smtClean="0"/>
          </a:p>
          <a:p>
            <a:pPr lvl="1"/>
            <a:r>
              <a:rPr lang="nl-BE" dirty="0" smtClean="0"/>
              <a:t>belangrijk </a:t>
            </a:r>
            <a:r>
              <a:rPr lang="nl-BE" dirty="0"/>
              <a:t>om ze in SAMv2 op te nemen</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1773329" y="1772816"/>
            <a:ext cx="866287" cy="7200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476" y="1844896"/>
            <a:ext cx="433560" cy="612000"/>
          </a:xfrm>
          <a:prstGeom prst="rect">
            <a:avLst/>
          </a:prstGeom>
        </p:spPr>
      </p:pic>
    </p:spTree>
    <p:extLst>
      <p:ext uri="{BB962C8B-B14F-4D97-AF65-F5344CB8AC3E}">
        <p14:creationId xmlns:p14="http://schemas.microsoft.com/office/powerpoint/2010/main" val="3048368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36</a:t>
            </a:fld>
            <a:endParaRPr lang="en-GB" smtClean="0"/>
          </a:p>
        </p:txBody>
      </p:sp>
      <p:sp>
        <p:nvSpPr>
          <p:cNvPr id="5" name="Text Placeholder 4"/>
          <p:cNvSpPr>
            <a:spLocks noGrp="1"/>
          </p:cNvSpPr>
          <p:nvPr>
            <p:ph type="body" sz="quarter" idx="11"/>
          </p:nvPr>
        </p:nvSpPr>
        <p:spPr/>
        <p:txBody>
          <a:bodyPr/>
          <a:lstStyle/>
          <a:p>
            <a:r>
              <a:rPr lang="nl-BE" b="1" dirty="0" smtClean="0"/>
              <a:t>Master </a:t>
            </a:r>
            <a:r>
              <a:rPr lang="nl-BE" b="1" dirty="0"/>
              <a:t>data/Reference data</a:t>
            </a:r>
            <a:endParaRPr lang="en-US" b="1" dirty="0"/>
          </a:p>
        </p:txBody>
      </p:sp>
      <p:sp>
        <p:nvSpPr>
          <p:cNvPr id="6" name="Text Placeholder 5"/>
          <p:cNvSpPr>
            <a:spLocks noGrp="1"/>
          </p:cNvSpPr>
          <p:nvPr>
            <p:ph type="body" sz="quarter" idx="13"/>
          </p:nvPr>
        </p:nvSpPr>
        <p:spPr/>
        <p:txBody>
          <a:bodyPr/>
          <a:lstStyle/>
          <a:p>
            <a:endParaRPr lang="nl-BE" dirty="0" smtClean="0"/>
          </a:p>
          <a:p>
            <a:r>
              <a:rPr lang="nl-BE" dirty="0" smtClean="0"/>
              <a:t>Verdere </a:t>
            </a:r>
            <a:r>
              <a:rPr lang="nl-BE" dirty="0"/>
              <a:t>uitrol van </a:t>
            </a:r>
            <a:r>
              <a:rPr lang="nl-BE" dirty="0" err="1"/>
              <a:t>CoBRHA</a:t>
            </a:r>
            <a:r>
              <a:rPr lang="nl-BE" dirty="0"/>
              <a:t>+</a:t>
            </a:r>
          </a:p>
          <a:p>
            <a:r>
              <a:rPr lang="nl-BE" dirty="0"/>
              <a:t>Centraal register van de gezondheidsinstellingen, de actoren in de gezondheidszorg en de zorgverleners</a:t>
            </a:r>
          </a:p>
          <a:p>
            <a:r>
              <a:rPr lang="nl-BE" dirty="0"/>
              <a:t>Project inzake het faciliteren van de gegevensraadpleging onder meer via een abonnementensysteem</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1772896"/>
            <a:ext cx="720000" cy="720000"/>
          </a:xfrm>
          <a:prstGeom prst="rect">
            <a:avLst/>
          </a:prstGeom>
        </p:spPr>
      </p:pic>
      <p:pic>
        <p:nvPicPr>
          <p:cNvPr id="8" name="Google Shape;64;g21a3bf64467_0_16"/>
          <p:cNvPicPr preferRelativeResize="0"/>
          <p:nvPr/>
        </p:nvPicPr>
        <p:blipFill>
          <a:blip r:embed="rId4">
            <a:clrChange>
              <a:clrFrom>
                <a:srgbClr val="FFFFFF"/>
              </a:clrFrom>
              <a:clrTo>
                <a:srgbClr val="FFFFFF">
                  <a:alpha val="0"/>
                </a:srgbClr>
              </a:clrTo>
            </a:clrChange>
            <a:alphaModFix/>
          </a:blip>
          <a:stretch>
            <a:fillRect/>
          </a:stretch>
        </p:blipFill>
        <p:spPr>
          <a:xfrm>
            <a:off x="1784084" y="1996755"/>
            <a:ext cx="1287500" cy="352125"/>
          </a:xfrm>
          <a:prstGeom prst="rect">
            <a:avLst/>
          </a:prstGeom>
          <a:noFill/>
          <a:ln>
            <a:noFill/>
          </a:ln>
        </p:spPr>
      </p:pic>
    </p:spTree>
    <p:extLst>
      <p:ext uri="{BB962C8B-B14F-4D97-AF65-F5344CB8AC3E}">
        <p14:creationId xmlns:p14="http://schemas.microsoft.com/office/powerpoint/2010/main" val="2825599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lvl="0" defTabSz="622300">
              <a:lnSpc>
                <a:spcPct val="150000"/>
              </a:lnSpc>
            </a:pPr>
            <a:r>
              <a:rPr lang="nl-BE" dirty="0">
                <a:latin typeface="Open Sans SemiBold" panose="020B0706030804020204" pitchFamily="34" charset="0"/>
                <a:ea typeface="Open Sans SemiBold" panose="020B0706030804020204" pitchFamily="34" charset="0"/>
                <a:cs typeface="Open Sans SemiBold" panose="020B0706030804020204" pitchFamily="34" charset="0"/>
              </a:rPr>
              <a:t>Innovatie en bevordering van het onderzoek en de ontwikkeling </a:t>
            </a:r>
          </a:p>
        </p:txBody>
      </p:sp>
      <p:sp>
        <p:nvSpPr>
          <p:cNvPr id="2" name="Text Placeholder 1"/>
          <p:cNvSpPr>
            <a:spLocks noGrp="1"/>
          </p:cNvSpPr>
          <p:nvPr>
            <p:ph type="body" sz="quarter" idx="13"/>
          </p:nvPr>
        </p:nvSpPr>
        <p:spPr/>
        <p:txBody>
          <a:bodyPr/>
          <a:lstStyle/>
          <a:p>
            <a:r>
              <a:rPr lang="nl-BE" dirty="0"/>
              <a:t>Cluster 5</a:t>
            </a:r>
          </a:p>
          <a:p>
            <a:endParaRPr lang="en-US" dirty="0"/>
          </a:p>
        </p:txBody>
      </p:sp>
      <p:sp>
        <p:nvSpPr>
          <p:cNvPr id="3" name="Picture Placeholder 2"/>
          <p:cNvSpPr>
            <a:spLocks noGrp="1"/>
          </p:cNvSpPr>
          <p:nvPr>
            <p:ph type="pic" sz="quarter" idx="14"/>
          </p:nvPr>
        </p:nvSpPr>
        <p:spPr/>
      </p:sp>
      <p:pic>
        <p:nvPicPr>
          <p:cNvPr id="1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pic>
        <p:nvPicPr>
          <p:cNvPr id="4098" name="Picture 2" descr="Intercare - Doctors as Medical Specialists"/>
          <p:cNvPicPr>
            <a:picLocks noChangeAspect="1" noChangeArrowheads="1"/>
          </p:cNvPicPr>
          <p:nvPr/>
        </p:nvPicPr>
        <p:blipFill rotWithShape="1">
          <a:blip r:embed="rId4">
            <a:extLst>
              <a:ext uri="{28A0092B-C50C-407E-A947-70E740481C1C}">
                <a14:useLocalDpi xmlns:a14="http://schemas.microsoft.com/office/drawing/2010/main" val="0"/>
              </a:ext>
            </a:extLst>
          </a:blip>
          <a:srcRect l="40159" r="10117"/>
          <a:stretch/>
        </p:blipFill>
        <p:spPr bwMode="auto">
          <a:xfrm>
            <a:off x="0" y="0"/>
            <a:ext cx="51125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70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38</a:t>
            </a:fld>
            <a:endParaRPr lang="en-GB" smtClean="0"/>
          </a:p>
        </p:txBody>
      </p:sp>
      <p:sp>
        <p:nvSpPr>
          <p:cNvPr id="5" name="Text Placeholder 4"/>
          <p:cNvSpPr>
            <a:spLocks noGrp="1"/>
          </p:cNvSpPr>
          <p:nvPr>
            <p:ph type="body" sz="quarter" idx="11"/>
          </p:nvPr>
        </p:nvSpPr>
        <p:spPr/>
        <p:txBody>
          <a:bodyPr/>
          <a:lstStyle/>
          <a:p>
            <a:r>
              <a:rPr lang="nl-BE"/>
              <a:t>Innovatie </a:t>
            </a:r>
            <a:r>
              <a:rPr lang="nl-BE" dirty="0"/>
              <a:t>en bevordering van het onderzoek en de ontwikkeling</a:t>
            </a:r>
            <a:endParaRPr lang="en-US" dirty="0"/>
          </a:p>
        </p:txBody>
      </p:sp>
      <p:sp>
        <p:nvSpPr>
          <p:cNvPr id="6" name="Text Placeholder 5"/>
          <p:cNvSpPr>
            <a:spLocks noGrp="1"/>
          </p:cNvSpPr>
          <p:nvPr>
            <p:ph type="body" sz="quarter" idx="13"/>
          </p:nvPr>
        </p:nvSpPr>
        <p:spPr/>
        <p:txBody>
          <a:bodyPr/>
          <a:lstStyle/>
          <a:p>
            <a:r>
              <a:rPr lang="nl-BE" b="1" dirty="0">
                <a:solidFill>
                  <a:srgbClr val="087670"/>
                </a:solidFill>
              </a:rPr>
              <a:t>Projecten</a:t>
            </a:r>
          </a:p>
          <a:p>
            <a:pPr lvl="1"/>
            <a:r>
              <a:rPr lang="nl-BE" dirty="0" err="1"/>
              <a:t>t</a:t>
            </a:r>
            <a:r>
              <a:rPr lang="nl-BE" dirty="0" err="1" smtClean="0"/>
              <a:t>elegeneeskunde</a:t>
            </a:r>
            <a:r>
              <a:rPr lang="nl-BE" dirty="0" smtClean="0"/>
              <a:t> </a:t>
            </a:r>
            <a:endParaRPr lang="nl-BE" dirty="0"/>
          </a:p>
          <a:p>
            <a:pPr lvl="1"/>
            <a:r>
              <a:rPr lang="nl-BE" dirty="0" smtClean="0"/>
              <a:t>«</a:t>
            </a:r>
            <a:r>
              <a:rPr lang="nl-BE" dirty="0"/>
              <a:t> Health </a:t>
            </a:r>
            <a:r>
              <a:rPr lang="nl-BE" dirty="0" err="1"/>
              <a:t>technology</a:t>
            </a:r>
            <a:r>
              <a:rPr lang="nl-BE" dirty="0"/>
              <a:t> »</a:t>
            </a:r>
          </a:p>
          <a:p>
            <a:pPr lvl="1"/>
            <a:endParaRPr lang="fr-FR" dirty="0"/>
          </a:p>
          <a:p>
            <a:endParaRPr lang="en-US" dirty="0"/>
          </a:p>
        </p:txBody>
      </p:sp>
    </p:spTree>
    <p:extLst>
      <p:ext uri="{BB962C8B-B14F-4D97-AF65-F5344CB8AC3E}">
        <p14:creationId xmlns:p14="http://schemas.microsoft.com/office/powerpoint/2010/main" val="2321437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39</a:t>
            </a:fld>
            <a:endParaRPr lang="en-GB" smtClean="0"/>
          </a:p>
        </p:txBody>
      </p:sp>
      <p:sp>
        <p:nvSpPr>
          <p:cNvPr id="5" name="Text Placeholder 4"/>
          <p:cNvSpPr>
            <a:spLocks noGrp="1"/>
          </p:cNvSpPr>
          <p:nvPr>
            <p:ph type="body" sz="quarter" idx="11"/>
          </p:nvPr>
        </p:nvSpPr>
        <p:spPr/>
        <p:txBody>
          <a:bodyPr/>
          <a:lstStyle/>
          <a:p>
            <a:r>
              <a:rPr lang="nl-BE"/>
              <a:t>Telegeneeskunde</a:t>
            </a:r>
            <a:endParaRPr lang="en-US" dirty="0"/>
          </a:p>
        </p:txBody>
      </p:sp>
      <p:sp>
        <p:nvSpPr>
          <p:cNvPr id="6" name="Text Placeholder 5"/>
          <p:cNvSpPr>
            <a:spLocks noGrp="1"/>
          </p:cNvSpPr>
          <p:nvPr>
            <p:ph type="body" sz="quarter" idx="13"/>
          </p:nvPr>
        </p:nvSpPr>
        <p:spPr/>
        <p:txBody>
          <a:bodyPr/>
          <a:lstStyle/>
          <a:p>
            <a:endParaRPr lang="nl-BE" b="1" dirty="0" smtClean="0">
              <a:solidFill>
                <a:srgbClr val="087670"/>
              </a:solidFill>
            </a:endParaRPr>
          </a:p>
          <a:p>
            <a:r>
              <a:rPr lang="nl-BE" b="1" dirty="0" smtClean="0">
                <a:solidFill>
                  <a:srgbClr val="087670"/>
                </a:solidFill>
              </a:rPr>
              <a:t>Klemtoon </a:t>
            </a:r>
            <a:r>
              <a:rPr lang="nl-BE" b="1" dirty="0">
                <a:solidFill>
                  <a:srgbClr val="087670"/>
                </a:solidFill>
              </a:rPr>
              <a:t>op</a:t>
            </a:r>
          </a:p>
          <a:p>
            <a:pPr lvl="1"/>
            <a:r>
              <a:rPr lang="nl-BE" dirty="0"/>
              <a:t>d</a:t>
            </a:r>
            <a:r>
              <a:rPr lang="nl-BE" dirty="0" smtClean="0"/>
              <a:t>e </a:t>
            </a:r>
            <a:r>
              <a:rPr lang="nl-BE" dirty="0"/>
              <a:t>toegankelijkheid en de gebruiksvriendelijkheid voor de gebruikers</a:t>
            </a:r>
          </a:p>
          <a:p>
            <a:pPr lvl="1"/>
            <a:r>
              <a:rPr lang="nl-BE" dirty="0"/>
              <a:t>d</a:t>
            </a:r>
            <a:r>
              <a:rPr lang="nl-BE" dirty="0" smtClean="0"/>
              <a:t>e </a:t>
            </a:r>
            <a:r>
              <a:rPr lang="nl-BE" dirty="0"/>
              <a:t>veiligheid van de informatie-uitwisselingen </a:t>
            </a:r>
          </a:p>
          <a:p>
            <a:pPr lvl="1"/>
            <a:r>
              <a:rPr lang="nl-BE" dirty="0" smtClean="0"/>
              <a:t>de </a:t>
            </a:r>
            <a:r>
              <a:rPr lang="nl-BE" dirty="0"/>
              <a:t>technische mogelijkheden</a:t>
            </a:r>
          </a:p>
          <a:p>
            <a:pPr lvl="1"/>
            <a:r>
              <a:rPr lang="nl-BE" dirty="0"/>
              <a:t>d</a:t>
            </a:r>
            <a:r>
              <a:rPr lang="nl-BE" dirty="0" smtClean="0"/>
              <a:t>e </a:t>
            </a:r>
            <a:r>
              <a:rPr lang="nl-BE" dirty="0"/>
              <a:t>integratie in het elektronisch medisch dossier</a:t>
            </a:r>
          </a:p>
          <a:p>
            <a:r>
              <a:rPr lang="nl-BE" dirty="0"/>
              <a:t>Belang van de opleiding </a:t>
            </a:r>
            <a:r>
              <a:rPr lang="nl-NL" dirty="0"/>
              <a:t>om deze tools te gebruiken </a:t>
            </a:r>
            <a:endParaRPr lang="nl-BE" dirty="0"/>
          </a:p>
          <a:p>
            <a:r>
              <a:rPr lang="nl-BE" dirty="0"/>
              <a:t>Kwaliteitslabels</a:t>
            </a:r>
          </a:p>
          <a:p>
            <a:r>
              <a:rPr lang="nl-BE" dirty="0"/>
              <a:t>Integratie in </a:t>
            </a:r>
            <a:r>
              <a:rPr lang="nl-BE" dirty="0" err="1"/>
              <a:t>MijnGezondheid</a:t>
            </a:r>
            <a:endParaRPr lang="nl-BE" dirty="0"/>
          </a:p>
          <a:p>
            <a:r>
              <a:rPr lang="nl-NL" dirty="0"/>
              <a:t>Belang van digitaal ondersteunde zorg</a:t>
            </a:r>
          </a:p>
          <a:p>
            <a:endParaRPr lang="nl-BE" dirty="0"/>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spTree>
    <p:extLst>
      <p:ext uri="{BB962C8B-B14F-4D97-AF65-F5344CB8AC3E}">
        <p14:creationId xmlns:p14="http://schemas.microsoft.com/office/powerpoint/2010/main" val="1277538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a:t>
            </a:fld>
            <a:endParaRPr lang="en-GB" smtClean="0"/>
          </a:p>
        </p:txBody>
      </p:sp>
      <p:sp>
        <p:nvSpPr>
          <p:cNvPr id="3" name="Text Placeholder 2"/>
          <p:cNvSpPr>
            <a:spLocks noGrp="1"/>
          </p:cNvSpPr>
          <p:nvPr>
            <p:ph type="body" sz="quarter" idx="11"/>
          </p:nvPr>
        </p:nvSpPr>
        <p:spPr/>
        <p:txBody>
          <a:bodyPr/>
          <a:lstStyle/>
          <a:p>
            <a:r>
              <a:rPr lang="en-US" dirty="0"/>
              <a:t>Governance</a:t>
            </a:r>
          </a:p>
        </p:txBody>
      </p:sp>
      <p:grpSp>
        <p:nvGrpSpPr>
          <p:cNvPr id="2" name="Group 1"/>
          <p:cNvGrpSpPr/>
          <p:nvPr/>
        </p:nvGrpSpPr>
        <p:grpSpPr>
          <a:xfrm>
            <a:off x="2063552" y="2132856"/>
            <a:ext cx="7788690" cy="3529726"/>
            <a:chOff x="2267750" y="2852936"/>
            <a:chExt cx="7788690" cy="3529726"/>
          </a:xfrm>
        </p:grpSpPr>
        <p:sp>
          <p:nvSpPr>
            <p:cNvPr id="8" name="TextBox 7"/>
            <p:cNvSpPr txBox="1"/>
            <p:nvPr/>
          </p:nvSpPr>
          <p:spPr>
            <a:xfrm>
              <a:off x="5202287" y="2852936"/>
              <a:ext cx="2304256" cy="584775"/>
            </a:xfrm>
            <a:prstGeom prst="rect">
              <a:avLst/>
            </a:prstGeom>
            <a:noFill/>
          </p:spPr>
          <p:txBody>
            <a:bodyPr wrap="square" rtlCol="0">
              <a:spAutoFit/>
            </a:bodyPr>
            <a:lstStyle/>
            <a:p>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IMC </a:t>
              </a:r>
              <a:r>
                <a:rPr lang="en-US" sz="1600" dirty="0" err="1">
                  <a:latin typeface="Open Sans Semibold" panose="020B0706030804020204" pitchFamily="34" charset="0"/>
                  <a:ea typeface="Open Sans Semibold" panose="020B0706030804020204" pitchFamily="34" charset="0"/>
                  <a:cs typeface="Open Sans Semibold" panose="020B0706030804020204" pitchFamily="34" charset="0"/>
                </a:rPr>
                <a:t>Volksgezondheid</a:t>
              </a: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 </a:t>
              </a:r>
            </a:p>
            <a:p>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&amp; IKW </a:t>
              </a:r>
              <a:r>
                <a:rPr lang="en-US" sz="1600" dirty="0" err="1">
                  <a:latin typeface="Open Sans Semibold" panose="020B0706030804020204" pitchFamily="34" charset="0"/>
                  <a:ea typeface="Open Sans Semibold" panose="020B0706030804020204" pitchFamily="34" charset="0"/>
                  <a:cs typeface="Open Sans Semibold" panose="020B0706030804020204" pitchFamily="34" charset="0"/>
                </a:rPr>
                <a:t>eGezondheid</a:t>
              </a: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 </a:t>
              </a:r>
            </a:p>
          </p:txBody>
        </p:sp>
        <p:sp>
          <p:nvSpPr>
            <p:cNvPr id="9" name="TextBox 8"/>
            <p:cNvSpPr txBox="1"/>
            <p:nvPr/>
          </p:nvSpPr>
          <p:spPr>
            <a:xfrm>
              <a:off x="2267750" y="5797887"/>
              <a:ext cx="2727913" cy="584775"/>
            </a:xfrm>
            <a:prstGeom prst="rect">
              <a:avLst/>
            </a:prstGeom>
            <a:noFill/>
          </p:spPr>
          <p:txBody>
            <a:bodyPr wrap="square" rtlCol="0">
              <a:spAutoFit/>
            </a:bodyPr>
            <a:lstStyle/>
            <a:p>
              <a:pPr algn="ct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Program </a:t>
              </a:r>
              <a:endParaRPr lang="en-US" sz="1600" dirty="0" smtClean="0">
                <a:latin typeface="Open Sans Semibold" panose="020B0706030804020204" pitchFamily="34" charset="0"/>
                <a:ea typeface="Open Sans Semibold" panose="020B0706030804020204" pitchFamily="34" charset="0"/>
                <a:cs typeface="Open Sans Semibold" panose="020B0706030804020204" pitchFamily="34" charset="0"/>
              </a:endParaRPr>
            </a:p>
            <a:p>
              <a:pPr algn="ctr"/>
              <a:r>
                <a:rPr lang="en-US" sz="1600" dirty="0" smtClean="0">
                  <a:latin typeface="Open Sans Semibold" panose="020B0706030804020204" pitchFamily="34" charset="0"/>
                  <a:ea typeface="Open Sans Semibold" panose="020B0706030804020204" pitchFamily="34" charset="0"/>
                  <a:cs typeface="Open Sans Semibold" panose="020B0706030804020204" pitchFamily="34" charset="0"/>
                </a:rPr>
                <a:t>Board </a:t>
              </a:r>
              <a:r>
                <a:rPr lang="en-US" sz="1600" dirty="0" err="1" smtClean="0">
                  <a:latin typeface="Open Sans Semibold" panose="020B0706030804020204" pitchFamily="34" charset="0"/>
                  <a:ea typeface="Open Sans Semibold" panose="020B0706030804020204" pitchFamily="34" charset="0"/>
                  <a:cs typeface="Open Sans Semibold" panose="020B0706030804020204" pitchFamily="34" charset="0"/>
                </a:rPr>
                <a:t>eGezondheid</a:t>
              </a:r>
              <a:endParaRPr lang="en-US" sz="16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 name="TextBox 10"/>
            <p:cNvSpPr txBox="1"/>
            <p:nvPr/>
          </p:nvSpPr>
          <p:spPr>
            <a:xfrm>
              <a:off x="7536160" y="5920998"/>
              <a:ext cx="2520280" cy="338554"/>
            </a:xfrm>
            <a:prstGeom prst="rect">
              <a:avLst/>
            </a:prstGeom>
            <a:noFill/>
          </p:spPr>
          <p:txBody>
            <a:bodyPr wrap="square" rtlCol="0">
              <a:spAutoFit/>
            </a:bodyPr>
            <a:lstStyle/>
            <a:p>
              <a:r>
                <a:rPr lang="en-US" sz="1600" dirty="0" err="1">
                  <a:latin typeface="Open Sans Semibold" panose="020B0706030804020204" pitchFamily="34" charset="0"/>
                  <a:ea typeface="Open Sans Semibold" panose="020B0706030804020204" pitchFamily="34" charset="0"/>
                  <a:cs typeface="Open Sans Semibold" panose="020B0706030804020204" pitchFamily="34" charset="0"/>
                </a:rPr>
                <a:t>eGezondheidsprojecten</a:t>
              </a:r>
              <a:endParaRPr lang="en-US" sz="16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2" name="Straight Arrow Connector 11"/>
            <p:cNvCxnSpPr/>
            <p:nvPr/>
          </p:nvCxnSpPr>
          <p:spPr>
            <a:xfrm flipH="1">
              <a:off x="3863752" y="3717032"/>
              <a:ext cx="1152128" cy="1808411"/>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5231904" y="6090275"/>
              <a:ext cx="2088232"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7570561" y="3720868"/>
              <a:ext cx="995330" cy="1808411"/>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5762507" y="4107724"/>
              <a:ext cx="1027025" cy="1027025"/>
            </a:xfrm>
            <a:prstGeom prst="ellipse">
              <a:avLst/>
            </a:prstGeom>
            <a:solidFill>
              <a:srgbClr val="087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6964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40</a:t>
            </a:fld>
            <a:endParaRPr lang="en-GB" smtClean="0"/>
          </a:p>
        </p:txBody>
      </p:sp>
      <p:sp>
        <p:nvSpPr>
          <p:cNvPr id="5" name="Text Placeholder 4"/>
          <p:cNvSpPr>
            <a:spLocks noGrp="1"/>
          </p:cNvSpPr>
          <p:nvPr>
            <p:ph type="body" sz="quarter" idx="11"/>
          </p:nvPr>
        </p:nvSpPr>
        <p:spPr/>
        <p:txBody>
          <a:bodyPr/>
          <a:lstStyle/>
          <a:p>
            <a:r>
              <a:rPr lang="nl-BE" smtClean="0"/>
              <a:t>Health </a:t>
            </a:r>
            <a:r>
              <a:rPr lang="nl-BE" dirty="0"/>
              <a:t>Technology</a:t>
            </a:r>
            <a:endParaRPr lang="en-US" dirty="0"/>
          </a:p>
        </p:txBody>
      </p:sp>
      <p:sp>
        <p:nvSpPr>
          <p:cNvPr id="6" name="Text Placeholder 5"/>
          <p:cNvSpPr>
            <a:spLocks noGrp="1"/>
          </p:cNvSpPr>
          <p:nvPr>
            <p:ph type="body" sz="quarter" idx="13"/>
          </p:nvPr>
        </p:nvSpPr>
        <p:spPr/>
        <p:txBody>
          <a:bodyPr/>
          <a:lstStyle/>
          <a:p>
            <a:r>
              <a:rPr lang="nl-BE"/>
              <a:t>Nieuwe gezondheidstechnologieën </a:t>
            </a:r>
            <a:endParaRPr lang="nl-BE" dirty="0"/>
          </a:p>
          <a:p>
            <a:r>
              <a:rPr lang="nl-BE"/>
              <a:t>Uitrol van </a:t>
            </a:r>
            <a:r>
              <a:rPr lang="nl-BE" dirty="0"/>
              <a:t>een multidisciplinair evaluatieproces </a:t>
            </a:r>
          </a:p>
          <a:p>
            <a:r>
              <a:rPr lang="nl-BE"/>
              <a:t>Evolutie van </a:t>
            </a:r>
            <a:r>
              <a:rPr lang="nl-BE" dirty="0"/>
              <a:t>de huidige piramide </a:t>
            </a:r>
            <a:r>
              <a:rPr lang="nl-BE" dirty="0" err="1"/>
              <a:t>mHealth</a:t>
            </a:r>
            <a:r>
              <a:rPr lang="nl-BE" dirty="0"/>
              <a:t> en van het evaluatieproces </a:t>
            </a:r>
          </a:p>
          <a:p>
            <a:r>
              <a:rPr lang="nl-BE"/>
              <a:t>Ontwikkeling van </a:t>
            </a:r>
            <a:r>
              <a:rPr lang="nl-BE" dirty="0"/>
              <a:t>een financieringsmechanisme</a:t>
            </a:r>
          </a:p>
          <a:p>
            <a:r>
              <a:rPr lang="nl-BE"/>
              <a:t>Waarborgen </a:t>
            </a:r>
            <a:r>
              <a:rPr lang="nl-BE" dirty="0"/>
              <a:t>van interoperabiliteit en technische integratie van nieuwe technologieën</a:t>
            </a:r>
          </a:p>
          <a:p>
            <a:endParaRPr lang="en-US" dirty="0"/>
          </a:p>
        </p:txBody>
      </p:sp>
    </p:spTree>
    <p:extLst>
      <p:ext uri="{BB962C8B-B14F-4D97-AF65-F5344CB8AC3E}">
        <p14:creationId xmlns:p14="http://schemas.microsoft.com/office/powerpoint/2010/main" val="1461516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319272" y="2614777"/>
            <a:ext cx="5465360" cy="1564859"/>
          </a:xfrm>
        </p:spPr>
        <p:txBody>
          <a:bodyPr/>
          <a:lstStyle/>
          <a:p>
            <a:pPr marL="0" indent="0">
              <a:lnSpc>
                <a:spcPct val="150000"/>
              </a:lnSpc>
              <a:buNone/>
            </a:pPr>
            <a:r>
              <a:rPr lang="nl-NL" dirty="0">
                <a:latin typeface="Open Sans SemiBold" panose="020B0706030804020204" pitchFamily="34" charset="0"/>
                <a:ea typeface="Open Sans SemiBold" panose="020B0706030804020204" pitchFamily="34" charset="0"/>
                <a:cs typeface="Open Sans SemiBold" panose="020B0706030804020204" pitchFamily="34" charset="0"/>
              </a:rPr>
              <a:t>Digitalisering en optimalisering van de administratieve verwerkingen</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Text Placeholder 1"/>
          <p:cNvSpPr>
            <a:spLocks noGrp="1"/>
          </p:cNvSpPr>
          <p:nvPr>
            <p:ph type="body" sz="quarter" idx="13"/>
          </p:nvPr>
        </p:nvSpPr>
        <p:spPr>
          <a:xfrm>
            <a:off x="6312024" y="1700808"/>
            <a:ext cx="5472608" cy="534612"/>
          </a:xfrm>
        </p:spPr>
        <p:txBody>
          <a:bodyPr/>
          <a:lstStyle/>
          <a:p>
            <a:r>
              <a:rPr lang="nl-BE" dirty="0"/>
              <a:t>Cluster 6</a:t>
            </a:r>
          </a:p>
        </p:txBody>
      </p:sp>
      <p:sp>
        <p:nvSpPr>
          <p:cNvPr id="3" name="Picture Placeholder 2"/>
          <p:cNvSpPr>
            <a:spLocks noGrp="1"/>
          </p:cNvSpPr>
          <p:nvPr>
            <p:ph type="pic" sz="quarter" idx="14"/>
          </p:nvPr>
        </p:nvSpPr>
        <p:spPr/>
      </p:sp>
      <p:pic>
        <p:nvPicPr>
          <p:cNvPr id="1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pic>
        <p:nvPicPr>
          <p:cNvPr id="11" name="Picture 4" descr="personne écrivant sur un cahier blanc"/>
          <p:cNvPicPr>
            <a:picLocks noChangeAspect="1" noChangeArrowheads="1"/>
          </p:cNvPicPr>
          <p:nvPr/>
        </p:nvPicPr>
        <p:blipFill rotWithShape="1">
          <a:blip r:embed="rId4">
            <a:extLst>
              <a:ext uri="{28A0092B-C50C-407E-A947-70E740481C1C}">
                <a14:useLocalDpi xmlns:a14="http://schemas.microsoft.com/office/drawing/2010/main" val="0"/>
              </a:ext>
            </a:extLst>
          </a:blip>
          <a:srcRect l="16802" t="342" r="33493" b="-342"/>
          <a:stretch/>
        </p:blipFill>
        <p:spPr bwMode="auto">
          <a:xfrm>
            <a:off x="-24680" y="24636"/>
            <a:ext cx="5112568" cy="686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71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42</a:t>
            </a:fld>
            <a:endParaRPr lang="en-GB" smtClean="0"/>
          </a:p>
        </p:txBody>
      </p:sp>
      <p:sp>
        <p:nvSpPr>
          <p:cNvPr id="5" name="Text Placeholder 4"/>
          <p:cNvSpPr>
            <a:spLocks noGrp="1"/>
          </p:cNvSpPr>
          <p:nvPr>
            <p:ph type="body" sz="quarter" idx="11"/>
          </p:nvPr>
        </p:nvSpPr>
        <p:spPr/>
        <p:txBody>
          <a:bodyPr/>
          <a:lstStyle/>
          <a:p>
            <a:r>
              <a:rPr lang="nl-BE" dirty="0"/>
              <a:t>Cluster 6: digitalisering en optimalisering van de administratieve verwerkingen</a:t>
            </a:r>
            <a:endParaRPr lang="en-US" dirty="0"/>
          </a:p>
        </p:txBody>
      </p:sp>
      <p:sp>
        <p:nvSpPr>
          <p:cNvPr id="6" name="Text Placeholder 5"/>
          <p:cNvSpPr>
            <a:spLocks noGrp="1"/>
          </p:cNvSpPr>
          <p:nvPr>
            <p:ph type="body" sz="quarter" idx="13"/>
          </p:nvPr>
        </p:nvSpPr>
        <p:spPr/>
        <p:txBody>
          <a:bodyPr/>
          <a:lstStyle/>
          <a:p>
            <a:pPr marL="0" lvl="1" indent="0">
              <a:buNone/>
            </a:pPr>
            <a:r>
              <a:rPr lang="nl-BE" sz="1600" b="1" dirty="0" smtClean="0">
                <a:solidFill>
                  <a:srgbClr val="087670"/>
                </a:solidFill>
              </a:rPr>
              <a:t>Projecten</a:t>
            </a:r>
            <a:endParaRPr lang="nl-BE" sz="1600" b="1" dirty="0">
              <a:solidFill>
                <a:srgbClr val="087670"/>
              </a:solidFill>
            </a:endParaRPr>
          </a:p>
          <a:p>
            <a:pPr lvl="1"/>
            <a:r>
              <a:rPr lang="nl-BE" dirty="0" err="1"/>
              <a:t>Mult-eMediatt</a:t>
            </a:r>
            <a:endParaRPr lang="nl-BE" dirty="0"/>
          </a:p>
          <a:p>
            <a:pPr lvl="1"/>
            <a:r>
              <a:rPr lang="nl-BE" dirty="0" err="1"/>
              <a:t>MyCareNet</a:t>
            </a:r>
            <a:endParaRPr lang="nl-BE" dirty="0"/>
          </a:p>
          <a:p>
            <a:pPr lvl="1"/>
            <a:r>
              <a:rPr lang="nl-BE" dirty="0" err="1"/>
              <a:t>Mediprima</a:t>
            </a:r>
            <a:endParaRPr lang="nl-BE" dirty="0"/>
          </a:p>
          <a:p>
            <a:pPr lvl="1"/>
            <a:r>
              <a:rPr lang="nl-BE" dirty="0"/>
              <a:t>p</a:t>
            </a:r>
            <a:r>
              <a:rPr lang="nl-BE" dirty="0" smtClean="0"/>
              <a:t>latform </a:t>
            </a:r>
            <a:r>
              <a:rPr lang="nl-BE" dirty="0"/>
              <a:t>TRIO - professionele re-integratie</a:t>
            </a:r>
          </a:p>
          <a:p>
            <a:endParaRPr lang="en-US" dirty="0"/>
          </a:p>
        </p:txBody>
      </p:sp>
    </p:spTree>
    <p:extLst>
      <p:ext uri="{BB962C8B-B14F-4D97-AF65-F5344CB8AC3E}">
        <p14:creationId xmlns:p14="http://schemas.microsoft.com/office/powerpoint/2010/main" val="2764450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43</a:t>
            </a:fld>
            <a:endParaRPr lang="en-GB" smtClean="0"/>
          </a:p>
        </p:txBody>
      </p:sp>
      <p:sp>
        <p:nvSpPr>
          <p:cNvPr id="5" name="Text Placeholder 4"/>
          <p:cNvSpPr>
            <a:spLocks noGrp="1"/>
          </p:cNvSpPr>
          <p:nvPr>
            <p:ph type="body" sz="quarter" idx="11"/>
          </p:nvPr>
        </p:nvSpPr>
        <p:spPr/>
        <p:txBody>
          <a:bodyPr/>
          <a:lstStyle/>
          <a:p>
            <a:r>
              <a:rPr lang="nl-BE" smtClean="0"/>
              <a:t>Mult-eMediatt</a:t>
            </a:r>
            <a:endParaRPr lang="en-US" dirty="0"/>
          </a:p>
        </p:txBody>
      </p:sp>
      <p:sp>
        <p:nvSpPr>
          <p:cNvPr id="6" name="Text Placeholder 5"/>
          <p:cNvSpPr>
            <a:spLocks noGrp="1"/>
          </p:cNvSpPr>
          <p:nvPr>
            <p:ph type="body" sz="quarter" idx="13"/>
          </p:nvPr>
        </p:nvSpPr>
        <p:spPr/>
        <p:txBody>
          <a:bodyPr/>
          <a:lstStyle/>
          <a:p>
            <a:endParaRPr lang="nl-BE" dirty="0" smtClean="0"/>
          </a:p>
          <a:p>
            <a:r>
              <a:rPr lang="nl-BE" dirty="0" smtClean="0"/>
              <a:t>Nieuwe </a:t>
            </a:r>
            <a:r>
              <a:rPr lang="nl-BE" dirty="0"/>
              <a:t>tool waarbij de arbeidsongeschiktheidsattesten op een eenvoudige en beveiligde manier </a:t>
            </a:r>
            <a:r>
              <a:rPr lang="nl-BE" dirty="0" smtClean="0"/>
              <a:t>rechtstreeks </a:t>
            </a:r>
            <a:r>
              <a:rPr lang="nl-BE" dirty="0"/>
              <a:t>worden overgemaakt aan de betrokken bestemmelingen</a:t>
            </a:r>
          </a:p>
          <a:p>
            <a:pPr lvl="1"/>
            <a:r>
              <a:rPr lang="nl-BE" dirty="0" smtClean="0"/>
              <a:t>met </a:t>
            </a:r>
            <a:r>
              <a:rPr lang="nl-BE" dirty="0"/>
              <a:t>akkoord van de patiënt</a:t>
            </a:r>
          </a:p>
          <a:p>
            <a:endParaRPr lang="en-US" dirty="0"/>
          </a:p>
          <a:p>
            <a:endParaRPr lang="en-US" dirty="0"/>
          </a:p>
        </p:txBody>
      </p:sp>
      <p:pic>
        <p:nvPicPr>
          <p:cNvPr id="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911424" y="1996755"/>
            <a:ext cx="1287500" cy="352125"/>
          </a:xfrm>
          <a:prstGeom prst="rect">
            <a:avLst/>
          </a:prstGeom>
          <a:noFill/>
          <a:ln>
            <a:noFill/>
          </a:ln>
        </p:spPr>
      </p:pic>
    </p:spTree>
    <p:extLst>
      <p:ext uri="{BB962C8B-B14F-4D97-AF65-F5344CB8AC3E}">
        <p14:creationId xmlns:p14="http://schemas.microsoft.com/office/powerpoint/2010/main" val="4102606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44</a:t>
            </a:fld>
            <a:endParaRPr lang="en-GB" smtClean="0"/>
          </a:p>
        </p:txBody>
      </p:sp>
      <p:sp>
        <p:nvSpPr>
          <p:cNvPr id="5" name="Text Placeholder 4"/>
          <p:cNvSpPr>
            <a:spLocks noGrp="1"/>
          </p:cNvSpPr>
          <p:nvPr>
            <p:ph type="body" sz="quarter" idx="11"/>
          </p:nvPr>
        </p:nvSpPr>
        <p:spPr/>
        <p:txBody>
          <a:bodyPr/>
          <a:lstStyle/>
          <a:p>
            <a:r>
              <a:rPr lang="nl-BE" smtClean="0"/>
              <a:t>MyCareNet</a:t>
            </a:r>
            <a:endParaRPr lang="en-US" dirty="0"/>
          </a:p>
        </p:txBody>
      </p:sp>
      <p:sp>
        <p:nvSpPr>
          <p:cNvPr id="6" name="Text Placeholder 5"/>
          <p:cNvSpPr>
            <a:spLocks noGrp="1"/>
          </p:cNvSpPr>
          <p:nvPr>
            <p:ph type="body" sz="quarter" idx="13"/>
          </p:nvPr>
        </p:nvSpPr>
        <p:spPr/>
        <p:txBody>
          <a:bodyPr/>
          <a:lstStyle/>
          <a:p>
            <a:endParaRPr lang="nl-BE" b="1" dirty="0" smtClean="0">
              <a:solidFill>
                <a:srgbClr val="087670"/>
              </a:solidFill>
            </a:endParaRPr>
          </a:p>
          <a:p>
            <a:r>
              <a:rPr lang="nl-BE" b="1" dirty="0" smtClean="0">
                <a:solidFill>
                  <a:srgbClr val="087670"/>
                </a:solidFill>
              </a:rPr>
              <a:t>Nieuwe </a:t>
            </a:r>
            <a:r>
              <a:rPr lang="nl-BE" b="1" dirty="0">
                <a:solidFill>
                  <a:srgbClr val="087670"/>
                </a:solidFill>
              </a:rPr>
              <a:t>sectoren</a:t>
            </a:r>
          </a:p>
          <a:p>
            <a:pPr lvl="1"/>
            <a:r>
              <a:rPr lang="nl-BE" dirty="0"/>
              <a:t>l</a:t>
            </a:r>
            <a:r>
              <a:rPr lang="nl-BE" dirty="0" smtClean="0"/>
              <a:t>ogopedisten</a:t>
            </a:r>
            <a:r>
              <a:rPr lang="nl-BE" dirty="0"/>
              <a:t>, bandagisten, tariferingsdienst apothekers, RVT (Brussel en Wallonië), ...</a:t>
            </a:r>
          </a:p>
          <a:p>
            <a:pPr lvl="1"/>
            <a:r>
              <a:rPr lang="nl-BE" dirty="0"/>
              <a:t>g</a:t>
            </a:r>
            <a:r>
              <a:rPr lang="nl-BE" dirty="0" smtClean="0"/>
              <a:t>edetineerden</a:t>
            </a:r>
            <a:r>
              <a:rPr lang="nl-BE" dirty="0"/>
              <a:t>, Europese ambtenaren, </a:t>
            </a:r>
            <a:r>
              <a:rPr lang="nl-BE" dirty="0" err="1"/>
              <a:t>Fedasil</a:t>
            </a:r>
            <a:r>
              <a:rPr lang="nl-BE" dirty="0"/>
              <a:t>, ... </a:t>
            </a:r>
          </a:p>
          <a:p>
            <a:r>
              <a:rPr lang="nl-BE" b="1" dirty="0">
                <a:solidFill>
                  <a:srgbClr val="087670"/>
                </a:solidFill>
              </a:rPr>
              <a:t>Nieuwe diensten </a:t>
            </a:r>
          </a:p>
          <a:p>
            <a:pPr lvl="1"/>
            <a:r>
              <a:rPr lang="nl-BE" dirty="0"/>
              <a:t>d</a:t>
            </a:r>
            <a:r>
              <a:rPr lang="nl-BE" dirty="0" smtClean="0"/>
              <a:t>igitalisering </a:t>
            </a:r>
            <a:r>
              <a:rPr lang="nl-BE" dirty="0"/>
              <a:t>van het arbeidsongeschiktheidsattest (</a:t>
            </a:r>
            <a:r>
              <a:rPr lang="nl-BE" dirty="0" err="1"/>
              <a:t>Mult-eMediatt</a:t>
            </a:r>
            <a:r>
              <a:rPr lang="nl-BE" dirty="0"/>
              <a:t>) </a:t>
            </a:r>
          </a:p>
          <a:p>
            <a:pPr lvl="1"/>
            <a:r>
              <a:rPr lang="nl-BE" dirty="0"/>
              <a:t>o</a:t>
            </a:r>
            <a:r>
              <a:rPr lang="nl-BE" dirty="0" smtClean="0"/>
              <a:t>pname </a:t>
            </a:r>
            <a:r>
              <a:rPr lang="nl-BE" dirty="0"/>
              <a:t>in instelling</a:t>
            </a:r>
          </a:p>
          <a:p>
            <a:pPr lvl="1"/>
            <a:r>
              <a:rPr lang="nl-BE" dirty="0"/>
              <a:t>d</a:t>
            </a:r>
            <a:r>
              <a:rPr lang="nl-BE" dirty="0" smtClean="0"/>
              <a:t>oorverwijsvoorschriften</a:t>
            </a:r>
            <a:endParaRPr lang="nl-BE" dirty="0"/>
          </a:p>
          <a:p>
            <a:pPr lvl="1"/>
            <a:r>
              <a:rPr lang="nl-BE" dirty="0"/>
              <a:t>Europese ziekteverzekeringskaart</a:t>
            </a:r>
          </a:p>
          <a:p>
            <a:pPr lvl="1"/>
            <a:r>
              <a:rPr lang="nl-BE" dirty="0"/>
              <a:t>…</a:t>
            </a:r>
          </a:p>
          <a:p>
            <a:endParaRPr lang="nl-BE"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41" y="1955770"/>
            <a:ext cx="866287" cy="354172"/>
          </a:xfrm>
          <a:prstGeom prst="rect">
            <a:avLst/>
          </a:prstGeom>
        </p:spPr>
      </p:pic>
    </p:spTree>
    <p:extLst>
      <p:ext uri="{BB962C8B-B14F-4D97-AF65-F5344CB8AC3E}">
        <p14:creationId xmlns:p14="http://schemas.microsoft.com/office/powerpoint/2010/main" val="4245637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45</a:t>
            </a:fld>
            <a:endParaRPr lang="en-GB" smtClean="0"/>
          </a:p>
        </p:txBody>
      </p:sp>
      <p:sp>
        <p:nvSpPr>
          <p:cNvPr id="5" name="Text Placeholder 4"/>
          <p:cNvSpPr>
            <a:spLocks noGrp="1"/>
          </p:cNvSpPr>
          <p:nvPr>
            <p:ph type="body" sz="quarter" idx="11"/>
          </p:nvPr>
        </p:nvSpPr>
        <p:spPr/>
        <p:txBody>
          <a:bodyPr/>
          <a:lstStyle/>
          <a:p>
            <a:r>
              <a:rPr lang="nl-BE" dirty="0" err="1" smtClean="0"/>
              <a:t>MyCareNet</a:t>
            </a:r>
            <a:endParaRPr lang="en-US" dirty="0"/>
          </a:p>
        </p:txBody>
      </p:sp>
      <p:sp>
        <p:nvSpPr>
          <p:cNvPr id="6" name="Text Placeholder 5"/>
          <p:cNvSpPr>
            <a:spLocks noGrp="1"/>
          </p:cNvSpPr>
          <p:nvPr>
            <p:ph type="body" sz="quarter" idx="13"/>
          </p:nvPr>
        </p:nvSpPr>
        <p:spPr/>
        <p:txBody>
          <a:bodyPr/>
          <a:lstStyle/>
          <a:p>
            <a:endParaRPr lang="nl-BE" dirty="0" smtClean="0"/>
          </a:p>
          <a:p>
            <a:r>
              <a:rPr lang="nl-BE" dirty="0" smtClean="0"/>
              <a:t>Aanpassingen </a:t>
            </a:r>
            <a:r>
              <a:rPr lang="nl-BE" dirty="0"/>
              <a:t>aan de wetgeving </a:t>
            </a:r>
          </a:p>
          <a:p>
            <a:r>
              <a:rPr lang="nl-BE" dirty="0" smtClean="0"/>
              <a:t>Project </a:t>
            </a:r>
            <a:r>
              <a:rPr lang="nl-BE" dirty="0"/>
              <a:t>inzake mentale gezondheid </a:t>
            </a:r>
          </a:p>
          <a:p>
            <a:r>
              <a:rPr lang="nl-BE" dirty="0" smtClean="0"/>
              <a:t>Project </a:t>
            </a:r>
            <a:r>
              <a:rPr lang="nl-BE" dirty="0" err="1"/>
              <a:t>ChroniCare</a:t>
            </a:r>
            <a:r>
              <a:rPr lang="nl-BE" dirty="0"/>
              <a:t> (geïntegreerde zorg)</a:t>
            </a:r>
          </a:p>
          <a:p>
            <a:endParaRPr lang="nl-BE"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41" y="1955770"/>
            <a:ext cx="866287" cy="354172"/>
          </a:xfrm>
          <a:prstGeom prst="rect">
            <a:avLst/>
          </a:prstGeom>
        </p:spPr>
      </p:pic>
    </p:spTree>
    <p:extLst>
      <p:ext uri="{BB962C8B-B14F-4D97-AF65-F5344CB8AC3E}">
        <p14:creationId xmlns:p14="http://schemas.microsoft.com/office/powerpoint/2010/main" val="1945010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46</a:t>
            </a:fld>
            <a:endParaRPr lang="en-GB" smtClean="0"/>
          </a:p>
        </p:txBody>
      </p:sp>
      <p:sp>
        <p:nvSpPr>
          <p:cNvPr id="5" name="Text Placeholder 4"/>
          <p:cNvSpPr>
            <a:spLocks noGrp="1"/>
          </p:cNvSpPr>
          <p:nvPr>
            <p:ph type="body" sz="quarter" idx="11"/>
          </p:nvPr>
        </p:nvSpPr>
        <p:spPr/>
        <p:txBody>
          <a:bodyPr/>
          <a:lstStyle/>
          <a:p>
            <a:r>
              <a:rPr lang="nl-BE"/>
              <a:t>Platform </a:t>
            </a:r>
            <a:r>
              <a:rPr lang="nl-BE" dirty="0"/>
              <a:t>TRIO</a:t>
            </a:r>
            <a:endParaRPr lang="en-US" dirty="0"/>
          </a:p>
        </p:txBody>
      </p:sp>
      <p:sp>
        <p:nvSpPr>
          <p:cNvPr id="6" name="Text Placeholder 5"/>
          <p:cNvSpPr>
            <a:spLocks noGrp="1"/>
          </p:cNvSpPr>
          <p:nvPr>
            <p:ph type="body" sz="quarter" idx="13"/>
          </p:nvPr>
        </p:nvSpPr>
        <p:spPr/>
        <p:txBody>
          <a:bodyPr/>
          <a:lstStyle/>
          <a:p>
            <a:endParaRPr lang="nl-BE" dirty="0" smtClean="0"/>
          </a:p>
          <a:p>
            <a:r>
              <a:rPr lang="nl-BE" dirty="0" smtClean="0"/>
              <a:t>Beveiligd </a:t>
            </a:r>
            <a:r>
              <a:rPr lang="nl-BE" dirty="0"/>
              <a:t>digitaal communicatieplatform voor het uitwisselen en raadplegen van de noodzakelijke </a:t>
            </a:r>
            <a:r>
              <a:rPr lang="nl-BE" dirty="0" smtClean="0"/>
              <a:t>informatie </a:t>
            </a:r>
            <a:r>
              <a:rPr lang="nl-BE" dirty="0"/>
              <a:t>door de actoren van de professionele re-integratie </a:t>
            </a:r>
          </a:p>
          <a:p>
            <a:pPr lvl="1"/>
            <a:r>
              <a:rPr lang="nl-BE" dirty="0"/>
              <a:t>a</a:t>
            </a:r>
            <a:r>
              <a:rPr lang="nl-BE" dirty="0" smtClean="0"/>
              <a:t>dviserende </a:t>
            </a:r>
            <a:r>
              <a:rPr lang="nl-BE" dirty="0"/>
              <a:t>artsen van de VI</a:t>
            </a:r>
          </a:p>
          <a:p>
            <a:pPr lvl="1"/>
            <a:r>
              <a:rPr lang="nl-BE" dirty="0"/>
              <a:t>a</a:t>
            </a:r>
            <a:r>
              <a:rPr lang="nl-BE" dirty="0" smtClean="0"/>
              <a:t>rbeidsartsen</a:t>
            </a:r>
            <a:endParaRPr lang="nl-BE" dirty="0"/>
          </a:p>
          <a:p>
            <a:pPr lvl="1"/>
            <a:r>
              <a:rPr lang="nl-BE" dirty="0"/>
              <a:t>h</a:t>
            </a:r>
            <a:r>
              <a:rPr lang="nl-BE" dirty="0" smtClean="0"/>
              <a:t>uisartsen</a:t>
            </a:r>
            <a:endParaRPr lang="nl-BE" dirty="0"/>
          </a:p>
          <a:p>
            <a:r>
              <a:rPr lang="nl-BE" dirty="0"/>
              <a:t>Mogelijke raadplegingen door de gemachtigde zorgverleners van</a:t>
            </a:r>
          </a:p>
          <a:p>
            <a:pPr lvl="1"/>
            <a:r>
              <a:rPr lang="nl-BE" dirty="0"/>
              <a:t>m</a:t>
            </a:r>
            <a:r>
              <a:rPr lang="nl-BE" dirty="0" smtClean="0"/>
              <a:t>edische </a:t>
            </a:r>
            <a:r>
              <a:rPr lang="nl-BE" dirty="0"/>
              <a:t>verslagen</a:t>
            </a:r>
          </a:p>
          <a:p>
            <a:pPr lvl="1"/>
            <a:r>
              <a:rPr lang="nl-BE" dirty="0"/>
              <a:t>s</a:t>
            </a:r>
            <a:r>
              <a:rPr lang="nl-BE" dirty="0" smtClean="0"/>
              <a:t>leutelgegevens </a:t>
            </a:r>
            <a:r>
              <a:rPr lang="nl-BE" dirty="0"/>
              <a:t>met betrekking tot het beheer van het werkhervattingstraject</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772816"/>
            <a:ext cx="866287" cy="720080"/>
          </a:xfrm>
          <a:prstGeom prst="rect">
            <a:avLst/>
          </a:prstGeom>
        </p:spPr>
      </p:pic>
    </p:spTree>
    <p:extLst>
      <p:ext uri="{BB962C8B-B14F-4D97-AF65-F5344CB8AC3E}">
        <p14:creationId xmlns:p14="http://schemas.microsoft.com/office/powerpoint/2010/main" val="2398534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err="1" smtClean="0"/>
              <a:t>Vragen</a:t>
            </a:r>
            <a:r>
              <a:rPr lang="en-US" dirty="0" smtClean="0"/>
              <a:t> / </a:t>
            </a:r>
            <a:r>
              <a:rPr lang="en-US" dirty="0" err="1" smtClean="0"/>
              <a:t>Reacties</a:t>
            </a:r>
            <a:endParaRPr lang="en-US" dirty="0"/>
          </a:p>
        </p:txBody>
      </p:sp>
      <p:sp>
        <p:nvSpPr>
          <p:cNvPr id="7" name="Text Placeholder 6"/>
          <p:cNvSpPr>
            <a:spLocks noGrp="1"/>
          </p:cNvSpPr>
          <p:nvPr>
            <p:ph type="body" sz="quarter" idx="12"/>
          </p:nvPr>
        </p:nvSpPr>
        <p:spPr>
          <a:xfrm>
            <a:off x="911424" y="2972120"/>
            <a:ext cx="3240000" cy="1524424"/>
          </a:xfrm>
        </p:spPr>
        <p:txBody>
          <a:bodyPr/>
          <a:lstStyle/>
          <a:p>
            <a:pPr algn="ctr"/>
            <a:r>
              <a:rPr lang="en-US" dirty="0"/>
              <a:t>frank.robben@mail.fgov.be </a:t>
            </a:r>
          </a:p>
          <a:p>
            <a:pPr algn="ctr"/>
            <a:endParaRPr lang="en-US" dirty="0"/>
          </a:p>
          <a:p>
            <a:pPr algn="ctr"/>
            <a:endParaRPr lang="en-US" dirty="0"/>
          </a:p>
        </p:txBody>
      </p:sp>
      <p:sp>
        <p:nvSpPr>
          <p:cNvPr id="8" name="Text Placeholder 7"/>
          <p:cNvSpPr>
            <a:spLocks noGrp="1"/>
          </p:cNvSpPr>
          <p:nvPr>
            <p:ph type="body" sz="quarter" idx="13"/>
          </p:nvPr>
        </p:nvSpPr>
        <p:spPr>
          <a:xfrm>
            <a:off x="4439996" y="2972120"/>
            <a:ext cx="3240000" cy="1524424"/>
          </a:xfrm>
        </p:spPr>
        <p:txBody>
          <a:bodyPr/>
          <a:lstStyle/>
          <a:p>
            <a:pPr algn="ctr"/>
            <a:r>
              <a:rPr lang="en-US" dirty="0" smtClean="0"/>
              <a:t>@</a:t>
            </a:r>
            <a:r>
              <a:rPr lang="en-US" dirty="0" err="1" smtClean="0"/>
              <a:t>FrRobben</a:t>
            </a:r>
            <a:endParaRPr lang="en-US" dirty="0"/>
          </a:p>
        </p:txBody>
      </p:sp>
      <p:sp>
        <p:nvSpPr>
          <p:cNvPr id="9" name="Text Placeholder 8"/>
          <p:cNvSpPr>
            <a:spLocks noGrp="1"/>
          </p:cNvSpPr>
          <p:nvPr>
            <p:ph type="body" sz="quarter" idx="14"/>
          </p:nvPr>
        </p:nvSpPr>
        <p:spPr>
          <a:xfrm>
            <a:off x="7968568" y="2984696"/>
            <a:ext cx="3240000" cy="1524424"/>
          </a:xfrm>
        </p:spPr>
        <p:txBody>
          <a:bodyPr/>
          <a:lstStyle/>
          <a:p>
            <a:pPr algn="ctr"/>
            <a:r>
              <a:rPr lang="en-US" sz="1600" dirty="0" smtClean="0"/>
              <a:t>https</a:t>
            </a:r>
            <a:r>
              <a:rPr lang="en-US" sz="1600" dirty="0"/>
              <a:t>://www.frankrobben.be</a:t>
            </a:r>
          </a:p>
          <a:p>
            <a:pPr algn="ctr"/>
            <a:r>
              <a:rPr lang="en-US" sz="1600" dirty="0"/>
              <a:t>https://www.ehealth.fgov.be</a:t>
            </a:r>
          </a:p>
          <a:p>
            <a:pPr algn="ctr"/>
            <a:r>
              <a:rPr lang="en-US" sz="1600" dirty="0"/>
              <a:t>https://www.socialsecurity.be</a:t>
            </a:r>
          </a:p>
          <a:p>
            <a:pPr algn="ctr"/>
            <a:endParaRPr lang="en-US" sz="16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5996" y="2427970"/>
            <a:ext cx="360000" cy="29379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424" y="2384936"/>
            <a:ext cx="360000" cy="36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4568" y="2384936"/>
            <a:ext cx="360000" cy="360000"/>
          </a:xfrm>
          <a:prstGeom prst="rect">
            <a:avLst/>
          </a:prstGeom>
        </p:spPr>
      </p:pic>
    </p:spTree>
    <p:extLst>
      <p:ext uri="{BB962C8B-B14F-4D97-AF65-F5344CB8AC3E}">
        <p14:creationId xmlns:p14="http://schemas.microsoft.com/office/powerpoint/2010/main" val="3330747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5</a:t>
            </a:fld>
            <a:endParaRPr lang="en-GB" smtClean="0"/>
          </a:p>
        </p:txBody>
      </p:sp>
      <p:sp>
        <p:nvSpPr>
          <p:cNvPr id="5" name="Text Placeholder 4"/>
          <p:cNvSpPr>
            <a:spLocks noGrp="1"/>
          </p:cNvSpPr>
          <p:nvPr>
            <p:ph type="body" sz="quarter" idx="11"/>
          </p:nvPr>
        </p:nvSpPr>
        <p:spPr/>
        <p:txBody>
          <a:bodyPr/>
          <a:lstStyle/>
          <a:p>
            <a:r>
              <a:rPr lang="en-US" dirty="0"/>
              <a:t>Governance</a:t>
            </a:r>
          </a:p>
        </p:txBody>
      </p:sp>
      <p:sp>
        <p:nvSpPr>
          <p:cNvPr id="6" name="Text Placeholder 5"/>
          <p:cNvSpPr>
            <a:spLocks noGrp="1"/>
          </p:cNvSpPr>
          <p:nvPr>
            <p:ph type="body" sz="quarter" idx="13"/>
          </p:nvPr>
        </p:nvSpPr>
        <p:spPr/>
        <p:txBody>
          <a:bodyPr/>
          <a:lstStyle/>
          <a:p>
            <a:pPr>
              <a:tabLst>
                <a:tab pos="990600" algn="l"/>
              </a:tabLst>
            </a:pPr>
            <a:r>
              <a:rPr lang="nl-BE" b="1" dirty="0">
                <a:solidFill>
                  <a:srgbClr val="087670"/>
                </a:solidFill>
              </a:rPr>
              <a:t>Niveau </a:t>
            </a:r>
            <a:r>
              <a:rPr lang="nl-BE" b="1" dirty="0" smtClean="0">
                <a:solidFill>
                  <a:srgbClr val="087670"/>
                </a:solidFill>
              </a:rPr>
              <a:t>1  </a:t>
            </a:r>
            <a:r>
              <a:rPr lang="nl-BE" dirty="0"/>
              <a:t>Politiek &amp; strategisch niveau (</a:t>
            </a:r>
            <a:r>
              <a:rPr lang="nl-NL" dirty="0" smtClean="0"/>
              <a:t>IMC </a:t>
            </a:r>
            <a:r>
              <a:rPr lang="nl-NL" dirty="0"/>
              <a:t>Volksgezondheid </a:t>
            </a:r>
            <a:br>
              <a:rPr lang="nl-NL" dirty="0"/>
            </a:br>
            <a:r>
              <a:rPr lang="nl-NL" dirty="0" smtClean="0"/>
              <a:t>	en </a:t>
            </a:r>
            <a:r>
              <a:rPr lang="nl-NL" dirty="0"/>
              <a:t>IKW </a:t>
            </a:r>
            <a:r>
              <a:rPr lang="nl-NL" dirty="0" err="1"/>
              <a:t>eGezondheid</a:t>
            </a:r>
            <a:r>
              <a:rPr lang="nl-NL" dirty="0"/>
              <a:t>)</a:t>
            </a:r>
          </a:p>
          <a:p>
            <a:pPr marL="1077913" indent="-1077913"/>
            <a:endParaRPr lang="nl-BE" dirty="0"/>
          </a:p>
          <a:p>
            <a:pPr lvl="1"/>
            <a:r>
              <a:rPr lang="nl-BE" dirty="0"/>
              <a:t>b</a:t>
            </a:r>
            <a:r>
              <a:rPr lang="nl-BE" dirty="0" smtClean="0"/>
              <a:t>eheert </a:t>
            </a:r>
            <a:r>
              <a:rPr lang="nl-BE" dirty="0"/>
              <a:t>en volgt de strategische doelstellingen op die voortvloeien uit de beleidskeuzes gemaakt door de federale regering en de </a:t>
            </a:r>
            <a:r>
              <a:rPr lang="nl-BE" dirty="0" smtClean="0"/>
              <a:t>deelentiteiten</a:t>
            </a:r>
            <a:endParaRPr lang="en-US" dirty="0"/>
          </a:p>
          <a:p>
            <a:endParaRPr lang="en-US" dirty="0"/>
          </a:p>
        </p:txBody>
      </p:sp>
      <p:pic>
        <p:nvPicPr>
          <p:cNvPr id="9" name="Picture Placehold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414" r="19414"/>
          <a:stretch>
            <a:fillRect/>
          </a:stretch>
        </p:blipFill>
        <p:spPr>
          <a:xfrm>
            <a:off x="7561263" y="1773238"/>
            <a:ext cx="4630737" cy="4260850"/>
          </a:xfrm>
        </p:spPr>
      </p:pic>
    </p:spTree>
    <p:extLst>
      <p:ext uri="{BB962C8B-B14F-4D97-AF65-F5344CB8AC3E}">
        <p14:creationId xmlns:p14="http://schemas.microsoft.com/office/powerpoint/2010/main" val="1168521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6</a:t>
            </a:fld>
            <a:endParaRPr lang="en-GB" smtClean="0"/>
          </a:p>
        </p:txBody>
      </p:sp>
      <p:sp>
        <p:nvSpPr>
          <p:cNvPr id="5" name="Text Placeholder 4"/>
          <p:cNvSpPr>
            <a:spLocks noGrp="1"/>
          </p:cNvSpPr>
          <p:nvPr>
            <p:ph type="body" sz="quarter" idx="11"/>
          </p:nvPr>
        </p:nvSpPr>
        <p:spPr/>
        <p:txBody>
          <a:bodyPr/>
          <a:lstStyle/>
          <a:p>
            <a:r>
              <a:rPr lang="en-US" dirty="0"/>
              <a:t>Governance</a:t>
            </a:r>
          </a:p>
        </p:txBody>
      </p:sp>
      <p:sp>
        <p:nvSpPr>
          <p:cNvPr id="6" name="Text Placeholder 5"/>
          <p:cNvSpPr>
            <a:spLocks noGrp="1"/>
          </p:cNvSpPr>
          <p:nvPr>
            <p:ph type="body" sz="quarter" idx="13"/>
          </p:nvPr>
        </p:nvSpPr>
        <p:spPr/>
        <p:txBody>
          <a:bodyPr/>
          <a:lstStyle/>
          <a:p>
            <a:pPr>
              <a:tabLst>
                <a:tab pos="990600" algn="l"/>
              </a:tabLst>
            </a:pPr>
            <a:r>
              <a:rPr lang="nl-BE" b="1" dirty="0">
                <a:solidFill>
                  <a:srgbClr val="087670"/>
                </a:solidFill>
              </a:rPr>
              <a:t>Niveau </a:t>
            </a:r>
            <a:r>
              <a:rPr lang="nl-BE" b="1" dirty="0" smtClean="0">
                <a:solidFill>
                  <a:srgbClr val="087670"/>
                </a:solidFill>
              </a:rPr>
              <a:t>2 	</a:t>
            </a:r>
            <a:r>
              <a:rPr lang="nl-BE" dirty="0" smtClean="0"/>
              <a:t>Tactisch </a:t>
            </a:r>
            <a:r>
              <a:rPr lang="nl-BE" dirty="0"/>
              <a:t>niveau (Program Board </a:t>
            </a:r>
            <a:r>
              <a:rPr lang="nl-BE" dirty="0" err="1"/>
              <a:t>eGezondheid</a:t>
            </a:r>
            <a:r>
              <a:rPr lang="nl-BE" dirty="0" smtClean="0"/>
              <a:t>) </a:t>
            </a:r>
            <a:endParaRPr lang="nl-BE" dirty="0"/>
          </a:p>
          <a:p>
            <a:endParaRPr lang="nl-BE" dirty="0"/>
          </a:p>
          <a:p>
            <a:pPr lvl="1"/>
            <a:r>
              <a:rPr lang="nl-NL" dirty="0"/>
              <a:t>s</a:t>
            </a:r>
            <a:r>
              <a:rPr lang="nl-NL" dirty="0" smtClean="0"/>
              <a:t>taat </a:t>
            </a:r>
            <a:r>
              <a:rPr lang="nl-NL" dirty="0"/>
              <a:t>in voor de vertrouwelijkheid, de veiligheid en de betrouwbaarheid van de gegevensuitwisselingen overeenkomstig de in het actieplan </a:t>
            </a:r>
            <a:r>
              <a:rPr lang="nl-NL" dirty="0" err="1"/>
              <a:t>eGezondheid</a:t>
            </a:r>
            <a:r>
              <a:rPr lang="nl-NL" dirty="0"/>
              <a:t> gemaakte afspraken</a:t>
            </a:r>
            <a:br>
              <a:rPr lang="nl-NL" dirty="0"/>
            </a:br>
            <a:endParaRPr lang="nl-NL" dirty="0"/>
          </a:p>
          <a:p>
            <a:pPr lvl="1"/>
            <a:r>
              <a:rPr lang="nl-NL" dirty="0"/>
              <a:t>b</a:t>
            </a:r>
            <a:r>
              <a:rPr lang="nl-NL" dirty="0" smtClean="0"/>
              <a:t>evordert </a:t>
            </a:r>
            <a:r>
              <a:rPr lang="nl-NL" dirty="0"/>
              <a:t>het gebruik van online gezondheidsdiensten door de actoren en de gebruikers van gezondheidszorg</a:t>
            </a:r>
            <a:br>
              <a:rPr lang="nl-NL" dirty="0"/>
            </a:br>
            <a:endParaRPr lang="nl-NL" dirty="0"/>
          </a:p>
          <a:p>
            <a:pPr lvl="1"/>
            <a:r>
              <a:rPr lang="nl-NL" dirty="0"/>
              <a:t>v</a:t>
            </a:r>
            <a:r>
              <a:rPr lang="nl-NL" dirty="0" smtClean="0"/>
              <a:t>ormt </a:t>
            </a:r>
            <a:r>
              <a:rPr lang="nl-NL" dirty="0"/>
              <a:t>de schakel tussen de dagelijkse werking van het plan en de strategische leiding van het actieplan </a:t>
            </a:r>
            <a:r>
              <a:rPr lang="nl-NL" dirty="0" err="1" smtClean="0"/>
              <a:t>eGezondheid</a:t>
            </a:r>
            <a:endParaRPr lang="nl-NL" dirty="0"/>
          </a:p>
          <a:p>
            <a:pPr lvl="1"/>
            <a:endParaRPr lang="nl-BE" dirty="0"/>
          </a:p>
          <a:p>
            <a:endParaRPr lang="en-US" dirty="0"/>
          </a:p>
        </p:txBody>
      </p:sp>
      <p:pic>
        <p:nvPicPr>
          <p:cNvPr id="10" name="Picture Placeholder 8"/>
          <p:cNvPicPr>
            <a:picLocks noChangeAspect="1"/>
          </p:cNvPicPr>
          <p:nvPr/>
        </p:nvPicPr>
        <p:blipFill>
          <a:blip r:embed="rId3" cstate="print">
            <a:extLst>
              <a:ext uri="{28A0092B-C50C-407E-A947-70E740481C1C}">
                <a14:useLocalDpi xmlns:a14="http://schemas.microsoft.com/office/drawing/2010/main" val="0"/>
              </a:ext>
            </a:extLst>
          </a:blip>
          <a:srcRect t="15495" b="15495"/>
          <a:stretch>
            <a:fillRect/>
          </a:stretch>
        </p:blipFill>
        <p:spPr>
          <a:xfrm>
            <a:off x="7560543" y="1772816"/>
            <a:ext cx="4631457" cy="4260850"/>
          </a:xfrm>
          <a:prstGeom prst="rect">
            <a:avLst/>
          </a:prstGeom>
        </p:spPr>
      </p:pic>
    </p:spTree>
    <p:extLst>
      <p:ext uri="{BB962C8B-B14F-4D97-AF65-F5344CB8AC3E}">
        <p14:creationId xmlns:p14="http://schemas.microsoft.com/office/powerpoint/2010/main" val="29836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7</a:t>
            </a:fld>
            <a:endParaRPr lang="en-GB" smtClean="0"/>
          </a:p>
        </p:txBody>
      </p:sp>
      <p:sp>
        <p:nvSpPr>
          <p:cNvPr id="5" name="Text Placeholder 4"/>
          <p:cNvSpPr>
            <a:spLocks noGrp="1"/>
          </p:cNvSpPr>
          <p:nvPr>
            <p:ph type="body" sz="quarter" idx="11"/>
          </p:nvPr>
        </p:nvSpPr>
        <p:spPr/>
        <p:txBody>
          <a:bodyPr/>
          <a:lstStyle/>
          <a:p>
            <a:r>
              <a:rPr lang="en-US" dirty="0"/>
              <a:t>Governance</a:t>
            </a:r>
          </a:p>
        </p:txBody>
      </p:sp>
      <p:sp>
        <p:nvSpPr>
          <p:cNvPr id="6" name="Text Placeholder 5"/>
          <p:cNvSpPr>
            <a:spLocks noGrp="1"/>
          </p:cNvSpPr>
          <p:nvPr>
            <p:ph type="body" sz="quarter" idx="13"/>
          </p:nvPr>
        </p:nvSpPr>
        <p:spPr/>
        <p:txBody>
          <a:bodyPr/>
          <a:lstStyle/>
          <a:p>
            <a:pPr>
              <a:tabLst>
                <a:tab pos="990600" algn="l"/>
              </a:tabLst>
            </a:pPr>
            <a:r>
              <a:rPr lang="nl-BE" b="1" dirty="0">
                <a:solidFill>
                  <a:srgbClr val="087670"/>
                </a:solidFill>
              </a:rPr>
              <a:t>Niveau </a:t>
            </a:r>
            <a:r>
              <a:rPr lang="nl-BE" b="1" dirty="0" smtClean="0">
                <a:solidFill>
                  <a:srgbClr val="087670"/>
                </a:solidFill>
              </a:rPr>
              <a:t>3 	</a:t>
            </a:r>
            <a:r>
              <a:rPr lang="nl-BE" dirty="0" smtClean="0"/>
              <a:t>Operationeel </a:t>
            </a:r>
            <a:r>
              <a:rPr lang="nl-BE" dirty="0"/>
              <a:t>niveau (</a:t>
            </a:r>
            <a:r>
              <a:rPr lang="nl-BE" dirty="0" err="1"/>
              <a:t>eGezondheidsprojecten</a:t>
            </a:r>
            <a:r>
              <a:rPr lang="nl-BE" dirty="0"/>
              <a:t>)</a:t>
            </a:r>
          </a:p>
          <a:p>
            <a:endParaRPr lang="nl-BE" dirty="0"/>
          </a:p>
          <a:p>
            <a:pPr lvl="1"/>
            <a:r>
              <a:rPr lang="nl-NL" dirty="0" err="1"/>
              <a:t>g</a:t>
            </a:r>
            <a:r>
              <a:rPr lang="nl-NL" dirty="0" err="1" smtClean="0"/>
              <a:t>overnance</a:t>
            </a:r>
            <a:r>
              <a:rPr lang="nl-NL" dirty="0" smtClean="0"/>
              <a:t> </a:t>
            </a:r>
            <a:r>
              <a:rPr lang="nl-NL" dirty="0"/>
              <a:t>eigen aan elke partnerinstelling in het kader van het beheer van haar projecten</a:t>
            </a:r>
            <a:br>
              <a:rPr lang="nl-NL" dirty="0"/>
            </a:br>
            <a:endParaRPr lang="nl-NL" dirty="0"/>
          </a:p>
          <a:p>
            <a:pPr lvl="1"/>
            <a:r>
              <a:rPr lang="nl-NL" dirty="0"/>
              <a:t>s</a:t>
            </a:r>
            <a:r>
              <a:rPr lang="nl-NL" dirty="0" smtClean="0"/>
              <a:t>taat </a:t>
            </a:r>
            <a:r>
              <a:rPr lang="nl-NL" dirty="0"/>
              <a:t>in voor de coherentie tussen de functionele en technische architectuur van de projecten</a:t>
            </a:r>
          </a:p>
          <a:p>
            <a:pPr lvl="1"/>
            <a:endParaRPr lang="nl-BE" dirty="0"/>
          </a:p>
          <a:p>
            <a:endParaRPr lang="en-US" dirty="0"/>
          </a:p>
        </p:txBody>
      </p:sp>
      <p:pic>
        <p:nvPicPr>
          <p:cNvPr id="9" name="Picture Placeholder 13"/>
          <p:cNvPicPr>
            <a:picLocks noGrp="1" noChangeAspect="1"/>
          </p:cNvPicPr>
          <p:nvPr>
            <p:ph type="pic" sz="quarter" idx="14"/>
          </p:nvPr>
        </p:nvPicPr>
        <p:blipFill>
          <a:blip r:embed="rId3"/>
          <a:srcRect l="23757" r="23757"/>
          <a:stretch>
            <a:fillRect/>
          </a:stretch>
        </p:blipFill>
        <p:spPr>
          <a:xfrm>
            <a:off x="7560543" y="1772816"/>
            <a:ext cx="4631457" cy="4260850"/>
          </a:xfrm>
          <a:prstGeom prst="rect">
            <a:avLst/>
          </a:prstGeom>
        </p:spPr>
      </p:pic>
    </p:spTree>
    <p:extLst>
      <p:ext uri="{BB962C8B-B14F-4D97-AF65-F5344CB8AC3E}">
        <p14:creationId xmlns:p14="http://schemas.microsoft.com/office/powerpoint/2010/main" val="3639330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nl-BE" dirty="0"/>
              <a:t>6 clusters</a:t>
            </a:r>
            <a:endParaRPr lang="en-US" dirty="0"/>
          </a:p>
        </p:txBody>
      </p:sp>
      <p:grpSp>
        <p:nvGrpSpPr>
          <p:cNvPr id="7" name="Group 6"/>
          <p:cNvGrpSpPr/>
          <p:nvPr/>
        </p:nvGrpSpPr>
        <p:grpSpPr>
          <a:xfrm>
            <a:off x="1919536" y="1700808"/>
            <a:ext cx="8380512" cy="4248472"/>
            <a:chOff x="1919536" y="1412776"/>
            <a:chExt cx="8380512" cy="4248472"/>
          </a:xfrm>
        </p:grpSpPr>
        <p:sp>
          <p:nvSpPr>
            <p:cNvPr id="8" name="Rectangle 7"/>
            <p:cNvSpPr/>
            <p:nvPr/>
          </p:nvSpPr>
          <p:spPr>
            <a:xfrm>
              <a:off x="1919536" y="1412776"/>
              <a:ext cx="8380512" cy="4248472"/>
            </a:xfrm>
            <a:prstGeom prst="rect">
              <a:avLst/>
            </a:prstGeom>
            <a:noFill/>
          </p:spPr>
        </p:sp>
        <p:sp>
          <p:nvSpPr>
            <p:cNvPr id="9" name="Rectangle 8"/>
            <p:cNvSpPr/>
            <p:nvPr/>
          </p:nvSpPr>
          <p:spPr>
            <a:xfrm>
              <a:off x="1919536" y="1849648"/>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nl-BE" sz="1200" kern="12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Kwaliteit, continuïteit en veiligheid van de zorg </a:t>
              </a:r>
            </a:p>
          </p:txBody>
        </p:sp>
        <p:sp>
          <p:nvSpPr>
            <p:cNvPr id="10" name="Rectangle 9"/>
            <p:cNvSpPr/>
            <p:nvPr/>
          </p:nvSpPr>
          <p:spPr>
            <a:xfrm>
              <a:off x="4800336" y="1834720"/>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nl-BE" sz="1200" kern="12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Empowerment van de </a:t>
              </a:r>
              <a:r>
                <a:rPr lang="nl-BE" sz="1200" kern="1200" dirty="0" smtClean="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burgers/patiënten</a:t>
              </a:r>
              <a:endParaRPr lang="nl-BE" sz="1200" kern="12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 name="Rectangle 10"/>
            <p:cNvSpPr/>
            <p:nvPr/>
          </p:nvSpPr>
          <p:spPr>
            <a:xfrm>
              <a:off x="7681138" y="1834720"/>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nl-BE" sz="1200" kern="1200" dirty="0" smtClean="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Empowerment van de zorgverleners </a:t>
              </a:r>
              <a:endParaRPr lang="nl-BE" sz="1200" kern="12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Rectangle 11"/>
            <p:cNvSpPr/>
            <p:nvPr/>
          </p:nvSpPr>
          <p:spPr>
            <a:xfrm>
              <a:off x="1919536" y="3667957"/>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nl-BE" sz="1200" kern="12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Faciliteren van gegevensuitwisselingen</a:t>
              </a:r>
            </a:p>
          </p:txBody>
        </p:sp>
        <p:sp>
          <p:nvSpPr>
            <p:cNvPr id="13" name="Rectangle 12"/>
            <p:cNvSpPr/>
            <p:nvPr/>
          </p:nvSpPr>
          <p:spPr>
            <a:xfrm>
              <a:off x="4800337" y="3667957"/>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Aft>
                  <a:spcPct val="35000"/>
                </a:spcAft>
              </a:pPr>
              <a:r>
                <a:rPr lang="nl-BE" sz="12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Innovatie en bevordering van het onderzoek en de ontwikkeling </a:t>
              </a:r>
            </a:p>
          </p:txBody>
        </p:sp>
        <p:sp>
          <p:nvSpPr>
            <p:cNvPr id="14" name="Rectangle 13"/>
            <p:cNvSpPr/>
            <p:nvPr/>
          </p:nvSpPr>
          <p:spPr>
            <a:xfrm>
              <a:off x="7681138" y="3667957"/>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nl-BE" sz="1200" kern="12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Digitalisering en optimalisering van de administratieve verwerkingen</a:t>
              </a:r>
            </a:p>
          </p:txBody>
        </p:sp>
      </p:gr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8</a:t>
            </a:fld>
            <a:endParaRPr lang="en-GB" dirty="0"/>
          </a:p>
        </p:txBody>
      </p:sp>
    </p:spTree>
    <p:extLst>
      <p:ext uri="{BB962C8B-B14F-4D97-AF65-F5344CB8AC3E}">
        <p14:creationId xmlns:p14="http://schemas.microsoft.com/office/powerpoint/2010/main" val="2210876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a:lnSpc>
                <a:spcPct val="150000"/>
              </a:lnSpc>
            </a:pPr>
            <a:r>
              <a:rPr lang="nl-NL" dirty="0">
                <a:latin typeface="Open Sans SemiBold" panose="020B0706030804020204" pitchFamily="34" charset="0"/>
                <a:ea typeface="Open Sans SemiBold" panose="020B0706030804020204" pitchFamily="34" charset="0"/>
                <a:cs typeface="Open Sans SemiBold" panose="020B0706030804020204" pitchFamily="34" charset="0"/>
              </a:rPr>
              <a:t>Kwaliteit, continuïteit en veiligheid van de zorg </a:t>
            </a:r>
          </a:p>
          <a:p>
            <a:pPr marL="0" indent="0">
              <a:lnSpc>
                <a:spcPct val="150000"/>
              </a:lnSpc>
              <a:buNone/>
            </a:pPr>
            <a:endParaRPr lang="nl-NL"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Text Placeholder 5"/>
          <p:cNvSpPr>
            <a:spLocks noGrp="1"/>
          </p:cNvSpPr>
          <p:nvPr>
            <p:ph type="body" sz="quarter" idx="13"/>
          </p:nvPr>
        </p:nvSpPr>
        <p:spPr/>
        <p:txBody>
          <a:bodyPr/>
          <a:lstStyle/>
          <a:p>
            <a:r>
              <a:rPr lang="nl-BE" dirty="0"/>
              <a:t>Cluster </a:t>
            </a:r>
            <a:r>
              <a:rPr lang="nl-BE" dirty="0" smtClean="0"/>
              <a:t>1</a:t>
            </a:r>
            <a:endParaRPr lang="nl-BE" dirty="0"/>
          </a:p>
        </p:txBody>
      </p:sp>
      <p:pic>
        <p:nvPicPr>
          <p:cNvPr id="11"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pic>
        <p:nvPicPr>
          <p:cNvPr id="7170" name="Picture 2" descr="un groupe de médecins pratiquant une intervention chirurgicale sur un patient"/>
          <p:cNvPicPr>
            <a:picLocks noChangeAspect="1" noChangeArrowheads="1"/>
          </p:cNvPicPr>
          <p:nvPr/>
        </p:nvPicPr>
        <p:blipFill rotWithShape="1">
          <a:blip r:embed="rId4">
            <a:extLst>
              <a:ext uri="{28A0092B-C50C-407E-A947-70E740481C1C}">
                <a14:useLocalDpi xmlns:a14="http://schemas.microsoft.com/office/drawing/2010/main" val="0"/>
              </a:ext>
            </a:extLst>
          </a:blip>
          <a:srcRect t="3775" b="5648"/>
          <a:stretch/>
        </p:blipFill>
        <p:spPr bwMode="auto">
          <a:xfrm>
            <a:off x="0" y="-27384"/>
            <a:ext cx="5087888"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66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43C39FA842B41B17BCD9619DC6C91" ma:contentTypeVersion="0" ma:contentTypeDescription="Create a new document." ma:contentTypeScope="" ma:versionID="2c3f840e98522754814b395261ccf4e5">
  <xsd:schema xmlns:xsd="http://www.w3.org/2001/XMLSchema" xmlns:xs="http://www.w3.org/2001/XMLSchema" xmlns:p="http://schemas.microsoft.com/office/2006/metadata/properties" targetNamespace="http://schemas.microsoft.com/office/2006/metadata/properties" ma:root="true" ma:fieldsID="f573df0eeabf3db2078929eed011e84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05117F-3FE5-4EE0-A490-0B0AA2ACFC10}">
  <ds:schemaRefs>
    <ds:schemaRef ds:uri="http://schemas.microsoft.com/sharepoint/v3/contenttype/forms"/>
  </ds:schemaRefs>
</ds:datastoreItem>
</file>

<file path=customXml/itemProps2.xml><?xml version="1.0" encoding="utf-8"?>
<ds:datastoreItem xmlns:ds="http://schemas.openxmlformats.org/officeDocument/2006/customXml" ds:itemID="{C3B28A8A-1379-4D1A-BA80-BFC9B3535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81C061-562A-42D4-BABC-0E3DD5B78DD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3813</TotalTime>
  <Words>5395</Words>
  <Application>Microsoft Office PowerPoint</Application>
  <PresentationFormat>Widescreen</PresentationFormat>
  <Paragraphs>721</Paragraphs>
  <Slides>47</Slides>
  <Notes>42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47</vt:i4>
      </vt:variant>
    </vt:vector>
  </HeadingPairs>
  <TitlesOfParts>
    <vt:vector size="57" baseType="lpstr">
      <vt:lpstr>Gotham Light</vt:lpstr>
      <vt:lpstr>Open Sans Semibold</vt:lpstr>
      <vt:lpstr>Arial</vt:lpstr>
      <vt:lpstr>Open Sans</vt:lpstr>
      <vt:lpstr>Calibri</vt:lpstr>
      <vt:lpstr>Open Sans Semibold</vt:lpstr>
      <vt:lpstr>eHealth</vt:lpstr>
      <vt:lpstr>eHealth</vt:lpstr>
      <vt:lpstr>3_eHealth</vt:lpstr>
      <vt:lpstr>1_eHealth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446</cp:revision>
  <cp:lastPrinted>2019-03-15T11:28:46Z</cp:lastPrinted>
  <dcterms:created xsi:type="dcterms:W3CDTF">2013-03-05T07:37:33Z</dcterms:created>
  <dcterms:modified xsi:type="dcterms:W3CDTF">2023-11-08T15:12:12Z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0x01010035343C39FA842B41B17BCD9619DC6C91</vt:lpwstr>
  </property>
</Properties>
</file>