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7" r:id="rId1"/>
  </p:sldMasterIdLst>
  <p:notesMasterIdLst>
    <p:notesMasterId r:id="rId11"/>
  </p:notesMasterIdLst>
  <p:handoutMasterIdLst>
    <p:handoutMasterId r:id="rId12"/>
  </p:handoutMasterIdLst>
  <p:sldIdLst>
    <p:sldId id="775" r:id="rId2"/>
    <p:sldId id="777" r:id="rId3"/>
    <p:sldId id="778" r:id="rId4"/>
    <p:sldId id="774" r:id="rId5"/>
    <p:sldId id="655" r:id="rId6"/>
    <p:sldId id="656" r:id="rId7"/>
    <p:sldId id="653" r:id="rId8"/>
    <p:sldId id="746" r:id="rId9"/>
    <p:sldId id="776" r:id="rId10"/>
  </p:sldIdLst>
  <p:sldSz cx="12192000" cy="6858000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7670"/>
    <a:srgbClr val="0082BE"/>
    <a:srgbClr val="0087BE"/>
    <a:srgbClr val="0082B8"/>
    <a:srgbClr val="0082B4"/>
    <a:srgbClr val="0082AE"/>
    <a:srgbClr val="0078AE"/>
    <a:srgbClr val="0A78AE"/>
    <a:srgbClr val="0078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69" autoAdjust="0"/>
    <p:restoredTop sz="94105" autoAdjust="0"/>
  </p:normalViewPr>
  <p:slideViewPr>
    <p:cSldViewPr>
      <p:cViewPr varScale="1">
        <p:scale>
          <a:sx n="79" d="100"/>
          <a:sy n="79" d="100"/>
        </p:scale>
        <p:origin x="917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50"/>
    </p:cViewPr>
  </p:sorterViewPr>
  <p:notesViewPr>
    <p:cSldViewPr>
      <p:cViewPr varScale="1">
        <p:scale>
          <a:sx n="82" d="100"/>
          <a:sy n="82" d="100"/>
        </p:scale>
        <p:origin x="388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jpeg"/><Relationship Id="rId3" Type="http://schemas.openxmlformats.org/officeDocument/2006/relationships/image" Target="../media/image46.jpeg"/><Relationship Id="rId7" Type="http://schemas.openxmlformats.org/officeDocument/2006/relationships/image" Target="../media/image50.jpeg"/><Relationship Id="rId2" Type="http://schemas.openxmlformats.org/officeDocument/2006/relationships/image" Target="../media/image45.jpeg"/><Relationship Id="rId1" Type="http://schemas.openxmlformats.org/officeDocument/2006/relationships/image" Target="../media/image44.jpeg"/><Relationship Id="rId6" Type="http://schemas.openxmlformats.org/officeDocument/2006/relationships/image" Target="../media/image49.jpeg"/><Relationship Id="rId5" Type="http://schemas.openxmlformats.org/officeDocument/2006/relationships/image" Target="../media/image48.jpeg"/><Relationship Id="rId10" Type="http://schemas.openxmlformats.org/officeDocument/2006/relationships/image" Target="../media/image53.jpeg"/><Relationship Id="rId4" Type="http://schemas.openxmlformats.org/officeDocument/2006/relationships/image" Target="../media/image47.jpeg"/><Relationship Id="rId9" Type="http://schemas.openxmlformats.org/officeDocument/2006/relationships/image" Target="../media/image52.jpe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jpeg"/><Relationship Id="rId3" Type="http://schemas.openxmlformats.org/officeDocument/2006/relationships/image" Target="../media/image46.jpeg"/><Relationship Id="rId7" Type="http://schemas.openxmlformats.org/officeDocument/2006/relationships/image" Target="../media/image50.jpeg"/><Relationship Id="rId2" Type="http://schemas.openxmlformats.org/officeDocument/2006/relationships/image" Target="../media/image45.jpeg"/><Relationship Id="rId1" Type="http://schemas.openxmlformats.org/officeDocument/2006/relationships/image" Target="../media/image44.jpeg"/><Relationship Id="rId6" Type="http://schemas.openxmlformats.org/officeDocument/2006/relationships/image" Target="../media/image49.jpeg"/><Relationship Id="rId5" Type="http://schemas.openxmlformats.org/officeDocument/2006/relationships/image" Target="../media/image48.jpeg"/><Relationship Id="rId10" Type="http://schemas.openxmlformats.org/officeDocument/2006/relationships/image" Target="../media/image53.jpeg"/><Relationship Id="rId4" Type="http://schemas.openxmlformats.org/officeDocument/2006/relationships/image" Target="../media/image47.jpeg"/><Relationship Id="rId9" Type="http://schemas.openxmlformats.org/officeDocument/2006/relationships/image" Target="../media/image5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B0C0D0-7AB7-487B-ADF8-3BB3DD4E9EE7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919EDD-7680-4985-B198-1CBB0F9E96AC}">
      <dgm:prSet/>
      <dgm:spPr/>
      <dgm:t>
        <a:bodyPr/>
        <a:lstStyle/>
        <a:p>
          <a:pPr rtl="0"/>
          <a:r>
            <a:rPr dirty="0" smtClean="0"/>
            <a:t>Co</a:t>
          </a:r>
          <a:r>
            <a:rPr lang="en-US" dirty="0" smtClean="0"/>
            <a:t>o</a:t>
          </a:r>
          <a:r>
            <a:rPr dirty="0" smtClean="0"/>
            <a:t>rdinati</a:t>
          </a:r>
          <a:r>
            <a:rPr lang="en-US" dirty="0" smtClean="0"/>
            <a:t>on of the electronic processes</a:t>
          </a:r>
          <a:endParaRPr lang="nl-BE" dirty="0"/>
        </a:p>
      </dgm:t>
    </dgm:pt>
    <dgm:pt modelId="{2FC221D4-82FE-4089-96B1-E14722E33943}" type="parTrans" cxnId="{2D283A8C-B4A3-4152-B8A6-4729DCCC852F}">
      <dgm:prSet/>
      <dgm:spPr/>
      <dgm:t>
        <a:bodyPr/>
        <a:lstStyle/>
        <a:p>
          <a:endParaRPr lang="en-US"/>
        </a:p>
      </dgm:t>
    </dgm:pt>
    <dgm:pt modelId="{C698564A-6110-4602-9450-B172C3825847}" type="sibTrans" cxnId="{2D283A8C-B4A3-4152-B8A6-4729DCCC852F}">
      <dgm:prSet/>
      <dgm:spPr/>
      <dgm:t>
        <a:bodyPr/>
        <a:lstStyle/>
        <a:p>
          <a:endParaRPr lang="en-US"/>
        </a:p>
      </dgm:t>
    </dgm:pt>
    <dgm:pt modelId="{426C232F-332D-4FF2-A820-7A068898BF0D}">
      <dgm:prSet/>
      <dgm:spPr/>
      <dgm:t>
        <a:bodyPr/>
        <a:lstStyle/>
        <a:p>
          <a:pPr rtl="0"/>
          <a:r>
            <a:rPr dirty="0" smtClean="0"/>
            <a:t>Portal </a:t>
          </a:r>
          <a:endParaRPr lang="nl-BE" dirty="0"/>
        </a:p>
      </dgm:t>
    </dgm:pt>
    <dgm:pt modelId="{76543072-ED0A-4EFB-9174-9DC2D0CB754B}" type="parTrans" cxnId="{48331867-FF99-498B-92E1-5B05B35773A9}">
      <dgm:prSet/>
      <dgm:spPr/>
      <dgm:t>
        <a:bodyPr/>
        <a:lstStyle/>
        <a:p>
          <a:endParaRPr lang="en-US"/>
        </a:p>
      </dgm:t>
    </dgm:pt>
    <dgm:pt modelId="{0FF22A80-B924-4C97-9785-6DB4BF018886}" type="sibTrans" cxnId="{48331867-FF99-498B-92E1-5B05B35773A9}">
      <dgm:prSet/>
      <dgm:spPr/>
      <dgm:t>
        <a:bodyPr/>
        <a:lstStyle/>
        <a:p>
          <a:endParaRPr lang="en-US"/>
        </a:p>
      </dgm:t>
    </dgm:pt>
    <dgm:pt modelId="{AE2357B3-F8D1-4E13-B807-E393E9FC5539}">
      <dgm:prSet/>
      <dgm:spPr/>
      <dgm:t>
        <a:bodyPr/>
        <a:lstStyle/>
        <a:p>
          <a:pPr rtl="0"/>
          <a:r>
            <a:rPr lang="en-US" dirty="0" smtClean="0"/>
            <a:t>Integrated user and access management system</a:t>
          </a:r>
          <a:endParaRPr lang="nl-BE" dirty="0"/>
        </a:p>
      </dgm:t>
    </dgm:pt>
    <dgm:pt modelId="{DF983F23-5BAE-428F-AFD9-BF0943C63ACC}" type="parTrans" cxnId="{C4084BF0-F635-4676-89A9-D65F024FF168}">
      <dgm:prSet/>
      <dgm:spPr/>
      <dgm:t>
        <a:bodyPr/>
        <a:lstStyle/>
        <a:p>
          <a:endParaRPr lang="en-US"/>
        </a:p>
      </dgm:t>
    </dgm:pt>
    <dgm:pt modelId="{486EB6E6-F0BE-4E7B-A3F0-7DC5C5021754}" type="sibTrans" cxnId="{C4084BF0-F635-4676-89A9-D65F024FF168}">
      <dgm:prSet/>
      <dgm:spPr/>
      <dgm:t>
        <a:bodyPr/>
        <a:lstStyle/>
        <a:p>
          <a:endParaRPr lang="en-US"/>
        </a:p>
      </dgm:t>
    </dgm:pt>
    <dgm:pt modelId="{81FDCA61-7A32-4339-89E8-DD3704FB86F4}">
      <dgm:prSet/>
      <dgm:spPr/>
      <dgm:t>
        <a:bodyPr/>
        <a:lstStyle/>
        <a:p>
          <a:pPr rtl="0"/>
          <a:r>
            <a:rPr lang="en-US" dirty="0" smtClean="0"/>
            <a:t>Management of </a:t>
          </a:r>
          <a:r>
            <a:rPr dirty="0" smtClean="0"/>
            <a:t>loggings</a:t>
          </a:r>
          <a:endParaRPr lang="nl-BE" dirty="0"/>
        </a:p>
      </dgm:t>
    </dgm:pt>
    <dgm:pt modelId="{4F5E6841-070D-4563-B23E-8C64EC2E827B}" type="parTrans" cxnId="{7B7E50D4-65C6-4E3C-995E-1A1ABF6FDBCF}">
      <dgm:prSet/>
      <dgm:spPr/>
      <dgm:t>
        <a:bodyPr/>
        <a:lstStyle/>
        <a:p>
          <a:endParaRPr lang="en-US"/>
        </a:p>
      </dgm:t>
    </dgm:pt>
    <dgm:pt modelId="{4922DE05-E610-4796-BFBC-E068300788D1}" type="sibTrans" cxnId="{7B7E50D4-65C6-4E3C-995E-1A1ABF6FDBCF}">
      <dgm:prSet/>
      <dgm:spPr/>
      <dgm:t>
        <a:bodyPr/>
        <a:lstStyle/>
        <a:p>
          <a:endParaRPr lang="en-US"/>
        </a:p>
      </dgm:t>
    </dgm:pt>
    <dgm:pt modelId="{F9B22A10-E2AD-420E-86FD-C6A619FB34C3}">
      <dgm:prSet/>
      <dgm:spPr/>
      <dgm:t>
        <a:bodyPr/>
        <a:lstStyle/>
        <a:p>
          <a:pPr rtl="0"/>
          <a:r>
            <a:rPr dirty="0" smtClean="0"/>
            <a:t>System </a:t>
          </a:r>
          <a:r>
            <a:rPr lang="en-US" dirty="0" smtClean="0"/>
            <a:t>for</a:t>
          </a:r>
          <a:r>
            <a:rPr dirty="0" smtClean="0"/>
            <a:t> </a:t>
          </a:r>
          <a:r>
            <a:rPr dirty="0"/>
            <a:t>end-to-end </a:t>
          </a:r>
          <a:r>
            <a:rPr lang="en-US" dirty="0" smtClean="0"/>
            <a:t>encryption</a:t>
          </a:r>
          <a:endParaRPr lang="nl-BE" dirty="0"/>
        </a:p>
      </dgm:t>
    </dgm:pt>
    <dgm:pt modelId="{51614E59-5D94-439C-A07A-61525828432A}" type="parTrans" cxnId="{F52E67DC-23C4-4525-AAFE-F3400258F7D3}">
      <dgm:prSet/>
      <dgm:spPr/>
      <dgm:t>
        <a:bodyPr/>
        <a:lstStyle/>
        <a:p>
          <a:endParaRPr lang="en-US"/>
        </a:p>
      </dgm:t>
    </dgm:pt>
    <dgm:pt modelId="{C995947A-877C-455B-BB65-7FBC6937BA2D}" type="sibTrans" cxnId="{F52E67DC-23C4-4525-AAFE-F3400258F7D3}">
      <dgm:prSet/>
      <dgm:spPr/>
      <dgm:t>
        <a:bodyPr/>
        <a:lstStyle/>
        <a:p>
          <a:endParaRPr lang="en-US"/>
        </a:p>
      </dgm:t>
    </dgm:pt>
    <dgm:pt modelId="{DE482DF0-5C86-4767-9CE5-54725DF28573}">
      <dgm:prSet/>
      <dgm:spPr/>
      <dgm:t>
        <a:bodyPr/>
        <a:lstStyle/>
        <a:p>
          <a:pPr rtl="0"/>
          <a:r>
            <a:rPr lang="fr-BE" dirty="0" smtClean="0">
              <a:solidFill>
                <a:srgbClr val="3E6E5A"/>
              </a:solidFill>
            </a:rPr>
            <a:t>eHealth</a:t>
          </a:r>
          <a:r>
            <a:rPr dirty="0"/>
            <a:t>Box</a:t>
          </a:r>
          <a:endParaRPr lang="nl-BE" dirty="0"/>
        </a:p>
      </dgm:t>
    </dgm:pt>
    <dgm:pt modelId="{BF1F2008-AABF-4483-9D7B-58A40034FD6C}" type="parTrans" cxnId="{1310D4E3-793B-4536-BE37-788F54627977}">
      <dgm:prSet/>
      <dgm:spPr/>
      <dgm:t>
        <a:bodyPr/>
        <a:lstStyle/>
        <a:p>
          <a:endParaRPr lang="en-US"/>
        </a:p>
      </dgm:t>
    </dgm:pt>
    <dgm:pt modelId="{4D6A567C-A21A-42BF-9F41-7BF71E18F454}" type="sibTrans" cxnId="{1310D4E3-793B-4536-BE37-788F54627977}">
      <dgm:prSet/>
      <dgm:spPr/>
      <dgm:t>
        <a:bodyPr/>
        <a:lstStyle/>
        <a:p>
          <a:endParaRPr lang="en-US"/>
        </a:p>
      </dgm:t>
    </dgm:pt>
    <dgm:pt modelId="{3069D4A7-A9EB-432B-8415-5BE83922B144}">
      <dgm:prSet/>
      <dgm:spPr/>
      <dgm:t>
        <a:bodyPr/>
        <a:lstStyle/>
        <a:p>
          <a:pPr rtl="0"/>
          <a:r>
            <a:t>Timestamping</a:t>
          </a:r>
          <a:endParaRPr lang="nl-BE"/>
        </a:p>
      </dgm:t>
    </dgm:pt>
    <dgm:pt modelId="{9A7D73A8-C0A9-4B8A-9838-7588537C14AA}" type="parTrans" cxnId="{62233745-3DC7-4513-AFFE-85579EDF5340}">
      <dgm:prSet/>
      <dgm:spPr/>
      <dgm:t>
        <a:bodyPr/>
        <a:lstStyle/>
        <a:p>
          <a:endParaRPr lang="en-US"/>
        </a:p>
      </dgm:t>
    </dgm:pt>
    <dgm:pt modelId="{DFE1D077-B434-438C-B525-DD545C84AAA3}" type="sibTrans" cxnId="{62233745-3DC7-4513-AFFE-85579EDF5340}">
      <dgm:prSet/>
      <dgm:spPr/>
      <dgm:t>
        <a:bodyPr/>
        <a:lstStyle/>
        <a:p>
          <a:endParaRPr lang="en-US"/>
        </a:p>
      </dgm:t>
    </dgm:pt>
    <dgm:pt modelId="{53250AAA-89D6-4377-B3C0-0E5BF972A3C0}">
      <dgm:prSet/>
      <dgm:spPr/>
      <dgm:t>
        <a:bodyPr/>
        <a:lstStyle/>
        <a:p>
          <a:pPr rtl="0"/>
          <a:r>
            <a:rPr lang="en-GB" noProof="0" dirty="0" smtClean="0"/>
            <a:t>Coding and anonymising</a:t>
          </a:r>
          <a:endParaRPr lang="en-GB" noProof="0" dirty="0"/>
        </a:p>
      </dgm:t>
    </dgm:pt>
    <dgm:pt modelId="{470AA8AF-6A66-4DE7-8F3A-D2B315A90BE8}" type="parTrans" cxnId="{3AA5B55E-BAFF-4E59-844F-0B3A890F9AB2}">
      <dgm:prSet/>
      <dgm:spPr/>
      <dgm:t>
        <a:bodyPr/>
        <a:lstStyle/>
        <a:p>
          <a:endParaRPr lang="en-US"/>
        </a:p>
      </dgm:t>
    </dgm:pt>
    <dgm:pt modelId="{4828047A-C139-4049-9231-4057A0E3B9D2}" type="sibTrans" cxnId="{3AA5B55E-BAFF-4E59-844F-0B3A890F9AB2}">
      <dgm:prSet/>
      <dgm:spPr/>
      <dgm:t>
        <a:bodyPr/>
        <a:lstStyle/>
        <a:p>
          <a:endParaRPr lang="en-US"/>
        </a:p>
      </dgm:t>
    </dgm:pt>
    <dgm:pt modelId="{ADE4E262-EB9E-448C-8B46-6B6521E6B92F}">
      <dgm:prSet/>
      <dgm:spPr/>
      <dgm:t>
        <a:bodyPr/>
        <a:lstStyle/>
        <a:p>
          <a:pPr rtl="0"/>
          <a:r>
            <a:rPr lang="en-US" dirty="0" smtClean="0"/>
            <a:t>Consultation of National register and CBSS registers</a:t>
          </a:r>
          <a:endParaRPr lang="nl-BE" dirty="0"/>
        </a:p>
      </dgm:t>
    </dgm:pt>
    <dgm:pt modelId="{28664F9A-4277-4158-A312-1D48A34DD546}" type="parTrans" cxnId="{DB050EC4-F2AC-4ACB-BEFA-69C14AE7D74E}">
      <dgm:prSet/>
      <dgm:spPr/>
      <dgm:t>
        <a:bodyPr/>
        <a:lstStyle/>
        <a:p>
          <a:endParaRPr lang="en-US"/>
        </a:p>
      </dgm:t>
    </dgm:pt>
    <dgm:pt modelId="{DC8C0C9F-FA74-4A97-BA58-15F42B37D9FB}" type="sibTrans" cxnId="{DB050EC4-F2AC-4ACB-BEFA-69C14AE7D74E}">
      <dgm:prSet/>
      <dgm:spPr/>
      <dgm:t>
        <a:bodyPr/>
        <a:lstStyle/>
        <a:p>
          <a:endParaRPr lang="en-US"/>
        </a:p>
      </dgm:t>
    </dgm:pt>
    <dgm:pt modelId="{66800CA2-1263-488B-9901-BF5AA9A26379}">
      <dgm:prSet/>
      <dgm:spPr/>
      <dgm:t>
        <a:bodyPr/>
        <a:lstStyle/>
        <a:p>
          <a:pPr rtl="0"/>
          <a:r>
            <a:rPr lang="en-US" dirty="0" smtClean="0"/>
            <a:t>Reference directories</a:t>
          </a:r>
          <a:r>
            <a:rPr dirty="0" smtClean="0"/>
            <a:t> (</a:t>
          </a:r>
          <a:r>
            <a:rPr lang="nl-BE" dirty="0" smtClean="0"/>
            <a:t>hub-</a:t>
          </a:r>
          <a:r>
            <a:rPr dirty="0" err="1" smtClean="0"/>
            <a:t>metahub</a:t>
          </a:r>
          <a:r>
            <a:rPr lang="nl-BE" dirty="0" smtClean="0"/>
            <a:t> system</a:t>
          </a:r>
          <a:r>
            <a:rPr dirty="0" smtClean="0"/>
            <a:t>)</a:t>
          </a:r>
          <a:endParaRPr lang="nl-BE" dirty="0"/>
        </a:p>
      </dgm:t>
    </dgm:pt>
    <dgm:pt modelId="{FE2E1471-E52D-466A-A76C-4BB5F19A90C2}" type="parTrans" cxnId="{CC959A60-F5E3-4CBA-B49F-D1CC8967392E}">
      <dgm:prSet/>
      <dgm:spPr/>
      <dgm:t>
        <a:bodyPr/>
        <a:lstStyle/>
        <a:p>
          <a:endParaRPr lang="en-US"/>
        </a:p>
      </dgm:t>
    </dgm:pt>
    <dgm:pt modelId="{5B01B5E3-2F09-44F6-BDF4-59AE3DD792F4}" type="sibTrans" cxnId="{CC959A60-F5E3-4CBA-B49F-D1CC8967392E}">
      <dgm:prSet/>
      <dgm:spPr/>
      <dgm:t>
        <a:bodyPr/>
        <a:lstStyle/>
        <a:p>
          <a:endParaRPr lang="en-US"/>
        </a:p>
      </dgm:t>
    </dgm:pt>
    <dgm:pt modelId="{9E029134-162C-442E-A062-F55ADB999C33}" type="pres">
      <dgm:prSet presAssocID="{D1B0C0D0-7AB7-487B-ADF8-3BB3DD4E9EE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E777AF-AE30-4678-946F-1FF94928EBDC}" type="pres">
      <dgm:prSet presAssocID="{E7919EDD-7680-4985-B198-1CBB0F9E96AC}" presName="composite" presStyleCnt="0"/>
      <dgm:spPr/>
    </dgm:pt>
    <dgm:pt modelId="{7A8D609C-F894-4686-8594-F633FD78C201}" type="pres">
      <dgm:prSet presAssocID="{E7919EDD-7680-4985-B198-1CBB0F9E96AC}" presName="rect1" presStyleLbl="trAlignAcc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00EC11-24E0-4E0C-8101-DB576F31F9D2}" type="pres">
      <dgm:prSet presAssocID="{E7919EDD-7680-4985-B198-1CBB0F9E96AC}" presName="rect2" presStyleLbl="fgImgPlace1" presStyleIdx="0" presStyleCnt="10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7105A6FE-D318-4A98-A922-671C581530DC}" type="pres">
      <dgm:prSet presAssocID="{C698564A-6110-4602-9450-B172C3825847}" presName="sibTrans" presStyleCnt="0"/>
      <dgm:spPr/>
    </dgm:pt>
    <dgm:pt modelId="{85CFEB57-FC52-4321-A97D-3211B5D63D4D}" type="pres">
      <dgm:prSet presAssocID="{426C232F-332D-4FF2-A820-7A068898BF0D}" presName="composite" presStyleCnt="0"/>
      <dgm:spPr/>
    </dgm:pt>
    <dgm:pt modelId="{A9AE0183-4578-4303-9373-BBB0DAF179FE}" type="pres">
      <dgm:prSet presAssocID="{426C232F-332D-4FF2-A820-7A068898BF0D}" presName="rect1" presStyleLbl="trAlignAcc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BB8C5E-ACC5-4AEA-AC3B-15C53CC548C0}" type="pres">
      <dgm:prSet presAssocID="{426C232F-332D-4FF2-A820-7A068898BF0D}" presName="rect2" presStyleLbl="fgImgPlace1" presStyleIdx="1" presStyleCnt="10"/>
      <dgm:spPr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3DF2FDF0-8F29-4351-969E-A1025413C53F}" type="pres">
      <dgm:prSet presAssocID="{0FF22A80-B924-4C97-9785-6DB4BF018886}" presName="sibTrans" presStyleCnt="0"/>
      <dgm:spPr/>
    </dgm:pt>
    <dgm:pt modelId="{51949F69-36F9-42ED-A197-4A357D3FCC84}" type="pres">
      <dgm:prSet presAssocID="{AE2357B3-F8D1-4E13-B807-E393E9FC5539}" presName="composite" presStyleCnt="0"/>
      <dgm:spPr/>
    </dgm:pt>
    <dgm:pt modelId="{DC5DD086-89E5-4CD9-B1D2-0E7FF2C522A2}" type="pres">
      <dgm:prSet presAssocID="{AE2357B3-F8D1-4E13-B807-E393E9FC5539}" presName="rect1" presStyleLbl="trAlignAcc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E190B-7605-44A7-B19B-482157C4ED09}" type="pres">
      <dgm:prSet presAssocID="{AE2357B3-F8D1-4E13-B807-E393E9FC5539}" presName="rect2" presStyleLbl="fgImgPlace1" presStyleIdx="2" presStyleCnt="10"/>
      <dgm:spPr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800A896D-7DD0-4D28-BE08-D3B8F3F2A8C6}" type="pres">
      <dgm:prSet presAssocID="{486EB6E6-F0BE-4E7B-A3F0-7DC5C5021754}" presName="sibTrans" presStyleCnt="0"/>
      <dgm:spPr/>
    </dgm:pt>
    <dgm:pt modelId="{09DCF082-D387-4036-A517-A57508B9F296}" type="pres">
      <dgm:prSet presAssocID="{81FDCA61-7A32-4339-89E8-DD3704FB86F4}" presName="composite" presStyleCnt="0"/>
      <dgm:spPr/>
    </dgm:pt>
    <dgm:pt modelId="{6F6ACCCA-7573-4F27-BB76-D1BFA52EAEE3}" type="pres">
      <dgm:prSet presAssocID="{81FDCA61-7A32-4339-89E8-DD3704FB86F4}" presName="rect1" presStyleLbl="trAlignAcc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4043AE-FBAE-4418-8D10-10B1481C95AF}" type="pres">
      <dgm:prSet presAssocID="{81FDCA61-7A32-4339-89E8-DD3704FB86F4}" presName="rect2" presStyleLbl="fgImgPlace1" presStyleIdx="3" presStyleCnt="10"/>
      <dgm:spPr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2F838AD4-66C5-4737-8D8D-66F3281C6FE1}" type="pres">
      <dgm:prSet presAssocID="{4922DE05-E610-4796-BFBC-E068300788D1}" presName="sibTrans" presStyleCnt="0"/>
      <dgm:spPr/>
    </dgm:pt>
    <dgm:pt modelId="{0F749A16-F5F6-45E8-9E08-2382EA901724}" type="pres">
      <dgm:prSet presAssocID="{F9B22A10-E2AD-420E-86FD-C6A619FB34C3}" presName="composite" presStyleCnt="0"/>
      <dgm:spPr/>
    </dgm:pt>
    <dgm:pt modelId="{610D24CD-EC64-4585-8806-7B24163BBCA5}" type="pres">
      <dgm:prSet presAssocID="{F9B22A10-E2AD-420E-86FD-C6A619FB34C3}" presName="rect1" presStyleLbl="trAlignAcc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377189-38FA-44FB-9886-A25D865375A4}" type="pres">
      <dgm:prSet presAssocID="{F9B22A10-E2AD-420E-86FD-C6A619FB34C3}" presName="rect2" presStyleLbl="fgImgPlace1" presStyleIdx="4" presStyleCnt="10"/>
      <dgm:spPr>
        <a:blipFill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D0690CA7-5AC0-41CF-B946-24781BCFD1A5}" type="pres">
      <dgm:prSet presAssocID="{C995947A-877C-455B-BB65-7FBC6937BA2D}" presName="sibTrans" presStyleCnt="0"/>
      <dgm:spPr/>
    </dgm:pt>
    <dgm:pt modelId="{B7B3EDE5-7630-4030-822E-F5E4C9706E85}" type="pres">
      <dgm:prSet presAssocID="{DE482DF0-5C86-4767-9CE5-54725DF28573}" presName="composite" presStyleCnt="0"/>
      <dgm:spPr/>
    </dgm:pt>
    <dgm:pt modelId="{4F50CB91-2850-4662-936D-F5CF85EB32D2}" type="pres">
      <dgm:prSet presAssocID="{DE482DF0-5C86-4767-9CE5-54725DF28573}" presName="rect1" presStyleLbl="trAlignAcc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E38FB2-A96C-4D7A-A866-6D7BE57189A0}" type="pres">
      <dgm:prSet presAssocID="{DE482DF0-5C86-4767-9CE5-54725DF28573}" presName="rect2" presStyleLbl="fgImgPlace1" presStyleIdx="5" presStyleCnt="10"/>
      <dgm:spPr>
        <a:blipFill>
          <a:blip xmlns:r="http://schemas.openxmlformats.org/officeDocument/2006/relationships"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FFADA039-4E63-4656-B69A-9CDE6DF7D22E}" type="pres">
      <dgm:prSet presAssocID="{4D6A567C-A21A-42BF-9F41-7BF71E18F454}" presName="sibTrans" presStyleCnt="0"/>
      <dgm:spPr/>
    </dgm:pt>
    <dgm:pt modelId="{617E62FE-8B7F-4345-A007-B8285279A613}" type="pres">
      <dgm:prSet presAssocID="{3069D4A7-A9EB-432B-8415-5BE83922B144}" presName="composite" presStyleCnt="0"/>
      <dgm:spPr/>
    </dgm:pt>
    <dgm:pt modelId="{9C5C0C8B-F255-4694-B3C6-8BE7DBC5F7E5}" type="pres">
      <dgm:prSet presAssocID="{3069D4A7-A9EB-432B-8415-5BE83922B144}" presName="rect1" presStyleLbl="trAlignAcc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E14B50-194E-4A93-B9D9-20BB56D81973}" type="pres">
      <dgm:prSet presAssocID="{3069D4A7-A9EB-432B-8415-5BE83922B144}" presName="rect2" presStyleLbl="fgImgPlace1" presStyleIdx="6" presStyleCnt="10"/>
      <dgm:spPr>
        <a:blipFill>
          <a:blip xmlns:r="http://schemas.openxmlformats.org/officeDocument/2006/relationships"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CC5C64CB-AB52-41A1-B231-D8699C0C625F}" type="pres">
      <dgm:prSet presAssocID="{DFE1D077-B434-438C-B525-DD545C84AAA3}" presName="sibTrans" presStyleCnt="0"/>
      <dgm:spPr/>
    </dgm:pt>
    <dgm:pt modelId="{F8E94CFA-B945-48E5-BE10-370DD69F16A4}" type="pres">
      <dgm:prSet presAssocID="{53250AAA-89D6-4377-B3C0-0E5BF972A3C0}" presName="composite" presStyleCnt="0"/>
      <dgm:spPr/>
    </dgm:pt>
    <dgm:pt modelId="{411BB13E-A3FD-42F9-8D3A-DD2DDC4A3516}" type="pres">
      <dgm:prSet presAssocID="{53250AAA-89D6-4377-B3C0-0E5BF972A3C0}" presName="rect1" presStyleLbl="trAlignAcc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C2EA1E-D7DB-4E74-806D-4590DBE781A3}" type="pres">
      <dgm:prSet presAssocID="{53250AAA-89D6-4377-B3C0-0E5BF972A3C0}" presName="rect2" presStyleLbl="fgImgPlace1" presStyleIdx="7" presStyleCnt="10"/>
      <dgm:spPr>
        <a:blipFill>
          <a:blip xmlns:r="http://schemas.openxmlformats.org/officeDocument/2006/relationships"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B6819F3B-727A-4EDF-BC16-FDFFBB563868}" type="pres">
      <dgm:prSet presAssocID="{4828047A-C139-4049-9231-4057A0E3B9D2}" presName="sibTrans" presStyleCnt="0"/>
      <dgm:spPr/>
    </dgm:pt>
    <dgm:pt modelId="{BB272E9F-26C5-4655-93E5-F3616BF119CC}" type="pres">
      <dgm:prSet presAssocID="{ADE4E262-EB9E-448C-8B46-6B6521E6B92F}" presName="composite" presStyleCnt="0"/>
      <dgm:spPr/>
    </dgm:pt>
    <dgm:pt modelId="{E0757731-3698-433B-8E7C-2EB749869931}" type="pres">
      <dgm:prSet presAssocID="{ADE4E262-EB9E-448C-8B46-6B6521E6B92F}" presName="rect1" presStyleLbl="trAlignAcc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9FD9EA-3509-4D4C-98D4-BC741BA871D8}" type="pres">
      <dgm:prSet presAssocID="{ADE4E262-EB9E-448C-8B46-6B6521E6B92F}" presName="rect2" presStyleLbl="fgImgPlace1" presStyleIdx="8" presStyleCnt="10"/>
      <dgm:spPr>
        <a:blipFill>
          <a:blip xmlns:r="http://schemas.openxmlformats.org/officeDocument/2006/relationships"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979B97D2-0F97-437F-8686-ABD1B910F38F}" type="pres">
      <dgm:prSet presAssocID="{DC8C0C9F-FA74-4A97-BA58-15F42B37D9FB}" presName="sibTrans" presStyleCnt="0"/>
      <dgm:spPr/>
    </dgm:pt>
    <dgm:pt modelId="{0216C3D0-FCC6-4B0C-AA10-7E78E85A1DE2}" type="pres">
      <dgm:prSet presAssocID="{66800CA2-1263-488B-9901-BF5AA9A26379}" presName="composite" presStyleCnt="0"/>
      <dgm:spPr/>
    </dgm:pt>
    <dgm:pt modelId="{22C56DC3-2158-416C-A2CA-0A41276F6E72}" type="pres">
      <dgm:prSet presAssocID="{66800CA2-1263-488B-9901-BF5AA9A26379}" presName="rect1" presStyleLbl="trAlignAcc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3F0339-AF8A-4C55-81EF-EEBFD25A8379}" type="pres">
      <dgm:prSet presAssocID="{66800CA2-1263-488B-9901-BF5AA9A26379}" presName="rect2" presStyleLbl="fgImgPlace1" presStyleIdx="9" presStyleCnt="10"/>
      <dgm:spPr>
        <a:blipFill>
          <a:blip xmlns:r="http://schemas.openxmlformats.org/officeDocument/2006/relationships"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</dgm:ptLst>
  <dgm:cxnLst>
    <dgm:cxn modelId="{6F029D55-F3C4-4B55-BA47-2A3855D24838}" type="presOf" srcId="{53250AAA-89D6-4377-B3C0-0E5BF972A3C0}" destId="{411BB13E-A3FD-42F9-8D3A-DD2DDC4A3516}" srcOrd="0" destOrd="0" presId="urn:microsoft.com/office/officeart/2008/layout/PictureStrips"/>
    <dgm:cxn modelId="{607ED0F1-DC27-41FB-A67C-724A8673BB94}" type="presOf" srcId="{ADE4E262-EB9E-448C-8B46-6B6521E6B92F}" destId="{E0757731-3698-433B-8E7C-2EB749869931}" srcOrd="0" destOrd="0" presId="urn:microsoft.com/office/officeart/2008/layout/PictureStrips"/>
    <dgm:cxn modelId="{7B7E50D4-65C6-4E3C-995E-1A1ABF6FDBCF}" srcId="{D1B0C0D0-7AB7-487B-ADF8-3BB3DD4E9EE7}" destId="{81FDCA61-7A32-4339-89E8-DD3704FB86F4}" srcOrd="3" destOrd="0" parTransId="{4F5E6841-070D-4563-B23E-8C64EC2E827B}" sibTransId="{4922DE05-E610-4796-BFBC-E068300788D1}"/>
    <dgm:cxn modelId="{C4084BF0-F635-4676-89A9-D65F024FF168}" srcId="{D1B0C0D0-7AB7-487B-ADF8-3BB3DD4E9EE7}" destId="{AE2357B3-F8D1-4E13-B807-E393E9FC5539}" srcOrd="2" destOrd="0" parTransId="{DF983F23-5BAE-428F-AFD9-BF0943C63ACC}" sibTransId="{486EB6E6-F0BE-4E7B-A3F0-7DC5C5021754}"/>
    <dgm:cxn modelId="{3AA5B55E-BAFF-4E59-844F-0B3A890F9AB2}" srcId="{D1B0C0D0-7AB7-487B-ADF8-3BB3DD4E9EE7}" destId="{53250AAA-89D6-4377-B3C0-0E5BF972A3C0}" srcOrd="7" destOrd="0" parTransId="{470AA8AF-6A66-4DE7-8F3A-D2B315A90BE8}" sibTransId="{4828047A-C139-4049-9231-4057A0E3B9D2}"/>
    <dgm:cxn modelId="{DB050EC4-F2AC-4ACB-BEFA-69C14AE7D74E}" srcId="{D1B0C0D0-7AB7-487B-ADF8-3BB3DD4E9EE7}" destId="{ADE4E262-EB9E-448C-8B46-6B6521E6B92F}" srcOrd="8" destOrd="0" parTransId="{28664F9A-4277-4158-A312-1D48A34DD546}" sibTransId="{DC8C0C9F-FA74-4A97-BA58-15F42B37D9FB}"/>
    <dgm:cxn modelId="{CF7B18B8-D469-4E7A-9426-CD748ACB6A00}" type="presOf" srcId="{E7919EDD-7680-4985-B198-1CBB0F9E96AC}" destId="{7A8D609C-F894-4686-8594-F633FD78C201}" srcOrd="0" destOrd="0" presId="urn:microsoft.com/office/officeart/2008/layout/PictureStrips"/>
    <dgm:cxn modelId="{165201F7-2674-47E8-BAD5-87A1CCA76D37}" type="presOf" srcId="{DE482DF0-5C86-4767-9CE5-54725DF28573}" destId="{4F50CB91-2850-4662-936D-F5CF85EB32D2}" srcOrd="0" destOrd="0" presId="urn:microsoft.com/office/officeart/2008/layout/PictureStrips"/>
    <dgm:cxn modelId="{87241E27-BE41-423C-9850-707F1B7F0681}" type="presOf" srcId="{AE2357B3-F8D1-4E13-B807-E393E9FC5539}" destId="{DC5DD086-89E5-4CD9-B1D2-0E7FF2C522A2}" srcOrd="0" destOrd="0" presId="urn:microsoft.com/office/officeart/2008/layout/PictureStrips"/>
    <dgm:cxn modelId="{2D283A8C-B4A3-4152-B8A6-4729DCCC852F}" srcId="{D1B0C0D0-7AB7-487B-ADF8-3BB3DD4E9EE7}" destId="{E7919EDD-7680-4985-B198-1CBB0F9E96AC}" srcOrd="0" destOrd="0" parTransId="{2FC221D4-82FE-4089-96B1-E14722E33943}" sibTransId="{C698564A-6110-4602-9450-B172C3825847}"/>
    <dgm:cxn modelId="{F52E67DC-23C4-4525-AAFE-F3400258F7D3}" srcId="{D1B0C0D0-7AB7-487B-ADF8-3BB3DD4E9EE7}" destId="{F9B22A10-E2AD-420E-86FD-C6A619FB34C3}" srcOrd="4" destOrd="0" parTransId="{51614E59-5D94-439C-A07A-61525828432A}" sibTransId="{C995947A-877C-455B-BB65-7FBC6937BA2D}"/>
    <dgm:cxn modelId="{CC959A60-F5E3-4CBA-B49F-D1CC8967392E}" srcId="{D1B0C0D0-7AB7-487B-ADF8-3BB3DD4E9EE7}" destId="{66800CA2-1263-488B-9901-BF5AA9A26379}" srcOrd="9" destOrd="0" parTransId="{FE2E1471-E52D-466A-A76C-4BB5F19A90C2}" sibTransId="{5B01B5E3-2F09-44F6-BDF4-59AE3DD792F4}"/>
    <dgm:cxn modelId="{5875A5CC-5403-4E63-9D89-C3B173377555}" type="presOf" srcId="{D1B0C0D0-7AB7-487B-ADF8-3BB3DD4E9EE7}" destId="{9E029134-162C-442E-A062-F55ADB999C33}" srcOrd="0" destOrd="0" presId="urn:microsoft.com/office/officeart/2008/layout/PictureStrips"/>
    <dgm:cxn modelId="{5B6B4003-61BB-47C8-A112-B3134BC120C6}" type="presOf" srcId="{66800CA2-1263-488B-9901-BF5AA9A26379}" destId="{22C56DC3-2158-416C-A2CA-0A41276F6E72}" srcOrd="0" destOrd="0" presId="urn:microsoft.com/office/officeart/2008/layout/PictureStrips"/>
    <dgm:cxn modelId="{CDB7F2D2-0390-44D6-A3CE-1FD1206C9CB4}" type="presOf" srcId="{426C232F-332D-4FF2-A820-7A068898BF0D}" destId="{A9AE0183-4578-4303-9373-BBB0DAF179FE}" srcOrd="0" destOrd="0" presId="urn:microsoft.com/office/officeart/2008/layout/PictureStrips"/>
    <dgm:cxn modelId="{65949B95-8A47-42EB-AA18-13779DD0E687}" type="presOf" srcId="{3069D4A7-A9EB-432B-8415-5BE83922B144}" destId="{9C5C0C8B-F255-4694-B3C6-8BE7DBC5F7E5}" srcOrd="0" destOrd="0" presId="urn:microsoft.com/office/officeart/2008/layout/PictureStrips"/>
    <dgm:cxn modelId="{9B9B85D9-2365-4064-B28B-A316E251AD35}" type="presOf" srcId="{81FDCA61-7A32-4339-89E8-DD3704FB86F4}" destId="{6F6ACCCA-7573-4F27-BB76-D1BFA52EAEE3}" srcOrd="0" destOrd="0" presId="urn:microsoft.com/office/officeart/2008/layout/PictureStrips"/>
    <dgm:cxn modelId="{1310D4E3-793B-4536-BE37-788F54627977}" srcId="{D1B0C0D0-7AB7-487B-ADF8-3BB3DD4E9EE7}" destId="{DE482DF0-5C86-4767-9CE5-54725DF28573}" srcOrd="5" destOrd="0" parTransId="{BF1F2008-AABF-4483-9D7B-58A40034FD6C}" sibTransId="{4D6A567C-A21A-42BF-9F41-7BF71E18F454}"/>
    <dgm:cxn modelId="{62233745-3DC7-4513-AFFE-85579EDF5340}" srcId="{D1B0C0D0-7AB7-487B-ADF8-3BB3DD4E9EE7}" destId="{3069D4A7-A9EB-432B-8415-5BE83922B144}" srcOrd="6" destOrd="0" parTransId="{9A7D73A8-C0A9-4B8A-9838-7588537C14AA}" sibTransId="{DFE1D077-B434-438C-B525-DD545C84AAA3}"/>
    <dgm:cxn modelId="{65F92A1C-CEF7-4C0B-9C30-3EDA2A6E2D55}" type="presOf" srcId="{F9B22A10-E2AD-420E-86FD-C6A619FB34C3}" destId="{610D24CD-EC64-4585-8806-7B24163BBCA5}" srcOrd="0" destOrd="0" presId="urn:microsoft.com/office/officeart/2008/layout/PictureStrips"/>
    <dgm:cxn modelId="{48331867-FF99-498B-92E1-5B05B35773A9}" srcId="{D1B0C0D0-7AB7-487B-ADF8-3BB3DD4E9EE7}" destId="{426C232F-332D-4FF2-A820-7A068898BF0D}" srcOrd="1" destOrd="0" parTransId="{76543072-ED0A-4EFB-9174-9DC2D0CB754B}" sibTransId="{0FF22A80-B924-4C97-9785-6DB4BF018886}"/>
    <dgm:cxn modelId="{1ACE1408-40D5-4E80-88CC-C0F31188DE01}" type="presParOf" srcId="{9E029134-162C-442E-A062-F55ADB999C33}" destId="{60E777AF-AE30-4678-946F-1FF94928EBDC}" srcOrd="0" destOrd="0" presId="urn:microsoft.com/office/officeart/2008/layout/PictureStrips"/>
    <dgm:cxn modelId="{9326DB87-A85A-4956-BB08-E9A657397BDB}" type="presParOf" srcId="{60E777AF-AE30-4678-946F-1FF94928EBDC}" destId="{7A8D609C-F894-4686-8594-F633FD78C201}" srcOrd="0" destOrd="0" presId="urn:microsoft.com/office/officeart/2008/layout/PictureStrips"/>
    <dgm:cxn modelId="{3DAEDD94-5288-470E-869E-D097DAF0F90D}" type="presParOf" srcId="{60E777AF-AE30-4678-946F-1FF94928EBDC}" destId="{8B00EC11-24E0-4E0C-8101-DB576F31F9D2}" srcOrd="1" destOrd="0" presId="urn:microsoft.com/office/officeart/2008/layout/PictureStrips"/>
    <dgm:cxn modelId="{6EAABE1F-AAF8-4C1C-ADB6-E643B6FE72BF}" type="presParOf" srcId="{9E029134-162C-442E-A062-F55ADB999C33}" destId="{7105A6FE-D318-4A98-A922-671C581530DC}" srcOrd="1" destOrd="0" presId="urn:microsoft.com/office/officeart/2008/layout/PictureStrips"/>
    <dgm:cxn modelId="{27E9360F-69D7-45AF-8443-327AACCCAC7C}" type="presParOf" srcId="{9E029134-162C-442E-A062-F55ADB999C33}" destId="{85CFEB57-FC52-4321-A97D-3211B5D63D4D}" srcOrd="2" destOrd="0" presId="urn:microsoft.com/office/officeart/2008/layout/PictureStrips"/>
    <dgm:cxn modelId="{F3B6940C-B5AF-4E6D-9855-36B3FFC571C9}" type="presParOf" srcId="{85CFEB57-FC52-4321-A97D-3211B5D63D4D}" destId="{A9AE0183-4578-4303-9373-BBB0DAF179FE}" srcOrd="0" destOrd="0" presId="urn:microsoft.com/office/officeart/2008/layout/PictureStrips"/>
    <dgm:cxn modelId="{D30F8DFA-93FB-468B-A734-3B39BB4832EC}" type="presParOf" srcId="{85CFEB57-FC52-4321-A97D-3211B5D63D4D}" destId="{17BB8C5E-ACC5-4AEA-AC3B-15C53CC548C0}" srcOrd="1" destOrd="0" presId="urn:microsoft.com/office/officeart/2008/layout/PictureStrips"/>
    <dgm:cxn modelId="{EC5908E6-1232-456B-8578-AD2F6DCA4E67}" type="presParOf" srcId="{9E029134-162C-442E-A062-F55ADB999C33}" destId="{3DF2FDF0-8F29-4351-969E-A1025413C53F}" srcOrd="3" destOrd="0" presId="urn:microsoft.com/office/officeart/2008/layout/PictureStrips"/>
    <dgm:cxn modelId="{7767AE45-B41A-4B70-B583-6E7BE799E883}" type="presParOf" srcId="{9E029134-162C-442E-A062-F55ADB999C33}" destId="{51949F69-36F9-42ED-A197-4A357D3FCC84}" srcOrd="4" destOrd="0" presId="urn:microsoft.com/office/officeart/2008/layout/PictureStrips"/>
    <dgm:cxn modelId="{25ABD5AD-3ADD-482E-8F47-F4C191514935}" type="presParOf" srcId="{51949F69-36F9-42ED-A197-4A357D3FCC84}" destId="{DC5DD086-89E5-4CD9-B1D2-0E7FF2C522A2}" srcOrd="0" destOrd="0" presId="urn:microsoft.com/office/officeart/2008/layout/PictureStrips"/>
    <dgm:cxn modelId="{B6396E52-27AB-496C-BEF2-600AB2462CE6}" type="presParOf" srcId="{51949F69-36F9-42ED-A197-4A357D3FCC84}" destId="{DEDE190B-7605-44A7-B19B-482157C4ED09}" srcOrd="1" destOrd="0" presId="urn:microsoft.com/office/officeart/2008/layout/PictureStrips"/>
    <dgm:cxn modelId="{0E18B71D-3EDC-4133-BE06-8C7D60F89D67}" type="presParOf" srcId="{9E029134-162C-442E-A062-F55ADB999C33}" destId="{800A896D-7DD0-4D28-BE08-D3B8F3F2A8C6}" srcOrd="5" destOrd="0" presId="urn:microsoft.com/office/officeart/2008/layout/PictureStrips"/>
    <dgm:cxn modelId="{D3CF49A8-6963-444A-9FD3-1E23BDB0C3D1}" type="presParOf" srcId="{9E029134-162C-442E-A062-F55ADB999C33}" destId="{09DCF082-D387-4036-A517-A57508B9F296}" srcOrd="6" destOrd="0" presId="urn:microsoft.com/office/officeart/2008/layout/PictureStrips"/>
    <dgm:cxn modelId="{8217DC2B-1DF9-441A-BB0B-DFB301061171}" type="presParOf" srcId="{09DCF082-D387-4036-A517-A57508B9F296}" destId="{6F6ACCCA-7573-4F27-BB76-D1BFA52EAEE3}" srcOrd="0" destOrd="0" presId="urn:microsoft.com/office/officeart/2008/layout/PictureStrips"/>
    <dgm:cxn modelId="{90D6555F-1483-44DF-B84C-7B519FEB44C0}" type="presParOf" srcId="{09DCF082-D387-4036-A517-A57508B9F296}" destId="{F94043AE-FBAE-4418-8D10-10B1481C95AF}" srcOrd="1" destOrd="0" presId="urn:microsoft.com/office/officeart/2008/layout/PictureStrips"/>
    <dgm:cxn modelId="{7D7B4C98-E432-42EE-8D8D-5901C3E6349C}" type="presParOf" srcId="{9E029134-162C-442E-A062-F55ADB999C33}" destId="{2F838AD4-66C5-4737-8D8D-66F3281C6FE1}" srcOrd="7" destOrd="0" presId="urn:microsoft.com/office/officeart/2008/layout/PictureStrips"/>
    <dgm:cxn modelId="{D577C2F9-00F3-478E-B0A1-CBA54BC4D290}" type="presParOf" srcId="{9E029134-162C-442E-A062-F55ADB999C33}" destId="{0F749A16-F5F6-45E8-9E08-2382EA901724}" srcOrd="8" destOrd="0" presId="urn:microsoft.com/office/officeart/2008/layout/PictureStrips"/>
    <dgm:cxn modelId="{A9B2C884-5339-4946-95BE-249CA360D390}" type="presParOf" srcId="{0F749A16-F5F6-45E8-9E08-2382EA901724}" destId="{610D24CD-EC64-4585-8806-7B24163BBCA5}" srcOrd="0" destOrd="0" presId="urn:microsoft.com/office/officeart/2008/layout/PictureStrips"/>
    <dgm:cxn modelId="{13B4B4D4-7882-4FC7-A29A-E7F8E12D0C48}" type="presParOf" srcId="{0F749A16-F5F6-45E8-9E08-2382EA901724}" destId="{1D377189-38FA-44FB-9886-A25D865375A4}" srcOrd="1" destOrd="0" presId="urn:microsoft.com/office/officeart/2008/layout/PictureStrips"/>
    <dgm:cxn modelId="{F06618E3-8ECC-4779-B6CA-54B9A9277F7D}" type="presParOf" srcId="{9E029134-162C-442E-A062-F55ADB999C33}" destId="{D0690CA7-5AC0-41CF-B946-24781BCFD1A5}" srcOrd="9" destOrd="0" presId="urn:microsoft.com/office/officeart/2008/layout/PictureStrips"/>
    <dgm:cxn modelId="{B453920C-E2FE-464B-A417-10E41344B605}" type="presParOf" srcId="{9E029134-162C-442E-A062-F55ADB999C33}" destId="{B7B3EDE5-7630-4030-822E-F5E4C9706E85}" srcOrd="10" destOrd="0" presId="urn:microsoft.com/office/officeart/2008/layout/PictureStrips"/>
    <dgm:cxn modelId="{0BBD2997-A6FE-4747-8A37-A51A8F3A2872}" type="presParOf" srcId="{B7B3EDE5-7630-4030-822E-F5E4C9706E85}" destId="{4F50CB91-2850-4662-936D-F5CF85EB32D2}" srcOrd="0" destOrd="0" presId="urn:microsoft.com/office/officeart/2008/layout/PictureStrips"/>
    <dgm:cxn modelId="{A583ABD6-E8CE-4B69-B8D5-93A61522A1EC}" type="presParOf" srcId="{B7B3EDE5-7630-4030-822E-F5E4C9706E85}" destId="{82E38FB2-A96C-4D7A-A866-6D7BE57189A0}" srcOrd="1" destOrd="0" presId="urn:microsoft.com/office/officeart/2008/layout/PictureStrips"/>
    <dgm:cxn modelId="{D3924F9D-1B2B-468D-9499-0878D7325886}" type="presParOf" srcId="{9E029134-162C-442E-A062-F55ADB999C33}" destId="{FFADA039-4E63-4656-B69A-9CDE6DF7D22E}" srcOrd="11" destOrd="0" presId="urn:microsoft.com/office/officeart/2008/layout/PictureStrips"/>
    <dgm:cxn modelId="{6101DE1E-89A5-4595-9D90-625EB1D5C275}" type="presParOf" srcId="{9E029134-162C-442E-A062-F55ADB999C33}" destId="{617E62FE-8B7F-4345-A007-B8285279A613}" srcOrd="12" destOrd="0" presId="urn:microsoft.com/office/officeart/2008/layout/PictureStrips"/>
    <dgm:cxn modelId="{B127BB00-7723-4861-953C-BF84332918B3}" type="presParOf" srcId="{617E62FE-8B7F-4345-A007-B8285279A613}" destId="{9C5C0C8B-F255-4694-B3C6-8BE7DBC5F7E5}" srcOrd="0" destOrd="0" presId="urn:microsoft.com/office/officeart/2008/layout/PictureStrips"/>
    <dgm:cxn modelId="{9D4DD96D-99B4-4440-8F26-9444DF352788}" type="presParOf" srcId="{617E62FE-8B7F-4345-A007-B8285279A613}" destId="{A9E14B50-194E-4A93-B9D9-20BB56D81973}" srcOrd="1" destOrd="0" presId="urn:microsoft.com/office/officeart/2008/layout/PictureStrips"/>
    <dgm:cxn modelId="{02D072A7-AB83-49BC-AC2B-4BA7080A482D}" type="presParOf" srcId="{9E029134-162C-442E-A062-F55ADB999C33}" destId="{CC5C64CB-AB52-41A1-B231-D8699C0C625F}" srcOrd="13" destOrd="0" presId="urn:microsoft.com/office/officeart/2008/layout/PictureStrips"/>
    <dgm:cxn modelId="{DC2E0DAE-8068-42FB-99A3-9DB7599F7D61}" type="presParOf" srcId="{9E029134-162C-442E-A062-F55ADB999C33}" destId="{F8E94CFA-B945-48E5-BE10-370DD69F16A4}" srcOrd="14" destOrd="0" presId="urn:microsoft.com/office/officeart/2008/layout/PictureStrips"/>
    <dgm:cxn modelId="{6FCAE1ED-A8A6-49EA-9C0A-426C55E7D002}" type="presParOf" srcId="{F8E94CFA-B945-48E5-BE10-370DD69F16A4}" destId="{411BB13E-A3FD-42F9-8D3A-DD2DDC4A3516}" srcOrd="0" destOrd="0" presId="urn:microsoft.com/office/officeart/2008/layout/PictureStrips"/>
    <dgm:cxn modelId="{091AC00F-3782-434D-986B-4E41996B825A}" type="presParOf" srcId="{F8E94CFA-B945-48E5-BE10-370DD69F16A4}" destId="{70C2EA1E-D7DB-4E74-806D-4590DBE781A3}" srcOrd="1" destOrd="0" presId="urn:microsoft.com/office/officeart/2008/layout/PictureStrips"/>
    <dgm:cxn modelId="{8AF17C44-8676-45ED-91B6-69951F228EBB}" type="presParOf" srcId="{9E029134-162C-442E-A062-F55ADB999C33}" destId="{B6819F3B-727A-4EDF-BC16-FDFFBB563868}" srcOrd="15" destOrd="0" presId="urn:microsoft.com/office/officeart/2008/layout/PictureStrips"/>
    <dgm:cxn modelId="{EDF613BE-AF60-4BB9-8B64-1F1E771D1D38}" type="presParOf" srcId="{9E029134-162C-442E-A062-F55ADB999C33}" destId="{BB272E9F-26C5-4655-93E5-F3616BF119CC}" srcOrd="16" destOrd="0" presId="urn:microsoft.com/office/officeart/2008/layout/PictureStrips"/>
    <dgm:cxn modelId="{68FB2285-12B2-4848-8765-8DCEF0538E5F}" type="presParOf" srcId="{BB272E9F-26C5-4655-93E5-F3616BF119CC}" destId="{E0757731-3698-433B-8E7C-2EB749869931}" srcOrd="0" destOrd="0" presId="urn:microsoft.com/office/officeart/2008/layout/PictureStrips"/>
    <dgm:cxn modelId="{63DD4E54-25C9-4B39-827A-CB29D4A660C5}" type="presParOf" srcId="{BB272E9F-26C5-4655-93E5-F3616BF119CC}" destId="{139FD9EA-3509-4D4C-98D4-BC741BA871D8}" srcOrd="1" destOrd="0" presId="urn:microsoft.com/office/officeart/2008/layout/PictureStrips"/>
    <dgm:cxn modelId="{1C3C8A6A-9150-4711-822D-15BAEBC878F1}" type="presParOf" srcId="{9E029134-162C-442E-A062-F55ADB999C33}" destId="{979B97D2-0F97-437F-8686-ABD1B910F38F}" srcOrd="17" destOrd="0" presId="urn:microsoft.com/office/officeart/2008/layout/PictureStrips"/>
    <dgm:cxn modelId="{D900DB38-E777-4174-9FA7-6E86CC01EC2C}" type="presParOf" srcId="{9E029134-162C-442E-A062-F55ADB999C33}" destId="{0216C3D0-FCC6-4B0C-AA10-7E78E85A1DE2}" srcOrd="18" destOrd="0" presId="urn:microsoft.com/office/officeart/2008/layout/PictureStrips"/>
    <dgm:cxn modelId="{FED881BA-5658-4124-A694-8C7AE2AB12E4}" type="presParOf" srcId="{0216C3D0-FCC6-4B0C-AA10-7E78E85A1DE2}" destId="{22C56DC3-2158-416C-A2CA-0A41276F6E72}" srcOrd="0" destOrd="0" presId="urn:microsoft.com/office/officeart/2008/layout/PictureStrips"/>
    <dgm:cxn modelId="{24B244FF-E925-4268-8819-77DA15037FC4}" type="presParOf" srcId="{0216C3D0-FCC6-4B0C-AA10-7E78E85A1DE2}" destId="{763F0339-AF8A-4C55-81EF-EEBFD25A8379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8D609C-F894-4686-8594-F633FD78C201}">
      <dsp:nvSpPr>
        <dsp:cNvPr id="0" name=""/>
        <dsp:cNvSpPr/>
      </dsp:nvSpPr>
      <dsp:spPr>
        <a:xfrm>
          <a:off x="242186" y="226305"/>
          <a:ext cx="3338131" cy="104316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6571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2100" kern="1200" dirty="0" smtClean="0"/>
            <a:t>Co</a:t>
          </a:r>
          <a:r>
            <a:rPr lang="en-US" sz="2100" kern="1200" dirty="0" smtClean="0"/>
            <a:t>o</a:t>
          </a:r>
          <a:r>
            <a:rPr sz="2100" kern="1200" dirty="0" smtClean="0"/>
            <a:t>rdinati</a:t>
          </a:r>
          <a:r>
            <a:rPr lang="en-US" sz="2100" kern="1200" dirty="0" smtClean="0"/>
            <a:t>on of the electronic processes</a:t>
          </a:r>
          <a:endParaRPr lang="nl-BE" sz="2100" kern="1200" dirty="0"/>
        </a:p>
      </dsp:txBody>
      <dsp:txXfrm>
        <a:off x="242186" y="226305"/>
        <a:ext cx="3338131" cy="1043166"/>
      </dsp:txXfrm>
    </dsp:sp>
    <dsp:sp modelId="{8B00EC11-24E0-4E0C-8101-DB576F31F9D2}">
      <dsp:nvSpPr>
        <dsp:cNvPr id="0" name=""/>
        <dsp:cNvSpPr/>
      </dsp:nvSpPr>
      <dsp:spPr>
        <a:xfrm>
          <a:off x="103097" y="75625"/>
          <a:ext cx="730216" cy="1095324"/>
        </a:xfrm>
        <a:prstGeom prst="rect">
          <a:avLst/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E0183-4578-4303-9373-BBB0DAF179FE}">
      <dsp:nvSpPr>
        <dsp:cNvPr id="0" name=""/>
        <dsp:cNvSpPr/>
      </dsp:nvSpPr>
      <dsp:spPr>
        <a:xfrm>
          <a:off x="3886878" y="226305"/>
          <a:ext cx="3338131" cy="104316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6571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2100" kern="1200" dirty="0" smtClean="0"/>
            <a:t>Portal </a:t>
          </a:r>
          <a:endParaRPr lang="nl-BE" sz="2100" kern="1200" dirty="0"/>
        </a:p>
      </dsp:txBody>
      <dsp:txXfrm>
        <a:off x="3886878" y="226305"/>
        <a:ext cx="3338131" cy="1043166"/>
      </dsp:txXfrm>
    </dsp:sp>
    <dsp:sp modelId="{17BB8C5E-ACC5-4AEA-AC3B-15C53CC548C0}">
      <dsp:nvSpPr>
        <dsp:cNvPr id="0" name=""/>
        <dsp:cNvSpPr/>
      </dsp:nvSpPr>
      <dsp:spPr>
        <a:xfrm>
          <a:off x="3747789" y="75625"/>
          <a:ext cx="730216" cy="1095324"/>
        </a:xfrm>
        <a:prstGeom prst="rect">
          <a:avLst/>
        </a:prstGeom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5DD086-89E5-4CD9-B1D2-0E7FF2C522A2}">
      <dsp:nvSpPr>
        <dsp:cNvPr id="0" name=""/>
        <dsp:cNvSpPr/>
      </dsp:nvSpPr>
      <dsp:spPr>
        <a:xfrm>
          <a:off x="7531571" y="226305"/>
          <a:ext cx="3338131" cy="104316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6571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Integrated user and access management system</a:t>
          </a:r>
          <a:endParaRPr lang="nl-BE" sz="2100" kern="1200" dirty="0"/>
        </a:p>
      </dsp:txBody>
      <dsp:txXfrm>
        <a:off x="7531571" y="226305"/>
        <a:ext cx="3338131" cy="1043166"/>
      </dsp:txXfrm>
    </dsp:sp>
    <dsp:sp modelId="{DEDE190B-7605-44A7-B19B-482157C4ED09}">
      <dsp:nvSpPr>
        <dsp:cNvPr id="0" name=""/>
        <dsp:cNvSpPr/>
      </dsp:nvSpPr>
      <dsp:spPr>
        <a:xfrm>
          <a:off x="7392482" y="75625"/>
          <a:ext cx="730216" cy="1095324"/>
        </a:xfrm>
        <a:prstGeom prst="rect">
          <a:avLst/>
        </a:prstGeom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ACCCA-7573-4F27-BB76-D1BFA52EAEE3}">
      <dsp:nvSpPr>
        <dsp:cNvPr id="0" name=""/>
        <dsp:cNvSpPr/>
      </dsp:nvSpPr>
      <dsp:spPr>
        <a:xfrm>
          <a:off x="242186" y="1539535"/>
          <a:ext cx="3338131" cy="104316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6571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Management of </a:t>
          </a:r>
          <a:r>
            <a:rPr sz="2100" kern="1200" dirty="0" smtClean="0"/>
            <a:t>loggings</a:t>
          </a:r>
          <a:endParaRPr lang="nl-BE" sz="2100" kern="1200" dirty="0"/>
        </a:p>
      </dsp:txBody>
      <dsp:txXfrm>
        <a:off x="242186" y="1539535"/>
        <a:ext cx="3338131" cy="1043166"/>
      </dsp:txXfrm>
    </dsp:sp>
    <dsp:sp modelId="{F94043AE-FBAE-4418-8D10-10B1481C95AF}">
      <dsp:nvSpPr>
        <dsp:cNvPr id="0" name=""/>
        <dsp:cNvSpPr/>
      </dsp:nvSpPr>
      <dsp:spPr>
        <a:xfrm>
          <a:off x="103097" y="1388856"/>
          <a:ext cx="730216" cy="1095324"/>
        </a:xfrm>
        <a:prstGeom prst="rect">
          <a:avLst/>
        </a:prstGeom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0D24CD-EC64-4585-8806-7B24163BBCA5}">
      <dsp:nvSpPr>
        <dsp:cNvPr id="0" name=""/>
        <dsp:cNvSpPr/>
      </dsp:nvSpPr>
      <dsp:spPr>
        <a:xfrm>
          <a:off x="3886878" y="1539535"/>
          <a:ext cx="3338131" cy="104316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6571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2100" kern="1200" dirty="0" smtClean="0"/>
            <a:t>System </a:t>
          </a:r>
          <a:r>
            <a:rPr lang="en-US" sz="2100" kern="1200" dirty="0" smtClean="0"/>
            <a:t>for</a:t>
          </a:r>
          <a:r>
            <a:rPr sz="2100" kern="1200" dirty="0" smtClean="0"/>
            <a:t> </a:t>
          </a:r>
          <a:r>
            <a:rPr sz="2100" kern="1200" dirty="0"/>
            <a:t>end-to-end </a:t>
          </a:r>
          <a:r>
            <a:rPr lang="en-US" sz="2100" kern="1200" dirty="0" smtClean="0"/>
            <a:t>encryption</a:t>
          </a:r>
          <a:endParaRPr lang="nl-BE" sz="2100" kern="1200" dirty="0"/>
        </a:p>
      </dsp:txBody>
      <dsp:txXfrm>
        <a:off x="3886878" y="1539535"/>
        <a:ext cx="3338131" cy="1043166"/>
      </dsp:txXfrm>
    </dsp:sp>
    <dsp:sp modelId="{1D377189-38FA-44FB-9886-A25D865375A4}">
      <dsp:nvSpPr>
        <dsp:cNvPr id="0" name=""/>
        <dsp:cNvSpPr/>
      </dsp:nvSpPr>
      <dsp:spPr>
        <a:xfrm>
          <a:off x="3747789" y="1388856"/>
          <a:ext cx="730216" cy="1095324"/>
        </a:xfrm>
        <a:prstGeom prst="rect">
          <a:avLst/>
        </a:prstGeom>
        <a:blipFill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50CB91-2850-4662-936D-F5CF85EB32D2}">
      <dsp:nvSpPr>
        <dsp:cNvPr id="0" name=""/>
        <dsp:cNvSpPr/>
      </dsp:nvSpPr>
      <dsp:spPr>
        <a:xfrm>
          <a:off x="7531571" y="1539535"/>
          <a:ext cx="3338131" cy="104316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6571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100" kern="1200" dirty="0" smtClean="0">
              <a:solidFill>
                <a:srgbClr val="3E6E5A"/>
              </a:solidFill>
            </a:rPr>
            <a:t>eHealth</a:t>
          </a:r>
          <a:r>
            <a:rPr sz="2100" kern="1200" dirty="0"/>
            <a:t>Box</a:t>
          </a:r>
          <a:endParaRPr lang="nl-BE" sz="2100" kern="1200" dirty="0"/>
        </a:p>
      </dsp:txBody>
      <dsp:txXfrm>
        <a:off x="7531571" y="1539535"/>
        <a:ext cx="3338131" cy="1043166"/>
      </dsp:txXfrm>
    </dsp:sp>
    <dsp:sp modelId="{82E38FB2-A96C-4D7A-A866-6D7BE57189A0}">
      <dsp:nvSpPr>
        <dsp:cNvPr id="0" name=""/>
        <dsp:cNvSpPr/>
      </dsp:nvSpPr>
      <dsp:spPr>
        <a:xfrm>
          <a:off x="7392482" y="1388856"/>
          <a:ext cx="730216" cy="1095324"/>
        </a:xfrm>
        <a:prstGeom prst="rect">
          <a:avLst/>
        </a:prstGeom>
        <a:blipFill>
          <a:blip xmlns:r="http://schemas.openxmlformats.org/officeDocument/2006/relationships"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5C0C8B-F255-4694-B3C6-8BE7DBC5F7E5}">
      <dsp:nvSpPr>
        <dsp:cNvPr id="0" name=""/>
        <dsp:cNvSpPr/>
      </dsp:nvSpPr>
      <dsp:spPr>
        <a:xfrm>
          <a:off x="242186" y="2852765"/>
          <a:ext cx="3338131" cy="104316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6571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2100" kern="1200"/>
            <a:t>Timestamping</a:t>
          </a:r>
          <a:endParaRPr lang="nl-BE" sz="2100" kern="1200"/>
        </a:p>
      </dsp:txBody>
      <dsp:txXfrm>
        <a:off x="242186" y="2852765"/>
        <a:ext cx="3338131" cy="1043166"/>
      </dsp:txXfrm>
    </dsp:sp>
    <dsp:sp modelId="{A9E14B50-194E-4A93-B9D9-20BB56D81973}">
      <dsp:nvSpPr>
        <dsp:cNvPr id="0" name=""/>
        <dsp:cNvSpPr/>
      </dsp:nvSpPr>
      <dsp:spPr>
        <a:xfrm>
          <a:off x="103097" y="2702086"/>
          <a:ext cx="730216" cy="1095324"/>
        </a:xfrm>
        <a:prstGeom prst="rect">
          <a:avLst/>
        </a:prstGeom>
        <a:blipFill>
          <a:blip xmlns:r="http://schemas.openxmlformats.org/officeDocument/2006/relationships"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1BB13E-A3FD-42F9-8D3A-DD2DDC4A3516}">
      <dsp:nvSpPr>
        <dsp:cNvPr id="0" name=""/>
        <dsp:cNvSpPr/>
      </dsp:nvSpPr>
      <dsp:spPr>
        <a:xfrm>
          <a:off x="3886878" y="2852765"/>
          <a:ext cx="3338131" cy="104316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6571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noProof="0" dirty="0" smtClean="0"/>
            <a:t>Coding and anonymising</a:t>
          </a:r>
          <a:endParaRPr lang="en-GB" sz="2100" kern="1200" noProof="0" dirty="0"/>
        </a:p>
      </dsp:txBody>
      <dsp:txXfrm>
        <a:off x="3886878" y="2852765"/>
        <a:ext cx="3338131" cy="1043166"/>
      </dsp:txXfrm>
    </dsp:sp>
    <dsp:sp modelId="{70C2EA1E-D7DB-4E74-806D-4590DBE781A3}">
      <dsp:nvSpPr>
        <dsp:cNvPr id="0" name=""/>
        <dsp:cNvSpPr/>
      </dsp:nvSpPr>
      <dsp:spPr>
        <a:xfrm>
          <a:off x="3747789" y="2702086"/>
          <a:ext cx="730216" cy="1095324"/>
        </a:xfrm>
        <a:prstGeom prst="rect">
          <a:avLst/>
        </a:prstGeom>
        <a:blipFill>
          <a:blip xmlns:r="http://schemas.openxmlformats.org/officeDocument/2006/relationships"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757731-3698-433B-8E7C-2EB749869931}">
      <dsp:nvSpPr>
        <dsp:cNvPr id="0" name=""/>
        <dsp:cNvSpPr/>
      </dsp:nvSpPr>
      <dsp:spPr>
        <a:xfrm>
          <a:off x="7531571" y="2852765"/>
          <a:ext cx="3338131" cy="104316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6571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Consultation of National register and CBSS registers</a:t>
          </a:r>
          <a:endParaRPr lang="nl-BE" sz="2100" kern="1200" dirty="0"/>
        </a:p>
      </dsp:txBody>
      <dsp:txXfrm>
        <a:off x="7531571" y="2852765"/>
        <a:ext cx="3338131" cy="1043166"/>
      </dsp:txXfrm>
    </dsp:sp>
    <dsp:sp modelId="{139FD9EA-3509-4D4C-98D4-BC741BA871D8}">
      <dsp:nvSpPr>
        <dsp:cNvPr id="0" name=""/>
        <dsp:cNvSpPr/>
      </dsp:nvSpPr>
      <dsp:spPr>
        <a:xfrm>
          <a:off x="7392482" y="2702086"/>
          <a:ext cx="730216" cy="1095324"/>
        </a:xfrm>
        <a:prstGeom prst="rect">
          <a:avLst/>
        </a:prstGeom>
        <a:blipFill>
          <a:blip xmlns:r="http://schemas.openxmlformats.org/officeDocument/2006/relationships"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C56DC3-2158-416C-A2CA-0A41276F6E72}">
      <dsp:nvSpPr>
        <dsp:cNvPr id="0" name=""/>
        <dsp:cNvSpPr/>
      </dsp:nvSpPr>
      <dsp:spPr>
        <a:xfrm>
          <a:off x="3886878" y="4165996"/>
          <a:ext cx="3338131" cy="104316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6571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Reference directories</a:t>
          </a:r>
          <a:r>
            <a:rPr sz="2100" kern="1200" dirty="0" smtClean="0"/>
            <a:t> (</a:t>
          </a:r>
          <a:r>
            <a:rPr lang="nl-BE" sz="2100" kern="1200" dirty="0" smtClean="0"/>
            <a:t>hub-</a:t>
          </a:r>
          <a:r>
            <a:rPr sz="2100" kern="1200" dirty="0" err="1" smtClean="0"/>
            <a:t>metahub</a:t>
          </a:r>
          <a:r>
            <a:rPr lang="nl-BE" sz="2100" kern="1200" dirty="0" smtClean="0"/>
            <a:t> system</a:t>
          </a:r>
          <a:r>
            <a:rPr sz="2100" kern="1200" dirty="0" smtClean="0"/>
            <a:t>)</a:t>
          </a:r>
          <a:endParaRPr lang="nl-BE" sz="2100" kern="1200" dirty="0"/>
        </a:p>
      </dsp:txBody>
      <dsp:txXfrm>
        <a:off x="3886878" y="4165996"/>
        <a:ext cx="3338131" cy="1043166"/>
      </dsp:txXfrm>
    </dsp:sp>
    <dsp:sp modelId="{763F0339-AF8A-4C55-81EF-EEBFD25A8379}">
      <dsp:nvSpPr>
        <dsp:cNvPr id="0" name=""/>
        <dsp:cNvSpPr/>
      </dsp:nvSpPr>
      <dsp:spPr>
        <a:xfrm>
          <a:off x="3747789" y="4015316"/>
          <a:ext cx="730216" cy="1095324"/>
        </a:xfrm>
        <a:prstGeom prst="rect">
          <a:avLst/>
        </a:prstGeom>
        <a:blipFill>
          <a:blip xmlns:r="http://schemas.openxmlformats.org/officeDocument/2006/relationships"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4710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710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A29A6-86A1-4C77-B3EB-5344DDC64EE2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7423"/>
            <a:ext cx="3077739" cy="4710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3"/>
            <a:ext cx="3077739" cy="4710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468987-2D7B-428C-91AE-04CA5E940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243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4694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694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472D4DB-24C3-43B8-8E4A-324AA65BA7B2}" type="datetimeFigureOut">
              <a:rPr lang="en-US"/>
              <a:pPr>
                <a:defRPr/>
              </a:pPr>
              <a:t>9/27/2023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1"/>
            <a:ext cx="3077739" cy="4694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1"/>
            <a:ext cx="3077739" cy="4694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9A4C6B6-9186-44B6-AEB1-8528D7C6E6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39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14B466-97F6-42AD-BA69-3128B6BE031F}" type="slidenum">
              <a:rPr lang="en-GB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fr-BE" alt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91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D31976-9B74-4DEB-BA7A-338D8B7DCAC4}" type="slidenum">
              <a:rPr lang="en-GB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fr-BE" alt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743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7425" y="1081088"/>
            <a:ext cx="5189538" cy="29194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EDF498-6B22-4C23-B9DE-FBD91F7FCCAE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4079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4170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 defTabSz="931863"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31863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31863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31863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31863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1B907515-5630-4CCA-8FC0-9240982DAEDB}" type="slidenum">
              <a:rPr lang="nl-NL" altLang="en-US">
                <a:solidFill>
                  <a:srgbClr val="000000"/>
                </a:solidFill>
                <a:latin typeface="Arial" charset="0"/>
              </a:rPr>
              <a:pPr algn="r"/>
              <a:t>7</a:t>
            </a:fld>
            <a:endParaRPr lang="nl-NL" alt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4147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 defTabSz="931863"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31863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31863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31863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31863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58778CF7-6775-48B0-BD2D-D3D6DE5BD562}" type="slidenum">
              <a:rPr lang="nl-NL" altLang="en-US">
                <a:solidFill>
                  <a:srgbClr val="000000"/>
                </a:solidFill>
                <a:latin typeface="Arial" charset="0"/>
              </a:rPr>
              <a:pPr algn="r"/>
              <a:t>7</a:t>
            </a:fld>
            <a:endParaRPr lang="nl-NL" alt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4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3177776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A44301-3FF7-6B40-A3C4-9CEE3D6B2BC2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993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556795"/>
            <a:ext cx="10363200" cy="1470025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996952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215967" y="6453191"/>
            <a:ext cx="2844800" cy="293687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9" r="83862" b="92911"/>
          <a:stretch/>
        </p:blipFill>
        <p:spPr>
          <a:xfrm>
            <a:off x="9336360" y="199258"/>
            <a:ext cx="2855640" cy="781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83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06903" y="116632"/>
            <a:ext cx="10975497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GB" sz="4000" kern="1200" dirty="0">
                <a:solidFill>
                  <a:srgbClr val="C00000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609600" y="1124744"/>
            <a:ext cx="10972800" cy="518457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  <a:endParaRPr lang="en-GB" altLang="en-US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EDDD6-2727-439E-A96F-E9FD4CA773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931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200" y="6489703"/>
            <a:ext cx="100118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CC5E9-F9D9-46F9-AA92-085E1A182B7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6293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200" y="6489703"/>
            <a:ext cx="100118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CC5E9-F9D9-46F9-AA92-085E1A182B7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582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188640"/>
            <a:ext cx="10972800" cy="929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196752"/>
            <a:ext cx="10972800" cy="5285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  <a:endParaRPr lang="en-GB" altLang="en-US" dirty="0" smtClean="0"/>
          </a:p>
        </p:txBody>
      </p:sp>
      <p:sp>
        <p:nvSpPr>
          <p:cNvPr id="1029" name="TextBox 7"/>
          <p:cNvSpPr txBox="1">
            <a:spLocks noChangeArrowheads="1"/>
          </p:cNvSpPr>
          <p:nvPr userDrawn="1"/>
        </p:nvSpPr>
        <p:spPr bwMode="auto">
          <a:xfrm>
            <a:off x="609600" y="6488668"/>
            <a:ext cx="10079567" cy="369332"/>
          </a:xfrm>
          <a:prstGeom prst="rect">
            <a:avLst/>
          </a:prstGeom>
          <a:solidFill>
            <a:srgbClr val="C000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25200" y="6489703"/>
            <a:ext cx="10011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B2A7D7-3B07-4F16-B17F-21A2F67651B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8" t="856" r="84797" b="92911"/>
          <a:stretch/>
        </p:blipFill>
        <p:spPr>
          <a:xfrm>
            <a:off x="10776520" y="6488668"/>
            <a:ext cx="1080120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623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4" r:id="rId3"/>
    <p:sldLayoutId id="2147483915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GB" altLang="en-US" sz="4000" kern="1200" dirty="0" smtClean="0">
          <a:solidFill>
            <a:srgbClr val="C00000"/>
          </a:solidFill>
          <a:latin typeface="+mj-lt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3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11" Type="http://schemas.openxmlformats.org/officeDocument/2006/relationships/image" Target="../media/image21.png"/><Relationship Id="rId5" Type="http://schemas.openxmlformats.org/officeDocument/2006/relationships/image" Target="../media/image7.png"/><Relationship Id="rId10" Type="http://schemas.openxmlformats.org/officeDocument/2006/relationships/image" Target="../media/image20.png"/><Relationship Id="rId4" Type="http://schemas.openxmlformats.org/officeDocument/2006/relationships/image" Target="../media/image6.png"/><Relationship Id="rId9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jpe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jpeg"/><Relationship Id="rId12" Type="http://schemas.openxmlformats.org/officeDocument/2006/relationships/image" Target="../media/image4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jpeg"/><Relationship Id="rId10" Type="http://schemas.openxmlformats.org/officeDocument/2006/relationships/image" Target="../media/image41.png"/><Relationship Id="rId4" Type="http://schemas.openxmlformats.org/officeDocument/2006/relationships/image" Target="../media/image35.jpeg"/><Relationship Id="rId9" Type="http://schemas.openxmlformats.org/officeDocument/2006/relationships/image" Target="../media/image4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4 CuadroTexto"/>
          <p:cNvSpPr txBox="1">
            <a:spLocks noChangeArrowheads="1"/>
          </p:cNvSpPr>
          <p:nvPr/>
        </p:nvSpPr>
        <p:spPr bwMode="auto">
          <a:xfrm>
            <a:off x="1919536" y="2558514"/>
            <a:ext cx="8568951" cy="14465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s-ES" sz="4400" b="1" dirty="0">
                <a:solidFill>
                  <a:srgbClr val="376092"/>
                </a:solidFill>
              </a:rPr>
              <a:t>Digital transformation </a:t>
            </a:r>
            <a:r>
              <a:rPr lang="es-ES" sz="4400" b="1" dirty="0" smtClean="0">
                <a:solidFill>
                  <a:srgbClr val="376092"/>
                </a:solidFill>
              </a:rPr>
              <a:t>of</a:t>
            </a:r>
          </a:p>
          <a:p>
            <a:pPr algn="ctr">
              <a:defRPr/>
            </a:pPr>
            <a:r>
              <a:rPr lang="es-ES" sz="4400" b="1" dirty="0" smtClean="0">
                <a:solidFill>
                  <a:srgbClr val="376092"/>
                </a:solidFill>
              </a:rPr>
              <a:t>the </a:t>
            </a:r>
            <a:r>
              <a:rPr lang="es-ES" sz="4400" b="1" dirty="0">
                <a:solidFill>
                  <a:srgbClr val="376092"/>
                </a:solidFill>
              </a:rPr>
              <a:t>healthcare system in </a:t>
            </a:r>
            <a:r>
              <a:rPr lang="es-ES" sz="4400" b="1" dirty="0" smtClean="0">
                <a:solidFill>
                  <a:srgbClr val="376092"/>
                </a:solidFill>
              </a:rPr>
              <a:t>Belgium</a:t>
            </a:r>
            <a:endParaRPr lang="es-ES" sz="4000" b="1" dirty="0">
              <a:solidFill>
                <a:srgbClr val="376092"/>
              </a:solidFill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237910E-D1FC-DBC7-E9B9-97A495A016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89046" y="5157272"/>
            <a:ext cx="1613870" cy="7200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781" y="548680"/>
            <a:ext cx="3600400" cy="116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17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Group 92"/>
          <p:cNvGrpSpPr>
            <a:grpSpLocks/>
          </p:cNvGrpSpPr>
          <p:nvPr/>
        </p:nvGrpSpPr>
        <p:grpSpPr bwMode="auto">
          <a:xfrm>
            <a:off x="4263652" y="2530421"/>
            <a:ext cx="3054350" cy="2659062"/>
            <a:chOff x="2955608" y="2523164"/>
            <a:chExt cx="3054830" cy="2657760"/>
          </a:xfrm>
        </p:grpSpPr>
        <p:sp>
          <p:nvSpPr>
            <p:cNvPr id="22" name="Flowchart: Connector 21"/>
            <p:cNvSpPr/>
            <p:nvPr/>
          </p:nvSpPr>
          <p:spPr>
            <a:xfrm>
              <a:off x="3203297" y="2523164"/>
              <a:ext cx="2657893" cy="2657760"/>
            </a:xfrm>
            <a:prstGeom prst="flowChartConnector">
              <a:avLst/>
            </a:prstGeom>
            <a:solidFill>
              <a:schemeClr val="bg1">
                <a:alpha val="67000"/>
              </a:schemeClr>
            </a:solidFill>
            <a:ln>
              <a:solidFill>
                <a:srgbClr val="3F6D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3628814" y="2669142"/>
              <a:ext cx="552537" cy="607714"/>
            </a:xfrm>
            <a:prstGeom prst="line">
              <a:avLst/>
            </a:prstGeom>
            <a:ln w="25400" cmpd="sng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4922830" y="2669142"/>
              <a:ext cx="562063" cy="634689"/>
            </a:xfrm>
            <a:prstGeom prst="line">
              <a:avLst/>
            </a:prstGeom>
            <a:ln w="254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endCxn id="55" idx="1"/>
            </p:cNvCxnSpPr>
            <p:nvPr/>
          </p:nvCxnSpPr>
          <p:spPr>
            <a:xfrm flipV="1">
              <a:off x="5224503" y="3833797"/>
              <a:ext cx="785935" cy="9520"/>
            </a:xfrm>
            <a:prstGeom prst="line">
              <a:avLst/>
            </a:prstGeom>
            <a:ln w="254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4922830" y="4431991"/>
              <a:ext cx="562063" cy="675944"/>
            </a:xfrm>
            <a:prstGeom prst="line">
              <a:avLst/>
            </a:prstGeom>
            <a:ln w="254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3563717" y="4425644"/>
              <a:ext cx="611283" cy="641036"/>
            </a:xfrm>
            <a:prstGeom prst="line">
              <a:avLst/>
            </a:prstGeom>
            <a:ln w="254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21" idx="2"/>
              <a:endCxn id="44" idx="3"/>
            </p:cNvCxnSpPr>
            <p:nvPr/>
          </p:nvCxnSpPr>
          <p:spPr>
            <a:xfrm flipH="1" flipV="1">
              <a:off x="2955608" y="3830623"/>
              <a:ext cx="884377" cy="22214"/>
            </a:xfrm>
            <a:prstGeom prst="line">
              <a:avLst/>
            </a:prstGeom>
            <a:ln w="254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319" name="Picture 7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 flipV="1">
              <a:off x="3366605" y="4012647"/>
              <a:ext cx="483518" cy="483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20" name="Picture 7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 flipV="1">
              <a:off x="4256567" y="4578498"/>
              <a:ext cx="488154" cy="488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21" name="Picture 7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 flipV="1">
              <a:off x="5220318" y="4044588"/>
              <a:ext cx="488154" cy="488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22" name="Picture 7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 flipV="1">
              <a:off x="4276225" y="2669854"/>
              <a:ext cx="482940" cy="482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23" name="Picture 8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 flipV="1">
              <a:off x="5243115" y="3201159"/>
              <a:ext cx="482940" cy="482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24" name="Picture 8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390861" y="3204316"/>
              <a:ext cx="476625" cy="476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Flowchart: Connector 20"/>
            <p:cNvSpPr/>
            <p:nvPr/>
          </p:nvSpPr>
          <p:spPr>
            <a:xfrm>
              <a:off x="3779974" y="3178480"/>
              <a:ext cx="1440088" cy="1347128"/>
            </a:xfrm>
            <a:prstGeom prst="flowChartConnector">
              <a:avLst/>
            </a:prstGeom>
            <a:solidFill>
              <a:srgbClr val="3F6D57"/>
            </a:solidFill>
            <a:ln>
              <a:solidFill>
                <a:srgbClr val="3F6D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BE" b="1" dirty="0" err="1" smtClean="0">
                  <a:solidFill>
                    <a:schemeClr val="bg1"/>
                  </a:solidFill>
                </a:rPr>
                <a:t>Health</a:t>
              </a:r>
              <a:r>
                <a:rPr lang="fr-BE" b="1" dirty="0" smtClean="0">
                  <a:solidFill>
                    <a:schemeClr val="bg1"/>
                  </a:solidFill>
                </a:rPr>
                <a:t> care provider</a:t>
              </a:r>
              <a:endParaRPr lang="fr-BE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Actual</a:t>
            </a:r>
            <a:r>
              <a:rPr lang="nl-BE" dirty="0" smtClean="0"/>
              <a:t> </a:t>
            </a:r>
            <a:r>
              <a:rPr lang="nl-BE" dirty="0" err="1" smtClean="0"/>
              <a:t>situation</a:t>
            </a:r>
            <a:r>
              <a:rPr lang="nl-BE" dirty="0" smtClean="0"/>
              <a:t> – health care </a:t>
            </a:r>
            <a:r>
              <a:rPr lang="nl-BE" dirty="0" err="1" smtClean="0"/>
              <a:t>provision</a:t>
            </a:r>
            <a:endParaRPr lang="fr-B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C5E9-F9D9-46F9-AA92-085E1A182B77}" type="slidenum">
              <a:rPr lang="en-GB" smtClean="0"/>
              <a:pPr/>
              <a:t>2</a:t>
            </a:fld>
            <a:endParaRPr lang="en-GB" dirty="0"/>
          </a:p>
        </p:txBody>
      </p:sp>
      <p:grpSp>
        <p:nvGrpSpPr>
          <p:cNvPr id="108" name="Group 107"/>
          <p:cNvGrpSpPr>
            <a:grpSpLocks/>
          </p:cNvGrpSpPr>
          <p:nvPr/>
        </p:nvGrpSpPr>
        <p:grpSpPr bwMode="auto">
          <a:xfrm>
            <a:off x="1790327" y="5135564"/>
            <a:ext cx="3240088" cy="1089025"/>
            <a:chOff x="483110" y="5136172"/>
            <a:chExt cx="3240360" cy="1088504"/>
          </a:xfrm>
        </p:grpSpPr>
        <p:grpSp>
          <p:nvGrpSpPr>
            <p:cNvPr id="11306" name="Group 67"/>
            <p:cNvGrpSpPr>
              <a:grpSpLocks/>
            </p:cNvGrpSpPr>
            <p:nvPr/>
          </p:nvGrpSpPr>
          <p:grpSpPr bwMode="auto">
            <a:xfrm>
              <a:off x="483110" y="5136172"/>
              <a:ext cx="3240360" cy="1088504"/>
              <a:chOff x="398612" y="5107746"/>
              <a:chExt cx="3240360" cy="1088504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398612" y="5107746"/>
                <a:ext cx="1152622" cy="108057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1551234" y="5107746"/>
                <a:ext cx="2087738" cy="1080570"/>
              </a:xfrm>
              <a:prstGeom prst="rect">
                <a:avLst/>
              </a:prstGeom>
              <a:solidFill>
                <a:srgbClr val="3E6E5A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1521069" y="5137894"/>
                <a:ext cx="2024232" cy="1058356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BE" sz="1000" dirty="0">
                  <a:solidFill>
                    <a:schemeClr val="bg1"/>
                  </a:solidFill>
                  <a:latin typeface="+mn-lt"/>
                  <a:cs typeface="+mn-cs"/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BE" dirty="0" err="1" smtClean="0">
                    <a:solidFill>
                      <a:schemeClr val="bg1"/>
                    </a:solidFill>
                    <a:latin typeface="+mn-lt"/>
                  </a:rPr>
                  <a:t>Results</a:t>
                </a:r>
                <a:r>
                  <a:rPr lang="fr-BE" dirty="0" smtClean="0">
                    <a:solidFill>
                      <a:schemeClr val="bg1"/>
                    </a:solidFill>
                    <a:latin typeface="+mn-lt"/>
                  </a:rPr>
                  <a:t> and reports of </a:t>
                </a:r>
                <a:r>
                  <a:rPr lang="fr-BE" dirty="0" err="1" smtClean="0">
                    <a:solidFill>
                      <a:schemeClr val="bg1"/>
                    </a:solidFill>
                    <a:latin typeface="+mn-lt"/>
                  </a:rPr>
                  <a:t>examinations</a:t>
                </a:r>
                <a:endParaRPr lang="fr-BE" dirty="0">
                  <a:solidFill>
                    <a:schemeClr val="bg1"/>
                  </a:solidFill>
                  <a:latin typeface="+mn-lt"/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B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cs typeface="+mn-cs"/>
                </a:endParaRPr>
              </a:p>
            </p:txBody>
          </p:sp>
        </p:grpSp>
        <p:pic>
          <p:nvPicPr>
            <p:cNvPr id="11307" name="Picture 9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9019" y="5163796"/>
              <a:ext cx="1016496" cy="1016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6" name="Group 105"/>
          <p:cNvGrpSpPr>
            <a:grpSpLocks/>
          </p:cNvGrpSpPr>
          <p:nvPr/>
        </p:nvGrpSpPr>
        <p:grpSpPr bwMode="auto">
          <a:xfrm>
            <a:off x="1826841" y="1382714"/>
            <a:ext cx="3260725" cy="1158875"/>
            <a:chOff x="518456" y="1382445"/>
            <a:chExt cx="3261456" cy="1158760"/>
          </a:xfrm>
        </p:grpSpPr>
        <p:grpSp>
          <p:nvGrpSpPr>
            <p:cNvPr id="11300" name="Group 93"/>
            <p:cNvGrpSpPr>
              <a:grpSpLocks/>
            </p:cNvGrpSpPr>
            <p:nvPr/>
          </p:nvGrpSpPr>
          <p:grpSpPr bwMode="auto">
            <a:xfrm>
              <a:off x="546770" y="1394932"/>
              <a:ext cx="3233142" cy="1146273"/>
              <a:chOff x="546770" y="1424385"/>
              <a:chExt cx="3233142" cy="1146273"/>
            </a:xfrm>
          </p:grpSpPr>
          <p:grpSp>
            <p:nvGrpSpPr>
              <p:cNvPr id="11302" name="Group 33"/>
              <p:cNvGrpSpPr>
                <a:grpSpLocks/>
              </p:cNvGrpSpPr>
              <p:nvPr/>
            </p:nvGrpSpPr>
            <p:grpSpPr bwMode="auto">
              <a:xfrm>
                <a:off x="546770" y="1424385"/>
                <a:ext cx="3176700" cy="1080121"/>
                <a:chOff x="747228" y="1772815"/>
                <a:chExt cx="3176700" cy="1080121"/>
              </a:xfrm>
            </p:grpSpPr>
            <p:sp>
              <p:nvSpPr>
                <p:cNvPr id="36" name="Rectangle 35"/>
                <p:cNvSpPr/>
                <p:nvPr/>
              </p:nvSpPr>
              <p:spPr>
                <a:xfrm>
                  <a:off x="747495" y="1773027"/>
                  <a:ext cx="1100384" cy="1079393"/>
                </a:xfrm>
                <a:prstGeom prst="rect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1835176" y="1773027"/>
                  <a:ext cx="2088031" cy="1079393"/>
                </a:xfrm>
                <a:prstGeom prst="rect">
                  <a:avLst/>
                </a:prstGeom>
                <a:solidFill>
                  <a:srgbClr val="3E6E5A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8" name="TextBox 37"/>
              <p:cNvSpPr txBox="1"/>
              <p:nvPr/>
            </p:nvSpPr>
            <p:spPr>
              <a:xfrm>
                <a:off x="1691881" y="1508726"/>
                <a:ext cx="2088031" cy="1061932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dirty="0" smtClean="0">
                    <a:solidFill>
                      <a:schemeClr val="bg1"/>
                    </a:solidFill>
                    <a:latin typeface="+mn-lt"/>
                  </a:rPr>
                  <a:t>Consultation of medical history via </a:t>
                </a:r>
                <a:r>
                  <a:rPr lang="en-GB" dirty="0" err="1" smtClean="0">
                    <a:solidFill>
                      <a:schemeClr val="bg1"/>
                    </a:solidFill>
                    <a:latin typeface="+mn-lt"/>
                  </a:rPr>
                  <a:t>SumEHR</a:t>
                </a:r>
                <a:endParaRPr lang="en-GB" dirty="0" smtClean="0">
                  <a:latin typeface="+mn-lt"/>
                  <a:cs typeface="+mn-cs"/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B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cs typeface="+mn-cs"/>
                </a:endParaRPr>
              </a:p>
            </p:txBody>
          </p:sp>
        </p:grpSp>
        <p:pic>
          <p:nvPicPr>
            <p:cNvPr id="11301" name="Picture 95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456" y="1382445"/>
              <a:ext cx="1129308" cy="1129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7" name="Group 106"/>
          <p:cNvGrpSpPr>
            <a:grpSpLocks/>
          </p:cNvGrpSpPr>
          <p:nvPr/>
        </p:nvGrpSpPr>
        <p:grpSpPr bwMode="auto">
          <a:xfrm>
            <a:off x="1803028" y="3290888"/>
            <a:ext cx="2460625" cy="1204912"/>
            <a:chOff x="495636" y="3290765"/>
            <a:chExt cx="2459972" cy="1205400"/>
          </a:xfrm>
        </p:grpSpPr>
        <p:grpSp>
          <p:nvGrpSpPr>
            <p:cNvPr id="11295" name="Group 68"/>
            <p:cNvGrpSpPr>
              <a:grpSpLocks/>
            </p:cNvGrpSpPr>
            <p:nvPr/>
          </p:nvGrpSpPr>
          <p:grpSpPr bwMode="auto">
            <a:xfrm>
              <a:off x="495636" y="3290765"/>
              <a:ext cx="2459972" cy="1205400"/>
              <a:chOff x="455844" y="3290765"/>
              <a:chExt cx="2459972" cy="1205400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455844" y="3290765"/>
                <a:ext cx="1152219" cy="1079937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1608063" y="3290765"/>
                <a:ext cx="1307753" cy="1079937"/>
              </a:xfrm>
              <a:prstGeom prst="rect">
                <a:avLst/>
              </a:prstGeom>
              <a:solidFill>
                <a:srgbClr val="3E6E5A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11299" name="TextBox 44"/>
              <p:cNvSpPr txBox="1">
                <a:spLocks noChangeArrowheads="1"/>
              </p:cNvSpPr>
              <p:nvPr/>
            </p:nvSpPr>
            <p:spPr bwMode="auto">
              <a:xfrm>
                <a:off x="1668825" y="3462392"/>
                <a:ext cx="1246991" cy="10337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Aft>
                    <a:spcPct val="0"/>
                  </a:spcAft>
                  <a:buSzPct val="100000"/>
                  <a:buFont typeface="Arial" charset="0"/>
                  <a:defRPr sz="1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Aft>
                    <a:spcPct val="0"/>
                  </a:spcAft>
                  <a:buSzPct val="100000"/>
                  <a:buFont typeface="Arial" charset="0"/>
                  <a:defRPr sz="1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Aft>
                    <a:spcPct val="0"/>
                  </a:spcAft>
                  <a:buSzPct val="100000"/>
                  <a:buFont typeface="Arial" charset="0"/>
                  <a:defRPr sz="1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Aft>
                    <a:spcPct val="0"/>
                  </a:spcAft>
                  <a:buSzPct val="100000"/>
                  <a:buFont typeface="Arial" charset="0"/>
                  <a:defRPr sz="1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fr-BE" altLang="en-US" sz="1800" dirty="0" err="1" smtClean="0">
                    <a:solidFill>
                      <a:schemeClr val="bg1"/>
                    </a:solidFill>
                    <a:latin typeface="+mn-lt"/>
                  </a:rPr>
                  <a:t>Medication</a:t>
                </a:r>
                <a:endParaRPr lang="fr-BE" altLang="en-US" sz="1800" dirty="0" smtClean="0">
                  <a:solidFill>
                    <a:schemeClr val="bg1"/>
                  </a:solidFill>
                  <a:latin typeface="+mn-lt"/>
                </a:endParaRPr>
              </a:p>
              <a:p>
                <a:pPr algn="ctr"/>
                <a:r>
                  <a:rPr lang="nl-BE" altLang="en-US" sz="1800" dirty="0" err="1" smtClean="0">
                    <a:solidFill>
                      <a:schemeClr val="bg1"/>
                    </a:solidFill>
                    <a:latin typeface="+mn-lt"/>
                  </a:rPr>
                  <a:t>schedule</a:t>
                </a:r>
                <a:endParaRPr lang="fr-BE" altLang="en-US" sz="1800" dirty="0">
                  <a:solidFill>
                    <a:schemeClr val="bg1"/>
                  </a:solidFill>
                  <a:latin typeface="+mn-lt"/>
                </a:endParaRPr>
              </a:p>
            </p:txBody>
          </p:sp>
        </p:grpSp>
        <p:pic>
          <p:nvPicPr>
            <p:cNvPr id="11296" name="Picture 96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8526" y="3320177"/>
              <a:ext cx="1086712" cy="108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1" name="Group 110"/>
          <p:cNvGrpSpPr>
            <a:grpSpLocks/>
          </p:cNvGrpSpPr>
          <p:nvPr/>
        </p:nvGrpSpPr>
        <p:grpSpPr bwMode="auto">
          <a:xfrm>
            <a:off x="6709990" y="1443038"/>
            <a:ext cx="3257550" cy="1079500"/>
            <a:chOff x="5403035" y="1443044"/>
            <a:chExt cx="3255987" cy="1080120"/>
          </a:xfrm>
        </p:grpSpPr>
        <p:grpSp>
          <p:nvGrpSpPr>
            <p:cNvPr id="11290" name="Group 69"/>
            <p:cNvGrpSpPr>
              <a:grpSpLocks/>
            </p:cNvGrpSpPr>
            <p:nvPr/>
          </p:nvGrpSpPr>
          <p:grpSpPr bwMode="auto">
            <a:xfrm>
              <a:off x="5403035" y="1443044"/>
              <a:ext cx="3255987" cy="1080120"/>
              <a:chOff x="5425798" y="1315063"/>
              <a:chExt cx="3255987" cy="1080120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5425798" y="1315063"/>
                <a:ext cx="1151972" cy="108012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6577770" y="1315063"/>
                <a:ext cx="2088148" cy="1080120"/>
              </a:xfrm>
              <a:prstGeom prst="rect">
                <a:avLst/>
              </a:prstGeom>
              <a:solidFill>
                <a:srgbClr val="3E6E5A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6595224" y="1345242"/>
                <a:ext cx="2086561" cy="1038821"/>
              </a:xfrm>
              <a:prstGeom prst="rect">
                <a:avLst/>
              </a:prstGeom>
            </p:spPr>
            <p:txBody>
              <a:bodyPr>
                <a:normAutofit lnSpcReduction="10000"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BE" sz="1000" dirty="0">
                  <a:solidFill>
                    <a:schemeClr val="bg1"/>
                  </a:solidFill>
                  <a:latin typeface="+mn-lt"/>
                  <a:cs typeface="+mn-cs"/>
                </a:endParaRPr>
              </a:p>
              <a:p>
                <a:pPr marL="82550"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BE" dirty="0" smtClean="0">
                    <a:solidFill>
                      <a:schemeClr val="bg1"/>
                    </a:solidFill>
                    <a:latin typeface="+mn-lt"/>
                  </a:rPr>
                  <a:t>Online guidelines and </a:t>
                </a:r>
                <a:r>
                  <a:rPr lang="fr-BE" dirty="0" err="1" smtClean="0">
                    <a:solidFill>
                      <a:schemeClr val="bg1"/>
                    </a:solidFill>
                    <a:latin typeface="+mn-lt"/>
                  </a:rPr>
                  <a:t>decision</a:t>
                </a:r>
                <a:r>
                  <a:rPr lang="fr-BE" dirty="0" smtClean="0">
                    <a:solidFill>
                      <a:schemeClr val="bg1"/>
                    </a:solidFill>
                    <a:latin typeface="+mn-lt"/>
                  </a:rPr>
                  <a:t> support</a:t>
                </a:r>
                <a:endParaRPr lang="fr-BE" dirty="0">
                  <a:solidFill>
                    <a:schemeClr val="bg1"/>
                  </a:solidFill>
                  <a:latin typeface="+mn-lt"/>
                </a:endParaRPr>
              </a:p>
            </p:txBody>
          </p:sp>
        </p:grpSp>
        <p:pic>
          <p:nvPicPr>
            <p:cNvPr id="11291" name="Picture 98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4394" y="1478427"/>
              <a:ext cx="985292" cy="985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9" name="Group 108"/>
          <p:cNvGrpSpPr>
            <a:grpSpLocks/>
          </p:cNvGrpSpPr>
          <p:nvPr/>
        </p:nvGrpSpPr>
        <p:grpSpPr bwMode="auto">
          <a:xfrm>
            <a:off x="6697290" y="5106988"/>
            <a:ext cx="3270250" cy="1185862"/>
            <a:chOff x="5389884" y="5107746"/>
            <a:chExt cx="3269138" cy="1184852"/>
          </a:xfrm>
        </p:grpSpPr>
        <p:grpSp>
          <p:nvGrpSpPr>
            <p:cNvPr id="11283" name="Group 70"/>
            <p:cNvGrpSpPr>
              <a:grpSpLocks/>
            </p:cNvGrpSpPr>
            <p:nvPr/>
          </p:nvGrpSpPr>
          <p:grpSpPr bwMode="auto">
            <a:xfrm>
              <a:off x="5403035" y="5149276"/>
              <a:ext cx="3255987" cy="1088504"/>
              <a:chOff x="5508175" y="5117132"/>
              <a:chExt cx="3255987" cy="1088504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5507720" y="5116842"/>
                <a:ext cx="1152133" cy="1080166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6659853" y="5116842"/>
                <a:ext cx="2088439" cy="1080166"/>
              </a:xfrm>
              <a:prstGeom prst="rect">
                <a:avLst/>
              </a:prstGeom>
              <a:solidFill>
                <a:srgbClr val="3E6E5A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6677309" y="5146979"/>
                <a:ext cx="2086853" cy="1057961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BE" sz="1000" dirty="0">
                  <a:solidFill>
                    <a:schemeClr val="bg1"/>
                  </a:solidFill>
                  <a:latin typeface="+mn-lt"/>
                  <a:cs typeface="+mn-cs"/>
                </a:endParaRPr>
              </a:p>
              <a:p>
                <a:pPr marL="177800"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BE" dirty="0" err="1" smtClean="0">
                    <a:solidFill>
                      <a:schemeClr val="bg1"/>
                    </a:solidFill>
                    <a:latin typeface="+mn-lt"/>
                  </a:rPr>
                  <a:t>Electronic</a:t>
                </a:r>
                <a:endParaRPr lang="fr-BE" dirty="0">
                  <a:solidFill>
                    <a:schemeClr val="bg1"/>
                  </a:solidFill>
                  <a:latin typeface="+mn-lt"/>
                </a:endParaRPr>
              </a:p>
              <a:p>
                <a:pPr marL="177800"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BE" dirty="0" err="1" smtClean="0">
                    <a:solidFill>
                      <a:schemeClr val="bg1"/>
                    </a:solidFill>
                    <a:latin typeface="+mn-lt"/>
                  </a:rPr>
                  <a:t>referral</a:t>
                </a:r>
                <a:r>
                  <a:rPr lang="fr-BE" dirty="0" smtClean="0">
                    <a:solidFill>
                      <a:schemeClr val="bg1"/>
                    </a:solidFill>
                    <a:latin typeface="+mn-lt"/>
                  </a:rPr>
                  <a:t> </a:t>
                </a:r>
                <a:r>
                  <a:rPr lang="fr-BE" dirty="0" err="1" smtClean="0">
                    <a:solidFill>
                      <a:schemeClr val="bg1"/>
                    </a:solidFill>
                    <a:latin typeface="+mn-lt"/>
                  </a:rPr>
                  <a:t>letters</a:t>
                </a:r>
                <a:endParaRPr lang="fr-BE" dirty="0">
                  <a:latin typeface="+mn-lt"/>
                  <a:cs typeface="+mn-cs"/>
                </a:endParaRPr>
              </a:p>
            </p:txBody>
          </p:sp>
        </p:grpSp>
        <p:grpSp>
          <p:nvGrpSpPr>
            <p:cNvPr id="11284" name="Group 101"/>
            <p:cNvGrpSpPr>
              <a:grpSpLocks/>
            </p:cNvGrpSpPr>
            <p:nvPr/>
          </p:nvGrpSpPr>
          <p:grpSpPr bwMode="auto">
            <a:xfrm>
              <a:off x="5389884" y="5107746"/>
              <a:ext cx="1186811" cy="1184852"/>
              <a:chOff x="5389884" y="5104775"/>
              <a:chExt cx="1241108" cy="1241108"/>
            </a:xfrm>
          </p:grpSpPr>
          <p:pic>
            <p:nvPicPr>
              <p:cNvPr id="11285" name="Picture 99"/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89884" y="5104775"/>
                <a:ext cx="1241108" cy="12411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86" name="Picture 100"/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62196" y="5445224"/>
                <a:ext cx="174979" cy="1749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110" name="Group 109"/>
          <p:cNvGrpSpPr>
            <a:grpSpLocks/>
          </p:cNvGrpSpPr>
          <p:nvPr/>
        </p:nvGrpSpPr>
        <p:grpSpPr bwMode="auto">
          <a:xfrm>
            <a:off x="7318002" y="3294064"/>
            <a:ext cx="2738438" cy="1119187"/>
            <a:chOff x="6010438" y="3294151"/>
            <a:chExt cx="2738025" cy="1118781"/>
          </a:xfrm>
        </p:grpSpPr>
        <p:grpSp>
          <p:nvGrpSpPr>
            <p:cNvPr id="11276" name="Group 40"/>
            <p:cNvGrpSpPr>
              <a:grpSpLocks/>
            </p:cNvGrpSpPr>
            <p:nvPr/>
          </p:nvGrpSpPr>
          <p:grpSpPr bwMode="auto">
            <a:xfrm>
              <a:off x="6010438" y="3294151"/>
              <a:ext cx="2738025" cy="1081997"/>
              <a:chOff x="5926858" y="3418319"/>
              <a:chExt cx="2658929" cy="1081997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5926858" y="3418319"/>
                <a:ext cx="1072820" cy="1080694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999678" y="3418319"/>
                <a:ext cx="1461255" cy="1080694"/>
              </a:xfrm>
              <a:prstGeom prst="rect">
                <a:avLst/>
              </a:prstGeom>
              <a:solidFill>
                <a:srgbClr val="3E6E5A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6907193" y="3419905"/>
                <a:ext cx="1678594" cy="1080695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BE" sz="1000" dirty="0">
                  <a:solidFill>
                    <a:schemeClr val="bg1"/>
                  </a:solidFill>
                  <a:latin typeface="+mn-lt"/>
                  <a:cs typeface="+mn-cs"/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BE" dirty="0" err="1" smtClean="0">
                    <a:solidFill>
                      <a:schemeClr val="bg1"/>
                    </a:solidFill>
                    <a:latin typeface="+mn-lt"/>
                  </a:rPr>
                  <a:t>Electronic</a:t>
                </a:r>
                <a:endParaRPr lang="fr-BE" dirty="0" smtClean="0">
                  <a:solidFill>
                    <a:schemeClr val="bg1"/>
                  </a:solidFill>
                  <a:latin typeface="+mn-lt"/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nl-BE" dirty="0" err="1" smtClean="0">
                    <a:solidFill>
                      <a:schemeClr val="bg1"/>
                    </a:solidFill>
                    <a:latin typeface="+mn-lt"/>
                    <a:cs typeface="+mn-cs"/>
                  </a:rPr>
                  <a:t>prescriptions</a:t>
                </a:r>
                <a:endParaRPr lang="fr-BE" dirty="0">
                  <a:latin typeface="+mn-lt"/>
                  <a:cs typeface="+mn-cs"/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B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11277" name="Group 102"/>
            <p:cNvGrpSpPr>
              <a:grpSpLocks/>
            </p:cNvGrpSpPr>
            <p:nvPr/>
          </p:nvGrpSpPr>
          <p:grpSpPr bwMode="auto">
            <a:xfrm>
              <a:off x="6036635" y="3332812"/>
              <a:ext cx="1080120" cy="1080120"/>
              <a:chOff x="5005213" y="3401807"/>
              <a:chExt cx="1080120" cy="1080120"/>
            </a:xfrm>
          </p:grpSpPr>
          <p:pic>
            <p:nvPicPr>
              <p:cNvPr id="11278" name="Picture 103"/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05213" y="3401807"/>
                <a:ext cx="1080120" cy="1080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79" name="Picture 104"/>
              <p:cNvPicPr>
                <a:picLocks noChangeAspect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00944" y="3481442"/>
                <a:ext cx="270030" cy="2700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326904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Group 92"/>
          <p:cNvGrpSpPr>
            <a:grpSpLocks/>
          </p:cNvGrpSpPr>
          <p:nvPr/>
        </p:nvGrpSpPr>
        <p:grpSpPr bwMode="auto">
          <a:xfrm>
            <a:off x="4362201" y="2524125"/>
            <a:ext cx="2959100" cy="2776538"/>
            <a:chOff x="3078646" y="2523164"/>
            <a:chExt cx="2958799" cy="2776730"/>
          </a:xfrm>
        </p:grpSpPr>
        <p:sp>
          <p:nvSpPr>
            <p:cNvPr id="22" name="Flowchart: Connector 21"/>
            <p:cNvSpPr/>
            <p:nvPr/>
          </p:nvSpPr>
          <p:spPr>
            <a:xfrm>
              <a:off x="3204045" y="2523164"/>
              <a:ext cx="2657205" cy="2657659"/>
            </a:xfrm>
            <a:prstGeom prst="flowChartConnector">
              <a:avLst/>
            </a:prstGeom>
            <a:solidFill>
              <a:schemeClr val="bg1">
                <a:alpha val="67000"/>
              </a:schemeClr>
            </a:solidFill>
            <a:ln>
              <a:solidFill>
                <a:srgbClr val="3F6D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3564372" y="2548566"/>
              <a:ext cx="617474" cy="728713"/>
            </a:xfrm>
            <a:prstGeom prst="line">
              <a:avLst/>
            </a:prstGeom>
            <a:ln w="25400" cmpd="sng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4951705" y="2613658"/>
              <a:ext cx="582553" cy="663621"/>
            </a:xfrm>
            <a:prstGeom prst="line">
              <a:avLst/>
            </a:prstGeom>
            <a:ln w="254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5165996" y="4164753"/>
              <a:ext cx="871449" cy="198452"/>
            </a:xfrm>
            <a:prstGeom prst="line">
              <a:avLst/>
            </a:prstGeom>
            <a:ln w="254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4518362" y="4533078"/>
              <a:ext cx="0" cy="766816"/>
            </a:xfrm>
            <a:prstGeom prst="line">
              <a:avLst/>
            </a:prstGeom>
            <a:ln w="254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3078646" y="4177453"/>
              <a:ext cx="803193" cy="153999"/>
            </a:xfrm>
            <a:prstGeom prst="line">
              <a:avLst/>
            </a:prstGeom>
            <a:ln w="25400" cmpd="sng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331" name="Picture 7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 flipV="1">
              <a:off x="3732318" y="4484927"/>
              <a:ext cx="483518" cy="483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32" name="Picture 7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 flipV="1">
              <a:off x="4798838" y="4498483"/>
              <a:ext cx="488154" cy="488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33" name="Picture 7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 flipV="1">
              <a:off x="5373454" y="3766142"/>
              <a:ext cx="488154" cy="488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34" name="Picture 7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 flipV="1">
              <a:off x="4315897" y="2602852"/>
              <a:ext cx="482940" cy="482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35" name="Picture 8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 flipV="1">
              <a:off x="5264307" y="3124036"/>
              <a:ext cx="482940" cy="482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36" name="Picture 8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56564" y="3386537"/>
              <a:ext cx="476625" cy="476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Flowchart: Connector 20"/>
            <p:cNvSpPr/>
            <p:nvPr/>
          </p:nvSpPr>
          <p:spPr>
            <a:xfrm>
              <a:off x="3756439" y="3085178"/>
              <a:ext cx="1552417" cy="1482828"/>
            </a:xfrm>
            <a:prstGeom prst="flowChartConnector">
              <a:avLst/>
            </a:prstGeom>
            <a:solidFill>
              <a:srgbClr val="3F6D57"/>
            </a:solidFill>
            <a:ln>
              <a:solidFill>
                <a:srgbClr val="3F6D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 smtClean="0">
                  <a:solidFill>
                    <a:schemeClr val="bg1"/>
                  </a:solidFill>
                </a:rPr>
                <a:t>Health care provider</a:t>
              </a:r>
              <a:endParaRPr lang="fr-BE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Actual</a:t>
            </a:r>
            <a:r>
              <a:rPr lang="fr-BE" dirty="0" smtClean="0"/>
              <a:t> </a:t>
            </a:r>
            <a:r>
              <a:rPr lang="fr-BE" dirty="0" smtClean="0"/>
              <a:t>situation </a:t>
            </a:r>
            <a:r>
              <a:rPr lang="fr-BE" dirty="0" smtClean="0"/>
              <a:t>- administration</a:t>
            </a:r>
            <a:endParaRPr lang="fr-B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C5E9-F9D9-46F9-AA92-085E1A182B77}" type="slidenum">
              <a:rPr lang="en-GB" smtClean="0"/>
              <a:pPr/>
              <a:t>3</a:t>
            </a:fld>
            <a:endParaRPr lang="en-GB" dirty="0"/>
          </a:p>
        </p:txBody>
      </p: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1782513" y="1395414"/>
            <a:ext cx="3233738" cy="1146175"/>
            <a:chOff x="546770" y="1394932"/>
            <a:chExt cx="3233142" cy="1146273"/>
          </a:xfrm>
        </p:grpSpPr>
        <p:grpSp>
          <p:nvGrpSpPr>
            <p:cNvPr id="12319" name="Group 93"/>
            <p:cNvGrpSpPr>
              <a:grpSpLocks/>
            </p:cNvGrpSpPr>
            <p:nvPr/>
          </p:nvGrpSpPr>
          <p:grpSpPr bwMode="auto">
            <a:xfrm>
              <a:off x="546770" y="1394932"/>
              <a:ext cx="3233142" cy="1146273"/>
              <a:chOff x="546770" y="1424385"/>
              <a:chExt cx="3233142" cy="1146273"/>
            </a:xfrm>
          </p:grpSpPr>
          <p:grpSp>
            <p:nvGrpSpPr>
              <p:cNvPr id="12321" name="Group 33"/>
              <p:cNvGrpSpPr>
                <a:grpSpLocks/>
              </p:cNvGrpSpPr>
              <p:nvPr/>
            </p:nvGrpSpPr>
            <p:grpSpPr bwMode="auto">
              <a:xfrm>
                <a:off x="546770" y="1424385"/>
                <a:ext cx="3176700" cy="1080121"/>
                <a:chOff x="747228" y="1772815"/>
                <a:chExt cx="3176700" cy="1080121"/>
              </a:xfrm>
            </p:grpSpPr>
            <p:sp>
              <p:nvSpPr>
                <p:cNvPr id="36" name="Rectangle 35"/>
                <p:cNvSpPr/>
                <p:nvPr/>
              </p:nvSpPr>
              <p:spPr>
                <a:xfrm>
                  <a:off x="747228" y="1772815"/>
                  <a:ext cx="1101522" cy="1079592"/>
                </a:xfrm>
                <a:prstGeom prst="rect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1836052" y="1772815"/>
                  <a:ext cx="2087178" cy="1079592"/>
                </a:xfrm>
                <a:prstGeom prst="rect">
                  <a:avLst/>
                </a:prstGeom>
                <a:solidFill>
                  <a:srgbClr val="3E6E5A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8" name="TextBox 37"/>
              <p:cNvSpPr txBox="1"/>
              <p:nvPr/>
            </p:nvSpPr>
            <p:spPr>
              <a:xfrm>
                <a:off x="1691147" y="1508529"/>
                <a:ext cx="2088765" cy="1062129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 marL="1778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BE" sz="300" dirty="0">
                  <a:solidFill>
                    <a:schemeClr val="bg1"/>
                  </a:solidFill>
                  <a:latin typeface="+mn-lt"/>
                  <a:cs typeface="+mn-cs"/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BE" sz="200" dirty="0">
                  <a:solidFill>
                    <a:schemeClr val="bg1"/>
                  </a:solidFill>
                  <a:latin typeface="+mn-lt"/>
                  <a:cs typeface="+mn-cs"/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BE" dirty="0" err="1" smtClean="0">
                    <a:solidFill>
                      <a:schemeClr val="bg1"/>
                    </a:solidFill>
                    <a:latin typeface="+mn-lt"/>
                  </a:rPr>
                  <a:t>Insurance</a:t>
                </a:r>
                <a:r>
                  <a:rPr lang="fr-BE" dirty="0" smtClean="0">
                    <a:solidFill>
                      <a:schemeClr val="bg1"/>
                    </a:solidFill>
                    <a:latin typeface="+mn-lt"/>
                  </a:rPr>
                  <a:t> </a:t>
                </a:r>
                <a:r>
                  <a:rPr lang="fr-BE" dirty="0" err="1" smtClean="0">
                    <a:solidFill>
                      <a:schemeClr val="bg1"/>
                    </a:solidFill>
                    <a:latin typeface="+mn-lt"/>
                  </a:rPr>
                  <a:t>status</a:t>
                </a:r>
                <a:r>
                  <a:rPr lang="fr-BE" dirty="0" smtClean="0">
                    <a:solidFill>
                      <a:schemeClr val="bg1"/>
                    </a:solidFill>
                    <a:latin typeface="+mn-lt"/>
                  </a:rPr>
                  <a:t>, </a:t>
                </a:r>
                <a:r>
                  <a:rPr lang="fr-BE" dirty="0" err="1" smtClean="0">
                    <a:solidFill>
                      <a:schemeClr val="bg1"/>
                    </a:solidFill>
                    <a:latin typeface="+mn-lt"/>
                  </a:rPr>
                  <a:t>pricing</a:t>
                </a:r>
                <a:r>
                  <a:rPr lang="fr-BE" dirty="0" smtClean="0">
                    <a:solidFill>
                      <a:schemeClr val="bg1"/>
                    </a:solidFill>
                    <a:latin typeface="+mn-lt"/>
                  </a:rPr>
                  <a:t>, </a:t>
                </a:r>
                <a:r>
                  <a:rPr lang="fr-BE" dirty="0" err="1" smtClean="0">
                    <a:solidFill>
                      <a:schemeClr val="bg1"/>
                    </a:solidFill>
                    <a:latin typeface="+mn-lt"/>
                  </a:rPr>
                  <a:t>billing</a:t>
                </a:r>
                <a:endParaRPr lang="fr-BE" dirty="0">
                  <a:latin typeface="+mn-lt"/>
                  <a:cs typeface="+mn-cs"/>
                </a:endParaRPr>
              </a:p>
            </p:txBody>
          </p:sp>
        </p:grpSp>
        <p:pic>
          <p:nvPicPr>
            <p:cNvPr id="12320" name="Picture 5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0409" y="1414578"/>
              <a:ext cx="1040828" cy="1040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1714251" y="3605214"/>
            <a:ext cx="2647950" cy="1101725"/>
            <a:chOff x="477657" y="3605133"/>
            <a:chExt cx="2648583" cy="1101151"/>
          </a:xfrm>
        </p:grpSpPr>
        <p:grpSp>
          <p:nvGrpSpPr>
            <p:cNvPr id="12314" name="Group 40"/>
            <p:cNvGrpSpPr>
              <a:grpSpLocks/>
            </p:cNvGrpSpPr>
            <p:nvPr/>
          </p:nvGrpSpPr>
          <p:grpSpPr bwMode="auto">
            <a:xfrm>
              <a:off x="477657" y="3624287"/>
              <a:ext cx="2648583" cy="1081997"/>
              <a:chOff x="5926858" y="3418319"/>
              <a:chExt cx="2572071" cy="1081997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5926858" y="3418205"/>
                <a:ext cx="1073238" cy="1080524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7000096" y="3418205"/>
                <a:ext cx="1460282" cy="1080524"/>
              </a:xfrm>
              <a:prstGeom prst="rect">
                <a:avLst/>
              </a:prstGeom>
              <a:solidFill>
                <a:srgbClr val="3E6E5A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7000096" y="3419791"/>
                <a:ext cx="1498833" cy="1080525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BE" sz="300" dirty="0">
                  <a:solidFill>
                    <a:schemeClr val="bg1"/>
                  </a:solidFill>
                  <a:latin typeface="+mn-lt"/>
                  <a:cs typeface="+mn-cs"/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bg1"/>
                    </a:solidFill>
                    <a:latin typeface="+mn-lt"/>
                  </a:rPr>
                  <a:t>Creation and sending of certificates</a:t>
                </a:r>
                <a:endParaRPr lang="fr-B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cs typeface="+mn-cs"/>
                </a:endParaRPr>
              </a:p>
            </p:txBody>
          </p:sp>
        </p:grpSp>
        <p:pic>
          <p:nvPicPr>
            <p:cNvPr id="12315" name="Picture 61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316" y="3605133"/>
              <a:ext cx="1082869" cy="10828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6491039" y="1452563"/>
            <a:ext cx="3565525" cy="1098550"/>
            <a:chOff x="5254692" y="1452701"/>
            <a:chExt cx="3565782" cy="1097874"/>
          </a:xfrm>
        </p:grpSpPr>
        <p:grpSp>
          <p:nvGrpSpPr>
            <p:cNvPr id="12309" name="Group 67"/>
            <p:cNvGrpSpPr>
              <a:grpSpLocks/>
            </p:cNvGrpSpPr>
            <p:nvPr/>
          </p:nvGrpSpPr>
          <p:grpSpPr bwMode="auto">
            <a:xfrm>
              <a:off x="5254692" y="1452701"/>
              <a:ext cx="3565782" cy="1088504"/>
              <a:chOff x="398612" y="5107746"/>
              <a:chExt cx="3373796" cy="1088504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398612" y="5107746"/>
                <a:ext cx="1152138" cy="1080422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1477145" y="5107746"/>
                <a:ext cx="2295263" cy="1080422"/>
              </a:xfrm>
              <a:prstGeom prst="rect">
                <a:avLst/>
              </a:prstGeom>
              <a:solidFill>
                <a:srgbClr val="3E6E5A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1477145" y="5137889"/>
                <a:ext cx="2295263" cy="1058212"/>
              </a:xfrm>
              <a:prstGeom prst="rect">
                <a:avLst/>
              </a:prstGeom>
            </p:spPr>
            <p:txBody>
              <a:bodyPr>
                <a:normAutofit lnSpcReduction="10000"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BE" sz="1000" dirty="0">
                  <a:solidFill>
                    <a:schemeClr val="bg1"/>
                  </a:solidFill>
                  <a:latin typeface="+mn-lt"/>
                  <a:cs typeface="+mn-cs"/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BE" dirty="0" smtClean="0">
                    <a:solidFill>
                      <a:schemeClr val="bg1"/>
                    </a:solidFill>
                    <a:latin typeface="+mn-lt"/>
                  </a:rPr>
                  <a:t>Update of </a:t>
                </a:r>
                <a:r>
                  <a:rPr lang="fr-BE" dirty="0" err="1" smtClean="0">
                    <a:solidFill>
                      <a:schemeClr val="bg1"/>
                    </a:solidFill>
                    <a:latin typeface="+mn-lt"/>
                  </a:rPr>
                  <a:t>SumEHR</a:t>
                </a:r>
                <a:r>
                  <a:rPr lang="fr-BE" dirty="0">
                    <a:solidFill>
                      <a:schemeClr val="bg1"/>
                    </a:solidFill>
                    <a:latin typeface="+mn-lt"/>
                  </a:rPr>
                  <a:t>, </a:t>
                </a:r>
                <a:r>
                  <a:rPr lang="fr-BE" dirty="0" err="1" smtClean="0">
                    <a:solidFill>
                      <a:schemeClr val="bg1"/>
                    </a:solidFill>
                    <a:latin typeface="+mn-lt"/>
                  </a:rPr>
                  <a:t>medication</a:t>
                </a:r>
                <a:r>
                  <a:rPr lang="fr-BE" dirty="0" smtClean="0">
                    <a:solidFill>
                      <a:schemeClr val="bg1"/>
                    </a:solidFill>
                    <a:latin typeface="+mn-lt"/>
                  </a:rPr>
                  <a:t> </a:t>
                </a:r>
                <a:r>
                  <a:rPr lang="fr-BE" dirty="0" err="1" smtClean="0">
                    <a:solidFill>
                      <a:schemeClr val="bg1"/>
                    </a:solidFill>
                    <a:latin typeface="+mn-lt"/>
                  </a:rPr>
                  <a:t>schedule</a:t>
                </a:r>
                <a:r>
                  <a:rPr lang="fr-BE" dirty="0" smtClean="0">
                    <a:solidFill>
                      <a:schemeClr val="bg1"/>
                    </a:solidFill>
                    <a:latin typeface="+mn-lt"/>
                  </a:rPr>
                  <a:t>,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BE" dirty="0" smtClean="0">
                    <a:solidFill>
                      <a:schemeClr val="bg1"/>
                    </a:solidFill>
                    <a:latin typeface="+mn-lt"/>
                  </a:rPr>
                  <a:t>... </a:t>
                </a:r>
                <a:endParaRPr lang="fr-BE" dirty="0">
                  <a:solidFill>
                    <a:schemeClr val="bg1"/>
                  </a:solidFill>
                  <a:latin typeface="+mn-lt"/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BE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cs typeface="+mn-cs"/>
                </a:endParaRPr>
              </a:p>
            </p:txBody>
          </p:sp>
        </p:grpSp>
        <p:pic>
          <p:nvPicPr>
            <p:cNvPr id="12310" name="Picture 66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7644" y="1473472"/>
              <a:ext cx="1077103" cy="1077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4189164" y="5300664"/>
            <a:ext cx="3255963" cy="1089025"/>
            <a:chOff x="2952328" y="5301208"/>
            <a:chExt cx="3255987" cy="1088504"/>
          </a:xfrm>
        </p:grpSpPr>
        <p:grpSp>
          <p:nvGrpSpPr>
            <p:cNvPr id="12304" name="Group 70"/>
            <p:cNvGrpSpPr>
              <a:grpSpLocks/>
            </p:cNvGrpSpPr>
            <p:nvPr/>
          </p:nvGrpSpPr>
          <p:grpSpPr bwMode="auto">
            <a:xfrm>
              <a:off x="2952328" y="5301208"/>
              <a:ext cx="3255987" cy="1088504"/>
              <a:chOff x="5508175" y="5117132"/>
              <a:chExt cx="3255987" cy="1088504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5508175" y="5117132"/>
                <a:ext cx="1152533" cy="108057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6660708" y="5117132"/>
                <a:ext cx="2087578" cy="1080570"/>
              </a:xfrm>
              <a:prstGeom prst="rect">
                <a:avLst/>
              </a:prstGeom>
              <a:solidFill>
                <a:srgbClr val="3E6E5A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6678172" y="5147280"/>
                <a:ext cx="2085990" cy="1058356"/>
              </a:xfrm>
              <a:prstGeom prst="rect">
                <a:avLst/>
              </a:prstGeom>
            </p:spPr>
            <p:txBody>
              <a:bodyPr>
                <a:normAutofit lnSpcReduction="10000"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BE" sz="1000" dirty="0">
                  <a:solidFill>
                    <a:schemeClr val="bg1"/>
                  </a:solidFill>
                  <a:latin typeface="+mn-lt"/>
                  <a:cs typeface="+mn-cs"/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bg1"/>
                    </a:solidFill>
                    <a:latin typeface="+mn-lt"/>
                  </a:rPr>
                  <a:t>Sending a</a:t>
                </a:r>
                <a:r>
                  <a:rPr lang="en-US" dirty="0" smtClean="0">
                    <a:solidFill>
                      <a:schemeClr val="bg1"/>
                    </a:solidFill>
                    <a:latin typeface="+mn-lt"/>
                  </a:rPr>
                  <a:t> </a:t>
                </a:r>
                <a:r>
                  <a:rPr lang="en-US" dirty="0">
                    <a:solidFill>
                      <a:schemeClr val="bg1"/>
                    </a:solidFill>
                    <a:latin typeface="+mn-lt"/>
                  </a:rPr>
                  <a:t>report to the holder of the GMF</a:t>
                </a:r>
                <a:endParaRPr lang="fr-BE" dirty="0">
                  <a:solidFill>
                    <a:schemeClr val="bg1"/>
                  </a:solidFill>
                  <a:latin typeface="+mn-lt"/>
                </a:endParaRPr>
              </a:p>
            </p:txBody>
          </p:sp>
        </p:grpSp>
        <p:pic>
          <p:nvPicPr>
            <p:cNvPr id="12305" name="Picture 9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1159" y="5322504"/>
              <a:ext cx="1063297" cy="1063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7322889" y="3624263"/>
            <a:ext cx="2949575" cy="1090612"/>
            <a:chOff x="6264041" y="3624287"/>
            <a:chExt cx="3169333" cy="1090476"/>
          </a:xfrm>
        </p:grpSpPr>
        <p:grpSp>
          <p:nvGrpSpPr>
            <p:cNvPr id="12299" name="Group 69"/>
            <p:cNvGrpSpPr>
              <a:grpSpLocks/>
            </p:cNvGrpSpPr>
            <p:nvPr/>
          </p:nvGrpSpPr>
          <p:grpSpPr bwMode="auto">
            <a:xfrm>
              <a:off x="6276202" y="3624287"/>
              <a:ext cx="3157172" cy="1090476"/>
              <a:chOff x="5588673" y="1304707"/>
              <a:chExt cx="3702569" cy="1090476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5588415" y="1304707"/>
                <a:ext cx="1152258" cy="1079365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6750674" y="1315818"/>
                <a:ext cx="2540568" cy="1079365"/>
              </a:xfrm>
              <a:prstGeom prst="rect">
                <a:avLst/>
              </a:prstGeom>
              <a:solidFill>
                <a:srgbClr val="3E6E5A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2303" name="TextBox 52"/>
              <p:cNvSpPr txBox="1">
                <a:spLocks noChangeArrowheads="1"/>
              </p:cNvSpPr>
              <p:nvPr/>
            </p:nvSpPr>
            <p:spPr bwMode="auto">
              <a:xfrm>
                <a:off x="6751106" y="1344851"/>
                <a:ext cx="2409466" cy="10389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7780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1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Aft>
                    <a:spcPct val="0"/>
                  </a:spcAft>
                  <a:buSzPct val="100000"/>
                  <a:buFont typeface="Arial" charset="0"/>
                  <a:defRPr sz="1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Aft>
                    <a:spcPct val="0"/>
                  </a:spcAft>
                  <a:buSzPct val="100000"/>
                  <a:buFont typeface="Arial" charset="0"/>
                  <a:defRPr sz="1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Aft>
                    <a:spcPct val="0"/>
                  </a:spcAft>
                  <a:buSzPct val="100000"/>
                  <a:buFont typeface="Arial" charset="0"/>
                  <a:defRPr sz="1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Aft>
                    <a:spcPct val="0"/>
                  </a:spcAft>
                  <a:buSzPct val="100000"/>
                  <a:buFont typeface="Arial" charset="0"/>
                  <a:defRPr sz="1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fr-BE" altLang="en-US" sz="1800" dirty="0">
                  <a:solidFill>
                    <a:schemeClr val="bg1"/>
                  </a:solidFill>
                  <a:latin typeface="+mn-lt"/>
                </a:endParaRPr>
              </a:p>
              <a:p>
                <a:pPr algn="ctr"/>
                <a:r>
                  <a:rPr lang="fr-BE" altLang="en-US" sz="1800" dirty="0" smtClean="0">
                    <a:solidFill>
                      <a:schemeClr val="bg1"/>
                    </a:solidFill>
                    <a:latin typeface="+mn-lt"/>
                  </a:rPr>
                  <a:t>Registration</a:t>
                </a:r>
                <a:endParaRPr lang="fr-BE" altLang="en-US" sz="1800" dirty="0">
                  <a:solidFill>
                    <a:schemeClr val="bg1"/>
                  </a:solidFill>
                  <a:latin typeface="+mn-lt"/>
                </a:endParaRPr>
              </a:p>
            </p:txBody>
          </p:sp>
        </p:grpSp>
        <p:pic>
          <p:nvPicPr>
            <p:cNvPr id="12300" name="Picture 11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64041" y="3677967"/>
              <a:ext cx="993471" cy="993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24815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Some key figures</a:t>
            </a: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9" name="Slide Number Placeholder 4"/>
          <p:cNvSpPr txBox="1">
            <a:spLocks/>
          </p:cNvSpPr>
          <p:nvPr/>
        </p:nvSpPr>
        <p:spPr>
          <a:xfrm>
            <a:off x="11353799" y="6270274"/>
            <a:ext cx="675331" cy="466702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A20BCE-BB7B-46B6-B74F-5C461C2FC4DE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8313792" y="1052736"/>
            <a:ext cx="1492716" cy="1602585"/>
            <a:chOff x="4082436" y="818701"/>
            <a:chExt cx="2302213" cy="2759208"/>
          </a:xfrm>
        </p:grpSpPr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8598" y="818701"/>
              <a:ext cx="1274918" cy="1416202"/>
            </a:xfrm>
            <a:prstGeom prst="rect">
              <a:avLst/>
            </a:prstGeom>
          </p:spPr>
        </p:pic>
        <p:sp>
          <p:nvSpPr>
            <p:cNvPr id="50" name="Rectangle 49"/>
            <p:cNvSpPr/>
            <p:nvPr/>
          </p:nvSpPr>
          <p:spPr>
            <a:xfrm>
              <a:off x="4082436" y="2465106"/>
              <a:ext cx="2302213" cy="111280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b="1" dirty="0" smtClean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149 </a:t>
              </a:r>
              <a:r>
                <a:rPr lang="en-GB" sz="16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million </a:t>
              </a:r>
            </a:p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messages/year</a:t>
              </a:r>
            </a:p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using the </a:t>
              </a:r>
              <a:r>
                <a:rPr lang="en-GB" sz="1000" b="1" dirty="0" err="1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eHealthBox</a:t>
              </a:r>
              <a:endParaRPr lang="en-GB" sz="1000" b="1" dirty="0">
                <a:solidFill>
                  <a:srgbClr val="4A6C5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7808984" y="2968443"/>
            <a:ext cx="2607496" cy="1503464"/>
            <a:chOff x="4628411" y="4860280"/>
            <a:chExt cx="5131784" cy="2866868"/>
          </a:xfrm>
        </p:grpSpPr>
        <p:pic>
          <p:nvPicPr>
            <p:cNvPr id="52" name="Picture 5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9206" y="4860280"/>
              <a:ext cx="2323125" cy="1240847"/>
            </a:xfrm>
            <a:prstGeom prst="rect">
              <a:avLst/>
            </a:prstGeom>
          </p:spPr>
        </p:pic>
        <p:sp>
          <p:nvSpPr>
            <p:cNvPr id="53" name="Rectangle 52"/>
            <p:cNvSpPr/>
            <p:nvPr/>
          </p:nvSpPr>
          <p:spPr>
            <a:xfrm>
              <a:off x="4628411" y="6201257"/>
              <a:ext cx="5131784" cy="15258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en-GB" sz="16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&gt; </a:t>
              </a:r>
              <a:r>
                <a:rPr lang="en-GB" sz="1600" b="1" dirty="0" smtClean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4.835.690</a:t>
              </a:r>
              <a:endParaRPr lang="en-GB" sz="1600" b="1" dirty="0">
                <a:solidFill>
                  <a:srgbClr val="4A6C5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ctr">
                <a:defRPr/>
              </a:pPr>
              <a:r>
                <a:rPr lang="en-GB" sz="10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Belgian patients with  </a:t>
              </a:r>
            </a:p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Summary Electronic Health Records</a:t>
              </a:r>
            </a:p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in health vaults  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099635" y="1052736"/>
            <a:ext cx="2300630" cy="1730906"/>
            <a:chOff x="-61434" y="598714"/>
            <a:chExt cx="4170523" cy="3055238"/>
          </a:xfrm>
        </p:grpSpPr>
        <p:grpSp>
          <p:nvGrpSpPr>
            <p:cNvPr id="55" name="Group 54"/>
            <p:cNvGrpSpPr/>
            <p:nvPr/>
          </p:nvGrpSpPr>
          <p:grpSpPr>
            <a:xfrm>
              <a:off x="866130" y="598714"/>
              <a:ext cx="1973439" cy="1614997"/>
              <a:chOff x="660507" y="708577"/>
              <a:chExt cx="1973439" cy="1614997"/>
            </a:xfrm>
          </p:grpSpPr>
          <p:pic>
            <p:nvPicPr>
              <p:cNvPr id="57" name="Picture 5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0507" y="708577"/>
                <a:ext cx="1973439" cy="1614997"/>
              </a:xfrm>
              <a:prstGeom prst="rect">
                <a:avLst/>
              </a:prstGeom>
            </p:spPr>
          </p:pic>
          <p:pic>
            <p:nvPicPr>
              <p:cNvPr id="58" name="Picture 5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9497" t="36834" r="39089" b="37666"/>
              <a:stretch/>
            </p:blipFill>
            <p:spPr>
              <a:xfrm>
                <a:off x="1322022" y="877528"/>
                <a:ext cx="844551" cy="823033"/>
              </a:xfrm>
              <a:prstGeom prst="rect">
                <a:avLst/>
              </a:prstGeom>
            </p:spPr>
          </p:pic>
        </p:grpSp>
        <p:sp>
          <p:nvSpPr>
            <p:cNvPr id="56" name="Rectangle 55"/>
            <p:cNvSpPr/>
            <p:nvPr/>
          </p:nvSpPr>
          <p:spPr>
            <a:xfrm>
              <a:off x="-61434" y="2241478"/>
              <a:ext cx="4170523" cy="14124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&gt; </a:t>
              </a:r>
              <a:r>
                <a:rPr lang="en-GB" sz="1600" b="1" dirty="0" smtClean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91,3%</a:t>
              </a:r>
              <a:endParaRPr lang="en-GB" sz="1600" b="1" dirty="0">
                <a:solidFill>
                  <a:srgbClr val="4A6C5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Belgian citizens</a:t>
              </a:r>
            </a:p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have given their informed consent </a:t>
              </a:r>
              <a:br>
                <a:rPr lang="en-GB" sz="10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sz="10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the sharing of data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775520" y="2968443"/>
            <a:ext cx="2628136" cy="1926490"/>
            <a:chOff x="2637245" y="3371351"/>
            <a:chExt cx="2433887" cy="1978276"/>
          </a:xfrm>
        </p:grpSpPr>
        <p:grpSp>
          <p:nvGrpSpPr>
            <p:cNvPr id="60" name="Group 59"/>
            <p:cNvGrpSpPr/>
            <p:nvPr/>
          </p:nvGrpSpPr>
          <p:grpSpPr>
            <a:xfrm>
              <a:off x="3069926" y="4547591"/>
              <a:ext cx="801929" cy="802036"/>
              <a:chOff x="-256070" y="5481362"/>
              <a:chExt cx="1425651" cy="1425840"/>
            </a:xfrm>
          </p:grpSpPr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25596" y="5481362"/>
                <a:ext cx="932287" cy="932287"/>
              </a:xfrm>
              <a:prstGeom prst="rect">
                <a:avLst/>
              </a:prstGeom>
            </p:spPr>
          </p:pic>
          <p:sp>
            <p:nvSpPr>
              <p:cNvPr id="69" name="Rectangle 68"/>
              <p:cNvSpPr/>
              <p:nvPr/>
            </p:nvSpPr>
            <p:spPr>
              <a:xfrm>
                <a:off x="-256070" y="6387401"/>
                <a:ext cx="1425651" cy="519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:r>
                  <a:rPr lang="en-GB" sz="825" b="1" dirty="0">
                    <a:solidFill>
                      <a:srgbClr val="4A6C5B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&gt; 29.000</a:t>
                </a:r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3830602" y="4547594"/>
              <a:ext cx="684376" cy="802031"/>
              <a:chOff x="2391285" y="5481360"/>
              <a:chExt cx="1216668" cy="1425831"/>
            </a:xfrm>
          </p:grpSpPr>
          <p:pic>
            <p:nvPicPr>
              <p:cNvPr id="66" name="Picture 65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91629" y="5481360"/>
                <a:ext cx="1015550" cy="1015549"/>
              </a:xfrm>
              <a:prstGeom prst="rect">
                <a:avLst/>
              </a:prstGeom>
            </p:spPr>
          </p:pic>
          <p:sp>
            <p:nvSpPr>
              <p:cNvPr id="67" name="Rectangle 66"/>
              <p:cNvSpPr/>
              <p:nvPr/>
            </p:nvSpPr>
            <p:spPr>
              <a:xfrm>
                <a:off x="2391285" y="6387391"/>
                <a:ext cx="1216668" cy="5198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:r>
                  <a:rPr lang="en-GB" sz="825" b="1" dirty="0">
                    <a:solidFill>
                      <a:srgbClr val="4A6C5B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&gt; 4000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3069926" y="3723364"/>
              <a:ext cx="1683745" cy="870822"/>
              <a:chOff x="1892189" y="6143885"/>
              <a:chExt cx="2202796" cy="1138940"/>
            </a:xfrm>
          </p:grpSpPr>
          <p:pic>
            <p:nvPicPr>
              <p:cNvPr id="64" name="Picture 63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68714" y="6143885"/>
                <a:ext cx="427673" cy="642964"/>
              </a:xfrm>
              <a:prstGeom prst="rect">
                <a:avLst/>
              </a:prstGeom>
            </p:spPr>
          </p:pic>
          <p:sp>
            <p:nvSpPr>
              <p:cNvPr id="65" name="Rectangle 64"/>
              <p:cNvSpPr/>
              <p:nvPr/>
            </p:nvSpPr>
            <p:spPr>
              <a:xfrm>
                <a:off x="1892189" y="6828131"/>
                <a:ext cx="2202796" cy="4546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defTabSz="6858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600" b="1" dirty="0" smtClean="0">
                    <a:solidFill>
                      <a:srgbClr val="4A6C5B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16 </a:t>
                </a:r>
                <a:r>
                  <a:rPr lang="en-GB" sz="1600" b="1" dirty="0">
                    <a:solidFill>
                      <a:srgbClr val="4A6C5B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million/month</a:t>
                </a:r>
              </a:p>
            </p:txBody>
          </p:sp>
        </p:grpSp>
        <p:sp>
          <p:nvSpPr>
            <p:cNvPr id="63" name="Rectangle 62"/>
            <p:cNvSpPr/>
            <p:nvPr/>
          </p:nvSpPr>
          <p:spPr>
            <a:xfrm>
              <a:off x="2637245" y="3371351"/>
              <a:ext cx="2433887" cy="284445"/>
            </a:xfrm>
            <a:prstGeom prst="rect">
              <a:avLst/>
            </a:prstGeom>
            <a:solidFill>
              <a:srgbClr val="4A6C5B"/>
            </a:solidFill>
          </p:spPr>
          <p:txBody>
            <a:bodyPr wrap="square">
              <a:spAutoFit/>
            </a:bodyPr>
            <a:lstStyle/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Electronic prescriptions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4511824" y="4894931"/>
            <a:ext cx="3150350" cy="1558405"/>
            <a:chOff x="4042167" y="4162053"/>
            <a:chExt cx="3358217" cy="1490382"/>
          </a:xfrm>
        </p:grpSpPr>
        <p:pic>
          <p:nvPicPr>
            <p:cNvPr id="71" name="Picture 7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0593" y="4162053"/>
              <a:ext cx="1062151" cy="1088454"/>
            </a:xfrm>
            <a:prstGeom prst="rect">
              <a:avLst/>
            </a:prstGeom>
          </p:spPr>
        </p:pic>
        <p:sp>
          <p:nvSpPr>
            <p:cNvPr id="72" name="Rectangle 71"/>
            <p:cNvSpPr/>
            <p:nvPr/>
          </p:nvSpPr>
          <p:spPr>
            <a:xfrm>
              <a:off x="4042167" y="5034316"/>
              <a:ext cx="3358217" cy="6181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1" algn="ctr" defTabSz="6858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+/- </a:t>
              </a:r>
              <a:r>
                <a:rPr lang="en-GB" sz="1600" b="1" dirty="0" smtClean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220 </a:t>
              </a:r>
              <a:r>
                <a:rPr lang="en-GB" sz="16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million</a:t>
              </a:r>
            </a:p>
            <a:p>
              <a:pPr marL="342900" lvl="1" algn="ctr" defTabSz="6858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electronic documents available</a:t>
              </a:r>
            </a:p>
            <a:p>
              <a:pPr marL="342900" lvl="1" algn="ctr" defTabSz="6858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 hospitals and clinical laboratories</a:t>
              </a: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5366718" y="2981928"/>
            <a:ext cx="1878082" cy="1489979"/>
            <a:chOff x="5257433" y="3199474"/>
            <a:chExt cx="1631103" cy="1343346"/>
          </a:xfrm>
        </p:grpSpPr>
        <p:grpSp>
          <p:nvGrpSpPr>
            <p:cNvPr id="74" name="Group 73"/>
            <p:cNvGrpSpPr/>
            <p:nvPr/>
          </p:nvGrpSpPr>
          <p:grpSpPr>
            <a:xfrm>
              <a:off x="5257433" y="3199474"/>
              <a:ext cx="1631103" cy="1343346"/>
              <a:chOff x="5525372" y="2902310"/>
              <a:chExt cx="1631103" cy="1343346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5525372" y="3801676"/>
                <a:ext cx="1631103" cy="4439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defTabSz="6858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600" b="1" dirty="0" smtClean="0">
                    <a:solidFill>
                      <a:srgbClr val="4A6C5B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20.260.000.000</a:t>
                </a:r>
                <a:endParaRPr lang="en-GB" sz="16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 defTabSz="6858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000" b="1" dirty="0">
                    <a:solidFill>
                      <a:srgbClr val="4A6C5B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electronic transactions</a:t>
                </a:r>
              </a:p>
            </p:txBody>
          </p:sp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847472" y="2902310"/>
                <a:ext cx="986904" cy="637115"/>
              </a:xfrm>
              <a:prstGeom prst="rect">
                <a:avLst/>
              </a:prstGeom>
            </p:spPr>
          </p:pic>
        </p:grpSp>
        <p:sp>
          <p:nvSpPr>
            <p:cNvPr id="75" name="Rectangle 74"/>
            <p:cNvSpPr/>
            <p:nvPr/>
          </p:nvSpPr>
          <p:spPr>
            <a:xfrm>
              <a:off x="5626773" y="3457598"/>
              <a:ext cx="914400" cy="293236"/>
            </a:xfrm>
            <a:prstGeom prst="rect">
              <a:avLst/>
            </a:prstGeom>
            <a:solidFill>
              <a:srgbClr val="90A4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49685C"/>
                  </a:solidFill>
                </a:rPr>
                <a:t>2022</a:t>
              </a:r>
              <a:endParaRPr lang="en-GB" b="1" dirty="0">
                <a:solidFill>
                  <a:srgbClr val="49685C"/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5412048" y="1065054"/>
            <a:ext cx="1867819" cy="1599673"/>
            <a:chOff x="3744293" y="2671673"/>
            <a:chExt cx="1867819" cy="1599673"/>
          </a:xfrm>
        </p:grpSpPr>
        <p:sp>
          <p:nvSpPr>
            <p:cNvPr id="79" name="Rectangle 14"/>
            <p:cNvSpPr/>
            <p:nvPr/>
          </p:nvSpPr>
          <p:spPr>
            <a:xfrm>
              <a:off x="3744293" y="3625015"/>
              <a:ext cx="186781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+ 97</a:t>
              </a:r>
              <a:r>
                <a:rPr lang="en-US" sz="16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% </a:t>
              </a:r>
              <a:endParaRPr lang="en-US" sz="1600" b="1" dirty="0" smtClean="0">
                <a:solidFill>
                  <a:srgbClr val="4A6C5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 smtClean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the general </a:t>
              </a:r>
              <a:r>
                <a:rPr lang="en-US" sz="10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practitioners </a:t>
              </a:r>
              <a:endParaRPr lang="en-US" sz="1000" b="1" dirty="0" smtClean="0">
                <a:solidFill>
                  <a:srgbClr val="4A6C5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 smtClean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use </a:t>
              </a:r>
              <a:r>
                <a:rPr lang="en-US" sz="1000" b="1" dirty="0">
                  <a:solidFill>
                    <a:srgbClr val="4A6C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online health tools</a:t>
              </a:r>
              <a:endParaRPr lang="en-US" sz="500" b="1" dirty="0">
                <a:solidFill>
                  <a:srgbClr val="4A6C5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43435" y="2671673"/>
              <a:ext cx="1029135" cy="10291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5781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 of the </a:t>
            </a:r>
            <a:r>
              <a:rPr lang="en-GB" dirty="0" smtClean="0">
                <a:solidFill>
                  <a:srgbClr val="087670"/>
                </a:solidFill>
              </a:rPr>
              <a:t>eHealth </a:t>
            </a:r>
            <a:r>
              <a:rPr lang="en-GB" dirty="0" smtClean="0"/>
              <a:t>platform</a:t>
            </a:r>
            <a:endParaRPr lang="en-GB" dirty="0"/>
          </a:p>
        </p:txBody>
      </p:sp>
      <p:sp>
        <p:nvSpPr>
          <p:cNvPr id="9216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How?</a:t>
            </a:r>
          </a:p>
          <a:p>
            <a:pPr lvl="1"/>
            <a:r>
              <a:rPr lang="en-GB" dirty="0" smtClean="0"/>
              <a:t>by means of a well organized, mutual electronic service delivery and information exchange between all healthcare actors</a:t>
            </a:r>
          </a:p>
          <a:p>
            <a:pPr lvl="1"/>
            <a:r>
              <a:rPr lang="en-GB" dirty="0" smtClean="0"/>
              <a:t>with the necessary guarantees with regard to information security, privacy protection and professional secrecy</a:t>
            </a:r>
          </a:p>
          <a:p>
            <a:pPr lvl="1"/>
            <a:endParaRPr lang="nl-BE" altLang="en-US" dirty="0" smtClean="0"/>
          </a:p>
          <a:p>
            <a:r>
              <a:rPr lang="en-GB" dirty="0" smtClean="0"/>
              <a:t>On which purpose?</a:t>
            </a:r>
          </a:p>
          <a:p>
            <a:pPr lvl="1"/>
            <a:r>
              <a:rPr lang="en-GB" dirty="0" smtClean="0"/>
              <a:t>optimization of healthcare quality and continuity </a:t>
            </a:r>
          </a:p>
          <a:p>
            <a:pPr lvl="1"/>
            <a:r>
              <a:rPr lang="en-GB" dirty="0" smtClean="0"/>
              <a:t>optimization of patient safety</a:t>
            </a:r>
          </a:p>
          <a:p>
            <a:pPr lvl="1"/>
            <a:r>
              <a:rPr lang="en-GB" dirty="0" smtClean="0"/>
              <a:t>simplification of paperwork for all healthcare actors</a:t>
            </a:r>
          </a:p>
          <a:p>
            <a:pPr lvl="1"/>
            <a:r>
              <a:rPr lang="en-GB" dirty="0" smtClean="0"/>
              <a:t>offering a thorough support to healthcare policy</a:t>
            </a:r>
          </a:p>
          <a:p>
            <a:pPr lvl="1"/>
            <a:endParaRPr lang="nl-BE" altLang="en-US" dirty="0" smtClean="0"/>
          </a:p>
          <a:p>
            <a:endParaRPr lang="nl-BE" alt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CC5E9-F9D9-46F9-AA92-085E1A182B77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0211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9 mission statements</a:t>
            </a:r>
            <a:endParaRPr lang="en-GB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develop a common vision and a strategy with regard to eHealth</a:t>
            </a:r>
          </a:p>
          <a:p>
            <a:r>
              <a:rPr lang="en-GB" dirty="0" smtClean="0"/>
              <a:t>To organize the cooperation </a:t>
            </a:r>
          </a:p>
          <a:p>
            <a:r>
              <a:rPr lang="en-GB" dirty="0" smtClean="0"/>
              <a:t>To act as a key driver for the necessary changes</a:t>
            </a:r>
          </a:p>
          <a:p>
            <a:r>
              <a:rPr lang="en-GB" dirty="0" smtClean="0"/>
              <a:t>To establish the functional and technical norms, standards and specifications and the basic ICT architecture  </a:t>
            </a:r>
          </a:p>
          <a:p>
            <a:r>
              <a:rPr lang="en-GB" dirty="0" smtClean="0"/>
              <a:t>To register software for the management of electronic patient files  </a:t>
            </a:r>
          </a:p>
          <a:p>
            <a:r>
              <a:rPr lang="en-GB" dirty="0" smtClean="0"/>
              <a:t>To create and manage a platform for a secure electronic data exchange, and underlying basic services</a:t>
            </a:r>
          </a:p>
          <a:p>
            <a:r>
              <a:rPr lang="en-GB" dirty="0"/>
              <a:t>To agree on a division of tasks and quality </a:t>
            </a:r>
            <a:r>
              <a:rPr lang="en-GB" dirty="0" smtClean="0"/>
              <a:t>standards and to verify compliance</a:t>
            </a:r>
            <a:endParaRPr lang="en-GB" dirty="0"/>
          </a:p>
          <a:p>
            <a:r>
              <a:rPr lang="en-GB" dirty="0" smtClean="0"/>
              <a:t>To act as a trusted </a:t>
            </a:r>
            <a:r>
              <a:rPr lang="en-GB" dirty="0"/>
              <a:t>third party (</a:t>
            </a:r>
            <a:r>
              <a:rPr lang="en-GB" dirty="0" smtClean="0"/>
              <a:t>TTP) for </a:t>
            </a:r>
            <a:r>
              <a:rPr lang="en-GB" dirty="0"/>
              <a:t>coding and anonymization of personal health data </a:t>
            </a:r>
            <a:r>
              <a:rPr lang="en-GB" dirty="0" smtClean="0"/>
              <a:t>in order to support scientific research and policy </a:t>
            </a:r>
            <a:endParaRPr lang="en-GB" dirty="0"/>
          </a:p>
          <a:p>
            <a:r>
              <a:rPr lang="en-GB" dirty="0"/>
              <a:t>To promote and coordinate the development of programmes and </a:t>
            </a:r>
            <a:r>
              <a:rPr lang="en-GB" dirty="0" smtClean="0"/>
              <a:t>projects</a:t>
            </a:r>
          </a:p>
          <a:p>
            <a:endParaRPr lang="fr-BE" dirty="0" smtClean="0"/>
          </a:p>
          <a:p>
            <a:endParaRPr lang="nl-BE" altLang="en-US" dirty="0" smtClean="0">
              <a:sym typeface="Arial" charset="0"/>
            </a:endParaRPr>
          </a:p>
          <a:p>
            <a:endParaRPr lang="nl-BE" altLang="en-US" dirty="0" smtClean="0">
              <a:sym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C5E9-F9D9-46F9-AA92-085E1A182B77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74345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Basic architecture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C5E9-F9D9-46F9-AA92-085E1A182B77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96261" name="Picture 7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813" y="5810251"/>
            <a:ext cx="4318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62" name="Oval 83"/>
          <p:cNvSpPr>
            <a:spLocks noChangeArrowheads="1"/>
          </p:cNvSpPr>
          <p:nvPr/>
        </p:nvSpPr>
        <p:spPr bwMode="auto">
          <a:xfrm>
            <a:off x="1998663" y="3857626"/>
            <a:ext cx="989012" cy="1414463"/>
          </a:xfrm>
          <a:prstGeom prst="ellipse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fr-FR" altLang="en-US" sz="2400" b="1" i="1">
              <a:solidFill>
                <a:srgbClr val="000000"/>
              </a:solidFill>
            </a:endParaRPr>
          </a:p>
        </p:txBody>
      </p:sp>
      <p:sp>
        <p:nvSpPr>
          <p:cNvPr id="96263" name="Oval 84"/>
          <p:cNvSpPr>
            <a:spLocks noChangeArrowheads="1"/>
          </p:cNvSpPr>
          <p:nvPr/>
        </p:nvSpPr>
        <p:spPr bwMode="auto">
          <a:xfrm>
            <a:off x="9359901" y="3851276"/>
            <a:ext cx="989013" cy="1414463"/>
          </a:xfrm>
          <a:prstGeom prst="ellipse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9" name="Rectangle 85"/>
          <p:cNvSpPr>
            <a:spLocks noChangeArrowheads="1"/>
          </p:cNvSpPr>
          <p:nvPr/>
        </p:nvSpPr>
        <p:spPr bwMode="auto">
          <a:xfrm>
            <a:off x="2508251" y="3859214"/>
            <a:ext cx="7364413" cy="1412875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shade val="46275"/>
                  <a:invGamma/>
                </a:srgbClr>
              </a:gs>
              <a:gs pos="50000">
                <a:srgbClr val="99CCFF"/>
              </a:gs>
              <a:gs pos="100000">
                <a:srgbClr val="99CC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BE" sz="2400" b="1" i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400" b="1" i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6265" name="Oval 86"/>
          <p:cNvSpPr>
            <a:spLocks noChangeArrowheads="1"/>
          </p:cNvSpPr>
          <p:nvPr/>
        </p:nvSpPr>
        <p:spPr bwMode="auto">
          <a:xfrm>
            <a:off x="3278188" y="4114800"/>
            <a:ext cx="735012" cy="914400"/>
          </a:xfrm>
          <a:prstGeom prst="ellipse">
            <a:avLst/>
          </a:prstGeom>
          <a:gradFill rotWithShape="1">
            <a:gsLst>
              <a:gs pos="0">
                <a:srgbClr val="475E00"/>
              </a:gs>
              <a:gs pos="50000">
                <a:srgbClr val="99CC00"/>
              </a:gs>
              <a:gs pos="100000">
                <a:srgbClr val="475E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6266" name="Oval 87"/>
          <p:cNvSpPr>
            <a:spLocks noChangeArrowheads="1"/>
          </p:cNvSpPr>
          <p:nvPr/>
        </p:nvSpPr>
        <p:spPr bwMode="auto">
          <a:xfrm>
            <a:off x="9183688" y="4108450"/>
            <a:ext cx="735012" cy="914400"/>
          </a:xfrm>
          <a:prstGeom prst="ellipse">
            <a:avLst/>
          </a:prstGeom>
          <a:gradFill rotWithShape="1">
            <a:gsLst>
              <a:gs pos="0">
                <a:srgbClr val="475E00"/>
              </a:gs>
              <a:gs pos="50000">
                <a:srgbClr val="99CC00"/>
              </a:gs>
              <a:gs pos="100000">
                <a:srgbClr val="475E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2" name="Rectangle 88"/>
          <p:cNvSpPr>
            <a:spLocks noChangeArrowheads="1"/>
          </p:cNvSpPr>
          <p:nvPr/>
        </p:nvSpPr>
        <p:spPr bwMode="auto">
          <a:xfrm>
            <a:off x="3681414" y="4117976"/>
            <a:ext cx="5832475" cy="906463"/>
          </a:xfrm>
          <a:prstGeom prst="rect">
            <a:avLst/>
          </a:prstGeom>
          <a:gradFill rotWithShape="1">
            <a:gsLst>
              <a:gs pos="0">
                <a:srgbClr val="99CC00">
                  <a:gamma/>
                  <a:shade val="46275"/>
                  <a:invGamma/>
                </a:srgbClr>
              </a:gs>
              <a:gs pos="50000">
                <a:srgbClr val="99CC00"/>
              </a:gs>
              <a:gs pos="100000">
                <a:srgbClr val="99CC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Basic services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i="1" dirty="0">
                <a:solidFill>
                  <a:srgbClr val="3E6E5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eHealth</a:t>
            </a:r>
            <a:r>
              <a:rPr lang="en-GB" sz="24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 </a:t>
            </a:r>
            <a:r>
              <a:rPr lang="en-GB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platform</a:t>
            </a:r>
          </a:p>
        </p:txBody>
      </p:sp>
      <p:sp>
        <p:nvSpPr>
          <p:cNvPr id="96268" name="Text Box 89"/>
          <p:cNvSpPr txBox="1">
            <a:spLocks noChangeArrowheads="1"/>
          </p:cNvSpPr>
          <p:nvPr/>
        </p:nvSpPr>
        <p:spPr bwMode="auto">
          <a:xfrm>
            <a:off x="1947863" y="4332289"/>
            <a:ext cx="12811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b="1" i="1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85" name="Oval 5"/>
          <p:cNvSpPr>
            <a:spLocks noChangeArrowheads="1"/>
          </p:cNvSpPr>
          <p:nvPr/>
        </p:nvSpPr>
        <p:spPr bwMode="auto">
          <a:xfrm>
            <a:off x="5000625" y="1289050"/>
            <a:ext cx="2286000" cy="7620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Patients, </a:t>
            </a:r>
            <a:r>
              <a:rPr lang="en-GB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healthcare </a:t>
            </a:r>
            <a:r>
              <a:rPr lang="en-GB" sz="20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providers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and </a:t>
            </a:r>
            <a:r>
              <a:rPr lang="en-GB" sz="2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healthcare </a:t>
            </a:r>
            <a:r>
              <a:rPr lang="en-GB" sz="20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institutions</a:t>
            </a:r>
          </a:p>
        </p:txBody>
      </p:sp>
      <p:sp>
        <p:nvSpPr>
          <p:cNvPr id="86" name="AutoShape 13"/>
          <p:cNvSpPr>
            <a:spLocks noChangeArrowheads="1"/>
          </p:cNvSpPr>
          <p:nvPr/>
        </p:nvSpPr>
        <p:spPr bwMode="blackWhite">
          <a:xfrm>
            <a:off x="7450138" y="5561013"/>
            <a:ext cx="762000" cy="609600"/>
          </a:xfrm>
          <a:prstGeom prst="can">
            <a:avLst>
              <a:gd name="adj" fmla="val 27866"/>
            </a:avLst>
          </a:prstGeom>
          <a:gradFill rotWithShape="0">
            <a:gsLst>
              <a:gs pos="0">
                <a:srgbClr val="CC0000">
                  <a:gamma/>
                  <a:shade val="86275"/>
                  <a:invGamma/>
                </a:srgbClr>
              </a:gs>
              <a:gs pos="50000">
                <a:srgbClr val="CC0000"/>
              </a:gs>
              <a:gs pos="100000">
                <a:srgbClr val="CC0000">
                  <a:gamma/>
                  <a:shade val="86275"/>
                  <a:invGamma/>
                </a:srgbClr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 wrap="none" tIns="0" bIns="0" anchor="ctr" anchorCtr="1"/>
          <a:lstStyle/>
          <a:p>
            <a:pPr algn="ctr" eaLnBrk="0" fontAlgn="auto" hangingPunct="0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000" b="1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VAS</a:t>
            </a:r>
          </a:p>
        </p:txBody>
      </p:sp>
      <p:sp>
        <p:nvSpPr>
          <p:cNvPr id="87" name="AutoShape 14"/>
          <p:cNvSpPr>
            <a:spLocks noChangeArrowheads="1"/>
          </p:cNvSpPr>
          <p:nvPr/>
        </p:nvSpPr>
        <p:spPr bwMode="blackWhite">
          <a:xfrm>
            <a:off x="8748713" y="5561013"/>
            <a:ext cx="762000" cy="609600"/>
          </a:xfrm>
          <a:prstGeom prst="can">
            <a:avLst>
              <a:gd name="adj" fmla="val 27866"/>
            </a:avLst>
          </a:prstGeom>
          <a:gradFill rotWithShape="0">
            <a:gsLst>
              <a:gs pos="0">
                <a:srgbClr val="CC0000">
                  <a:gamma/>
                  <a:shade val="86275"/>
                  <a:invGamma/>
                </a:srgbClr>
              </a:gs>
              <a:gs pos="50000">
                <a:srgbClr val="CC0000"/>
              </a:gs>
              <a:gs pos="100000">
                <a:srgbClr val="CC0000">
                  <a:gamma/>
                  <a:shade val="86275"/>
                  <a:invGamma/>
                </a:srgbClr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 wrap="none" tIns="0" bIns="0" anchor="ctr" anchorCtr="1"/>
          <a:lstStyle/>
          <a:p>
            <a:pPr algn="ctr" eaLnBrk="0" fontAlgn="auto" hangingPunct="0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000" b="1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VAS</a:t>
            </a:r>
          </a:p>
        </p:txBody>
      </p:sp>
      <p:sp>
        <p:nvSpPr>
          <p:cNvPr id="88" name="AutoShape 16"/>
          <p:cNvSpPr>
            <a:spLocks noChangeArrowheads="1"/>
          </p:cNvSpPr>
          <p:nvPr/>
        </p:nvSpPr>
        <p:spPr bwMode="blackWhite">
          <a:xfrm>
            <a:off x="6265863" y="5561013"/>
            <a:ext cx="762000" cy="609600"/>
          </a:xfrm>
          <a:prstGeom prst="can">
            <a:avLst>
              <a:gd name="adj" fmla="val 27866"/>
            </a:avLst>
          </a:prstGeom>
          <a:gradFill rotWithShape="0">
            <a:gsLst>
              <a:gs pos="0">
                <a:srgbClr val="CC0000">
                  <a:gamma/>
                  <a:shade val="86275"/>
                  <a:invGamma/>
                </a:srgbClr>
              </a:gs>
              <a:gs pos="50000">
                <a:srgbClr val="CC0000"/>
              </a:gs>
              <a:gs pos="100000">
                <a:srgbClr val="CC0000">
                  <a:gamma/>
                  <a:shade val="86275"/>
                  <a:invGamma/>
                </a:srgbClr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 wrap="none" tIns="0" bIns="0" anchor="ctr" anchorCtr="1"/>
          <a:lstStyle/>
          <a:p>
            <a:pPr algn="ctr" eaLnBrk="0" fontAlgn="auto" hangingPunct="0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000" b="1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VAS</a:t>
            </a:r>
          </a:p>
        </p:txBody>
      </p:sp>
      <p:pic>
        <p:nvPicPr>
          <p:cNvPr id="96274" name="Picture 20" descr="FOD_tekeni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175" y="5740400"/>
            <a:ext cx="392113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75" name="Rectangle 21"/>
          <p:cNvSpPr>
            <a:spLocks noChangeArrowheads="1"/>
          </p:cNvSpPr>
          <p:nvPr/>
        </p:nvSpPr>
        <p:spPr bwMode="auto">
          <a:xfrm>
            <a:off x="480302" y="5651470"/>
            <a:ext cx="15080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000" b="1" i="1" dirty="0">
                <a:solidFill>
                  <a:srgbClr val="CC9900"/>
                </a:solidFill>
              </a:rPr>
              <a:t>Suppliers</a:t>
            </a:r>
          </a:p>
        </p:txBody>
      </p:sp>
      <p:sp>
        <p:nvSpPr>
          <p:cNvPr id="96276" name="Rectangle 22"/>
          <p:cNvSpPr>
            <a:spLocks noChangeArrowheads="1"/>
          </p:cNvSpPr>
          <p:nvPr/>
        </p:nvSpPr>
        <p:spPr bwMode="auto">
          <a:xfrm>
            <a:off x="426774" y="1933545"/>
            <a:ext cx="14007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000" b="1" i="1" dirty="0">
                <a:solidFill>
                  <a:srgbClr val="CC9900"/>
                </a:solidFill>
              </a:rPr>
              <a:t>Users</a:t>
            </a:r>
          </a:p>
        </p:txBody>
      </p:sp>
      <p:sp>
        <p:nvSpPr>
          <p:cNvPr id="92" name="AutoShape 23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5016500" y="2482850"/>
            <a:ext cx="1219200" cy="914400"/>
          </a:xfrm>
          <a:prstGeom prst="actionButtonBlank">
            <a:avLst/>
          </a:prstGeom>
          <a:gradFill rotWithShape="0">
            <a:gsLst>
              <a:gs pos="0">
                <a:srgbClr val="969696">
                  <a:gamma/>
                  <a:tint val="53725"/>
                  <a:invGamma/>
                </a:srgbClr>
              </a:gs>
              <a:gs pos="100000">
                <a:srgbClr val="969696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72000" rIns="0"/>
          <a:lstStyle/>
          <a:p>
            <a:pPr algn="ctr" eaLnBrk="0" fontAlgn="auto" hangingPunct="0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tabLst>
                <a:tab pos="4572000" algn="r"/>
              </a:tabLst>
              <a:defRPr/>
            </a:pPr>
            <a:r>
              <a:rPr lang="en-GB" sz="1400" i="1" dirty="0">
                <a:solidFill>
                  <a:srgbClr val="08767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eHealth</a:t>
            </a:r>
            <a:r>
              <a:rPr lang="en-GB" sz="1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sz="1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portal</a:t>
            </a:r>
          </a:p>
        </p:txBody>
      </p:sp>
      <p:grpSp>
        <p:nvGrpSpPr>
          <p:cNvPr id="96278" name="Group 24"/>
          <p:cNvGrpSpPr>
            <a:grpSpLocks/>
          </p:cNvGrpSpPr>
          <p:nvPr/>
        </p:nvGrpSpPr>
        <p:grpSpPr bwMode="auto">
          <a:xfrm>
            <a:off x="2284413" y="1689100"/>
            <a:ext cx="1219200" cy="914400"/>
            <a:chOff x="432" y="1200"/>
            <a:chExt cx="912" cy="672"/>
          </a:xfrm>
        </p:grpSpPr>
        <p:sp>
          <p:nvSpPr>
            <p:cNvPr id="94" name="AutoShape 25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blackWhite">
            <a:xfrm>
              <a:off x="432" y="1200"/>
              <a:ext cx="912" cy="672"/>
            </a:xfrm>
            <a:prstGeom prst="actionButtonBlank">
              <a:avLst/>
            </a:prstGeom>
            <a:gradFill rotWithShape="0">
              <a:gsLst>
                <a:gs pos="0">
                  <a:schemeClr val="hlink">
                    <a:gamma/>
                    <a:tint val="53725"/>
                    <a:invGamma/>
                  </a:schemeClr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0" tIns="72000" rIns="0"/>
            <a:lstStyle/>
            <a:p>
              <a:pPr algn="ctr" eaLnBrk="0" fontAlgn="auto" hangingPunct="0">
                <a:lnSpc>
                  <a:spcPct val="80000"/>
                </a:lnSpc>
                <a:spcBef>
                  <a:spcPct val="50000"/>
                </a:spcBef>
                <a:spcAft>
                  <a:spcPts val="0"/>
                </a:spcAft>
                <a:tabLst>
                  <a:tab pos="4572000" algn="r"/>
                </a:tabLst>
                <a:defRPr/>
              </a:pPr>
              <a:r>
                <a:rPr lang="en-GB" sz="1400" i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  <a:cs typeface="+mn-cs"/>
                </a:rPr>
                <a:t>Health portal</a:t>
              </a:r>
            </a:p>
          </p:txBody>
        </p:sp>
        <p:sp>
          <p:nvSpPr>
            <p:cNvPr id="97" name="AutoShape 28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blackWhite">
            <a:xfrm>
              <a:off x="864" y="1536"/>
              <a:ext cx="384" cy="193"/>
            </a:xfrm>
            <a:prstGeom prst="actionButtonBlank">
              <a:avLst/>
            </a:prstGeom>
            <a:gradFill rotWithShape="0">
              <a:gsLst>
                <a:gs pos="0">
                  <a:srgbClr val="008080">
                    <a:gamma/>
                    <a:tint val="53725"/>
                    <a:invGamma/>
                  </a:srgbClr>
                </a:gs>
                <a:gs pos="100000">
                  <a:srgbClr val="00808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0" tIns="0" rIns="0" bIns="0" anchor="ctr" anchorCtr="1"/>
            <a:lstStyle/>
            <a:p>
              <a:pPr algn="ctr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nl-BE" sz="1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98" name="AutoShape 29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blackWhite">
            <a:xfrm>
              <a:off x="912" y="1584"/>
              <a:ext cx="385" cy="192"/>
            </a:xfrm>
            <a:prstGeom prst="actionButtonBlank">
              <a:avLst/>
            </a:prstGeom>
            <a:gradFill rotWithShape="0">
              <a:gsLst>
                <a:gs pos="0">
                  <a:srgbClr val="008080">
                    <a:gamma/>
                    <a:tint val="53725"/>
                    <a:invGamma/>
                  </a:srgbClr>
                </a:gs>
                <a:gs pos="100000">
                  <a:srgbClr val="00808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0" tIns="0" rIns="0" bIns="0" anchor="ctr" anchorCtr="1"/>
            <a:lstStyle/>
            <a:p>
              <a:pPr algn="ctr"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b="1" i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  <a:cs typeface="+mn-cs"/>
                </a:rPr>
                <a:t>AVS</a:t>
              </a:r>
            </a:p>
          </p:txBody>
        </p:sp>
        <p:pic>
          <p:nvPicPr>
            <p:cNvPr id="96330" name="Picture 30" descr="FOD_tekeni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" y="1605"/>
              <a:ext cx="240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0" name="AutoShape 31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7696200" y="2028826"/>
            <a:ext cx="1130300" cy="1039813"/>
          </a:xfrm>
          <a:prstGeom prst="actionButtonBlank">
            <a:avLst/>
          </a:prstGeom>
          <a:gradFill rotWithShape="0">
            <a:gsLst>
              <a:gs pos="0">
                <a:schemeClr val="hlink">
                  <a:gamma/>
                  <a:tint val="53725"/>
                  <a:invGamma/>
                </a:schemeClr>
              </a:gs>
              <a:gs pos="100000">
                <a:schemeClr val="hlink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72000" rIns="0"/>
          <a:lstStyle/>
          <a:p>
            <a:pPr algn="ctr" eaLnBrk="0" fontAlgn="auto" hangingPunct="0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tabLst>
                <a:tab pos="4572000" algn="r"/>
              </a:tabLst>
              <a:defRPr/>
            </a:pPr>
            <a:r>
              <a:rPr lang="en-GB" sz="1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Software </a:t>
            </a:r>
            <a:r>
              <a:rPr lang="en-GB" sz="14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healthcare </a:t>
            </a:r>
            <a:r>
              <a:rPr lang="en-GB" sz="1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institution</a:t>
            </a:r>
          </a:p>
        </p:txBody>
      </p:sp>
      <p:sp>
        <p:nvSpPr>
          <p:cNvPr id="103" name="AutoShape 34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8231188" y="2633664"/>
            <a:ext cx="514350" cy="261937"/>
          </a:xfrm>
          <a:prstGeom prst="actionButtonBlank">
            <a:avLst/>
          </a:prstGeom>
          <a:gradFill rotWithShape="0">
            <a:gsLst>
              <a:gs pos="0">
                <a:srgbClr val="008080">
                  <a:gamma/>
                  <a:tint val="53725"/>
                  <a:invGamma/>
                </a:srgbClr>
              </a:gs>
              <a:gs pos="100000">
                <a:srgbClr val="0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 anchorCtr="1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nl-BE" sz="14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4" name="AutoShape 35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8294688" y="2698750"/>
            <a:ext cx="514350" cy="261938"/>
          </a:xfrm>
          <a:prstGeom prst="actionButtonBlank">
            <a:avLst/>
          </a:prstGeom>
          <a:gradFill rotWithShape="0">
            <a:gsLst>
              <a:gs pos="0">
                <a:srgbClr val="008080">
                  <a:gamma/>
                  <a:tint val="53725"/>
                  <a:invGamma/>
                </a:srgbClr>
              </a:gs>
              <a:gs pos="100000">
                <a:srgbClr val="0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 anchorCtr="1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AVS</a:t>
            </a:r>
          </a:p>
        </p:txBody>
      </p:sp>
      <p:sp>
        <p:nvSpPr>
          <p:cNvPr id="105" name="AutoShape 36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6388100" y="2482850"/>
            <a:ext cx="1219200" cy="914400"/>
          </a:xfrm>
          <a:prstGeom prst="actionButtonBlank">
            <a:avLst/>
          </a:prstGeom>
          <a:gradFill rotWithShape="0">
            <a:gsLst>
              <a:gs pos="0">
                <a:schemeClr val="hlink">
                  <a:gamma/>
                  <a:tint val="53725"/>
                  <a:invGamma/>
                </a:schemeClr>
              </a:gs>
              <a:gs pos="100000">
                <a:schemeClr val="hlink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72000" rIns="0"/>
          <a:lstStyle/>
          <a:p>
            <a:pPr algn="ctr" eaLnBrk="0" fontAlgn="auto" hangingPunct="0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tabLst>
                <a:tab pos="4572000" algn="r"/>
              </a:tabLst>
              <a:defRPr/>
            </a:pPr>
            <a:r>
              <a:rPr lang="en-GB" sz="1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MyCareNet</a:t>
            </a:r>
          </a:p>
        </p:txBody>
      </p:sp>
      <p:sp>
        <p:nvSpPr>
          <p:cNvPr id="108" name="AutoShape 39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6965951" y="2940050"/>
            <a:ext cx="512763" cy="261938"/>
          </a:xfrm>
          <a:prstGeom prst="actionButtonBlank">
            <a:avLst/>
          </a:prstGeom>
          <a:gradFill rotWithShape="0">
            <a:gsLst>
              <a:gs pos="0">
                <a:srgbClr val="008080">
                  <a:gamma/>
                  <a:tint val="53725"/>
                  <a:invGamma/>
                </a:srgbClr>
              </a:gs>
              <a:gs pos="100000">
                <a:srgbClr val="0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 anchorCtr="1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nl-BE" sz="14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9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7029450" y="3005139"/>
            <a:ext cx="514350" cy="261937"/>
          </a:xfrm>
          <a:prstGeom prst="actionButtonBlank">
            <a:avLst/>
          </a:prstGeom>
          <a:gradFill rotWithShape="0">
            <a:gsLst>
              <a:gs pos="0">
                <a:srgbClr val="008080">
                  <a:gamma/>
                  <a:tint val="53725"/>
                  <a:invGamma/>
                </a:srgbClr>
              </a:gs>
              <a:gs pos="100000">
                <a:srgbClr val="0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 anchorCtr="1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AVS</a:t>
            </a:r>
          </a:p>
        </p:txBody>
      </p:sp>
      <p:sp>
        <p:nvSpPr>
          <p:cNvPr id="110" name="AutoShape 41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8882064" y="1565276"/>
            <a:ext cx="1189037" cy="1063625"/>
          </a:xfrm>
          <a:prstGeom prst="actionButtonBlank">
            <a:avLst/>
          </a:prstGeom>
          <a:gradFill rotWithShape="0">
            <a:gsLst>
              <a:gs pos="0">
                <a:schemeClr val="hlink">
                  <a:gamma/>
                  <a:tint val="53725"/>
                  <a:invGamma/>
                </a:schemeClr>
              </a:gs>
              <a:gs pos="100000">
                <a:schemeClr val="hlink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72000" rIns="0"/>
          <a:lstStyle/>
          <a:p>
            <a:pPr algn="ctr" eaLnBrk="0" fontAlgn="auto" hangingPunct="0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tabLst>
                <a:tab pos="4572000" algn="r"/>
              </a:tabLst>
              <a:defRPr/>
            </a:pPr>
            <a:r>
              <a:rPr lang="en-GB" sz="1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Software </a:t>
            </a:r>
            <a:r>
              <a:rPr lang="en-GB" sz="14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healthcare </a:t>
            </a:r>
            <a:r>
              <a:rPr lang="en-GB" sz="1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provider</a:t>
            </a:r>
          </a:p>
        </p:txBody>
      </p:sp>
      <p:sp>
        <p:nvSpPr>
          <p:cNvPr id="111" name="AutoShape 46"/>
          <p:cNvSpPr>
            <a:spLocks noChangeArrowheads="1"/>
          </p:cNvSpPr>
          <p:nvPr/>
        </p:nvSpPr>
        <p:spPr bwMode="auto">
          <a:xfrm>
            <a:off x="3122613" y="2538414"/>
            <a:ext cx="381000" cy="1468437"/>
          </a:xfrm>
          <a:prstGeom prst="upDownArrow">
            <a:avLst>
              <a:gd name="adj1" fmla="val 60833"/>
              <a:gd name="adj2" fmla="val 64575"/>
            </a:avLst>
          </a:prstGeom>
          <a:gradFill rotWithShape="0">
            <a:gsLst>
              <a:gs pos="0">
                <a:schemeClr val="hlink"/>
              </a:gs>
              <a:gs pos="50000">
                <a:schemeClr val="hlink">
                  <a:gamma/>
                  <a:tint val="4000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12" name="AutoShape 47"/>
          <p:cNvSpPr>
            <a:spLocks noChangeArrowheads="1"/>
          </p:cNvSpPr>
          <p:nvPr/>
        </p:nvSpPr>
        <p:spPr bwMode="auto">
          <a:xfrm>
            <a:off x="9459913" y="2538413"/>
            <a:ext cx="381000" cy="1503362"/>
          </a:xfrm>
          <a:prstGeom prst="upDownArrow">
            <a:avLst>
              <a:gd name="adj1" fmla="val 60833"/>
              <a:gd name="adj2" fmla="val 64575"/>
            </a:avLst>
          </a:prstGeom>
          <a:gradFill rotWithShape="0">
            <a:gsLst>
              <a:gs pos="0">
                <a:schemeClr val="hlink"/>
              </a:gs>
              <a:gs pos="50000">
                <a:schemeClr val="hlink">
                  <a:gamma/>
                  <a:tint val="4000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13" name="AutoShape 49"/>
          <p:cNvSpPr>
            <a:spLocks noChangeArrowheads="1"/>
          </p:cNvSpPr>
          <p:nvPr/>
        </p:nvSpPr>
        <p:spPr bwMode="auto">
          <a:xfrm>
            <a:off x="8445500" y="3016250"/>
            <a:ext cx="381000" cy="990600"/>
          </a:xfrm>
          <a:prstGeom prst="upDownArrow">
            <a:avLst>
              <a:gd name="adj1" fmla="val 49167"/>
              <a:gd name="adj2" fmla="val 54588"/>
            </a:avLst>
          </a:prstGeom>
          <a:gradFill rotWithShape="0">
            <a:gsLst>
              <a:gs pos="0">
                <a:schemeClr val="hlink"/>
              </a:gs>
              <a:gs pos="50000">
                <a:schemeClr val="hlink">
                  <a:gamma/>
                  <a:tint val="4000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14" name="AutoShape 50"/>
          <p:cNvSpPr>
            <a:spLocks noChangeArrowheads="1"/>
          </p:cNvSpPr>
          <p:nvPr/>
        </p:nvSpPr>
        <p:spPr bwMode="auto">
          <a:xfrm>
            <a:off x="5473700" y="3244850"/>
            <a:ext cx="381000" cy="762000"/>
          </a:xfrm>
          <a:prstGeom prst="upDownArrow">
            <a:avLst>
              <a:gd name="adj1" fmla="val 38333"/>
              <a:gd name="adj2" fmla="val 50833"/>
            </a:avLst>
          </a:prstGeom>
          <a:gradFill rotWithShape="0">
            <a:gsLst>
              <a:gs pos="0">
                <a:schemeClr val="bg2"/>
              </a:gs>
              <a:gs pos="50000">
                <a:schemeClr val="bg2">
                  <a:gamma/>
                  <a:tint val="40000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15" name="AutoShape 51"/>
          <p:cNvSpPr>
            <a:spLocks noChangeArrowheads="1"/>
          </p:cNvSpPr>
          <p:nvPr/>
        </p:nvSpPr>
        <p:spPr bwMode="auto">
          <a:xfrm>
            <a:off x="6807200" y="3259138"/>
            <a:ext cx="381000" cy="762000"/>
          </a:xfrm>
          <a:prstGeom prst="upDownArrow">
            <a:avLst>
              <a:gd name="adj1" fmla="val 38333"/>
              <a:gd name="adj2" fmla="val 50833"/>
            </a:avLst>
          </a:prstGeom>
          <a:gradFill rotWithShape="0">
            <a:gsLst>
              <a:gs pos="0">
                <a:schemeClr val="hlink"/>
              </a:gs>
              <a:gs pos="50000">
                <a:schemeClr val="hlink">
                  <a:gamma/>
                  <a:tint val="4000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16" name="AutoShape 52"/>
          <p:cNvSpPr>
            <a:spLocks noChangeArrowheads="1"/>
          </p:cNvSpPr>
          <p:nvPr/>
        </p:nvSpPr>
        <p:spPr bwMode="auto">
          <a:xfrm rot="5400000">
            <a:off x="4141788" y="1409700"/>
            <a:ext cx="228600" cy="1219200"/>
          </a:xfrm>
          <a:prstGeom prst="upDownArrow">
            <a:avLst>
              <a:gd name="adj1" fmla="val 40843"/>
              <a:gd name="adj2" fmla="val 161481"/>
            </a:avLst>
          </a:prstGeom>
          <a:gradFill rotWithShape="0">
            <a:gsLst>
              <a:gs pos="0">
                <a:schemeClr val="hlink"/>
              </a:gs>
              <a:gs pos="50000">
                <a:srgbClr val="D69999"/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rot="10800000"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17" name="AutoShape 53"/>
          <p:cNvSpPr>
            <a:spLocks noChangeArrowheads="1"/>
          </p:cNvSpPr>
          <p:nvPr/>
        </p:nvSpPr>
        <p:spPr bwMode="auto">
          <a:xfrm rot="5400000">
            <a:off x="2763838" y="917575"/>
            <a:ext cx="228600" cy="1219200"/>
          </a:xfrm>
          <a:prstGeom prst="upDownArrow">
            <a:avLst>
              <a:gd name="adj1" fmla="val 40843"/>
              <a:gd name="adj2" fmla="val 161481"/>
            </a:avLst>
          </a:prstGeom>
          <a:gradFill rotWithShape="0">
            <a:gsLst>
              <a:gs pos="0">
                <a:schemeClr val="hlink"/>
              </a:gs>
              <a:gs pos="50000">
                <a:srgbClr val="D69999"/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rot="10800000"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18" name="AutoShape 54"/>
          <p:cNvSpPr>
            <a:spLocks noChangeArrowheads="1"/>
          </p:cNvSpPr>
          <p:nvPr/>
        </p:nvSpPr>
        <p:spPr bwMode="auto">
          <a:xfrm rot="5400000">
            <a:off x="6870700" y="1709738"/>
            <a:ext cx="228600" cy="1219200"/>
          </a:xfrm>
          <a:prstGeom prst="upDownArrow">
            <a:avLst>
              <a:gd name="adj1" fmla="val 40843"/>
              <a:gd name="adj2" fmla="val 161481"/>
            </a:avLst>
          </a:prstGeom>
          <a:gradFill rotWithShape="0">
            <a:gsLst>
              <a:gs pos="0">
                <a:schemeClr val="hlink"/>
              </a:gs>
              <a:gs pos="50000">
                <a:srgbClr val="D69999"/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rot="10800000"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19" name="AutoShape 55"/>
          <p:cNvSpPr>
            <a:spLocks noChangeArrowheads="1"/>
          </p:cNvSpPr>
          <p:nvPr/>
        </p:nvSpPr>
        <p:spPr bwMode="auto">
          <a:xfrm rot="5400000">
            <a:off x="9332119" y="710407"/>
            <a:ext cx="228600" cy="1344612"/>
          </a:xfrm>
          <a:prstGeom prst="upDownArrow">
            <a:avLst>
              <a:gd name="adj1" fmla="val 40843"/>
              <a:gd name="adj2" fmla="val 178092"/>
            </a:avLst>
          </a:prstGeom>
          <a:gradFill rotWithShape="0">
            <a:gsLst>
              <a:gs pos="0">
                <a:schemeClr val="hlink"/>
              </a:gs>
              <a:gs pos="50000">
                <a:srgbClr val="D69999"/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rot="10800000"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20" name="AutoShape 56"/>
          <p:cNvSpPr>
            <a:spLocks noChangeArrowheads="1"/>
          </p:cNvSpPr>
          <p:nvPr/>
        </p:nvSpPr>
        <p:spPr bwMode="auto">
          <a:xfrm rot="5400000">
            <a:off x="8146257" y="1221582"/>
            <a:ext cx="228600" cy="1306513"/>
          </a:xfrm>
          <a:prstGeom prst="upDownArrow">
            <a:avLst>
              <a:gd name="adj1" fmla="val 40843"/>
              <a:gd name="adj2" fmla="val 173046"/>
            </a:avLst>
          </a:prstGeom>
          <a:gradFill rotWithShape="0">
            <a:gsLst>
              <a:gs pos="0">
                <a:schemeClr val="hlink"/>
              </a:gs>
              <a:gs pos="50000">
                <a:srgbClr val="D69999"/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rot="10800000"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21" name="AutoShape 59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3644900" y="2178050"/>
            <a:ext cx="1219200" cy="914400"/>
          </a:xfrm>
          <a:prstGeom prst="actionButtonBlank">
            <a:avLst/>
          </a:prstGeom>
          <a:gradFill rotWithShape="0">
            <a:gsLst>
              <a:gs pos="0">
                <a:schemeClr val="hlink">
                  <a:gamma/>
                  <a:tint val="53725"/>
                  <a:invGamma/>
                </a:schemeClr>
              </a:gs>
              <a:gs pos="100000">
                <a:schemeClr val="hlink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72000" rIns="0"/>
          <a:lstStyle/>
          <a:p>
            <a:pPr algn="ctr" eaLnBrk="0" fontAlgn="auto" hangingPunct="0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tabLst>
                <a:tab pos="4572000" algn="r"/>
              </a:tabLst>
              <a:defRPr/>
            </a:pPr>
            <a:r>
              <a:rPr lang="en-GB" sz="1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Website NIHDI</a:t>
            </a:r>
          </a:p>
        </p:txBody>
      </p:sp>
      <p:sp>
        <p:nvSpPr>
          <p:cNvPr id="124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4222751" y="2635250"/>
            <a:ext cx="512763" cy="261938"/>
          </a:xfrm>
          <a:prstGeom prst="actionButtonBlank">
            <a:avLst/>
          </a:prstGeom>
          <a:gradFill rotWithShape="0">
            <a:gsLst>
              <a:gs pos="0">
                <a:srgbClr val="008080">
                  <a:gamma/>
                  <a:tint val="53725"/>
                  <a:invGamma/>
                </a:srgbClr>
              </a:gs>
              <a:gs pos="100000">
                <a:srgbClr val="0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 anchorCtr="1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nl-BE" sz="14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25" name="AutoShape 63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4286250" y="2700339"/>
            <a:ext cx="514350" cy="261937"/>
          </a:xfrm>
          <a:prstGeom prst="actionButtonBlank">
            <a:avLst/>
          </a:prstGeom>
          <a:gradFill rotWithShape="0">
            <a:gsLst>
              <a:gs pos="0">
                <a:srgbClr val="008080">
                  <a:gamma/>
                  <a:tint val="53725"/>
                  <a:invGamma/>
                </a:srgbClr>
              </a:gs>
              <a:gs pos="100000">
                <a:srgbClr val="0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 anchorCtr="1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AVS</a:t>
            </a:r>
          </a:p>
        </p:txBody>
      </p:sp>
      <p:pic>
        <p:nvPicPr>
          <p:cNvPr id="96305" name="Picture 6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363" y="3124201"/>
            <a:ext cx="4318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7" name="AutoShape 67"/>
          <p:cNvSpPr>
            <a:spLocks noChangeArrowheads="1"/>
          </p:cNvSpPr>
          <p:nvPr/>
        </p:nvSpPr>
        <p:spPr bwMode="blackWhite">
          <a:xfrm>
            <a:off x="4964113" y="5546725"/>
            <a:ext cx="762000" cy="609600"/>
          </a:xfrm>
          <a:prstGeom prst="can">
            <a:avLst>
              <a:gd name="adj" fmla="val 27866"/>
            </a:avLst>
          </a:prstGeom>
          <a:gradFill rotWithShape="0">
            <a:gsLst>
              <a:gs pos="0">
                <a:srgbClr val="CC0000">
                  <a:gamma/>
                  <a:shade val="86275"/>
                  <a:invGamma/>
                </a:srgbClr>
              </a:gs>
              <a:gs pos="50000">
                <a:srgbClr val="CC0000"/>
              </a:gs>
              <a:gs pos="100000">
                <a:srgbClr val="CC0000">
                  <a:gamma/>
                  <a:shade val="86275"/>
                  <a:invGamma/>
                </a:srgbClr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 wrap="none" tIns="0" bIns="0" anchor="ctr" anchorCtr="1"/>
          <a:lstStyle/>
          <a:p>
            <a:pPr algn="ctr" eaLnBrk="0" fontAlgn="auto" hangingPunct="0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000" b="1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VAS</a:t>
            </a:r>
          </a:p>
        </p:txBody>
      </p:sp>
      <p:sp>
        <p:nvSpPr>
          <p:cNvPr id="128" name="AutoShape 69"/>
          <p:cNvSpPr>
            <a:spLocks noChangeArrowheads="1"/>
          </p:cNvSpPr>
          <p:nvPr/>
        </p:nvSpPr>
        <p:spPr bwMode="blackWhite">
          <a:xfrm>
            <a:off x="3600450" y="5546725"/>
            <a:ext cx="762000" cy="609600"/>
          </a:xfrm>
          <a:prstGeom prst="can">
            <a:avLst>
              <a:gd name="adj" fmla="val 27866"/>
            </a:avLst>
          </a:prstGeom>
          <a:gradFill rotWithShape="0">
            <a:gsLst>
              <a:gs pos="0">
                <a:srgbClr val="CC0000">
                  <a:gamma/>
                  <a:shade val="86275"/>
                  <a:invGamma/>
                </a:srgbClr>
              </a:gs>
              <a:gs pos="50000">
                <a:srgbClr val="CC0000"/>
              </a:gs>
              <a:gs pos="100000">
                <a:srgbClr val="CC0000">
                  <a:gamma/>
                  <a:shade val="86275"/>
                  <a:invGamma/>
                </a:srgbClr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 wrap="none" tIns="0" bIns="0" anchor="ctr" anchorCtr="1"/>
          <a:lstStyle/>
          <a:p>
            <a:pPr algn="ctr" eaLnBrk="0" fontAlgn="auto" hangingPunct="0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000" b="1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VAS</a:t>
            </a:r>
          </a:p>
        </p:txBody>
      </p:sp>
      <p:sp>
        <p:nvSpPr>
          <p:cNvPr id="129" name="AutoShape 73"/>
          <p:cNvSpPr>
            <a:spLocks noChangeArrowheads="1"/>
          </p:cNvSpPr>
          <p:nvPr/>
        </p:nvSpPr>
        <p:spPr bwMode="blackWhite">
          <a:xfrm>
            <a:off x="2279650" y="5546725"/>
            <a:ext cx="762000" cy="609600"/>
          </a:xfrm>
          <a:prstGeom prst="can">
            <a:avLst>
              <a:gd name="adj" fmla="val 27866"/>
            </a:avLst>
          </a:prstGeom>
          <a:gradFill rotWithShape="0">
            <a:gsLst>
              <a:gs pos="0">
                <a:srgbClr val="CC0000">
                  <a:gamma/>
                  <a:shade val="86275"/>
                  <a:invGamma/>
                </a:srgbClr>
              </a:gs>
              <a:gs pos="50000">
                <a:srgbClr val="CC0000"/>
              </a:gs>
              <a:gs pos="100000">
                <a:srgbClr val="CC0000">
                  <a:gamma/>
                  <a:shade val="86275"/>
                  <a:invGamma/>
                </a:srgbClr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 wrap="none" tIns="0" bIns="0" anchor="ctr" anchorCtr="1"/>
          <a:lstStyle/>
          <a:p>
            <a:pPr algn="ctr" eaLnBrk="0" fontAlgn="auto" hangingPunct="0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000" b="1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VAS</a:t>
            </a:r>
          </a:p>
        </p:txBody>
      </p:sp>
      <p:sp>
        <p:nvSpPr>
          <p:cNvPr id="130" name="AutoShape 48"/>
          <p:cNvSpPr>
            <a:spLocks noChangeArrowheads="1"/>
          </p:cNvSpPr>
          <p:nvPr/>
        </p:nvSpPr>
        <p:spPr bwMode="auto">
          <a:xfrm>
            <a:off x="4330700" y="3016250"/>
            <a:ext cx="381000" cy="990600"/>
          </a:xfrm>
          <a:prstGeom prst="upDownArrow">
            <a:avLst>
              <a:gd name="adj1" fmla="val 49167"/>
              <a:gd name="adj2" fmla="val 54588"/>
            </a:avLst>
          </a:prstGeom>
          <a:gradFill rotWithShape="0">
            <a:gsLst>
              <a:gs pos="0">
                <a:schemeClr val="hlink"/>
              </a:gs>
              <a:gs pos="50000">
                <a:schemeClr val="hlink">
                  <a:gamma/>
                  <a:tint val="4000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96310" name="AutoShape 17"/>
          <p:cNvSpPr>
            <a:spLocks noChangeArrowheads="1"/>
          </p:cNvSpPr>
          <p:nvPr/>
        </p:nvSpPr>
        <p:spPr bwMode="auto">
          <a:xfrm>
            <a:off x="6494463" y="5103813"/>
            <a:ext cx="304800" cy="533400"/>
          </a:xfrm>
          <a:prstGeom prst="upDownArrow">
            <a:avLst>
              <a:gd name="adj1" fmla="val 57287"/>
              <a:gd name="adj2" fmla="val 32407"/>
            </a:avLst>
          </a:prstGeom>
          <a:gradFill rotWithShape="0">
            <a:gsLst>
              <a:gs pos="0">
                <a:srgbClr val="CC0000"/>
              </a:gs>
              <a:gs pos="50000">
                <a:srgbClr val="EB9999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6311" name="AutoShape 18"/>
          <p:cNvSpPr>
            <a:spLocks noChangeArrowheads="1"/>
          </p:cNvSpPr>
          <p:nvPr/>
        </p:nvSpPr>
        <p:spPr bwMode="auto">
          <a:xfrm>
            <a:off x="7678738" y="5103813"/>
            <a:ext cx="304800" cy="533400"/>
          </a:xfrm>
          <a:prstGeom prst="upDownArrow">
            <a:avLst>
              <a:gd name="adj1" fmla="val 57287"/>
              <a:gd name="adj2" fmla="val 32407"/>
            </a:avLst>
          </a:prstGeom>
          <a:gradFill rotWithShape="0">
            <a:gsLst>
              <a:gs pos="0">
                <a:srgbClr val="CC0000"/>
              </a:gs>
              <a:gs pos="50000">
                <a:srgbClr val="EB9999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6312" name="AutoShape 19"/>
          <p:cNvSpPr>
            <a:spLocks noChangeArrowheads="1"/>
          </p:cNvSpPr>
          <p:nvPr/>
        </p:nvSpPr>
        <p:spPr bwMode="auto">
          <a:xfrm>
            <a:off x="8977313" y="5103813"/>
            <a:ext cx="304800" cy="533400"/>
          </a:xfrm>
          <a:prstGeom prst="upDownArrow">
            <a:avLst>
              <a:gd name="adj1" fmla="val 57287"/>
              <a:gd name="adj2" fmla="val 32407"/>
            </a:avLst>
          </a:prstGeom>
          <a:gradFill rotWithShape="0">
            <a:gsLst>
              <a:gs pos="0">
                <a:srgbClr val="CC0000"/>
              </a:gs>
              <a:gs pos="50000">
                <a:srgbClr val="EB9999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6313" name="AutoShape 68"/>
          <p:cNvSpPr>
            <a:spLocks noChangeArrowheads="1"/>
          </p:cNvSpPr>
          <p:nvPr/>
        </p:nvSpPr>
        <p:spPr bwMode="auto">
          <a:xfrm>
            <a:off x="5192713" y="5089525"/>
            <a:ext cx="304800" cy="533400"/>
          </a:xfrm>
          <a:prstGeom prst="upDownArrow">
            <a:avLst>
              <a:gd name="adj1" fmla="val 57287"/>
              <a:gd name="adj2" fmla="val 32407"/>
            </a:avLst>
          </a:prstGeom>
          <a:gradFill rotWithShape="0">
            <a:gsLst>
              <a:gs pos="0">
                <a:srgbClr val="CC0000"/>
              </a:gs>
              <a:gs pos="50000">
                <a:srgbClr val="EB9999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6314" name="AutoShape 70"/>
          <p:cNvSpPr>
            <a:spLocks noChangeArrowheads="1"/>
          </p:cNvSpPr>
          <p:nvPr/>
        </p:nvSpPr>
        <p:spPr bwMode="auto">
          <a:xfrm>
            <a:off x="3829050" y="5089525"/>
            <a:ext cx="304800" cy="533400"/>
          </a:xfrm>
          <a:prstGeom prst="upDownArrow">
            <a:avLst>
              <a:gd name="adj1" fmla="val 57287"/>
              <a:gd name="adj2" fmla="val 32407"/>
            </a:avLst>
          </a:prstGeom>
          <a:gradFill rotWithShape="0">
            <a:gsLst>
              <a:gs pos="0">
                <a:srgbClr val="CC0000"/>
              </a:gs>
              <a:gs pos="50000">
                <a:srgbClr val="EB9999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6315" name="AutoShape 74"/>
          <p:cNvSpPr>
            <a:spLocks noChangeArrowheads="1"/>
          </p:cNvSpPr>
          <p:nvPr/>
        </p:nvSpPr>
        <p:spPr bwMode="auto">
          <a:xfrm>
            <a:off x="2508250" y="5089525"/>
            <a:ext cx="304800" cy="533400"/>
          </a:xfrm>
          <a:prstGeom prst="upDownArrow">
            <a:avLst>
              <a:gd name="adj1" fmla="val 57287"/>
              <a:gd name="adj2" fmla="val 32407"/>
            </a:avLst>
          </a:prstGeom>
          <a:gradFill rotWithShape="0">
            <a:gsLst>
              <a:gs pos="0">
                <a:srgbClr val="CC0000"/>
              </a:gs>
              <a:gs pos="50000">
                <a:srgbClr val="EB9999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endParaRPr lang="en-GB" altLang="en-US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96316" name="Picture 5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339" y="2730500"/>
            <a:ext cx="358775" cy="292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317" name="Picture 69" descr="logo_ziekenhuis_1083990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826" y="2655095"/>
            <a:ext cx="341312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318" name="Picture 70" descr="Logo huisart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913" y="5715000"/>
            <a:ext cx="4191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319" name="Picture 71" descr="logo_ziekenhuis_1083990b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588" y="5722938"/>
            <a:ext cx="392112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320" name="Picture 7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5563" y="2194719"/>
            <a:ext cx="368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4" name="AutoShape 34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9486900" y="2205039"/>
            <a:ext cx="514350" cy="261937"/>
          </a:xfrm>
          <a:prstGeom prst="actionButtonBlank">
            <a:avLst/>
          </a:prstGeom>
          <a:gradFill rotWithShape="0">
            <a:gsLst>
              <a:gs pos="0">
                <a:srgbClr val="008080">
                  <a:gamma/>
                  <a:tint val="53725"/>
                  <a:invGamma/>
                </a:srgbClr>
              </a:gs>
              <a:gs pos="100000">
                <a:srgbClr val="0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 anchorCtr="1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nl-BE" sz="14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45" name="AutoShape 35">
            <a:hlinkClick r:id="" action="ppaction://noaction" highlightClick="1"/>
          </p:cNvPr>
          <p:cNvSpPr>
            <a:spLocks noChangeArrowheads="1"/>
          </p:cNvSpPr>
          <p:nvPr/>
        </p:nvSpPr>
        <p:spPr bwMode="blackWhite">
          <a:xfrm>
            <a:off x="9550400" y="2270125"/>
            <a:ext cx="514350" cy="261938"/>
          </a:xfrm>
          <a:prstGeom prst="actionButtonBlank">
            <a:avLst/>
          </a:prstGeom>
          <a:gradFill rotWithShape="0">
            <a:gsLst>
              <a:gs pos="0">
                <a:srgbClr val="008080">
                  <a:gamma/>
                  <a:tint val="53725"/>
                  <a:invGamma/>
                </a:srgbClr>
              </a:gs>
              <a:gs pos="100000">
                <a:srgbClr val="0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ctr" anchorCtr="1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AVS</a:t>
            </a:r>
          </a:p>
        </p:txBody>
      </p:sp>
      <p:pic>
        <p:nvPicPr>
          <p:cNvPr id="75" name="Picture 74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913" y="5724365"/>
            <a:ext cx="485188" cy="389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" name="Picture 7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444" y="2755886"/>
            <a:ext cx="615386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18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Basic services &amp; </a:t>
            </a:r>
            <a:r>
              <a:rPr lang="en-GB" dirty="0" smtClean="0"/>
              <a:t>API’s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40AB-6939-4937-A918-1D15FF1C7CE3}" type="slidenum">
              <a:rPr lang="nl-BE" smtClean="0"/>
              <a:pPr/>
              <a:t>8</a:t>
            </a:fld>
            <a:endParaRPr lang="nl-BE" dirty="0"/>
          </a:p>
        </p:txBody>
      </p:sp>
      <p:graphicFrame>
        <p:nvGraphicFramePr>
          <p:cNvPr id="57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89823797"/>
              </p:ext>
            </p:extLst>
          </p:nvPr>
        </p:nvGraphicFramePr>
        <p:xfrm>
          <a:off x="623392" y="1124744"/>
          <a:ext cx="10972800" cy="5284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8415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1847528" y="6165304"/>
            <a:ext cx="6929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 i="1" dirty="0">
                <a:solidFill>
                  <a:srgbClr val="376092"/>
                </a:solidFill>
              </a:rPr>
              <a:t>Ministerio de Sanidad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7742F12-9A00-BAD2-4A4C-DBABCDFA70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80347" y="3798212"/>
            <a:ext cx="1613870" cy="72000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808" y="1916832"/>
            <a:ext cx="3600400" cy="116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693983"/>
      </p:ext>
    </p:extLst>
  </p:cSld>
  <p:clrMapOvr>
    <a:masterClrMapping/>
  </p:clrMapOvr>
</p:sld>
</file>

<file path=ppt/theme/theme1.xml><?xml version="1.0" encoding="utf-8"?>
<a:theme xmlns:a="http://schemas.openxmlformats.org/drawingml/2006/main" name="eHealt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4972</TotalTime>
  <Words>443</Words>
  <Application>Microsoft Office PowerPoint</Application>
  <PresentationFormat>Widescreen</PresentationFormat>
  <Paragraphs>127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eHealth</vt:lpstr>
      <vt:lpstr>PowerPoint Presentation</vt:lpstr>
      <vt:lpstr>Actual situation – health care provision</vt:lpstr>
      <vt:lpstr>Actual situation - administration</vt:lpstr>
      <vt:lpstr>Some key figures</vt:lpstr>
      <vt:lpstr>Objectives of the eHealth platform</vt:lpstr>
      <vt:lpstr> 9 mission statements</vt:lpstr>
      <vt:lpstr>Basic architecture</vt:lpstr>
      <vt:lpstr>Basic services &amp; API’s</vt:lpstr>
      <vt:lpstr>PowerPoint Presentation</vt:lpstr>
    </vt:vector>
  </TitlesOfParts>
  <Company>SmalS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Quentin Delsaut</dc:creator>
  <cp:lastModifiedBy>Sanne Miseur (KSZ-BCSS)</cp:lastModifiedBy>
  <cp:revision>456</cp:revision>
  <cp:lastPrinted>2021-01-19T14:04:10Z</cp:lastPrinted>
  <dcterms:created xsi:type="dcterms:W3CDTF">2013-03-05T07:37:33Z</dcterms:created>
  <dcterms:modified xsi:type="dcterms:W3CDTF">2023-09-27T10:29:43Z</dcterms:modified>
</cp:coreProperties>
</file>