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85"/>
  </p:notesMasterIdLst>
  <p:handoutMasterIdLst>
    <p:handoutMasterId r:id="rId86"/>
  </p:handoutMasterIdLst>
  <p:sldIdLst>
    <p:sldId id="592" r:id="rId2"/>
    <p:sldId id="1401" r:id="rId3"/>
    <p:sldId id="1413" r:id="rId4"/>
    <p:sldId id="1414" r:id="rId5"/>
    <p:sldId id="1415" r:id="rId6"/>
    <p:sldId id="1416" r:id="rId7"/>
    <p:sldId id="1417" r:id="rId8"/>
    <p:sldId id="1418" r:id="rId9"/>
    <p:sldId id="1419" r:id="rId10"/>
    <p:sldId id="1420" r:id="rId11"/>
    <p:sldId id="1421" r:id="rId12"/>
    <p:sldId id="1422" r:id="rId13"/>
    <p:sldId id="1423" r:id="rId14"/>
    <p:sldId id="1424" r:id="rId15"/>
    <p:sldId id="1425" r:id="rId16"/>
    <p:sldId id="1426" r:id="rId17"/>
    <p:sldId id="1427" r:id="rId18"/>
    <p:sldId id="1428" r:id="rId19"/>
    <p:sldId id="1429" r:id="rId20"/>
    <p:sldId id="1430" r:id="rId21"/>
    <p:sldId id="1431" r:id="rId22"/>
    <p:sldId id="1432" r:id="rId23"/>
    <p:sldId id="1433" r:id="rId24"/>
    <p:sldId id="1434" r:id="rId25"/>
    <p:sldId id="1435" r:id="rId26"/>
    <p:sldId id="1436" r:id="rId27"/>
    <p:sldId id="1437" r:id="rId28"/>
    <p:sldId id="1438" r:id="rId29"/>
    <p:sldId id="1439" r:id="rId30"/>
    <p:sldId id="1440" r:id="rId31"/>
    <p:sldId id="1441" r:id="rId32"/>
    <p:sldId id="1442" r:id="rId33"/>
    <p:sldId id="1443" r:id="rId34"/>
    <p:sldId id="1444" r:id="rId35"/>
    <p:sldId id="1445" r:id="rId36"/>
    <p:sldId id="1309" r:id="rId37"/>
    <p:sldId id="1106" r:id="rId38"/>
    <p:sldId id="1312" r:id="rId39"/>
    <p:sldId id="1313" r:id="rId40"/>
    <p:sldId id="1314" r:id="rId41"/>
    <p:sldId id="1565" r:id="rId42"/>
    <p:sldId id="1316" r:id="rId43"/>
    <p:sldId id="1321" r:id="rId44"/>
    <p:sldId id="1322" r:id="rId45"/>
    <p:sldId id="1317" r:id="rId46"/>
    <p:sldId id="1319" r:id="rId47"/>
    <p:sldId id="1320" r:id="rId48"/>
    <p:sldId id="1323" r:id="rId49"/>
    <p:sldId id="1535" r:id="rId50"/>
    <p:sldId id="1536" r:id="rId51"/>
    <p:sldId id="1537" r:id="rId52"/>
    <p:sldId id="1538" r:id="rId53"/>
    <p:sldId id="945" r:id="rId54"/>
    <p:sldId id="1540" r:id="rId55"/>
    <p:sldId id="1541" r:id="rId56"/>
    <p:sldId id="1542" r:id="rId57"/>
    <p:sldId id="1543" r:id="rId58"/>
    <p:sldId id="1544" r:id="rId59"/>
    <p:sldId id="1545" r:id="rId60"/>
    <p:sldId id="1546" r:id="rId61"/>
    <p:sldId id="1547" r:id="rId62"/>
    <p:sldId id="1548" r:id="rId63"/>
    <p:sldId id="1549" r:id="rId64"/>
    <p:sldId id="1550" r:id="rId65"/>
    <p:sldId id="1551" r:id="rId66"/>
    <p:sldId id="1552" r:id="rId67"/>
    <p:sldId id="1553" r:id="rId68"/>
    <p:sldId id="1554" r:id="rId69"/>
    <p:sldId id="1555" r:id="rId70"/>
    <p:sldId id="1556" r:id="rId71"/>
    <p:sldId id="1557" r:id="rId72"/>
    <p:sldId id="1558" r:id="rId73"/>
    <p:sldId id="1559" r:id="rId74"/>
    <p:sldId id="1560" r:id="rId75"/>
    <p:sldId id="1561" r:id="rId76"/>
    <p:sldId id="1562" r:id="rId77"/>
    <p:sldId id="1563" r:id="rId78"/>
    <p:sldId id="1564" r:id="rId79"/>
    <p:sldId id="1318" r:id="rId80"/>
    <p:sldId id="1324" r:id="rId81"/>
    <p:sldId id="1325" r:id="rId82"/>
    <p:sldId id="1326" r:id="rId83"/>
    <p:sldId id="669" r:id="rId84"/>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92" autoAdjust="0"/>
    <p:restoredTop sz="93452" autoAdjust="0"/>
  </p:normalViewPr>
  <p:slideViewPr>
    <p:cSldViewPr>
      <p:cViewPr varScale="1">
        <p:scale>
          <a:sx n="88" d="100"/>
          <a:sy n="88" d="100"/>
        </p:scale>
        <p:origin x="120" y="210"/>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34908"/>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6/1/2023</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6/1/2023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49</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‹nr.›</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5.png"/><Relationship Id="rId3" Type="http://schemas.openxmlformats.org/officeDocument/2006/relationships/oleObject" Target="../embeddings/oleObject1.bin"/><Relationship Id="rId7" Type="http://schemas.openxmlformats.org/officeDocument/2006/relationships/image" Target="../media/image43.png"/><Relationship Id="rId12" Type="http://schemas.openxmlformats.org/officeDocument/2006/relationships/oleObject" Target="../embeddings/oleObject4.bin"/><Relationship Id="rId17" Type="http://schemas.openxmlformats.org/officeDocument/2006/relationships/image" Target="../media/image49.png"/><Relationship Id="rId2" Type="http://schemas.openxmlformats.org/officeDocument/2006/relationships/slideLayout" Target="../slideLayouts/slideLayout2.xml"/><Relationship Id="rId16" Type="http://schemas.openxmlformats.org/officeDocument/2006/relationships/image" Target="../media/image48.png"/><Relationship Id="rId1" Type="http://schemas.openxmlformats.org/officeDocument/2006/relationships/vmlDrawing" Target="../drawings/vmlDrawing1.vml"/><Relationship Id="rId6" Type="http://schemas.openxmlformats.org/officeDocument/2006/relationships/image" Target="../media/image42.png"/><Relationship Id="rId11" Type="http://schemas.openxmlformats.org/officeDocument/2006/relationships/oleObject" Target="../embeddings/oleObject3.bin"/><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0.wmf"/><Relationship Id="rId4" Type="http://schemas.openxmlformats.org/officeDocument/2006/relationships/image" Target="../media/image39.wmf"/><Relationship Id="rId9" Type="http://schemas.openxmlformats.org/officeDocument/2006/relationships/oleObject" Target="../embeddings/oleObject2.bin"/><Relationship Id="rId1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mybenefits.fgov.be/" TargetMode="External"/><Relationship Id="rId2" Type="http://schemas.openxmlformats.org/officeDocument/2006/relationships/hyperlink" Target="https://apps.apple.com/be/app/mybenefits/id1447094117?l=nl#?platform=iphone"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www.mybenefits.fgov.be/"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smtClean="0">
                <a:cs typeface="Arial" charset="0"/>
              </a:rPr>
              <a:t>Sound </a:t>
            </a:r>
            <a:r>
              <a:rPr lang="nl-BE" sz="4800" b="1" dirty="0" err="1" smtClean="0">
                <a:cs typeface="Arial" charset="0"/>
              </a:rPr>
              <a:t>electronic</a:t>
            </a:r>
            <a:r>
              <a:rPr lang="nl-BE" sz="4800" b="1" dirty="0" smtClean="0">
                <a:cs typeface="Arial" charset="0"/>
              </a:rPr>
              <a:t> information management as a </a:t>
            </a:r>
            <a:r>
              <a:rPr lang="nl-BE" sz="4800" b="1" dirty="0" err="1" smtClean="0">
                <a:cs typeface="Arial" charset="0"/>
              </a:rPr>
              <a:t>critical</a:t>
            </a:r>
            <a:r>
              <a:rPr lang="nl-BE" sz="4800" b="1" dirty="0" smtClean="0">
                <a:cs typeface="Arial" charset="0"/>
              </a:rPr>
              <a:t> </a:t>
            </a:r>
            <a:r>
              <a:rPr lang="nl-BE" sz="4800" b="1" dirty="0" err="1" smtClean="0">
                <a:cs typeface="Arial" charset="0"/>
              </a:rPr>
              <a:t>success</a:t>
            </a:r>
            <a:r>
              <a:rPr lang="nl-BE" sz="4800" b="1" dirty="0" smtClean="0">
                <a:cs typeface="Arial" charset="0"/>
              </a:rPr>
              <a:t> factor</a:t>
            </a:r>
            <a:br>
              <a:rPr lang="nl-BE" sz="4800" b="1" dirty="0" smtClean="0">
                <a:cs typeface="Arial" charset="0"/>
              </a:rPr>
            </a:br>
            <a:r>
              <a:rPr lang="nl-BE" sz="4800" b="1" dirty="0" err="1" smtClean="0">
                <a:cs typeface="Arial" charset="0"/>
              </a:rPr>
              <a:t>for</a:t>
            </a:r>
            <a:r>
              <a:rPr lang="nl-BE" sz="4800" b="1" dirty="0" smtClean="0">
                <a:cs typeface="Arial" charset="0"/>
              </a:rPr>
              <a:t> </a:t>
            </a:r>
            <a:r>
              <a:rPr lang="nl-BE" sz="4800" b="1" dirty="0" err="1" smtClean="0">
                <a:cs typeface="Arial" charset="0"/>
              </a:rPr>
              <a:t>effective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efficient</a:t>
            </a:r>
            <a:r>
              <a:rPr lang="nl-BE" sz="4800" b="1" dirty="0">
                <a:cs typeface="Arial" charset="0"/>
              </a:rPr>
              <a:t/>
            </a:r>
            <a:br>
              <a:rPr lang="nl-BE" sz="4800" b="1" dirty="0">
                <a:cs typeface="Arial" charset="0"/>
              </a:rPr>
            </a:br>
            <a:r>
              <a:rPr lang="nl-BE" sz="4800" b="1" dirty="0" err="1" smtClean="0">
                <a:cs typeface="Arial" charset="0"/>
              </a:rPr>
              <a:t>social</a:t>
            </a:r>
            <a:r>
              <a:rPr lang="nl-BE" sz="4800" b="1" dirty="0" smtClean="0">
                <a:cs typeface="Arial" charset="0"/>
              </a:rPr>
              <a:t> </a:t>
            </a:r>
            <a:r>
              <a:rPr lang="nl-BE" sz="4800" b="1" dirty="0" err="1" smtClean="0">
                <a:cs typeface="Arial" charset="0"/>
              </a:rPr>
              <a:t>protection</a:t>
            </a:r>
            <a:r>
              <a:rPr lang="nl-BE" sz="4800" b="1" dirty="0" smtClean="0">
                <a:cs typeface="Arial" charset="0"/>
              </a:rPr>
              <a:t> </a:t>
            </a:r>
            <a:r>
              <a:rPr lang="nl-BE" sz="4800" b="1" dirty="0" err="1" smtClean="0">
                <a:cs typeface="Arial" charset="0"/>
              </a:rPr>
              <a:t>and</a:t>
            </a:r>
            <a:r>
              <a:rPr lang="nl-BE" sz="4800" b="1" dirty="0" smtClean="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Setting </a:t>
            </a:r>
            <a:r>
              <a:rPr lang="en-GB" dirty="0" smtClean="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the Belgian social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smtClean="0"/>
              <a:t>&gt; 11,500,000 citizens</a:t>
            </a:r>
          </a:p>
          <a:p>
            <a:r>
              <a:rPr lang="en-GB" smtClean="0"/>
              <a:t>&gt; 230,000 employers</a:t>
            </a:r>
          </a:p>
          <a:p>
            <a:r>
              <a:rPr lang="en-GB" smtClean="0"/>
              <a:t>about 3,000 public and private institutions (actors) at several levels (federal, regional, local) dealing with</a:t>
            </a:r>
          </a:p>
          <a:p>
            <a:pPr lvl="1"/>
            <a:r>
              <a:rPr lang="en-GB" smtClean="0"/>
              <a:t>collection of social security contributions</a:t>
            </a:r>
          </a:p>
          <a:p>
            <a:pPr lvl="1"/>
            <a:r>
              <a:rPr lang="en-GB" smtClean="0"/>
              <a:t>delivery of social security benefits</a:t>
            </a:r>
          </a:p>
          <a:p>
            <a:pPr lvl="2"/>
            <a:r>
              <a:rPr lang="en-GB" smtClean="0"/>
              <a:t>child benefits</a:t>
            </a:r>
          </a:p>
          <a:p>
            <a:pPr lvl="2"/>
            <a:r>
              <a:rPr lang="en-GB" smtClean="0"/>
              <a:t>unemployment benefits</a:t>
            </a:r>
          </a:p>
          <a:p>
            <a:pPr lvl="2"/>
            <a:r>
              <a:rPr lang="en-GB" smtClean="0"/>
              <a:t>benefits in case of incapacity for work</a:t>
            </a:r>
          </a:p>
          <a:p>
            <a:pPr lvl="2"/>
            <a:r>
              <a:rPr lang="en-GB" smtClean="0"/>
              <a:t>benefits for the disabled</a:t>
            </a:r>
          </a:p>
          <a:p>
            <a:pPr lvl="2"/>
            <a:r>
              <a:rPr lang="en-GB" smtClean="0"/>
              <a:t>re-imbursement of health care costs</a:t>
            </a:r>
          </a:p>
          <a:p>
            <a:pPr lvl="2"/>
            <a:r>
              <a:rPr lang="en-GB" smtClean="0"/>
              <a:t>holiday pay</a:t>
            </a:r>
          </a:p>
          <a:p>
            <a:pPr lvl="2"/>
            <a:r>
              <a:rPr lang="en-GB" smtClean="0"/>
              <a:t>old age pensions</a:t>
            </a:r>
          </a:p>
          <a:p>
            <a:pPr lvl="2"/>
            <a:r>
              <a:rPr lang="en-GB" smtClean="0"/>
              <a:t>guaranteed minimum income</a:t>
            </a:r>
          </a:p>
          <a:p>
            <a:pPr lvl="1"/>
            <a:r>
              <a:rPr lang="en-GB" smtClean="0"/>
              <a:t>delivery of supplementary social benefits</a:t>
            </a:r>
          </a:p>
          <a:p>
            <a:pPr lvl="1"/>
            <a:r>
              <a:rPr lang="en-GB" smtClean="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14338" name="Title 1"/>
          <p:cNvSpPr>
            <a:spLocks noGrp="1"/>
          </p:cNvSpPr>
          <p:nvPr>
            <p:ph type="title"/>
          </p:nvPr>
        </p:nvSpPr>
        <p:spPr/>
        <p:txBody>
          <a:bodyPr/>
          <a:lstStyle/>
          <a:p>
            <a:r>
              <a:rPr lang="en-US" altLang="en-US" smtClean="0"/>
              <a:t>Stakeholders of the Belgian social sector</a:t>
            </a:r>
            <a:endParaRPr lang="en-US" altLang="en-US" dirty="0" smtClean="0"/>
          </a:p>
        </p:txBody>
      </p:sp>
    </p:spTree>
    <p:extLst>
      <p:ext uri="{BB962C8B-B14F-4D97-AF65-F5344CB8AC3E}">
        <p14:creationId xmlns:p14="http://schemas.microsoft.com/office/powerpoint/2010/main" val="2947113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Kruispuntbank van de Sociale Zekerheid (KSZ)</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48724"/>
            <a:ext cx="8424936" cy="5703325"/>
          </a:xfrm>
          <a:prstGeom prst="rect">
            <a:avLst/>
          </a:prstGeom>
        </p:spPr>
      </p:pic>
    </p:spTree>
    <p:extLst>
      <p:ext uri="{BB962C8B-B14F-4D97-AF65-F5344CB8AC3E}">
        <p14:creationId xmlns:p14="http://schemas.microsoft.com/office/powerpoint/2010/main" val="592778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smtClean="0"/>
              <a:t>Crossroads Bank of </a:t>
            </a:r>
            <a:r>
              <a:rPr lang="nl-BE" dirty="0" err="1" smtClean="0"/>
              <a:t>Social</a:t>
            </a:r>
            <a:r>
              <a:rPr lang="nl-BE" dirty="0" smtClean="0"/>
              <a:t> Security (CBSS) </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smtClean="0">
                <a:solidFill>
                  <a:schemeClr val="tx1">
                    <a:lumMod val="75000"/>
                    <a:lumOff val="25000"/>
                  </a:schemeClr>
                </a:solidFill>
                <a:sym typeface="Arial" charset="0"/>
              </a:rPr>
              <a:t>NIC</a:t>
            </a:r>
            <a:endParaRPr lang="en-US" altLang="en-US" sz="1600" b="1" dirty="0">
              <a:solidFill>
                <a:schemeClr val="tx1">
                  <a:lumMod val="75000"/>
                  <a:lumOff val="25000"/>
                </a:schemeClr>
              </a:solidFill>
              <a:sym typeface="Arial" charset="0"/>
            </a:endParaRP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34739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a </a:t>
            </a:r>
            <a:r>
              <a:rPr lang="en-GB" dirty="0" smtClean="0">
                <a:solidFill>
                  <a:srgbClr val="0087BE"/>
                </a:solidFill>
              </a:rPr>
              <a:t>network between all 3,000 social sector actors</a:t>
            </a:r>
            <a:r>
              <a:rPr lang="en-GB" dirty="0" smtClean="0"/>
              <a:t> with a secure connection to the internet, the federal MAN, regional extranets, extranets between local authorities and the Belgian </a:t>
            </a:r>
            <a:r>
              <a:rPr lang="en-GB" dirty="0" err="1" smtClean="0"/>
              <a:t>interbanking</a:t>
            </a:r>
            <a:r>
              <a:rPr lang="en-GB" dirty="0" smtClean="0"/>
              <a:t> network</a:t>
            </a:r>
          </a:p>
          <a:p>
            <a:endParaRPr lang="en-GB" dirty="0" smtClean="0"/>
          </a:p>
          <a:p>
            <a:r>
              <a:rPr lang="en-GB" dirty="0" smtClean="0"/>
              <a:t>a </a:t>
            </a:r>
            <a:r>
              <a:rPr lang="en-GB" dirty="0" smtClean="0">
                <a:solidFill>
                  <a:srgbClr val="0087BE"/>
                </a:solidFill>
              </a:rPr>
              <a:t>unique identification key</a:t>
            </a:r>
          </a:p>
          <a:p>
            <a:pPr lvl="1"/>
            <a:r>
              <a:rPr lang="en-GB" dirty="0" smtClean="0"/>
              <a:t>for every citizen </a:t>
            </a:r>
          </a:p>
          <a:p>
            <a:pPr lvl="1"/>
            <a:r>
              <a:rPr lang="en-GB" dirty="0" smtClean="0"/>
              <a:t>for every company</a:t>
            </a:r>
          </a:p>
          <a:p>
            <a:pPr lvl="1"/>
            <a:r>
              <a:rPr lang="en-GB" dirty="0" smtClean="0"/>
              <a:t>for every establishment of a company</a:t>
            </a:r>
          </a:p>
          <a:p>
            <a:endParaRPr lang="en-GB" dirty="0" smtClean="0"/>
          </a:p>
          <a:p>
            <a:r>
              <a:rPr lang="en-GB" dirty="0" smtClean="0"/>
              <a:t>an </a:t>
            </a:r>
            <a:r>
              <a:rPr lang="en-GB" dirty="0" smtClean="0">
                <a:solidFill>
                  <a:srgbClr val="0087BE"/>
                </a:solidFill>
              </a:rPr>
              <a:t>agreed division of tasks</a:t>
            </a:r>
            <a:r>
              <a:rPr lang="en-GB" dirty="0" smtClean="0"/>
              <a:t> between the actors within and outside the social sector with regard to </a:t>
            </a:r>
            <a:r>
              <a:rPr lang="en-GB" dirty="0" smtClean="0">
                <a:solidFill>
                  <a:srgbClr val="0087BE"/>
                </a:solidFill>
              </a:rPr>
              <a:t>collection, validation and management of information</a:t>
            </a:r>
            <a:r>
              <a:rPr lang="en-GB" dirty="0" smtClean="0"/>
              <a:t> and with regard to </a:t>
            </a:r>
            <a:r>
              <a:rPr lang="en-GB" dirty="0" smtClean="0">
                <a:solidFill>
                  <a:srgbClr val="0087BE"/>
                </a:solidFill>
              </a:rPr>
              <a:t>electronic storage of information</a:t>
            </a:r>
            <a:r>
              <a:rPr lang="en-GB" dirty="0" smtClean="0"/>
              <a:t> in authentic sources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716590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a:t>
            </a:r>
            <a:r>
              <a:rPr lang="en-GB" altLang="en-US" dirty="0" smtClean="0">
                <a:solidFill>
                  <a:srgbClr val="0087BE"/>
                </a:solidFill>
              </a:rPr>
              <a:t>services for mutual information exchange</a:t>
            </a:r>
            <a:r>
              <a:rPr lang="en-GB" altLang="en-US" dirty="0" smtClean="0"/>
              <a:t> amongst actors in the social sector, defined after process optimization</a:t>
            </a:r>
          </a:p>
          <a:p>
            <a:pPr lvl="1"/>
            <a:r>
              <a:rPr lang="en-GB" altLang="en-US" dirty="0" smtClean="0"/>
              <a:t>nearly all direct or indirect (via citizens or companies) paper-based information exchange by &gt; 800 paper forms between actors in the social sector has been abolished</a:t>
            </a:r>
          </a:p>
          <a:p>
            <a:pPr lvl="1"/>
            <a:r>
              <a:rPr lang="en-GB" altLang="en-US" dirty="0" smtClean="0"/>
              <a:t>in 2022, &gt; 1,93 billion electronic messages were exchanged amongst actors in the social sector, which saved as many paper exchanges</a:t>
            </a:r>
          </a:p>
          <a:p>
            <a:endParaRPr lang="en-GB" altLang="en-US" dirty="0" smtClean="0"/>
          </a:p>
          <a:p>
            <a:r>
              <a:rPr lang="en-GB" altLang="en-US" dirty="0" smtClean="0"/>
              <a:t>electronic services for </a:t>
            </a:r>
            <a:r>
              <a:rPr lang="en-GB" altLang="en-US" dirty="0" smtClean="0">
                <a:solidFill>
                  <a:srgbClr val="0087BE"/>
                </a:solidFill>
              </a:rPr>
              <a:t>citizens</a:t>
            </a:r>
          </a:p>
          <a:p>
            <a:pPr lvl="1"/>
            <a:r>
              <a:rPr lang="en-GB" altLang="en-US" dirty="0" smtClean="0">
                <a:solidFill>
                  <a:srgbClr val="0087BE"/>
                </a:solidFill>
              </a:rPr>
              <a:t>maximal automatic granting of benefits</a:t>
            </a:r>
            <a:r>
              <a:rPr lang="en-GB" altLang="en-US" dirty="0" smtClean="0"/>
              <a:t> based on electronic information exchange between actors in the social sector</a:t>
            </a:r>
          </a:p>
          <a:p>
            <a:pPr lvl="1"/>
            <a:r>
              <a:rPr lang="en-GB" altLang="en-US" dirty="0">
                <a:solidFill>
                  <a:srgbClr val="0087BE"/>
                </a:solidFill>
              </a:rPr>
              <a:t>25 </a:t>
            </a:r>
            <a:r>
              <a:rPr lang="en-GB" altLang="en-US" dirty="0" smtClean="0">
                <a:solidFill>
                  <a:srgbClr val="0087BE"/>
                </a:solidFill>
              </a:rPr>
              <a:t>electronic services</a:t>
            </a:r>
            <a:r>
              <a:rPr lang="en-GB" altLang="en-US" dirty="0" smtClean="0"/>
              <a:t> via an integrated portal and/or mobile applications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1283944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a:t>
            </a:r>
            <a:r>
              <a:rPr lang="en-GB" altLang="en-US" dirty="0" smtClean="0">
                <a:solidFill>
                  <a:srgbClr val="0087BE"/>
                </a:solidFill>
              </a:rPr>
              <a:t>50 electronic services for employers</a:t>
            </a:r>
            <a:r>
              <a:rPr lang="en-GB" altLang="en-US" dirty="0" smtClean="0"/>
              <a:t>,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solidFill>
                  <a:srgbClr val="0087BE"/>
                </a:solidFill>
              </a:rPr>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561811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258"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smtClean="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FPD</a:t>
                  </a:r>
                  <a:endParaRPr lang="en-US" altLang="en-US" sz="1200" dirty="0">
                    <a:ea typeface="MS PGothic" pitchFamily="34" charset="-128"/>
                  </a:endParaRP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RJV</a:t>
                  </a:r>
                  <a:endParaRPr lang="en-US" altLang="en-US" sz="1200" dirty="0">
                    <a:ea typeface="MS PGothic" pitchFamily="34" charset="-128"/>
                  </a:endParaRP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smtClean="0">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RVA</a:t>
                  </a:r>
                  <a:endParaRPr lang="en-US" altLang="en-US" sz="1200" dirty="0">
                    <a:ea typeface="MS PGothic" pitchFamily="34" charset="-128"/>
                  </a:endParaRP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RIZIV</a:t>
                  </a:r>
                  <a:endParaRPr lang="en-US" altLang="en-US" sz="1200" dirty="0">
                    <a:ea typeface="MS PGothic" pitchFamily="34" charset="-128"/>
                  </a:endParaRP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259"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260"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261"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types of social risks</a:t>
            </a:r>
          </a:p>
          <a:p>
            <a:pPr lvl="1"/>
            <a:r>
              <a:rPr lang="en-GB" smtClean="0"/>
              <a:t>child benefits</a:t>
            </a:r>
          </a:p>
          <a:p>
            <a:pPr lvl="1"/>
            <a:r>
              <a:rPr lang="en-GB" smtClean="0"/>
              <a:t>incapacity for work ((labour) accident, (occupational) disease, …)</a:t>
            </a:r>
          </a:p>
          <a:p>
            <a:pPr lvl="1"/>
            <a:r>
              <a:rPr lang="en-GB" smtClean="0"/>
              <a:t>unemployment</a:t>
            </a:r>
          </a:p>
          <a:p>
            <a:pPr lvl="1"/>
            <a:r>
              <a:rPr lang="en-GB" smtClean="0"/>
              <a:t>old age pension</a:t>
            </a:r>
          </a:p>
          <a:p>
            <a:r>
              <a:rPr lang="en-GB" smtClean="0"/>
              <a:t>3 possible moments of declaration</a:t>
            </a:r>
          </a:p>
          <a:p>
            <a:pPr lvl="1"/>
            <a:r>
              <a:rPr lang="en-GB" smtClean="0"/>
              <a:t>start of the social risk</a:t>
            </a:r>
          </a:p>
          <a:p>
            <a:pPr lvl="1"/>
            <a:r>
              <a:rPr lang="en-GB" smtClean="0"/>
              <a:t>recurrence or continuation of the social risk</a:t>
            </a:r>
          </a:p>
          <a:p>
            <a:pPr lvl="1"/>
            <a:r>
              <a:rPr lang="en-GB" smtClean="0"/>
              <a:t>end of the social risk</a:t>
            </a:r>
          </a:p>
          <a:p>
            <a:r>
              <a:rPr lang="en-GB" smtClean="0"/>
              <a:t>structure of the declaration</a:t>
            </a:r>
          </a:p>
          <a:p>
            <a:pPr lvl="1"/>
            <a:r>
              <a:rPr lang="en-GB" smtClean="0"/>
              <a:t>identification data</a:t>
            </a:r>
          </a:p>
          <a:p>
            <a:pPr lvl="1"/>
            <a:r>
              <a:rPr lang="en-GB" smtClean="0"/>
              <a:t>if necessary, salary and working time data not yet declared via a quarterly declaration (mini-declaration)</a:t>
            </a:r>
          </a:p>
          <a:p>
            <a:pPr lvl="1"/>
            <a:r>
              <a:rPr lang="en-GB" smtClean="0"/>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4279558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smtClean="0"/>
              <a:t>an </a:t>
            </a:r>
            <a:r>
              <a:rPr lang="en-GB" altLang="en-US" dirty="0" smtClean="0">
                <a:solidFill>
                  <a:srgbClr val="0087BE"/>
                </a:solidFill>
              </a:rPr>
              <a:t>integrated portal site</a:t>
            </a:r>
            <a:r>
              <a:rPr lang="en-GB" altLang="en-US" dirty="0" smtClean="0"/>
              <a:t> and mobile applications containing</a:t>
            </a:r>
          </a:p>
          <a:p>
            <a:pPr lvl="1"/>
            <a:r>
              <a:rPr lang="en-GB" altLang="en-US" dirty="0" smtClean="0"/>
              <a:t>electronic transactions for citizens, employers and professionals</a:t>
            </a:r>
          </a:p>
          <a:p>
            <a:pPr lvl="1"/>
            <a:r>
              <a:rPr lang="en-GB" altLang="en-US" dirty="0" smtClean="0"/>
              <a:t>simulation environments</a:t>
            </a:r>
          </a:p>
          <a:p>
            <a:pPr lvl="1"/>
            <a:r>
              <a:rPr lang="en-GB" altLang="en-US" dirty="0" smtClean="0"/>
              <a:t>information about the entire social security system</a:t>
            </a:r>
          </a:p>
          <a:p>
            <a:pPr lvl="1"/>
            <a:r>
              <a:rPr lang="en-GB" altLang="en-US" dirty="0" smtClean="0"/>
              <a:t>harmonized instructions and information model relating to all electronic transactions</a:t>
            </a:r>
          </a:p>
          <a:p>
            <a:pPr lvl="1"/>
            <a:r>
              <a:rPr lang="en-GB" altLang="en-US" dirty="0" smtClean="0"/>
              <a:t>a personal page for each citizen, each company and each professional</a:t>
            </a:r>
          </a:p>
          <a:p>
            <a:endParaRPr lang="en-GB" altLang="en-US" dirty="0" smtClean="0"/>
          </a:p>
          <a:p>
            <a:r>
              <a:rPr lang="en-GB" altLang="en-US" dirty="0" smtClean="0"/>
              <a:t>an </a:t>
            </a:r>
            <a:r>
              <a:rPr lang="en-GB" altLang="en-US" dirty="0" smtClean="0">
                <a:solidFill>
                  <a:srgbClr val="0087BE"/>
                </a:solidFill>
              </a:rPr>
              <a:t>integrated multimodal contact centre</a:t>
            </a:r>
            <a:r>
              <a:rPr lang="en-GB" altLang="en-US" dirty="0" smtClean="0"/>
              <a:t> supported by a customer relationship management tool</a:t>
            </a:r>
          </a:p>
          <a:p>
            <a:endParaRPr lang="en-GB" altLang="en-US" dirty="0" smtClean="0"/>
          </a:p>
          <a:p>
            <a:r>
              <a:rPr lang="en-GB" altLang="en-US" dirty="0" smtClean="0"/>
              <a:t>a </a:t>
            </a:r>
            <a:r>
              <a:rPr lang="en-GB" altLang="en-US" dirty="0" smtClean="0">
                <a:solidFill>
                  <a:srgbClr val="0087BE"/>
                </a:solidFill>
              </a:rPr>
              <a:t>data warehouse containing statistical information</a:t>
            </a:r>
            <a:r>
              <a:rPr lang="en-GB" altLang="en-US" dirty="0" smtClean="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1659042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information servers</a:t>
            </a:r>
          </a:p>
          <a:p>
            <a:pPr lvl="1"/>
            <a:r>
              <a:rPr lang="en-GB" dirty="0" smtClean="0"/>
              <a:t>directory of data subjects at the KSZ</a:t>
            </a:r>
          </a:p>
          <a:p>
            <a:pPr lvl="1"/>
            <a:r>
              <a:rPr lang="en-GB" dirty="0" smtClean="0"/>
              <a:t>basic identification data of citizens at the National Register and the complementary KSZ Register</a:t>
            </a:r>
          </a:p>
          <a:p>
            <a:pPr lvl="1"/>
            <a:r>
              <a:rPr lang="en-GB" dirty="0" smtClean="0"/>
              <a:t>basic identification data of companies at the Company Register</a:t>
            </a:r>
          </a:p>
          <a:p>
            <a:pPr lvl="1"/>
            <a:r>
              <a:rPr lang="en-GB" dirty="0" smtClean="0"/>
              <a:t>employers directory (WGR) at the RSZ</a:t>
            </a:r>
          </a:p>
          <a:p>
            <a:pPr lvl="1"/>
            <a:r>
              <a:rPr lang="en-GB" dirty="0" smtClean="0"/>
              <a:t>work force register at the RSZ</a:t>
            </a:r>
          </a:p>
          <a:p>
            <a:pPr lvl="1"/>
            <a:r>
              <a:rPr lang="en-GB" dirty="0" smtClean="0"/>
              <a:t>salary and working time database at the RSZ</a:t>
            </a:r>
          </a:p>
          <a:p>
            <a:pPr lvl="1"/>
            <a:r>
              <a:rPr lang="en-GB" dirty="0" smtClean="0"/>
              <a:t>database of contribution certificates</a:t>
            </a:r>
          </a:p>
          <a:p>
            <a:r>
              <a:rPr lang="en-GB" dirty="0" smtClean="0"/>
              <a:t>services offered</a:t>
            </a:r>
          </a:p>
          <a:p>
            <a:pPr lvl="1"/>
            <a:r>
              <a:rPr lang="en-GB" dirty="0" smtClean="0"/>
              <a:t>interactive consultation</a:t>
            </a:r>
          </a:p>
          <a:p>
            <a:pPr lvl="1"/>
            <a:r>
              <a:rPr lang="en-GB" dirty="0" smtClean="0"/>
              <a:t>batch consultation</a:t>
            </a:r>
          </a:p>
          <a:p>
            <a:pPr lvl="1"/>
            <a:r>
              <a:rPr lang="en-GB" dirty="0" smtClean="0"/>
              <a:t>automatic communication of updates</a:t>
            </a:r>
          </a:p>
          <a:p>
            <a:endParaRPr lang="en-US"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Tree>
    <p:extLst>
      <p:ext uri="{BB962C8B-B14F-4D97-AF65-F5344CB8AC3E}">
        <p14:creationId xmlns:p14="http://schemas.microsoft.com/office/powerpoint/2010/main" val="3016399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smtClean="0"/>
              <a:t>pre-processed messages</a:t>
            </a:r>
          </a:p>
          <a:p>
            <a:pPr lvl="1"/>
            <a:r>
              <a:rPr lang="en-GB" smtClean="0"/>
              <a:t>beginning/end of labour contract, beginning/end of self-employed activity</a:t>
            </a:r>
          </a:p>
          <a:p>
            <a:pPr lvl="1"/>
            <a:r>
              <a:rPr lang="en-GB" smtClean="0"/>
              <a:t>contribution certificates medical care (employees, self-employed, beneficiaries of social security allowances)</a:t>
            </a:r>
          </a:p>
          <a:p>
            <a:pPr lvl="1"/>
            <a:r>
              <a:rPr lang="en-GB" smtClean="0"/>
              <a:t>unemployment benefits</a:t>
            </a:r>
          </a:p>
          <a:p>
            <a:pPr lvl="1"/>
            <a:r>
              <a:rPr lang="en-GB" smtClean="0"/>
              <a:t>benefits in case of career break</a:t>
            </a:r>
          </a:p>
          <a:p>
            <a:pPr lvl="1"/>
            <a:r>
              <a:rPr lang="en-GB" smtClean="0"/>
              <a:t>benefits in case of incapacity for work ((labour) accident, (occupational) disease)</a:t>
            </a:r>
          </a:p>
          <a:p>
            <a:pPr lvl="1"/>
            <a:r>
              <a:rPr lang="en-GB" smtClean="0"/>
              <a:t>reimbursement of health care costs</a:t>
            </a:r>
          </a:p>
          <a:p>
            <a:pPr lvl="1"/>
            <a:r>
              <a:rPr lang="en-GB" smtClean="0"/>
              <a:t>child benefits</a:t>
            </a:r>
          </a:p>
          <a:p>
            <a:pPr lvl="1"/>
            <a:r>
              <a:rPr lang="en-GB" smtClean="0"/>
              <a:t>old age pensions</a:t>
            </a:r>
          </a:p>
          <a:p>
            <a:pPr lvl="1"/>
            <a:r>
              <a:rPr lang="en-GB" smtClean="0"/>
              <a:t>holiday pay</a:t>
            </a:r>
          </a:p>
          <a:p>
            <a:pPr lvl="1"/>
            <a:r>
              <a:rPr lang="en-GB" smtClean="0"/>
              <a:t>benefits for the disabled</a:t>
            </a:r>
          </a:p>
          <a:p>
            <a:pPr lvl="1"/>
            <a:r>
              <a:rPr lang="en-GB" smtClean="0"/>
              <a:t>guaranteed minimum income – social welfare</a:t>
            </a:r>
          </a:p>
          <a:p>
            <a:pPr lvl="1"/>
            <a:r>
              <a:rPr lang="en-GB" smtClean="0"/>
              <a:t>derived rights (e.g. tax reduction/exemption, free public transport, ...)</a:t>
            </a:r>
          </a:p>
          <a:p>
            <a:pPr lvl="1"/>
            <a:r>
              <a:rPr lang="en-GB" smtClean="0"/>
              <a:t>migrant workers</a:t>
            </a:r>
          </a:p>
          <a:p>
            <a:pPr lvl="1"/>
            <a:r>
              <a:rPr lang="en-GB" smtClean="0"/>
              <a:t>…</a:t>
            </a:r>
          </a:p>
          <a:p>
            <a:r>
              <a:rPr lang="en-GB" smtClean="0"/>
              <a:t>services offered</a:t>
            </a:r>
          </a:p>
          <a:p>
            <a:pPr lvl="1"/>
            <a:r>
              <a:rPr lang="en-GB" smtClean="0"/>
              <a:t>interactive consultation</a:t>
            </a:r>
          </a:p>
          <a:p>
            <a:pPr lvl="1"/>
            <a:r>
              <a:rPr lang="en-GB" smtClean="0"/>
              <a:t>batch consultation</a:t>
            </a:r>
          </a:p>
          <a:p>
            <a:pPr lvl="1"/>
            <a:r>
              <a:rPr lang="en-GB" smtClean="0"/>
              <a:t>automatic communication of messages</a:t>
            </a:r>
          </a:p>
          <a:p>
            <a:endParaRPr lang="en-US"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2703035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public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Tree>
    <p:extLst>
      <p:ext uri="{BB962C8B-B14F-4D97-AF65-F5344CB8AC3E}">
        <p14:creationId xmlns:p14="http://schemas.microsoft.com/office/powerpoint/2010/main" val="4114588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3132857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3248789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4095639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2780791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NL" dirty="0" smtClean="0"/>
              <a:t>‘</a:t>
            </a:r>
            <a:r>
              <a:rPr lang="nl-NL" dirty="0" smtClean="0">
                <a:solidFill>
                  <a:srgbClr val="0087BE"/>
                </a:solidFill>
              </a:rPr>
              <a:t>sociaal statuut</a:t>
            </a:r>
            <a:r>
              <a:rPr lang="nl-NL" dirty="0" smtClean="0"/>
              <a:t>’ voor ca. 2 miljoen burgers in België </a:t>
            </a:r>
          </a:p>
          <a:p>
            <a:pPr lvl="1"/>
            <a:r>
              <a:rPr lang="nl-NL" dirty="0" smtClean="0"/>
              <a:t>beperkt inkomen </a:t>
            </a:r>
          </a:p>
          <a:p>
            <a:pPr lvl="1"/>
            <a:r>
              <a:rPr lang="nl-NL" dirty="0" smtClean="0"/>
              <a:t>handicap, fysieke of mentale beperking</a:t>
            </a:r>
          </a:p>
          <a:p>
            <a:pPr lvl="1"/>
            <a:r>
              <a:rPr lang="nl-NL" dirty="0" smtClean="0"/>
              <a:t>kind met bijzondere noden</a:t>
            </a:r>
          </a:p>
          <a:p>
            <a:endParaRPr lang="nl-NL" dirty="0" smtClean="0"/>
          </a:p>
          <a:p>
            <a:r>
              <a:rPr lang="nl-NL" dirty="0" smtClean="0"/>
              <a:t>burgers met sociaal statuut krijgen ‘</a:t>
            </a:r>
            <a:r>
              <a:rPr lang="nl-NL" dirty="0" smtClean="0">
                <a:solidFill>
                  <a:srgbClr val="0087BE"/>
                </a:solidFill>
              </a:rPr>
              <a:t>aanvullende rechten</a:t>
            </a:r>
            <a:r>
              <a:rPr lang="nl-NL" dirty="0" smtClean="0"/>
              <a:t>’</a:t>
            </a:r>
          </a:p>
          <a:p>
            <a:pPr lvl="1"/>
            <a:r>
              <a:rPr lang="nl-NL" dirty="0" smtClean="0"/>
              <a:t>sociaal tarief voor gas, elektriciteit, water, telecom</a:t>
            </a:r>
          </a:p>
          <a:p>
            <a:pPr lvl="1"/>
            <a:r>
              <a:rPr lang="nl-NL" dirty="0" smtClean="0"/>
              <a:t>openbaar vervoer (NMBS, De Lijn, TEC…)</a:t>
            </a:r>
          </a:p>
          <a:p>
            <a:pPr lvl="1"/>
            <a:r>
              <a:rPr lang="nl-NL" dirty="0" smtClean="0"/>
              <a:t>huisvesting</a:t>
            </a:r>
          </a:p>
          <a:p>
            <a:pPr lvl="1"/>
            <a:r>
              <a:rPr lang="nl-NL" dirty="0" smtClean="0"/>
              <a:t>belastingvermindering, gratis huisvuilophaling</a:t>
            </a:r>
          </a:p>
          <a:p>
            <a:pPr lvl="1"/>
            <a:r>
              <a:rPr lang="nl-NL" dirty="0" smtClean="0"/>
              <a:t>korting voor socioculturele activiteiten, sport</a:t>
            </a:r>
          </a:p>
          <a:p>
            <a:pPr lvl="1"/>
            <a:r>
              <a:rPr lang="nl-NL" dirty="0" smtClean="0"/>
              <a:t>…</a:t>
            </a:r>
          </a:p>
          <a:p>
            <a:pPr lvl="1"/>
            <a:endParaRPr lang="nl-BE" dirty="0" smtClean="0"/>
          </a:p>
          <a:p>
            <a:pPr lvl="1"/>
            <a:endParaRPr lang="en-US" dirty="0"/>
          </a:p>
        </p:txBody>
      </p:sp>
      <p:sp>
        <p:nvSpPr>
          <p:cNvPr id="2" name="Title 1"/>
          <p:cNvSpPr>
            <a:spLocks noGrp="1"/>
          </p:cNvSpPr>
          <p:nvPr>
            <p:ph type="title"/>
          </p:nvPr>
        </p:nvSpPr>
        <p:spPr/>
        <p:txBody>
          <a:bodyPr>
            <a:normAutofit/>
          </a:bodyPr>
          <a:lstStyle/>
          <a:p>
            <a:r>
              <a:rPr lang="en-US" smtClean="0"/>
              <a:t>Maximale automatische toekenning aanvullende rechten</a:t>
            </a:r>
            <a:endParaRPr lang="en-US" dirty="0"/>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2054942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09600" y="1052736"/>
            <a:ext cx="10972800" cy="5472608"/>
          </a:xfrm>
        </p:spPr>
        <p:txBody>
          <a:bodyPr>
            <a:normAutofit lnSpcReduction="10000"/>
          </a:bodyPr>
          <a:lstStyle/>
          <a:p>
            <a:r>
              <a:rPr lang="nl-BE" altLang="en-US" smtClean="0"/>
              <a:t> </a:t>
            </a:r>
            <a:r>
              <a:rPr lang="nl-BE" smtClean="0"/>
              <a:t>vaststelling</a:t>
            </a:r>
            <a:r>
              <a:rPr lang="en-US" smtClean="0"/>
              <a:t> van</a:t>
            </a:r>
            <a:r>
              <a:rPr lang="en-US" smtClean="0">
                <a:solidFill>
                  <a:srgbClr val="0070C0"/>
                </a:solidFill>
              </a:rPr>
              <a:t> </a:t>
            </a:r>
            <a:r>
              <a:rPr lang="nl-BE" altLang="en-US" smtClean="0">
                <a:solidFill>
                  <a:srgbClr val="0070C0"/>
                </a:solidFill>
              </a:rPr>
              <a:t>non-take up </a:t>
            </a:r>
          </a:p>
          <a:p>
            <a:pPr lvl="1"/>
            <a:r>
              <a:rPr lang="nl-BE" altLang="en-US" smtClean="0"/>
              <a:t>intransparantie: mensen zijn weinig of niet op de hoogte van hun rechten </a:t>
            </a:r>
          </a:p>
          <a:p>
            <a:pPr lvl="1"/>
            <a:r>
              <a:rPr lang="nl-BE" altLang="en-US" smtClean="0"/>
              <a:t>Mattheüseffect: rechten komen niet bij de beoogde (kwetsbare) doelgroep terecht</a:t>
            </a:r>
          </a:p>
          <a:p>
            <a:pPr lvl="1"/>
            <a:r>
              <a:rPr lang="nl-BE" altLang="en-US" smtClean="0"/>
              <a:t>drempel: de aanvraag- en toekenningsprocedure voor sociale rechten is vaak omslachtig en tijdsintensief</a:t>
            </a:r>
          </a:p>
          <a:p>
            <a:pPr lvl="1"/>
            <a:r>
              <a:rPr lang="nl-BE" altLang="en-US" smtClean="0"/>
              <a:t>ineffectiviteit: sociale maatregelen bereiken hun doel niet</a:t>
            </a:r>
          </a:p>
          <a:p>
            <a:pPr lvl="1"/>
            <a:r>
              <a:rPr lang="nl-BE" altLang="en-US" smtClean="0"/>
              <a:t>status quo van de armoederatio ipv sociale inclusie: het aantal armen daalt verhoudingsgewijs niet</a:t>
            </a:r>
          </a:p>
          <a:p>
            <a:r>
              <a:rPr lang="nl-BE" altLang="en-US" smtClean="0"/>
              <a:t>doelstellingen</a:t>
            </a:r>
          </a:p>
          <a:p>
            <a:pPr lvl="1"/>
            <a:r>
              <a:rPr lang="nl-BE" smtClean="0"/>
              <a:t>voor de burgers</a:t>
            </a:r>
          </a:p>
          <a:p>
            <a:pPr lvl="2"/>
            <a:r>
              <a:rPr lang="nl-BE" smtClean="0"/>
              <a:t>burgers maximaal automatisch laten genieten van de aanvullende sociale rechten</a:t>
            </a:r>
          </a:p>
          <a:p>
            <a:pPr lvl="2"/>
            <a:r>
              <a:rPr lang="nl-BE" smtClean="0"/>
              <a:t>administratieve formaliteiten tot een minimum beperken</a:t>
            </a:r>
          </a:p>
          <a:p>
            <a:pPr lvl="1"/>
            <a:r>
              <a:rPr lang="nl-BE" smtClean="0"/>
              <a:t>voor de instellingen / actoren die het aanvullend sociaal toekennen</a:t>
            </a:r>
          </a:p>
          <a:p>
            <a:pPr lvl="2"/>
            <a:r>
              <a:rPr lang="nl-BE" smtClean="0"/>
              <a:t>vlot alle nodige informatie ter beschikking stellen voor de toekenning (sociaal statuut, domicilieadres…) =&gt; beperking van werklast en kosten</a:t>
            </a:r>
          </a:p>
          <a:p>
            <a:pPr lvl="2"/>
            <a:r>
              <a:rPr lang="nl-BE" smtClean="0"/>
              <a:t>vermijden van eventueel misbruik</a:t>
            </a:r>
          </a:p>
          <a:p>
            <a:pPr lvl="1"/>
            <a:endParaRPr lang="nl-BE" altLang="en-US" smtClean="0"/>
          </a:p>
          <a:p>
            <a:pPr lvl="1"/>
            <a:endParaRPr lang="fr-BE" altLang="en-US" sz="600" smtClean="0"/>
          </a:p>
          <a:p>
            <a:endParaRPr lang="nl-BE" altLang="en-US" dirty="0" smtClean="0"/>
          </a:p>
        </p:txBody>
      </p:sp>
      <p:sp>
        <p:nvSpPr>
          <p:cNvPr id="59394" name="Title 1"/>
          <p:cNvSpPr>
            <a:spLocks noGrp="1"/>
          </p:cNvSpPr>
          <p:nvPr>
            <p:ph type="title"/>
          </p:nvPr>
        </p:nvSpPr>
        <p:spPr/>
        <p:txBody>
          <a:bodyPr/>
          <a:lstStyle/>
          <a:p>
            <a:r>
              <a:rPr lang="nl-BE" smtClean="0">
                <a:solidFill>
                  <a:srgbClr val="0070C0"/>
                </a:solidFill>
              </a:rPr>
              <a:t>Aanvullende rechten</a:t>
            </a:r>
            <a:endParaRPr lang="nl-BE" altLang="en-US" dirty="0" smtClean="0"/>
          </a:p>
        </p:txBody>
      </p:sp>
      <p:sp>
        <p:nvSpPr>
          <p:cNvPr id="6" name="TextBox 5"/>
          <p:cNvSpPr txBox="1"/>
          <p:nvPr/>
        </p:nvSpPr>
        <p:spPr>
          <a:xfrm>
            <a:off x="10210800" y="6425814"/>
            <a:ext cx="288072" cy="276999"/>
          </a:xfrm>
          <a:prstGeom prst="rect">
            <a:avLst/>
          </a:prstGeom>
          <a:noFill/>
        </p:spPr>
        <p:txBody>
          <a:bodyPr wrap="square" rtlCol="0">
            <a:spAutoFit/>
          </a:bodyPr>
          <a:lstStyle/>
          <a:p>
            <a:r>
              <a:rPr lang="nl-BE" sz="1200" dirty="0"/>
              <a:t>3</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32537303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lstStyle/>
          <a:p>
            <a:r>
              <a:rPr lang="nl-BE" altLang="en-US" smtClean="0"/>
              <a:t>feitelijke informatie beschikbaar bij één of meerdere actor(en) wordt ter beschikking gesteld van andere actoren die op basis daarvan automatisch rechten toekennen aan de burger zonder dat hij/zij daartoe een aanvraag moet doen</a:t>
            </a:r>
          </a:p>
          <a:p>
            <a:r>
              <a:rPr lang="nl-NL" altLang="en-US" smtClean="0"/>
              <a:t>gestandaardiseerde diensten om zoveel mogelijk te antwoorden op informatieaanvragen en meervoudige ontwikkelingen te vermijden/beperken, zowel voor de gegevensleveranciers (authentieke bronnen) als voor de instanties die voordelen toekennen</a:t>
            </a:r>
            <a:endParaRPr lang="nl-BE" altLang="en-US" smtClean="0"/>
          </a:p>
          <a:p>
            <a:r>
              <a:rPr lang="nl-NL" smtClean="0"/>
              <a:t>vermindering van het aantal gebruikte statuten en van de complexiteit ervan, een vermindering van de gegevensuitwisselingen</a:t>
            </a:r>
          </a:p>
          <a:p>
            <a:r>
              <a:rPr lang="nl-NL" smtClean="0"/>
              <a:t>vermindering van het aantal administratieve formaliteiten en papieren attesten die aan deze kwetsbare bevolkingsgroep wordt gevraagd</a:t>
            </a:r>
            <a:endParaRPr lang="nl-NL" dirty="0" smtClean="0"/>
          </a:p>
        </p:txBody>
      </p:sp>
      <p:sp>
        <p:nvSpPr>
          <p:cNvPr id="60418" name="Titel 1"/>
          <p:cNvSpPr>
            <a:spLocks noGrp="1"/>
          </p:cNvSpPr>
          <p:nvPr>
            <p:ph type="title"/>
          </p:nvPr>
        </p:nvSpPr>
        <p:spPr/>
        <p:txBody>
          <a:bodyPr/>
          <a:lstStyle/>
          <a:p>
            <a:r>
              <a:rPr lang="nl-BE" altLang="en-US" smtClean="0"/>
              <a:t>Principes</a:t>
            </a:r>
            <a:endParaRPr lang="nl-BE" altLang="en-US" dirty="0"/>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31122306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smtClean="0"/>
              <a:t>batch-raadpleging van de gegevensbank GSS (bufferdatabank)</a:t>
            </a:r>
          </a:p>
          <a:p>
            <a:pPr lvl="1"/>
            <a:r>
              <a:rPr lang="nl-BE" sz="2400" dirty="0"/>
              <a:t>wordt driemaandelijks gevoed door de 10 authentieke bronnen : </a:t>
            </a:r>
            <a:r>
              <a:rPr lang="nl-BE" sz="2000" dirty="0"/>
              <a:t>FPD, DGPH, POD MI, ziekenfondsen, VSB, </a:t>
            </a:r>
            <a:r>
              <a:rPr lang="nl-BE" sz="2000" dirty="0" smtClean="0"/>
              <a:t>Opgroeien, </a:t>
            </a:r>
            <a:r>
              <a:rPr lang="nl-BE" sz="2000" dirty="0"/>
              <a:t>IRISCARE, OAW, AVIQ en DSL</a:t>
            </a:r>
            <a:r>
              <a:rPr lang="nl-BE" sz="2000" dirty="0">
                <a:sym typeface="Arial" charset="0"/>
              </a:rPr>
              <a:t> </a:t>
            </a:r>
            <a:r>
              <a:rPr lang="nl-BE" sz="2000" dirty="0" smtClean="0">
                <a:sym typeface="Arial" charset="0"/>
              </a:rPr>
              <a:t>+ 1 authentieke </a:t>
            </a:r>
            <a:r>
              <a:rPr lang="nl-BE" sz="2000" dirty="0">
                <a:sym typeface="Arial" charset="0"/>
              </a:rPr>
              <a:t>bron momenteel in voorbereiding (</a:t>
            </a:r>
            <a:r>
              <a:rPr lang="nl-BE" sz="2000" dirty="0" smtClean="0">
                <a:sym typeface="Arial" charset="0"/>
              </a:rPr>
              <a:t>Ministerie Duitstalige Gemeenschap: 04/2023</a:t>
            </a:r>
            <a:r>
              <a:rPr lang="nl-BE" sz="2000" dirty="0">
                <a:sym typeface="Arial" charset="0"/>
              </a:rPr>
              <a:t>)</a:t>
            </a:r>
          </a:p>
          <a:p>
            <a:pPr lvl="1"/>
            <a:r>
              <a:rPr lang="nl-NL" dirty="0" smtClean="0"/>
              <a:t>hierdoor kunnen de rechten van een categorie van personen (die op voorhand is gekend bij de toekennende instantie) worden geautomatiseerd</a:t>
            </a:r>
          </a:p>
          <a:p>
            <a:pPr lvl="2"/>
            <a:r>
              <a:rPr lang="nl-NL" dirty="0" smtClean="0"/>
              <a:t>vb. alle inwoners van een gemeente, een provincie</a:t>
            </a:r>
          </a:p>
          <a:p>
            <a:pPr lvl="2"/>
            <a:r>
              <a:rPr lang="nl-NL" dirty="0" smtClean="0"/>
              <a:t>vb. alle gezinnen aangesloten op gas</a:t>
            </a:r>
          </a:p>
          <a:p>
            <a:pPr lvl="1"/>
            <a:r>
              <a:rPr lang="nl-BE" dirty="0" smtClean="0"/>
              <a:t>enkele voorbeelden </a:t>
            </a:r>
          </a:p>
          <a:p>
            <a:pPr lvl="2"/>
            <a:r>
              <a:rPr lang="nl-BE" dirty="0" smtClean="0"/>
              <a:t>sociaal tarief gas / elektriciteit in België</a:t>
            </a:r>
          </a:p>
          <a:p>
            <a:pPr lvl="2"/>
            <a:r>
              <a:rPr lang="nl-BE" dirty="0" smtClean="0"/>
              <a:t>sociaal tarief water in Vlaanderen</a:t>
            </a:r>
          </a:p>
          <a:p>
            <a:pPr lvl="2"/>
            <a:r>
              <a:rPr lang="nl-BE" dirty="0" smtClean="0"/>
              <a:t>vrijstelling verkeersbelasting in Brussels Gewest</a:t>
            </a:r>
          </a:p>
          <a:p>
            <a:pPr lvl="2"/>
            <a:r>
              <a:rPr lang="nl-BE" dirty="0" smtClean="0"/>
              <a:t>gemeenten en provincies (vb. verminderd tarief buitenschoolse kinderopvang, verminderde heffing voor huisvuilophaling, korting belasting)</a:t>
            </a:r>
          </a:p>
          <a:p>
            <a:endParaRPr lang="en-US" dirty="0"/>
          </a:p>
        </p:txBody>
      </p:sp>
      <p:sp>
        <p:nvSpPr>
          <p:cNvPr id="2" name="Title 1"/>
          <p:cNvSpPr>
            <a:spLocks noGrp="1"/>
          </p:cNvSpPr>
          <p:nvPr>
            <p:ph type="title"/>
          </p:nvPr>
        </p:nvSpPr>
        <p:spPr/>
        <p:txBody>
          <a:bodyPr/>
          <a:lstStyle/>
          <a:p>
            <a:r>
              <a:rPr lang="nl-BE" dirty="0" smtClean="0"/>
              <a:t>Gestandaardiseerde Sociale </a:t>
            </a:r>
            <a:r>
              <a:rPr lang="nl-BE" dirty="0"/>
              <a:t>S</a:t>
            </a:r>
            <a:r>
              <a:rPr lang="nl-BE" dirty="0" smtClean="0"/>
              <a:t>tatuten (GSS)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1</a:t>
            </a:r>
            <a:endParaRPr lang="en-US" sz="1350" dirty="0"/>
          </a:p>
        </p:txBody>
      </p:sp>
      <p:sp>
        <p:nvSpPr>
          <p:cNvPr id="7" name="TextBox 6"/>
          <p:cNvSpPr txBox="1"/>
          <p:nvPr/>
        </p:nvSpPr>
        <p:spPr>
          <a:xfrm>
            <a:off x="10210800" y="6425814"/>
            <a:ext cx="288072" cy="276999"/>
          </a:xfrm>
          <a:prstGeom prst="rect">
            <a:avLst/>
          </a:prstGeom>
          <a:noFill/>
        </p:spPr>
        <p:txBody>
          <a:bodyPr wrap="square" rtlCol="0">
            <a:spAutoFit/>
          </a:bodyPr>
          <a:lstStyle/>
          <a:p>
            <a:r>
              <a:rPr lang="nl-BE" sz="1200" dirty="0"/>
              <a:t>7</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17820248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Bufferdatabank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02" y="1344368"/>
            <a:ext cx="7272808" cy="4906534"/>
          </a:xfrm>
          <a:prstGeom prst="rect">
            <a:avLst/>
          </a:prstGeom>
        </p:spPr>
      </p:pic>
      <p:sp>
        <p:nvSpPr>
          <p:cNvPr id="5" name="TextBox 4"/>
          <p:cNvSpPr txBox="1"/>
          <p:nvPr/>
        </p:nvSpPr>
        <p:spPr>
          <a:xfrm>
            <a:off x="10210800" y="6425814"/>
            <a:ext cx="288072" cy="276999"/>
          </a:xfrm>
          <a:prstGeom prst="rect">
            <a:avLst/>
          </a:prstGeom>
          <a:noFill/>
        </p:spPr>
        <p:txBody>
          <a:bodyPr wrap="square" rtlCol="0">
            <a:spAutoFit/>
          </a:bodyPr>
          <a:lstStyle/>
          <a:p>
            <a:r>
              <a:rPr lang="nl-BE" sz="1200" dirty="0"/>
              <a:t>8</a:t>
            </a:r>
            <a:endParaRPr lang="fr-BE" sz="120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Tree>
    <p:extLst>
      <p:ext uri="{BB962C8B-B14F-4D97-AF65-F5344CB8AC3E}">
        <p14:creationId xmlns:p14="http://schemas.microsoft.com/office/powerpoint/2010/main" val="46122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de 10 huidige authentieke bronnen </a:t>
            </a:r>
            <a:r>
              <a:rPr lang="nl-BE" dirty="0" smtClean="0">
                <a:solidFill>
                  <a:srgbClr val="FF0000"/>
                </a:solidFill>
              </a:rPr>
              <a:t> </a:t>
            </a:r>
          </a:p>
          <a:p>
            <a:pPr lvl="1"/>
            <a:r>
              <a:rPr lang="nl-BE" dirty="0" smtClean="0"/>
              <a:t>Federale Pensioendienst (vb. Inkomensgarantie voor ouderen </a:t>
            </a:r>
            <a:r>
              <a:rPr lang="nl-BE" dirty="0"/>
              <a:t>(</a:t>
            </a:r>
            <a:r>
              <a:rPr lang="nl-BE" dirty="0" smtClean="0"/>
              <a:t>IGO))</a:t>
            </a:r>
          </a:p>
          <a:p>
            <a:pPr lvl="1"/>
            <a:r>
              <a:rPr lang="nl-BE" dirty="0" smtClean="0"/>
              <a:t>DG Personen met een Handicap (vb. erkende handicap, </a:t>
            </a:r>
            <a:r>
              <a:rPr lang="nl-BE" dirty="0" err="1"/>
              <a:t>i</a:t>
            </a:r>
            <a:r>
              <a:rPr lang="nl-BE" dirty="0" err="1" smtClean="0"/>
              <a:t>nkomensvervangende</a:t>
            </a:r>
            <a:r>
              <a:rPr lang="nl-BE" dirty="0" smtClean="0"/>
              <a:t> tegemoetkoming (IVT))</a:t>
            </a:r>
          </a:p>
          <a:p>
            <a:pPr lvl="1"/>
            <a:r>
              <a:rPr lang="nl-BE" dirty="0" smtClean="0"/>
              <a:t>POD Maatschappelijke Integratie: gegevens van </a:t>
            </a:r>
            <a:r>
              <a:rPr lang="nl-BE" dirty="0" err="1" smtClean="0"/>
              <a:t>OCMW’s</a:t>
            </a:r>
            <a:r>
              <a:rPr lang="nl-BE" dirty="0" smtClean="0"/>
              <a:t> (vb. </a:t>
            </a:r>
            <a:r>
              <a:rPr lang="nl-BE" dirty="0"/>
              <a:t>l</a:t>
            </a:r>
            <a:r>
              <a:rPr lang="nl-BE" dirty="0" smtClean="0"/>
              <a:t>eefloon (LL))</a:t>
            </a:r>
          </a:p>
          <a:p>
            <a:pPr lvl="1"/>
            <a:r>
              <a:rPr lang="nl-BE" dirty="0" smtClean="0"/>
              <a:t>ziekenfondsen (vb. verhoogde </a:t>
            </a:r>
            <a:r>
              <a:rPr lang="nl-BE" dirty="0"/>
              <a:t>t</a:t>
            </a:r>
            <a:r>
              <a:rPr lang="nl-BE" dirty="0" smtClean="0"/>
              <a:t>egemoetkoming (VT))</a:t>
            </a:r>
          </a:p>
          <a:p>
            <a:pPr lvl="1"/>
            <a:r>
              <a:rPr lang="nl-BE" dirty="0" smtClean="0"/>
              <a:t>Vlaamse sociale bescherming (vb. tegemoetkoming voor hulp aan bejaarden </a:t>
            </a:r>
            <a:r>
              <a:rPr lang="nl-BE" dirty="0"/>
              <a:t>(</a:t>
            </a:r>
            <a:r>
              <a:rPr lang="nl-BE" dirty="0" smtClean="0"/>
              <a:t>THAB))</a:t>
            </a:r>
          </a:p>
          <a:p>
            <a:pPr lvl="1"/>
            <a:r>
              <a:rPr lang="nl-BE" dirty="0" smtClean="0"/>
              <a:t>Opgroeien (vb. kinderen met een specifieke ondersteuningsbehoefte (P1-4))</a:t>
            </a:r>
          </a:p>
          <a:p>
            <a:pPr lvl="1"/>
            <a:r>
              <a:rPr lang="nl-BE" dirty="0" smtClean="0"/>
              <a:t>IRISCARE (Brussels Gewest) (vb. tegemoetkoming voor hulp aan bejaarden (THAB))</a:t>
            </a:r>
          </a:p>
          <a:p>
            <a:pPr lvl="1"/>
            <a:r>
              <a:rPr lang="en-US" dirty="0" smtClean="0"/>
              <a:t>AVIQ (</a:t>
            </a:r>
            <a:r>
              <a:rPr lang="en-US" dirty="0" err="1" smtClean="0"/>
              <a:t>Wallonië</a:t>
            </a:r>
            <a:r>
              <a:rPr lang="en-US" dirty="0" smtClean="0"/>
              <a:t>) (vb. </a:t>
            </a:r>
            <a:r>
              <a:rPr lang="en-US" dirty="0" err="1" smtClean="0"/>
              <a:t>erkende</a:t>
            </a:r>
            <a:r>
              <a:rPr lang="en-US" dirty="0" smtClean="0"/>
              <a:t> handicap - </a:t>
            </a:r>
            <a:r>
              <a:rPr lang="en-US" dirty="0" err="1" smtClean="0"/>
              <a:t>kinderen</a:t>
            </a:r>
            <a:r>
              <a:rPr lang="en-US" dirty="0" smtClean="0"/>
              <a:t>)</a:t>
            </a:r>
          </a:p>
          <a:p>
            <a:pPr lvl="1"/>
            <a:r>
              <a:rPr lang="en-US" dirty="0" smtClean="0"/>
              <a:t>DSL (</a:t>
            </a:r>
            <a:r>
              <a:rPr lang="en-US" dirty="0" err="1" smtClean="0"/>
              <a:t>Duitstalige</a:t>
            </a:r>
            <a:r>
              <a:rPr lang="en-US" dirty="0" smtClean="0"/>
              <a:t> </a:t>
            </a:r>
            <a:r>
              <a:rPr lang="en-US" dirty="0" err="1" smtClean="0"/>
              <a:t>Gemeenschap</a:t>
            </a:r>
            <a:r>
              <a:rPr lang="en-US" dirty="0" smtClean="0"/>
              <a:t>) (vb. </a:t>
            </a:r>
            <a:r>
              <a:rPr lang="en-US" dirty="0" err="1" smtClean="0"/>
              <a:t>erkende</a:t>
            </a:r>
            <a:r>
              <a:rPr lang="en-US" dirty="0" smtClean="0"/>
              <a:t> handicap - </a:t>
            </a:r>
            <a:r>
              <a:rPr lang="en-US" dirty="0" err="1" smtClean="0"/>
              <a:t>kinderen</a:t>
            </a:r>
            <a:r>
              <a:rPr lang="en-US" dirty="0" smtClean="0"/>
              <a:t>)</a:t>
            </a:r>
          </a:p>
          <a:p>
            <a:pPr lvl="1"/>
            <a:r>
              <a:rPr lang="nl-BE" dirty="0" smtClean="0"/>
              <a:t>Organisme </a:t>
            </a:r>
            <a:r>
              <a:rPr lang="nl-BE" dirty="0" err="1" smtClean="0"/>
              <a:t>Assureur</a:t>
            </a:r>
            <a:r>
              <a:rPr lang="nl-BE" dirty="0" smtClean="0"/>
              <a:t> Wallon (vb. </a:t>
            </a:r>
            <a:r>
              <a:rPr lang="fr-BE" dirty="0" err="1"/>
              <a:t>v</a:t>
            </a:r>
            <a:r>
              <a:rPr lang="fr-BE" dirty="0" err="1" smtClean="0"/>
              <a:t>ermindering</a:t>
            </a:r>
            <a:r>
              <a:rPr lang="fr-BE" dirty="0" smtClean="0"/>
              <a:t> </a:t>
            </a:r>
            <a:r>
              <a:rPr lang="fr-BE" dirty="0" err="1" smtClean="0"/>
              <a:t>zelfredzaamheid</a:t>
            </a:r>
            <a:r>
              <a:rPr lang="fr-BE" dirty="0" smtClean="0"/>
              <a:t>)</a:t>
            </a:r>
          </a:p>
          <a:p>
            <a:pPr lvl="1"/>
            <a:endParaRPr lang="nl-BE" dirty="0" smtClean="0"/>
          </a:p>
          <a:p>
            <a:pPr lvl="1"/>
            <a:endParaRPr lang="nl-BE" dirty="0" smtClean="0"/>
          </a:p>
          <a:p>
            <a:endParaRPr lang="nl-BE" dirty="0"/>
          </a:p>
        </p:txBody>
      </p:sp>
      <p:sp>
        <p:nvSpPr>
          <p:cNvPr id="2" name="Title 1"/>
          <p:cNvSpPr>
            <a:spLocks noGrp="1"/>
          </p:cNvSpPr>
          <p:nvPr>
            <p:ph type="title"/>
          </p:nvPr>
        </p:nvSpPr>
        <p:spPr/>
        <p:txBody>
          <a:bodyPr/>
          <a:lstStyle/>
          <a:p>
            <a:r>
              <a:rPr lang="nl-BE" smtClean="0"/>
              <a:t>Authentieke bronnen</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1109798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smtClean="0"/>
              <a:t>voor gebruikers van gegevens</a:t>
            </a:r>
          </a:p>
          <a:p>
            <a:pPr lvl="1"/>
            <a:r>
              <a:rPr lang="nl-BE" smtClean="0"/>
              <a:t>geheel van informatie is op gecoördineerde en gevalideerde wijze beschikbaar</a:t>
            </a:r>
          </a:p>
          <a:p>
            <a:pPr lvl="1"/>
            <a:r>
              <a:rPr lang="nl-BE" smtClean="0"/>
              <a:t>mogelijkheid tot toepassing van beslissingsregels door de KSZ in functie van de concrete behoeften van elke gebruiker (waarborg proportionaliteitsbeginsel)</a:t>
            </a:r>
            <a:endParaRPr lang="fr-BE" smtClean="0"/>
          </a:p>
          <a:p>
            <a:r>
              <a:rPr lang="nl-BE" smtClean="0"/>
              <a:t>voor de beheerders van authentieke bronnen</a:t>
            </a:r>
          </a:p>
          <a:p>
            <a:pPr lvl="1"/>
            <a:r>
              <a:rPr lang="nl-BE" smtClean="0"/>
              <a:t>vermijden van ad hoc ontwikkelingen voor elke gegevensaanvraag</a:t>
            </a:r>
          </a:p>
          <a:p>
            <a:pPr lvl="1"/>
            <a:r>
              <a:rPr lang="nl-BE" smtClean="0"/>
              <a:t>vermijden van terbeschikkingstelling van gegevens  volgens behoeften van elke gebruiker</a:t>
            </a:r>
          </a:p>
          <a:p>
            <a:r>
              <a:rPr lang="nl-BE" smtClean="0"/>
              <a:t>voor het systeem</a:t>
            </a:r>
          </a:p>
          <a:p>
            <a:pPr lvl="1"/>
            <a:r>
              <a:rPr lang="nl-NL" smtClean="0"/>
              <a:t>aanzet tot standaardisatie van de feitelijke gegevens waarmee rekening wordt gehouden bij de vaststelling van aanvullende rechten en het tijdstip of periode waarover ze beschikbaar moeten zijn (‘legoblokjesfilosofie’)</a:t>
            </a:r>
          </a:p>
          <a:p>
            <a:pPr lvl="1"/>
            <a:endParaRPr lang="nl-BE" dirty="0" smtClean="0"/>
          </a:p>
        </p:txBody>
      </p:sp>
      <p:sp>
        <p:nvSpPr>
          <p:cNvPr id="2" name="Title 1"/>
          <p:cNvSpPr>
            <a:spLocks noGrp="1"/>
          </p:cNvSpPr>
          <p:nvPr>
            <p:ph type="title"/>
          </p:nvPr>
        </p:nvSpPr>
        <p:spPr/>
        <p:txBody>
          <a:bodyPr/>
          <a:lstStyle/>
          <a:p>
            <a:r>
              <a:rPr lang="nl-BE" smtClean="0"/>
              <a:t>Bufferdatabank - voordelen</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3081714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solidFill>
                  <a:srgbClr val="0070C0"/>
                </a:solidFill>
              </a:rPr>
              <a:t>Vereenvoudiging van de </a:t>
            </a:r>
            <a:r>
              <a:rPr lang="nl-BE" dirty="0" smtClean="0">
                <a:solidFill>
                  <a:srgbClr val="0070C0"/>
                </a:solidFill>
              </a:rPr>
              <a:t>reglementering</a:t>
            </a:r>
            <a:endParaRPr lang="en-US" dirty="0">
              <a:solidFill>
                <a:srgbClr val="0070C0"/>
              </a:solidFill>
            </a:endParaRPr>
          </a:p>
        </p:txBody>
      </p:sp>
      <p:sp>
        <p:nvSpPr>
          <p:cNvPr id="4" name="Rectangle 3"/>
          <p:cNvSpPr/>
          <p:nvPr/>
        </p:nvSpPr>
        <p:spPr>
          <a:xfrm>
            <a:off x="1775520" y="2348881"/>
            <a:ext cx="3960440" cy="3100849"/>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 persoon van het gezin ingeschreven in de gemeente waarvan ten minste 1 of meerdere gezinsleden op 1 januari van het betreffende dienstjaar genieten van de</a:t>
            </a:r>
          </a:p>
          <a:p>
            <a:pPr marL="180975" indent="-11113"/>
            <a:endParaRPr lang="fr-BE" sz="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Voorkeurtarieven inzake</a:t>
            </a:r>
            <a:br>
              <a:rPr lang="nl-BE" sz="1600" dirty="0">
                <a:ea typeface="Calibri" panose="020F0502020204030204" pitchFamily="34" charset="0"/>
                <a:cs typeface="Times New Roman" panose="02020603050405020304" pitchFamily="18" charset="0"/>
              </a:rPr>
            </a:br>
            <a:r>
              <a:rPr lang="nl-BE" sz="1600" dirty="0">
                <a:ea typeface="Calibri" panose="020F0502020204030204" pitchFamily="34" charset="0"/>
                <a:cs typeface="Times New Roman" panose="02020603050405020304" pitchFamily="18" charset="0"/>
              </a:rPr>
              <a:t> gezondheidszorgen</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Inkomensgarantie voor ouderen (IGO)</a:t>
            </a:r>
            <a:endParaRPr lang="fr-BE" sz="1600" dirty="0">
              <a:ea typeface="Calibri" panose="020F0502020204030204" pitchFamily="34" charset="0"/>
              <a:cs typeface="Times New Roman" panose="02020603050405020304" pitchFamily="18" charset="0"/>
            </a:endParaRPr>
          </a:p>
          <a:p>
            <a:pPr marL="285750" indent="-104775">
              <a:buFont typeface="Arial" panose="020B0604020202020204" pitchFamily="34" charset="0"/>
              <a:buChar char="•"/>
            </a:pPr>
            <a:r>
              <a:rPr lang="nl-BE" sz="1600" dirty="0">
                <a:ea typeface="Calibri" panose="020F0502020204030204" pitchFamily="34" charset="0"/>
                <a:cs typeface="Times New Roman" panose="02020603050405020304" pitchFamily="18" charset="0"/>
              </a:rPr>
              <a:t>  Tegemoetkoming aan gehandicapten</a:t>
            </a:r>
            <a:endParaRPr lang="fr-BE" sz="1600" dirty="0">
              <a:ea typeface="Calibri" panose="020F0502020204030204" pitchFamily="34" charset="0"/>
              <a:cs typeface="Times New Roman" panose="02020603050405020304" pitchFamily="18" charset="0"/>
            </a:endParaRPr>
          </a:p>
          <a:p>
            <a:pPr marL="360363" indent="-179388">
              <a:buFont typeface="Arial" panose="020B0604020202020204" pitchFamily="34" charset="0"/>
              <a:buChar char="•"/>
            </a:pPr>
            <a:r>
              <a:rPr lang="nl-BE" sz="1600" dirty="0">
                <a:ea typeface="Calibri" panose="020F0502020204030204" pitchFamily="34" charset="0"/>
                <a:cs typeface="Times New Roman" panose="02020603050405020304" pitchFamily="18" charset="0"/>
              </a:rPr>
              <a:t> </a:t>
            </a:r>
            <a:r>
              <a:rPr lang="nl-BE" sz="1600" b="1" dirty="0">
                <a:solidFill>
                  <a:srgbClr val="FF0000"/>
                </a:solidFill>
                <a:ea typeface="Calibri" panose="020F0502020204030204" pitchFamily="34" charset="0"/>
                <a:cs typeface="Times New Roman" panose="02020603050405020304" pitchFamily="18" charset="0"/>
              </a:rPr>
              <a:t>Verhoogde kinderbijslag (regeling</a:t>
            </a:r>
            <a:br>
              <a:rPr lang="nl-BE" sz="1600" b="1" dirty="0">
                <a:solidFill>
                  <a:srgbClr val="FF0000"/>
                </a:solidFill>
                <a:ea typeface="Calibri" panose="020F0502020204030204" pitchFamily="34" charset="0"/>
                <a:cs typeface="Times New Roman" panose="02020603050405020304" pitchFamily="18" charset="0"/>
              </a:rPr>
            </a:br>
            <a:r>
              <a:rPr lang="nl-BE" sz="1600" b="1" dirty="0">
                <a:solidFill>
                  <a:srgbClr val="FF0000"/>
                </a:solidFill>
                <a:ea typeface="Calibri" panose="020F0502020204030204" pitchFamily="34" charset="0"/>
                <a:cs typeface="Times New Roman" panose="02020603050405020304" pitchFamily="18" charset="0"/>
              </a:rPr>
              <a:t> loonarbeiders of zelfstandigen)</a:t>
            </a:r>
            <a:endParaRPr lang="fr-BE" sz="1600" b="1" dirty="0">
              <a:solidFill>
                <a:srgbClr val="FF0000"/>
              </a:solidFill>
              <a:ea typeface="Calibri" panose="020F0502020204030204" pitchFamily="34" charset="0"/>
              <a:cs typeface="Times New Roman" panose="02020603050405020304" pitchFamily="18" charset="0"/>
            </a:endParaRPr>
          </a:p>
        </p:txBody>
      </p:sp>
      <p:sp>
        <p:nvSpPr>
          <p:cNvPr id="5" name="Rectangle 4"/>
          <p:cNvSpPr/>
          <p:nvPr/>
        </p:nvSpPr>
        <p:spPr>
          <a:xfrm>
            <a:off x="6240016" y="2348881"/>
            <a:ext cx="4067944" cy="3516347"/>
          </a:xfrm>
          <a:prstGeom prst="rect">
            <a:avLst/>
          </a:prstGeom>
        </p:spPr>
        <p:txBody>
          <a:bodyPr wrap="square">
            <a:spAutoFit/>
          </a:bodyPr>
          <a:lstStyle/>
          <a:p>
            <a:pPr marL="250984" indent="-80963"/>
            <a:endParaRPr lang="nl-BE" sz="1350" dirty="0">
              <a:ea typeface="Calibri" panose="020F0502020204030204" pitchFamily="34" charset="0"/>
              <a:cs typeface="Times New Roman" panose="02020603050405020304" pitchFamily="18" charset="0"/>
            </a:endParaRPr>
          </a:p>
          <a:p>
            <a:pPr marL="180975" indent="-11113"/>
            <a:r>
              <a:rPr lang="nl-BE" sz="1600" dirty="0">
                <a:ea typeface="Calibri" panose="020F0502020204030204" pitchFamily="34" charset="0"/>
                <a:cs typeface="Times New Roman" panose="02020603050405020304" pitchFamily="18" charset="0"/>
              </a:rPr>
              <a:t>Een premie is toegekend aan de referentie-</a:t>
            </a:r>
          </a:p>
          <a:p>
            <a:pPr marL="180975" indent="-11113"/>
            <a:r>
              <a:rPr lang="nl-BE" sz="1600" dirty="0">
                <a:ea typeface="Calibri" panose="020F0502020204030204" pitchFamily="34" charset="0"/>
                <a:cs typeface="Times New Roman" panose="02020603050405020304" pitchFamily="18" charset="0"/>
              </a:rPr>
              <a:t>persoon van het gezin ingeschreven in de </a:t>
            </a:r>
          </a:p>
          <a:p>
            <a:pPr marL="180975" indent="-11113"/>
            <a:r>
              <a:rPr lang="nl-BE" sz="1600" dirty="0">
                <a:ea typeface="Calibri" panose="020F0502020204030204" pitchFamily="34" charset="0"/>
                <a:cs typeface="Times New Roman" panose="02020603050405020304" pitchFamily="18" charset="0"/>
              </a:rPr>
              <a:t>gemeente waarvan ten minste 1 of meerdere gezinsleden op 1 januari van het betreffende dienstjaar genieten van de </a:t>
            </a:r>
            <a:r>
              <a:rPr lang="nl-BE" sz="1350" dirty="0">
                <a:ea typeface="Calibri" panose="020F0502020204030204" pitchFamily="34" charset="0"/>
                <a:cs typeface="Times New Roman" panose="02020603050405020304" pitchFamily="18" charset="0"/>
              </a:rPr>
              <a:t/>
            </a:r>
            <a:br>
              <a:rPr lang="nl-BE" sz="1350" dirty="0">
                <a:ea typeface="Calibri" panose="020F0502020204030204" pitchFamily="34" charset="0"/>
                <a:cs typeface="Times New Roman" panose="02020603050405020304" pitchFamily="18" charset="0"/>
              </a:rPr>
            </a:br>
            <a:endParaRPr lang="nl-BE" sz="600" dirty="0">
              <a:ea typeface="Calibri" panose="020F0502020204030204" pitchFamily="34" charset="0"/>
              <a:cs typeface="Times New Roman" panose="02020603050405020304" pitchFamily="18" charset="0"/>
            </a:endParaRPr>
          </a:p>
          <a:p>
            <a:pPr marL="180975" indent="-11113"/>
            <a:r>
              <a:rPr lang="nl-BE" sz="1600" b="1" dirty="0">
                <a:solidFill>
                  <a:srgbClr val="00B050"/>
                </a:solidFill>
                <a:ea typeface="Calibri" panose="020F0502020204030204" pitchFamily="34" charset="0"/>
                <a:cs typeface="Times New Roman" panose="02020603050405020304" pitchFamily="18" charset="0"/>
              </a:rPr>
              <a:t>verhoogde tegemoetkoming van de zorgverzekering </a:t>
            </a:r>
            <a:r>
              <a:rPr lang="nl-BE" sz="1600" dirty="0">
                <a:ea typeface="Calibri" panose="020F0502020204030204" pitchFamily="34" charset="0"/>
                <a:cs typeface="Times New Roman" panose="02020603050405020304" pitchFamily="18" charset="0"/>
              </a:rPr>
              <a:t>(bedoeld in artikel 37, §19, van de wet betreffende de verplichte verzekering voor geneeskundige verzorging en uitkeringen, gecoördineerd op 14 juli 1994)</a:t>
            </a:r>
            <a:endParaRPr lang="fr-BE" sz="160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a:p>
            <a:pPr marL="250984" indent="-80963"/>
            <a:r>
              <a:rPr lang="nl-BE" sz="1350" dirty="0">
                <a:ea typeface="Calibri" panose="020F0502020204030204" pitchFamily="34" charset="0"/>
                <a:cs typeface="Times New Roman" panose="02020603050405020304" pitchFamily="18" charset="0"/>
              </a:rPr>
              <a:t> </a:t>
            </a:r>
            <a:endParaRPr lang="fr-BE" sz="1350" dirty="0">
              <a:ea typeface="Calibri" panose="020F0502020204030204" pitchFamily="34" charset="0"/>
              <a:cs typeface="Times New Roman" panose="02020603050405020304" pitchFamily="18" charset="0"/>
            </a:endParaRPr>
          </a:p>
        </p:txBody>
      </p:sp>
      <p:sp>
        <p:nvSpPr>
          <p:cNvPr id="6" name="Rounded Rectangle 5"/>
          <p:cNvSpPr/>
          <p:nvPr/>
        </p:nvSpPr>
        <p:spPr>
          <a:xfrm>
            <a:off x="2207568" y="1484784"/>
            <a:ext cx="2592288" cy="648072"/>
          </a:xfrm>
          <a:prstGeom prst="round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FF0000"/>
                </a:solidFill>
              </a:rPr>
              <a:t>v</a:t>
            </a:r>
            <a:r>
              <a:rPr lang="fr-BE" b="1" dirty="0" err="1" smtClean="0">
                <a:solidFill>
                  <a:srgbClr val="FF0000"/>
                </a:solidFill>
              </a:rPr>
              <a:t>b</a:t>
            </a:r>
            <a:r>
              <a:rPr lang="fr-BE" b="1" dirty="0" smtClean="0">
                <a:solidFill>
                  <a:srgbClr val="FF0000"/>
                </a:solidFill>
              </a:rPr>
              <a:t>. </a:t>
            </a:r>
            <a:r>
              <a:rPr lang="fr-BE" b="1" dirty="0" err="1" smtClean="0">
                <a:solidFill>
                  <a:srgbClr val="FF0000"/>
                </a:solidFill>
              </a:rPr>
              <a:t>Don’t</a:t>
            </a:r>
            <a:endParaRPr lang="en-US" b="1" dirty="0">
              <a:solidFill>
                <a:srgbClr val="FF0000"/>
              </a:solidFill>
            </a:endParaRPr>
          </a:p>
        </p:txBody>
      </p:sp>
      <p:sp>
        <p:nvSpPr>
          <p:cNvPr id="7" name="Rounded Rectangle 6"/>
          <p:cNvSpPr/>
          <p:nvPr/>
        </p:nvSpPr>
        <p:spPr>
          <a:xfrm>
            <a:off x="6816080" y="1477289"/>
            <a:ext cx="2592288" cy="648072"/>
          </a:xfrm>
          <a:prstGeom prst="roundRect">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BE" b="1" dirty="0" err="1">
                <a:solidFill>
                  <a:srgbClr val="00B050"/>
                </a:solidFill>
              </a:rPr>
              <a:t>v</a:t>
            </a:r>
            <a:r>
              <a:rPr lang="fr-BE" b="1" dirty="0" err="1" smtClean="0">
                <a:solidFill>
                  <a:srgbClr val="00B050"/>
                </a:solidFill>
              </a:rPr>
              <a:t>b</a:t>
            </a:r>
            <a:r>
              <a:rPr lang="fr-BE" b="1" dirty="0" smtClean="0">
                <a:solidFill>
                  <a:srgbClr val="00B050"/>
                </a:solidFill>
              </a:rPr>
              <a:t>. Do</a:t>
            </a:r>
            <a:endParaRPr lang="en-US" b="1" dirty="0">
              <a:solidFill>
                <a:srgbClr val="00B050"/>
              </a:solidFill>
            </a:endParaRPr>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Tree>
    <p:extLst>
      <p:ext uri="{BB962C8B-B14F-4D97-AF65-F5344CB8AC3E}">
        <p14:creationId xmlns:p14="http://schemas.microsoft.com/office/powerpoint/2010/main" val="3731257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0070C0"/>
                </a:solidFill>
              </a:rPr>
              <a:t>Legoblok</a:t>
            </a:r>
            <a:r>
              <a:rPr lang="fr-BE" dirty="0" smtClean="0">
                <a:solidFill>
                  <a:srgbClr val="0070C0"/>
                </a:solidFill>
              </a:rPr>
              <a:t> </a:t>
            </a:r>
            <a:r>
              <a:rPr lang="fr-BE" dirty="0" err="1" smtClean="0">
                <a:solidFill>
                  <a:srgbClr val="0070C0"/>
                </a:solidFill>
              </a:rPr>
              <a:t>filosofie</a:t>
            </a:r>
            <a:endParaRPr lang="en-US" dirty="0">
              <a:solidFill>
                <a:srgbClr val="0070C0"/>
              </a:solidFill>
            </a:endParaRPr>
          </a:p>
        </p:txBody>
      </p:sp>
      <p:grpSp>
        <p:nvGrpSpPr>
          <p:cNvPr id="27" name="Group 26"/>
          <p:cNvGrpSpPr/>
          <p:nvPr/>
        </p:nvGrpSpPr>
        <p:grpSpPr>
          <a:xfrm>
            <a:off x="1926699" y="908720"/>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IGO</a:t>
                </a:r>
                <a:endParaRPr lang="nl-BE" sz="1200" dirty="0">
                  <a:solidFill>
                    <a:sysClr val="windowText" lastClr="000000"/>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GI</a:t>
                </a:r>
                <a:endParaRPr lang="nl-BE" sz="1200" dirty="0">
                  <a:solidFill>
                    <a:sysClr val="windowText" lastClr="000000"/>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THAB</a:t>
                </a:r>
                <a:endParaRPr lang="nl-BE" sz="1200" dirty="0">
                  <a:solidFill>
                    <a:sysClr val="windowText" lastClr="000000"/>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LL</a:t>
                </a:r>
                <a:endParaRPr lang="nl-BE" sz="1200" dirty="0">
                  <a:solidFill>
                    <a:sysClr val="windowText" lastClr="000000"/>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VT</a:t>
                </a:r>
                <a:endParaRPr lang="nl-BE" sz="1200" dirty="0">
                  <a:solidFill>
                    <a:sysClr val="windowText" lastClr="000000"/>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nl-BE" sz="1600" dirty="0"/>
            </a:p>
          </p:txBody>
        </p:sp>
      </p:grpSp>
      <p:grpSp>
        <p:nvGrpSpPr>
          <p:cNvPr id="30" name="Group 29"/>
          <p:cNvGrpSpPr/>
          <p:nvPr/>
        </p:nvGrpSpPr>
        <p:grpSpPr>
          <a:xfrm>
            <a:off x="4771442" y="2951440"/>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Vermindering provinciebelasting</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29964"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Provincie Oost-Vlaanderen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p:nvPr/>
        </p:nvCxnSpPr>
        <p:spPr>
          <a:xfrm>
            <a:off x="3633057"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621627"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499635"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1263829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0070C0"/>
                </a:solidFill>
              </a:rPr>
              <a:t>Legoblok</a:t>
            </a:r>
            <a:r>
              <a:rPr lang="fr-BE" dirty="0" smtClean="0">
                <a:solidFill>
                  <a:srgbClr val="0070C0"/>
                </a:solidFill>
              </a:rPr>
              <a:t> </a:t>
            </a:r>
            <a:r>
              <a:rPr lang="fr-BE" dirty="0" err="1" smtClean="0">
                <a:solidFill>
                  <a:srgbClr val="0070C0"/>
                </a:solidFill>
              </a:rPr>
              <a:t>filosofie</a:t>
            </a:r>
            <a:endParaRPr lang="en-US" dirty="0">
              <a:solidFill>
                <a:srgbClr val="0070C0"/>
              </a:solidFill>
            </a:endParaRPr>
          </a:p>
        </p:txBody>
      </p:sp>
      <p:grpSp>
        <p:nvGrpSpPr>
          <p:cNvPr id="27" name="Group 26"/>
          <p:cNvGrpSpPr/>
          <p:nvPr/>
        </p:nvGrpSpPr>
        <p:grpSpPr>
          <a:xfrm>
            <a:off x="1991544" y="859617"/>
            <a:ext cx="1692616"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Verblijfplaats</a:t>
                </a: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a:ea typeface="Verdana" panose="020B0604030504040204" pitchFamily="34" charset="0"/>
                    <a:cs typeface="Verdana" panose="020B0604030504040204" pitchFamily="34" charset="0"/>
                  </a:rPr>
                  <a:t>Authentieke bron (RR &amp; KSZ)</a:t>
                </a:r>
                <a:endParaRPr lang="en-US"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Geboorte-datum</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Gezins-samenstelling</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Sociale statuten</a:t>
                </a:r>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FOD of OISZ</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IGO</a:t>
                </a:r>
                <a:endParaRPr lang="nl-BE" sz="1200" dirty="0">
                  <a:solidFill>
                    <a:sysClr val="windowText" lastClr="000000"/>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GI</a:t>
                </a:r>
                <a:endParaRPr lang="nl-BE" sz="1200" dirty="0">
                  <a:solidFill>
                    <a:sysClr val="windowText" lastClr="000000"/>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THAB</a:t>
                </a:r>
                <a:endParaRPr lang="nl-BE" sz="1200" dirty="0">
                  <a:solidFill>
                    <a:sysClr val="windowText" lastClr="000000"/>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OCMW</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LL</a:t>
                </a:r>
                <a:endParaRPr lang="nl-BE" sz="1200" dirty="0">
                  <a:solidFill>
                    <a:sysClr val="windowText" lastClr="000000"/>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100" dirty="0">
                    <a:solidFill>
                      <a:sysClr val="windowText" lastClr="000000"/>
                    </a:solidFill>
                  </a:rPr>
                  <a:t>Ziekenfondsen</a:t>
                </a:r>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VT</a:t>
                </a:r>
                <a:endParaRPr lang="nl-BE" sz="1200" dirty="0">
                  <a:solidFill>
                    <a:sysClr val="windowText" lastClr="000000"/>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ea typeface="Verdana" panose="020B0604030504040204" pitchFamily="34" charset="0"/>
                  <a:cs typeface="Verdana" panose="020B0604030504040204" pitchFamily="34" charset="0"/>
                </a:rPr>
                <a:t>Inkomsten</a:t>
              </a:r>
              <a:endParaRPr lang="en-US" sz="1600" dirty="0"/>
            </a:p>
          </p:txBody>
        </p:sp>
      </p:grpSp>
      <p:grpSp>
        <p:nvGrpSpPr>
          <p:cNvPr id="30" name="Group 29"/>
          <p:cNvGrpSpPr/>
          <p:nvPr/>
        </p:nvGrpSpPr>
        <p:grpSpPr>
          <a:xfrm>
            <a:off x="4836287" y="2902337"/>
            <a:ext cx="1706396" cy="1318750"/>
            <a:chOff x="3851919" y="2626397"/>
            <a:chExt cx="1706396" cy="1318750"/>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Sociaal tarief gas &amp; elektriciteit</a:t>
              </a:r>
            </a:p>
          </p:txBody>
        </p:sp>
        <p:sp>
          <p:nvSpPr>
            <p:cNvPr id="29" name="Rounded Rectangle 28"/>
            <p:cNvSpPr/>
            <p:nvPr/>
          </p:nvSpPr>
          <p:spPr>
            <a:xfrm rot="5400000">
              <a:off x="4532378" y="1945938"/>
              <a:ext cx="345478"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Aanvullend</a:t>
              </a:r>
              <a:r>
                <a:rPr lang="fr-BE" sz="1600" dirty="0"/>
                <a:t> </a:t>
              </a:r>
              <a:r>
                <a:rPr lang="fr-BE" sz="1600" dirty="0" err="1"/>
                <a:t>recht</a:t>
              </a:r>
              <a:endParaRPr lang="en-US" sz="1600" dirty="0"/>
            </a:p>
          </p:txBody>
        </p:sp>
      </p:grpSp>
      <p:grpSp>
        <p:nvGrpSpPr>
          <p:cNvPr id="31" name="Group 30"/>
          <p:cNvGrpSpPr/>
          <p:nvPr/>
        </p:nvGrpSpPr>
        <p:grpSpPr>
          <a:xfrm>
            <a:off x="7694809" y="2727861"/>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FOD Economie &amp; </a:t>
              </a:r>
              <a:r>
                <a:rPr lang="nl-BE" sz="1400" dirty="0">
                  <a:solidFill>
                    <a:schemeClr val="tx1"/>
                  </a:solidFill>
                </a:rPr>
                <a:t>nutsbedrijven</a:t>
              </a: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a:t>Toekennende instanties</a:t>
              </a:r>
              <a:endParaRPr lang="en-US" sz="1600" dirty="0"/>
            </a:p>
          </p:txBody>
        </p:sp>
      </p:grpSp>
      <p:cxnSp>
        <p:nvCxnSpPr>
          <p:cNvPr id="34" name="Straight Arrow Connector 33"/>
          <p:cNvCxnSpPr>
            <a:stCxn id="8" idx="3"/>
          </p:cNvCxnSpPr>
          <p:nvPr/>
        </p:nvCxnSpPr>
        <p:spPr>
          <a:xfrm>
            <a:off x="3684161" y="1849679"/>
            <a:ext cx="1152127" cy="157932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3684161" y="3861048"/>
            <a:ext cx="1152127" cy="18095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564480" y="3717032"/>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3684161" y="2601911"/>
            <a:ext cx="1152127"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3684161" y="2889617"/>
            <a:ext cx="1152127"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3684160" y="3179266"/>
            <a:ext cx="1152128" cy="55518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3"/>
          </p:cNvCxnSpPr>
          <p:nvPr/>
        </p:nvCxnSpPr>
        <p:spPr>
          <a:xfrm flipV="1">
            <a:off x="3684161" y="3933056"/>
            <a:ext cx="1152127" cy="39859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3684161" y="4042002"/>
            <a:ext cx="1152127"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2478783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a:spLocks noChangeAspect="1" noChangeArrowheads="1"/>
          </p:cNvSpPr>
          <p:nvPr/>
        </p:nvSpPr>
        <p:spPr bwMode="auto">
          <a:xfrm>
            <a:off x="1524001" y="1111251"/>
            <a:ext cx="77057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None/>
              <a:defRPr/>
            </a:pPr>
            <a:endParaRPr lang="fr-BE" altLang="fr-FR" sz="1800">
              <a:solidFill>
                <a:prstClr val="black"/>
              </a:solidFill>
              <a:cs typeface="+mn-cs"/>
            </a:endParaRPr>
          </a:p>
        </p:txBody>
      </p:sp>
      <p:sp>
        <p:nvSpPr>
          <p:cNvPr id="2" name="Content Placeholder 1"/>
          <p:cNvSpPr>
            <a:spLocks noGrp="1"/>
          </p:cNvSpPr>
          <p:nvPr>
            <p:ph idx="1"/>
          </p:nvPr>
        </p:nvSpPr>
        <p:spPr/>
        <p:txBody>
          <a:bodyPr>
            <a:normAutofit/>
          </a:bodyPr>
          <a:lstStyle/>
          <a:p>
            <a:pPr marL="87313" indent="-87313">
              <a:buNone/>
            </a:pPr>
            <a:r>
              <a:rPr lang="nl-NL" dirty="0" smtClean="0"/>
              <a:t> </a:t>
            </a:r>
            <a:r>
              <a:rPr lang="nl-NL" sz="2200" dirty="0">
                <a:solidFill>
                  <a:srgbClr val="0070C0"/>
                </a:solidFill>
              </a:rPr>
              <a:t>online raadpleging </a:t>
            </a:r>
            <a:r>
              <a:rPr lang="nl-BE" sz="2200" dirty="0"/>
              <a:t>van 9 authentieke bronnen door de  toekennende instanties (2 </a:t>
            </a:r>
            <a:r>
              <a:rPr lang="nl-BE" sz="2000" dirty="0">
                <a:sym typeface="Arial" charset="0"/>
              </a:rPr>
              <a:t>authentieke bronnen momenteel in voorbereiding OAW en </a:t>
            </a:r>
            <a:r>
              <a:rPr lang="nl-BE" sz="2000" dirty="0" smtClean="0">
                <a:sym typeface="Arial" charset="0"/>
              </a:rPr>
              <a:t>MDG</a:t>
            </a:r>
            <a:r>
              <a:rPr lang="nl-BE" altLang="en-US" sz="2000" dirty="0" smtClean="0">
                <a:sym typeface="Arial" charset="0"/>
              </a:rPr>
              <a:t>)</a:t>
            </a:r>
            <a:endParaRPr lang="nl-NL" sz="2200" dirty="0"/>
          </a:p>
          <a:p>
            <a:pPr lvl="1"/>
            <a:r>
              <a:rPr lang="nl-NL" dirty="0"/>
              <a:t>aan het loket voor specifieke dossiers</a:t>
            </a:r>
          </a:p>
          <a:p>
            <a:pPr lvl="1"/>
            <a:r>
              <a:rPr lang="nl-NL" dirty="0" smtClean="0"/>
              <a:t>hierdoor </a:t>
            </a:r>
            <a:r>
              <a:rPr lang="nl-NL" dirty="0"/>
              <a:t>kan een recht worden toegekend aan elke potentiële </a:t>
            </a:r>
            <a:r>
              <a:rPr lang="nl-NL" dirty="0" smtClean="0"/>
              <a:t>rechthebbende die </a:t>
            </a:r>
            <a:r>
              <a:rPr lang="nl-NL" dirty="0"/>
              <a:t>niet op voorhand gekend </a:t>
            </a:r>
            <a:r>
              <a:rPr lang="nl-NL" dirty="0" smtClean="0"/>
              <a:t>is</a:t>
            </a:r>
            <a:endParaRPr lang="nl-NL" dirty="0"/>
          </a:p>
          <a:p>
            <a:pPr lvl="2"/>
            <a:r>
              <a:rPr lang="nl-NL" dirty="0" smtClean="0"/>
              <a:t>vb. gebruiker</a:t>
            </a:r>
            <a:r>
              <a:rPr lang="nl-NL" sz="1700" dirty="0" smtClean="0"/>
              <a:t> </a:t>
            </a:r>
            <a:r>
              <a:rPr lang="nl-NL" sz="1700" dirty="0"/>
              <a:t>van het openbaar </a:t>
            </a:r>
            <a:r>
              <a:rPr lang="nl-NL" sz="1700" dirty="0" smtClean="0"/>
              <a:t>vervoer</a:t>
            </a:r>
            <a:endParaRPr lang="nl-NL" sz="600" dirty="0"/>
          </a:p>
          <a:p>
            <a:pPr lvl="1"/>
            <a:r>
              <a:rPr lang="nl-BE" dirty="0" smtClean="0"/>
              <a:t>enkele voorbeelden</a:t>
            </a:r>
            <a:endParaRPr lang="nl-BE" sz="600" dirty="0"/>
          </a:p>
          <a:p>
            <a:pPr lvl="2"/>
            <a:r>
              <a:rPr lang="nl-BE" sz="1700" dirty="0"/>
              <a:t>aanvullende gezinsbijslag in de Duitstalige Gemeenschap en in het Waals Gewest</a:t>
            </a:r>
          </a:p>
          <a:p>
            <a:pPr lvl="2">
              <a:lnSpc>
                <a:spcPct val="90000"/>
              </a:lnSpc>
              <a:defRPr/>
            </a:pPr>
            <a:r>
              <a:rPr lang="nl-BE" altLang="en-US" sz="1700" dirty="0">
                <a:sym typeface="Arial" charset="0"/>
              </a:rPr>
              <a:t>bijkomende dienstencheques (WSE)</a:t>
            </a:r>
          </a:p>
          <a:p>
            <a:pPr lvl="2">
              <a:lnSpc>
                <a:spcPct val="90000"/>
              </a:lnSpc>
              <a:defRPr/>
            </a:pPr>
            <a:r>
              <a:rPr lang="nl-BE" altLang="en-US" sz="1700" dirty="0">
                <a:sym typeface="Arial" charset="0"/>
              </a:rPr>
              <a:t>kaart verhoogde tegemoetkoming en kaart kosteloze begeleider (NMBS) </a:t>
            </a:r>
          </a:p>
          <a:p>
            <a:pPr lvl="2">
              <a:lnSpc>
                <a:spcPct val="90000"/>
              </a:lnSpc>
              <a:defRPr/>
            </a:pPr>
            <a:r>
              <a:rPr lang="nl-BE" altLang="en-US" sz="1700" dirty="0" err="1">
                <a:sym typeface="Arial" charset="0"/>
              </a:rPr>
              <a:t>brussel’Air</a:t>
            </a:r>
            <a:r>
              <a:rPr lang="nl-BE" altLang="en-US" sz="1700" dirty="0">
                <a:sym typeface="Arial" charset="0"/>
              </a:rPr>
              <a:t> premie (Brussel Mobiliteit)</a:t>
            </a:r>
          </a:p>
          <a:p>
            <a:pPr lvl="2"/>
            <a:endParaRPr lang="fr-FR" i="1" dirty="0"/>
          </a:p>
          <a:p>
            <a:pPr marL="457200" lvl="1" indent="0">
              <a:buNone/>
            </a:pPr>
            <a:endParaRPr lang="fr-BE" dirty="0" smtClean="0"/>
          </a:p>
          <a:p>
            <a:endParaRPr lang="fr-BE" sz="1800" dirty="0"/>
          </a:p>
          <a:p>
            <a:pPr marL="457200" lvl="1" indent="0">
              <a:buNone/>
            </a:pPr>
            <a:endParaRPr lang="fr-BE" sz="1400" dirty="0"/>
          </a:p>
          <a:p>
            <a:pPr marL="971550" lvl="2" indent="-171450"/>
            <a:endParaRPr lang="fr-BE" sz="1200" dirty="0"/>
          </a:p>
          <a:p>
            <a:pPr marL="971550" lvl="2" indent="-171450"/>
            <a:endParaRPr lang="fr-BE" sz="1200" dirty="0"/>
          </a:p>
        </p:txBody>
      </p:sp>
      <p:sp>
        <p:nvSpPr>
          <p:cNvPr id="7" name="Title 1"/>
          <p:cNvSpPr>
            <a:spLocks noGrp="1"/>
          </p:cNvSpPr>
          <p:nvPr>
            <p:ph type="title"/>
          </p:nvPr>
        </p:nvSpPr>
        <p:spPr/>
        <p:txBody>
          <a:bodyPr/>
          <a:lstStyle/>
          <a:p>
            <a:r>
              <a:rPr lang="nl-BE" dirty="0" smtClean="0">
                <a:solidFill>
                  <a:srgbClr val="0070C0"/>
                </a:solidFill>
              </a:rPr>
              <a:t>Gestandaardiseerde sociale statuten</a:t>
            </a:r>
            <a:endParaRPr lang="nl-BE" dirty="0">
              <a:solidFill>
                <a:srgbClr val="0070C0"/>
              </a:solidFill>
            </a:endParaRPr>
          </a:p>
        </p:txBody>
      </p:sp>
      <p:sp>
        <p:nvSpPr>
          <p:cNvPr id="8" name="Oval 7"/>
          <p:cNvSpPr/>
          <p:nvPr/>
        </p:nvSpPr>
        <p:spPr>
          <a:xfrm>
            <a:off x="407368" y="1160770"/>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2</a:t>
            </a:r>
            <a:endParaRPr lang="en-US" sz="135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Tree>
    <p:extLst>
      <p:ext uri="{BB962C8B-B14F-4D97-AF65-F5344CB8AC3E}">
        <p14:creationId xmlns:p14="http://schemas.microsoft.com/office/powerpoint/2010/main" val="6783616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sinds februari 2019 </a:t>
            </a:r>
            <a:r>
              <a:rPr lang="nl-BE" dirty="0" err="1" smtClean="0"/>
              <a:t>MyBEnefits.fgov</a:t>
            </a:r>
            <a:r>
              <a:rPr lang="nl-BE" dirty="0" smtClean="0"/>
              <a:t> </a:t>
            </a:r>
          </a:p>
          <a:p>
            <a:pPr lvl="1"/>
            <a:r>
              <a:rPr lang="nl-BE" dirty="0" smtClean="0"/>
              <a:t>mobiele app &amp; </a:t>
            </a:r>
            <a:r>
              <a:rPr lang="nl-BE" dirty="0" err="1" smtClean="0"/>
              <a:t>webtoepassing</a:t>
            </a:r>
            <a:endParaRPr lang="nl-BE" dirty="0" smtClean="0"/>
          </a:p>
          <a:p>
            <a:pPr lvl="1"/>
            <a:r>
              <a:rPr lang="nl-NL" dirty="0" smtClean="0"/>
              <a:t>waarmee de burger zijn sociale statuten op de datum van de dag zelf kan raadplegen en aantonen om zijn rechten te laten gelden bij de verschillende instanties die aanvullende voordelen toekennen</a:t>
            </a:r>
          </a:p>
          <a:p>
            <a:pPr lvl="1"/>
            <a:r>
              <a:rPr lang="nl-NL" dirty="0" smtClean="0"/>
              <a:t>waarmee de toekennende instantie de sociale statuten kan controleren</a:t>
            </a:r>
          </a:p>
          <a:p>
            <a:pPr lvl="2"/>
            <a:r>
              <a:rPr lang="nl-NL" dirty="0" smtClean="0"/>
              <a:t>actoren die typisch niet rechtstreeks met de KSZ samenwerken (</a:t>
            </a:r>
            <a:r>
              <a:rPr lang="nl-NL" dirty="0" err="1" smtClean="0"/>
              <a:t>vb</a:t>
            </a:r>
            <a:r>
              <a:rPr lang="nl-NL" dirty="0" smtClean="0"/>
              <a:t> sport, kinderopvang, musea, vrijetijdscentra, pretparken, …)</a:t>
            </a:r>
          </a:p>
          <a:p>
            <a:pPr lvl="2"/>
            <a:r>
              <a:rPr lang="nl-NL" dirty="0" smtClean="0"/>
              <a:t>actoren die (nog) niet over een automatische gegevensstroom beschikken (</a:t>
            </a:r>
            <a:r>
              <a:rPr lang="nl-NL" dirty="0" err="1" smtClean="0"/>
              <a:t>vb</a:t>
            </a:r>
            <a:r>
              <a:rPr lang="nl-NL" dirty="0" smtClean="0"/>
              <a:t> pro deo rechtsbijstand, korting gemeentebelasting, …) </a:t>
            </a:r>
          </a:p>
          <a:p>
            <a:pPr lvl="1"/>
            <a:r>
              <a:rPr lang="nl-BE" dirty="0">
                <a:sym typeface="Arial" charset="0"/>
              </a:rPr>
              <a:t>waarmee </a:t>
            </a:r>
            <a:r>
              <a:rPr lang="nl-BE" dirty="0" smtClean="0">
                <a:sym typeface="Arial" charset="0"/>
              </a:rPr>
              <a:t>de instanties die aanvullende voordelen toekennen in </a:t>
            </a:r>
            <a:r>
              <a:rPr lang="nl-BE" dirty="0">
                <a:sym typeface="Arial" charset="0"/>
              </a:rPr>
              <a:t>de sector van </a:t>
            </a:r>
            <a:r>
              <a:rPr lang="nl-BE" dirty="0" smtClean="0">
                <a:sym typeface="Arial" charset="0"/>
              </a:rPr>
              <a:t>cultuur, </a:t>
            </a:r>
            <a:r>
              <a:rPr lang="nl-BE" dirty="0">
                <a:sym typeface="Arial" charset="0"/>
              </a:rPr>
              <a:t>sport en ontspanning </a:t>
            </a:r>
            <a:r>
              <a:rPr lang="nl-BE" dirty="0" smtClean="0">
                <a:sym typeface="Arial" charset="0"/>
              </a:rPr>
              <a:t>deze kunnen melden, en de burger deze kan raadplegen</a:t>
            </a:r>
            <a:endParaRPr lang="nl-BE" dirty="0">
              <a:sym typeface="Arial" charset="0"/>
            </a:endParaRPr>
          </a:p>
          <a:p>
            <a:pPr lvl="1"/>
            <a:endParaRPr lang="nl-NL" dirty="0" smtClean="0"/>
          </a:p>
          <a:p>
            <a:pPr lvl="1"/>
            <a:endParaRPr lang="nl-NL" dirty="0"/>
          </a:p>
        </p:txBody>
      </p:sp>
      <p:sp>
        <p:nvSpPr>
          <p:cNvPr id="2" name="Title 1"/>
          <p:cNvSpPr>
            <a:spLocks noGrp="1"/>
          </p:cNvSpPr>
          <p:nvPr>
            <p:ph type="title"/>
          </p:nvPr>
        </p:nvSpPr>
        <p:spPr/>
        <p:txBody>
          <a:bodyPr/>
          <a:lstStyle/>
          <a:p>
            <a:r>
              <a:rPr lang="nl-BE" smtClean="0"/>
              <a:t>MyBenefits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3</a:t>
            </a:r>
            <a:endParaRPr lang="en-US" sz="135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65</a:t>
            </a:fld>
            <a:r>
              <a:rPr lang="fr-BE" smtClean="0"/>
              <a:t> </a:t>
            </a:r>
            <a:endParaRPr lang="fr-BE" dirty="0"/>
          </a:p>
        </p:txBody>
      </p:sp>
    </p:spTree>
    <p:extLst>
      <p:ext uri="{BB962C8B-B14F-4D97-AF65-F5344CB8AC3E}">
        <p14:creationId xmlns:p14="http://schemas.microsoft.com/office/powerpoint/2010/main" val="3130671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 burger : identificatie nodig</a:t>
            </a:r>
          </a:p>
          <a:p>
            <a:pPr lvl="1"/>
            <a:r>
              <a:rPr lang="nl-BE" dirty="0" smtClean="0"/>
              <a:t>statuut raadplegen: </a:t>
            </a:r>
            <a:r>
              <a:rPr lang="nl-BE" dirty="0" err="1" smtClean="0"/>
              <a:t>privacy-gevoelige</a:t>
            </a:r>
            <a:r>
              <a:rPr lang="nl-BE" dirty="0" smtClean="0"/>
              <a:t> informatie =&gt; voldoende hoog veiligheidsniveau</a:t>
            </a:r>
          </a:p>
          <a:p>
            <a:pPr lvl="2"/>
            <a:r>
              <a:rPr lang="nl-BE" dirty="0" smtClean="0"/>
              <a:t>e-ID</a:t>
            </a:r>
          </a:p>
          <a:p>
            <a:pPr lvl="2"/>
            <a:r>
              <a:rPr lang="nl-BE" dirty="0" smtClean="0"/>
              <a:t>ITSME </a:t>
            </a:r>
          </a:p>
          <a:p>
            <a:pPr lvl="2"/>
            <a:r>
              <a:rPr lang="nl-BE" dirty="0" smtClean="0"/>
              <a:t>Time-</a:t>
            </a:r>
            <a:r>
              <a:rPr lang="nl-BE" dirty="0" err="1" smtClean="0"/>
              <a:t>based</a:t>
            </a:r>
            <a:r>
              <a:rPr lang="nl-BE" dirty="0" smtClean="0"/>
              <a:t> </a:t>
            </a:r>
            <a:r>
              <a:rPr lang="nl-BE" dirty="0" err="1" smtClean="0"/>
              <a:t>One</a:t>
            </a:r>
            <a:r>
              <a:rPr lang="nl-BE" dirty="0" smtClean="0"/>
              <a:t>-Time Password (TOTP)</a:t>
            </a:r>
          </a:p>
          <a:p>
            <a:pPr lvl="2"/>
            <a:r>
              <a:rPr lang="nl-BE" dirty="0" smtClean="0"/>
              <a:t>Token </a:t>
            </a:r>
          </a:p>
          <a:p>
            <a:pPr lvl="1"/>
            <a:r>
              <a:rPr lang="nl-BE" dirty="0" smtClean="0"/>
              <a:t>QR-code aanmaken / evt. afdrukken (enkel via website)</a:t>
            </a:r>
          </a:p>
          <a:p>
            <a:endParaRPr lang="nl-BE" dirty="0" smtClean="0"/>
          </a:p>
          <a:p>
            <a:r>
              <a:rPr lang="nl-BE" dirty="0" smtClean="0"/>
              <a:t> professional : geen identificatie nodig</a:t>
            </a:r>
          </a:p>
          <a:p>
            <a:pPr lvl="1"/>
            <a:r>
              <a:rPr lang="nl-BE" dirty="0" smtClean="0"/>
              <a:t>QR-code / unieke code, aangeboden door burger, uitlezen</a:t>
            </a:r>
          </a:p>
          <a:p>
            <a:pPr lvl="1"/>
            <a:r>
              <a:rPr lang="nl-BE" dirty="0" smtClean="0"/>
              <a:t>minimale informatie: statuut, postcode, controlegetal INSZ</a:t>
            </a:r>
            <a:endParaRPr lang="nl-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
        <p:nvSpPr>
          <p:cNvPr id="12290" name="Title 1"/>
          <p:cNvSpPr>
            <a:spLocks noGrp="1"/>
          </p:cNvSpPr>
          <p:nvPr>
            <p:ph type="title"/>
          </p:nvPr>
        </p:nvSpPr>
        <p:spPr/>
        <p:txBody>
          <a:bodyPr/>
          <a:lstStyle/>
          <a:p>
            <a:r>
              <a:rPr lang="nl-BE" smtClean="0"/>
              <a:t>Veilig aanmelden</a:t>
            </a:r>
            <a:endParaRPr lang="nl-BE" altLang="fr-FR" dirty="0" smtClean="0"/>
          </a:p>
        </p:txBody>
      </p:sp>
      <p:grpSp>
        <p:nvGrpSpPr>
          <p:cNvPr id="2" name="Group 1"/>
          <p:cNvGrpSpPr/>
          <p:nvPr/>
        </p:nvGrpSpPr>
        <p:grpSpPr>
          <a:xfrm>
            <a:off x="8616281"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42900486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pPr marL="0" indent="0">
              <a:buNone/>
            </a:pPr>
            <a:endParaRPr lang="fr-BE" dirty="0"/>
          </a:p>
        </p:txBody>
      </p:sp>
      <p:sp>
        <p:nvSpPr>
          <p:cNvPr id="2" name="Title 1"/>
          <p:cNvSpPr>
            <a:spLocks noGrp="1"/>
          </p:cNvSpPr>
          <p:nvPr>
            <p:ph type="title"/>
          </p:nvPr>
        </p:nvSpPr>
        <p:spPr/>
        <p:txBody>
          <a:bodyPr/>
          <a:lstStyle/>
          <a:p>
            <a:r>
              <a:rPr lang="nl-BE" dirty="0" smtClean="0">
                <a:solidFill>
                  <a:srgbClr val="0070C0"/>
                </a:solidFill>
              </a:rPr>
              <a:t>Mobiele App</a:t>
            </a:r>
            <a:endParaRPr lang="nl-BE" dirty="0">
              <a:solidFill>
                <a:srgbClr val="0070C0"/>
              </a:solidFill>
            </a:endParaRPr>
          </a:p>
        </p:txBody>
      </p:sp>
      <p:sp>
        <p:nvSpPr>
          <p:cNvPr id="5" name="Rectangle 4"/>
          <p:cNvSpPr/>
          <p:nvPr/>
        </p:nvSpPr>
        <p:spPr>
          <a:xfrm>
            <a:off x="2711624" y="5517233"/>
            <a:ext cx="6913984" cy="1354217"/>
          </a:xfrm>
          <a:prstGeom prst="rect">
            <a:avLst/>
          </a:prstGeom>
        </p:spPr>
        <p:txBody>
          <a:bodyPr wrap="square">
            <a:spAutoFit/>
          </a:bodyPr>
          <a:lstStyle/>
          <a:p>
            <a:pPr lvl="1"/>
            <a:r>
              <a:rPr lang="fr-BE" sz="1600" dirty="0"/>
              <a:t>De </a:t>
            </a:r>
            <a:r>
              <a:rPr lang="fr-BE" sz="1600" dirty="0" err="1"/>
              <a:t>toepassing</a:t>
            </a:r>
            <a:r>
              <a:rPr lang="fr-BE" sz="1600" dirty="0"/>
              <a:t> </a:t>
            </a:r>
            <a:r>
              <a:rPr lang="fr-BE" sz="1600" dirty="0" err="1"/>
              <a:t>MyBEnefits</a:t>
            </a:r>
            <a:r>
              <a:rPr lang="fr-BE" sz="1600" dirty="0"/>
              <a:t> </a:t>
            </a:r>
            <a:r>
              <a:rPr lang="fr-BE" sz="1600" dirty="0" err="1"/>
              <a:t>is</a:t>
            </a:r>
            <a:r>
              <a:rPr lang="fr-BE" sz="1600" dirty="0"/>
              <a:t> </a:t>
            </a:r>
            <a:r>
              <a:rPr lang="fr-BE" sz="1600" dirty="0" err="1"/>
              <a:t>beschikbaar</a:t>
            </a:r>
            <a:r>
              <a:rPr lang="fr-BE" sz="1600" dirty="0"/>
              <a:t> in </a:t>
            </a:r>
            <a:r>
              <a:rPr lang="fr-BE" sz="1600" dirty="0" err="1"/>
              <a:t>mobiele</a:t>
            </a:r>
            <a:r>
              <a:rPr lang="fr-BE" sz="1600" dirty="0"/>
              <a:t> en in </a:t>
            </a:r>
            <a:r>
              <a:rPr lang="fr-BE" sz="1600" dirty="0" err="1"/>
              <a:t>webversie</a:t>
            </a:r>
            <a:r>
              <a:rPr lang="fr-BE" sz="1600" dirty="0"/>
              <a:t>.</a:t>
            </a:r>
          </a:p>
          <a:p>
            <a:pPr lvl="1"/>
            <a:r>
              <a:rPr lang="fr-BE" sz="1600" dirty="0" err="1"/>
              <a:t>beschikbaar</a:t>
            </a:r>
            <a:r>
              <a:rPr lang="fr-BE" sz="1600" dirty="0"/>
              <a:t> voor Android </a:t>
            </a:r>
            <a:r>
              <a:rPr lang="fr-BE" sz="1600" dirty="0" err="1"/>
              <a:t>vanuit</a:t>
            </a:r>
            <a:r>
              <a:rPr lang="fr-BE" sz="1600" dirty="0"/>
              <a:t> </a:t>
            </a:r>
            <a:r>
              <a:rPr lang="fr-BE" sz="1600" u="sng" dirty="0">
                <a:solidFill>
                  <a:srgbClr val="0099D6"/>
                </a:solidFill>
              </a:rPr>
              <a:t>Google </a:t>
            </a:r>
            <a:r>
              <a:rPr lang="fr-BE" sz="1600" u="sng" dirty="0" smtClean="0">
                <a:solidFill>
                  <a:srgbClr val="0099D6"/>
                </a:solidFill>
              </a:rPr>
              <a:t>Play</a:t>
            </a:r>
            <a:endParaRPr lang="fr-BE" sz="1600" dirty="0">
              <a:solidFill>
                <a:srgbClr val="0099D6"/>
              </a:solidFill>
            </a:endParaRPr>
          </a:p>
          <a:p>
            <a:pPr lvl="1"/>
            <a:r>
              <a:rPr lang="fr-BE" sz="1600" dirty="0" err="1"/>
              <a:t>beschikbaar</a:t>
            </a:r>
            <a:r>
              <a:rPr lang="fr-BE" sz="1600" dirty="0"/>
              <a:t> </a:t>
            </a:r>
            <a:r>
              <a:rPr lang="fr-BE" sz="1600" dirty="0" err="1"/>
              <a:t>voor</a:t>
            </a:r>
            <a:r>
              <a:rPr lang="fr-BE" sz="1600" dirty="0"/>
              <a:t> Apple </a:t>
            </a:r>
            <a:r>
              <a:rPr lang="fr-BE" sz="1600" dirty="0" err="1"/>
              <a:t>vanuit</a:t>
            </a:r>
            <a:r>
              <a:rPr lang="fr-BE" sz="1600" dirty="0"/>
              <a:t> </a:t>
            </a:r>
            <a:r>
              <a:rPr lang="fr-BE" sz="1600" u="sng" dirty="0">
                <a:hlinkClick r:id="rId2"/>
              </a:rPr>
              <a:t>App </a:t>
            </a:r>
            <a:r>
              <a:rPr lang="fr-BE" sz="1600" u="sng" dirty="0" smtClean="0">
                <a:hlinkClick r:id="rId2"/>
              </a:rPr>
              <a:t>store</a:t>
            </a:r>
            <a:endParaRPr lang="fr-BE" sz="1600" dirty="0"/>
          </a:p>
          <a:p>
            <a:pPr lvl="1"/>
            <a:r>
              <a:rPr lang="fr-BE" sz="1600" dirty="0" err="1"/>
              <a:t>beschikbaar</a:t>
            </a:r>
            <a:r>
              <a:rPr lang="fr-BE" sz="1600" dirty="0"/>
              <a:t> via de </a:t>
            </a:r>
            <a:r>
              <a:rPr lang="fr-BE" sz="1600" dirty="0" err="1"/>
              <a:t>website</a:t>
            </a:r>
            <a:r>
              <a:rPr lang="fr-BE" sz="1600" dirty="0"/>
              <a:t> </a:t>
            </a:r>
            <a:r>
              <a:rPr lang="fr-BE" sz="1600" u="sng" dirty="0">
                <a:hlinkClick r:id="rId3"/>
              </a:rPr>
              <a:t>mybenefits.fgov.be</a:t>
            </a:r>
            <a:r>
              <a:rPr lang="fr-BE" sz="1600" dirty="0"/>
              <a:t> </a:t>
            </a:r>
          </a:p>
          <a:p>
            <a:pPr marL="685800" lvl="1" indent="-285750">
              <a:buFont typeface="Wingdings" panose="05000000000000000000" pitchFamily="2" charset="2"/>
              <a:buChar char="à"/>
              <a:defRPr/>
            </a:pPr>
            <a:endParaRPr lang="fr-BE" dirty="0">
              <a:solidFill>
                <a:prstClr val="black"/>
              </a:solidFill>
              <a:latin typeface="Calibri"/>
              <a:cs typeface="+mn-cs"/>
            </a:endParaRPr>
          </a:p>
        </p:txBody>
      </p:sp>
      <p:pic>
        <p:nvPicPr>
          <p:cNvPr id="6" name="Picture 5"/>
          <p:cNvPicPr>
            <a:picLocks noChangeAspect="1"/>
          </p:cNvPicPr>
          <p:nvPr/>
        </p:nvPicPr>
        <p:blipFill>
          <a:blip r:embed="rId4"/>
          <a:stretch>
            <a:fillRect/>
          </a:stretch>
        </p:blipFill>
        <p:spPr>
          <a:xfrm>
            <a:off x="4583832" y="866725"/>
            <a:ext cx="2808312" cy="4650507"/>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7531045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Burger - raadplegen &amp; code creëren</a:t>
            </a:r>
            <a:endParaRPr lang="nl-BE" dirty="0">
              <a:solidFill>
                <a:srgbClr val="0070C0"/>
              </a:solidFill>
            </a:endParaRPr>
          </a:p>
        </p:txBody>
      </p:sp>
      <p:pic>
        <p:nvPicPr>
          <p:cNvPr id="5" name="Picture 4"/>
          <p:cNvPicPr>
            <a:picLocks noChangeAspect="1"/>
          </p:cNvPicPr>
          <p:nvPr/>
        </p:nvPicPr>
        <p:blipFill>
          <a:blip r:embed="rId2"/>
          <a:stretch>
            <a:fillRect/>
          </a:stretch>
        </p:blipFill>
        <p:spPr>
          <a:xfrm>
            <a:off x="2351585" y="1340768"/>
            <a:ext cx="3029069" cy="5040560"/>
          </a:xfrm>
          <a:prstGeom prst="rect">
            <a:avLst/>
          </a:prstGeom>
        </p:spPr>
      </p:pic>
      <p:pic>
        <p:nvPicPr>
          <p:cNvPr id="7" name="Picture 6"/>
          <p:cNvPicPr>
            <a:picLocks noChangeAspect="1"/>
          </p:cNvPicPr>
          <p:nvPr/>
        </p:nvPicPr>
        <p:blipFill>
          <a:blip r:embed="rId3"/>
          <a:stretch>
            <a:fillRect/>
          </a:stretch>
        </p:blipFill>
        <p:spPr>
          <a:xfrm>
            <a:off x="5879976" y="1376079"/>
            <a:ext cx="4181282" cy="484748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12621833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raadplegen</a:t>
            </a:r>
            <a:endParaRPr lang="nl-BE" dirty="0">
              <a:solidFill>
                <a:srgbClr val="0070C0"/>
              </a:solidFill>
            </a:endParaRPr>
          </a:p>
        </p:txBody>
      </p:sp>
      <p:pic>
        <p:nvPicPr>
          <p:cNvPr id="5" name="Content Placeholder 4"/>
          <p:cNvPicPr>
            <a:picLocks noGrp="1"/>
          </p:cNvPicPr>
          <p:nvPr>
            <p:ph idx="4294967295"/>
          </p:nvPr>
        </p:nvPicPr>
        <p:blipFill>
          <a:blip r:embed="rId2"/>
          <a:stretch>
            <a:fillRect/>
          </a:stretch>
        </p:blipFill>
        <p:spPr>
          <a:xfrm>
            <a:off x="6761361" y="1246982"/>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855641" y="1356270"/>
            <a:ext cx="3190875" cy="4881043"/>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1110083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resultaat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196752"/>
            <a:ext cx="3384376" cy="5184576"/>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Tree>
    <p:extLst>
      <p:ext uri="{BB962C8B-B14F-4D97-AF65-F5344CB8AC3E}">
        <p14:creationId xmlns:p14="http://schemas.microsoft.com/office/powerpoint/2010/main" val="1695185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Een voordeel melden</a:t>
            </a:r>
            <a:endParaRPr lang="nl-BE" dirty="0">
              <a:solidFill>
                <a:srgbClr val="0070C0"/>
              </a:solidFill>
            </a:endParaRPr>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052736"/>
            <a:ext cx="2486025" cy="5111750"/>
          </a:xfr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spTree>
    <p:extLst>
      <p:ext uri="{BB962C8B-B14F-4D97-AF65-F5344CB8AC3E}">
        <p14:creationId xmlns:p14="http://schemas.microsoft.com/office/powerpoint/2010/main" val="30839454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De voordelen raadplegen</a:t>
            </a:r>
            <a:endParaRPr lang="nl-BE" dirty="0">
              <a:solidFill>
                <a:srgbClr val="0070C0"/>
              </a:solidFill>
            </a:endParaRP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24744"/>
            <a:ext cx="2486025" cy="5111750"/>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spTree>
    <p:extLst>
      <p:ext uri="{BB962C8B-B14F-4D97-AF65-F5344CB8AC3E}">
        <p14:creationId xmlns:p14="http://schemas.microsoft.com/office/powerpoint/2010/main" val="17702927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De voordelen filteren</a:t>
            </a:r>
            <a:endParaRPr lang="nl-BE" dirty="0">
              <a:solidFill>
                <a:srgbClr val="0070C0"/>
              </a:solidFill>
            </a:endParaRPr>
          </a:p>
        </p:txBody>
      </p:sp>
      <p:pic>
        <p:nvPicPr>
          <p:cNvPr id="3" name="Content Placeholder 2"/>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52987" y="1196752"/>
            <a:ext cx="2486025" cy="5111750"/>
          </a:xfr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18532946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48" t="1023" r="6141" b="20218"/>
          <a:stretch/>
        </p:blipFill>
        <p:spPr>
          <a:xfrm>
            <a:off x="1487488" y="1005626"/>
            <a:ext cx="9217024" cy="5544617"/>
          </a:xfrm>
          <a:prstGeom prst="rect">
            <a:avLst/>
          </a:prstGeom>
        </p:spPr>
      </p:pic>
      <p:sp>
        <p:nvSpPr>
          <p:cNvPr id="6" name="TextBox 5"/>
          <p:cNvSpPr txBox="1"/>
          <p:nvPr/>
        </p:nvSpPr>
        <p:spPr>
          <a:xfrm>
            <a:off x="3971764" y="682461"/>
            <a:ext cx="4248472" cy="646331"/>
          </a:xfrm>
          <a:prstGeom prst="rect">
            <a:avLst/>
          </a:prstGeom>
          <a:noFill/>
        </p:spPr>
        <p:txBody>
          <a:bodyPr wrap="square" rtlCol="0">
            <a:spAutoFit/>
          </a:bodyPr>
          <a:lstStyle/>
          <a:p>
            <a:pPr algn="ctr"/>
            <a:r>
              <a:rPr lang="fr-BE" dirty="0" smtClean="0">
                <a:solidFill>
                  <a:srgbClr val="0070C0"/>
                </a:solidFill>
                <a:hlinkClick r:id="rId3"/>
              </a:rPr>
              <a:t>www.mybenefits.fgov.be</a:t>
            </a:r>
            <a:endParaRPr lang="fr-BE" dirty="0" smtClean="0">
              <a:solidFill>
                <a:srgbClr val="0070C0"/>
              </a:solidFill>
            </a:endParaRPr>
          </a:p>
          <a:p>
            <a:pPr algn="ctr"/>
            <a:endParaRPr lang="en-US" dirty="0"/>
          </a:p>
        </p:txBody>
      </p:sp>
      <p:sp>
        <p:nvSpPr>
          <p:cNvPr id="7" name="Title 1"/>
          <p:cNvSpPr>
            <a:spLocks noGrp="1"/>
          </p:cNvSpPr>
          <p:nvPr>
            <p:ph type="title"/>
          </p:nvPr>
        </p:nvSpPr>
        <p:spPr/>
        <p:txBody>
          <a:bodyPr/>
          <a:lstStyle/>
          <a:p>
            <a:r>
              <a:rPr lang="fr-BE" dirty="0" err="1">
                <a:solidFill>
                  <a:srgbClr val="0070C0"/>
                </a:solidFill>
              </a:rPr>
              <a:t>W</a:t>
            </a:r>
            <a:r>
              <a:rPr lang="fr-BE" dirty="0" err="1" smtClean="0">
                <a:solidFill>
                  <a:srgbClr val="0070C0"/>
                </a:solidFill>
              </a:rPr>
              <a:t>ebapp</a:t>
            </a:r>
            <a:endParaRPr lang="fr-BE" dirty="0">
              <a:solidFill>
                <a:srgbClr val="0070C0"/>
              </a:solidFill>
            </a:endParaRPr>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74</a:t>
            </a:fld>
            <a:r>
              <a:rPr lang="fr-BE" smtClean="0"/>
              <a:t> </a:t>
            </a:r>
            <a:endParaRPr lang="fr-BE" dirty="0"/>
          </a:p>
        </p:txBody>
      </p:sp>
    </p:spTree>
    <p:extLst>
      <p:ext uri="{BB962C8B-B14F-4D97-AF65-F5344CB8AC3E}">
        <p14:creationId xmlns:p14="http://schemas.microsoft.com/office/powerpoint/2010/main" val="5859970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solidFill>
                  <a:srgbClr val="0070C0"/>
                </a:solidFill>
              </a:rPr>
              <a:t>Attest</a:t>
            </a:r>
            <a:endParaRPr lang="nl-BE" dirty="0">
              <a:solidFill>
                <a:srgbClr val="0070C0"/>
              </a:solidFill>
            </a:endParaRPr>
          </a:p>
        </p:txBody>
      </p:sp>
      <p:grpSp>
        <p:nvGrpSpPr>
          <p:cNvPr id="7" name="Group 6"/>
          <p:cNvGrpSpPr/>
          <p:nvPr/>
        </p:nvGrpSpPr>
        <p:grpSpPr>
          <a:xfrm>
            <a:off x="3863753" y="1052736"/>
            <a:ext cx="4942667" cy="5390000"/>
            <a:chOff x="2339752" y="1135344"/>
            <a:chExt cx="4942667" cy="539000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135344"/>
              <a:ext cx="4942667" cy="5390000"/>
            </a:xfrm>
            <a:prstGeom prst="rect">
              <a:avLst/>
            </a:prstGeom>
            <a:ln>
              <a:solidFill>
                <a:schemeClr val="tx1"/>
              </a:solidFill>
            </a:ln>
          </p:spPr>
        </p:pic>
        <p:grpSp>
          <p:nvGrpSpPr>
            <p:cNvPr id="3" name="Group 2"/>
            <p:cNvGrpSpPr/>
            <p:nvPr/>
          </p:nvGrpSpPr>
          <p:grpSpPr>
            <a:xfrm>
              <a:off x="3491880" y="4941168"/>
              <a:ext cx="1980128" cy="720064"/>
              <a:chOff x="3491880" y="4941168"/>
              <a:chExt cx="1980128" cy="720064"/>
            </a:xfrm>
          </p:grpSpPr>
          <p:sp>
            <p:nvSpPr>
              <p:cNvPr id="5" name="Rectangle 4"/>
              <p:cNvSpPr/>
              <p:nvPr/>
            </p:nvSpPr>
            <p:spPr>
              <a:xfrm>
                <a:off x="3491880" y="4941168"/>
                <a:ext cx="1404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4008" y="5517232"/>
                <a:ext cx="828000" cy="144000"/>
              </a:xfrm>
              <a:prstGeom prst="rect">
                <a:avLst/>
              </a:prstGeom>
              <a:solidFill>
                <a:srgbClr val="00206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75</a:t>
            </a:fld>
            <a:r>
              <a:rPr lang="fr-BE" smtClean="0"/>
              <a:t> </a:t>
            </a:r>
            <a:endParaRPr lang="fr-BE" dirty="0"/>
          </a:p>
        </p:txBody>
      </p:sp>
    </p:spTree>
    <p:extLst>
      <p:ext uri="{BB962C8B-B14F-4D97-AF65-F5344CB8AC3E}">
        <p14:creationId xmlns:p14="http://schemas.microsoft.com/office/powerpoint/2010/main" val="425541651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76</a:t>
            </a:fld>
            <a:r>
              <a:rPr lang="fr-BE" smtClean="0"/>
              <a:t> </a:t>
            </a:r>
            <a:endParaRPr lang="fr-BE" dirty="0"/>
          </a:p>
        </p:txBody>
      </p:sp>
      <p:sp>
        <p:nvSpPr>
          <p:cNvPr id="4" name="Titel 3"/>
          <p:cNvSpPr>
            <a:spLocks noGrp="1"/>
          </p:cNvSpPr>
          <p:nvPr>
            <p:ph type="title"/>
          </p:nvPr>
        </p:nvSpPr>
        <p:spPr/>
        <p:txBody>
          <a:bodyPr/>
          <a:lstStyle/>
          <a:p>
            <a:r>
              <a:rPr lang="nl-BE" dirty="0" smtClean="0"/>
              <a:t>Slide portaal sociale zekerheid</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32084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77</a:t>
            </a:fld>
            <a:r>
              <a:rPr lang="fr-BE" smtClean="0"/>
              <a:t> </a:t>
            </a:r>
            <a:endParaRPr lang="fr-BE" dirty="0"/>
          </a:p>
        </p:txBody>
      </p:sp>
      <p:pic>
        <p:nvPicPr>
          <p:cNvPr id="5" name="Wegwijs in mycareer.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413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78</a:t>
            </a:fld>
            <a:r>
              <a:rPr lang="fr-BE" smtClean="0"/>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078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(KSZ) that acts as a driving force</a:t>
            </a:r>
          </a:p>
          <a:p>
            <a:pPr lvl="1"/>
            <a:r>
              <a:rPr lang="en-GB" dirty="0" smtClean="0"/>
              <a:t>mission and tasks</a:t>
            </a:r>
          </a:p>
          <a:p>
            <a:pPr lvl="1"/>
            <a:r>
              <a:rPr lang="en-GB" dirty="0" smtClean="0"/>
              <a:t>governance</a:t>
            </a:r>
          </a:p>
          <a:p>
            <a:pPr lvl="1"/>
            <a:r>
              <a:rPr lang="en-GB" dirty="0" smtClean="0"/>
              <a:t>financing principles</a:t>
            </a:r>
          </a:p>
          <a:p>
            <a:r>
              <a:rPr lang="en-GB" dirty="0" smtClean="0"/>
              <a:t>creation of a control committee on information security and privacy protection</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legislative changes</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79</a:t>
            </a:fld>
            <a:r>
              <a:rPr lang="fr-BE" smtClean="0"/>
              <a:t> </a:t>
            </a:r>
            <a:endParaRPr lang="fr-BE" dirty="0"/>
          </a:p>
        </p:txBody>
      </p:sp>
    </p:spTree>
    <p:extLst>
      <p:ext uri="{BB962C8B-B14F-4D97-AF65-F5344CB8AC3E}">
        <p14:creationId xmlns:p14="http://schemas.microsoft.com/office/powerpoint/2010/main" val="3714250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cost: services are delivered at a lower total cost due to</a:t>
            </a:r>
          </a:p>
          <a:p>
            <a:pPr lvl="2"/>
            <a:r>
              <a:rPr lang="en-GB" dirty="0" smtClean="0"/>
              <a:t>a unique information collection using a common information model and administrative instructions</a:t>
            </a:r>
          </a:p>
          <a:p>
            <a:pPr lvl="2"/>
            <a:r>
              <a:rPr lang="en-GB" dirty="0" smtClean="0"/>
              <a:t>a lesser need to re-encoding of information by stimulating electronic information exchange</a:t>
            </a:r>
          </a:p>
          <a:p>
            <a:pPr lvl="2"/>
            <a:r>
              <a:rPr lang="en-GB" dirty="0" smtClean="0"/>
              <a:t>a drastic reduction of the number of contacts between actors in the social sector on the one hand and companies or citizens on the other</a:t>
            </a:r>
          </a:p>
          <a:p>
            <a:pPr lvl="2"/>
            <a:r>
              <a:rPr lang="en-GB" dirty="0" smtClean="0"/>
              <a:t>a functional task sharing concerning information management, information validation and application development</a:t>
            </a:r>
          </a:p>
          <a:p>
            <a:pPr lvl="2"/>
            <a:r>
              <a:rPr lang="en-GB" dirty="0" smtClean="0"/>
              <a:t>a minimal administrative burden</a:t>
            </a:r>
          </a:p>
          <a:p>
            <a:pPr lvl="1"/>
            <a:endParaRPr lang="en-GB" dirty="0" smtClean="0"/>
          </a:p>
          <a:p>
            <a:pPr lvl="1"/>
            <a:r>
              <a:rPr lang="en-GB" dirty="0"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80</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3827891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endParaRPr lang="en-GB" dirty="0" smtClean="0"/>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81</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8330009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gains in effectiveness: better social protection</a:t>
            </a:r>
          </a:p>
          <a:p>
            <a:pPr lvl="1"/>
            <a:r>
              <a:rPr lang="en-GB" dirty="0" smtClean="0"/>
              <a:t>in terms of quality: same services at same total cost in same time, but to a higher quality standard</a:t>
            </a:r>
          </a:p>
          <a:p>
            <a:pPr lvl="1"/>
            <a:endParaRPr lang="en-GB" dirty="0" smtClean="0"/>
          </a:p>
          <a:p>
            <a:pPr lvl="1"/>
            <a:r>
              <a:rPr lang="en-GB" dirty="0" smtClean="0"/>
              <a:t>in terms of type of services: new types of services, e.g.</a:t>
            </a:r>
          </a:p>
          <a:p>
            <a:pPr lvl="2"/>
            <a:r>
              <a:rPr lang="en-GB" dirty="0" smtClean="0"/>
              <a:t>push system: automated granting of benefits</a:t>
            </a:r>
          </a:p>
          <a:p>
            <a:pPr lvl="2"/>
            <a:r>
              <a:rPr lang="en-GB" dirty="0" smtClean="0"/>
              <a:t>active search of non-take-up using data warehousing techniques</a:t>
            </a:r>
          </a:p>
          <a:p>
            <a:pPr lvl="2"/>
            <a:r>
              <a:rPr lang="en-GB" dirty="0" smtClean="0"/>
              <a:t>controlled management of own personal information</a:t>
            </a:r>
          </a:p>
          <a:p>
            <a:pPr lvl="2"/>
            <a:r>
              <a:rPr lang="en-GB" dirty="0" smtClean="0"/>
              <a:t>personalized simulation environments</a:t>
            </a:r>
          </a:p>
          <a:p>
            <a:endParaRPr lang="en-GB" dirty="0" smtClean="0"/>
          </a:p>
          <a:p>
            <a:r>
              <a:rPr lang="en-GB" dirty="0" smtClean="0"/>
              <a:t>better support of social policy</a:t>
            </a:r>
          </a:p>
          <a:p>
            <a:endParaRPr lang="en-GB" dirty="0" smtClean="0"/>
          </a:p>
          <a:p>
            <a:r>
              <a:rPr lang="en-GB" dirty="0" smtClean="0"/>
              <a:t>more efficient combating of fraud </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82</a:t>
            </a:fld>
            <a:r>
              <a:rPr lang="fr-BE" smtClean="0"/>
              <a:t> </a:t>
            </a:r>
            <a:endParaRPr lang="fr-BE" dirty="0"/>
          </a:p>
        </p:txBody>
      </p:sp>
      <p:sp>
        <p:nvSpPr>
          <p:cNvPr id="4" name="Titel 3"/>
          <p:cNvSpPr>
            <a:spLocks noGrp="1"/>
          </p:cNvSpPr>
          <p:nvPr>
            <p:ph type="title"/>
          </p:nvPr>
        </p:nvSpPr>
        <p:spPr/>
        <p:txBody>
          <a:bodyPr/>
          <a:lstStyle/>
          <a:p>
            <a:r>
              <a:rPr lang="nl-BE" smtClean="0"/>
              <a:t>Advantages</a:t>
            </a:r>
            <a:endParaRPr lang="nl-BE" dirty="0"/>
          </a:p>
        </p:txBody>
      </p:sp>
    </p:spTree>
    <p:extLst>
      <p:ext uri="{BB962C8B-B14F-4D97-AF65-F5344CB8AC3E}">
        <p14:creationId xmlns:p14="http://schemas.microsoft.com/office/powerpoint/2010/main" val="20278705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83</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13921</TotalTime>
  <Words>3326</Words>
  <Application>Microsoft Office PowerPoint</Application>
  <PresentationFormat>Breedbeeld</PresentationFormat>
  <Paragraphs>557</Paragraphs>
  <Slides>83</Slides>
  <Notes>33</Notes>
  <HiddenSlides>0</HiddenSlides>
  <MMClips>2</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83</vt:i4>
      </vt:variant>
    </vt:vector>
  </HeadingPairs>
  <TitlesOfParts>
    <vt:vector size="94" baseType="lpstr">
      <vt:lpstr>MS PGothic</vt:lpstr>
      <vt:lpstr>Arial</vt:lpstr>
      <vt:lpstr>Calibri</vt:lpstr>
      <vt:lpstr>Helvetica Neue Light</vt:lpstr>
      <vt:lpstr>Roboto</vt:lpstr>
      <vt:lpstr>STIXGeneral-Regular</vt:lpstr>
      <vt:lpstr>Times New Roman</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Setting the scene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Application in the Belgian social sector</vt:lpstr>
      <vt:lpstr>Stakeholders of the Belgian social sector</vt:lpstr>
      <vt:lpstr>Kruispuntbank van de Sociale Zekerheid (KSZ)</vt:lpstr>
      <vt:lpstr>Crossroads Bank of Social Security (CBSS) </vt:lpstr>
      <vt:lpstr>Results</vt:lpstr>
      <vt:lpstr>Results</vt:lpstr>
      <vt:lpstr>Results</vt:lpstr>
      <vt:lpstr>Quartely declaration salary &amp; working time</vt:lpstr>
      <vt:lpstr>Declaration of social risks</vt:lpstr>
      <vt:lpstr>Results</vt:lpstr>
      <vt:lpstr>Distributed information servers</vt:lpstr>
      <vt:lpstr>Pre-processed messages</vt:lpstr>
      <vt:lpstr>Useful tool: the reference directory</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Maximale automatische toekenning aanvullende rechten</vt:lpstr>
      <vt:lpstr>Aanvullende rechten</vt:lpstr>
      <vt:lpstr>Principes</vt:lpstr>
      <vt:lpstr>Gestandaardiseerde Sociale Statuten (GSS)</vt:lpstr>
      <vt:lpstr>Bufferdatabank</vt:lpstr>
      <vt:lpstr>Authentieke bronnen</vt:lpstr>
      <vt:lpstr>Bufferdatabank - voordelen</vt:lpstr>
      <vt:lpstr>Vereenvoudiging van de reglementering</vt:lpstr>
      <vt:lpstr>Legoblok filosofie</vt:lpstr>
      <vt:lpstr>Legoblok filosofie</vt:lpstr>
      <vt:lpstr>Gestandaardiseerde sociale statuten</vt:lpstr>
      <vt:lpstr>MyBenefits</vt:lpstr>
      <vt:lpstr>Veilig aanmelden</vt:lpstr>
      <vt:lpstr>Mobiele App</vt:lpstr>
      <vt:lpstr>Burger - raadplegen &amp; code creëren</vt:lpstr>
      <vt:lpstr>Professional - raadplegen</vt:lpstr>
      <vt:lpstr>Professional - resultaat</vt:lpstr>
      <vt:lpstr>Een voordeel melden</vt:lpstr>
      <vt:lpstr>De voordelen raadplegen</vt:lpstr>
      <vt:lpstr>De voordelen filteren</vt:lpstr>
      <vt:lpstr>Webapp</vt:lpstr>
      <vt:lpstr>Attest</vt:lpstr>
      <vt:lpstr>Slide portaal sociale zekerheid</vt:lpstr>
      <vt:lpstr>PowerPoint-presentatie</vt:lpstr>
      <vt:lpstr>PowerPoint-presentatie</vt:lpstr>
      <vt:lpstr>Useful legislative changes</vt:lpstr>
      <vt:lpstr>Advantages</vt:lpstr>
      <vt:lpstr>Advantages</vt:lpstr>
      <vt:lpstr>Advantages</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Auteur</cp:lastModifiedBy>
  <cp:revision>1086</cp:revision>
  <cp:lastPrinted>2017-12-08T10:25:32Z</cp:lastPrinted>
  <dcterms:created xsi:type="dcterms:W3CDTF">2013-03-05T07:37:33Z</dcterms:created>
  <dcterms:modified xsi:type="dcterms:W3CDTF">2023-06-01T14:04:25Z</dcterms:modified>
</cp:coreProperties>
</file>