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6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8"/>
  </p:notesMasterIdLst>
  <p:sldIdLst>
    <p:sldId id="256" r:id="rId5"/>
    <p:sldId id="297" r:id="rId6"/>
    <p:sldId id="302" r:id="rId7"/>
    <p:sldId id="268" r:id="rId8"/>
    <p:sldId id="278" r:id="rId9"/>
    <p:sldId id="279" r:id="rId10"/>
    <p:sldId id="264" r:id="rId11"/>
    <p:sldId id="265" r:id="rId12"/>
    <p:sldId id="277" r:id="rId13"/>
    <p:sldId id="270" r:id="rId14"/>
    <p:sldId id="273" r:id="rId15"/>
    <p:sldId id="301" r:id="rId16"/>
    <p:sldId id="267" r:id="rId17"/>
    <p:sldId id="276" r:id="rId18"/>
    <p:sldId id="284" r:id="rId19"/>
    <p:sldId id="257" r:id="rId20"/>
    <p:sldId id="283" r:id="rId21"/>
    <p:sldId id="260" r:id="rId22"/>
    <p:sldId id="285" r:id="rId23"/>
    <p:sldId id="261" r:id="rId24"/>
    <p:sldId id="269" r:id="rId25"/>
    <p:sldId id="282" r:id="rId26"/>
    <p:sldId id="294" r:id="rId27"/>
    <p:sldId id="290" r:id="rId28"/>
    <p:sldId id="304" r:id="rId29"/>
    <p:sldId id="287" r:id="rId30"/>
    <p:sldId id="303" r:id="rId31"/>
    <p:sldId id="280" r:id="rId32"/>
    <p:sldId id="295" r:id="rId33"/>
    <p:sldId id="296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 Petitcolas" initials="FP" lastIdx="3" clrIdx="0">
    <p:extLst>
      <p:ext uri="{19B8F6BF-5375-455C-9EA6-DF929625EA0E}">
        <p15:presenceInfo xmlns:p15="http://schemas.microsoft.com/office/powerpoint/2012/main" userId="Fabien Petitcol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8EC"/>
    <a:srgbClr val="E4D3DC"/>
    <a:srgbClr val="FFFFFF"/>
    <a:srgbClr val="C00000"/>
    <a:srgbClr val="954F72"/>
    <a:srgbClr val="008E5C"/>
    <a:srgbClr val="000000"/>
    <a:srgbClr val="010101"/>
    <a:srgbClr val="00206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4" autoAdjust="0"/>
    <p:restoredTop sz="96674" autoAdjust="0"/>
  </p:normalViewPr>
  <p:slideViewPr>
    <p:cSldViewPr>
      <p:cViewPr varScale="1">
        <p:scale>
          <a:sx n="121" d="100"/>
          <a:sy n="121" d="100"/>
        </p:scale>
        <p:origin x="270" y="108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FC4F-1F10-4E50-A1D0-F5BA4504EE0A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DCDB0-7782-4300-8C68-AE9124B77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0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DCDB0-7782-4300-8C68-AE9124B7764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7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Registry: schemas, revocation registries, issuer public keys,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DCDB0-7782-4300-8C68-AE9124B7764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2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DC919E-F458-C846-904D-8DF070ABA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8E1D18-AAE1-0245-9AD6-BB1499434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078502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6F0E829-21E7-864E-9EAE-52E5802B9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558177"/>
            <a:ext cx="9144000" cy="16557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68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6D07-7D78-4449-84D7-51FB3BB712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17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983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853395-BD1B-7343-9486-FFCD3D190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1530B9-229B-BD4E-9A0E-87B94753C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058" y="1161692"/>
            <a:ext cx="4264742" cy="213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6AB9AC-679B-6643-9958-2D49F9B7B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9944" y="3561992"/>
            <a:ext cx="4263912" cy="2065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73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23A99C-5F92-1642-A091-75A166742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E7A4ED2-D3CD-A741-B26F-B79785B5C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058" y="1161692"/>
            <a:ext cx="4264742" cy="213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924B0D1-ED46-C54F-A523-C5F013A3A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9944" y="3561992"/>
            <a:ext cx="4263912" cy="2065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6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E96D86-3501-8848-AC68-7F63DEED7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098120-2183-CB47-8872-C65E42187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058" y="1161692"/>
            <a:ext cx="4264742" cy="213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A044D80-4E94-2145-B7A6-A37328A851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9944" y="3561992"/>
            <a:ext cx="4263912" cy="2065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1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de gar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245A98"/>
          </a:solidFill>
          <a:ln w="19050">
            <a:noFill/>
            <a:prstDash val="solid"/>
            <a:round/>
            <a:headEnd/>
            <a:tailEnd/>
          </a:ln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50" dirty="0" smtClean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098120-2183-CB47-8872-C65E42187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058" y="1161692"/>
            <a:ext cx="4264742" cy="213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A044D80-4E94-2145-B7A6-A37328A851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9944" y="3561992"/>
            <a:ext cx="4263912" cy="2065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4" name="Isosceles Triangle 3"/>
          <p:cNvSpPr/>
          <p:nvPr userDrawn="1"/>
        </p:nvSpPr>
        <p:spPr bwMode="auto">
          <a:xfrm rot="5400000">
            <a:off x="5771964" y="3104964"/>
            <a:ext cx="1296144" cy="648072"/>
          </a:xfrm>
          <a:prstGeom prst="triangle">
            <a:avLst/>
          </a:prstGeom>
          <a:solidFill>
            <a:schemeClr val="bg1"/>
          </a:solidFill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6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97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86E98E-A5E7-FD49-9397-3E396D8A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199092"/>
            <a:ext cx="11248923" cy="489420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0C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rgbClr val="CF00C0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305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86E98E-A5E7-FD49-9397-3E396D8A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199092"/>
            <a:ext cx="5520183" cy="489420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0C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rgbClr val="CF00C0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86E98E-A5E7-FD49-9397-3E396D8AF3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0016" y="1199092"/>
            <a:ext cx="5520184" cy="489420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0C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rgbClr val="CF00C0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037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362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86E98E-A5E7-FD49-9397-3E396D8A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654234"/>
            <a:ext cx="5520183" cy="431476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0C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rgbClr val="CF00C0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86E98E-A5E7-FD49-9397-3E396D8AF3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0016" y="1654234"/>
            <a:ext cx="5520184" cy="431476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0C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rgbClr val="CF00C0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CF00C0"/>
              </a:buCl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1799" y="1199092"/>
            <a:ext cx="5520185" cy="4551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smtClean="0"/>
              <a:t>Edit Master text styles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40016" y="1199092"/>
            <a:ext cx="5520185" cy="4551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smtClean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681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362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913" y="0"/>
            <a:ext cx="12193913" cy="896723"/>
          </a:xfrm>
          <a:prstGeom prst="rect">
            <a:avLst/>
          </a:prstGeom>
          <a:solidFill>
            <a:srgbClr val="235A97"/>
          </a:solidFill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noProof="0" dirty="0" smtClean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758F7-3990-FF42-9947-77C286644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199093"/>
            <a:ext cx="11248923" cy="4769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buClr>
                <a:srgbClr val="CF00C0"/>
              </a:buClr>
            </a:pPr>
            <a:r>
              <a:rPr lang="en-GB" noProof="1" smtClean="0"/>
              <a:t>Edit Master text styles</a:t>
            </a:r>
          </a:p>
          <a:p>
            <a:pPr lvl="1">
              <a:buClr>
                <a:srgbClr val="CF00C0"/>
              </a:buClr>
            </a:pPr>
            <a:r>
              <a:rPr lang="en-GB" noProof="1" smtClean="0"/>
              <a:t>Second level</a:t>
            </a:r>
          </a:p>
          <a:p>
            <a:pPr lvl="2">
              <a:buClr>
                <a:srgbClr val="CF00C0"/>
              </a:buClr>
            </a:pPr>
            <a:r>
              <a:rPr lang="en-GB" noProof="1" smtClean="0"/>
              <a:t>Third level</a:t>
            </a:r>
          </a:p>
          <a:p>
            <a:pPr lvl="3">
              <a:buClr>
                <a:srgbClr val="CF00C0"/>
              </a:buClr>
            </a:pPr>
            <a:r>
              <a:rPr lang="en-GB" noProof="1" smtClean="0"/>
              <a:t>Fourth level</a:t>
            </a:r>
          </a:p>
          <a:p>
            <a:pPr lvl="4">
              <a:buClr>
                <a:srgbClr val="CF00C0"/>
              </a:buClr>
            </a:pPr>
            <a:r>
              <a:rPr lang="en-GB" noProof="1" smtClean="0"/>
              <a:t>Fifth level</a:t>
            </a:r>
            <a:endParaRPr lang="en-GB" noProof="1"/>
          </a:p>
        </p:txBody>
      </p:sp>
      <p:sp>
        <p:nvSpPr>
          <p:cNvPr id="5" name="Isosceles Triangle 4"/>
          <p:cNvSpPr/>
          <p:nvPr userDrawn="1"/>
        </p:nvSpPr>
        <p:spPr bwMode="auto">
          <a:xfrm rot="10800000">
            <a:off x="5663954" y="680698"/>
            <a:ext cx="864094" cy="444046"/>
          </a:xfrm>
          <a:prstGeom prst="triangle">
            <a:avLst/>
          </a:prstGeom>
          <a:noFill/>
          <a:ln w="38100">
            <a:solidFill>
              <a:srgbClr val="235A97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dirty="0" smtClean="0">
              <a:solidFill>
                <a:schemeClr val="tx2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143D0-EA1A-0C4A-99AD-957FF38F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2" cy="896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ctr">
              <a:spcBef>
                <a:spcPts val="1000"/>
              </a:spcBef>
              <a:buFontTx/>
            </a:pPr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71464" y="6319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1799" y="6319715"/>
            <a:ext cx="623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2523-A8BD-4A8E-9B64-AA0AE3F2D8C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0725150" y="6165850"/>
            <a:ext cx="1312863" cy="479425"/>
            <a:chOff x="6756" y="3884"/>
            <a:chExt cx="827" cy="30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756" y="3884"/>
              <a:ext cx="827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073" y="3963"/>
              <a:ext cx="97" cy="117"/>
            </a:xfrm>
            <a:custGeom>
              <a:avLst/>
              <a:gdLst>
                <a:gd name="T0" fmla="*/ 264 w 264"/>
                <a:gd name="T1" fmla="*/ 217 h 319"/>
                <a:gd name="T2" fmla="*/ 225 w 264"/>
                <a:gd name="T3" fmla="*/ 291 h 319"/>
                <a:gd name="T4" fmla="*/ 120 w 264"/>
                <a:gd name="T5" fmla="*/ 319 h 319"/>
                <a:gd name="T6" fmla="*/ 53 w 264"/>
                <a:gd name="T7" fmla="*/ 313 h 319"/>
                <a:gd name="T8" fmla="*/ 0 w 264"/>
                <a:gd name="T9" fmla="*/ 295 h 319"/>
                <a:gd name="T10" fmla="*/ 0 w 264"/>
                <a:gd name="T11" fmla="*/ 222 h 319"/>
                <a:gd name="T12" fmla="*/ 9 w 264"/>
                <a:gd name="T13" fmla="*/ 222 h 319"/>
                <a:gd name="T14" fmla="*/ 64 w 264"/>
                <a:gd name="T15" fmla="*/ 252 h 319"/>
                <a:gd name="T16" fmla="*/ 123 w 264"/>
                <a:gd name="T17" fmla="*/ 262 h 319"/>
                <a:gd name="T18" fmla="*/ 142 w 264"/>
                <a:gd name="T19" fmla="*/ 261 h 319"/>
                <a:gd name="T20" fmla="*/ 161 w 264"/>
                <a:gd name="T21" fmla="*/ 257 h 319"/>
                <a:gd name="T22" fmla="*/ 176 w 264"/>
                <a:gd name="T23" fmla="*/ 248 h 319"/>
                <a:gd name="T24" fmla="*/ 182 w 264"/>
                <a:gd name="T25" fmla="*/ 231 h 319"/>
                <a:gd name="T26" fmla="*/ 173 w 264"/>
                <a:gd name="T27" fmla="*/ 214 h 319"/>
                <a:gd name="T28" fmla="*/ 148 w 264"/>
                <a:gd name="T29" fmla="*/ 202 h 319"/>
                <a:gd name="T30" fmla="*/ 111 w 264"/>
                <a:gd name="T31" fmla="*/ 195 h 319"/>
                <a:gd name="T32" fmla="*/ 75 w 264"/>
                <a:gd name="T33" fmla="*/ 185 h 319"/>
                <a:gd name="T34" fmla="*/ 19 w 264"/>
                <a:gd name="T35" fmla="*/ 151 h 319"/>
                <a:gd name="T36" fmla="*/ 2 w 264"/>
                <a:gd name="T37" fmla="*/ 97 h 319"/>
                <a:gd name="T38" fmla="*/ 40 w 264"/>
                <a:gd name="T39" fmla="*/ 27 h 319"/>
                <a:gd name="T40" fmla="*/ 140 w 264"/>
                <a:gd name="T41" fmla="*/ 0 h 319"/>
                <a:gd name="T42" fmla="*/ 200 w 264"/>
                <a:gd name="T43" fmla="*/ 6 h 319"/>
                <a:gd name="T44" fmla="*/ 251 w 264"/>
                <a:gd name="T45" fmla="*/ 21 h 319"/>
                <a:gd name="T46" fmla="*/ 251 w 264"/>
                <a:gd name="T47" fmla="*/ 92 h 319"/>
                <a:gd name="T48" fmla="*/ 243 w 264"/>
                <a:gd name="T49" fmla="*/ 92 h 319"/>
                <a:gd name="T50" fmla="*/ 197 w 264"/>
                <a:gd name="T51" fmla="*/ 67 h 319"/>
                <a:gd name="T52" fmla="*/ 142 w 264"/>
                <a:gd name="T53" fmla="*/ 57 h 319"/>
                <a:gd name="T54" fmla="*/ 122 w 264"/>
                <a:gd name="T55" fmla="*/ 58 h 319"/>
                <a:gd name="T56" fmla="*/ 103 w 264"/>
                <a:gd name="T57" fmla="*/ 63 h 319"/>
                <a:gd name="T58" fmla="*/ 89 w 264"/>
                <a:gd name="T59" fmla="*/ 73 h 319"/>
                <a:gd name="T60" fmla="*/ 83 w 264"/>
                <a:gd name="T61" fmla="*/ 87 h 319"/>
                <a:gd name="T62" fmla="*/ 93 w 264"/>
                <a:gd name="T63" fmla="*/ 106 h 319"/>
                <a:gd name="T64" fmla="*/ 128 w 264"/>
                <a:gd name="T65" fmla="*/ 118 h 319"/>
                <a:gd name="T66" fmla="*/ 161 w 264"/>
                <a:gd name="T67" fmla="*/ 124 h 319"/>
                <a:gd name="T68" fmla="*/ 194 w 264"/>
                <a:gd name="T69" fmla="*/ 133 h 319"/>
                <a:gd name="T70" fmla="*/ 247 w 264"/>
                <a:gd name="T71" fmla="*/ 165 h 319"/>
                <a:gd name="T72" fmla="*/ 264 w 264"/>
                <a:gd name="T73" fmla="*/ 21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4" h="319">
                  <a:moveTo>
                    <a:pt x="264" y="217"/>
                  </a:moveTo>
                  <a:cubicBezTo>
                    <a:pt x="264" y="247"/>
                    <a:pt x="251" y="272"/>
                    <a:pt x="225" y="291"/>
                  </a:cubicBezTo>
                  <a:cubicBezTo>
                    <a:pt x="199" y="310"/>
                    <a:pt x="164" y="319"/>
                    <a:pt x="120" y="319"/>
                  </a:cubicBezTo>
                  <a:cubicBezTo>
                    <a:pt x="94" y="319"/>
                    <a:pt x="72" y="317"/>
                    <a:pt x="53" y="313"/>
                  </a:cubicBezTo>
                  <a:cubicBezTo>
                    <a:pt x="34" y="308"/>
                    <a:pt x="16" y="302"/>
                    <a:pt x="0" y="295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25" y="235"/>
                    <a:pt x="43" y="245"/>
                    <a:pt x="64" y="252"/>
                  </a:cubicBezTo>
                  <a:cubicBezTo>
                    <a:pt x="84" y="259"/>
                    <a:pt x="104" y="262"/>
                    <a:pt x="123" y="262"/>
                  </a:cubicBezTo>
                  <a:cubicBezTo>
                    <a:pt x="127" y="262"/>
                    <a:pt x="134" y="262"/>
                    <a:pt x="142" y="261"/>
                  </a:cubicBezTo>
                  <a:cubicBezTo>
                    <a:pt x="150" y="260"/>
                    <a:pt x="156" y="259"/>
                    <a:pt x="161" y="257"/>
                  </a:cubicBezTo>
                  <a:cubicBezTo>
                    <a:pt x="167" y="254"/>
                    <a:pt x="172" y="251"/>
                    <a:pt x="176" y="248"/>
                  </a:cubicBezTo>
                  <a:cubicBezTo>
                    <a:pt x="180" y="244"/>
                    <a:pt x="182" y="238"/>
                    <a:pt x="182" y="231"/>
                  </a:cubicBezTo>
                  <a:cubicBezTo>
                    <a:pt x="182" y="224"/>
                    <a:pt x="179" y="219"/>
                    <a:pt x="173" y="214"/>
                  </a:cubicBezTo>
                  <a:cubicBezTo>
                    <a:pt x="168" y="209"/>
                    <a:pt x="159" y="205"/>
                    <a:pt x="148" y="202"/>
                  </a:cubicBezTo>
                  <a:cubicBezTo>
                    <a:pt x="136" y="200"/>
                    <a:pt x="124" y="197"/>
                    <a:pt x="111" y="195"/>
                  </a:cubicBezTo>
                  <a:cubicBezTo>
                    <a:pt x="98" y="192"/>
                    <a:pt x="86" y="189"/>
                    <a:pt x="75" y="185"/>
                  </a:cubicBezTo>
                  <a:cubicBezTo>
                    <a:pt x="49" y="177"/>
                    <a:pt x="30" y="166"/>
                    <a:pt x="19" y="151"/>
                  </a:cubicBezTo>
                  <a:cubicBezTo>
                    <a:pt x="7" y="137"/>
                    <a:pt x="2" y="119"/>
                    <a:pt x="2" y="97"/>
                  </a:cubicBezTo>
                  <a:cubicBezTo>
                    <a:pt x="2" y="69"/>
                    <a:pt x="15" y="45"/>
                    <a:pt x="40" y="27"/>
                  </a:cubicBezTo>
                  <a:cubicBezTo>
                    <a:pt x="66" y="9"/>
                    <a:pt x="99" y="0"/>
                    <a:pt x="140" y="0"/>
                  </a:cubicBezTo>
                  <a:cubicBezTo>
                    <a:pt x="160" y="0"/>
                    <a:pt x="180" y="2"/>
                    <a:pt x="200" y="6"/>
                  </a:cubicBezTo>
                  <a:cubicBezTo>
                    <a:pt x="220" y="10"/>
                    <a:pt x="237" y="15"/>
                    <a:pt x="251" y="21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30" y="82"/>
                    <a:pt x="215" y="74"/>
                    <a:pt x="197" y="67"/>
                  </a:cubicBezTo>
                  <a:cubicBezTo>
                    <a:pt x="179" y="60"/>
                    <a:pt x="161" y="57"/>
                    <a:pt x="142" y="57"/>
                  </a:cubicBezTo>
                  <a:cubicBezTo>
                    <a:pt x="135" y="57"/>
                    <a:pt x="129" y="57"/>
                    <a:pt x="122" y="58"/>
                  </a:cubicBezTo>
                  <a:cubicBezTo>
                    <a:pt x="115" y="59"/>
                    <a:pt x="109" y="61"/>
                    <a:pt x="103" y="63"/>
                  </a:cubicBezTo>
                  <a:cubicBezTo>
                    <a:pt x="98" y="65"/>
                    <a:pt x="93" y="68"/>
                    <a:pt x="89" y="73"/>
                  </a:cubicBezTo>
                  <a:cubicBezTo>
                    <a:pt x="85" y="77"/>
                    <a:pt x="83" y="82"/>
                    <a:pt x="83" y="87"/>
                  </a:cubicBezTo>
                  <a:cubicBezTo>
                    <a:pt x="83" y="95"/>
                    <a:pt x="86" y="101"/>
                    <a:pt x="93" y="106"/>
                  </a:cubicBezTo>
                  <a:cubicBezTo>
                    <a:pt x="99" y="110"/>
                    <a:pt x="111" y="114"/>
                    <a:pt x="128" y="118"/>
                  </a:cubicBezTo>
                  <a:cubicBezTo>
                    <a:pt x="139" y="120"/>
                    <a:pt x="150" y="122"/>
                    <a:pt x="161" y="124"/>
                  </a:cubicBezTo>
                  <a:cubicBezTo>
                    <a:pt x="171" y="127"/>
                    <a:pt x="182" y="130"/>
                    <a:pt x="194" y="133"/>
                  </a:cubicBezTo>
                  <a:cubicBezTo>
                    <a:pt x="218" y="141"/>
                    <a:pt x="235" y="152"/>
                    <a:pt x="247" y="165"/>
                  </a:cubicBezTo>
                  <a:cubicBezTo>
                    <a:pt x="258" y="178"/>
                    <a:pt x="264" y="196"/>
                    <a:pt x="264" y="217"/>
                  </a:cubicBezTo>
                  <a:close/>
                </a:path>
              </a:pathLst>
            </a:custGeom>
            <a:solidFill>
              <a:srgbClr val="00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7188" y="3990"/>
              <a:ext cx="139" cy="88"/>
            </a:xfrm>
            <a:custGeom>
              <a:avLst/>
              <a:gdLst>
                <a:gd name="T0" fmla="*/ 227 w 379"/>
                <a:gd name="T1" fmla="*/ 74 h 239"/>
                <a:gd name="T2" fmla="*/ 227 w 379"/>
                <a:gd name="T3" fmla="*/ 239 h 239"/>
                <a:gd name="T4" fmla="*/ 152 w 379"/>
                <a:gd name="T5" fmla="*/ 239 h 239"/>
                <a:gd name="T6" fmla="*/ 152 w 379"/>
                <a:gd name="T7" fmla="*/ 123 h 239"/>
                <a:gd name="T8" fmla="*/ 151 w 379"/>
                <a:gd name="T9" fmla="*/ 94 h 239"/>
                <a:gd name="T10" fmla="*/ 147 w 379"/>
                <a:gd name="T11" fmla="*/ 74 h 239"/>
                <a:gd name="T12" fmla="*/ 135 w 379"/>
                <a:gd name="T13" fmla="*/ 63 h 239"/>
                <a:gd name="T14" fmla="*/ 114 w 379"/>
                <a:gd name="T15" fmla="*/ 60 h 239"/>
                <a:gd name="T16" fmla="*/ 93 w 379"/>
                <a:gd name="T17" fmla="*/ 64 h 239"/>
                <a:gd name="T18" fmla="*/ 74 w 379"/>
                <a:gd name="T19" fmla="*/ 74 h 239"/>
                <a:gd name="T20" fmla="*/ 74 w 379"/>
                <a:gd name="T21" fmla="*/ 239 h 239"/>
                <a:gd name="T22" fmla="*/ 0 w 379"/>
                <a:gd name="T23" fmla="*/ 239 h 239"/>
                <a:gd name="T24" fmla="*/ 0 w 379"/>
                <a:gd name="T25" fmla="*/ 6 h 239"/>
                <a:gd name="T26" fmla="*/ 74 w 379"/>
                <a:gd name="T27" fmla="*/ 6 h 239"/>
                <a:gd name="T28" fmla="*/ 74 w 379"/>
                <a:gd name="T29" fmla="*/ 32 h 239"/>
                <a:gd name="T30" fmla="*/ 111 w 379"/>
                <a:gd name="T31" fmla="*/ 8 h 239"/>
                <a:gd name="T32" fmla="*/ 150 w 379"/>
                <a:gd name="T33" fmla="*/ 0 h 239"/>
                <a:gd name="T34" fmla="*/ 190 w 379"/>
                <a:gd name="T35" fmla="*/ 10 h 239"/>
                <a:gd name="T36" fmla="*/ 218 w 379"/>
                <a:gd name="T37" fmla="*/ 40 h 239"/>
                <a:gd name="T38" fmla="*/ 261 w 379"/>
                <a:gd name="T39" fmla="*/ 11 h 239"/>
                <a:gd name="T40" fmla="*/ 303 w 379"/>
                <a:gd name="T41" fmla="*/ 0 h 239"/>
                <a:gd name="T42" fmla="*/ 360 w 379"/>
                <a:gd name="T43" fmla="*/ 22 h 239"/>
                <a:gd name="T44" fmla="*/ 379 w 379"/>
                <a:gd name="T45" fmla="*/ 87 h 239"/>
                <a:gd name="T46" fmla="*/ 379 w 379"/>
                <a:gd name="T47" fmla="*/ 239 h 239"/>
                <a:gd name="T48" fmla="*/ 305 w 379"/>
                <a:gd name="T49" fmla="*/ 239 h 239"/>
                <a:gd name="T50" fmla="*/ 305 w 379"/>
                <a:gd name="T51" fmla="*/ 123 h 239"/>
                <a:gd name="T52" fmla="*/ 304 w 379"/>
                <a:gd name="T53" fmla="*/ 94 h 239"/>
                <a:gd name="T54" fmla="*/ 299 w 379"/>
                <a:gd name="T55" fmla="*/ 74 h 239"/>
                <a:gd name="T56" fmla="*/ 288 w 379"/>
                <a:gd name="T57" fmla="*/ 63 h 239"/>
                <a:gd name="T58" fmla="*/ 267 w 379"/>
                <a:gd name="T59" fmla="*/ 60 h 239"/>
                <a:gd name="T60" fmla="*/ 249 w 379"/>
                <a:gd name="T61" fmla="*/ 63 h 239"/>
                <a:gd name="T62" fmla="*/ 227 w 379"/>
                <a:gd name="T63" fmla="*/ 7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" h="239">
                  <a:moveTo>
                    <a:pt x="227" y="74"/>
                  </a:moveTo>
                  <a:cubicBezTo>
                    <a:pt x="227" y="239"/>
                    <a:pt x="227" y="239"/>
                    <a:pt x="227" y="239"/>
                  </a:cubicBezTo>
                  <a:cubicBezTo>
                    <a:pt x="152" y="239"/>
                    <a:pt x="152" y="239"/>
                    <a:pt x="152" y="239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2" y="111"/>
                    <a:pt x="152" y="102"/>
                    <a:pt x="151" y="94"/>
                  </a:cubicBezTo>
                  <a:cubicBezTo>
                    <a:pt x="151" y="86"/>
                    <a:pt x="149" y="79"/>
                    <a:pt x="147" y="74"/>
                  </a:cubicBezTo>
                  <a:cubicBezTo>
                    <a:pt x="144" y="69"/>
                    <a:pt x="140" y="66"/>
                    <a:pt x="135" y="63"/>
                  </a:cubicBezTo>
                  <a:cubicBezTo>
                    <a:pt x="130" y="61"/>
                    <a:pt x="123" y="60"/>
                    <a:pt x="114" y="60"/>
                  </a:cubicBezTo>
                  <a:cubicBezTo>
                    <a:pt x="107" y="60"/>
                    <a:pt x="100" y="61"/>
                    <a:pt x="93" y="64"/>
                  </a:cubicBezTo>
                  <a:cubicBezTo>
                    <a:pt x="86" y="67"/>
                    <a:pt x="80" y="71"/>
                    <a:pt x="74" y="7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7" y="22"/>
                    <a:pt x="99" y="14"/>
                    <a:pt x="111" y="8"/>
                  </a:cubicBezTo>
                  <a:cubicBezTo>
                    <a:pt x="123" y="3"/>
                    <a:pt x="136" y="0"/>
                    <a:pt x="150" y="0"/>
                  </a:cubicBezTo>
                  <a:cubicBezTo>
                    <a:pt x="165" y="0"/>
                    <a:pt x="179" y="3"/>
                    <a:pt x="190" y="10"/>
                  </a:cubicBezTo>
                  <a:cubicBezTo>
                    <a:pt x="202" y="17"/>
                    <a:pt x="211" y="27"/>
                    <a:pt x="218" y="40"/>
                  </a:cubicBezTo>
                  <a:cubicBezTo>
                    <a:pt x="233" y="28"/>
                    <a:pt x="247" y="18"/>
                    <a:pt x="261" y="11"/>
                  </a:cubicBezTo>
                  <a:cubicBezTo>
                    <a:pt x="275" y="3"/>
                    <a:pt x="289" y="0"/>
                    <a:pt x="303" y="0"/>
                  </a:cubicBezTo>
                  <a:cubicBezTo>
                    <a:pt x="328" y="0"/>
                    <a:pt x="347" y="7"/>
                    <a:pt x="360" y="22"/>
                  </a:cubicBezTo>
                  <a:cubicBezTo>
                    <a:pt x="373" y="37"/>
                    <a:pt x="379" y="59"/>
                    <a:pt x="379" y="87"/>
                  </a:cubicBezTo>
                  <a:cubicBezTo>
                    <a:pt x="379" y="239"/>
                    <a:pt x="379" y="239"/>
                    <a:pt x="379" y="239"/>
                  </a:cubicBezTo>
                  <a:cubicBezTo>
                    <a:pt x="305" y="239"/>
                    <a:pt x="305" y="239"/>
                    <a:pt x="305" y="239"/>
                  </a:cubicBezTo>
                  <a:cubicBezTo>
                    <a:pt x="305" y="123"/>
                    <a:pt x="305" y="123"/>
                    <a:pt x="305" y="123"/>
                  </a:cubicBezTo>
                  <a:cubicBezTo>
                    <a:pt x="305" y="111"/>
                    <a:pt x="304" y="101"/>
                    <a:pt x="304" y="94"/>
                  </a:cubicBezTo>
                  <a:cubicBezTo>
                    <a:pt x="303" y="86"/>
                    <a:pt x="302" y="79"/>
                    <a:pt x="299" y="74"/>
                  </a:cubicBezTo>
                  <a:cubicBezTo>
                    <a:pt x="297" y="69"/>
                    <a:pt x="293" y="66"/>
                    <a:pt x="288" y="63"/>
                  </a:cubicBezTo>
                  <a:cubicBezTo>
                    <a:pt x="283" y="61"/>
                    <a:pt x="276" y="60"/>
                    <a:pt x="267" y="60"/>
                  </a:cubicBezTo>
                  <a:cubicBezTo>
                    <a:pt x="261" y="60"/>
                    <a:pt x="255" y="61"/>
                    <a:pt x="249" y="63"/>
                  </a:cubicBezTo>
                  <a:cubicBezTo>
                    <a:pt x="243" y="65"/>
                    <a:pt x="235" y="69"/>
                    <a:pt x="227" y="74"/>
                  </a:cubicBezTo>
                  <a:close/>
                </a:path>
              </a:pathLst>
            </a:custGeom>
            <a:solidFill>
              <a:srgbClr val="00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7346" y="3990"/>
              <a:ext cx="85" cy="90"/>
            </a:xfrm>
            <a:custGeom>
              <a:avLst/>
              <a:gdLst>
                <a:gd name="T0" fmla="*/ 158 w 232"/>
                <a:gd name="T1" fmla="*/ 214 h 245"/>
                <a:gd name="T2" fmla="*/ 143 w 232"/>
                <a:gd name="T3" fmla="*/ 225 h 245"/>
                <a:gd name="T4" fmla="*/ 127 w 232"/>
                <a:gd name="T5" fmla="*/ 235 h 245"/>
                <a:gd name="T6" fmla="*/ 104 w 232"/>
                <a:gd name="T7" fmla="*/ 243 h 245"/>
                <a:gd name="T8" fmla="*/ 78 w 232"/>
                <a:gd name="T9" fmla="*/ 245 h 245"/>
                <a:gd name="T10" fmla="*/ 22 w 232"/>
                <a:gd name="T11" fmla="*/ 225 h 245"/>
                <a:gd name="T12" fmla="*/ 0 w 232"/>
                <a:gd name="T13" fmla="*/ 172 h 245"/>
                <a:gd name="T14" fmla="*/ 11 w 232"/>
                <a:gd name="T15" fmla="*/ 131 h 245"/>
                <a:gd name="T16" fmla="*/ 44 w 232"/>
                <a:gd name="T17" fmla="*/ 105 h 245"/>
                <a:gd name="T18" fmla="*/ 95 w 232"/>
                <a:gd name="T19" fmla="*/ 92 h 245"/>
                <a:gd name="T20" fmla="*/ 159 w 232"/>
                <a:gd name="T21" fmla="*/ 86 h 245"/>
                <a:gd name="T22" fmla="*/ 159 w 232"/>
                <a:gd name="T23" fmla="*/ 85 h 245"/>
                <a:gd name="T24" fmla="*/ 143 w 232"/>
                <a:gd name="T25" fmla="*/ 58 h 245"/>
                <a:gd name="T26" fmla="*/ 97 w 232"/>
                <a:gd name="T27" fmla="*/ 51 h 245"/>
                <a:gd name="T28" fmla="*/ 57 w 232"/>
                <a:gd name="T29" fmla="*/ 58 h 245"/>
                <a:gd name="T30" fmla="*/ 27 w 232"/>
                <a:gd name="T31" fmla="*/ 68 h 245"/>
                <a:gd name="T32" fmla="*/ 20 w 232"/>
                <a:gd name="T33" fmla="*/ 68 h 245"/>
                <a:gd name="T34" fmla="*/ 20 w 232"/>
                <a:gd name="T35" fmla="*/ 11 h 245"/>
                <a:gd name="T36" fmla="*/ 59 w 232"/>
                <a:gd name="T37" fmla="*/ 4 h 245"/>
                <a:gd name="T38" fmla="*/ 112 w 232"/>
                <a:gd name="T39" fmla="*/ 0 h 245"/>
                <a:gd name="T40" fmla="*/ 204 w 232"/>
                <a:gd name="T41" fmla="*/ 19 h 245"/>
                <a:gd name="T42" fmla="*/ 232 w 232"/>
                <a:gd name="T43" fmla="*/ 81 h 245"/>
                <a:gd name="T44" fmla="*/ 232 w 232"/>
                <a:gd name="T45" fmla="*/ 239 h 245"/>
                <a:gd name="T46" fmla="*/ 158 w 232"/>
                <a:gd name="T47" fmla="*/ 239 h 245"/>
                <a:gd name="T48" fmla="*/ 158 w 232"/>
                <a:gd name="T49" fmla="*/ 214 h 245"/>
                <a:gd name="T50" fmla="*/ 158 w 232"/>
                <a:gd name="T51" fmla="*/ 178 h 245"/>
                <a:gd name="T52" fmla="*/ 158 w 232"/>
                <a:gd name="T53" fmla="*/ 130 h 245"/>
                <a:gd name="T54" fmla="*/ 125 w 232"/>
                <a:gd name="T55" fmla="*/ 133 h 245"/>
                <a:gd name="T56" fmla="*/ 99 w 232"/>
                <a:gd name="T57" fmla="*/ 138 h 245"/>
                <a:gd name="T58" fmla="*/ 82 w 232"/>
                <a:gd name="T59" fmla="*/ 148 h 245"/>
                <a:gd name="T60" fmla="*/ 76 w 232"/>
                <a:gd name="T61" fmla="*/ 166 h 245"/>
                <a:gd name="T62" fmla="*/ 77 w 232"/>
                <a:gd name="T63" fmla="*/ 178 h 245"/>
                <a:gd name="T64" fmla="*/ 83 w 232"/>
                <a:gd name="T65" fmla="*/ 186 h 245"/>
                <a:gd name="T66" fmla="*/ 95 w 232"/>
                <a:gd name="T67" fmla="*/ 193 h 245"/>
                <a:gd name="T68" fmla="*/ 115 w 232"/>
                <a:gd name="T69" fmla="*/ 195 h 245"/>
                <a:gd name="T70" fmla="*/ 138 w 232"/>
                <a:gd name="T71" fmla="*/ 190 h 245"/>
                <a:gd name="T72" fmla="*/ 158 w 232"/>
                <a:gd name="T73" fmla="*/ 17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2" h="245">
                  <a:moveTo>
                    <a:pt x="158" y="214"/>
                  </a:moveTo>
                  <a:cubicBezTo>
                    <a:pt x="154" y="217"/>
                    <a:pt x="149" y="221"/>
                    <a:pt x="143" y="225"/>
                  </a:cubicBezTo>
                  <a:cubicBezTo>
                    <a:pt x="137" y="229"/>
                    <a:pt x="132" y="233"/>
                    <a:pt x="127" y="235"/>
                  </a:cubicBezTo>
                  <a:cubicBezTo>
                    <a:pt x="119" y="239"/>
                    <a:pt x="112" y="241"/>
                    <a:pt x="104" y="243"/>
                  </a:cubicBezTo>
                  <a:cubicBezTo>
                    <a:pt x="96" y="244"/>
                    <a:pt x="87" y="245"/>
                    <a:pt x="78" y="245"/>
                  </a:cubicBezTo>
                  <a:cubicBezTo>
                    <a:pt x="56" y="245"/>
                    <a:pt x="37" y="238"/>
                    <a:pt x="22" y="225"/>
                  </a:cubicBezTo>
                  <a:cubicBezTo>
                    <a:pt x="7" y="211"/>
                    <a:pt x="0" y="193"/>
                    <a:pt x="0" y="172"/>
                  </a:cubicBezTo>
                  <a:cubicBezTo>
                    <a:pt x="0" y="155"/>
                    <a:pt x="4" y="141"/>
                    <a:pt x="11" y="131"/>
                  </a:cubicBezTo>
                  <a:cubicBezTo>
                    <a:pt x="19" y="120"/>
                    <a:pt x="30" y="111"/>
                    <a:pt x="44" y="105"/>
                  </a:cubicBezTo>
                  <a:cubicBezTo>
                    <a:pt x="58" y="99"/>
                    <a:pt x="75" y="94"/>
                    <a:pt x="95" y="92"/>
                  </a:cubicBezTo>
                  <a:cubicBezTo>
                    <a:pt x="116" y="89"/>
                    <a:pt x="137" y="87"/>
                    <a:pt x="159" y="86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72"/>
                    <a:pt x="153" y="63"/>
                    <a:pt x="143" y="58"/>
                  </a:cubicBezTo>
                  <a:cubicBezTo>
                    <a:pt x="132" y="53"/>
                    <a:pt x="117" y="51"/>
                    <a:pt x="97" y="51"/>
                  </a:cubicBezTo>
                  <a:cubicBezTo>
                    <a:pt x="84" y="51"/>
                    <a:pt x="71" y="53"/>
                    <a:pt x="57" y="58"/>
                  </a:cubicBezTo>
                  <a:cubicBezTo>
                    <a:pt x="43" y="62"/>
                    <a:pt x="33" y="65"/>
                    <a:pt x="27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8" y="9"/>
                    <a:pt x="41" y="7"/>
                    <a:pt x="59" y="4"/>
                  </a:cubicBezTo>
                  <a:cubicBezTo>
                    <a:pt x="76" y="1"/>
                    <a:pt x="94" y="0"/>
                    <a:pt x="112" y="0"/>
                  </a:cubicBezTo>
                  <a:cubicBezTo>
                    <a:pt x="154" y="0"/>
                    <a:pt x="185" y="6"/>
                    <a:pt x="204" y="19"/>
                  </a:cubicBezTo>
                  <a:cubicBezTo>
                    <a:pt x="223" y="32"/>
                    <a:pt x="232" y="53"/>
                    <a:pt x="232" y="81"/>
                  </a:cubicBezTo>
                  <a:cubicBezTo>
                    <a:pt x="232" y="239"/>
                    <a:pt x="232" y="239"/>
                    <a:pt x="232" y="239"/>
                  </a:cubicBezTo>
                  <a:cubicBezTo>
                    <a:pt x="158" y="239"/>
                    <a:pt x="158" y="239"/>
                    <a:pt x="158" y="239"/>
                  </a:cubicBezTo>
                  <a:lnTo>
                    <a:pt x="158" y="214"/>
                  </a:lnTo>
                  <a:close/>
                  <a:moveTo>
                    <a:pt x="158" y="178"/>
                  </a:moveTo>
                  <a:cubicBezTo>
                    <a:pt x="158" y="130"/>
                    <a:pt x="158" y="130"/>
                    <a:pt x="158" y="130"/>
                  </a:cubicBezTo>
                  <a:cubicBezTo>
                    <a:pt x="148" y="131"/>
                    <a:pt x="137" y="132"/>
                    <a:pt x="125" y="133"/>
                  </a:cubicBezTo>
                  <a:cubicBezTo>
                    <a:pt x="114" y="135"/>
                    <a:pt x="105" y="136"/>
                    <a:pt x="99" y="138"/>
                  </a:cubicBezTo>
                  <a:cubicBezTo>
                    <a:pt x="91" y="141"/>
                    <a:pt x="86" y="144"/>
                    <a:pt x="82" y="148"/>
                  </a:cubicBezTo>
                  <a:cubicBezTo>
                    <a:pt x="78" y="153"/>
                    <a:pt x="76" y="159"/>
                    <a:pt x="76" y="166"/>
                  </a:cubicBezTo>
                  <a:cubicBezTo>
                    <a:pt x="76" y="171"/>
                    <a:pt x="76" y="175"/>
                    <a:pt x="77" y="178"/>
                  </a:cubicBezTo>
                  <a:cubicBezTo>
                    <a:pt x="78" y="181"/>
                    <a:pt x="80" y="184"/>
                    <a:pt x="83" y="186"/>
                  </a:cubicBezTo>
                  <a:cubicBezTo>
                    <a:pt x="86" y="189"/>
                    <a:pt x="90" y="191"/>
                    <a:pt x="95" y="193"/>
                  </a:cubicBezTo>
                  <a:cubicBezTo>
                    <a:pt x="99" y="194"/>
                    <a:pt x="106" y="195"/>
                    <a:pt x="115" y="195"/>
                  </a:cubicBezTo>
                  <a:cubicBezTo>
                    <a:pt x="123" y="195"/>
                    <a:pt x="130" y="193"/>
                    <a:pt x="138" y="190"/>
                  </a:cubicBezTo>
                  <a:cubicBezTo>
                    <a:pt x="146" y="187"/>
                    <a:pt x="152" y="183"/>
                    <a:pt x="158" y="178"/>
                  </a:cubicBezTo>
                  <a:close/>
                </a:path>
              </a:pathLst>
            </a:custGeom>
            <a:solidFill>
              <a:srgbClr val="00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8"/>
            <p:cNvSpPr>
              <a:spLocks noChangeArrowheads="1"/>
            </p:cNvSpPr>
            <p:nvPr userDrawn="1"/>
          </p:nvSpPr>
          <p:spPr bwMode="auto">
            <a:xfrm>
              <a:off x="7456" y="3960"/>
              <a:ext cx="27" cy="118"/>
            </a:xfrm>
            <a:prstGeom prst="rect">
              <a:avLst/>
            </a:prstGeom>
            <a:solidFill>
              <a:srgbClr val="00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7503" y="3990"/>
              <a:ext cx="80" cy="90"/>
            </a:xfrm>
            <a:custGeom>
              <a:avLst/>
              <a:gdLst>
                <a:gd name="T0" fmla="*/ 218 w 218"/>
                <a:gd name="T1" fmla="*/ 165 h 245"/>
                <a:gd name="T2" fmla="*/ 185 w 218"/>
                <a:gd name="T3" fmla="*/ 223 h 245"/>
                <a:gd name="T4" fmla="*/ 97 w 218"/>
                <a:gd name="T5" fmla="*/ 245 h 245"/>
                <a:gd name="T6" fmla="*/ 41 w 218"/>
                <a:gd name="T7" fmla="*/ 239 h 245"/>
                <a:gd name="T8" fmla="*/ 0 w 218"/>
                <a:gd name="T9" fmla="*/ 227 h 245"/>
                <a:gd name="T10" fmla="*/ 0 w 218"/>
                <a:gd name="T11" fmla="*/ 165 h 245"/>
                <a:gd name="T12" fmla="*/ 7 w 218"/>
                <a:gd name="T13" fmla="*/ 165 h 245"/>
                <a:gd name="T14" fmla="*/ 20 w 218"/>
                <a:gd name="T15" fmla="*/ 174 h 245"/>
                <a:gd name="T16" fmla="*/ 41 w 218"/>
                <a:gd name="T17" fmla="*/ 184 h 245"/>
                <a:gd name="T18" fmla="*/ 67 w 218"/>
                <a:gd name="T19" fmla="*/ 192 h 245"/>
                <a:gd name="T20" fmla="*/ 98 w 218"/>
                <a:gd name="T21" fmla="*/ 196 h 245"/>
                <a:gd name="T22" fmla="*/ 131 w 218"/>
                <a:gd name="T23" fmla="*/ 191 h 245"/>
                <a:gd name="T24" fmla="*/ 141 w 218"/>
                <a:gd name="T25" fmla="*/ 176 h 245"/>
                <a:gd name="T26" fmla="*/ 135 w 218"/>
                <a:gd name="T27" fmla="*/ 164 h 245"/>
                <a:gd name="T28" fmla="*/ 112 w 218"/>
                <a:gd name="T29" fmla="*/ 157 h 245"/>
                <a:gd name="T30" fmla="*/ 89 w 218"/>
                <a:gd name="T31" fmla="*/ 153 h 245"/>
                <a:gd name="T32" fmla="*/ 63 w 218"/>
                <a:gd name="T33" fmla="*/ 147 h 245"/>
                <a:gd name="T34" fmla="*/ 16 w 218"/>
                <a:gd name="T35" fmla="*/ 121 h 245"/>
                <a:gd name="T36" fmla="*/ 1 w 218"/>
                <a:gd name="T37" fmla="*/ 78 h 245"/>
                <a:gd name="T38" fmla="*/ 33 w 218"/>
                <a:gd name="T39" fmla="*/ 22 h 245"/>
                <a:gd name="T40" fmla="*/ 120 w 218"/>
                <a:gd name="T41" fmla="*/ 0 h 245"/>
                <a:gd name="T42" fmla="*/ 170 w 218"/>
                <a:gd name="T43" fmla="*/ 5 h 245"/>
                <a:gd name="T44" fmla="*/ 207 w 218"/>
                <a:gd name="T45" fmla="*/ 16 h 245"/>
                <a:gd name="T46" fmla="*/ 207 w 218"/>
                <a:gd name="T47" fmla="*/ 75 h 245"/>
                <a:gd name="T48" fmla="*/ 201 w 218"/>
                <a:gd name="T49" fmla="*/ 75 h 245"/>
                <a:gd name="T50" fmla="*/ 163 w 218"/>
                <a:gd name="T51" fmla="*/ 57 h 245"/>
                <a:gd name="T52" fmla="*/ 120 w 218"/>
                <a:gd name="T53" fmla="*/ 50 h 245"/>
                <a:gd name="T54" fmla="*/ 90 w 218"/>
                <a:gd name="T55" fmla="*/ 54 h 245"/>
                <a:gd name="T56" fmla="*/ 77 w 218"/>
                <a:gd name="T57" fmla="*/ 69 h 245"/>
                <a:gd name="T58" fmla="*/ 83 w 218"/>
                <a:gd name="T59" fmla="*/ 81 h 245"/>
                <a:gd name="T60" fmla="*/ 109 w 218"/>
                <a:gd name="T61" fmla="*/ 90 h 245"/>
                <a:gd name="T62" fmla="*/ 134 w 218"/>
                <a:gd name="T63" fmla="*/ 94 h 245"/>
                <a:gd name="T64" fmla="*/ 160 w 218"/>
                <a:gd name="T65" fmla="*/ 100 h 245"/>
                <a:gd name="T66" fmla="*/ 204 w 218"/>
                <a:gd name="T67" fmla="*/ 124 h 245"/>
                <a:gd name="T68" fmla="*/ 218 w 218"/>
                <a:gd name="T69" fmla="*/ 16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" h="245">
                  <a:moveTo>
                    <a:pt x="218" y="165"/>
                  </a:moveTo>
                  <a:cubicBezTo>
                    <a:pt x="218" y="189"/>
                    <a:pt x="207" y="208"/>
                    <a:pt x="185" y="223"/>
                  </a:cubicBezTo>
                  <a:cubicBezTo>
                    <a:pt x="164" y="238"/>
                    <a:pt x="134" y="245"/>
                    <a:pt x="97" y="245"/>
                  </a:cubicBezTo>
                  <a:cubicBezTo>
                    <a:pt x="76" y="245"/>
                    <a:pt x="58" y="243"/>
                    <a:pt x="41" y="239"/>
                  </a:cubicBezTo>
                  <a:cubicBezTo>
                    <a:pt x="24" y="236"/>
                    <a:pt x="10" y="231"/>
                    <a:pt x="0" y="22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11" y="168"/>
                    <a:pt x="15" y="171"/>
                    <a:pt x="20" y="174"/>
                  </a:cubicBezTo>
                  <a:cubicBezTo>
                    <a:pt x="25" y="177"/>
                    <a:pt x="32" y="180"/>
                    <a:pt x="41" y="184"/>
                  </a:cubicBezTo>
                  <a:cubicBezTo>
                    <a:pt x="48" y="187"/>
                    <a:pt x="57" y="190"/>
                    <a:pt x="67" y="192"/>
                  </a:cubicBezTo>
                  <a:cubicBezTo>
                    <a:pt x="77" y="194"/>
                    <a:pt x="87" y="196"/>
                    <a:pt x="98" y="196"/>
                  </a:cubicBezTo>
                  <a:cubicBezTo>
                    <a:pt x="113" y="196"/>
                    <a:pt x="124" y="194"/>
                    <a:pt x="131" y="191"/>
                  </a:cubicBezTo>
                  <a:cubicBezTo>
                    <a:pt x="138" y="187"/>
                    <a:pt x="141" y="183"/>
                    <a:pt x="141" y="176"/>
                  </a:cubicBezTo>
                  <a:cubicBezTo>
                    <a:pt x="141" y="171"/>
                    <a:pt x="139" y="167"/>
                    <a:pt x="135" y="164"/>
                  </a:cubicBezTo>
                  <a:cubicBezTo>
                    <a:pt x="131" y="161"/>
                    <a:pt x="123" y="159"/>
                    <a:pt x="112" y="157"/>
                  </a:cubicBezTo>
                  <a:cubicBezTo>
                    <a:pt x="106" y="155"/>
                    <a:pt x="99" y="154"/>
                    <a:pt x="89" y="153"/>
                  </a:cubicBezTo>
                  <a:cubicBezTo>
                    <a:pt x="80" y="151"/>
                    <a:pt x="71" y="149"/>
                    <a:pt x="63" y="147"/>
                  </a:cubicBezTo>
                  <a:cubicBezTo>
                    <a:pt x="42" y="142"/>
                    <a:pt x="27" y="133"/>
                    <a:pt x="16" y="121"/>
                  </a:cubicBezTo>
                  <a:cubicBezTo>
                    <a:pt x="6" y="110"/>
                    <a:pt x="1" y="95"/>
                    <a:pt x="1" y="78"/>
                  </a:cubicBezTo>
                  <a:cubicBezTo>
                    <a:pt x="1" y="55"/>
                    <a:pt x="12" y="37"/>
                    <a:pt x="33" y="22"/>
                  </a:cubicBezTo>
                  <a:cubicBezTo>
                    <a:pt x="54" y="7"/>
                    <a:pt x="83" y="0"/>
                    <a:pt x="120" y="0"/>
                  </a:cubicBezTo>
                  <a:cubicBezTo>
                    <a:pt x="137" y="0"/>
                    <a:pt x="154" y="2"/>
                    <a:pt x="170" y="5"/>
                  </a:cubicBezTo>
                  <a:cubicBezTo>
                    <a:pt x="186" y="9"/>
                    <a:pt x="198" y="12"/>
                    <a:pt x="207" y="16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190" y="67"/>
                    <a:pt x="177" y="61"/>
                    <a:pt x="163" y="57"/>
                  </a:cubicBezTo>
                  <a:cubicBezTo>
                    <a:pt x="149" y="52"/>
                    <a:pt x="135" y="50"/>
                    <a:pt x="120" y="50"/>
                  </a:cubicBezTo>
                  <a:cubicBezTo>
                    <a:pt x="108" y="50"/>
                    <a:pt x="98" y="51"/>
                    <a:pt x="90" y="54"/>
                  </a:cubicBezTo>
                  <a:cubicBezTo>
                    <a:pt x="81" y="58"/>
                    <a:pt x="77" y="62"/>
                    <a:pt x="77" y="69"/>
                  </a:cubicBezTo>
                  <a:cubicBezTo>
                    <a:pt x="77" y="74"/>
                    <a:pt x="79" y="78"/>
                    <a:pt x="83" y="81"/>
                  </a:cubicBezTo>
                  <a:cubicBezTo>
                    <a:pt x="87" y="84"/>
                    <a:pt x="95" y="87"/>
                    <a:pt x="109" y="90"/>
                  </a:cubicBezTo>
                  <a:cubicBezTo>
                    <a:pt x="117" y="91"/>
                    <a:pt x="125" y="93"/>
                    <a:pt x="134" y="94"/>
                  </a:cubicBezTo>
                  <a:cubicBezTo>
                    <a:pt x="143" y="96"/>
                    <a:pt x="151" y="98"/>
                    <a:pt x="160" y="100"/>
                  </a:cubicBezTo>
                  <a:cubicBezTo>
                    <a:pt x="180" y="105"/>
                    <a:pt x="194" y="113"/>
                    <a:pt x="204" y="124"/>
                  </a:cubicBezTo>
                  <a:cubicBezTo>
                    <a:pt x="213" y="135"/>
                    <a:pt x="218" y="149"/>
                    <a:pt x="218" y="165"/>
                  </a:cubicBezTo>
                  <a:close/>
                </a:path>
              </a:pathLst>
            </a:custGeom>
            <a:solidFill>
              <a:srgbClr val="00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4" name="Picture 10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" y="4020"/>
              <a:ext cx="14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" y="3883"/>
              <a:ext cx="27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" y="3883"/>
              <a:ext cx="141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3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" y="3967"/>
              <a:ext cx="11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4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" y="3967"/>
              <a:ext cx="5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7074" y="4120"/>
              <a:ext cx="11" cy="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7139" y="4120"/>
              <a:ext cx="39" cy="50"/>
            </a:xfrm>
            <a:custGeom>
              <a:avLst/>
              <a:gdLst>
                <a:gd name="T0" fmla="*/ 14 w 39"/>
                <a:gd name="T1" fmla="*/ 10 h 50"/>
                <a:gd name="T2" fmla="*/ 0 w 39"/>
                <a:gd name="T3" fmla="*/ 10 h 50"/>
                <a:gd name="T4" fmla="*/ 0 w 39"/>
                <a:gd name="T5" fmla="*/ 0 h 50"/>
                <a:gd name="T6" fmla="*/ 39 w 39"/>
                <a:gd name="T7" fmla="*/ 0 h 50"/>
                <a:gd name="T8" fmla="*/ 39 w 39"/>
                <a:gd name="T9" fmla="*/ 10 h 50"/>
                <a:gd name="T10" fmla="*/ 25 w 39"/>
                <a:gd name="T11" fmla="*/ 10 h 50"/>
                <a:gd name="T12" fmla="*/ 25 w 39"/>
                <a:gd name="T13" fmla="*/ 50 h 50"/>
                <a:gd name="T14" fmla="*/ 14 w 39"/>
                <a:gd name="T15" fmla="*/ 50 h 50"/>
                <a:gd name="T16" fmla="*/ 14 w 39"/>
                <a:gd name="T17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0">
                  <a:moveTo>
                    <a:pt x="14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0"/>
                  </a:lnTo>
                  <a:lnTo>
                    <a:pt x="25" y="10"/>
                  </a:lnTo>
                  <a:lnTo>
                    <a:pt x="25" y="50"/>
                  </a:lnTo>
                  <a:lnTo>
                    <a:pt x="14" y="5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7202" y="4117"/>
              <a:ext cx="26" cy="53"/>
            </a:xfrm>
            <a:custGeom>
              <a:avLst/>
              <a:gdLst>
                <a:gd name="T0" fmla="*/ 13 w 69"/>
                <a:gd name="T1" fmla="*/ 147 h 147"/>
                <a:gd name="T2" fmla="*/ 13 w 69"/>
                <a:gd name="T3" fmla="*/ 70 h 147"/>
                <a:gd name="T4" fmla="*/ 0 w 69"/>
                <a:gd name="T5" fmla="*/ 70 h 147"/>
                <a:gd name="T6" fmla="*/ 0 w 69"/>
                <a:gd name="T7" fmla="*/ 47 h 147"/>
                <a:gd name="T8" fmla="*/ 13 w 69"/>
                <a:gd name="T9" fmla="*/ 47 h 147"/>
                <a:gd name="T10" fmla="*/ 13 w 69"/>
                <a:gd name="T11" fmla="*/ 44 h 147"/>
                <a:gd name="T12" fmla="*/ 25 w 69"/>
                <a:gd name="T13" fmla="*/ 10 h 147"/>
                <a:gd name="T14" fmla="*/ 53 w 69"/>
                <a:gd name="T15" fmla="*/ 0 h 147"/>
                <a:gd name="T16" fmla="*/ 69 w 69"/>
                <a:gd name="T17" fmla="*/ 2 h 147"/>
                <a:gd name="T18" fmla="*/ 68 w 69"/>
                <a:gd name="T19" fmla="*/ 26 h 147"/>
                <a:gd name="T20" fmla="*/ 58 w 69"/>
                <a:gd name="T21" fmla="*/ 25 h 147"/>
                <a:gd name="T22" fmla="*/ 43 w 69"/>
                <a:gd name="T23" fmla="*/ 42 h 147"/>
                <a:gd name="T24" fmla="*/ 43 w 69"/>
                <a:gd name="T25" fmla="*/ 47 h 147"/>
                <a:gd name="T26" fmla="*/ 63 w 69"/>
                <a:gd name="T27" fmla="*/ 47 h 147"/>
                <a:gd name="T28" fmla="*/ 63 w 69"/>
                <a:gd name="T29" fmla="*/ 70 h 147"/>
                <a:gd name="T30" fmla="*/ 44 w 69"/>
                <a:gd name="T31" fmla="*/ 70 h 147"/>
                <a:gd name="T32" fmla="*/ 44 w 69"/>
                <a:gd name="T33" fmla="*/ 147 h 147"/>
                <a:gd name="T34" fmla="*/ 13 w 69"/>
                <a:gd name="T3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47">
                  <a:moveTo>
                    <a:pt x="13" y="147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32"/>
                    <a:pt x="16" y="18"/>
                    <a:pt x="25" y="10"/>
                  </a:cubicBezTo>
                  <a:cubicBezTo>
                    <a:pt x="33" y="3"/>
                    <a:pt x="44" y="0"/>
                    <a:pt x="53" y="0"/>
                  </a:cubicBezTo>
                  <a:cubicBezTo>
                    <a:pt x="59" y="0"/>
                    <a:pt x="65" y="1"/>
                    <a:pt x="69" y="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5" y="25"/>
                    <a:pt x="62" y="25"/>
                    <a:pt x="58" y="25"/>
                  </a:cubicBezTo>
                  <a:cubicBezTo>
                    <a:pt x="48" y="25"/>
                    <a:pt x="43" y="33"/>
                    <a:pt x="43" y="4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147"/>
                    <a:pt x="44" y="147"/>
                    <a:pt x="44" y="147"/>
                  </a:cubicBezTo>
                  <a:lnTo>
                    <a:pt x="13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7232" y="4133"/>
              <a:ext cx="38" cy="38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3 h 104"/>
                <a:gd name="T4" fmla="*/ 53 w 103"/>
                <a:gd name="T5" fmla="*/ 0 h 104"/>
                <a:gd name="T6" fmla="*/ 103 w 103"/>
                <a:gd name="T7" fmla="*/ 51 h 104"/>
                <a:gd name="T8" fmla="*/ 51 w 103"/>
                <a:gd name="T9" fmla="*/ 104 h 104"/>
                <a:gd name="T10" fmla="*/ 52 w 103"/>
                <a:gd name="T11" fmla="*/ 82 h 104"/>
                <a:gd name="T12" fmla="*/ 71 w 103"/>
                <a:gd name="T13" fmla="*/ 52 h 104"/>
                <a:gd name="T14" fmla="*/ 52 w 103"/>
                <a:gd name="T15" fmla="*/ 22 h 104"/>
                <a:gd name="T16" fmla="*/ 31 w 103"/>
                <a:gd name="T17" fmla="*/ 52 h 104"/>
                <a:gd name="T18" fmla="*/ 52 w 103"/>
                <a:gd name="T19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2" y="104"/>
                    <a:pt x="0" y="85"/>
                    <a:pt x="0" y="53"/>
                  </a:cubicBezTo>
                  <a:cubicBezTo>
                    <a:pt x="0" y="21"/>
                    <a:pt x="21" y="0"/>
                    <a:pt x="53" y="0"/>
                  </a:cubicBezTo>
                  <a:cubicBezTo>
                    <a:pt x="83" y="0"/>
                    <a:pt x="103" y="21"/>
                    <a:pt x="103" y="51"/>
                  </a:cubicBezTo>
                  <a:cubicBezTo>
                    <a:pt x="103" y="87"/>
                    <a:pt x="78" y="104"/>
                    <a:pt x="51" y="104"/>
                  </a:cubicBezTo>
                  <a:close/>
                  <a:moveTo>
                    <a:pt x="52" y="82"/>
                  </a:moveTo>
                  <a:cubicBezTo>
                    <a:pt x="64" y="82"/>
                    <a:pt x="71" y="70"/>
                    <a:pt x="71" y="52"/>
                  </a:cubicBezTo>
                  <a:cubicBezTo>
                    <a:pt x="71" y="37"/>
                    <a:pt x="66" y="22"/>
                    <a:pt x="52" y="22"/>
                  </a:cubicBezTo>
                  <a:cubicBezTo>
                    <a:pt x="37" y="22"/>
                    <a:pt x="31" y="37"/>
                    <a:pt x="31" y="52"/>
                  </a:cubicBezTo>
                  <a:cubicBezTo>
                    <a:pt x="31" y="69"/>
                    <a:pt x="39" y="82"/>
                    <a:pt x="52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7280" y="4133"/>
              <a:ext cx="23" cy="37"/>
            </a:xfrm>
            <a:custGeom>
              <a:avLst/>
              <a:gdLst>
                <a:gd name="T0" fmla="*/ 0 w 61"/>
                <a:gd name="T1" fmla="*/ 35 h 102"/>
                <a:gd name="T2" fmla="*/ 0 w 61"/>
                <a:gd name="T3" fmla="*/ 2 h 102"/>
                <a:gd name="T4" fmla="*/ 26 w 61"/>
                <a:gd name="T5" fmla="*/ 2 h 102"/>
                <a:gd name="T6" fmla="*/ 27 w 61"/>
                <a:gd name="T7" fmla="*/ 21 h 102"/>
                <a:gd name="T8" fmla="*/ 28 w 61"/>
                <a:gd name="T9" fmla="*/ 21 h 102"/>
                <a:gd name="T10" fmla="*/ 55 w 61"/>
                <a:gd name="T11" fmla="*/ 0 h 102"/>
                <a:gd name="T12" fmla="*/ 61 w 61"/>
                <a:gd name="T13" fmla="*/ 1 h 102"/>
                <a:gd name="T14" fmla="*/ 61 w 61"/>
                <a:gd name="T15" fmla="*/ 30 h 102"/>
                <a:gd name="T16" fmla="*/ 53 w 61"/>
                <a:gd name="T17" fmla="*/ 29 h 102"/>
                <a:gd name="T18" fmla="*/ 32 w 61"/>
                <a:gd name="T19" fmla="*/ 45 h 102"/>
                <a:gd name="T20" fmla="*/ 31 w 61"/>
                <a:gd name="T21" fmla="*/ 52 h 102"/>
                <a:gd name="T22" fmla="*/ 31 w 61"/>
                <a:gd name="T23" fmla="*/ 102 h 102"/>
                <a:gd name="T24" fmla="*/ 0 w 61"/>
                <a:gd name="T25" fmla="*/ 102 h 102"/>
                <a:gd name="T26" fmla="*/ 0 w 61"/>
                <a:gd name="T27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2">
                  <a:moveTo>
                    <a:pt x="0" y="35"/>
                  </a:moveTo>
                  <a:cubicBezTo>
                    <a:pt x="0" y="20"/>
                    <a:pt x="0" y="1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6"/>
                    <a:pt x="45" y="0"/>
                    <a:pt x="55" y="0"/>
                  </a:cubicBezTo>
                  <a:cubicBezTo>
                    <a:pt x="58" y="0"/>
                    <a:pt x="59" y="0"/>
                    <a:pt x="61" y="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59" y="29"/>
                    <a:pt x="56" y="29"/>
                    <a:pt x="53" y="29"/>
                  </a:cubicBezTo>
                  <a:cubicBezTo>
                    <a:pt x="42" y="29"/>
                    <a:pt x="34" y="35"/>
                    <a:pt x="32" y="45"/>
                  </a:cubicBezTo>
                  <a:cubicBezTo>
                    <a:pt x="31" y="47"/>
                    <a:pt x="31" y="49"/>
                    <a:pt x="31" y="5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0" y="102"/>
                    <a:pt x="0" y="102"/>
                    <a:pt x="0" y="102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329" y="4133"/>
              <a:ext cx="27" cy="38"/>
            </a:xfrm>
            <a:custGeom>
              <a:avLst/>
              <a:gdLst>
                <a:gd name="T0" fmla="*/ 5 w 75"/>
                <a:gd name="T1" fmla="*/ 75 h 104"/>
                <a:gd name="T2" fmla="*/ 32 w 75"/>
                <a:gd name="T3" fmla="*/ 82 h 104"/>
                <a:gd name="T4" fmla="*/ 45 w 75"/>
                <a:gd name="T5" fmla="*/ 74 h 104"/>
                <a:gd name="T6" fmla="*/ 31 w 75"/>
                <a:gd name="T7" fmla="*/ 62 h 104"/>
                <a:gd name="T8" fmla="*/ 2 w 75"/>
                <a:gd name="T9" fmla="*/ 33 h 104"/>
                <a:gd name="T10" fmla="*/ 43 w 75"/>
                <a:gd name="T11" fmla="*/ 0 h 104"/>
                <a:gd name="T12" fmla="*/ 70 w 75"/>
                <a:gd name="T13" fmla="*/ 6 h 104"/>
                <a:gd name="T14" fmla="*/ 65 w 75"/>
                <a:gd name="T15" fmla="*/ 27 h 104"/>
                <a:gd name="T16" fmla="*/ 44 w 75"/>
                <a:gd name="T17" fmla="*/ 22 h 104"/>
                <a:gd name="T18" fmla="*/ 32 w 75"/>
                <a:gd name="T19" fmla="*/ 30 h 104"/>
                <a:gd name="T20" fmla="*/ 48 w 75"/>
                <a:gd name="T21" fmla="*/ 41 h 104"/>
                <a:gd name="T22" fmla="*/ 75 w 75"/>
                <a:gd name="T23" fmla="*/ 71 h 104"/>
                <a:gd name="T24" fmla="*/ 32 w 75"/>
                <a:gd name="T25" fmla="*/ 104 h 104"/>
                <a:gd name="T26" fmla="*/ 0 w 75"/>
                <a:gd name="T27" fmla="*/ 97 h 104"/>
                <a:gd name="T28" fmla="*/ 5 w 75"/>
                <a:gd name="T29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04">
                  <a:moveTo>
                    <a:pt x="5" y="75"/>
                  </a:moveTo>
                  <a:cubicBezTo>
                    <a:pt x="11" y="78"/>
                    <a:pt x="23" y="82"/>
                    <a:pt x="32" y="82"/>
                  </a:cubicBezTo>
                  <a:cubicBezTo>
                    <a:pt x="41" y="82"/>
                    <a:pt x="45" y="79"/>
                    <a:pt x="45" y="74"/>
                  </a:cubicBezTo>
                  <a:cubicBezTo>
                    <a:pt x="45" y="69"/>
                    <a:pt x="42" y="66"/>
                    <a:pt x="31" y="62"/>
                  </a:cubicBezTo>
                  <a:cubicBezTo>
                    <a:pt x="10" y="56"/>
                    <a:pt x="2" y="44"/>
                    <a:pt x="2" y="33"/>
                  </a:cubicBezTo>
                  <a:cubicBezTo>
                    <a:pt x="2" y="14"/>
                    <a:pt x="18" y="0"/>
                    <a:pt x="43" y="0"/>
                  </a:cubicBezTo>
                  <a:cubicBezTo>
                    <a:pt x="54" y="0"/>
                    <a:pt x="64" y="3"/>
                    <a:pt x="70" y="6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1" y="25"/>
                    <a:pt x="52" y="22"/>
                    <a:pt x="44" y="22"/>
                  </a:cubicBezTo>
                  <a:cubicBezTo>
                    <a:pt x="36" y="22"/>
                    <a:pt x="32" y="25"/>
                    <a:pt x="32" y="30"/>
                  </a:cubicBezTo>
                  <a:cubicBezTo>
                    <a:pt x="32" y="34"/>
                    <a:pt x="36" y="37"/>
                    <a:pt x="48" y="41"/>
                  </a:cubicBezTo>
                  <a:cubicBezTo>
                    <a:pt x="67" y="47"/>
                    <a:pt x="74" y="57"/>
                    <a:pt x="75" y="71"/>
                  </a:cubicBezTo>
                  <a:cubicBezTo>
                    <a:pt x="75" y="90"/>
                    <a:pt x="60" y="104"/>
                    <a:pt x="32" y="104"/>
                  </a:cubicBezTo>
                  <a:cubicBezTo>
                    <a:pt x="19" y="104"/>
                    <a:pt x="7" y="101"/>
                    <a:pt x="0" y="97"/>
                  </a:cubicBezTo>
                  <a:lnTo>
                    <a:pt x="5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365" y="4133"/>
              <a:ext cx="38" cy="38"/>
            </a:xfrm>
            <a:custGeom>
              <a:avLst/>
              <a:gdLst>
                <a:gd name="T0" fmla="*/ 51 w 104"/>
                <a:gd name="T1" fmla="*/ 104 h 104"/>
                <a:gd name="T2" fmla="*/ 0 w 104"/>
                <a:gd name="T3" fmla="*/ 53 h 104"/>
                <a:gd name="T4" fmla="*/ 53 w 104"/>
                <a:gd name="T5" fmla="*/ 0 h 104"/>
                <a:gd name="T6" fmla="*/ 104 w 104"/>
                <a:gd name="T7" fmla="*/ 51 h 104"/>
                <a:gd name="T8" fmla="*/ 52 w 104"/>
                <a:gd name="T9" fmla="*/ 104 h 104"/>
                <a:gd name="T10" fmla="*/ 51 w 104"/>
                <a:gd name="T11" fmla="*/ 104 h 104"/>
                <a:gd name="T12" fmla="*/ 52 w 104"/>
                <a:gd name="T13" fmla="*/ 82 h 104"/>
                <a:gd name="T14" fmla="*/ 72 w 104"/>
                <a:gd name="T15" fmla="*/ 52 h 104"/>
                <a:gd name="T16" fmla="*/ 52 w 104"/>
                <a:gd name="T17" fmla="*/ 22 h 104"/>
                <a:gd name="T18" fmla="*/ 32 w 104"/>
                <a:gd name="T19" fmla="*/ 52 h 104"/>
                <a:gd name="T20" fmla="*/ 52 w 104"/>
                <a:gd name="T21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4">
                  <a:moveTo>
                    <a:pt x="51" y="104"/>
                  </a:moveTo>
                  <a:cubicBezTo>
                    <a:pt x="22" y="104"/>
                    <a:pt x="0" y="85"/>
                    <a:pt x="0" y="53"/>
                  </a:cubicBezTo>
                  <a:cubicBezTo>
                    <a:pt x="0" y="21"/>
                    <a:pt x="21" y="0"/>
                    <a:pt x="53" y="0"/>
                  </a:cubicBezTo>
                  <a:cubicBezTo>
                    <a:pt x="83" y="0"/>
                    <a:pt x="104" y="21"/>
                    <a:pt x="104" y="51"/>
                  </a:cubicBezTo>
                  <a:cubicBezTo>
                    <a:pt x="104" y="87"/>
                    <a:pt x="78" y="104"/>
                    <a:pt x="52" y="104"/>
                  </a:cubicBezTo>
                  <a:lnTo>
                    <a:pt x="51" y="104"/>
                  </a:lnTo>
                  <a:close/>
                  <a:moveTo>
                    <a:pt x="52" y="82"/>
                  </a:moveTo>
                  <a:cubicBezTo>
                    <a:pt x="64" y="82"/>
                    <a:pt x="72" y="70"/>
                    <a:pt x="72" y="52"/>
                  </a:cubicBezTo>
                  <a:cubicBezTo>
                    <a:pt x="72" y="37"/>
                    <a:pt x="66" y="22"/>
                    <a:pt x="52" y="22"/>
                  </a:cubicBezTo>
                  <a:cubicBezTo>
                    <a:pt x="38" y="22"/>
                    <a:pt x="32" y="37"/>
                    <a:pt x="32" y="52"/>
                  </a:cubicBezTo>
                  <a:cubicBezTo>
                    <a:pt x="32" y="69"/>
                    <a:pt x="39" y="82"/>
                    <a:pt x="52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7411" y="4133"/>
              <a:ext cx="29" cy="38"/>
            </a:xfrm>
            <a:custGeom>
              <a:avLst/>
              <a:gdLst>
                <a:gd name="T0" fmla="*/ 80 w 80"/>
                <a:gd name="T1" fmla="*/ 99 h 104"/>
                <a:gd name="T2" fmla="*/ 53 w 80"/>
                <a:gd name="T3" fmla="*/ 104 h 104"/>
                <a:gd name="T4" fmla="*/ 0 w 80"/>
                <a:gd name="T5" fmla="*/ 53 h 104"/>
                <a:gd name="T6" fmla="*/ 57 w 80"/>
                <a:gd name="T7" fmla="*/ 0 h 104"/>
                <a:gd name="T8" fmla="*/ 80 w 80"/>
                <a:gd name="T9" fmla="*/ 4 h 104"/>
                <a:gd name="T10" fmla="*/ 75 w 80"/>
                <a:gd name="T11" fmla="*/ 27 h 104"/>
                <a:gd name="T12" fmla="*/ 58 w 80"/>
                <a:gd name="T13" fmla="*/ 24 h 104"/>
                <a:gd name="T14" fmla="*/ 32 w 80"/>
                <a:gd name="T15" fmla="*/ 52 h 104"/>
                <a:gd name="T16" fmla="*/ 59 w 80"/>
                <a:gd name="T17" fmla="*/ 80 h 104"/>
                <a:gd name="T18" fmla="*/ 76 w 80"/>
                <a:gd name="T19" fmla="*/ 76 h 104"/>
                <a:gd name="T20" fmla="*/ 80 w 80"/>
                <a:gd name="T21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04">
                  <a:moveTo>
                    <a:pt x="80" y="99"/>
                  </a:moveTo>
                  <a:cubicBezTo>
                    <a:pt x="75" y="102"/>
                    <a:pt x="64" y="104"/>
                    <a:pt x="53" y="104"/>
                  </a:cubicBezTo>
                  <a:cubicBezTo>
                    <a:pt x="21" y="104"/>
                    <a:pt x="0" y="84"/>
                    <a:pt x="0" y="53"/>
                  </a:cubicBezTo>
                  <a:cubicBezTo>
                    <a:pt x="0" y="24"/>
                    <a:pt x="20" y="0"/>
                    <a:pt x="57" y="0"/>
                  </a:cubicBezTo>
                  <a:cubicBezTo>
                    <a:pt x="65" y="0"/>
                    <a:pt x="74" y="2"/>
                    <a:pt x="80" y="4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2" y="26"/>
                    <a:pt x="66" y="24"/>
                    <a:pt x="58" y="24"/>
                  </a:cubicBezTo>
                  <a:cubicBezTo>
                    <a:pt x="42" y="24"/>
                    <a:pt x="31" y="36"/>
                    <a:pt x="32" y="52"/>
                  </a:cubicBezTo>
                  <a:cubicBezTo>
                    <a:pt x="32" y="70"/>
                    <a:pt x="44" y="80"/>
                    <a:pt x="59" y="80"/>
                  </a:cubicBezTo>
                  <a:cubicBezTo>
                    <a:pt x="66" y="80"/>
                    <a:pt x="72" y="78"/>
                    <a:pt x="76" y="76"/>
                  </a:cubicBezTo>
                  <a:lnTo>
                    <a:pt x="8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7092" y="4120"/>
              <a:ext cx="40" cy="51"/>
            </a:xfrm>
            <a:custGeom>
              <a:avLst/>
              <a:gdLst>
                <a:gd name="T0" fmla="*/ 108 w 108"/>
                <a:gd name="T1" fmla="*/ 132 h 139"/>
                <a:gd name="T2" fmla="*/ 70 w 108"/>
                <a:gd name="T3" fmla="*/ 139 h 139"/>
                <a:gd name="T4" fmla="*/ 0 w 108"/>
                <a:gd name="T5" fmla="*/ 71 h 139"/>
                <a:gd name="T6" fmla="*/ 76 w 108"/>
                <a:gd name="T7" fmla="*/ 0 h 139"/>
                <a:gd name="T8" fmla="*/ 108 w 108"/>
                <a:gd name="T9" fmla="*/ 5 h 139"/>
                <a:gd name="T10" fmla="*/ 101 w 108"/>
                <a:gd name="T11" fmla="*/ 32 h 139"/>
                <a:gd name="T12" fmla="*/ 76 w 108"/>
                <a:gd name="T13" fmla="*/ 28 h 139"/>
                <a:gd name="T14" fmla="*/ 31 w 108"/>
                <a:gd name="T15" fmla="*/ 69 h 139"/>
                <a:gd name="T16" fmla="*/ 76 w 108"/>
                <a:gd name="T17" fmla="*/ 111 h 139"/>
                <a:gd name="T18" fmla="*/ 103 w 108"/>
                <a:gd name="T19" fmla="*/ 106 h 139"/>
                <a:gd name="T20" fmla="*/ 108 w 108"/>
                <a:gd name="T21" fmla="*/ 13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39">
                  <a:moveTo>
                    <a:pt x="108" y="132"/>
                  </a:moveTo>
                  <a:cubicBezTo>
                    <a:pt x="100" y="136"/>
                    <a:pt x="86" y="139"/>
                    <a:pt x="70" y="139"/>
                  </a:cubicBezTo>
                  <a:cubicBezTo>
                    <a:pt x="27" y="139"/>
                    <a:pt x="0" y="112"/>
                    <a:pt x="0" y="71"/>
                  </a:cubicBezTo>
                  <a:cubicBezTo>
                    <a:pt x="0" y="32"/>
                    <a:pt x="27" y="0"/>
                    <a:pt x="76" y="0"/>
                  </a:cubicBezTo>
                  <a:cubicBezTo>
                    <a:pt x="87" y="0"/>
                    <a:pt x="99" y="2"/>
                    <a:pt x="108" y="5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6" y="30"/>
                    <a:pt x="86" y="28"/>
                    <a:pt x="76" y="28"/>
                  </a:cubicBezTo>
                  <a:cubicBezTo>
                    <a:pt x="48" y="28"/>
                    <a:pt x="31" y="47"/>
                    <a:pt x="31" y="69"/>
                  </a:cubicBezTo>
                  <a:cubicBezTo>
                    <a:pt x="31" y="93"/>
                    <a:pt x="49" y="111"/>
                    <a:pt x="76" y="111"/>
                  </a:cubicBezTo>
                  <a:cubicBezTo>
                    <a:pt x="86" y="111"/>
                    <a:pt x="96" y="108"/>
                    <a:pt x="103" y="106"/>
                  </a:cubicBezTo>
                  <a:lnTo>
                    <a:pt x="10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7450" y="4118"/>
              <a:ext cx="12" cy="52"/>
            </a:xfrm>
            <a:custGeom>
              <a:avLst/>
              <a:gdLst>
                <a:gd name="T0" fmla="*/ 16 w 32"/>
                <a:gd name="T1" fmla="*/ 31 h 143"/>
                <a:gd name="T2" fmla="*/ 0 w 32"/>
                <a:gd name="T3" fmla="*/ 16 h 143"/>
                <a:gd name="T4" fmla="*/ 16 w 32"/>
                <a:gd name="T5" fmla="*/ 0 h 143"/>
                <a:gd name="T6" fmla="*/ 32 w 32"/>
                <a:gd name="T7" fmla="*/ 16 h 143"/>
                <a:gd name="T8" fmla="*/ 16 w 32"/>
                <a:gd name="T9" fmla="*/ 31 h 143"/>
                <a:gd name="T10" fmla="*/ 0 w 32"/>
                <a:gd name="T11" fmla="*/ 143 h 143"/>
                <a:gd name="T12" fmla="*/ 0 w 32"/>
                <a:gd name="T13" fmla="*/ 43 h 143"/>
                <a:gd name="T14" fmla="*/ 31 w 32"/>
                <a:gd name="T15" fmla="*/ 43 h 143"/>
                <a:gd name="T16" fmla="*/ 31 w 32"/>
                <a:gd name="T17" fmla="*/ 143 h 143"/>
                <a:gd name="T18" fmla="*/ 0 w 32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43">
                  <a:moveTo>
                    <a:pt x="16" y="31"/>
                  </a:moveTo>
                  <a:cubicBezTo>
                    <a:pt x="6" y="31"/>
                    <a:pt x="0" y="24"/>
                    <a:pt x="0" y="16"/>
                  </a:cubicBezTo>
                  <a:cubicBezTo>
                    <a:pt x="0" y="7"/>
                    <a:pt x="6" y="0"/>
                    <a:pt x="16" y="0"/>
                  </a:cubicBezTo>
                  <a:cubicBezTo>
                    <a:pt x="26" y="0"/>
                    <a:pt x="32" y="7"/>
                    <a:pt x="32" y="16"/>
                  </a:cubicBezTo>
                  <a:cubicBezTo>
                    <a:pt x="32" y="24"/>
                    <a:pt x="26" y="31"/>
                    <a:pt x="16" y="31"/>
                  </a:cubicBezTo>
                  <a:close/>
                  <a:moveTo>
                    <a:pt x="0" y="1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143"/>
                    <a:pt x="31" y="143"/>
                    <a:pt x="31" y="143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auto">
            <a:xfrm>
              <a:off x="7472" y="4133"/>
              <a:ext cx="35" cy="38"/>
            </a:xfrm>
            <a:custGeom>
              <a:avLst/>
              <a:gdLst>
                <a:gd name="T0" fmla="*/ 30 w 95"/>
                <a:gd name="T1" fmla="*/ 62 h 104"/>
                <a:gd name="T2" fmla="*/ 58 w 95"/>
                <a:gd name="T3" fmla="*/ 81 h 104"/>
                <a:gd name="T4" fmla="*/ 85 w 95"/>
                <a:gd name="T5" fmla="*/ 76 h 104"/>
                <a:gd name="T6" fmla="*/ 89 w 95"/>
                <a:gd name="T7" fmla="*/ 97 h 104"/>
                <a:gd name="T8" fmla="*/ 53 w 95"/>
                <a:gd name="T9" fmla="*/ 104 h 104"/>
                <a:gd name="T10" fmla="*/ 0 w 95"/>
                <a:gd name="T11" fmla="*/ 53 h 104"/>
                <a:gd name="T12" fmla="*/ 50 w 95"/>
                <a:gd name="T13" fmla="*/ 0 h 104"/>
                <a:gd name="T14" fmla="*/ 95 w 95"/>
                <a:gd name="T15" fmla="*/ 50 h 104"/>
                <a:gd name="T16" fmla="*/ 94 w 95"/>
                <a:gd name="T17" fmla="*/ 62 h 104"/>
                <a:gd name="T18" fmla="*/ 30 w 95"/>
                <a:gd name="T19" fmla="*/ 62 h 104"/>
                <a:gd name="T20" fmla="*/ 66 w 95"/>
                <a:gd name="T21" fmla="*/ 41 h 104"/>
                <a:gd name="T22" fmla="*/ 49 w 95"/>
                <a:gd name="T23" fmla="*/ 21 h 104"/>
                <a:gd name="T24" fmla="*/ 30 w 95"/>
                <a:gd name="T25" fmla="*/ 41 h 104"/>
                <a:gd name="T26" fmla="*/ 66 w 95"/>
                <a:gd name="T27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4">
                  <a:moveTo>
                    <a:pt x="30" y="62"/>
                  </a:moveTo>
                  <a:cubicBezTo>
                    <a:pt x="31" y="75"/>
                    <a:pt x="43" y="81"/>
                    <a:pt x="58" y="81"/>
                  </a:cubicBezTo>
                  <a:cubicBezTo>
                    <a:pt x="68" y="81"/>
                    <a:pt x="77" y="79"/>
                    <a:pt x="85" y="76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79" y="102"/>
                    <a:pt x="67" y="104"/>
                    <a:pt x="53" y="104"/>
                  </a:cubicBezTo>
                  <a:cubicBezTo>
                    <a:pt x="20" y="104"/>
                    <a:pt x="0" y="84"/>
                    <a:pt x="0" y="53"/>
                  </a:cubicBezTo>
                  <a:cubicBezTo>
                    <a:pt x="0" y="28"/>
                    <a:pt x="16" y="0"/>
                    <a:pt x="50" y="0"/>
                  </a:cubicBezTo>
                  <a:cubicBezTo>
                    <a:pt x="83" y="0"/>
                    <a:pt x="95" y="25"/>
                    <a:pt x="95" y="50"/>
                  </a:cubicBezTo>
                  <a:cubicBezTo>
                    <a:pt x="95" y="55"/>
                    <a:pt x="94" y="60"/>
                    <a:pt x="94" y="62"/>
                  </a:cubicBezTo>
                  <a:lnTo>
                    <a:pt x="30" y="62"/>
                  </a:lnTo>
                  <a:close/>
                  <a:moveTo>
                    <a:pt x="66" y="41"/>
                  </a:moveTo>
                  <a:cubicBezTo>
                    <a:pt x="66" y="33"/>
                    <a:pt x="63" y="21"/>
                    <a:pt x="49" y="21"/>
                  </a:cubicBezTo>
                  <a:cubicBezTo>
                    <a:pt x="36" y="21"/>
                    <a:pt x="30" y="33"/>
                    <a:pt x="30" y="41"/>
                  </a:cubicBezTo>
                  <a:lnTo>
                    <a:pt x="66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7514" y="4124"/>
              <a:ext cx="24" cy="47"/>
            </a:xfrm>
            <a:custGeom>
              <a:avLst/>
              <a:gdLst>
                <a:gd name="T0" fmla="*/ 44 w 66"/>
                <a:gd name="T1" fmla="*/ 0 h 129"/>
                <a:gd name="T2" fmla="*/ 44 w 66"/>
                <a:gd name="T3" fmla="*/ 27 h 129"/>
                <a:gd name="T4" fmla="*/ 66 w 66"/>
                <a:gd name="T5" fmla="*/ 27 h 129"/>
                <a:gd name="T6" fmla="*/ 66 w 66"/>
                <a:gd name="T7" fmla="*/ 50 h 129"/>
                <a:gd name="T8" fmla="*/ 44 w 66"/>
                <a:gd name="T9" fmla="*/ 50 h 129"/>
                <a:gd name="T10" fmla="*/ 44 w 66"/>
                <a:gd name="T11" fmla="*/ 86 h 129"/>
                <a:gd name="T12" fmla="*/ 56 w 66"/>
                <a:gd name="T13" fmla="*/ 103 h 129"/>
                <a:gd name="T14" fmla="*/ 65 w 66"/>
                <a:gd name="T15" fmla="*/ 103 h 129"/>
                <a:gd name="T16" fmla="*/ 65 w 66"/>
                <a:gd name="T17" fmla="*/ 126 h 129"/>
                <a:gd name="T18" fmla="*/ 45 w 66"/>
                <a:gd name="T19" fmla="*/ 129 h 129"/>
                <a:gd name="T20" fmla="*/ 22 w 66"/>
                <a:gd name="T21" fmla="*/ 120 h 129"/>
                <a:gd name="T22" fmla="*/ 14 w 66"/>
                <a:gd name="T23" fmla="*/ 91 h 129"/>
                <a:gd name="T24" fmla="*/ 14 w 66"/>
                <a:gd name="T25" fmla="*/ 50 h 129"/>
                <a:gd name="T26" fmla="*/ 0 w 66"/>
                <a:gd name="T27" fmla="*/ 50 h 129"/>
                <a:gd name="T28" fmla="*/ 0 w 66"/>
                <a:gd name="T29" fmla="*/ 27 h 129"/>
                <a:gd name="T30" fmla="*/ 14 w 66"/>
                <a:gd name="T31" fmla="*/ 27 h 129"/>
                <a:gd name="T32" fmla="*/ 14 w 66"/>
                <a:gd name="T33" fmla="*/ 9 h 129"/>
                <a:gd name="T34" fmla="*/ 44 w 66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29">
                  <a:moveTo>
                    <a:pt x="44" y="0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4" y="98"/>
                    <a:pt x="47" y="103"/>
                    <a:pt x="56" y="103"/>
                  </a:cubicBezTo>
                  <a:cubicBezTo>
                    <a:pt x="60" y="103"/>
                    <a:pt x="62" y="103"/>
                    <a:pt x="65" y="103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1" y="127"/>
                    <a:pt x="54" y="129"/>
                    <a:pt x="45" y="129"/>
                  </a:cubicBezTo>
                  <a:cubicBezTo>
                    <a:pt x="36" y="129"/>
                    <a:pt x="27" y="125"/>
                    <a:pt x="22" y="120"/>
                  </a:cubicBezTo>
                  <a:cubicBezTo>
                    <a:pt x="16" y="114"/>
                    <a:pt x="14" y="105"/>
                    <a:pt x="14" y="9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9"/>
                    <a:pt x="14" y="9"/>
                    <a:pt x="14" y="9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7545" y="4134"/>
              <a:ext cx="38" cy="52"/>
            </a:xfrm>
            <a:custGeom>
              <a:avLst/>
              <a:gdLst>
                <a:gd name="T0" fmla="*/ 34 w 104"/>
                <a:gd name="T1" fmla="*/ 0 h 144"/>
                <a:gd name="T2" fmla="*/ 49 w 104"/>
                <a:gd name="T3" fmla="*/ 49 h 144"/>
                <a:gd name="T4" fmla="*/ 54 w 104"/>
                <a:gd name="T5" fmla="*/ 68 h 144"/>
                <a:gd name="T6" fmla="*/ 54 w 104"/>
                <a:gd name="T7" fmla="*/ 68 h 144"/>
                <a:gd name="T8" fmla="*/ 59 w 104"/>
                <a:gd name="T9" fmla="*/ 49 h 144"/>
                <a:gd name="T10" fmla="*/ 71 w 104"/>
                <a:gd name="T11" fmla="*/ 0 h 144"/>
                <a:gd name="T12" fmla="*/ 104 w 104"/>
                <a:gd name="T13" fmla="*/ 0 h 144"/>
                <a:gd name="T14" fmla="*/ 81 w 104"/>
                <a:gd name="T15" fmla="*/ 66 h 144"/>
                <a:gd name="T16" fmla="*/ 46 w 104"/>
                <a:gd name="T17" fmla="*/ 131 h 144"/>
                <a:gd name="T18" fmla="*/ 16 w 104"/>
                <a:gd name="T19" fmla="*/ 144 h 144"/>
                <a:gd name="T20" fmla="*/ 10 w 104"/>
                <a:gd name="T21" fmla="*/ 118 h 144"/>
                <a:gd name="T22" fmla="*/ 23 w 104"/>
                <a:gd name="T23" fmla="*/ 113 h 144"/>
                <a:gd name="T24" fmla="*/ 36 w 104"/>
                <a:gd name="T25" fmla="*/ 101 h 144"/>
                <a:gd name="T26" fmla="*/ 38 w 104"/>
                <a:gd name="T27" fmla="*/ 96 h 144"/>
                <a:gd name="T28" fmla="*/ 36 w 104"/>
                <a:gd name="T29" fmla="*/ 91 h 144"/>
                <a:gd name="T30" fmla="*/ 0 w 104"/>
                <a:gd name="T31" fmla="*/ 0 h 144"/>
                <a:gd name="T32" fmla="*/ 34 w 104"/>
                <a:gd name="T3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44">
                  <a:moveTo>
                    <a:pt x="34" y="0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51" y="55"/>
                    <a:pt x="53" y="62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6" y="62"/>
                    <a:pt x="57" y="55"/>
                    <a:pt x="59" y="4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67" y="105"/>
                    <a:pt x="57" y="121"/>
                    <a:pt x="46" y="131"/>
                  </a:cubicBezTo>
                  <a:cubicBezTo>
                    <a:pt x="35" y="140"/>
                    <a:pt x="24" y="144"/>
                    <a:pt x="16" y="144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4" y="118"/>
                    <a:pt x="18" y="116"/>
                    <a:pt x="23" y="113"/>
                  </a:cubicBezTo>
                  <a:cubicBezTo>
                    <a:pt x="28" y="111"/>
                    <a:pt x="33" y="106"/>
                    <a:pt x="36" y="101"/>
                  </a:cubicBezTo>
                  <a:cubicBezTo>
                    <a:pt x="37" y="99"/>
                    <a:pt x="38" y="98"/>
                    <a:pt x="38" y="96"/>
                  </a:cubicBezTo>
                  <a:cubicBezTo>
                    <a:pt x="38" y="95"/>
                    <a:pt x="37" y="94"/>
                    <a:pt x="36" y="9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66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7" r:id="rId7"/>
    <p:sldLayoutId id="2147483673" r:id="rId8"/>
    <p:sldLayoutId id="2147483675" r:id="rId9"/>
    <p:sldLayoutId id="2147483674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olidLabResearch/WhatsInAPod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watch?v=hbqSyU6cqFQ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c-editor.org/rfc/rfc7231" TargetMode="External"/><Relationship Id="rId2" Type="http://schemas.openxmlformats.org/officeDocument/2006/relationships/hyperlink" Target="https://httpwg.org/specs/rfc7230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fc-editor.org/rfc/rfc723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w3.org/2005/Incubator/webid/spec/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xmlns.com/foaf/0.1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olidLabResearch/WhatsInAPo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olid.github.io/solid-oidc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o.digita.ai/reuse-patterns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1.smalsrech.be/" TargetMode="External"/><Relationship Id="rId2" Type="http://schemas.openxmlformats.org/officeDocument/2006/relationships/hyperlink" Target="https://github.com/CommunitySolidServer/CommunitySolidServe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olid2.smalsrech.be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overheid.vlaanderen.be/informatie-vlaanderen/producten-diensten/gegevensdelingsplatform-magda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hyperlink" Target="https://www.youtube.com/watch?v=jZIzLmnBB98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s://www.vlaanderen.be/digitaal-vlaanderen/het-vlaams-datanutsbedrijf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s://www.vlaanderen.be/acm-idm-standaard-aansluitingsproc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jZIzLmnBB98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vc-data-mode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lidproject.org/T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odeSolidServer/node-solid-server" TargetMode="External"/><Relationship Id="rId2" Type="http://schemas.openxmlformats.org/officeDocument/2006/relationships/hyperlink" Target="https://github.com/CommunitySolidServer/CommunitySolidServe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ithub.com/pdsinterop/php-solid-server" TargetMode="External"/><Relationship Id="rId4" Type="http://schemas.openxmlformats.org/officeDocument/2006/relationships/hyperlink" Target="https://github.com/pdsinterop/solid-nextclou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.ai/" TargetMode="External"/><Relationship Id="rId2" Type="http://schemas.openxmlformats.org/officeDocument/2006/relationships/hyperlink" Target="https://www.inrupt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SOLID</a:t>
            </a:r>
            <a:br>
              <a:rPr lang="en-GB" dirty="0" smtClean="0"/>
            </a:br>
            <a:r>
              <a:rPr lang="en-GB" dirty="0" smtClean="0"/>
              <a:t>Overview – Specifications – Use cases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Fabien Petitcolas, Kristof Verslype </a:t>
            </a:r>
            <a:r>
              <a:rPr lang="en-GB" smtClean="0"/>
              <a:t>– April </a:t>
            </a:r>
            <a:r>
              <a:rPr lang="en-GB" dirty="0" smtClean="0"/>
              <a:t>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3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149351115.v2.pressablecdn.com/wp-content/uploads/2020/04/iStock-1164721436-990x6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071" y="1048074"/>
            <a:ext cx="4782705" cy="4784970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specifications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439816" y="2823883"/>
            <a:ext cx="620964" cy="1221880"/>
            <a:chOff x="4401671" y="2823883"/>
            <a:chExt cx="620964" cy="122188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01671" y="2823883"/>
              <a:ext cx="620964" cy="605117"/>
            </a:xfrm>
            <a:prstGeom prst="line">
              <a:avLst/>
            </a:prstGeom>
            <a:ln w="38100" cap="rnd"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10635" y="3433763"/>
              <a:ext cx="612000" cy="612000"/>
            </a:xfrm>
            <a:prstGeom prst="line">
              <a:avLst/>
            </a:prstGeom>
            <a:ln w="38100" cap="rnd"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7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containers are called “POD” in the SOLID context</a:t>
            </a:r>
          </a:p>
          <a:p>
            <a:pPr lvl="1"/>
            <a:r>
              <a:rPr lang="en-GB" dirty="0" smtClean="0"/>
              <a:t>Store data as web resources (e.g., identified by URI) in a hierarchical manner</a:t>
            </a:r>
          </a:p>
          <a:p>
            <a:pPr lvl="2"/>
            <a:r>
              <a:rPr lang="en-GB" dirty="0"/>
              <a:t>Container could be a folder in file system</a:t>
            </a:r>
          </a:p>
          <a:p>
            <a:pPr lvl="2"/>
            <a:r>
              <a:rPr lang="en-GB" dirty="0"/>
              <a:t>Resource could be a file</a:t>
            </a:r>
          </a:p>
          <a:p>
            <a:pPr lvl="1"/>
            <a:r>
              <a:rPr lang="en-GB" dirty="0" smtClean="0"/>
              <a:t>Store structured, semi-structured or unstructured data</a:t>
            </a:r>
          </a:p>
          <a:p>
            <a:pPr lvl="1"/>
            <a:r>
              <a:rPr lang="en-GB" dirty="0" smtClean="0"/>
              <a:t>End-user applications provide a </a:t>
            </a:r>
            <a:r>
              <a:rPr lang="en-GB" i="1" dirty="0" smtClean="0"/>
              <a:t>view</a:t>
            </a:r>
            <a:r>
              <a:rPr lang="en-GB" dirty="0" smtClean="0"/>
              <a:t> on the data</a:t>
            </a:r>
          </a:p>
          <a:p>
            <a:r>
              <a:rPr lang="en-GB" dirty="0" smtClean="0"/>
              <a:t>Communication is governed by the “SOLID” protocol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Personal online data-stores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271465" y="4365103"/>
            <a:ext cx="8064895" cy="2304069"/>
            <a:chOff x="154257" y="3717032"/>
            <a:chExt cx="9566489" cy="2733061"/>
          </a:xfrm>
        </p:grpSpPr>
        <p:sp>
          <p:nvSpPr>
            <p:cNvPr id="34" name="TextBox 33"/>
            <p:cNvSpPr txBox="1"/>
            <p:nvPr/>
          </p:nvSpPr>
          <p:spPr>
            <a:xfrm>
              <a:off x="626525" y="5733257"/>
              <a:ext cx="2232249" cy="438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/>
                  </a:solidFill>
                </a:rPr>
                <a:t>Storage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10797" y="5733257"/>
              <a:ext cx="771006" cy="43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/>
                  </a:solidFill>
                </a:rPr>
                <a:t>Apps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99834" y="3813372"/>
              <a:ext cx="1336123" cy="1944216"/>
              <a:chOff x="1415479" y="687821"/>
              <a:chExt cx="1593154" cy="2597163"/>
            </a:xfrm>
          </p:grpSpPr>
          <p:sp>
            <p:nvSpPr>
              <p:cNvPr id="4" name="Flowchart: Magnetic Disk 3"/>
              <p:cNvSpPr/>
              <p:nvPr/>
            </p:nvSpPr>
            <p:spPr bwMode="auto">
              <a:xfrm>
                <a:off x="1415480" y="2276872"/>
                <a:ext cx="1593153" cy="1008112"/>
              </a:xfrm>
              <a:prstGeom prst="flowChartMagneticDisk">
                <a:avLst/>
              </a:prstGeom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050" dirty="0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5" name="Flowchart: Magnetic Disk 4"/>
              <p:cNvSpPr/>
              <p:nvPr/>
            </p:nvSpPr>
            <p:spPr bwMode="auto">
              <a:xfrm>
                <a:off x="1415480" y="1484784"/>
                <a:ext cx="1593153" cy="1008112"/>
              </a:xfrm>
              <a:prstGeom prst="flowChartMagneticDisk">
                <a:avLst/>
              </a:prstGeom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050" dirty="0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6" name="Flowchart: Magnetic Disk 5"/>
              <p:cNvSpPr/>
              <p:nvPr/>
            </p:nvSpPr>
            <p:spPr bwMode="auto">
              <a:xfrm>
                <a:off x="1415479" y="687821"/>
                <a:ext cx="1593153" cy="1008112"/>
              </a:xfrm>
              <a:prstGeom prst="flowChartMagneticDisk">
                <a:avLst/>
              </a:prstGeom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050" dirty="0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209941" y="3717032"/>
              <a:ext cx="1172718" cy="1944216"/>
              <a:chOff x="2063552" y="908720"/>
              <a:chExt cx="1172718" cy="194421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063552" y="908720"/>
                <a:ext cx="1152128" cy="1944216"/>
                <a:chOff x="2063552" y="908720"/>
                <a:chExt cx="1152128" cy="1944216"/>
              </a:xfrm>
            </p:grpSpPr>
            <p:sp>
              <p:nvSpPr>
                <p:cNvPr id="30" name="Rounded Rectangle 29"/>
                <p:cNvSpPr/>
                <p:nvPr/>
              </p:nvSpPr>
              <p:spPr bwMode="auto">
                <a:xfrm>
                  <a:off x="2063552" y="908720"/>
                  <a:ext cx="1152128" cy="1944216"/>
                </a:xfrm>
                <a:prstGeom prst="round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accent6"/>
                  </a:solidFill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 sz="1050" dirty="0" smtClea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2588179" y="2678053"/>
                  <a:ext cx="102875" cy="102875"/>
                </a:xfrm>
                <a:prstGeom prst="ellipse">
                  <a:avLst/>
                </a:prstGeom>
                <a:ln>
                  <a:solidFill>
                    <a:schemeClr val="accent6"/>
                  </a:solidFill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 sz="1050" dirty="0" smtClea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 bwMode="auto">
                <a:xfrm>
                  <a:off x="2459596" y="992424"/>
                  <a:ext cx="360040" cy="45719"/>
                </a:xfrm>
                <a:prstGeom prst="roundRect">
                  <a:avLst/>
                </a:prstGeom>
                <a:ln>
                  <a:solidFill>
                    <a:schemeClr val="accent6"/>
                  </a:solidFill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 sz="1050" dirty="0" smtClea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2135560" y="1124744"/>
                  <a:ext cx="1008112" cy="1512168"/>
                </a:xfrm>
                <a:prstGeom prst="rect">
                  <a:avLst/>
                </a:prstGeom>
                <a:ln w="9525">
                  <a:solidFill>
                    <a:schemeClr val="accent6"/>
                  </a:solidFill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 sz="1050" dirty="0" smtClean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 flipH="1">
                <a:off x="3228975" y="1895055"/>
                <a:ext cx="7295" cy="42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Left-Right Arrow 36"/>
            <p:cNvSpPr/>
            <p:nvPr/>
          </p:nvSpPr>
          <p:spPr bwMode="auto">
            <a:xfrm>
              <a:off x="4728409" y="4245297"/>
              <a:ext cx="2306828" cy="887687"/>
            </a:xfrm>
            <a:prstGeom prst="leftRightArrow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5675" y="4352938"/>
              <a:ext cx="734868" cy="67240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5878" y="5085184"/>
              <a:ext cx="734868" cy="67240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54257" y="6011996"/>
              <a:ext cx="3248174" cy="438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/>
                  </a:solidFill>
                </a:rPr>
                <a:t>(e.g., file system, database)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44246" y="6011995"/>
              <a:ext cx="904108" cy="43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/>
                  </a:solidFill>
                </a:rPr>
                <a:t>(view)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 bwMode="auto">
            <a:xfrm>
              <a:off x="2584390" y="4220035"/>
              <a:ext cx="772440" cy="936103"/>
            </a:xfrm>
            <a:prstGeom prst="roundRect">
              <a:avLst/>
            </a:prstGeom>
            <a:ln>
              <a:solidFill>
                <a:schemeClr val="accent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accent2"/>
                  </a:solidFill>
                </a:rPr>
                <a:t>SOLID plug-in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511" y="4890165"/>
              <a:ext cx="734868" cy="672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11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000" dirty="0" smtClean="0">
                <a:latin typeface="Lucida Console" panose="020B0609040504020204" pitchFamily="49" charset="0"/>
              </a:rPr>
              <a:t>https:/​/</a:t>
            </a:r>
            <a:r>
              <a:rPr lang="en-GB" sz="2000" dirty="0" err="1" smtClean="0">
                <a:latin typeface="Lucida Console" panose="020B0609040504020204" pitchFamily="49" charset="0"/>
              </a:rPr>
              <a:t>frank.pod</a:t>
            </a:r>
            <a:r>
              <a:rPr lang="en-GB" sz="2000" dirty="0" smtClean="0">
                <a:latin typeface="Lucida Console" panose="020B0609040504020204" pitchFamily="49" charset="0"/>
              </a:rPr>
              <a:t>/ </a:t>
            </a:r>
            <a:r>
              <a:rPr lang="en-GB" i="1" dirty="0"/>
              <a:t>(</a:t>
            </a:r>
            <a:r>
              <a:rPr lang="en-GB" i="1" dirty="0" smtClean="0"/>
              <a:t>container)</a:t>
            </a:r>
            <a:endParaRPr lang="en-GB" i="1" dirty="0"/>
          </a:p>
          <a:p>
            <a:pPr lvl="1"/>
            <a:endParaRPr lang="en-GB" sz="2100" dirty="0" smtClean="0">
              <a:latin typeface="Lucida Console" panose="020B0609040504020204" pitchFamily="49" charset="0"/>
            </a:endParaRPr>
          </a:p>
          <a:p>
            <a:pPr lvl="1"/>
            <a:endParaRPr lang="en-GB" sz="2100" dirty="0">
              <a:latin typeface="Lucida Console" panose="020B0609040504020204" pitchFamily="49" charset="0"/>
            </a:endParaRPr>
          </a:p>
          <a:p>
            <a:pPr lvl="1"/>
            <a:endParaRPr lang="en-GB" sz="2100" dirty="0" smtClean="0">
              <a:latin typeface="Lucida Console" panose="020B0609040504020204" pitchFamily="49" charset="0"/>
            </a:endParaRPr>
          </a:p>
          <a:p>
            <a:pPr lvl="1"/>
            <a:r>
              <a:rPr lang="en-GB" sz="2100" dirty="0" smtClean="0">
                <a:latin typeface="Lucida Console" panose="020B0609040504020204" pitchFamily="49" charset="0"/>
              </a:rPr>
              <a:t>people</a:t>
            </a:r>
            <a:r>
              <a:rPr lang="en-GB" sz="2100" dirty="0">
                <a:latin typeface="Lucida Console" panose="020B0609040504020204" pitchFamily="49" charset="0"/>
              </a:rPr>
              <a:t>/ </a:t>
            </a:r>
            <a:r>
              <a:rPr lang="en-GB" i="1" dirty="0" smtClean="0"/>
              <a:t>(container)</a:t>
            </a:r>
          </a:p>
          <a:p>
            <a:pPr lvl="2"/>
            <a:r>
              <a:rPr lang="en-GB" dirty="0" err="1" smtClean="0">
                <a:latin typeface="Lucida Console" panose="020B0609040504020204" pitchFamily="49" charset="0"/>
              </a:rPr>
              <a:t>paul.ttl</a:t>
            </a:r>
            <a:r>
              <a:rPr lang="en-GB" dirty="0" smtClean="0">
                <a:latin typeface="Lucida Console" panose="020B0609040504020204" pitchFamily="49" charset="0"/>
              </a:rPr>
              <a:t> </a:t>
            </a:r>
            <a:r>
              <a:rPr lang="en-GB" i="1" dirty="0" smtClean="0"/>
              <a:t>(RDF document)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2"/>
            <a:r>
              <a:rPr lang="en-GB" dirty="0" err="1" smtClean="0">
                <a:latin typeface="Lucida Console" panose="020B0609040504020204" pitchFamily="49" charset="0"/>
              </a:rPr>
              <a:t>johan.ttl</a:t>
            </a:r>
            <a:r>
              <a:rPr lang="en-GB" dirty="0" smtClean="0">
                <a:latin typeface="Lucida Console" panose="020B0609040504020204" pitchFamily="49" charset="0"/>
              </a:rPr>
              <a:t> </a:t>
            </a:r>
            <a:r>
              <a:rPr lang="en-GB" i="1" dirty="0" smtClean="0"/>
              <a:t>(RDF document)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2"/>
            <a:r>
              <a:rPr lang="en-GB" dirty="0" smtClean="0"/>
              <a:t>…</a:t>
            </a:r>
          </a:p>
          <a:p>
            <a:pPr lvl="1"/>
            <a:endParaRPr lang="en-GB" sz="2100" dirty="0" smtClean="0">
              <a:latin typeface="Lucida Console" panose="020B0609040504020204" pitchFamily="49" charset="0"/>
            </a:endParaRPr>
          </a:p>
          <a:p>
            <a:pPr lvl="1"/>
            <a:r>
              <a:rPr lang="en-GB" sz="2100" dirty="0" smtClean="0">
                <a:latin typeface="Lucida Console" panose="020B0609040504020204" pitchFamily="49" charset="0"/>
              </a:rPr>
              <a:t>private</a:t>
            </a:r>
            <a:r>
              <a:rPr lang="en-GB" sz="2100" dirty="0">
                <a:latin typeface="Lucida Console" panose="020B0609040504020204" pitchFamily="49" charset="0"/>
              </a:rPr>
              <a:t>/ </a:t>
            </a:r>
            <a:r>
              <a:rPr lang="en-GB" i="1" dirty="0" smtClean="0"/>
              <a:t>(container)</a:t>
            </a:r>
          </a:p>
          <a:p>
            <a:pPr lvl="2"/>
            <a:r>
              <a:rPr lang="en-GB" dirty="0" smtClean="0">
                <a:latin typeface="Lucida Console" panose="020B0609040504020204" pitchFamily="49" charset="0"/>
              </a:rPr>
              <a:t>photos/ </a:t>
            </a:r>
            <a:r>
              <a:rPr lang="en-GB" i="1" dirty="0"/>
              <a:t>(container 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3"/>
            <a:r>
              <a:rPr lang="en-GB" dirty="0" smtClean="0">
                <a:latin typeface="Lucida Console" panose="020B0609040504020204" pitchFamily="49" charset="0"/>
              </a:rPr>
              <a:t>2023-01/ </a:t>
            </a:r>
            <a:r>
              <a:rPr lang="en-GB" i="1" dirty="0"/>
              <a:t>(container)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4"/>
            <a:r>
              <a:rPr lang="en-GB" dirty="0" smtClean="0">
                <a:latin typeface="Lucida Console" panose="020B0609040504020204" pitchFamily="49" charset="0"/>
              </a:rPr>
              <a:t>IMG_1.jpg </a:t>
            </a:r>
            <a:r>
              <a:rPr lang="en-GB" i="1" dirty="0"/>
              <a:t>(non-RDF document)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4"/>
            <a:r>
              <a:rPr lang="en-GB" dirty="0" smtClean="0">
                <a:latin typeface="Lucida Console" panose="020B0609040504020204" pitchFamily="49" charset="0"/>
              </a:rPr>
              <a:t>IMG_2.jpg </a:t>
            </a:r>
            <a:r>
              <a:rPr lang="en-GB" i="1" dirty="0"/>
              <a:t>(non-RDF document)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4"/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POD example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55440" y="6360151"/>
            <a:ext cx="6570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Source: Ruben </a:t>
            </a:r>
            <a:r>
              <a:rPr lang="en-GB" sz="12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Dedecker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, et al. “ What’s in a Pod?, 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https://github.com/SolidLabResearch/WhatsInAPod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168008" y="1340768"/>
            <a:ext cx="5688632" cy="4536504"/>
          </a:xfrm>
          <a:prstGeom prst="rect">
            <a:avLst/>
          </a:prstGeom>
          <a:noFill/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312025" y="2708920"/>
            <a:ext cx="5400600" cy="1322814"/>
          </a:xfrm>
          <a:prstGeom prst="rect">
            <a:avLst/>
          </a:prstGeom>
          <a:noFill/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68008" y="1340768"/>
            <a:ext cx="19030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https:/​/</a:t>
            </a:r>
            <a:r>
              <a:rPr lang="en-GB" dirty="0" err="1">
                <a:solidFill>
                  <a:schemeClr val="accent6"/>
                </a:solidFill>
              </a:rPr>
              <a:t>frank.pod</a:t>
            </a:r>
            <a:r>
              <a:rPr lang="en-GB" dirty="0">
                <a:solidFill>
                  <a:schemeClr val="accent6"/>
                </a:solidFill>
              </a:rPr>
              <a:t>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12024" y="2708920"/>
            <a:ext cx="92365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people/</a:t>
            </a: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256240" y="3068545"/>
            <a:ext cx="1512000" cy="864516"/>
            <a:chOff x="5152388" y="3517239"/>
            <a:chExt cx="1496308" cy="882382"/>
          </a:xfrm>
        </p:grpSpPr>
        <p:sp>
          <p:nvSpPr>
            <p:cNvPr id="35" name="TextBox 34"/>
            <p:cNvSpPr txBox="1"/>
            <p:nvPr/>
          </p:nvSpPr>
          <p:spPr>
            <a:xfrm>
              <a:off x="5152388" y="4105669"/>
              <a:ext cx="1496308" cy="29395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72000" tIns="36000" rIns="108000" bIns="36000" rtlCol="0" anchor="ctr"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GB" dirty="0" err="1">
                  <a:solidFill>
                    <a:schemeClr val="accent6"/>
                  </a:solidFill>
                </a:rPr>
                <a:t>paul.ttl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36" name="Snip Single Corner Rectangle 35"/>
            <p:cNvSpPr/>
            <p:nvPr/>
          </p:nvSpPr>
          <p:spPr bwMode="auto">
            <a:xfrm>
              <a:off x="5152388" y="3517239"/>
              <a:ext cx="1496308" cy="588429"/>
            </a:xfrm>
            <a:prstGeom prst="snip1Rect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056440" y="3068543"/>
            <a:ext cx="1512000" cy="864518"/>
            <a:chOff x="5152388" y="3517237"/>
            <a:chExt cx="1496308" cy="882384"/>
          </a:xfrm>
        </p:grpSpPr>
        <p:sp>
          <p:nvSpPr>
            <p:cNvPr id="38" name="TextBox 37"/>
            <p:cNvSpPr txBox="1"/>
            <p:nvPr/>
          </p:nvSpPr>
          <p:spPr>
            <a:xfrm>
              <a:off x="5152388" y="4105669"/>
              <a:ext cx="1496308" cy="29395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72000" tIns="36000" rIns="72000" bIns="36000" rtlCol="0" anchor="ctr"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GB" dirty="0" err="1">
                  <a:solidFill>
                    <a:schemeClr val="accent6"/>
                  </a:solidFill>
                </a:rPr>
                <a:t>johan.ttl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41" name="Snip Single Corner Rectangle 40"/>
            <p:cNvSpPr/>
            <p:nvPr/>
          </p:nvSpPr>
          <p:spPr bwMode="auto">
            <a:xfrm>
              <a:off x="5152388" y="3517237"/>
              <a:ext cx="1496308" cy="588431"/>
            </a:xfrm>
            <a:prstGeom prst="snip1Rect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6312024" y="4167480"/>
            <a:ext cx="5400600" cy="1565776"/>
          </a:xfrm>
          <a:prstGeom prst="rect">
            <a:avLst/>
          </a:prstGeom>
          <a:noFill/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312024" y="4167480"/>
            <a:ext cx="92845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private/</a:t>
            </a: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8256240" y="4725135"/>
            <a:ext cx="1512000" cy="864001"/>
            <a:chOff x="5152388" y="3517659"/>
            <a:chExt cx="1496308" cy="881856"/>
          </a:xfrm>
        </p:grpSpPr>
        <p:sp>
          <p:nvSpPr>
            <p:cNvPr id="66" name="TextBox 65"/>
            <p:cNvSpPr txBox="1"/>
            <p:nvPr/>
          </p:nvSpPr>
          <p:spPr>
            <a:xfrm>
              <a:off x="5152388" y="4105563"/>
              <a:ext cx="1496308" cy="29395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72000" tIns="36000" rIns="72000" bIns="36000" rtlCol="0" anchor="ctr"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GB" dirty="0" smtClean="0">
                  <a:solidFill>
                    <a:schemeClr val="accent6"/>
                  </a:solidFill>
                </a:rPr>
                <a:t>IMG_1.jpg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67" name="Snip Single Corner Rectangle 66"/>
            <p:cNvSpPr/>
            <p:nvPr/>
          </p:nvSpPr>
          <p:spPr bwMode="auto">
            <a:xfrm>
              <a:off x="5152388" y="3517659"/>
              <a:ext cx="1496308" cy="587904"/>
            </a:xfrm>
            <a:prstGeom prst="snip1Rect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12424" y="4725134"/>
            <a:ext cx="1512000" cy="864000"/>
            <a:chOff x="5152388" y="3544128"/>
            <a:chExt cx="1496308" cy="881855"/>
          </a:xfrm>
        </p:grpSpPr>
        <p:sp>
          <p:nvSpPr>
            <p:cNvPr id="69" name="TextBox 68"/>
            <p:cNvSpPr txBox="1"/>
            <p:nvPr/>
          </p:nvSpPr>
          <p:spPr>
            <a:xfrm>
              <a:off x="5152388" y="4132031"/>
              <a:ext cx="1496308" cy="29395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72000" tIns="36000" rIns="72000" bIns="36000" rtlCol="0" anchor="ctr"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GB" dirty="0" smtClean="0">
                  <a:solidFill>
                    <a:schemeClr val="accent6"/>
                  </a:solidFill>
                </a:rPr>
                <a:t>IMG_2.jpg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70" name="Snip Single Corner Rectangle 69"/>
            <p:cNvSpPr/>
            <p:nvPr/>
          </p:nvSpPr>
          <p:spPr bwMode="auto">
            <a:xfrm>
              <a:off x="5152388" y="3544128"/>
              <a:ext cx="1496308" cy="587902"/>
            </a:xfrm>
            <a:prstGeom prst="snip1Rect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8112224" y="4324886"/>
            <a:ext cx="3456384" cy="1336362"/>
          </a:xfrm>
          <a:prstGeom prst="rect">
            <a:avLst/>
          </a:prstGeom>
          <a:noFill/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12224" y="4293096"/>
            <a:ext cx="9262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photos/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Connector 186"/>
          <p:cNvCxnSpPr>
            <a:cxnSpLocks/>
            <a:stCxn id="46" idx="0"/>
            <a:endCxn id="131" idx="2"/>
          </p:cNvCxnSpPr>
          <p:nvPr/>
        </p:nvCxnSpPr>
        <p:spPr>
          <a:xfrm rot="5400000" flipH="1" flipV="1">
            <a:off x="4683802" y="-354569"/>
            <a:ext cx="1643018" cy="7045139"/>
          </a:xfrm>
          <a:prstGeom prst="curved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62" name="Title 10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POD </a:t>
            </a:r>
            <a:r>
              <a:rPr lang="en-GB" dirty="0" smtClean="0"/>
              <a:t>and data browsers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46638" y="3989509"/>
            <a:ext cx="1881010" cy="2391819"/>
            <a:chOff x="1046638" y="3773485"/>
            <a:chExt cx="1881010" cy="2391819"/>
          </a:xfrm>
        </p:grpSpPr>
        <p:sp>
          <p:nvSpPr>
            <p:cNvPr id="6" name="TextBox 5"/>
            <p:cNvSpPr txBox="1"/>
            <p:nvPr/>
          </p:nvSpPr>
          <p:spPr>
            <a:xfrm>
              <a:off x="1364624" y="5826750"/>
              <a:ext cx="1236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Government</a:t>
              </a:r>
              <a:endParaRPr lang="en-GB" sz="16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046638" y="3773485"/>
              <a:ext cx="1881010" cy="2031779"/>
              <a:chOff x="119336" y="3243599"/>
              <a:chExt cx="1881010" cy="2031779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119336" y="3243599"/>
                <a:ext cx="1872208" cy="203177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050" dirty="0" smtClean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469895" y="3496907"/>
                <a:ext cx="1530451" cy="1229962"/>
                <a:chOff x="191344" y="3783214"/>
                <a:chExt cx="1530451" cy="1229962"/>
              </a:xfrm>
            </p:grpSpPr>
            <p:sp>
              <p:nvSpPr>
                <p:cNvPr id="35" name="Rectangle 34"/>
                <p:cNvSpPr/>
                <p:nvPr/>
              </p:nvSpPr>
              <p:spPr bwMode="auto">
                <a:xfrm>
                  <a:off x="191344" y="3783214"/>
                  <a:ext cx="1516335" cy="1219960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Paul’s POD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35360" y="4229472"/>
                  <a:ext cx="1377633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and write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335360" y="4661520"/>
                  <a:ext cx="1386435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only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334681" y="3712931"/>
                <a:ext cx="1651549" cy="1219960"/>
                <a:chOff x="191344" y="3856947"/>
                <a:chExt cx="1651549" cy="1219960"/>
              </a:xfrm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191344" y="3856947"/>
                  <a:ext cx="1651549" cy="1219960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Johan’s POD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335360" y="4229472"/>
                  <a:ext cx="1438801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and write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335360" y="4661520"/>
                  <a:ext cx="1438801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only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91344" y="3933056"/>
                <a:ext cx="1728192" cy="1219960"/>
                <a:chOff x="191344" y="3933056"/>
                <a:chExt cx="1728192" cy="1219960"/>
              </a:xfrm>
            </p:grpSpPr>
            <p:sp>
              <p:nvSpPr>
                <p:cNvPr id="14" name="Rectangle 13"/>
                <p:cNvSpPr/>
                <p:nvPr/>
              </p:nvSpPr>
              <p:spPr bwMode="auto">
                <a:xfrm>
                  <a:off x="191344" y="3933056"/>
                  <a:ext cx="1728192" cy="1219960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Frank’s POD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335360" y="4229472"/>
                  <a:ext cx="1438801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Frank can read and write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335360" y="4661520"/>
                  <a:ext cx="1438801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Frank can read only</a:t>
                  </a:r>
                </a:p>
              </p:txBody>
            </p:sp>
          </p:grpSp>
          <p:sp>
            <p:nvSpPr>
              <p:cNvPr id="10" name="Rectangle 9"/>
              <p:cNvSpPr/>
              <p:nvPr/>
            </p:nvSpPr>
            <p:spPr bwMode="auto">
              <a:xfrm>
                <a:off x="119336" y="3252519"/>
                <a:ext cx="1872208" cy="2022859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050" dirty="0" smtClean="0">
                    <a:solidFill>
                      <a:schemeClr val="accent4"/>
                    </a:solidFill>
                  </a:rPr>
                  <a:t>POD Store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9039526" y="3981173"/>
            <a:ext cx="1881010" cy="2400155"/>
            <a:chOff x="9039526" y="3765149"/>
            <a:chExt cx="1881010" cy="2400155"/>
          </a:xfrm>
        </p:grpSpPr>
        <p:sp>
          <p:nvSpPr>
            <p:cNvPr id="9" name="TextBox 8"/>
            <p:cNvSpPr txBox="1"/>
            <p:nvPr/>
          </p:nvSpPr>
          <p:spPr>
            <a:xfrm>
              <a:off x="9487548" y="5826750"/>
              <a:ext cx="976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Employer</a:t>
              </a:r>
              <a:endParaRPr lang="en-GB" sz="16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9039526" y="3765149"/>
              <a:ext cx="1881010" cy="2040115"/>
              <a:chOff x="119336" y="3235263"/>
              <a:chExt cx="1881010" cy="2040115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119336" y="3235263"/>
                <a:ext cx="1872208" cy="20401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050" dirty="0" smtClean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469895" y="3496907"/>
                <a:ext cx="1530451" cy="1229962"/>
                <a:chOff x="191344" y="3783214"/>
                <a:chExt cx="1530451" cy="1229962"/>
              </a:xfrm>
            </p:grpSpPr>
            <p:sp>
              <p:nvSpPr>
                <p:cNvPr id="62" name="Rectangle 61"/>
                <p:cNvSpPr/>
                <p:nvPr/>
              </p:nvSpPr>
              <p:spPr bwMode="auto">
                <a:xfrm>
                  <a:off x="191344" y="3783214"/>
                  <a:ext cx="1516335" cy="1219960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Paul’s POD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35360" y="4229472"/>
                  <a:ext cx="1377633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and write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35360" y="4661520"/>
                  <a:ext cx="1386435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only</a:t>
                  </a: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334681" y="3712931"/>
                <a:ext cx="1651549" cy="1219960"/>
                <a:chOff x="191344" y="3856947"/>
                <a:chExt cx="1651549" cy="1219960"/>
              </a:xfrm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191344" y="3856947"/>
                  <a:ext cx="1651549" cy="1219960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Johan’s POD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35360" y="4229472"/>
                  <a:ext cx="1438801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and write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335360" y="4661520"/>
                  <a:ext cx="1438801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only</a:t>
                  </a: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191344" y="3933056"/>
                <a:ext cx="1728192" cy="1219960"/>
                <a:chOff x="191344" y="3933056"/>
                <a:chExt cx="1728192" cy="1219960"/>
              </a:xfrm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191344" y="3933056"/>
                  <a:ext cx="1728192" cy="1219960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Frank’s POD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35360" y="4229472"/>
                  <a:ext cx="1438801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Frank can read and write</a:t>
                  </a: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35360" y="4661520"/>
                  <a:ext cx="1438801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Frank can read only</a:t>
                  </a:r>
                </a:p>
              </p:txBody>
            </p:sp>
          </p:grpSp>
          <p:sp>
            <p:nvSpPr>
              <p:cNvPr id="53" name="Rectangle 52"/>
              <p:cNvSpPr/>
              <p:nvPr/>
            </p:nvSpPr>
            <p:spPr bwMode="auto">
              <a:xfrm>
                <a:off x="119336" y="3251879"/>
                <a:ext cx="1872208" cy="2023499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050" dirty="0" smtClean="0">
                    <a:solidFill>
                      <a:schemeClr val="accent4"/>
                    </a:solidFill>
                  </a:rPr>
                  <a:t>POD Store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375230" y="3981173"/>
            <a:ext cx="1881010" cy="2400155"/>
            <a:chOff x="6375230" y="3765149"/>
            <a:chExt cx="1881010" cy="2400155"/>
          </a:xfrm>
        </p:grpSpPr>
        <p:sp>
          <p:nvSpPr>
            <p:cNvPr id="8" name="TextBox 7"/>
            <p:cNvSpPr txBox="1"/>
            <p:nvPr/>
          </p:nvSpPr>
          <p:spPr>
            <a:xfrm>
              <a:off x="7013817" y="582675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Bank</a:t>
              </a:r>
              <a:endParaRPr lang="en-GB" sz="1600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6375230" y="3765149"/>
              <a:ext cx="1881010" cy="2040115"/>
              <a:chOff x="119336" y="3235263"/>
              <a:chExt cx="1881010" cy="2040115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119336" y="3235263"/>
                <a:ext cx="1872208" cy="20401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050" dirty="0" smtClean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69895" y="3496907"/>
                <a:ext cx="1530451" cy="1229962"/>
                <a:chOff x="191344" y="3783214"/>
                <a:chExt cx="1530451" cy="1229962"/>
              </a:xfrm>
            </p:grpSpPr>
            <p:sp>
              <p:nvSpPr>
                <p:cNvPr id="80" name="Rectangle 79"/>
                <p:cNvSpPr/>
                <p:nvPr/>
              </p:nvSpPr>
              <p:spPr bwMode="auto">
                <a:xfrm>
                  <a:off x="191344" y="3783214"/>
                  <a:ext cx="1516335" cy="1219960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Paul’s POD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335360" y="4229472"/>
                  <a:ext cx="1377633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and write</a:t>
                  </a: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335360" y="4661520"/>
                  <a:ext cx="1386435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only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334681" y="3712931"/>
                <a:ext cx="1651549" cy="1219960"/>
                <a:chOff x="191344" y="3856947"/>
                <a:chExt cx="1651549" cy="1219960"/>
              </a:xfrm>
            </p:grpSpPr>
            <p:sp>
              <p:nvSpPr>
                <p:cNvPr id="76" name="Rectangle 75"/>
                <p:cNvSpPr/>
                <p:nvPr/>
              </p:nvSpPr>
              <p:spPr bwMode="auto">
                <a:xfrm>
                  <a:off x="191344" y="3856947"/>
                  <a:ext cx="1651549" cy="1219960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Johan’s POD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335360" y="4229472"/>
                  <a:ext cx="1438801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and write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335360" y="4661520"/>
                  <a:ext cx="1438801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only</a:t>
                  </a: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191344" y="3933056"/>
                <a:ext cx="1728192" cy="1219960"/>
                <a:chOff x="191344" y="3933056"/>
                <a:chExt cx="1728192" cy="1219960"/>
              </a:xfrm>
            </p:grpSpPr>
            <p:sp>
              <p:nvSpPr>
                <p:cNvPr id="72" name="Rectangle 71"/>
                <p:cNvSpPr/>
                <p:nvPr/>
              </p:nvSpPr>
              <p:spPr bwMode="auto">
                <a:xfrm>
                  <a:off x="191344" y="3933056"/>
                  <a:ext cx="1728192" cy="1219960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Frank’s POD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>
                  <a:off x="335360" y="4229472"/>
                  <a:ext cx="1438801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Frank can read and write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335360" y="4661520"/>
                  <a:ext cx="1438801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Frank can read only</a:t>
                  </a:r>
                </a:p>
              </p:txBody>
            </p:sp>
          </p:grpSp>
          <p:sp>
            <p:nvSpPr>
              <p:cNvPr id="71" name="Rectangle 70"/>
              <p:cNvSpPr/>
              <p:nvPr/>
            </p:nvSpPr>
            <p:spPr bwMode="auto">
              <a:xfrm>
                <a:off x="119336" y="3251879"/>
                <a:ext cx="1872208" cy="2023499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050" dirty="0" smtClean="0">
                    <a:solidFill>
                      <a:schemeClr val="accent4"/>
                    </a:solidFill>
                  </a:rPr>
                  <a:t>POD Store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710934" y="3997325"/>
            <a:ext cx="1881010" cy="2384003"/>
            <a:chOff x="3710934" y="3781301"/>
            <a:chExt cx="1881010" cy="2384003"/>
          </a:xfrm>
        </p:grpSpPr>
        <p:sp>
          <p:nvSpPr>
            <p:cNvPr id="7" name="TextBox 6"/>
            <p:cNvSpPr txBox="1"/>
            <p:nvPr/>
          </p:nvSpPr>
          <p:spPr>
            <a:xfrm>
              <a:off x="4136674" y="5826750"/>
              <a:ext cx="10207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University</a:t>
              </a:r>
              <a:endParaRPr lang="en-GB" sz="1600" dirty="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3710934" y="3781301"/>
              <a:ext cx="1881010" cy="2023963"/>
              <a:chOff x="119336" y="3251415"/>
              <a:chExt cx="1881010" cy="2023963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119336" y="3252519"/>
                <a:ext cx="1872208" cy="202285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050" dirty="0" smtClean="0">
                  <a:solidFill>
                    <a:schemeClr val="accent4"/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469895" y="3496907"/>
                <a:ext cx="1530451" cy="1229962"/>
                <a:chOff x="191344" y="3783214"/>
                <a:chExt cx="1530451" cy="1229962"/>
              </a:xfrm>
            </p:grpSpPr>
            <p:sp>
              <p:nvSpPr>
                <p:cNvPr id="98" name="Rectangle 97"/>
                <p:cNvSpPr/>
                <p:nvPr/>
              </p:nvSpPr>
              <p:spPr bwMode="auto">
                <a:xfrm>
                  <a:off x="191344" y="3783214"/>
                  <a:ext cx="1516335" cy="1225861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Paul’s POD</a:t>
                  </a: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35360" y="4229472"/>
                  <a:ext cx="1377633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and write</a:t>
                  </a: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335360" y="4661520"/>
                  <a:ext cx="1386435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only</a:t>
                  </a: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334681" y="3712931"/>
                <a:ext cx="1651549" cy="1225861"/>
                <a:chOff x="191344" y="3856947"/>
                <a:chExt cx="1651549" cy="1225861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91344" y="3856947"/>
                  <a:ext cx="1651549" cy="1225861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Johan’s POD</a:t>
                  </a: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335360" y="4229472"/>
                  <a:ext cx="1438801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and write</a:t>
                  </a: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35360" y="4661520"/>
                  <a:ext cx="1438801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Paul can read only</a:t>
                  </a: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91344" y="3933056"/>
                <a:ext cx="1728192" cy="1225861"/>
                <a:chOff x="191344" y="3933056"/>
                <a:chExt cx="1728192" cy="1225861"/>
              </a:xfrm>
            </p:grpSpPr>
            <p:sp>
              <p:nvSpPr>
                <p:cNvPr id="90" name="Rectangle 89"/>
                <p:cNvSpPr/>
                <p:nvPr/>
              </p:nvSpPr>
              <p:spPr bwMode="auto">
                <a:xfrm>
                  <a:off x="191344" y="3933056"/>
                  <a:ext cx="1728192" cy="1225861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Frank’s POD</a:t>
                  </a: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35360" y="4229472"/>
                  <a:ext cx="1438801" cy="351656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Frank can read and write</a:t>
                  </a: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335360" y="4661520"/>
                  <a:ext cx="1438801" cy="35165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sz="1050" dirty="0" smtClean="0">
                      <a:solidFill>
                        <a:schemeClr val="tx2"/>
                      </a:solidFill>
                    </a:rPr>
                    <a:t>Data that Frank can read only</a:t>
                  </a:r>
                </a:p>
              </p:txBody>
            </p:sp>
          </p:grpSp>
          <p:sp>
            <p:nvSpPr>
              <p:cNvPr id="89" name="Rectangle 88"/>
              <p:cNvSpPr/>
              <p:nvPr/>
            </p:nvSpPr>
            <p:spPr bwMode="auto">
              <a:xfrm>
                <a:off x="119336" y="3251415"/>
                <a:ext cx="1872208" cy="2023963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050" dirty="0" smtClean="0">
                    <a:solidFill>
                      <a:schemeClr val="accent4"/>
                    </a:solidFill>
                  </a:rPr>
                  <a:t>POD Store</a:t>
                </a:r>
              </a:p>
            </p:txBody>
          </p:sp>
        </p:grpSp>
      </p:grpSp>
      <p:sp>
        <p:nvSpPr>
          <p:cNvPr id="120" name="TextBox 119"/>
          <p:cNvSpPr txBox="1"/>
          <p:nvPr/>
        </p:nvSpPr>
        <p:spPr>
          <a:xfrm>
            <a:off x="2916818" y="1068534"/>
            <a:ext cx="4113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virtual data vault does not store data. It is an application that gathers information from different POD and combines them in a single interface. This allows the user to see all data about themselves in one place.</a:t>
            </a:r>
            <a:endParaRPr lang="en-GB" sz="1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1055440" y="6360151"/>
            <a:ext cx="3653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Ref: 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https://www.youtube.com/watch?v=hbqSyU6cqFQ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8127101" y="1634289"/>
            <a:ext cx="1801559" cy="71220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050" dirty="0" smtClean="0">
                <a:solidFill>
                  <a:schemeClr val="tx2"/>
                </a:solidFill>
              </a:rPr>
              <a:t>Directory of POD stores</a:t>
            </a:r>
          </a:p>
        </p:txBody>
      </p:sp>
      <p:grpSp>
        <p:nvGrpSpPr>
          <p:cNvPr id="1060" name="Group 1059"/>
          <p:cNvGrpSpPr/>
          <p:nvPr/>
        </p:nvGrpSpPr>
        <p:grpSpPr>
          <a:xfrm>
            <a:off x="1415480" y="1090020"/>
            <a:ext cx="1501338" cy="2338980"/>
            <a:chOff x="1892612" y="644579"/>
            <a:chExt cx="1501338" cy="233898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892612" y="644579"/>
              <a:ext cx="1501338" cy="2338980"/>
            </a:xfrm>
            <a:prstGeom prst="rect">
              <a:avLst/>
            </a:prstGeom>
            <a:noFill/>
            <a:ln>
              <a:noFill/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dirty="0" smtClean="0">
                  <a:solidFill>
                    <a:schemeClr val="accent6"/>
                  </a:solidFill>
                </a:rPr>
                <a:t>Frank’s virtual data vault</a:t>
              </a: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063552" y="908720"/>
              <a:ext cx="1152128" cy="1944216"/>
              <a:chOff x="2063552" y="908720"/>
              <a:chExt cx="1152128" cy="1944216"/>
            </a:xfrm>
          </p:grpSpPr>
          <p:sp>
            <p:nvSpPr>
              <p:cNvPr id="122" name="Rounded Rectangle 121"/>
              <p:cNvSpPr/>
              <p:nvPr/>
            </p:nvSpPr>
            <p:spPr bwMode="auto">
              <a:xfrm>
                <a:off x="2063552" y="908720"/>
                <a:ext cx="1152128" cy="1944216"/>
              </a:xfrm>
              <a:prstGeom prst="round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2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050" dirty="0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2588179" y="2678053"/>
                <a:ext cx="102875" cy="102875"/>
              </a:xfrm>
              <a:prstGeom prst="ellipse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050" dirty="0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 bwMode="auto">
              <a:xfrm>
                <a:off x="2459596" y="992424"/>
                <a:ext cx="360040" cy="45719"/>
              </a:xfrm>
              <a:prstGeom prst="round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050" dirty="0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2135560" y="1124744"/>
                <a:ext cx="1008112" cy="1512168"/>
              </a:xfrm>
              <a:prstGeom prst="rect">
                <a:avLst/>
              </a:prstGeom>
              <a:ln w="9525">
                <a:solidFill>
                  <a:schemeClr val="tx2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050" dirty="0" smtClean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026" name="Picture 2" descr="https://www.frankrobben.be/wp-content/uploads/2015/02/Frank-Robben-4-234x3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363" y="1171454"/>
              <a:ext cx="297234" cy="381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Rectangle 1026"/>
            <p:cNvSpPr/>
            <p:nvPr/>
          </p:nvSpPr>
          <p:spPr bwMode="auto">
            <a:xfrm>
              <a:off x="2457846" y="1986105"/>
              <a:ext cx="648072" cy="15925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2457846" y="2215701"/>
              <a:ext cx="648072" cy="14499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2457846" y="2420947"/>
              <a:ext cx="648072" cy="14499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2457846" y="1704920"/>
              <a:ext cx="648072" cy="22441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grpSp>
          <p:nvGrpSpPr>
            <p:cNvPr id="1053" name="Group 1052"/>
            <p:cNvGrpSpPr/>
            <p:nvPr/>
          </p:nvGrpSpPr>
          <p:grpSpPr>
            <a:xfrm>
              <a:off x="2282355" y="1984390"/>
              <a:ext cx="108000" cy="108000"/>
              <a:chOff x="355600" y="830264"/>
              <a:chExt cx="441325" cy="442913"/>
            </a:xfrm>
          </p:grpSpPr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600" y="1047751"/>
                <a:ext cx="222250" cy="225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600" y="830264"/>
                <a:ext cx="441325" cy="442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" y="830264"/>
                <a:ext cx="225425" cy="442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363" y="963614"/>
                <a:ext cx="174625" cy="17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" y="963614"/>
                <a:ext cx="88900" cy="17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54" name="Picture 30" descr="Flag of Belgiu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461" y="1694734"/>
              <a:ext cx="133411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https://cdn.contactcenterworld.com/images/company/belfius-bank-1200px-logo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82774" y="2207744"/>
              <a:ext cx="1161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https://i.pinimg.com/originals/35/13/be/3513be8faa530567cbfdce4c5e2d7e53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4888"/>
            <a:stretch/>
          </p:blipFill>
          <p:spPr bwMode="auto">
            <a:xfrm>
              <a:off x="2283138" y="2417883"/>
              <a:ext cx="106064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Rectangle 169"/>
            <p:cNvSpPr/>
            <p:nvPr/>
          </p:nvSpPr>
          <p:spPr bwMode="auto">
            <a:xfrm>
              <a:off x="2457846" y="1753239"/>
              <a:ext cx="648072" cy="176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2457846" y="2092389"/>
              <a:ext cx="648072" cy="529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2457846" y="2470313"/>
              <a:ext cx="648072" cy="956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457846" y="2265068"/>
              <a:ext cx="648072" cy="956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>
              <a:off x="3228975" y="1895055"/>
              <a:ext cx="7295" cy="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/>
          <p:cNvCxnSpPr>
            <a:cxnSpLocks/>
            <a:stCxn id="122" idx="3"/>
            <a:endCxn id="131" idx="1"/>
          </p:cNvCxnSpPr>
          <p:nvPr/>
        </p:nvCxnSpPr>
        <p:spPr>
          <a:xfrm flipV="1">
            <a:off x="2738548" y="1990390"/>
            <a:ext cx="5388553" cy="33587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cxnSpLocks/>
            <a:stCxn id="49" idx="0"/>
            <a:endCxn id="131" idx="2"/>
          </p:cNvCxnSpPr>
          <p:nvPr/>
        </p:nvCxnSpPr>
        <p:spPr>
          <a:xfrm rot="16200000" flipV="1">
            <a:off x="8684415" y="2689957"/>
            <a:ext cx="1634682" cy="947749"/>
          </a:xfrm>
          <a:prstGeom prst="curved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6"/>
          <p:cNvCxnSpPr>
            <a:cxnSpLocks/>
            <a:stCxn id="71" idx="0"/>
            <a:endCxn id="131" idx="2"/>
          </p:cNvCxnSpPr>
          <p:nvPr/>
        </p:nvCxnSpPr>
        <p:spPr>
          <a:xfrm rot="5400000" flipH="1" flipV="1">
            <a:off x="7343958" y="2313867"/>
            <a:ext cx="1651298" cy="1716547"/>
          </a:xfrm>
          <a:prstGeom prst="curved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86"/>
          <p:cNvCxnSpPr>
            <a:cxnSpLocks/>
            <a:stCxn id="89" idx="0"/>
            <a:endCxn id="131" idx="2"/>
          </p:cNvCxnSpPr>
          <p:nvPr/>
        </p:nvCxnSpPr>
        <p:spPr>
          <a:xfrm rot="5400000" flipH="1" flipV="1">
            <a:off x="6012042" y="981487"/>
            <a:ext cx="1650834" cy="4380843"/>
          </a:xfrm>
          <a:prstGeom prst="curved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cxnSpLocks/>
            <a:stCxn id="14" idx="0"/>
            <a:endCxn id="170" idx="1"/>
          </p:cNvCxnSpPr>
          <p:nvPr/>
        </p:nvCxnSpPr>
        <p:spPr>
          <a:xfrm rot="16200000" flipV="1">
            <a:off x="785610" y="3481834"/>
            <a:ext cx="2392236" cy="2028"/>
          </a:xfrm>
          <a:prstGeom prst="curvedConnector4">
            <a:avLst>
              <a:gd name="adj1" fmla="val 48160"/>
              <a:gd name="adj2" fmla="val 53880473"/>
            </a:avLst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cxnSpLocks/>
            <a:stCxn id="54" idx="0"/>
            <a:endCxn id="1027" idx="3"/>
          </p:cNvCxnSpPr>
          <p:nvPr/>
        </p:nvCxnSpPr>
        <p:spPr>
          <a:xfrm rot="16200000" flipV="1">
            <a:off x="5218313" y="-78351"/>
            <a:ext cx="2167791" cy="7346844"/>
          </a:xfrm>
          <a:prstGeom prst="curvedConnector2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cxnSpLocks/>
            <a:stCxn id="72" idx="0"/>
            <a:endCxn id="173" idx="3"/>
          </p:cNvCxnSpPr>
          <p:nvPr/>
        </p:nvCxnSpPr>
        <p:spPr>
          <a:xfrm rot="16200000" flipV="1">
            <a:off x="4009740" y="1377372"/>
            <a:ext cx="1920641" cy="4682548"/>
          </a:xfrm>
          <a:prstGeom prst="curvedConnector2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cxnSpLocks/>
            <a:stCxn id="90" idx="0"/>
            <a:endCxn id="172" idx="3"/>
          </p:cNvCxnSpPr>
          <p:nvPr/>
        </p:nvCxnSpPr>
        <p:spPr>
          <a:xfrm rot="16200000" flipV="1">
            <a:off x="2780214" y="2812142"/>
            <a:ext cx="1715396" cy="2018252"/>
          </a:xfrm>
          <a:prstGeom prst="curvedConnector2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browser in development by Digita.ai: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data browser</a:t>
            </a:r>
            <a:endParaRPr lang="en-GB" dirty="0"/>
          </a:p>
        </p:txBody>
      </p:sp>
      <p:pic>
        <p:nvPicPr>
          <p:cNvPr id="4098" name="Picture 2" descr="https://images.squarespace-cdn.com/content/v1/5f3bda416ef14d79291155a4/1601278855591-MIKHS58C34WVAO1UD8K3/Inox-MockUp-01.png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316" y="1387024"/>
            <a:ext cx="8231264" cy="492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SOLID constrains HTTP with authentication and authorisation:</a:t>
            </a:r>
          </a:p>
          <a:p>
            <a:r>
              <a:rPr lang="en-GB" dirty="0" smtClean="0"/>
              <a:t>Authentication:</a:t>
            </a:r>
          </a:p>
          <a:p>
            <a:pPr lvl="1"/>
            <a:r>
              <a:rPr lang="en-GB" b="1" dirty="0" err="1" smtClean="0"/>
              <a:t>WebID</a:t>
            </a:r>
            <a:r>
              <a:rPr lang="en-GB" dirty="0" smtClean="0"/>
              <a:t>: URL that identifies an agent (person, organisation, app, device, etc.)</a:t>
            </a:r>
          </a:p>
          <a:p>
            <a:pPr lvl="2"/>
            <a:r>
              <a:rPr lang="en-GB" dirty="0" smtClean="0"/>
              <a:t>Dereferenced </a:t>
            </a:r>
            <a:r>
              <a:rPr lang="en-GB" dirty="0" err="1" smtClean="0"/>
              <a:t>WebID</a:t>
            </a:r>
            <a:r>
              <a:rPr lang="en-GB" dirty="0" smtClean="0"/>
              <a:t>: document describing various details of the agent</a:t>
            </a:r>
          </a:p>
          <a:p>
            <a:pPr lvl="1"/>
            <a:r>
              <a:rPr lang="en-GB" b="1" dirty="0" smtClean="0"/>
              <a:t>Solid-OIDC</a:t>
            </a:r>
            <a:r>
              <a:rPr lang="en-GB" dirty="0" smtClean="0"/>
              <a:t>: </a:t>
            </a:r>
            <a:r>
              <a:rPr lang="en-GB" dirty="0" err="1" smtClean="0"/>
              <a:t>OpenID</a:t>
            </a:r>
            <a:r>
              <a:rPr lang="en-GB" dirty="0" smtClean="0"/>
              <a:t>-Connect based protocol to authenticate agent with given </a:t>
            </a:r>
            <a:r>
              <a:rPr lang="en-GB" dirty="0" err="1" smtClean="0"/>
              <a:t>WebID</a:t>
            </a:r>
            <a:endParaRPr lang="en-GB" dirty="0" smtClean="0"/>
          </a:p>
          <a:p>
            <a:r>
              <a:rPr lang="en-GB" dirty="0" smtClean="0"/>
              <a:t>Authorisation:</a:t>
            </a:r>
          </a:p>
          <a:p>
            <a:pPr lvl="1"/>
            <a:r>
              <a:rPr lang="en-GB" b="1" dirty="0" smtClean="0"/>
              <a:t>Web Access Control (WAC)</a:t>
            </a:r>
            <a:r>
              <a:rPr lang="en-GB" dirty="0" smtClean="0"/>
              <a:t>: access control list (ACL) mechanism</a:t>
            </a:r>
          </a:p>
          <a:p>
            <a:pPr lvl="1"/>
            <a:r>
              <a:rPr lang="en-GB" b="1" dirty="0" smtClean="0"/>
              <a:t>Access Control Policy (ACP)</a:t>
            </a:r>
            <a:r>
              <a:rPr lang="en-GB" dirty="0" smtClean="0"/>
              <a:t>: policy-mechanisms to facilitate use of WAC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 of key SOLID related specifications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0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Support HTTP/1.1 protocol for client server interoperability based on existing:</a:t>
            </a:r>
          </a:p>
          <a:p>
            <a:pPr lvl="1"/>
            <a:r>
              <a:rPr lang="en-GB" dirty="0" smtClean="0">
                <a:hlinkClick r:id="rId2"/>
              </a:rPr>
              <a:t>RFC7230</a:t>
            </a:r>
            <a:r>
              <a:rPr lang="en-GB" dirty="0" smtClean="0"/>
              <a:t> “Message Syntax and Routing”</a:t>
            </a:r>
          </a:p>
          <a:p>
            <a:pPr lvl="1"/>
            <a:r>
              <a:rPr lang="en-GB" dirty="0" smtClean="0">
                <a:hlinkClick r:id="rId3"/>
              </a:rPr>
              <a:t>RFC7231</a:t>
            </a:r>
            <a:r>
              <a:rPr lang="en-GB" dirty="0" smtClean="0"/>
              <a:t> “Semantics and content”</a:t>
            </a:r>
          </a:p>
          <a:p>
            <a:pPr lvl="1"/>
            <a:r>
              <a:rPr lang="en-GB" dirty="0" smtClean="0">
                <a:hlinkClick r:id="rId4"/>
              </a:rPr>
              <a:t>RFC7235</a:t>
            </a:r>
            <a:r>
              <a:rPr lang="en-GB" dirty="0" smtClean="0"/>
              <a:t> “Authentication”</a:t>
            </a:r>
          </a:p>
          <a:p>
            <a:r>
              <a:rPr lang="en-GB" dirty="0" smtClean="0"/>
              <a:t>SOLID server to provide storage:</a:t>
            </a:r>
          </a:p>
          <a:p>
            <a:pPr lvl="1"/>
            <a:r>
              <a:rPr lang="en-GB" dirty="0" smtClean="0"/>
              <a:t>Has storage for hierarchical “containers”</a:t>
            </a:r>
          </a:p>
          <a:p>
            <a:pPr lvl="1"/>
            <a:r>
              <a:rPr lang="en-GB" dirty="0" smtClean="0"/>
              <a:t>Container + metadata (type, modified, size)</a:t>
            </a:r>
          </a:p>
          <a:p>
            <a:r>
              <a:rPr lang="en-GB" dirty="0" smtClean="0"/>
              <a:t>Auxiliary resources:</a:t>
            </a:r>
          </a:p>
          <a:p>
            <a:pPr lvl="1"/>
            <a:r>
              <a:rPr lang="en-GB" dirty="0" smtClean="0"/>
              <a:t>Web Access Control</a:t>
            </a:r>
          </a:p>
          <a:p>
            <a:pPr lvl="1"/>
            <a:r>
              <a:rPr lang="en-GB" dirty="0" smtClean="0"/>
              <a:t>Description resource</a:t>
            </a:r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SOLID actions (via HTTP/1.1) on resources:</a:t>
            </a:r>
          </a:p>
          <a:p>
            <a:pPr lvl="1"/>
            <a:r>
              <a:rPr lang="en-GB" dirty="0" smtClean="0"/>
              <a:t>Create: </a:t>
            </a:r>
            <a:r>
              <a:rPr lang="en-GB" dirty="0" smtClean="0">
                <a:latin typeface="Lucida Console" panose="020B0609040504020204" pitchFamily="49" charset="0"/>
                <a:cs typeface="Courier New" panose="02070309020205020404" pitchFamily="49" charset="0"/>
              </a:rPr>
              <a:t>PUT</a:t>
            </a:r>
            <a:r>
              <a:rPr lang="en-GB" dirty="0" smtClean="0"/>
              <a:t> or </a:t>
            </a:r>
            <a:r>
              <a:rPr lang="en-GB" dirty="0">
                <a:latin typeface="Lucida Console" panose="020B0609040504020204" pitchFamily="49" charset="0"/>
                <a:cs typeface="Courier New" panose="02070309020205020404" pitchFamily="49" charset="0"/>
              </a:rPr>
              <a:t>PATCH</a:t>
            </a:r>
          </a:p>
          <a:p>
            <a:pPr lvl="1"/>
            <a:r>
              <a:rPr lang="en-GB" dirty="0" smtClean="0"/>
              <a:t>Read: </a:t>
            </a:r>
            <a:r>
              <a:rPr lang="en-GB" dirty="0">
                <a:latin typeface="Lucida Console" panose="020B0609040504020204" pitchFamily="49" charset="0"/>
                <a:cs typeface="Courier New" panose="02070309020205020404" pitchFamily="49" charset="0"/>
              </a:rPr>
              <a:t>GET</a:t>
            </a:r>
            <a:r>
              <a:rPr lang="en-GB" dirty="0" smtClean="0"/>
              <a:t>, </a:t>
            </a:r>
            <a:r>
              <a:rPr lang="en-GB" dirty="0">
                <a:latin typeface="Lucida Console" panose="020B0609040504020204" pitchFamily="49" charset="0"/>
                <a:cs typeface="Courier New" panose="02070309020205020404" pitchFamily="49" charset="0"/>
              </a:rPr>
              <a:t>HEAD</a:t>
            </a:r>
            <a:r>
              <a:rPr lang="en-GB" dirty="0" smtClean="0"/>
              <a:t>, </a:t>
            </a:r>
            <a:r>
              <a:rPr lang="en-GB" dirty="0">
                <a:latin typeface="Lucida Console" panose="020B0609040504020204" pitchFamily="49" charset="0"/>
                <a:cs typeface="Courier New" panose="02070309020205020404" pitchFamily="49" charset="0"/>
              </a:rPr>
              <a:t>OPTIONS</a:t>
            </a:r>
          </a:p>
          <a:p>
            <a:pPr lvl="1"/>
            <a:r>
              <a:rPr lang="en-GB" dirty="0" smtClean="0"/>
              <a:t>Write: </a:t>
            </a:r>
            <a:r>
              <a:rPr lang="en-GB" dirty="0">
                <a:latin typeface="Lucida Console" panose="020B0609040504020204" pitchFamily="49" charset="0"/>
                <a:cs typeface="Courier New" panose="02070309020205020404" pitchFamily="49" charset="0"/>
              </a:rPr>
              <a:t>PUT</a:t>
            </a:r>
            <a:r>
              <a:rPr lang="en-GB" dirty="0" smtClean="0"/>
              <a:t>, </a:t>
            </a:r>
            <a:r>
              <a:rPr lang="en-GB" dirty="0">
                <a:latin typeface="Lucida Console" panose="020B0609040504020204" pitchFamily="49" charset="0"/>
                <a:cs typeface="Courier New" panose="02070309020205020404" pitchFamily="49" charset="0"/>
              </a:rPr>
              <a:t>POST</a:t>
            </a:r>
            <a:r>
              <a:rPr lang="en-GB" dirty="0" smtClean="0"/>
              <a:t>, </a:t>
            </a:r>
            <a:r>
              <a:rPr lang="en-GB" dirty="0">
                <a:latin typeface="Lucida Console" panose="020B0609040504020204" pitchFamily="49" charset="0"/>
                <a:cs typeface="Courier New" panose="02070309020205020404" pitchFamily="49" charset="0"/>
              </a:rPr>
              <a:t>PATCH</a:t>
            </a:r>
          </a:p>
          <a:p>
            <a:pPr lvl="1"/>
            <a:r>
              <a:rPr lang="en-GB" dirty="0" smtClean="0"/>
              <a:t>Modify: </a:t>
            </a:r>
            <a:r>
              <a:rPr lang="en-GB" dirty="0">
                <a:latin typeface="Lucida Console" panose="020B0609040504020204" pitchFamily="49" charset="0"/>
                <a:cs typeface="Courier New" panose="02070309020205020404" pitchFamily="49" charset="0"/>
              </a:rPr>
              <a:t>PATCH</a:t>
            </a:r>
          </a:p>
          <a:p>
            <a:pPr lvl="1"/>
            <a:r>
              <a:rPr lang="en-GB" dirty="0" smtClean="0"/>
              <a:t>Delete: </a:t>
            </a:r>
            <a:r>
              <a:rPr lang="en-GB" dirty="0">
                <a:latin typeface="Lucida Console" panose="020B0609040504020204" pitchFamily="49" charset="0"/>
                <a:cs typeface="Courier New" panose="02070309020205020404" pitchFamily="49" charset="0"/>
              </a:rPr>
              <a:t>DELETE</a:t>
            </a:r>
          </a:p>
          <a:p>
            <a:r>
              <a:rPr lang="en-GB" dirty="0" smtClean="0"/>
              <a:t>Identity:</a:t>
            </a:r>
          </a:p>
          <a:p>
            <a:pPr lvl="1"/>
            <a:r>
              <a:rPr lang="en-GB" dirty="0" smtClean="0"/>
              <a:t>Use </a:t>
            </a:r>
            <a:r>
              <a:rPr lang="en-GB" dirty="0" err="1" smtClean="0"/>
              <a:t>WebID</a:t>
            </a:r>
            <a:r>
              <a:rPr lang="en-GB" dirty="0" smtClean="0"/>
              <a:t> as identifier for persons, organisations or software</a:t>
            </a:r>
          </a:p>
          <a:p>
            <a:r>
              <a:rPr lang="en-GB" dirty="0" smtClean="0"/>
              <a:t>Authentication:</a:t>
            </a:r>
          </a:p>
          <a:p>
            <a:pPr lvl="1"/>
            <a:r>
              <a:rPr lang="en-GB" dirty="0" smtClean="0"/>
              <a:t>SOLID-OIDC standard (based on </a:t>
            </a:r>
            <a:r>
              <a:rPr lang="en-GB" dirty="0" err="1" smtClean="0"/>
              <a:t>OpenID</a:t>
            </a:r>
            <a:r>
              <a:rPr lang="en-GB" dirty="0" smtClean="0"/>
              <a:t>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Solid protocol requirements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3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2053"/>
          <p:cNvGrpSpPr/>
          <p:nvPr/>
        </p:nvGrpSpPr>
        <p:grpSpPr>
          <a:xfrm>
            <a:off x="335361" y="2502690"/>
            <a:ext cx="4626968" cy="3422783"/>
            <a:chOff x="7536160" y="2348880"/>
            <a:chExt cx="4320480" cy="3684528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536160" y="2708919"/>
              <a:ext cx="3600400" cy="33244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7536160" y="2348880"/>
              <a:ext cx="720080" cy="36004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30598" y="2348880"/>
              <a:ext cx="726042" cy="36004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1136560" y="5661190"/>
              <a:ext cx="720080" cy="368233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856640" y="2348880"/>
              <a:ext cx="0" cy="3315041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8256241" y="2348880"/>
              <a:ext cx="3600399" cy="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" name="Rectangle 9"/>
          <p:cNvSpPr/>
          <p:nvPr/>
        </p:nvSpPr>
        <p:spPr bwMode="auto">
          <a:xfrm>
            <a:off x="335361" y="1009590"/>
            <a:ext cx="5543477" cy="931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dirty="0" err="1" smtClean="0">
                <a:solidFill>
                  <a:schemeClr val="tx2"/>
                </a:solidFill>
              </a:rPr>
              <a:t>WebID</a:t>
            </a:r>
            <a:endParaRPr lang="en-GB" sz="1600" b="1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WebID</a:t>
            </a:r>
            <a:r>
              <a:rPr lang="en-GB" dirty="0" smtClean="0"/>
              <a:t> example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246" y="1441638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Lucida Console" panose="020B0609040504020204" pitchFamily="49" charset="0"/>
                <a:cs typeface="Courier New" panose="02070309020205020404" pitchFamily="49" charset="0"/>
              </a:rPr>
              <a:t>https://example.org/People/Robben/card</a:t>
            </a:r>
            <a:r>
              <a:rPr lang="en-GB" sz="1600" b="1" dirty="0" smtClean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#me</a:t>
            </a:r>
            <a:endParaRPr lang="en-GB" sz="1600" b="1" dirty="0">
              <a:solidFill>
                <a:schemeClr val="accent4"/>
              </a:solidFill>
              <a:latin typeface="Lucida Console" panose="020B06090405040202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0246" y="1441638"/>
            <a:ext cx="4752528" cy="338554"/>
          </a:xfrm>
          <a:prstGeom prst="rect">
            <a:avLst/>
          </a:prstGeom>
          <a:noFill/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5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8238" y="1348306"/>
            <a:ext cx="5256584" cy="525379"/>
          </a:xfrm>
          <a:prstGeom prst="rect">
            <a:avLst/>
          </a:prstGeom>
          <a:noFill/>
          <a:ln>
            <a:solidFill>
              <a:schemeClr val="accent4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50" dirty="0" smtClean="0">
              <a:solidFill>
                <a:schemeClr val="tx2"/>
              </a:solidFill>
            </a:endParaRPr>
          </a:p>
        </p:txBody>
      </p:sp>
      <p:sp>
        <p:nvSpPr>
          <p:cNvPr id="11" name="Flowchart: Multidocument 10"/>
          <p:cNvSpPr/>
          <p:nvPr/>
        </p:nvSpPr>
        <p:spPr bwMode="auto">
          <a:xfrm>
            <a:off x="703188" y="3374704"/>
            <a:ext cx="3343758" cy="2376264"/>
          </a:xfrm>
          <a:prstGeom prst="flowChartMultidocument">
            <a:avLst/>
          </a:prstGeom>
          <a:ln w="19050"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50" dirty="0" smtClean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7155" y="3858572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&lt;/People/Robben/card&gt;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7661" y="4496328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4"/>
                </a:solidFill>
              </a:rPr>
              <a:t>&lt;#me&gt;</a:t>
            </a:r>
            <a:endParaRPr lang="en-GB" sz="1400" dirty="0">
              <a:solidFill>
                <a:schemeClr val="accent4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5440" y="6360151"/>
            <a:ext cx="3836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Source: 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https://www.w3.org/2005/Incubator/webid/spec/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60" name="Rectangle 2059"/>
          <p:cNvSpPr/>
          <p:nvPr/>
        </p:nvSpPr>
        <p:spPr>
          <a:xfrm>
            <a:off x="446342" y="2905199"/>
            <a:ext cx="1086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</a:t>
            </a:r>
            <a:r>
              <a:rPr lang="en-GB" sz="1400" dirty="0" smtClean="0"/>
              <a:t>xample.org</a:t>
            </a:r>
            <a:endParaRPr lang="en-GB" sz="1400" dirty="0"/>
          </a:p>
        </p:txBody>
      </p:sp>
      <p:sp>
        <p:nvSpPr>
          <p:cNvPr id="2064" name="Freeform 2063"/>
          <p:cNvSpPr/>
          <p:nvPr/>
        </p:nvSpPr>
        <p:spPr bwMode="auto">
          <a:xfrm>
            <a:off x="3575955" y="1780192"/>
            <a:ext cx="1580093" cy="2248670"/>
          </a:xfrm>
          <a:custGeom>
            <a:avLst/>
            <a:gdLst>
              <a:gd name="connsiteX0" fmla="*/ 2181726 w 2547813"/>
              <a:gd name="connsiteY0" fmla="*/ 0 h 3039978"/>
              <a:gd name="connsiteX1" fmla="*/ 2374232 w 2547813"/>
              <a:gd name="connsiteY1" fmla="*/ 2422357 h 3039978"/>
              <a:gd name="connsiteX2" fmla="*/ 0 w 2547813"/>
              <a:gd name="connsiteY2" fmla="*/ 3039978 h 3039978"/>
              <a:gd name="connsiteX3" fmla="*/ 0 w 2547813"/>
              <a:gd name="connsiteY3" fmla="*/ 3039978 h 303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813" h="3039978">
                <a:moveTo>
                  <a:pt x="2181726" y="0"/>
                </a:moveTo>
                <a:cubicBezTo>
                  <a:pt x="2459789" y="957847"/>
                  <a:pt x="2737853" y="1915694"/>
                  <a:pt x="2374232" y="2422357"/>
                </a:cubicBezTo>
                <a:cubicBezTo>
                  <a:pt x="2010611" y="2929020"/>
                  <a:pt x="0" y="3039978"/>
                  <a:pt x="0" y="3039978"/>
                </a:cubicBezTo>
                <a:lnTo>
                  <a:pt x="0" y="3039978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65" name="TextBox 2064"/>
          <p:cNvSpPr txBox="1"/>
          <p:nvPr/>
        </p:nvSpPr>
        <p:spPr>
          <a:xfrm>
            <a:off x="3178538" y="2049248"/>
            <a:ext cx="194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Denotes (refers to)</a:t>
            </a:r>
            <a:endParaRPr lang="en-GB" dirty="0"/>
          </a:p>
        </p:txBody>
      </p:sp>
      <p:grpSp>
        <p:nvGrpSpPr>
          <p:cNvPr id="2066" name="Group 2065"/>
          <p:cNvGrpSpPr/>
          <p:nvPr/>
        </p:nvGrpSpPr>
        <p:grpSpPr>
          <a:xfrm>
            <a:off x="999710" y="4175447"/>
            <a:ext cx="347314" cy="374134"/>
            <a:chOff x="696004" y="4190699"/>
            <a:chExt cx="184755" cy="199022"/>
          </a:xfrm>
        </p:grpSpPr>
        <p:sp>
          <p:nvSpPr>
            <p:cNvPr id="57" name="Oval 56"/>
            <p:cNvSpPr/>
            <p:nvPr/>
          </p:nvSpPr>
          <p:spPr bwMode="auto">
            <a:xfrm>
              <a:off x="751662" y="4190699"/>
              <a:ext cx="72308" cy="72308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1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696004" y="4278091"/>
              <a:ext cx="184755" cy="111630"/>
            </a:xfrm>
            <a:custGeom>
              <a:avLst/>
              <a:gdLst>
                <a:gd name="connsiteX0" fmla="*/ 0 w 939800"/>
                <a:gd name="connsiteY0" fmla="*/ 114300 h 546100"/>
                <a:gd name="connsiteX1" fmla="*/ 939800 w 939800"/>
                <a:gd name="connsiteY1" fmla="*/ 0 h 546100"/>
                <a:gd name="connsiteX2" fmla="*/ 571500 w 939800"/>
                <a:gd name="connsiteY2" fmla="*/ 546100 h 546100"/>
                <a:gd name="connsiteX3" fmla="*/ 0 w 939800"/>
                <a:gd name="connsiteY3" fmla="*/ 114300 h 546100"/>
                <a:gd name="connsiteX0" fmla="*/ 731044 w 731044"/>
                <a:gd name="connsiteY0" fmla="*/ 692943 h 692943"/>
                <a:gd name="connsiteX1" fmla="*/ 368300 w 731044"/>
                <a:gd name="connsiteY1" fmla="*/ 0 h 692943"/>
                <a:gd name="connsiteX2" fmla="*/ 0 w 731044"/>
                <a:gd name="connsiteY2" fmla="*/ 546100 h 692943"/>
                <a:gd name="connsiteX3" fmla="*/ 731044 w 731044"/>
                <a:gd name="connsiteY3" fmla="*/ 692943 h 692943"/>
                <a:gd name="connsiteX0" fmla="*/ 728663 w 728663"/>
                <a:gd name="connsiteY0" fmla="*/ 692943 h 692943"/>
                <a:gd name="connsiteX1" fmla="*/ 365919 w 728663"/>
                <a:gd name="connsiteY1" fmla="*/ 0 h 692943"/>
                <a:gd name="connsiteX2" fmla="*/ 0 w 728663"/>
                <a:gd name="connsiteY2" fmla="*/ 679450 h 692943"/>
                <a:gd name="connsiteX3" fmla="*/ 728663 w 728663"/>
                <a:gd name="connsiteY3" fmla="*/ 692943 h 692943"/>
                <a:gd name="connsiteX0" fmla="*/ 736509 w 744544"/>
                <a:gd name="connsiteY0" fmla="*/ 692949 h 692949"/>
                <a:gd name="connsiteX1" fmla="*/ 373765 w 744544"/>
                <a:gd name="connsiteY1" fmla="*/ 6 h 692949"/>
                <a:gd name="connsiteX2" fmla="*/ 7846 w 744544"/>
                <a:gd name="connsiteY2" fmla="*/ 679456 h 692949"/>
                <a:gd name="connsiteX3" fmla="*/ 736509 w 744544"/>
                <a:gd name="connsiteY3" fmla="*/ 692949 h 692949"/>
                <a:gd name="connsiteX0" fmla="*/ 795577 w 803612"/>
                <a:gd name="connsiteY0" fmla="*/ 692949 h 692949"/>
                <a:gd name="connsiteX1" fmla="*/ 432833 w 803612"/>
                <a:gd name="connsiteY1" fmla="*/ 6 h 692949"/>
                <a:gd name="connsiteX2" fmla="*/ 66914 w 803612"/>
                <a:gd name="connsiteY2" fmla="*/ 679456 h 692949"/>
                <a:gd name="connsiteX3" fmla="*/ 795577 w 803612"/>
                <a:gd name="connsiteY3" fmla="*/ 692949 h 692949"/>
                <a:gd name="connsiteX0" fmla="*/ 795577 w 862807"/>
                <a:gd name="connsiteY0" fmla="*/ 692949 h 692970"/>
                <a:gd name="connsiteX1" fmla="*/ 432833 w 862807"/>
                <a:gd name="connsiteY1" fmla="*/ 6 h 692970"/>
                <a:gd name="connsiteX2" fmla="*/ 66914 w 862807"/>
                <a:gd name="connsiteY2" fmla="*/ 679456 h 692970"/>
                <a:gd name="connsiteX3" fmla="*/ 795577 w 862807"/>
                <a:gd name="connsiteY3" fmla="*/ 692949 h 692970"/>
                <a:gd name="connsiteX0" fmla="*/ 735702 w 744634"/>
                <a:gd name="connsiteY0" fmla="*/ 414349 h 458971"/>
                <a:gd name="connsiteX1" fmla="*/ 387245 w 744634"/>
                <a:gd name="connsiteY1" fmla="*/ 12 h 458971"/>
                <a:gd name="connsiteX2" fmla="*/ 7039 w 744634"/>
                <a:gd name="connsiteY2" fmla="*/ 400856 h 458971"/>
                <a:gd name="connsiteX3" fmla="*/ 735702 w 744634"/>
                <a:gd name="connsiteY3" fmla="*/ 414349 h 458971"/>
                <a:gd name="connsiteX0" fmla="*/ 742082 w 759782"/>
                <a:gd name="connsiteY0" fmla="*/ 414444 h 459066"/>
                <a:gd name="connsiteX1" fmla="*/ 393625 w 759782"/>
                <a:gd name="connsiteY1" fmla="*/ 107 h 459066"/>
                <a:gd name="connsiteX2" fmla="*/ 13419 w 759782"/>
                <a:gd name="connsiteY2" fmla="*/ 400951 h 459066"/>
                <a:gd name="connsiteX3" fmla="*/ 742082 w 759782"/>
                <a:gd name="connsiteY3" fmla="*/ 414444 h 4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9782" h="459066">
                  <a:moveTo>
                    <a:pt x="742082" y="414444"/>
                  </a:moveTo>
                  <a:cubicBezTo>
                    <a:pt x="805450" y="347637"/>
                    <a:pt x="700807" y="7118"/>
                    <a:pt x="393625" y="107"/>
                  </a:cubicBezTo>
                  <a:cubicBezTo>
                    <a:pt x="86443" y="-6904"/>
                    <a:pt x="-44657" y="331895"/>
                    <a:pt x="13419" y="400951"/>
                  </a:cubicBezTo>
                  <a:cubicBezTo>
                    <a:pt x="71495" y="470007"/>
                    <a:pt x="678714" y="481251"/>
                    <a:pt x="742082" y="414444"/>
                  </a:cubicBez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100" b="1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76247" y="4725144"/>
            <a:ext cx="2603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foaf:name</a:t>
            </a:r>
            <a:r>
              <a:rPr lang="en-GB" sz="1000" dirty="0" smtClean="0"/>
              <a:t> “Frank Robben”</a:t>
            </a:r>
          </a:p>
          <a:p>
            <a:r>
              <a:rPr lang="en-GB" sz="1000" dirty="0" err="1" smtClean="0"/>
              <a:t>foaf:mbox</a:t>
            </a:r>
            <a:r>
              <a:rPr lang="en-GB" sz="1000" dirty="0" smtClean="0"/>
              <a:t> frank.robben@smals.be</a:t>
            </a:r>
          </a:p>
          <a:p>
            <a:r>
              <a:rPr lang="en-GB" sz="1000" dirty="0" err="1"/>
              <a:t>foaf:knows</a:t>
            </a:r>
            <a:r>
              <a:rPr lang="en-GB" sz="1000" dirty="0"/>
              <a:t> &lt;https://gov.be/Vandenbroucke#&gt;</a:t>
            </a:r>
          </a:p>
          <a:p>
            <a:r>
              <a:rPr lang="en-GB" sz="1000" dirty="0" err="1" smtClean="0"/>
              <a:t>cert:key</a:t>
            </a:r>
            <a:r>
              <a:rPr lang="en-GB" sz="1000" dirty="0" smtClean="0"/>
              <a:t>  [public key]</a:t>
            </a:r>
          </a:p>
          <a:p>
            <a:r>
              <a:rPr lang="en-GB" sz="1000" dirty="0" err="1" smtClean="0"/>
              <a:t>foaf:img</a:t>
            </a:r>
            <a:endParaRPr lang="en-GB" sz="1000" dirty="0" smtClean="0"/>
          </a:p>
          <a:p>
            <a:endParaRPr lang="en-GB" sz="1000" dirty="0"/>
          </a:p>
        </p:txBody>
      </p:sp>
      <p:sp>
        <p:nvSpPr>
          <p:cNvPr id="2067" name="Freeform 2066"/>
          <p:cNvSpPr/>
          <p:nvPr/>
        </p:nvSpPr>
        <p:spPr bwMode="auto">
          <a:xfrm>
            <a:off x="1513796" y="1707070"/>
            <a:ext cx="4179595" cy="3237368"/>
          </a:xfrm>
          <a:custGeom>
            <a:avLst/>
            <a:gdLst>
              <a:gd name="connsiteX0" fmla="*/ 5678906 w 5678906"/>
              <a:gd name="connsiteY0" fmla="*/ 0 h 3677671"/>
              <a:gd name="connsiteX1" fmla="*/ 4644190 w 5678906"/>
              <a:gd name="connsiteY1" fmla="*/ 1074821 h 3677671"/>
              <a:gd name="connsiteX2" fmla="*/ 4243137 w 5678906"/>
              <a:gd name="connsiteY2" fmla="*/ 3400926 h 3677671"/>
              <a:gd name="connsiteX3" fmla="*/ 0 w 5678906"/>
              <a:gd name="connsiteY3" fmla="*/ 3545305 h 3677671"/>
              <a:gd name="connsiteX0" fmla="*/ 8730664 w 8730664"/>
              <a:gd name="connsiteY0" fmla="*/ 0 h 3560798"/>
              <a:gd name="connsiteX1" fmla="*/ 7695948 w 8730664"/>
              <a:gd name="connsiteY1" fmla="*/ 1074821 h 3560798"/>
              <a:gd name="connsiteX2" fmla="*/ 7294895 w 8730664"/>
              <a:gd name="connsiteY2" fmla="*/ 3400926 h 3560798"/>
              <a:gd name="connsiteX3" fmla="*/ 0 w 8730664"/>
              <a:gd name="connsiteY3" fmla="*/ 3181005 h 3560798"/>
              <a:gd name="connsiteX0" fmla="*/ 8830024 w 8830024"/>
              <a:gd name="connsiteY0" fmla="*/ 0 h 3590561"/>
              <a:gd name="connsiteX1" fmla="*/ 7795308 w 8830024"/>
              <a:gd name="connsiteY1" fmla="*/ 1074821 h 3590561"/>
              <a:gd name="connsiteX2" fmla="*/ 7394255 w 8830024"/>
              <a:gd name="connsiteY2" fmla="*/ 3400926 h 3590561"/>
              <a:gd name="connsiteX3" fmla="*/ 0 w 8830024"/>
              <a:gd name="connsiteY3" fmla="*/ 3311780 h 3590561"/>
              <a:gd name="connsiteX0" fmla="*/ 8830024 w 8830024"/>
              <a:gd name="connsiteY0" fmla="*/ 0 h 3597440"/>
              <a:gd name="connsiteX1" fmla="*/ 7795308 w 8830024"/>
              <a:gd name="connsiteY1" fmla="*/ 1074821 h 3597440"/>
              <a:gd name="connsiteX2" fmla="*/ 6570990 w 8830024"/>
              <a:gd name="connsiteY2" fmla="*/ 3410267 h 3597440"/>
              <a:gd name="connsiteX3" fmla="*/ 0 w 8830024"/>
              <a:gd name="connsiteY3" fmla="*/ 3311780 h 3597440"/>
              <a:gd name="connsiteX0" fmla="*/ 8830024 w 8830024"/>
              <a:gd name="connsiteY0" fmla="*/ 0 h 3597440"/>
              <a:gd name="connsiteX1" fmla="*/ 6570990 w 8830024"/>
              <a:gd name="connsiteY1" fmla="*/ 3410267 h 3597440"/>
              <a:gd name="connsiteX2" fmla="*/ 0 w 8830024"/>
              <a:gd name="connsiteY2" fmla="*/ 3311780 h 3597440"/>
              <a:gd name="connsiteX0" fmla="*/ 7123567 w 7268540"/>
              <a:gd name="connsiteY0" fmla="*/ 0 h 3382597"/>
              <a:gd name="connsiteX1" fmla="*/ 6570990 w 7268540"/>
              <a:gd name="connsiteY1" fmla="*/ 3195424 h 3382597"/>
              <a:gd name="connsiteX2" fmla="*/ 0 w 7268540"/>
              <a:gd name="connsiteY2" fmla="*/ 3096937 h 3382597"/>
              <a:gd name="connsiteX0" fmla="*/ 7123567 w 7551852"/>
              <a:gd name="connsiteY0" fmla="*/ 0 h 3382597"/>
              <a:gd name="connsiteX1" fmla="*/ 6570990 w 7551852"/>
              <a:gd name="connsiteY1" fmla="*/ 3195424 h 3382597"/>
              <a:gd name="connsiteX2" fmla="*/ 0 w 7551852"/>
              <a:gd name="connsiteY2" fmla="*/ 3096937 h 3382597"/>
              <a:gd name="connsiteX0" fmla="*/ 7042309 w 7511874"/>
              <a:gd name="connsiteY0" fmla="*/ 0 h 3354573"/>
              <a:gd name="connsiteX1" fmla="*/ 6570990 w 7511874"/>
              <a:gd name="connsiteY1" fmla="*/ 3167400 h 3354573"/>
              <a:gd name="connsiteX2" fmla="*/ 0 w 7511874"/>
              <a:gd name="connsiteY2" fmla="*/ 3068913 h 3354573"/>
              <a:gd name="connsiteX0" fmla="*/ 7172325 w 7577112"/>
              <a:gd name="connsiteY0" fmla="*/ 0 h 3373256"/>
              <a:gd name="connsiteX1" fmla="*/ 6570990 w 7577112"/>
              <a:gd name="connsiteY1" fmla="*/ 3186083 h 3373256"/>
              <a:gd name="connsiteX2" fmla="*/ 0 w 7577112"/>
              <a:gd name="connsiteY2" fmla="*/ 3087596 h 337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7112" h="3373256">
                <a:moveTo>
                  <a:pt x="7172325" y="0"/>
                </a:moveTo>
                <a:cubicBezTo>
                  <a:pt x="7579299" y="934656"/>
                  <a:pt x="8042661" y="2634120"/>
                  <a:pt x="6570990" y="3186083"/>
                </a:cubicBezTo>
                <a:cubicBezTo>
                  <a:pt x="5796958" y="3597830"/>
                  <a:pt x="1734552" y="3221280"/>
                  <a:pt x="0" y="3087596"/>
                </a:cubicBezTo>
              </a:path>
            </a:pathLst>
          </a:custGeom>
          <a:noFill/>
          <a:ln>
            <a:solidFill>
              <a:schemeClr val="accent4"/>
            </a:solidFill>
            <a:headEnd type="none" w="med" len="med"/>
            <a:tailEnd type="triangl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5362764" y="4034602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/>
                </a:solidFill>
              </a:rPr>
              <a:t>Sense</a:t>
            </a:r>
            <a:br>
              <a:rPr lang="en-GB" dirty="0" smtClean="0">
                <a:solidFill>
                  <a:schemeClr val="accent4"/>
                </a:solidFill>
              </a:rPr>
            </a:br>
            <a:r>
              <a:rPr lang="en-GB" dirty="0" smtClean="0">
                <a:solidFill>
                  <a:schemeClr val="accent4"/>
                </a:solidFill>
              </a:rPr>
              <a:t>(meaning)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74" name="Freeform 2073"/>
          <p:cNvSpPr/>
          <p:nvPr/>
        </p:nvSpPr>
        <p:spPr bwMode="auto">
          <a:xfrm>
            <a:off x="2380837" y="5309938"/>
            <a:ext cx="5675137" cy="973284"/>
          </a:xfrm>
          <a:custGeom>
            <a:avLst/>
            <a:gdLst>
              <a:gd name="connsiteX0" fmla="*/ 0 w 6625390"/>
              <a:gd name="connsiteY0" fmla="*/ 352926 h 977253"/>
              <a:gd name="connsiteX1" fmla="*/ 3280611 w 6625390"/>
              <a:gd name="connsiteY1" fmla="*/ 970547 h 977253"/>
              <a:gd name="connsiteX2" fmla="*/ 6625390 w 6625390"/>
              <a:gd name="connsiteY2" fmla="*/ 0 h 977253"/>
              <a:gd name="connsiteX0" fmla="*/ 0 w 6152148"/>
              <a:gd name="connsiteY0" fmla="*/ 144379 h 971365"/>
              <a:gd name="connsiteX1" fmla="*/ 2807369 w 6152148"/>
              <a:gd name="connsiteY1" fmla="*/ 970547 h 971365"/>
              <a:gd name="connsiteX2" fmla="*/ 6152148 w 6152148"/>
              <a:gd name="connsiteY2" fmla="*/ 0 h 971365"/>
              <a:gd name="connsiteX0" fmla="*/ 0 w 6152148"/>
              <a:gd name="connsiteY0" fmla="*/ 144379 h 972339"/>
              <a:gd name="connsiteX1" fmla="*/ 2807369 w 6152148"/>
              <a:gd name="connsiteY1" fmla="*/ 970547 h 972339"/>
              <a:gd name="connsiteX2" fmla="*/ 6152148 w 6152148"/>
              <a:gd name="connsiteY2" fmla="*/ 0 h 972339"/>
              <a:gd name="connsiteX0" fmla="*/ 0 w 6090121"/>
              <a:gd name="connsiteY0" fmla="*/ 234026 h 973284"/>
              <a:gd name="connsiteX1" fmla="*/ 2745342 w 6090121"/>
              <a:gd name="connsiteY1" fmla="*/ 970547 h 973284"/>
              <a:gd name="connsiteX2" fmla="*/ 6090121 w 6090121"/>
              <a:gd name="connsiteY2" fmla="*/ 0 h 973284"/>
              <a:gd name="connsiteX0" fmla="*/ 0 w 6090121"/>
              <a:gd name="connsiteY0" fmla="*/ 234026 h 973284"/>
              <a:gd name="connsiteX1" fmla="*/ 2745342 w 6090121"/>
              <a:gd name="connsiteY1" fmla="*/ 970547 h 973284"/>
              <a:gd name="connsiteX2" fmla="*/ 6090121 w 6090121"/>
              <a:gd name="connsiteY2" fmla="*/ 0 h 97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0121" h="973284">
                <a:moveTo>
                  <a:pt x="0" y="234026"/>
                </a:moveTo>
                <a:cubicBezTo>
                  <a:pt x="630989" y="869026"/>
                  <a:pt x="1719984" y="994610"/>
                  <a:pt x="2745342" y="970547"/>
                </a:cubicBezTo>
                <a:cubicBezTo>
                  <a:pt x="3770700" y="946484"/>
                  <a:pt x="6085794" y="402075"/>
                  <a:pt x="6090121" y="0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5786975" y="5556141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Describes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075" name="Freeform 2074"/>
          <p:cNvSpPr/>
          <p:nvPr/>
        </p:nvSpPr>
        <p:spPr bwMode="auto">
          <a:xfrm>
            <a:off x="5496309" y="1684420"/>
            <a:ext cx="2559665" cy="2144065"/>
          </a:xfrm>
          <a:custGeom>
            <a:avLst/>
            <a:gdLst>
              <a:gd name="connsiteX0" fmla="*/ 163342 w 2503852"/>
              <a:gd name="connsiteY0" fmla="*/ 0 h 2205790"/>
              <a:gd name="connsiteX1" fmla="*/ 203447 w 2503852"/>
              <a:gd name="connsiteY1" fmla="*/ 1163053 h 2205790"/>
              <a:gd name="connsiteX2" fmla="*/ 2176626 w 2503852"/>
              <a:gd name="connsiteY2" fmla="*/ 1195137 h 2205790"/>
              <a:gd name="connsiteX3" fmla="*/ 2481426 w 2503852"/>
              <a:gd name="connsiteY3" fmla="*/ 2205790 h 2205790"/>
              <a:gd name="connsiteX0" fmla="*/ 12167 w 4011147"/>
              <a:gd name="connsiteY0" fmla="*/ 0 h 2055897"/>
              <a:gd name="connsiteX1" fmla="*/ 1710742 w 4011147"/>
              <a:gd name="connsiteY1" fmla="*/ 1013160 h 2055897"/>
              <a:gd name="connsiteX2" fmla="*/ 3683921 w 4011147"/>
              <a:gd name="connsiteY2" fmla="*/ 1045244 h 2055897"/>
              <a:gd name="connsiteX3" fmla="*/ 3988721 w 4011147"/>
              <a:gd name="connsiteY3" fmla="*/ 2055897 h 2055897"/>
              <a:gd name="connsiteX0" fmla="*/ 12167 w 3749147"/>
              <a:gd name="connsiteY0" fmla="*/ 0 h 2108800"/>
              <a:gd name="connsiteX1" fmla="*/ 1710742 w 3749147"/>
              <a:gd name="connsiteY1" fmla="*/ 1013160 h 2108800"/>
              <a:gd name="connsiteX2" fmla="*/ 3683921 w 3749147"/>
              <a:gd name="connsiteY2" fmla="*/ 1045244 h 2108800"/>
              <a:gd name="connsiteX3" fmla="*/ 2626086 w 3749147"/>
              <a:gd name="connsiteY3" fmla="*/ 2108800 h 2108800"/>
              <a:gd name="connsiteX0" fmla="*/ 0 w 3736980"/>
              <a:gd name="connsiteY0" fmla="*/ 0 h 2108800"/>
              <a:gd name="connsiteX1" fmla="*/ 3671754 w 3736980"/>
              <a:gd name="connsiteY1" fmla="*/ 1045244 h 2108800"/>
              <a:gd name="connsiteX2" fmla="*/ 2613919 w 3736980"/>
              <a:gd name="connsiteY2" fmla="*/ 2108800 h 2108800"/>
              <a:gd name="connsiteX0" fmla="*/ 0 w 2614676"/>
              <a:gd name="connsiteY0" fmla="*/ 0 h 2108800"/>
              <a:gd name="connsiteX1" fmla="*/ 910625 w 2614676"/>
              <a:gd name="connsiteY1" fmla="*/ 1512558 h 2108800"/>
              <a:gd name="connsiteX2" fmla="*/ 2613919 w 2614676"/>
              <a:gd name="connsiteY2" fmla="*/ 2108800 h 2108800"/>
              <a:gd name="connsiteX0" fmla="*/ 0 w 2614676"/>
              <a:gd name="connsiteY0" fmla="*/ 0 h 2108800"/>
              <a:gd name="connsiteX1" fmla="*/ 910625 w 2614676"/>
              <a:gd name="connsiteY1" fmla="*/ 1512558 h 2108800"/>
              <a:gd name="connsiteX2" fmla="*/ 2613919 w 2614676"/>
              <a:gd name="connsiteY2" fmla="*/ 2108800 h 2108800"/>
              <a:gd name="connsiteX0" fmla="*/ 0 w 2613919"/>
              <a:gd name="connsiteY0" fmla="*/ 0 h 2108800"/>
              <a:gd name="connsiteX1" fmla="*/ 910625 w 2613919"/>
              <a:gd name="connsiteY1" fmla="*/ 1512558 h 2108800"/>
              <a:gd name="connsiteX2" fmla="*/ 2613919 w 2613919"/>
              <a:gd name="connsiteY2" fmla="*/ 2108800 h 2108800"/>
              <a:gd name="connsiteX0" fmla="*/ 0 w 2613919"/>
              <a:gd name="connsiteY0" fmla="*/ 0 h 2108800"/>
              <a:gd name="connsiteX1" fmla="*/ 2613919 w 2613919"/>
              <a:gd name="connsiteY1" fmla="*/ 2108800 h 2108800"/>
              <a:gd name="connsiteX0" fmla="*/ 0 w 2613919"/>
              <a:gd name="connsiteY0" fmla="*/ 0 h 2108800"/>
              <a:gd name="connsiteX1" fmla="*/ 2613919 w 2613919"/>
              <a:gd name="connsiteY1" fmla="*/ 2108800 h 2108800"/>
              <a:gd name="connsiteX0" fmla="*/ 0 w 2614346"/>
              <a:gd name="connsiteY0" fmla="*/ 0 h 2108800"/>
              <a:gd name="connsiteX1" fmla="*/ 2613919 w 2614346"/>
              <a:gd name="connsiteY1" fmla="*/ 2108800 h 2108800"/>
              <a:gd name="connsiteX0" fmla="*/ 0 w 2614344"/>
              <a:gd name="connsiteY0" fmla="*/ 0 h 2108800"/>
              <a:gd name="connsiteX1" fmla="*/ 2613919 w 2614344"/>
              <a:gd name="connsiteY1" fmla="*/ 2108800 h 21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4344" h="2108800">
                <a:moveTo>
                  <a:pt x="0" y="0"/>
                </a:moveTo>
                <a:cubicBezTo>
                  <a:pt x="620294" y="2342942"/>
                  <a:pt x="2648048" y="1220704"/>
                  <a:pt x="2613919" y="2108800"/>
                </a:cubicBezTo>
              </a:path>
            </a:pathLst>
          </a:custGeom>
          <a:noFill/>
          <a:ln>
            <a:solidFill>
              <a:schemeClr val="accent4"/>
            </a:solidFill>
            <a:headEnd type="none" w="med" len="med"/>
            <a:tailEnd type="triangl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2" descr="https://www.frankrobben.be/wp-content/uploads/2015/02/Frank-Robben-4-234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525" y="3858572"/>
            <a:ext cx="1101826" cy="141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263540" y="3198668"/>
            <a:ext cx="1111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/>
                </a:solidFill>
              </a:rPr>
              <a:t>Denotes</a:t>
            </a:r>
            <a:br>
              <a:rPr lang="en-GB" dirty="0" smtClean="0">
                <a:solidFill>
                  <a:schemeClr val="accent4"/>
                </a:solidFill>
              </a:rPr>
            </a:br>
            <a:r>
              <a:rPr lang="en-GB" dirty="0" smtClean="0">
                <a:solidFill>
                  <a:schemeClr val="accent4"/>
                </a:solidFill>
              </a:rPr>
              <a:t>(refers to)</a:t>
            </a:r>
            <a:endParaRPr lang="en-GB" dirty="0">
              <a:solidFill>
                <a:schemeClr val="accent4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08301"/>
              </p:ext>
            </p:extLst>
          </p:nvPr>
        </p:nvGraphicFramePr>
        <p:xfrm>
          <a:off x="6338332" y="991671"/>
          <a:ext cx="554406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674">
                  <a:extLst>
                    <a:ext uri="{9D8B030D-6E8A-4147-A177-3AD203B41FA5}">
                      <a16:colId xmlns:a16="http://schemas.microsoft.com/office/drawing/2014/main" val="934862039"/>
                    </a:ext>
                  </a:extLst>
                </a:gridCol>
                <a:gridCol w="2439386">
                  <a:extLst>
                    <a:ext uri="{9D8B030D-6E8A-4147-A177-3AD203B41FA5}">
                      <a16:colId xmlns:a16="http://schemas.microsoft.com/office/drawing/2014/main" val="1600245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URL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Meaning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481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i="0" dirty="0" smtClean="0">
                          <a:latin typeface="Lucida Console" panose="020B0609040504020204" pitchFamily="49" charset="0"/>
                        </a:rPr>
                        <a:t>https://example.org/</a:t>
                      </a:r>
                      <a:endParaRPr lang="en-GB" sz="900" i="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Identity provider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2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i="0" dirty="0" smtClean="0">
                          <a:latin typeface="Lucida Console" panose="020B0609040504020204" pitchFamily="49" charset="0"/>
                        </a:rPr>
                        <a:t>https://example.org/People/Robben/card</a:t>
                      </a:r>
                      <a:endParaRPr lang="en-GB" sz="900" i="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URI refers to document describing person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11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i="0" dirty="0" smtClean="0">
                          <a:latin typeface="Lucida Console" panose="020B0609040504020204" pitchFamily="49" charset="0"/>
                        </a:rPr>
                        <a:t>https://example.org/People/Robben/card#me</a:t>
                      </a:r>
                      <a:endParaRPr lang="en-GB" sz="900" i="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accent4"/>
                          </a:solidFill>
                        </a:rPr>
                        <a:t>URI is identifier denoting the person</a:t>
                      </a:r>
                      <a:endParaRPr lang="en-GB" sz="12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23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0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Can enable applications to discover authorisations associated with a given resource</a:t>
            </a:r>
          </a:p>
          <a:p>
            <a:r>
              <a:rPr lang="en-GB" dirty="0"/>
              <a:t>Similar to Linux file access control, but with </a:t>
            </a:r>
            <a:r>
              <a:rPr lang="en-GB" dirty="0" err="1"/>
              <a:t>WebIDs</a:t>
            </a:r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.</a:t>
            </a:r>
            <a:r>
              <a:rPr lang="en-GB" dirty="0" err="1">
                <a:latin typeface="Lucida Console" panose="020B0609040504020204" pitchFamily="49" charset="0"/>
              </a:rPr>
              <a:t>acl</a:t>
            </a:r>
            <a:r>
              <a:rPr lang="en-GB" dirty="0"/>
              <a:t> file per resource </a:t>
            </a:r>
          </a:p>
          <a:p>
            <a:pPr lvl="1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Advertised in “link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rel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” response</a:t>
            </a:r>
          </a:p>
          <a:p>
            <a:pPr lvl="1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Link: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&lt;http://example.org/Frank/.acl&gt;; </a:t>
            </a:r>
            <a:r>
              <a:rPr lang="en-GB" sz="1300" dirty="0" err="1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rel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="</a:t>
            </a:r>
            <a:r>
              <a:rPr lang="en-GB" sz="1300" dirty="0" err="1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acl</a:t>
            </a:r>
            <a:r>
              <a:rPr lang="en-GB" sz="1300" dirty="0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"</a:t>
            </a:r>
            <a:endParaRPr lang="en-GB" dirty="0">
              <a:solidFill>
                <a:schemeClr val="bg2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pPr lvl="1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If payslip is a file (resource), only the full payslip can be shared </a:t>
            </a:r>
          </a:p>
          <a:p>
            <a:r>
              <a:rPr lang="en-GB" dirty="0"/>
              <a:t>Authorisation</a:t>
            </a:r>
          </a:p>
          <a:p>
            <a:pPr lvl="1"/>
            <a:r>
              <a:rPr lang="en-GB" sz="1900" dirty="0" err="1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acl:accessTo</a:t>
            </a:r>
            <a:endParaRPr lang="en-GB" sz="1900" dirty="0">
              <a:solidFill>
                <a:schemeClr val="bg2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pPr lvl="1"/>
            <a:r>
              <a:rPr lang="en-GB" sz="1900" dirty="0" err="1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acl:mode</a:t>
            </a:r>
            <a:endParaRPr lang="en-GB" sz="1900" dirty="0">
              <a:solidFill>
                <a:schemeClr val="bg2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pPr lvl="1"/>
            <a:r>
              <a:rPr lang="en-GB" sz="1900" dirty="0" err="1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acl:agent</a:t>
            </a:r>
            <a:r>
              <a:rPr lang="en-GB" sz="1900" dirty="0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 / </a:t>
            </a:r>
            <a:r>
              <a:rPr lang="en-GB" sz="1900" dirty="0" err="1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acl:agentGroup</a:t>
            </a:r>
            <a:r>
              <a:rPr lang="en-GB" sz="1900" dirty="0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 / </a:t>
            </a:r>
            <a:r>
              <a:rPr lang="en-GB" sz="1900" dirty="0" err="1">
                <a:solidFill>
                  <a:schemeClr val="bg2">
                    <a:lumMod val="50000"/>
                  </a:schemeClr>
                </a:solidFill>
                <a:latin typeface="Lucida Console" panose="020B0609040504020204" pitchFamily="49" charset="0"/>
              </a:rPr>
              <a:t>acl:agentClass</a:t>
            </a:r>
            <a:endParaRPr lang="en-GB" sz="1900" dirty="0">
              <a:solidFill>
                <a:schemeClr val="bg2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 smtClean="0"/>
              <a:t>Access modes:</a:t>
            </a:r>
          </a:p>
          <a:p>
            <a:pPr lvl="1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Read</a:t>
            </a:r>
          </a:p>
          <a:p>
            <a:pPr lvl="1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Write</a:t>
            </a:r>
          </a:p>
          <a:p>
            <a:pPr lvl="1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Append</a:t>
            </a:r>
          </a:p>
          <a:p>
            <a:pPr lvl="1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Control</a:t>
            </a:r>
          </a:p>
          <a:p>
            <a:r>
              <a:rPr lang="en-GB" dirty="0" smtClean="0"/>
              <a:t>Agent classes:</a:t>
            </a:r>
          </a:p>
          <a:p>
            <a:pPr lvl="1"/>
            <a:r>
              <a:rPr lang="en-GB" sz="2200" dirty="0" err="1">
                <a:solidFill>
                  <a:schemeClr val="bg2">
                    <a:lumMod val="50000"/>
                  </a:schemeClr>
                </a:solidFill>
                <a:hlinkClick r:id="rId2"/>
              </a:rPr>
              <a:t>foaf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:Agent</a:t>
            </a:r>
            <a:endParaRPr lang="en-GB" sz="22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acl:AuthenticatedAgent</a:t>
            </a:r>
            <a:endParaRPr lang="en-GB" sz="22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Web access control (WAC)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000" dirty="0" smtClean="0">
                <a:latin typeface="Lucida Console" panose="020B0609040504020204" pitchFamily="49" charset="0"/>
              </a:rPr>
              <a:t>https:/​/</a:t>
            </a:r>
            <a:r>
              <a:rPr lang="en-GB" sz="2000" dirty="0" err="1" smtClean="0">
                <a:latin typeface="Lucida Console" panose="020B0609040504020204" pitchFamily="49" charset="0"/>
              </a:rPr>
              <a:t>frank.pod</a:t>
            </a:r>
            <a:r>
              <a:rPr lang="en-GB" sz="2000" dirty="0" smtClean="0">
                <a:latin typeface="Lucida Console" panose="020B0609040504020204" pitchFamily="49" charset="0"/>
              </a:rPr>
              <a:t>/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i="1" dirty="0"/>
              <a:t>(</a:t>
            </a:r>
            <a:r>
              <a:rPr lang="en-GB" sz="2400" i="1" dirty="0" smtClean="0"/>
              <a:t>container)</a:t>
            </a:r>
          </a:p>
          <a:p>
            <a:endParaRPr lang="en-GB" sz="2400" i="1" dirty="0"/>
          </a:p>
          <a:p>
            <a:pPr lvl="1"/>
            <a:r>
              <a:rPr lang="en-GB" sz="2000" dirty="0" smtClean="0">
                <a:latin typeface="Lucida Console" panose="020B0609040504020204" pitchFamily="49" charset="0"/>
              </a:rPr>
              <a:t>.</a:t>
            </a:r>
            <a:r>
              <a:rPr lang="en-GB" sz="2000" dirty="0" err="1" smtClean="0">
                <a:latin typeface="Lucida Console" panose="020B0609040504020204" pitchFamily="49" charset="0"/>
              </a:rPr>
              <a:t>acl</a:t>
            </a:r>
            <a:r>
              <a:rPr lang="en-GB" sz="2000" dirty="0" smtClean="0">
                <a:latin typeface="Lucida Console" panose="020B0609040504020204" pitchFamily="49" charset="0"/>
              </a:rPr>
              <a:t>  </a:t>
            </a:r>
            <a:r>
              <a:rPr lang="en-GB" i="1" dirty="0" smtClean="0"/>
              <a:t>(RDF document for access control)</a:t>
            </a:r>
          </a:p>
          <a:p>
            <a:pPr lvl="1"/>
            <a:endParaRPr lang="en-GB" i="1" dirty="0"/>
          </a:p>
          <a:p>
            <a:pPr lvl="1"/>
            <a:endParaRPr lang="en-GB" i="1" dirty="0" smtClean="0"/>
          </a:p>
          <a:p>
            <a:pPr lvl="1"/>
            <a:r>
              <a:rPr lang="en-GB" sz="2100" dirty="0" smtClean="0">
                <a:latin typeface="Lucida Console" panose="020B0609040504020204" pitchFamily="49" charset="0"/>
              </a:rPr>
              <a:t>people</a:t>
            </a:r>
            <a:r>
              <a:rPr lang="en-GB" sz="2100" dirty="0">
                <a:latin typeface="Lucida Console" panose="020B0609040504020204" pitchFamily="49" charset="0"/>
              </a:rPr>
              <a:t>/ </a:t>
            </a:r>
            <a:r>
              <a:rPr lang="en-GB" i="1" dirty="0" smtClean="0"/>
              <a:t>(container)</a:t>
            </a:r>
          </a:p>
          <a:p>
            <a:pPr lvl="2"/>
            <a:r>
              <a:rPr lang="en-GB" dirty="0" smtClean="0">
                <a:latin typeface="Lucida Console" panose="020B0609040504020204" pitchFamily="49" charset="0"/>
              </a:rPr>
              <a:t>.</a:t>
            </a:r>
            <a:r>
              <a:rPr lang="en-GB" dirty="0" err="1" smtClean="0">
                <a:latin typeface="Lucida Console" panose="020B0609040504020204" pitchFamily="49" charset="0"/>
              </a:rPr>
              <a:t>acl</a:t>
            </a:r>
            <a:r>
              <a:rPr lang="en-GB" dirty="0" smtClean="0">
                <a:latin typeface="Lucida Console" panose="020B0609040504020204" pitchFamily="49" charset="0"/>
              </a:rPr>
              <a:t> </a:t>
            </a:r>
            <a:r>
              <a:rPr lang="en-GB" i="1" dirty="0" smtClean="0"/>
              <a:t>(</a:t>
            </a:r>
            <a:r>
              <a:rPr lang="en-GB" i="1" dirty="0"/>
              <a:t>RDF document </a:t>
            </a:r>
            <a:r>
              <a:rPr lang="en-GB" i="1" dirty="0" smtClean="0"/>
              <a:t>for access control)</a:t>
            </a:r>
          </a:p>
          <a:p>
            <a:pPr lvl="2"/>
            <a:r>
              <a:rPr lang="en-GB" dirty="0" err="1" smtClean="0">
                <a:latin typeface="Lucida Console" panose="020B0609040504020204" pitchFamily="49" charset="0"/>
              </a:rPr>
              <a:t>paul.ttl</a:t>
            </a:r>
            <a:r>
              <a:rPr lang="en-GB" dirty="0" smtClean="0">
                <a:latin typeface="Lucida Console" panose="020B0609040504020204" pitchFamily="49" charset="0"/>
              </a:rPr>
              <a:t> </a:t>
            </a:r>
            <a:r>
              <a:rPr lang="en-GB" i="1" dirty="0" smtClean="0"/>
              <a:t>(RDF document)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2"/>
            <a:r>
              <a:rPr lang="en-GB" dirty="0" err="1" smtClean="0">
                <a:latin typeface="Lucida Console" panose="020B0609040504020204" pitchFamily="49" charset="0"/>
              </a:rPr>
              <a:t>johan.ttl</a:t>
            </a:r>
            <a:r>
              <a:rPr lang="en-GB" dirty="0" smtClean="0">
                <a:latin typeface="Lucida Console" panose="020B0609040504020204" pitchFamily="49" charset="0"/>
              </a:rPr>
              <a:t> </a:t>
            </a:r>
            <a:r>
              <a:rPr lang="en-GB" i="1" dirty="0" smtClean="0"/>
              <a:t>(RDF document)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2"/>
            <a:r>
              <a:rPr lang="en-GB" dirty="0" smtClean="0"/>
              <a:t>…</a:t>
            </a:r>
          </a:p>
          <a:p>
            <a:pPr lvl="1"/>
            <a:endParaRPr lang="en-GB" sz="2100" dirty="0" smtClean="0">
              <a:latin typeface="Lucida Console" panose="020B0609040504020204" pitchFamily="49" charset="0"/>
            </a:endParaRPr>
          </a:p>
          <a:p>
            <a:pPr lvl="1"/>
            <a:r>
              <a:rPr lang="en-GB" sz="2100" dirty="0" smtClean="0">
                <a:latin typeface="Lucida Console" panose="020B0609040504020204" pitchFamily="49" charset="0"/>
              </a:rPr>
              <a:t>private</a:t>
            </a:r>
            <a:r>
              <a:rPr lang="en-GB" sz="2100" dirty="0">
                <a:latin typeface="Lucida Console" panose="020B0609040504020204" pitchFamily="49" charset="0"/>
              </a:rPr>
              <a:t>/ </a:t>
            </a:r>
            <a:r>
              <a:rPr lang="en-GB" i="1" dirty="0" smtClean="0"/>
              <a:t>(container)</a:t>
            </a:r>
          </a:p>
          <a:p>
            <a:pPr lvl="2"/>
            <a:r>
              <a:rPr lang="en-GB" dirty="0">
                <a:latin typeface="Lucida Console" panose="020B0609040504020204" pitchFamily="49" charset="0"/>
              </a:rPr>
              <a:t>.</a:t>
            </a:r>
            <a:r>
              <a:rPr lang="en-GB" dirty="0" err="1" smtClean="0">
                <a:latin typeface="Lucida Console" panose="020B0609040504020204" pitchFamily="49" charset="0"/>
              </a:rPr>
              <a:t>acl</a:t>
            </a:r>
            <a:r>
              <a:rPr lang="en-GB" dirty="0" smtClean="0">
                <a:latin typeface="Lucida Console" panose="020B0609040504020204" pitchFamily="49" charset="0"/>
              </a:rPr>
              <a:t> </a:t>
            </a:r>
            <a:r>
              <a:rPr lang="en-GB" i="1" dirty="0" smtClean="0"/>
              <a:t>(</a:t>
            </a:r>
            <a:r>
              <a:rPr lang="en-GB" i="1" dirty="0"/>
              <a:t>RDF document </a:t>
            </a:r>
            <a:r>
              <a:rPr lang="en-GB" i="1" dirty="0" smtClean="0"/>
              <a:t>for access control)</a:t>
            </a:r>
          </a:p>
          <a:p>
            <a:pPr lvl="2"/>
            <a:r>
              <a:rPr lang="en-GB" dirty="0" smtClean="0">
                <a:latin typeface="Lucida Console" panose="020B0609040504020204" pitchFamily="49" charset="0"/>
              </a:rPr>
              <a:t>photos/ </a:t>
            </a:r>
            <a:r>
              <a:rPr lang="en-GB" i="1" dirty="0"/>
              <a:t>(container 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3"/>
            <a:r>
              <a:rPr lang="en-GB" dirty="0" smtClean="0">
                <a:latin typeface="Lucida Console" panose="020B0609040504020204" pitchFamily="49" charset="0"/>
              </a:rPr>
              <a:t>2023-01/ </a:t>
            </a:r>
            <a:r>
              <a:rPr lang="en-GB" i="1" dirty="0"/>
              <a:t>(container)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4"/>
            <a:r>
              <a:rPr lang="en-GB" dirty="0" smtClean="0">
                <a:latin typeface="Lucida Console" panose="020B0609040504020204" pitchFamily="49" charset="0"/>
              </a:rPr>
              <a:t>IMG_1.jpg </a:t>
            </a:r>
            <a:r>
              <a:rPr lang="en-GB" i="1" dirty="0"/>
              <a:t>(non-RDF document)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4"/>
            <a:r>
              <a:rPr lang="en-GB" dirty="0" smtClean="0">
                <a:latin typeface="Lucida Console" panose="020B0609040504020204" pitchFamily="49" charset="0"/>
              </a:rPr>
              <a:t>IMG_2.jpg </a:t>
            </a:r>
            <a:r>
              <a:rPr lang="en-GB" i="1" dirty="0"/>
              <a:t>(non-RDF document)</a:t>
            </a:r>
            <a:endParaRPr lang="en-GB" i="1" dirty="0" smtClean="0">
              <a:latin typeface="Lucida Console" panose="020B0609040504020204" pitchFamily="49" charset="0"/>
            </a:endParaRPr>
          </a:p>
          <a:p>
            <a:pPr lvl="4"/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POD and access control example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55440" y="6360151"/>
            <a:ext cx="6570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Source: Ruben </a:t>
            </a:r>
            <a:r>
              <a:rPr lang="en-GB" sz="12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Dedecker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, et al. “ What’s in a Pod?, 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https://github.com/SolidLabResearch/WhatsInAPod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168008" y="1340768"/>
            <a:ext cx="5688632" cy="4536504"/>
          </a:xfrm>
          <a:prstGeom prst="rect">
            <a:avLst/>
          </a:prstGeom>
          <a:noFill/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312025" y="2708920"/>
            <a:ext cx="5400600" cy="1322814"/>
          </a:xfrm>
          <a:prstGeom prst="rect">
            <a:avLst/>
          </a:prstGeom>
          <a:noFill/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200" dirty="0" smtClean="0">
              <a:solidFill>
                <a:schemeClr val="accent6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56040" y="3068547"/>
            <a:ext cx="1512000" cy="864514"/>
            <a:chOff x="5152388" y="3517241"/>
            <a:chExt cx="1496308" cy="882380"/>
          </a:xfrm>
        </p:grpSpPr>
        <p:sp>
          <p:nvSpPr>
            <p:cNvPr id="64" name="TextBox 63"/>
            <p:cNvSpPr txBox="1"/>
            <p:nvPr/>
          </p:nvSpPr>
          <p:spPr>
            <a:xfrm>
              <a:off x="5152388" y="4105669"/>
              <a:ext cx="1496308" cy="2939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72000" tIns="36000" rIns="72000" bIns="36000" rtlCol="0" anchor="ctr">
              <a:noAutofit/>
            </a:bodyPr>
            <a:lstStyle/>
            <a:p>
              <a:r>
                <a:rPr lang="en-GB" sz="1600" dirty="0" smtClean="0">
                  <a:solidFill>
                    <a:schemeClr val="accent6"/>
                  </a:solidFill>
                </a:rPr>
                <a:t>.</a:t>
              </a:r>
              <a:r>
                <a:rPr lang="en-GB" sz="1600" dirty="0" err="1" smtClean="0">
                  <a:solidFill>
                    <a:schemeClr val="accent6"/>
                  </a:solidFill>
                </a:rPr>
                <a:t>acl</a:t>
              </a:r>
              <a:endParaRPr lang="en-GB" sz="1600" dirty="0">
                <a:solidFill>
                  <a:schemeClr val="accent6"/>
                </a:solidFill>
              </a:endParaRPr>
            </a:p>
          </p:txBody>
        </p:sp>
        <p:sp>
          <p:nvSpPr>
            <p:cNvPr id="65" name="Snip Single Corner Rectangle 64"/>
            <p:cNvSpPr/>
            <p:nvPr/>
          </p:nvSpPr>
          <p:spPr bwMode="auto">
            <a:xfrm>
              <a:off x="5152388" y="3517241"/>
              <a:ext cx="1496308" cy="587903"/>
            </a:xfrm>
            <a:prstGeom prst="snip1Rect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168008" y="1340768"/>
            <a:ext cx="19030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https:/​/</a:t>
            </a:r>
            <a:r>
              <a:rPr lang="en-GB" dirty="0" err="1">
                <a:solidFill>
                  <a:schemeClr val="accent6"/>
                </a:solidFill>
              </a:rPr>
              <a:t>frank.pod</a:t>
            </a:r>
            <a:r>
              <a:rPr lang="en-GB" dirty="0">
                <a:solidFill>
                  <a:schemeClr val="accent6"/>
                </a:solidFill>
              </a:rPr>
              <a:t>/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12024" y="2708920"/>
            <a:ext cx="92365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people/</a:t>
            </a: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256240" y="3068545"/>
            <a:ext cx="1512000" cy="864516"/>
            <a:chOff x="5152388" y="3517239"/>
            <a:chExt cx="1496308" cy="882382"/>
          </a:xfrm>
        </p:grpSpPr>
        <p:sp>
          <p:nvSpPr>
            <p:cNvPr id="62" name="TextBox 61"/>
            <p:cNvSpPr txBox="1"/>
            <p:nvPr/>
          </p:nvSpPr>
          <p:spPr>
            <a:xfrm>
              <a:off x="5152388" y="4105669"/>
              <a:ext cx="1496308" cy="29395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72000" tIns="36000" rIns="108000" bIns="36000" rtlCol="0" anchor="ctr"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GB" dirty="0" err="1">
                  <a:solidFill>
                    <a:schemeClr val="accent6"/>
                  </a:solidFill>
                </a:rPr>
                <a:t>paul.ttl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63" name="Snip Single Corner Rectangle 62"/>
            <p:cNvSpPr/>
            <p:nvPr/>
          </p:nvSpPr>
          <p:spPr bwMode="auto">
            <a:xfrm>
              <a:off x="5152388" y="3517239"/>
              <a:ext cx="1496308" cy="588429"/>
            </a:xfrm>
            <a:prstGeom prst="snip1Rect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56440" y="3068543"/>
            <a:ext cx="1512000" cy="864518"/>
            <a:chOff x="5152388" y="3517237"/>
            <a:chExt cx="1496308" cy="882384"/>
          </a:xfrm>
        </p:grpSpPr>
        <p:sp>
          <p:nvSpPr>
            <p:cNvPr id="60" name="TextBox 59"/>
            <p:cNvSpPr txBox="1"/>
            <p:nvPr/>
          </p:nvSpPr>
          <p:spPr>
            <a:xfrm>
              <a:off x="5152388" y="4105669"/>
              <a:ext cx="1496308" cy="29395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72000" tIns="36000" rIns="72000" bIns="36000" rtlCol="0" anchor="ctr"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GB" dirty="0" err="1">
                  <a:solidFill>
                    <a:schemeClr val="accent6"/>
                  </a:solidFill>
                </a:rPr>
                <a:t>johan.ttl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61" name="Snip Single Corner Rectangle 60"/>
            <p:cNvSpPr/>
            <p:nvPr/>
          </p:nvSpPr>
          <p:spPr bwMode="auto">
            <a:xfrm>
              <a:off x="5152388" y="3517237"/>
              <a:ext cx="1496308" cy="588431"/>
            </a:xfrm>
            <a:prstGeom prst="snip1Rect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6312024" y="4167480"/>
            <a:ext cx="5400600" cy="1565776"/>
          </a:xfrm>
          <a:prstGeom prst="rect">
            <a:avLst/>
          </a:prstGeom>
          <a:noFill/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200" dirty="0" smtClean="0">
              <a:solidFill>
                <a:schemeClr val="accent6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456040" y="4589356"/>
            <a:ext cx="1512000" cy="855761"/>
            <a:chOff x="5152388" y="3526174"/>
            <a:chExt cx="1496308" cy="873446"/>
          </a:xfrm>
        </p:grpSpPr>
        <p:sp>
          <p:nvSpPr>
            <p:cNvPr id="58" name="TextBox 57"/>
            <p:cNvSpPr txBox="1"/>
            <p:nvPr/>
          </p:nvSpPr>
          <p:spPr>
            <a:xfrm>
              <a:off x="5152388" y="4105668"/>
              <a:ext cx="1496308" cy="2939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72000" tIns="36000" rIns="72000" bIns="36000" rtlCol="0" anchor="ctr"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GB" dirty="0">
                  <a:solidFill>
                    <a:schemeClr val="accent6"/>
                  </a:solidFill>
                </a:rPr>
                <a:t>.</a:t>
              </a:r>
              <a:r>
                <a:rPr lang="en-GB" dirty="0" err="1">
                  <a:solidFill>
                    <a:schemeClr val="accent6"/>
                  </a:solidFill>
                </a:rPr>
                <a:t>acl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59" name="Snip Single Corner Rectangle 58"/>
            <p:cNvSpPr/>
            <p:nvPr/>
          </p:nvSpPr>
          <p:spPr bwMode="auto">
            <a:xfrm>
              <a:off x="5152388" y="3526174"/>
              <a:ext cx="1496308" cy="587903"/>
            </a:xfrm>
            <a:prstGeom prst="snip1Rect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312024" y="4167480"/>
            <a:ext cx="92845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private/</a:t>
            </a: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56240" y="4725135"/>
            <a:ext cx="1512000" cy="864001"/>
            <a:chOff x="5152388" y="3517659"/>
            <a:chExt cx="1496308" cy="881856"/>
          </a:xfrm>
        </p:grpSpPr>
        <p:sp>
          <p:nvSpPr>
            <p:cNvPr id="56" name="TextBox 55"/>
            <p:cNvSpPr txBox="1"/>
            <p:nvPr/>
          </p:nvSpPr>
          <p:spPr>
            <a:xfrm>
              <a:off x="5152388" y="4105563"/>
              <a:ext cx="1496308" cy="29395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72000" tIns="36000" rIns="72000" bIns="36000" rtlCol="0" anchor="ctr"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GB" dirty="0" smtClean="0">
                  <a:solidFill>
                    <a:schemeClr val="accent6"/>
                  </a:solidFill>
                </a:rPr>
                <a:t>IMG_1.jpg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57" name="Snip Single Corner Rectangle 56"/>
            <p:cNvSpPr/>
            <p:nvPr/>
          </p:nvSpPr>
          <p:spPr bwMode="auto">
            <a:xfrm>
              <a:off x="5152388" y="3517659"/>
              <a:ext cx="1496308" cy="587904"/>
            </a:xfrm>
            <a:prstGeom prst="snip1Rect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912424" y="4725134"/>
            <a:ext cx="1512000" cy="864000"/>
            <a:chOff x="5152388" y="3544128"/>
            <a:chExt cx="1496308" cy="881855"/>
          </a:xfrm>
        </p:grpSpPr>
        <p:sp>
          <p:nvSpPr>
            <p:cNvPr id="54" name="TextBox 53"/>
            <p:cNvSpPr txBox="1"/>
            <p:nvPr/>
          </p:nvSpPr>
          <p:spPr>
            <a:xfrm>
              <a:off x="5152388" y="4132031"/>
              <a:ext cx="1496308" cy="29395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72000" tIns="36000" rIns="72000" bIns="36000" rtlCol="0" anchor="ctr"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GB" dirty="0" smtClean="0">
                  <a:solidFill>
                    <a:schemeClr val="accent6"/>
                  </a:solidFill>
                </a:rPr>
                <a:t>IMG_2.jpg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55" name="Snip Single Corner Rectangle 54"/>
            <p:cNvSpPr/>
            <p:nvPr/>
          </p:nvSpPr>
          <p:spPr bwMode="auto">
            <a:xfrm>
              <a:off x="5152388" y="3544128"/>
              <a:ext cx="1496308" cy="587902"/>
            </a:xfrm>
            <a:prstGeom prst="snip1Rect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 bwMode="auto">
          <a:xfrm>
            <a:off x="8112224" y="4324886"/>
            <a:ext cx="3456384" cy="1336362"/>
          </a:xfrm>
          <a:prstGeom prst="rect">
            <a:avLst/>
          </a:prstGeom>
          <a:noFill/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112224" y="4293096"/>
            <a:ext cx="9262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photos/</a:t>
            </a: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12024" y="1772816"/>
            <a:ext cx="1512000" cy="807378"/>
            <a:chOff x="8688288" y="878535"/>
            <a:chExt cx="1512000" cy="807378"/>
          </a:xfrm>
        </p:grpSpPr>
        <p:sp>
          <p:nvSpPr>
            <p:cNvPr id="33" name="TextBox 32"/>
            <p:cNvSpPr txBox="1"/>
            <p:nvPr/>
          </p:nvSpPr>
          <p:spPr>
            <a:xfrm>
              <a:off x="8688288" y="1397913"/>
              <a:ext cx="1512000" cy="28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txBody>
            <a:bodyPr wrap="square" lIns="72000" tIns="36000" rIns="72000" bIns="36000" rtlCol="0" anchor="ctr">
              <a:noAutofit/>
            </a:bodyPr>
            <a:lstStyle/>
            <a:p>
              <a:r>
                <a:rPr lang="en-GB" sz="1600" dirty="0" smtClean="0">
                  <a:solidFill>
                    <a:schemeClr val="accent6"/>
                  </a:solidFill>
                </a:rPr>
                <a:t>.</a:t>
              </a:r>
              <a:r>
                <a:rPr lang="en-GB" sz="1600" dirty="0" err="1" smtClean="0">
                  <a:solidFill>
                    <a:schemeClr val="accent6"/>
                  </a:solidFill>
                </a:rPr>
                <a:t>acl</a:t>
              </a:r>
              <a:endParaRPr lang="en-GB" sz="1600" dirty="0">
                <a:solidFill>
                  <a:schemeClr val="accent6"/>
                </a:solidFill>
              </a:endParaRPr>
            </a:p>
          </p:txBody>
        </p:sp>
        <p:sp>
          <p:nvSpPr>
            <p:cNvPr id="34" name="Snip Single Corner Rectangle 33"/>
            <p:cNvSpPr/>
            <p:nvPr/>
          </p:nvSpPr>
          <p:spPr bwMode="auto">
            <a:xfrm>
              <a:off x="8688288" y="878535"/>
              <a:ext cx="1512000" cy="519377"/>
            </a:xfrm>
            <a:prstGeom prst="snip1Rect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9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Concluding remarks on SOLID</a:t>
            </a:r>
          </a:p>
          <a:p>
            <a:r>
              <a:rPr lang="en-GB" dirty="0" smtClean="0"/>
              <a:t>Background information:</a:t>
            </a:r>
          </a:p>
          <a:p>
            <a:pPr lvl="1"/>
            <a:r>
              <a:rPr lang="en-GB" dirty="0"/>
              <a:t>About the SOLID </a:t>
            </a:r>
            <a:r>
              <a:rPr lang="en-GB" dirty="0" smtClean="0"/>
              <a:t>project</a:t>
            </a:r>
          </a:p>
          <a:p>
            <a:pPr lvl="1"/>
            <a:r>
              <a:rPr lang="en-GB" dirty="0" smtClean="0"/>
              <a:t>Key SOLID draft specifications</a:t>
            </a:r>
          </a:p>
          <a:p>
            <a:pPr lvl="1"/>
            <a:r>
              <a:rPr lang="en-GB" dirty="0" smtClean="0"/>
              <a:t>Main data sharing patterns</a:t>
            </a:r>
          </a:p>
          <a:p>
            <a:pPr lvl="1"/>
            <a:r>
              <a:rPr lang="en-GB" dirty="0" smtClean="0"/>
              <a:t>Data sharing examples</a:t>
            </a:r>
          </a:p>
          <a:p>
            <a:pPr lvl="2"/>
            <a:r>
              <a:rPr lang="en-GB" dirty="0" smtClean="0"/>
              <a:t>with SOLID only (experiment at </a:t>
            </a:r>
            <a:r>
              <a:rPr lang="en-GB" smtClean="0"/>
              <a:t>Smals Research)</a:t>
            </a:r>
            <a:endParaRPr lang="en-GB" dirty="0" smtClean="0"/>
          </a:p>
          <a:p>
            <a:pPr lvl="2"/>
            <a:r>
              <a:rPr lang="en-GB" dirty="0" smtClean="0"/>
              <a:t>with SOLID and verifiable credentials (Flanders </a:t>
            </a:r>
            <a:r>
              <a:rPr lang="en-GB" dirty="0" err="1" smtClean="0"/>
              <a:t>PoC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Solid-OIDC </a:t>
            </a:r>
            <a:r>
              <a:rPr lang="en-GB" dirty="0" smtClean="0"/>
              <a:t> defines how resource server verifies:</a:t>
            </a:r>
          </a:p>
          <a:p>
            <a:pPr lvl="1"/>
            <a:r>
              <a:rPr lang="en-GB" dirty="0" smtClean="0"/>
              <a:t>Identity of the relying party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dentity of end users</a:t>
            </a:r>
          </a:p>
          <a:p>
            <a:r>
              <a:rPr lang="en-GB" dirty="0"/>
              <a:t>Solid-OIDC </a:t>
            </a:r>
            <a:r>
              <a:rPr lang="en-GB" dirty="0" smtClean="0"/>
              <a:t>uses authentication mechanism of an </a:t>
            </a:r>
            <a:r>
              <a:rPr lang="en-GB" dirty="0" err="1" smtClean="0"/>
              <a:t>OpenID</a:t>
            </a:r>
            <a:r>
              <a:rPr lang="en-GB" dirty="0" smtClean="0"/>
              <a:t> provider</a:t>
            </a:r>
          </a:p>
          <a:p>
            <a:r>
              <a:rPr lang="en-GB" dirty="0"/>
              <a:t>Solid-OIDC </a:t>
            </a:r>
            <a:r>
              <a:rPr lang="en-GB" dirty="0" smtClean="0"/>
              <a:t>extends </a:t>
            </a:r>
            <a:r>
              <a:rPr lang="en-GB" dirty="0" err="1" smtClean="0"/>
              <a:t>OpenID</a:t>
            </a:r>
            <a:r>
              <a:rPr lang="en-GB" dirty="0" smtClean="0"/>
              <a:t> Connect with:</a:t>
            </a:r>
          </a:p>
          <a:p>
            <a:pPr lvl="1"/>
            <a:r>
              <a:rPr lang="en-GB" dirty="0" smtClean="0"/>
              <a:t>Resource and authorisation server that have no existing trust relationship with identity provider</a:t>
            </a:r>
          </a:p>
          <a:p>
            <a:pPr lvl="1"/>
            <a:r>
              <a:rPr lang="en-GB" dirty="0" smtClean="0"/>
              <a:t>Ephemeral clients</a:t>
            </a:r>
          </a:p>
          <a:p>
            <a:r>
              <a:rPr lang="en-US" dirty="0" err="1"/>
              <a:t>WebID</a:t>
            </a:r>
            <a:r>
              <a:rPr lang="en-US" dirty="0"/>
              <a:t> </a:t>
            </a:r>
            <a:r>
              <a:rPr lang="en-US" dirty="0" smtClean="0"/>
              <a:t>profile </a:t>
            </a:r>
            <a:r>
              <a:rPr lang="en-US" dirty="0"/>
              <a:t>lists the </a:t>
            </a:r>
            <a:r>
              <a:rPr lang="en-US" dirty="0" err="1"/>
              <a:t>OpenID</a:t>
            </a:r>
            <a:r>
              <a:rPr lang="en-US" dirty="0"/>
              <a:t> Providers </a:t>
            </a:r>
            <a:r>
              <a:rPr lang="en-US" dirty="0" smtClean="0"/>
              <a:t>that can issue </a:t>
            </a:r>
            <a:r>
              <a:rPr lang="en-US" dirty="0"/>
              <a:t>tokens on behalf of the agent who controls the </a:t>
            </a:r>
            <a:r>
              <a:rPr lang="en-US" dirty="0" err="1"/>
              <a:t>WebID</a:t>
            </a:r>
            <a:endParaRPr lang="en-GB" dirty="0" smtClean="0"/>
          </a:p>
          <a:p>
            <a:r>
              <a:rPr lang="en-GB" dirty="0" smtClean="0"/>
              <a:t>Access token for use within SOLID only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Solid-OIDC specification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19838"/>
            <a:ext cx="623888" cy="365125"/>
          </a:xfrm>
        </p:spPr>
        <p:txBody>
          <a:bodyPr/>
          <a:lstStyle/>
          <a:p>
            <a:fld id="{14E52523-A8BD-4A8E-9B64-AA0AE3F2D8C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55440" y="6360151"/>
            <a:ext cx="2805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Source</a:t>
            </a:r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: </a:t>
            </a:r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https://solid.github.io/solid-oidc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/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 bwMode="auto">
          <a:xfrm>
            <a:off x="456072" y="1051586"/>
            <a:ext cx="4782705" cy="4782705"/>
          </a:xfrm>
          <a:prstGeom prst="diamond">
            <a:avLst/>
          </a:prstGeom>
          <a:solidFill>
            <a:srgbClr val="DDE8EC"/>
          </a:solidFill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50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 descr="https://cdn.vox-cdn.com/thumbor/rkSff-UT7IGj2rEZs4v1QCV_QR0=/0x0:1000x750/1200x800/filters:focal(420x295:580x455)/cdn.vox-cdn.com/uploads/chorus_image/image/63707679/personal-data_-lightspring.0.1537364762.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1750" l="1167" r="49917">
                        <a14:foregroundMark x1="18917" y1="20125" x2="16750" y2="60625"/>
                        <a14:foregroundMark x1="15833" y1="63500" x2="14917" y2="56125"/>
                        <a14:foregroundMark x1="14667" y1="49500" x2="14917" y2="32000"/>
                        <a14:foregroundMark x1="39833" y1="71500" x2="39667" y2="5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775" r="45821" b="7286"/>
          <a:stretch/>
        </p:blipFill>
        <p:spPr bwMode="auto">
          <a:xfrm>
            <a:off x="1104392" y="1757978"/>
            <a:ext cx="3372722" cy="36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Sharing of personal data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Main patterns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39816" y="2823883"/>
            <a:ext cx="620964" cy="1221880"/>
            <a:chOff x="4401671" y="2823883"/>
            <a:chExt cx="620964" cy="122188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401671" y="2823883"/>
              <a:ext cx="620964" cy="609880"/>
            </a:xfrm>
            <a:prstGeom prst="line">
              <a:avLst/>
            </a:prstGeom>
            <a:ln w="28575" cap="rnd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10635" y="3433763"/>
              <a:ext cx="612000" cy="612000"/>
            </a:xfrm>
            <a:prstGeom prst="line">
              <a:avLst/>
            </a:prstGeom>
            <a:ln w="28575" cap="rnd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Isosceles Triangle 16"/>
          <p:cNvSpPr/>
          <p:nvPr/>
        </p:nvSpPr>
        <p:spPr bwMode="auto">
          <a:xfrm>
            <a:off x="407368" y="3433764"/>
            <a:ext cx="2448273" cy="240052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5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data exchange patterns compatible with SOLID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95900" y="914308"/>
            <a:ext cx="381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Direct data exchange (preferred)</a:t>
            </a:r>
            <a:endParaRPr lang="en-GB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8622967" y="914308"/>
            <a:ext cx="233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Direct with feedback</a:t>
            </a:r>
            <a:endParaRPr lang="en-GB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1055441" y="616530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Source: Dirk De Bot, Tom </a:t>
            </a:r>
            <a:r>
              <a:rPr lang="en-GB" sz="12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Haegemans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, “Data Sharing Patterns as a Tool to Tackle Legal Considerations about Data Reuse with Solid: Theory and Applications in Europe”, 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http://go.digita.ai/reuse-patterns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22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448840" y="1542105"/>
            <a:ext cx="4078772" cy="3039023"/>
            <a:chOff x="448840" y="1542105"/>
            <a:chExt cx="4078772" cy="3039023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495900" y="1542105"/>
              <a:ext cx="919580" cy="936104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accent6"/>
                  </a:solidFill>
                </a:rPr>
                <a:t>Source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456890" y="1542105"/>
              <a:ext cx="919580" cy="936104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accent6"/>
                  </a:solidFill>
                </a:rPr>
                <a:t>Recipient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976395" y="3645024"/>
              <a:ext cx="919580" cy="936104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accent6"/>
                  </a:solidFill>
                </a:rPr>
                <a:t>Subject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21209" y="2940582"/>
              <a:ext cx="1206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accent4"/>
                  </a:solidFill>
                </a:rPr>
                <a:t>1. Ask for access to data Subject</a:t>
              </a:r>
              <a:endParaRPr lang="en-GB" sz="1200" dirty="0">
                <a:solidFill>
                  <a:schemeClr val="accent4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8840" y="2940582"/>
              <a:ext cx="1272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accent4"/>
                  </a:solidFill>
                </a:rPr>
                <a:t>2. Instruct source to share data with recipient</a:t>
              </a:r>
              <a:endParaRPr lang="en-GB" sz="1200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6836" y="1720694"/>
              <a:ext cx="1058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accent4"/>
                  </a:solidFill>
                </a:defRPr>
              </a:lvl1pPr>
            </a:lstStyle>
            <a:p>
              <a:pPr algn="ctr"/>
              <a:r>
                <a:rPr lang="en-GB" dirty="0"/>
                <a:t>3. Share data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415480" y="2010157"/>
              <a:ext cx="2041410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21" idx="0"/>
            </p:cNvCxnSpPr>
            <p:nvPr/>
          </p:nvCxnSpPr>
          <p:spPr>
            <a:xfrm flipH="1">
              <a:off x="2436185" y="2478209"/>
              <a:ext cx="1480495" cy="1166815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1" idx="0"/>
            </p:cNvCxnSpPr>
            <p:nvPr/>
          </p:nvCxnSpPr>
          <p:spPr>
            <a:xfrm flipH="1" flipV="1">
              <a:off x="955690" y="2478209"/>
              <a:ext cx="1480495" cy="1166815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817317" y="1542105"/>
            <a:ext cx="3897742" cy="3039023"/>
            <a:chOff x="7817317" y="1542105"/>
            <a:chExt cx="3897742" cy="3039023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7817317" y="1542105"/>
              <a:ext cx="919580" cy="936104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accent6"/>
                  </a:solidFill>
                </a:rPr>
                <a:t>Source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0795479" y="1542105"/>
              <a:ext cx="919580" cy="936104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accent6"/>
                  </a:solidFill>
                </a:rPr>
                <a:t>Recipient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9306398" y="3645024"/>
              <a:ext cx="919580" cy="936104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accent6"/>
                  </a:solidFill>
                </a:rPr>
                <a:t>Subject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236839" y="1720694"/>
              <a:ext cx="1058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accent4"/>
                  </a:solidFill>
                </a:defRPr>
              </a:lvl1pPr>
            </a:lstStyle>
            <a:p>
              <a:pPr algn="ctr"/>
              <a:r>
                <a:rPr lang="en-GB" dirty="0" smtClean="0"/>
                <a:t>2. </a:t>
              </a:r>
              <a:r>
                <a:rPr lang="en-GB" dirty="0"/>
                <a:t>Share data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08614" y="2248954"/>
              <a:ext cx="1521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accent4"/>
                  </a:solidFill>
                </a:rPr>
                <a:t>1. Ask access to data</a:t>
              </a:r>
              <a:endParaRPr lang="en-GB" sz="1200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480377" y="2940582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accent4"/>
                  </a:solidFill>
                </a:rPr>
                <a:t>3. Inform about exchange</a:t>
              </a:r>
              <a:endParaRPr lang="en-GB" sz="1200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8736897" y="2010157"/>
              <a:ext cx="2058582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22" idx="7"/>
            </p:cNvCxnSpPr>
            <p:nvPr/>
          </p:nvCxnSpPr>
          <p:spPr>
            <a:xfrm flipH="1">
              <a:off x="10091309" y="2478209"/>
              <a:ext cx="1163960" cy="1303904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8735110" y="2236802"/>
              <a:ext cx="2060369" cy="1043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876478" y="2924944"/>
            <a:ext cx="2542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Indirect data exchange</a:t>
            </a:r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31660" y="3507792"/>
            <a:ext cx="4268596" cy="2908669"/>
            <a:chOff x="4131660" y="3507792"/>
            <a:chExt cx="4268596" cy="2908669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131660" y="3560271"/>
              <a:ext cx="919580" cy="936104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accent6"/>
                  </a:solidFill>
                </a:rPr>
                <a:t>Source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139097" y="3507792"/>
              <a:ext cx="919580" cy="936104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accent6"/>
                  </a:solidFill>
                </a:rPr>
                <a:t>Recipient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642150" y="5480357"/>
              <a:ext cx="919580" cy="936104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accent6"/>
                  </a:solidFill>
                </a:rPr>
                <a:t>Subject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28092" y="5094686"/>
              <a:ext cx="1272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accent4"/>
                  </a:solidFill>
                </a:rPr>
                <a:t>1. Ask for access to data Subject</a:t>
              </a:r>
              <a:endParaRPr lang="en-GB" sz="1200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21255" y="4883743"/>
              <a:ext cx="1058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accent4"/>
                  </a:solidFill>
                </a:defRPr>
              </a:lvl1pPr>
            </a:lstStyle>
            <a:p>
              <a:pPr algn="ctr"/>
              <a:r>
                <a:rPr lang="en-GB" dirty="0" smtClean="0"/>
                <a:t>3. </a:t>
              </a:r>
              <a:r>
                <a:rPr lang="en-GB" dirty="0"/>
                <a:t>Share data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21609" y="4590848"/>
              <a:ext cx="1058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accent4"/>
                  </a:solidFill>
                </a:defRPr>
              </a:lvl1pPr>
            </a:lstStyle>
            <a:p>
              <a:pPr algn="ctr"/>
              <a:r>
                <a:rPr lang="en-GB" dirty="0" smtClean="0"/>
                <a:t>4. </a:t>
              </a:r>
              <a:r>
                <a:rPr lang="en-GB" dirty="0"/>
                <a:t>Share data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1099" y="5094686"/>
              <a:ext cx="1134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accent4"/>
                  </a:solidFill>
                </a:rPr>
                <a:t>2. Ask for access to data</a:t>
              </a:r>
              <a:endParaRPr lang="en-GB" sz="1200" dirty="0">
                <a:solidFill>
                  <a:schemeClr val="accent4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23" idx="7"/>
            </p:cNvCxnSpPr>
            <p:nvPr/>
          </p:nvCxnSpPr>
          <p:spPr>
            <a:xfrm flipV="1">
              <a:off x="6427061" y="4443896"/>
              <a:ext cx="800943" cy="117355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23" idx="1"/>
            </p:cNvCxnSpPr>
            <p:nvPr/>
          </p:nvCxnSpPr>
          <p:spPr>
            <a:xfrm>
              <a:off x="4995756" y="4496375"/>
              <a:ext cx="781063" cy="1121071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23" idx="6"/>
            </p:cNvCxnSpPr>
            <p:nvPr/>
          </p:nvCxnSpPr>
          <p:spPr>
            <a:xfrm flipH="1">
              <a:off x="6561730" y="4443896"/>
              <a:ext cx="1037157" cy="1504513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3" idx="2"/>
            </p:cNvCxnSpPr>
            <p:nvPr/>
          </p:nvCxnSpPr>
          <p:spPr>
            <a:xfrm flipH="1" flipV="1">
              <a:off x="4591450" y="4496375"/>
              <a:ext cx="1050700" cy="1452034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47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tary Who Acts Contrary To Procedure Under Notaries Act Cant Claim Immunity From Prosecution: Madras HC [Read Order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072" y="1053096"/>
            <a:ext cx="4791669" cy="4791669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Authentic sources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Direct data sharing with SOLID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439816" y="2823883"/>
            <a:ext cx="620964" cy="1221880"/>
            <a:chOff x="4401671" y="2823883"/>
            <a:chExt cx="620964" cy="122188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01671" y="2823883"/>
              <a:ext cx="620964" cy="60988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10635" y="3433763"/>
              <a:ext cx="612000" cy="61200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92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Original data source adds a SOLID compatible layer</a:t>
            </a:r>
          </a:p>
          <a:p>
            <a:r>
              <a:rPr lang="en-GB" dirty="0" smtClean="0"/>
              <a:t>Data subject can add viewers to the data but cannot modify the data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authentic data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83552" y="380555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Existing authentic data storage</a:t>
            </a: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95427" y="2564904"/>
            <a:ext cx="808498" cy="1176460"/>
            <a:chOff x="1415479" y="687821"/>
            <a:chExt cx="1593154" cy="2597163"/>
          </a:xfrm>
        </p:grpSpPr>
        <p:sp>
          <p:nvSpPr>
            <p:cNvPr id="27" name="Flowchart: Magnetic Disk 26"/>
            <p:cNvSpPr/>
            <p:nvPr/>
          </p:nvSpPr>
          <p:spPr bwMode="auto">
            <a:xfrm>
              <a:off x="1415480" y="2276872"/>
              <a:ext cx="1593153" cy="1008112"/>
            </a:xfrm>
            <a:prstGeom prst="flowChartMagneticDisk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1415480" y="1484784"/>
              <a:ext cx="1593153" cy="1008112"/>
            </a:xfrm>
            <a:prstGeom prst="flowChartMagneticDisk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1415479" y="687821"/>
              <a:ext cx="1593153" cy="1008112"/>
            </a:xfrm>
            <a:prstGeom prst="flowChartMagneticDisk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38042" y="4555430"/>
            <a:ext cx="1310039" cy="1489922"/>
            <a:chOff x="6240016" y="4972706"/>
            <a:chExt cx="1310039" cy="1489922"/>
          </a:xfrm>
        </p:grpSpPr>
        <p:sp>
          <p:nvSpPr>
            <p:cNvPr id="11" name="TextBox 10"/>
            <p:cNvSpPr txBox="1"/>
            <p:nvPr/>
          </p:nvSpPr>
          <p:spPr>
            <a:xfrm>
              <a:off x="6240016" y="6093296"/>
              <a:ext cx="1310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6"/>
                  </a:solidFill>
                </a:rPr>
                <a:t>Citizen apps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570042" y="4972706"/>
              <a:ext cx="649986" cy="1077594"/>
              <a:chOff x="2063552" y="908720"/>
              <a:chExt cx="1172718" cy="194421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063552" y="908720"/>
                <a:ext cx="1152128" cy="1944216"/>
                <a:chOff x="2063552" y="908720"/>
                <a:chExt cx="1152128" cy="1944216"/>
              </a:xfrm>
            </p:grpSpPr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2063552" y="908720"/>
                  <a:ext cx="1152128" cy="1944216"/>
                </a:xfrm>
                <a:prstGeom prst="round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accent6"/>
                  </a:solidFill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 sz="1050" dirty="0" smtClea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2588179" y="2678053"/>
                  <a:ext cx="102875" cy="102875"/>
                </a:xfrm>
                <a:prstGeom prst="ellipse">
                  <a:avLst/>
                </a:prstGeom>
                <a:ln>
                  <a:solidFill>
                    <a:schemeClr val="accent6"/>
                  </a:solidFill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 sz="1050" dirty="0" smtClea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2459596" y="992424"/>
                  <a:ext cx="360040" cy="45719"/>
                </a:xfrm>
                <a:prstGeom prst="roundRect">
                  <a:avLst/>
                </a:prstGeom>
                <a:ln>
                  <a:solidFill>
                    <a:schemeClr val="accent6"/>
                  </a:solidFill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 sz="1050" dirty="0" smtClea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2135560" y="1124744"/>
                  <a:ext cx="1008112" cy="1512168"/>
                </a:xfrm>
                <a:prstGeom prst="rect">
                  <a:avLst/>
                </a:prstGeom>
                <a:ln w="9525">
                  <a:solidFill>
                    <a:schemeClr val="accent6"/>
                  </a:solidFill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 sz="1050" dirty="0" smtClean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 flipH="1">
                <a:off x="3228975" y="1895055"/>
                <a:ext cx="7295" cy="42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ounded Rectangle 18"/>
          <p:cNvSpPr/>
          <p:nvPr/>
        </p:nvSpPr>
        <p:spPr bwMode="auto">
          <a:xfrm>
            <a:off x="2633738" y="2613134"/>
            <a:ext cx="1080000" cy="1080000"/>
          </a:xfrm>
          <a:prstGeom prst="roundRect">
            <a:avLst/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SOLID plug-in with ACL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028" y="3476676"/>
            <a:ext cx="734868" cy="67240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 bwMode="auto">
          <a:xfrm>
            <a:off x="8472384" y="2613134"/>
            <a:ext cx="1080000" cy="1080000"/>
          </a:xfrm>
          <a:prstGeom prst="roundRect">
            <a:avLst/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Relying party</a:t>
            </a:r>
          </a:p>
        </p:txBody>
      </p:sp>
      <p:cxnSp>
        <p:nvCxnSpPr>
          <p:cNvPr id="34" name="Curved Connector 33"/>
          <p:cNvCxnSpPr>
            <a:stCxn id="30" idx="2"/>
            <a:endCxn id="23" idx="3"/>
          </p:cNvCxnSpPr>
          <p:nvPr/>
        </p:nvCxnSpPr>
        <p:spPr>
          <a:xfrm rot="5400000">
            <a:off x="7008967" y="3090809"/>
            <a:ext cx="1401093" cy="2605742"/>
          </a:xfrm>
          <a:prstGeom prst="curved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3" idx="1"/>
            <a:endCxn id="20" idx="2"/>
          </p:cNvCxnSpPr>
          <p:nvPr/>
        </p:nvCxnSpPr>
        <p:spPr>
          <a:xfrm rot="10800000">
            <a:off x="3712462" y="4149081"/>
            <a:ext cx="2055606" cy="945147"/>
          </a:xfrm>
          <a:prstGeom prst="curved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3713738" y="3153134"/>
            <a:ext cx="4758646" cy="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80296" y="4797152"/>
            <a:ext cx="18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1. Request access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784" y="4787860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2</a:t>
            </a:r>
            <a:r>
              <a:rPr lang="en-GB" dirty="0" smtClean="0">
                <a:solidFill>
                  <a:schemeClr val="accent4"/>
                </a:solidFill>
              </a:rPr>
              <a:t>. Give access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8518" y="2742673"/>
            <a:ext cx="134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3. Read data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0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Experiment done at Smals Research</a:t>
            </a:r>
          </a:p>
          <a:p>
            <a:r>
              <a:rPr lang="en-GB" dirty="0" smtClean="0"/>
              <a:t>Use of </a:t>
            </a:r>
            <a:r>
              <a:rPr lang="en-GB" dirty="0" err="1"/>
              <a:t>CommunitySolidServer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github.com/CommunitySolidServer/CommunitySolidServer</a:t>
            </a:r>
            <a:endParaRPr lang="en-GB" dirty="0" smtClean="0"/>
          </a:p>
          <a:p>
            <a:pPr lvl="1"/>
            <a:r>
              <a:rPr lang="en-GB" dirty="0" smtClean="0"/>
              <a:t>4 SOLID </a:t>
            </a:r>
            <a:r>
              <a:rPr lang="en-GB" dirty="0"/>
              <a:t>servers: </a:t>
            </a:r>
            <a:r>
              <a:rPr lang="en-GB" dirty="0">
                <a:hlinkClick r:id="rId3"/>
              </a:rPr>
              <a:t>http://solid1.smalsrech.be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,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solid2.smalsrech.be/</a:t>
            </a:r>
            <a:r>
              <a:rPr lang="en-GB" dirty="0" smtClean="0"/>
              <a:t> etc.</a:t>
            </a:r>
          </a:p>
          <a:p>
            <a:r>
              <a:rPr lang="en-GB" dirty="0" smtClean="0"/>
              <a:t>Created 3 agents authenticated on 3 different SOLID servers</a:t>
            </a:r>
          </a:p>
          <a:p>
            <a:pPr lvl="1"/>
            <a:r>
              <a:rPr lang="en-GB" dirty="0" smtClean="0"/>
              <a:t>First agent (e.g., </a:t>
            </a:r>
            <a:r>
              <a:rPr lang="en-GB" dirty="0" err="1" smtClean="0"/>
              <a:t>KULeuven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Has full control on a file (e.g., a diploma) on its SOLID server</a:t>
            </a:r>
          </a:p>
          <a:p>
            <a:pPr lvl="2"/>
            <a:r>
              <a:rPr lang="en-GB" dirty="0" smtClean="0"/>
              <a:t>Gives read access to a second agent</a:t>
            </a:r>
          </a:p>
          <a:p>
            <a:pPr lvl="1"/>
            <a:r>
              <a:rPr lang="en-GB" dirty="0" smtClean="0"/>
              <a:t>Second agent (</a:t>
            </a:r>
            <a:r>
              <a:rPr lang="en-GB" dirty="0"/>
              <a:t>e</a:t>
            </a:r>
            <a:r>
              <a:rPr lang="en-GB" dirty="0" smtClean="0"/>
              <a:t>.g., Frank)</a:t>
            </a:r>
          </a:p>
          <a:p>
            <a:pPr lvl="2"/>
            <a:r>
              <a:rPr lang="en-GB" dirty="0" smtClean="0"/>
              <a:t>Can add other agents to the list of agents who can view the file</a:t>
            </a:r>
          </a:p>
          <a:p>
            <a:pPr lvl="1"/>
            <a:r>
              <a:rPr lang="en-GB" dirty="0" smtClean="0"/>
              <a:t>Third agent (e.g., Smals)</a:t>
            </a:r>
          </a:p>
          <a:p>
            <a:pPr lvl="2"/>
            <a:r>
              <a:rPr lang="en-GB" dirty="0" smtClean="0"/>
              <a:t>Can view file on first agent’s data store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authentic data with SOLID </a:t>
            </a:r>
            <a:r>
              <a:rPr lang="en-GB" dirty="0" smtClean="0"/>
              <a:t>only (1/3)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6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authentic data with SOLID only (2/3)</a:t>
            </a:r>
            <a:endParaRPr lang="en-GB" dirty="0"/>
          </a:p>
        </p:txBody>
      </p:sp>
      <p:grpSp>
        <p:nvGrpSpPr>
          <p:cNvPr id="1034" name="Group 1033"/>
          <p:cNvGrpSpPr/>
          <p:nvPr/>
        </p:nvGrpSpPr>
        <p:grpSpPr>
          <a:xfrm>
            <a:off x="516053" y="1484784"/>
            <a:ext cx="9180347" cy="4329772"/>
            <a:chOff x="2173096" y="1502970"/>
            <a:chExt cx="7595312" cy="3582214"/>
          </a:xfrm>
        </p:grpSpPr>
        <p:grpSp>
          <p:nvGrpSpPr>
            <p:cNvPr id="1032" name="Group 1031"/>
            <p:cNvGrpSpPr/>
            <p:nvPr/>
          </p:nvGrpSpPr>
          <p:grpSpPr>
            <a:xfrm>
              <a:off x="2173096" y="1502970"/>
              <a:ext cx="7595312" cy="3582214"/>
              <a:chOff x="1272996" y="1502970"/>
              <a:chExt cx="7595312" cy="3582214"/>
            </a:xfrm>
          </p:grpSpPr>
          <p:sp>
            <p:nvSpPr>
              <p:cNvPr id="1029" name="Rectangle 1028"/>
              <p:cNvSpPr/>
              <p:nvPr/>
            </p:nvSpPr>
            <p:spPr bwMode="auto">
              <a:xfrm>
                <a:off x="3081192" y="1502970"/>
                <a:ext cx="5787116" cy="358221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200" dirty="0" smtClean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51924" y="3310166"/>
                <a:ext cx="2049458" cy="280101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chemeClr val="accent6"/>
                    </a:solidFill>
                  </a:rPr>
                  <a:t>diploma.txt</a:t>
                </a:r>
                <a:endParaRPr lang="en-GB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51924" y="4509120"/>
                <a:ext cx="2049458" cy="280101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err="1" smtClean="0">
                    <a:solidFill>
                      <a:schemeClr val="accent6"/>
                    </a:solidFill>
                  </a:rPr>
                  <a:t>diploma.txt</a:t>
                </a:r>
                <a:r>
                  <a:rPr lang="en-GB" sz="1600" dirty="0" err="1" smtClean="0">
                    <a:solidFill>
                      <a:schemeClr val="accent4"/>
                    </a:solidFill>
                  </a:rPr>
                  <a:t>.acl</a:t>
                </a:r>
                <a:endParaRPr lang="en-GB" sz="16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40136" y="3310166"/>
                <a:ext cx="2049458" cy="280101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err="1" smtClean="0">
                    <a:solidFill>
                      <a:schemeClr val="accent6"/>
                    </a:solidFill>
                  </a:rPr>
                  <a:t>viewers.ttl</a:t>
                </a:r>
                <a:endParaRPr lang="en-GB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40136" y="4509120"/>
                <a:ext cx="2049458" cy="280101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err="1" smtClean="0">
                    <a:solidFill>
                      <a:schemeClr val="accent6"/>
                    </a:solidFill>
                  </a:rPr>
                  <a:t>readers.ttl</a:t>
                </a:r>
                <a:r>
                  <a:rPr lang="en-GB" sz="1600" dirty="0" err="1" smtClean="0">
                    <a:solidFill>
                      <a:schemeClr val="accent4"/>
                    </a:solidFill>
                  </a:rPr>
                  <a:t>.acl</a:t>
                </a:r>
                <a:endParaRPr lang="en-GB" sz="16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72998" y="3310166"/>
                <a:ext cx="1399922" cy="305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accent6"/>
                    </a:solidFill>
                  </a:rPr>
                  <a:t>Resource name:</a:t>
                </a:r>
                <a:endParaRPr lang="en-GB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72998" y="2078053"/>
                <a:ext cx="1558540" cy="305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accent6"/>
                    </a:solidFill>
                  </a:rPr>
                  <a:t>Resource content:</a:t>
                </a:r>
                <a:endParaRPr lang="en-GB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72997" y="4509120"/>
                <a:ext cx="1699121" cy="305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accent6"/>
                    </a:solidFill>
                  </a:rPr>
                  <a:t>ACL resource name:</a:t>
                </a:r>
                <a:endParaRPr lang="en-GB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72996" y="3717032"/>
                <a:ext cx="1857739" cy="305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accent6"/>
                    </a:solidFill>
                  </a:rPr>
                  <a:t>ACL resource content:</a:t>
                </a:r>
                <a:endParaRPr lang="en-GB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215680" y="1916832"/>
                <a:ext cx="2304256" cy="302433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200" dirty="0" smtClean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312023" y="1916832"/>
                <a:ext cx="2304257" cy="302433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1200" dirty="0" smtClean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4" name="Snip Single Corner Rectangle 13"/>
              <p:cNvSpPr/>
              <p:nvPr/>
            </p:nvSpPr>
            <p:spPr bwMode="auto">
              <a:xfrm>
                <a:off x="3351924" y="2078053"/>
                <a:ext cx="2049458" cy="1230636"/>
              </a:xfrm>
              <a:prstGeom prst="snip1Rect">
                <a:avLst/>
              </a:prstGeom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200" dirty="0" smtClean="0">
                    <a:solidFill>
                      <a:schemeClr val="accent6"/>
                    </a:solidFill>
                  </a:rPr>
                  <a:t>Masters of Law</a:t>
                </a:r>
              </a:p>
              <a:p>
                <a:r>
                  <a:rPr lang="en-GB" sz="1200" dirty="0" smtClean="0">
                    <a:solidFill>
                      <a:schemeClr val="accent6"/>
                    </a:solidFill>
                  </a:rPr>
                  <a:t>1984</a:t>
                </a:r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6" name="Snip Single Corner Rectangle 15"/>
              <p:cNvSpPr/>
              <p:nvPr/>
            </p:nvSpPr>
            <p:spPr bwMode="auto">
              <a:xfrm>
                <a:off x="3351924" y="3717032"/>
                <a:ext cx="2049458" cy="792088"/>
              </a:xfrm>
              <a:prstGeom prst="snip1Rect">
                <a:avLst/>
              </a:prstGeom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200" dirty="0" smtClean="0">
                    <a:solidFill>
                      <a:schemeClr val="accent6"/>
                    </a:solidFill>
                  </a:rPr>
                  <a:t>ACL: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 err="1" smtClean="0">
                    <a:solidFill>
                      <a:schemeClr val="accent6"/>
                    </a:solidFill>
                  </a:rPr>
                  <a:t>KULeuven</a:t>
                </a:r>
                <a:r>
                  <a:rPr lang="en-GB" sz="1200" dirty="0" smtClean="0">
                    <a:solidFill>
                      <a:schemeClr val="accent6"/>
                    </a:solidFill>
                  </a:rPr>
                  <a:t>: Read, Write, Control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accent6"/>
                    </a:solidFill>
                  </a:rPr>
                  <a:t>Frank: </a:t>
                </a:r>
                <a:r>
                  <a:rPr lang="en-GB" sz="1200" b="1" dirty="0" smtClean="0">
                    <a:solidFill>
                      <a:schemeClr val="accent4"/>
                    </a:solidFill>
                  </a:rPr>
                  <a:t>Read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 err="1" smtClean="0">
                    <a:solidFill>
                      <a:schemeClr val="accent6"/>
                    </a:solidFill>
                  </a:rPr>
                  <a:t>viewers:Group</a:t>
                </a:r>
                <a:r>
                  <a:rPr lang="en-GB" sz="1200" dirty="0" smtClean="0">
                    <a:solidFill>
                      <a:schemeClr val="accent6"/>
                    </a:solidFill>
                  </a:rPr>
                  <a:t>: Read</a:t>
                </a:r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7" name="Snip Single Corner Rectangle 16"/>
              <p:cNvSpPr/>
              <p:nvPr/>
            </p:nvSpPr>
            <p:spPr bwMode="auto">
              <a:xfrm>
                <a:off x="6440136" y="2095685"/>
                <a:ext cx="2049458" cy="1213004"/>
              </a:xfrm>
              <a:prstGeom prst="snip1Rect">
                <a:avLst/>
              </a:prstGeom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200" dirty="0" smtClean="0">
                    <a:solidFill>
                      <a:schemeClr val="accent6"/>
                    </a:solidFill>
                  </a:rPr>
                  <a:t>Group: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accent6"/>
                    </a:solidFill>
                  </a:rPr>
                  <a:t>Smals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GB" sz="1200" dirty="0" smtClean="0">
                  <a:solidFill>
                    <a:schemeClr val="accent6"/>
                  </a:solidFill>
                </a:endParaRPr>
              </a:p>
              <a:p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" name="Snip Single Corner Rectangle 28"/>
              <p:cNvSpPr/>
              <p:nvPr/>
            </p:nvSpPr>
            <p:spPr bwMode="auto">
              <a:xfrm>
                <a:off x="6440136" y="3734714"/>
                <a:ext cx="2049458" cy="774405"/>
              </a:xfrm>
              <a:prstGeom prst="snip1Rect">
                <a:avLst/>
              </a:prstGeom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200" dirty="0" smtClean="0">
                    <a:solidFill>
                      <a:schemeClr val="accent6"/>
                    </a:solidFill>
                  </a:rPr>
                  <a:t>ACL: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 err="1" smtClean="0">
                    <a:solidFill>
                      <a:schemeClr val="accent6"/>
                    </a:solidFill>
                  </a:rPr>
                  <a:t>KULeuven</a:t>
                </a:r>
                <a:r>
                  <a:rPr lang="en-GB" sz="1200" dirty="0" smtClean="0">
                    <a:solidFill>
                      <a:schemeClr val="accent6"/>
                    </a:solidFill>
                  </a:rPr>
                  <a:t>: Read, Write, Control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accent6"/>
                    </a:solidFill>
                  </a:rPr>
                  <a:t>Frank: </a:t>
                </a:r>
                <a:r>
                  <a:rPr lang="en-GB" sz="1200" b="1" dirty="0" smtClean="0">
                    <a:solidFill>
                      <a:schemeClr val="accent4"/>
                    </a:solidFill>
                  </a:rPr>
                  <a:t>Read, Write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accent6"/>
                    </a:solidFill>
                  </a:rPr>
                  <a:t>All: Read</a:t>
                </a:r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27" name="Freeform 1026"/>
              <p:cNvSpPr/>
              <p:nvPr/>
            </p:nvSpPr>
            <p:spPr bwMode="auto">
              <a:xfrm>
                <a:off x="4234815" y="2531739"/>
                <a:ext cx="2234565" cy="1808045"/>
              </a:xfrm>
              <a:custGeom>
                <a:avLst/>
                <a:gdLst>
                  <a:gd name="connsiteX0" fmla="*/ 0 w 2301240"/>
                  <a:gd name="connsiteY0" fmla="*/ 1859280 h 1859280"/>
                  <a:gd name="connsiteX1" fmla="*/ 480060 w 2301240"/>
                  <a:gd name="connsiteY1" fmla="*/ 1691640 h 1859280"/>
                  <a:gd name="connsiteX2" fmla="*/ 1630680 w 2301240"/>
                  <a:gd name="connsiteY2" fmla="*/ 1668780 h 1859280"/>
                  <a:gd name="connsiteX3" fmla="*/ 1805940 w 2301240"/>
                  <a:gd name="connsiteY3" fmla="*/ 289560 h 1859280"/>
                  <a:gd name="connsiteX4" fmla="*/ 2301240 w 2301240"/>
                  <a:gd name="connsiteY4" fmla="*/ 0 h 1859280"/>
                  <a:gd name="connsiteX0" fmla="*/ 0 w 2301240"/>
                  <a:gd name="connsiteY0" fmla="*/ 1859280 h 1859280"/>
                  <a:gd name="connsiteX1" fmla="*/ 480060 w 2301240"/>
                  <a:gd name="connsiteY1" fmla="*/ 1691640 h 1859280"/>
                  <a:gd name="connsiteX2" fmla="*/ 1640205 w 2301240"/>
                  <a:gd name="connsiteY2" fmla="*/ 1561881 h 1859280"/>
                  <a:gd name="connsiteX3" fmla="*/ 1805940 w 2301240"/>
                  <a:gd name="connsiteY3" fmla="*/ 289560 h 1859280"/>
                  <a:gd name="connsiteX4" fmla="*/ 2301240 w 2301240"/>
                  <a:gd name="connsiteY4" fmla="*/ 0 h 1859280"/>
                  <a:gd name="connsiteX0" fmla="*/ 0 w 2301240"/>
                  <a:gd name="connsiteY0" fmla="*/ 1859280 h 1859280"/>
                  <a:gd name="connsiteX1" fmla="*/ 484823 w 2301240"/>
                  <a:gd name="connsiteY1" fmla="*/ 1720794 h 1859280"/>
                  <a:gd name="connsiteX2" fmla="*/ 1640205 w 2301240"/>
                  <a:gd name="connsiteY2" fmla="*/ 1561881 h 1859280"/>
                  <a:gd name="connsiteX3" fmla="*/ 1805940 w 2301240"/>
                  <a:gd name="connsiteY3" fmla="*/ 289560 h 1859280"/>
                  <a:gd name="connsiteX4" fmla="*/ 2301240 w 2301240"/>
                  <a:gd name="connsiteY4" fmla="*/ 0 h 1859280"/>
                  <a:gd name="connsiteX0" fmla="*/ 0 w 2301240"/>
                  <a:gd name="connsiteY0" fmla="*/ 1859280 h 1859280"/>
                  <a:gd name="connsiteX1" fmla="*/ 484823 w 2301240"/>
                  <a:gd name="connsiteY1" fmla="*/ 1720794 h 1859280"/>
                  <a:gd name="connsiteX2" fmla="*/ 1640205 w 2301240"/>
                  <a:gd name="connsiteY2" fmla="*/ 1561881 h 1859280"/>
                  <a:gd name="connsiteX3" fmla="*/ 1805940 w 2301240"/>
                  <a:gd name="connsiteY3" fmla="*/ 289560 h 1859280"/>
                  <a:gd name="connsiteX4" fmla="*/ 2301240 w 2301240"/>
                  <a:gd name="connsiteY4" fmla="*/ 0 h 1859280"/>
                  <a:gd name="connsiteX0" fmla="*/ 0 w 2301240"/>
                  <a:gd name="connsiteY0" fmla="*/ 1859280 h 1859280"/>
                  <a:gd name="connsiteX1" fmla="*/ 484823 w 2301240"/>
                  <a:gd name="connsiteY1" fmla="*/ 1720794 h 1859280"/>
                  <a:gd name="connsiteX2" fmla="*/ 1640205 w 2301240"/>
                  <a:gd name="connsiteY2" fmla="*/ 1561881 h 1859280"/>
                  <a:gd name="connsiteX3" fmla="*/ 1805940 w 2301240"/>
                  <a:gd name="connsiteY3" fmla="*/ 289560 h 1859280"/>
                  <a:gd name="connsiteX4" fmla="*/ 2301240 w 2301240"/>
                  <a:gd name="connsiteY4" fmla="*/ 0 h 1859280"/>
                  <a:gd name="connsiteX0" fmla="*/ 0 w 2234565"/>
                  <a:gd name="connsiteY0" fmla="*/ 1844703 h 1844703"/>
                  <a:gd name="connsiteX1" fmla="*/ 418148 w 2234565"/>
                  <a:gd name="connsiteY1" fmla="*/ 1720794 h 1844703"/>
                  <a:gd name="connsiteX2" fmla="*/ 1573530 w 2234565"/>
                  <a:gd name="connsiteY2" fmla="*/ 1561881 h 1844703"/>
                  <a:gd name="connsiteX3" fmla="*/ 1739265 w 2234565"/>
                  <a:gd name="connsiteY3" fmla="*/ 289560 h 1844703"/>
                  <a:gd name="connsiteX4" fmla="*/ 2234565 w 2234565"/>
                  <a:gd name="connsiteY4" fmla="*/ 0 h 1844703"/>
                  <a:gd name="connsiteX0" fmla="*/ 0 w 2234565"/>
                  <a:gd name="connsiteY0" fmla="*/ 1844703 h 1844703"/>
                  <a:gd name="connsiteX1" fmla="*/ 518160 w 2234565"/>
                  <a:gd name="connsiteY1" fmla="*/ 1715935 h 1844703"/>
                  <a:gd name="connsiteX2" fmla="*/ 1573530 w 2234565"/>
                  <a:gd name="connsiteY2" fmla="*/ 1561881 h 1844703"/>
                  <a:gd name="connsiteX3" fmla="*/ 1739265 w 2234565"/>
                  <a:gd name="connsiteY3" fmla="*/ 289560 h 1844703"/>
                  <a:gd name="connsiteX4" fmla="*/ 2234565 w 2234565"/>
                  <a:gd name="connsiteY4" fmla="*/ 0 h 1844703"/>
                  <a:gd name="connsiteX0" fmla="*/ 0 w 2234565"/>
                  <a:gd name="connsiteY0" fmla="*/ 1844703 h 1844703"/>
                  <a:gd name="connsiteX1" fmla="*/ 1573530 w 2234565"/>
                  <a:gd name="connsiteY1" fmla="*/ 1561881 h 1844703"/>
                  <a:gd name="connsiteX2" fmla="*/ 1739265 w 2234565"/>
                  <a:gd name="connsiteY2" fmla="*/ 289560 h 1844703"/>
                  <a:gd name="connsiteX3" fmla="*/ 2234565 w 2234565"/>
                  <a:gd name="connsiteY3" fmla="*/ 0 h 1844703"/>
                  <a:gd name="connsiteX0" fmla="*/ 0 w 2234565"/>
                  <a:gd name="connsiteY0" fmla="*/ 1844703 h 1844703"/>
                  <a:gd name="connsiteX1" fmla="*/ 1573530 w 2234565"/>
                  <a:gd name="connsiteY1" fmla="*/ 1561881 h 1844703"/>
                  <a:gd name="connsiteX2" fmla="*/ 1739265 w 2234565"/>
                  <a:gd name="connsiteY2" fmla="*/ 289560 h 1844703"/>
                  <a:gd name="connsiteX3" fmla="*/ 2234565 w 2234565"/>
                  <a:gd name="connsiteY3" fmla="*/ 0 h 184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565" h="1844703">
                    <a:moveTo>
                      <a:pt x="0" y="1844703"/>
                    </a:moveTo>
                    <a:cubicBezTo>
                      <a:pt x="18256" y="1654587"/>
                      <a:pt x="1283653" y="1821071"/>
                      <a:pt x="1573530" y="1561881"/>
                    </a:cubicBezTo>
                    <a:cubicBezTo>
                      <a:pt x="1777047" y="1324152"/>
                      <a:pt x="1629093" y="549873"/>
                      <a:pt x="1739265" y="289560"/>
                    </a:cubicBezTo>
                    <a:cubicBezTo>
                      <a:pt x="1849437" y="29247"/>
                      <a:pt x="2042795" y="5715"/>
                      <a:pt x="2234565" y="0"/>
                    </a:cubicBezTo>
                  </a:path>
                </a:pathLst>
              </a:custGeom>
              <a:ln w="19050">
                <a:prstDash val="dash"/>
                <a:headEnd type="none" w="med" len="med"/>
                <a:tailEnd type="triangle" w="med" len="med"/>
              </a:ln>
              <a:extLst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071664" y="1502970"/>
                <a:ext cx="1518222" cy="305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accent6"/>
                    </a:solidFill>
                  </a:rPr>
                  <a:t>POD of </a:t>
                </a:r>
                <a:r>
                  <a:rPr lang="en-GB" dirty="0" err="1" smtClean="0">
                    <a:solidFill>
                      <a:schemeClr val="accent6"/>
                    </a:solidFill>
                  </a:rPr>
                  <a:t>KULeuven</a:t>
                </a:r>
                <a:endParaRPr lang="en-GB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 bwMode="auto">
            <a:xfrm>
              <a:off x="4678447" y="3523074"/>
              <a:ext cx="2779321" cy="1143029"/>
            </a:xfrm>
            <a:custGeom>
              <a:avLst/>
              <a:gdLst>
                <a:gd name="connsiteX0" fmla="*/ 0 w 2301240"/>
                <a:gd name="connsiteY0" fmla="*/ 1859280 h 1859280"/>
                <a:gd name="connsiteX1" fmla="*/ 480060 w 2301240"/>
                <a:gd name="connsiteY1" fmla="*/ 1691640 h 1859280"/>
                <a:gd name="connsiteX2" fmla="*/ 1630680 w 2301240"/>
                <a:gd name="connsiteY2" fmla="*/ 1668780 h 1859280"/>
                <a:gd name="connsiteX3" fmla="*/ 1805940 w 2301240"/>
                <a:gd name="connsiteY3" fmla="*/ 289560 h 1859280"/>
                <a:gd name="connsiteX4" fmla="*/ 2301240 w 2301240"/>
                <a:gd name="connsiteY4" fmla="*/ 0 h 1859280"/>
                <a:gd name="connsiteX0" fmla="*/ 0 w 2995832"/>
                <a:gd name="connsiteY0" fmla="*/ 1886192 h 1886192"/>
                <a:gd name="connsiteX1" fmla="*/ 1174652 w 2995832"/>
                <a:gd name="connsiteY1" fmla="*/ 1691640 h 1886192"/>
                <a:gd name="connsiteX2" fmla="*/ 2325272 w 2995832"/>
                <a:gd name="connsiteY2" fmla="*/ 1668780 h 1886192"/>
                <a:gd name="connsiteX3" fmla="*/ 2500532 w 2995832"/>
                <a:gd name="connsiteY3" fmla="*/ 289560 h 1886192"/>
                <a:gd name="connsiteX4" fmla="*/ 2995832 w 2995832"/>
                <a:gd name="connsiteY4" fmla="*/ 0 h 1886192"/>
                <a:gd name="connsiteX0" fmla="*/ 0 w 2995832"/>
                <a:gd name="connsiteY0" fmla="*/ 1886192 h 2036125"/>
                <a:gd name="connsiteX1" fmla="*/ 1209821 w 2995832"/>
                <a:gd name="connsiteY1" fmla="*/ 2032521 h 2036125"/>
                <a:gd name="connsiteX2" fmla="*/ 2325272 w 2995832"/>
                <a:gd name="connsiteY2" fmla="*/ 1668780 h 2036125"/>
                <a:gd name="connsiteX3" fmla="*/ 2500532 w 2995832"/>
                <a:gd name="connsiteY3" fmla="*/ 289560 h 2036125"/>
                <a:gd name="connsiteX4" fmla="*/ 2995832 w 2995832"/>
                <a:gd name="connsiteY4" fmla="*/ 0 h 2036125"/>
                <a:gd name="connsiteX0" fmla="*/ 0 w 2907909"/>
                <a:gd name="connsiteY0" fmla="*/ 1616883 h 1766816"/>
                <a:gd name="connsiteX1" fmla="*/ 1209821 w 2907909"/>
                <a:gd name="connsiteY1" fmla="*/ 1763212 h 1766816"/>
                <a:gd name="connsiteX2" fmla="*/ 2325272 w 2907909"/>
                <a:gd name="connsiteY2" fmla="*/ 1399471 h 1766816"/>
                <a:gd name="connsiteX3" fmla="*/ 2500532 w 2907909"/>
                <a:gd name="connsiteY3" fmla="*/ 20251 h 1766816"/>
                <a:gd name="connsiteX4" fmla="*/ 2907909 w 2907909"/>
                <a:gd name="connsiteY4" fmla="*/ 538043 h 1766816"/>
                <a:gd name="connsiteX0" fmla="*/ 0 w 2907909"/>
                <a:gd name="connsiteY0" fmla="*/ 1078840 h 1228773"/>
                <a:gd name="connsiteX1" fmla="*/ 1209821 w 2907909"/>
                <a:gd name="connsiteY1" fmla="*/ 1225169 h 1228773"/>
                <a:gd name="connsiteX2" fmla="*/ 2325272 w 2907909"/>
                <a:gd name="connsiteY2" fmla="*/ 861428 h 1228773"/>
                <a:gd name="connsiteX3" fmla="*/ 2544493 w 2907909"/>
                <a:gd name="connsiteY3" fmla="*/ 621471 h 1228773"/>
                <a:gd name="connsiteX4" fmla="*/ 2907909 w 2907909"/>
                <a:gd name="connsiteY4" fmla="*/ 0 h 1228773"/>
                <a:gd name="connsiteX0" fmla="*/ 0 w 2907909"/>
                <a:gd name="connsiteY0" fmla="*/ 1078840 h 1228773"/>
                <a:gd name="connsiteX1" fmla="*/ 1209821 w 2907909"/>
                <a:gd name="connsiteY1" fmla="*/ 1225169 h 1228773"/>
                <a:gd name="connsiteX2" fmla="*/ 2325272 w 2907909"/>
                <a:gd name="connsiteY2" fmla="*/ 861428 h 1228773"/>
                <a:gd name="connsiteX3" fmla="*/ 2907909 w 2907909"/>
                <a:gd name="connsiteY3" fmla="*/ 0 h 1228773"/>
                <a:gd name="connsiteX0" fmla="*/ 0 w 2907909"/>
                <a:gd name="connsiteY0" fmla="*/ 1078840 h 1232813"/>
                <a:gd name="connsiteX1" fmla="*/ 1209821 w 2907909"/>
                <a:gd name="connsiteY1" fmla="*/ 1225169 h 1232813"/>
                <a:gd name="connsiteX2" fmla="*/ 2325272 w 2907909"/>
                <a:gd name="connsiteY2" fmla="*/ 861428 h 1232813"/>
                <a:gd name="connsiteX3" fmla="*/ 2907909 w 2907909"/>
                <a:gd name="connsiteY3" fmla="*/ 0 h 1232813"/>
                <a:gd name="connsiteX0" fmla="*/ 0 w 2774559"/>
                <a:gd name="connsiteY0" fmla="*/ 996237 h 1227209"/>
                <a:gd name="connsiteX1" fmla="*/ 1076471 w 2774559"/>
                <a:gd name="connsiteY1" fmla="*/ 1225169 h 1227209"/>
                <a:gd name="connsiteX2" fmla="*/ 2191922 w 2774559"/>
                <a:gd name="connsiteY2" fmla="*/ 861428 h 1227209"/>
                <a:gd name="connsiteX3" fmla="*/ 2774559 w 2774559"/>
                <a:gd name="connsiteY3" fmla="*/ 0 h 1227209"/>
                <a:gd name="connsiteX0" fmla="*/ 0 w 2755509"/>
                <a:gd name="connsiteY0" fmla="*/ 976801 h 1226561"/>
                <a:gd name="connsiteX1" fmla="*/ 1057421 w 2755509"/>
                <a:gd name="connsiteY1" fmla="*/ 1225169 h 1226561"/>
                <a:gd name="connsiteX2" fmla="*/ 2172872 w 2755509"/>
                <a:gd name="connsiteY2" fmla="*/ 861428 h 1226561"/>
                <a:gd name="connsiteX3" fmla="*/ 2755509 w 2755509"/>
                <a:gd name="connsiteY3" fmla="*/ 0 h 1226561"/>
                <a:gd name="connsiteX0" fmla="*/ 0 w 2755509"/>
                <a:gd name="connsiteY0" fmla="*/ 976801 h 1168820"/>
                <a:gd name="connsiteX1" fmla="*/ 1376508 w 2755509"/>
                <a:gd name="connsiteY1" fmla="*/ 1166861 h 1168820"/>
                <a:gd name="connsiteX2" fmla="*/ 2172872 w 2755509"/>
                <a:gd name="connsiteY2" fmla="*/ 861428 h 1168820"/>
                <a:gd name="connsiteX3" fmla="*/ 2755509 w 2755509"/>
                <a:gd name="connsiteY3" fmla="*/ 0 h 1168820"/>
                <a:gd name="connsiteX0" fmla="*/ 0 w 2755509"/>
                <a:gd name="connsiteY0" fmla="*/ 976801 h 1218061"/>
                <a:gd name="connsiteX1" fmla="*/ 1376508 w 2755509"/>
                <a:gd name="connsiteY1" fmla="*/ 1166861 h 1218061"/>
                <a:gd name="connsiteX2" fmla="*/ 2755509 w 2755509"/>
                <a:gd name="connsiteY2" fmla="*/ 0 h 1218061"/>
                <a:gd name="connsiteX0" fmla="*/ 0 w 2755509"/>
                <a:gd name="connsiteY0" fmla="*/ 976801 h 1166901"/>
                <a:gd name="connsiteX1" fmla="*/ 1376508 w 2755509"/>
                <a:gd name="connsiteY1" fmla="*/ 1166861 h 1166901"/>
                <a:gd name="connsiteX2" fmla="*/ 2755509 w 2755509"/>
                <a:gd name="connsiteY2" fmla="*/ 0 h 1166901"/>
                <a:gd name="connsiteX0" fmla="*/ 0 w 2779321"/>
                <a:gd name="connsiteY0" fmla="*/ 928210 h 1166205"/>
                <a:gd name="connsiteX1" fmla="*/ 1376508 w 2779321"/>
                <a:gd name="connsiteY1" fmla="*/ 1118270 h 1166205"/>
                <a:gd name="connsiteX2" fmla="*/ 2779321 w 2779321"/>
                <a:gd name="connsiteY2" fmla="*/ 0 h 1166205"/>
                <a:gd name="connsiteX0" fmla="*/ 0 w 2779321"/>
                <a:gd name="connsiteY0" fmla="*/ 928210 h 1166205"/>
                <a:gd name="connsiteX1" fmla="*/ 1376508 w 2779321"/>
                <a:gd name="connsiteY1" fmla="*/ 1118270 h 1166205"/>
                <a:gd name="connsiteX2" fmla="*/ 2779321 w 2779321"/>
                <a:gd name="connsiteY2" fmla="*/ 0 h 116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9321" h="1166205">
                  <a:moveTo>
                    <a:pt x="0" y="928210"/>
                  </a:moveTo>
                  <a:cubicBezTo>
                    <a:pt x="223202" y="1010896"/>
                    <a:pt x="913288" y="1272972"/>
                    <a:pt x="1376508" y="1118270"/>
                  </a:cubicBezTo>
                  <a:cubicBezTo>
                    <a:pt x="1839728" y="963568"/>
                    <a:pt x="2596804" y="364572"/>
                    <a:pt x="2779321" y="0"/>
                  </a:cubicBezTo>
                </a:path>
              </a:pathLst>
            </a:custGeom>
            <a:ln w="19050">
              <a:solidFill>
                <a:schemeClr val="accent5"/>
              </a:solidFill>
              <a:prstDash val="dash"/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035" name="TextBox 1034"/>
          <p:cNvSpPr txBox="1"/>
          <p:nvPr/>
        </p:nvSpPr>
        <p:spPr>
          <a:xfrm>
            <a:off x="2250247" y="6033832"/>
            <a:ext cx="769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6"/>
                </a:solidFill>
              </a:rPr>
              <a:t>Limitation</a:t>
            </a:r>
            <a:r>
              <a:rPr lang="en-GB" sz="1400" dirty="0" smtClean="0">
                <a:solidFill>
                  <a:schemeClr val="accent6"/>
                </a:solidFill>
              </a:rPr>
              <a:t> of </a:t>
            </a:r>
            <a:r>
              <a:rPr lang="en-GB" sz="1400" i="1" dirty="0" smtClean="0">
                <a:solidFill>
                  <a:schemeClr val="accent6"/>
                </a:solidFill>
              </a:rPr>
              <a:t>current</a:t>
            </a:r>
            <a:r>
              <a:rPr lang="en-GB" sz="1400" dirty="0">
                <a:solidFill>
                  <a:schemeClr val="accent6"/>
                </a:solidFill>
              </a:rPr>
              <a:t> implementation of </a:t>
            </a:r>
            <a:r>
              <a:rPr lang="en-GB" sz="1400" dirty="0" err="1" smtClean="0">
                <a:solidFill>
                  <a:schemeClr val="accent6"/>
                </a:solidFill>
              </a:rPr>
              <a:t>CommunitySolidServer</a:t>
            </a:r>
            <a:r>
              <a:rPr lang="en-GB" sz="1400" dirty="0" smtClean="0">
                <a:solidFill>
                  <a:schemeClr val="accent6"/>
                </a:solidFill>
              </a:rPr>
              <a:t>: list of allowed readers has to be public.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Experiment shows that it is technically possible to use solid as a “</a:t>
            </a:r>
            <a:r>
              <a:rPr lang="en-GB" dirty="0" err="1" smtClean="0"/>
              <a:t>Sluis</a:t>
            </a:r>
            <a:r>
              <a:rPr lang="en-GB" dirty="0" smtClean="0"/>
              <a:t>”:</a:t>
            </a:r>
          </a:p>
          <a:p>
            <a:pPr lvl="1"/>
            <a:r>
              <a:rPr lang="en-GB" dirty="0" smtClean="0"/>
              <a:t>A SOLID layer can be added to an existing server containing authentic data</a:t>
            </a:r>
          </a:p>
          <a:p>
            <a:pPr lvl="1"/>
            <a:r>
              <a:rPr lang="en-GB" dirty="0" smtClean="0"/>
              <a:t>A citizen can be granted permission to give read access to other agents</a:t>
            </a:r>
          </a:p>
          <a:p>
            <a:r>
              <a:rPr lang="en-GB" dirty="0" smtClean="0"/>
              <a:t>According to discussion with Raf Buyle (Information Architect, </a:t>
            </a:r>
            <a:r>
              <a:rPr lang="en-GB" dirty="0" err="1" smtClean="0"/>
              <a:t>Digitaal</a:t>
            </a:r>
            <a:r>
              <a:rPr lang="en-GB" dirty="0" smtClean="0"/>
              <a:t> </a:t>
            </a:r>
            <a:r>
              <a:rPr lang="en-GB" dirty="0" err="1" smtClean="0"/>
              <a:t>Vlaanderen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Above-mentioned solution was the initial intention of Flanders</a:t>
            </a:r>
          </a:p>
          <a:p>
            <a:pPr lvl="1"/>
            <a:r>
              <a:rPr lang="en-GB" dirty="0" smtClean="0"/>
              <a:t>However a legal argument based on GDPR was made</a:t>
            </a:r>
          </a:p>
          <a:p>
            <a:pPr lvl="1"/>
            <a:r>
              <a:rPr lang="en-GB" dirty="0" smtClean="0"/>
              <a:t>This prompted Flanders to look at an alternative implementation using verifiable credential (see next slides)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authentic data with SOLID only </a:t>
            </a:r>
            <a:r>
              <a:rPr lang="en-GB" dirty="0" smtClean="0"/>
              <a:t>(3/3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66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Authentic sources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Indirect data sharing with SOLID and verifiable credentials</a:t>
            </a:r>
          </a:p>
          <a:p>
            <a:r>
              <a:rPr lang="en-GB" dirty="0" err="1" smtClean="0"/>
              <a:t>PoC</a:t>
            </a:r>
            <a:r>
              <a:rPr lang="en-GB" dirty="0" smtClean="0"/>
              <a:t> from Flanders</a:t>
            </a:r>
            <a:endParaRPr lang="en-GB" dirty="0"/>
          </a:p>
        </p:txBody>
      </p:sp>
      <p:pic>
        <p:nvPicPr>
          <p:cNvPr id="5" name="Picture 2" descr="Notary Who Acts Contrary To Procedure Under Notaries Act Cant Claim Immunity From Prosecution: Madras HC [Read Order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072" y="1053096"/>
            <a:ext cx="4791669" cy="4791669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39816" y="2823883"/>
            <a:ext cx="620964" cy="1221880"/>
            <a:chOff x="4401671" y="2823883"/>
            <a:chExt cx="620964" cy="122188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01671" y="2823883"/>
              <a:ext cx="620964" cy="60988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410635" y="3433763"/>
              <a:ext cx="612000" cy="61200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6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Original data source delivers verifiable credential (VC) to citizen</a:t>
            </a:r>
          </a:p>
          <a:p>
            <a:r>
              <a:rPr lang="en-GB" dirty="0" smtClean="0"/>
              <a:t>Citizen keeps the VC in their SOLID POD or Digital Wallet</a:t>
            </a:r>
          </a:p>
          <a:p>
            <a:r>
              <a:rPr lang="en-GB" dirty="0" smtClean="0"/>
              <a:t>Requires additional infrastructure for VC verification (e.g., revocation)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authentic data with verifiable credentials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9496" y="458749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Existing authentic data storage</a:t>
            </a: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91371" y="3346845"/>
            <a:ext cx="808498" cy="1176460"/>
            <a:chOff x="1415479" y="687821"/>
            <a:chExt cx="1593154" cy="2597163"/>
          </a:xfrm>
        </p:grpSpPr>
        <p:sp>
          <p:nvSpPr>
            <p:cNvPr id="27" name="Flowchart: Magnetic Disk 26"/>
            <p:cNvSpPr/>
            <p:nvPr/>
          </p:nvSpPr>
          <p:spPr bwMode="auto">
            <a:xfrm>
              <a:off x="1415480" y="2276872"/>
              <a:ext cx="1593153" cy="1008112"/>
            </a:xfrm>
            <a:prstGeom prst="flowChartMagneticDisk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1415480" y="1484784"/>
              <a:ext cx="1593153" cy="1008112"/>
            </a:xfrm>
            <a:prstGeom prst="flowChartMagneticDisk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1415479" y="687821"/>
              <a:ext cx="1593153" cy="1008112"/>
            </a:xfrm>
            <a:prstGeom prst="flowChartMagneticDisk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6485947" y="3360107"/>
            <a:ext cx="4043" cy="23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 bwMode="auto">
          <a:xfrm>
            <a:off x="2130712" y="3395075"/>
            <a:ext cx="1080000" cy="1080000"/>
          </a:xfrm>
          <a:prstGeom prst="roundRect">
            <a:avLst/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VC issuer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146" y="3598873"/>
            <a:ext cx="734868" cy="67240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 bwMode="auto">
          <a:xfrm>
            <a:off x="9048448" y="3395075"/>
            <a:ext cx="1080000" cy="1080000"/>
          </a:xfrm>
          <a:prstGeom prst="roundRect">
            <a:avLst/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Relying party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34" name="Curved Connector 33"/>
          <p:cNvCxnSpPr/>
          <p:nvPr/>
        </p:nvCxnSpPr>
        <p:spPr>
          <a:xfrm flipH="1">
            <a:off x="6497014" y="3935075"/>
            <a:ext cx="2551434" cy="0"/>
          </a:xfrm>
          <a:prstGeom prst="straightConnector1">
            <a:avLst/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0" idx="1"/>
            <a:endCxn id="19" idx="3"/>
          </p:cNvCxnSpPr>
          <p:nvPr/>
        </p:nvCxnSpPr>
        <p:spPr>
          <a:xfrm flipH="1">
            <a:off x="3210712" y="3935075"/>
            <a:ext cx="2551434" cy="0"/>
          </a:xfrm>
          <a:prstGeom prst="straightConnector1">
            <a:avLst/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9" idx="2"/>
            <a:endCxn id="30" idx="2"/>
          </p:cNvCxnSpPr>
          <p:nvPr/>
        </p:nvCxnSpPr>
        <p:spPr>
          <a:xfrm rot="16200000" flipH="1">
            <a:off x="6129580" y="1016207"/>
            <a:ext cx="12700" cy="6917736"/>
          </a:xfrm>
          <a:prstGeom prst="curvedConnector3">
            <a:avLst>
              <a:gd name="adj1" fmla="val 13430772"/>
            </a:avLst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95761" y="4006805"/>
                <a:ext cx="17539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accent4"/>
                    </a:solidFill>
                  </a:rPr>
                  <a:t>2. Present VC</a:t>
                </a:r>
                <a:br>
                  <a:rPr lang="en-GB" dirty="0" smtClean="0">
                    <a:solidFill>
                      <a:schemeClr val="accent4"/>
                    </a:solidFill>
                  </a:rPr>
                </a:br>
                <a:r>
                  <a:rPr lang="en-GB" dirty="0" smtClean="0">
                    <a:solidFill>
                      <a:schemeClr val="accent4"/>
                    </a:solidFill>
                  </a:rPr>
                  <a:t>at time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761" y="4006805"/>
                <a:ext cx="1753941" cy="646331"/>
              </a:xfrm>
              <a:prstGeom prst="rect">
                <a:avLst/>
              </a:prstGeom>
              <a:blipFill>
                <a:blip r:embed="rId3"/>
                <a:stretch>
                  <a:fillRect l="-2778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39144" y="4006805"/>
                <a:ext cx="25129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accent4"/>
                    </a:solidFill>
                  </a:rPr>
                  <a:t>1. Issue VC (copy of authentic data at time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)</a:t>
                </a:r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144" y="4006805"/>
                <a:ext cx="2512959" cy="646331"/>
              </a:xfrm>
              <a:prstGeom prst="rect">
                <a:avLst/>
              </a:prstGeom>
              <a:blipFill>
                <a:blip r:embed="rId4"/>
                <a:stretch>
                  <a:fillRect l="-1937" t="-4717" r="-242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113084" y="6151546"/>
            <a:ext cx="203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3. Verification of VC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11736" y="3212976"/>
            <a:ext cx="128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Citizen POD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199092"/>
            <a:ext cx="11496848" cy="489420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Compelling vision for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andling personal data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iving back control to users/citizens</a:t>
            </a:r>
          </a:p>
          <a:p>
            <a:r>
              <a:rPr lang="en-GB" dirty="0" smtClean="0"/>
              <a:t>Early stage project</a:t>
            </a:r>
          </a:p>
          <a:p>
            <a:pPr lvl="1"/>
            <a:r>
              <a:rPr lang="en-GB" dirty="0" smtClean="0"/>
              <a:t>Active area of research</a:t>
            </a:r>
          </a:p>
          <a:p>
            <a:pPr lvl="1"/>
            <a:r>
              <a:rPr lang="en-GB" dirty="0" smtClean="0"/>
              <a:t>Many different experimental open-source libraries and tools</a:t>
            </a:r>
          </a:p>
          <a:p>
            <a:pPr lvl="1"/>
            <a:r>
              <a:rPr lang="en-GB" dirty="0" smtClean="0"/>
              <a:t>One claimed “enterprise ready” offering</a:t>
            </a:r>
          </a:p>
          <a:p>
            <a:pPr lvl="1"/>
            <a:r>
              <a:rPr lang="en-GB" dirty="0" smtClean="0"/>
              <a:t>Enterprise offering tested </a:t>
            </a:r>
            <a:r>
              <a:rPr lang="en-GB" dirty="0"/>
              <a:t>with </a:t>
            </a:r>
            <a:r>
              <a:rPr lang="en-GB" dirty="0" smtClean="0"/>
              <a:t>only a small </a:t>
            </a:r>
            <a:r>
              <a:rPr lang="en-GB" dirty="0"/>
              <a:t>number of </a:t>
            </a:r>
            <a:r>
              <a:rPr lang="en-GB" dirty="0" smtClean="0"/>
              <a:t>customers</a:t>
            </a:r>
          </a:p>
          <a:p>
            <a:pPr lvl="1"/>
            <a:r>
              <a:rPr lang="en-GB" dirty="0" smtClean="0"/>
              <a:t>No evidence of existing applications </a:t>
            </a:r>
            <a:r>
              <a:rPr lang="en-GB" dirty="0"/>
              <a:t>in </a:t>
            </a:r>
            <a:r>
              <a:rPr lang="en-GB" dirty="0" smtClean="0"/>
              <a:t>production</a:t>
            </a:r>
          </a:p>
          <a:p>
            <a:r>
              <a:rPr lang="en-GB" dirty="0" smtClean="0"/>
              <a:t>Technically SOLID can support different data exchange patterns</a:t>
            </a:r>
          </a:p>
          <a:p>
            <a:pPr lvl="1"/>
            <a:r>
              <a:rPr lang="en-GB" dirty="0" smtClean="0"/>
              <a:t>Including a “</a:t>
            </a:r>
            <a:r>
              <a:rPr lang="en-GB" dirty="0" err="1" smtClean="0"/>
              <a:t>sluis</a:t>
            </a:r>
            <a:r>
              <a:rPr lang="en-GB" dirty="0" smtClean="0"/>
              <a:t>” model, but some GDPR-based legal arguments have been made against</a:t>
            </a:r>
          </a:p>
          <a:p>
            <a:r>
              <a:rPr lang="en-US" dirty="0"/>
              <a:t>SOLID builds on top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err="1"/>
              <a:t>OpenID</a:t>
            </a:r>
            <a:r>
              <a:rPr lang="en-US" dirty="0"/>
              <a:t> </a:t>
            </a:r>
            <a:r>
              <a:rPr lang="en-US" dirty="0" smtClean="0"/>
              <a:t>Connect </a:t>
            </a:r>
            <a:r>
              <a:rPr lang="en-US" dirty="0"/>
              <a:t>standard for </a:t>
            </a:r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Compatibility with several identification mechanisms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remarks on SOLID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6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of concept in Flanders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03734" y="2090507"/>
            <a:ext cx="808498" cy="1176460"/>
            <a:chOff x="1415479" y="687821"/>
            <a:chExt cx="1593154" cy="2597163"/>
          </a:xfrm>
        </p:grpSpPr>
        <p:sp>
          <p:nvSpPr>
            <p:cNvPr id="27" name="Flowchart: Magnetic Disk 26"/>
            <p:cNvSpPr/>
            <p:nvPr/>
          </p:nvSpPr>
          <p:spPr bwMode="auto">
            <a:xfrm>
              <a:off x="1415480" y="2276872"/>
              <a:ext cx="1593153" cy="1008112"/>
            </a:xfrm>
            <a:prstGeom prst="flowChartMagneticDisk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1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1415480" y="1484784"/>
              <a:ext cx="1593153" cy="1008112"/>
            </a:xfrm>
            <a:prstGeom prst="flowChartMagneticDisk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1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1415479" y="687821"/>
              <a:ext cx="1593153" cy="1008112"/>
            </a:xfrm>
            <a:prstGeom prst="flowChartMagneticDisk">
              <a:avLst/>
            </a:prstGeom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100" dirty="0" smtClean="0">
                <a:solidFill>
                  <a:schemeClr val="tx2"/>
                </a:solidFill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>
            <a:off x="6860655" y="2456575"/>
            <a:ext cx="4043" cy="23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 bwMode="auto">
          <a:xfrm>
            <a:off x="3241199" y="2138737"/>
            <a:ext cx="1080000" cy="1080000"/>
          </a:xfrm>
          <a:prstGeom prst="roundRect">
            <a:avLst/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 dirty="0" smtClean="0">
                <a:solidFill>
                  <a:schemeClr val="accent2"/>
                </a:solidFill>
              </a:rPr>
              <a:t>MAGDA platform</a:t>
            </a:r>
          </a:p>
          <a:p>
            <a:pPr algn="ctr"/>
            <a:r>
              <a:rPr lang="en-GB" sz="1100" dirty="0" smtClean="0">
                <a:solidFill>
                  <a:schemeClr val="accent2"/>
                </a:solidFill>
              </a:rPr>
              <a:t>(VC issuer)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459" y="2342535"/>
            <a:ext cx="734868" cy="672404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 bwMode="auto">
          <a:xfrm>
            <a:off x="9388586" y="2138737"/>
            <a:ext cx="1080000" cy="1080000"/>
          </a:xfrm>
          <a:prstGeom prst="roundRect">
            <a:avLst/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 smtClean="0">
                <a:solidFill>
                  <a:schemeClr val="accent2"/>
                </a:solidFill>
              </a:rPr>
              <a:t>(verifier)</a:t>
            </a:r>
            <a:endParaRPr lang="en-GB" sz="1100" dirty="0">
              <a:solidFill>
                <a:schemeClr val="accent2"/>
              </a:solidFill>
            </a:endParaRPr>
          </a:p>
        </p:txBody>
      </p:sp>
      <p:cxnSp>
        <p:nvCxnSpPr>
          <p:cNvPr id="36" name="Curved Connector 35"/>
          <p:cNvCxnSpPr/>
          <p:nvPr/>
        </p:nvCxnSpPr>
        <p:spPr>
          <a:xfrm flipH="1">
            <a:off x="7222327" y="2678737"/>
            <a:ext cx="2166259" cy="0"/>
          </a:xfrm>
          <a:prstGeom prst="straightConnector1">
            <a:avLst/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flipH="1">
            <a:off x="4321199" y="2678737"/>
            <a:ext cx="2166260" cy="0"/>
          </a:xfrm>
          <a:prstGeom prst="straightConnector1">
            <a:avLst/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47" idx="0"/>
          </p:cNvCxnSpPr>
          <p:nvPr/>
        </p:nvCxnSpPr>
        <p:spPr>
          <a:xfrm>
            <a:off x="6854893" y="3014939"/>
            <a:ext cx="0" cy="745060"/>
          </a:xfrm>
          <a:prstGeom prst="straightConnector1">
            <a:avLst/>
          </a:prstGeom>
          <a:ln w="19050">
            <a:solidFill>
              <a:schemeClr val="accent6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70501" y="2694977"/>
            <a:ext cx="146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/>
                </a:solidFill>
              </a:rPr>
              <a:t>2. Present VC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63651" y="2694977"/>
            <a:ext cx="128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/>
                </a:solidFill>
              </a:rPr>
              <a:t>1. Issue VC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5065479" y="3759999"/>
            <a:ext cx="3578828" cy="523666"/>
          </a:xfrm>
          <a:prstGeom prst="round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100" dirty="0" smtClean="0">
                <a:solidFill>
                  <a:schemeClr val="accent6"/>
                </a:solidFill>
              </a:rPr>
              <a:t>Verifiable data register</a:t>
            </a:r>
            <a:endParaRPr lang="en-GB" sz="1100" dirty="0">
              <a:solidFill>
                <a:schemeClr val="accent6"/>
              </a:solidFill>
            </a:endParaRPr>
          </a:p>
        </p:txBody>
      </p:sp>
      <p:cxnSp>
        <p:nvCxnSpPr>
          <p:cNvPr id="2051" name="Elbow Connector 2050"/>
          <p:cNvCxnSpPr>
            <a:stCxn id="33" idx="2"/>
            <a:endCxn id="47" idx="1"/>
          </p:cNvCxnSpPr>
          <p:nvPr/>
        </p:nvCxnSpPr>
        <p:spPr>
          <a:xfrm rot="16200000" flipH="1">
            <a:off x="4021792" y="2978144"/>
            <a:ext cx="803095" cy="1284280"/>
          </a:xfrm>
          <a:prstGeom prst="bentConnector2">
            <a:avLst/>
          </a:prstGeom>
          <a:ln w="19050">
            <a:solidFill>
              <a:schemeClr val="accent6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54" name="Elbow Connector 2053"/>
          <p:cNvCxnSpPr>
            <a:stCxn id="35" idx="2"/>
            <a:endCxn id="47" idx="3"/>
          </p:cNvCxnSpPr>
          <p:nvPr/>
        </p:nvCxnSpPr>
        <p:spPr>
          <a:xfrm rot="5400000">
            <a:off x="8884900" y="2978145"/>
            <a:ext cx="803095" cy="1284279"/>
          </a:xfrm>
          <a:prstGeom prst="bentConnector2">
            <a:avLst/>
          </a:prstGeom>
          <a:ln w="19050">
            <a:solidFill>
              <a:schemeClr val="accent6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059" name="Group 2058"/>
          <p:cNvGrpSpPr/>
          <p:nvPr/>
        </p:nvGrpSpPr>
        <p:grpSpPr>
          <a:xfrm>
            <a:off x="1104682" y="3155847"/>
            <a:ext cx="1731290" cy="1041778"/>
            <a:chOff x="906394" y="4403446"/>
            <a:chExt cx="1731290" cy="1041778"/>
          </a:xfrm>
        </p:grpSpPr>
        <p:pic>
          <p:nvPicPr>
            <p:cNvPr id="2052" name="Picture 4" descr="http://www.leerenervaringsbewijzendatabank.be/images/LED-vo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6394" y="4403446"/>
              <a:ext cx="1731290" cy="690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http://www.leerenervaringsbewijzendatabank.be/images/LED-vo-logo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7915" y="4754706"/>
              <a:ext cx="1488249" cy="690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61" name="Straight Arrow Connector 2060"/>
          <p:cNvCxnSpPr>
            <a:stCxn id="28" idx="4"/>
            <a:endCxn id="33" idx="1"/>
          </p:cNvCxnSpPr>
          <p:nvPr/>
        </p:nvCxnSpPr>
        <p:spPr>
          <a:xfrm flipV="1">
            <a:off x="2412232" y="2678737"/>
            <a:ext cx="828967" cy="1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690541" y="4006225"/>
            <a:ext cx="1281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accent6"/>
                </a:solidFill>
              </a:rPr>
              <a:t>Verify  identifiers and use schemas</a:t>
            </a:r>
            <a:endParaRPr lang="en-GB" sz="1100" dirty="0">
              <a:solidFill>
                <a:schemeClr val="accent6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96917" y="4006224"/>
            <a:ext cx="1166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accent6"/>
                </a:solidFill>
              </a:rPr>
              <a:t>Verify  identifiers and schemas</a:t>
            </a:r>
            <a:endParaRPr lang="en-GB" sz="1100" dirty="0">
              <a:solidFill>
                <a:schemeClr val="accent6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22953" y="3200364"/>
            <a:ext cx="1281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accent6"/>
                </a:solidFill>
              </a:rPr>
              <a:t>Verify  identifiers and use schemas</a:t>
            </a:r>
            <a:endParaRPr lang="en-GB" sz="1100" dirty="0">
              <a:solidFill>
                <a:schemeClr val="accent6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17184" y="2037837"/>
            <a:ext cx="1490984" cy="36079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solidFill>
                  <a:schemeClr val="accent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1100" dirty="0"/>
              <a:t>“</a:t>
            </a:r>
            <a:r>
              <a:rPr lang="en-GB" sz="1100" dirty="0" err="1"/>
              <a:t>Datanutsbedrijf</a:t>
            </a:r>
            <a:r>
              <a:rPr lang="en-GB" sz="1100" dirty="0"/>
              <a:t>”</a:t>
            </a:r>
            <a:endParaRPr lang="en-GB" sz="1100" dirty="0" smtClean="0"/>
          </a:p>
          <a:p>
            <a:r>
              <a:rPr lang="en-GB" sz="1100" dirty="0" smtClean="0"/>
              <a:t>(Citizen </a:t>
            </a:r>
            <a:r>
              <a:rPr lang="en-GB" sz="1100" dirty="0"/>
              <a:t>POD / </a:t>
            </a:r>
            <a:r>
              <a:rPr lang="en-GB" sz="1100" dirty="0" smtClean="0"/>
              <a:t>Wallet)</a:t>
            </a:r>
            <a:endParaRPr lang="en-GB" sz="1100" dirty="0"/>
          </a:p>
        </p:txBody>
      </p:sp>
      <p:sp>
        <p:nvSpPr>
          <p:cNvPr id="2072" name="TextBox 2071"/>
          <p:cNvSpPr txBox="1"/>
          <p:nvPr/>
        </p:nvSpPr>
        <p:spPr>
          <a:xfrm>
            <a:off x="1417115" y="4080314"/>
            <a:ext cx="1181734" cy="25391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solidFill>
                  <a:schemeClr val="accent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1100" dirty="0"/>
              <a:t>(authentic source)</a:t>
            </a:r>
          </a:p>
        </p:txBody>
      </p:sp>
      <p:pic>
        <p:nvPicPr>
          <p:cNvPr id="2073" name="Picture 207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5811" y="2161431"/>
            <a:ext cx="506014" cy="500198"/>
          </a:xfrm>
          <a:prstGeom prst="rect">
            <a:avLst/>
          </a:prstGeom>
        </p:spPr>
      </p:pic>
      <p:pic>
        <p:nvPicPr>
          <p:cNvPr id="2077" name="Picture 207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0" t="12201" r="8000" b="15351"/>
          <a:stretch/>
        </p:blipFill>
        <p:spPr>
          <a:xfrm>
            <a:off x="9676558" y="2461363"/>
            <a:ext cx="504056" cy="434748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5738490" y="5623011"/>
            <a:ext cx="581163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MAGDA – Gegevensdelingsplatform:</a:t>
            </a:r>
          </a:p>
          <a:p>
            <a:r>
              <a:rPr lang="nl-BE" sz="9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8"/>
              </a:rPr>
              <a:t>https://overheid.vlaanderen.be/informatie-vlaanderen/producten-diensten/gegevensdelingsplatform-magda</a:t>
            </a:r>
            <a:endParaRPr lang="nl-BE" sz="9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nl-B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ACM/IDM: Toegangs- (ACM) en Gebruikersbeheer (IDM) van de Vlaamse overheid</a:t>
            </a:r>
          </a:p>
          <a:p>
            <a:r>
              <a:rPr lang="nl-BE" sz="9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9"/>
              </a:rPr>
              <a:t>https://www.vlaanderen.be/acm-idm-standaard-aansluitingsproces</a:t>
            </a:r>
            <a:endParaRPr lang="nl-BE" sz="9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nl-B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Vlaams Datanutsbedrijf</a:t>
            </a:r>
          </a:p>
          <a:p>
            <a:r>
              <a:rPr lang="nl-BE" sz="9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10"/>
              </a:rPr>
              <a:t>https://www.vlaanderen.be/digitaal-vlaanderen/het-vlaams-datanutsbedrijf</a:t>
            </a:r>
            <a:endParaRPr lang="nl-BE" sz="9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91344" y="4667652"/>
            <a:ext cx="549362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Remarks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POD </a:t>
            </a:r>
            <a:r>
              <a:rPr lang="en-GB" sz="1600" dirty="0">
                <a:solidFill>
                  <a:schemeClr val="tx2"/>
                </a:solidFill>
              </a:rPr>
              <a:t>offered by “</a:t>
            </a:r>
            <a:r>
              <a:rPr lang="en-GB" sz="1600" i="1" dirty="0" err="1">
                <a:solidFill>
                  <a:schemeClr val="tx2"/>
                </a:solidFill>
              </a:rPr>
              <a:t>datanutsbedrijf</a:t>
            </a:r>
            <a:r>
              <a:rPr lang="en-GB" sz="1600" dirty="0">
                <a:solidFill>
                  <a:schemeClr val="tx2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Access via </a:t>
            </a:r>
            <a:r>
              <a:rPr lang="en-GB" sz="1600" dirty="0" err="1">
                <a:solidFill>
                  <a:schemeClr val="tx2"/>
                </a:solidFill>
              </a:rPr>
              <a:t>eIDAS</a:t>
            </a:r>
            <a:r>
              <a:rPr lang="en-GB" sz="1600" dirty="0">
                <a:solidFill>
                  <a:schemeClr val="tx2"/>
                </a:solidFill>
              </a:rPr>
              <a:t> authentication level “</a:t>
            </a:r>
            <a:r>
              <a:rPr lang="en-GB" sz="1600" i="1" dirty="0">
                <a:solidFill>
                  <a:schemeClr val="tx2"/>
                </a:solidFill>
              </a:rPr>
              <a:t>substantial</a:t>
            </a:r>
            <a:r>
              <a:rPr lang="en-GB" sz="1600" dirty="0">
                <a:solidFill>
                  <a:schemeClr val="tx2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2"/>
                </a:solidFill>
              </a:rPr>
              <a:t>WebID</a:t>
            </a:r>
            <a:r>
              <a:rPr lang="en-GB" sz="1600" dirty="0">
                <a:solidFill>
                  <a:schemeClr val="tx2"/>
                </a:solidFill>
              </a:rPr>
              <a:t> managed by </a:t>
            </a:r>
            <a:r>
              <a:rPr lang="en-GB" sz="1600" dirty="0" smtClean="0">
                <a:solidFill>
                  <a:schemeClr val="tx2"/>
                </a:solidFill>
              </a:rPr>
              <a:t>ACM/IDM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ICON </a:t>
            </a:r>
            <a:r>
              <a:rPr lang="en-GB" sz="1600" dirty="0">
                <a:solidFill>
                  <a:schemeClr val="tx2"/>
                </a:solidFill>
              </a:rPr>
              <a:t>Project: “</a:t>
            </a:r>
            <a:r>
              <a:rPr lang="en-GB" sz="1600" i="1" dirty="0">
                <a:solidFill>
                  <a:schemeClr val="tx2"/>
                </a:solidFill>
              </a:rPr>
              <a:t>Selective disclosure</a:t>
            </a:r>
            <a:r>
              <a:rPr lang="en-GB" sz="1600" dirty="0">
                <a:solidFill>
                  <a:schemeClr val="tx2"/>
                </a:solidFill>
              </a:rPr>
              <a:t>” &amp; “</a:t>
            </a:r>
            <a:r>
              <a:rPr lang="en-GB" sz="1600" i="1" dirty="0">
                <a:solidFill>
                  <a:schemeClr val="tx2"/>
                </a:solidFill>
              </a:rPr>
              <a:t>ZK proofs</a:t>
            </a:r>
            <a:r>
              <a:rPr lang="en-GB" sz="1600" dirty="0" smtClean="0">
                <a:solidFill>
                  <a:schemeClr val="tx2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Private parties could provide data to POD in the form of </a:t>
            </a:r>
            <a:r>
              <a:rPr lang="en-GB" sz="1600" dirty="0" smtClean="0">
                <a:solidFill>
                  <a:schemeClr val="tx2"/>
                </a:solidFill>
              </a:rPr>
              <a:t>VC 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7523742" y="1211812"/>
            <a:ext cx="1956634" cy="575917"/>
          </a:xfrm>
          <a:prstGeom prst="round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smtClean="0">
                <a:solidFill>
                  <a:schemeClr val="accent4"/>
                </a:solidFill>
              </a:rPr>
              <a:t>Authentication and identity management (ACM/IDM) offered by “</a:t>
            </a:r>
            <a:r>
              <a:rPr lang="en-US" sz="1100" dirty="0" err="1" smtClean="0">
                <a:solidFill>
                  <a:schemeClr val="accent4"/>
                </a:solidFill>
              </a:rPr>
              <a:t>Vlaamse</a:t>
            </a:r>
            <a:r>
              <a:rPr lang="en-US" sz="1100" dirty="0" smtClean="0">
                <a:solidFill>
                  <a:schemeClr val="accent4"/>
                </a:solidFill>
              </a:rPr>
              <a:t>  </a:t>
            </a:r>
            <a:r>
              <a:rPr lang="en-US" sz="1100" dirty="0" err="1" smtClean="0">
                <a:solidFill>
                  <a:schemeClr val="accent4"/>
                </a:solidFill>
              </a:rPr>
              <a:t>Overheid</a:t>
            </a:r>
            <a:r>
              <a:rPr lang="en-US" sz="1100" dirty="0" smtClean="0">
                <a:solidFill>
                  <a:schemeClr val="accent4"/>
                </a:solidFill>
              </a:rPr>
              <a:t>”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55440" y="6360151"/>
            <a:ext cx="4284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Source: </a:t>
            </a:r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hlinkClick r:id="rId11"/>
              </a:rPr>
              <a:t>https://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11"/>
              </a:rPr>
              <a:t>www.youtube.com/watch?v=jZIzLmnBB98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(</a:t>
            </a:r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16:25)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6999" y="3783467"/>
            <a:ext cx="506014" cy="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PoC</a:t>
            </a:r>
            <a:r>
              <a:rPr lang="en-US" dirty="0"/>
              <a:t> Flanders – Diplomas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59"/>
          <a:stretch/>
        </p:blipFill>
        <p:spPr>
          <a:xfrm>
            <a:off x="1055441" y="1052736"/>
            <a:ext cx="9820716" cy="5202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 bwMode="auto">
              <a:xfrm>
                <a:off x="3719736" y="3212976"/>
                <a:ext cx="3456384" cy="1584176"/>
              </a:xfrm>
              <a:prstGeom prst="wedgeRectCallout">
                <a:avLst>
                  <a:gd name="adj1" fmla="val -25066"/>
                  <a:gd name="adj2" fmla="val 92287"/>
                </a:avLst>
              </a:pr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600" dirty="0" smtClean="0">
                    <a:solidFill>
                      <a:schemeClr val="tx2"/>
                    </a:solidFill>
                  </a:rPr>
                  <a:t>Bijvoorbeeld wanneer data in authentieke bron gewijzigd</a:t>
                </a:r>
                <a:br>
                  <a:rPr lang="nl-BE" sz="1600" dirty="0" smtClean="0">
                    <a:solidFill>
                      <a:schemeClr val="tx2"/>
                    </a:solidFill>
                  </a:rPr>
                </a:br>
                <a:r>
                  <a:rPr lang="nl-BE" sz="1600" dirty="0" smtClean="0">
                    <a:solidFill>
                      <a:schemeClr val="tx2"/>
                    </a:solidFill>
                  </a:rPr>
                  <a:t>(vb. intrekking diploma)</a:t>
                </a:r>
              </a:p>
              <a:p>
                <a:pPr algn="ctr"/>
                <a:r>
                  <a:rPr lang="nl-BE" sz="2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l-BE" sz="16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sz="1600" b="1" dirty="0" smtClean="0">
                    <a:solidFill>
                      <a:schemeClr val="tx2"/>
                    </a:solidFill>
                  </a:rPr>
                  <a:t> Inconsistente data buiten authentieke bron </a:t>
                </a:r>
                <a14:m>
                  <m:oMath xmlns:m="http://schemas.openxmlformats.org/officeDocument/2006/math">
                    <m:r>
                      <a:rPr lang="nl-BE" sz="16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BE" sz="1600" b="1" dirty="0" smtClean="0">
                    <a:solidFill>
                      <a:schemeClr val="tx2"/>
                    </a:solidFill>
                  </a:rPr>
                  <a:t> ongeldige data </a:t>
                </a: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9736" y="3212976"/>
                <a:ext cx="3456384" cy="1584176"/>
              </a:xfrm>
              <a:prstGeom prst="wedgeRectCallout">
                <a:avLst>
                  <a:gd name="adj1" fmla="val -25066"/>
                  <a:gd name="adj2" fmla="val 9228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55440" y="6360151"/>
            <a:ext cx="4284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Source: </a:t>
            </a:r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  <a:hlinkClick r:id="rId4"/>
              </a:rPr>
              <a:t>https://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4"/>
              </a:rPr>
              <a:t>www.youtube.com/watch?v=jZIzLmnBB98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(</a:t>
            </a:r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16:25)</a:t>
            </a:r>
          </a:p>
        </p:txBody>
      </p:sp>
    </p:spTree>
    <p:extLst>
      <p:ext uri="{BB962C8B-B14F-4D97-AF65-F5344CB8AC3E}">
        <p14:creationId xmlns:p14="http://schemas.microsoft.com/office/powerpoint/2010/main" val="27707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standard for digital credentials</a:t>
            </a:r>
          </a:p>
          <a:p>
            <a:r>
              <a:rPr lang="en-US" dirty="0" smtClean="0"/>
              <a:t>Can represent:</a:t>
            </a:r>
          </a:p>
          <a:p>
            <a:pPr lvl="1"/>
            <a:r>
              <a:rPr lang="en-US" dirty="0" smtClean="0"/>
              <a:t>Information found in physical credentials (e.g., passport, driving license)</a:t>
            </a:r>
          </a:p>
          <a:p>
            <a:pPr lvl="1"/>
            <a:r>
              <a:rPr lang="en-US" dirty="0" smtClean="0"/>
              <a:t>Things with no physical equivalent (e.g., ownership of a bank account)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Verifiable credentials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832" y="3642271"/>
            <a:ext cx="18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W3C standard [1]</a:t>
            </a:r>
          </a:p>
        </p:txBody>
      </p:sp>
      <p:sp>
        <p:nvSpPr>
          <p:cNvPr id="8" name="Rectangle 7"/>
          <p:cNvSpPr/>
          <p:nvPr/>
        </p:nvSpPr>
        <p:spPr>
          <a:xfrm>
            <a:off x="-24680" y="6577607"/>
            <a:ext cx="3356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[1] https</a:t>
            </a:r>
            <a:r>
              <a:rPr lang="en-US" sz="1400" dirty="0">
                <a:solidFill>
                  <a:schemeClr val="bg1"/>
                </a:solidFill>
              </a:rPr>
              <a:t>://www.w3.org/TR/vc-data-model/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40" y="6360151"/>
            <a:ext cx="3232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https://www.w3.org/TR/vc-data-model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71664" y="3429000"/>
            <a:ext cx="6681498" cy="2559601"/>
            <a:chOff x="3143672" y="3429000"/>
            <a:chExt cx="6681498" cy="2559601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4444088" y="5196513"/>
              <a:ext cx="3456000" cy="7920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Verifiable Data Registry</a:t>
              </a:r>
            </a:p>
            <a:p>
              <a:pPr algn="ctr"/>
              <a:r>
                <a:rPr lang="en-GB" sz="1100" dirty="0" smtClean="0">
                  <a:solidFill>
                    <a:schemeClr val="tx2"/>
                  </a:solidFill>
                </a:rPr>
                <a:t>Maintains identifiers and schemas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143672" y="3429000"/>
              <a:ext cx="6056832" cy="792088"/>
              <a:chOff x="3143672" y="3429000"/>
              <a:chExt cx="6056832" cy="792088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3143672" y="3429000"/>
                <a:ext cx="1152000" cy="79208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smtClean="0">
                    <a:solidFill>
                      <a:schemeClr val="tx2"/>
                    </a:solidFill>
                  </a:rPr>
                  <a:t>Issuer</a:t>
                </a:r>
              </a:p>
              <a:p>
                <a:pPr algn="ctr"/>
                <a:r>
                  <a:rPr lang="en-GB" sz="1100" dirty="0" smtClean="0">
                    <a:solidFill>
                      <a:schemeClr val="tx2"/>
                    </a:solidFill>
                  </a:rPr>
                  <a:t>Issues VCs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5600232" y="3429000"/>
                <a:ext cx="1152000" cy="79208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smtClean="0">
                    <a:solidFill>
                      <a:schemeClr val="tx2"/>
                    </a:solidFill>
                  </a:rPr>
                  <a:t>Holder</a:t>
                </a:r>
              </a:p>
              <a:p>
                <a:pPr algn="ctr"/>
                <a:r>
                  <a:rPr lang="en-GB" sz="1100" dirty="0" smtClean="0">
                    <a:solidFill>
                      <a:schemeClr val="tx2"/>
                    </a:solidFill>
                  </a:rPr>
                  <a:t>Acquires, stores, presents VCs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8048504" y="3429000"/>
                <a:ext cx="1152000" cy="79208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smtClean="0">
                    <a:solidFill>
                      <a:schemeClr val="tx2"/>
                    </a:solidFill>
                  </a:rPr>
                  <a:t>Verifier</a:t>
                </a:r>
              </a:p>
              <a:p>
                <a:pPr algn="ctr"/>
                <a:r>
                  <a:rPr lang="en-GB" sz="1100" dirty="0" smtClean="0">
                    <a:solidFill>
                      <a:schemeClr val="tx2"/>
                    </a:solidFill>
                  </a:rPr>
                  <a:t>Verifies VCs</a:t>
                </a:r>
              </a:p>
            </p:txBody>
          </p:sp>
          <p:sp>
            <p:nvSpPr>
              <p:cNvPr id="6" name="Right Arrow 5"/>
              <p:cNvSpPr/>
              <p:nvPr/>
            </p:nvSpPr>
            <p:spPr bwMode="auto">
              <a:xfrm>
                <a:off x="4299191" y="3651188"/>
                <a:ext cx="1296000" cy="360000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2"/>
                    </a:solidFill>
                  </a:rPr>
                  <a:t>Issue credentials</a:t>
                </a:r>
              </a:p>
            </p:txBody>
          </p:sp>
          <p:sp>
            <p:nvSpPr>
              <p:cNvPr id="14" name="Right Arrow 13"/>
              <p:cNvSpPr/>
              <p:nvPr/>
            </p:nvSpPr>
            <p:spPr bwMode="auto">
              <a:xfrm>
                <a:off x="6752376" y="3651188"/>
                <a:ext cx="1296000" cy="360000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2"/>
                    </a:solidFill>
                  </a:rPr>
                  <a:t>Send presentation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713926" y="4509120"/>
              <a:ext cx="12241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Verify identifiers and use schemas</a:t>
              </a:r>
              <a:endParaRPr lang="en-GB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7945" y="4509120"/>
              <a:ext cx="12241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Verify identifiers and use schemas</a:t>
              </a:r>
              <a:endParaRPr lang="en-GB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1034" y="4509120"/>
              <a:ext cx="12241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Verify identifiers and schemas</a:t>
              </a:r>
              <a:endParaRPr lang="en-GB" sz="1100" dirty="0"/>
            </a:p>
          </p:txBody>
        </p:sp>
        <p:cxnSp>
          <p:nvCxnSpPr>
            <p:cNvPr id="20" name="Elbow Connector 19"/>
            <p:cNvCxnSpPr>
              <a:stCxn id="5" idx="2"/>
              <a:endCxn id="13" idx="1"/>
            </p:cNvCxnSpPr>
            <p:nvPr/>
          </p:nvCxnSpPr>
          <p:spPr>
            <a:xfrm rot="16200000" flipH="1">
              <a:off x="3396146" y="4544614"/>
              <a:ext cx="1371469" cy="724416"/>
            </a:xfrm>
            <a:prstGeom prst="bentConnector2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2" idx="2"/>
              <a:endCxn id="13" idx="3"/>
            </p:cNvCxnSpPr>
            <p:nvPr/>
          </p:nvCxnSpPr>
          <p:spPr>
            <a:xfrm rot="5400000">
              <a:off x="7576562" y="4544614"/>
              <a:ext cx="1371469" cy="724416"/>
            </a:xfrm>
            <a:prstGeom prst="bentConnector2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13" idx="0"/>
            </p:cNvCxnSpPr>
            <p:nvPr/>
          </p:nvCxnSpPr>
          <p:spPr>
            <a:xfrm flipH="1">
              <a:off x="6172088" y="4221088"/>
              <a:ext cx="4144" cy="975425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93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Verifiable credential example</a:t>
            </a:r>
            <a:endParaRPr lang="en-GB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488" y="1163511"/>
            <a:ext cx="9145016" cy="5577857"/>
            <a:chOff x="3074165" y="1071858"/>
            <a:chExt cx="5868422" cy="4635948"/>
          </a:xfrm>
        </p:grpSpPr>
        <p:sp>
          <p:nvSpPr>
            <p:cNvPr id="6" name="Rectangle 5"/>
            <p:cNvSpPr/>
            <p:nvPr/>
          </p:nvSpPr>
          <p:spPr bwMode="auto">
            <a:xfrm>
              <a:off x="3120373" y="1071858"/>
              <a:ext cx="5822214" cy="4635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lvl="1"/>
              <a:r>
                <a:rPr lang="en-GB" sz="1100" dirty="0" smtClean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{</a:t>
              </a:r>
              <a:endParaRPr lang="en-GB" sz="1100" dirty="0">
                <a:solidFill>
                  <a:schemeClr val="tx2"/>
                </a:solidFill>
                <a:latin typeface="Lucida Console" panose="020B0609040504020204" pitchFamily="49" charset="0"/>
                <a:cs typeface="Courier New" panose="02070309020205020404" pitchFamily="49" charset="0"/>
              </a:endParaRP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</a:t>
              </a:r>
              <a:r>
                <a:rPr lang="en-GB" sz="1100" b="1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"@context"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: [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"https://www.w3.org/2018/credentials/v1",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"https://www.w3.org/2018/credentials/examples/v1",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"https://w3id.org/security/suites/ed25519-2020/v1"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],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</a:t>
              </a:r>
              <a:r>
                <a:rPr lang="en-GB" sz="1100" b="1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"id"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: "http://example.edu/credentials/3732",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</a:t>
              </a:r>
              <a:r>
                <a:rPr lang="en-GB" sz="1100" b="1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"type"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: [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</a:t>
              </a:r>
              <a:r>
                <a:rPr lang="en-GB" sz="1100" dirty="0" err="1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VerifiableCredential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</a:t>
              </a:r>
              <a:r>
                <a:rPr lang="en-GB" sz="1100" dirty="0" err="1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UniversityDegreeCredential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],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</a:t>
              </a:r>
              <a:r>
                <a:rPr lang="en-GB" sz="1100" b="1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"issuer"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: "https://example.edu/issuers/14",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</a:t>
              </a:r>
              <a:r>
                <a:rPr lang="en-GB" sz="1100" b="1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</a:t>
              </a:r>
              <a:r>
                <a:rPr lang="en-GB" sz="1100" b="1" dirty="0" err="1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issuanceDate</a:t>
              </a:r>
              <a:r>
                <a:rPr lang="en-GB" sz="1100" b="1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: "2010-01-01T19:23:24Z",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</a:t>
              </a:r>
              <a:r>
                <a:rPr lang="en-GB" sz="1100" b="1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</a:t>
              </a:r>
              <a:r>
                <a:rPr lang="en-GB" sz="1100" b="1" dirty="0" err="1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credentialSubject</a:t>
              </a:r>
              <a:r>
                <a:rPr lang="en-GB" sz="1100" b="1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: {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"id": "did:example:ebfeb1f712ebc6f1c276e12ec21",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"degree": {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  "type": "</a:t>
              </a:r>
              <a:r>
                <a:rPr lang="en-GB" sz="1100" dirty="0" err="1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BachelorDegree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  "name": "Bachelor of Science and Arts"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}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},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</a:t>
              </a:r>
              <a:r>
                <a:rPr lang="en-GB" sz="1100" b="1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</a:t>
              </a:r>
              <a:r>
                <a:rPr lang="en-GB" sz="1100" b="1" dirty="0" err="1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credentialStatus</a:t>
              </a:r>
              <a:r>
                <a:rPr lang="en-GB" sz="1100" b="1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: {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"id": "https://example.edu/status/24",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"type": "CredentialStatusList2017"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</a:t>
              </a:r>
              <a:r>
                <a:rPr lang="en-GB" sz="1100" dirty="0" smtClean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},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</a:t>
              </a:r>
              <a:r>
                <a:rPr lang="en-GB" sz="1100" b="1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"proof"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: {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"type": "Ed25519Signature2020",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"created": "2022-02-25T14:58:43Z",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</a:t>
              </a:r>
              <a:r>
                <a:rPr lang="en-GB" sz="1100" dirty="0" err="1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verificationMethod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": "https://example.edu/issuers/14#key-1",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</a:t>
              </a:r>
              <a:r>
                <a:rPr lang="en-GB" sz="1100" dirty="0" err="1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proofPurpose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": "</a:t>
              </a:r>
              <a:r>
                <a:rPr lang="en-GB" sz="1100" dirty="0" err="1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assertionMethod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",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"</a:t>
              </a:r>
              <a:r>
                <a:rPr lang="en-GB" sz="1100" dirty="0" err="1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proofValue</a:t>
              </a:r>
              <a:r>
                <a:rPr lang="en-GB" sz="1100" dirty="0" smtClean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": "z3BXsFfx1qJ5NsTkKqREjQ3AGh6RAmCwvgu1HcDSzK3P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</a:t>
              </a:r>
              <a:r>
                <a:rPr lang="en-GB" sz="1100" dirty="0" smtClean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                5QEg2TAw8ufktJBw8QkAQRciMGyBf5T2AHyRg2w13Uvhp</a:t>
              </a:r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"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}</a:t>
              </a:r>
            </a:p>
            <a:p>
              <a:pPr lvl="1"/>
              <a:r>
                <a:rPr lang="en-GB" sz="1100" dirty="0">
                  <a:solidFill>
                    <a:schemeClr val="tx2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}</a:t>
              </a:r>
              <a:endParaRPr lang="en-GB" sz="1100" dirty="0" smtClean="0">
                <a:solidFill>
                  <a:schemeClr val="tx2"/>
                </a:solidFill>
                <a:latin typeface="Lucida Console" panose="020B06090405040202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074165" y="1072723"/>
              <a:ext cx="72007" cy="4635083"/>
            </a:xfrm>
            <a:prstGeom prst="rect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050" dirty="0" smtClean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9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About the SOLID project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1586704"/>
            <a:ext cx="4026876" cy="36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So</a:t>
            </a:r>
            <a:r>
              <a:rPr lang="en-GB" dirty="0"/>
              <a:t>cial </a:t>
            </a:r>
            <a:r>
              <a:rPr lang="en-GB" b="1" dirty="0">
                <a:solidFill>
                  <a:schemeClr val="accent4"/>
                </a:solidFill>
              </a:rPr>
              <a:t>Li</a:t>
            </a:r>
            <a:r>
              <a:rPr lang="en-GB" dirty="0"/>
              <a:t>nked </a:t>
            </a:r>
            <a:r>
              <a:rPr lang="en-GB" b="1" dirty="0">
                <a:solidFill>
                  <a:schemeClr val="accent4"/>
                </a:solidFill>
              </a:rPr>
              <a:t>D</a:t>
            </a:r>
            <a:r>
              <a:rPr lang="en-GB" dirty="0"/>
              <a:t>ata </a:t>
            </a:r>
          </a:p>
          <a:p>
            <a:r>
              <a:rPr lang="en-GB" dirty="0"/>
              <a:t>Context for SOLID</a:t>
            </a:r>
          </a:p>
          <a:p>
            <a:pPr lvl="1"/>
            <a:r>
              <a:rPr lang="en-GB" dirty="0"/>
              <a:t>Data is centralised in handful of Web platforms with far reaching privacy consequences</a:t>
            </a:r>
          </a:p>
          <a:p>
            <a:pPr lvl="1"/>
            <a:r>
              <a:rPr lang="en-GB" dirty="0"/>
              <a:t>Data </a:t>
            </a:r>
            <a:r>
              <a:rPr lang="en-GB"/>
              <a:t>locked in </a:t>
            </a:r>
            <a:r>
              <a:rPr lang="en-GB" dirty="0"/>
              <a:t>siloes, not available for innovation</a:t>
            </a:r>
          </a:p>
          <a:p>
            <a:pPr lvl="1"/>
            <a:r>
              <a:rPr lang="en-GB" dirty="0"/>
              <a:t>Web’s universality is threatened</a:t>
            </a:r>
          </a:p>
          <a:p>
            <a:r>
              <a:rPr lang="en-GB" dirty="0"/>
              <a:t>SOLID is an ecosystem to “take back control”</a:t>
            </a:r>
          </a:p>
          <a:p>
            <a:r>
              <a:rPr lang="en-GB" dirty="0"/>
              <a:t>SOLID enables interoperable data storages through standardisation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SOLID’s context and motivation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4708" y="1199092"/>
            <a:ext cx="3710799" cy="28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5440" y="6360151"/>
            <a:ext cx="6438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Image: Social Networking Sites as Walled Gardens by David Simonds, The Economist, 19 March 2008</a:t>
            </a:r>
            <a:endParaRPr lang="en-GB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144708" y="4220310"/>
            <a:ext cx="936104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App. 1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144708" y="5157192"/>
            <a:ext cx="936104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App. 2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9559363" y="4400330"/>
            <a:ext cx="1296144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Data source 1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9559363" y="5337212"/>
            <a:ext cx="1296144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D</a:t>
            </a:r>
            <a:r>
              <a:rPr lang="en-GB" sz="1400" dirty="0" smtClean="0">
                <a:solidFill>
                  <a:schemeClr val="tx2"/>
                </a:solidFill>
              </a:rPr>
              <a:t>ata source 2</a:t>
            </a:r>
          </a:p>
        </p:txBody>
      </p:sp>
      <p:cxnSp>
        <p:nvCxnSpPr>
          <p:cNvPr id="17" name="Curved Connector 16"/>
          <p:cNvCxnSpPr>
            <a:stCxn id="11" idx="3"/>
            <a:endCxn id="13" idx="1"/>
          </p:cNvCxnSpPr>
          <p:nvPr/>
        </p:nvCxnSpPr>
        <p:spPr>
          <a:xfrm>
            <a:off x="8080812" y="4616354"/>
            <a:ext cx="1478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2" idx="3"/>
            <a:endCxn id="14" idx="1"/>
          </p:cNvCxnSpPr>
          <p:nvPr/>
        </p:nvCxnSpPr>
        <p:spPr>
          <a:xfrm>
            <a:off x="8080812" y="5553236"/>
            <a:ext cx="1478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67880" y="4376137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Specific API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367880" y="5307015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Specific </a:t>
            </a:r>
            <a:r>
              <a:rPr lang="en-GB" sz="1200" dirty="0" smtClean="0"/>
              <a:t>API</a:t>
            </a:r>
            <a:endParaRPr lang="en-GB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2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Vision:</a:t>
            </a:r>
            <a:br>
              <a:rPr lang="en-GB" dirty="0" smtClean="0"/>
            </a:br>
            <a:r>
              <a:rPr lang="en-GB" b="1" dirty="0" smtClean="0"/>
              <a:t>Separate data from application to create independent choice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Combination </a:t>
            </a:r>
            <a:r>
              <a:rPr lang="en-GB" dirty="0"/>
              <a:t>of existing W3C standards to define how agents should interact</a:t>
            </a:r>
          </a:p>
          <a:p>
            <a:r>
              <a:rPr lang="en-GB" dirty="0"/>
              <a:t>Strong use of the Resource Description Framework (RDF) to capture semantic information</a:t>
            </a:r>
          </a:p>
          <a:p>
            <a:r>
              <a:rPr lang="en-GB" dirty="0"/>
              <a:t>SOLID </a:t>
            </a:r>
            <a:r>
              <a:rPr lang="en-GB" dirty="0" smtClean="0"/>
              <a:t>protocol specification </a:t>
            </a:r>
            <a:r>
              <a:rPr lang="en-GB" dirty="0"/>
              <a:t>covers:</a:t>
            </a:r>
          </a:p>
          <a:p>
            <a:pPr lvl="1"/>
            <a:r>
              <a:rPr lang="en-GB" dirty="0"/>
              <a:t>Data storage servers</a:t>
            </a:r>
          </a:p>
          <a:p>
            <a:pPr lvl="1"/>
            <a:r>
              <a:rPr lang="en-GB" dirty="0"/>
              <a:t>Applications or services</a:t>
            </a:r>
          </a:p>
          <a:p>
            <a:pPr lvl="1"/>
            <a:r>
              <a:rPr lang="en-GB" dirty="0"/>
              <a:t>Identity</a:t>
            </a:r>
          </a:p>
          <a:p>
            <a:r>
              <a:rPr lang="en-GB" dirty="0" smtClean="0"/>
              <a:t>A SOLID server is a regular Web server, with support for access control, that hosts one or more data stores</a:t>
            </a:r>
          </a:p>
          <a:p>
            <a:r>
              <a:rPr lang="en-US" dirty="0" smtClean="0"/>
              <a:t>A </a:t>
            </a:r>
            <a:r>
              <a:rPr lang="en-US" dirty="0"/>
              <a:t>user can have several </a:t>
            </a:r>
            <a:r>
              <a:rPr lang="en-US" dirty="0" smtClean="0"/>
              <a:t>data stores on </a:t>
            </a:r>
            <a:r>
              <a:rPr lang="en-US" dirty="0"/>
              <a:t>several </a:t>
            </a:r>
            <a:r>
              <a:rPr lang="en-US" dirty="0" smtClean="0"/>
              <a:t>servers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SOLID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1041400" y="2708920"/>
            <a:ext cx="4300983" cy="3139859"/>
            <a:chOff x="6816080" y="2348880"/>
            <a:chExt cx="4300983" cy="313985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16080" y="2598490"/>
              <a:ext cx="936104" cy="7920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tx2"/>
                  </a:solidFill>
                </a:rPr>
                <a:t>App. 1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816080" y="4149080"/>
              <a:ext cx="936104" cy="7920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tx2"/>
                  </a:solidFill>
                </a:rPr>
                <a:t>App. 2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9624392" y="2348880"/>
              <a:ext cx="1296144" cy="4320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chemeClr val="tx2"/>
                  </a:solidFill>
                </a:rPr>
                <a:t>Data store 1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8301533" y="3348250"/>
              <a:ext cx="1296144" cy="4320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>
                  <a:solidFill>
                    <a:schemeClr val="tx2"/>
                  </a:solidFill>
                </a:rPr>
                <a:t>D</a:t>
              </a:r>
              <a:r>
                <a:rPr lang="en-GB" sz="1400" dirty="0" smtClean="0">
                  <a:solidFill>
                    <a:schemeClr val="tx2"/>
                  </a:solidFill>
                </a:rPr>
                <a:t>ata </a:t>
              </a:r>
              <a:r>
                <a:rPr lang="en-GB" sz="1400" dirty="0">
                  <a:solidFill>
                    <a:schemeClr val="tx2"/>
                  </a:solidFill>
                </a:rPr>
                <a:t>store </a:t>
              </a:r>
              <a:r>
                <a:rPr lang="en-GB" sz="14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9820919" y="3702785"/>
              <a:ext cx="1296144" cy="4320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>
                  <a:solidFill>
                    <a:schemeClr val="tx2"/>
                  </a:solidFill>
                </a:rPr>
                <a:t>D</a:t>
              </a:r>
              <a:r>
                <a:rPr lang="en-GB" sz="1400" dirty="0" smtClean="0">
                  <a:solidFill>
                    <a:schemeClr val="tx2"/>
                  </a:solidFill>
                </a:rPr>
                <a:t>ata </a:t>
              </a:r>
              <a:r>
                <a:rPr lang="en-GB" sz="1400" dirty="0">
                  <a:solidFill>
                    <a:schemeClr val="tx2"/>
                  </a:solidFill>
                </a:rPr>
                <a:t>store </a:t>
              </a:r>
              <a:r>
                <a:rPr lang="en-GB" sz="1400" dirty="0" smtClean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9172847" y="5056691"/>
              <a:ext cx="1296144" cy="4320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>
                  <a:solidFill>
                    <a:schemeClr val="tx2"/>
                  </a:solidFill>
                </a:rPr>
                <a:t>D</a:t>
              </a:r>
              <a:r>
                <a:rPr lang="en-GB" sz="1400" dirty="0" smtClean="0">
                  <a:solidFill>
                    <a:schemeClr val="tx2"/>
                  </a:solidFill>
                </a:rPr>
                <a:t>ata store 4</a:t>
              </a:r>
            </a:p>
          </p:txBody>
        </p:sp>
        <p:cxnSp>
          <p:nvCxnSpPr>
            <p:cNvPr id="13" name="Curved Connector 12"/>
            <p:cNvCxnSpPr>
              <a:stCxn id="6" idx="3"/>
              <a:endCxn id="8" idx="1"/>
            </p:cNvCxnSpPr>
            <p:nvPr/>
          </p:nvCxnSpPr>
          <p:spPr>
            <a:xfrm flipV="1">
              <a:off x="7752184" y="2564904"/>
              <a:ext cx="1872208" cy="42963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6" idx="3"/>
              <a:endCxn id="10" idx="0"/>
            </p:cNvCxnSpPr>
            <p:nvPr/>
          </p:nvCxnSpPr>
          <p:spPr>
            <a:xfrm>
              <a:off x="7752184" y="2994534"/>
              <a:ext cx="2716807" cy="70825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7" idx="3"/>
              <a:endCxn id="9" idx="2"/>
            </p:cNvCxnSpPr>
            <p:nvPr/>
          </p:nvCxnSpPr>
          <p:spPr>
            <a:xfrm flipV="1">
              <a:off x="7752184" y="3780298"/>
              <a:ext cx="1197421" cy="764826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7" idx="3"/>
              <a:endCxn id="10" idx="2"/>
            </p:cNvCxnSpPr>
            <p:nvPr/>
          </p:nvCxnSpPr>
          <p:spPr>
            <a:xfrm flipV="1">
              <a:off x="7752184" y="4134833"/>
              <a:ext cx="2716807" cy="41029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7" idx="3"/>
              <a:endCxn id="11" idx="1"/>
            </p:cNvCxnSpPr>
            <p:nvPr/>
          </p:nvCxnSpPr>
          <p:spPr>
            <a:xfrm>
              <a:off x="7752184" y="4545124"/>
              <a:ext cx="1420663" cy="72759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298734" y="5362421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SOLID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68037" y="4819860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SOLID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410355" y="4403044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SOLID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646108" y="3328569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SOLID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544062" y="2820030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SOLID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252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SOLID is set of </a:t>
            </a:r>
            <a:r>
              <a:rPr lang="en-GB" dirty="0" smtClean="0">
                <a:solidFill>
                  <a:schemeClr val="accent4"/>
                </a:solidFill>
              </a:rPr>
              <a:t>draft</a:t>
            </a:r>
            <a:r>
              <a:rPr lang="en-GB" dirty="0" smtClean="0"/>
              <a:t> specifications combining </a:t>
            </a:r>
            <a:r>
              <a:rPr lang="en-GB" dirty="0" smtClean="0">
                <a:solidFill>
                  <a:schemeClr val="accent5"/>
                </a:solidFill>
              </a:rPr>
              <a:t>mature</a:t>
            </a:r>
            <a:r>
              <a:rPr lang="en-GB" dirty="0" smtClean="0"/>
              <a:t>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state of the SOLID specifications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670410"/>
            <a:ext cx="8928992" cy="4473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5440" y="6360151"/>
            <a:ext cx="2461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Source: 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3"/>
              </a:rPr>
              <a:t>https://solidproject.org/TR/</a:t>
            </a:r>
            <a:r>
              <a:rPr lang="en-GB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968208" y="2492896"/>
            <a:ext cx="2304256" cy="3651462"/>
          </a:xfrm>
          <a:prstGeom prst="roundRect">
            <a:avLst>
              <a:gd name="adj" fmla="val 9141"/>
            </a:avLst>
          </a:prstGeom>
          <a:noFill/>
          <a:ln w="38100">
            <a:solidFill>
              <a:schemeClr val="accent4"/>
            </a:solidFill>
            <a:prstDash val="sysDash"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05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Relatively small project</a:t>
            </a:r>
          </a:p>
          <a:p>
            <a:r>
              <a:rPr lang="en-GB" dirty="0" smtClean="0"/>
              <a:t>Several open-source projects for SOLID servers</a:t>
            </a:r>
          </a:p>
          <a:p>
            <a:pPr lvl="1"/>
            <a:r>
              <a:rPr lang="en-GB" dirty="0" err="1" smtClean="0"/>
              <a:t>CommunitySolidServer</a:t>
            </a:r>
            <a:endParaRPr lang="en-GB" dirty="0" smtClean="0"/>
          </a:p>
          <a:p>
            <a:pPr lvl="2"/>
            <a:r>
              <a:rPr lang="en-GB" dirty="0" smtClean="0">
                <a:hlinkClick r:id="rId2"/>
              </a:rPr>
              <a:t>https://github.com/CommunitySolidServer/CommunitySolidServer</a:t>
            </a:r>
            <a:endParaRPr lang="en-GB" dirty="0" smtClean="0"/>
          </a:p>
          <a:p>
            <a:pPr lvl="2"/>
            <a:r>
              <a:rPr lang="en-GB" dirty="0" smtClean="0"/>
              <a:t>Language: </a:t>
            </a:r>
            <a:r>
              <a:rPr lang="en-GB" dirty="0" err="1" smtClean="0"/>
              <a:t>TypeScript</a:t>
            </a:r>
            <a:endParaRPr lang="en-GB" dirty="0" smtClean="0"/>
          </a:p>
          <a:p>
            <a:pPr lvl="2"/>
            <a:r>
              <a:rPr lang="en-GB" dirty="0" smtClean="0"/>
              <a:t>About 17 contributors with &gt;1000 lines of code (esp. from U of Ghent)</a:t>
            </a:r>
          </a:p>
          <a:p>
            <a:pPr lvl="1"/>
            <a:r>
              <a:rPr lang="en-GB" dirty="0" smtClean="0"/>
              <a:t>node-solid-server</a:t>
            </a:r>
          </a:p>
          <a:p>
            <a:pPr lvl="2"/>
            <a:r>
              <a:rPr lang="en-GB" dirty="0" smtClean="0">
                <a:hlinkClick r:id="rId3"/>
              </a:rPr>
              <a:t>https://github.com/nodeSolidServer/node-solid-server</a:t>
            </a:r>
            <a:endParaRPr lang="en-GB" dirty="0" smtClean="0"/>
          </a:p>
          <a:p>
            <a:pPr lvl="2"/>
            <a:r>
              <a:rPr lang="en-GB" dirty="0" smtClean="0"/>
              <a:t>Language: JavaScript</a:t>
            </a:r>
          </a:p>
          <a:p>
            <a:pPr lvl="2"/>
            <a:r>
              <a:rPr lang="en-GB" dirty="0" smtClean="0"/>
              <a:t>Last update over a year ago</a:t>
            </a:r>
          </a:p>
          <a:p>
            <a:pPr lvl="1"/>
            <a:r>
              <a:rPr lang="en-GB" dirty="0" smtClean="0"/>
              <a:t>solid-</a:t>
            </a:r>
            <a:r>
              <a:rPr lang="en-GB" dirty="0" err="1" smtClean="0"/>
              <a:t>nextcloud</a:t>
            </a:r>
            <a:endParaRPr lang="en-GB" dirty="0" smtClean="0"/>
          </a:p>
          <a:p>
            <a:pPr lvl="2"/>
            <a:r>
              <a:rPr lang="en-GB" dirty="0" smtClean="0">
                <a:hlinkClick r:id="rId4"/>
              </a:rPr>
              <a:t>https://github.com/pdsinterop/solid-nextcloud</a:t>
            </a:r>
            <a:endParaRPr lang="en-GB" dirty="0" smtClean="0"/>
          </a:p>
          <a:p>
            <a:pPr lvl="2"/>
            <a:r>
              <a:rPr lang="en-GB" dirty="0" smtClean="0"/>
              <a:t>Language: PHP</a:t>
            </a:r>
          </a:p>
          <a:p>
            <a:pPr lvl="2"/>
            <a:r>
              <a:rPr lang="en-GB" dirty="0" smtClean="0"/>
              <a:t>4 contributors with &gt; 1000 lines of code</a:t>
            </a:r>
          </a:p>
          <a:p>
            <a:pPr lvl="1"/>
            <a:r>
              <a:rPr lang="en-GB" dirty="0" err="1" smtClean="0"/>
              <a:t>php</a:t>
            </a:r>
            <a:r>
              <a:rPr lang="en-GB" dirty="0" smtClean="0"/>
              <a:t>-solid-server</a:t>
            </a:r>
          </a:p>
          <a:p>
            <a:pPr lvl="2"/>
            <a:r>
              <a:rPr lang="en-GB" dirty="0" smtClean="0">
                <a:hlinkClick r:id="rId5"/>
              </a:rPr>
              <a:t>https://github.com/pdsinterop/php-solid-server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2 contributors with &gt; 1000 lines of code, last update about a year go</a:t>
            </a:r>
          </a:p>
          <a:p>
            <a:pPr lvl="2"/>
            <a:r>
              <a:rPr lang="en-GB" dirty="0" smtClean="0"/>
              <a:t>Language: 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Solid project code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found only two companies providing SOLID products: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Boston-based company</a:t>
            </a:r>
          </a:p>
          <a:p>
            <a:pPr lvl="1"/>
            <a:r>
              <a:rPr lang="en-GB" dirty="0" smtClean="0"/>
              <a:t>About 50 employees mostly in USA and UK</a:t>
            </a:r>
          </a:p>
          <a:p>
            <a:pPr lvl="1"/>
            <a:r>
              <a:rPr lang="en-GB" dirty="0" smtClean="0"/>
              <a:t>Founded by Tim Berners-Lee</a:t>
            </a:r>
          </a:p>
          <a:p>
            <a:pPr lvl="1"/>
            <a:r>
              <a:rPr lang="en-GB" dirty="0" smtClean="0">
                <a:hlinkClick r:id="rId2"/>
              </a:rPr>
              <a:t>https://www.inrupt.com/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>
              <a:hlinkClick r:id="rId3"/>
            </a:endParaRPr>
          </a:p>
          <a:p>
            <a:pPr lvl="1"/>
            <a:r>
              <a:rPr lang="en-GB" dirty="0" smtClean="0"/>
              <a:t>Brussels-based start-up</a:t>
            </a:r>
          </a:p>
          <a:p>
            <a:pPr lvl="1"/>
            <a:r>
              <a:rPr lang="en-GB" dirty="0" smtClean="0"/>
              <a:t>Founded by </a:t>
            </a:r>
            <a:r>
              <a:rPr lang="en-GB" dirty="0" err="1" smtClean="0"/>
              <a:t>Wouter</a:t>
            </a:r>
            <a:r>
              <a:rPr lang="en-GB" dirty="0" smtClean="0"/>
              <a:t> </a:t>
            </a:r>
            <a:r>
              <a:rPr lang="en-GB" dirty="0" err="1" smtClean="0"/>
              <a:t>Janssens</a:t>
            </a:r>
            <a:r>
              <a:rPr lang="en-GB" dirty="0" smtClean="0"/>
              <a:t> and </a:t>
            </a:r>
            <a:r>
              <a:rPr lang="en-GB" dirty="0" err="1" smtClean="0"/>
              <a:t>Lauro</a:t>
            </a:r>
            <a:r>
              <a:rPr lang="en-GB" dirty="0" smtClean="0"/>
              <a:t> </a:t>
            </a:r>
            <a:r>
              <a:rPr lang="en-GB" dirty="0" err="1" smtClean="0"/>
              <a:t>Vanderborght</a:t>
            </a:r>
            <a:endParaRPr lang="en-GB" dirty="0" smtClean="0"/>
          </a:p>
          <a:p>
            <a:pPr lvl="1"/>
            <a:r>
              <a:rPr lang="en-GB" dirty="0" smtClean="0">
                <a:hlinkClick r:id="rId3"/>
              </a:rPr>
              <a:t>https://www.digita.ai/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E52523-A8BD-4A8E-9B64-AA0AE3F2D8C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Companies providing SOLID-based products</a:t>
            </a:r>
            <a:endParaRPr lang="en-GB" dirty="0"/>
          </a:p>
        </p:txBody>
      </p:sp>
      <p:pic>
        <p:nvPicPr>
          <p:cNvPr id="2050" name="Picture 2" descr="digi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417" y="4005064"/>
            <a:ext cx="164791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7" y="1880888"/>
            <a:ext cx="189473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95CE"/>
      </a:dk1>
      <a:lt1>
        <a:srgbClr val="FFFFFF"/>
      </a:lt1>
      <a:dk2>
        <a:srgbClr val="000000"/>
      </a:dk2>
      <a:lt2>
        <a:srgbClr val="E7E6E6"/>
      </a:lt2>
      <a:accent1>
        <a:srgbClr val="0095CE"/>
      </a:accent1>
      <a:accent2>
        <a:srgbClr val="005B9C"/>
      </a:accent2>
      <a:accent3>
        <a:srgbClr val="0095CE"/>
      </a:accent3>
      <a:accent4>
        <a:srgbClr val="954F72"/>
      </a:accent4>
      <a:accent5>
        <a:srgbClr val="20C4CA"/>
      </a:accent5>
      <a:accent6>
        <a:srgbClr val="005B9C"/>
      </a:accent6>
      <a:hlink>
        <a:srgbClr val="20C4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>
          <a:headEnd/>
          <a:tailEnd/>
        </a:ln>
        <a:ex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algn="ctr">
          <a:defRPr sz="1050" dirty="0" smtClean="0">
            <a:solidFill>
              <a:schemeClr val="tx2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template.potx" id="{F31F0702-31A6-4992-BBE8-2EE7A7459EAC}" vid="{FB702C11-F6C6-4A76-BAD4-C2EFC75D18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Archived xmlns="6c2ef7ed-c2f8-46e5-bc8a-af14b0d2a9a1">false</IsArchived>
    <KeyDocument xmlns="6c2ef7ed-c2f8-46e5-bc8a-af14b0d2a9a1">false</KeyDocument>
    <g159131ef9cf4bcf91575741c737189a xmlns="e263037d-6caa-4e2f-97cd-aac3eab9ca8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31109b1e-1de7-4b65-9244-e75ace56b1cc</TermId>
        </TermInfo>
      </Terms>
    </g159131ef9cf4bcf91575741c737189a>
    <TaxCatchAllLabel xmlns="6c2ef7ed-c2f8-46e5-bc8a-af14b0d2a9a1"/>
    <ProjectBis xmlns="f285cc15-e6eb-49a2-bd9f-d2ebdc486d45">169</ProjectBis>
    <CategoryDescription xmlns="http://schemas.microsoft.com/sharepoint.v3" xsi:nil="true"/>
    <Document_x0020_Type xmlns="e263037d-6caa-4e2f-97cd-aac3eab9ca8b">1</Document_x0020_Type>
    <TaxCatchAll xmlns="6c2ef7ed-c2f8-46e5-bc8a-af14b0d2a9a1">
      <Value>858</Value>
    </TaxCatchAll>
    <TaxKeywordTaxHTField xmlns="6db99727-f3ee-42c9-aa27-ba1b6ea87456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3D0AC2729B96C84C9327D0CCB94B67AD010600B0A67CC6FAA51A4EA023A486B0F76743" ma:contentTypeVersion="14" ma:contentTypeDescription="" ma:contentTypeScope="" ma:versionID="7302baaf58430ca98389dc0c7a6d8da5">
  <xsd:schema xmlns:xsd="http://www.w3.org/2001/XMLSchema" xmlns:xs="http://www.w3.org/2001/XMLSchema" xmlns:p="http://schemas.microsoft.com/office/2006/metadata/properties" xmlns:ns2="e263037d-6caa-4e2f-97cd-aac3eab9ca8b" xmlns:ns3="http://schemas.microsoft.com/sharepoint.v3" xmlns:ns4="6db99727-f3ee-42c9-aa27-ba1b6ea87456" xmlns:ns5="6c2ef7ed-c2f8-46e5-bc8a-af14b0d2a9a1" xmlns:ns6="f285cc15-e6eb-49a2-bd9f-d2ebdc486d45" targetNamespace="http://schemas.microsoft.com/office/2006/metadata/properties" ma:root="true" ma:fieldsID="47d5b91b9d3c0c5a48e6c6b786038701" ns2:_="" ns3:_="" ns4:_="" ns5:_="" ns6:_="">
    <xsd:import namespace="e263037d-6caa-4e2f-97cd-aac3eab9ca8b"/>
    <xsd:import namespace="http://schemas.microsoft.com/sharepoint.v3"/>
    <xsd:import namespace="6db99727-f3ee-42c9-aa27-ba1b6ea87456"/>
    <xsd:import namespace="6c2ef7ed-c2f8-46e5-bc8a-af14b0d2a9a1"/>
    <xsd:import namespace="f285cc15-e6eb-49a2-bd9f-d2ebdc486d45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3:CategoryDescription" minOccurs="0"/>
                <xsd:element ref="ns5:KeyDocument" minOccurs="0"/>
                <xsd:element ref="ns5:IsArchived" minOccurs="0"/>
                <xsd:element ref="ns6:ProjectBis"/>
                <xsd:element ref="ns4:TaxKeywordTaxHTField" minOccurs="0"/>
                <xsd:element ref="ns5:TaxCatchAll" minOccurs="0"/>
                <xsd:element ref="ns5:TaxCatchAllLabel" minOccurs="0"/>
                <xsd:element ref="ns2:g159131ef9cf4bcf91575741c737189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3037d-6caa-4e2f-97cd-aac3eab9ca8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ma:displayName="Document Type" ma:list="{bd61317b-07b3-4c85-b4e1-a5ab4c2a5eed}" ma:internalName="Document_x0020_Type" ma:readOnly="false" ma:showField="Title" ma:web="e263037d-6caa-4e2f-97cd-aac3eab9ca8b">
      <xsd:simpleType>
        <xsd:restriction base="dms:Lookup"/>
      </xsd:simpleType>
    </xsd:element>
    <xsd:element name="g159131ef9cf4bcf91575741c737189a" ma:index="16" nillable="true" ma:taxonomy="true" ma:internalName="g159131ef9cf4bcf91575741c737189a" ma:taxonomyFieldName="Organisational_x0020_Keywords" ma:displayName="Organisational Keywords" ma:readOnly="false" ma:fieldId="{0159131e-f9cf-4bcf-9157-5741c737189a}" ma:taxonomyMulti="true" ma:sspId="f9f758b7-f6eb-44e3-bd59-2cbef40d0fc5" ma:termSetId="7261737b-9b78-4ff0-881a-1c5d5006ffb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3" nillable="true" ma:displayName="Description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99727-f3ee-42c9-aa27-ba1b6ea8745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Enterprise Keywords" ma:readOnly="false" ma:fieldId="{23f27201-bee3-471e-b2e7-b64fd8b7ca38}" ma:taxonomyMulti="true" ma:sspId="f9f758b7-f6eb-44e3-bd59-2cbef40d0fc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ef7ed-c2f8-46e5-bc8a-af14b0d2a9a1" elementFormDefault="qualified">
    <xsd:import namespace="http://schemas.microsoft.com/office/2006/documentManagement/types"/>
    <xsd:import namespace="http://schemas.microsoft.com/office/infopath/2007/PartnerControls"/>
    <xsd:element name="KeyDocument" ma:index="6" nillable="true" ma:displayName="KeyDocument" ma:default="0" ma:description="Allow to promote a document to key document status" ma:internalName="KeyDocument" ma:readOnly="false">
      <xsd:simpleType>
        <xsd:restriction base="dms:Boolean"/>
      </xsd:simpleType>
    </xsd:element>
    <xsd:element name="IsArchived" ma:index="7" nillable="true" ma:displayName="IsArchived" ma:default="0" ma:description="Allow to display the document only in Archive View" ma:internalName="IsArchived" ma:readOnly="false">
      <xsd:simpleType>
        <xsd:restriction base="dms:Boolean"/>
      </xsd:simpleType>
    </xsd:element>
    <xsd:element name="TaxCatchAll" ma:index="13" nillable="true" ma:displayName="Taxonomy Catch All Column" ma:hidden="true" ma:list="{9b377aea-fe4a-4de4-961c-644d3796f9f5}" ma:internalName="TaxCatchAll" ma:readOnly="false" ma:showField="CatchAllData" ma:web="6db99727-f3ee-42c9-aa27-ba1b6ea874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9b377aea-fe4a-4de4-961c-644d3796f9f5}" ma:internalName="TaxCatchAllLabel" ma:readOnly="false" ma:showField="CatchAllDataLabel" ma:web="6db99727-f3ee-42c9-aa27-ba1b6ea874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5cc15-e6eb-49a2-bd9f-d2ebdc486d45" elementFormDefault="qualified">
    <xsd:import namespace="http://schemas.microsoft.com/office/2006/documentManagement/types"/>
    <xsd:import namespace="http://schemas.microsoft.com/office/infopath/2007/PartnerControls"/>
    <xsd:element name="ProjectBis" ma:index="8" ma:displayName="Project" ma:list="{fa3d7638-3a8d-4578-b79f-5fba5343cb05}" ma:internalName="ProjectBis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28EB6-2AF2-481C-8075-D7111AD47AA5}">
  <ds:schemaRefs>
    <ds:schemaRef ds:uri="6c2ef7ed-c2f8-46e5-bc8a-af14b0d2a9a1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f285cc15-e6eb-49a2-bd9f-d2ebdc486d45"/>
    <ds:schemaRef ds:uri="http://purl.org/dc/elements/1.1/"/>
    <ds:schemaRef ds:uri="http://schemas.microsoft.com/office/2006/documentManagement/types"/>
    <ds:schemaRef ds:uri="e263037d-6caa-4e2f-97cd-aac3eab9ca8b"/>
    <ds:schemaRef ds:uri="6db99727-f3ee-42c9-aa27-ba1b6ea87456"/>
    <ds:schemaRef ds:uri="http://schemas.microsoft.com/sharepoint.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031492-6ECF-41B8-8E3A-FF863CA9E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63037d-6caa-4e2f-97cd-aac3eab9ca8b"/>
    <ds:schemaRef ds:uri="http://schemas.microsoft.com/sharepoint.v3"/>
    <ds:schemaRef ds:uri="6db99727-f3ee-42c9-aa27-ba1b6ea87456"/>
    <ds:schemaRef ds:uri="6c2ef7ed-c2f8-46e5-bc8a-af14b0d2a9a1"/>
    <ds:schemaRef ds:uri="f285cc15-e6eb-49a2-bd9f-d2ebdc486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804B9A-A38A-4C43-97BF-7D5E73DE4D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10432</TotalTime>
  <Words>2556</Words>
  <Application>Microsoft Office PowerPoint</Application>
  <PresentationFormat>Widescreen</PresentationFormat>
  <Paragraphs>519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Lucida Console</vt:lpstr>
      <vt:lpstr>1_Office Theme</vt:lpstr>
      <vt:lpstr>SOLID Overview – Specifications – Use cases</vt:lpstr>
      <vt:lpstr>Content</vt:lpstr>
      <vt:lpstr>Concluding remarks on SOLID</vt:lpstr>
      <vt:lpstr>About the SOLID project</vt:lpstr>
      <vt:lpstr>SOLID’s context and motivation</vt:lpstr>
      <vt:lpstr>SOLID</vt:lpstr>
      <vt:lpstr>Current state of the SOLID specifications</vt:lpstr>
      <vt:lpstr>Solid project code base</vt:lpstr>
      <vt:lpstr>Companies providing SOLID-based products</vt:lpstr>
      <vt:lpstr>Key specifications</vt:lpstr>
      <vt:lpstr>Personal online data-stores</vt:lpstr>
      <vt:lpstr>POD example</vt:lpstr>
      <vt:lpstr>POD and data browsers</vt:lpstr>
      <vt:lpstr>Example of data browser</vt:lpstr>
      <vt:lpstr>List of key SOLID related specifications</vt:lpstr>
      <vt:lpstr>Solid protocol requirements</vt:lpstr>
      <vt:lpstr>WebID example</vt:lpstr>
      <vt:lpstr>Web access control (WAC)</vt:lpstr>
      <vt:lpstr>POD and access control example</vt:lpstr>
      <vt:lpstr>Solid-OIDC specification</vt:lpstr>
      <vt:lpstr>Sharing of personal data</vt:lpstr>
      <vt:lpstr>Personal data exchange patterns compatible with SOLID</vt:lpstr>
      <vt:lpstr>Authentic sources</vt:lpstr>
      <vt:lpstr>Sharing authentic data</vt:lpstr>
      <vt:lpstr>Sharing authentic data with SOLID only (1/3)</vt:lpstr>
      <vt:lpstr>Sharing authentic data with SOLID only (2/3)</vt:lpstr>
      <vt:lpstr>Sharing authentic data with SOLID only (3/3)</vt:lpstr>
      <vt:lpstr>Authentic sources</vt:lpstr>
      <vt:lpstr>Sharing authentic data with verifiable credentials</vt:lpstr>
      <vt:lpstr>Proof of concept in Flanders</vt:lpstr>
      <vt:lpstr>PoC Flanders – Diplomas</vt:lpstr>
      <vt:lpstr>Verifiable credentials</vt:lpstr>
      <vt:lpstr>Verifiable credential example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– Overview – Specifications – Use cases</dc:title>
  <dc:creator>Fabien Petitcolas</dc:creator>
  <cp:keywords/>
  <cp:lastModifiedBy>Fabien Petitcolas</cp:lastModifiedBy>
  <cp:revision>217</cp:revision>
  <dcterms:created xsi:type="dcterms:W3CDTF">2023-03-15T09:34:17Z</dcterms:created>
  <dcterms:modified xsi:type="dcterms:W3CDTF">2023-04-07T12:33:50Z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0x0101003D0AC2729B96C84C9327D0CCB94B67AD010600B0A67CC6FAA51A4EA023A486B0F76743</vt:lpwstr>
  </property>
  <property fmtid="{D5CDD505-2E9C-101B-9397-08002B2CF9AE}" pid="3" name="TaxKeyword">
    <vt:lpwstr/>
  </property>
  <property fmtid="{D5CDD505-2E9C-101B-9397-08002B2CF9AE}" pid="4" name="Organisational Keywords">
    <vt:lpwstr>858;#Presentation|31109b1e-1de7-4b65-9244-e75ace56b1cc</vt:lpwstr>
  </property>
</Properties>
</file>