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07" r:id="rId4"/>
    <p:sldMasterId id="2147483917" r:id="rId5"/>
    <p:sldMasterId id="2147483928" r:id="rId6"/>
    <p:sldMasterId id="2147483943" r:id="rId7"/>
  </p:sldMasterIdLst>
  <p:notesMasterIdLst>
    <p:notesMasterId r:id="rId73"/>
  </p:notesMasterIdLst>
  <p:handoutMasterIdLst>
    <p:handoutMasterId r:id="rId74"/>
  </p:handoutMasterIdLst>
  <p:sldIdLst>
    <p:sldId id="301" r:id="rId8"/>
    <p:sldId id="328" r:id="rId9"/>
    <p:sldId id="319" r:id="rId10"/>
    <p:sldId id="321" r:id="rId11"/>
    <p:sldId id="322" r:id="rId12"/>
    <p:sldId id="323" r:id="rId13"/>
    <p:sldId id="320" r:id="rId14"/>
    <p:sldId id="324" r:id="rId15"/>
    <p:sldId id="325" r:id="rId16"/>
    <p:sldId id="327" r:id="rId17"/>
    <p:sldId id="326" r:id="rId18"/>
    <p:sldId id="257" r:id="rId19"/>
    <p:sldId id="338" r:id="rId20"/>
    <p:sldId id="269" r:id="rId21"/>
    <p:sldId id="271" r:id="rId22"/>
    <p:sldId id="272" r:id="rId23"/>
    <p:sldId id="270" r:id="rId24"/>
    <p:sldId id="33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40" r:id="rId34"/>
    <p:sldId id="311" r:id="rId35"/>
    <p:sldId id="304" r:id="rId36"/>
    <p:sldId id="275" r:id="rId37"/>
    <p:sldId id="279" r:id="rId38"/>
    <p:sldId id="318" r:id="rId39"/>
    <p:sldId id="276" r:id="rId40"/>
    <p:sldId id="277" r:id="rId41"/>
    <p:sldId id="278" r:id="rId42"/>
    <p:sldId id="264" r:id="rId43"/>
    <p:sldId id="306" r:id="rId44"/>
    <p:sldId id="261" r:id="rId45"/>
    <p:sldId id="280" r:id="rId46"/>
    <p:sldId id="286" r:id="rId47"/>
    <p:sldId id="287" r:id="rId48"/>
    <p:sldId id="288" r:id="rId49"/>
    <p:sldId id="341" r:id="rId50"/>
    <p:sldId id="265" r:id="rId51"/>
    <p:sldId id="289" r:id="rId52"/>
    <p:sldId id="290" r:id="rId53"/>
    <p:sldId id="291" r:id="rId54"/>
    <p:sldId id="303" r:id="rId55"/>
    <p:sldId id="313" r:id="rId56"/>
    <p:sldId id="266" r:id="rId57"/>
    <p:sldId id="292" r:id="rId58"/>
    <p:sldId id="293" r:id="rId59"/>
    <p:sldId id="294" r:id="rId60"/>
    <p:sldId id="295" r:id="rId61"/>
    <p:sldId id="342" r:id="rId62"/>
    <p:sldId id="296" r:id="rId63"/>
    <p:sldId id="267" r:id="rId64"/>
    <p:sldId id="297" r:id="rId65"/>
    <p:sldId id="315" r:id="rId66"/>
    <p:sldId id="268" r:id="rId67"/>
    <p:sldId id="298" r:id="rId68"/>
    <p:sldId id="299" r:id="rId69"/>
    <p:sldId id="316" r:id="rId70"/>
    <p:sldId id="300" r:id="rId71"/>
    <p:sldId id="302" r:id="rId72"/>
  </p:sldIdLst>
  <p:sldSz cx="12192000" cy="6858000"/>
  <p:notesSz cx="6797675" cy="9926638"/>
  <p:embeddedFontLst>
    <p:embeddedFont>
      <p:font typeface="Open Sans Semibold" panose="020B0604020202020204" charset="0"/>
      <p:bold r:id="rId75"/>
      <p:boldItalic r:id="rId76"/>
    </p:embeddedFont>
    <p:embeddedFont>
      <p:font typeface="Open Sans Semibold" panose="020B0604020202020204" charset="0"/>
      <p:bold r:id="rId75"/>
      <p:boldItalic r:id="rId76"/>
    </p:embeddedFont>
    <p:embeddedFont>
      <p:font typeface="Calibri" panose="020F0502020204030204" pitchFamily="34" charset="0"/>
      <p:regular r:id="rId77"/>
      <p:bold r:id="rId78"/>
      <p:italic r:id="rId79"/>
      <p:boldItalic r:id="rId80"/>
    </p:embeddedFont>
    <p:embeddedFont>
      <p:font typeface="Open Sans" panose="020B0606030504020204" pitchFamily="34" charset="0"/>
      <p:regular r:id="rId81"/>
      <p:bold r:id="rId82"/>
      <p:italic r:id="rId83"/>
      <p:boldItalic r:id="rId8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.coppens@smals.be" initials="f" lastIdx="3" clrIdx="0">
    <p:extLst>
      <p:ext uri="{19B8F6BF-5375-455C-9EA6-DF929625EA0E}">
        <p15:presenceInfo xmlns:p15="http://schemas.microsoft.com/office/powerpoint/2012/main" userId="filip.coppens@smals.b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670"/>
    <a:srgbClr val="07766F"/>
    <a:srgbClr val="B82400"/>
    <a:srgbClr val="0082BE"/>
    <a:srgbClr val="0087BE"/>
    <a:srgbClr val="0082B8"/>
    <a:srgbClr val="0082B4"/>
    <a:srgbClr val="0082AE"/>
    <a:srgbClr val="0078AE"/>
    <a:srgbClr val="0A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85331" autoAdjust="0"/>
  </p:normalViewPr>
  <p:slideViewPr>
    <p:cSldViewPr>
      <p:cViewPr varScale="1">
        <p:scale>
          <a:sx n="71" d="100"/>
          <a:sy n="71" d="100"/>
        </p:scale>
        <p:origin x="75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10"/>
    </p:cViewPr>
  </p:sorterViewPr>
  <p:notesViewPr>
    <p:cSldViewPr>
      <p:cViewPr varScale="1">
        <p:scale>
          <a:sx n="82" d="100"/>
          <a:sy n="82" d="100"/>
        </p:scale>
        <p:origin x="38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font" Target="fonts/font2.fntdata"/><Relationship Id="rId84" Type="http://schemas.openxmlformats.org/officeDocument/2006/relationships/font" Target="fonts/font10.fntdata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handoutMaster" Target="handoutMasters/handoutMaster1.xml"/><Relationship Id="rId79" Type="http://schemas.openxmlformats.org/officeDocument/2006/relationships/font" Target="fonts/font5.fntdata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82" Type="http://schemas.openxmlformats.org/officeDocument/2006/relationships/font" Target="fonts/font8.fntdata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font" Target="fonts/font3.fntdata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font" Target="fonts/font6.fntdata"/><Relationship Id="rId85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rPr lang="en-GB" dirty="0" err="1" smtClean="0"/>
            <a:t>Coördinatie</a:t>
          </a:r>
          <a:r>
            <a:rPr lang="en-GB" dirty="0" smtClean="0"/>
            <a:t> van </a:t>
          </a:r>
          <a:r>
            <a:rPr lang="en-GB" dirty="0" err="1" smtClean="0"/>
            <a:t>elektronische</a:t>
          </a:r>
          <a:r>
            <a:rPr lang="en-GB" dirty="0" smtClean="0"/>
            <a:t> </a:t>
          </a:r>
          <a:r>
            <a:rPr lang="en-GB" dirty="0" err="1" smtClean="0"/>
            <a:t>deelprocessen</a:t>
          </a:r>
          <a:endParaRPr lang="nl-BE" dirty="0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rPr lang="en-GB" dirty="0" err="1" smtClean="0"/>
            <a:t>Portaal</a:t>
          </a:r>
          <a:r>
            <a:rPr lang="en-GB" dirty="0" smtClean="0"/>
            <a:t> </a:t>
          </a:r>
          <a:r>
            <a:rPr dirty="0" smtClean="0"/>
            <a:t> </a:t>
          </a:r>
          <a:endParaRPr lang="nl-BE" dirty="0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rPr lang="en-GB" dirty="0" err="1" smtClean="0"/>
            <a:t>Geïntegreerd</a:t>
          </a:r>
          <a:r>
            <a:rPr lang="en-GB" dirty="0" smtClean="0"/>
            <a:t> </a:t>
          </a:r>
          <a:r>
            <a:rPr lang="en-GB" dirty="0" err="1" smtClean="0"/>
            <a:t>gebruikers</a:t>
          </a:r>
          <a:r>
            <a:rPr lang="en-GB" dirty="0" smtClean="0"/>
            <a:t>- en </a:t>
          </a:r>
          <a:r>
            <a:rPr lang="en-GB" dirty="0" err="1" smtClean="0"/>
            <a:t>toegangsbeheer</a:t>
          </a:r>
          <a:endParaRPr lang="nl-BE" dirty="0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rPr lang="en-GB" dirty="0" err="1" smtClean="0"/>
            <a:t>Beheer</a:t>
          </a:r>
          <a:r>
            <a:rPr lang="en-GB" dirty="0" smtClean="0"/>
            <a:t> van loggings</a:t>
          </a:r>
          <a:endParaRPr lang="nl-BE" dirty="0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rPr lang="en-GB" dirty="0" err="1" smtClean="0"/>
            <a:t>Systeem</a:t>
          </a:r>
          <a:r>
            <a:rPr lang="en-GB" dirty="0" smtClean="0"/>
            <a:t> </a:t>
          </a:r>
          <a:r>
            <a:rPr lang="en-GB" dirty="0" err="1" smtClean="0"/>
            <a:t>voor</a:t>
          </a:r>
          <a:r>
            <a:rPr lang="en-GB" dirty="0" smtClean="0"/>
            <a:t> end-to-end </a:t>
          </a:r>
          <a:r>
            <a:rPr lang="en-GB" dirty="0" err="1" smtClean="0"/>
            <a:t>vercijfering</a:t>
          </a:r>
          <a:endParaRPr lang="nl-BE" dirty="0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lang="fr-BE" dirty="0" smtClean="0">
              <a:solidFill>
                <a:srgbClr val="3E6E5A"/>
              </a:solidFill>
            </a:rPr>
            <a:t>eHealth</a:t>
          </a:r>
          <a:r>
            <a:rPr dirty="0"/>
            <a:t>Box</a:t>
          </a:r>
          <a:endParaRPr lang="nl-BE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nl-BE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rPr lang="en-GB" dirty="0" err="1" smtClean="0"/>
            <a:t>Codering</a:t>
          </a:r>
          <a:r>
            <a:rPr lang="en-GB" dirty="0" smtClean="0"/>
            <a:t> en </a:t>
          </a:r>
          <a:r>
            <a:rPr lang="en-GB" dirty="0" err="1" smtClean="0"/>
            <a:t>anonimisering</a:t>
          </a:r>
          <a:endParaRPr lang="nl-BE" dirty="0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rPr lang="nl-NL" dirty="0" smtClean="0"/>
            <a:t>Raadpleging van het Rijksregister en van de KSZ-registers</a:t>
          </a:r>
          <a:endParaRPr lang="nl-BE" dirty="0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rPr lang="en-GB" dirty="0" err="1" smtClean="0"/>
            <a:t>Verwijzingsrepertorium</a:t>
          </a:r>
          <a:r>
            <a:rPr lang="en-GB" dirty="0" smtClean="0"/>
            <a:t> (</a:t>
          </a:r>
          <a:r>
            <a:rPr lang="en-GB" dirty="0" err="1" smtClean="0"/>
            <a:t>metahub</a:t>
          </a:r>
          <a:r>
            <a:rPr lang="en-GB" dirty="0" smtClean="0"/>
            <a:t>)</a:t>
          </a:r>
          <a:endParaRPr lang="nl-BE" dirty="0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 custLinFactNeighborX="-7195" custLinFactNeighborY="1242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 custLinFactNeighborY="-1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 custLinFactNeighborX="-1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F029D55-F3C4-4B55-BA47-2A3855D24838}" type="presOf" srcId="{53250AAA-89D6-4377-B3C0-0E5BF972A3C0}" destId="{411BB13E-A3FD-42F9-8D3A-DD2DDC4A3516}" srcOrd="0" destOrd="0" presId="urn:microsoft.com/office/officeart/2008/layout/PictureStrips"/>
    <dgm:cxn modelId="{607ED0F1-DC27-41FB-A67C-724A8673BB94}" type="presOf" srcId="{ADE4E262-EB9E-448C-8B46-6B6521E6B92F}" destId="{E0757731-3698-433B-8E7C-2EB749869931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CF7B18B8-D469-4E7A-9426-CD748ACB6A00}" type="presOf" srcId="{E7919EDD-7680-4985-B198-1CBB0F9E96AC}" destId="{7A8D609C-F894-4686-8594-F633FD78C201}" srcOrd="0" destOrd="0" presId="urn:microsoft.com/office/officeart/2008/layout/PictureStrips"/>
    <dgm:cxn modelId="{165201F7-2674-47E8-BAD5-87A1CCA76D37}" type="presOf" srcId="{DE482DF0-5C86-4767-9CE5-54725DF28573}" destId="{4F50CB91-2850-4662-936D-F5CF85EB32D2}" srcOrd="0" destOrd="0" presId="urn:microsoft.com/office/officeart/2008/layout/PictureStrips"/>
    <dgm:cxn modelId="{87241E27-BE41-423C-9850-707F1B7F0681}" type="presOf" srcId="{AE2357B3-F8D1-4E13-B807-E393E9FC5539}" destId="{DC5DD086-89E5-4CD9-B1D2-0E7FF2C522A2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5875A5CC-5403-4E63-9D89-C3B173377555}" type="presOf" srcId="{D1B0C0D0-7AB7-487B-ADF8-3BB3DD4E9EE7}" destId="{9E029134-162C-442E-A062-F55ADB999C33}" srcOrd="0" destOrd="0" presId="urn:microsoft.com/office/officeart/2008/layout/PictureStrips"/>
    <dgm:cxn modelId="{5B6B4003-61BB-47C8-A112-B3134BC120C6}" type="presOf" srcId="{66800CA2-1263-488B-9901-BF5AA9A26379}" destId="{22C56DC3-2158-416C-A2CA-0A41276F6E72}" srcOrd="0" destOrd="0" presId="urn:microsoft.com/office/officeart/2008/layout/PictureStrips"/>
    <dgm:cxn modelId="{CDB7F2D2-0390-44D6-A3CE-1FD1206C9CB4}" type="presOf" srcId="{426C232F-332D-4FF2-A820-7A068898BF0D}" destId="{A9AE0183-4578-4303-9373-BBB0DAF179FE}" srcOrd="0" destOrd="0" presId="urn:microsoft.com/office/officeart/2008/layout/PictureStrips"/>
    <dgm:cxn modelId="{65949B95-8A47-42EB-AA18-13779DD0E687}" type="presOf" srcId="{3069D4A7-A9EB-432B-8415-5BE83922B144}" destId="{9C5C0C8B-F255-4694-B3C6-8BE7DBC5F7E5}" srcOrd="0" destOrd="0" presId="urn:microsoft.com/office/officeart/2008/layout/PictureStrips"/>
    <dgm:cxn modelId="{9B9B85D9-2365-4064-B28B-A316E251AD35}" type="presOf" srcId="{81FDCA61-7A32-4339-89E8-DD3704FB86F4}" destId="{6F6ACCCA-7573-4F27-BB76-D1BFA52EAEE3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65F92A1C-CEF7-4C0B-9C30-3EDA2A6E2D55}" type="presOf" srcId="{F9B22A10-E2AD-420E-86FD-C6A619FB34C3}" destId="{610D24CD-EC64-4585-8806-7B24163BBCA5}" srcOrd="0" destOrd="0" presId="urn:microsoft.com/office/officeart/2008/layout/PictureStrips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1ACE1408-40D5-4E80-88CC-C0F31188DE01}" type="presParOf" srcId="{9E029134-162C-442E-A062-F55ADB999C33}" destId="{60E777AF-AE30-4678-946F-1FF94928EBDC}" srcOrd="0" destOrd="0" presId="urn:microsoft.com/office/officeart/2008/layout/PictureStrips"/>
    <dgm:cxn modelId="{9326DB87-A85A-4956-BB08-E9A657397BDB}" type="presParOf" srcId="{60E777AF-AE30-4678-946F-1FF94928EBDC}" destId="{7A8D609C-F894-4686-8594-F633FD78C201}" srcOrd="0" destOrd="0" presId="urn:microsoft.com/office/officeart/2008/layout/PictureStrips"/>
    <dgm:cxn modelId="{3DAEDD94-5288-470E-869E-D097DAF0F90D}" type="presParOf" srcId="{60E777AF-AE30-4678-946F-1FF94928EBDC}" destId="{8B00EC11-24E0-4E0C-8101-DB576F31F9D2}" srcOrd="1" destOrd="0" presId="urn:microsoft.com/office/officeart/2008/layout/PictureStrips"/>
    <dgm:cxn modelId="{6EAABE1F-AAF8-4C1C-ADB6-E643B6FE72BF}" type="presParOf" srcId="{9E029134-162C-442E-A062-F55ADB999C33}" destId="{7105A6FE-D318-4A98-A922-671C581530DC}" srcOrd="1" destOrd="0" presId="urn:microsoft.com/office/officeart/2008/layout/PictureStrips"/>
    <dgm:cxn modelId="{27E9360F-69D7-45AF-8443-327AACCCAC7C}" type="presParOf" srcId="{9E029134-162C-442E-A062-F55ADB999C33}" destId="{85CFEB57-FC52-4321-A97D-3211B5D63D4D}" srcOrd="2" destOrd="0" presId="urn:microsoft.com/office/officeart/2008/layout/PictureStrips"/>
    <dgm:cxn modelId="{F3B6940C-B5AF-4E6D-9855-36B3FFC571C9}" type="presParOf" srcId="{85CFEB57-FC52-4321-A97D-3211B5D63D4D}" destId="{A9AE0183-4578-4303-9373-BBB0DAF179FE}" srcOrd="0" destOrd="0" presId="urn:microsoft.com/office/officeart/2008/layout/PictureStrips"/>
    <dgm:cxn modelId="{D30F8DFA-93FB-468B-A734-3B39BB4832EC}" type="presParOf" srcId="{85CFEB57-FC52-4321-A97D-3211B5D63D4D}" destId="{17BB8C5E-ACC5-4AEA-AC3B-15C53CC548C0}" srcOrd="1" destOrd="0" presId="urn:microsoft.com/office/officeart/2008/layout/PictureStrips"/>
    <dgm:cxn modelId="{EC5908E6-1232-456B-8578-AD2F6DCA4E67}" type="presParOf" srcId="{9E029134-162C-442E-A062-F55ADB999C33}" destId="{3DF2FDF0-8F29-4351-969E-A1025413C53F}" srcOrd="3" destOrd="0" presId="urn:microsoft.com/office/officeart/2008/layout/PictureStrips"/>
    <dgm:cxn modelId="{7767AE45-B41A-4B70-B583-6E7BE799E883}" type="presParOf" srcId="{9E029134-162C-442E-A062-F55ADB999C33}" destId="{51949F69-36F9-42ED-A197-4A357D3FCC84}" srcOrd="4" destOrd="0" presId="urn:microsoft.com/office/officeart/2008/layout/PictureStrips"/>
    <dgm:cxn modelId="{25ABD5AD-3ADD-482E-8F47-F4C191514935}" type="presParOf" srcId="{51949F69-36F9-42ED-A197-4A357D3FCC84}" destId="{DC5DD086-89E5-4CD9-B1D2-0E7FF2C522A2}" srcOrd="0" destOrd="0" presId="urn:microsoft.com/office/officeart/2008/layout/PictureStrips"/>
    <dgm:cxn modelId="{B6396E52-27AB-496C-BEF2-600AB2462CE6}" type="presParOf" srcId="{51949F69-36F9-42ED-A197-4A357D3FCC84}" destId="{DEDE190B-7605-44A7-B19B-482157C4ED09}" srcOrd="1" destOrd="0" presId="urn:microsoft.com/office/officeart/2008/layout/PictureStrips"/>
    <dgm:cxn modelId="{0E18B71D-3EDC-4133-BE06-8C7D60F89D67}" type="presParOf" srcId="{9E029134-162C-442E-A062-F55ADB999C33}" destId="{800A896D-7DD0-4D28-BE08-D3B8F3F2A8C6}" srcOrd="5" destOrd="0" presId="urn:microsoft.com/office/officeart/2008/layout/PictureStrips"/>
    <dgm:cxn modelId="{D3CF49A8-6963-444A-9FD3-1E23BDB0C3D1}" type="presParOf" srcId="{9E029134-162C-442E-A062-F55ADB999C33}" destId="{09DCF082-D387-4036-A517-A57508B9F296}" srcOrd="6" destOrd="0" presId="urn:microsoft.com/office/officeart/2008/layout/PictureStrips"/>
    <dgm:cxn modelId="{8217DC2B-1DF9-441A-BB0B-DFB301061171}" type="presParOf" srcId="{09DCF082-D387-4036-A517-A57508B9F296}" destId="{6F6ACCCA-7573-4F27-BB76-D1BFA52EAEE3}" srcOrd="0" destOrd="0" presId="urn:microsoft.com/office/officeart/2008/layout/PictureStrips"/>
    <dgm:cxn modelId="{90D6555F-1483-44DF-B84C-7B519FEB44C0}" type="presParOf" srcId="{09DCF082-D387-4036-A517-A57508B9F296}" destId="{F94043AE-FBAE-4418-8D10-10B1481C95AF}" srcOrd="1" destOrd="0" presId="urn:microsoft.com/office/officeart/2008/layout/PictureStrips"/>
    <dgm:cxn modelId="{7D7B4C98-E432-42EE-8D8D-5901C3E6349C}" type="presParOf" srcId="{9E029134-162C-442E-A062-F55ADB999C33}" destId="{2F838AD4-66C5-4737-8D8D-66F3281C6FE1}" srcOrd="7" destOrd="0" presId="urn:microsoft.com/office/officeart/2008/layout/PictureStrips"/>
    <dgm:cxn modelId="{D577C2F9-00F3-478E-B0A1-CBA54BC4D290}" type="presParOf" srcId="{9E029134-162C-442E-A062-F55ADB999C33}" destId="{0F749A16-F5F6-45E8-9E08-2382EA901724}" srcOrd="8" destOrd="0" presId="urn:microsoft.com/office/officeart/2008/layout/PictureStrips"/>
    <dgm:cxn modelId="{A9B2C884-5339-4946-95BE-249CA360D390}" type="presParOf" srcId="{0F749A16-F5F6-45E8-9E08-2382EA901724}" destId="{610D24CD-EC64-4585-8806-7B24163BBCA5}" srcOrd="0" destOrd="0" presId="urn:microsoft.com/office/officeart/2008/layout/PictureStrips"/>
    <dgm:cxn modelId="{13B4B4D4-7882-4FC7-A29A-E7F8E12D0C48}" type="presParOf" srcId="{0F749A16-F5F6-45E8-9E08-2382EA901724}" destId="{1D377189-38FA-44FB-9886-A25D865375A4}" srcOrd="1" destOrd="0" presId="urn:microsoft.com/office/officeart/2008/layout/PictureStrips"/>
    <dgm:cxn modelId="{F06618E3-8ECC-4779-B6CA-54B9A9277F7D}" type="presParOf" srcId="{9E029134-162C-442E-A062-F55ADB999C33}" destId="{D0690CA7-5AC0-41CF-B946-24781BCFD1A5}" srcOrd="9" destOrd="0" presId="urn:microsoft.com/office/officeart/2008/layout/PictureStrips"/>
    <dgm:cxn modelId="{B453920C-E2FE-464B-A417-10E41344B605}" type="presParOf" srcId="{9E029134-162C-442E-A062-F55ADB999C33}" destId="{B7B3EDE5-7630-4030-822E-F5E4C9706E85}" srcOrd="10" destOrd="0" presId="urn:microsoft.com/office/officeart/2008/layout/PictureStrips"/>
    <dgm:cxn modelId="{0BBD2997-A6FE-4747-8A37-A51A8F3A2872}" type="presParOf" srcId="{B7B3EDE5-7630-4030-822E-F5E4C9706E85}" destId="{4F50CB91-2850-4662-936D-F5CF85EB32D2}" srcOrd="0" destOrd="0" presId="urn:microsoft.com/office/officeart/2008/layout/PictureStrips"/>
    <dgm:cxn modelId="{A583ABD6-E8CE-4B69-B8D5-93A61522A1EC}" type="presParOf" srcId="{B7B3EDE5-7630-4030-822E-F5E4C9706E85}" destId="{82E38FB2-A96C-4D7A-A866-6D7BE57189A0}" srcOrd="1" destOrd="0" presId="urn:microsoft.com/office/officeart/2008/layout/PictureStrips"/>
    <dgm:cxn modelId="{D3924F9D-1B2B-468D-9499-0878D7325886}" type="presParOf" srcId="{9E029134-162C-442E-A062-F55ADB999C33}" destId="{FFADA039-4E63-4656-B69A-9CDE6DF7D22E}" srcOrd="11" destOrd="0" presId="urn:microsoft.com/office/officeart/2008/layout/PictureStrips"/>
    <dgm:cxn modelId="{6101DE1E-89A5-4595-9D90-625EB1D5C275}" type="presParOf" srcId="{9E029134-162C-442E-A062-F55ADB999C33}" destId="{617E62FE-8B7F-4345-A007-B8285279A613}" srcOrd="12" destOrd="0" presId="urn:microsoft.com/office/officeart/2008/layout/PictureStrips"/>
    <dgm:cxn modelId="{B127BB00-7723-4861-953C-BF84332918B3}" type="presParOf" srcId="{617E62FE-8B7F-4345-A007-B8285279A613}" destId="{9C5C0C8B-F255-4694-B3C6-8BE7DBC5F7E5}" srcOrd="0" destOrd="0" presId="urn:microsoft.com/office/officeart/2008/layout/PictureStrips"/>
    <dgm:cxn modelId="{9D4DD96D-99B4-4440-8F26-9444DF352788}" type="presParOf" srcId="{617E62FE-8B7F-4345-A007-B8285279A613}" destId="{A9E14B50-194E-4A93-B9D9-20BB56D81973}" srcOrd="1" destOrd="0" presId="urn:microsoft.com/office/officeart/2008/layout/PictureStrips"/>
    <dgm:cxn modelId="{02D072A7-AB83-49BC-AC2B-4BA7080A482D}" type="presParOf" srcId="{9E029134-162C-442E-A062-F55ADB999C33}" destId="{CC5C64CB-AB52-41A1-B231-D8699C0C625F}" srcOrd="13" destOrd="0" presId="urn:microsoft.com/office/officeart/2008/layout/PictureStrips"/>
    <dgm:cxn modelId="{DC2E0DAE-8068-42FB-99A3-9DB7599F7D61}" type="presParOf" srcId="{9E029134-162C-442E-A062-F55ADB999C33}" destId="{F8E94CFA-B945-48E5-BE10-370DD69F16A4}" srcOrd="14" destOrd="0" presId="urn:microsoft.com/office/officeart/2008/layout/PictureStrips"/>
    <dgm:cxn modelId="{6FCAE1ED-A8A6-49EA-9C0A-426C55E7D002}" type="presParOf" srcId="{F8E94CFA-B945-48E5-BE10-370DD69F16A4}" destId="{411BB13E-A3FD-42F9-8D3A-DD2DDC4A3516}" srcOrd="0" destOrd="0" presId="urn:microsoft.com/office/officeart/2008/layout/PictureStrips"/>
    <dgm:cxn modelId="{091AC00F-3782-434D-986B-4E41996B825A}" type="presParOf" srcId="{F8E94CFA-B945-48E5-BE10-370DD69F16A4}" destId="{70C2EA1E-D7DB-4E74-806D-4590DBE781A3}" srcOrd="1" destOrd="0" presId="urn:microsoft.com/office/officeart/2008/layout/PictureStrips"/>
    <dgm:cxn modelId="{8AF17C44-8676-45ED-91B6-69951F228EBB}" type="presParOf" srcId="{9E029134-162C-442E-A062-F55ADB999C33}" destId="{B6819F3B-727A-4EDF-BC16-FDFFBB563868}" srcOrd="15" destOrd="0" presId="urn:microsoft.com/office/officeart/2008/layout/PictureStrips"/>
    <dgm:cxn modelId="{EDF613BE-AF60-4BB9-8B64-1F1E771D1D38}" type="presParOf" srcId="{9E029134-162C-442E-A062-F55ADB999C33}" destId="{BB272E9F-26C5-4655-93E5-F3616BF119CC}" srcOrd="16" destOrd="0" presId="urn:microsoft.com/office/officeart/2008/layout/PictureStrips"/>
    <dgm:cxn modelId="{68FB2285-12B2-4848-8765-8DCEF0538E5F}" type="presParOf" srcId="{BB272E9F-26C5-4655-93E5-F3616BF119CC}" destId="{E0757731-3698-433B-8E7C-2EB749869931}" srcOrd="0" destOrd="0" presId="urn:microsoft.com/office/officeart/2008/layout/PictureStrips"/>
    <dgm:cxn modelId="{63DD4E54-25C9-4B39-827A-CB29D4A660C5}" type="presParOf" srcId="{BB272E9F-26C5-4655-93E5-F3616BF119CC}" destId="{139FD9EA-3509-4D4C-98D4-BC741BA871D8}" srcOrd="1" destOrd="0" presId="urn:microsoft.com/office/officeart/2008/layout/PictureStrips"/>
    <dgm:cxn modelId="{1C3C8A6A-9150-4711-822D-15BAEBC878F1}" type="presParOf" srcId="{9E029134-162C-442E-A062-F55ADB999C33}" destId="{979B97D2-0F97-437F-8686-ABD1B910F38F}" srcOrd="17" destOrd="0" presId="urn:microsoft.com/office/officeart/2008/layout/PictureStrips"/>
    <dgm:cxn modelId="{D900DB38-E777-4174-9FA7-6E86CC01EC2C}" type="presParOf" srcId="{9E029134-162C-442E-A062-F55ADB999C33}" destId="{0216C3D0-FCC6-4B0C-AA10-7E78E85A1DE2}" srcOrd="18" destOrd="0" presId="urn:microsoft.com/office/officeart/2008/layout/PictureStrips"/>
    <dgm:cxn modelId="{FED881BA-5658-4124-A694-8C7AE2AB12E4}" type="presParOf" srcId="{0216C3D0-FCC6-4B0C-AA10-7E78E85A1DE2}" destId="{22C56DC3-2158-416C-A2CA-0A41276F6E72}" srcOrd="0" destOrd="0" presId="urn:microsoft.com/office/officeart/2008/layout/PictureStrips"/>
    <dgm:cxn modelId="{24B244FF-E925-4268-8819-77DA15037FC4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267329" y="223186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Coördinatie</a:t>
          </a:r>
          <a:r>
            <a:rPr lang="en-GB" sz="2000" kern="1200" dirty="0" smtClean="0"/>
            <a:t> van </a:t>
          </a:r>
          <a:r>
            <a:rPr lang="en-GB" sz="2000" kern="1200" dirty="0" err="1" smtClean="0"/>
            <a:t>elektronische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deelprocessen</a:t>
          </a:r>
          <a:endParaRPr lang="nl-BE" sz="2000" kern="1200" dirty="0"/>
        </a:p>
      </dsp:txBody>
      <dsp:txXfrm>
        <a:off x="267329" y="223186"/>
        <a:ext cx="3322701" cy="1038344"/>
      </dsp:txXfrm>
    </dsp:sp>
    <dsp:sp modelId="{8B00EC11-24E0-4E0C-8101-DB576F31F9D2}">
      <dsp:nvSpPr>
        <dsp:cNvPr id="0" name=""/>
        <dsp:cNvSpPr/>
      </dsp:nvSpPr>
      <dsp:spPr>
        <a:xfrm>
          <a:off x="76586" y="208624"/>
          <a:ext cx="726840" cy="1090261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3894272" y="208109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Portaal</a:t>
          </a:r>
          <a:r>
            <a:rPr lang="en-GB" sz="2000" kern="1200" dirty="0" smtClean="0"/>
            <a:t> </a:t>
          </a:r>
          <a:r>
            <a:rPr sz="2000" kern="1200" dirty="0" smtClean="0"/>
            <a:t> </a:t>
          </a:r>
          <a:endParaRPr lang="nl-BE" sz="2000" kern="1200" dirty="0"/>
        </a:p>
      </dsp:txBody>
      <dsp:txXfrm>
        <a:off x="3894272" y="208109"/>
        <a:ext cx="3322701" cy="1038344"/>
      </dsp:txXfrm>
    </dsp:sp>
    <dsp:sp modelId="{17BB8C5E-ACC5-4AEA-AC3B-15C53CC548C0}">
      <dsp:nvSpPr>
        <dsp:cNvPr id="0" name=""/>
        <dsp:cNvSpPr/>
      </dsp:nvSpPr>
      <dsp:spPr>
        <a:xfrm>
          <a:off x="3755826" y="73203"/>
          <a:ext cx="726840" cy="1090261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7469082" y="223186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Geïntegreerd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gebruikers</a:t>
          </a:r>
          <a:r>
            <a:rPr lang="en-GB" sz="2000" kern="1200" dirty="0" smtClean="0"/>
            <a:t>- en </a:t>
          </a:r>
          <a:r>
            <a:rPr lang="en-GB" sz="2000" kern="1200" dirty="0" err="1" smtClean="0"/>
            <a:t>toegangsbeheer</a:t>
          </a:r>
          <a:endParaRPr lang="nl-BE" sz="2000" kern="1200" dirty="0"/>
        </a:p>
      </dsp:txBody>
      <dsp:txXfrm>
        <a:off x="7469082" y="223186"/>
        <a:ext cx="3322701" cy="1038344"/>
      </dsp:txXfrm>
    </dsp:sp>
    <dsp:sp modelId="{DEDE190B-7605-44A7-B19B-482157C4ED09}">
      <dsp:nvSpPr>
        <dsp:cNvPr id="0" name=""/>
        <dsp:cNvSpPr/>
      </dsp:nvSpPr>
      <dsp:spPr>
        <a:xfrm>
          <a:off x="7382769" y="73203"/>
          <a:ext cx="726840" cy="1090261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267329" y="1530346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Beheer</a:t>
          </a:r>
          <a:r>
            <a:rPr lang="en-GB" sz="2000" kern="1200" dirty="0" smtClean="0"/>
            <a:t> van loggings</a:t>
          </a:r>
          <a:endParaRPr lang="nl-BE" sz="2000" kern="1200" dirty="0"/>
        </a:p>
      </dsp:txBody>
      <dsp:txXfrm>
        <a:off x="267329" y="1530346"/>
        <a:ext cx="3322701" cy="1038344"/>
      </dsp:txXfrm>
    </dsp:sp>
    <dsp:sp modelId="{F94043AE-FBAE-4418-8D10-10B1481C95AF}">
      <dsp:nvSpPr>
        <dsp:cNvPr id="0" name=""/>
        <dsp:cNvSpPr/>
      </dsp:nvSpPr>
      <dsp:spPr>
        <a:xfrm>
          <a:off x="128883" y="1380363"/>
          <a:ext cx="726840" cy="1090261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3894272" y="1530346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Systeem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voor</a:t>
          </a:r>
          <a:r>
            <a:rPr lang="en-GB" sz="2000" kern="1200" dirty="0" smtClean="0"/>
            <a:t> end-to-end </a:t>
          </a:r>
          <a:r>
            <a:rPr lang="en-GB" sz="2000" kern="1200" dirty="0" err="1" smtClean="0"/>
            <a:t>vercijfering</a:t>
          </a:r>
          <a:endParaRPr lang="nl-BE" sz="2000" kern="1200" dirty="0"/>
        </a:p>
      </dsp:txBody>
      <dsp:txXfrm>
        <a:off x="3894272" y="1530346"/>
        <a:ext cx="3322701" cy="1038344"/>
      </dsp:txXfrm>
    </dsp:sp>
    <dsp:sp modelId="{1D377189-38FA-44FB-9886-A25D865375A4}">
      <dsp:nvSpPr>
        <dsp:cNvPr id="0" name=""/>
        <dsp:cNvSpPr/>
      </dsp:nvSpPr>
      <dsp:spPr>
        <a:xfrm>
          <a:off x="3755826" y="1380363"/>
          <a:ext cx="726840" cy="1090261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7521215" y="1530346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>
              <a:solidFill>
                <a:srgbClr val="3E6E5A"/>
              </a:solidFill>
            </a:rPr>
            <a:t>eHealth</a:t>
          </a:r>
          <a:r>
            <a:rPr sz="2000" kern="1200" dirty="0"/>
            <a:t>Box</a:t>
          </a:r>
          <a:endParaRPr lang="nl-BE" sz="2000" kern="1200" dirty="0"/>
        </a:p>
      </dsp:txBody>
      <dsp:txXfrm>
        <a:off x="7521215" y="1530346"/>
        <a:ext cx="3322701" cy="1038344"/>
      </dsp:txXfrm>
    </dsp:sp>
    <dsp:sp modelId="{82E38FB2-A96C-4D7A-A866-6D7BE57189A0}">
      <dsp:nvSpPr>
        <dsp:cNvPr id="0" name=""/>
        <dsp:cNvSpPr/>
      </dsp:nvSpPr>
      <dsp:spPr>
        <a:xfrm>
          <a:off x="7382769" y="1380363"/>
          <a:ext cx="726840" cy="1090261"/>
        </a:xfrm>
        <a:prstGeom prst="rect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267329" y="283750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 kern="1200"/>
            <a:t>Timestamping</a:t>
          </a:r>
          <a:endParaRPr lang="nl-BE" sz="2000" kern="1200"/>
        </a:p>
      </dsp:txBody>
      <dsp:txXfrm>
        <a:off x="267329" y="2837505"/>
        <a:ext cx="3322701" cy="1038344"/>
      </dsp:txXfrm>
    </dsp:sp>
    <dsp:sp modelId="{A9E14B50-194E-4A93-B9D9-20BB56D81973}">
      <dsp:nvSpPr>
        <dsp:cNvPr id="0" name=""/>
        <dsp:cNvSpPr/>
      </dsp:nvSpPr>
      <dsp:spPr>
        <a:xfrm>
          <a:off x="128883" y="2687522"/>
          <a:ext cx="726840" cy="1090261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3894272" y="283750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Codering</a:t>
          </a:r>
          <a:r>
            <a:rPr lang="en-GB" sz="2000" kern="1200" dirty="0" smtClean="0"/>
            <a:t> en </a:t>
          </a:r>
          <a:r>
            <a:rPr lang="en-GB" sz="2000" kern="1200" dirty="0" err="1" smtClean="0"/>
            <a:t>anonimisering</a:t>
          </a:r>
          <a:endParaRPr lang="nl-BE" sz="2000" kern="1200" dirty="0"/>
        </a:p>
      </dsp:txBody>
      <dsp:txXfrm>
        <a:off x="3894272" y="2837505"/>
        <a:ext cx="3322701" cy="1038344"/>
      </dsp:txXfrm>
    </dsp:sp>
    <dsp:sp modelId="{70C2EA1E-D7DB-4E74-806D-4590DBE781A3}">
      <dsp:nvSpPr>
        <dsp:cNvPr id="0" name=""/>
        <dsp:cNvSpPr/>
      </dsp:nvSpPr>
      <dsp:spPr>
        <a:xfrm>
          <a:off x="3755826" y="2687522"/>
          <a:ext cx="726840" cy="1090261"/>
        </a:xfrm>
        <a:prstGeom prst="rect">
          <a:avLst/>
        </a:prstGeom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7521215" y="283750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Raadpleging van het Rijksregister en van de KSZ-registers</a:t>
          </a:r>
          <a:endParaRPr lang="nl-BE" sz="2000" kern="1200" dirty="0"/>
        </a:p>
      </dsp:txBody>
      <dsp:txXfrm>
        <a:off x="7521215" y="2837505"/>
        <a:ext cx="3322701" cy="1038344"/>
      </dsp:txXfrm>
    </dsp:sp>
    <dsp:sp modelId="{139FD9EA-3509-4D4C-98D4-BC741BA871D8}">
      <dsp:nvSpPr>
        <dsp:cNvPr id="0" name=""/>
        <dsp:cNvSpPr/>
      </dsp:nvSpPr>
      <dsp:spPr>
        <a:xfrm>
          <a:off x="7382769" y="2687522"/>
          <a:ext cx="726840" cy="1090261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3894272" y="414466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Verwijzingsrepertorium</a:t>
          </a:r>
          <a:r>
            <a:rPr lang="en-GB" sz="2000" kern="1200" dirty="0" smtClean="0"/>
            <a:t> (</a:t>
          </a:r>
          <a:r>
            <a:rPr lang="en-GB" sz="2000" kern="1200" dirty="0" err="1" smtClean="0"/>
            <a:t>metahub</a:t>
          </a:r>
          <a:r>
            <a:rPr lang="en-GB" sz="2000" kern="1200" dirty="0" smtClean="0"/>
            <a:t>)</a:t>
          </a:r>
          <a:endParaRPr lang="nl-BE" sz="2000" kern="1200" dirty="0"/>
        </a:p>
      </dsp:txBody>
      <dsp:txXfrm>
        <a:off x="3894272" y="4144665"/>
        <a:ext cx="3322701" cy="1038344"/>
      </dsp:txXfrm>
    </dsp:sp>
    <dsp:sp modelId="{763F0339-AF8A-4C55-81EF-EEBFD25A8379}">
      <dsp:nvSpPr>
        <dsp:cNvPr id="0" name=""/>
        <dsp:cNvSpPr/>
      </dsp:nvSpPr>
      <dsp:spPr>
        <a:xfrm>
          <a:off x="3755826" y="3994682"/>
          <a:ext cx="726840" cy="1090261"/>
        </a:xfrm>
        <a:prstGeom prst="rect">
          <a:avLst/>
        </a:prstGeom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A29A6-86A1-4C77-B3EB-5344DDC64EE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68987-2D7B-428C-91AE-04CA5E94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4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72D4DB-24C3-43B8-8E4A-324AA65BA7B2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A4C6B6-9186-44B6-AEB1-8528D7C6E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22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95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78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2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25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23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5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8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1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398A4-370B-4C4A-9DFD-2E527546B011}" type="slidenum">
              <a:rPr lang="nl-BE" smtClean="0"/>
              <a:pPr>
                <a:defRPr/>
              </a:pPr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8922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398A4-370B-4C4A-9DFD-2E527546B011}" type="slidenum">
              <a:rPr lang="nl-BE" smtClean="0"/>
              <a:pPr>
                <a:defRPr/>
              </a:pPr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490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17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398A4-370B-4C4A-9DFD-2E527546B011}" type="slidenum">
              <a:rPr lang="nl-BE" smtClean="0"/>
              <a:pPr>
                <a:defRPr/>
              </a:pPr>
              <a:t>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9000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398A4-370B-4C4A-9DFD-2E527546B011}" type="slidenum">
              <a:rPr lang="nl-BE" smtClean="0"/>
              <a:pPr>
                <a:defRPr/>
              </a:pPr>
              <a:t>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6262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398A4-370B-4C4A-9DFD-2E527546B011}" type="slidenum">
              <a:rPr lang="nl-BE" smtClean="0"/>
              <a:pPr>
                <a:defRPr/>
              </a:pPr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6000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398A4-370B-4C4A-9DFD-2E527546B011}" type="slidenum">
              <a:rPr lang="nl-BE" smtClean="0"/>
              <a:pPr>
                <a:defRPr/>
              </a:pPr>
              <a:t>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3195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398A4-370B-4C4A-9DFD-2E527546B011}" type="slidenum">
              <a:rPr lang="nl-BE" smtClean="0"/>
              <a:pPr>
                <a:defRPr/>
              </a:pPr>
              <a:t>26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5654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51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3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3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14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93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14B466-97F6-42AD-BA69-3128B6BE031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BE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73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54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64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9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833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282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248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87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372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27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4C6B6-9186-44B6-AEB1-8528D7C6E6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57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14B466-97F6-42AD-BA69-3128B6BE031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BE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122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42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50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702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005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740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05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43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874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712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33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1081088"/>
            <a:ext cx="5189538" cy="2919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3769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430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4C6B6-9186-44B6-AEB1-8528D7C6E6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73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683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92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364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603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147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142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948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29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2920808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70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44301-3FF7-6B40-A3C4-9CEE3D6B2B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75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44301-3FF7-6B40-A3C4-9CEE3D6B2B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5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7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63;g21a3bf64467_0_1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8168" y="0"/>
            <a:ext cx="4583832" cy="6872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11424" y="1772816"/>
            <a:ext cx="4355400" cy="556199"/>
          </a:xfr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1424" y="2480640"/>
            <a:ext cx="5904656" cy="1524424"/>
          </a:xfrm>
        </p:spPr>
        <p:txBody>
          <a:bodyPr/>
          <a:lstStyle>
            <a:lvl1pPr marL="0" indent="0">
              <a:buNone/>
              <a:defRPr sz="3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911424" y="4111358"/>
            <a:ext cx="3903062" cy="685794"/>
          </a:xfrm>
        </p:spPr>
        <p:txBody>
          <a:bodyPr/>
          <a:lstStyle>
            <a:lvl1pPr marL="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26" name="Google Shape;64;g21a3bf64467_0_16"/>
          <p:cNvPicPr preferRelativeResize="0"/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83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7D79-5435-4A72-95CC-13718149D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8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9" y="1662116"/>
            <a:ext cx="11044767" cy="2308225"/>
          </a:xfrm>
          <a:prstGeom prst="rect">
            <a:avLst/>
          </a:prstGeom>
          <a:noFill/>
          <a:ln w="9525">
            <a:solidFill>
              <a:srgbClr val="019CE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93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865286" y="1597028"/>
            <a:ext cx="5691716" cy="2800767"/>
            <a:chOff x="4407024" y="1916832"/>
            <a:chExt cx="4269432" cy="2801185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17" y="339243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frank.robben@mail.fgov.be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https://www.frankrobben.be</a:t>
              </a:r>
              <a:endParaRPr lang="en-GB" sz="1600" dirty="0" smtClean="0">
                <a:solidFill>
                  <a:srgbClr val="7F7F7F"/>
                </a:solidFill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https://www.ehealth.fgov.be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4" y="1268760"/>
            <a:ext cx="46863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23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otham Light" pitchFamily="2" charset="0"/>
              </a:defRPr>
            </a:lvl1pPr>
            <a:lvl2pPr>
              <a:defRPr b="0" i="0">
                <a:latin typeface="Gotham Light" pitchFamily="2" charset="0"/>
              </a:defRPr>
            </a:lvl2pPr>
            <a:lvl3pPr>
              <a:defRPr b="0" i="0">
                <a:latin typeface="Gotham Light" pitchFamily="2" charset="0"/>
              </a:defRPr>
            </a:lvl3pPr>
            <a:lvl4pPr>
              <a:defRPr b="0" i="0">
                <a:latin typeface="Gotham Light" pitchFamily="2" charset="0"/>
              </a:defRPr>
            </a:lvl4pPr>
            <a:lvl5pPr>
              <a:defRPr b="0" i="0">
                <a:latin typeface="Gotham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1922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56795"/>
            <a:ext cx="103632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9695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215967" y="6453191"/>
            <a:ext cx="2844800" cy="2936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" r="83862" b="92911"/>
          <a:stretch/>
        </p:blipFill>
        <p:spPr>
          <a:xfrm>
            <a:off x="9336360" y="199258"/>
            <a:ext cx="2855640" cy="7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97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DDD6-2727-439E-A96F-E9FD4CA773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80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11F3-C16F-4DB2-A42F-0DEC8D6A8B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09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7D79-5435-4A72-95CC-13718149D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48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9" y="1662116"/>
            <a:ext cx="11044767" cy="2308225"/>
          </a:xfrm>
          <a:prstGeom prst="rect">
            <a:avLst/>
          </a:prstGeom>
          <a:noFill/>
          <a:ln w="9525">
            <a:solidFill>
              <a:srgbClr val="019CE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83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865286" y="1597028"/>
            <a:ext cx="5691716" cy="2800767"/>
            <a:chOff x="4407024" y="1916832"/>
            <a:chExt cx="4269432" cy="2801185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17" y="339243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frank.robben@mail.fgov.be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https://www.frankrobben.be</a:t>
              </a:r>
              <a:endParaRPr lang="en-GB" sz="1600" dirty="0" smtClean="0">
                <a:solidFill>
                  <a:srgbClr val="7F7F7F"/>
                </a:solidFill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https://www.ehealth.fgov.be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4" y="1268760"/>
            <a:ext cx="46863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0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63;g21a3bf64467_0_1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8168" y="0"/>
            <a:ext cx="4583832" cy="6872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11424" y="1772816"/>
            <a:ext cx="4355400" cy="556199"/>
          </a:xfr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1424" y="2480640"/>
            <a:ext cx="5904656" cy="1524424"/>
          </a:xfrm>
        </p:spPr>
        <p:txBody>
          <a:bodyPr/>
          <a:lstStyle>
            <a:lvl1pPr marL="0" indent="0">
              <a:buNone/>
              <a:defRPr sz="3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911424" y="4111358"/>
            <a:ext cx="3903062" cy="685794"/>
          </a:xfrm>
        </p:spPr>
        <p:txBody>
          <a:bodyPr/>
          <a:lstStyle>
            <a:lvl1pPr marL="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26" name="Google Shape;64;g21a3bf64467_0_16"/>
          <p:cNvPicPr preferRelativeResize="0"/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48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4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0" y="6173219"/>
            <a:ext cx="10793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4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B82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817868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16632"/>
            <a:ext cx="1021377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439577"/>
            <a:ext cx="10213776" cy="473364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46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B82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817868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16632"/>
            <a:ext cx="662473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439577"/>
            <a:ext cx="6624736" cy="473364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560543" y="1439577"/>
            <a:ext cx="4631457" cy="47336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68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384032" y="2271169"/>
            <a:ext cx="651595" cy="0"/>
          </a:xfrm>
          <a:prstGeom prst="line">
            <a:avLst/>
          </a:prstGeom>
          <a:ln w="3810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3531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6319272" y="2420888"/>
            <a:ext cx="5465360" cy="1564859"/>
          </a:xfrm>
        </p:spPr>
        <p:txBody>
          <a:bodyPr/>
          <a:lstStyle>
            <a:lvl1pPr marL="0" indent="0">
              <a:buNone/>
              <a:defRPr sz="32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2024" y="1556793"/>
            <a:ext cx="5472608" cy="53461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087888" cy="685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6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11424" y="1772816"/>
            <a:ext cx="6624736" cy="556199"/>
          </a:xfrm>
        </p:spPr>
        <p:txBody>
          <a:bodyPr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424" y="2480639"/>
            <a:ext cx="6624736" cy="4009063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Google Shape;92;p8"/>
          <p:cNvSpPr/>
          <p:nvPr userDrawn="1"/>
        </p:nvSpPr>
        <p:spPr>
          <a:xfrm>
            <a:off x="7536160" y="1772816"/>
            <a:ext cx="4655840" cy="4248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CCCCCC"/>
                </a:solidFill>
              </a:rPr>
              <a:t>Image</a:t>
            </a:r>
            <a:endParaRPr b="1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4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DDD6-2727-439E-A96F-E9FD4CA773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60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11F3-C16F-4DB2-A42F-0DEC8D6A8B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4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7D79-5435-4A72-95CC-13718149D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48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0" y="6173219"/>
            <a:ext cx="10793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9" y="1662116"/>
            <a:ext cx="11044767" cy="2308225"/>
          </a:xfrm>
          <a:prstGeom prst="rect">
            <a:avLst/>
          </a:prstGeom>
          <a:noFill/>
          <a:ln w="9525">
            <a:solidFill>
              <a:srgbClr val="019CE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992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865286" y="1597028"/>
            <a:ext cx="5691716" cy="2800767"/>
            <a:chOff x="4407024" y="1916832"/>
            <a:chExt cx="4269432" cy="2801185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17" y="339243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frank.robben@mail.fgov.be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https://www.frankrobben.be</a:t>
              </a:r>
              <a:endParaRPr lang="en-GB" sz="1600" dirty="0" smtClean="0">
                <a:solidFill>
                  <a:srgbClr val="7F7F7F"/>
                </a:solidFill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https://www.ehealth.fgov.be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4" y="1268760"/>
            <a:ext cx="46863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47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otham Light" pitchFamily="2" charset="0"/>
              </a:defRPr>
            </a:lvl1pPr>
            <a:lvl2pPr>
              <a:defRPr b="0" i="0">
                <a:latin typeface="Gotham Light" pitchFamily="2" charset="0"/>
              </a:defRPr>
            </a:lvl2pPr>
            <a:lvl3pPr>
              <a:defRPr b="0" i="0">
                <a:latin typeface="Gotham Light" pitchFamily="2" charset="0"/>
              </a:defRPr>
            </a:lvl3pPr>
            <a:lvl4pPr>
              <a:defRPr b="0" i="0">
                <a:latin typeface="Gotham Light" pitchFamily="2" charset="0"/>
              </a:defRPr>
            </a:lvl4pPr>
            <a:lvl5pPr>
              <a:defRPr b="0" i="0">
                <a:latin typeface="Gotham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8545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67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63;g21a3bf64467_0_1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8168" y="0"/>
            <a:ext cx="4583832" cy="6872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11424" y="1772816"/>
            <a:ext cx="4355400" cy="556199"/>
          </a:xfr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1424" y="2480640"/>
            <a:ext cx="5904656" cy="1524424"/>
          </a:xfrm>
        </p:spPr>
        <p:txBody>
          <a:bodyPr/>
          <a:lstStyle>
            <a:lvl1pPr marL="0" indent="0">
              <a:buNone/>
              <a:defRPr sz="3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911424" y="4111358"/>
            <a:ext cx="3903062" cy="685794"/>
          </a:xfrm>
        </p:spPr>
        <p:txBody>
          <a:bodyPr/>
          <a:lstStyle>
            <a:lvl1pPr marL="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26" name="Google Shape;64;g21a3bf64467_0_16"/>
          <p:cNvPicPr preferRelativeResize="0"/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47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8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0" y="6173219"/>
            <a:ext cx="10793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0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B82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817868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16632"/>
            <a:ext cx="1021377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439577"/>
            <a:ext cx="10213776" cy="473364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515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B82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817868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16632"/>
            <a:ext cx="662473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439577"/>
            <a:ext cx="6624736" cy="473364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560543" y="1439577"/>
            <a:ext cx="4631457" cy="47336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34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384032" y="2271169"/>
            <a:ext cx="651595" cy="0"/>
          </a:xfrm>
          <a:prstGeom prst="line">
            <a:avLst/>
          </a:prstGeom>
          <a:ln w="3810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3531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6319272" y="2420888"/>
            <a:ext cx="5465360" cy="1564859"/>
          </a:xfrm>
        </p:spPr>
        <p:txBody>
          <a:bodyPr/>
          <a:lstStyle>
            <a:lvl1pPr marL="0" indent="0">
              <a:buNone/>
              <a:defRPr sz="32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2024" y="1556793"/>
            <a:ext cx="5472608" cy="53461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087888" cy="685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8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B82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817868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16632"/>
            <a:ext cx="1021377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439577"/>
            <a:ext cx="10213776" cy="473364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18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11424" y="1772816"/>
            <a:ext cx="6624736" cy="556199"/>
          </a:xfrm>
        </p:spPr>
        <p:txBody>
          <a:bodyPr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424" y="2480639"/>
            <a:ext cx="6624736" cy="4009063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Google Shape;92;p8"/>
          <p:cNvSpPr/>
          <p:nvPr userDrawn="1"/>
        </p:nvSpPr>
        <p:spPr>
          <a:xfrm>
            <a:off x="7536160" y="1772816"/>
            <a:ext cx="4655840" cy="4248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CCCCCC"/>
                </a:solidFill>
              </a:rPr>
              <a:t>Image</a:t>
            </a:r>
            <a:endParaRPr b="1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2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DDD6-2727-439E-A96F-E9FD4CA773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33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11F3-C16F-4DB2-A42F-0DEC8D6A8B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9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7D79-5435-4A72-95CC-13718149D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98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9" y="1662116"/>
            <a:ext cx="11044767" cy="2308225"/>
          </a:xfrm>
          <a:prstGeom prst="rect">
            <a:avLst/>
          </a:prstGeom>
          <a:noFill/>
          <a:ln w="9525">
            <a:solidFill>
              <a:srgbClr val="019CE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 smtClean="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977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865286" y="1597028"/>
            <a:ext cx="5691716" cy="2800767"/>
            <a:chOff x="4407024" y="1916832"/>
            <a:chExt cx="4269432" cy="2801185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17" y="339243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frank.robben@mail.fgov.be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https://www.frankrobben.be</a:t>
              </a:r>
              <a:endParaRPr lang="en-GB" sz="1600" dirty="0" smtClean="0">
                <a:solidFill>
                  <a:srgbClr val="7F7F7F"/>
                </a:solidFill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https://www.ehealth.fgov.be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4" y="1268760"/>
            <a:ext cx="46863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36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otham Light" pitchFamily="2" charset="0"/>
              </a:defRPr>
            </a:lvl1pPr>
            <a:lvl2pPr>
              <a:defRPr b="0" i="0">
                <a:latin typeface="Gotham Light" pitchFamily="2" charset="0"/>
              </a:defRPr>
            </a:lvl2pPr>
            <a:lvl3pPr>
              <a:defRPr b="0" i="0">
                <a:latin typeface="Gotham Light" pitchFamily="2" charset="0"/>
              </a:defRPr>
            </a:lvl3pPr>
            <a:lvl4pPr>
              <a:defRPr b="0" i="0">
                <a:latin typeface="Gotham Light" pitchFamily="2" charset="0"/>
              </a:defRPr>
            </a:lvl4pPr>
            <a:lvl5pPr>
              <a:defRPr b="0" i="0">
                <a:latin typeface="Gotham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77923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487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5200" y="6173219"/>
            <a:ext cx="1001184" cy="365125"/>
          </a:xfrm>
        </p:spPr>
        <p:txBody>
          <a:bodyPr/>
          <a:lstStyle>
            <a:lvl1pPr algn="ctr">
              <a:defRPr b="1">
                <a:solidFill>
                  <a:srgbClr val="B824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817868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16632"/>
            <a:ext cx="6624736" cy="1159527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439577"/>
            <a:ext cx="6624736" cy="473364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560543" y="1439577"/>
            <a:ext cx="4631457" cy="47336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33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384032" y="2271169"/>
            <a:ext cx="651595" cy="0"/>
          </a:xfrm>
          <a:prstGeom prst="line">
            <a:avLst/>
          </a:prstGeom>
          <a:ln w="3810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3531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6319272" y="2420888"/>
            <a:ext cx="5465360" cy="1564859"/>
          </a:xfrm>
        </p:spPr>
        <p:txBody>
          <a:bodyPr/>
          <a:lstStyle>
            <a:lvl1pPr marL="0" indent="0">
              <a:buNone/>
              <a:defRPr sz="32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2024" y="1556793"/>
            <a:ext cx="5472608" cy="53461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087888" cy="685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11424" y="1772816"/>
            <a:ext cx="6624736" cy="556199"/>
          </a:xfrm>
        </p:spPr>
        <p:txBody>
          <a:bodyPr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1424" y="2480639"/>
            <a:ext cx="6624736" cy="4009063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Google Shape;92;p8"/>
          <p:cNvSpPr/>
          <p:nvPr userDrawn="1"/>
        </p:nvSpPr>
        <p:spPr>
          <a:xfrm>
            <a:off x="7536160" y="1772816"/>
            <a:ext cx="4655840" cy="4248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CCCCCC"/>
                </a:solidFill>
              </a:rPr>
              <a:t>Image</a:t>
            </a:r>
            <a:endParaRPr b="1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9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DDD6-2727-439E-A96F-E9FD4CA773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93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11F3-C16F-4DB2-A42F-0DEC8D6A8B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3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2A7D7-3B07-4F16-B17F-21A2F67651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62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24" r:id="rId2"/>
    <p:sldLayoutId id="2147483914" r:id="rId3"/>
    <p:sldLayoutId id="2147483915" r:id="rId4"/>
    <p:sldLayoutId id="2147483916" r:id="rId5"/>
    <p:sldLayoutId id="2147483925" r:id="rId6"/>
    <p:sldLayoutId id="2147483926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2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altLang="en-US" sz="4000" kern="1200" dirty="0" smtClean="0">
          <a:solidFill>
            <a:srgbClr val="C00000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609600" y="6488668"/>
            <a:ext cx="10079567" cy="369332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3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2A7D7-3B07-4F16-B17F-21A2F67651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856" r="84797" b="92911"/>
          <a:stretch/>
        </p:blipFill>
        <p:spPr>
          <a:xfrm>
            <a:off x="10776520" y="6488668"/>
            <a:ext cx="108012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altLang="en-US" sz="4000" kern="1200" dirty="0" smtClean="0">
          <a:solidFill>
            <a:srgbClr val="C00000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3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2A7D7-3B07-4F16-B17F-21A2F67651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8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altLang="en-US" sz="4000" kern="1200" dirty="0" smtClean="0">
          <a:solidFill>
            <a:srgbClr val="C00000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3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2A7D7-3B07-4F16-B17F-21A2F67651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69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altLang="en-US" sz="4000" kern="1200" dirty="0" smtClean="0">
          <a:solidFill>
            <a:srgbClr val="C00000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ealth.fgov.be/nl/page/roadmap-4.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krobben.be/wp-content/uploads/2023/03/B-IHR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hl7.org/fhir/index.html" TargetMode="External"/><Relationship Id="rId3" Type="http://schemas.openxmlformats.org/officeDocument/2006/relationships/hyperlink" Target="https://nl.wikipedia.org/wiki/Application_programming_interface" TargetMode="External"/><Relationship Id="rId7" Type="http://schemas.openxmlformats.org/officeDocument/2006/relationships/hyperlink" Target="https://ec.europa.eu/commission/presscorner/detail/nl/IP_22_271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zorg-en-gezondheid.be/beleid/ezorgzaam-vlaanderen/digitaal-zorg-en-ondersteuningsplan" TargetMode="External"/><Relationship Id="rId11" Type="http://schemas.openxmlformats.org/officeDocument/2006/relationships/hyperlink" Target="https://www.snomed.org/?lang=nl" TargetMode="External"/><Relationship Id="rId5" Type="http://schemas.openxmlformats.org/officeDocument/2006/relationships/hyperlink" Target="https://www.frankrobben.be/wp-content/uploads/2023/03/B-IHR.pdf" TargetMode="External"/><Relationship Id="rId10" Type="http://schemas.openxmlformats.org/officeDocument/2006/relationships/hyperlink" Target="https://loinc.org/get-started/what-loinc-is/" TargetMode="External"/><Relationship Id="rId4" Type="http://schemas.openxmlformats.org/officeDocument/2006/relationships/hyperlink" Target="https://belrai.org/nl" TargetMode="External"/><Relationship Id="rId9" Type="http://schemas.openxmlformats.org/officeDocument/2006/relationships/hyperlink" Target="https://www.ema.europa.eu/en/human-regulatory/overview/data-medicines-iso-idmp-standards-overview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6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0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microsoft.com/office/2007/relationships/hdphoto" Target="../media/hdphoto2.wdp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microsoft.com/office/2007/relationships/hdphoto" Target="../media/hdphoto1.wdp"/><Relationship Id="rId14" Type="http://schemas.openxmlformats.org/officeDocument/2006/relationships/image" Target="../media/image3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09048" y="1162229"/>
            <a:ext cx="4355400" cy="556199"/>
          </a:xfrm>
        </p:spPr>
        <p:txBody>
          <a:bodyPr/>
          <a:lstStyle/>
          <a:p>
            <a:r>
              <a:rPr lang="fr" sz="3200" smtClean="0"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eGezondheid</a:t>
            </a:r>
            <a:endParaRPr lang="en-US" sz="3200" dirty="0">
              <a:latin typeface="Open Sans Semibold" panose="020B0604020202020204" charset="0"/>
              <a:ea typeface="Open Sans Semibold" panose="020B0604020202020204" charset="0"/>
              <a:cs typeface="Open Sans Semibold" panose="020B060402020202020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nl-NL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Stand van zaken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nl-NL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Actieplan 2022-2024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11424" y="4005064"/>
            <a:ext cx="3903062" cy="11178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1400" smtClean="0"/>
              <a:t>Wit-Gele Kruis Antwerpen</a:t>
            </a:r>
          </a:p>
          <a:p>
            <a:pPr>
              <a:lnSpc>
                <a:spcPct val="150000"/>
              </a:lnSpc>
            </a:pPr>
            <a:r>
              <a:rPr lang="nl-NL" sz="1400" smtClean="0"/>
              <a:t>30 mei 2023</a:t>
            </a:r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10704512" y="1394392"/>
            <a:ext cx="648072" cy="648072"/>
          </a:xfrm>
          <a:prstGeom prst="ellipse">
            <a:avLst/>
          </a:prstGeom>
          <a:solidFill>
            <a:srgbClr val="E2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113776" y="6205038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Patiëntenportaal MijnGezondheid.be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322922"/>
            <a:ext cx="8004312" cy="145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00248 -1.3988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6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3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eGezondheid - Prioriteiten </a:t>
            </a:r>
            <a:r>
              <a:rPr lang="nl-NL" sz="3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2023-2024</a:t>
            </a:r>
            <a:endParaRPr lang="fr-BE" sz="3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427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12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Actieplan</a:t>
            </a:r>
            <a:r>
              <a:rPr lang="en-US" dirty="0" smtClean="0"/>
              <a:t> 2022-2024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11424" y="2780928"/>
            <a:ext cx="3240000" cy="1524424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nl-BE" dirty="0"/>
              <a:t>1</a:t>
            </a:r>
            <a:r>
              <a:rPr lang="nl-BE" baseline="30000" dirty="0"/>
              <a:t>ste</a:t>
            </a:r>
            <a:r>
              <a:rPr lang="nl-BE" dirty="0"/>
              <a:t> actieplan (</a:t>
            </a:r>
            <a:r>
              <a:rPr lang="nl-BE" dirty="0" err="1"/>
              <a:t>roadmap</a:t>
            </a:r>
            <a:r>
              <a:rPr lang="nl-BE" dirty="0"/>
              <a:t>) </a:t>
            </a:r>
          </a:p>
          <a:p>
            <a:pPr>
              <a:lnSpc>
                <a:spcPts val="1400"/>
              </a:lnSpc>
            </a:pPr>
            <a:endParaRPr lang="nl-BE" dirty="0"/>
          </a:p>
          <a:p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2013</a:t>
            </a:r>
          </a:p>
          <a:p>
            <a:pPr>
              <a:lnSpc>
                <a:spcPts val="1400"/>
              </a:lnSpc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39996" y="2780928"/>
            <a:ext cx="3240000" cy="1524424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nl-BE"/>
              <a:t>Versie </a:t>
            </a:r>
            <a:r>
              <a:rPr lang="nl-BE" b="1"/>
              <a:t>4.0 </a:t>
            </a:r>
            <a:r>
              <a:rPr lang="nl-BE" b="1" dirty="0"/>
              <a:t>(2022-2024) </a:t>
            </a:r>
          </a:p>
          <a:p>
            <a:pPr>
              <a:lnSpc>
                <a:spcPts val="1400"/>
              </a:lnSpc>
            </a:pPr>
            <a:endParaRPr lang="nl-BE" b="1" dirty="0"/>
          </a:p>
          <a:p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Continuïteit</a:t>
            </a:r>
            <a:r>
              <a:rPr lang="nl-BE" b="1"/>
              <a:t/>
            </a:r>
            <a:br>
              <a:rPr lang="nl-BE" b="1"/>
            </a:br>
            <a:r>
              <a:rPr lang="nl-B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 </a:t>
            </a: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eerste 3 plannen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968568" y="2793504"/>
            <a:ext cx="3240000" cy="1524424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nl-BE"/>
              <a:t>Inwerkingtreding </a:t>
            </a:r>
            <a:endParaRPr lang="nl-BE" dirty="0"/>
          </a:p>
          <a:p>
            <a:pPr>
              <a:lnSpc>
                <a:spcPts val="1400"/>
              </a:lnSpc>
            </a:pPr>
            <a:endParaRPr lang="nl-BE" dirty="0"/>
          </a:p>
          <a:p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oktober 2022</a:t>
            </a:r>
          </a:p>
          <a:p>
            <a:pPr>
              <a:lnSpc>
                <a:spcPts val="1400"/>
              </a:lnSpc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51424" y="3009208"/>
            <a:ext cx="0" cy="533932"/>
          </a:xfrm>
          <a:prstGeom prst="line">
            <a:avLst/>
          </a:prstGeom>
          <a:ln w="15875">
            <a:solidFill>
              <a:srgbClr val="065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36160" y="3009208"/>
            <a:ext cx="0" cy="533932"/>
          </a:xfrm>
          <a:prstGeom prst="line">
            <a:avLst/>
          </a:prstGeom>
          <a:ln w="15875">
            <a:solidFill>
              <a:srgbClr val="065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Aandachtspunten bij de uitwerking ervan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B-IHR (Belgian </a:t>
            </a:r>
            <a:r>
              <a:rPr lang="nl-BE" dirty="0" err="1" smtClean="0"/>
              <a:t>Integrated</a:t>
            </a:r>
            <a:r>
              <a:rPr lang="nl-BE" dirty="0" smtClean="0"/>
              <a:t> Health Record)</a:t>
            </a:r>
          </a:p>
          <a:p>
            <a:r>
              <a:rPr lang="nl-BE" dirty="0" smtClean="0"/>
              <a:t>HDA (Health Data Authority)</a:t>
            </a:r>
          </a:p>
          <a:p>
            <a:r>
              <a:rPr lang="nl-BE" dirty="0" smtClean="0"/>
              <a:t>COVID-19-pandemie &gt; </a:t>
            </a:r>
            <a:r>
              <a:rPr lang="nl-BE" dirty="0" err="1" smtClean="0"/>
              <a:t>eGezondheidsdiensten</a:t>
            </a:r>
            <a:r>
              <a:rPr lang="nl-BE" dirty="0" smtClean="0"/>
              <a:t> </a:t>
            </a:r>
          </a:p>
          <a:p>
            <a:r>
              <a:rPr lang="nl-BE" dirty="0" smtClean="0"/>
              <a:t>Geleerde lessen uit de vorige actieplannen</a:t>
            </a:r>
          </a:p>
          <a:p>
            <a:r>
              <a:rPr lang="nl-BE" dirty="0" smtClean="0"/>
              <a:t>Voorbereiding invoering EHDS (European Health Data Space)</a:t>
            </a:r>
          </a:p>
          <a:p>
            <a:pPr lvl="1"/>
            <a:r>
              <a:rPr lang="nl-BE" dirty="0" smtClean="0"/>
              <a:t>1  een efficiënt beheersysteem van de gegevens en voorschriften voor de uitwisseling van gegevens</a:t>
            </a:r>
          </a:p>
          <a:p>
            <a:pPr lvl="1"/>
            <a:r>
              <a:rPr lang="nl-BE" dirty="0" smtClean="0"/>
              <a:t>2  kwaliteit van de gegevens</a:t>
            </a:r>
          </a:p>
          <a:p>
            <a:pPr lvl="1"/>
            <a:r>
              <a:rPr lang="nl-BE" smtClean="0"/>
              <a:t>3  een </a:t>
            </a:r>
            <a:r>
              <a:rPr lang="nl-BE" dirty="0"/>
              <a:t>goede</a:t>
            </a:r>
            <a:r>
              <a:rPr lang="nl-BE" dirty="0" smtClean="0"/>
              <a:t> infrastructuur en interoperabiliteit</a:t>
            </a:r>
          </a:p>
          <a:p>
            <a:pPr indent="-449263"/>
            <a:r>
              <a:rPr lang="nl-BE" dirty="0"/>
              <a:t>Voor volledige actieplan, zie </a:t>
            </a:r>
            <a:r>
              <a:rPr lang="nl-BE" dirty="0" smtClean="0">
                <a:hlinkClick r:id="rId3"/>
              </a:rPr>
              <a:t>https://www.ehealth.fgov.be/nl/page/roadmap-4.0</a:t>
            </a:r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40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Governance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063552" y="1988840"/>
            <a:ext cx="7788690" cy="3529726"/>
            <a:chOff x="2267750" y="2852936"/>
            <a:chExt cx="7788690" cy="3529726"/>
          </a:xfrm>
        </p:grpSpPr>
        <p:sp>
          <p:nvSpPr>
            <p:cNvPr id="8" name="TextBox 7"/>
            <p:cNvSpPr txBox="1"/>
            <p:nvPr/>
          </p:nvSpPr>
          <p:spPr>
            <a:xfrm>
              <a:off x="5202287" y="2852936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IMC </a:t>
              </a:r>
              <a:r>
                <a:rPr lang="en-US" sz="1600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Volksgezondheid</a:t>
              </a:r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</a:p>
            <a:p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&amp; IKW </a:t>
              </a:r>
              <a:r>
                <a:rPr lang="en-US" sz="1600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eGezondheid</a:t>
              </a:r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67750" y="5797887"/>
              <a:ext cx="2727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Program </a:t>
              </a:r>
              <a:endParaRPr lang="en-US" sz="1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algn="ctr"/>
              <a:r>
                <a:rPr lang="en-US" sz="1600" dirty="0" smtClean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Board </a:t>
              </a:r>
              <a:r>
                <a:rPr lang="en-US" sz="1600" dirty="0" err="1" smtClean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eGezondheid</a:t>
              </a:r>
              <a:endParaRPr lang="en-US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36160" y="5920998"/>
              <a:ext cx="252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eGezondheidsprojecten</a:t>
              </a:r>
              <a:endParaRPr lang="en-US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863752" y="3717032"/>
              <a:ext cx="1152128" cy="1808411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231904" y="6090275"/>
              <a:ext cx="2088232" cy="0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70561" y="3720868"/>
              <a:ext cx="995330" cy="1808411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762507" y="4107724"/>
              <a:ext cx="1027025" cy="1027025"/>
            </a:xfrm>
            <a:prstGeom prst="ellipse">
              <a:avLst/>
            </a:prstGeom>
            <a:solidFill>
              <a:srgbClr val="087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9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87670"/>
                </a:solidFill>
              </a:rPr>
              <a:t>Niveau 1</a:t>
            </a:r>
            <a:r>
              <a:rPr lang="nl-BE" dirty="0" smtClean="0"/>
              <a:t>  Politiek &amp; strategisch niveau (</a:t>
            </a:r>
            <a:r>
              <a:rPr lang="nl-NL" dirty="0" smtClean="0"/>
              <a:t>IMC Volksgezondheid </a:t>
            </a:r>
            <a:br>
              <a:rPr lang="nl-NL" dirty="0" smtClean="0"/>
            </a:br>
            <a:r>
              <a:rPr lang="nl-NL" dirty="0" smtClean="0"/>
              <a:t>	en IKW </a:t>
            </a:r>
            <a:r>
              <a:rPr lang="nl-NL" dirty="0" err="1" smtClean="0"/>
              <a:t>eGezondheid</a:t>
            </a:r>
            <a:r>
              <a:rPr lang="nl-NL" dirty="0" smtClean="0"/>
              <a:t>)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beheert en volgt de strategische doelstellingen op die voortvloeien uit de beleidskeuzes gemaakt door de federale regering en de deelentiteiten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1" r="224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85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Governance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b="1" dirty="0">
                <a:solidFill>
                  <a:srgbClr val="087670"/>
                </a:solidFill>
              </a:rPr>
              <a:t>Niveau 2 </a:t>
            </a:r>
            <a:r>
              <a:rPr lang="nl-BE" dirty="0" smtClean="0"/>
              <a:t>Tactisch niveau (Program Board </a:t>
            </a:r>
            <a:r>
              <a:rPr lang="nl-BE" dirty="0" err="1" smtClean="0"/>
              <a:t>eGezondheid</a:t>
            </a:r>
            <a:r>
              <a:rPr lang="nl-BE" dirty="0" smtClean="0"/>
              <a:t>) </a:t>
            </a:r>
          </a:p>
          <a:p>
            <a:endParaRPr lang="nl-BE" dirty="0" smtClean="0"/>
          </a:p>
          <a:p>
            <a:pPr lvl="1"/>
            <a:r>
              <a:rPr lang="nl-NL" dirty="0" smtClean="0"/>
              <a:t>staat in voor de vertrouwelijkheid, de veiligheid en de betrouwbaarheid van de gegevensuitwisselingen overeenkomstig de in het actieplan </a:t>
            </a:r>
            <a:r>
              <a:rPr lang="nl-NL" dirty="0" err="1" smtClean="0"/>
              <a:t>eGezondheid</a:t>
            </a:r>
            <a:r>
              <a:rPr lang="nl-NL" dirty="0" smtClean="0"/>
              <a:t> gemaakte afspraken</a:t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smtClean="0"/>
              <a:t>bevordert het gebruik van online gezondheidsdiensten door de actoren en de gebruikers van gezondheidszorg</a:t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smtClean="0"/>
              <a:t>vormt de schakel tussen de dagelijkse werking van het plan en de strategische leiding van het actieplan </a:t>
            </a:r>
            <a:r>
              <a:rPr lang="nl-NL" dirty="0" err="1" smtClean="0"/>
              <a:t>eGezondheid</a:t>
            </a:r>
            <a:endParaRPr lang="nl-NL" dirty="0" smtClean="0"/>
          </a:p>
          <a:p>
            <a:pPr lvl="1"/>
            <a:endParaRPr lang="nl-BE" dirty="0" smtClean="0"/>
          </a:p>
          <a:p>
            <a:endParaRPr lang="en-US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5" b="15495"/>
          <a:stretch>
            <a:fillRect/>
          </a:stretch>
        </p:blipFill>
        <p:spPr>
          <a:xfrm>
            <a:off x="7560543" y="1439576"/>
            <a:ext cx="4631457" cy="47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Governance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87670"/>
                </a:solidFill>
              </a:rPr>
              <a:t>Niveau 3</a:t>
            </a:r>
            <a:r>
              <a:rPr lang="nl-BE" dirty="0" smtClean="0"/>
              <a:t> Operationeel niveau (</a:t>
            </a:r>
            <a:r>
              <a:rPr lang="nl-BE" dirty="0" err="1" smtClean="0"/>
              <a:t>eGezondheidsprojecten</a:t>
            </a:r>
            <a:r>
              <a:rPr lang="nl-BE" dirty="0" smtClean="0"/>
              <a:t>)</a:t>
            </a:r>
          </a:p>
          <a:p>
            <a:endParaRPr lang="nl-BE" dirty="0" smtClean="0"/>
          </a:p>
          <a:p>
            <a:pPr lvl="1"/>
            <a:r>
              <a:rPr lang="nl-NL" dirty="0" err="1" smtClean="0"/>
              <a:t>governance</a:t>
            </a:r>
            <a:r>
              <a:rPr lang="nl-NL" dirty="0" smtClean="0"/>
              <a:t> eigen aan elke partnerinstelling in het kader van het beheer van haar projecten</a:t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smtClean="0"/>
              <a:t>staat in voor de coherentie tussen de functionele en technische architectuur van de projecten</a:t>
            </a:r>
          </a:p>
          <a:p>
            <a:pPr lvl="1"/>
            <a:endParaRPr lang="nl-BE" dirty="0" smtClean="0"/>
          </a:p>
          <a:p>
            <a:endParaRPr lang="en-US" dirty="0"/>
          </a:p>
        </p:txBody>
      </p:sp>
      <p:pic>
        <p:nvPicPr>
          <p:cNvPr id="9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6379" r="26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93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7D7-3B07-4F16-B17F-21A2F67651B8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 smtClean="0"/>
              <a:t>Belgian</a:t>
            </a:r>
            <a:r>
              <a:rPr lang="nl-NL" dirty="0" smtClean="0"/>
              <a:t> </a:t>
            </a:r>
            <a:r>
              <a:rPr lang="nl-NL" dirty="0" err="1" smtClean="0"/>
              <a:t>Integrated</a:t>
            </a:r>
            <a:r>
              <a:rPr lang="nl-NL" dirty="0" smtClean="0"/>
              <a:t> Health Record (B-IHR)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altLang="nl-BE" dirty="0" smtClean="0"/>
              <a:t>Een omgeving waar</a:t>
            </a:r>
          </a:p>
          <a:p>
            <a:pPr lvl="1"/>
            <a:r>
              <a:rPr lang="nl-BE" altLang="nl-BE" dirty="0" smtClean="0"/>
              <a:t>een burger/patiënt een helder zicht heeft op zijn/haar/hun eigen </a:t>
            </a:r>
            <a:r>
              <a:rPr lang="nl-BE" altLang="nl-BE" dirty="0" err="1" smtClean="0"/>
              <a:t>gezondheids</a:t>
            </a:r>
            <a:r>
              <a:rPr lang="nl-BE" altLang="nl-BE" dirty="0" smtClean="0"/>
              <a:t>(zorg)- en </a:t>
            </a:r>
            <a:r>
              <a:rPr lang="nl-BE" altLang="nl-BE" dirty="0" err="1" smtClean="0"/>
              <a:t>welzijns</a:t>
            </a:r>
            <a:r>
              <a:rPr lang="nl-BE" altLang="nl-BE" dirty="0" smtClean="0"/>
              <a:t>(zorg)gegevens</a:t>
            </a:r>
          </a:p>
          <a:p>
            <a:pPr lvl="1"/>
            <a:r>
              <a:rPr lang="nl-BE" altLang="nl-BE" dirty="0" smtClean="0"/>
              <a:t>iedereen die voor die persoon zorgt een zicht heeft op alle gegevens die belangrijk zijn om hoogwaardige zorg te kunnen verlenen</a:t>
            </a:r>
          </a:p>
          <a:p>
            <a:r>
              <a:rPr lang="nl-BE" altLang="nl-BE" dirty="0" smtClean="0"/>
              <a:t>Iedere betrokkene kan actief bijdragen om de informatie actueel en correct te houden</a:t>
            </a:r>
          </a:p>
          <a:p>
            <a:r>
              <a:rPr lang="nl-BE" altLang="nl-BE" dirty="0" smtClean="0"/>
              <a:t>Betere systemen voor het invoeren, structureren en ordenen van alle beschikbare informatie, met meer toegevoegde waarde voor de zorg</a:t>
            </a:r>
          </a:p>
          <a:p>
            <a:r>
              <a:rPr lang="nl-BE" altLang="nl-BE" dirty="0" smtClean="0"/>
              <a:t>Ondersteuning van intensief (secundair) hergebruik van gegevens voor</a:t>
            </a:r>
          </a:p>
          <a:p>
            <a:pPr lvl="1"/>
            <a:r>
              <a:rPr lang="nl-BE" altLang="nl-BE" dirty="0" smtClean="0"/>
              <a:t>wetenschappelijk onderzoek, ontwikkeling en innovatie</a:t>
            </a:r>
          </a:p>
          <a:p>
            <a:pPr lvl="1"/>
            <a:r>
              <a:rPr lang="nl-BE" altLang="nl-BE" dirty="0" smtClean="0"/>
              <a:t>beleidsondersteuning</a:t>
            </a:r>
          </a:p>
          <a:p>
            <a:pPr lvl="1"/>
            <a:r>
              <a:rPr lang="nl-BE" altLang="nl-BE" dirty="0" smtClean="0"/>
              <a:t>populatiemanagement</a:t>
            </a:r>
          </a:p>
          <a:p>
            <a:r>
              <a:rPr lang="nl-BE" altLang="nl-BE" dirty="0" smtClean="0"/>
              <a:t>Meer info op </a:t>
            </a:r>
            <a:r>
              <a:rPr lang="nl-BE" altLang="nl-BE" dirty="0" smtClean="0">
                <a:hlinkClick r:id="rId3"/>
              </a:rPr>
              <a:t>https://www.frankrobben.be/wp-content/uploads/2023/03/B-IHR.pdf</a:t>
            </a:r>
            <a:endParaRPr lang="nl-BE" altLang="nl-BE" dirty="0" smtClean="0"/>
          </a:p>
          <a:p>
            <a:endParaRPr lang="nl-BE" altLang="nl-BE" dirty="0" smtClean="0"/>
          </a:p>
          <a:p>
            <a:pPr lvl="1"/>
            <a:endParaRPr lang="fr-F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B-IHR: kernobjectieven</a:t>
            </a:r>
            <a:endParaRPr lang="nl-BE" dirty="0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65319502-B5AF-452D-82A6-4174A70AF2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016284"/>
              </p:ext>
            </p:extLst>
          </p:nvPr>
        </p:nvGraphicFramePr>
        <p:xfrm>
          <a:off x="838201" y="1597985"/>
          <a:ext cx="10515600" cy="4347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084">
                  <a:extLst>
                    <a:ext uri="{9D8B030D-6E8A-4147-A177-3AD203B41FA5}">
                      <a16:colId xmlns:a16="http://schemas.microsoft.com/office/drawing/2014/main" val="672354770"/>
                    </a:ext>
                  </a:extLst>
                </a:gridCol>
                <a:gridCol w="1961149">
                  <a:extLst>
                    <a:ext uri="{9D8B030D-6E8A-4147-A177-3AD203B41FA5}">
                      <a16:colId xmlns:a16="http://schemas.microsoft.com/office/drawing/2014/main" val="405276149"/>
                    </a:ext>
                  </a:extLst>
                </a:gridCol>
                <a:gridCol w="8141367">
                  <a:extLst>
                    <a:ext uri="{9D8B030D-6E8A-4147-A177-3AD203B41FA5}">
                      <a16:colId xmlns:a16="http://schemas.microsoft.com/office/drawing/2014/main" val="4016219758"/>
                    </a:ext>
                  </a:extLst>
                </a:gridCol>
              </a:tblGrid>
              <a:tr h="52730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gezondheid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ondersteunen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van kwaliteit, continuïteit en veiligheid van de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gezondheids- en welzijnszorg via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een geïntegreerd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elektronisch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dossier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171686"/>
                  </a:ext>
                </a:extLst>
              </a:tr>
              <a:tr h="72671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zorggebruiker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b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etrokkenheid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en empowerment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van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burger/patiënt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met een sterkere toegang tot zijn </a:t>
                      </a:r>
                      <a:r>
                        <a:rPr lang="nl-BE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gezondheids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(zorg)- en </a:t>
                      </a:r>
                      <a:r>
                        <a:rPr lang="nl-BE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welzijns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(zorg)gegevens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en aandacht voor health </a:t>
                      </a:r>
                      <a:r>
                        <a:rPr lang="nl-BE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literacy</a:t>
                      </a:r>
                      <a:endParaRPr lang="nl-BE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621119"/>
                  </a:ext>
                </a:extLst>
              </a:tr>
              <a:tr h="74486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zorgproces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mpowerment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van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de zorgverlener door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de invoer,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de kwaliteit, de beschikbaarheid en de toegang tot </a:t>
                      </a:r>
                      <a:r>
                        <a:rPr lang="nl-BE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gezondheids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(zorg)-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en </a:t>
                      </a:r>
                      <a:r>
                        <a:rPr lang="nl-BE" sz="1600" baseline="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welzijns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(zorg)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gegevens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te verbeteren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met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het oog op meer kwaliteitsvolle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zorg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752121"/>
                  </a:ext>
                </a:extLst>
              </a:tr>
              <a:tr h="52416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hergebruik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f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aciliteren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van de uitwisseling van </a:t>
                      </a:r>
                      <a:r>
                        <a:rPr lang="nl-BE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gezondheids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(zorg)-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en </a:t>
                      </a:r>
                      <a:r>
                        <a:rPr lang="nl-BE" sz="1600" baseline="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welzijns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(zorg)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gegevens,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en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van hergebruik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van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data zowel voor 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primaire (kwaliteitsvolle zorgverstrekking) als voor secundaire doeleinden</a:t>
                      </a:r>
                      <a:endParaRPr lang="nl-BE" sz="1600" dirty="0" smtClean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993450"/>
                  </a:ext>
                </a:extLst>
              </a:tr>
              <a:tr h="69694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maatschappelijk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beschikbaar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maken van gegevens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voor onderzoek,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ontwikkeling,</a:t>
                      </a:r>
                      <a:r>
                        <a:rPr lang="nl-BE" sz="16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innovatie, beleidsondersteuning en populatiemanagement (secundair gebruik)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801790"/>
                  </a:ext>
                </a:extLst>
              </a:tr>
              <a:tr h="69924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6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administratief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igitaliseren </a:t>
                      </a:r>
                      <a:r>
                        <a:rPr lang="nl-BE" sz="16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en optimaliseren van administratieve </a:t>
                      </a:r>
                      <a:r>
                        <a:rPr lang="nl-BE" sz="16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verwerking</a:t>
                      </a:r>
                      <a:endParaRPr lang="en-GB" sz="16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037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6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Glossarium gebruikte afkortingen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 smtClean="0"/>
              <a:t>API: </a:t>
            </a:r>
            <a:r>
              <a:rPr lang="en-US" sz="1400" dirty="0" smtClean="0">
                <a:hlinkClick r:id="rId3"/>
              </a:rPr>
              <a:t>Application Programming Interface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err="1" smtClean="0"/>
              <a:t>BelRAI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4"/>
              </a:rPr>
              <a:t>Belgian Resident Assessment Instrument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B-IHR: </a:t>
            </a:r>
            <a:r>
              <a:rPr lang="en-US" sz="1400" dirty="0" smtClean="0">
                <a:hlinkClick r:id="rId5"/>
              </a:rPr>
              <a:t>Belgian Integrated Electronic Health Record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DTW: </a:t>
            </a:r>
            <a:r>
              <a:rPr lang="en-US" sz="1400" dirty="0" err="1" smtClean="0"/>
              <a:t>Dienst</a:t>
            </a:r>
            <a:r>
              <a:rPr lang="en-US" sz="1400" dirty="0" smtClean="0"/>
              <a:t> met </a:t>
            </a:r>
            <a:r>
              <a:rPr lang="en-US" sz="1400" dirty="0" err="1" smtClean="0"/>
              <a:t>Toegevoegde</a:t>
            </a:r>
            <a:r>
              <a:rPr lang="en-US" sz="1400" dirty="0" smtClean="0"/>
              <a:t> </a:t>
            </a:r>
            <a:r>
              <a:rPr lang="en-US" sz="1400" dirty="0" err="1" smtClean="0"/>
              <a:t>Waarde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DZOP: </a:t>
            </a:r>
            <a:r>
              <a:rPr lang="en-US" sz="1400" dirty="0" smtClean="0">
                <a:hlinkClick r:id="rId6"/>
              </a:rPr>
              <a:t>Alivia </a:t>
            </a:r>
            <a:r>
              <a:rPr lang="en-US" sz="1400" dirty="0" err="1" smtClean="0">
                <a:hlinkClick r:id="rId6"/>
              </a:rPr>
              <a:t>Digitaal</a:t>
            </a:r>
            <a:r>
              <a:rPr lang="en-US" sz="1400" dirty="0" smtClean="0">
                <a:hlinkClick r:id="rId6"/>
              </a:rPr>
              <a:t> </a:t>
            </a:r>
            <a:r>
              <a:rPr lang="en-US" sz="1400" dirty="0" err="1" smtClean="0">
                <a:hlinkClick r:id="rId6"/>
              </a:rPr>
              <a:t>Zorg</a:t>
            </a:r>
            <a:r>
              <a:rPr lang="en-US" sz="1400" dirty="0" smtClean="0">
                <a:hlinkClick r:id="rId6"/>
              </a:rPr>
              <a:t>- </a:t>
            </a:r>
            <a:r>
              <a:rPr lang="en-US" sz="1400" dirty="0" err="1" smtClean="0">
                <a:hlinkClick r:id="rId6"/>
              </a:rPr>
              <a:t>en</a:t>
            </a:r>
            <a:r>
              <a:rPr lang="en-US" sz="1400" dirty="0" smtClean="0">
                <a:hlinkClick r:id="rId6"/>
              </a:rPr>
              <a:t> </a:t>
            </a:r>
            <a:r>
              <a:rPr lang="en-US" sz="1400" dirty="0" err="1" smtClean="0">
                <a:hlinkClick r:id="rId6"/>
              </a:rPr>
              <a:t>Ondersteuningsplan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EHDS: </a:t>
            </a:r>
            <a:r>
              <a:rPr lang="en-US" sz="1400" dirty="0" smtClean="0">
                <a:hlinkClick r:id="rId7"/>
              </a:rPr>
              <a:t>European Health Data Space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EPD: </a:t>
            </a:r>
            <a:r>
              <a:rPr lang="en-US" sz="1400" dirty="0" err="1" smtClean="0"/>
              <a:t>Elektronisch</a:t>
            </a:r>
            <a:r>
              <a:rPr lang="en-US" sz="1400" dirty="0" smtClean="0"/>
              <a:t> </a:t>
            </a:r>
            <a:r>
              <a:rPr lang="en-US" sz="1400" dirty="0" err="1" smtClean="0"/>
              <a:t>PatiëntenDossier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FHIR: </a:t>
            </a:r>
            <a:r>
              <a:rPr lang="nl-BE" sz="1400" dirty="0" err="1" smtClean="0">
                <a:hlinkClick r:id="rId8"/>
              </a:rPr>
              <a:t>Fast</a:t>
            </a:r>
            <a:r>
              <a:rPr lang="nl-BE" sz="1400" dirty="0" smtClean="0">
                <a:hlinkClick r:id="rId8"/>
              </a:rPr>
              <a:t> Healthcare </a:t>
            </a:r>
            <a:r>
              <a:rPr lang="nl-BE" sz="1400" dirty="0" err="1" smtClean="0">
                <a:hlinkClick r:id="rId8"/>
              </a:rPr>
              <a:t>Interoperability</a:t>
            </a:r>
            <a:r>
              <a:rPr lang="nl-BE" sz="1400" dirty="0" smtClean="0">
                <a:hlinkClick r:id="rId8"/>
              </a:rPr>
              <a:t> Resources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GAB: </a:t>
            </a:r>
            <a:r>
              <a:rPr lang="en-US" sz="1400" dirty="0" err="1" smtClean="0"/>
              <a:t>Gevalideerde</a:t>
            </a:r>
            <a:r>
              <a:rPr lang="en-US" sz="1400" dirty="0" smtClean="0"/>
              <a:t> </a:t>
            </a:r>
            <a:r>
              <a:rPr lang="en-US" sz="1400" dirty="0" err="1" smtClean="0"/>
              <a:t>Authentiek</a:t>
            </a:r>
            <a:r>
              <a:rPr lang="en-US" sz="1400" dirty="0" smtClean="0"/>
              <a:t> </a:t>
            </a:r>
            <a:r>
              <a:rPr lang="en-US" sz="1400" dirty="0" err="1" smtClean="0"/>
              <a:t>Bron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GMD: </a:t>
            </a:r>
            <a:r>
              <a:rPr lang="en-US" sz="1400" dirty="0" err="1" smtClean="0"/>
              <a:t>Globaal</a:t>
            </a:r>
            <a:r>
              <a:rPr lang="en-US" sz="1400" dirty="0" smtClean="0"/>
              <a:t> </a:t>
            </a:r>
            <a:r>
              <a:rPr lang="en-US" sz="1400" dirty="0" err="1" smtClean="0"/>
              <a:t>Medisch</a:t>
            </a:r>
            <a:r>
              <a:rPr lang="en-US" sz="1400" dirty="0" smtClean="0"/>
              <a:t> Dossier</a:t>
            </a:r>
          </a:p>
          <a:p>
            <a:pPr>
              <a:lnSpc>
                <a:spcPct val="100000"/>
              </a:lnSpc>
            </a:pPr>
            <a:r>
              <a:rPr lang="en-US" sz="1400" dirty="0" smtClean="0"/>
              <a:t>HDA: Health Data Authority</a:t>
            </a:r>
          </a:p>
          <a:p>
            <a:pPr>
              <a:lnSpc>
                <a:spcPct val="100000"/>
              </a:lnSpc>
            </a:pPr>
            <a:r>
              <a:rPr lang="en-US" sz="1400" dirty="0" smtClean="0"/>
              <a:t>IKW: </a:t>
            </a:r>
            <a:r>
              <a:rPr lang="en-US" sz="1400" dirty="0" err="1" smtClean="0"/>
              <a:t>InterKabinettenWerkgroep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IMC: </a:t>
            </a:r>
            <a:r>
              <a:rPr lang="en-US" sz="1400" dirty="0" err="1" smtClean="0"/>
              <a:t>InterMinisteriële</a:t>
            </a:r>
            <a:r>
              <a:rPr lang="en-US" sz="1400" dirty="0" smtClean="0"/>
              <a:t> </a:t>
            </a:r>
            <a:r>
              <a:rPr lang="en-US" sz="1400" dirty="0" err="1" smtClean="0"/>
              <a:t>Conferentie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/>
              <a:t>ISO IDMP: </a:t>
            </a:r>
            <a:r>
              <a:rPr lang="en-US" sz="1400" dirty="0">
                <a:hlinkClick r:id="rId9"/>
              </a:rPr>
              <a:t>International Organization for Standardization </a:t>
            </a:r>
            <a:r>
              <a:rPr lang="en-US" sz="1400" dirty="0" smtClean="0">
                <a:hlinkClick r:id="rId9"/>
              </a:rPr>
              <a:t>standard for </a:t>
            </a:r>
            <a:r>
              <a:rPr lang="en-US" sz="1400" dirty="0">
                <a:hlinkClick r:id="rId9"/>
              </a:rPr>
              <a:t>the </a:t>
            </a:r>
            <a:r>
              <a:rPr lang="en-US" sz="1400" dirty="0" err="1" smtClean="0">
                <a:hlinkClick r:id="rId9"/>
              </a:rPr>
              <a:t>IDentification</a:t>
            </a:r>
            <a:r>
              <a:rPr lang="en-US" sz="1400" dirty="0" smtClean="0">
                <a:hlinkClick r:id="rId9"/>
              </a:rPr>
              <a:t> </a:t>
            </a:r>
            <a:r>
              <a:rPr lang="en-US" sz="1400" dirty="0">
                <a:hlinkClick r:id="rId9"/>
              </a:rPr>
              <a:t>of </a:t>
            </a:r>
            <a:r>
              <a:rPr lang="en-US" sz="1400" dirty="0" smtClean="0">
                <a:hlinkClick r:id="rId9"/>
              </a:rPr>
              <a:t>Medicinal Products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/>
              <a:t>LOINC: </a:t>
            </a:r>
            <a:r>
              <a:rPr lang="nl-BE" sz="1400" dirty="0" err="1">
                <a:hlinkClick r:id="rId10"/>
              </a:rPr>
              <a:t>Logical</a:t>
            </a:r>
            <a:r>
              <a:rPr lang="nl-BE" sz="1400" dirty="0">
                <a:hlinkClick r:id="rId10"/>
              </a:rPr>
              <a:t> </a:t>
            </a:r>
            <a:r>
              <a:rPr lang="nl-BE" sz="1400" dirty="0" err="1">
                <a:hlinkClick r:id="rId10"/>
              </a:rPr>
              <a:t>Observation</a:t>
            </a:r>
            <a:r>
              <a:rPr lang="nl-BE" sz="1400" dirty="0">
                <a:hlinkClick r:id="rId10"/>
              </a:rPr>
              <a:t>, </a:t>
            </a:r>
            <a:r>
              <a:rPr lang="nl-BE" sz="1400" dirty="0" err="1">
                <a:hlinkClick r:id="rId10"/>
              </a:rPr>
              <a:t>Identifiers</a:t>
            </a:r>
            <a:r>
              <a:rPr lang="nl-BE" sz="1400" dirty="0">
                <a:hlinkClick r:id="rId10"/>
              </a:rPr>
              <a:t>, </a:t>
            </a:r>
            <a:r>
              <a:rPr lang="nl-BE" sz="1400" dirty="0" err="1">
                <a:hlinkClick r:id="rId10"/>
              </a:rPr>
              <a:t>Names</a:t>
            </a:r>
            <a:r>
              <a:rPr lang="nl-BE" sz="1400" dirty="0">
                <a:hlinkClick r:id="rId10"/>
              </a:rPr>
              <a:t> </a:t>
            </a:r>
            <a:r>
              <a:rPr lang="nl-BE" sz="1400" dirty="0" err="1">
                <a:hlinkClick r:id="rId10"/>
              </a:rPr>
              <a:t>and</a:t>
            </a:r>
            <a:r>
              <a:rPr lang="nl-BE" sz="1400" dirty="0">
                <a:hlinkClick r:id="rId10"/>
              </a:rPr>
              <a:t> Codes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/>
              <a:t>SNOMED CT: </a:t>
            </a:r>
            <a:r>
              <a:rPr lang="en-US" sz="1400" dirty="0">
                <a:hlinkClick r:id="rId11"/>
              </a:rPr>
              <a:t>Systematized Nomenclature of Medicine Clinical Terms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 err="1" smtClean="0"/>
              <a:t>SumEHR</a:t>
            </a:r>
            <a:r>
              <a:rPr lang="en-US" sz="1400" dirty="0" smtClean="0"/>
              <a:t>: Summary Electronic Health Record</a:t>
            </a:r>
          </a:p>
          <a:p>
            <a:pPr>
              <a:lnSpc>
                <a:spcPct val="100000"/>
              </a:lnSpc>
            </a:pPr>
            <a:r>
              <a:rPr lang="en-US" sz="1400" dirty="0" smtClean="0"/>
              <a:t>VIDIS: </a:t>
            </a:r>
            <a:r>
              <a:rPr lang="nl-BE" sz="1400" dirty="0"/>
              <a:t>Virtual </a:t>
            </a:r>
            <a:r>
              <a:rPr lang="nl-BE" sz="1400" dirty="0" err="1"/>
              <a:t>Integrated</a:t>
            </a:r>
            <a:r>
              <a:rPr lang="nl-BE" sz="1400" dirty="0"/>
              <a:t> Drug Information System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19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Gezondheidsobjectief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nl-BE" altLang="nl-BE" dirty="0" smtClean="0"/>
              <a:t>Ondersteunen van </a:t>
            </a:r>
            <a:r>
              <a:rPr lang="nl-BE" altLang="nl-BE" b="1" dirty="0" smtClean="0"/>
              <a:t>kwaliteit, continuïteit, toegankelijkheid en veiligheid </a:t>
            </a:r>
            <a:r>
              <a:rPr lang="nl-BE" altLang="nl-BE" dirty="0" smtClean="0"/>
              <a:t>van de zorg via een geïntegreerd elektronisch dossier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nl-BE" altLang="nl-BE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nl-BE" altLang="nl-BE" dirty="0" smtClean="0"/>
              <a:t>Naast </a:t>
            </a:r>
            <a:r>
              <a:rPr lang="nl-BE" altLang="nl-BE" b="1" dirty="0" smtClean="0"/>
              <a:t>gezondheid</a:t>
            </a:r>
            <a:r>
              <a:rPr lang="nl-BE" altLang="nl-BE" dirty="0" smtClean="0"/>
              <a:t> ook </a:t>
            </a:r>
            <a:r>
              <a:rPr lang="nl-BE" altLang="nl-BE" b="1" dirty="0" smtClean="0"/>
              <a:t>welzijn</a:t>
            </a:r>
            <a:r>
              <a:rPr lang="nl-BE" altLang="nl-BE" dirty="0" smtClean="0"/>
              <a:t> (geestelijke gezondheid)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nl-BE" altLang="nl-BE" b="1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nl-BE" altLang="nl-BE" b="1" dirty="0" smtClean="0"/>
              <a:t>Overzichtelijke</a:t>
            </a:r>
            <a:r>
              <a:rPr lang="nl-BE" altLang="nl-BE" dirty="0" smtClean="0"/>
              <a:t> informatie (voor zorgteam en burger/patiënt) via een aangepast dashboard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nl-BE" altLang="nl-BE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nl-BE" altLang="nl-BE" dirty="0" smtClean="0"/>
              <a:t>Verzekeren van de </a:t>
            </a:r>
            <a:r>
              <a:rPr lang="nl-BE" altLang="nl-BE" b="1" dirty="0" smtClean="0"/>
              <a:t>kwaliteit, structuur en interoperabiliteit van de informatie </a:t>
            </a:r>
            <a:r>
              <a:rPr lang="nl-BE" altLang="nl-BE" dirty="0" smtClean="0"/>
              <a:t>op basis van zorgepisodes en </a:t>
            </a:r>
            <a:r>
              <a:rPr lang="nl-BE" altLang="nl-BE" b="1" dirty="0"/>
              <a:t>c</a:t>
            </a:r>
            <a:r>
              <a:rPr lang="nl-BE" altLang="nl-BE" b="1" dirty="0" smtClean="0"/>
              <a:t>are sets</a:t>
            </a:r>
            <a:endParaRPr lang="nl-BE" altLang="nl-BE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nl-BE" altLang="nl-BE" b="1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nl-BE" altLang="nl-BE" b="1" dirty="0" smtClean="0"/>
              <a:t>Technologie</a:t>
            </a:r>
            <a:r>
              <a:rPr lang="nl-BE" altLang="nl-BE" dirty="0" smtClean="0"/>
              <a:t> is een hulpmiddel voor de zorg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nl-BE" altLang="nl-BE" b="1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nl-BE" altLang="nl-BE" b="1" dirty="0" err="1" smtClean="0"/>
              <a:t>Evidence</a:t>
            </a:r>
            <a:r>
              <a:rPr lang="nl-BE" altLang="nl-BE" b="1" dirty="0" smtClean="0"/>
              <a:t> </a:t>
            </a:r>
            <a:r>
              <a:rPr lang="nl-BE" altLang="nl-BE" b="1" dirty="0" err="1" smtClean="0"/>
              <a:t>Based</a:t>
            </a:r>
            <a:r>
              <a:rPr lang="nl-BE" altLang="nl-BE" b="1" dirty="0" smtClean="0"/>
              <a:t> </a:t>
            </a:r>
            <a:r>
              <a:rPr lang="nl-BE" altLang="nl-BE" b="1" dirty="0" err="1" smtClean="0"/>
              <a:t>Medicine</a:t>
            </a:r>
            <a:r>
              <a:rPr lang="nl-BE" altLang="nl-BE" dirty="0" smtClean="0"/>
              <a:t>-richtlijnen, klinische beslissingsondersteunende instrumenten en algoritmen (</a:t>
            </a:r>
            <a:r>
              <a:rPr lang="nl-BE" altLang="nl-BE" dirty="0" err="1"/>
              <a:t>a</a:t>
            </a:r>
            <a:r>
              <a:rPr lang="nl-BE" altLang="nl-BE" dirty="0" err="1" smtClean="0"/>
              <a:t>ugmentend</a:t>
            </a:r>
            <a:r>
              <a:rPr lang="nl-BE" altLang="nl-BE" dirty="0" smtClean="0"/>
              <a:t> </a:t>
            </a:r>
            <a:r>
              <a:rPr lang="nl-BE" altLang="nl-BE" dirty="0"/>
              <a:t>i</a:t>
            </a:r>
            <a:r>
              <a:rPr lang="nl-BE" altLang="nl-BE" dirty="0" smtClean="0"/>
              <a:t>ntelligence)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nl-BE" altLang="nl-BE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nl-BE" altLang="nl-BE" dirty="0" smtClean="0"/>
              <a:t>Inzetten op </a:t>
            </a:r>
            <a:r>
              <a:rPr lang="nl-BE" altLang="nl-BE" b="1" dirty="0" err="1" smtClean="0"/>
              <a:t>veranderingmanagement</a:t>
            </a:r>
            <a:r>
              <a:rPr lang="nl-BE" altLang="nl-BE" b="1" dirty="0" smtClean="0"/>
              <a:t> en engagement </a:t>
            </a:r>
            <a:r>
              <a:rPr lang="nl-BE" altLang="nl-BE" dirty="0"/>
              <a:t>=</a:t>
            </a:r>
            <a:r>
              <a:rPr lang="nl-BE" altLang="nl-BE" dirty="0" smtClean="0"/>
              <a:t>&gt; win-win voor alle stakeholders</a:t>
            </a:r>
          </a:p>
          <a:p>
            <a:pPr algn="ctr">
              <a:lnSpc>
                <a:spcPts val="2000"/>
              </a:lnSpc>
              <a:spcBef>
                <a:spcPts val="0"/>
              </a:spcBef>
            </a:pPr>
            <a:endParaRPr lang="nl-BE" altLang="nl-BE" sz="2400" b="1" dirty="0" smtClean="0"/>
          </a:p>
          <a:p>
            <a:pPr algn="ctr">
              <a:lnSpc>
                <a:spcPts val="2000"/>
              </a:lnSpc>
              <a:spcBef>
                <a:spcPts val="0"/>
              </a:spcBef>
            </a:pPr>
            <a:endParaRPr lang="nl-BE" altLang="nl-BE" sz="2400" b="1" dirty="0" smtClean="0"/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nl-BE" altLang="nl-BE" sz="2400" b="1" dirty="0" smtClean="0"/>
              <a:t>Moonshot</a:t>
            </a:r>
            <a:endParaRPr lang="fr-BE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9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Perspectief zorggebruiker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dirty="0" smtClean="0"/>
              <a:t>Gebaseerd op individuele </a:t>
            </a:r>
            <a:r>
              <a:rPr lang="nl-BE" altLang="nl-BE" b="1" dirty="0" smtClean="0"/>
              <a:t>levensdoelen</a:t>
            </a:r>
            <a:r>
              <a:rPr lang="nl-BE" altLang="nl-BE" dirty="0" smtClean="0"/>
              <a:t> en </a:t>
            </a:r>
            <a:r>
              <a:rPr lang="nl-BE" altLang="nl-BE" b="1" dirty="0" smtClean="0"/>
              <a:t>levenskwaliteit</a:t>
            </a:r>
            <a:endParaRPr lang="nl-BE" altLang="nl-BE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nl-BE" altLang="nl-BE" b="1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b="1" dirty="0" smtClean="0"/>
              <a:t>Betrokkenheid</a:t>
            </a:r>
            <a:r>
              <a:rPr lang="nl-BE" altLang="nl-BE" dirty="0" smtClean="0"/>
              <a:t> en </a:t>
            </a:r>
            <a:r>
              <a:rPr lang="nl-BE" altLang="nl-BE" b="1" dirty="0" smtClean="0"/>
              <a:t>empowerment</a:t>
            </a:r>
            <a:r>
              <a:rPr lang="nl-BE" altLang="nl-BE" dirty="0" smtClean="0"/>
              <a:t> van burger/patiënt met toegang tot zijn gegevens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nl-BE" altLang="nl-BE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dirty="0" smtClean="0"/>
              <a:t>Burger/patiënt wordt een </a:t>
            </a:r>
            <a:r>
              <a:rPr lang="nl-BE" altLang="nl-BE" b="1" dirty="0" smtClean="0"/>
              <a:t>actieve partner </a:t>
            </a:r>
            <a:r>
              <a:rPr lang="nl-BE" altLang="nl-BE" dirty="0" smtClean="0"/>
              <a:t>(deel van het zorgteam) in het zorgproces en moet zelf input kunnen geven voor zijn dossier en al zijn gegevens zien (viewers/dashboard)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nl-BE" altLang="nl-BE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dirty="0" smtClean="0"/>
              <a:t>Aandacht voor </a:t>
            </a:r>
            <a:r>
              <a:rPr lang="nl-BE" altLang="nl-BE" b="1" dirty="0" smtClean="0"/>
              <a:t>zwakkere gebruikers </a:t>
            </a:r>
            <a:r>
              <a:rPr lang="nl-BE" altLang="nl-BE" dirty="0"/>
              <a:t>=</a:t>
            </a:r>
            <a:r>
              <a:rPr lang="nl-BE" altLang="nl-BE" dirty="0" smtClean="0"/>
              <a:t>&gt; </a:t>
            </a:r>
            <a:r>
              <a:rPr lang="nl-BE" altLang="nl-BE" b="1" dirty="0" smtClean="0"/>
              <a:t>ook niet digitale oplossingen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dirty="0" smtClean="0"/>
              <a:t>en</a:t>
            </a:r>
            <a:r>
              <a:rPr lang="nl-BE" altLang="nl-BE" b="1" dirty="0" smtClean="0"/>
              <a:t> </a:t>
            </a:r>
            <a:r>
              <a:rPr lang="nl-BE" altLang="nl-BE" dirty="0" smtClean="0"/>
              <a:t/>
            </a:r>
            <a:br>
              <a:rPr lang="nl-BE" altLang="nl-BE" dirty="0" smtClean="0"/>
            </a:br>
            <a:r>
              <a:rPr lang="nl-BE" altLang="nl-BE" dirty="0" smtClean="0"/>
              <a:t>inzetten op onderwijs en digitale geletterdheid (</a:t>
            </a:r>
            <a:r>
              <a:rPr lang="nl-BE" altLang="nl-BE" b="1" dirty="0" smtClean="0"/>
              <a:t>health </a:t>
            </a:r>
            <a:r>
              <a:rPr lang="nl-BE" altLang="nl-BE" b="1" dirty="0" err="1" smtClean="0"/>
              <a:t>literacy</a:t>
            </a:r>
            <a:r>
              <a:rPr lang="nl-BE" altLang="nl-BE" dirty="0" smtClean="0"/>
              <a:t>)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nl-BE" altLang="nl-BE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dirty="0" smtClean="0"/>
              <a:t>Mogelijkheden tot </a:t>
            </a:r>
            <a:r>
              <a:rPr lang="nl-BE" altLang="nl-BE" b="1" dirty="0" smtClean="0"/>
              <a:t>actualiseren en/of wijzigen</a:t>
            </a:r>
            <a:r>
              <a:rPr lang="nl-BE" altLang="nl-BE" dirty="0" smtClean="0"/>
              <a:t> van gegevens</a:t>
            </a:r>
            <a:endParaRPr lang="nl-BE" alt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2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altLang="nl-BE" dirty="0" smtClean="0"/>
              <a:t>Het zorgproces / de zorgactor</a:t>
            </a:r>
            <a:endParaRPr lang="fr-BE" dirty="0"/>
          </a:p>
        </p:txBody>
      </p:sp>
      <p:sp>
        <p:nvSpPr>
          <p:cNvPr id="4098" name="Tijdelijke aanduiding voor inhoud 2">
            <a:extLst>
              <a:ext uri="{FF2B5EF4-FFF2-40B4-BE49-F238E27FC236}">
                <a16:creationId xmlns:a16="http://schemas.microsoft.com/office/drawing/2014/main" id="{E44E3FF9-D385-4019-8351-8AD93F8F9518}"/>
              </a:ext>
            </a:extLst>
          </p:cNvPr>
          <p:cNvSpPr>
            <a:spLocks noGrp="1" noChangeArrowheads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b="1" dirty="0" smtClean="0"/>
              <a:t>Invoer, kwaliteit, beschikbaarheid </a:t>
            </a:r>
            <a:r>
              <a:rPr lang="nl-BE" altLang="nl-BE" dirty="0" smtClean="0"/>
              <a:t>van</a:t>
            </a:r>
            <a:r>
              <a:rPr lang="nl-BE" altLang="nl-BE" b="1" dirty="0" smtClean="0"/>
              <a:t> en toegang </a:t>
            </a:r>
            <a:r>
              <a:rPr lang="nl-BE" altLang="nl-BE" dirty="0" smtClean="0"/>
              <a:t>tot </a:t>
            </a:r>
            <a:r>
              <a:rPr lang="nl-BE" altLang="nl-BE" dirty="0" err="1" smtClean="0"/>
              <a:t>gezondheids</a:t>
            </a:r>
            <a:r>
              <a:rPr lang="nl-BE" altLang="nl-BE" dirty="0" smtClean="0"/>
              <a:t>(zorg)- en </a:t>
            </a:r>
            <a:r>
              <a:rPr lang="nl-BE" altLang="nl-BE" dirty="0" err="1" smtClean="0"/>
              <a:t>welzijns</a:t>
            </a:r>
            <a:r>
              <a:rPr lang="nl-BE" altLang="nl-BE" dirty="0" smtClean="0"/>
              <a:t>(zorg)gegevens verbeteren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nl-BE" altLang="nl-BE" b="1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b="1" dirty="0" smtClean="0"/>
              <a:t>Eén (virtueel) geïntegreerd gezondheidsdossier </a:t>
            </a:r>
            <a:r>
              <a:rPr lang="nl-BE" altLang="nl-BE" dirty="0" smtClean="0"/>
              <a:t>(gedistribueerde informatie met geïntegreerde toegang)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nl-BE" altLang="nl-BE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dirty="0" smtClean="0"/>
              <a:t>Gebruik en delen van informatie </a:t>
            </a:r>
            <a:r>
              <a:rPr lang="nl-BE" altLang="nl-BE" b="1" dirty="0" smtClean="0"/>
              <a:t>over de zorglijnen heen</a:t>
            </a:r>
            <a:endParaRPr lang="nl-BE" altLang="nl-BE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nl-BE" altLang="nl-BE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dirty="0" smtClean="0"/>
              <a:t>Integratie van informatie is een </a:t>
            </a:r>
            <a:r>
              <a:rPr lang="nl-BE" altLang="nl-BE" b="1" dirty="0" smtClean="0"/>
              <a:t>wederkerig proces</a:t>
            </a:r>
            <a:r>
              <a:rPr lang="nl-BE" altLang="nl-BE" dirty="0" smtClean="0"/>
              <a:t>:</a:t>
            </a:r>
            <a:br>
              <a:rPr lang="nl-BE" altLang="nl-BE" dirty="0" smtClean="0"/>
            </a:br>
            <a:r>
              <a:rPr lang="nl-BE" altLang="nl-BE" dirty="0" smtClean="0"/>
              <a:t>informatie van goede kwaliteit invoeren </a:t>
            </a:r>
            <a:r>
              <a:rPr lang="nl-BE" altLang="nl-BE" dirty="0" smtClean="0">
                <a:sym typeface="Wingdings" panose="05000000000000000000" pitchFamily="2" charset="2"/>
              </a:rPr>
              <a:t></a:t>
            </a:r>
            <a:r>
              <a:rPr lang="nl-BE" altLang="nl-BE" dirty="0" smtClean="0"/>
              <a:t> informatie van goede kwaliteit krijgen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nl-BE" altLang="nl-BE" b="1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nl-BE" altLang="nl-BE" b="1" dirty="0" err="1" smtClean="0"/>
              <a:t>Only</a:t>
            </a:r>
            <a:r>
              <a:rPr lang="nl-BE" altLang="nl-BE" b="1" dirty="0" smtClean="0"/>
              <a:t> </a:t>
            </a:r>
            <a:r>
              <a:rPr lang="nl-BE" altLang="nl-BE" b="1" dirty="0" err="1"/>
              <a:t>o</a:t>
            </a:r>
            <a:r>
              <a:rPr lang="nl-BE" altLang="nl-BE" b="1" dirty="0" err="1" smtClean="0"/>
              <a:t>nce</a:t>
            </a:r>
            <a:r>
              <a:rPr lang="nl-BE" altLang="nl-BE" dirty="0" smtClean="0"/>
              <a:t>: </a:t>
            </a:r>
            <a:r>
              <a:rPr lang="nl-BE" dirty="0" smtClean="0"/>
              <a:t>relevante gegevens zoveel mogelijk meteen oppikken en invoeren</a:t>
            </a:r>
            <a:br>
              <a:rPr lang="nl-BE" dirty="0" smtClean="0"/>
            </a:br>
            <a:r>
              <a:rPr lang="nl-BE" dirty="0" smtClean="0">
                <a:sym typeface="Wingdings" pitchFamily="2" charset="2"/>
              </a:rPr>
              <a:t>=&gt; maximaal hergebruiken van reeds ingevoerde gegevens (dubbel werk en dubbele onderzoeken vermijden)</a:t>
            </a:r>
            <a:endParaRPr lang="nl-BE" altLang="nl-BE" dirty="0" smtClean="0"/>
          </a:p>
          <a:p>
            <a:endParaRPr lang="nl-BE" altLang="nl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7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altLang="nl-BE" dirty="0" smtClean="0"/>
              <a:t>Het zorgproces / de zorgactor</a:t>
            </a:r>
            <a:endParaRPr lang="fr-BE" dirty="0"/>
          </a:p>
        </p:txBody>
      </p:sp>
      <p:sp>
        <p:nvSpPr>
          <p:cNvPr id="4098" name="Tijdelijke aanduiding voor inhoud 2">
            <a:extLst>
              <a:ext uri="{FF2B5EF4-FFF2-40B4-BE49-F238E27FC236}">
                <a16:creationId xmlns:a16="http://schemas.microsoft.com/office/drawing/2014/main" id="{E44E3FF9-D385-4019-8351-8AD93F8F9518}"/>
              </a:ext>
            </a:extLst>
          </p:cNvPr>
          <p:cNvSpPr>
            <a:spLocks noGrp="1" noChangeArrowheads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nl-BE" altLang="nl-BE" dirty="0" smtClean="0"/>
              <a:t>Opbouw van BIHR door zorgverstrekkers</a:t>
            </a:r>
          </a:p>
          <a:p>
            <a:pPr lvl="1">
              <a:lnSpc>
                <a:spcPts val="3000"/>
              </a:lnSpc>
            </a:pPr>
            <a:r>
              <a:rPr lang="nl-BE" altLang="nl-BE" b="1" dirty="0"/>
              <a:t>h</a:t>
            </a:r>
            <a:r>
              <a:rPr lang="nl-BE" altLang="nl-BE" b="1" dirty="0" smtClean="0"/>
              <a:t>istorisch opgebouwde gegevens</a:t>
            </a:r>
            <a:r>
              <a:rPr lang="nl-BE" altLang="nl-BE" dirty="0" smtClean="0"/>
              <a:t> rond zorgepisoden met een diagnose als episodetitel</a:t>
            </a:r>
          </a:p>
          <a:p>
            <a:pPr lvl="1">
              <a:lnSpc>
                <a:spcPts val="3000"/>
              </a:lnSpc>
            </a:pPr>
            <a:r>
              <a:rPr lang="nl-BE" altLang="nl-BE" b="1" dirty="0"/>
              <a:t>o</a:t>
            </a:r>
            <a:r>
              <a:rPr lang="nl-BE" altLang="nl-BE" b="1" dirty="0" smtClean="0"/>
              <a:t>verzichten</a:t>
            </a:r>
            <a:r>
              <a:rPr lang="nl-BE" altLang="nl-BE" dirty="0" smtClean="0"/>
              <a:t>: </a:t>
            </a:r>
            <a:r>
              <a:rPr lang="nl-BE" altLang="nl-BE" dirty="0" err="1" smtClean="0"/>
              <a:t>SumEHR</a:t>
            </a:r>
            <a:r>
              <a:rPr lang="nl-BE" altLang="nl-BE" dirty="0" smtClean="0"/>
              <a:t>, medicatieschema, </a:t>
            </a:r>
            <a:r>
              <a:rPr lang="nl-BE" altLang="nl-BE" dirty="0"/>
              <a:t>v</a:t>
            </a:r>
            <a:r>
              <a:rPr lang="nl-BE" altLang="nl-BE" dirty="0" smtClean="0"/>
              <a:t>accinatieschema, en andere soorten overzichten (verpleegkunde, kiné, sociaal, levensdoelen, …)</a:t>
            </a:r>
          </a:p>
          <a:p>
            <a:pPr lvl="1">
              <a:lnSpc>
                <a:spcPts val="3000"/>
              </a:lnSpc>
            </a:pPr>
            <a:r>
              <a:rPr lang="nl-BE" altLang="nl-BE" b="1" dirty="0"/>
              <a:t>o</a:t>
            </a:r>
            <a:r>
              <a:rPr lang="nl-BE" altLang="nl-BE" b="1" dirty="0" smtClean="0"/>
              <a:t>verzichten opbouwen </a:t>
            </a:r>
            <a:r>
              <a:rPr lang="nl-BE" altLang="nl-BE" dirty="0" smtClean="0"/>
              <a:t>door historische notities en gegevens ‘op te kuisen’</a:t>
            </a:r>
          </a:p>
          <a:p>
            <a:pPr lvl="1">
              <a:lnSpc>
                <a:spcPts val="3000"/>
              </a:lnSpc>
            </a:pPr>
            <a:endParaRPr lang="nl-BE" altLang="nl-BE" dirty="0" smtClean="0"/>
          </a:p>
          <a:p>
            <a:pPr>
              <a:lnSpc>
                <a:spcPts val="3000"/>
              </a:lnSpc>
            </a:pPr>
            <a:r>
              <a:rPr lang="nl-BE" altLang="nl-BE" dirty="0" smtClean="0"/>
              <a:t>Interoperabiliteit (care sets), terminologie, codering</a:t>
            </a:r>
          </a:p>
          <a:p>
            <a:endParaRPr lang="nl-BE" alt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1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altLang="nl-BE" dirty="0" smtClean="0"/>
              <a:t>Hergebruik van gegevens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nl-BE" altLang="nl-BE" dirty="0" smtClean="0"/>
          </a:p>
          <a:p>
            <a:pPr>
              <a:spcBef>
                <a:spcPts val="0"/>
              </a:spcBef>
            </a:pPr>
            <a:r>
              <a:rPr lang="nl-BE" altLang="nl-BE" dirty="0" smtClean="0"/>
              <a:t>B-IHR </a:t>
            </a:r>
            <a:r>
              <a:rPr lang="nl-BE" altLang="nl-BE" dirty="0"/>
              <a:t>als basis </a:t>
            </a:r>
            <a:r>
              <a:rPr lang="nl-BE" altLang="nl-BE" dirty="0" smtClean="0"/>
              <a:t>voor</a:t>
            </a:r>
          </a:p>
          <a:p>
            <a:pPr lvl="1">
              <a:spcBef>
                <a:spcPts val="0"/>
              </a:spcBef>
            </a:pPr>
            <a:r>
              <a:rPr lang="nl-BE" altLang="nl-BE" b="1" dirty="0" smtClean="0"/>
              <a:t>kwaliteitsvolle zorgverstrekking</a:t>
            </a:r>
          </a:p>
          <a:p>
            <a:pPr lvl="1">
              <a:spcBef>
                <a:spcPts val="0"/>
              </a:spcBef>
            </a:pPr>
            <a:r>
              <a:rPr lang="nl-BE" altLang="nl-BE" b="1" dirty="0" smtClean="0"/>
              <a:t>real </a:t>
            </a:r>
            <a:r>
              <a:rPr lang="nl-BE" altLang="nl-BE" b="1" dirty="0" err="1"/>
              <a:t>world</a:t>
            </a:r>
            <a:r>
              <a:rPr lang="nl-BE" altLang="nl-BE" b="1" dirty="0"/>
              <a:t> data </a:t>
            </a:r>
            <a:r>
              <a:rPr lang="nl-BE" altLang="nl-BE" dirty="0"/>
              <a:t>voor onderzoek, ontwikkeling, innovatie, beleidsondersteuning en </a:t>
            </a:r>
            <a:r>
              <a:rPr lang="nl-BE" altLang="nl-BE" dirty="0" err="1"/>
              <a:t>populatiemanagment</a:t>
            </a:r>
            <a:endParaRPr lang="nl-BE" altLang="nl-BE" dirty="0"/>
          </a:p>
          <a:p>
            <a:pPr>
              <a:spcBef>
                <a:spcPts val="0"/>
              </a:spcBef>
            </a:pPr>
            <a:endParaRPr lang="nl-BE" altLang="nl-BE" dirty="0"/>
          </a:p>
          <a:p>
            <a:pPr>
              <a:spcBef>
                <a:spcPts val="0"/>
              </a:spcBef>
            </a:pPr>
            <a:r>
              <a:rPr lang="nl-BE" altLang="nl-BE" dirty="0" smtClean="0"/>
              <a:t>Hergebruik van gegevens met respect voor </a:t>
            </a:r>
            <a:r>
              <a:rPr lang="nl-BE" altLang="nl-BE" b="1" dirty="0" smtClean="0"/>
              <a:t>privacy en GDPR</a:t>
            </a:r>
            <a:endParaRPr lang="nl-BE" altLang="nl-BE" dirty="0" smtClean="0"/>
          </a:p>
          <a:p>
            <a:pPr>
              <a:spcBef>
                <a:spcPts val="0"/>
              </a:spcBef>
            </a:pPr>
            <a:endParaRPr lang="nl-BE" altLang="nl-BE" dirty="0" smtClean="0"/>
          </a:p>
          <a:p>
            <a:pPr>
              <a:spcBef>
                <a:spcPts val="0"/>
              </a:spcBef>
            </a:pPr>
            <a:r>
              <a:rPr lang="nl-BE" altLang="nl-BE" b="1" dirty="0"/>
              <a:t>B</a:t>
            </a:r>
            <a:r>
              <a:rPr lang="nl-BE" altLang="nl-BE" b="1" dirty="0" smtClean="0"/>
              <a:t>rede scope</a:t>
            </a:r>
            <a:r>
              <a:rPr lang="nl-BE" altLang="nl-BE" dirty="0" smtClean="0"/>
              <a:t>: lichamelijke en geestelijke gezondheid, milieu, </a:t>
            </a:r>
            <a:r>
              <a:rPr lang="nl-BE" altLang="nl-BE" dirty="0" err="1" smtClean="0"/>
              <a:t>sociaal-economische</a:t>
            </a:r>
            <a:r>
              <a:rPr lang="nl-BE" altLang="nl-BE" dirty="0" smtClean="0"/>
              <a:t> factoren</a:t>
            </a:r>
          </a:p>
          <a:p>
            <a:pPr>
              <a:spcBef>
                <a:spcPts val="0"/>
              </a:spcBef>
            </a:pPr>
            <a:endParaRPr lang="nl-BE" altLang="nl-BE" b="1" dirty="0" smtClean="0"/>
          </a:p>
          <a:p>
            <a:pPr>
              <a:spcBef>
                <a:spcPts val="0"/>
              </a:spcBef>
            </a:pPr>
            <a:r>
              <a:rPr lang="nl-BE" altLang="nl-BE" b="1" dirty="0" smtClean="0"/>
              <a:t>European Health Data Space (EHDS) Verordening </a:t>
            </a:r>
            <a:r>
              <a:rPr lang="nl-BE" altLang="nl-BE" dirty="0" smtClean="0"/>
              <a:t>implementeren: regelt primair én secundair gebruik van gegevens</a:t>
            </a:r>
          </a:p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8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altLang="nl-BE" smtClean="0"/>
              <a:t>Maatschappelijk kader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nl-BE" altLang="nl-BE" b="1" dirty="0"/>
              <a:t>Stimuleren van </a:t>
            </a:r>
            <a:r>
              <a:rPr lang="nl-BE" altLang="nl-BE" b="1" dirty="0" smtClean="0"/>
              <a:t>onderzoek, ontwikkeling en innovatie</a:t>
            </a:r>
            <a:r>
              <a:rPr lang="nl-BE" altLang="nl-BE" dirty="0" smtClean="0"/>
              <a:t> </a:t>
            </a:r>
            <a:r>
              <a:rPr lang="nl-BE" altLang="nl-BE" dirty="0"/>
              <a:t>in de domeinen van </a:t>
            </a:r>
            <a:r>
              <a:rPr lang="nl-BE" altLang="nl-BE" dirty="0" smtClean="0"/>
              <a:t>digital health </a:t>
            </a:r>
            <a:r>
              <a:rPr lang="nl-BE" altLang="nl-BE" dirty="0"/>
              <a:t>in het algemeen, </a:t>
            </a:r>
            <a:r>
              <a:rPr lang="nl-BE" altLang="nl-BE" dirty="0" err="1" smtClean="0"/>
              <a:t>medical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technologies</a:t>
            </a:r>
            <a:r>
              <a:rPr lang="nl-BE" altLang="nl-BE" dirty="0" smtClean="0"/>
              <a:t> </a:t>
            </a:r>
            <a:r>
              <a:rPr lang="nl-BE" altLang="nl-BE" dirty="0"/>
              <a:t>en </a:t>
            </a:r>
            <a:r>
              <a:rPr lang="nl-BE" altLang="nl-BE" dirty="0" err="1" smtClean="0"/>
              <a:t>augmented</a:t>
            </a:r>
            <a:r>
              <a:rPr lang="nl-BE" altLang="nl-BE" dirty="0" smtClean="0"/>
              <a:t> intelligence</a:t>
            </a:r>
            <a:endParaRPr lang="nl-BE" altLang="nl-BE" dirty="0"/>
          </a:p>
          <a:p>
            <a:pPr>
              <a:lnSpc>
                <a:spcPts val="2600"/>
              </a:lnSpc>
              <a:spcBef>
                <a:spcPts val="600"/>
              </a:spcBef>
            </a:pPr>
            <a:endParaRPr lang="nl-BE" altLang="nl-BE" dirty="0"/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nl-BE" altLang="nl-BE" dirty="0" smtClean="0"/>
              <a:t>Verstrekken van </a:t>
            </a:r>
            <a:r>
              <a:rPr lang="nl-BE" altLang="nl-BE" b="1" dirty="0" smtClean="0"/>
              <a:t>beleidsinformatie</a:t>
            </a:r>
            <a:r>
              <a:rPr lang="nl-BE" altLang="nl-BE" dirty="0" smtClean="0"/>
              <a:t>: geanonimiseerde of degelijk </a:t>
            </a:r>
            <a:r>
              <a:rPr lang="nl-BE" altLang="nl-BE" dirty="0" err="1" smtClean="0"/>
              <a:t>gepseudonimiseerde</a:t>
            </a:r>
            <a:r>
              <a:rPr lang="nl-BE" altLang="nl-BE" dirty="0" smtClean="0"/>
              <a:t> gegevens voor goed beheer van de volksgezondheid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endParaRPr lang="nl-BE" altLang="nl-BE" b="1" dirty="0" smtClean="0"/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nl-BE" altLang="nl-BE" b="1" dirty="0" smtClean="0"/>
              <a:t>Populatiemanagement</a:t>
            </a:r>
            <a:r>
              <a:rPr lang="nl-BE" altLang="nl-BE" dirty="0" smtClean="0"/>
              <a:t>: start ‘anoniem’, maar moet uiteindelijk toelaten de beoogde doelgroepen/segmenten te bereiken (vb. anonieme vaccinatiegraad van een betrokken doelgroepen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endParaRPr lang="nl-BE" altLang="nl-BE" b="1" dirty="0" smtClean="0"/>
          </a:p>
          <a:p>
            <a:r>
              <a:rPr lang="nl-BE" altLang="nl-BE" b="1" dirty="0" smtClean="0"/>
              <a:t>Health </a:t>
            </a:r>
            <a:r>
              <a:rPr lang="nl-BE" altLang="nl-BE" b="1" dirty="0"/>
              <a:t>Data Agency</a:t>
            </a:r>
            <a:r>
              <a:rPr lang="nl-BE" altLang="nl-BE" dirty="0"/>
              <a:t>: faciliteren van correct secundair gebruik van gegevens met aandacht voor transparantie en communicatie over de redenen van hergebruik</a:t>
            </a:r>
          </a:p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4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altLang="nl-BE" smtClean="0"/>
              <a:t>Administratieve optimalisatie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endParaRPr lang="nl-NL" dirty="0" smtClean="0"/>
          </a:p>
          <a:p>
            <a:pPr>
              <a:lnSpc>
                <a:spcPts val="2800"/>
              </a:lnSpc>
            </a:pPr>
            <a:r>
              <a:rPr lang="nl-NL" dirty="0" smtClean="0"/>
              <a:t>Administratieve vereenvoudiging</a:t>
            </a:r>
          </a:p>
          <a:p>
            <a:pPr>
              <a:lnSpc>
                <a:spcPts val="2800"/>
              </a:lnSpc>
            </a:pPr>
            <a:endParaRPr lang="nl-NL" dirty="0"/>
          </a:p>
          <a:p>
            <a:pPr>
              <a:lnSpc>
                <a:spcPts val="2800"/>
              </a:lnSpc>
            </a:pPr>
            <a:r>
              <a:rPr lang="nl-NL" dirty="0" smtClean="0"/>
              <a:t>Digitaliseren en optimaliseren van administratieve verwerking</a:t>
            </a:r>
          </a:p>
          <a:p>
            <a:pPr>
              <a:lnSpc>
                <a:spcPts val="2800"/>
              </a:lnSpc>
            </a:pPr>
            <a:endParaRPr lang="nl-NL" dirty="0" smtClean="0"/>
          </a:p>
          <a:p>
            <a:pPr>
              <a:lnSpc>
                <a:spcPts val="2800"/>
              </a:lnSpc>
            </a:pPr>
            <a:r>
              <a:rPr lang="nl-NL" dirty="0" smtClean="0"/>
              <a:t>Verder ontwikkelen en uitrollen van bestaande systemen</a:t>
            </a:r>
          </a:p>
          <a:p>
            <a:pPr lvl="1">
              <a:lnSpc>
                <a:spcPts val="2800"/>
              </a:lnSpc>
            </a:pPr>
            <a:r>
              <a:rPr lang="nl-NL" dirty="0" smtClean="0"/>
              <a:t>verzekerbaarheid en terugbetaling</a:t>
            </a:r>
          </a:p>
          <a:p>
            <a:pPr lvl="1">
              <a:lnSpc>
                <a:spcPts val="2800"/>
              </a:lnSpc>
            </a:pPr>
            <a:r>
              <a:rPr lang="nl-NL" dirty="0" smtClean="0"/>
              <a:t>voorafgaande </a:t>
            </a:r>
            <a:r>
              <a:rPr lang="nl-NL" dirty="0"/>
              <a:t>akkoorden voor terugbetaling (o.m. Hoofdstuk IV</a:t>
            </a:r>
            <a:r>
              <a:rPr lang="nl-NL" dirty="0" smtClean="0"/>
              <a:t>)</a:t>
            </a:r>
          </a:p>
          <a:p>
            <a:pPr lvl="1">
              <a:lnSpc>
                <a:spcPts val="2800"/>
              </a:lnSpc>
            </a:pPr>
            <a:r>
              <a:rPr lang="nl-NL" dirty="0" smtClean="0"/>
              <a:t>getuigschriften</a:t>
            </a:r>
          </a:p>
          <a:p>
            <a:pPr lvl="1">
              <a:lnSpc>
                <a:spcPts val="2800"/>
              </a:lnSpc>
            </a:pPr>
            <a:r>
              <a:rPr lang="nl-NL" dirty="0" smtClean="0"/>
              <a:t>…</a:t>
            </a:r>
            <a:endParaRPr lang="nl-NL" dirty="0"/>
          </a:p>
          <a:p>
            <a:pPr lvl="1">
              <a:lnSpc>
                <a:spcPts val="2800"/>
              </a:lnSpc>
            </a:pPr>
            <a:endParaRPr lang="nl-NL" dirty="0" smtClean="0"/>
          </a:p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2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6 clusters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19536" y="1700808"/>
            <a:ext cx="8380512" cy="4248472"/>
            <a:chOff x="1919536" y="1412776"/>
            <a:chExt cx="8380512" cy="4248472"/>
          </a:xfrm>
        </p:grpSpPr>
        <p:sp>
          <p:nvSpPr>
            <p:cNvPr id="8" name="Rectangle 7"/>
            <p:cNvSpPr/>
            <p:nvPr/>
          </p:nvSpPr>
          <p:spPr>
            <a:xfrm>
              <a:off x="1919536" y="1412776"/>
              <a:ext cx="8380512" cy="4248472"/>
            </a:xfrm>
            <a:prstGeom prst="rect">
              <a:avLst/>
            </a:prstGeom>
            <a:noFill/>
          </p:spPr>
        </p:sp>
        <p:sp>
          <p:nvSpPr>
            <p:cNvPr id="9" name="Rectangle 8"/>
            <p:cNvSpPr/>
            <p:nvPr/>
          </p:nvSpPr>
          <p:spPr>
            <a:xfrm>
              <a:off x="1919536" y="1849648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Kwaliteit, continuïteit en veiligheid van de zorg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0336" y="1834720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Empowerment van de </a:t>
              </a:r>
              <a:r>
                <a:rPr lang="nl-BE" sz="12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burgers/patiënten</a:t>
              </a:r>
              <a:endParaRPr lang="nl-BE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81138" y="1834720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Empowerment van de zorgverleners </a:t>
              </a:r>
              <a:endParaRPr lang="nl-BE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9536" y="3667957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Faciliteren van gegevensuitwisselingen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337" y="3667957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Aft>
                  <a:spcPct val="35000"/>
                </a:spcAft>
              </a:pPr>
              <a:r>
                <a:rPr lang="nl-B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Innovatie en bevordering van het onderzoek en de ontwikkeling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81138" y="3667957"/>
              <a:ext cx="2618910" cy="157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47" tIns="130047" rIns="130047" bIns="130047" numCol="1" spcCol="1270" anchor="ctr" anchorCtr="0">
              <a:noAutofit/>
            </a:bodyPr>
            <a:lstStyle/>
            <a:p>
              <a:pPr lvl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Digitalisering en optimalisering van de administratieve verwerkingen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4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Kwaliteit, continuïteit en veiligheid van de zorg </a:t>
            </a:r>
          </a:p>
          <a:p>
            <a:pPr marL="0" indent="0">
              <a:lnSpc>
                <a:spcPct val="150000"/>
              </a:lnSpc>
              <a:buNone/>
            </a:pPr>
            <a:endParaRPr lang="nl-NL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Cluster </a:t>
            </a:r>
            <a:r>
              <a:rPr lang="nl-BE" dirty="0" smtClean="0"/>
              <a:t>1</a:t>
            </a:r>
            <a:endParaRPr lang="nl-BE" dirty="0"/>
          </a:p>
        </p:txBody>
      </p:sp>
      <p:pic>
        <p:nvPicPr>
          <p:cNvPr id="11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3531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un groupe de médecins pratiquant une intervention chirurgicale sur un pati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" b="5648"/>
          <a:stretch/>
        </p:blipFill>
        <p:spPr bwMode="auto">
          <a:xfrm>
            <a:off x="0" y="-27384"/>
            <a:ext cx="508788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mtClean="0"/>
              <a:t>Kwaliteit, continuïteit en veiligheid van zorg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Kwaliteit van de zorg garanderen en verhogen</a:t>
            </a:r>
          </a:p>
          <a:p>
            <a:r>
              <a:rPr lang="nl-BE" dirty="0" smtClean="0"/>
              <a:t>Patiënt centraal</a:t>
            </a:r>
          </a:p>
          <a:p>
            <a:r>
              <a:rPr lang="nl-BE" dirty="0" smtClean="0"/>
              <a:t>Continuïteit van de zorg waarborgen</a:t>
            </a:r>
          </a:p>
          <a:p>
            <a:r>
              <a:rPr lang="nl-BE" dirty="0" smtClean="0"/>
              <a:t>Kostprijs van de zorg beheersen</a:t>
            </a:r>
          </a:p>
          <a:p>
            <a:pPr>
              <a:lnSpc>
                <a:spcPct val="200000"/>
              </a:lnSpc>
            </a:pPr>
            <a:r>
              <a:rPr lang="nl-BE" b="1" dirty="0" smtClean="0">
                <a:solidFill>
                  <a:srgbClr val="087670"/>
                </a:solidFill>
              </a:rPr>
              <a:t>Projecten</a:t>
            </a:r>
            <a:endParaRPr lang="nl-BE" dirty="0" smtClean="0"/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VIDIS (</a:t>
            </a:r>
            <a:r>
              <a:rPr lang="nl-BE" dirty="0" smtClean="0"/>
              <a:t>Virtual </a:t>
            </a:r>
            <a:r>
              <a:rPr lang="nl-BE" dirty="0" err="1" smtClean="0"/>
              <a:t>Integrated</a:t>
            </a:r>
            <a:r>
              <a:rPr lang="nl-BE" dirty="0" smtClean="0"/>
              <a:t> Drug Information System)</a:t>
            </a:r>
            <a:endParaRPr lang="nl-B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doorverwijsvoorschriften</a:t>
            </a: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resultaten van labo-onderzoeken</a:t>
            </a: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geïntegreerde zorg</a:t>
            </a: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Vlaams </a:t>
            </a:r>
            <a:r>
              <a:rPr lang="nl-B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Alivia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Digitaal Zorg- en Ondersteuningsplan (DZOP)</a:t>
            </a: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Waals platform voor zorgverleners en patiënten</a:t>
            </a:r>
          </a:p>
          <a:p>
            <a:pPr lvl="1">
              <a:lnSpc>
                <a:spcPct val="100000"/>
              </a:lnSpc>
            </a:pP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 voor beleidsondersteuning</a:t>
            </a:r>
            <a:endParaRPr lang="fr-FR" dirty="0" smtClean="0"/>
          </a:p>
          <a:p>
            <a:pPr lvl="1"/>
            <a:endParaRPr lang="fr-F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nl-NL" sz="3600" smtClean="0">
                <a:solidFill>
                  <a:prstClr val="black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eGezondheid - Stand van zaken </a:t>
            </a:r>
            <a:endParaRPr lang="fr-BE" sz="3600" smtClean="0">
              <a:solidFill>
                <a:prstClr val="black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62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VIDIS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Bijgewerkt overzicht van de voorgeschreven, afgeleverde en (eventueel) genomen medicatie</a:t>
            </a:r>
          </a:p>
          <a:p>
            <a:endParaRPr lang="nl-NL" dirty="0" smtClean="0"/>
          </a:p>
          <a:p>
            <a:r>
              <a:rPr lang="nl-NL" dirty="0" smtClean="0"/>
              <a:t>Duidelijk en geconsolideerd zicht op het medicatieproces</a:t>
            </a:r>
          </a:p>
          <a:p>
            <a:pPr lvl="1"/>
            <a:r>
              <a:rPr lang="nl-NL" dirty="0" smtClean="0"/>
              <a:t>4 stappen (voorschrift-aflevering-toediening-gebruik)</a:t>
            </a:r>
          </a:p>
          <a:p>
            <a:endParaRPr lang="nl-NL" dirty="0" smtClean="0"/>
          </a:p>
          <a:p>
            <a:r>
              <a:rPr lang="nl-NL" dirty="0" smtClean="0"/>
              <a:t>De patiënt beschikt steeds over een geactualiseerd overzicht van de in te nemen medicatie en kan beslissen wie toegang heeft tot zijn gegevens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628800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Doorverwijsvoorschriften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00000" y="1980000"/>
            <a:ext cx="10213776" cy="4009063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Standaardisering </a:t>
            </a:r>
            <a:r>
              <a:rPr lang="nl-BE" dirty="0"/>
              <a:t>van alle doorverwijzingen </a:t>
            </a:r>
          </a:p>
          <a:p>
            <a:endParaRPr lang="nl-BE" dirty="0" smtClean="0"/>
          </a:p>
          <a:p>
            <a:r>
              <a:rPr lang="nl-BE" dirty="0" smtClean="0"/>
              <a:t>Voorschriften </a:t>
            </a:r>
            <a:r>
              <a:rPr lang="nl-BE" dirty="0"/>
              <a:t>voor behandeling extra-</a:t>
            </a:r>
            <a:r>
              <a:rPr lang="nl-BE" dirty="0" err="1"/>
              <a:t>muros</a:t>
            </a:r>
            <a:r>
              <a:rPr lang="nl-BE" dirty="0"/>
              <a:t> of intra-</a:t>
            </a:r>
            <a:r>
              <a:rPr lang="nl-BE" dirty="0" err="1"/>
              <a:t>muros</a:t>
            </a:r>
            <a:r>
              <a:rPr lang="nl-BE" dirty="0"/>
              <a:t> </a:t>
            </a:r>
          </a:p>
          <a:p>
            <a:endParaRPr lang="nl-BE" dirty="0" smtClean="0"/>
          </a:p>
          <a:p>
            <a:r>
              <a:rPr lang="nl-BE" dirty="0" smtClean="0"/>
              <a:t>Uitrol </a:t>
            </a:r>
            <a:r>
              <a:rPr lang="nl-BE" dirty="0"/>
              <a:t>van een volledig digitaal beheer van de voorschriften</a:t>
            </a:r>
          </a:p>
          <a:p>
            <a:endParaRPr lang="nl-BE" dirty="0" smtClean="0"/>
          </a:p>
          <a:p>
            <a:r>
              <a:rPr lang="nl-BE" dirty="0" smtClean="0"/>
              <a:t>Implementatie </a:t>
            </a:r>
            <a:r>
              <a:rPr lang="nl-BE" dirty="0"/>
              <a:t>van een digitaal stuurplatform tussen primaire en secundaire zorg met medewerking van de patiënten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628800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7D7-3B07-4F16-B17F-21A2F67651B8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Resultaten van labo-onderzoeken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Pilootproject gerealiseerd en specificaties vastgelegd voor overdracht van resultaten van labo-onderzoeken in FHIR-formaat tussen labo’s en huisartsen</a:t>
            </a:r>
          </a:p>
          <a:p>
            <a:endParaRPr lang="nl-BE" dirty="0" smtClean="0"/>
          </a:p>
          <a:p>
            <a:r>
              <a:rPr lang="nl-BE" dirty="0" smtClean="0"/>
              <a:t>Systematische implementatie door alle labo’s en alle huisartsenpakketten tegen einde 2023</a:t>
            </a:r>
            <a:endParaRPr lang="nl-BE" dirty="0"/>
          </a:p>
        </p:txBody>
      </p:sp>
      <p:pic>
        <p:nvPicPr>
          <p:cNvPr id="5" name="Google Shape;64;g21a3bf64467_0_16"/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812778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2279576" y="1628800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Geïntegreerde zorg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Systemen en applicaties waardoor een multidisciplinair team van zorgverleners de gepaste zorg en de zorg die het best geschikt is voor de medische opvolging van een patiënt kan toedienen</a:t>
            </a:r>
          </a:p>
          <a:p>
            <a:pPr lvl="1"/>
            <a:r>
              <a:rPr lang="nl-BE" dirty="0" smtClean="0"/>
              <a:t>bv. : voorzetting en verbetering van het </a:t>
            </a:r>
            <a:r>
              <a:rPr lang="nl-BE" dirty="0" err="1" smtClean="0"/>
              <a:t>BelRAI</a:t>
            </a:r>
            <a:r>
              <a:rPr lang="nl-BE" dirty="0" smtClean="0"/>
              <a:t>-systeem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6288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DZOP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In het kader van de eerstelijnszorg</a:t>
            </a:r>
          </a:p>
          <a:p>
            <a:pPr lvl="1"/>
            <a:r>
              <a:rPr lang="nl-BE" dirty="0" smtClean="0"/>
              <a:t>op basis van de informatie die beschikbaar is in de </a:t>
            </a:r>
            <a:r>
              <a:rPr lang="nl-BE" dirty="0" err="1" smtClean="0"/>
              <a:t>BelRAI</a:t>
            </a:r>
            <a:r>
              <a:rPr lang="nl-BE" dirty="0" smtClean="0"/>
              <a:t>-instrumenten, het zorgteam, na raadpleging van de zorgvraag van de patiënt</a:t>
            </a:r>
          </a:p>
          <a:p>
            <a:pPr lvl="1"/>
            <a:r>
              <a:rPr lang="nl-BE" dirty="0" smtClean="0"/>
              <a:t>mogelijkheid om minimale medische gegevens op multidisciplinaire wijze uit te wisselen</a:t>
            </a:r>
          </a:p>
          <a:p>
            <a:pPr lvl="1"/>
            <a:r>
              <a:rPr lang="nl-BE" dirty="0" smtClean="0"/>
              <a:t>mogelijkheid om de bestaande medische dossiers op te nemen om de administratieve werklast te verminderen </a:t>
            </a:r>
          </a:p>
          <a:p>
            <a:pPr lvl="1"/>
            <a:r>
              <a:rPr lang="nl-BE" dirty="0" smtClean="0"/>
              <a:t>gegevens opgeslagen in het zorgplan dat via Vitalink toegankelijk is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62880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35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00000" y="116632"/>
            <a:ext cx="10884632" cy="1159527"/>
          </a:xfrm>
        </p:spPr>
        <p:txBody>
          <a:bodyPr/>
          <a:lstStyle/>
          <a:p>
            <a:r>
              <a:rPr lang="nl-NL" dirty="0" smtClean="0"/>
              <a:t>Waals </a:t>
            </a:r>
            <a:r>
              <a:rPr lang="nl-NL" dirty="0"/>
              <a:t>platform voor zorgverleners </a:t>
            </a:r>
            <a:r>
              <a:rPr lang="nl-NL" dirty="0" smtClean="0"/>
              <a:t>en </a:t>
            </a:r>
            <a:r>
              <a:rPr lang="nl-NL" dirty="0"/>
              <a:t>patiënten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5 </a:t>
            </a:r>
            <a:r>
              <a:rPr lang="nl-BE" dirty="0"/>
              <a:t>projecten hebben betrekking op online gezondheid</a:t>
            </a:r>
          </a:p>
          <a:p>
            <a:pPr marL="719138" lvl="1" indent="-261938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1	</a:t>
            </a:r>
            <a:r>
              <a:rPr lang="nl-BE" dirty="0"/>
              <a:t>het volledige gezondheidsdossier van de Waalse burgers op een geïntegreerde en gestructureerde manier digitaliseren</a:t>
            </a:r>
          </a:p>
          <a:p>
            <a:pPr marL="719138" lvl="1" indent="-261938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2</a:t>
            </a:r>
            <a:r>
              <a:rPr lang="nl-BE" dirty="0"/>
              <a:t> 	ervoor zorgen dat het gezondheidsdossier tussen de verschillende gezondheidsactoren kan worden gebruikt </a:t>
            </a:r>
          </a:p>
          <a:p>
            <a:pPr marL="446088" lvl="1" indent="11113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3</a:t>
            </a:r>
            <a:r>
              <a:rPr lang="nl-BE" dirty="0"/>
              <a:t>	een digitale tool inzake geïntegreerd beheer ontwikkelen voor het opvolgen, in kaart brengen en versterken van 	de Waalse maatregelen inzake gezondheidsbevordering en -preventie “</a:t>
            </a:r>
            <a:r>
              <a:rPr lang="nl-BE" dirty="0" err="1"/>
              <a:t>W.all.in.health</a:t>
            </a:r>
            <a:r>
              <a:rPr lang="nl-BE" dirty="0"/>
              <a:t>”</a:t>
            </a:r>
          </a:p>
          <a:p>
            <a:pPr marL="719138" lvl="1" indent="-261938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4 	</a:t>
            </a:r>
            <a:r>
              <a:rPr lang="nl-BE" dirty="0"/>
              <a:t>de digitale innovatie in de sector van de thuiszorg en -hulp bevorderen</a:t>
            </a:r>
          </a:p>
          <a:p>
            <a:pPr marL="446088" lvl="1" indent="11113">
              <a:buNone/>
              <a:tabLst>
                <a:tab pos="719138" algn="l"/>
              </a:tabLst>
            </a:pPr>
            <a:r>
              <a:rPr lang="nl-BE" b="1" dirty="0">
                <a:solidFill>
                  <a:srgbClr val="07766F"/>
                </a:solidFill>
              </a:rPr>
              <a:t>5 	</a:t>
            </a:r>
            <a:r>
              <a:rPr lang="nl-BE" dirty="0"/>
              <a:t>ontwikkelen van een platform voor een beveiligde toegang tot medische gegevens in Wallonië (INAH-project, 	opgestart in 2018)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68" y="1628800"/>
            <a:ext cx="70623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Platform voor beleidsondersteuning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b="1" dirty="0" smtClean="0"/>
          </a:p>
          <a:p>
            <a:endParaRPr lang="nl-BE" b="1" dirty="0" smtClean="0"/>
          </a:p>
          <a:p>
            <a:endParaRPr lang="nl-BE" b="1" dirty="0" smtClean="0"/>
          </a:p>
          <a:p>
            <a:r>
              <a:rPr lang="nl-BE" b="1" dirty="0" smtClean="0"/>
              <a:t>Centrale </a:t>
            </a:r>
            <a:r>
              <a:rPr lang="nl-BE" b="1" dirty="0"/>
              <a:t>systemen </a:t>
            </a:r>
            <a:r>
              <a:rPr lang="nl-BE" dirty="0"/>
              <a:t>&gt; op basis van parameters wetenschappelijk onderbouwde adviezen verlenen over de volgende aangewezen </a:t>
            </a:r>
            <a:r>
              <a:rPr lang="nl-BE" dirty="0" smtClean="0"/>
              <a:t>stap</a:t>
            </a:r>
            <a:endParaRPr lang="nl-BE" dirty="0"/>
          </a:p>
          <a:p>
            <a:r>
              <a:rPr lang="nl-BE" b="1" dirty="0">
                <a:solidFill>
                  <a:srgbClr val="07766F"/>
                </a:solidFill>
              </a:rPr>
              <a:t>3 domeinen</a:t>
            </a:r>
          </a:p>
          <a:p>
            <a:pPr marL="457200" lvl="1" indent="0">
              <a:buNone/>
            </a:pPr>
            <a:r>
              <a:rPr lang="nl-BE" b="1" dirty="0" smtClean="0">
                <a:solidFill>
                  <a:srgbClr val="07766F"/>
                </a:solidFill>
              </a:rPr>
              <a:t>1</a:t>
            </a:r>
            <a:r>
              <a:rPr lang="nl-BE" dirty="0" smtClean="0"/>
              <a:t>  </a:t>
            </a:r>
            <a:r>
              <a:rPr lang="nl-BE" dirty="0"/>
              <a:t>radiologie</a:t>
            </a:r>
          </a:p>
          <a:p>
            <a:pPr marL="457200" lvl="1" indent="0">
              <a:buNone/>
            </a:pPr>
            <a:r>
              <a:rPr lang="nl-BE" b="1" dirty="0" smtClean="0">
                <a:solidFill>
                  <a:srgbClr val="07766F"/>
                </a:solidFill>
              </a:rPr>
              <a:t>2</a:t>
            </a:r>
            <a:r>
              <a:rPr lang="nl-BE" dirty="0" smtClean="0"/>
              <a:t>  </a:t>
            </a:r>
            <a:r>
              <a:rPr lang="nl-BE" dirty="0"/>
              <a:t>klinische biologie</a:t>
            </a:r>
          </a:p>
          <a:p>
            <a:pPr marL="457200" lvl="1" indent="0">
              <a:buNone/>
            </a:pPr>
            <a:r>
              <a:rPr lang="nl-BE" b="1" dirty="0" smtClean="0">
                <a:solidFill>
                  <a:srgbClr val="07766F"/>
                </a:solidFill>
              </a:rPr>
              <a:t>3</a:t>
            </a:r>
            <a:r>
              <a:rPr lang="nl-BE" dirty="0" smtClean="0"/>
              <a:t>  </a:t>
            </a:r>
            <a:r>
              <a:rPr lang="nl-BE" dirty="0"/>
              <a:t>anti microbiologie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1001027" y="1628800"/>
            <a:ext cx="84650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BE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Empowerment van de </a:t>
            </a:r>
            <a:r>
              <a:rPr lang="nl-BE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burgers/patiënten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/>
              <a:t>Cluster </a:t>
            </a:r>
            <a:r>
              <a:rPr lang="nl-BE" smtClean="0"/>
              <a:t>2</a:t>
            </a:r>
            <a:endParaRPr lang="nl-BE" dirty="0"/>
          </a:p>
          <a:p>
            <a:endParaRPr lang="en-US" dirty="0"/>
          </a:p>
        </p:txBody>
      </p:sp>
      <p:pic>
        <p:nvPicPr>
          <p:cNvPr id="1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 descr="Physician discussing care plan with her pati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r="42738"/>
          <a:stretch/>
        </p:blipFill>
        <p:spPr bwMode="auto">
          <a:xfrm>
            <a:off x="-3417" y="-7910"/>
            <a:ext cx="5091305" cy="68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38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Empowerment van de </a:t>
            </a:r>
            <a:r>
              <a:rPr lang="nl-NL" dirty="0" smtClean="0"/>
              <a:t>burgers/patiënten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De </a:t>
            </a:r>
            <a:r>
              <a:rPr lang="nl-BE" dirty="0"/>
              <a:t>actieve rol van de </a:t>
            </a:r>
            <a:r>
              <a:rPr lang="nl-BE" dirty="0" smtClean="0"/>
              <a:t>burger/patiënt </a:t>
            </a:r>
            <a:r>
              <a:rPr lang="nl-BE" dirty="0"/>
              <a:t>versterken door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ondersteuning bij de digitale gezondheidscultuur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verbetering van de toegang van de patiënten tot hun eigen gegevens</a:t>
            </a:r>
          </a:p>
          <a:p>
            <a:endParaRPr lang="nl-BE" b="1" dirty="0" smtClean="0">
              <a:solidFill>
                <a:srgbClr val="07766F"/>
              </a:solidFill>
            </a:endParaRPr>
          </a:p>
          <a:p>
            <a:r>
              <a:rPr lang="nl-BE" b="1" dirty="0" smtClean="0">
                <a:solidFill>
                  <a:srgbClr val="07766F"/>
                </a:solidFill>
              </a:rPr>
              <a:t>Projecten</a:t>
            </a:r>
            <a:endParaRPr lang="nl-BE" b="1" dirty="0">
              <a:solidFill>
                <a:srgbClr val="07766F"/>
              </a:solidFill>
            </a:endParaRPr>
          </a:p>
          <a:p>
            <a:pPr lvl="1"/>
            <a:r>
              <a:rPr lang="nl-BE" dirty="0"/>
              <a:t>s</a:t>
            </a:r>
            <a:r>
              <a:rPr lang="nl-BE" dirty="0" smtClean="0"/>
              <a:t>tandaardisering </a:t>
            </a:r>
            <a:r>
              <a:rPr lang="nl-BE" dirty="0"/>
              <a:t>en verduidelijking van de toegang tot de gezondheidsgegevens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erdere </a:t>
            </a:r>
            <a:r>
              <a:rPr lang="nl-BE" dirty="0"/>
              <a:t>ontwikkeling van het </a:t>
            </a:r>
            <a:r>
              <a:rPr lang="nl-BE" dirty="0" err="1"/>
              <a:t>patiëntentoegangsportaal</a:t>
            </a:r>
            <a:r>
              <a:rPr lang="nl-BE" dirty="0"/>
              <a:t> tot de gezondheidsgegevens (MijnGezondheid.be</a:t>
            </a:r>
            <a:r>
              <a:rPr lang="nl-BE" dirty="0" smtClean="0"/>
              <a:t>)</a:t>
            </a:r>
            <a:endParaRPr lang="fr-FR" dirty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39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Toegang </a:t>
            </a:r>
            <a:r>
              <a:rPr lang="nl-NL" dirty="0"/>
              <a:t>tot de gezondheidsgegevens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Regels </a:t>
            </a:r>
            <a:r>
              <a:rPr lang="nl-NL" dirty="0"/>
              <a:t>m.b.t. </a:t>
            </a:r>
          </a:p>
          <a:p>
            <a:pPr lvl="1"/>
            <a:r>
              <a:rPr lang="nl-NL" dirty="0"/>
              <a:t>g</a:t>
            </a:r>
            <a:r>
              <a:rPr lang="nl-NL" dirty="0" smtClean="0"/>
              <a:t>eïnformeerde </a:t>
            </a:r>
            <a:r>
              <a:rPr lang="nl-NL" dirty="0"/>
              <a:t>toestemming</a:t>
            </a:r>
          </a:p>
          <a:p>
            <a:pPr lvl="1"/>
            <a:r>
              <a:rPr lang="nl-NL" dirty="0"/>
              <a:t>t</a:t>
            </a:r>
            <a:r>
              <a:rPr lang="nl-NL" dirty="0" smtClean="0"/>
              <a:t>herapeutische </a:t>
            </a:r>
            <a:r>
              <a:rPr lang="nl-NL" dirty="0"/>
              <a:t>relaties</a:t>
            </a:r>
          </a:p>
          <a:p>
            <a:pPr lvl="1"/>
            <a:r>
              <a:rPr lang="nl-NL" dirty="0"/>
              <a:t>u</a:t>
            </a:r>
            <a:r>
              <a:rPr lang="nl-NL" dirty="0" smtClean="0"/>
              <a:t>itsluitingen </a:t>
            </a:r>
            <a:r>
              <a:rPr lang="nl-NL" dirty="0"/>
              <a:t>van zorgverleners</a:t>
            </a:r>
          </a:p>
          <a:p>
            <a:pPr lvl="1"/>
            <a:r>
              <a:rPr lang="nl-NL" dirty="0"/>
              <a:t>m</a:t>
            </a:r>
            <a:r>
              <a:rPr lang="nl-NL" dirty="0" smtClean="0"/>
              <a:t>andaten</a:t>
            </a:r>
            <a:endParaRPr lang="nl-NL" dirty="0"/>
          </a:p>
          <a:p>
            <a:pPr lvl="1"/>
            <a:r>
              <a:rPr lang="nl-NL" dirty="0"/>
              <a:t>t</a:t>
            </a:r>
            <a:r>
              <a:rPr lang="nl-NL" dirty="0" smtClean="0"/>
              <a:t>oegangsmatrix</a:t>
            </a:r>
            <a:endParaRPr lang="nl-NL" dirty="0"/>
          </a:p>
          <a:p>
            <a:r>
              <a:rPr lang="nl-NL" b="1" dirty="0">
                <a:solidFill>
                  <a:srgbClr val="07766F"/>
                </a:solidFill>
              </a:rPr>
              <a:t>Doelstelling</a:t>
            </a:r>
          </a:p>
          <a:p>
            <a:pPr lvl="1"/>
            <a:r>
              <a:rPr lang="nl-NL" dirty="0"/>
              <a:t>d</a:t>
            </a:r>
            <a:r>
              <a:rPr lang="nl-NL" dirty="0" smtClean="0"/>
              <a:t>eze </a:t>
            </a:r>
            <a:r>
              <a:rPr lang="nl-NL" dirty="0"/>
              <a:t>regels verduidelijken, vereenvoudigen en op elkaar afstemmen, in het bijzonder wat de toegangsmatrix betreft</a:t>
            </a:r>
          </a:p>
          <a:p>
            <a:endParaRPr lang="en-US" dirty="0"/>
          </a:p>
        </p:txBody>
      </p:sp>
      <p:pic>
        <p:nvPicPr>
          <p:cNvPr id="8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772816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9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4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eGezondheid in de praktijk</a:t>
            </a:r>
            <a:endParaRPr lang="en-GB" dirty="0"/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4634655" y="2752953"/>
            <a:ext cx="2849813" cy="2454519"/>
            <a:chOff x="2955610" y="2523164"/>
            <a:chExt cx="3087783" cy="2657760"/>
          </a:xfrm>
        </p:grpSpPr>
        <p:sp>
          <p:nvSpPr>
            <p:cNvPr id="63" name="Flowchart: Connector 62"/>
            <p:cNvSpPr/>
            <p:nvPr/>
          </p:nvSpPr>
          <p:spPr>
            <a:xfrm>
              <a:off x="3203297" y="2523164"/>
              <a:ext cx="2657893" cy="2657760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62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3839985" y="3178480"/>
              <a:ext cx="1384518" cy="13471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477" b="1" dirty="0">
                  <a:solidFill>
                    <a:schemeClr val="bg1"/>
                  </a:solidFill>
                </a:rPr>
                <a:t>Medisch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3628814" y="2669142"/>
              <a:ext cx="552537" cy="607714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4922830" y="2669142"/>
              <a:ext cx="562063" cy="63468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121" idx="1"/>
            </p:cNvCxnSpPr>
            <p:nvPr/>
          </p:nvCxnSpPr>
          <p:spPr>
            <a:xfrm flipV="1">
              <a:off x="5257458" y="4007788"/>
              <a:ext cx="785935" cy="952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922830" y="4431991"/>
              <a:ext cx="562063" cy="675944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563717" y="4425644"/>
              <a:ext cx="611283" cy="64103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4" idx="2"/>
              <a:endCxn id="95" idx="3"/>
            </p:cNvCxnSpPr>
            <p:nvPr/>
          </p:nvCxnSpPr>
          <p:spPr>
            <a:xfrm flipH="1" flipV="1">
              <a:off x="2955610" y="3830622"/>
              <a:ext cx="884375" cy="214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366605" y="401264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56567" y="457849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20318" y="404458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76225" y="2669854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43115" y="3201159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90861" y="3204316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2351584" y="5164976"/>
            <a:ext cx="2990850" cy="1005254"/>
            <a:chOff x="483110" y="5136172"/>
            <a:chExt cx="3240360" cy="1088504"/>
          </a:xfrm>
        </p:grpSpPr>
        <p:grpSp>
          <p:nvGrpSpPr>
            <p:cNvPr id="78" name="Group 67"/>
            <p:cNvGrpSpPr>
              <a:grpSpLocks/>
            </p:cNvGrpSpPr>
            <p:nvPr/>
          </p:nvGrpSpPr>
          <p:grpSpPr bwMode="auto">
            <a:xfrm>
              <a:off x="483110" y="5136172"/>
              <a:ext cx="3240360" cy="1088504"/>
              <a:chOff x="398612" y="5107746"/>
              <a:chExt cx="3240360" cy="1088504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398612" y="5107746"/>
                <a:ext cx="1152622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551234" y="5107746"/>
                <a:ext cx="208773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521069" y="5137894"/>
                <a:ext cx="2024232" cy="1058356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 err="1">
                    <a:solidFill>
                      <a:schemeClr val="bg1"/>
                    </a:solidFill>
                  </a:rPr>
                  <a:t>Onderzoeks-resultaten</a:t>
                </a:r>
                <a:r>
                  <a:rPr lang="nl-BE" sz="1662" dirty="0">
                    <a:solidFill>
                      <a:schemeClr val="bg1"/>
                    </a:solidFill>
                  </a:rPr>
                  <a:t> en verslagen</a:t>
                </a:r>
              </a:p>
              <a:p>
                <a:pPr>
                  <a:defRPr/>
                </a:pPr>
                <a:endParaRPr lang="nl-BE" sz="1662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79" name="Picture 9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19" y="5163796"/>
              <a:ext cx="1016496" cy="101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2385290" y="1700808"/>
            <a:ext cx="3009900" cy="1069731"/>
            <a:chOff x="518456" y="1382445"/>
            <a:chExt cx="3261456" cy="1158760"/>
          </a:xfrm>
        </p:grpSpPr>
        <p:grpSp>
          <p:nvGrpSpPr>
            <p:cNvPr id="84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86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747495" y="1773027"/>
                  <a:ext cx="1100384" cy="1079393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62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835176" y="1773027"/>
                  <a:ext cx="2088031" cy="1079393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62"/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1691881" y="1508726"/>
                <a:ext cx="2088031" cy="106193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Summary </a:t>
                </a:r>
                <a:r>
                  <a:rPr lang="nl-BE" sz="1662" dirty="0" err="1">
                    <a:solidFill>
                      <a:schemeClr val="bg1"/>
                    </a:solidFill>
                  </a:rPr>
                  <a:t>electronic</a:t>
                </a:r>
                <a:r>
                  <a:rPr lang="nl-BE" sz="1662" dirty="0">
                    <a:solidFill>
                      <a:schemeClr val="bg1"/>
                    </a:solidFill>
                  </a:rPr>
                  <a:t> health record (</a:t>
                </a:r>
                <a:r>
                  <a:rPr lang="nl-BE" sz="1662" dirty="0" err="1">
                    <a:solidFill>
                      <a:schemeClr val="bg1"/>
                    </a:solidFill>
                  </a:rPr>
                  <a:t>SumEHR</a:t>
                </a:r>
                <a:r>
                  <a:rPr lang="nl-BE" sz="1662" dirty="0">
                    <a:solidFill>
                      <a:schemeClr val="bg1"/>
                    </a:solidFill>
                  </a:rPr>
                  <a:t>)</a:t>
                </a:r>
                <a:endParaRPr lang="nl-BE" sz="1662" dirty="0"/>
              </a:p>
              <a:p>
                <a:pPr>
                  <a:defRPr/>
                </a:pPr>
                <a:endParaRPr lang="nl-BE" sz="1662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85" name="Picture 9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56" y="1382445"/>
              <a:ext cx="1129308" cy="1129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2363309" y="3462198"/>
            <a:ext cx="2271346" cy="1112226"/>
            <a:chOff x="495636" y="3290765"/>
            <a:chExt cx="2459972" cy="1205400"/>
          </a:xfrm>
        </p:grpSpPr>
        <p:grpSp>
          <p:nvGrpSpPr>
            <p:cNvPr id="91" name="Group 68"/>
            <p:cNvGrpSpPr>
              <a:grpSpLocks/>
            </p:cNvGrpSpPr>
            <p:nvPr/>
          </p:nvGrpSpPr>
          <p:grpSpPr bwMode="auto">
            <a:xfrm>
              <a:off x="495636" y="3290765"/>
              <a:ext cx="2459972" cy="1205400"/>
              <a:chOff x="455844" y="3290765"/>
              <a:chExt cx="2459972" cy="12054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55844" y="3290765"/>
                <a:ext cx="1152219" cy="107993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608063" y="3290765"/>
                <a:ext cx="1307753" cy="1079937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 dirty="0"/>
              </a:p>
            </p:txBody>
          </p:sp>
          <p:sp>
            <p:nvSpPr>
              <p:cNvPr id="96" name="TextBox 44"/>
              <p:cNvSpPr txBox="1">
                <a:spLocks noChangeArrowheads="1"/>
              </p:cNvSpPr>
              <p:nvPr/>
            </p:nvSpPr>
            <p:spPr bwMode="auto">
              <a:xfrm>
                <a:off x="1668825" y="3462392"/>
                <a:ext cx="1246991" cy="1033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l-BE" altLang="en-US" sz="1662" dirty="0">
                    <a:solidFill>
                      <a:schemeClr val="bg1"/>
                    </a:solidFill>
                    <a:latin typeface="+mn-lt"/>
                  </a:rPr>
                  <a:t>Medicatie-schema</a:t>
                </a:r>
              </a:p>
            </p:txBody>
          </p:sp>
        </p:grpSp>
        <p:pic>
          <p:nvPicPr>
            <p:cNvPr id="92" name="Picture 9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6" y="3320177"/>
              <a:ext cx="1086712" cy="108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6892813" y="1756490"/>
            <a:ext cx="3006969" cy="996462"/>
            <a:chOff x="5403035" y="1443044"/>
            <a:chExt cx="3255987" cy="1080120"/>
          </a:xfrm>
        </p:grpSpPr>
        <p:grpSp>
          <p:nvGrpSpPr>
            <p:cNvPr id="98" name="Group 69"/>
            <p:cNvGrpSpPr>
              <a:grpSpLocks/>
            </p:cNvGrpSpPr>
            <p:nvPr/>
          </p:nvGrpSpPr>
          <p:grpSpPr bwMode="auto">
            <a:xfrm>
              <a:off x="5403035" y="1443044"/>
              <a:ext cx="3255987" cy="1080120"/>
              <a:chOff x="5425798" y="1315063"/>
              <a:chExt cx="3255987" cy="108012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425798" y="1315063"/>
                <a:ext cx="1151972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577770" y="1315063"/>
                <a:ext cx="2088148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595224" y="1345242"/>
                <a:ext cx="2086561" cy="1038821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marL="76202"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Richtlijnen en adviezen online beschikbaar</a:t>
                </a:r>
              </a:p>
            </p:txBody>
          </p:sp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394" y="1478427"/>
              <a:ext cx="985292" cy="98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6881089" y="5138598"/>
            <a:ext cx="3018692" cy="1094642"/>
            <a:chOff x="5389884" y="5107746"/>
            <a:chExt cx="3269138" cy="1184852"/>
          </a:xfrm>
        </p:grpSpPr>
        <p:grpSp>
          <p:nvGrpSpPr>
            <p:cNvPr id="104" name="Group 70"/>
            <p:cNvGrpSpPr>
              <a:grpSpLocks/>
            </p:cNvGrpSpPr>
            <p:nvPr/>
          </p:nvGrpSpPr>
          <p:grpSpPr bwMode="auto">
            <a:xfrm>
              <a:off x="5403035" y="5149276"/>
              <a:ext cx="3255987" cy="1088504"/>
              <a:chOff x="5508175" y="5117132"/>
              <a:chExt cx="3255987" cy="1088504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507720" y="5116842"/>
                <a:ext cx="1152133" cy="108016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659853" y="5116842"/>
                <a:ext cx="2088439" cy="1080166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677309" y="5146979"/>
                <a:ext cx="2086853" cy="105796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marL="164127"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Elektronische verwijsbrieven</a:t>
                </a:r>
                <a:endParaRPr lang="nl-BE" sz="1662" dirty="0"/>
              </a:p>
            </p:txBody>
          </p:sp>
        </p:grpSp>
        <p:grpSp>
          <p:nvGrpSpPr>
            <p:cNvPr id="105" name="Group 101"/>
            <p:cNvGrpSpPr>
              <a:grpSpLocks/>
            </p:cNvGrpSpPr>
            <p:nvPr/>
          </p:nvGrpSpPr>
          <p:grpSpPr bwMode="auto">
            <a:xfrm>
              <a:off x="5389884" y="5107746"/>
              <a:ext cx="1186811" cy="1184852"/>
              <a:chOff x="5389884" y="5104775"/>
              <a:chExt cx="1241108" cy="1241108"/>
            </a:xfrm>
          </p:grpSpPr>
          <p:pic>
            <p:nvPicPr>
              <p:cNvPr id="109" name="Picture 9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4" y="5104775"/>
                <a:ext cx="1241108" cy="1241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10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196" y="5445224"/>
                <a:ext cx="174979" cy="174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6" name="Group 115"/>
          <p:cNvGrpSpPr>
            <a:grpSpLocks/>
          </p:cNvGrpSpPr>
          <p:nvPr/>
        </p:nvGrpSpPr>
        <p:grpSpPr bwMode="auto">
          <a:xfrm>
            <a:off x="7454054" y="3465130"/>
            <a:ext cx="2527789" cy="1033096"/>
            <a:chOff x="6010438" y="3294151"/>
            <a:chExt cx="2738025" cy="1118781"/>
          </a:xfrm>
        </p:grpSpPr>
        <p:grpSp>
          <p:nvGrpSpPr>
            <p:cNvPr id="117" name="Group 40"/>
            <p:cNvGrpSpPr>
              <a:grpSpLocks/>
            </p:cNvGrpSpPr>
            <p:nvPr/>
          </p:nvGrpSpPr>
          <p:grpSpPr bwMode="auto">
            <a:xfrm>
              <a:off x="6010438" y="3294151"/>
              <a:ext cx="2738025" cy="1081997"/>
              <a:chOff x="5926858" y="3418319"/>
              <a:chExt cx="2658929" cy="1081997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5926858" y="3418319"/>
                <a:ext cx="1072820" cy="108069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999678" y="3418319"/>
                <a:ext cx="1461255" cy="108069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6907193" y="3419905"/>
                <a:ext cx="1678594" cy="108069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Elektronische</a:t>
                </a:r>
                <a:r>
                  <a:rPr lang="nl-BE" sz="1662" dirty="0"/>
                  <a:t> </a:t>
                </a:r>
                <a:r>
                  <a:rPr lang="nl-BE" sz="1662" dirty="0">
                    <a:solidFill>
                      <a:schemeClr val="bg1"/>
                    </a:solidFill>
                  </a:rPr>
                  <a:t>voorschriften</a:t>
                </a:r>
                <a:endParaRPr lang="nl-BE" sz="1662" dirty="0"/>
              </a:p>
              <a:p>
                <a:pPr>
                  <a:defRPr/>
                </a:pPr>
                <a:endParaRPr lang="nl-BE" sz="1662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118" name="Group 102"/>
            <p:cNvGrpSpPr>
              <a:grpSpLocks/>
            </p:cNvGrpSpPr>
            <p:nvPr/>
          </p:nvGrpSpPr>
          <p:grpSpPr bwMode="auto">
            <a:xfrm>
              <a:off x="6036635" y="3332812"/>
              <a:ext cx="1080120" cy="1080120"/>
              <a:chOff x="5005213" y="3401807"/>
              <a:chExt cx="1080120" cy="1080120"/>
            </a:xfrm>
          </p:grpSpPr>
          <p:pic>
            <p:nvPicPr>
              <p:cNvPr id="119" name="Picture 10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213" y="3401807"/>
                <a:ext cx="108012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" name="Picture 10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944" y="3481442"/>
                <a:ext cx="270030" cy="27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308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40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Toegangsmatrix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Vereenvoudigde </a:t>
            </a:r>
            <a:r>
              <a:rPr lang="nl-BE" dirty="0"/>
              <a:t>en meer open matrix om te voldoen aan de behoeften inzake informatiedeling tussen de zorgverleners</a:t>
            </a:r>
          </a:p>
          <a:p>
            <a:pPr lvl="0"/>
            <a:r>
              <a:rPr lang="nl-BE" dirty="0"/>
              <a:t>Voorstel tot wijziging van de matrix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efault-matrix </a:t>
            </a:r>
            <a:r>
              <a:rPr lang="nl-BE" dirty="0"/>
              <a:t>waarin wordt bepaald welke professional toegang mag krijgen tot welk gegeven</a:t>
            </a:r>
          </a:p>
          <a:p>
            <a:endParaRPr lang="fr-FR" dirty="0"/>
          </a:p>
          <a:p>
            <a:endParaRPr lang="en-US" dirty="0"/>
          </a:p>
        </p:txBody>
      </p:sp>
      <p:pic>
        <p:nvPicPr>
          <p:cNvPr id="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772816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0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41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Toegangsmatrix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 smtClean="0"/>
          </a:p>
          <a:p>
            <a:endParaRPr lang="nl-BE" b="1" dirty="0" smtClean="0">
              <a:solidFill>
                <a:srgbClr val="07766F"/>
              </a:solidFill>
            </a:endParaRPr>
          </a:p>
          <a:p>
            <a:r>
              <a:rPr lang="nl-BE" b="1" dirty="0" smtClean="0">
                <a:solidFill>
                  <a:srgbClr val="07766F"/>
                </a:solidFill>
              </a:rPr>
              <a:t>Projecten</a:t>
            </a:r>
            <a:endParaRPr lang="nl-BE" b="1" dirty="0">
              <a:solidFill>
                <a:srgbClr val="07766F"/>
              </a:solidFill>
            </a:endParaRPr>
          </a:p>
          <a:p>
            <a:pPr lvl="1"/>
            <a:r>
              <a:rPr lang="nl-NL" dirty="0"/>
              <a:t>v</a:t>
            </a:r>
            <a:r>
              <a:rPr lang="nl-NL" dirty="0" smtClean="0"/>
              <a:t>erbetering </a:t>
            </a:r>
            <a:r>
              <a:rPr lang="nl-NL" dirty="0"/>
              <a:t>van de metagegevens om de opzoeking en de rechtstreekse toegang tot de documenten te verbeteren</a:t>
            </a:r>
          </a:p>
          <a:p>
            <a:pPr lvl="1"/>
            <a:r>
              <a:rPr lang="nl-NL" dirty="0"/>
              <a:t>b</a:t>
            </a:r>
            <a:r>
              <a:rPr lang="nl-NL" dirty="0" smtClean="0"/>
              <a:t>eheer </a:t>
            </a:r>
            <a:r>
              <a:rPr lang="nl-NL" dirty="0"/>
              <a:t>van de zogenaamde gevoelige gegevens</a:t>
            </a:r>
          </a:p>
          <a:p>
            <a:pPr lvl="1"/>
            <a:r>
              <a:rPr lang="nl-NL" dirty="0"/>
              <a:t>t</a:t>
            </a:r>
            <a:r>
              <a:rPr lang="nl-NL" dirty="0" smtClean="0"/>
              <a:t>raceerbaarheid </a:t>
            </a:r>
            <a:r>
              <a:rPr lang="nl-NL" dirty="0"/>
              <a:t>van de toegangen en de logs 	 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isualisatie </a:t>
            </a:r>
            <a:r>
              <a:rPr lang="nl-NL" dirty="0"/>
              <a:t>van de actieve therapeutische relaties en van de therapeutische relaties die op eenvormige en exhaustieve wijze werden afgesloten</a:t>
            </a:r>
          </a:p>
          <a:p>
            <a:pPr lvl="1"/>
            <a:r>
              <a:rPr lang="nl-NL" dirty="0"/>
              <a:t>u</a:t>
            </a:r>
            <a:r>
              <a:rPr lang="nl-NL" dirty="0" smtClean="0"/>
              <a:t>itrol </a:t>
            </a:r>
            <a:r>
              <a:rPr lang="nl-NL" dirty="0"/>
              <a:t>van een meldingssysteem met betrekking tot de toegangen tot de patiëntgegevens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erduidelijking </a:t>
            </a:r>
            <a:r>
              <a:rPr lang="nl-NL" dirty="0"/>
              <a:t>van het beheerproces van de klachten </a:t>
            </a:r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pic>
        <p:nvPicPr>
          <p:cNvPr id="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1772816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7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42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MijnGezondheid.be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Verdere </a:t>
            </a:r>
            <a:r>
              <a:rPr lang="nl-NL" dirty="0"/>
              <a:t>ontwikkeling van het </a:t>
            </a:r>
            <a:r>
              <a:rPr lang="nl-NL" dirty="0" err="1"/>
              <a:t>patiëntentoegangsportaal</a:t>
            </a:r>
            <a:r>
              <a:rPr lang="nl-NL" dirty="0"/>
              <a:t> tot de gezondheidsgegevens (MijnGezondheid.be)</a:t>
            </a:r>
          </a:p>
          <a:p>
            <a:pPr lvl="1"/>
            <a:r>
              <a:rPr lang="nl-NL" dirty="0"/>
              <a:t>r</a:t>
            </a:r>
            <a:r>
              <a:rPr lang="nl-NL" dirty="0" smtClean="0"/>
              <a:t>echt </a:t>
            </a:r>
            <a:r>
              <a:rPr lang="nl-NL" dirty="0"/>
              <a:t>op een snelle en eenvoudige toegang tot de gezondheidsgegevens </a:t>
            </a:r>
          </a:p>
          <a:p>
            <a:pPr lvl="1"/>
            <a:r>
              <a:rPr lang="nl-NL" dirty="0"/>
              <a:t>r</a:t>
            </a:r>
            <a:r>
              <a:rPr lang="nl-NL" dirty="0" smtClean="0"/>
              <a:t>echt </a:t>
            </a:r>
            <a:r>
              <a:rPr lang="nl-NL" dirty="0"/>
              <a:t>om te beslissen met wie de eigen gezondheidsgegevens (gedeeltelijk of volledig) worden gedeeld</a:t>
            </a:r>
          </a:p>
          <a:p>
            <a:pPr lvl="1"/>
            <a:endParaRPr lang="nl-NL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6288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9272" y="2420888"/>
            <a:ext cx="5465360" cy="1564859"/>
          </a:xfrm>
        </p:spPr>
        <p:txBody>
          <a:bodyPr/>
          <a:lstStyle/>
          <a:p>
            <a:pPr lvl="0" defTabSz="622300">
              <a:lnSpc>
                <a:spcPct val="150000"/>
              </a:lnSpc>
            </a:pPr>
            <a:r>
              <a:rPr lang="nl-BE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Empowerment van de zorgverleners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Pharma Femme Tech Travaille En Laboratoire Femme Européenne Caucasienne  Jeune Adulte | Photo Premi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" b="2084"/>
          <a:stretch/>
        </p:blipFill>
        <p:spPr bwMode="auto">
          <a:xfrm>
            <a:off x="-1" y="-1"/>
            <a:ext cx="5087889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2024" y="1556792"/>
            <a:ext cx="5472608" cy="534612"/>
          </a:xfrm>
        </p:spPr>
        <p:txBody>
          <a:bodyPr/>
          <a:lstStyle/>
          <a:p>
            <a:r>
              <a:rPr lang="nl-BE" dirty="0"/>
              <a:t>Cluster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Empowerment </a:t>
            </a:r>
            <a:r>
              <a:rPr lang="nl-NL" dirty="0"/>
              <a:t>van de zorgverleners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nl-NL" dirty="0" smtClean="0"/>
          </a:p>
          <a:p>
            <a:pPr>
              <a:lnSpc>
                <a:spcPct val="200000"/>
              </a:lnSpc>
            </a:pPr>
            <a:r>
              <a:rPr lang="nl-NL" dirty="0" smtClean="0"/>
              <a:t>Lokaal </a:t>
            </a:r>
            <a:r>
              <a:rPr lang="nl-NL" dirty="0"/>
              <a:t>dossier (elektronisch patiëntendossier - EPD) voor de zorgverleners en de gezondheidsinstellingen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Actoren </a:t>
            </a:r>
            <a:r>
              <a:rPr lang="nl-NL" dirty="0"/>
              <a:t>in de gezondheidszorg ondersteunen bij het gebruik van de online gezondheidsdiensten 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Ontwikkeling </a:t>
            </a:r>
            <a:r>
              <a:rPr lang="nl-NL" dirty="0"/>
              <a:t>van een portaal voor de zorgverleners (</a:t>
            </a:r>
            <a:r>
              <a:rPr lang="nl-NL" dirty="0" err="1"/>
              <a:t>ProGezondheid</a:t>
            </a:r>
            <a:r>
              <a:rPr lang="nl-NL" dirty="0"/>
              <a:t>)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45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mtClean="0"/>
              <a:t>EPD </a:t>
            </a:r>
            <a:r>
              <a:rPr lang="nl-NL" dirty="0"/>
              <a:t>voor alle zorgverleners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00000" y="1916832"/>
            <a:ext cx="10213776" cy="4009063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nl-NL" dirty="0"/>
          </a:p>
          <a:p>
            <a:pPr>
              <a:lnSpc>
                <a:spcPct val="200000"/>
              </a:lnSpc>
            </a:pPr>
            <a:r>
              <a:rPr lang="nl-NL" dirty="0" smtClean="0"/>
              <a:t>EPD </a:t>
            </a:r>
            <a:r>
              <a:rPr lang="nl-NL" dirty="0"/>
              <a:t>in alle ziekenhuizen &amp; voor elk gezondheidsberoep (kwaliteitswet)</a:t>
            </a:r>
          </a:p>
          <a:p>
            <a:pPr>
              <a:lnSpc>
                <a:spcPct val="100000"/>
              </a:lnSpc>
            </a:pPr>
            <a:endParaRPr lang="nl-NL" dirty="0" smtClean="0"/>
          </a:p>
          <a:p>
            <a:pPr>
              <a:lnSpc>
                <a:spcPct val="100000"/>
              </a:lnSpc>
            </a:pPr>
            <a:r>
              <a:rPr lang="nl-NL" dirty="0" smtClean="0"/>
              <a:t>(Financiële</a:t>
            </a:r>
            <a:r>
              <a:rPr lang="nl-NL" dirty="0"/>
              <a:t>) o</a:t>
            </a:r>
            <a:r>
              <a:rPr lang="nl-NL" dirty="0" smtClean="0"/>
              <a:t>ndersteuning </a:t>
            </a:r>
            <a:r>
              <a:rPr lang="nl-NL" dirty="0"/>
              <a:t>van de ziekenhuizen bij de invoering van een EPD (als voorwaarde voor </a:t>
            </a:r>
            <a:r>
              <a:rPr lang="nl-NL" dirty="0" smtClean="0"/>
              <a:t>de realisatie </a:t>
            </a:r>
            <a:r>
              <a:rPr lang="nl-NL" dirty="0"/>
              <a:t>van het </a:t>
            </a:r>
            <a:r>
              <a:rPr lang="nl-NL" dirty="0" smtClean="0"/>
              <a:t>B-IHR-concept</a:t>
            </a:r>
            <a:r>
              <a:rPr lang="nl-NL" dirty="0"/>
              <a:t>)</a:t>
            </a:r>
          </a:p>
          <a:p>
            <a:pPr>
              <a:lnSpc>
                <a:spcPct val="100000"/>
              </a:lnSpc>
            </a:pPr>
            <a:endParaRPr lang="nl-NL" dirty="0" smtClean="0"/>
          </a:p>
          <a:p>
            <a:pPr>
              <a:lnSpc>
                <a:spcPct val="100000"/>
              </a:lnSpc>
            </a:pPr>
            <a:r>
              <a:rPr lang="nl-NL" dirty="0" smtClean="0"/>
              <a:t>Ondersteuning </a:t>
            </a:r>
            <a:r>
              <a:rPr lang="nl-NL" dirty="0"/>
              <a:t>bij de ontwikkeling van softwarepakketten voor de zorgverleners van de eerste lijn voor wie het aanbod aan softwarepakketten zeer beperkt is</a:t>
            </a:r>
          </a:p>
          <a:p>
            <a:pPr>
              <a:lnSpc>
                <a:spcPct val="200000"/>
              </a:lnSpc>
            </a:pPr>
            <a:endParaRPr lang="nl-NL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6288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46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Ondersteuning </a:t>
            </a:r>
            <a:r>
              <a:rPr lang="nl-NL" dirty="0"/>
              <a:t>voor gebruik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Telematicapremies </a:t>
            </a:r>
            <a:r>
              <a:rPr lang="nl-NL" dirty="0"/>
              <a:t>zijn op dit ogenblik beschikbaar voor</a:t>
            </a:r>
          </a:p>
          <a:p>
            <a:pPr lvl="1"/>
            <a:r>
              <a:rPr lang="nl-NL" dirty="0"/>
              <a:t>h</a:t>
            </a:r>
            <a:r>
              <a:rPr lang="nl-NL" dirty="0" smtClean="0"/>
              <a:t>uisartsen</a:t>
            </a:r>
            <a:endParaRPr lang="nl-NL" dirty="0"/>
          </a:p>
          <a:p>
            <a:pPr lvl="1"/>
            <a:r>
              <a:rPr lang="nl-NL" dirty="0"/>
              <a:t>k</a:t>
            </a:r>
            <a:r>
              <a:rPr lang="nl-NL" dirty="0" smtClean="0"/>
              <a:t>inesitherapeuten</a:t>
            </a:r>
            <a:endParaRPr lang="nl-NL" dirty="0"/>
          </a:p>
          <a:p>
            <a:pPr lvl="1"/>
            <a:r>
              <a:rPr lang="nl-NL" dirty="0"/>
              <a:t>v</a:t>
            </a:r>
            <a:r>
              <a:rPr lang="nl-NL" dirty="0" smtClean="0"/>
              <a:t>erpleegkundigen</a:t>
            </a:r>
            <a:endParaRPr lang="nl-NL" dirty="0"/>
          </a:p>
          <a:p>
            <a:pPr lvl="1"/>
            <a:r>
              <a:rPr lang="nl-NL" dirty="0"/>
              <a:t>t</a:t>
            </a:r>
            <a:r>
              <a:rPr lang="nl-NL" dirty="0" smtClean="0"/>
              <a:t>andartsen</a:t>
            </a:r>
            <a:endParaRPr lang="nl-NL" dirty="0"/>
          </a:p>
          <a:p>
            <a:pPr lvl="1"/>
            <a:r>
              <a:rPr lang="nl-NL" dirty="0"/>
              <a:t>v</a:t>
            </a:r>
            <a:r>
              <a:rPr lang="nl-NL" dirty="0" smtClean="0"/>
              <a:t>roedvrouwen</a:t>
            </a:r>
            <a:endParaRPr lang="nl-NL" dirty="0"/>
          </a:p>
          <a:p>
            <a:r>
              <a:rPr lang="nl-NL" b="1" dirty="0">
                <a:solidFill>
                  <a:srgbClr val="07766F"/>
                </a:solidFill>
              </a:rPr>
              <a:t>Doelstelling</a:t>
            </a:r>
            <a:endParaRPr lang="nl-NL" dirty="0"/>
          </a:p>
          <a:p>
            <a:pPr lvl="1"/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/>
              <a:t>verschillende criteria zo goed mogelijk op elkaar afstemmen en ze in overeenstemming brengen met het werkelijk en kwalitatief gebruik van de online gezondheidsdiensten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628800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47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00000" y="116632"/>
            <a:ext cx="10956640" cy="1159527"/>
          </a:xfrm>
        </p:spPr>
        <p:txBody>
          <a:bodyPr/>
          <a:lstStyle/>
          <a:p>
            <a:r>
              <a:rPr lang="nl-NL" dirty="0"/>
              <a:t>Portaal voor de zorgverleners </a:t>
            </a:r>
            <a:r>
              <a:rPr lang="nl-NL" dirty="0" smtClean="0"/>
              <a:t>(</a:t>
            </a:r>
            <a:r>
              <a:rPr lang="nl-NL" dirty="0" err="1" smtClean="0"/>
              <a:t>ProGezondheid</a:t>
            </a:r>
            <a:r>
              <a:rPr lang="nl-NL" dirty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pPr>
              <a:lnSpc>
                <a:spcPct val="100000"/>
              </a:lnSpc>
            </a:pPr>
            <a:r>
              <a:rPr lang="nl-BE" dirty="0" smtClean="0"/>
              <a:t>Kwaliteitswet </a:t>
            </a:r>
            <a:r>
              <a:rPr lang="nl-BE" dirty="0"/>
              <a:t>van 22 april </a:t>
            </a:r>
            <a:r>
              <a:rPr lang="nl-BE" dirty="0" smtClean="0"/>
              <a:t>2019</a:t>
            </a:r>
          </a:p>
          <a:p>
            <a:pPr>
              <a:lnSpc>
                <a:spcPct val="100000"/>
              </a:lnSpc>
            </a:pPr>
            <a:endParaRPr lang="nl-BE" dirty="0" smtClean="0"/>
          </a:p>
          <a:p>
            <a:pPr>
              <a:lnSpc>
                <a:spcPct val="100000"/>
              </a:lnSpc>
            </a:pPr>
            <a:r>
              <a:rPr lang="nl-BE" dirty="0" smtClean="0"/>
              <a:t>Ontwikkeling </a:t>
            </a:r>
            <a:r>
              <a:rPr lang="nl-BE" dirty="0"/>
              <a:t>van een gemeenschappelijk administratieportaal waardoor de interactie tussen de zorgverlener en de </a:t>
            </a:r>
            <a:r>
              <a:rPr lang="nl-BE" dirty="0" smtClean="0"/>
              <a:t>overheid </a:t>
            </a:r>
            <a:r>
              <a:rPr lang="nl-BE" dirty="0"/>
              <a:t>mogelijk wordt</a:t>
            </a:r>
          </a:p>
          <a:p>
            <a:pPr>
              <a:lnSpc>
                <a:spcPct val="200000"/>
              </a:lnSpc>
            </a:pPr>
            <a:r>
              <a:rPr lang="nl-BE" b="1" dirty="0" smtClean="0">
                <a:solidFill>
                  <a:srgbClr val="07766F"/>
                </a:solidFill>
              </a:rPr>
              <a:t>3 </a:t>
            </a:r>
            <a:r>
              <a:rPr lang="nl-BE" b="1" dirty="0">
                <a:solidFill>
                  <a:srgbClr val="07766F"/>
                </a:solidFill>
              </a:rPr>
              <a:t>types toegang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rgbClr val="07766F"/>
                </a:solidFill>
              </a:rPr>
              <a:t>1</a:t>
            </a:r>
            <a:r>
              <a:rPr lang="nl-BE" dirty="0"/>
              <a:t>  </a:t>
            </a:r>
            <a:r>
              <a:rPr lang="nl-BE" dirty="0" smtClean="0"/>
              <a:t>voor </a:t>
            </a:r>
            <a:r>
              <a:rPr lang="nl-BE" dirty="0"/>
              <a:t>de zorgverlener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rgbClr val="07766F"/>
                </a:solidFill>
              </a:rPr>
              <a:t>2</a:t>
            </a:r>
            <a:r>
              <a:rPr lang="nl-BE" dirty="0"/>
              <a:t>  </a:t>
            </a:r>
            <a:r>
              <a:rPr lang="nl-BE" dirty="0" smtClean="0"/>
              <a:t>voor </a:t>
            </a:r>
            <a:r>
              <a:rPr lang="nl-BE" dirty="0"/>
              <a:t>de administraties </a:t>
            </a:r>
          </a:p>
          <a:p>
            <a:pPr marL="457200" lvl="1" indent="0">
              <a:buNone/>
            </a:pPr>
            <a:r>
              <a:rPr lang="nl-BE" b="1" dirty="0">
                <a:solidFill>
                  <a:srgbClr val="07766F"/>
                </a:solidFill>
              </a:rPr>
              <a:t>3</a:t>
            </a:r>
            <a:r>
              <a:rPr lang="nl-BE" dirty="0"/>
              <a:t>  </a:t>
            </a:r>
            <a:r>
              <a:rPr lang="nl-BE" dirty="0" smtClean="0"/>
              <a:t>voor </a:t>
            </a:r>
            <a:r>
              <a:rPr lang="nl-BE" dirty="0"/>
              <a:t>de patiënt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628800"/>
            <a:ext cx="866287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6" y="16288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48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Portaal </a:t>
            </a:r>
            <a:r>
              <a:rPr lang="nl-NL" dirty="0"/>
              <a:t>voor de zorgverleners (</a:t>
            </a:r>
            <a:r>
              <a:rPr lang="nl-NL" dirty="0" err="1"/>
              <a:t>ProGezondheid</a:t>
            </a:r>
            <a:r>
              <a:rPr lang="nl-NL" dirty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7150"/>
            <a:endParaRPr lang="nl-BE" dirty="0"/>
          </a:p>
          <a:p>
            <a:pPr marL="57150"/>
            <a:endParaRPr lang="nl-BE" dirty="0" smtClean="0"/>
          </a:p>
          <a:p>
            <a:pPr marL="57150"/>
            <a:r>
              <a:rPr lang="nl-BE" dirty="0" smtClean="0"/>
              <a:t>Toegevoegde </a:t>
            </a:r>
            <a:r>
              <a:rPr lang="nl-BE" dirty="0"/>
              <a:t>waarde</a:t>
            </a:r>
          </a:p>
          <a:p>
            <a:pPr lvl="1"/>
            <a:r>
              <a:rPr lang="nl-BE" dirty="0"/>
              <a:t>s</a:t>
            </a:r>
            <a:r>
              <a:rPr lang="nl-BE" dirty="0" smtClean="0"/>
              <a:t>nellere </a:t>
            </a:r>
            <a:r>
              <a:rPr lang="nl-BE" dirty="0"/>
              <a:t>verwerkingstijd van de dossiers</a:t>
            </a:r>
          </a:p>
          <a:p>
            <a:pPr lvl="1"/>
            <a:r>
              <a:rPr lang="nl-BE" dirty="0"/>
              <a:t>c</a:t>
            </a:r>
            <a:r>
              <a:rPr lang="nl-BE" dirty="0" smtClean="0"/>
              <a:t>entrale </a:t>
            </a:r>
            <a:r>
              <a:rPr lang="nl-BE" dirty="0"/>
              <a:t>tool voor de raadpleging van de dossiers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ermindering </a:t>
            </a:r>
            <a:r>
              <a:rPr lang="nl-BE" dirty="0"/>
              <a:t>van de werklast door de (gedeeltelijke) automatisering van de processen</a:t>
            </a:r>
          </a:p>
          <a:p>
            <a:pPr lvl="1"/>
            <a:r>
              <a:rPr lang="nl-BE" dirty="0"/>
              <a:t>s</a:t>
            </a:r>
            <a:r>
              <a:rPr lang="nl-BE" dirty="0" smtClean="0"/>
              <a:t>nellere </a:t>
            </a:r>
            <a:r>
              <a:rPr lang="nl-BE" dirty="0"/>
              <a:t>en eenvoudigere manier om opzoekingen te verrichten</a:t>
            </a:r>
          </a:p>
          <a:p>
            <a:pPr lvl="1"/>
            <a:r>
              <a:rPr lang="nl-BE" dirty="0"/>
              <a:t>g</a:t>
            </a:r>
            <a:r>
              <a:rPr lang="nl-BE" dirty="0" smtClean="0"/>
              <a:t>ecentraliseerd </a:t>
            </a:r>
            <a:r>
              <a:rPr lang="nl-BE" dirty="0"/>
              <a:t>communicatiekanaal tussen de zorgverlener en de </a:t>
            </a:r>
            <a:r>
              <a:rPr lang="nl-BE" dirty="0" smtClean="0"/>
              <a:t>overheid</a:t>
            </a:r>
            <a:endParaRPr lang="nl-BE" dirty="0"/>
          </a:p>
          <a:p>
            <a:pPr lvl="1"/>
            <a:r>
              <a:rPr lang="nl-BE" dirty="0"/>
              <a:t>t</a:t>
            </a:r>
            <a:r>
              <a:rPr lang="nl-BE" dirty="0" smtClean="0"/>
              <a:t>ransparantie </a:t>
            </a:r>
            <a:r>
              <a:rPr lang="nl-BE" dirty="0"/>
              <a:t>over de informatie betreffende de zorgverleners die door de </a:t>
            </a:r>
            <a:r>
              <a:rPr lang="nl-BE" dirty="0" smtClean="0"/>
              <a:t>overheid </a:t>
            </a:r>
            <a:r>
              <a:rPr lang="nl-BE" dirty="0"/>
              <a:t>wordt bewaard </a:t>
            </a:r>
          </a:p>
          <a:p>
            <a:pPr lvl="1"/>
            <a:r>
              <a:rPr lang="nl-BE" dirty="0"/>
              <a:t>f</a:t>
            </a:r>
            <a:r>
              <a:rPr lang="nl-BE" dirty="0" smtClean="0"/>
              <a:t>aciliteren </a:t>
            </a:r>
            <a:r>
              <a:rPr lang="nl-BE" dirty="0"/>
              <a:t>van het “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once</a:t>
            </a:r>
            <a:r>
              <a:rPr lang="nl-BE" dirty="0"/>
              <a:t>"-principe</a:t>
            </a:r>
          </a:p>
          <a:p>
            <a:pPr lvl="1"/>
            <a:r>
              <a:rPr lang="nl-BE" dirty="0"/>
              <a:t>b</a:t>
            </a:r>
            <a:r>
              <a:rPr lang="nl-BE" dirty="0" smtClean="0"/>
              <a:t>etere </a:t>
            </a:r>
            <a:r>
              <a:rPr lang="nl-BE" dirty="0"/>
              <a:t>kwaliteit van de gegevens dankzij de validatie van de gegevens door de zorgverlener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628800"/>
            <a:ext cx="866287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6" y="16288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donna che usa l'iPad d'o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r="23640"/>
          <a:stretch/>
        </p:blipFill>
        <p:spPr bwMode="auto">
          <a:xfrm>
            <a:off x="1" y="-4896"/>
            <a:ext cx="5087887" cy="68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Faciliteren van </a:t>
            </a:r>
            <a:r>
              <a:rPr lang="nl-NL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gegevensuitwisselingen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Cluster </a:t>
            </a:r>
            <a:r>
              <a:rPr lang="nl-BE" dirty="0" smtClean="0"/>
              <a:t>4</a:t>
            </a:r>
            <a:endParaRPr lang="nl-BE" dirty="0"/>
          </a:p>
        </p:txBody>
      </p:sp>
      <p:pic>
        <p:nvPicPr>
          <p:cNvPr id="17" name="Google Shape;64;g21a3bf64467_0_16"/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8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5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eGezondheid in de praktijk</a:t>
            </a:r>
            <a:endParaRPr lang="en-GB" dirty="0"/>
          </a:p>
        </p:txBody>
      </p: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4795847" y="2741107"/>
            <a:ext cx="2731477" cy="2562958"/>
            <a:chOff x="3078646" y="2523164"/>
            <a:chExt cx="2958799" cy="2776730"/>
          </a:xfrm>
        </p:grpSpPr>
        <p:sp>
          <p:nvSpPr>
            <p:cNvPr id="61" name="Flowchart: Connector 60"/>
            <p:cNvSpPr/>
            <p:nvPr/>
          </p:nvSpPr>
          <p:spPr>
            <a:xfrm>
              <a:off x="3204045" y="2523164"/>
              <a:ext cx="2657205" cy="2657659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62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3564372" y="2548566"/>
              <a:ext cx="617474" cy="728713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951705" y="2613658"/>
              <a:ext cx="582553" cy="6636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165996" y="4164753"/>
              <a:ext cx="871449" cy="198452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4518362" y="4533078"/>
              <a:ext cx="0" cy="76681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3078646" y="4177453"/>
              <a:ext cx="803193" cy="15399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732318" y="448492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798838" y="4498483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373454" y="3766142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315897" y="2602852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64307" y="3124036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56564" y="3386537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Flowchart: Connector 128"/>
            <p:cNvSpPr/>
            <p:nvPr/>
          </p:nvSpPr>
          <p:spPr>
            <a:xfrm>
              <a:off x="3756439" y="3085178"/>
              <a:ext cx="1552417" cy="14828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sz="1477" b="1" dirty="0" err="1">
                  <a:solidFill>
                    <a:schemeClr val="bg1"/>
                  </a:solidFill>
                </a:rPr>
                <a:t>Adminis-tratief</a:t>
              </a:r>
              <a:endParaRPr lang="nl-BE" sz="1477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0" name="Group 129"/>
          <p:cNvGrpSpPr>
            <a:grpSpLocks/>
          </p:cNvGrpSpPr>
          <p:nvPr/>
        </p:nvGrpSpPr>
        <p:grpSpPr bwMode="auto">
          <a:xfrm>
            <a:off x="2414597" y="1699220"/>
            <a:ext cx="2984989" cy="1058008"/>
            <a:chOff x="546770" y="1394932"/>
            <a:chExt cx="3233142" cy="1146273"/>
          </a:xfrm>
        </p:grpSpPr>
        <p:grpSp>
          <p:nvGrpSpPr>
            <p:cNvPr id="131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133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747228" y="1772815"/>
                  <a:ext cx="1101522" cy="1079592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62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1836052" y="1772815"/>
                  <a:ext cx="2087178" cy="1079592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62"/>
                </a:p>
              </p:txBody>
            </p:sp>
          </p:grpSp>
          <p:sp>
            <p:nvSpPr>
              <p:cNvPr id="134" name="TextBox 133"/>
              <p:cNvSpPr txBox="1"/>
              <p:nvPr/>
            </p:nvSpPr>
            <p:spPr>
              <a:xfrm>
                <a:off x="1691147" y="1508529"/>
                <a:ext cx="2088765" cy="106212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164127">
                  <a:defRPr/>
                </a:pPr>
                <a:endParaRPr lang="nl-BE" sz="277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nl-BE" sz="185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 err="1">
                    <a:solidFill>
                      <a:schemeClr val="bg1"/>
                    </a:solidFill>
                  </a:rPr>
                  <a:t>Verzekerbaarheids</a:t>
                </a:r>
                <a:r>
                  <a:rPr lang="nl-BE" sz="1662" dirty="0">
                    <a:solidFill>
                      <a:schemeClr val="bg1"/>
                    </a:solidFill>
                  </a:rPr>
                  <a:t>-toestand, </a:t>
                </a:r>
                <a:r>
                  <a:rPr lang="nl-BE" sz="1662" dirty="0" err="1">
                    <a:solidFill>
                      <a:schemeClr val="bg1"/>
                    </a:solidFill>
                  </a:rPr>
                  <a:t>tarificatie</a:t>
                </a:r>
                <a:r>
                  <a:rPr lang="nl-BE" sz="1662" dirty="0">
                    <a:solidFill>
                      <a:schemeClr val="bg1"/>
                    </a:solidFill>
                  </a:rPr>
                  <a:t>,</a:t>
                </a: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facturatie</a:t>
                </a:r>
                <a:endParaRPr lang="nl-BE" sz="1662" dirty="0"/>
              </a:p>
            </p:txBody>
          </p:sp>
        </p:grpSp>
        <p:pic>
          <p:nvPicPr>
            <p:cNvPr id="132" name="Picture 5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09" y="1414578"/>
              <a:ext cx="1040828" cy="1040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7" name="Group 136"/>
          <p:cNvGrpSpPr>
            <a:grpSpLocks/>
          </p:cNvGrpSpPr>
          <p:nvPr/>
        </p:nvGrpSpPr>
        <p:grpSpPr bwMode="auto">
          <a:xfrm>
            <a:off x="2351584" y="3739037"/>
            <a:ext cx="2444262" cy="1016977"/>
            <a:chOff x="477657" y="3605133"/>
            <a:chExt cx="2648583" cy="1101151"/>
          </a:xfrm>
        </p:grpSpPr>
        <p:grpSp>
          <p:nvGrpSpPr>
            <p:cNvPr id="138" name="Group 40"/>
            <p:cNvGrpSpPr>
              <a:grpSpLocks/>
            </p:cNvGrpSpPr>
            <p:nvPr/>
          </p:nvGrpSpPr>
          <p:grpSpPr bwMode="auto">
            <a:xfrm>
              <a:off x="477657" y="3624287"/>
              <a:ext cx="2648583" cy="1081997"/>
              <a:chOff x="5926858" y="3418319"/>
              <a:chExt cx="2572071" cy="1081997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5926858" y="3418205"/>
                <a:ext cx="1073238" cy="108052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000096" y="3418205"/>
                <a:ext cx="1460282" cy="108052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7000096" y="3419791"/>
                <a:ext cx="1498833" cy="10805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endParaRPr lang="nl-BE" sz="277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Aanmaken en versturen van attesten</a:t>
                </a:r>
              </a:p>
              <a:p>
                <a:pPr>
                  <a:defRPr/>
                </a:pPr>
                <a:endParaRPr lang="nl-BE" sz="1662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139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16" y="3605133"/>
              <a:ext cx="1082869" cy="108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" name="Group 142"/>
          <p:cNvGrpSpPr>
            <a:grpSpLocks/>
          </p:cNvGrpSpPr>
          <p:nvPr/>
        </p:nvGrpSpPr>
        <p:grpSpPr bwMode="auto">
          <a:xfrm>
            <a:off x="6760928" y="1751973"/>
            <a:ext cx="3291254" cy="1014046"/>
            <a:chOff x="5254692" y="1452701"/>
            <a:chExt cx="3565782" cy="1097874"/>
          </a:xfrm>
        </p:grpSpPr>
        <p:grpSp>
          <p:nvGrpSpPr>
            <p:cNvPr id="144" name="Group 67"/>
            <p:cNvGrpSpPr>
              <a:grpSpLocks/>
            </p:cNvGrpSpPr>
            <p:nvPr/>
          </p:nvGrpSpPr>
          <p:grpSpPr bwMode="auto">
            <a:xfrm>
              <a:off x="5254692" y="1452701"/>
              <a:ext cx="3565782" cy="1088504"/>
              <a:chOff x="398612" y="5107746"/>
              <a:chExt cx="3373796" cy="1088504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398612" y="5107746"/>
                <a:ext cx="1152138" cy="108042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477145" y="5107746"/>
                <a:ext cx="2295263" cy="1080422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477145" y="5137889"/>
                <a:ext cx="2295263" cy="105821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Bijwerking van de SumEHR, van het medicatieschema, ... </a:t>
                </a:r>
              </a:p>
              <a:p>
                <a:pPr>
                  <a:defRPr/>
                </a:pPr>
                <a:endParaRPr lang="nl-BE" sz="1662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145" name="Picture 6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644" y="1473472"/>
              <a:ext cx="1077103" cy="107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9" name="Group 148"/>
          <p:cNvGrpSpPr>
            <a:grpSpLocks/>
          </p:cNvGrpSpPr>
          <p:nvPr/>
        </p:nvGrpSpPr>
        <p:grpSpPr bwMode="auto">
          <a:xfrm>
            <a:off x="4636120" y="5304066"/>
            <a:ext cx="3005504" cy="1005254"/>
            <a:chOff x="2952328" y="5301208"/>
            <a:chExt cx="3255987" cy="1088504"/>
          </a:xfrm>
        </p:grpSpPr>
        <p:grpSp>
          <p:nvGrpSpPr>
            <p:cNvPr id="150" name="Group 70"/>
            <p:cNvGrpSpPr>
              <a:grpSpLocks/>
            </p:cNvGrpSpPr>
            <p:nvPr/>
          </p:nvGrpSpPr>
          <p:grpSpPr bwMode="auto">
            <a:xfrm>
              <a:off x="2952328" y="5301208"/>
              <a:ext cx="3255987" cy="1088504"/>
              <a:chOff x="5508175" y="5117132"/>
              <a:chExt cx="3255987" cy="1088504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5508175" y="5117132"/>
                <a:ext cx="1152533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660708" y="5117132"/>
                <a:ext cx="208757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6678172" y="5147280"/>
                <a:ext cx="2085990" cy="1058356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endParaRPr lang="nl-BE" sz="923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sz="1662" dirty="0">
                    <a:solidFill>
                      <a:schemeClr val="bg1"/>
                    </a:solidFill>
                  </a:rPr>
                  <a:t>Verslag versturen naar de houder van het GMD</a:t>
                </a:r>
              </a:p>
            </p:txBody>
          </p:sp>
        </p:grpSp>
        <p:pic>
          <p:nvPicPr>
            <p:cNvPr id="151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159" y="5322504"/>
              <a:ext cx="1063297" cy="106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7528790" y="3756620"/>
            <a:ext cx="2722685" cy="1006719"/>
            <a:chOff x="6264041" y="3624287"/>
            <a:chExt cx="3169333" cy="1090476"/>
          </a:xfrm>
        </p:grpSpPr>
        <p:grpSp>
          <p:nvGrpSpPr>
            <p:cNvPr id="156" name="Group 69"/>
            <p:cNvGrpSpPr>
              <a:grpSpLocks/>
            </p:cNvGrpSpPr>
            <p:nvPr/>
          </p:nvGrpSpPr>
          <p:grpSpPr bwMode="auto">
            <a:xfrm>
              <a:off x="6276202" y="3624287"/>
              <a:ext cx="3157172" cy="1090476"/>
              <a:chOff x="5588673" y="1304707"/>
              <a:chExt cx="3702569" cy="1090476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5588415" y="1304707"/>
                <a:ext cx="1152258" cy="1079365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6750674" y="1315818"/>
                <a:ext cx="2540568" cy="1079365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62"/>
              </a:p>
            </p:txBody>
          </p:sp>
          <p:sp>
            <p:nvSpPr>
              <p:cNvPr id="160" name="TextBox 52"/>
              <p:cNvSpPr txBox="1">
                <a:spLocks noChangeArrowheads="1"/>
              </p:cNvSpPr>
              <p:nvPr/>
            </p:nvSpPr>
            <p:spPr bwMode="auto">
              <a:xfrm>
                <a:off x="6751106" y="1344851"/>
                <a:ext cx="2409466" cy="1038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17780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nl-BE" altLang="en-US" sz="1477" dirty="0">
                  <a:solidFill>
                    <a:schemeClr val="bg1"/>
                  </a:solidFill>
                  <a:latin typeface="+mn-lt"/>
                </a:endParaRPr>
              </a:p>
              <a:p>
                <a:r>
                  <a:rPr lang="nl-BE" altLang="en-US" sz="1662" dirty="0">
                    <a:solidFill>
                      <a:schemeClr val="bg1"/>
                    </a:solidFill>
                    <a:latin typeface="+mn-lt"/>
                  </a:rPr>
                  <a:t>Registraties</a:t>
                </a:r>
              </a:p>
            </p:txBody>
          </p:sp>
        </p:grpSp>
        <p:pic>
          <p:nvPicPr>
            <p:cNvPr id="157" name="Picture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041" y="3677967"/>
              <a:ext cx="993471" cy="99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89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50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Faciliteren </a:t>
            </a:r>
            <a:r>
              <a:rPr lang="nl-NL" dirty="0"/>
              <a:t>van gegevensuitwisselingen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nl-BE" dirty="0" smtClean="0"/>
          </a:p>
          <a:p>
            <a:pPr>
              <a:lnSpc>
                <a:spcPct val="100000"/>
              </a:lnSpc>
            </a:pPr>
            <a:r>
              <a:rPr lang="nl-BE" dirty="0" smtClean="0"/>
              <a:t>Functionele </a:t>
            </a:r>
            <a:r>
              <a:rPr lang="nl-BE" dirty="0"/>
              <a:t>en informaticastructuren ontwikkelen voor de uitwisseling van gestandaardiseerde, </a:t>
            </a:r>
            <a:r>
              <a:rPr lang="nl-BE" dirty="0" smtClean="0"/>
              <a:t>gestructureerde </a:t>
            </a:r>
            <a:r>
              <a:rPr lang="nl-BE" dirty="0"/>
              <a:t>en vercijferde gegevens tussen alle actoren in de gezondheidszorg</a:t>
            </a:r>
          </a:p>
          <a:p>
            <a:pPr lvl="1">
              <a:lnSpc>
                <a:spcPct val="200000"/>
              </a:lnSpc>
            </a:pPr>
            <a:r>
              <a:rPr lang="nl-BE" dirty="0" smtClean="0"/>
              <a:t>“</a:t>
            </a:r>
            <a:r>
              <a:rPr lang="nl-BE" dirty="0"/>
              <a:t>c</a:t>
            </a:r>
            <a:r>
              <a:rPr lang="nl-BE" dirty="0" smtClean="0"/>
              <a:t>are sets”</a:t>
            </a:r>
            <a:endParaRPr lang="nl-BE" dirty="0"/>
          </a:p>
          <a:p>
            <a:pPr>
              <a:lnSpc>
                <a:spcPct val="200000"/>
              </a:lnSpc>
            </a:pPr>
            <a:r>
              <a:rPr lang="nl-BE" dirty="0" smtClean="0"/>
              <a:t>Toegang </a:t>
            </a:r>
            <a:r>
              <a:rPr lang="nl-BE" dirty="0"/>
              <a:t>tot de gegevens verlenen via </a:t>
            </a:r>
            <a:r>
              <a:rPr lang="nl-BE" dirty="0" smtClean="0"/>
              <a:t>API-interfaces</a:t>
            </a:r>
            <a:endParaRPr lang="nl-BE" dirty="0"/>
          </a:p>
          <a:p>
            <a:pPr>
              <a:lnSpc>
                <a:spcPct val="200000"/>
              </a:lnSpc>
            </a:pPr>
            <a:r>
              <a:rPr lang="nl-BE" dirty="0" smtClean="0"/>
              <a:t>De </a:t>
            </a:r>
            <a:r>
              <a:rPr lang="nl-BE" dirty="0"/>
              <a:t>kwaliteit van </a:t>
            </a:r>
            <a:r>
              <a:rPr lang="nl-BE" dirty="0" smtClean="0"/>
              <a:t>de gegevensbanken verder waarborgen</a:t>
            </a:r>
          </a:p>
          <a:p>
            <a:pPr lvl="1">
              <a:lnSpc>
                <a:spcPct val="200000"/>
              </a:lnSpc>
            </a:pPr>
            <a:r>
              <a:rPr lang="nl-BE" dirty="0" smtClean="0"/>
              <a:t>authentieke gegevensbank geneesmiddelen (SAM)</a:t>
            </a:r>
          </a:p>
          <a:p>
            <a:pPr lvl="1">
              <a:lnSpc>
                <a:spcPct val="200000"/>
              </a:lnSpc>
            </a:pPr>
            <a:r>
              <a:rPr lang="nl-BE" dirty="0" smtClean="0"/>
              <a:t>gegevensbank zorginstellingen en zorgverstrekkers </a:t>
            </a:r>
            <a:r>
              <a:rPr lang="nl-BE" dirty="0" err="1" smtClean="0"/>
              <a:t>CoBRHA</a:t>
            </a:r>
            <a:r>
              <a:rPr lang="nl-BE" dirty="0" smtClean="0"/>
              <a:t>+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91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51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/>
              <a:t>Structurering </a:t>
            </a:r>
            <a:r>
              <a:rPr lang="nl-BE" dirty="0"/>
              <a:t>van de gegevensuitwisselingen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Omvat </a:t>
            </a:r>
            <a:r>
              <a:rPr lang="nl-BE" dirty="0"/>
              <a:t>alle projecten van het actieplan 3.0 </a:t>
            </a:r>
          </a:p>
          <a:p>
            <a:r>
              <a:rPr lang="nl-BE" dirty="0"/>
              <a:t>Basisprincipe = gebruik van internationale normen </a:t>
            </a:r>
          </a:p>
          <a:p>
            <a:pPr lvl="1"/>
            <a:r>
              <a:rPr lang="nl-BE" dirty="0"/>
              <a:t>FHIR, LOINC, </a:t>
            </a:r>
            <a:r>
              <a:rPr lang="nl-BE" dirty="0" err="1"/>
              <a:t>Snomed</a:t>
            </a:r>
            <a:r>
              <a:rPr lang="nl-BE" dirty="0"/>
              <a:t> CT, ... </a:t>
            </a:r>
          </a:p>
          <a:p>
            <a:r>
              <a:rPr lang="nl-BE" dirty="0"/>
              <a:t>De uitwisseling van gegevens gebeurt door middel van </a:t>
            </a:r>
            <a:r>
              <a:rPr lang="nl-BE" dirty="0" err="1"/>
              <a:t>CareSets</a:t>
            </a:r>
            <a:endParaRPr lang="nl-BE" dirty="0"/>
          </a:p>
          <a:p>
            <a:pPr lvl="1"/>
            <a:r>
              <a:rPr lang="nl-BE" dirty="0"/>
              <a:t>g</a:t>
            </a:r>
            <a:r>
              <a:rPr lang="nl-BE" dirty="0" smtClean="0"/>
              <a:t>estructureerd</a:t>
            </a:r>
            <a:endParaRPr lang="nl-BE" dirty="0"/>
          </a:p>
          <a:p>
            <a:pPr lvl="1"/>
            <a:r>
              <a:rPr lang="nl-BE" dirty="0"/>
              <a:t>g</a:t>
            </a:r>
            <a:r>
              <a:rPr lang="nl-BE" dirty="0" smtClean="0"/>
              <a:t>estandaardiseerd</a:t>
            </a:r>
            <a:endParaRPr lang="nl-BE" dirty="0"/>
          </a:p>
          <a:p>
            <a:pPr lvl="1"/>
            <a:r>
              <a:rPr lang="nl-BE" dirty="0"/>
              <a:t>g</a:t>
            </a:r>
            <a:r>
              <a:rPr lang="nl-BE" dirty="0" smtClean="0"/>
              <a:t>ecodeerd</a:t>
            </a:r>
            <a:endParaRPr lang="nl-BE" dirty="0"/>
          </a:p>
          <a:p>
            <a:r>
              <a:rPr lang="nl-BE" dirty="0"/>
              <a:t>Uitwisseling van </a:t>
            </a:r>
            <a:r>
              <a:rPr lang="nl-BE" dirty="0" smtClean="0"/>
              <a:t>care sets gebeurt </a:t>
            </a:r>
            <a:r>
              <a:rPr lang="nl-BE" dirty="0"/>
              <a:t>via het </a:t>
            </a:r>
            <a:r>
              <a:rPr lang="nl-BE" dirty="0" err="1"/>
              <a:t>metahub</a:t>
            </a:r>
            <a:r>
              <a:rPr lang="nl-BE" dirty="0"/>
              <a:t>/</a:t>
            </a:r>
            <a:r>
              <a:rPr lang="nl-BE" dirty="0" err="1"/>
              <a:t>hubsysteem</a:t>
            </a:r>
            <a:r>
              <a:rPr lang="nl-BE" dirty="0"/>
              <a:t>, de gezondheidskluis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628800"/>
            <a:ext cx="866287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6" y="1628880"/>
            <a:ext cx="720000" cy="720000"/>
          </a:xfrm>
          <a:prstGeom prst="rect">
            <a:avLst/>
          </a:prstGeom>
        </p:spPr>
      </p:pic>
      <p:pic>
        <p:nvPicPr>
          <p:cNvPr id="9" name="Google Shape;64;g21a3bf64467_0_16"/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720268" y="185273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1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Structurering van de gegevensuitwisselingen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API-aanpak</a:t>
            </a:r>
          </a:p>
          <a:p>
            <a:endParaRPr lang="nl-BE" dirty="0" smtClean="0"/>
          </a:p>
          <a:p>
            <a:r>
              <a:rPr lang="nl-BE" b="1" dirty="0" smtClean="0">
                <a:solidFill>
                  <a:srgbClr val="087670"/>
                </a:solidFill>
              </a:rPr>
              <a:t>2 pijlers</a:t>
            </a:r>
          </a:p>
          <a:p>
            <a:pPr lvl="1"/>
            <a:r>
              <a:rPr lang="nl-BE" dirty="0" smtClean="0"/>
              <a:t>ontwikkeling door alle gegevensleveranciers (kluizen en hubs, </a:t>
            </a:r>
            <a:r>
              <a:rPr lang="nl-BE" dirty="0" err="1" smtClean="0"/>
              <a:t>Recip</a:t>
            </a:r>
            <a:r>
              <a:rPr lang="nl-BE" dirty="0" smtClean="0"/>
              <a:t>-e, </a:t>
            </a:r>
            <a:r>
              <a:rPr lang="nl-BE" dirty="0" err="1" smtClean="0"/>
              <a:t>BelRAI</a:t>
            </a:r>
            <a:r>
              <a:rPr lang="nl-BE" dirty="0" smtClean="0"/>
              <a:t>, ...) van interfaces </a:t>
            </a:r>
          </a:p>
          <a:p>
            <a:pPr lvl="1"/>
            <a:r>
              <a:rPr lang="nl-BE" dirty="0" smtClean="0"/>
              <a:t>ontwikkeling (met Europese gelden) van een platform dat aansluit bij Europese initiatieven voor de uitwisseling van gestructureerde informatiegegevens</a:t>
            </a:r>
          </a:p>
          <a:p>
            <a:endParaRPr lang="en-US" dirty="0"/>
          </a:p>
        </p:txBody>
      </p:sp>
      <p:pic>
        <p:nvPicPr>
          <p:cNvPr id="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7474" y="1772816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7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Master data/Reference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Authentieke gegevensbank van de geneesmiddelen SAM</a:t>
            </a:r>
          </a:p>
          <a:p>
            <a:endParaRPr lang="nl-BE" dirty="0" smtClean="0"/>
          </a:p>
          <a:p>
            <a:r>
              <a:rPr lang="nl-BE" dirty="0" smtClean="0"/>
              <a:t>Implementatie van de ISO IDMP normen op Europees niveau </a:t>
            </a:r>
          </a:p>
          <a:p>
            <a:pPr lvl="1"/>
            <a:r>
              <a:rPr lang="nl-BE" dirty="0" smtClean="0"/>
              <a:t>belangrijk om ze in SAM op te nemen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1775520" y="1628800"/>
            <a:ext cx="866287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7" y="1700880"/>
            <a:ext cx="43356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54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b="1" dirty="0" smtClean="0"/>
              <a:t>Master </a:t>
            </a:r>
            <a:r>
              <a:rPr lang="nl-BE" b="1" dirty="0"/>
              <a:t>data/Reference data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Verdere </a:t>
            </a:r>
            <a:r>
              <a:rPr lang="nl-BE" dirty="0"/>
              <a:t>uitrol van </a:t>
            </a:r>
            <a:r>
              <a:rPr lang="nl-BE" dirty="0" err="1"/>
              <a:t>CoBRHA</a:t>
            </a:r>
            <a:r>
              <a:rPr lang="nl-BE" dirty="0"/>
              <a:t>+</a:t>
            </a:r>
          </a:p>
          <a:p>
            <a:endParaRPr lang="nl-BE" dirty="0" smtClean="0"/>
          </a:p>
          <a:p>
            <a:r>
              <a:rPr lang="nl-BE" dirty="0" smtClean="0"/>
              <a:t>Centraal </a:t>
            </a:r>
            <a:r>
              <a:rPr lang="nl-BE" dirty="0"/>
              <a:t>register van de gezondheidsinstellingen, de actoren in de gezondheidszorg en de zorgverleners</a:t>
            </a:r>
          </a:p>
          <a:p>
            <a:endParaRPr lang="nl-BE" dirty="0" smtClean="0"/>
          </a:p>
          <a:p>
            <a:r>
              <a:rPr lang="nl-BE" dirty="0" smtClean="0"/>
              <a:t>Project </a:t>
            </a:r>
            <a:r>
              <a:rPr lang="nl-BE" dirty="0"/>
              <a:t>inzake het faciliteren van de gegevensraadpleging onder meer via een abonnementensysteem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628800"/>
            <a:ext cx="720000" cy="720000"/>
          </a:xfrm>
          <a:prstGeom prst="rect">
            <a:avLst/>
          </a:prstGeom>
        </p:spPr>
      </p:pic>
      <p:pic>
        <p:nvPicPr>
          <p:cNvPr id="8" name="Google Shape;64;g21a3bf64467_0_16"/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784084" y="185265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5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defTabSz="622300">
              <a:lnSpc>
                <a:spcPct val="150000"/>
              </a:lnSpc>
            </a:pPr>
            <a:r>
              <a:rPr lang="nl-BE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Innovatie en bevordering van het onderzoek en de ontwikkeling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Cluster 5</a:t>
            </a:r>
          </a:p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ntercare - Doctors as Medical Specialis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9" r="10117"/>
          <a:stretch/>
        </p:blipFill>
        <p:spPr bwMode="auto">
          <a:xfrm>
            <a:off x="0" y="0"/>
            <a:ext cx="5112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56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Innovatie en bevordering van </a:t>
            </a:r>
            <a:r>
              <a:rPr lang="nl-BE" dirty="0" smtClean="0"/>
              <a:t>R &amp; 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b="1" dirty="0" smtClean="0">
              <a:solidFill>
                <a:srgbClr val="087670"/>
              </a:solidFill>
            </a:endParaRPr>
          </a:p>
          <a:p>
            <a:r>
              <a:rPr lang="nl-BE" b="1" dirty="0" smtClean="0">
                <a:solidFill>
                  <a:srgbClr val="087670"/>
                </a:solidFill>
              </a:rPr>
              <a:t>Projecten</a:t>
            </a:r>
            <a:endParaRPr lang="nl-BE" b="1" dirty="0">
              <a:solidFill>
                <a:srgbClr val="087670"/>
              </a:solidFill>
            </a:endParaRPr>
          </a:p>
          <a:p>
            <a:pPr lvl="1"/>
            <a:r>
              <a:rPr lang="nl-BE" dirty="0" err="1"/>
              <a:t>t</a:t>
            </a:r>
            <a:r>
              <a:rPr lang="nl-BE" dirty="0" err="1" smtClean="0"/>
              <a:t>elegeneeskunde</a:t>
            </a:r>
            <a:r>
              <a:rPr lang="nl-BE" dirty="0" smtClean="0"/>
              <a:t> </a:t>
            </a:r>
            <a:endParaRPr lang="nl-BE" dirty="0"/>
          </a:p>
          <a:p>
            <a:pPr lvl="1"/>
            <a:r>
              <a:rPr lang="nl-BE" dirty="0"/>
              <a:t>h</a:t>
            </a:r>
            <a:r>
              <a:rPr lang="nl-BE" dirty="0" smtClean="0"/>
              <a:t>ealth </a:t>
            </a:r>
            <a:r>
              <a:rPr lang="nl-BE" dirty="0" err="1" smtClean="0"/>
              <a:t>technology</a:t>
            </a:r>
            <a:endParaRPr lang="nl-BE" dirty="0"/>
          </a:p>
          <a:p>
            <a:pPr lvl="1"/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57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/>
              <a:t>Telegeneeskunde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b="1" dirty="0" smtClean="0">
              <a:solidFill>
                <a:srgbClr val="087670"/>
              </a:solidFill>
            </a:endParaRPr>
          </a:p>
          <a:p>
            <a:endParaRPr lang="nl-BE" b="1" dirty="0" smtClean="0">
              <a:solidFill>
                <a:srgbClr val="087670"/>
              </a:solidFill>
            </a:endParaRPr>
          </a:p>
          <a:p>
            <a:r>
              <a:rPr lang="nl-BE" b="1" dirty="0" smtClean="0">
                <a:solidFill>
                  <a:srgbClr val="087670"/>
                </a:solidFill>
              </a:rPr>
              <a:t>Klemtoon </a:t>
            </a:r>
            <a:r>
              <a:rPr lang="nl-BE" b="1" dirty="0">
                <a:solidFill>
                  <a:srgbClr val="087670"/>
                </a:solidFill>
              </a:rPr>
              <a:t>op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toegankelijkheid en de gebruiksvriendelijkheid voor de gebruikers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veiligheid van de informatie-uitwisselingen </a:t>
            </a:r>
          </a:p>
          <a:p>
            <a:pPr lvl="1"/>
            <a:r>
              <a:rPr lang="nl-BE" dirty="0" smtClean="0"/>
              <a:t>de </a:t>
            </a:r>
            <a:r>
              <a:rPr lang="nl-BE" dirty="0"/>
              <a:t>technische mogelijkheden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integratie in het elektronisch medisch dossier</a:t>
            </a:r>
          </a:p>
          <a:p>
            <a:r>
              <a:rPr lang="nl-BE" dirty="0"/>
              <a:t>Belang van de opleiding </a:t>
            </a:r>
            <a:r>
              <a:rPr lang="nl-NL" dirty="0"/>
              <a:t>om deze tools te gebruiken </a:t>
            </a:r>
            <a:endParaRPr lang="nl-BE" dirty="0"/>
          </a:p>
          <a:p>
            <a:r>
              <a:rPr lang="nl-BE" dirty="0"/>
              <a:t>Kwaliteitslabels</a:t>
            </a:r>
          </a:p>
          <a:p>
            <a:r>
              <a:rPr lang="nl-BE" dirty="0"/>
              <a:t>Integratie in </a:t>
            </a:r>
            <a:r>
              <a:rPr lang="nl-BE" dirty="0" err="1"/>
              <a:t>MijnGezondheid</a:t>
            </a:r>
            <a:endParaRPr lang="nl-BE" dirty="0"/>
          </a:p>
          <a:p>
            <a:r>
              <a:rPr lang="nl-NL" dirty="0"/>
              <a:t>Belang van digitaal ondersteunde zorg</a:t>
            </a:r>
          </a:p>
          <a:p>
            <a:endParaRPr lang="nl-BE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1241" y="1628800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58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Health </a:t>
            </a:r>
            <a:r>
              <a:rPr lang="nl-BE" dirty="0" err="1"/>
              <a:t>t</a:t>
            </a:r>
            <a:r>
              <a:rPr lang="nl-BE" dirty="0" err="1" smtClean="0"/>
              <a:t>echnology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Nieuwe </a:t>
            </a:r>
            <a:r>
              <a:rPr lang="nl-BE" dirty="0"/>
              <a:t>gezondheidstechnologieën </a:t>
            </a:r>
          </a:p>
          <a:p>
            <a:endParaRPr lang="nl-BE" dirty="0" smtClean="0"/>
          </a:p>
          <a:p>
            <a:r>
              <a:rPr lang="nl-BE" dirty="0" smtClean="0"/>
              <a:t>Uitrol </a:t>
            </a:r>
            <a:r>
              <a:rPr lang="nl-BE" dirty="0"/>
              <a:t>van een multidisciplinair evaluatieproces </a:t>
            </a:r>
          </a:p>
          <a:p>
            <a:endParaRPr lang="nl-BE" dirty="0" smtClean="0"/>
          </a:p>
          <a:p>
            <a:r>
              <a:rPr lang="nl-BE" dirty="0" smtClean="0"/>
              <a:t>Evolutie </a:t>
            </a:r>
            <a:r>
              <a:rPr lang="nl-BE" dirty="0"/>
              <a:t>van de huidige piramide </a:t>
            </a:r>
            <a:r>
              <a:rPr lang="nl-BE" dirty="0" err="1"/>
              <a:t>mHealth</a:t>
            </a:r>
            <a:r>
              <a:rPr lang="nl-BE" dirty="0"/>
              <a:t> en van het evaluatieproces </a:t>
            </a:r>
          </a:p>
          <a:p>
            <a:endParaRPr lang="nl-BE" dirty="0" smtClean="0"/>
          </a:p>
          <a:p>
            <a:r>
              <a:rPr lang="nl-BE" dirty="0" smtClean="0"/>
              <a:t>Ontwikkeling </a:t>
            </a:r>
            <a:r>
              <a:rPr lang="nl-BE" dirty="0"/>
              <a:t>van een financieringsmechanisme</a:t>
            </a:r>
          </a:p>
          <a:p>
            <a:endParaRPr lang="nl-BE" dirty="0" smtClean="0"/>
          </a:p>
          <a:p>
            <a:r>
              <a:rPr lang="nl-BE" dirty="0" smtClean="0"/>
              <a:t>Waarborgen </a:t>
            </a:r>
            <a:r>
              <a:rPr lang="nl-BE" dirty="0"/>
              <a:t>van interoperabiliteit en technische integratie van nieuwe technologieën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19272" y="2614777"/>
            <a:ext cx="5465360" cy="156485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Digitalisering en optimalisering van de administratieve verwerkingen</a:t>
            </a: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312024" y="1700808"/>
            <a:ext cx="5472608" cy="534612"/>
          </a:xfrm>
        </p:spPr>
        <p:txBody>
          <a:bodyPr/>
          <a:lstStyle/>
          <a:p>
            <a:r>
              <a:rPr lang="nl-BE" dirty="0"/>
              <a:t>Cluster 6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personne écrivant sur un cahier blan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2" t="342" r="33493" b="-342"/>
          <a:stretch/>
        </p:blipFill>
        <p:spPr bwMode="auto">
          <a:xfrm>
            <a:off x="-24680" y="24636"/>
            <a:ext cx="5112568" cy="68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9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DDD6-2727-439E-A96F-E9FD4CA7737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eGezondheid: enkele cijfers</a:t>
            </a:r>
            <a:endParaRPr lang="en-GB" dirty="0"/>
          </a:p>
        </p:txBody>
      </p:sp>
      <p:grpSp>
        <p:nvGrpSpPr>
          <p:cNvPr id="42" name="Group 41"/>
          <p:cNvGrpSpPr/>
          <p:nvPr/>
        </p:nvGrpSpPr>
        <p:grpSpPr>
          <a:xfrm>
            <a:off x="8177159" y="1729050"/>
            <a:ext cx="1361270" cy="1531404"/>
            <a:chOff x="4023528" y="818701"/>
            <a:chExt cx="2420034" cy="27224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598" y="818701"/>
              <a:ext cx="1274918" cy="141620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023528" y="2337449"/>
              <a:ext cx="2420034" cy="1203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600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149</a:t>
              </a:r>
              <a:r>
                <a:rPr kumimoji="0" lang="fr-B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nl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miljoen</a:t>
              </a:r>
              <a:r>
                <a:rPr kumimoji="0" lang="fr-B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4A6C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berichten/jaar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via </a:t>
              </a:r>
              <a:r>
                <a:rPr lang="nl-BE" sz="1100" b="1" dirty="0" err="1">
                  <a:solidFill>
                    <a:srgbClr val="0876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eHealth</a:t>
              </a:r>
              <a:r>
                <a:rPr lang="nl-BE" sz="1100" b="1" dirty="0" err="1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Box</a:t>
              </a:r>
              <a:endParaRPr lang="nl-BE" sz="1100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14475" y="1711724"/>
            <a:ext cx="1978427" cy="1652206"/>
            <a:chOff x="6942497" y="814615"/>
            <a:chExt cx="3517200" cy="293725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586" y="814615"/>
              <a:ext cx="1829571" cy="182957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942497" y="2548120"/>
              <a:ext cx="3517200" cy="12037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+97%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de huisartsen gebruikt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 gezondheidstools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14479" y="3547317"/>
            <a:ext cx="2886629" cy="1647822"/>
            <a:chOff x="4532721" y="4860280"/>
            <a:chExt cx="5131784" cy="292946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206" y="4860280"/>
              <a:ext cx="2323125" cy="1240847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4532721" y="6285055"/>
              <a:ext cx="5131784" cy="1504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4.835.690 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Belgische patiënten met een elektronisch gezondheidsdossier 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nl-BE" sz="1100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gezondheidskluizen</a:t>
              </a:r>
              <a:endParaRPr lang="nl-BE" sz="1100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63552" y="1628800"/>
            <a:ext cx="2691763" cy="1832400"/>
            <a:chOff x="-389620" y="598714"/>
            <a:chExt cx="4785361" cy="3257601"/>
          </a:xfrm>
        </p:grpSpPr>
        <p:grpSp>
          <p:nvGrpSpPr>
            <p:cNvPr id="13" name="Group 12"/>
            <p:cNvGrpSpPr/>
            <p:nvPr/>
          </p:nvGrpSpPr>
          <p:grpSpPr>
            <a:xfrm>
              <a:off x="866130" y="598714"/>
              <a:ext cx="1973439" cy="1614997"/>
              <a:chOff x="660507" y="708577"/>
              <a:chExt cx="1973439" cy="161499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507" y="708577"/>
                <a:ext cx="1973439" cy="161499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97" t="36834" r="39089" b="37666"/>
              <a:stretch/>
            </p:blipFill>
            <p:spPr>
              <a:xfrm>
                <a:off x="1322022" y="877528"/>
                <a:ext cx="844551" cy="823033"/>
              </a:xfrm>
              <a:prstGeom prst="rect">
                <a:avLst/>
              </a:prstGeom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-389620" y="2351628"/>
              <a:ext cx="4785361" cy="15046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&gt; </a:t>
              </a:r>
              <a:r>
                <a:rPr lang="fr-BE" sz="1600" b="1" noProof="0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91</a:t>
              </a:r>
              <a:r>
                <a:rPr lang="fr-BE" sz="1600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,3 </a:t>
              </a:r>
              <a:r>
                <a:rPr kumimoji="0" lang="fr-B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</a:t>
              </a:r>
              <a:endPara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4A6C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de Belgen heeft zijn 
geïnformeerde toestemming gegeven</a:t>
              </a:r>
            </a:p>
            <a:p>
              <a:pPr lvl="0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voor het delen van gegevens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4082" y="3547317"/>
            <a:ext cx="2550698" cy="1610201"/>
            <a:chOff x="2636451" y="3310960"/>
            <a:chExt cx="2550698" cy="1610201"/>
          </a:xfrm>
        </p:grpSpPr>
        <p:grpSp>
          <p:nvGrpSpPr>
            <p:cNvPr id="35" name="Group 34"/>
            <p:cNvGrpSpPr/>
            <p:nvPr/>
          </p:nvGrpSpPr>
          <p:grpSpPr>
            <a:xfrm>
              <a:off x="3071367" y="4205657"/>
              <a:ext cx="736099" cy="702051"/>
              <a:chOff x="-253508" y="4873479"/>
              <a:chExt cx="1308619" cy="124809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8997" l="0" r="100000">
                            <a14:foregroundMark x1="20067" y1="20736" x2="20067" y2="20736"/>
                            <a14:foregroundMark x1="72241" y1="69900" x2="72241" y2="69900"/>
                            <a14:foregroundMark x1="69900" y1="82609" x2="69900" y2="82609"/>
                            <a14:foregroundMark x1="36120" y1="77258" x2="36120" y2="77258"/>
                            <a14:foregroundMark x1="36120" y1="74247" x2="36120" y2="74247"/>
                            <a14:foregroundMark x1="57525" y1="34783" x2="57525" y2="34783"/>
                            <a14:foregroundMark x1="53846" y1="44147" x2="53846" y2="44147"/>
                            <a14:foregroundMark x1="88963" y1="33779" x2="88963" y2="33779"/>
                            <a14:foregroundMark x1="93311" y1="51505" x2="93311" y2="5150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597" y="4873479"/>
                <a:ext cx="932287" cy="932287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-253508" y="5656485"/>
                <a:ext cx="1308619" cy="46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fr-BE" sz="1100" b="1" dirty="0" smtClean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 </a:t>
                </a:r>
                <a:r>
                  <a:rPr lang="fr-BE" sz="11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29.000</a:t>
                </a:r>
                <a:endPara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856029" y="4205656"/>
              <a:ext cx="619080" cy="715505"/>
              <a:chOff x="2436488" y="4873477"/>
              <a:chExt cx="1100586" cy="127200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68" b="100000" l="0" r="100000">
                            <a14:foregroundMark x1="22059" y1="16912" x2="22059" y2="16912"/>
                            <a14:foregroundMark x1="56618" y1="54779" x2="56618" y2="547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629" y="4873477"/>
                <a:ext cx="1015550" cy="1015549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2436488" y="5680401"/>
                <a:ext cx="1100586" cy="46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fr-BE" sz="11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 4000</a:t>
                </a:r>
                <a:endPara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957853" y="3563342"/>
              <a:ext cx="1907895" cy="679815"/>
              <a:chOff x="1745567" y="5934586"/>
              <a:chExt cx="2496044" cy="88912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8714" y="5934586"/>
                <a:ext cx="427673" cy="405050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1745567" y="6380918"/>
                <a:ext cx="2496044" cy="442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6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 </a:t>
                </a:r>
                <a:r>
                  <a:rPr lang="nl-BE" sz="16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miljoen/maand</a:t>
                </a:r>
                <a:endPara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2636451" y="3310960"/>
              <a:ext cx="2550698" cy="307777"/>
            </a:xfrm>
            <a:prstGeom prst="rect">
              <a:avLst/>
            </a:prstGeom>
            <a:solidFill>
              <a:srgbClr val="4A6C5B"/>
            </a:solidFill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nl-BE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Elektronische voorschriften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45676" y="4854245"/>
            <a:ext cx="3358217" cy="1597681"/>
            <a:chOff x="4042167" y="4113743"/>
            <a:chExt cx="3358217" cy="15976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440" y="4113743"/>
              <a:ext cx="1062151" cy="108845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042167" y="5034316"/>
              <a:ext cx="33582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220 </a:t>
              </a:r>
              <a:r>
                <a:rPr lang="nl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miljoen</a:t>
              </a:r>
              <a:endParaRPr lang="fr-BE" sz="1600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ctr">
                <a:defRPr/>
              </a:pPr>
              <a:r>
                <a:rPr lang="nl-BE" sz="11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elektronische documenten beschikbaar bij ziekenhuizen en klinische laboratoria</a:t>
              </a:r>
            </a:p>
          </p:txBody>
        </p:sp>
      </p:grpSp>
      <p:sp>
        <p:nvSpPr>
          <p:cNvPr id="39" name="Slide Number Placeholder 4"/>
          <p:cNvSpPr txBox="1">
            <a:spLocks/>
          </p:cNvSpPr>
          <p:nvPr/>
        </p:nvSpPr>
        <p:spPr>
          <a:xfrm>
            <a:off x="11353799" y="6270274"/>
            <a:ext cx="675331" cy="46670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0BCE-BB7B-46B6-B74F-5C461C2FC4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05227" y="3492305"/>
            <a:ext cx="1631103" cy="1338139"/>
            <a:chOff x="5222177" y="3199474"/>
            <a:chExt cx="1631103" cy="1338139"/>
          </a:xfrm>
        </p:grpSpPr>
        <p:grpSp>
          <p:nvGrpSpPr>
            <p:cNvPr id="17" name="Group 16"/>
            <p:cNvGrpSpPr/>
            <p:nvPr/>
          </p:nvGrpSpPr>
          <p:grpSpPr>
            <a:xfrm>
              <a:off x="5222177" y="3199474"/>
              <a:ext cx="1631103" cy="1338139"/>
              <a:chOff x="5490116" y="2902310"/>
              <a:chExt cx="1631103" cy="133813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490116" y="3563341"/>
                <a:ext cx="1631103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BE" sz="1600" b="1" noProof="0" dirty="0" smtClean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r>
                  <a:rPr kumimoji="0" lang="fr-BE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A6C5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.260.000.000</a:t>
                </a:r>
                <a:endParaRPr kumimoji="0" lang="fr-B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algn="ctr">
                  <a:defRPr/>
                </a:pPr>
                <a:r>
                  <a:rPr lang="nl-BE" sz="11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elektronische transacties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47472" y="2902310"/>
                <a:ext cx="986904" cy="637115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5626773" y="3457597"/>
              <a:ext cx="914400" cy="363099"/>
            </a:xfrm>
            <a:prstGeom prst="rect">
              <a:avLst/>
            </a:prstGeom>
            <a:solidFill>
              <a:srgbClr val="90A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2400" b="1" dirty="0" smtClean="0">
                  <a:solidFill>
                    <a:srgbClr val="49685C"/>
                  </a:solidFill>
                </a:rPr>
                <a:t>2022</a:t>
              </a:r>
              <a:endParaRPr lang="fr-BE" sz="2400" b="1" dirty="0">
                <a:solidFill>
                  <a:srgbClr val="49685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4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60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Cluster 6: digitalisering en optimalisering van de administratieve verwerkingen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</a:pPr>
            <a:endParaRPr lang="nl-BE" sz="1600" b="1" dirty="0" smtClean="0">
              <a:solidFill>
                <a:srgbClr val="087670"/>
              </a:solidFill>
            </a:endParaRPr>
          </a:p>
          <a:p>
            <a:pPr marL="0" lvl="1" indent="0">
              <a:buNone/>
            </a:pPr>
            <a:r>
              <a:rPr lang="nl-BE" sz="1600" b="1" dirty="0" smtClean="0">
                <a:solidFill>
                  <a:srgbClr val="087670"/>
                </a:solidFill>
              </a:rPr>
              <a:t>Projecten</a:t>
            </a:r>
            <a:endParaRPr lang="nl-BE" sz="1600" b="1" dirty="0">
              <a:solidFill>
                <a:srgbClr val="087670"/>
              </a:solidFill>
            </a:endParaRPr>
          </a:p>
          <a:p>
            <a:pPr lvl="1"/>
            <a:r>
              <a:rPr lang="nl-BE" dirty="0" err="1"/>
              <a:t>Mult-eMediatt</a:t>
            </a:r>
            <a:endParaRPr lang="nl-BE" dirty="0"/>
          </a:p>
          <a:p>
            <a:pPr lvl="1"/>
            <a:r>
              <a:rPr lang="nl-BE" dirty="0" err="1"/>
              <a:t>MyCareNet</a:t>
            </a:r>
            <a:endParaRPr lang="nl-BE" dirty="0"/>
          </a:p>
          <a:p>
            <a:pPr lvl="1"/>
            <a:r>
              <a:rPr lang="nl-BE" dirty="0" err="1"/>
              <a:t>Mediprima</a:t>
            </a:r>
            <a:endParaRPr lang="nl-BE" dirty="0"/>
          </a:p>
          <a:p>
            <a:pPr lvl="1"/>
            <a:r>
              <a:rPr lang="nl-BE" dirty="0"/>
              <a:t>p</a:t>
            </a:r>
            <a:r>
              <a:rPr lang="nl-BE" dirty="0" smtClean="0"/>
              <a:t>latform </a:t>
            </a:r>
            <a:r>
              <a:rPr lang="nl-BE" dirty="0"/>
              <a:t>TRIO - professionele re-integratie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61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Mult-eMediatt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Nieuwe </a:t>
            </a:r>
            <a:r>
              <a:rPr lang="nl-BE" dirty="0"/>
              <a:t>tool waarbij de arbeidsongeschiktheidsattesten op een eenvoudige en beveiligde manier </a:t>
            </a:r>
            <a:r>
              <a:rPr lang="nl-BE" dirty="0" smtClean="0"/>
              <a:t>rechtstreeks </a:t>
            </a:r>
            <a:r>
              <a:rPr lang="nl-BE" dirty="0"/>
              <a:t>worden overgemaakt aan de betrokken bestemmelingen</a:t>
            </a:r>
          </a:p>
          <a:p>
            <a:pPr lvl="1"/>
            <a:r>
              <a:rPr lang="nl-BE" dirty="0" smtClean="0"/>
              <a:t>met </a:t>
            </a:r>
            <a:r>
              <a:rPr lang="nl-BE" dirty="0"/>
              <a:t>akkoord van de patiënt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oogle Shape;64;g21a3bf64467_0_1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911424" y="1844824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6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62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mtClean="0"/>
              <a:t>MyCareNet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b="1" dirty="0" smtClean="0">
              <a:solidFill>
                <a:srgbClr val="087670"/>
              </a:solidFill>
            </a:endParaRPr>
          </a:p>
          <a:p>
            <a:endParaRPr lang="nl-BE" b="1" dirty="0" smtClean="0">
              <a:solidFill>
                <a:srgbClr val="087670"/>
              </a:solidFill>
            </a:endParaRPr>
          </a:p>
          <a:p>
            <a:r>
              <a:rPr lang="nl-BE" b="1" dirty="0" smtClean="0">
                <a:solidFill>
                  <a:srgbClr val="087670"/>
                </a:solidFill>
              </a:rPr>
              <a:t>Nieuwe </a:t>
            </a:r>
            <a:r>
              <a:rPr lang="nl-BE" b="1" dirty="0">
                <a:solidFill>
                  <a:srgbClr val="087670"/>
                </a:solidFill>
              </a:rPr>
              <a:t>sectoren</a:t>
            </a:r>
          </a:p>
          <a:p>
            <a:pPr lvl="1"/>
            <a:r>
              <a:rPr lang="nl-BE" dirty="0"/>
              <a:t>l</a:t>
            </a:r>
            <a:r>
              <a:rPr lang="nl-BE" dirty="0" smtClean="0"/>
              <a:t>ogopedisten</a:t>
            </a:r>
            <a:r>
              <a:rPr lang="nl-BE" dirty="0"/>
              <a:t>, bandagisten, tariferingsdienst apothekers, </a:t>
            </a:r>
            <a:r>
              <a:rPr lang="nl-BE" dirty="0" smtClean="0"/>
              <a:t>rust- en verzorgingstehuizen </a:t>
            </a:r>
            <a:r>
              <a:rPr lang="nl-BE" dirty="0"/>
              <a:t>(Brussel en Wallonië), ...</a:t>
            </a:r>
          </a:p>
          <a:p>
            <a:pPr lvl="1"/>
            <a:r>
              <a:rPr lang="nl-BE" dirty="0"/>
              <a:t>g</a:t>
            </a:r>
            <a:r>
              <a:rPr lang="nl-BE" dirty="0" smtClean="0"/>
              <a:t>edetineerden</a:t>
            </a:r>
            <a:r>
              <a:rPr lang="nl-BE" dirty="0"/>
              <a:t>, Europese ambtenaren, </a:t>
            </a:r>
            <a:r>
              <a:rPr lang="nl-BE" dirty="0" err="1"/>
              <a:t>Fedasil</a:t>
            </a:r>
            <a:r>
              <a:rPr lang="nl-BE" dirty="0"/>
              <a:t>, ... </a:t>
            </a:r>
          </a:p>
          <a:p>
            <a:r>
              <a:rPr lang="nl-BE" b="1" dirty="0">
                <a:solidFill>
                  <a:srgbClr val="087670"/>
                </a:solidFill>
              </a:rPr>
              <a:t>Nieuwe diensten 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igitalisering </a:t>
            </a:r>
            <a:r>
              <a:rPr lang="nl-BE" dirty="0"/>
              <a:t>van het arbeidsongeschiktheidsattest (</a:t>
            </a:r>
            <a:r>
              <a:rPr lang="nl-BE" dirty="0" err="1"/>
              <a:t>Mult-eMediatt</a:t>
            </a:r>
            <a:r>
              <a:rPr lang="nl-BE" dirty="0"/>
              <a:t>) </a:t>
            </a:r>
          </a:p>
          <a:p>
            <a:pPr lvl="1"/>
            <a:r>
              <a:rPr lang="nl-BE" dirty="0"/>
              <a:t>o</a:t>
            </a:r>
            <a:r>
              <a:rPr lang="nl-BE" dirty="0" smtClean="0"/>
              <a:t>pname </a:t>
            </a:r>
            <a:r>
              <a:rPr lang="nl-BE" dirty="0"/>
              <a:t>in instelling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oorverwijsvoorschriften</a:t>
            </a:r>
            <a:endParaRPr lang="nl-BE" dirty="0"/>
          </a:p>
          <a:p>
            <a:pPr lvl="1"/>
            <a:r>
              <a:rPr lang="nl-BE" dirty="0"/>
              <a:t>Europese ziekteverzekeringskaart</a:t>
            </a:r>
          </a:p>
          <a:p>
            <a:pPr lvl="1"/>
            <a:r>
              <a:rPr lang="nl-BE" dirty="0"/>
              <a:t>…</a:t>
            </a:r>
          </a:p>
          <a:p>
            <a:endParaRPr lang="nl-BE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844824"/>
            <a:ext cx="866287" cy="3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63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 smtClean="0"/>
              <a:t>MyCareNet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Aanpassingen </a:t>
            </a:r>
            <a:r>
              <a:rPr lang="nl-BE" dirty="0"/>
              <a:t>aan de wetgeving </a:t>
            </a:r>
          </a:p>
          <a:p>
            <a:endParaRPr lang="nl-BE" dirty="0" smtClean="0"/>
          </a:p>
          <a:p>
            <a:r>
              <a:rPr lang="nl-BE" dirty="0" smtClean="0"/>
              <a:t>Project </a:t>
            </a:r>
            <a:r>
              <a:rPr lang="nl-BE" dirty="0"/>
              <a:t>inzake mentale gezondheid </a:t>
            </a:r>
          </a:p>
          <a:p>
            <a:endParaRPr lang="nl-BE" dirty="0" smtClean="0"/>
          </a:p>
          <a:p>
            <a:r>
              <a:rPr lang="nl-BE" dirty="0" smtClean="0"/>
              <a:t>Project </a:t>
            </a:r>
            <a:r>
              <a:rPr lang="nl-BE" dirty="0" err="1"/>
              <a:t>ChroniCare</a:t>
            </a:r>
            <a:r>
              <a:rPr lang="nl-BE" dirty="0"/>
              <a:t> (geïntegreerde zorg)</a:t>
            </a:r>
          </a:p>
          <a:p>
            <a:endParaRPr lang="nl-BE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1" y="1844824"/>
            <a:ext cx="866287" cy="3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64</a:t>
            </a:fld>
            <a:endParaRPr lang="en-GB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/>
              <a:t>Platform </a:t>
            </a:r>
            <a:r>
              <a:rPr lang="nl-BE" dirty="0"/>
              <a:t>TRIO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Beveiligd </a:t>
            </a:r>
            <a:r>
              <a:rPr lang="nl-BE" dirty="0"/>
              <a:t>digitaal communicatieplatform voor het uitwisselen en raadplegen van de noodzakelijke </a:t>
            </a:r>
            <a:r>
              <a:rPr lang="nl-BE" dirty="0" smtClean="0"/>
              <a:t>informatie </a:t>
            </a:r>
            <a:r>
              <a:rPr lang="nl-BE" dirty="0"/>
              <a:t>door de actoren van de professionele re-integratie </a:t>
            </a:r>
          </a:p>
          <a:p>
            <a:pPr lvl="1"/>
            <a:r>
              <a:rPr lang="nl-BE" dirty="0"/>
              <a:t>a</a:t>
            </a:r>
            <a:r>
              <a:rPr lang="nl-BE" dirty="0" smtClean="0"/>
              <a:t>dviserende </a:t>
            </a:r>
            <a:r>
              <a:rPr lang="nl-BE" dirty="0"/>
              <a:t>artsen van de </a:t>
            </a:r>
            <a:r>
              <a:rPr lang="nl-BE" dirty="0" smtClean="0"/>
              <a:t>verzekeringsinstellingen</a:t>
            </a:r>
            <a:endParaRPr lang="nl-BE" dirty="0"/>
          </a:p>
          <a:p>
            <a:pPr lvl="1"/>
            <a:r>
              <a:rPr lang="nl-BE" dirty="0"/>
              <a:t>a</a:t>
            </a:r>
            <a:r>
              <a:rPr lang="nl-BE" dirty="0" smtClean="0"/>
              <a:t>rbeidsartsen</a:t>
            </a:r>
            <a:endParaRPr lang="nl-BE" dirty="0"/>
          </a:p>
          <a:p>
            <a:pPr lvl="1"/>
            <a:r>
              <a:rPr lang="nl-BE" dirty="0"/>
              <a:t>h</a:t>
            </a:r>
            <a:r>
              <a:rPr lang="nl-BE" dirty="0" smtClean="0"/>
              <a:t>uisartsen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Mogelijke </a:t>
            </a:r>
            <a:r>
              <a:rPr lang="nl-BE" dirty="0"/>
              <a:t>raadplegingen door de gemachtigde zorgverleners van</a:t>
            </a:r>
          </a:p>
          <a:p>
            <a:pPr lvl="1"/>
            <a:r>
              <a:rPr lang="nl-BE" dirty="0"/>
              <a:t>m</a:t>
            </a:r>
            <a:r>
              <a:rPr lang="nl-BE" dirty="0" smtClean="0"/>
              <a:t>edische </a:t>
            </a:r>
            <a:r>
              <a:rPr lang="nl-BE" dirty="0"/>
              <a:t>verslagen</a:t>
            </a:r>
          </a:p>
          <a:p>
            <a:pPr lvl="1"/>
            <a:r>
              <a:rPr lang="nl-BE" dirty="0"/>
              <a:t>s</a:t>
            </a:r>
            <a:r>
              <a:rPr lang="nl-BE" dirty="0" smtClean="0"/>
              <a:t>leutelgegevens </a:t>
            </a:r>
            <a:r>
              <a:rPr lang="nl-BE" dirty="0"/>
              <a:t>met betrekking tot het beheer van het werkhervattingstraject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b="-11"/>
          <a:stretch/>
        </p:blipFill>
        <p:spPr>
          <a:xfrm>
            <a:off x="983432" y="1628800"/>
            <a:ext cx="86628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Vragen</a:t>
            </a:r>
            <a:r>
              <a:rPr lang="en-US" dirty="0" smtClean="0"/>
              <a:t> / </a:t>
            </a:r>
            <a:r>
              <a:rPr lang="en-US" dirty="0" err="1" smtClean="0"/>
              <a:t>Reacties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11424" y="2972120"/>
            <a:ext cx="3240000" cy="1524424"/>
          </a:xfrm>
        </p:spPr>
        <p:txBody>
          <a:bodyPr/>
          <a:lstStyle/>
          <a:p>
            <a:pPr algn="ctr"/>
            <a:r>
              <a:rPr lang="en-US" dirty="0"/>
              <a:t>frank.robben@mail.fgov.be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39996" y="2972120"/>
            <a:ext cx="3240000" cy="1524424"/>
          </a:xfrm>
        </p:spPr>
        <p:txBody>
          <a:bodyPr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FrRobben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968568" y="2984696"/>
            <a:ext cx="3240000" cy="1524424"/>
          </a:xfrm>
        </p:spPr>
        <p:txBody>
          <a:bodyPr/>
          <a:lstStyle/>
          <a:p>
            <a:pPr algn="ctr"/>
            <a:r>
              <a:rPr lang="en-US" sz="1600" dirty="0" smtClean="0"/>
              <a:t>https</a:t>
            </a:r>
            <a:r>
              <a:rPr lang="en-US" sz="1600" dirty="0"/>
              <a:t>://www.frankrobben.be</a:t>
            </a:r>
          </a:p>
          <a:p>
            <a:pPr algn="ctr"/>
            <a:r>
              <a:rPr lang="en-US" sz="1600" dirty="0"/>
              <a:t>https://www.ehealth.fgov.be</a:t>
            </a:r>
          </a:p>
          <a:p>
            <a:pPr algn="ctr"/>
            <a:r>
              <a:rPr lang="en-US" sz="1600" dirty="0"/>
              <a:t>https://www.socialsecurity.be</a:t>
            </a:r>
          </a:p>
          <a:p>
            <a:pPr algn="ctr"/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96" y="2427970"/>
            <a:ext cx="360000" cy="293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24" y="2384936"/>
            <a:ext cx="360000" cy="3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68" y="238493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altLang="en-US" dirty="0" smtClean="0"/>
              <a:t>Doelstellingen </a:t>
            </a:r>
            <a:r>
              <a:rPr lang="nl-BE" altLang="en-US" dirty="0" smtClean="0">
                <a:solidFill>
                  <a:srgbClr val="087670"/>
                </a:solidFill>
              </a:rPr>
              <a:t>eHealth</a:t>
            </a:r>
            <a:r>
              <a:rPr lang="nl-BE" altLang="en-US" dirty="0" smtClean="0"/>
              <a:t>-platform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altLang="en-US" dirty="0" smtClean="0"/>
              <a:t>hoe?</a:t>
            </a:r>
          </a:p>
          <a:p>
            <a:pPr lvl="1"/>
            <a:r>
              <a:rPr lang="nl-BE" altLang="en-US" dirty="0" smtClean="0"/>
              <a:t>door een goed georganiseerde, onderlinge elektronische dienstverlening en informatie-uitwisseling tussen alle actoren in de gezondheidszorg</a:t>
            </a:r>
          </a:p>
          <a:p>
            <a:pPr lvl="1"/>
            <a:r>
              <a:rPr lang="nl-BE" altLang="en-US" dirty="0" smtClean="0"/>
              <a:t>met de nodige waarborgen op het vlak van de informatieveiligheid, de bescherming van de persoonlijke levenssfeer en het beroepsgeheim</a:t>
            </a:r>
          </a:p>
          <a:p>
            <a:r>
              <a:rPr lang="nl-BE" altLang="en-US" dirty="0" smtClean="0"/>
              <a:t>wat?</a:t>
            </a:r>
          </a:p>
          <a:p>
            <a:pPr lvl="1"/>
            <a:r>
              <a:rPr lang="nl-BE" altLang="en-US" dirty="0" smtClean="0"/>
              <a:t>optimaliseren van de kwaliteit en de continuïteit van de gezondheidszorgverstrekking </a:t>
            </a:r>
          </a:p>
          <a:p>
            <a:pPr lvl="1"/>
            <a:r>
              <a:rPr lang="nl-BE" altLang="en-US" dirty="0" smtClean="0"/>
              <a:t>optimaliseren van de veiligheid van de patiënt</a:t>
            </a:r>
          </a:p>
          <a:p>
            <a:pPr lvl="1"/>
            <a:r>
              <a:rPr lang="nl-BE" altLang="en-US" dirty="0" smtClean="0"/>
              <a:t>vereenvoudigen van de administratieve formaliteiten voor alle actoren in de gezondheidszorg</a:t>
            </a:r>
          </a:p>
          <a:p>
            <a:pPr lvl="1"/>
            <a:r>
              <a:rPr lang="nl-BE" altLang="en-US" dirty="0" smtClean="0"/>
              <a:t>degelijk ondersteunen van het gezondheidszorgbeleid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595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13776" y="619296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 smtClean="0"/>
              <a:t>-platform: basisarchitectuur</a:t>
            </a:r>
            <a:endParaRPr lang="en-GB" dirty="0"/>
          </a:p>
        </p:txBody>
      </p:sp>
      <p:pic>
        <p:nvPicPr>
          <p:cNvPr id="73" name="Picture 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8927" y="5911977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Oval 83"/>
          <p:cNvSpPr>
            <a:spLocks noChangeArrowheads="1"/>
          </p:cNvSpPr>
          <p:nvPr/>
        </p:nvSpPr>
        <p:spPr bwMode="auto">
          <a:xfrm>
            <a:off x="2358777" y="3959352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2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Oval 84"/>
          <p:cNvSpPr>
            <a:spLocks noChangeArrowheads="1"/>
          </p:cNvSpPr>
          <p:nvPr/>
        </p:nvSpPr>
        <p:spPr bwMode="auto">
          <a:xfrm>
            <a:off x="9720016" y="3953002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Rectangle 85"/>
          <p:cNvSpPr>
            <a:spLocks noChangeArrowheads="1"/>
          </p:cNvSpPr>
          <p:nvPr/>
        </p:nvSpPr>
        <p:spPr bwMode="auto">
          <a:xfrm>
            <a:off x="2868366" y="3960940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77" name="Oval 86"/>
          <p:cNvSpPr>
            <a:spLocks noChangeArrowheads="1"/>
          </p:cNvSpPr>
          <p:nvPr/>
        </p:nvSpPr>
        <p:spPr bwMode="auto">
          <a:xfrm>
            <a:off x="3638302" y="4216525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Oval 87"/>
          <p:cNvSpPr>
            <a:spLocks noChangeArrowheads="1"/>
          </p:cNvSpPr>
          <p:nvPr/>
        </p:nvSpPr>
        <p:spPr bwMode="auto">
          <a:xfrm>
            <a:off x="9543802" y="4210175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Rectangle 88"/>
          <p:cNvSpPr>
            <a:spLocks noChangeArrowheads="1"/>
          </p:cNvSpPr>
          <p:nvPr/>
        </p:nvSpPr>
        <p:spPr bwMode="auto">
          <a:xfrm>
            <a:off x="4041529" y="4219702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Basisdiensten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b="1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eHealth</a:t>
            </a:r>
            <a:r>
              <a:rPr lang="nl-BE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-platform</a:t>
            </a:r>
          </a:p>
        </p:txBody>
      </p:sp>
      <p:sp>
        <p:nvSpPr>
          <p:cNvPr id="80" name="Text Box 89"/>
          <p:cNvSpPr txBox="1">
            <a:spLocks noChangeArrowheads="1"/>
          </p:cNvSpPr>
          <p:nvPr/>
        </p:nvSpPr>
        <p:spPr bwMode="auto">
          <a:xfrm>
            <a:off x="2307977" y="4434015"/>
            <a:ext cx="1399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Netwerk</a:t>
            </a:r>
            <a:endParaRPr kumimoji="0" lang="nl-BE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9254" y="5815138"/>
            <a:ext cx="466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5310722" y="1340768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Patiënten, zorgverstrekkers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en zorginstellingen</a:t>
            </a:r>
            <a:endParaRPr lang="nl-BE" sz="20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83" name="AutoShape 13"/>
          <p:cNvSpPr>
            <a:spLocks noChangeArrowheads="1"/>
          </p:cNvSpPr>
          <p:nvPr/>
        </p:nvSpPr>
        <p:spPr bwMode="blackWhite">
          <a:xfrm>
            <a:off x="7810252" y="5662738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4" name="AutoShape 14"/>
          <p:cNvSpPr>
            <a:spLocks noChangeArrowheads="1"/>
          </p:cNvSpPr>
          <p:nvPr/>
        </p:nvSpPr>
        <p:spPr bwMode="blackWhite">
          <a:xfrm>
            <a:off x="9108827" y="5662738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5" name="AutoShape 16"/>
          <p:cNvSpPr>
            <a:spLocks noChangeArrowheads="1"/>
          </p:cNvSpPr>
          <p:nvPr/>
        </p:nvSpPr>
        <p:spPr bwMode="blackWhite">
          <a:xfrm>
            <a:off x="6625977" y="5662738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86" name="Picture 20" descr="FOD_tekeni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2416" y="5842125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21"/>
          <p:cNvSpPr>
            <a:spLocks noChangeArrowheads="1"/>
          </p:cNvSpPr>
          <p:nvPr/>
        </p:nvSpPr>
        <p:spPr bwMode="auto">
          <a:xfrm>
            <a:off x="2320618" y="6192963"/>
            <a:ext cx="150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altLang="en-US" sz="2000" b="1" i="1" dirty="0">
                <a:solidFill>
                  <a:srgbClr val="CC9900"/>
                </a:solidFill>
                <a:latin typeface="Calibri" pitchFamily="34" charset="0"/>
                <a:cs typeface="Arial" charset="0"/>
              </a:rPr>
              <a:t>Leveranciers</a:t>
            </a:r>
            <a:endParaRPr kumimoji="0" lang="nl-BE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Rectangle 22"/>
          <p:cNvSpPr>
            <a:spLocks noChangeArrowheads="1"/>
          </p:cNvSpPr>
          <p:nvPr/>
        </p:nvSpPr>
        <p:spPr bwMode="auto">
          <a:xfrm>
            <a:off x="2279576" y="3570413"/>
            <a:ext cx="13299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altLang="en-US" sz="2000" b="1" i="1" dirty="0">
                <a:solidFill>
                  <a:srgbClr val="CC9900"/>
                </a:solidFill>
                <a:latin typeface="Calibri" pitchFamily="34" charset="0"/>
                <a:cs typeface="Arial" charset="0"/>
              </a:rPr>
              <a:t>Gebruikers</a:t>
            </a:r>
            <a:endParaRPr kumimoji="0" lang="nl-BE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6614" y="2584575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ortaal </a:t>
            </a:r>
            <a:r>
              <a:rPr lang="nl-BE" sz="1400" i="1" dirty="0" err="1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eGezondheid</a:t>
            </a:r>
            <a:endParaRPr lang="nl-BE" sz="14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644527" y="1790825"/>
            <a:ext cx="1219200" cy="914400"/>
            <a:chOff x="432" y="1200"/>
            <a:chExt cx="912" cy="672"/>
          </a:xfrm>
        </p:grpSpPr>
        <p:sp>
          <p:nvSpPr>
            <p:cNvPr id="91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lvl="0" algn="ctr" eaLnBrk="0" fontAlgn="auto" hangingPunct="0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tabLst>
                  <a:tab pos="4572000" algn="r"/>
                </a:tabLst>
                <a:defRPr/>
              </a:pPr>
              <a:r>
                <a:rPr lang="nl-BE" sz="14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/>
                </a:rPr>
                <a:t>Health portal</a:t>
              </a:r>
              <a:endParaRPr lang="nl-BE" sz="1000" i="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2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3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4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95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16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/>
                </a:rPr>
                <a:t>DTW</a:t>
              </a:r>
              <a:endParaRPr kumimoji="0" lang="nl-BE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pic>
          <p:nvPicPr>
            <p:cNvPr id="96" name="Picture 30" descr="FOD_tekeni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7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056314" y="2130552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Software zorginstelling</a:t>
            </a:r>
            <a:endParaRPr lang="nl-BE" sz="900" i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8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464302" y="260521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9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527802" y="2670300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0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591302" y="2735390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1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654802" y="2800475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DTW</a:t>
            </a:r>
            <a:endParaRPr kumimoji="0" lang="nl-BE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2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48214" y="2584575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MyCareNet</a:t>
            </a:r>
            <a:endParaRPr kumimoji="0" lang="nl-BE" sz="1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3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197477" y="2911600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4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260977" y="29766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5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26066" y="3041775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6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89564" y="3106865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DTW</a:t>
            </a:r>
            <a:endParaRPr kumimoji="0" lang="nl-BE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7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242179" y="1667002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Software zorgverlener</a:t>
            </a:r>
            <a:endParaRPr lang="nl-BE" sz="900" i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AutoShape 46"/>
          <p:cNvSpPr>
            <a:spLocks noChangeArrowheads="1"/>
          </p:cNvSpPr>
          <p:nvPr/>
        </p:nvSpPr>
        <p:spPr bwMode="auto">
          <a:xfrm>
            <a:off x="3482727" y="2640140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9" name="AutoShape 47"/>
          <p:cNvSpPr>
            <a:spLocks noChangeArrowheads="1"/>
          </p:cNvSpPr>
          <p:nvPr/>
        </p:nvSpPr>
        <p:spPr bwMode="auto">
          <a:xfrm>
            <a:off x="9820027" y="2640138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0" name="AutoShape 49"/>
          <p:cNvSpPr>
            <a:spLocks noChangeArrowheads="1"/>
          </p:cNvSpPr>
          <p:nvPr/>
        </p:nvSpPr>
        <p:spPr bwMode="auto">
          <a:xfrm>
            <a:off x="8805614" y="3117975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1" name="AutoShape 50"/>
          <p:cNvSpPr>
            <a:spLocks noChangeArrowheads="1"/>
          </p:cNvSpPr>
          <p:nvPr/>
        </p:nvSpPr>
        <p:spPr bwMode="auto">
          <a:xfrm>
            <a:off x="5833814" y="3346575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2" name="AutoShape 51"/>
          <p:cNvSpPr>
            <a:spLocks noChangeArrowheads="1"/>
          </p:cNvSpPr>
          <p:nvPr/>
        </p:nvSpPr>
        <p:spPr bwMode="auto">
          <a:xfrm>
            <a:off x="7167314" y="3360863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3" name="AutoShape 52"/>
          <p:cNvSpPr>
            <a:spLocks noChangeArrowheads="1"/>
          </p:cNvSpPr>
          <p:nvPr/>
        </p:nvSpPr>
        <p:spPr bwMode="auto">
          <a:xfrm rot="5400000">
            <a:off x="4501902" y="1511425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4" name="AutoShape 53"/>
          <p:cNvSpPr>
            <a:spLocks noChangeArrowheads="1"/>
          </p:cNvSpPr>
          <p:nvPr/>
        </p:nvSpPr>
        <p:spPr bwMode="auto">
          <a:xfrm rot="5400000">
            <a:off x="3123952" y="101930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5" name="AutoShape 54"/>
          <p:cNvSpPr>
            <a:spLocks noChangeArrowheads="1"/>
          </p:cNvSpPr>
          <p:nvPr/>
        </p:nvSpPr>
        <p:spPr bwMode="auto">
          <a:xfrm rot="5400000">
            <a:off x="7230814" y="1811463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6" name="AutoShape 55"/>
          <p:cNvSpPr>
            <a:spLocks noChangeArrowheads="1"/>
          </p:cNvSpPr>
          <p:nvPr/>
        </p:nvSpPr>
        <p:spPr bwMode="auto">
          <a:xfrm rot="5400000">
            <a:off x="9692233" y="812132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7" name="AutoShape 56"/>
          <p:cNvSpPr>
            <a:spLocks noChangeArrowheads="1"/>
          </p:cNvSpPr>
          <p:nvPr/>
        </p:nvSpPr>
        <p:spPr bwMode="auto">
          <a:xfrm rot="5400000">
            <a:off x="8506371" y="1323308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8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005014" y="2279775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Site RIZIV</a:t>
            </a:r>
            <a:endParaRPr kumimoji="0" lang="nl-BE" sz="1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9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454277" y="2606800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0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517777" y="26718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1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582866" y="2736975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2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646364" y="2802065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DTW</a:t>
            </a:r>
            <a:endParaRPr kumimoji="0" lang="nl-BE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123" name="Picture 6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477" y="3225927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AutoShape 67"/>
          <p:cNvSpPr>
            <a:spLocks noChangeArrowheads="1"/>
          </p:cNvSpPr>
          <p:nvPr/>
        </p:nvSpPr>
        <p:spPr bwMode="blackWhite">
          <a:xfrm>
            <a:off x="5324227" y="5648450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5" name="AutoShape 69"/>
          <p:cNvSpPr>
            <a:spLocks noChangeArrowheads="1"/>
          </p:cNvSpPr>
          <p:nvPr/>
        </p:nvSpPr>
        <p:spPr bwMode="blackWhite">
          <a:xfrm>
            <a:off x="3960564" y="5648450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96" name="AutoShape 73"/>
          <p:cNvSpPr>
            <a:spLocks noChangeArrowheads="1"/>
          </p:cNvSpPr>
          <p:nvPr/>
        </p:nvSpPr>
        <p:spPr bwMode="blackWhite">
          <a:xfrm>
            <a:off x="2639764" y="5648450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lvl="0"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</a:rPr>
              <a:t>GAB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97" name="AutoShape 48"/>
          <p:cNvSpPr>
            <a:spLocks noChangeArrowheads="1"/>
          </p:cNvSpPr>
          <p:nvPr/>
        </p:nvSpPr>
        <p:spPr bwMode="auto">
          <a:xfrm>
            <a:off x="4690814" y="3117975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98" name="AutoShape 17"/>
          <p:cNvSpPr>
            <a:spLocks noChangeArrowheads="1"/>
          </p:cNvSpPr>
          <p:nvPr/>
        </p:nvSpPr>
        <p:spPr bwMode="auto">
          <a:xfrm>
            <a:off x="6854577" y="5205538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99" name="AutoShape 18"/>
          <p:cNvSpPr>
            <a:spLocks noChangeArrowheads="1"/>
          </p:cNvSpPr>
          <p:nvPr/>
        </p:nvSpPr>
        <p:spPr bwMode="auto">
          <a:xfrm>
            <a:off x="8038852" y="5205538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0" name="AutoShape 19"/>
          <p:cNvSpPr>
            <a:spLocks noChangeArrowheads="1"/>
          </p:cNvSpPr>
          <p:nvPr/>
        </p:nvSpPr>
        <p:spPr bwMode="auto">
          <a:xfrm>
            <a:off x="9337427" y="5205538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1" name="AutoShape 68"/>
          <p:cNvSpPr>
            <a:spLocks noChangeArrowheads="1"/>
          </p:cNvSpPr>
          <p:nvPr/>
        </p:nvSpPr>
        <p:spPr bwMode="auto">
          <a:xfrm>
            <a:off x="5552827" y="5191250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2" name="AutoShape 70"/>
          <p:cNvSpPr>
            <a:spLocks noChangeArrowheads="1"/>
          </p:cNvSpPr>
          <p:nvPr/>
        </p:nvSpPr>
        <p:spPr bwMode="auto">
          <a:xfrm>
            <a:off x="4189164" y="5191250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03" name="AutoShape 74"/>
          <p:cNvSpPr>
            <a:spLocks noChangeArrowheads="1"/>
          </p:cNvSpPr>
          <p:nvPr/>
        </p:nvSpPr>
        <p:spPr bwMode="auto">
          <a:xfrm>
            <a:off x="2868364" y="5191250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204" name="Picture 5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454" y="2832225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" name="Picture 69" descr="logo_ziekenhuis_1083990b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6477" y="267188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Picture 70" descr="Logo huisart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027" y="5816725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" name="Picture 71" descr="logo_ziekenhuis_1083990b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702" y="5824663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7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5677" y="2216275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720014" y="21765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0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783514" y="22416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1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847014" y="2306765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2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910514" y="237185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DTW</a:t>
            </a:r>
            <a:endParaRPr kumimoji="0" lang="nl-BE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9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 smtClean="0"/>
              <a:t>-platform: basisdiensten &amp; </a:t>
            </a:r>
            <a:r>
              <a:rPr lang="nl-BE" dirty="0" err="1" smtClean="0"/>
              <a:t>API’s</a:t>
            </a:r>
            <a:endParaRPr lang="en-GB" dirty="0"/>
          </a:p>
        </p:txBody>
      </p:sp>
      <p:graphicFrame>
        <p:nvGraphicFramePr>
          <p:cNvPr id="57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2475412"/>
              </p:ext>
            </p:extLst>
          </p:nvPr>
        </p:nvGraphicFramePr>
        <p:xfrm>
          <a:off x="1219200" y="1412875"/>
          <a:ext cx="10972800" cy="525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27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43C39FA842B41B17BCD9619DC6C91" ma:contentTypeVersion="0" ma:contentTypeDescription="Create a new document." ma:contentTypeScope="" ma:versionID="2c3f840e98522754814b395261ccf4e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73df0eeabf3db2078929eed011e84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05117F-3FE5-4EE0-A490-0B0AA2ACFC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B28A8A-1379-4D1A-BA80-BFC9B3535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81C061-562A-42D4-BABC-0E3DD5B78DD4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4037</TotalTime>
  <Words>2961</Words>
  <Application>Microsoft Office PowerPoint</Application>
  <PresentationFormat>Widescreen</PresentationFormat>
  <Paragraphs>689</Paragraphs>
  <Slides>65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Wingdings</vt:lpstr>
      <vt:lpstr>Gotham Light</vt:lpstr>
      <vt:lpstr>Open Sans Semibold</vt:lpstr>
      <vt:lpstr>Arial</vt:lpstr>
      <vt:lpstr>Open Sans Semibold</vt:lpstr>
      <vt:lpstr>Calibri</vt:lpstr>
      <vt:lpstr>Open Sans</vt:lpstr>
      <vt:lpstr>eHealth</vt:lpstr>
      <vt:lpstr>eHealth</vt:lpstr>
      <vt:lpstr>1_eHealth</vt:lpstr>
      <vt:lpstr>2_eHealth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Sanne Miseur (KSZ-BCSS)</cp:lastModifiedBy>
  <cp:revision>483</cp:revision>
  <cp:lastPrinted>2019-03-15T11:28:46Z</cp:lastPrinted>
  <dcterms:created xsi:type="dcterms:W3CDTF">2013-03-05T07:37:33Z</dcterms:created>
  <dcterms:modified xsi:type="dcterms:W3CDTF">2023-11-08T15:13:37Z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0x01010035343C39FA842B41B17BCD9619DC6C91</vt:lpwstr>
  </property>
</Properties>
</file>