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4" r:id="rId5"/>
    <p:sldMasterId id="2147483904" r:id="rId6"/>
  </p:sldMasterIdLst>
  <p:notesMasterIdLst>
    <p:notesMasterId r:id="rId64"/>
  </p:notesMasterIdLst>
  <p:handoutMasterIdLst>
    <p:handoutMasterId r:id="rId65"/>
  </p:handoutMasterIdLst>
  <p:sldIdLst>
    <p:sldId id="531" r:id="rId7"/>
    <p:sldId id="727" r:id="rId8"/>
    <p:sldId id="769" r:id="rId9"/>
    <p:sldId id="535" r:id="rId10"/>
    <p:sldId id="536" r:id="rId11"/>
    <p:sldId id="537" r:id="rId12"/>
    <p:sldId id="738" r:id="rId13"/>
    <p:sldId id="741" r:id="rId14"/>
    <p:sldId id="739" r:id="rId15"/>
    <p:sldId id="740" r:id="rId16"/>
    <p:sldId id="742" r:id="rId17"/>
    <p:sldId id="538" r:id="rId18"/>
    <p:sldId id="773" r:id="rId19"/>
    <p:sldId id="477" r:id="rId20"/>
    <p:sldId id="515" r:id="rId21"/>
    <p:sldId id="768" r:id="rId22"/>
    <p:sldId id="753" r:id="rId23"/>
    <p:sldId id="522" r:id="rId24"/>
    <p:sldId id="436" r:id="rId25"/>
    <p:sldId id="440" r:id="rId26"/>
    <p:sldId id="478" r:id="rId27"/>
    <p:sldId id="503" r:id="rId28"/>
    <p:sldId id="487" r:id="rId29"/>
    <p:sldId id="539" r:id="rId30"/>
    <p:sldId id="540" r:id="rId31"/>
    <p:sldId id="541" r:id="rId32"/>
    <p:sldId id="441" r:id="rId33"/>
    <p:sldId id="516" r:id="rId34"/>
    <p:sldId id="663" r:id="rId35"/>
    <p:sldId id="455" r:id="rId36"/>
    <p:sldId id="546" r:id="rId37"/>
    <p:sldId id="547" r:id="rId38"/>
    <p:sldId id="675" r:id="rId39"/>
    <p:sldId id="676" r:id="rId40"/>
    <p:sldId id="665" r:id="rId41"/>
    <p:sldId id="542" r:id="rId42"/>
    <p:sldId id="544" r:id="rId43"/>
    <p:sldId id="530" r:id="rId44"/>
    <p:sldId id="751" r:id="rId45"/>
    <p:sldId id="749" r:id="rId46"/>
    <p:sldId id="702" r:id="rId47"/>
    <p:sldId id="576" r:id="rId48"/>
    <p:sldId id="577" r:id="rId49"/>
    <p:sldId id="578" r:id="rId50"/>
    <p:sldId id="533" r:id="rId51"/>
    <p:sldId id="561" r:id="rId52"/>
    <p:sldId id="666" r:id="rId53"/>
    <p:sldId id="677" r:id="rId54"/>
    <p:sldId id="580" r:id="rId55"/>
    <p:sldId id="581" r:id="rId56"/>
    <p:sldId id="582" r:id="rId57"/>
    <p:sldId id="771" r:id="rId58"/>
    <p:sldId id="770" r:id="rId59"/>
    <p:sldId id="766" r:id="rId60"/>
    <p:sldId id="764" r:id="rId61"/>
    <p:sldId id="737" r:id="rId62"/>
    <p:sldId id="733" r:id="rId63"/>
  </p:sldIdLst>
  <p:sldSz cx="12192000" cy="6858000"/>
  <p:notesSz cx="9931400" cy="6794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9F6E101-3458-48EA-A117-2B4AE32F2D7D}">
          <p14:sldIdLst>
            <p14:sldId id="531"/>
            <p14:sldId id="727"/>
            <p14:sldId id="769"/>
            <p14:sldId id="535"/>
            <p14:sldId id="536"/>
            <p14:sldId id="537"/>
            <p14:sldId id="738"/>
            <p14:sldId id="741"/>
            <p14:sldId id="739"/>
            <p14:sldId id="740"/>
            <p14:sldId id="742"/>
            <p14:sldId id="538"/>
            <p14:sldId id="773"/>
            <p14:sldId id="477"/>
            <p14:sldId id="515"/>
            <p14:sldId id="768"/>
            <p14:sldId id="753"/>
            <p14:sldId id="522"/>
            <p14:sldId id="436"/>
            <p14:sldId id="440"/>
            <p14:sldId id="478"/>
            <p14:sldId id="503"/>
            <p14:sldId id="487"/>
            <p14:sldId id="539"/>
            <p14:sldId id="540"/>
            <p14:sldId id="541"/>
            <p14:sldId id="441"/>
            <p14:sldId id="516"/>
            <p14:sldId id="663"/>
            <p14:sldId id="455"/>
            <p14:sldId id="546"/>
            <p14:sldId id="547"/>
            <p14:sldId id="675"/>
            <p14:sldId id="676"/>
            <p14:sldId id="665"/>
            <p14:sldId id="542"/>
            <p14:sldId id="544"/>
            <p14:sldId id="530"/>
            <p14:sldId id="751"/>
            <p14:sldId id="749"/>
            <p14:sldId id="702"/>
            <p14:sldId id="576"/>
            <p14:sldId id="577"/>
            <p14:sldId id="578"/>
            <p14:sldId id="533"/>
            <p14:sldId id="561"/>
            <p14:sldId id="666"/>
            <p14:sldId id="677"/>
            <p14:sldId id="580"/>
            <p14:sldId id="581"/>
            <p14:sldId id="582"/>
            <p14:sldId id="771"/>
            <p14:sldId id="770"/>
            <p14:sldId id="766"/>
            <p14:sldId id="764"/>
            <p14:sldId id="737"/>
            <p14:sldId id="733"/>
          </p14:sldIdLst>
        </p14:section>
        <p14:section name="Additional material" id="{9D0A0643-DBDC-4D13-B77B-5C202040045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enes, Wolfgang (Digitales)" initials="HW(" lastIdx="8" clrIdx="0">
    <p:extLst>
      <p:ext uri="{19B8F6BF-5375-455C-9EA6-DF929625EA0E}">
        <p15:presenceInfo xmlns:p15="http://schemas.microsoft.com/office/powerpoint/2012/main" userId="Heenes, Wolfgang (Digitales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1"/>
    <a:srgbClr val="DCE5F4"/>
    <a:srgbClr val="008CB2"/>
    <a:srgbClr val="BBC4E7"/>
    <a:srgbClr val="435DBD"/>
    <a:srgbClr val="000000"/>
    <a:srgbClr val="4F81BD"/>
    <a:srgbClr val="C84457"/>
    <a:srgbClr val="C00000"/>
    <a:srgbClr val="5DA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117" d="100"/>
          <a:sy n="117" d="100"/>
        </p:scale>
        <p:origin x="27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5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80" d="100"/>
          <a:sy n="80" d="100"/>
        </p:scale>
        <p:origin x="1214" y="542"/>
      </p:cViewPr>
      <p:guideLst>
        <p:guide orient="horz" pos="2140"/>
        <p:guide pos="3129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2T19:55:30.901" idx="8">
    <p:pos x="7577" y="-242"/>
    <p:text>Das hatte ich schon gesagt; Ich bin da nicht mit glücklick; Bsp: wir planen einen Souveränen Arbeitsplatz auf OSS Basis (phoenix z.B.) Das ist eigentlcih Sandardsoftware und kein neuer Dienst!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CC3B0-B04A-41EF-8877-9F609A6066A8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5C20809B-94C1-47AE-9B17-6E73D39DFCDD}" type="pres">
      <dgm:prSet presAssocID="{348CC3B0-B04A-41EF-8877-9F609A6066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</dgm:ptLst>
  <dgm:cxnLst>
    <dgm:cxn modelId="{D6512CD4-7EC8-445F-85C0-D17249CAC727}" type="presOf" srcId="{348CC3B0-B04A-41EF-8877-9F609A6066A8}" destId="{5C20809B-94C1-47AE-9B17-6E73D39DFCD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54B41-884F-4B21-8EC7-BF72611255A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3F348AF-8B98-43A7-B3AA-63298F02A2B6}">
      <dgm:prSet phldrT="[Tekst]"/>
      <dgm:spPr>
        <a:solidFill>
          <a:schemeClr val="tx1"/>
        </a:solidFill>
      </dgm:spPr>
      <dgm:t>
        <a:bodyPr/>
        <a:lstStyle/>
        <a:p>
          <a:r>
            <a:rPr lang="nl-BE" dirty="0" smtClean="0"/>
            <a:t>On </a:t>
          </a:r>
          <a:r>
            <a:rPr lang="nl-BE" dirty="0" err="1" smtClean="0"/>
            <a:t>Demand</a:t>
          </a:r>
          <a:endParaRPr lang="fr-BE" dirty="0" smtClean="0"/>
        </a:p>
      </dgm:t>
    </dgm:pt>
    <dgm:pt modelId="{E3E94D52-923E-4A00-AA18-22EDFFEFA488}" type="parTrans" cxnId="{C3787B0F-B199-4F0E-A587-6465694C04A8}">
      <dgm:prSet/>
      <dgm:spPr/>
      <dgm:t>
        <a:bodyPr/>
        <a:lstStyle/>
        <a:p>
          <a:endParaRPr lang="nl-BE"/>
        </a:p>
      </dgm:t>
    </dgm:pt>
    <dgm:pt modelId="{841096FE-F883-445E-8503-9E78A8084003}" type="sibTrans" cxnId="{C3787B0F-B199-4F0E-A587-6465694C04A8}">
      <dgm:prSet/>
      <dgm:spPr/>
      <dgm:t>
        <a:bodyPr/>
        <a:lstStyle/>
        <a:p>
          <a:endParaRPr lang="nl-BE"/>
        </a:p>
      </dgm:t>
    </dgm:pt>
    <dgm:pt modelId="{3845D050-AD97-44D2-B633-89917E5DB747}">
      <dgm:prSet phldrT="[Tekst]"/>
      <dgm:spPr>
        <a:solidFill>
          <a:schemeClr val="tx1"/>
        </a:solidFill>
      </dgm:spPr>
      <dgm:t>
        <a:bodyPr/>
        <a:lstStyle/>
        <a:p>
          <a:r>
            <a:rPr lang="en-US" noProof="0" dirty="0" smtClean="0"/>
            <a:t>Broad network access</a:t>
          </a:r>
        </a:p>
      </dgm:t>
    </dgm:pt>
    <dgm:pt modelId="{F2592685-C8E4-499E-ACF2-A6D71F087E2B}" type="parTrans" cxnId="{5401F110-A47F-46AC-8B60-7374BD00800B}">
      <dgm:prSet/>
      <dgm:spPr/>
      <dgm:t>
        <a:bodyPr/>
        <a:lstStyle/>
        <a:p>
          <a:endParaRPr lang="nl-BE"/>
        </a:p>
      </dgm:t>
    </dgm:pt>
    <dgm:pt modelId="{07400B65-691A-431D-8806-C9FAC27902C8}" type="sibTrans" cxnId="{5401F110-A47F-46AC-8B60-7374BD00800B}">
      <dgm:prSet/>
      <dgm:spPr/>
      <dgm:t>
        <a:bodyPr/>
        <a:lstStyle/>
        <a:p>
          <a:endParaRPr lang="nl-BE"/>
        </a:p>
      </dgm:t>
    </dgm:pt>
    <dgm:pt modelId="{02A6FC1E-6043-401A-B737-FA35515DB084}">
      <dgm:prSet phldrT="[Tekst]"/>
      <dgm:spPr>
        <a:solidFill>
          <a:schemeClr val="tx1"/>
        </a:solidFill>
      </dgm:spPr>
      <dgm:t>
        <a:bodyPr/>
        <a:lstStyle/>
        <a:p>
          <a:r>
            <a:rPr lang="nl-BE" dirty="0" smtClean="0"/>
            <a:t>Resource pooling</a:t>
          </a:r>
          <a:endParaRPr lang="fr-BE" dirty="0" smtClean="0"/>
        </a:p>
      </dgm:t>
    </dgm:pt>
    <dgm:pt modelId="{334320AE-010A-4542-8853-476D65586A6C}" type="parTrans" cxnId="{502B0190-35B7-46F5-802A-E56FC08DCE32}">
      <dgm:prSet/>
      <dgm:spPr/>
      <dgm:t>
        <a:bodyPr/>
        <a:lstStyle/>
        <a:p>
          <a:endParaRPr lang="nl-BE"/>
        </a:p>
      </dgm:t>
    </dgm:pt>
    <dgm:pt modelId="{0B13ECA7-9738-404F-BDE7-A24910EC9918}" type="sibTrans" cxnId="{502B0190-35B7-46F5-802A-E56FC08DCE32}">
      <dgm:prSet/>
      <dgm:spPr/>
      <dgm:t>
        <a:bodyPr/>
        <a:lstStyle/>
        <a:p>
          <a:endParaRPr lang="nl-BE"/>
        </a:p>
      </dgm:t>
    </dgm:pt>
    <dgm:pt modelId="{BE136B35-4050-48B9-B3F4-8A1F5D3A5FB7}">
      <dgm:prSet phldrT="[Tekst]"/>
      <dgm:spPr>
        <a:solidFill>
          <a:schemeClr val="tx1"/>
        </a:solidFill>
      </dgm:spPr>
      <dgm:t>
        <a:bodyPr/>
        <a:lstStyle/>
        <a:p>
          <a:r>
            <a:rPr lang="nl-BE" dirty="0" err="1" smtClean="0"/>
            <a:t>Measured</a:t>
          </a:r>
          <a:r>
            <a:rPr lang="nl-BE" dirty="0" smtClean="0"/>
            <a:t> service</a:t>
          </a:r>
          <a:endParaRPr lang="nl-BE" dirty="0"/>
        </a:p>
      </dgm:t>
    </dgm:pt>
    <dgm:pt modelId="{2B48B5B1-951B-4956-A80E-8A239E7AB37C}" type="parTrans" cxnId="{85F98513-2B55-4452-8DBD-0E238DFC179D}">
      <dgm:prSet/>
      <dgm:spPr/>
      <dgm:t>
        <a:bodyPr/>
        <a:lstStyle/>
        <a:p>
          <a:endParaRPr lang="nl-BE"/>
        </a:p>
      </dgm:t>
    </dgm:pt>
    <dgm:pt modelId="{073E1A4C-86FB-44A4-B487-224F6FE897D4}" type="sibTrans" cxnId="{85F98513-2B55-4452-8DBD-0E238DFC179D}">
      <dgm:prSet/>
      <dgm:spPr/>
      <dgm:t>
        <a:bodyPr/>
        <a:lstStyle/>
        <a:p>
          <a:endParaRPr lang="nl-BE"/>
        </a:p>
      </dgm:t>
    </dgm:pt>
    <dgm:pt modelId="{49A52144-4E44-448E-9501-0826C6CFCA87}">
      <dgm:prSet phldrT="[Tekst]"/>
      <dgm:spPr>
        <a:solidFill>
          <a:schemeClr val="tx1"/>
        </a:solidFill>
      </dgm:spPr>
      <dgm:t>
        <a:bodyPr/>
        <a:lstStyle/>
        <a:p>
          <a:r>
            <a:rPr lang="en-US" noProof="0" dirty="0" smtClean="0"/>
            <a:t>Rapid elasticity</a:t>
          </a:r>
        </a:p>
      </dgm:t>
    </dgm:pt>
    <dgm:pt modelId="{F7CE22B6-A20C-4BA8-B43B-1B85B6BEBB13}" type="parTrans" cxnId="{31294EA0-C7CD-4B0B-B12D-24DA4637DAD7}">
      <dgm:prSet/>
      <dgm:spPr/>
      <dgm:t>
        <a:bodyPr/>
        <a:lstStyle/>
        <a:p>
          <a:endParaRPr lang="nl-BE"/>
        </a:p>
      </dgm:t>
    </dgm:pt>
    <dgm:pt modelId="{71474B30-25E1-430C-9191-4CE1E93D5530}" type="sibTrans" cxnId="{31294EA0-C7CD-4B0B-B12D-24DA4637DAD7}">
      <dgm:prSet/>
      <dgm:spPr>
        <a:solidFill>
          <a:srgbClr val="3E6E5A"/>
        </a:solidFill>
      </dgm:spPr>
      <dgm:t>
        <a:bodyPr/>
        <a:lstStyle/>
        <a:p>
          <a:endParaRPr lang="nl-BE"/>
        </a:p>
      </dgm:t>
    </dgm:pt>
    <dgm:pt modelId="{BD791BAF-9C9D-4AC4-8A2D-8F64BAF49404}" type="pres">
      <dgm:prSet presAssocID="{84754B41-884F-4B21-8EC7-BF72611255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8B853378-2FA7-4F1F-A247-1D67F858DEC5}" type="pres">
      <dgm:prSet presAssocID="{03F348AF-8B98-43A7-B3AA-63298F02A2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0F9E6AF-7A36-4FE1-9B3A-824C9A4D697B}" type="pres">
      <dgm:prSet presAssocID="{03F348AF-8B98-43A7-B3AA-63298F02A2B6}" presName="spNode" presStyleCnt="0"/>
      <dgm:spPr/>
      <dgm:t>
        <a:bodyPr/>
        <a:lstStyle/>
        <a:p>
          <a:endParaRPr lang="en-US"/>
        </a:p>
      </dgm:t>
    </dgm:pt>
    <dgm:pt modelId="{E0EA8C61-97D1-4992-9F07-AA6EAE05D2CC}" type="pres">
      <dgm:prSet presAssocID="{841096FE-F883-445E-8503-9E78A8084003}" presName="sibTrans" presStyleLbl="sibTrans1D1" presStyleIdx="0" presStyleCnt="5"/>
      <dgm:spPr/>
      <dgm:t>
        <a:bodyPr/>
        <a:lstStyle/>
        <a:p>
          <a:endParaRPr lang="fr-BE"/>
        </a:p>
      </dgm:t>
    </dgm:pt>
    <dgm:pt modelId="{446B5FEE-A1C2-4256-B57E-FEF3020F2C0B}" type="pres">
      <dgm:prSet presAssocID="{3845D050-AD97-44D2-B633-89917E5DB7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DE47432-9955-4A3E-8FD0-4BC0EBD83ADD}" type="pres">
      <dgm:prSet presAssocID="{3845D050-AD97-44D2-B633-89917E5DB747}" presName="spNode" presStyleCnt="0"/>
      <dgm:spPr/>
      <dgm:t>
        <a:bodyPr/>
        <a:lstStyle/>
        <a:p>
          <a:endParaRPr lang="en-US"/>
        </a:p>
      </dgm:t>
    </dgm:pt>
    <dgm:pt modelId="{E7C53F34-3C33-4D93-AB68-7C16E0A75B11}" type="pres">
      <dgm:prSet presAssocID="{07400B65-691A-431D-8806-C9FAC27902C8}" presName="sibTrans" presStyleLbl="sibTrans1D1" presStyleIdx="1" presStyleCnt="5"/>
      <dgm:spPr/>
      <dgm:t>
        <a:bodyPr/>
        <a:lstStyle/>
        <a:p>
          <a:endParaRPr lang="fr-BE"/>
        </a:p>
      </dgm:t>
    </dgm:pt>
    <dgm:pt modelId="{0C9D5275-87D1-4C6B-B05C-AD1B6ECDA94A}" type="pres">
      <dgm:prSet presAssocID="{02A6FC1E-6043-401A-B737-FA35515DB0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033BBC7-6F84-40E8-B793-41BD3E4CF3B2}" type="pres">
      <dgm:prSet presAssocID="{02A6FC1E-6043-401A-B737-FA35515DB084}" presName="spNode" presStyleCnt="0"/>
      <dgm:spPr/>
      <dgm:t>
        <a:bodyPr/>
        <a:lstStyle/>
        <a:p>
          <a:endParaRPr lang="en-US"/>
        </a:p>
      </dgm:t>
    </dgm:pt>
    <dgm:pt modelId="{3AE14693-F1C7-402A-B722-9554EE076C2D}" type="pres">
      <dgm:prSet presAssocID="{0B13ECA7-9738-404F-BDE7-A24910EC9918}" presName="sibTrans" presStyleLbl="sibTrans1D1" presStyleIdx="2" presStyleCnt="5"/>
      <dgm:spPr/>
      <dgm:t>
        <a:bodyPr/>
        <a:lstStyle/>
        <a:p>
          <a:endParaRPr lang="fr-BE"/>
        </a:p>
      </dgm:t>
    </dgm:pt>
    <dgm:pt modelId="{E3FB6E28-BF87-43CA-BFE1-7702D5123D14}" type="pres">
      <dgm:prSet presAssocID="{BE136B35-4050-48B9-B3F4-8A1F5D3A5FB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C2B9825-DA8D-42F7-A196-B2296895C0D4}" type="pres">
      <dgm:prSet presAssocID="{BE136B35-4050-48B9-B3F4-8A1F5D3A5FB7}" presName="spNode" presStyleCnt="0"/>
      <dgm:spPr/>
      <dgm:t>
        <a:bodyPr/>
        <a:lstStyle/>
        <a:p>
          <a:endParaRPr lang="en-US"/>
        </a:p>
      </dgm:t>
    </dgm:pt>
    <dgm:pt modelId="{35EE7F6B-F498-4C3B-9A5D-DB55B8A35C1B}" type="pres">
      <dgm:prSet presAssocID="{073E1A4C-86FB-44A4-B487-224F6FE897D4}" presName="sibTrans" presStyleLbl="sibTrans1D1" presStyleIdx="3" presStyleCnt="5"/>
      <dgm:spPr/>
      <dgm:t>
        <a:bodyPr/>
        <a:lstStyle/>
        <a:p>
          <a:endParaRPr lang="fr-BE"/>
        </a:p>
      </dgm:t>
    </dgm:pt>
    <dgm:pt modelId="{4767074D-2A38-4E75-A603-BBB71E53D39D}" type="pres">
      <dgm:prSet presAssocID="{49A52144-4E44-448E-9501-0826C6CFCA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3DBF405-259B-47B4-8A11-122A7925F108}" type="pres">
      <dgm:prSet presAssocID="{49A52144-4E44-448E-9501-0826C6CFCA87}" presName="spNode" presStyleCnt="0"/>
      <dgm:spPr/>
      <dgm:t>
        <a:bodyPr/>
        <a:lstStyle/>
        <a:p>
          <a:endParaRPr lang="en-US"/>
        </a:p>
      </dgm:t>
    </dgm:pt>
    <dgm:pt modelId="{B2E27E85-C30E-4874-A475-EFC807A2BC78}" type="pres">
      <dgm:prSet presAssocID="{71474B30-25E1-430C-9191-4CE1E93D5530}" presName="sibTrans" presStyleLbl="sibTrans1D1" presStyleIdx="4" presStyleCnt="5"/>
      <dgm:spPr/>
      <dgm:t>
        <a:bodyPr/>
        <a:lstStyle/>
        <a:p>
          <a:endParaRPr lang="fr-BE"/>
        </a:p>
      </dgm:t>
    </dgm:pt>
  </dgm:ptLst>
  <dgm:cxnLst>
    <dgm:cxn modelId="{50639D30-B504-454E-A3C8-45DE086A4D30}" type="presOf" srcId="{49A52144-4E44-448E-9501-0826C6CFCA87}" destId="{4767074D-2A38-4E75-A603-BBB71E53D39D}" srcOrd="0" destOrd="0" presId="urn:microsoft.com/office/officeart/2005/8/layout/cycle6"/>
    <dgm:cxn modelId="{E46A075E-27F6-4EB2-97DC-09FDDBB1AFA6}" type="presOf" srcId="{0B13ECA7-9738-404F-BDE7-A24910EC9918}" destId="{3AE14693-F1C7-402A-B722-9554EE076C2D}" srcOrd="0" destOrd="0" presId="urn:microsoft.com/office/officeart/2005/8/layout/cycle6"/>
    <dgm:cxn modelId="{FD4CC3EA-DA56-4B79-A9AC-98BE6C74CD00}" type="presOf" srcId="{07400B65-691A-431D-8806-C9FAC27902C8}" destId="{E7C53F34-3C33-4D93-AB68-7C16E0A75B11}" srcOrd="0" destOrd="0" presId="urn:microsoft.com/office/officeart/2005/8/layout/cycle6"/>
    <dgm:cxn modelId="{502B0190-35B7-46F5-802A-E56FC08DCE32}" srcId="{84754B41-884F-4B21-8EC7-BF72611255A5}" destId="{02A6FC1E-6043-401A-B737-FA35515DB084}" srcOrd="2" destOrd="0" parTransId="{334320AE-010A-4542-8853-476D65586A6C}" sibTransId="{0B13ECA7-9738-404F-BDE7-A24910EC9918}"/>
    <dgm:cxn modelId="{621A17BB-E197-4AF7-9233-43A07192EF3D}" type="presOf" srcId="{02A6FC1E-6043-401A-B737-FA35515DB084}" destId="{0C9D5275-87D1-4C6B-B05C-AD1B6ECDA94A}" srcOrd="0" destOrd="0" presId="urn:microsoft.com/office/officeart/2005/8/layout/cycle6"/>
    <dgm:cxn modelId="{C3787B0F-B199-4F0E-A587-6465694C04A8}" srcId="{84754B41-884F-4B21-8EC7-BF72611255A5}" destId="{03F348AF-8B98-43A7-B3AA-63298F02A2B6}" srcOrd="0" destOrd="0" parTransId="{E3E94D52-923E-4A00-AA18-22EDFFEFA488}" sibTransId="{841096FE-F883-445E-8503-9E78A8084003}"/>
    <dgm:cxn modelId="{416C7C39-8F3F-4C7B-B7B5-D37ABEFC2F16}" type="presOf" srcId="{71474B30-25E1-430C-9191-4CE1E93D5530}" destId="{B2E27E85-C30E-4874-A475-EFC807A2BC78}" srcOrd="0" destOrd="0" presId="urn:microsoft.com/office/officeart/2005/8/layout/cycle6"/>
    <dgm:cxn modelId="{5401F110-A47F-46AC-8B60-7374BD00800B}" srcId="{84754B41-884F-4B21-8EC7-BF72611255A5}" destId="{3845D050-AD97-44D2-B633-89917E5DB747}" srcOrd="1" destOrd="0" parTransId="{F2592685-C8E4-499E-ACF2-A6D71F087E2B}" sibTransId="{07400B65-691A-431D-8806-C9FAC27902C8}"/>
    <dgm:cxn modelId="{85F98513-2B55-4452-8DBD-0E238DFC179D}" srcId="{84754B41-884F-4B21-8EC7-BF72611255A5}" destId="{BE136B35-4050-48B9-B3F4-8A1F5D3A5FB7}" srcOrd="3" destOrd="0" parTransId="{2B48B5B1-951B-4956-A80E-8A239E7AB37C}" sibTransId="{073E1A4C-86FB-44A4-B487-224F6FE897D4}"/>
    <dgm:cxn modelId="{868BC5FB-AA13-4B6B-BF11-B6016154594C}" type="presOf" srcId="{3845D050-AD97-44D2-B633-89917E5DB747}" destId="{446B5FEE-A1C2-4256-B57E-FEF3020F2C0B}" srcOrd="0" destOrd="0" presId="urn:microsoft.com/office/officeart/2005/8/layout/cycle6"/>
    <dgm:cxn modelId="{0BB5649C-8C93-45EC-8F64-46F176F96A8D}" type="presOf" srcId="{073E1A4C-86FB-44A4-B487-224F6FE897D4}" destId="{35EE7F6B-F498-4C3B-9A5D-DB55B8A35C1B}" srcOrd="0" destOrd="0" presId="urn:microsoft.com/office/officeart/2005/8/layout/cycle6"/>
    <dgm:cxn modelId="{31294EA0-C7CD-4B0B-B12D-24DA4637DAD7}" srcId="{84754B41-884F-4B21-8EC7-BF72611255A5}" destId="{49A52144-4E44-448E-9501-0826C6CFCA87}" srcOrd="4" destOrd="0" parTransId="{F7CE22B6-A20C-4BA8-B43B-1B85B6BEBB13}" sibTransId="{71474B30-25E1-430C-9191-4CE1E93D5530}"/>
    <dgm:cxn modelId="{345B2520-3558-45BA-A071-4ABA8B048C29}" type="presOf" srcId="{BE136B35-4050-48B9-B3F4-8A1F5D3A5FB7}" destId="{E3FB6E28-BF87-43CA-BFE1-7702D5123D14}" srcOrd="0" destOrd="0" presId="urn:microsoft.com/office/officeart/2005/8/layout/cycle6"/>
    <dgm:cxn modelId="{B4038D6F-DF9E-43FB-BD07-24D5388B1E8A}" type="presOf" srcId="{841096FE-F883-445E-8503-9E78A8084003}" destId="{E0EA8C61-97D1-4992-9F07-AA6EAE05D2CC}" srcOrd="0" destOrd="0" presId="urn:microsoft.com/office/officeart/2005/8/layout/cycle6"/>
    <dgm:cxn modelId="{34128FEE-6401-4F21-9527-6914BED3F9C5}" type="presOf" srcId="{03F348AF-8B98-43A7-B3AA-63298F02A2B6}" destId="{8B853378-2FA7-4F1F-A247-1D67F858DEC5}" srcOrd="0" destOrd="0" presId="urn:microsoft.com/office/officeart/2005/8/layout/cycle6"/>
    <dgm:cxn modelId="{FB62D5BE-A041-46F4-8D9E-88A23C0AD7E7}" type="presOf" srcId="{84754B41-884F-4B21-8EC7-BF72611255A5}" destId="{BD791BAF-9C9D-4AC4-8A2D-8F64BAF49404}" srcOrd="0" destOrd="0" presId="urn:microsoft.com/office/officeart/2005/8/layout/cycle6"/>
    <dgm:cxn modelId="{06E6CB2F-3DAD-423C-AB3B-2D22E2361F25}" type="presParOf" srcId="{BD791BAF-9C9D-4AC4-8A2D-8F64BAF49404}" destId="{8B853378-2FA7-4F1F-A247-1D67F858DEC5}" srcOrd="0" destOrd="0" presId="urn:microsoft.com/office/officeart/2005/8/layout/cycle6"/>
    <dgm:cxn modelId="{02F653CE-32BF-4619-BD95-F4B09BF4E769}" type="presParOf" srcId="{BD791BAF-9C9D-4AC4-8A2D-8F64BAF49404}" destId="{80F9E6AF-7A36-4FE1-9B3A-824C9A4D697B}" srcOrd="1" destOrd="0" presId="urn:microsoft.com/office/officeart/2005/8/layout/cycle6"/>
    <dgm:cxn modelId="{FDA485C2-BB09-48D3-98C4-2E1C7CA8D953}" type="presParOf" srcId="{BD791BAF-9C9D-4AC4-8A2D-8F64BAF49404}" destId="{E0EA8C61-97D1-4992-9F07-AA6EAE05D2CC}" srcOrd="2" destOrd="0" presId="urn:microsoft.com/office/officeart/2005/8/layout/cycle6"/>
    <dgm:cxn modelId="{1E002DE3-61FC-4C05-9AC2-574E91A63290}" type="presParOf" srcId="{BD791BAF-9C9D-4AC4-8A2D-8F64BAF49404}" destId="{446B5FEE-A1C2-4256-B57E-FEF3020F2C0B}" srcOrd="3" destOrd="0" presId="urn:microsoft.com/office/officeart/2005/8/layout/cycle6"/>
    <dgm:cxn modelId="{76660AC4-FE75-4DA3-B29F-69866DE30010}" type="presParOf" srcId="{BD791BAF-9C9D-4AC4-8A2D-8F64BAF49404}" destId="{EDE47432-9955-4A3E-8FD0-4BC0EBD83ADD}" srcOrd="4" destOrd="0" presId="urn:microsoft.com/office/officeart/2005/8/layout/cycle6"/>
    <dgm:cxn modelId="{F0085060-1A60-4BD3-9AF7-1DA17FAC4E3E}" type="presParOf" srcId="{BD791BAF-9C9D-4AC4-8A2D-8F64BAF49404}" destId="{E7C53F34-3C33-4D93-AB68-7C16E0A75B11}" srcOrd="5" destOrd="0" presId="urn:microsoft.com/office/officeart/2005/8/layout/cycle6"/>
    <dgm:cxn modelId="{04BAA45C-DAC6-4570-A3D8-E3C3D613A63B}" type="presParOf" srcId="{BD791BAF-9C9D-4AC4-8A2D-8F64BAF49404}" destId="{0C9D5275-87D1-4C6B-B05C-AD1B6ECDA94A}" srcOrd="6" destOrd="0" presId="urn:microsoft.com/office/officeart/2005/8/layout/cycle6"/>
    <dgm:cxn modelId="{4540DF48-A95E-4F25-9A67-E987171DB18E}" type="presParOf" srcId="{BD791BAF-9C9D-4AC4-8A2D-8F64BAF49404}" destId="{1033BBC7-6F84-40E8-B793-41BD3E4CF3B2}" srcOrd="7" destOrd="0" presId="urn:microsoft.com/office/officeart/2005/8/layout/cycle6"/>
    <dgm:cxn modelId="{C9B598CF-6FE2-4D06-864D-ABE64F331370}" type="presParOf" srcId="{BD791BAF-9C9D-4AC4-8A2D-8F64BAF49404}" destId="{3AE14693-F1C7-402A-B722-9554EE076C2D}" srcOrd="8" destOrd="0" presId="urn:microsoft.com/office/officeart/2005/8/layout/cycle6"/>
    <dgm:cxn modelId="{95EE1876-1BAE-4E67-B4EB-846766A419DB}" type="presParOf" srcId="{BD791BAF-9C9D-4AC4-8A2D-8F64BAF49404}" destId="{E3FB6E28-BF87-43CA-BFE1-7702D5123D14}" srcOrd="9" destOrd="0" presId="urn:microsoft.com/office/officeart/2005/8/layout/cycle6"/>
    <dgm:cxn modelId="{7CE1B049-4C48-4319-BE4C-D24B5CE3CA67}" type="presParOf" srcId="{BD791BAF-9C9D-4AC4-8A2D-8F64BAF49404}" destId="{8C2B9825-DA8D-42F7-A196-B2296895C0D4}" srcOrd="10" destOrd="0" presId="urn:microsoft.com/office/officeart/2005/8/layout/cycle6"/>
    <dgm:cxn modelId="{DC80390F-ED19-4ADD-9BCF-145F4668DC74}" type="presParOf" srcId="{BD791BAF-9C9D-4AC4-8A2D-8F64BAF49404}" destId="{35EE7F6B-F498-4C3B-9A5D-DB55B8A35C1B}" srcOrd="11" destOrd="0" presId="urn:microsoft.com/office/officeart/2005/8/layout/cycle6"/>
    <dgm:cxn modelId="{D7A3186E-986C-4F38-BFBF-A858B7B6FF72}" type="presParOf" srcId="{BD791BAF-9C9D-4AC4-8A2D-8F64BAF49404}" destId="{4767074D-2A38-4E75-A603-BBB71E53D39D}" srcOrd="12" destOrd="0" presId="urn:microsoft.com/office/officeart/2005/8/layout/cycle6"/>
    <dgm:cxn modelId="{754D7C2D-F37B-4650-913D-86FF505C1EA2}" type="presParOf" srcId="{BD791BAF-9C9D-4AC4-8A2D-8F64BAF49404}" destId="{63DBF405-259B-47B4-8A11-122A7925F108}" srcOrd="13" destOrd="0" presId="urn:microsoft.com/office/officeart/2005/8/layout/cycle6"/>
    <dgm:cxn modelId="{CF439F7F-8240-408D-ABEF-53BD72584AF6}" type="presParOf" srcId="{BD791BAF-9C9D-4AC4-8A2D-8F64BAF49404}" destId="{B2E27E85-C30E-4874-A475-EFC807A2BC7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FB2692-CE14-464C-BEAD-3C03962013FB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A265FA9C-3F31-4381-A9E8-178032E1F381}">
      <dgm:prSet phldrT="[Text]" custT="1"/>
      <dgm:spPr>
        <a:solidFill>
          <a:schemeClr val="tx1"/>
        </a:solidFill>
      </dgm:spPr>
      <dgm:t>
        <a:bodyPr/>
        <a:lstStyle/>
        <a:p>
          <a:r>
            <a:rPr lang="nl-BE" sz="6000" dirty="0" smtClean="0">
              <a:latin typeface="Fira Sans" panose="020B0604020202020204"/>
            </a:rPr>
            <a:t>IaaS</a:t>
          </a:r>
          <a:endParaRPr lang="fr-BE" sz="6500" dirty="0">
            <a:latin typeface="Fira Sans" panose="020B0604020202020204"/>
          </a:endParaRPr>
        </a:p>
      </dgm:t>
    </dgm:pt>
    <dgm:pt modelId="{EAAEF92B-A06F-45F4-A60C-DF7444B47BEA}" type="parTrans" cxnId="{5A96326E-47EE-46AD-9D8D-6D703E775FF5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C793B272-B701-4C53-B68E-C2ADB8971C25}" type="sibTrans" cxnId="{5A96326E-47EE-46AD-9D8D-6D703E775FF5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92D711B8-F8F4-401E-91A9-1BF552D67143}">
      <dgm:prSet phldrT="[Text]"/>
      <dgm:spPr>
        <a:solidFill>
          <a:srgbClr val="FFC1C1"/>
        </a:solidFill>
      </dgm:spPr>
      <dgm:t>
        <a:bodyPr/>
        <a:lstStyle/>
        <a:p>
          <a:r>
            <a:rPr lang="en-US" noProof="0" dirty="0" smtClean="0">
              <a:latin typeface="Fira Sans" panose="020B0604020202020204"/>
            </a:rPr>
            <a:t>Infrastructure</a:t>
          </a:r>
          <a:r>
            <a:rPr lang="nl-BE" dirty="0" smtClean="0">
              <a:latin typeface="Fira Sans" panose="020B0604020202020204"/>
            </a:rPr>
            <a:t> as a Service</a:t>
          </a:r>
          <a:endParaRPr lang="fr-BE" dirty="0">
            <a:latin typeface="Fira Sans" panose="020B0604020202020204"/>
          </a:endParaRPr>
        </a:p>
      </dgm:t>
    </dgm:pt>
    <dgm:pt modelId="{F854B2CD-6FAD-4B3D-8709-7244C6E5F40F}" type="parTrans" cxnId="{85AC755C-9B40-4036-9153-3829913A0926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EF9A6B77-31E5-452C-83EE-409C2DA14A58}" type="sibTrans" cxnId="{85AC755C-9B40-4036-9153-3829913A0926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5E929EB6-721B-4CF5-90BA-D418E3BC17BC}">
      <dgm:prSet custT="1"/>
      <dgm:spPr>
        <a:solidFill>
          <a:schemeClr val="tx1"/>
        </a:solidFill>
      </dgm:spPr>
      <dgm:t>
        <a:bodyPr/>
        <a:lstStyle/>
        <a:p>
          <a:r>
            <a:rPr lang="nl-BE" sz="6000" dirty="0" err="1" smtClean="0">
              <a:latin typeface="Fira Sans" panose="020B0604020202020204"/>
            </a:rPr>
            <a:t>PaaS</a:t>
          </a:r>
          <a:endParaRPr lang="nl-BE" sz="6000" dirty="0" smtClean="0">
            <a:latin typeface="Fira Sans" panose="020B0604020202020204"/>
          </a:endParaRPr>
        </a:p>
      </dgm:t>
    </dgm:pt>
    <dgm:pt modelId="{3B33A1A6-23B1-4895-A06A-D2BC211BD024}" type="parTrans" cxnId="{5C85A3A2-9532-43B6-AE8E-03DC89AA4458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A84A0456-F2F6-4B68-A7CE-863D92655E61}" type="sibTrans" cxnId="{5C85A3A2-9532-43B6-AE8E-03DC89AA4458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8C2DB87D-5549-46D3-AD1C-532DE7C92D5F}">
      <dgm:prSet custT="1"/>
      <dgm:spPr>
        <a:solidFill>
          <a:schemeClr val="tx1"/>
        </a:solidFill>
      </dgm:spPr>
      <dgm:t>
        <a:bodyPr/>
        <a:lstStyle/>
        <a:p>
          <a:r>
            <a:rPr lang="nl-BE" sz="6000" dirty="0" err="1" smtClean="0">
              <a:latin typeface="Fira Sans" panose="020B0604020202020204"/>
            </a:rPr>
            <a:t>SaaS</a:t>
          </a:r>
          <a:endParaRPr lang="fr-BE" sz="6000" dirty="0">
            <a:latin typeface="Fira Sans" panose="020B0604020202020204"/>
          </a:endParaRPr>
        </a:p>
      </dgm:t>
    </dgm:pt>
    <dgm:pt modelId="{D64DF8D6-79C9-46F1-90A7-2520D6EFB75A}" type="parTrans" cxnId="{2094194C-A08C-405C-A22D-98327054E78B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A976D611-A298-4198-9AB7-8CF9AEC2EB04}" type="sibTrans" cxnId="{2094194C-A08C-405C-A22D-98327054E78B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4C1B52BD-2A56-467E-AEC4-AB24961BEEAA}">
      <dgm:prSet phldrT="[Text]"/>
      <dgm:spPr>
        <a:solidFill>
          <a:srgbClr val="FFC1C1"/>
        </a:solidFill>
      </dgm:spPr>
      <dgm:t>
        <a:bodyPr/>
        <a:lstStyle/>
        <a:p>
          <a:r>
            <a:rPr lang="nl-BE" dirty="0" smtClean="0">
              <a:latin typeface="Fira Sans" panose="020B0604020202020204"/>
            </a:rPr>
            <a:t>Basic IT </a:t>
          </a:r>
          <a:r>
            <a:rPr lang="en-US" noProof="0" dirty="0" smtClean="0">
              <a:latin typeface="Fira Sans" panose="020B0604020202020204"/>
            </a:rPr>
            <a:t>infrastructure</a:t>
          </a:r>
          <a:r>
            <a:rPr lang="nl-BE" dirty="0" smtClean="0">
              <a:latin typeface="Fira Sans" panose="020B0604020202020204"/>
            </a:rPr>
            <a:t> components (e.g. </a:t>
          </a:r>
          <a:r>
            <a:rPr lang="nl-BE" dirty="0" err="1" smtClean="0">
              <a:latin typeface="Fira Sans" panose="020B0604020202020204"/>
            </a:rPr>
            <a:t>Amazon</a:t>
          </a:r>
          <a:r>
            <a:rPr lang="nl-BE" dirty="0" smtClean="0">
              <a:latin typeface="Fira Sans" panose="020B0604020202020204"/>
            </a:rPr>
            <a:t> virtual machines)</a:t>
          </a:r>
          <a:endParaRPr lang="fr-BE" dirty="0">
            <a:latin typeface="Fira Sans" panose="020B0604020202020204"/>
          </a:endParaRPr>
        </a:p>
      </dgm:t>
    </dgm:pt>
    <dgm:pt modelId="{A9663214-A082-46D6-9E32-CFC2BD8F8DF7}" type="parTrans" cxnId="{A85FF3DF-856C-4C59-8E19-0887FA0DA308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C7F36515-8C43-493D-8407-CE569A2B5702}" type="sibTrans" cxnId="{A85FF3DF-856C-4C59-8E19-0887FA0DA308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1CC1EA5E-E790-456C-A85B-66DD6B144F97}">
      <dgm:prSet/>
      <dgm:spPr>
        <a:solidFill>
          <a:srgbClr val="FFC1C1"/>
        </a:solidFill>
      </dgm:spPr>
      <dgm:t>
        <a:bodyPr/>
        <a:lstStyle/>
        <a:p>
          <a:r>
            <a:rPr lang="nl-BE" dirty="0" smtClean="0">
              <a:latin typeface="Fira Sans" panose="020B0604020202020204"/>
            </a:rPr>
            <a:t>Platform as a Service</a:t>
          </a:r>
        </a:p>
      </dgm:t>
    </dgm:pt>
    <dgm:pt modelId="{B47EE2DF-3090-4C0D-A098-93691566ECAC}" type="parTrans" cxnId="{32C6BD04-0A19-4DC1-B83D-46F2D851231E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53B05AF4-3095-4275-BDAC-60ED6F0D87CB}" type="sibTrans" cxnId="{32C6BD04-0A19-4DC1-B83D-46F2D851231E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8FC100FD-3DE7-47F4-AE19-12D6EE75A11D}">
      <dgm:prSet/>
      <dgm:spPr>
        <a:solidFill>
          <a:srgbClr val="FFC1C1"/>
        </a:solidFill>
      </dgm:spPr>
      <dgm:t>
        <a:bodyPr/>
        <a:lstStyle/>
        <a:p>
          <a:r>
            <a:rPr lang="nl-BE" dirty="0" smtClean="0">
              <a:latin typeface="Fira Sans" panose="020B0604020202020204"/>
            </a:rPr>
            <a:t>Platforms </a:t>
          </a:r>
          <a:r>
            <a:rPr lang="nl-BE" dirty="0" err="1" smtClean="0">
              <a:latin typeface="Fira Sans" panose="020B0604020202020204"/>
            </a:rPr>
            <a:t>to</a:t>
          </a:r>
          <a:r>
            <a:rPr lang="nl-BE" dirty="0" smtClean="0">
              <a:latin typeface="Fira Sans" panose="020B0604020202020204"/>
            </a:rPr>
            <a:t> </a:t>
          </a:r>
          <a:r>
            <a:rPr lang="nl-BE" dirty="0" err="1" smtClean="0">
              <a:latin typeface="Fira Sans" panose="020B0604020202020204"/>
            </a:rPr>
            <a:t>build</a:t>
          </a:r>
          <a:r>
            <a:rPr lang="nl-BE" dirty="0" smtClean="0">
              <a:latin typeface="Fira Sans" panose="020B0604020202020204"/>
            </a:rPr>
            <a:t> </a:t>
          </a:r>
          <a:r>
            <a:rPr lang="nl-BE" dirty="0" err="1" smtClean="0">
              <a:latin typeface="Fira Sans" panose="020B0604020202020204"/>
            </a:rPr>
            <a:t>applications</a:t>
          </a:r>
          <a:r>
            <a:rPr lang="nl-BE" dirty="0" smtClean="0">
              <a:latin typeface="Fira Sans" panose="020B0604020202020204"/>
            </a:rPr>
            <a:t> </a:t>
          </a:r>
        </a:p>
      </dgm:t>
    </dgm:pt>
    <dgm:pt modelId="{CEECDF7C-8B7C-4AF3-9666-6D3F6C60E7AF}" type="parTrans" cxnId="{B1294694-5C34-464E-B984-7E131A949382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5061AAEE-BE3D-4890-A310-DE719CABAE93}" type="sibTrans" cxnId="{B1294694-5C34-464E-B984-7E131A949382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3810CF3F-87F2-445A-AB83-4862A93879A0}">
      <dgm:prSet/>
      <dgm:spPr>
        <a:solidFill>
          <a:srgbClr val="FFC1C1"/>
        </a:solidFill>
      </dgm:spPr>
      <dgm:t>
        <a:bodyPr/>
        <a:lstStyle/>
        <a:p>
          <a:r>
            <a:rPr lang="nl-BE" dirty="0" smtClean="0">
              <a:latin typeface="Fira Sans" panose="020B0604020202020204"/>
            </a:rPr>
            <a:t>Software as a Service</a:t>
          </a:r>
          <a:endParaRPr lang="fr-BE" dirty="0">
            <a:latin typeface="Fira Sans" panose="020B0604020202020204"/>
          </a:endParaRPr>
        </a:p>
      </dgm:t>
    </dgm:pt>
    <dgm:pt modelId="{4CA9ADD2-30A4-417F-A618-7FAA7A4F0522}" type="parTrans" cxnId="{7F21A9E6-9D89-4CF8-BF80-6AF40001117E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2C838E8A-8729-4F36-BE7B-9194A45F878F}" type="sibTrans" cxnId="{7F21A9E6-9D89-4CF8-BF80-6AF40001117E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29EE4CAA-E2DE-4AFF-829B-99D30FF33B4D}">
      <dgm:prSet/>
      <dgm:spPr>
        <a:solidFill>
          <a:srgbClr val="FFC1C1"/>
        </a:solidFill>
      </dgm:spPr>
      <dgm:t>
        <a:bodyPr/>
        <a:lstStyle/>
        <a:p>
          <a:r>
            <a:rPr lang="nl-BE" dirty="0" smtClean="0">
              <a:latin typeface="Fira Sans" panose="020B0604020202020204"/>
            </a:rPr>
            <a:t>Full </a:t>
          </a:r>
          <a:r>
            <a:rPr lang="nl-BE" dirty="0" err="1" smtClean="0">
              <a:latin typeface="Fira Sans" panose="020B0604020202020204"/>
            </a:rPr>
            <a:t>applications</a:t>
          </a:r>
          <a:r>
            <a:rPr lang="nl-BE" dirty="0" smtClean="0">
              <a:latin typeface="Fira Sans" panose="020B0604020202020204"/>
            </a:rPr>
            <a:t> (e.g. O365, Google </a:t>
          </a:r>
          <a:r>
            <a:rPr lang="nl-BE" dirty="0" err="1" smtClean="0">
              <a:latin typeface="Fira Sans" panose="020B0604020202020204"/>
            </a:rPr>
            <a:t>Apps</a:t>
          </a:r>
          <a:r>
            <a:rPr lang="nl-BE" dirty="0" smtClean="0">
              <a:latin typeface="Fira Sans" panose="020B0604020202020204"/>
            </a:rPr>
            <a:t>, ...)</a:t>
          </a:r>
          <a:endParaRPr lang="fr-BE" dirty="0">
            <a:latin typeface="Fira Sans" panose="020B0604020202020204"/>
          </a:endParaRPr>
        </a:p>
      </dgm:t>
    </dgm:pt>
    <dgm:pt modelId="{791114ED-2803-450D-94EE-14AE61E20D83}" type="parTrans" cxnId="{EDAE3EA1-431C-4DB3-8B45-25D386B2AEA0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76CA85AA-F70C-420A-9BEF-311C6CF3DF8F}" type="sibTrans" cxnId="{EDAE3EA1-431C-4DB3-8B45-25D386B2AEA0}">
      <dgm:prSet/>
      <dgm:spPr/>
      <dgm:t>
        <a:bodyPr/>
        <a:lstStyle/>
        <a:p>
          <a:endParaRPr lang="fr-BE">
            <a:latin typeface="Fira Sans" panose="020B0604020202020204"/>
          </a:endParaRPr>
        </a:p>
      </dgm:t>
    </dgm:pt>
    <dgm:pt modelId="{0532F533-2485-479E-9B4B-CB53B270990F}" type="pres">
      <dgm:prSet presAssocID="{98FB2692-CE14-464C-BEAD-3C03962013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6283822-BF7E-415C-8ACF-97DF646BBA37}" type="pres">
      <dgm:prSet presAssocID="{A265FA9C-3F31-4381-A9E8-178032E1F381}" presName="linNode" presStyleCnt="0"/>
      <dgm:spPr/>
    </dgm:pt>
    <dgm:pt modelId="{84E4C291-5AB0-4F56-8630-1030BCB09903}" type="pres">
      <dgm:prSet presAssocID="{A265FA9C-3F31-4381-A9E8-178032E1F38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A4E49D0-8891-45F7-A0FC-A9209D503CFF}" type="pres">
      <dgm:prSet presAssocID="{A265FA9C-3F31-4381-A9E8-178032E1F38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53FF2E6-A4CC-442E-BE74-81992F1B9380}" type="pres">
      <dgm:prSet presAssocID="{C793B272-B701-4C53-B68E-C2ADB8971C25}" presName="sp" presStyleCnt="0"/>
      <dgm:spPr/>
    </dgm:pt>
    <dgm:pt modelId="{3EB80350-3C54-483E-88C0-18809A98160C}" type="pres">
      <dgm:prSet presAssocID="{5E929EB6-721B-4CF5-90BA-D418E3BC17BC}" presName="linNode" presStyleCnt="0"/>
      <dgm:spPr/>
    </dgm:pt>
    <dgm:pt modelId="{799D1E49-1004-47D5-96DC-D5E2542D595E}" type="pres">
      <dgm:prSet presAssocID="{5E929EB6-721B-4CF5-90BA-D418E3BC17B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20D8490-15CF-4399-BB38-29D8A2E441A0}" type="pres">
      <dgm:prSet presAssocID="{5E929EB6-721B-4CF5-90BA-D418E3BC17B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05DF886-4596-471B-9E0F-B3B9F1930603}" type="pres">
      <dgm:prSet presAssocID="{A84A0456-F2F6-4B68-A7CE-863D92655E61}" presName="sp" presStyleCnt="0"/>
      <dgm:spPr/>
    </dgm:pt>
    <dgm:pt modelId="{1BAE2B03-3865-4162-89C3-43A111188A38}" type="pres">
      <dgm:prSet presAssocID="{8C2DB87D-5549-46D3-AD1C-532DE7C92D5F}" presName="linNode" presStyleCnt="0"/>
      <dgm:spPr/>
    </dgm:pt>
    <dgm:pt modelId="{D5D00B30-C626-4D1B-8CAA-1AEC5BE456F8}" type="pres">
      <dgm:prSet presAssocID="{8C2DB87D-5549-46D3-AD1C-532DE7C92D5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0011451-1331-4DD7-8D4C-DA8D40BCEDAF}" type="pres">
      <dgm:prSet presAssocID="{8C2DB87D-5549-46D3-AD1C-532DE7C92D5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EE5EF13-4C6C-494F-8834-71625EE491E8}" type="presOf" srcId="{8C2DB87D-5549-46D3-AD1C-532DE7C92D5F}" destId="{D5D00B30-C626-4D1B-8CAA-1AEC5BE456F8}" srcOrd="0" destOrd="0" presId="urn:microsoft.com/office/officeart/2005/8/layout/vList5"/>
    <dgm:cxn modelId="{B1294694-5C34-464E-B984-7E131A949382}" srcId="{5E929EB6-721B-4CF5-90BA-D418E3BC17BC}" destId="{8FC100FD-3DE7-47F4-AE19-12D6EE75A11D}" srcOrd="1" destOrd="0" parTransId="{CEECDF7C-8B7C-4AF3-9666-6D3F6C60E7AF}" sibTransId="{5061AAEE-BE3D-4890-A310-DE719CABAE93}"/>
    <dgm:cxn modelId="{159E3119-288B-4CD9-8EED-DEECBC8BB09E}" type="presOf" srcId="{92D711B8-F8F4-401E-91A9-1BF552D67143}" destId="{2A4E49D0-8891-45F7-A0FC-A9209D503CFF}" srcOrd="0" destOrd="0" presId="urn:microsoft.com/office/officeart/2005/8/layout/vList5"/>
    <dgm:cxn modelId="{B9C6B66E-ED34-46FD-A51B-83E1D9D023C8}" type="presOf" srcId="{98FB2692-CE14-464C-BEAD-3C03962013FB}" destId="{0532F533-2485-479E-9B4B-CB53B270990F}" srcOrd="0" destOrd="0" presId="urn:microsoft.com/office/officeart/2005/8/layout/vList5"/>
    <dgm:cxn modelId="{FA7D4ABF-8C0D-420F-BFE3-D006DAFA026B}" type="presOf" srcId="{3810CF3F-87F2-445A-AB83-4862A93879A0}" destId="{F0011451-1331-4DD7-8D4C-DA8D40BCEDAF}" srcOrd="0" destOrd="0" presId="urn:microsoft.com/office/officeart/2005/8/layout/vList5"/>
    <dgm:cxn modelId="{2E8069C8-C8AF-43EE-BEB4-E4C05456CDFA}" type="presOf" srcId="{8FC100FD-3DE7-47F4-AE19-12D6EE75A11D}" destId="{E20D8490-15CF-4399-BB38-29D8A2E441A0}" srcOrd="0" destOrd="1" presId="urn:microsoft.com/office/officeart/2005/8/layout/vList5"/>
    <dgm:cxn modelId="{32C6BD04-0A19-4DC1-B83D-46F2D851231E}" srcId="{5E929EB6-721B-4CF5-90BA-D418E3BC17BC}" destId="{1CC1EA5E-E790-456C-A85B-66DD6B144F97}" srcOrd="0" destOrd="0" parTransId="{B47EE2DF-3090-4C0D-A098-93691566ECAC}" sibTransId="{53B05AF4-3095-4275-BDAC-60ED6F0D87CB}"/>
    <dgm:cxn modelId="{2094194C-A08C-405C-A22D-98327054E78B}" srcId="{98FB2692-CE14-464C-BEAD-3C03962013FB}" destId="{8C2DB87D-5549-46D3-AD1C-532DE7C92D5F}" srcOrd="2" destOrd="0" parTransId="{D64DF8D6-79C9-46F1-90A7-2520D6EFB75A}" sibTransId="{A976D611-A298-4198-9AB7-8CF9AEC2EB04}"/>
    <dgm:cxn modelId="{5A96326E-47EE-46AD-9D8D-6D703E775FF5}" srcId="{98FB2692-CE14-464C-BEAD-3C03962013FB}" destId="{A265FA9C-3F31-4381-A9E8-178032E1F381}" srcOrd="0" destOrd="0" parTransId="{EAAEF92B-A06F-45F4-A60C-DF7444B47BEA}" sibTransId="{C793B272-B701-4C53-B68E-C2ADB8971C25}"/>
    <dgm:cxn modelId="{5C85A3A2-9532-43B6-AE8E-03DC89AA4458}" srcId="{98FB2692-CE14-464C-BEAD-3C03962013FB}" destId="{5E929EB6-721B-4CF5-90BA-D418E3BC17BC}" srcOrd="1" destOrd="0" parTransId="{3B33A1A6-23B1-4895-A06A-D2BC211BD024}" sibTransId="{A84A0456-F2F6-4B68-A7CE-863D92655E61}"/>
    <dgm:cxn modelId="{A85FF3DF-856C-4C59-8E19-0887FA0DA308}" srcId="{A265FA9C-3F31-4381-A9E8-178032E1F381}" destId="{4C1B52BD-2A56-467E-AEC4-AB24961BEEAA}" srcOrd="1" destOrd="0" parTransId="{A9663214-A082-46D6-9E32-CFC2BD8F8DF7}" sibTransId="{C7F36515-8C43-493D-8407-CE569A2B5702}"/>
    <dgm:cxn modelId="{02E65CA1-9DF4-4336-B944-BD211D4BE499}" type="presOf" srcId="{5E929EB6-721B-4CF5-90BA-D418E3BC17BC}" destId="{799D1E49-1004-47D5-96DC-D5E2542D595E}" srcOrd="0" destOrd="0" presId="urn:microsoft.com/office/officeart/2005/8/layout/vList5"/>
    <dgm:cxn modelId="{5684443D-DF7B-44C2-9D06-2D00E62785A7}" type="presOf" srcId="{4C1B52BD-2A56-467E-AEC4-AB24961BEEAA}" destId="{2A4E49D0-8891-45F7-A0FC-A9209D503CFF}" srcOrd="0" destOrd="1" presId="urn:microsoft.com/office/officeart/2005/8/layout/vList5"/>
    <dgm:cxn modelId="{6C0419EB-9846-4CBD-AE0B-CF0711260422}" type="presOf" srcId="{A265FA9C-3F31-4381-A9E8-178032E1F381}" destId="{84E4C291-5AB0-4F56-8630-1030BCB09903}" srcOrd="0" destOrd="0" presId="urn:microsoft.com/office/officeart/2005/8/layout/vList5"/>
    <dgm:cxn modelId="{E57EDF59-CB2C-48FB-A5B4-265EBAD82133}" type="presOf" srcId="{29EE4CAA-E2DE-4AFF-829B-99D30FF33B4D}" destId="{F0011451-1331-4DD7-8D4C-DA8D40BCEDAF}" srcOrd="0" destOrd="1" presId="urn:microsoft.com/office/officeart/2005/8/layout/vList5"/>
    <dgm:cxn modelId="{7F21A9E6-9D89-4CF8-BF80-6AF40001117E}" srcId="{8C2DB87D-5549-46D3-AD1C-532DE7C92D5F}" destId="{3810CF3F-87F2-445A-AB83-4862A93879A0}" srcOrd="0" destOrd="0" parTransId="{4CA9ADD2-30A4-417F-A618-7FAA7A4F0522}" sibTransId="{2C838E8A-8729-4F36-BE7B-9194A45F878F}"/>
    <dgm:cxn modelId="{85AC755C-9B40-4036-9153-3829913A0926}" srcId="{A265FA9C-3F31-4381-A9E8-178032E1F381}" destId="{92D711B8-F8F4-401E-91A9-1BF552D67143}" srcOrd="0" destOrd="0" parTransId="{F854B2CD-6FAD-4B3D-8709-7244C6E5F40F}" sibTransId="{EF9A6B77-31E5-452C-83EE-409C2DA14A58}"/>
    <dgm:cxn modelId="{EDAE3EA1-431C-4DB3-8B45-25D386B2AEA0}" srcId="{8C2DB87D-5549-46D3-AD1C-532DE7C92D5F}" destId="{29EE4CAA-E2DE-4AFF-829B-99D30FF33B4D}" srcOrd="1" destOrd="0" parTransId="{791114ED-2803-450D-94EE-14AE61E20D83}" sibTransId="{76CA85AA-F70C-420A-9BEF-311C6CF3DF8F}"/>
    <dgm:cxn modelId="{5E72B93F-29E4-4501-A78A-48EF2C74CC9A}" type="presOf" srcId="{1CC1EA5E-E790-456C-A85B-66DD6B144F97}" destId="{E20D8490-15CF-4399-BB38-29D8A2E441A0}" srcOrd="0" destOrd="0" presId="urn:microsoft.com/office/officeart/2005/8/layout/vList5"/>
    <dgm:cxn modelId="{76F46C3D-EDEB-4718-AED3-73ADE5305045}" type="presParOf" srcId="{0532F533-2485-479E-9B4B-CB53B270990F}" destId="{F6283822-BF7E-415C-8ACF-97DF646BBA37}" srcOrd="0" destOrd="0" presId="urn:microsoft.com/office/officeart/2005/8/layout/vList5"/>
    <dgm:cxn modelId="{2631C6EA-2B8D-469E-8AD0-939541DDFEFB}" type="presParOf" srcId="{F6283822-BF7E-415C-8ACF-97DF646BBA37}" destId="{84E4C291-5AB0-4F56-8630-1030BCB09903}" srcOrd="0" destOrd="0" presId="urn:microsoft.com/office/officeart/2005/8/layout/vList5"/>
    <dgm:cxn modelId="{0CDEAC8A-A11A-4FB3-83FE-9074E463ECD1}" type="presParOf" srcId="{F6283822-BF7E-415C-8ACF-97DF646BBA37}" destId="{2A4E49D0-8891-45F7-A0FC-A9209D503CFF}" srcOrd="1" destOrd="0" presId="urn:microsoft.com/office/officeart/2005/8/layout/vList5"/>
    <dgm:cxn modelId="{77555CF9-F9DA-4BBB-83B3-5F3C1C611504}" type="presParOf" srcId="{0532F533-2485-479E-9B4B-CB53B270990F}" destId="{C53FF2E6-A4CC-442E-BE74-81992F1B9380}" srcOrd="1" destOrd="0" presId="urn:microsoft.com/office/officeart/2005/8/layout/vList5"/>
    <dgm:cxn modelId="{2F79CA5B-5566-4BAF-9453-C7B34BBCAF98}" type="presParOf" srcId="{0532F533-2485-479E-9B4B-CB53B270990F}" destId="{3EB80350-3C54-483E-88C0-18809A98160C}" srcOrd="2" destOrd="0" presId="urn:microsoft.com/office/officeart/2005/8/layout/vList5"/>
    <dgm:cxn modelId="{D947CC45-23FE-4EB7-89CE-04C290876809}" type="presParOf" srcId="{3EB80350-3C54-483E-88C0-18809A98160C}" destId="{799D1E49-1004-47D5-96DC-D5E2542D595E}" srcOrd="0" destOrd="0" presId="urn:microsoft.com/office/officeart/2005/8/layout/vList5"/>
    <dgm:cxn modelId="{B391AB17-78F2-4A6D-8AFD-06D1507B8F9C}" type="presParOf" srcId="{3EB80350-3C54-483E-88C0-18809A98160C}" destId="{E20D8490-15CF-4399-BB38-29D8A2E441A0}" srcOrd="1" destOrd="0" presId="urn:microsoft.com/office/officeart/2005/8/layout/vList5"/>
    <dgm:cxn modelId="{13CBE84C-DF5E-459F-B1BB-0F985EBFC138}" type="presParOf" srcId="{0532F533-2485-479E-9B4B-CB53B270990F}" destId="{005DF886-4596-471B-9E0F-B3B9F1930603}" srcOrd="3" destOrd="0" presId="urn:microsoft.com/office/officeart/2005/8/layout/vList5"/>
    <dgm:cxn modelId="{E9D579D3-7A8E-49E1-A54C-9F104E2568EB}" type="presParOf" srcId="{0532F533-2485-479E-9B4B-CB53B270990F}" destId="{1BAE2B03-3865-4162-89C3-43A111188A38}" srcOrd="4" destOrd="0" presId="urn:microsoft.com/office/officeart/2005/8/layout/vList5"/>
    <dgm:cxn modelId="{A887E8C3-31EB-4EA3-A555-4D7BBE8D7EF7}" type="presParOf" srcId="{1BAE2B03-3865-4162-89C3-43A111188A38}" destId="{D5D00B30-C626-4D1B-8CAA-1AEC5BE456F8}" srcOrd="0" destOrd="0" presId="urn:microsoft.com/office/officeart/2005/8/layout/vList5"/>
    <dgm:cxn modelId="{F82F5079-854D-4D42-8B40-01528BA0E152}" type="presParOf" srcId="{1BAE2B03-3865-4162-89C3-43A111188A38}" destId="{F0011451-1331-4DD7-8D4C-DA8D40BCED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17CABF-C4D3-4E46-8CB2-F1BF8C0DDA9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8B4D9-92FF-4D1C-8111-B74FCEAD93D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nl-BE" sz="1600" dirty="0" err="1" smtClean="0"/>
            <a:t>Government</a:t>
          </a:r>
          <a:endParaRPr lang="nl-BE" sz="1600" dirty="0"/>
        </a:p>
      </dgm:t>
    </dgm:pt>
    <dgm:pt modelId="{87D37558-7AA3-40EE-897D-AC94FFD5C4C6}" type="parTrans" cxnId="{8172E3DD-15EF-49DD-BD74-87E7CCA52130}">
      <dgm:prSet/>
      <dgm:spPr/>
      <dgm:t>
        <a:bodyPr/>
        <a:lstStyle/>
        <a:p>
          <a:endParaRPr lang="en-US" sz="2400"/>
        </a:p>
      </dgm:t>
    </dgm:pt>
    <dgm:pt modelId="{F7F5AE2F-164C-4CBD-B1F1-34D03D93B765}" type="sibTrans" cxnId="{8172E3DD-15EF-49DD-BD74-87E7CCA52130}">
      <dgm:prSet/>
      <dgm:spPr/>
      <dgm:t>
        <a:bodyPr/>
        <a:lstStyle/>
        <a:p>
          <a:endParaRPr lang="en-US" sz="2400"/>
        </a:p>
      </dgm:t>
    </dgm:pt>
    <dgm:pt modelId="{38B411DE-4B5E-4B7B-8930-D6C1F48E34F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nl-BE" sz="1600" dirty="0" smtClean="0"/>
            <a:t>G-Cloud Operations &amp; Program Board</a:t>
          </a:r>
          <a:endParaRPr lang="nl-BE" sz="1600" dirty="0"/>
        </a:p>
      </dgm:t>
    </dgm:pt>
    <dgm:pt modelId="{40032254-4C80-4E86-82B3-8A87108DAC90}" type="sibTrans" cxnId="{C12819EF-AE26-4267-933A-E40223B8A5CC}">
      <dgm:prSet/>
      <dgm:spPr/>
      <dgm:t>
        <a:bodyPr/>
        <a:lstStyle/>
        <a:p>
          <a:endParaRPr lang="en-US" sz="2400"/>
        </a:p>
      </dgm:t>
    </dgm:pt>
    <dgm:pt modelId="{8931F1E0-7628-4BEB-84A4-BC1CEF98712D}" type="parTrans" cxnId="{C12819EF-AE26-4267-933A-E40223B8A5CC}">
      <dgm:prSet/>
      <dgm:spPr/>
      <dgm:t>
        <a:bodyPr/>
        <a:lstStyle/>
        <a:p>
          <a:endParaRPr lang="en-US" sz="2400"/>
        </a:p>
      </dgm:t>
    </dgm:pt>
    <dgm:pt modelId="{AF21F6B1-F4B5-49AB-AA90-887358530BF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dirty="0" smtClean="0"/>
            <a:t>G-Cloud Strategic Board</a:t>
          </a:r>
        </a:p>
      </dgm:t>
    </dgm:pt>
    <dgm:pt modelId="{BBA71D42-7F51-481E-ABE0-20A25BF91406}" type="sibTrans" cxnId="{29D448B6-3171-44EA-8497-8C788FE2CE05}">
      <dgm:prSet/>
      <dgm:spPr/>
      <dgm:t>
        <a:bodyPr/>
        <a:lstStyle/>
        <a:p>
          <a:endParaRPr lang="en-US" sz="2400"/>
        </a:p>
      </dgm:t>
    </dgm:pt>
    <dgm:pt modelId="{36C890F9-09F1-4E78-8C45-63FE13A49FCE}" type="parTrans" cxnId="{29D448B6-3171-44EA-8497-8C788FE2CE05}">
      <dgm:prSet/>
      <dgm:spPr/>
      <dgm:t>
        <a:bodyPr/>
        <a:lstStyle/>
        <a:p>
          <a:endParaRPr lang="en-US" sz="2400"/>
        </a:p>
      </dgm:t>
    </dgm:pt>
    <dgm:pt modelId="{F430EE30-5580-4F71-8518-C178E57E206D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nl-BE" sz="1600" dirty="0" smtClean="0"/>
            <a:t>FPS/PPS</a:t>
          </a:r>
          <a:r>
            <a:rPr dirty="0"/>
            <a:t/>
          </a:r>
          <a:br>
            <a:rPr dirty="0"/>
          </a:br>
          <a:r>
            <a:rPr lang="nl-BE" sz="1600" dirty="0" smtClean="0"/>
            <a:t>(</a:t>
          </a:r>
          <a:r>
            <a:rPr lang="en-US" sz="1600" noProof="0" dirty="0" smtClean="0"/>
            <a:t>Horizontal</a:t>
          </a:r>
          <a:r>
            <a:rPr lang="nl-BE" sz="1600" dirty="0" smtClean="0"/>
            <a:t> FPS, SPF FIN, Belnet, </a:t>
          </a:r>
          <a:r>
            <a:rPr lang="en-US" sz="1600" noProof="0" dirty="0" smtClean="0"/>
            <a:t>…)</a:t>
          </a:r>
          <a:endParaRPr lang="en-US" sz="1600" noProof="0" dirty="0"/>
        </a:p>
      </dgm:t>
    </dgm:pt>
    <dgm:pt modelId="{8EAB2EAF-293E-4BF8-B15C-04C4020C711D}" type="parTrans" cxnId="{BA1711C6-F7C1-47B3-85DA-41D052D91703}">
      <dgm:prSet/>
      <dgm:spPr/>
      <dgm:t>
        <a:bodyPr/>
        <a:lstStyle/>
        <a:p>
          <a:endParaRPr lang="en-US" sz="2400"/>
        </a:p>
      </dgm:t>
    </dgm:pt>
    <dgm:pt modelId="{B517E046-FDC5-4868-BFD0-BF88BB8ADA5F}" type="sibTrans" cxnId="{BA1711C6-F7C1-47B3-85DA-41D052D91703}">
      <dgm:prSet/>
      <dgm:spPr/>
      <dgm:t>
        <a:bodyPr/>
        <a:lstStyle/>
        <a:p>
          <a:endParaRPr lang="en-US" sz="2400"/>
        </a:p>
      </dgm:t>
    </dgm:pt>
    <dgm:pt modelId="{10BCECCC-3286-41B1-BE04-C771606F782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nl-BE" sz="1600" dirty="0" smtClean="0"/>
            <a:t>PIOSS/IPB </a:t>
          </a:r>
        </a:p>
        <a:p>
          <a:r>
            <a:rPr lang="nl-BE" sz="1600" dirty="0" smtClean="0"/>
            <a:t>(CBSS, ...)</a:t>
          </a:r>
          <a:endParaRPr lang="nl-BE" sz="1600" dirty="0"/>
        </a:p>
      </dgm:t>
    </dgm:pt>
    <dgm:pt modelId="{B7D6A699-EE8D-44A7-B75B-34C841BCA3B8}" type="parTrans" cxnId="{74C09B2B-C49D-443D-A64B-6E9EC157AC05}">
      <dgm:prSet/>
      <dgm:spPr/>
      <dgm:t>
        <a:bodyPr/>
        <a:lstStyle/>
        <a:p>
          <a:endParaRPr lang="en-US" sz="2400"/>
        </a:p>
      </dgm:t>
    </dgm:pt>
    <dgm:pt modelId="{D8DACB58-054E-4FCA-8191-9AD2432E5A87}" type="sibTrans" cxnId="{74C09B2B-C49D-443D-A64B-6E9EC157AC05}">
      <dgm:prSet/>
      <dgm:spPr/>
      <dgm:t>
        <a:bodyPr/>
        <a:lstStyle/>
        <a:p>
          <a:endParaRPr lang="en-US" sz="2400"/>
        </a:p>
      </dgm:t>
    </dgm:pt>
    <dgm:pt modelId="{5F2AE96D-6AA0-4924-A53B-2425DDED6264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en-US" sz="1600" dirty="0" smtClean="0"/>
            <a:t>Association of  FPS/PPS/IPB</a:t>
          </a:r>
          <a:endParaRPr lang="nl-BE" sz="1600" dirty="0"/>
        </a:p>
      </dgm:t>
    </dgm:pt>
    <dgm:pt modelId="{E3046455-3174-4E7D-81DB-C305D1125A45}" type="parTrans" cxnId="{85970516-D158-4413-97AC-8933BFF15FBD}">
      <dgm:prSet/>
      <dgm:spPr/>
      <dgm:t>
        <a:bodyPr/>
        <a:lstStyle/>
        <a:p>
          <a:endParaRPr lang="en-US" sz="2400"/>
        </a:p>
      </dgm:t>
    </dgm:pt>
    <dgm:pt modelId="{02032209-A947-4267-B9BC-2023FE66DEF3}" type="sibTrans" cxnId="{85970516-D158-4413-97AC-8933BFF15FBD}">
      <dgm:prSet/>
      <dgm:spPr/>
      <dgm:t>
        <a:bodyPr/>
        <a:lstStyle/>
        <a:p>
          <a:endParaRPr lang="en-US" sz="2400"/>
        </a:p>
      </dgm:t>
    </dgm:pt>
    <dgm:pt modelId="{D5877657-DD1C-4DF1-9C8B-74C149441555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nl-BE" sz="1600" dirty="0" smtClean="0"/>
            <a:t>Private ICT companies </a:t>
          </a:r>
          <a:r>
            <a:rPr lang="nl-BE" sz="1600" dirty="0" err="1" smtClean="0"/>
            <a:t>directed</a:t>
          </a:r>
          <a:r>
            <a:rPr lang="nl-BE" sz="1600" dirty="0" smtClean="0"/>
            <a:t> </a:t>
          </a:r>
          <a:r>
            <a:rPr lang="nl-BE" sz="1600" dirty="0" err="1" smtClean="0"/>
            <a:t>by</a:t>
          </a:r>
          <a:r>
            <a:rPr lang="nl-BE" sz="1600" dirty="0" smtClean="0"/>
            <a:t> FPS/PIOSS/... </a:t>
          </a:r>
          <a:endParaRPr lang="nl-BE" sz="1600" dirty="0"/>
        </a:p>
      </dgm:t>
    </dgm:pt>
    <dgm:pt modelId="{F7CFAA3F-3ECE-4546-92EE-B235278F1C15}" type="parTrans" cxnId="{11453AD5-D6AE-4645-90E2-52428AD3390E}">
      <dgm:prSet/>
      <dgm:spPr/>
      <dgm:t>
        <a:bodyPr/>
        <a:lstStyle/>
        <a:p>
          <a:endParaRPr lang="en-US" sz="2400"/>
        </a:p>
      </dgm:t>
    </dgm:pt>
    <dgm:pt modelId="{0F035546-D055-415A-A591-2F4BEE411E46}" type="sibTrans" cxnId="{11453AD5-D6AE-4645-90E2-52428AD3390E}">
      <dgm:prSet/>
      <dgm:spPr/>
      <dgm:t>
        <a:bodyPr/>
        <a:lstStyle/>
        <a:p>
          <a:endParaRPr lang="en-US" sz="2400"/>
        </a:p>
      </dgm:t>
    </dgm:pt>
    <dgm:pt modelId="{604BF32C-DEF7-4466-8382-C91F28728D50}" type="pres">
      <dgm:prSet presAssocID="{A317CABF-C4D3-4E46-8CB2-F1BF8C0DDA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89A5DB4-DE7B-434B-BADD-FD6629BAE3DF}" type="pres">
      <dgm:prSet presAssocID="{A317CABF-C4D3-4E46-8CB2-F1BF8C0DDA94}" presName="hierFlow" presStyleCnt="0"/>
      <dgm:spPr/>
    </dgm:pt>
    <dgm:pt modelId="{AACED06D-AD31-47F4-8948-873838845214}" type="pres">
      <dgm:prSet presAssocID="{A317CABF-C4D3-4E46-8CB2-F1BF8C0DDA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4C74B8-D5F8-4C63-B6AE-C740EC012BCD}" type="pres">
      <dgm:prSet presAssocID="{96D8B4D9-92FF-4D1C-8111-B74FCEAD93D0}" presName="Name14" presStyleCnt="0"/>
      <dgm:spPr/>
    </dgm:pt>
    <dgm:pt modelId="{EFBDBDBB-F016-42CB-9185-D17AE18730A2}" type="pres">
      <dgm:prSet presAssocID="{96D8B4D9-92FF-4D1C-8111-B74FCEAD93D0}" presName="level1Shape" presStyleLbl="node0" presStyleIdx="0" presStyleCnt="1" custScaleX="11060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7C704E9-22F4-4374-96C3-69F5CAD1DB1C}" type="pres">
      <dgm:prSet presAssocID="{96D8B4D9-92FF-4D1C-8111-B74FCEAD93D0}" presName="hierChild2" presStyleCnt="0"/>
      <dgm:spPr/>
    </dgm:pt>
    <dgm:pt modelId="{E753885E-5E29-4AA1-97C6-E523B79A20E0}" type="pres">
      <dgm:prSet presAssocID="{36C890F9-09F1-4E78-8C45-63FE13A49FCE}" presName="Name19" presStyleLbl="parChTrans1D2" presStyleIdx="0" presStyleCnt="1"/>
      <dgm:spPr/>
      <dgm:t>
        <a:bodyPr/>
        <a:lstStyle/>
        <a:p>
          <a:endParaRPr lang="fr-BE"/>
        </a:p>
      </dgm:t>
    </dgm:pt>
    <dgm:pt modelId="{F199B688-71AA-46D0-8335-ADF92C47C0DE}" type="pres">
      <dgm:prSet presAssocID="{AF21F6B1-F4B5-49AB-AA90-887358530BF3}" presName="Name21" presStyleCnt="0"/>
      <dgm:spPr/>
    </dgm:pt>
    <dgm:pt modelId="{FC62007E-0289-41CD-808B-B2867874EBE1}" type="pres">
      <dgm:prSet presAssocID="{AF21F6B1-F4B5-49AB-AA90-887358530BF3}" presName="level2Shape" presStyleLbl="node2" presStyleIdx="0" presStyleCnt="1"/>
      <dgm:spPr/>
      <dgm:t>
        <a:bodyPr/>
        <a:lstStyle/>
        <a:p>
          <a:endParaRPr lang="en-US"/>
        </a:p>
      </dgm:t>
    </dgm:pt>
    <dgm:pt modelId="{17BB4D9A-058A-49FF-9C88-03AE3DFD27D8}" type="pres">
      <dgm:prSet presAssocID="{AF21F6B1-F4B5-49AB-AA90-887358530BF3}" presName="hierChild3" presStyleCnt="0"/>
      <dgm:spPr/>
    </dgm:pt>
    <dgm:pt modelId="{2ABDDC3B-0E3F-4094-B2A0-81DDA2235859}" type="pres">
      <dgm:prSet presAssocID="{8931F1E0-7628-4BEB-84A4-BC1CEF98712D}" presName="Name19" presStyleLbl="parChTrans1D3" presStyleIdx="0" presStyleCnt="1"/>
      <dgm:spPr/>
      <dgm:t>
        <a:bodyPr/>
        <a:lstStyle/>
        <a:p>
          <a:endParaRPr lang="fr-BE"/>
        </a:p>
      </dgm:t>
    </dgm:pt>
    <dgm:pt modelId="{46DB721C-FC66-4A6D-B0C7-4838A570E708}" type="pres">
      <dgm:prSet presAssocID="{38B411DE-4B5E-4B7B-8930-D6C1F48E34F0}" presName="Name21" presStyleCnt="0"/>
      <dgm:spPr/>
    </dgm:pt>
    <dgm:pt modelId="{1719D184-4BDA-4438-BCFC-3C8F0189EFDE}" type="pres">
      <dgm:prSet presAssocID="{38B411DE-4B5E-4B7B-8930-D6C1F48E34F0}" presName="level2Shape" presStyleLbl="node3" presStyleIdx="0" presStyleCnt="1" custLinFactNeighborY="-7097"/>
      <dgm:spPr/>
      <dgm:t>
        <a:bodyPr/>
        <a:lstStyle/>
        <a:p>
          <a:endParaRPr lang="fr-BE"/>
        </a:p>
      </dgm:t>
    </dgm:pt>
    <dgm:pt modelId="{87D81BB3-A358-4DD2-BFA3-25700280D231}" type="pres">
      <dgm:prSet presAssocID="{38B411DE-4B5E-4B7B-8930-D6C1F48E34F0}" presName="hierChild3" presStyleCnt="0"/>
      <dgm:spPr/>
    </dgm:pt>
    <dgm:pt modelId="{10FA042D-5615-4BF9-958C-81FFB5A6DD35}" type="pres">
      <dgm:prSet presAssocID="{8EAB2EAF-293E-4BF8-B15C-04C4020C711D}" presName="Name19" presStyleLbl="parChTrans1D4" presStyleIdx="0" presStyleCnt="4"/>
      <dgm:spPr/>
      <dgm:t>
        <a:bodyPr/>
        <a:lstStyle/>
        <a:p>
          <a:endParaRPr lang="fr-BE"/>
        </a:p>
      </dgm:t>
    </dgm:pt>
    <dgm:pt modelId="{68128852-1A94-46BF-986E-52DDA8CBD552}" type="pres">
      <dgm:prSet presAssocID="{F430EE30-5580-4F71-8518-C178E57E206D}" presName="Name21" presStyleCnt="0"/>
      <dgm:spPr/>
    </dgm:pt>
    <dgm:pt modelId="{69F70529-B724-4F85-8AAE-BA0FB5B39E22}" type="pres">
      <dgm:prSet presAssocID="{F430EE30-5580-4F71-8518-C178E57E206D}" presName="level2Shape" presStyleLbl="node4" presStyleIdx="0" presStyleCnt="4" custLinFactNeighborX="-3512" custLinFactNeighborY="-7176"/>
      <dgm:spPr/>
      <dgm:t>
        <a:bodyPr/>
        <a:lstStyle/>
        <a:p>
          <a:endParaRPr lang="en-US"/>
        </a:p>
      </dgm:t>
    </dgm:pt>
    <dgm:pt modelId="{A5AB88D3-5F22-4E42-8A3C-08F45849A1CF}" type="pres">
      <dgm:prSet presAssocID="{F430EE30-5580-4F71-8518-C178E57E206D}" presName="hierChild3" presStyleCnt="0"/>
      <dgm:spPr/>
    </dgm:pt>
    <dgm:pt modelId="{16DB20CB-D959-404A-86D4-DBD9F03D41C8}" type="pres">
      <dgm:prSet presAssocID="{B7D6A699-EE8D-44A7-B75B-34C841BCA3B8}" presName="Name19" presStyleLbl="parChTrans1D4" presStyleIdx="1" presStyleCnt="4"/>
      <dgm:spPr/>
      <dgm:t>
        <a:bodyPr/>
        <a:lstStyle/>
        <a:p>
          <a:endParaRPr lang="fr-BE"/>
        </a:p>
      </dgm:t>
    </dgm:pt>
    <dgm:pt modelId="{5479D8CD-E0C4-4DF4-965C-69F44E106FAB}" type="pres">
      <dgm:prSet presAssocID="{10BCECCC-3286-41B1-BE04-C771606F7820}" presName="Name21" presStyleCnt="0"/>
      <dgm:spPr/>
    </dgm:pt>
    <dgm:pt modelId="{0C15A292-2059-4B9C-9C47-E66478AFF3EC}" type="pres">
      <dgm:prSet presAssocID="{10BCECCC-3286-41B1-BE04-C771606F7820}" presName="level2Shape" presStyleLbl="node4" presStyleIdx="1" presStyleCnt="4" custLinFactNeighborX="-3512" custLinFactNeighborY="-7176"/>
      <dgm:spPr/>
      <dgm:t>
        <a:bodyPr/>
        <a:lstStyle/>
        <a:p>
          <a:endParaRPr lang="fr-BE"/>
        </a:p>
      </dgm:t>
    </dgm:pt>
    <dgm:pt modelId="{831469DF-BC44-4131-848A-A8B29B0AA5C7}" type="pres">
      <dgm:prSet presAssocID="{10BCECCC-3286-41B1-BE04-C771606F7820}" presName="hierChild3" presStyleCnt="0"/>
      <dgm:spPr/>
    </dgm:pt>
    <dgm:pt modelId="{040AE0B6-74FA-4EA9-BB98-39A17B3C414B}" type="pres">
      <dgm:prSet presAssocID="{E3046455-3174-4E7D-81DB-C305D1125A45}" presName="Name19" presStyleLbl="parChTrans1D4" presStyleIdx="2" presStyleCnt="4"/>
      <dgm:spPr/>
      <dgm:t>
        <a:bodyPr/>
        <a:lstStyle/>
        <a:p>
          <a:endParaRPr lang="fr-BE"/>
        </a:p>
      </dgm:t>
    </dgm:pt>
    <dgm:pt modelId="{19A1C920-E555-45AD-AC9F-346DBA47834F}" type="pres">
      <dgm:prSet presAssocID="{5F2AE96D-6AA0-4924-A53B-2425DDED6264}" presName="Name21" presStyleCnt="0"/>
      <dgm:spPr/>
    </dgm:pt>
    <dgm:pt modelId="{DA09A7DB-7503-4C8C-93E2-88A6921B7EEA}" type="pres">
      <dgm:prSet presAssocID="{5F2AE96D-6AA0-4924-A53B-2425DDED6264}" presName="level2Shape" presStyleLbl="node4" presStyleIdx="2" presStyleCnt="4" custLinFactNeighborX="-3512" custLinFactNeighborY="-7176"/>
      <dgm:spPr/>
      <dgm:t>
        <a:bodyPr/>
        <a:lstStyle/>
        <a:p>
          <a:endParaRPr lang="fr-BE"/>
        </a:p>
      </dgm:t>
    </dgm:pt>
    <dgm:pt modelId="{9D9C7E91-4374-4874-9F63-A9226241D523}" type="pres">
      <dgm:prSet presAssocID="{5F2AE96D-6AA0-4924-A53B-2425DDED6264}" presName="hierChild3" presStyleCnt="0"/>
      <dgm:spPr/>
    </dgm:pt>
    <dgm:pt modelId="{CB131D3F-5060-48D1-BCD5-E503DCC482AE}" type="pres">
      <dgm:prSet presAssocID="{F7CFAA3F-3ECE-4546-92EE-B235278F1C15}" presName="Name19" presStyleLbl="parChTrans1D4" presStyleIdx="3" presStyleCnt="4"/>
      <dgm:spPr/>
      <dgm:t>
        <a:bodyPr/>
        <a:lstStyle/>
        <a:p>
          <a:endParaRPr lang="fr-BE"/>
        </a:p>
      </dgm:t>
    </dgm:pt>
    <dgm:pt modelId="{7137467F-8AC4-4131-97C6-D48AA837876B}" type="pres">
      <dgm:prSet presAssocID="{D5877657-DD1C-4DF1-9C8B-74C149441555}" presName="Name21" presStyleCnt="0"/>
      <dgm:spPr/>
    </dgm:pt>
    <dgm:pt modelId="{ED81BA74-ED83-4275-917A-DA21C4B264F1}" type="pres">
      <dgm:prSet presAssocID="{D5877657-DD1C-4DF1-9C8B-74C149441555}" presName="level2Shape" presStyleLbl="node4" presStyleIdx="3" presStyleCnt="4" custLinFactNeighborX="-3512" custLinFactNeighborY="-7176"/>
      <dgm:spPr/>
      <dgm:t>
        <a:bodyPr/>
        <a:lstStyle/>
        <a:p>
          <a:endParaRPr lang="fr-BE"/>
        </a:p>
      </dgm:t>
    </dgm:pt>
    <dgm:pt modelId="{64C9E638-BE39-4BE4-AE91-D70D6DD27F39}" type="pres">
      <dgm:prSet presAssocID="{D5877657-DD1C-4DF1-9C8B-74C149441555}" presName="hierChild3" presStyleCnt="0"/>
      <dgm:spPr/>
    </dgm:pt>
    <dgm:pt modelId="{57620202-8132-447B-BCC2-AD079B766F0D}" type="pres">
      <dgm:prSet presAssocID="{A317CABF-C4D3-4E46-8CB2-F1BF8C0DDA94}" presName="bgShapesFlow" presStyleCnt="0"/>
      <dgm:spPr/>
    </dgm:pt>
  </dgm:ptLst>
  <dgm:cxnLst>
    <dgm:cxn modelId="{BA1711C6-F7C1-47B3-85DA-41D052D91703}" srcId="{38B411DE-4B5E-4B7B-8930-D6C1F48E34F0}" destId="{F430EE30-5580-4F71-8518-C178E57E206D}" srcOrd="0" destOrd="0" parTransId="{8EAB2EAF-293E-4BF8-B15C-04C4020C711D}" sibTransId="{B517E046-FDC5-4868-BFD0-BF88BB8ADA5F}"/>
    <dgm:cxn modelId="{0BF4524F-57FE-4851-BCA7-646448079C7B}" type="presOf" srcId="{AF21F6B1-F4B5-49AB-AA90-887358530BF3}" destId="{FC62007E-0289-41CD-808B-B2867874EBE1}" srcOrd="0" destOrd="0" presId="urn:microsoft.com/office/officeart/2005/8/layout/hierarchy6"/>
    <dgm:cxn modelId="{4DF6279A-6B48-419C-9B69-277BB4FA5F71}" type="presOf" srcId="{8EAB2EAF-293E-4BF8-B15C-04C4020C711D}" destId="{10FA042D-5615-4BF9-958C-81FFB5A6DD35}" srcOrd="0" destOrd="0" presId="urn:microsoft.com/office/officeart/2005/8/layout/hierarchy6"/>
    <dgm:cxn modelId="{350BA453-2B45-4EE6-AE79-9CB70F4395D2}" type="presOf" srcId="{D5877657-DD1C-4DF1-9C8B-74C149441555}" destId="{ED81BA74-ED83-4275-917A-DA21C4B264F1}" srcOrd="0" destOrd="0" presId="urn:microsoft.com/office/officeart/2005/8/layout/hierarchy6"/>
    <dgm:cxn modelId="{BE87CD58-7AC6-4D5B-B983-2A276ABCFC06}" type="presOf" srcId="{B7D6A699-EE8D-44A7-B75B-34C841BCA3B8}" destId="{16DB20CB-D959-404A-86D4-DBD9F03D41C8}" srcOrd="0" destOrd="0" presId="urn:microsoft.com/office/officeart/2005/8/layout/hierarchy6"/>
    <dgm:cxn modelId="{74C09B2B-C49D-443D-A64B-6E9EC157AC05}" srcId="{38B411DE-4B5E-4B7B-8930-D6C1F48E34F0}" destId="{10BCECCC-3286-41B1-BE04-C771606F7820}" srcOrd="1" destOrd="0" parTransId="{B7D6A699-EE8D-44A7-B75B-34C841BCA3B8}" sibTransId="{D8DACB58-054E-4FCA-8191-9AD2432E5A87}"/>
    <dgm:cxn modelId="{22C01C6B-8782-43F7-89E4-7240A4EFD61C}" type="presOf" srcId="{10BCECCC-3286-41B1-BE04-C771606F7820}" destId="{0C15A292-2059-4B9C-9C47-E66478AFF3EC}" srcOrd="0" destOrd="0" presId="urn:microsoft.com/office/officeart/2005/8/layout/hierarchy6"/>
    <dgm:cxn modelId="{85970516-D158-4413-97AC-8933BFF15FBD}" srcId="{38B411DE-4B5E-4B7B-8930-D6C1F48E34F0}" destId="{5F2AE96D-6AA0-4924-A53B-2425DDED6264}" srcOrd="2" destOrd="0" parTransId="{E3046455-3174-4E7D-81DB-C305D1125A45}" sibTransId="{02032209-A947-4267-B9BC-2023FE66DEF3}"/>
    <dgm:cxn modelId="{5084379A-59C2-45EE-B33A-A06546636DE7}" type="presOf" srcId="{36C890F9-09F1-4E78-8C45-63FE13A49FCE}" destId="{E753885E-5E29-4AA1-97C6-E523B79A20E0}" srcOrd="0" destOrd="0" presId="urn:microsoft.com/office/officeart/2005/8/layout/hierarchy6"/>
    <dgm:cxn modelId="{974CCD34-0166-4746-B6C0-48075B8C2F6E}" type="presOf" srcId="{96D8B4D9-92FF-4D1C-8111-B74FCEAD93D0}" destId="{EFBDBDBB-F016-42CB-9185-D17AE18730A2}" srcOrd="0" destOrd="0" presId="urn:microsoft.com/office/officeart/2005/8/layout/hierarchy6"/>
    <dgm:cxn modelId="{29D448B6-3171-44EA-8497-8C788FE2CE05}" srcId="{96D8B4D9-92FF-4D1C-8111-B74FCEAD93D0}" destId="{AF21F6B1-F4B5-49AB-AA90-887358530BF3}" srcOrd="0" destOrd="0" parTransId="{36C890F9-09F1-4E78-8C45-63FE13A49FCE}" sibTransId="{BBA71D42-7F51-481E-ABE0-20A25BF91406}"/>
    <dgm:cxn modelId="{5838D682-3245-427D-8C8E-E13A0F89B27B}" type="presOf" srcId="{F7CFAA3F-3ECE-4546-92EE-B235278F1C15}" destId="{CB131D3F-5060-48D1-BCD5-E503DCC482AE}" srcOrd="0" destOrd="0" presId="urn:microsoft.com/office/officeart/2005/8/layout/hierarchy6"/>
    <dgm:cxn modelId="{8172E3DD-15EF-49DD-BD74-87E7CCA52130}" srcId="{A317CABF-C4D3-4E46-8CB2-F1BF8C0DDA94}" destId="{96D8B4D9-92FF-4D1C-8111-B74FCEAD93D0}" srcOrd="0" destOrd="0" parTransId="{87D37558-7AA3-40EE-897D-AC94FFD5C4C6}" sibTransId="{F7F5AE2F-164C-4CBD-B1F1-34D03D93B765}"/>
    <dgm:cxn modelId="{89DECA55-8B08-4B73-9571-FC3D93113CFD}" type="presOf" srcId="{38B411DE-4B5E-4B7B-8930-D6C1F48E34F0}" destId="{1719D184-4BDA-4438-BCFC-3C8F0189EFDE}" srcOrd="0" destOrd="0" presId="urn:microsoft.com/office/officeart/2005/8/layout/hierarchy6"/>
    <dgm:cxn modelId="{C12819EF-AE26-4267-933A-E40223B8A5CC}" srcId="{AF21F6B1-F4B5-49AB-AA90-887358530BF3}" destId="{38B411DE-4B5E-4B7B-8930-D6C1F48E34F0}" srcOrd="0" destOrd="0" parTransId="{8931F1E0-7628-4BEB-84A4-BC1CEF98712D}" sibTransId="{40032254-4C80-4E86-82B3-8A87108DAC90}"/>
    <dgm:cxn modelId="{6574EFC0-2A38-4CB1-97ED-AF037671E3B0}" type="presOf" srcId="{E3046455-3174-4E7D-81DB-C305D1125A45}" destId="{040AE0B6-74FA-4EA9-BB98-39A17B3C414B}" srcOrd="0" destOrd="0" presId="urn:microsoft.com/office/officeart/2005/8/layout/hierarchy6"/>
    <dgm:cxn modelId="{CAFA331D-86F5-490D-A257-8ABAB0F59353}" type="presOf" srcId="{F430EE30-5580-4F71-8518-C178E57E206D}" destId="{69F70529-B724-4F85-8AAE-BA0FB5B39E22}" srcOrd="0" destOrd="0" presId="urn:microsoft.com/office/officeart/2005/8/layout/hierarchy6"/>
    <dgm:cxn modelId="{7392ADD8-1BAA-44D9-96AC-0FBEE80DAED2}" type="presOf" srcId="{5F2AE96D-6AA0-4924-A53B-2425DDED6264}" destId="{DA09A7DB-7503-4C8C-93E2-88A6921B7EEA}" srcOrd="0" destOrd="0" presId="urn:microsoft.com/office/officeart/2005/8/layout/hierarchy6"/>
    <dgm:cxn modelId="{EC2BF5D1-6B06-4E30-BD31-493D175FA740}" type="presOf" srcId="{A317CABF-C4D3-4E46-8CB2-F1BF8C0DDA94}" destId="{604BF32C-DEF7-4466-8382-C91F28728D50}" srcOrd="0" destOrd="0" presId="urn:microsoft.com/office/officeart/2005/8/layout/hierarchy6"/>
    <dgm:cxn modelId="{11453AD5-D6AE-4645-90E2-52428AD3390E}" srcId="{38B411DE-4B5E-4B7B-8930-D6C1F48E34F0}" destId="{D5877657-DD1C-4DF1-9C8B-74C149441555}" srcOrd="3" destOrd="0" parTransId="{F7CFAA3F-3ECE-4546-92EE-B235278F1C15}" sibTransId="{0F035546-D055-415A-A591-2F4BEE411E46}"/>
    <dgm:cxn modelId="{DCF40808-8480-4C37-BE02-A6CDDE416832}" type="presOf" srcId="{8931F1E0-7628-4BEB-84A4-BC1CEF98712D}" destId="{2ABDDC3B-0E3F-4094-B2A0-81DDA2235859}" srcOrd="0" destOrd="0" presId="urn:microsoft.com/office/officeart/2005/8/layout/hierarchy6"/>
    <dgm:cxn modelId="{178DA95A-ADDB-4C47-A9A3-121CC68D9802}" type="presParOf" srcId="{604BF32C-DEF7-4466-8382-C91F28728D50}" destId="{289A5DB4-DE7B-434B-BADD-FD6629BAE3DF}" srcOrd="0" destOrd="0" presId="urn:microsoft.com/office/officeart/2005/8/layout/hierarchy6"/>
    <dgm:cxn modelId="{165599BE-4640-4FE6-B1C5-EA4C45496728}" type="presParOf" srcId="{289A5DB4-DE7B-434B-BADD-FD6629BAE3DF}" destId="{AACED06D-AD31-47F4-8948-873838845214}" srcOrd="0" destOrd="0" presId="urn:microsoft.com/office/officeart/2005/8/layout/hierarchy6"/>
    <dgm:cxn modelId="{BFF620B2-AA50-4C5E-9EB1-D805ADE2BA61}" type="presParOf" srcId="{AACED06D-AD31-47F4-8948-873838845214}" destId="{A84C74B8-D5F8-4C63-B6AE-C740EC012BCD}" srcOrd="0" destOrd="0" presId="urn:microsoft.com/office/officeart/2005/8/layout/hierarchy6"/>
    <dgm:cxn modelId="{873516E5-A52E-4D8B-98D3-58EE499A8516}" type="presParOf" srcId="{A84C74B8-D5F8-4C63-B6AE-C740EC012BCD}" destId="{EFBDBDBB-F016-42CB-9185-D17AE18730A2}" srcOrd="0" destOrd="0" presId="urn:microsoft.com/office/officeart/2005/8/layout/hierarchy6"/>
    <dgm:cxn modelId="{E39A142D-E24D-4058-9D61-80C36436B1BA}" type="presParOf" srcId="{A84C74B8-D5F8-4C63-B6AE-C740EC012BCD}" destId="{87C704E9-22F4-4374-96C3-69F5CAD1DB1C}" srcOrd="1" destOrd="0" presId="urn:microsoft.com/office/officeart/2005/8/layout/hierarchy6"/>
    <dgm:cxn modelId="{59F0865B-602A-4954-B5C7-CDCD6F2B58EB}" type="presParOf" srcId="{87C704E9-22F4-4374-96C3-69F5CAD1DB1C}" destId="{E753885E-5E29-4AA1-97C6-E523B79A20E0}" srcOrd="0" destOrd="0" presId="urn:microsoft.com/office/officeart/2005/8/layout/hierarchy6"/>
    <dgm:cxn modelId="{E549EA27-DFE5-43E3-BF94-FF36FEC8E8AB}" type="presParOf" srcId="{87C704E9-22F4-4374-96C3-69F5CAD1DB1C}" destId="{F199B688-71AA-46D0-8335-ADF92C47C0DE}" srcOrd="1" destOrd="0" presId="urn:microsoft.com/office/officeart/2005/8/layout/hierarchy6"/>
    <dgm:cxn modelId="{AA615E47-E926-456F-8B55-5E07E0D23D0A}" type="presParOf" srcId="{F199B688-71AA-46D0-8335-ADF92C47C0DE}" destId="{FC62007E-0289-41CD-808B-B2867874EBE1}" srcOrd="0" destOrd="0" presId="urn:microsoft.com/office/officeart/2005/8/layout/hierarchy6"/>
    <dgm:cxn modelId="{19A496E6-D40C-46BF-A9D2-C29AA620B310}" type="presParOf" srcId="{F199B688-71AA-46D0-8335-ADF92C47C0DE}" destId="{17BB4D9A-058A-49FF-9C88-03AE3DFD27D8}" srcOrd="1" destOrd="0" presId="urn:microsoft.com/office/officeart/2005/8/layout/hierarchy6"/>
    <dgm:cxn modelId="{0264EB01-D571-419B-9BA1-A3D82A7FD6F7}" type="presParOf" srcId="{17BB4D9A-058A-49FF-9C88-03AE3DFD27D8}" destId="{2ABDDC3B-0E3F-4094-B2A0-81DDA2235859}" srcOrd="0" destOrd="0" presId="urn:microsoft.com/office/officeart/2005/8/layout/hierarchy6"/>
    <dgm:cxn modelId="{68C689F4-6B77-4199-91AD-BDFBB8E68D8F}" type="presParOf" srcId="{17BB4D9A-058A-49FF-9C88-03AE3DFD27D8}" destId="{46DB721C-FC66-4A6D-B0C7-4838A570E708}" srcOrd="1" destOrd="0" presId="urn:microsoft.com/office/officeart/2005/8/layout/hierarchy6"/>
    <dgm:cxn modelId="{31322C19-3583-404D-8C0C-0ED8B8C11756}" type="presParOf" srcId="{46DB721C-FC66-4A6D-B0C7-4838A570E708}" destId="{1719D184-4BDA-4438-BCFC-3C8F0189EFDE}" srcOrd="0" destOrd="0" presId="urn:microsoft.com/office/officeart/2005/8/layout/hierarchy6"/>
    <dgm:cxn modelId="{22E0E02A-4030-4EE4-9FF0-64641FFE3345}" type="presParOf" srcId="{46DB721C-FC66-4A6D-B0C7-4838A570E708}" destId="{87D81BB3-A358-4DD2-BFA3-25700280D231}" srcOrd="1" destOrd="0" presId="urn:microsoft.com/office/officeart/2005/8/layout/hierarchy6"/>
    <dgm:cxn modelId="{04F74F26-7316-4537-872E-A805DCC30A2C}" type="presParOf" srcId="{87D81BB3-A358-4DD2-BFA3-25700280D231}" destId="{10FA042D-5615-4BF9-958C-81FFB5A6DD35}" srcOrd="0" destOrd="0" presId="urn:microsoft.com/office/officeart/2005/8/layout/hierarchy6"/>
    <dgm:cxn modelId="{D3DDA0F5-5DBE-4221-8619-1D51D84D10A9}" type="presParOf" srcId="{87D81BB3-A358-4DD2-BFA3-25700280D231}" destId="{68128852-1A94-46BF-986E-52DDA8CBD552}" srcOrd="1" destOrd="0" presId="urn:microsoft.com/office/officeart/2005/8/layout/hierarchy6"/>
    <dgm:cxn modelId="{A7EA1A77-6BCC-463B-BE8D-C9D1FF2C024A}" type="presParOf" srcId="{68128852-1A94-46BF-986E-52DDA8CBD552}" destId="{69F70529-B724-4F85-8AAE-BA0FB5B39E22}" srcOrd="0" destOrd="0" presId="urn:microsoft.com/office/officeart/2005/8/layout/hierarchy6"/>
    <dgm:cxn modelId="{34FA37C0-D434-4A8C-B79B-E18B53346FA9}" type="presParOf" srcId="{68128852-1A94-46BF-986E-52DDA8CBD552}" destId="{A5AB88D3-5F22-4E42-8A3C-08F45849A1CF}" srcOrd="1" destOrd="0" presId="urn:microsoft.com/office/officeart/2005/8/layout/hierarchy6"/>
    <dgm:cxn modelId="{D9D20943-B516-48DB-BD3A-DC4AFDC7F17A}" type="presParOf" srcId="{87D81BB3-A358-4DD2-BFA3-25700280D231}" destId="{16DB20CB-D959-404A-86D4-DBD9F03D41C8}" srcOrd="2" destOrd="0" presId="urn:microsoft.com/office/officeart/2005/8/layout/hierarchy6"/>
    <dgm:cxn modelId="{50A77B77-BB8F-42C3-A268-3A148106D7FD}" type="presParOf" srcId="{87D81BB3-A358-4DD2-BFA3-25700280D231}" destId="{5479D8CD-E0C4-4DF4-965C-69F44E106FAB}" srcOrd="3" destOrd="0" presId="urn:microsoft.com/office/officeart/2005/8/layout/hierarchy6"/>
    <dgm:cxn modelId="{72EC8D90-A45F-4857-AAFB-923737BABDFD}" type="presParOf" srcId="{5479D8CD-E0C4-4DF4-965C-69F44E106FAB}" destId="{0C15A292-2059-4B9C-9C47-E66478AFF3EC}" srcOrd="0" destOrd="0" presId="urn:microsoft.com/office/officeart/2005/8/layout/hierarchy6"/>
    <dgm:cxn modelId="{284E0983-2545-42F3-AD55-15A3B033E309}" type="presParOf" srcId="{5479D8CD-E0C4-4DF4-965C-69F44E106FAB}" destId="{831469DF-BC44-4131-848A-A8B29B0AA5C7}" srcOrd="1" destOrd="0" presId="urn:microsoft.com/office/officeart/2005/8/layout/hierarchy6"/>
    <dgm:cxn modelId="{7222F709-F3AB-4F38-8143-FBC5FA69ABA9}" type="presParOf" srcId="{87D81BB3-A358-4DD2-BFA3-25700280D231}" destId="{040AE0B6-74FA-4EA9-BB98-39A17B3C414B}" srcOrd="4" destOrd="0" presId="urn:microsoft.com/office/officeart/2005/8/layout/hierarchy6"/>
    <dgm:cxn modelId="{C2482BAE-CF50-4172-B789-6447EE657639}" type="presParOf" srcId="{87D81BB3-A358-4DD2-BFA3-25700280D231}" destId="{19A1C920-E555-45AD-AC9F-346DBA47834F}" srcOrd="5" destOrd="0" presId="urn:microsoft.com/office/officeart/2005/8/layout/hierarchy6"/>
    <dgm:cxn modelId="{A21A7566-BE21-4375-9EED-19D5F65CEB71}" type="presParOf" srcId="{19A1C920-E555-45AD-AC9F-346DBA47834F}" destId="{DA09A7DB-7503-4C8C-93E2-88A6921B7EEA}" srcOrd="0" destOrd="0" presId="urn:microsoft.com/office/officeart/2005/8/layout/hierarchy6"/>
    <dgm:cxn modelId="{473917DF-A58C-4310-A376-8B3AF9A4A1DC}" type="presParOf" srcId="{19A1C920-E555-45AD-AC9F-346DBA47834F}" destId="{9D9C7E91-4374-4874-9F63-A9226241D523}" srcOrd="1" destOrd="0" presId="urn:microsoft.com/office/officeart/2005/8/layout/hierarchy6"/>
    <dgm:cxn modelId="{96EDC149-7CA3-424E-A258-701D66F266BA}" type="presParOf" srcId="{87D81BB3-A358-4DD2-BFA3-25700280D231}" destId="{CB131D3F-5060-48D1-BCD5-E503DCC482AE}" srcOrd="6" destOrd="0" presId="urn:microsoft.com/office/officeart/2005/8/layout/hierarchy6"/>
    <dgm:cxn modelId="{97E307B0-769C-40F2-9ED7-7D1AB563A9F0}" type="presParOf" srcId="{87D81BB3-A358-4DD2-BFA3-25700280D231}" destId="{7137467F-8AC4-4131-97C6-D48AA837876B}" srcOrd="7" destOrd="0" presId="urn:microsoft.com/office/officeart/2005/8/layout/hierarchy6"/>
    <dgm:cxn modelId="{4E232ECE-AF80-4B11-ADA9-02FA0B326D20}" type="presParOf" srcId="{7137467F-8AC4-4131-97C6-D48AA837876B}" destId="{ED81BA74-ED83-4275-917A-DA21C4B264F1}" srcOrd="0" destOrd="0" presId="urn:microsoft.com/office/officeart/2005/8/layout/hierarchy6"/>
    <dgm:cxn modelId="{1F57937D-9A72-47AD-8A6F-826AB0137754}" type="presParOf" srcId="{7137467F-8AC4-4131-97C6-D48AA837876B}" destId="{64C9E638-BE39-4BE4-AE91-D70D6DD27F39}" srcOrd="1" destOrd="0" presId="urn:microsoft.com/office/officeart/2005/8/layout/hierarchy6"/>
    <dgm:cxn modelId="{272FED0A-AE33-4E90-A470-267D72D8A663}" type="presParOf" srcId="{604BF32C-DEF7-4466-8382-C91F28728D50}" destId="{57620202-8132-447B-BCC2-AD079B766F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1AC32E-B130-42BA-81F9-AE9E075E1DB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1F1D4E4-9475-46BC-A25C-1AAEA0621669}">
      <dgm:prSet phldrT="[Text]"/>
      <dgm:spPr/>
      <dgm:t>
        <a:bodyPr/>
        <a:lstStyle/>
        <a:p>
          <a:r>
            <a:rPr lang="en-GB" dirty="0">
              <a:latin typeface="Fira Sans" panose="020B0604020202020204"/>
            </a:rPr>
            <a:t>G-Cloud service</a:t>
          </a:r>
        </a:p>
      </dgm:t>
    </dgm:pt>
    <dgm:pt modelId="{B4AE6245-A8BF-45FF-A4F7-229FC6E5ACD9}" type="parTrans" cxnId="{99AF1E2C-C498-421E-A057-86F64996E09F}">
      <dgm:prSet/>
      <dgm:spPr/>
      <dgm:t>
        <a:bodyPr/>
        <a:lstStyle/>
        <a:p>
          <a:endParaRPr lang="nl-BE">
            <a:latin typeface="Fira Sans" panose="020B0604020202020204"/>
          </a:endParaRPr>
        </a:p>
      </dgm:t>
    </dgm:pt>
    <dgm:pt modelId="{BDEC29A4-DFF6-4042-99AA-1720FEAD27D3}" type="sibTrans" cxnId="{99AF1E2C-C498-421E-A057-86F64996E09F}">
      <dgm:prSet/>
      <dgm:spPr/>
      <dgm:t>
        <a:bodyPr/>
        <a:lstStyle/>
        <a:p>
          <a:r>
            <a:rPr lang="en-GB">
              <a:solidFill>
                <a:schemeClr val="tx1"/>
              </a:solidFill>
              <a:latin typeface="Fira Sans" panose="020B0604020202020204"/>
            </a:rPr>
            <a:t>Offered by</a:t>
          </a:r>
        </a:p>
      </dgm:t>
    </dgm:pt>
    <dgm:pt modelId="{F7C2E3DB-0C1C-4043-AADC-4AA879B0C8E8}">
      <dgm:prSet phldrT="[Text]"/>
      <dgm:spPr/>
      <dgm:t>
        <a:bodyPr/>
        <a:lstStyle/>
        <a:p>
          <a:r>
            <a:rPr lang="en-GB" dirty="0">
              <a:latin typeface="Fira Sans" panose="020B0604020202020204"/>
            </a:rPr>
            <a:t>Service owner</a:t>
          </a:r>
        </a:p>
      </dgm:t>
    </dgm:pt>
    <dgm:pt modelId="{89C9F306-2B1D-4D22-BC49-9C67A90FB523}" type="parTrans" cxnId="{5FEDE71E-5A2F-4DE1-A5F2-CC611F8DA7E7}">
      <dgm:prSet/>
      <dgm:spPr/>
      <dgm:t>
        <a:bodyPr/>
        <a:lstStyle/>
        <a:p>
          <a:endParaRPr lang="nl-BE">
            <a:latin typeface="Fira Sans" panose="020B0604020202020204"/>
          </a:endParaRPr>
        </a:p>
      </dgm:t>
    </dgm:pt>
    <dgm:pt modelId="{B293C957-C292-4B67-9899-92AE0FB1E7AE}" type="sibTrans" cxnId="{5FEDE71E-5A2F-4DE1-A5F2-CC611F8DA7E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Fira Sans" panose="020B0604020202020204"/>
            </a:rPr>
            <a:t>Delivered by</a:t>
          </a:r>
        </a:p>
      </dgm:t>
    </dgm:pt>
    <dgm:pt modelId="{EBD4829B-DED3-486E-BCD6-3FBF6989D5E7}">
      <dgm:prSet phldrT="[Text]"/>
      <dgm:spPr/>
      <dgm:t>
        <a:bodyPr/>
        <a:lstStyle/>
        <a:p>
          <a:r>
            <a:rPr lang="en-GB" dirty="0">
              <a:latin typeface="Fira Sans" panose="020B0604020202020204"/>
            </a:rPr>
            <a:t>Service provider</a:t>
          </a:r>
        </a:p>
      </dgm:t>
    </dgm:pt>
    <dgm:pt modelId="{64DCE39A-464B-49B9-B005-0514C289E856}" type="parTrans" cxnId="{F8155E57-2A9B-4EE7-B0C0-66A339429C18}">
      <dgm:prSet/>
      <dgm:spPr/>
      <dgm:t>
        <a:bodyPr/>
        <a:lstStyle/>
        <a:p>
          <a:endParaRPr lang="nl-BE">
            <a:latin typeface="Fira Sans" panose="020B0604020202020204"/>
          </a:endParaRPr>
        </a:p>
      </dgm:t>
    </dgm:pt>
    <dgm:pt modelId="{163D2708-F06E-4B49-9EF7-ECD4E69940A2}" type="sibTrans" cxnId="{F8155E57-2A9B-4EE7-B0C0-66A339429C18}">
      <dgm:prSet/>
      <dgm:spPr/>
      <dgm:t>
        <a:bodyPr/>
        <a:lstStyle/>
        <a:p>
          <a:endParaRPr lang="nl-BE">
            <a:latin typeface="Fira Sans" panose="020B0604020202020204"/>
          </a:endParaRPr>
        </a:p>
      </dgm:t>
    </dgm:pt>
    <dgm:pt modelId="{208DE240-0909-4276-A059-372B7438DED9}" type="pres">
      <dgm:prSet presAssocID="{421AC32E-B130-42BA-81F9-AE9E075E1DBC}" presName="linearFlow" presStyleCnt="0">
        <dgm:presLayoutVars>
          <dgm:resizeHandles val="exact"/>
        </dgm:presLayoutVars>
      </dgm:prSet>
      <dgm:spPr/>
    </dgm:pt>
    <dgm:pt modelId="{33A95964-6AB6-439F-B007-AB8C1CC559FB}" type="pres">
      <dgm:prSet presAssocID="{91F1D4E4-9475-46BC-A25C-1AAEA0621669}" presName="node" presStyleLbl="node1" presStyleIdx="0" presStyleCnt="3" custScaleX="33203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C7CC63B-3455-4C45-9DA6-782CF23DA0D2}" type="pres">
      <dgm:prSet presAssocID="{BDEC29A4-DFF6-4042-99AA-1720FEAD27D3}" presName="sibTrans" presStyleLbl="sibTrans2D1" presStyleIdx="0" presStyleCnt="2" custScaleX="111241" custScaleY="553391"/>
      <dgm:spPr/>
      <dgm:t>
        <a:bodyPr/>
        <a:lstStyle/>
        <a:p>
          <a:endParaRPr lang="nl-BE"/>
        </a:p>
      </dgm:t>
    </dgm:pt>
    <dgm:pt modelId="{0C6A2E58-22B6-4B73-AE5B-A10D46C1FF5C}" type="pres">
      <dgm:prSet presAssocID="{BDEC29A4-DFF6-4042-99AA-1720FEAD27D3}" presName="connectorText" presStyleLbl="sibTrans2D1" presStyleIdx="0" presStyleCnt="2"/>
      <dgm:spPr/>
      <dgm:t>
        <a:bodyPr/>
        <a:lstStyle/>
        <a:p>
          <a:endParaRPr lang="nl-BE"/>
        </a:p>
      </dgm:t>
    </dgm:pt>
    <dgm:pt modelId="{B8224C86-8BDC-451D-8292-48080CD925A0}" type="pres">
      <dgm:prSet presAssocID="{F7C2E3DB-0C1C-4043-AADC-4AA879B0C8E8}" presName="node" presStyleLbl="node1" presStyleIdx="1" presStyleCnt="3" custScaleX="33203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C9D2797-5CBA-4A8C-BED3-A0EE5E799809}" type="pres">
      <dgm:prSet presAssocID="{B293C957-C292-4B67-9899-92AE0FB1E7AE}" presName="sibTrans" presStyleLbl="sibTrans2D1" presStyleIdx="1" presStyleCnt="2" custScaleX="111241" custScaleY="553391"/>
      <dgm:spPr/>
      <dgm:t>
        <a:bodyPr/>
        <a:lstStyle/>
        <a:p>
          <a:endParaRPr lang="nl-BE"/>
        </a:p>
      </dgm:t>
    </dgm:pt>
    <dgm:pt modelId="{4888F374-03CA-4F20-9E83-3B7F9C6C3B1E}" type="pres">
      <dgm:prSet presAssocID="{B293C957-C292-4B67-9899-92AE0FB1E7AE}" presName="connectorText" presStyleLbl="sibTrans2D1" presStyleIdx="1" presStyleCnt="2"/>
      <dgm:spPr/>
      <dgm:t>
        <a:bodyPr/>
        <a:lstStyle/>
        <a:p>
          <a:endParaRPr lang="nl-BE"/>
        </a:p>
      </dgm:t>
    </dgm:pt>
    <dgm:pt modelId="{B198218E-A8DA-4ADB-8F41-DBFFF85C472A}" type="pres">
      <dgm:prSet presAssocID="{EBD4829B-DED3-486E-BCD6-3FBF6989D5E7}" presName="node" presStyleLbl="node1" presStyleIdx="2" presStyleCnt="3" custScaleX="33203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8BE51D05-2E96-4CC7-A1A4-FA9117B09FE3}" type="presOf" srcId="{EBD4829B-DED3-486E-BCD6-3FBF6989D5E7}" destId="{B198218E-A8DA-4ADB-8F41-DBFFF85C472A}" srcOrd="0" destOrd="0" presId="urn:microsoft.com/office/officeart/2005/8/layout/process2"/>
    <dgm:cxn modelId="{0C33D61D-75D9-4F52-9F72-5C5E4C2EB711}" type="presOf" srcId="{B293C957-C292-4B67-9899-92AE0FB1E7AE}" destId="{AC9D2797-5CBA-4A8C-BED3-A0EE5E799809}" srcOrd="0" destOrd="0" presId="urn:microsoft.com/office/officeart/2005/8/layout/process2"/>
    <dgm:cxn modelId="{C9AEDB9F-8022-4823-955E-8B6B9B408B5C}" type="presOf" srcId="{BDEC29A4-DFF6-4042-99AA-1720FEAD27D3}" destId="{0C6A2E58-22B6-4B73-AE5B-A10D46C1FF5C}" srcOrd="1" destOrd="0" presId="urn:microsoft.com/office/officeart/2005/8/layout/process2"/>
    <dgm:cxn modelId="{5FEDE71E-5A2F-4DE1-A5F2-CC611F8DA7E7}" srcId="{421AC32E-B130-42BA-81F9-AE9E075E1DBC}" destId="{F7C2E3DB-0C1C-4043-AADC-4AA879B0C8E8}" srcOrd="1" destOrd="0" parTransId="{89C9F306-2B1D-4D22-BC49-9C67A90FB523}" sibTransId="{B293C957-C292-4B67-9899-92AE0FB1E7AE}"/>
    <dgm:cxn modelId="{2609174B-8A51-42ED-AB3D-80801EFF26FC}" type="presOf" srcId="{91F1D4E4-9475-46BC-A25C-1AAEA0621669}" destId="{33A95964-6AB6-439F-B007-AB8C1CC559FB}" srcOrd="0" destOrd="0" presId="urn:microsoft.com/office/officeart/2005/8/layout/process2"/>
    <dgm:cxn modelId="{99AF1E2C-C498-421E-A057-86F64996E09F}" srcId="{421AC32E-B130-42BA-81F9-AE9E075E1DBC}" destId="{91F1D4E4-9475-46BC-A25C-1AAEA0621669}" srcOrd="0" destOrd="0" parTransId="{B4AE6245-A8BF-45FF-A4F7-229FC6E5ACD9}" sibTransId="{BDEC29A4-DFF6-4042-99AA-1720FEAD27D3}"/>
    <dgm:cxn modelId="{F8155E57-2A9B-4EE7-B0C0-66A339429C18}" srcId="{421AC32E-B130-42BA-81F9-AE9E075E1DBC}" destId="{EBD4829B-DED3-486E-BCD6-3FBF6989D5E7}" srcOrd="2" destOrd="0" parTransId="{64DCE39A-464B-49B9-B005-0514C289E856}" sibTransId="{163D2708-F06E-4B49-9EF7-ECD4E69940A2}"/>
    <dgm:cxn modelId="{B85B9815-2EF7-43DC-B2EC-9A7F94A84FD0}" type="presOf" srcId="{421AC32E-B130-42BA-81F9-AE9E075E1DBC}" destId="{208DE240-0909-4276-A059-372B7438DED9}" srcOrd="0" destOrd="0" presId="urn:microsoft.com/office/officeart/2005/8/layout/process2"/>
    <dgm:cxn modelId="{A0F4F38E-343F-4CF8-9C3F-E1793684AE3C}" type="presOf" srcId="{B293C957-C292-4B67-9899-92AE0FB1E7AE}" destId="{4888F374-03CA-4F20-9E83-3B7F9C6C3B1E}" srcOrd="1" destOrd="0" presId="urn:microsoft.com/office/officeart/2005/8/layout/process2"/>
    <dgm:cxn modelId="{FD83F561-1329-480A-AE8D-40FB8D754BFA}" type="presOf" srcId="{F7C2E3DB-0C1C-4043-AADC-4AA879B0C8E8}" destId="{B8224C86-8BDC-451D-8292-48080CD925A0}" srcOrd="0" destOrd="0" presId="urn:microsoft.com/office/officeart/2005/8/layout/process2"/>
    <dgm:cxn modelId="{AC414DED-2FCF-42B7-9B45-019C1C9841BD}" type="presOf" srcId="{BDEC29A4-DFF6-4042-99AA-1720FEAD27D3}" destId="{0C7CC63B-3455-4C45-9DA6-782CF23DA0D2}" srcOrd="0" destOrd="0" presId="urn:microsoft.com/office/officeart/2005/8/layout/process2"/>
    <dgm:cxn modelId="{34A6B038-5CC0-434E-9712-A355DE84F7D0}" type="presParOf" srcId="{208DE240-0909-4276-A059-372B7438DED9}" destId="{33A95964-6AB6-439F-B007-AB8C1CC559FB}" srcOrd="0" destOrd="0" presId="urn:microsoft.com/office/officeart/2005/8/layout/process2"/>
    <dgm:cxn modelId="{6EDAFA82-4E01-4ABC-9FDE-793C481C234F}" type="presParOf" srcId="{208DE240-0909-4276-A059-372B7438DED9}" destId="{0C7CC63B-3455-4C45-9DA6-782CF23DA0D2}" srcOrd="1" destOrd="0" presId="urn:microsoft.com/office/officeart/2005/8/layout/process2"/>
    <dgm:cxn modelId="{52DFEB4B-D114-451B-B4BE-6C0CE464DEB2}" type="presParOf" srcId="{0C7CC63B-3455-4C45-9DA6-782CF23DA0D2}" destId="{0C6A2E58-22B6-4B73-AE5B-A10D46C1FF5C}" srcOrd="0" destOrd="0" presId="urn:microsoft.com/office/officeart/2005/8/layout/process2"/>
    <dgm:cxn modelId="{1C0214AA-BD7C-4A73-8BA5-155317216243}" type="presParOf" srcId="{208DE240-0909-4276-A059-372B7438DED9}" destId="{B8224C86-8BDC-451D-8292-48080CD925A0}" srcOrd="2" destOrd="0" presId="urn:microsoft.com/office/officeart/2005/8/layout/process2"/>
    <dgm:cxn modelId="{96C192ED-0E94-42D4-A699-ED752AA7FDC7}" type="presParOf" srcId="{208DE240-0909-4276-A059-372B7438DED9}" destId="{AC9D2797-5CBA-4A8C-BED3-A0EE5E799809}" srcOrd="3" destOrd="0" presId="urn:microsoft.com/office/officeart/2005/8/layout/process2"/>
    <dgm:cxn modelId="{80CB2956-69A3-4B8B-B264-45DC6169BEA2}" type="presParOf" srcId="{AC9D2797-5CBA-4A8C-BED3-A0EE5E799809}" destId="{4888F374-03CA-4F20-9E83-3B7F9C6C3B1E}" srcOrd="0" destOrd="0" presId="urn:microsoft.com/office/officeart/2005/8/layout/process2"/>
    <dgm:cxn modelId="{F47FF874-22E3-47AC-AD29-24D10F8897EF}" type="presParOf" srcId="{208DE240-0909-4276-A059-372B7438DED9}" destId="{B198218E-A8DA-4ADB-8F41-DBFFF85C472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8A3637-3684-44E5-9A10-5F4B5C36144B}" type="doc">
      <dgm:prSet loTypeId="urn:microsoft.com/office/officeart/2005/8/layout/h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0675BF5-6A30-463F-BCCC-7325BA213CB0}">
      <dgm:prSet custT="1"/>
      <dgm:spPr/>
      <dgm:t>
        <a:bodyPr/>
        <a:lstStyle/>
        <a:p>
          <a:pPr rtl="0"/>
          <a:r>
            <a:rPr lang="nl-BE" sz="3600" dirty="0" err="1" smtClean="0">
              <a:latin typeface="Fira Sans" panose="020B0604020202020204"/>
            </a:rPr>
            <a:t>Challenges</a:t>
          </a:r>
          <a:endParaRPr lang="nl-BE" sz="3600" dirty="0">
            <a:latin typeface="Fira Sans" panose="020B0604020202020204"/>
          </a:endParaRPr>
        </a:p>
      </dgm:t>
    </dgm:pt>
    <dgm:pt modelId="{9F98DFF4-3924-4895-A6DB-5392D59636BC}" type="parTrans" cxnId="{5F36DACB-CDB9-4664-880E-ED806FA3C25A}">
      <dgm:prSet/>
      <dgm:spPr/>
      <dgm:t>
        <a:bodyPr/>
        <a:lstStyle/>
        <a:p>
          <a:endParaRPr lang="en-US"/>
        </a:p>
      </dgm:t>
    </dgm:pt>
    <dgm:pt modelId="{C196FDB1-7434-4BC8-8564-16B2F402BF78}" type="sibTrans" cxnId="{5F36DACB-CDB9-4664-880E-ED806FA3C25A}">
      <dgm:prSet/>
      <dgm:spPr/>
      <dgm:t>
        <a:bodyPr/>
        <a:lstStyle/>
        <a:p>
          <a:endParaRPr lang="en-US"/>
        </a:p>
      </dgm:t>
    </dgm:pt>
    <dgm:pt modelId="{9EC295CC-6447-4F8A-ACF1-9777618B0F2D}">
      <dgm:prSet custT="1"/>
      <dgm:spPr/>
      <dgm:t>
        <a:bodyPr/>
        <a:lstStyle/>
        <a:p>
          <a:pPr rtl="0"/>
          <a:r>
            <a:rPr lang="nl-BE" sz="2800" dirty="0" smtClean="0">
              <a:latin typeface="Fira Sans" panose="020B0604020202020204"/>
            </a:rPr>
            <a:t>Security</a:t>
          </a:r>
          <a:endParaRPr lang="nl-BE" sz="2800" dirty="0">
            <a:latin typeface="Fira Sans" panose="020B0604020202020204"/>
          </a:endParaRPr>
        </a:p>
      </dgm:t>
    </dgm:pt>
    <dgm:pt modelId="{2E7026BF-E4D5-4D6A-B02F-E98BA808BDF2}" type="parTrans" cxnId="{5EE030F7-6B42-4A7E-B784-0A4E3B893ACF}">
      <dgm:prSet/>
      <dgm:spPr/>
      <dgm:t>
        <a:bodyPr/>
        <a:lstStyle/>
        <a:p>
          <a:endParaRPr lang="en-US"/>
        </a:p>
      </dgm:t>
    </dgm:pt>
    <dgm:pt modelId="{E6E7EC79-AA2E-4735-B24A-F7F6ADD9746F}" type="sibTrans" cxnId="{5EE030F7-6B42-4A7E-B784-0A4E3B893ACF}">
      <dgm:prSet/>
      <dgm:spPr/>
      <dgm:t>
        <a:bodyPr/>
        <a:lstStyle/>
        <a:p>
          <a:endParaRPr lang="en-US"/>
        </a:p>
      </dgm:t>
    </dgm:pt>
    <dgm:pt modelId="{CC7299B2-00E7-43E0-A481-9C3CFBA49986}">
      <dgm:prSet custT="1"/>
      <dgm:spPr/>
      <dgm:t>
        <a:bodyPr/>
        <a:lstStyle/>
        <a:p>
          <a:r>
            <a:rPr lang="nl-BE" sz="2800" dirty="0" err="1" smtClean="0">
              <a:latin typeface="Fira Sans" panose="020B0604020202020204"/>
            </a:rPr>
            <a:t>Confidentiality</a:t>
          </a:r>
          <a:endParaRPr sz="2800" dirty="0">
            <a:latin typeface="Fira Sans" panose="020B0604020202020204"/>
          </a:endParaRPr>
        </a:p>
      </dgm:t>
    </dgm:pt>
    <dgm:pt modelId="{ED4F5C25-A6D2-440D-AC1C-436338EAA9F4}" type="parTrans" cxnId="{243C162F-3ADA-4716-95BE-52DA4D24B72F}">
      <dgm:prSet/>
      <dgm:spPr/>
      <dgm:t>
        <a:bodyPr/>
        <a:lstStyle/>
        <a:p>
          <a:endParaRPr lang="en-GB"/>
        </a:p>
      </dgm:t>
    </dgm:pt>
    <dgm:pt modelId="{BA7077CF-0888-4328-B33C-231D2F8FEFC0}" type="sibTrans" cxnId="{243C162F-3ADA-4716-95BE-52DA4D24B72F}">
      <dgm:prSet/>
      <dgm:spPr/>
      <dgm:t>
        <a:bodyPr/>
        <a:lstStyle/>
        <a:p>
          <a:endParaRPr lang="en-GB"/>
        </a:p>
      </dgm:t>
    </dgm:pt>
    <dgm:pt modelId="{4BE8089C-AC18-465F-84F3-8EC2E87E75EE}">
      <dgm:prSet custT="1"/>
      <dgm:spPr/>
      <dgm:t>
        <a:bodyPr/>
        <a:lstStyle/>
        <a:p>
          <a:r>
            <a:rPr lang="fr-BE" sz="2800" dirty="0" err="1" smtClean="0">
              <a:latin typeface="Fira Sans" panose="020B0604020202020204"/>
            </a:rPr>
            <a:t>Continuity</a:t>
          </a:r>
          <a:endParaRPr lang="nl-BE" sz="2800" dirty="0">
            <a:latin typeface="Fira Sans" panose="020B0604020202020204"/>
          </a:endParaRPr>
        </a:p>
      </dgm:t>
    </dgm:pt>
    <dgm:pt modelId="{DD3A12E5-EC70-4D68-8BEF-E0A835A07028}" type="parTrans" cxnId="{EC914EAA-75F9-4C97-B4EA-0D312B7ED137}">
      <dgm:prSet/>
      <dgm:spPr/>
      <dgm:t>
        <a:bodyPr/>
        <a:lstStyle/>
        <a:p>
          <a:endParaRPr lang="en-GB"/>
        </a:p>
      </dgm:t>
    </dgm:pt>
    <dgm:pt modelId="{3177DAC6-4532-4A36-87D3-E263ECE016BF}" type="sibTrans" cxnId="{EC914EAA-75F9-4C97-B4EA-0D312B7ED137}">
      <dgm:prSet/>
      <dgm:spPr/>
      <dgm:t>
        <a:bodyPr/>
        <a:lstStyle/>
        <a:p>
          <a:endParaRPr lang="en-GB"/>
        </a:p>
      </dgm:t>
    </dgm:pt>
    <dgm:pt modelId="{7F94B6EE-E940-4BF8-9FCD-86835691750D}">
      <dgm:prSet custT="1"/>
      <dgm:spPr/>
      <dgm:t>
        <a:bodyPr/>
        <a:lstStyle/>
        <a:p>
          <a:r>
            <a:rPr lang="fr-BE" sz="2800" dirty="0" smtClean="0">
              <a:latin typeface="Fira Sans" panose="020B0604020202020204"/>
            </a:rPr>
            <a:t>Strategic management</a:t>
          </a:r>
          <a:endParaRPr lang="nl-BE" sz="2800" dirty="0">
            <a:latin typeface="Fira Sans" panose="020B0604020202020204"/>
          </a:endParaRPr>
        </a:p>
      </dgm:t>
    </dgm:pt>
    <dgm:pt modelId="{BC7966F2-AA5D-43F4-9127-040396FE6BA4}" type="parTrans" cxnId="{5A763549-9B30-4BCF-B93B-00D91A8603B8}">
      <dgm:prSet/>
      <dgm:spPr/>
      <dgm:t>
        <a:bodyPr/>
        <a:lstStyle/>
        <a:p>
          <a:endParaRPr lang="en-GB"/>
        </a:p>
      </dgm:t>
    </dgm:pt>
    <dgm:pt modelId="{2E176003-D09F-4246-8197-28944C872C5B}" type="sibTrans" cxnId="{5A763549-9B30-4BCF-B93B-00D91A8603B8}">
      <dgm:prSet/>
      <dgm:spPr/>
      <dgm:t>
        <a:bodyPr/>
        <a:lstStyle/>
        <a:p>
          <a:endParaRPr lang="en-GB"/>
        </a:p>
      </dgm:t>
    </dgm:pt>
    <dgm:pt modelId="{9634512C-E61C-47E9-8316-17039CBEE0C6}">
      <dgm:prSet custT="1"/>
      <dgm:spPr/>
      <dgm:t>
        <a:bodyPr/>
        <a:lstStyle/>
        <a:p>
          <a:pPr rtl="0"/>
          <a:r>
            <a:rPr lang="nl-BE" sz="3600" dirty="0" err="1" smtClean="0">
              <a:latin typeface="Fira Sans" panose="020B0604020202020204"/>
            </a:rPr>
            <a:t>Opportunities</a:t>
          </a:r>
          <a:endParaRPr lang="nl-BE" sz="3600" dirty="0">
            <a:latin typeface="Fira Sans" panose="020B0604020202020204"/>
          </a:endParaRPr>
        </a:p>
      </dgm:t>
    </dgm:pt>
    <dgm:pt modelId="{2112AD8B-D139-4C08-B0B5-A9CFA5A9EC2B}" type="sibTrans" cxnId="{05D0C5BD-7CFC-4CC6-81C4-76ADEDA1112F}">
      <dgm:prSet/>
      <dgm:spPr/>
      <dgm:t>
        <a:bodyPr/>
        <a:lstStyle/>
        <a:p>
          <a:endParaRPr lang="en-US"/>
        </a:p>
      </dgm:t>
    </dgm:pt>
    <dgm:pt modelId="{DAAC38F8-0281-4002-937D-324721893B14}" type="parTrans" cxnId="{05D0C5BD-7CFC-4CC6-81C4-76ADEDA1112F}">
      <dgm:prSet/>
      <dgm:spPr/>
      <dgm:t>
        <a:bodyPr/>
        <a:lstStyle/>
        <a:p>
          <a:endParaRPr lang="en-US"/>
        </a:p>
      </dgm:t>
    </dgm:pt>
    <dgm:pt modelId="{292F29B3-4064-4D5E-9237-16A687B3BCCC}">
      <dgm:prSet custT="1"/>
      <dgm:spPr/>
      <dgm:t>
        <a:bodyPr/>
        <a:lstStyle/>
        <a:p>
          <a:r>
            <a:rPr lang="nl-BE" sz="2800" dirty="0" err="1" smtClean="0">
              <a:latin typeface="Fira Sans" panose="020B0604020202020204"/>
            </a:rPr>
            <a:t>Cost</a:t>
          </a:r>
          <a:r>
            <a:rPr lang="nl-BE" sz="2800" dirty="0" smtClean="0">
              <a:latin typeface="Fira Sans" panose="020B0604020202020204"/>
            </a:rPr>
            <a:t> management</a:t>
          </a:r>
          <a:endParaRPr sz="2800" dirty="0">
            <a:latin typeface="Fira Sans" panose="020B0604020202020204"/>
          </a:endParaRPr>
        </a:p>
      </dgm:t>
    </dgm:pt>
    <dgm:pt modelId="{EA1AA80D-D284-44FB-847E-084FDD17FD8B}" type="sibTrans" cxnId="{C0442B50-C078-4E08-9806-C7A2AB1F3A54}">
      <dgm:prSet/>
      <dgm:spPr/>
      <dgm:t>
        <a:bodyPr/>
        <a:lstStyle/>
        <a:p>
          <a:endParaRPr lang="en-GB"/>
        </a:p>
      </dgm:t>
    </dgm:pt>
    <dgm:pt modelId="{01599353-3359-469C-B97D-03521C61CF4B}" type="parTrans" cxnId="{C0442B50-C078-4E08-9806-C7A2AB1F3A54}">
      <dgm:prSet/>
      <dgm:spPr/>
      <dgm:t>
        <a:bodyPr/>
        <a:lstStyle/>
        <a:p>
          <a:endParaRPr lang="en-GB"/>
        </a:p>
      </dgm:t>
    </dgm:pt>
    <dgm:pt modelId="{8D5D99A5-F19B-49D4-8590-91CE5ECFFFC2}">
      <dgm:prSet custT="1"/>
      <dgm:spPr/>
      <dgm:t>
        <a:bodyPr/>
        <a:lstStyle/>
        <a:p>
          <a:r>
            <a:rPr lang="nl-BE" sz="2800" dirty="0" smtClean="0">
              <a:latin typeface="Fira Sans" panose="020B0604020202020204"/>
            </a:rPr>
            <a:t>Cooperation</a:t>
          </a:r>
          <a:endParaRPr lang="nl-BE" sz="2800" dirty="0">
            <a:latin typeface="Fira Sans" panose="020B0604020202020204"/>
          </a:endParaRPr>
        </a:p>
      </dgm:t>
    </dgm:pt>
    <dgm:pt modelId="{6B932A0E-9D74-441D-A19C-D973B185DF85}" type="sibTrans" cxnId="{A2CA01D8-D87F-472C-9586-0C00454CF4E1}">
      <dgm:prSet/>
      <dgm:spPr/>
      <dgm:t>
        <a:bodyPr/>
        <a:lstStyle/>
        <a:p>
          <a:endParaRPr lang="en-GB"/>
        </a:p>
      </dgm:t>
    </dgm:pt>
    <dgm:pt modelId="{1B456A15-A31F-44F0-A81B-3DEC063B81D4}" type="parTrans" cxnId="{A2CA01D8-D87F-472C-9586-0C00454CF4E1}">
      <dgm:prSet/>
      <dgm:spPr/>
      <dgm:t>
        <a:bodyPr/>
        <a:lstStyle/>
        <a:p>
          <a:endParaRPr lang="en-GB"/>
        </a:p>
      </dgm:t>
    </dgm:pt>
    <dgm:pt modelId="{EB25E094-9C4C-4BCC-9A30-5E398003B320}">
      <dgm:prSet custT="1"/>
      <dgm:spPr/>
      <dgm:t>
        <a:bodyPr/>
        <a:lstStyle/>
        <a:p>
          <a:r>
            <a:rPr sz="2800" dirty="0">
              <a:latin typeface="Fira Sans" panose="020B0604020202020204"/>
            </a:rPr>
            <a:t>Self-service</a:t>
          </a:r>
          <a:endParaRPr lang="nl-BE" sz="2800" dirty="0" smtClean="0">
            <a:latin typeface="Fira Sans" panose="020B0604020202020204"/>
          </a:endParaRPr>
        </a:p>
      </dgm:t>
    </dgm:pt>
    <dgm:pt modelId="{DBDF2901-2517-46FA-8717-0652BAE770EF}" type="sibTrans" cxnId="{4E9E4C42-A850-48F4-8DCC-55EBAF0BEE8C}">
      <dgm:prSet/>
      <dgm:spPr/>
      <dgm:t>
        <a:bodyPr/>
        <a:lstStyle/>
        <a:p>
          <a:endParaRPr lang="en-GB"/>
        </a:p>
      </dgm:t>
    </dgm:pt>
    <dgm:pt modelId="{0A09CA47-7793-4201-A41A-929E9FB5A0DB}" type="parTrans" cxnId="{4E9E4C42-A850-48F4-8DCC-55EBAF0BEE8C}">
      <dgm:prSet/>
      <dgm:spPr/>
      <dgm:t>
        <a:bodyPr/>
        <a:lstStyle/>
        <a:p>
          <a:endParaRPr lang="en-GB"/>
        </a:p>
      </dgm:t>
    </dgm:pt>
    <dgm:pt modelId="{F7B8BE3E-EC52-433F-8932-8278C3E01037}">
      <dgm:prSet custT="1"/>
      <dgm:spPr/>
      <dgm:t>
        <a:bodyPr/>
        <a:lstStyle/>
        <a:p>
          <a:r>
            <a:rPr lang="nl-BE" sz="2800" dirty="0" err="1" smtClean="0">
              <a:latin typeface="Fira Sans" panose="020B0604020202020204"/>
            </a:rPr>
            <a:t>Economies</a:t>
          </a:r>
          <a:r>
            <a:rPr lang="nl-BE" sz="2800" dirty="0" smtClean="0">
              <a:latin typeface="Fira Sans" panose="020B0604020202020204"/>
            </a:rPr>
            <a:t> of </a:t>
          </a:r>
          <a:r>
            <a:rPr lang="nl-BE" sz="2800" dirty="0" err="1" smtClean="0">
              <a:latin typeface="Fira Sans" panose="020B0604020202020204"/>
            </a:rPr>
            <a:t>scale</a:t>
          </a:r>
          <a:endParaRPr sz="2800" dirty="0">
            <a:latin typeface="Fira Sans" panose="020B0604020202020204"/>
          </a:endParaRPr>
        </a:p>
      </dgm:t>
    </dgm:pt>
    <dgm:pt modelId="{EA58653D-F053-44CC-99E9-ABA6AC9D69A3}" type="sibTrans" cxnId="{BB8E1F94-F206-47F1-9E99-23BAA41F8509}">
      <dgm:prSet/>
      <dgm:spPr/>
      <dgm:t>
        <a:bodyPr/>
        <a:lstStyle/>
        <a:p>
          <a:endParaRPr lang="en-GB"/>
        </a:p>
      </dgm:t>
    </dgm:pt>
    <dgm:pt modelId="{4A04AD3D-6025-4001-835D-75272DF9BC01}" type="parTrans" cxnId="{BB8E1F94-F206-47F1-9E99-23BAA41F8509}">
      <dgm:prSet/>
      <dgm:spPr/>
      <dgm:t>
        <a:bodyPr/>
        <a:lstStyle/>
        <a:p>
          <a:endParaRPr lang="en-GB"/>
        </a:p>
      </dgm:t>
    </dgm:pt>
    <dgm:pt modelId="{ADEC2C73-3E26-4EE0-ABF8-609EE10494D8}">
      <dgm:prSet custT="1"/>
      <dgm:spPr/>
      <dgm:t>
        <a:bodyPr/>
        <a:lstStyle/>
        <a:p>
          <a:pPr rtl="0"/>
          <a:r>
            <a:rPr lang="fr-BE" sz="2800" dirty="0" err="1" smtClean="0">
              <a:latin typeface="Fira Sans" panose="020B0604020202020204"/>
            </a:rPr>
            <a:t>Flexibility</a:t>
          </a:r>
          <a:endParaRPr lang="nl-BE" sz="2800" b="1" dirty="0">
            <a:latin typeface="Fira Sans" panose="020B0604020202020204"/>
          </a:endParaRPr>
        </a:p>
      </dgm:t>
    </dgm:pt>
    <dgm:pt modelId="{81AFA94A-D6B5-4773-9356-912C1EE5DAFF}" type="sibTrans" cxnId="{3C749E42-8BC2-4450-A07A-BF570F9C81CE}">
      <dgm:prSet/>
      <dgm:spPr/>
      <dgm:t>
        <a:bodyPr/>
        <a:lstStyle/>
        <a:p>
          <a:endParaRPr lang="en-US"/>
        </a:p>
      </dgm:t>
    </dgm:pt>
    <dgm:pt modelId="{2063D6DF-92FB-4336-A118-519FE498DEE9}" type="parTrans" cxnId="{3C749E42-8BC2-4450-A07A-BF570F9C81CE}">
      <dgm:prSet/>
      <dgm:spPr/>
      <dgm:t>
        <a:bodyPr/>
        <a:lstStyle/>
        <a:p>
          <a:endParaRPr lang="en-US"/>
        </a:p>
      </dgm:t>
    </dgm:pt>
    <dgm:pt modelId="{1985EAF8-2432-491B-80C4-B1B4328E2462}">
      <dgm:prSet custT="1"/>
      <dgm:spPr/>
      <dgm:t>
        <a:bodyPr/>
        <a:lstStyle/>
        <a:p>
          <a:pPr rtl="0"/>
          <a:r>
            <a:rPr lang="nl-BE" sz="2800" dirty="0" err="1" smtClean="0">
              <a:latin typeface="Fira Sans" panose="020B0604020202020204"/>
            </a:rPr>
            <a:t>Quality</a:t>
          </a:r>
          <a:endParaRPr lang="nl-BE" sz="2800" b="1" dirty="0">
            <a:latin typeface="Fira Sans" panose="020B0604020202020204"/>
          </a:endParaRPr>
        </a:p>
      </dgm:t>
    </dgm:pt>
    <dgm:pt modelId="{EC5E67B4-FF36-4BD3-9F30-5EE6377A7247}" type="parTrans" cxnId="{CA33D5B6-F30C-49A7-943E-5A861EC4226B}">
      <dgm:prSet/>
      <dgm:spPr/>
      <dgm:t>
        <a:bodyPr/>
        <a:lstStyle/>
        <a:p>
          <a:endParaRPr lang="fr-BE"/>
        </a:p>
      </dgm:t>
    </dgm:pt>
    <dgm:pt modelId="{546DDD4A-CED2-4EEC-B6D1-686E813E5864}" type="sibTrans" cxnId="{CA33D5B6-F30C-49A7-943E-5A861EC4226B}">
      <dgm:prSet/>
      <dgm:spPr/>
      <dgm:t>
        <a:bodyPr/>
        <a:lstStyle/>
        <a:p>
          <a:endParaRPr lang="fr-BE"/>
        </a:p>
      </dgm:t>
    </dgm:pt>
    <dgm:pt modelId="{FA67E17E-607D-4882-A487-86409CDB21D9}">
      <dgm:prSet custT="1"/>
      <dgm:spPr/>
      <dgm:t>
        <a:bodyPr/>
        <a:lstStyle/>
        <a:p>
          <a:r>
            <a:rPr lang="nl-BE" sz="2800" dirty="0" err="1" smtClean="0">
              <a:latin typeface="Fira Sans" panose="020B0604020202020204"/>
            </a:rPr>
            <a:t>Know-how</a:t>
          </a:r>
          <a:endParaRPr lang="nl-BE" sz="2800" dirty="0">
            <a:latin typeface="Fira Sans" panose="020B0604020202020204"/>
          </a:endParaRPr>
        </a:p>
      </dgm:t>
    </dgm:pt>
    <dgm:pt modelId="{9A7B8233-9737-46AD-A58F-D11CDFE32016}" type="parTrans" cxnId="{52701C77-C4C8-4F80-8C35-BD7E906EEA18}">
      <dgm:prSet/>
      <dgm:spPr/>
      <dgm:t>
        <a:bodyPr/>
        <a:lstStyle/>
        <a:p>
          <a:endParaRPr lang="fr-BE"/>
        </a:p>
      </dgm:t>
    </dgm:pt>
    <dgm:pt modelId="{16557844-A735-45B2-8562-995B4A9F68F8}" type="sibTrans" cxnId="{52701C77-C4C8-4F80-8C35-BD7E906EEA18}">
      <dgm:prSet/>
      <dgm:spPr/>
      <dgm:t>
        <a:bodyPr/>
        <a:lstStyle/>
        <a:p>
          <a:endParaRPr lang="fr-BE"/>
        </a:p>
      </dgm:t>
    </dgm:pt>
    <dgm:pt modelId="{2B73E981-B842-4BEA-A2C0-509F6D978567}" type="pres">
      <dgm:prSet presAssocID="{AB8A3637-3684-44E5-9A10-5F4B5C361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3D971C7-C27A-48B1-8591-FF8061B8D539}" type="pres">
      <dgm:prSet presAssocID="{E0675BF5-6A30-463F-BCCC-7325BA213CB0}" presName="composite" presStyleCnt="0"/>
      <dgm:spPr/>
      <dgm:t>
        <a:bodyPr/>
        <a:lstStyle/>
        <a:p>
          <a:endParaRPr lang="en-US"/>
        </a:p>
      </dgm:t>
    </dgm:pt>
    <dgm:pt modelId="{C17315EE-2492-4F67-BC27-8FA2B2624ACB}" type="pres">
      <dgm:prSet presAssocID="{E0675BF5-6A30-463F-BCCC-7325BA213CB0}" presName="parTx" presStyleLbl="alignNode1" presStyleIdx="0" presStyleCnt="2" custLinFactX="14531" custLinFactNeighborX="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07D37A6-CB37-4202-957D-F7DC1E6B4179}" type="pres">
      <dgm:prSet presAssocID="{E0675BF5-6A30-463F-BCCC-7325BA213CB0}" presName="desTx" presStyleLbl="alignAccFollowNode1" presStyleIdx="0" presStyleCnt="2" custLinFactX="14531" custLinFactNeighborX="100000" custLinFactNeighborY="44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72249B5-E59A-4069-8772-CDD68FDB595C}" type="pres">
      <dgm:prSet presAssocID="{C196FDB1-7434-4BC8-8564-16B2F402BF78}" presName="space" presStyleCnt="0"/>
      <dgm:spPr/>
      <dgm:t>
        <a:bodyPr/>
        <a:lstStyle/>
        <a:p>
          <a:endParaRPr lang="en-US"/>
        </a:p>
      </dgm:t>
    </dgm:pt>
    <dgm:pt modelId="{5F3F2DBF-108F-4FB2-91BE-020C6509EE90}" type="pres">
      <dgm:prSet presAssocID="{9634512C-E61C-47E9-8316-17039CBEE0C6}" presName="composite" presStyleCnt="0"/>
      <dgm:spPr/>
      <dgm:t>
        <a:bodyPr/>
        <a:lstStyle/>
        <a:p>
          <a:endParaRPr lang="en-US"/>
        </a:p>
      </dgm:t>
    </dgm:pt>
    <dgm:pt modelId="{41006EA0-1C35-4ADD-BA65-5F5F80C2EF6E}" type="pres">
      <dgm:prSet presAssocID="{9634512C-E61C-47E9-8316-17039CBEE0C6}" presName="parTx" presStyleLbl="alignNode1" presStyleIdx="1" presStyleCnt="2" custScaleX="107699" custLinFactX="-14806" custLinFactNeighborX="-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700F79-E3C7-4DDC-921A-EAB47CBD965F}" type="pres">
      <dgm:prSet presAssocID="{9634512C-E61C-47E9-8316-17039CBEE0C6}" presName="desTx" presStyleLbl="alignAccFollowNode1" presStyleIdx="1" presStyleCnt="2" custScaleX="107411" custLinFactX="-14806" custLinFactNeighborX="-100000" custLinFactNeighborY="-3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E49E9ACA-E674-4232-B950-691C844A854F}" type="presOf" srcId="{7F94B6EE-E940-4BF8-9FCD-86835691750D}" destId="{C07D37A6-CB37-4202-957D-F7DC1E6B4179}" srcOrd="0" destOrd="4" presId="urn:microsoft.com/office/officeart/2005/8/layout/hList1"/>
    <dgm:cxn modelId="{05F67E10-8E01-4305-9A9C-E7B4BBDF3F1E}" type="presOf" srcId="{F7B8BE3E-EC52-433F-8932-8278C3E01037}" destId="{E9700F79-E3C7-4DDC-921A-EAB47CBD965F}" srcOrd="0" destOrd="2" presId="urn:microsoft.com/office/officeart/2005/8/layout/hList1"/>
    <dgm:cxn modelId="{05D0C5BD-7CFC-4CC6-81C4-76ADEDA1112F}" srcId="{AB8A3637-3684-44E5-9A10-5F4B5C36144B}" destId="{9634512C-E61C-47E9-8316-17039CBEE0C6}" srcOrd="1" destOrd="0" parTransId="{DAAC38F8-0281-4002-937D-324721893B14}" sibTransId="{2112AD8B-D139-4C08-B0B5-A9CFA5A9EC2B}"/>
    <dgm:cxn modelId="{C0442B50-C078-4E08-9806-C7A2AB1F3A54}" srcId="{9634512C-E61C-47E9-8316-17039CBEE0C6}" destId="{292F29B3-4064-4D5E-9237-16A687B3BCCC}" srcOrd="5" destOrd="0" parTransId="{01599353-3359-469C-B97D-03521C61CF4B}" sibTransId="{EA1AA80D-D284-44FB-847E-084FDD17FD8B}"/>
    <dgm:cxn modelId="{8EE05801-AC5B-4734-BCBF-D5A7F4FECEC6}" type="presOf" srcId="{1985EAF8-2432-491B-80C4-B1B4328E2462}" destId="{E9700F79-E3C7-4DDC-921A-EAB47CBD965F}" srcOrd="0" destOrd="1" presId="urn:microsoft.com/office/officeart/2005/8/layout/hList1"/>
    <dgm:cxn modelId="{77CA3A0B-4532-4439-A61E-4EA3577A4499}" type="presOf" srcId="{292F29B3-4064-4D5E-9237-16A687B3BCCC}" destId="{E9700F79-E3C7-4DDC-921A-EAB47CBD965F}" srcOrd="0" destOrd="5" presId="urn:microsoft.com/office/officeart/2005/8/layout/hList1"/>
    <dgm:cxn modelId="{A2CA01D8-D87F-472C-9586-0C00454CF4E1}" srcId="{9634512C-E61C-47E9-8316-17039CBEE0C6}" destId="{8D5D99A5-F19B-49D4-8590-91CE5ECFFFC2}" srcOrd="4" destOrd="0" parTransId="{1B456A15-A31F-44F0-A81B-3DEC063B81D4}" sibTransId="{6B932A0E-9D74-441D-A19C-D973B185DF85}"/>
    <dgm:cxn modelId="{87262193-D18E-4ACF-AD69-DCCFDB95BAEB}" type="presOf" srcId="{9EC295CC-6447-4F8A-ACF1-9777618B0F2D}" destId="{C07D37A6-CB37-4202-957D-F7DC1E6B4179}" srcOrd="0" destOrd="0" presId="urn:microsoft.com/office/officeart/2005/8/layout/hList1"/>
    <dgm:cxn modelId="{545B7C5E-6855-4946-A496-C0B9CE13C3E7}" type="presOf" srcId="{4BE8089C-AC18-465F-84F3-8EC2E87E75EE}" destId="{C07D37A6-CB37-4202-957D-F7DC1E6B4179}" srcOrd="0" destOrd="2" presId="urn:microsoft.com/office/officeart/2005/8/layout/hList1"/>
    <dgm:cxn modelId="{BB8E1F94-F206-47F1-9E99-23BAA41F8509}" srcId="{9634512C-E61C-47E9-8316-17039CBEE0C6}" destId="{F7B8BE3E-EC52-433F-8932-8278C3E01037}" srcOrd="2" destOrd="0" parTransId="{4A04AD3D-6025-4001-835D-75272DF9BC01}" sibTransId="{EA58653D-F053-44CC-99E9-ABA6AC9D69A3}"/>
    <dgm:cxn modelId="{3C749E42-8BC2-4450-A07A-BF570F9C81CE}" srcId="{9634512C-E61C-47E9-8316-17039CBEE0C6}" destId="{ADEC2C73-3E26-4EE0-ABF8-609EE10494D8}" srcOrd="0" destOrd="0" parTransId="{2063D6DF-92FB-4336-A118-519FE498DEE9}" sibTransId="{81AFA94A-D6B5-4773-9356-912C1EE5DAFF}"/>
    <dgm:cxn modelId="{EC914EAA-75F9-4C97-B4EA-0D312B7ED137}" srcId="{E0675BF5-6A30-463F-BCCC-7325BA213CB0}" destId="{4BE8089C-AC18-465F-84F3-8EC2E87E75EE}" srcOrd="2" destOrd="0" parTransId="{DD3A12E5-EC70-4D68-8BEF-E0A835A07028}" sibTransId="{3177DAC6-4532-4A36-87D3-E263ECE016BF}"/>
    <dgm:cxn modelId="{84EF5A78-0969-47EA-A5D3-C434CB06458D}" type="presOf" srcId="{EB25E094-9C4C-4BCC-9A30-5E398003B320}" destId="{E9700F79-E3C7-4DDC-921A-EAB47CBD965F}" srcOrd="0" destOrd="3" presId="urn:microsoft.com/office/officeart/2005/8/layout/hList1"/>
    <dgm:cxn modelId="{A10468F9-C481-42EC-BEC5-0185BEA0EE03}" type="presOf" srcId="{8D5D99A5-F19B-49D4-8590-91CE5ECFFFC2}" destId="{E9700F79-E3C7-4DDC-921A-EAB47CBD965F}" srcOrd="0" destOrd="4" presId="urn:microsoft.com/office/officeart/2005/8/layout/hList1"/>
    <dgm:cxn modelId="{5F36DACB-CDB9-4664-880E-ED806FA3C25A}" srcId="{AB8A3637-3684-44E5-9A10-5F4B5C36144B}" destId="{E0675BF5-6A30-463F-BCCC-7325BA213CB0}" srcOrd="0" destOrd="0" parTransId="{9F98DFF4-3924-4895-A6DB-5392D59636BC}" sibTransId="{C196FDB1-7434-4BC8-8564-16B2F402BF78}"/>
    <dgm:cxn modelId="{243C162F-3ADA-4716-95BE-52DA4D24B72F}" srcId="{E0675BF5-6A30-463F-BCCC-7325BA213CB0}" destId="{CC7299B2-00E7-43E0-A481-9C3CFBA49986}" srcOrd="1" destOrd="0" parTransId="{ED4F5C25-A6D2-440D-AC1C-436338EAA9F4}" sibTransId="{BA7077CF-0888-4328-B33C-231D2F8FEFC0}"/>
    <dgm:cxn modelId="{4607AF53-8D5D-4F3D-A922-69C94E55A230}" type="presOf" srcId="{AB8A3637-3684-44E5-9A10-5F4B5C36144B}" destId="{2B73E981-B842-4BEA-A2C0-509F6D978567}" srcOrd="0" destOrd="0" presId="urn:microsoft.com/office/officeart/2005/8/layout/hList1"/>
    <dgm:cxn modelId="{CA33D5B6-F30C-49A7-943E-5A861EC4226B}" srcId="{9634512C-E61C-47E9-8316-17039CBEE0C6}" destId="{1985EAF8-2432-491B-80C4-B1B4328E2462}" srcOrd="1" destOrd="0" parTransId="{EC5E67B4-FF36-4BD3-9F30-5EE6377A7247}" sibTransId="{546DDD4A-CED2-4EEC-B6D1-686E813E5864}"/>
    <dgm:cxn modelId="{52701C77-C4C8-4F80-8C35-BD7E906EEA18}" srcId="{E0675BF5-6A30-463F-BCCC-7325BA213CB0}" destId="{FA67E17E-607D-4882-A487-86409CDB21D9}" srcOrd="3" destOrd="0" parTransId="{9A7B8233-9737-46AD-A58F-D11CDFE32016}" sibTransId="{16557844-A735-45B2-8562-995B4A9F68F8}"/>
    <dgm:cxn modelId="{5A763549-9B30-4BCF-B93B-00D91A8603B8}" srcId="{E0675BF5-6A30-463F-BCCC-7325BA213CB0}" destId="{7F94B6EE-E940-4BF8-9FCD-86835691750D}" srcOrd="4" destOrd="0" parTransId="{BC7966F2-AA5D-43F4-9127-040396FE6BA4}" sibTransId="{2E176003-D09F-4246-8197-28944C872C5B}"/>
    <dgm:cxn modelId="{0C70C610-6966-4016-B31B-E9CAFB562C9E}" type="presOf" srcId="{FA67E17E-607D-4882-A487-86409CDB21D9}" destId="{C07D37A6-CB37-4202-957D-F7DC1E6B4179}" srcOrd="0" destOrd="3" presId="urn:microsoft.com/office/officeart/2005/8/layout/hList1"/>
    <dgm:cxn modelId="{7C1A610A-33C6-4866-8834-33CADA4FB740}" type="presOf" srcId="{ADEC2C73-3E26-4EE0-ABF8-609EE10494D8}" destId="{E9700F79-E3C7-4DDC-921A-EAB47CBD965F}" srcOrd="0" destOrd="0" presId="urn:microsoft.com/office/officeart/2005/8/layout/hList1"/>
    <dgm:cxn modelId="{5EE030F7-6B42-4A7E-B784-0A4E3B893ACF}" srcId="{E0675BF5-6A30-463F-BCCC-7325BA213CB0}" destId="{9EC295CC-6447-4F8A-ACF1-9777618B0F2D}" srcOrd="0" destOrd="0" parTransId="{2E7026BF-E4D5-4D6A-B02F-E98BA808BDF2}" sibTransId="{E6E7EC79-AA2E-4735-B24A-F7F6ADD9746F}"/>
    <dgm:cxn modelId="{4E9E4C42-A850-48F4-8DCC-55EBAF0BEE8C}" srcId="{9634512C-E61C-47E9-8316-17039CBEE0C6}" destId="{EB25E094-9C4C-4BCC-9A30-5E398003B320}" srcOrd="3" destOrd="0" parTransId="{0A09CA47-7793-4201-A41A-929E9FB5A0DB}" sibTransId="{DBDF2901-2517-46FA-8717-0652BAE770EF}"/>
    <dgm:cxn modelId="{5032AEB7-2437-43C4-8218-F0FF0719D96E}" type="presOf" srcId="{9634512C-E61C-47E9-8316-17039CBEE0C6}" destId="{41006EA0-1C35-4ADD-BA65-5F5F80C2EF6E}" srcOrd="0" destOrd="0" presId="urn:microsoft.com/office/officeart/2005/8/layout/hList1"/>
    <dgm:cxn modelId="{FC6D47C1-8C46-4AA6-9BCC-304D6072B2BE}" type="presOf" srcId="{E0675BF5-6A30-463F-BCCC-7325BA213CB0}" destId="{C17315EE-2492-4F67-BC27-8FA2B2624ACB}" srcOrd="0" destOrd="0" presId="urn:microsoft.com/office/officeart/2005/8/layout/hList1"/>
    <dgm:cxn modelId="{A1C58DB2-1A3E-4326-8899-805B0759B94D}" type="presOf" srcId="{CC7299B2-00E7-43E0-A481-9C3CFBA49986}" destId="{C07D37A6-CB37-4202-957D-F7DC1E6B4179}" srcOrd="0" destOrd="1" presId="urn:microsoft.com/office/officeart/2005/8/layout/hList1"/>
    <dgm:cxn modelId="{8E399EA5-5B54-4F35-8F52-1DE6EA0412C5}" type="presParOf" srcId="{2B73E981-B842-4BEA-A2C0-509F6D978567}" destId="{13D971C7-C27A-48B1-8591-FF8061B8D539}" srcOrd="0" destOrd="0" presId="urn:microsoft.com/office/officeart/2005/8/layout/hList1"/>
    <dgm:cxn modelId="{EC965126-7C97-4831-A515-A07FDA26F306}" type="presParOf" srcId="{13D971C7-C27A-48B1-8591-FF8061B8D539}" destId="{C17315EE-2492-4F67-BC27-8FA2B2624ACB}" srcOrd="0" destOrd="0" presId="urn:microsoft.com/office/officeart/2005/8/layout/hList1"/>
    <dgm:cxn modelId="{468640AE-47B2-4DA3-8BC0-6435107469A0}" type="presParOf" srcId="{13D971C7-C27A-48B1-8591-FF8061B8D539}" destId="{C07D37A6-CB37-4202-957D-F7DC1E6B4179}" srcOrd="1" destOrd="0" presId="urn:microsoft.com/office/officeart/2005/8/layout/hList1"/>
    <dgm:cxn modelId="{AAB6A2F5-125B-40AF-8ADC-FD5172D09F60}" type="presParOf" srcId="{2B73E981-B842-4BEA-A2C0-509F6D978567}" destId="{272249B5-E59A-4069-8772-CDD68FDB595C}" srcOrd="1" destOrd="0" presId="urn:microsoft.com/office/officeart/2005/8/layout/hList1"/>
    <dgm:cxn modelId="{47262DE5-EE98-4324-B141-232E15E2EC2A}" type="presParOf" srcId="{2B73E981-B842-4BEA-A2C0-509F6D978567}" destId="{5F3F2DBF-108F-4FB2-91BE-020C6509EE90}" srcOrd="2" destOrd="0" presId="urn:microsoft.com/office/officeart/2005/8/layout/hList1"/>
    <dgm:cxn modelId="{DB675376-B4B9-4A0E-9070-783716BB7E62}" type="presParOf" srcId="{5F3F2DBF-108F-4FB2-91BE-020C6509EE90}" destId="{41006EA0-1C35-4ADD-BA65-5F5F80C2EF6E}" srcOrd="0" destOrd="0" presId="urn:microsoft.com/office/officeart/2005/8/layout/hList1"/>
    <dgm:cxn modelId="{646CB7F3-B5A7-4B3B-928B-2AB05C06F97A}" type="presParOf" srcId="{5F3F2DBF-108F-4FB2-91BE-020C6509EE90}" destId="{E9700F79-E3C7-4DDC-921A-EAB47CBD9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lang="nl-BE" dirty="0" err="1" smtClean="0">
              <a:latin typeface="Fira Sans" panose="020B0604020202020204"/>
            </a:rPr>
            <a:t>Coordination</a:t>
          </a:r>
          <a:r>
            <a:rPr lang="nl-BE" dirty="0" smtClean="0">
              <a:latin typeface="Fira Sans" panose="020B0604020202020204"/>
            </a:rPr>
            <a:t> of digital </a:t>
          </a:r>
          <a:r>
            <a:rPr lang="nl-BE" dirty="0" err="1" smtClean="0">
              <a:latin typeface="Fira Sans" panose="020B0604020202020204"/>
            </a:rPr>
            <a:t>subprocesses</a:t>
          </a:r>
          <a:endParaRPr lang="nl-BE" dirty="0">
            <a:latin typeface="Fira Sans" panose="020B0604020202020204"/>
          </a:endParaRPr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426C232F-332D-4FF2-A820-7A068898BF0D}">
      <dgm:prSet/>
      <dgm:spPr/>
      <dgm:t>
        <a:bodyPr/>
        <a:lstStyle/>
        <a:p>
          <a:pPr rtl="0"/>
          <a:r>
            <a:rPr lang="nl-BE" dirty="0" smtClean="0">
              <a:latin typeface="Fira Sans" panose="020B0604020202020204"/>
            </a:rPr>
            <a:t>Portal</a:t>
          </a:r>
          <a:endParaRPr lang="nl-BE" dirty="0">
            <a:latin typeface="Fira Sans" panose="020B0604020202020204"/>
          </a:endParaRPr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AE2357B3-F8D1-4E13-B807-E393E9FC5539}">
      <dgm:prSet/>
      <dgm:spPr/>
      <dgm:t>
        <a:bodyPr/>
        <a:lstStyle/>
        <a:p>
          <a:pPr rtl="0"/>
          <a:r>
            <a:rPr lang="nl-BE" dirty="0" err="1" smtClean="0">
              <a:latin typeface="Fira Sans" panose="020B0604020202020204"/>
            </a:rPr>
            <a:t>Integrated</a:t>
          </a:r>
          <a:r>
            <a:rPr lang="nl-BE" dirty="0" smtClean="0">
              <a:latin typeface="Fira Sans" panose="020B0604020202020204"/>
            </a:rPr>
            <a:t> user and </a:t>
          </a:r>
          <a:r>
            <a:rPr lang="nl-BE" dirty="0" err="1" smtClean="0">
              <a:latin typeface="Fira Sans" panose="020B0604020202020204"/>
            </a:rPr>
            <a:t>access</a:t>
          </a:r>
          <a:r>
            <a:rPr lang="nl-BE" dirty="0" smtClean="0">
              <a:latin typeface="Fira Sans" panose="020B0604020202020204"/>
            </a:rPr>
            <a:t> management</a:t>
          </a:r>
          <a:endParaRPr lang="nl-BE" dirty="0">
            <a:latin typeface="Fira Sans" panose="020B0604020202020204"/>
          </a:endParaRPr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81FDCA61-7A32-4339-89E8-DD3704FB86F4}">
      <dgm:prSet/>
      <dgm:spPr/>
      <dgm:t>
        <a:bodyPr/>
        <a:lstStyle/>
        <a:p>
          <a:pPr rtl="0"/>
          <a:r>
            <a:rPr lang="nl-BE" dirty="0" smtClean="0">
              <a:latin typeface="Fira Sans" panose="020B0604020202020204"/>
            </a:rPr>
            <a:t>Management of </a:t>
          </a:r>
          <a:r>
            <a:rPr dirty="0" smtClean="0">
              <a:latin typeface="Fira Sans" panose="020B0604020202020204"/>
            </a:rPr>
            <a:t>logs</a:t>
          </a:r>
          <a:endParaRPr lang="nl-BE" dirty="0">
            <a:latin typeface="Fira Sans" panose="020B0604020202020204"/>
          </a:endParaRPr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F9B22A10-E2AD-420E-86FD-C6A619FB34C3}">
      <dgm:prSet/>
      <dgm:spPr/>
      <dgm:t>
        <a:bodyPr/>
        <a:lstStyle/>
        <a:p>
          <a:pPr rtl="0"/>
          <a:r>
            <a:rPr lang="nl-BE" dirty="0" smtClean="0">
              <a:latin typeface="Fira Sans" panose="020B0604020202020204"/>
            </a:rPr>
            <a:t>System </a:t>
          </a:r>
          <a:r>
            <a:rPr lang="nl-BE" dirty="0" err="1" smtClean="0">
              <a:latin typeface="Fira Sans" panose="020B0604020202020204"/>
            </a:rPr>
            <a:t>for</a:t>
          </a:r>
          <a:r>
            <a:rPr lang="nl-BE" dirty="0" smtClean="0">
              <a:latin typeface="Fira Sans" panose="020B0604020202020204"/>
            </a:rPr>
            <a:t> </a:t>
          </a:r>
          <a:r>
            <a:rPr smtClean="0">
              <a:latin typeface="Fira Sans" panose="020B0604020202020204"/>
            </a:rPr>
            <a:t>end-to-end </a:t>
          </a:r>
          <a:r>
            <a:rPr lang="nl-BE" dirty="0" err="1" smtClean="0">
              <a:latin typeface="Fira Sans" panose="020B0604020202020204"/>
            </a:rPr>
            <a:t>encryption</a:t>
          </a:r>
          <a:endParaRPr lang="nl-BE" dirty="0">
            <a:latin typeface="Fira Sans" panose="020B0604020202020204"/>
          </a:endParaRPr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 smtClean="0">
              <a:solidFill>
                <a:srgbClr val="3E6E5A"/>
              </a:solidFill>
              <a:latin typeface="Fira Sans" panose="020B0604020202020204"/>
            </a:rPr>
            <a:t>eHealth</a:t>
          </a:r>
          <a:r>
            <a:rPr dirty="0">
              <a:latin typeface="Fira Sans" panose="020B0604020202020204"/>
            </a:rPr>
            <a:t>Box</a:t>
          </a:r>
          <a:endParaRPr lang="nl-BE" dirty="0">
            <a:latin typeface="Fira Sans" panose="020B0604020202020204"/>
          </a:endParaRPr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3069D4A7-A9EB-432B-8415-5BE83922B144}">
      <dgm:prSet/>
      <dgm:spPr/>
      <dgm:t>
        <a:bodyPr/>
        <a:lstStyle/>
        <a:p>
          <a:pPr rtl="0"/>
          <a:r>
            <a:rPr>
              <a:latin typeface="Fira Sans" panose="020B0604020202020204"/>
            </a:rPr>
            <a:t>Timestamping</a:t>
          </a:r>
          <a:endParaRPr lang="nl-BE" dirty="0">
            <a:latin typeface="Fira Sans" panose="020B0604020202020204"/>
          </a:endParaRPr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53250AAA-89D6-4377-B3C0-0E5BF972A3C0}">
      <dgm:prSet/>
      <dgm:spPr/>
      <dgm:t>
        <a:bodyPr/>
        <a:lstStyle/>
        <a:p>
          <a:pPr rtl="0"/>
          <a:r>
            <a:rPr lang="nl-BE" dirty="0" err="1" smtClean="0">
              <a:latin typeface="Fira Sans" panose="020B0604020202020204"/>
            </a:rPr>
            <a:t>Encryption</a:t>
          </a:r>
          <a:r>
            <a:rPr lang="nl-BE" dirty="0" smtClean="0">
              <a:latin typeface="Fira Sans" panose="020B0604020202020204"/>
            </a:rPr>
            <a:t> </a:t>
          </a:r>
          <a:r>
            <a:rPr lang="nl-BE" dirty="0" err="1" smtClean="0">
              <a:latin typeface="Fira Sans" panose="020B0604020202020204"/>
            </a:rPr>
            <a:t>and</a:t>
          </a:r>
          <a:r>
            <a:rPr lang="nl-BE" dirty="0" smtClean="0">
              <a:latin typeface="Fira Sans" panose="020B0604020202020204"/>
            </a:rPr>
            <a:t> </a:t>
          </a:r>
          <a:r>
            <a:rPr lang="nl-BE" dirty="0" err="1" smtClean="0">
              <a:latin typeface="Fira Sans" panose="020B0604020202020204"/>
            </a:rPr>
            <a:t>anonymization</a:t>
          </a:r>
          <a:endParaRPr lang="nl-BE" dirty="0">
            <a:latin typeface="Fira Sans" panose="020B0604020202020204"/>
          </a:endParaRPr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ADE4E262-EB9E-448C-8B46-6B6521E6B92F}">
      <dgm:prSet/>
      <dgm:spPr/>
      <dgm:t>
        <a:bodyPr/>
        <a:lstStyle/>
        <a:p>
          <a:pPr rtl="0"/>
          <a:r>
            <a:rPr lang="nl-BE" dirty="0" err="1" smtClean="0">
              <a:latin typeface="Fira Sans" panose="020B0604020202020204"/>
            </a:rPr>
            <a:t>Consultation</a:t>
          </a:r>
          <a:r>
            <a:rPr lang="nl-BE" dirty="0" smtClean="0">
              <a:latin typeface="Fira Sans" panose="020B0604020202020204"/>
            </a:rPr>
            <a:t> of the National Register and the CBSS Registers</a:t>
          </a:r>
          <a:endParaRPr lang="nl-BE" dirty="0">
            <a:latin typeface="Fira Sans" panose="020B0604020202020204"/>
          </a:endParaRPr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66800CA2-1263-488B-9901-BF5AA9A26379}">
      <dgm:prSet/>
      <dgm:spPr/>
      <dgm:t>
        <a:bodyPr/>
        <a:lstStyle/>
        <a:p>
          <a:pPr rtl="0"/>
          <a:r>
            <a:rPr lang="nl-BE" dirty="0" err="1" smtClean="0">
              <a:latin typeface="Fira Sans" panose="020B0604020202020204"/>
            </a:rPr>
            <a:t>Reference</a:t>
          </a:r>
          <a:r>
            <a:rPr lang="nl-BE" dirty="0" smtClean="0">
              <a:latin typeface="Fira Sans" panose="020B0604020202020204"/>
            </a:rPr>
            <a:t> directory </a:t>
          </a:r>
          <a:r>
            <a:rPr smtClean="0">
              <a:latin typeface="Fira Sans" panose="020B0604020202020204"/>
            </a:rPr>
            <a:t>(metahub</a:t>
          </a:r>
          <a:r>
            <a:rPr>
              <a:latin typeface="Fira Sans" panose="020B0604020202020204"/>
            </a:rPr>
            <a:t>)</a:t>
          </a:r>
          <a:endParaRPr lang="nl-BE" dirty="0">
            <a:latin typeface="Fira Sans" panose="020B0604020202020204"/>
          </a:endParaRPr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>
            <a:latin typeface="Fira Sans" panose="020B0604020202020204"/>
          </a:endParaRPr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E7AC688-5862-4ECA-BB84-2BCF9CF81B0B}" type="presOf" srcId="{426C232F-332D-4FF2-A820-7A068898BF0D}" destId="{A9AE0183-4578-4303-9373-BBB0DAF179FE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8C7E7725-A497-4037-A139-AF15D951AFA1}" type="presOf" srcId="{E7919EDD-7680-4985-B198-1CBB0F9E96AC}" destId="{7A8D609C-F894-4686-8594-F633FD78C201}" srcOrd="0" destOrd="0" presId="urn:microsoft.com/office/officeart/2008/layout/PictureStrips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A444DDB9-D35C-46F8-8488-C1F7197F9182}" type="presOf" srcId="{ADE4E262-EB9E-448C-8B46-6B6521E6B92F}" destId="{E0757731-3698-433B-8E7C-2EB749869931}" srcOrd="0" destOrd="0" presId="urn:microsoft.com/office/officeart/2008/layout/PictureStrips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F600289E-0336-42BD-B171-AB15BE7224AB}" type="presOf" srcId="{AE2357B3-F8D1-4E13-B807-E393E9FC5539}" destId="{DC5DD086-89E5-4CD9-B1D2-0E7FF2C522A2}" srcOrd="0" destOrd="0" presId="urn:microsoft.com/office/officeart/2008/layout/PictureStrips"/>
    <dgm:cxn modelId="{21C25C71-AB8B-4C20-85B5-C17B9B1E4033}" type="presOf" srcId="{3069D4A7-A9EB-432B-8415-5BE83922B144}" destId="{9C5C0C8B-F255-4694-B3C6-8BE7DBC5F7E5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CE02E497-0328-4585-B28E-BAC8C261DBD8}" type="presOf" srcId="{53250AAA-89D6-4377-B3C0-0E5BF972A3C0}" destId="{411BB13E-A3FD-42F9-8D3A-DD2DDC4A3516}" srcOrd="0" destOrd="0" presId="urn:microsoft.com/office/officeart/2008/layout/PictureStrips"/>
    <dgm:cxn modelId="{EB766CE6-1BA2-4197-BFB2-3221657CD480}" type="presOf" srcId="{F9B22A10-E2AD-420E-86FD-C6A619FB34C3}" destId="{610D24CD-EC64-4585-8806-7B24163BBCA5}" srcOrd="0" destOrd="0" presId="urn:microsoft.com/office/officeart/2008/layout/PictureStrips"/>
    <dgm:cxn modelId="{63B883BD-3681-41BA-A4CF-E7CC5E96466A}" type="presOf" srcId="{D1B0C0D0-7AB7-487B-ADF8-3BB3DD4E9EE7}" destId="{9E029134-162C-442E-A062-F55ADB999C33}" srcOrd="0" destOrd="0" presId="urn:microsoft.com/office/officeart/2008/layout/PictureStrips"/>
    <dgm:cxn modelId="{B6995FD8-4539-4D31-9886-4FB252ED244E}" type="presOf" srcId="{DE482DF0-5C86-4767-9CE5-54725DF28573}" destId="{4F50CB91-2850-4662-936D-F5CF85EB32D2}" srcOrd="0" destOrd="0" presId="urn:microsoft.com/office/officeart/2008/layout/PictureStrips"/>
    <dgm:cxn modelId="{83A33728-9C8E-4841-9FA1-BA3C22C7A230}" type="presOf" srcId="{66800CA2-1263-488B-9901-BF5AA9A26379}" destId="{22C56DC3-2158-416C-A2CA-0A41276F6E72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95489B5E-632E-4231-A454-043A68161B51}" type="presOf" srcId="{81FDCA61-7A32-4339-89E8-DD3704FB86F4}" destId="{6F6ACCCA-7573-4F27-BB76-D1BFA52EAEE3}" srcOrd="0" destOrd="0" presId="urn:microsoft.com/office/officeart/2008/layout/PictureStrips"/>
    <dgm:cxn modelId="{9B59BD40-921B-45FA-99B0-4E319A06AAAC}" type="presParOf" srcId="{9E029134-162C-442E-A062-F55ADB999C33}" destId="{60E777AF-AE30-4678-946F-1FF94928EBDC}" srcOrd="0" destOrd="0" presId="urn:microsoft.com/office/officeart/2008/layout/PictureStrips"/>
    <dgm:cxn modelId="{B2693FE7-CCA6-4862-AC1A-974FAE750891}" type="presParOf" srcId="{60E777AF-AE30-4678-946F-1FF94928EBDC}" destId="{7A8D609C-F894-4686-8594-F633FD78C201}" srcOrd="0" destOrd="0" presId="urn:microsoft.com/office/officeart/2008/layout/PictureStrips"/>
    <dgm:cxn modelId="{FFBC529A-73A9-48C0-A021-6D74D8CFD13B}" type="presParOf" srcId="{60E777AF-AE30-4678-946F-1FF94928EBDC}" destId="{8B00EC11-24E0-4E0C-8101-DB576F31F9D2}" srcOrd="1" destOrd="0" presId="urn:microsoft.com/office/officeart/2008/layout/PictureStrips"/>
    <dgm:cxn modelId="{387BE437-DC65-423E-9718-77DA9D04C815}" type="presParOf" srcId="{9E029134-162C-442E-A062-F55ADB999C33}" destId="{7105A6FE-D318-4A98-A922-671C581530DC}" srcOrd="1" destOrd="0" presId="urn:microsoft.com/office/officeart/2008/layout/PictureStrips"/>
    <dgm:cxn modelId="{D2778432-14B6-497E-A8D5-1D31DE0362E9}" type="presParOf" srcId="{9E029134-162C-442E-A062-F55ADB999C33}" destId="{85CFEB57-FC52-4321-A97D-3211B5D63D4D}" srcOrd="2" destOrd="0" presId="urn:microsoft.com/office/officeart/2008/layout/PictureStrips"/>
    <dgm:cxn modelId="{F96C4503-9F02-4812-893D-CB99C693E6F0}" type="presParOf" srcId="{85CFEB57-FC52-4321-A97D-3211B5D63D4D}" destId="{A9AE0183-4578-4303-9373-BBB0DAF179FE}" srcOrd="0" destOrd="0" presId="urn:microsoft.com/office/officeart/2008/layout/PictureStrips"/>
    <dgm:cxn modelId="{1EB91EDF-713D-4426-BD06-B957154CAAEA}" type="presParOf" srcId="{85CFEB57-FC52-4321-A97D-3211B5D63D4D}" destId="{17BB8C5E-ACC5-4AEA-AC3B-15C53CC548C0}" srcOrd="1" destOrd="0" presId="urn:microsoft.com/office/officeart/2008/layout/PictureStrips"/>
    <dgm:cxn modelId="{65884122-57E8-4159-8741-8493F871E2C6}" type="presParOf" srcId="{9E029134-162C-442E-A062-F55ADB999C33}" destId="{3DF2FDF0-8F29-4351-969E-A1025413C53F}" srcOrd="3" destOrd="0" presId="urn:microsoft.com/office/officeart/2008/layout/PictureStrips"/>
    <dgm:cxn modelId="{C7754672-305C-4F97-86BE-21157EE36389}" type="presParOf" srcId="{9E029134-162C-442E-A062-F55ADB999C33}" destId="{51949F69-36F9-42ED-A197-4A357D3FCC84}" srcOrd="4" destOrd="0" presId="urn:microsoft.com/office/officeart/2008/layout/PictureStrips"/>
    <dgm:cxn modelId="{0576192F-B1EF-4E02-AF10-7E7C8A576D16}" type="presParOf" srcId="{51949F69-36F9-42ED-A197-4A357D3FCC84}" destId="{DC5DD086-89E5-4CD9-B1D2-0E7FF2C522A2}" srcOrd="0" destOrd="0" presId="urn:microsoft.com/office/officeart/2008/layout/PictureStrips"/>
    <dgm:cxn modelId="{7F75928B-CD6C-44A5-A270-9480E7F53D05}" type="presParOf" srcId="{51949F69-36F9-42ED-A197-4A357D3FCC84}" destId="{DEDE190B-7605-44A7-B19B-482157C4ED09}" srcOrd="1" destOrd="0" presId="urn:microsoft.com/office/officeart/2008/layout/PictureStrips"/>
    <dgm:cxn modelId="{40720B88-3F1A-4EEE-B1D9-99B22DF11B59}" type="presParOf" srcId="{9E029134-162C-442E-A062-F55ADB999C33}" destId="{800A896D-7DD0-4D28-BE08-D3B8F3F2A8C6}" srcOrd="5" destOrd="0" presId="urn:microsoft.com/office/officeart/2008/layout/PictureStrips"/>
    <dgm:cxn modelId="{B9D412E6-A296-45CE-84F3-D19B07DF4B83}" type="presParOf" srcId="{9E029134-162C-442E-A062-F55ADB999C33}" destId="{09DCF082-D387-4036-A517-A57508B9F296}" srcOrd="6" destOrd="0" presId="urn:microsoft.com/office/officeart/2008/layout/PictureStrips"/>
    <dgm:cxn modelId="{7DBFB250-4B0B-4E50-A197-5B9BB5345142}" type="presParOf" srcId="{09DCF082-D387-4036-A517-A57508B9F296}" destId="{6F6ACCCA-7573-4F27-BB76-D1BFA52EAEE3}" srcOrd="0" destOrd="0" presId="urn:microsoft.com/office/officeart/2008/layout/PictureStrips"/>
    <dgm:cxn modelId="{672E00A3-C2C6-495E-8369-880A98CAFD9D}" type="presParOf" srcId="{09DCF082-D387-4036-A517-A57508B9F296}" destId="{F94043AE-FBAE-4418-8D10-10B1481C95AF}" srcOrd="1" destOrd="0" presId="urn:microsoft.com/office/officeart/2008/layout/PictureStrips"/>
    <dgm:cxn modelId="{D1D77498-1019-4856-A6DB-A96195DDFCC3}" type="presParOf" srcId="{9E029134-162C-442E-A062-F55ADB999C33}" destId="{2F838AD4-66C5-4737-8D8D-66F3281C6FE1}" srcOrd="7" destOrd="0" presId="urn:microsoft.com/office/officeart/2008/layout/PictureStrips"/>
    <dgm:cxn modelId="{10910D30-3522-45C6-91E4-A02AA954EC99}" type="presParOf" srcId="{9E029134-162C-442E-A062-F55ADB999C33}" destId="{0F749A16-F5F6-45E8-9E08-2382EA901724}" srcOrd="8" destOrd="0" presId="urn:microsoft.com/office/officeart/2008/layout/PictureStrips"/>
    <dgm:cxn modelId="{FEF26C54-8E02-4399-AB4F-F789559D1F64}" type="presParOf" srcId="{0F749A16-F5F6-45E8-9E08-2382EA901724}" destId="{610D24CD-EC64-4585-8806-7B24163BBCA5}" srcOrd="0" destOrd="0" presId="urn:microsoft.com/office/officeart/2008/layout/PictureStrips"/>
    <dgm:cxn modelId="{4AE9EF68-2526-4F4D-BA5B-4613D552521D}" type="presParOf" srcId="{0F749A16-F5F6-45E8-9E08-2382EA901724}" destId="{1D377189-38FA-44FB-9886-A25D865375A4}" srcOrd="1" destOrd="0" presId="urn:microsoft.com/office/officeart/2008/layout/PictureStrips"/>
    <dgm:cxn modelId="{AFC58649-DB89-47CF-9702-8B1C53B2ED80}" type="presParOf" srcId="{9E029134-162C-442E-A062-F55ADB999C33}" destId="{D0690CA7-5AC0-41CF-B946-24781BCFD1A5}" srcOrd="9" destOrd="0" presId="urn:microsoft.com/office/officeart/2008/layout/PictureStrips"/>
    <dgm:cxn modelId="{F7C9CD2F-5093-4DFB-A047-FF51E0A33628}" type="presParOf" srcId="{9E029134-162C-442E-A062-F55ADB999C33}" destId="{B7B3EDE5-7630-4030-822E-F5E4C9706E85}" srcOrd="10" destOrd="0" presId="urn:microsoft.com/office/officeart/2008/layout/PictureStrips"/>
    <dgm:cxn modelId="{E96E05F6-3CA1-4133-AF1D-9DFCEC665726}" type="presParOf" srcId="{B7B3EDE5-7630-4030-822E-F5E4C9706E85}" destId="{4F50CB91-2850-4662-936D-F5CF85EB32D2}" srcOrd="0" destOrd="0" presId="urn:microsoft.com/office/officeart/2008/layout/PictureStrips"/>
    <dgm:cxn modelId="{8DF2C355-664F-4BFC-BD61-D5120588F866}" type="presParOf" srcId="{B7B3EDE5-7630-4030-822E-F5E4C9706E85}" destId="{82E38FB2-A96C-4D7A-A866-6D7BE57189A0}" srcOrd="1" destOrd="0" presId="urn:microsoft.com/office/officeart/2008/layout/PictureStrips"/>
    <dgm:cxn modelId="{53AB03C0-7C9A-43F5-9A57-3BCA16D37C37}" type="presParOf" srcId="{9E029134-162C-442E-A062-F55ADB999C33}" destId="{FFADA039-4E63-4656-B69A-9CDE6DF7D22E}" srcOrd="11" destOrd="0" presId="urn:microsoft.com/office/officeart/2008/layout/PictureStrips"/>
    <dgm:cxn modelId="{2EC10179-E867-4D93-87B4-15ED06DD6322}" type="presParOf" srcId="{9E029134-162C-442E-A062-F55ADB999C33}" destId="{617E62FE-8B7F-4345-A007-B8285279A613}" srcOrd="12" destOrd="0" presId="urn:microsoft.com/office/officeart/2008/layout/PictureStrips"/>
    <dgm:cxn modelId="{FD0CCC3D-BFAD-4F2B-A945-EB7F3EBDCB59}" type="presParOf" srcId="{617E62FE-8B7F-4345-A007-B8285279A613}" destId="{9C5C0C8B-F255-4694-B3C6-8BE7DBC5F7E5}" srcOrd="0" destOrd="0" presId="urn:microsoft.com/office/officeart/2008/layout/PictureStrips"/>
    <dgm:cxn modelId="{3A9AEC66-7AF7-4D2D-AAE8-C25797F7276D}" type="presParOf" srcId="{617E62FE-8B7F-4345-A007-B8285279A613}" destId="{A9E14B50-194E-4A93-B9D9-20BB56D81973}" srcOrd="1" destOrd="0" presId="urn:microsoft.com/office/officeart/2008/layout/PictureStrips"/>
    <dgm:cxn modelId="{20D9DD8E-B7CE-4E05-B6C6-01D4989F07D5}" type="presParOf" srcId="{9E029134-162C-442E-A062-F55ADB999C33}" destId="{CC5C64CB-AB52-41A1-B231-D8699C0C625F}" srcOrd="13" destOrd="0" presId="urn:microsoft.com/office/officeart/2008/layout/PictureStrips"/>
    <dgm:cxn modelId="{35039043-A533-4720-BB7F-C460DCA7D657}" type="presParOf" srcId="{9E029134-162C-442E-A062-F55ADB999C33}" destId="{F8E94CFA-B945-48E5-BE10-370DD69F16A4}" srcOrd="14" destOrd="0" presId="urn:microsoft.com/office/officeart/2008/layout/PictureStrips"/>
    <dgm:cxn modelId="{106D63AB-6554-4EE5-B20B-F882C2638CB4}" type="presParOf" srcId="{F8E94CFA-B945-48E5-BE10-370DD69F16A4}" destId="{411BB13E-A3FD-42F9-8D3A-DD2DDC4A3516}" srcOrd="0" destOrd="0" presId="urn:microsoft.com/office/officeart/2008/layout/PictureStrips"/>
    <dgm:cxn modelId="{3E25FD46-473F-4FB6-AB2E-3B7A7346BC45}" type="presParOf" srcId="{F8E94CFA-B945-48E5-BE10-370DD69F16A4}" destId="{70C2EA1E-D7DB-4E74-806D-4590DBE781A3}" srcOrd="1" destOrd="0" presId="urn:microsoft.com/office/officeart/2008/layout/PictureStrips"/>
    <dgm:cxn modelId="{C944E185-E7DF-4138-B2BF-33A7B333BE04}" type="presParOf" srcId="{9E029134-162C-442E-A062-F55ADB999C33}" destId="{B6819F3B-727A-4EDF-BC16-FDFFBB563868}" srcOrd="15" destOrd="0" presId="urn:microsoft.com/office/officeart/2008/layout/PictureStrips"/>
    <dgm:cxn modelId="{5CCD3FBD-314C-465D-8B61-A00030FAE477}" type="presParOf" srcId="{9E029134-162C-442E-A062-F55ADB999C33}" destId="{BB272E9F-26C5-4655-93E5-F3616BF119CC}" srcOrd="16" destOrd="0" presId="urn:microsoft.com/office/officeart/2008/layout/PictureStrips"/>
    <dgm:cxn modelId="{ADB73611-D87D-4961-AF0B-84FCBFD2E159}" type="presParOf" srcId="{BB272E9F-26C5-4655-93E5-F3616BF119CC}" destId="{E0757731-3698-433B-8E7C-2EB749869931}" srcOrd="0" destOrd="0" presId="urn:microsoft.com/office/officeart/2008/layout/PictureStrips"/>
    <dgm:cxn modelId="{CCEA2AF0-B9E9-427C-A68C-53DC136B0E78}" type="presParOf" srcId="{BB272E9F-26C5-4655-93E5-F3616BF119CC}" destId="{139FD9EA-3509-4D4C-98D4-BC741BA871D8}" srcOrd="1" destOrd="0" presId="urn:microsoft.com/office/officeart/2008/layout/PictureStrips"/>
    <dgm:cxn modelId="{7731469D-1211-4AD1-889F-52AE81154645}" type="presParOf" srcId="{9E029134-162C-442E-A062-F55ADB999C33}" destId="{979B97D2-0F97-437F-8686-ABD1B910F38F}" srcOrd="17" destOrd="0" presId="urn:microsoft.com/office/officeart/2008/layout/PictureStrips"/>
    <dgm:cxn modelId="{98D68C5D-2074-4340-AD07-2E8B5038A5D7}" type="presParOf" srcId="{9E029134-162C-442E-A062-F55ADB999C33}" destId="{0216C3D0-FCC6-4B0C-AA10-7E78E85A1DE2}" srcOrd="18" destOrd="0" presId="urn:microsoft.com/office/officeart/2008/layout/PictureStrips"/>
    <dgm:cxn modelId="{C1F7E602-9A9D-4C97-A316-CA3008DBFD77}" type="presParOf" srcId="{0216C3D0-FCC6-4B0C-AA10-7E78E85A1DE2}" destId="{22C56DC3-2158-416C-A2CA-0A41276F6E72}" srcOrd="0" destOrd="0" presId="urn:microsoft.com/office/officeart/2008/layout/PictureStrips"/>
    <dgm:cxn modelId="{2C851341-6F00-423D-B2E9-FE6EB56C5F36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53378-2FA7-4F1F-A247-1D67F858DEC5}">
      <dsp:nvSpPr>
        <dsp:cNvPr id="0" name=""/>
        <dsp:cNvSpPr/>
      </dsp:nvSpPr>
      <dsp:spPr>
        <a:xfrm>
          <a:off x="2870232" y="2360"/>
          <a:ext cx="1695634" cy="1102162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On </a:t>
          </a:r>
          <a:r>
            <a:rPr lang="nl-BE" sz="2000" kern="1200" dirty="0" err="1" smtClean="0"/>
            <a:t>Demand</a:t>
          </a:r>
          <a:endParaRPr lang="fr-BE" sz="2000" kern="1200" dirty="0" smtClean="0"/>
        </a:p>
      </dsp:txBody>
      <dsp:txXfrm>
        <a:off x="2924035" y="56163"/>
        <a:ext cx="1588028" cy="994556"/>
      </dsp:txXfrm>
    </dsp:sp>
    <dsp:sp modelId="{E0EA8C61-97D1-4992-9F07-AA6EAE05D2CC}">
      <dsp:nvSpPr>
        <dsp:cNvPr id="0" name=""/>
        <dsp:cNvSpPr/>
      </dsp:nvSpPr>
      <dsp:spPr>
        <a:xfrm>
          <a:off x="1515106" y="553441"/>
          <a:ext cx="4405886" cy="4405886"/>
        </a:xfrm>
        <a:custGeom>
          <a:avLst/>
          <a:gdLst/>
          <a:ahLst/>
          <a:cxnLst/>
          <a:rect l="0" t="0" r="0" b="0"/>
          <a:pathLst>
            <a:path>
              <a:moveTo>
                <a:pt x="3062420" y="174579"/>
              </a:moveTo>
              <a:arcTo wR="2202943" hR="2202943" stAng="17577828" swAng="19625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B5FEE-A1C2-4256-B57E-FEF3020F2C0B}">
      <dsp:nvSpPr>
        <dsp:cNvPr id="0" name=""/>
        <dsp:cNvSpPr/>
      </dsp:nvSpPr>
      <dsp:spPr>
        <a:xfrm>
          <a:off x="4965356" y="1524557"/>
          <a:ext cx="1695634" cy="1102162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Broad network access</a:t>
          </a:r>
        </a:p>
      </dsp:txBody>
      <dsp:txXfrm>
        <a:off x="5019159" y="1578360"/>
        <a:ext cx="1588028" cy="994556"/>
      </dsp:txXfrm>
    </dsp:sp>
    <dsp:sp modelId="{E7C53F34-3C33-4D93-AB68-7C16E0A75B11}">
      <dsp:nvSpPr>
        <dsp:cNvPr id="0" name=""/>
        <dsp:cNvSpPr/>
      </dsp:nvSpPr>
      <dsp:spPr>
        <a:xfrm>
          <a:off x="1515106" y="553441"/>
          <a:ext cx="4405886" cy="4405886"/>
        </a:xfrm>
        <a:custGeom>
          <a:avLst/>
          <a:gdLst/>
          <a:ahLst/>
          <a:cxnLst/>
          <a:rect l="0" t="0" r="0" b="0"/>
          <a:pathLst>
            <a:path>
              <a:moveTo>
                <a:pt x="4402852" y="2087363"/>
              </a:moveTo>
              <a:arcTo wR="2202943" hR="2202943" stAng="21419552" swAng="21970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D5275-87D1-4C6B-B05C-AD1B6ECDA94A}">
      <dsp:nvSpPr>
        <dsp:cNvPr id="0" name=""/>
        <dsp:cNvSpPr/>
      </dsp:nvSpPr>
      <dsp:spPr>
        <a:xfrm>
          <a:off x="4165090" y="3987522"/>
          <a:ext cx="1695634" cy="1102162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Resource pooling</a:t>
          </a:r>
          <a:endParaRPr lang="fr-BE" sz="2000" kern="1200" dirty="0" smtClean="0"/>
        </a:p>
      </dsp:txBody>
      <dsp:txXfrm>
        <a:off x="4218893" y="4041325"/>
        <a:ext cx="1588028" cy="994556"/>
      </dsp:txXfrm>
    </dsp:sp>
    <dsp:sp modelId="{3AE14693-F1C7-402A-B722-9554EE076C2D}">
      <dsp:nvSpPr>
        <dsp:cNvPr id="0" name=""/>
        <dsp:cNvSpPr/>
      </dsp:nvSpPr>
      <dsp:spPr>
        <a:xfrm>
          <a:off x="1515106" y="553441"/>
          <a:ext cx="4405886" cy="4405886"/>
        </a:xfrm>
        <a:custGeom>
          <a:avLst/>
          <a:gdLst/>
          <a:ahLst/>
          <a:cxnLst/>
          <a:rect l="0" t="0" r="0" b="0"/>
          <a:pathLst>
            <a:path>
              <a:moveTo>
                <a:pt x="2641225" y="4361847"/>
              </a:moveTo>
              <a:arcTo wR="2202943" hR="2202943" stAng="4711456" swAng="13770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B6E28-BF87-43CA-BFE1-7702D5123D14}">
      <dsp:nvSpPr>
        <dsp:cNvPr id="0" name=""/>
        <dsp:cNvSpPr/>
      </dsp:nvSpPr>
      <dsp:spPr>
        <a:xfrm>
          <a:off x="1575375" y="3987522"/>
          <a:ext cx="1695634" cy="1102162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err="1" smtClean="0"/>
            <a:t>Measured</a:t>
          </a:r>
          <a:r>
            <a:rPr lang="nl-BE" sz="2000" kern="1200" dirty="0" smtClean="0"/>
            <a:t> service</a:t>
          </a:r>
          <a:endParaRPr lang="nl-BE" sz="2000" kern="1200" dirty="0"/>
        </a:p>
      </dsp:txBody>
      <dsp:txXfrm>
        <a:off x="1629178" y="4041325"/>
        <a:ext cx="1588028" cy="994556"/>
      </dsp:txXfrm>
    </dsp:sp>
    <dsp:sp modelId="{35EE7F6B-F498-4C3B-9A5D-DB55B8A35C1B}">
      <dsp:nvSpPr>
        <dsp:cNvPr id="0" name=""/>
        <dsp:cNvSpPr/>
      </dsp:nvSpPr>
      <dsp:spPr>
        <a:xfrm>
          <a:off x="1515106" y="553441"/>
          <a:ext cx="4405886" cy="4405886"/>
        </a:xfrm>
        <a:custGeom>
          <a:avLst/>
          <a:gdLst/>
          <a:ahLst/>
          <a:cxnLst/>
          <a:rect l="0" t="0" r="0" b="0"/>
          <a:pathLst>
            <a:path>
              <a:moveTo>
                <a:pt x="368279" y="3422355"/>
              </a:moveTo>
              <a:arcTo wR="2202943" hR="2202943" stAng="8783395" swAng="21970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7074D-2A38-4E75-A603-BBB71E53D39D}">
      <dsp:nvSpPr>
        <dsp:cNvPr id="0" name=""/>
        <dsp:cNvSpPr/>
      </dsp:nvSpPr>
      <dsp:spPr>
        <a:xfrm>
          <a:off x="775109" y="1524557"/>
          <a:ext cx="1695634" cy="1102162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Rapid elasticity</a:t>
          </a:r>
        </a:p>
      </dsp:txBody>
      <dsp:txXfrm>
        <a:off x="828912" y="1578360"/>
        <a:ext cx="1588028" cy="994556"/>
      </dsp:txXfrm>
    </dsp:sp>
    <dsp:sp modelId="{B2E27E85-C30E-4874-A475-EFC807A2BC78}">
      <dsp:nvSpPr>
        <dsp:cNvPr id="0" name=""/>
        <dsp:cNvSpPr/>
      </dsp:nvSpPr>
      <dsp:spPr>
        <a:xfrm>
          <a:off x="1515106" y="553441"/>
          <a:ext cx="4405886" cy="4405886"/>
        </a:xfrm>
        <a:custGeom>
          <a:avLst/>
          <a:gdLst/>
          <a:ahLst/>
          <a:cxnLst/>
          <a:rect l="0" t="0" r="0" b="0"/>
          <a:pathLst>
            <a:path>
              <a:moveTo>
                <a:pt x="383694" y="960649"/>
              </a:moveTo>
              <a:arcTo wR="2202943" hR="2202943" stAng="12859659" swAng="19625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E49D0-8891-45F7-A0FC-A9209D503CFF}">
      <dsp:nvSpPr>
        <dsp:cNvPr id="0" name=""/>
        <dsp:cNvSpPr/>
      </dsp:nvSpPr>
      <dsp:spPr>
        <a:xfrm rot="5400000">
          <a:off x="5085676" y="-1926362"/>
          <a:ext cx="1192281" cy="5347592"/>
        </a:xfrm>
        <a:prstGeom prst="round2SameRect">
          <a:avLst/>
        </a:prstGeom>
        <a:solidFill>
          <a:srgbClr val="FFC1C1"/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noProof="0" dirty="0" smtClean="0">
              <a:latin typeface="Fira Sans" panose="020B0604020202020204"/>
            </a:rPr>
            <a:t>Infrastructure</a:t>
          </a:r>
          <a:r>
            <a:rPr lang="nl-BE" sz="2300" kern="1200" dirty="0" smtClean="0">
              <a:latin typeface="Fira Sans" panose="020B0604020202020204"/>
            </a:rPr>
            <a:t> as a Service</a:t>
          </a:r>
          <a:endParaRPr lang="fr-BE" sz="2300" kern="1200" dirty="0">
            <a:latin typeface="Fira Sans" panose="020B0604020202020204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300" kern="1200" dirty="0" smtClean="0">
              <a:latin typeface="Fira Sans" panose="020B0604020202020204"/>
            </a:rPr>
            <a:t>Basic IT </a:t>
          </a:r>
          <a:r>
            <a:rPr lang="en-US" sz="2300" kern="1200" noProof="0" dirty="0" smtClean="0">
              <a:latin typeface="Fira Sans" panose="020B0604020202020204"/>
            </a:rPr>
            <a:t>infrastructure</a:t>
          </a:r>
          <a:r>
            <a:rPr lang="nl-BE" sz="2300" kern="1200" dirty="0" smtClean="0">
              <a:latin typeface="Fira Sans" panose="020B0604020202020204"/>
            </a:rPr>
            <a:t> components (e.g. </a:t>
          </a:r>
          <a:r>
            <a:rPr lang="nl-BE" sz="2300" kern="1200" dirty="0" err="1" smtClean="0">
              <a:latin typeface="Fira Sans" panose="020B0604020202020204"/>
            </a:rPr>
            <a:t>Amazon</a:t>
          </a:r>
          <a:r>
            <a:rPr lang="nl-BE" sz="2300" kern="1200" dirty="0" smtClean="0">
              <a:latin typeface="Fira Sans" panose="020B0604020202020204"/>
            </a:rPr>
            <a:t> virtual machines)</a:t>
          </a:r>
          <a:endParaRPr lang="fr-BE" sz="2300" kern="1200" dirty="0">
            <a:latin typeface="Fira Sans" panose="020B0604020202020204"/>
          </a:endParaRPr>
        </a:p>
      </dsp:txBody>
      <dsp:txXfrm rot="-5400000">
        <a:off x="3008021" y="209495"/>
        <a:ext cx="5289390" cy="1075877"/>
      </dsp:txXfrm>
    </dsp:sp>
    <dsp:sp modelId="{84E4C291-5AB0-4F56-8630-1030BCB09903}">
      <dsp:nvSpPr>
        <dsp:cNvPr id="0" name=""/>
        <dsp:cNvSpPr/>
      </dsp:nvSpPr>
      <dsp:spPr>
        <a:xfrm>
          <a:off x="0" y="2258"/>
          <a:ext cx="3008021" cy="1490352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6000" kern="1200" dirty="0" smtClean="0">
              <a:latin typeface="Fira Sans" panose="020B0604020202020204"/>
            </a:rPr>
            <a:t>IaaS</a:t>
          </a:r>
          <a:endParaRPr lang="fr-BE" sz="6500" kern="1200" dirty="0">
            <a:latin typeface="Fira Sans" panose="020B0604020202020204"/>
          </a:endParaRPr>
        </a:p>
      </dsp:txBody>
      <dsp:txXfrm>
        <a:off x="72753" y="75011"/>
        <a:ext cx="2862515" cy="1344846"/>
      </dsp:txXfrm>
    </dsp:sp>
    <dsp:sp modelId="{E20D8490-15CF-4399-BB38-29D8A2E441A0}">
      <dsp:nvSpPr>
        <dsp:cNvPr id="0" name=""/>
        <dsp:cNvSpPr/>
      </dsp:nvSpPr>
      <dsp:spPr>
        <a:xfrm rot="5400000">
          <a:off x="5085676" y="-361492"/>
          <a:ext cx="1192281" cy="5347592"/>
        </a:xfrm>
        <a:prstGeom prst="round2SameRect">
          <a:avLst/>
        </a:prstGeom>
        <a:solidFill>
          <a:srgbClr val="FFC1C1"/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300" kern="1200" dirty="0" smtClean="0">
              <a:latin typeface="Fira Sans" panose="020B0604020202020204"/>
            </a:rPr>
            <a:t>Platform as a Service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300" kern="1200" dirty="0" smtClean="0">
              <a:latin typeface="Fira Sans" panose="020B0604020202020204"/>
            </a:rPr>
            <a:t>Platforms </a:t>
          </a:r>
          <a:r>
            <a:rPr lang="nl-BE" sz="2300" kern="1200" dirty="0" err="1" smtClean="0">
              <a:latin typeface="Fira Sans" panose="020B0604020202020204"/>
            </a:rPr>
            <a:t>to</a:t>
          </a:r>
          <a:r>
            <a:rPr lang="nl-BE" sz="2300" kern="1200" dirty="0" smtClean="0">
              <a:latin typeface="Fira Sans" panose="020B0604020202020204"/>
            </a:rPr>
            <a:t> </a:t>
          </a:r>
          <a:r>
            <a:rPr lang="nl-BE" sz="2300" kern="1200" dirty="0" err="1" smtClean="0">
              <a:latin typeface="Fira Sans" panose="020B0604020202020204"/>
            </a:rPr>
            <a:t>build</a:t>
          </a:r>
          <a:r>
            <a:rPr lang="nl-BE" sz="2300" kern="1200" dirty="0" smtClean="0">
              <a:latin typeface="Fira Sans" panose="020B0604020202020204"/>
            </a:rPr>
            <a:t> </a:t>
          </a:r>
          <a:r>
            <a:rPr lang="nl-BE" sz="2300" kern="1200" dirty="0" err="1" smtClean="0">
              <a:latin typeface="Fira Sans" panose="020B0604020202020204"/>
            </a:rPr>
            <a:t>applications</a:t>
          </a:r>
          <a:r>
            <a:rPr lang="nl-BE" sz="2300" kern="1200" dirty="0" smtClean="0">
              <a:latin typeface="Fira Sans" panose="020B0604020202020204"/>
            </a:rPr>
            <a:t> </a:t>
          </a:r>
        </a:p>
      </dsp:txBody>
      <dsp:txXfrm rot="-5400000">
        <a:off x="3008021" y="1774365"/>
        <a:ext cx="5289390" cy="1075877"/>
      </dsp:txXfrm>
    </dsp:sp>
    <dsp:sp modelId="{799D1E49-1004-47D5-96DC-D5E2542D595E}">
      <dsp:nvSpPr>
        <dsp:cNvPr id="0" name=""/>
        <dsp:cNvSpPr/>
      </dsp:nvSpPr>
      <dsp:spPr>
        <a:xfrm>
          <a:off x="0" y="1567127"/>
          <a:ext cx="3008021" cy="1490352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6000" kern="1200" dirty="0" err="1" smtClean="0">
              <a:latin typeface="Fira Sans" panose="020B0604020202020204"/>
            </a:rPr>
            <a:t>PaaS</a:t>
          </a:r>
          <a:endParaRPr lang="nl-BE" sz="6000" kern="1200" dirty="0" smtClean="0">
            <a:latin typeface="Fira Sans" panose="020B0604020202020204"/>
          </a:endParaRPr>
        </a:p>
      </dsp:txBody>
      <dsp:txXfrm>
        <a:off x="72753" y="1639880"/>
        <a:ext cx="2862515" cy="1344846"/>
      </dsp:txXfrm>
    </dsp:sp>
    <dsp:sp modelId="{F0011451-1331-4DD7-8D4C-DA8D40BCEDAF}">
      <dsp:nvSpPr>
        <dsp:cNvPr id="0" name=""/>
        <dsp:cNvSpPr/>
      </dsp:nvSpPr>
      <dsp:spPr>
        <a:xfrm rot="5400000">
          <a:off x="5085676" y="1203377"/>
          <a:ext cx="1192281" cy="5347592"/>
        </a:xfrm>
        <a:prstGeom prst="round2SameRect">
          <a:avLst/>
        </a:prstGeom>
        <a:solidFill>
          <a:srgbClr val="FFC1C1"/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300" kern="1200" dirty="0" smtClean="0">
              <a:latin typeface="Fira Sans" panose="020B0604020202020204"/>
            </a:rPr>
            <a:t>Software as a Service</a:t>
          </a:r>
          <a:endParaRPr lang="fr-BE" sz="2300" kern="1200" dirty="0">
            <a:latin typeface="Fira Sans" panose="020B0604020202020204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300" kern="1200" dirty="0" smtClean="0">
              <a:latin typeface="Fira Sans" panose="020B0604020202020204"/>
            </a:rPr>
            <a:t>Full </a:t>
          </a:r>
          <a:r>
            <a:rPr lang="nl-BE" sz="2300" kern="1200" dirty="0" err="1" smtClean="0">
              <a:latin typeface="Fira Sans" panose="020B0604020202020204"/>
            </a:rPr>
            <a:t>applications</a:t>
          </a:r>
          <a:r>
            <a:rPr lang="nl-BE" sz="2300" kern="1200" dirty="0" smtClean="0">
              <a:latin typeface="Fira Sans" panose="020B0604020202020204"/>
            </a:rPr>
            <a:t> (e.g. O365, Google </a:t>
          </a:r>
          <a:r>
            <a:rPr lang="nl-BE" sz="2300" kern="1200" dirty="0" err="1" smtClean="0">
              <a:latin typeface="Fira Sans" panose="020B0604020202020204"/>
            </a:rPr>
            <a:t>Apps</a:t>
          </a:r>
          <a:r>
            <a:rPr lang="nl-BE" sz="2300" kern="1200" dirty="0" smtClean="0">
              <a:latin typeface="Fira Sans" panose="020B0604020202020204"/>
            </a:rPr>
            <a:t>, ...)</a:t>
          </a:r>
          <a:endParaRPr lang="fr-BE" sz="2300" kern="1200" dirty="0">
            <a:latin typeface="Fira Sans" panose="020B0604020202020204"/>
          </a:endParaRPr>
        </a:p>
      </dsp:txBody>
      <dsp:txXfrm rot="-5400000">
        <a:off x="3008021" y="3339234"/>
        <a:ext cx="5289390" cy="1075877"/>
      </dsp:txXfrm>
    </dsp:sp>
    <dsp:sp modelId="{D5D00B30-C626-4D1B-8CAA-1AEC5BE456F8}">
      <dsp:nvSpPr>
        <dsp:cNvPr id="0" name=""/>
        <dsp:cNvSpPr/>
      </dsp:nvSpPr>
      <dsp:spPr>
        <a:xfrm>
          <a:off x="0" y="3131997"/>
          <a:ext cx="3008021" cy="1490352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6000" kern="1200" dirty="0" err="1" smtClean="0">
              <a:latin typeface="Fira Sans" panose="020B0604020202020204"/>
            </a:rPr>
            <a:t>SaaS</a:t>
          </a:r>
          <a:endParaRPr lang="fr-BE" sz="6000" kern="1200" dirty="0">
            <a:latin typeface="Fira Sans" panose="020B0604020202020204"/>
          </a:endParaRPr>
        </a:p>
      </dsp:txBody>
      <dsp:txXfrm>
        <a:off x="72753" y="3204750"/>
        <a:ext cx="2862515" cy="1344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DBDBB-F016-42CB-9185-D17AE18730A2}">
      <dsp:nvSpPr>
        <dsp:cNvPr id="0" name=""/>
        <dsp:cNvSpPr/>
      </dsp:nvSpPr>
      <dsp:spPr>
        <a:xfrm>
          <a:off x="2639614" y="155690"/>
          <a:ext cx="1536851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Government</a:t>
          </a:r>
          <a:endParaRPr lang="nl-BE" sz="1600" kern="1200" dirty="0"/>
        </a:p>
      </dsp:txBody>
      <dsp:txXfrm>
        <a:off x="2666746" y="182822"/>
        <a:ext cx="1482587" cy="872074"/>
      </dsp:txXfrm>
    </dsp:sp>
    <dsp:sp modelId="{E753885E-5E29-4AA1-97C6-E523B79A20E0}">
      <dsp:nvSpPr>
        <dsp:cNvPr id="0" name=""/>
        <dsp:cNvSpPr/>
      </dsp:nvSpPr>
      <dsp:spPr>
        <a:xfrm>
          <a:off x="3362320" y="1082029"/>
          <a:ext cx="91440" cy="37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2007E-0289-41CD-808B-B2867874EBE1}">
      <dsp:nvSpPr>
        <dsp:cNvPr id="0" name=""/>
        <dsp:cNvSpPr/>
      </dsp:nvSpPr>
      <dsp:spPr>
        <a:xfrm>
          <a:off x="2713285" y="1452565"/>
          <a:ext cx="1389508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kern="1200" dirty="0" smtClean="0"/>
            <a:t>G-Cloud Strategic Board</a:t>
          </a:r>
        </a:p>
      </dsp:txBody>
      <dsp:txXfrm>
        <a:off x="2740417" y="1479697"/>
        <a:ext cx="1335244" cy="872074"/>
      </dsp:txXfrm>
    </dsp:sp>
    <dsp:sp modelId="{2ABDDC3B-0E3F-4094-B2A0-81DDA2235859}">
      <dsp:nvSpPr>
        <dsp:cNvPr id="0" name=""/>
        <dsp:cNvSpPr/>
      </dsp:nvSpPr>
      <dsp:spPr>
        <a:xfrm>
          <a:off x="3362320" y="2378904"/>
          <a:ext cx="91440" cy="304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9D184-4BDA-4438-BCFC-3C8F0189EFDE}">
      <dsp:nvSpPr>
        <dsp:cNvPr id="0" name=""/>
        <dsp:cNvSpPr/>
      </dsp:nvSpPr>
      <dsp:spPr>
        <a:xfrm>
          <a:off x="2713285" y="2683697"/>
          <a:ext cx="1389508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G-Cloud Operations &amp; Program Board</a:t>
          </a:r>
          <a:endParaRPr lang="nl-BE" sz="1600" kern="1200" dirty="0"/>
        </a:p>
      </dsp:txBody>
      <dsp:txXfrm>
        <a:off x="2740417" y="2710829"/>
        <a:ext cx="1335244" cy="872074"/>
      </dsp:txXfrm>
    </dsp:sp>
    <dsp:sp modelId="{10FA042D-5615-4BF9-958C-81FFB5A6DD35}">
      <dsp:nvSpPr>
        <dsp:cNvPr id="0" name=""/>
        <dsp:cNvSpPr/>
      </dsp:nvSpPr>
      <dsp:spPr>
        <a:xfrm>
          <a:off x="694754" y="3610036"/>
          <a:ext cx="2713285" cy="369803"/>
        </a:xfrm>
        <a:custGeom>
          <a:avLst/>
          <a:gdLst/>
          <a:ahLst/>
          <a:cxnLst/>
          <a:rect l="0" t="0" r="0" b="0"/>
          <a:pathLst>
            <a:path>
              <a:moveTo>
                <a:pt x="2713285" y="0"/>
              </a:moveTo>
              <a:lnTo>
                <a:pt x="2713285" y="184901"/>
              </a:lnTo>
              <a:lnTo>
                <a:pt x="0" y="184901"/>
              </a:lnTo>
              <a:lnTo>
                <a:pt x="0" y="369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70529-B724-4F85-8AAE-BA0FB5B39E22}">
      <dsp:nvSpPr>
        <dsp:cNvPr id="0" name=""/>
        <dsp:cNvSpPr/>
      </dsp:nvSpPr>
      <dsp:spPr>
        <a:xfrm>
          <a:off x="0" y="3979840"/>
          <a:ext cx="1389508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FPS/PPS</a:t>
          </a:r>
          <a:r>
            <a:rPr kern="1200" dirty="0"/>
            <a:t/>
          </a:r>
          <a:br>
            <a:rPr kern="1200" dirty="0"/>
          </a:br>
          <a:r>
            <a:rPr lang="nl-BE" sz="1600" kern="1200" dirty="0" smtClean="0"/>
            <a:t>(</a:t>
          </a:r>
          <a:r>
            <a:rPr lang="en-US" sz="1600" kern="1200" noProof="0" dirty="0" smtClean="0"/>
            <a:t>Horizontal</a:t>
          </a:r>
          <a:r>
            <a:rPr lang="nl-BE" sz="1600" kern="1200" dirty="0" smtClean="0"/>
            <a:t> FPS, SPF FIN, Belnet, </a:t>
          </a:r>
          <a:r>
            <a:rPr lang="en-US" sz="1600" kern="1200" noProof="0" dirty="0" smtClean="0"/>
            <a:t>…)</a:t>
          </a:r>
          <a:endParaRPr lang="en-US" sz="1600" kern="1200" noProof="0" dirty="0"/>
        </a:p>
      </dsp:txBody>
      <dsp:txXfrm>
        <a:off x="27132" y="4006972"/>
        <a:ext cx="1335244" cy="872074"/>
      </dsp:txXfrm>
    </dsp:sp>
    <dsp:sp modelId="{16DB20CB-D959-404A-86D4-DBD9F03D41C8}">
      <dsp:nvSpPr>
        <dsp:cNvPr id="0" name=""/>
        <dsp:cNvSpPr/>
      </dsp:nvSpPr>
      <dsp:spPr>
        <a:xfrm>
          <a:off x="2456059" y="3610036"/>
          <a:ext cx="951980" cy="369803"/>
        </a:xfrm>
        <a:custGeom>
          <a:avLst/>
          <a:gdLst/>
          <a:ahLst/>
          <a:cxnLst/>
          <a:rect l="0" t="0" r="0" b="0"/>
          <a:pathLst>
            <a:path>
              <a:moveTo>
                <a:pt x="951980" y="0"/>
              </a:moveTo>
              <a:lnTo>
                <a:pt x="951980" y="184901"/>
              </a:lnTo>
              <a:lnTo>
                <a:pt x="0" y="184901"/>
              </a:lnTo>
              <a:lnTo>
                <a:pt x="0" y="369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5A292-2059-4B9C-9C47-E66478AFF3EC}">
      <dsp:nvSpPr>
        <dsp:cNvPr id="0" name=""/>
        <dsp:cNvSpPr/>
      </dsp:nvSpPr>
      <dsp:spPr>
        <a:xfrm>
          <a:off x="1761305" y="3979840"/>
          <a:ext cx="1389508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PIOSS/IPB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(CBSS, ...)</a:t>
          </a:r>
          <a:endParaRPr lang="nl-BE" sz="1600" kern="1200" dirty="0"/>
        </a:p>
      </dsp:txBody>
      <dsp:txXfrm>
        <a:off x="1788437" y="4006972"/>
        <a:ext cx="1335244" cy="872074"/>
      </dsp:txXfrm>
    </dsp:sp>
    <dsp:sp modelId="{040AE0B6-74FA-4EA9-BB98-39A17B3C414B}">
      <dsp:nvSpPr>
        <dsp:cNvPr id="0" name=""/>
        <dsp:cNvSpPr/>
      </dsp:nvSpPr>
      <dsp:spPr>
        <a:xfrm>
          <a:off x="3408040" y="3610036"/>
          <a:ext cx="854380" cy="36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01"/>
              </a:lnTo>
              <a:lnTo>
                <a:pt x="854380" y="184901"/>
              </a:lnTo>
              <a:lnTo>
                <a:pt x="854380" y="369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9A7DB-7503-4C8C-93E2-88A6921B7EEA}">
      <dsp:nvSpPr>
        <dsp:cNvPr id="0" name=""/>
        <dsp:cNvSpPr/>
      </dsp:nvSpPr>
      <dsp:spPr>
        <a:xfrm>
          <a:off x="3567666" y="3979840"/>
          <a:ext cx="1389508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Association of  FPS/PPS/IPB</a:t>
          </a:r>
          <a:endParaRPr lang="nl-BE" sz="1600" kern="1200" dirty="0"/>
        </a:p>
      </dsp:txBody>
      <dsp:txXfrm>
        <a:off x="3594798" y="4006972"/>
        <a:ext cx="1335244" cy="872074"/>
      </dsp:txXfrm>
    </dsp:sp>
    <dsp:sp modelId="{CB131D3F-5060-48D1-BCD5-E503DCC482AE}">
      <dsp:nvSpPr>
        <dsp:cNvPr id="0" name=""/>
        <dsp:cNvSpPr/>
      </dsp:nvSpPr>
      <dsp:spPr>
        <a:xfrm>
          <a:off x="3408040" y="3610036"/>
          <a:ext cx="2660742" cy="36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01"/>
              </a:lnTo>
              <a:lnTo>
                <a:pt x="2660742" y="184901"/>
              </a:lnTo>
              <a:lnTo>
                <a:pt x="2660742" y="369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1BA74-ED83-4275-917A-DA21C4B264F1}">
      <dsp:nvSpPr>
        <dsp:cNvPr id="0" name=""/>
        <dsp:cNvSpPr/>
      </dsp:nvSpPr>
      <dsp:spPr>
        <a:xfrm>
          <a:off x="5374027" y="3979840"/>
          <a:ext cx="1389508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Private ICT companies </a:t>
          </a:r>
          <a:r>
            <a:rPr lang="nl-BE" sz="1600" kern="1200" dirty="0" err="1" smtClean="0"/>
            <a:t>directed</a:t>
          </a:r>
          <a:r>
            <a:rPr lang="nl-BE" sz="1600" kern="1200" dirty="0" smtClean="0"/>
            <a:t> </a:t>
          </a:r>
          <a:r>
            <a:rPr lang="nl-BE" sz="1600" kern="1200" dirty="0" err="1" smtClean="0"/>
            <a:t>by</a:t>
          </a:r>
          <a:r>
            <a:rPr lang="nl-BE" sz="1600" kern="1200" dirty="0" smtClean="0"/>
            <a:t> FPS/PIOSS/... </a:t>
          </a:r>
          <a:endParaRPr lang="nl-BE" sz="1600" kern="1200" dirty="0"/>
        </a:p>
      </dsp:txBody>
      <dsp:txXfrm>
        <a:off x="5401159" y="4006972"/>
        <a:ext cx="1335244" cy="872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95964-6AB6-439F-B007-AB8C1CC559FB}">
      <dsp:nvSpPr>
        <dsp:cNvPr id="0" name=""/>
        <dsp:cNvSpPr/>
      </dsp:nvSpPr>
      <dsp:spPr>
        <a:xfrm>
          <a:off x="1547657" y="0"/>
          <a:ext cx="6048684" cy="1012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>
              <a:latin typeface="Fira Sans" panose="020B0604020202020204"/>
            </a:rPr>
            <a:t>G-Cloud service</a:t>
          </a:r>
        </a:p>
      </dsp:txBody>
      <dsp:txXfrm>
        <a:off x="1577299" y="29642"/>
        <a:ext cx="5989400" cy="952771"/>
      </dsp:txXfrm>
    </dsp:sp>
    <dsp:sp modelId="{0C7CC63B-3455-4C45-9DA6-782CF23DA0D2}">
      <dsp:nvSpPr>
        <dsp:cNvPr id="0" name=""/>
        <dsp:cNvSpPr/>
      </dsp:nvSpPr>
      <dsp:spPr>
        <a:xfrm rot="5400000">
          <a:off x="4360908" y="4928"/>
          <a:ext cx="422182" cy="2520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>
              <a:solidFill>
                <a:schemeClr val="tx1"/>
              </a:solidFill>
              <a:latin typeface="Fira Sans" panose="020B0604020202020204"/>
            </a:rPr>
            <a:t>Offered by</a:t>
          </a:r>
        </a:p>
      </dsp:txBody>
      <dsp:txXfrm rot="-5400000">
        <a:off x="3815915" y="1053978"/>
        <a:ext cx="1512170" cy="295527"/>
      </dsp:txXfrm>
    </dsp:sp>
    <dsp:sp modelId="{B8224C86-8BDC-451D-8292-48080CD925A0}">
      <dsp:nvSpPr>
        <dsp:cNvPr id="0" name=""/>
        <dsp:cNvSpPr/>
      </dsp:nvSpPr>
      <dsp:spPr>
        <a:xfrm>
          <a:off x="1547657" y="1518084"/>
          <a:ext cx="6048684" cy="1012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>
              <a:latin typeface="Fira Sans" panose="020B0604020202020204"/>
            </a:rPr>
            <a:t>Service owner</a:t>
          </a:r>
        </a:p>
      </dsp:txBody>
      <dsp:txXfrm>
        <a:off x="1577299" y="1547726"/>
        <a:ext cx="5989400" cy="952771"/>
      </dsp:txXfrm>
    </dsp:sp>
    <dsp:sp modelId="{AC9D2797-5CBA-4A8C-BED3-A0EE5E799809}">
      <dsp:nvSpPr>
        <dsp:cNvPr id="0" name=""/>
        <dsp:cNvSpPr/>
      </dsp:nvSpPr>
      <dsp:spPr>
        <a:xfrm rot="5400000">
          <a:off x="4360908" y="1523012"/>
          <a:ext cx="422182" cy="2520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chemeClr val="tx1"/>
              </a:solidFill>
              <a:latin typeface="Fira Sans" panose="020B0604020202020204"/>
            </a:rPr>
            <a:t>Delivered by</a:t>
          </a:r>
        </a:p>
      </dsp:txBody>
      <dsp:txXfrm rot="-5400000">
        <a:off x="3815915" y="2572062"/>
        <a:ext cx="1512170" cy="295527"/>
      </dsp:txXfrm>
    </dsp:sp>
    <dsp:sp modelId="{B198218E-A8DA-4ADB-8F41-DBFFF85C472A}">
      <dsp:nvSpPr>
        <dsp:cNvPr id="0" name=""/>
        <dsp:cNvSpPr/>
      </dsp:nvSpPr>
      <dsp:spPr>
        <a:xfrm>
          <a:off x="1547657" y="3036167"/>
          <a:ext cx="6048684" cy="1012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>
              <a:latin typeface="Fira Sans" panose="020B0604020202020204"/>
            </a:rPr>
            <a:t>Service provider</a:t>
          </a:r>
        </a:p>
      </dsp:txBody>
      <dsp:txXfrm>
        <a:off x="1577299" y="3065809"/>
        <a:ext cx="5989400" cy="9527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315EE-2492-4F67-BC27-8FA2B2624ACB}">
      <dsp:nvSpPr>
        <dsp:cNvPr id="0" name=""/>
        <dsp:cNvSpPr/>
      </dsp:nvSpPr>
      <dsp:spPr>
        <a:xfrm>
          <a:off x="4251344" y="335937"/>
          <a:ext cx="3708945" cy="148357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600" kern="1200" dirty="0" err="1" smtClean="0">
              <a:latin typeface="Fira Sans" panose="020B0604020202020204"/>
            </a:rPr>
            <a:t>Challenges</a:t>
          </a:r>
          <a:endParaRPr lang="nl-BE" sz="3600" kern="1200" dirty="0">
            <a:latin typeface="Fira Sans" panose="020B0604020202020204"/>
          </a:endParaRPr>
        </a:p>
      </dsp:txBody>
      <dsp:txXfrm>
        <a:off x="4251344" y="335937"/>
        <a:ext cx="3708945" cy="1483578"/>
      </dsp:txXfrm>
    </dsp:sp>
    <dsp:sp modelId="{C07D37A6-CB37-4202-957D-F7DC1E6B4179}">
      <dsp:nvSpPr>
        <dsp:cNvPr id="0" name=""/>
        <dsp:cNvSpPr/>
      </dsp:nvSpPr>
      <dsp:spPr>
        <a:xfrm>
          <a:off x="4251344" y="1838640"/>
          <a:ext cx="3708945" cy="29440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dirty="0" smtClean="0">
              <a:latin typeface="Fira Sans" panose="020B0604020202020204"/>
            </a:rPr>
            <a:t>Security</a:t>
          </a:r>
          <a:endParaRPr lang="nl-BE" sz="2800" kern="1200" dirty="0">
            <a:latin typeface="Fira Sans" panose="020B060402020202020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dirty="0" err="1" smtClean="0">
              <a:latin typeface="Fira Sans" panose="020B0604020202020204"/>
            </a:rPr>
            <a:t>Confidentiality</a:t>
          </a:r>
          <a:endParaRPr sz="2800" kern="1200" dirty="0">
            <a:latin typeface="Fira Sans" panose="020B060402020202020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800" kern="1200" dirty="0" err="1" smtClean="0">
              <a:latin typeface="Fira Sans" panose="020B0604020202020204"/>
            </a:rPr>
            <a:t>Continuity</a:t>
          </a:r>
          <a:endParaRPr lang="nl-BE" sz="2800" kern="1200" dirty="0">
            <a:latin typeface="Fira Sans" panose="020B060402020202020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dirty="0" err="1" smtClean="0">
              <a:latin typeface="Fira Sans" panose="020B0604020202020204"/>
            </a:rPr>
            <a:t>Know-how</a:t>
          </a:r>
          <a:endParaRPr lang="nl-BE" sz="2800" kern="1200" dirty="0">
            <a:latin typeface="Fira Sans" panose="020B060402020202020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800" kern="1200" dirty="0" smtClean="0">
              <a:latin typeface="Fira Sans" panose="020B0604020202020204"/>
            </a:rPr>
            <a:t>Strategic management</a:t>
          </a:r>
          <a:endParaRPr lang="nl-BE" sz="2800" kern="1200" dirty="0">
            <a:latin typeface="Fira Sans" panose="020B0604020202020204"/>
          </a:endParaRPr>
        </a:p>
      </dsp:txBody>
      <dsp:txXfrm>
        <a:off x="4251344" y="1838640"/>
        <a:ext cx="3708945" cy="2944012"/>
      </dsp:txXfrm>
    </dsp:sp>
    <dsp:sp modelId="{41006EA0-1C35-4ADD-BA65-5F5F80C2EF6E}">
      <dsp:nvSpPr>
        <dsp:cNvPr id="0" name=""/>
        <dsp:cNvSpPr/>
      </dsp:nvSpPr>
      <dsp:spPr>
        <a:xfrm>
          <a:off x="0" y="335937"/>
          <a:ext cx="3994497" cy="148357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600" kern="1200" dirty="0" err="1" smtClean="0">
              <a:latin typeface="Fira Sans" panose="020B0604020202020204"/>
            </a:rPr>
            <a:t>Opportunities</a:t>
          </a:r>
          <a:endParaRPr lang="nl-BE" sz="3600" kern="1200" dirty="0">
            <a:latin typeface="Fira Sans" panose="020B0604020202020204"/>
          </a:endParaRPr>
        </a:p>
      </dsp:txBody>
      <dsp:txXfrm>
        <a:off x="0" y="335937"/>
        <a:ext cx="3994497" cy="1483578"/>
      </dsp:txXfrm>
    </dsp:sp>
    <dsp:sp modelId="{E9700F79-E3C7-4DDC-921A-EAB47CBD965F}">
      <dsp:nvSpPr>
        <dsp:cNvPr id="0" name=""/>
        <dsp:cNvSpPr/>
      </dsp:nvSpPr>
      <dsp:spPr>
        <a:xfrm>
          <a:off x="0" y="1816384"/>
          <a:ext cx="3983815" cy="29440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800" kern="1200" dirty="0" err="1" smtClean="0">
              <a:latin typeface="Fira Sans" panose="020B0604020202020204"/>
            </a:rPr>
            <a:t>Flexibility</a:t>
          </a:r>
          <a:endParaRPr lang="nl-BE" sz="2800" b="1" kern="1200" dirty="0">
            <a:latin typeface="Fira Sans" panose="020B0604020202020204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dirty="0" err="1" smtClean="0">
              <a:latin typeface="Fira Sans" panose="020B0604020202020204"/>
            </a:rPr>
            <a:t>Quality</a:t>
          </a:r>
          <a:endParaRPr lang="nl-BE" sz="2800" b="1" kern="1200" dirty="0">
            <a:latin typeface="Fira Sans" panose="020B060402020202020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dirty="0" err="1" smtClean="0">
              <a:latin typeface="Fira Sans" panose="020B0604020202020204"/>
            </a:rPr>
            <a:t>Economies</a:t>
          </a:r>
          <a:r>
            <a:rPr lang="nl-BE" sz="2800" kern="1200" dirty="0" smtClean="0">
              <a:latin typeface="Fira Sans" panose="020B0604020202020204"/>
            </a:rPr>
            <a:t> of </a:t>
          </a:r>
          <a:r>
            <a:rPr lang="nl-BE" sz="2800" kern="1200" dirty="0" err="1" smtClean="0">
              <a:latin typeface="Fira Sans" panose="020B0604020202020204"/>
            </a:rPr>
            <a:t>scale</a:t>
          </a:r>
          <a:endParaRPr sz="2800" kern="1200" dirty="0">
            <a:latin typeface="Fira Sans" panose="020B060402020202020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800" kern="1200" dirty="0">
              <a:latin typeface="Fira Sans" panose="020B0604020202020204"/>
            </a:rPr>
            <a:t>Self-service</a:t>
          </a:r>
          <a:endParaRPr lang="nl-BE" sz="2800" kern="1200" dirty="0" smtClean="0">
            <a:latin typeface="Fira Sans" panose="020B060402020202020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dirty="0" smtClean="0">
              <a:latin typeface="Fira Sans" panose="020B0604020202020204"/>
            </a:rPr>
            <a:t>Cooperation</a:t>
          </a:r>
          <a:endParaRPr lang="nl-BE" sz="2800" kern="1200" dirty="0">
            <a:latin typeface="Fira Sans" panose="020B060402020202020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dirty="0" err="1" smtClean="0">
              <a:latin typeface="Fira Sans" panose="020B0604020202020204"/>
            </a:rPr>
            <a:t>Cost</a:t>
          </a:r>
          <a:r>
            <a:rPr lang="nl-BE" sz="2800" kern="1200" dirty="0" smtClean="0">
              <a:latin typeface="Fira Sans" panose="020B0604020202020204"/>
            </a:rPr>
            <a:t> management</a:t>
          </a:r>
          <a:endParaRPr sz="2800" kern="1200" dirty="0">
            <a:latin typeface="Fira Sans" panose="020B0604020202020204"/>
          </a:endParaRPr>
        </a:p>
      </dsp:txBody>
      <dsp:txXfrm>
        <a:off x="0" y="1816384"/>
        <a:ext cx="3983815" cy="2944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28346" y="550844"/>
          <a:ext cx="2908996" cy="9090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3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>
              <a:latin typeface="Fira Sans" panose="020B0604020202020204"/>
            </a:rPr>
            <a:t>Coordination</a:t>
          </a:r>
          <a:r>
            <a:rPr lang="nl-BE" sz="1800" kern="1200" dirty="0" smtClean="0">
              <a:latin typeface="Fira Sans" panose="020B0604020202020204"/>
            </a:rPr>
            <a:t> of digital </a:t>
          </a:r>
          <a:r>
            <a:rPr lang="nl-BE" sz="1800" kern="1200" dirty="0" err="1" smtClean="0">
              <a:latin typeface="Fira Sans" panose="020B0604020202020204"/>
            </a:rPr>
            <a:t>subprocesses</a:t>
          </a:r>
          <a:endParaRPr lang="nl-BE" sz="1800" kern="1200" dirty="0">
            <a:latin typeface="Fira Sans" panose="020B0604020202020204"/>
          </a:endParaRPr>
        </a:p>
      </dsp:txBody>
      <dsp:txXfrm>
        <a:off x="128346" y="550844"/>
        <a:ext cx="2908996" cy="909061"/>
      </dsp:txXfrm>
    </dsp:sp>
    <dsp:sp modelId="{8B00EC11-24E0-4E0C-8101-DB576F31F9D2}">
      <dsp:nvSpPr>
        <dsp:cNvPr id="0" name=""/>
        <dsp:cNvSpPr/>
      </dsp:nvSpPr>
      <dsp:spPr>
        <a:xfrm>
          <a:off x="7138" y="419535"/>
          <a:ext cx="636342" cy="9545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3328981" y="550844"/>
          <a:ext cx="2908996" cy="9090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3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latin typeface="Fira Sans" panose="020B0604020202020204"/>
            </a:rPr>
            <a:t>Portal</a:t>
          </a:r>
          <a:endParaRPr lang="nl-BE" sz="1800" kern="1200" dirty="0">
            <a:latin typeface="Fira Sans" panose="020B0604020202020204"/>
          </a:endParaRPr>
        </a:p>
      </dsp:txBody>
      <dsp:txXfrm>
        <a:off x="3328981" y="550844"/>
        <a:ext cx="2908996" cy="909061"/>
      </dsp:txXfrm>
    </dsp:sp>
    <dsp:sp modelId="{17BB8C5E-ACC5-4AEA-AC3B-15C53CC548C0}">
      <dsp:nvSpPr>
        <dsp:cNvPr id="0" name=""/>
        <dsp:cNvSpPr/>
      </dsp:nvSpPr>
      <dsp:spPr>
        <a:xfrm>
          <a:off x="3207773" y="419535"/>
          <a:ext cx="636342" cy="95451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6529617" y="550844"/>
          <a:ext cx="2908996" cy="9090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3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>
              <a:latin typeface="Fira Sans" panose="020B0604020202020204"/>
            </a:rPr>
            <a:t>Integrated</a:t>
          </a:r>
          <a:r>
            <a:rPr lang="nl-BE" sz="1800" kern="1200" dirty="0" smtClean="0">
              <a:latin typeface="Fira Sans" panose="020B0604020202020204"/>
            </a:rPr>
            <a:t> user and </a:t>
          </a:r>
          <a:r>
            <a:rPr lang="nl-BE" sz="1800" kern="1200" dirty="0" err="1" smtClean="0">
              <a:latin typeface="Fira Sans" panose="020B0604020202020204"/>
            </a:rPr>
            <a:t>access</a:t>
          </a:r>
          <a:r>
            <a:rPr lang="nl-BE" sz="1800" kern="1200" dirty="0" smtClean="0">
              <a:latin typeface="Fira Sans" panose="020B0604020202020204"/>
            </a:rPr>
            <a:t> management</a:t>
          </a:r>
          <a:endParaRPr lang="nl-BE" sz="1800" kern="1200" dirty="0">
            <a:latin typeface="Fira Sans" panose="020B0604020202020204"/>
          </a:endParaRPr>
        </a:p>
      </dsp:txBody>
      <dsp:txXfrm>
        <a:off x="6529617" y="550844"/>
        <a:ext cx="2908996" cy="909061"/>
      </dsp:txXfrm>
    </dsp:sp>
    <dsp:sp modelId="{DEDE190B-7605-44A7-B19B-482157C4ED09}">
      <dsp:nvSpPr>
        <dsp:cNvPr id="0" name=""/>
        <dsp:cNvSpPr/>
      </dsp:nvSpPr>
      <dsp:spPr>
        <a:xfrm>
          <a:off x="6408408" y="419535"/>
          <a:ext cx="636342" cy="95451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28346" y="1695252"/>
          <a:ext cx="2908996" cy="9090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3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latin typeface="Fira Sans" panose="020B0604020202020204"/>
            </a:rPr>
            <a:t>Management of </a:t>
          </a:r>
          <a:r>
            <a:rPr sz="1800" kern="1200" dirty="0" smtClean="0">
              <a:latin typeface="Fira Sans" panose="020B0604020202020204"/>
            </a:rPr>
            <a:t>logs</a:t>
          </a:r>
          <a:endParaRPr lang="nl-BE" sz="1800" kern="1200" dirty="0">
            <a:latin typeface="Fira Sans" panose="020B0604020202020204"/>
          </a:endParaRPr>
        </a:p>
      </dsp:txBody>
      <dsp:txXfrm>
        <a:off x="128346" y="1695252"/>
        <a:ext cx="2908996" cy="909061"/>
      </dsp:txXfrm>
    </dsp:sp>
    <dsp:sp modelId="{F94043AE-FBAE-4418-8D10-10B1481C95AF}">
      <dsp:nvSpPr>
        <dsp:cNvPr id="0" name=""/>
        <dsp:cNvSpPr/>
      </dsp:nvSpPr>
      <dsp:spPr>
        <a:xfrm>
          <a:off x="7138" y="1563943"/>
          <a:ext cx="636342" cy="95451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3328981" y="1695252"/>
          <a:ext cx="2908996" cy="9090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3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latin typeface="Fira Sans" panose="020B0604020202020204"/>
            </a:rPr>
            <a:t>System </a:t>
          </a:r>
          <a:r>
            <a:rPr lang="nl-BE" sz="1800" kern="1200" dirty="0" err="1" smtClean="0">
              <a:latin typeface="Fira Sans" panose="020B0604020202020204"/>
            </a:rPr>
            <a:t>for</a:t>
          </a:r>
          <a:r>
            <a:rPr lang="nl-BE" sz="1800" kern="1200" dirty="0" smtClean="0">
              <a:latin typeface="Fira Sans" panose="020B0604020202020204"/>
            </a:rPr>
            <a:t> </a:t>
          </a:r>
          <a:r>
            <a:rPr sz="1800" kern="1200" smtClean="0">
              <a:latin typeface="Fira Sans" panose="020B0604020202020204"/>
            </a:rPr>
            <a:t>end-to-end </a:t>
          </a:r>
          <a:r>
            <a:rPr lang="nl-BE" sz="1800" kern="1200" dirty="0" err="1" smtClean="0">
              <a:latin typeface="Fira Sans" panose="020B0604020202020204"/>
            </a:rPr>
            <a:t>encryption</a:t>
          </a:r>
          <a:endParaRPr lang="nl-BE" sz="1800" kern="1200" dirty="0">
            <a:latin typeface="Fira Sans" panose="020B0604020202020204"/>
          </a:endParaRPr>
        </a:p>
      </dsp:txBody>
      <dsp:txXfrm>
        <a:off x="3328981" y="1695252"/>
        <a:ext cx="2908996" cy="909061"/>
      </dsp:txXfrm>
    </dsp:sp>
    <dsp:sp modelId="{1D377189-38FA-44FB-9886-A25D865375A4}">
      <dsp:nvSpPr>
        <dsp:cNvPr id="0" name=""/>
        <dsp:cNvSpPr/>
      </dsp:nvSpPr>
      <dsp:spPr>
        <a:xfrm>
          <a:off x="3207773" y="1563943"/>
          <a:ext cx="636342" cy="95451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6529617" y="1695252"/>
          <a:ext cx="2908996" cy="9090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3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>
              <a:solidFill>
                <a:srgbClr val="3E6E5A"/>
              </a:solidFill>
              <a:latin typeface="Fira Sans" panose="020B0604020202020204"/>
            </a:rPr>
            <a:t>eHealth</a:t>
          </a:r>
          <a:r>
            <a:rPr sz="1800" kern="1200" dirty="0">
              <a:latin typeface="Fira Sans" panose="020B0604020202020204"/>
            </a:rPr>
            <a:t>Box</a:t>
          </a:r>
          <a:endParaRPr lang="nl-BE" sz="1800" kern="1200" dirty="0">
            <a:latin typeface="Fira Sans" panose="020B0604020202020204"/>
          </a:endParaRPr>
        </a:p>
      </dsp:txBody>
      <dsp:txXfrm>
        <a:off x="6529617" y="1695252"/>
        <a:ext cx="2908996" cy="909061"/>
      </dsp:txXfrm>
    </dsp:sp>
    <dsp:sp modelId="{82E38FB2-A96C-4D7A-A866-6D7BE57189A0}">
      <dsp:nvSpPr>
        <dsp:cNvPr id="0" name=""/>
        <dsp:cNvSpPr/>
      </dsp:nvSpPr>
      <dsp:spPr>
        <a:xfrm>
          <a:off x="6408408" y="1563943"/>
          <a:ext cx="636342" cy="95451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28346" y="2839659"/>
          <a:ext cx="2908996" cy="9090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3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800" kern="1200">
              <a:latin typeface="Fira Sans" panose="020B0604020202020204"/>
            </a:rPr>
            <a:t>Timestamping</a:t>
          </a:r>
          <a:endParaRPr lang="nl-BE" sz="1800" kern="1200" dirty="0">
            <a:latin typeface="Fira Sans" panose="020B0604020202020204"/>
          </a:endParaRPr>
        </a:p>
      </dsp:txBody>
      <dsp:txXfrm>
        <a:off x="128346" y="2839659"/>
        <a:ext cx="2908996" cy="909061"/>
      </dsp:txXfrm>
    </dsp:sp>
    <dsp:sp modelId="{A9E14B50-194E-4A93-B9D9-20BB56D81973}">
      <dsp:nvSpPr>
        <dsp:cNvPr id="0" name=""/>
        <dsp:cNvSpPr/>
      </dsp:nvSpPr>
      <dsp:spPr>
        <a:xfrm>
          <a:off x="7138" y="2708350"/>
          <a:ext cx="636342" cy="95451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3328981" y="2839659"/>
          <a:ext cx="2908996" cy="9090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3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>
              <a:latin typeface="Fira Sans" panose="020B0604020202020204"/>
            </a:rPr>
            <a:t>Encryption</a:t>
          </a:r>
          <a:r>
            <a:rPr lang="nl-BE" sz="1800" kern="1200" dirty="0" smtClean="0">
              <a:latin typeface="Fira Sans" panose="020B0604020202020204"/>
            </a:rPr>
            <a:t> </a:t>
          </a:r>
          <a:r>
            <a:rPr lang="nl-BE" sz="1800" kern="1200" dirty="0" err="1" smtClean="0">
              <a:latin typeface="Fira Sans" panose="020B0604020202020204"/>
            </a:rPr>
            <a:t>and</a:t>
          </a:r>
          <a:r>
            <a:rPr lang="nl-BE" sz="1800" kern="1200" dirty="0" smtClean="0">
              <a:latin typeface="Fira Sans" panose="020B0604020202020204"/>
            </a:rPr>
            <a:t> </a:t>
          </a:r>
          <a:r>
            <a:rPr lang="nl-BE" sz="1800" kern="1200" dirty="0" err="1" smtClean="0">
              <a:latin typeface="Fira Sans" panose="020B0604020202020204"/>
            </a:rPr>
            <a:t>anonymization</a:t>
          </a:r>
          <a:endParaRPr lang="nl-BE" sz="1800" kern="1200" dirty="0">
            <a:latin typeface="Fira Sans" panose="020B0604020202020204"/>
          </a:endParaRPr>
        </a:p>
      </dsp:txBody>
      <dsp:txXfrm>
        <a:off x="3328981" y="2839659"/>
        <a:ext cx="2908996" cy="909061"/>
      </dsp:txXfrm>
    </dsp:sp>
    <dsp:sp modelId="{70C2EA1E-D7DB-4E74-806D-4590DBE781A3}">
      <dsp:nvSpPr>
        <dsp:cNvPr id="0" name=""/>
        <dsp:cNvSpPr/>
      </dsp:nvSpPr>
      <dsp:spPr>
        <a:xfrm>
          <a:off x="3207773" y="2708350"/>
          <a:ext cx="636342" cy="954514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6529617" y="2839659"/>
          <a:ext cx="2908996" cy="9090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3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>
              <a:latin typeface="Fira Sans" panose="020B0604020202020204"/>
            </a:rPr>
            <a:t>Consultation</a:t>
          </a:r>
          <a:r>
            <a:rPr lang="nl-BE" sz="1800" kern="1200" dirty="0" smtClean="0">
              <a:latin typeface="Fira Sans" panose="020B0604020202020204"/>
            </a:rPr>
            <a:t> of the National Register and the CBSS Registers</a:t>
          </a:r>
          <a:endParaRPr lang="nl-BE" sz="1800" kern="1200" dirty="0">
            <a:latin typeface="Fira Sans" panose="020B0604020202020204"/>
          </a:endParaRPr>
        </a:p>
      </dsp:txBody>
      <dsp:txXfrm>
        <a:off x="6529617" y="2839659"/>
        <a:ext cx="2908996" cy="909061"/>
      </dsp:txXfrm>
    </dsp:sp>
    <dsp:sp modelId="{139FD9EA-3509-4D4C-98D4-BC741BA871D8}">
      <dsp:nvSpPr>
        <dsp:cNvPr id="0" name=""/>
        <dsp:cNvSpPr/>
      </dsp:nvSpPr>
      <dsp:spPr>
        <a:xfrm>
          <a:off x="6408408" y="2708350"/>
          <a:ext cx="636342" cy="954514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3328981" y="3984066"/>
          <a:ext cx="2908996" cy="9090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73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>
              <a:latin typeface="Fira Sans" panose="020B0604020202020204"/>
            </a:rPr>
            <a:t>Reference</a:t>
          </a:r>
          <a:r>
            <a:rPr lang="nl-BE" sz="1800" kern="1200" dirty="0" smtClean="0">
              <a:latin typeface="Fira Sans" panose="020B0604020202020204"/>
            </a:rPr>
            <a:t> directory </a:t>
          </a:r>
          <a:r>
            <a:rPr sz="1800" kern="1200" smtClean="0">
              <a:latin typeface="Fira Sans" panose="020B0604020202020204"/>
            </a:rPr>
            <a:t>(metahub</a:t>
          </a:r>
          <a:r>
            <a:rPr sz="1800" kern="1200">
              <a:latin typeface="Fira Sans" panose="020B0604020202020204"/>
            </a:rPr>
            <a:t>)</a:t>
          </a:r>
          <a:endParaRPr lang="nl-BE" sz="1800" kern="1200" dirty="0">
            <a:latin typeface="Fira Sans" panose="020B0604020202020204"/>
          </a:endParaRPr>
        </a:p>
      </dsp:txBody>
      <dsp:txXfrm>
        <a:off x="3328981" y="3984066"/>
        <a:ext cx="2908996" cy="909061"/>
      </dsp:txXfrm>
    </dsp:sp>
    <dsp:sp modelId="{763F0339-AF8A-4C55-81EF-EEBFD25A8379}">
      <dsp:nvSpPr>
        <dsp:cNvPr id="0" name=""/>
        <dsp:cNvSpPr/>
      </dsp:nvSpPr>
      <dsp:spPr>
        <a:xfrm>
          <a:off x="3207773" y="3852757"/>
          <a:ext cx="636342" cy="954514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3607" cy="339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7" y="3"/>
            <a:ext cx="4303607" cy="339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AA5060-6F43-4C3C-BDF0-AD16A6EFFA6F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3598"/>
            <a:ext cx="4303607" cy="3397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7" y="6453598"/>
            <a:ext cx="4303607" cy="3397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9272BC-2700-4D01-A008-324882ED35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8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3607" cy="339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7" y="3"/>
            <a:ext cx="4303607" cy="339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BF793E-1753-4E18-9226-A1F1EF1E8A75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3513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1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598"/>
            <a:ext cx="4303607" cy="3397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7" y="6453598"/>
            <a:ext cx="4303607" cy="3397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164FA4-D929-4BC1-AA33-1704434187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85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38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8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1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47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25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03513" y="509588"/>
            <a:ext cx="4527550" cy="2547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BB088-1526-4C59-BA1A-1366A3F82C5D}" type="slidenum">
              <a:rPr lang="en-US" smtClean="0"/>
              <a:pPr>
                <a:defRPr/>
              </a:pPr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7353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8342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81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Shifting to cloud native features will demand reengineering/</a:t>
            </a:r>
            <a:r>
              <a:rPr lang="en-US" dirty="0" err="1" smtClean="0"/>
              <a:t>modernisation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56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064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 over </a:t>
            </a:r>
            <a:r>
              <a:rPr lang="en-US" dirty="0" err="1" smtClean="0"/>
              <a:t>componenten</a:t>
            </a:r>
            <a:r>
              <a:rPr lang="en-US" dirty="0" smtClean="0"/>
              <a:t> -&gt; </a:t>
            </a:r>
            <a:r>
              <a:rPr lang="en-US" dirty="0" err="1" smtClean="0"/>
              <a:t>info@reuse</a:t>
            </a:r>
            <a:endParaRPr lang="en-US" dirty="0" smtClean="0"/>
          </a:p>
          <a:p>
            <a:r>
              <a:rPr lang="en-US" dirty="0" err="1" smtClean="0"/>
              <a:t>Strategische</a:t>
            </a:r>
            <a:r>
              <a:rPr lang="en-US" dirty="0" smtClean="0"/>
              <a:t> </a:t>
            </a:r>
            <a:r>
              <a:rPr lang="en-US" dirty="0" err="1" smtClean="0"/>
              <a:t>blokkering</a:t>
            </a:r>
            <a:r>
              <a:rPr lang="en-US" baseline="0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Esclareren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Frank </a:t>
            </a:r>
            <a:r>
              <a:rPr lang="en-US" dirty="0" err="1" smtClean="0"/>
              <a:t>indien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9CBA-0F14-4912-A4A3-E531654827E5}" type="slidenum">
              <a:rPr lang="fr-BE" smtClean="0"/>
              <a:t>54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561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0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0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A8B70-108F-48AE-A600-F36AADA0D0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6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648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3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7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31" y="899963"/>
            <a:ext cx="10154923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132" y="4182917"/>
            <a:ext cx="9028983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8483" y="4666608"/>
            <a:ext cx="7435632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9330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 marL="742950" indent="-285750">
              <a:buFont typeface="Calibri" panose="020F0502020204030204" pitchFamily="34" charset="0"/>
              <a:buChar char="-"/>
              <a:defRPr sz="2000"/>
            </a:lvl2pPr>
            <a:lvl3pPr>
              <a:defRPr sz="1600"/>
            </a:lvl3pPr>
            <a:lvl4pPr marL="1600200" indent="-228600">
              <a:buFont typeface="Calibri" panose="020F0502020204030204" pitchFamily="34" charset="0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F1E79-8225-48A0-95BD-5254C3720E2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624417" y="63817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6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B102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B102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B540AB-6939-4937-A918-1D15FF1C7CE3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711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2"/>
            <a:ext cx="10363200" cy="4627563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800"/>
            </a:lvl1pPr>
            <a:lvl2pPr>
              <a:spcBef>
                <a:spcPts val="900"/>
              </a:spcBef>
              <a:defRPr sz="1600"/>
            </a:lvl2pPr>
            <a:lvl3pPr>
              <a:spcBef>
                <a:spcPts val="900"/>
              </a:spcBef>
              <a:defRPr sz="1600"/>
            </a:lvl3pPr>
            <a:lvl4pPr>
              <a:spcBef>
                <a:spcPts val="900"/>
              </a:spcBef>
              <a:defRPr sz="16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720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321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09600" y="1124744"/>
            <a:ext cx="10795000" cy="525658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1531" y="140470"/>
            <a:ext cx="8064896" cy="696242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252"/>
            <a:ext cx="2844800" cy="365125"/>
          </a:xfrm>
        </p:spPr>
        <p:txBody>
          <a:bodyPr/>
          <a:lstStyle/>
          <a:p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91360" y="6453337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0A9230E-FFBB-4CCB-ABD7-198084EDE768}" type="slidenum">
              <a:rPr lang="fr-BE"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BE" sz="12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3B540AB-6939-4937-A918-1D15FF1C7CE3}" type="slidenum">
              <a:rPr lang="nl-BE" sz="1000" smtClean="0"/>
              <a:pPr/>
              <a:t>‹nr.›</a:t>
            </a:fld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90336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F76-040A-4C7A-A6F0-BE44C74E5B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228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6834"/>
            <a:ext cx="9144000" cy="65096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Fira Sans" panose="020B05030500000200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2463893"/>
            <a:ext cx="10515600" cy="1325563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Fira Sans Medium" panose="020B060305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1585" y="2679700"/>
            <a:ext cx="11804649" cy="4203700"/>
          </a:xfrm>
          <a:prstGeom prst="rect">
            <a:avLst/>
          </a:prstGeom>
          <a:solidFill>
            <a:srgbClr val="24489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1200" cap="none" spc="0" normalizeH="0" baseline="0" noProof="0">
              <a:ln>
                <a:noFill/>
              </a:ln>
              <a:solidFill>
                <a:srgbClr val="244894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pic>
        <p:nvPicPr>
          <p:cNvPr id="5" name="Picture 8" descr="Streif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73063"/>
            <a:ext cx="290959" cy="25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M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4000" y="373063"/>
            <a:ext cx="635924" cy="83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09084" y="293689"/>
            <a:ext cx="3740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Hessische Staatskanzlei</a:t>
            </a:r>
            <a:b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Ministerin für Digitale Strategie und Entwicklung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4489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57251" y="6367464"/>
            <a:ext cx="523874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Wiesbaden, den </a:t>
            </a:r>
            <a:fld id="{EAD3D74F-46FB-4C94-9770-FB378E3C7845}" type="datetime4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 Mai 2023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9084" y="3122613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2" r="353"/>
          <a:stretch/>
        </p:blipFill>
        <p:spPr>
          <a:xfrm>
            <a:off x="4065295" y="5073954"/>
            <a:ext cx="811709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6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baseline="0">
                <a:solidFill>
                  <a:srgbClr val="244894"/>
                </a:solidFill>
              </a:defRPr>
            </a:lvl1pPr>
            <a:lvl2pPr marL="742950" indent="-285750">
              <a:buClr>
                <a:schemeClr val="tx1"/>
              </a:buClr>
              <a:buFont typeface="Wingdings" panose="05000000000000000000" pitchFamily="2" charset="2"/>
              <a:buChar char="§"/>
              <a:defRPr baseline="0">
                <a:solidFill>
                  <a:srgbClr val="244894"/>
                </a:solidFill>
              </a:defRPr>
            </a:lvl2pPr>
            <a:lvl3pPr>
              <a:defRPr baseline="0">
                <a:solidFill>
                  <a:srgbClr val="244894"/>
                </a:solidFill>
              </a:defRPr>
            </a:lvl3pPr>
            <a:lvl4pPr>
              <a:defRPr baseline="0">
                <a:solidFill>
                  <a:srgbClr val="244894"/>
                </a:solidFill>
              </a:defRPr>
            </a:lvl4pPr>
            <a:lvl5pPr>
              <a:defRPr baseline="0">
                <a:solidFill>
                  <a:srgbClr val="244894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24489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7965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556" y="460034"/>
            <a:ext cx="4086011" cy="2153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13661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25713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7227088" y="6247389"/>
            <a:ext cx="86589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841095" y="6237313"/>
            <a:ext cx="9704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11245511" y="6247389"/>
            <a:ext cx="85096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26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9084" y="1982788"/>
            <a:ext cx="5080000" cy="41132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92285" y="1982788"/>
            <a:ext cx="5082116" cy="41132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318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14356"/>
            <a:ext cx="10058432" cy="70328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02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78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488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785794"/>
            <a:ext cx="4011084" cy="64930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2992" y="273051"/>
            <a:ext cx="5905541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450410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200084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574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483600" y="785795"/>
            <a:ext cx="2374933" cy="52593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09085" y="836614"/>
            <a:ext cx="7571316" cy="525938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44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98833" y="916997"/>
            <a:ext cx="12015567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31" y="2389224"/>
            <a:ext cx="12015567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151" y="3968157"/>
            <a:ext cx="10328695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11245510" y="6372215"/>
            <a:ext cx="183652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7227088" y="6372215"/>
            <a:ext cx="186875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841095" y="6350467"/>
            <a:ext cx="209429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36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ira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Fira Sans"/>
              </a:defRPr>
            </a:lvl1pPr>
            <a:lvl2pPr>
              <a:defRPr sz="2200">
                <a:latin typeface="Fira Sans"/>
              </a:defRPr>
            </a:lvl2pPr>
            <a:lvl3pPr marL="896938" indent="-182563">
              <a:defRPr sz="1800">
                <a:latin typeface="Fira Sans"/>
              </a:defRPr>
            </a:lvl3pPr>
            <a:lvl4pPr marL="1079500" indent="-182563">
              <a:defRPr sz="1800">
                <a:latin typeface="Fira Sans"/>
              </a:defRPr>
            </a:lvl4pPr>
            <a:lvl5pPr marL="1254125" indent="-174625">
              <a:defRPr sz="1800">
                <a:latin typeface="Fira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030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12192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40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ira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" y="6536343"/>
            <a:ext cx="1115415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2454" y="6536343"/>
            <a:ext cx="9876100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7381" y="1052736"/>
            <a:ext cx="11664619" cy="5472608"/>
          </a:xfrm>
        </p:spPr>
        <p:txBody>
          <a:bodyPr/>
          <a:lstStyle>
            <a:lvl1pPr>
              <a:defRPr sz="2600">
                <a:latin typeface="Fira Sans" panose="020B0604020202020204"/>
              </a:defRPr>
            </a:lvl1pPr>
            <a:lvl2pPr>
              <a:defRPr sz="2200">
                <a:latin typeface="Fira Sans" panose="020B0604020202020204"/>
              </a:defRPr>
            </a:lvl2pPr>
            <a:lvl3pPr marL="896938" indent="-182563">
              <a:defRPr sz="1800">
                <a:latin typeface="Fira Sans" panose="020B0604020202020204"/>
              </a:defRPr>
            </a:lvl3pPr>
            <a:lvl4pPr marL="1079500" indent="-182563">
              <a:defRPr sz="1800">
                <a:latin typeface="Fira Sans" panose="020B0604020202020204"/>
              </a:defRPr>
            </a:lvl4pPr>
            <a:lvl5pPr marL="1254125" indent="-174625">
              <a:defRPr sz="1800">
                <a:latin typeface="Fira Sans" panose="020B060402020202020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861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ira Sans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704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5875867" y="2676525"/>
            <a:ext cx="5691717" cy="2800350"/>
            <a:chOff x="4407024" y="1916832"/>
            <a:chExt cx="4269432" cy="2800767"/>
          </a:xfrm>
        </p:grpSpPr>
        <p:pic>
          <p:nvPicPr>
            <p:cNvPr id="4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817" y="339243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 userDrawn="1"/>
          </p:nvSpPr>
          <p:spPr bwMode="auto">
            <a:xfrm>
              <a:off x="4788081" y="1916832"/>
              <a:ext cx="3888375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Frank 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Administrateur Général  </a:t>
              </a:r>
            </a:p>
            <a:p>
              <a:pPr>
                <a:defRPr/>
              </a:pPr>
              <a:r>
                <a:rPr lang="fr-BE" sz="1600" dirty="0" smtClean="0">
                  <a:solidFill>
                    <a:srgbClr val="7F7F7F"/>
                  </a:solidFill>
                  <a:sym typeface="Arial" charset="0"/>
                </a:rPr>
                <a:t>Banque Carrefour de la Sécurité Sociale</a:t>
              </a:r>
            </a:p>
            <a:p>
              <a:pPr>
                <a:defRPr/>
              </a:pP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0D0D0D"/>
                  </a:solidFill>
                </a:rPr>
                <a:t>frank.robben@ksz-bcss.fgov.be </a:t>
              </a: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 smtClean="0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http://www.bcss.fgov.be</a:t>
              </a:r>
              <a:endParaRPr lang="fr-BE" sz="1600" dirty="0" smtClean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  <a:p>
              <a:pPr>
                <a:defRPr/>
              </a:pPr>
              <a:r>
                <a:rPr lang="en-US" sz="1600" dirty="0" smtClean="0">
                  <a:solidFill>
                    <a:srgbClr val="7F7F7F"/>
                  </a:solidFill>
                  <a:sym typeface="Arial" charset="0"/>
                </a:rPr>
                <a:t>http://www.law.kuleuven.ac.be/icri/frobben</a:t>
              </a:r>
              <a:endParaRPr lang="en-GB" sz="1600" dirty="0" smtClean="0">
                <a:solidFill>
                  <a:srgbClr val="7F7F7F"/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 userDrawn="1"/>
        </p:nvSpPr>
        <p:spPr>
          <a:xfrm>
            <a:off x="624417" y="1412875"/>
            <a:ext cx="4798483" cy="5329238"/>
          </a:xfrm>
          <a:prstGeom prst="rect">
            <a:avLst/>
          </a:prstGeom>
          <a:solidFill>
            <a:srgbClr val="0080BB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BE" sz="3600" b="0" dirty="0" smtClean="0">
                <a:solidFill>
                  <a:schemeClr val="bg1"/>
                </a:solidFill>
              </a:rPr>
              <a:t>MERCI !</a:t>
            </a:r>
            <a:br>
              <a:rPr lang="fr-BE" sz="3600" b="0" dirty="0" smtClean="0">
                <a:solidFill>
                  <a:schemeClr val="bg1"/>
                </a:solidFill>
              </a:rPr>
            </a:br>
            <a:r>
              <a:rPr lang="fr-BE" sz="3600" b="0" dirty="0" smtClean="0">
                <a:solidFill>
                  <a:schemeClr val="bg1"/>
                </a:solidFill>
              </a:rPr>
              <a:t>QUESTIONS ?</a:t>
            </a:r>
            <a:endParaRPr lang="en-US" sz="36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714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>
          <a:xfrm>
            <a:off x="624417" y="63817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12192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199" y="137200"/>
            <a:ext cx="10042324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89660"/>
            <a:ext cx="10972800" cy="526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36343"/>
            <a:ext cx="111541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2454" y="6536343"/>
            <a:ext cx="98761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67542" y="876300"/>
            <a:ext cx="100508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27" y="145152"/>
            <a:ext cx="1143454" cy="642993"/>
          </a:xfrm>
          <a:prstGeom prst="rect">
            <a:avLst/>
          </a:prstGeom>
        </p:spPr>
      </p:pic>
      <p:sp>
        <p:nvSpPr>
          <p:cNvPr id="65" name="Freeform 16"/>
          <p:cNvSpPr>
            <a:spLocks/>
          </p:cNvSpPr>
          <p:nvPr/>
        </p:nvSpPr>
        <p:spPr bwMode="auto">
          <a:xfrm>
            <a:off x="11245511" y="6747314"/>
            <a:ext cx="85096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1322573" y="6525345"/>
            <a:ext cx="869424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7227088" y="6747314"/>
            <a:ext cx="86589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841095" y="6737238"/>
            <a:ext cx="9704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73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90" r:id="rId5"/>
    <p:sldLayoutId id="2147483892" r:id="rId6"/>
    <p:sldLayoutId id="2147483894" r:id="rId7"/>
    <p:sldLayoutId id="2147483825" r:id="rId8"/>
    <p:sldLayoutId id="2147483895" r:id="rId9"/>
    <p:sldLayoutId id="2147483896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5" imgW="639" imgH="642" progId="TCLayout.ActiveDocument.1">
                  <p:embed/>
                </p:oleObj>
              </mc:Choice>
              <mc:Fallback>
                <p:oleObj name="think-cell Folie" r:id="rId15" imgW="639" imgH="642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7" descr="Streife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3063"/>
            <a:ext cx="38735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737600" y="6357938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2A2E4-DFCB-4152-8AE0-A99ADE742980}" type="slidenum">
              <a:rPr kumimoji="0" lang="it-IT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it-IT" altLang="de-DE" sz="10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8" name="Picture 10" descr="HM_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4000" y="373063"/>
            <a:ext cx="635924" cy="83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836613"/>
            <a:ext cx="9611784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085" y="1982788"/>
            <a:ext cx="10365316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09085" y="293688"/>
            <a:ext cx="28873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Hessische Staatskanzlei</a:t>
            </a:r>
            <a:b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Ministerin für Digitale Strategie und Entwicklung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63352" y="6357938"/>
            <a:ext cx="29527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12D11-5A41-40FB-ADCE-9096314993AF}" type="datetime2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Donnerstag, 11. Mai 2023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3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244894"/>
        </a:buClr>
        <a:buFont typeface="Wingdings" panose="05000000000000000000" pitchFamily="2" charset="2"/>
        <a:buChar char="n"/>
        <a:defRPr sz="2000">
          <a:solidFill>
            <a:srgbClr val="2448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anose="05000000000000000000" pitchFamily="2" charset="2"/>
        <a:buChar char="n"/>
        <a:defRPr sz="1900">
          <a:solidFill>
            <a:srgbClr val="2448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448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4489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4489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333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333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333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333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tags" Target="../tags/tag3.xml"/><Relationship Id="rId7" Type="http://schemas.openxmlformats.org/officeDocument/2006/relationships/image" Target="../media/image23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Relationship Id="rId9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ct-reuse.be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4.png"/><Relationship Id="rId5" Type="http://schemas.openxmlformats.org/officeDocument/2006/relationships/hyperlink" Target="http://www.ict-reuse.be/" TargetMode="External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4.png"/><Relationship Id="rId4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cloud.belgium.be" TargetMode="External"/><Relationship Id="rId2" Type="http://schemas.openxmlformats.org/officeDocument/2006/relationships/hyperlink" Target="http://www.gcloud.belgium.b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loud.belgium.be/" TargetMode="External"/><Relationship Id="rId2" Type="http://schemas.openxmlformats.org/officeDocument/2006/relationships/hyperlink" Target="https://www.frankrobben.b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9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0242" y="4323507"/>
            <a:ext cx="6771737" cy="560716"/>
          </a:xfrm>
        </p:spPr>
        <p:txBody>
          <a:bodyPr/>
          <a:lstStyle/>
          <a:p>
            <a:pPr algn="ctr"/>
            <a:r>
              <a:rPr lang="en-GB" sz="6600" dirty="0"/>
              <a:t>and beyond</a:t>
            </a:r>
          </a:p>
        </p:txBody>
      </p:sp>
    </p:spTree>
    <p:extLst>
      <p:ext uri="{BB962C8B-B14F-4D97-AF65-F5344CB8AC3E}">
        <p14:creationId xmlns:p14="http://schemas.microsoft.com/office/powerpoint/2010/main" val="14270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Cloud Service </a:t>
            </a:r>
            <a:r>
              <a:rPr lang="nl-BE" dirty="0" err="1" smtClean="0"/>
              <a:t>Models</a:t>
            </a:r>
            <a:endParaRPr lang="fr-B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4063672"/>
              </p:ext>
            </p:extLst>
          </p:nvPr>
        </p:nvGraphicFramePr>
        <p:xfrm>
          <a:off x="1981200" y="1340768"/>
          <a:ext cx="8355614" cy="462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945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061539"/>
            <a:ext cx="809625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Virtualisation</a:t>
            </a:r>
            <a:endParaRPr lang="fr-BE" dirty="0"/>
          </a:p>
        </p:txBody>
      </p:sp>
      <p:sp>
        <p:nvSpPr>
          <p:cNvPr id="134" name="Content Placeholder 1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dirty="0" smtClean="0"/>
              <a:t>Consolidation of </a:t>
            </a:r>
            <a:r>
              <a:rPr lang="fr-BE" altLang="en-US" dirty="0" err="1" smtClean="0"/>
              <a:t>physical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resources</a:t>
            </a:r>
            <a:endParaRPr lang="fr-BE" altLang="en-US" dirty="0" smtClean="0"/>
          </a:p>
          <a:p>
            <a:r>
              <a:rPr lang="fr-BE" altLang="en-US" dirty="0" smtClean="0"/>
              <a:t>&gt; 70% </a:t>
            </a:r>
            <a:r>
              <a:rPr lang="nl-BE" altLang="en-US" dirty="0" smtClean="0"/>
              <a:t>“</a:t>
            </a:r>
            <a:r>
              <a:rPr lang="fr-BE" altLang="en-US" dirty="0" err="1" smtClean="0"/>
              <a:t>easy</a:t>
            </a:r>
            <a:r>
              <a:rPr lang="fr-BE" altLang="en-US" dirty="0" smtClean="0"/>
              <a:t> consolidation</a:t>
            </a:r>
            <a:r>
              <a:rPr lang="nl-BE" altLang="en-US" dirty="0" smtClean="0"/>
              <a:t>”</a:t>
            </a:r>
            <a:endParaRPr lang="fr-BE" altLang="en-US" dirty="0" smtClean="0"/>
          </a:p>
          <a:p>
            <a:r>
              <a:rPr lang="nl-BE" altLang="en-US" dirty="0" smtClean="0"/>
              <a:t>First step </a:t>
            </a:r>
            <a:r>
              <a:rPr lang="nl-BE" altLang="en-US" dirty="0" err="1" smtClean="0"/>
              <a:t>to</a:t>
            </a:r>
            <a:r>
              <a:rPr lang="nl-BE" altLang="en-US" dirty="0" smtClean="0"/>
              <a:t> Cloud (“</a:t>
            </a:r>
            <a:r>
              <a:rPr lang="nl-BE" altLang="en-US" dirty="0" err="1" smtClean="0"/>
              <a:t>dematerialisation</a:t>
            </a:r>
            <a:r>
              <a:rPr lang="nl-BE" altLang="en-US" dirty="0" smtClean="0"/>
              <a:t>”)</a:t>
            </a:r>
            <a:endParaRPr lang="fr-BE" altLang="en-US" dirty="0" smtClean="0"/>
          </a:p>
          <a:p>
            <a:endParaRPr lang="fr-BE" dirty="0"/>
          </a:p>
        </p:txBody>
      </p:sp>
      <p:sp>
        <p:nvSpPr>
          <p:cNvPr id="8" name="Right Arrow 7"/>
          <p:cNvSpPr/>
          <p:nvPr/>
        </p:nvSpPr>
        <p:spPr>
          <a:xfrm>
            <a:off x="5591937" y="4326920"/>
            <a:ext cx="1080120" cy="47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043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 Cloud deployment types</a:t>
            </a:r>
            <a:endParaRPr lang="en-GB" noProof="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470200" y="1268760"/>
            <a:ext cx="7380820" cy="4464496"/>
            <a:chOff x="946200" y="1268760"/>
            <a:chExt cx="7380820" cy="44644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46600" y="1268760"/>
              <a:ext cx="0" cy="4464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46200" y="2636912"/>
              <a:ext cx="73808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46200" y="4365104"/>
              <a:ext cx="73808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775519" y="1412776"/>
            <a:ext cx="509984" cy="4680520"/>
            <a:chOff x="251519" y="1412776"/>
            <a:chExt cx="509984" cy="468052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27969" y="1412776"/>
              <a:ext cx="0" cy="46805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99838" y="4512955"/>
              <a:ext cx="461665" cy="14773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nl-BE" dirty="0" err="1" smtClean="0">
                  <a:latin typeface="Fira Sans" panose="020B0604020202020204"/>
                </a:rPr>
                <a:t>Dedicated</a:t>
              </a:r>
              <a:endParaRPr lang="en-US" dirty="0">
                <a:latin typeface="Fira Sans" panose="020B060402020202020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439" y="2523961"/>
              <a:ext cx="461665" cy="19540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nl-BE" dirty="0" smtClean="0">
                  <a:latin typeface="Fira Sans" panose="020B0604020202020204"/>
                </a:rPr>
                <a:t>Access/Control</a:t>
              </a:r>
              <a:endParaRPr lang="en-US" dirty="0">
                <a:latin typeface="Fira Sans" panose="020B060402020202020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519" y="1458650"/>
              <a:ext cx="461665" cy="11782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nl-BE" dirty="0">
                  <a:latin typeface="Fira Sans" panose="020B0604020202020204"/>
                </a:rPr>
                <a:t>S</a:t>
              </a:r>
              <a:r>
                <a:rPr lang="nl-BE" dirty="0" smtClean="0">
                  <a:latin typeface="Fira Sans" panose="020B0604020202020204"/>
                </a:rPr>
                <a:t>hared</a:t>
              </a:r>
              <a:endParaRPr lang="en-US" dirty="0">
                <a:latin typeface="Fira Sans" panose="020B060402020202020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30990" y="5990284"/>
            <a:ext cx="7452344" cy="584189"/>
            <a:chOff x="906990" y="5990283"/>
            <a:chExt cx="7452344" cy="584189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906990" y="5990283"/>
              <a:ext cx="7452344" cy="393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788096" y="620514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latin typeface="Fira Sans" panose="020B0604020202020204"/>
                </a:rPr>
                <a:t>Customer</a:t>
              </a:r>
              <a:endParaRPr lang="en-US" dirty="0">
                <a:latin typeface="Fira Sans" panose="020B060402020202020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74492" y="606148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err="1">
                  <a:latin typeface="Fira Sans" panose="020B0604020202020204"/>
                </a:rPr>
                <a:t>L</a:t>
              </a:r>
              <a:r>
                <a:rPr lang="nl-BE" dirty="0" err="1" smtClean="0">
                  <a:latin typeface="Fira Sans" panose="020B0604020202020204"/>
                </a:rPr>
                <a:t>ocation</a:t>
              </a:r>
              <a:endParaRPr lang="en-US" dirty="0">
                <a:latin typeface="Fira Sans" panose="020B060402020202020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72088" y="6205140"/>
              <a:ext cx="2087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>
                  <a:latin typeface="Fira Sans" panose="020B0604020202020204"/>
                </a:rPr>
                <a:t>Service Provider</a:t>
              </a:r>
              <a:endParaRPr lang="en-US" dirty="0">
                <a:latin typeface="Fira Sans" panose="020B060402020202020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99284" y="2668271"/>
            <a:ext cx="3571317" cy="1639357"/>
            <a:chOff x="975283" y="2668270"/>
            <a:chExt cx="3571317" cy="1639357"/>
          </a:xfrm>
        </p:grpSpPr>
        <p:sp>
          <p:nvSpPr>
            <p:cNvPr id="27" name="TextBox 26"/>
            <p:cNvSpPr txBox="1"/>
            <p:nvPr/>
          </p:nvSpPr>
          <p:spPr>
            <a:xfrm>
              <a:off x="1025606" y="2668270"/>
              <a:ext cx="3520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latin typeface="Fira Sans" panose="020B0604020202020204"/>
                </a:rPr>
                <a:t>Community Cloud on-</a:t>
              </a:r>
              <a:r>
                <a:rPr lang="nl-BE" dirty="0" err="1" smtClean="0">
                  <a:latin typeface="Fira Sans" panose="020B0604020202020204"/>
                </a:rPr>
                <a:t>premise</a:t>
              </a:r>
              <a:endParaRPr lang="en-US" dirty="0">
                <a:latin typeface="Fira Sans" panose="020B0604020202020204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2416259" y="3922545"/>
              <a:ext cx="189198" cy="26638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2845965" y="3952124"/>
              <a:ext cx="189198" cy="266380"/>
            </a:xfrm>
            <a:prstGeom prst="rect">
              <a:avLst/>
            </a:prstGeom>
          </p:spPr>
        </p:pic>
        <p:pic>
          <p:nvPicPr>
            <p:cNvPr id="43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418" y="3085835"/>
              <a:ext cx="684193" cy="68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Group 49"/>
            <p:cNvGrpSpPr/>
            <p:nvPr/>
          </p:nvGrpSpPr>
          <p:grpSpPr>
            <a:xfrm>
              <a:off x="975283" y="3149672"/>
              <a:ext cx="882098" cy="603364"/>
              <a:chOff x="975283" y="3149672"/>
              <a:chExt cx="882098" cy="603364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162936" y="3234628"/>
                <a:ext cx="189198" cy="26638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531236" y="3400024"/>
                <a:ext cx="189198" cy="266380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975283" y="3149672"/>
                <a:ext cx="882098" cy="603364"/>
              </a:xfrm>
              <a:prstGeom prst="rect">
                <a:avLst/>
              </a:prstGeom>
              <a:noFill/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ira Sans" panose="020B0604020202020204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2146282" y="3099817"/>
              <a:ext cx="1129573" cy="1207810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ra Sans" panose="020B0604020202020204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3664153" y="3376681"/>
              <a:ext cx="189198" cy="266380"/>
            </a:xfrm>
            <a:prstGeom prst="rect">
              <a:avLst/>
            </a:prstGeom>
          </p:spPr>
        </p:pic>
        <p:cxnSp>
          <p:nvCxnSpPr>
            <p:cNvPr id="89" name="Straight Arrow Connector 88"/>
            <p:cNvCxnSpPr>
              <a:stCxn id="46" idx="3"/>
              <a:endCxn id="43" idx="1"/>
            </p:cNvCxnSpPr>
            <p:nvPr/>
          </p:nvCxnSpPr>
          <p:spPr>
            <a:xfrm flipV="1">
              <a:off x="1857381" y="3427932"/>
              <a:ext cx="530037" cy="2342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514606" y="3264655"/>
              <a:ext cx="481329" cy="523066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ra Sans" panose="020B0604020202020204"/>
              </a:endParaRPr>
            </a:p>
          </p:txBody>
        </p:sp>
        <p:cxnSp>
          <p:nvCxnSpPr>
            <p:cNvPr id="92" name="Straight Arrow Connector 91"/>
            <p:cNvCxnSpPr>
              <a:stCxn id="37" idx="0"/>
            </p:cNvCxnSpPr>
            <p:nvPr/>
          </p:nvCxnSpPr>
          <p:spPr>
            <a:xfrm flipH="1" flipV="1">
              <a:off x="2845966" y="3643062"/>
              <a:ext cx="94598" cy="30906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1" idx="1"/>
            </p:cNvCxnSpPr>
            <p:nvPr/>
          </p:nvCxnSpPr>
          <p:spPr>
            <a:xfrm flipH="1" flipV="1">
              <a:off x="3107845" y="3486388"/>
              <a:ext cx="406761" cy="39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160610" y="2636913"/>
            <a:ext cx="4756478" cy="1670715"/>
            <a:chOff x="4636610" y="2636912"/>
            <a:chExt cx="4756478" cy="1670715"/>
          </a:xfrm>
        </p:grpSpPr>
        <p:sp>
          <p:nvSpPr>
            <p:cNvPr id="31" name="TextBox 30"/>
            <p:cNvSpPr txBox="1"/>
            <p:nvPr/>
          </p:nvSpPr>
          <p:spPr>
            <a:xfrm>
              <a:off x="4636610" y="2636912"/>
              <a:ext cx="4756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err="1" smtClean="0">
                  <a:latin typeface="Fira Sans" panose="020B0604020202020204"/>
                </a:rPr>
                <a:t>Outsourced</a:t>
              </a:r>
              <a:r>
                <a:rPr lang="nl-BE" dirty="0" smtClean="0">
                  <a:latin typeface="Fira Sans" panose="020B0604020202020204"/>
                </a:rPr>
                <a:t> Community Cloud (= off-</a:t>
              </a:r>
              <a:r>
                <a:rPr lang="nl-BE" dirty="0" err="1" smtClean="0">
                  <a:latin typeface="Fira Sans" panose="020B0604020202020204"/>
                </a:rPr>
                <a:t>premise</a:t>
              </a:r>
              <a:r>
                <a:rPr lang="nl-BE" dirty="0" smtClean="0">
                  <a:latin typeface="Fira Sans" panose="020B0604020202020204"/>
                </a:rPr>
                <a:t>)</a:t>
              </a:r>
              <a:endParaRPr lang="en-US" dirty="0">
                <a:latin typeface="Fira Sans" panose="020B0604020202020204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978666" y="2986983"/>
              <a:ext cx="928742" cy="928742"/>
              <a:chOff x="6782780" y="3149672"/>
              <a:chExt cx="928742" cy="928742"/>
            </a:xfrm>
          </p:grpSpPr>
          <p:pic>
            <p:nvPicPr>
              <p:cNvPr id="1028" name="Picture 4" descr="http://icons.iconarchive.com/icons/custom-icon-design/pretty-office-12/512/cloud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2780" y="3149672"/>
                <a:ext cx="928742" cy="928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" descr="http://icons.iconarchive.com/icons/custom-icon-design/pretty-office-12/512/cloud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4213" y="3392270"/>
                <a:ext cx="568012" cy="568012"/>
              </a:xfrm>
              <a:prstGeom prst="rect">
                <a:avLst/>
              </a:prstGeom>
              <a:noFill/>
              <a:scene3d>
                <a:camera prst="orthographicFront">
                  <a:rot lat="0" lon="21299999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905205" y="3704263"/>
              <a:ext cx="882098" cy="603364"/>
              <a:chOff x="975283" y="3149672"/>
              <a:chExt cx="882098" cy="603364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162936" y="3234628"/>
                <a:ext cx="189198" cy="26638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531236" y="3400024"/>
                <a:ext cx="189198" cy="266380"/>
              </a:xfrm>
              <a:prstGeom prst="rect">
                <a:avLst/>
              </a:prstGeom>
            </p:spPr>
          </p:pic>
          <p:sp>
            <p:nvSpPr>
              <p:cNvPr id="58" name="Rectangle 57"/>
              <p:cNvSpPr/>
              <p:nvPr/>
            </p:nvSpPr>
            <p:spPr>
              <a:xfrm>
                <a:off x="975283" y="3149672"/>
                <a:ext cx="882098" cy="603364"/>
              </a:xfrm>
              <a:prstGeom prst="rect">
                <a:avLst/>
              </a:prstGeom>
              <a:noFill/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ira Sans" panose="020B0604020202020204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074824" y="3044768"/>
              <a:ext cx="882098" cy="603364"/>
              <a:chOff x="975283" y="3149672"/>
              <a:chExt cx="882098" cy="603364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162936" y="3234628"/>
                <a:ext cx="189198" cy="26638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531236" y="3400024"/>
                <a:ext cx="189198" cy="266380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975283" y="3149672"/>
                <a:ext cx="882098" cy="603364"/>
              </a:xfrm>
              <a:prstGeom prst="rect">
                <a:avLst/>
              </a:prstGeom>
              <a:noFill/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ira Sans" panose="020B0604020202020204"/>
                </a:endParaRPr>
              </a:p>
            </p:txBody>
          </p:sp>
        </p:grpSp>
        <p:cxnSp>
          <p:nvCxnSpPr>
            <p:cNvPr id="97" name="Straight Arrow Connector 96"/>
            <p:cNvCxnSpPr>
              <a:endCxn id="45" idx="1"/>
            </p:cNvCxnSpPr>
            <p:nvPr/>
          </p:nvCxnSpPr>
          <p:spPr>
            <a:xfrm>
              <a:off x="5956922" y="3333000"/>
              <a:ext cx="1213177" cy="18058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58" idx="3"/>
            </p:cNvCxnSpPr>
            <p:nvPr/>
          </p:nvCxnSpPr>
          <p:spPr>
            <a:xfrm flipV="1">
              <a:off x="6787303" y="3604741"/>
              <a:ext cx="361264" cy="40120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975902" y="4328290"/>
            <a:ext cx="4846246" cy="1469613"/>
            <a:chOff x="4451902" y="4328289"/>
            <a:chExt cx="4846246" cy="1469613"/>
          </a:xfrm>
        </p:grpSpPr>
        <p:sp>
          <p:nvSpPr>
            <p:cNvPr id="32" name="TextBox 31"/>
            <p:cNvSpPr txBox="1"/>
            <p:nvPr/>
          </p:nvSpPr>
          <p:spPr>
            <a:xfrm>
              <a:off x="4451902" y="4328289"/>
              <a:ext cx="4846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err="1" smtClean="0">
                  <a:latin typeface="Fira Sans" panose="020B0604020202020204"/>
                </a:rPr>
                <a:t>Outsourced</a:t>
              </a:r>
              <a:r>
                <a:rPr lang="nl-BE" dirty="0" smtClean="0">
                  <a:latin typeface="Fira Sans" panose="020B0604020202020204"/>
                </a:rPr>
                <a:t> Private Cloud (= off-</a:t>
              </a:r>
              <a:r>
                <a:rPr lang="nl-BE" dirty="0" err="1" smtClean="0">
                  <a:latin typeface="Fira Sans" panose="020B0604020202020204"/>
                </a:rPr>
                <a:t>premise</a:t>
              </a:r>
              <a:r>
                <a:rPr lang="nl-BE" dirty="0" smtClean="0">
                  <a:latin typeface="Fira Sans" panose="020B0604020202020204"/>
                </a:rPr>
                <a:t>)</a:t>
              </a:r>
              <a:endParaRPr lang="en-US" dirty="0">
                <a:latin typeface="Fira Sans" panose="020B0604020202020204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694659" y="4697621"/>
              <a:ext cx="1120431" cy="1100281"/>
              <a:chOff x="6782780" y="3149672"/>
              <a:chExt cx="928742" cy="928742"/>
            </a:xfrm>
          </p:grpSpPr>
          <p:pic>
            <p:nvPicPr>
              <p:cNvPr id="48" name="Picture 4" descr="http://icons.iconarchive.com/icons/custom-icon-design/pretty-office-12/512/cloud-icon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2780" y="3149672"/>
                <a:ext cx="928742" cy="928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http://icons.iconarchive.com/icons/custom-icon-design/pretty-office-12/512/cloud-icon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7249" y="3403305"/>
                <a:ext cx="568012" cy="568012"/>
              </a:xfrm>
              <a:prstGeom prst="rect">
                <a:avLst/>
              </a:prstGeom>
              <a:noFill/>
              <a:scene3d>
                <a:camera prst="orthographicFront">
                  <a:rot lat="0" lon="21299999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5189728" y="5084210"/>
              <a:ext cx="882098" cy="603364"/>
              <a:chOff x="975283" y="3149672"/>
              <a:chExt cx="882098" cy="603364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162936" y="3234628"/>
                <a:ext cx="189198" cy="26638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531236" y="3400024"/>
                <a:ext cx="189198" cy="266380"/>
              </a:xfrm>
              <a:prstGeom prst="rect">
                <a:avLst/>
              </a:prstGeom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975283" y="3149672"/>
                <a:ext cx="882098" cy="603364"/>
              </a:xfrm>
              <a:prstGeom prst="rect">
                <a:avLst/>
              </a:prstGeom>
              <a:noFill/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ira Sans" panose="020B0604020202020204"/>
                </a:endParaRPr>
              </a:p>
            </p:txBody>
          </p:sp>
        </p:grpSp>
        <p:cxnSp>
          <p:nvCxnSpPr>
            <p:cNvPr id="99" name="Straight Arrow Connector 98"/>
            <p:cNvCxnSpPr>
              <a:endCxn id="49" idx="1"/>
            </p:cNvCxnSpPr>
            <p:nvPr/>
          </p:nvCxnSpPr>
          <p:spPr>
            <a:xfrm>
              <a:off x="6069128" y="5321987"/>
              <a:ext cx="920458" cy="125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499048" y="4365104"/>
            <a:ext cx="3520994" cy="1512168"/>
            <a:chOff x="975048" y="4365104"/>
            <a:chExt cx="3520994" cy="1512168"/>
          </a:xfrm>
        </p:grpSpPr>
        <p:sp>
          <p:nvSpPr>
            <p:cNvPr id="33" name="TextBox 32"/>
            <p:cNvSpPr txBox="1"/>
            <p:nvPr/>
          </p:nvSpPr>
          <p:spPr>
            <a:xfrm>
              <a:off x="975048" y="4365104"/>
              <a:ext cx="3520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latin typeface="Fira Sans" panose="020B0604020202020204"/>
                </a:rPr>
                <a:t>Private Cloud on-</a:t>
              </a:r>
              <a:r>
                <a:rPr lang="nl-BE" dirty="0" err="1" smtClean="0">
                  <a:latin typeface="Fira Sans" panose="020B0604020202020204"/>
                </a:rPr>
                <a:t>premise</a:t>
              </a:r>
              <a:endParaRPr lang="en-US" dirty="0">
                <a:latin typeface="Fira Sans" panose="020B0604020202020204"/>
              </a:endParaRPr>
            </a:p>
          </p:txBody>
        </p:sp>
        <p:pic>
          <p:nvPicPr>
            <p:cNvPr id="44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943" y="4804514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685425" y="4882196"/>
              <a:ext cx="189198" cy="26638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685425" y="5435546"/>
              <a:ext cx="189198" cy="266380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1427718" y="4734436"/>
              <a:ext cx="2424201" cy="1142836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ra Sans" panose="020B0604020202020204"/>
              </a:endParaRP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3407215" y="5421194"/>
              <a:ext cx="189198" cy="26638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3420008" y="4840142"/>
              <a:ext cx="189198" cy="266380"/>
            </a:xfrm>
            <a:prstGeom prst="rect">
              <a:avLst/>
            </a:prstGeom>
          </p:spPr>
        </p:pic>
        <p:cxnSp>
          <p:nvCxnSpPr>
            <p:cNvPr id="100" name="Straight Arrow Connector 99"/>
            <p:cNvCxnSpPr/>
            <p:nvPr/>
          </p:nvCxnSpPr>
          <p:spPr>
            <a:xfrm>
              <a:off x="1857380" y="5065384"/>
              <a:ext cx="547280" cy="10378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3084240" y="5040581"/>
              <a:ext cx="335541" cy="1533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7" idx="1"/>
            </p:cNvCxnSpPr>
            <p:nvPr/>
          </p:nvCxnSpPr>
          <p:spPr>
            <a:xfrm flipH="1" flipV="1">
              <a:off x="3204685" y="5487789"/>
              <a:ext cx="202530" cy="6659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1857381" y="5467752"/>
              <a:ext cx="418562" cy="13319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635806" y="1104514"/>
            <a:ext cx="3393695" cy="1406555"/>
            <a:chOff x="5111805" y="1104513"/>
            <a:chExt cx="3393695" cy="1406555"/>
          </a:xfrm>
        </p:grpSpPr>
        <p:sp>
          <p:nvSpPr>
            <p:cNvPr id="26" name="TextBox 25"/>
            <p:cNvSpPr txBox="1"/>
            <p:nvPr/>
          </p:nvSpPr>
          <p:spPr>
            <a:xfrm>
              <a:off x="5878999" y="1104513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>
                  <a:latin typeface="Fira Sans" panose="020B0604020202020204"/>
                </a:rPr>
                <a:t>Public Cloud</a:t>
              </a:r>
              <a:endParaRPr lang="en-US" dirty="0">
                <a:latin typeface="Fira Sans" panose="020B0604020202020204"/>
              </a:endParaRPr>
            </a:p>
          </p:txBody>
        </p:sp>
        <p:pic>
          <p:nvPicPr>
            <p:cNvPr id="42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654" y="1473845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5299458" y="1857711"/>
              <a:ext cx="189198" cy="26638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5667758" y="2023107"/>
              <a:ext cx="189198" cy="266380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5111805" y="1772755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ra Sans" panose="020B0604020202020204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7623402" y="1256023"/>
              <a:ext cx="882098" cy="603364"/>
              <a:chOff x="975283" y="3149672"/>
              <a:chExt cx="882098" cy="603364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162936" y="3234628"/>
                <a:ext cx="189198" cy="26638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531236" y="3400024"/>
                <a:ext cx="189198" cy="266380"/>
              </a:xfrm>
              <a:prstGeom prst="rect">
                <a:avLst/>
              </a:prstGeom>
            </p:spPr>
          </p:pic>
          <p:sp>
            <p:nvSpPr>
              <p:cNvPr id="70" name="Rectangle 69"/>
              <p:cNvSpPr/>
              <p:nvPr/>
            </p:nvSpPr>
            <p:spPr>
              <a:xfrm>
                <a:off x="975283" y="3149672"/>
                <a:ext cx="882098" cy="603364"/>
              </a:xfrm>
              <a:prstGeom prst="rect">
                <a:avLst/>
              </a:prstGeom>
              <a:noFill/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ira Sans" panose="020B0604020202020204"/>
                </a:endParaRPr>
              </a:p>
            </p:txBody>
          </p:sp>
        </p:grpSp>
        <p:cxnSp>
          <p:nvCxnSpPr>
            <p:cNvPr id="94" name="Straight Arrow Connector 93"/>
            <p:cNvCxnSpPr/>
            <p:nvPr/>
          </p:nvCxnSpPr>
          <p:spPr>
            <a:xfrm flipV="1">
              <a:off x="5993903" y="2047781"/>
              <a:ext cx="416751" cy="419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70" idx="1"/>
            </p:cNvCxnSpPr>
            <p:nvPr/>
          </p:nvCxnSpPr>
          <p:spPr>
            <a:xfrm flipH="1">
              <a:off x="7254874" y="1557705"/>
              <a:ext cx="368528" cy="3000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104" idx="1"/>
            </p:cNvCxnSpPr>
            <p:nvPr/>
          </p:nvCxnSpPr>
          <p:spPr>
            <a:xfrm flipH="1" flipV="1">
              <a:off x="7315711" y="2156298"/>
              <a:ext cx="694159" cy="221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8009870" y="2244688"/>
              <a:ext cx="189198" cy="26638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983813" y="944725"/>
            <a:ext cx="8666167" cy="3456595"/>
            <a:chOff x="459812" y="944724"/>
            <a:chExt cx="8666167" cy="3456595"/>
          </a:xfrm>
        </p:grpSpPr>
        <p:sp>
          <p:nvSpPr>
            <p:cNvPr id="40" name="Rounded Rectangle 39"/>
            <p:cNvSpPr/>
            <p:nvPr/>
          </p:nvSpPr>
          <p:spPr>
            <a:xfrm>
              <a:off x="791580" y="944724"/>
              <a:ext cx="8334399" cy="3456595"/>
            </a:xfrm>
            <a:prstGeom prst="roundRect">
              <a:avLst/>
            </a:prstGeom>
            <a:solidFill>
              <a:srgbClr val="FF9933">
                <a:alpha val="13725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tIns="0" rtlCol="0" anchor="t"/>
            <a:lstStyle/>
            <a:p>
              <a:r>
                <a:rPr lang="nl-BE" sz="2800" dirty="0">
                  <a:solidFill>
                    <a:schemeClr val="tx1"/>
                  </a:solidFill>
                  <a:latin typeface="Fira Sans" panose="020B0604020202020204"/>
                </a:rPr>
                <a:t>			 </a:t>
              </a:r>
              <a:r>
                <a:rPr lang="nl-BE" sz="2800" dirty="0" err="1">
                  <a:solidFill>
                    <a:schemeClr val="accent6">
                      <a:lumMod val="50000"/>
                    </a:schemeClr>
                  </a:solidFill>
                  <a:latin typeface="Fira Sans" panose="020B0604020202020204"/>
                </a:rPr>
                <a:t>Hybrid</a:t>
              </a:r>
              <a:r>
                <a:rPr lang="nl-BE" sz="2400" dirty="0">
                  <a:solidFill>
                    <a:schemeClr val="accent6">
                      <a:lumMod val="50000"/>
                    </a:schemeClr>
                  </a:solidFill>
                  <a:latin typeface="Fira Sans" panose="020B0604020202020204"/>
                </a:rPr>
                <a:t> 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Fira Sans" panose="020B0604020202020204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62120">
              <a:off x="459812" y="1002214"/>
              <a:ext cx="1784640" cy="1008322"/>
            </a:xfrm>
            <a:prstGeom prst="rect">
              <a:avLst/>
            </a:prstGeom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356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6" imgW="415" imgH="416" progId="TCLayout.ActiveDocument.1">
                  <p:embed/>
                </p:oleObj>
              </mc:Choice>
              <mc:Fallback>
                <p:oleObj name="think-cell Folie" r:id="rId6" imgW="415" imgH="4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6" y="836613"/>
            <a:ext cx="11167533" cy="1008062"/>
          </a:xfrm>
        </p:spPr>
        <p:txBody>
          <a:bodyPr vert="horz"/>
          <a:lstStyle/>
          <a:p>
            <a:r>
              <a:rPr lang="de-DE" dirty="0" smtClean="0"/>
              <a:t>Dem </a:t>
            </a:r>
            <a:r>
              <a:rPr lang="de-DE" dirty="0" err="1" smtClean="0"/>
              <a:t>Zielbild</a:t>
            </a:r>
            <a:r>
              <a:rPr lang="de-DE" dirty="0" smtClean="0"/>
              <a:t> im Schwerpunktthema Digitale Infrastruktur liegen drei</a:t>
            </a:r>
            <a:br>
              <a:rPr lang="de-DE" dirty="0" smtClean="0"/>
            </a:br>
            <a:r>
              <a:rPr lang="de-DE" dirty="0" smtClean="0"/>
              <a:t>Säulen für die erfolgreiche föderale Multi-Cloud-Transformation zugrunde</a:t>
            </a:r>
            <a:endParaRPr lang="de-DE" dirty="0"/>
          </a:p>
        </p:txBody>
      </p:sp>
      <p:sp>
        <p:nvSpPr>
          <p:cNvPr id="35" name="Abgerundetes Rechteck 40">
            <a:extLst>
              <a:ext uri="{FF2B5EF4-FFF2-40B4-BE49-F238E27FC236}">
                <a16:creationId xmlns:a16="http://schemas.microsoft.com/office/drawing/2014/main" id="{9AE4D3E5-9EAC-420F-9EB3-05FADE7731FD}"/>
              </a:ext>
            </a:extLst>
          </p:cNvPr>
          <p:cNvSpPr/>
          <p:nvPr/>
        </p:nvSpPr>
        <p:spPr>
          <a:xfrm>
            <a:off x="697442" y="1853489"/>
            <a:ext cx="10804261" cy="11680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8575" cap="flat" cmpd="sng" algn="ctr">
            <a:noFill/>
            <a:prstDash val="dash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Transformationspfad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hteck 50"/>
          <p:cNvSpPr/>
          <p:nvPr/>
        </p:nvSpPr>
        <p:spPr>
          <a:xfrm rot="16200000">
            <a:off x="2698928" y="5010619"/>
            <a:ext cx="618118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Fokus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2911593" y="2003730"/>
            <a:ext cx="5803619" cy="24791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solidFill>
              <a:srgbClr val="004B65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3538" algn="l"/>
              </a:tabLst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2448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197200" y="2474962"/>
            <a:ext cx="2771674" cy="4208524"/>
          </a:xfrm>
          <a:prstGeom prst="rect">
            <a:avLst/>
          </a:prstGeom>
          <a:solidFill>
            <a:srgbClr val="B2B2B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B2B2B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240158" y="2472672"/>
            <a:ext cx="1997404" cy="2010180"/>
          </a:xfrm>
          <a:prstGeom prst="rect">
            <a:avLst/>
          </a:prstGeom>
          <a:solidFill>
            <a:srgbClr val="B2B2B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B2B2B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3267850" y="4544439"/>
            <a:ext cx="2630375" cy="1985159"/>
          </a:xfrm>
          <a:prstGeom prst="rect">
            <a:avLst/>
          </a:prstGeom>
        </p:spPr>
        <p:txBody>
          <a:bodyPr wrap="square" l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Standard-Software</a:t>
            </a:r>
            <a:b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(z.B. SAP / ERP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MS-Office)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Zentraler [Intermediär]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für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Bund, Länder und Kommunen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 einem Marktakteur</a:t>
            </a:r>
          </a:p>
        </p:txBody>
      </p:sp>
      <p:sp>
        <p:nvSpPr>
          <p:cNvPr id="52" name="Rechteck 51"/>
          <p:cNvSpPr/>
          <p:nvPr/>
        </p:nvSpPr>
        <p:spPr>
          <a:xfrm>
            <a:off x="6088278" y="4544439"/>
            <a:ext cx="2485773" cy="2139047"/>
          </a:xfrm>
          <a:prstGeom prst="rect">
            <a:avLst/>
          </a:prstGeom>
        </p:spPr>
        <p:txBody>
          <a:bodyPr wrap="square" l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Bereitstellung von Diensten nach gemeinsamen Kriterien der DVS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Gemeinsame Infrastruktur für Dienste und IT-Vorhaben </a:t>
            </a:r>
            <a:b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2448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Bund, Länder und Kommunen mit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zu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definierenden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Sourcing-Modellen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2448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8777369" y="4544439"/>
            <a:ext cx="2630375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Nicht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migrierfähige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bestehende Dienste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 smtClean="0">
              <a:ln>
                <a:noFill/>
              </a:ln>
              <a:solidFill>
                <a:srgbClr val="2448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2448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2448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Bund, Länder und Kommunen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 ihren jeweiligen IT-Dienstleistern </a:t>
            </a:r>
          </a:p>
        </p:txBody>
      </p:sp>
      <p:sp>
        <p:nvSpPr>
          <p:cNvPr id="59" name="Rechteck 58"/>
          <p:cNvSpPr/>
          <p:nvPr/>
        </p:nvSpPr>
        <p:spPr>
          <a:xfrm rot="16200000">
            <a:off x="2614951" y="5996118"/>
            <a:ext cx="759182" cy="30777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Akteure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A877672-46FA-40AC-8606-A24B20AE1571}"/>
              </a:ext>
            </a:extLst>
          </p:cNvPr>
          <p:cNvSpPr/>
          <p:nvPr/>
        </p:nvSpPr>
        <p:spPr>
          <a:xfrm>
            <a:off x="697442" y="3021545"/>
            <a:ext cx="2143211" cy="2569934"/>
          </a:xfrm>
          <a:prstGeom prst="rect">
            <a:avLst/>
          </a:prstGeom>
        </p:spPr>
        <p:txBody>
          <a:bodyPr wrap="square" lIns="10800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Transformation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durch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sukzessive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Reduktion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existierender Systeme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2448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Rollen- und Aufgabenverlagerung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öffentl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IT-DL mit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Fokus auf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Cloud-Integration und strategisch-fachlicher Steuerung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2448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238125" y="2601964"/>
            <a:ext cx="2689825" cy="1617074"/>
            <a:chOff x="3225487" y="2601964"/>
            <a:chExt cx="2689825" cy="1617074"/>
          </a:xfrm>
        </p:grpSpPr>
        <p:sp>
          <p:nvSpPr>
            <p:cNvPr id="45" name="Rechteck 44"/>
            <p:cNvSpPr/>
            <p:nvPr/>
          </p:nvSpPr>
          <p:spPr>
            <a:xfrm>
              <a:off x="3225487" y="2601964"/>
              <a:ext cx="2689825" cy="1617074"/>
            </a:xfrm>
            <a:prstGeom prst="rect">
              <a:avLst/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72000" rIns="0" bIns="144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Säule 1: </a:t>
              </a:r>
              <a:r>
                <a:rPr kumimoji="0" lang="de-D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/>
              </a:r>
              <a:br>
                <a:rPr kumimoji="0" lang="de-D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Hyperscaler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-Umgebung</a:t>
              </a:r>
            </a:p>
          </p:txBody>
        </p:sp>
        <p:sp>
          <p:nvSpPr>
            <p:cNvPr id="48" name="noun_project_0932.eps"/>
            <p:cNvSpPr>
              <a:spLocks/>
            </p:cNvSpPr>
            <p:nvPr/>
          </p:nvSpPr>
          <p:spPr bwMode="auto">
            <a:xfrm>
              <a:off x="3956086" y="2787621"/>
              <a:ext cx="1228626" cy="652385"/>
            </a:xfrm>
            <a:custGeom>
              <a:avLst/>
              <a:gdLst>
                <a:gd name="T0" fmla="*/ 1648 w 3456"/>
                <a:gd name="T1" fmla="*/ 3 h 1909"/>
                <a:gd name="T2" fmla="*/ 1782 w 3456"/>
                <a:gd name="T3" fmla="*/ 26 h 1909"/>
                <a:gd name="T4" fmla="*/ 1909 w 3456"/>
                <a:gd name="T5" fmla="*/ 69 h 1909"/>
                <a:gd name="T6" fmla="*/ 2026 w 3456"/>
                <a:gd name="T7" fmla="*/ 132 h 1909"/>
                <a:gd name="T8" fmla="*/ 2131 w 3456"/>
                <a:gd name="T9" fmla="*/ 211 h 1909"/>
                <a:gd name="T10" fmla="*/ 2223 w 3456"/>
                <a:gd name="T11" fmla="*/ 307 h 1909"/>
                <a:gd name="T12" fmla="*/ 2299 w 3456"/>
                <a:gd name="T13" fmla="*/ 417 h 1909"/>
                <a:gd name="T14" fmla="*/ 2387 w 3456"/>
                <a:gd name="T15" fmla="*/ 448 h 1909"/>
                <a:gd name="T16" fmla="*/ 2505 w 3456"/>
                <a:gd name="T17" fmla="*/ 407 h 1909"/>
                <a:gd name="T18" fmla="*/ 2630 w 3456"/>
                <a:gd name="T19" fmla="*/ 386 h 1909"/>
                <a:gd name="T20" fmla="*/ 2764 w 3456"/>
                <a:gd name="T21" fmla="*/ 387 h 1909"/>
                <a:gd name="T22" fmla="*/ 2897 w 3456"/>
                <a:gd name="T23" fmla="*/ 411 h 1909"/>
                <a:gd name="T24" fmla="*/ 3020 w 3456"/>
                <a:gd name="T25" fmla="*/ 457 h 1909"/>
                <a:gd name="T26" fmla="*/ 3133 w 3456"/>
                <a:gd name="T27" fmla="*/ 523 h 1909"/>
                <a:gd name="T28" fmla="*/ 3233 w 3456"/>
                <a:gd name="T29" fmla="*/ 607 h 1909"/>
                <a:gd name="T30" fmla="*/ 3317 w 3456"/>
                <a:gd name="T31" fmla="*/ 706 h 1909"/>
                <a:gd name="T32" fmla="*/ 3383 w 3456"/>
                <a:gd name="T33" fmla="*/ 820 h 1909"/>
                <a:gd name="T34" fmla="*/ 3429 w 3456"/>
                <a:gd name="T35" fmla="*/ 943 h 1909"/>
                <a:gd name="T36" fmla="*/ 3453 w 3456"/>
                <a:gd name="T37" fmla="*/ 1077 h 1909"/>
                <a:gd name="T38" fmla="*/ 3453 w 3456"/>
                <a:gd name="T39" fmla="*/ 1215 h 1909"/>
                <a:gd name="T40" fmla="*/ 3429 w 3456"/>
                <a:gd name="T41" fmla="*/ 1348 h 1909"/>
                <a:gd name="T42" fmla="*/ 3383 w 3456"/>
                <a:gd name="T43" fmla="*/ 1473 h 1909"/>
                <a:gd name="T44" fmla="*/ 3317 w 3456"/>
                <a:gd name="T45" fmla="*/ 1585 h 1909"/>
                <a:gd name="T46" fmla="*/ 3233 w 3456"/>
                <a:gd name="T47" fmla="*/ 1685 h 1909"/>
                <a:gd name="T48" fmla="*/ 3133 w 3456"/>
                <a:gd name="T49" fmla="*/ 1769 h 1909"/>
                <a:gd name="T50" fmla="*/ 3020 w 3456"/>
                <a:gd name="T51" fmla="*/ 1835 h 1909"/>
                <a:gd name="T52" fmla="*/ 2897 w 3456"/>
                <a:gd name="T53" fmla="*/ 1882 h 1909"/>
                <a:gd name="T54" fmla="*/ 2764 w 3456"/>
                <a:gd name="T55" fmla="*/ 1906 h 1909"/>
                <a:gd name="T56" fmla="*/ 390 w 3456"/>
                <a:gd name="T57" fmla="*/ 1909 h 1909"/>
                <a:gd name="T58" fmla="*/ 294 w 3456"/>
                <a:gd name="T59" fmla="*/ 1896 h 1909"/>
                <a:gd name="T60" fmla="*/ 206 w 3456"/>
                <a:gd name="T61" fmla="*/ 1863 h 1909"/>
                <a:gd name="T62" fmla="*/ 131 w 3456"/>
                <a:gd name="T63" fmla="*/ 1809 h 1909"/>
                <a:gd name="T64" fmla="*/ 70 w 3456"/>
                <a:gd name="T65" fmla="*/ 1741 h 1909"/>
                <a:gd name="T66" fmla="*/ 26 w 3456"/>
                <a:gd name="T67" fmla="*/ 1659 h 1909"/>
                <a:gd name="T68" fmla="*/ 3 w 3456"/>
                <a:gd name="T69" fmla="*/ 1567 h 1909"/>
                <a:gd name="T70" fmla="*/ 3 w 3456"/>
                <a:gd name="T71" fmla="*/ 1469 h 1909"/>
                <a:gd name="T72" fmla="*/ 26 w 3456"/>
                <a:gd name="T73" fmla="*/ 1376 h 1909"/>
                <a:gd name="T74" fmla="*/ 70 w 3456"/>
                <a:gd name="T75" fmla="*/ 1295 h 1909"/>
                <a:gd name="T76" fmla="*/ 132 w 3456"/>
                <a:gd name="T77" fmla="*/ 1225 h 1909"/>
                <a:gd name="T78" fmla="*/ 207 w 3456"/>
                <a:gd name="T79" fmla="*/ 1173 h 1909"/>
                <a:gd name="T80" fmla="*/ 295 w 3456"/>
                <a:gd name="T81" fmla="*/ 1139 h 1909"/>
                <a:gd name="T82" fmla="*/ 346 w 3456"/>
                <a:gd name="T83" fmla="*/ 1042 h 1909"/>
                <a:gd name="T84" fmla="*/ 414 w 3456"/>
                <a:gd name="T85" fmla="*/ 957 h 1909"/>
                <a:gd name="T86" fmla="*/ 496 w 3456"/>
                <a:gd name="T87" fmla="*/ 887 h 1909"/>
                <a:gd name="T88" fmla="*/ 591 w 3456"/>
                <a:gd name="T89" fmla="*/ 834 h 1909"/>
                <a:gd name="T90" fmla="*/ 695 w 3456"/>
                <a:gd name="T91" fmla="*/ 800 h 1909"/>
                <a:gd name="T92" fmla="*/ 756 w 3456"/>
                <a:gd name="T93" fmla="*/ 718 h 1909"/>
                <a:gd name="T94" fmla="*/ 788 w 3456"/>
                <a:gd name="T95" fmla="*/ 580 h 1909"/>
                <a:gd name="T96" fmla="*/ 841 w 3456"/>
                <a:gd name="T97" fmla="*/ 451 h 1909"/>
                <a:gd name="T98" fmla="*/ 914 w 3456"/>
                <a:gd name="T99" fmla="*/ 333 h 1909"/>
                <a:gd name="T100" fmla="*/ 1006 w 3456"/>
                <a:gd name="T101" fmla="*/ 230 h 1909"/>
                <a:gd name="T102" fmla="*/ 1113 w 3456"/>
                <a:gd name="T103" fmla="*/ 144 h 1909"/>
                <a:gd name="T104" fmla="*/ 1234 w 3456"/>
                <a:gd name="T105" fmla="*/ 76 h 1909"/>
                <a:gd name="T106" fmla="*/ 1365 w 3456"/>
                <a:gd name="T107" fmla="*/ 28 h 1909"/>
                <a:gd name="T108" fmla="*/ 1506 w 3456"/>
                <a:gd name="T109" fmla="*/ 3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56" h="1909">
                  <a:moveTo>
                    <a:pt x="1579" y="0"/>
                  </a:moveTo>
                  <a:lnTo>
                    <a:pt x="1648" y="3"/>
                  </a:lnTo>
                  <a:lnTo>
                    <a:pt x="1716" y="11"/>
                  </a:lnTo>
                  <a:lnTo>
                    <a:pt x="1782" y="26"/>
                  </a:lnTo>
                  <a:lnTo>
                    <a:pt x="1846" y="45"/>
                  </a:lnTo>
                  <a:lnTo>
                    <a:pt x="1909" y="69"/>
                  </a:lnTo>
                  <a:lnTo>
                    <a:pt x="1969" y="98"/>
                  </a:lnTo>
                  <a:lnTo>
                    <a:pt x="2026" y="132"/>
                  </a:lnTo>
                  <a:lnTo>
                    <a:pt x="2080" y="170"/>
                  </a:lnTo>
                  <a:lnTo>
                    <a:pt x="2131" y="211"/>
                  </a:lnTo>
                  <a:lnTo>
                    <a:pt x="2179" y="258"/>
                  </a:lnTo>
                  <a:lnTo>
                    <a:pt x="2223" y="307"/>
                  </a:lnTo>
                  <a:lnTo>
                    <a:pt x="2263" y="360"/>
                  </a:lnTo>
                  <a:lnTo>
                    <a:pt x="2299" y="417"/>
                  </a:lnTo>
                  <a:lnTo>
                    <a:pt x="2330" y="476"/>
                  </a:lnTo>
                  <a:lnTo>
                    <a:pt x="2387" y="448"/>
                  </a:lnTo>
                  <a:lnTo>
                    <a:pt x="2445" y="425"/>
                  </a:lnTo>
                  <a:lnTo>
                    <a:pt x="2505" y="407"/>
                  </a:lnTo>
                  <a:lnTo>
                    <a:pt x="2567" y="394"/>
                  </a:lnTo>
                  <a:lnTo>
                    <a:pt x="2630" y="386"/>
                  </a:lnTo>
                  <a:lnTo>
                    <a:pt x="2695" y="383"/>
                  </a:lnTo>
                  <a:lnTo>
                    <a:pt x="2764" y="387"/>
                  </a:lnTo>
                  <a:lnTo>
                    <a:pt x="2831" y="396"/>
                  </a:lnTo>
                  <a:lnTo>
                    <a:pt x="2897" y="411"/>
                  </a:lnTo>
                  <a:lnTo>
                    <a:pt x="2960" y="431"/>
                  </a:lnTo>
                  <a:lnTo>
                    <a:pt x="3020" y="457"/>
                  </a:lnTo>
                  <a:lnTo>
                    <a:pt x="3078" y="487"/>
                  </a:lnTo>
                  <a:lnTo>
                    <a:pt x="3133" y="523"/>
                  </a:lnTo>
                  <a:lnTo>
                    <a:pt x="3185" y="563"/>
                  </a:lnTo>
                  <a:lnTo>
                    <a:pt x="3233" y="607"/>
                  </a:lnTo>
                  <a:lnTo>
                    <a:pt x="3277" y="655"/>
                  </a:lnTo>
                  <a:lnTo>
                    <a:pt x="3317" y="706"/>
                  </a:lnTo>
                  <a:lnTo>
                    <a:pt x="3352" y="761"/>
                  </a:lnTo>
                  <a:lnTo>
                    <a:pt x="3383" y="820"/>
                  </a:lnTo>
                  <a:lnTo>
                    <a:pt x="3408" y="880"/>
                  </a:lnTo>
                  <a:lnTo>
                    <a:pt x="3429" y="943"/>
                  </a:lnTo>
                  <a:lnTo>
                    <a:pt x="3443" y="1009"/>
                  </a:lnTo>
                  <a:lnTo>
                    <a:pt x="3453" y="1077"/>
                  </a:lnTo>
                  <a:lnTo>
                    <a:pt x="3456" y="1146"/>
                  </a:lnTo>
                  <a:lnTo>
                    <a:pt x="3453" y="1215"/>
                  </a:lnTo>
                  <a:lnTo>
                    <a:pt x="3443" y="1283"/>
                  </a:lnTo>
                  <a:lnTo>
                    <a:pt x="3429" y="1348"/>
                  </a:lnTo>
                  <a:lnTo>
                    <a:pt x="3408" y="1412"/>
                  </a:lnTo>
                  <a:lnTo>
                    <a:pt x="3383" y="1473"/>
                  </a:lnTo>
                  <a:lnTo>
                    <a:pt x="3352" y="1531"/>
                  </a:lnTo>
                  <a:lnTo>
                    <a:pt x="3317" y="1585"/>
                  </a:lnTo>
                  <a:lnTo>
                    <a:pt x="3277" y="1637"/>
                  </a:lnTo>
                  <a:lnTo>
                    <a:pt x="3233" y="1685"/>
                  </a:lnTo>
                  <a:lnTo>
                    <a:pt x="3185" y="1729"/>
                  </a:lnTo>
                  <a:lnTo>
                    <a:pt x="3133" y="1769"/>
                  </a:lnTo>
                  <a:lnTo>
                    <a:pt x="3078" y="1804"/>
                  </a:lnTo>
                  <a:lnTo>
                    <a:pt x="3020" y="1835"/>
                  </a:lnTo>
                  <a:lnTo>
                    <a:pt x="2960" y="1861"/>
                  </a:lnTo>
                  <a:lnTo>
                    <a:pt x="2897" y="1882"/>
                  </a:lnTo>
                  <a:lnTo>
                    <a:pt x="2831" y="1896"/>
                  </a:lnTo>
                  <a:lnTo>
                    <a:pt x="2764" y="1906"/>
                  </a:lnTo>
                  <a:lnTo>
                    <a:pt x="2695" y="1909"/>
                  </a:lnTo>
                  <a:lnTo>
                    <a:pt x="390" y="1909"/>
                  </a:lnTo>
                  <a:lnTo>
                    <a:pt x="341" y="1906"/>
                  </a:lnTo>
                  <a:lnTo>
                    <a:pt x="294" y="1896"/>
                  </a:lnTo>
                  <a:lnTo>
                    <a:pt x="249" y="1882"/>
                  </a:lnTo>
                  <a:lnTo>
                    <a:pt x="206" y="1863"/>
                  </a:lnTo>
                  <a:lnTo>
                    <a:pt x="168" y="1839"/>
                  </a:lnTo>
                  <a:lnTo>
                    <a:pt x="131" y="1809"/>
                  </a:lnTo>
                  <a:lnTo>
                    <a:pt x="98" y="1777"/>
                  </a:lnTo>
                  <a:lnTo>
                    <a:pt x="70" y="1741"/>
                  </a:lnTo>
                  <a:lnTo>
                    <a:pt x="46" y="1701"/>
                  </a:lnTo>
                  <a:lnTo>
                    <a:pt x="26" y="1659"/>
                  </a:lnTo>
                  <a:lnTo>
                    <a:pt x="12" y="1614"/>
                  </a:lnTo>
                  <a:lnTo>
                    <a:pt x="3" y="1567"/>
                  </a:lnTo>
                  <a:lnTo>
                    <a:pt x="0" y="1518"/>
                  </a:lnTo>
                  <a:lnTo>
                    <a:pt x="3" y="1469"/>
                  </a:lnTo>
                  <a:lnTo>
                    <a:pt x="12" y="1421"/>
                  </a:lnTo>
                  <a:lnTo>
                    <a:pt x="26" y="1376"/>
                  </a:lnTo>
                  <a:lnTo>
                    <a:pt x="46" y="1334"/>
                  </a:lnTo>
                  <a:lnTo>
                    <a:pt x="70" y="1295"/>
                  </a:lnTo>
                  <a:lnTo>
                    <a:pt x="99" y="1259"/>
                  </a:lnTo>
                  <a:lnTo>
                    <a:pt x="132" y="1225"/>
                  </a:lnTo>
                  <a:lnTo>
                    <a:pt x="168" y="1197"/>
                  </a:lnTo>
                  <a:lnTo>
                    <a:pt x="207" y="1173"/>
                  </a:lnTo>
                  <a:lnTo>
                    <a:pt x="250" y="1154"/>
                  </a:lnTo>
                  <a:lnTo>
                    <a:pt x="295" y="1139"/>
                  </a:lnTo>
                  <a:lnTo>
                    <a:pt x="318" y="1089"/>
                  </a:lnTo>
                  <a:lnTo>
                    <a:pt x="346" y="1042"/>
                  </a:lnTo>
                  <a:lnTo>
                    <a:pt x="378" y="998"/>
                  </a:lnTo>
                  <a:lnTo>
                    <a:pt x="414" y="957"/>
                  </a:lnTo>
                  <a:lnTo>
                    <a:pt x="453" y="920"/>
                  </a:lnTo>
                  <a:lnTo>
                    <a:pt x="496" y="887"/>
                  </a:lnTo>
                  <a:lnTo>
                    <a:pt x="542" y="858"/>
                  </a:lnTo>
                  <a:lnTo>
                    <a:pt x="591" y="834"/>
                  </a:lnTo>
                  <a:lnTo>
                    <a:pt x="642" y="814"/>
                  </a:lnTo>
                  <a:lnTo>
                    <a:pt x="695" y="800"/>
                  </a:lnTo>
                  <a:lnTo>
                    <a:pt x="750" y="790"/>
                  </a:lnTo>
                  <a:lnTo>
                    <a:pt x="756" y="718"/>
                  </a:lnTo>
                  <a:lnTo>
                    <a:pt x="770" y="648"/>
                  </a:lnTo>
                  <a:lnTo>
                    <a:pt x="788" y="580"/>
                  </a:lnTo>
                  <a:lnTo>
                    <a:pt x="812" y="513"/>
                  </a:lnTo>
                  <a:lnTo>
                    <a:pt x="841" y="451"/>
                  </a:lnTo>
                  <a:lnTo>
                    <a:pt x="876" y="390"/>
                  </a:lnTo>
                  <a:lnTo>
                    <a:pt x="914" y="333"/>
                  </a:lnTo>
                  <a:lnTo>
                    <a:pt x="958" y="280"/>
                  </a:lnTo>
                  <a:lnTo>
                    <a:pt x="1006" y="230"/>
                  </a:lnTo>
                  <a:lnTo>
                    <a:pt x="1058" y="185"/>
                  </a:lnTo>
                  <a:lnTo>
                    <a:pt x="1113" y="144"/>
                  </a:lnTo>
                  <a:lnTo>
                    <a:pt x="1172" y="108"/>
                  </a:lnTo>
                  <a:lnTo>
                    <a:pt x="1234" y="76"/>
                  </a:lnTo>
                  <a:lnTo>
                    <a:pt x="1298" y="49"/>
                  </a:lnTo>
                  <a:lnTo>
                    <a:pt x="1365" y="28"/>
                  </a:lnTo>
                  <a:lnTo>
                    <a:pt x="1435" y="12"/>
                  </a:lnTo>
                  <a:lnTo>
                    <a:pt x="1506" y="3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216000" tIns="72000" rIns="216000" bIns="252000" anchor="b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5986252" y="2601964"/>
            <a:ext cx="2689825" cy="1617074"/>
            <a:chOff x="5989668" y="2601964"/>
            <a:chExt cx="2689825" cy="1617074"/>
          </a:xfrm>
        </p:grpSpPr>
        <p:sp>
          <p:nvSpPr>
            <p:cNvPr id="46" name="Rechteck 45"/>
            <p:cNvSpPr/>
            <p:nvPr/>
          </p:nvSpPr>
          <p:spPr>
            <a:xfrm>
              <a:off x="5989668" y="2601964"/>
              <a:ext cx="2689825" cy="1617074"/>
            </a:xfrm>
            <a:prstGeom prst="rect">
              <a:avLst/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8000" tIns="72000" rIns="216000" bIns="144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Säule </a:t>
              </a:r>
              <a:r>
                <a:rPr kumimoji="0" lang="de-D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2:</a:t>
              </a:r>
              <a:br>
                <a:rPr kumimoji="0" lang="de-D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DVS</a:t>
              </a: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noun_project_0932.eps"/>
            <p:cNvSpPr>
              <a:spLocks/>
            </p:cNvSpPr>
            <p:nvPr/>
          </p:nvSpPr>
          <p:spPr bwMode="auto">
            <a:xfrm>
              <a:off x="6720267" y="2803384"/>
              <a:ext cx="1228626" cy="652385"/>
            </a:xfrm>
            <a:custGeom>
              <a:avLst/>
              <a:gdLst>
                <a:gd name="T0" fmla="*/ 1648 w 3456"/>
                <a:gd name="T1" fmla="*/ 3 h 1909"/>
                <a:gd name="T2" fmla="*/ 1782 w 3456"/>
                <a:gd name="T3" fmla="*/ 26 h 1909"/>
                <a:gd name="T4" fmla="*/ 1909 w 3456"/>
                <a:gd name="T5" fmla="*/ 69 h 1909"/>
                <a:gd name="T6" fmla="*/ 2026 w 3456"/>
                <a:gd name="T7" fmla="*/ 132 h 1909"/>
                <a:gd name="T8" fmla="*/ 2131 w 3456"/>
                <a:gd name="T9" fmla="*/ 211 h 1909"/>
                <a:gd name="T10" fmla="*/ 2223 w 3456"/>
                <a:gd name="T11" fmla="*/ 307 h 1909"/>
                <a:gd name="T12" fmla="*/ 2299 w 3456"/>
                <a:gd name="T13" fmla="*/ 417 h 1909"/>
                <a:gd name="T14" fmla="*/ 2387 w 3456"/>
                <a:gd name="T15" fmla="*/ 448 h 1909"/>
                <a:gd name="T16" fmla="*/ 2505 w 3456"/>
                <a:gd name="T17" fmla="*/ 407 h 1909"/>
                <a:gd name="T18" fmla="*/ 2630 w 3456"/>
                <a:gd name="T19" fmla="*/ 386 h 1909"/>
                <a:gd name="T20" fmla="*/ 2764 w 3456"/>
                <a:gd name="T21" fmla="*/ 387 h 1909"/>
                <a:gd name="T22" fmla="*/ 2897 w 3456"/>
                <a:gd name="T23" fmla="*/ 411 h 1909"/>
                <a:gd name="T24" fmla="*/ 3020 w 3456"/>
                <a:gd name="T25" fmla="*/ 457 h 1909"/>
                <a:gd name="T26" fmla="*/ 3133 w 3456"/>
                <a:gd name="T27" fmla="*/ 523 h 1909"/>
                <a:gd name="T28" fmla="*/ 3233 w 3456"/>
                <a:gd name="T29" fmla="*/ 607 h 1909"/>
                <a:gd name="T30" fmla="*/ 3317 w 3456"/>
                <a:gd name="T31" fmla="*/ 706 h 1909"/>
                <a:gd name="T32" fmla="*/ 3383 w 3456"/>
                <a:gd name="T33" fmla="*/ 820 h 1909"/>
                <a:gd name="T34" fmla="*/ 3429 w 3456"/>
                <a:gd name="T35" fmla="*/ 943 h 1909"/>
                <a:gd name="T36" fmla="*/ 3453 w 3456"/>
                <a:gd name="T37" fmla="*/ 1077 h 1909"/>
                <a:gd name="T38" fmla="*/ 3453 w 3456"/>
                <a:gd name="T39" fmla="*/ 1215 h 1909"/>
                <a:gd name="T40" fmla="*/ 3429 w 3456"/>
                <a:gd name="T41" fmla="*/ 1348 h 1909"/>
                <a:gd name="T42" fmla="*/ 3383 w 3456"/>
                <a:gd name="T43" fmla="*/ 1473 h 1909"/>
                <a:gd name="T44" fmla="*/ 3317 w 3456"/>
                <a:gd name="T45" fmla="*/ 1585 h 1909"/>
                <a:gd name="T46" fmla="*/ 3233 w 3456"/>
                <a:gd name="T47" fmla="*/ 1685 h 1909"/>
                <a:gd name="T48" fmla="*/ 3133 w 3456"/>
                <a:gd name="T49" fmla="*/ 1769 h 1909"/>
                <a:gd name="T50" fmla="*/ 3020 w 3456"/>
                <a:gd name="T51" fmla="*/ 1835 h 1909"/>
                <a:gd name="T52" fmla="*/ 2897 w 3456"/>
                <a:gd name="T53" fmla="*/ 1882 h 1909"/>
                <a:gd name="T54" fmla="*/ 2764 w 3456"/>
                <a:gd name="T55" fmla="*/ 1906 h 1909"/>
                <a:gd name="T56" fmla="*/ 390 w 3456"/>
                <a:gd name="T57" fmla="*/ 1909 h 1909"/>
                <a:gd name="T58" fmla="*/ 294 w 3456"/>
                <a:gd name="T59" fmla="*/ 1896 h 1909"/>
                <a:gd name="T60" fmla="*/ 206 w 3456"/>
                <a:gd name="T61" fmla="*/ 1863 h 1909"/>
                <a:gd name="T62" fmla="*/ 131 w 3456"/>
                <a:gd name="T63" fmla="*/ 1809 h 1909"/>
                <a:gd name="T64" fmla="*/ 70 w 3456"/>
                <a:gd name="T65" fmla="*/ 1741 h 1909"/>
                <a:gd name="T66" fmla="*/ 26 w 3456"/>
                <a:gd name="T67" fmla="*/ 1659 h 1909"/>
                <a:gd name="T68" fmla="*/ 3 w 3456"/>
                <a:gd name="T69" fmla="*/ 1567 h 1909"/>
                <a:gd name="T70" fmla="*/ 3 w 3456"/>
                <a:gd name="T71" fmla="*/ 1469 h 1909"/>
                <a:gd name="T72" fmla="*/ 26 w 3456"/>
                <a:gd name="T73" fmla="*/ 1376 h 1909"/>
                <a:gd name="T74" fmla="*/ 70 w 3456"/>
                <a:gd name="T75" fmla="*/ 1295 h 1909"/>
                <a:gd name="T76" fmla="*/ 132 w 3456"/>
                <a:gd name="T77" fmla="*/ 1225 h 1909"/>
                <a:gd name="T78" fmla="*/ 207 w 3456"/>
                <a:gd name="T79" fmla="*/ 1173 h 1909"/>
                <a:gd name="T80" fmla="*/ 295 w 3456"/>
                <a:gd name="T81" fmla="*/ 1139 h 1909"/>
                <a:gd name="T82" fmla="*/ 346 w 3456"/>
                <a:gd name="T83" fmla="*/ 1042 h 1909"/>
                <a:gd name="T84" fmla="*/ 414 w 3456"/>
                <a:gd name="T85" fmla="*/ 957 h 1909"/>
                <a:gd name="T86" fmla="*/ 496 w 3456"/>
                <a:gd name="T87" fmla="*/ 887 h 1909"/>
                <a:gd name="T88" fmla="*/ 591 w 3456"/>
                <a:gd name="T89" fmla="*/ 834 h 1909"/>
                <a:gd name="T90" fmla="*/ 695 w 3456"/>
                <a:gd name="T91" fmla="*/ 800 h 1909"/>
                <a:gd name="T92" fmla="*/ 756 w 3456"/>
                <a:gd name="T93" fmla="*/ 718 h 1909"/>
                <a:gd name="T94" fmla="*/ 788 w 3456"/>
                <a:gd name="T95" fmla="*/ 580 h 1909"/>
                <a:gd name="T96" fmla="*/ 841 w 3456"/>
                <a:gd name="T97" fmla="*/ 451 h 1909"/>
                <a:gd name="T98" fmla="*/ 914 w 3456"/>
                <a:gd name="T99" fmla="*/ 333 h 1909"/>
                <a:gd name="T100" fmla="*/ 1006 w 3456"/>
                <a:gd name="T101" fmla="*/ 230 h 1909"/>
                <a:gd name="T102" fmla="*/ 1113 w 3456"/>
                <a:gd name="T103" fmla="*/ 144 h 1909"/>
                <a:gd name="T104" fmla="*/ 1234 w 3456"/>
                <a:gd name="T105" fmla="*/ 76 h 1909"/>
                <a:gd name="T106" fmla="*/ 1365 w 3456"/>
                <a:gd name="T107" fmla="*/ 28 h 1909"/>
                <a:gd name="T108" fmla="*/ 1506 w 3456"/>
                <a:gd name="T109" fmla="*/ 3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56" h="1909">
                  <a:moveTo>
                    <a:pt x="1579" y="0"/>
                  </a:moveTo>
                  <a:lnTo>
                    <a:pt x="1648" y="3"/>
                  </a:lnTo>
                  <a:lnTo>
                    <a:pt x="1716" y="11"/>
                  </a:lnTo>
                  <a:lnTo>
                    <a:pt x="1782" y="26"/>
                  </a:lnTo>
                  <a:lnTo>
                    <a:pt x="1846" y="45"/>
                  </a:lnTo>
                  <a:lnTo>
                    <a:pt x="1909" y="69"/>
                  </a:lnTo>
                  <a:lnTo>
                    <a:pt x="1969" y="98"/>
                  </a:lnTo>
                  <a:lnTo>
                    <a:pt x="2026" y="132"/>
                  </a:lnTo>
                  <a:lnTo>
                    <a:pt x="2080" y="170"/>
                  </a:lnTo>
                  <a:lnTo>
                    <a:pt x="2131" y="211"/>
                  </a:lnTo>
                  <a:lnTo>
                    <a:pt x="2179" y="258"/>
                  </a:lnTo>
                  <a:lnTo>
                    <a:pt x="2223" y="307"/>
                  </a:lnTo>
                  <a:lnTo>
                    <a:pt x="2263" y="360"/>
                  </a:lnTo>
                  <a:lnTo>
                    <a:pt x="2299" y="417"/>
                  </a:lnTo>
                  <a:lnTo>
                    <a:pt x="2330" y="476"/>
                  </a:lnTo>
                  <a:lnTo>
                    <a:pt x="2387" y="448"/>
                  </a:lnTo>
                  <a:lnTo>
                    <a:pt x="2445" y="425"/>
                  </a:lnTo>
                  <a:lnTo>
                    <a:pt x="2505" y="407"/>
                  </a:lnTo>
                  <a:lnTo>
                    <a:pt x="2567" y="394"/>
                  </a:lnTo>
                  <a:lnTo>
                    <a:pt x="2630" y="386"/>
                  </a:lnTo>
                  <a:lnTo>
                    <a:pt x="2695" y="383"/>
                  </a:lnTo>
                  <a:lnTo>
                    <a:pt x="2764" y="387"/>
                  </a:lnTo>
                  <a:lnTo>
                    <a:pt x="2831" y="396"/>
                  </a:lnTo>
                  <a:lnTo>
                    <a:pt x="2897" y="411"/>
                  </a:lnTo>
                  <a:lnTo>
                    <a:pt x="2960" y="431"/>
                  </a:lnTo>
                  <a:lnTo>
                    <a:pt x="3020" y="457"/>
                  </a:lnTo>
                  <a:lnTo>
                    <a:pt x="3078" y="487"/>
                  </a:lnTo>
                  <a:lnTo>
                    <a:pt x="3133" y="523"/>
                  </a:lnTo>
                  <a:lnTo>
                    <a:pt x="3185" y="563"/>
                  </a:lnTo>
                  <a:lnTo>
                    <a:pt x="3233" y="607"/>
                  </a:lnTo>
                  <a:lnTo>
                    <a:pt x="3277" y="655"/>
                  </a:lnTo>
                  <a:lnTo>
                    <a:pt x="3317" y="706"/>
                  </a:lnTo>
                  <a:lnTo>
                    <a:pt x="3352" y="761"/>
                  </a:lnTo>
                  <a:lnTo>
                    <a:pt x="3383" y="820"/>
                  </a:lnTo>
                  <a:lnTo>
                    <a:pt x="3408" y="880"/>
                  </a:lnTo>
                  <a:lnTo>
                    <a:pt x="3429" y="943"/>
                  </a:lnTo>
                  <a:lnTo>
                    <a:pt x="3443" y="1009"/>
                  </a:lnTo>
                  <a:lnTo>
                    <a:pt x="3453" y="1077"/>
                  </a:lnTo>
                  <a:lnTo>
                    <a:pt x="3456" y="1146"/>
                  </a:lnTo>
                  <a:lnTo>
                    <a:pt x="3453" y="1215"/>
                  </a:lnTo>
                  <a:lnTo>
                    <a:pt x="3443" y="1283"/>
                  </a:lnTo>
                  <a:lnTo>
                    <a:pt x="3429" y="1348"/>
                  </a:lnTo>
                  <a:lnTo>
                    <a:pt x="3408" y="1412"/>
                  </a:lnTo>
                  <a:lnTo>
                    <a:pt x="3383" y="1473"/>
                  </a:lnTo>
                  <a:lnTo>
                    <a:pt x="3352" y="1531"/>
                  </a:lnTo>
                  <a:lnTo>
                    <a:pt x="3317" y="1585"/>
                  </a:lnTo>
                  <a:lnTo>
                    <a:pt x="3277" y="1637"/>
                  </a:lnTo>
                  <a:lnTo>
                    <a:pt x="3233" y="1685"/>
                  </a:lnTo>
                  <a:lnTo>
                    <a:pt x="3185" y="1729"/>
                  </a:lnTo>
                  <a:lnTo>
                    <a:pt x="3133" y="1769"/>
                  </a:lnTo>
                  <a:lnTo>
                    <a:pt x="3078" y="1804"/>
                  </a:lnTo>
                  <a:lnTo>
                    <a:pt x="3020" y="1835"/>
                  </a:lnTo>
                  <a:lnTo>
                    <a:pt x="2960" y="1861"/>
                  </a:lnTo>
                  <a:lnTo>
                    <a:pt x="2897" y="1882"/>
                  </a:lnTo>
                  <a:lnTo>
                    <a:pt x="2831" y="1896"/>
                  </a:lnTo>
                  <a:lnTo>
                    <a:pt x="2764" y="1906"/>
                  </a:lnTo>
                  <a:lnTo>
                    <a:pt x="2695" y="1909"/>
                  </a:lnTo>
                  <a:lnTo>
                    <a:pt x="390" y="1909"/>
                  </a:lnTo>
                  <a:lnTo>
                    <a:pt x="341" y="1906"/>
                  </a:lnTo>
                  <a:lnTo>
                    <a:pt x="294" y="1896"/>
                  </a:lnTo>
                  <a:lnTo>
                    <a:pt x="249" y="1882"/>
                  </a:lnTo>
                  <a:lnTo>
                    <a:pt x="206" y="1863"/>
                  </a:lnTo>
                  <a:lnTo>
                    <a:pt x="168" y="1839"/>
                  </a:lnTo>
                  <a:lnTo>
                    <a:pt x="131" y="1809"/>
                  </a:lnTo>
                  <a:lnTo>
                    <a:pt x="98" y="1777"/>
                  </a:lnTo>
                  <a:lnTo>
                    <a:pt x="70" y="1741"/>
                  </a:lnTo>
                  <a:lnTo>
                    <a:pt x="46" y="1701"/>
                  </a:lnTo>
                  <a:lnTo>
                    <a:pt x="26" y="1659"/>
                  </a:lnTo>
                  <a:lnTo>
                    <a:pt x="12" y="1614"/>
                  </a:lnTo>
                  <a:lnTo>
                    <a:pt x="3" y="1567"/>
                  </a:lnTo>
                  <a:lnTo>
                    <a:pt x="0" y="1518"/>
                  </a:lnTo>
                  <a:lnTo>
                    <a:pt x="3" y="1469"/>
                  </a:lnTo>
                  <a:lnTo>
                    <a:pt x="12" y="1421"/>
                  </a:lnTo>
                  <a:lnTo>
                    <a:pt x="26" y="1376"/>
                  </a:lnTo>
                  <a:lnTo>
                    <a:pt x="46" y="1334"/>
                  </a:lnTo>
                  <a:lnTo>
                    <a:pt x="70" y="1295"/>
                  </a:lnTo>
                  <a:lnTo>
                    <a:pt x="99" y="1259"/>
                  </a:lnTo>
                  <a:lnTo>
                    <a:pt x="132" y="1225"/>
                  </a:lnTo>
                  <a:lnTo>
                    <a:pt x="168" y="1197"/>
                  </a:lnTo>
                  <a:lnTo>
                    <a:pt x="207" y="1173"/>
                  </a:lnTo>
                  <a:lnTo>
                    <a:pt x="250" y="1154"/>
                  </a:lnTo>
                  <a:lnTo>
                    <a:pt x="295" y="1139"/>
                  </a:lnTo>
                  <a:lnTo>
                    <a:pt x="318" y="1089"/>
                  </a:lnTo>
                  <a:lnTo>
                    <a:pt x="346" y="1042"/>
                  </a:lnTo>
                  <a:lnTo>
                    <a:pt x="378" y="998"/>
                  </a:lnTo>
                  <a:lnTo>
                    <a:pt x="414" y="957"/>
                  </a:lnTo>
                  <a:lnTo>
                    <a:pt x="453" y="920"/>
                  </a:lnTo>
                  <a:lnTo>
                    <a:pt x="496" y="887"/>
                  </a:lnTo>
                  <a:lnTo>
                    <a:pt x="542" y="858"/>
                  </a:lnTo>
                  <a:lnTo>
                    <a:pt x="591" y="834"/>
                  </a:lnTo>
                  <a:lnTo>
                    <a:pt x="642" y="814"/>
                  </a:lnTo>
                  <a:lnTo>
                    <a:pt x="695" y="800"/>
                  </a:lnTo>
                  <a:lnTo>
                    <a:pt x="750" y="790"/>
                  </a:lnTo>
                  <a:lnTo>
                    <a:pt x="756" y="718"/>
                  </a:lnTo>
                  <a:lnTo>
                    <a:pt x="770" y="648"/>
                  </a:lnTo>
                  <a:lnTo>
                    <a:pt x="788" y="580"/>
                  </a:lnTo>
                  <a:lnTo>
                    <a:pt x="812" y="513"/>
                  </a:lnTo>
                  <a:lnTo>
                    <a:pt x="841" y="451"/>
                  </a:lnTo>
                  <a:lnTo>
                    <a:pt x="876" y="390"/>
                  </a:lnTo>
                  <a:lnTo>
                    <a:pt x="914" y="333"/>
                  </a:lnTo>
                  <a:lnTo>
                    <a:pt x="958" y="280"/>
                  </a:lnTo>
                  <a:lnTo>
                    <a:pt x="1006" y="230"/>
                  </a:lnTo>
                  <a:lnTo>
                    <a:pt x="1058" y="185"/>
                  </a:lnTo>
                  <a:lnTo>
                    <a:pt x="1113" y="144"/>
                  </a:lnTo>
                  <a:lnTo>
                    <a:pt x="1172" y="108"/>
                  </a:lnTo>
                  <a:lnTo>
                    <a:pt x="1234" y="76"/>
                  </a:lnTo>
                  <a:lnTo>
                    <a:pt x="1298" y="49"/>
                  </a:lnTo>
                  <a:lnTo>
                    <a:pt x="1365" y="28"/>
                  </a:lnTo>
                  <a:lnTo>
                    <a:pt x="1435" y="12"/>
                  </a:lnTo>
                  <a:lnTo>
                    <a:pt x="1506" y="3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216000" tIns="72000" rIns="216000" bIns="252000" anchor="b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0" name="Grafik 39">
            <a:extLst>
              <a:ext uri="{FF2B5EF4-FFF2-40B4-BE49-F238E27FC236}">
                <a16:creationId xmlns:a16="http://schemas.microsoft.com/office/drawing/2014/main" id="{7855C4E1-C0D0-49EF-BBF5-C8B5B4FCF3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69" y="2078104"/>
            <a:ext cx="533106" cy="355335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8747017" y="2601964"/>
            <a:ext cx="2691078" cy="1617074"/>
            <a:chOff x="8810625" y="2601964"/>
            <a:chExt cx="2691078" cy="1617074"/>
          </a:xfrm>
        </p:grpSpPr>
        <p:sp>
          <p:nvSpPr>
            <p:cNvPr id="43" name="Rechteck 42"/>
            <p:cNvSpPr/>
            <p:nvPr/>
          </p:nvSpPr>
          <p:spPr>
            <a:xfrm>
              <a:off x="8810625" y="2601964"/>
              <a:ext cx="2691078" cy="1617074"/>
            </a:xfrm>
            <a:prstGeom prst="rect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88000" tIns="72000" rIns="216000" bIns="144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Säule </a:t>
              </a:r>
              <a:r>
                <a:rPr kumimoji="0" lang="de-D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3:</a:t>
              </a: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/>
              </a:r>
              <a:b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Bestehende IT-Systeme</a:t>
              </a: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noun_project_0932.eps"/>
            <p:cNvSpPr>
              <a:spLocks/>
            </p:cNvSpPr>
            <p:nvPr/>
          </p:nvSpPr>
          <p:spPr bwMode="auto">
            <a:xfrm>
              <a:off x="9541851" y="2787621"/>
              <a:ext cx="1228626" cy="652385"/>
            </a:xfrm>
            <a:custGeom>
              <a:avLst/>
              <a:gdLst>
                <a:gd name="T0" fmla="*/ 1648 w 3456"/>
                <a:gd name="T1" fmla="*/ 3 h 1909"/>
                <a:gd name="T2" fmla="*/ 1782 w 3456"/>
                <a:gd name="T3" fmla="*/ 26 h 1909"/>
                <a:gd name="T4" fmla="*/ 1909 w 3456"/>
                <a:gd name="T5" fmla="*/ 69 h 1909"/>
                <a:gd name="T6" fmla="*/ 2026 w 3456"/>
                <a:gd name="T7" fmla="*/ 132 h 1909"/>
                <a:gd name="T8" fmla="*/ 2131 w 3456"/>
                <a:gd name="T9" fmla="*/ 211 h 1909"/>
                <a:gd name="T10" fmla="*/ 2223 w 3456"/>
                <a:gd name="T11" fmla="*/ 307 h 1909"/>
                <a:gd name="T12" fmla="*/ 2299 w 3456"/>
                <a:gd name="T13" fmla="*/ 417 h 1909"/>
                <a:gd name="T14" fmla="*/ 2387 w 3456"/>
                <a:gd name="T15" fmla="*/ 448 h 1909"/>
                <a:gd name="T16" fmla="*/ 2505 w 3456"/>
                <a:gd name="T17" fmla="*/ 407 h 1909"/>
                <a:gd name="T18" fmla="*/ 2630 w 3456"/>
                <a:gd name="T19" fmla="*/ 386 h 1909"/>
                <a:gd name="T20" fmla="*/ 2764 w 3456"/>
                <a:gd name="T21" fmla="*/ 387 h 1909"/>
                <a:gd name="T22" fmla="*/ 2897 w 3456"/>
                <a:gd name="T23" fmla="*/ 411 h 1909"/>
                <a:gd name="T24" fmla="*/ 3020 w 3456"/>
                <a:gd name="T25" fmla="*/ 457 h 1909"/>
                <a:gd name="T26" fmla="*/ 3133 w 3456"/>
                <a:gd name="T27" fmla="*/ 523 h 1909"/>
                <a:gd name="T28" fmla="*/ 3233 w 3456"/>
                <a:gd name="T29" fmla="*/ 607 h 1909"/>
                <a:gd name="T30" fmla="*/ 3317 w 3456"/>
                <a:gd name="T31" fmla="*/ 706 h 1909"/>
                <a:gd name="T32" fmla="*/ 3383 w 3456"/>
                <a:gd name="T33" fmla="*/ 820 h 1909"/>
                <a:gd name="T34" fmla="*/ 3429 w 3456"/>
                <a:gd name="T35" fmla="*/ 943 h 1909"/>
                <a:gd name="T36" fmla="*/ 3453 w 3456"/>
                <a:gd name="T37" fmla="*/ 1077 h 1909"/>
                <a:gd name="T38" fmla="*/ 3453 w 3456"/>
                <a:gd name="T39" fmla="*/ 1215 h 1909"/>
                <a:gd name="T40" fmla="*/ 3429 w 3456"/>
                <a:gd name="T41" fmla="*/ 1348 h 1909"/>
                <a:gd name="T42" fmla="*/ 3383 w 3456"/>
                <a:gd name="T43" fmla="*/ 1473 h 1909"/>
                <a:gd name="T44" fmla="*/ 3317 w 3456"/>
                <a:gd name="T45" fmla="*/ 1585 h 1909"/>
                <a:gd name="T46" fmla="*/ 3233 w 3456"/>
                <a:gd name="T47" fmla="*/ 1685 h 1909"/>
                <a:gd name="T48" fmla="*/ 3133 w 3456"/>
                <a:gd name="T49" fmla="*/ 1769 h 1909"/>
                <a:gd name="T50" fmla="*/ 3020 w 3456"/>
                <a:gd name="T51" fmla="*/ 1835 h 1909"/>
                <a:gd name="T52" fmla="*/ 2897 w 3456"/>
                <a:gd name="T53" fmla="*/ 1882 h 1909"/>
                <a:gd name="T54" fmla="*/ 2764 w 3456"/>
                <a:gd name="T55" fmla="*/ 1906 h 1909"/>
                <a:gd name="T56" fmla="*/ 390 w 3456"/>
                <a:gd name="T57" fmla="*/ 1909 h 1909"/>
                <a:gd name="T58" fmla="*/ 294 w 3456"/>
                <a:gd name="T59" fmla="*/ 1896 h 1909"/>
                <a:gd name="T60" fmla="*/ 206 w 3456"/>
                <a:gd name="T61" fmla="*/ 1863 h 1909"/>
                <a:gd name="T62" fmla="*/ 131 w 3456"/>
                <a:gd name="T63" fmla="*/ 1809 h 1909"/>
                <a:gd name="T64" fmla="*/ 70 w 3456"/>
                <a:gd name="T65" fmla="*/ 1741 h 1909"/>
                <a:gd name="T66" fmla="*/ 26 w 3456"/>
                <a:gd name="T67" fmla="*/ 1659 h 1909"/>
                <a:gd name="T68" fmla="*/ 3 w 3456"/>
                <a:gd name="T69" fmla="*/ 1567 h 1909"/>
                <a:gd name="T70" fmla="*/ 3 w 3456"/>
                <a:gd name="T71" fmla="*/ 1469 h 1909"/>
                <a:gd name="T72" fmla="*/ 26 w 3456"/>
                <a:gd name="T73" fmla="*/ 1376 h 1909"/>
                <a:gd name="T74" fmla="*/ 70 w 3456"/>
                <a:gd name="T75" fmla="*/ 1295 h 1909"/>
                <a:gd name="T76" fmla="*/ 132 w 3456"/>
                <a:gd name="T77" fmla="*/ 1225 h 1909"/>
                <a:gd name="T78" fmla="*/ 207 w 3456"/>
                <a:gd name="T79" fmla="*/ 1173 h 1909"/>
                <a:gd name="T80" fmla="*/ 295 w 3456"/>
                <a:gd name="T81" fmla="*/ 1139 h 1909"/>
                <a:gd name="T82" fmla="*/ 346 w 3456"/>
                <a:gd name="T83" fmla="*/ 1042 h 1909"/>
                <a:gd name="T84" fmla="*/ 414 w 3456"/>
                <a:gd name="T85" fmla="*/ 957 h 1909"/>
                <a:gd name="T86" fmla="*/ 496 w 3456"/>
                <a:gd name="T87" fmla="*/ 887 h 1909"/>
                <a:gd name="T88" fmla="*/ 591 w 3456"/>
                <a:gd name="T89" fmla="*/ 834 h 1909"/>
                <a:gd name="T90" fmla="*/ 695 w 3456"/>
                <a:gd name="T91" fmla="*/ 800 h 1909"/>
                <a:gd name="T92" fmla="*/ 756 w 3456"/>
                <a:gd name="T93" fmla="*/ 718 h 1909"/>
                <a:gd name="T94" fmla="*/ 788 w 3456"/>
                <a:gd name="T95" fmla="*/ 580 h 1909"/>
                <a:gd name="T96" fmla="*/ 841 w 3456"/>
                <a:gd name="T97" fmla="*/ 451 h 1909"/>
                <a:gd name="T98" fmla="*/ 914 w 3456"/>
                <a:gd name="T99" fmla="*/ 333 h 1909"/>
                <a:gd name="T100" fmla="*/ 1006 w 3456"/>
                <a:gd name="T101" fmla="*/ 230 h 1909"/>
                <a:gd name="T102" fmla="*/ 1113 w 3456"/>
                <a:gd name="T103" fmla="*/ 144 h 1909"/>
                <a:gd name="T104" fmla="*/ 1234 w 3456"/>
                <a:gd name="T105" fmla="*/ 76 h 1909"/>
                <a:gd name="T106" fmla="*/ 1365 w 3456"/>
                <a:gd name="T107" fmla="*/ 28 h 1909"/>
                <a:gd name="T108" fmla="*/ 1506 w 3456"/>
                <a:gd name="T109" fmla="*/ 3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56" h="1909">
                  <a:moveTo>
                    <a:pt x="1579" y="0"/>
                  </a:moveTo>
                  <a:lnTo>
                    <a:pt x="1648" y="3"/>
                  </a:lnTo>
                  <a:lnTo>
                    <a:pt x="1716" y="11"/>
                  </a:lnTo>
                  <a:lnTo>
                    <a:pt x="1782" y="26"/>
                  </a:lnTo>
                  <a:lnTo>
                    <a:pt x="1846" y="45"/>
                  </a:lnTo>
                  <a:lnTo>
                    <a:pt x="1909" y="69"/>
                  </a:lnTo>
                  <a:lnTo>
                    <a:pt x="1969" y="98"/>
                  </a:lnTo>
                  <a:lnTo>
                    <a:pt x="2026" y="132"/>
                  </a:lnTo>
                  <a:lnTo>
                    <a:pt x="2080" y="170"/>
                  </a:lnTo>
                  <a:lnTo>
                    <a:pt x="2131" y="211"/>
                  </a:lnTo>
                  <a:lnTo>
                    <a:pt x="2179" y="258"/>
                  </a:lnTo>
                  <a:lnTo>
                    <a:pt x="2223" y="307"/>
                  </a:lnTo>
                  <a:lnTo>
                    <a:pt x="2263" y="360"/>
                  </a:lnTo>
                  <a:lnTo>
                    <a:pt x="2299" y="417"/>
                  </a:lnTo>
                  <a:lnTo>
                    <a:pt x="2330" y="476"/>
                  </a:lnTo>
                  <a:lnTo>
                    <a:pt x="2387" y="448"/>
                  </a:lnTo>
                  <a:lnTo>
                    <a:pt x="2445" y="425"/>
                  </a:lnTo>
                  <a:lnTo>
                    <a:pt x="2505" y="407"/>
                  </a:lnTo>
                  <a:lnTo>
                    <a:pt x="2567" y="394"/>
                  </a:lnTo>
                  <a:lnTo>
                    <a:pt x="2630" y="386"/>
                  </a:lnTo>
                  <a:lnTo>
                    <a:pt x="2695" y="383"/>
                  </a:lnTo>
                  <a:lnTo>
                    <a:pt x="2764" y="387"/>
                  </a:lnTo>
                  <a:lnTo>
                    <a:pt x="2831" y="396"/>
                  </a:lnTo>
                  <a:lnTo>
                    <a:pt x="2897" y="411"/>
                  </a:lnTo>
                  <a:lnTo>
                    <a:pt x="2960" y="431"/>
                  </a:lnTo>
                  <a:lnTo>
                    <a:pt x="3020" y="457"/>
                  </a:lnTo>
                  <a:lnTo>
                    <a:pt x="3078" y="487"/>
                  </a:lnTo>
                  <a:lnTo>
                    <a:pt x="3133" y="523"/>
                  </a:lnTo>
                  <a:lnTo>
                    <a:pt x="3185" y="563"/>
                  </a:lnTo>
                  <a:lnTo>
                    <a:pt x="3233" y="607"/>
                  </a:lnTo>
                  <a:lnTo>
                    <a:pt x="3277" y="655"/>
                  </a:lnTo>
                  <a:lnTo>
                    <a:pt x="3317" y="706"/>
                  </a:lnTo>
                  <a:lnTo>
                    <a:pt x="3352" y="761"/>
                  </a:lnTo>
                  <a:lnTo>
                    <a:pt x="3383" y="820"/>
                  </a:lnTo>
                  <a:lnTo>
                    <a:pt x="3408" y="880"/>
                  </a:lnTo>
                  <a:lnTo>
                    <a:pt x="3429" y="943"/>
                  </a:lnTo>
                  <a:lnTo>
                    <a:pt x="3443" y="1009"/>
                  </a:lnTo>
                  <a:lnTo>
                    <a:pt x="3453" y="1077"/>
                  </a:lnTo>
                  <a:lnTo>
                    <a:pt x="3456" y="1146"/>
                  </a:lnTo>
                  <a:lnTo>
                    <a:pt x="3453" y="1215"/>
                  </a:lnTo>
                  <a:lnTo>
                    <a:pt x="3443" y="1283"/>
                  </a:lnTo>
                  <a:lnTo>
                    <a:pt x="3429" y="1348"/>
                  </a:lnTo>
                  <a:lnTo>
                    <a:pt x="3408" y="1412"/>
                  </a:lnTo>
                  <a:lnTo>
                    <a:pt x="3383" y="1473"/>
                  </a:lnTo>
                  <a:lnTo>
                    <a:pt x="3352" y="1531"/>
                  </a:lnTo>
                  <a:lnTo>
                    <a:pt x="3317" y="1585"/>
                  </a:lnTo>
                  <a:lnTo>
                    <a:pt x="3277" y="1637"/>
                  </a:lnTo>
                  <a:lnTo>
                    <a:pt x="3233" y="1685"/>
                  </a:lnTo>
                  <a:lnTo>
                    <a:pt x="3185" y="1729"/>
                  </a:lnTo>
                  <a:lnTo>
                    <a:pt x="3133" y="1769"/>
                  </a:lnTo>
                  <a:lnTo>
                    <a:pt x="3078" y="1804"/>
                  </a:lnTo>
                  <a:lnTo>
                    <a:pt x="3020" y="1835"/>
                  </a:lnTo>
                  <a:lnTo>
                    <a:pt x="2960" y="1861"/>
                  </a:lnTo>
                  <a:lnTo>
                    <a:pt x="2897" y="1882"/>
                  </a:lnTo>
                  <a:lnTo>
                    <a:pt x="2831" y="1896"/>
                  </a:lnTo>
                  <a:lnTo>
                    <a:pt x="2764" y="1906"/>
                  </a:lnTo>
                  <a:lnTo>
                    <a:pt x="2695" y="1909"/>
                  </a:lnTo>
                  <a:lnTo>
                    <a:pt x="390" y="1909"/>
                  </a:lnTo>
                  <a:lnTo>
                    <a:pt x="341" y="1906"/>
                  </a:lnTo>
                  <a:lnTo>
                    <a:pt x="294" y="1896"/>
                  </a:lnTo>
                  <a:lnTo>
                    <a:pt x="249" y="1882"/>
                  </a:lnTo>
                  <a:lnTo>
                    <a:pt x="206" y="1863"/>
                  </a:lnTo>
                  <a:lnTo>
                    <a:pt x="168" y="1839"/>
                  </a:lnTo>
                  <a:lnTo>
                    <a:pt x="131" y="1809"/>
                  </a:lnTo>
                  <a:lnTo>
                    <a:pt x="98" y="1777"/>
                  </a:lnTo>
                  <a:lnTo>
                    <a:pt x="70" y="1741"/>
                  </a:lnTo>
                  <a:lnTo>
                    <a:pt x="46" y="1701"/>
                  </a:lnTo>
                  <a:lnTo>
                    <a:pt x="26" y="1659"/>
                  </a:lnTo>
                  <a:lnTo>
                    <a:pt x="12" y="1614"/>
                  </a:lnTo>
                  <a:lnTo>
                    <a:pt x="3" y="1567"/>
                  </a:lnTo>
                  <a:lnTo>
                    <a:pt x="0" y="1518"/>
                  </a:lnTo>
                  <a:lnTo>
                    <a:pt x="3" y="1469"/>
                  </a:lnTo>
                  <a:lnTo>
                    <a:pt x="12" y="1421"/>
                  </a:lnTo>
                  <a:lnTo>
                    <a:pt x="26" y="1376"/>
                  </a:lnTo>
                  <a:lnTo>
                    <a:pt x="46" y="1334"/>
                  </a:lnTo>
                  <a:lnTo>
                    <a:pt x="70" y="1295"/>
                  </a:lnTo>
                  <a:lnTo>
                    <a:pt x="99" y="1259"/>
                  </a:lnTo>
                  <a:lnTo>
                    <a:pt x="132" y="1225"/>
                  </a:lnTo>
                  <a:lnTo>
                    <a:pt x="168" y="1197"/>
                  </a:lnTo>
                  <a:lnTo>
                    <a:pt x="207" y="1173"/>
                  </a:lnTo>
                  <a:lnTo>
                    <a:pt x="250" y="1154"/>
                  </a:lnTo>
                  <a:lnTo>
                    <a:pt x="295" y="1139"/>
                  </a:lnTo>
                  <a:lnTo>
                    <a:pt x="318" y="1089"/>
                  </a:lnTo>
                  <a:lnTo>
                    <a:pt x="346" y="1042"/>
                  </a:lnTo>
                  <a:lnTo>
                    <a:pt x="378" y="998"/>
                  </a:lnTo>
                  <a:lnTo>
                    <a:pt x="414" y="957"/>
                  </a:lnTo>
                  <a:lnTo>
                    <a:pt x="453" y="920"/>
                  </a:lnTo>
                  <a:lnTo>
                    <a:pt x="496" y="887"/>
                  </a:lnTo>
                  <a:lnTo>
                    <a:pt x="542" y="858"/>
                  </a:lnTo>
                  <a:lnTo>
                    <a:pt x="591" y="834"/>
                  </a:lnTo>
                  <a:lnTo>
                    <a:pt x="642" y="814"/>
                  </a:lnTo>
                  <a:lnTo>
                    <a:pt x="695" y="800"/>
                  </a:lnTo>
                  <a:lnTo>
                    <a:pt x="750" y="790"/>
                  </a:lnTo>
                  <a:lnTo>
                    <a:pt x="756" y="718"/>
                  </a:lnTo>
                  <a:lnTo>
                    <a:pt x="770" y="648"/>
                  </a:lnTo>
                  <a:lnTo>
                    <a:pt x="788" y="580"/>
                  </a:lnTo>
                  <a:lnTo>
                    <a:pt x="812" y="513"/>
                  </a:lnTo>
                  <a:lnTo>
                    <a:pt x="841" y="451"/>
                  </a:lnTo>
                  <a:lnTo>
                    <a:pt x="876" y="390"/>
                  </a:lnTo>
                  <a:lnTo>
                    <a:pt x="914" y="333"/>
                  </a:lnTo>
                  <a:lnTo>
                    <a:pt x="958" y="280"/>
                  </a:lnTo>
                  <a:lnTo>
                    <a:pt x="1006" y="230"/>
                  </a:lnTo>
                  <a:lnTo>
                    <a:pt x="1058" y="185"/>
                  </a:lnTo>
                  <a:lnTo>
                    <a:pt x="1113" y="144"/>
                  </a:lnTo>
                  <a:lnTo>
                    <a:pt x="1172" y="108"/>
                  </a:lnTo>
                  <a:lnTo>
                    <a:pt x="1234" y="76"/>
                  </a:lnTo>
                  <a:lnTo>
                    <a:pt x="1298" y="49"/>
                  </a:lnTo>
                  <a:lnTo>
                    <a:pt x="1365" y="28"/>
                  </a:lnTo>
                  <a:lnTo>
                    <a:pt x="1435" y="12"/>
                  </a:lnTo>
                  <a:lnTo>
                    <a:pt x="1506" y="3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216000" tIns="72000" rIns="216000" bIns="252000" anchor="b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3117114" y="2070787"/>
            <a:ext cx="47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Deutsche 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Verwaltungscloud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-Welt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2448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 flipV="1">
            <a:off x="3007987" y="5787180"/>
            <a:ext cx="8568662" cy="0"/>
          </a:xfrm>
          <a:prstGeom prst="line">
            <a:avLst/>
          </a:prstGeom>
          <a:solidFill>
            <a:srgbClr val="244894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1637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What is G-Cloud ?</a:t>
            </a:r>
            <a:endParaRPr lang="en-GB" noProof="0" dirty="0"/>
          </a:p>
        </p:txBody>
      </p:sp>
      <p:pic>
        <p:nvPicPr>
          <p:cNvPr id="1026" name="Picture 2" descr="C:\Users\JV\Downloads\drink-20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86" y="2252529"/>
            <a:ext cx="2010011" cy="15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7758" y="1089029"/>
            <a:ext cx="2442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latin typeface="Fira Sans" panose="020B0604020202020204"/>
              </a:rPr>
              <a:t>A program </a:t>
            </a:r>
            <a:r>
              <a:rPr lang="fr-BE" sz="2200" dirty="0" err="1">
                <a:latin typeface="Fira Sans" panose="020B0604020202020204"/>
              </a:rPr>
              <a:t>including</a:t>
            </a:r>
            <a:r>
              <a:rPr lang="fr-BE" sz="2200" dirty="0">
                <a:latin typeface="Fira Sans" panose="020B0604020202020204"/>
              </a:rPr>
              <a:t> </a:t>
            </a:r>
            <a:r>
              <a:rPr lang="fr-BE" sz="2200" dirty="0" err="1">
                <a:latin typeface="Fira Sans" panose="020B0604020202020204"/>
              </a:rPr>
              <a:t>synergy</a:t>
            </a:r>
            <a:r>
              <a:rPr lang="fr-BE" sz="2200" dirty="0">
                <a:latin typeface="Fira Sans" panose="020B0604020202020204"/>
              </a:rPr>
              <a:t> </a:t>
            </a:r>
            <a:r>
              <a:rPr lang="fr-BE" sz="2200" dirty="0" err="1">
                <a:latin typeface="Fira Sans" panose="020B0604020202020204"/>
              </a:rPr>
              <a:t>projects</a:t>
            </a:r>
            <a:endParaRPr lang="fr-BE" sz="2200" b="1" dirty="0">
              <a:latin typeface="Fira Sans" panose="020B0604020202020204"/>
            </a:endParaRPr>
          </a:p>
        </p:txBody>
      </p:sp>
      <p:pic>
        <p:nvPicPr>
          <p:cNvPr id="1027" name="Picture 3" descr="C:\Users\JV\Downloads\monitor-862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27" y="2252530"/>
            <a:ext cx="2253687" cy="14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66126" y="1089029"/>
            <a:ext cx="24570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200" dirty="0" err="1">
                <a:latin typeface="Fira Sans" panose="020B0604020202020204"/>
              </a:rPr>
              <a:t>Synergy</a:t>
            </a:r>
            <a:r>
              <a:rPr lang="fr-BE" sz="2200" dirty="0">
                <a:latin typeface="Fira Sans" panose="020B0604020202020204"/>
              </a:rPr>
              <a:t> for </a:t>
            </a:r>
            <a:r>
              <a:rPr lang="fr-BE" sz="2200" dirty="0" err="1">
                <a:latin typeface="Fira Sans" panose="020B0604020202020204"/>
              </a:rPr>
              <a:t>existing</a:t>
            </a:r>
            <a:r>
              <a:rPr lang="fr-BE" sz="2200" dirty="0">
                <a:latin typeface="Fira Sans" panose="020B0604020202020204"/>
              </a:rPr>
              <a:t> as </a:t>
            </a:r>
            <a:r>
              <a:rPr lang="fr-BE" sz="2200" dirty="0" err="1">
                <a:latin typeface="Fira Sans" panose="020B0604020202020204"/>
              </a:rPr>
              <a:t>well</a:t>
            </a:r>
            <a:r>
              <a:rPr lang="fr-BE" sz="2200" dirty="0">
                <a:latin typeface="Fira Sans" panose="020B0604020202020204"/>
              </a:rPr>
              <a:t> as new 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864768" y="1406379"/>
            <a:ext cx="25699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200" b="1" dirty="0">
                <a:latin typeface="Fira Sans" panose="020B0604020202020204"/>
              </a:rPr>
              <a:t>For </a:t>
            </a:r>
            <a:r>
              <a:rPr lang="fr-BE" sz="2200" dirty="0">
                <a:latin typeface="Fira Sans" panose="020B0604020202020204"/>
              </a:rPr>
              <a:t>public services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8370" y="4274563"/>
            <a:ext cx="37497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200" b="1" dirty="0" err="1">
                <a:latin typeface="Fira Sans" panose="020B0604020202020204"/>
              </a:rPr>
              <a:t>Managed</a:t>
            </a:r>
            <a:r>
              <a:rPr lang="fr-BE" sz="2200" b="1" dirty="0">
                <a:latin typeface="Fira Sans" panose="020B0604020202020204"/>
              </a:rPr>
              <a:t> by </a:t>
            </a:r>
            <a:r>
              <a:rPr lang="fr-BE" sz="2200" dirty="0">
                <a:latin typeface="Fira Sans" panose="020B0604020202020204"/>
              </a:rPr>
              <a:t>public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39637" y="4274563"/>
            <a:ext cx="49584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200" dirty="0">
                <a:latin typeface="Fira Sans" panose="020B0604020202020204"/>
              </a:rPr>
              <a:t>In </a:t>
            </a:r>
            <a:r>
              <a:rPr lang="fr-BE" sz="2200" dirty="0" err="1">
                <a:latin typeface="Fira Sans" panose="020B0604020202020204"/>
              </a:rPr>
              <a:t>cooperation</a:t>
            </a:r>
            <a:r>
              <a:rPr lang="fr-BE" sz="2200" dirty="0">
                <a:latin typeface="Fira Sans" panose="020B0604020202020204"/>
              </a:rPr>
              <a:t> </a:t>
            </a:r>
            <a:r>
              <a:rPr lang="fr-BE" sz="2200" dirty="0" err="1">
                <a:latin typeface="Fira Sans" panose="020B0604020202020204"/>
              </a:rPr>
              <a:t>with</a:t>
            </a:r>
            <a:r>
              <a:rPr lang="fr-BE" sz="2200" dirty="0">
                <a:latin typeface="Fira Sans" panose="020B0604020202020204"/>
              </a:rPr>
              <a:t> the </a:t>
            </a:r>
            <a:r>
              <a:rPr lang="fr-BE" sz="2200" b="1" dirty="0" err="1">
                <a:latin typeface="Fira Sans" panose="020B0604020202020204"/>
              </a:rPr>
              <a:t>private</a:t>
            </a:r>
            <a:r>
              <a:rPr lang="fr-BE" sz="2200" b="1" dirty="0">
                <a:latin typeface="Fira Sans" panose="020B0604020202020204"/>
              </a:rPr>
              <a:t> </a:t>
            </a:r>
            <a:r>
              <a:rPr lang="fr-BE" sz="2200" b="1" dirty="0" err="1">
                <a:latin typeface="Fira Sans" panose="020B0604020202020204"/>
              </a:rPr>
              <a:t>sector</a:t>
            </a:r>
            <a:endParaRPr lang="fr-BE" sz="2200" dirty="0">
              <a:latin typeface="Fira Sans" panose="020B0604020202020204"/>
            </a:endParaRPr>
          </a:p>
        </p:txBody>
      </p:sp>
      <p:pic>
        <p:nvPicPr>
          <p:cNvPr id="1028" name="Picture 4" descr="C:\Users\JV\Downloads\belgium-4369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2263883"/>
            <a:ext cx="2237191" cy="14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V\Downloads\belgium-9904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90" y="4932056"/>
            <a:ext cx="109805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V\Downloads\globalisation-10145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04" y="5013176"/>
            <a:ext cx="4211960" cy="132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403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What is G-Cloud ?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noProof="0" dirty="0" smtClean="0"/>
          </a:p>
          <a:p>
            <a:r>
              <a:rPr lang="en-GB" noProof="0" dirty="0" smtClean="0"/>
              <a:t>Shared </a:t>
            </a:r>
            <a:r>
              <a:rPr lang="en-GB" noProof="0" dirty="0" smtClean="0"/>
              <a:t>public ICT platform </a:t>
            </a:r>
          </a:p>
          <a:p>
            <a:pPr lvl="1"/>
            <a:r>
              <a:rPr lang="en-GB" noProof="0" dirty="0" smtClean="0"/>
              <a:t>current target: federal state (FPS, PPS, public institutions of social security, institutions of public benefit)</a:t>
            </a:r>
          </a:p>
          <a:p>
            <a:pPr lvl="1"/>
            <a:r>
              <a:rPr lang="en-GB" noProof="0" dirty="0" smtClean="0"/>
              <a:t>can be extended to other interested authorities </a:t>
            </a:r>
          </a:p>
          <a:p>
            <a:endParaRPr lang="en-GB" noProof="0" dirty="0" smtClean="0"/>
          </a:p>
          <a:p>
            <a:r>
              <a:rPr lang="en-GB" noProof="0" dirty="0" smtClean="0"/>
              <a:t>Hybrid community cloud model </a:t>
            </a:r>
          </a:p>
          <a:p>
            <a:pPr lvl="1"/>
            <a:r>
              <a:rPr lang="en-GB" noProof="0" dirty="0" smtClean="0"/>
              <a:t>use of public cloud if possible </a:t>
            </a:r>
          </a:p>
          <a:p>
            <a:pPr lvl="1"/>
            <a:r>
              <a:rPr lang="en-GB" noProof="0" dirty="0" smtClean="0"/>
              <a:t>private community cloud hosted in data </a:t>
            </a:r>
            <a:r>
              <a:rPr lang="en-GB" dirty="0" smtClean="0"/>
              <a:t>centres</a:t>
            </a:r>
            <a:r>
              <a:rPr lang="en-GB" noProof="0" dirty="0" smtClean="0"/>
              <a:t>, managed by the government</a:t>
            </a:r>
          </a:p>
          <a:p>
            <a:pPr lvl="1"/>
            <a:r>
              <a:rPr lang="en-GB" noProof="0" dirty="0" smtClean="0"/>
              <a:t>operational implementation with strong involvement of the private sector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815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Public Cloud vs Community Cloud on premise</a:t>
            </a:r>
            <a:endParaRPr lang="en-GB" sz="3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27381" y="1052736"/>
            <a:ext cx="11664619" cy="54726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Active ‘Community Cloud on premise synergies first’ policy</a:t>
            </a:r>
          </a:p>
          <a:p>
            <a:pPr lvl="1"/>
            <a:r>
              <a:rPr lang="en-US" dirty="0" smtClean="0"/>
              <a:t>comply or explain approach</a:t>
            </a:r>
          </a:p>
          <a:p>
            <a:endParaRPr lang="en-US" dirty="0" smtClean="0"/>
          </a:p>
          <a:p>
            <a:r>
              <a:rPr lang="en-US" dirty="0" smtClean="0"/>
              <a:t>No ‘Public Cloud first’ policy</a:t>
            </a:r>
          </a:p>
          <a:p>
            <a:pPr lvl="1"/>
            <a:r>
              <a:rPr lang="en-US" dirty="0" smtClean="0"/>
              <a:t>rational approach (smart choices) based on a risk evaluation considering data sovereignty, data residence, EU/BE law, business continuity, vendor lock in, pricing guarantees, …</a:t>
            </a:r>
          </a:p>
          <a:p>
            <a:endParaRPr lang="en-US" dirty="0" smtClean="0"/>
          </a:p>
          <a:p>
            <a:r>
              <a:rPr lang="en-US" dirty="0" smtClean="0"/>
              <a:t>Hybrid cloud approach </a:t>
            </a:r>
          </a:p>
          <a:p>
            <a:pPr lvl="2"/>
            <a:r>
              <a:rPr lang="en-US" dirty="0" smtClean="0"/>
              <a:t>combination of on premise traditional/cloud services and public cloud services</a:t>
            </a:r>
          </a:p>
          <a:p>
            <a:pPr lvl="2"/>
            <a:r>
              <a:rPr lang="en-US" dirty="0" smtClean="0"/>
              <a:t>choices are made based on the context and roadmap of each government agency</a:t>
            </a:r>
          </a:p>
          <a:p>
            <a:pPr lvl="2"/>
            <a:r>
              <a:rPr lang="en-US" dirty="0" smtClean="0"/>
              <a:t>focus on the ‘value proposition’ (business benefit/capability/value) we aim to realize</a:t>
            </a:r>
          </a:p>
          <a:p>
            <a:endParaRPr lang="en-US" dirty="0" smtClean="0"/>
          </a:p>
          <a:p>
            <a:r>
              <a:rPr lang="en-US" dirty="0" smtClean="0"/>
              <a:t>G-Cloud shared procurement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841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Public </a:t>
            </a:r>
            <a:r>
              <a:rPr lang="en-GB" dirty="0" smtClean="0"/>
              <a:t>C</a:t>
            </a:r>
            <a:r>
              <a:rPr lang="en-GB" noProof="0" dirty="0" smtClean="0"/>
              <a:t>loud use: </a:t>
            </a:r>
            <a:r>
              <a:rPr lang="en-GB" noProof="0" dirty="0" err="1" smtClean="0"/>
              <a:t>curre</a:t>
            </a:r>
            <a:r>
              <a:rPr lang="en-GB" dirty="0" err="1" smtClean="0"/>
              <a:t>nt</a:t>
            </a:r>
            <a:r>
              <a:rPr lang="en-GB" dirty="0" smtClean="0"/>
              <a:t> situation</a:t>
            </a:r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Cloud services already in use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orkplace </a:t>
            </a:r>
            <a:r>
              <a:rPr lang="en-US" dirty="0"/>
              <a:t>s</a:t>
            </a:r>
            <a:r>
              <a:rPr lang="en-US" dirty="0" smtClean="0"/>
              <a:t>ervices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hat, mail, videoconferencing, newsletters, translation </a:t>
            </a:r>
            <a:r>
              <a:rPr lang="en-US" dirty="0"/>
              <a:t>s</a:t>
            </a:r>
            <a:r>
              <a:rPr lang="en-US" dirty="0" smtClean="0"/>
              <a:t>ervices, contact enter services, …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atacenter Services (minimal footprint, mainly for non-critical business applications)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ebsite hosting, DDOS protection services, IT Service Management tool, DNS, … </a:t>
            </a:r>
          </a:p>
          <a:p>
            <a:endParaRPr lang="en-US" dirty="0" smtClean="0"/>
          </a:p>
          <a:p>
            <a:r>
              <a:rPr lang="en-US" dirty="0" smtClean="0"/>
              <a:t>Task Force active on the G-Cloud level </a:t>
            </a:r>
          </a:p>
          <a:p>
            <a:pPr lvl="1"/>
            <a:r>
              <a:rPr lang="en-US" dirty="0" smtClean="0"/>
              <a:t>to work on a global policy &amp; strategy</a:t>
            </a:r>
          </a:p>
          <a:p>
            <a:pPr lvl="1"/>
            <a:r>
              <a:rPr lang="en-US" dirty="0" smtClean="0"/>
              <a:t>transversal collaboration between DPO’s and IT managers of different government agencies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overeign </a:t>
            </a:r>
            <a:r>
              <a:rPr lang="en-US" dirty="0"/>
              <a:t>c</a:t>
            </a:r>
            <a:r>
              <a:rPr lang="en-US" dirty="0" smtClean="0"/>
              <a:t>loud initiatives and confidential </a:t>
            </a:r>
            <a:r>
              <a:rPr lang="en-US" dirty="0"/>
              <a:t>c</a:t>
            </a:r>
            <a:r>
              <a:rPr lang="en-US" dirty="0" smtClean="0"/>
              <a:t>ompute are considered</a:t>
            </a:r>
          </a:p>
          <a:p>
            <a:pPr lvl="1"/>
            <a:r>
              <a:rPr lang="en-US" dirty="0" smtClean="0"/>
              <a:t>several proof-of-concepts and pilots are ongoing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242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Basic principles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noProof="0" dirty="0" smtClean="0"/>
          </a:p>
          <a:p>
            <a:r>
              <a:rPr lang="en-GB" noProof="0" dirty="0" smtClean="0"/>
              <a:t>Maximum </a:t>
            </a:r>
            <a:r>
              <a:rPr lang="en-GB" noProof="0" dirty="0" smtClean="0"/>
              <a:t>synergy when possible and when generating efficiency gains and/or savings while maintaining or improving the quality of the services provided to the customer</a:t>
            </a:r>
          </a:p>
          <a:p>
            <a:endParaRPr lang="en-GB" noProof="0" dirty="0" smtClean="0"/>
          </a:p>
          <a:p>
            <a:r>
              <a:rPr lang="en-GB" noProof="0" dirty="0" smtClean="0"/>
              <a:t>In line with the synergy program: assignment to the one who is the most capable of proposing a form of shared services </a:t>
            </a:r>
          </a:p>
          <a:p>
            <a:endParaRPr lang="en-GB" noProof="0" dirty="0" smtClean="0"/>
          </a:p>
          <a:p>
            <a:r>
              <a:rPr lang="en-GB" noProof="0" dirty="0" smtClean="0"/>
              <a:t>Synergy based on result orientation, sense of responsibility and trust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104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999656" y="1484314"/>
            <a:ext cx="6192688" cy="4897015"/>
            <a:chOff x="1475656" y="1484313"/>
            <a:chExt cx="6192688" cy="4897015"/>
          </a:xfrm>
        </p:grpSpPr>
        <p:sp>
          <p:nvSpPr>
            <p:cNvPr id="36" name="Oval 35"/>
            <p:cNvSpPr/>
            <p:nvPr/>
          </p:nvSpPr>
          <p:spPr>
            <a:xfrm>
              <a:off x="1475656" y="1484313"/>
              <a:ext cx="6192688" cy="4897015"/>
            </a:xfrm>
            <a:prstGeom prst="ellipse">
              <a:avLst/>
            </a:prstGeom>
            <a:noFill/>
            <a:ln w="5080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ira Sans" panose="020B0604020202020204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88909" y="3256722"/>
              <a:ext cx="2616422" cy="8309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lvl="0"/>
              <a:r>
                <a:rPr lang="nl-BE" sz="4800" b="1" dirty="0" err="1">
                  <a:solidFill>
                    <a:schemeClr val="tx2"/>
                  </a:solidFill>
                  <a:latin typeface="Fira Sans" panose="020B0604020202020204"/>
                </a:rPr>
                <a:t>Synergy</a:t>
              </a:r>
              <a:endParaRPr lang="nl-BE" sz="4800" dirty="0">
                <a:latin typeface="Fira Sans" panose="020B0604020202020204"/>
              </a:endParaRPr>
            </a:p>
          </p:txBody>
        </p: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G-Cloud ‘products’ </a:t>
            </a:r>
            <a:endParaRPr lang="en-GB" noProof="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579440" y="1009862"/>
            <a:ext cx="3033120" cy="1267011"/>
            <a:chOff x="3055440" y="1009861"/>
            <a:chExt cx="3033120" cy="1267011"/>
          </a:xfrm>
        </p:grpSpPr>
        <p:sp>
          <p:nvSpPr>
            <p:cNvPr id="24" name="Oval 23"/>
            <p:cNvSpPr/>
            <p:nvPr/>
          </p:nvSpPr>
          <p:spPr>
            <a:xfrm>
              <a:off x="3055440" y="1009861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499630" y="1195410"/>
              <a:ext cx="2288514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800" b="1" dirty="0" err="1">
                  <a:solidFill>
                    <a:schemeClr val="bg1"/>
                  </a:solidFill>
                  <a:latin typeface="Fira Sans" panose="020B0604020202020204"/>
                </a:rPr>
                <a:t>Procurement</a:t>
              </a:r>
              <a:endParaRPr lang="nl-BE" sz="2800" b="1" dirty="0">
                <a:solidFill>
                  <a:schemeClr val="bg1"/>
                </a:solidFill>
                <a:latin typeface="Fira Sans" panose="020B0604020202020204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312144" y="2993763"/>
            <a:ext cx="3248352" cy="1356919"/>
            <a:chOff x="5788144" y="2993762"/>
            <a:chExt cx="3248352" cy="1356919"/>
          </a:xfrm>
        </p:grpSpPr>
        <p:sp>
          <p:nvSpPr>
            <p:cNvPr id="27" name="Oval 26"/>
            <p:cNvSpPr/>
            <p:nvPr/>
          </p:nvSpPr>
          <p:spPr>
            <a:xfrm>
              <a:off x="5788144" y="2993762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6263854" y="3192478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800" b="1" dirty="0">
                  <a:solidFill>
                    <a:schemeClr val="bg1"/>
                  </a:solidFill>
                  <a:latin typeface="Fira Sans" panose="020B0604020202020204"/>
                </a:rPr>
                <a:t>Services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31504" y="2993763"/>
            <a:ext cx="3033120" cy="1267011"/>
            <a:chOff x="107504" y="2993762"/>
            <a:chExt cx="3033120" cy="1267011"/>
          </a:xfrm>
        </p:grpSpPr>
        <p:sp>
          <p:nvSpPr>
            <p:cNvPr id="30" name="Oval 29"/>
            <p:cNvSpPr/>
            <p:nvPr/>
          </p:nvSpPr>
          <p:spPr>
            <a:xfrm>
              <a:off x="107504" y="2993762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551694" y="3179311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800" b="1" dirty="0" err="1">
                  <a:solidFill>
                    <a:schemeClr val="bg1"/>
                  </a:solidFill>
                  <a:latin typeface="Fira Sans" panose="020B0604020202020204"/>
                </a:rPr>
                <a:t>Projects</a:t>
              </a:r>
              <a:endParaRPr lang="nl-BE" sz="2800" b="1" dirty="0">
                <a:solidFill>
                  <a:schemeClr val="bg1"/>
                </a:solidFill>
                <a:latin typeface="Fira Sans" panose="020B0604020202020204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471824" y="5373217"/>
            <a:ext cx="3248352" cy="1356919"/>
            <a:chOff x="2947824" y="5373216"/>
            <a:chExt cx="3248352" cy="1356919"/>
          </a:xfrm>
        </p:grpSpPr>
        <p:sp>
          <p:nvSpPr>
            <p:cNvPr id="33" name="Oval 32"/>
            <p:cNvSpPr/>
            <p:nvPr/>
          </p:nvSpPr>
          <p:spPr>
            <a:xfrm>
              <a:off x="2947824" y="5373216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3423534" y="5571932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800" b="1" dirty="0" err="1">
                  <a:solidFill>
                    <a:schemeClr val="bg1"/>
                  </a:solidFill>
                  <a:latin typeface="Fira Sans" panose="020B0604020202020204"/>
                </a:rPr>
                <a:t>Know-how</a:t>
              </a:r>
              <a:r>
                <a:rPr lang="nl-BE" sz="2800" b="1" dirty="0">
                  <a:solidFill>
                    <a:schemeClr val="bg1"/>
                  </a:solidFill>
                  <a:latin typeface="Fira Sans" panose="020B0604020202020204"/>
                </a:rPr>
                <a:t> &amp; Expertise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83451" y="1268760"/>
            <a:ext cx="2081423" cy="1379302"/>
            <a:chOff x="621511" y="2708919"/>
            <a:chExt cx="2081423" cy="1379302"/>
          </a:xfrm>
        </p:grpSpPr>
        <p:sp>
          <p:nvSpPr>
            <p:cNvPr id="40" name="Oval 39"/>
            <p:cNvSpPr/>
            <p:nvPr/>
          </p:nvSpPr>
          <p:spPr>
            <a:xfrm>
              <a:off x="621511" y="3289319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err="1" smtClean="0">
                  <a:solidFill>
                    <a:schemeClr val="tx2"/>
                  </a:solidFill>
                  <a:latin typeface="Fira Sans" panose="020B0604020202020204"/>
                </a:rPr>
                <a:t>Cooperation</a:t>
              </a:r>
              <a:r>
                <a:rPr lang="nl-BE" sz="2000" b="1" dirty="0" err="1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1" name="Picture 4" descr="https://livebinders.files.wordpress.com/2010/10/collaboration_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8" y="2708919"/>
              <a:ext cx="1306469" cy="97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7673930" y="1394508"/>
            <a:ext cx="2081423" cy="1240754"/>
            <a:chOff x="4120938" y="2856064"/>
            <a:chExt cx="2081423" cy="1240754"/>
          </a:xfrm>
        </p:grpSpPr>
        <p:sp>
          <p:nvSpPr>
            <p:cNvPr id="43" name="Oval 42"/>
            <p:cNvSpPr/>
            <p:nvPr/>
          </p:nvSpPr>
          <p:spPr>
            <a:xfrm>
              <a:off x="4120938" y="3297916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Efficiency</a:t>
              </a:r>
              <a:r>
                <a:rPr lang="nl-BE" sz="2000" b="1" dirty="0" err="1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4" name="Picture 8" descr="http://www.thinkautomation.com/Sitefinity/WebsiteTemplates/Think/App_Themes/images/auto1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415" y="2856064"/>
              <a:ext cx="1306469" cy="7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7673930" y="4440097"/>
            <a:ext cx="2081423" cy="1193972"/>
            <a:chOff x="621511" y="5421585"/>
            <a:chExt cx="2081423" cy="1193972"/>
          </a:xfrm>
        </p:grpSpPr>
        <p:sp>
          <p:nvSpPr>
            <p:cNvPr id="46" name="Oval 45"/>
            <p:cNvSpPr/>
            <p:nvPr/>
          </p:nvSpPr>
          <p:spPr>
            <a:xfrm>
              <a:off x="621511" y="5816655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err="1">
                  <a:solidFill>
                    <a:schemeClr val="tx2"/>
                  </a:solidFill>
                  <a:latin typeface="Fira Sans" panose="020B0604020202020204"/>
                </a:rPr>
                <a:t>Quality</a:t>
              </a:r>
              <a:r>
                <a:rPr lang="nl-BE" sz="2000" b="1" dirty="0" err="1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7" name="Picture 10" descr="http://www.dcregionrealestate.com/wp-content/uploads/2014/03/top_quality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198" y="5421585"/>
              <a:ext cx="964049" cy="68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2283451" y="4440098"/>
            <a:ext cx="2081423" cy="1293159"/>
            <a:chOff x="4466625" y="5334255"/>
            <a:chExt cx="2081423" cy="1293159"/>
          </a:xfrm>
        </p:grpSpPr>
        <p:sp>
          <p:nvSpPr>
            <p:cNvPr id="49" name="Oval 48"/>
            <p:cNvSpPr/>
            <p:nvPr/>
          </p:nvSpPr>
          <p:spPr>
            <a:xfrm>
              <a:off x="4466625" y="5828512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err="1">
                  <a:solidFill>
                    <a:schemeClr val="tx2"/>
                  </a:solidFill>
                  <a:latin typeface="Fira Sans" panose="020B0604020202020204"/>
                </a:rPr>
                <a:t>Costs</a:t>
              </a:r>
              <a:r>
                <a:rPr lang="nl-BE" sz="2000" b="1" dirty="0" err="1">
                  <a:solidFill>
                    <a:schemeClr val="tx2"/>
                  </a:solidFill>
                  <a:latin typeface="Wingdings" panose="05000000000000000000" pitchFamily="2" charset="2"/>
                </a:rPr>
                <a:t>â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50" name="Picture 6" descr="http://www.addit.pl/new/images/stories/cost%20reduction%20projects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102" y="5334255"/>
              <a:ext cx="1295827" cy="868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465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noProof="0" dirty="0" smtClean="0"/>
              <a:t>Agenda</a:t>
            </a: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Context</a:t>
            </a:r>
          </a:p>
          <a:p>
            <a:endParaRPr lang="en-GB" noProof="0" dirty="0" smtClean="0"/>
          </a:p>
          <a:p>
            <a:r>
              <a:rPr lang="en-GB" noProof="0" dirty="0" smtClean="0"/>
              <a:t>G-Cloud …</a:t>
            </a:r>
          </a:p>
          <a:p>
            <a:pPr lvl="1"/>
            <a:r>
              <a:rPr lang="en-GB" noProof="0" dirty="0" smtClean="0"/>
              <a:t>what &amp; why</a:t>
            </a:r>
          </a:p>
          <a:p>
            <a:pPr lvl="1"/>
            <a:r>
              <a:rPr lang="en-GB" noProof="0" dirty="0" smtClean="0"/>
              <a:t>organization and service model</a:t>
            </a:r>
          </a:p>
          <a:p>
            <a:pPr lvl="1"/>
            <a:r>
              <a:rPr lang="en-GB" noProof="0" dirty="0" smtClean="0"/>
              <a:t>portfolio</a:t>
            </a:r>
          </a:p>
          <a:p>
            <a:pPr lvl="1"/>
            <a:r>
              <a:rPr lang="en-GB" noProof="0" dirty="0" smtClean="0"/>
              <a:t>impact</a:t>
            </a:r>
          </a:p>
          <a:p>
            <a:endParaRPr lang="en-GB" noProof="0" dirty="0" smtClean="0"/>
          </a:p>
          <a:p>
            <a:r>
              <a:rPr lang="en-GB" noProof="0" dirty="0" smtClean="0"/>
              <a:t>… and beyond</a:t>
            </a:r>
          </a:p>
          <a:p>
            <a:pPr lvl="1"/>
            <a:r>
              <a:rPr lang="en-GB" dirty="0" smtClean="0"/>
              <a:t>some ICT-trends rising and their impact on G-Cloud</a:t>
            </a:r>
            <a:endParaRPr lang="en-GB" noProof="0" dirty="0" smtClean="0"/>
          </a:p>
          <a:p>
            <a:pPr lvl="1"/>
            <a:r>
              <a:rPr lang="en-GB" dirty="0" smtClean="0"/>
              <a:t>API economy</a:t>
            </a:r>
          </a:p>
          <a:p>
            <a:pPr lvl="1"/>
            <a:r>
              <a:rPr lang="en-GB" dirty="0" smtClean="0"/>
              <a:t>re-use of business components</a:t>
            </a:r>
          </a:p>
          <a:p>
            <a:pPr lvl="1"/>
            <a:endParaRPr lang="en-GB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788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Why G-Cloud?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930" y="1089660"/>
            <a:ext cx="6470469" cy="5265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 smtClean="0"/>
              <a:t>Creation of </a:t>
            </a:r>
            <a:r>
              <a:rPr lang="en-GB" b="1" noProof="0" dirty="0" smtClean="0"/>
              <a:t>economies of scale</a:t>
            </a:r>
            <a:r>
              <a:rPr lang="en-GB" noProof="0" dirty="0" smtClean="0"/>
              <a:t>: efficiency and high quality/availability</a:t>
            </a:r>
          </a:p>
          <a:p>
            <a:endParaRPr lang="en-GB" noProof="0" dirty="0" smtClean="0"/>
          </a:p>
          <a:p>
            <a:pPr marL="0" indent="0">
              <a:buNone/>
            </a:pPr>
            <a:endParaRPr lang="en-GB" noProof="0" dirty="0" smtClean="0"/>
          </a:p>
          <a:p>
            <a:pPr marL="0" indent="0">
              <a:buNone/>
            </a:pPr>
            <a:endParaRPr lang="en-GB" noProof="0" dirty="0" smtClean="0"/>
          </a:p>
          <a:p>
            <a:pPr marL="0" indent="0">
              <a:buNone/>
            </a:pPr>
            <a:r>
              <a:rPr lang="en-GB" noProof="0" dirty="0" smtClean="0"/>
              <a:t>Respect of </a:t>
            </a:r>
            <a:r>
              <a:rPr lang="en-GB" b="1" noProof="0" dirty="0" smtClean="0"/>
              <a:t>confidentiality</a:t>
            </a:r>
            <a:r>
              <a:rPr lang="en-GB" noProof="0" dirty="0" smtClean="0"/>
              <a:t> and </a:t>
            </a:r>
            <a:r>
              <a:rPr lang="en-GB" b="1" noProof="0" dirty="0" smtClean="0"/>
              <a:t>data protection</a:t>
            </a:r>
          </a:p>
          <a:p>
            <a:endParaRPr lang="en-GB" noProof="0" dirty="0" smtClean="0"/>
          </a:p>
          <a:p>
            <a:pPr marL="0" indent="0">
              <a:buNone/>
            </a:pPr>
            <a:endParaRPr lang="en-GB" noProof="0" dirty="0" smtClean="0"/>
          </a:p>
          <a:p>
            <a:pPr marL="0" indent="0">
              <a:buNone/>
            </a:pPr>
            <a:r>
              <a:rPr lang="en-GB" noProof="0" dirty="0" smtClean="0"/>
              <a:t>Bigger </a:t>
            </a:r>
            <a:r>
              <a:rPr lang="en-GB" b="1" noProof="0" dirty="0" smtClean="0"/>
              <a:t>focus on business applications and flexibility</a:t>
            </a:r>
            <a:r>
              <a:rPr lang="en-GB" noProof="0" dirty="0" smtClean="0"/>
              <a:t> in order to realize them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pic>
        <p:nvPicPr>
          <p:cNvPr id="8194" name="Picture 2" descr="C:\Users\JV\Downloads\tipper-417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011674"/>
            <a:ext cx="1560460" cy="20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V\Downloads\castle-9795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38" y="3068961"/>
            <a:ext cx="2325214" cy="16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V\Downloads\ball-5639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42" y="4712355"/>
            <a:ext cx="2271010" cy="18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435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Why G-Cloud?</a:t>
            </a:r>
            <a:endParaRPr lang="en-GB" noProof="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17032"/>
            <a:ext cx="29051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1" y="1479501"/>
            <a:ext cx="2905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ira Sans" panose="020B0604020202020204"/>
              </a:rPr>
              <a:t>Greater weight</a:t>
            </a:r>
          </a:p>
          <a:p>
            <a:pPr algn="ctr"/>
            <a:r>
              <a:rPr lang="en-US" sz="2400" dirty="0" smtClean="0">
                <a:latin typeface="Fira Sans" panose="020B0604020202020204"/>
              </a:rPr>
              <a:t>during negotiations with suppliers</a:t>
            </a:r>
          </a:p>
          <a:p>
            <a:pPr algn="ctr"/>
            <a:endParaRPr lang="en-US" dirty="0">
              <a:latin typeface="Fira Sans" panose="020B0604020202020204"/>
            </a:endParaRPr>
          </a:p>
        </p:txBody>
      </p:sp>
      <p:pic>
        <p:nvPicPr>
          <p:cNvPr id="9221" name="Picture 5" descr="https://upload.wikimedia.org/wikipedia/commons/1/16/VilloStationAlmost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08" y="3717033"/>
            <a:ext cx="2258821" cy="18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59897" y="1479502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ira Sans" panose="020B0604020202020204"/>
              </a:rPr>
              <a:t>Pooling</a:t>
            </a:r>
            <a:r>
              <a:rPr lang="en-US" sz="2400" dirty="0" smtClean="0">
                <a:latin typeface="Fira Sans" panose="020B0604020202020204"/>
              </a:rPr>
              <a:t> of knowledge and resources</a:t>
            </a:r>
            <a:endParaRPr lang="en-US" dirty="0">
              <a:latin typeface="Fira Sans" panose="020B0604020202020204"/>
            </a:endParaRPr>
          </a:p>
        </p:txBody>
      </p:sp>
      <p:pic>
        <p:nvPicPr>
          <p:cNvPr id="9222" name="Picture 6" descr="C:\Users\JV\Downloads\light-bulb-9788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96" y="3717032"/>
            <a:ext cx="2566226" cy="18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933414" y="1495014"/>
            <a:ext cx="2551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Fira Sans" panose="020B0604020202020204"/>
              </a:rPr>
              <a:t>Technological evolution </a:t>
            </a:r>
            <a:r>
              <a:rPr lang="en-US" sz="2400" dirty="0" smtClean="0">
                <a:latin typeface="Fira Sans" panose="020B0604020202020204"/>
              </a:rPr>
              <a:t>faster available for everyone</a:t>
            </a:r>
            <a:endParaRPr lang="en-US" sz="2400" dirty="0">
              <a:latin typeface="Fira Sans" panose="020B060402020202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739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991544" y="2276872"/>
            <a:ext cx="8220796" cy="11276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3 Colleges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FPS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Z" sz="1400" dirty="0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Public Institutions of Social Security (PIOSS)</a:t>
            </a:r>
            <a:endParaRPr lang="nl-BE" sz="1400" dirty="0">
              <a:solidFill>
                <a:schemeClr val="tx1">
                  <a:lumMod val="75000"/>
                </a:schemeClr>
              </a:solidFill>
              <a:latin typeface="Fira Sans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Institutions of Public </a:t>
            </a:r>
            <a:r>
              <a:rPr lang="fr-BE" sz="1400" dirty="0" err="1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Benefit</a:t>
            </a:r>
            <a:r>
              <a:rPr lang="fr-BE" sz="1400" dirty="0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 (IPB)</a:t>
            </a:r>
            <a:endParaRPr lang="nl-BE" sz="1400" dirty="0">
              <a:solidFill>
                <a:schemeClr val="tx1">
                  <a:lumMod val="75000"/>
                </a:schemeClr>
              </a:solidFill>
              <a:latin typeface="Fira Sans" panose="020B060402020202020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21606" y="3525502"/>
            <a:ext cx="8220796" cy="11276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SIT: ICT managers </a:t>
            </a:r>
            <a:r>
              <a:rPr lang="nl-BE" sz="1600" dirty="0" err="1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from</a:t>
            </a:r>
            <a:endParaRPr lang="nl-BE" sz="1600" dirty="0">
              <a:solidFill>
                <a:schemeClr val="tx1">
                  <a:lumMod val="75000"/>
                </a:schemeClr>
              </a:solidFill>
              <a:latin typeface="Fira Sans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FPS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Z" sz="1400" dirty="0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Public Institutions of Social Security</a:t>
            </a:r>
            <a:endParaRPr lang="nl-BE" sz="1400" dirty="0">
              <a:solidFill>
                <a:schemeClr val="tx1">
                  <a:lumMod val="75000"/>
                </a:schemeClr>
              </a:solidFill>
              <a:latin typeface="Fira Sans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Institutions of Public </a:t>
            </a:r>
            <a:r>
              <a:rPr lang="fr-BE" sz="1400" dirty="0" err="1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Benefit</a:t>
            </a:r>
            <a:endParaRPr lang="nl-BE" sz="1400" dirty="0">
              <a:solidFill>
                <a:schemeClr val="tx1">
                  <a:lumMod val="75000"/>
                </a:schemeClr>
              </a:solidFill>
              <a:latin typeface="Fira Sans" panose="020B0604020202020204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21606" y="4821646"/>
            <a:ext cx="8220796" cy="11276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Service </a:t>
            </a:r>
          </a:p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  <a:latin typeface="Fira Sans" panose="020B0604020202020204"/>
              </a:rPr>
              <a:t>owners</a:t>
            </a:r>
            <a:r>
              <a:rPr lang="nl-BE" dirty="0" smtClean="0">
                <a:latin typeface="Fira Sans" panose="020B0604020202020204"/>
              </a:rPr>
              <a:t> </a:t>
            </a:r>
            <a:endParaRPr lang="nl-BE" sz="1600" dirty="0">
              <a:solidFill>
                <a:schemeClr val="tx1">
                  <a:lumMod val="75000"/>
                </a:schemeClr>
              </a:solidFill>
              <a:latin typeface="Fira Sans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G-Cloud organization</a:t>
            </a:r>
            <a:endParaRPr lang="en-GB" noProof="0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221323870"/>
              </p:ext>
            </p:extLst>
          </p:nvPr>
        </p:nvGraphicFramePr>
        <p:xfrm>
          <a:off x="3404753" y="961330"/>
          <a:ext cx="68160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629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G-Cloud organization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268" y="1089660"/>
            <a:ext cx="6331131" cy="5265420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 smtClean="0"/>
              <a:t>G-Cloud Strategic Board: strategic direction by senior officials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pPr marL="0" indent="0">
              <a:buNone/>
            </a:pPr>
            <a:endParaRPr lang="en-GB" noProof="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noProof="0" dirty="0" smtClean="0"/>
              <a:t>G-Cloud Operations &amp; Program Board:</a:t>
            </a:r>
          </a:p>
          <a:p>
            <a:pPr marL="0" indent="0">
              <a:buNone/>
            </a:pPr>
            <a:r>
              <a:rPr lang="en-GB" noProof="0" dirty="0" smtClean="0"/>
              <a:t>CIOs for operational direction</a:t>
            </a:r>
          </a:p>
          <a:p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196752"/>
            <a:ext cx="288711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hasseurs ardenna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26" y="3917515"/>
            <a:ext cx="2880829" cy="19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52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G-Cloud service model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G-Cloud = coalition</a:t>
            </a:r>
          </a:p>
          <a:p>
            <a:r>
              <a:rPr lang="en-GB" noProof="0" dirty="0" smtClean="0"/>
              <a:t>G-Cloud ≠ central organization</a:t>
            </a:r>
            <a:endParaRPr lang="en-GB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6999207"/>
              </p:ext>
            </p:extLst>
          </p:nvPr>
        </p:nvGraphicFramePr>
        <p:xfrm>
          <a:off x="1520840" y="2384884"/>
          <a:ext cx="9144000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9228348" y="2420888"/>
            <a:ext cx="1116124" cy="3996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3200" dirty="0">
                <a:latin typeface="Fira Sans" panose="020B0604020202020204"/>
              </a:rPr>
              <a:t>Governance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975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G-Cloud service model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Service Owner</a:t>
            </a:r>
          </a:p>
          <a:p>
            <a:pPr lvl="1"/>
            <a:r>
              <a:rPr lang="en-GB" noProof="0" dirty="0" smtClean="0"/>
              <a:t>organization responsible for the service</a:t>
            </a:r>
          </a:p>
          <a:p>
            <a:pPr lvl="1"/>
            <a:r>
              <a:rPr lang="en-GB" noProof="0" dirty="0" smtClean="0"/>
              <a:t>develops the service and its further evolution</a:t>
            </a:r>
          </a:p>
          <a:p>
            <a:pPr lvl="1"/>
            <a:r>
              <a:rPr lang="en-GB" noProof="0" dirty="0" smtClean="0"/>
              <a:t>provides SLA, financial model, support model...</a:t>
            </a:r>
          </a:p>
          <a:p>
            <a:pPr lvl="1"/>
            <a:r>
              <a:rPr lang="en-GB" noProof="0" dirty="0" smtClean="0"/>
              <a:t>“contract” with clients</a:t>
            </a:r>
          </a:p>
          <a:p>
            <a:endParaRPr lang="en-GB" noProof="0" dirty="0" smtClean="0"/>
          </a:p>
          <a:p>
            <a:r>
              <a:rPr lang="en-GB" noProof="0" dirty="0" smtClean="0"/>
              <a:t>Service Provider</a:t>
            </a:r>
          </a:p>
          <a:p>
            <a:pPr lvl="1"/>
            <a:r>
              <a:rPr lang="en-GB" noProof="0" dirty="0" smtClean="0"/>
              <a:t>“contract” with Service Owner</a:t>
            </a:r>
          </a:p>
          <a:p>
            <a:pPr lvl="1"/>
            <a:r>
              <a:rPr lang="en-GB" noProof="0" dirty="0" smtClean="0"/>
              <a:t>provides the service as agreed upon in the specifications/SLA</a:t>
            </a:r>
          </a:p>
          <a:p>
            <a:endParaRPr lang="en-GB" noProof="0" dirty="0" smtClean="0"/>
          </a:p>
          <a:p>
            <a:r>
              <a:rPr lang="en-GB" noProof="0" dirty="0" smtClean="0"/>
              <a:t>Sometimes: Service Owner = Service Provider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012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G-Cloud P&amp;O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noProof="0" dirty="0" smtClean="0"/>
          </a:p>
          <a:p>
            <a:r>
              <a:rPr lang="en-GB" noProof="0" dirty="0" smtClean="0"/>
              <a:t>3500 IT professionals in the federal government</a:t>
            </a:r>
          </a:p>
          <a:p>
            <a:endParaRPr lang="en-GB" noProof="0" dirty="0" smtClean="0"/>
          </a:p>
          <a:p>
            <a:r>
              <a:rPr lang="en-GB" noProof="0" dirty="0" smtClean="0"/>
              <a:t>War for talent &amp; reversed age pyramid</a:t>
            </a:r>
          </a:p>
          <a:p>
            <a:endParaRPr lang="en-GB" noProof="0" dirty="0" smtClean="0"/>
          </a:p>
          <a:p>
            <a:r>
              <a:rPr lang="en-GB" noProof="0" dirty="0" smtClean="0"/>
              <a:t>Cooperation model across institutional boundaries</a:t>
            </a:r>
          </a:p>
          <a:p>
            <a:endParaRPr lang="en-GB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834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Opportunities and challenges</a:t>
            </a:r>
            <a:endParaRPr lang="en-GB" noProof="0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532227"/>
              </p:ext>
            </p:extLst>
          </p:nvPr>
        </p:nvGraphicFramePr>
        <p:xfrm>
          <a:off x="2094489" y="1190003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452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G-Cloud success factors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noProof="0" dirty="0" smtClean="0"/>
              <a:t>Efficiency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Adequate security measures (risk↘) 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Optimal cooperation and trust between the institutions 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Differentiation of the offer: neither ‘one size fits all’ nor tailor-made work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Capacity management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A phased approach, no ‘big bang’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Quality of service: respect of SLAs</a:t>
            </a:r>
            <a:endParaRPr lang="en-GB" noProof="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2" y="974893"/>
            <a:ext cx="1062948" cy="22099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425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G-Cloud portfolio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74" y="1033272"/>
            <a:ext cx="9862097" cy="56418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036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535886" y="816429"/>
            <a:ext cx="258807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2" descr="C:\JV\RootJV\4 1 presentatie defensie gcloud\credit-squeeze-522549 walle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346" y="0"/>
            <a:ext cx="9149314" cy="68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952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Possible </a:t>
            </a:r>
            <a:r>
              <a:rPr lang="en-GB" noProof="0" dirty="0" err="1" smtClean="0"/>
              <a:t>entrypoints</a:t>
            </a:r>
            <a:endParaRPr lang="en-GB" noProof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6674" y="980729"/>
            <a:ext cx="7685751" cy="58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12424" y="76470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055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Compute types versus workloads</a:t>
            </a:r>
            <a:endParaRPr lang="en-GB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368" y="1088740"/>
            <a:ext cx="84201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67830" y="5222590"/>
            <a:ext cx="7988610" cy="864096"/>
            <a:chOff x="541412" y="5877272"/>
            <a:chExt cx="7988610" cy="86409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Down Arrow 4"/>
            <p:cNvSpPr/>
            <p:nvPr/>
          </p:nvSpPr>
          <p:spPr>
            <a:xfrm rot="10800000">
              <a:off x="2915816" y="5877272"/>
              <a:ext cx="288032" cy="288032"/>
            </a:xfrm>
            <a:prstGeom prst="downArrow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412" y="6218148"/>
              <a:ext cx="7988610" cy="523220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Users here typically want more control over the lower layers of the technology stack (servers, network appliances, hypervisor, OS, ...)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516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Compute types versus workloads</a:t>
            </a:r>
            <a:endParaRPr lang="en-GB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03"/>
          <a:stretch/>
        </p:blipFill>
        <p:spPr bwMode="auto">
          <a:xfrm>
            <a:off x="1888368" y="1088740"/>
            <a:ext cx="8420100" cy="33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517293"/>
            <a:ext cx="15121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517294"/>
            <a:ext cx="1509870" cy="20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438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PaaS in G-Cloud - Containers</a:t>
            </a:r>
            <a:endParaRPr lang="en-GB" noProof="0" dirty="0"/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altLang="fr-FR" sz="2400" dirty="0"/>
              <a:t>Introducing container technology</a:t>
            </a:r>
          </a:p>
          <a:p>
            <a:endParaRPr lang="en-GB" altLang="fr-FR" sz="2400" dirty="0"/>
          </a:p>
          <a:p>
            <a:endParaRPr lang="en-GB" altLang="fr-FR" sz="2400" dirty="0"/>
          </a:p>
          <a:p>
            <a:endParaRPr lang="en-GB" altLang="fr-FR" sz="2400" dirty="0"/>
          </a:p>
          <a:p>
            <a:endParaRPr lang="en-GB" altLang="fr-FR" sz="2400" dirty="0"/>
          </a:p>
          <a:p>
            <a:r>
              <a:rPr lang="en-GB" altLang="fr-FR" sz="2400" dirty="0"/>
              <a:t>Translated into modern technology such as Platform-as-a-Service  </a:t>
            </a:r>
          </a:p>
        </p:txBody>
      </p:sp>
      <p:sp>
        <p:nvSpPr>
          <p:cNvPr id="12294" name="AutoShape 14" descr="Image result for contain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80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23368" y="1851050"/>
            <a:ext cx="1077913" cy="1090285"/>
            <a:chOff x="685800" y="2425700"/>
            <a:chExt cx="1077913" cy="1090285"/>
          </a:xfrm>
        </p:grpSpPr>
        <p:pic>
          <p:nvPicPr>
            <p:cNvPr id="1232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25700"/>
              <a:ext cx="1077913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5" name="TextBox 25"/>
            <p:cNvSpPr txBox="1">
              <a:spLocks noChangeArrowheads="1"/>
            </p:cNvSpPr>
            <p:nvPr/>
          </p:nvSpPr>
          <p:spPr bwMode="auto">
            <a:xfrm>
              <a:off x="1109371" y="3254375"/>
              <a:ext cx="18473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1100" dirty="0">
                <a:latin typeface="Arial Black" pitchFamily="34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409951" y="1628800"/>
            <a:ext cx="3128963" cy="1379538"/>
            <a:chOff x="1885950" y="2203450"/>
            <a:chExt cx="3128963" cy="1379538"/>
          </a:xfrm>
        </p:grpSpPr>
        <p:grpSp>
          <p:nvGrpSpPr>
            <p:cNvPr id="12320" name="Group 4"/>
            <p:cNvGrpSpPr>
              <a:grpSpLocks/>
            </p:cNvGrpSpPr>
            <p:nvPr/>
          </p:nvGrpSpPr>
          <p:grpSpPr bwMode="auto">
            <a:xfrm>
              <a:off x="2800350" y="2203450"/>
              <a:ext cx="2214563" cy="1379538"/>
              <a:chOff x="2800350" y="2203450"/>
              <a:chExt cx="2214563" cy="1379538"/>
            </a:xfrm>
          </p:grpSpPr>
          <p:pic>
            <p:nvPicPr>
              <p:cNvPr id="12322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0350" y="2203450"/>
                <a:ext cx="2214563" cy="1108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3" name="TextBox 33"/>
              <p:cNvSpPr txBox="1">
                <a:spLocks noChangeArrowheads="1"/>
              </p:cNvSpPr>
              <p:nvPr/>
            </p:nvSpPr>
            <p:spPr bwMode="auto">
              <a:xfrm>
                <a:off x="2935288" y="3321050"/>
                <a:ext cx="1952625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1100">
                    <a:latin typeface="Arial Black" pitchFamily="34" charset="0"/>
                  </a:rPr>
                  <a:t>Geïsoleerd opgeslagen</a:t>
                </a: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>
              <a:off x="1885950" y="2757488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648451" y="1766913"/>
            <a:ext cx="3667125" cy="1250950"/>
            <a:chOff x="5124450" y="2341563"/>
            <a:chExt cx="3667125" cy="1250950"/>
          </a:xfrm>
        </p:grpSpPr>
        <p:grpSp>
          <p:nvGrpSpPr>
            <p:cNvPr id="12315" name="Group 5"/>
            <p:cNvGrpSpPr>
              <a:grpSpLocks/>
            </p:cNvGrpSpPr>
            <p:nvPr/>
          </p:nvGrpSpPr>
          <p:grpSpPr bwMode="auto">
            <a:xfrm>
              <a:off x="6015038" y="2341563"/>
              <a:ext cx="2776537" cy="1250950"/>
              <a:chOff x="6015038" y="2341563"/>
              <a:chExt cx="2776537" cy="1250950"/>
            </a:xfrm>
          </p:grpSpPr>
          <p:pic>
            <p:nvPicPr>
              <p:cNvPr id="12317" name="Picture 1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5038" y="2341563"/>
                <a:ext cx="1111250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8" name="Picture 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8063" y="2341563"/>
                <a:ext cx="1433512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9" name="TextBox 36"/>
              <p:cNvSpPr txBox="1">
                <a:spLocks noChangeArrowheads="1"/>
              </p:cNvSpPr>
              <p:nvPr/>
            </p:nvSpPr>
            <p:spPr bwMode="auto">
              <a:xfrm>
                <a:off x="6345238" y="3330575"/>
                <a:ext cx="229711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1100">
                    <a:latin typeface="Arial Black" pitchFamily="34" charset="0"/>
                  </a:rPr>
                  <a:t>En makkelijk verplaatsbaar</a:t>
                </a: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5124450" y="2752725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3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3997003"/>
            <a:ext cx="498475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419475" y="3981128"/>
            <a:ext cx="1671638" cy="2633662"/>
            <a:chOff x="1895475" y="4205288"/>
            <a:chExt cx="1671638" cy="2633662"/>
          </a:xfrm>
        </p:grpSpPr>
        <p:grpSp>
          <p:nvGrpSpPr>
            <p:cNvPr id="12309" name="Group 8"/>
            <p:cNvGrpSpPr>
              <a:grpSpLocks/>
            </p:cNvGrpSpPr>
            <p:nvPr/>
          </p:nvGrpSpPr>
          <p:grpSpPr bwMode="auto">
            <a:xfrm>
              <a:off x="2747963" y="4205288"/>
              <a:ext cx="819150" cy="2633662"/>
              <a:chOff x="2747963" y="4205288"/>
              <a:chExt cx="819150" cy="2633662"/>
            </a:xfrm>
          </p:grpSpPr>
          <p:pic>
            <p:nvPicPr>
              <p:cNvPr id="12311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313" y="6115050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312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2725" y="5381625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31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963" y="4205288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0" name="Straight Connector 29"/>
              <p:cNvCxnSpPr>
                <a:stCxn id="12313" idx="2"/>
                <a:endCxn id="12312" idx="0"/>
              </p:cNvCxnSpPr>
              <p:nvPr/>
            </p:nvCxnSpPr>
            <p:spPr>
              <a:xfrm>
                <a:off x="3154363" y="4929188"/>
                <a:ext cx="4762" cy="452437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/>
            <p:cNvCxnSpPr/>
            <p:nvPr/>
          </p:nvCxnSpPr>
          <p:spPr>
            <a:xfrm>
              <a:off x="1895475" y="5338763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ight Arrow 53"/>
          <p:cNvSpPr/>
          <p:nvPr/>
        </p:nvSpPr>
        <p:spPr>
          <a:xfrm flipH="1">
            <a:off x="8167702" y="4214818"/>
            <a:ext cx="2087562" cy="1728788"/>
          </a:xfrm>
          <a:prstGeom prst="rightArrow">
            <a:avLst/>
          </a:prstGeom>
          <a:solidFill>
            <a:srgbClr val="0082B8">
              <a:alpha val="70000"/>
            </a:srgb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>
                <a:latin typeface="Fira Sans" panose="020B0604020202020204"/>
              </a:rPr>
              <a:t>Monitoring</a:t>
            </a:r>
          </a:p>
          <a:p>
            <a:pPr algn="ctr">
              <a:defRPr/>
            </a:pPr>
            <a:r>
              <a:rPr lang="fr-BE" sz="1600" dirty="0">
                <a:latin typeface="Fira Sans" panose="020B0604020202020204"/>
              </a:rPr>
              <a:t>Security</a:t>
            </a:r>
            <a:endParaRPr lang="fr-BE" sz="1600" b="1" dirty="0">
              <a:latin typeface="Fira Sans" panose="020B0604020202020204"/>
            </a:endParaRPr>
          </a:p>
          <a:p>
            <a:pPr algn="ctr">
              <a:defRPr/>
            </a:pPr>
            <a:r>
              <a:rPr lang="fr-BE" sz="1600" dirty="0" err="1">
                <a:latin typeface="Fira Sans" panose="020B0604020202020204"/>
              </a:rPr>
              <a:t>Logging</a:t>
            </a:r>
            <a:endParaRPr lang="fr-BE" sz="1600" dirty="0">
              <a:latin typeface="Fira Sans" panose="020B0604020202020204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775326" y="3981129"/>
            <a:ext cx="1916113" cy="2625725"/>
            <a:chOff x="4251325" y="4205288"/>
            <a:chExt cx="1916113" cy="2625725"/>
          </a:xfrm>
        </p:grpSpPr>
        <p:pic>
          <p:nvPicPr>
            <p:cNvPr id="12307" name="Picture 5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0" y="4929188"/>
              <a:ext cx="1849438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4251325" y="4205288"/>
              <a:ext cx="1916113" cy="262572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935164" y="3789041"/>
            <a:ext cx="1543981" cy="2772032"/>
            <a:chOff x="411163" y="4012748"/>
            <a:chExt cx="1543437" cy="2772027"/>
          </a:xfrm>
        </p:grpSpPr>
        <p:pic>
          <p:nvPicPr>
            <p:cNvPr id="1230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3" y="4012748"/>
              <a:ext cx="1141866" cy="114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" y="6178776"/>
              <a:ext cx="477951" cy="47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5358833"/>
              <a:ext cx="920750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Box 25"/>
            <p:cNvSpPr txBox="1">
              <a:spLocks noChangeArrowheads="1"/>
            </p:cNvSpPr>
            <p:nvPr/>
          </p:nvSpPr>
          <p:spPr bwMode="auto">
            <a:xfrm>
              <a:off x="1151458" y="6261556"/>
              <a:ext cx="803142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400" b="1" dirty="0" err="1">
                  <a:latin typeface="Fira Sans" panose="020B0604020202020204"/>
                </a:rPr>
                <a:t>Coming</a:t>
              </a:r>
              <a:endParaRPr lang="fr-BE" altLang="fr-FR" sz="1400" b="1" dirty="0">
                <a:latin typeface="Fira Sans" panose="020B0604020202020204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400" b="1" dirty="0" err="1">
                  <a:latin typeface="Fira Sans" panose="020B0604020202020204"/>
                </a:rPr>
                <a:t>soon</a:t>
              </a:r>
              <a:endParaRPr lang="fr-BE" altLang="fr-FR" sz="1400" b="1" dirty="0">
                <a:latin typeface="Fira Sans" panose="020B060402020202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45504" y="2745956"/>
            <a:ext cx="16336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latin typeface="Fira Sans" panose="020B0604020202020204"/>
              </a:rPr>
              <a:t>Individual</a:t>
            </a:r>
            <a:r>
              <a:rPr lang="fr-BE" sz="1400" b="1" dirty="0">
                <a:latin typeface="Fira Sans" panose="020B0604020202020204"/>
              </a:rPr>
              <a:t> content</a:t>
            </a:r>
            <a:endParaRPr lang="en-GB" sz="1600" b="1" dirty="0">
              <a:latin typeface="Fira Sans" panose="020B060402020202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3316" y="2727824"/>
            <a:ext cx="21547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latin typeface="Fira Sans" panose="020B0604020202020204"/>
              </a:rPr>
              <a:t>Isolated</a:t>
            </a:r>
            <a:r>
              <a:rPr lang="fr-BE" sz="1400" b="1" dirty="0">
                <a:latin typeface="Fira Sans" panose="020B0604020202020204"/>
              </a:rPr>
              <a:t> </a:t>
            </a:r>
            <a:r>
              <a:rPr lang="fr-BE" sz="1400" b="1" dirty="0" err="1">
                <a:latin typeface="Fira Sans" panose="020B0604020202020204"/>
              </a:rPr>
              <a:t>storage</a:t>
            </a:r>
            <a:endParaRPr lang="en-GB" sz="1600" b="1" dirty="0">
              <a:latin typeface="Fira Sans" panose="020B060402020202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66102" y="2727824"/>
            <a:ext cx="3031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latin typeface="Fira Sans" panose="020B0604020202020204"/>
              </a:rPr>
              <a:t>Easy</a:t>
            </a:r>
            <a:r>
              <a:rPr lang="fr-BE" sz="1400" b="1" dirty="0">
                <a:latin typeface="Fira Sans" panose="020B0604020202020204"/>
              </a:rPr>
              <a:t> to move </a:t>
            </a:r>
            <a:r>
              <a:rPr lang="fr-BE" sz="1400" b="1" dirty="0" err="1">
                <a:latin typeface="Fira Sans" panose="020B0604020202020204"/>
              </a:rPr>
              <a:t>around</a:t>
            </a:r>
            <a:endParaRPr lang="en-GB" sz="1600" b="1" dirty="0">
              <a:latin typeface="Fira Sans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495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 smtClean="0"/>
              <a:t>New ways of cooperation</a:t>
            </a:r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10" y="1207008"/>
            <a:ext cx="9714049" cy="52561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185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G-Cloud and the private sector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G-Cloud ≠ ICT insourcing</a:t>
            </a:r>
          </a:p>
          <a:p>
            <a:endParaRPr lang="en-GB" noProof="0" dirty="0" smtClean="0"/>
          </a:p>
          <a:p>
            <a:r>
              <a:rPr lang="en-GB" noProof="0" dirty="0" smtClean="0"/>
              <a:t>Public procurement</a:t>
            </a:r>
            <a:br>
              <a:rPr lang="en-GB" noProof="0" dirty="0" smtClean="0"/>
            </a:br>
            <a:r>
              <a:rPr lang="en-GB" noProof="0" dirty="0" smtClean="0"/>
              <a:t>translation tool, converged infrastructure, unified communications, network security, storage, back-up, ...</a:t>
            </a:r>
          </a:p>
          <a:p>
            <a:endParaRPr lang="en-GB" noProof="0" dirty="0" smtClean="0"/>
          </a:p>
          <a:p>
            <a:r>
              <a:rPr lang="en-GB" noProof="0" dirty="0" smtClean="0"/>
              <a:t>In consultation with the sector for several specific platforms</a:t>
            </a:r>
            <a:br>
              <a:rPr lang="en-GB" noProof="0" dirty="0" smtClean="0"/>
            </a:br>
            <a:r>
              <a:rPr lang="en-GB" noProof="0" dirty="0" smtClean="0"/>
              <a:t>IBM, Microsoft, Oracle, RedHat, SAS, ...</a:t>
            </a:r>
          </a:p>
          <a:p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924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G-Cloud impact - examples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Centralized license negotiations with Microsoft &amp; standardization initiative : obtain additional discounts on O365 licenses (-10%)</a:t>
            </a:r>
          </a:p>
          <a:p>
            <a:endParaRPr lang="en-GB" noProof="0" dirty="0" smtClean="0"/>
          </a:p>
          <a:p>
            <a:r>
              <a:rPr lang="en-GB" noProof="0" dirty="0" smtClean="0"/>
              <a:t>Economies of scale =&gt; decreasing cost price G-Cloud services: compute -12%, storage -40% in 9 months’ time</a:t>
            </a:r>
          </a:p>
          <a:p>
            <a:endParaRPr lang="en-GB" noProof="0" dirty="0" smtClean="0"/>
          </a:p>
          <a:p>
            <a:r>
              <a:rPr lang="en-GB" noProof="0" dirty="0" smtClean="0"/>
              <a:t>Inventory of “procurement centres” (Dutch: </a:t>
            </a:r>
            <a:r>
              <a:rPr lang="en-GB" noProof="0" dirty="0" err="1" smtClean="0"/>
              <a:t>opdrachtencentrales</a:t>
            </a:r>
            <a:r>
              <a:rPr lang="en-GB" noProof="0" dirty="0" smtClean="0"/>
              <a:t>) </a:t>
            </a:r>
            <a:r>
              <a:rPr lang="en-GB" noProof="0" dirty="0" smtClean="0">
                <a:sym typeface="Wingdings" panose="05000000000000000000" pitchFamily="2" charset="2"/>
              </a:rPr>
              <a:t></a:t>
            </a:r>
            <a:r>
              <a:rPr lang="en-GB" noProof="0" dirty="0" smtClean="0"/>
              <a:t> large-scale reuse of “procurement centres”</a:t>
            </a:r>
          </a:p>
          <a:p>
            <a:endParaRPr lang="en-GB" dirty="0" smtClean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451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G-Cloud impact - examples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Unified Communications as a Service (</a:t>
            </a:r>
            <a:r>
              <a:rPr lang="en-GB" dirty="0" err="1" smtClean="0"/>
              <a:t>UCaaS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local examples: NWOW, better/faster communication between employees</a:t>
            </a:r>
          </a:p>
          <a:p>
            <a:pPr lvl="1"/>
            <a:r>
              <a:rPr lang="en-GB" dirty="0" smtClean="0"/>
              <a:t>global advantages: standardization, better communication between public services</a:t>
            </a:r>
          </a:p>
          <a:p>
            <a:endParaRPr lang="en-GB" noProof="0" dirty="0" smtClean="0"/>
          </a:p>
          <a:p>
            <a:r>
              <a:rPr lang="en-GB" noProof="0" dirty="0" smtClean="0"/>
              <a:t>Communities / knowledge sharing</a:t>
            </a:r>
          </a:p>
          <a:p>
            <a:pPr lvl="1"/>
            <a:r>
              <a:rPr lang="en-GB" noProof="0" dirty="0" smtClean="0"/>
              <a:t>knowledge exchange through SIT</a:t>
            </a:r>
          </a:p>
          <a:p>
            <a:pPr lvl="1"/>
            <a:r>
              <a:rPr lang="en-GB" noProof="0" dirty="0" smtClean="0"/>
              <a:t>mixed O365 team</a:t>
            </a:r>
          </a:p>
          <a:p>
            <a:pPr lvl="1"/>
            <a:r>
              <a:rPr lang="en-GB" noProof="0" dirty="0" err="1" smtClean="0"/>
              <a:t>Sharepoint</a:t>
            </a:r>
            <a:r>
              <a:rPr lang="en-GB" noProof="0" dirty="0" smtClean="0"/>
              <a:t> online / </a:t>
            </a:r>
            <a:r>
              <a:rPr lang="en-GB" noProof="0" dirty="0" err="1" smtClean="0"/>
              <a:t>BeConnected</a:t>
            </a:r>
            <a:r>
              <a:rPr lang="en-GB" noProof="0" dirty="0" smtClean="0"/>
              <a:t> as supporting platform</a:t>
            </a:r>
          </a:p>
          <a:p>
            <a:pPr lvl="1"/>
            <a:r>
              <a:rPr lang="en-GB" noProof="0" dirty="0" smtClean="0"/>
              <a:t>group for the management of work stations / Windows 10 migration</a:t>
            </a:r>
          </a:p>
          <a:p>
            <a:pPr lvl="1"/>
            <a:r>
              <a:rPr lang="en-GB" noProof="0" dirty="0" smtClean="0"/>
              <a:t>“user groups” for G-Cloud services</a:t>
            </a:r>
          </a:p>
          <a:p>
            <a:pPr lvl="2"/>
            <a:r>
              <a:rPr lang="en-GB" noProof="0" dirty="0" err="1" smtClean="0"/>
              <a:t>Sharepoint</a:t>
            </a:r>
            <a:r>
              <a:rPr lang="en-GB" noProof="0" dirty="0" smtClean="0"/>
              <a:t>, </a:t>
            </a:r>
            <a:r>
              <a:rPr lang="en-GB" noProof="0" dirty="0" err="1" smtClean="0"/>
              <a:t>Greenshift</a:t>
            </a:r>
            <a:r>
              <a:rPr lang="en-GB" noProof="0" dirty="0" smtClean="0"/>
              <a:t>, </a:t>
            </a:r>
            <a:r>
              <a:rPr lang="en-GB" noProof="0" dirty="0" err="1" smtClean="0"/>
              <a:t>VMaaS</a:t>
            </a:r>
            <a:endParaRPr lang="en-GB" noProof="0" dirty="0" smtClean="0"/>
          </a:p>
          <a:p>
            <a:pPr lvl="1"/>
            <a:r>
              <a:rPr lang="en-GB" noProof="0" dirty="0" smtClean="0"/>
              <a:t>translators community (</a:t>
            </a:r>
            <a:r>
              <a:rPr lang="en-GB" noProof="0" dirty="0" err="1" smtClean="0"/>
              <a:t>Babelfed</a:t>
            </a:r>
            <a:r>
              <a:rPr lang="en-GB" noProof="0" dirty="0" smtClean="0"/>
              <a:t>)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059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G-Cloud impact - shared 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Cooperation regarding the public procurements</a:t>
            </a:r>
          </a:p>
          <a:p>
            <a:pPr lvl="1"/>
            <a:r>
              <a:rPr lang="en-GB" noProof="0" dirty="0" smtClean="0"/>
              <a:t>juridical: central procurement agency clause</a:t>
            </a:r>
          </a:p>
          <a:p>
            <a:pPr lvl="1"/>
            <a:r>
              <a:rPr lang="en-GB" noProof="0" dirty="0" smtClean="0"/>
              <a:t>know-how: specialized in ICT purchases</a:t>
            </a:r>
          </a:p>
          <a:p>
            <a:pPr lvl="1"/>
            <a:r>
              <a:rPr lang="en-GB" noProof="0" dirty="0" smtClean="0"/>
              <a:t>simplicity: less administrative work for the private sector and the state</a:t>
            </a:r>
          </a:p>
          <a:p>
            <a:pPr lvl="1"/>
            <a:r>
              <a:rPr lang="en-GB" noProof="0" dirty="0" smtClean="0"/>
              <a:t>possibility to accelerate the purchases and to avoid double specifications procedures</a:t>
            </a:r>
          </a:p>
          <a:p>
            <a:pPr lvl="1"/>
            <a:r>
              <a:rPr lang="en-GB" noProof="0" dirty="0" smtClean="0"/>
              <a:t>price reductions thanks to the volume</a:t>
            </a:r>
          </a:p>
          <a:p>
            <a:pPr lvl="1"/>
            <a:endParaRPr lang="en-GB" noProof="0" dirty="0" smtClean="0"/>
          </a:p>
          <a:p>
            <a:r>
              <a:rPr lang="en-GB" noProof="0" dirty="0" smtClean="0"/>
              <a:t>Software licences</a:t>
            </a:r>
          </a:p>
          <a:p>
            <a:pPr lvl="1"/>
            <a:r>
              <a:rPr lang="en-GB" noProof="0" dirty="0" smtClean="0"/>
              <a:t>negotiations with the providers</a:t>
            </a:r>
          </a:p>
          <a:p>
            <a:pPr lvl="1"/>
            <a:r>
              <a:rPr lang="en-GB" noProof="0" dirty="0" smtClean="0"/>
              <a:t>mutual exchange of unused licences</a:t>
            </a:r>
          </a:p>
          <a:p>
            <a:pPr lvl="1"/>
            <a:endParaRPr lang="en-GB" noProof="0" dirty="0" smtClean="0"/>
          </a:p>
          <a:p>
            <a:pPr lvl="1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941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0654" y="1017185"/>
            <a:ext cx="8934100" cy="536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G-Cloud impact - reuse of contracts</a:t>
            </a:r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5649128" y="6383011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Source: Smals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2574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30000"/>
                    </a14:imgEffect>
                    <a14:imgEffect>
                      <a14:brightnessContrast bright="4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756" y="1124745"/>
            <a:ext cx="8764107" cy="5513799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noProof="0" dirty="0" smtClean="0"/>
              <a:t>Synergies - transformations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8131175" y="5997576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fr-FR" sz="1400"/>
              <a:t>Bron: Booz Allen Hamilton</a:t>
            </a:r>
            <a:endParaRPr lang="en-US" altLang="fr-FR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971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G-Cloud ROI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5534" y="1005093"/>
            <a:ext cx="11447386" cy="5329133"/>
            <a:chOff x="1015886" y="1104062"/>
            <a:chExt cx="10779062" cy="4965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886" y="1104062"/>
              <a:ext cx="10779062" cy="496581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49115" y="1104062"/>
              <a:ext cx="3963955" cy="461665"/>
            </a:xfrm>
            <a:prstGeom prst="rect">
              <a:avLst/>
            </a:prstGeom>
            <a:solidFill>
              <a:srgbClr val="DCE5F4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nl-BE" sz="2400" dirty="0" err="1">
                  <a:latin typeface="Fira Sans" panose="020B0604020202020204"/>
                </a:rPr>
                <a:t>Avoided</a:t>
              </a:r>
              <a:r>
                <a:rPr lang="nl-BE" sz="2400" dirty="0">
                  <a:latin typeface="Fira Sans" panose="020B0604020202020204"/>
                </a:rPr>
                <a:t> </a:t>
              </a:r>
              <a:r>
                <a:rPr lang="nl-BE" sz="2400" dirty="0" err="1">
                  <a:latin typeface="Fira Sans" panose="020B0604020202020204"/>
                </a:rPr>
                <a:t>spending</a:t>
              </a:r>
              <a:r>
                <a:rPr lang="nl-BE" sz="2400" dirty="0">
                  <a:latin typeface="Fira Sans" panose="020B0604020202020204"/>
                </a:rPr>
                <a:t> </a:t>
              </a:r>
              <a:r>
                <a:rPr lang="nl-BE" sz="2400" dirty="0" smtClean="0">
                  <a:latin typeface="Fira Sans" panose="020B0604020202020204"/>
                </a:rPr>
                <a:t>(</a:t>
              </a:r>
              <a:r>
                <a:rPr lang="nl-BE" sz="2400" dirty="0" err="1" smtClean="0">
                  <a:latin typeface="Fira Sans" panose="020B0604020202020204"/>
                </a:rPr>
                <a:t>federal</a:t>
              </a:r>
              <a:r>
                <a:rPr lang="nl-BE" sz="2400" dirty="0" smtClean="0">
                  <a:latin typeface="Fira Sans" panose="020B0604020202020204"/>
                </a:rPr>
                <a:t>) </a:t>
              </a:r>
              <a:endParaRPr lang="en-US" sz="2400" dirty="0">
                <a:latin typeface="Fira Sans" panose="020B0604020202020204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834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>
                <a:latin typeface="Fira Sans"/>
              </a:rPr>
              <a:t>and beyond</a:t>
            </a:r>
            <a:endParaRPr lang="en-GB" noProof="0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80849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3552" y="137200"/>
            <a:ext cx="10128448" cy="656430"/>
          </a:xfrm>
        </p:spPr>
        <p:txBody>
          <a:bodyPr>
            <a:noAutofit/>
          </a:bodyPr>
          <a:lstStyle/>
          <a:p>
            <a:r>
              <a:rPr lang="en-GB" sz="3600" dirty="0" smtClean="0"/>
              <a:t>Digital is the new normal: society needs to evolve</a:t>
            </a:r>
            <a:endParaRPr lang="en-GB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r="24130"/>
          <a:stretch/>
        </p:blipFill>
        <p:spPr>
          <a:xfrm>
            <a:off x="2063552" y="1456142"/>
            <a:ext cx="4038600" cy="4714875"/>
          </a:xfrm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359018" y="1456142"/>
            <a:ext cx="4244975" cy="4857750"/>
          </a:xfrm>
        </p:spPr>
        <p:txBody>
          <a:bodyPr>
            <a:normAutofit fontScale="85000" lnSpcReduction="20000"/>
          </a:bodyPr>
          <a:lstStyle/>
          <a:p>
            <a:r>
              <a:rPr lang="en-GB" noProof="0" dirty="0" smtClean="0">
                <a:latin typeface="Fira Sans"/>
              </a:rPr>
              <a:t>Public &amp; private sector cooperation regarding</a:t>
            </a:r>
          </a:p>
          <a:p>
            <a:pPr lvl="1"/>
            <a:r>
              <a:rPr lang="en-GB" noProof="0" dirty="0" smtClean="0">
                <a:latin typeface="Fira Sans"/>
              </a:rPr>
              <a:t>vision</a:t>
            </a:r>
          </a:p>
          <a:p>
            <a:pPr lvl="1"/>
            <a:r>
              <a:rPr lang="en-GB" noProof="0" dirty="0" smtClean="0">
                <a:latin typeface="Fira Sans"/>
              </a:rPr>
              <a:t>common components &amp; services </a:t>
            </a:r>
          </a:p>
          <a:p>
            <a:pPr lvl="1"/>
            <a:r>
              <a:rPr lang="en-GB" noProof="0" dirty="0" smtClean="0">
                <a:latin typeface="Fira Sans"/>
              </a:rPr>
              <a:t>synergies in order to meet user expectations </a:t>
            </a:r>
          </a:p>
          <a:p>
            <a:pPr lvl="1"/>
            <a:r>
              <a:rPr lang="en-GB" noProof="0" dirty="0" smtClean="0">
                <a:latin typeface="Fira Sans"/>
              </a:rPr>
              <a:t>offering according to strengths</a:t>
            </a:r>
          </a:p>
          <a:p>
            <a:r>
              <a:rPr lang="en-GB" noProof="0" dirty="0" smtClean="0">
                <a:latin typeface="Fira Sans"/>
              </a:rPr>
              <a:t>Not only about competitive, yet also cooperative strategic advantages</a:t>
            </a:r>
            <a:endParaRPr lang="en-GB" noProof="0" dirty="0">
              <a:latin typeface="Fira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99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 of citizens &amp; enterprises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altLang="fr-FR" noProof="0" dirty="0" smtClean="0"/>
              <a:t>Effective services</a:t>
            </a:r>
          </a:p>
          <a:p>
            <a:endParaRPr lang="en-GB" altLang="fr-FR" noProof="0" dirty="0" smtClean="0"/>
          </a:p>
          <a:p>
            <a:r>
              <a:rPr lang="en-GB" altLang="fr-FR" noProof="0" dirty="0" smtClean="0"/>
              <a:t>Integrated services</a:t>
            </a:r>
          </a:p>
          <a:p>
            <a:pPr lvl="1"/>
            <a:r>
              <a:rPr lang="en-GB" altLang="fr-FR" noProof="0" dirty="0" smtClean="0"/>
              <a:t>adjusted to their specific situation, customized if possible</a:t>
            </a:r>
          </a:p>
          <a:p>
            <a:pPr lvl="1"/>
            <a:r>
              <a:rPr lang="en-GB" altLang="fr-FR" noProof="0" dirty="0" smtClean="0"/>
              <a:t>life events (birth, school, work, moving, illness, retirement, decease, setting up an enterprise, …)</a:t>
            </a:r>
          </a:p>
          <a:p>
            <a:pPr lvl="1"/>
            <a:r>
              <a:rPr lang="en-GB" altLang="fr-FR" noProof="0" dirty="0" smtClean="0"/>
              <a:t>across government levels, public services and private bodies</a:t>
            </a:r>
          </a:p>
          <a:p>
            <a:endParaRPr lang="en-GB" altLang="fr-FR" noProof="0" dirty="0" smtClean="0"/>
          </a:p>
          <a:p>
            <a:r>
              <a:rPr lang="en-GB" altLang="fr-FR" noProof="0" dirty="0" smtClean="0"/>
              <a:t>Adjusted to their own processes </a:t>
            </a:r>
          </a:p>
          <a:p>
            <a:endParaRPr lang="en-GB" altLang="fr-FR" noProof="0" dirty="0" smtClean="0"/>
          </a:p>
          <a:p>
            <a:r>
              <a:rPr lang="en-GB" altLang="fr-FR" noProof="0" dirty="0" smtClean="0"/>
              <a:t>With a minimum of costs and administrative formalities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588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 of citizens &amp; enterprises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fr-FR" noProof="0" dirty="0" smtClean="0"/>
              <a:t>Provided automatically, if possible</a:t>
            </a:r>
          </a:p>
          <a:p>
            <a:pPr>
              <a:lnSpc>
                <a:spcPct val="150000"/>
              </a:lnSpc>
            </a:pPr>
            <a:r>
              <a:rPr lang="en-GB" altLang="fr-FR" noProof="0" dirty="0" smtClean="0"/>
              <a:t>With active user participation (self-service – self-empowerment – follow-up)</a:t>
            </a:r>
          </a:p>
          <a:p>
            <a:pPr>
              <a:lnSpc>
                <a:spcPct val="150000"/>
              </a:lnSpc>
            </a:pPr>
            <a:r>
              <a:rPr lang="en-GB" altLang="fr-FR" noProof="0" dirty="0" smtClean="0"/>
              <a:t>Always up to date</a:t>
            </a:r>
          </a:p>
          <a:p>
            <a:pPr>
              <a:lnSpc>
                <a:spcPct val="150000"/>
              </a:lnSpc>
            </a:pPr>
            <a:r>
              <a:rPr lang="en-GB" altLang="fr-FR" noProof="0" dirty="0" smtClean="0"/>
              <a:t>Offered in a performant and user friendly way</a:t>
            </a:r>
          </a:p>
          <a:p>
            <a:pPr>
              <a:lnSpc>
                <a:spcPct val="150000"/>
              </a:lnSpc>
            </a:pPr>
            <a:r>
              <a:rPr lang="en-GB" altLang="fr-FR" noProof="0" dirty="0" smtClean="0"/>
              <a:t>Reliable, safe and permanently available </a:t>
            </a:r>
          </a:p>
          <a:p>
            <a:pPr>
              <a:lnSpc>
                <a:spcPct val="150000"/>
              </a:lnSpc>
            </a:pPr>
            <a:r>
              <a:rPr lang="en-GB" altLang="fr-FR" noProof="0" dirty="0" smtClean="0"/>
              <a:t>Using the media of their choice (internet, mobile data, telephone, direct contact, …) </a:t>
            </a:r>
          </a:p>
          <a:p>
            <a:pPr>
              <a:lnSpc>
                <a:spcPct val="150000"/>
              </a:lnSpc>
            </a:pPr>
            <a:r>
              <a:rPr lang="en-GB" altLang="fr-FR" noProof="0" dirty="0" smtClean="0"/>
              <a:t>Respecting their privacy</a:t>
            </a:r>
            <a:endParaRPr lang="en-GB" alt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974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 smtClean="0"/>
              <a:t>Cloud-native vs Cloud-enabled ?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03737" y="1052513"/>
            <a:ext cx="7508813" cy="5689600"/>
          </a:xfrm>
        </p:spPr>
        <p:txBody>
          <a:bodyPr>
            <a:normAutofit fontScale="62500" lnSpcReduction="20000"/>
          </a:bodyPr>
          <a:lstStyle/>
          <a:p>
            <a:r>
              <a:rPr lang="en-GB" b="1" noProof="0" dirty="0">
                <a:latin typeface="Fira Sans" panose="020B0604020202020204"/>
              </a:rPr>
              <a:t>Cloud-enabled</a:t>
            </a:r>
            <a:r>
              <a:rPr lang="en-GB" noProof="0" dirty="0">
                <a:latin typeface="Fira Sans" panose="020B0604020202020204"/>
              </a:rPr>
              <a:t> applications</a:t>
            </a:r>
          </a:p>
          <a:p>
            <a:pPr lvl="1"/>
            <a:r>
              <a:rPr lang="en-GB" b="1" noProof="0" dirty="0">
                <a:latin typeface="Fira Sans" panose="020B0604020202020204"/>
              </a:rPr>
              <a:t>traditional applications </a:t>
            </a:r>
            <a:r>
              <a:rPr lang="en-GB" noProof="0" dirty="0">
                <a:latin typeface="Fira Sans" panose="020B0604020202020204"/>
              </a:rPr>
              <a:t>can benefit of </a:t>
            </a:r>
            <a:r>
              <a:rPr lang="en-GB" b="1" noProof="0" dirty="0" smtClean="0">
                <a:latin typeface="Fira Sans" panose="020B0604020202020204"/>
              </a:rPr>
              <a:t>some</a:t>
            </a:r>
            <a:r>
              <a:rPr lang="en-GB" noProof="0" dirty="0" smtClean="0">
                <a:latin typeface="Fira Sans" panose="020B0604020202020204"/>
              </a:rPr>
              <a:t> </a:t>
            </a:r>
            <a:r>
              <a:rPr lang="en-GB" noProof="0" dirty="0">
                <a:latin typeface="Fira Sans" panose="020B0604020202020204"/>
              </a:rPr>
              <a:t>cloud capabilities</a:t>
            </a:r>
          </a:p>
          <a:p>
            <a:pPr lvl="2"/>
            <a:r>
              <a:rPr lang="en-GB" noProof="0" dirty="0" err="1">
                <a:latin typeface="Fira Sans" panose="020B0604020202020204"/>
              </a:rPr>
              <a:t>iso</a:t>
            </a:r>
            <a:r>
              <a:rPr lang="en-GB" noProof="0" dirty="0">
                <a:latin typeface="Fira Sans" panose="020B0604020202020204"/>
              </a:rPr>
              <a:t>-functional and </a:t>
            </a:r>
            <a:r>
              <a:rPr lang="en-GB" noProof="0" dirty="0" err="1">
                <a:latin typeface="Fira Sans" panose="020B0604020202020204"/>
              </a:rPr>
              <a:t>iso</a:t>
            </a:r>
            <a:r>
              <a:rPr lang="en-GB" noProof="0" dirty="0">
                <a:latin typeface="Fira Sans" panose="020B0604020202020204"/>
              </a:rPr>
              <a:t>-architectural migrations </a:t>
            </a:r>
            <a:r>
              <a:rPr lang="en-GB" noProof="0" dirty="0" smtClean="0">
                <a:latin typeface="Fira Sans" panose="020B0604020202020204"/>
              </a:rPr>
              <a:t>(</a:t>
            </a:r>
            <a:r>
              <a:rPr lang="en-GB" noProof="0" dirty="0">
                <a:latin typeface="Fira Sans" panose="020B0604020202020204"/>
              </a:rPr>
              <a:t>cloud-wrapping)</a:t>
            </a:r>
          </a:p>
          <a:p>
            <a:pPr lvl="1"/>
            <a:r>
              <a:rPr lang="en-GB" noProof="0" dirty="0">
                <a:latin typeface="Fira Sans" panose="020B0604020202020204"/>
              </a:rPr>
              <a:t>more </a:t>
            </a:r>
            <a:r>
              <a:rPr lang="en-GB" b="1" noProof="0" dirty="0">
                <a:latin typeface="Fira Sans" panose="020B0604020202020204"/>
              </a:rPr>
              <a:t>modest </a:t>
            </a:r>
            <a:r>
              <a:rPr lang="en-GB" b="1" noProof="0" dirty="0" smtClean="0">
                <a:latin typeface="Fira Sans" panose="020B0604020202020204"/>
              </a:rPr>
              <a:t>‘cloud’ </a:t>
            </a:r>
            <a:r>
              <a:rPr lang="en-GB" b="1" noProof="0" dirty="0">
                <a:latin typeface="Fira Sans" panose="020B0604020202020204"/>
              </a:rPr>
              <a:t>architectures</a:t>
            </a:r>
          </a:p>
          <a:p>
            <a:pPr lvl="2"/>
            <a:r>
              <a:rPr lang="en-GB" noProof="0" dirty="0">
                <a:latin typeface="Fira Sans" panose="020B0604020202020204"/>
              </a:rPr>
              <a:t>use features needed by internet-scale applications </a:t>
            </a:r>
            <a:br>
              <a:rPr lang="en-GB" noProof="0" dirty="0">
                <a:latin typeface="Fira Sans" panose="020B0604020202020204"/>
              </a:rPr>
            </a:br>
            <a:r>
              <a:rPr lang="en-GB" noProof="0" dirty="0">
                <a:latin typeface="Fira Sans" panose="020B0604020202020204"/>
              </a:rPr>
              <a:t>for augmenting your quality of service</a:t>
            </a:r>
          </a:p>
          <a:p>
            <a:pPr lvl="2"/>
            <a:r>
              <a:rPr lang="en-GB" noProof="0" dirty="0">
                <a:latin typeface="Fira Sans" panose="020B0604020202020204"/>
              </a:rPr>
              <a:t>our workloads are not at the extreme end of the cloud spectrum</a:t>
            </a:r>
          </a:p>
          <a:p>
            <a:pPr lvl="1"/>
            <a:r>
              <a:rPr lang="en-GB" noProof="0" dirty="0">
                <a:latin typeface="Fira Sans" panose="020B0604020202020204"/>
              </a:rPr>
              <a:t>to realize full cloud potential: </a:t>
            </a:r>
            <a:r>
              <a:rPr lang="en-GB" b="1" noProof="0" dirty="0">
                <a:latin typeface="Fira Sans" panose="020B0604020202020204"/>
              </a:rPr>
              <a:t>cloud software architecture needed</a:t>
            </a:r>
            <a:r>
              <a:rPr lang="en-GB" b="1" noProof="0" dirty="0" smtClean="0">
                <a:latin typeface="Fira Sans" panose="020B0604020202020204"/>
              </a:rPr>
              <a:t>!</a:t>
            </a:r>
          </a:p>
          <a:p>
            <a:r>
              <a:rPr lang="en-GB" b="1" noProof="0" dirty="0" smtClean="0">
                <a:latin typeface="Fira Sans" panose="020B0604020202020204"/>
              </a:rPr>
              <a:t>Cloud-native</a:t>
            </a:r>
            <a:r>
              <a:rPr lang="en-GB" noProof="0" dirty="0" smtClean="0">
                <a:latin typeface="Fira Sans" panose="020B0604020202020204"/>
              </a:rPr>
              <a:t> applications</a:t>
            </a:r>
          </a:p>
          <a:p>
            <a:pPr lvl="1"/>
            <a:r>
              <a:rPr lang="en-GB" b="1" noProof="0" dirty="0">
                <a:latin typeface="Fira Sans" panose="020B0604020202020204"/>
              </a:rPr>
              <a:t>h</a:t>
            </a:r>
            <a:r>
              <a:rPr lang="en-GB" b="1" noProof="0" dirty="0" smtClean="0">
                <a:latin typeface="Fira Sans" panose="020B0604020202020204"/>
              </a:rPr>
              <a:t>orizontal scaling </a:t>
            </a:r>
            <a:r>
              <a:rPr lang="en-GB" noProof="0" dirty="0" smtClean="0">
                <a:latin typeface="Fira Sans" panose="020B0604020202020204"/>
              </a:rPr>
              <a:t>for </a:t>
            </a:r>
            <a:r>
              <a:rPr lang="en-GB" b="1" noProof="0" dirty="0" smtClean="0">
                <a:latin typeface="Fira Sans" panose="020B0604020202020204"/>
              </a:rPr>
              <a:t>internet-scale</a:t>
            </a:r>
            <a:r>
              <a:rPr lang="en-GB" noProof="0" dirty="0" smtClean="0">
                <a:latin typeface="Fira Sans" panose="020B0604020202020204"/>
              </a:rPr>
              <a:t> applications</a:t>
            </a:r>
          </a:p>
          <a:p>
            <a:pPr lvl="1"/>
            <a:r>
              <a:rPr lang="en-GB" b="1" noProof="0" dirty="0">
                <a:latin typeface="Fira Sans" panose="020B0604020202020204"/>
              </a:rPr>
              <a:t>h</a:t>
            </a:r>
            <a:r>
              <a:rPr lang="en-GB" b="1" noProof="0" dirty="0" smtClean="0">
                <a:latin typeface="Fira Sans" panose="020B0604020202020204"/>
              </a:rPr>
              <a:t>igh availability </a:t>
            </a:r>
            <a:r>
              <a:rPr lang="en-GB" noProof="0" dirty="0" smtClean="0">
                <a:latin typeface="Fira Sans" panose="020B0604020202020204"/>
              </a:rPr>
              <a:t>from an </a:t>
            </a:r>
            <a:r>
              <a:rPr lang="en-GB" b="1" noProof="0" dirty="0" smtClean="0">
                <a:latin typeface="Fira Sans" panose="020B0604020202020204"/>
              </a:rPr>
              <a:t>application perspective</a:t>
            </a:r>
          </a:p>
          <a:p>
            <a:pPr lvl="1"/>
            <a:r>
              <a:rPr lang="en-GB" b="1" noProof="0" dirty="0">
                <a:latin typeface="Fira Sans" panose="020B0604020202020204"/>
              </a:rPr>
              <a:t>s</a:t>
            </a:r>
            <a:r>
              <a:rPr lang="en-GB" b="1" noProof="0" dirty="0" smtClean="0">
                <a:latin typeface="Fira Sans" panose="020B0604020202020204"/>
              </a:rPr>
              <a:t>ingle container availability option (restart downtime)</a:t>
            </a:r>
          </a:p>
          <a:p>
            <a:pPr lvl="1"/>
            <a:r>
              <a:rPr lang="en-GB" b="1" noProof="0" dirty="0">
                <a:latin typeface="Fira Sans" panose="020B0604020202020204"/>
              </a:rPr>
              <a:t>t</a:t>
            </a:r>
            <a:r>
              <a:rPr lang="en-GB" b="1" noProof="0" dirty="0" smtClean="0">
                <a:latin typeface="Fira Sans" panose="020B0604020202020204"/>
              </a:rPr>
              <a:t>ransportability</a:t>
            </a:r>
            <a:r>
              <a:rPr lang="en-GB" noProof="0" dirty="0" smtClean="0">
                <a:latin typeface="Fira Sans" panose="020B0604020202020204"/>
              </a:rPr>
              <a:t> (move to different clouds)</a:t>
            </a:r>
          </a:p>
          <a:p>
            <a:pPr lvl="2"/>
            <a:r>
              <a:rPr lang="en-GB" noProof="0" dirty="0">
                <a:latin typeface="Fira Sans" panose="020B0604020202020204"/>
              </a:rPr>
              <a:t>w</a:t>
            </a:r>
            <a:r>
              <a:rPr lang="en-GB" noProof="0" dirty="0" smtClean="0">
                <a:latin typeface="Fira Sans" panose="020B0604020202020204"/>
              </a:rPr>
              <a:t>orldwide availability zones, multi-cloud strategy, …</a:t>
            </a:r>
          </a:p>
          <a:p>
            <a:pPr lvl="1"/>
            <a:r>
              <a:rPr lang="en-GB" b="1" noProof="0" dirty="0">
                <a:latin typeface="Fira Sans" panose="020B0604020202020204"/>
              </a:rPr>
              <a:t>c</a:t>
            </a:r>
            <a:r>
              <a:rPr lang="en-GB" b="1" noProof="0" dirty="0" smtClean="0">
                <a:latin typeface="Fira Sans" panose="020B0604020202020204"/>
              </a:rPr>
              <a:t>ontinuous delivery </a:t>
            </a:r>
            <a:r>
              <a:rPr lang="en-GB" noProof="0" dirty="0" smtClean="0">
                <a:latin typeface="Fira Sans" panose="020B0604020202020204"/>
              </a:rPr>
              <a:t>and </a:t>
            </a:r>
            <a:r>
              <a:rPr lang="en-GB" b="1" noProof="0" dirty="0" smtClean="0">
                <a:latin typeface="Fira Sans" panose="020B0604020202020204"/>
              </a:rPr>
              <a:t>automated staging</a:t>
            </a:r>
          </a:p>
          <a:p>
            <a:pPr lvl="1"/>
            <a:r>
              <a:rPr lang="en-GB" b="1" noProof="0" dirty="0">
                <a:latin typeface="Fira Sans" panose="020B0604020202020204"/>
              </a:rPr>
              <a:t>f</a:t>
            </a:r>
            <a:r>
              <a:rPr lang="en-GB" b="1" noProof="0" dirty="0" smtClean="0">
                <a:latin typeface="Fira Sans" panose="020B0604020202020204"/>
              </a:rPr>
              <a:t>requent deployments </a:t>
            </a:r>
            <a:r>
              <a:rPr lang="en-GB" noProof="0" dirty="0" smtClean="0">
                <a:latin typeface="Fira Sans" panose="020B0604020202020204"/>
              </a:rPr>
              <a:t>(e.g. very 5 minutes)</a:t>
            </a:r>
          </a:p>
          <a:p>
            <a:pPr lvl="1"/>
            <a:r>
              <a:rPr lang="en-GB" b="1" noProof="0" dirty="0">
                <a:latin typeface="Fira Sans" panose="020B0604020202020204"/>
              </a:rPr>
              <a:t>m</a:t>
            </a:r>
            <a:r>
              <a:rPr lang="en-GB" b="1" noProof="0" dirty="0" smtClean="0">
                <a:latin typeface="Fira Sans" panose="020B0604020202020204"/>
              </a:rPr>
              <a:t>icro services architectures</a:t>
            </a:r>
          </a:p>
          <a:p>
            <a:pPr lvl="1"/>
            <a:r>
              <a:rPr lang="en-GB" b="1" noProof="0" dirty="0" smtClean="0">
                <a:latin typeface="Fira Sans" panose="020B0604020202020204"/>
              </a:rPr>
              <a:t>A/B testing and feature </a:t>
            </a:r>
            <a:r>
              <a:rPr lang="en-GB" b="1" noProof="0" dirty="0">
                <a:latin typeface="Fira Sans" panose="020B0604020202020204"/>
              </a:rPr>
              <a:t>t</a:t>
            </a:r>
            <a:r>
              <a:rPr lang="en-GB" b="1" noProof="0" dirty="0" smtClean="0">
                <a:latin typeface="Fira Sans" panose="020B0604020202020204"/>
              </a:rPr>
              <a:t>oggles</a:t>
            </a:r>
          </a:p>
          <a:p>
            <a:pPr lvl="1"/>
            <a:r>
              <a:rPr lang="en-GB" b="1" noProof="0" dirty="0">
                <a:latin typeface="Fira Sans" panose="020B0604020202020204"/>
              </a:rPr>
              <a:t>u</a:t>
            </a:r>
            <a:r>
              <a:rPr lang="en-GB" b="1" noProof="0" dirty="0" smtClean="0">
                <a:latin typeface="Fira Sans" panose="020B0604020202020204"/>
              </a:rPr>
              <a:t>npredictable loads, </a:t>
            </a:r>
            <a:r>
              <a:rPr lang="en-GB" noProof="0" dirty="0" smtClean="0">
                <a:latin typeface="Fira Sans" panose="020B0604020202020204"/>
              </a:rPr>
              <a:t>…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225597" y="1052736"/>
            <a:ext cx="2375937" cy="4752528"/>
            <a:chOff x="6537004" y="1052736"/>
            <a:chExt cx="2375937" cy="4752528"/>
          </a:xfrm>
        </p:grpSpPr>
        <p:sp>
          <p:nvSpPr>
            <p:cNvPr id="14" name="Rectangle 13"/>
            <p:cNvSpPr/>
            <p:nvPr/>
          </p:nvSpPr>
          <p:spPr>
            <a:xfrm>
              <a:off x="6537004" y="5153850"/>
              <a:ext cx="2375937" cy="6514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 b="1">
                  <a:solidFill>
                    <a:schemeClr val="accent2"/>
                  </a:solidFill>
                  <a:latin typeface="Fira Sans" panose="020B0604020202020204"/>
                </a:rPr>
                <a:t>Why Cloud?</a:t>
              </a:r>
              <a:endParaRPr lang="en-GB" sz="1600" b="1" u="sng">
                <a:solidFill>
                  <a:schemeClr val="accent2"/>
                </a:solidFill>
                <a:latin typeface="Fira Sans" panose="020B0604020202020204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7308304" y="1052736"/>
              <a:ext cx="864096" cy="3960440"/>
            </a:xfrm>
            <a:prstGeom prst="downArrow">
              <a:avLst>
                <a:gd name="adj1" fmla="val 50000"/>
                <a:gd name="adj2" fmla="val 224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ira Sans" panose="020B060402020202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8277144" y="1196752"/>
            <a:ext cx="237593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>
                <a:solidFill>
                  <a:schemeClr val="tx2"/>
                </a:solidFill>
                <a:latin typeface="Fira Sans" panose="020B0604020202020204"/>
              </a:rPr>
              <a:t>What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 is </a:t>
            </a:r>
            <a:r>
              <a:rPr lang="nl-BE" sz="1600" dirty="0" err="1">
                <a:solidFill>
                  <a:schemeClr val="tx2"/>
                </a:solidFill>
                <a:latin typeface="Fira Sans" panose="020B0604020202020204"/>
              </a:rPr>
              <a:t>the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 </a:t>
            </a:r>
            <a:r>
              <a:rPr lang="nl-BE" sz="1600" b="1" dirty="0" err="1">
                <a:solidFill>
                  <a:schemeClr val="tx2"/>
                </a:solidFill>
                <a:latin typeface="Fira Sans" panose="020B0604020202020204"/>
              </a:rPr>
              <a:t>maturity</a:t>
            </a:r>
            <a:r>
              <a:rPr lang="nl-BE" sz="1600" b="1" dirty="0">
                <a:solidFill>
                  <a:schemeClr val="tx2"/>
                </a:solidFill>
                <a:latin typeface="Fira Sans" panose="020B0604020202020204"/>
              </a:rPr>
              <a:t> level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 of </a:t>
            </a:r>
            <a:r>
              <a:rPr lang="nl-BE" sz="1600" dirty="0" err="1">
                <a:solidFill>
                  <a:schemeClr val="tx2"/>
                </a:solidFill>
                <a:latin typeface="Fira Sans" panose="020B0604020202020204"/>
              </a:rPr>
              <a:t>your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 </a:t>
            </a:r>
            <a:r>
              <a:rPr lang="nl-BE" sz="1600" dirty="0" err="1">
                <a:solidFill>
                  <a:schemeClr val="tx2"/>
                </a:solidFill>
                <a:latin typeface="Fira Sans" panose="020B0604020202020204"/>
              </a:rPr>
              <a:t>organization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?</a:t>
            </a:r>
            <a:endParaRPr lang="en-GB" sz="1600" b="1" u="sng" dirty="0">
              <a:solidFill>
                <a:schemeClr val="tx2"/>
              </a:solidFill>
              <a:latin typeface="Fira Sans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7143" y="2060848"/>
            <a:ext cx="237593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>
                <a:solidFill>
                  <a:schemeClr val="tx2"/>
                </a:solidFill>
                <a:latin typeface="Fira Sans" panose="020B0604020202020204"/>
              </a:rPr>
              <a:t>What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 are </a:t>
            </a:r>
            <a:r>
              <a:rPr lang="nl-BE" sz="1600" dirty="0" err="1">
                <a:solidFill>
                  <a:schemeClr val="tx2"/>
                </a:solidFill>
                <a:latin typeface="Fira Sans" panose="020B0604020202020204"/>
              </a:rPr>
              <a:t>the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 </a:t>
            </a:r>
            <a:r>
              <a:rPr lang="nl-BE" sz="1600" b="1" dirty="0">
                <a:solidFill>
                  <a:schemeClr val="tx2"/>
                </a:solidFill>
                <a:latin typeface="Fira Sans" panose="020B0604020202020204"/>
              </a:rPr>
              <a:t>benefits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 of </a:t>
            </a:r>
            <a:r>
              <a:rPr lang="nl-BE" sz="1600" dirty="0" err="1">
                <a:solidFill>
                  <a:schemeClr val="tx2"/>
                </a:solidFill>
                <a:latin typeface="Fira Sans" panose="020B0604020202020204"/>
              </a:rPr>
              <a:t>cloud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 </a:t>
            </a:r>
            <a:r>
              <a:rPr lang="nl-BE" sz="1600" dirty="0" err="1">
                <a:solidFill>
                  <a:schemeClr val="tx2"/>
                </a:solidFill>
                <a:latin typeface="Fira Sans" panose="020B0604020202020204"/>
              </a:rPr>
              <a:t>technology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 </a:t>
            </a:r>
            <a:r>
              <a:rPr lang="nl-BE" sz="1600" dirty="0" err="1">
                <a:solidFill>
                  <a:schemeClr val="tx2"/>
                </a:solidFill>
                <a:latin typeface="Fira Sans" panose="020B0604020202020204"/>
              </a:rPr>
              <a:t>you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 want </a:t>
            </a:r>
            <a:r>
              <a:rPr lang="nl-BE" sz="1600" dirty="0" err="1">
                <a:solidFill>
                  <a:schemeClr val="tx2"/>
                </a:solidFill>
                <a:latin typeface="Fira Sans" panose="020B0604020202020204"/>
              </a:rPr>
              <a:t>to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 </a:t>
            </a:r>
            <a:r>
              <a:rPr lang="nl-BE" sz="1600" dirty="0" err="1">
                <a:solidFill>
                  <a:schemeClr val="tx2"/>
                </a:solidFill>
                <a:latin typeface="Fira Sans" panose="020B0604020202020204"/>
              </a:rPr>
              <a:t>maximize</a:t>
            </a:r>
            <a:r>
              <a:rPr lang="nl-BE" sz="1600" dirty="0">
                <a:solidFill>
                  <a:schemeClr val="tx2"/>
                </a:solidFill>
                <a:latin typeface="Fira Sans" panose="020B0604020202020204"/>
              </a:rPr>
              <a:t>?</a:t>
            </a:r>
            <a:endParaRPr lang="en-GB" sz="1600" b="1" u="sng" dirty="0">
              <a:solidFill>
                <a:schemeClr val="tx2"/>
              </a:solidFill>
              <a:latin typeface="Fira Sans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60325" y="2924944"/>
            <a:ext cx="237593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>
                <a:solidFill>
                  <a:schemeClr val="tx2"/>
                </a:solidFill>
                <a:latin typeface="Fira Sans" panose="020B0604020202020204"/>
              </a:rPr>
              <a:t>What are the </a:t>
            </a:r>
            <a:r>
              <a:rPr lang="nl-BE" sz="1600" b="1">
                <a:solidFill>
                  <a:schemeClr val="tx2"/>
                </a:solidFill>
                <a:latin typeface="Fira Sans" panose="020B0604020202020204"/>
              </a:rPr>
              <a:t>characteristics</a:t>
            </a:r>
            <a:r>
              <a:rPr lang="nl-BE" sz="1600">
                <a:solidFill>
                  <a:schemeClr val="tx2"/>
                </a:solidFill>
                <a:latin typeface="Fira Sans" panose="020B0604020202020204"/>
              </a:rPr>
              <a:t> of your (traditional) workloads?</a:t>
            </a:r>
            <a:endParaRPr lang="en-GB" sz="1600" b="1" u="sng">
              <a:solidFill>
                <a:schemeClr val="tx2"/>
              </a:solidFill>
              <a:latin typeface="Fira Sans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60324" y="3789040"/>
            <a:ext cx="2375937" cy="651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>
                <a:solidFill>
                  <a:schemeClr val="tx2"/>
                </a:solidFill>
                <a:latin typeface="Fira Sans" panose="020B0604020202020204"/>
              </a:rPr>
              <a:t>What is your </a:t>
            </a:r>
            <a:r>
              <a:rPr lang="nl-BE" sz="1600" b="1">
                <a:solidFill>
                  <a:schemeClr val="tx2"/>
                </a:solidFill>
                <a:latin typeface="Fira Sans" panose="020B0604020202020204"/>
              </a:rPr>
              <a:t>current IT landscape</a:t>
            </a:r>
            <a:r>
              <a:rPr lang="nl-BE" sz="1600">
                <a:solidFill>
                  <a:schemeClr val="tx2"/>
                </a:solidFill>
                <a:latin typeface="Fira Sans" panose="020B0604020202020204"/>
              </a:rPr>
              <a:t>?</a:t>
            </a:r>
            <a:endParaRPr lang="en-GB" sz="1600" b="1" u="sng">
              <a:solidFill>
                <a:schemeClr val="tx2"/>
              </a:solidFill>
              <a:latin typeface="Fira Sans" panose="020B0604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58094" y="4509121"/>
            <a:ext cx="2375937" cy="226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BE" sz="1600">
                <a:solidFill>
                  <a:schemeClr val="tx2"/>
                </a:solidFill>
                <a:latin typeface="Fira Sans" panose="020B0604020202020204"/>
              </a:rPr>
              <a:t>...</a:t>
            </a:r>
            <a:endParaRPr lang="en-GB" sz="1600" b="1" u="sng">
              <a:solidFill>
                <a:schemeClr val="tx2"/>
              </a:solidFill>
              <a:latin typeface="Fira Sans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077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https://pixabay.com/static/uploads/photo/2012/04/23/15/50/yin-yang-38646_640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014089"/>
            <a:ext cx="51117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439916" y="1943510"/>
            <a:ext cx="19129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nl-BE" altLang="fr-F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Fira Sans" panose="020B0604020202020204"/>
              </a:rPr>
              <a:t>ICT </a:t>
            </a:r>
            <a:r>
              <a:rPr lang="nl-BE" altLang="fr-FR" sz="2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ira Sans" panose="020B0604020202020204"/>
              </a:rPr>
              <a:t>enables</a:t>
            </a:r>
            <a:r>
              <a:rPr lang="nl-BE" altLang="fr-F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Fira Sans" panose="020B0604020202020204"/>
              </a:rPr>
              <a:t> business, </a:t>
            </a:r>
            <a:r>
              <a:rPr lang="nl-BE" altLang="fr-FR" sz="2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ira Sans" panose="020B0604020202020204"/>
              </a:rPr>
              <a:t>effectiveness</a:t>
            </a:r>
            <a:r>
              <a:rPr lang="nl-BE" altLang="fr-FR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Fira Sans" panose="020B0604020202020204"/>
              </a:rPr>
              <a:t>, efficiency, </a:t>
            </a:r>
            <a:r>
              <a:rPr lang="nl-BE" altLang="fr-FR" sz="2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ira Sans" panose="020B0604020202020204"/>
              </a:rPr>
              <a:t>innovation</a:t>
            </a:r>
            <a:endParaRPr lang="fr-BE" altLang="fr-FR" sz="2000" dirty="0">
              <a:solidFill>
                <a:schemeClr val="tx2">
                  <a:lumMod val="20000"/>
                  <a:lumOff val="80000"/>
                </a:schemeClr>
              </a:solidFill>
              <a:latin typeface="Fira Sans" panose="020B0604020202020204"/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938017" y="3574726"/>
            <a:ext cx="19113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fr-FR" sz="2000" dirty="0">
                <a:solidFill>
                  <a:srgbClr val="0F879D"/>
                </a:solidFill>
                <a:latin typeface="Fira Sans" panose="020B0604020202020204"/>
              </a:rPr>
              <a:t>Business drives, </a:t>
            </a:r>
            <a:r>
              <a:rPr lang="nl-BE" altLang="fr-FR" sz="2000" dirty="0" err="1">
                <a:solidFill>
                  <a:srgbClr val="0F879D"/>
                </a:solidFill>
                <a:latin typeface="Fira Sans" panose="020B0604020202020204"/>
              </a:rPr>
              <a:t>empowers</a:t>
            </a:r>
            <a:r>
              <a:rPr lang="nl-BE" altLang="fr-FR" sz="2000" dirty="0">
                <a:solidFill>
                  <a:srgbClr val="0F879D"/>
                </a:solidFill>
                <a:latin typeface="Fira Sans" panose="020B0604020202020204"/>
              </a:rPr>
              <a:t> </a:t>
            </a:r>
            <a:r>
              <a:rPr lang="nl-BE" altLang="fr-FR" sz="2000" dirty="0" err="1">
                <a:solidFill>
                  <a:srgbClr val="0F879D"/>
                </a:solidFill>
                <a:latin typeface="Fira Sans" panose="020B0604020202020204"/>
              </a:rPr>
              <a:t>and</a:t>
            </a:r>
            <a:endParaRPr lang="nl-BE" altLang="fr-FR" sz="2000" dirty="0">
              <a:solidFill>
                <a:srgbClr val="0F879D"/>
              </a:solidFill>
              <a:latin typeface="Fira Sans" panose="020B060402020202020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fr-FR" sz="2000" dirty="0" err="1">
                <a:solidFill>
                  <a:srgbClr val="0F879D"/>
                </a:solidFill>
                <a:latin typeface="Fira Sans" panose="020B0604020202020204"/>
              </a:rPr>
              <a:t>invests</a:t>
            </a:r>
            <a:r>
              <a:rPr lang="nl-BE" altLang="fr-FR" sz="2000" dirty="0">
                <a:solidFill>
                  <a:srgbClr val="0F879D"/>
                </a:solidFill>
                <a:latin typeface="Fira Sans" panose="020B0604020202020204"/>
              </a:rPr>
              <a:t> in ICT</a:t>
            </a:r>
            <a:endParaRPr lang="fr-BE" altLang="fr-FR" sz="2000" dirty="0">
              <a:solidFill>
                <a:srgbClr val="0F879D"/>
              </a:solidFill>
              <a:latin typeface="Fira Sans" panose="020B0604020202020204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Focus on business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279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74" y="1163896"/>
            <a:ext cx="9862097" cy="56418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91544" y="18864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71664" y="18864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51784" y="18864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31904" y="18864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12024" y="18864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92144" y="18864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72264" y="18864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52384" y="188640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6875" y="116632"/>
            <a:ext cx="9862096" cy="720080"/>
          </a:xfrm>
          <a:prstGeom prst="rect">
            <a:avLst/>
          </a:prstGeom>
          <a:solidFill>
            <a:srgbClr val="4F81BD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Business 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9521" y="-1"/>
            <a:ext cx="10083237" cy="3918857"/>
          </a:xfrm>
          <a:prstGeom prst="rect">
            <a:avLst/>
          </a:prstGeom>
          <a:solidFill>
            <a:srgbClr val="C84457">
              <a:alpha val="10588"/>
            </a:srgb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Shift of focus / Added value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52759" y="6536343"/>
            <a:ext cx="642189" cy="216000"/>
          </a:xfrm>
        </p:spPr>
        <p:txBody>
          <a:bodyPr/>
          <a:lstStyle/>
          <a:p>
            <a:pPr>
              <a:defRPr/>
            </a:pPr>
            <a:fld id="{EB59A06F-AA2E-4B91-9DB0-E94654EDC444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22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Some ICT trends</a:t>
            </a:r>
            <a:endParaRPr lang="en-GB" noProof="0" dirty="0"/>
          </a:p>
        </p:txBody>
      </p:sp>
      <p:sp>
        <p:nvSpPr>
          <p:cNvPr id="6" name="Hexagon 5"/>
          <p:cNvSpPr/>
          <p:nvPr/>
        </p:nvSpPr>
        <p:spPr>
          <a:xfrm>
            <a:off x="3072809" y="2165118"/>
            <a:ext cx="1800000" cy="1440000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latin typeface="Fira Sans"/>
              </a:rPr>
              <a:t>API </a:t>
            </a:r>
            <a:r>
              <a:rPr lang="nl-BE" sz="1600" dirty="0" err="1" smtClean="0">
                <a:latin typeface="Fira Sans"/>
              </a:rPr>
              <a:t>Economy</a:t>
            </a:r>
            <a:endParaRPr lang="fr-BE" sz="1600" dirty="0">
              <a:latin typeface="Fira Sans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4583832" y="2937775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latin typeface="Fira Sans"/>
              </a:rPr>
              <a:t>Blockchain</a:t>
            </a:r>
            <a:endParaRPr lang="fr-BE" sz="1600" dirty="0">
              <a:latin typeface="Fira Sans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061380" y="3673699"/>
            <a:ext cx="1800000" cy="144000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latin typeface="Fira Sans"/>
              </a:rPr>
              <a:t>Re-</a:t>
            </a:r>
            <a:r>
              <a:rPr lang="nl-BE" sz="1600" dirty="0" err="1" smtClean="0">
                <a:latin typeface="Fira Sans"/>
              </a:rPr>
              <a:t>use</a:t>
            </a:r>
            <a:endParaRPr lang="fr-BE" sz="1600" dirty="0">
              <a:latin typeface="Fira San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583832" y="4448797"/>
            <a:ext cx="1800000" cy="1440000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latin typeface="Fira Sans"/>
              </a:rPr>
              <a:t>Big data </a:t>
            </a:r>
            <a:r>
              <a:rPr lang="nl-BE" sz="1600" dirty="0" err="1" smtClean="0">
                <a:latin typeface="Fira Sans"/>
              </a:rPr>
              <a:t>analytics</a:t>
            </a:r>
            <a:endParaRPr lang="fr-BE" sz="1600" dirty="0">
              <a:latin typeface="Fira San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106284" y="3685129"/>
            <a:ext cx="1800000" cy="1440000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>
                <a:latin typeface="Fira Sans"/>
              </a:rPr>
              <a:t>Conver-sational</a:t>
            </a:r>
            <a:r>
              <a:rPr lang="nl-BE" sz="1600" dirty="0">
                <a:latin typeface="Fira Sans"/>
              </a:rPr>
              <a:t> Interfaces</a:t>
            </a:r>
            <a:endParaRPr lang="fr-BE" sz="1600" dirty="0">
              <a:latin typeface="Fira San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6083424" y="2165119"/>
            <a:ext cx="1800000" cy="144000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Fira Sans"/>
              </a:rPr>
              <a:t>Artificial</a:t>
            </a:r>
            <a:r>
              <a:rPr lang="nl-BE" sz="1600" dirty="0" smtClean="0">
                <a:latin typeface="Fira Sans"/>
              </a:rPr>
              <a:t> Intelligence</a:t>
            </a:r>
            <a:endParaRPr lang="fr-BE" sz="1600" dirty="0">
              <a:latin typeface="Fira Sans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4575365" y="1433266"/>
            <a:ext cx="1800000" cy="1440000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latin typeface="Fira Sans"/>
              </a:rPr>
              <a:t>Public Cloud</a:t>
            </a:r>
            <a:endParaRPr lang="fr-BE" sz="1600" dirty="0">
              <a:latin typeface="Fira Sans"/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7594447" y="2905270"/>
            <a:ext cx="1800000" cy="144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latin typeface="Fira Sans"/>
              </a:rPr>
              <a:t>…</a:t>
            </a:r>
            <a:endParaRPr lang="fr-BE" sz="1600" dirty="0">
              <a:latin typeface="Fira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691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Open government services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260423" y="1491648"/>
            <a:ext cx="5213430" cy="5472608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Building mutual trust</a:t>
            </a:r>
          </a:p>
          <a:p>
            <a:r>
              <a:rPr lang="en-GB" noProof="0" dirty="0" smtClean="0"/>
              <a:t>Through specific cooperation</a:t>
            </a:r>
          </a:p>
          <a:p>
            <a:r>
              <a:rPr lang="en-GB" noProof="0" dirty="0" smtClean="0"/>
              <a:t>With consistent delivery, results and ROI</a:t>
            </a:r>
          </a:p>
          <a:p>
            <a:endParaRPr lang="en-GB" noProof="0" dirty="0" smtClean="0"/>
          </a:p>
          <a:p>
            <a:r>
              <a:rPr lang="en-GB" noProof="0" dirty="0" smtClean="0"/>
              <a:t>Examples</a:t>
            </a:r>
          </a:p>
          <a:p>
            <a:pPr lvl="1"/>
            <a:r>
              <a:rPr lang="en-GB" noProof="0" dirty="0" smtClean="0"/>
              <a:t>digital user management</a:t>
            </a:r>
          </a:p>
          <a:p>
            <a:pPr lvl="1"/>
            <a:r>
              <a:rPr lang="en-GB" noProof="0" dirty="0" err="1" smtClean="0"/>
              <a:t>eBox</a:t>
            </a:r>
            <a:r>
              <a:rPr lang="en-GB" noProof="0" dirty="0" smtClean="0"/>
              <a:t> citizen &amp; </a:t>
            </a:r>
            <a:r>
              <a:rPr lang="en-GB" noProof="0" dirty="0" err="1" smtClean="0"/>
              <a:t>eBox</a:t>
            </a:r>
            <a:r>
              <a:rPr lang="en-GB" noProof="0" dirty="0" smtClean="0"/>
              <a:t> enterprise</a:t>
            </a:r>
          </a:p>
          <a:p>
            <a:pPr lvl="1"/>
            <a:r>
              <a:rPr lang="en-GB" noProof="0" dirty="0" smtClean="0"/>
              <a:t>eHealth platform</a:t>
            </a:r>
          </a:p>
          <a:p>
            <a:pPr lvl="1"/>
            <a:endParaRPr lang="en-GB" noProof="0" dirty="0" smtClean="0"/>
          </a:p>
          <a:p>
            <a:pPr lvl="1"/>
            <a:endParaRPr lang="en-GB" noProof="0" dirty="0" smtClean="0"/>
          </a:p>
          <a:p>
            <a:endParaRPr lang="en-GB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29" y="1491648"/>
            <a:ext cx="3978599" cy="25922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2974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772817"/>
            <a:ext cx="3810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Trends</a:t>
            </a:r>
            <a:endParaRPr lang="en-GB" noProof="0" dirty="0"/>
          </a:p>
        </p:txBody>
      </p:sp>
      <p:sp>
        <p:nvSpPr>
          <p:cNvPr id="7" name="Rectangle 6"/>
          <p:cNvSpPr/>
          <p:nvPr/>
        </p:nvSpPr>
        <p:spPr>
          <a:xfrm>
            <a:off x="1667347" y="4293096"/>
            <a:ext cx="331236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Fira Sans" panose="020B0604020202020204"/>
              </a:rPr>
              <a:t>Reliability</a:t>
            </a:r>
          </a:p>
          <a:p>
            <a:r>
              <a:rPr lang="en-US" sz="2400" dirty="0" smtClean="0">
                <a:latin typeface="Fira Sans" panose="020B0604020202020204"/>
              </a:rPr>
              <a:t>Price / performance</a:t>
            </a:r>
          </a:p>
          <a:p>
            <a:r>
              <a:rPr lang="en-US" sz="2400" dirty="0" smtClean="0">
                <a:latin typeface="Fira Sans" panose="020B0604020202020204"/>
              </a:rPr>
              <a:t>Planning</a:t>
            </a:r>
          </a:p>
          <a:p>
            <a:r>
              <a:rPr lang="en-US" sz="2400" dirty="0" smtClean="0">
                <a:latin typeface="Fira Sans" panose="020B0604020202020204"/>
              </a:rPr>
              <a:t>Standard processes</a:t>
            </a:r>
          </a:p>
          <a:p>
            <a:r>
              <a:rPr lang="en-US" sz="2400" dirty="0" smtClean="0">
                <a:latin typeface="Fira Sans" panose="020B0604020202020204"/>
              </a:rPr>
              <a:t>Long cycles</a:t>
            </a:r>
            <a:endParaRPr lang="en-US" sz="2400" dirty="0">
              <a:latin typeface="Fira Sans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6603" y="3709243"/>
            <a:ext cx="180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>
                <a:latin typeface="Fira Sans" panose="020B0604020202020204"/>
              </a:rPr>
              <a:t>Marathon</a:t>
            </a:r>
            <a:endParaRPr lang="nl-BE" sz="2800" dirty="0">
              <a:latin typeface="Fira Sans" panose="020B0604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1656" y="1556792"/>
            <a:ext cx="306084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Fira Sans" panose="020B0604020202020204"/>
              </a:rPr>
              <a:t>Agility</a:t>
            </a:r>
          </a:p>
          <a:p>
            <a:r>
              <a:rPr lang="en-US" sz="2400" dirty="0" smtClean="0">
                <a:latin typeface="Fira Sans" panose="020B0604020202020204"/>
              </a:rPr>
              <a:t>User centricity</a:t>
            </a:r>
          </a:p>
          <a:p>
            <a:r>
              <a:rPr lang="en-US" sz="2400" dirty="0" smtClean="0">
                <a:latin typeface="Fira Sans" panose="020B0604020202020204"/>
              </a:rPr>
              <a:t>Continuous changes</a:t>
            </a:r>
          </a:p>
          <a:p>
            <a:r>
              <a:rPr lang="en-US" sz="2400" dirty="0" smtClean="0">
                <a:latin typeface="Fira Sans" panose="020B0604020202020204"/>
              </a:rPr>
              <a:t>New / uncertainties</a:t>
            </a:r>
          </a:p>
          <a:p>
            <a:r>
              <a:rPr lang="en-US" sz="2400" dirty="0" smtClean="0">
                <a:latin typeface="Fira Sans" panose="020B0604020202020204"/>
              </a:rPr>
              <a:t>Short cycles</a:t>
            </a:r>
            <a:endParaRPr lang="en-US" sz="2400" dirty="0">
              <a:latin typeface="Fira Sans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63375" y="1021244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>
                <a:solidFill>
                  <a:srgbClr val="92D050"/>
                </a:solidFill>
                <a:latin typeface="Fira Sans" panose="020B0604020202020204"/>
              </a:rPr>
              <a:t>Sprint</a:t>
            </a:r>
            <a:endParaRPr lang="nl-BE" sz="2800" dirty="0">
              <a:solidFill>
                <a:srgbClr val="92D050"/>
              </a:solidFill>
              <a:latin typeface="Fira Sans" panose="020B060402020202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015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Example: eHealth platform</a:t>
            </a:r>
            <a:endParaRPr lang="en-GB" noProof="0" dirty="0"/>
          </a:p>
        </p:txBody>
      </p:sp>
      <p:pic>
        <p:nvPicPr>
          <p:cNvPr id="8" name="Picture 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5810251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3"/>
          <p:cNvSpPr>
            <a:spLocks noChangeArrowheads="1"/>
          </p:cNvSpPr>
          <p:nvPr/>
        </p:nvSpPr>
        <p:spPr bwMode="auto">
          <a:xfrm>
            <a:off x="1998663" y="3857626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sz="2400" b="1" i="1">
              <a:solidFill>
                <a:srgbClr val="000000"/>
              </a:solidFill>
              <a:latin typeface="Fira Sans" panose="020B0604020202020204"/>
            </a:endParaRPr>
          </a:p>
        </p:txBody>
      </p:sp>
      <p:sp>
        <p:nvSpPr>
          <p:cNvPr id="10" name="Oval 84"/>
          <p:cNvSpPr>
            <a:spLocks noChangeArrowheads="1"/>
          </p:cNvSpPr>
          <p:nvPr/>
        </p:nvSpPr>
        <p:spPr bwMode="auto">
          <a:xfrm>
            <a:off x="9359901" y="3851276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Fira Sans" panose="020B0604020202020204"/>
            </a:endParaRPr>
          </a:p>
        </p:txBody>
      </p:sp>
      <p:sp>
        <p:nvSpPr>
          <p:cNvPr id="11" name="Rectangle 85"/>
          <p:cNvSpPr>
            <a:spLocks noChangeArrowheads="1"/>
          </p:cNvSpPr>
          <p:nvPr/>
        </p:nvSpPr>
        <p:spPr bwMode="auto">
          <a:xfrm>
            <a:off x="2508251" y="3859214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12" name="Oval 86"/>
          <p:cNvSpPr>
            <a:spLocks noChangeArrowheads="1"/>
          </p:cNvSpPr>
          <p:nvPr/>
        </p:nvSpPr>
        <p:spPr bwMode="auto">
          <a:xfrm>
            <a:off x="3278188" y="4114800"/>
            <a:ext cx="735012" cy="90805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Fira Sans" panose="020B0604020202020204"/>
            </a:endParaRPr>
          </a:p>
        </p:txBody>
      </p:sp>
      <p:sp>
        <p:nvSpPr>
          <p:cNvPr id="13" name="Oval 87"/>
          <p:cNvSpPr>
            <a:spLocks noChangeArrowheads="1"/>
          </p:cNvSpPr>
          <p:nvPr/>
        </p:nvSpPr>
        <p:spPr bwMode="auto">
          <a:xfrm>
            <a:off x="9183688" y="4117975"/>
            <a:ext cx="735012" cy="904875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Fira Sans" panose="020B0604020202020204"/>
            </a:endParaRPr>
          </a:p>
        </p:txBody>
      </p:sp>
      <p:sp>
        <p:nvSpPr>
          <p:cNvPr id="14" name="Rectangle 88"/>
          <p:cNvSpPr>
            <a:spLocks noChangeArrowheads="1"/>
          </p:cNvSpPr>
          <p:nvPr/>
        </p:nvSpPr>
        <p:spPr bwMode="auto">
          <a:xfrm>
            <a:off x="3681414" y="4117976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Basic services </a:t>
            </a:r>
            <a:r>
              <a:rPr lang="nl-BE" sz="2400" b="1" i="1" dirty="0" err="1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eHealth</a:t>
            </a:r>
            <a:r>
              <a:rPr lang="nl-BE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 platform</a:t>
            </a:r>
          </a:p>
        </p:txBody>
      </p:sp>
      <p:sp>
        <p:nvSpPr>
          <p:cNvPr id="15" name="Text Box 89"/>
          <p:cNvSpPr txBox="1">
            <a:spLocks noChangeArrowheads="1"/>
          </p:cNvSpPr>
          <p:nvPr/>
        </p:nvSpPr>
        <p:spPr bwMode="auto">
          <a:xfrm>
            <a:off x="1947863" y="4332289"/>
            <a:ext cx="131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BE" altLang="en-US" b="1" i="1" dirty="0" err="1">
                <a:solidFill>
                  <a:srgbClr val="000000"/>
                </a:solidFill>
                <a:latin typeface="Fira Sans" panose="020B0604020202020204"/>
              </a:rPr>
              <a:t>Network</a:t>
            </a:r>
            <a:endParaRPr lang="nl-BE" altLang="en-US" b="1" i="1" dirty="0">
              <a:solidFill>
                <a:srgbClr val="000000"/>
              </a:solidFill>
              <a:latin typeface="Fira Sans" panose="020B0604020202020204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9" y="5713413"/>
            <a:ext cx="466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5000625" y="1289050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ira Sans" panose="020B0604020202020204"/>
                <a:cs typeface="+mn-cs"/>
              </a:rPr>
              <a:t>Patients</a:t>
            </a: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ira Sans" panose="020B0604020202020204"/>
                <a:cs typeface="+mn-cs"/>
              </a:rPr>
              <a:t>, </a:t>
            </a:r>
            <a:r>
              <a:rPr lang="nl-BE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ira Sans" panose="020B0604020202020204"/>
                <a:cs typeface="+mn-cs"/>
              </a:rPr>
              <a:t>health</a:t>
            </a: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ira Sans" panose="020B0604020202020204"/>
                <a:cs typeface="+mn-cs"/>
              </a:rPr>
              <a:t> care providers, </a:t>
            </a:r>
            <a:b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ira Sans" panose="020B0604020202020204"/>
                <a:cs typeface="+mn-cs"/>
              </a:rPr>
            </a:br>
            <a:r>
              <a:rPr lang="nl-BE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ira Sans" panose="020B0604020202020204"/>
                <a:cs typeface="+mn-cs"/>
              </a:rPr>
              <a:t>health</a:t>
            </a:r>
            <a:r>
              <a:rPr lang="nl-BE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ira Sans" panose="020B0604020202020204"/>
                <a:cs typeface="+mn-cs"/>
              </a:rPr>
              <a:t> </a:t>
            </a:r>
            <a:r>
              <a:rPr lang="nl-BE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ira Sans" panose="020B0604020202020204"/>
                <a:cs typeface="+mn-cs"/>
              </a:rPr>
              <a:t>facilities</a:t>
            </a:r>
            <a:endParaRPr lang="nl-BE" sz="20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blackWhite">
          <a:xfrm>
            <a:off x="7450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VAD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blackWhite">
          <a:xfrm>
            <a:off x="8748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VAD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blackWhite">
          <a:xfrm>
            <a:off x="6265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VAD</a:t>
            </a:r>
          </a:p>
        </p:txBody>
      </p:sp>
      <p:pic>
        <p:nvPicPr>
          <p:cNvPr id="21" name="Picture 20" descr="FOD_teken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1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81058" y="6091238"/>
            <a:ext cx="12586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altLang="en-US" sz="2000" b="1" i="1" dirty="0" err="1">
                <a:solidFill>
                  <a:srgbClr val="CC9900"/>
                </a:solidFill>
                <a:latin typeface="Fira Sans" panose="020B0604020202020204"/>
              </a:rPr>
              <a:t>Suppliers</a:t>
            </a:r>
            <a:endParaRPr lang="nl-BE" altLang="en-US" sz="2000" b="1" i="1" dirty="0">
              <a:solidFill>
                <a:srgbClr val="CC9900"/>
              </a:solidFill>
              <a:latin typeface="Fira Sans" panose="020B0604020202020204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93082" y="3357562"/>
            <a:ext cx="854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altLang="en-US" sz="2000" b="1" i="1" dirty="0" err="1">
                <a:solidFill>
                  <a:srgbClr val="CC9900"/>
                </a:solidFill>
                <a:latin typeface="Fira Sans" panose="020B0604020202020204"/>
              </a:rPr>
              <a:t>Users</a:t>
            </a:r>
            <a:endParaRPr lang="nl-BE" altLang="en-US" sz="2000" b="1" i="1" dirty="0">
              <a:solidFill>
                <a:srgbClr val="CC9900"/>
              </a:solidFill>
              <a:latin typeface="Fira Sans" panose="020B0604020202020204"/>
            </a:endParaRPr>
          </a:p>
        </p:txBody>
      </p:sp>
      <p:sp>
        <p:nvSpPr>
          <p:cNvPr id="24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016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eHealth</a:t>
            </a: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/>
            </a:r>
            <a:b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</a:b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portal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84413" y="1689100"/>
            <a:ext cx="1219200" cy="914400"/>
            <a:chOff x="432" y="1200"/>
            <a:chExt cx="912" cy="672"/>
          </a:xfrm>
        </p:grpSpPr>
        <p:sp>
          <p:nvSpPr>
            <p:cNvPr id="26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fontAlgn="auto" hangingPunct="0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4572000" algn="r"/>
                </a:tabLst>
                <a:defRPr/>
              </a:pPr>
              <a:r>
                <a:rPr lang="nl-BE" sz="14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ira Sans" panose="020B0604020202020204"/>
                  <a:cs typeface="+mn-cs"/>
                </a:rPr>
                <a:t>Health portal</a:t>
              </a:r>
              <a:endParaRPr lang="nl-BE" sz="1000" i="1">
                <a:solidFill>
                  <a:srgbClr val="FFFFFF"/>
                </a:solidFill>
                <a:latin typeface="Fira Sans" panose="020B0604020202020204"/>
                <a:cs typeface="+mn-cs"/>
              </a:endParaRPr>
            </a:p>
          </p:txBody>
        </p:sp>
        <p:sp>
          <p:nvSpPr>
            <p:cNvPr id="27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endParaRPr>
            </a:p>
          </p:txBody>
        </p:sp>
        <p:sp>
          <p:nvSpPr>
            <p:cNvPr id="28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endParaRPr>
            </a:p>
          </p:txBody>
        </p:sp>
        <p:sp>
          <p:nvSpPr>
            <p:cNvPr id="29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endParaRPr>
            </a:p>
          </p:txBody>
        </p:sp>
        <p:sp>
          <p:nvSpPr>
            <p:cNvPr id="30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16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ira Sans" panose="020B0604020202020204"/>
                  <a:cs typeface="+mn-cs"/>
                </a:rPr>
                <a:t>VAS</a:t>
              </a:r>
            </a:p>
          </p:txBody>
        </p:sp>
        <p:pic>
          <p:nvPicPr>
            <p:cNvPr id="31" name="Picture 30" descr="FOD_tekening"/>
            <p:cNvPicPr>
              <a:picLocks noChangeAspect="1"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696200" y="2028826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Software </a:t>
            </a:r>
            <a:r>
              <a:rPr lang="nl-BE" sz="14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health</a:t>
            </a: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 </a:t>
            </a:r>
            <a:r>
              <a:rPr lang="nl-BE" sz="14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facility</a:t>
            </a:r>
            <a:endParaRPr lang="nl-BE" sz="1000" i="1" dirty="0">
              <a:solidFill>
                <a:srgbClr val="FFFFFF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33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104188" y="25034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34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167688" y="25685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35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231188" y="2633664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36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294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VAS</a:t>
            </a:r>
          </a:p>
        </p:txBody>
      </p:sp>
      <p:sp>
        <p:nvSpPr>
          <p:cNvPr id="37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388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MyCareNet</a:t>
            </a:r>
            <a:endParaRPr lang="nl-BE" sz="1000" i="1">
              <a:solidFill>
                <a:srgbClr val="FFFFFF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38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837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39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900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40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965951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41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029450" y="3005139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VAS</a:t>
            </a:r>
          </a:p>
        </p:txBody>
      </p:sp>
      <p:sp>
        <p:nvSpPr>
          <p:cNvPr id="42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882064" y="1565276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Software </a:t>
            </a:r>
            <a:b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</a:b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HC provider</a:t>
            </a:r>
            <a:endParaRPr lang="nl-BE" sz="1000" i="1" dirty="0">
              <a:solidFill>
                <a:srgbClr val="FFFFFF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3122613" y="2538414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9459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45" name="AutoShape 49"/>
          <p:cNvSpPr>
            <a:spLocks noChangeArrowheads="1"/>
          </p:cNvSpPr>
          <p:nvPr/>
        </p:nvSpPr>
        <p:spPr bwMode="auto">
          <a:xfrm>
            <a:off x="8445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46" name="AutoShape 50"/>
          <p:cNvSpPr>
            <a:spLocks noChangeArrowheads="1"/>
          </p:cNvSpPr>
          <p:nvPr/>
        </p:nvSpPr>
        <p:spPr bwMode="auto">
          <a:xfrm>
            <a:off x="5473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6807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48" name="AutoShape 52"/>
          <p:cNvSpPr>
            <a:spLocks noChangeArrowheads="1"/>
          </p:cNvSpPr>
          <p:nvPr/>
        </p:nvSpPr>
        <p:spPr bwMode="auto">
          <a:xfrm rot="5400000">
            <a:off x="4141788" y="14097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49" name="AutoShape 53"/>
          <p:cNvSpPr>
            <a:spLocks noChangeArrowheads="1"/>
          </p:cNvSpPr>
          <p:nvPr/>
        </p:nvSpPr>
        <p:spPr bwMode="auto">
          <a:xfrm rot="5400000">
            <a:off x="2763838" y="917575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50" name="AutoShape 54"/>
          <p:cNvSpPr>
            <a:spLocks noChangeArrowheads="1"/>
          </p:cNvSpPr>
          <p:nvPr/>
        </p:nvSpPr>
        <p:spPr bwMode="auto">
          <a:xfrm rot="5400000">
            <a:off x="6870700" y="1709738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51" name="AutoShape 55"/>
          <p:cNvSpPr>
            <a:spLocks noChangeArrowheads="1"/>
          </p:cNvSpPr>
          <p:nvPr/>
        </p:nvSpPr>
        <p:spPr bwMode="auto">
          <a:xfrm rot="5400000">
            <a:off x="9332119" y="710407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52" name="AutoShape 56"/>
          <p:cNvSpPr>
            <a:spLocks noChangeArrowheads="1"/>
          </p:cNvSpPr>
          <p:nvPr/>
        </p:nvSpPr>
        <p:spPr bwMode="auto">
          <a:xfrm rot="5400000">
            <a:off x="8146257" y="1221582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5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644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nl-BE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Site NIHDI</a:t>
            </a:r>
            <a:endParaRPr lang="nl-BE" sz="1000" i="1" dirty="0">
              <a:solidFill>
                <a:srgbClr val="FFFFFF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5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094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5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157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5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222751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5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286250" y="2700339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VAS</a:t>
            </a:r>
          </a:p>
        </p:txBody>
      </p:sp>
      <p:pic>
        <p:nvPicPr>
          <p:cNvPr id="58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124201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AutoShape 67"/>
          <p:cNvSpPr>
            <a:spLocks noChangeArrowheads="1"/>
          </p:cNvSpPr>
          <p:nvPr/>
        </p:nvSpPr>
        <p:spPr bwMode="blackWhite">
          <a:xfrm>
            <a:off x="4964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VAD</a:t>
            </a:r>
          </a:p>
        </p:txBody>
      </p:sp>
      <p:sp>
        <p:nvSpPr>
          <p:cNvPr id="60" name="AutoShape 69"/>
          <p:cNvSpPr>
            <a:spLocks noChangeArrowheads="1"/>
          </p:cNvSpPr>
          <p:nvPr/>
        </p:nvSpPr>
        <p:spPr bwMode="blackWhite">
          <a:xfrm>
            <a:off x="3600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VAD</a:t>
            </a:r>
          </a:p>
        </p:txBody>
      </p:sp>
      <p:sp>
        <p:nvSpPr>
          <p:cNvPr id="61" name="AutoShape 73"/>
          <p:cNvSpPr>
            <a:spLocks noChangeArrowheads="1"/>
          </p:cNvSpPr>
          <p:nvPr/>
        </p:nvSpPr>
        <p:spPr bwMode="blackWhite">
          <a:xfrm>
            <a:off x="2279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nl-BE" sz="2000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VAD</a:t>
            </a:r>
          </a:p>
        </p:txBody>
      </p:sp>
      <p:sp>
        <p:nvSpPr>
          <p:cNvPr id="62" name="AutoShape 48"/>
          <p:cNvSpPr>
            <a:spLocks noChangeArrowheads="1"/>
          </p:cNvSpPr>
          <p:nvPr/>
        </p:nvSpPr>
        <p:spPr bwMode="auto">
          <a:xfrm>
            <a:off x="4330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Fira Sans" panose="020B0604020202020204"/>
              <a:cs typeface="+mn-cs"/>
            </a:endParaRPr>
          </a:p>
        </p:txBody>
      </p:sp>
      <p:sp>
        <p:nvSpPr>
          <p:cNvPr id="63" name="AutoShape 17"/>
          <p:cNvSpPr>
            <a:spLocks noChangeArrowheads="1"/>
          </p:cNvSpPr>
          <p:nvPr/>
        </p:nvSpPr>
        <p:spPr bwMode="auto">
          <a:xfrm>
            <a:off x="6494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Fira Sans" panose="020B0604020202020204"/>
            </a:endParaRPr>
          </a:p>
        </p:txBody>
      </p:sp>
      <p:sp>
        <p:nvSpPr>
          <p:cNvPr id="64" name="AutoShape 18"/>
          <p:cNvSpPr>
            <a:spLocks noChangeArrowheads="1"/>
          </p:cNvSpPr>
          <p:nvPr/>
        </p:nvSpPr>
        <p:spPr bwMode="auto">
          <a:xfrm>
            <a:off x="7678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Fira Sans" panose="020B0604020202020204"/>
            </a:endParaRPr>
          </a:p>
        </p:txBody>
      </p:sp>
      <p:sp>
        <p:nvSpPr>
          <p:cNvPr id="65" name="AutoShape 19"/>
          <p:cNvSpPr>
            <a:spLocks noChangeArrowheads="1"/>
          </p:cNvSpPr>
          <p:nvPr/>
        </p:nvSpPr>
        <p:spPr bwMode="auto">
          <a:xfrm>
            <a:off x="8977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Fira Sans" panose="020B0604020202020204"/>
            </a:endParaRPr>
          </a:p>
        </p:txBody>
      </p:sp>
      <p:sp>
        <p:nvSpPr>
          <p:cNvPr id="66" name="AutoShape 68"/>
          <p:cNvSpPr>
            <a:spLocks noChangeArrowheads="1"/>
          </p:cNvSpPr>
          <p:nvPr/>
        </p:nvSpPr>
        <p:spPr bwMode="auto">
          <a:xfrm>
            <a:off x="5192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Fira Sans" panose="020B0604020202020204"/>
            </a:endParaRPr>
          </a:p>
        </p:txBody>
      </p:sp>
      <p:sp>
        <p:nvSpPr>
          <p:cNvPr id="67" name="AutoShape 70"/>
          <p:cNvSpPr>
            <a:spLocks noChangeArrowheads="1"/>
          </p:cNvSpPr>
          <p:nvPr/>
        </p:nvSpPr>
        <p:spPr bwMode="auto">
          <a:xfrm>
            <a:off x="3829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Fira Sans" panose="020B0604020202020204"/>
            </a:endParaRPr>
          </a:p>
        </p:txBody>
      </p:sp>
      <p:sp>
        <p:nvSpPr>
          <p:cNvPr id="68" name="AutoShape 74"/>
          <p:cNvSpPr>
            <a:spLocks noChangeArrowheads="1"/>
          </p:cNvSpPr>
          <p:nvPr/>
        </p:nvSpPr>
        <p:spPr bwMode="auto">
          <a:xfrm>
            <a:off x="2508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Fira Sans" panose="020B0604020202020204"/>
            </a:endParaRPr>
          </a:p>
        </p:txBody>
      </p:sp>
      <p:pic>
        <p:nvPicPr>
          <p:cNvPr id="69" name="Picture 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9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logo_ziekenhuis_1083990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Logo huisar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logo_ziekenhuis_108399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63" y="2114550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359900" y="20748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7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423400" y="213995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7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486900" y="2205039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ira Sans" panose="020B0604020202020204"/>
              <a:cs typeface="+mn-cs"/>
            </a:endParaRPr>
          </a:p>
        </p:txBody>
      </p:sp>
      <p:sp>
        <p:nvSpPr>
          <p:cNvPr id="7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550400" y="2270125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ira Sans" panose="020B0604020202020204"/>
                <a:cs typeface="+mn-cs"/>
              </a:rPr>
              <a:t>VAS</a:t>
            </a:r>
          </a:p>
        </p:txBody>
      </p:sp>
      <p:pic>
        <p:nvPicPr>
          <p:cNvPr id="78" name="Picture 2" descr="http://vlaamspatientenplatform.be/_plugin/ckfinder/userfiles/images/logo_ehealth_hom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9" y="4205834"/>
            <a:ext cx="1408113" cy="6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50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388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Example: eHealth platform</a:t>
            </a:r>
            <a:endParaRPr lang="en-GB" noProof="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988962"/>
              </p:ext>
            </p:extLst>
          </p:nvPr>
        </p:nvGraphicFramePr>
        <p:xfrm>
          <a:off x="1642999" y="1331679"/>
          <a:ext cx="9445752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668" y="909619"/>
            <a:ext cx="2088083" cy="84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51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716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err="1" smtClean="0">
                <a:latin typeface="Fira Sans"/>
              </a:rPr>
              <a:t>ReUse</a:t>
            </a:r>
            <a:r>
              <a:rPr lang="en-GB" sz="4800" dirty="0" smtClean="0">
                <a:latin typeface="Fira Sans"/>
              </a:rPr>
              <a:t> – Vision</a:t>
            </a:r>
            <a:endParaRPr lang="en-US" sz="4800" dirty="0">
              <a:latin typeface="Fira San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950" y="1431720"/>
            <a:ext cx="4471355" cy="448077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91331" y="1353645"/>
            <a:ext cx="4352990" cy="2195551"/>
            <a:chOff x="1091331" y="1353645"/>
            <a:chExt cx="4352990" cy="2195551"/>
          </a:xfrm>
        </p:grpSpPr>
        <p:grpSp>
          <p:nvGrpSpPr>
            <p:cNvPr id="4" name="Group 3"/>
            <p:cNvGrpSpPr/>
            <p:nvPr/>
          </p:nvGrpSpPr>
          <p:grpSpPr>
            <a:xfrm>
              <a:off x="1091331" y="1353645"/>
              <a:ext cx="2124000" cy="2016000"/>
              <a:chOff x="2309321" y="1812576"/>
              <a:chExt cx="1654064" cy="18900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343385" y="2268410"/>
                <a:ext cx="1620000" cy="96234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3B3938"/>
                    </a:solidFill>
                    <a:latin typeface="Fira Sans"/>
                    <a:cs typeface="+mn-cs"/>
                  </a:rPr>
                  <a:t>Every </a:t>
                </a:r>
                <a:r>
                  <a:rPr lang="en-US" sz="1200" b="1" dirty="0">
                    <a:solidFill>
                      <a:srgbClr val="3B3938"/>
                    </a:solidFill>
                    <a:latin typeface="Fira Sans"/>
                    <a:cs typeface="+mn-cs"/>
                  </a:rPr>
                  <a:t>stakeholder</a:t>
                </a:r>
                <a:r>
                  <a:rPr lang="en-US" sz="1200" dirty="0">
                    <a:solidFill>
                      <a:srgbClr val="3B3938"/>
                    </a:solidFill>
                    <a:latin typeface="Fira Sans"/>
                    <a:cs typeface="+mn-cs"/>
                  </a:rPr>
                  <a:t> </a:t>
                </a:r>
              </a:p>
              <a:p>
                <a:pPr algn="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3B3938"/>
                    </a:solidFill>
                    <a:latin typeface="Fira Sans"/>
                    <a:cs typeface="+mn-cs"/>
                  </a:rPr>
                  <a:t>can easily find the most common </a:t>
                </a:r>
                <a:r>
                  <a:rPr lang="en-US" sz="1200" b="1" dirty="0">
                    <a:solidFill>
                      <a:srgbClr val="3B3938"/>
                    </a:solidFill>
                    <a:latin typeface="Fira Sans"/>
                    <a:cs typeface="+mn-cs"/>
                  </a:rPr>
                  <a:t>reusable elements </a:t>
                </a:r>
                <a:r>
                  <a:rPr lang="en-US" sz="1200" dirty="0">
                    <a:solidFill>
                      <a:srgbClr val="3B3938"/>
                    </a:solidFill>
                    <a:latin typeface="Fira Sans"/>
                    <a:cs typeface="+mn-cs"/>
                  </a:rPr>
                  <a:t>in a </a:t>
                </a:r>
                <a:r>
                  <a:rPr lang="en-US" sz="1200" b="1" dirty="0">
                    <a:solidFill>
                      <a:srgbClr val="3B3938"/>
                    </a:solidFill>
                    <a:latin typeface="Fira Sans"/>
                    <a:cs typeface="+mn-cs"/>
                  </a:rPr>
                  <a:t>centralized catalogue</a:t>
                </a:r>
              </a:p>
            </p:txBody>
          </p:sp>
          <p:sp>
            <p:nvSpPr>
              <p:cNvPr id="23" name="Snip Single Corner Rectangle 22"/>
              <p:cNvSpPr/>
              <p:nvPr/>
            </p:nvSpPr>
            <p:spPr>
              <a:xfrm flipH="1">
                <a:off x="2309321" y="1812576"/>
                <a:ext cx="1620000" cy="1890000"/>
              </a:xfrm>
              <a:prstGeom prst="snip1Rect">
                <a:avLst>
                  <a:gd name="adj" fmla="val 41703"/>
                </a:avLst>
              </a:prstGeom>
              <a:noFill/>
              <a:ln w="38100">
                <a:solidFill>
                  <a:srgbClr val="3B39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prstClr val="white"/>
                  </a:solidFill>
                  <a:latin typeface="Fira Sans"/>
                </a:endParaRPr>
              </a:p>
            </p:txBody>
          </p:sp>
        </p:grpSp>
        <p:cxnSp>
          <p:nvCxnSpPr>
            <p:cNvPr id="26" name="Straight Connector 25"/>
            <p:cNvCxnSpPr>
              <a:stCxn id="23" idx="2"/>
            </p:cNvCxnSpPr>
            <p:nvPr/>
          </p:nvCxnSpPr>
          <p:spPr>
            <a:xfrm>
              <a:off x="3171589" y="2361645"/>
              <a:ext cx="2272732" cy="1187551"/>
            </a:xfrm>
            <a:prstGeom prst="line">
              <a:avLst/>
            </a:prstGeom>
            <a:ln w="38100">
              <a:solidFill>
                <a:srgbClr val="3B39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091331" y="3996540"/>
            <a:ext cx="2757267" cy="2016000"/>
            <a:chOff x="1091331" y="3996540"/>
            <a:chExt cx="2757267" cy="2016000"/>
          </a:xfrm>
        </p:grpSpPr>
        <p:grpSp>
          <p:nvGrpSpPr>
            <p:cNvPr id="5" name="Group 4"/>
            <p:cNvGrpSpPr/>
            <p:nvPr/>
          </p:nvGrpSpPr>
          <p:grpSpPr>
            <a:xfrm>
              <a:off x="1091331" y="3996540"/>
              <a:ext cx="2124000" cy="2016000"/>
              <a:chOff x="2309321" y="3820711"/>
              <a:chExt cx="1620000" cy="1890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309321" y="4318782"/>
                <a:ext cx="1620000" cy="885907"/>
              </a:xfrm>
              <a:prstGeom prst="rect">
                <a:avLst/>
              </a:prstGeom>
            </p:spPr>
            <p:txBody>
              <a:bodyPr anchor="ctr">
                <a:spAutoFit/>
              </a:bodyPr>
              <a:lstStyle/>
              <a:p>
                <a:pPr algn="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3B3938"/>
                    </a:solidFill>
                    <a:latin typeface="Fira Sans"/>
                    <a:cs typeface="+mn-cs"/>
                  </a:rPr>
                  <a:t>A </a:t>
                </a:r>
                <a:r>
                  <a:rPr lang="en-US" sz="1200" b="1" dirty="0">
                    <a:solidFill>
                      <a:srgbClr val="3B3938"/>
                    </a:solidFill>
                    <a:latin typeface="Fira Sans"/>
                    <a:cs typeface="+mn-cs"/>
                  </a:rPr>
                  <a:t>culture</a:t>
                </a:r>
                <a:r>
                  <a:rPr lang="en-US" sz="1200" dirty="0">
                    <a:solidFill>
                      <a:srgbClr val="3B3938"/>
                    </a:solidFill>
                    <a:latin typeface="Fira Sans"/>
                    <a:cs typeface="+mn-cs"/>
                  </a:rPr>
                  <a:t> </a:t>
                </a:r>
              </a:p>
              <a:p>
                <a:pPr algn="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3B3938"/>
                    </a:solidFill>
                    <a:latin typeface="Fira Sans"/>
                    <a:cs typeface="+mn-cs"/>
                  </a:rPr>
                  <a:t>develops where </a:t>
                </a:r>
              </a:p>
              <a:p>
                <a:pPr algn="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3B3938"/>
                    </a:solidFill>
                    <a:latin typeface="Fira Sans"/>
                    <a:cs typeface="+mn-cs"/>
                  </a:rPr>
                  <a:t>reuse is adopted </a:t>
                </a:r>
                <a:r>
                  <a:rPr lang="en-US" sz="1200" dirty="0">
                    <a:solidFill>
                      <a:srgbClr val="3B3938"/>
                    </a:solidFill>
                    <a:latin typeface="Fira Sans"/>
                    <a:cs typeface="+mn-cs"/>
                  </a:rPr>
                  <a:t>and the creation of </a:t>
                </a:r>
                <a:r>
                  <a:rPr lang="en-US" sz="1200" b="1" dirty="0">
                    <a:solidFill>
                      <a:srgbClr val="3B3938"/>
                    </a:solidFill>
                    <a:latin typeface="Fira Sans"/>
                    <a:cs typeface="+mn-cs"/>
                  </a:rPr>
                  <a:t>reusable products</a:t>
                </a:r>
                <a:r>
                  <a:rPr lang="en-US" sz="1200" dirty="0">
                    <a:solidFill>
                      <a:srgbClr val="3B3938"/>
                    </a:solidFill>
                    <a:latin typeface="Fira Sans"/>
                    <a:cs typeface="+mn-cs"/>
                  </a:rPr>
                  <a:t> is promoted, </a:t>
                </a:r>
              </a:p>
            </p:txBody>
          </p:sp>
          <p:sp>
            <p:nvSpPr>
              <p:cNvPr id="24" name="Snip Single Corner Rectangle 23"/>
              <p:cNvSpPr/>
              <p:nvPr/>
            </p:nvSpPr>
            <p:spPr>
              <a:xfrm flipH="1">
                <a:off x="2309321" y="3820711"/>
                <a:ext cx="1620000" cy="1890000"/>
              </a:xfrm>
              <a:prstGeom prst="snip1Rect">
                <a:avLst>
                  <a:gd name="adj" fmla="val 41703"/>
                </a:avLst>
              </a:prstGeom>
              <a:noFill/>
              <a:ln w="38100">
                <a:solidFill>
                  <a:srgbClr val="E1DD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prstClr val="white"/>
                  </a:solidFill>
                  <a:latin typeface="Fira Sans"/>
                </a:endParaRPr>
              </a:p>
            </p:txBody>
          </p:sp>
        </p:grpSp>
        <p:cxnSp>
          <p:nvCxnSpPr>
            <p:cNvPr id="28" name="Straight Connector 27"/>
            <p:cNvCxnSpPr>
              <a:stCxn id="24" idx="2"/>
            </p:cNvCxnSpPr>
            <p:nvPr/>
          </p:nvCxnSpPr>
          <p:spPr>
            <a:xfrm flipV="1">
              <a:off x="3215331" y="4776672"/>
              <a:ext cx="633267" cy="227868"/>
            </a:xfrm>
            <a:prstGeom prst="line">
              <a:avLst/>
            </a:prstGeom>
            <a:ln w="38100">
              <a:solidFill>
                <a:srgbClr val="E1DD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784848" y="1353644"/>
            <a:ext cx="3380196" cy="2207963"/>
            <a:chOff x="6713135" y="1353645"/>
            <a:chExt cx="3295234" cy="2195556"/>
          </a:xfrm>
        </p:grpSpPr>
        <p:grpSp>
          <p:nvGrpSpPr>
            <p:cNvPr id="6" name="Group 5"/>
            <p:cNvGrpSpPr/>
            <p:nvPr/>
          </p:nvGrpSpPr>
          <p:grpSpPr>
            <a:xfrm>
              <a:off x="7884369" y="1353645"/>
              <a:ext cx="2124000" cy="2016000"/>
              <a:chOff x="7884368" y="1812576"/>
              <a:chExt cx="1620000" cy="1890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884368" y="2287443"/>
                <a:ext cx="1620000" cy="1161596"/>
              </a:xfrm>
              <a:prstGeom prst="rect">
                <a:avLst/>
              </a:prstGeom>
            </p:spPr>
            <p:txBody>
              <a:bodyPr anchor="ctr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3B3938"/>
                    </a:solidFill>
                    <a:latin typeface="Fira Sans"/>
                    <a:cs typeface="+mn-cs"/>
                  </a:rPr>
                  <a:t>Processes 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3B3938"/>
                    </a:solidFill>
                    <a:latin typeface="Fira Sans"/>
                    <a:cs typeface="+mn-cs"/>
                  </a:rPr>
                  <a:t>and tools </a:t>
                </a:r>
                <a:r>
                  <a:rPr lang="en-US" sz="1200" dirty="0">
                    <a:solidFill>
                      <a:srgbClr val="3B3938"/>
                    </a:solidFill>
                    <a:latin typeface="Fira Sans"/>
                    <a:cs typeface="+mn-cs"/>
                  </a:rPr>
                  <a:t>are put in place to identify, register, implement, monitor and measure reuse throughout the </a:t>
                </a:r>
                <a:r>
                  <a:rPr lang="en-US" sz="1200" b="1" dirty="0">
                    <a:solidFill>
                      <a:srgbClr val="3B3938"/>
                    </a:solidFill>
                    <a:latin typeface="Fira Sans"/>
                    <a:cs typeface="+mn-cs"/>
                  </a:rPr>
                  <a:t>project lifecycle</a:t>
                </a:r>
              </a:p>
            </p:txBody>
          </p:sp>
          <p:sp>
            <p:nvSpPr>
              <p:cNvPr id="21" name="Snip Single Corner Rectangle 20"/>
              <p:cNvSpPr/>
              <p:nvPr/>
            </p:nvSpPr>
            <p:spPr>
              <a:xfrm>
                <a:off x="7884368" y="1812576"/>
                <a:ext cx="1620000" cy="1890000"/>
              </a:xfrm>
              <a:prstGeom prst="snip1Rect">
                <a:avLst>
                  <a:gd name="adj" fmla="val 41703"/>
                </a:avLst>
              </a:prstGeom>
              <a:noFill/>
              <a:ln w="38100">
                <a:solidFill>
                  <a:srgbClr val="D23D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prstClr val="white"/>
                  </a:solidFill>
                  <a:latin typeface="Fira Sans"/>
                </a:endParaRPr>
              </a:p>
            </p:txBody>
          </p:sp>
        </p:grpSp>
        <p:cxnSp>
          <p:nvCxnSpPr>
            <p:cNvPr id="31" name="Straight Connector 30"/>
            <p:cNvCxnSpPr>
              <a:endCxn id="21" idx="2"/>
            </p:cNvCxnSpPr>
            <p:nvPr/>
          </p:nvCxnSpPr>
          <p:spPr>
            <a:xfrm flipV="1">
              <a:off x="6713135" y="2361645"/>
              <a:ext cx="1171234" cy="1187556"/>
            </a:xfrm>
            <a:prstGeom prst="line">
              <a:avLst/>
            </a:prstGeom>
            <a:ln w="38100">
              <a:solidFill>
                <a:srgbClr val="D23D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869810" y="3996540"/>
            <a:ext cx="3295234" cy="2016000"/>
            <a:chOff x="6869810" y="3996540"/>
            <a:chExt cx="3295234" cy="2016000"/>
          </a:xfrm>
        </p:grpSpPr>
        <p:grpSp>
          <p:nvGrpSpPr>
            <p:cNvPr id="7" name="Group 6"/>
            <p:cNvGrpSpPr/>
            <p:nvPr/>
          </p:nvGrpSpPr>
          <p:grpSpPr>
            <a:xfrm>
              <a:off x="8041044" y="3996540"/>
              <a:ext cx="2124000" cy="2016000"/>
              <a:chOff x="7884368" y="3820711"/>
              <a:chExt cx="1620000" cy="1890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884368" y="3946165"/>
                <a:ext cx="1620000" cy="1665003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 smtClean="0">
                  <a:solidFill>
                    <a:srgbClr val="3B3938"/>
                  </a:solidFill>
                  <a:latin typeface="Fira Sans"/>
                  <a:cs typeface="+mn-cs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solidFill>
                      <a:srgbClr val="3B3938"/>
                    </a:solidFill>
                    <a:latin typeface="Fira Sans"/>
                    <a:cs typeface="+mn-cs"/>
                  </a:rPr>
                  <a:t>Human </a:t>
                </a:r>
                <a:endParaRPr lang="en-US" sz="1200" dirty="0">
                  <a:solidFill>
                    <a:srgbClr val="3B3938"/>
                  </a:solidFill>
                  <a:latin typeface="Fira Sans"/>
                  <a:cs typeface="+mn-cs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3B3938"/>
                    </a:solidFill>
                    <a:latin typeface="Fira Sans"/>
                    <a:cs typeface="+mn-cs"/>
                  </a:rPr>
                  <a:t>networks</a:t>
                </a:r>
                <a:r>
                  <a:rPr lang="en-US" sz="1200" dirty="0">
                    <a:solidFill>
                      <a:srgbClr val="3B3938"/>
                    </a:solidFill>
                    <a:latin typeface="Fira Sans"/>
                    <a:cs typeface="+mn-cs"/>
                  </a:rPr>
                  <a:t> are maintained and developed on all levels (CEO’s, CIO’s, business owners, business analysts, architects) in order to keep maximum </a:t>
                </a:r>
                <a:r>
                  <a:rPr lang="en-US" sz="1200" b="1" dirty="0">
                    <a:solidFill>
                      <a:srgbClr val="3B3938"/>
                    </a:solidFill>
                    <a:latin typeface="Fira Sans"/>
                    <a:cs typeface="+mn-cs"/>
                  </a:rPr>
                  <a:t>visibility </a:t>
                </a:r>
                <a:r>
                  <a:rPr lang="en-US" sz="1200" dirty="0">
                    <a:solidFill>
                      <a:srgbClr val="3B3938"/>
                    </a:solidFill>
                    <a:latin typeface="Fira Sans"/>
                    <a:cs typeface="+mn-cs"/>
                  </a:rPr>
                  <a:t>on reuse potential</a:t>
                </a:r>
                <a:endParaRPr lang="en-US" sz="1200" b="1" dirty="0">
                  <a:solidFill>
                    <a:srgbClr val="3B3938"/>
                  </a:solidFill>
                  <a:latin typeface="Fira Sans"/>
                  <a:cs typeface="+mn-cs"/>
                </a:endParaRPr>
              </a:p>
            </p:txBody>
          </p:sp>
          <p:sp>
            <p:nvSpPr>
              <p:cNvPr id="22" name="Snip Single Corner Rectangle 21"/>
              <p:cNvSpPr/>
              <p:nvPr/>
            </p:nvSpPr>
            <p:spPr>
              <a:xfrm>
                <a:off x="7884368" y="3820711"/>
                <a:ext cx="1620000" cy="1890000"/>
              </a:xfrm>
              <a:prstGeom prst="snip1Rect">
                <a:avLst>
                  <a:gd name="adj" fmla="val 41703"/>
                </a:avLst>
              </a:prstGeom>
              <a:noFill/>
              <a:ln w="38100">
                <a:solidFill>
                  <a:srgbClr val="2795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prstClr val="white"/>
                  </a:solidFill>
                  <a:latin typeface="Fira Sans"/>
                </a:endParaRPr>
              </a:p>
            </p:txBody>
          </p:sp>
        </p:grpSp>
        <p:cxnSp>
          <p:nvCxnSpPr>
            <p:cNvPr id="34" name="Straight Connector 33"/>
            <p:cNvCxnSpPr>
              <a:endCxn id="22" idx="2"/>
            </p:cNvCxnSpPr>
            <p:nvPr/>
          </p:nvCxnSpPr>
          <p:spPr>
            <a:xfrm>
              <a:off x="6869810" y="4469564"/>
              <a:ext cx="1171234" cy="534976"/>
            </a:xfrm>
            <a:prstGeom prst="line">
              <a:avLst/>
            </a:prstGeom>
            <a:ln w="38100">
              <a:solidFill>
                <a:srgbClr val="2795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742" y="1104766"/>
            <a:ext cx="830828" cy="8994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F76-040A-4C7A-A6F0-BE44C74E5BBE}" type="slidenum">
              <a:rPr lang="nl-BE" smtClean="0"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207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" y="1183854"/>
            <a:ext cx="10570028" cy="496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reuse – how does it work?</a:t>
            </a:r>
            <a:endParaRPr lang="en-US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759" y="1047670"/>
            <a:ext cx="830828" cy="899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8513" y="5869120"/>
            <a:ext cx="251124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200"/>
              </a:lnSpc>
              <a:spcBef>
                <a:spcPts val="1800"/>
              </a:spcBef>
            </a:pPr>
            <a:r>
              <a:rPr lang="en-US" sz="2000" b="1" u="sng" kern="1400" cap="small" spc="50" dirty="0">
                <a:solidFill>
                  <a:srgbClr val="EA4F5F"/>
                </a:solidFill>
                <a:latin typeface="Fira Sans" panose="020B0604020202020204" charset="0"/>
                <a:hlinkClick r:id="rId4"/>
              </a:rPr>
              <a:t>www.ict-reuse.be</a:t>
            </a:r>
            <a:endParaRPr lang="en-US" sz="2000" b="1" u="sng" kern="1400" cap="small" spc="50" dirty="0">
              <a:solidFill>
                <a:srgbClr val="EA4F5F"/>
              </a:solidFill>
              <a:latin typeface="Fira Sans" panose="020B0604020202020204" charset="0"/>
            </a:endParaRPr>
          </a:p>
          <a:p>
            <a:pPr algn="r"/>
            <a:r>
              <a:rPr lang="en-US" sz="2000" b="1" u="sng" kern="1400" cap="small" spc="50" dirty="0">
                <a:solidFill>
                  <a:srgbClr val="EA4F5F"/>
                </a:solidFill>
                <a:latin typeface="Fira Sans" panose="020B0604020202020204" charset="0"/>
              </a:rPr>
              <a:t>info@ict-reuse.be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53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34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2304" y="1312971"/>
            <a:ext cx="1673186" cy="506791"/>
          </a:xfrm>
          <a:prstGeom prst="roundRect">
            <a:avLst/>
          </a:prstGeom>
          <a:solidFill>
            <a:schemeClr val="accent2"/>
          </a:solidFill>
          <a:ln>
            <a:solidFill>
              <a:srgbClr val="22A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ira Sans" panose="020B0604020202020204"/>
            </a:endParaRPr>
          </a:p>
        </p:txBody>
      </p:sp>
      <p:sp>
        <p:nvSpPr>
          <p:cNvPr id="3" name="Isosceles Triangle 2"/>
          <p:cNvSpPr/>
          <p:nvPr/>
        </p:nvSpPr>
        <p:spPr>
          <a:xfrm rot="954580">
            <a:off x="1775896" y="1821079"/>
            <a:ext cx="928986" cy="122452"/>
          </a:xfrm>
          <a:prstGeom prst="triangle">
            <a:avLst>
              <a:gd name="adj" fmla="val 39167"/>
            </a:avLst>
          </a:prstGeom>
          <a:solidFill>
            <a:schemeClr val="accent2"/>
          </a:solidFill>
          <a:ln>
            <a:solidFill>
              <a:srgbClr val="22A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ira Sans" panose="020B0604020202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51864" y="1441678"/>
            <a:ext cx="6433501" cy="3697118"/>
            <a:chOff x="1419439" y="619014"/>
            <a:chExt cx="9431441" cy="54199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7826" r="3237"/>
            <a:stretch/>
          </p:blipFill>
          <p:spPr>
            <a:xfrm>
              <a:off x="2400815" y="923944"/>
              <a:ext cx="7389362" cy="486315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439" y="619014"/>
              <a:ext cx="9431441" cy="5419935"/>
            </a:xfrm>
            <a:prstGeom prst="rect">
              <a:avLst/>
            </a:prstGeom>
          </p:spPr>
        </p:pic>
      </p:grpSp>
      <p:sp useBgFill="1">
        <p:nvSpPr>
          <p:cNvPr id="6" name="TextBox 5"/>
          <p:cNvSpPr txBox="1"/>
          <p:nvPr/>
        </p:nvSpPr>
        <p:spPr>
          <a:xfrm>
            <a:off x="4497533" y="5346800"/>
            <a:ext cx="5035707" cy="271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2250" b="1" u="sng" cap="small" dirty="0" smtClean="0">
                <a:latin typeface="Fira Sans" panose="020B0604020202020204"/>
                <a:hlinkClick r:id="rId5"/>
              </a:rPr>
              <a:t>www.ict-reuse.be</a:t>
            </a:r>
            <a:endParaRPr lang="en-US" sz="2250" b="1" u="sng" cap="small" dirty="0">
              <a:solidFill>
                <a:srgbClr val="EA4F5F"/>
              </a:solidFill>
              <a:latin typeface="Fira Sans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4048" y="1260346"/>
            <a:ext cx="18732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cap="small" dirty="0">
                <a:solidFill>
                  <a:schemeClr val="bg1"/>
                </a:solidFill>
                <a:latin typeface="Fira Sans" panose="020B0604020202020204"/>
              </a:rPr>
              <a:t>info@ict-reuse.be</a:t>
            </a:r>
            <a:endParaRPr lang="en-US" sz="1650" dirty="0">
              <a:solidFill>
                <a:schemeClr val="bg1"/>
              </a:solidFill>
              <a:latin typeface="Fira Sans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6779" y="2068513"/>
            <a:ext cx="18408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ira Sans" panose="020B0604020202020204"/>
              </a:rPr>
              <a:t>Questions on?</a:t>
            </a:r>
          </a:p>
          <a:p>
            <a:pPr marL="214313" indent="-214313">
              <a:buFontTx/>
              <a:buChar char="-"/>
            </a:pPr>
            <a:r>
              <a:rPr lang="en-US" dirty="0" smtClean="0">
                <a:latin typeface="Fira Sans" panose="020B0604020202020204"/>
              </a:rPr>
              <a:t>components</a:t>
            </a:r>
          </a:p>
          <a:p>
            <a:pPr marL="214313" indent="-214313">
              <a:buFontTx/>
              <a:buChar char="-"/>
            </a:pPr>
            <a:r>
              <a:rPr lang="en-US" dirty="0" smtClean="0">
                <a:latin typeface="Fira Sans" panose="020B0604020202020204"/>
              </a:rPr>
              <a:t>new initiatives</a:t>
            </a:r>
          </a:p>
          <a:p>
            <a:pPr marL="214313" indent="-214313">
              <a:buFontTx/>
              <a:buChar char="-"/>
            </a:pPr>
            <a:r>
              <a:rPr lang="en-US" dirty="0" smtClean="0">
                <a:latin typeface="Fira Sans" panose="020B0604020202020204"/>
              </a:rPr>
              <a:t>webinars</a:t>
            </a:r>
          </a:p>
          <a:p>
            <a:pPr marL="214313" indent="-214313">
              <a:buFontTx/>
              <a:buChar char="-"/>
            </a:pPr>
            <a:r>
              <a:rPr lang="en-US" dirty="0" smtClean="0">
                <a:latin typeface="Fira Sans" panose="020B0604020202020204"/>
              </a:rPr>
              <a:t>collaboration</a:t>
            </a:r>
          </a:p>
          <a:p>
            <a:pPr marL="214313" indent="-214313">
              <a:buFontTx/>
              <a:buChar char="-"/>
            </a:pPr>
            <a:r>
              <a:rPr lang="en-US" dirty="0" smtClean="0">
                <a:latin typeface="Fira Sans" panose="020B0604020202020204"/>
              </a:rPr>
              <a:t>…</a:t>
            </a:r>
            <a:endParaRPr lang="en-US" dirty="0">
              <a:latin typeface="Fira Sans" panose="020B0604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22304" y="3985787"/>
            <a:ext cx="1673186" cy="506791"/>
          </a:xfrm>
          <a:prstGeom prst="roundRect">
            <a:avLst/>
          </a:prstGeom>
          <a:solidFill>
            <a:srgbClr val="EA4F5F"/>
          </a:solidFill>
          <a:ln>
            <a:solidFill>
              <a:srgbClr val="EA4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ira Sans" panose="020B0604020202020204"/>
            </a:endParaRPr>
          </a:p>
        </p:txBody>
      </p:sp>
      <p:sp>
        <p:nvSpPr>
          <p:cNvPr id="12" name="Isosceles Triangle 11"/>
          <p:cNvSpPr/>
          <p:nvPr/>
        </p:nvSpPr>
        <p:spPr>
          <a:xfrm rot="954580">
            <a:off x="1780027" y="4493895"/>
            <a:ext cx="928986" cy="122452"/>
          </a:xfrm>
          <a:prstGeom prst="triangle">
            <a:avLst>
              <a:gd name="adj" fmla="val 39167"/>
            </a:avLst>
          </a:prstGeom>
          <a:solidFill>
            <a:srgbClr val="EA4F5F"/>
          </a:solidFill>
          <a:ln>
            <a:solidFill>
              <a:srgbClr val="EA4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ira Sans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3194" y="4072448"/>
            <a:ext cx="174341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cap="small" dirty="0">
                <a:solidFill>
                  <a:schemeClr val="bg1"/>
                </a:solidFill>
                <a:latin typeface="Fira Sans" panose="020B0604020202020204"/>
              </a:rPr>
              <a:t>Ask me…</a:t>
            </a:r>
            <a:endParaRPr lang="en-US" sz="1650" dirty="0">
              <a:solidFill>
                <a:schemeClr val="bg1"/>
              </a:solidFill>
              <a:latin typeface="Fira Sans" panose="020B0604020202020204"/>
            </a:endParaRPr>
          </a:p>
          <a:p>
            <a:endParaRPr lang="en-US" dirty="0">
              <a:latin typeface="Fira Sans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1037" y="4741742"/>
            <a:ext cx="1991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dirty="0" smtClean="0">
                <a:latin typeface="Fira Sans" panose="020B0604020202020204"/>
              </a:rPr>
              <a:t>strategic issues</a:t>
            </a:r>
          </a:p>
          <a:p>
            <a:pPr marL="214313" indent="-214313">
              <a:buFontTx/>
              <a:buChar char="-"/>
            </a:pPr>
            <a:r>
              <a:rPr lang="en-US" dirty="0" smtClean="0">
                <a:latin typeface="Fira Sans" panose="020B0604020202020204"/>
              </a:rPr>
              <a:t>roadblocks</a:t>
            </a:r>
            <a:endParaRPr lang="en-US" dirty="0">
              <a:latin typeface="Fira Sans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4024" y="1311882"/>
            <a:ext cx="830828" cy="899428"/>
          </a:xfrm>
          <a:prstGeom prst="rect">
            <a:avLst/>
          </a:prstGeom>
        </p:spPr>
      </p:pic>
      <p:sp>
        <p:nvSpPr>
          <p:cNvPr id="16" name="Slide Number Placeholder 6"/>
          <p:cNvSpPr txBox="1">
            <a:spLocks/>
          </p:cNvSpPr>
          <p:nvPr/>
        </p:nvSpPr>
        <p:spPr>
          <a:xfrm>
            <a:off x="11326495" y="6563775"/>
            <a:ext cx="642189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B59A06F-AA2E-4B91-9DB0-E94654EDC444}" type="slidenum">
              <a:rPr lang="en-GB" sz="1000" smtClean="0"/>
              <a:pPr>
                <a:defRPr/>
              </a:pPr>
              <a:t>54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346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ira Sans"/>
              </a:rPr>
              <a:t>Results</a:t>
            </a:r>
            <a:endParaRPr lang="en-US" dirty="0">
              <a:latin typeface="Fira San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91622" y="1908045"/>
            <a:ext cx="5970453" cy="2181960"/>
            <a:chOff x="2115698" y="1517468"/>
            <a:chExt cx="7960604" cy="2909280"/>
          </a:xfrm>
        </p:grpSpPr>
        <p:cxnSp>
          <p:nvCxnSpPr>
            <p:cNvPr id="6" name="Straight Connector 5"/>
            <p:cNvCxnSpPr>
              <a:stCxn id="8" idx="2"/>
              <a:endCxn id="10" idx="6"/>
            </p:cNvCxnSpPr>
            <p:nvPr/>
          </p:nvCxnSpPr>
          <p:spPr>
            <a:xfrm flipH="1" flipV="1">
              <a:off x="7081614" y="2693382"/>
              <a:ext cx="1144615" cy="808089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9" idx="6"/>
              <a:endCxn id="10" idx="2"/>
            </p:cNvCxnSpPr>
            <p:nvPr/>
          </p:nvCxnSpPr>
          <p:spPr>
            <a:xfrm flipV="1">
              <a:off x="4253727" y="2693382"/>
              <a:ext cx="977814" cy="764167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8226229" y="2576193"/>
              <a:ext cx="1850073" cy="1850555"/>
            </a:xfrm>
            <a:prstGeom prst="ellipse">
              <a:avLst/>
            </a:prstGeom>
            <a:solidFill>
              <a:schemeClr val="bg2"/>
            </a:solidFill>
            <a:ln w="762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48" tIns="91424" rIns="182848" bIns="91424" rtlCol="0" anchor="ctr"/>
            <a:lstStyle/>
            <a:p>
              <a:pPr algn="ctr"/>
              <a:endParaRPr lang="en-US" sz="450">
                <a:solidFill>
                  <a:schemeClr val="tx2"/>
                </a:solidFill>
                <a:latin typeface="Fira Sans"/>
                <a:ea typeface="Roboto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03654" y="2532271"/>
              <a:ext cx="1850073" cy="1850555"/>
            </a:xfrm>
            <a:prstGeom prst="ellipse">
              <a:avLst/>
            </a:prstGeom>
            <a:solidFill>
              <a:schemeClr val="bg2"/>
            </a:solidFill>
            <a:ln w="76200" cmpd="sng">
              <a:solidFill>
                <a:srgbClr val="EC50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48" tIns="91424" rIns="182848" bIns="91424" rtlCol="0" anchor="ctr"/>
            <a:lstStyle/>
            <a:p>
              <a:pPr algn="ctr"/>
              <a:endParaRPr lang="en-US" sz="450">
                <a:solidFill>
                  <a:schemeClr val="tx2"/>
                </a:solidFill>
                <a:latin typeface="Fira Sans"/>
                <a:ea typeface="Roboto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231541" y="1768104"/>
              <a:ext cx="1850073" cy="1850555"/>
            </a:xfrm>
            <a:prstGeom prst="ellipse">
              <a:avLst/>
            </a:prstGeom>
            <a:solidFill>
              <a:schemeClr val="bg2"/>
            </a:solidFill>
            <a:ln w="762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48" tIns="91424" rIns="182848" bIns="91424" rtlCol="0" anchor="ctr"/>
            <a:lstStyle/>
            <a:p>
              <a:pPr algn="ctr"/>
              <a:endParaRPr lang="en-US" sz="450">
                <a:solidFill>
                  <a:schemeClr val="tx2"/>
                </a:solidFill>
                <a:latin typeface="Fira Sans"/>
                <a:ea typeface="Roboto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"/>
            <p:cNvSpPr>
              <a:spLocks noChangeArrowheads="1"/>
            </p:cNvSpPr>
            <p:nvPr/>
          </p:nvSpPr>
          <p:spPr bwMode="auto">
            <a:xfrm>
              <a:off x="2115698" y="2370101"/>
              <a:ext cx="776777" cy="776979"/>
            </a:xfrm>
            <a:prstGeom prst="ellipse">
              <a:avLst/>
            </a:prstGeom>
            <a:solidFill>
              <a:srgbClr val="EC5062"/>
            </a:solidFill>
            <a:ln>
              <a:noFill/>
            </a:ln>
            <a:extLst/>
          </p:spPr>
          <p:txBody>
            <a:bodyPr/>
            <a:lstStyle/>
            <a:p>
              <a:endParaRPr lang="en-US" sz="450" dirty="0">
                <a:solidFill>
                  <a:schemeClr val="tx2"/>
                </a:solidFill>
                <a:latin typeface="Fira Sans"/>
                <a:ea typeface="Roboto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"/>
            <p:cNvSpPr>
              <a:spLocks noChangeArrowheads="1"/>
            </p:cNvSpPr>
            <p:nvPr/>
          </p:nvSpPr>
          <p:spPr bwMode="auto">
            <a:xfrm>
              <a:off x="8044662" y="2283534"/>
              <a:ext cx="776777" cy="7769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endParaRPr lang="en-US" sz="450" dirty="0">
                <a:solidFill>
                  <a:schemeClr val="tx2"/>
                </a:solidFill>
                <a:latin typeface="Fira Sans"/>
                <a:ea typeface="Roboto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"/>
            <p:cNvSpPr>
              <a:spLocks noChangeArrowheads="1"/>
            </p:cNvSpPr>
            <p:nvPr/>
          </p:nvSpPr>
          <p:spPr bwMode="auto">
            <a:xfrm>
              <a:off x="4995979" y="1517468"/>
              <a:ext cx="776777" cy="7769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endParaRPr lang="en-US" sz="450" dirty="0">
                <a:solidFill>
                  <a:schemeClr val="tx2"/>
                </a:solidFill>
                <a:latin typeface="Fira Sans"/>
                <a:ea typeface="Roboto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2"/>
            <p:cNvSpPr>
              <a:spLocks noChangeArrowheads="1"/>
            </p:cNvSpPr>
            <p:nvPr/>
          </p:nvSpPr>
          <p:spPr bwMode="auto">
            <a:xfrm>
              <a:off x="8204199" y="2453290"/>
              <a:ext cx="457703" cy="412041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68568" tIns="34284" rIns="68568" bIns="34284" anchor="ctr"/>
            <a:lstStyle/>
            <a:p>
              <a:pPr>
                <a:defRPr/>
              </a:pPr>
              <a:endParaRPr lang="en-US" sz="450" dirty="0">
                <a:solidFill>
                  <a:schemeClr val="tx2"/>
                </a:solidFill>
                <a:latin typeface="Fira Sans"/>
                <a:ea typeface="Roboto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77602" y="2992279"/>
              <a:ext cx="1231108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2"/>
                  </a:solidFill>
                  <a:latin typeface="Fira Sans"/>
                  <a:ea typeface="Roboto" charset="0"/>
                  <a:cs typeface="Arial" panose="020B0604020202020204" pitchFamily="34" charset="0"/>
                </a:rPr>
                <a:t>66%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2769" y="3698112"/>
              <a:ext cx="1111844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 b="1" cap="all" spc="40" dirty="0">
                  <a:solidFill>
                    <a:schemeClr val="tx2"/>
                  </a:solidFill>
                  <a:latin typeface="Fira Sans"/>
                  <a:ea typeface="Roboto" charset="0"/>
                  <a:cs typeface="Arial" panose="020B0604020202020204" pitchFamily="34" charset="0"/>
                </a:rPr>
                <a:t>Reused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59479" y="3032732"/>
              <a:ext cx="88913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2A4DD"/>
                  </a:solidFill>
                  <a:latin typeface="Fira Sans"/>
                  <a:ea typeface="Roboto" charset="0"/>
                  <a:cs typeface="Arial" panose="020B0604020202020204" pitchFamily="34" charset="0"/>
                </a:rPr>
                <a:t>6%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38891" y="3739303"/>
              <a:ext cx="1424749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 b="1" cap="all" spc="40" dirty="0">
                  <a:solidFill>
                    <a:srgbClr val="22A4DD"/>
                  </a:solidFill>
                  <a:latin typeface="Fira Sans"/>
                  <a:ea typeface="Roboto" charset="0"/>
                  <a:cs typeface="Arial" panose="020B0604020202020204" pitchFamily="34" charset="0"/>
                </a:rPr>
                <a:t>reusable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45962" y="2269989"/>
              <a:ext cx="1231108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latin typeface="Fira Sans"/>
                  <a:ea typeface="Roboto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18691" y="3012555"/>
              <a:ext cx="475772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500" b="1" cap="all" spc="40" dirty="0">
                  <a:latin typeface="Fira Sans"/>
                  <a:ea typeface="Roboto" charset="0"/>
                  <a:cs typeface="Arial" panose="020B0604020202020204" pitchFamily="34" charset="0"/>
                </a:rPr>
                <a:t>ROI</a:t>
              </a:r>
            </a:p>
          </p:txBody>
        </p:sp>
        <p:pic>
          <p:nvPicPr>
            <p:cNvPr id="21" name="Picture 2" descr="Résultat de recherche d'images pour &quot;roi icon&quot;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808" y="1644137"/>
              <a:ext cx="531118" cy="531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Résultat de recherche d'images pour &quot;reuse icon&quot;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227" y="2483973"/>
              <a:ext cx="532340" cy="53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Subtitle 2"/>
          <p:cNvSpPr>
            <a:spLocks noGrp="1"/>
          </p:cNvSpPr>
          <p:nvPr>
            <p:ph idx="1"/>
          </p:nvPr>
        </p:nvSpPr>
        <p:spPr>
          <a:xfrm>
            <a:off x="1981198" y="4535476"/>
            <a:ext cx="9813749" cy="810323"/>
          </a:xfrm>
        </p:spPr>
        <p:txBody>
          <a:bodyPr>
            <a:noAutofit/>
          </a:bodyPr>
          <a:lstStyle/>
          <a:p>
            <a:r>
              <a:rPr lang="nl-NL" sz="2200" b="1" dirty="0" err="1">
                <a:latin typeface="Fira Sans"/>
                <a:cs typeface="Arial" panose="020B0604020202020204" pitchFamily="34" charset="0"/>
              </a:rPr>
              <a:t>Average</a:t>
            </a:r>
            <a:r>
              <a:rPr lang="nl-NL" sz="2200" b="1" dirty="0">
                <a:latin typeface="Fira Sans"/>
                <a:cs typeface="Arial" panose="020B0604020202020204" pitchFamily="34" charset="0"/>
              </a:rPr>
              <a:t> ROI / </a:t>
            </a:r>
            <a:r>
              <a:rPr lang="nl-NL" sz="2200" b="1" dirty="0" err="1">
                <a:latin typeface="Fira Sans"/>
                <a:cs typeface="Arial" panose="020B0604020202020204" pitchFamily="34" charset="0"/>
              </a:rPr>
              <a:t>ReUsed</a:t>
            </a:r>
            <a:r>
              <a:rPr lang="nl-NL" sz="2200" b="1" dirty="0">
                <a:latin typeface="Fira Sans"/>
                <a:cs typeface="Arial" panose="020B0604020202020204" pitchFamily="34" charset="0"/>
              </a:rPr>
              <a:t> component </a:t>
            </a:r>
            <a:r>
              <a:rPr lang="fr-BE" sz="2200" b="1" dirty="0">
                <a:latin typeface="Fira Sans"/>
                <a:cs typeface="Arial" panose="020B0604020202020204" pitchFamily="34" charset="0"/>
              </a:rPr>
              <a:t>(2019) : € 27.000</a:t>
            </a:r>
          </a:p>
          <a:p>
            <a:r>
              <a:rPr lang="fr-BE" sz="2200" b="1" dirty="0">
                <a:latin typeface="Fira Sans"/>
                <a:cs typeface="Arial" panose="020B0604020202020204" pitchFamily="34" charset="0"/>
              </a:rPr>
              <a:t>Total ROI 2022 </a:t>
            </a:r>
            <a:r>
              <a:rPr lang="nl-NL" sz="2200" dirty="0" smtClean="0">
                <a:latin typeface="Fira Sans"/>
                <a:cs typeface="Arial" panose="020B0604020202020204" pitchFamily="34" charset="0"/>
              </a:rPr>
              <a:t>(</a:t>
            </a:r>
            <a:r>
              <a:rPr lang="nl-NL" sz="2200" dirty="0" err="1" smtClean="0">
                <a:latin typeface="Fira Sans"/>
                <a:cs typeface="Arial" panose="020B0604020202020204" pitchFamily="34" charset="0"/>
              </a:rPr>
              <a:t>Projects</a:t>
            </a:r>
            <a:r>
              <a:rPr lang="nl-NL" sz="2200" dirty="0" smtClean="0">
                <a:latin typeface="Fira Sans"/>
                <a:cs typeface="Arial" panose="020B0604020202020204" pitchFamily="34" charset="0"/>
              </a:rPr>
              <a:t> </a:t>
            </a:r>
            <a:r>
              <a:rPr lang="nl-NL" sz="2200" dirty="0" err="1">
                <a:latin typeface="Fira Sans"/>
                <a:cs typeface="Arial" panose="020B0604020202020204" pitchFamily="34" charset="0"/>
              </a:rPr>
              <a:t>by</a:t>
            </a:r>
            <a:r>
              <a:rPr lang="nl-NL" sz="2200" dirty="0">
                <a:latin typeface="Fira Sans"/>
                <a:cs typeface="Arial" panose="020B0604020202020204" pitchFamily="34" charset="0"/>
              </a:rPr>
              <a:t> </a:t>
            </a:r>
            <a:r>
              <a:rPr lang="nl-NL" sz="2200" dirty="0" smtClean="0">
                <a:latin typeface="Fira Sans"/>
                <a:cs typeface="Arial" panose="020B0604020202020204" pitchFamily="34" charset="0"/>
              </a:rPr>
              <a:t>Smals, </a:t>
            </a:r>
            <a:r>
              <a:rPr lang="nl-NL" sz="2200" dirty="0" err="1" smtClean="0">
                <a:latin typeface="Fira Sans"/>
                <a:cs typeface="Arial" panose="020B0604020202020204" pitchFamily="34" charset="0"/>
              </a:rPr>
              <a:t>approx</a:t>
            </a:r>
            <a:r>
              <a:rPr lang="nl-NL" sz="2200" dirty="0" smtClean="0">
                <a:latin typeface="Fira Sans"/>
                <a:cs typeface="Arial" panose="020B0604020202020204" pitchFamily="34" charset="0"/>
              </a:rPr>
              <a:t>.)</a:t>
            </a:r>
            <a:r>
              <a:rPr lang="fr-BE" sz="2200" b="1" dirty="0" smtClean="0">
                <a:latin typeface="Fira Sans"/>
                <a:cs typeface="Arial" panose="020B0604020202020204" pitchFamily="34" charset="0"/>
              </a:rPr>
              <a:t>: </a:t>
            </a:r>
            <a:r>
              <a:rPr lang="fr-BE" sz="2200" b="1" dirty="0" smtClean="0">
                <a:solidFill>
                  <a:srgbClr val="EA4F5F"/>
                </a:solidFill>
                <a:latin typeface="Fira Sans"/>
                <a:cs typeface="Arial" panose="020B0604020202020204" pitchFamily="34" charset="0"/>
              </a:rPr>
              <a:t>€ </a:t>
            </a:r>
            <a:r>
              <a:rPr lang="fr-BE" sz="2200" b="1" dirty="0">
                <a:solidFill>
                  <a:srgbClr val="EA4F5F"/>
                </a:solidFill>
                <a:latin typeface="Fira Sans"/>
                <a:cs typeface="Arial" panose="020B0604020202020204" pitchFamily="34" charset="0"/>
              </a:rPr>
              <a:t>32.000.000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60297" y="2616972"/>
            <a:ext cx="1435135" cy="1631216"/>
          </a:xfrm>
          <a:prstGeom prst="rect">
            <a:avLst/>
          </a:prstGeom>
          <a:solidFill>
            <a:srgbClr val="EA4F5F"/>
          </a:solidFill>
          <a:ln w="63500">
            <a:solidFill>
              <a:srgbClr val="EA4F5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Fira Sans"/>
              </a:rPr>
              <a:t>Business specific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Fira Sans"/>
              </a:rPr>
              <a:t>custom code: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Fira Sans"/>
              </a:rPr>
              <a:t>28%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166" y="1047670"/>
            <a:ext cx="830828" cy="8994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BF76-040A-4C7A-A6F0-BE44C74E5BBE}" type="slidenum">
              <a:rPr lang="nl-BE" smtClean="0"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763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Want</a:t>
            </a:r>
            <a:r>
              <a:rPr lang="fr-BE" dirty="0" smtClean="0"/>
              <a:t> to know more?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585" y="1052737"/>
            <a:ext cx="6696744" cy="5329237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	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>
                <a:hlinkClick r:id="rId2"/>
              </a:rPr>
              <a:t>	http://www.gcloud.belgium.be</a:t>
            </a: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>
                <a:hlinkClick r:id="rId3"/>
              </a:rPr>
              <a:t>	</a:t>
            </a:r>
            <a:r>
              <a:rPr lang="fr-BE" dirty="0" smtClean="0">
                <a:hlinkClick r:id="rId3"/>
              </a:rPr>
              <a:t>info@gcloud.belgium.be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	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946414"/>
            <a:ext cx="1144160" cy="75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61" y="3212976"/>
            <a:ext cx="1000975" cy="93652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56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661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6960740" y="3645025"/>
            <a:ext cx="38877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l-BE" sz="1600" dirty="0">
              <a:solidFill>
                <a:srgbClr val="0D0D0D"/>
              </a:solidFill>
              <a:latin typeface="Fira Sans" panose="020B0604020202020204"/>
            </a:endParaRPr>
          </a:p>
          <a:p>
            <a:endParaRPr lang="nl-BE" sz="1600" dirty="0">
              <a:solidFill>
                <a:srgbClr val="0D0D0D"/>
              </a:solidFill>
              <a:latin typeface="Fira Sans" panose="020B0604020202020204"/>
            </a:endParaRPr>
          </a:p>
          <a:p>
            <a:endParaRPr lang="nl-BE" sz="1600" dirty="0">
              <a:solidFill>
                <a:srgbClr val="0D0D0D"/>
              </a:solidFill>
              <a:latin typeface="Fira Sans" panose="020B0604020202020204"/>
            </a:endParaRPr>
          </a:p>
          <a:p>
            <a:endParaRPr lang="nl-BE" sz="1600" dirty="0">
              <a:solidFill>
                <a:srgbClr val="0D0D0D"/>
              </a:solidFill>
              <a:latin typeface="Fira Sans" panose="020B0604020202020204"/>
            </a:endParaRPr>
          </a:p>
          <a:p>
            <a:r>
              <a:rPr lang="nl-BE" sz="1600" dirty="0">
                <a:latin typeface="Fira Sans" panose="020B0604020202020204"/>
              </a:rPr>
              <a:t>frank.robben@mail.fgov.be </a:t>
            </a:r>
          </a:p>
          <a:p>
            <a:endParaRPr lang="nl-BE" sz="1600" dirty="0">
              <a:latin typeface="Fira Sans" panose="020B0604020202020204"/>
              <a:sym typeface="Arial" pitchFamily="34" charset="0"/>
            </a:endParaRPr>
          </a:p>
          <a:p>
            <a:r>
              <a:rPr lang="nl-BE" sz="1600" dirty="0">
                <a:latin typeface="Fira Sans" panose="020B0604020202020204"/>
                <a:sym typeface="Arial" pitchFamily="34" charset="0"/>
              </a:rPr>
              <a:t>@FrRobben</a:t>
            </a:r>
          </a:p>
          <a:p>
            <a:endParaRPr lang="nl-BE" sz="1600" dirty="0">
              <a:latin typeface="Fira Sans" panose="020B0604020202020204"/>
              <a:sym typeface="Arial" pitchFamily="34" charset="0"/>
            </a:endParaRPr>
          </a:p>
          <a:p>
            <a:r>
              <a:rPr lang="nl-BE" sz="1600" dirty="0">
                <a:latin typeface="Fira Sans" panose="020B0604020202020204"/>
                <a:sym typeface="Arial" pitchFamily="34" charset="0"/>
                <a:hlinkClick r:id="rId2"/>
              </a:rPr>
              <a:t>https://www.frankrobben.be</a:t>
            </a:r>
            <a:endParaRPr lang="nl-BE" sz="1600" dirty="0">
              <a:latin typeface="Fira Sans" panose="020B0604020202020204"/>
              <a:sym typeface="Arial" pitchFamily="34" charset="0"/>
            </a:endParaRPr>
          </a:p>
          <a:p>
            <a:r>
              <a:rPr lang="nl-BE" sz="1600" dirty="0">
                <a:latin typeface="Fira Sans" panose="020B0604020202020204"/>
                <a:sym typeface="Arial" pitchFamily="34" charset="0"/>
                <a:hlinkClick r:id="rId3"/>
              </a:rPr>
              <a:t>https://www.gcloud.belgium.be</a:t>
            </a:r>
            <a:endParaRPr lang="nl-BE" sz="1600" dirty="0">
              <a:latin typeface="Fira Sans" panose="020B0604020202020204"/>
            </a:endParaRPr>
          </a:p>
        </p:txBody>
      </p:sp>
      <p:pic>
        <p:nvPicPr>
          <p:cNvPr id="5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624" y="332656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6579741" y="4597162"/>
            <a:ext cx="397733" cy="892782"/>
            <a:chOff x="4406900" y="3629091"/>
            <a:chExt cx="397733" cy="893182"/>
          </a:xfrm>
        </p:grpSpPr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31806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450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772817"/>
            <a:ext cx="3810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Trends</a:t>
            </a:r>
            <a:endParaRPr lang="en-GB" noProof="0" dirty="0"/>
          </a:p>
        </p:txBody>
      </p:sp>
      <p:sp>
        <p:nvSpPr>
          <p:cNvPr id="9" name="Rectangle 8"/>
          <p:cNvSpPr/>
          <p:nvPr/>
        </p:nvSpPr>
        <p:spPr>
          <a:xfrm>
            <a:off x="2637571" y="4509120"/>
            <a:ext cx="180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>
                <a:latin typeface="Fira Sans" panose="020B0604020202020204"/>
              </a:rPr>
              <a:t>Marathon</a:t>
            </a:r>
            <a:endParaRPr lang="nl-BE" sz="2800" dirty="0">
              <a:latin typeface="Fira Sans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7181" y="1916832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>
                <a:solidFill>
                  <a:srgbClr val="92D050"/>
                </a:solidFill>
                <a:latin typeface="Fira Sans" panose="020B0604020202020204"/>
              </a:rPr>
              <a:t>Sprint</a:t>
            </a:r>
            <a:endParaRPr lang="nl-BE" sz="2800" dirty="0">
              <a:solidFill>
                <a:srgbClr val="92D050"/>
              </a:solidFill>
              <a:latin typeface="Fira Sans" panose="020B060402020202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03390" y="1772817"/>
            <a:ext cx="3736826" cy="3781425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latin typeface="Fira Sans" panose="020B060402020202020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392144" y="5157192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88089" y="5792688"/>
            <a:ext cx="182614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err="1" smtClean="0">
                <a:latin typeface="Fira Sans" panose="020B0604020202020204"/>
              </a:rPr>
              <a:t>Need</a:t>
            </a:r>
            <a:r>
              <a:rPr lang="nl-BE" dirty="0" smtClean="0">
                <a:latin typeface="Fira Sans" panose="020B0604020202020204"/>
              </a:rPr>
              <a:t> </a:t>
            </a:r>
            <a:r>
              <a:rPr lang="nl-BE" dirty="0" err="1" smtClean="0">
                <a:latin typeface="Fira Sans" panose="020B0604020202020204"/>
              </a:rPr>
              <a:t>to</a:t>
            </a:r>
            <a:r>
              <a:rPr lang="nl-BE" dirty="0" smtClean="0">
                <a:latin typeface="Fira Sans" panose="020B0604020202020204"/>
              </a:rPr>
              <a:t> do </a:t>
            </a:r>
            <a:r>
              <a:rPr lang="nl-BE" dirty="0" err="1" smtClean="0">
                <a:latin typeface="Fira Sans" panose="020B0604020202020204"/>
              </a:rPr>
              <a:t>both</a:t>
            </a:r>
            <a:endParaRPr lang="fr-BE" dirty="0">
              <a:latin typeface="Fira Sans" panose="020B060402020202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236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is “</a:t>
            </a:r>
            <a:r>
              <a:rPr lang="nl-BE" dirty="0" err="1" smtClean="0"/>
              <a:t>cloud</a:t>
            </a:r>
            <a:r>
              <a:rPr lang="nl-BE" dirty="0" smtClean="0"/>
              <a:t>” ?</a:t>
            </a:r>
            <a:endParaRPr lang="fr-BE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14074544"/>
              </p:ext>
            </p:extLst>
          </p:nvPr>
        </p:nvGraphicFramePr>
        <p:xfrm>
          <a:off x="2729219" y="1068656"/>
          <a:ext cx="7091494" cy="508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9665308"/>
              </p:ext>
            </p:extLst>
          </p:nvPr>
        </p:nvGraphicFramePr>
        <p:xfrm>
          <a:off x="2330825" y="1144156"/>
          <a:ext cx="7436100" cy="516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97869" y="6231846"/>
            <a:ext cx="27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latin typeface="Fira Sans" panose="020B0604020202020204"/>
              </a:rPr>
              <a:t>Source: National </a:t>
            </a:r>
            <a:r>
              <a:rPr lang="nl-BE" sz="1200" dirty="0" err="1">
                <a:latin typeface="Fira Sans" panose="020B0604020202020204"/>
              </a:rPr>
              <a:t>Institute</a:t>
            </a:r>
            <a:r>
              <a:rPr lang="nl-BE" sz="1200" dirty="0">
                <a:latin typeface="Fira Sans" panose="020B0604020202020204"/>
              </a:rPr>
              <a:t> </a:t>
            </a:r>
            <a:r>
              <a:rPr lang="nl-BE" sz="1200" dirty="0" err="1">
                <a:latin typeface="Fira Sans" panose="020B0604020202020204"/>
              </a:rPr>
              <a:t>for</a:t>
            </a:r>
            <a:r>
              <a:rPr lang="nl-BE" sz="1200" dirty="0">
                <a:latin typeface="Fira Sans" panose="020B0604020202020204"/>
              </a:rPr>
              <a:t> Standards </a:t>
            </a:r>
            <a:r>
              <a:rPr lang="nl-BE" sz="1200" dirty="0" err="1">
                <a:latin typeface="Fira Sans" panose="020B0604020202020204"/>
              </a:rPr>
              <a:t>and</a:t>
            </a:r>
            <a:r>
              <a:rPr lang="nl-BE" sz="1200" dirty="0">
                <a:latin typeface="Fira Sans" panose="020B0604020202020204"/>
              </a:rPr>
              <a:t> Technology, USA</a:t>
            </a:r>
            <a:endParaRPr lang="fr-BE" sz="1200" dirty="0">
              <a:latin typeface="Fira Sans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5496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ar as a servic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917" y="420624"/>
            <a:ext cx="8442291" cy="63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9535886" y="816429"/>
            <a:ext cx="258807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9024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smtClean="0"/>
              <a:t>As a service : major </a:t>
            </a:r>
            <a:r>
              <a:rPr lang="fr-FR" altLang="en-US" dirty="0" err="1" smtClean="0"/>
              <a:t>characteristics</a:t>
            </a:r>
            <a:endParaRPr lang="nl-BE" alt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Self-service: </a:t>
            </a:r>
            <a:r>
              <a:rPr lang="en-GB" altLang="en-US" dirty="0" smtClean="0"/>
              <a:t>industrialised</a:t>
            </a:r>
            <a:r>
              <a:rPr lang="en-US" altLang="en-US" dirty="0" smtClean="0"/>
              <a:t> &amp; automated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Available: immediate availability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Extensible/elastic: scale up or down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Shared: multiple users for scale effects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Use based invoicing: based on real use of resources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Low entry barrier: complexity is hidden for user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Incremental service changes</a:t>
            </a:r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776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DPC"/>
</p:tagLst>
</file>

<file path=ppt/theme/theme1.xml><?xml version="1.0" encoding="utf-8"?>
<a:theme xmlns:a="http://schemas.openxmlformats.org/drawingml/2006/main" name="G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HMdIS-PowerPointvorlage 2007 neu">
  <a:themeElements>
    <a:clrScheme name="CD Hessen Designfarben angepasst">
      <a:dk1>
        <a:srgbClr val="244894"/>
      </a:dk1>
      <a:lt1>
        <a:srgbClr val="FFFFFF"/>
      </a:lt1>
      <a:dk2>
        <a:srgbClr val="244894"/>
      </a:dk2>
      <a:lt2>
        <a:srgbClr val="808080"/>
      </a:lt2>
      <a:accent1>
        <a:srgbClr val="EDBA36"/>
      </a:accent1>
      <a:accent2>
        <a:srgbClr val="3333CC"/>
      </a:accent2>
      <a:accent3>
        <a:srgbClr val="D3242E"/>
      </a:accent3>
      <a:accent4>
        <a:srgbClr val="002060"/>
      </a:accent4>
      <a:accent5>
        <a:srgbClr val="96AFE5"/>
      </a:accent5>
      <a:accent6>
        <a:srgbClr val="244894"/>
      </a:accent6>
      <a:hlink>
        <a:srgbClr val="244894"/>
      </a:hlink>
      <a:folHlink>
        <a:srgbClr val="2C57B6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44894">
            <a:alpha val="25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rgbClr val="2448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44894">
            <a:alpha val="25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rgbClr val="2448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MinD.potx" id="{DABC4EDA-FF2B-4F08-803D-3344EFEC0493}" vid="{2B6F155D-F234-4256-AEB0-26B7FE06CF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A3992C1900D84AA52824B009B1371F" ma:contentTypeVersion="6" ma:contentTypeDescription="Create a new document." ma:contentTypeScope="" ma:versionID="ea973e69f9603ba39cb3db812c22033a">
  <xsd:schema xmlns:xsd="http://www.w3.org/2001/XMLSchema" xmlns:xs="http://www.w3.org/2001/XMLSchema" xmlns:p="http://schemas.microsoft.com/office/2006/metadata/properties" xmlns:ns2="b6343280-e923-429f-981f-27770744d99d" xmlns:ns3="6363ce75-fd36-4bfd-afc9-b4412d5162ab" xmlns:ns4="30c0e544-9794-4d9f-bf9a-40db38eabfd8" targetNamespace="http://schemas.microsoft.com/office/2006/metadata/properties" ma:root="true" ma:fieldsID="87cb88399678ee5e5724809fe91142a5" ns2:_="" ns3:_="" ns4:_="">
    <xsd:import namespace="b6343280-e923-429f-981f-27770744d99d"/>
    <xsd:import namespace="6363ce75-fd36-4bfd-afc9-b4412d5162ab"/>
    <xsd:import namespace="30c0e544-9794-4d9f-bf9a-40db38eabf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2:TaxCatchAllLabel" minOccurs="0"/>
                <xsd:element ref="ns2:Month" minOccurs="0"/>
                <xsd:element ref="ns2:Year" minOccurs="0"/>
                <xsd:element ref="ns3:Categorie" minOccurs="0"/>
                <xsd:element ref="ns4:KeyDocument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43280-e923-429f-981f-27770744d9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3677b756-bb6c-42c0-a500-a3c5d40b597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492d74ad-63ca-459f-a0dd-5a728d727b6f}" ma:internalName="TaxCatchAll" ma:showField="CatchAllData" ma:web="b6343280-e923-429f-981f-27770744d9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492d74ad-63ca-459f-a0dd-5a728d727b6f}" ma:internalName="TaxCatchAllLabel" ma:readOnly="true" ma:showField="CatchAllDataLabel" ma:web="b6343280-e923-429f-981f-27770744d9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onth" ma:index="15" nillable="true" ma:displayName="Month" ma:format="Dropdown" ma:internalName="Month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</xsd:restriction>
      </xsd:simpleType>
    </xsd:element>
    <xsd:element name="Year" ma:index="16" nillable="true" ma:displayName="Year" ma:format="Dropdown" ma:internalName="Ye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3ce75-fd36-4bfd-afc9-b4412d5162ab" elementFormDefault="qualified">
    <xsd:import namespace="http://schemas.microsoft.com/office/2006/documentManagement/types"/>
    <xsd:import namespace="http://schemas.microsoft.com/office/infopath/2007/PartnerControls"/>
    <xsd:element name="Categorie" ma:index="17" nillable="true" ma:displayName="Categorie" ma:format="Dropdown" ma:internalName="Categorie">
      <xsd:simpleType>
        <xsd:restriction base="dms:Choice">
          <xsd:enumeration value="Communication"/>
          <xsd:enumeration value="Financial"/>
          <xsd:enumeration value="General document"/>
          <xsd:enumeration value="Governance"/>
          <xsd:enumeration value="Initiatives"/>
          <xsd:enumeration value="Meeting"/>
          <xsd:enumeration value="Participants"/>
          <xsd:enumeration value="Tende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0e544-9794-4d9f-bf9a-40db38eabfd8" elementFormDefault="qualified">
    <xsd:import namespace="http://schemas.microsoft.com/office/2006/documentManagement/types"/>
    <xsd:import namespace="http://schemas.microsoft.com/office/infopath/2007/PartnerControls"/>
    <xsd:element name="KeyDocument" ma:index="18" nillable="true" ma:displayName="KeyDocument" ma:default="0" ma:internalName="KeyDocument">
      <xsd:simpleType>
        <xsd:restriction base="dms:Boolean"/>
      </xsd:simpleType>
    </xsd:element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Document xmlns="30c0e544-9794-4d9f-bf9a-40db38eabfd8">false</KeyDocument>
    <TaxCatchAll xmlns="b6343280-e923-429f-981f-27770744d99d"/>
    <TaxKeywordTaxHTField xmlns="b6343280-e923-429f-981f-27770744d99d">
      <Terms xmlns="http://schemas.microsoft.com/office/infopath/2007/PartnerControls"/>
    </TaxKeywordTaxHTField>
    <Month xmlns="b6343280-e923-429f-981f-27770744d99d" xsi:nil="true"/>
    <Year xmlns="b6343280-e923-429f-981f-27770744d99d" xsi:nil="true"/>
    <Categorie xmlns="6363ce75-fd36-4bfd-afc9-b4412d5162ab">Communication</Categorie>
    <_dlc_DocId xmlns="b6343280-e923-429f-981f-27770744d99d">65XRD6Y7KMPT-428135992-247</_dlc_DocId>
    <_dlc_DocIdUrl xmlns="b6343280-e923-429f-981f-27770744d99d">
      <Url>https://gcloudbelgium.sharepoint.com/sites/BeConnected/GCloudBrd/_layouts/15/DocIdRedir.aspx?ID=65XRD6Y7KMPT-428135992-247</Url>
      <Description>65XRD6Y7KMPT-428135992-247</Description>
    </_dlc_DocIdUrl>
  </documentManagement>
</p:properties>
</file>

<file path=customXml/itemProps1.xml><?xml version="1.0" encoding="utf-8"?>
<ds:datastoreItem xmlns:ds="http://schemas.openxmlformats.org/officeDocument/2006/customXml" ds:itemID="{A2F712E9-0B19-48D7-BB24-25A09FC18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43280-e923-429f-981f-27770744d99d"/>
    <ds:schemaRef ds:uri="6363ce75-fd36-4bfd-afc9-b4412d5162ab"/>
    <ds:schemaRef ds:uri="30c0e544-9794-4d9f-bf9a-40db38eab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0F5F77-D03A-4B1B-ADD4-D8B895BA2E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F7094-3142-4F2B-B36B-8210F77A976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272300F-722E-4E25-815B-679B46CD9A7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b6343280-e923-429f-981f-27770744d99d"/>
    <ds:schemaRef ds:uri="http://purl.org/dc/terms/"/>
    <ds:schemaRef ds:uri="http://schemas.openxmlformats.org/package/2006/metadata/core-properties"/>
    <ds:schemaRef ds:uri="30c0e544-9794-4d9f-bf9a-40db38eabfd8"/>
    <ds:schemaRef ds:uri="http://schemas.microsoft.com/office/2006/documentManagement/types"/>
    <ds:schemaRef ds:uri="6363ce75-fd36-4bfd-afc9-b4412d5162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11981</TotalTime>
  <Words>1898</Words>
  <Application>Microsoft Office PowerPoint</Application>
  <PresentationFormat>Breedbeeld</PresentationFormat>
  <Paragraphs>557</Paragraphs>
  <Slides>57</Slides>
  <Notes>21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9" baseType="lpstr">
      <vt:lpstr>Arial</vt:lpstr>
      <vt:lpstr>Arial Black</vt:lpstr>
      <vt:lpstr>Calibri</vt:lpstr>
      <vt:lpstr>Fira Sans</vt:lpstr>
      <vt:lpstr>Fira Sans Medium</vt:lpstr>
      <vt:lpstr>Roboto</vt:lpstr>
      <vt:lpstr>Symbol</vt:lpstr>
      <vt:lpstr>Times</vt:lpstr>
      <vt:lpstr>Wingdings</vt:lpstr>
      <vt:lpstr>GCloud</vt:lpstr>
      <vt:lpstr>2_HMdIS-PowerPointvorlage 2007 neu</vt:lpstr>
      <vt:lpstr>think-cell Folie</vt:lpstr>
      <vt:lpstr>and beyond</vt:lpstr>
      <vt:lpstr>Agenda</vt:lpstr>
      <vt:lpstr>PowerPoint-presentatie</vt:lpstr>
      <vt:lpstr>Synergies - transformations</vt:lpstr>
      <vt:lpstr>Trends</vt:lpstr>
      <vt:lpstr>Trends</vt:lpstr>
      <vt:lpstr>What is “cloud” ?</vt:lpstr>
      <vt:lpstr>PowerPoint-presentatie</vt:lpstr>
      <vt:lpstr>As a service : major characteristics</vt:lpstr>
      <vt:lpstr>Cloud Service Models</vt:lpstr>
      <vt:lpstr>Virtualisation</vt:lpstr>
      <vt:lpstr> Cloud deployment types</vt:lpstr>
      <vt:lpstr>Dem Zielbild im Schwerpunktthema Digitale Infrastruktur liegen drei Säulen für die erfolgreiche föderale Multi-Cloud-Transformation zugrunde</vt:lpstr>
      <vt:lpstr>What is G-Cloud ?</vt:lpstr>
      <vt:lpstr>What is G-Cloud ?</vt:lpstr>
      <vt:lpstr>Public Cloud vs Community Cloud on premise</vt:lpstr>
      <vt:lpstr>Public Cloud use: current situation</vt:lpstr>
      <vt:lpstr>Basic principles</vt:lpstr>
      <vt:lpstr>G-Cloud ‘products’ </vt:lpstr>
      <vt:lpstr>Why G-Cloud?</vt:lpstr>
      <vt:lpstr>Why G-Cloud?</vt:lpstr>
      <vt:lpstr>G-Cloud organization</vt:lpstr>
      <vt:lpstr>G-Cloud organization</vt:lpstr>
      <vt:lpstr>G-Cloud service model</vt:lpstr>
      <vt:lpstr>G-Cloud service model</vt:lpstr>
      <vt:lpstr>G-Cloud P&amp;O</vt:lpstr>
      <vt:lpstr>Opportunities and challenges</vt:lpstr>
      <vt:lpstr>G-Cloud success factors</vt:lpstr>
      <vt:lpstr>G-Cloud portfolio</vt:lpstr>
      <vt:lpstr>Possible entrypoints</vt:lpstr>
      <vt:lpstr>Compute types versus workloads</vt:lpstr>
      <vt:lpstr>Compute types versus workloads</vt:lpstr>
      <vt:lpstr>PaaS in G-Cloud - Containers</vt:lpstr>
      <vt:lpstr>New ways of cooperation</vt:lpstr>
      <vt:lpstr>G-Cloud and the private sector</vt:lpstr>
      <vt:lpstr>G-Cloud impact - examples</vt:lpstr>
      <vt:lpstr>G-Cloud impact - examples</vt:lpstr>
      <vt:lpstr>G-Cloud impact - shared procurement</vt:lpstr>
      <vt:lpstr>G-Cloud impact - reuse of contracts</vt:lpstr>
      <vt:lpstr>G-Cloud ROI</vt:lpstr>
      <vt:lpstr>and beyond</vt:lpstr>
      <vt:lpstr>Digital is the new normal: society needs to evolve</vt:lpstr>
      <vt:lpstr>Expectations of citizens &amp; enterprises</vt:lpstr>
      <vt:lpstr>Expectations of citizens &amp; enterprises</vt:lpstr>
      <vt:lpstr>Cloud-native vs Cloud-enabled ?</vt:lpstr>
      <vt:lpstr>Focus on business</vt:lpstr>
      <vt:lpstr>PowerPoint-presentatie</vt:lpstr>
      <vt:lpstr>Some ICT trends</vt:lpstr>
      <vt:lpstr>Open government services</vt:lpstr>
      <vt:lpstr>Example: eHealth platform</vt:lpstr>
      <vt:lpstr>Example: eHealth platform</vt:lpstr>
      <vt:lpstr>ReUse – Vision</vt:lpstr>
      <vt:lpstr>Software reuse – how does it work?</vt:lpstr>
      <vt:lpstr>PowerPoint-presentatie</vt:lpstr>
      <vt:lpstr>Results</vt:lpstr>
      <vt:lpstr>Want to know more?</vt:lpstr>
      <vt:lpstr>PowerPoint-presentatie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Robben</dc:creator>
  <cp:lastModifiedBy>Auteur</cp:lastModifiedBy>
  <cp:revision>833</cp:revision>
  <cp:lastPrinted>2016-05-18T12:37:01Z</cp:lastPrinted>
  <dcterms:created xsi:type="dcterms:W3CDTF">2013-03-05T07:37:33Z</dcterms:created>
  <dcterms:modified xsi:type="dcterms:W3CDTF">2023-05-11T10:18:35Z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0x0101001DA3992C1900D84AA52824B009B1371F</vt:lpwstr>
  </property>
  <property fmtid="{D5CDD505-2E9C-101B-9397-08002B2CF9AE}" pid="4" name="_dlc_DocIdItemGuid">
    <vt:lpwstr>b2d035eb-1af4-4e19-b321-416792587b55</vt:lpwstr>
  </property>
</Properties>
</file>