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79" r:id="rId6"/>
    <p:sldId id="261" r:id="rId7"/>
    <p:sldId id="277" r:id="rId8"/>
    <p:sldId id="262" r:id="rId9"/>
    <p:sldId id="263" r:id="rId10"/>
    <p:sldId id="268" r:id="rId11"/>
    <p:sldId id="270" r:id="rId12"/>
    <p:sldId id="271" r:id="rId13"/>
    <p:sldId id="278" r:id="rId14"/>
    <p:sldId id="275" r:id="rId15"/>
    <p:sldId id="273" r:id="rId16"/>
    <p:sldId id="274" r:id="rId17"/>
    <p:sldId id="265" r:id="rId18"/>
    <p:sldId id="266" r:id="rId19"/>
    <p:sldId id="267" r:id="rId20"/>
    <p:sldId id="264" r:id="rId21"/>
    <p:sldId id="276" r:id="rId22"/>
    <p:sldId id="269" r:id="rId23"/>
    <p:sldId id="260" r:id="rId24"/>
  </p:sldIdLst>
  <p:sldSz cx="12192000" cy="6858000"/>
  <p:notesSz cx="6858000" cy="9144000"/>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13BF1-EB63-47B8-B065-5CAD2CC68993}" v="1" dt="2023-04-20T09:56:15.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77364" autoAdjust="0"/>
  </p:normalViewPr>
  <p:slideViewPr>
    <p:cSldViewPr snapToGrid="0" snapToObjects="1">
      <p:cViewPr varScale="1">
        <p:scale>
          <a:sx n="67" d="100"/>
          <a:sy n="67" d="100"/>
        </p:scale>
        <p:origin x="4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y Nick" userId="7c6cda1f-f0d0-41f0-b21f-739d865f3061" providerId="ADAL" clId="{69937B07-36E7-4272-A545-CD19C7C62282}"/>
    <pc:docChg chg="modSld">
      <pc:chgData name="Marly Nick" userId="7c6cda1f-f0d0-41f0-b21f-739d865f3061" providerId="ADAL" clId="{69937B07-36E7-4272-A545-CD19C7C62282}" dt="2023-03-21T21:33:50.262" v="0" actId="20577"/>
      <pc:docMkLst>
        <pc:docMk/>
      </pc:docMkLst>
      <pc:sldChg chg="modSp mod">
        <pc:chgData name="Marly Nick" userId="7c6cda1f-f0d0-41f0-b21f-739d865f3061" providerId="ADAL" clId="{69937B07-36E7-4272-A545-CD19C7C62282}" dt="2023-03-21T21:33:50.262" v="0" actId="20577"/>
        <pc:sldMkLst>
          <pc:docMk/>
          <pc:sldMk cId="1454210048" sldId="277"/>
        </pc:sldMkLst>
        <pc:spChg chg="mod">
          <ac:chgData name="Marly Nick" userId="7c6cda1f-f0d0-41f0-b21f-739d865f3061" providerId="ADAL" clId="{69937B07-36E7-4272-A545-CD19C7C62282}" dt="2023-03-21T21:33:50.262" v="0" actId="20577"/>
          <ac:spMkLst>
            <pc:docMk/>
            <pc:sldMk cId="1454210048" sldId="277"/>
            <ac:spMk id="4098" creationId="{E44E3FF9-D385-4019-8351-8AD93F8F9518}"/>
          </ac:spMkLst>
        </pc:spChg>
      </pc:sldChg>
    </pc:docChg>
  </pc:docChgLst>
  <pc:docChgLst>
    <pc:chgData name="Marly Nick" userId="7c6cda1f-f0d0-41f0-b21f-739d865f3061" providerId="ADAL" clId="{2C913BF1-EB63-47B8-B065-5CAD2CC68993}"/>
    <pc:docChg chg="addSld modSld">
      <pc:chgData name="Marly Nick" userId="7c6cda1f-f0d0-41f0-b21f-739d865f3061" providerId="ADAL" clId="{2C913BF1-EB63-47B8-B065-5CAD2CC68993}" dt="2023-04-20T09:56:15.225" v="0"/>
      <pc:docMkLst>
        <pc:docMk/>
      </pc:docMkLst>
      <pc:sldChg chg="add">
        <pc:chgData name="Marly Nick" userId="7c6cda1f-f0d0-41f0-b21f-739d865f3061" providerId="ADAL" clId="{2C913BF1-EB63-47B8-B065-5CAD2CC68993}" dt="2023-04-20T09:56:15.225" v="0"/>
        <pc:sldMkLst>
          <pc:docMk/>
          <pc:sldMk cId="2149567793" sldId="279"/>
        </pc:sldMkLst>
      </pc:sldChg>
    </pc:docChg>
  </pc:docChgLst>
  <pc:docChgLst>
    <pc:chgData name="Marly Nick" userId="7c6cda1f-f0d0-41f0-b21f-739d865f3061" providerId="ADAL" clId="{AD18731C-EC74-4606-A69D-2A8CD6053DE8}"/>
    <pc:docChg chg="modSld">
      <pc:chgData name="Marly Nick" userId="7c6cda1f-f0d0-41f0-b21f-739d865f3061" providerId="ADAL" clId="{AD18731C-EC74-4606-A69D-2A8CD6053DE8}" dt="2023-03-22T07:38:07.985" v="4" actId="20577"/>
      <pc:docMkLst>
        <pc:docMk/>
      </pc:docMkLst>
      <pc:sldChg chg="modNotesTx">
        <pc:chgData name="Marly Nick" userId="7c6cda1f-f0d0-41f0-b21f-739d865f3061" providerId="ADAL" clId="{AD18731C-EC74-4606-A69D-2A8CD6053DE8}" dt="2023-03-22T07:37:21.216" v="1" actId="20577"/>
        <pc:sldMkLst>
          <pc:docMk/>
          <pc:sldMk cId="696102590" sldId="261"/>
        </pc:sldMkLst>
      </pc:sldChg>
      <pc:sldChg chg="modNotesTx">
        <pc:chgData name="Marly Nick" userId="7c6cda1f-f0d0-41f0-b21f-739d865f3061" providerId="ADAL" clId="{AD18731C-EC74-4606-A69D-2A8CD6053DE8}" dt="2023-03-22T07:37:36.563" v="3" actId="20577"/>
        <pc:sldMkLst>
          <pc:docMk/>
          <pc:sldMk cId="2023475934" sldId="263"/>
        </pc:sldMkLst>
      </pc:sldChg>
      <pc:sldChg chg="modNotesTx">
        <pc:chgData name="Marly Nick" userId="7c6cda1f-f0d0-41f0-b21f-739d865f3061" providerId="ADAL" clId="{AD18731C-EC74-4606-A69D-2A8CD6053DE8}" dt="2023-03-22T07:38:07.985" v="4" actId="20577"/>
        <pc:sldMkLst>
          <pc:docMk/>
          <pc:sldMk cId="1208012554" sldId="276"/>
        </pc:sldMkLst>
      </pc:sldChg>
      <pc:sldChg chg="modNotesTx">
        <pc:chgData name="Marly Nick" userId="7c6cda1f-f0d0-41f0-b21f-739d865f3061" providerId="ADAL" clId="{AD18731C-EC74-4606-A69D-2A8CD6053DE8}" dt="2023-03-22T07:37:25.836" v="2" actId="20577"/>
        <pc:sldMkLst>
          <pc:docMk/>
          <pc:sldMk cId="1454210048" sldId="277"/>
        </pc:sldMkLst>
      </pc:sldChg>
    </pc:docChg>
  </pc:docChgLst>
  <pc:docChgLst>
    <pc:chgData name="Marly Nick" userId="7c6cda1f-f0d0-41f0-b21f-739d865f3061" providerId="ADAL" clId="{809C41C7-25BF-4FA0-9C7F-AAD1E5BFB8EB}"/>
    <pc:docChg chg="undo custSel modSld">
      <pc:chgData name="Marly Nick" userId="7c6cda1f-f0d0-41f0-b21f-739d865f3061" providerId="ADAL" clId="{809C41C7-25BF-4FA0-9C7F-AAD1E5BFB8EB}" dt="2023-03-22T07:33:50.611" v="415" actId="931"/>
      <pc:docMkLst>
        <pc:docMk/>
      </pc:docMkLst>
      <pc:sldChg chg="addSp delSp modSp mod">
        <pc:chgData name="Marly Nick" userId="7c6cda1f-f0d0-41f0-b21f-739d865f3061" providerId="ADAL" clId="{809C41C7-25BF-4FA0-9C7F-AAD1E5BFB8EB}" dt="2023-03-22T07:33:50.611" v="415" actId="931"/>
        <pc:sldMkLst>
          <pc:docMk/>
          <pc:sldMk cId="3991745197" sldId="260"/>
        </pc:sldMkLst>
        <pc:spChg chg="mod">
          <ac:chgData name="Marly Nick" userId="7c6cda1f-f0d0-41f0-b21f-739d865f3061" providerId="ADAL" clId="{809C41C7-25BF-4FA0-9C7F-AAD1E5BFB8EB}" dt="2023-03-22T07:32:43.476" v="414" actId="20577"/>
          <ac:spMkLst>
            <pc:docMk/>
            <pc:sldMk cId="3991745197" sldId="260"/>
            <ac:spMk id="4097" creationId="{D046713C-118F-47CE-A014-DBE8160C3C0A}"/>
          </ac:spMkLst>
        </pc:spChg>
        <pc:spChg chg="del">
          <ac:chgData name="Marly Nick" userId="7c6cda1f-f0d0-41f0-b21f-739d865f3061" providerId="ADAL" clId="{809C41C7-25BF-4FA0-9C7F-AAD1E5BFB8EB}" dt="2023-03-22T07:33:50.611" v="415" actId="931"/>
          <ac:spMkLst>
            <pc:docMk/>
            <pc:sldMk cId="3991745197" sldId="260"/>
            <ac:spMk id="4098" creationId="{E44E3FF9-D385-4019-8351-8AD93F8F9518}"/>
          </ac:spMkLst>
        </pc:spChg>
        <pc:picChg chg="add mod">
          <ac:chgData name="Marly Nick" userId="7c6cda1f-f0d0-41f0-b21f-739d865f3061" providerId="ADAL" clId="{809C41C7-25BF-4FA0-9C7F-AAD1E5BFB8EB}" dt="2023-03-22T07:33:50.611" v="415" actId="931"/>
          <ac:picMkLst>
            <pc:docMk/>
            <pc:sldMk cId="3991745197" sldId="260"/>
            <ac:picMk id="3" creationId="{5907F932-637D-4C32-98C4-9C17E0E95E42}"/>
          </ac:picMkLst>
        </pc:picChg>
      </pc:sldChg>
      <pc:sldChg chg="modSp mod">
        <pc:chgData name="Marly Nick" userId="7c6cda1f-f0d0-41f0-b21f-739d865f3061" providerId="ADAL" clId="{809C41C7-25BF-4FA0-9C7F-AAD1E5BFB8EB}" dt="2023-03-22T07:10:24.995" v="27" actId="20577"/>
        <pc:sldMkLst>
          <pc:docMk/>
          <pc:sldMk cId="696102590" sldId="261"/>
        </pc:sldMkLst>
        <pc:spChg chg="mod">
          <ac:chgData name="Marly Nick" userId="7c6cda1f-f0d0-41f0-b21f-739d865f3061" providerId="ADAL" clId="{809C41C7-25BF-4FA0-9C7F-AAD1E5BFB8EB}" dt="2023-03-22T07:10:24.995" v="27" actId="20577"/>
          <ac:spMkLst>
            <pc:docMk/>
            <pc:sldMk cId="696102590" sldId="261"/>
            <ac:spMk id="4098" creationId="{E44E3FF9-D385-4019-8351-8AD93F8F9518}"/>
          </ac:spMkLst>
        </pc:spChg>
      </pc:sldChg>
      <pc:sldChg chg="modSp mod modNotesTx">
        <pc:chgData name="Marly Nick" userId="7c6cda1f-f0d0-41f0-b21f-739d865f3061" providerId="ADAL" clId="{809C41C7-25BF-4FA0-9C7F-AAD1E5BFB8EB}" dt="2023-03-22T07:13:58.551" v="61" actId="20577"/>
        <pc:sldMkLst>
          <pc:docMk/>
          <pc:sldMk cId="299230628" sldId="262"/>
        </pc:sldMkLst>
        <pc:spChg chg="mod">
          <ac:chgData name="Marly Nick" userId="7c6cda1f-f0d0-41f0-b21f-739d865f3061" providerId="ADAL" clId="{809C41C7-25BF-4FA0-9C7F-AAD1E5BFB8EB}" dt="2023-03-22T07:13:58.551" v="61" actId="20577"/>
          <ac:spMkLst>
            <pc:docMk/>
            <pc:sldMk cId="299230628" sldId="262"/>
            <ac:spMk id="4098" creationId="{E44E3FF9-D385-4019-8351-8AD93F8F9518}"/>
          </ac:spMkLst>
        </pc:spChg>
      </pc:sldChg>
      <pc:sldChg chg="modSp mod">
        <pc:chgData name="Marly Nick" userId="7c6cda1f-f0d0-41f0-b21f-739d865f3061" providerId="ADAL" clId="{809C41C7-25BF-4FA0-9C7F-AAD1E5BFB8EB}" dt="2023-03-22T07:14:41.947" v="67" actId="20577"/>
        <pc:sldMkLst>
          <pc:docMk/>
          <pc:sldMk cId="2023475934" sldId="263"/>
        </pc:sldMkLst>
        <pc:graphicFrameChg chg="modGraphic">
          <ac:chgData name="Marly Nick" userId="7c6cda1f-f0d0-41f0-b21f-739d865f3061" providerId="ADAL" clId="{809C41C7-25BF-4FA0-9C7F-AAD1E5BFB8EB}" dt="2023-03-22T07:14:41.947" v="67" actId="20577"/>
          <ac:graphicFrameMkLst>
            <pc:docMk/>
            <pc:sldMk cId="2023475934" sldId="263"/>
            <ac:graphicFrameMk id="2" creationId="{65319502-B5AF-452D-82A6-4174A70AF282}"/>
          </ac:graphicFrameMkLst>
        </pc:graphicFrameChg>
      </pc:sldChg>
      <pc:sldChg chg="modSp mod">
        <pc:chgData name="Marly Nick" userId="7c6cda1f-f0d0-41f0-b21f-739d865f3061" providerId="ADAL" clId="{809C41C7-25BF-4FA0-9C7F-AAD1E5BFB8EB}" dt="2023-03-22T07:31:14.335" v="390" actId="20577"/>
        <pc:sldMkLst>
          <pc:docMk/>
          <pc:sldMk cId="4078194087" sldId="264"/>
        </pc:sldMkLst>
        <pc:spChg chg="mod">
          <ac:chgData name="Marly Nick" userId="7c6cda1f-f0d0-41f0-b21f-739d865f3061" providerId="ADAL" clId="{809C41C7-25BF-4FA0-9C7F-AAD1E5BFB8EB}" dt="2023-03-22T07:31:14.335" v="390" actId="20577"/>
          <ac:spMkLst>
            <pc:docMk/>
            <pc:sldMk cId="4078194087" sldId="264"/>
            <ac:spMk id="4098" creationId="{E44E3FF9-D385-4019-8351-8AD93F8F9518}"/>
          </ac:spMkLst>
        </pc:spChg>
      </pc:sldChg>
      <pc:sldChg chg="modSp mod">
        <pc:chgData name="Marly Nick" userId="7c6cda1f-f0d0-41f0-b21f-739d865f3061" providerId="ADAL" clId="{809C41C7-25BF-4FA0-9C7F-AAD1E5BFB8EB}" dt="2023-03-22T07:28:32.681" v="320" actId="20577"/>
        <pc:sldMkLst>
          <pc:docMk/>
          <pc:sldMk cId="3380075546" sldId="265"/>
        </pc:sldMkLst>
        <pc:spChg chg="mod">
          <ac:chgData name="Marly Nick" userId="7c6cda1f-f0d0-41f0-b21f-739d865f3061" providerId="ADAL" clId="{809C41C7-25BF-4FA0-9C7F-AAD1E5BFB8EB}" dt="2023-03-22T07:28:32.681" v="320" actId="20577"/>
          <ac:spMkLst>
            <pc:docMk/>
            <pc:sldMk cId="3380075546" sldId="265"/>
            <ac:spMk id="4098" creationId="{E44E3FF9-D385-4019-8351-8AD93F8F9518}"/>
          </ac:spMkLst>
        </pc:spChg>
      </pc:sldChg>
      <pc:sldChg chg="modSp mod">
        <pc:chgData name="Marly Nick" userId="7c6cda1f-f0d0-41f0-b21f-739d865f3061" providerId="ADAL" clId="{809C41C7-25BF-4FA0-9C7F-AAD1E5BFB8EB}" dt="2023-03-22T07:29:40.929" v="344" actId="20577"/>
        <pc:sldMkLst>
          <pc:docMk/>
          <pc:sldMk cId="1958870933" sldId="266"/>
        </pc:sldMkLst>
        <pc:spChg chg="mod">
          <ac:chgData name="Marly Nick" userId="7c6cda1f-f0d0-41f0-b21f-739d865f3061" providerId="ADAL" clId="{809C41C7-25BF-4FA0-9C7F-AAD1E5BFB8EB}" dt="2023-03-22T07:29:40.929" v="344" actId="20577"/>
          <ac:spMkLst>
            <pc:docMk/>
            <pc:sldMk cId="1958870933" sldId="266"/>
            <ac:spMk id="4098" creationId="{E44E3FF9-D385-4019-8351-8AD93F8F9518}"/>
          </ac:spMkLst>
        </pc:spChg>
      </pc:sldChg>
      <pc:sldChg chg="modSp mod">
        <pc:chgData name="Marly Nick" userId="7c6cda1f-f0d0-41f0-b21f-739d865f3061" providerId="ADAL" clId="{809C41C7-25BF-4FA0-9C7F-AAD1E5BFB8EB}" dt="2023-03-22T07:30:25.302" v="376" actId="20577"/>
        <pc:sldMkLst>
          <pc:docMk/>
          <pc:sldMk cId="3699862793" sldId="267"/>
        </pc:sldMkLst>
        <pc:spChg chg="mod">
          <ac:chgData name="Marly Nick" userId="7c6cda1f-f0d0-41f0-b21f-739d865f3061" providerId="ADAL" clId="{809C41C7-25BF-4FA0-9C7F-AAD1E5BFB8EB}" dt="2023-03-22T07:30:25.302" v="376" actId="20577"/>
          <ac:spMkLst>
            <pc:docMk/>
            <pc:sldMk cId="3699862793" sldId="267"/>
            <ac:spMk id="4098" creationId="{E44E3FF9-D385-4019-8351-8AD93F8F9518}"/>
          </ac:spMkLst>
        </pc:spChg>
      </pc:sldChg>
      <pc:sldChg chg="modSp mod">
        <pc:chgData name="Marly Nick" userId="7c6cda1f-f0d0-41f0-b21f-739d865f3061" providerId="ADAL" clId="{809C41C7-25BF-4FA0-9C7F-AAD1E5BFB8EB}" dt="2023-03-22T07:21:09.740" v="162" actId="20577"/>
        <pc:sldMkLst>
          <pc:docMk/>
          <pc:sldMk cId="893520820" sldId="268"/>
        </pc:sldMkLst>
        <pc:spChg chg="mod">
          <ac:chgData name="Marly Nick" userId="7c6cda1f-f0d0-41f0-b21f-739d865f3061" providerId="ADAL" clId="{809C41C7-25BF-4FA0-9C7F-AAD1E5BFB8EB}" dt="2023-03-22T07:21:09.740" v="162" actId="20577"/>
          <ac:spMkLst>
            <pc:docMk/>
            <pc:sldMk cId="893520820" sldId="268"/>
            <ac:spMk id="4098" creationId="{E44E3FF9-D385-4019-8351-8AD93F8F9518}"/>
          </ac:spMkLst>
        </pc:spChg>
      </pc:sldChg>
      <pc:sldChg chg="modSp mod">
        <pc:chgData name="Marly Nick" userId="7c6cda1f-f0d0-41f0-b21f-739d865f3061" providerId="ADAL" clId="{809C41C7-25BF-4FA0-9C7F-AAD1E5BFB8EB}" dt="2023-03-22T07:32:34.665" v="408" actId="20577"/>
        <pc:sldMkLst>
          <pc:docMk/>
          <pc:sldMk cId="802879732" sldId="269"/>
        </pc:sldMkLst>
        <pc:spChg chg="mod">
          <ac:chgData name="Marly Nick" userId="7c6cda1f-f0d0-41f0-b21f-739d865f3061" providerId="ADAL" clId="{809C41C7-25BF-4FA0-9C7F-AAD1E5BFB8EB}" dt="2023-03-22T07:32:34.665" v="408" actId="20577"/>
          <ac:spMkLst>
            <pc:docMk/>
            <pc:sldMk cId="802879732" sldId="269"/>
            <ac:spMk id="4098" creationId="{E44E3FF9-D385-4019-8351-8AD93F8F9518}"/>
          </ac:spMkLst>
        </pc:spChg>
      </pc:sldChg>
      <pc:sldChg chg="modSp mod">
        <pc:chgData name="Marly Nick" userId="7c6cda1f-f0d0-41f0-b21f-739d865f3061" providerId="ADAL" clId="{809C41C7-25BF-4FA0-9C7F-AAD1E5BFB8EB}" dt="2023-03-22T07:16:38.951" v="89" actId="20577"/>
        <pc:sldMkLst>
          <pc:docMk/>
          <pc:sldMk cId="2960795506" sldId="270"/>
        </pc:sldMkLst>
        <pc:spChg chg="mod">
          <ac:chgData name="Marly Nick" userId="7c6cda1f-f0d0-41f0-b21f-739d865f3061" providerId="ADAL" clId="{809C41C7-25BF-4FA0-9C7F-AAD1E5BFB8EB}" dt="2023-03-22T07:16:38.951" v="89" actId="20577"/>
          <ac:spMkLst>
            <pc:docMk/>
            <pc:sldMk cId="2960795506" sldId="270"/>
            <ac:spMk id="4098" creationId="{E44E3FF9-D385-4019-8351-8AD93F8F9518}"/>
          </ac:spMkLst>
        </pc:spChg>
      </pc:sldChg>
      <pc:sldChg chg="modSp mod">
        <pc:chgData name="Marly Nick" userId="7c6cda1f-f0d0-41f0-b21f-739d865f3061" providerId="ADAL" clId="{809C41C7-25BF-4FA0-9C7F-AAD1E5BFB8EB}" dt="2023-03-22T07:20:56.707" v="154" actId="404"/>
        <pc:sldMkLst>
          <pc:docMk/>
          <pc:sldMk cId="3499972253" sldId="271"/>
        </pc:sldMkLst>
        <pc:spChg chg="mod">
          <ac:chgData name="Marly Nick" userId="7c6cda1f-f0d0-41f0-b21f-739d865f3061" providerId="ADAL" clId="{809C41C7-25BF-4FA0-9C7F-AAD1E5BFB8EB}" dt="2023-03-22T07:20:56.707" v="154" actId="404"/>
          <ac:spMkLst>
            <pc:docMk/>
            <pc:sldMk cId="3499972253" sldId="271"/>
            <ac:spMk id="4098" creationId="{E44E3FF9-D385-4019-8351-8AD93F8F9518}"/>
          </ac:spMkLst>
        </pc:spChg>
      </pc:sldChg>
      <pc:sldChg chg="modSp mod">
        <pc:chgData name="Marly Nick" userId="7c6cda1f-f0d0-41f0-b21f-739d865f3061" providerId="ADAL" clId="{809C41C7-25BF-4FA0-9C7F-AAD1E5BFB8EB}" dt="2023-03-22T07:27:54.141" v="298" actId="20577"/>
        <pc:sldMkLst>
          <pc:docMk/>
          <pc:sldMk cId="2686161696" sldId="273"/>
        </pc:sldMkLst>
        <pc:spChg chg="mod">
          <ac:chgData name="Marly Nick" userId="7c6cda1f-f0d0-41f0-b21f-739d865f3061" providerId="ADAL" clId="{809C41C7-25BF-4FA0-9C7F-AAD1E5BFB8EB}" dt="2023-03-22T07:27:54.141" v="298" actId="20577"/>
          <ac:spMkLst>
            <pc:docMk/>
            <pc:sldMk cId="2686161696" sldId="273"/>
            <ac:spMk id="4098" creationId="{E44E3FF9-D385-4019-8351-8AD93F8F9518}"/>
          </ac:spMkLst>
        </pc:spChg>
      </pc:sldChg>
      <pc:sldChg chg="modSp mod">
        <pc:chgData name="Marly Nick" userId="7c6cda1f-f0d0-41f0-b21f-739d865f3061" providerId="ADAL" clId="{809C41C7-25BF-4FA0-9C7F-AAD1E5BFB8EB}" dt="2023-03-22T07:28:15.043" v="319" actId="20577"/>
        <pc:sldMkLst>
          <pc:docMk/>
          <pc:sldMk cId="4029671234" sldId="274"/>
        </pc:sldMkLst>
        <pc:spChg chg="mod">
          <ac:chgData name="Marly Nick" userId="7c6cda1f-f0d0-41f0-b21f-739d865f3061" providerId="ADAL" clId="{809C41C7-25BF-4FA0-9C7F-AAD1E5BFB8EB}" dt="2023-03-22T07:28:15.043" v="319" actId="20577"/>
          <ac:spMkLst>
            <pc:docMk/>
            <pc:sldMk cId="4029671234" sldId="274"/>
            <ac:spMk id="4098" creationId="{E44E3FF9-D385-4019-8351-8AD93F8F9518}"/>
          </ac:spMkLst>
        </pc:spChg>
      </pc:sldChg>
      <pc:sldChg chg="modSp mod">
        <pc:chgData name="Marly Nick" userId="7c6cda1f-f0d0-41f0-b21f-739d865f3061" providerId="ADAL" clId="{809C41C7-25BF-4FA0-9C7F-AAD1E5BFB8EB}" dt="2023-03-22T07:24:17.385" v="204" actId="20577"/>
        <pc:sldMkLst>
          <pc:docMk/>
          <pc:sldMk cId="547750582" sldId="275"/>
        </pc:sldMkLst>
        <pc:spChg chg="mod">
          <ac:chgData name="Marly Nick" userId="7c6cda1f-f0d0-41f0-b21f-739d865f3061" providerId="ADAL" clId="{809C41C7-25BF-4FA0-9C7F-AAD1E5BFB8EB}" dt="2023-03-22T07:24:17.385" v="204" actId="20577"/>
          <ac:spMkLst>
            <pc:docMk/>
            <pc:sldMk cId="547750582" sldId="275"/>
            <ac:spMk id="4098" creationId="{E44E3FF9-D385-4019-8351-8AD93F8F9518}"/>
          </ac:spMkLst>
        </pc:spChg>
      </pc:sldChg>
      <pc:sldChg chg="modSp mod">
        <pc:chgData name="Marly Nick" userId="7c6cda1f-f0d0-41f0-b21f-739d865f3061" providerId="ADAL" clId="{809C41C7-25BF-4FA0-9C7F-AAD1E5BFB8EB}" dt="2023-03-22T07:31:34.498" v="394" actId="20577"/>
        <pc:sldMkLst>
          <pc:docMk/>
          <pc:sldMk cId="1208012554" sldId="276"/>
        </pc:sldMkLst>
        <pc:spChg chg="mod">
          <ac:chgData name="Marly Nick" userId="7c6cda1f-f0d0-41f0-b21f-739d865f3061" providerId="ADAL" clId="{809C41C7-25BF-4FA0-9C7F-AAD1E5BFB8EB}" dt="2023-03-22T07:31:34.498" v="394" actId="20577"/>
          <ac:spMkLst>
            <pc:docMk/>
            <pc:sldMk cId="1208012554" sldId="276"/>
            <ac:spMk id="4098" creationId="{E44E3FF9-D385-4019-8351-8AD93F8F9518}"/>
          </ac:spMkLst>
        </pc:spChg>
      </pc:sldChg>
      <pc:sldChg chg="modSp mod">
        <pc:chgData name="Marly Nick" userId="7c6cda1f-f0d0-41f0-b21f-739d865f3061" providerId="ADAL" clId="{809C41C7-25BF-4FA0-9C7F-AAD1E5BFB8EB}" dt="2023-03-22T07:13:13.456" v="56" actId="20577"/>
        <pc:sldMkLst>
          <pc:docMk/>
          <pc:sldMk cId="1454210048" sldId="277"/>
        </pc:sldMkLst>
        <pc:spChg chg="mod">
          <ac:chgData name="Marly Nick" userId="7c6cda1f-f0d0-41f0-b21f-739d865f3061" providerId="ADAL" clId="{809C41C7-25BF-4FA0-9C7F-AAD1E5BFB8EB}" dt="2023-03-22T07:13:13.456" v="56" actId="20577"/>
          <ac:spMkLst>
            <pc:docMk/>
            <pc:sldMk cId="1454210048" sldId="277"/>
            <ac:spMk id="4098" creationId="{E44E3FF9-D385-4019-8351-8AD93F8F9518}"/>
          </ac:spMkLst>
        </pc:spChg>
      </pc:sldChg>
      <pc:sldChg chg="modSp mod">
        <pc:chgData name="Marly Nick" userId="7c6cda1f-f0d0-41f0-b21f-739d865f3061" providerId="ADAL" clId="{809C41C7-25BF-4FA0-9C7F-AAD1E5BFB8EB}" dt="2023-03-22T07:23:09.651" v="188" actId="20577"/>
        <pc:sldMkLst>
          <pc:docMk/>
          <pc:sldMk cId="137030736" sldId="278"/>
        </pc:sldMkLst>
        <pc:spChg chg="mod">
          <ac:chgData name="Marly Nick" userId="7c6cda1f-f0d0-41f0-b21f-739d865f3061" providerId="ADAL" clId="{809C41C7-25BF-4FA0-9C7F-AAD1E5BFB8EB}" dt="2023-03-22T07:23:09.651" v="188" actId="20577"/>
          <ac:spMkLst>
            <pc:docMk/>
            <pc:sldMk cId="137030736" sldId="278"/>
            <ac:spMk id="4098" creationId="{E44E3FF9-D385-4019-8351-8AD93F8F951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3F0B1-5568-478F-9835-20990B8D9FC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D5FDA357-0918-4824-B86D-8EF6D0B0ECD7}">
      <dgm:prSet/>
      <dgm:spPr>
        <a:xfrm>
          <a:off x="0" y="39687"/>
          <a:ext cx="3286125" cy="1971675"/>
        </a:xfrm>
        <a:prstGeom prst="rect">
          <a:avLst/>
        </a:prstGeom>
      </dgm:spPr>
      <dgm:t>
        <a:bodyPr/>
        <a:lstStyle/>
        <a:p>
          <a:pPr>
            <a:buNone/>
          </a:pPr>
          <a:r>
            <a:rPr lang="en-GB" dirty="0">
              <a:latin typeface="Calibri" panose="020F0502020204030204"/>
              <a:ea typeface="+mn-ea"/>
              <a:cs typeface="+mn-cs"/>
            </a:rPr>
            <a:t>1. Quality, continuity and safety of care</a:t>
          </a:r>
        </a:p>
      </dgm:t>
    </dgm:pt>
    <dgm:pt modelId="{A14A9689-D170-4195-BA28-17CF59EC1B2F}" type="parTrans" cxnId="{9A581DA0-E5AB-4291-8790-CEDED1178034}">
      <dgm:prSet/>
      <dgm:spPr/>
      <dgm:t>
        <a:bodyPr/>
        <a:lstStyle/>
        <a:p>
          <a:endParaRPr lang="en-GB"/>
        </a:p>
      </dgm:t>
    </dgm:pt>
    <dgm:pt modelId="{4DDC8E5B-4C53-4CBC-ABF5-B5FB7A616086}" type="sibTrans" cxnId="{9A581DA0-E5AB-4291-8790-CEDED1178034}">
      <dgm:prSet/>
      <dgm:spPr/>
      <dgm:t>
        <a:bodyPr/>
        <a:lstStyle/>
        <a:p>
          <a:endParaRPr lang="en-GB"/>
        </a:p>
      </dgm:t>
    </dgm:pt>
    <dgm:pt modelId="{E4227BB6-905D-45C5-A3EC-00033B8FC92B}">
      <dgm:prSet/>
      <dgm:spPr/>
      <dgm:t>
        <a:bodyPr/>
        <a:lstStyle/>
        <a:p>
          <a:pPr>
            <a:buNone/>
          </a:pPr>
          <a:r>
            <a:rPr lang="nl-BE" dirty="0">
              <a:latin typeface="Calibri" panose="020F0502020204030204"/>
              <a:ea typeface="+mn-ea"/>
              <a:cs typeface="+mn-cs"/>
            </a:rPr>
            <a:t>2. Citizen empowerment and access to health data</a:t>
          </a:r>
        </a:p>
      </dgm:t>
    </dgm:pt>
    <dgm:pt modelId="{710E17E0-ADB3-4ABD-BB1C-638B092C0CBA}" type="parTrans" cxnId="{64A2559A-D82E-4E52-A781-87E1FCFF8A26}">
      <dgm:prSet/>
      <dgm:spPr/>
      <dgm:t>
        <a:bodyPr/>
        <a:lstStyle/>
        <a:p>
          <a:endParaRPr lang="nl-BE"/>
        </a:p>
      </dgm:t>
    </dgm:pt>
    <dgm:pt modelId="{2F7C2D1A-475D-4E5D-AECE-D976B8ACBC8A}" type="sibTrans" cxnId="{64A2559A-D82E-4E52-A781-87E1FCFF8A26}">
      <dgm:prSet/>
      <dgm:spPr/>
      <dgm:t>
        <a:bodyPr/>
        <a:lstStyle/>
        <a:p>
          <a:endParaRPr lang="nl-BE"/>
        </a:p>
      </dgm:t>
    </dgm:pt>
    <dgm:pt modelId="{68668558-BF14-469A-BCBD-BD64AEF77F41}">
      <dgm:prSet/>
      <dgm:spPr/>
      <dgm:t>
        <a:bodyPr/>
        <a:lstStyle/>
        <a:p>
          <a:pPr>
            <a:buNone/>
          </a:pPr>
          <a:r>
            <a:rPr lang="en-GB" dirty="0">
              <a:latin typeface="Calibri" panose="020F0502020204030204"/>
              <a:ea typeface="+mn-ea"/>
              <a:cs typeface="+mn-cs"/>
            </a:rPr>
            <a:t>3. HCP empowerment and access to health data</a:t>
          </a:r>
          <a:endParaRPr lang="nl-BE" dirty="0">
            <a:latin typeface="Calibri" panose="020F0502020204030204"/>
            <a:ea typeface="+mn-ea"/>
            <a:cs typeface="+mn-cs"/>
          </a:endParaRPr>
        </a:p>
      </dgm:t>
    </dgm:pt>
    <dgm:pt modelId="{EFAC4B27-FE27-44E4-A332-4D9A5652F983}" type="parTrans" cxnId="{6431D285-79F5-4143-A909-B6E3C90402BE}">
      <dgm:prSet/>
      <dgm:spPr/>
      <dgm:t>
        <a:bodyPr/>
        <a:lstStyle/>
        <a:p>
          <a:endParaRPr lang="nl-BE"/>
        </a:p>
      </dgm:t>
    </dgm:pt>
    <dgm:pt modelId="{48CA9884-3D18-4CC0-8A89-42DA08CCCC05}" type="sibTrans" cxnId="{6431D285-79F5-4143-A909-B6E3C90402BE}">
      <dgm:prSet/>
      <dgm:spPr/>
      <dgm:t>
        <a:bodyPr/>
        <a:lstStyle/>
        <a:p>
          <a:endParaRPr lang="nl-BE"/>
        </a:p>
      </dgm:t>
    </dgm:pt>
    <dgm:pt modelId="{1866512D-46C3-4A9F-BC13-71C8B2E7A99D}">
      <dgm:prSet/>
      <dgm:spPr/>
      <dgm:t>
        <a:bodyPr/>
        <a:lstStyle/>
        <a:p>
          <a:pPr>
            <a:buNone/>
          </a:pPr>
          <a:r>
            <a:rPr lang="en-GB" dirty="0">
              <a:latin typeface="Calibri" panose="020F0502020204030204"/>
              <a:ea typeface="+mn-ea"/>
              <a:cs typeface="+mn-cs"/>
            </a:rPr>
            <a:t>4. Facilitate the exchange of data on care and health</a:t>
          </a:r>
          <a:endParaRPr lang="nl-BE" dirty="0">
            <a:latin typeface="Calibri" panose="020F0502020204030204"/>
            <a:ea typeface="+mn-ea"/>
            <a:cs typeface="+mn-cs"/>
          </a:endParaRPr>
        </a:p>
      </dgm:t>
    </dgm:pt>
    <dgm:pt modelId="{C7AA5BA8-0F92-492E-B575-402C6D73B52F}" type="parTrans" cxnId="{7F9F7B6C-44F0-4936-B8C0-CE6A1FA0EF52}">
      <dgm:prSet/>
      <dgm:spPr/>
      <dgm:t>
        <a:bodyPr/>
        <a:lstStyle/>
        <a:p>
          <a:endParaRPr lang="nl-BE"/>
        </a:p>
      </dgm:t>
    </dgm:pt>
    <dgm:pt modelId="{4A54868C-0FEA-47CF-BD9E-EC966842D94F}" type="sibTrans" cxnId="{7F9F7B6C-44F0-4936-B8C0-CE6A1FA0EF52}">
      <dgm:prSet/>
      <dgm:spPr/>
      <dgm:t>
        <a:bodyPr/>
        <a:lstStyle/>
        <a:p>
          <a:endParaRPr lang="nl-BE"/>
        </a:p>
      </dgm:t>
    </dgm:pt>
    <dgm:pt modelId="{4D7AAFE6-23DC-44D5-97FC-2993E998FDAE}">
      <dgm:prSet/>
      <dgm:spPr/>
      <dgm:t>
        <a:bodyPr/>
        <a:lstStyle/>
        <a:p>
          <a:pPr>
            <a:buNone/>
          </a:pPr>
          <a:r>
            <a:rPr lang="en-GB" dirty="0">
              <a:latin typeface="Calibri" panose="020F0502020204030204"/>
              <a:ea typeface="+mn-ea"/>
              <a:cs typeface="+mn-cs"/>
            </a:rPr>
            <a:t>5. Innovation and stimulation of research and development</a:t>
          </a:r>
          <a:endParaRPr lang="nl-BE" dirty="0">
            <a:latin typeface="Calibri" panose="020F0502020204030204"/>
            <a:ea typeface="+mn-ea"/>
            <a:cs typeface="+mn-cs"/>
          </a:endParaRPr>
        </a:p>
      </dgm:t>
    </dgm:pt>
    <dgm:pt modelId="{3CCF1441-4E0D-4B65-AB1E-F0BE3618F4F8}" type="parTrans" cxnId="{DF961D41-0129-40D6-B9A3-8B2AD6F237CF}">
      <dgm:prSet/>
      <dgm:spPr/>
      <dgm:t>
        <a:bodyPr/>
        <a:lstStyle/>
        <a:p>
          <a:endParaRPr lang="nl-BE"/>
        </a:p>
      </dgm:t>
    </dgm:pt>
    <dgm:pt modelId="{A14D2A88-C8C8-499A-A0F0-ACF8200EB4F6}" type="sibTrans" cxnId="{DF961D41-0129-40D6-B9A3-8B2AD6F237CF}">
      <dgm:prSet/>
      <dgm:spPr/>
      <dgm:t>
        <a:bodyPr/>
        <a:lstStyle/>
        <a:p>
          <a:endParaRPr lang="nl-BE"/>
        </a:p>
      </dgm:t>
    </dgm:pt>
    <dgm:pt modelId="{614B6397-AB5E-49F9-8834-91EF5D282A61}">
      <dgm:prSet/>
      <dgm:spPr/>
      <dgm:t>
        <a:bodyPr/>
        <a:lstStyle/>
        <a:p>
          <a:pPr>
            <a:buNone/>
          </a:pPr>
          <a:r>
            <a:rPr lang="en-GB" dirty="0">
              <a:latin typeface="Calibri" panose="020F0502020204030204"/>
              <a:ea typeface="+mn-ea"/>
              <a:cs typeface="+mn-cs"/>
            </a:rPr>
            <a:t>6. Digitizing and optimizing administrative processing</a:t>
          </a:r>
          <a:endParaRPr lang="nl-BE" dirty="0">
            <a:latin typeface="Calibri" panose="020F0502020204030204"/>
            <a:ea typeface="+mn-ea"/>
            <a:cs typeface="+mn-cs"/>
          </a:endParaRPr>
        </a:p>
      </dgm:t>
    </dgm:pt>
    <dgm:pt modelId="{8FA92D27-0EF8-4973-AF91-EE2EF46AED5D}" type="parTrans" cxnId="{47EE5A11-38DC-49B4-A557-AD3510A512C8}">
      <dgm:prSet/>
      <dgm:spPr/>
      <dgm:t>
        <a:bodyPr/>
        <a:lstStyle/>
        <a:p>
          <a:endParaRPr lang="nl-BE"/>
        </a:p>
      </dgm:t>
    </dgm:pt>
    <dgm:pt modelId="{BAF13967-14F7-442F-B764-ABCDE7E2CB87}" type="sibTrans" cxnId="{47EE5A11-38DC-49B4-A557-AD3510A512C8}">
      <dgm:prSet/>
      <dgm:spPr/>
      <dgm:t>
        <a:bodyPr/>
        <a:lstStyle/>
        <a:p>
          <a:endParaRPr lang="nl-BE"/>
        </a:p>
      </dgm:t>
    </dgm:pt>
    <dgm:pt modelId="{43ABE8EB-C123-4D5E-AAFB-06E0CEA38047}" type="pres">
      <dgm:prSet presAssocID="{46F3F0B1-5568-478F-9835-20990B8D9FC1}" presName="diagram" presStyleCnt="0">
        <dgm:presLayoutVars>
          <dgm:dir/>
          <dgm:resizeHandles val="exact"/>
        </dgm:presLayoutVars>
      </dgm:prSet>
      <dgm:spPr/>
    </dgm:pt>
    <dgm:pt modelId="{F79C1683-00B3-4A37-8B89-084DE7E4E861}" type="pres">
      <dgm:prSet presAssocID="{D5FDA357-0918-4824-B86D-8EF6D0B0ECD7}" presName="node" presStyleLbl="node1" presStyleIdx="0" presStyleCnt="6">
        <dgm:presLayoutVars>
          <dgm:bulletEnabled val="1"/>
        </dgm:presLayoutVars>
      </dgm:prSet>
      <dgm:spPr/>
    </dgm:pt>
    <dgm:pt modelId="{ED3E544B-0A16-4364-96DE-3B28DFA08D38}" type="pres">
      <dgm:prSet presAssocID="{4DDC8E5B-4C53-4CBC-ABF5-B5FB7A616086}" presName="sibTrans" presStyleCnt="0"/>
      <dgm:spPr/>
    </dgm:pt>
    <dgm:pt modelId="{8354DA13-5B55-42A5-925D-B27B9AB4111D}" type="pres">
      <dgm:prSet presAssocID="{E4227BB6-905D-45C5-A3EC-00033B8FC92B}" presName="node" presStyleLbl="node1" presStyleIdx="1" presStyleCnt="6">
        <dgm:presLayoutVars>
          <dgm:bulletEnabled val="1"/>
        </dgm:presLayoutVars>
      </dgm:prSet>
      <dgm:spPr/>
    </dgm:pt>
    <dgm:pt modelId="{562B1D0E-A4EF-4323-8836-DD3EE2C9FCF1}" type="pres">
      <dgm:prSet presAssocID="{2F7C2D1A-475D-4E5D-AECE-D976B8ACBC8A}" presName="sibTrans" presStyleCnt="0"/>
      <dgm:spPr/>
    </dgm:pt>
    <dgm:pt modelId="{8981200A-814E-49EC-95CB-165D2E0724D3}" type="pres">
      <dgm:prSet presAssocID="{68668558-BF14-469A-BCBD-BD64AEF77F41}" presName="node" presStyleLbl="node1" presStyleIdx="2" presStyleCnt="6">
        <dgm:presLayoutVars>
          <dgm:bulletEnabled val="1"/>
        </dgm:presLayoutVars>
      </dgm:prSet>
      <dgm:spPr/>
    </dgm:pt>
    <dgm:pt modelId="{ECA093B2-2D7A-4BC4-AC41-05C360C4F66D}" type="pres">
      <dgm:prSet presAssocID="{48CA9884-3D18-4CC0-8A89-42DA08CCCC05}" presName="sibTrans" presStyleCnt="0"/>
      <dgm:spPr/>
    </dgm:pt>
    <dgm:pt modelId="{243F5E6F-97BA-4873-998E-C292F6DC7DF7}" type="pres">
      <dgm:prSet presAssocID="{1866512D-46C3-4A9F-BC13-71C8B2E7A99D}" presName="node" presStyleLbl="node1" presStyleIdx="3" presStyleCnt="6">
        <dgm:presLayoutVars>
          <dgm:bulletEnabled val="1"/>
        </dgm:presLayoutVars>
      </dgm:prSet>
      <dgm:spPr/>
    </dgm:pt>
    <dgm:pt modelId="{923A9C27-9002-44EC-91A3-74A4330EC30D}" type="pres">
      <dgm:prSet presAssocID="{4A54868C-0FEA-47CF-BD9E-EC966842D94F}" presName="sibTrans" presStyleCnt="0"/>
      <dgm:spPr/>
    </dgm:pt>
    <dgm:pt modelId="{B12B965D-BBBC-4FA2-88D0-AB966DB79987}" type="pres">
      <dgm:prSet presAssocID="{4D7AAFE6-23DC-44D5-97FC-2993E998FDAE}" presName="node" presStyleLbl="node1" presStyleIdx="4" presStyleCnt="6">
        <dgm:presLayoutVars>
          <dgm:bulletEnabled val="1"/>
        </dgm:presLayoutVars>
      </dgm:prSet>
      <dgm:spPr/>
    </dgm:pt>
    <dgm:pt modelId="{80C4C176-925D-4B33-B38D-5E4D573F0FFC}" type="pres">
      <dgm:prSet presAssocID="{A14D2A88-C8C8-499A-A0F0-ACF8200EB4F6}" presName="sibTrans" presStyleCnt="0"/>
      <dgm:spPr/>
    </dgm:pt>
    <dgm:pt modelId="{B0B94BFE-9636-43F0-8001-DB022E6567E0}" type="pres">
      <dgm:prSet presAssocID="{614B6397-AB5E-49F9-8834-91EF5D282A61}" presName="node" presStyleLbl="node1" presStyleIdx="5" presStyleCnt="6">
        <dgm:presLayoutVars>
          <dgm:bulletEnabled val="1"/>
        </dgm:presLayoutVars>
      </dgm:prSet>
      <dgm:spPr/>
    </dgm:pt>
  </dgm:ptLst>
  <dgm:cxnLst>
    <dgm:cxn modelId="{47EE5A11-38DC-49B4-A557-AD3510A512C8}" srcId="{46F3F0B1-5568-478F-9835-20990B8D9FC1}" destId="{614B6397-AB5E-49F9-8834-91EF5D282A61}" srcOrd="5" destOrd="0" parTransId="{8FA92D27-0EF8-4973-AF91-EE2EF46AED5D}" sibTransId="{BAF13967-14F7-442F-B764-ABCDE7E2CB87}"/>
    <dgm:cxn modelId="{ED8F5F23-7E94-41AE-8C92-B666652C139D}" type="presOf" srcId="{E4227BB6-905D-45C5-A3EC-00033B8FC92B}" destId="{8354DA13-5B55-42A5-925D-B27B9AB4111D}" srcOrd="0" destOrd="0" presId="urn:microsoft.com/office/officeart/2005/8/layout/default"/>
    <dgm:cxn modelId="{3B84E32D-8FD0-458D-B3AA-57CE167446F5}" type="presOf" srcId="{68668558-BF14-469A-BCBD-BD64AEF77F41}" destId="{8981200A-814E-49EC-95CB-165D2E0724D3}" srcOrd="0" destOrd="0" presId="urn:microsoft.com/office/officeart/2005/8/layout/default"/>
    <dgm:cxn modelId="{646BE63C-4BEF-4DC5-AF7A-DE8FDD6D2B56}" type="presOf" srcId="{614B6397-AB5E-49F9-8834-91EF5D282A61}" destId="{B0B94BFE-9636-43F0-8001-DB022E6567E0}" srcOrd="0" destOrd="0" presId="urn:microsoft.com/office/officeart/2005/8/layout/default"/>
    <dgm:cxn modelId="{DF961D41-0129-40D6-B9A3-8B2AD6F237CF}" srcId="{46F3F0B1-5568-478F-9835-20990B8D9FC1}" destId="{4D7AAFE6-23DC-44D5-97FC-2993E998FDAE}" srcOrd="4" destOrd="0" parTransId="{3CCF1441-4E0D-4B65-AB1E-F0BE3618F4F8}" sibTransId="{A14D2A88-C8C8-499A-A0F0-ACF8200EB4F6}"/>
    <dgm:cxn modelId="{7F9F7B6C-44F0-4936-B8C0-CE6A1FA0EF52}" srcId="{46F3F0B1-5568-478F-9835-20990B8D9FC1}" destId="{1866512D-46C3-4A9F-BC13-71C8B2E7A99D}" srcOrd="3" destOrd="0" parTransId="{C7AA5BA8-0F92-492E-B575-402C6D73B52F}" sibTransId="{4A54868C-0FEA-47CF-BD9E-EC966842D94F}"/>
    <dgm:cxn modelId="{2F12A755-116A-4B9F-88AB-64FB0A45586E}" type="presOf" srcId="{1866512D-46C3-4A9F-BC13-71C8B2E7A99D}" destId="{243F5E6F-97BA-4873-998E-C292F6DC7DF7}" srcOrd="0" destOrd="0" presId="urn:microsoft.com/office/officeart/2005/8/layout/default"/>
    <dgm:cxn modelId="{98B40C79-CE86-415F-A5F8-290FE5E8FC67}" type="presOf" srcId="{D5FDA357-0918-4824-B86D-8EF6D0B0ECD7}" destId="{F79C1683-00B3-4A37-8B89-084DE7E4E861}" srcOrd="0" destOrd="0" presId="urn:microsoft.com/office/officeart/2005/8/layout/default"/>
    <dgm:cxn modelId="{6431D285-79F5-4143-A909-B6E3C90402BE}" srcId="{46F3F0B1-5568-478F-9835-20990B8D9FC1}" destId="{68668558-BF14-469A-BCBD-BD64AEF77F41}" srcOrd="2" destOrd="0" parTransId="{EFAC4B27-FE27-44E4-A332-4D9A5652F983}" sibTransId="{48CA9884-3D18-4CC0-8A89-42DA08CCCC05}"/>
    <dgm:cxn modelId="{64A2559A-D82E-4E52-A781-87E1FCFF8A26}" srcId="{46F3F0B1-5568-478F-9835-20990B8D9FC1}" destId="{E4227BB6-905D-45C5-A3EC-00033B8FC92B}" srcOrd="1" destOrd="0" parTransId="{710E17E0-ADB3-4ABD-BB1C-638B092C0CBA}" sibTransId="{2F7C2D1A-475D-4E5D-AECE-D976B8ACBC8A}"/>
    <dgm:cxn modelId="{9A581DA0-E5AB-4291-8790-CEDED1178034}" srcId="{46F3F0B1-5568-478F-9835-20990B8D9FC1}" destId="{D5FDA357-0918-4824-B86D-8EF6D0B0ECD7}" srcOrd="0" destOrd="0" parTransId="{A14A9689-D170-4195-BA28-17CF59EC1B2F}" sibTransId="{4DDC8E5B-4C53-4CBC-ABF5-B5FB7A616086}"/>
    <dgm:cxn modelId="{B50866B8-4A45-4862-8358-C9FBD85F7319}" type="presOf" srcId="{4D7AAFE6-23DC-44D5-97FC-2993E998FDAE}" destId="{B12B965D-BBBC-4FA2-88D0-AB966DB79987}" srcOrd="0" destOrd="0" presId="urn:microsoft.com/office/officeart/2005/8/layout/default"/>
    <dgm:cxn modelId="{C0D78EFB-1BAE-447D-A972-BDFB61721DEE}" type="presOf" srcId="{46F3F0B1-5568-478F-9835-20990B8D9FC1}" destId="{43ABE8EB-C123-4D5E-AAFB-06E0CEA38047}" srcOrd="0" destOrd="0" presId="urn:microsoft.com/office/officeart/2005/8/layout/default"/>
    <dgm:cxn modelId="{B6D07EEA-0B58-4787-89B8-75DEC12FC966}" type="presParOf" srcId="{43ABE8EB-C123-4D5E-AAFB-06E0CEA38047}" destId="{F79C1683-00B3-4A37-8B89-084DE7E4E861}" srcOrd="0" destOrd="0" presId="urn:microsoft.com/office/officeart/2005/8/layout/default"/>
    <dgm:cxn modelId="{90A74F56-78DC-4E1D-B39C-0768DD79CE20}" type="presParOf" srcId="{43ABE8EB-C123-4D5E-AAFB-06E0CEA38047}" destId="{ED3E544B-0A16-4364-96DE-3B28DFA08D38}" srcOrd="1" destOrd="0" presId="urn:microsoft.com/office/officeart/2005/8/layout/default"/>
    <dgm:cxn modelId="{F09E3173-98FE-4D41-AA20-CAD8078635AC}" type="presParOf" srcId="{43ABE8EB-C123-4D5E-AAFB-06E0CEA38047}" destId="{8354DA13-5B55-42A5-925D-B27B9AB4111D}" srcOrd="2" destOrd="0" presId="urn:microsoft.com/office/officeart/2005/8/layout/default"/>
    <dgm:cxn modelId="{D638A21E-1ABA-4A93-B515-2E5D3C36191B}" type="presParOf" srcId="{43ABE8EB-C123-4D5E-AAFB-06E0CEA38047}" destId="{562B1D0E-A4EF-4323-8836-DD3EE2C9FCF1}" srcOrd="3" destOrd="0" presId="urn:microsoft.com/office/officeart/2005/8/layout/default"/>
    <dgm:cxn modelId="{20D2A387-C664-4751-8E28-308D07951E71}" type="presParOf" srcId="{43ABE8EB-C123-4D5E-AAFB-06E0CEA38047}" destId="{8981200A-814E-49EC-95CB-165D2E0724D3}" srcOrd="4" destOrd="0" presId="urn:microsoft.com/office/officeart/2005/8/layout/default"/>
    <dgm:cxn modelId="{4EE13E0B-D4A0-4017-AC5E-650275AF7286}" type="presParOf" srcId="{43ABE8EB-C123-4D5E-AAFB-06E0CEA38047}" destId="{ECA093B2-2D7A-4BC4-AC41-05C360C4F66D}" srcOrd="5" destOrd="0" presId="urn:microsoft.com/office/officeart/2005/8/layout/default"/>
    <dgm:cxn modelId="{656C4F60-33A9-42A3-93D0-21C30AE5D918}" type="presParOf" srcId="{43ABE8EB-C123-4D5E-AAFB-06E0CEA38047}" destId="{243F5E6F-97BA-4873-998E-C292F6DC7DF7}" srcOrd="6" destOrd="0" presId="urn:microsoft.com/office/officeart/2005/8/layout/default"/>
    <dgm:cxn modelId="{D5AC1997-CD24-417F-B356-30AAA777071D}" type="presParOf" srcId="{43ABE8EB-C123-4D5E-AAFB-06E0CEA38047}" destId="{923A9C27-9002-44EC-91A3-74A4330EC30D}" srcOrd="7" destOrd="0" presId="urn:microsoft.com/office/officeart/2005/8/layout/default"/>
    <dgm:cxn modelId="{4D9F2E57-460D-4E76-8A09-CA39F483D379}" type="presParOf" srcId="{43ABE8EB-C123-4D5E-AAFB-06E0CEA38047}" destId="{B12B965D-BBBC-4FA2-88D0-AB966DB79987}" srcOrd="8" destOrd="0" presId="urn:microsoft.com/office/officeart/2005/8/layout/default"/>
    <dgm:cxn modelId="{C967C7A4-9171-4584-B653-1E91A0ACE176}" type="presParOf" srcId="{43ABE8EB-C123-4D5E-AAFB-06E0CEA38047}" destId="{80C4C176-925D-4B33-B38D-5E4D573F0FFC}" srcOrd="9" destOrd="0" presId="urn:microsoft.com/office/officeart/2005/8/layout/default"/>
    <dgm:cxn modelId="{B6C99651-9EFC-4F41-9DFA-745808836F05}" type="presParOf" srcId="{43ABE8EB-C123-4D5E-AAFB-06E0CEA38047}" destId="{B0B94BFE-9636-43F0-8001-DB022E6567E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C1683-00B3-4A37-8B89-084DE7E4E861}">
      <dsp:nvSpPr>
        <dsp:cNvPr id="0" name=""/>
        <dsp:cNvSpPr/>
      </dsp:nvSpPr>
      <dsp:spPr>
        <a:xfrm>
          <a:off x="0" y="308521"/>
          <a:ext cx="2071318" cy="12427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panose="020F0502020204030204"/>
              <a:ea typeface="+mn-ea"/>
              <a:cs typeface="+mn-cs"/>
            </a:rPr>
            <a:t>1. Quality, continuity and safety of care</a:t>
          </a:r>
        </a:p>
      </dsp:txBody>
      <dsp:txXfrm>
        <a:off x="0" y="308521"/>
        <a:ext cx="2071318" cy="1242790"/>
      </dsp:txXfrm>
    </dsp:sp>
    <dsp:sp modelId="{8354DA13-5B55-42A5-925D-B27B9AB4111D}">
      <dsp:nvSpPr>
        <dsp:cNvPr id="0" name=""/>
        <dsp:cNvSpPr/>
      </dsp:nvSpPr>
      <dsp:spPr>
        <a:xfrm>
          <a:off x="2278449" y="308521"/>
          <a:ext cx="2071318" cy="1242790"/>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dirty="0">
              <a:latin typeface="Calibri" panose="020F0502020204030204"/>
              <a:ea typeface="+mn-ea"/>
              <a:cs typeface="+mn-cs"/>
            </a:rPr>
            <a:t>2. Citizen empowerment and access to health data</a:t>
          </a:r>
        </a:p>
      </dsp:txBody>
      <dsp:txXfrm>
        <a:off x="2278449" y="308521"/>
        <a:ext cx="2071318" cy="1242790"/>
      </dsp:txXfrm>
    </dsp:sp>
    <dsp:sp modelId="{8981200A-814E-49EC-95CB-165D2E0724D3}">
      <dsp:nvSpPr>
        <dsp:cNvPr id="0" name=""/>
        <dsp:cNvSpPr/>
      </dsp:nvSpPr>
      <dsp:spPr>
        <a:xfrm>
          <a:off x="4556899" y="308521"/>
          <a:ext cx="2071318" cy="1242790"/>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panose="020F0502020204030204"/>
              <a:ea typeface="+mn-ea"/>
              <a:cs typeface="+mn-cs"/>
            </a:rPr>
            <a:t>3. HCP empowerment and access to health data</a:t>
          </a:r>
          <a:endParaRPr lang="nl-BE" sz="1900" kern="1200" dirty="0">
            <a:latin typeface="Calibri" panose="020F0502020204030204"/>
            <a:ea typeface="+mn-ea"/>
            <a:cs typeface="+mn-cs"/>
          </a:endParaRPr>
        </a:p>
      </dsp:txBody>
      <dsp:txXfrm>
        <a:off x="4556899" y="308521"/>
        <a:ext cx="2071318" cy="1242790"/>
      </dsp:txXfrm>
    </dsp:sp>
    <dsp:sp modelId="{243F5E6F-97BA-4873-998E-C292F6DC7DF7}">
      <dsp:nvSpPr>
        <dsp:cNvPr id="0" name=""/>
        <dsp:cNvSpPr/>
      </dsp:nvSpPr>
      <dsp:spPr>
        <a:xfrm>
          <a:off x="0" y="1758444"/>
          <a:ext cx="2071318" cy="1242790"/>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panose="020F0502020204030204"/>
              <a:ea typeface="+mn-ea"/>
              <a:cs typeface="+mn-cs"/>
            </a:rPr>
            <a:t>4. Facilitate the exchange of data on care and health</a:t>
          </a:r>
          <a:endParaRPr lang="nl-BE" sz="1900" kern="1200" dirty="0">
            <a:latin typeface="Calibri" panose="020F0502020204030204"/>
            <a:ea typeface="+mn-ea"/>
            <a:cs typeface="+mn-cs"/>
          </a:endParaRPr>
        </a:p>
      </dsp:txBody>
      <dsp:txXfrm>
        <a:off x="0" y="1758444"/>
        <a:ext cx="2071318" cy="1242790"/>
      </dsp:txXfrm>
    </dsp:sp>
    <dsp:sp modelId="{B12B965D-BBBC-4FA2-88D0-AB966DB79987}">
      <dsp:nvSpPr>
        <dsp:cNvPr id="0" name=""/>
        <dsp:cNvSpPr/>
      </dsp:nvSpPr>
      <dsp:spPr>
        <a:xfrm>
          <a:off x="2278449" y="1758444"/>
          <a:ext cx="2071318" cy="1242790"/>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panose="020F0502020204030204"/>
              <a:ea typeface="+mn-ea"/>
              <a:cs typeface="+mn-cs"/>
            </a:rPr>
            <a:t>5. Innovation and stimulation of research and development</a:t>
          </a:r>
          <a:endParaRPr lang="nl-BE" sz="1900" kern="1200" dirty="0">
            <a:latin typeface="Calibri" panose="020F0502020204030204"/>
            <a:ea typeface="+mn-ea"/>
            <a:cs typeface="+mn-cs"/>
          </a:endParaRPr>
        </a:p>
      </dsp:txBody>
      <dsp:txXfrm>
        <a:off x="2278449" y="1758444"/>
        <a:ext cx="2071318" cy="1242790"/>
      </dsp:txXfrm>
    </dsp:sp>
    <dsp:sp modelId="{B0B94BFE-9636-43F0-8001-DB022E6567E0}">
      <dsp:nvSpPr>
        <dsp:cNvPr id="0" name=""/>
        <dsp:cNvSpPr/>
      </dsp:nvSpPr>
      <dsp:spPr>
        <a:xfrm>
          <a:off x="4556899" y="1758444"/>
          <a:ext cx="2071318" cy="124279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panose="020F0502020204030204"/>
              <a:ea typeface="+mn-ea"/>
              <a:cs typeface="+mn-cs"/>
            </a:rPr>
            <a:t>6. Digitizing and optimizing administrative processing</a:t>
          </a:r>
          <a:endParaRPr lang="nl-BE" sz="1900" kern="1200" dirty="0">
            <a:latin typeface="Calibri" panose="020F0502020204030204"/>
            <a:ea typeface="+mn-ea"/>
            <a:cs typeface="+mn-cs"/>
          </a:endParaRPr>
        </a:p>
      </dsp:txBody>
      <dsp:txXfrm>
        <a:off x="4556899" y="1758444"/>
        <a:ext cx="2071318" cy="12427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B99213D-006A-4F31-A594-AB1189330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BE" dirty="0"/>
          </a:p>
        </p:txBody>
      </p:sp>
      <p:sp>
        <p:nvSpPr>
          <p:cNvPr id="3" name="Tijdelijke aanduiding voor datum 2">
            <a:extLst>
              <a:ext uri="{FF2B5EF4-FFF2-40B4-BE49-F238E27FC236}">
                <a16:creationId xmlns:a16="http://schemas.microsoft.com/office/drawing/2014/main" id="{A1AE584B-9157-4135-9F1C-2279CB1C0A9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23B30F2-C2B0-421A-8AFD-B66D7DA9F238}" type="datetimeFigureOut">
              <a:rPr lang="nl-BE"/>
              <a:pPr>
                <a:defRPr/>
              </a:pPr>
              <a:t>20/04/2023</a:t>
            </a:fld>
            <a:endParaRPr lang="nl-BE" dirty="0"/>
          </a:p>
        </p:txBody>
      </p:sp>
      <p:sp>
        <p:nvSpPr>
          <p:cNvPr id="4" name="Tijdelijke aanduiding voor dia-afbeelding 3">
            <a:extLst>
              <a:ext uri="{FF2B5EF4-FFF2-40B4-BE49-F238E27FC236}">
                <a16:creationId xmlns:a16="http://schemas.microsoft.com/office/drawing/2014/main" id="{C4765477-6FAF-4000-9A28-CF446F36400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BE" noProof="0" dirty="0"/>
          </a:p>
        </p:txBody>
      </p:sp>
      <p:sp>
        <p:nvSpPr>
          <p:cNvPr id="5" name="Tijdelijke aanduiding voor notities 4">
            <a:extLst>
              <a:ext uri="{FF2B5EF4-FFF2-40B4-BE49-F238E27FC236}">
                <a16:creationId xmlns:a16="http://schemas.microsoft.com/office/drawing/2014/main" id="{AE355C30-4691-4D3D-8301-78E12CF2919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a:extLst>
              <a:ext uri="{FF2B5EF4-FFF2-40B4-BE49-F238E27FC236}">
                <a16:creationId xmlns:a16="http://schemas.microsoft.com/office/drawing/2014/main" id="{D98C2EF3-4320-4D0A-9B8C-BCBAD8892DB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BE" dirty="0"/>
          </a:p>
        </p:txBody>
      </p:sp>
      <p:sp>
        <p:nvSpPr>
          <p:cNvPr id="7" name="Tijdelijke aanduiding voor dianummer 6">
            <a:extLst>
              <a:ext uri="{FF2B5EF4-FFF2-40B4-BE49-F238E27FC236}">
                <a16:creationId xmlns:a16="http://schemas.microsoft.com/office/drawing/2014/main" id="{643A3A27-2889-43AA-B211-6F40529ADDC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BB398A4-370B-4C4A-9DFD-2E527546B011}" type="slidenum">
              <a:rPr lang="nl-BE"/>
              <a:pPr>
                <a:defRPr/>
              </a:pPr>
              <a:t>‹#›</a:t>
            </a:fld>
            <a:endParaRPr lang="nl-B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belgium.be/nl/belgian-meaningful-use-criteria-bmu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YgoOQWD6cxc"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avs.be/artikels/wit-gele-kruis-oost-vlaanderen-krijgt-minister-als-stagiair-mee-a8631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belgium.be/nl/belgian-meaningful-use-criteria-bmu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a:t>
            </a:fld>
            <a:endParaRPr lang="nl-BE" dirty="0"/>
          </a:p>
        </p:txBody>
      </p:sp>
    </p:spTree>
    <p:extLst>
      <p:ext uri="{BB962C8B-B14F-4D97-AF65-F5344CB8AC3E}">
        <p14:creationId xmlns:p14="http://schemas.microsoft.com/office/powerpoint/2010/main" val="128710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nl-NL" sz="1800" b="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Actiepunten</a:t>
            </a:r>
            <a:endParaRPr lang="nl-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3.1. Verzekeren van interoperabiliteit via (internationale) standaarden (ontologieën, taxonomieën, classificaties, vocabulaires, procedureregels, algoritmen, procesmodellen, zorgplannen) en introduceren van codering volgens internationale terminologieën en coderingssystemen (SNOMED CT, ICPC-3, ICD-11, ATC, LOINC, ICF, ...). En actief bijdragen aan de ontwikkeling van normen, standaarden en aanbevelingen binnen internationale fora.</a:t>
            </a:r>
            <a:br>
              <a:rPr lang="nl-NL" sz="1800" dirty="0">
                <a:effectLst/>
                <a:latin typeface="Calibri" panose="020F0502020204030204" pitchFamily="34" charset="0"/>
                <a:ea typeface="Calibri" panose="020F0502020204030204" pitchFamily="34" charset="0"/>
                <a:cs typeface="Calibri" panose="020F0502020204030204" pitchFamily="34" charset="0"/>
              </a:rPr>
            </a:br>
            <a:r>
              <a:rPr lang="nl-NL" sz="1800" dirty="0">
                <a:effectLst/>
                <a:latin typeface="Calibri" panose="020F0502020204030204" pitchFamily="34" charset="0"/>
                <a:ea typeface="Calibri" panose="020F0502020204030204" pitchFamily="34" charset="0"/>
                <a:cs typeface="Calibri" panose="020F0502020204030204" pitchFamily="34" charset="0"/>
              </a:rPr>
              <a:t>3.2. Overeenstemming over welke informatie beschikbaar moet zijn (Care Sets, bevraging beroepsgroepen,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3.3. Systematisch implementeren van ‘Only once’, in het kader van administratieve vereenvoudiging en kwalitatieve gegevensdeling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3.4. Verzekeren in een efficiënt en veilig systeem voor de uitwisseling en rechtstreekse beschikbaarheid van patiëntengegevens tussen alle niveaus en zorglijnen.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3.5. Voorzien van procesbeheersoftware die gebruik maakt van de kennisartefacten om de zorgverleners te coördineren, de taken te beheren en de beslissingsondersteuning in gang te zetten.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3.6. Nood aan toezicht op de procesuitvoering (menselijke taak of geautomatiseerde taak) met als hoofddoel ondersteuning van geïntegreerde zorg door integratie en stroomlijning van het zorgproces.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3.7. Onderzoeken van motiverende factoren die de tijdig registratie van kwaliteitsvolle gegevens mogelijk moet maken zoals incentives (premie, koppeling met terugbetaling, BMUC, homologatie, …), duidelijke return on investment en peer feedback (elke zorgverlener draagt solidair bij tot de registratie om zo het werk van andere zorgverleners te vereenvoudigen).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Times New Roman" panose="02020603050405020304" pitchFamily="18" charset="0"/>
              </a:rPr>
              <a:t>BMUC: zie  </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https://www.health.belgium.be/nl/belgian-meaningful-use-criteria-bmuc</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10</a:t>
            </a:fld>
            <a:endParaRPr lang="nl-BE" dirty="0"/>
          </a:p>
        </p:txBody>
      </p:sp>
    </p:spTree>
    <p:extLst>
      <p:ext uri="{BB962C8B-B14F-4D97-AF65-F5344CB8AC3E}">
        <p14:creationId xmlns:p14="http://schemas.microsoft.com/office/powerpoint/2010/main" val="106647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nl-NL"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Actiepunten</a:t>
            </a:r>
            <a:endParaRPr lang="nl-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4.1. Multidisciplinaire werking mogelijk maken, op basis van een toegangsparadigma dat vertrekt zowel uit de rechten van de burger/patiënt (privacy, GPDR, …) als vanuit het basisrecht op kwalitatieve zorg en als zorgverlener te kunnen beschikken over relevante informatie.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4.2. Verzekeren van transparantie, communicatie, en van een geharmoniseerd ethisch en deontologisch kader;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4.3. Ondersteunen van en beroep doen op de werking van de Health Data Authority.</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i="1" dirty="0">
                <a:effectLst/>
                <a:latin typeface="Calibri" panose="020F0502020204030204" pitchFamily="34" charset="0"/>
                <a:ea typeface="Calibri" panose="020F0502020204030204" pitchFamily="34" charset="0"/>
                <a:cs typeface="Calibri" panose="020F0502020204030204" pitchFamily="34" charset="0"/>
              </a:rPr>
              <a:t>4.4. Een juridisch kader ontwikkelen waarin zorg-innovatie wordt gefaciliteerd.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defRPr sz="3600" b="1"/>
            </a:pPr>
            <a:endParaRPr lang="nl-BE" dirty="0"/>
          </a:p>
          <a:p>
            <a:pPr>
              <a:defRPr sz="3600" b="1"/>
            </a:pPr>
            <a:r>
              <a:rPr lang="nl-BE" dirty="0"/>
              <a:t>Basisprincipe van (primair) gebruik en (secundair) hergebruik van data</a:t>
            </a:r>
            <a:r>
              <a:rPr lang="nl-BE" b="0" dirty="0"/>
              <a:t> </a:t>
            </a:r>
          </a:p>
          <a:p>
            <a:pPr marL="457200" lvl="1" indent="-228600">
              <a:spcBef>
                <a:spcPts val="600"/>
              </a:spcBef>
              <a:defRPr sz="2800"/>
            </a:pPr>
            <a:r>
              <a:rPr lang="nl-BE" dirty="0"/>
              <a:t>Niemand is ‘eigenaar’ van gezondheid-gegevens.</a:t>
            </a:r>
          </a:p>
          <a:p>
            <a:pPr marL="457200" lvl="1" indent="-228600">
              <a:spcBef>
                <a:spcPts val="600"/>
              </a:spcBef>
              <a:defRPr sz="2800"/>
            </a:pPr>
            <a:r>
              <a:rPr lang="nl-BE" dirty="0"/>
              <a:t>Primair gebruik = nominatieve gegevens = behoren toe aan de patiënt </a:t>
            </a:r>
            <a:r>
              <a:rPr lang="nl-BE" dirty="0">
                <a:latin typeface="Wingdings"/>
                <a:ea typeface="Wingdings"/>
                <a:cs typeface="Wingdings"/>
                <a:sym typeface="Wingdings"/>
              </a:rPr>
              <a:t></a:t>
            </a:r>
            <a:r>
              <a:rPr lang="nl-BE" dirty="0"/>
              <a:t> toegang beter regelen.</a:t>
            </a:r>
          </a:p>
          <a:p>
            <a:pPr marL="457200" lvl="1" indent="-228600">
              <a:spcBef>
                <a:spcPts val="600"/>
              </a:spcBef>
              <a:defRPr sz="2800"/>
            </a:pPr>
            <a:r>
              <a:rPr lang="nl-BE" dirty="0"/>
              <a:t>Secundair gebruik = Niet-nominatieve gegevens (geanonimiseerde of behoorlijk gepseudonimiseerde data) = behoren toe aan de gemeenschap.</a:t>
            </a:r>
          </a:p>
          <a:p>
            <a:pPr marL="457200" lvl="1" indent="-228600">
              <a:spcBef>
                <a:spcPts val="600"/>
              </a:spcBef>
              <a:defRPr sz="2800"/>
            </a:pPr>
            <a:r>
              <a:rPr lang="nl-BE" dirty="0"/>
              <a:t>De reglementering legt vast hoe en door wie ze bewerkt en bewaard moeten worden zodat de privacy van de burger strikt gegarandeerd wordt.</a:t>
            </a:r>
          </a:p>
          <a:p>
            <a:pPr marL="457200" lvl="1" indent="-228600">
              <a:spcBef>
                <a:spcPts val="600"/>
              </a:spcBef>
              <a:defRPr sz="2800"/>
            </a:pPr>
            <a:r>
              <a:rPr lang="nl-BE" dirty="0"/>
              <a:t>= Zonder telkens af te hangen van de consent van de patiënt (maar waarbij privacy en beroepsgeheim wel altijd strak gegarandeerd worden).</a:t>
            </a:r>
          </a:p>
          <a:p>
            <a:pPr marL="457200" lvl="1" indent="-228600">
              <a:spcBef>
                <a:spcPts val="600"/>
              </a:spcBef>
              <a:defRPr sz="2800"/>
            </a:pPr>
            <a:r>
              <a:rPr lang="nl-BE" dirty="0"/>
              <a:t>Een cultuur van </a:t>
            </a:r>
            <a:r>
              <a:rPr lang="nl-BE" i="1" dirty="0"/>
              <a:t>data solidarity / data altruism</a:t>
            </a:r>
            <a:r>
              <a:rPr lang="nl-BE" dirty="0"/>
              <a:t> introduceren.</a:t>
            </a:r>
          </a:p>
          <a:p>
            <a:pPr>
              <a:defRPr sz="3600" b="1"/>
            </a:pPr>
            <a:r>
              <a:rPr lang="nl-BE" dirty="0"/>
              <a:t>Primair gebruik</a:t>
            </a:r>
          </a:p>
          <a:p>
            <a:pPr marL="457200" lvl="1" indent="-228600">
              <a:spcBef>
                <a:spcPts val="600"/>
              </a:spcBef>
              <a:defRPr sz="2800"/>
            </a:pPr>
            <a:r>
              <a:rPr lang="nl-BE" dirty="0"/>
              <a:t>Therapeutische relatie —&gt; ’Zorg-relaties’ (inclusie van welzijnswerkers) + ‘circle of trust’ verder uitwerken</a:t>
            </a:r>
          </a:p>
          <a:p>
            <a:pPr marL="457200" lvl="1" indent="-228600">
              <a:spcBef>
                <a:spcPts val="600"/>
              </a:spcBef>
              <a:defRPr sz="2800"/>
            </a:pPr>
            <a:r>
              <a:rPr lang="nl-BE" dirty="0"/>
              <a:t>Het dilemma van ‘gedeeltelijk delen’ van data : (Solid Pods of) een meer gemoduleerde ‘geïnformeerde toestemming gegevensdeling’? </a:t>
            </a:r>
          </a:p>
          <a:p>
            <a:pPr>
              <a:defRPr sz="3600" b="1"/>
            </a:pPr>
            <a:r>
              <a:rPr lang="nl-BE" dirty="0"/>
              <a:t>Secundair gebruik</a:t>
            </a:r>
            <a:endParaRPr lang="nl-BE" sz="1400" dirty="0"/>
          </a:p>
          <a:p>
            <a:pPr marL="457200" lvl="1" indent="-228600">
              <a:spcBef>
                <a:spcPts val="600"/>
              </a:spcBef>
              <a:defRPr sz="2800"/>
            </a:pPr>
            <a:r>
              <a:rPr lang="nl-BE" dirty="0"/>
              <a:t>Nood aan een ethisch en juridisch solide governance model </a:t>
            </a:r>
            <a:r>
              <a:rPr lang="nl-BE" dirty="0">
                <a:latin typeface="Wingdings"/>
                <a:ea typeface="Wingdings"/>
                <a:cs typeface="Wingdings"/>
                <a:sym typeface="Wingdings"/>
              </a:rPr>
              <a:t></a:t>
            </a:r>
            <a:r>
              <a:rPr lang="nl-BE" dirty="0"/>
              <a:t> Health Data </a:t>
            </a:r>
            <a:r>
              <a:rPr lang="nl-BE" strike="sngStrike" dirty="0"/>
              <a:t>Authority</a:t>
            </a:r>
            <a:r>
              <a:rPr lang="nl-BE" dirty="0"/>
              <a:t> </a:t>
            </a:r>
            <a:r>
              <a:rPr lang="nl-BE" i="1" dirty="0"/>
              <a:t>Agency</a:t>
            </a:r>
            <a:r>
              <a:rPr lang="nl-BE" dirty="0"/>
              <a:t>.</a:t>
            </a:r>
          </a:p>
          <a:p>
            <a:pPr marL="457200" lvl="1" indent="-228600">
              <a:spcBef>
                <a:spcPts val="600"/>
              </a:spcBef>
              <a:defRPr sz="2800"/>
            </a:pPr>
            <a:r>
              <a:rPr lang="nl-BE" dirty="0"/>
              <a:t>Definiëren van doeleinden (beleid, onderzoek, populatie management…)</a:t>
            </a: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11</a:t>
            </a:fld>
            <a:endParaRPr lang="nl-BE" dirty="0"/>
          </a:p>
        </p:txBody>
      </p:sp>
    </p:spTree>
    <p:extLst>
      <p:ext uri="{BB962C8B-B14F-4D97-AF65-F5344CB8AC3E}">
        <p14:creationId xmlns:p14="http://schemas.microsoft.com/office/powerpoint/2010/main" val="23429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nl-NL"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Actiepunten</a:t>
            </a:r>
            <a:endParaRPr lang="nl-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5.1. Voorzien van klinische beslissingssystemen met impact op kwaliteit van de zorg en waar nuttig op basis van AI.</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5.2. Ontwikkelen en integreren van innovatieve technologieën en deze als diensten ter beschikking te stellen (beslissingsondersteuning, prognoses,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5.3. Innovatie voorzien voor alle zorgverleners en burgers in het kader van geïntegreerde samenwerking op basis van de financiering voor innovatie die is voorzien voor de ziekenhuizen.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5.4. Nood aan een helder, rechtlijnig, overzichtelijk en voldoende lang aangehouden co-investeringssysteem, waarbij private initiatieven en overheid samen investeren. De private partners moeten gezamenlijke, interoperabele functies ontwikkelen in een consortium dat minstens een ruime meerderheid van een zorgsector bedient om in aanmerking te komen voor financiering.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12</a:t>
            </a:fld>
            <a:endParaRPr lang="nl-BE" dirty="0"/>
          </a:p>
        </p:txBody>
      </p:sp>
    </p:spTree>
    <p:extLst>
      <p:ext uri="{BB962C8B-B14F-4D97-AF65-F5344CB8AC3E}">
        <p14:creationId xmlns:p14="http://schemas.microsoft.com/office/powerpoint/2010/main" val="109210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nl-NL"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Actiepunten</a:t>
            </a:r>
            <a:endParaRPr lang="nl-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6.1. Complexe administratieve drempels identificeren en opruimen.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6.2. Verder ontwikkelen van de hierboven beschreven diensten en systemen.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13</a:t>
            </a:fld>
            <a:endParaRPr lang="nl-BE" dirty="0"/>
          </a:p>
        </p:txBody>
      </p:sp>
    </p:spTree>
    <p:extLst>
      <p:ext uri="{BB962C8B-B14F-4D97-AF65-F5344CB8AC3E}">
        <p14:creationId xmlns:p14="http://schemas.microsoft.com/office/powerpoint/2010/main" val="99897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14</a:t>
            </a:fld>
            <a:endParaRPr lang="nl-BE" dirty="0"/>
          </a:p>
        </p:txBody>
      </p:sp>
    </p:spTree>
    <p:extLst>
      <p:ext uri="{BB962C8B-B14F-4D97-AF65-F5344CB8AC3E}">
        <p14:creationId xmlns:p14="http://schemas.microsoft.com/office/powerpoint/2010/main" val="304386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15</a:t>
            </a:fld>
            <a:endParaRPr lang="nl-BE" dirty="0"/>
          </a:p>
        </p:txBody>
      </p:sp>
    </p:spTree>
    <p:extLst>
      <p:ext uri="{BB962C8B-B14F-4D97-AF65-F5344CB8AC3E}">
        <p14:creationId xmlns:p14="http://schemas.microsoft.com/office/powerpoint/2010/main" val="3777377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16</a:t>
            </a:fld>
            <a:endParaRPr lang="nl-BE" dirty="0"/>
          </a:p>
        </p:txBody>
      </p:sp>
    </p:spTree>
    <p:extLst>
      <p:ext uri="{BB962C8B-B14F-4D97-AF65-F5344CB8AC3E}">
        <p14:creationId xmlns:p14="http://schemas.microsoft.com/office/powerpoint/2010/main" val="355831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17</a:t>
            </a:fld>
            <a:endParaRPr lang="nl-BE" dirty="0"/>
          </a:p>
        </p:txBody>
      </p:sp>
    </p:spTree>
    <p:extLst>
      <p:ext uri="{BB962C8B-B14F-4D97-AF65-F5344CB8AC3E}">
        <p14:creationId xmlns:p14="http://schemas.microsoft.com/office/powerpoint/2010/main" val="87084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18</a:t>
            </a:fld>
            <a:endParaRPr lang="nl-BE" dirty="0"/>
          </a:p>
        </p:txBody>
      </p:sp>
    </p:spTree>
    <p:extLst>
      <p:ext uri="{BB962C8B-B14F-4D97-AF65-F5344CB8AC3E}">
        <p14:creationId xmlns:p14="http://schemas.microsoft.com/office/powerpoint/2010/main" val="35032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19</a:t>
            </a:fld>
            <a:endParaRPr lang="nl-BE" dirty="0"/>
          </a:p>
        </p:txBody>
      </p:sp>
    </p:spTree>
    <p:extLst>
      <p:ext uri="{BB962C8B-B14F-4D97-AF65-F5344CB8AC3E}">
        <p14:creationId xmlns:p14="http://schemas.microsoft.com/office/powerpoint/2010/main" val="267201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800" u="sng" dirty="0">
                <a:solidFill>
                  <a:srgbClr val="0563C1"/>
                </a:solidFill>
                <a:effectLst/>
                <a:latin typeface="Calibri" panose="020F0502020204030204" pitchFamily="34" charset="0"/>
                <a:ea typeface="Calibri" panose="020F0502020204030204" pitchFamily="34" charset="0"/>
                <a:hlinkClick r:id="rId3"/>
              </a:rPr>
              <a:t>https://youtu.be/YgoOQWD6cxc</a:t>
            </a:r>
            <a:endParaRPr lang="nl-BE" sz="1800" dirty="0">
              <a:effectLst/>
              <a:latin typeface="Calibri" panose="020F0502020204030204" pitchFamily="34" charset="0"/>
              <a:ea typeface="Calibri" panose="020F0502020204030204" pitchFamily="34" charset="0"/>
            </a:endParaRPr>
          </a:p>
          <a:p>
            <a:r>
              <a:rPr lang="nl-BE" sz="1800" dirty="0">
                <a:effectLst/>
                <a:latin typeface="Calibri" panose="020F0502020204030204" pitchFamily="34" charset="0"/>
                <a:ea typeface="Calibri" panose="020F0502020204030204" pitchFamily="34" charset="0"/>
              </a:rPr>
              <a:t> </a:t>
            </a:r>
          </a:p>
          <a:p>
            <a:r>
              <a:rPr lang="nl-BE" sz="1800" dirty="0">
                <a:effectLst/>
                <a:latin typeface="Calibri" panose="020F0502020204030204" pitchFamily="34" charset="0"/>
                <a:ea typeface="Calibri" panose="020F0502020204030204" pitchFamily="34" charset="0"/>
              </a:rPr>
              <a:t>website AVS: </a:t>
            </a:r>
            <a:r>
              <a:rPr lang="nl-BE" sz="1800" u="sng" dirty="0">
                <a:solidFill>
                  <a:srgbClr val="0563C1"/>
                </a:solidFill>
                <a:effectLst/>
                <a:latin typeface="Calibri" panose="020F0502020204030204" pitchFamily="34" charset="0"/>
                <a:ea typeface="Calibri" panose="020F0502020204030204" pitchFamily="34" charset="0"/>
                <a:hlinkClick r:id="rId4"/>
              </a:rPr>
              <a:t>https://www.avs.be/artikels/wit-gele-kruis-oost-vlaanderen-krijgt-minister-als-stagiair-mee-a86311</a:t>
            </a:r>
            <a:endParaRPr lang="nl-BE"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2</a:t>
            </a:fld>
            <a:endParaRPr lang="nl-BE" dirty="0"/>
          </a:p>
        </p:txBody>
      </p:sp>
    </p:spTree>
    <p:extLst>
      <p:ext uri="{BB962C8B-B14F-4D97-AF65-F5344CB8AC3E}">
        <p14:creationId xmlns:p14="http://schemas.microsoft.com/office/powerpoint/2010/main" val="29081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20</a:t>
            </a:fld>
            <a:endParaRPr lang="nl-BE" dirty="0"/>
          </a:p>
        </p:txBody>
      </p:sp>
    </p:spTree>
    <p:extLst>
      <p:ext uri="{BB962C8B-B14F-4D97-AF65-F5344CB8AC3E}">
        <p14:creationId xmlns:p14="http://schemas.microsoft.com/office/powerpoint/2010/main" val="351647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Ook 5AIM</a:t>
            </a:r>
          </a:p>
          <a:p>
            <a:endParaRPr lang="en-GB" dirty="0"/>
          </a:p>
          <a:p>
            <a:pPr algn="l"/>
            <a:r>
              <a:rPr lang="nl-BE" sz="1200" b="0" i="0" u="none" strike="noStrike" baseline="0" dirty="0">
                <a:solidFill>
                  <a:srgbClr val="007C93"/>
                </a:solidFill>
                <a:latin typeface="CIDFont+F3"/>
              </a:rPr>
              <a:t>1. </a:t>
            </a:r>
            <a:r>
              <a:rPr lang="nl-BE" sz="1200" b="0" i="0" u="none" strike="noStrike" baseline="0" dirty="0">
                <a:solidFill>
                  <a:srgbClr val="404040"/>
                </a:solidFill>
                <a:latin typeface="CIDFont+F3"/>
              </a:rPr>
              <a:t>kwaliteit van de zorg, zoals ervaren door de persoon met een zorg- en </a:t>
            </a:r>
            <a:r>
              <a:rPr lang="en-US" sz="1200" b="0" i="0" u="none" strike="noStrike" baseline="0" dirty="0">
                <a:solidFill>
                  <a:srgbClr val="404040"/>
                </a:solidFill>
                <a:latin typeface="CIDFont+F3"/>
              </a:rPr>
              <a:t>ondersteuningsnood</a:t>
            </a:r>
          </a:p>
          <a:p>
            <a:pPr algn="l"/>
            <a:r>
              <a:rPr lang="nl-BE" sz="1200" b="0" i="0" u="none" strike="noStrike" baseline="0" dirty="0">
                <a:solidFill>
                  <a:srgbClr val="007C93"/>
                </a:solidFill>
                <a:latin typeface="CIDFont+F3"/>
              </a:rPr>
              <a:t>2. </a:t>
            </a:r>
            <a:r>
              <a:rPr lang="nl-BE" sz="1200" b="0" i="0" u="none" strike="noStrike" baseline="0" dirty="0">
                <a:solidFill>
                  <a:srgbClr val="404040"/>
                </a:solidFill>
                <a:latin typeface="CIDFont+F3"/>
              </a:rPr>
              <a:t>gezondheid van de bevolking</a:t>
            </a:r>
          </a:p>
          <a:p>
            <a:pPr algn="l"/>
            <a:r>
              <a:rPr lang="nl-BE" sz="1200" b="0" i="0" u="none" strike="noStrike" baseline="0" dirty="0">
                <a:solidFill>
                  <a:srgbClr val="007C93"/>
                </a:solidFill>
                <a:latin typeface="CIDFont+F3"/>
              </a:rPr>
              <a:t>3. </a:t>
            </a:r>
            <a:r>
              <a:rPr lang="nl-BE" sz="1200" b="0" i="0" u="none" strike="noStrike" baseline="0" dirty="0">
                <a:solidFill>
                  <a:srgbClr val="404040"/>
                </a:solidFill>
                <a:latin typeface="CIDFont+F3"/>
              </a:rPr>
              <a:t>kosteneffectiviteit, d.w.z. de verhouding tussen de ingezette middelen </a:t>
            </a:r>
            <a:r>
              <a:rPr lang="en-US" sz="1200" b="0" i="0" u="none" strike="noStrike" baseline="0" dirty="0">
                <a:solidFill>
                  <a:srgbClr val="404040"/>
                </a:solidFill>
                <a:latin typeface="CIDFont+F3"/>
              </a:rPr>
              <a:t>en de gerealiseerde waarden</a:t>
            </a:r>
          </a:p>
          <a:p>
            <a:pPr algn="l"/>
            <a:r>
              <a:rPr lang="nl-BE" sz="1200" b="0" i="0" u="none" strike="noStrike" baseline="0" dirty="0">
                <a:solidFill>
                  <a:srgbClr val="007C93"/>
                </a:solidFill>
                <a:latin typeface="CIDFont+F3"/>
              </a:rPr>
              <a:t>4. </a:t>
            </a:r>
            <a:r>
              <a:rPr lang="nl-BE" sz="1200" b="0" i="0" u="none" strike="noStrike" baseline="0" dirty="0">
                <a:solidFill>
                  <a:srgbClr val="404040"/>
                </a:solidFill>
                <a:latin typeface="CIDFont+F3"/>
              </a:rPr>
              <a:t>rechtvaardigheid in de samenleving met speciale aandacht voor de toegankelijkheid van de gezondheidszorg in brede zin (d.w.z. niet enkel</a:t>
            </a:r>
          </a:p>
          <a:p>
            <a:pPr algn="l"/>
            <a:r>
              <a:rPr lang="nl-BE" sz="1200" b="0" i="0" u="none" strike="noStrike" baseline="0" dirty="0">
                <a:solidFill>
                  <a:srgbClr val="404040"/>
                </a:solidFill>
                <a:latin typeface="CIDFont+F3"/>
              </a:rPr>
              <a:t>financieel) en met inclusie van verschillende vormen van diversiteit</a:t>
            </a:r>
          </a:p>
          <a:p>
            <a:pPr algn="l"/>
            <a:r>
              <a:rPr lang="nl-BE" sz="1200" b="0" i="0" u="none" strike="noStrike" baseline="0" dirty="0">
                <a:solidFill>
                  <a:srgbClr val="007C93"/>
                </a:solidFill>
                <a:latin typeface="CIDFont+F3"/>
              </a:rPr>
              <a:t>5. </a:t>
            </a:r>
            <a:r>
              <a:rPr lang="nl-BE" sz="1200" b="0" i="0" u="none" strike="noStrike" baseline="0" dirty="0">
                <a:solidFill>
                  <a:srgbClr val="404040"/>
                </a:solidFill>
                <a:latin typeface="CIDFont+F3"/>
              </a:rPr>
              <a:t>welzijn van de zorgprofessionals.</a:t>
            </a: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3</a:t>
            </a:fld>
            <a:endParaRPr lang="nl-BE" dirty="0"/>
          </a:p>
        </p:txBody>
      </p:sp>
    </p:spTree>
    <p:extLst>
      <p:ext uri="{BB962C8B-B14F-4D97-AF65-F5344CB8AC3E}">
        <p14:creationId xmlns:p14="http://schemas.microsoft.com/office/powerpoint/2010/main" val="87704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4</a:t>
            </a:fld>
            <a:endParaRPr lang="nl-BE" dirty="0"/>
          </a:p>
        </p:txBody>
      </p:sp>
    </p:spTree>
    <p:extLst>
      <p:ext uri="{BB962C8B-B14F-4D97-AF65-F5344CB8AC3E}">
        <p14:creationId xmlns:p14="http://schemas.microsoft.com/office/powerpoint/2010/main" val="425723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5</a:t>
            </a:fld>
            <a:endParaRPr lang="nl-BE" dirty="0"/>
          </a:p>
        </p:txBody>
      </p:sp>
    </p:spTree>
    <p:extLst>
      <p:ext uri="{BB962C8B-B14F-4D97-AF65-F5344CB8AC3E}">
        <p14:creationId xmlns:p14="http://schemas.microsoft.com/office/powerpoint/2010/main" val="262630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600"/>
              </a:spcAft>
              <a:buFont typeface="+mj-lt"/>
              <a:buAutoNum type="arabicPeriod"/>
            </a:pPr>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6</a:t>
            </a:fld>
            <a:endParaRPr lang="nl-BE" dirty="0"/>
          </a:p>
        </p:txBody>
      </p:sp>
    </p:spTree>
    <p:extLst>
      <p:ext uri="{BB962C8B-B14F-4D97-AF65-F5344CB8AC3E}">
        <p14:creationId xmlns:p14="http://schemas.microsoft.com/office/powerpoint/2010/main" val="180908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nl-NL"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Actiepunten</a:t>
            </a:r>
            <a:endParaRPr lang="nl-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1.1. Voorzien van een uniforme definitie van een (minimaal) gezondheidsdossier en de elementen (Care Sets) die daarin best worden opgenomen, en dit in co-creatie met alle stakeholders.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1.2. Een EPD voor elke zorgverlener en voor elke zorginstelling, geïnspireerd op het BIHR-concept. Dit kan via de BMUC-criteria, de roadmap eGezondheid en Gezondheidsdata.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1.3. Overleg met alle stakeholders over inhoud en toegankelijkheid van de informatie en de beschikbaarheid van de nodige systemen; dit omvat zeker ook het overleg met de deelstaten, de regionale kluizen en de hubs (onderdeel van het Hub/Metahub systeem) en hospitalen om een gemeenschappelijke visie te ontwikkelen.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1.4. Overleg met Europa voor een gemeenschappelijke visie en ondersteuning van cross border zorg.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1.5. Voorzien van de nodige diensten en componenten in de Roadmap eGezondheid om het BIHR-concept verder uit te bouwen, de Roadmap eGezondheid moet in functie staan van de realisatie van het BIHR-concept.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1.6. Systematisch(er) gebruik van API Economy/architectuur zodat het consulteren, delen en updaten van gedistribueerde informatie mogelijk wordt.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1.7. Een ‘Business Continuity Plan’ (BCP) voor alle systemen die onderdeel uitmaken van het BIHR.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7</a:t>
            </a:fld>
            <a:endParaRPr lang="nl-BE" dirty="0"/>
          </a:p>
        </p:txBody>
      </p:sp>
    </p:spTree>
    <p:extLst>
      <p:ext uri="{BB962C8B-B14F-4D97-AF65-F5344CB8AC3E}">
        <p14:creationId xmlns:p14="http://schemas.microsoft.com/office/powerpoint/2010/main" val="8111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nl-NL"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Actiepunten</a:t>
            </a:r>
            <a:endParaRPr lang="nl-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2.1. Uitbouwen van PHV (Personal Health Viewer) naar een PHR (Personal Health Record) met directe toegang tot gegevens en informatie en de mogelijkheid om actief bij te dragen (registreren van data, bijhouden journaal, consultatie van loggings, beheren van rechten,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2.2. Werken aan activering, (digitale en ethische) literacy en vorming van de burger/patiënt.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2.3. Toepassingen moeten gebruiksvriendelijk zijn (aangepaste interfaces, “help”-mogelijkheden, directe toegang tot informatie, …) en een actieve burger/patiënt optimaal ondersteunen.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2.4. Onderzoeken van de mogelijkheden tot uitbouwen van een digital health wallet als onderdeel van een PHR.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2.5. Onderzoeken hoe de burger die gegevens willen kunnen afschermen, deze gegevens in een ‘private space’ kan (laten) opslaan. Tot die gegevens kan hij/zij/hun dan selectief toegang geven aan personen die hij/zij/hun vertrouwt.  Het gebruik van zo’n ‘private space’ is best wel bekend zodat elke zorgverstrekker aan de patiënt toegang – of uitleg – kan vragen.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8</a:t>
            </a:fld>
            <a:endParaRPr lang="nl-BE" dirty="0"/>
          </a:p>
        </p:txBody>
      </p:sp>
    </p:spTree>
    <p:extLst>
      <p:ext uri="{BB962C8B-B14F-4D97-AF65-F5344CB8AC3E}">
        <p14:creationId xmlns:p14="http://schemas.microsoft.com/office/powerpoint/2010/main" val="338880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nl-NL" sz="1800" b="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Actiepunten</a:t>
            </a:r>
            <a:endParaRPr lang="nl-B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3.1. Verzekeren van interoperabiliteit via (internationale) standaarden (ontologieën, taxonomieën, classificaties, vocabulaires, procedureregels, algoritmen, procesmodellen, zorgplannen) en introduceren van codering volgens internationale terminologieën en coderingssystemen (SNOMED CT, ICPC-3, ICD-11, ATC, LOINC, ICF, ...). En actief bijdragen aan de ontwikkeling van normen, standaarden en aanbevelingen binnen internationale fora.</a:t>
            </a:r>
            <a:br>
              <a:rPr lang="nl-NL" sz="1800" dirty="0">
                <a:effectLst/>
                <a:latin typeface="Calibri" panose="020F0502020204030204" pitchFamily="34" charset="0"/>
                <a:ea typeface="Calibri" panose="020F0502020204030204" pitchFamily="34" charset="0"/>
                <a:cs typeface="Calibri" panose="020F0502020204030204" pitchFamily="34" charset="0"/>
              </a:rPr>
            </a:br>
            <a:r>
              <a:rPr lang="nl-NL" sz="1800" dirty="0">
                <a:effectLst/>
                <a:latin typeface="Calibri" panose="020F0502020204030204" pitchFamily="34" charset="0"/>
                <a:ea typeface="Calibri" panose="020F0502020204030204" pitchFamily="34" charset="0"/>
                <a:cs typeface="Calibri" panose="020F0502020204030204" pitchFamily="34" charset="0"/>
              </a:rPr>
              <a:t>3.2. Overeenstemming over welke informatie beschikbaar moet zijn (Care Sets, bevraging beroepsgroepen,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3.3. Systematisch implementeren van ‘Only once’, in het kader van administratieve vereenvoudiging en kwalitatieve gegevensdeling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3.4. Verzekeren in een efficiënt en veilig systeem voor de uitwisseling en rechtstreekse beschikbaarheid van patiëntengegevens tussen alle niveaus en zorglijnen.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3.5. Voorzien van procesbeheersoftware die gebruik maakt van de kennisartefacten om de zorgverleners te coördineren, de taken te beheren en de beslissingsondersteuning in gang te zetten.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3.6. Nood aan toezicht op de procesuitvoering (menselijke taak of geautomatiseerde taak) met als hoofddoel ondersteuning van geïntegreerde zorg door integratie en stroomlijning van het zorgproces.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600"/>
              </a:spcAft>
            </a:pPr>
            <a:r>
              <a:rPr lang="nl-NL" sz="1800" dirty="0">
                <a:effectLst/>
                <a:latin typeface="Calibri" panose="020F0502020204030204" pitchFamily="34" charset="0"/>
                <a:ea typeface="Calibri" panose="020F0502020204030204" pitchFamily="34" charset="0"/>
                <a:cs typeface="Calibri" panose="020F0502020204030204" pitchFamily="34" charset="0"/>
              </a:rPr>
              <a:t>3.7. Onderzoeken van motiverende factoren die de tijdig registratie van kwaliteitsvolle gegevens mogelijk moet maken zoals incentives (premie, koppeling met terugbetaling, BMUC, homologatie, …), duidelijke return on investment en peer feedback (elke zorgverlener draagt solidair bij tot de registratie om zo het werk van andere zorgverleners te vereenvoudigen).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ea typeface="Calibri" panose="020F0502020204030204" pitchFamily="34" charset="0"/>
                <a:cs typeface="Times New Roman" panose="02020603050405020304" pitchFamily="18" charset="0"/>
              </a:rPr>
              <a:t>BMUC: zie  </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https://www.health.belgium.be/nl/belgian-meaningful-use-criteria-bmuc</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9</a:t>
            </a:fld>
            <a:endParaRPr lang="nl-BE" dirty="0"/>
          </a:p>
        </p:txBody>
      </p:sp>
    </p:spTree>
    <p:extLst>
      <p:ext uri="{BB962C8B-B14F-4D97-AF65-F5344CB8AC3E}">
        <p14:creationId xmlns:p14="http://schemas.microsoft.com/office/powerpoint/2010/main" val="390923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45029"/>
            <a:ext cx="9144000" cy="2464934"/>
          </a:xfrm>
        </p:spPr>
        <p:txBody>
          <a:bodyPr anchor="b"/>
          <a:lstStyle>
            <a:lvl1pPr algn="ctr">
              <a:defRPr sz="6000"/>
            </a:lvl1pPr>
          </a:lstStyle>
          <a:p>
            <a:r>
              <a:rPr lang="en-US"/>
              <a:t>Click to edit Master title style</a:t>
            </a:r>
            <a:endParaRPr lang="nl-BE"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b="0" i="0">
                <a:latin typeface="Gotham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dirty="0"/>
          </a:p>
        </p:txBody>
      </p:sp>
    </p:spTree>
    <p:extLst>
      <p:ext uri="{BB962C8B-B14F-4D97-AF65-F5344CB8AC3E}">
        <p14:creationId xmlns:p14="http://schemas.microsoft.com/office/powerpoint/2010/main" val="46006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411031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sz="half" idx="1"/>
          </p:nvPr>
        </p:nvSpPr>
        <p:spPr>
          <a:xfrm>
            <a:off x="838200" y="2194560"/>
            <a:ext cx="5181600" cy="3773754"/>
          </a:xfrm>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inhoud 3"/>
          <p:cNvSpPr>
            <a:spLocks noGrp="1"/>
          </p:cNvSpPr>
          <p:nvPr>
            <p:ph sz="half" idx="2"/>
          </p:nvPr>
        </p:nvSpPr>
        <p:spPr>
          <a:xfrm>
            <a:off x="6172200" y="2194559"/>
            <a:ext cx="5181600" cy="3773755"/>
          </a:xfrm>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08530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1013791"/>
            <a:ext cx="10515600" cy="676897"/>
          </a:xfrm>
        </p:spPr>
        <p:txBody>
          <a:bodyPr/>
          <a:lstStyle/>
          <a:p>
            <a:r>
              <a:rPr lang="en-US"/>
              <a:t>Click to edit Master title style</a:t>
            </a:r>
            <a:endParaRPr lang="nl-BE" dirty="0"/>
          </a:p>
        </p:txBody>
      </p:sp>
      <p:sp>
        <p:nvSpPr>
          <p:cNvPr id="3" name="Tijdelijke aanduiding voor tekst 2"/>
          <p:cNvSpPr>
            <a:spLocks noGrp="1"/>
          </p:cNvSpPr>
          <p:nvPr>
            <p:ph type="body" idx="1"/>
          </p:nvPr>
        </p:nvSpPr>
        <p:spPr>
          <a:xfrm>
            <a:off x="839788" y="1861070"/>
            <a:ext cx="5157787" cy="758271"/>
          </a:xfrm>
        </p:spPr>
        <p:txBody>
          <a:bodyPr anchor="b"/>
          <a:lstStyle>
            <a:lvl1pPr marL="0" indent="0">
              <a:buNone/>
              <a:defRPr sz="2400" b="0" i="0">
                <a:latin typeface="Gotham Medium" panose="02000604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839788" y="2769326"/>
            <a:ext cx="5157787" cy="3236057"/>
          </a:xfrm>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jdelijke aanduiding voor tekst 4"/>
          <p:cNvSpPr>
            <a:spLocks noGrp="1"/>
          </p:cNvSpPr>
          <p:nvPr>
            <p:ph type="body" sz="quarter" idx="3"/>
          </p:nvPr>
        </p:nvSpPr>
        <p:spPr>
          <a:xfrm>
            <a:off x="6172200" y="1861070"/>
            <a:ext cx="5183188" cy="758271"/>
          </a:xfrm>
        </p:spPr>
        <p:txBody>
          <a:bodyPr anchor="b"/>
          <a:lstStyle>
            <a:lvl1pPr marL="0" indent="0">
              <a:buNone/>
              <a:defRPr sz="2400" b="0" i="0">
                <a:latin typeface="Gotham Medium" panose="02000604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172200" y="2769327"/>
            <a:ext cx="5183188" cy="3236056"/>
          </a:xfrm>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42018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987425"/>
            <a:ext cx="3932237" cy="1069974"/>
          </a:xfrm>
        </p:spPr>
        <p:txBody>
          <a:bodyPr anchor="b"/>
          <a:lstStyle>
            <a:lvl1pPr>
              <a:defRPr sz="3200"/>
            </a:lvl1pPr>
          </a:lstStyle>
          <a:p>
            <a:r>
              <a:rPr lang="en-US"/>
              <a:t>Click to edit Master title style</a:t>
            </a:r>
            <a:endParaRPr lang="nl-BE" dirty="0"/>
          </a:p>
        </p:txBody>
      </p:sp>
      <p:sp>
        <p:nvSpPr>
          <p:cNvPr id="3" name="Tijdelijke aanduiding voor inhoud 2"/>
          <p:cNvSpPr>
            <a:spLocks noGrp="1"/>
          </p:cNvSpPr>
          <p:nvPr>
            <p:ph idx="1"/>
          </p:nvPr>
        </p:nvSpPr>
        <p:spPr>
          <a:xfrm>
            <a:off x="5183188" y="987425"/>
            <a:ext cx="6172200" cy="4873626"/>
          </a:xfrm>
        </p:spPr>
        <p:txBody>
          <a:bodyPr/>
          <a:lstStyle>
            <a:lvl1pPr>
              <a:defRPr sz="3200" b="0" i="0">
                <a:latin typeface="Gotham Light" pitchFamily="2" charset="0"/>
              </a:defRPr>
            </a:lvl1pPr>
            <a:lvl2pPr>
              <a:defRPr sz="2800" b="0" i="0">
                <a:latin typeface="Gotham Light" pitchFamily="2" charset="0"/>
              </a:defRPr>
            </a:lvl2pPr>
            <a:lvl3pPr>
              <a:defRPr sz="2400" b="0" i="0">
                <a:latin typeface="Gotham Light" pitchFamily="2" charset="0"/>
              </a:defRPr>
            </a:lvl3pPr>
            <a:lvl4pPr>
              <a:defRPr sz="2000" b="0" i="0">
                <a:latin typeface="Gotham Light" pitchFamily="2" charset="0"/>
              </a:defRPr>
            </a:lvl4pPr>
            <a:lvl5pPr>
              <a:defRPr sz="2000" b="0" i="0">
                <a:latin typeface="Gotham Light"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tekst 3"/>
          <p:cNvSpPr>
            <a:spLocks noGrp="1"/>
          </p:cNvSpPr>
          <p:nvPr>
            <p:ph type="body" sz="half" idx="2"/>
          </p:nvPr>
        </p:nvSpPr>
        <p:spPr>
          <a:xfrm>
            <a:off x="839788" y="2194560"/>
            <a:ext cx="3932237" cy="3674428"/>
          </a:xfrm>
        </p:spPr>
        <p:txBody>
          <a:bodyPr/>
          <a:lstStyle>
            <a:lvl1pPr marL="0" indent="0">
              <a:buNone/>
              <a:defRPr sz="1600" b="0" i="0">
                <a:latin typeface="Gotham Light"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1102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96DA37C0-E28D-44D4-BDD9-21AB9222CE48}"/>
              </a:ext>
            </a:extLst>
          </p:cNvPr>
          <p:cNvSpPr>
            <a:spLocks noGrp="1" noChangeArrowheads="1"/>
          </p:cNvSpPr>
          <p:nvPr>
            <p:ph type="title"/>
          </p:nvPr>
        </p:nvSpPr>
        <p:spPr bwMode="auto">
          <a:xfrm>
            <a:off x="838200" y="976313"/>
            <a:ext cx="105156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a:t>Titel</a:t>
            </a:r>
            <a:endParaRPr lang="nl-BE" altLang="nl-BE"/>
          </a:p>
        </p:txBody>
      </p:sp>
      <p:sp>
        <p:nvSpPr>
          <p:cNvPr id="1027" name="Tijdelijke aanduiding voor tekst 2">
            <a:extLst>
              <a:ext uri="{FF2B5EF4-FFF2-40B4-BE49-F238E27FC236}">
                <a16:creationId xmlns:a16="http://schemas.microsoft.com/office/drawing/2014/main" id="{41B5780A-DB4E-49AC-8E1D-7A7621B9F61B}"/>
              </a:ext>
            </a:extLst>
          </p:cNvPr>
          <p:cNvSpPr>
            <a:spLocks noGrp="1" noChangeArrowheads="1"/>
          </p:cNvSpPr>
          <p:nvPr>
            <p:ph type="body" idx="1"/>
          </p:nvPr>
        </p:nvSpPr>
        <p:spPr bwMode="auto">
          <a:xfrm>
            <a:off x="838200" y="2208213"/>
            <a:ext cx="10515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a:t>Klikken om de tekststijl van het model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nl-BE"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1" fontAlgn="base" hangingPunct="1">
        <a:lnSpc>
          <a:spcPct val="90000"/>
        </a:lnSpc>
        <a:spcBef>
          <a:spcPct val="0"/>
        </a:spcBef>
        <a:spcAft>
          <a:spcPct val="0"/>
        </a:spcAft>
        <a:defRPr sz="4400" b="1" kern="1200">
          <a:solidFill>
            <a:srgbClr val="B20008"/>
          </a:solidFill>
          <a:latin typeface="Gotham Bold" panose="02000604030000020004" pitchFamily="2" charset="0"/>
          <a:ea typeface="+mj-ea"/>
          <a:cs typeface="+mj-cs"/>
        </a:defRPr>
      </a:lvl1pPr>
      <a:lvl2pPr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2pPr>
      <a:lvl3pPr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3pPr>
      <a:lvl4pPr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4pPr>
      <a:lvl5pPr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5pPr>
      <a:lvl6pPr marL="457200"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6pPr>
      <a:lvl7pPr marL="914400"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7pPr>
      <a:lvl8pPr marL="1371600"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8pPr>
      <a:lvl9pPr marL="1828800" algn="ctr" rtl="0" eaLnBrk="1" fontAlgn="base" hangingPunct="1">
        <a:lnSpc>
          <a:spcPct val="90000"/>
        </a:lnSpc>
        <a:spcBef>
          <a:spcPct val="0"/>
        </a:spcBef>
        <a:spcAft>
          <a:spcPct val="0"/>
        </a:spcAft>
        <a:defRPr sz="4400" b="1">
          <a:solidFill>
            <a:srgbClr val="B20008"/>
          </a:solidFill>
          <a:latin typeface="Gotham Bold" panose="02000604030000020004" pitchFamily="2" charset="0"/>
        </a:defRPr>
      </a:lvl9pPr>
    </p:titleStyle>
    <p:bodyStyle>
      <a:lvl1pPr marL="228600" indent="-228600" algn="ctr"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Gotham Light" pitchFamily="2" charset="0"/>
          <a:ea typeface="+mn-ea"/>
          <a:cs typeface="+mn-cs"/>
        </a:defRPr>
      </a:lvl1pPr>
      <a:lvl2pPr marL="685800" indent="-228600" algn="ctr"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Gotham Light" pitchFamily="2" charset="0"/>
          <a:ea typeface="+mn-ea"/>
          <a:cs typeface="+mn-cs"/>
        </a:defRPr>
      </a:lvl2pPr>
      <a:lvl3pPr marL="1143000" indent="-228600" algn="ctr"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Gotham Light" pitchFamily="2" charset="0"/>
          <a:ea typeface="+mn-ea"/>
          <a:cs typeface="+mn-cs"/>
        </a:defRPr>
      </a:lvl3pPr>
      <a:lvl4pPr marL="1600200" indent="-228600" algn="ctr"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Light" pitchFamily="2" charset="0"/>
          <a:ea typeface="+mn-ea"/>
          <a:cs typeface="+mn-cs"/>
        </a:defRPr>
      </a:lvl4pPr>
      <a:lvl5pPr marL="2057400" indent="-228600" algn="ctr"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vs.be/artikels/wit-gele-kruis-oost-vlaanderen-krijgt-minister-als-stagiair-mee-a863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youtu.be/YgoOQWD6cx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maxpixel.net/Guide-Help-Faq-Question-Answer-Test-Question-Mark-16007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el 1">
            <a:extLst>
              <a:ext uri="{FF2B5EF4-FFF2-40B4-BE49-F238E27FC236}">
                <a16:creationId xmlns:a16="http://schemas.microsoft.com/office/drawing/2014/main" id="{64F399DE-23FF-4137-8730-1A764B1F54E5}"/>
              </a:ext>
            </a:extLst>
          </p:cNvPr>
          <p:cNvSpPr>
            <a:spLocks noGrp="1" noChangeArrowheads="1"/>
          </p:cNvSpPr>
          <p:nvPr>
            <p:ph type="ctrTitle"/>
          </p:nvPr>
        </p:nvSpPr>
        <p:spPr>
          <a:xfrm>
            <a:off x="1183341" y="1205940"/>
            <a:ext cx="9825318" cy="2465388"/>
          </a:xfrm>
        </p:spPr>
        <p:txBody>
          <a:bodyPr/>
          <a:lstStyle/>
          <a:p>
            <a:pPr eaLnBrk="1" hangingPunct="1"/>
            <a:r>
              <a:rPr lang="en-US" altLang="nl-BE" sz="4800" dirty="0"/>
              <a:t>The Belgian Integrated Health Record   (BIHR)</a:t>
            </a:r>
            <a:br>
              <a:rPr lang="en-US" altLang="nl-BE" sz="4800" dirty="0"/>
            </a:br>
            <a:br>
              <a:rPr lang="en-US" altLang="nl-BE" sz="4800" dirty="0"/>
            </a:br>
            <a:r>
              <a:rPr lang="en-US" altLang="nl-BE" sz="4800" dirty="0"/>
              <a:t>Toekomstvisie</a:t>
            </a:r>
            <a:endParaRPr lang="nl-BE" altLang="nl-BE" sz="4800" dirty="0"/>
          </a:p>
        </p:txBody>
      </p:sp>
      <p:sp>
        <p:nvSpPr>
          <p:cNvPr id="3074" name="Ondertitel 2">
            <a:extLst>
              <a:ext uri="{FF2B5EF4-FFF2-40B4-BE49-F238E27FC236}">
                <a16:creationId xmlns:a16="http://schemas.microsoft.com/office/drawing/2014/main" id="{B3530D0C-DC49-4C7A-8662-CA4534C5F8DB}"/>
              </a:ext>
            </a:extLst>
          </p:cNvPr>
          <p:cNvSpPr>
            <a:spLocks noGrp="1" noChangeArrowheads="1"/>
          </p:cNvSpPr>
          <p:nvPr>
            <p:ph type="subTitle" idx="1"/>
          </p:nvPr>
        </p:nvSpPr>
        <p:spPr>
          <a:xfrm>
            <a:off x="1524000" y="4171110"/>
            <a:ext cx="9144000" cy="1167372"/>
          </a:xfrm>
        </p:spPr>
        <p:txBody>
          <a:bodyPr/>
          <a:lstStyle/>
          <a:p>
            <a:pPr eaLnBrk="1" hangingPunct="1"/>
            <a:r>
              <a:rPr lang="nl-BE" altLang="nl-BE" sz="3200" dirty="0"/>
              <a:t>Congres ICT4Care  ◦  28 maart 2023</a:t>
            </a:r>
            <a:endParaRPr lang="nl-BE" altLang="nl-BE" sz="1800" dirty="0"/>
          </a:p>
          <a:p>
            <a:pPr eaLnBrk="1" hangingPunct="1"/>
            <a:endParaRPr lang="nl-BE" altLang="nl-BE" sz="1800" dirty="0"/>
          </a:p>
          <a:p>
            <a:pPr eaLnBrk="1" hangingPunct="1"/>
            <a:r>
              <a:rPr lang="nl-BE" altLang="nl-BE" sz="3200" b="1" dirty="0"/>
              <a:t>Nick Marly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Het Zorgproces / de Zorgactor</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226513"/>
            <a:ext cx="10833847" cy="4764505"/>
          </a:xfrm>
        </p:spPr>
        <p:txBody>
          <a:bodyPr>
            <a:noAutofit/>
          </a:bodyPr>
          <a:lstStyle/>
          <a:p>
            <a:pPr algn="l">
              <a:lnSpc>
                <a:spcPct val="120000"/>
              </a:lnSpc>
              <a:spcBef>
                <a:spcPts val="0"/>
              </a:spcBef>
              <a:spcAft>
                <a:spcPts val="600"/>
              </a:spcAft>
            </a:pPr>
            <a:r>
              <a:rPr lang="nl-BE" altLang="nl-BE" sz="2400" dirty="0"/>
              <a:t>Opbouw van BIHR door zorgverstrekkers:</a:t>
            </a:r>
          </a:p>
          <a:p>
            <a:pPr lvl="1" algn="l">
              <a:lnSpc>
                <a:spcPct val="120000"/>
              </a:lnSpc>
              <a:spcBef>
                <a:spcPts val="0"/>
              </a:spcBef>
              <a:spcAft>
                <a:spcPts val="600"/>
              </a:spcAft>
            </a:pPr>
            <a:r>
              <a:rPr lang="nl-BE" altLang="nl-BE" dirty="0"/>
              <a:t>‘</a:t>
            </a:r>
            <a:r>
              <a:rPr lang="nl-BE" altLang="nl-BE" b="1" dirty="0"/>
              <a:t>Historisch opgebouwde data</a:t>
            </a:r>
            <a:r>
              <a:rPr lang="nl-BE" altLang="nl-BE" dirty="0"/>
              <a:t>’ rond ‘zorgepisoden’ met een ‘diagnose’ als episode-titel;</a:t>
            </a:r>
          </a:p>
          <a:p>
            <a:pPr lvl="1" algn="l">
              <a:lnSpc>
                <a:spcPct val="120000"/>
              </a:lnSpc>
              <a:spcBef>
                <a:spcPts val="0"/>
              </a:spcBef>
              <a:spcAft>
                <a:spcPts val="600"/>
              </a:spcAft>
            </a:pPr>
            <a:r>
              <a:rPr lang="nl-BE" altLang="nl-BE" b="1" dirty="0"/>
              <a:t>Overzichten</a:t>
            </a:r>
            <a:r>
              <a:rPr lang="nl-BE" altLang="nl-BE" dirty="0"/>
              <a:t>: Care Sets zoals SumEHR/Patient Summary, het Medicatieschema, het Vaccinatieschema, en andere soorten overzichten: verpleegkunde, kiné, sociaal, levensdoelen, … ;</a:t>
            </a:r>
          </a:p>
          <a:p>
            <a:pPr lvl="1" algn="l">
              <a:lnSpc>
                <a:spcPct val="120000"/>
              </a:lnSpc>
              <a:spcBef>
                <a:spcPts val="0"/>
              </a:spcBef>
              <a:spcAft>
                <a:spcPts val="600"/>
              </a:spcAft>
            </a:pPr>
            <a:r>
              <a:rPr lang="nl-BE" altLang="nl-BE" b="1" dirty="0"/>
              <a:t>‘Overzichten’ opbouwen </a:t>
            </a:r>
            <a:r>
              <a:rPr lang="nl-BE" altLang="nl-BE" dirty="0"/>
              <a:t>door historische notities en gegevens ‘op te kuisen’ .</a:t>
            </a:r>
          </a:p>
          <a:p>
            <a:pPr algn="l">
              <a:lnSpc>
                <a:spcPct val="120000"/>
              </a:lnSpc>
              <a:spcBef>
                <a:spcPts val="0"/>
              </a:spcBef>
              <a:spcAft>
                <a:spcPts val="600"/>
              </a:spcAft>
            </a:pPr>
            <a:r>
              <a:rPr lang="nl-BE" altLang="nl-BE" sz="2400" dirty="0"/>
              <a:t>Interoperabiliteit, terminologie, codering.</a:t>
            </a:r>
          </a:p>
        </p:txBody>
      </p:sp>
    </p:spTree>
    <p:extLst>
      <p:ext uri="{BB962C8B-B14F-4D97-AF65-F5344CB8AC3E}">
        <p14:creationId xmlns:p14="http://schemas.microsoft.com/office/powerpoint/2010/main" val="13703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Hergebruik gegevens</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lstStyle/>
          <a:p>
            <a:pPr algn="l">
              <a:lnSpc>
                <a:spcPct val="100000"/>
              </a:lnSpc>
              <a:spcBef>
                <a:spcPts val="0"/>
              </a:spcBef>
              <a:spcAft>
                <a:spcPts val="1200"/>
              </a:spcAft>
            </a:pPr>
            <a:r>
              <a:rPr lang="nl-BE" altLang="nl-BE" sz="2400" dirty="0"/>
              <a:t>Hergebruik van gegevens kan enkel met respect voor </a:t>
            </a:r>
            <a:r>
              <a:rPr lang="nl-BE" altLang="nl-BE" sz="2400" b="1" dirty="0"/>
              <a:t>privacy en GDPR</a:t>
            </a:r>
            <a:r>
              <a:rPr lang="nl-BE" altLang="nl-BE" sz="2400" dirty="0"/>
              <a:t>;</a:t>
            </a:r>
            <a:endParaRPr lang="nl-BE" altLang="nl-BE" sz="2400" b="1" dirty="0"/>
          </a:p>
          <a:p>
            <a:pPr algn="l">
              <a:lnSpc>
                <a:spcPct val="100000"/>
              </a:lnSpc>
              <a:spcBef>
                <a:spcPts val="0"/>
              </a:spcBef>
              <a:spcAft>
                <a:spcPts val="1200"/>
              </a:spcAft>
            </a:pPr>
            <a:r>
              <a:rPr lang="nl-BE" altLang="nl-BE" sz="2400" dirty="0"/>
              <a:t>BIHR als basis voor </a:t>
            </a:r>
            <a:r>
              <a:rPr lang="nl-BE" altLang="nl-BE" sz="2400" b="1" dirty="0"/>
              <a:t>Real World Data </a:t>
            </a:r>
            <a:r>
              <a:rPr lang="nl-BE" altLang="nl-BE" sz="2400" dirty="0"/>
              <a:t>voor beleidsondersteuning, onderzoek, innovatie;</a:t>
            </a:r>
          </a:p>
          <a:p>
            <a:pPr algn="l">
              <a:lnSpc>
                <a:spcPct val="100000"/>
              </a:lnSpc>
              <a:spcBef>
                <a:spcPts val="0"/>
              </a:spcBef>
              <a:spcAft>
                <a:spcPts val="1200"/>
              </a:spcAft>
            </a:pPr>
            <a:r>
              <a:rPr lang="nl-BE" altLang="nl-BE" sz="2400" b="1" dirty="0"/>
              <a:t>De brede scope</a:t>
            </a:r>
            <a:r>
              <a:rPr lang="nl-BE" altLang="nl-BE" sz="2400" dirty="0"/>
              <a:t>: lichamelijke en geestelijke gezondheid, milieu, </a:t>
            </a:r>
            <a:r>
              <a:rPr lang="nl-BE" altLang="nl-BE" sz="2400" dirty="0" err="1"/>
              <a:t>sociaal-economische</a:t>
            </a:r>
            <a:r>
              <a:rPr lang="nl-BE" altLang="nl-BE" sz="2400" dirty="0"/>
              <a:t> factoren;</a:t>
            </a:r>
          </a:p>
          <a:p>
            <a:pPr algn="l">
              <a:lnSpc>
                <a:spcPct val="100000"/>
              </a:lnSpc>
              <a:spcBef>
                <a:spcPts val="0"/>
              </a:spcBef>
              <a:spcAft>
                <a:spcPts val="1200"/>
              </a:spcAft>
            </a:pPr>
            <a:r>
              <a:rPr lang="nl-BE" altLang="nl-BE" sz="2400" b="1" dirty="0"/>
              <a:t>Health Data Agency</a:t>
            </a:r>
            <a:r>
              <a:rPr lang="nl-BE" altLang="nl-BE" sz="2400" dirty="0"/>
              <a:t>: faciliteren van de uitwisseling van gegevens over zorg en gezondheid en het ‘correct’ secundair gebruik van data met veel aandacht voor transparantie en communicatie over de redenen van hergebruik;</a:t>
            </a:r>
          </a:p>
          <a:p>
            <a:pPr algn="l">
              <a:lnSpc>
                <a:spcPct val="100000"/>
              </a:lnSpc>
              <a:spcBef>
                <a:spcPts val="0"/>
              </a:spcBef>
              <a:spcAft>
                <a:spcPts val="1200"/>
              </a:spcAft>
            </a:pPr>
            <a:r>
              <a:rPr lang="nl-BE" altLang="nl-BE" sz="2400" b="1" dirty="0"/>
              <a:t>EHDS Verordening </a:t>
            </a:r>
            <a:r>
              <a:rPr lang="nl-BE" altLang="nl-BE" sz="2400" dirty="0"/>
              <a:t>implementeren (European Health Data Space): regelt primair én secundair gebruik van gegevens.</a:t>
            </a:r>
          </a:p>
          <a:p>
            <a:pPr algn="l">
              <a:lnSpc>
                <a:spcPct val="100000"/>
              </a:lnSpc>
              <a:spcBef>
                <a:spcPts val="0"/>
              </a:spcBef>
              <a:spcAft>
                <a:spcPts val="1200"/>
              </a:spcAft>
            </a:pPr>
            <a:endParaRPr lang="nl-BE" altLang="nl-BE" sz="2400" dirty="0"/>
          </a:p>
          <a:p>
            <a:pPr algn="l">
              <a:lnSpc>
                <a:spcPct val="100000"/>
              </a:lnSpc>
              <a:spcBef>
                <a:spcPts val="0"/>
              </a:spcBef>
              <a:spcAft>
                <a:spcPts val="1200"/>
              </a:spcAft>
            </a:pPr>
            <a:endParaRPr lang="nl-BE" altLang="nl-BE" sz="2400" dirty="0"/>
          </a:p>
        </p:txBody>
      </p:sp>
    </p:spTree>
    <p:extLst>
      <p:ext uri="{BB962C8B-B14F-4D97-AF65-F5344CB8AC3E}">
        <p14:creationId xmlns:p14="http://schemas.microsoft.com/office/powerpoint/2010/main" val="54775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Maatschappelijk kader</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lstStyle/>
          <a:p>
            <a:pPr algn="l">
              <a:lnSpc>
                <a:spcPct val="100000"/>
              </a:lnSpc>
              <a:spcBef>
                <a:spcPts val="0"/>
              </a:spcBef>
              <a:spcAft>
                <a:spcPts val="1200"/>
              </a:spcAft>
            </a:pPr>
            <a:r>
              <a:rPr lang="nl-BE" altLang="nl-BE" sz="2400" dirty="0"/>
              <a:t>Verstrekken van </a:t>
            </a:r>
            <a:r>
              <a:rPr lang="nl-BE" altLang="nl-BE" sz="2400" b="1" dirty="0"/>
              <a:t>beleidsinformatie: </a:t>
            </a:r>
            <a:r>
              <a:rPr lang="nl-BE" altLang="nl-BE" sz="2400" dirty="0"/>
              <a:t>geanonimiseerde of degelijk gepseudonimiseerde data voor goed beheer van de volksgezondheid;</a:t>
            </a:r>
          </a:p>
          <a:p>
            <a:pPr algn="l">
              <a:lnSpc>
                <a:spcPct val="100000"/>
              </a:lnSpc>
              <a:spcBef>
                <a:spcPts val="0"/>
              </a:spcBef>
              <a:spcAft>
                <a:spcPts val="1200"/>
              </a:spcAft>
            </a:pPr>
            <a:r>
              <a:rPr lang="nl-BE" altLang="nl-BE" sz="2400" b="1" dirty="0"/>
              <a:t>Populatie management: </a:t>
            </a:r>
            <a:r>
              <a:rPr lang="nl-BE" altLang="nl-BE" sz="2400" dirty="0"/>
              <a:t>start ‘anoniem’, maar moet uiteindelijk toelaten de beoogde doelgroepen/segmenten te bereiken – vb. anonieme vaccinatiegraad van een betrokken doelgroepen;</a:t>
            </a:r>
          </a:p>
          <a:p>
            <a:pPr algn="l">
              <a:lnSpc>
                <a:spcPct val="100000"/>
              </a:lnSpc>
              <a:spcBef>
                <a:spcPts val="0"/>
              </a:spcBef>
              <a:spcAft>
                <a:spcPts val="1200"/>
              </a:spcAft>
            </a:pPr>
            <a:r>
              <a:rPr lang="nl-BE" altLang="nl-BE" sz="2400" b="1" dirty="0"/>
              <a:t>Stimuleren van innovatie en ontwikkeling: </a:t>
            </a:r>
            <a:r>
              <a:rPr lang="nl-BE" altLang="nl-BE" sz="2400" dirty="0"/>
              <a:t>in de domeinen van Digital Health in het algemeen, Medical Technologies en Augmented Intelligence.</a:t>
            </a:r>
          </a:p>
          <a:p>
            <a:pPr marL="0" indent="0" algn="l">
              <a:lnSpc>
                <a:spcPct val="100000"/>
              </a:lnSpc>
              <a:spcBef>
                <a:spcPts val="0"/>
              </a:spcBef>
              <a:spcAft>
                <a:spcPts val="1200"/>
              </a:spcAft>
              <a:buNone/>
            </a:pPr>
            <a:endParaRPr lang="nl-BE" altLang="nl-BE" sz="2400" dirty="0"/>
          </a:p>
          <a:p>
            <a:pPr algn="l">
              <a:lnSpc>
                <a:spcPct val="100000"/>
              </a:lnSpc>
              <a:spcBef>
                <a:spcPts val="0"/>
              </a:spcBef>
              <a:spcAft>
                <a:spcPts val="1200"/>
              </a:spcAft>
            </a:pPr>
            <a:endParaRPr lang="nl-BE" altLang="nl-BE" sz="2400" dirty="0"/>
          </a:p>
        </p:txBody>
      </p:sp>
    </p:spTree>
    <p:extLst>
      <p:ext uri="{BB962C8B-B14F-4D97-AF65-F5344CB8AC3E}">
        <p14:creationId xmlns:p14="http://schemas.microsoft.com/office/powerpoint/2010/main" val="268616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Administratieve optimalisatie</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428219"/>
            <a:ext cx="10515600" cy="4764505"/>
          </a:xfrm>
        </p:spPr>
        <p:txBody>
          <a:bodyPr/>
          <a:lstStyle/>
          <a:p>
            <a:pPr algn="l">
              <a:lnSpc>
                <a:spcPct val="100000"/>
              </a:lnSpc>
              <a:spcBef>
                <a:spcPts val="0"/>
              </a:spcBef>
              <a:spcAft>
                <a:spcPts val="1200"/>
              </a:spcAft>
            </a:pPr>
            <a:r>
              <a:rPr lang="nl-BE" altLang="nl-BE" sz="2400" dirty="0"/>
              <a:t>Digitaliseren en optimaliseren van administratieve verwerking;</a:t>
            </a:r>
          </a:p>
          <a:p>
            <a:pPr algn="l">
              <a:lnSpc>
                <a:spcPct val="100000"/>
              </a:lnSpc>
              <a:spcBef>
                <a:spcPts val="0"/>
              </a:spcBef>
              <a:spcAft>
                <a:spcPts val="1200"/>
              </a:spcAft>
            </a:pPr>
            <a:r>
              <a:rPr lang="nl-BE" altLang="nl-BE" sz="2400" dirty="0"/>
              <a:t>Administratieve vereenvoudiging;</a:t>
            </a:r>
          </a:p>
          <a:p>
            <a:pPr algn="l">
              <a:lnSpc>
                <a:spcPct val="100000"/>
              </a:lnSpc>
              <a:spcBef>
                <a:spcPts val="0"/>
              </a:spcBef>
              <a:spcAft>
                <a:spcPts val="1200"/>
              </a:spcAft>
            </a:pPr>
            <a:r>
              <a:rPr lang="nl-BE" altLang="nl-BE" sz="2400" dirty="0"/>
              <a:t>Voorafgaande akkoorden voor terugbetaling (o.m. Hoofdstuk IV);</a:t>
            </a:r>
          </a:p>
          <a:p>
            <a:pPr algn="l">
              <a:lnSpc>
                <a:spcPct val="100000"/>
              </a:lnSpc>
              <a:spcBef>
                <a:spcPts val="0"/>
              </a:spcBef>
              <a:spcAft>
                <a:spcPts val="1200"/>
              </a:spcAft>
            </a:pPr>
            <a:r>
              <a:rPr lang="nl-BE" altLang="nl-BE" sz="2400" dirty="0"/>
              <a:t>Verder ontwikkelen en uitrollen van bestaande systemen.</a:t>
            </a:r>
          </a:p>
          <a:p>
            <a:pPr algn="l">
              <a:lnSpc>
                <a:spcPct val="100000"/>
              </a:lnSpc>
              <a:spcBef>
                <a:spcPts val="0"/>
              </a:spcBef>
              <a:spcAft>
                <a:spcPts val="1200"/>
              </a:spcAft>
            </a:pPr>
            <a:endParaRPr lang="nl-BE" altLang="nl-BE" sz="2400" dirty="0"/>
          </a:p>
        </p:txBody>
      </p:sp>
    </p:spTree>
    <p:extLst>
      <p:ext uri="{BB962C8B-B14F-4D97-AF65-F5344CB8AC3E}">
        <p14:creationId xmlns:p14="http://schemas.microsoft.com/office/powerpoint/2010/main" val="402967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Link met eHealth Actieplan</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lstStyle/>
          <a:p>
            <a:pPr algn="l"/>
            <a:r>
              <a:rPr lang="nl-BE" altLang="nl-BE" sz="2400" dirty="0"/>
              <a:t>Huidig eHealth AP: hoe dragen projecten bij aan de BIHR objectieven</a:t>
            </a:r>
          </a:p>
          <a:p>
            <a:pPr algn="l"/>
            <a:endParaRPr lang="nl-BE" altLang="nl-BE" dirty="0"/>
          </a:p>
          <a:p>
            <a:pPr marL="0" indent="0" algn="l">
              <a:buNone/>
            </a:pPr>
            <a:endParaRPr lang="nl-BE" altLang="nl-BE" dirty="0"/>
          </a:p>
          <a:p>
            <a:pPr algn="l"/>
            <a:endParaRPr lang="nl-BE" altLang="nl-BE" dirty="0"/>
          </a:p>
          <a:p>
            <a:pPr algn="l"/>
            <a:endParaRPr lang="nl-BE" altLang="nl-BE" dirty="0"/>
          </a:p>
          <a:p>
            <a:pPr algn="l"/>
            <a:endParaRPr lang="nl-BE" altLang="nl-BE" dirty="0"/>
          </a:p>
          <a:p>
            <a:pPr algn="l"/>
            <a:endParaRPr lang="nl-BE" altLang="nl-BE" dirty="0"/>
          </a:p>
          <a:p>
            <a:pPr algn="l"/>
            <a:r>
              <a:rPr lang="nl-BE" altLang="nl-BE" sz="2400" dirty="0"/>
              <a:t>Volgende eHealth AP staan projecten ten dienste van BIHR: </a:t>
            </a:r>
            <a:br>
              <a:rPr lang="nl-BE" altLang="nl-BE" sz="2400" dirty="0"/>
            </a:br>
            <a:r>
              <a:rPr lang="nl-BE" altLang="nl-BE" sz="2400" dirty="0"/>
              <a:t>Welke projecten zij nodig om BIHR (stapsgewijs) te realiseren.</a:t>
            </a:r>
          </a:p>
          <a:p>
            <a:pPr algn="l"/>
            <a:endParaRPr lang="nl-BE" altLang="nl-BE" dirty="0"/>
          </a:p>
        </p:txBody>
      </p:sp>
      <p:graphicFrame>
        <p:nvGraphicFramePr>
          <p:cNvPr id="7" name="Diagram 6">
            <a:extLst>
              <a:ext uri="{FF2B5EF4-FFF2-40B4-BE49-F238E27FC236}">
                <a16:creationId xmlns:a16="http://schemas.microsoft.com/office/drawing/2014/main" id="{E3614FCF-9345-4753-A85A-817725B1873B}"/>
              </a:ext>
            </a:extLst>
          </p:cNvPr>
          <p:cNvGraphicFramePr/>
          <p:nvPr>
            <p:extLst>
              <p:ext uri="{D42A27DB-BD31-4B8C-83A1-F6EECF244321}">
                <p14:modId xmlns:p14="http://schemas.microsoft.com/office/powerpoint/2010/main" val="3113824774"/>
              </p:ext>
            </p:extLst>
          </p:nvPr>
        </p:nvGraphicFramePr>
        <p:xfrm>
          <a:off x="2781891" y="1346464"/>
          <a:ext cx="6628218" cy="3309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07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Link met DZOP, Kluizen, Hubs</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945776" y="1046747"/>
            <a:ext cx="10515600" cy="4764505"/>
          </a:xfrm>
        </p:spPr>
        <p:txBody>
          <a:bodyPr>
            <a:normAutofit fontScale="92500" lnSpcReduction="20000"/>
          </a:bodyPr>
          <a:lstStyle/>
          <a:p>
            <a:pPr algn="l">
              <a:lnSpc>
                <a:spcPct val="100000"/>
              </a:lnSpc>
              <a:spcBef>
                <a:spcPts val="0"/>
              </a:spcBef>
              <a:spcAft>
                <a:spcPts val="1200"/>
              </a:spcAft>
            </a:pPr>
            <a:r>
              <a:rPr lang="nl-BE" altLang="nl-BE" sz="2400" b="1" dirty="0"/>
              <a:t>Kluizen en Hubs </a:t>
            </a:r>
          </a:p>
          <a:p>
            <a:pPr lvl="1" algn="l">
              <a:lnSpc>
                <a:spcPct val="100000"/>
              </a:lnSpc>
              <a:spcBef>
                <a:spcPts val="0"/>
              </a:spcBef>
              <a:spcAft>
                <a:spcPts val="1200"/>
              </a:spcAft>
            </a:pPr>
            <a:r>
              <a:rPr lang="nl-BE" altLang="nl-BE" dirty="0"/>
              <a:t>Beschikbaarheid van (gestructureerde) gegevens voor zowel zorgactor als zorggebruiker;</a:t>
            </a:r>
          </a:p>
          <a:p>
            <a:pPr lvl="1" algn="l">
              <a:lnSpc>
                <a:spcPct val="100000"/>
              </a:lnSpc>
              <a:spcBef>
                <a:spcPts val="0"/>
              </a:spcBef>
              <a:spcAft>
                <a:spcPts val="1200"/>
              </a:spcAft>
            </a:pPr>
            <a:r>
              <a:rPr lang="nl-BE" altLang="nl-BE" dirty="0"/>
              <a:t>Integratie van Health Technologies zoals Mobile Health toepassingen;</a:t>
            </a:r>
          </a:p>
          <a:p>
            <a:pPr lvl="1" algn="l">
              <a:lnSpc>
                <a:spcPct val="100000"/>
              </a:lnSpc>
              <a:spcBef>
                <a:spcPts val="0"/>
              </a:spcBef>
              <a:spcAft>
                <a:spcPts val="1200"/>
              </a:spcAft>
            </a:pPr>
            <a:r>
              <a:rPr lang="nl-BE" altLang="nl-BE" dirty="0"/>
              <a:t>Cross Border.</a:t>
            </a:r>
          </a:p>
          <a:p>
            <a:pPr algn="l">
              <a:lnSpc>
                <a:spcPct val="100000"/>
              </a:lnSpc>
              <a:spcBef>
                <a:spcPts val="0"/>
              </a:spcBef>
              <a:spcAft>
                <a:spcPts val="1200"/>
              </a:spcAft>
            </a:pPr>
            <a:r>
              <a:rPr lang="nl-BE" altLang="nl-BE" sz="2400" b="1" dirty="0"/>
              <a:t>DZOP</a:t>
            </a:r>
          </a:p>
          <a:p>
            <a:pPr lvl="1" algn="l">
              <a:lnSpc>
                <a:spcPct val="100000"/>
              </a:lnSpc>
              <a:spcBef>
                <a:spcPts val="0"/>
              </a:spcBef>
              <a:spcAft>
                <a:spcPts val="1200"/>
              </a:spcAft>
            </a:pPr>
            <a:r>
              <a:rPr lang="nl-BE" altLang="nl-BE" b="1" dirty="0"/>
              <a:t>Samenwerkingsplatform</a:t>
            </a:r>
            <a:r>
              <a:rPr lang="nl-BE" altLang="nl-BE" dirty="0"/>
              <a:t> en communicatie- en planningsinstrument om </a:t>
            </a:r>
            <a:r>
              <a:rPr lang="nl-BE" altLang="nl-BE" b="1" dirty="0"/>
              <a:t>zorgplan</a:t>
            </a:r>
            <a:r>
              <a:rPr lang="nl-BE" altLang="nl-BE" dirty="0"/>
              <a:t> te creëren op basis van </a:t>
            </a:r>
            <a:r>
              <a:rPr lang="nl-BE" altLang="nl-BE" b="1" dirty="0"/>
              <a:t>zorg- en levensdoelen </a:t>
            </a:r>
            <a:r>
              <a:rPr lang="nl-BE" altLang="nl-BE" dirty="0"/>
              <a:t>van de persoon;</a:t>
            </a:r>
          </a:p>
          <a:p>
            <a:pPr lvl="1" algn="l">
              <a:lnSpc>
                <a:spcPct val="100000"/>
              </a:lnSpc>
              <a:spcBef>
                <a:spcPts val="0"/>
              </a:spcBef>
              <a:spcAft>
                <a:spcPts val="1200"/>
              </a:spcAft>
            </a:pPr>
            <a:r>
              <a:rPr lang="nl-BE" altLang="nl-BE" dirty="0"/>
              <a:t>Omgeving waar samenwerking van het zorgteam wordt ondersteund is een noodzakelijke component in het BIHR concept; </a:t>
            </a:r>
          </a:p>
          <a:p>
            <a:pPr lvl="1" algn="l">
              <a:lnSpc>
                <a:spcPct val="100000"/>
              </a:lnSpc>
              <a:spcBef>
                <a:spcPts val="0"/>
              </a:spcBef>
              <a:spcAft>
                <a:spcPts val="1200"/>
              </a:spcAft>
            </a:pPr>
            <a:r>
              <a:rPr lang="nl-BE" altLang="nl-BE" dirty="0"/>
              <a:t>Gestructureerde informatie (zorgepisodes, care sets, BelRAI …) vormen noodzakelijke input voor de zorgactoren in het zorgteam.</a:t>
            </a:r>
          </a:p>
          <a:p>
            <a:pPr lvl="1" algn="l">
              <a:lnSpc>
                <a:spcPct val="100000"/>
              </a:lnSpc>
              <a:spcBef>
                <a:spcPts val="0"/>
              </a:spcBef>
              <a:spcAft>
                <a:spcPts val="1200"/>
              </a:spcAft>
            </a:pPr>
            <a:endParaRPr lang="nl-BE" altLang="nl-BE" dirty="0"/>
          </a:p>
          <a:p>
            <a:pPr lvl="1" algn="l">
              <a:lnSpc>
                <a:spcPct val="100000"/>
              </a:lnSpc>
              <a:spcBef>
                <a:spcPts val="0"/>
              </a:spcBef>
              <a:spcAft>
                <a:spcPts val="1200"/>
              </a:spcAft>
            </a:pPr>
            <a:endParaRPr lang="nl-BE" altLang="nl-BE" dirty="0"/>
          </a:p>
          <a:p>
            <a:pPr algn="l">
              <a:lnSpc>
                <a:spcPct val="100000"/>
              </a:lnSpc>
              <a:spcBef>
                <a:spcPts val="0"/>
              </a:spcBef>
              <a:spcAft>
                <a:spcPts val="1200"/>
              </a:spcAft>
            </a:pPr>
            <a:endParaRPr lang="nl-BE" altLang="nl-BE" sz="2400" dirty="0"/>
          </a:p>
          <a:p>
            <a:pPr algn="l">
              <a:lnSpc>
                <a:spcPct val="100000"/>
              </a:lnSpc>
              <a:spcBef>
                <a:spcPts val="0"/>
              </a:spcBef>
              <a:spcAft>
                <a:spcPts val="1200"/>
              </a:spcAft>
            </a:pPr>
            <a:endParaRPr lang="nl-BE" altLang="nl-BE" sz="2400" dirty="0"/>
          </a:p>
        </p:txBody>
      </p:sp>
    </p:spTree>
    <p:extLst>
      <p:ext uri="{BB962C8B-B14F-4D97-AF65-F5344CB8AC3E}">
        <p14:creationId xmlns:p14="http://schemas.microsoft.com/office/powerpoint/2010/main" val="195887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EPD en SW Leveranciers</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401325"/>
            <a:ext cx="10515600" cy="4764505"/>
          </a:xfrm>
        </p:spPr>
        <p:txBody>
          <a:bodyPr/>
          <a:lstStyle/>
          <a:p>
            <a:pPr algn="l">
              <a:lnSpc>
                <a:spcPct val="100000"/>
              </a:lnSpc>
              <a:spcBef>
                <a:spcPts val="0"/>
              </a:spcBef>
              <a:spcAft>
                <a:spcPts val="1200"/>
              </a:spcAft>
            </a:pPr>
            <a:r>
              <a:rPr lang="nl-BE" altLang="nl-BE" sz="2400" dirty="0"/>
              <a:t>Duidelijke verwachtingen;</a:t>
            </a:r>
          </a:p>
          <a:p>
            <a:pPr algn="l">
              <a:lnSpc>
                <a:spcPct val="100000"/>
              </a:lnSpc>
              <a:spcBef>
                <a:spcPts val="0"/>
              </a:spcBef>
              <a:spcAft>
                <a:spcPts val="1200"/>
              </a:spcAft>
            </a:pPr>
            <a:r>
              <a:rPr lang="nl-BE" altLang="nl-BE" sz="2400" dirty="0"/>
              <a:t>Gecoördineerde projecten;</a:t>
            </a:r>
          </a:p>
          <a:p>
            <a:pPr algn="l">
              <a:lnSpc>
                <a:spcPct val="100000"/>
              </a:lnSpc>
              <a:spcBef>
                <a:spcPts val="0"/>
              </a:spcBef>
              <a:spcAft>
                <a:spcPts val="1200"/>
              </a:spcAft>
            </a:pPr>
            <a:r>
              <a:rPr lang="nl-BE" altLang="nl-BE" sz="2400" dirty="0"/>
              <a:t>Haalbare doelstellingen en timing;</a:t>
            </a:r>
          </a:p>
          <a:p>
            <a:pPr algn="l">
              <a:lnSpc>
                <a:spcPct val="100000"/>
              </a:lnSpc>
              <a:spcBef>
                <a:spcPts val="0"/>
              </a:spcBef>
              <a:spcAft>
                <a:spcPts val="1200"/>
              </a:spcAft>
            </a:pPr>
            <a:r>
              <a:rPr lang="nl-BE" altLang="nl-BE" sz="2400" dirty="0"/>
              <a:t>Financiering;</a:t>
            </a:r>
          </a:p>
          <a:p>
            <a:pPr algn="l">
              <a:lnSpc>
                <a:spcPct val="100000"/>
              </a:lnSpc>
              <a:spcBef>
                <a:spcPts val="0"/>
              </a:spcBef>
              <a:spcAft>
                <a:spcPts val="1200"/>
              </a:spcAft>
            </a:pPr>
            <a:r>
              <a:rPr lang="nl-BE" altLang="nl-BE" sz="2400" dirty="0"/>
              <a:t>Criteria en homologatie;</a:t>
            </a:r>
          </a:p>
          <a:p>
            <a:pPr algn="l">
              <a:lnSpc>
                <a:spcPct val="100000"/>
              </a:lnSpc>
              <a:spcBef>
                <a:spcPts val="0"/>
              </a:spcBef>
              <a:spcAft>
                <a:spcPts val="1200"/>
              </a:spcAft>
            </a:pPr>
            <a:r>
              <a:rPr lang="nl-BE" altLang="nl-BE" sz="2400" dirty="0"/>
              <a:t>Good governance.</a:t>
            </a:r>
            <a:br>
              <a:rPr lang="nl-BE" altLang="nl-BE" sz="2400" dirty="0"/>
            </a:br>
            <a:br>
              <a:rPr lang="nl-BE" altLang="nl-BE" sz="2400" dirty="0"/>
            </a:br>
            <a:r>
              <a:rPr lang="nl-BE" altLang="nl-BE" sz="2400" dirty="0"/>
              <a:t>Nood aan een grondige reflectie over criteria, homologatie en doelgerichte financieringsmechanismen.</a:t>
            </a:r>
          </a:p>
        </p:txBody>
      </p:sp>
    </p:spTree>
    <p:extLst>
      <p:ext uri="{BB962C8B-B14F-4D97-AF65-F5344CB8AC3E}">
        <p14:creationId xmlns:p14="http://schemas.microsoft.com/office/powerpoint/2010/main" val="369986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Van concept naar realiteit</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676834" y="974559"/>
            <a:ext cx="10676965" cy="5499846"/>
          </a:xfrm>
        </p:spPr>
        <p:txBody>
          <a:bodyPr>
            <a:normAutofit lnSpcReduction="10000"/>
          </a:bodyPr>
          <a:lstStyle/>
          <a:p>
            <a:pPr algn="l">
              <a:lnSpc>
                <a:spcPct val="100000"/>
              </a:lnSpc>
              <a:spcBef>
                <a:spcPts val="0"/>
              </a:spcBef>
              <a:spcAft>
                <a:spcPts val="1200"/>
              </a:spcAft>
            </a:pPr>
            <a:r>
              <a:rPr lang="nl-BE" altLang="nl-BE" sz="2400" dirty="0"/>
              <a:t>Zorgbeoefenaars buiten WUG (gezondheidszorgbeoefenaars):  op basis van zorgrelatie en zorgteam;</a:t>
            </a:r>
          </a:p>
          <a:p>
            <a:pPr algn="l">
              <a:lnSpc>
                <a:spcPct val="100000"/>
              </a:lnSpc>
              <a:spcBef>
                <a:spcPts val="0"/>
              </a:spcBef>
              <a:spcAft>
                <a:spcPts val="1200"/>
              </a:spcAft>
            </a:pPr>
            <a:r>
              <a:rPr lang="nl-BE" altLang="nl-BE" sz="2400" dirty="0"/>
              <a:t>Verwerkingsverantwoordelijke gegevensbronnen: afspraken over toegang tot de gegevens;</a:t>
            </a:r>
          </a:p>
          <a:p>
            <a:pPr algn="l">
              <a:lnSpc>
                <a:spcPct val="100000"/>
              </a:lnSpc>
              <a:spcBef>
                <a:spcPts val="0"/>
              </a:spcBef>
              <a:spcAft>
                <a:spcPts val="1200"/>
              </a:spcAft>
            </a:pPr>
            <a:r>
              <a:rPr lang="nl-BE" altLang="nl-BE" sz="2400" dirty="0"/>
              <a:t>Toegang van zorgactor tot medische gegevens: opties, beperkingen?</a:t>
            </a:r>
          </a:p>
          <a:p>
            <a:pPr algn="l">
              <a:lnSpc>
                <a:spcPct val="100000"/>
              </a:lnSpc>
              <a:spcBef>
                <a:spcPts val="0"/>
              </a:spcBef>
              <a:spcAft>
                <a:spcPts val="1200"/>
              </a:spcAft>
            </a:pPr>
            <a:r>
              <a:rPr lang="nl-BE" altLang="nl-BE" sz="2400" dirty="0"/>
              <a:t>Interfederaal portaal, zowel voor personen als voor zorgactoren;</a:t>
            </a:r>
          </a:p>
          <a:p>
            <a:pPr algn="l">
              <a:lnSpc>
                <a:spcPct val="100000"/>
              </a:lnSpc>
              <a:spcBef>
                <a:spcPts val="0"/>
              </a:spcBef>
              <a:spcAft>
                <a:spcPts val="1200"/>
              </a:spcAft>
            </a:pPr>
            <a:r>
              <a:rPr lang="nl-BE" altLang="nl-BE" sz="2400" dirty="0"/>
              <a:t>Bijhouden, delen en consulteren van kwaliteitsvolle informatie: rol van Care Sets, Zorgepisodes, Incentives;</a:t>
            </a:r>
          </a:p>
          <a:p>
            <a:pPr algn="l">
              <a:lnSpc>
                <a:spcPct val="100000"/>
              </a:lnSpc>
              <a:spcBef>
                <a:spcPts val="0"/>
              </a:spcBef>
              <a:spcAft>
                <a:spcPts val="1200"/>
              </a:spcAft>
            </a:pPr>
            <a:r>
              <a:rPr lang="nl-BE" altLang="nl-BE" sz="2400" dirty="0"/>
              <a:t>Hubs, Kluizen en eHealth Platform: essentiële rol, belang in cross border;</a:t>
            </a:r>
          </a:p>
          <a:p>
            <a:pPr algn="l">
              <a:lnSpc>
                <a:spcPct val="100000"/>
              </a:lnSpc>
              <a:spcBef>
                <a:spcPts val="0"/>
              </a:spcBef>
              <a:spcAft>
                <a:spcPts val="1200"/>
              </a:spcAft>
            </a:pPr>
            <a:r>
              <a:rPr lang="nl-BE" altLang="nl-BE" sz="2400" dirty="0"/>
              <a:t>EHDS en organisatie van de Health Data Access Bodies;</a:t>
            </a:r>
          </a:p>
          <a:p>
            <a:pPr algn="l">
              <a:lnSpc>
                <a:spcPct val="100000"/>
              </a:lnSpc>
              <a:spcBef>
                <a:spcPts val="0"/>
              </a:spcBef>
              <a:spcAft>
                <a:spcPts val="1200"/>
              </a:spcAft>
            </a:pPr>
            <a:r>
              <a:rPr lang="nl-BE" altLang="nl-BE" sz="2400" dirty="0"/>
              <a:t>Governance: roadmap, coördinatie, beslissingen, medezeggenschap, stakeholders;</a:t>
            </a:r>
          </a:p>
          <a:p>
            <a:pPr algn="l">
              <a:lnSpc>
                <a:spcPct val="100000"/>
              </a:lnSpc>
              <a:spcBef>
                <a:spcPts val="0"/>
              </a:spcBef>
              <a:spcAft>
                <a:spcPts val="1200"/>
              </a:spcAft>
            </a:pPr>
            <a:r>
              <a:rPr lang="nl-BE" altLang="nl-BE" sz="2400" dirty="0"/>
              <a:t>Contractueel samenwerkingsmodel: hergebruik van diensten, juridisch kader.</a:t>
            </a:r>
          </a:p>
        </p:txBody>
      </p:sp>
    </p:spTree>
    <p:extLst>
      <p:ext uri="{BB962C8B-B14F-4D97-AF65-F5344CB8AC3E}">
        <p14:creationId xmlns:p14="http://schemas.microsoft.com/office/powerpoint/2010/main" val="407819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Van concept naar realiteit</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normAutofit/>
          </a:bodyPr>
          <a:lstStyle/>
          <a:p>
            <a:pPr algn="l">
              <a:lnSpc>
                <a:spcPct val="100000"/>
              </a:lnSpc>
              <a:spcBef>
                <a:spcPts val="0"/>
              </a:spcBef>
              <a:spcAft>
                <a:spcPts val="1200"/>
              </a:spcAft>
            </a:pPr>
            <a:r>
              <a:rPr lang="nl-BE" altLang="nl-BE" sz="2400" dirty="0"/>
              <a:t>Nood aan Governance;</a:t>
            </a:r>
          </a:p>
          <a:p>
            <a:pPr algn="l">
              <a:lnSpc>
                <a:spcPct val="100000"/>
              </a:lnSpc>
              <a:spcBef>
                <a:spcPts val="0"/>
              </a:spcBef>
              <a:spcAft>
                <a:spcPts val="1200"/>
              </a:spcAft>
            </a:pPr>
            <a:r>
              <a:rPr lang="nl-BE" altLang="nl-BE" sz="2400" dirty="0"/>
              <a:t>Coördinatie van het veranderproces en van de verschillende initiatieven en projecten die aan het BIHR concept bijdragen;</a:t>
            </a:r>
          </a:p>
          <a:p>
            <a:pPr algn="l">
              <a:lnSpc>
                <a:spcPct val="100000"/>
              </a:lnSpc>
              <a:spcBef>
                <a:spcPts val="0"/>
              </a:spcBef>
              <a:spcAft>
                <a:spcPts val="1200"/>
              </a:spcAft>
            </a:pPr>
            <a:r>
              <a:rPr lang="nl-BE" altLang="nl-BE" sz="2400" dirty="0"/>
              <a:t>Participatie van de verschillende actoren (technici, zorgverstrekkers, zorginstellingen, patiëntvertegenwoordigers, ontwikkelaars van SW, ...) ;</a:t>
            </a:r>
          </a:p>
          <a:p>
            <a:pPr algn="l">
              <a:lnSpc>
                <a:spcPct val="100000"/>
              </a:lnSpc>
              <a:spcBef>
                <a:spcPts val="0"/>
              </a:spcBef>
              <a:spcAft>
                <a:spcPts val="1200"/>
              </a:spcAft>
            </a:pPr>
            <a:r>
              <a:rPr lang="nl-NL" sz="2400" dirty="0">
                <a:effectLst/>
                <a:latin typeface="Calibri" panose="020F0502020204030204" pitchFamily="34" charset="0"/>
                <a:ea typeface="Calibri" panose="020F0502020204030204" pitchFamily="34" charset="0"/>
                <a:cs typeface="Calibri" panose="020F0502020204030204" pitchFamily="34" charset="0"/>
              </a:rPr>
              <a:t>Aanstellen van een projectgroep met een sterke en publiek communicerende projectleider voor coördinatie van de verdere uitwerking en de implementatie van het BIHR-concept/ecosysteem.</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00000"/>
              </a:lnSpc>
              <a:spcBef>
                <a:spcPts val="0"/>
              </a:spcBef>
              <a:spcAft>
                <a:spcPts val="1200"/>
              </a:spcAft>
              <a:buNone/>
            </a:pPr>
            <a:endParaRPr lang="nl-BE" altLang="nl-BE" sz="2400" dirty="0"/>
          </a:p>
          <a:p>
            <a:pPr algn="l">
              <a:lnSpc>
                <a:spcPct val="100000"/>
              </a:lnSpc>
              <a:spcBef>
                <a:spcPts val="0"/>
              </a:spcBef>
              <a:spcAft>
                <a:spcPts val="1200"/>
              </a:spcAft>
            </a:pPr>
            <a:endParaRPr lang="nl-BE" altLang="nl-BE" sz="2400" dirty="0"/>
          </a:p>
        </p:txBody>
      </p:sp>
    </p:spTree>
    <p:extLst>
      <p:ext uri="{BB962C8B-B14F-4D97-AF65-F5344CB8AC3E}">
        <p14:creationId xmlns:p14="http://schemas.microsoft.com/office/powerpoint/2010/main" val="120801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What’s in it for me</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694764" y="1046747"/>
            <a:ext cx="10515600" cy="4764505"/>
          </a:xfrm>
        </p:spPr>
        <p:txBody>
          <a:bodyPr/>
          <a:lstStyle/>
          <a:p>
            <a:pPr algn="l">
              <a:lnSpc>
                <a:spcPct val="100000"/>
              </a:lnSpc>
              <a:spcBef>
                <a:spcPts val="0"/>
              </a:spcBef>
              <a:spcAft>
                <a:spcPts val="1200"/>
              </a:spcAft>
            </a:pPr>
            <a:r>
              <a:rPr lang="nl-BE" altLang="nl-BE" sz="2400" dirty="0"/>
              <a:t>Verwachtingen </a:t>
            </a:r>
            <a:r>
              <a:rPr lang="nl-BE" altLang="nl-BE" sz="2400" dirty="0" err="1"/>
              <a:t>tov</a:t>
            </a:r>
            <a:r>
              <a:rPr lang="nl-BE" altLang="nl-BE" sz="2400" dirty="0"/>
              <a:t> zorgactor:</a:t>
            </a:r>
          </a:p>
          <a:p>
            <a:pPr lvl="1" algn="l">
              <a:lnSpc>
                <a:spcPct val="100000"/>
              </a:lnSpc>
              <a:spcBef>
                <a:spcPts val="0"/>
              </a:spcBef>
              <a:spcAft>
                <a:spcPts val="600"/>
              </a:spcAft>
            </a:pPr>
            <a:r>
              <a:rPr lang="nl-BE" altLang="nl-BE" dirty="0"/>
              <a:t>Bijhouden, delen, consulteren van informatie;</a:t>
            </a:r>
          </a:p>
          <a:p>
            <a:pPr lvl="1" algn="l">
              <a:lnSpc>
                <a:spcPct val="100000"/>
              </a:lnSpc>
              <a:spcBef>
                <a:spcPts val="0"/>
              </a:spcBef>
              <a:spcAft>
                <a:spcPts val="600"/>
              </a:spcAft>
            </a:pPr>
            <a:r>
              <a:rPr lang="nl-BE" altLang="nl-BE" dirty="0"/>
              <a:t>Betere zorgkwaliteit.</a:t>
            </a:r>
          </a:p>
          <a:p>
            <a:pPr algn="l">
              <a:lnSpc>
                <a:spcPct val="100000"/>
              </a:lnSpc>
              <a:spcBef>
                <a:spcPts val="0"/>
              </a:spcBef>
              <a:spcAft>
                <a:spcPts val="1200"/>
              </a:spcAft>
            </a:pPr>
            <a:r>
              <a:rPr lang="nl-BE" altLang="nl-BE" sz="2400" dirty="0"/>
              <a:t>Wat krijg ik in return:</a:t>
            </a:r>
          </a:p>
          <a:p>
            <a:pPr lvl="1" algn="l">
              <a:lnSpc>
                <a:spcPct val="100000"/>
              </a:lnSpc>
              <a:spcBef>
                <a:spcPts val="0"/>
              </a:spcBef>
              <a:spcAft>
                <a:spcPts val="600"/>
              </a:spcAft>
            </a:pPr>
            <a:r>
              <a:rPr lang="nl-BE" altLang="nl-BE" dirty="0"/>
              <a:t>Informatie van goede kwaliteit over mijn patiënten;</a:t>
            </a:r>
          </a:p>
          <a:p>
            <a:pPr lvl="1" algn="l">
              <a:lnSpc>
                <a:spcPct val="100000"/>
              </a:lnSpc>
              <a:spcBef>
                <a:spcPts val="0"/>
              </a:spcBef>
              <a:spcAft>
                <a:spcPts val="600"/>
              </a:spcAft>
            </a:pPr>
            <a:r>
              <a:rPr lang="nl-BE" altLang="nl-BE" dirty="0"/>
              <a:t>Meer werktevredenheid door meer gebruiksvriendelijke IT-omgeving;</a:t>
            </a:r>
          </a:p>
          <a:p>
            <a:pPr lvl="1" algn="l">
              <a:lnSpc>
                <a:spcPct val="100000"/>
              </a:lnSpc>
              <a:spcBef>
                <a:spcPts val="0"/>
              </a:spcBef>
              <a:spcAft>
                <a:spcPts val="600"/>
              </a:spcAft>
            </a:pPr>
            <a:r>
              <a:rPr lang="nl-BE" altLang="nl-BE" dirty="0"/>
              <a:t>Inclusie in het zorgproces en zorgteam;</a:t>
            </a:r>
          </a:p>
          <a:p>
            <a:pPr lvl="1" algn="l">
              <a:lnSpc>
                <a:spcPct val="100000"/>
              </a:lnSpc>
              <a:spcBef>
                <a:spcPts val="0"/>
              </a:spcBef>
              <a:spcAft>
                <a:spcPts val="600"/>
              </a:spcAft>
            </a:pPr>
            <a:r>
              <a:rPr lang="nl-BE" altLang="nl-BE" dirty="0"/>
              <a:t>Benchmarking van mijn zorgkwaliteit; </a:t>
            </a:r>
          </a:p>
          <a:p>
            <a:pPr lvl="1" algn="l">
              <a:lnSpc>
                <a:spcPct val="100000"/>
              </a:lnSpc>
              <a:spcBef>
                <a:spcPts val="0"/>
              </a:spcBef>
              <a:spcAft>
                <a:spcPts val="600"/>
              </a:spcAft>
            </a:pPr>
            <a:r>
              <a:rPr lang="nl-BE" altLang="nl-BE" dirty="0"/>
              <a:t>Meer informatie over voor mij belangrijke populatie;</a:t>
            </a:r>
          </a:p>
          <a:p>
            <a:pPr lvl="1" algn="l">
              <a:lnSpc>
                <a:spcPct val="100000"/>
              </a:lnSpc>
              <a:spcBef>
                <a:spcPts val="0"/>
              </a:spcBef>
              <a:spcAft>
                <a:spcPts val="600"/>
              </a:spcAft>
            </a:pPr>
            <a:r>
              <a:rPr lang="nl-BE" altLang="nl-BE" dirty="0"/>
              <a:t>Incentives (tangible en non-</a:t>
            </a:r>
            <a:r>
              <a:rPr lang="nl-BE" altLang="nl-BE" dirty="0" err="1"/>
              <a:t>tagible</a:t>
            </a:r>
            <a:r>
              <a:rPr lang="nl-BE" altLang="nl-BE" dirty="0"/>
              <a:t>).</a:t>
            </a:r>
          </a:p>
          <a:p>
            <a:pPr algn="l">
              <a:lnSpc>
                <a:spcPct val="100000"/>
              </a:lnSpc>
              <a:spcBef>
                <a:spcPts val="0"/>
              </a:spcBef>
              <a:spcAft>
                <a:spcPts val="1200"/>
              </a:spcAft>
            </a:pPr>
            <a:endParaRPr lang="nl-BE" altLang="nl-BE" sz="2400" dirty="0"/>
          </a:p>
        </p:txBody>
      </p:sp>
    </p:spTree>
    <p:extLst>
      <p:ext uri="{BB962C8B-B14F-4D97-AF65-F5344CB8AC3E}">
        <p14:creationId xmlns:p14="http://schemas.microsoft.com/office/powerpoint/2010/main" val="80287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A491-3B5E-471A-8265-985504E65855}"/>
              </a:ext>
            </a:extLst>
          </p:cNvPr>
          <p:cNvSpPr>
            <a:spLocks noGrp="1"/>
          </p:cNvSpPr>
          <p:nvPr>
            <p:ph type="title"/>
          </p:nvPr>
        </p:nvSpPr>
        <p:spPr/>
        <p:txBody>
          <a:bodyPr/>
          <a:lstStyle/>
          <a:p>
            <a:r>
              <a:rPr lang="en-GB" dirty="0" err="1"/>
              <a:t>Thuiszorg</a:t>
            </a:r>
            <a:r>
              <a:rPr lang="en-GB" dirty="0"/>
              <a:t> </a:t>
            </a:r>
            <a:r>
              <a:rPr lang="en-GB" dirty="0">
                <a:hlinkClick r:id="rId3"/>
              </a:rPr>
              <a:t>video AVS</a:t>
            </a:r>
            <a:endParaRPr lang="en-GB" dirty="0"/>
          </a:p>
        </p:txBody>
      </p:sp>
      <p:pic>
        <p:nvPicPr>
          <p:cNvPr id="13" name="Content Placeholder 12" descr="A picture containing indoor, person&#10;&#10;Description automatically generated">
            <a:hlinkClick r:id="rId4"/>
            <a:extLst>
              <a:ext uri="{FF2B5EF4-FFF2-40B4-BE49-F238E27FC236}">
                <a16:creationId xmlns:a16="http://schemas.microsoft.com/office/drawing/2014/main" id="{DBFD015C-E5D4-474F-8DF0-9ED6DF36D5FE}"/>
              </a:ext>
            </a:extLst>
          </p:cNvPr>
          <p:cNvPicPr>
            <a:picLocks noGrp="1" noChangeAspect="1"/>
          </p:cNvPicPr>
          <p:nvPr>
            <p:ph idx="1"/>
          </p:nvPr>
        </p:nvPicPr>
        <p:blipFill>
          <a:blip r:embed="rId5"/>
          <a:stretch>
            <a:fillRect/>
          </a:stretch>
        </p:blipFill>
        <p:spPr>
          <a:xfrm>
            <a:off x="2808394" y="2208213"/>
            <a:ext cx="6575211" cy="3673475"/>
          </a:xfrm>
        </p:spPr>
      </p:pic>
    </p:spTree>
    <p:extLst>
      <p:ext uri="{BB962C8B-B14F-4D97-AF65-F5344CB8AC3E}">
        <p14:creationId xmlns:p14="http://schemas.microsoft.com/office/powerpoint/2010/main" val="2149567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Vragen</a:t>
            </a:r>
          </a:p>
        </p:txBody>
      </p:sp>
      <p:pic>
        <p:nvPicPr>
          <p:cNvPr id="3" name="Content Placeholder 2">
            <a:extLst>
              <a:ext uri="{FF2B5EF4-FFF2-40B4-BE49-F238E27FC236}">
                <a16:creationId xmlns:a16="http://schemas.microsoft.com/office/drawing/2014/main" id="{5907F932-637D-4C32-98C4-9C17E0E95E42}"/>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713956" y="1119188"/>
            <a:ext cx="4764087" cy="4764087"/>
          </a:xfrm>
        </p:spPr>
      </p:pic>
    </p:spTree>
    <p:extLst>
      <p:ext uri="{BB962C8B-B14F-4D97-AF65-F5344CB8AC3E}">
        <p14:creationId xmlns:p14="http://schemas.microsoft.com/office/powerpoint/2010/main" val="399174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Context</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lstStyle/>
          <a:p>
            <a:pPr algn="l">
              <a:lnSpc>
                <a:spcPct val="100000"/>
              </a:lnSpc>
              <a:spcBef>
                <a:spcPts val="0"/>
              </a:spcBef>
              <a:spcAft>
                <a:spcPts val="1200"/>
              </a:spcAft>
            </a:pPr>
            <a:r>
              <a:rPr lang="nl-BE" altLang="nl-BE" sz="2400" b="1" dirty="0"/>
              <a:t>Paradigma shift in de zorg</a:t>
            </a:r>
            <a:r>
              <a:rPr lang="nl-BE" altLang="nl-BE" sz="2400" dirty="0"/>
              <a:t>: empowerment, interdisciplinair, </a:t>
            </a:r>
            <a:br>
              <a:rPr lang="nl-BE" altLang="nl-BE" sz="2400" dirty="0"/>
            </a:br>
            <a:r>
              <a:rPr lang="nl-BE" altLang="nl-BE" sz="2400" dirty="0"/>
              <a:t>focus op persoon, levenskwaliteit en welzijn, toegankelijkheid;</a:t>
            </a:r>
          </a:p>
          <a:p>
            <a:pPr algn="l">
              <a:lnSpc>
                <a:spcPct val="100000"/>
              </a:lnSpc>
              <a:spcBef>
                <a:spcPts val="0"/>
              </a:spcBef>
              <a:spcAft>
                <a:spcPts val="1200"/>
              </a:spcAft>
            </a:pPr>
            <a:r>
              <a:rPr lang="nl-BE" altLang="nl-BE" sz="2400" dirty="0"/>
              <a:t>Evolutie naar </a:t>
            </a:r>
            <a:r>
              <a:rPr lang="nl-BE" altLang="nl-BE" sz="2400" b="1" dirty="0"/>
              <a:t>geïntegreerde en doelgerichte benadering van de zorg</a:t>
            </a:r>
            <a:r>
              <a:rPr lang="nl-BE" altLang="nl-BE" sz="2400" dirty="0"/>
              <a:t>: zorg voor en met de patiënt, focus op levensdoelen, samenwerking tussen zorglijnen,  zorgcontinuüm, populatie-gericht, zorgteam;</a:t>
            </a:r>
          </a:p>
          <a:p>
            <a:pPr algn="l">
              <a:lnSpc>
                <a:spcPct val="100000"/>
              </a:lnSpc>
              <a:spcBef>
                <a:spcPts val="0"/>
              </a:spcBef>
              <a:spcAft>
                <a:spcPts val="1200"/>
              </a:spcAft>
            </a:pPr>
            <a:r>
              <a:rPr lang="nl-BE" altLang="nl-BE" sz="2400" dirty="0"/>
              <a:t>Naast de klassieke gezondheidszorg worden </a:t>
            </a:r>
            <a:r>
              <a:rPr lang="nl-BE" altLang="nl-BE" sz="2400" b="1" dirty="0"/>
              <a:t>welzijn en geestelijke gezondheidszorg </a:t>
            </a:r>
            <a:r>
              <a:rPr lang="nl-BE" altLang="nl-BE" sz="2400" dirty="0"/>
              <a:t>volwaardige zorgcomponenten;</a:t>
            </a:r>
          </a:p>
          <a:p>
            <a:pPr algn="l">
              <a:lnSpc>
                <a:spcPct val="100000"/>
              </a:lnSpc>
              <a:spcBef>
                <a:spcPts val="0"/>
              </a:spcBef>
              <a:spcAft>
                <a:spcPts val="1200"/>
              </a:spcAft>
            </a:pPr>
            <a:r>
              <a:rPr lang="nl-BE" altLang="nl-BE" sz="2400" b="1" dirty="0"/>
              <a:t>Europese ruimte voor gezondheidsgegevens</a:t>
            </a:r>
            <a:r>
              <a:rPr lang="nl-BE" altLang="nl-BE" sz="2400" dirty="0"/>
              <a:t>: primair en secundair gebruik van gezondheids(zorg)gegevens.</a:t>
            </a:r>
            <a:br>
              <a:rPr lang="nl-BE" altLang="nl-BE" sz="2400" dirty="0"/>
            </a:br>
            <a:br>
              <a:rPr lang="nl-BE" altLang="nl-BE" dirty="0"/>
            </a:br>
            <a:r>
              <a:rPr lang="nl-BE" altLang="nl-BE" sz="3600" dirty="0"/>
              <a:t>Stijgend belang van digitalisering en gegevensdeling</a:t>
            </a:r>
          </a:p>
        </p:txBody>
      </p:sp>
    </p:spTree>
    <p:extLst>
      <p:ext uri="{BB962C8B-B14F-4D97-AF65-F5344CB8AC3E}">
        <p14:creationId xmlns:p14="http://schemas.microsoft.com/office/powerpoint/2010/main" val="69610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Ontstaan van BIHR</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normAutofit/>
          </a:bodyPr>
          <a:lstStyle/>
          <a:p>
            <a:pPr algn="l">
              <a:lnSpc>
                <a:spcPct val="100000"/>
              </a:lnSpc>
              <a:spcBef>
                <a:spcPts val="0"/>
              </a:spcBef>
              <a:spcAft>
                <a:spcPts val="1200"/>
              </a:spcAft>
            </a:pPr>
            <a:r>
              <a:rPr lang="nl-BE" altLang="nl-BE" sz="2400" dirty="0"/>
              <a:t>Een concept om, </a:t>
            </a:r>
            <a:r>
              <a:rPr lang="nl-BE" altLang="nl-BE" sz="2400" b="1" dirty="0"/>
              <a:t>over alle lijnen en bevoegdheden heen,</a:t>
            </a:r>
            <a:r>
              <a:rPr lang="nl-BE" altLang="nl-BE" sz="2400" dirty="0"/>
              <a:t> samen te werken aan een effectief werkend digitaal patiëntendossier;</a:t>
            </a:r>
          </a:p>
          <a:p>
            <a:pPr algn="l">
              <a:lnSpc>
                <a:spcPct val="100000"/>
              </a:lnSpc>
              <a:spcBef>
                <a:spcPts val="0"/>
              </a:spcBef>
              <a:spcAft>
                <a:spcPts val="1200"/>
              </a:spcAft>
            </a:pPr>
            <a:r>
              <a:rPr lang="nl-BE" altLang="nl-BE" sz="2400" dirty="0"/>
              <a:t>Najaar 2021: Frank Vandenbroucke vraagt een ‘expertengroep’ een ‘conceptuele’ beschrijving uit te schrijven voor een </a:t>
            </a:r>
            <a:br>
              <a:rPr lang="nl-BE" altLang="nl-BE" sz="2400" dirty="0"/>
            </a:br>
            <a:r>
              <a:rPr lang="nl-BE" altLang="nl-BE" sz="2400" dirty="0"/>
              <a:t>‘</a:t>
            </a:r>
            <a:r>
              <a:rPr lang="nl-BE" altLang="nl-BE" sz="2400" b="1" dirty="0"/>
              <a:t>Belgisch</a:t>
            </a:r>
            <a:r>
              <a:rPr lang="nl-BE" altLang="nl-BE" sz="2400" dirty="0"/>
              <a:t> </a:t>
            </a:r>
            <a:r>
              <a:rPr lang="nl-BE" altLang="nl-BE" sz="2400" b="1" dirty="0"/>
              <a:t>Geïntegreerd Elektronisch Gezondheidsdossier</a:t>
            </a:r>
            <a:r>
              <a:rPr lang="nl-BE" altLang="nl-BE" sz="2400" dirty="0"/>
              <a:t>’;</a:t>
            </a:r>
          </a:p>
          <a:p>
            <a:pPr algn="l">
              <a:lnSpc>
                <a:spcPct val="100000"/>
              </a:lnSpc>
              <a:spcBef>
                <a:spcPts val="0"/>
              </a:spcBef>
              <a:spcAft>
                <a:spcPts val="1200"/>
              </a:spcAft>
            </a:pPr>
            <a:r>
              <a:rPr lang="nl-BE" altLang="nl-BE" sz="2400" dirty="0"/>
              <a:t>Afgelopen maanden: het concept wordt voorgesteld aan de diverse politieke geledingen en bij de koepels;</a:t>
            </a:r>
          </a:p>
          <a:p>
            <a:pPr algn="l">
              <a:lnSpc>
                <a:spcPct val="100000"/>
              </a:lnSpc>
              <a:spcBef>
                <a:spcPts val="0"/>
              </a:spcBef>
              <a:spcAft>
                <a:spcPts val="1200"/>
              </a:spcAft>
            </a:pPr>
            <a:r>
              <a:rPr lang="nl-BE" altLang="nl-BE" sz="2400" dirty="0"/>
              <a:t>Momenteel: een kerngroep van de experten begint de praktische realisatie uit te tekenen en legt hiervoor een ‘netwerk’ van contacten aan</a:t>
            </a:r>
            <a:br>
              <a:rPr lang="nl-BE" altLang="nl-BE" sz="2400" dirty="0"/>
            </a:br>
            <a:r>
              <a:rPr lang="nl-BE" altLang="nl-BE" sz="2400" dirty="0"/>
              <a:t>(Vertrekkend van projecten in het </a:t>
            </a:r>
            <a:r>
              <a:rPr lang="nl-BE" altLang="nl-BE" sz="2400" b="1" dirty="0"/>
              <a:t>Actieplan eGezondheid 2022-2024</a:t>
            </a:r>
            <a:r>
              <a:rPr lang="nl-BE" altLang="nl-BE" sz="2400" dirty="0"/>
              <a:t>).</a:t>
            </a:r>
          </a:p>
          <a:p>
            <a:endParaRPr lang="nl-BE" altLang="nl-BE" dirty="0"/>
          </a:p>
        </p:txBody>
      </p:sp>
    </p:spTree>
    <p:extLst>
      <p:ext uri="{BB962C8B-B14F-4D97-AF65-F5344CB8AC3E}">
        <p14:creationId xmlns:p14="http://schemas.microsoft.com/office/powerpoint/2010/main" val="145421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Wat is BIHR</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normAutofit/>
          </a:bodyPr>
          <a:lstStyle/>
          <a:p>
            <a:pPr marL="0" indent="0" algn="l">
              <a:lnSpc>
                <a:spcPct val="100000"/>
              </a:lnSpc>
              <a:spcBef>
                <a:spcPts val="0"/>
              </a:spcBef>
              <a:spcAft>
                <a:spcPts val="1200"/>
              </a:spcAft>
              <a:buNone/>
            </a:pPr>
            <a:r>
              <a:rPr lang="nl-BE" altLang="nl-BE" sz="2400" b="1" i="1" dirty="0"/>
              <a:t>Een omgeving waar een persoon/inwoner een helder zicht heeft op zijn/haar/hun eigen gezondheids(zorg)gegevens en welzijnsgegevens en waar iedereen die voor die persoon zorgt ook een zicht heeft op alle gegevens die belangrijk zijn om hoogwaardige zorg te kunnen verlenen. </a:t>
            </a:r>
            <a:br>
              <a:rPr lang="nl-BE" altLang="nl-BE" sz="2400" b="1" i="1" dirty="0"/>
            </a:br>
            <a:endParaRPr lang="nl-BE" altLang="nl-BE" sz="2400" b="1" i="1" dirty="0"/>
          </a:p>
          <a:p>
            <a:pPr algn="l">
              <a:lnSpc>
                <a:spcPct val="100000"/>
              </a:lnSpc>
              <a:spcBef>
                <a:spcPts val="0"/>
              </a:spcBef>
              <a:spcAft>
                <a:spcPts val="1200"/>
              </a:spcAft>
            </a:pPr>
            <a:r>
              <a:rPr lang="nl-BE" altLang="nl-BE" sz="2400" dirty="0"/>
              <a:t>Hierbij kan iedere betrokkene ook </a:t>
            </a:r>
            <a:r>
              <a:rPr lang="nl-BE" altLang="nl-BE" sz="2400" b="1" dirty="0"/>
              <a:t>actief bijdragen </a:t>
            </a:r>
            <a:r>
              <a:rPr lang="nl-BE" altLang="nl-BE" sz="2400" dirty="0"/>
              <a:t>om de informatie actueel en correct te houden;</a:t>
            </a:r>
          </a:p>
          <a:p>
            <a:pPr algn="l">
              <a:lnSpc>
                <a:spcPct val="100000"/>
              </a:lnSpc>
              <a:spcBef>
                <a:spcPts val="0"/>
              </a:spcBef>
              <a:spcAft>
                <a:spcPts val="1200"/>
              </a:spcAft>
            </a:pPr>
            <a:r>
              <a:rPr lang="nl-BE" altLang="nl-BE" sz="2400" dirty="0"/>
              <a:t>Betere systemen voor het </a:t>
            </a:r>
            <a:r>
              <a:rPr lang="nl-BE" altLang="nl-BE" sz="2400" b="1" dirty="0"/>
              <a:t>invoeren, structureren en ordenen </a:t>
            </a:r>
            <a:r>
              <a:rPr lang="nl-BE" altLang="nl-BE" sz="2400" dirty="0"/>
              <a:t>van alle beschikbare informatie, met meer </a:t>
            </a:r>
            <a:r>
              <a:rPr lang="nl-BE" altLang="nl-BE" sz="2400" b="1" dirty="0"/>
              <a:t>toegevoegde waarde voor de zorg;</a:t>
            </a:r>
            <a:endParaRPr lang="nl-BE" altLang="nl-BE" sz="2400" dirty="0"/>
          </a:p>
          <a:p>
            <a:pPr algn="l">
              <a:lnSpc>
                <a:spcPct val="100000"/>
              </a:lnSpc>
              <a:spcBef>
                <a:spcPts val="0"/>
              </a:spcBef>
              <a:spcAft>
                <a:spcPts val="1200"/>
              </a:spcAft>
            </a:pPr>
            <a:r>
              <a:rPr lang="nl-BE" altLang="nl-BE" sz="2400" dirty="0"/>
              <a:t>BIHR zal tenslotte intensief </a:t>
            </a:r>
            <a:r>
              <a:rPr lang="nl-BE" altLang="nl-BE" sz="2400" b="1" dirty="0"/>
              <a:t>hergebruik van gegevens </a:t>
            </a:r>
            <a:r>
              <a:rPr lang="nl-BE" altLang="nl-BE" sz="2400" dirty="0"/>
              <a:t>ondersteunen voor wetenschap, onderzoek en ontwikkeling, en beleid en populatiemanagement.</a:t>
            </a:r>
          </a:p>
          <a:p>
            <a:pPr>
              <a:lnSpc>
                <a:spcPct val="100000"/>
              </a:lnSpc>
              <a:spcBef>
                <a:spcPts val="0"/>
              </a:spcBef>
              <a:spcAft>
                <a:spcPts val="1200"/>
              </a:spcAft>
            </a:pPr>
            <a:endParaRPr lang="nl-BE" altLang="nl-BE" sz="2400" dirty="0"/>
          </a:p>
        </p:txBody>
      </p:sp>
    </p:spTree>
    <p:extLst>
      <p:ext uri="{BB962C8B-B14F-4D97-AF65-F5344CB8AC3E}">
        <p14:creationId xmlns:p14="http://schemas.microsoft.com/office/powerpoint/2010/main" val="29923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Kernobjectieven</a:t>
            </a:r>
          </a:p>
        </p:txBody>
      </p:sp>
      <p:graphicFrame>
        <p:nvGraphicFramePr>
          <p:cNvPr id="2" name="Table 2">
            <a:extLst>
              <a:ext uri="{FF2B5EF4-FFF2-40B4-BE49-F238E27FC236}">
                <a16:creationId xmlns:a16="http://schemas.microsoft.com/office/drawing/2014/main" id="{65319502-B5AF-452D-82A6-4174A70AF282}"/>
              </a:ext>
            </a:extLst>
          </p:cNvPr>
          <p:cNvGraphicFramePr>
            <a:graphicFrameLocks noGrp="1"/>
          </p:cNvGraphicFramePr>
          <p:nvPr>
            <p:ph idx="1"/>
            <p:extLst>
              <p:ext uri="{D42A27DB-BD31-4B8C-83A1-F6EECF244321}">
                <p14:modId xmlns:p14="http://schemas.microsoft.com/office/powerpoint/2010/main" val="3148643588"/>
              </p:ext>
            </p:extLst>
          </p:nvPr>
        </p:nvGraphicFramePr>
        <p:xfrm>
          <a:off x="838203" y="1188587"/>
          <a:ext cx="10515597" cy="4868646"/>
        </p:xfrm>
        <a:graphic>
          <a:graphicData uri="http://schemas.openxmlformats.org/drawingml/2006/table">
            <a:tbl>
              <a:tblPr firstRow="1" bandRow="1">
                <a:tableStyleId>{2D5ABB26-0587-4C30-8999-92F81FD0307C}</a:tableStyleId>
              </a:tblPr>
              <a:tblGrid>
                <a:gridCol w="413084">
                  <a:extLst>
                    <a:ext uri="{9D8B030D-6E8A-4147-A177-3AD203B41FA5}">
                      <a16:colId xmlns:a16="http://schemas.microsoft.com/office/drawing/2014/main" val="672354770"/>
                    </a:ext>
                  </a:extLst>
                </a:gridCol>
                <a:gridCol w="1961148">
                  <a:extLst>
                    <a:ext uri="{9D8B030D-6E8A-4147-A177-3AD203B41FA5}">
                      <a16:colId xmlns:a16="http://schemas.microsoft.com/office/drawing/2014/main" val="405276149"/>
                    </a:ext>
                  </a:extLst>
                </a:gridCol>
                <a:gridCol w="8141365">
                  <a:extLst>
                    <a:ext uri="{9D8B030D-6E8A-4147-A177-3AD203B41FA5}">
                      <a16:colId xmlns:a16="http://schemas.microsoft.com/office/drawing/2014/main" val="4016219758"/>
                    </a:ext>
                  </a:extLst>
                </a:gridCol>
              </a:tblGrid>
              <a:tr h="582594">
                <a:tc>
                  <a:txBody>
                    <a:bodyPr/>
                    <a:lstStyle/>
                    <a:p>
                      <a:r>
                        <a:rPr lang="en-GB"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t>Gezondheid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2000" dirty="0"/>
                        <a:t>Ondersteunen van kwaliteit, continuïteit en veiligheid van de zorg &amp; welzijn  via een geïntegreerd gezondheidsdossier.</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9171686"/>
                  </a:ext>
                </a:extLst>
              </a:tr>
              <a:tr h="802908">
                <a:tc>
                  <a:txBody>
                    <a:bodyPr/>
                    <a:lstStyle/>
                    <a:p>
                      <a:r>
                        <a:rPr lang="en-GB"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t>Persoon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2000" dirty="0"/>
                        <a:t>Betrokkenheid en empowerment van burger/patiënt met een sterkere toegang tot zijn gezondheidsgegevens en aandacht voor health 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621119"/>
                  </a:ext>
                </a:extLst>
              </a:tr>
              <a:tr h="807986">
                <a:tc>
                  <a:txBody>
                    <a:bodyPr/>
                    <a:lstStyle/>
                    <a:p>
                      <a:r>
                        <a:rPr lang="en-GB" sz="2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t>Zorgproces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2000" dirty="0"/>
                        <a:t>Empowerment van zorgverlener door zowel de input, de kwaliteit, de beschikbaarheid en de toegang tot gezondheidsgegevens te verbeteren </a:t>
                      </a:r>
                      <a:br>
                        <a:rPr lang="nl-BE" sz="2000" dirty="0"/>
                      </a:br>
                      <a:r>
                        <a:rPr lang="nl-BE" sz="2000" dirty="0"/>
                        <a:t>met het oog op meer kwaliteitsvolle zorg.</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752121"/>
                  </a:ext>
                </a:extLst>
              </a:tr>
              <a:tr h="816277">
                <a:tc>
                  <a:txBody>
                    <a:bodyPr/>
                    <a:lstStyle/>
                    <a:p>
                      <a:r>
                        <a:rPr lang="en-GB"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t>Hergebruik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2000" dirty="0"/>
                        <a:t>Faciliteren van de uitwisseling van gegevens over zorg en gezondheid en het  primair en secundair gebruik van data.</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993450"/>
                  </a:ext>
                </a:extLst>
              </a:tr>
              <a:tr h="770021">
                <a:tc>
                  <a:txBody>
                    <a:bodyPr/>
                    <a:lstStyle/>
                    <a:p>
                      <a:r>
                        <a:rPr lang="en-GB" sz="2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t>Maatschappelijk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2000" dirty="0"/>
                        <a:t>Innovatie en stimuleren van onderzoek en ontwikkeling, en het beschikbaar maken van data voor beleidsvoorbereidend werk en populatiemanagement.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801790"/>
                  </a:ext>
                </a:extLst>
              </a:tr>
              <a:tr h="772560">
                <a:tc>
                  <a:txBody>
                    <a:bodyPr/>
                    <a:lstStyle/>
                    <a:p>
                      <a:r>
                        <a:rPr lang="en-GB"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t>Administratief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2000" dirty="0"/>
                        <a:t>Digitaliseren en optimaliseren van administratieve verwerking.</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037529"/>
                  </a:ext>
                </a:extLst>
              </a:tr>
            </a:tbl>
          </a:graphicData>
        </a:graphic>
      </p:graphicFrame>
    </p:spTree>
    <p:extLst>
      <p:ext uri="{BB962C8B-B14F-4D97-AF65-F5344CB8AC3E}">
        <p14:creationId xmlns:p14="http://schemas.microsoft.com/office/powerpoint/2010/main" val="202347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dirty="0"/>
              <a:t>G</a:t>
            </a:r>
            <a:r>
              <a:rPr lang="nl-BE" sz="4400" dirty="0"/>
              <a:t>ezondheidsobjectief</a:t>
            </a:r>
            <a:endParaRPr lang="nl-BE" altLang="nl-BE" dirty="0"/>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632012" y="1046747"/>
            <a:ext cx="11098026" cy="4764505"/>
          </a:xfrm>
        </p:spPr>
        <p:txBody>
          <a:bodyPr>
            <a:noAutofit/>
          </a:bodyPr>
          <a:lstStyle/>
          <a:p>
            <a:pPr algn="l">
              <a:lnSpc>
                <a:spcPct val="100000"/>
              </a:lnSpc>
              <a:spcBef>
                <a:spcPts val="0"/>
              </a:spcBef>
              <a:spcAft>
                <a:spcPts val="1200"/>
              </a:spcAft>
            </a:pPr>
            <a:r>
              <a:rPr lang="nl-BE" altLang="nl-BE" sz="2400" dirty="0"/>
              <a:t>Ondersteunen van </a:t>
            </a:r>
            <a:r>
              <a:rPr lang="nl-BE" altLang="nl-BE" sz="2400" b="1" dirty="0"/>
              <a:t>kwaliteit, continuïteit, toegankelijkheid en veiligheid </a:t>
            </a:r>
            <a:r>
              <a:rPr lang="nl-BE" altLang="nl-BE" sz="2400" dirty="0"/>
              <a:t>van de zorg met een geïntegreerd gezondheidsdossier;</a:t>
            </a:r>
          </a:p>
          <a:p>
            <a:pPr algn="l">
              <a:lnSpc>
                <a:spcPct val="100000"/>
              </a:lnSpc>
              <a:spcBef>
                <a:spcPts val="0"/>
              </a:spcBef>
              <a:spcAft>
                <a:spcPts val="1200"/>
              </a:spcAft>
            </a:pPr>
            <a:r>
              <a:rPr lang="nl-BE" altLang="nl-BE" sz="2400" dirty="0"/>
              <a:t>Naast </a:t>
            </a:r>
            <a:r>
              <a:rPr lang="nl-BE" altLang="nl-BE" sz="2400" b="1" dirty="0"/>
              <a:t>zorg</a:t>
            </a:r>
            <a:r>
              <a:rPr lang="nl-BE" altLang="nl-BE" sz="2400" dirty="0"/>
              <a:t> ook </a:t>
            </a:r>
            <a:r>
              <a:rPr lang="nl-BE" altLang="nl-BE" sz="2400" b="1" dirty="0"/>
              <a:t>welzijn</a:t>
            </a:r>
            <a:r>
              <a:rPr lang="nl-BE" altLang="nl-BE" sz="2400" dirty="0"/>
              <a:t> (geestelijke gezondheid);</a:t>
            </a:r>
          </a:p>
          <a:p>
            <a:pPr algn="l">
              <a:lnSpc>
                <a:spcPct val="100000"/>
              </a:lnSpc>
              <a:spcBef>
                <a:spcPts val="0"/>
              </a:spcBef>
              <a:spcAft>
                <a:spcPts val="1200"/>
              </a:spcAft>
            </a:pPr>
            <a:r>
              <a:rPr lang="nl-BE" altLang="nl-BE" sz="2400" b="1" dirty="0"/>
              <a:t>Overzichtelijke</a:t>
            </a:r>
            <a:r>
              <a:rPr lang="nl-BE" altLang="nl-BE" sz="2400" dirty="0"/>
              <a:t> informatie (voor zorgteam en patiënt) via een aangepast dashboard;</a:t>
            </a:r>
          </a:p>
          <a:p>
            <a:pPr algn="l">
              <a:lnSpc>
                <a:spcPct val="100000"/>
              </a:lnSpc>
              <a:spcBef>
                <a:spcPts val="0"/>
              </a:spcBef>
              <a:spcAft>
                <a:spcPts val="1200"/>
              </a:spcAft>
            </a:pPr>
            <a:r>
              <a:rPr lang="nl-BE" altLang="nl-BE" sz="2400" dirty="0"/>
              <a:t>Verzekeren van de </a:t>
            </a:r>
            <a:r>
              <a:rPr lang="nl-BE" altLang="nl-BE" sz="2400" b="1" dirty="0"/>
              <a:t>kwaliteit, structuur en interoperabiliteit van de informatie </a:t>
            </a:r>
            <a:r>
              <a:rPr lang="nl-BE" altLang="nl-BE" sz="2400" dirty="0"/>
              <a:t>op basis van zorgepisodes en </a:t>
            </a:r>
            <a:r>
              <a:rPr lang="nl-BE" altLang="nl-BE" sz="2400" b="1" dirty="0"/>
              <a:t>Care Sets</a:t>
            </a:r>
            <a:r>
              <a:rPr lang="nl-BE" altLang="nl-BE" sz="2400" dirty="0"/>
              <a:t>;</a:t>
            </a:r>
          </a:p>
          <a:p>
            <a:pPr algn="l">
              <a:lnSpc>
                <a:spcPct val="100000"/>
              </a:lnSpc>
              <a:spcBef>
                <a:spcPts val="0"/>
              </a:spcBef>
              <a:spcAft>
                <a:spcPts val="1200"/>
              </a:spcAft>
            </a:pPr>
            <a:r>
              <a:rPr lang="nl-BE" altLang="nl-BE" sz="2400" b="1" dirty="0"/>
              <a:t>Technologie</a:t>
            </a:r>
            <a:r>
              <a:rPr lang="nl-BE" altLang="nl-BE" sz="2400" dirty="0"/>
              <a:t> is een hulpmiddel voor de zorg;</a:t>
            </a:r>
          </a:p>
          <a:p>
            <a:pPr algn="l">
              <a:lnSpc>
                <a:spcPct val="100000"/>
              </a:lnSpc>
              <a:spcBef>
                <a:spcPts val="0"/>
              </a:spcBef>
              <a:spcAft>
                <a:spcPts val="1200"/>
              </a:spcAft>
            </a:pPr>
            <a:r>
              <a:rPr lang="nl-BE" altLang="nl-BE" sz="2400" b="1" dirty="0"/>
              <a:t>Evidence Based Medicine</a:t>
            </a:r>
            <a:r>
              <a:rPr lang="nl-BE" altLang="nl-BE" sz="2400" dirty="0"/>
              <a:t>-richtlijnen, klinische beslissingsondersteunende instrumenten en algoritmen (Augmentend Intelligence); </a:t>
            </a:r>
          </a:p>
          <a:p>
            <a:pPr algn="l">
              <a:lnSpc>
                <a:spcPct val="100000"/>
              </a:lnSpc>
              <a:spcBef>
                <a:spcPts val="0"/>
              </a:spcBef>
              <a:spcAft>
                <a:spcPts val="1200"/>
              </a:spcAft>
            </a:pPr>
            <a:r>
              <a:rPr lang="nl-BE" altLang="nl-BE" sz="2400" dirty="0"/>
              <a:t>Inzetten op </a:t>
            </a:r>
            <a:r>
              <a:rPr lang="nl-BE" altLang="nl-BE" sz="2400" b="1" dirty="0"/>
              <a:t>verandermanagement en engagement </a:t>
            </a:r>
            <a:r>
              <a:rPr lang="nl-BE" altLang="nl-BE" sz="2400" dirty="0"/>
              <a:t>-&gt; Win-Win voor alle stakeholders.</a:t>
            </a:r>
          </a:p>
          <a:p>
            <a:pPr marL="0" indent="0" algn="l">
              <a:lnSpc>
                <a:spcPct val="100000"/>
              </a:lnSpc>
              <a:spcBef>
                <a:spcPts val="0"/>
              </a:spcBef>
              <a:spcAft>
                <a:spcPts val="1200"/>
              </a:spcAft>
              <a:buNone/>
            </a:pPr>
            <a:r>
              <a:rPr lang="nl-BE" altLang="nl-BE" sz="2400" b="1" dirty="0"/>
              <a:t>                          		</a:t>
            </a:r>
            <a:r>
              <a:rPr lang="nl-BE" altLang="nl-BE" sz="3200" b="1" dirty="0"/>
              <a:t>Moonshot</a:t>
            </a:r>
          </a:p>
        </p:txBody>
      </p:sp>
    </p:spTree>
    <p:extLst>
      <p:ext uri="{BB962C8B-B14F-4D97-AF65-F5344CB8AC3E}">
        <p14:creationId xmlns:p14="http://schemas.microsoft.com/office/powerpoint/2010/main" val="89352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sz="4400" dirty="0"/>
              <a:t>Perspectief zorggebruiker</a:t>
            </a:r>
            <a:endParaRPr lang="nl-BE" altLang="nl-BE" dirty="0"/>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200" y="1118937"/>
            <a:ext cx="10515600" cy="4764505"/>
          </a:xfrm>
        </p:spPr>
        <p:txBody>
          <a:bodyPr/>
          <a:lstStyle/>
          <a:p>
            <a:pPr algn="l">
              <a:lnSpc>
                <a:spcPct val="100000"/>
              </a:lnSpc>
              <a:spcBef>
                <a:spcPts val="0"/>
              </a:spcBef>
              <a:spcAft>
                <a:spcPts val="1200"/>
              </a:spcAft>
            </a:pPr>
            <a:r>
              <a:rPr lang="nl-BE" altLang="nl-BE" sz="2400" dirty="0"/>
              <a:t>Gebaseerd op individuele </a:t>
            </a:r>
            <a:r>
              <a:rPr lang="nl-BE" altLang="nl-BE" sz="2400" b="1" dirty="0"/>
              <a:t>levensdoelen</a:t>
            </a:r>
            <a:r>
              <a:rPr lang="nl-BE" altLang="nl-BE" sz="2400" dirty="0"/>
              <a:t> en </a:t>
            </a:r>
            <a:r>
              <a:rPr lang="nl-BE" altLang="nl-BE" sz="2400" b="1" dirty="0"/>
              <a:t>levenskwaliteit</a:t>
            </a:r>
            <a:r>
              <a:rPr lang="nl-BE" altLang="nl-BE" sz="2400" dirty="0"/>
              <a:t>;</a:t>
            </a:r>
            <a:endParaRPr lang="nl-BE" altLang="nl-BE" sz="2400" b="1" dirty="0"/>
          </a:p>
          <a:p>
            <a:pPr algn="l">
              <a:lnSpc>
                <a:spcPct val="100000"/>
              </a:lnSpc>
              <a:spcBef>
                <a:spcPts val="0"/>
              </a:spcBef>
              <a:spcAft>
                <a:spcPts val="1200"/>
              </a:spcAft>
            </a:pPr>
            <a:r>
              <a:rPr lang="nl-BE" altLang="nl-BE" sz="2400" b="1" dirty="0"/>
              <a:t>Betrokkenheid</a:t>
            </a:r>
            <a:r>
              <a:rPr lang="nl-BE" altLang="nl-BE" sz="2400" dirty="0"/>
              <a:t> en </a:t>
            </a:r>
            <a:r>
              <a:rPr lang="nl-BE" altLang="nl-BE" sz="2400" b="1" dirty="0"/>
              <a:t>empowerment</a:t>
            </a:r>
            <a:r>
              <a:rPr lang="nl-BE" altLang="nl-BE" sz="2400" dirty="0"/>
              <a:t> van burger/patiënt met toegang tot zijn gezondheidsgegevens en aandacht voor </a:t>
            </a:r>
            <a:r>
              <a:rPr lang="nl-BE" altLang="nl-BE" sz="2400" b="1" dirty="0"/>
              <a:t>health literacy</a:t>
            </a:r>
            <a:r>
              <a:rPr lang="nl-BE" altLang="nl-BE" sz="2400" dirty="0"/>
              <a:t>;</a:t>
            </a:r>
            <a:endParaRPr lang="nl-BE" altLang="nl-BE" sz="2400" b="1" dirty="0"/>
          </a:p>
          <a:p>
            <a:pPr algn="l">
              <a:lnSpc>
                <a:spcPct val="100000"/>
              </a:lnSpc>
              <a:spcBef>
                <a:spcPts val="0"/>
              </a:spcBef>
              <a:spcAft>
                <a:spcPts val="1200"/>
              </a:spcAft>
            </a:pPr>
            <a:r>
              <a:rPr lang="nl-BE" altLang="nl-BE" sz="2400" dirty="0"/>
              <a:t>Burger / patiënt wordt een </a:t>
            </a:r>
            <a:r>
              <a:rPr lang="nl-BE" altLang="nl-BE" sz="2400" b="1" dirty="0"/>
              <a:t>actieve partner </a:t>
            </a:r>
            <a:r>
              <a:rPr lang="nl-BE" altLang="nl-BE" sz="2400" dirty="0"/>
              <a:t>(deel van het zorgteam) in het zorgproces en moet zelf input kunnen geven voor zijn dossier en al zijn gegevens zien (viewers / dashboard);</a:t>
            </a:r>
          </a:p>
          <a:p>
            <a:pPr algn="l">
              <a:lnSpc>
                <a:spcPct val="100000"/>
              </a:lnSpc>
              <a:spcBef>
                <a:spcPts val="0"/>
              </a:spcBef>
              <a:spcAft>
                <a:spcPts val="1200"/>
              </a:spcAft>
            </a:pPr>
            <a:r>
              <a:rPr lang="nl-BE" altLang="nl-BE" sz="2400" dirty="0"/>
              <a:t>Aandacht voor </a:t>
            </a:r>
            <a:r>
              <a:rPr lang="nl-BE" altLang="nl-BE" sz="2400" b="1" dirty="0"/>
              <a:t>zwakkere gebruikers </a:t>
            </a:r>
            <a:r>
              <a:rPr lang="nl-BE" altLang="nl-BE" sz="2400" dirty="0"/>
              <a:t>-&gt; </a:t>
            </a:r>
            <a:r>
              <a:rPr lang="nl-BE" altLang="nl-BE" sz="2400" b="1" dirty="0"/>
              <a:t>ook niet digitale oplossingen </a:t>
            </a:r>
            <a:r>
              <a:rPr lang="nl-BE" altLang="nl-BE" sz="2400" dirty="0"/>
              <a:t>en </a:t>
            </a:r>
            <a:br>
              <a:rPr lang="nl-BE" altLang="nl-BE" sz="2400" dirty="0"/>
            </a:br>
            <a:r>
              <a:rPr lang="nl-BE" altLang="nl-BE" sz="2400" dirty="0"/>
              <a:t>inzetten op onderwijs en digitale geletterdheid;</a:t>
            </a:r>
          </a:p>
          <a:p>
            <a:pPr algn="l">
              <a:lnSpc>
                <a:spcPct val="100000"/>
              </a:lnSpc>
              <a:spcBef>
                <a:spcPts val="0"/>
              </a:spcBef>
              <a:spcAft>
                <a:spcPts val="1200"/>
              </a:spcAft>
            </a:pPr>
            <a:r>
              <a:rPr lang="nl-BE" altLang="nl-BE" sz="2400" dirty="0"/>
              <a:t>Mogelijkheden tot </a:t>
            </a:r>
            <a:r>
              <a:rPr lang="nl-BE" altLang="nl-BE" sz="2400" b="1" dirty="0"/>
              <a:t>wijzigen</a:t>
            </a:r>
            <a:r>
              <a:rPr lang="nl-BE" altLang="nl-BE" sz="2400" dirty="0"/>
              <a:t> van data.</a:t>
            </a:r>
          </a:p>
        </p:txBody>
      </p:sp>
    </p:spTree>
    <p:extLst>
      <p:ext uri="{BB962C8B-B14F-4D97-AF65-F5344CB8AC3E}">
        <p14:creationId xmlns:p14="http://schemas.microsoft.com/office/powerpoint/2010/main" val="296079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D046713C-118F-47CE-A014-DBE8160C3C0A}"/>
              </a:ext>
            </a:extLst>
          </p:cNvPr>
          <p:cNvSpPr>
            <a:spLocks noGrp="1" noChangeArrowheads="1"/>
          </p:cNvSpPr>
          <p:nvPr>
            <p:ph type="title"/>
          </p:nvPr>
        </p:nvSpPr>
        <p:spPr>
          <a:xfrm>
            <a:off x="838200" y="206293"/>
            <a:ext cx="10515600" cy="768266"/>
          </a:xfrm>
        </p:spPr>
        <p:txBody>
          <a:bodyPr/>
          <a:lstStyle/>
          <a:p>
            <a:r>
              <a:rPr lang="nl-BE" altLang="nl-BE" dirty="0"/>
              <a:t>Het Zorgproces / de Zorgactor</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
          </p:nvPr>
        </p:nvSpPr>
        <p:spPr>
          <a:xfrm>
            <a:off x="838199" y="1118937"/>
            <a:ext cx="10833847" cy="4764505"/>
          </a:xfrm>
        </p:spPr>
        <p:txBody>
          <a:bodyPr>
            <a:noAutofit/>
          </a:bodyPr>
          <a:lstStyle/>
          <a:p>
            <a:pPr algn="l">
              <a:lnSpc>
                <a:spcPct val="120000"/>
              </a:lnSpc>
              <a:spcBef>
                <a:spcPts val="0"/>
              </a:spcBef>
              <a:spcAft>
                <a:spcPts val="600"/>
              </a:spcAft>
            </a:pPr>
            <a:r>
              <a:rPr lang="nl-BE" altLang="nl-BE" sz="2400" b="1" dirty="0"/>
              <a:t>Input, beschikbaarheid en toegang </a:t>
            </a:r>
            <a:r>
              <a:rPr lang="nl-BE" altLang="nl-BE" sz="2400" dirty="0"/>
              <a:t>tot gezondheidsgegevens verbeteren;</a:t>
            </a:r>
          </a:p>
          <a:p>
            <a:pPr algn="l">
              <a:lnSpc>
                <a:spcPct val="120000"/>
              </a:lnSpc>
              <a:spcBef>
                <a:spcPts val="0"/>
              </a:spcBef>
              <a:spcAft>
                <a:spcPts val="600"/>
              </a:spcAft>
            </a:pPr>
            <a:r>
              <a:rPr lang="nl-BE" altLang="nl-BE" sz="2400" b="1" dirty="0"/>
              <a:t>Eén (virtueel) geïntegreerd gezondheidsdossier</a:t>
            </a:r>
            <a:br>
              <a:rPr lang="nl-BE" altLang="nl-BE" sz="2400" dirty="0"/>
            </a:br>
            <a:r>
              <a:rPr lang="nl-BE" altLang="nl-BE" sz="2400" dirty="0"/>
              <a:t>(gedistribueerde informatie met gecentraliseerde toegang);</a:t>
            </a:r>
          </a:p>
          <a:p>
            <a:pPr algn="l">
              <a:lnSpc>
                <a:spcPct val="120000"/>
              </a:lnSpc>
              <a:spcBef>
                <a:spcPts val="0"/>
              </a:spcBef>
              <a:spcAft>
                <a:spcPts val="600"/>
              </a:spcAft>
            </a:pPr>
            <a:r>
              <a:rPr lang="nl-BE" altLang="nl-BE" sz="2400" dirty="0"/>
              <a:t>Gebruik en delen van informatie </a:t>
            </a:r>
            <a:r>
              <a:rPr lang="nl-BE" altLang="nl-BE" sz="2400" b="1" dirty="0"/>
              <a:t>over de zorglijnen heen</a:t>
            </a:r>
            <a:r>
              <a:rPr lang="nl-BE" altLang="nl-BE" sz="2400" dirty="0"/>
              <a:t>;</a:t>
            </a:r>
            <a:endParaRPr lang="nl-BE" altLang="nl-BE" sz="2400" b="1" dirty="0"/>
          </a:p>
          <a:p>
            <a:pPr algn="l">
              <a:lnSpc>
                <a:spcPct val="120000"/>
              </a:lnSpc>
              <a:spcBef>
                <a:spcPts val="0"/>
              </a:spcBef>
              <a:spcAft>
                <a:spcPts val="600"/>
              </a:spcAft>
            </a:pPr>
            <a:r>
              <a:rPr lang="nl-BE" altLang="nl-BE" sz="2400" dirty="0"/>
              <a:t>‘Integratie van informatie’ is een </a:t>
            </a:r>
            <a:r>
              <a:rPr lang="nl-BE" altLang="nl-BE" sz="2400" b="1" dirty="0"/>
              <a:t>wederkerig proces</a:t>
            </a:r>
            <a:r>
              <a:rPr lang="nl-BE" altLang="nl-BE" sz="2400" dirty="0"/>
              <a:t>: </a:t>
            </a:r>
            <a:br>
              <a:rPr lang="nl-BE" altLang="nl-BE" sz="2400" dirty="0"/>
            </a:br>
            <a:r>
              <a:rPr lang="nl-BE" altLang="nl-BE" sz="2400" dirty="0"/>
              <a:t>informatie van goede kwaliteit invoeren </a:t>
            </a:r>
            <a:r>
              <a:rPr lang="nl-BE" altLang="nl-BE" sz="1800" dirty="0">
                <a:sym typeface="Wingdings" pitchFamily="2" charset="2"/>
              </a:rPr>
              <a:t></a:t>
            </a:r>
            <a:r>
              <a:rPr lang="nl-BE" altLang="nl-BE" sz="2400" dirty="0"/>
              <a:t> informatie van goede kwaliteit krijgen;</a:t>
            </a:r>
          </a:p>
          <a:p>
            <a:pPr algn="l">
              <a:lnSpc>
                <a:spcPct val="120000"/>
              </a:lnSpc>
              <a:spcBef>
                <a:spcPts val="0"/>
              </a:spcBef>
              <a:spcAft>
                <a:spcPts val="600"/>
              </a:spcAft>
            </a:pPr>
            <a:r>
              <a:rPr lang="nl-BE" altLang="nl-BE" sz="2400" b="1" dirty="0"/>
              <a:t>Only Once</a:t>
            </a:r>
            <a:r>
              <a:rPr lang="nl-BE" altLang="nl-BE" sz="2400" dirty="0"/>
              <a:t>: zoveel</a:t>
            </a:r>
            <a:r>
              <a:rPr lang="nl-BE" sz="2400" dirty="0"/>
              <a:t> mogelijk meteen relevante gegevens oppikken en invoeren</a:t>
            </a:r>
            <a:br>
              <a:rPr lang="nl-BE" sz="2400" dirty="0"/>
            </a:br>
            <a:r>
              <a:rPr lang="nl-BE" sz="1800" dirty="0">
                <a:sym typeface="Wingdings" pitchFamily="2" charset="2"/>
              </a:rPr>
              <a:t></a:t>
            </a:r>
            <a:r>
              <a:rPr lang="nl-BE" sz="2400" dirty="0">
                <a:sym typeface="Wingdings" pitchFamily="2" charset="2"/>
              </a:rPr>
              <a:t> maximaal herbruiken van reeds ingevoerde gegevens (dubbel werk en dubbele onderzoeken vermijden).</a:t>
            </a:r>
            <a:endParaRPr lang="nl-BE" altLang="nl-BE" sz="2400" dirty="0"/>
          </a:p>
        </p:txBody>
      </p:sp>
    </p:spTree>
    <p:extLst>
      <p:ext uri="{BB962C8B-B14F-4D97-AF65-F5344CB8AC3E}">
        <p14:creationId xmlns:p14="http://schemas.microsoft.com/office/powerpoint/2010/main" val="34999722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e_VDB_001" id="{79EDB954-428F-E745-B1E9-CB59B5C971F3}" vid="{A67C1D07-85D8-1442-B91F-E257B695FC5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AF2BE289E17C4CB01BDB19D764AC1F" ma:contentTypeVersion="12" ma:contentTypeDescription="Een nieuw document maken." ma:contentTypeScope="" ma:versionID="2e4eb2481da3f506058c033611f1bce0">
  <xsd:schema xmlns:xsd="http://www.w3.org/2001/XMLSchema" xmlns:xs="http://www.w3.org/2001/XMLSchema" xmlns:p="http://schemas.microsoft.com/office/2006/metadata/properties" xmlns:ns2="2dca039e-67ae-4b08-b94b-ab93603d1384" xmlns:ns3="c67bc5ff-dbb2-46b2-b14b-97770aa0c799" targetNamespace="http://schemas.microsoft.com/office/2006/metadata/properties" ma:root="true" ma:fieldsID="b41a7527656b7a6f2e0f6125b4f75f39" ns2:_="" ns3:_="">
    <xsd:import namespace="2dca039e-67ae-4b08-b94b-ab93603d1384"/>
    <xsd:import namespace="c67bc5ff-dbb2-46b2-b14b-97770aa0c7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a039e-67ae-4b08-b94b-ab93603d138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7bc5ff-dbb2-46b2-b14b-97770aa0c7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560BE-381C-4A31-AFB3-8FA3E1A5E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a039e-67ae-4b08-b94b-ab93603d1384"/>
    <ds:schemaRef ds:uri="c67bc5ff-dbb2-46b2-b14b-97770aa0c7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8E67E-D7A5-4DA4-AA88-CF3F9482578A}">
  <ds:schemaRefs>
    <ds:schemaRef ds:uri="http://schemas.microsoft.com/office/2006/metadata/longProperties"/>
  </ds:schemaRefs>
</ds:datastoreItem>
</file>

<file path=customXml/itemProps3.xml><?xml version="1.0" encoding="utf-8"?>
<ds:datastoreItem xmlns:ds="http://schemas.openxmlformats.org/officeDocument/2006/customXml" ds:itemID="{2BAA758D-47C1-4DBE-BA8A-9CD70F205E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Template_Presentatie_VDB_002</Template>
  <TotalTime>0</TotalTime>
  <Words>2959</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CIDFont+F3</vt:lpstr>
      <vt:lpstr>Gotham Bold</vt:lpstr>
      <vt:lpstr>Gotham Light</vt:lpstr>
      <vt:lpstr>Gotham Medium</vt:lpstr>
      <vt:lpstr>Wingdings</vt:lpstr>
      <vt:lpstr>Kantoorthema</vt:lpstr>
      <vt:lpstr>The Belgian Integrated Health Record   (BIHR)  Toekomstvisie</vt:lpstr>
      <vt:lpstr>Thuiszorg video AVS</vt:lpstr>
      <vt:lpstr>Context</vt:lpstr>
      <vt:lpstr>Ontstaan van BIHR</vt:lpstr>
      <vt:lpstr>Wat is BIHR</vt:lpstr>
      <vt:lpstr>Kernobjectieven</vt:lpstr>
      <vt:lpstr>Gezondheidsobjectief</vt:lpstr>
      <vt:lpstr>Perspectief zorggebruiker</vt:lpstr>
      <vt:lpstr>Het Zorgproces / de Zorgactor</vt:lpstr>
      <vt:lpstr>Het Zorgproces / de Zorgactor</vt:lpstr>
      <vt:lpstr>Hergebruik gegevens</vt:lpstr>
      <vt:lpstr>Maatschappelijk kader</vt:lpstr>
      <vt:lpstr>Administratieve optimalisatie</vt:lpstr>
      <vt:lpstr>Link met eHealth Actieplan</vt:lpstr>
      <vt:lpstr>Link met DZOP, Kluizen, Hubs</vt:lpstr>
      <vt:lpstr>EPD en SW Leveranciers</vt:lpstr>
      <vt:lpstr>Van concept naar realiteit</vt:lpstr>
      <vt:lpstr>Van concept naar realiteit</vt:lpstr>
      <vt:lpstr>What’s in it for me</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01</dc:title>
  <dc:creator>Marly Nick</dc:creator>
  <cp:lastModifiedBy>Marly Nick</cp:lastModifiedBy>
  <cp:revision>6</cp:revision>
  <dcterms:created xsi:type="dcterms:W3CDTF">2023-03-20T15:40:34Z</dcterms:created>
  <dcterms:modified xsi:type="dcterms:W3CDTF">2023-04-20T09:56:25Z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Piccart Lander</vt:lpwstr>
  </property>
  <property fmtid="{D5CDD505-2E9C-101B-9397-08002B2CF9AE}" pid="3" name="SharedWithUsers">
    <vt:lpwstr>61;#Piccart Lander</vt:lpwstr>
  </property>
</Properties>
</file>