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07" r:id="rId4"/>
    <p:sldMasterId id="2147483917" r:id="rId5"/>
  </p:sldMasterIdLst>
  <p:notesMasterIdLst>
    <p:notesMasterId r:id="rId53"/>
  </p:notesMasterIdLst>
  <p:handoutMasterIdLst>
    <p:handoutMasterId r:id="rId54"/>
  </p:handoutMasterIdLst>
  <p:sldIdLst>
    <p:sldId id="301" r:id="rId6"/>
    <p:sldId id="257" r:id="rId7"/>
    <p:sldId id="258" r:id="rId8"/>
    <p:sldId id="269" r:id="rId9"/>
    <p:sldId id="271" r:id="rId10"/>
    <p:sldId id="272" r:id="rId11"/>
    <p:sldId id="270" r:id="rId12"/>
    <p:sldId id="259" r:id="rId13"/>
    <p:sldId id="311" r:id="rId14"/>
    <p:sldId id="304" r:id="rId15"/>
    <p:sldId id="275" r:id="rId16"/>
    <p:sldId id="279" r:id="rId17"/>
    <p:sldId id="318" r:id="rId18"/>
    <p:sldId id="276" r:id="rId19"/>
    <p:sldId id="277" r:id="rId20"/>
    <p:sldId id="278" r:id="rId21"/>
    <p:sldId id="264" r:id="rId22"/>
    <p:sldId id="306" r:id="rId23"/>
    <p:sldId id="261" r:id="rId24"/>
    <p:sldId id="280" r:id="rId25"/>
    <p:sldId id="286" r:id="rId26"/>
    <p:sldId id="287" r:id="rId27"/>
    <p:sldId id="288" r:id="rId28"/>
    <p:sldId id="317" r:id="rId29"/>
    <p:sldId id="312" r:id="rId30"/>
    <p:sldId id="265" r:id="rId31"/>
    <p:sldId id="289" r:id="rId32"/>
    <p:sldId id="290" r:id="rId33"/>
    <p:sldId id="291" r:id="rId34"/>
    <p:sldId id="303" r:id="rId35"/>
    <p:sldId id="313" r:id="rId36"/>
    <p:sldId id="266" r:id="rId37"/>
    <p:sldId id="292" r:id="rId38"/>
    <p:sldId id="293" r:id="rId39"/>
    <p:sldId id="294" r:id="rId40"/>
    <p:sldId id="295" r:id="rId41"/>
    <p:sldId id="314" r:id="rId42"/>
    <p:sldId id="296" r:id="rId43"/>
    <p:sldId id="267" r:id="rId44"/>
    <p:sldId id="297" r:id="rId45"/>
    <p:sldId id="315" r:id="rId46"/>
    <p:sldId id="268" r:id="rId47"/>
    <p:sldId id="298" r:id="rId48"/>
    <p:sldId id="299" r:id="rId49"/>
    <p:sldId id="316" r:id="rId50"/>
    <p:sldId id="300" r:id="rId51"/>
    <p:sldId id="302" r:id="rId52"/>
  </p:sldIdLst>
  <p:sldSz cx="12192000" cy="6858000"/>
  <p:notesSz cx="6797675" cy="9926638"/>
  <p:embeddedFontLst>
    <p:embeddedFont>
      <p:font typeface="Open Sans" panose="020B0606030504020204" pitchFamily="34" charset="0"/>
      <p:regular r:id="rId55"/>
      <p:bold r:id="rId56"/>
      <p:italic r:id="rId57"/>
      <p:boldItalic r:id="rId58"/>
    </p:embeddedFont>
    <p:embeddedFont>
      <p:font typeface="Open Sans Semibold" panose="020B0604020202020204" charset="0"/>
      <p:bold r:id="rId59"/>
      <p:boldItalic r:id="rId60"/>
    </p:embeddedFon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Open Sans Semibold" panose="020B0604020202020204" charset="0"/>
      <p:bold r:id="rId59"/>
      <p:boldItalic r:id="rId6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lip.coppens@smals.be" initials="f" lastIdx="3" clrIdx="0">
    <p:extLst>
      <p:ext uri="{19B8F6BF-5375-455C-9EA6-DF929625EA0E}">
        <p15:presenceInfo xmlns:p15="http://schemas.microsoft.com/office/powerpoint/2012/main" userId="filip.coppens@smals.b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66F"/>
    <a:srgbClr val="B82400"/>
    <a:srgbClr val="087670"/>
    <a:srgbClr val="0082BE"/>
    <a:srgbClr val="0087BE"/>
    <a:srgbClr val="0082B8"/>
    <a:srgbClr val="0082B4"/>
    <a:srgbClr val="0082AE"/>
    <a:srgbClr val="0078AE"/>
    <a:srgbClr val="0A7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35" autoAdjust="0"/>
    <p:restoredTop sz="85331" autoAdjust="0"/>
  </p:normalViewPr>
  <p:slideViewPr>
    <p:cSldViewPr>
      <p:cViewPr varScale="1">
        <p:scale>
          <a:sx n="129" d="100"/>
          <a:sy n="129" d="100"/>
        </p:scale>
        <p:origin x="456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010"/>
    </p:cViewPr>
  </p:sorterViewPr>
  <p:notesViewPr>
    <p:cSldViewPr>
      <p:cViewPr varScale="1">
        <p:scale>
          <a:sx n="82" d="100"/>
          <a:sy n="82" d="100"/>
        </p:scale>
        <p:origin x="388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68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font" Target="fonts/font6.fntdata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font" Target="fonts/font5.fntdata"/><Relationship Id="rId67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handoutMaster" Target="handoutMasters/handoutMaster1.xml"/><Relationship Id="rId62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A29A6-86A1-4C77-B3EB-5344DDC64EE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68987-2D7B-428C-91AE-04CA5E940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4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472D4DB-24C3-43B8-8E4A-324AA65BA7B2}" type="datetimeFigureOut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9A4C6B6-9186-44B6-AEB1-8528D7C6E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39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95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31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93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54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64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9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83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28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24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68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3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631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127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11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942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250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702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005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740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05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43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87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22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712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330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430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521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683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592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364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603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147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14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252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948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296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70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23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85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51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33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93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63;g21a3bf64467_0_1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8168" y="0"/>
            <a:ext cx="4583832" cy="687241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911424" y="1772816"/>
            <a:ext cx="4355400" cy="556199"/>
          </a:xfrm>
        </p:spPr>
        <p:txBody>
          <a:bodyPr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911424" y="2480640"/>
            <a:ext cx="5904656" cy="1524424"/>
          </a:xfrm>
        </p:spPr>
        <p:txBody>
          <a:bodyPr/>
          <a:lstStyle>
            <a:lvl1pPr marL="0" indent="0">
              <a:buNone/>
              <a:defRPr sz="3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911424" y="4111358"/>
            <a:ext cx="3903062" cy="685794"/>
          </a:xfrm>
        </p:spPr>
        <p:txBody>
          <a:bodyPr/>
          <a:lstStyle>
            <a:lvl1pPr marL="0" indent="0">
              <a:buNone/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26" name="Google Shape;64;g21a3bf64467_0_16"/>
          <p:cNvPicPr preferRelativeResize="0"/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1839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37D79-5435-4A72-95CC-13718149D6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08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4"/>
          <p:cNvSpPr txBox="1">
            <a:spLocks noChangeArrowheads="1"/>
          </p:cNvSpPr>
          <p:nvPr userDrawn="1"/>
        </p:nvSpPr>
        <p:spPr bwMode="auto">
          <a:xfrm>
            <a:off x="573619" y="1662116"/>
            <a:ext cx="11044767" cy="2308225"/>
          </a:xfrm>
          <a:prstGeom prst="rect">
            <a:avLst/>
          </a:prstGeom>
          <a:noFill/>
          <a:ln w="9525">
            <a:solidFill>
              <a:srgbClr val="019CE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BE" altLang="en-US" sz="4800" smtClean="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 smtClean="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 smtClean="0">
              <a:solidFill>
                <a:srgbClr val="0087B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6DDCB-4F40-4F8C-A2FE-269D135B5A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938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5865286" y="1597028"/>
            <a:ext cx="5691716" cy="2800767"/>
            <a:chOff x="4407024" y="1916832"/>
            <a:chExt cx="4269432" cy="2801185"/>
          </a:xfrm>
        </p:grpSpPr>
        <p:pic>
          <p:nvPicPr>
            <p:cNvPr id="3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024" y="2869540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817" y="3392438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12"/>
            <p:cNvSpPr txBox="1">
              <a:spLocks noChangeArrowheads="1"/>
            </p:cNvSpPr>
            <p:nvPr userDrawn="1"/>
          </p:nvSpPr>
          <p:spPr bwMode="auto">
            <a:xfrm>
              <a:off x="4788082" y="1916832"/>
              <a:ext cx="3888374" cy="280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0D0D0D"/>
                  </a:solidFill>
                </a:rPr>
                <a:t>frank.robben@mail.fgov.be </a:t>
              </a:r>
            </a:p>
            <a:p>
              <a:pPr>
                <a:defRPr/>
              </a:pPr>
              <a:endParaRPr lang="en-US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r>
                <a:rPr lang="fr-BE" sz="1600" dirty="0" smtClean="0">
                  <a:solidFill>
                    <a:srgbClr val="0D0D0D"/>
                  </a:solidFill>
                  <a:sym typeface="Arial" charset="0"/>
                </a:rPr>
                <a:t>@</a:t>
              </a:r>
              <a:r>
                <a:rPr lang="fr-BE" sz="1600" dirty="0" err="1" smtClean="0">
                  <a:solidFill>
                    <a:srgbClr val="0D0D0D"/>
                  </a:solidFill>
                  <a:sym typeface="Arial" charset="0"/>
                </a:rPr>
                <a:t>FrRobben</a:t>
              </a:r>
              <a:endParaRPr lang="fr-BE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endParaRPr lang="en-US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https://www.frankrobben.be</a:t>
              </a:r>
              <a:endParaRPr lang="en-GB" sz="1600" dirty="0" smtClean="0">
                <a:solidFill>
                  <a:srgbClr val="7F7F7F"/>
                </a:solidFill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https://www.ehealth.fgov.be</a:t>
              </a: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https://www.socialsecurity.be</a:t>
              </a:r>
            </a:p>
          </p:txBody>
        </p:sp>
      </p:grpSp>
      <p:pic>
        <p:nvPicPr>
          <p:cNvPr id="6" name="Picture 2" descr="http://fr.hdyo.org/assets/ask-question-2-ce96e3e01c85a38a0d39c61cfae6d42c.jpg"/>
          <p:cNvPicPr>
            <a:picLocks noChangeAspect="1" noChangeArrowheads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8834" y="1268760"/>
            <a:ext cx="468637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CC5E9-F9D9-46F9-AA92-085E1A182B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23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56795"/>
            <a:ext cx="10363200" cy="1470025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99695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215967" y="6453191"/>
            <a:ext cx="2844800" cy="293687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" r="83862" b="92911"/>
          <a:stretch/>
        </p:blipFill>
        <p:spPr>
          <a:xfrm>
            <a:off x="9336360" y="199258"/>
            <a:ext cx="2855640" cy="7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97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4000" kern="1200" dirty="0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11256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DDD6-2727-439E-A96F-E9FD4CA7737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803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811F3-C16F-4DB2-A42F-0DEC8D6A8B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109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37D79-5435-4A72-95CC-13718149D6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348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4"/>
          <p:cNvSpPr txBox="1">
            <a:spLocks noChangeArrowheads="1"/>
          </p:cNvSpPr>
          <p:nvPr userDrawn="1"/>
        </p:nvSpPr>
        <p:spPr bwMode="auto">
          <a:xfrm>
            <a:off x="573619" y="1662116"/>
            <a:ext cx="11044767" cy="2308225"/>
          </a:xfrm>
          <a:prstGeom prst="rect">
            <a:avLst/>
          </a:prstGeom>
          <a:noFill/>
          <a:ln w="9525">
            <a:solidFill>
              <a:srgbClr val="019CE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BE" altLang="en-US" sz="4800" smtClean="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 smtClean="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 smtClean="0">
              <a:solidFill>
                <a:srgbClr val="0087B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6DDCB-4F40-4F8C-A2FE-269D135B5A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832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5865286" y="1597028"/>
            <a:ext cx="5691716" cy="2800767"/>
            <a:chOff x="4407024" y="1916832"/>
            <a:chExt cx="4269432" cy="2801185"/>
          </a:xfrm>
        </p:grpSpPr>
        <p:pic>
          <p:nvPicPr>
            <p:cNvPr id="3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024" y="2869540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817" y="3392438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12"/>
            <p:cNvSpPr txBox="1">
              <a:spLocks noChangeArrowheads="1"/>
            </p:cNvSpPr>
            <p:nvPr userDrawn="1"/>
          </p:nvSpPr>
          <p:spPr bwMode="auto">
            <a:xfrm>
              <a:off x="4788082" y="1916832"/>
              <a:ext cx="3888374" cy="280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0D0D0D"/>
                  </a:solidFill>
                </a:rPr>
                <a:t>frank.robben@mail.fgov.be </a:t>
              </a:r>
            </a:p>
            <a:p>
              <a:pPr>
                <a:defRPr/>
              </a:pPr>
              <a:endParaRPr lang="en-US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r>
                <a:rPr lang="fr-BE" sz="1600" dirty="0" smtClean="0">
                  <a:solidFill>
                    <a:srgbClr val="0D0D0D"/>
                  </a:solidFill>
                  <a:sym typeface="Arial" charset="0"/>
                </a:rPr>
                <a:t>@</a:t>
              </a:r>
              <a:r>
                <a:rPr lang="fr-BE" sz="1600" dirty="0" err="1" smtClean="0">
                  <a:solidFill>
                    <a:srgbClr val="0D0D0D"/>
                  </a:solidFill>
                  <a:sym typeface="Arial" charset="0"/>
                </a:rPr>
                <a:t>FrRobben</a:t>
              </a:r>
              <a:endParaRPr lang="fr-BE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endParaRPr lang="en-US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https://www.frankrobben.be</a:t>
              </a:r>
              <a:endParaRPr lang="en-GB" sz="1600" dirty="0" smtClean="0">
                <a:solidFill>
                  <a:srgbClr val="7F7F7F"/>
                </a:solidFill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https://www.ehealth.fgov.be</a:t>
              </a: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https://www.socialsecurity.be</a:t>
              </a:r>
            </a:p>
          </p:txBody>
        </p:sp>
      </p:grpSp>
      <p:pic>
        <p:nvPicPr>
          <p:cNvPr id="6" name="Picture 2" descr="http://fr.hdyo.org/assets/ask-question-2-ce96e3e01c85a38a0d39c61cfae6d42c.jpg"/>
          <p:cNvPicPr>
            <a:picLocks noChangeAspect="1" noChangeArrowheads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8834" y="1268760"/>
            <a:ext cx="468637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CC5E9-F9D9-46F9-AA92-085E1A182B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7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chemeClr val="bg1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00000" y="1080000"/>
            <a:ext cx="4355400" cy="556199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911424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439996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7968568" y="2493216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0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7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chemeClr val="bg1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00000" y="1080000"/>
            <a:ext cx="4355400" cy="556199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911424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439996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7968568" y="2493216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10" y="6173219"/>
            <a:ext cx="107931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34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25200" y="6173219"/>
            <a:ext cx="1001184" cy="365125"/>
          </a:xfrm>
        </p:spPr>
        <p:txBody>
          <a:bodyPr/>
          <a:lstStyle>
            <a:lvl1pPr algn="ctr">
              <a:defRPr b="1">
                <a:solidFill>
                  <a:srgbClr val="B824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00000" y="476672"/>
            <a:ext cx="10213776" cy="1159527"/>
          </a:xfrm>
        </p:spPr>
        <p:txBody>
          <a:bodyPr anchor="b"/>
          <a:lstStyle>
            <a:lvl1pPr marL="0" indent="0">
              <a:buNone/>
              <a:defRPr sz="36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00000" y="1980000"/>
            <a:ext cx="10213776" cy="4009063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50000"/>
              </a:lnSpc>
              <a:buClr>
                <a:srgbClr val="07766F"/>
              </a:buClr>
              <a:buSzPct val="12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150000"/>
              </a:lnSpc>
              <a:buClr>
                <a:schemeClr val="bg1">
                  <a:lumMod val="65000"/>
                </a:schemeClr>
              </a:buClr>
              <a:buSzPct val="12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0" name="Google Shape;64;g21a3bf64467_0_16"/>
          <p:cNvPicPr preferRelativeResize="0"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186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25200" y="6173219"/>
            <a:ext cx="1001184" cy="365125"/>
          </a:xfrm>
        </p:spPr>
        <p:txBody>
          <a:bodyPr/>
          <a:lstStyle>
            <a:lvl1pPr algn="ctr">
              <a:defRPr b="1">
                <a:solidFill>
                  <a:srgbClr val="B824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00000" y="476672"/>
            <a:ext cx="6624736" cy="1159527"/>
          </a:xfrm>
        </p:spPr>
        <p:txBody>
          <a:bodyPr anchor="b"/>
          <a:lstStyle>
            <a:lvl1pPr marL="0" indent="0">
              <a:buNone/>
              <a:defRPr sz="36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00000" y="1980000"/>
            <a:ext cx="6624736" cy="4009063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50000"/>
              </a:lnSpc>
              <a:buClr>
                <a:srgbClr val="07766F"/>
              </a:buClr>
              <a:buSzPct val="12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150000"/>
              </a:lnSpc>
              <a:buClr>
                <a:schemeClr val="bg1">
                  <a:lumMod val="65000"/>
                </a:schemeClr>
              </a:buClr>
              <a:buSzPct val="12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560543" y="1772816"/>
            <a:ext cx="4631457" cy="42608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0" name="Google Shape;64;g21a3bf64467_0_16"/>
          <p:cNvPicPr preferRelativeResize="0"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7330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384032" y="2271169"/>
            <a:ext cx="651595" cy="0"/>
          </a:xfrm>
          <a:prstGeom prst="line">
            <a:avLst/>
          </a:prstGeom>
          <a:ln w="38100">
            <a:solidFill>
              <a:srgbClr val="0876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oogle Shape;64;g21a3bf64467_0_16"/>
          <p:cNvPicPr preferRelativeResize="0"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03531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6319272" y="2420888"/>
            <a:ext cx="5465360" cy="1564859"/>
          </a:xfrm>
        </p:spPr>
        <p:txBody>
          <a:bodyPr/>
          <a:lstStyle>
            <a:lvl1pPr marL="0" indent="0">
              <a:buNone/>
              <a:defRPr sz="32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12024" y="1556793"/>
            <a:ext cx="5472608" cy="53461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SzPct val="10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5087888" cy="685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6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11424" y="1772816"/>
            <a:ext cx="6624736" cy="556199"/>
          </a:xfrm>
        </p:spPr>
        <p:txBody>
          <a:bodyPr/>
          <a:lstStyle>
            <a:lvl1pPr marL="0" indent="0">
              <a:buNone/>
              <a:defRPr sz="36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1424" y="2480639"/>
            <a:ext cx="6624736" cy="4009063"/>
          </a:xfr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SzPct val="10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Google Shape;92;p8"/>
          <p:cNvSpPr/>
          <p:nvPr userDrawn="1"/>
        </p:nvSpPr>
        <p:spPr>
          <a:xfrm>
            <a:off x="7536160" y="1772816"/>
            <a:ext cx="4655840" cy="424847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CCCCCC"/>
                </a:solidFill>
              </a:rPr>
              <a:t>Image</a:t>
            </a:r>
            <a:endParaRPr b="1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990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4000" kern="1200" dirty="0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11256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DDD6-2727-439E-A96F-E9FD4CA7737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931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811F3-C16F-4DB2-A42F-0DEC8D6A8B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11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5200" y="6489703"/>
            <a:ext cx="1001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B2A7D7-3B07-4F16-B17F-21A2F67651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62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24" r:id="rId2"/>
    <p:sldLayoutId id="2147483914" r:id="rId3"/>
    <p:sldLayoutId id="2147483915" r:id="rId4"/>
    <p:sldLayoutId id="2147483916" r:id="rId5"/>
    <p:sldLayoutId id="2147483925" r:id="rId6"/>
    <p:sldLayoutId id="2147483926" r:id="rId7"/>
    <p:sldLayoutId id="2147483909" r:id="rId8"/>
    <p:sldLayoutId id="2147483910" r:id="rId9"/>
    <p:sldLayoutId id="2147483911" r:id="rId10"/>
    <p:sldLayoutId id="2147483912" r:id="rId11"/>
    <p:sldLayoutId id="214748391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altLang="en-US" sz="4000" kern="1200" dirty="0" smtClean="0">
          <a:solidFill>
            <a:srgbClr val="C00000"/>
          </a:solidFill>
          <a:latin typeface="+mj-lt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9" name="TextBox 7"/>
          <p:cNvSpPr txBox="1">
            <a:spLocks noChangeArrowheads="1"/>
          </p:cNvSpPr>
          <p:nvPr userDrawn="1"/>
        </p:nvSpPr>
        <p:spPr bwMode="auto">
          <a:xfrm>
            <a:off x="609600" y="6488668"/>
            <a:ext cx="10079567" cy="369332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5200" y="6489703"/>
            <a:ext cx="1001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B2A7D7-3B07-4F16-B17F-21A2F67651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" t="856" r="84797" b="92911"/>
          <a:stretch/>
        </p:blipFill>
        <p:spPr>
          <a:xfrm>
            <a:off x="10776520" y="6488668"/>
            <a:ext cx="108012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altLang="en-US" sz="4000" kern="1200" dirty="0" smtClean="0">
          <a:solidFill>
            <a:srgbClr val="C00000"/>
          </a:solidFill>
          <a:latin typeface="+mj-lt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09048" y="1162229"/>
            <a:ext cx="4355400" cy="556199"/>
          </a:xfrm>
        </p:spPr>
        <p:txBody>
          <a:bodyPr/>
          <a:lstStyle/>
          <a:p>
            <a:r>
              <a:rPr lang="fr" sz="2000" dirty="0"/>
              <a:t>eGezondheid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Het nieuwe actieplan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nl-NL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eGezondheid</a:t>
            </a:r>
            <a:r>
              <a:rPr lang="nl-NL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2022-2024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11424" y="4005064"/>
            <a:ext cx="3903062" cy="111784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1400" dirty="0"/>
              <a:t>ICT4Care</a:t>
            </a:r>
            <a:br>
              <a:rPr lang="nl-NL" sz="1400" dirty="0"/>
            </a:br>
            <a:r>
              <a:rPr lang="nl-NL" sz="1400" dirty="0"/>
              <a:t>26e colloquium ICT &amp; gezondheidszorg</a:t>
            </a:r>
            <a:br>
              <a:rPr lang="nl-NL" sz="1400" dirty="0"/>
            </a:br>
            <a:r>
              <a:rPr lang="nl-NL" sz="1400" dirty="0"/>
              <a:t>28 maart 2023</a:t>
            </a:r>
          </a:p>
          <a:p>
            <a:pPr>
              <a:lnSpc>
                <a:spcPct val="150000"/>
              </a:lnSpc>
            </a:pPr>
            <a:endParaRPr lang="en-US" sz="1400" dirty="0"/>
          </a:p>
        </p:txBody>
      </p:sp>
      <p:sp>
        <p:nvSpPr>
          <p:cNvPr id="4" name="Oval 3"/>
          <p:cNvSpPr/>
          <p:nvPr/>
        </p:nvSpPr>
        <p:spPr>
          <a:xfrm>
            <a:off x="10704512" y="1394392"/>
            <a:ext cx="648072" cy="648072"/>
          </a:xfrm>
          <a:prstGeom prst="ellipse">
            <a:avLst/>
          </a:prstGeom>
          <a:solidFill>
            <a:srgbClr val="E2E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EDDD6-2727-439E-A96F-E9FD4CA77376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Kwaliteit, </a:t>
            </a:r>
            <a:r>
              <a:rPr lang="nl-NL" dirty="0"/>
              <a:t>continuïteit en veiligheid van de zorg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Kwaliteit van de zorg garanderen en </a:t>
            </a:r>
            <a:r>
              <a:rPr lang="nl-BE" dirty="0" smtClean="0"/>
              <a:t>verhogen</a:t>
            </a:r>
          </a:p>
          <a:p>
            <a:r>
              <a:rPr lang="nl-BE" dirty="0" smtClean="0"/>
              <a:t>Patiënt centraal</a:t>
            </a:r>
            <a:endParaRPr lang="nl-BE" dirty="0"/>
          </a:p>
          <a:p>
            <a:r>
              <a:rPr lang="nl-BE" dirty="0"/>
              <a:t>Continuïteit van de zorg waarborgen</a:t>
            </a:r>
          </a:p>
          <a:p>
            <a:r>
              <a:rPr lang="nl-BE" dirty="0"/>
              <a:t>Kostprijs van de zorg beheersen</a:t>
            </a:r>
          </a:p>
          <a:p>
            <a:pPr>
              <a:lnSpc>
                <a:spcPct val="200000"/>
              </a:lnSpc>
            </a:pPr>
            <a:r>
              <a:rPr lang="nl-BE" b="1" dirty="0" smtClean="0">
                <a:solidFill>
                  <a:srgbClr val="087670"/>
                </a:solidFill>
              </a:rPr>
              <a:t>Projecten</a:t>
            </a:r>
            <a:endParaRPr lang="nl-BE" dirty="0"/>
          </a:p>
          <a:p>
            <a:pPr lvl="1">
              <a:lnSpc>
                <a:spcPct val="100000"/>
              </a:lnSpc>
            </a:pPr>
            <a:r>
              <a:rPr lang="nl-B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VIDIS (</a:t>
            </a:r>
            <a:r>
              <a:rPr lang="nl-BE" dirty="0"/>
              <a:t>Virtual </a:t>
            </a:r>
            <a:r>
              <a:rPr lang="nl-BE" dirty="0" err="1"/>
              <a:t>Integrated</a:t>
            </a:r>
            <a:r>
              <a:rPr lang="nl-BE" dirty="0"/>
              <a:t> Drug Information System)</a:t>
            </a:r>
            <a:endParaRPr lang="nl-B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doorverwijsvoorschriften</a:t>
            </a:r>
          </a:p>
          <a:p>
            <a:pPr lvl="1">
              <a:lnSpc>
                <a:spcPct val="100000"/>
              </a:lnSpc>
            </a:pP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resultaten van labo-onderzoeken</a:t>
            </a:r>
            <a:endParaRPr lang="nl-B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geïntegreerde zorg</a:t>
            </a:r>
          </a:p>
          <a:p>
            <a:pPr lvl="1">
              <a:lnSpc>
                <a:spcPct val="100000"/>
              </a:lnSpc>
            </a:pP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Vlaams Digitaal Zorg- en Ondersteuningsplan (DZOP)</a:t>
            </a:r>
          </a:p>
          <a:p>
            <a:pPr lvl="1">
              <a:lnSpc>
                <a:spcPct val="100000"/>
              </a:lnSpc>
            </a:pP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Waals platform voor zorgverleners en patiënten</a:t>
            </a:r>
          </a:p>
          <a:p>
            <a:pPr lvl="1">
              <a:lnSpc>
                <a:spcPct val="100000"/>
              </a:lnSpc>
            </a:pPr>
            <a:r>
              <a:rPr lang="nl-B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platform voor </a:t>
            </a: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beleidsondersteuning</a:t>
            </a:r>
            <a:endParaRPr lang="fr-FR" dirty="0"/>
          </a:p>
          <a:p>
            <a:pPr lvl="1"/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4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EDDD6-2727-439E-A96F-E9FD4CA77376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VIDIS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/>
          </a:p>
          <a:p>
            <a:r>
              <a:rPr lang="nl-NL" dirty="0" smtClean="0"/>
              <a:t>Bijgewerkt </a:t>
            </a:r>
            <a:r>
              <a:rPr lang="nl-NL" dirty="0"/>
              <a:t>overzicht van de voorgeschreven, afgeleverde en (eventueel) genomen medicatie</a:t>
            </a:r>
          </a:p>
          <a:p>
            <a:r>
              <a:rPr lang="nl-NL" dirty="0"/>
              <a:t>Duidelijk en geconsolideerd zicht op het </a:t>
            </a:r>
            <a:r>
              <a:rPr lang="nl-NL" dirty="0" smtClean="0"/>
              <a:t>medicatieproces</a:t>
            </a:r>
          </a:p>
          <a:p>
            <a:pPr lvl="1"/>
            <a:r>
              <a:rPr lang="nl-NL" dirty="0" smtClean="0"/>
              <a:t>4 </a:t>
            </a:r>
            <a:r>
              <a:rPr lang="nl-NL" dirty="0"/>
              <a:t>stappen (voorschrift-aflevering-toediening-gebruik)</a:t>
            </a:r>
          </a:p>
          <a:p>
            <a:r>
              <a:rPr lang="nl-NL" dirty="0"/>
              <a:t>De patiënt beschikt steeds over een geactualiseerd overzicht van de in te nemen medicatie en kan </a:t>
            </a:r>
            <a:r>
              <a:rPr lang="nl-NL" dirty="0" smtClean="0"/>
              <a:t>beslissen </a:t>
            </a:r>
            <a:r>
              <a:rPr lang="nl-NL" dirty="0"/>
              <a:t>wie toegang heeft tot zijn gegevens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981241" y="1772816"/>
            <a:ext cx="86628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8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EDDD6-2727-439E-A96F-E9FD4CA77376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Doorverwijsvoorschriften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00000" y="1980000"/>
            <a:ext cx="10213776" cy="4009063"/>
          </a:xfrm>
        </p:spPr>
        <p:txBody>
          <a:bodyPr/>
          <a:lstStyle/>
          <a:p>
            <a:endParaRPr lang="nl-BE" dirty="0" smtClean="0"/>
          </a:p>
          <a:p>
            <a:r>
              <a:rPr lang="nl-BE" dirty="0" smtClean="0"/>
              <a:t>Standaardisering </a:t>
            </a:r>
            <a:r>
              <a:rPr lang="nl-BE" dirty="0"/>
              <a:t>van alle doorverwijzingen </a:t>
            </a:r>
          </a:p>
          <a:p>
            <a:r>
              <a:rPr lang="nl-BE" dirty="0"/>
              <a:t>Voorschriften voor behandeling extra-</a:t>
            </a:r>
            <a:r>
              <a:rPr lang="nl-BE" dirty="0" err="1"/>
              <a:t>muros</a:t>
            </a:r>
            <a:r>
              <a:rPr lang="nl-BE" dirty="0"/>
              <a:t> of intra-</a:t>
            </a:r>
            <a:r>
              <a:rPr lang="nl-BE" dirty="0" err="1"/>
              <a:t>muros</a:t>
            </a:r>
            <a:r>
              <a:rPr lang="nl-BE" dirty="0"/>
              <a:t> </a:t>
            </a:r>
          </a:p>
          <a:p>
            <a:r>
              <a:rPr lang="nl-BE" dirty="0"/>
              <a:t>Uitrol van een volledig digitaal beheer van de voorschriften</a:t>
            </a:r>
          </a:p>
          <a:p>
            <a:r>
              <a:rPr lang="nl-BE" dirty="0"/>
              <a:t>Implementatie van een digitaal stuurplatform tussen primaire en secundaire zorg met medewerking van de patiënten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981241" y="1772816"/>
            <a:ext cx="86628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0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Resultaten van labo-onderzoeken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Pilootproject gerealiseerd en specificaties vastgelegd voor overdracht van resultaten van labo-onderzoeken in FHIR-formaat tussen labo’s en huisartsen</a:t>
            </a:r>
          </a:p>
          <a:p>
            <a:r>
              <a:rPr lang="nl-BE" dirty="0" smtClean="0"/>
              <a:t>Systematische implementatie door alle labo’s en alle huisartsenpakketten tegen einde 2023</a:t>
            </a:r>
            <a:endParaRPr lang="nl-BE" dirty="0"/>
          </a:p>
        </p:txBody>
      </p:sp>
      <p:pic>
        <p:nvPicPr>
          <p:cNvPr id="5" name="Google Shape;64;g21a3bf64467_0_16"/>
          <p:cNvPicPr preferRelativeResize="0"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1916832"/>
            <a:ext cx="1287500" cy="3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2279576" y="1732854"/>
            <a:ext cx="86628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3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14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Geïntegreerde </a:t>
            </a:r>
            <a:r>
              <a:rPr lang="en-US" dirty="0" err="1"/>
              <a:t>zorg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Systemen </a:t>
            </a:r>
            <a:r>
              <a:rPr lang="nl-BE" dirty="0"/>
              <a:t>en applicaties waardoor een multidisciplinair team van zorgverleners de gepaste zorg en de zorg die het best geschikt is voor de medische opvolging van een patiënt kan toedienen</a:t>
            </a:r>
          </a:p>
          <a:p>
            <a:pPr lvl="1"/>
            <a:r>
              <a:rPr lang="nl-BE" dirty="0"/>
              <a:t>bv. : voorzetting en verbetering van het </a:t>
            </a:r>
            <a:r>
              <a:rPr lang="nl-BE" dirty="0" err="1"/>
              <a:t>BelRai</a:t>
            </a:r>
            <a:r>
              <a:rPr lang="nl-BE" dirty="0"/>
              <a:t>-systeem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41" y="1772896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5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15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DZOP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In </a:t>
            </a:r>
            <a:r>
              <a:rPr lang="nl-BE" dirty="0"/>
              <a:t>het kader van de eerstelijnszorg</a:t>
            </a:r>
          </a:p>
          <a:p>
            <a:pPr lvl="1"/>
            <a:r>
              <a:rPr lang="nl-BE" dirty="0"/>
              <a:t>op basis van de informatie die beschikbaar is in de </a:t>
            </a:r>
            <a:r>
              <a:rPr lang="nl-BE" dirty="0" err="1"/>
              <a:t>BelRAI</a:t>
            </a:r>
            <a:r>
              <a:rPr lang="nl-BE" dirty="0"/>
              <a:t>-instrumenten, het zorgteam, na raadpleging van de zorgvraag van de patiënt</a:t>
            </a:r>
          </a:p>
          <a:p>
            <a:pPr lvl="1"/>
            <a:r>
              <a:rPr lang="nl-BE" dirty="0"/>
              <a:t>mogelijkheid om minimale medische gegevens op multidisciplinaire wijze uit te wisselen</a:t>
            </a:r>
          </a:p>
          <a:p>
            <a:pPr lvl="1"/>
            <a:r>
              <a:rPr lang="nl-BE" dirty="0"/>
              <a:t>mogelijkheid om de bestaande medische dossiers op te nemen om de administratieve werklast te verminderen </a:t>
            </a:r>
          </a:p>
          <a:p>
            <a:pPr lvl="1"/>
            <a:r>
              <a:rPr lang="nl-BE" dirty="0"/>
              <a:t>gegevens opgeslagen in het zorgplan dat via Vitalink toegankelijk is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77281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3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16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smtClean="0"/>
              <a:t>Waals </a:t>
            </a:r>
            <a:r>
              <a:rPr lang="nl-NL" dirty="0"/>
              <a:t>platform voor zorgverleners en patiënten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5 </a:t>
            </a:r>
            <a:r>
              <a:rPr lang="nl-BE" dirty="0"/>
              <a:t>projecten hebben betrekking op online gezondheid</a:t>
            </a:r>
          </a:p>
          <a:p>
            <a:pPr marL="719138" lvl="1" indent="-261938">
              <a:buNone/>
              <a:tabLst>
                <a:tab pos="719138" algn="l"/>
              </a:tabLst>
            </a:pPr>
            <a:r>
              <a:rPr lang="nl-BE" b="1" dirty="0">
                <a:solidFill>
                  <a:srgbClr val="07766F"/>
                </a:solidFill>
              </a:rPr>
              <a:t>1	</a:t>
            </a:r>
            <a:r>
              <a:rPr lang="nl-BE" dirty="0"/>
              <a:t>het volledige gezondheidsdossier van de Waalse burgers op een geïntegreerde en gestructureerde manier digitaliseren</a:t>
            </a:r>
          </a:p>
          <a:p>
            <a:pPr marL="719138" lvl="1" indent="-261938">
              <a:buNone/>
              <a:tabLst>
                <a:tab pos="719138" algn="l"/>
              </a:tabLst>
            </a:pPr>
            <a:r>
              <a:rPr lang="nl-BE" b="1" dirty="0">
                <a:solidFill>
                  <a:srgbClr val="07766F"/>
                </a:solidFill>
              </a:rPr>
              <a:t>2</a:t>
            </a:r>
            <a:r>
              <a:rPr lang="nl-BE" dirty="0"/>
              <a:t> 	ervoor zorgen dat het gezondheidsdossier tussen de verschillende gezondheidsactoren kan worden gebruikt </a:t>
            </a:r>
          </a:p>
          <a:p>
            <a:pPr marL="446088" lvl="1" indent="11113">
              <a:buNone/>
              <a:tabLst>
                <a:tab pos="719138" algn="l"/>
              </a:tabLst>
            </a:pPr>
            <a:r>
              <a:rPr lang="nl-BE" b="1" dirty="0">
                <a:solidFill>
                  <a:srgbClr val="07766F"/>
                </a:solidFill>
              </a:rPr>
              <a:t>3</a:t>
            </a:r>
            <a:r>
              <a:rPr lang="nl-BE" dirty="0"/>
              <a:t>	een digitale tool inzake geïntegreerd beheer ontwikkelen voor het opvolgen, in kaart brengen en versterken van 	de Waalse maatregelen inzake gezondheidsbevordering en -preventie “</a:t>
            </a:r>
            <a:r>
              <a:rPr lang="nl-BE" dirty="0" err="1"/>
              <a:t>W.all.in.health</a:t>
            </a:r>
            <a:r>
              <a:rPr lang="nl-BE" dirty="0"/>
              <a:t>”</a:t>
            </a:r>
          </a:p>
          <a:p>
            <a:pPr marL="719138" lvl="1" indent="-261938">
              <a:buNone/>
              <a:tabLst>
                <a:tab pos="719138" algn="l"/>
              </a:tabLst>
            </a:pPr>
            <a:r>
              <a:rPr lang="nl-BE" b="1" dirty="0">
                <a:solidFill>
                  <a:srgbClr val="07766F"/>
                </a:solidFill>
              </a:rPr>
              <a:t>4 	</a:t>
            </a:r>
            <a:r>
              <a:rPr lang="nl-BE" dirty="0"/>
              <a:t>de digitale innovatie in de sector van de thuiszorg en -hulp bevorderen</a:t>
            </a:r>
          </a:p>
          <a:p>
            <a:pPr marL="446088" lvl="1" indent="11113">
              <a:buNone/>
              <a:tabLst>
                <a:tab pos="719138" algn="l"/>
              </a:tabLst>
            </a:pPr>
            <a:r>
              <a:rPr lang="nl-BE" b="1" dirty="0">
                <a:solidFill>
                  <a:srgbClr val="07766F"/>
                </a:solidFill>
              </a:rPr>
              <a:t>5 	</a:t>
            </a:r>
            <a:r>
              <a:rPr lang="nl-BE" dirty="0"/>
              <a:t>ontwikkelen van een platform voor een beveiligde toegang tot medische gegevens in Wallonië (INAH-project, 	opgestart in 2018)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68" y="1772816"/>
            <a:ext cx="706232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2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EDDD6-2727-439E-A96F-E9FD4CA77376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Platform </a:t>
            </a:r>
            <a:r>
              <a:rPr lang="nl-NL" dirty="0"/>
              <a:t>voor beleidsondersteuning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b="1" dirty="0" smtClean="0"/>
          </a:p>
          <a:p>
            <a:r>
              <a:rPr lang="nl-BE" b="1" dirty="0" smtClean="0"/>
              <a:t>Centrale </a:t>
            </a:r>
            <a:r>
              <a:rPr lang="nl-BE" b="1" dirty="0"/>
              <a:t>systemen </a:t>
            </a:r>
            <a:r>
              <a:rPr lang="nl-BE" dirty="0"/>
              <a:t>&gt; op basis van parameters wetenschappelijk onderbouwde adviezen verlenen over de volgende aangewezen </a:t>
            </a:r>
            <a:r>
              <a:rPr lang="nl-BE" dirty="0" smtClean="0"/>
              <a:t>stap</a:t>
            </a:r>
            <a:endParaRPr lang="nl-BE" dirty="0"/>
          </a:p>
          <a:p>
            <a:r>
              <a:rPr lang="nl-BE" b="1" dirty="0">
                <a:solidFill>
                  <a:srgbClr val="07766F"/>
                </a:solidFill>
              </a:rPr>
              <a:t>3 domeinen</a:t>
            </a:r>
          </a:p>
          <a:p>
            <a:pPr marL="457200" lvl="1" indent="0">
              <a:buNone/>
            </a:pPr>
            <a:r>
              <a:rPr lang="nl-BE" b="1" dirty="0" smtClean="0">
                <a:solidFill>
                  <a:srgbClr val="07766F"/>
                </a:solidFill>
              </a:rPr>
              <a:t>1</a:t>
            </a:r>
            <a:r>
              <a:rPr lang="nl-BE" dirty="0" smtClean="0"/>
              <a:t>  </a:t>
            </a:r>
            <a:r>
              <a:rPr lang="nl-BE" dirty="0"/>
              <a:t>radiologie</a:t>
            </a:r>
          </a:p>
          <a:p>
            <a:pPr marL="457200" lvl="1" indent="0">
              <a:buNone/>
            </a:pPr>
            <a:r>
              <a:rPr lang="nl-BE" b="1" dirty="0" smtClean="0">
                <a:solidFill>
                  <a:srgbClr val="07766F"/>
                </a:solidFill>
              </a:rPr>
              <a:t>2</a:t>
            </a:r>
            <a:r>
              <a:rPr lang="nl-BE" dirty="0" smtClean="0"/>
              <a:t>  </a:t>
            </a:r>
            <a:r>
              <a:rPr lang="nl-BE" dirty="0"/>
              <a:t>klinische biologie</a:t>
            </a:r>
          </a:p>
          <a:p>
            <a:pPr marL="457200" lvl="1" indent="0">
              <a:buNone/>
            </a:pPr>
            <a:r>
              <a:rPr lang="nl-BE" b="1" dirty="0" smtClean="0">
                <a:solidFill>
                  <a:srgbClr val="07766F"/>
                </a:solidFill>
              </a:rPr>
              <a:t>3</a:t>
            </a:r>
            <a:r>
              <a:rPr lang="nl-BE" dirty="0" smtClean="0"/>
              <a:t>  </a:t>
            </a:r>
            <a:r>
              <a:rPr lang="nl-BE" dirty="0"/>
              <a:t>anti microbiologie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981241" y="1772816"/>
            <a:ext cx="86628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5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BE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Empowerment van de burgers</a:t>
            </a:r>
            <a:endParaRPr lang="en-US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/>
              <a:t>Cluster </a:t>
            </a:r>
            <a:r>
              <a:rPr lang="nl-BE" smtClean="0"/>
              <a:t>2</a:t>
            </a:r>
            <a:endParaRPr lang="nl-BE" dirty="0"/>
          </a:p>
          <a:p>
            <a:endParaRPr lang="en-US" dirty="0"/>
          </a:p>
        </p:txBody>
      </p:sp>
      <p:pic>
        <p:nvPicPr>
          <p:cNvPr id="17" name="Google Shape;64;g21a3bf64467_0_16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6" name="Picture 8" descr="Physician discussing care plan with her patien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2" r="42738"/>
          <a:stretch/>
        </p:blipFill>
        <p:spPr bwMode="auto">
          <a:xfrm>
            <a:off x="-3417" y="-7910"/>
            <a:ext cx="5091305" cy="686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03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19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Empowerment </a:t>
            </a:r>
            <a:r>
              <a:rPr lang="nl-NL" dirty="0"/>
              <a:t>van de patiënten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De actieve rol van de patiënt versterken door</a:t>
            </a:r>
          </a:p>
          <a:p>
            <a:pPr lvl="1"/>
            <a:r>
              <a:rPr lang="nl-BE" dirty="0"/>
              <a:t>d</a:t>
            </a:r>
            <a:r>
              <a:rPr lang="nl-BE" dirty="0" smtClean="0"/>
              <a:t>e </a:t>
            </a:r>
            <a:r>
              <a:rPr lang="nl-BE" dirty="0"/>
              <a:t>ondersteuning bij de digitale gezondheidscultuur</a:t>
            </a:r>
          </a:p>
          <a:p>
            <a:pPr lvl="1"/>
            <a:r>
              <a:rPr lang="nl-BE" dirty="0"/>
              <a:t>d</a:t>
            </a:r>
            <a:r>
              <a:rPr lang="nl-BE" dirty="0" smtClean="0"/>
              <a:t>e </a:t>
            </a:r>
            <a:r>
              <a:rPr lang="nl-BE" dirty="0"/>
              <a:t>verbetering van de toegang van de patiënten tot hun eigen gegevens</a:t>
            </a:r>
          </a:p>
          <a:p>
            <a:r>
              <a:rPr lang="nl-BE" b="1" dirty="0">
                <a:solidFill>
                  <a:srgbClr val="07766F"/>
                </a:solidFill>
              </a:rPr>
              <a:t>Projecten</a:t>
            </a:r>
          </a:p>
          <a:p>
            <a:pPr lvl="1"/>
            <a:r>
              <a:rPr lang="nl-BE" dirty="0"/>
              <a:t>s</a:t>
            </a:r>
            <a:r>
              <a:rPr lang="nl-BE" dirty="0" smtClean="0"/>
              <a:t>tandaardisering </a:t>
            </a:r>
            <a:r>
              <a:rPr lang="nl-BE" dirty="0"/>
              <a:t>en verduidelijking van de toegang tot de gezondheidsgegevens</a:t>
            </a:r>
          </a:p>
          <a:p>
            <a:pPr lvl="1"/>
            <a:r>
              <a:rPr lang="nl-BE" dirty="0"/>
              <a:t>v</a:t>
            </a:r>
            <a:r>
              <a:rPr lang="nl-BE" dirty="0" smtClean="0"/>
              <a:t>erdere </a:t>
            </a:r>
            <a:r>
              <a:rPr lang="nl-BE" dirty="0"/>
              <a:t>ontwikkeling van het </a:t>
            </a:r>
            <a:r>
              <a:rPr lang="nl-BE" dirty="0" err="1"/>
              <a:t>patiëntentoegangsportaal</a:t>
            </a:r>
            <a:r>
              <a:rPr lang="nl-BE" dirty="0"/>
              <a:t> tot de gezondheidsgegevens (MijnGezondheid.be)</a:t>
            </a:r>
          </a:p>
          <a:p>
            <a:pPr lvl="2"/>
            <a:endParaRPr lang="fr-FR" dirty="0"/>
          </a:p>
          <a:p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2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Inleiding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911424" y="2780928"/>
            <a:ext cx="3240000" cy="1524424"/>
          </a:xfrm>
        </p:spPr>
        <p:txBody>
          <a:bodyPr/>
          <a:lstStyle/>
          <a:p>
            <a:pPr>
              <a:lnSpc>
                <a:spcPts val="1400"/>
              </a:lnSpc>
            </a:pPr>
            <a:r>
              <a:rPr lang="nl-BE" dirty="0"/>
              <a:t>1</a:t>
            </a:r>
            <a:r>
              <a:rPr lang="nl-BE" baseline="30000" dirty="0"/>
              <a:t>ste</a:t>
            </a:r>
            <a:r>
              <a:rPr lang="nl-BE" dirty="0"/>
              <a:t> actieplan (</a:t>
            </a:r>
            <a:r>
              <a:rPr lang="nl-BE" dirty="0" err="1"/>
              <a:t>roadmap</a:t>
            </a:r>
            <a:r>
              <a:rPr lang="nl-BE" dirty="0"/>
              <a:t>) </a:t>
            </a:r>
          </a:p>
          <a:p>
            <a:pPr>
              <a:lnSpc>
                <a:spcPts val="1400"/>
              </a:lnSpc>
            </a:pPr>
            <a:endParaRPr lang="nl-BE" dirty="0"/>
          </a:p>
          <a:p>
            <a:r>
              <a:rPr lang="nl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2013</a:t>
            </a:r>
          </a:p>
          <a:p>
            <a:pPr>
              <a:lnSpc>
                <a:spcPts val="1400"/>
              </a:lnSpc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39996" y="2780928"/>
            <a:ext cx="3240000" cy="1524424"/>
          </a:xfrm>
        </p:spPr>
        <p:txBody>
          <a:bodyPr/>
          <a:lstStyle/>
          <a:p>
            <a:pPr>
              <a:lnSpc>
                <a:spcPts val="1400"/>
              </a:lnSpc>
            </a:pPr>
            <a:r>
              <a:rPr lang="nl-BE"/>
              <a:t>Versie </a:t>
            </a:r>
            <a:r>
              <a:rPr lang="nl-BE" b="1"/>
              <a:t>4.0 </a:t>
            </a:r>
            <a:r>
              <a:rPr lang="nl-BE" b="1" dirty="0"/>
              <a:t>(2022-2024) </a:t>
            </a:r>
          </a:p>
          <a:p>
            <a:pPr>
              <a:lnSpc>
                <a:spcPts val="1400"/>
              </a:lnSpc>
            </a:pPr>
            <a:endParaRPr lang="nl-BE" b="1" dirty="0"/>
          </a:p>
          <a:p>
            <a:r>
              <a:rPr lang="nl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Continuïteit</a:t>
            </a:r>
            <a:r>
              <a:rPr lang="nl-BE" b="1"/>
              <a:t/>
            </a:r>
            <a:br>
              <a:rPr lang="nl-BE" b="1"/>
            </a:br>
            <a:r>
              <a:rPr lang="nl-B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 </a:t>
            </a:r>
            <a:r>
              <a:rPr lang="nl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eerste 3 plannen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7968568" y="2793504"/>
            <a:ext cx="3240000" cy="1524424"/>
          </a:xfrm>
        </p:spPr>
        <p:txBody>
          <a:bodyPr/>
          <a:lstStyle/>
          <a:p>
            <a:pPr>
              <a:lnSpc>
                <a:spcPts val="1400"/>
              </a:lnSpc>
            </a:pPr>
            <a:r>
              <a:rPr lang="nl-BE"/>
              <a:t>Inwerkingtreding </a:t>
            </a:r>
            <a:endParaRPr lang="nl-BE" dirty="0"/>
          </a:p>
          <a:p>
            <a:pPr>
              <a:lnSpc>
                <a:spcPts val="1400"/>
              </a:lnSpc>
            </a:pPr>
            <a:endParaRPr lang="nl-BE" dirty="0"/>
          </a:p>
          <a:p>
            <a:r>
              <a:rPr lang="nl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oktober 2022</a:t>
            </a:r>
          </a:p>
          <a:p>
            <a:pPr>
              <a:lnSpc>
                <a:spcPts val="1400"/>
              </a:lnSpc>
            </a:pP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51424" y="3009208"/>
            <a:ext cx="0" cy="533932"/>
          </a:xfrm>
          <a:prstGeom prst="line">
            <a:avLst/>
          </a:prstGeom>
          <a:ln w="15875">
            <a:solidFill>
              <a:srgbClr val="065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536160" y="3009208"/>
            <a:ext cx="0" cy="533932"/>
          </a:xfrm>
          <a:prstGeom prst="line">
            <a:avLst/>
          </a:prstGeom>
          <a:ln w="15875">
            <a:solidFill>
              <a:srgbClr val="065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66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20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Toegang </a:t>
            </a:r>
            <a:r>
              <a:rPr lang="nl-NL" dirty="0"/>
              <a:t>tot de gezondheidsgegevens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Regels m.b.t. </a:t>
            </a:r>
          </a:p>
          <a:p>
            <a:pPr lvl="1"/>
            <a:r>
              <a:rPr lang="nl-NL" dirty="0"/>
              <a:t>g</a:t>
            </a:r>
            <a:r>
              <a:rPr lang="nl-NL" dirty="0" smtClean="0"/>
              <a:t>eïnformeerde </a:t>
            </a:r>
            <a:r>
              <a:rPr lang="nl-NL" dirty="0"/>
              <a:t>toestemming</a:t>
            </a:r>
          </a:p>
          <a:p>
            <a:pPr lvl="1"/>
            <a:r>
              <a:rPr lang="nl-NL" dirty="0"/>
              <a:t>t</a:t>
            </a:r>
            <a:r>
              <a:rPr lang="nl-NL" dirty="0" smtClean="0"/>
              <a:t>herapeutische </a:t>
            </a:r>
            <a:r>
              <a:rPr lang="nl-NL" dirty="0"/>
              <a:t>relaties</a:t>
            </a:r>
          </a:p>
          <a:p>
            <a:pPr lvl="1"/>
            <a:r>
              <a:rPr lang="nl-NL" dirty="0"/>
              <a:t>u</a:t>
            </a:r>
            <a:r>
              <a:rPr lang="nl-NL" dirty="0" smtClean="0"/>
              <a:t>itsluitingen </a:t>
            </a:r>
            <a:r>
              <a:rPr lang="nl-NL" dirty="0"/>
              <a:t>van zorgverleners</a:t>
            </a:r>
          </a:p>
          <a:p>
            <a:pPr lvl="1"/>
            <a:r>
              <a:rPr lang="nl-NL" dirty="0"/>
              <a:t>m</a:t>
            </a:r>
            <a:r>
              <a:rPr lang="nl-NL" dirty="0" smtClean="0"/>
              <a:t>andaten</a:t>
            </a:r>
            <a:endParaRPr lang="nl-NL" dirty="0"/>
          </a:p>
          <a:p>
            <a:pPr lvl="1"/>
            <a:r>
              <a:rPr lang="nl-NL" dirty="0"/>
              <a:t>t</a:t>
            </a:r>
            <a:r>
              <a:rPr lang="nl-NL" dirty="0" smtClean="0"/>
              <a:t>oegangsmatrix</a:t>
            </a:r>
            <a:endParaRPr lang="nl-NL" dirty="0"/>
          </a:p>
          <a:p>
            <a:r>
              <a:rPr lang="nl-NL" b="1" dirty="0">
                <a:solidFill>
                  <a:srgbClr val="07766F"/>
                </a:solidFill>
              </a:rPr>
              <a:t>Doelstelling</a:t>
            </a:r>
          </a:p>
          <a:p>
            <a:pPr lvl="1"/>
            <a:r>
              <a:rPr lang="nl-NL" dirty="0"/>
              <a:t>d</a:t>
            </a:r>
            <a:r>
              <a:rPr lang="nl-NL" dirty="0" smtClean="0"/>
              <a:t>eze </a:t>
            </a:r>
            <a:r>
              <a:rPr lang="nl-NL" dirty="0"/>
              <a:t>regels verduidelijken, vereenvoudigen en op elkaar afstemmen, in het bijzonder wat de toegangsmatrix betreft</a:t>
            </a:r>
          </a:p>
          <a:p>
            <a:endParaRPr lang="en-US" dirty="0"/>
          </a:p>
        </p:txBody>
      </p:sp>
      <p:pic>
        <p:nvPicPr>
          <p:cNvPr id="8" name="Google Shape;64;g21a3bf64467_0_16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1916832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19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21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Toegangsmatrix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/>
          </a:p>
          <a:p>
            <a:r>
              <a:rPr lang="nl-BE" dirty="0"/>
              <a:t>Vereenvoudigde en meer open matrix om te voldoen aan de behoeften inzake informatiedeling tussen de zorgverleners</a:t>
            </a:r>
          </a:p>
          <a:p>
            <a:pPr lvl="0"/>
            <a:r>
              <a:rPr lang="nl-BE" dirty="0"/>
              <a:t>Voorstel tot wijziging van de matrix</a:t>
            </a:r>
          </a:p>
          <a:p>
            <a:pPr lvl="1"/>
            <a:r>
              <a:rPr lang="nl-BE" dirty="0"/>
              <a:t>d</a:t>
            </a:r>
            <a:r>
              <a:rPr lang="nl-BE" dirty="0" smtClean="0"/>
              <a:t>efault-matrix </a:t>
            </a:r>
            <a:r>
              <a:rPr lang="nl-BE" dirty="0"/>
              <a:t>waarin wordt bepaald welke professional toegang mag krijgen tot welk gegeven</a:t>
            </a:r>
          </a:p>
          <a:p>
            <a:endParaRPr lang="fr-FR" dirty="0"/>
          </a:p>
          <a:p>
            <a:endParaRPr lang="en-US" dirty="0"/>
          </a:p>
        </p:txBody>
      </p:sp>
      <p:pic>
        <p:nvPicPr>
          <p:cNvPr id="7" name="Google Shape;64;g21a3bf64467_0_16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1916832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803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22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Toegangsmatrix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BE" b="1" dirty="0">
                <a:solidFill>
                  <a:srgbClr val="07766F"/>
                </a:solidFill>
              </a:rPr>
              <a:t>Projecten</a:t>
            </a:r>
          </a:p>
          <a:p>
            <a:pPr lvl="1"/>
            <a:r>
              <a:rPr lang="nl-NL" dirty="0"/>
              <a:t>v</a:t>
            </a:r>
            <a:r>
              <a:rPr lang="nl-NL" dirty="0" smtClean="0"/>
              <a:t>erbetering </a:t>
            </a:r>
            <a:r>
              <a:rPr lang="nl-NL" dirty="0"/>
              <a:t>van de metagegevens om de opzoeking en de rechtstreekse toegang tot de documenten te verbeteren</a:t>
            </a:r>
          </a:p>
          <a:p>
            <a:pPr lvl="1"/>
            <a:r>
              <a:rPr lang="nl-NL" dirty="0"/>
              <a:t>b</a:t>
            </a:r>
            <a:r>
              <a:rPr lang="nl-NL" dirty="0" smtClean="0"/>
              <a:t>eheer </a:t>
            </a:r>
            <a:r>
              <a:rPr lang="nl-NL" dirty="0"/>
              <a:t>van de zogenaamde gevoelige gegevens</a:t>
            </a:r>
          </a:p>
          <a:p>
            <a:pPr lvl="1"/>
            <a:r>
              <a:rPr lang="nl-NL" dirty="0"/>
              <a:t>t</a:t>
            </a:r>
            <a:r>
              <a:rPr lang="nl-NL" dirty="0" smtClean="0"/>
              <a:t>raceerbaarheid </a:t>
            </a:r>
            <a:r>
              <a:rPr lang="nl-NL" dirty="0"/>
              <a:t>van de toegangen en de logs 	 </a:t>
            </a:r>
          </a:p>
          <a:p>
            <a:pPr lvl="1"/>
            <a:r>
              <a:rPr lang="nl-NL" dirty="0"/>
              <a:t>v</a:t>
            </a:r>
            <a:r>
              <a:rPr lang="nl-NL" dirty="0" smtClean="0"/>
              <a:t>isualisatie </a:t>
            </a:r>
            <a:r>
              <a:rPr lang="nl-NL" dirty="0"/>
              <a:t>van de actieve therapeutische relaties en van de therapeutische relaties die op eenvormige en exhaustieve wijze werden afgesloten</a:t>
            </a:r>
          </a:p>
          <a:p>
            <a:pPr lvl="1"/>
            <a:r>
              <a:rPr lang="nl-NL" dirty="0"/>
              <a:t>u</a:t>
            </a:r>
            <a:r>
              <a:rPr lang="nl-NL" dirty="0" smtClean="0"/>
              <a:t>itrol </a:t>
            </a:r>
            <a:r>
              <a:rPr lang="nl-NL" dirty="0"/>
              <a:t>van een meldingssysteem met betrekking tot de toegangen tot de patiëntgegevens</a:t>
            </a:r>
          </a:p>
          <a:p>
            <a:pPr lvl="1"/>
            <a:r>
              <a:rPr lang="nl-NL" dirty="0"/>
              <a:t>v</a:t>
            </a:r>
            <a:r>
              <a:rPr lang="nl-NL" dirty="0" smtClean="0"/>
              <a:t>erduidelijking </a:t>
            </a:r>
            <a:r>
              <a:rPr lang="nl-NL" dirty="0"/>
              <a:t>van het beheerproces van de klachten </a:t>
            </a:r>
          </a:p>
          <a:p>
            <a:endParaRPr lang="nl-NL" dirty="0"/>
          </a:p>
          <a:p>
            <a:endParaRPr lang="nl-NL" dirty="0"/>
          </a:p>
          <a:p>
            <a:endParaRPr lang="en-US" dirty="0"/>
          </a:p>
        </p:txBody>
      </p:sp>
      <p:pic>
        <p:nvPicPr>
          <p:cNvPr id="7" name="Google Shape;64;g21a3bf64467_0_16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1916832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374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23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smtClean="0"/>
              <a:t>MijnGezondheid.be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Verdere ontwikkeling van het </a:t>
            </a:r>
            <a:r>
              <a:rPr lang="nl-NL" dirty="0" err="1"/>
              <a:t>patiëntentoegangsportaal</a:t>
            </a:r>
            <a:r>
              <a:rPr lang="nl-NL" dirty="0"/>
              <a:t> tot de gezondheidsgegevens (MijnGezondheid.be)</a:t>
            </a:r>
          </a:p>
          <a:p>
            <a:pPr lvl="1"/>
            <a:r>
              <a:rPr lang="nl-NL" dirty="0"/>
              <a:t>r</a:t>
            </a:r>
            <a:r>
              <a:rPr lang="nl-NL" dirty="0" smtClean="0"/>
              <a:t>echt </a:t>
            </a:r>
            <a:r>
              <a:rPr lang="nl-NL" dirty="0"/>
              <a:t>op een snelle en eenvoudige toegang tot de gezondheidsgegevens </a:t>
            </a:r>
          </a:p>
          <a:p>
            <a:pPr lvl="1"/>
            <a:r>
              <a:rPr lang="nl-NL" dirty="0"/>
              <a:t>r</a:t>
            </a:r>
            <a:r>
              <a:rPr lang="nl-NL" dirty="0" smtClean="0"/>
              <a:t>echt </a:t>
            </a:r>
            <a:r>
              <a:rPr lang="nl-NL" dirty="0"/>
              <a:t>om te beslissen met wie de eigen gezondheidsgegevens (gedeeltelijk of volledig) worden gedeeld</a:t>
            </a:r>
          </a:p>
          <a:p>
            <a:pPr lvl="1"/>
            <a:endParaRPr lang="nl-NL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41" y="1772896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0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Portaal eGezondheid</a:t>
            </a:r>
            <a:endParaRPr lang="fr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1636199"/>
            <a:ext cx="8004312" cy="1456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2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00248 -1.3988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6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Innovatie en bevordering van het onderzoek en de ontwikkeling </a:t>
            </a:r>
            <a:endParaRPr lang="en-US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7" name="Google Shape;64;g21a3bf64467_0_16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Pharma Femme Tech Travaille En Laboratoire Femme Européenne Caucasienne  Jeune Adulte | Photo Premi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6" b="2084"/>
          <a:stretch/>
        </p:blipFill>
        <p:spPr bwMode="auto">
          <a:xfrm>
            <a:off x="-1" y="-1"/>
            <a:ext cx="5087889" cy="688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12024" y="1556792"/>
            <a:ext cx="5472608" cy="534612"/>
          </a:xfrm>
        </p:spPr>
        <p:txBody>
          <a:bodyPr/>
          <a:lstStyle/>
          <a:p>
            <a:r>
              <a:rPr lang="nl-BE" dirty="0"/>
              <a:t>Cluster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08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EDDD6-2727-439E-A96F-E9FD4CA77376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Empowerment </a:t>
            </a:r>
            <a:r>
              <a:rPr lang="nl-NL" dirty="0"/>
              <a:t>van de zorgverleners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nl-NL" dirty="0" smtClean="0"/>
              <a:t>Lokaal </a:t>
            </a:r>
            <a:r>
              <a:rPr lang="nl-NL" dirty="0"/>
              <a:t>dossier (elektronisch patiëntendossier - EPD) voor de zorgverleners en de gezondheidsinstellingen</a:t>
            </a:r>
          </a:p>
          <a:p>
            <a:pPr>
              <a:lnSpc>
                <a:spcPct val="200000"/>
              </a:lnSpc>
            </a:pPr>
            <a:r>
              <a:rPr lang="nl-NL" dirty="0" smtClean="0"/>
              <a:t>Actoren </a:t>
            </a:r>
            <a:r>
              <a:rPr lang="nl-NL" dirty="0"/>
              <a:t>in de gezondheidszorg ondersteunen bij het gebruik van de online gezondheidsdiensten </a:t>
            </a:r>
          </a:p>
          <a:p>
            <a:pPr>
              <a:lnSpc>
                <a:spcPct val="200000"/>
              </a:lnSpc>
            </a:pPr>
            <a:r>
              <a:rPr lang="nl-NL" dirty="0" smtClean="0"/>
              <a:t>Ontwikkeling </a:t>
            </a:r>
            <a:r>
              <a:rPr lang="nl-NL" dirty="0"/>
              <a:t>van een portaal voor de zorgverleners (</a:t>
            </a:r>
            <a:r>
              <a:rPr lang="nl-NL" dirty="0" err="1"/>
              <a:t>ProGezondheid</a:t>
            </a:r>
            <a:r>
              <a:rPr lang="nl-NL" dirty="0"/>
              <a:t>)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0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27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smtClean="0"/>
              <a:t>EPD </a:t>
            </a:r>
            <a:r>
              <a:rPr lang="nl-NL" dirty="0"/>
              <a:t>voor alle zorgverleners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00000" y="1916832"/>
            <a:ext cx="10213776" cy="4009063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nl-NL" dirty="0"/>
          </a:p>
          <a:p>
            <a:pPr>
              <a:lnSpc>
                <a:spcPct val="200000"/>
              </a:lnSpc>
            </a:pPr>
            <a:r>
              <a:rPr lang="nl-NL" dirty="0" smtClean="0"/>
              <a:t>EPD </a:t>
            </a:r>
            <a:r>
              <a:rPr lang="nl-NL" dirty="0"/>
              <a:t>in alle ziekenhuizen &amp; voor elk gezondheidsberoep (kwaliteitswet)</a:t>
            </a:r>
          </a:p>
          <a:p>
            <a:pPr>
              <a:lnSpc>
                <a:spcPct val="200000"/>
              </a:lnSpc>
            </a:pPr>
            <a:r>
              <a:rPr lang="nl-NL" dirty="0" smtClean="0"/>
              <a:t>(Financiële</a:t>
            </a:r>
            <a:r>
              <a:rPr lang="nl-NL" dirty="0"/>
              <a:t>) o</a:t>
            </a:r>
            <a:r>
              <a:rPr lang="nl-NL" dirty="0" smtClean="0"/>
              <a:t>ndersteuning </a:t>
            </a:r>
            <a:r>
              <a:rPr lang="nl-NL" dirty="0"/>
              <a:t>van de ziekenhuizen bij de invoering van een EPD (als voorwaarde voor de realisatie van het </a:t>
            </a:r>
            <a:r>
              <a:rPr lang="nl-NL" dirty="0" smtClean="0"/>
              <a:t>B-IHR-concept</a:t>
            </a:r>
            <a:r>
              <a:rPr lang="nl-NL" dirty="0"/>
              <a:t>)</a:t>
            </a:r>
          </a:p>
          <a:p>
            <a:pPr>
              <a:lnSpc>
                <a:spcPct val="200000"/>
              </a:lnSpc>
            </a:pPr>
            <a:r>
              <a:rPr lang="nl-NL" dirty="0" smtClean="0"/>
              <a:t>Ondersteuning </a:t>
            </a:r>
            <a:r>
              <a:rPr lang="nl-NL" dirty="0"/>
              <a:t>bij de ontwikkeling van softwarepakketten voor de zorgverleners van de eerste lijn voor wie het aanbod aan softwarepakketten zeer beperkt is</a:t>
            </a:r>
          </a:p>
          <a:p>
            <a:pPr>
              <a:lnSpc>
                <a:spcPct val="200000"/>
              </a:lnSpc>
            </a:pPr>
            <a:endParaRPr lang="nl-NL" dirty="0"/>
          </a:p>
          <a:p>
            <a:pPr>
              <a:lnSpc>
                <a:spcPct val="200000"/>
              </a:lnSpc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41" y="1772896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9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28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Ondersteuning </a:t>
            </a:r>
            <a:r>
              <a:rPr lang="nl-NL" dirty="0"/>
              <a:t>voor gebruik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Telematicapremies zijn op dit ogenblik beschikbaar voor</a:t>
            </a:r>
          </a:p>
          <a:p>
            <a:pPr lvl="1"/>
            <a:r>
              <a:rPr lang="nl-NL" dirty="0"/>
              <a:t>h</a:t>
            </a:r>
            <a:r>
              <a:rPr lang="nl-NL" dirty="0" smtClean="0"/>
              <a:t>uisartsen</a:t>
            </a:r>
            <a:endParaRPr lang="nl-NL" dirty="0"/>
          </a:p>
          <a:p>
            <a:pPr lvl="1"/>
            <a:r>
              <a:rPr lang="nl-NL" dirty="0"/>
              <a:t>k</a:t>
            </a:r>
            <a:r>
              <a:rPr lang="nl-NL" dirty="0" smtClean="0"/>
              <a:t>inesitherapeuten</a:t>
            </a:r>
            <a:endParaRPr lang="nl-NL" dirty="0"/>
          </a:p>
          <a:p>
            <a:pPr lvl="1"/>
            <a:r>
              <a:rPr lang="nl-NL" dirty="0"/>
              <a:t>v</a:t>
            </a:r>
            <a:r>
              <a:rPr lang="nl-NL" dirty="0" smtClean="0"/>
              <a:t>erpleegkundigen</a:t>
            </a:r>
            <a:endParaRPr lang="nl-NL" dirty="0"/>
          </a:p>
          <a:p>
            <a:pPr lvl="1"/>
            <a:r>
              <a:rPr lang="nl-NL" dirty="0"/>
              <a:t>t</a:t>
            </a:r>
            <a:r>
              <a:rPr lang="nl-NL" dirty="0" smtClean="0"/>
              <a:t>andartsen</a:t>
            </a:r>
            <a:endParaRPr lang="nl-NL" dirty="0"/>
          </a:p>
          <a:p>
            <a:pPr lvl="1"/>
            <a:r>
              <a:rPr lang="nl-NL" dirty="0"/>
              <a:t>v</a:t>
            </a:r>
            <a:r>
              <a:rPr lang="nl-NL" dirty="0" smtClean="0"/>
              <a:t>roedvrouwen</a:t>
            </a:r>
            <a:endParaRPr lang="nl-NL" dirty="0"/>
          </a:p>
          <a:p>
            <a:r>
              <a:rPr lang="nl-NL" b="1" dirty="0">
                <a:solidFill>
                  <a:srgbClr val="07766F"/>
                </a:solidFill>
              </a:rPr>
              <a:t>Doelstelling</a:t>
            </a:r>
            <a:endParaRPr lang="nl-NL" dirty="0"/>
          </a:p>
          <a:p>
            <a:pPr lvl="1"/>
            <a:r>
              <a:rPr lang="nl-NL" dirty="0"/>
              <a:t>d</a:t>
            </a:r>
            <a:r>
              <a:rPr lang="nl-NL" dirty="0" smtClean="0"/>
              <a:t>e </a:t>
            </a:r>
            <a:r>
              <a:rPr lang="nl-NL" dirty="0"/>
              <a:t>verschillende criteria zo goed mogelijk op elkaar afstemmen en ze in overeenstemming brengen met het werkelijk en kwalitatief gebruik van de online gezondheidsdiensten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981241" y="1772816"/>
            <a:ext cx="86628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1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29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Portaal </a:t>
            </a:r>
            <a:r>
              <a:rPr lang="nl-NL" dirty="0"/>
              <a:t>voor de zorgverleners (</a:t>
            </a:r>
            <a:r>
              <a:rPr lang="nl-NL" dirty="0" err="1"/>
              <a:t>ProGezondheid</a:t>
            </a:r>
            <a:r>
              <a:rPr lang="nl-NL" dirty="0"/>
              <a:t>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/>
          </a:p>
          <a:p>
            <a:r>
              <a:rPr lang="nl-BE" dirty="0"/>
              <a:t>Kwaliteitswet van 22 april 2019 </a:t>
            </a:r>
          </a:p>
          <a:p>
            <a:r>
              <a:rPr lang="nl-BE" dirty="0"/>
              <a:t>Ontwikkeling van een gemeenschappelijk administratieportaal waardoor de interactie tussen de zorgverlener en de </a:t>
            </a:r>
            <a:r>
              <a:rPr lang="nl-BE" dirty="0" smtClean="0"/>
              <a:t>overheid </a:t>
            </a:r>
            <a:r>
              <a:rPr lang="nl-BE" dirty="0"/>
              <a:t>mogelijk wordt</a:t>
            </a:r>
          </a:p>
          <a:p>
            <a:pPr>
              <a:lnSpc>
                <a:spcPct val="200000"/>
              </a:lnSpc>
            </a:pPr>
            <a:r>
              <a:rPr lang="nl-BE" b="1" dirty="0">
                <a:solidFill>
                  <a:srgbClr val="07766F"/>
                </a:solidFill>
              </a:rPr>
              <a:t>3 types toegang</a:t>
            </a:r>
          </a:p>
          <a:p>
            <a:pPr marL="457200" lvl="1" indent="0">
              <a:buNone/>
            </a:pPr>
            <a:r>
              <a:rPr lang="nl-BE" b="1" dirty="0">
                <a:solidFill>
                  <a:srgbClr val="07766F"/>
                </a:solidFill>
              </a:rPr>
              <a:t>1</a:t>
            </a:r>
            <a:r>
              <a:rPr lang="nl-BE" dirty="0"/>
              <a:t>  </a:t>
            </a:r>
            <a:r>
              <a:rPr lang="nl-BE" dirty="0" smtClean="0"/>
              <a:t>voor </a:t>
            </a:r>
            <a:r>
              <a:rPr lang="nl-BE" dirty="0"/>
              <a:t>de zorgverlener</a:t>
            </a:r>
          </a:p>
          <a:p>
            <a:pPr marL="457200" lvl="1" indent="0">
              <a:buNone/>
            </a:pPr>
            <a:r>
              <a:rPr lang="nl-BE" b="1" dirty="0">
                <a:solidFill>
                  <a:srgbClr val="07766F"/>
                </a:solidFill>
              </a:rPr>
              <a:t>2</a:t>
            </a:r>
            <a:r>
              <a:rPr lang="nl-BE" dirty="0"/>
              <a:t>  </a:t>
            </a:r>
            <a:r>
              <a:rPr lang="nl-BE" dirty="0" smtClean="0"/>
              <a:t>voor </a:t>
            </a:r>
            <a:r>
              <a:rPr lang="nl-BE" dirty="0"/>
              <a:t>de administraties </a:t>
            </a:r>
          </a:p>
          <a:p>
            <a:pPr marL="457200" lvl="1" indent="0">
              <a:buNone/>
            </a:pPr>
            <a:r>
              <a:rPr lang="nl-BE" b="1" dirty="0">
                <a:solidFill>
                  <a:srgbClr val="07766F"/>
                </a:solidFill>
              </a:rPr>
              <a:t>3</a:t>
            </a:r>
            <a:r>
              <a:rPr lang="nl-BE" dirty="0"/>
              <a:t>  </a:t>
            </a:r>
            <a:r>
              <a:rPr lang="nl-BE" dirty="0" smtClean="0"/>
              <a:t>voor </a:t>
            </a:r>
            <a:r>
              <a:rPr lang="nl-BE" dirty="0"/>
              <a:t>de patiënt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981241" y="1772816"/>
            <a:ext cx="866287" cy="720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616" y="1772896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3</a:t>
            </a:fld>
            <a:endParaRPr lang="en-GB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83432" y="908720"/>
            <a:ext cx="10213776" cy="556199"/>
          </a:xfrm>
        </p:spPr>
        <p:txBody>
          <a:bodyPr/>
          <a:lstStyle/>
          <a:p>
            <a:r>
              <a:rPr lang="nl-BE" dirty="0"/>
              <a:t>Aandachtspunten bij de uitwerking ervan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 smtClean="0"/>
              <a:t>B-IHR (</a:t>
            </a:r>
            <a:r>
              <a:rPr lang="nl-BE" dirty="0" err="1" smtClean="0"/>
              <a:t>Belgian</a:t>
            </a:r>
            <a:r>
              <a:rPr lang="nl-BE" dirty="0" smtClean="0"/>
              <a:t> </a:t>
            </a:r>
            <a:r>
              <a:rPr lang="nl-BE" dirty="0" err="1" smtClean="0"/>
              <a:t>Integrated</a:t>
            </a:r>
            <a:r>
              <a:rPr lang="nl-BE" dirty="0"/>
              <a:t> </a:t>
            </a:r>
            <a:r>
              <a:rPr lang="nl-BE" dirty="0" smtClean="0"/>
              <a:t>Health Record)</a:t>
            </a:r>
            <a:endParaRPr lang="nl-BE" dirty="0"/>
          </a:p>
          <a:p>
            <a:r>
              <a:rPr lang="nl-BE" dirty="0" smtClean="0"/>
              <a:t>HDA (Health Data </a:t>
            </a:r>
            <a:r>
              <a:rPr lang="nl-BE" dirty="0" err="1" smtClean="0"/>
              <a:t>Authority</a:t>
            </a:r>
            <a:r>
              <a:rPr lang="nl-BE" dirty="0" smtClean="0"/>
              <a:t>)</a:t>
            </a:r>
            <a:endParaRPr lang="nl-BE" dirty="0"/>
          </a:p>
          <a:p>
            <a:r>
              <a:rPr lang="nl-BE" dirty="0"/>
              <a:t>COVID-19-pandemie &gt; </a:t>
            </a:r>
            <a:r>
              <a:rPr lang="nl-BE" dirty="0" err="1" smtClean="0"/>
              <a:t>eGezondheidsdiensten</a:t>
            </a:r>
            <a:r>
              <a:rPr lang="nl-BE" dirty="0" smtClean="0"/>
              <a:t> </a:t>
            </a:r>
            <a:endParaRPr lang="nl-BE" dirty="0"/>
          </a:p>
          <a:p>
            <a:r>
              <a:rPr lang="nl-BE" dirty="0" smtClean="0"/>
              <a:t>Geleerde lessen </a:t>
            </a:r>
            <a:r>
              <a:rPr lang="nl-BE" dirty="0"/>
              <a:t>uit de vorige actieplannen</a:t>
            </a:r>
          </a:p>
          <a:p>
            <a:r>
              <a:rPr lang="nl-BE" dirty="0" smtClean="0"/>
              <a:t>Voorbereiding </a:t>
            </a:r>
            <a:r>
              <a:rPr lang="nl-BE" dirty="0"/>
              <a:t>invoering EHDS (</a:t>
            </a:r>
            <a:r>
              <a:rPr lang="nl-BE" dirty="0" smtClean="0"/>
              <a:t>European </a:t>
            </a:r>
            <a:r>
              <a:rPr lang="nl-BE" dirty="0"/>
              <a:t>Health Data Space)</a:t>
            </a:r>
          </a:p>
          <a:p>
            <a:pPr marL="457200" lvl="1" indent="0">
              <a:buNone/>
            </a:pPr>
            <a:r>
              <a:rPr lang="nl-BE" b="1" dirty="0">
                <a:solidFill>
                  <a:srgbClr val="07766F"/>
                </a:solidFill>
              </a:rPr>
              <a:t>1  </a:t>
            </a:r>
            <a:r>
              <a:rPr lang="nl-BE" dirty="0"/>
              <a:t>een efficiënt beheersysteem van de gegevens en voorschriften voor de uitwisseling van gegevens</a:t>
            </a:r>
          </a:p>
          <a:p>
            <a:pPr marL="457200" lvl="1" indent="0">
              <a:buNone/>
            </a:pPr>
            <a:r>
              <a:rPr lang="nl-BE" b="1" dirty="0">
                <a:solidFill>
                  <a:srgbClr val="07766F"/>
                </a:solidFill>
              </a:rPr>
              <a:t>2</a:t>
            </a:r>
            <a:r>
              <a:rPr lang="nl-BE" dirty="0"/>
              <a:t>  kwaliteit van de gegevens</a:t>
            </a:r>
          </a:p>
          <a:p>
            <a:pPr marL="457200" lvl="1" indent="0">
              <a:buNone/>
            </a:pPr>
            <a:r>
              <a:rPr lang="nl-BE" b="1" dirty="0" smtClean="0">
                <a:solidFill>
                  <a:srgbClr val="07766F"/>
                </a:solidFill>
              </a:rPr>
              <a:t>3  </a:t>
            </a:r>
            <a:r>
              <a:rPr lang="nl-BE" dirty="0" smtClean="0"/>
              <a:t>een </a:t>
            </a:r>
            <a:r>
              <a:rPr lang="nl-BE" dirty="0"/>
              <a:t>goede infrastructuur en </a:t>
            </a:r>
            <a:r>
              <a:rPr lang="nl-BE" dirty="0" smtClean="0"/>
              <a:t>interoperabiliteit</a:t>
            </a:r>
          </a:p>
          <a:p>
            <a:pPr marL="457200"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7178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30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Portaal </a:t>
            </a:r>
            <a:r>
              <a:rPr lang="nl-NL" dirty="0"/>
              <a:t>voor de zorgverleners (</a:t>
            </a:r>
            <a:r>
              <a:rPr lang="nl-NL" dirty="0" err="1"/>
              <a:t>ProGezondheid</a:t>
            </a:r>
            <a:r>
              <a:rPr lang="nl-NL" dirty="0"/>
              <a:t>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7150"/>
            <a:endParaRPr lang="nl-BE" dirty="0"/>
          </a:p>
          <a:p>
            <a:pPr marL="57150"/>
            <a:r>
              <a:rPr lang="nl-BE" dirty="0"/>
              <a:t>Toegevoegde waarde</a:t>
            </a:r>
          </a:p>
          <a:p>
            <a:pPr lvl="1"/>
            <a:r>
              <a:rPr lang="nl-BE" dirty="0"/>
              <a:t>s</a:t>
            </a:r>
            <a:r>
              <a:rPr lang="nl-BE" dirty="0" smtClean="0"/>
              <a:t>nellere </a:t>
            </a:r>
            <a:r>
              <a:rPr lang="nl-BE" dirty="0"/>
              <a:t>verwerkingstijd van de dossiers</a:t>
            </a:r>
          </a:p>
          <a:p>
            <a:pPr lvl="1"/>
            <a:r>
              <a:rPr lang="nl-BE" dirty="0"/>
              <a:t>c</a:t>
            </a:r>
            <a:r>
              <a:rPr lang="nl-BE" dirty="0" smtClean="0"/>
              <a:t>entrale </a:t>
            </a:r>
            <a:r>
              <a:rPr lang="nl-BE" dirty="0"/>
              <a:t>tool voor de raadpleging van de dossiers</a:t>
            </a:r>
          </a:p>
          <a:p>
            <a:pPr lvl="1"/>
            <a:r>
              <a:rPr lang="nl-BE" dirty="0"/>
              <a:t>v</a:t>
            </a:r>
            <a:r>
              <a:rPr lang="nl-BE" dirty="0" smtClean="0"/>
              <a:t>ermindering </a:t>
            </a:r>
            <a:r>
              <a:rPr lang="nl-BE" dirty="0"/>
              <a:t>van de werklast door de (gedeeltelijke) automatisering van de processen</a:t>
            </a:r>
          </a:p>
          <a:p>
            <a:pPr lvl="1"/>
            <a:r>
              <a:rPr lang="nl-BE" dirty="0"/>
              <a:t>s</a:t>
            </a:r>
            <a:r>
              <a:rPr lang="nl-BE" dirty="0" smtClean="0"/>
              <a:t>nellere </a:t>
            </a:r>
            <a:r>
              <a:rPr lang="nl-BE" dirty="0"/>
              <a:t>en eenvoudigere manier om opzoekingen te verrichten</a:t>
            </a:r>
          </a:p>
          <a:p>
            <a:pPr lvl="1"/>
            <a:r>
              <a:rPr lang="nl-BE" dirty="0"/>
              <a:t>g</a:t>
            </a:r>
            <a:r>
              <a:rPr lang="nl-BE" dirty="0" smtClean="0"/>
              <a:t>ecentraliseerd </a:t>
            </a:r>
            <a:r>
              <a:rPr lang="nl-BE" dirty="0"/>
              <a:t>communicatiekanaal tussen de zorgverlener en de </a:t>
            </a:r>
            <a:r>
              <a:rPr lang="nl-BE" dirty="0" smtClean="0"/>
              <a:t>overheid</a:t>
            </a:r>
            <a:endParaRPr lang="nl-BE" dirty="0"/>
          </a:p>
          <a:p>
            <a:pPr lvl="1"/>
            <a:r>
              <a:rPr lang="nl-BE" dirty="0"/>
              <a:t>t</a:t>
            </a:r>
            <a:r>
              <a:rPr lang="nl-BE" dirty="0" smtClean="0"/>
              <a:t>ransparantie </a:t>
            </a:r>
            <a:r>
              <a:rPr lang="nl-BE" dirty="0"/>
              <a:t>over de informatie betreffende de zorgverleners die door de </a:t>
            </a:r>
            <a:r>
              <a:rPr lang="nl-BE" dirty="0" smtClean="0"/>
              <a:t>overheid </a:t>
            </a:r>
            <a:r>
              <a:rPr lang="nl-BE" dirty="0"/>
              <a:t>wordt bewaard </a:t>
            </a:r>
          </a:p>
          <a:p>
            <a:pPr lvl="1"/>
            <a:r>
              <a:rPr lang="nl-BE" dirty="0"/>
              <a:t>f</a:t>
            </a:r>
            <a:r>
              <a:rPr lang="nl-BE" dirty="0" smtClean="0"/>
              <a:t>aciliteren </a:t>
            </a:r>
            <a:r>
              <a:rPr lang="nl-BE" dirty="0"/>
              <a:t>van het “</a:t>
            </a:r>
            <a:r>
              <a:rPr lang="nl-BE" dirty="0" err="1"/>
              <a:t>only</a:t>
            </a:r>
            <a:r>
              <a:rPr lang="nl-BE" dirty="0"/>
              <a:t> </a:t>
            </a:r>
            <a:r>
              <a:rPr lang="nl-BE" dirty="0" err="1"/>
              <a:t>once</a:t>
            </a:r>
            <a:r>
              <a:rPr lang="nl-BE" dirty="0"/>
              <a:t>"-principe</a:t>
            </a:r>
          </a:p>
          <a:p>
            <a:pPr lvl="1"/>
            <a:r>
              <a:rPr lang="nl-BE" dirty="0"/>
              <a:t>b</a:t>
            </a:r>
            <a:r>
              <a:rPr lang="nl-BE" dirty="0" smtClean="0"/>
              <a:t>etere </a:t>
            </a:r>
            <a:r>
              <a:rPr lang="nl-BE" dirty="0"/>
              <a:t>kwaliteit van de gegevens dankzij de validatie van de gegevens door de zorgverlener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981241" y="1772816"/>
            <a:ext cx="866287" cy="720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616" y="1772896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donna che usa l'iPad d'or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3" r="23640"/>
          <a:stretch/>
        </p:blipFill>
        <p:spPr bwMode="auto">
          <a:xfrm>
            <a:off x="1" y="-4896"/>
            <a:ext cx="5087887" cy="684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Faciliteren van </a:t>
            </a:r>
            <a:r>
              <a:rPr lang="nl-NL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gegevensuitwisselingen</a:t>
            </a:r>
            <a:endParaRPr lang="en-US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Cluster </a:t>
            </a:r>
            <a:r>
              <a:rPr lang="nl-BE" dirty="0" smtClean="0"/>
              <a:t>4</a:t>
            </a:r>
            <a:endParaRPr lang="nl-BE" dirty="0"/>
          </a:p>
        </p:txBody>
      </p:sp>
      <p:pic>
        <p:nvPicPr>
          <p:cNvPr id="17" name="Google Shape;64;g21a3bf64467_0_16"/>
          <p:cNvPicPr preferRelativeResize="0"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082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32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Faciliteren </a:t>
            </a:r>
            <a:r>
              <a:rPr lang="nl-NL" dirty="0"/>
              <a:t>van gegevensuitwisselingen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nl-BE" dirty="0"/>
              <a:t>Functionele en informaticastructuren ontwikkelen voor de uitwisseling van gestandaardiseerde, </a:t>
            </a:r>
            <a:r>
              <a:rPr lang="nl-BE" dirty="0" smtClean="0"/>
              <a:t>gestructureerde </a:t>
            </a:r>
            <a:r>
              <a:rPr lang="nl-BE" dirty="0"/>
              <a:t>en vercijferde gegevens tussen alle actoren in de gezondheidszorg</a:t>
            </a:r>
          </a:p>
          <a:p>
            <a:pPr lvl="1">
              <a:lnSpc>
                <a:spcPct val="200000"/>
              </a:lnSpc>
            </a:pPr>
            <a:r>
              <a:rPr lang="nl-BE" dirty="0"/>
              <a:t>“</a:t>
            </a:r>
            <a:r>
              <a:rPr lang="nl-BE" dirty="0" err="1"/>
              <a:t>CareSets</a:t>
            </a:r>
            <a:r>
              <a:rPr lang="nl-BE" dirty="0"/>
              <a:t>”</a:t>
            </a:r>
          </a:p>
          <a:p>
            <a:pPr>
              <a:lnSpc>
                <a:spcPct val="200000"/>
              </a:lnSpc>
            </a:pPr>
            <a:r>
              <a:rPr lang="nl-BE" dirty="0"/>
              <a:t>Toegang tot de gegevens verlenen via het veralgemenen van API-interfaces</a:t>
            </a:r>
          </a:p>
          <a:p>
            <a:pPr>
              <a:lnSpc>
                <a:spcPct val="200000"/>
              </a:lnSpc>
            </a:pPr>
            <a:r>
              <a:rPr lang="nl-BE" dirty="0"/>
              <a:t>De kwaliteit van de databanken zoals SAM (V2) en </a:t>
            </a:r>
            <a:r>
              <a:rPr lang="nl-BE" dirty="0" err="1"/>
              <a:t>CoBRHA</a:t>
            </a:r>
            <a:r>
              <a:rPr lang="nl-BE" dirty="0"/>
              <a:t>+ verder garanderen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1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33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/>
              <a:t>Structurering </a:t>
            </a:r>
            <a:r>
              <a:rPr lang="nl-BE" dirty="0"/>
              <a:t>van de gegevensuitwisselingen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/>
          </a:p>
          <a:p>
            <a:r>
              <a:rPr lang="nl-BE" dirty="0"/>
              <a:t>Omvat alle projecten van het actieplan 3.0 </a:t>
            </a:r>
          </a:p>
          <a:p>
            <a:r>
              <a:rPr lang="nl-BE" dirty="0"/>
              <a:t>Basisprincipe = gebruik van internationale normen </a:t>
            </a:r>
          </a:p>
          <a:p>
            <a:pPr lvl="1"/>
            <a:r>
              <a:rPr lang="nl-BE" dirty="0"/>
              <a:t>FHIR, LOINC, </a:t>
            </a:r>
            <a:r>
              <a:rPr lang="nl-BE" dirty="0" err="1"/>
              <a:t>Snomed</a:t>
            </a:r>
            <a:r>
              <a:rPr lang="nl-BE" dirty="0"/>
              <a:t> CT, ... </a:t>
            </a:r>
          </a:p>
          <a:p>
            <a:r>
              <a:rPr lang="nl-BE" dirty="0"/>
              <a:t>De uitwisseling van gegevens gebeurt door middel van </a:t>
            </a:r>
            <a:r>
              <a:rPr lang="nl-BE" dirty="0" err="1"/>
              <a:t>CareSets</a:t>
            </a:r>
            <a:endParaRPr lang="nl-BE" dirty="0"/>
          </a:p>
          <a:p>
            <a:pPr lvl="1"/>
            <a:r>
              <a:rPr lang="nl-BE" dirty="0"/>
              <a:t>g</a:t>
            </a:r>
            <a:r>
              <a:rPr lang="nl-BE" dirty="0" smtClean="0"/>
              <a:t>estructureerd</a:t>
            </a:r>
            <a:endParaRPr lang="nl-BE" dirty="0"/>
          </a:p>
          <a:p>
            <a:pPr lvl="1"/>
            <a:r>
              <a:rPr lang="nl-BE" dirty="0"/>
              <a:t>g</a:t>
            </a:r>
            <a:r>
              <a:rPr lang="nl-BE" dirty="0" smtClean="0"/>
              <a:t>estandaardiseerd</a:t>
            </a:r>
            <a:endParaRPr lang="nl-BE" dirty="0"/>
          </a:p>
          <a:p>
            <a:pPr lvl="1"/>
            <a:r>
              <a:rPr lang="nl-BE" dirty="0"/>
              <a:t>g</a:t>
            </a:r>
            <a:r>
              <a:rPr lang="nl-BE" dirty="0" smtClean="0"/>
              <a:t>ecodeerd</a:t>
            </a:r>
            <a:endParaRPr lang="nl-BE" dirty="0"/>
          </a:p>
          <a:p>
            <a:r>
              <a:rPr lang="nl-BE" dirty="0"/>
              <a:t>Uitwisseling van </a:t>
            </a:r>
            <a:r>
              <a:rPr lang="nl-BE" dirty="0" err="1"/>
              <a:t>CareSets</a:t>
            </a:r>
            <a:r>
              <a:rPr lang="nl-BE" dirty="0"/>
              <a:t> gebeurt via het </a:t>
            </a:r>
            <a:r>
              <a:rPr lang="nl-BE" dirty="0" err="1"/>
              <a:t>metahub</a:t>
            </a:r>
            <a:r>
              <a:rPr lang="nl-BE" dirty="0"/>
              <a:t>/</a:t>
            </a:r>
            <a:r>
              <a:rPr lang="nl-BE" dirty="0" err="1"/>
              <a:t>hubsysteem</a:t>
            </a:r>
            <a:r>
              <a:rPr lang="nl-BE" dirty="0"/>
              <a:t>, de gezondheidskluis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981241" y="1772816"/>
            <a:ext cx="866287" cy="720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616" y="1772896"/>
            <a:ext cx="720000" cy="720000"/>
          </a:xfrm>
          <a:prstGeom prst="rect">
            <a:avLst/>
          </a:prstGeom>
        </p:spPr>
      </p:pic>
      <p:pic>
        <p:nvPicPr>
          <p:cNvPr id="9" name="Google Shape;64;g21a3bf64467_0_16"/>
          <p:cNvPicPr preferRelativeResize="0"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2720268" y="1996755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91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34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00000" y="404664"/>
            <a:ext cx="10213776" cy="1159527"/>
          </a:xfrm>
        </p:spPr>
        <p:txBody>
          <a:bodyPr/>
          <a:lstStyle/>
          <a:p>
            <a:r>
              <a:rPr lang="nl-BE"/>
              <a:t>Structurering </a:t>
            </a:r>
            <a:r>
              <a:rPr lang="nl-BE" dirty="0"/>
              <a:t>van de gegevensuitwisselingen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API-aanpak</a:t>
            </a:r>
            <a:endParaRPr lang="nl-BE" dirty="0"/>
          </a:p>
          <a:p>
            <a:r>
              <a:rPr lang="nl-BE" b="1" dirty="0">
                <a:solidFill>
                  <a:srgbClr val="087670"/>
                </a:solidFill>
              </a:rPr>
              <a:t>2 pijlers</a:t>
            </a:r>
          </a:p>
          <a:p>
            <a:pPr lvl="1"/>
            <a:r>
              <a:rPr lang="nl-BE" dirty="0" smtClean="0"/>
              <a:t>ontwikkeling </a:t>
            </a:r>
            <a:r>
              <a:rPr lang="nl-BE" dirty="0"/>
              <a:t>door alle gegevensleveranciers (kluizen en hubs, </a:t>
            </a:r>
            <a:r>
              <a:rPr lang="nl-BE" dirty="0" err="1"/>
              <a:t>Recip</a:t>
            </a:r>
            <a:r>
              <a:rPr lang="nl-BE" dirty="0"/>
              <a:t>-e, </a:t>
            </a:r>
            <a:r>
              <a:rPr lang="nl-BE" dirty="0" err="1"/>
              <a:t>BelRAI</a:t>
            </a:r>
            <a:r>
              <a:rPr lang="nl-BE" dirty="0"/>
              <a:t>, ...) van interfaces </a:t>
            </a:r>
          </a:p>
          <a:p>
            <a:pPr lvl="1"/>
            <a:r>
              <a:rPr lang="nl-BE" dirty="0"/>
              <a:t>o</a:t>
            </a:r>
            <a:r>
              <a:rPr lang="nl-BE" dirty="0" smtClean="0"/>
              <a:t>ntwikkeling </a:t>
            </a:r>
            <a:r>
              <a:rPr lang="nl-BE" dirty="0"/>
              <a:t>(met Europese gelden) van een platform dat aansluit bij Europese initiatieven voor de uitwisseling van gestructureerde informatiegegevens</a:t>
            </a:r>
          </a:p>
          <a:p>
            <a:endParaRPr lang="en-US" dirty="0"/>
          </a:p>
        </p:txBody>
      </p:sp>
      <p:pic>
        <p:nvPicPr>
          <p:cNvPr id="7" name="Google Shape;64;g21a3bf64467_0_16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1916832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970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35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smtClean="0"/>
              <a:t>Master </a:t>
            </a:r>
            <a:r>
              <a:rPr lang="nl-BE" dirty="0"/>
              <a:t>data/Reference data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SAM </a:t>
            </a:r>
            <a:r>
              <a:rPr lang="nl-BE" dirty="0"/>
              <a:t>- Authentieke bron van de geneesmiddelen</a:t>
            </a:r>
          </a:p>
          <a:p>
            <a:r>
              <a:rPr lang="nl-BE" dirty="0"/>
              <a:t>Implementatie van de ISO IDMP normen op Europees niveau </a:t>
            </a:r>
            <a:endParaRPr lang="nl-BE" dirty="0" smtClean="0"/>
          </a:p>
          <a:p>
            <a:pPr lvl="1"/>
            <a:r>
              <a:rPr lang="nl-BE" dirty="0" smtClean="0"/>
              <a:t>belangrijk </a:t>
            </a:r>
            <a:r>
              <a:rPr lang="nl-BE" dirty="0"/>
              <a:t>om ze in SAMv2 op te nemen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1773329" y="1772816"/>
            <a:ext cx="866287" cy="720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6" y="1844896"/>
            <a:ext cx="43356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6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36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b="1" dirty="0" smtClean="0"/>
              <a:t>Master </a:t>
            </a:r>
            <a:r>
              <a:rPr lang="nl-BE" b="1" dirty="0"/>
              <a:t>data/Reference data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Verdere </a:t>
            </a:r>
            <a:r>
              <a:rPr lang="nl-BE" dirty="0"/>
              <a:t>uitrol van </a:t>
            </a:r>
            <a:r>
              <a:rPr lang="nl-BE" dirty="0" err="1"/>
              <a:t>CoBRHA</a:t>
            </a:r>
            <a:r>
              <a:rPr lang="nl-BE" dirty="0"/>
              <a:t>+</a:t>
            </a:r>
          </a:p>
          <a:p>
            <a:r>
              <a:rPr lang="nl-BE" dirty="0"/>
              <a:t>Centraal register van de gezondheidsinstellingen, de actoren in de gezondheidszorg en de zorgverleners</a:t>
            </a:r>
          </a:p>
          <a:p>
            <a:r>
              <a:rPr lang="nl-BE" dirty="0"/>
              <a:t>Project inzake het faciliteren van de gegevensraadpleging onder meer via een abonnementensysteem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772896"/>
            <a:ext cx="720000" cy="720000"/>
          </a:xfrm>
          <a:prstGeom prst="rect">
            <a:avLst/>
          </a:prstGeom>
        </p:spPr>
      </p:pic>
      <p:pic>
        <p:nvPicPr>
          <p:cNvPr id="8" name="Google Shape;64;g21a3bf64467_0_16"/>
          <p:cNvPicPr preferRelativeResize="0"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784084" y="1996755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5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Empowerment van de zorgverleners</a:t>
            </a:r>
            <a:endParaRPr lang="en-US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Cluster 5</a:t>
            </a:r>
          </a:p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7" name="Google Shape;64;g21a3bf64467_0_16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Intercare - Doctors as Medical Specialist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9" r="10117"/>
          <a:stretch/>
        </p:blipFill>
        <p:spPr bwMode="auto">
          <a:xfrm>
            <a:off x="0" y="0"/>
            <a:ext cx="51125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30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38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/>
              <a:t>Innovatie </a:t>
            </a:r>
            <a:r>
              <a:rPr lang="nl-BE" dirty="0"/>
              <a:t>en bevordering van het onderzoek en de ontwikkeling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b="1" dirty="0">
                <a:solidFill>
                  <a:srgbClr val="087670"/>
                </a:solidFill>
              </a:rPr>
              <a:t>Projecten</a:t>
            </a:r>
          </a:p>
          <a:p>
            <a:pPr lvl="1"/>
            <a:r>
              <a:rPr lang="nl-BE" dirty="0" err="1"/>
              <a:t>t</a:t>
            </a:r>
            <a:r>
              <a:rPr lang="nl-BE" dirty="0" err="1" smtClean="0"/>
              <a:t>elegeneeskunde</a:t>
            </a:r>
            <a:r>
              <a:rPr lang="nl-BE" dirty="0" smtClean="0"/>
              <a:t> </a:t>
            </a:r>
            <a:endParaRPr lang="nl-BE" dirty="0"/>
          </a:p>
          <a:p>
            <a:pPr lvl="1"/>
            <a:r>
              <a:rPr lang="nl-BE" dirty="0" smtClean="0"/>
              <a:t>«</a:t>
            </a:r>
            <a:r>
              <a:rPr lang="nl-BE" dirty="0"/>
              <a:t> Health </a:t>
            </a:r>
            <a:r>
              <a:rPr lang="nl-BE" dirty="0" err="1"/>
              <a:t>technology</a:t>
            </a:r>
            <a:r>
              <a:rPr lang="nl-BE" dirty="0"/>
              <a:t> »</a:t>
            </a:r>
          </a:p>
          <a:p>
            <a:pPr lvl="1"/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3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39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/>
              <a:t>Telegeneeskunde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b="1" dirty="0" smtClean="0">
              <a:solidFill>
                <a:srgbClr val="087670"/>
              </a:solidFill>
            </a:endParaRPr>
          </a:p>
          <a:p>
            <a:r>
              <a:rPr lang="nl-BE" b="1" dirty="0" smtClean="0">
                <a:solidFill>
                  <a:srgbClr val="087670"/>
                </a:solidFill>
              </a:rPr>
              <a:t>Klemtoon </a:t>
            </a:r>
            <a:r>
              <a:rPr lang="nl-BE" b="1" dirty="0">
                <a:solidFill>
                  <a:srgbClr val="087670"/>
                </a:solidFill>
              </a:rPr>
              <a:t>op</a:t>
            </a:r>
          </a:p>
          <a:p>
            <a:pPr lvl="1"/>
            <a:r>
              <a:rPr lang="nl-BE" dirty="0"/>
              <a:t>d</a:t>
            </a:r>
            <a:r>
              <a:rPr lang="nl-BE" dirty="0" smtClean="0"/>
              <a:t>e </a:t>
            </a:r>
            <a:r>
              <a:rPr lang="nl-BE" dirty="0"/>
              <a:t>toegankelijkheid en de gebruiksvriendelijkheid voor de gebruikers</a:t>
            </a:r>
          </a:p>
          <a:p>
            <a:pPr lvl="1"/>
            <a:r>
              <a:rPr lang="nl-BE" dirty="0"/>
              <a:t>d</a:t>
            </a:r>
            <a:r>
              <a:rPr lang="nl-BE" dirty="0" smtClean="0"/>
              <a:t>e </a:t>
            </a:r>
            <a:r>
              <a:rPr lang="nl-BE" dirty="0"/>
              <a:t>veiligheid van de informatie-uitwisselingen </a:t>
            </a:r>
          </a:p>
          <a:p>
            <a:pPr lvl="1"/>
            <a:r>
              <a:rPr lang="nl-BE" dirty="0" smtClean="0"/>
              <a:t>de </a:t>
            </a:r>
            <a:r>
              <a:rPr lang="nl-BE" dirty="0"/>
              <a:t>technische mogelijkheden</a:t>
            </a:r>
          </a:p>
          <a:p>
            <a:pPr lvl="1"/>
            <a:r>
              <a:rPr lang="nl-BE" dirty="0"/>
              <a:t>d</a:t>
            </a:r>
            <a:r>
              <a:rPr lang="nl-BE" dirty="0" smtClean="0"/>
              <a:t>e </a:t>
            </a:r>
            <a:r>
              <a:rPr lang="nl-BE" dirty="0"/>
              <a:t>integratie in het elektronisch medisch dossier</a:t>
            </a:r>
          </a:p>
          <a:p>
            <a:r>
              <a:rPr lang="nl-BE" dirty="0"/>
              <a:t>Belang van de opleiding </a:t>
            </a:r>
            <a:r>
              <a:rPr lang="nl-NL" dirty="0"/>
              <a:t>om deze tools te gebruiken </a:t>
            </a:r>
            <a:endParaRPr lang="nl-BE" dirty="0"/>
          </a:p>
          <a:p>
            <a:r>
              <a:rPr lang="nl-BE" dirty="0"/>
              <a:t>Kwaliteitslabels</a:t>
            </a:r>
          </a:p>
          <a:p>
            <a:r>
              <a:rPr lang="nl-BE" dirty="0"/>
              <a:t>Integratie in </a:t>
            </a:r>
            <a:r>
              <a:rPr lang="nl-BE" dirty="0" err="1"/>
              <a:t>MijnGezondheid</a:t>
            </a:r>
            <a:endParaRPr lang="nl-BE" dirty="0"/>
          </a:p>
          <a:p>
            <a:r>
              <a:rPr lang="nl-NL" dirty="0"/>
              <a:t>Belang van digitaal ondersteunde zorg</a:t>
            </a:r>
          </a:p>
          <a:p>
            <a:endParaRPr lang="nl-BE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981241" y="1772816"/>
            <a:ext cx="86628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4</a:t>
            </a:fld>
            <a:endParaRPr lang="en-GB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Governance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63552" y="2132856"/>
            <a:ext cx="7788690" cy="3529726"/>
            <a:chOff x="2267750" y="2852936"/>
            <a:chExt cx="7788690" cy="3529726"/>
          </a:xfrm>
        </p:grpSpPr>
        <p:sp>
          <p:nvSpPr>
            <p:cNvPr id="8" name="TextBox 7"/>
            <p:cNvSpPr txBox="1"/>
            <p:nvPr/>
          </p:nvSpPr>
          <p:spPr>
            <a:xfrm>
              <a:off x="5202287" y="2852936"/>
              <a:ext cx="23042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IMC </a:t>
              </a:r>
              <a:r>
                <a:rPr lang="en-US" sz="1600" dirty="0" err="1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Volksgezondheid</a:t>
              </a:r>
              <a:r>
                <a:rPr lang="en-US" sz="16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</a:p>
            <a:p>
              <a:r>
                <a:rPr lang="en-US" sz="16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&amp; IKW </a:t>
              </a:r>
              <a:r>
                <a:rPr lang="en-US" sz="1600" dirty="0" err="1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eGezondheid</a:t>
              </a:r>
              <a:r>
                <a:rPr lang="en-US" sz="16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67750" y="5797887"/>
              <a:ext cx="2727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Program </a:t>
              </a:r>
              <a:endParaRPr lang="en-US" sz="16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algn="ctr"/>
              <a:r>
                <a:rPr lang="en-US" sz="1600" dirty="0" smtClean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Board </a:t>
              </a:r>
              <a:r>
                <a:rPr lang="en-US" sz="1600" dirty="0" err="1" smtClean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eGezondheid</a:t>
              </a:r>
              <a:endParaRPr lang="en-US" sz="1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36160" y="5920998"/>
              <a:ext cx="25202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eGezondheidsprojecten</a:t>
              </a:r>
              <a:endParaRPr lang="en-US" sz="1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3863752" y="3717032"/>
              <a:ext cx="1152128" cy="1808411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5231904" y="6090275"/>
              <a:ext cx="2088232" cy="0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570561" y="3720868"/>
              <a:ext cx="995330" cy="1808411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5762507" y="4107724"/>
              <a:ext cx="1027025" cy="1027025"/>
            </a:xfrm>
            <a:prstGeom prst="ellipse">
              <a:avLst/>
            </a:prstGeom>
            <a:solidFill>
              <a:srgbClr val="087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696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40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smtClean="0"/>
              <a:t>Health </a:t>
            </a:r>
            <a:r>
              <a:rPr lang="nl-BE" dirty="0"/>
              <a:t>Technology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/>
              <a:t>Nieuwe gezondheidstechnologieën </a:t>
            </a:r>
            <a:endParaRPr lang="nl-BE" dirty="0"/>
          </a:p>
          <a:p>
            <a:r>
              <a:rPr lang="nl-BE"/>
              <a:t>Uitrol van </a:t>
            </a:r>
            <a:r>
              <a:rPr lang="nl-BE" dirty="0"/>
              <a:t>een multidisciplinair evaluatieproces </a:t>
            </a:r>
          </a:p>
          <a:p>
            <a:r>
              <a:rPr lang="nl-BE"/>
              <a:t>Evolutie van </a:t>
            </a:r>
            <a:r>
              <a:rPr lang="nl-BE" dirty="0"/>
              <a:t>de huidige piramide </a:t>
            </a:r>
            <a:r>
              <a:rPr lang="nl-BE" dirty="0" err="1"/>
              <a:t>mHealth</a:t>
            </a:r>
            <a:r>
              <a:rPr lang="nl-BE" dirty="0"/>
              <a:t> en van het evaluatieproces </a:t>
            </a:r>
          </a:p>
          <a:p>
            <a:r>
              <a:rPr lang="nl-BE"/>
              <a:t>Ontwikkeling van </a:t>
            </a:r>
            <a:r>
              <a:rPr lang="nl-BE" dirty="0"/>
              <a:t>een financieringsmechanisme</a:t>
            </a:r>
          </a:p>
          <a:p>
            <a:r>
              <a:rPr lang="nl-BE"/>
              <a:t>Waarborgen </a:t>
            </a:r>
            <a:r>
              <a:rPr lang="nl-BE" dirty="0"/>
              <a:t>van interoperabiliteit en technische integratie van nieuwe technologieën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19272" y="2614777"/>
            <a:ext cx="5465360" cy="156485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Digitalisering en optimalisering van de administratieve verwerkingen</a:t>
            </a:r>
            <a:endParaRPr lang="en-US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312024" y="1700808"/>
            <a:ext cx="5472608" cy="534612"/>
          </a:xfrm>
        </p:spPr>
        <p:txBody>
          <a:bodyPr/>
          <a:lstStyle/>
          <a:p>
            <a:r>
              <a:rPr lang="nl-BE" dirty="0"/>
              <a:t>Cluster 6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7" name="Google Shape;64;g21a3bf64467_0_16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4" descr="personne écrivant sur un cahier blan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2" t="342" r="33493" b="-342"/>
          <a:stretch/>
        </p:blipFill>
        <p:spPr bwMode="auto">
          <a:xfrm>
            <a:off x="-24680" y="24636"/>
            <a:ext cx="5112568" cy="686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97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42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Cluster 6: digitalisering en optimalisering van de administratieve verwerkingen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nl-BE" sz="1600" b="1" dirty="0" smtClean="0">
                <a:solidFill>
                  <a:srgbClr val="087670"/>
                </a:solidFill>
              </a:rPr>
              <a:t>Projecten</a:t>
            </a:r>
            <a:endParaRPr lang="nl-BE" sz="1600" b="1" dirty="0">
              <a:solidFill>
                <a:srgbClr val="087670"/>
              </a:solidFill>
            </a:endParaRPr>
          </a:p>
          <a:p>
            <a:pPr lvl="1"/>
            <a:r>
              <a:rPr lang="nl-BE" dirty="0" err="1"/>
              <a:t>Mult-eMediatt</a:t>
            </a:r>
            <a:endParaRPr lang="nl-BE" dirty="0"/>
          </a:p>
          <a:p>
            <a:pPr lvl="1"/>
            <a:r>
              <a:rPr lang="nl-BE" dirty="0" err="1"/>
              <a:t>MyCareNet</a:t>
            </a:r>
            <a:endParaRPr lang="nl-BE" dirty="0"/>
          </a:p>
          <a:p>
            <a:pPr lvl="1"/>
            <a:r>
              <a:rPr lang="nl-BE" dirty="0" err="1"/>
              <a:t>Mediprima</a:t>
            </a:r>
            <a:endParaRPr lang="nl-BE" dirty="0"/>
          </a:p>
          <a:p>
            <a:pPr lvl="1"/>
            <a:r>
              <a:rPr lang="nl-BE" dirty="0"/>
              <a:t>p</a:t>
            </a:r>
            <a:r>
              <a:rPr lang="nl-BE" dirty="0" smtClean="0"/>
              <a:t>latform </a:t>
            </a:r>
            <a:r>
              <a:rPr lang="nl-BE" dirty="0"/>
              <a:t>TRIO - professionele re-integratie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5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43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smtClean="0"/>
              <a:t>Mult-eMediatt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Nieuwe </a:t>
            </a:r>
            <a:r>
              <a:rPr lang="nl-BE" dirty="0"/>
              <a:t>tool waarbij de arbeidsongeschiktheidsattesten op een eenvoudige en beveiligde manier </a:t>
            </a:r>
            <a:r>
              <a:rPr lang="nl-BE" dirty="0" smtClean="0"/>
              <a:t>rechtstreeks </a:t>
            </a:r>
            <a:r>
              <a:rPr lang="nl-BE" dirty="0"/>
              <a:t>worden overgemaakt aan de betrokken bestemmelingen</a:t>
            </a:r>
          </a:p>
          <a:p>
            <a:pPr lvl="1"/>
            <a:r>
              <a:rPr lang="nl-BE" dirty="0" smtClean="0"/>
              <a:t>met </a:t>
            </a:r>
            <a:r>
              <a:rPr lang="nl-BE" dirty="0"/>
              <a:t>akkoord van de patiënt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Google Shape;64;g21a3bf64467_0_16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911424" y="1996755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260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44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smtClean="0"/>
              <a:t>MyCareNet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b="1" dirty="0" smtClean="0">
              <a:solidFill>
                <a:srgbClr val="087670"/>
              </a:solidFill>
            </a:endParaRPr>
          </a:p>
          <a:p>
            <a:r>
              <a:rPr lang="nl-BE" b="1" dirty="0" smtClean="0">
                <a:solidFill>
                  <a:srgbClr val="087670"/>
                </a:solidFill>
              </a:rPr>
              <a:t>Nieuwe </a:t>
            </a:r>
            <a:r>
              <a:rPr lang="nl-BE" b="1" dirty="0">
                <a:solidFill>
                  <a:srgbClr val="087670"/>
                </a:solidFill>
              </a:rPr>
              <a:t>sectoren</a:t>
            </a:r>
          </a:p>
          <a:p>
            <a:pPr lvl="1"/>
            <a:r>
              <a:rPr lang="nl-BE" dirty="0"/>
              <a:t>l</a:t>
            </a:r>
            <a:r>
              <a:rPr lang="nl-BE" dirty="0" smtClean="0"/>
              <a:t>ogopedisten</a:t>
            </a:r>
            <a:r>
              <a:rPr lang="nl-BE" dirty="0"/>
              <a:t>, bandagisten, tariferingsdienst apothekers, RVT (Brussel en Wallonië), ...</a:t>
            </a:r>
          </a:p>
          <a:p>
            <a:pPr lvl="1"/>
            <a:r>
              <a:rPr lang="nl-BE" dirty="0"/>
              <a:t>g</a:t>
            </a:r>
            <a:r>
              <a:rPr lang="nl-BE" dirty="0" smtClean="0"/>
              <a:t>edetineerden</a:t>
            </a:r>
            <a:r>
              <a:rPr lang="nl-BE" dirty="0"/>
              <a:t>, Europese ambtenaren, </a:t>
            </a:r>
            <a:r>
              <a:rPr lang="nl-BE" dirty="0" err="1"/>
              <a:t>Fedasil</a:t>
            </a:r>
            <a:r>
              <a:rPr lang="nl-BE" dirty="0"/>
              <a:t>, ... </a:t>
            </a:r>
          </a:p>
          <a:p>
            <a:r>
              <a:rPr lang="nl-BE" b="1" dirty="0">
                <a:solidFill>
                  <a:srgbClr val="087670"/>
                </a:solidFill>
              </a:rPr>
              <a:t>Nieuwe diensten </a:t>
            </a:r>
          </a:p>
          <a:p>
            <a:pPr lvl="1"/>
            <a:r>
              <a:rPr lang="nl-BE" dirty="0"/>
              <a:t>d</a:t>
            </a:r>
            <a:r>
              <a:rPr lang="nl-BE" dirty="0" smtClean="0"/>
              <a:t>igitalisering </a:t>
            </a:r>
            <a:r>
              <a:rPr lang="nl-BE" dirty="0"/>
              <a:t>van het arbeidsongeschiktheidsattest (</a:t>
            </a:r>
            <a:r>
              <a:rPr lang="nl-BE" dirty="0" err="1"/>
              <a:t>Mult-eMediatt</a:t>
            </a:r>
            <a:r>
              <a:rPr lang="nl-BE" dirty="0"/>
              <a:t>) </a:t>
            </a:r>
          </a:p>
          <a:p>
            <a:pPr lvl="1"/>
            <a:r>
              <a:rPr lang="nl-BE" dirty="0"/>
              <a:t>o</a:t>
            </a:r>
            <a:r>
              <a:rPr lang="nl-BE" dirty="0" smtClean="0"/>
              <a:t>pname </a:t>
            </a:r>
            <a:r>
              <a:rPr lang="nl-BE" dirty="0"/>
              <a:t>in instelling</a:t>
            </a:r>
          </a:p>
          <a:p>
            <a:pPr lvl="1"/>
            <a:r>
              <a:rPr lang="nl-BE" dirty="0"/>
              <a:t>d</a:t>
            </a:r>
            <a:r>
              <a:rPr lang="nl-BE" dirty="0" smtClean="0"/>
              <a:t>oorverwijsvoorschriften</a:t>
            </a:r>
            <a:endParaRPr lang="nl-BE" dirty="0"/>
          </a:p>
          <a:p>
            <a:pPr lvl="1"/>
            <a:r>
              <a:rPr lang="nl-BE" dirty="0"/>
              <a:t>Europese ziekteverzekeringskaart</a:t>
            </a:r>
          </a:p>
          <a:p>
            <a:pPr lvl="1"/>
            <a:r>
              <a:rPr lang="nl-BE" dirty="0"/>
              <a:t>…</a:t>
            </a:r>
          </a:p>
          <a:p>
            <a:endParaRPr lang="nl-BE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41" y="1955770"/>
            <a:ext cx="866287" cy="35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3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45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err="1" smtClean="0"/>
              <a:t>MyCareNet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Aanpassingen </a:t>
            </a:r>
            <a:r>
              <a:rPr lang="nl-BE" dirty="0"/>
              <a:t>aan de wetgeving </a:t>
            </a:r>
          </a:p>
          <a:p>
            <a:r>
              <a:rPr lang="nl-BE" dirty="0" smtClean="0"/>
              <a:t>Project </a:t>
            </a:r>
            <a:r>
              <a:rPr lang="nl-BE" dirty="0"/>
              <a:t>inzake mentale gezondheid </a:t>
            </a:r>
          </a:p>
          <a:p>
            <a:r>
              <a:rPr lang="nl-BE" dirty="0" smtClean="0"/>
              <a:t>Project </a:t>
            </a:r>
            <a:r>
              <a:rPr lang="nl-BE" dirty="0" err="1"/>
              <a:t>ChroniCare</a:t>
            </a:r>
            <a:r>
              <a:rPr lang="nl-BE" dirty="0"/>
              <a:t> (geïntegreerde zorg)</a:t>
            </a:r>
          </a:p>
          <a:p>
            <a:endParaRPr lang="nl-BE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41" y="1955770"/>
            <a:ext cx="866287" cy="35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46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/>
              <a:t>Platform </a:t>
            </a:r>
            <a:r>
              <a:rPr lang="nl-BE" dirty="0"/>
              <a:t>TRIO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Beveiligd </a:t>
            </a:r>
            <a:r>
              <a:rPr lang="nl-BE" dirty="0"/>
              <a:t>digitaal communicatieplatform voor het uitwisselen en raadplegen van de noodzakelijke </a:t>
            </a:r>
            <a:r>
              <a:rPr lang="nl-BE" dirty="0" smtClean="0"/>
              <a:t>informatie </a:t>
            </a:r>
            <a:r>
              <a:rPr lang="nl-BE" dirty="0"/>
              <a:t>door de actoren van de professionele re-integratie </a:t>
            </a:r>
          </a:p>
          <a:p>
            <a:pPr lvl="1"/>
            <a:r>
              <a:rPr lang="nl-BE" dirty="0"/>
              <a:t>a</a:t>
            </a:r>
            <a:r>
              <a:rPr lang="nl-BE" dirty="0" smtClean="0"/>
              <a:t>dviserende </a:t>
            </a:r>
            <a:r>
              <a:rPr lang="nl-BE" dirty="0"/>
              <a:t>artsen van de VI</a:t>
            </a:r>
          </a:p>
          <a:p>
            <a:pPr lvl="1"/>
            <a:r>
              <a:rPr lang="nl-BE" dirty="0"/>
              <a:t>a</a:t>
            </a:r>
            <a:r>
              <a:rPr lang="nl-BE" dirty="0" smtClean="0"/>
              <a:t>rbeidsartsen</a:t>
            </a:r>
            <a:endParaRPr lang="nl-BE" dirty="0"/>
          </a:p>
          <a:p>
            <a:pPr lvl="1"/>
            <a:r>
              <a:rPr lang="nl-BE" dirty="0"/>
              <a:t>h</a:t>
            </a:r>
            <a:r>
              <a:rPr lang="nl-BE" dirty="0" smtClean="0"/>
              <a:t>uisartsen</a:t>
            </a:r>
            <a:endParaRPr lang="nl-BE" dirty="0"/>
          </a:p>
          <a:p>
            <a:r>
              <a:rPr lang="nl-BE" dirty="0"/>
              <a:t>Mogelijke raadplegingen door de gemachtigde zorgverleners van</a:t>
            </a:r>
          </a:p>
          <a:p>
            <a:pPr lvl="1"/>
            <a:r>
              <a:rPr lang="nl-BE" dirty="0"/>
              <a:t>m</a:t>
            </a:r>
            <a:r>
              <a:rPr lang="nl-BE" dirty="0" smtClean="0"/>
              <a:t>edische </a:t>
            </a:r>
            <a:r>
              <a:rPr lang="nl-BE" dirty="0"/>
              <a:t>verslagen</a:t>
            </a:r>
          </a:p>
          <a:p>
            <a:pPr lvl="1"/>
            <a:r>
              <a:rPr lang="nl-BE" dirty="0"/>
              <a:t>s</a:t>
            </a:r>
            <a:r>
              <a:rPr lang="nl-BE" dirty="0" smtClean="0"/>
              <a:t>leutelgegevens </a:t>
            </a:r>
            <a:r>
              <a:rPr lang="nl-BE" dirty="0"/>
              <a:t>met betrekking tot het beheer van het werkhervattingstraject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981241" y="1772816"/>
            <a:ext cx="86628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3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Vragen</a:t>
            </a:r>
            <a:r>
              <a:rPr lang="en-US" dirty="0" smtClean="0"/>
              <a:t> / </a:t>
            </a:r>
            <a:r>
              <a:rPr lang="en-US" dirty="0" err="1" smtClean="0"/>
              <a:t>Reacties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11424" y="2972120"/>
            <a:ext cx="3240000" cy="1524424"/>
          </a:xfrm>
        </p:spPr>
        <p:txBody>
          <a:bodyPr/>
          <a:lstStyle/>
          <a:p>
            <a:pPr algn="ctr"/>
            <a:r>
              <a:rPr lang="en-US" dirty="0"/>
              <a:t>frank.robben@mail.fgov.be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39996" y="2972120"/>
            <a:ext cx="3240000" cy="1524424"/>
          </a:xfrm>
        </p:spPr>
        <p:txBody>
          <a:bodyPr/>
          <a:lstStyle/>
          <a:p>
            <a:pPr algn="ctr"/>
            <a:r>
              <a:rPr lang="en-US" dirty="0" smtClean="0"/>
              <a:t>@</a:t>
            </a:r>
            <a:r>
              <a:rPr lang="en-US" dirty="0" err="1" smtClean="0"/>
              <a:t>FrRobben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968568" y="2984696"/>
            <a:ext cx="3240000" cy="1524424"/>
          </a:xfrm>
        </p:spPr>
        <p:txBody>
          <a:bodyPr/>
          <a:lstStyle/>
          <a:p>
            <a:pPr algn="ctr"/>
            <a:r>
              <a:rPr lang="en-US" sz="1600" dirty="0" smtClean="0"/>
              <a:t>https</a:t>
            </a:r>
            <a:r>
              <a:rPr lang="en-US" sz="1600" dirty="0"/>
              <a:t>://www.frankrobben.be</a:t>
            </a:r>
          </a:p>
          <a:p>
            <a:pPr algn="ctr"/>
            <a:r>
              <a:rPr lang="en-US" sz="1600" dirty="0"/>
              <a:t>https://www.ehealth.fgov.be</a:t>
            </a:r>
          </a:p>
          <a:p>
            <a:pPr algn="ctr"/>
            <a:r>
              <a:rPr lang="en-US" sz="1600" dirty="0"/>
              <a:t>https://www.socialsecurity.be</a:t>
            </a:r>
          </a:p>
          <a:p>
            <a:pPr algn="ctr"/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96" y="2427970"/>
            <a:ext cx="360000" cy="2937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424" y="2384936"/>
            <a:ext cx="360000" cy="36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568" y="238493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5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Governance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tabLst>
                <a:tab pos="990600" algn="l"/>
              </a:tabLst>
            </a:pPr>
            <a:r>
              <a:rPr lang="nl-BE" b="1" dirty="0">
                <a:solidFill>
                  <a:srgbClr val="087670"/>
                </a:solidFill>
              </a:rPr>
              <a:t>Niveau </a:t>
            </a:r>
            <a:r>
              <a:rPr lang="nl-BE" b="1" dirty="0" smtClean="0">
                <a:solidFill>
                  <a:srgbClr val="087670"/>
                </a:solidFill>
              </a:rPr>
              <a:t>1  </a:t>
            </a:r>
            <a:r>
              <a:rPr lang="nl-BE" dirty="0"/>
              <a:t>Politiek &amp; strategisch niveau (</a:t>
            </a:r>
            <a:r>
              <a:rPr lang="nl-NL" dirty="0" smtClean="0"/>
              <a:t>IMC </a:t>
            </a:r>
            <a:r>
              <a:rPr lang="nl-NL" dirty="0"/>
              <a:t>Volksgezondheid </a:t>
            </a:r>
            <a:br>
              <a:rPr lang="nl-NL" dirty="0"/>
            </a:br>
            <a:r>
              <a:rPr lang="nl-NL" dirty="0" smtClean="0"/>
              <a:t>	en </a:t>
            </a:r>
            <a:r>
              <a:rPr lang="nl-NL" dirty="0"/>
              <a:t>IKW </a:t>
            </a:r>
            <a:r>
              <a:rPr lang="nl-NL" dirty="0" err="1"/>
              <a:t>eGezondheid</a:t>
            </a:r>
            <a:r>
              <a:rPr lang="nl-NL" dirty="0"/>
              <a:t>)</a:t>
            </a:r>
          </a:p>
          <a:p>
            <a:pPr marL="1077913" indent="-1077913"/>
            <a:endParaRPr lang="nl-BE" dirty="0"/>
          </a:p>
          <a:p>
            <a:pPr lvl="1"/>
            <a:r>
              <a:rPr lang="nl-BE" dirty="0"/>
              <a:t>b</a:t>
            </a:r>
            <a:r>
              <a:rPr lang="nl-BE" dirty="0" smtClean="0"/>
              <a:t>eheert </a:t>
            </a:r>
            <a:r>
              <a:rPr lang="nl-BE" dirty="0"/>
              <a:t>en volgt de strategische doelstellingen op die voortvloeien uit de beleidskeuzes gemaakt door de federale regering en de </a:t>
            </a:r>
            <a:r>
              <a:rPr lang="nl-BE" dirty="0" smtClean="0"/>
              <a:t>deelentiteiten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4" r="19414"/>
          <a:stretch>
            <a:fillRect/>
          </a:stretch>
        </p:blipFill>
        <p:spPr>
          <a:xfrm>
            <a:off x="7561263" y="1773238"/>
            <a:ext cx="4630737" cy="4260850"/>
          </a:xfrm>
        </p:spPr>
      </p:pic>
    </p:spTree>
    <p:extLst>
      <p:ext uri="{BB962C8B-B14F-4D97-AF65-F5344CB8AC3E}">
        <p14:creationId xmlns:p14="http://schemas.microsoft.com/office/powerpoint/2010/main" val="116852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6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Governance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tabLst>
                <a:tab pos="990600" algn="l"/>
              </a:tabLst>
            </a:pPr>
            <a:r>
              <a:rPr lang="nl-BE" b="1" dirty="0">
                <a:solidFill>
                  <a:srgbClr val="087670"/>
                </a:solidFill>
              </a:rPr>
              <a:t>Niveau </a:t>
            </a:r>
            <a:r>
              <a:rPr lang="nl-BE" b="1" dirty="0" smtClean="0">
                <a:solidFill>
                  <a:srgbClr val="087670"/>
                </a:solidFill>
              </a:rPr>
              <a:t>2 	</a:t>
            </a:r>
            <a:r>
              <a:rPr lang="nl-BE" dirty="0" smtClean="0"/>
              <a:t>Tactisch </a:t>
            </a:r>
            <a:r>
              <a:rPr lang="nl-BE" dirty="0"/>
              <a:t>niveau (Program Board </a:t>
            </a:r>
            <a:r>
              <a:rPr lang="nl-BE" dirty="0" err="1"/>
              <a:t>eGezondheid</a:t>
            </a:r>
            <a:r>
              <a:rPr lang="nl-BE" dirty="0" smtClean="0"/>
              <a:t>) </a:t>
            </a:r>
            <a:endParaRPr lang="nl-BE" dirty="0"/>
          </a:p>
          <a:p>
            <a:endParaRPr lang="nl-BE" dirty="0"/>
          </a:p>
          <a:p>
            <a:pPr lvl="1"/>
            <a:r>
              <a:rPr lang="nl-NL" dirty="0"/>
              <a:t>s</a:t>
            </a:r>
            <a:r>
              <a:rPr lang="nl-NL" dirty="0" smtClean="0"/>
              <a:t>taat </a:t>
            </a:r>
            <a:r>
              <a:rPr lang="nl-NL" dirty="0"/>
              <a:t>in voor de vertrouwelijkheid, de veiligheid en de betrouwbaarheid van de gegevensuitwisselingen overeenkomstig de in het actieplan </a:t>
            </a:r>
            <a:r>
              <a:rPr lang="nl-NL" dirty="0" err="1"/>
              <a:t>eGezondheid</a:t>
            </a:r>
            <a:r>
              <a:rPr lang="nl-NL" dirty="0"/>
              <a:t> gemaakte afspraken</a:t>
            </a:r>
            <a:br>
              <a:rPr lang="nl-NL" dirty="0"/>
            </a:br>
            <a:endParaRPr lang="nl-NL" dirty="0"/>
          </a:p>
          <a:p>
            <a:pPr lvl="1"/>
            <a:r>
              <a:rPr lang="nl-NL" dirty="0"/>
              <a:t>b</a:t>
            </a:r>
            <a:r>
              <a:rPr lang="nl-NL" dirty="0" smtClean="0"/>
              <a:t>evordert </a:t>
            </a:r>
            <a:r>
              <a:rPr lang="nl-NL" dirty="0"/>
              <a:t>het gebruik van online gezondheidsdiensten door de actoren en de gebruikers van gezondheidszorg</a:t>
            </a:r>
            <a:br>
              <a:rPr lang="nl-NL" dirty="0"/>
            </a:br>
            <a:endParaRPr lang="nl-NL" dirty="0"/>
          </a:p>
          <a:p>
            <a:pPr lvl="1"/>
            <a:r>
              <a:rPr lang="nl-NL" dirty="0"/>
              <a:t>v</a:t>
            </a:r>
            <a:r>
              <a:rPr lang="nl-NL" dirty="0" smtClean="0"/>
              <a:t>ormt </a:t>
            </a:r>
            <a:r>
              <a:rPr lang="nl-NL" dirty="0"/>
              <a:t>de schakel tussen de dagelijkse werking van het plan en de strategische leiding van het actieplan </a:t>
            </a:r>
            <a:r>
              <a:rPr lang="nl-NL" dirty="0" err="1" smtClean="0"/>
              <a:t>eGezondheid</a:t>
            </a:r>
            <a:endParaRPr lang="nl-NL" dirty="0"/>
          </a:p>
          <a:p>
            <a:pPr lvl="1"/>
            <a:endParaRPr lang="nl-BE" dirty="0"/>
          </a:p>
          <a:p>
            <a:endParaRPr lang="en-US" dirty="0"/>
          </a:p>
        </p:txBody>
      </p:sp>
      <p:pic>
        <p:nvPicPr>
          <p:cNvPr id="10" name="Picture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5" b="15495"/>
          <a:stretch>
            <a:fillRect/>
          </a:stretch>
        </p:blipFill>
        <p:spPr>
          <a:xfrm>
            <a:off x="7560543" y="1772816"/>
            <a:ext cx="4631457" cy="426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7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Governance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tabLst>
                <a:tab pos="990600" algn="l"/>
              </a:tabLst>
            </a:pPr>
            <a:r>
              <a:rPr lang="nl-BE" b="1" dirty="0">
                <a:solidFill>
                  <a:srgbClr val="087670"/>
                </a:solidFill>
              </a:rPr>
              <a:t>Niveau </a:t>
            </a:r>
            <a:r>
              <a:rPr lang="nl-BE" b="1" dirty="0" smtClean="0">
                <a:solidFill>
                  <a:srgbClr val="087670"/>
                </a:solidFill>
              </a:rPr>
              <a:t>3 	</a:t>
            </a:r>
            <a:r>
              <a:rPr lang="nl-BE" dirty="0" smtClean="0"/>
              <a:t>Operationeel </a:t>
            </a:r>
            <a:r>
              <a:rPr lang="nl-BE" dirty="0"/>
              <a:t>niveau (</a:t>
            </a:r>
            <a:r>
              <a:rPr lang="nl-BE" dirty="0" err="1"/>
              <a:t>eGezondheidsprojecten</a:t>
            </a:r>
            <a:r>
              <a:rPr lang="nl-BE" dirty="0"/>
              <a:t>)</a:t>
            </a:r>
          </a:p>
          <a:p>
            <a:endParaRPr lang="nl-BE" dirty="0"/>
          </a:p>
          <a:p>
            <a:pPr lvl="1"/>
            <a:r>
              <a:rPr lang="nl-NL" dirty="0" err="1"/>
              <a:t>g</a:t>
            </a:r>
            <a:r>
              <a:rPr lang="nl-NL" dirty="0" err="1" smtClean="0"/>
              <a:t>overnance</a:t>
            </a:r>
            <a:r>
              <a:rPr lang="nl-NL" dirty="0" smtClean="0"/>
              <a:t> </a:t>
            </a:r>
            <a:r>
              <a:rPr lang="nl-NL" dirty="0"/>
              <a:t>eigen aan elke partnerinstelling in het kader van het beheer van haar projecten</a:t>
            </a:r>
            <a:br>
              <a:rPr lang="nl-NL" dirty="0"/>
            </a:br>
            <a:endParaRPr lang="nl-NL" dirty="0"/>
          </a:p>
          <a:p>
            <a:pPr lvl="1"/>
            <a:r>
              <a:rPr lang="nl-NL" dirty="0"/>
              <a:t>s</a:t>
            </a:r>
            <a:r>
              <a:rPr lang="nl-NL" dirty="0" smtClean="0"/>
              <a:t>taat </a:t>
            </a:r>
            <a:r>
              <a:rPr lang="nl-NL" dirty="0"/>
              <a:t>in voor de coherentie tussen de functionele en technische architectuur van de projecten</a:t>
            </a:r>
          </a:p>
          <a:p>
            <a:pPr lvl="1"/>
            <a:endParaRPr lang="nl-BE" dirty="0"/>
          </a:p>
          <a:p>
            <a:endParaRPr lang="en-US" dirty="0"/>
          </a:p>
        </p:txBody>
      </p:sp>
      <p:pic>
        <p:nvPicPr>
          <p:cNvPr id="9" name="Picture Placeholder 13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3757" r="23757"/>
          <a:stretch>
            <a:fillRect/>
          </a:stretch>
        </p:blipFill>
        <p:spPr>
          <a:xfrm>
            <a:off x="7560543" y="1772816"/>
            <a:ext cx="4631457" cy="426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3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8</a:t>
            </a:fld>
            <a:endParaRPr lang="en-GB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6 clusters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919536" y="1700808"/>
            <a:ext cx="8380512" cy="4248472"/>
            <a:chOff x="1919536" y="1412776"/>
            <a:chExt cx="8380512" cy="4248472"/>
          </a:xfrm>
        </p:grpSpPr>
        <p:sp>
          <p:nvSpPr>
            <p:cNvPr id="8" name="Rectangle 7"/>
            <p:cNvSpPr/>
            <p:nvPr/>
          </p:nvSpPr>
          <p:spPr>
            <a:xfrm>
              <a:off x="1919536" y="1412776"/>
              <a:ext cx="8380512" cy="4248472"/>
            </a:xfrm>
            <a:prstGeom prst="rect">
              <a:avLst/>
            </a:prstGeom>
            <a:noFill/>
          </p:spPr>
        </p:sp>
        <p:sp>
          <p:nvSpPr>
            <p:cNvPr id="9" name="Rectangle 8"/>
            <p:cNvSpPr/>
            <p:nvPr/>
          </p:nvSpPr>
          <p:spPr>
            <a:xfrm>
              <a:off x="1919536" y="1849648"/>
              <a:ext cx="2618910" cy="15713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047" tIns="130047" rIns="130047" bIns="130047" numCol="1" spcCol="1270" anchor="ctr" anchorCtr="0">
              <a:noAutofit/>
            </a:bodyPr>
            <a:lstStyle/>
            <a:p>
              <a:pPr lvl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2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Kwaliteit, continuïteit en veiligheid van de zorg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00336" y="1834720"/>
              <a:ext cx="2618910" cy="15713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047" tIns="130047" rIns="130047" bIns="130047" numCol="1" spcCol="1270" anchor="ctr" anchorCtr="0">
              <a:noAutofit/>
            </a:bodyPr>
            <a:lstStyle/>
            <a:p>
              <a:pPr lvl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2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Empowerment van de burgers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81138" y="1834720"/>
              <a:ext cx="2618910" cy="15713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047" tIns="130047" rIns="130047" bIns="130047" numCol="1" spcCol="1270" anchor="ctr" anchorCtr="0">
              <a:noAutofit/>
            </a:bodyPr>
            <a:lstStyle/>
            <a:p>
              <a:pPr lvl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2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Innovatie en bevordering van het onderzoek en de ontwikkeling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9536" y="3667957"/>
              <a:ext cx="2618910" cy="15713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047" tIns="130047" rIns="130047" bIns="130047" numCol="1" spcCol="1270" anchor="ctr" anchorCtr="0">
              <a:noAutofit/>
            </a:bodyPr>
            <a:lstStyle/>
            <a:p>
              <a:pPr lvl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2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Faciliteren van gegevensuitwisselingen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00337" y="3667957"/>
              <a:ext cx="2618910" cy="15713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047" tIns="130047" rIns="130047" bIns="130047" numCol="1" spcCol="1270" anchor="ctr" anchorCtr="0">
              <a:noAutofit/>
            </a:bodyPr>
            <a:lstStyle/>
            <a:p>
              <a:pPr lvl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2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Empowerment van de zorgverleners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81138" y="3667957"/>
              <a:ext cx="2618910" cy="15713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047" tIns="130047" rIns="130047" bIns="130047" numCol="1" spcCol="1270" anchor="ctr" anchorCtr="0">
              <a:noAutofit/>
            </a:bodyPr>
            <a:lstStyle/>
            <a:p>
              <a:pPr lvl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2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Digitalisering en optimalisering van de administratieve verwerkingen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020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Kwaliteit, continuïteit en veiligheid van de zorg </a:t>
            </a:r>
          </a:p>
          <a:p>
            <a:pPr marL="0" indent="0">
              <a:lnSpc>
                <a:spcPct val="150000"/>
              </a:lnSpc>
              <a:buNone/>
            </a:pPr>
            <a:endParaRPr lang="nl-NL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Cluster </a:t>
            </a:r>
            <a:r>
              <a:rPr lang="nl-BE" dirty="0" smtClean="0"/>
              <a:t>1</a:t>
            </a:r>
            <a:endParaRPr lang="nl-BE" dirty="0"/>
          </a:p>
        </p:txBody>
      </p:sp>
      <p:pic>
        <p:nvPicPr>
          <p:cNvPr id="11" name="Google Shape;64;g21a3bf64467_0_16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03531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un groupe de médecins pratiquant une intervention chirurgicale sur un patien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5" b="5648"/>
          <a:stretch/>
        </p:blipFill>
        <p:spPr bwMode="auto">
          <a:xfrm>
            <a:off x="0" y="-27384"/>
            <a:ext cx="508788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56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343C39FA842B41B17BCD9619DC6C91" ma:contentTypeVersion="0" ma:contentTypeDescription="Create a new document." ma:contentTypeScope="" ma:versionID="2c3f840e98522754814b395261ccf4e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573df0eeabf3db2078929eed011e84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05117F-3FE5-4EE0-A490-0B0AA2ACFC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B28A8A-1379-4D1A-BA80-BFC9B35357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481C061-562A-42D4-BABC-0E3DD5B78DD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3795</TotalTime>
  <Words>1794</Words>
  <Application>Microsoft Office PowerPoint</Application>
  <PresentationFormat>Widescreen</PresentationFormat>
  <Paragraphs>370</Paragraphs>
  <Slides>47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Open Sans</vt:lpstr>
      <vt:lpstr>Arial</vt:lpstr>
      <vt:lpstr>Open Sans Semibold</vt:lpstr>
      <vt:lpstr>Calibri</vt:lpstr>
      <vt:lpstr>Open Sans Semibold</vt:lpstr>
      <vt:lpstr>eHealth</vt:lpstr>
      <vt:lpstr>eHealth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SmalS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Quentin Delsaut</dc:creator>
  <cp:lastModifiedBy>Sanne Miseur</cp:lastModifiedBy>
  <cp:revision>443</cp:revision>
  <cp:lastPrinted>2019-03-15T11:28:46Z</cp:lastPrinted>
  <dcterms:created xsi:type="dcterms:W3CDTF">2013-03-05T07:37:33Z</dcterms:created>
  <dcterms:modified xsi:type="dcterms:W3CDTF">2023-03-16T13:21:32Z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0x01010035343C39FA842B41B17BCD9619DC6C91</vt:lpwstr>
  </property>
</Properties>
</file>