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696" r:id="rId5"/>
    <p:sldMasterId id="2147483703" r:id="rId6"/>
  </p:sldMasterIdLst>
  <p:notesMasterIdLst>
    <p:notesMasterId r:id="rId47"/>
  </p:notesMasterIdLst>
  <p:sldIdLst>
    <p:sldId id="746" r:id="rId7"/>
    <p:sldId id="766" r:id="rId8"/>
    <p:sldId id="288" r:id="rId9"/>
    <p:sldId id="289" r:id="rId10"/>
    <p:sldId id="280" r:id="rId11"/>
    <p:sldId id="806" r:id="rId12"/>
    <p:sldId id="807" r:id="rId13"/>
    <p:sldId id="748" r:id="rId14"/>
    <p:sldId id="281" r:id="rId15"/>
    <p:sldId id="286" r:id="rId16"/>
    <p:sldId id="265" r:id="rId17"/>
    <p:sldId id="861" r:id="rId18"/>
    <p:sldId id="862" r:id="rId19"/>
    <p:sldId id="856" r:id="rId20"/>
    <p:sldId id="842" r:id="rId21"/>
    <p:sldId id="851" r:id="rId22"/>
    <p:sldId id="852" r:id="rId23"/>
    <p:sldId id="848" r:id="rId24"/>
    <p:sldId id="270" r:id="rId25"/>
    <p:sldId id="526" r:id="rId26"/>
    <p:sldId id="527" r:id="rId27"/>
    <p:sldId id="531" r:id="rId28"/>
    <p:sldId id="532" r:id="rId29"/>
    <p:sldId id="534" r:id="rId30"/>
    <p:sldId id="533" r:id="rId31"/>
    <p:sldId id="849" r:id="rId32"/>
    <p:sldId id="535" r:id="rId33"/>
    <p:sldId id="853" r:id="rId34"/>
    <p:sldId id="860" r:id="rId35"/>
    <p:sldId id="840" r:id="rId36"/>
    <p:sldId id="870" r:id="rId37"/>
    <p:sldId id="872" r:id="rId38"/>
    <p:sldId id="873" r:id="rId39"/>
    <p:sldId id="878" r:id="rId40"/>
    <p:sldId id="869" r:id="rId41"/>
    <p:sldId id="876" r:id="rId42"/>
    <p:sldId id="877" r:id="rId43"/>
    <p:sldId id="879" r:id="rId44"/>
    <p:sldId id="875" r:id="rId45"/>
    <p:sldId id="843"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CFC"/>
    <a:srgbClr val="E1D2FE"/>
    <a:srgbClr val="D1F3FF"/>
    <a:srgbClr val="BCF6BF"/>
    <a:srgbClr val="FFECAF"/>
    <a:srgbClr val="F7FDD7"/>
    <a:srgbClr val="F0FCB2"/>
    <a:srgbClr val="FDE7FD"/>
    <a:srgbClr val="F6A4F8"/>
    <a:srgbClr val="A4F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6357" autoAdjust="0"/>
  </p:normalViewPr>
  <p:slideViewPr>
    <p:cSldViewPr snapToGrid="0">
      <p:cViewPr varScale="1">
        <p:scale>
          <a:sx n="114" d="100"/>
          <a:sy n="114"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FD1CE-A2D8-482D-86F0-80FED2DAD1D9}" type="datetimeFigureOut">
              <a:rPr lang="fr-BE" smtClean="0"/>
              <a:t>19-04-2023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B78A3-DD6C-4211-8B61-7AFDC64D5BD9}" type="slidenum">
              <a:rPr lang="fr-BE" smtClean="0"/>
              <a:t>‹#›</a:t>
            </a:fld>
            <a:endParaRPr lang="fr-BE"/>
          </a:p>
        </p:txBody>
      </p:sp>
    </p:spTree>
    <p:extLst>
      <p:ext uri="{BB962C8B-B14F-4D97-AF65-F5344CB8AC3E}">
        <p14:creationId xmlns:p14="http://schemas.microsoft.com/office/powerpoint/2010/main" val="249942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Repris</a:t>
            </a:r>
            <a:r>
              <a:rPr lang="en-US" dirty="0"/>
              <a:t> dans </a:t>
            </a:r>
            <a:r>
              <a:rPr lang="en-US" dirty="0" err="1"/>
              <a:t>differentes</a:t>
            </a:r>
            <a:r>
              <a:rPr lang="en-US" dirty="0"/>
              <a:t> versions roadmap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Repris</a:t>
            </a:r>
            <a:r>
              <a:rPr lang="en-US" dirty="0"/>
              <a:t> dans les </a:t>
            </a:r>
            <a:r>
              <a:rPr lang="en-US" dirty="0" err="1"/>
              <a:t>critères</a:t>
            </a:r>
            <a:r>
              <a:rPr lang="en-US" dirty="0"/>
              <a:t> </a:t>
            </a:r>
            <a:r>
              <a:rPr lang="en-US" dirty="0" err="1"/>
              <a:t>d’évaluation</a:t>
            </a:r>
            <a:r>
              <a:rPr lang="en-US" dirty="0"/>
              <a:t> des soft</a:t>
            </a:r>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24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On</a:t>
            </a:r>
            <a:r>
              <a:rPr lang="fr-BE" baseline="0" dirty="0"/>
              <a:t> est en train de créer un centre de structuration de données (sous forme de Care Sets) à utiliser dans le cadre d’échanges de données multidisciplinaires. </a:t>
            </a:r>
          </a:p>
          <a:p>
            <a:endParaRPr lang="fr-BE" baseline="0" dirty="0"/>
          </a:p>
          <a:p>
            <a:r>
              <a:rPr lang="fr-BE" baseline="0" dirty="0"/>
              <a:t>Exemple par rapport au </a:t>
            </a:r>
            <a:r>
              <a:rPr lang="fr-BE" baseline="0" dirty="0" err="1"/>
              <a:t>slide</a:t>
            </a:r>
            <a:r>
              <a:rPr lang="fr-BE" baseline="0" dirty="0"/>
              <a:t> précédent : </a:t>
            </a:r>
            <a:r>
              <a:rPr lang="fr-BE" baseline="0" dirty="0" err="1"/>
              <a:t>Tetrys</a:t>
            </a:r>
            <a:r>
              <a:rPr lang="fr-BE" baseline="0" dirty="0"/>
              <a:t> défini comment sera l’équipe de soins multidisciplinaire, utilisera les différents Care Sets définis pour construire son équipe. Les care Sets eux, se basent sur les standards définis par le centre de terminologie dans l’architecture des soins de santé.</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08B93-1F2F-41A1-ADD8-59AAE82DFF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57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25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57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36B5ECF9-0210-44BD-AF7D-A8E64AE7D547}" type="slidenum">
              <a:rPr lang="fr-BE" smtClean="0"/>
              <a:pPr/>
              <a:t>40</a:t>
            </a:fld>
            <a:endParaRPr lang="fr-BE"/>
          </a:p>
        </p:txBody>
      </p:sp>
    </p:spTree>
    <p:extLst>
      <p:ext uri="{BB962C8B-B14F-4D97-AF65-F5344CB8AC3E}">
        <p14:creationId xmlns:p14="http://schemas.microsoft.com/office/powerpoint/2010/main" val="137442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Les médecins sont demandeurs d’un retour d’informations sur les séjours hospitaliers de leurs patients, notamment</a:t>
            </a:r>
            <a:r>
              <a:rPr lang="fr-BE" baseline="0" dirty="0"/>
              <a:t> pour être en situation de répondre à leurs questions dès leur sortie.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08B93-1F2F-41A1-ADD8-59AAE82DFF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a:t>
            </a:r>
          </a:p>
          <a:p>
            <a:endParaRPr lang="en-US" dirty="0"/>
          </a:p>
        </p:txBody>
      </p:sp>
      <p:sp>
        <p:nvSpPr>
          <p:cNvPr id="4" name="Espace réservé du numéro de diapositive 3"/>
          <p:cNvSpPr>
            <a:spLocks noGrp="1"/>
          </p:cNvSpPr>
          <p:nvPr>
            <p:ph type="sldNum" sz="quarter" idx="10"/>
          </p:nvPr>
        </p:nvSpPr>
        <p:spPr/>
        <p:txBody>
          <a:bodyPr/>
          <a:lstStyle/>
          <a:p>
            <a:fld id="{36B5ECF9-0210-44BD-AF7D-A8E64AE7D547}" type="slidenum">
              <a:rPr lang="fr-BE" smtClean="0"/>
              <a:pPr/>
              <a:t>6</a:t>
            </a:fld>
            <a:endParaRPr lang="fr-BE"/>
          </a:p>
        </p:txBody>
      </p:sp>
    </p:spTree>
    <p:extLst>
      <p:ext uri="{BB962C8B-B14F-4D97-AF65-F5344CB8AC3E}">
        <p14:creationId xmlns:p14="http://schemas.microsoft.com/office/powerpoint/2010/main" val="25122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a:t>
            </a:r>
          </a:p>
          <a:p>
            <a:endParaRPr lang="en-US" dirty="0"/>
          </a:p>
        </p:txBody>
      </p:sp>
      <p:sp>
        <p:nvSpPr>
          <p:cNvPr id="4" name="Espace réservé du numéro de diapositive 3"/>
          <p:cNvSpPr>
            <a:spLocks noGrp="1"/>
          </p:cNvSpPr>
          <p:nvPr>
            <p:ph type="sldNum" sz="quarter" idx="10"/>
          </p:nvPr>
        </p:nvSpPr>
        <p:spPr/>
        <p:txBody>
          <a:bodyPr/>
          <a:lstStyle/>
          <a:p>
            <a:fld id="{36B5ECF9-0210-44BD-AF7D-A8E64AE7D547}" type="slidenum">
              <a:rPr lang="fr-BE" smtClean="0"/>
              <a:pPr/>
              <a:t>7</a:t>
            </a:fld>
            <a:endParaRPr lang="fr-BE"/>
          </a:p>
        </p:txBody>
      </p:sp>
    </p:spTree>
    <p:extLst>
      <p:ext uri="{BB962C8B-B14F-4D97-AF65-F5344CB8AC3E}">
        <p14:creationId xmlns:p14="http://schemas.microsoft.com/office/powerpoint/2010/main" val="176034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a:t>
            </a:r>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05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Cases </a:t>
            </a:r>
            <a:endParaRPr lang="fr-BE" dirty="0"/>
          </a:p>
        </p:txBody>
      </p:sp>
      <p:sp>
        <p:nvSpPr>
          <p:cNvPr id="4" name="Slide Number Placeholder 3"/>
          <p:cNvSpPr>
            <a:spLocks noGrp="1"/>
          </p:cNvSpPr>
          <p:nvPr>
            <p:ph type="sldNum" sz="quarter" idx="5"/>
          </p:nvPr>
        </p:nvSpPr>
        <p:spPr/>
        <p:txBody>
          <a:bodyPr/>
          <a:lstStyle/>
          <a:p>
            <a:fld id="{2B1B78A3-DD6C-4211-8B61-7AFDC64D5BD9}" type="slidenum">
              <a:rPr lang="fr-BE" smtClean="0"/>
              <a:t>14</a:t>
            </a:fld>
            <a:endParaRPr lang="fr-BE"/>
          </a:p>
        </p:txBody>
      </p:sp>
    </p:spTree>
    <p:extLst>
      <p:ext uri="{BB962C8B-B14F-4D97-AF65-F5344CB8AC3E}">
        <p14:creationId xmlns:p14="http://schemas.microsoft.com/office/powerpoint/2010/main" val="205659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88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5ECF9-0210-44BD-AF7D-A8E64AE7D547}"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56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731521" y="4620578"/>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11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6B0E-0C47-BDD9-2BF2-AFC47A3F68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E8C058BF-0E66-BE05-24AD-CB1C49513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8F07AB47-FEB7-DD5E-F3A0-16EA77395EEA}"/>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4ADD4B68-0443-AF05-FFE8-B1698EC97F5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E693288-B722-FD0C-A7B6-CA8F064B5206}"/>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76916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166-1E1C-BC80-3D04-6892578A0EB6}"/>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3E0B7C95-196A-FA87-0162-31C35350A5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53FCB5F-0C29-2C77-68C5-0ED49F1BDBDC}"/>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D3407E3C-7484-C15E-2B70-CB18D4DE04E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A075BACA-6A70-1EA9-3571-70FF2A22AE2B}"/>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326219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BC5C5-3952-1A0B-548B-04EF33A010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826AA038-010D-5C30-C08B-F9732F567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E15C19FC-9612-D666-D2E8-2F8C26664B3D}"/>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03978C80-64A4-D0F0-B082-4E1B857DD9D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4C3A3DC-38E2-385B-442D-C561717FA3F7}"/>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278725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1" name="Rectangle avec coin arrondi 20"/>
          <p:cNvSpPr/>
          <p:nvPr userDrawn="1"/>
        </p:nvSpPr>
        <p:spPr>
          <a:xfrm>
            <a:off x="-7500" y="6457949"/>
            <a:ext cx="576000" cy="414907"/>
          </a:xfrm>
          <a:prstGeom prst="round1Rect">
            <a:avLst/>
          </a:prstGeom>
          <a:gradFill flip="none" rotWithShape="1">
            <a:gsLst>
              <a:gs pos="0">
                <a:schemeClr val="bg1"/>
              </a:gs>
              <a:gs pos="100000">
                <a:srgbClr val="F4F6D7"/>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avec coin arrondi 19"/>
          <p:cNvSpPr/>
          <p:nvPr userDrawn="1"/>
        </p:nvSpPr>
        <p:spPr>
          <a:xfrm flipH="1">
            <a:off x="11620500" y="6446231"/>
            <a:ext cx="576000" cy="414907"/>
          </a:xfrm>
          <a:prstGeom prst="round1Rect">
            <a:avLst/>
          </a:prstGeom>
          <a:gradFill flip="none" rotWithShape="1">
            <a:gsLst>
              <a:gs pos="0">
                <a:schemeClr val="accent1">
                  <a:lumMod val="5000"/>
                  <a:lumOff val="95000"/>
                </a:schemeClr>
              </a:gs>
              <a:gs pos="100000">
                <a:srgbClr val="E1F5FC"/>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sp>
        <p:nvSpPr>
          <p:cNvPr id="15" name="Rectangle 14">
            <a:extLst>
              <a:ext uri="{FF2B5EF4-FFF2-40B4-BE49-F238E27FC236}">
                <a16:creationId xmlns:a16="http://schemas.microsoft.com/office/drawing/2014/main" id="{C0B84E1A-3C5A-4ADD-88AA-0A85ABC19467}"/>
              </a:ext>
            </a:extLst>
          </p:cNvPr>
          <p:cNvSpPr/>
          <p:nvPr userDrawn="1"/>
        </p:nvSpPr>
        <p:spPr>
          <a:xfrm rot="10800000">
            <a:off x="0" y="6617650"/>
            <a:ext cx="6120000" cy="252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Rectangle 15">
            <a:extLst>
              <a:ext uri="{FF2B5EF4-FFF2-40B4-BE49-F238E27FC236}">
                <a16:creationId xmlns:a16="http://schemas.microsoft.com/office/drawing/2014/main" id="{C0B84E1A-3C5A-4ADD-88AA-0A85ABC19467}"/>
              </a:ext>
            </a:extLst>
          </p:cNvPr>
          <p:cNvSpPr/>
          <p:nvPr userDrawn="1"/>
        </p:nvSpPr>
        <p:spPr>
          <a:xfrm>
            <a:off x="6057086" y="6617689"/>
            <a:ext cx="6120000"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7" name="Espace réservé du numéro de diapositive 15"/>
          <p:cNvSpPr txBox="1">
            <a:spLocks/>
          </p:cNvSpPr>
          <p:nvPr userDrawn="1"/>
        </p:nvSpPr>
        <p:spPr>
          <a:xfrm>
            <a:off x="11620500" y="6515496"/>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65000"/>
                  </a:schemeClr>
                </a:solidFill>
              </a:rPr>
              <a:pPr algn="ctr"/>
              <a:t>‹#›</a:t>
            </a:fld>
            <a:endParaRPr lang="fr-BE" dirty="0">
              <a:solidFill>
                <a:schemeClr val="bg1">
                  <a:lumMod val="65000"/>
                </a:schemeClr>
              </a:solidFill>
            </a:endParaRPr>
          </a:p>
        </p:txBody>
      </p:sp>
      <p:cxnSp>
        <p:nvCxnSpPr>
          <p:cNvPr id="18" name="Connecteur droit 2"/>
          <p:cNvCxnSpPr/>
          <p:nvPr userDrawn="1"/>
        </p:nvCxnSpPr>
        <p:spPr>
          <a:xfrm>
            <a:off x="568500" y="6612717"/>
            <a:ext cx="1105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8575" y="110153"/>
            <a:ext cx="554344" cy="324000"/>
          </a:xfrm>
          <a:prstGeom prst="rect">
            <a:avLst/>
          </a:prstGeom>
        </p:spPr>
      </p:pic>
      <p:pic>
        <p:nvPicPr>
          <p:cNvPr id="2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081" y="128172"/>
            <a:ext cx="666709" cy="288000"/>
          </a:xfrm>
          <a:prstGeom prst="rect">
            <a:avLst/>
          </a:prstGeom>
        </p:spPr>
      </p:pic>
    </p:spTree>
    <p:extLst>
      <p:ext uri="{BB962C8B-B14F-4D97-AF65-F5344CB8AC3E}">
        <p14:creationId xmlns:p14="http://schemas.microsoft.com/office/powerpoint/2010/main" val="172097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14400" y="2130427"/>
            <a:ext cx="10363200" cy="1082675"/>
          </a:xfrm>
        </p:spPr>
        <p:txBody>
          <a:bodyPr/>
          <a:lstStyle>
            <a:lvl1pPr algn="l">
              <a:defRPr sz="1714">
                <a:solidFill>
                  <a:schemeClr val="tx1"/>
                </a:solidFill>
              </a:defRPr>
            </a:lvl1pPr>
          </a:lstStyle>
          <a:p>
            <a:pPr lvl="0"/>
            <a:r>
              <a:rPr lang="en-US" noProof="0"/>
              <a:t>Click to edit Master title style</a:t>
            </a:r>
            <a:endParaRPr lang="nl-BE" noProof="0"/>
          </a:p>
        </p:txBody>
      </p:sp>
      <p:sp>
        <p:nvSpPr>
          <p:cNvPr id="11267" name="Rectangle 3"/>
          <p:cNvSpPr>
            <a:spLocks noGrp="1" noChangeArrowheads="1"/>
          </p:cNvSpPr>
          <p:nvPr>
            <p:ph type="subTitle" idx="1"/>
          </p:nvPr>
        </p:nvSpPr>
        <p:spPr>
          <a:xfrm>
            <a:off x="912285" y="3429001"/>
            <a:ext cx="9450916" cy="720725"/>
          </a:xfrm>
        </p:spPr>
        <p:txBody>
          <a:bodyPr/>
          <a:lstStyle>
            <a:lvl1pPr marL="0" indent="0">
              <a:buFontTx/>
              <a:buNone/>
              <a:defRPr sz="1286" b="1">
                <a:solidFill>
                  <a:srgbClr val="006F82"/>
                </a:solidFill>
                <a:latin typeface="Verdana" pitchFamily="34" charset="0"/>
              </a:defRPr>
            </a:lvl1pPr>
          </a:lstStyle>
          <a:p>
            <a:pPr lvl="0"/>
            <a:r>
              <a:rPr lang="en-US" noProof="0"/>
              <a:t>Click to edit Master subtitle style</a:t>
            </a:r>
            <a:endParaRPr lang="nl-BE" noProof="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CD27FBDA-86E1-4AC7-AC90-48D9DCB0D76C}" type="slidenum">
              <a:rPr lang="en-US"/>
              <a:pPr/>
              <a:t>‹#›</a:t>
            </a:fld>
            <a:endParaRPr lang="en-US"/>
          </a:p>
        </p:txBody>
      </p:sp>
      <p:pic>
        <p:nvPicPr>
          <p:cNvPr id="9" name="Picture 9" descr="L-logo INAMI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1" y="90488"/>
            <a:ext cx="2755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99B626-B856-464E-A5E3-487988D7D9F4}" type="slidenum">
              <a:rPr lang="en-US"/>
              <a:pPr/>
              <a:t>‹#›</a:t>
            </a:fld>
            <a:endParaRPr lang="en-US"/>
          </a:p>
        </p:txBody>
      </p:sp>
    </p:spTree>
    <p:extLst>
      <p:ext uri="{BB962C8B-B14F-4D97-AF65-F5344CB8AC3E}">
        <p14:creationId xmlns:p14="http://schemas.microsoft.com/office/powerpoint/2010/main" val="57994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2857"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429"/>
            </a:lvl1pPr>
            <a:lvl2pPr marL="326578" indent="0">
              <a:buNone/>
              <a:defRPr sz="1286"/>
            </a:lvl2pPr>
            <a:lvl3pPr marL="653156" indent="0">
              <a:buNone/>
              <a:defRPr sz="1143"/>
            </a:lvl3pPr>
            <a:lvl4pPr marL="979734" indent="0">
              <a:buNone/>
              <a:defRPr sz="1000"/>
            </a:lvl4pPr>
            <a:lvl5pPr marL="1306312" indent="0">
              <a:buNone/>
              <a:defRPr sz="1000"/>
            </a:lvl5pPr>
            <a:lvl6pPr marL="1632890" indent="0">
              <a:buNone/>
              <a:defRPr sz="1000"/>
            </a:lvl6pPr>
            <a:lvl7pPr marL="1959468" indent="0">
              <a:buNone/>
              <a:defRPr sz="1000"/>
            </a:lvl7pPr>
            <a:lvl8pPr marL="2286046" indent="0">
              <a:buNone/>
              <a:defRPr sz="1000"/>
            </a:lvl8pPr>
            <a:lvl9pPr marL="2612624" indent="0">
              <a:buNone/>
              <a:defRPr sz="10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B097C9-B1CF-4D92-8D1B-B15C857B1F42}" type="slidenum">
              <a:rPr lang="en-US"/>
              <a:pPr/>
              <a:t>‹#›</a:t>
            </a:fld>
            <a:endParaRPr lang="en-US"/>
          </a:p>
        </p:txBody>
      </p:sp>
    </p:spTree>
    <p:extLst>
      <p:ext uri="{BB962C8B-B14F-4D97-AF65-F5344CB8AC3E}">
        <p14:creationId xmlns:p14="http://schemas.microsoft.com/office/powerpoint/2010/main" val="324435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918B80-270F-4ACE-8A19-17CA6372F802}" type="slidenum">
              <a:rPr lang="en-US"/>
              <a:pPr/>
              <a:t>‹#›</a:t>
            </a:fld>
            <a:endParaRPr lang="en-US"/>
          </a:p>
        </p:txBody>
      </p:sp>
    </p:spTree>
    <p:extLst>
      <p:ext uri="{BB962C8B-B14F-4D97-AF65-F5344CB8AC3E}">
        <p14:creationId xmlns:p14="http://schemas.microsoft.com/office/powerpoint/2010/main" val="222397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a:t>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1E2DBA-6D01-4796-AE0C-6E62631F6032}" type="slidenum">
              <a:rPr lang="en-US"/>
              <a:pPr/>
              <a:t>‹#›</a:t>
            </a:fld>
            <a:endParaRPr lang="en-US"/>
          </a:p>
        </p:txBody>
      </p:sp>
    </p:spTree>
    <p:extLst>
      <p:ext uri="{BB962C8B-B14F-4D97-AF65-F5344CB8AC3E}">
        <p14:creationId xmlns:p14="http://schemas.microsoft.com/office/powerpoint/2010/main" val="1157222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8BFBED-6579-4CFA-BFCB-87D0BCE9CDFE}" type="slidenum">
              <a:rPr lang="en-US"/>
              <a:pPr/>
              <a:t>‹#›</a:t>
            </a:fld>
            <a:endParaRPr lang="en-US"/>
          </a:p>
        </p:txBody>
      </p:sp>
    </p:spTree>
    <p:extLst>
      <p:ext uri="{BB962C8B-B14F-4D97-AF65-F5344CB8AC3E}">
        <p14:creationId xmlns:p14="http://schemas.microsoft.com/office/powerpoint/2010/main" val="330947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A3BB45-F483-43F1-A84A-ABCB13DAF03D}" type="slidenum">
              <a:rPr lang="en-US"/>
              <a:pPr/>
              <a:t>‹#›</a:t>
            </a:fld>
            <a:endParaRPr lang="en-US"/>
          </a:p>
        </p:txBody>
      </p:sp>
    </p:spTree>
    <p:extLst>
      <p:ext uri="{BB962C8B-B14F-4D97-AF65-F5344CB8AC3E}">
        <p14:creationId xmlns:p14="http://schemas.microsoft.com/office/powerpoint/2010/main" val="394701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2234-D93D-3107-3E2D-B6DF844510EF}"/>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001DF94E-6CA0-122F-F7CC-90B780A1D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F81F8EF-A755-8C93-3FA9-26BBFC9E1586}"/>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08F322AE-A646-DA46-BA7F-115D252BCCA3}"/>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1A724E29-2A57-7600-1C46-B78F416A5550}"/>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1495822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429"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286"/>
            </a:lvl1pPr>
            <a:lvl2pPr>
              <a:defRPr sz="2000"/>
            </a:lvl2pPr>
            <a:lvl3pPr>
              <a:defRPr sz="1714"/>
            </a:lvl3pPr>
            <a:lvl4pPr>
              <a:defRPr sz="1429"/>
            </a:lvl4pPr>
            <a:lvl5pPr>
              <a:defRPr sz="1429"/>
            </a:lvl5pPr>
            <a:lvl6pPr>
              <a:defRPr sz="1429"/>
            </a:lvl6pPr>
            <a:lvl7pPr>
              <a:defRPr sz="1429"/>
            </a:lvl7pPr>
            <a:lvl8pPr>
              <a:defRPr sz="1429"/>
            </a:lvl8pPr>
            <a:lvl9pPr>
              <a:defRPr sz="14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00"/>
            </a:lvl1pPr>
            <a:lvl2pPr marL="326578" indent="0">
              <a:buNone/>
              <a:defRPr sz="857"/>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22CA60-E283-4B37-A934-541B90911D4A}" type="slidenum">
              <a:rPr lang="en-US"/>
              <a:pPr/>
              <a:t>‹#›</a:t>
            </a:fld>
            <a:endParaRPr lang="en-US"/>
          </a:p>
        </p:txBody>
      </p:sp>
    </p:spTree>
    <p:extLst>
      <p:ext uri="{BB962C8B-B14F-4D97-AF65-F5344CB8AC3E}">
        <p14:creationId xmlns:p14="http://schemas.microsoft.com/office/powerpoint/2010/main" val="260606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429"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286"/>
            </a:lvl1pPr>
            <a:lvl2pPr marL="326578" indent="0">
              <a:buNone/>
              <a:defRPr sz="2000"/>
            </a:lvl2pPr>
            <a:lvl3pPr marL="653156" indent="0">
              <a:buNone/>
              <a:defRPr sz="1714"/>
            </a:lvl3pPr>
            <a:lvl4pPr marL="979734" indent="0">
              <a:buNone/>
              <a:defRPr sz="1429"/>
            </a:lvl4pPr>
            <a:lvl5pPr marL="1306312" indent="0">
              <a:buNone/>
              <a:defRPr sz="1429"/>
            </a:lvl5pPr>
            <a:lvl6pPr marL="1632890" indent="0">
              <a:buNone/>
              <a:defRPr sz="1429"/>
            </a:lvl6pPr>
            <a:lvl7pPr marL="1959468" indent="0">
              <a:buNone/>
              <a:defRPr sz="1429"/>
            </a:lvl7pPr>
            <a:lvl8pPr marL="2286046" indent="0">
              <a:buNone/>
              <a:defRPr sz="1429"/>
            </a:lvl8pPr>
            <a:lvl9pPr marL="2612624" indent="0">
              <a:buNone/>
              <a:defRPr sz="1429"/>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00"/>
            </a:lvl1pPr>
            <a:lvl2pPr marL="326578" indent="0">
              <a:buNone/>
              <a:defRPr sz="857"/>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FB2311-2DA7-47E3-965C-293C2705AF72}" type="slidenum">
              <a:rPr lang="en-US"/>
              <a:pPr/>
              <a:t>‹#›</a:t>
            </a:fld>
            <a:endParaRPr lang="en-US"/>
          </a:p>
        </p:txBody>
      </p:sp>
    </p:spTree>
    <p:extLst>
      <p:ext uri="{BB962C8B-B14F-4D97-AF65-F5344CB8AC3E}">
        <p14:creationId xmlns:p14="http://schemas.microsoft.com/office/powerpoint/2010/main" val="756491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DE252-6D5E-46F6-A69C-E56B227F34B2}" type="slidenum">
              <a:rPr lang="en-US"/>
              <a:pPr/>
              <a:t>‹#›</a:t>
            </a:fld>
            <a:endParaRPr lang="en-US"/>
          </a:p>
        </p:txBody>
      </p:sp>
    </p:spTree>
    <p:extLst>
      <p:ext uri="{BB962C8B-B14F-4D97-AF65-F5344CB8AC3E}">
        <p14:creationId xmlns:p14="http://schemas.microsoft.com/office/powerpoint/2010/main" val="3712523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AEC426-A2BE-4AD7-BDD4-DDBBAAC99EFF}" type="slidenum">
              <a:rPr lang="en-US"/>
              <a:pPr/>
              <a:t>‹#›</a:t>
            </a:fld>
            <a:endParaRPr lang="en-US"/>
          </a:p>
        </p:txBody>
      </p:sp>
    </p:spTree>
    <p:extLst>
      <p:ext uri="{BB962C8B-B14F-4D97-AF65-F5344CB8AC3E}">
        <p14:creationId xmlns:p14="http://schemas.microsoft.com/office/powerpoint/2010/main" val="122142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442914" y="432003"/>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1714"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964"/>
            </a:lvl2pPr>
            <a:lvl3pPr lvl="2">
              <a:spcBef>
                <a:spcPts val="0"/>
              </a:spcBef>
              <a:spcAft>
                <a:spcPts val="0"/>
              </a:spcAft>
              <a:buSzPts val="1400"/>
              <a:buNone/>
              <a:defRPr sz="964"/>
            </a:lvl3pPr>
            <a:lvl4pPr lvl="3">
              <a:spcBef>
                <a:spcPts val="0"/>
              </a:spcBef>
              <a:spcAft>
                <a:spcPts val="0"/>
              </a:spcAft>
              <a:buSzPts val="1400"/>
              <a:buNone/>
              <a:defRPr sz="964"/>
            </a:lvl4pPr>
            <a:lvl5pPr lvl="4">
              <a:spcBef>
                <a:spcPts val="0"/>
              </a:spcBef>
              <a:spcAft>
                <a:spcPts val="0"/>
              </a:spcAft>
              <a:buSzPts val="1400"/>
              <a:buNone/>
              <a:defRPr sz="964"/>
            </a:lvl5pPr>
            <a:lvl6pPr lvl="5">
              <a:spcBef>
                <a:spcPts val="0"/>
              </a:spcBef>
              <a:spcAft>
                <a:spcPts val="0"/>
              </a:spcAft>
              <a:buSzPts val="1400"/>
              <a:buNone/>
              <a:defRPr sz="964"/>
            </a:lvl6pPr>
            <a:lvl7pPr lvl="6">
              <a:spcBef>
                <a:spcPts val="0"/>
              </a:spcBef>
              <a:spcAft>
                <a:spcPts val="0"/>
              </a:spcAft>
              <a:buSzPts val="1400"/>
              <a:buNone/>
              <a:defRPr sz="964"/>
            </a:lvl7pPr>
            <a:lvl8pPr lvl="7">
              <a:spcBef>
                <a:spcPts val="0"/>
              </a:spcBef>
              <a:spcAft>
                <a:spcPts val="0"/>
              </a:spcAft>
              <a:buSzPts val="1400"/>
              <a:buNone/>
              <a:defRPr sz="964"/>
            </a:lvl8pPr>
            <a:lvl9pPr lvl="8">
              <a:spcBef>
                <a:spcPts val="0"/>
              </a:spcBef>
              <a:spcAft>
                <a:spcPts val="0"/>
              </a:spcAft>
              <a:buSzPts val="1400"/>
              <a:buNone/>
              <a:defRPr sz="964"/>
            </a:lvl9pPr>
          </a:lstStyle>
          <a:p>
            <a:endParaRPr/>
          </a:p>
        </p:txBody>
      </p:sp>
      <p:sp>
        <p:nvSpPr>
          <p:cNvPr id="210" name="Google Shape;210;p39"/>
          <p:cNvSpPr txBox="1">
            <a:spLocks noGrp="1"/>
          </p:cNvSpPr>
          <p:nvPr>
            <p:ph type="body" idx="1"/>
          </p:nvPr>
        </p:nvSpPr>
        <p:spPr>
          <a:xfrm>
            <a:off x="442914" y="2103120"/>
            <a:ext cx="11306175" cy="4073842"/>
          </a:xfrm>
          <a:prstGeom prst="rect">
            <a:avLst/>
          </a:prstGeom>
          <a:noFill/>
          <a:ln>
            <a:noFill/>
          </a:ln>
        </p:spPr>
        <p:txBody>
          <a:bodyPr spcFirstLastPara="1" wrap="square" lIns="0" tIns="0" rIns="0" bIns="0" anchor="t" anchorCtr="0">
            <a:noAutofit/>
          </a:bodyPr>
          <a:lstStyle>
            <a:lvl1pPr marL="244933" marR="0" lvl="0" indent="-176896" algn="l" rtl="0">
              <a:lnSpc>
                <a:spcPct val="100000"/>
              </a:lnSpc>
              <a:spcBef>
                <a:spcPts val="0"/>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1pPr>
            <a:lvl2pPr marL="489867" marR="0" lvl="1"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2pPr>
            <a:lvl3pPr marL="734800" marR="0" lvl="2"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3pPr>
            <a:lvl4pPr marL="979734" marR="0" lvl="3"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4pPr>
            <a:lvl5pPr marL="1224667" marR="0" lvl="4"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5pPr>
            <a:lvl6pPr marL="1469601" marR="0" lvl="5"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6pPr>
            <a:lvl7pPr marL="1714534" marR="0" lvl="6"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7pPr>
            <a:lvl8pPr marL="1959468" marR="0" lvl="7" indent="-176896" algn="l" rtl="0">
              <a:lnSpc>
                <a:spcPct val="100000"/>
              </a:lnSpc>
              <a:spcBef>
                <a:spcPts val="321"/>
              </a:spcBef>
              <a:spcAft>
                <a:spcPts val="0"/>
              </a:spcAft>
              <a:buClr>
                <a:schemeClr val="dk1"/>
              </a:buClr>
              <a:buSzPts val="1600"/>
              <a:buFont typeface="Arial"/>
              <a:buChar char="–"/>
              <a:defRPr sz="857" b="0" i="0" u="none" strike="noStrike" cap="none">
                <a:solidFill>
                  <a:schemeClr val="dk1"/>
                </a:solidFill>
                <a:latin typeface="Arial"/>
                <a:ea typeface="Arial"/>
                <a:cs typeface="Arial"/>
                <a:sym typeface="Arial"/>
              </a:defRPr>
            </a:lvl8pPr>
            <a:lvl9pPr marL="2204401" marR="0" lvl="8" indent="-176896" algn="l" rtl="0">
              <a:lnSpc>
                <a:spcPct val="100000"/>
              </a:lnSpc>
              <a:spcBef>
                <a:spcPts val="321"/>
              </a:spcBef>
              <a:spcAft>
                <a:spcPts val="321"/>
              </a:spcAft>
              <a:buClr>
                <a:schemeClr val="dk1"/>
              </a:buClr>
              <a:buSzPts val="1600"/>
              <a:buFont typeface="Arial"/>
              <a:buChar char="•"/>
              <a:defRPr sz="857" b="0" i="0" u="none" strike="noStrike" cap="none">
                <a:solidFill>
                  <a:schemeClr val="dk1"/>
                </a:solidFill>
                <a:latin typeface="Arial"/>
                <a:ea typeface="Arial"/>
                <a:cs typeface="Arial"/>
                <a:sym typeface="Arial"/>
              </a:defRPr>
            </a:lvl9pPr>
          </a:lstStyle>
          <a:p>
            <a:endParaRPr/>
          </a:p>
        </p:txBody>
      </p:sp>
      <p:sp>
        <p:nvSpPr>
          <p:cNvPr id="211" name="Google Shape;211;p3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402">
                <a:solidFill>
                  <a:schemeClr val="dk1"/>
                </a:solidFill>
                <a:latin typeface="Arial"/>
                <a:ea typeface="Arial"/>
                <a:cs typeface="Arial"/>
                <a:sym typeface="Arial"/>
              </a:defRPr>
            </a:lvl1pPr>
            <a:lvl2pPr marL="0" marR="0" lvl="1" indent="0" algn="r" rtl="0">
              <a:spcBef>
                <a:spcPts val="0"/>
              </a:spcBef>
              <a:buNone/>
              <a:defRPr sz="402">
                <a:solidFill>
                  <a:schemeClr val="dk1"/>
                </a:solidFill>
                <a:latin typeface="Arial"/>
                <a:ea typeface="Arial"/>
                <a:cs typeface="Arial"/>
                <a:sym typeface="Arial"/>
              </a:defRPr>
            </a:lvl2pPr>
            <a:lvl3pPr marL="0" marR="0" lvl="2" indent="0" algn="r" rtl="0">
              <a:spcBef>
                <a:spcPts val="0"/>
              </a:spcBef>
              <a:buNone/>
              <a:defRPr sz="402">
                <a:solidFill>
                  <a:schemeClr val="dk1"/>
                </a:solidFill>
                <a:latin typeface="Arial"/>
                <a:ea typeface="Arial"/>
                <a:cs typeface="Arial"/>
                <a:sym typeface="Arial"/>
              </a:defRPr>
            </a:lvl3pPr>
            <a:lvl4pPr marL="0" marR="0" lvl="3" indent="0" algn="r" rtl="0">
              <a:spcBef>
                <a:spcPts val="0"/>
              </a:spcBef>
              <a:buNone/>
              <a:defRPr sz="402">
                <a:solidFill>
                  <a:schemeClr val="dk1"/>
                </a:solidFill>
                <a:latin typeface="Arial"/>
                <a:ea typeface="Arial"/>
                <a:cs typeface="Arial"/>
                <a:sym typeface="Arial"/>
              </a:defRPr>
            </a:lvl4pPr>
            <a:lvl5pPr marL="0" marR="0" lvl="4" indent="0" algn="r" rtl="0">
              <a:spcBef>
                <a:spcPts val="0"/>
              </a:spcBef>
              <a:buNone/>
              <a:defRPr sz="402">
                <a:solidFill>
                  <a:schemeClr val="dk1"/>
                </a:solidFill>
                <a:latin typeface="Arial"/>
                <a:ea typeface="Arial"/>
                <a:cs typeface="Arial"/>
                <a:sym typeface="Arial"/>
              </a:defRPr>
            </a:lvl5pPr>
            <a:lvl6pPr marL="0" marR="0" lvl="5" indent="0" algn="r" rtl="0">
              <a:spcBef>
                <a:spcPts val="0"/>
              </a:spcBef>
              <a:buNone/>
              <a:defRPr sz="402">
                <a:solidFill>
                  <a:schemeClr val="dk1"/>
                </a:solidFill>
                <a:latin typeface="Arial"/>
                <a:ea typeface="Arial"/>
                <a:cs typeface="Arial"/>
                <a:sym typeface="Arial"/>
              </a:defRPr>
            </a:lvl6pPr>
            <a:lvl7pPr marL="0" marR="0" lvl="6" indent="0" algn="r" rtl="0">
              <a:spcBef>
                <a:spcPts val="0"/>
              </a:spcBef>
              <a:buNone/>
              <a:defRPr sz="402">
                <a:solidFill>
                  <a:schemeClr val="dk1"/>
                </a:solidFill>
                <a:latin typeface="Arial"/>
                <a:ea typeface="Arial"/>
                <a:cs typeface="Arial"/>
                <a:sym typeface="Arial"/>
              </a:defRPr>
            </a:lvl7pPr>
            <a:lvl8pPr marL="0" marR="0" lvl="7" indent="0" algn="r" rtl="0">
              <a:spcBef>
                <a:spcPts val="0"/>
              </a:spcBef>
              <a:buNone/>
              <a:defRPr sz="402">
                <a:solidFill>
                  <a:schemeClr val="dk1"/>
                </a:solidFill>
                <a:latin typeface="Arial"/>
                <a:ea typeface="Arial"/>
                <a:cs typeface="Arial"/>
                <a:sym typeface="Arial"/>
              </a:defRPr>
            </a:lvl8pPr>
            <a:lvl9pPr marL="0" marR="0" lvl="8" indent="0" algn="r" rtl="0">
              <a:spcBef>
                <a:spcPts val="0"/>
              </a:spcBef>
              <a:buNone/>
              <a:defRPr sz="402">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82372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951413" y="2103441"/>
            <a:ext cx="4936659"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2143" b="0" i="0" u="none" strike="noStrike" cap="none">
                <a:solidFill>
                  <a:schemeClr val="lt1"/>
                </a:solidFill>
                <a:latin typeface="Arial"/>
                <a:ea typeface="Arial"/>
                <a:cs typeface="Arial"/>
                <a:sym typeface="Arial"/>
              </a:defRPr>
            </a:lvl1pPr>
            <a:lvl2pPr lvl="1">
              <a:spcBef>
                <a:spcPts val="0"/>
              </a:spcBef>
              <a:spcAft>
                <a:spcPts val="0"/>
              </a:spcAft>
              <a:buSzPts val="1400"/>
              <a:buNone/>
              <a:defRPr sz="964"/>
            </a:lvl2pPr>
            <a:lvl3pPr lvl="2">
              <a:spcBef>
                <a:spcPts val="0"/>
              </a:spcBef>
              <a:spcAft>
                <a:spcPts val="0"/>
              </a:spcAft>
              <a:buSzPts val="1400"/>
              <a:buNone/>
              <a:defRPr sz="964"/>
            </a:lvl3pPr>
            <a:lvl4pPr lvl="3">
              <a:spcBef>
                <a:spcPts val="0"/>
              </a:spcBef>
              <a:spcAft>
                <a:spcPts val="0"/>
              </a:spcAft>
              <a:buSzPts val="1400"/>
              <a:buNone/>
              <a:defRPr sz="964"/>
            </a:lvl4pPr>
            <a:lvl5pPr lvl="4">
              <a:spcBef>
                <a:spcPts val="0"/>
              </a:spcBef>
              <a:spcAft>
                <a:spcPts val="0"/>
              </a:spcAft>
              <a:buSzPts val="1400"/>
              <a:buNone/>
              <a:defRPr sz="964"/>
            </a:lvl5pPr>
            <a:lvl6pPr lvl="5">
              <a:spcBef>
                <a:spcPts val="0"/>
              </a:spcBef>
              <a:spcAft>
                <a:spcPts val="0"/>
              </a:spcAft>
              <a:buSzPts val="1400"/>
              <a:buNone/>
              <a:defRPr sz="964"/>
            </a:lvl6pPr>
            <a:lvl7pPr lvl="6">
              <a:spcBef>
                <a:spcPts val="0"/>
              </a:spcBef>
              <a:spcAft>
                <a:spcPts val="0"/>
              </a:spcAft>
              <a:buSzPts val="1400"/>
              <a:buNone/>
              <a:defRPr sz="964"/>
            </a:lvl7pPr>
            <a:lvl8pPr lvl="7">
              <a:spcBef>
                <a:spcPts val="0"/>
              </a:spcBef>
              <a:spcAft>
                <a:spcPts val="0"/>
              </a:spcAft>
              <a:buSzPts val="1400"/>
              <a:buNone/>
              <a:defRPr sz="964"/>
            </a:lvl8pPr>
            <a:lvl9pPr lvl="8">
              <a:spcBef>
                <a:spcPts val="0"/>
              </a:spcBef>
              <a:spcAft>
                <a:spcPts val="0"/>
              </a:spcAft>
              <a:buSzPts val="1400"/>
              <a:buNone/>
              <a:defRPr sz="964"/>
            </a:lvl9pPr>
          </a:lstStyle>
          <a:p>
            <a:endParaRPr/>
          </a:p>
        </p:txBody>
      </p:sp>
      <p:sp>
        <p:nvSpPr>
          <p:cNvPr id="117" name="Google Shape;117;p18"/>
          <p:cNvSpPr txBox="1">
            <a:spLocks noGrp="1"/>
          </p:cNvSpPr>
          <p:nvPr>
            <p:ph type="subTitle" idx="1"/>
          </p:nvPr>
        </p:nvSpPr>
        <p:spPr>
          <a:xfrm>
            <a:off x="442913"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706570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951413" y="2103441"/>
            <a:ext cx="4936659"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2143" b="0" i="0" u="none" strike="noStrike" cap="none">
                <a:solidFill>
                  <a:schemeClr val="lt1"/>
                </a:solidFill>
                <a:latin typeface="Arial"/>
                <a:ea typeface="Arial"/>
                <a:cs typeface="Arial"/>
                <a:sym typeface="Arial"/>
              </a:defRPr>
            </a:lvl1pPr>
            <a:lvl2pPr lvl="1">
              <a:spcBef>
                <a:spcPts val="0"/>
              </a:spcBef>
              <a:spcAft>
                <a:spcPts val="0"/>
              </a:spcAft>
              <a:buSzPts val="1400"/>
              <a:buNone/>
              <a:defRPr sz="964"/>
            </a:lvl2pPr>
            <a:lvl3pPr lvl="2">
              <a:spcBef>
                <a:spcPts val="0"/>
              </a:spcBef>
              <a:spcAft>
                <a:spcPts val="0"/>
              </a:spcAft>
              <a:buSzPts val="1400"/>
              <a:buNone/>
              <a:defRPr sz="964"/>
            </a:lvl3pPr>
            <a:lvl4pPr lvl="3">
              <a:spcBef>
                <a:spcPts val="0"/>
              </a:spcBef>
              <a:spcAft>
                <a:spcPts val="0"/>
              </a:spcAft>
              <a:buSzPts val="1400"/>
              <a:buNone/>
              <a:defRPr sz="964"/>
            </a:lvl4pPr>
            <a:lvl5pPr lvl="4">
              <a:spcBef>
                <a:spcPts val="0"/>
              </a:spcBef>
              <a:spcAft>
                <a:spcPts val="0"/>
              </a:spcAft>
              <a:buSzPts val="1400"/>
              <a:buNone/>
              <a:defRPr sz="964"/>
            </a:lvl5pPr>
            <a:lvl6pPr lvl="5">
              <a:spcBef>
                <a:spcPts val="0"/>
              </a:spcBef>
              <a:spcAft>
                <a:spcPts val="0"/>
              </a:spcAft>
              <a:buSzPts val="1400"/>
              <a:buNone/>
              <a:defRPr sz="964"/>
            </a:lvl6pPr>
            <a:lvl7pPr lvl="6">
              <a:spcBef>
                <a:spcPts val="0"/>
              </a:spcBef>
              <a:spcAft>
                <a:spcPts val="0"/>
              </a:spcAft>
              <a:buSzPts val="1400"/>
              <a:buNone/>
              <a:defRPr sz="964"/>
            </a:lvl7pPr>
            <a:lvl8pPr lvl="7">
              <a:spcBef>
                <a:spcPts val="0"/>
              </a:spcBef>
              <a:spcAft>
                <a:spcPts val="0"/>
              </a:spcAft>
              <a:buSzPts val="1400"/>
              <a:buNone/>
              <a:defRPr sz="964"/>
            </a:lvl8pPr>
            <a:lvl9pPr lvl="8">
              <a:spcBef>
                <a:spcPts val="0"/>
              </a:spcBef>
              <a:spcAft>
                <a:spcPts val="0"/>
              </a:spcAft>
              <a:buSzPts val="1400"/>
              <a:buNone/>
              <a:defRPr sz="964"/>
            </a:lvl9pPr>
          </a:lstStyle>
          <a:p>
            <a:endParaRPr/>
          </a:p>
        </p:txBody>
      </p:sp>
      <p:sp>
        <p:nvSpPr>
          <p:cNvPr id="120" name="Google Shape;120;p19"/>
          <p:cNvSpPr txBox="1">
            <a:spLocks noGrp="1"/>
          </p:cNvSpPr>
          <p:nvPr>
            <p:ph type="subTitle" idx="1"/>
          </p:nvPr>
        </p:nvSpPr>
        <p:spPr>
          <a:xfrm>
            <a:off x="442913"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346392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4951413" y="2103441"/>
            <a:ext cx="4936659"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2143" b="0" i="0" u="none" strike="noStrike" cap="none">
                <a:solidFill>
                  <a:schemeClr val="lt1"/>
                </a:solidFill>
                <a:latin typeface="Arial"/>
                <a:ea typeface="Arial"/>
                <a:cs typeface="Arial"/>
                <a:sym typeface="Arial"/>
              </a:defRPr>
            </a:lvl1pPr>
            <a:lvl2pPr lvl="1">
              <a:spcBef>
                <a:spcPts val="0"/>
              </a:spcBef>
              <a:spcAft>
                <a:spcPts val="0"/>
              </a:spcAft>
              <a:buSzPts val="1400"/>
              <a:buNone/>
              <a:defRPr sz="964"/>
            </a:lvl2pPr>
            <a:lvl3pPr lvl="2">
              <a:spcBef>
                <a:spcPts val="0"/>
              </a:spcBef>
              <a:spcAft>
                <a:spcPts val="0"/>
              </a:spcAft>
              <a:buSzPts val="1400"/>
              <a:buNone/>
              <a:defRPr sz="964"/>
            </a:lvl3pPr>
            <a:lvl4pPr lvl="3">
              <a:spcBef>
                <a:spcPts val="0"/>
              </a:spcBef>
              <a:spcAft>
                <a:spcPts val="0"/>
              </a:spcAft>
              <a:buSzPts val="1400"/>
              <a:buNone/>
              <a:defRPr sz="964"/>
            </a:lvl4pPr>
            <a:lvl5pPr lvl="4">
              <a:spcBef>
                <a:spcPts val="0"/>
              </a:spcBef>
              <a:spcAft>
                <a:spcPts val="0"/>
              </a:spcAft>
              <a:buSzPts val="1400"/>
              <a:buNone/>
              <a:defRPr sz="964"/>
            </a:lvl5pPr>
            <a:lvl6pPr lvl="5">
              <a:spcBef>
                <a:spcPts val="0"/>
              </a:spcBef>
              <a:spcAft>
                <a:spcPts val="0"/>
              </a:spcAft>
              <a:buSzPts val="1400"/>
              <a:buNone/>
              <a:defRPr sz="964"/>
            </a:lvl6pPr>
            <a:lvl7pPr lvl="6">
              <a:spcBef>
                <a:spcPts val="0"/>
              </a:spcBef>
              <a:spcAft>
                <a:spcPts val="0"/>
              </a:spcAft>
              <a:buSzPts val="1400"/>
              <a:buNone/>
              <a:defRPr sz="964"/>
            </a:lvl7pPr>
            <a:lvl8pPr lvl="7">
              <a:spcBef>
                <a:spcPts val="0"/>
              </a:spcBef>
              <a:spcAft>
                <a:spcPts val="0"/>
              </a:spcAft>
              <a:buSzPts val="1400"/>
              <a:buNone/>
              <a:defRPr sz="964"/>
            </a:lvl8pPr>
            <a:lvl9pPr lvl="8">
              <a:spcBef>
                <a:spcPts val="0"/>
              </a:spcBef>
              <a:spcAft>
                <a:spcPts val="0"/>
              </a:spcAft>
              <a:buSzPts val="1400"/>
              <a:buNone/>
              <a:defRPr sz="964"/>
            </a:lvl9pPr>
          </a:lstStyle>
          <a:p>
            <a:endParaRPr/>
          </a:p>
        </p:txBody>
      </p:sp>
      <p:sp>
        <p:nvSpPr>
          <p:cNvPr id="123" name="Google Shape;123;p20"/>
          <p:cNvSpPr txBox="1">
            <a:spLocks noGrp="1"/>
          </p:cNvSpPr>
          <p:nvPr>
            <p:ph type="subTitle" idx="1"/>
          </p:nvPr>
        </p:nvSpPr>
        <p:spPr>
          <a:xfrm>
            <a:off x="442913"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34822"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615625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8575" y="110153"/>
            <a:ext cx="554344" cy="324000"/>
          </a:xfrm>
          <a:prstGeom prst="rect">
            <a:avLst/>
          </a:prstGeom>
        </p:spPr>
      </p:pic>
      <p:sp>
        <p:nvSpPr>
          <p:cNvPr id="14" name="Rectangle avec coin arrondi 13"/>
          <p:cNvSpPr/>
          <p:nvPr userDrawn="1"/>
        </p:nvSpPr>
        <p:spPr>
          <a:xfrm>
            <a:off x="-7500" y="6449403"/>
            <a:ext cx="576000" cy="414907"/>
          </a:xfrm>
          <a:prstGeom prst="round1Rect">
            <a:avLst/>
          </a:prstGeom>
          <a:gradFill flip="none" rotWithShape="1">
            <a:gsLst>
              <a:gs pos="0">
                <a:srgbClr val="17AEE4"/>
              </a:gs>
              <a:gs pos="100000">
                <a:srgbClr val="17AEE4"/>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avec coin arrondi 18"/>
          <p:cNvSpPr/>
          <p:nvPr userDrawn="1"/>
        </p:nvSpPr>
        <p:spPr>
          <a:xfrm flipH="1">
            <a:off x="11620500" y="6446231"/>
            <a:ext cx="576000" cy="414907"/>
          </a:xfrm>
          <a:prstGeom prst="round1Rect">
            <a:avLst/>
          </a:prstGeom>
          <a:gradFill flip="none" rotWithShape="1">
            <a:gsLst>
              <a:gs pos="0">
                <a:schemeClr val="accent1">
                  <a:lumMod val="5000"/>
                  <a:lumOff val="95000"/>
                </a:schemeClr>
              </a:gs>
              <a:gs pos="100000">
                <a:srgbClr val="E1F5FC"/>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B84E1A-3C5A-4ADD-88AA-0A85ABC19467}"/>
              </a:ext>
            </a:extLst>
          </p:cNvPr>
          <p:cNvSpPr/>
          <p:nvPr userDrawn="1"/>
        </p:nvSpPr>
        <p:spPr>
          <a:xfrm>
            <a:off x="0" y="6617689"/>
            <a:ext cx="12177086"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dirty="0"/>
          </a:p>
        </p:txBody>
      </p:sp>
      <p:sp>
        <p:nvSpPr>
          <p:cNvPr id="25" name="Espace réservé du numéro de diapositive 15"/>
          <p:cNvSpPr txBox="1">
            <a:spLocks/>
          </p:cNvSpPr>
          <p:nvPr userDrawn="1"/>
        </p:nvSpPr>
        <p:spPr>
          <a:xfrm>
            <a:off x="11620500" y="6515496"/>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65000"/>
                  </a:schemeClr>
                </a:solidFill>
              </a:rPr>
              <a:pPr algn="ctr"/>
              <a:t>‹#›</a:t>
            </a:fld>
            <a:endParaRPr lang="fr-BE" dirty="0">
              <a:solidFill>
                <a:schemeClr val="bg1">
                  <a:lumMod val="65000"/>
                </a:schemeClr>
              </a:solidFill>
            </a:endParaRPr>
          </a:p>
        </p:txBody>
      </p:sp>
      <p:cxnSp>
        <p:nvCxnSpPr>
          <p:cNvPr id="26" name="Connecteur droit 2"/>
          <p:cNvCxnSpPr/>
          <p:nvPr userDrawn="1"/>
        </p:nvCxnSpPr>
        <p:spPr>
          <a:xfrm>
            <a:off x="568500" y="6612717"/>
            <a:ext cx="1105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99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78EF96-06DC-438E-9DDA-845E91F1D3E0}"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26078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A1C6-0B82-6520-CF6F-3D6113195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C65DBC52-14B4-ECC8-EFAD-31966F96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3570D6-A267-2D17-44C9-919337574BA3}"/>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EE87B060-5B0B-8C98-0E74-5E8DB8856ED3}"/>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EC8BB820-5F33-7510-909D-5040ECEF9E76}"/>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178210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78EF96-06DC-438E-9DDA-845E91F1D3E0}"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928745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8EF96-06DC-438E-9DDA-845E91F1D3E0}"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624374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78EF96-06DC-438E-9DDA-845E91F1D3E0}"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3241911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78EF96-06DC-438E-9DDA-845E91F1D3E0}"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813010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78EF96-06DC-438E-9DDA-845E91F1D3E0}"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1292916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8EF96-06DC-438E-9DDA-845E91F1D3E0}"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393460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78EF96-06DC-438E-9DDA-845E91F1D3E0}"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2877727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78EF96-06DC-438E-9DDA-845E91F1D3E0}"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1936369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78EF96-06DC-438E-9DDA-845E91F1D3E0}"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233495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78EF96-06DC-438E-9DDA-845E91F1D3E0}"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6931B9-ADF0-489D-9EE6-C37EF823035E}" type="slidenum">
              <a:rPr lang="en-GB" smtClean="0"/>
              <a:t>‹#›</a:t>
            </a:fld>
            <a:endParaRPr lang="en-GB"/>
          </a:p>
        </p:txBody>
      </p:sp>
    </p:spTree>
    <p:extLst>
      <p:ext uri="{BB962C8B-B14F-4D97-AF65-F5344CB8AC3E}">
        <p14:creationId xmlns:p14="http://schemas.microsoft.com/office/powerpoint/2010/main" val="145901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678B-96A6-082E-A5E9-C4A93C9E04B1}"/>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5CB26936-B5BC-5674-6C3E-3B2C7913A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6C0C1743-1568-1B21-AD8F-C23375E70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EACF9CAF-C26E-DC05-7C57-C5545D2FFADB}"/>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6" name="Footer Placeholder 5">
            <a:extLst>
              <a:ext uri="{FF2B5EF4-FFF2-40B4-BE49-F238E27FC236}">
                <a16:creationId xmlns:a16="http://schemas.microsoft.com/office/drawing/2014/main" id="{DC08DE9E-6AAB-38F0-7FD1-34340C711903}"/>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1EABAABF-20B8-5426-6B58-EC9544DCD3EC}"/>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504363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normAutofit/>
          </a:bodyPr>
          <a:lstStyle>
            <a:lvl1pPr>
              <a:defRPr sz="4000" baseline="0">
                <a:solidFill>
                  <a:schemeClr val="accent6">
                    <a:lumMod val="75000"/>
                  </a:schemeClr>
                </a:solidFill>
              </a:defRPr>
            </a:lvl1pPr>
          </a:lstStyle>
          <a:p>
            <a:r>
              <a:rPr lang="fr-FR" dirty="0"/>
              <a:t>Cliquez pour modifier le style du titre première dia</a:t>
            </a:r>
            <a:endParaRPr lang="fr-BE" dirty="0"/>
          </a:p>
        </p:txBody>
      </p:sp>
      <p:sp>
        <p:nvSpPr>
          <p:cNvPr id="3" name="Sous-titr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Tree>
    <p:extLst>
      <p:ext uri="{BB962C8B-B14F-4D97-AF65-F5344CB8AC3E}">
        <p14:creationId xmlns:p14="http://schemas.microsoft.com/office/powerpoint/2010/main" val="2072204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6">
                    <a:lumMod val="75000"/>
                  </a:schemeClr>
                </a:solidFill>
              </a:defRPr>
            </a:lvl1pPr>
          </a:lstStyle>
          <a:p>
            <a:r>
              <a:rPr lang="fr-FR" dirty="0"/>
              <a:t>Cliquez pour modifier le style du titre</a:t>
            </a:r>
            <a:endParaRPr lang="fr-BE" dirty="0"/>
          </a:p>
        </p:txBody>
      </p:sp>
      <p:sp>
        <p:nvSpPr>
          <p:cNvPr id="3" name="Espace réservé du contenu 2"/>
          <p:cNvSpPr>
            <a:spLocks noGrp="1"/>
          </p:cNvSpPr>
          <p:nvPr>
            <p:ph idx="1" hasCustomPrompt="1"/>
          </p:nvPr>
        </p:nvSpPr>
        <p:spPr>
          <a:xfrm>
            <a:off x="431371" y="1556793"/>
            <a:ext cx="10972800" cy="4525963"/>
          </a:xfrm>
        </p:spPr>
        <p:txBody>
          <a:bodyPr/>
          <a:lstStyle>
            <a:lvl1pPr>
              <a:defRPr>
                <a:solidFill>
                  <a:srgbClr val="003399"/>
                </a:solidFill>
              </a:defRPr>
            </a:lvl1pPr>
            <a:lvl2pPr>
              <a:buClr>
                <a:srgbClr val="0070C0"/>
              </a:buClr>
              <a:buFont typeface="Calibri" pitchFamily="34" charset="0"/>
              <a:buChar char="•"/>
              <a:defRPr>
                <a:solidFill>
                  <a:srgbClr val="0070C0"/>
                </a:solidFill>
              </a:defRPr>
            </a:lvl2pPr>
            <a:lvl3pPr>
              <a:buClr>
                <a:srgbClr val="00A7E1"/>
              </a:buClr>
              <a:buFont typeface="Arial" pitchFamily="34" charset="0"/>
              <a:buChar char="•"/>
              <a:defRPr>
                <a:solidFill>
                  <a:srgbClr val="00A7E1"/>
                </a:solidFill>
              </a:defRPr>
            </a:lvl3pPr>
            <a:lvl4pPr>
              <a:buClr>
                <a:srgbClr val="E8A42A"/>
              </a:buClr>
              <a:buFont typeface="Calibri" pitchFamily="34" charset="0"/>
              <a:buChar char="•"/>
              <a:defRPr>
                <a:solidFill>
                  <a:srgbClr val="003399"/>
                </a:solidFill>
              </a:defRPr>
            </a:lvl4pPr>
            <a:lvl5pPr>
              <a:buClr>
                <a:srgbClr val="92D050"/>
              </a:buClr>
              <a:buFont typeface="Arial" pitchFamily="34" charset="0"/>
              <a:buChar char="•"/>
              <a:defRPr>
                <a:solidFill>
                  <a:srgbClr val="003399"/>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50261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normAutofit/>
          </a:bodyPr>
          <a:lstStyle>
            <a:lvl1pPr>
              <a:defRPr sz="3600">
                <a:solidFill>
                  <a:schemeClr val="accent6">
                    <a:lumMod val="75000"/>
                  </a:schemeClr>
                </a:solidFill>
              </a:defRPr>
            </a:lvl1pPr>
          </a:lstStyle>
          <a:p>
            <a:r>
              <a:rPr lang="fr-FR" dirty="0"/>
              <a:t>Cliquez pour modifier le style du titre (page de fin)</a:t>
            </a:r>
            <a:endParaRPr lang="fr-BE" dirty="0"/>
          </a:p>
        </p:txBody>
      </p:sp>
      <p:sp>
        <p:nvSpPr>
          <p:cNvPr id="3" name="Sous-titre 2"/>
          <p:cNvSpPr>
            <a:spLocks noGrp="1"/>
          </p:cNvSpPr>
          <p:nvPr>
            <p:ph type="subTitle" idx="1"/>
          </p:nvPr>
        </p:nvSpPr>
        <p:spPr>
          <a:xfrm>
            <a:off x="1828800" y="3886200"/>
            <a:ext cx="85344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5" name="Rectangle 4"/>
          <p:cNvSpPr/>
          <p:nvPr userDrawn="1"/>
        </p:nvSpPr>
        <p:spPr>
          <a:xfrm>
            <a:off x="655093" y="6337075"/>
            <a:ext cx="4128000" cy="72000"/>
          </a:xfrm>
          <a:prstGeom prst="rect">
            <a:avLst/>
          </a:prstGeom>
          <a:gradFill flip="none" rotWithShape="1">
            <a:gsLst>
              <a:gs pos="0">
                <a:schemeClr val="bg1"/>
              </a:gs>
              <a:gs pos="100000">
                <a:srgbClr val="17AEE4"/>
              </a:gs>
              <a:gs pos="100000">
                <a:srgbClr val="1DC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sz="1800"/>
          </a:p>
        </p:txBody>
      </p:sp>
    </p:spTree>
    <p:extLst>
      <p:ext uri="{BB962C8B-B14F-4D97-AF65-F5344CB8AC3E}">
        <p14:creationId xmlns:p14="http://schemas.microsoft.com/office/powerpoint/2010/main" val="117750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1" name="Rectangle avec coin arrondi 20"/>
          <p:cNvSpPr/>
          <p:nvPr userDrawn="1"/>
        </p:nvSpPr>
        <p:spPr>
          <a:xfrm>
            <a:off x="-1530" y="6518532"/>
            <a:ext cx="576000" cy="316243"/>
          </a:xfrm>
          <a:prstGeom prst="round1Rect">
            <a:avLst/>
          </a:prstGeom>
          <a:gradFill flip="none" rotWithShape="1">
            <a:gsLst>
              <a:gs pos="0">
                <a:srgbClr val="17AEE4"/>
              </a:gs>
              <a:gs pos="100000">
                <a:srgbClr val="17AEE4"/>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609600" y="1600201"/>
            <a:ext cx="10972800" cy="3089699"/>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sp>
        <p:nvSpPr>
          <p:cNvPr id="15" name="Rectangle 14">
            <a:extLst>
              <a:ext uri="{FF2B5EF4-FFF2-40B4-BE49-F238E27FC236}">
                <a16:creationId xmlns:a16="http://schemas.microsoft.com/office/drawing/2014/main" id="{C0B84E1A-3C5A-4ADD-88AA-0A85ABC19467}"/>
              </a:ext>
            </a:extLst>
          </p:cNvPr>
          <p:cNvSpPr/>
          <p:nvPr userDrawn="1"/>
        </p:nvSpPr>
        <p:spPr>
          <a:xfrm rot="10800000">
            <a:off x="788639" y="-2723"/>
            <a:ext cx="11407495" cy="252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Rectangle 15">
            <a:extLst>
              <a:ext uri="{FF2B5EF4-FFF2-40B4-BE49-F238E27FC236}">
                <a16:creationId xmlns:a16="http://schemas.microsoft.com/office/drawing/2014/main" id="{C0B84E1A-3C5A-4ADD-88AA-0A85ABC19467}"/>
              </a:ext>
            </a:extLst>
          </p:cNvPr>
          <p:cNvSpPr/>
          <p:nvPr userDrawn="1"/>
        </p:nvSpPr>
        <p:spPr>
          <a:xfrm>
            <a:off x="0" y="6608164"/>
            <a:ext cx="11515725"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7" name="Espace réservé du numéro de diapositive 15"/>
          <p:cNvSpPr txBox="1">
            <a:spLocks/>
          </p:cNvSpPr>
          <p:nvPr userDrawn="1"/>
        </p:nvSpPr>
        <p:spPr>
          <a:xfrm>
            <a:off x="17884" y="6558188"/>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85000"/>
                  </a:schemeClr>
                </a:solidFill>
              </a:rPr>
              <a:pPr algn="ctr"/>
              <a:t>‹#›</a:t>
            </a:fld>
            <a:endParaRPr lang="fr-BE" dirty="0">
              <a:solidFill>
                <a:schemeClr val="bg1">
                  <a:lumMod val="85000"/>
                </a:schemeClr>
              </a:solidFill>
            </a:endParaRPr>
          </a:p>
        </p:txBody>
      </p: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6124" y="6479610"/>
            <a:ext cx="554344" cy="324000"/>
          </a:xfrm>
          <a:prstGeom prst="rect">
            <a:avLst/>
          </a:prstGeom>
        </p:spPr>
      </p:pic>
      <p:pic>
        <p:nvPicPr>
          <p:cNvPr id="2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1" y="58499"/>
            <a:ext cx="666709" cy="288000"/>
          </a:xfrm>
          <a:prstGeom prst="rect">
            <a:avLst/>
          </a:prstGeom>
        </p:spPr>
      </p:pic>
    </p:spTree>
    <p:extLst>
      <p:ext uri="{BB962C8B-B14F-4D97-AF65-F5344CB8AC3E}">
        <p14:creationId xmlns:p14="http://schemas.microsoft.com/office/powerpoint/2010/main" val="1429090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1" name="Rectangle avec coin arrondi 20"/>
          <p:cNvSpPr/>
          <p:nvPr userDrawn="1"/>
        </p:nvSpPr>
        <p:spPr>
          <a:xfrm>
            <a:off x="-7500" y="6457949"/>
            <a:ext cx="576000" cy="414907"/>
          </a:xfrm>
          <a:prstGeom prst="round1Rect">
            <a:avLst/>
          </a:prstGeom>
          <a:gradFill flip="none" rotWithShape="1">
            <a:gsLst>
              <a:gs pos="0">
                <a:schemeClr val="bg1"/>
              </a:gs>
              <a:gs pos="100000">
                <a:srgbClr val="F4F6D7"/>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avec coin arrondi 19"/>
          <p:cNvSpPr/>
          <p:nvPr userDrawn="1"/>
        </p:nvSpPr>
        <p:spPr>
          <a:xfrm flipH="1">
            <a:off x="11620500" y="6446231"/>
            <a:ext cx="576000" cy="414907"/>
          </a:xfrm>
          <a:prstGeom prst="round1Rect">
            <a:avLst/>
          </a:prstGeom>
          <a:gradFill flip="none" rotWithShape="1">
            <a:gsLst>
              <a:gs pos="0">
                <a:schemeClr val="accent1">
                  <a:lumMod val="5000"/>
                  <a:lumOff val="95000"/>
                </a:schemeClr>
              </a:gs>
              <a:gs pos="100000">
                <a:srgbClr val="E1F5FC"/>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sp>
        <p:nvSpPr>
          <p:cNvPr id="15" name="Rectangle 14">
            <a:extLst>
              <a:ext uri="{FF2B5EF4-FFF2-40B4-BE49-F238E27FC236}">
                <a16:creationId xmlns:a16="http://schemas.microsoft.com/office/drawing/2014/main" id="{C0B84E1A-3C5A-4ADD-88AA-0A85ABC19467}"/>
              </a:ext>
            </a:extLst>
          </p:cNvPr>
          <p:cNvSpPr/>
          <p:nvPr userDrawn="1"/>
        </p:nvSpPr>
        <p:spPr>
          <a:xfrm rot="10800000">
            <a:off x="0" y="6617650"/>
            <a:ext cx="6120000" cy="252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Rectangle 15">
            <a:extLst>
              <a:ext uri="{FF2B5EF4-FFF2-40B4-BE49-F238E27FC236}">
                <a16:creationId xmlns:a16="http://schemas.microsoft.com/office/drawing/2014/main" id="{C0B84E1A-3C5A-4ADD-88AA-0A85ABC19467}"/>
              </a:ext>
            </a:extLst>
          </p:cNvPr>
          <p:cNvSpPr/>
          <p:nvPr userDrawn="1"/>
        </p:nvSpPr>
        <p:spPr>
          <a:xfrm>
            <a:off x="6057086" y="6617689"/>
            <a:ext cx="6120000"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7" name="Espace réservé du numéro de diapositive 15"/>
          <p:cNvSpPr txBox="1">
            <a:spLocks/>
          </p:cNvSpPr>
          <p:nvPr userDrawn="1"/>
        </p:nvSpPr>
        <p:spPr>
          <a:xfrm>
            <a:off x="11620500" y="6515496"/>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65000"/>
                  </a:schemeClr>
                </a:solidFill>
              </a:rPr>
              <a:pPr algn="ctr"/>
              <a:t>‹#›</a:t>
            </a:fld>
            <a:endParaRPr lang="fr-BE" dirty="0">
              <a:solidFill>
                <a:schemeClr val="bg1">
                  <a:lumMod val="65000"/>
                </a:schemeClr>
              </a:solidFill>
            </a:endParaRPr>
          </a:p>
        </p:txBody>
      </p:sp>
      <p:cxnSp>
        <p:nvCxnSpPr>
          <p:cNvPr id="18" name="Connecteur droit 2"/>
          <p:cNvCxnSpPr/>
          <p:nvPr userDrawn="1"/>
        </p:nvCxnSpPr>
        <p:spPr>
          <a:xfrm>
            <a:off x="568500" y="6612717"/>
            <a:ext cx="1105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8575" y="110153"/>
            <a:ext cx="554344" cy="324000"/>
          </a:xfrm>
          <a:prstGeom prst="rect">
            <a:avLst/>
          </a:prstGeom>
        </p:spPr>
      </p:pic>
      <p:pic>
        <p:nvPicPr>
          <p:cNvPr id="2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081" y="128172"/>
            <a:ext cx="666709" cy="288000"/>
          </a:xfrm>
          <a:prstGeom prst="rect">
            <a:avLst/>
          </a:prstGeom>
        </p:spPr>
      </p:pic>
    </p:spTree>
    <p:extLst>
      <p:ext uri="{BB962C8B-B14F-4D97-AF65-F5344CB8AC3E}">
        <p14:creationId xmlns:p14="http://schemas.microsoft.com/office/powerpoint/2010/main" val="2457387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normAutofit/>
          </a:bodyPr>
          <a:lstStyle>
            <a:lvl1pPr>
              <a:defRPr sz="4000" baseline="0">
                <a:solidFill>
                  <a:schemeClr val="accent6">
                    <a:lumMod val="75000"/>
                  </a:schemeClr>
                </a:solidFill>
              </a:defRPr>
            </a:lvl1pPr>
          </a:lstStyle>
          <a:p>
            <a:r>
              <a:rPr lang="fr-FR" dirty="0"/>
              <a:t>Cliquez pour modifier le style du titre première dia</a:t>
            </a:r>
            <a:endParaRPr lang="fr-BE" dirty="0"/>
          </a:p>
        </p:txBody>
      </p:sp>
      <p:sp>
        <p:nvSpPr>
          <p:cNvPr id="3" name="Sous-titr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Tree>
    <p:extLst>
      <p:ext uri="{BB962C8B-B14F-4D97-AF65-F5344CB8AC3E}">
        <p14:creationId xmlns:p14="http://schemas.microsoft.com/office/powerpoint/2010/main" val="3089898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6">
                    <a:lumMod val="75000"/>
                  </a:schemeClr>
                </a:solidFill>
              </a:defRPr>
            </a:lvl1pPr>
          </a:lstStyle>
          <a:p>
            <a:r>
              <a:rPr lang="fr-FR" dirty="0"/>
              <a:t>Cliquez pour modifier le style du titre</a:t>
            </a:r>
            <a:endParaRPr lang="fr-BE" dirty="0"/>
          </a:p>
        </p:txBody>
      </p:sp>
      <p:sp>
        <p:nvSpPr>
          <p:cNvPr id="3" name="Espace réservé du contenu 2"/>
          <p:cNvSpPr>
            <a:spLocks noGrp="1"/>
          </p:cNvSpPr>
          <p:nvPr>
            <p:ph idx="1" hasCustomPrompt="1"/>
          </p:nvPr>
        </p:nvSpPr>
        <p:spPr>
          <a:xfrm>
            <a:off x="431371" y="1556793"/>
            <a:ext cx="10972800" cy="4525963"/>
          </a:xfrm>
        </p:spPr>
        <p:txBody>
          <a:bodyPr/>
          <a:lstStyle>
            <a:lvl1pPr>
              <a:defRPr>
                <a:solidFill>
                  <a:srgbClr val="003399"/>
                </a:solidFill>
              </a:defRPr>
            </a:lvl1pPr>
            <a:lvl2pPr>
              <a:buClr>
                <a:srgbClr val="0070C0"/>
              </a:buClr>
              <a:buFont typeface="Calibri" pitchFamily="34" charset="0"/>
              <a:buChar char="•"/>
              <a:defRPr>
                <a:solidFill>
                  <a:srgbClr val="0070C0"/>
                </a:solidFill>
              </a:defRPr>
            </a:lvl2pPr>
            <a:lvl3pPr>
              <a:buClr>
                <a:srgbClr val="00A7E1"/>
              </a:buClr>
              <a:buFont typeface="Arial" pitchFamily="34" charset="0"/>
              <a:buChar char="•"/>
              <a:defRPr>
                <a:solidFill>
                  <a:srgbClr val="00A7E1"/>
                </a:solidFill>
              </a:defRPr>
            </a:lvl3pPr>
            <a:lvl4pPr>
              <a:buClr>
                <a:srgbClr val="E8A42A"/>
              </a:buClr>
              <a:buFont typeface="Calibri" pitchFamily="34" charset="0"/>
              <a:buChar char="•"/>
              <a:defRPr>
                <a:solidFill>
                  <a:srgbClr val="003399"/>
                </a:solidFill>
              </a:defRPr>
            </a:lvl4pPr>
            <a:lvl5pPr>
              <a:buClr>
                <a:srgbClr val="92D050"/>
              </a:buClr>
              <a:buFont typeface="Arial" pitchFamily="34" charset="0"/>
              <a:buChar char="•"/>
              <a:defRPr>
                <a:solidFill>
                  <a:srgbClr val="003399"/>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174567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normAutofit/>
          </a:bodyPr>
          <a:lstStyle>
            <a:lvl1pPr>
              <a:defRPr sz="3600">
                <a:solidFill>
                  <a:schemeClr val="accent6">
                    <a:lumMod val="75000"/>
                  </a:schemeClr>
                </a:solidFill>
              </a:defRPr>
            </a:lvl1pPr>
          </a:lstStyle>
          <a:p>
            <a:r>
              <a:rPr lang="fr-FR" dirty="0"/>
              <a:t>Cliquez pour modifier le style du titre (page de fin)</a:t>
            </a:r>
            <a:endParaRPr lang="fr-BE" dirty="0"/>
          </a:p>
        </p:txBody>
      </p:sp>
      <p:sp>
        <p:nvSpPr>
          <p:cNvPr id="3" name="Sous-titre 2"/>
          <p:cNvSpPr>
            <a:spLocks noGrp="1"/>
          </p:cNvSpPr>
          <p:nvPr>
            <p:ph type="subTitle" idx="1"/>
          </p:nvPr>
        </p:nvSpPr>
        <p:spPr>
          <a:xfrm>
            <a:off x="1828800" y="3886200"/>
            <a:ext cx="85344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5" name="Rectangle 4"/>
          <p:cNvSpPr/>
          <p:nvPr userDrawn="1"/>
        </p:nvSpPr>
        <p:spPr>
          <a:xfrm>
            <a:off x="655093" y="6337075"/>
            <a:ext cx="4128000" cy="72000"/>
          </a:xfrm>
          <a:prstGeom prst="rect">
            <a:avLst/>
          </a:prstGeom>
          <a:gradFill flip="none" rotWithShape="1">
            <a:gsLst>
              <a:gs pos="0">
                <a:schemeClr val="bg1"/>
              </a:gs>
              <a:gs pos="100000">
                <a:srgbClr val="17AEE4"/>
              </a:gs>
              <a:gs pos="100000">
                <a:srgbClr val="1DC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sz="1800"/>
          </a:p>
        </p:txBody>
      </p:sp>
    </p:spTree>
    <p:extLst>
      <p:ext uri="{BB962C8B-B14F-4D97-AF65-F5344CB8AC3E}">
        <p14:creationId xmlns:p14="http://schemas.microsoft.com/office/powerpoint/2010/main" val="2671537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1" name="Rectangle avec coin arrondi 20"/>
          <p:cNvSpPr/>
          <p:nvPr userDrawn="1"/>
        </p:nvSpPr>
        <p:spPr>
          <a:xfrm>
            <a:off x="-7500" y="6457949"/>
            <a:ext cx="576000" cy="414907"/>
          </a:xfrm>
          <a:prstGeom prst="round1Rect">
            <a:avLst/>
          </a:prstGeom>
          <a:gradFill flip="none" rotWithShape="1">
            <a:gsLst>
              <a:gs pos="0">
                <a:schemeClr val="bg1"/>
              </a:gs>
              <a:gs pos="100000">
                <a:srgbClr val="F4F6D7"/>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avec coin arrondi 19"/>
          <p:cNvSpPr/>
          <p:nvPr userDrawn="1"/>
        </p:nvSpPr>
        <p:spPr>
          <a:xfrm flipH="1">
            <a:off x="11620500" y="6446231"/>
            <a:ext cx="576000" cy="414907"/>
          </a:xfrm>
          <a:prstGeom prst="round1Rect">
            <a:avLst/>
          </a:prstGeom>
          <a:gradFill flip="none" rotWithShape="1">
            <a:gsLst>
              <a:gs pos="0">
                <a:schemeClr val="accent1">
                  <a:lumMod val="5000"/>
                  <a:lumOff val="95000"/>
                </a:schemeClr>
              </a:gs>
              <a:gs pos="100000">
                <a:srgbClr val="E1F5FC"/>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sp>
        <p:nvSpPr>
          <p:cNvPr id="15" name="Rectangle 14">
            <a:extLst>
              <a:ext uri="{FF2B5EF4-FFF2-40B4-BE49-F238E27FC236}">
                <a16:creationId xmlns:a16="http://schemas.microsoft.com/office/drawing/2014/main" id="{C0B84E1A-3C5A-4ADD-88AA-0A85ABC19467}"/>
              </a:ext>
            </a:extLst>
          </p:cNvPr>
          <p:cNvSpPr/>
          <p:nvPr userDrawn="1"/>
        </p:nvSpPr>
        <p:spPr>
          <a:xfrm rot="10800000">
            <a:off x="0" y="6617650"/>
            <a:ext cx="6120000" cy="252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Rectangle 15">
            <a:extLst>
              <a:ext uri="{FF2B5EF4-FFF2-40B4-BE49-F238E27FC236}">
                <a16:creationId xmlns:a16="http://schemas.microsoft.com/office/drawing/2014/main" id="{C0B84E1A-3C5A-4ADD-88AA-0A85ABC19467}"/>
              </a:ext>
            </a:extLst>
          </p:cNvPr>
          <p:cNvSpPr/>
          <p:nvPr userDrawn="1"/>
        </p:nvSpPr>
        <p:spPr>
          <a:xfrm>
            <a:off x="6057086" y="6617689"/>
            <a:ext cx="6120000"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7" name="Espace réservé du numéro de diapositive 15"/>
          <p:cNvSpPr txBox="1">
            <a:spLocks/>
          </p:cNvSpPr>
          <p:nvPr userDrawn="1"/>
        </p:nvSpPr>
        <p:spPr>
          <a:xfrm>
            <a:off x="11620500" y="6515496"/>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65000"/>
                  </a:schemeClr>
                </a:solidFill>
              </a:rPr>
              <a:pPr algn="ctr"/>
              <a:t>‹#›</a:t>
            </a:fld>
            <a:endParaRPr lang="fr-BE" dirty="0">
              <a:solidFill>
                <a:schemeClr val="bg1">
                  <a:lumMod val="65000"/>
                </a:schemeClr>
              </a:solidFill>
            </a:endParaRPr>
          </a:p>
        </p:txBody>
      </p:sp>
      <p:cxnSp>
        <p:nvCxnSpPr>
          <p:cNvPr id="18" name="Connecteur droit 2"/>
          <p:cNvCxnSpPr/>
          <p:nvPr userDrawn="1"/>
        </p:nvCxnSpPr>
        <p:spPr>
          <a:xfrm>
            <a:off x="568500" y="6612717"/>
            <a:ext cx="11052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8575" y="110153"/>
            <a:ext cx="554344" cy="324000"/>
          </a:xfrm>
          <a:prstGeom prst="rect">
            <a:avLst/>
          </a:prstGeom>
        </p:spPr>
      </p:pic>
      <p:pic>
        <p:nvPicPr>
          <p:cNvPr id="2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081" y="128172"/>
            <a:ext cx="666709" cy="288000"/>
          </a:xfrm>
          <a:prstGeom prst="rect">
            <a:avLst/>
          </a:prstGeom>
        </p:spPr>
      </p:pic>
    </p:spTree>
    <p:extLst>
      <p:ext uri="{BB962C8B-B14F-4D97-AF65-F5344CB8AC3E}">
        <p14:creationId xmlns:p14="http://schemas.microsoft.com/office/powerpoint/2010/main" val="3083170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1" name="Rectangle avec coin arrondi 20"/>
          <p:cNvSpPr/>
          <p:nvPr userDrawn="1"/>
        </p:nvSpPr>
        <p:spPr>
          <a:xfrm>
            <a:off x="-1530" y="6518532"/>
            <a:ext cx="576000" cy="316243"/>
          </a:xfrm>
          <a:prstGeom prst="round1Rect">
            <a:avLst/>
          </a:prstGeom>
          <a:gradFill flip="none" rotWithShape="1">
            <a:gsLst>
              <a:gs pos="0">
                <a:srgbClr val="17AEE4"/>
              </a:gs>
              <a:gs pos="100000">
                <a:srgbClr val="17AEE4"/>
              </a:gs>
            </a:gsLst>
            <a:lin ang="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609600" y="1600201"/>
            <a:ext cx="10972800" cy="3089699"/>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09600" y="5761039"/>
            <a:ext cx="2743200" cy="365125"/>
          </a:xfrm>
          <a:prstGeom prst="rect">
            <a:avLst/>
          </a:prstGeom>
        </p:spPr>
        <p:txBody>
          <a:bodyPr/>
          <a:lstStyle/>
          <a:p>
            <a:fld id="{9687A47D-EEF9-40EA-9EDD-A591B0FB9BC9}" type="datetime1">
              <a:rPr lang="fr-BE" smtClean="0"/>
              <a:t>19-04-2023</a:t>
            </a:fld>
            <a:endParaRPr lang="fr-BE" dirty="0"/>
          </a:p>
        </p:txBody>
      </p:sp>
      <p:sp>
        <p:nvSpPr>
          <p:cNvPr id="5" name="Footer Placeholder 4"/>
          <p:cNvSpPr>
            <a:spLocks noGrp="1"/>
          </p:cNvSpPr>
          <p:nvPr>
            <p:ph type="ftr" sz="quarter" idx="11"/>
          </p:nvPr>
        </p:nvSpPr>
        <p:spPr>
          <a:xfrm>
            <a:off x="4038600" y="5761039"/>
            <a:ext cx="4114800" cy="365125"/>
          </a:xfrm>
          <a:prstGeom prst="rect">
            <a:avLst/>
          </a:prstGeom>
        </p:spPr>
        <p:txBody>
          <a:bodyPr/>
          <a:lstStyle/>
          <a:p>
            <a:endParaRPr lang="fr-BE" dirty="0"/>
          </a:p>
        </p:txBody>
      </p:sp>
      <p:sp>
        <p:nvSpPr>
          <p:cNvPr id="15" name="Rectangle 14">
            <a:extLst>
              <a:ext uri="{FF2B5EF4-FFF2-40B4-BE49-F238E27FC236}">
                <a16:creationId xmlns:a16="http://schemas.microsoft.com/office/drawing/2014/main" id="{C0B84E1A-3C5A-4ADD-88AA-0A85ABC19467}"/>
              </a:ext>
            </a:extLst>
          </p:cNvPr>
          <p:cNvSpPr/>
          <p:nvPr userDrawn="1"/>
        </p:nvSpPr>
        <p:spPr>
          <a:xfrm rot="10800000">
            <a:off x="788639" y="-2723"/>
            <a:ext cx="11407495" cy="252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Rectangle 15">
            <a:extLst>
              <a:ext uri="{FF2B5EF4-FFF2-40B4-BE49-F238E27FC236}">
                <a16:creationId xmlns:a16="http://schemas.microsoft.com/office/drawing/2014/main" id="{C0B84E1A-3C5A-4ADD-88AA-0A85ABC19467}"/>
              </a:ext>
            </a:extLst>
          </p:cNvPr>
          <p:cNvSpPr/>
          <p:nvPr userDrawn="1"/>
        </p:nvSpPr>
        <p:spPr>
          <a:xfrm>
            <a:off x="0" y="6608164"/>
            <a:ext cx="11515725" cy="252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7" name="Espace réservé du numéro de diapositive 15"/>
          <p:cNvSpPr txBox="1">
            <a:spLocks/>
          </p:cNvSpPr>
          <p:nvPr userDrawn="1"/>
        </p:nvSpPr>
        <p:spPr>
          <a:xfrm>
            <a:off x="17884" y="6558188"/>
            <a:ext cx="556586" cy="299812"/>
          </a:xfrm>
          <a:prstGeom prst="rect">
            <a:avLst/>
          </a:prstGeom>
          <a:ln>
            <a:noFill/>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F169F6-B930-4E69-A52C-2C36340E9BE2}" type="slidenum">
              <a:rPr lang="fr-BE" smtClean="0">
                <a:solidFill>
                  <a:schemeClr val="bg1">
                    <a:lumMod val="85000"/>
                  </a:schemeClr>
                </a:solidFill>
              </a:rPr>
              <a:pPr algn="ctr"/>
              <a:t>‹#›</a:t>
            </a:fld>
            <a:endParaRPr lang="fr-BE" dirty="0">
              <a:solidFill>
                <a:schemeClr val="bg1">
                  <a:lumMod val="85000"/>
                </a:schemeClr>
              </a:solidFill>
            </a:endParaRPr>
          </a:p>
        </p:txBody>
      </p:sp>
      <p:pic>
        <p:nvPicPr>
          <p:cNvPr id="23" name="Image 9">
            <a:extLst>
              <a:ext uri="{FF2B5EF4-FFF2-40B4-BE49-F238E27FC236}">
                <a16:creationId xmlns:a16="http://schemas.microsoft.com/office/drawing/2014/main" id="{1F4FF4BE-363E-49D8-96C3-3631BFCAD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6124" y="6479610"/>
            <a:ext cx="554344" cy="324000"/>
          </a:xfrm>
          <a:prstGeom prst="rect">
            <a:avLst/>
          </a:prstGeom>
        </p:spPr>
      </p:pic>
      <p:pic>
        <p:nvPicPr>
          <p:cNvPr id="2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1" y="58499"/>
            <a:ext cx="666709" cy="288000"/>
          </a:xfrm>
          <a:prstGeom prst="rect">
            <a:avLst/>
          </a:prstGeom>
        </p:spPr>
      </p:pic>
    </p:spTree>
    <p:extLst>
      <p:ext uri="{BB962C8B-B14F-4D97-AF65-F5344CB8AC3E}">
        <p14:creationId xmlns:p14="http://schemas.microsoft.com/office/powerpoint/2010/main" val="416879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2DF4-DBD8-38F4-63B9-282778C0BF10}"/>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26C40315-CAF7-06D2-86F9-0414C1F5F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6B7AE-8181-DB25-A982-E56E055076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4CBBA2C8-8332-598C-B85C-DA92B1E7B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80EF1-9FF5-9A5A-8E7D-C2F47F7E9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DA9A02C8-F088-7162-EDDE-8BA3E4744755}"/>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8" name="Footer Placeholder 7">
            <a:extLst>
              <a:ext uri="{FF2B5EF4-FFF2-40B4-BE49-F238E27FC236}">
                <a16:creationId xmlns:a16="http://schemas.microsoft.com/office/drawing/2014/main" id="{727118ED-53F5-1158-FF30-FBED211913B4}"/>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61D0C036-4655-A13F-6282-B75A45584C3B}"/>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1324031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solidFill>
                  <a:schemeClr val="tx1">
                    <a:lumMod val="65000"/>
                    <a:lumOff val="35000"/>
                  </a:schemeClr>
                </a:solidFill>
                <a:latin typeface="+mn-lt"/>
              </a:defRPr>
            </a:lvl1pPr>
          </a:lstStyle>
          <a:p>
            <a:r>
              <a:rPr lang="en-US" dirty="0"/>
              <a:t>Click to edit Master title style</a:t>
            </a:r>
            <a:endParaRPr lang="fr-BE" dirty="0"/>
          </a:p>
        </p:txBody>
      </p:sp>
      <p:sp>
        <p:nvSpPr>
          <p:cNvPr id="8"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05/11/2021</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1119606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77C9F2"/>
                </a:solidFill>
                <a:latin typeface="+mj-lt"/>
              </a:defRPr>
            </a:lvl1pPr>
          </a:lstStyle>
          <a:p>
            <a:r>
              <a:rPr lang="en-US" dirty="0"/>
              <a:t>Click to edit Master title style</a:t>
            </a:r>
            <a:endParaRPr lang="fr-BE" dirty="0"/>
          </a:p>
        </p:txBody>
      </p:sp>
      <p:sp>
        <p:nvSpPr>
          <p:cNvPr id="3" name="Content Placeholder 2"/>
          <p:cNvSpPr>
            <a:spLocks noGrp="1"/>
          </p:cNvSpPr>
          <p:nvPr>
            <p:ph idx="1"/>
          </p:nvPr>
        </p:nvSpPr>
        <p:spPr>
          <a:xfrm>
            <a:off x="609600" y="1052736"/>
            <a:ext cx="109728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05/11/2021</a:t>
            </a:r>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3340622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05/11/2021</a:t>
            </a:r>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508803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a:t>Click to edit Master title style</a:t>
            </a:r>
            <a:endParaRPr lang="fr-BE"/>
          </a:p>
        </p:txBody>
      </p:sp>
      <p:sp>
        <p:nvSpPr>
          <p:cNvPr id="3" name="Content Placeholder 2"/>
          <p:cNvSpPr>
            <a:spLocks noGrp="1"/>
          </p:cNvSpPr>
          <p:nvPr>
            <p:ph sz="half" idx="1"/>
          </p:nvPr>
        </p:nvSpPr>
        <p:spPr>
          <a:xfrm>
            <a:off x="609600" y="1052736"/>
            <a:ext cx="53848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052736"/>
            <a:ext cx="53848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170740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lvl1pPr>
          </a:lstStyle>
          <a:p>
            <a:r>
              <a:rPr lang="en-US" dirty="0"/>
              <a:t>Click to edit Master title style</a:t>
            </a:r>
            <a:endParaRPr lang="fr-BE" dirty="0"/>
          </a:p>
        </p:txBody>
      </p:sp>
      <p:sp>
        <p:nvSpPr>
          <p:cNvPr id="3" name="Text Placeholder 2"/>
          <p:cNvSpPr>
            <a:spLocks noGrp="1"/>
          </p:cNvSpPr>
          <p:nvPr>
            <p:ph type="body" idx="1"/>
          </p:nvPr>
        </p:nvSpPr>
        <p:spPr>
          <a:xfrm>
            <a:off x="609600" y="1051646"/>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34334"/>
            <a:ext cx="5386917"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051646"/>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4334"/>
            <a:ext cx="5389033"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0"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11" name="Slide Number Placeholder 5"/>
          <p:cNvSpPr>
            <a:spLocks noGrp="1"/>
          </p:cNvSpPr>
          <p:nvPr>
            <p:ph type="sldNum" sz="quarter" idx="11"/>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2690195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a:t>Click to edit Master title style</a:t>
            </a:r>
            <a:endParaRPr lang="fr-BE"/>
          </a:p>
        </p:txBody>
      </p:sp>
      <p:sp>
        <p:nvSpPr>
          <p:cNvPr id="6"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7"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299232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6"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2996833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3050496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5/10/2021</a:t>
            </a:r>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1341616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fr-BE"/>
              <a:t>- </a:t>
            </a:r>
            <a:fld id="{30A9230E-FFBB-4CCB-ABD7-198084EDE768}" type="slidenum">
              <a:rPr lang="fr-BE" smtClean="0"/>
              <a:pPr/>
              <a:t>‹#›</a:t>
            </a:fld>
            <a:r>
              <a:rPr lang="fr-BE"/>
              <a:t> -</a:t>
            </a:r>
            <a:endParaRPr lang="fr-BE" dirty="0"/>
          </a:p>
        </p:txBody>
      </p:sp>
      <p:sp>
        <p:nvSpPr>
          <p:cNvPr id="6" name="Title 10"/>
          <p:cNvSpPr txBox="1">
            <a:spLocks/>
          </p:cNvSpPr>
          <p:nvPr userDrawn="1"/>
        </p:nvSpPr>
        <p:spPr>
          <a:xfrm>
            <a:off x="884051" y="1150432"/>
            <a:ext cx="5376597" cy="29873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nl-BE" sz="3600" dirty="0">
                <a:solidFill>
                  <a:srgbClr val="C00000"/>
                </a:solidFill>
              </a:rPr>
              <a:t>BEDANKT! </a:t>
            </a:r>
            <a:br>
              <a:rPr lang="nl-BE" sz="3600" dirty="0">
                <a:solidFill>
                  <a:srgbClr val="C00000"/>
                </a:solidFill>
              </a:rPr>
            </a:br>
            <a:r>
              <a:rPr lang="nl-BE" sz="3600" dirty="0">
                <a:solidFill>
                  <a:srgbClr val="C00000"/>
                </a:solidFill>
              </a:rPr>
              <a:t>Vragen ?</a:t>
            </a:r>
          </a:p>
        </p:txBody>
      </p:sp>
      <p:grpSp>
        <p:nvGrpSpPr>
          <p:cNvPr id="7" name="Group 11"/>
          <p:cNvGrpSpPr>
            <a:grpSpLocks/>
          </p:cNvGrpSpPr>
          <p:nvPr userDrawn="1"/>
        </p:nvGrpSpPr>
        <p:grpSpPr bwMode="auto">
          <a:xfrm>
            <a:off x="6503455" y="2852936"/>
            <a:ext cx="5691717" cy="2800350"/>
            <a:chOff x="4406900" y="2676525"/>
            <a:chExt cx="4268788" cy="2801603"/>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fr-BE" altLang="en-US" sz="1600" dirty="0">
                  <a:latin typeface="+mn-lt"/>
                  <a:cs typeface="Arial" pitchFamily="34" charset="0"/>
                </a:rPr>
                <a:t>frank.robben@ehealth.fgov.be </a:t>
              </a:r>
            </a:p>
            <a:p>
              <a:pPr>
                <a:defRPr/>
              </a:pP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@FrRobben</a:t>
              </a:r>
            </a:p>
            <a:p>
              <a:pPr>
                <a:defRPr/>
              </a:pP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https://www.ehealth.fgov.be</a:t>
              </a:r>
            </a:p>
            <a:p>
              <a:pPr>
                <a:defRPr/>
              </a:pPr>
              <a:r>
                <a:rPr lang="fr-BE" altLang="en-US" sz="1600" dirty="0">
                  <a:latin typeface="+mn-lt"/>
                  <a:cs typeface="Arial" pitchFamily="34" charset="0"/>
                  <a:sym typeface="Arial" pitchFamily="34" charset="0"/>
                </a:rPr>
                <a:t>https://www.ksz.fgov.be</a:t>
              </a:r>
            </a:p>
            <a:p>
              <a:pPr>
                <a:defRPr/>
              </a:pPr>
              <a:r>
                <a:rPr lang="fr-BE" altLang="en-US" sz="1600" dirty="0">
                  <a:latin typeface="+mn-lt"/>
                  <a:cs typeface="Arial" pitchFamily="34" charset="0"/>
                  <a:sym typeface="Arial" pitchFamily="34" charset="0"/>
                </a:rPr>
                <a:t>https://www.frankrobben.be</a:t>
              </a:r>
              <a:endParaRPr lang="fr-BE" altLang="en-US" sz="1600" dirty="0">
                <a:latin typeface="+mn-lt"/>
                <a:cs typeface="Arial" pitchFamily="34" charset="0"/>
              </a:endParaRPr>
            </a:p>
          </p:txBody>
        </p:sp>
      </p:gr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8976320" y="6302996"/>
            <a:ext cx="2688299" cy="531341"/>
          </a:xfrm>
          <a:prstGeom prst="rect">
            <a:avLst/>
          </a:prstGeom>
        </p:spPr>
      </p:pic>
    </p:spTree>
    <p:extLst>
      <p:ext uri="{BB962C8B-B14F-4D97-AF65-F5344CB8AC3E}">
        <p14:creationId xmlns:p14="http://schemas.microsoft.com/office/powerpoint/2010/main" val="7620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BAEB-BA14-7C72-D253-ACF8EAC1E6E9}"/>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D3B7E928-CE4E-692D-4DF8-D71BDD7A6F18}"/>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4" name="Footer Placeholder 3">
            <a:extLst>
              <a:ext uri="{FF2B5EF4-FFF2-40B4-BE49-F238E27FC236}">
                <a16:creationId xmlns:a16="http://schemas.microsoft.com/office/drawing/2014/main" id="{90F68099-80EE-C31B-DB53-C2614B9A4A7B}"/>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E8267A50-C2E4-86D1-F90D-5141BA23C6F6}"/>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7805366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914400" y="4005263"/>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5706534" y="3619500"/>
            <a:ext cx="5691717"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fr-BE" altLang="en-US" sz="1600" dirty="0">
                  <a:cs typeface="Arial" pitchFamily="34" charset="0"/>
                </a:rPr>
                <a:t>frank.robben@ehealth.fgov.be </a:t>
              </a:r>
            </a:p>
            <a:p>
              <a:pPr>
                <a:defRPr/>
              </a:pPr>
              <a:endParaRPr lang="fr-BE" altLang="en-US" sz="1600" dirty="0">
                <a:cs typeface="Arial" pitchFamily="34" charset="0"/>
                <a:sym typeface="Arial" pitchFamily="34" charset="0"/>
              </a:endParaRPr>
            </a:p>
            <a:p>
              <a:pPr>
                <a:defRPr/>
              </a:pPr>
              <a:r>
                <a:rPr lang="fr-BE" altLang="en-US" sz="1600" dirty="0">
                  <a:cs typeface="Arial" pitchFamily="34" charset="0"/>
                  <a:sym typeface="Arial" pitchFamily="34" charset="0"/>
                </a:rPr>
                <a:t>@FrRobben</a:t>
              </a:r>
            </a:p>
            <a:p>
              <a:pPr>
                <a:defRPr/>
              </a:pPr>
              <a:endParaRPr lang="fr-BE" altLang="en-US" sz="1600" dirty="0">
                <a:cs typeface="Arial" pitchFamily="34" charset="0"/>
                <a:sym typeface="Arial" pitchFamily="34" charset="0"/>
              </a:endParaRPr>
            </a:p>
            <a:p>
              <a:pPr>
                <a:defRPr/>
              </a:pPr>
              <a:r>
                <a:rPr lang="fr-BE" altLang="en-US" sz="1600" dirty="0">
                  <a:cs typeface="Arial" pitchFamily="34" charset="0"/>
                  <a:sym typeface="Arial" pitchFamily="34" charset="0"/>
                </a:rPr>
                <a:t>https://www.ehealth.fgov.be</a:t>
              </a:r>
            </a:p>
            <a:p>
              <a:pPr>
                <a:defRPr/>
              </a:pPr>
              <a:r>
                <a:rPr lang="fr-BE" altLang="en-US" sz="1600" dirty="0">
                  <a:cs typeface="Arial" pitchFamily="34" charset="0"/>
                  <a:sym typeface="Arial" pitchFamily="34" charset="0"/>
                </a:rPr>
                <a:t>http://www.ksz.fgov.be</a:t>
              </a:r>
            </a:p>
            <a:p>
              <a:pPr>
                <a:defRPr/>
              </a:pPr>
              <a:r>
                <a:rPr lang="fr-BE" altLang="en-US" sz="1600" dirty="0">
                  <a:cs typeface="Arial" pitchFamily="34" charset="0"/>
                  <a:sym typeface="Arial" pitchFamily="34" charset="0"/>
                </a:rPr>
                <a:t>http://www.frankrobben.be</a:t>
              </a:r>
              <a:endParaRPr lang="fr-BE" altLang="en-US" sz="1600" dirty="0">
                <a:cs typeface="Arial" pitchFamily="34" charset="0"/>
              </a:endParaRPr>
            </a:p>
          </p:txBody>
        </p:sp>
      </p:grpSp>
      <p:sp>
        <p:nvSpPr>
          <p:cNvPr id="2" name="Title 1"/>
          <p:cNvSpPr>
            <a:spLocks noGrp="1"/>
          </p:cNvSpPr>
          <p:nvPr>
            <p:ph type="ctrTitle"/>
          </p:nvPr>
        </p:nvSpPr>
        <p:spPr>
          <a:xfrm>
            <a:off x="914400" y="1861816"/>
            <a:ext cx="10464800" cy="1927225"/>
          </a:xfrm>
        </p:spPr>
        <p:txBody>
          <a:bodyPr anchor="b">
            <a:noAutofit/>
          </a:bodyPr>
          <a:lstStyle>
            <a:lvl1pPr>
              <a:defRPr sz="5400" cap="all" baseline="0"/>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r>
              <a:rPr lang="nl-BE"/>
              <a:t>5/10/2021</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38955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lide one horizontal part blue">
  <p:cSld name="Slide one horizontal part blue">
    <p:spTree>
      <p:nvGrpSpPr>
        <p:cNvPr id="1" name="Shape 15"/>
        <p:cNvGrpSpPr/>
        <p:nvPr/>
      </p:nvGrpSpPr>
      <p:grpSpPr>
        <a:xfrm>
          <a:off x="0" y="0"/>
          <a:ext cx="0" cy="0"/>
          <a:chOff x="0" y="0"/>
          <a:chExt cx="0" cy="0"/>
        </a:xfrm>
      </p:grpSpPr>
      <p:sp>
        <p:nvSpPr>
          <p:cNvPr id="16" name="Google Shape;16;p40"/>
          <p:cNvSpPr/>
          <p:nvPr/>
        </p:nvSpPr>
        <p:spPr>
          <a:xfrm>
            <a:off x="1" y="-1"/>
            <a:ext cx="12192001" cy="720000"/>
          </a:xfrm>
          <a:prstGeom prst="rect">
            <a:avLst/>
          </a:prstGeom>
          <a:solidFill>
            <a:srgbClr val="1600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17" name="Google Shape;17;p40"/>
          <p:cNvSpPr txBox="1">
            <a:spLocks noGrp="1"/>
          </p:cNvSpPr>
          <p:nvPr>
            <p:ph type="body" idx="1"/>
          </p:nvPr>
        </p:nvSpPr>
        <p:spPr>
          <a:xfrm>
            <a:off x="609600" y="1791170"/>
            <a:ext cx="10972800" cy="4218671"/>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Font typeface="Noto Sans Symbols"/>
              <a:buChar char="▪"/>
              <a:defRPr sz="2400" b="1" i="0">
                <a:latin typeface="Alegreya Sans"/>
                <a:ea typeface="Alegreya Sans"/>
                <a:cs typeface="Alegreya Sans"/>
                <a:sym typeface="Alegreya Sans"/>
              </a:defRPr>
            </a:lvl1pPr>
            <a:lvl2pPr marL="1219170" lvl="1" indent="-431789" algn="l">
              <a:lnSpc>
                <a:spcPct val="100000"/>
              </a:lnSpc>
              <a:spcBef>
                <a:spcPts val="400"/>
              </a:spcBef>
              <a:spcAft>
                <a:spcPts val="0"/>
              </a:spcAft>
              <a:buClr>
                <a:srgbClr val="1600FF"/>
              </a:buClr>
              <a:buSzPts val="1500"/>
              <a:buFont typeface="Noto Sans Symbols"/>
              <a:buChar char="▪"/>
              <a:defRPr sz="2000">
                <a:solidFill>
                  <a:srgbClr val="1600FF"/>
                </a:solidFill>
              </a:defRPr>
            </a:lvl2pPr>
            <a:lvl3pPr marL="1828754" lvl="2" indent="-397923" algn="l">
              <a:lnSpc>
                <a:spcPct val="100000"/>
              </a:lnSpc>
              <a:spcBef>
                <a:spcPts val="293"/>
              </a:spcBef>
              <a:spcAft>
                <a:spcPts val="0"/>
              </a:spcAft>
              <a:buClr>
                <a:schemeClr val="dk1"/>
              </a:buClr>
              <a:buSzPts val="1100"/>
              <a:buFont typeface="Noto Sans Symbols"/>
              <a:buChar char="▪"/>
              <a:defRPr sz="1467">
                <a:solidFill>
                  <a:schemeClr val="dk1"/>
                </a:solidFill>
              </a:defRPr>
            </a:lvl3pPr>
            <a:lvl4pPr marL="2438339" lvl="3" indent="-397923" algn="l">
              <a:lnSpc>
                <a:spcPct val="100000"/>
              </a:lnSpc>
              <a:spcBef>
                <a:spcPts val="293"/>
              </a:spcBef>
              <a:spcAft>
                <a:spcPts val="0"/>
              </a:spcAft>
              <a:buClr>
                <a:schemeClr val="dk2"/>
              </a:buClr>
              <a:buSzPts val="1100"/>
              <a:buFont typeface="Noto Sans Symbols"/>
              <a:buChar char="▪"/>
              <a:defRPr sz="1467"/>
            </a:lvl4pPr>
            <a:lvl5pPr marL="3047924" lvl="4" indent="-380990" algn="l">
              <a:lnSpc>
                <a:spcPct val="60000"/>
              </a:lnSpc>
              <a:spcBef>
                <a:spcPts val="240"/>
              </a:spcBef>
              <a:spcAft>
                <a:spcPts val="0"/>
              </a:spcAft>
              <a:buClr>
                <a:schemeClr val="dk1"/>
              </a:buClr>
              <a:buSzPts val="9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dirty="0"/>
          </a:p>
        </p:txBody>
      </p:sp>
      <p:sp>
        <p:nvSpPr>
          <p:cNvPr id="18" name="Google Shape;18;p40"/>
          <p:cNvSpPr txBox="1">
            <a:spLocks noGrp="1"/>
          </p:cNvSpPr>
          <p:nvPr>
            <p:ph type="title"/>
          </p:nvPr>
        </p:nvSpPr>
        <p:spPr>
          <a:xfrm>
            <a:off x="609600" y="960000"/>
            <a:ext cx="10972800" cy="5958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500"/>
              <a:buFont typeface="Alegreya Sans"/>
              <a:buNone/>
              <a:defRPr sz="46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0"/>
          <p:cNvSpPr txBox="1">
            <a:spLocks noGrp="1"/>
          </p:cNvSpPr>
          <p:nvPr>
            <p:ph type="sldNum" idx="12"/>
          </p:nvPr>
        </p:nvSpPr>
        <p:spPr>
          <a:xfrm>
            <a:off x="8737600" y="6173788"/>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rgbClr val="1600FF"/>
                </a:solidFill>
                <a:latin typeface="Alegreya Sans"/>
                <a:ea typeface="Alegreya Sans"/>
                <a:cs typeface="Alegreya Sans"/>
                <a:sym typeface="Alegreya Sans"/>
              </a:defRPr>
            </a:lvl9pPr>
          </a:lstStyle>
          <a:p>
            <a:fld id="{00000000-1234-1234-1234-123412341234}" type="slidenum">
              <a:rPr lang="nl-BE" smtClean="0"/>
              <a:pPr/>
              <a:t>‹#›</a:t>
            </a:fld>
            <a:endParaRPr lang="nl-BE"/>
          </a:p>
        </p:txBody>
      </p:sp>
      <p:pic>
        <p:nvPicPr>
          <p:cNvPr id="20" name="Google Shape;20;p40"/>
          <p:cNvPicPr preferRelativeResize="0"/>
          <p:nvPr/>
        </p:nvPicPr>
        <p:blipFill rotWithShape="1">
          <a:blip r:embed="rId2">
            <a:alphaModFix/>
          </a:blip>
          <a:srcRect l="80144" b="87944"/>
          <a:stretch/>
        </p:blipFill>
        <p:spPr>
          <a:xfrm>
            <a:off x="9771143" y="-12724"/>
            <a:ext cx="2420859" cy="827544"/>
          </a:xfrm>
          <a:prstGeom prst="rect">
            <a:avLst/>
          </a:prstGeom>
          <a:noFill/>
          <a:ln>
            <a:noFill/>
          </a:ln>
        </p:spPr>
      </p:pic>
    </p:spTree>
    <p:extLst>
      <p:ext uri="{BB962C8B-B14F-4D97-AF65-F5344CB8AC3E}">
        <p14:creationId xmlns:p14="http://schemas.microsoft.com/office/powerpoint/2010/main" val="94636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D1269-28BB-AFF0-7DCD-3D47F147611B}"/>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3" name="Footer Placeholder 2">
            <a:extLst>
              <a:ext uri="{FF2B5EF4-FFF2-40B4-BE49-F238E27FC236}">
                <a16:creationId xmlns:a16="http://schemas.microsoft.com/office/drawing/2014/main" id="{EC0F8B69-B773-1497-9575-0D613CF234F8}"/>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C0B85A4F-BB01-B622-BFFA-D6FCF71BE12E}"/>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415363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EE1-01D1-E8A3-98F9-3CB78587F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D0AB5618-3104-1B3D-AA61-E75254DF3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0AA373FF-DCC0-8C99-BD40-E12CB0A2F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76DC2-57C0-E32F-6B06-1EC7CF240DA8}"/>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6" name="Footer Placeholder 5">
            <a:extLst>
              <a:ext uri="{FF2B5EF4-FFF2-40B4-BE49-F238E27FC236}">
                <a16:creationId xmlns:a16="http://schemas.microsoft.com/office/drawing/2014/main" id="{B025AAA7-C0FE-EDE7-0B82-341AAACB616E}"/>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4CBE916-B302-ED78-1122-5F06AAC5A496}"/>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353288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C359-BA6A-0C61-710B-4A8DE1D71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7974F315-B692-9A75-6B0B-13ED4DDA3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CDE289F7-6624-0EFC-A070-916188A9C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8F50B-2D85-10F1-4266-F7B9628942E9}"/>
              </a:ext>
            </a:extLst>
          </p:cNvPr>
          <p:cNvSpPr>
            <a:spLocks noGrp="1"/>
          </p:cNvSpPr>
          <p:nvPr>
            <p:ph type="dt" sz="half" idx="10"/>
          </p:nvPr>
        </p:nvSpPr>
        <p:spPr/>
        <p:txBody>
          <a:bodyPr/>
          <a:lstStyle/>
          <a:p>
            <a:fld id="{69DE1C37-4DCF-498A-AD83-61F751E580C2}" type="datetimeFigureOut">
              <a:rPr lang="fr-BE" smtClean="0"/>
              <a:t>19-04-2023</a:t>
            </a:fld>
            <a:endParaRPr lang="fr-BE"/>
          </a:p>
        </p:txBody>
      </p:sp>
      <p:sp>
        <p:nvSpPr>
          <p:cNvPr id="6" name="Footer Placeholder 5">
            <a:extLst>
              <a:ext uri="{FF2B5EF4-FFF2-40B4-BE49-F238E27FC236}">
                <a16:creationId xmlns:a16="http://schemas.microsoft.com/office/drawing/2014/main" id="{76CB4A68-EB18-1D4A-D70D-EA03C49FF232}"/>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84DE484D-A966-1BA3-C219-35CB3FD6E55C}"/>
              </a:ext>
            </a:extLst>
          </p:cNvPr>
          <p:cNvSpPr>
            <a:spLocks noGrp="1"/>
          </p:cNvSpPr>
          <p:nvPr>
            <p:ph type="sldNum" sz="quarter" idx="12"/>
          </p:nvPr>
        </p:nvSpPr>
        <p:spPr/>
        <p:txBody>
          <a:bodyPr/>
          <a:lstStyle/>
          <a:p>
            <a:fld id="{39070F39-CEF6-4784-A3F7-FF37909B13F1}" type="slidenum">
              <a:rPr lang="fr-BE" smtClean="0"/>
              <a:t>‹#›</a:t>
            </a:fld>
            <a:endParaRPr lang="fr-BE"/>
          </a:p>
        </p:txBody>
      </p:sp>
    </p:spTree>
    <p:extLst>
      <p:ext uri="{BB962C8B-B14F-4D97-AF65-F5344CB8AC3E}">
        <p14:creationId xmlns:p14="http://schemas.microsoft.com/office/powerpoint/2010/main" val="108233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6B16A-A9C7-4900-B6A3-437CDD51A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B5752B7D-0E18-9484-9C4A-928AD77A4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6EDF03A4-8D31-E7C5-507C-D1F7F6AC1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E1C37-4DCF-498A-AD83-61F751E580C2}" type="datetimeFigureOut">
              <a:rPr lang="fr-BE" smtClean="0"/>
              <a:t>19-04-2023</a:t>
            </a:fld>
            <a:endParaRPr lang="fr-BE"/>
          </a:p>
        </p:txBody>
      </p:sp>
      <p:sp>
        <p:nvSpPr>
          <p:cNvPr id="5" name="Footer Placeholder 4">
            <a:extLst>
              <a:ext uri="{FF2B5EF4-FFF2-40B4-BE49-F238E27FC236}">
                <a16:creationId xmlns:a16="http://schemas.microsoft.com/office/drawing/2014/main" id="{6639EDAD-9123-EC82-1455-8DF2C0CAA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63019D41-A39D-FAF9-EA46-3AE453F28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70F39-CEF6-4784-A3F7-FF37909B13F1}" type="slidenum">
              <a:rPr lang="fr-BE" smtClean="0"/>
              <a:t>‹#›</a:t>
            </a:fld>
            <a:endParaRPr lang="fr-BE"/>
          </a:p>
        </p:txBody>
      </p:sp>
    </p:spTree>
    <p:extLst>
      <p:ext uri="{BB962C8B-B14F-4D97-AF65-F5344CB8AC3E}">
        <p14:creationId xmlns:p14="http://schemas.microsoft.com/office/powerpoint/2010/main" val="170640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46868" y="274640"/>
            <a:ext cx="913553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KLIK OM HET OPMAAKPROFIEL TE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Klik om de opmaakprofielen van de modeltekst te bewerken</a:t>
            </a:r>
          </a:p>
          <a:p>
            <a:pPr lvl="1"/>
            <a:r>
              <a:rPr lang="en-US"/>
              <a:t>Tweede niveau</a:t>
            </a:r>
          </a:p>
          <a:p>
            <a:pPr lvl="2"/>
            <a:r>
              <a:rPr lang="en-US"/>
              <a:t>Derde niveau</a:t>
            </a:r>
          </a:p>
          <a:p>
            <a:pPr lvl="3"/>
            <a:r>
              <a:rPr lang="en-US"/>
              <a:t>Vierde niveau</a:t>
            </a:r>
          </a:p>
          <a:p>
            <a:pPr lvl="4"/>
            <a:r>
              <a:rPr lang="en-US"/>
              <a:t>Vijfde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C811F862-4FAC-4F3E-8DF8-D3C95260B2AC}" type="slidenum">
              <a:rPr lang="en-US"/>
              <a:pPr/>
              <a:t>‹#›</a:t>
            </a:fld>
            <a:endParaRPr lang="en-US"/>
          </a:p>
        </p:txBody>
      </p:sp>
      <p:pic>
        <p:nvPicPr>
          <p:cNvPr id="1032" name="Picture 8" descr="electrogra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800" y="836615"/>
            <a:ext cx="117602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L-logo INAMI "/>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r="13291"/>
          <a:stretch/>
        </p:blipFill>
        <p:spPr bwMode="auto">
          <a:xfrm>
            <a:off x="37665" y="118345"/>
            <a:ext cx="2211549" cy="13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200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1" fontAlgn="base" hangingPunct="1">
        <a:spcBef>
          <a:spcPct val="0"/>
        </a:spcBef>
        <a:spcAft>
          <a:spcPct val="0"/>
        </a:spcAft>
        <a:defRPr sz="1429" b="1">
          <a:solidFill>
            <a:srgbClr val="006F82"/>
          </a:solidFill>
          <a:latin typeface="+mj-lt"/>
          <a:ea typeface="+mj-ea"/>
          <a:cs typeface="+mj-cs"/>
        </a:defRPr>
      </a:lvl1pPr>
      <a:lvl2pPr algn="ctr" rtl="0" eaLnBrk="1" fontAlgn="base" hangingPunct="1">
        <a:spcBef>
          <a:spcPct val="0"/>
        </a:spcBef>
        <a:spcAft>
          <a:spcPct val="0"/>
        </a:spcAft>
        <a:defRPr sz="1429" b="1">
          <a:solidFill>
            <a:srgbClr val="006F82"/>
          </a:solidFill>
          <a:latin typeface="Verdana" pitchFamily="34" charset="0"/>
        </a:defRPr>
      </a:lvl2pPr>
      <a:lvl3pPr algn="ctr" rtl="0" eaLnBrk="1" fontAlgn="base" hangingPunct="1">
        <a:spcBef>
          <a:spcPct val="0"/>
        </a:spcBef>
        <a:spcAft>
          <a:spcPct val="0"/>
        </a:spcAft>
        <a:defRPr sz="1429" b="1">
          <a:solidFill>
            <a:srgbClr val="006F82"/>
          </a:solidFill>
          <a:latin typeface="Verdana" pitchFamily="34" charset="0"/>
        </a:defRPr>
      </a:lvl3pPr>
      <a:lvl4pPr algn="ctr" rtl="0" eaLnBrk="1" fontAlgn="base" hangingPunct="1">
        <a:spcBef>
          <a:spcPct val="0"/>
        </a:spcBef>
        <a:spcAft>
          <a:spcPct val="0"/>
        </a:spcAft>
        <a:defRPr sz="1429" b="1">
          <a:solidFill>
            <a:srgbClr val="006F82"/>
          </a:solidFill>
          <a:latin typeface="Verdana" pitchFamily="34" charset="0"/>
        </a:defRPr>
      </a:lvl4pPr>
      <a:lvl5pPr algn="ctr" rtl="0" eaLnBrk="1" fontAlgn="base" hangingPunct="1">
        <a:spcBef>
          <a:spcPct val="0"/>
        </a:spcBef>
        <a:spcAft>
          <a:spcPct val="0"/>
        </a:spcAft>
        <a:defRPr sz="1429" b="1">
          <a:solidFill>
            <a:srgbClr val="006F82"/>
          </a:solidFill>
          <a:latin typeface="Verdana" pitchFamily="34" charset="0"/>
        </a:defRPr>
      </a:lvl5pPr>
      <a:lvl6pPr marL="326578" algn="ctr" rtl="0" eaLnBrk="1" fontAlgn="base" hangingPunct="1">
        <a:spcBef>
          <a:spcPct val="0"/>
        </a:spcBef>
        <a:spcAft>
          <a:spcPct val="0"/>
        </a:spcAft>
        <a:defRPr sz="1429" b="1">
          <a:solidFill>
            <a:srgbClr val="006F82"/>
          </a:solidFill>
          <a:latin typeface="Verdana" pitchFamily="34" charset="0"/>
        </a:defRPr>
      </a:lvl6pPr>
      <a:lvl7pPr marL="653156" algn="ctr" rtl="0" eaLnBrk="1" fontAlgn="base" hangingPunct="1">
        <a:spcBef>
          <a:spcPct val="0"/>
        </a:spcBef>
        <a:spcAft>
          <a:spcPct val="0"/>
        </a:spcAft>
        <a:defRPr sz="1429" b="1">
          <a:solidFill>
            <a:srgbClr val="006F82"/>
          </a:solidFill>
          <a:latin typeface="Verdana" pitchFamily="34" charset="0"/>
        </a:defRPr>
      </a:lvl7pPr>
      <a:lvl8pPr marL="979734" algn="ctr" rtl="0" eaLnBrk="1" fontAlgn="base" hangingPunct="1">
        <a:spcBef>
          <a:spcPct val="0"/>
        </a:spcBef>
        <a:spcAft>
          <a:spcPct val="0"/>
        </a:spcAft>
        <a:defRPr sz="1429" b="1">
          <a:solidFill>
            <a:srgbClr val="006F82"/>
          </a:solidFill>
          <a:latin typeface="Verdana" pitchFamily="34" charset="0"/>
        </a:defRPr>
      </a:lvl8pPr>
      <a:lvl9pPr marL="1306312" algn="ctr" rtl="0" eaLnBrk="1" fontAlgn="base" hangingPunct="1">
        <a:spcBef>
          <a:spcPct val="0"/>
        </a:spcBef>
        <a:spcAft>
          <a:spcPct val="0"/>
        </a:spcAft>
        <a:defRPr sz="1429" b="1">
          <a:solidFill>
            <a:srgbClr val="006F82"/>
          </a:solidFill>
          <a:latin typeface="Verdana" pitchFamily="34" charset="0"/>
        </a:defRPr>
      </a:lvl9pPr>
    </p:titleStyle>
    <p:bodyStyle>
      <a:lvl1pPr marL="244933" indent="-244933" algn="l" rtl="0" eaLnBrk="1" fontAlgn="base" hangingPunct="1">
        <a:spcBef>
          <a:spcPct val="20000"/>
        </a:spcBef>
        <a:spcAft>
          <a:spcPct val="0"/>
        </a:spcAft>
        <a:buChar char="•"/>
        <a:defRPr sz="1857">
          <a:solidFill>
            <a:schemeClr val="tx1"/>
          </a:solidFill>
          <a:latin typeface="+mn-lt"/>
          <a:ea typeface="+mn-ea"/>
          <a:cs typeface="+mn-cs"/>
        </a:defRPr>
      </a:lvl1pPr>
      <a:lvl2pPr marL="530689" indent="-204111" algn="l" rtl="0" eaLnBrk="1" fontAlgn="base" hangingPunct="1">
        <a:spcBef>
          <a:spcPct val="20000"/>
        </a:spcBef>
        <a:spcAft>
          <a:spcPct val="0"/>
        </a:spcAft>
        <a:buChar char="–"/>
        <a:defRPr sz="1714">
          <a:solidFill>
            <a:schemeClr val="tx1"/>
          </a:solidFill>
          <a:latin typeface="+mn-lt"/>
        </a:defRPr>
      </a:lvl2pPr>
      <a:lvl3pPr marL="816445" indent="-163289" algn="l" rtl="0" eaLnBrk="1" fontAlgn="base" hangingPunct="1">
        <a:spcBef>
          <a:spcPct val="20000"/>
        </a:spcBef>
        <a:spcAft>
          <a:spcPct val="0"/>
        </a:spcAft>
        <a:buChar char="•"/>
        <a:defRPr sz="1571">
          <a:solidFill>
            <a:schemeClr val="tx1"/>
          </a:solidFill>
          <a:latin typeface="+mn-lt"/>
        </a:defRPr>
      </a:lvl3pPr>
      <a:lvl4pPr marL="1143023" indent="-163289" algn="l" rtl="0" eaLnBrk="1" fontAlgn="base" hangingPunct="1">
        <a:spcBef>
          <a:spcPct val="20000"/>
        </a:spcBef>
        <a:spcAft>
          <a:spcPct val="0"/>
        </a:spcAft>
        <a:buChar char="–"/>
        <a:defRPr sz="1429">
          <a:solidFill>
            <a:schemeClr val="tx1"/>
          </a:solidFill>
          <a:latin typeface="+mn-lt"/>
        </a:defRPr>
      </a:lvl4pPr>
      <a:lvl5pPr marL="1469601" indent="-163289" algn="l" rtl="0" eaLnBrk="1" fontAlgn="base" hangingPunct="1">
        <a:spcBef>
          <a:spcPct val="20000"/>
        </a:spcBef>
        <a:spcAft>
          <a:spcPct val="0"/>
        </a:spcAft>
        <a:buChar char="»"/>
        <a:defRPr sz="1429">
          <a:solidFill>
            <a:schemeClr val="tx1"/>
          </a:solidFill>
          <a:latin typeface="+mn-lt"/>
        </a:defRPr>
      </a:lvl5pPr>
      <a:lvl6pPr marL="1796179" indent="-163289" algn="l" rtl="0" eaLnBrk="1" fontAlgn="base" hangingPunct="1">
        <a:spcBef>
          <a:spcPct val="20000"/>
        </a:spcBef>
        <a:spcAft>
          <a:spcPct val="0"/>
        </a:spcAft>
        <a:buChar char="»"/>
        <a:defRPr sz="1429">
          <a:solidFill>
            <a:schemeClr val="tx1"/>
          </a:solidFill>
          <a:latin typeface="+mn-lt"/>
        </a:defRPr>
      </a:lvl6pPr>
      <a:lvl7pPr marL="2122757" indent="-163289" algn="l" rtl="0" eaLnBrk="1" fontAlgn="base" hangingPunct="1">
        <a:spcBef>
          <a:spcPct val="20000"/>
        </a:spcBef>
        <a:spcAft>
          <a:spcPct val="0"/>
        </a:spcAft>
        <a:buChar char="»"/>
        <a:defRPr sz="1429">
          <a:solidFill>
            <a:schemeClr val="tx1"/>
          </a:solidFill>
          <a:latin typeface="+mn-lt"/>
        </a:defRPr>
      </a:lvl7pPr>
      <a:lvl8pPr marL="2449335" indent="-163289" algn="l" rtl="0" eaLnBrk="1" fontAlgn="base" hangingPunct="1">
        <a:spcBef>
          <a:spcPct val="20000"/>
        </a:spcBef>
        <a:spcAft>
          <a:spcPct val="0"/>
        </a:spcAft>
        <a:buChar char="»"/>
        <a:defRPr sz="1429">
          <a:solidFill>
            <a:schemeClr val="tx1"/>
          </a:solidFill>
          <a:latin typeface="+mn-lt"/>
        </a:defRPr>
      </a:lvl8pPr>
      <a:lvl9pPr marL="2775913" indent="-163289" algn="l" rtl="0" eaLnBrk="1" fontAlgn="base" hangingPunct="1">
        <a:spcBef>
          <a:spcPct val="20000"/>
        </a:spcBef>
        <a:spcAft>
          <a:spcPct val="0"/>
        </a:spcAft>
        <a:buChar char="»"/>
        <a:defRPr sz="1429">
          <a:solidFill>
            <a:schemeClr val="tx1"/>
          </a:solidFill>
          <a:latin typeface="+mn-lt"/>
        </a:defRPr>
      </a:lvl9pPr>
    </p:bodyStyle>
    <p:otherStyle>
      <a:defPPr>
        <a:defRPr lang="en-US"/>
      </a:defPPr>
      <a:lvl1pPr marL="0" algn="l" defTabSz="653156" rtl="0" eaLnBrk="1" latinLnBrk="0" hangingPunct="1">
        <a:defRPr sz="1286" kern="1200">
          <a:solidFill>
            <a:schemeClr val="tx1"/>
          </a:solidFill>
          <a:latin typeface="+mn-lt"/>
          <a:ea typeface="+mn-ea"/>
          <a:cs typeface="+mn-cs"/>
        </a:defRPr>
      </a:lvl1pPr>
      <a:lvl2pPr marL="326578" algn="l" defTabSz="653156" rtl="0" eaLnBrk="1" latinLnBrk="0" hangingPunct="1">
        <a:defRPr sz="1286" kern="1200">
          <a:solidFill>
            <a:schemeClr val="tx1"/>
          </a:solidFill>
          <a:latin typeface="+mn-lt"/>
          <a:ea typeface="+mn-ea"/>
          <a:cs typeface="+mn-cs"/>
        </a:defRPr>
      </a:lvl2pPr>
      <a:lvl3pPr marL="653156" algn="l" defTabSz="653156" rtl="0" eaLnBrk="1" latinLnBrk="0" hangingPunct="1">
        <a:defRPr sz="1286" kern="1200">
          <a:solidFill>
            <a:schemeClr val="tx1"/>
          </a:solidFill>
          <a:latin typeface="+mn-lt"/>
          <a:ea typeface="+mn-ea"/>
          <a:cs typeface="+mn-cs"/>
        </a:defRPr>
      </a:lvl3pPr>
      <a:lvl4pPr marL="979734" algn="l" defTabSz="653156" rtl="0" eaLnBrk="1" latinLnBrk="0" hangingPunct="1">
        <a:defRPr sz="1286" kern="1200">
          <a:solidFill>
            <a:schemeClr val="tx1"/>
          </a:solidFill>
          <a:latin typeface="+mn-lt"/>
          <a:ea typeface="+mn-ea"/>
          <a:cs typeface="+mn-cs"/>
        </a:defRPr>
      </a:lvl4pPr>
      <a:lvl5pPr marL="1306312" algn="l" defTabSz="653156" rtl="0" eaLnBrk="1" latinLnBrk="0" hangingPunct="1">
        <a:defRPr sz="1286" kern="1200">
          <a:solidFill>
            <a:schemeClr val="tx1"/>
          </a:solidFill>
          <a:latin typeface="+mn-lt"/>
          <a:ea typeface="+mn-ea"/>
          <a:cs typeface="+mn-cs"/>
        </a:defRPr>
      </a:lvl5pPr>
      <a:lvl6pPr marL="1632890" algn="l" defTabSz="653156" rtl="0" eaLnBrk="1" latinLnBrk="0" hangingPunct="1">
        <a:defRPr sz="1286" kern="1200">
          <a:solidFill>
            <a:schemeClr val="tx1"/>
          </a:solidFill>
          <a:latin typeface="+mn-lt"/>
          <a:ea typeface="+mn-ea"/>
          <a:cs typeface="+mn-cs"/>
        </a:defRPr>
      </a:lvl6pPr>
      <a:lvl7pPr marL="1959468" algn="l" defTabSz="653156" rtl="0" eaLnBrk="1" latinLnBrk="0" hangingPunct="1">
        <a:defRPr sz="1286" kern="1200">
          <a:solidFill>
            <a:schemeClr val="tx1"/>
          </a:solidFill>
          <a:latin typeface="+mn-lt"/>
          <a:ea typeface="+mn-ea"/>
          <a:cs typeface="+mn-cs"/>
        </a:defRPr>
      </a:lvl7pPr>
      <a:lvl8pPr marL="2286046" algn="l" defTabSz="653156" rtl="0" eaLnBrk="1" latinLnBrk="0" hangingPunct="1">
        <a:defRPr sz="1286" kern="1200">
          <a:solidFill>
            <a:schemeClr val="tx1"/>
          </a:solidFill>
          <a:latin typeface="+mn-lt"/>
          <a:ea typeface="+mn-ea"/>
          <a:cs typeface="+mn-cs"/>
        </a:defRPr>
      </a:lvl8pPr>
      <a:lvl9pPr marL="2612624" algn="l" defTabSz="65315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8EF96-06DC-438E-9DDA-845E91F1D3E0}"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931B9-ADF0-489D-9EE6-C37EF823035E}" type="slidenum">
              <a:rPr lang="en-GB" smtClean="0"/>
              <a:t>‹#›</a:t>
            </a:fld>
            <a:endParaRPr lang="en-GB"/>
          </a:p>
        </p:txBody>
      </p:sp>
    </p:spTree>
    <p:extLst>
      <p:ext uri="{BB962C8B-B14F-4D97-AF65-F5344CB8AC3E}">
        <p14:creationId xmlns:p14="http://schemas.microsoft.com/office/powerpoint/2010/main" val="17848751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8504953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 id="2147483702" r:id="rId5"/>
  </p:sldLayoutIdLst>
  <p:hf hdr="0" ftr="0" dt="0"/>
  <p:txStyles>
    <p:titleStyle>
      <a:lvl1pPr algn="ctr" defTabSz="914400" rtl="0" eaLnBrk="1" latinLnBrk="0" hangingPunct="1">
        <a:spcBef>
          <a:spcPct val="0"/>
        </a:spcBef>
        <a:buNone/>
        <a:defRPr sz="4400" kern="1200">
          <a:solidFill>
            <a:schemeClr val="accent6">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A7E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400032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dt="0"/>
  <p:txStyles>
    <p:titleStyle>
      <a:lvl1pPr algn="ctr" defTabSz="914400" rtl="0" eaLnBrk="1" latinLnBrk="0" hangingPunct="1">
        <a:spcBef>
          <a:spcPct val="0"/>
        </a:spcBef>
        <a:buNone/>
        <a:defRPr sz="4400" kern="1200">
          <a:solidFill>
            <a:schemeClr val="accent6">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A7E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12192000"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9" name="Text Placeholder 2"/>
          <p:cNvSpPr>
            <a:spLocks noGrp="1"/>
          </p:cNvSpPr>
          <p:nvPr>
            <p:ph type="body" idx="1"/>
          </p:nvPr>
        </p:nvSpPr>
        <p:spPr>
          <a:xfrm>
            <a:off x="609600" y="1052737"/>
            <a:ext cx="10972800" cy="52274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0"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a:t>05/11/2021</a:t>
            </a:r>
            <a:endParaRPr lang="fr-BE" dirty="0"/>
          </a:p>
        </p:txBody>
      </p:sp>
      <p:sp>
        <p:nvSpPr>
          <p:cNvPr id="11"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cxnSp>
        <p:nvCxnSpPr>
          <p:cNvPr id="7" name="Straight Connector 6"/>
          <p:cNvCxnSpPr/>
          <p:nvPr userDrawn="1"/>
        </p:nvCxnSpPr>
        <p:spPr>
          <a:xfrm>
            <a:off x="0" y="908720"/>
            <a:ext cx="12192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4">
            <a:extLst>
              <a:ext uri="{28A0092B-C50C-407E-A947-70E740481C1C}">
                <a14:useLocalDpi xmlns:a14="http://schemas.microsoft.com/office/drawing/2010/main" val="0"/>
              </a:ext>
            </a:extLst>
          </a:blip>
          <a:srcRect r="77950" b="92280"/>
          <a:stretch/>
        </p:blipFill>
        <p:spPr>
          <a:xfrm>
            <a:off x="9072331" y="6326660"/>
            <a:ext cx="2688299" cy="531341"/>
          </a:xfrm>
          <a:prstGeom prst="rect">
            <a:avLst/>
          </a:prstGeom>
        </p:spPr>
      </p:pic>
    </p:spTree>
    <p:extLst>
      <p:ext uri="{BB962C8B-B14F-4D97-AF65-F5344CB8AC3E}">
        <p14:creationId xmlns:p14="http://schemas.microsoft.com/office/powerpoint/2010/main" val="39741302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30.xml"/><Relationship Id="rId5" Type="http://schemas.openxmlformats.org/officeDocument/2006/relationships/image" Target="../media/image72.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4.xml"/><Relationship Id="rId5" Type="http://schemas.openxmlformats.org/officeDocument/2006/relationships/image" Target="../media/image94.emf"/><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8.png"/><Relationship Id="rId18" Type="http://schemas.microsoft.com/office/2007/relationships/hdphoto" Target="../media/hdphoto17.wdp"/><Relationship Id="rId3" Type="http://schemas.openxmlformats.org/officeDocument/2006/relationships/image" Target="../media/image66.jpeg"/><Relationship Id="rId21" Type="http://schemas.openxmlformats.org/officeDocument/2006/relationships/image" Target="../media/image112.svg"/><Relationship Id="rId7" Type="http://schemas.microsoft.com/office/2007/relationships/hdphoto" Target="../media/hdphoto12.wdp"/><Relationship Id="rId12" Type="http://schemas.openxmlformats.org/officeDocument/2006/relationships/image" Target="../media/image107.png"/><Relationship Id="rId17" Type="http://schemas.openxmlformats.org/officeDocument/2006/relationships/image" Target="../media/image110.png"/><Relationship Id="rId2" Type="http://schemas.openxmlformats.org/officeDocument/2006/relationships/image" Target="../media/image55.png"/><Relationship Id="rId16" Type="http://schemas.microsoft.com/office/2007/relationships/hdphoto" Target="../media/hdphoto16.wdp"/><Relationship Id="rId20"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4.png"/><Relationship Id="rId11" Type="http://schemas.microsoft.com/office/2007/relationships/hdphoto" Target="../media/hdphoto14.wdp"/><Relationship Id="rId5" Type="http://schemas.microsoft.com/office/2007/relationships/hdphoto" Target="../media/hdphoto11.wdp"/><Relationship Id="rId15" Type="http://schemas.openxmlformats.org/officeDocument/2006/relationships/image" Target="../media/image109.png"/><Relationship Id="rId23" Type="http://schemas.openxmlformats.org/officeDocument/2006/relationships/image" Target="../media/image61.png"/><Relationship Id="rId10" Type="http://schemas.openxmlformats.org/officeDocument/2006/relationships/image" Target="../media/image106.png"/><Relationship Id="rId19" Type="http://schemas.openxmlformats.org/officeDocument/2006/relationships/image" Target="../media/image59.png"/><Relationship Id="rId4" Type="http://schemas.openxmlformats.org/officeDocument/2006/relationships/image" Target="../media/image103.png"/><Relationship Id="rId9" Type="http://schemas.microsoft.com/office/2007/relationships/hdphoto" Target="../media/hdphoto13.wdp"/><Relationship Id="rId14" Type="http://schemas.microsoft.com/office/2007/relationships/hdphoto" Target="../media/hdphoto15.wdp"/><Relationship Id="rId22"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www.caresetsbelgium.org/" TargetMode="External"/><Relationship Id="rId3" Type="http://schemas.openxmlformats.org/officeDocument/2006/relationships/image" Target="../media/image114.png"/><Relationship Id="rId7" Type="http://schemas.openxmlformats.org/officeDocument/2006/relationships/image" Target="../media/image115.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16.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4.xml"/><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26.png"/><Relationship Id="rId21" Type="http://schemas.openxmlformats.org/officeDocument/2006/relationships/image" Target="../media/image43.png"/><Relationship Id="rId34" Type="http://schemas.openxmlformats.org/officeDocument/2006/relationships/image" Target="../media/image53.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33" Type="http://schemas.openxmlformats.org/officeDocument/2006/relationships/image" Target="../media/image52.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29.png"/><Relationship Id="rId11" Type="http://schemas.microsoft.com/office/2007/relationships/hdphoto" Target="../media/hdphoto1.wdp"/><Relationship Id="rId24" Type="http://schemas.microsoft.com/office/2007/relationships/hdphoto" Target="../media/hdphoto2.wdp"/><Relationship Id="rId32" Type="http://schemas.openxmlformats.org/officeDocument/2006/relationships/image" Target="../media/image51.png"/><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48.png"/><Relationship Id="rId10" Type="http://schemas.openxmlformats.org/officeDocument/2006/relationships/image" Target="../media/image33.png"/><Relationship Id="rId19" Type="http://schemas.openxmlformats.org/officeDocument/2006/relationships/image" Target="../media/image41.png"/><Relationship Id="rId31" Type="http://schemas.microsoft.com/office/2007/relationships/hdphoto" Target="../media/hdphoto4.wdp"/><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microsoft.com/office/2007/relationships/hdphoto" Target="../media/hdphoto3.wdp"/><Relationship Id="rId30" Type="http://schemas.openxmlformats.org/officeDocument/2006/relationships/image" Target="../media/image50.png"/><Relationship Id="rId8"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62.png"/><Relationship Id="rId18" Type="http://schemas.openxmlformats.org/officeDocument/2006/relationships/image" Target="../media/image66.jpeg"/><Relationship Id="rId26" Type="http://schemas.openxmlformats.org/officeDocument/2006/relationships/image" Target="../media/image71.png"/><Relationship Id="rId3" Type="http://schemas.openxmlformats.org/officeDocument/2006/relationships/image" Target="../media/image54.png"/><Relationship Id="rId21" Type="http://schemas.openxmlformats.org/officeDocument/2006/relationships/image" Target="../media/image68.pn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48.png"/><Relationship Id="rId25" Type="http://schemas.openxmlformats.org/officeDocument/2006/relationships/image" Target="../media/image70.png"/><Relationship Id="rId2" Type="http://schemas.openxmlformats.org/officeDocument/2006/relationships/notesSlide" Target="../notesSlides/notesSlide4.xml"/><Relationship Id="rId16" Type="http://schemas.openxmlformats.org/officeDocument/2006/relationships/image" Target="../media/image65.png"/><Relationship Id="rId20" Type="http://schemas.microsoft.com/office/2007/relationships/hdphoto" Target="../media/hdphoto7.wdp"/><Relationship Id="rId1" Type="http://schemas.openxmlformats.org/officeDocument/2006/relationships/slideLayout" Target="../slideLayouts/slideLayout12.xml"/><Relationship Id="rId6" Type="http://schemas.openxmlformats.org/officeDocument/2006/relationships/image" Target="../media/image56.jpeg"/><Relationship Id="rId11" Type="http://schemas.openxmlformats.org/officeDocument/2006/relationships/image" Target="../media/image60.png"/><Relationship Id="rId24" Type="http://schemas.microsoft.com/office/2007/relationships/hdphoto" Target="../media/hdphoto9.wdp"/><Relationship Id="rId5" Type="http://schemas.openxmlformats.org/officeDocument/2006/relationships/image" Target="../media/image55.png"/><Relationship Id="rId15" Type="http://schemas.openxmlformats.org/officeDocument/2006/relationships/image" Target="../media/image64.png"/><Relationship Id="rId23" Type="http://schemas.openxmlformats.org/officeDocument/2006/relationships/image" Target="../media/image69.png"/><Relationship Id="rId10" Type="http://schemas.openxmlformats.org/officeDocument/2006/relationships/image" Target="../media/image59.png"/><Relationship Id="rId19" Type="http://schemas.openxmlformats.org/officeDocument/2006/relationships/image" Target="../media/image67.png"/><Relationship Id="rId4" Type="http://schemas.microsoft.com/office/2007/relationships/hdphoto" Target="../media/hdphoto5.wdp"/><Relationship Id="rId9" Type="http://schemas.openxmlformats.org/officeDocument/2006/relationships/image" Target="../media/image58.png"/><Relationship Id="rId14" Type="http://schemas.openxmlformats.org/officeDocument/2006/relationships/image" Target="../media/image63.png"/><Relationship Id="rId22" Type="http://schemas.microsoft.com/office/2007/relationships/hdphoto" Target="../media/hdphoto8.wdp"/><Relationship Id="rId27" Type="http://schemas.microsoft.com/office/2007/relationships/hdphoto" Target="../media/hdphoto10.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84E1A-3C5A-4ADD-88AA-0A85ABC19467}"/>
              </a:ext>
            </a:extLst>
          </p:cNvPr>
          <p:cNvSpPr/>
          <p:nvPr/>
        </p:nvSpPr>
        <p:spPr>
          <a:xfrm rot="10800000">
            <a:off x="129150" y="6498000"/>
            <a:ext cx="5976000" cy="360000"/>
          </a:xfrm>
          <a:prstGeom prst="rect">
            <a:avLst/>
          </a:prstGeom>
          <a:gradFill flip="none" rotWithShape="1">
            <a:gsLst>
              <a:gs pos="47000">
                <a:srgbClr val="C2CD23"/>
              </a:gs>
              <a:gs pos="2000">
                <a:schemeClr val="bg1"/>
              </a:gs>
              <a:gs pos="100000">
                <a:srgbClr val="17AEE4"/>
              </a:gs>
              <a:gs pos="81000">
                <a:srgbClr val="009DB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ctrTitle"/>
          </p:nvPr>
        </p:nvSpPr>
        <p:spPr>
          <a:xfrm>
            <a:off x="714374" y="1850203"/>
            <a:ext cx="10810875" cy="2026472"/>
          </a:xfrm>
        </p:spPr>
        <p:txBody>
          <a:bodyPr>
            <a:noAutofit/>
          </a:bodyPr>
          <a:lstStyle/>
          <a:p>
            <a:pPr>
              <a:lnSpc>
                <a:spcPct val="130000"/>
              </a:lnSpc>
              <a:spcBef>
                <a:spcPts val="1800"/>
              </a:spcBef>
              <a:spcAft>
                <a:spcPts val="2400"/>
              </a:spcAft>
            </a:pPr>
            <a:r>
              <a:rPr lang="fr-FR" b="1" dirty="0"/>
              <a:t>Le plan e-Santé fédéral: </a:t>
            </a:r>
            <a:br>
              <a:rPr lang="fr-FR" b="1" dirty="0"/>
            </a:br>
            <a:r>
              <a:rPr lang="fr-FR" b="1" dirty="0"/>
              <a:t>Care Sets</a:t>
            </a:r>
          </a:p>
        </p:txBody>
      </p:sp>
      <p:sp>
        <p:nvSpPr>
          <p:cNvPr id="6" name="Rectangle 5">
            <a:extLst>
              <a:ext uri="{FF2B5EF4-FFF2-40B4-BE49-F238E27FC236}">
                <a16:creationId xmlns:a16="http://schemas.microsoft.com/office/drawing/2014/main" id="{C0B84E1A-3C5A-4ADD-88AA-0A85ABC19467}"/>
              </a:ext>
            </a:extLst>
          </p:cNvPr>
          <p:cNvSpPr/>
          <p:nvPr/>
        </p:nvSpPr>
        <p:spPr>
          <a:xfrm>
            <a:off x="6096375" y="6498001"/>
            <a:ext cx="5976000" cy="360000"/>
          </a:xfrm>
          <a:prstGeom prst="rect">
            <a:avLst/>
          </a:prstGeom>
          <a:gradFill flip="none" rotWithShape="1">
            <a:gsLst>
              <a:gs pos="0">
                <a:schemeClr val="bg1"/>
              </a:gs>
              <a:gs pos="90000">
                <a:srgbClr val="17AEE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ous-titre 2"/>
          <p:cNvSpPr>
            <a:spLocks noGrp="1"/>
          </p:cNvSpPr>
          <p:nvPr>
            <p:ph type="subTitle" idx="1"/>
          </p:nvPr>
        </p:nvSpPr>
        <p:spPr>
          <a:xfrm>
            <a:off x="239750" y="5518537"/>
            <a:ext cx="5976000" cy="873241"/>
          </a:xfrm>
        </p:spPr>
        <p:txBody>
          <a:bodyPr>
            <a:noAutofit/>
          </a:bodyPr>
          <a:lstStyle/>
          <a:p>
            <a:pPr algn="l">
              <a:spcBef>
                <a:spcPts val="0"/>
              </a:spcBef>
            </a:pPr>
            <a:r>
              <a:rPr lang="fr-BE" sz="1600" dirty="0" err="1">
                <a:solidFill>
                  <a:schemeClr val="bg1">
                    <a:lumMod val="50000"/>
                  </a:schemeClr>
                </a:solidFill>
              </a:rPr>
              <a:t>Be-SafeShare</a:t>
            </a:r>
            <a:r>
              <a:rPr lang="fr-BE" sz="1600" dirty="0">
                <a:solidFill>
                  <a:schemeClr val="bg1">
                    <a:lumMod val="50000"/>
                  </a:schemeClr>
                </a:solidFill>
              </a:rPr>
              <a:t> : Sarah François - Anne Nerenhausen</a:t>
            </a:r>
          </a:p>
          <a:p>
            <a:pPr algn="l">
              <a:spcBef>
                <a:spcPts val="0"/>
              </a:spcBef>
            </a:pPr>
            <a:r>
              <a:rPr lang="fr-BE" sz="1600" dirty="0">
                <a:solidFill>
                  <a:schemeClr val="bg1">
                    <a:lumMod val="50000"/>
                  </a:schemeClr>
                </a:solidFill>
              </a:rPr>
              <a:t>NRC : David Op de Beeck</a:t>
            </a:r>
          </a:p>
          <a:p>
            <a:pPr algn="l">
              <a:spcBef>
                <a:spcPts val="0"/>
              </a:spcBef>
            </a:pPr>
            <a:r>
              <a:rPr lang="fr-BE" sz="1600" dirty="0">
                <a:solidFill>
                  <a:schemeClr val="bg1">
                    <a:lumMod val="50000"/>
                  </a:schemeClr>
                </a:solidFill>
              </a:rPr>
              <a:t>Standardisation : Jean-Michel </a:t>
            </a:r>
            <a:r>
              <a:rPr lang="fr-BE" sz="1600" dirty="0" err="1">
                <a:solidFill>
                  <a:schemeClr val="bg1">
                    <a:lumMod val="50000"/>
                  </a:schemeClr>
                </a:solidFill>
              </a:rPr>
              <a:t>Polfiet</a:t>
            </a:r>
            <a:endParaRPr lang="fr-BE" sz="1600" dirty="0">
              <a:solidFill>
                <a:schemeClr val="bg1">
                  <a:lumMod val="50000"/>
                </a:schemeClr>
              </a:solidFill>
            </a:endParaRPr>
          </a:p>
        </p:txBody>
      </p:sp>
      <p:cxnSp>
        <p:nvCxnSpPr>
          <p:cNvPr id="14" name="Connecteur droit 2"/>
          <p:cNvCxnSpPr/>
          <p:nvPr/>
        </p:nvCxnSpPr>
        <p:spPr>
          <a:xfrm>
            <a:off x="-12000" y="6498000"/>
            <a:ext cx="12204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EB6347-3176-8170-C620-8F82A13B5BD6}"/>
              </a:ext>
            </a:extLst>
          </p:cNvPr>
          <p:cNvPicPr>
            <a:picLocks noChangeAspect="1"/>
          </p:cNvPicPr>
          <p:nvPr/>
        </p:nvPicPr>
        <p:blipFill>
          <a:blip r:embed="rId2"/>
          <a:stretch>
            <a:fillRect/>
          </a:stretch>
        </p:blipFill>
        <p:spPr>
          <a:xfrm>
            <a:off x="1188997" y="5027725"/>
            <a:ext cx="631421" cy="490811"/>
          </a:xfrm>
          <a:prstGeom prst="rect">
            <a:avLst/>
          </a:prstGeom>
        </p:spPr>
      </p:pic>
      <p:pic>
        <p:nvPicPr>
          <p:cNvPr id="8" name="Picture 7">
            <a:extLst>
              <a:ext uri="{FF2B5EF4-FFF2-40B4-BE49-F238E27FC236}">
                <a16:creationId xmlns:a16="http://schemas.microsoft.com/office/drawing/2014/main" id="{16F93934-8973-8D9D-54C3-6581ED5A348B}"/>
              </a:ext>
            </a:extLst>
          </p:cNvPr>
          <p:cNvPicPr>
            <a:picLocks noChangeAspect="1"/>
          </p:cNvPicPr>
          <p:nvPr/>
        </p:nvPicPr>
        <p:blipFill>
          <a:blip r:embed="rId3"/>
          <a:stretch>
            <a:fillRect/>
          </a:stretch>
        </p:blipFill>
        <p:spPr>
          <a:xfrm>
            <a:off x="321612" y="4979285"/>
            <a:ext cx="785523" cy="539251"/>
          </a:xfrm>
          <a:prstGeom prst="rect">
            <a:avLst/>
          </a:prstGeom>
        </p:spPr>
      </p:pic>
      <p:pic>
        <p:nvPicPr>
          <p:cNvPr id="15" name="Picture 14">
            <a:extLst>
              <a:ext uri="{FF2B5EF4-FFF2-40B4-BE49-F238E27FC236}">
                <a16:creationId xmlns:a16="http://schemas.microsoft.com/office/drawing/2014/main" id="{6141A1E0-C4BE-F8E8-7033-2591CF03A407}"/>
              </a:ext>
            </a:extLst>
          </p:cNvPr>
          <p:cNvPicPr>
            <a:picLocks noChangeAspect="1"/>
          </p:cNvPicPr>
          <p:nvPr/>
        </p:nvPicPr>
        <p:blipFill>
          <a:blip r:embed="rId4"/>
          <a:stretch>
            <a:fillRect/>
          </a:stretch>
        </p:blipFill>
        <p:spPr>
          <a:xfrm>
            <a:off x="2063088" y="5027725"/>
            <a:ext cx="505940" cy="524406"/>
          </a:xfrm>
          <a:prstGeom prst="rect">
            <a:avLst/>
          </a:prstGeom>
        </p:spPr>
      </p:pic>
      <p:sp>
        <p:nvSpPr>
          <p:cNvPr id="3" name="TextBox 2">
            <a:extLst>
              <a:ext uri="{FF2B5EF4-FFF2-40B4-BE49-F238E27FC236}">
                <a16:creationId xmlns:a16="http://schemas.microsoft.com/office/drawing/2014/main" id="{95AB93AF-B974-704C-A798-36902198CDF6}"/>
              </a:ext>
            </a:extLst>
          </p:cNvPr>
          <p:cNvSpPr txBox="1"/>
          <p:nvPr/>
        </p:nvSpPr>
        <p:spPr>
          <a:xfrm>
            <a:off x="9949343" y="5770491"/>
            <a:ext cx="1389483" cy="369332"/>
          </a:xfrm>
          <a:prstGeom prst="rect">
            <a:avLst/>
          </a:prstGeom>
          <a:noFill/>
        </p:spPr>
        <p:txBody>
          <a:bodyPr wrap="none" rtlCol="0">
            <a:spAutoFit/>
          </a:bodyPr>
          <a:lstStyle/>
          <a:p>
            <a:r>
              <a:rPr lang="en-GB" dirty="0"/>
              <a:t>19 </a:t>
            </a:r>
            <a:r>
              <a:rPr lang="en-GB" dirty="0" err="1"/>
              <a:t>avril</a:t>
            </a:r>
            <a:r>
              <a:rPr lang="en-GB" dirty="0"/>
              <a:t> 2023</a:t>
            </a:r>
            <a:endParaRPr lang="fr-BE" dirty="0"/>
          </a:p>
        </p:txBody>
      </p:sp>
    </p:spTree>
    <p:extLst>
      <p:ext uri="{BB962C8B-B14F-4D97-AF65-F5344CB8AC3E}">
        <p14:creationId xmlns:p14="http://schemas.microsoft.com/office/powerpoint/2010/main" val="268073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apports des Care Sets</a:t>
            </a:r>
            <a:endParaRPr lang="en-US" dirty="0"/>
          </a:p>
        </p:txBody>
      </p:sp>
      <p:sp>
        <p:nvSpPr>
          <p:cNvPr id="5" name="Slide Number Placeholder 4"/>
          <p:cNvSpPr>
            <a:spLocks noGrp="1"/>
          </p:cNvSpPr>
          <p:nvPr>
            <p:ph type="sldNum" sz="quarter" idx="12"/>
          </p:nvPr>
        </p:nvSpPr>
        <p:spPr/>
        <p:txBody>
          <a:bodyPr/>
          <a:lstStyle/>
          <a:p>
            <a:fld id="{E44ED7D0-F0C6-4E3C-BE4A-77E787CAB969}" type="slidenum">
              <a:rPr lang="en-US">
                <a:solidFill>
                  <a:prstClr val="black">
                    <a:tint val="75000"/>
                  </a:prstClr>
                </a:solidFill>
                <a:latin typeface="Calibri"/>
              </a:rPr>
              <a:pPr/>
              <a:t>10</a:t>
            </a:fld>
            <a:endParaRPr lang="en-US">
              <a:solidFill>
                <a:prstClr val="black">
                  <a:tint val="75000"/>
                </a:prstClr>
              </a:solidFill>
              <a:latin typeface="Calibri"/>
            </a:endParaRPr>
          </a:p>
        </p:txBody>
      </p:sp>
      <p:sp>
        <p:nvSpPr>
          <p:cNvPr id="6" name="Cloud 5"/>
          <p:cNvSpPr/>
          <p:nvPr/>
        </p:nvSpPr>
        <p:spPr>
          <a:xfrm>
            <a:off x="1731986" y="3516757"/>
            <a:ext cx="2043488" cy="515359"/>
          </a:xfrm>
          <a:prstGeom prst="cloud">
            <a:avLst/>
          </a:prstGeom>
          <a:solidFill>
            <a:srgbClr val="8F8F8F">
              <a:lumOff val="44000"/>
            </a:srgbClr>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latin typeface="Arial"/>
              <a:cs typeface="Arial"/>
              <a:sym typeface="Arial"/>
            </a:endParaRPr>
          </a:p>
        </p:txBody>
      </p:sp>
      <p:cxnSp>
        <p:nvCxnSpPr>
          <p:cNvPr id="7" name="Straight Arrow Connector 6"/>
          <p:cNvCxnSpPr/>
          <p:nvPr/>
        </p:nvCxnSpPr>
        <p:spPr>
          <a:xfrm>
            <a:off x="3249004" y="3545515"/>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cxnSp>
        <p:nvCxnSpPr>
          <p:cNvPr id="8" name="Straight Arrow Connector 7"/>
          <p:cNvCxnSpPr/>
          <p:nvPr/>
        </p:nvCxnSpPr>
        <p:spPr>
          <a:xfrm>
            <a:off x="3256291" y="3670456"/>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cxnSp>
        <p:nvCxnSpPr>
          <p:cNvPr id="9" name="Straight Arrow Connector 8"/>
          <p:cNvCxnSpPr/>
          <p:nvPr/>
        </p:nvCxnSpPr>
        <p:spPr>
          <a:xfrm>
            <a:off x="3249004" y="3783273"/>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cxnSp>
        <p:nvCxnSpPr>
          <p:cNvPr id="10" name="Straight Arrow Connector 9"/>
          <p:cNvCxnSpPr/>
          <p:nvPr/>
        </p:nvCxnSpPr>
        <p:spPr>
          <a:xfrm>
            <a:off x="3249003" y="3888626"/>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cxnSp>
        <p:nvCxnSpPr>
          <p:cNvPr id="11" name="Straight Arrow Connector 10"/>
          <p:cNvCxnSpPr/>
          <p:nvPr/>
        </p:nvCxnSpPr>
        <p:spPr>
          <a:xfrm>
            <a:off x="3238865" y="4011108"/>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cxnSp>
        <p:nvCxnSpPr>
          <p:cNvPr id="12" name="Straight Arrow Connector 11"/>
          <p:cNvCxnSpPr/>
          <p:nvPr/>
        </p:nvCxnSpPr>
        <p:spPr>
          <a:xfrm>
            <a:off x="3238865" y="4121579"/>
            <a:ext cx="5919231" cy="0"/>
          </a:xfrm>
          <a:prstGeom prst="straightConnector1">
            <a:avLst/>
          </a:prstGeom>
          <a:noFill/>
          <a:ln w="9525" cap="rnd" cmpd="sng" algn="ctr">
            <a:solidFill>
              <a:sysClr val="windowText" lastClr="000000">
                <a:shade val="95000"/>
                <a:satMod val="105000"/>
              </a:sysClr>
            </a:solidFill>
            <a:prstDash val="solid"/>
            <a:tailEnd type="arrow"/>
          </a:ln>
          <a:effectLst/>
        </p:spPr>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948" y="3464969"/>
            <a:ext cx="618025" cy="692614"/>
          </a:xfrm>
          <a:prstGeom prst="rect">
            <a:avLst/>
          </a:prstGeom>
        </p:spPr>
      </p:pic>
      <p:sp>
        <p:nvSpPr>
          <p:cNvPr id="14" name="Rectangle 13"/>
          <p:cNvSpPr/>
          <p:nvPr/>
        </p:nvSpPr>
        <p:spPr>
          <a:xfrm>
            <a:off x="3652861" y="3509511"/>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5" name="Rectangle 14"/>
          <p:cNvSpPr/>
          <p:nvPr/>
        </p:nvSpPr>
        <p:spPr>
          <a:xfrm>
            <a:off x="3652861" y="3625907"/>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6" name="Rectangle 15"/>
          <p:cNvSpPr/>
          <p:nvPr/>
        </p:nvSpPr>
        <p:spPr>
          <a:xfrm>
            <a:off x="3652861" y="3740802"/>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7" name="Rectangle 16"/>
          <p:cNvSpPr/>
          <p:nvPr/>
        </p:nvSpPr>
        <p:spPr>
          <a:xfrm>
            <a:off x="3652861" y="385262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8" name="Rectangle 17"/>
          <p:cNvSpPr/>
          <p:nvPr/>
        </p:nvSpPr>
        <p:spPr>
          <a:xfrm>
            <a:off x="5165003" y="3509511"/>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9" name="Rectangle 18"/>
          <p:cNvSpPr/>
          <p:nvPr/>
        </p:nvSpPr>
        <p:spPr>
          <a:xfrm>
            <a:off x="5165003" y="3625907"/>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20" name="Rectangle 19"/>
          <p:cNvSpPr/>
          <p:nvPr/>
        </p:nvSpPr>
        <p:spPr>
          <a:xfrm>
            <a:off x="5165003" y="3740802"/>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21" name="Rectangle 20"/>
          <p:cNvSpPr/>
          <p:nvPr/>
        </p:nvSpPr>
        <p:spPr>
          <a:xfrm>
            <a:off x="5165003" y="385262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22" name="Rectangle 21"/>
          <p:cNvSpPr/>
          <p:nvPr/>
        </p:nvSpPr>
        <p:spPr>
          <a:xfrm>
            <a:off x="7030488" y="3514316"/>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23" name="Rectangle 22"/>
          <p:cNvSpPr/>
          <p:nvPr/>
        </p:nvSpPr>
        <p:spPr>
          <a:xfrm>
            <a:off x="7030488" y="3630712"/>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24" name="Rectangle 23"/>
          <p:cNvSpPr/>
          <p:nvPr/>
        </p:nvSpPr>
        <p:spPr>
          <a:xfrm>
            <a:off x="7030488" y="3745607"/>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25" name="Rectangle 24"/>
          <p:cNvSpPr/>
          <p:nvPr/>
        </p:nvSpPr>
        <p:spPr>
          <a:xfrm>
            <a:off x="7030488" y="3857427"/>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26" name="Rectangle 25"/>
          <p:cNvSpPr/>
          <p:nvPr/>
        </p:nvSpPr>
        <p:spPr>
          <a:xfrm>
            <a:off x="4217695" y="3742464"/>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27" name="Rectangle 26"/>
          <p:cNvSpPr/>
          <p:nvPr/>
        </p:nvSpPr>
        <p:spPr>
          <a:xfrm>
            <a:off x="4217695" y="3858860"/>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28" name="Rectangle 27"/>
          <p:cNvSpPr/>
          <p:nvPr/>
        </p:nvSpPr>
        <p:spPr>
          <a:xfrm>
            <a:off x="4217695" y="3973755"/>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29" name="Rectangle 28"/>
          <p:cNvSpPr/>
          <p:nvPr/>
        </p:nvSpPr>
        <p:spPr>
          <a:xfrm>
            <a:off x="4217695" y="4085575"/>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30" name="Rectangle 29"/>
          <p:cNvSpPr/>
          <p:nvPr/>
        </p:nvSpPr>
        <p:spPr>
          <a:xfrm>
            <a:off x="5649050" y="3747269"/>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31" name="Rectangle 30"/>
          <p:cNvSpPr/>
          <p:nvPr/>
        </p:nvSpPr>
        <p:spPr>
          <a:xfrm>
            <a:off x="5649050" y="3863665"/>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32" name="Rectangle 31"/>
          <p:cNvSpPr/>
          <p:nvPr/>
        </p:nvSpPr>
        <p:spPr>
          <a:xfrm>
            <a:off x="5649050" y="3978560"/>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33" name="Rectangle 32"/>
          <p:cNvSpPr/>
          <p:nvPr/>
        </p:nvSpPr>
        <p:spPr>
          <a:xfrm>
            <a:off x="5649050" y="4090380"/>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34" name="Rectangle 33"/>
          <p:cNvSpPr/>
          <p:nvPr/>
        </p:nvSpPr>
        <p:spPr>
          <a:xfrm>
            <a:off x="6556470" y="3742464"/>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35" name="Rectangle 34"/>
          <p:cNvSpPr/>
          <p:nvPr/>
        </p:nvSpPr>
        <p:spPr>
          <a:xfrm>
            <a:off x="6556470" y="3858860"/>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36" name="Rectangle 35"/>
          <p:cNvSpPr/>
          <p:nvPr/>
        </p:nvSpPr>
        <p:spPr>
          <a:xfrm>
            <a:off x="6556470" y="3973755"/>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37" name="Rectangle 36"/>
          <p:cNvSpPr/>
          <p:nvPr/>
        </p:nvSpPr>
        <p:spPr>
          <a:xfrm>
            <a:off x="6556470" y="4085575"/>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38" name="TextBox 37"/>
          <p:cNvSpPr txBox="1"/>
          <p:nvPr/>
        </p:nvSpPr>
        <p:spPr>
          <a:xfrm>
            <a:off x="9158095" y="3427210"/>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sp>
        <p:nvSpPr>
          <p:cNvPr id="39" name="TextBox 38"/>
          <p:cNvSpPr txBox="1"/>
          <p:nvPr/>
        </p:nvSpPr>
        <p:spPr>
          <a:xfrm>
            <a:off x="9158095" y="3547346"/>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sp>
        <p:nvSpPr>
          <p:cNvPr id="40" name="TextBox 39"/>
          <p:cNvSpPr txBox="1"/>
          <p:nvPr/>
        </p:nvSpPr>
        <p:spPr>
          <a:xfrm>
            <a:off x="9158095" y="3658501"/>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sp>
        <p:nvSpPr>
          <p:cNvPr id="41" name="TextBox 40"/>
          <p:cNvSpPr txBox="1"/>
          <p:nvPr/>
        </p:nvSpPr>
        <p:spPr>
          <a:xfrm>
            <a:off x="9158095" y="3764888"/>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sp>
        <p:nvSpPr>
          <p:cNvPr id="42" name="TextBox 41"/>
          <p:cNvSpPr txBox="1"/>
          <p:nvPr/>
        </p:nvSpPr>
        <p:spPr>
          <a:xfrm>
            <a:off x="9158095" y="3886649"/>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sp>
        <p:nvSpPr>
          <p:cNvPr id="43" name="TextBox 42"/>
          <p:cNvSpPr txBox="1"/>
          <p:nvPr/>
        </p:nvSpPr>
        <p:spPr>
          <a:xfrm>
            <a:off x="9158095" y="3998238"/>
            <a:ext cx="227948" cy="246221"/>
          </a:xfrm>
          <a:prstGeom prst="rect">
            <a:avLst/>
          </a:prstGeom>
          <a:noFill/>
        </p:spPr>
        <p:txBody>
          <a:bodyPr wrap="none" rtlCol="0">
            <a:spAutoFit/>
          </a:bodyPr>
          <a:lstStyle/>
          <a:p>
            <a:r>
              <a:rPr lang="fr-BE" sz="1000" dirty="0">
                <a:solidFill>
                  <a:prstClr val="black"/>
                </a:solidFill>
                <a:latin typeface="Calibri"/>
                <a:cs typeface="Arial"/>
              </a:rPr>
              <a:t>t</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729" y="5165853"/>
            <a:ext cx="495275" cy="495275"/>
          </a:xfrm>
          <a:prstGeom prst="rect">
            <a:avLst/>
          </a:prstGeom>
        </p:spPr>
      </p:pic>
      <p:grpSp>
        <p:nvGrpSpPr>
          <p:cNvPr id="45" name="Group 44"/>
          <p:cNvGrpSpPr/>
          <p:nvPr/>
        </p:nvGrpSpPr>
        <p:grpSpPr>
          <a:xfrm>
            <a:off x="3263577" y="5582639"/>
            <a:ext cx="6166266" cy="369332"/>
            <a:chOff x="539552" y="364014"/>
            <a:chExt cx="6166266" cy="369332"/>
          </a:xfrm>
        </p:grpSpPr>
        <p:cxnSp>
          <p:nvCxnSpPr>
            <p:cNvPr id="46" name="Straight Arrow Connector 45"/>
            <p:cNvCxnSpPr/>
            <p:nvPr/>
          </p:nvCxnSpPr>
          <p:spPr>
            <a:xfrm>
              <a:off x="539552" y="548680"/>
              <a:ext cx="5904656"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47" name="TextBox 46"/>
            <p:cNvSpPr txBox="1"/>
            <p:nvPr/>
          </p:nvSpPr>
          <p:spPr>
            <a:xfrm>
              <a:off x="6444208" y="364014"/>
              <a:ext cx="261610" cy="369332"/>
            </a:xfrm>
            <a:prstGeom prst="rect">
              <a:avLst/>
            </a:prstGeom>
            <a:noFill/>
          </p:spPr>
          <p:txBody>
            <a:bodyPr wrap="none" rtlCol="0">
              <a:spAutoFit/>
            </a:bodyPr>
            <a:lstStyle/>
            <a:p>
              <a:pPr>
                <a:defRPr/>
              </a:pPr>
              <a:r>
                <a:rPr lang="fr-BE" kern="0" dirty="0">
                  <a:solidFill>
                    <a:prstClr val="black"/>
                  </a:solidFill>
                  <a:latin typeface="Calibri"/>
                  <a:cs typeface="Arial"/>
                </a:rPr>
                <a:t>t</a:t>
              </a:r>
            </a:p>
          </p:txBody>
        </p:sp>
      </p:grpSp>
      <p:sp>
        <p:nvSpPr>
          <p:cNvPr id="48" name="TextBox 47"/>
          <p:cNvSpPr txBox="1"/>
          <p:nvPr/>
        </p:nvSpPr>
        <p:spPr>
          <a:xfrm>
            <a:off x="2830445" y="5613417"/>
            <a:ext cx="433132" cy="307777"/>
          </a:xfrm>
          <a:prstGeom prst="rect">
            <a:avLst/>
          </a:prstGeom>
          <a:noFill/>
        </p:spPr>
        <p:txBody>
          <a:bodyPr wrap="none" rtlCol="0">
            <a:spAutoFit/>
          </a:bodyPr>
          <a:lstStyle/>
          <a:p>
            <a:r>
              <a:rPr lang="fr-BE" sz="1400" dirty="0">
                <a:solidFill>
                  <a:prstClr val="black"/>
                </a:solidFill>
                <a:latin typeface="Calibri"/>
                <a:cs typeface="Arial"/>
              </a:rPr>
              <a:t>DPI</a:t>
            </a:r>
          </a:p>
        </p:txBody>
      </p:sp>
      <p:cxnSp>
        <p:nvCxnSpPr>
          <p:cNvPr id="49" name="Straight Connector 48"/>
          <p:cNvCxnSpPr/>
          <p:nvPr/>
        </p:nvCxnSpPr>
        <p:spPr>
          <a:xfrm>
            <a:off x="4359529" y="5634031"/>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50" name="TextBox 49"/>
          <p:cNvSpPr txBox="1"/>
          <p:nvPr/>
        </p:nvSpPr>
        <p:spPr>
          <a:xfrm>
            <a:off x="4167652" y="5326255"/>
            <a:ext cx="419758" cy="307777"/>
          </a:xfrm>
          <a:prstGeom prst="rect">
            <a:avLst/>
          </a:prstGeom>
          <a:noFill/>
        </p:spPr>
        <p:txBody>
          <a:bodyPr wrap="square" rtlCol="0">
            <a:spAutoFit/>
          </a:bodyPr>
          <a:lstStyle/>
          <a:p>
            <a:r>
              <a:rPr lang="fr-BE" sz="1400" dirty="0">
                <a:solidFill>
                  <a:prstClr val="black"/>
                </a:solidFill>
                <a:latin typeface="Calibri"/>
                <a:cs typeface="Arial"/>
              </a:rPr>
              <a:t>v1’</a:t>
            </a:r>
          </a:p>
        </p:txBody>
      </p:sp>
      <p:cxnSp>
        <p:nvCxnSpPr>
          <p:cNvPr id="51" name="Straight Connector 50"/>
          <p:cNvCxnSpPr/>
          <p:nvPr/>
        </p:nvCxnSpPr>
        <p:spPr>
          <a:xfrm>
            <a:off x="5843556" y="5645776"/>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52" name="TextBox 51"/>
          <p:cNvSpPr txBox="1"/>
          <p:nvPr/>
        </p:nvSpPr>
        <p:spPr>
          <a:xfrm>
            <a:off x="5651679" y="5338000"/>
            <a:ext cx="447328" cy="307777"/>
          </a:xfrm>
          <a:prstGeom prst="rect">
            <a:avLst/>
          </a:prstGeom>
          <a:noFill/>
        </p:spPr>
        <p:txBody>
          <a:bodyPr wrap="square" rtlCol="0">
            <a:spAutoFit/>
          </a:bodyPr>
          <a:lstStyle/>
          <a:p>
            <a:r>
              <a:rPr lang="fr-BE" sz="1400" dirty="0">
                <a:solidFill>
                  <a:prstClr val="black"/>
                </a:solidFill>
                <a:latin typeface="Calibri"/>
                <a:cs typeface="Arial"/>
              </a:rPr>
              <a:t>v2’</a:t>
            </a:r>
          </a:p>
        </p:txBody>
      </p:sp>
      <p:cxnSp>
        <p:nvCxnSpPr>
          <p:cNvPr id="53" name="Straight Connector 52"/>
          <p:cNvCxnSpPr/>
          <p:nvPr/>
        </p:nvCxnSpPr>
        <p:spPr>
          <a:xfrm>
            <a:off x="6815705" y="5645776"/>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54" name="TextBox 53"/>
          <p:cNvSpPr txBox="1"/>
          <p:nvPr/>
        </p:nvSpPr>
        <p:spPr>
          <a:xfrm>
            <a:off x="6623828" y="5338000"/>
            <a:ext cx="402469" cy="307777"/>
          </a:xfrm>
          <a:prstGeom prst="rect">
            <a:avLst/>
          </a:prstGeom>
          <a:noFill/>
        </p:spPr>
        <p:txBody>
          <a:bodyPr wrap="square" rtlCol="0">
            <a:spAutoFit/>
          </a:bodyPr>
          <a:lstStyle/>
          <a:p>
            <a:r>
              <a:rPr lang="fr-BE" sz="1400" dirty="0">
                <a:solidFill>
                  <a:prstClr val="black"/>
                </a:solidFill>
                <a:latin typeface="Calibri"/>
                <a:cs typeface="Arial"/>
              </a:rPr>
              <a:t>v3’</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883" y="4844644"/>
            <a:ext cx="442800" cy="442800"/>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634" y="4844644"/>
            <a:ext cx="442800" cy="442800"/>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0338" y="4844644"/>
            <a:ext cx="442800" cy="442800"/>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848" y="4844644"/>
            <a:ext cx="442800" cy="442800"/>
          </a:xfrm>
          <a:prstGeom prst="rect">
            <a:avLst/>
          </a:prstGeom>
        </p:spPr>
      </p:pic>
      <p:cxnSp>
        <p:nvCxnSpPr>
          <p:cNvPr id="59" name="Straight Connector 58"/>
          <p:cNvCxnSpPr/>
          <p:nvPr/>
        </p:nvCxnSpPr>
        <p:spPr>
          <a:xfrm>
            <a:off x="8205677" y="5634032"/>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60" name="TextBox 59"/>
          <p:cNvSpPr txBox="1"/>
          <p:nvPr/>
        </p:nvSpPr>
        <p:spPr>
          <a:xfrm>
            <a:off x="8033995" y="5283594"/>
            <a:ext cx="343364" cy="369332"/>
          </a:xfrm>
          <a:prstGeom prst="rect">
            <a:avLst/>
          </a:prstGeom>
          <a:noFill/>
        </p:spPr>
        <p:txBody>
          <a:bodyPr wrap="none" rtlCol="0">
            <a:spAutoFit/>
          </a:bodyPr>
          <a:lstStyle/>
          <a:p>
            <a:r>
              <a:rPr lang="fr-BE" dirty="0">
                <a:solidFill>
                  <a:prstClr val="black"/>
                </a:solidFill>
                <a:latin typeface="Calibri"/>
                <a:cs typeface="Arial"/>
              </a:rPr>
              <a:t>…</a:t>
            </a:r>
          </a:p>
        </p:txBody>
      </p:sp>
      <p:cxnSp>
        <p:nvCxnSpPr>
          <p:cNvPr id="61" name="Straight Arrow Connector 60"/>
          <p:cNvCxnSpPr>
            <a:endCxn id="56" idx="0"/>
          </p:cNvCxnSpPr>
          <p:nvPr/>
        </p:nvCxnSpPr>
        <p:spPr>
          <a:xfrm>
            <a:off x="5375596" y="4244458"/>
            <a:ext cx="501439" cy="600186"/>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62" name="Straight Arrow Connector 61"/>
          <p:cNvCxnSpPr>
            <a:stCxn id="56" idx="0"/>
          </p:cNvCxnSpPr>
          <p:nvPr/>
        </p:nvCxnSpPr>
        <p:spPr>
          <a:xfrm flipV="1">
            <a:off x="5877034" y="4244458"/>
            <a:ext cx="0" cy="600186"/>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63" name="Straight Arrow Connector 62"/>
          <p:cNvCxnSpPr>
            <a:endCxn id="58" idx="0"/>
          </p:cNvCxnSpPr>
          <p:nvPr/>
        </p:nvCxnSpPr>
        <p:spPr>
          <a:xfrm>
            <a:off x="7327342" y="4228844"/>
            <a:ext cx="910907" cy="615801"/>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821" y="2115562"/>
            <a:ext cx="442912" cy="442912"/>
          </a:xfrm>
          <a:prstGeom prst="rect">
            <a:avLst/>
          </a:prstGeom>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996" y="2115562"/>
            <a:ext cx="442912" cy="442912"/>
          </a:xfrm>
          <a:prstGeom prst="rect">
            <a:avLst/>
          </a:prstGeom>
        </p:spPr>
      </p:pic>
      <p:cxnSp>
        <p:nvCxnSpPr>
          <p:cNvPr id="66" name="Straight Arrow Connector 65"/>
          <p:cNvCxnSpPr>
            <a:stCxn id="64" idx="2"/>
          </p:cNvCxnSpPr>
          <p:nvPr/>
        </p:nvCxnSpPr>
        <p:spPr>
          <a:xfrm>
            <a:off x="3803277" y="2558474"/>
            <a:ext cx="0" cy="828728"/>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323" y="2115562"/>
            <a:ext cx="442912" cy="442912"/>
          </a:xfrm>
          <a:prstGeom prst="rect">
            <a:avLst/>
          </a:prstGeom>
        </p:spPr>
      </p:pic>
      <p:cxnSp>
        <p:nvCxnSpPr>
          <p:cNvPr id="68" name="Straight Arrow Connector 67"/>
          <p:cNvCxnSpPr>
            <a:stCxn id="65" idx="2"/>
          </p:cNvCxnSpPr>
          <p:nvPr/>
        </p:nvCxnSpPr>
        <p:spPr>
          <a:xfrm>
            <a:off x="5387452" y="2558474"/>
            <a:ext cx="0" cy="828728"/>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48" y="2115562"/>
            <a:ext cx="442912" cy="442912"/>
          </a:xfrm>
          <a:prstGeom prst="rect">
            <a:avLst/>
          </a:prstGeom>
        </p:spPr>
      </p:pic>
      <p:cxnSp>
        <p:nvCxnSpPr>
          <p:cNvPr id="70" name="Straight Arrow Connector 69"/>
          <p:cNvCxnSpPr>
            <a:stCxn id="67" idx="2"/>
          </p:cNvCxnSpPr>
          <p:nvPr/>
        </p:nvCxnSpPr>
        <p:spPr>
          <a:xfrm>
            <a:off x="6958780" y="2558474"/>
            <a:ext cx="251729" cy="828728"/>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grpSp>
        <p:nvGrpSpPr>
          <p:cNvPr id="71" name="Group 70"/>
          <p:cNvGrpSpPr/>
          <p:nvPr/>
        </p:nvGrpSpPr>
        <p:grpSpPr>
          <a:xfrm>
            <a:off x="3263578" y="1631216"/>
            <a:ext cx="6166266" cy="369332"/>
            <a:chOff x="539552" y="364014"/>
            <a:chExt cx="6166266" cy="369332"/>
          </a:xfrm>
        </p:grpSpPr>
        <p:cxnSp>
          <p:nvCxnSpPr>
            <p:cNvPr id="72" name="Straight Arrow Connector 71"/>
            <p:cNvCxnSpPr/>
            <p:nvPr/>
          </p:nvCxnSpPr>
          <p:spPr>
            <a:xfrm>
              <a:off x="539552" y="548680"/>
              <a:ext cx="5904656"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73" name="TextBox 72"/>
            <p:cNvSpPr txBox="1"/>
            <p:nvPr/>
          </p:nvSpPr>
          <p:spPr>
            <a:xfrm>
              <a:off x="6444208" y="364014"/>
              <a:ext cx="261610" cy="369332"/>
            </a:xfrm>
            <a:prstGeom prst="rect">
              <a:avLst/>
            </a:prstGeom>
            <a:noFill/>
          </p:spPr>
          <p:txBody>
            <a:bodyPr wrap="none" rtlCol="0">
              <a:spAutoFit/>
            </a:bodyPr>
            <a:lstStyle/>
            <a:p>
              <a:pPr>
                <a:defRPr/>
              </a:pPr>
              <a:r>
                <a:rPr lang="fr-BE" kern="0" dirty="0">
                  <a:solidFill>
                    <a:prstClr val="black"/>
                  </a:solidFill>
                  <a:latin typeface="Calibri"/>
                  <a:cs typeface="Arial"/>
                </a:rPr>
                <a:t>t</a:t>
              </a:r>
            </a:p>
          </p:txBody>
        </p:sp>
      </p:grpSp>
      <p:sp>
        <p:nvSpPr>
          <p:cNvPr id="74" name="TextBox 73"/>
          <p:cNvSpPr txBox="1"/>
          <p:nvPr/>
        </p:nvSpPr>
        <p:spPr>
          <a:xfrm>
            <a:off x="2432028" y="1661994"/>
            <a:ext cx="833883" cy="307777"/>
          </a:xfrm>
          <a:prstGeom prst="rect">
            <a:avLst/>
          </a:prstGeom>
          <a:noFill/>
        </p:spPr>
        <p:txBody>
          <a:bodyPr wrap="none" rtlCol="0">
            <a:spAutoFit/>
          </a:bodyPr>
          <a:lstStyle/>
          <a:p>
            <a:r>
              <a:rPr lang="fr-BE" sz="1400" dirty="0">
                <a:solidFill>
                  <a:prstClr val="black"/>
                </a:solidFill>
                <a:latin typeface="Calibri"/>
                <a:cs typeface="Arial"/>
              </a:rPr>
              <a:t>SUMEHR</a:t>
            </a:r>
          </a:p>
        </p:txBody>
      </p:sp>
      <p:cxnSp>
        <p:nvCxnSpPr>
          <p:cNvPr id="75" name="Straight Connector 74"/>
          <p:cNvCxnSpPr/>
          <p:nvPr/>
        </p:nvCxnSpPr>
        <p:spPr>
          <a:xfrm>
            <a:off x="3803277" y="1682608"/>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76" name="Straight Connector 75"/>
          <p:cNvCxnSpPr/>
          <p:nvPr/>
        </p:nvCxnSpPr>
        <p:spPr>
          <a:xfrm>
            <a:off x="5387452" y="1682609"/>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77" name="Straight Connector 76"/>
          <p:cNvCxnSpPr/>
          <p:nvPr/>
        </p:nvCxnSpPr>
        <p:spPr>
          <a:xfrm>
            <a:off x="6949899" y="1682609"/>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78" name="Straight Connector 77"/>
          <p:cNvCxnSpPr/>
          <p:nvPr/>
        </p:nvCxnSpPr>
        <p:spPr>
          <a:xfrm>
            <a:off x="8555804" y="1682608"/>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79" name="TextBox 78"/>
          <p:cNvSpPr txBox="1"/>
          <p:nvPr/>
        </p:nvSpPr>
        <p:spPr>
          <a:xfrm>
            <a:off x="3623257" y="1374833"/>
            <a:ext cx="360040" cy="307777"/>
          </a:xfrm>
          <a:prstGeom prst="rect">
            <a:avLst/>
          </a:prstGeom>
          <a:noFill/>
        </p:spPr>
        <p:txBody>
          <a:bodyPr wrap="square" rtlCol="0">
            <a:spAutoFit/>
          </a:bodyPr>
          <a:lstStyle/>
          <a:p>
            <a:r>
              <a:rPr lang="fr-BE" sz="1400" dirty="0">
                <a:solidFill>
                  <a:prstClr val="black"/>
                </a:solidFill>
                <a:latin typeface="Calibri"/>
                <a:cs typeface="Arial"/>
              </a:rPr>
              <a:t>v1</a:t>
            </a:r>
          </a:p>
        </p:txBody>
      </p:sp>
      <p:sp>
        <p:nvSpPr>
          <p:cNvPr id="80" name="TextBox 79"/>
          <p:cNvSpPr txBox="1"/>
          <p:nvPr/>
        </p:nvSpPr>
        <p:spPr>
          <a:xfrm>
            <a:off x="5195575" y="1374833"/>
            <a:ext cx="360040" cy="307777"/>
          </a:xfrm>
          <a:prstGeom prst="rect">
            <a:avLst/>
          </a:prstGeom>
          <a:noFill/>
        </p:spPr>
        <p:txBody>
          <a:bodyPr wrap="square" rtlCol="0">
            <a:spAutoFit/>
          </a:bodyPr>
          <a:lstStyle/>
          <a:p>
            <a:r>
              <a:rPr lang="fr-BE" sz="1400" dirty="0">
                <a:solidFill>
                  <a:prstClr val="black"/>
                </a:solidFill>
                <a:latin typeface="Calibri"/>
                <a:cs typeface="Arial"/>
              </a:rPr>
              <a:t>v2</a:t>
            </a:r>
          </a:p>
        </p:txBody>
      </p:sp>
      <p:sp>
        <p:nvSpPr>
          <p:cNvPr id="81" name="TextBox 80"/>
          <p:cNvSpPr txBox="1"/>
          <p:nvPr/>
        </p:nvSpPr>
        <p:spPr>
          <a:xfrm>
            <a:off x="6769879" y="1393803"/>
            <a:ext cx="360040" cy="307777"/>
          </a:xfrm>
          <a:prstGeom prst="rect">
            <a:avLst/>
          </a:prstGeom>
          <a:noFill/>
        </p:spPr>
        <p:txBody>
          <a:bodyPr wrap="square" rtlCol="0">
            <a:spAutoFit/>
          </a:bodyPr>
          <a:lstStyle/>
          <a:p>
            <a:r>
              <a:rPr lang="fr-BE" sz="1400" dirty="0">
                <a:solidFill>
                  <a:prstClr val="black"/>
                </a:solidFill>
                <a:latin typeface="Calibri"/>
                <a:cs typeface="Arial"/>
              </a:rPr>
              <a:t>v3</a:t>
            </a: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731" y="1919088"/>
            <a:ext cx="495275" cy="495275"/>
          </a:xfrm>
          <a:prstGeom prst="rect">
            <a:avLst/>
          </a:prstGeom>
        </p:spPr>
      </p:pic>
      <p:cxnSp>
        <p:nvCxnSpPr>
          <p:cNvPr id="83" name="Straight Arrow Connector 82"/>
          <p:cNvCxnSpPr>
            <a:endCxn id="65" idx="2"/>
          </p:cNvCxnSpPr>
          <p:nvPr/>
        </p:nvCxnSpPr>
        <p:spPr>
          <a:xfrm flipV="1">
            <a:off x="4397716" y="2558474"/>
            <a:ext cx="989737" cy="87903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84" name="Straight Arrow Connector 83"/>
          <p:cNvCxnSpPr>
            <a:endCxn id="67" idx="2"/>
          </p:cNvCxnSpPr>
          <p:nvPr/>
        </p:nvCxnSpPr>
        <p:spPr>
          <a:xfrm flipV="1">
            <a:off x="6769879" y="2558475"/>
            <a:ext cx="188900" cy="868735"/>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85" name="Straight Arrow Connector 84"/>
          <p:cNvCxnSpPr>
            <a:endCxn id="69" idx="2"/>
          </p:cNvCxnSpPr>
          <p:nvPr/>
        </p:nvCxnSpPr>
        <p:spPr>
          <a:xfrm flipV="1">
            <a:off x="7255334" y="2558474"/>
            <a:ext cx="1300471" cy="828728"/>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86" name="Straight Arrow Connector 85"/>
          <p:cNvCxnSpPr>
            <a:endCxn id="55" idx="0"/>
          </p:cNvCxnSpPr>
          <p:nvPr/>
        </p:nvCxnSpPr>
        <p:spPr>
          <a:xfrm>
            <a:off x="3832881" y="4162388"/>
            <a:ext cx="559402" cy="682256"/>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87" name="Straight Arrow Connector 86"/>
          <p:cNvCxnSpPr>
            <a:stCxn id="55" idx="0"/>
          </p:cNvCxnSpPr>
          <p:nvPr/>
        </p:nvCxnSpPr>
        <p:spPr>
          <a:xfrm flipV="1">
            <a:off x="4392283" y="4244458"/>
            <a:ext cx="5432" cy="600186"/>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88" name="Folded Corner 87"/>
          <p:cNvSpPr/>
          <p:nvPr/>
        </p:nvSpPr>
        <p:spPr>
          <a:xfrm>
            <a:off x="4496411" y="2261776"/>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89" name="Rectangle 88"/>
          <p:cNvSpPr/>
          <p:nvPr/>
        </p:nvSpPr>
        <p:spPr>
          <a:xfrm>
            <a:off x="4537847" y="2333784"/>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90" name="Rectangle 89"/>
          <p:cNvSpPr/>
          <p:nvPr/>
        </p:nvSpPr>
        <p:spPr>
          <a:xfrm>
            <a:off x="4537847" y="2450180"/>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91" name="Rectangle 90"/>
          <p:cNvSpPr/>
          <p:nvPr/>
        </p:nvSpPr>
        <p:spPr>
          <a:xfrm>
            <a:off x="4537847" y="2565075"/>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92" name="Rectangle 91"/>
          <p:cNvSpPr/>
          <p:nvPr/>
        </p:nvSpPr>
        <p:spPr>
          <a:xfrm>
            <a:off x="4537847" y="2676895"/>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93" name="Folded Corner 92"/>
          <p:cNvSpPr/>
          <p:nvPr/>
        </p:nvSpPr>
        <p:spPr>
          <a:xfrm>
            <a:off x="6337831" y="2464610"/>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94" name="Rectangle 93"/>
          <p:cNvSpPr/>
          <p:nvPr/>
        </p:nvSpPr>
        <p:spPr>
          <a:xfrm>
            <a:off x="6379267" y="2536618"/>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95" name="Rectangle 94"/>
          <p:cNvSpPr/>
          <p:nvPr/>
        </p:nvSpPr>
        <p:spPr>
          <a:xfrm>
            <a:off x="6379267" y="2653014"/>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96" name="Rectangle 95"/>
          <p:cNvSpPr/>
          <p:nvPr/>
        </p:nvSpPr>
        <p:spPr>
          <a:xfrm>
            <a:off x="6379267" y="2767909"/>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97" name="Rectangle 96"/>
          <p:cNvSpPr/>
          <p:nvPr/>
        </p:nvSpPr>
        <p:spPr>
          <a:xfrm>
            <a:off x="6379267" y="2879729"/>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98" name="Folded Corner 97"/>
          <p:cNvSpPr/>
          <p:nvPr/>
        </p:nvSpPr>
        <p:spPr>
          <a:xfrm>
            <a:off x="3603762" y="4445772"/>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99" name="Rectangle 98"/>
          <p:cNvSpPr/>
          <p:nvPr/>
        </p:nvSpPr>
        <p:spPr>
          <a:xfrm>
            <a:off x="3645198" y="4517780"/>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00" name="Rectangle 99"/>
          <p:cNvSpPr/>
          <p:nvPr/>
        </p:nvSpPr>
        <p:spPr>
          <a:xfrm>
            <a:off x="3645198" y="4634176"/>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01" name="Folded Corner 100"/>
          <p:cNvSpPr/>
          <p:nvPr/>
        </p:nvSpPr>
        <p:spPr>
          <a:xfrm>
            <a:off x="5012681" y="4445772"/>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102" name="Rectangle 101"/>
          <p:cNvSpPr/>
          <p:nvPr/>
        </p:nvSpPr>
        <p:spPr>
          <a:xfrm>
            <a:off x="5054117" y="4517780"/>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03" name="Rectangle 102"/>
          <p:cNvSpPr/>
          <p:nvPr/>
        </p:nvSpPr>
        <p:spPr>
          <a:xfrm>
            <a:off x="5054117" y="4634176"/>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04" name="Rectangle 103"/>
          <p:cNvSpPr/>
          <p:nvPr/>
        </p:nvSpPr>
        <p:spPr>
          <a:xfrm>
            <a:off x="5054117" y="4749071"/>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sp>
        <p:nvSpPr>
          <p:cNvPr id="105" name="Rectangle 104"/>
          <p:cNvSpPr/>
          <p:nvPr/>
        </p:nvSpPr>
        <p:spPr>
          <a:xfrm>
            <a:off x="5054117" y="4860891"/>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v1’</a:t>
            </a:r>
          </a:p>
        </p:txBody>
      </p:sp>
      <p:cxnSp>
        <p:nvCxnSpPr>
          <p:cNvPr id="106" name="Straight Arrow Connector 105"/>
          <p:cNvCxnSpPr>
            <a:endCxn id="57" idx="0"/>
          </p:cNvCxnSpPr>
          <p:nvPr/>
        </p:nvCxnSpPr>
        <p:spPr>
          <a:xfrm>
            <a:off x="5947760" y="4244458"/>
            <a:ext cx="913979" cy="600186"/>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107" name="Straight Arrow Connector 106"/>
          <p:cNvCxnSpPr>
            <a:stCxn id="57" idx="0"/>
          </p:cNvCxnSpPr>
          <p:nvPr/>
        </p:nvCxnSpPr>
        <p:spPr>
          <a:xfrm flipH="1" flipV="1">
            <a:off x="6747356" y="4228844"/>
            <a:ext cx="114383" cy="615801"/>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108" name="Folded Corner 107"/>
          <p:cNvSpPr/>
          <p:nvPr/>
        </p:nvSpPr>
        <p:spPr>
          <a:xfrm>
            <a:off x="6131906" y="4549058"/>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109" name="Rectangle 108"/>
          <p:cNvSpPr/>
          <p:nvPr/>
        </p:nvSpPr>
        <p:spPr>
          <a:xfrm>
            <a:off x="6173342" y="462106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10" name="Rectangle 109"/>
          <p:cNvSpPr/>
          <p:nvPr/>
        </p:nvSpPr>
        <p:spPr>
          <a:xfrm>
            <a:off x="6173342" y="473746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11" name="Rectangle 110"/>
          <p:cNvSpPr/>
          <p:nvPr/>
        </p:nvSpPr>
        <p:spPr>
          <a:xfrm>
            <a:off x="6173342" y="4852357"/>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12" name="Rectangle 111"/>
          <p:cNvSpPr/>
          <p:nvPr/>
        </p:nvSpPr>
        <p:spPr>
          <a:xfrm>
            <a:off x="6173342" y="4964177"/>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v2’</a:t>
            </a:r>
          </a:p>
        </p:txBody>
      </p:sp>
      <p:sp>
        <p:nvSpPr>
          <p:cNvPr id="113" name="Folded Corner 112"/>
          <p:cNvSpPr/>
          <p:nvPr/>
        </p:nvSpPr>
        <p:spPr>
          <a:xfrm>
            <a:off x="7329297" y="4572859"/>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114" name="Rectangle 113"/>
          <p:cNvSpPr/>
          <p:nvPr/>
        </p:nvSpPr>
        <p:spPr>
          <a:xfrm>
            <a:off x="7370733" y="4644867"/>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15" name="Rectangle 114"/>
          <p:cNvSpPr/>
          <p:nvPr/>
        </p:nvSpPr>
        <p:spPr>
          <a:xfrm>
            <a:off x="7370733" y="4761263"/>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16" name="Rectangle 115"/>
          <p:cNvSpPr/>
          <p:nvPr/>
        </p:nvSpPr>
        <p:spPr>
          <a:xfrm>
            <a:off x="7370733" y="4876158"/>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17" name="Rectangle 116"/>
          <p:cNvSpPr/>
          <p:nvPr/>
        </p:nvSpPr>
        <p:spPr>
          <a:xfrm>
            <a:off x="7370733" y="4987978"/>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18" name="Folded Corner 117"/>
          <p:cNvSpPr/>
          <p:nvPr/>
        </p:nvSpPr>
        <p:spPr>
          <a:xfrm>
            <a:off x="7531854" y="2229877"/>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endParaRPr lang="fr-BE" sz="1000" kern="0" dirty="0">
              <a:solidFill>
                <a:prstClr val="black"/>
              </a:solidFill>
              <a:latin typeface="Calibri"/>
              <a:cs typeface="Arial"/>
            </a:endParaRPr>
          </a:p>
        </p:txBody>
      </p:sp>
      <p:sp>
        <p:nvSpPr>
          <p:cNvPr id="119" name="Rectangle 118"/>
          <p:cNvSpPr/>
          <p:nvPr/>
        </p:nvSpPr>
        <p:spPr>
          <a:xfrm>
            <a:off x="7573290" y="2301885"/>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20" name="Rectangle 119"/>
          <p:cNvSpPr/>
          <p:nvPr/>
        </p:nvSpPr>
        <p:spPr>
          <a:xfrm>
            <a:off x="7573290" y="2418281"/>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21" name="Rectangle 120"/>
          <p:cNvSpPr/>
          <p:nvPr/>
        </p:nvSpPr>
        <p:spPr>
          <a:xfrm>
            <a:off x="7573290" y="253317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22" name="Rectangle 121"/>
          <p:cNvSpPr/>
          <p:nvPr/>
        </p:nvSpPr>
        <p:spPr>
          <a:xfrm>
            <a:off x="7573290" y="2644996"/>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latin typeface="Calibri"/>
                <a:cs typeface="Arial"/>
              </a:rPr>
              <a:t>v3</a:t>
            </a:r>
          </a:p>
        </p:txBody>
      </p:sp>
      <p:sp>
        <p:nvSpPr>
          <p:cNvPr id="123" name="TextBox 122"/>
          <p:cNvSpPr txBox="1"/>
          <p:nvPr/>
        </p:nvSpPr>
        <p:spPr>
          <a:xfrm>
            <a:off x="3316996" y="1919087"/>
            <a:ext cx="1083951" cy="215444"/>
          </a:xfrm>
          <a:prstGeom prst="rect">
            <a:avLst/>
          </a:prstGeom>
          <a:noFill/>
        </p:spPr>
        <p:txBody>
          <a:bodyPr wrap="none" rtlCol="0">
            <a:spAutoFit/>
          </a:bodyPr>
          <a:lstStyle/>
          <a:p>
            <a:r>
              <a:rPr lang="fr-BE" sz="800" dirty="0">
                <a:solidFill>
                  <a:prstClr val="black"/>
                </a:solidFill>
                <a:latin typeface="Calibri"/>
                <a:cs typeface="Arial"/>
              </a:rPr>
              <a:t>Médecin Généraliste</a:t>
            </a:r>
            <a:endParaRPr lang="en-US" sz="800" dirty="0">
              <a:solidFill>
                <a:prstClr val="black"/>
              </a:solidFill>
              <a:latin typeface="Calibri"/>
              <a:cs typeface="Arial"/>
            </a:endParaRPr>
          </a:p>
        </p:txBody>
      </p:sp>
      <p:sp>
        <p:nvSpPr>
          <p:cNvPr id="124" name="TextBox 123"/>
          <p:cNvSpPr txBox="1"/>
          <p:nvPr/>
        </p:nvSpPr>
        <p:spPr>
          <a:xfrm>
            <a:off x="5108560" y="1906989"/>
            <a:ext cx="574196" cy="215444"/>
          </a:xfrm>
          <a:prstGeom prst="rect">
            <a:avLst/>
          </a:prstGeom>
          <a:noFill/>
        </p:spPr>
        <p:txBody>
          <a:bodyPr wrap="none" rtlCol="0">
            <a:spAutoFit/>
          </a:bodyPr>
          <a:lstStyle/>
          <a:p>
            <a:r>
              <a:rPr lang="fr-BE" sz="800" dirty="0">
                <a:solidFill>
                  <a:prstClr val="black"/>
                </a:solidFill>
                <a:latin typeface="Calibri"/>
                <a:cs typeface="Arial"/>
              </a:rPr>
              <a:t>Urgences</a:t>
            </a:r>
            <a:endParaRPr lang="en-US" sz="800" dirty="0">
              <a:solidFill>
                <a:prstClr val="black"/>
              </a:solidFill>
              <a:latin typeface="Calibri"/>
              <a:cs typeface="Arial"/>
            </a:endParaRPr>
          </a:p>
        </p:txBody>
      </p:sp>
      <p:pic>
        <p:nvPicPr>
          <p:cNvPr id="125" name="Picture 1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028" y="3217338"/>
            <a:ext cx="618025" cy="692614"/>
          </a:xfrm>
          <a:prstGeom prst="rect">
            <a:avLst/>
          </a:prstGeom>
        </p:spPr>
      </p:pic>
      <p:pic>
        <p:nvPicPr>
          <p:cNvPr id="126" name="Picture 1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56" y="3778302"/>
            <a:ext cx="618025" cy="692614"/>
          </a:xfrm>
          <a:prstGeom prst="rect">
            <a:avLst/>
          </a:prstGeom>
        </p:spPr>
      </p:pic>
      <p:pic>
        <p:nvPicPr>
          <p:cNvPr id="127" name="Picture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944" y="3589366"/>
            <a:ext cx="618025" cy="692614"/>
          </a:xfrm>
          <a:prstGeom prst="rect">
            <a:avLst/>
          </a:prstGeom>
        </p:spPr>
      </p:pic>
    </p:spTree>
    <p:extLst>
      <p:ext uri="{BB962C8B-B14F-4D97-AF65-F5344CB8AC3E}">
        <p14:creationId xmlns:p14="http://schemas.microsoft.com/office/powerpoint/2010/main" val="299263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94313" y="448887"/>
            <a:ext cx="7431577" cy="6209608"/>
          </a:xfrm>
          <a:prstGeom prst="rect">
            <a:avLst/>
          </a:prstGeom>
          <a:noFill/>
        </p:spPr>
      </p:pic>
    </p:spTree>
    <p:extLst>
      <p:ext uri="{BB962C8B-B14F-4D97-AF65-F5344CB8AC3E}">
        <p14:creationId xmlns:p14="http://schemas.microsoft.com/office/powerpoint/2010/main" val="95715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D79015FC-8A5C-DE50-D782-0BA3512CC59B}"/>
              </a:ext>
            </a:extLst>
          </p:cNvPr>
          <p:cNvSpPr/>
          <p:nvPr/>
        </p:nvSpPr>
        <p:spPr>
          <a:xfrm>
            <a:off x="166947" y="69504"/>
            <a:ext cx="11877007" cy="6116747"/>
          </a:xfrm>
          <a:prstGeom prst="rect">
            <a:avLst/>
          </a:prstGeom>
          <a:solidFill>
            <a:srgbClr val="FD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0" name="Rectangle 129">
            <a:extLst>
              <a:ext uri="{FF2B5EF4-FFF2-40B4-BE49-F238E27FC236}">
                <a16:creationId xmlns:a16="http://schemas.microsoft.com/office/drawing/2014/main" id="{2AAA7C7C-5E1F-EDA2-0E1D-DF757A8CF17C}"/>
              </a:ext>
            </a:extLst>
          </p:cNvPr>
          <p:cNvSpPr/>
          <p:nvPr/>
        </p:nvSpPr>
        <p:spPr>
          <a:xfrm>
            <a:off x="335772" y="1810147"/>
            <a:ext cx="11557795" cy="310071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56" name="Rectangle 255">
            <a:extLst>
              <a:ext uri="{FF2B5EF4-FFF2-40B4-BE49-F238E27FC236}">
                <a16:creationId xmlns:a16="http://schemas.microsoft.com/office/drawing/2014/main" id="{5CEAD0B6-F9E3-2866-10DC-C1B204F3DC49}"/>
              </a:ext>
            </a:extLst>
          </p:cNvPr>
          <p:cNvSpPr/>
          <p:nvPr/>
        </p:nvSpPr>
        <p:spPr>
          <a:xfrm>
            <a:off x="816432" y="3100129"/>
            <a:ext cx="1875148" cy="885723"/>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4" name="Rectangle 253">
            <a:extLst>
              <a:ext uri="{FF2B5EF4-FFF2-40B4-BE49-F238E27FC236}">
                <a16:creationId xmlns:a16="http://schemas.microsoft.com/office/drawing/2014/main" id="{A8A7874B-1BCF-38CB-738F-E592DA9CF8CA}"/>
              </a:ext>
            </a:extLst>
          </p:cNvPr>
          <p:cNvSpPr/>
          <p:nvPr/>
        </p:nvSpPr>
        <p:spPr>
          <a:xfrm>
            <a:off x="200577" y="6256086"/>
            <a:ext cx="4617165" cy="532410"/>
          </a:xfrm>
          <a:prstGeom prst="rect">
            <a:avLst/>
          </a:prstGeom>
          <a:solidFill>
            <a:srgbClr val="E1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5" name="Rectangle 194">
            <a:extLst>
              <a:ext uri="{FF2B5EF4-FFF2-40B4-BE49-F238E27FC236}">
                <a16:creationId xmlns:a16="http://schemas.microsoft.com/office/drawing/2014/main" id="{9A700D1E-53D2-3ABC-2E80-DD7F281E6F24}"/>
              </a:ext>
            </a:extLst>
          </p:cNvPr>
          <p:cNvSpPr/>
          <p:nvPr/>
        </p:nvSpPr>
        <p:spPr>
          <a:xfrm>
            <a:off x="7957782" y="5012855"/>
            <a:ext cx="2683119" cy="1121245"/>
          </a:xfrm>
          <a:prstGeom prst="rect">
            <a:avLst/>
          </a:prstGeom>
          <a:solidFill>
            <a:srgbClr val="F7F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1" name="Rectangle 190">
            <a:extLst>
              <a:ext uri="{FF2B5EF4-FFF2-40B4-BE49-F238E27FC236}">
                <a16:creationId xmlns:a16="http://schemas.microsoft.com/office/drawing/2014/main" id="{3EDC23B5-AABC-EBBD-661F-C67933558B74}"/>
              </a:ext>
            </a:extLst>
          </p:cNvPr>
          <p:cNvSpPr/>
          <p:nvPr/>
        </p:nvSpPr>
        <p:spPr>
          <a:xfrm>
            <a:off x="6968905" y="3369981"/>
            <a:ext cx="4651916" cy="1592476"/>
          </a:xfrm>
          <a:prstGeom prst="rect">
            <a:avLst/>
          </a:prstGeom>
          <a:solidFill>
            <a:srgbClr val="ECF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2" name="Rectangle 171">
            <a:extLst>
              <a:ext uri="{FF2B5EF4-FFF2-40B4-BE49-F238E27FC236}">
                <a16:creationId xmlns:a16="http://schemas.microsoft.com/office/drawing/2014/main" id="{8D479616-346B-2E84-89F5-2C2A7089E0D2}"/>
              </a:ext>
            </a:extLst>
          </p:cNvPr>
          <p:cNvSpPr/>
          <p:nvPr/>
        </p:nvSpPr>
        <p:spPr>
          <a:xfrm>
            <a:off x="3203783" y="636192"/>
            <a:ext cx="8013326" cy="1682139"/>
          </a:xfrm>
          <a:prstGeom prst="rect">
            <a:avLst/>
          </a:prstGeom>
          <a:solidFill>
            <a:srgbClr val="F2F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Rectangle 8">
            <a:extLst>
              <a:ext uri="{FF2B5EF4-FFF2-40B4-BE49-F238E27FC236}">
                <a16:creationId xmlns:a16="http://schemas.microsoft.com/office/drawing/2014/main" id="{A7450D91-20AA-F074-8420-E1DDD71117F2}"/>
              </a:ext>
            </a:extLst>
          </p:cNvPr>
          <p:cNvSpPr/>
          <p:nvPr/>
        </p:nvSpPr>
        <p:spPr>
          <a:xfrm>
            <a:off x="364452" y="222722"/>
            <a:ext cx="1974781" cy="1102039"/>
          </a:xfrm>
          <a:prstGeom prst="rect">
            <a:avLst/>
          </a:prstGeom>
          <a:solidFill>
            <a:srgbClr val="FDE7FD"/>
          </a:solidFill>
          <a:ln>
            <a:solidFill>
              <a:srgbClr val="FDE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404170EE-6478-AF0F-21F9-1B28678ACFDC}"/>
              </a:ext>
            </a:extLst>
          </p:cNvPr>
          <p:cNvSpPr/>
          <p:nvPr/>
        </p:nvSpPr>
        <p:spPr>
          <a:xfrm>
            <a:off x="405933" y="2555491"/>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00" dirty="0"/>
              <a:t>Practitioner</a:t>
            </a:r>
            <a:endParaRPr lang="fr-BE" sz="1500" dirty="0"/>
          </a:p>
        </p:txBody>
      </p:sp>
      <p:sp>
        <p:nvSpPr>
          <p:cNvPr id="8" name="Rectangle 7">
            <a:extLst>
              <a:ext uri="{FF2B5EF4-FFF2-40B4-BE49-F238E27FC236}">
                <a16:creationId xmlns:a16="http://schemas.microsoft.com/office/drawing/2014/main" id="{0883AB55-C275-9C18-AFE8-8B78E441B23E}"/>
              </a:ext>
            </a:extLst>
          </p:cNvPr>
          <p:cNvSpPr/>
          <p:nvPr/>
        </p:nvSpPr>
        <p:spPr>
          <a:xfrm>
            <a:off x="1981815" y="2561297"/>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00" dirty="0" err="1"/>
              <a:t>Practioner</a:t>
            </a:r>
            <a:endParaRPr lang="en-GB" sz="1500" dirty="0"/>
          </a:p>
          <a:p>
            <a:pPr algn="ctr"/>
            <a:r>
              <a:rPr lang="en-GB" sz="1500" dirty="0"/>
              <a:t>Role</a:t>
            </a:r>
            <a:endParaRPr lang="fr-BE" sz="1500" dirty="0"/>
          </a:p>
        </p:txBody>
      </p:sp>
      <p:sp>
        <p:nvSpPr>
          <p:cNvPr id="11" name="Rectangle 10">
            <a:extLst>
              <a:ext uri="{FF2B5EF4-FFF2-40B4-BE49-F238E27FC236}">
                <a16:creationId xmlns:a16="http://schemas.microsoft.com/office/drawing/2014/main" id="{EECAD176-EB63-ACF1-EF53-79E2686591F3}"/>
              </a:ext>
            </a:extLst>
          </p:cNvPr>
          <p:cNvSpPr/>
          <p:nvPr/>
        </p:nvSpPr>
        <p:spPr>
          <a:xfrm>
            <a:off x="4613098" y="2574437"/>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Patient</a:t>
            </a:r>
            <a:endParaRPr lang="fr-BE" dirty="0"/>
          </a:p>
        </p:txBody>
      </p:sp>
      <p:sp>
        <p:nvSpPr>
          <p:cNvPr id="15" name="Rectangle 14">
            <a:extLst>
              <a:ext uri="{FF2B5EF4-FFF2-40B4-BE49-F238E27FC236}">
                <a16:creationId xmlns:a16="http://schemas.microsoft.com/office/drawing/2014/main" id="{69F16B7C-8A2A-7E52-88B8-C72DA63AF576}"/>
              </a:ext>
            </a:extLst>
          </p:cNvPr>
          <p:cNvSpPr/>
          <p:nvPr/>
        </p:nvSpPr>
        <p:spPr>
          <a:xfrm>
            <a:off x="928923" y="1905561"/>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chemeClr val="tx1"/>
                </a:solidFill>
              </a:rPr>
              <a:t>Contact</a:t>
            </a:r>
          </a:p>
          <a:p>
            <a:pPr algn="ctr"/>
            <a:r>
              <a:rPr lang="en-GB" sz="1400" dirty="0">
                <a:solidFill>
                  <a:schemeClr val="tx1"/>
                </a:solidFill>
              </a:rPr>
              <a:t>Person</a:t>
            </a:r>
            <a:endParaRPr lang="fr-BE" sz="1400" dirty="0">
              <a:solidFill>
                <a:schemeClr val="tx1"/>
              </a:solidFill>
            </a:endParaRPr>
          </a:p>
        </p:txBody>
      </p:sp>
      <p:sp>
        <p:nvSpPr>
          <p:cNvPr id="16" name="Rectangle 15">
            <a:extLst>
              <a:ext uri="{FF2B5EF4-FFF2-40B4-BE49-F238E27FC236}">
                <a16:creationId xmlns:a16="http://schemas.microsoft.com/office/drawing/2014/main" id="{01047EF0-BEDD-A72D-5E1A-96EE441E661D}"/>
              </a:ext>
            </a:extLst>
          </p:cNvPr>
          <p:cNvSpPr/>
          <p:nvPr/>
        </p:nvSpPr>
        <p:spPr>
          <a:xfrm>
            <a:off x="1223519" y="3415552"/>
            <a:ext cx="1183571" cy="3669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err="1"/>
              <a:t>PatientWill</a:t>
            </a:r>
            <a:endParaRPr lang="fr-BE" sz="1600" dirty="0"/>
          </a:p>
        </p:txBody>
      </p:sp>
      <p:sp>
        <p:nvSpPr>
          <p:cNvPr id="17" name="Rectangle 16">
            <a:extLst>
              <a:ext uri="{FF2B5EF4-FFF2-40B4-BE49-F238E27FC236}">
                <a16:creationId xmlns:a16="http://schemas.microsoft.com/office/drawing/2014/main" id="{FF2D6D2F-157B-5D93-D02C-FB045F72E950}"/>
              </a:ext>
            </a:extLst>
          </p:cNvPr>
          <p:cNvSpPr/>
          <p:nvPr/>
        </p:nvSpPr>
        <p:spPr>
          <a:xfrm>
            <a:off x="6550433" y="2965766"/>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t>Vaccination</a:t>
            </a:r>
            <a:endParaRPr lang="fr-BE" sz="1600" dirty="0"/>
          </a:p>
        </p:txBody>
      </p:sp>
      <p:sp>
        <p:nvSpPr>
          <p:cNvPr id="18" name="Rectangle 17">
            <a:extLst>
              <a:ext uri="{FF2B5EF4-FFF2-40B4-BE49-F238E27FC236}">
                <a16:creationId xmlns:a16="http://schemas.microsoft.com/office/drawing/2014/main" id="{F9E358BE-C936-0E00-B1A9-2D59F27321DE}"/>
              </a:ext>
            </a:extLst>
          </p:cNvPr>
          <p:cNvSpPr/>
          <p:nvPr/>
        </p:nvSpPr>
        <p:spPr>
          <a:xfrm>
            <a:off x="9757442" y="2053358"/>
            <a:ext cx="1183571" cy="366962"/>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rgbClr val="002060"/>
                </a:solidFill>
              </a:rPr>
              <a:t>Problem</a:t>
            </a:r>
            <a:endParaRPr lang="fr-BE" dirty="0">
              <a:solidFill>
                <a:srgbClr val="002060"/>
              </a:solidFill>
            </a:endParaRPr>
          </a:p>
        </p:txBody>
      </p:sp>
      <p:sp>
        <p:nvSpPr>
          <p:cNvPr id="19" name="Rectangle 18">
            <a:extLst>
              <a:ext uri="{FF2B5EF4-FFF2-40B4-BE49-F238E27FC236}">
                <a16:creationId xmlns:a16="http://schemas.microsoft.com/office/drawing/2014/main" id="{27149013-41BE-AC4F-F944-ED271445BF54}"/>
              </a:ext>
            </a:extLst>
          </p:cNvPr>
          <p:cNvSpPr/>
          <p:nvPr/>
        </p:nvSpPr>
        <p:spPr>
          <a:xfrm>
            <a:off x="6557959" y="2422604"/>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Allergy</a:t>
            </a:r>
            <a:endParaRPr lang="fr-BE" dirty="0"/>
          </a:p>
        </p:txBody>
      </p:sp>
      <p:sp>
        <p:nvSpPr>
          <p:cNvPr id="20" name="Rectangle 19">
            <a:extLst>
              <a:ext uri="{FF2B5EF4-FFF2-40B4-BE49-F238E27FC236}">
                <a16:creationId xmlns:a16="http://schemas.microsoft.com/office/drawing/2014/main" id="{73AC1D56-4FF7-F92D-B1D6-F3F7CCC57B1A}"/>
              </a:ext>
            </a:extLst>
          </p:cNvPr>
          <p:cNvSpPr/>
          <p:nvPr/>
        </p:nvSpPr>
        <p:spPr>
          <a:xfrm>
            <a:off x="7562090" y="1292332"/>
            <a:ext cx="1183571" cy="366962"/>
          </a:xfrm>
          <a:prstGeom prst="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00" dirty="0"/>
              <a:t>Observation</a:t>
            </a:r>
            <a:endParaRPr lang="fr-BE" sz="1500" dirty="0"/>
          </a:p>
        </p:txBody>
      </p:sp>
      <p:sp>
        <p:nvSpPr>
          <p:cNvPr id="21" name="Rectangle 20">
            <a:extLst>
              <a:ext uri="{FF2B5EF4-FFF2-40B4-BE49-F238E27FC236}">
                <a16:creationId xmlns:a16="http://schemas.microsoft.com/office/drawing/2014/main" id="{716DA551-FA4B-EBB4-8A84-CBA22DEA1FEA}"/>
              </a:ext>
            </a:extLst>
          </p:cNvPr>
          <p:cNvSpPr/>
          <p:nvPr/>
        </p:nvSpPr>
        <p:spPr>
          <a:xfrm>
            <a:off x="7540572" y="778435"/>
            <a:ext cx="1183571" cy="366962"/>
          </a:xfrm>
          <a:prstGeom prst="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Parameter</a:t>
            </a:r>
            <a:endParaRPr lang="fr-BE" dirty="0"/>
          </a:p>
        </p:txBody>
      </p:sp>
      <p:sp>
        <p:nvSpPr>
          <p:cNvPr id="22" name="Rectangle 21">
            <a:extLst>
              <a:ext uri="{FF2B5EF4-FFF2-40B4-BE49-F238E27FC236}">
                <a16:creationId xmlns:a16="http://schemas.microsoft.com/office/drawing/2014/main" id="{436B4C69-89DF-2C70-BC61-EB8D41F189A2}"/>
              </a:ext>
            </a:extLst>
          </p:cNvPr>
          <p:cNvSpPr/>
          <p:nvPr/>
        </p:nvSpPr>
        <p:spPr>
          <a:xfrm>
            <a:off x="5463476" y="1056368"/>
            <a:ext cx="1183571" cy="366962"/>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700" dirty="0">
                <a:solidFill>
                  <a:schemeClr val="tx1"/>
                </a:solidFill>
              </a:rPr>
              <a:t>Pregnancy</a:t>
            </a:r>
            <a:endParaRPr lang="fr-BE" sz="1700" dirty="0">
              <a:solidFill>
                <a:schemeClr val="tx1"/>
              </a:solidFill>
            </a:endParaRPr>
          </a:p>
        </p:txBody>
      </p:sp>
      <p:sp>
        <p:nvSpPr>
          <p:cNvPr id="23" name="Rectangle 22">
            <a:extLst>
              <a:ext uri="{FF2B5EF4-FFF2-40B4-BE49-F238E27FC236}">
                <a16:creationId xmlns:a16="http://schemas.microsoft.com/office/drawing/2014/main" id="{56FC79C1-4FD4-3A70-55BF-520509153B9A}"/>
              </a:ext>
            </a:extLst>
          </p:cNvPr>
          <p:cNvSpPr/>
          <p:nvPr/>
        </p:nvSpPr>
        <p:spPr>
          <a:xfrm>
            <a:off x="8564436" y="5719342"/>
            <a:ext cx="1183571" cy="3669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Request</a:t>
            </a:r>
          </a:p>
          <a:p>
            <a:pPr algn="ctr"/>
            <a:r>
              <a:rPr lang="en-GB" sz="1400" dirty="0"/>
              <a:t>Group</a:t>
            </a:r>
            <a:endParaRPr lang="fr-BE" sz="1400" dirty="0"/>
          </a:p>
        </p:txBody>
      </p:sp>
      <p:sp>
        <p:nvSpPr>
          <p:cNvPr id="24" name="Rectangle 23">
            <a:extLst>
              <a:ext uri="{FF2B5EF4-FFF2-40B4-BE49-F238E27FC236}">
                <a16:creationId xmlns:a16="http://schemas.microsoft.com/office/drawing/2014/main" id="{D5E51CC2-D792-ADD5-0668-C10B9462ED62}"/>
              </a:ext>
            </a:extLst>
          </p:cNvPr>
          <p:cNvSpPr/>
          <p:nvPr/>
        </p:nvSpPr>
        <p:spPr>
          <a:xfrm>
            <a:off x="8564436" y="5068952"/>
            <a:ext cx="1183571" cy="3669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 </a:t>
            </a:r>
            <a:r>
              <a:rPr lang="en-GB" sz="1400" dirty="0" err="1"/>
              <a:t>Referal</a:t>
            </a:r>
            <a:endParaRPr lang="en-GB" sz="1400" dirty="0"/>
          </a:p>
          <a:p>
            <a:pPr algn="ctr"/>
            <a:r>
              <a:rPr lang="en-GB" sz="1400" dirty="0"/>
              <a:t>Prescription</a:t>
            </a:r>
            <a:endParaRPr lang="fr-BE" sz="1400" dirty="0"/>
          </a:p>
        </p:txBody>
      </p:sp>
      <p:sp>
        <p:nvSpPr>
          <p:cNvPr id="25" name="Rectangle 24">
            <a:extLst>
              <a:ext uri="{FF2B5EF4-FFF2-40B4-BE49-F238E27FC236}">
                <a16:creationId xmlns:a16="http://schemas.microsoft.com/office/drawing/2014/main" id="{711F1495-92B9-9E04-748A-E27DF1072EFD}"/>
              </a:ext>
            </a:extLst>
          </p:cNvPr>
          <p:cNvSpPr/>
          <p:nvPr/>
        </p:nvSpPr>
        <p:spPr>
          <a:xfrm>
            <a:off x="7166894" y="3947706"/>
            <a:ext cx="1183571" cy="366962"/>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00" dirty="0" err="1">
                <a:solidFill>
                  <a:srgbClr val="002060"/>
                </a:solidFill>
              </a:rPr>
              <a:t>MedRequest</a:t>
            </a:r>
            <a:endParaRPr lang="fr-BE" sz="1500" dirty="0">
              <a:solidFill>
                <a:srgbClr val="002060"/>
              </a:solidFill>
            </a:endParaRPr>
          </a:p>
        </p:txBody>
      </p:sp>
      <p:sp>
        <p:nvSpPr>
          <p:cNvPr id="27" name="Rectangle 26">
            <a:extLst>
              <a:ext uri="{FF2B5EF4-FFF2-40B4-BE49-F238E27FC236}">
                <a16:creationId xmlns:a16="http://schemas.microsoft.com/office/drawing/2014/main" id="{801358D7-2744-AD32-AE30-1228C0DA4D31}"/>
              </a:ext>
            </a:extLst>
          </p:cNvPr>
          <p:cNvSpPr/>
          <p:nvPr/>
        </p:nvSpPr>
        <p:spPr>
          <a:xfrm>
            <a:off x="10033537" y="3947706"/>
            <a:ext cx="1183571" cy="3669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err="1"/>
              <a:t>MedLine</a:t>
            </a:r>
            <a:endParaRPr lang="fr-BE" sz="1600" dirty="0"/>
          </a:p>
        </p:txBody>
      </p:sp>
      <p:sp>
        <p:nvSpPr>
          <p:cNvPr id="28" name="Rectangle 27">
            <a:extLst>
              <a:ext uri="{FF2B5EF4-FFF2-40B4-BE49-F238E27FC236}">
                <a16:creationId xmlns:a16="http://schemas.microsoft.com/office/drawing/2014/main" id="{F1F70192-4618-5036-2B12-F2278D679B2A}"/>
              </a:ext>
            </a:extLst>
          </p:cNvPr>
          <p:cNvSpPr/>
          <p:nvPr/>
        </p:nvSpPr>
        <p:spPr>
          <a:xfrm>
            <a:off x="7080206" y="6440620"/>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solidFill>
                  <a:srgbClr val="002060"/>
                </a:solidFill>
              </a:rPr>
              <a:t>Device</a:t>
            </a:r>
            <a:endParaRPr lang="fr-BE" dirty="0">
              <a:solidFill>
                <a:srgbClr val="002060"/>
              </a:solidFill>
            </a:endParaRPr>
          </a:p>
        </p:txBody>
      </p:sp>
      <p:sp>
        <p:nvSpPr>
          <p:cNvPr id="29" name="Rectangle 28">
            <a:extLst>
              <a:ext uri="{FF2B5EF4-FFF2-40B4-BE49-F238E27FC236}">
                <a16:creationId xmlns:a16="http://schemas.microsoft.com/office/drawing/2014/main" id="{C8D208A5-F12E-C6AB-A027-234995A47926}"/>
              </a:ext>
            </a:extLst>
          </p:cNvPr>
          <p:cNvSpPr/>
          <p:nvPr/>
        </p:nvSpPr>
        <p:spPr>
          <a:xfrm>
            <a:off x="7166894" y="4478657"/>
            <a:ext cx="1183571" cy="366962"/>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err="1">
                <a:solidFill>
                  <a:srgbClr val="002060"/>
                </a:solidFill>
              </a:rPr>
              <a:t>MedDispense</a:t>
            </a:r>
            <a:endParaRPr lang="fr-BE" sz="1400" dirty="0">
              <a:solidFill>
                <a:srgbClr val="002060"/>
              </a:solidFill>
            </a:endParaRPr>
          </a:p>
        </p:txBody>
      </p:sp>
      <p:sp>
        <p:nvSpPr>
          <p:cNvPr id="30" name="Rectangle 29">
            <a:extLst>
              <a:ext uri="{FF2B5EF4-FFF2-40B4-BE49-F238E27FC236}">
                <a16:creationId xmlns:a16="http://schemas.microsoft.com/office/drawing/2014/main" id="{B4AD3495-DD25-79F8-777A-9C9826A962F7}"/>
              </a:ext>
            </a:extLst>
          </p:cNvPr>
          <p:cNvSpPr/>
          <p:nvPr/>
        </p:nvSpPr>
        <p:spPr>
          <a:xfrm>
            <a:off x="3364862" y="1056368"/>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err="1">
                <a:solidFill>
                  <a:srgbClr val="002060"/>
                </a:solidFill>
              </a:rPr>
              <a:t>Hospi</a:t>
            </a:r>
            <a:endParaRPr lang="en-GB" sz="1400" dirty="0">
              <a:solidFill>
                <a:srgbClr val="002060"/>
              </a:solidFill>
            </a:endParaRPr>
          </a:p>
          <a:p>
            <a:pPr algn="ctr"/>
            <a:r>
              <a:rPr lang="en-GB" sz="1400" dirty="0" err="1">
                <a:solidFill>
                  <a:srgbClr val="002060"/>
                </a:solidFill>
              </a:rPr>
              <a:t>talisation</a:t>
            </a:r>
            <a:endParaRPr lang="fr-BE" sz="1400" dirty="0">
              <a:solidFill>
                <a:srgbClr val="002060"/>
              </a:solidFill>
            </a:endParaRPr>
          </a:p>
        </p:txBody>
      </p:sp>
      <p:cxnSp>
        <p:nvCxnSpPr>
          <p:cNvPr id="32" name="Straight Connector 31">
            <a:extLst>
              <a:ext uri="{FF2B5EF4-FFF2-40B4-BE49-F238E27FC236}">
                <a16:creationId xmlns:a16="http://schemas.microsoft.com/office/drawing/2014/main" id="{DBA3DD96-C9A8-B024-0F5E-1996B4AB9EEB}"/>
              </a:ext>
            </a:extLst>
          </p:cNvPr>
          <p:cNvCxnSpPr>
            <a:stCxn id="11" idx="3"/>
            <a:endCxn id="19" idx="1"/>
          </p:cNvCxnSpPr>
          <p:nvPr/>
        </p:nvCxnSpPr>
        <p:spPr>
          <a:xfrm flipV="1">
            <a:off x="5796669" y="2606085"/>
            <a:ext cx="761289" cy="151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8B89E7-036A-7DC5-FD73-9BF16084C635}"/>
              </a:ext>
            </a:extLst>
          </p:cNvPr>
          <p:cNvCxnSpPr>
            <a:stCxn id="19" idx="3"/>
            <a:endCxn id="18" idx="1"/>
          </p:cNvCxnSpPr>
          <p:nvPr/>
        </p:nvCxnSpPr>
        <p:spPr>
          <a:xfrm flipV="1">
            <a:off x="7741530" y="2236840"/>
            <a:ext cx="2015912" cy="369245"/>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7B0554F-A8D9-1949-3930-4CB718FA2385}"/>
              </a:ext>
            </a:extLst>
          </p:cNvPr>
          <p:cNvSpPr/>
          <p:nvPr/>
        </p:nvSpPr>
        <p:spPr>
          <a:xfrm>
            <a:off x="3750374" y="3405708"/>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rgbClr val="002060"/>
                </a:solidFill>
              </a:rPr>
              <a:t>Addiction</a:t>
            </a:r>
            <a:endParaRPr lang="fr-BE" dirty="0">
              <a:solidFill>
                <a:srgbClr val="002060"/>
              </a:solidFill>
            </a:endParaRPr>
          </a:p>
        </p:txBody>
      </p:sp>
      <p:sp>
        <p:nvSpPr>
          <p:cNvPr id="48" name="Rectangle 47">
            <a:extLst>
              <a:ext uri="{FF2B5EF4-FFF2-40B4-BE49-F238E27FC236}">
                <a16:creationId xmlns:a16="http://schemas.microsoft.com/office/drawing/2014/main" id="{A78349BD-F132-8247-C1AF-31079EEB6F58}"/>
              </a:ext>
            </a:extLst>
          </p:cNvPr>
          <p:cNvSpPr/>
          <p:nvPr/>
        </p:nvSpPr>
        <p:spPr>
          <a:xfrm>
            <a:off x="4732051" y="142874"/>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err="1">
                <a:solidFill>
                  <a:srgbClr val="002060"/>
                </a:solidFill>
              </a:rPr>
              <a:t>EpisodeOf</a:t>
            </a:r>
            <a:r>
              <a:rPr lang="en-GB" sz="1400" dirty="0">
                <a:solidFill>
                  <a:srgbClr val="002060"/>
                </a:solidFill>
              </a:rPr>
              <a:t> Care</a:t>
            </a:r>
            <a:endParaRPr lang="fr-BE" sz="1400" dirty="0">
              <a:solidFill>
                <a:srgbClr val="002060"/>
              </a:solidFill>
            </a:endParaRPr>
          </a:p>
        </p:txBody>
      </p:sp>
      <p:sp>
        <p:nvSpPr>
          <p:cNvPr id="49" name="Rectangle 48">
            <a:extLst>
              <a:ext uri="{FF2B5EF4-FFF2-40B4-BE49-F238E27FC236}">
                <a16:creationId xmlns:a16="http://schemas.microsoft.com/office/drawing/2014/main" id="{41356E2D-0370-F2AE-4C14-07D530AEB770}"/>
              </a:ext>
            </a:extLst>
          </p:cNvPr>
          <p:cNvSpPr/>
          <p:nvPr/>
        </p:nvSpPr>
        <p:spPr>
          <a:xfrm>
            <a:off x="2414801" y="147304"/>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err="1">
                <a:solidFill>
                  <a:srgbClr val="002060"/>
                </a:solidFill>
              </a:rPr>
              <a:t>CarePlan</a:t>
            </a:r>
            <a:endParaRPr lang="fr-BE" dirty="0">
              <a:solidFill>
                <a:srgbClr val="002060"/>
              </a:solidFill>
            </a:endParaRPr>
          </a:p>
        </p:txBody>
      </p:sp>
      <p:sp>
        <p:nvSpPr>
          <p:cNvPr id="50" name="Rectangle 49">
            <a:extLst>
              <a:ext uri="{FF2B5EF4-FFF2-40B4-BE49-F238E27FC236}">
                <a16:creationId xmlns:a16="http://schemas.microsoft.com/office/drawing/2014/main" id="{2BD7CF2D-E0B4-13ED-AF03-8EFEF7464760}"/>
              </a:ext>
            </a:extLst>
          </p:cNvPr>
          <p:cNvSpPr/>
          <p:nvPr/>
        </p:nvSpPr>
        <p:spPr>
          <a:xfrm>
            <a:off x="298432" y="149254"/>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err="1">
                <a:solidFill>
                  <a:srgbClr val="002060"/>
                </a:solidFill>
              </a:rPr>
              <a:t>CareTeam</a:t>
            </a:r>
            <a:endParaRPr lang="fr-BE" dirty="0">
              <a:solidFill>
                <a:srgbClr val="002060"/>
              </a:solidFill>
            </a:endParaRPr>
          </a:p>
        </p:txBody>
      </p:sp>
      <p:cxnSp>
        <p:nvCxnSpPr>
          <p:cNvPr id="52" name="Straight Connector 51">
            <a:extLst>
              <a:ext uri="{FF2B5EF4-FFF2-40B4-BE49-F238E27FC236}">
                <a16:creationId xmlns:a16="http://schemas.microsoft.com/office/drawing/2014/main" id="{04538F94-4D78-3D78-0F2D-6C306E60B5E6}"/>
              </a:ext>
            </a:extLst>
          </p:cNvPr>
          <p:cNvCxnSpPr>
            <a:cxnSpLocks/>
            <a:endCxn id="27" idx="0"/>
          </p:cNvCxnSpPr>
          <p:nvPr/>
        </p:nvCxnSpPr>
        <p:spPr>
          <a:xfrm flipH="1">
            <a:off x="10625322" y="2420320"/>
            <a:ext cx="15579" cy="1527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F5C6F5B-7A58-9F46-2946-E61706B1F93F}"/>
              </a:ext>
            </a:extLst>
          </p:cNvPr>
          <p:cNvCxnSpPr>
            <a:stCxn id="27" idx="1"/>
            <a:endCxn id="25" idx="3"/>
          </p:cNvCxnSpPr>
          <p:nvPr/>
        </p:nvCxnSpPr>
        <p:spPr>
          <a:xfrm flipH="1">
            <a:off x="8350465" y="4131187"/>
            <a:ext cx="1683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893E5E64-DDBE-4E3D-3820-7AF91F652D12}"/>
              </a:ext>
            </a:extLst>
          </p:cNvPr>
          <p:cNvCxnSpPr>
            <a:stCxn id="27" idx="2"/>
            <a:endCxn id="29" idx="3"/>
          </p:cNvCxnSpPr>
          <p:nvPr/>
        </p:nvCxnSpPr>
        <p:spPr>
          <a:xfrm rot="5400000">
            <a:off x="9314158" y="3350974"/>
            <a:ext cx="347471" cy="227485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7B30D31-B263-F976-3F86-3DB52D6AF747}"/>
              </a:ext>
            </a:extLst>
          </p:cNvPr>
          <p:cNvCxnSpPr>
            <a:stCxn id="25" idx="2"/>
            <a:endCxn id="29" idx="0"/>
          </p:cNvCxnSpPr>
          <p:nvPr/>
        </p:nvCxnSpPr>
        <p:spPr>
          <a:xfrm>
            <a:off x="7758679" y="4314668"/>
            <a:ext cx="0" cy="16399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417176A-9D0E-6963-002C-D653F73ECB3D}"/>
              </a:ext>
            </a:extLst>
          </p:cNvPr>
          <p:cNvSpPr/>
          <p:nvPr/>
        </p:nvSpPr>
        <p:spPr>
          <a:xfrm>
            <a:off x="8565014" y="2937646"/>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00" dirty="0">
                <a:solidFill>
                  <a:schemeClr val="tx1"/>
                </a:solidFill>
              </a:rPr>
              <a:t>Treatment</a:t>
            </a:r>
            <a:endParaRPr lang="fr-BE" sz="1500" dirty="0">
              <a:solidFill>
                <a:schemeClr val="tx1"/>
              </a:solidFill>
            </a:endParaRPr>
          </a:p>
        </p:txBody>
      </p:sp>
      <p:cxnSp>
        <p:nvCxnSpPr>
          <p:cNvPr id="62" name="Connector: Elbow 61">
            <a:extLst>
              <a:ext uri="{FF2B5EF4-FFF2-40B4-BE49-F238E27FC236}">
                <a16:creationId xmlns:a16="http://schemas.microsoft.com/office/drawing/2014/main" id="{CC23133F-CA3E-E271-D781-A6354DB737AF}"/>
              </a:ext>
            </a:extLst>
          </p:cNvPr>
          <p:cNvCxnSpPr>
            <a:cxnSpLocks/>
            <a:stCxn id="21" idx="3"/>
            <a:endCxn id="18" idx="0"/>
          </p:cNvCxnSpPr>
          <p:nvPr/>
        </p:nvCxnSpPr>
        <p:spPr>
          <a:xfrm>
            <a:off x="8724143" y="961916"/>
            <a:ext cx="1625085" cy="1091442"/>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Connector: Elbow 63">
            <a:extLst>
              <a:ext uri="{FF2B5EF4-FFF2-40B4-BE49-F238E27FC236}">
                <a16:creationId xmlns:a16="http://schemas.microsoft.com/office/drawing/2014/main" id="{ED1AB13F-105B-45FE-C9E9-2FBAD677B8BE}"/>
              </a:ext>
            </a:extLst>
          </p:cNvPr>
          <p:cNvCxnSpPr>
            <a:cxnSpLocks/>
            <a:stCxn id="20" idx="3"/>
          </p:cNvCxnSpPr>
          <p:nvPr/>
        </p:nvCxnSpPr>
        <p:spPr>
          <a:xfrm>
            <a:off x="8745661" y="1475814"/>
            <a:ext cx="1315233" cy="570298"/>
          </a:xfrm>
          <a:prstGeom prst="bentConnector3">
            <a:avLst>
              <a:gd name="adj1" fmla="val 96103"/>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Connector: Elbow 65">
            <a:extLst>
              <a:ext uri="{FF2B5EF4-FFF2-40B4-BE49-F238E27FC236}">
                <a16:creationId xmlns:a16="http://schemas.microsoft.com/office/drawing/2014/main" id="{8DEA25B9-8CA5-7566-6820-43120FDC61CF}"/>
              </a:ext>
            </a:extLst>
          </p:cNvPr>
          <p:cNvCxnSpPr>
            <a:cxnSpLocks/>
            <a:stCxn id="18" idx="2"/>
            <a:endCxn id="60" idx="3"/>
          </p:cNvCxnSpPr>
          <p:nvPr/>
        </p:nvCxnSpPr>
        <p:spPr>
          <a:xfrm rot="5400000">
            <a:off x="9698504" y="2470402"/>
            <a:ext cx="700807" cy="6006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C179DD2-AF2D-A71E-CC18-EA9A46C83EF6}"/>
              </a:ext>
            </a:extLst>
          </p:cNvPr>
          <p:cNvCxnSpPr>
            <a:stCxn id="11" idx="1"/>
            <a:endCxn id="8" idx="3"/>
          </p:cNvCxnSpPr>
          <p:nvPr/>
        </p:nvCxnSpPr>
        <p:spPr>
          <a:xfrm flipH="1" flipV="1">
            <a:off x="3165387" y="2744779"/>
            <a:ext cx="1447711" cy="13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3A3E716-8876-6699-BCD0-7754F533A3B1}"/>
              </a:ext>
            </a:extLst>
          </p:cNvPr>
          <p:cNvCxnSpPr>
            <a:stCxn id="8" idx="1"/>
            <a:endCxn id="6" idx="3"/>
          </p:cNvCxnSpPr>
          <p:nvPr/>
        </p:nvCxnSpPr>
        <p:spPr>
          <a:xfrm flipH="1" flipV="1">
            <a:off x="1589505" y="2738973"/>
            <a:ext cx="392311" cy="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8452ADC-E8CF-AC41-EC60-E3873FF588C5}"/>
              </a:ext>
            </a:extLst>
          </p:cNvPr>
          <p:cNvCxnSpPr>
            <a:endCxn id="16" idx="3"/>
          </p:cNvCxnSpPr>
          <p:nvPr/>
        </p:nvCxnSpPr>
        <p:spPr>
          <a:xfrm flipH="1">
            <a:off x="2407090" y="2941399"/>
            <a:ext cx="2273848" cy="657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CB5A4D9-D7FC-EC1B-3D83-CDD6BA1AA347}"/>
              </a:ext>
            </a:extLst>
          </p:cNvPr>
          <p:cNvCxnSpPr>
            <a:endCxn id="15" idx="3"/>
          </p:cNvCxnSpPr>
          <p:nvPr/>
        </p:nvCxnSpPr>
        <p:spPr>
          <a:xfrm flipH="1" flipV="1">
            <a:off x="2112494" y="2089042"/>
            <a:ext cx="2526253" cy="596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F637D2-2829-36FA-B83B-75C8FFC2B3E9}"/>
              </a:ext>
            </a:extLst>
          </p:cNvPr>
          <p:cNvCxnSpPr>
            <a:stCxn id="11" idx="0"/>
            <a:endCxn id="30" idx="2"/>
          </p:cNvCxnSpPr>
          <p:nvPr/>
        </p:nvCxnSpPr>
        <p:spPr>
          <a:xfrm flipH="1" flipV="1">
            <a:off x="3956647" y="1423329"/>
            <a:ext cx="1248236" cy="115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835C30E-321B-101C-50E9-D4DBCBD0352A}"/>
              </a:ext>
            </a:extLst>
          </p:cNvPr>
          <p:cNvCxnSpPr>
            <a:stCxn id="11" idx="2"/>
            <a:endCxn id="35" idx="0"/>
          </p:cNvCxnSpPr>
          <p:nvPr/>
        </p:nvCxnSpPr>
        <p:spPr>
          <a:xfrm flipH="1">
            <a:off x="4342160" y="2941399"/>
            <a:ext cx="862724" cy="464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A3286EA-C05C-F0C4-BF45-65D346478401}"/>
              </a:ext>
            </a:extLst>
          </p:cNvPr>
          <p:cNvCxnSpPr>
            <a:stCxn id="24" idx="2"/>
            <a:endCxn id="23" idx="0"/>
          </p:cNvCxnSpPr>
          <p:nvPr/>
        </p:nvCxnSpPr>
        <p:spPr>
          <a:xfrm>
            <a:off x="9156222" y="5435914"/>
            <a:ext cx="0" cy="283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CD5413BB-18F4-8177-C32E-71C175DA653B}"/>
              </a:ext>
            </a:extLst>
          </p:cNvPr>
          <p:cNvCxnSpPr>
            <a:stCxn id="24" idx="3"/>
            <a:endCxn id="27" idx="3"/>
          </p:cNvCxnSpPr>
          <p:nvPr/>
        </p:nvCxnSpPr>
        <p:spPr>
          <a:xfrm flipV="1">
            <a:off x="9748007" y="4131187"/>
            <a:ext cx="1469101" cy="1121246"/>
          </a:xfrm>
          <a:prstGeom prst="bentConnector3">
            <a:avLst>
              <a:gd name="adj1" fmla="val 115199"/>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8BEA66-429D-94D6-C8BF-31029B71FC98}"/>
              </a:ext>
            </a:extLst>
          </p:cNvPr>
          <p:cNvCxnSpPr>
            <a:cxnSpLocks/>
            <a:endCxn id="17" idx="1"/>
          </p:cNvCxnSpPr>
          <p:nvPr/>
        </p:nvCxnSpPr>
        <p:spPr>
          <a:xfrm>
            <a:off x="5796669" y="2770678"/>
            <a:ext cx="753763" cy="37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03A0FB2-E015-643A-B4C0-E68CAE117507}"/>
              </a:ext>
            </a:extLst>
          </p:cNvPr>
          <p:cNvCxnSpPr>
            <a:endCxn id="22" idx="2"/>
          </p:cNvCxnSpPr>
          <p:nvPr/>
        </p:nvCxnSpPr>
        <p:spPr>
          <a:xfrm flipV="1">
            <a:off x="5481230" y="1423329"/>
            <a:ext cx="574031" cy="1137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203F555-DD26-5796-FD2D-B986AF98B14E}"/>
              </a:ext>
            </a:extLst>
          </p:cNvPr>
          <p:cNvCxnSpPr>
            <a:stCxn id="50" idx="3"/>
            <a:endCxn id="49" idx="1"/>
          </p:cNvCxnSpPr>
          <p:nvPr/>
        </p:nvCxnSpPr>
        <p:spPr>
          <a:xfrm flipV="1">
            <a:off x="1482003" y="330785"/>
            <a:ext cx="932797" cy="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4B7D99A-C4E2-4C79-5D2F-3ADA758C9772}"/>
              </a:ext>
            </a:extLst>
          </p:cNvPr>
          <p:cNvCxnSpPr>
            <a:stCxn id="49" idx="3"/>
            <a:endCxn id="48" idx="1"/>
          </p:cNvCxnSpPr>
          <p:nvPr/>
        </p:nvCxnSpPr>
        <p:spPr>
          <a:xfrm flipV="1">
            <a:off x="3598372" y="326355"/>
            <a:ext cx="1133679" cy="4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F8A0CD7-4F17-9376-07DC-BF1E62174A84}"/>
              </a:ext>
            </a:extLst>
          </p:cNvPr>
          <p:cNvCxnSpPr>
            <a:cxnSpLocks/>
            <a:endCxn id="20" idx="1"/>
          </p:cNvCxnSpPr>
          <p:nvPr/>
        </p:nvCxnSpPr>
        <p:spPr>
          <a:xfrm flipV="1">
            <a:off x="5795247" y="1475814"/>
            <a:ext cx="1766843" cy="117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9720CB-93F1-ACE9-78ED-94D0CDBBAE98}"/>
              </a:ext>
            </a:extLst>
          </p:cNvPr>
          <p:cNvCxnSpPr>
            <a:cxnSpLocks/>
            <a:endCxn id="21" idx="1"/>
          </p:cNvCxnSpPr>
          <p:nvPr/>
        </p:nvCxnSpPr>
        <p:spPr>
          <a:xfrm flipV="1">
            <a:off x="5658767" y="961916"/>
            <a:ext cx="1881804" cy="1610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B638890B-A79C-00B2-E0D4-57D2F2B4A049}"/>
              </a:ext>
            </a:extLst>
          </p:cNvPr>
          <p:cNvCxnSpPr>
            <a:cxnSpLocks/>
            <a:endCxn id="18" idx="3"/>
          </p:cNvCxnSpPr>
          <p:nvPr/>
        </p:nvCxnSpPr>
        <p:spPr>
          <a:xfrm rot="5400000" flipH="1" flipV="1">
            <a:off x="8799607" y="3194675"/>
            <a:ext cx="3099242" cy="1183571"/>
          </a:xfrm>
          <a:prstGeom prst="bentConnector4">
            <a:avLst>
              <a:gd name="adj1" fmla="val -355"/>
              <a:gd name="adj2" fmla="val 167019"/>
            </a:avLst>
          </a:prstGeom>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17A075DE-F451-AF8A-BF9A-AF7DE0853E93}"/>
              </a:ext>
            </a:extLst>
          </p:cNvPr>
          <p:cNvCxnSpPr>
            <a:cxnSpLocks/>
          </p:cNvCxnSpPr>
          <p:nvPr/>
        </p:nvCxnSpPr>
        <p:spPr>
          <a:xfrm>
            <a:off x="5463476" y="2941399"/>
            <a:ext cx="3101539" cy="2156307"/>
          </a:xfrm>
          <a:prstGeom prst="bentConnector3">
            <a:avLst>
              <a:gd name="adj1" fmla="val -461"/>
            </a:avLst>
          </a:prstGeom>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B1B437A6-D713-C02C-ED0A-D2AA8AEF5120}"/>
              </a:ext>
            </a:extLst>
          </p:cNvPr>
          <p:cNvSpPr txBox="1"/>
          <p:nvPr/>
        </p:nvSpPr>
        <p:spPr>
          <a:xfrm>
            <a:off x="10430440" y="679524"/>
            <a:ext cx="739354" cy="333129"/>
          </a:xfrm>
          <a:prstGeom prst="rect">
            <a:avLst/>
          </a:prstGeom>
          <a:noFill/>
        </p:spPr>
        <p:txBody>
          <a:bodyPr wrap="none" rtlCol="0">
            <a:spAutoFit/>
          </a:bodyPr>
          <a:lstStyle/>
          <a:p>
            <a:r>
              <a:rPr lang="en-GB" dirty="0" err="1">
                <a:solidFill>
                  <a:srgbClr val="92D050"/>
                </a:solidFill>
              </a:rPr>
              <a:t>eBirth</a:t>
            </a:r>
            <a:endParaRPr lang="fr-BE" dirty="0">
              <a:solidFill>
                <a:srgbClr val="92D050"/>
              </a:solidFill>
            </a:endParaRPr>
          </a:p>
        </p:txBody>
      </p:sp>
      <p:sp>
        <p:nvSpPr>
          <p:cNvPr id="193" name="TextBox 192">
            <a:extLst>
              <a:ext uri="{FF2B5EF4-FFF2-40B4-BE49-F238E27FC236}">
                <a16:creationId xmlns:a16="http://schemas.microsoft.com/office/drawing/2014/main" id="{A990097B-D404-30C6-C796-E649455D3637}"/>
              </a:ext>
            </a:extLst>
          </p:cNvPr>
          <p:cNvSpPr txBox="1"/>
          <p:nvPr/>
        </p:nvSpPr>
        <p:spPr>
          <a:xfrm>
            <a:off x="451035" y="4512490"/>
            <a:ext cx="892800" cy="333129"/>
          </a:xfrm>
          <a:prstGeom prst="rect">
            <a:avLst/>
          </a:prstGeom>
          <a:noFill/>
        </p:spPr>
        <p:txBody>
          <a:bodyPr wrap="none" rtlCol="0">
            <a:spAutoFit/>
          </a:bodyPr>
          <a:lstStyle/>
          <a:p>
            <a:r>
              <a:rPr lang="en-GB" dirty="0" err="1">
                <a:solidFill>
                  <a:srgbClr val="0070C0"/>
                </a:solidFill>
              </a:rPr>
              <a:t>Sumehr</a:t>
            </a:r>
            <a:endParaRPr lang="fr-BE" dirty="0">
              <a:solidFill>
                <a:srgbClr val="0070C0"/>
              </a:solidFill>
            </a:endParaRPr>
          </a:p>
        </p:txBody>
      </p:sp>
      <p:sp>
        <p:nvSpPr>
          <p:cNvPr id="194" name="TextBox 193">
            <a:extLst>
              <a:ext uri="{FF2B5EF4-FFF2-40B4-BE49-F238E27FC236}">
                <a16:creationId xmlns:a16="http://schemas.microsoft.com/office/drawing/2014/main" id="{895362BE-1B66-674C-C5FD-2E8E47C844C8}"/>
              </a:ext>
            </a:extLst>
          </p:cNvPr>
          <p:cNvSpPr txBox="1"/>
          <p:nvPr/>
        </p:nvSpPr>
        <p:spPr>
          <a:xfrm>
            <a:off x="10710810" y="3382395"/>
            <a:ext cx="618790" cy="333129"/>
          </a:xfrm>
          <a:prstGeom prst="rect">
            <a:avLst/>
          </a:prstGeom>
          <a:noFill/>
        </p:spPr>
        <p:txBody>
          <a:bodyPr wrap="none" rtlCol="0">
            <a:spAutoFit/>
          </a:bodyPr>
          <a:lstStyle/>
          <a:p>
            <a:r>
              <a:rPr lang="en-GB" dirty="0" err="1">
                <a:solidFill>
                  <a:srgbClr val="0070C0"/>
                </a:solidFill>
              </a:rPr>
              <a:t>Vidis</a:t>
            </a:r>
            <a:endParaRPr lang="fr-BE" dirty="0">
              <a:solidFill>
                <a:srgbClr val="0070C0"/>
              </a:solidFill>
            </a:endParaRPr>
          </a:p>
        </p:txBody>
      </p:sp>
      <p:sp>
        <p:nvSpPr>
          <p:cNvPr id="196" name="TextBox 195">
            <a:extLst>
              <a:ext uri="{FF2B5EF4-FFF2-40B4-BE49-F238E27FC236}">
                <a16:creationId xmlns:a16="http://schemas.microsoft.com/office/drawing/2014/main" id="{290C6C2F-7B51-7D6C-CAE1-58DAA6DE9FF8}"/>
              </a:ext>
            </a:extLst>
          </p:cNvPr>
          <p:cNvSpPr txBox="1"/>
          <p:nvPr/>
        </p:nvSpPr>
        <p:spPr>
          <a:xfrm>
            <a:off x="9757442" y="5739315"/>
            <a:ext cx="1996851" cy="333129"/>
          </a:xfrm>
          <a:prstGeom prst="rect">
            <a:avLst/>
          </a:prstGeom>
          <a:noFill/>
        </p:spPr>
        <p:txBody>
          <a:bodyPr wrap="none" rtlCol="0">
            <a:spAutoFit/>
          </a:bodyPr>
          <a:lstStyle/>
          <a:p>
            <a:r>
              <a:rPr lang="en-GB" dirty="0" err="1">
                <a:solidFill>
                  <a:srgbClr val="C00000"/>
                </a:solidFill>
              </a:rPr>
              <a:t>ReferralPrescription</a:t>
            </a:r>
            <a:endParaRPr lang="fr-BE" dirty="0">
              <a:solidFill>
                <a:srgbClr val="C00000"/>
              </a:solidFill>
            </a:endParaRPr>
          </a:p>
        </p:txBody>
      </p:sp>
      <p:sp>
        <p:nvSpPr>
          <p:cNvPr id="198" name="Rectangle 197">
            <a:extLst>
              <a:ext uri="{FF2B5EF4-FFF2-40B4-BE49-F238E27FC236}">
                <a16:creationId xmlns:a16="http://schemas.microsoft.com/office/drawing/2014/main" id="{F82D6B8C-11A0-0540-7D1F-08B73B49E295}"/>
              </a:ext>
            </a:extLst>
          </p:cNvPr>
          <p:cNvSpPr/>
          <p:nvPr/>
        </p:nvSpPr>
        <p:spPr>
          <a:xfrm>
            <a:off x="8565014" y="3559561"/>
            <a:ext cx="1183571" cy="366962"/>
          </a:xfrm>
          <a:prstGeom prst="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err="1">
                <a:solidFill>
                  <a:schemeClr val="bg1"/>
                </a:solidFill>
              </a:rPr>
              <a:t>MedScheme</a:t>
            </a:r>
            <a:endParaRPr lang="fr-BE" sz="1400" dirty="0">
              <a:solidFill>
                <a:schemeClr val="bg1"/>
              </a:solidFill>
            </a:endParaRPr>
          </a:p>
        </p:txBody>
      </p:sp>
      <p:cxnSp>
        <p:nvCxnSpPr>
          <p:cNvPr id="211" name="Connector: Elbow 210">
            <a:extLst>
              <a:ext uri="{FF2B5EF4-FFF2-40B4-BE49-F238E27FC236}">
                <a16:creationId xmlns:a16="http://schemas.microsoft.com/office/drawing/2014/main" id="{45193733-4E7F-D7DB-7FFB-7D1743C622AA}"/>
              </a:ext>
            </a:extLst>
          </p:cNvPr>
          <p:cNvCxnSpPr>
            <a:stCxn id="198" idx="3"/>
          </p:cNvCxnSpPr>
          <p:nvPr/>
        </p:nvCxnSpPr>
        <p:spPr>
          <a:xfrm>
            <a:off x="9748586" y="3743042"/>
            <a:ext cx="565529" cy="183480"/>
          </a:xfrm>
          <a:prstGeom prst="bentConnector3">
            <a:avLst>
              <a:gd name="adj1" fmla="val 100712"/>
            </a:avLst>
          </a:prstGeom>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9303C870-04EE-1795-428D-B4F8177D8E06}"/>
              </a:ext>
            </a:extLst>
          </p:cNvPr>
          <p:cNvSpPr/>
          <p:nvPr/>
        </p:nvSpPr>
        <p:spPr>
          <a:xfrm>
            <a:off x="2051523" y="6351699"/>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rgbClr val="002060"/>
                </a:solidFill>
              </a:rPr>
              <a:t>PSS Bio </a:t>
            </a:r>
            <a:r>
              <a:rPr lang="en-GB" sz="1400" dirty="0" err="1">
                <a:solidFill>
                  <a:srgbClr val="002060"/>
                </a:solidFill>
              </a:rPr>
              <a:t>clinique</a:t>
            </a:r>
            <a:endParaRPr lang="fr-BE" sz="1400" dirty="0">
              <a:solidFill>
                <a:srgbClr val="002060"/>
              </a:solidFill>
            </a:endParaRPr>
          </a:p>
        </p:txBody>
      </p:sp>
      <p:sp>
        <p:nvSpPr>
          <p:cNvPr id="218" name="Rectangle 217">
            <a:extLst>
              <a:ext uri="{FF2B5EF4-FFF2-40B4-BE49-F238E27FC236}">
                <a16:creationId xmlns:a16="http://schemas.microsoft.com/office/drawing/2014/main" id="{61C7A4A8-9899-3B35-1974-DF92158BCD12}"/>
              </a:ext>
            </a:extLst>
          </p:cNvPr>
          <p:cNvSpPr/>
          <p:nvPr/>
        </p:nvSpPr>
        <p:spPr>
          <a:xfrm>
            <a:off x="3420290" y="6345289"/>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rgbClr val="002060"/>
                </a:solidFill>
              </a:rPr>
              <a:t>PSS</a:t>
            </a:r>
          </a:p>
          <a:p>
            <a:pPr algn="ctr"/>
            <a:r>
              <a:rPr lang="en-GB" sz="1400" dirty="0" err="1">
                <a:solidFill>
                  <a:srgbClr val="002060"/>
                </a:solidFill>
              </a:rPr>
              <a:t>radiologie</a:t>
            </a:r>
            <a:endParaRPr lang="fr-BE" sz="1400" dirty="0">
              <a:solidFill>
                <a:srgbClr val="002060"/>
              </a:solidFill>
            </a:endParaRPr>
          </a:p>
        </p:txBody>
      </p:sp>
      <p:sp>
        <p:nvSpPr>
          <p:cNvPr id="219" name="Rectangle 218">
            <a:extLst>
              <a:ext uri="{FF2B5EF4-FFF2-40B4-BE49-F238E27FC236}">
                <a16:creationId xmlns:a16="http://schemas.microsoft.com/office/drawing/2014/main" id="{7A5B7CDF-75A0-EFDE-6085-4FD4CB40954E}"/>
              </a:ext>
            </a:extLst>
          </p:cNvPr>
          <p:cNvSpPr/>
          <p:nvPr/>
        </p:nvSpPr>
        <p:spPr>
          <a:xfrm>
            <a:off x="735898" y="6340693"/>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rgbClr val="002060"/>
                </a:solidFill>
              </a:rPr>
              <a:t>PSS </a:t>
            </a:r>
            <a:r>
              <a:rPr lang="en-GB" sz="1200" dirty="0" err="1">
                <a:solidFill>
                  <a:srgbClr val="002060"/>
                </a:solidFill>
              </a:rPr>
              <a:t>antimicrobien</a:t>
            </a:r>
            <a:endParaRPr lang="fr-BE" sz="1200" dirty="0">
              <a:solidFill>
                <a:srgbClr val="002060"/>
              </a:solidFill>
            </a:endParaRPr>
          </a:p>
        </p:txBody>
      </p:sp>
      <p:cxnSp>
        <p:nvCxnSpPr>
          <p:cNvPr id="221" name="Connector: Elbow 220">
            <a:extLst>
              <a:ext uri="{FF2B5EF4-FFF2-40B4-BE49-F238E27FC236}">
                <a16:creationId xmlns:a16="http://schemas.microsoft.com/office/drawing/2014/main" id="{BA27F0A6-EDA1-D916-DFD2-A293A5AA8F5C}"/>
              </a:ext>
            </a:extLst>
          </p:cNvPr>
          <p:cNvCxnSpPr>
            <a:cxnSpLocks/>
            <a:stCxn id="219" idx="0"/>
            <a:endCxn id="25" idx="1"/>
          </p:cNvCxnSpPr>
          <p:nvPr/>
        </p:nvCxnSpPr>
        <p:spPr>
          <a:xfrm rot="5400000" flipH="1" flipV="1">
            <a:off x="3142536" y="2316335"/>
            <a:ext cx="2209506" cy="583921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7" name="Connector: Elbow 236">
            <a:extLst>
              <a:ext uri="{FF2B5EF4-FFF2-40B4-BE49-F238E27FC236}">
                <a16:creationId xmlns:a16="http://schemas.microsoft.com/office/drawing/2014/main" id="{61EE9D61-8727-380A-F1BF-4651004D6C8A}"/>
              </a:ext>
            </a:extLst>
          </p:cNvPr>
          <p:cNvCxnSpPr>
            <a:cxnSpLocks/>
            <a:stCxn id="218" idx="3"/>
            <a:endCxn id="24" idx="1"/>
          </p:cNvCxnSpPr>
          <p:nvPr/>
        </p:nvCxnSpPr>
        <p:spPr>
          <a:xfrm flipV="1">
            <a:off x="4603861" y="5252433"/>
            <a:ext cx="3960575" cy="12763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43F93E61-1958-F662-40DC-5785E0791BB1}"/>
              </a:ext>
            </a:extLst>
          </p:cNvPr>
          <p:cNvSpPr txBox="1"/>
          <p:nvPr/>
        </p:nvSpPr>
        <p:spPr>
          <a:xfrm>
            <a:off x="166947" y="6294442"/>
            <a:ext cx="502924" cy="333129"/>
          </a:xfrm>
          <a:prstGeom prst="rect">
            <a:avLst/>
          </a:prstGeom>
          <a:noFill/>
        </p:spPr>
        <p:txBody>
          <a:bodyPr wrap="none" rtlCol="0">
            <a:spAutoFit/>
          </a:bodyPr>
          <a:lstStyle/>
          <a:p>
            <a:r>
              <a:rPr lang="en-GB" dirty="0">
                <a:solidFill>
                  <a:srgbClr val="00B050"/>
                </a:solidFill>
              </a:rPr>
              <a:t>PSS</a:t>
            </a:r>
            <a:endParaRPr lang="fr-BE" dirty="0">
              <a:solidFill>
                <a:srgbClr val="00B050"/>
              </a:solidFill>
            </a:endParaRPr>
          </a:p>
        </p:txBody>
      </p:sp>
      <p:sp>
        <p:nvSpPr>
          <p:cNvPr id="257" name="TextBox 256">
            <a:extLst>
              <a:ext uri="{FF2B5EF4-FFF2-40B4-BE49-F238E27FC236}">
                <a16:creationId xmlns:a16="http://schemas.microsoft.com/office/drawing/2014/main" id="{F718D164-5799-5D6E-DF30-5CF6644472E1}"/>
              </a:ext>
            </a:extLst>
          </p:cNvPr>
          <p:cNvSpPr txBox="1"/>
          <p:nvPr/>
        </p:nvSpPr>
        <p:spPr>
          <a:xfrm>
            <a:off x="781102" y="3062148"/>
            <a:ext cx="545137" cy="333129"/>
          </a:xfrm>
          <a:prstGeom prst="rect">
            <a:avLst/>
          </a:prstGeom>
          <a:noFill/>
        </p:spPr>
        <p:txBody>
          <a:bodyPr wrap="none" rtlCol="0">
            <a:spAutoFit/>
          </a:bodyPr>
          <a:lstStyle/>
          <a:p>
            <a:r>
              <a:rPr lang="en-GB" dirty="0">
                <a:solidFill>
                  <a:schemeClr val="tx1">
                    <a:lumMod val="50000"/>
                    <a:lumOff val="50000"/>
                  </a:schemeClr>
                </a:solidFill>
              </a:rPr>
              <a:t>ACP</a:t>
            </a:r>
            <a:endParaRPr lang="fr-BE" dirty="0">
              <a:solidFill>
                <a:schemeClr val="tx1">
                  <a:lumMod val="50000"/>
                  <a:lumOff val="50000"/>
                </a:schemeClr>
              </a:solidFill>
            </a:endParaRPr>
          </a:p>
        </p:txBody>
      </p:sp>
      <p:cxnSp>
        <p:nvCxnSpPr>
          <p:cNvPr id="263" name="Straight Connector 262">
            <a:extLst>
              <a:ext uri="{FF2B5EF4-FFF2-40B4-BE49-F238E27FC236}">
                <a16:creationId xmlns:a16="http://schemas.microsoft.com/office/drawing/2014/main" id="{23FE4C14-C7CA-6519-C3F1-F585436807AA}"/>
              </a:ext>
            </a:extLst>
          </p:cNvPr>
          <p:cNvCxnSpPr>
            <a:stCxn id="60" idx="2"/>
            <a:endCxn id="198" idx="0"/>
          </p:cNvCxnSpPr>
          <p:nvPr/>
        </p:nvCxnSpPr>
        <p:spPr>
          <a:xfrm>
            <a:off x="9156800" y="3304607"/>
            <a:ext cx="0" cy="254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3060D6FB-A8B9-C7EE-33DE-3E4F92272C72}"/>
              </a:ext>
            </a:extLst>
          </p:cNvPr>
          <p:cNvCxnSpPr/>
          <p:nvPr/>
        </p:nvCxnSpPr>
        <p:spPr>
          <a:xfrm flipV="1">
            <a:off x="7166894" y="2789565"/>
            <a:ext cx="0" cy="176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0E4A6D77-7F2C-9DCC-E3BD-FB8006ACF92B}"/>
              </a:ext>
            </a:extLst>
          </p:cNvPr>
          <p:cNvCxnSpPr>
            <a:cxnSpLocks/>
            <a:stCxn id="48" idx="2"/>
          </p:cNvCxnSpPr>
          <p:nvPr/>
        </p:nvCxnSpPr>
        <p:spPr>
          <a:xfrm>
            <a:off x="5323837" y="509836"/>
            <a:ext cx="27666" cy="2062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8CDE300-B059-6973-0EFF-4A554DCC6F9D}"/>
              </a:ext>
            </a:extLst>
          </p:cNvPr>
          <p:cNvCxnSpPr>
            <a:endCxn id="28" idx="0"/>
          </p:cNvCxnSpPr>
          <p:nvPr/>
        </p:nvCxnSpPr>
        <p:spPr>
          <a:xfrm rot="5400000">
            <a:off x="7562063" y="5446011"/>
            <a:ext cx="1104538" cy="884680"/>
          </a:xfrm>
          <a:prstGeom prst="bentConnector3">
            <a:avLst>
              <a:gd name="adj1" fmla="val -16"/>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2C39345A-2C3A-9582-C2D0-04C05A497DEE}"/>
              </a:ext>
            </a:extLst>
          </p:cNvPr>
          <p:cNvCxnSpPr>
            <a:cxnSpLocks/>
            <a:endCxn id="216" idx="0"/>
          </p:cNvCxnSpPr>
          <p:nvPr/>
        </p:nvCxnSpPr>
        <p:spPr>
          <a:xfrm rot="10800000" flipV="1">
            <a:off x="2643309" y="5218261"/>
            <a:ext cx="5914808" cy="11334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BCA5CCA-D9DB-1465-4E10-007A849B92BC}"/>
              </a:ext>
            </a:extLst>
          </p:cNvPr>
          <p:cNvSpPr txBox="1"/>
          <p:nvPr/>
        </p:nvSpPr>
        <p:spPr>
          <a:xfrm>
            <a:off x="11295251" y="69504"/>
            <a:ext cx="651140" cy="369332"/>
          </a:xfrm>
          <a:prstGeom prst="rect">
            <a:avLst/>
          </a:prstGeom>
          <a:noFill/>
        </p:spPr>
        <p:txBody>
          <a:bodyPr wrap="none" rtlCol="0">
            <a:spAutoFit/>
          </a:bodyPr>
          <a:lstStyle/>
          <a:p>
            <a:r>
              <a:rPr lang="en-GB" b="1" dirty="0">
                <a:solidFill>
                  <a:srgbClr val="FF0000"/>
                </a:solidFill>
              </a:rPr>
              <a:t>BIHR</a:t>
            </a:r>
            <a:endParaRPr lang="fr-BE" b="1" dirty="0">
              <a:solidFill>
                <a:srgbClr val="FF0000"/>
              </a:solidFill>
            </a:endParaRPr>
          </a:p>
        </p:txBody>
      </p:sp>
      <p:sp>
        <p:nvSpPr>
          <p:cNvPr id="3" name="Rectangle 2">
            <a:extLst>
              <a:ext uri="{FF2B5EF4-FFF2-40B4-BE49-F238E27FC236}">
                <a16:creationId xmlns:a16="http://schemas.microsoft.com/office/drawing/2014/main" id="{4C6159E0-BE57-4B9C-A6C9-DF7325FAEB1C}"/>
              </a:ext>
            </a:extLst>
          </p:cNvPr>
          <p:cNvSpPr/>
          <p:nvPr/>
        </p:nvSpPr>
        <p:spPr>
          <a:xfrm>
            <a:off x="735898" y="1012653"/>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t>DIGIRELAB</a:t>
            </a:r>
            <a:endParaRPr lang="fr-BE" sz="1500" dirty="0"/>
          </a:p>
        </p:txBody>
      </p:sp>
      <p:cxnSp>
        <p:nvCxnSpPr>
          <p:cNvPr id="5" name="Straight Connector 4">
            <a:extLst>
              <a:ext uri="{FF2B5EF4-FFF2-40B4-BE49-F238E27FC236}">
                <a16:creationId xmlns:a16="http://schemas.microsoft.com/office/drawing/2014/main" id="{69FBECDF-7BCD-F5FB-14E4-C61C7CBF571E}"/>
              </a:ext>
            </a:extLst>
          </p:cNvPr>
          <p:cNvCxnSpPr>
            <a:stCxn id="3" idx="3"/>
          </p:cNvCxnSpPr>
          <p:nvPr/>
        </p:nvCxnSpPr>
        <p:spPr>
          <a:xfrm>
            <a:off x="1919469" y="1196134"/>
            <a:ext cx="2993881" cy="13651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31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Légende</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C0D0699F-A952-4453-A360-F657A374C629}"/>
              </a:ext>
            </a:extLst>
          </p:cNvPr>
          <p:cNvSpPr txBox="1"/>
          <p:nvPr/>
        </p:nvSpPr>
        <p:spPr>
          <a:xfrm>
            <a:off x="2847703" y="2012035"/>
            <a:ext cx="2557110" cy="369332"/>
          </a:xfrm>
          <a:prstGeom prst="rect">
            <a:avLst/>
          </a:prstGeom>
          <a:noFill/>
        </p:spPr>
        <p:txBody>
          <a:bodyPr wrap="none" rtlCol="0">
            <a:spAutoFit/>
          </a:bodyPr>
          <a:lstStyle/>
          <a:p>
            <a:r>
              <a:rPr lang="en-GB" dirty="0"/>
              <a:t>Care Set </a:t>
            </a:r>
            <a:r>
              <a:rPr lang="en-GB" dirty="0" err="1"/>
              <a:t>en</a:t>
            </a:r>
            <a:r>
              <a:rPr lang="en-GB" dirty="0"/>
              <a:t> production</a:t>
            </a:r>
            <a:endParaRPr lang="fr-BE" dirty="0"/>
          </a:p>
        </p:txBody>
      </p:sp>
      <p:sp>
        <p:nvSpPr>
          <p:cNvPr id="7" name="Rectangle 6">
            <a:extLst>
              <a:ext uri="{FF2B5EF4-FFF2-40B4-BE49-F238E27FC236}">
                <a16:creationId xmlns:a16="http://schemas.microsoft.com/office/drawing/2014/main" id="{29C259EB-E38F-9930-72CE-EB96754CDA5F}"/>
              </a:ext>
            </a:extLst>
          </p:cNvPr>
          <p:cNvSpPr/>
          <p:nvPr/>
        </p:nvSpPr>
        <p:spPr>
          <a:xfrm>
            <a:off x="2486083" y="24468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22AA2934-AA44-8E12-5D3F-B8FF6E05D845}"/>
              </a:ext>
            </a:extLst>
          </p:cNvPr>
          <p:cNvSpPr txBox="1"/>
          <p:nvPr/>
        </p:nvSpPr>
        <p:spPr>
          <a:xfrm>
            <a:off x="2847703" y="2587116"/>
            <a:ext cx="3377848" cy="369332"/>
          </a:xfrm>
          <a:prstGeom prst="rect">
            <a:avLst/>
          </a:prstGeom>
          <a:noFill/>
        </p:spPr>
        <p:txBody>
          <a:bodyPr wrap="none" rtlCol="0">
            <a:spAutoFit/>
          </a:bodyPr>
          <a:lstStyle/>
          <a:p>
            <a:r>
              <a:rPr lang="en-GB" dirty="0"/>
              <a:t>Care Set </a:t>
            </a:r>
            <a:r>
              <a:rPr lang="en-GB" dirty="0" err="1"/>
              <a:t>en</a:t>
            </a:r>
            <a:r>
              <a:rPr lang="en-GB" dirty="0"/>
              <a:t> </a:t>
            </a:r>
            <a:r>
              <a:rPr lang="en-GB" dirty="0" err="1"/>
              <a:t>voie</a:t>
            </a:r>
            <a:r>
              <a:rPr lang="en-GB" dirty="0"/>
              <a:t> de finalisation</a:t>
            </a:r>
            <a:endParaRPr lang="fr-BE" dirty="0"/>
          </a:p>
        </p:txBody>
      </p:sp>
      <p:sp>
        <p:nvSpPr>
          <p:cNvPr id="12" name="Rectangle 11">
            <a:extLst>
              <a:ext uri="{FF2B5EF4-FFF2-40B4-BE49-F238E27FC236}">
                <a16:creationId xmlns:a16="http://schemas.microsoft.com/office/drawing/2014/main" id="{BC71DBB3-9295-0F4E-9A45-044510A74D95}"/>
              </a:ext>
            </a:extLst>
          </p:cNvPr>
          <p:cNvSpPr/>
          <p:nvPr/>
        </p:nvSpPr>
        <p:spPr>
          <a:xfrm>
            <a:off x="2333683" y="3564684"/>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26692A69-2C34-AB45-C9C0-C3B5171A9055}"/>
              </a:ext>
            </a:extLst>
          </p:cNvPr>
          <p:cNvSpPr txBox="1"/>
          <p:nvPr/>
        </p:nvSpPr>
        <p:spPr>
          <a:xfrm>
            <a:off x="2847703" y="3282304"/>
            <a:ext cx="2954655" cy="369332"/>
          </a:xfrm>
          <a:prstGeom prst="rect">
            <a:avLst/>
          </a:prstGeom>
          <a:noFill/>
        </p:spPr>
        <p:txBody>
          <a:bodyPr wrap="none" rtlCol="0">
            <a:spAutoFit/>
          </a:bodyPr>
          <a:lstStyle/>
          <a:p>
            <a:r>
              <a:rPr lang="en-GB" dirty="0"/>
              <a:t>Care Set </a:t>
            </a:r>
            <a:r>
              <a:rPr lang="en-GB" dirty="0" err="1"/>
              <a:t>en</a:t>
            </a:r>
            <a:r>
              <a:rPr lang="en-GB" dirty="0"/>
              <a:t> </a:t>
            </a:r>
            <a:r>
              <a:rPr lang="en-GB" dirty="0" err="1"/>
              <a:t>cours</a:t>
            </a:r>
            <a:r>
              <a:rPr lang="en-GB" dirty="0"/>
              <a:t>	</a:t>
            </a:r>
            <a:endParaRPr lang="fr-BE" dirty="0"/>
          </a:p>
        </p:txBody>
      </p:sp>
      <p:sp>
        <p:nvSpPr>
          <p:cNvPr id="19" name="TextBox 18">
            <a:extLst>
              <a:ext uri="{FF2B5EF4-FFF2-40B4-BE49-F238E27FC236}">
                <a16:creationId xmlns:a16="http://schemas.microsoft.com/office/drawing/2014/main" id="{177D47CF-1FA1-98B7-386F-2565EEC0470E}"/>
              </a:ext>
            </a:extLst>
          </p:cNvPr>
          <p:cNvSpPr txBox="1"/>
          <p:nvPr/>
        </p:nvSpPr>
        <p:spPr>
          <a:xfrm>
            <a:off x="2847703" y="3929276"/>
            <a:ext cx="2569934" cy="369332"/>
          </a:xfrm>
          <a:prstGeom prst="rect">
            <a:avLst/>
          </a:prstGeom>
          <a:noFill/>
        </p:spPr>
        <p:txBody>
          <a:bodyPr wrap="none" rtlCol="0">
            <a:spAutoFit/>
          </a:bodyPr>
          <a:lstStyle/>
          <a:p>
            <a:r>
              <a:rPr lang="en-GB" dirty="0"/>
              <a:t>Care Set encore à faire</a:t>
            </a:r>
            <a:endParaRPr lang="fr-BE" dirty="0"/>
          </a:p>
        </p:txBody>
      </p:sp>
      <p:sp>
        <p:nvSpPr>
          <p:cNvPr id="20" name="Rectangle 19">
            <a:extLst>
              <a:ext uri="{FF2B5EF4-FFF2-40B4-BE49-F238E27FC236}">
                <a16:creationId xmlns:a16="http://schemas.microsoft.com/office/drawing/2014/main" id="{7D474CD9-16D4-78A2-757E-6F7E66052791}"/>
              </a:ext>
            </a:extLst>
          </p:cNvPr>
          <p:cNvSpPr/>
          <p:nvPr/>
        </p:nvSpPr>
        <p:spPr>
          <a:xfrm>
            <a:off x="1262543" y="2022711"/>
            <a:ext cx="1183571" cy="366962"/>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Allergy</a:t>
            </a:r>
            <a:endParaRPr lang="fr-BE" dirty="0"/>
          </a:p>
        </p:txBody>
      </p:sp>
      <p:sp>
        <p:nvSpPr>
          <p:cNvPr id="22" name="Rectangle 21">
            <a:extLst>
              <a:ext uri="{FF2B5EF4-FFF2-40B4-BE49-F238E27FC236}">
                <a16:creationId xmlns:a16="http://schemas.microsoft.com/office/drawing/2014/main" id="{691D7568-231F-E99E-B5DC-880958B30D52}"/>
              </a:ext>
            </a:extLst>
          </p:cNvPr>
          <p:cNvSpPr/>
          <p:nvPr/>
        </p:nvSpPr>
        <p:spPr>
          <a:xfrm>
            <a:off x="1262543" y="2596500"/>
            <a:ext cx="1183571" cy="3669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 </a:t>
            </a:r>
            <a:r>
              <a:rPr lang="en-GB" sz="1400" dirty="0" err="1"/>
              <a:t>Referal</a:t>
            </a:r>
            <a:endParaRPr lang="en-GB" sz="1400" dirty="0"/>
          </a:p>
          <a:p>
            <a:pPr algn="ctr"/>
            <a:r>
              <a:rPr lang="en-GB" sz="1400" dirty="0"/>
              <a:t>Prescription</a:t>
            </a:r>
            <a:endParaRPr lang="fr-BE" sz="1400" dirty="0"/>
          </a:p>
        </p:txBody>
      </p:sp>
      <p:sp>
        <p:nvSpPr>
          <p:cNvPr id="24" name="Rectangle 23">
            <a:extLst>
              <a:ext uri="{FF2B5EF4-FFF2-40B4-BE49-F238E27FC236}">
                <a16:creationId xmlns:a16="http://schemas.microsoft.com/office/drawing/2014/main" id="{9765C2A4-5770-24E5-2DAA-CA0B629E06CE}"/>
              </a:ext>
            </a:extLst>
          </p:cNvPr>
          <p:cNvSpPr/>
          <p:nvPr/>
        </p:nvSpPr>
        <p:spPr>
          <a:xfrm>
            <a:off x="1257464" y="3284674"/>
            <a:ext cx="1183571" cy="366962"/>
          </a:xfrm>
          <a:prstGeom prst="rect">
            <a:avLst/>
          </a:prstGeom>
          <a:solidFill>
            <a:srgbClr val="FFECA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00" dirty="0" err="1">
                <a:solidFill>
                  <a:srgbClr val="002060"/>
                </a:solidFill>
              </a:rPr>
              <a:t>MedRequest</a:t>
            </a:r>
            <a:endParaRPr lang="fr-BE" sz="1300" dirty="0">
              <a:solidFill>
                <a:srgbClr val="002060"/>
              </a:solidFill>
            </a:endParaRPr>
          </a:p>
        </p:txBody>
      </p:sp>
      <p:sp>
        <p:nvSpPr>
          <p:cNvPr id="25" name="Rectangle 24">
            <a:extLst>
              <a:ext uri="{FF2B5EF4-FFF2-40B4-BE49-F238E27FC236}">
                <a16:creationId xmlns:a16="http://schemas.microsoft.com/office/drawing/2014/main" id="{78208458-ABFA-40B6-71D8-74F52535429B}"/>
              </a:ext>
            </a:extLst>
          </p:cNvPr>
          <p:cNvSpPr/>
          <p:nvPr/>
        </p:nvSpPr>
        <p:spPr>
          <a:xfrm>
            <a:off x="1257463" y="3931646"/>
            <a:ext cx="1183571" cy="366962"/>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solidFill>
                  <a:srgbClr val="002060"/>
                </a:solidFill>
              </a:rPr>
              <a:t>Device</a:t>
            </a:r>
            <a:endParaRPr lang="fr-BE" dirty="0">
              <a:solidFill>
                <a:srgbClr val="002060"/>
              </a:solidFill>
            </a:endParaRPr>
          </a:p>
        </p:txBody>
      </p:sp>
    </p:spTree>
    <p:extLst>
      <p:ext uri="{BB962C8B-B14F-4D97-AF65-F5344CB8AC3E}">
        <p14:creationId xmlns:p14="http://schemas.microsoft.com/office/powerpoint/2010/main" val="97254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BB94AE-3D6F-0593-0EDA-212C9DCE0B79}"/>
              </a:ext>
            </a:extLst>
          </p:cNvPr>
          <p:cNvSpPr>
            <a:spLocks noGrp="1"/>
          </p:cNvSpPr>
          <p:nvPr>
            <p:ph type="title"/>
          </p:nvPr>
        </p:nvSpPr>
        <p:spPr>
          <a:xfrm>
            <a:off x="2446868" y="274640"/>
            <a:ext cx="9135533" cy="777875"/>
          </a:xfrm>
        </p:spPr>
        <p:txBody>
          <a:bodyPr/>
          <a:lstStyle/>
          <a:p>
            <a:endParaRPr lang="en-US"/>
          </a:p>
        </p:txBody>
      </p:sp>
      <p:pic>
        <p:nvPicPr>
          <p:cNvPr id="6" name="Content Placeholder 5">
            <a:extLst>
              <a:ext uri="{FF2B5EF4-FFF2-40B4-BE49-F238E27FC236}">
                <a16:creationId xmlns:a16="http://schemas.microsoft.com/office/drawing/2014/main" id="{174EC461-E782-50E5-C27F-D16CC5C33C04}"/>
              </a:ext>
            </a:extLst>
          </p:cNvPr>
          <p:cNvPicPr>
            <a:picLocks noGrp="1" noChangeAspect="1"/>
          </p:cNvPicPr>
          <p:nvPr>
            <p:ph idx="1"/>
          </p:nvPr>
        </p:nvPicPr>
        <p:blipFill>
          <a:blip r:embed="rId3"/>
          <a:stretch>
            <a:fillRect/>
          </a:stretch>
        </p:blipFill>
        <p:spPr>
          <a:xfrm>
            <a:off x="466431" y="274640"/>
            <a:ext cx="11019600" cy="6308720"/>
          </a:xfrm>
          <a:noFill/>
        </p:spPr>
      </p:pic>
      <p:sp>
        <p:nvSpPr>
          <p:cNvPr id="4" name="Slide Number Placeholder 3">
            <a:extLst>
              <a:ext uri="{FF2B5EF4-FFF2-40B4-BE49-F238E27FC236}">
                <a16:creationId xmlns:a16="http://schemas.microsoft.com/office/drawing/2014/main" id="{58215D12-546A-D3B4-73BD-FE74A7C070D7}"/>
              </a:ext>
            </a:extLst>
          </p:cNvPr>
          <p:cNvSpPr>
            <a:spLocks noGrp="1"/>
          </p:cNvSpPr>
          <p:nvPr>
            <p:ph type="sldNum" sz="quarter" idx="12"/>
          </p:nvPr>
        </p:nvSpPr>
        <p:spPr>
          <a:xfrm>
            <a:off x="8737600" y="6245225"/>
            <a:ext cx="2844800" cy="476250"/>
          </a:xfrm>
        </p:spPr>
        <p:txBody>
          <a:bodyPr wrap="square" anchor="t">
            <a:normAutofit/>
          </a:bodyPr>
          <a:lstStyle/>
          <a:p>
            <a:pPr>
              <a:spcAft>
                <a:spcPts val="600"/>
              </a:spcAft>
            </a:pPr>
            <a:fld id="{C199B626-B856-464E-A5E3-487988D7D9F4}" type="slidenum">
              <a:rPr lang="en-US" smtClean="0"/>
              <a:pPr>
                <a:spcAft>
                  <a:spcPts val="600"/>
                </a:spcAft>
              </a:pPr>
              <a:t>14</a:t>
            </a:fld>
            <a:endParaRPr lang="en-US"/>
          </a:p>
        </p:txBody>
      </p:sp>
    </p:spTree>
    <p:extLst>
      <p:ext uri="{BB962C8B-B14F-4D97-AF65-F5344CB8AC3E}">
        <p14:creationId xmlns:p14="http://schemas.microsoft.com/office/powerpoint/2010/main" val="383795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a:spLocks noGrp="1"/>
          </p:cNvSpPr>
          <p:nvPr>
            <p:ph type="title"/>
          </p:nvPr>
        </p:nvSpPr>
        <p:spPr>
          <a:xfrm>
            <a:off x="800692" y="167637"/>
            <a:ext cx="10791824" cy="564793"/>
          </a:xfrm>
        </p:spPr>
        <p:txBody>
          <a:bodyPr>
            <a:noAutofit/>
          </a:bodyPr>
          <a:lstStyle/>
          <a:p>
            <a:r>
              <a:rPr lang="fr-BE" sz="3200" b="1" dirty="0">
                <a:latin typeface="+mj-lt"/>
              </a:rPr>
              <a:t>AllergyIntolerance: Standardisation</a:t>
            </a:r>
          </a:p>
        </p:txBody>
      </p:sp>
      <p:cxnSp>
        <p:nvCxnSpPr>
          <p:cNvPr id="33" name="Connecteur droit 2"/>
          <p:cNvCxnSpPr/>
          <p:nvPr/>
        </p:nvCxnSpPr>
        <p:spPr>
          <a:xfrm>
            <a:off x="983844" y="844760"/>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8"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744" y="2112409"/>
            <a:ext cx="6583680" cy="3448050"/>
          </a:xfrm>
          <a:prstGeom prst="rect">
            <a:avLst/>
          </a:prstGeom>
          <a:noFill/>
        </p:spPr>
      </p:pic>
      <p:pic>
        <p:nvPicPr>
          <p:cNvPr id="69" name="Picture 5"/>
          <p:cNvPicPr>
            <a:picLocks noChangeAspect="1"/>
          </p:cNvPicPr>
          <p:nvPr/>
        </p:nvPicPr>
        <p:blipFill rotWithShape="1">
          <a:blip r:embed="rId4"/>
          <a:srcRect t="2406" r="56997" b="4041"/>
          <a:stretch/>
        </p:blipFill>
        <p:spPr bwMode="auto">
          <a:xfrm>
            <a:off x="8406654" y="1835780"/>
            <a:ext cx="2009871" cy="4415963"/>
          </a:xfrm>
          <a:prstGeom prst="rect">
            <a:avLst/>
          </a:prstGeom>
          <a:ln w="3175">
            <a:noFill/>
          </a:ln>
          <a:extLst>
            <a:ext uri="{53640926-AAD7-44D8-BBD7-CCE9431645EC}">
              <a14:shadowObscured xmlns:a14="http://schemas.microsoft.com/office/drawing/2010/main"/>
            </a:ext>
          </a:extLst>
        </p:spPr>
      </p:pic>
      <p:cxnSp>
        <p:nvCxnSpPr>
          <p:cNvPr id="6" name="Connecteur droit avec flèche 5"/>
          <p:cNvCxnSpPr>
            <a:stCxn id="8" idx="3"/>
            <a:endCxn id="83" idx="1"/>
          </p:cNvCxnSpPr>
          <p:nvPr/>
        </p:nvCxnSpPr>
        <p:spPr>
          <a:xfrm flipV="1">
            <a:off x="5684627" y="3391169"/>
            <a:ext cx="2797261" cy="32956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92627" y="3490304"/>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4907125" y="4065211"/>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4" name="Connecteur droit avec flèche 73"/>
          <p:cNvCxnSpPr>
            <a:stCxn id="71" idx="3"/>
            <a:endCxn id="82" idx="1"/>
          </p:cNvCxnSpPr>
          <p:nvPr/>
        </p:nvCxnSpPr>
        <p:spPr>
          <a:xfrm flipV="1">
            <a:off x="5699125" y="4123544"/>
            <a:ext cx="2782763" cy="17209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stCxn id="78" idx="3"/>
            <a:endCxn id="80" idx="1"/>
          </p:cNvCxnSpPr>
          <p:nvPr/>
        </p:nvCxnSpPr>
        <p:spPr>
          <a:xfrm flipV="1">
            <a:off x="5699125" y="4314044"/>
            <a:ext cx="2782763" cy="62967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07125" y="4713291"/>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p:cNvSpPr/>
          <p:nvPr/>
        </p:nvSpPr>
        <p:spPr>
          <a:xfrm>
            <a:off x="8481888" y="4237844"/>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81"/>
          <p:cNvSpPr/>
          <p:nvPr/>
        </p:nvSpPr>
        <p:spPr>
          <a:xfrm>
            <a:off x="8481888" y="4047344"/>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p:cNvSpPr/>
          <p:nvPr/>
        </p:nvSpPr>
        <p:spPr>
          <a:xfrm>
            <a:off x="8481888" y="3314969"/>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p:cNvSpPr/>
          <p:nvPr/>
        </p:nvSpPr>
        <p:spPr>
          <a:xfrm>
            <a:off x="4809911" y="2737716"/>
            <a:ext cx="774000" cy="486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3329055" y="3836392"/>
            <a:ext cx="774000" cy="486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8406653" y="1835779"/>
            <a:ext cx="1209747" cy="180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p:cNvSpPr/>
          <p:nvPr/>
        </p:nvSpPr>
        <p:spPr>
          <a:xfrm>
            <a:off x="8474033" y="4773737"/>
            <a:ext cx="774000" cy="180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Connecteur en angle 17"/>
          <p:cNvCxnSpPr>
            <a:stCxn id="87" idx="3"/>
            <a:endCxn id="89" idx="1"/>
          </p:cNvCxnSpPr>
          <p:nvPr/>
        </p:nvCxnSpPr>
        <p:spPr>
          <a:xfrm flipV="1">
            <a:off x="4103055" y="1925779"/>
            <a:ext cx="4303598" cy="2153613"/>
          </a:xfrm>
          <a:prstGeom prst="bentConnector3">
            <a:avLst>
              <a:gd name="adj1" fmla="val 584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en angle 94"/>
          <p:cNvCxnSpPr>
            <a:endCxn id="92" idx="1"/>
          </p:cNvCxnSpPr>
          <p:nvPr/>
        </p:nvCxnSpPr>
        <p:spPr>
          <a:xfrm>
            <a:off x="5196911" y="3337767"/>
            <a:ext cx="3277122" cy="1525970"/>
          </a:xfrm>
          <a:prstGeom prst="bentConnector3">
            <a:avLst>
              <a:gd name="adj1" fmla="val 2331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85" idx="2"/>
          </p:cNvCxnSpPr>
          <p:nvPr/>
        </p:nvCxnSpPr>
        <p:spPr>
          <a:xfrm>
            <a:off x="5196911" y="3223716"/>
            <a:ext cx="0" cy="1140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667" y="2731769"/>
            <a:ext cx="774000" cy="486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5768667" y="2130109"/>
            <a:ext cx="774000" cy="486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117"/>
          <p:cNvSpPr/>
          <p:nvPr/>
        </p:nvSpPr>
        <p:spPr>
          <a:xfrm>
            <a:off x="8608400" y="5158993"/>
            <a:ext cx="1008000" cy="162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8608400" y="5521740"/>
            <a:ext cx="1008000" cy="162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123"/>
          <p:cNvSpPr/>
          <p:nvPr/>
        </p:nvSpPr>
        <p:spPr>
          <a:xfrm>
            <a:off x="3855701" y="467121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2901491" y="466659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125"/>
          <p:cNvSpPr/>
          <p:nvPr/>
        </p:nvSpPr>
        <p:spPr>
          <a:xfrm>
            <a:off x="1987845" y="4314922"/>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984721" y="370816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Rectangle 127"/>
          <p:cNvSpPr/>
          <p:nvPr/>
        </p:nvSpPr>
        <p:spPr>
          <a:xfrm>
            <a:off x="1984721" y="3127437"/>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3295483" y="255680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132"/>
          <p:cNvSpPr/>
          <p:nvPr/>
        </p:nvSpPr>
        <p:spPr>
          <a:xfrm>
            <a:off x="8474033" y="3864553"/>
            <a:ext cx="1008000" cy="162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133"/>
          <p:cNvSpPr/>
          <p:nvPr/>
        </p:nvSpPr>
        <p:spPr>
          <a:xfrm>
            <a:off x="8458770" y="3133468"/>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Rectangle 134"/>
          <p:cNvSpPr/>
          <p:nvPr/>
        </p:nvSpPr>
        <p:spPr>
          <a:xfrm>
            <a:off x="8458770" y="2775795"/>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Rectangle 135"/>
          <p:cNvSpPr/>
          <p:nvPr/>
        </p:nvSpPr>
        <p:spPr>
          <a:xfrm>
            <a:off x="8458770" y="2593949"/>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Rectangle 136"/>
          <p:cNvSpPr/>
          <p:nvPr/>
        </p:nvSpPr>
        <p:spPr>
          <a:xfrm>
            <a:off x="8458770" y="2410253"/>
            <a:ext cx="1224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Rectangle 137"/>
          <p:cNvSpPr/>
          <p:nvPr/>
        </p:nvSpPr>
        <p:spPr>
          <a:xfrm>
            <a:off x="8459957" y="2221492"/>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ZoneTexte 54"/>
          <p:cNvSpPr txBox="1"/>
          <p:nvPr/>
        </p:nvSpPr>
        <p:spPr>
          <a:xfrm>
            <a:off x="822187" y="1012911"/>
            <a:ext cx="55618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003399"/>
                </a:solidFill>
                <a:effectLst/>
                <a:uLnTx/>
                <a:uFillTx/>
                <a:latin typeface="Calibri"/>
                <a:ea typeface="+mn-ea"/>
                <a:cs typeface="+mn-cs"/>
              </a:rPr>
              <a:t>Modèle logique des données défini par le terrain = besoins de capture de l'information, avec en vert les listes de valeurs permises par champ (="dictionnaires")</a:t>
            </a:r>
          </a:p>
        </p:txBody>
      </p:sp>
      <p:sp>
        <p:nvSpPr>
          <p:cNvPr id="139" name="ZoneTexte 138"/>
          <p:cNvSpPr txBox="1"/>
          <p:nvPr/>
        </p:nvSpPr>
        <p:spPr>
          <a:xfrm>
            <a:off x="7116699" y="1010681"/>
            <a:ext cx="4314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003399"/>
                </a:solidFill>
                <a:effectLst/>
                <a:uLnTx/>
                <a:uFillTx/>
                <a:latin typeface="Calibri"/>
                <a:ea typeface="+mn-ea"/>
                <a:cs typeface="+mn-cs"/>
              </a:rPr>
              <a:t>Structure du profil HL7 FHIR correspondant pour l'échange de ces informations </a:t>
            </a:r>
          </a:p>
        </p:txBody>
      </p:sp>
      <p:sp>
        <p:nvSpPr>
          <p:cNvPr id="140" name="Rectangle 139"/>
          <p:cNvSpPr/>
          <p:nvPr/>
        </p:nvSpPr>
        <p:spPr>
          <a:xfrm>
            <a:off x="8492348" y="3493511"/>
            <a:ext cx="828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BE50F86-77C5-D37A-A59C-82F8DBA54F55}"/>
              </a:ext>
            </a:extLst>
          </p:cNvPr>
          <p:cNvSpPr/>
          <p:nvPr/>
        </p:nvSpPr>
        <p:spPr>
          <a:xfrm>
            <a:off x="11431077" y="75501"/>
            <a:ext cx="682626" cy="42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1FCCE4EE-6B1F-C883-4AF4-9BEDC9F265B7}"/>
              </a:ext>
            </a:extLst>
          </p:cNvPr>
          <p:cNvSpPr/>
          <p:nvPr/>
        </p:nvSpPr>
        <p:spPr>
          <a:xfrm>
            <a:off x="75501" y="75501"/>
            <a:ext cx="908343" cy="564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0452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Content Placeholder 4">
            <a:extLst>
              <a:ext uri="{FF2B5EF4-FFF2-40B4-BE49-F238E27FC236}">
                <a16:creationId xmlns:a16="http://schemas.microsoft.com/office/drawing/2014/main" id="{9DBEB73E-DB1D-8EB7-E3E4-29013A51B2A4}"/>
              </a:ext>
            </a:extLst>
          </p:cNvPr>
          <p:cNvSpPr>
            <a:spLocks noGrp="1"/>
          </p:cNvSpPr>
          <p:nvPr>
            <p:ph idx="1"/>
          </p:nvPr>
        </p:nvSpPr>
        <p:spPr/>
        <p:txBody>
          <a:bodyPr/>
          <a:lstStyle/>
          <a:p>
            <a:endParaRPr lang="fr-BE"/>
          </a:p>
        </p:txBody>
      </p:sp>
      <p:pic>
        <p:nvPicPr>
          <p:cNvPr id="7" name="Picture 6">
            <a:extLst>
              <a:ext uri="{FF2B5EF4-FFF2-40B4-BE49-F238E27FC236}">
                <a16:creationId xmlns:a16="http://schemas.microsoft.com/office/drawing/2014/main" id="{63AEF986-FC90-A9E2-9ECD-F95CE308A247}"/>
              </a:ext>
            </a:extLst>
          </p:cNvPr>
          <p:cNvPicPr>
            <a:picLocks noChangeAspect="1"/>
          </p:cNvPicPr>
          <p:nvPr/>
        </p:nvPicPr>
        <p:blipFill>
          <a:blip r:embed="rId2"/>
          <a:stretch>
            <a:fillRect/>
          </a:stretch>
        </p:blipFill>
        <p:spPr>
          <a:xfrm>
            <a:off x="0" y="559062"/>
            <a:ext cx="12192000" cy="5739876"/>
          </a:xfrm>
          <a:prstGeom prst="rect">
            <a:avLst/>
          </a:prstGeom>
        </p:spPr>
      </p:pic>
    </p:spTree>
    <p:extLst>
      <p:ext uri="{BB962C8B-B14F-4D97-AF65-F5344CB8AC3E}">
        <p14:creationId xmlns:p14="http://schemas.microsoft.com/office/powerpoint/2010/main" val="170734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Picture 10">
            <a:extLst>
              <a:ext uri="{FF2B5EF4-FFF2-40B4-BE49-F238E27FC236}">
                <a16:creationId xmlns:a16="http://schemas.microsoft.com/office/drawing/2014/main" id="{4A73662B-C179-C84B-5DCF-7F7D8212FBBF}"/>
              </a:ext>
            </a:extLst>
          </p:cNvPr>
          <p:cNvPicPr>
            <a:picLocks noChangeAspect="1"/>
          </p:cNvPicPr>
          <p:nvPr/>
        </p:nvPicPr>
        <p:blipFill>
          <a:blip r:embed="rId2"/>
          <a:stretch>
            <a:fillRect/>
          </a:stretch>
        </p:blipFill>
        <p:spPr>
          <a:xfrm>
            <a:off x="67112" y="1468073"/>
            <a:ext cx="12192000" cy="4415934"/>
          </a:xfrm>
          <a:prstGeom prst="rect">
            <a:avLst/>
          </a:prstGeom>
        </p:spPr>
      </p:pic>
    </p:spTree>
    <p:extLst>
      <p:ext uri="{BB962C8B-B14F-4D97-AF65-F5344CB8AC3E}">
        <p14:creationId xmlns:p14="http://schemas.microsoft.com/office/powerpoint/2010/main" val="218435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FD42D0-6806-3242-78A0-D3CB7966B78A}"/>
              </a:ext>
            </a:extLst>
          </p:cNvPr>
          <p:cNvSpPr/>
          <p:nvPr/>
        </p:nvSpPr>
        <p:spPr>
          <a:xfrm>
            <a:off x="184558" y="360727"/>
            <a:ext cx="1709654" cy="922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cxnSp>
        <p:nvCxnSpPr>
          <p:cNvPr id="33" name="Connecteur droit 2"/>
          <p:cNvCxnSpPr/>
          <p:nvPr/>
        </p:nvCxnSpPr>
        <p:spPr>
          <a:xfrm>
            <a:off x="970513" y="766914"/>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0A6C47-D6FD-D692-423B-1712AE765B5E}"/>
              </a:ext>
            </a:extLst>
          </p:cNvPr>
          <p:cNvSpPr/>
          <p:nvPr/>
        </p:nvSpPr>
        <p:spPr>
          <a:xfrm>
            <a:off x="11407017" y="125437"/>
            <a:ext cx="629174" cy="360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lumMod val="95000"/>
                  </a:schemeClr>
                </a:solidFill>
              </a:ln>
              <a:solidFill>
                <a:sysClr val="windowText" lastClr="000000"/>
              </a:solidFill>
            </a:endParaRPr>
          </a:p>
        </p:txBody>
      </p:sp>
      <p:pic>
        <p:nvPicPr>
          <p:cNvPr id="6" name="Picture 5">
            <a:extLst>
              <a:ext uri="{FF2B5EF4-FFF2-40B4-BE49-F238E27FC236}">
                <a16:creationId xmlns:a16="http://schemas.microsoft.com/office/drawing/2014/main" id="{6B19A91D-B1F4-9EB4-CE0B-16B5A52BD9AB}"/>
              </a:ext>
            </a:extLst>
          </p:cNvPr>
          <p:cNvPicPr>
            <a:picLocks noChangeAspect="1"/>
          </p:cNvPicPr>
          <p:nvPr/>
        </p:nvPicPr>
        <p:blipFill>
          <a:blip r:embed="rId3"/>
          <a:stretch>
            <a:fillRect/>
          </a:stretch>
        </p:blipFill>
        <p:spPr>
          <a:xfrm>
            <a:off x="1162254" y="802043"/>
            <a:ext cx="9867491" cy="5930854"/>
          </a:xfrm>
          <a:prstGeom prst="rect">
            <a:avLst/>
          </a:prstGeom>
        </p:spPr>
      </p:pic>
      <p:sp>
        <p:nvSpPr>
          <p:cNvPr id="3" name="Title 2">
            <a:extLst>
              <a:ext uri="{FF2B5EF4-FFF2-40B4-BE49-F238E27FC236}">
                <a16:creationId xmlns:a16="http://schemas.microsoft.com/office/drawing/2014/main" id="{B6030261-649F-83C9-B522-88DCDF175F31}"/>
              </a:ext>
            </a:extLst>
          </p:cNvPr>
          <p:cNvSpPr>
            <a:spLocks noGrp="1"/>
          </p:cNvSpPr>
          <p:nvPr>
            <p:ph type="title"/>
          </p:nvPr>
        </p:nvSpPr>
        <p:spPr>
          <a:xfrm>
            <a:off x="1162254" y="13474"/>
            <a:ext cx="9135533" cy="777875"/>
          </a:xfrm>
        </p:spPr>
        <p:txBody>
          <a:bodyPr/>
          <a:lstStyle/>
          <a:p>
            <a:pPr algn="l"/>
            <a:r>
              <a:rPr lang="en-GB" dirty="0"/>
              <a:t>FHIR Standardization Process</a:t>
            </a:r>
            <a:endParaRPr lang="fr-BE" dirty="0"/>
          </a:p>
        </p:txBody>
      </p:sp>
    </p:spTree>
    <p:extLst>
      <p:ext uri="{BB962C8B-B14F-4D97-AF65-F5344CB8AC3E}">
        <p14:creationId xmlns:p14="http://schemas.microsoft.com/office/powerpoint/2010/main" val="263531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602657" y="0"/>
            <a:ext cx="10972800" cy="595877"/>
          </a:xfrm>
          <a:prstGeom prst="rect">
            <a:avLst/>
          </a:prstGeom>
          <a:noFill/>
          <a:ln>
            <a:noFill/>
          </a:ln>
        </p:spPr>
        <p:txBody>
          <a:bodyPr spcFirstLastPara="1" vert="horz" wrap="square" lIns="121900" tIns="60933" rIns="121900" bIns="60933" rtlCol="0" anchor="ctr" anchorCtr="0">
            <a:noAutofit/>
          </a:bodyPr>
          <a:lstStyle/>
          <a:p>
            <a:pPr>
              <a:buClr>
                <a:schemeClr val="lt1"/>
              </a:buClr>
            </a:pPr>
            <a:r>
              <a:rPr lang="nl-BE" sz="3600" dirty="0">
                <a:solidFill>
                  <a:schemeClr val="lt1"/>
                </a:solidFill>
                <a:latin typeface="Calibri" panose="020F0502020204030204" pitchFamily="34" charset="0"/>
                <a:cs typeface="Calibri" panose="020F0502020204030204" pitchFamily="34" charset="0"/>
              </a:rPr>
              <a:t>DIGIRELAB – </a:t>
            </a:r>
            <a:r>
              <a:rPr lang="nl-BE" sz="3600" dirty="0" err="1">
                <a:solidFill>
                  <a:schemeClr val="lt1"/>
                </a:solidFill>
                <a:latin typeface="Calibri" panose="020F0502020204030204" pitchFamily="34" charset="0"/>
                <a:cs typeface="Calibri" panose="020F0502020204030204" pitchFamily="34" charset="0"/>
              </a:rPr>
              <a:t>Lessons</a:t>
            </a:r>
            <a:r>
              <a:rPr lang="nl-BE" sz="3600" dirty="0">
                <a:solidFill>
                  <a:schemeClr val="lt1"/>
                </a:solidFill>
                <a:latin typeface="Calibri" panose="020F0502020204030204" pitchFamily="34" charset="0"/>
                <a:cs typeface="Calibri" panose="020F0502020204030204" pitchFamily="34" charset="0"/>
              </a:rPr>
              <a:t> </a:t>
            </a:r>
            <a:r>
              <a:rPr lang="nl-BE" sz="3600" dirty="0" err="1">
                <a:solidFill>
                  <a:schemeClr val="lt1"/>
                </a:solidFill>
                <a:latin typeface="Calibri" panose="020F0502020204030204" pitchFamily="34" charset="0"/>
                <a:cs typeface="Calibri" panose="020F0502020204030204" pitchFamily="34" charset="0"/>
              </a:rPr>
              <a:t>learned</a:t>
            </a:r>
            <a:r>
              <a:rPr lang="nl-BE" sz="3600" dirty="0">
                <a:solidFill>
                  <a:schemeClr val="lt1"/>
                </a:solidFill>
                <a:latin typeface="Calibri" panose="020F0502020204030204" pitchFamily="34" charset="0"/>
                <a:cs typeface="Calibri" panose="020F0502020204030204" pitchFamily="34" charset="0"/>
              </a:rPr>
              <a:t> of </a:t>
            </a:r>
            <a:r>
              <a:rPr lang="nl-BE" sz="3600" dirty="0" err="1">
                <a:solidFill>
                  <a:schemeClr val="lt1"/>
                </a:solidFill>
                <a:latin typeface="Calibri" panose="020F0502020204030204" pitchFamily="34" charset="0"/>
                <a:cs typeface="Calibri" panose="020F0502020204030204" pitchFamily="34" charset="0"/>
              </a:rPr>
              <a:t>CoW</a:t>
            </a:r>
            <a:endParaRPr sz="3600" b="0" dirty="0">
              <a:solidFill>
                <a:schemeClr val="lt1"/>
              </a:solidFill>
              <a:latin typeface="Calibri" panose="020F0502020204030204" pitchFamily="34" charset="0"/>
              <a:cs typeface="Calibri" panose="020F0502020204030204" pitchFamily="34" charset="0"/>
            </a:endParaRPr>
          </a:p>
        </p:txBody>
      </p:sp>
      <p:sp>
        <p:nvSpPr>
          <p:cNvPr id="132" name="Google Shape;132;p4"/>
          <p:cNvSpPr txBox="1">
            <a:spLocks noGrp="1"/>
          </p:cNvSpPr>
          <p:nvPr>
            <p:ph type="sldNum" idx="12"/>
          </p:nvPr>
        </p:nvSpPr>
        <p:spPr>
          <a:xfrm>
            <a:off x="8863291" y="6152640"/>
            <a:ext cx="2844800" cy="365125"/>
          </a:xfrm>
          <a:prstGeom prst="rect">
            <a:avLst/>
          </a:prstGeom>
          <a:noFill/>
          <a:ln>
            <a:noFill/>
          </a:ln>
        </p:spPr>
        <p:txBody>
          <a:bodyPr spcFirstLastPara="1" vert="horz" wrap="square" lIns="121900" tIns="60933" rIns="121900" bIns="60933"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l-BE" sz="1600" b="1" i="0" u="none" strike="noStrike" kern="1200" cap="none" spc="0" normalizeH="0" baseline="0" noProof="0">
                <a:ln>
                  <a:noFill/>
                </a:ln>
                <a:solidFill>
                  <a:srgbClr val="1600FF"/>
                </a:solidFill>
                <a:effectLst/>
                <a:uLnTx/>
                <a:uFillTx/>
                <a:latin typeface="Alegreya Sans"/>
                <a:sym typeface="Alegreya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600" b="1" i="0" u="none" strike="noStrike" kern="1200" cap="none" spc="0" normalizeH="0" baseline="0" noProof="0">
              <a:ln>
                <a:noFill/>
              </a:ln>
              <a:solidFill>
                <a:srgbClr val="1600FF"/>
              </a:solidFill>
              <a:effectLst/>
              <a:uLnTx/>
              <a:uFillTx/>
              <a:latin typeface="Alegreya Sans"/>
              <a:sym typeface="Alegreya Sans"/>
            </a:endParaRPr>
          </a:p>
        </p:txBody>
      </p:sp>
      <p:sp>
        <p:nvSpPr>
          <p:cNvPr id="3" name="Rectangle 2"/>
          <p:cNvSpPr/>
          <p:nvPr/>
        </p:nvSpPr>
        <p:spPr>
          <a:xfrm>
            <a:off x="422024" y="1665224"/>
            <a:ext cx="10542648" cy="1591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417792" y="1665224"/>
            <a:ext cx="1375833" cy="1591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HL7Be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alibri"/>
                <a:ea typeface="+mn-ea"/>
                <a:cs typeface="+mn-cs"/>
              </a:rPr>
              <a:t>WorkGroup</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ounded Rectangle 4"/>
          <p:cNvSpPr/>
          <p:nvPr/>
        </p:nvSpPr>
        <p:spPr>
          <a:xfrm>
            <a:off x="1929091" y="1948857"/>
            <a:ext cx="1913467" cy="10244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Define Theoretical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Artifacts</a:t>
            </a:r>
          </a:p>
        </p:txBody>
      </p:sp>
      <p:sp>
        <p:nvSpPr>
          <p:cNvPr id="9" name="Rectangle 8"/>
          <p:cNvSpPr/>
          <p:nvPr/>
        </p:nvSpPr>
        <p:spPr>
          <a:xfrm>
            <a:off x="422024" y="4603158"/>
            <a:ext cx="10542648" cy="1591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417792" y="4603158"/>
            <a:ext cx="1375833" cy="1591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Pilot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Team</a:t>
            </a:r>
          </a:p>
        </p:txBody>
      </p:sp>
      <p:sp>
        <p:nvSpPr>
          <p:cNvPr id="11" name="Rounded Rectangle 10"/>
          <p:cNvSpPr/>
          <p:nvPr/>
        </p:nvSpPr>
        <p:spPr>
          <a:xfrm>
            <a:off x="1929091" y="4886791"/>
            <a:ext cx="1913467" cy="10244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Implementation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(Agile)</a:t>
            </a:r>
          </a:p>
        </p:txBody>
      </p:sp>
      <p:cxnSp>
        <p:nvCxnSpPr>
          <p:cNvPr id="7" name="Straight Arrow Connector 6"/>
          <p:cNvCxnSpPr>
            <a:stCxn id="5" idx="2"/>
            <a:endCxn id="11" idx="0"/>
          </p:cNvCxnSpPr>
          <p:nvPr/>
        </p:nvCxnSpPr>
        <p:spPr>
          <a:xfrm>
            <a:off x="2885824" y="2973324"/>
            <a:ext cx="0" cy="19134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1992591" y="3665474"/>
            <a:ext cx="1786467" cy="452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Draft Artifacts</a:t>
            </a:r>
          </a:p>
        </p:txBody>
      </p:sp>
      <p:sp>
        <p:nvSpPr>
          <p:cNvPr id="17" name="Rounded Rectangle 16"/>
          <p:cNvSpPr/>
          <p:nvPr/>
        </p:nvSpPr>
        <p:spPr>
          <a:xfrm>
            <a:off x="4058457" y="4886791"/>
            <a:ext cx="1913467" cy="10244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Calibri"/>
                <a:ea typeface="+mn-ea"/>
                <a:cs typeface="+mn-cs"/>
              </a:rPr>
              <a:t>Identify Issues</a:t>
            </a:r>
          </a:p>
        </p:txBody>
      </p:sp>
      <p:cxnSp>
        <p:nvCxnSpPr>
          <p:cNvPr id="18" name="Straight Arrow Connector 17"/>
          <p:cNvCxnSpPr>
            <a:stCxn id="11" idx="3"/>
            <a:endCxn id="17" idx="1"/>
          </p:cNvCxnSpPr>
          <p:nvPr/>
        </p:nvCxnSpPr>
        <p:spPr>
          <a:xfrm>
            <a:off x="3842558" y="5399024"/>
            <a:ext cx="2159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Rounded Rectangle 20"/>
          <p:cNvSpPr/>
          <p:nvPr/>
        </p:nvSpPr>
        <p:spPr>
          <a:xfrm>
            <a:off x="7182657" y="1948857"/>
            <a:ext cx="1913467" cy="10244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Validate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Propositions ?</a:t>
            </a:r>
          </a:p>
        </p:txBody>
      </p:sp>
      <p:cxnSp>
        <p:nvCxnSpPr>
          <p:cNvPr id="22" name="Straight Arrow Connector 21"/>
          <p:cNvCxnSpPr>
            <a:stCxn id="26" idx="0"/>
            <a:endCxn id="21" idx="2"/>
          </p:cNvCxnSpPr>
          <p:nvPr/>
        </p:nvCxnSpPr>
        <p:spPr>
          <a:xfrm flipV="1">
            <a:off x="7144558" y="2973324"/>
            <a:ext cx="994833" cy="19134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6801657" y="3540591"/>
            <a:ext cx="1786467" cy="452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Issues on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Github</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ounded Rectangle 25"/>
          <p:cNvSpPr/>
          <p:nvPr/>
        </p:nvSpPr>
        <p:spPr>
          <a:xfrm>
            <a:off x="6187824" y="4886791"/>
            <a:ext cx="1913467" cy="10244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Calibri"/>
                <a:ea typeface="+mn-ea"/>
                <a:cs typeface="+mn-cs"/>
              </a:rPr>
              <a:t>Propose Adaptations</a:t>
            </a:r>
          </a:p>
        </p:txBody>
      </p:sp>
      <p:cxnSp>
        <p:nvCxnSpPr>
          <p:cNvPr id="27" name="Straight Arrow Connector 26"/>
          <p:cNvCxnSpPr>
            <a:stCxn id="17" idx="3"/>
            <a:endCxn id="26" idx="1"/>
          </p:cNvCxnSpPr>
          <p:nvPr/>
        </p:nvCxnSpPr>
        <p:spPr>
          <a:xfrm>
            <a:off x="5971925" y="5399024"/>
            <a:ext cx="2159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3" name="Rounded Rectangle 32"/>
          <p:cNvSpPr/>
          <p:nvPr/>
        </p:nvSpPr>
        <p:spPr>
          <a:xfrm>
            <a:off x="8825189" y="4886791"/>
            <a:ext cx="1913467" cy="10244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Calibri"/>
                <a:ea typeface="+mn-ea"/>
                <a:cs typeface="+mn-cs"/>
              </a:rPr>
              <a:t>Adapt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a:ea typeface="+mn-ea"/>
                <a:cs typeface="+mn-cs"/>
              </a:rPr>
              <a:t>Artifacts/Documentation</a:t>
            </a:r>
          </a:p>
        </p:txBody>
      </p:sp>
      <p:cxnSp>
        <p:nvCxnSpPr>
          <p:cNvPr id="35" name="Curved Connector 34"/>
          <p:cNvCxnSpPr>
            <a:stCxn id="21" idx="1"/>
          </p:cNvCxnSpPr>
          <p:nvPr/>
        </p:nvCxnSpPr>
        <p:spPr>
          <a:xfrm rot="10800000" flipV="1">
            <a:off x="6458759" y="2461090"/>
            <a:ext cx="723900" cy="2425700"/>
          </a:xfrm>
          <a:prstGeom prst="curvedConnector2">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9" name="Curved Connector 38"/>
          <p:cNvCxnSpPr>
            <a:stCxn id="21" idx="3"/>
            <a:endCxn id="33" idx="0"/>
          </p:cNvCxnSpPr>
          <p:nvPr/>
        </p:nvCxnSpPr>
        <p:spPr>
          <a:xfrm>
            <a:off x="9096125" y="2461091"/>
            <a:ext cx="685799" cy="2425700"/>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4" name="Curved Connector 43"/>
          <p:cNvCxnSpPr>
            <a:stCxn id="33" idx="2"/>
            <a:endCxn id="11" idx="2"/>
          </p:cNvCxnSpPr>
          <p:nvPr/>
        </p:nvCxnSpPr>
        <p:spPr>
          <a:xfrm rot="5400000">
            <a:off x="6333874" y="2463208"/>
            <a:ext cx="16933" cy="6896099"/>
          </a:xfrm>
          <a:prstGeom prst="curvedConnector3">
            <a:avLst>
              <a:gd name="adj1" fmla="val 4871000"/>
            </a:avLst>
          </a:prstGeom>
          <a:ln>
            <a:tailEnd type="triangle"/>
          </a:ln>
        </p:spPr>
        <p:style>
          <a:lnRef idx="2">
            <a:schemeClr val="accent5"/>
          </a:lnRef>
          <a:fillRef idx="0">
            <a:schemeClr val="accent5"/>
          </a:fillRef>
          <a:effectRef idx="1">
            <a:schemeClr val="accent5"/>
          </a:effectRef>
          <a:fontRef idx="minor">
            <a:schemeClr val="tx1"/>
          </a:fontRef>
        </p:style>
      </p:cxnSp>
      <p:sp>
        <p:nvSpPr>
          <p:cNvPr id="49" name="Rectangle 48"/>
          <p:cNvSpPr/>
          <p:nvPr/>
        </p:nvSpPr>
        <p:spPr>
          <a:xfrm>
            <a:off x="9544858" y="3542707"/>
            <a:ext cx="270935" cy="452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p>
        </p:txBody>
      </p:sp>
      <p:sp>
        <p:nvSpPr>
          <p:cNvPr id="50" name="Rectangle 49"/>
          <p:cNvSpPr/>
          <p:nvPr/>
        </p:nvSpPr>
        <p:spPr>
          <a:xfrm>
            <a:off x="6422774" y="3542706"/>
            <a:ext cx="270935" cy="452967"/>
          </a:xfrm>
          <a:prstGeom prst="rect">
            <a:avLst/>
          </a:prstGeom>
          <a:ln w="12700">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a:t>
            </a:r>
          </a:p>
        </p:txBody>
      </p:sp>
      <p:sp>
        <p:nvSpPr>
          <p:cNvPr id="2" name="Right Arrow 1"/>
          <p:cNvSpPr/>
          <p:nvPr/>
        </p:nvSpPr>
        <p:spPr>
          <a:xfrm>
            <a:off x="168785" y="604859"/>
            <a:ext cx="11822176" cy="1068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FHIR Governance 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solidFill>
                <a:effectLst/>
                <a:uLnTx/>
                <a:uFillTx/>
                <a:latin typeface="Calibri"/>
                <a:ea typeface="+mn-ea"/>
                <a:cs typeface="+mn-cs"/>
              </a:rPr>
              <a:t>(HL7Be / WGSE / Program Board B / eHealth Platform)</a:t>
            </a:r>
          </a:p>
        </p:txBody>
      </p:sp>
      <p:sp>
        <p:nvSpPr>
          <p:cNvPr id="6" name="Rectangle 5">
            <a:extLst>
              <a:ext uri="{FF2B5EF4-FFF2-40B4-BE49-F238E27FC236}">
                <a16:creationId xmlns:a16="http://schemas.microsoft.com/office/drawing/2014/main" id="{27DFB54C-3EDB-9B18-EFB6-7C0D26ABD799}"/>
              </a:ext>
            </a:extLst>
          </p:cNvPr>
          <p:cNvSpPr/>
          <p:nvPr/>
        </p:nvSpPr>
        <p:spPr>
          <a:xfrm>
            <a:off x="9815793" y="0"/>
            <a:ext cx="2272743" cy="59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4088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8" grpId="0" animBg="1"/>
      <p:bldP spid="17" grpId="0" animBg="1"/>
      <p:bldP spid="21" grpId="0" animBg="1"/>
      <p:bldP spid="25" grpId="0" animBg="1"/>
      <p:bldP spid="26" grpId="0" animBg="1"/>
      <p:bldP spid="33" grpId="0" animBg="1"/>
      <p:bldP spid="49" grpId="0" animBg="1"/>
      <p:bldP spid="50"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9458566" y="5144743"/>
            <a:ext cx="1934694" cy="630756"/>
          </a:xfrm>
          <a:prstGeom prst="ellipse">
            <a:avLst/>
          </a:prstGeom>
          <a:solidFill>
            <a:schemeClr val="accent6">
              <a:lumMod val="20000"/>
              <a:lumOff val="80000"/>
            </a:schemeClr>
          </a:solidFill>
          <a:ln>
            <a:solidFill>
              <a:srgbClr val="FF996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9"/>
          <p:cNvSpPr/>
          <p:nvPr/>
        </p:nvSpPr>
        <p:spPr>
          <a:xfrm>
            <a:off x="9599697" y="5180604"/>
            <a:ext cx="1676399" cy="536012"/>
          </a:xfrm>
          <a:prstGeom prst="ellipse">
            <a:avLst/>
          </a:prstGeom>
          <a:solidFill>
            <a:schemeClr val="accent6">
              <a:lumMod val="20000"/>
              <a:lumOff val="80000"/>
            </a:schemeClr>
          </a:solidFill>
          <a:ln>
            <a:solidFill>
              <a:srgbClr val="F4B183"/>
            </a:solidFill>
          </a:ln>
          <a:effectLst>
            <a:innerShdw blurRad="76200" dist="50800" dir="18900000">
              <a:schemeClr val="accent6">
                <a:lumMod val="50000"/>
                <a:alpha val="50000"/>
              </a:scheme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itre 1"/>
          <p:cNvSpPr>
            <a:spLocks noGrp="1"/>
          </p:cNvSpPr>
          <p:nvPr>
            <p:ph type="title"/>
          </p:nvPr>
        </p:nvSpPr>
        <p:spPr>
          <a:xfrm>
            <a:off x="800692" y="205353"/>
            <a:ext cx="10791824" cy="564793"/>
          </a:xfrm>
        </p:spPr>
        <p:txBody>
          <a:bodyPr>
            <a:noAutofit/>
          </a:bodyPr>
          <a:lstStyle/>
          <a:p>
            <a:r>
              <a:rPr lang="fr-BE" sz="3200" b="1" dirty="0">
                <a:latin typeface="+mj-lt"/>
              </a:rPr>
              <a:t>Rappel Projet </a:t>
            </a:r>
            <a:r>
              <a:rPr lang="fr-BE" sz="3200" b="1" dirty="0" err="1">
                <a:latin typeface="+mj-lt"/>
              </a:rPr>
              <a:t>Be-SafeShare</a:t>
            </a:r>
            <a:endParaRPr lang="fr-BE" sz="3200" b="1" dirty="0">
              <a:latin typeface="+mj-lt"/>
            </a:endParaRPr>
          </a:p>
        </p:txBody>
      </p:sp>
      <p:cxnSp>
        <p:nvCxnSpPr>
          <p:cNvPr id="33" name="Connecteur droit 2"/>
          <p:cNvCxnSpPr/>
          <p:nvPr/>
        </p:nvCxnSpPr>
        <p:spPr>
          <a:xfrm>
            <a:off x="983844" y="955062"/>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
          <p:cNvSpPr txBox="1">
            <a:spLocks/>
          </p:cNvSpPr>
          <p:nvPr/>
        </p:nvSpPr>
        <p:spPr>
          <a:xfrm>
            <a:off x="983843" y="1128864"/>
            <a:ext cx="10265181" cy="1448384"/>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1pPr>
            <a:lvl2pPr marL="766762" marR="0" indent="-309562"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2pPr>
            <a:lvl3pPr marL="1184563" marR="0" indent="-270163"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3pPr>
            <a:lvl4pPr marL="1668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4pPr>
            <a:lvl5pPr marL="21259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5pPr>
            <a:lvl6pPr marL="25831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6pPr>
            <a:lvl7pPr marL="30403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7pPr>
            <a:lvl8pPr marL="34975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8pPr>
            <a:lvl9pPr marL="3954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9p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BE" sz="2000" b="0" i="0" u="none" strike="noStrike" kern="0" cap="none" spc="0" normalizeH="0" baseline="0" noProof="0" dirty="0">
                <a:ln>
                  <a:noFill/>
                </a:ln>
                <a:solidFill>
                  <a:srgbClr val="003399"/>
                </a:solidFill>
                <a:effectLst/>
                <a:uLnTx/>
                <a:uFillTx/>
                <a:latin typeface="Calibri"/>
                <a:ea typeface="+mn-ea"/>
                <a:cs typeface="Arial"/>
                <a:sym typeface="Arial"/>
              </a:rPr>
              <a:t>Projet </a:t>
            </a:r>
            <a:r>
              <a:rPr kumimoji="0" lang="fr-BE" sz="2000" b="0" i="0" u="none" strike="noStrike" kern="0" cap="none" spc="0" normalizeH="0" baseline="0" noProof="0" dirty="0" err="1">
                <a:ln>
                  <a:noFill/>
                </a:ln>
                <a:solidFill>
                  <a:srgbClr val="003399"/>
                </a:solidFill>
                <a:effectLst/>
                <a:uLnTx/>
                <a:uFillTx/>
                <a:latin typeface="Calibri"/>
                <a:ea typeface="+mn-ea"/>
                <a:cs typeface="Arial"/>
                <a:sym typeface="Arial"/>
              </a:rPr>
              <a:t>Be-Safeshare</a:t>
            </a:r>
            <a:r>
              <a:rPr kumimoji="0" lang="fr-BE" sz="2000" b="0" i="0" u="none" strike="noStrike" kern="0" cap="none" spc="0" normalizeH="0" baseline="0" noProof="0" dirty="0">
                <a:ln>
                  <a:noFill/>
                </a:ln>
                <a:solidFill>
                  <a:srgbClr val="003399"/>
                </a:solidFill>
                <a:effectLst/>
                <a:uLnTx/>
                <a:uFillTx/>
                <a:latin typeface="Calibri"/>
                <a:ea typeface="+mn-ea"/>
                <a:cs typeface="Arial"/>
                <a:sym typeface="Arial"/>
              </a:rPr>
              <a:t> (</a:t>
            </a:r>
            <a:r>
              <a:rPr kumimoji="0" lang="fr-BE" sz="2000" b="1" i="0" u="none" strike="noStrike" kern="0" cap="none" spc="0" normalizeH="0" baseline="0" noProof="0" dirty="0">
                <a:ln>
                  <a:noFill/>
                </a:ln>
                <a:solidFill>
                  <a:srgbClr val="003399"/>
                </a:solidFill>
                <a:effectLst/>
                <a:uLnTx/>
                <a:uFillTx/>
                <a:latin typeface="Calibri"/>
                <a:ea typeface="+mn-ea"/>
                <a:cs typeface="Arial"/>
                <a:sym typeface="Arial"/>
              </a:rPr>
              <a:t>Belgian Coordination </a:t>
            </a:r>
            <a:r>
              <a:rPr kumimoji="0" lang="fr-BE" sz="2000" b="1" i="0" u="none" strike="noStrike" kern="0" cap="none" spc="0" normalizeH="0" baseline="0" noProof="0" dirty="0" err="1">
                <a:ln>
                  <a:noFill/>
                </a:ln>
                <a:solidFill>
                  <a:srgbClr val="003399"/>
                </a:solidFill>
                <a:effectLst/>
                <a:uLnTx/>
                <a:uFillTx/>
                <a:latin typeface="Calibri"/>
                <a:ea typeface="+mn-ea"/>
                <a:cs typeface="Arial"/>
                <a:sym typeface="Arial"/>
              </a:rPr>
              <a:t>Authority</a:t>
            </a:r>
            <a:r>
              <a:rPr kumimoji="0" lang="fr-BE" sz="2000" b="1" i="0" u="none" strike="noStrike" kern="0" cap="none" spc="0" normalizeH="0" baseline="0" noProof="0" dirty="0">
                <a:ln>
                  <a:noFill/>
                </a:ln>
                <a:solidFill>
                  <a:srgbClr val="003399"/>
                </a:solidFill>
                <a:effectLst/>
                <a:uLnTx/>
                <a:uFillTx/>
                <a:latin typeface="Calibri"/>
                <a:ea typeface="+mn-ea"/>
                <a:cs typeface="Arial"/>
                <a:sym typeface="Arial"/>
              </a:rPr>
              <a:t> for Secure </a:t>
            </a:r>
            <a:r>
              <a:rPr kumimoji="0" lang="fr-BE" sz="2000" b="1" i="0" u="none" strike="noStrike" kern="0" cap="none" spc="0" normalizeH="0" baseline="0" noProof="0" dirty="0" err="1">
                <a:ln>
                  <a:noFill/>
                </a:ln>
                <a:solidFill>
                  <a:srgbClr val="003399"/>
                </a:solidFill>
                <a:effectLst/>
                <a:uLnTx/>
                <a:uFillTx/>
                <a:latin typeface="Calibri"/>
                <a:ea typeface="+mn-ea"/>
                <a:cs typeface="Arial"/>
                <a:sym typeface="Arial"/>
              </a:rPr>
              <a:t>Standardized</a:t>
            </a:r>
            <a:r>
              <a:rPr kumimoji="0" lang="fr-BE" sz="2000" b="1" i="0" u="none" strike="noStrike" kern="0" cap="none" spc="0" normalizeH="0" baseline="0" noProof="0" dirty="0">
                <a:ln>
                  <a:noFill/>
                </a:ln>
                <a:solidFill>
                  <a:srgbClr val="003399"/>
                </a:solidFill>
                <a:effectLst/>
                <a:uLnTx/>
                <a:uFillTx/>
                <a:latin typeface="Calibri"/>
                <a:ea typeface="+mn-ea"/>
                <a:cs typeface="Arial"/>
                <a:sym typeface="Arial"/>
              </a:rPr>
              <a:t> </a:t>
            </a:r>
            <a:r>
              <a:rPr kumimoji="0" lang="fr-BE" sz="2000" b="1" i="0" u="none" strike="noStrike" kern="0" cap="none" spc="0" normalizeH="0" baseline="0" noProof="0" dirty="0" err="1">
                <a:ln>
                  <a:noFill/>
                </a:ln>
                <a:solidFill>
                  <a:srgbClr val="003399"/>
                </a:solidFill>
                <a:effectLst/>
                <a:uLnTx/>
                <a:uFillTx/>
                <a:latin typeface="Calibri"/>
                <a:ea typeface="+mn-ea"/>
                <a:cs typeface="Arial"/>
                <a:sym typeface="Arial"/>
              </a:rPr>
              <a:t>Multitidisciplinary</a:t>
            </a:r>
            <a:r>
              <a:rPr kumimoji="0" lang="fr-BE" sz="2000" b="1" i="0" u="none" strike="noStrike" kern="0" cap="none" spc="0" normalizeH="0" baseline="0" noProof="0" dirty="0">
                <a:ln>
                  <a:noFill/>
                </a:ln>
                <a:solidFill>
                  <a:srgbClr val="003399"/>
                </a:solidFill>
                <a:effectLst/>
                <a:uLnTx/>
                <a:uFillTx/>
                <a:latin typeface="Calibri"/>
                <a:ea typeface="+mn-ea"/>
                <a:cs typeface="Arial"/>
                <a:sym typeface="Arial"/>
              </a:rPr>
              <a:t> Health Data Exchange), </a:t>
            </a:r>
            <a:r>
              <a:rPr kumimoji="0" lang="fr-BE" sz="2000" b="0" i="0" u="none" strike="noStrike" kern="0" cap="none" spc="0" normalizeH="0" baseline="0" noProof="0" dirty="0">
                <a:ln>
                  <a:noFill/>
                </a:ln>
                <a:solidFill>
                  <a:srgbClr val="003399"/>
                </a:solidFill>
                <a:effectLst/>
                <a:uLnTx/>
                <a:uFillTx/>
                <a:latin typeface="Calibri"/>
                <a:ea typeface="+mn-ea"/>
                <a:cs typeface="Arial"/>
                <a:sym typeface="Arial"/>
              </a:rPr>
              <a:t>Cluster 4 roadmap </a:t>
            </a:r>
            <a:r>
              <a:rPr kumimoji="0" lang="fr-BE" sz="2000" b="0" i="0" u="none" strike="noStrike" kern="0" cap="none" spc="0" normalizeH="0" baseline="0" noProof="0" dirty="0" err="1">
                <a:ln>
                  <a:noFill/>
                </a:ln>
                <a:solidFill>
                  <a:srgbClr val="003399"/>
                </a:solidFill>
                <a:effectLst/>
                <a:uLnTx/>
                <a:uFillTx/>
                <a:latin typeface="Calibri"/>
                <a:ea typeface="+mn-ea"/>
                <a:cs typeface="Arial"/>
                <a:sym typeface="Arial"/>
              </a:rPr>
              <a:t>eSanté</a:t>
            </a:r>
            <a:r>
              <a:rPr kumimoji="0" lang="fr-BE" sz="2000" b="0" i="0" u="none" strike="noStrike" kern="0" cap="none" spc="0" normalizeH="0" baseline="0" noProof="0" dirty="0">
                <a:ln>
                  <a:noFill/>
                </a:ln>
                <a:solidFill>
                  <a:srgbClr val="003399"/>
                </a:solidFill>
                <a:effectLst/>
                <a:uLnTx/>
                <a:uFillTx/>
                <a:latin typeface="Calibri"/>
                <a:ea typeface="+mn-ea"/>
                <a:cs typeface="Arial"/>
                <a:sym typeface="Arial"/>
              </a:rPr>
              <a:t> 2022 – 2024 « Faciliter l’échange des données sur les soins et la santé » dont le but est de faciliter l’échange des données entre les prestataires de soins, les établissements de soins et les citoyens via des sets d’informations (Care Sets) qui seront utilisés de manière à éviter le plus possible d’intervention humaine.</a:t>
            </a:r>
          </a:p>
        </p:txBody>
      </p:sp>
      <p:sp>
        <p:nvSpPr>
          <p:cNvPr id="5" name="Content Placeholder 2"/>
          <p:cNvSpPr txBox="1">
            <a:spLocks/>
          </p:cNvSpPr>
          <p:nvPr/>
        </p:nvSpPr>
        <p:spPr>
          <a:xfrm>
            <a:off x="975563" y="2786817"/>
            <a:ext cx="8132997" cy="35403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BE" sz="1950" b="1" i="0" u="none" strike="noStrike" kern="1200" cap="none" spc="0" normalizeH="0" baseline="0" noProof="0" dirty="0">
                <a:ln>
                  <a:noFill/>
                </a:ln>
                <a:solidFill>
                  <a:srgbClr val="0070C0"/>
                </a:solidFill>
                <a:effectLst/>
                <a:uLnTx/>
                <a:uFillTx/>
                <a:latin typeface="Calibri"/>
                <a:ea typeface="+mn-ea"/>
                <a:cs typeface="Arial"/>
              </a:rPr>
              <a:t>Care Set:</a:t>
            </a:r>
          </a:p>
          <a:p>
            <a:pPr marL="5334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BE" sz="1950" b="0" i="0" u="none" strike="noStrike" kern="1200" cap="none" spc="0" normalizeH="0" baseline="0" noProof="0" dirty="0">
                <a:ln>
                  <a:noFill/>
                </a:ln>
                <a:solidFill>
                  <a:srgbClr val="F79646">
                    <a:lumMod val="75000"/>
                  </a:srgbClr>
                </a:solidFill>
                <a:effectLst/>
                <a:uLnTx/>
                <a:uFillTx/>
                <a:latin typeface="Calibri"/>
                <a:ea typeface="+mn-ea"/>
                <a:cs typeface="Arial"/>
              </a:rPr>
              <a:t>Modèle logique</a:t>
            </a:r>
            <a:r>
              <a:rPr kumimoji="0" lang="fr-BE" sz="1950" b="0" i="0" u="none" strike="noStrike" kern="1200" cap="none" spc="0" normalizeH="0" baseline="0" noProof="0" dirty="0">
                <a:ln>
                  <a:noFill/>
                </a:ln>
                <a:solidFill>
                  <a:srgbClr val="0070C0"/>
                </a:solidFill>
                <a:effectLst/>
                <a:uLnTx/>
                <a:uFillTx/>
                <a:latin typeface="Calibri"/>
                <a:ea typeface="+mn-ea"/>
                <a:cs typeface="Arial"/>
              </a:rPr>
              <a:t> fonctionnel adapté aux besoins des prestataires belges</a:t>
            </a:r>
          </a:p>
          <a:p>
            <a:pPr marL="533400" marR="0" lvl="1" indent="-285750" algn="l" defTabSz="914400" rtl="0" eaLnBrk="1" fontAlgn="auto" latinLnBrk="0" hangingPunct="1">
              <a:lnSpc>
                <a:spcPct val="100000"/>
              </a:lnSpc>
              <a:spcBef>
                <a:spcPct val="20000"/>
              </a:spcBef>
              <a:spcAft>
                <a:spcPts val="300"/>
              </a:spcAft>
              <a:buClrTx/>
              <a:buSzTx/>
              <a:buFont typeface="Arial" panose="020B0604020202020204" pitchFamily="34" charset="0"/>
              <a:buChar char="•"/>
              <a:tabLst/>
              <a:defRPr/>
            </a:pPr>
            <a:r>
              <a:rPr kumimoji="0" lang="fr-BE" sz="1950" b="0" i="0" u="none" strike="noStrike" kern="1200" cap="none" spc="0" normalizeH="0" baseline="0" noProof="0" dirty="0">
                <a:ln>
                  <a:noFill/>
                </a:ln>
                <a:solidFill>
                  <a:srgbClr val="0070C0"/>
                </a:solidFill>
                <a:effectLst/>
                <a:uLnTx/>
                <a:uFillTx/>
                <a:latin typeface="Calibri"/>
                <a:ea typeface="+mn-ea"/>
                <a:cs typeface="Arial"/>
              </a:rPr>
              <a:t>Profil standard national basé sur le standard international </a:t>
            </a:r>
            <a:r>
              <a:rPr kumimoji="0" lang="fr-BE" sz="1950" b="0" i="0" u="none" strike="noStrike" kern="1200" cap="none" spc="0" normalizeH="0" baseline="0" noProof="0" dirty="0">
                <a:ln>
                  <a:noFill/>
                </a:ln>
                <a:solidFill>
                  <a:srgbClr val="FF0000"/>
                </a:solidFill>
                <a:effectLst/>
                <a:uLnTx/>
                <a:uFillTx/>
                <a:latin typeface="Calibri"/>
                <a:ea typeface="+mn-ea"/>
                <a:cs typeface="Arial"/>
              </a:rPr>
              <a:t>HL7 FHIR (standard choisi </a:t>
            </a:r>
            <a:r>
              <a:rPr kumimoji="0" lang="fr-FR" sz="1950" b="0" i="0" u="none" strike="noStrike" kern="1200" cap="none" spc="0" normalizeH="0" baseline="0" noProof="0" dirty="0">
                <a:ln>
                  <a:noFill/>
                </a:ln>
                <a:solidFill>
                  <a:srgbClr val="0070C0"/>
                </a:solidFill>
                <a:effectLst/>
                <a:uLnTx/>
                <a:uFillTx/>
                <a:latin typeface="Calibri"/>
                <a:ea typeface="+mn-ea"/>
                <a:cs typeface="Arial"/>
              </a:rPr>
              <a:t>par le plan e-Santé) créé à partir du modèle logique</a:t>
            </a:r>
            <a:endParaRPr kumimoji="0" lang="fr-BE" sz="1950" b="0" i="0" u="none" strike="noStrike" kern="1200" cap="none" spc="0" normalizeH="0" baseline="0" noProof="0" dirty="0">
              <a:ln>
                <a:noFill/>
              </a:ln>
              <a:solidFill>
                <a:srgbClr val="0070C0"/>
              </a:solidFill>
              <a:effectLst/>
              <a:uLnTx/>
              <a:uFillTx/>
              <a:latin typeface="Calibri"/>
              <a:ea typeface="+mn-ea"/>
              <a:cs typeface="Arial"/>
            </a:endParaRPr>
          </a:p>
          <a:p>
            <a:pPr marL="5334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BE" sz="1950" b="0" i="0" u="none" strike="noStrike" kern="1200" cap="none" spc="0" normalizeH="0" baseline="0" noProof="0" dirty="0">
                <a:ln>
                  <a:noFill/>
                </a:ln>
                <a:solidFill>
                  <a:srgbClr val="0070C0"/>
                </a:solidFill>
                <a:effectLst/>
                <a:uLnTx/>
                <a:uFillTx/>
                <a:latin typeface="Calibri"/>
                <a:ea typeface="+mn-ea"/>
                <a:cs typeface="Arial"/>
                <a:sym typeface="Wingdings" panose="05000000000000000000" pitchFamily="2" charset="2"/>
              </a:rPr>
              <a:t> Standard belge national</a:t>
            </a:r>
          </a:p>
          <a:p>
            <a:pPr marL="533400" marR="0" lvl="1" indent="-285750" algn="l" defTabSz="914400" rtl="0" eaLnBrk="1" fontAlgn="auto" latinLnBrk="0" hangingPunct="1">
              <a:lnSpc>
                <a:spcPct val="100000"/>
              </a:lnSpc>
              <a:spcBef>
                <a:spcPct val="20000"/>
              </a:spcBef>
              <a:spcAft>
                <a:spcPts val="300"/>
              </a:spcAft>
              <a:buClrTx/>
              <a:buSzTx/>
              <a:buFont typeface="Arial" panose="020B0604020202020204" pitchFamily="34" charset="0"/>
              <a:buChar char="•"/>
              <a:tabLst/>
              <a:defRPr/>
            </a:pPr>
            <a:r>
              <a:rPr kumimoji="0" lang="fr-BE" sz="1950" b="0" i="0" u="none" strike="noStrike" kern="1200" cap="none" spc="0" normalizeH="0" baseline="0" noProof="0" dirty="0">
                <a:ln>
                  <a:noFill/>
                </a:ln>
                <a:solidFill>
                  <a:srgbClr val="0070C0"/>
                </a:solidFill>
                <a:effectLst/>
                <a:uLnTx/>
                <a:uFillTx/>
                <a:latin typeface="Calibri"/>
                <a:ea typeface="+mn-ea"/>
                <a:cs typeface="Arial"/>
              </a:rPr>
              <a:t>Des listes de valeurs nationales </a:t>
            </a:r>
          </a:p>
          <a:p>
            <a:pPr marL="896938" marR="0" lvl="1" indent="-363538" algn="l" defTabSz="914400" rtl="0" eaLnBrk="1" fontAlgn="auto" latinLnBrk="0" hangingPunct="1">
              <a:lnSpc>
                <a:spcPct val="100000"/>
              </a:lnSpc>
              <a:spcBef>
                <a:spcPts val="0"/>
              </a:spcBef>
              <a:spcAft>
                <a:spcPts val="600"/>
              </a:spcAft>
              <a:buClrTx/>
              <a:buSzTx/>
              <a:buFont typeface="Wingdings" panose="05000000000000000000" pitchFamily="2" charset="2"/>
              <a:buChar char="è"/>
              <a:tabLst/>
              <a:defRPr/>
            </a:pPr>
            <a:r>
              <a:rPr kumimoji="0" lang="fr-BE" sz="1950" b="0" i="0" u="none" strike="noStrike" kern="1200" cap="none" spc="0" normalizeH="0" baseline="0" noProof="0" dirty="0">
                <a:ln>
                  <a:noFill/>
                </a:ln>
                <a:solidFill>
                  <a:srgbClr val="0070C0"/>
                </a:solidFill>
                <a:effectLst/>
                <a:uLnTx/>
                <a:uFillTx/>
                <a:latin typeface="Calibri"/>
                <a:ea typeface="+mn-ea"/>
                <a:cs typeface="Arial"/>
                <a:sym typeface="Wingdings" panose="05000000000000000000" pitchFamily="2" charset="2"/>
              </a:rPr>
              <a:t>Values Sets </a:t>
            </a:r>
            <a:r>
              <a:rPr kumimoji="0" lang="fr-BE" sz="1950" b="0" i="0" u="none" strike="noStrike" kern="1200" cap="none" spc="0" normalizeH="0" baseline="0" noProof="0" dirty="0">
                <a:ln>
                  <a:noFill/>
                </a:ln>
                <a:solidFill>
                  <a:srgbClr val="0070C0"/>
                </a:solidFill>
                <a:effectLst/>
                <a:uLnTx/>
                <a:uFillTx/>
                <a:latin typeface="Calibri"/>
                <a:ea typeface="+mn-ea"/>
                <a:cs typeface="Arial"/>
              </a:rPr>
              <a:t>en </a:t>
            </a:r>
            <a:r>
              <a:rPr kumimoji="0" lang="fr-BE" sz="1950" b="0" i="0" u="none" strike="noStrike" kern="1200" cap="none" spc="0" normalizeH="0" baseline="0" noProof="0" dirty="0">
                <a:ln>
                  <a:noFill/>
                </a:ln>
                <a:solidFill>
                  <a:srgbClr val="00B0F0"/>
                </a:solidFill>
                <a:effectLst/>
                <a:uLnTx/>
                <a:uFillTx/>
                <a:latin typeface="Calibri"/>
                <a:ea typeface="+mn-ea"/>
                <a:cs typeface="Arial"/>
              </a:rPr>
              <a:t>SNOMED CT</a:t>
            </a:r>
            <a:r>
              <a:rPr kumimoji="0" lang="fr-BE" sz="1950" b="0" i="0" u="none" strike="noStrike" kern="1200" cap="none" spc="0" normalizeH="0" baseline="0" noProof="0" dirty="0">
                <a:ln>
                  <a:noFill/>
                </a:ln>
                <a:solidFill>
                  <a:srgbClr val="0070C0"/>
                </a:solidFill>
                <a:effectLst/>
                <a:uLnTx/>
                <a:uFillTx/>
                <a:latin typeface="Calibri"/>
                <a:ea typeface="+mn-ea"/>
                <a:cs typeface="Arial"/>
              </a:rPr>
              <a:t>, le langage médical international multilingue commun central choisi dans le plan e-Santé</a:t>
            </a:r>
          </a:p>
          <a:p>
            <a:pPr marL="47625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BE" sz="1950" b="0" i="0" u="none" strike="noStrike" kern="1200" cap="none" spc="0" normalizeH="0" baseline="0" noProof="0" dirty="0">
                <a:ln>
                  <a:noFill/>
                </a:ln>
                <a:solidFill>
                  <a:srgbClr val="0070C0"/>
                </a:solidFill>
                <a:effectLst/>
                <a:uLnTx/>
                <a:uFillTx/>
                <a:latin typeface="Calibri"/>
                <a:ea typeface="+mn-ea"/>
                <a:cs typeface="Arial"/>
              </a:rPr>
              <a:t>Régi par des business </a:t>
            </a:r>
            <a:r>
              <a:rPr kumimoji="0" lang="fr-BE" sz="1950" b="0" i="0" u="none" strike="noStrike" kern="1200" cap="none" spc="0" normalizeH="0" baseline="0" noProof="0" dirty="0" err="1">
                <a:ln>
                  <a:noFill/>
                </a:ln>
                <a:solidFill>
                  <a:srgbClr val="0070C0"/>
                </a:solidFill>
                <a:effectLst/>
                <a:uLnTx/>
                <a:uFillTx/>
                <a:latin typeface="Calibri"/>
                <a:ea typeface="+mn-ea"/>
                <a:cs typeface="Arial"/>
              </a:rPr>
              <a:t>rules</a:t>
            </a:r>
            <a:r>
              <a:rPr kumimoji="0" lang="fr-BE" sz="1950" b="0" i="0" u="none" strike="noStrike" kern="1200" cap="none" spc="0" normalizeH="0" baseline="0" noProof="0" dirty="0">
                <a:ln>
                  <a:noFill/>
                </a:ln>
                <a:solidFill>
                  <a:srgbClr val="0070C0"/>
                </a:solidFill>
                <a:effectLst/>
                <a:uLnTx/>
                <a:uFillTx/>
                <a:latin typeface="Calibri"/>
                <a:ea typeface="+mn-ea"/>
                <a:cs typeface="Arial"/>
              </a:rPr>
              <a:t> </a:t>
            </a:r>
          </a:p>
          <a:p>
            <a:pPr marL="5334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BE" sz="1950" b="1" i="0" u="none" strike="noStrike" kern="1200" cap="none" spc="0" normalizeH="0" baseline="0" noProof="0" dirty="0">
                <a:ln>
                  <a:noFill/>
                </a:ln>
                <a:solidFill>
                  <a:srgbClr val="F79646">
                    <a:lumMod val="75000"/>
                  </a:srgbClr>
                </a:solidFill>
                <a:effectLst/>
                <a:uLnTx/>
                <a:uFillTx/>
                <a:latin typeface="Calibri"/>
                <a:ea typeface="+mn-ea"/>
                <a:cs typeface="Arial"/>
              </a:rPr>
              <a:t>Créé sur base de use-case effectifs sur le terrain </a:t>
            </a:r>
            <a:endParaRPr kumimoji="0" lang="fr-BE" sz="1950" b="1" i="1" u="none" strike="noStrike" kern="1200" cap="none" spc="0" normalizeH="0" baseline="0" noProof="0" dirty="0">
              <a:ln>
                <a:noFill/>
              </a:ln>
              <a:solidFill>
                <a:srgbClr val="F79646">
                  <a:lumMod val="75000"/>
                </a:srgbClr>
              </a:solidFill>
              <a:effectLst/>
              <a:uLnTx/>
              <a:uFillTx/>
              <a:latin typeface="Calibri"/>
              <a:ea typeface="+mn-ea"/>
              <a:cs typeface="Arial"/>
            </a:endParaRPr>
          </a:p>
        </p:txBody>
      </p:sp>
      <p:pic>
        <p:nvPicPr>
          <p:cNvPr id="6" name="Picture 49" descr="A picture containing drawing&#10;&#10;Description automatically generated">
            <a:extLst>
              <a:ext uri="{FF2B5EF4-FFF2-40B4-BE49-F238E27FC236}">
                <a16:creationId xmlns:a16="http://schemas.microsoft.com/office/drawing/2014/main" id="{BAF947A8-3420-4F48-85FD-DFE6F2683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125" y="4556985"/>
            <a:ext cx="947960" cy="947960"/>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23065" t="17606" r="24677" b="30238"/>
          <a:stretch/>
        </p:blipFill>
        <p:spPr>
          <a:xfrm>
            <a:off x="10085534" y="3724978"/>
            <a:ext cx="1404000" cy="832007"/>
          </a:xfrm>
          <a:prstGeom prst="rect">
            <a:avLst/>
          </a:prstGeom>
        </p:spPr>
      </p:pic>
      <p:grpSp>
        <p:nvGrpSpPr>
          <p:cNvPr id="13" name="Groupe 12"/>
          <p:cNvGrpSpPr/>
          <p:nvPr/>
        </p:nvGrpSpPr>
        <p:grpSpPr>
          <a:xfrm>
            <a:off x="9594673" y="3249699"/>
            <a:ext cx="1673623" cy="2229068"/>
            <a:chOff x="9507740" y="2935966"/>
            <a:chExt cx="1673623" cy="2229068"/>
          </a:xfrm>
        </p:grpSpPr>
        <p:sp>
          <p:nvSpPr>
            <p:cNvPr id="2" name="Arc 1"/>
            <p:cNvSpPr/>
            <p:nvPr/>
          </p:nvSpPr>
          <p:spPr>
            <a:xfrm>
              <a:off x="9511554" y="2935966"/>
              <a:ext cx="1667435" cy="1134010"/>
            </a:xfrm>
            <a:prstGeom prst="arc">
              <a:avLst>
                <a:gd name="adj1" fmla="val 10800000"/>
                <a:gd name="adj2" fmla="val 40193"/>
              </a:avLst>
            </a:prstGeom>
            <a:ln w="28575">
              <a:solidFill>
                <a:srgbClr val="F4B18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Connecteur droit 10"/>
            <p:cNvCxnSpPr/>
            <p:nvPr/>
          </p:nvCxnSpPr>
          <p:spPr>
            <a:xfrm flipH="1">
              <a:off x="9507740" y="3483963"/>
              <a:ext cx="4748" cy="1656000"/>
            </a:xfrm>
            <a:prstGeom prst="line">
              <a:avLst/>
            </a:prstGeom>
            <a:ln w="28575">
              <a:solidFill>
                <a:srgbClr val="F4B183"/>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11176615" y="3509034"/>
              <a:ext cx="4748" cy="1656000"/>
            </a:xfrm>
            <a:prstGeom prst="line">
              <a:avLst/>
            </a:prstGeom>
            <a:ln w="28575">
              <a:solidFill>
                <a:srgbClr val="F4B183"/>
              </a:solidFill>
            </a:ln>
          </p:spPr>
          <p:style>
            <a:lnRef idx="1">
              <a:schemeClr val="accent1"/>
            </a:lnRef>
            <a:fillRef idx="0">
              <a:schemeClr val="accent1"/>
            </a:fillRef>
            <a:effectRef idx="0">
              <a:schemeClr val="accent1"/>
            </a:effectRef>
            <a:fontRef idx="minor">
              <a:schemeClr val="tx1"/>
            </a:fontRef>
          </p:style>
        </p:cxnSp>
      </p:grpSp>
      <p:sp>
        <p:nvSpPr>
          <p:cNvPr id="14" name="Ellipse 13"/>
          <p:cNvSpPr/>
          <p:nvPr/>
        </p:nvSpPr>
        <p:spPr>
          <a:xfrm>
            <a:off x="8960207" y="3269237"/>
            <a:ext cx="2878853" cy="2895989"/>
          </a:xfrm>
          <a:prstGeom prst="ellipse">
            <a:avLst/>
          </a:prstGeom>
          <a:gradFill flip="none" rotWithShape="1">
            <a:gsLst>
              <a:gs pos="0">
                <a:srgbClr val="FFFF00">
                  <a:alpha val="40000"/>
                </a:srgbClr>
              </a:gs>
              <a:gs pos="48000">
                <a:srgbClr val="FFC000">
                  <a:lumMod val="61000"/>
                  <a:lumOff val="39000"/>
                  <a:alpha val="11000"/>
                </a:srgbClr>
              </a:gs>
              <a:gs pos="100000">
                <a:schemeClr val="bg1">
                  <a:alpha val="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DF657CD-2CD6-2AE3-0152-A081E881F82A}"/>
              </a:ext>
            </a:extLst>
          </p:cNvPr>
          <p:cNvSpPr/>
          <p:nvPr/>
        </p:nvSpPr>
        <p:spPr>
          <a:xfrm>
            <a:off x="11354998" y="75501"/>
            <a:ext cx="775483" cy="486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26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4686640" y="162381"/>
            <a:ext cx="2818720" cy="777875"/>
          </a:xfrm>
        </p:spPr>
        <p:txBody>
          <a:bodyPr/>
          <a:lstStyle/>
          <a:p>
            <a:r>
              <a:rPr lang="en-GB" sz="1714" dirty="0"/>
              <a:t>LIFECYCLE CARE SET</a:t>
            </a:r>
          </a:p>
        </p:txBody>
      </p:sp>
      <p:pic>
        <p:nvPicPr>
          <p:cNvPr id="6" name="Tijdelijke aanduiding voor inhoud 5">
            <a:extLst>
              <a:ext uri="{FF2B5EF4-FFF2-40B4-BE49-F238E27FC236}">
                <a16:creationId xmlns:a16="http://schemas.microsoft.com/office/drawing/2014/main" id="{4D33BD75-628A-A2DF-DAEF-2AC5636E512E}"/>
              </a:ext>
            </a:extLst>
          </p:cNvPr>
          <p:cNvPicPr>
            <a:picLocks noGrp="1" noChangeAspect="1"/>
          </p:cNvPicPr>
          <p:nvPr>
            <p:ph idx="1"/>
          </p:nvPr>
        </p:nvPicPr>
        <p:blipFill>
          <a:blip r:embed="rId2"/>
          <a:stretch>
            <a:fillRect/>
          </a:stretch>
        </p:blipFill>
        <p:spPr>
          <a:xfrm>
            <a:off x="1981763" y="1599974"/>
            <a:ext cx="8228474" cy="4526643"/>
          </a:xfrm>
        </p:spPr>
      </p:pic>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6040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3D191F3-008C-4FF6-C581-45E3A4CFA1DF}"/>
              </a:ext>
            </a:extLst>
          </p:cNvPr>
          <p:cNvSpPr/>
          <p:nvPr/>
        </p:nvSpPr>
        <p:spPr>
          <a:xfrm>
            <a:off x="6887605" y="2984343"/>
            <a:ext cx="2577984" cy="3523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5648598" cy="777875"/>
          </a:xfrm>
        </p:spPr>
        <p:txBody>
          <a:bodyPr/>
          <a:lstStyle/>
          <a:p>
            <a:r>
              <a:rPr lang="en-GB" sz="1714" dirty="0" err="1"/>
              <a:t>Exemple</a:t>
            </a:r>
            <a:r>
              <a:rPr lang="en-GB" sz="1714" dirty="0"/>
              <a:t> : </a:t>
            </a:r>
            <a:r>
              <a:rPr lang="en-GB" sz="1714" dirty="0" err="1"/>
              <a:t>ReferralPrescription</a:t>
            </a:r>
            <a:r>
              <a:rPr lang="en-GB" sz="1714" dirty="0"/>
              <a:t> </a:t>
            </a:r>
            <a:r>
              <a:rPr lang="en-GB" sz="1714" dirty="0" err="1"/>
              <a:t>infirmier</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009C80F8-F6E8-E538-738C-43ED6E7ABA50}"/>
              </a:ext>
            </a:extLst>
          </p:cNvPr>
          <p:cNvPicPr>
            <a:picLocks noGrp="1" noChangeAspect="1"/>
          </p:cNvPicPr>
          <p:nvPr>
            <p:ph idx="1"/>
          </p:nvPr>
        </p:nvPicPr>
        <p:blipFill>
          <a:blip r:embed="rId2"/>
          <a:stretch>
            <a:fillRect/>
          </a:stretch>
        </p:blipFill>
        <p:spPr>
          <a:xfrm>
            <a:off x="1698196" y="1575033"/>
            <a:ext cx="3309207" cy="4525963"/>
          </a:xfrm>
        </p:spPr>
      </p:pic>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 Placeholder 2">
            <a:extLst>
              <a:ext uri="{FF2B5EF4-FFF2-40B4-BE49-F238E27FC236}">
                <a16:creationId xmlns:a16="http://schemas.microsoft.com/office/drawing/2014/main" id="{799EB29A-A43F-A98B-2B26-2D3BFFA543DF}"/>
              </a:ext>
            </a:extLst>
          </p:cNvPr>
          <p:cNvSpPr txBox="1">
            <a:spLocks/>
          </p:cNvSpPr>
          <p:nvPr/>
        </p:nvSpPr>
        <p:spPr>
          <a:xfrm>
            <a:off x="4823670" y="1333850"/>
            <a:ext cx="7007603" cy="1711354"/>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1pPr>
            <a:lvl2pPr marL="766762" marR="0" indent="-309562"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2pPr>
            <a:lvl3pPr marL="1184563" marR="0" indent="-270163"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3pPr>
            <a:lvl4pPr marL="1668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4pPr>
            <a:lvl5pPr marL="21259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5pPr>
            <a:lvl6pPr marL="25831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6pPr>
            <a:lvl7pPr marL="30403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7pPr>
            <a:lvl8pPr marL="34975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8pPr>
            <a:lvl9pPr marL="3954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9pPr>
          </a:lstStyle>
          <a:p>
            <a:pPr marL="0" indent="0">
              <a:spcBef>
                <a:spcPts val="0"/>
              </a:spcBef>
              <a:spcAft>
                <a:spcPts val="1200"/>
              </a:spcAft>
              <a:buFontTx/>
              <a:buNone/>
              <a:defRPr/>
            </a:pPr>
            <a:r>
              <a:rPr lang="fr-BE" sz="1800" kern="0" dirty="0">
                <a:solidFill>
                  <a:srgbClr val="003399"/>
                </a:solidFill>
                <a:latin typeface="Calibri"/>
                <a:cs typeface="Arial"/>
              </a:rPr>
              <a:t>Définition des besoins en rapport avec le projet  </a:t>
            </a:r>
            <a:r>
              <a:rPr lang="fr-BE" sz="1800" kern="0" dirty="0">
                <a:solidFill>
                  <a:srgbClr val="00B0F0"/>
                </a:solidFill>
                <a:latin typeface="Calibri"/>
                <a:cs typeface="Arial"/>
              </a:rPr>
              <a:t>pour qui et pour quels usages</a:t>
            </a:r>
            <a:r>
              <a:rPr lang="fr-BE" sz="1800" kern="0" dirty="0">
                <a:solidFill>
                  <a:srgbClr val="0070C0"/>
                </a:solidFill>
                <a:latin typeface="Calibri"/>
                <a:cs typeface="Arial"/>
              </a:rPr>
              <a:t> </a:t>
            </a:r>
            <a:r>
              <a:rPr lang="fr-BE" sz="1800" kern="0" dirty="0">
                <a:solidFill>
                  <a:srgbClr val="F79646">
                    <a:lumMod val="75000"/>
                  </a:srgbClr>
                </a:solidFill>
                <a:latin typeface="Calibri"/>
                <a:cs typeface="Arial"/>
              </a:rPr>
              <a:t>avec les acteurs de terrain</a:t>
            </a:r>
            <a:r>
              <a:rPr lang="fr-BE" sz="1800" kern="0" dirty="0">
                <a:solidFill>
                  <a:srgbClr val="003399"/>
                </a:solidFill>
                <a:latin typeface="Calibri"/>
                <a:cs typeface="Arial"/>
              </a:rPr>
              <a:t>:</a:t>
            </a:r>
          </a:p>
          <a:p>
            <a:pPr>
              <a:spcBef>
                <a:spcPts val="0"/>
              </a:spcBef>
              <a:spcAft>
                <a:spcPts val="1200"/>
              </a:spcAft>
              <a:buFontTx/>
              <a:buChar char="-"/>
              <a:defRPr/>
            </a:pPr>
            <a:r>
              <a:rPr lang="fr-BE" sz="1800" kern="0" dirty="0">
                <a:solidFill>
                  <a:srgbClr val="003399"/>
                </a:solidFill>
                <a:latin typeface="Calibri"/>
                <a:cs typeface="Arial"/>
              </a:rPr>
              <a:t>Infirmiers – MG</a:t>
            </a:r>
          </a:p>
          <a:p>
            <a:pPr>
              <a:spcBef>
                <a:spcPts val="0"/>
              </a:spcBef>
              <a:spcAft>
                <a:spcPts val="1200"/>
              </a:spcAft>
              <a:buFontTx/>
              <a:buChar char="-"/>
              <a:defRPr/>
            </a:pPr>
            <a:r>
              <a:rPr lang="fr-BE" sz="1800" kern="0" dirty="0">
                <a:solidFill>
                  <a:srgbClr val="003399"/>
                </a:solidFill>
                <a:latin typeface="Calibri"/>
                <a:cs typeface="Arial"/>
              </a:rPr>
              <a:t>Équipe projet</a:t>
            </a:r>
          </a:p>
          <a:p>
            <a:pPr>
              <a:spcBef>
                <a:spcPts val="0"/>
              </a:spcBef>
              <a:spcAft>
                <a:spcPts val="1200"/>
              </a:spcAft>
              <a:buFontTx/>
              <a:buChar char="-"/>
              <a:defRPr/>
            </a:pPr>
            <a:endParaRPr lang="fr-BE" sz="2000" kern="0" dirty="0">
              <a:solidFill>
                <a:srgbClr val="003399"/>
              </a:solidFill>
              <a:latin typeface="Calibri"/>
              <a:cs typeface="Arial"/>
            </a:endParaRPr>
          </a:p>
          <a:p>
            <a:pPr marL="0" indent="0">
              <a:spcBef>
                <a:spcPts val="0"/>
              </a:spcBef>
              <a:spcAft>
                <a:spcPts val="1200"/>
              </a:spcAft>
              <a:buNone/>
              <a:defRPr/>
            </a:pPr>
            <a:endParaRPr lang="fr-BE" sz="2000" kern="0" dirty="0">
              <a:solidFill>
                <a:srgbClr val="003399"/>
              </a:solidFill>
              <a:latin typeface="Calibri"/>
              <a:cs typeface="Arial"/>
            </a:endParaRPr>
          </a:p>
        </p:txBody>
      </p:sp>
      <p:sp>
        <p:nvSpPr>
          <p:cNvPr id="11" name="TextBox 10">
            <a:extLst>
              <a:ext uri="{FF2B5EF4-FFF2-40B4-BE49-F238E27FC236}">
                <a16:creationId xmlns:a16="http://schemas.microsoft.com/office/drawing/2014/main" id="{5385DCEB-9DD5-5023-70D8-578601A4DA17}"/>
              </a:ext>
            </a:extLst>
          </p:cNvPr>
          <p:cNvSpPr txBox="1"/>
          <p:nvPr/>
        </p:nvSpPr>
        <p:spPr>
          <a:xfrm>
            <a:off x="763325" y="2046752"/>
            <a:ext cx="1013419" cy="553998"/>
          </a:xfrm>
          <a:prstGeom prst="rect">
            <a:avLst/>
          </a:prstGeom>
          <a:noFill/>
        </p:spPr>
        <p:txBody>
          <a:bodyPr wrap="none" rtlCol="0">
            <a:spAutoFit/>
          </a:bodyPr>
          <a:lstStyle/>
          <a:p>
            <a:r>
              <a:rPr lang="en-GB" sz="1000" dirty="0">
                <a:solidFill>
                  <a:srgbClr val="00B0F0"/>
                </a:solidFill>
              </a:rPr>
              <a:t>- </a:t>
            </a:r>
            <a:r>
              <a:rPr lang="en-GB" sz="1000" dirty="0" err="1">
                <a:solidFill>
                  <a:srgbClr val="00B0F0"/>
                </a:solidFill>
              </a:rPr>
              <a:t>Infirmiers</a:t>
            </a:r>
            <a:endParaRPr lang="en-GB" sz="1000" dirty="0">
              <a:solidFill>
                <a:srgbClr val="00B0F0"/>
              </a:solidFill>
            </a:endParaRPr>
          </a:p>
          <a:p>
            <a:r>
              <a:rPr lang="en-GB" sz="1000" dirty="0">
                <a:solidFill>
                  <a:srgbClr val="00B0F0"/>
                </a:solidFill>
              </a:rPr>
              <a:t>- </a:t>
            </a:r>
            <a:r>
              <a:rPr lang="en-GB" sz="1000" dirty="0" err="1">
                <a:solidFill>
                  <a:srgbClr val="00B0F0"/>
                </a:solidFill>
              </a:rPr>
              <a:t>Équipe</a:t>
            </a:r>
            <a:r>
              <a:rPr lang="en-GB" sz="1000" dirty="0">
                <a:solidFill>
                  <a:srgbClr val="00B0F0"/>
                </a:solidFill>
              </a:rPr>
              <a:t> </a:t>
            </a:r>
            <a:r>
              <a:rPr lang="en-GB" sz="1000" dirty="0" err="1">
                <a:solidFill>
                  <a:srgbClr val="00B0F0"/>
                </a:solidFill>
              </a:rPr>
              <a:t>projet</a:t>
            </a:r>
            <a:endParaRPr lang="en-GB" sz="1000" dirty="0">
              <a:solidFill>
                <a:srgbClr val="00B0F0"/>
              </a:solidFill>
            </a:endParaRPr>
          </a:p>
          <a:p>
            <a:r>
              <a:rPr lang="en-GB" sz="1000" dirty="0">
                <a:solidFill>
                  <a:srgbClr val="00B0F0"/>
                </a:solidFill>
              </a:rPr>
              <a:t>- MG</a:t>
            </a:r>
            <a:endParaRPr lang="fr-BE" sz="1000" dirty="0">
              <a:solidFill>
                <a:srgbClr val="00B0F0"/>
              </a:solidFill>
            </a:endParaRPr>
          </a:p>
        </p:txBody>
      </p:sp>
      <p:pic>
        <p:nvPicPr>
          <p:cNvPr id="13" name="Picture 12">
            <a:extLst>
              <a:ext uri="{FF2B5EF4-FFF2-40B4-BE49-F238E27FC236}">
                <a16:creationId xmlns:a16="http://schemas.microsoft.com/office/drawing/2014/main" id="{09E3153A-DDCE-E2C1-C8F0-B4701C0CB2EE}"/>
              </a:ext>
            </a:extLst>
          </p:cNvPr>
          <p:cNvPicPr>
            <a:picLocks noChangeAspect="1"/>
          </p:cNvPicPr>
          <p:nvPr/>
        </p:nvPicPr>
        <p:blipFill>
          <a:blip r:embed="rId3"/>
          <a:stretch>
            <a:fillRect/>
          </a:stretch>
        </p:blipFill>
        <p:spPr>
          <a:xfrm>
            <a:off x="6951317" y="3078760"/>
            <a:ext cx="2424137" cy="3338818"/>
          </a:xfrm>
          <a:prstGeom prst="rect">
            <a:avLst/>
          </a:prstGeom>
        </p:spPr>
      </p:pic>
      <p:cxnSp>
        <p:nvCxnSpPr>
          <p:cNvPr id="15" name="Straight Connector 14">
            <a:extLst>
              <a:ext uri="{FF2B5EF4-FFF2-40B4-BE49-F238E27FC236}">
                <a16:creationId xmlns:a16="http://schemas.microsoft.com/office/drawing/2014/main" id="{E9E37E27-0877-9767-6122-C2C2469C2B42}"/>
              </a:ext>
            </a:extLst>
          </p:cNvPr>
          <p:cNvCxnSpPr>
            <a:cxnSpLocks/>
          </p:cNvCxnSpPr>
          <p:nvPr/>
        </p:nvCxnSpPr>
        <p:spPr>
          <a:xfrm>
            <a:off x="2539057" y="2189527"/>
            <a:ext cx="6926532" cy="79481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8CB3720-C69A-F4E1-6FEC-AD6B02E0E783}"/>
              </a:ext>
            </a:extLst>
          </p:cNvPr>
          <p:cNvCxnSpPr>
            <a:cxnSpLocks/>
          </p:cNvCxnSpPr>
          <p:nvPr/>
        </p:nvCxnSpPr>
        <p:spPr>
          <a:xfrm>
            <a:off x="1854617" y="2172749"/>
            <a:ext cx="5032988" cy="81159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692FA3E-30F3-2DB8-E31C-25E18F89B6D4}"/>
              </a:ext>
            </a:extLst>
          </p:cNvPr>
          <p:cNvCxnSpPr>
            <a:cxnSpLocks/>
          </p:cNvCxnSpPr>
          <p:nvPr/>
        </p:nvCxnSpPr>
        <p:spPr>
          <a:xfrm>
            <a:off x="2617605" y="2600750"/>
            <a:ext cx="6847984" cy="39068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605387B-4521-E3F8-2A63-5C05F1B36DF1}"/>
              </a:ext>
            </a:extLst>
          </p:cNvPr>
          <p:cNvCxnSpPr>
            <a:cxnSpLocks/>
          </p:cNvCxnSpPr>
          <p:nvPr/>
        </p:nvCxnSpPr>
        <p:spPr>
          <a:xfrm>
            <a:off x="1866758" y="2640517"/>
            <a:ext cx="5020847" cy="3867121"/>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7C5A288A-4A34-5E4F-69D5-BF35951B798B}"/>
              </a:ext>
            </a:extLst>
          </p:cNvPr>
          <p:cNvSpPr txBox="1"/>
          <p:nvPr/>
        </p:nvSpPr>
        <p:spPr>
          <a:xfrm>
            <a:off x="1501629" y="6245225"/>
            <a:ext cx="3172663" cy="369332"/>
          </a:xfrm>
          <a:prstGeom prst="rect">
            <a:avLst/>
          </a:prstGeom>
          <a:noFill/>
        </p:spPr>
        <p:txBody>
          <a:bodyPr wrap="none" rtlCol="0">
            <a:spAutoFit/>
          </a:bodyPr>
          <a:lstStyle/>
          <a:p>
            <a:r>
              <a:rPr lang="en-GB" dirty="0" err="1">
                <a:solidFill>
                  <a:srgbClr val="00B050"/>
                </a:solidFill>
              </a:rPr>
              <a:t>Délivrable</a:t>
            </a:r>
            <a:r>
              <a:rPr lang="en-GB" dirty="0">
                <a:solidFill>
                  <a:srgbClr val="00B050"/>
                </a:solidFill>
              </a:rPr>
              <a:t> : analyse business</a:t>
            </a:r>
            <a:endParaRPr lang="fr-BE" dirty="0">
              <a:solidFill>
                <a:srgbClr val="00B050"/>
              </a:solidFill>
            </a:endParaRPr>
          </a:p>
        </p:txBody>
      </p:sp>
    </p:spTree>
    <p:extLst>
      <p:ext uri="{BB962C8B-B14F-4D97-AF65-F5344CB8AC3E}">
        <p14:creationId xmlns:p14="http://schemas.microsoft.com/office/powerpoint/2010/main" val="34334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Content Placeholder 6">
            <a:extLst>
              <a:ext uri="{FF2B5EF4-FFF2-40B4-BE49-F238E27FC236}">
                <a16:creationId xmlns:a16="http://schemas.microsoft.com/office/drawing/2014/main" id="{A5C7090C-82BB-D9B6-349C-F33DC25EC063}"/>
              </a:ext>
            </a:extLst>
          </p:cNvPr>
          <p:cNvPicPr>
            <a:picLocks noGrp="1" noChangeAspect="1"/>
          </p:cNvPicPr>
          <p:nvPr>
            <p:ph idx="1"/>
          </p:nvPr>
        </p:nvPicPr>
        <p:blipFill>
          <a:blip r:embed="rId2"/>
          <a:stretch>
            <a:fillRect/>
          </a:stretch>
        </p:blipFill>
        <p:spPr>
          <a:xfrm>
            <a:off x="1550531" y="1591811"/>
            <a:ext cx="3017308" cy="4525963"/>
          </a:xfrm>
        </p:spPr>
      </p:pic>
      <p:sp>
        <p:nvSpPr>
          <p:cNvPr id="10" name="Rectangle 9">
            <a:extLst>
              <a:ext uri="{FF2B5EF4-FFF2-40B4-BE49-F238E27FC236}">
                <a16:creationId xmlns:a16="http://schemas.microsoft.com/office/drawing/2014/main" id="{1A857580-01E5-2633-6D33-F95360BD2B16}"/>
              </a:ext>
            </a:extLst>
          </p:cNvPr>
          <p:cNvSpPr/>
          <p:nvPr/>
        </p:nvSpPr>
        <p:spPr>
          <a:xfrm>
            <a:off x="1476462" y="3112316"/>
            <a:ext cx="604008" cy="22650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ln>
                <a:solidFill>
                  <a:schemeClr val="bg1"/>
                </a:solidFill>
              </a:ln>
              <a:solidFill>
                <a:schemeClr val="bg1"/>
              </a:solidFill>
            </a:endParaRPr>
          </a:p>
        </p:txBody>
      </p:sp>
      <p:pic>
        <p:nvPicPr>
          <p:cNvPr id="12" name="Picture 11">
            <a:extLst>
              <a:ext uri="{FF2B5EF4-FFF2-40B4-BE49-F238E27FC236}">
                <a16:creationId xmlns:a16="http://schemas.microsoft.com/office/drawing/2014/main" id="{F43396B6-9882-67E7-1735-603D040C4615}"/>
              </a:ext>
            </a:extLst>
          </p:cNvPr>
          <p:cNvPicPr>
            <a:picLocks noChangeAspect="1"/>
          </p:cNvPicPr>
          <p:nvPr/>
        </p:nvPicPr>
        <p:blipFill>
          <a:blip r:embed="rId3"/>
          <a:stretch>
            <a:fillRect/>
          </a:stretch>
        </p:blipFill>
        <p:spPr>
          <a:xfrm>
            <a:off x="740798" y="3132238"/>
            <a:ext cx="1392747" cy="186657"/>
          </a:xfrm>
          <a:prstGeom prst="rect">
            <a:avLst/>
          </a:prstGeom>
        </p:spPr>
      </p:pic>
      <p:sp>
        <p:nvSpPr>
          <p:cNvPr id="15" name="Text Placeholder 2">
            <a:extLst>
              <a:ext uri="{FF2B5EF4-FFF2-40B4-BE49-F238E27FC236}">
                <a16:creationId xmlns:a16="http://schemas.microsoft.com/office/drawing/2014/main" id="{F5F37F81-CAED-8978-8B34-F4D1365E07C1}"/>
              </a:ext>
            </a:extLst>
          </p:cNvPr>
          <p:cNvSpPr txBox="1">
            <a:spLocks/>
          </p:cNvSpPr>
          <p:nvPr/>
        </p:nvSpPr>
        <p:spPr>
          <a:xfrm>
            <a:off x="4328556" y="1227580"/>
            <a:ext cx="7500103" cy="1859453"/>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1pPr>
            <a:lvl2pPr marL="766762" marR="0" indent="-309562"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2pPr>
            <a:lvl3pPr marL="1184563" marR="0" indent="-270163"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3pPr>
            <a:lvl4pPr marL="1668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4pPr>
            <a:lvl5pPr marL="21259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5pPr>
            <a:lvl6pPr marL="25831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6pPr>
            <a:lvl7pPr marL="30403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7pPr>
            <a:lvl8pPr marL="34975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8pPr>
            <a:lvl9pPr marL="3954779" marR="0" indent="-297179" algn="l" defTabSz="914400" rtl="0" latinLnBrk="0">
              <a:lnSpc>
                <a:spcPct val="100000"/>
              </a:lnSpc>
              <a:spcBef>
                <a:spcPts val="600"/>
              </a:spcBef>
              <a:spcAft>
                <a:spcPts val="0"/>
              </a:spcAft>
              <a:buClrTx/>
              <a:buSzPct val="100000"/>
              <a:buFontTx/>
              <a:buChar char="»"/>
              <a:tabLst/>
              <a:defRPr sz="2600" b="0" i="0" u="none" strike="noStrike" cap="none" spc="0" baseline="0">
                <a:ln>
                  <a:noFill/>
                </a:ln>
                <a:solidFill>
                  <a:srgbClr val="000000"/>
                </a:solidFill>
                <a:uFillTx/>
                <a:latin typeface="+mn-lt"/>
                <a:ea typeface="+mn-ea"/>
                <a:cs typeface="+mn-cs"/>
                <a:sym typeface="Arial"/>
              </a:defRPr>
            </a:lvl9pPr>
          </a:lstStyle>
          <a:p>
            <a:pPr marL="0" indent="0">
              <a:spcBef>
                <a:spcPts val="0"/>
              </a:spcBef>
              <a:spcAft>
                <a:spcPts val="1200"/>
              </a:spcAft>
              <a:buNone/>
              <a:defRPr/>
            </a:pPr>
            <a:r>
              <a:rPr lang="fr-BE" sz="1400" kern="0" dirty="0">
                <a:solidFill>
                  <a:srgbClr val="003399"/>
                </a:solidFill>
                <a:cs typeface="Arial"/>
              </a:rPr>
              <a:t>Définition des classes de données qu'on veut partager pour répondre à ces besoins.</a:t>
            </a:r>
          </a:p>
          <a:p>
            <a:pPr>
              <a:spcBef>
                <a:spcPts val="0"/>
              </a:spcBef>
              <a:spcAft>
                <a:spcPts val="1200"/>
              </a:spcAft>
              <a:defRPr/>
            </a:pPr>
            <a:r>
              <a:rPr lang="fr-BE" sz="1400" kern="0" dirty="0">
                <a:solidFill>
                  <a:srgbClr val="003399"/>
                </a:solidFill>
                <a:cs typeface="Arial"/>
              </a:rPr>
              <a:t>Mise en corrélation avec ce qui existe comme types de champs en FHIR </a:t>
            </a:r>
            <a:r>
              <a:rPr lang="fr-BE" sz="1400" kern="0" dirty="0" err="1">
                <a:solidFill>
                  <a:srgbClr val="003399"/>
                </a:solidFill>
                <a:cs typeface="Arial"/>
              </a:rPr>
              <a:t>intl</a:t>
            </a:r>
            <a:r>
              <a:rPr lang="fr-BE" sz="1400" kern="0" dirty="0">
                <a:solidFill>
                  <a:srgbClr val="003399"/>
                </a:solidFill>
                <a:cs typeface="Arial"/>
              </a:rPr>
              <a:t>.</a:t>
            </a:r>
          </a:p>
          <a:p>
            <a:pPr>
              <a:spcBef>
                <a:spcPts val="0"/>
              </a:spcBef>
              <a:spcAft>
                <a:spcPts val="1200"/>
              </a:spcAft>
              <a:defRPr/>
            </a:pPr>
            <a:r>
              <a:rPr lang="fr-BE" sz="1400" kern="0" dirty="0">
                <a:solidFill>
                  <a:srgbClr val="003399"/>
                </a:solidFill>
                <a:cs typeface="Arial"/>
              </a:rPr>
              <a:t>Comparaison avec ce qui a été choisi dans d’autres modèles.</a:t>
            </a:r>
          </a:p>
          <a:p>
            <a:pPr>
              <a:spcBef>
                <a:spcPts val="0"/>
              </a:spcBef>
              <a:spcAft>
                <a:spcPts val="1200"/>
              </a:spcAft>
              <a:defRPr/>
            </a:pPr>
            <a:r>
              <a:rPr lang="fr-BE" sz="1400" kern="0" dirty="0">
                <a:solidFill>
                  <a:srgbClr val="003399"/>
                </a:solidFill>
                <a:cs typeface="Arial"/>
              </a:rPr>
              <a:t>Création du </a:t>
            </a:r>
            <a:r>
              <a:rPr lang="fr-BE" sz="1400" kern="0" dirty="0" err="1">
                <a:solidFill>
                  <a:srgbClr val="003399"/>
                </a:solidFill>
                <a:cs typeface="Arial"/>
              </a:rPr>
              <a:t>logical</a:t>
            </a:r>
            <a:r>
              <a:rPr lang="fr-BE" sz="1400" kern="0" dirty="0">
                <a:solidFill>
                  <a:srgbClr val="003399"/>
                </a:solidFill>
                <a:cs typeface="Arial"/>
              </a:rPr>
              <a:t> Data Model qui est la base du Care Set</a:t>
            </a:r>
          </a:p>
          <a:p>
            <a:pPr marL="0" indent="0">
              <a:spcBef>
                <a:spcPts val="0"/>
              </a:spcBef>
              <a:spcAft>
                <a:spcPts val="1200"/>
              </a:spcAft>
              <a:buNone/>
              <a:defRPr/>
            </a:pPr>
            <a:r>
              <a:rPr lang="fr-BE" sz="1400" kern="0" dirty="0">
                <a:solidFill>
                  <a:srgbClr val="FFC000"/>
                </a:solidFill>
                <a:cs typeface="Arial"/>
              </a:rPr>
              <a:t>Démarrage du processus de création du Care Set</a:t>
            </a:r>
          </a:p>
          <a:p>
            <a:pPr>
              <a:spcBef>
                <a:spcPts val="0"/>
              </a:spcBef>
              <a:spcAft>
                <a:spcPts val="1200"/>
              </a:spcAft>
              <a:buFontTx/>
              <a:buChar char="-"/>
              <a:defRPr/>
            </a:pPr>
            <a:r>
              <a:rPr lang="fr-BE" sz="1400" kern="0" dirty="0">
                <a:solidFill>
                  <a:srgbClr val="FFC000"/>
                </a:solidFill>
                <a:cs typeface="Arial"/>
              </a:rPr>
              <a:t>Création du FHIR Project </a:t>
            </a:r>
            <a:r>
              <a:rPr lang="fr-BE" sz="1400" kern="0" dirty="0" err="1">
                <a:solidFill>
                  <a:srgbClr val="FFC000"/>
                </a:solidFill>
                <a:cs typeface="Arial"/>
              </a:rPr>
              <a:t>Proposal</a:t>
            </a:r>
            <a:r>
              <a:rPr lang="fr-BE" sz="1400" kern="0" dirty="0">
                <a:solidFill>
                  <a:srgbClr val="FFC000"/>
                </a:solidFill>
                <a:cs typeface="Arial"/>
              </a:rPr>
              <a:t> (créé par l’équipe projet &amp; équipe </a:t>
            </a:r>
            <a:r>
              <a:rPr lang="fr-BE" sz="1400" kern="0" dirty="0" err="1">
                <a:solidFill>
                  <a:srgbClr val="FFC000"/>
                </a:solidFill>
                <a:cs typeface="Arial"/>
              </a:rPr>
              <a:t>Be-SafeShare</a:t>
            </a:r>
            <a:r>
              <a:rPr lang="fr-BE" sz="1400" kern="0" dirty="0">
                <a:solidFill>
                  <a:srgbClr val="FFC000"/>
                </a:solidFill>
                <a:cs typeface="Arial"/>
              </a:rPr>
              <a:t>)</a:t>
            </a:r>
          </a:p>
          <a:p>
            <a:pPr>
              <a:spcBef>
                <a:spcPts val="0"/>
              </a:spcBef>
              <a:spcAft>
                <a:spcPts val="1200"/>
              </a:spcAft>
              <a:buFontTx/>
              <a:buChar char="-"/>
              <a:defRPr/>
            </a:pPr>
            <a:r>
              <a:rPr lang="fr-BE" sz="1400" kern="0" dirty="0">
                <a:solidFill>
                  <a:srgbClr val="FFC000"/>
                </a:solidFill>
                <a:cs typeface="Arial"/>
              </a:rPr>
              <a:t>Présentation au FHIR Validation Team qui valide et eHealth soumet au Program </a:t>
            </a:r>
            <a:r>
              <a:rPr lang="fr-BE" sz="1400" kern="0" dirty="0" err="1">
                <a:solidFill>
                  <a:srgbClr val="FFC000"/>
                </a:solidFill>
                <a:cs typeface="Arial"/>
              </a:rPr>
              <a:t>Board</a:t>
            </a:r>
            <a:r>
              <a:rPr lang="fr-BE" sz="1400" kern="0" dirty="0">
                <a:solidFill>
                  <a:srgbClr val="FFC000"/>
                </a:solidFill>
                <a:cs typeface="Arial"/>
              </a:rPr>
              <a:t> B </a:t>
            </a:r>
          </a:p>
        </p:txBody>
      </p:sp>
      <p:pic>
        <p:nvPicPr>
          <p:cNvPr id="16" name="Picture 15">
            <a:extLst>
              <a:ext uri="{FF2B5EF4-FFF2-40B4-BE49-F238E27FC236}">
                <a16:creationId xmlns:a16="http://schemas.microsoft.com/office/drawing/2014/main" id="{97253411-1B5C-529E-3FF0-CCF3B8A101D4}"/>
              </a:ext>
            </a:extLst>
          </p:cNvPr>
          <p:cNvPicPr>
            <a:picLocks noChangeAspect="1"/>
          </p:cNvPicPr>
          <p:nvPr/>
        </p:nvPicPr>
        <p:blipFill>
          <a:blip r:embed="rId4"/>
          <a:stretch>
            <a:fillRect/>
          </a:stretch>
        </p:blipFill>
        <p:spPr>
          <a:xfrm>
            <a:off x="9088302" y="3854792"/>
            <a:ext cx="2029907" cy="2766758"/>
          </a:xfrm>
          <a:prstGeom prst="rect">
            <a:avLst/>
          </a:prstGeom>
          <a:ln>
            <a:solidFill>
              <a:srgbClr val="0070C0"/>
            </a:solidFill>
          </a:ln>
        </p:spPr>
      </p:pic>
      <p:sp>
        <p:nvSpPr>
          <p:cNvPr id="17" name="Rectangle 16">
            <a:extLst>
              <a:ext uri="{FF2B5EF4-FFF2-40B4-BE49-F238E27FC236}">
                <a16:creationId xmlns:a16="http://schemas.microsoft.com/office/drawing/2014/main" id="{7C035F37-13B2-1267-A6E5-5EB1EB6A2206}"/>
              </a:ext>
            </a:extLst>
          </p:cNvPr>
          <p:cNvSpPr/>
          <p:nvPr/>
        </p:nvSpPr>
        <p:spPr>
          <a:xfrm>
            <a:off x="1073791" y="3429000"/>
            <a:ext cx="696286" cy="874552"/>
          </a:xfrm>
          <a:prstGeom prst="rect">
            <a:avLst/>
          </a:prstGeom>
          <a:solidFill>
            <a:schemeClr val="bg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0070C0"/>
                </a:solidFill>
              </a:ln>
            </a:endParaRPr>
          </a:p>
        </p:txBody>
      </p:sp>
      <p:sp>
        <p:nvSpPr>
          <p:cNvPr id="18" name="TextBox 17">
            <a:extLst>
              <a:ext uri="{FF2B5EF4-FFF2-40B4-BE49-F238E27FC236}">
                <a16:creationId xmlns:a16="http://schemas.microsoft.com/office/drawing/2014/main" id="{812D04C0-0767-A9D7-820F-29D0496CCF5C}"/>
              </a:ext>
            </a:extLst>
          </p:cNvPr>
          <p:cNvSpPr txBox="1"/>
          <p:nvPr/>
        </p:nvSpPr>
        <p:spPr>
          <a:xfrm>
            <a:off x="1055581" y="3462556"/>
            <a:ext cx="714496" cy="830997"/>
          </a:xfrm>
          <a:prstGeom prst="rect">
            <a:avLst/>
          </a:prstGeom>
          <a:noFill/>
        </p:spPr>
        <p:txBody>
          <a:bodyPr wrap="square" rtlCol="0">
            <a:spAutoFit/>
          </a:bodyPr>
          <a:lstStyle/>
          <a:p>
            <a:r>
              <a:rPr lang="en-GB" sz="800" dirty="0"/>
              <a:t>-Patient</a:t>
            </a:r>
          </a:p>
          <a:p>
            <a:r>
              <a:rPr lang="en-GB" sz="800" dirty="0"/>
              <a:t>-Performer</a:t>
            </a:r>
          </a:p>
          <a:p>
            <a:r>
              <a:rPr lang="en-GB" sz="800" dirty="0"/>
              <a:t>-service</a:t>
            </a:r>
          </a:p>
          <a:p>
            <a:r>
              <a:rPr lang="en-GB" sz="800" dirty="0"/>
              <a:t>-timing</a:t>
            </a:r>
          </a:p>
          <a:p>
            <a:r>
              <a:rPr lang="en-GB" sz="800" dirty="0"/>
              <a:t>-prescriber</a:t>
            </a:r>
          </a:p>
          <a:p>
            <a:r>
              <a:rPr lang="en-GB" sz="800" dirty="0"/>
              <a:t>-…..</a:t>
            </a:r>
            <a:endParaRPr lang="fr-BE" sz="800" dirty="0"/>
          </a:p>
        </p:txBody>
      </p:sp>
      <p:sp>
        <p:nvSpPr>
          <p:cNvPr id="20" name="TextBox 19">
            <a:extLst>
              <a:ext uri="{FF2B5EF4-FFF2-40B4-BE49-F238E27FC236}">
                <a16:creationId xmlns:a16="http://schemas.microsoft.com/office/drawing/2014/main" id="{70FBE277-4542-F8AE-84D8-2E8B21C4C8AC}"/>
              </a:ext>
            </a:extLst>
          </p:cNvPr>
          <p:cNvSpPr txBox="1"/>
          <p:nvPr/>
        </p:nvSpPr>
        <p:spPr>
          <a:xfrm>
            <a:off x="-26099" y="6267031"/>
            <a:ext cx="6906936" cy="646331"/>
          </a:xfrm>
          <a:prstGeom prst="rect">
            <a:avLst/>
          </a:prstGeom>
          <a:noFill/>
        </p:spPr>
        <p:txBody>
          <a:bodyPr wrap="square">
            <a:spAutoFit/>
          </a:bodyPr>
          <a:lstStyle/>
          <a:p>
            <a:r>
              <a:rPr lang="en-GB" dirty="0" err="1">
                <a:solidFill>
                  <a:srgbClr val="00B050"/>
                </a:solidFill>
              </a:rPr>
              <a:t>Délivrables</a:t>
            </a:r>
            <a:r>
              <a:rPr lang="en-GB" dirty="0">
                <a:solidFill>
                  <a:srgbClr val="00B050"/>
                </a:solidFill>
              </a:rPr>
              <a:t> : Project Proposal</a:t>
            </a:r>
          </a:p>
          <a:p>
            <a:r>
              <a:rPr lang="en-GB" dirty="0">
                <a:solidFill>
                  <a:srgbClr val="00B050"/>
                </a:solidFill>
              </a:rPr>
              <a:t>                     version 0.1 doc Care Set avec logical Data Model </a:t>
            </a:r>
            <a:endParaRPr lang="fr-BE" dirty="0">
              <a:solidFill>
                <a:srgbClr val="00B050"/>
              </a:solidFill>
            </a:endParaRPr>
          </a:p>
        </p:txBody>
      </p:sp>
      <p:pic>
        <p:nvPicPr>
          <p:cNvPr id="21" name="Picture 20">
            <a:extLst>
              <a:ext uri="{FF2B5EF4-FFF2-40B4-BE49-F238E27FC236}">
                <a16:creationId xmlns:a16="http://schemas.microsoft.com/office/drawing/2014/main" id="{BA13FB2C-369E-7DCE-7C25-D4931444092F}"/>
              </a:ext>
            </a:extLst>
          </p:cNvPr>
          <p:cNvPicPr>
            <a:picLocks noChangeAspect="1"/>
          </p:cNvPicPr>
          <p:nvPr/>
        </p:nvPicPr>
        <p:blipFill>
          <a:blip r:embed="rId4"/>
          <a:stretch>
            <a:fillRect/>
          </a:stretch>
        </p:blipFill>
        <p:spPr>
          <a:xfrm>
            <a:off x="6779766" y="3854792"/>
            <a:ext cx="2029907" cy="2766758"/>
          </a:xfrm>
          <a:prstGeom prst="rect">
            <a:avLst/>
          </a:prstGeom>
          <a:solidFill>
            <a:schemeClr val="bg1"/>
          </a:solidFill>
          <a:ln>
            <a:solidFill>
              <a:srgbClr val="FFC000"/>
            </a:solidFill>
          </a:ln>
        </p:spPr>
      </p:pic>
      <p:pic>
        <p:nvPicPr>
          <p:cNvPr id="23" name="Picture 22">
            <a:extLst>
              <a:ext uri="{FF2B5EF4-FFF2-40B4-BE49-F238E27FC236}">
                <a16:creationId xmlns:a16="http://schemas.microsoft.com/office/drawing/2014/main" id="{7A1617B9-84F5-1013-F68B-20CC07F1C293}"/>
              </a:ext>
            </a:extLst>
          </p:cNvPr>
          <p:cNvPicPr>
            <a:picLocks noChangeAspect="1"/>
          </p:cNvPicPr>
          <p:nvPr/>
        </p:nvPicPr>
        <p:blipFill>
          <a:blip r:embed="rId5"/>
          <a:stretch>
            <a:fillRect/>
          </a:stretch>
        </p:blipFill>
        <p:spPr>
          <a:xfrm>
            <a:off x="6825699" y="4064410"/>
            <a:ext cx="1940073" cy="2463010"/>
          </a:xfrm>
          <a:prstGeom prst="rect">
            <a:avLst/>
          </a:prstGeom>
          <a:solidFill>
            <a:srgbClr val="FFC000"/>
          </a:solidFill>
        </p:spPr>
      </p:pic>
      <p:pic>
        <p:nvPicPr>
          <p:cNvPr id="25" name="Picture 24">
            <a:extLst>
              <a:ext uri="{FF2B5EF4-FFF2-40B4-BE49-F238E27FC236}">
                <a16:creationId xmlns:a16="http://schemas.microsoft.com/office/drawing/2014/main" id="{2E6447F6-A69E-7607-E17B-5318DD1BC600}"/>
              </a:ext>
            </a:extLst>
          </p:cNvPr>
          <p:cNvPicPr>
            <a:picLocks noChangeAspect="1"/>
          </p:cNvPicPr>
          <p:nvPr/>
        </p:nvPicPr>
        <p:blipFill>
          <a:blip r:embed="rId6"/>
          <a:stretch>
            <a:fillRect/>
          </a:stretch>
        </p:blipFill>
        <p:spPr>
          <a:xfrm>
            <a:off x="9144357" y="3920142"/>
            <a:ext cx="1917795" cy="2636057"/>
          </a:xfrm>
          <a:prstGeom prst="rect">
            <a:avLst/>
          </a:prstGeom>
        </p:spPr>
      </p:pic>
    </p:spTree>
    <p:extLst>
      <p:ext uri="{BB962C8B-B14F-4D97-AF65-F5344CB8AC3E}">
        <p14:creationId xmlns:p14="http://schemas.microsoft.com/office/powerpoint/2010/main" val="271304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D68B47D-F243-D6C3-89D9-D0280C53458D}"/>
              </a:ext>
            </a:extLst>
          </p:cNvPr>
          <p:cNvSpPr/>
          <p:nvPr/>
        </p:nvSpPr>
        <p:spPr>
          <a:xfrm>
            <a:off x="4755153" y="3475505"/>
            <a:ext cx="2601992" cy="22502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a:extLst>
              <a:ext uri="{FF2B5EF4-FFF2-40B4-BE49-F238E27FC236}">
                <a16:creationId xmlns:a16="http://schemas.microsoft.com/office/drawing/2014/main" id="{AD006304-49D5-9493-EF6E-4EC03DA53E39}"/>
              </a:ext>
            </a:extLst>
          </p:cNvPr>
          <p:cNvSpPr/>
          <p:nvPr/>
        </p:nvSpPr>
        <p:spPr>
          <a:xfrm>
            <a:off x="4755153" y="2390862"/>
            <a:ext cx="5445860" cy="103813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a:extLst>
              <a:ext uri="{FF2B5EF4-FFF2-40B4-BE49-F238E27FC236}">
                <a16:creationId xmlns:a16="http://schemas.microsoft.com/office/drawing/2014/main" id="{3A96FAC0-70F1-4C36-A14C-CD76FF225587}"/>
              </a:ext>
            </a:extLst>
          </p:cNvPr>
          <p:cNvSpPr/>
          <p:nvPr/>
        </p:nvSpPr>
        <p:spPr>
          <a:xfrm>
            <a:off x="5282435" y="4379053"/>
            <a:ext cx="2947165" cy="15848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a:extLst>
              <a:ext uri="{FF2B5EF4-FFF2-40B4-BE49-F238E27FC236}">
                <a16:creationId xmlns:a16="http://schemas.microsoft.com/office/drawing/2014/main" id="{0196340D-F17B-CEF4-2CB0-27DF12E531B8}"/>
              </a:ext>
            </a:extLst>
          </p:cNvPr>
          <p:cNvPicPr>
            <a:picLocks noChangeAspect="1"/>
          </p:cNvPicPr>
          <p:nvPr/>
        </p:nvPicPr>
        <p:blipFill>
          <a:blip r:embed="rId2"/>
          <a:stretch>
            <a:fillRect/>
          </a:stretch>
        </p:blipFill>
        <p:spPr>
          <a:xfrm>
            <a:off x="1501630" y="1468073"/>
            <a:ext cx="3048000" cy="4495800"/>
          </a:xfrm>
          <a:prstGeom prst="rect">
            <a:avLst/>
          </a:prstGeom>
        </p:spPr>
      </p:pic>
      <p:sp>
        <p:nvSpPr>
          <p:cNvPr id="10" name="Rectangle 9">
            <a:extLst>
              <a:ext uri="{FF2B5EF4-FFF2-40B4-BE49-F238E27FC236}">
                <a16:creationId xmlns:a16="http://schemas.microsoft.com/office/drawing/2014/main" id="{70164B42-62D9-B940-6212-53B8D694AD48}"/>
              </a:ext>
            </a:extLst>
          </p:cNvPr>
          <p:cNvSpPr/>
          <p:nvPr/>
        </p:nvSpPr>
        <p:spPr>
          <a:xfrm>
            <a:off x="1551963" y="3087149"/>
            <a:ext cx="335560" cy="21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AE8EA880-A54F-3F7E-A829-C7A6091D402F}"/>
              </a:ext>
            </a:extLst>
          </p:cNvPr>
          <p:cNvSpPr/>
          <p:nvPr/>
        </p:nvSpPr>
        <p:spPr>
          <a:xfrm>
            <a:off x="1501630" y="4723002"/>
            <a:ext cx="50333" cy="201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4CE89741-2FB6-2289-E97D-0849D8B9B026}"/>
              </a:ext>
            </a:extLst>
          </p:cNvPr>
          <p:cNvSpPr/>
          <p:nvPr/>
        </p:nvSpPr>
        <p:spPr>
          <a:xfrm>
            <a:off x="1442906" y="4924338"/>
            <a:ext cx="335560" cy="939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xtBox 12">
            <a:extLst>
              <a:ext uri="{FF2B5EF4-FFF2-40B4-BE49-F238E27FC236}">
                <a16:creationId xmlns:a16="http://schemas.microsoft.com/office/drawing/2014/main" id="{0F6AE964-ABA6-7E75-D7B7-45776C2DAD32}"/>
              </a:ext>
            </a:extLst>
          </p:cNvPr>
          <p:cNvSpPr txBox="1"/>
          <p:nvPr/>
        </p:nvSpPr>
        <p:spPr>
          <a:xfrm>
            <a:off x="713272" y="4507618"/>
            <a:ext cx="838691" cy="230832"/>
          </a:xfrm>
          <a:prstGeom prst="rect">
            <a:avLst/>
          </a:prstGeom>
          <a:noFill/>
        </p:spPr>
        <p:txBody>
          <a:bodyPr wrap="none" rtlCol="0">
            <a:spAutoFit/>
          </a:bodyPr>
          <a:lstStyle/>
          <a:p>
            <a:r>
              <a:rPr lang="en-GB" sz="900" dirty="0"/>
              <a:t>Structuration</a:t>
            </a:r>
            <a:endParaRPr lang="fr-BE" sz="900" dirty="0"/>
          </a:p>
        </p:txBody>
      </p:sp>
      <p:pic>
        <p:nvPicPr>
          <p:cNvPr id="15" name="Picture 14">
            <a:extLst>
              <a:ext uri="{FF2B5EF4-FFF2-40B4-BE49-F238E27FC236}">
                <a16:creationId xmlns:a16="http://schemas.microsoft.com/office/drawing/2014/main" id="{E83B2AD8-CBEF-156F-2E3F-2AFC955DFB2B}"/>
              </a:ext>
            </a:extLst>
          </p:cNvPr>
          <p:cNvPicPr>
            <a:picLocks noChangeAspect="1"/>
          </p:cNvPicPr>
          <p:nvPr/>
        </p:nvPicPr>
        <p:blipFill>
          <a:blip r:embed="rId3"/>
          <a:stretch>
            <a:fillRect/>
          </a:stretch>
        </p:blipFill>
        <p:spPr>
          <a:xfrm>
            <a:off x="84078" y="4738450"/>
            <a:ext cx="1916040" cy="1146233"/>
          </a:xfrm>
          <a:prstGeom prst="rect">
            <a:avLst/>
          </a:prstGeom>
        </p:spPr>
      </p:pic>
      <p:sp>
        <p:nvSpPr>
          <p:cNvPr id="19" name="TextBox 18">
            <a:extLst>
              <a:ext uri="{FF2B5EF4-FFF2-40B4-BE49-F238E27FC236}">
                <a16:creationId xmlns:a16="http://schemas.microsoft.com/office/drawing/2014/main" id="{5B2B7A9E-AF96-A18D-F61A-53D1AAD3F43B}"/>
              </a:ext>
            </a:extLst>
          </p:cNvPr>
          <p:cNvSpPr txBox="1"/>
          <p:nvPr/>
        </p:nvSpPr>
        <p:spPr>
          <a:xfrm>
            <a:off x="4755153" y="1468073"/>
            <a:ext cx="7006212" cy="2246769"/>
          </a:xfrm>
          <a:prstGeom prst="rect">
            <a:avLst/>
          </a:prstGeom>
          <a:noFill/>
        </p:spPr>
        <p:txBody>
          <a:bodyPr wrap="square">
            <a:spAutoFit/>
          </a:bodyPr>
          <a:lstStyle/>
          <a:p>
            <a:r>
              <a:rPr lang="fr-BE" sz="1400" dirty="0">
                <a:solidFill>
                  <a:srgbClr val="0070C0"/>
                </a:solidFill>
              </a:rPr>
              <a:t>Définition de comment les classes de données qu'on veut partager pour répondre à ces besoins doivent s'articuler entre elles au sein du modèle logique.</a:t>
            </a:r>
          </a:p>
          <a:p>
            <a:r>
              <a:rPr lang="fr-BE" sz="1400" dirty="0">
                <a:solidFill>
                  <a:srgbClr val="0070C0"/>
                </a:solidFill>
              </a:rPr>
              <a:t>Mise en corrélation avec la structure de la ressource </a:t>
            </a:r>
            <a:r>
              <a:rPr lang="fr-BE" sz="1400" dirty="0" err="1">
                <a:solidFill>
                  <a:srgbClr val="0070C0"/>
                </a:solidFill>
              </a:rPr>
              <a:t>ServiceRequest</a:t>
            </a:r>
            <a:r>
              <a:rPr lang="fr-BE" sz="1400" dirty="0">
                <a:solidFill>
                  <a:srgbClr val="0070C0"/>
                </a:solidFill>
              </a:rPr>
              <a:t> de HL7 FHIR.</a:t>
            </a:r>
          </a:p>
          <a:p>
            <a:r>
              <a:rPr lang="fr-BE" sz="1400" dirty="0">
                <a:solidFill>
                  <a:srgbClr val="0070C0"/>
                </a:solidFill>
              </a:rPr>
              <a:t>Input des modèles logiques utilisés dans les DPI des prestataires de soins</a:t>
            </a:r>
          </a:p>
          <a:p>
            <a:r>
              <a:rPr lang="fr-BE" sz="1400" dirty="0">
                <a:solidFill>
                  <a:srgbClr val="0070C0"/>
                </a:solidFill>
              </a:rPr>
              <a:t>=&gt; Donnée "principale" au centre du modèle + "métadonnées"</a:t>
            </a:r>
          </a:p>
          <a:p>
            <a:r>
              <a:rPr lang="fr-BE" sz="1400" dirty="0">
                <a:solidFill>
                  <a:srgbClr val="0070C0"/>
                </a:solidFill>
              </a:rPr>
              <a:t>=&gt; Données obligatoires vs facultatives</a:t>
            </a:r>
          </a:p>
          <a:p>
            <a:pPr marL="285750" indent="-285750">
              <a:buFont typeface="Symbol" panose="05050102010706020507" pitchFamily="18" charset="2"/>
              <a:buChar char="Þ"/>
            </a:pPr>
            <a:r>
              <a:rPr lang="fr-BE" sz="1400" dirty="0">
                <a:solidFill>
                  <a:srgbClr val="0070C0"/>
                </a:solidFill>
              </a:rPr>
              <a:t>Cardinalité</a:t>
            </a:r>
          </a:p>
          <a:p>
            <a:pPr marL="285750" indent="-285750">
              <a:buFont typeface="Symbol" panose="05050102010706020507" pitchFamily="18" charset="2"/>
              <a:buChar char="Þ"/>
            </a:pPr>
            <a:r>
              <a:rPr lang="fr-BE" sz="1400" dirty="0">
                <a:solidFill>
                  <a:srgbClr val="0070C0"/>
                </a:solidFill>
              </a:rPr>
              <a:t>Définition fonctionnelle des champs</a:t>
            </a:r>
          </a:p>
          <a:p>
            <a:pPr marL="285750" indent="-285750">
              <a:buFont typeface="Symbol" panose="05050102010706020507" pitchFamily="18" charset="2"/>
              <a:buChar char="Þ"/>
            </a:pPr>
            <a:r>
              <a:rPr lang="fr-BE" sz="1400" dirty="0">
                <a:solidFill>
                  <a:srgbClr val="0070C0"/>
                </a:solidFill>
              </a:rPr>
              <a:t>Business Rules de base</a:t>
            </a:r>
          </a:p>
          <a:p>
            <a:pPr marL="285750" indent="-285750">
              <a:buFont typeface="Symbol" panose="05050102010706020507" pitchFamily="18" charset="2"/>
              <a:buChar char="Þ"/>
            </a:pPr>
            <a:r>
              <a:rPr lang="fr-BE" sz="1400" dirty="0">
                <a:solidFill>
                  <a:srgbClr val="002060"/>
                </a:solidFill>
              </a:rPr>
              <a:t>Définition des Value Sets </a:t>
            </a:r>
          </a:p>
        </p:txBody>
      </p:sp>
      <p:sp>
        <p:nvSpPr>
          <p:cNvPr id="21" name="TextBox 20">
            <a:extLst>
              <a:ext uri="{FF2B5EF4-FFF2-40B4-BE49-F238E27FC236}">
                <a16:creationId xmlns:a16="http://schemas.microsoft.com/office/drawing/2014/main" id="{8FE677AF-8BE8-6447-B6F3-27B9F3400FEB}"/>
              </a:ext>
            </a:extLst>
          </p:cNvPr>
          <p:cNvSpPr txBox="1"/>
          <p:nvPr/>
        </p:nvSpPr>
        <p:spPr>
          <a:xfrm>
            <a:off x="120431" y="6209157"/>
            <a:ext cx="6094602" cy="646331"/>
          </a:xfrm>
          <a:prstGeom prst="rect">
            <a:avLst/>
          </a:prstGeom>
          <a:noFill/>
        </p:spPr>
        <p:txBody>
          <a:bodyPr wrap="square">
            <a:spAutoFit/>
          </a:bodyPr>
          <a:lstStyle/>
          <a:p>
            <a:r>
              <a:rPr lang="en-GB" dirty="0" err="1">
                <a:solidFill>
                  <a:srgbClr val="00B050"/>
                </a:solidFill>
              </a:rPr>
              <a:t>Délivrables</a:t>
            </a:r>
            <a:r>
              <a:rPr lang="en-GB" dirty="0">
                <a:solidFill>
                  <a:srgbClr val="00B050"/>
                </a:solidFill>
              </a:rPr>
              <a:t> : </a:t>
            </a:r>
            <a:r>
              <a:rPr lang="en-GB" dirty="0" err="1">
                <a:solidFill>
                  <a:srgbClr val="00B050"/>
                </a:solidFill>
              </a:rPr>
              <a:t>BusinessRules</a:t>
            </a:r>
            <a:r>
              <a:rPr lang="en-GB" dirty="0">
                <a:solidFill>
                  <a:srgbClr val="00B050"/>
                </a:solidFill>
              </a:rPr>
              <a:t> doc (reference)</a:t>
            </a:r>
          </a:p>
          <a:p>
            <a:r>
              <a:rPr lang="en-GB" dirty="0">
                <a:solidFill>
                  <a:srgbClr val="00B050"/>
                </a:solidFill>
              </a:rPr>
              <a:t>                     Value Sets  </a:t>
            </a:r>
          </a:p>
        </p:txBody>
      </p:sp>
      <p:sp>
        <p:nvSpPr>
          <p:cNvPr id="22" name="TextBox 21">
            <a:extLst>
              <a:ext uri="{FF2B5EF4-FFF2-40B4-BE49-F238E27FC236}">
                <a16:creationId xmlns:a16="http://schemas.microsoft.com/office/drawing/2014/main" id="{7357C519-BD4D-7EE4-F935-5C4624B1C65D}"/>
              </a:ext>
            </a:extLst>
          </p:cNvPr>
          <p:cNvSpPr txBox="1"/>
          <p:nvPr/>
        </p:nvSpPr>
        <p:spPr>
          <a:xfrm>
            <a:off x="2732923" y="4623034"/>
            <a:ext cx="1820412" cy="861774"/>
          </a:xfrm>
          <a:prstGeom prst="rect">
            <a:avLst/>
          </a:prstGeom>
          <a:noFill/>
        </p:spPr>
        <p:txBody>
          <a:bodyPr wrap="square" rtlCol="0">
            <a:spAutoFit/>
          </a:bodyPr>
          <a:lstStyle/>
          <a:p>
            <a:pPr marL="171450" indent="-171450">
              <a:buFontTx/>
              <a:buChar char="-"/>
            </a:pPr>
            <a:r>
              <a:rPr lang="fr-BE" sz="1000" dirty="0">
                <a:solidFill>
                  <a:srgbClr val="00B050"/>
                </a:solidFill>
              </a:rPr>
              <a:t>Équipe projet (+ experts)</a:t>
            </a:r>
          </a:p>
          <a:p>
            <a:pPr marL="171450" indent="-171450">
              <a:buFontTx/>
              <a:buChar char="-"/>
            </a:pPr>
            <a:r>
              <a:rPr lang="fr-BE" sz="1000" dirty="0">
                <a:solidFill>
                  <a:srgbClr val="00B050"/>
                </a:solidFill>
              </a:rPr>
              <a:t>Équipe </a:t>
            </a:r>
            <a:r>
              <a:rPr lang="fr-BE" sz="1000" dirty="0" err="1">
                <a:solidFill>
                  <a:srgbClr val="00B050"/>
                </a:solidFill>
              </a:rPr>
              <a:t>Be-SafeShare</a:t>
            </a:r>
            <a:endParaRPr lang="fr-BE" sz="1000" dirty="0">
              <a:solidFill>
                <a:srgbClr val="00B050"/>
              </a:solidFill>
            </a:endParaRPr>
          </a:p>
          <a:p>
            <a:pPr marL="171450" indent="-171450">
              <a:buFontTx/>
              <a:buChar char="-"/>
            </a:pPr>
            <a:r>
              <a:rPr lang="fr-BE" sz="1000" dirty="0">
                <a:solidFill>
                  <a:srgbClr val="00B050"/>
                </a:solidFill>
              </a:rPr>
              <a:t>eHealth standardisation</a:t>
            </a:r>
          </a:p>
          <a:p>
            <a:pPr marL="171450" indent="-171450">
              <a:buFontTx/>
              <a:buChar char="-"/>
            </a:pPr>
            <a:r>
              <a:rPr lang="fr-BE" sz="1000" dirty="0">
                <a:solidFill>
                  <a:srgbClr val="00B050"/>
                </a:solidFill>
              </a:rPr>
              <a:t>Équipes UHMEP</a:t>
            </a:r>
          </a:p>
          <a:p>
            <a:pPr marL="171450" indent="-171450">
              <a:buFontTx/>
              <a:buChar char="-"/>
            </a:pPr>
            <a:endParaRPr lang="fr-BE" sz="1000" dirty="0">
              <a:solidFill>
                <a:srgbClr val="00B050"/>
              </a:solidFill>
            </a:endParaRPr>
          </a:p>
        </p:txBody>
      </p:sp>
      <p:pic>
        <p:nvPicPr>
          <p:cNvPr id="23" name="Picture 22">
            <a:extLst>
              <a:ext uri="{FF2B5EF4-FFF2-40B4-BE49-F238E27FC236}">
                <a16:creationId xmlns:a16="http://schemas.microsoft.com/office/drawing/2014/main" id="{7AB42060-41C2-22F5-57EA-648912F65998}"/>
              </a:ext>
            </a:extLst>
          </p:cNvPr>
          <p:cNvPicPr>
            <a:picLocks noChangeAspect="1"/>
          </p:cNvPicPr>
          <p:nvPr/>
        </p:nvPicPr>
        <p:blipFill>
          <a:blip r:embed="rId4"/>
          <a:stretch>
            <a:fillRect/>
          </a:stretch>
        </p:blipFill>
        <p:spPr>
          <a:xfrm>
            <a:off x="8431812" y="3847390"/>
            <a:ext cx="2054530" cy="2792210"/>
          </a:xfrm>
          <a:prstGeom prst="rect">
            <a:avLst/>
          </a:prstGeom>
        </p:spPr>
      </p:pic>
      <p:pic>
        <p:nvPicPr>
          <p:cNvPr id="24" name="Picture 23">
            <a:extLst>
              <a:ext uri="{FF2B5EF4-FFF2-40B4-BE49-F238E27FC236}">
                <a16:creationId xmlns:a16="http://schemas.microsoft.com/office/drawing/2014/main" id="{5FAA04B6-44CC-984E-207E-8EAC115D2096}"/>
              </a:ext>
            </a:extLst>
          </p:cNvPr>
          <p:cNvPicPr>
            <a:picLocks noChangeAspect="1"/>
          </p:cNvPicPr>
          <p:nvPr/>
        </p:nvPicPr>
        <p:blipFill>
          <a:blip r:embed="rId5"/>
          <a:stretch>
            <a:fillRect/>
          </a:stretch>
        </p:blipFill>
        <p:spPr>
          <a:xfrm>
            <a:off x="5337988" y="4444007"/>
            <a:ext cx="2819030" cy="1449787"/>
          </a:xfrm>
          <a:prstGeom prst="rect">
            <a:avLst/>
          </a:prstGeom>
        </p:spPr>
      </p:pic>
      <p:cxnSp>
        <p:nvCxnSpPr>
          <p:cNvPr id="35" name="Connector: Elbow 34">
            <a:extLst>
              <a:ext uri="{FF2B5EF4-FFF2-40B4-BE49-F238E27FC236}">
                <a16:creationId xmlns:a16="http://schemas.microsoft.com/office/drawing/2014/main" id="{7D17D117-DB5A-0501-8629-A91839AA4F88}"/>
              </a:ext>
            </a:extLst>
          </p:cNvPr>
          <p:cNvCxnSpPr>
            <a:cxnSpLocks/>
            <a:endCxn id="23" idx="3"/>
          </p:cNvCxnSpPr>
          <p:nvPr/>
        </p:nvCxnSpPr>
        <p:spPr>
          <a:xfrm rot="16200000" flipH="1">
            <a:off x="9191677" y="3948830"/>
            <a:ext cx="2304000" cy="285330"/>
          </a:xfrm>
          <a:prstGeom prst="bentConnector4">
            <a:avLst>
              <a:gd name="adj1" fmla="val -3858"/>
              <a:gd name="adj2" fmla="val 459428"/>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BD441EDC-5234-8698-46A4-8D8A6841B4AF}"/>
              </a:ext>
            </a:extLst>
          </p:cNvPr>
          <p:cNvCxnSpPr/>
          <p:nvPr/>
        </p:nvCxnSpPr>
        <p:spPr>
          <a:xfrm>
            <a:off x="6459523" y="3714842"/>
            <a:ext cx="0" cy="6590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335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7057949" cy="777875"/>
          </a:xfrm>
        </p:spPr>
        <p:txBody>
          <a:bodyPr/>
          <a:lstStyle/>
          <a:p>
            <a:r>
              <a:rPr lang="en-GB" sz="1714" dirty="0" err="1"/>
              <a:t>Exemple</a:t>
            </a:r>
            <a:r>
              <a:rPr lang="en-GB" sz="1714" dirty="0"/>
              <a:t> : </a:t>
            </a:r>
            <a:r>
              <a:rPr lang="en-GB" sz="1714" dirty="0" err="1"/>
              <a:t>ReferralPrescription</a:t>
            </a:r>
            <a:r>
              <a:rPr lang="en-GB" sz="1714" dirty="0"/>
              <a:t> </a:t>
            </a:r>
            <a:r>
              <a:rPr lang="en-GB" sz="1714" dirty="0" err="1"/>
              <a:t>définition</a:t>
            </a:r>
            <a:r>
              <a:rPr lang="en-GB" sz="1714" dirty="0"/>
              <a:t> des champs</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Content Placeholder 12">
            <a:extLst>
              <a:ext uri="{FF2B5EF4-FFF2-40B4-BE49-F238E27FC236}">
                <a16:creationId xmlns:a16="http://schemas.microsoft.com/office/drawing/2014/main" id="{BAE00CBC-003C-F6D2-4D4F-D3A8DC1D860E}"/>
              </a:ext>
            </a:extLst>
          </p:cNvPr>
          <p:cNvPicPr>
            <a:picLocks noGrp="1" noChangeAspect="1"/>
          </p:cNvPicPr>
          <p:nvPr>
            <p:ph idx="1"/>
          </p:nvPr>
        </p:nvPicPr>
        <p:blipFill>
          <a:blip r:embed="rId2"/>
          <a:stretch>
            <a:fillRect/>
          </a:stretch>
        </p:blipFill>
        <p:spPr>
          <a:xfrm>
            <a:off x="5352525" y="1371704"/>
            <a:ext cx="4965933" cy="5392150"/>
          </a:xfrm>
        </p:spPr>
      </p:pic>
      <p:pic>
        <p:nvPicPr>
          <p:cNvPr id="11" name="Picture 10">
            <a:extLst>
              <a:ext uri="{FF2B5EF4-FFF2-40B4-BE49-F238E27FC236}">
                <a16:creationId xmlns:a16="http://schemas.microsoft.com/office/drawing/2014/main" id="{C41D4E12-445C-A0FD-77F3-8AB368A3B565}"/>
              </a:ext>
            </a:extLst>
          </p:cNvPr>
          <p:cNvPicPr>
            <a:picLocks noChangeAspect="1"/>
          </p:cNvPicPr>
          <p:nvPr/>
        </p:nvPicPr>
        <p:blipFill>
          <a:blip r:embed="rId3"/>
          <a:stretch>
            <a:fillRect/>
          </a:stretch>
        </p:blipFill>
        <p:spPr>
          <a:xfrm>
            <a:off x="94726" y="1300336"/>
            <a:ext cx="5257800" cy="5448300"/>
          </a:xfrm>
          <a:prstGeom prst="rect">
            <a:avLst/>
          </a:prstGeom>
        </p:spPr>
      </p:pic>
    </p:spTree>
    <p:extLst>
      <p:ext uri="{BB962C8B-B14F-4D97-AF65-F5344CB8AC3E}">
        <p14:creationId xmlns:p14="http://schemas.microsoft.com/office/powerpoint/2010/main" val="355458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a:extLst>
              <a:ext uri="{FF2B5EF4-FFF2-40B4-BE49-F238E27FC236}">
                <a16:creationId xmlns:a16="http://schemas.microsoft.com/office/drawing/2014/main" id="{BD447376-ECB8-A50C-3DF3-B06507DDCE61}"/>
              </a:ext>
            </a:extLst>
          </p:cNvPr>
          <p:cNvPicPr>
            <a:picLocks noChangeAspect="1"/>
          </p:cNvPicPr>
          <p:nvPr/>
        </p:nvPicPr>
        <p:blipFill>
          <a:blip r:embed="rId2"/>
          <a:stretch>
            <a:fillRect/>
          </a:stretch>
        </p:blipFill>
        <p:spPr>
          <a:xfrm>
            <a:off x="1133277" y="1468073"/>
            <a:ext cx="2811559" cy="5253402"/>
          </a:xfrm>
          <a:prstGeom prst="rect">
            <a:avLst/>
          </a:prstGeom>
        </p:spPr>
      </p:pic>
      <p:sp>
        <p:nvSpPr>
          <p:cNvPr id="10" name="Rectangle 9">
            <a:extLst>
              <a:ext uri="{FF2B5EF4-FFF2-40B4-BE49-F238E27FC236}">
                <a16:creationId xmlns:a16="http://schemas.microsoft.com/office/drawing/2014/main" id="{EDCBC3A0-5172-1B9A-1DF6-5DE0F86E3446}"/>
              </a:ext>
            </a:extLst>
          </p:cNvPr>
          <p:cNvSpPr/>
          <p:nvPr/>
        </p:nvSpPr>
        <p:spPr>
          <a:xfrm>
            <a:off x="1000458" y="2835479"/>
            <a:ext cx="543116" cy="201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8EC7B573-9287-9242-1F8F-05F283FB3AA9}"/>
              </a:ext>
            </a:extLst>
          </p:cNvPr>
          <p:cNvSpPr/>
          <p:nvPr/>
        </p:nvSpPr>
        <p:spPr>
          <a:xfrm>
            <a:off x="1000458" y="4258617"/>
            <a:ext cx="434059" cy="1131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1F43616D-96CF-CCDC-6B9F-C537093E64E8}"/>
              </a:ext>
            </a:extLst>
          </p:cNvPr>
          <p:cNvSpPr/>
          <p:nvPr/>
        </p:nvSpPr>
        <p:spPr>
          <a:xfrm>
            <a:off x="1000458" y="5872294"/>
            <a:ext cx="543116" cy="49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Box 14">
            <a:extLst>
              <a:ext uri="{FF2B5EF4-FFF2-40B4-BE49-F238E27FC236}">
                <a16:creationId xmlns:a16="http://schemas.microsoft.com/office/drawing/2014/main" id="{F696F8C5-4F63-1619-BC10-87076283D89C}"/>
              </a:ext>
            </a:extLst>
          </p:cNvPr>
          <p:cNvSpPr txBox="1"/>
          <p:nvPr/>
        </p:nvSpPr>
        <p:spPr>
          <a:xfrm>
            <a:off x="3801713" y="1361347"/>
            <a:ext cx="7862850" cy="1785104"/>
          </a:xfrm>
          <a:prstGeom prst="rect">
            <a:avLst/>
          </a:prstGeom>
          <a:noFill/>
        </p:spPr>
        <p:txBody>
          <a:bodyPr wrap="square">
            <a:spAutoFit/>
          </a:bodyPr>
          <a:lstStyle/>
          <a:p>
            <a:pPr marL="285750" indent="-285750">
              <a:spcBef>
                <a:spcPts val="0"/>
              </a:spcBef>
              <a:spcAft>
                <a:spcPts val="1200"/>
              </a:spcAft>
              <a:buFontTx/>
              <a:buChar char="-"/>
              <a:defRPr/>
            </a:pPr>
            <a:r>
              <a:rPr lang="fr-BE" sz="1800" kern="0" dirty="0" err="1">
                <a:solidFill>
                  <a:srgbClr val="003399"/>
                </a:solidFill>
                <a:cs typeface="Arial"/>
              </a:rPr>
              <a:t>Snomédisation</a:t>
            </a:r>
            <a:r>
              <a:rPr lang="fr-BE" sz="1800" kern="0" dirty="0">
                <a:solidFill>
                  <a:srgbClr val="003399"/>
                </a:solidFill>
                <a:cs typeface="Arial"/>
              </a:rPr>
              <a:t> des Value Sets si pertinence : aide d’experts </a:t>
            </a:r>
            <a:r>
              <a:rPr lang="fr-BE" sz="1800" kern="0" dirty="0" err="1">
                <a:solidFill>
                  <a:srgbClr val="003399"/>
                </a:solidFill>
                <a:cs typeface="Arial"/>
              </a:rPr>
              <a:t>Snomed</a:t>
            </a:r>
            <a:r>
              <a:rPr lang="fr-BE" sz="1800" kern="0" dirty="0">
                <a:solidFill>
                  <a:srgbClr val="003399"/>
                </a:solidFill>
                <a:cs typeface="Arial"/>
              </a:rPr>
              <a:t> CT (CSCT) pour définir les concepts et éventuellement pour traduction </a:t>
            </a:r>
          </a:p>
          <a:p>
            <a:pPr marL="285750" indent="-285750">
              <a:spcBef>
                <a:spcPts val="0"/>
              </a:spcBef>
              <a:spcAft>
                <a:spcPts val="1200"/>
              </a:spcAft>
              <a:buFontTx/>
              <a:buChar char="-"/>
              <a:defRPr/>
            </a:pPr>
            <a:r>
              <a:rPr lang="fr-BE" kern="0" dirty="0">
                <a:solidFill>
                  <a:srgbClr val="003399"/>
                </a:solidFill>
                <a:cs typeface="Arial"/>
              </a:rPr>
              <a:t>Envoi des value Sets au NRC pour vérification, validation et publication</a:t>
            </a:r>
          </a:p>
          <a:p>
            <a:pPr marL="285750" indent="-285750">
              <a:spcBef>
                <a:spcPts val="0"/>
              </a:spcBef>
              <a:spcAft>
                <a:spcPts val="1200"/>
              </a:spcAft>
              <a:buFontTx/>
              <a:buChar char="-"/>
              <a:defRPr/>
            </a:pPr>
            <a:r>
              <a:rPr lang="fr-BE" sz="1800" kern="0" dirty="0">
                <a:solidFill>
                  <a:srgbClr val="003399"/>
                </a:solidFill>
                <a:cs typeface="Arial"/>
              </a:rPr>
              <a:t>Les Value Sets sont définis par les experts du terrain, la </a:t>
            </a:r>
            <a:r>
              <a:rPr lang="fr-BE" kern="0" dirty="0">
                <a:solidFill>
                  <a:srgbClr val="003399"/>
                </a:solidFill>
                <a:cs typeface="Arial"/>
              </a:rPr>
              <a:t>maintenance est gérée par le NRC.</a:t>
            </a:r>
            <a:endParaRPr lang="fr-BE" sz="1800" kern="0" dirty="0">
              <a:solidFill>
                <a:srgbClr val="0070C0"/>
              </a:solidFill>
              <a:cs typeface="Arial"/>
            </a:endParaRPr>
          </a:p>
        </p:txBody>
      </p:sp>
      <p:pic>
        <p:nvPicPr>
          <p:cNvPr id="16" name="Picture 15">
            <a:extLst>
              <a:ext uri="{FF2B5EF4-FFF2-40B4-BE49-F238E27FC236}">
                <a16:creationId xmlns:a16="http://schemas.microsoft.com/office/drawing/2014/main" id="{261EDE6A-11A5-01EC-E37A-E9D5A04B3E70}"/>
              </a:ext>
            </a:extLst>
          </p:cNvPr>
          <p:cNvPicPr>
            <a:picLocks noChangeAspect="1"/>
          </p:cNvPicPr>
          <p:nvPr/>
        </p:nvPicPr>
        <p:blipFill>
          <a:blip r:embed="rId3"/>
          <a:stretch>
            <a:fillRect/>
          </a:stretch>
        </p:blipFill>
        <p:spPr>
          <a:xfrm>
            <a:off x="5104482" y="3429000"/>
            <a:ext cx="5724525" cy="2876550"/>
          </a:xfrm>
          <a:prstGeom prst="rect">
            <a:avLst/>
          </a:prstGeom>
        </p:spPr>
      </p:pic>
      <p:sp>
        <p:nvSpPr>
          <p:cNvPr id="18" name="TextBox 17">
            <a:extLst>
              <a:ext uri="{FF2B5EF4-FFF2-40B4-BE49-F238E27FC236}">
                <a16:creationId xmlns:a16="http://schemas.microsoft.com/office/drawing/2014/main" id="{C98AF4EE-CCC2-5DBC-9D8F-DF467C235653}"/>
              </a:ext>
            </a:extLst>
          </p:cNvPr>
          <p:cNvSpPr txBox="1"/>
          <p:nvPr/>
        </p:nvSpPr>
        <p:spPr>
          <a:xfrm>
            <a:off x="178264" y="6393256"/>
            <a:ext cx="8330009" cy="646331"/>
          </a:xfrm>
          <a:prstGeom prst="rect">
            <a:avLst/>
          </a:prstGeom>
          <a:noFill/>
        </p:spPr>
        <p:txBody>
          <a:bodyPr wrap="square">
            <a:spAutoFit/>
          </a:bodyPr>
          <a:lstStyle/>
          <a:p>
            <a:r>
              <a:rPr lang="en-GB" dirty="0" err="1">
                <a:solidFill>
                  <a:srgbClr val="00B050"/>
                </a:solidFill>
              </a:rPr>
              <a:t>Délivrables</a:t>
            </a:r>
            <a:r>
              <a:rPr lang="en-GB" dirty="0">
                <a:solidFill>
                  <a:srgbClr val="00B050"/>
                </a:solidFill>
              </a:rPr>
              <a:t> : Value Sets (SAV) + publication chez NRC (</a:t>
            </a:r>
            <a:r>
              <a:rPr lang="en-GB" dirty="0" err="1">
                <a:solidFill>
                  <a:srgbClr val="00B050"/>
                </a:solidFill>
              </a:rPr>
              <a:t>Processus</a:t>
            </a:r>
            <a:r>
              <a:rPr lang="en-GB" dirty="0">
                <a:solidFill>
                  <a:srgbClr val="00B050"/>
                </a:solidFill>
              </a:rPr>
              <a:t> </a:t>
            </a:r>
            <a:r>
              <a:rPr lang="en-GB" dirty="0" err="1">
                <a:solidFill>
                  <a:srgbClr val="00B050"/>
                </a:solidFill>
              </a:rPr>
              <a:t>en</a:t>
            </a:r>
            <a:r>
              <a:rPr lang="en-GB" dirty="0">
                <a:solidFill>
                  <a:srgbClr val="00B050"/>
                </a:solidFill>
              </a:rPr>
              <a:t> </a:t>
            </a:r>
            <a:r>
              <a:rPr lang="en-GB" dirty="0" err="1">
                <a:solidFill>
                  <a:srgbClr val="00B050"/>
                </a:solidFill>
              </a:rPr>
              <a:t>cours</a:t>
            </a:r>
            <a:r>
              <a:rPr lang="en-GB" dirty="0">
                <a:solidFill>
                  <a:srgbClr val="00B050"/>
                </a:solidFill>
              </a:rPr>
              <a:t>) </a:t>
            </a:r>
          </a:p>
          <a:p>
            <a:r>
              <a:rPr lang="en-GB" dirty="0">
                <a:solidFill>
                  <a:srgbClr val="00B050"/>
                </a:solidFill>
              </a:rPr>
              <a:t>  </a:t>
            </a:r>
          </a:p>
        </p:txBody>
      </p:sp>
      <p:sp>
        <p:nvSpPr>
          <p:cNvPr id="24" name="TextBox 23">
            <a:extLst>
              <a:ext uri="{FF2B5EF4-FFF2-40B4-BE49-F238E27FC236}">
                <a16:creationId xmlns:a16="http://schemas.microsoft.com/office/drawing/2014/main" id="{3E5E3B07-73CF-9E14-EE93-E57E23E38996}"/>
              </a:ext>
            </a:extLst>
          </p:cNvPr>
          <p:cNvSpPr txBox="1"/>
          <p:nvPr/>
        </p:nvSpPr>
        <p:spPr>
          <a:xfrm>
            <a:off x="2920198" y="3923571"/>
            <a:ext cx="2184284" cy="86177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projet (+ experts)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Be-SafeShare</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000" dirty="0">
                <a:solidFill>
                  <a:srgbClr val="00B050"/>
                </a:solidFill>
                <a:latin typeface="Arial"/>
              </a:rPr>
              <a:t>Experts SNOMED CT (CSCT)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Centre terminologie SPF SP</a:t>
            </a:r>
          </a:p>
          <a:p>
            <a:pPr marR="0" lvl="0" algn="l" defTabSz="914400" rtl="0" eaLnBrk="1" fontAlgn="auto" latinLnBrk="0" hangingPunct="1">
              <a:lnSpc>
                <a:spcPct val="100000"/>
              </a:lnSpc>
              <a:spcBef>
                <a:spcPts val="0"/>
              </a:spcBef>
              <a:spcAft>
                <a:spcPts val="0"/>
              </a:spcAft>
              <a:buClrTx/>
              <a:buSzTx/>
              <a:tabLst/>
              <a:defRPr/>
            </a:pP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p:txBody>
      </p:sp>
    </p:spTree>
    <p:extLst>
      <p:ext uri="{BB962C8B-B14F-4D97-AF65-F5344CB8AC3E}">
        <p14:creationId xmlns:p14="http://schemas.microsoft.com/office/powerpoint/2010/main" val="167708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Content Placeholder 6">
            <a:extLst>
              <a:ext uri="{FF2B5EF4-FFF2-40B4-BE49-F238E27FC236}">
                <a16:creationId xmlns:a16="http://schemas.microsoft.com/office/drawing/2014/main" id="{988AB0F2-B752-0FF0-8D06-A577AFE8A824}"/>
              </a:ext>
            </a:extLst>
          </p:cNvPr>
          <p:cNvPicPr>
            <a:picLocks noGrp="1" noChangeAspect="1"/>
          </p:cNvPicPr>
          <p:nvPr>
            <p:ph idx="1"/>
          </p:nvPr>
        </p:nvPicPr>
        <p:blipFill>
          <a:blip r:embed="rId2"/>
          <a:stretch>
            <a:fillRect/>
          </a:stretch>
        </p:blipFill>
        <p:spPr>
          <a:xfrm>
            <a:off x="903542" y="1533088"/>
            <a:ext cx="3036137" cy="4525963"/>
          </a:xfrm>
        </p:spPr>
      </p:pic>
      <p:sp>
        <p:nvSpPr>
          <p:cNvPr id="10" name="Rectangle 9">
            <a:extLst>
              <a:ext uri="{FF2B5EF4-FFF2-40B4-BE49-F238E27FC236}">
                <a16:creationId xmlns:a16="http://schemas.microsoft.com/office/drawing/2014/main" id="{4ECBCD1E-28A5-6FA2-9CEC-6B2510DD221B}"/>
              </a:ext>
            </a:extLst>
          </p:cNvPr>
          <p:cNvSpPr/>
          <p:nvPr/>
        </p:nvSpPr>
        <p:spPr>
          <a:xfrm>
            <a:off x="903542" y="4068661"/>
            <a:ext cx="145082" cy="729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1498752B-B179-684F-2431-49A2D58E74DD}"/>
              </a:ext>
            </a:extLst>
          </p:cNvPr>
          <p:cNvSpPr/>
          <p:nvPr/>
        </p:nvSpPr>
        <p:spPr>
          <a:xfrm>
            <a:off x="903542" y="2692866"/>
            <a:ext cx="237361"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5EDBCBF0-2858-6A61-F612-1B04C4EB2E29}"/>
              </a:ext>
            </a:extLst>
          </p:cNvPr>
          <p:cNvSpPr/>
          <p:nvPr/>
        </p:nvSpPr>
        <p:spPr>
          <a:xfrm>
            <a:off x="830510" y="4974672"/>
            <a:ext cx="637563"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C2B0BC41-C7E9-1223-A62B-2CC0665556F8}"/>
              </a:ext>
            </a:extLst>
          </p:cNvPr>
          <p:cNvSpPr/>
          <p:nvPr/>
        </p:nvSpPr>
        <p:spPr>
          <a:xfrm>
            <a:off x="830510" y="5224245"/>
            <a:ext cx="310393" cy="354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Box 14">
            <a:extLst>
              <a:ext uri="{FF2B5EF4-FFF2-40B4-BE49-F238E27FC236}">
                <a16:creationId xmlns:a16="http://schemas.microsoft.com/office/drawing/2014/main" id="{28B4947C-758C-3F19-035C-933D90C84322}"/>
              </a:ext>
            </a:extLst>
          </p:cNvPr>
          <p:cNvSpPr txBox="1"/>
          <p:nvPr/>
        </p:nvSpPr>
        <p:spPr>
          <a:xfrm>
            <a:off x="4590634" y="1319546"/>
            <a:ext cx="7323378"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BE" sz="2000" b="0" i="0" u="none" strike="noStrike" kern="0" cap="none" spc="0" normalizeH="0" baseline="0" noProof="0" dirty="0">
                <a:ln>
                  <a:noFill/>
                </a:ln>
                <a:solidFill>
                  <a:srgbClr val="003399"/>
                </a:solidFill>
                <a:effectLst/>
                <a:uLnTx/>
                <a:uFillTx/>
                <a:latin typeface="Calibri"/>
                <a:ea typeface="+mn-ea"/>
                <a:cs typeface="Arial"/>
              </a:rPr>
              <a:t>Création du profil HL7 FHIR belge national par l’équipe standardisation d’eHealth sur base du </a:t>
            </a:r>
            <a:r>
              <a:rPr kumimoji="0" lang="fr-BE" sz="2000" b="0" i="0" u="none" strike="noStrike" kern="0" cap="none" spc="0" normalizeH="0" baseline="0" noProof="0" dirty="0" err="1">
                <a:ln>
                  <a:noFill/>
                </a:ln>
                <a:solidFill>
                  <a:srgbClr val="003399"/>
                </a:solidFill>
                <a:effectLst/>
                <a:uLnTx/>
                <a:uFillTx/>
                <a:latin typeface="Calibri"/>
                <a:ea typeface="+mn-ea"/>
                <a:cs typeface="Arial"/>
              </a:rPr>
              <a:t>logical</a:t>
            </a:r>
            <a:r>
              <a:rPr kumimoji="0" lang="fr-BE" sz="2000" b="0" i="0" u="none" strike="noStrike" kern="0" cap="none" spc="0" normalizeH="0" baseline="0" noProof="0" dirty="0">
                <a:ln>
                  <a:noFill/>
                </a:ln>
                <a:solidFill>
                  <a:srgbClr val="003399"/>
                </a:solidFill>
                <a:effectLst/>
                <a:uLnTx/>
                <a:uFillTx/>
                <a:latin typeface="Calibri"/>
                <a:ea typeface="+mn-ea"/>
                <a:cs typeface="Arial"/>
              </a:rPr>
              <a:t> data model  </a:t>
            </a:r>
          </a:p>
          <a:p>
            <a:pPr marL="361950" marR="0" lvl="0" indent="-271463" algn="l" defTabSz="914400" rtl="0" eaLnBrk="1" fontAlgn="auto" latinLnBrk="0" hangingPunct="1">
              <a:lnSpc>
                <a:spcPct val="100000"/>
              </a:lnSpc>
              <a:spcBef>
                <a:spcPts val="0"/>
              </a:spcBef>
              <a:spcAft>
                <a:spcPts val="1200"/>
              </a:spcAft>
              <a:buClrTx/>
              <a:buSzTx/>
              <a:buFontTx/>
              <a:buNone/>
              <a:tabLst/>
              <a:defRPr/>
            </a:pPr>
            <a:r>
              <a:rPr kumimoji="0" lang="fr-BE" sz="2000" b="0" i="0" u="none" strike="noStrike" kern="0" cap="none" spc="0" normalizeH="0" baseline="0" noProof="0" dirty="0">
                <a:ln>
                  <a:noFill/>
                </a:ln>
                <a:solidFill>
                  <a:srgbClr val="003399"/>
                </a:solidFill>
                <a:effectLst/>
                <a:uLnTx/>
                <a:uFillTx/>
                <a:latin typeface="Calibri"/>
                <a:ea typeface="+mn-ea"/>
                <a:cs typeface="Arial"/>
              </a:rPr>
              <a:t>=&gt; Eventuelles extensions de la ressource internationale</a:t>
            </a:r>
          </a:p>
          <a:p>
            <a:pPr marL="361950" marR="0" lvl="0" indent="-271463" algn="l" defTabSz="914400" rtl="0" eaLnBrk="1" fontAlgn="auto" latinLnBrk="0" hangingPunct="1">
              <a:lnSpc>
                <a:spcPct val="100000"/>
              </a:lnSpc>
              <a:spcBef>
                <a:spcPts val="0"/>
              </a:spcBef>
              <a:spcAft>
                <a:spcPts val="1200"/>
              </a:spcAft>
              <a:buClrTx/>
              <a:buSzTx/>
              <a:buFontTx/>
              <a:buNone/>
              <a:tabLst/>
              <a:defRPr/>
            </a:pPr>
            <a:r>
              <a:rPr kumimoji="0" lang="fr-BE" sz="2000" b="0" i="0" u="none" strike="noStrike" kern="0" cap="none" spc="0" normalizeH="0" baseline="0" noProof="0" dirty="0">
                <a:ln>
                  <a:noFill/>
                </a:ln>
                <a:solidFill>
                  <a:srgbClr val="003399"/>
                </a:solidFill>
                <a:effectLst/>
                <a:uLnTx/>
                <a:uFillTx/>
                <a:latin typeface="Calibri"/>
                <a:ea typeface="+mn-ea"/>
                <a:cs typeface="Arial"/>
              </a:rPr>
              <a:t>=&gt; Remontée des besoins FHIR </a:t>
            </a:r>
            <a:r>
              <a:rPr kumimoji="0" lang="fr-BE" sz="2000" b="0" i="0" u="none" strike="noStrike" kern="0" cap="none" spc="0" normalizeH="0" baseline="0" noProof="0" dirty="0" err="1">
                <a:ln>
                  <a:noFill/>
                </a:ln>
                <a:solidFill>
                  <a:srgbClr val="003399"/>
                </a:solidFill>
                <a:effectLst/>
                <a:uLnTx/>
                <a:uFillTx/>
                <a:latin typeface="Calibri"/>
                <a:ea typeface="+mn-ea"/>
                <a:cs typeface="Arial"/>
              </a:rPr>
              <a:t>intl</a:t>
            </a:r>
            <a:r>
              <a:rPr kumimoji="0" lang="fr-BE" sz="2000" b="0" i="0" u="none" strike="noStrike" kern="0" cap="none" spc="0" normalizeH="0" baseline="0" noProof="0" dirty="0">
                <a:ln>
                  <a:noFill/>
                </a:ln>
                <a:solidFill>
                  <a:srgbClr val="003399"/>
                </a:solidFill>
                <a:effectLst/>
                <a:uLnTx/>
                <a:uFillTx/>
                <a:latin typeface="Calibri"/>
                <a:ea typeface="+mn-ea"/>
                <a:cs typeface="Arial"/>
              </a:rPr>
              <a:t> et à HL7 si nécessaire</a:t>
            </a:r>
          </a:p>
          <a:p>
            <a:pPr marL="361950" marR="0" lvl="0" indent="-271463" algn="l" defTabSz="914400" rtl="0" eaLnBrk="1" fontAlgn="auto" latinLnBrk="0" hangingPunct="1">
              <a:lnSpc>
                <a:spcPct val="100000"/>
              </a:lnSpc>
              <a:spcBef>
                <a:spcPts val="0"/>
              </a:spcBef>
              <a:spcAft>
                <a:spcPts val="1200"/>
              </a:spcAft>
              <a:buClrTx/>
              <a:buSzTx/>
              <a:buFontTx/>
              <a:buNone/>
              <a:tabLst/>
              <a:defRPr/>
            </a:pPr>
            <a:r>
              <a:rPr kumimoji="0" lang="fr-BE" sz="2000" b="0" i="0" u="none" strike="noStrike" kern="0" cap="none" spc="0" normalizeH="0" baseline="0" noProof="0" dirty="0">
                <a:ln>
                  <a:noFill/>
                </a:ln>
                <a:solidFill>
                  <a:srgbClr val="003399"/>
                </a:solidFill>
                <a:effectLst/>
                <a:uLnTx/>
                <a:uFillTx/>
                <a:latin typeface="Calibri"/>
                <a:ea typeface="+mn-ea"/>
                <a:cs typeface="Arial"/>
              </a:rPr>
              <a:t>=&gt; Publication d'exemples pour les fournisseurs</a:t>
            </a:r>
          </a:p>
        </p:txBody>
      </p:sp>
      <p:pic>
        <p:nvPicPr>
          <p:cNvPr id="17" name="Picture 16">
            <a:extLst>
              <a:ext uri="{FF2B5EF4-FFF2-40B4-BE49-F238E27FC236}">
                <a16:creationId xmlns:a16="http://schemas.microsoft.com/office/drawing/2014/main" id="{8ABF62BE-D4DE-5F97-EA72-B54B27E0C302}"/>
              </a:ext>
            </a:extLst>
          </p:cNvPr>
          <p:cNvPicPr>
            <a:picLocks noChangeAspect="1"/>
          </p:cNvPicPr>
          <p:nvPr/>
        </p:nvPicPr>
        <p:blipFill>
          <a:blip r:embed="rId3"/>
          <a:stretch>
            <a:fillRect/>
          </a:stretch>
        </p:blipFill>
        <p:spPr>
          <a:xfrm>
            <a:off x="7036463" y="3594535"/>
            <a:ext cx="4251995" cy="2944832"/>
          </a:xfrm>
          <a:prstGeom prst="rect">
            <a:avLst/>
          </a:prstGeom>
        </p:spPr>
      </p:pic>
      <p:sp>
        <p:nvSpPr>
          <p:cNvPr id="19" name="TextBox 18">
            <a:extLst>
              <a:ext uri="{FF2B5EF4-FFF2-40B4-BE49-F238E27FC236}">
                <a16:creationId xmlns:a16="http://schemas.microsoft.com/office/drawing/2014/main" id="{0358FAB2-DD1E-0684-3DF9-EDEFB8A96916}"/>
              </a:ext>
            </a:extLst>
          </p:cNvPr>
          <p:cNvSpPr txBox="1"/>
          <p:nvPr/>
        </p:nvSpPr>
        <p:spPr>
          <a:xfrm>
            <a:off x="251669" y="6352143"/>
            <a:ext cx="6871941" cy="369332"/>
          </a:xfrm>
          <a:prstGeom prst="rect">
            <a:avLst/>
          </a:prstGeom>
          <a:noFill/>
        </p:spPr>
        <p:txBody>
          <a:bodyPr wrap="square">
            <a:spAutoFit/>
          </a:bodyPr>
          <a:lstStyle/>
          <a:p>
            <a:r>
              <a:rPr lang="en-GB" dirty="0" err="1">
                <a:solidFill>
                  <a:srgbClr val="00B050"/>
                </a:solidFill>
              </a:rPr>
              <a:t>Délivrable</a:t>
            </a:r>
            <a:r>
              <a:rPr lang="en-GB" dirty="0">
                <a:solidFill>
                  <a:srgbClr val="00B050"/>
                </a:solidFill>
              </a:rPr>
              <a:t> : </a:t>
            </a:r>
            <a:r>
              <a:rPr lang="en-GB" dirty="0" err="1">
                <a:solidFill>
                  <a:srgbClr val="00B050"/>
                </a:solidFill>
              </a:rPr>
              <a:t>Profil</a:t>
            </a:r>
            <a:r>
              <a:rPr lang="en-GB" dirty="0">
                <a:solidFill>
                  <a:srgbClr val="00B050"/>
                </a:solidFill>
              </a:rPr>
              <a:t> </a:t>
            </a:r>
            <a:r>
              <a:rPr lang="en-GB" dirty="0" err="1">
                <a:solidFill>
                  <a:srgbClr val="00B050"/>
                </a:solidFill>
              </a:rPr>
              <a:t>belge</a:t>
            </a:r>
            <a:r>
              <a:rPr lang="en-GB" dirty="0">
                <a:solidFill>
                  <a:srgbClr val="00B050"/>
                </a:solidFill>
              </a:rPr>
              <a:t> national </a:t>
            </a:r>
            <a:r>
              <a:rPr lang="en-GB" dirty="0" err="1">
                <a:solidFill>
                  <a:srgbClr val="00B050"/>
                </a:solidFill>
              </a:rPr>
              <a:t>publié</a:t>
            </a:r>
            <a:r>
              <a:rPr lang="en-GB" dirty="0">
                <a:solidFill>
                  <a:srgbClr val="00B050"/>
                </a:solidFill>
              </a:rPr>
              <a:t> sur la </a:t>
            </a:r>
            <a:r>
              <a:rPr lang="en-GB" dirty="0" err="1">
                <a:solidFill>
                  <a:srgbClr val="00B050"/>
                </a:solidFill>
              </a:rPr>
              <a:t>plateforme</a:t>
            </a:r>
            <a:r>
              <a:rPr lang="en-GB" dirty="0">
                <a:solidFill>
                  <a:srgbClr val="00B050"/>
                </a:solidFill>
              </a:rPr>
              <a:t> eHealth</a:t>
            </a:r>
          </a:p>
        </p:txBody>
      </p:sp>
      <p:sp>
        <p:nvSpPr>
          <p:cNvPr id="23" name="TextBox 22">
            <a:extLst>
              <a:ext uri="{FF2B5EF4-FFF2-40B4-BE49-F238E27FC236}">
                <a16:creationId xmlns:a16="http://schemas.microsoft.com/office/drawing/2014/main" id="{89D06BD7-5F33-C0C0-5634-0F979B9A96F3}"/>
              </a:ext>
            </a:extLst>
          </p:cNvPr>
          <p:cNvSpPr txBox="1"/>
          <p:nvPr/>
        </p:nvSpPr>
        <p:spPr>
          <a:xfrm>
            <a:off x="3441583" y="4169075"/>
            <a:ext cx="6094602"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projet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Be-SafeShare</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eHealth standardisation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000" dirty="0">
                <a:solidFill>
                  <a:srgbClr val="00B050"/>
                </a:solidFill>
                <a:latin typeface="Arial"/>
              </a:rPr>
              <a:t>Consultant FHIR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HL7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Belgium</a:t>
            </a:r>
            <a:r>
              <a:rPr kumimoji="0" lang="fr-BE" sz="1000" b="0" i="0" u="none" strike="noStrike" kern="1200" cap="none" spc="0" normalizeH="0" baseline="0" noProof="0" dirty="0">
                <a:ln>
                  <a:noFill/>
                </a:ln>
                <a:solidFill>
                  <a:srgbClr val="00B050"/>
                </a:solidFill>
                <a:effectLst/>
                <a:uLnTx/>
                <a:uFillTx/>
                <a:latin typeface="Arial"/>
                <a:ea typeface="+mn-ea"/>
                <a:cs typeface="+mn-cs"/>
              </a:rPr>
              <a:t> (+ soft)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p:txBody>
      </p:sp>
    </p:spTree>
    <p:extLst>
      <p:ext uri="{BB962C8B-B14F-4D97-AF65-F5344CB8AC3E}">
        <p14:creationId xmlns:p14="http://schemas.microsoft.com/office/powerpoint/2010/main" val="257012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a:extLst>
              <a:ext uri="{FF2B5EF4-FFF2-40B4-BE49-F238E27FC236}">
                <a16:creationId xmlns:a16="http://schemas.microsoft.com/office/drawing/2014/main" id="{199C9446-7BD4-A07C-3829-DBBE0DFD9838}"/>
              </a:ext>
            </a:extLst>
          </p:cNvPr>
          <p:cNvPicPr>
            <a:picLocks noChangeAspect="1"/>
          </p:cNvPicPr>
          <p:nvPr/>
        </p:nvPicPr>
        <p:blipFill>
          <a:blip r:embed="rId2"/>
          <a:stretch>
            <a:fillRect/>
          </a:stretch>
        </p:blipFill>
        <p:spPr>
          <a:xfrm>
            <a:off x="485243" y="3469545"/>
            <a:ext cx="5764764" cy="3184670"/>
          </a:xfrm>
          <a:prstGeom prst="rect">
            <a:avLst/>
          </a:prstGeom>
        </p:spPr>
      </p:pic>
      <p:sp>
        <p:nvSpPr>
          <p:cNvPr id="13" name="TextBox 12">
            <a:extLst>
              <a:ext uri="{FF2B5EF4-FFF2-40B4-BE49-F238E27FC236}">
                <a16:creationId xmlns:a16="http://schemas.microsoft.com/office/drawing/2014/main" id="{7D90DB8D-2E3C-A6E4-161A-D26295CAB9BE}"/>
              </a:ext>
            </a:extLst>
          </p:cNvPr>
          <p:cNvSpPr txBox="1"/>
          <p:nvPr/>
        </p:nvSpPr>
        <p:spPr>
          <a:xfrm>
            <a:off x="5689600" y="1489009"/>
            <a:ext cx="6096000" cy="2123658"/>
          </a:xfrm>
          <a:prstGeom prst="rect">
            <a:avLst/>
          </a:prstGeom>
          <a:noFill/>
        </p:spPr>
        <p:txBody>
          <a:bodyPr wrap="square">
            <a:spAutoFit/>
          </a:bodyPr>
          <a:lstStyle/>
          <a:p>
            <a:pPr marL="179388" marR="0" lvl="0" indent="-163513" algn="l" defTabSz="914400" rtl="0" eaLnBrk="1" fontAlgn="auto" latinLnBrk="0" hangingPunct="1">
              <a:lnSpc>
                <a:spcPct val="100000"/>
              </a:lnSpc>
              <a:spcBef>
                <a:spcPts val="0"/>
              </a:spcBef>
              <a:spcAft>
                <a:spcPts val="1200"/>
              </a:spcAft>
              <a:buClrTx/>
              <a:buSzPct val="80000"/>
              <a:buFontTx/>
              <a:buNone/>
              <a:tabLst/>
              <a:defRPr/>
            </a:pPr>
            <a:r>
              <a:rPr kumimoji="0" lang="fr-BE" sz="1800" b="0" i="0" u="none" strike="noStrike" kern="0" cap="none" spc="0" normalizeH="0" baseline="0" noProof="0" dirty="0">
                <a:ln>
                  <a:noFill/>
                </a:ln>
                <a:solidFill>
                  <a:srgbClr val="003399"/>
                </a:solidFill>
                <a:effectLst/>
                <a:uLnTx/>
                <a:uFillTx/>
                <a:latin typeface="Calibri"/>
                <a:ea typeface="+mn-ea"/>
                <a:cs typeface="Arial"/>
              </a:rPr>
              <a:t>POC d'implémentation effective live et d'échange via la </a:t>
            </a:r>
            <a:r>
              <a:rPr kumimoji="0" lang="fr-BE" sz="1800" b="0" i="0" u="none" strike="noStrike" kern="0" cap="none" spc="0" normalizeH="0" baseline="0" noProof="0" dirty="0">
                <a:ln>
                  <a:noFill/>
                </a:ln>
                <a:solidFill>
                  <a:srgbClr val="00B0F0"/>
                </a:solidFill>
                <a:effectLst/>
                <a:uLnTx/>
                <a:uFillTx/>
                <a:latin typeface="Calibri"/>
                <a:ea typeface="+mn-ea"/>
                <a:cs typeface="Arial"/>
              </a:rPr>
              <a:t>Coalition of the </a:t>
            </a:r>
            <a:r>
              <a:rPr kumimoji="0" lang="fr-BE" sz="1800" b="0" i="0" u="none" strike="noStrike" kern="0" cap="none" spc="0" normalizeH="0" baseline="0" noProof="0" dirty="0" err="1">
                <a:ln>
                  <a:noFill/>
                </a:ln>
                <a:solidFill>
                  <a:srgbClr val="00B0F0"/>
                </a:solidFill>
                <a:effectLst/>
                <a:uLnTx/>
                <a:uFillTx/>
                <a:latin typeface="Calibri"/>
                <a:ea typeface="+mn-ea"/>
                <a:cs typeface="Arial"/>
              </a:rPr>
              <a:t>Willing</a:t>
            </a:r>
            <a:r>
              <a:rPr kumimoji="0" lang="fr-BE" sz="1800" b="0" i="0" u="none" strike="noStrike" kern="0" cap="none" spc="0" normalizeH="0" baseline="0" noProof="0" dirty="0">
                <a:ln>
                  <a:noFill/>
                </a:ln>
                <a:solidFill>
                  <a:srgbClr val="00B0F0"/>
                </a:solidFill>
                <a:effectLst/>
                <a:uLnTx/>
                <a:uFillTx/>
                <a:latin typeface="Calibri"/>
                <a:ea typeface="+mn-ea"/>
                <a:cs typeface="Arial"/>
              </a:rPr>
              <a:t>.</a:t>
            </a:r>
          </a:p>
          <a:p>
            <a:pPr marL="179388" marR="0" lvl="0" indent="-163513" algn="l" defTabSz="914400" rtl="0" eaLnBrk="1" fontAlgn="auto" latinLnBrk="0" hangingPunct="1">
              <a:lnSpc>
                <a:spcPct val="100000"/>
              </a:lnSpc>
              <a:spcBef>
                <a:spcPts val="0"/>
              </a:spcBef>
              <a:spcAft>
                <a:spcPts val="1200"/>
              </a:spcAft>
              <a:buClrTx/>
              <a:buSzPct val="80000"/>
              <a:buFontTx/>
              <a:buNone/>
              <a:tabLst/>
              <a:defRPr/>
            </a:pPr>
            <a:r>
              <a:rPr kumimoji="0" lang="fr-BE" sz="1800" b="0" i="0" u="none" strike="noStrike" kern="0" cap="none" spc="0" normalizeH="0" baseline="0" noProof="0" dirty="0">
                <a:ln>
                  <a:noFill/>
                </a:ln>
                <a:solidFill>
                  <a:srgbClr val="0070C0"/>
                </a:solidFill>
                <a:effectLst/>
                <a:uLnTx/>
                <a:uFillTx/>
                <a:latin typeface="Calibri"/>
                <a:ea typeface="+mn-ea"/>
                <a:cs typeface="Arial"/>
              </a:rPr>
              <a:t>Déploiement d'un support à l'implémentation et à l'adoption</a:t>
            </a:r>
            <a:r>
              <a:rPr lang="fr-BE" kern="0" dirty="0">
                <a:solidFill>
                  <a:srgbClr val="003399"/>
                </a:solidFill>
                <a:latin typeface="Calibri"/>
                <a:cs typeface="Arial"/>
              </a:rPr>
              <a:t>.</a:t>
            </a:r>
            <a:endParaRPr lang="fr-BE" sz="1600" kern="0" dirty="0">
              <a:solidFill>
                <a:srgbClr val="003399"/>
              </a:solidFill>
              <a:latin typeface="Calibri"/>
              <a:cs typeface="Arial"/>
            </a:endParaRPr>
          </a:p>
          <a:p>
            <a:pPr marL="179388" marR="0" lvl="0" indent="-163513" algn="l" defTabSz="914400" rtl="0" eaLnBrk="1" fontAlgn="auto" latinLnBrk="0" hangingPunct="1">
              <a:lnSpc>
                <a:spcPct val="100000"/>
              </a:lnSpc>
              <a:spcBef>
                <a:spcPts val="0"/>
              </a:spcBef>
              <a:spcAft>
                <a:spcPts val="1200"/>
              </a:spcAft>
              <a:buClrTx/>
              <a:buSzPct val="80000"/>
              <a:buFontTx/>
              <a:buNone/>
              <a:tabLst/>
              <a:defRPr/>
            </a:pPr>
            <a:r>
              <a:rPr lang="fr-BE" sz="1600" kern="0" dirty="0">
                <a:solidFill>
                  <a:srgbClr val="003399"/>
                </a:solidFill>
                <a:latin typeface="Calibri"/>
                <a:cs typeface="Arial"/>
              </a:rPr>
              <a:t> Echanges de bonnes pratiques lors des réunions HL7 </a:t>
            </a:r>
            <a:r>
              <a:rPr lang="fr-BE" sz="1600" kern="0" dirty="0" err="1">
                <a:solidFill>
                  <a:srgbClr val="003399"/>
                </a:solidFill>
                <a:latin typeface="Calibri"/>
                <a:cs typeface="Arial"/>
              </a:rPr>
              <a:t>Belgium</a:t>
            </a:r>
            <a:r>
              <a:rPr lang="fr-BE" sz="1600" kern="0" dirty="0">
                <a:solidFill>
                  <a:srgbClr val="003399"/>
                </a:solidFill>
                <a:latin typeface="Calibri"/>
                <a:cs typeface="Arial"/>
              </a:rPr>
              <a:t> : contacts directs avec les firmes de soft</a:t>
            </a:r>
          </a:p>
          <a:p>
            <a:pPr marL="179388" marR="0" lvl="0" indent="-163513" algn="l" defTabSz="914400" rtl="0" eaLnBrk="1" fontAlgn="auto" latinLnBrk="0" hangingPunct="1">
              <a:lnSpc>
                <a:spcPct val="100000"/>
              </a:lnSpc>
              <a:spcBef>
                <a:spcPts val="0"/>
              </a:spcBef>
              <a:spcAft>
                <a:spcPts val="1200"/>
              </a:spcAft>
              <a:buClrTx/>
              <a:buSzPct val="80000"/>
              <a:buFontTx/>
              <a:buNone/>
              <a:tabLst/>
              <a:defRPr/>
            </a:pPr>
            <a:r>
              <a:rPr lang="fr-BE" sz="1600" kern="0" dirty="0">
                <a:solidFill>
                  <a:srgbClr val="003399"/>
                </a:solidFill>
                <a:latin typeface="Calibri"/>
                <a:cs typeface="Arial"/>
              </a:rPr>
              <a:t>Création du </a:t>
            </a:r>
            <a:r>
              <a:rPr lang="fr-BE" sz="1600" kern="0" dirty="0" err="1">
                <a:solidFill>
                  <a:srgbClr val="003399"/>
                </a:solidFill>
                <a:latin typeface="Calibri"/>
                <a:cs typeface="Arial"/>
              </a:rPr>
              <a:t>cookbook</a:t>
            </a:r>
            <a:r>
              <a:rPr lang="fr-BE" sz="1600" kern="0" dirty="0">
                <a:solidFill>
                  <a:srgbClr val="003399"/>
                </a:solidFill>
                <a:latin typeface="Calibri"/>
                <a:cs typeface="Arial"/>
              </a:rPr>
              <a:t>  &amp; WS à l’intention des firmes de softs</a:t>
            </a:r>
            <a:endParaRPr lang="fr-BE" kern="0" dirty="0">
              <a:solidFill>
                <a:srgbClr val="003399"/>
              </a:solidFill>
              <a:latin typeface="Calibri"/>
              <a:cs typeface="Arial"/>
            </a:endParaRPr>
          </a:p>
        </p:txBody>
      </p:sp>
      <p:sp>
        <p:nvSpPr>
          <p:cNvPr id="17" name="TextBox 16">
            <a:extLst>
              <a:ext uri="{FF2B5EF4-FFF2-40B4-BE49-F238E27FC236}">
                <a16:creationId xmlns:a16="http://schemas.microsoft.com/office/drawing/2014/main" id="{DA8D8CD2-9378-20C6-DCE1-1489DA4D6B29}"/>
              </a:ext>
            </a:extLst>
          </p:cNvPr>
          <p:cNvSpPr txBox="1"/>
          <p:nvPr/>
        </p:nvSpPr>
        <p:spPr>
          <a:xfrm>
            <a:off x="6927707" y="5257799"/>
            <a:ext cx="1719483" cy="86177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projet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Be-SafeShare</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eHealth standardisation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Consultant FHIR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HL7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Belgium</a:t>
            </a:r>
            <a:r>
              <a:rPr kumimoji="0" lang="fr-BE" sz="1000" b="0" i="0" u="none" strike="noStrike" kern="1200" cap="none" spc="0" normalizeH="0" baseline="0" noProof="0" dirty="0">
                <a:ln>
                  <a:noFill/>
                </a:ln>
                <a:solidFill>
                  <a:srgbClr val="00B050"/>
                </a:solidFill>
                <a:effectLst/>
                <a:uLnTx/>
                <a:uFillTx/>
                <a:latin typeface="Arial"/>
                <a:ea typeface="+mn-ea"/>
                <a:cs typeface="+mn-cs"/>
              </a:rPr>
              <a:t> (+ soft)</a:t>
            </a:r>
          </a:p>
        </p:txBody>
      </p:sp>
      <p:sp>
        <p:nvSpPr>
          <p:cNvPr id="18" name="Rectangle 17">
            <a:extLst>
              <a:ext uri="{FF2B5EF4-FFF2-40B4-BE49-F238E27FC236}">
                <a16:creationId xmlns:a16="http://schemas.microsoft.com/office/drawing/2014/main" id="{3133324E-D15D-D9FD-6CCE-566FB865FB58}"/>
              </a:ext>
            </a:extLst>
          </p:cNvPr>
          <p:cNvSpPr/>
          <p:nvPr/>
        </p:nvSpPr>
        <p:spPr>
          <a:xfrm>
            <a:off x="4685211" y="5451567"/>
            <a:ext cx="1564796" cy="76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a:extLst>
              <a:ext uri="{FF2B5EF4-FFF2-40B4-BE49-F238E27FC236}">
                <a16:creationId xmlns:a16="http://schemas.microsoft.com/office/drawing/2014/main" id="{42C6A3C7-EA61-83AF-695F-3D1F79E57BE7}"/>
              </a:ext>
            </a:extLst>
          </p:cNvPr>
          <p:cNvSpPr/>
          <p:nvPr/>
        </p:nvSpPr>
        <p:spPr>
          <a:xfrm>
            <a:off x="1994263" y="4267200"/>
            <a:ext cx="339420" cy="391886"/>
          </a:xfrm>
          <a:prstGeom prst="rect">
            <a:avLst/>
          </a:prstGeom>
          <a:solidFill>
            <a:srgbClr val="FDE7FD"/>
          </a:solidFill>
          <a:ln>
            <a:solidFill>
              <a:srgbClr val="FDE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3CC0F340-1912-3AD4-6B9A-2A6C0E8EE51F}"/>
              </a:ext>
            </a:extLst>
          </p:cNvPr>
          <p:cNvSpPr/>
          <p:nvPr/>
        </p:nvSpPr>
        <p:spPr>
          <a:xfrm>
            <a:off x="2333683" y="4469791"/>
            <a:ext cx="470477" cy="537638"/>
          </a:xfrm>
          <a:prstGeom prst="rect">
            <a:avLst/>
          </a:prstGeom>
          <a:solidFill>
            <a:srgbClr val="FDE7FD"/>
          </a:solidFill>
          <a:ln>
            <a:solidFill>
              <a:srgbClr val="FDE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a:extLst>
              <a:ext uri="{FF2B5EF4-FFF2-40B4-BE49-F238E27FC236}">
                <a16:creationId xmlns:a16="http://schemas.microsoft.com/office/drawing/2014/main" id="{179A2CD1-0D4E-5EA3-F866-4D06A49A1D4C}"/>
              </a:ext>
            </a:extLst>
          </p:cNvPr>
          <p:cNvSpPr/>
          <p:nvPr/>
        </p:nvSpPr>
        <p:spPr>
          <a:xfrm>
            <a:off x="2203269" y="5007429"/>
            <a:ext cx="470477" cy="250370"/>
          </a:xfrm>
          <a:prstGeom prst="rect">
            <a:avLst/>
          </a:prstGeom>
          <a:solidFill>
            <a:srgbClr val="FDE7FD"/>
          </a:solidFill>
          <a:ln>
            <a:solidFill>
              <a:srgbClr val="FDE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3684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err="1"/>
              <a:t>Exemple</a:t>
            </a:r>
            <a:r>
              <a:rPr lang="en-GB" sz="1714" dirty="0"/>
              <a:t> : </a:t>
            </a:r>
            <a:r>
              <a:rPr lang="en-GB" sz="1714" dirty="0" err="1"/>
              <a:t>ReferralPrescription</a:t>
            </a:r>
            <a:endParaRPr lang="en-GB" sz="1714" dirty="0"/>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9EF54AC-1835-A03E-754A-197BB2AC8622}"/>
              </a:ext>
            </a:extLst>
          </p:cNvPr>
          <p:cNvSpPr/>
          <p:nvPr/>
        </p:nvSpPr>
        <p:spPr>
          <a:xfrm>
            <a:off x="2333683" y="2294415"/>
            <a:ext cx="1211721" cy="173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a:extLst>
              <a:ext uri="{FF2B5EF4-FFF2-40B4-BE49-F238E27FC236}">
                <a16:creationId xmlns:a16="http://schemas.microsoft.com/office/drawing/2014/main" id="{8215BC97-5168-44EB-362A-F56FE0FEC2E8}"/>
              </a:ext>
            </a:extLst>
          </p:cNvPr>
          <p:cNvPicPr>
            <a:picLocks noChangeAspect="1"/>
          </p:cNvPicPr>
          <p:nvPr/>
        </p:nvPicPr>
        <p:blipFill>
          <a:blip r:embed="rId2"/>
          <a:stretch>
            <a:fillRect/>
          </a:stretch>
        </p:blipFill>
        <p:spPr>
          <a:xfrm>
            <a:off x="6817584" y="1549559"/>
            <a:ext cx="4429125" cy="4295775"/>
          </a:xfrm>
          <a:prstGeom prst="rect">
            <a:avLst/>
          </a:prstGeom>
        </p:spPr>
      </p:pic>
      <p:sp>
        <p:nvSpPr>
          <p:cNvPr id="10" name="Rectangle 9">
            <a:extLst>
              <a:ext uri="{FF2B5EF4-FFF2-40B4-BE49-F238E27FC236}">
                <a16:creationId xmlns:a16="http://schemas.microsoft.com/office/drawing/2014/main" id="{CC135C98-74BA-1C2B-E597-5DBBE0DD5137}"/>
              </a:ext>
            </a:extLst>
          </p:cNvPr>
          <p:cNvSpPr/>
          <p:nvPr/>
        </p:nvSpPr>
        <p:spPr>
          <a:xfrm>
            <a:off x="9429226" y="2072081"/>
            <a:ext cx="528506" cy="22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A96265ED-48A2-7CA9-0ABF-AB31D4AA6B98}"/>
              </a:ext>
            </a:extLst>
          </p:cNvPr>
          <p:cNvSpPr/>
          <p:nvPr/>
        </p:nvSpPr>
        <p:spPr>
          <a:xfrm>
            <a:off x="10150679" y="4672668"/>
            <a:ext cx="587229" cy="159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9BAC0D98-7324-D47C-16AC-355DFACBCC7C}"/>
              </a:ext>
            </a:extLst>
          </p:cNvPr>
          <p:cNvSpPr/>
          <p:nvPr/>
        </p:nvSpPr>
        <p:spPr>
          <a:xfrm>
            <a:off x="7222921" y="5050172"/>
            <a:ext cx="520118" cy="411061"/>
          </a:xfrm>
          <a:prstGeom prst="rect">
            <a:avLst/>
          </a:prstGeom>
          <a:solidFill>
            <a:srgbClr val="FFF3F9"/>
          </a:solidFill>
          <a:ln>
            <a:solidFill>
              <a:srgbClr val="FBEE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a:extLst>
              <a:ext uri="{FF2B5EF4-FFF2-40B4-BE49-F238E27FC236}">
                <a16:creationId xmlns:a16="http://schemas.microsoft.com/office/drawing/2014/main" id="{17EB3FD7-DEA1-30F3-CB1E-B1508717CE27}"/>
              </a:ext>
            </a:extLst>
          </p:cNvPr>
          <p:cNvSpPr/>
          <p:nvPr/>
        </p:nvSpPr>
        <p:spPr>
          <a:xfrm>
            <a:off x="7650760" y="5318620"/>
            <a:ext cx="461394" cy="411061"/>
          </a:xfrm>
          <a:prstGeom prst="rect">
            <a:avLst/>
          </a:prstGeom>
          <a:solidFill>
            <a:srgbClr val="FFF3F9"/>
          </a:solidFill>
          <a:ln>
            <a:solidFill>
              <a:srgbClr val="FFF3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8BF9A790-97DB-8817-C49E-16754B05FBC7}"/>
              </a:ext>
            </a:extLst>
          </p:cNvPr>
          <p:cNvSpPr/>
          <p:nvPr/>
        </p:nvSpPr>
        <p:spPr>
          <a:xfrm>
            <a:off x="7650760" y="5670958"/>
            <a:ext cx="520118" cy="174376"/>
          </a:xfrm>
          <a:prstGeom prst="rect">
            <a:avLst/>
          </a:prstGeom>
          <a:solidFill>
            <a:srgbClr val="FFF3F9"/>
          </a:solidFill>
          <a:ln>
            <a:solidFill>
              <a:srgbClr val="FFF3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TextBox 22">
            <a:extLst>
              <a:ext uri="{FF2B5EF4-FFF2-40B4-BE49-F238E27FC236}">
                <a16:creationId xmlns:a16="http://schemas.microsoft.com/office/drawing/2014/main" id="{2B449220-1752-3AF2-43DC-2735A25E6556}"/>
              </a:ext>
            </a:extLst>
          </p:cNvPr>
          <p:cNvSpPr txBox="1"/>
          <p:nvPr/>
        </p:nvSpPr>
        <p:spPr>
          <a:xfrm>
            <a:off x="4959991" y="3117301"/>
            <a:ext cx="1719483" cy="116955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projet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000" dirty="0">
                <a:solidFill>
                  <a:srgbClr val="00B050"/>
                </a:solidFill>
                <a:latin typeface="Arial"/>
              </a:rPr>
              <a:t>Experts terrain</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Équipe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Be-SafeShare</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eHealth standardisation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Consultant FHIR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BE" sz="1000" b="0" i="0" u="none" strike="noStrike" kern="1200" cap="none" spc="0" normalizeH="0" baseline="0" noProof="0" dirty="0">
                <a:ln>
                  <a:noFill/>
                </a:ln>
                <a:solidFill>
                  <a:srgbClr val="00B050"/>
                </a:solidFill>
                <a:effectLst/>
                <a:uLnTx/>
                <a:uFillTx/>
                <a:latin typeface="Arial"/>
                <a:ea typeface="+mn-ea"/>
                <a:cs typeface="+mn-cs"/>
              </a:rPr>
              <a:t>HL7 </a:t>
            </a:r>
            <a:r>
              <a:rPr kumimoji="0" lang="fr-BE" sz="1000" b="0" i="0" u="none" strike="noStrike" kern="1200" cap="none" spc="0" normalizeH="0" baseline="0" noProof="0" dirty="0" err="1">
                <a:ln>
                  <a:noFill/>
                </a:ln>
                <a:solidFill>
                  <a:srgbClr val="00B050"/>
                </a:solidFill>
                <a:effectLst/>
                <a:uLnTx/>
                <a:uFillTx/>
                <a:latin typeface="Arial"/>
                <a:ea typeface="+mn-ea"/>
                <a:cs typeface="+mn-cs"/>
              </a:rPr>
              <a:t>Belgium</a:t>
            </a:r>
            <a:r>
              <a:rPr kumimoji="0" lang="fr-BE" sz="1000" b="0" i="0" u="none" strike="noStrike" kern="1200" cap="none" spc="0" normalizeH="0" baseline="0" noProof="0" dirty="0">
                <a:ln>
                  <a:noFill/>
                </a:ln>
                <a:solidFill>
                  <a:srgbClr val="00B050"/>
                </a:solidFill>
                <a:effectLst/>
                <a:uLnTx/>
                <a:uFillTx/>
                <a:latin typeface="Arial"/>
                <a:ea typeface="+mn-ea"/>
                <a:cs typeface="+mn-cs"/>
              </a:rPr>
              <a:t> (+ soft)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000" dirty="0">
                <a:solidFill>
                  <a:srgbClr val="00B050"/>
                </a:solidFill>
                <a:latin typeface="Arial"/>
              </a:rPr>
              <a:t>Stéphane H</a:t>
            </a:r>
            <a:endParaRPr kumimoji="0" lang="fr-BE" sz="1000" b="0" i="0" u="none" strike="noStrike" kern="1200" cap="none" spc="0" normalizeH="0" baseline="0" noProof="0" dirty="0">
              <a:ln>
                <a:noFill/>
              </a:ln>
              <a:solidFill>
                <a:srgbClr val="00B050"/>
              </a:solidFill>
              <a:effectLst/>
              <a:uLnTx/>
              <a:uFillTx/>
              <a:latin typeface="Arial"/>
              <a:ea typeface="+mn-ea"/>
              <a:cs typeface="+mn-cs"/>
            </a:endParaRPr>
          </a:p>
        </p:txBody>
      </p:sp>
      <p:sp>
        <p:nvSpPr>
          <p:cNvPr id="30" name="TextBox 29">
            <a:extLst>
              <a:ext uri="{FF2B5EF4-FFF2-40B4-BE49-F238E27FC236}">
                <a16:creationId xmlns:a16="http://schemas.microsoft.com/office/drawing/2014/main" id="{FC3CFFA3-C736-6183-8900-1E6AC3BFD24C}"/>
              </a:ext>
            </a:extLst>
          </p:cNvPr>
          <p:cNvSpPr txBox="1"/>
          <p:nvPr/>
        </p:nvSpPr>
        <p:spPr>
          <a:xfrm>
            <a:off x="1884160" y="1569893"/>
            <a:ext cx="2780119"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BE" sz="1800" b="0" i="0" u="none" strike="noStrike" kern="0" cap="none" spc="0" normalizeH="0" baseline="0" noProof="0" dirty="0">
                <a:ln>
                  <a:noFill/>
                </a:ln>
                <a:solidFill>
                  <a:srgbClr val="003399"/>
                </a:solidFill>
                <a:effectLst/>
                <a:uLnTx/>
                <a:uFillTx/>
                <a:latin typeface="Calibri"/>
                <a:ea typeface="+mn-ea"/>
                <a:cs typeface="Arial"/>
              </a:rPr>
              <a:t>Intégration des retours de la </a:t>
            </a:r>
            <a:r>
              <a:rPr kumimoji="0" lang="fr-BE" sz="1800" b="0" i="0" u="none" strike="noStrike" kern="0" cap="none" spc="0" normalizeH="0" baseline="0" noProof="0" dirty="0" err="1">
                <a:ln>
                  <a:noFill/>
                </a:ln>
                <a:solidFill>
                  <a:srgbClr val="003399"/>
                </a:solidFill>
                <a:effectLst/>
                <a:uLnTx/>
                <a:uFillTx/>
                <a:latin typeface="Calibri"/>
                <a:ea typeface="+mn-ea"/>
                <a:cs typeface="Arial"/>
              </a:rPr>
              <a:t>CoW</a:t>
            </a:r>
            <a:r>
              <a:rPr kumimoji="0" lang="fr-BE" sz="1800" b="0" i="0" u="none" strike="noStrike" kern="0" cap="none" spc="0" normalizeH="0" baseline="0" noProof="0" dirty="0">
                <a:ln>
                  <a:noFill/>
                </a:ln>
                <a:solidFill>
                  <a:srgbClr val="003399"/>
                </a:solidFill>
                <a:effectLst/>
                <a:uLnTx/>
                <a:uFillTx/>
                <a:latin typeface="Calibri"/>
                <a:ea typeface="+mn-ea"/>
                <a:cs typeface="Arial"/>
              </a:rPr>
              <a:t>. </a:t>
            </a:r>
          </a:p>
          <a:p>
            <a:pPr>
              <a:spcAft>
                <a:spcPts val="1200"/>
              </a:spcAft>
              <a:defRPr/>
            </a:pPr>
            <a:r>
              <a:rPr kumimoji="0" lang="fr-BE" sz="1800" b="0" i="0" u="none" strike="noStrike" kern="0" cap="none" spc="0" normalizeH="0" baseline="0" noProof="0" dirty="0">
                <a:ln>
                  <a:noFill/>
                </a:ln>
                <a:solidFill>
                  <a:srgbClr val="003399"/>
                </a:solidFill>
                <a:effectLst/>
                <a:uLnTx/>
                <a:uFillTx/>
                <a:latin typeface="Calibri"/>
                <a:ea typeface="+mn-ea"/>
                <a:cs typeface="Arial"/>
              </a:rPr>
              <a:t>Profil FHIR "définitif"</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BE" sz="1800" b="0" i="0" u="none" strike="noStrike" kern="0" cap="none" spc="0" normalizeH="0" baseline="0" noProof="0" dirty="0">
                <a:ln>
                  <a:noFill/>
                </a:ln>
                <a:solidFill>
                  <a:srgbClr val="003399"/>
                </a:solidFill>
                <a:effectLst/>
                <a:uLnTx/>
                <a:uFillTx/>
                <a:latin typeface="Calibri"/>
                <a:ea typeface="+mn-ea"/>
                <a:cs typeface="Arial"/>
              </a:rPr>
              <a:t>Business </a:t>
            </a:r>
            <a:r>
              <a:rPr kumimoji="0" lang="fr-BE" sz="1800" b="0" i="0" u="none" strike="noStrike" kern="0" cap="none" spc="0" normalizeH="0" baseline="0" noProof="0" dirty="0" err="1">
                <a:ln>
                  <a:noFill/>
                </a:ln>
                <a:solidFill>
                  <a:srgbClr val="003399"/>
                </a:solidFill>
                <a:effectLst/>
                <a:uLnTx/>
                <a:uFillTx/>
                <a:latin typeface="Calibri"/>
                <a:ea typeface="+mn-ea"/>
                <a:cs typeface="Arial"/>
              </a:rPr>
              <a:t>rules</a:t>
            </a:r>
            <a:r>
              <a:rPr kumimoji="0" lang="fr-BE" sz="1800" b="0" i="0" u="none" strike="noStrike" kern="0" cap="none" spc="0" normalizeH="0" baseline="0" noProof="0" dirty="0">
                <a:ln>
                  <a:noFill/>
                </a:ln>
                <a:solidFill>
                  <a:srgbClr val="003399"/>
                </a:solidFill>
                <a:effectLst/>
                <a:uLnTx/>
                <a:uFillTx/>
                <a:latin typeface="Calibri"/>
                <a:ea typeface="+mn-ea"/>
                <a:cs typeface="Arial"/>
              </a:rPr>
              <a:t> v2.</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BE" sz="1800" b="0" i="0" u="none" strike="noStrike" kern="0" cap="none" spc="0" normalizeH="0" baseline="0" noProof="0" dirty="0">
                <a:ln>
                  <a:noFill/>
                </a:ln>
                <a:solidFill>
                  <a:srgbClr val="003399"/>
                </a:solidFill>
                <a:effectLst/>
                <a:uLnTx/>
                <a:uFillTx/>
                <a:latin typeface="Calibri"/>
                <a:ea typeface="+mn-ea"/>
                <a:cs typeface="Arial"/>
              </a:rPr>
              <a:t>Support à l'implémentation, l'adoption et l'usage national.</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BE" sz="1800" b="0" i="0" u="none" strike="noStrike" kern="0" cap="none" spc="0" normalizeH="0" baseline="0" noProof="0" dirty="0">
                <a:ln>
                  <a:noFill/>
                </a:ln>
                <a:solidFill>
                  <a:srgbClr val="FF0000"/>
                </a:solidFill>
                <a:effectLst/>
                <a:uLnTx/>
                <a:uFillTx/>
                <a:latin typeface="Calibri"/>
                <a:ea typeface="+mn-ea"/>
                <a:cs typeface="Arial"/>
              </a:rPr>
              <a:t>Monitoring continu de l'usage =&gt; Agile. </a:t>
            </a:r>
            <a:r>
              <a:rPr lang="fr-BE" kern="0" dirty="0">
                <a:solidFill>
                  <a:srgbClr val="FF0000"/>
                </a:solidFill>
                <a:latin typeface="Calibri"/>
                <a:cs typeface="Arial"/>
              </a:rPr>
              <a:t>(HL7 </a:t>
            </a:r>
            <a:r>
              <a:rPr lang="fr-BE" kern="0" dirty="0" err="1">
                <a:solidFill>
                  <a:srgbClr val="FF0000"/>
                </a:solidFill>
                <a:latin typeface="Calibri"/>
                <a:cs typeface="Arial"/>
              </a:rPr>
              <a:t>Belgium</a:t>
            </a:r>
            <a:r>
              <a:rPr lang="fr-BE" kern="0" dirty="0">
                <a:solidFill>
                  <a:srgbClr val="FF0000"/>
                </a:solidFill>
                <a:latin typeface="Calibri"/>
                <a:cs typeface="Arial"/>
              </a:rPr>
              <a:t> – WGSE)</a:t>
            </a:r>
            <a:endParaRPr kumimoji="0" lang="fr-BE" sz="1800" b="0" i="0" u="none" strike="noStrike" kern="0" cap="none" spc="0" normalizeH="0" baseline="0" noProof="0" dirty="0">
              <a:ln>
                <a:noFill/>
              </a:ln>
              <a:solidFill>
                <a:srgbClr val="FF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BE" kern="0" dirty="0">
                <a:solidFill>
                  <a:srgbClr val="FF0000"/>
                </a:solidFill>
                <a:latin typeface="Calibri"/>
                <a:cs typeface="Arial"/>
              </a:rPr>
              <a:t>Mise en place du procédure de maintenance</a:t>
            </a:r>
            <a:endParaRPr kumimoji="0" lang="fr-BE" sz="1600" b="0" i="0" u="none" strike="noStrike" kern="0" cap="none" spc="0" normalizeH="0" baseline="0" noProof="0" dirty="0">
              <a:ln>
                <a:noFill/>
              </a:ln>
              <a:solidFill>
                <a:srgbClr val="FF0000"/>
              </a:solidFill>
              <a:effectLst/>
              <a:uLnTx/>
              <a:uFillTx/>
              <a:latin typeface="Calibri"/>
              <a:ea typeface="+mn-ea"/>
              <a:cs typeface="Arial"/>
            </a:endParaRPr>
          </a:p>
        </p:txBody>
      </p:sp>
    </p:spTree>
    <p:extLst>
      <p:ext uri="{BB962C8B-B14F-4D97-AF65-F5344CB8AC3E}">
        <p14:creationId xmlns:p14="http://schemas.microsoft.com/office/powerpoint/2010/main" val="8995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471749" y="274638"/>
            <a:ext cx="8739051" cy="1143000"/>
          </a:xfrm>
        </p:spPr>
        <p:txBody>
          <a:bodyPr/>
          <a:lstStyle/>
          <a:p>
            <a:r>
              <a:rPr lang="fr-BE" sz="3200" kern="1200" dirty="0">
                <a:solidFill>
                  <a:schemeClr val="accent6">
                    <a:lumMod val="75000"/>
                  </a:schemeClr>
                </a:solidFill>
                <a:cs typeface="Arial" pitchFamily="34" charset="0"/>
              </a:rPr>
              <a:t>Stakeholders</a:t>
            </a:r>
            <a:endParaRPr lang="en-US" sz="3200" kern="1200" dirty="0">
              <a:solidFill>
                <a:schemeClr val="accent6">
                  <a:lumMod val="75000"/>
                </a:schemeClr>
              </a:solidFill>
              <a:cs typeface="Arial" pitchFamily="34" charset="0"/>
            </a:endParaRPr>
          </a:p>
        </p:txBody>
      </p:sp>
      <p:sp>
        <p:nvSpPr>
          <p:cNvPr id="14" name="Slide Number Placeholder 13"/>
          <p:cNvSpPr>
            <a:spLocks noGrp="1"/>
          </p:cNvSpPr>
          <p:nvPr>
            <p:ph type="sldNum" sz="quarter" idx="12"/>
          </p:nvPr>
        </p:nvSpPr>
        <p:spPr/>
        <p:txBody>
          <a:bodyPr/>
          <a:lstStyle/>
          <a:p>
            <a:fld id="{E44ED7D0-F0C6-4E3C-BE4A-77E787CAB969}" type="slidenum">
              <a:rPr lang="en-US">
                <a:solidFill>
                  <a:prstClr val="black">
                    <a:tint val="75000"/>
                  </a:prstClr>
                </a:solidFill>
                <a:latin typeface="Calibri"/>
              </a:rPr>
              <a:pPr/>
              <a:t>29</a:t>
            </a:fld>
            <a:endParaRPr lang="en-US" dirty="0">
              <a:solidFill>
                <a:prstClr val="black">
                  <a:tint val="75000"/>
                </a:prstClr>
              </a:solidFill>
              <a:latin typeface="Calibri"/>
            </a:endParaRPr>
          </a:p>
        </p:txBody>
      </p:sp>
      <p:sp>
        <p:nvSpPr>
          <p:cNvPr id="12" name="Rectangle 11">
            <a:extLst>
              <a:ext uri="{FF2B5EF4-FFF2-40B4-BE49-F238E27FC236}">
                <a16:creationId xmlns:a16="http://schemas.microsoft.com/office/drawing/2014/main" id="{8AB3B75A-9AEB-9506-987C-0FCE549BB3F7}"/>
              </a:ext>
            </a:extLst>
          </p:cNvPr>
          <p:cNvSpPr/>
          <p:nvPr/>
        </p:nvSpPr>
        <p:spPr>
          <a:xfrm>
            <a:off x="206511" y="206048"/>
            <a:ext cx="2142308" cy="101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 name="Oval 1">
            <a:extLst>
              <a:ext uri="{FF2B5EF4-FFF2-40B4-BE49-F238E27FC236}">
                <a16:creationId xmlns:a16="http://schemas.microsoft.com/office/drawing/2014/main" id="{DF2BD79B-82A7-4331-C705-D3962D7503DD}"/>
              </a:ext>
            </a:extLst>
          </p:cNvPr>
          <p:cNvSpPr/>
          <p:nvPr/>
        </p:nvSpPr>
        <p:spPr>
          <a:xfrm>
            <a:off x="2840416" y="1446283"/>
            <a:ext cx="1325460" cy="4949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CS team follow-up</a:t>
            </a:r>
            <a:endParaRPr lang="fr-BE" sz="1100" dirty="0">
              <a:solidFill>
                <a:schemeClr val="accent6">
                  <a:lumMod val="60000"/>
                  <a:lumOff val="40000"/>
                </a:schemeClr>
              </a:solidFill>
            </a:endParaRPr>
          </a:p>
        </p:txBody>
      </p:sp>
      <p:sp>
        <p:nvSpPr>
          <p:cNvPr id="3" name="Oval 2">
            <a:extLst>
              <a:ext uri="{FF2B5EF4-FFF2-40B4-BE49-F238E27FC236}">
                <a16:creationId xmlns:a16="http://schemas.microsoft.com/office/drawing/2014/main" id="{18DF930D-B419-76B4-8304-43A38D343773}"/>
              </a:ext>
            </a:extLst>
          </p:cNvPr>
          <p:cNvSpPr/>
          <p:nvPr/>
        </p:nvSpPr>
        <p:spPr>
          <a:xfrm>
            <a:off x="2018087" y="5699309"/>
            <a:ext cx="1325460" cy="4949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a:solidFill>
                  <a:schemeClr val="accent6">
                    <a:lumMod val="60000"/>
                    <a:lumOff val="40000"/>
                  </a:schemeClr>
                </a:solidFill>
              </a:rPr>
              <a:t>Program Board</a:t>
            </a:r>
            <a:endParaRPr lang="fr-BE" sz="1100" dirty="0">
              <a:solidFill>
                <a:schemeClr val="accent6">
                  <a:lumMod val="60000"/>
                  <a:lumOff val="40000"/>
                </a:schemeClr>
              </a:solidFill>
            </a:endParaRPr>
          </a:p>
        </p:txBody>
      </p:sp>
      <p:sp>
        <p:nvSpPr>
          <p:cNvPr id="4" name="Oval 3">
            <a:extLst>
              <a:ext uri="{FF2B5EF4-FFF2-40B4-BE49-F238E27FC236}">
                <a16:creationId xmlns:a16="http://schemas.microsoft.com/office/drawing/2014/main" id="{17F4B731-BC6D-8E3C-ABBD-D8A61EB7FF4B}"/>
              </a:ext>
            </a:extLst>
          </p:cNvPr>
          <p:cNvSpPr/>
          <p:nvPr/>
        </p:nvSpPr>
        <p:spPr>
          <a:xfrm>
            <a:off x="1292689" y="1919576"/>
            <a:ext cx="1325460" cy="494951"/>
          </a:xfrm>
          <a:prstGeom prst="ellipse">
            <a:avLst/>
          </a:prstGeom>
          <a:solidFill>
            <a:srgbClr val="FFECA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Business Owner</a:t>
            </a:r>
            <a:endParaRPr lang="fr-BE" sz="1100" dirty="0">
              <a:solidFill>
                <a:schemeClr val="accent6">
                  <a:lumMod val="60000"/>
                  <a:lumOff val="40000"/>
                </a:schemeClr>
              </a:solidFill>
            </a:endParaRPr>
          </a:p>
        </p:txBody>
      </p:sp>
      <p:sp>
        <p:nvSpPr>
          <p:cNvPr id="5" name="Oval 4">
            <a:extLst>
              <a:ext uri="{FF2B5EF4-FFF2-40B4-BE49-F238E27FC236}">
                <a16:creationId xmlns:a16="http://schemas.microsoft.com/office/drawing/2014/main" id="{878575B8-1991-0DCB-48FB-04A589641181}"/>
              </a:ext>
            </a:extLst>
          </p:cNvPr>
          <p:cNvSpPr/>
          <p:nvPr/>
        </p:nvSpPr>
        <p:spPr>
          <a:xfrm>
            <a:off x="4468329" y="5760162"/>
            <a:ext cx="1325460" cy="494951"/>
          </a:xfrm>
          <a:prstGeom prst="ellipse">
            <a:avLst/>
          </a:prstGeom>
          <a:solidFill>
            <a:srgbClr val="BCF6B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GT BR</a:t>
            </a:r>
          </a:p>
          <a:p>
            <a:pPr algn="ctr"/>
            <a:r>
              <a:rPr lang="en-GB" sz="1100" dirty="0">
                <a:solidFill>
                  <a:schemeClr val="accent6">
                    <a:lumMod val="60000"/>
                    <a:lumOff val="40000"/>
                  </a:schemeClr>
                </a:solidFill>
              </a:rPr>
              <a:t>Experts</a:t>
            </a:r>
            <a:endParaRPr lang="fr-BE" sz="1100" dirty="0">
              <a:solidFill>
                <a:schemeClr val="accent6">
                  <a:lumMod val="60000"/>
                  <a:lumOff val="40000"/>
                </a:schemeClr>
              </a:solidFill>
            </a:endParaRPr>
          </a:p>
        </p:txBody>
      </p:sp>
      <p:sp>
        <p:nvSpPr>
          <p:cNvPr id="6" name="Oval 5">
            <a:extLst>
              <a:ext uri="{FF2B5EF4-FFF2-40B4-BE49-F238E27FC236}">
                <a16:creationId xmlns:a16="http://schemas.microsoft.com/office/drawing/2014/main" id="{20141530-AFC3-EA8E-0FE2-D9AB355C5CB1}"/>
              </a:ext>
            </a:extLst>
          </p:cNvPr>
          <p:cNvSpPr/>
          <p:nvPr/>
        </p:nvSpPr>
        <p:spPr>
          <a:xfrm>
            <a:off x="463512" y="4014793"/>
            <a:ext cx="1325460" cy="494951"/>
          </a:xfrm>
          <a:prstGeom prst="ellipse">
            <a:avLst/>
          </a:prstGeom>
          <a:solidFill>
            <a:srgbClr val="E1D2FE"/>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err="1">
                <a:solidFill>
                  <a:schemeClr val="accent6">
                    <a:lumMod val="60000"/>
                    <a:lumOff val="40000"/>
                  </a:schemeClr>
                </a:solidFill>
              </a:rPr>
              <a:t>SteerCo</a:t>
            </a:r>
            <a:endParaRPr lang="fr-BE" sz="1100" dirty="0">
              <a:solidFill>
                <a:schemeClr val="accent6">
                  <a:lumMod val="60000"/>
                  <a:lumOff val="40000"/>
                </a:schemeClr>
              </a:solidFill>
            </a:endParaRPr>
          </a:p>
        </p:txBody>
      </p:sp>
      <p:sp>
        <p:nvSpPr>
          <p:cNvPr id="7" name="Oval 6">
            <a:extLst>
              <a:ext uri="{FF2B5EF4-FFF2-40B4-BE49-F238E27FC236}">
                <a16:creationId xmlns:a16="http://schemas.microsoft.com/office/drawing/2014/main" id="{AE451C7E-FDF9-752B-3CAA-812EBBDCB234}"/>
              </a:ext>
            </a:extLst>
          </p:cNvPr>
          <p:cNvSpPr/>
          <p:nvPr/>
        </p:nvSpPr>
        <p:spPr>
          <a:xfrm>
            <a:off x="6930007" y="1470994"/>
            <a:ext cx="1325460" cy="494951"/>
          </a:xfrm>
          <a:prstGeom prst="ellipse">
            <a:avLst/>
          </a:prstGeom>
          <a:solidFill>
            <a:srgbClr val="FFECAF"/>
          </a:solidFill>
          <a:ln>
            <a:solidFill>
              <a:schemeClr val="bg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FHIR Val</a:t>
            </a:r>
          </a:p>
          <a:p>
            <a:pPr algn="ctr"/>
            <a:r>
              <a:rPr lang="en-GB" sz="1100" dirty="0">
                <a:solidFill>
                  <a:schemeClr val="accent6">
                    <a:lumMod val="60000"/>
                    <a:lumOff val="40000"/>
                  </a:schemeClr>
                </a:solidFill>
              </a:rPr>
              <a:t>meeting</a:t>
            </a:r>
            <a:endParaRPr lang="fr-BE" sz="1100" dirty="0">
              <a:solidFill>
                <a:schemeClr val="accent6">
                  <a:lumMod val="60000"/>
                  <a:lumOff val="40000"/>
                </a:schemeClr>
              </a:solidFill>
            </a:endParaRPr>
          </a:p>
        </p:txBody>
      </p:sp>
      <p:sp>
        <p:nvSpPr>
          <p:cNvPr id="8" name="Oval 7">
            <a:extLst>
              <a:ext uri="{FF2B5EF4-FFF2-40B4-BE49-F238E27FC236}">
                <a16:creationId xmlns:a16="http://schemas.microsoft.com/office/drawing/2014/main" id="{E8D0A9D1-776F-2D7D-B454-34116A2643DF}"/>
              </a:ext>
            </a:extLst>
          </p:cNvPr>
          <p:cNvSpPr/>
          <p:nvPr/>
        </p:nvSpPr>
        <p:spPr>
          <a:xfrm>
            <a:off x="980772" y="5141780"/>
            <a:ext cx="1325460" cy="494951"/>
          </a:xfrm>
          <a:prstGeom prst="ellipse">
            <a:avLst/>
          </a:prstGeom>
          <a:solidFill>
            <a:srgbClr val="FCDCFC"/>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err="1">
                <a:solidFill>
                  <a:srgbClr val="FF0000"/>
                </a:solidFill>
              </a:rPr>
              <a:t>eSanté</a:t>
            </a:r>
            <a:endParaRPr lang="fr-BE" sz="1100" dirty="0">
              <a:solidFill>
                <a:srgbClr val="FF0000"/>
              </a:solidFill>
            </a:endParaRPr>
          </a:p>
        </p:txBody>
      </p:sp>
      <p:sp>
        <p:nvSpPr>
          <p:cNvPr id="9" name="Oval 8">
            <a:extLst>
              <a:ext uri="{FF2B5EF4-FFF2-40B4-BE49-F238E27FC236}">
                <a16:creationId xmlns:a16="http://schemas.microsoft.com/office/drawing/2014/main" id="{F5581147-BD14-95AF-3823-FAB47D151BA7}"/>
              </a:ext>
            </a:extLst>
          </p:cNvPr>
          <p:cNvSpPr/>
          <p:nvPr/>
        </p:nvSpPr>
        <p:spPr>
          <a:xfrm>
            <a:off x="343228" y="2879062"/>
            <a:ext cx="1325460" cy="494951"/>
          </a:xfrm>
          <a:prstGeom prst="ellipse">
            <a:avLst/>
          </a:prstGeom>
          <a:solidFill>
            <a:srgbClr val="E1D2FE"/>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CF – INAMI</a:t>
            </a:r>
          </a:p>
          <a:p>
            <a:pPr algn="ctr"/>
            <a:r>
              <a:rPr lang="en-GB" sz="1100" dirty="0">
                <a:solidFill>
                  <a:schemeClr val="accent6">
                    <a:lumMod val="60000"/>
                    <a:lumOff val="40000"/>
                  </a:schemeClr>
                </a:solidFill>
              </a:rPr>
              <a:t>eHealth</a:t>
            </a:r>
            <a:endParaRPr lang="fr-BE" sz="1100" dirty="0">
              <a:solidFill>
                <a:schemeClr val="accent6">
                  <a:lumMod val="60000"/>
                  <a:lumOff val="40000"/>
                </a:schemeClr>
              </a:solidFill>
            </a:endParaRPr>
          </a:p>
        </p:txBody>
      </p:sp>
      <p:sp>
        <p:nvSpPr>
          <p:cNvPr id="11" name="Oval 10">
            <a:extLst>
              <a:ext uri="{FF2B5EF4-FFF2-40B4-BE49-F238E27FC236}">
                <a16:creationId xmlns:a16="http://schemas.microsoft.com/office/drawing/2014/main" id="{E403A04C-F747-7FAD-3FB8-99C6EF470D58}"/>
              </a:ext>
            </a:extLst>
          </p:cNvPr>
          <p:cNvSpPr/>
          <p:nvPr/>
        </p:nvSpPr>
        <p:spPr>
          <a:xfrm>
            <a:off x="8282337" y="2063392"/>
            <a:ext cx="1325460" cy="494951"/>
          </a:xfrm>
          <a:prstGeom prst="ellipse">
            <a:avLst/>
          </a:prstGeom>
          <a:solidFill>
            <a:srgbClr val="FFECAF"/>
          </a:solidFill>
          <a:ln>
            <a:solidFill>
              <a:schemeClr val="bg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HL7 Belgium</a:t>
            </a:r>
            <a:endParaRPr lang="fr-BE" sz="1100" dirty="0">
              <a:solidFill>
                <a:schemeClr val="accent6">
                  <a:lumMod val="60000"/>
                  <a:lumOff val="40000"/>
                </a:schemeClr>
              </a:solidFill>
            </a:endParaRPr>
          </a:p>
        </p:txBody>
      </p:sp>
      <p:sp>
        <p:nvSpPr>
          <p:cNvPr id="13" name="Oval 12">
            <a:extLst>
              <a:ext uri="{FF2B5EF4-FFF2-40B4-BE49-F238E27FC236}">
                <a16:creationId xmlns:a16="http://schemas.microsoft.com/office/drawing/2014/main" id="{935FADE3-DD64-07A8-64DF-E09E74E80D9E}"/>
              </a:ext>
            </a:extLst>
          </p:cNvPr>
          <p:cNvSpPr/>
          <p:nvPr/>
        </p:nvSpPr>
        <p:spPr>
          <a:xfrm>
            <a:off x="10125185" y="4830101"/>
            <a:ext cx="1325460" cy="494951"/>
          </a:xfrm>
          <a:prstGeom prst="ellipse">
            <a:avLst/>
          </a:prstGeom>
          <a:solidFill>
            <a:srgbClr val="FFECAF"/>
          </a:solidFill>
          <a:ln>
            <a:solidFill>
              <a:schemeClr val="bg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chemeClr val="accent6">
                    <a:lumMod val="60000"/>
                    <a:lumOff val="40000"/>
                  </a:schemeClr>
                </a:solidFill>
              </a:rPr>
              <a:t>NRC – INAMI- eHealth</a:t>
            </a:r>
            <a:endParaRPr lang="fr-BE" sz="1000" dirty="0">
              <a:solidFill>
                <a:schemeClr val="accent6">
                  <a:lumMod val="60000"/>
                  <a:lumOff val="40000"/>
                </a:schemeClr>
              </a:solidFill>
            </a:endParaRPr>
          </a:p>
        </p:txBody>
      </p:sp>
      <p:sp>
        <p:nvSpPr>
          <p:cNvPr id="17" name="Oval 16">
            <a:extLst>
              <a:ext uri="{FF2B5EF4-FFF2-40B4-BE49-F238E27FC236}">
                <a16:creationId xmlns:a16="http://schemas.microsoft.com/office/drawing/2014/main" id="{C54C7B46-F95D-8A2C-D2C2-6BBC692064B5}"/>
              </a:ext>
            </a:extLst>
          </p:cNvPr>
          <p:cNvSpPr/>
          <p:nvPr/>
        </p:nvSpPr>
        <p:spPr>
          <a:xfrm>
            <a:off x="7640318" y="5845414"/>
            <a:ext cx="1325460" cy="494951"/>
          </a:xfrm>
          <a:prstGeom prst="ellipse">
            <a:avLst/>
          </a:prstGeom>
          <a:solidFill>
            <a:srgbClr val="FCDCFC"/>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rgbClr val="FF0000"/>
                </a:solidFill>
              </a:rPr>
              <a:t>CSCT – NRC - INAMI</a:t>
            </a:r>
            <a:endParaRPr lang="fr-BE" sz="1000" dirty="0">
              <a:solidFill>
                <a:srgbClr val="FF0000"/>
              </a:solidFill>
            </a:endParaRPr>
          </a:p>
        </p:txBody>
      </p:sp>
      <p:sp>
        <p:nvSpPr>
          <p:cNvPr id="19" name="Oval 18">
            <a:extLst>
              <a:ext uri="{FF2B5EF4-FFF2-40B4-BE49-F238E27FC236}">
                <a16:creationId xmlns:a16="http://schemas.microsoft.com/office/drawing/2014/main" id="{A2ECC678-9FCA-3B8E-992E-5A14CE8F5DCD}"/>
              </a:ext>
            </a:extLst>
          </p:cNvPr>
          <p:cNvSpPr/>
          <p:nvPr/>
        </p:nvSpPr>
        <p:spPr>
          <a:xfrm>
            <a:off x="10032574" y="3919167"/>
            <a:ext cx="1325460" cy="494951"/>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solidFill>
                  <a:srgbClr val="FF0000"/>
                </a:solidFill>
              </a:rPr>
              <a:t>WGSE</a:t>
            </a:r>
            <a:endParaRPr lang="fr-BE" sz="1100" dirty="0">
              <a:solidFill>
                <a:srgbClr val="FF0000"/>
              </a:solidFill>
            </a:endParaRPr>
          </a:p>
        </p:txBody>
      </p:sp>
      <p:sp>
        <p:nvSpPr>
          <p:cNvPr id="21" name="Oval 20">
            <a:extLst>
              <a:ext uri="{FF2B5EF4-FFF2-40B4-BE49-F238E27FC236}">
                <a16:creationId xmlns:a16="http://schemas.microsoft.com/office/drawing/2014/main" id="{0A4F064D-2EAC-72E2-0D81-0BA3C177EEA4}"/>
              </a:ext>
            </a:extLst>
          </p:cNvPr>
          <p:cNvSpPr/>
          <p:nvPr/>
        </p:nvSpPr>
        <p:spPr>
          <a:xfrm>
            <a:off x="4543962" y="1236278"/>
            <a:ext cx="1325460" cy="4949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FHIR</a:t>
            </a:r>
          </a:p>
          <a:p>
            <a:pPr algn="ctr"/>
            <a:r>
              <a:rPr lang="en-GB" sz="1100" dirty="0">
                <a:solidFill>
                  <a:schemeClr val="accent6">
                    <a:lumMod val="60000"/>
                    <a:lumOff val="40000"/>
                  </a:schemeClr>
                </a:solidFill>
              </a:rPr>
              <a:t>follow-up</a:t>
            </a:r>
            <a:endParaRPr lang="fr-BE" sz="1100" dirty="0">
              <a:solidFill>
                <a:schemeClr val="accent6">
                  <a:lumMod val="60000"/>
                  <a:lumOff val="40000"/>
                </a:schemeClr>
              </a:solidFill>
            </a:endParaRPr>
          </a:p>
        </p:txBody>
      </p:sp>
      <p:sp>
        <p:nvSpPr>
          <p:cNvPr id="23" name="Rectangle 22">
            <a:extLst>
              <a:ext uri="{FF2B5EF4-FFF2-40B4-BE49-F238E27FC236}">
                <a16:creationId xmlns:a16="http://schemas.microsoft.com/office/drawing/2014/main" id="{057257AA-2BAD-4091-0E75-7CB147F06EE3}"/>
              </a:ext>
            </a:extLst>
          </p:cNvPr>
          <p:cNvSpPr/>
          <p:nvPr/>
        </p:nvSpPr>
        <p:spPr>
          <a:xfrm>
            <a:off x="5233072" y="3258105"/>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Be-</a:t>
            </a:r>
            <a:r>
              <a:rPr lang="en-GB" sz="1100" dirty="0" err="1"/>
              <a:t>SafeShare</a:t>
            </a:r>
            <a:endParaRPr lang="fr-BE" sz="1100" dirty="0"/>
          </a:p>
        </p:txBody>
      </p:sp>
      <p:sp>
        <p:nvSpPr>
          <p:cNvPr id="25" name="Rectangle 24">
            <a:extLst>
              <a:ext uri="{FF2B5EF4-FFF2-40B4-BE49-F238E27FC236}">
                <a16:creationId xmlns:a16="http://schemas.microsoft.com/office/drawing/2014/main" id="{2EB424DB-4892-8F0A-66DC-8B8464995CBF}"/>
              </a:ext>
            </a:extLst>
          </p:cNvPr>
          <p:cNvSpPr/>
          <p:nvPr/>
        </p:nvSpPr>
        <p:spPr>
          <a:xfrm>
            <a:off x="10731395" y="2093832"/>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Soft</a:t>
            </a:r>
            <a:endParaRPr lang="fr-BE" sz="1100" dirty="0"/>
          </a:p>
        </p:txBody>
      </p:sp>
      <p:sp>
        <p:nvSpPr>
          <p:cNvPr id="27" name="Rectangle 26">
            <a:extLst>
              <a:ext uri="{FF2B5EF4-FFF2-40B4-BE49-F238E27FC236}">
                <a16:creationId xmlns:a16="http://schemas.microsoft.com/office/drawing/2014/main" id="{ABE51493-C9CB-57A4-7717-4D868A829C18}"/>
              </a:ext>
            </a:extLst>
          </p:cNvPr>
          <p:cNvSpPr/>
          <p:nvPr/>
        </p:nvSpPr>
        <p:spPr>
          <a:xfrm>
            <a:off x="3071355" y="6337431"/>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Experts</a:t>
            </a:r>
            <a:endParaRPr lang="fr-BE" sz="1100" dirty="0"/>
          </a:p>
        </p:txBody>
      </p:sp>
      <p:sp>
        <p:nvSpPr>
          <p:cNvPr id="29" name="Rectangle 28">
            <a:extLst>
              <a:ext uri="{FF2B5EF4-FFF2-40B4-BE49-F238E27FC236}">
                <a16:creationId xmlns:a16="http://schemas.microsoft.com/office/drawing/2014/main" id="{BD242E24-90C0-E072-7B03-0F389014C71A}"/>
              </a:ext>
            </a:extLst>
          </p:cNvPr>
          <p:cNvSpPr/>
          <p:nvPr/>
        </p:nvSpPr>
        <p:spPr>
          <a:xfrm>
            <a:off x="5973912" y="5464450"/>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CSCT</a:t>
            </a:r>
            <a:endParaRPr lang="fr-BE" sz="1100" dirty="0"/>
          </a:p>
        </p:txBody>
      </p:sp>
      <p:sp>
        <p:nvSpPr>
          <p:cNvPr id="31" name="Rectangle 30">
            <a:extLst>
              <a:ext uri="{FF2B5EF4-FFF2-40B4-BE49-F238E27FC236}">
                <a16:creationId xmlns:a16="http://schemas.microsoft.com/office/drawing/2014/main" id="{DC03572E-E0C2-5C55-8FBE-99676CBE546B}"/>
              </a:ext>
            </a:extLst>
          </p:cNvPr>
          <p:cNvSpPr/>
          <p:nvPr/>
        </p:nvSpPr>
        <p:spPr>
          <a:xfrm>
            <a:off x="5553387" y="2064836"/>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José</a:t>
            </a:r>
            <a:endParaRPr lang="fr-BE" sz="1100" dirty="0"/>
          </a:p>
        </p:txBody>
      </p:sp>
      <p:sp>
        <p:nvSpPr>
          <p:cNvPr id="33" name="Rectangle 32">
            <a:extLst>
              <a:ext uri="{FF2B5EF4-FFF2-40B4-BE49-F238E27FC236}">
                <a16:creationId xmlns:a16="http://schemas.microsoft.com/office/drawing/2014/main" id="{5E043935-D83D-ABB4-FE21-8EC940DF4F08}"/>
              </a:ext>
            </a:extLst>
          </p:cNvPr>
          <p:cNvSpPr/>
          <p:nvPr/>
        </p:nvSpPr>
        <p:spPr>
          <a:xfrm>
            <a:off x="9175372" y="501420"/>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Karlien</a:t>
            </a:r>
            <a:endParaRPr lang="fr-BE" sz="1100" dirty="0"/>
          </a:p>
        </p:txBody>
      </p:sp>
      <p:sp>
        <p:nvSpPr>
          <p:cNvPr id="35" name="Rectangle 34">
            <a:extLst>
              <a:ext uri="{FF2B5EF4-FFF2-40B4-BE49-F238E27FC236}">
                <a16:creationId xmlns:a16="http://schemas.microsoft.com/office/drawing/2014/main" id="{2B27CEF1-CC3C-FB93-E96C-6C89C503409A}"/>
              </a:ext>
            </a:extLst>
          </p:cNvPr>
          <p:cNvSpPr/>
          <p:nvPr/>
        </p:nvSpPr>
        <p:spPr>
          <a:xfrm>
            <a:off x="2389464" y="4510359"/>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Erik</a:t>
            </a:r>
            <a:endParaRPr lang="fr-BE" sz="1100" dirty="0"/>
          </a:p>
        </p:txBody>
      </p:sp>
      <p:sp>
        <p:nvSpPr>
          <p:cNvPr id="37" name="Rectangle 36">
            <a:extLst>
              <a:ext uri="{FF2B5EF4-FFF2-40B4-BE49-F238E27FC236}">
                <a16:creationId xmlns:a16="http://schemas.microsoft.com/office/drawing/2014/main" id="{DB73A5C8-E6F5-AA74-37D2-73EAAD786A45}"/>
              </a:ext>
            </a:extLst>
          </p:cNvPr>
          <p:cNvSpPr/>
          <p:nvPr/>
        </p:nvSpPr>
        <p:spPr>
          <a:xfrm>
            <a:off x="4210851" y="4005645"/>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eHealth</a:t>
            </a:r>
            <a:endParaRPr lang="fr-BE" sz="1100" dirty="0"/>
          </a:p>
        </p:txBody>
      </p:sp>
      <p:sp>
        <p:nvSpPr>
          <p:cNvPr id="38" name="Rectangle 37">
            <a:extLst>
              <a:ext uri="{FF2B5EF4-FFF2-40B4-BE49-F238E27FC236}">
                <a16:creationId xmlns:a16="http://schemas.microsoft.com/office/drawing/2014/main" id="{64195319-0BD5-85A5-900E-4EF21F3B9274}"/>
              </a:ext>
            </a:extLst>
          </p:cNvPr>
          <p:cNvSpPr/>
          <p:nvPr/>
        </p:nvSpPr>
        <p:spPr>
          <a:xfrm>
            <a:off x="6754239" y="4845830"/>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NRC</a:t>
            </a:r>
            <a:endParaRPr lang="fr-BE" sz="1100" dirty="0"/>
          </a:p>
        </p:txBody>
      </p:sp>
      <p:sp>
        <p:nvSpPr>
          <p:cNvPr id="39" name="Rectangle 38">
            <a:extLst>
              <a:ext uri="{FF2B5EF4-FFF2-40B4-BE49-F238E27FC236}">
                <a16:creationId xmlns:a16="http://schemas.microsoft.com/office/drawing/2014/main" id="{1B413252-E448-5918-3801-46836E45A26E}"/>
              </a:ext>
            </a:extLst>
          </p:cNvPr>
          <p:cNvSpPr/>
          <p:nvPr/>
        </p:nvSpPr>
        <p:spPr>
          <a:xfrm>
            <a:off x="6890156" y="2879062"/>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err="1"/>
              <a:t>Coffres</a:t>
            </a:r>
            <a:r>
              <a:rPr lang="en-GB" sz="1100" dirty="0"/>
              <a:t> forts</a:t>
            </a:r>
            <a:endParaRPr lang="fr-BE" sz="1100" dirty="0"/>
          </a:p>
        </p:txBody>
      </p:sp>
      <p:sp>
        <p:nvSpPr>
          <p:cNvPr id="41" name="Rectangle 40">
            <a:extLst>
              <a:ext uri="{FF2B5EF4-FFF2-40B4-BE49-F238E27FC236}">
                <a16:creationId xmlns:a16="http://schemas.microsoft.com/office/drawing/2014/main" id="{CFCBA955-9943-771B-7760-799DF3AF65E4}"/>
              </a:ext>
            </a:extLst>
          </p:cNvPr>
          <p:cNvSpPr/>
          <p:nvPr/>
        </p:nvSpPr>
        <p:spPr>
          <a:xfrm>
            <a:off x="133153" y="5946785"/>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SPF</a:t>
            </a:r>
            <a:endParaRPr lang="fr-BE" sz="1100" dirty="0"/>
          </a:p>
        </p:txBody>
      </p:sp>
      <p:sp>
        <p:nvSpPr>
          <p:cNvPr id="57" name="Rectangle 56">
            <a:extLst>
              <a:ext uri="{FF2B5EF4-FFF2-40B4-BE49-F238E27FC236}">
                <a16:creationId xmlns:a16="http://schemas.microsoft.com/office/drawing/2014/main" id="{C8E85E6D-0575-AA1C-882A-6E8CBBCB6B64}"/>
              </a:ext>
            </a:extLst>
          </p:cNvPr>
          <p:cNvSpPr/>
          <p:nvPr/>
        </p:nvSpPr>
        <p:spPr>
          <a:xfrm>
            <a:off x="2840164" y="3199632"/>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Mike</a:t>
            </a:r>
            <a:endParaRPr lang="fr-BE" sz="1100" dirty="0"/>
          </a:p>
        </p:txBody>
      </p:sp>
      <p:sp>
        <p:nvSpPr>
          <p:cNvPr id="15" name="Rectangle 14">
            <a:extLst>
              <a:ext uri="{FF2B5EF4-FFF2-40B4-BE49-F238E27FC236}">
                <a16:creationId xmlns:a16="http://schemas.microsoft.com/office/drawing/2014/main" id="{3A71FADB-247A-6424-0AA4-FC4065BC5B4A}"/>
              </a:ext>
            </a:extLst>
          </p:cNvPr>
          <p:cNvSpPr/>
          <p:nvPr/>
        </p:nvSpPr>
        <p:spPr>
          <a:xfrm>
            <a:off x="6295403" y="6289388"/>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Project Manager</a:t>
            </a:r>
            <a:endParaRPr lang="fr-BE" sz="1100" dirty="0"/>
          </a:p>
        </p:txBody>
      </p:sp>
      <p:sp>
        <p:nvSpPr>
          <p:cNvPr id="16" name="Oval 15">
            <a:extLst>
              <a:ext uri="{FF2B5EF4-FFF2-40B4-BE49-F238E27FC236}">
                <a16:creationId xmlns:a16="http://schemas.microsoft.com/office/drawing/2014/main" id="{BED51ADE-AE52-273B-9D54-54F388D6EE4E}"/>
              </a:ext>
            </a:extLst>
          </p:cNvPr>
          <p:cNvSpPr/>
          <p:nvPr/>
        </p:nvSpPr>
        <p:spPr>
          <a:xfrm>
            <a:off x="9165500" y="3126537"/>
            <a:ext cx="1325460" cy="49495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a:solidFill>
                  <a:schemeClr val="accent6">
                    <a:lumMod val="60000"/>
                    <a:lumOff val="40000"/>
                  </a:schemeClr>
                </a:solidFill>
              </a:rPr>
              <a:t>Soft</a:t>
            </a:r>
          </a:p>
          <a:p>
            <a:pPr algn="ctr"/>
            <a:r>
              <a:rPr lang="en-GB" sz="1100" dirty="0" err="1">
                <a:solidFill>
                  <a:schemeClr val="accent6">
                    <a:lumMod val="60000"/>
                    <a:lumOff val="40000"/>
                  </a:schemeClr>
                </a:solidFill>
              </a:rPr>
              <a:t>communicat</a:t>
            </a:r>
            <a:endParaRPr lang="fr-BE" sz="1100" dirty="0">
              <a:solidFill>
                <a:schemeClr val="accent6">
                  <a:lumMod val="60000"/>
                  <a:lumOff val="40000"/>
                </a:schemeClr>
              </a:solidFill>
            </a:endParaRPr>
          </a:p>
        </p:txBody>
      </p:sp>
      <p:cxnSp>
        <p:nvCxnSpPr>
          <p:cNvPr id="20" name="Straight Connector 19">
            <a:extLst>
              <a:ext uri="{FF2B5EF4-FFF2-40B4-BE49-F238E27FC236}">
                <a16:creationId xmlns:a16="http://schemas.microsoft.com/office/drawing/2014/main" id="{EE3B3E61-BCAE-E8CB-51EE-31065EA0C969}"/>
              </a:ext>
            </a:extLst>
          </p:cNvPr>
          <p:cNvCxnSpPr>
            <a:stCxn id="31" idx="0"/>
            <a:endCxn id="21" idx="5"/>
          </p:cNvCxnSpPr>
          <p:nvPr/>
        </p:nvCxnSpPr>
        <p:spPr>
          <a:xfrm flipH="1" flipV="1">
            <a:off x="5675313" y="1658745"/>
            <a:ext cx="486276" cy="406091"/>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B75D9D46-B899-40AF-551E-E9CEF9C54B80}"/>
              </a:ext>
            </a:extLst>
          </p:cNvPr>
          <p:cNvCxnSpPr>
            <a:stCxn id="31" idx="0"/>
            <a:endCxn id="7" idx="3"/>
          </p:cNvCxnSpPr>
          <p:nvPr/>
        </p:nvCxnSpPr>
        <p:spPr>
          <a:xfrm flipV="1">
            <a:off x="6161589" y="1893461"/>
            <a:ext cx="962527" cy="171375"/>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4C5A4163-3D85-2340-C829-EC0DE1CD50F6}"/>
              </a:ext>
            </a:extLst>
          </p:cNvPr>
          <p:cNvCxnSpPr>
            <a:stCxn id="31" idx="3"/>
            <a:endCxn id="11" idx="2"/>
          </p:cNvCxnSpPr>
          <p:nvPr/>
        </p:nvCxnSpPr>
        <p:spPr>
          <a:xfrm>
            <a:off x="6769790" y="2274561"/>
            <a:ext cx="1512547" cy="36307"/>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EA9C2542-6179-9F2A-6C46-97199D45A738}"/>
              </a:ext>
            </a:extLst>
          </p:cNvPr>
          <p:cNvCxnSpPr>
            <a:stCxn id="57" idx="0"/>
            <a:endCxn id="57" idx="0"/>
          </p:cNvCxnSpPr>
          <p:nvPr/>
        </p:nvCxnSpPr>
        <p:spPr>
          <a:xfrm>
            <a:off x="3448366" y="31996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8C3CD0-62ED-3B33-398E-4E6C444CADFA}"/>
              </a:ext>
            </a:extLst>
          </p:cNvPr>
          <p:cNvCxnSpPr>
            <a:stCxn id="57" idx="1"/>
            <a:endCxn id="4" idx="5"/>
          </p:cNvCxnSpPr>
          <p:nvPr/>
        </p:nvCxnSpPr>
        <p:spPr>
          <a:xfrm flipH="1" flipV="1">
            <a:off x="2424040" y="2342043"/>
            <a:ext cx="416124" cy="1067314"/>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67A4674-C7FD-C800-0D35-06D32373185E}"/>
              </a:ext>
            </a:extLst>
          </p:cNvPr>
          <p:cNvCxnSpPr>
            <a:stCxn id="57" idx="1"/>
            <a:endCxn id="9" idx="6"/>
          </p:cNvCxnSpPr>
          <p:nvPr/>
        </p:nvCxnSpPr>
        <p:spPr>
          <a:xfrm flipH="1" flipV="1">
            <a:off x="1668688" y="3126538"/>
            <a:ext cx="1171476" cy="282819"/>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2D4239C1-2055-6D2D-A141-5371C19CE364}"/>
              </a:ext>
            </a:extLst>
          </p:cNvPr>
          <p:cNvCxnSpPr>
            <a:stCxn id="57" idx="1"/>
            <a:endCxn id="6" idx="7"/>
          </p:cNvCxnSpPr>
          <p:nvPr/>
        </p:nvCxnSpPr>
        <p:spPr>
          <a:xfrm flipH="1">
            <a:off x="1594863" y="3409357"/>
            <a:ext cx="1245301" cy="677920"/>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2CBD584B-A2DD-6BF7-0709-9ED0496B475E}"/>
              </a:ext>
            </a:extLst>
          </p:cNvPr>
          <p:cNvCxnSpPr>
            <a:cxnSpLocks/>
            <a:stCxn id="57" idx="1"/>
            <a:endCxn id="8" idx="0"/>
          </p:cNvCxnSpPr>
          <p:nvPr/>
        </p:nvCxnSpPr>
        <p:spPr>
          <a:xfrm flipH="1">
            <a:off x="1643502" y="3409357"/>
            <a:ext cx="1196662" cy="1732423"/>
          </a:xfrm>
          <a:prstGeom prst="line">
            <a:avLst/>
          </a:prstGeom>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1E4B6959-EB92-DB9D-196F-EE5EE4B1C1E8}"/>
              </a:ext>
            </a:extLst>
          </p:cNvPr>
          <p:cNvCxnSpPr>
            <a:cxnSpLocks/>
            <a:stCxn id="15" idx="1"/>
            <a:endCxn id="5" idx="6"/>
          </p:cNvCxnSpPr>
          <p:nvPr/>
        </p:nvCxnSpPr>
        <p:spPr>
          <a:xfrm flipH="1" flipV="1">
            <a:off x="5793789" y="6007638"/>
            <a:ext cx="501614" cy="491475"/>
          </a:xfrm>
          <a:prstGeom prst="line">
            <a:avLst/>
          </a:prstGeom>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28D271D7-DC69-A38C-880A-874BAB34AE39}"/>
              </a:ext>
            </a:extLst>
          </p:cNvPr>
          <p:cNvCxnSpPr>
            <a:cxnSpLocks/>
            <a:stCxn id="29" idx="1"/>
            <a:endCxn id="5" idx="6"/>
          </p:cNvCxnSpPr>
          <p:nvPr/>
        </p:nvCxnSpPr>
        <p:spPr>
          <a:xfrm flipH="1">
            <a:off x="5793789" y="5674175"/>
            <a:ext cx="180123" cy="333463"/>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789ABC2F-170C-83EA-E493-64C900F880E5}"/>
              </a:ext>
            </a:extLst>
          </p:cNvPr>
          <p:cNvCxnSpPr>
            <a:stCxn id="25" idx="1"/>
            <a:endCxn id="11" idx="6"/>
          </p:cNvCxnSpPr>
          <p:nvPr/>
        </p:nvCxnSpPr>
        <p:spPr>
          <a:xfrm flipH="1">
            <a:off x="9607797" y="2303557"/>
            <a:ext cx="1123598" cy="7311"/>
          </a:xfrm>
          <a:prstGeom prst="line">
            <a:avLst/>
          </a:prstGeom>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ABAA933C-25BC-B312-200C-1E44B22D0B01}"/>
              </a:ext>
            </a:extLst>
          </p:cNvPr>
          <p:cNvCxnSpPr>
            <a:cxnSpLocks/>
            <a:stCxn id="25" idx="1"/>
            <a:endCxn id="16" idx="0"/>
          </p:cNvCxnSpPr>
          <p:nvPr/>
        </p:nvCxnSpPr>
        <p:spPr>
          <a:xfrm flipH="1">
            <a:off x="9828230" y="2303557"/>
            <a:ext cx="903165" cy="822980"/>
          </a:xfrm>
          <a:prstGeom prst="line">
            <a:avLst/>
          </a:prstGeom>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5C3DD134-6F23-3555-60FE-FE1EAE66EAD4}"/>
              </a:ext>
            </a:extLst>
          </p:cNvPr>
          <p:cNvCxnSpPr>
            <a:cxnSpLocks/>
            <a:stCxn id="25" idx="2"/>
            <a:endCxn id="19" idx="0"/>
          </p:cNvCxnSpPr>
          <p:nvPr/>
        </p:nvCxnSpPr>
        <p:spPr>
          <a:xfrm flipH="1">
            <a:off x="10695304" y="2513282"/>
            <a:ext cx="644293" cy="1405885"/>
          </a:xfrm>
          <a:prstGeom prst="line">
            <a:avLst/>
          </a:prstGeom>
        </p:spPr>
        <p:style>
          <a:lnRef idx="1">
            <a:schemeClr val="accent2"/>
          </a:lnRef>
          <a:fillRef idx="0">
            <a:schemeClr val="accent2"/>
          </a:fillRef>
          <a:effectRef idx="0">
            <a:schemeClr val="accent2"/>
          </a:effectRef>
          <a:fontRef idx="minor">
            <a:schemeClr val="tx1"/>
          </a:fontRef>
        </p:style>
      </p:cxnSp>
      <p:cxnSp>
        <p:nvCxnSpPr>
          <p:cNvPr id="98" name="Straight Connector 97">
            <a:extLst>
              <a:ext uri="{FF2B5EF4-FFF2-40B4-BE49-F238E27FC236}">
                <a16:creationId xmlns:a16="http://schemas.microsoft.com/office/drawing/2014/main" id="{59FF04C4-706C-F39A-99F6-E7F84FCF52B3}"/>
              </a:ext>
            </a:extLst>
          </p:cNvPr>
          <p:cNvCxnSpPr>
            <a:cxnSpLocks/>
            <a:stCxn id="33" idx="2"/>
            <a:endCxn id="7" idx="6"/>
          </p:cNvCxnSpPr>
          <p:nvPr/>
        </p:nvCxnSpPr>
        <p:spPr>
          <a:xfrm flipH="1">
            <a:off x="8255467" y="920870"/>
            <a:ext cx="1528107" cy="797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0" name="Straight Connector 99">
            <a:extLst>
              <a:ext uri="{FF2B5EF4-FFF2-40B4-BE49-F238E27FC236}">
                <a16:creationId xmlns:a16="http://schemas.microsoft.com/office/drawing/2014/main" id="{4A6634BA-EA8A-4463-0A63-9A2E9C81252A}"/>
              </a:ext>
            </a:extLst>
          </p:cNvPr>
          <p:cNvCxnSpPr>
            <a:cxnSpLocks/>
            <a:stCxn id="33" idx="2"/>
            <a:endCxn id="11" idx="0"/>
          </p:cNvCxnSpPr>
          <p:nvPr/>
        </p:nvCxnSpPr>
        <p:spPr>
          <a:xfrm flipH="1">
            <a:off x="8945067" y="920870"/>
            <a:ext cx="838507" cy="11425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0" name="Straight Connector 109">
            <a:extLst>
              <a:ext uri="{FF2B5EF4-FFF2-40B4-BE49-F238E27FC236}">
                <a16:creationId xmlns:a16="http://schemas.microsoft.com/office/drawing/2014/main" id="{6C97FB4B-890E-8A7F-63D4-68D35048CC24}"/>
              </a:ext>
            </a:extLst>
          </p:cNvPr>
          <p:cNvCxnSpPr>
            <a:cxnSpLocks/>
            <a:stCxn id="33" idx="2"/>
            <a:endCxn id="16" idx="0"/>
          </p:cNvCxnSpPr>
          <p:nvPr/>
        </p:nvCxnSpPr>
        <p:spPr>
          <a:xfrm>
            <a:off x="9783574" y="920870"/>
            <a:ext cx="44656" cy="2205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130" name="Straight Connector 129">
            <a:extLst>
              <a:ext uri="{FF2B5EF4-FFF2-40B4-BE49-F238E27FC236}">
                <a16:creationId xmlns:a16="http://schemas.microsoft.com/office/drawing/2014/main" id="{2A3A151F-07E6-4D2D-17E3-CA7160978046}"/>
              </a:ext>
            </a:extLst>
          </p:cNvPr>
          <p:cNvCxnSpPr>
            <a:stCxn id="39" idx="3"/>
            <a:endCxn id="19" idx="2"/>
          </p:cNvCxnSpPr>
          <p:nvPr/>
        </p:nvCxnSpPr>
        <p:spPr>
          <a:xfrm>
            <a:off x="8106559" y="3088787"/>
            <a:ext cx="1926015" cy="1077856"/>
          </a:xfrm>
          <a:prstGeom prst="line">
            <a:avLst/>
          </a:prstGeom>
        </p:spPr>
        <p:style>
          <a:lnRef idx="1">
            <a:schemeClr val="accent2"/>
          </a:lnRef>
          <a:fillRef idx="0">
            <a:schemeClr val="accent2"/>
          </a:fillRef>
          <a:effectRef idx="0">
            <a:schemeClr val="accent2"/>
          </a:effectRef>
          <a:fontRef idx="minor">
            <a:schemeClr val="tx1"/>
          </a:fontRef>
        </p:style>
      </p:cxnSp>
      <p:cxnSp>
        <p:nvCxnSpPr>
          <p:cNvPr id="132" name="Straight Connector 131">
            <a:extLst>
              <a:ext uri="{FF2B5EF4-FFF2-40B4-BE49-F238E27FC236}">
                <a16:creationId xmlns:a16="http://schemas.microsoft.com/office/drawing/2014/main" id="{FB171F07-62E5-3D06-10C3-03241A1EE807}"/>
              </a:ext>
            </a:extLst>
          </p:cNvPr>
          <p:cNvCxnSpPr>
            <a:stCxn id="39" idx="3"/>
            <a:endCxn id="16" idx="2"/>
          </p:cNvCxnSpPr>
          <p:nvPr/>
        </p:nvCxnSpPr>
        <p:spPr>
          <a:xfrm>
            <a:off x="8106559" y="3088787"/>
            <a:ext cx="1058941" cy="2852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34" name="Straight Connector 133">
            <a:extLst>
              <a:ext uri="{FF2B5EF4-FFF2-40B4-BE49-F238E27FC236}">
                <a16:creationId xmlns:a16="http://schemas.microsoft.com/office/drawing/2014/main" id="{8B46E9BC-B955-4665-0A09-280569681477}"/>
              </a:ext>
            </a:extLst>
          </p:cNvPr>
          <p:cNvCxnSpPr>
            <a:stCxn id="39" idx="3"/>
            <a:endCxn id="11" idx="4"/>
          </p:cNvCxnSpPr>
          <p:nvPr/>
        </p:nvCxnSpPr>
        <p:spPr>
          <a:xfrm flipV="1">
            <a:off x="8106559" y="2558343"/>
            <a:ext cx="838508" cy="530444"/>
          </a:xfrm>
          <a:prstGeom prst="line">
            <a:avLst/>
          </a:prstGeom>
        </p:spPr>
        <p:style>
          <a:lnRef idx="1">
            <a:schemeClr val="accent2"/>
          </a:lnRef>
          <a:fillRef idx="0">
            <a:schemeClr val="accent2"/>
          </a:fillRef>
          <a:effectRef idx="0">
            <a:schemeClr val="accent2"/>
          </a:effectRef>
          <a:fontRef idx="minor">
            <a:schemeClr val="tx1"/>
          </a:fontRef>
        </p:style>
      </p:cxnSp>
      <p:cxnSp>
        <p:nvCxnSpPr>
          <p:cNvPr id="138" name="Straight Connector 137">
            <a:extLst>
              <a:ext uri="{FF2B5EF4-FFF2-40B4-BE49-F238E27FC236}">
                <a16:creationId xmlns:a16="http://schemas.microsoft.com/office/drawing/2014/main" id="{7F1A31AC-2524-67A6-64F2-D59422F962F7}"/>
              </a:ext>
            </a:extLst>
          </p:cNvPr>
          <p:cNvCxnSpPr>
            <a:stCxn id="39" idx="1"/>
            <a:endCxn id="9" idx="6"/>
          </p:cNvCxnSpPr>
          <p:nvPr/>
        </p:nvCxnSpPr>
        <p:spPr>
          <a:xfrm flipH="1">
            <a:off x="1668688" y="3088787"/>
            <a:ext cx="5221468" cy="37751"/>
          </a:xfrm>
          <a:prstGeom prst="line">
            <a:avLst/>
          </a:prstGeom>
        </p:spPr>
        <p:style>
          <a:lnRef idx="1">
            <a:schemeClr val="accent2"/>
          </a:lnRef>
          <a:fillRef idx="0">
            <a:schemeClr val="accent2"/>
          </a:fillRef>
          <a:effectRef idx="0">
            <a:schemeClr val="accent2"/>
          </a:effectRef>
          <a:fontRef idx="minor">
            <a:schemeClr val="tx1"/>
          </a:fontRef>
        </p:style>
      </p:cxnSp>
      <p:cxnSp>
        <p:nvCxnSpPr>
          <p:cNvPr id="140" name="Straight Connector 139">
            <a:extLst>
              <a:ext uri="{FF2B5EF4-FFF2-40B4-BE49-F238E27FC236}">
                <a16:creationId xmlns:a16="http://schemas.microsoft.com/office/drawing/2014/main" id="{9ADD536A-0D19-F402-B484-65B8F5B8D9C7}"/>
              </a:ext>
            </a:extLst>
          </p:cNvPr>
          <p:cNvCxnSpPr>
            <a:stCxn id="35" idx="1"/>
            <a:endCxn id="6" idx="6"/>
          </p:cNvCxnSpPr>
          <p:nvPr/>
        </p:nvCxnSpPr>
        <p:spPr>
          <a:xfrm flipH="1" flipV="1">
            <a:off x="1788972" y="4262269"/>
            <a:ext cx="600492" cy="457815"/>
          </a:xfrm>
          <a:prstGeom prst="line">
            <a:avLst/>
          </a:prstGeom>
        </p:spPr>
        <p:style>
          <a:lnRef idx="1">
            <a:schemeClr val="accent2"/>
          </a:lnRef>
          <a:fillRef idx="0">
            <a:schemeClr val="accent2"/>
          </a:fillRef>
          <a:effectRef idx="0">
            <a:schemeClr val="accent2"/>
          </a:effectRef>
          <a:fontRef idx="minor">
            <a:schemeClr val="tx1"/>
          </a:fontRef>
        </p:style>
      </p:cxnSp>
      <p:cxnSp>
        <p:nvCxnSpPr>
          <p:cNvPr id="142" name="Straight Connector 141">
            <a:extLst>
              <a:ext uri="{FF2B5EF4-FFF2-40B4-BE49-F238E27FC236}">
                <a16:creationId xmlns:a16="http://schemas.microsoft.com/office/drawing/2014/main" id="{01A05B05-B8E4-934A-8867-45742BFA1731}"/>
              </a:ext>
            </a:extLst>
          </p:cNvPr>
          <p:cNvCxnSpPr>
            <a:stCxn id="35" idx="1"/>
            <a:endCxn id="8" idx="7"/>
          </p:cNvCxnSpPr>
          <p:nvPr/>
        </p:nvCxnSpPr>
        <p:spPr>
          <a:xfrm flipH="1">
            <a:off x="2112123" y="4720084"/>
            <a:ext cx="277341" cy="49418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4" name="Straight Connector 143">
            <a:extLst>
              <a:ext uri="{FF2B5EF4-FFF2-40B4-BE49-F238E27FC236}">
                <a16:creationId xmlns:a16="http://schemas.microsoft.com/office/drawing/2014/main" id="{3154ED12-E02B-FC1D-A5D0-153468D12EAB}"/>
              </a:ext>
            </a:extLst>
          </p:cNvPr>
          <p:cNvCxnSpPr>
            <a:stCxn id="35" idx="2"/>
            <a:endCxn id="3" idx="0"/>
          </p:cNvCxnSpPr>
          <p:nvPr/>
        </p:nvCxnSpPr>
        <p:spPr>
          <a:xfrm flipH="1">
            <a:off x="2680817" y="4929809"/>
            <a:ext cx="316849" cy="7695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9" name="Straight Connector 148">
            <a:extLst>
              <a:ext uri="{FF2B5EF4-FFF2-40B4-BE49-F238E27FC236}">
                <a16:creationId xmlns:a16="http://schemas.microsoft.com/office/drawing/2014/main" id="{1D6ABA92-E544-884A-08C4-A4E15D1C119E}"/>
              </a:ext>
            </a:extLst>
          </p:cNvPr>
          <p:cNvCxnSpPr>
            <a:cxnSpLocks/>
            <a:stCxn id="27" idx="3"/>
            <a:endCxn id="5" idx="4"/>
          </p:cNvCxnSpPr>
          <p:nvPr/>
        </p:nvCxnSpPr>
        <p:spPr>
          <a:xfrm flipV="1">
            <a:off x="4287758" y="6255113"/>
            <a:ext cx="843301" cy="292043"/>
          </a:xfrm>
          <a:prstGeom prst="line">
            <a:avLst/>
          </a:prstGeom>
        </p:spPr>
        <p:style>
          <a:lnRef idx="1">
            <a:schemeClr val="accent2"/>
          </a:lnRef>
          <a:fillRef idx="0">
            <a:schemeClr val="accent2"/>
          </a:fillRef>
          <a:effectRef idx="0">
            <a:schemeClr val="accent2"/>
          </a:effectRef>
          <a:fontRef idx="minor">
            <a:schemeClr val="tx1"/>
          </a:fontRef>
        </p:style>
      </p:cxnSp>
      <p:cxnSp>
        <p:nvCxnSpPr>
          <p:cNvPr id="157" name="Straight Connector 156">
            <a:extLst>
              <a:ext uri="{FF2B5EF4-FFF2-40B4-BE49-F238E27FC236}">
                <a16:creationId xmlns:a16="http://schemas.microsoft.com/office/drawing/2014/main" id="{C4B61383-BEA5-500F-9120-08B337AA3F64}"/>
              </a:ext>
            </a:extLst>
          </p:cNvPr>
          <p:cNvCxnSpPr>
            <a:stCxn id="41" idx="0"/>
            <a:endCxn id="6" idx="4"/>
          </p:cNvCxnSpPr>
          <p:nvPr/>
        </p:nvCxnSpPr>
        <p:spPr>
          <a:xfrm flipV="1">
            <a:off x="741355" y="4509744"/>
            <a:ext cx="384887" cy="1437041"/>
          </a:xfrm>
          <a:prstGeom prst="line">
            <a:avLst/>
          </a:prstGeom>
        </p:spPr>
        <p:style>
          <a:lnRef idx="1">
            <a:schemeClr val="accent2"/>
          </a:lnRef>
          <a:fillRef idx="0">
            <a:schemeClr val="accent2"/>
          </a:fillRef>
          <a:effectRef idx="0">
            <a:schemeClr val="accent2"/>
          </a:effectRef>
          <a:fontRef idx="minor">
            <a:schemeClr val="tx1"/>
          </a:fontRef>
        </p:style>
      </p:cxnSp>
      <p:cxnSp>
        <p:nvCxnSpPr>
          <p:cNvPr id="162" name="Straight Connector 161">
            <a:extLst>
              <a:ext uri="{FF2B5EF4-FFF2-40B4-BE49-F238E27FC236}">
                <a16:creationId xmlns:a16="http://schemas.microsoft.com/office/drawing/2014/main" id="{1E560471-65DC-6973-7295-66E52E44F8E8}"/>
              </a:ext>
            </a:extLst>
          </p:cNvPr>
          <p:cNvCxnSpPr>
            <a:stCxn id="41" idx="3"/>
            <a:endCxn id="3" idx="2"/>
          </p:cNvCxnSpPr>
          <p:nvPr/>
        </p:nvCxnSpPr>
        <p:spPr>
          <a:xfrm flipV="1">
            <a:off x="1349556" y="5946785"/>
            <a:ext cx="668531" cy="2097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66" name="Straight Connector 165">
            <a:extLst>
              <a:ext uri="{FF2B5EF4-FFF2-40B4-BE49-F238E27FC236}">
                <a16:creationId xmlns:a16="http://schemas.microsoft.com/office/drawing/2014/main" id="{6DB93CA3-9E49-11FE-72FA-B9B1D45ED0D5}"/>
              </a:ext>
            </a:extLst>
          </p:cNvPr>
          <p:cNvCxnSpPr>
            <a:stCxn id="38" idx="3"/>
            <a:endCxn id="13" idx="2"/>
          </p:cNvCxnSpPr>
          <p:nvPr/>
        </p:nvCxnSpPr>
        <p:spPr>
          <a:xfrm>
            <a:off x="7970642" y="5055555"/>
            <a:ext cx="2154543" cy="2202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8" name="Straight Connector 167">
            <a:extLst>
              <a:ext uri="{FF2B5EF4-FFF2-40B4-BE49-F238E27FC236}">
                <a16:creationId xmlns:a16="http://schemas.microsoft.com/office/drawing/2014/main" id="{265E421E-B6FD-632C-40F9-10AC55C4CF2B}"/>
              </a:ext>
            </a:extLst>
          </p:cNvPr>
          <p:cNvCxnSpPr>
            <a:stCxn id="37" idx="3"/>
            <a:endCxn id="13" idx="2"/>
          </p:cNvCxnSpPr>
          <p:nvPr/>
        </p:nvCxnSpPr>
        <p:spPr>
          <a:xfrm>
            <a:off x="5427254" y="4215370"/>
            <a:ext cx="4697931" cy="86220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1" name="Straight Connector 170">
            <a:extLst>
              <a:ext uri="{FF2B5EF4-FFF2-40B4-BE49-F238E27FC236}">
                <a16:creationId xmlns:a16="http://schemas.microsoft.com/office/drawing/2014/main" id="{E2F7711C-8542-E515-2074-CF9392DF62A8}"/>
              </a:ext>
            </a:extLst>
          </p:cNvPr>
          <p:cNvCxnSpPr>
            <a:stCxn id="23" idx="2"/>
            <a:endCxn id="13" idx="2"/>
          </p:cNvCxnSpPr>
          <p:nvPr/>
        </p:nvCxnSpPr>
        <p:spPr>
          <a:xfrm>
            <a:off x="5841274" y="3677555"/>
            <a:ext cx="4283911" cy="140002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9" name="Straight Connector 178">
            <a:extLst>
              <a:ext uri="{FF2B5EF4-FFF2-40B4-BE49-F238E27FC236}">
                <a16:creationId xmlns:a16="http://schemas.microsoft.com/office/drawing/2014/main" id="{9C5E6811-0C6B-6CE8-B283-A8D4180E69CB}"/>
              </a:ext>
            </a:extLst>
          </p:cNvPr>
          <p:cNvCxnSpPr>
            <a:stCxn id="29" idx="3"/>
            <a:endCxn id="17" idx="0"/>
          </p:cNvCxnSpPr>
          <p:nvPr/>
        </p:nvCxnSpPr>
        <p:spPr>
          <a:xfrm>
            <a:off x="7190315" y="5674175"/>
            <a:ext cx="1112733" cy="171239"/>
          </a:xfrm>
          <a:prstGeom prst="line">
            <a:avLst/>
          </a:prstGeom>
        </p:spPr>
        <p:style>
          <a:lnRef idx="1">
            <a:schemeClr val="accent2"/>
          </a:lnRef>
          <a:fillRef idx="0">
            <a:schemeClr val="accent2"/>
          </a:fillRef>
          <a:effectRef idx="0">
            <a:schemeClr val="accent2"/>
          </a:effectRef>
          <a:fontRef idx="minor">
            <a:schemeClr val="tx1"/>
          </a:fontRef>
        </p:style>
      </p:cxnSp>
      <p:cxnSp>
        <p:nvCxnSpPr>
          <p:cNvPr id="181" name="Straight Connector 180">
            <a:extLst>
              <a:ext uri="{FF2B5EF4-FFF2-40B4-BE49-F238E27FC236}">
                <a16:creationId xmlns:a16="http://schemas.microsoft.com/office/drawing/2014/main" id="{6D9B54D5-3189-42DC-EACF-0F1384392356}"/>
              </a:ext>
            </a:extLst>
          </p:cNvPr>
          <p:cNvCxnSpPr>
            <a:stCxn id="38" idx="3"/>
            <a:endCxn id="17" idx="0"/>
          </p:cNvCxnSpPr>
          <p:nvPr/>
        </p:nvCxnSpPr>
        <p:spPr>
          <a:xfrm>
            <a:off x="7970642" y="5055555"/>
            <a:ext cx="332406" cy="78985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4" name="Straight Connector 193">
            <a:extLst>
              <a:ext uri="{FF2B5EF4-FFF2-40B4-BE49-F238E27FC236}">
                <a16:creationId xmlns:a16="http://schemas.microsoft.com/office/drawing/2014/main" id="{37711A93-8CD5-892C-7606-B862551A12D5}"/>
              </a:ext>
            </a:extLst>
          </p:cNvPr>
          <p:cNvCxnSpPr>
            <a:stCxn id="23" idx="0"/>
            <a:endCxn id="21" idx="4"/>
          </p:cNvCxnSpPr>
          <p:nvPr/>
        </p:nvCxnSpPr>
        <p:spPr>
          <a:xfrm flipH="1" flipV="1">
            <a:off x="5206692" y="1731229"/>
            <a:ext cx="634582" cy="1526876"/>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6" name="Straight Connector 195">
            <a:extLst>
              <a:ext uri="{FF2B5EF4-FFF2-40B4-BE49-F238E27FC236}">
                <a16:creationId xmlns:a16="http://schemas.microsoft.com/office/drawing/2014/main" id="{1736FE4D-BBF2-EEF7-6116-D64543CBC7F6}"/>
              </a:ext>
            </a:extLst>
          </p:cNvPr>
          <p:cNvCxnSpPr>
            <a:stCxn id="23" idx="0"/>
            <a:endCxn id="2" idx="5"/>
          </p:cNvCxnSpPr>
          <p:nvPr/>
        </p:nvCxnSpPr>
        <p:spPr>
          <a:xfrm flipH="1" flipV="1">
            <a:off x="3971767" y="1868750"/>
            <a:ext cx="1869507" cy="138935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6" name="Straight Connector 215">
            <a:extLst>
              <a:ext uri="{FF2B5EF4-FFF2-40B4-BE49-F238E27FC236}">
                <a16:creationId xmlns:a16="http://schemas.microsoft.com/office/drawing/2014/main" id="{9477E623-7078-C066-7443-07EC8D703C72}"/>
              </a:ext>
            </a:extLst>
          </p:cNvPr>
          <p:cNvCxnSpPr>
            <a:cxnSpLocks/>
            <a:stCxn id="23" idx="3"/>
            <a:endCxn id="11" idx="2"/>
          </p:cNvCxnSpPr>
          <p:nvPr/>
        </p:nvCxnSpPr>
        <p:spPr>
          <a:xfrm flipV="1">
            <a:off x="6449475" y="2310868"/>
            <a:ext cx="1832862" cy="11569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8" name="Straight Connector 217">
            <a:extLst>
              <a:ext uri="{FF2B5EF4-FFF2-40B4-BE49-F238E27FC236}">
                <a16:creationId xmlns:a16="http://schemas.microsoft.com/office/drawing/2014/main" id="{BAAA9AEB-C25B-8E2C-7663-5C103E31258E}"/>
              </a:ext>
            </a:extLst>
          </p:cNvPr>
          <p:cNvCxnSpPr>
            <a:stCxn id="23" idx="3"/>
            <a:endCxn id="16" idx="2"/>
          </p:cNvCxnSpPr>
          <p:nvPr/>
        </p:nvCxnSpPr>
        <p:spPr>
          <a:xfrm flipV="1">
            <a:off x="6449475" y="3374013"/>
            <a:ext cx="2716025" cy="9381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0" name="Straight Connector 219">
            <a:extLst>
              <a:ext uri="{FF2B5EF4-FFF2-40B4-BE49-F238E27FC236}">
                <a16:creationId xmlns:a16="http://schemas.microsoft.com/office/drawing/2014/main" id="{DDEC7231-7325-0A2A-CF2D-89B590C0BA86}"/>
              </a:ext>
            </a:extLst>
          </p:cNvPr>
          <p:cNvCxnSpPr>
            <a:stCxn id="23" idx="3"/>
            <a:endCxn id="19" idx="2"/>
          </p:cNvCxnSpPr>
          <p:nvPr/>
        </p:nvCxnSpPr>
        <p:spPr>
          <a:xfrm>
            <a:off x="6449475" y="3467830"/>
            <a:ext cx="3583099" cy="6988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6" name="Straight Connector 225">
            <a:extLst>
              <a:ext uri="{FF2B5EF4-FFF2-40B4-BE49-F238E27FC236}">
                <a16:creationId xmlns:a16="http://schemas.microsoft.com/office/drawing/2014/main" id="{0498CD71-55A2-80F7-AFEA-71148F2F70A9}"/>
              </a:ext>
            </a:extLst>
          </p:cNvPr>
          <p:cNvCxnSpPr>
            <a:stCxn id="23" idx="2"/>
            <a:endCxn id="17" idx="0"/>
          </p:cNvCxnSpPr>
          <p:nvPr/>
        </p:nvCxnSpPr>
        <p:spPr>
          <a:xfrm>
            <a:off x="5841274" y="3677555"/>
            <a:ext cx="2461774" cy="216785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8" name="Straight Connector 227">
            <a:extLst>
              <a:ext uri="{FF2B5EF4-FFF2-40B4-BE49-F238E27FC236}">
                <a16:creationId xmlns:a16="http://schemas.microsoft.com/office/drawing/2014/main" id="{F5C544C4-59D6-6814-04F6-2B35CDE2A7CE}"/>
              </a:ext>
            </a:extLst>
          </p:cNvPr>
          <p:cNvCxnSpPr>
            <a:cxnSpLocks/>
            <a:stCxn id="23" idx="2"/>
            <a:endCxn id="5" idx="0"/>
          </p:cNvCxnSpPr>
          <p:nvPr/>
        </p:nvCxnSpPr>
        <p:spPr>
          <a:xfrm flipH="1">
            <a:off x="5131059" y="3677555"/>
            <a:ext cx="710215" cy="208260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4" name="Straight Connector 233">
            <a:extLst>
              <a:ext uri="{FF2B5EF4-FFF2-40B4-BE49-F238E27FC236}">
                <a16:creationId xmlns:a16="http://schemas.microsoft.com/office/drawing/2014/main" id="{611ABBDF-BE88-83EF-7949-DE45B5E85405}"/>
              </a:ext>
            </a:extLst>
          </p:cNvPr>
          <p:cNvCxnSpPr>
            <a:cxnSpLocks/>
            <a:stCxn id="23" idx="0"/>
            <a:endCxn id="7" idx="4"/>
          </p:cNvCxnSpPr>
          <p:nvPr/>
        </p:nvCxnSpPr>
        <p:spPr>
          <a:xfrm flipV="1">
            <a:off x="5841274" y="1965945"/>
            <a:ext cx="1751463" cy="129216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5" name="Straight Connector 244">
            <a:extLst>
              <a:ext uri="{FF2B5EF4-FFF2-40B4-BE49-F238E27FC236}">
                <a16:creationId xmlns:a16="http://schemas.microsoft.com/office/drawing/2014/main" id="{3812E93A-2147-DB86-B5DC-B1FFEE18457F}"/>
              </a:ext>
            </a:extLst>
          </p:cNvPr>
          <p:cNvCxnSpPr>
            <a:stCxn id="23" idx="1"/>
            <a:endCxn id="4" idx="5"/>
          </p:cNvCxnSpPr>
          <p:nvPr/>
        </p:nvCxnSpPr>
        <p:spPr>
          <a:xfrm flipH="1" flipV="1">
            <a:off x="2424040" y="2342043"/>
            <a:ext cx="2809032" cy="112578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7" name="Straight Connector 246">
            <a:extLst>
              <a:ext uri="{FF2B5EF4-FFF2-40B4-BE49-F238E27FC236}">
                <a16:creationId xmlns:a16="http://schemas.microsoft.com/office/drawing/2014/main" id="{680EA93C-350C-9BEA-4814-AD349FC1C403}"/>
              </a:ext>
            </a:extLst>
          </p:cNvPr>
          <p:cNvCxnSpPr>
            <a:stCxn id="23" idx="1"/>
            <a:endCxn id="9" idx="6"/>
          </p:cNvCxnSpPr>
          <p:nvPr/>
        </p:nvCxnSpPr>
        <p:spPr>
          <a:xfrm flipH="1" flipV="1">
            <a:off x="1668688" y="3126538"/>
            <a:ext cx="3564384" cy="34129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9" name="Straight Connector 248">
            <a:extLst>
              <a:ext uri="{FF2B5EF4-FFF2-40B4-BE49-F238E27FC236}">
                <a16:creationId xmlns:a16="http://schemas.microsoft.com/office/drawing/2014/main" id="{821AA355-BCE9-889F-E871-D07A8D1D9089}"/>
              </a:ext>
            </a:extLst>
          </p:cNvPr>
          <p:cNvCxnSpPr>
            <a:stCxn id="23" idx="1"/>
            <a:endCxn id="6" idx="6"/>
          </p:cNvCxnSpPr>
          <p:nvPr/>
        </p:nvCxnSpPr>
        <p:spPr>
          <a:xfrm flipH="1">
            <a:off x="1788972" y="3467830"/>
            <a:ext cx="3444100" cy="7944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1" name="Straight Connector 250">
            <a:extLst>
              <a:ext uri="{FF2B5EF4-FFF2-40B4-BE49-F238E27FC236}">
                <a16:creationId xmlns:a16="http://schemas.microsoft.com/office/drawing/2014/main" id="{B4D4FAD1-08A8-30C7-9B80-AC0281EFE942}"/>
              </a:ext>
            </a:extLst>
          </p:cNvPr>
          <p:cNvCxnSpPr>
            <a:stCxn id="23" idx="1"/>
            <a:endCxn id="8" idx="7"/>
          </p:cNvCxnSpPr>
          <p:nvPr/>
        </p:nvCxnSpPr>
        <p:spPr>
          <a:xfrm flipH="1">
            <a:off x="2112123" y="3467830"/>
            <a:ext cx="3120949" cy="1746434"/>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5" name="Straight Connector 254">
            <a:extLst>
              <a:ext uri="{FF2B5EF4-FFF2-40B4-BE49-F238E27FC236}">
                <a16:creationId xmlns:a16="http://schemas.microsoft.com/office/drawing/2014/main" id="{757C0152-E492-D9B6-AD17-732B9FD6BA0A}"/>
              </a:ext>
            </a:extLst>
          </p:cNvPr>
          <p:cNvCxnSpPr>
            <a:cxnSpLocks/>
            <a:stCxn id="37" idx="2"/>
            <a:endCxn id="5" idx="0"/>
          </p:cNvCxnSpPr>
          <p:nvPr/>
        </p:nvCxnSpPr>
        <p:spPr>
          <a:xfrm>
            <a:off x="4819053" y="4425095"/>
            <a:ext cx="312006" cy="133506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7" name="Straight Connector 256">
            <a:extLst>
              <a:ext uri="{FF2B5EF4-FFF2-40B4-BE49-F238E27FC236}">
                <a16:creationId xmlns:a16="http://schemas.microsoft.com/office/drawing/2014/main" id="{B714CF74-E5AF-7F8F-5DD6-0F9755BD748A}"/>
              </a:ext>
            </a:extLst>
          </p:cNvPr>
          <p:cNvCxnSpPr>
            <a:stCxn id="37" idx="1"/>
            <a:endCxn id="9" idx="6"/>
          </p:cNvCxnSpPr>
          <p:nvPr/>
        </p:nvCxnSpPr>
        <p:spPr>
          <a:xfrm flipH="1" flipV="1">
            <a:off x="1668688" y="3126538"/>
            <a:ext cx="2542163" cy="10888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9" name="Straight Connector 258">
            <a:extLst>
              <a:ext uri="{FF2B5EF4-FFF2-40B4-BE49-F238E27FC236}">
                <a16:creationId xmlns:a16="http://schemas.microsoft.com/office/drawing/2014/main" id="{F21B383F-309D-AD01-861F-B4C1B73A41DE}"/>
              </a:ext>
            </a:extLst>
          </p:cNvPr>
          <p:cNvCxnSpPr>
            <a:stCxn id="37" idx="1"/>
            <a:endCxn id="6" idx="6"/>
          </p:cNvCxnSpPr>
          <p:nvPr/>
        </p:nvCxnSpPr>
        <p:spPr>
          <a:xfrm flipH="1">
            <a:off x="1788972" y="4215370"/>
            <a:ext cx="2421879" cy="4689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1" name="Straight Connector 260">
            <a:extLst>
              <a:ext uri="{FF2B5EF4-FFF2-40B4-BE49-F238E27FC236}">
                <a16:creationId xmlns:a16="http://schemas.microsoft.com/office/drawing/2014/main" id="{12408C05-6910-B7C8-6155-7E311BFEC144}"/>
              </a:ext>
            </a:extLst>
          </p:cNvPr>
          <p:cNvCxnSpPr>
            <a:stCxn id="37" idx="3"/>
            <a:endCxn id="7" idx="4"/>
          </p:cNvCxnSpPr>
          <p:nvPr/>
        </p:nvCxnSpPr>
        <p:spPr>
          <a:xfrm flipV="1">
            <a:off x="5427254" y="1965945"/>
            <a:ext cx="2165483" cy="224942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3" name="Straight Connector 262">
            <a:extLst>
              <a:ext uri="{FF2B5EF4-FFF2-40B4-BE49-F238E27FC236}">
                <a16:creationId xmlns:a16="http://schemas.microsoft.com/office/drawing/2014/main" id="{7AB04586-2E83-67EB-DE03-6B305B0EB2DA}"/>
              </a:ext>
            </a:extLst>
          </p:cNvPr>
          <p:cNvCxnSpPr>
            <a:stCxn id="37" idx="3"/>
            <a:endCxn id="16" idx="2"/>
          </p:cNvCxnSpPr>
          <p:nvPr/>
        </p:nvCxnSpPr>
        <p:spPr>
          <a:xfrm flipV="1">
            <a:off x="5427254" y="3374013"/>
            <a:ext cx="3738246" cy="84135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5" name="Straight Connector 264">
            <a:extLst>
              <a:ext uri="{FF2B5EF4-FFF2-40B4-BE49-F238E27FC236}">
                <a16:creationId xmlns:a16="http://schemas.microsoft.com/office/drawing/2014/main" id="{44DD614E-ACB3-126E-C920-C996A2EC3B51}"/>
              </a:ext>
            </a:extLst>
          </p:cNvPr>
          <p:cNvCxnSpPr>
            <a:stCxn id="37" idx="3"/>
            <a:endCxn id="19" idx="2"/>
          </p:cNvCxnSpPr>
          <p:nvPr/>
        </p:nvCxnSpPr>
        <p:spPr>
          <a:xfrm flipV="1">
            <a:off x="5427254" y="4166643"/>
            <a:ext cx="4605320" cy="4872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66" name="Oval 265">
            <a:extLst>
              <a:ext uri="{FF2B5EF4-FFF2-40B4-BE49-F238E27FC236}">
                <a16:creationId xmlns:a16="http://schemas.microsoft.com/office/drawing/2014/main" id="{AA4AEF9B-B875-52EA-0E29-7EDC662B9AF9}"/>
              </a:ext>
            </a:extLst>
          </p:cNvPr>
          <p:cNvSpPr/>
          <p:nvPr/>
        </p:nvSpPr>
        <p:spPr>
          <a:xfrm>
            <a:off x="142382" y="138239"/>
            <a:ext cx="1325460" cy="4949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1 </a:t>
            </a:r>
            <a:r>
              <a:rPr lang="en-GB" sz="1100" dirty="0" err="1">
                <a:solidFill>
                  <a:schemeClr val="accent6">
                    <a:lumMod val="60000"/>
                    <a:lumOff val="40000"/>
                  </a:schemeClr>
                </a:solidFill>
              </a:rPr>
              <a:t>semaine</a:t>
            </a:r>
            <a:endParaRPr lang="fr-BE" sz="1100" dirty="0">
              <a:solidFill>
                <a:schemeClr val="accent6">
                  <a:lumMod val="60000"/>
                  <a:lumOff val="40000"/>
                </a:schemeClr>
              </a:solidFill>
            </a:endParaRPr>
          </a:p>
        </p:txBody>
      </p:sp>
      <p:sp>
        <p:nvSpPr>
          <p:cNvPr id="267" name="Oval 266">
            <a:extLst>
              <a:ext uri="{FF2B5EF4-FFF2-40B4-BE49-F238E27FC236}">
                <a16:creationId xmlns:a16="http://schemas.microsoft.com/office/drawing/2014/main" id="{63E6EED7-E16F-1271-27C7-5D2AFCCA2987}"/>
              </a:ext>
            </a:extLst>
          </p:cNvPr>
          <p:cNvSpPr/>
          <p:nvPr/>
        </p:nvSpPr>
        <p:spPr>
          <a:xfrm>
            <a:off x="1594863" y="146545"/>
            <a:ext cx="1325460" cy="494951"/>
          </a:xfrm>
          <a:prstGeom prst="ellipse">
            <a:avLst/>
          </a:prstGeom>
          <a:solidFill>
            <a:srgbClr val="FFECA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2 </a:t>
            </a:r>
            <a:r>
              <a:rPr lang="en-GB" sz="1100" dirty="0" err="1">
                <a:solidFill>
                  <a:schemeClr val="accent6">
                    <a:lumMod val="60000"/>
                    <a:lumOff val="40000"/>
                  </a:schemeClr>
                </a:solidFill>
              </a:rPr>
              <a:t>semaines</a:t>
            </a:r>
            <a:endParaRPr lang="fr-BE" sz="1100" dirty="0">
              <a:solidFill>
                <a:schemeClr val="accent6">
                  <a:lumMod val="60000"/>
                  <a:lumOff val="40000"/>
                </a:schemeClr>
              </a:solidFill>
            </a:endParaRPr>
          </a:p>
        </p:txBody>
      </p:sp>
      <p:sp>
        <p:nvSpPr>
          <p:cNvPr id="271" name="Oval 270">
            <a:extLst>
              <a:ext uri="{FF2B5EF4-FFF2-40B4-BE49-F238E27FC236}">
                <a16:creationId xmlns:a16="http://schemas.microsoft.com/office/drawing/2014/main" id="{82964754-8758-3137-CAEC-EFB7B30C8FF1}"/>
              </a:ext>
            </a:extLst>
          </p:cNvPr>
          <p:cNvSpPr/>
          <p:nvPr/>
        </p:nvSpPr>
        <p:spPr>
          <a:xfrm>
            <a:off x="3071355" y="121588"/>
            <a:ext cx="1325460" cy="494951"/>
          </a:xfrm>
          <a:prstGeom prst="ellipse">
            <a:avLst/>
          </a:prstGeom>
          <a:solidFill>
            <a:srgbClr val="BCF6B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3 </a:t>
            </a:r>
            <a:r>
              <a:rPr lang="en-GB" sz="1100" dirty="0" err="1">
                <a:solidFill>
                  <a:schemeClr val="accent6">
                    <a:lumMod val="60000"/>
                    <a:lumOff val="40000"/>
                  </a:schemeClr>
                </a:solidFill>
              </a:rPr>
              <a:t>semaines</a:t>
            </a:r>
            <a:endParaRPr lang="fr-BE" sz="1100" dirty="0">
              <a:solidFill>
                <a:schemeClr val="accent6">
                  <a:lumMod val="60000"/>
                  <a:lumOff val="40000"/>
                </a:schemeClr>
              </a:solidFill>
            </a:endParaRPr>
          </a:p>
        </p:txBody>
      </p:sp>
      <p:sp>
        <p:nvSpPr>
          <p:cNvPr id="272" name="Oval 271">
            <a:extLst>
              <a:ext uri="{FF2B5EF4-FFF2-40B4-BE49-F238E27FC236}">
                <a16:creationId xmlns:a16="http://schemas.microsoft.com/office/drawing/2014/main" id="{1A69F341-B703-05C2-30BC-187FC5B103AF}"/>
              </a:ext>
            </a:extLst>
          </p:cNvPr>
          <p:cNvSpPr/>
          <p:nvPr/>
        </p:nvSpPr>
        <p:spPr>
          <a:xfrm>
            <a:off x="4556175" y="111411"/>
            <a:ext cx="1325460" cy="494951"/>
          </a:xfrm>
          <a:prstGeom prst="ellipse">
            <a:avLst/>
          </a:prstGeom>
          <a:solidFill>
            <a:srgbClr val="FCDCFC"/>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rgbClr val="FF0000"/>
                </a:solidFill>
              </a:rPr>
              <a:t>1 </a:t>
            </a:r>
            <a:r>
              <a:rPr lang="en-GB" sz="1100" dirty="0" err="1">
                <a:solidFill>
                  <a:srgbClr val="FF0000"/>
                </a:solidFill>
              </a:rPr>
              <a:t>mois</a:t>
            </a:r>
            <a:endParaRPr lang="fr-BE" sz="1100" dirty="0">
              <a:solidFill>
                <a:srgbClr val="FF0000"/>
              </a:solidFill>
            </a:endParaRPr>
          </a:p>
        </p:txBody>
      </p:sp>
      <p:sp>
        <p:nvSpPr>
          <p:cNvPr id="273" name="Oval 272">
            <a:extLst>
              <a:ext uri="{FF2B5EF4-FFF2-40B4-BE49-F238E27FC236}">
                <a16:creationId xmlns:a16="http://schemas.microsoft.com/office/drawing/2014/main" id="{45D6C354-1377-451D-B889-0C9E0E9AE914}"/>
              </a:ext>
            </a:extLst>
          </p:cNvPr>
          <p:cNvSpPr/>
          <p:nvPr/>
        </p:nvSpPr>
        <p:spPr>
          <a:xfrm>
            <a:off x="6058027" y="110103"/>
            <a:ext cx="1325460" cy="494951"/>
          </a:xfrm>
          <a:prstGeom prst="ellipse">
            <a:avLst/>
          </a:prstGeom>
          <a:solidFill>
            <a:srgbClr val="E1D2FE"/>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solidFill>
                  <a:schemeClr val="accent6">
                    <a:lumMod val="60000"/>
                    <a:lumOff val="40000"/>
                  </a:schemeClr>
                </a:solidFill>
              </a:rPr>
              <a:t>6 </a:t>
            </a:r>
            <a:r>
              <a:rPr lang="en-GB" sz="1100" dirty="0" err="1">
                <a:solidFill>
                  <a:schemeClr val="accent6">
                    <a:lumMod val="60000"/>
                    <a:lumOff val="40000"/>
                  </a:schemeClr>
                </a:solidFill>
              </a:rPr>
              <a:t>semaines</a:t>
            </a:r>
            <a:endParaRPr lang="fr-BE" sz="1100" dirty="0">
              <a:solidFill>
                <a:schemeClr val="accent6">
                  <a:lumMod val="60000"/>
                  <a:lumOff val="40000"/>
                </a:schemeClr>
              </a:solidFill>
            </a:endParaRPr>
          </a:p>
        </p:txBody>
      </p:sp>
      <p:sp>
        <p:nvSpPr>
          <p:cNvPr id="274" name="Rectangle 273">
            <a:extLst>
              <a:ext uri="{FF2B5EF4-FFF2-40B4-BE49-F238E27FC236}">
                <a16:creationId xmlns:a16="http://schemas.microsoft.com/office/drawing/2014/main" id="{DA5BAEB3-A201-F8A7-F150-C3E69E0CB86A}"/>
              </a:ext>
            </a:extLst>
          </p:cNvPr>
          <p:cNvSpPr/>
          <p:nvPr/>
        </p:nvSpPr>
        <p:spPr>
          <a:xfrm>
            <a:off x="3211219" y="5147710"/>
            <a:ext cx="1216403" cy="419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a:t>Cynthia</a:t>
            </a:r>
            <a:endParaRPr lang="fr-BE" sz="1100" dirty="0"/>
          </a:p>
        </p:txBody>
      </p:sp>
      <p:cxnSp>
        <p:nvCxnSpPr>
          <p:cNvPr id="276" name="Straight Connector 275">
            <a:extLst>
              <a:ext uri="{FF2B5EF4-FFF2-40B4-BE49-F238E27FC236}">
                <a16:creationId xmlns:a16="http://schemas.microsoft.com/office/drawing/2014/main" id="{E76F85E8-96C6-65D3-4F95-31EA6A60ABCA}"/>
              </a:ext>
            </a:extLst>
          </p:cNvPr>
          <p:cNvCxnSpPr>
            <a:stCxn id="274" idx="1"/>
            <a:endCxn id="8" idx="6"/>
          </p:cNvCxnSpPr>
          <p:nvPr/>
        </p:nvCxnSpPr>
        <p:spPr>
          <a:xfrm flipH="1">
            <a:off x="2306232" y="5357435"/>
            <a:ext cx="904987" cy="31821"/>
          </a:xfrm>
          <a:prstGeom prst="line">
            <a:avLst/>
          </a:prstGeom>
        </p:spPr>
        <p:style>
          <a:lnRef idx="1">
            <a:schemeClr val="accent2"/>
          </a:lnRef>
          <a:fillRef idx="0">
            <a:schemeClr val="accent2"/>
          </a:fillRef>
          <a:effectRef idx="0">
            <a:schemeClr val="accent2"/>
          </a:effectRef>
          <a:fontRef idx="minor">
            <a:schemeClr val="tx1"/>
          </a:fontRef>
        </p:style>
      </p:cxnSp>
      <p:cxnSp>
        <p:nvCxnSpPr>
          <p:cNvPr id="253" name="Straight Connector 252">
            <a:extLst>
              <a:ext uri="{FF2B5EF4-FFF2-40B4-BE49-F238E27FC236}">
                <a16:creationId xmlns:a16="http://schemas.microsoft.com/office/drawing/2014/main" id="{47E4566F-9EC3-A62E-818F-D62928DB5DC3}"/>
              </a:ext>
            </a:extLst>
          </p:cNvPr>
          <p:cNvCxnSpPr>
            <a:stCxn id="37" idx="2"/>
            <a:endCxn id="3" idx="7"/>
          </p:cNvCxnSpPr>
          <p:nvPr/>
        </p:nvCxnSpPr>
        <p:spPr>
          <a:xfrm flipH="1">
            <a:off x="3149438" y="4425095"/>
            <a:ext cx="1669615" cy="1346698"/>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8" name="Straight Connector 277">
            <a:extLst>
              <a:ext uri="{FF2B5EF4-FFF2-40B4-BE49-F238E27FC236}">
                <a16:creationId xmlns:a16="http://schemas.microsoft.com/office/drawing/2014/main" id="{5DFB57CF-3BC5-8A7D-1F3C-A2287926E907}"/>
              </a:ext>
            </a:extLst>
          </p:cNvPr>
          <p:cNvCxnSpPr>
            <a:stCxn id="57" idx="2"/>
            <a:endCxn id="3" idx="1"/>
          </p:cNvCxnSpPr>
          <p:nvPr/>
        </p:nvCxnSpPr>
        <p:spPr>
          <a:xfrm flipH="1">
            <a:off x="2212196" y="3619082"/>
            <a:ext cx="1236170" cy="2152711"/>
          </a:xfrm>
          <a:prstGeom prst="line">
            <a:avLst/>
          </a:prstGeom>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8D99A38A-6EC4-084E-5406-7136441E9A6F}"/>
              </a:ext>
            </a:extLst>
          </p:cNvPr>
          <p:cNvCxnSpPr>
            <a:stCxn id="39" idx="0"/>
            <a:endCxn id="7" idx="4"/>
          </p:cNvCxnSpPr>
          <p:nvPr/>
        </p:nvCxnSpPr>
        <p:spPr>
          <a:xfrm flipV="1">
            <a:off x="7498358" y="1965945"/>
            <a:ext cx="94379" cy="91311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1E6DCA3C-FE63-8E5A-FAD2-63122EEAD461}"/>
              </a:ext>
            </a:extLst>
          </p:cNvPr>
          <p:cNvCxnSpPr>
            <a:stCxn id="39" idx="2"/>
            <a:endCxn id="5" idx="0"/>
          </p:cNvCxnSpPr>
          <p:nvPr/>
        </p:nvCxnSpPr>
        <p:spPr>
          <a:xfrm flipH="1">
            <a:off x="5131059" y="3298512"/>
            <a:ext cx="2367299" cy="246165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C3F1906-D87D-A719-E6EB-4CBC9B73CAB6}"/>
              </a:ext>
            </a:extLst>
          </p:cNvPr>
          <p:cNvCxnSpPr>
            <a:stCxn id="38" idx="1"/>
            <a:endCxn id="6" idx="6"/>
          </p:cNvCxnSpPr>
          <p:nvPr/>
        </p:nvCxnSpPr>
        <p:spPr>
          <a:xfrm flipH="1" flipV="1">
            <a:off x="1788972" y="4262269"/>
            <a:ext cx="4965267" cy="7932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5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5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2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7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7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4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5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5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4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5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4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0"/>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6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18"/>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6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2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62"/>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7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53"/>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3"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P spid="37" grpId="0" animBg="1"/>
      <p:bldP spid="38" grpId="0" animBg="1"/>
      <p:bldP spid="39" grpId="0" animBg="1"/>
      <p:bldP spid="41" grpId="0" animBg="1"/>
      <p:bldP spid="57" grpId="0" animBg="1"/>
      <p:bldP spid="15" grpId="0" animBg="1"/>
      <p:bldP spid="16" grpId="0" animBg="1"/>
      <p:bldP spid="266" grpId="0" animBg="1"/>
      <p:bldP spid="267" grpId="0" animBg="1"/>
      <p:bldP spid="271" grpId="0" animBg="1"/>
      <p:bldP spid="272" grpId="0" animBg="1"/>
      <p:bldP spid="273" grpId="0" animBg="1"/>
      <p:bldP spid="2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600" dirty="0"/>
              <a:t>Lien entre Care Sets et les autres initiatives</a:t>
            </a:r>
            <a:endParaRPr lang="en-US" sz="3600" dirty="0"/>
          </a:p>
        </p:txBody>
      </p:sp>
      <p:pic>
        <p:nvPicPr>
          <p:cNvPr id="5122" name="Picture 2" descr="RÃ©sultat de recherche d'images pour &quot;maison lÃ©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168860"/>
            <a:ext cx="356439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ssociÃ©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1504" y="1484784"/>
            <a:ext cx="3744416"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591944" y="3140968"/>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776" y="3802344"/>
            <a:ext cx="4248472" cy="285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013" y="1629010"/>
            <a:ext cx="1541998" cy="154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44ED7D0-F0C6-4E3C-BE4A-77E787CAB969}" type="slidenum">
              <a:rPr lang="en-US">
                <a:solidFill>
                  <a:prstClr val="black">
                    <a:tint val="75000"/>
                  </a:prstClr>
                </a:solidFill>
                <a:latin typeface="Calibri"/>
              </a:rPr>
              <a:pPr/>
              <a:t>3</a:t>
            </a:fld>
            <a:endParaRPr lang="en-US">
              <a:solidFill>
                <a:prstClr val="black">
                  <a:tint val="75000"/>
                </a:prstClr>
              </a:solidFill>
              <a:latin typeface="Calibri"/>
            </a:endParaRPr>
          </a:p>
        </p:txBody>
      </p:sp>
      <p:sp>
        <p:nvSpPr>
          <p:cNvPr id="3" name="Rectangle 2">
            <a:extLst>
              <a:ext uri="{FF2B5EF4-FFF2-40B4-BE49-F238E27FC236}">
                <a16:creationId xmlns:a16="http://schemas.microsoft.com/office/drawing/2014/main" id="{7B4C6951-A153-8186-B4FE-88B4521B0082}"/>
              </a:ext>
            </a:extLst>
          </p:cNvPr>
          <p:cNvSpPr/>
          <p:nvPr/>
        </p:nvSpPr>
        <p:spPr>
          <a:xfrm>
            <a:off x="165463" y="191589"/>
            <a:ext cx="2142308" cy="101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Tree>
    <p:extLst>
      <p:ext uri="{BB962C8B-B14F-4D97-AF65-F5344CB8AC3E}">
        <p14:creationId xmlns:p14="http://schemas.microsoft.com/office/powerpoint/2010/main" val="23760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p:cTn id="29" dur="500" fill="hold"/>
                                        <p:tgtEl>
                                          <p:spTgt spid="5125"/>
                                        </p:tgtEl>
                                        <p:attrNameLst>
                                          <p:attrName>ppt_w</p:attrName>
                                        </p:attrNameLst>
                                      </p:cBhvr>
                                      <p:tavLst>
                                        <p:tav tm="0">
                                          <p:val>
                                            <p:fltVal val="0"/>
                                          </p:val>
                                        </p:tav>
                                        <p:tav tm="100000">
                                          <p:val>
                                            <p:strVal val="#ppt_w"/>
                                          </p:val>
                                        </p:tav>
                                      </p:tavLst>
                                    </p:anim>
                                    <p:anim calcmode="lin" valueType="num">
                                      <p:cBhvr>
                                        <p:cTn id="30" dur="500" fill="hold"/>
                                        <p:tgtEl>
                                          <p:spTgt spid="5125"/>
                                        </p:tgtEl>
                                        <p:attrNameLst>
                                          <p:attrName>ppt_h</p:attrName>
                                        </p:attrNameLst>
                                      </p:cBhvr>
                                      <p:tavLst>
                                        <p:tav tm="0">
                                          <p:val>
                                            <p:fltVal val="0"/>
                                          </p:val>
                                        </p:tav>
                                        <p:tav tm="100000">
                                          <p:val>
                                            <p:strVal val="#ppt_h"/>
                                          </p:val>
                                        </p:tav>
                                      </p:tavLst>
                                    </p:anim>
                                    <p:animEffect transition="in" filter="fade">
                                      <p:cBhvr>
                                        <p:cTn id="31"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Ellipse 83">
            <a:extLst>
              <a:ext uri="{FF2B5EF4-FFF2-40B4-BE49-F238E27FC236}">
                <a16:creationId xmlns:a16="http://schemas.microsoft.com/office/drawing/2014/main" id="{758D1D46-7C22-C6ED-8D12-EFCE2E490A84}"/>
              </a:ext>
            </a:extLst>
          </p:cNvPr>
          <p:cNvSpPr/>
          <p:nvPr/>
        </p:nvSpPr>
        <p:spPr>
          <a:xfrm>
            <a:off x="8739462" y="5736159"/>
            <a:ext cx="1779916" cy="684044"/>
          </a:xfrm>
          <a:prstGeom prst="ellipse">
            <a:avLst/>
          </a:prstGeom>
          <a:solidFill>
            <a:srgbClr val="FFDCCD"/>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028776A7-14EC-E288-E979-6087B99298DA}"/>
              </a:ext>
            </a:extLst>
          </p:cNvPr>
          <p:cNvSpPr/>
          <p:nvPr/>
        </p:nvSpPr>
        <p:spPr>
          <a:xfrm>
            <a:off x="8869555" y="5816571"/>
            <a:ext cx="1555208"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Créer les </a:t>
            </a:r>
            <a:r>
              <a:rPr kumimoji="0" lang="fr-BE" sz="1400" b="0" i="0" u="none" strike="noStrike" kern="1200" cap="none" spc="0" normalizeH="0" baseline="0" noProof="0" dirty="0" err="1">
                <a:ln>
                  <a:noFill/>
                </a:ln>
                <a:solidFill>
                  <a:prstClr val="black"/>
                </a:solidFill>
                <a:effectLst/>
                <a:uLnTx/>
                <a:uFillTx/>
                <a:latin typeface="Calibri"/>
                <a:ea typeface="+mn-ea"/>
                <a:cs typeface="+mn-cs"/>
              </a:rPr>
              <a:t>refsets</a:t>
            </a:r>
            <a:r>
              <a:rPr kumimoji="0" lang="fr-BE" sz="1400" b="0" i="0" u="none" strike="noStrike" kern="1200" cap="none" spc="0" normalizeH="0" baseline="0" noProof="0" dirty="0">
                <a:ln>
                  <a:noFill/>
                </a:ln>
                <a:solidFill>
                  <a:prstClr val="black"/>
                </a:solidFill>
                <a:effectLst/>
                <a:uLnTx/>
                <a:uFillTx/>
                <a:latin typeface="Calibri"/>
                <a:ea typeface="+mn-ea"/>
                <a:cs typeface="+mn-cs"/>
              </a:rPr>
              <a:t>  SNOMED CT</a:t>
            </a:r>
          </a:p>
        </p:txBody>
      </p:sp>
      <p:sp>
        <p:nvSpPr>
          <p:cNvPr id="32" name="Titre 1"/>
          <p:cNvSpPr>
            <a:spLocks noGrp="1"/>
          </p:cNvSpPr>
          <p:nvPr>
            <p:ph type="title"/>
          </p:nvPr>
        </p:nvSpPr>
        <p:spPr>
          <a:xfrm>
            <a:off x="773798" y="125437"/>
            <a:ext cx="10791824" cy="564793"/>
          </a:xfrm>
        </p:spPr>
        <p:txBody>
          <a:bodyPr>
            <a:noAutofit/>
          </a:bodyPr>
          <a:lstStyle/>
          <a:p>
            <a:r>
              <a:rPr lang="fr-BE" sz="3200" b="1" dirty="0">
                <a:latin typeface="+mj-lt"/>
              </a:rPr>
              <a:t>Objectifs et Missions projet </a:t>
            </a:r>
            <a:r>
              <a:rPr lang="fr-BE" sz="3200" b="1" dirty="0" err="1">
                <a:latin typeface="+mj-lt"/>
              </a:rPr>
              <a:t>Be-SafeShare</a:t>
            </a:r>
            <a:r>
              <a:rPr lang="fr-BE" sz="3200" b="1" dirty="0">
                <a:latin typeface="+mj-lt"/>
              </a:rPr>
              <a:t> (Care Sets)</a:t>
            </a:r>
          </a:p>
        </p:txBody>
      </p:sp>
      <p:cxnSp>
        <p:nvCxnSpPr>
          <p:cNvPr id="33" name="Connecteur droit 2"/>
          <p:cNvCxnSpPr/>
          <p:nvPr/>
        </p:nvCxnSpPr>
        <p:spPr>
          <a:xfrm>
            <a:off x="970513" y="766914"/>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Groupe 65"/>
          <p:cNvGrpSpPr/>
          <p:nvPr/>
        </p:nvGrpSpPr>
        <p:grpSpPr>
          <a:xfrm>
            <a:off x="557608" y="2280787"/>
            <a:ext cx="3153697" cy="1122523"/>
            <a:chOff x="162284" y="7362719"/>
            <a:chExt cx="2596552" cy="1052422"/>
          </a:xfrm>
        </p:grpSpPr>
        <p:sp>
          <p:nvSpPr>
            <p:cNvPr id="67" name="Ellipse 66"/>
            <p:cNvSpPr/>
            <p:nvPr/>
          </p:nvSpPr>
          <p:spPr>
            <a:xfrm>
              <a:off x="162284" y="7362719"/>
              <a:ext cx="2596552" cy="1052422"/>
            </a:xfrm>
            <a:prstGeom prst="ellipse">
              <a:avLst/>
            </a:prstGeom>
            <a:solidFill>
              <a:srgbClr val="F7FD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Rectangle 67"/>
            <p:cNvSpPr/>
            <p:nvPr/>
          </p:nvSpPr>
          <p:spPr>
            <a:xfrm>
              <a:off x="343923" y="7550420"/>
              <a:ext cx="2268747" cy="6925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Faire prendre conscience des bénéfices </a:t>
              </a:r>
              <a:r>
                <a:rPr kumimoji="0" lang="fr-BE" sz="1400" i="0" strike="noStrike" kern="1200" cap="none" spc="0" normalizeH="0" baseline="0" noProof="0" dirty="0">
                  <a:ln>
                    <a:noFill/>
                  </a:ln>
                  <a:solidFill>
                    <a:prstClr val="black"/>
                  </a:solidFill>
                  <a:effectLst/>
                  <a:uLnTx/>
                  <a:uFillTx/>
                  <a:latin typeface="Calibri"/>
                  <a:ea typeface="+mn-ea"/>
                  <a:cs typeface="+mn-cs"/>
                </a:rPr>
                <a:t>et</a:t>
              </a:r>
              <a:r>
                <a:rPr kumimoji="0" lang="fr-BE" sz="1400" b="0" i="0" u="none" strike="noStrike" kern="1200" cap="none" spc="0" normalizeH="0" baseline="0" noProof="0" dirty="0">
                  <a:ln>
                    <a:noFill/>
                  </a:ln>
                  <a:solidFill>
                    <a:prstClr val="black"/>
                  </a:solidFill>
                  <a:effectLst/>
                  <a:uLnTx/>
                  <a:uFillTx/>
                  <a:latin typeface="Calibri"/>
                  <a:ea typeface="+mn-ea"/>
                  <a:cs typeface="+mn-cs"/>
                </a:rPr>
                <a:t> des </a:t>
              </a:r>
              <a:r>
                <a:rPr kumimoji="0" lang="fr-BE" sz="1400" i="0" u="none" strike="noStrike" kern="1200" cap="none" spc="0" normalizeH="0" baseline="0" noProof="0" dirty="0">
                  <a:ln>
                    <a:noFill/>
                  </a:ln>
                  <a:solidFill>
                    <a:prstClr val="black"/>
                  </a:solidFill>
                  <a:effectLst/>
                  <a:uLnTx/>
                  <a:uFillTx/>
                  <a:latin typeface="Calibri"/>
                  <a:ea typeface="+mn-ea"/>
                  <a:cs typeface="+mn-cs"/>
                </a:rPr>
                <a:t>risques</a:t>
              </a:r>
              <a:r>
                <a:rPr kumimoji="0" lang="fr-BE" sz="1400" b="1" i="0" u="none" strike="noStrike" kern="1200" cap="none" spc="0" normalizeH="0" baseline="0" noProof="0" dirty="0">
                  <a:ln>
                    <a:noFill/>
                  </a:ln>
                  <a:solidFill>
                    <a:prstClr val="black"/>
                  </a:solidFill>
                  <a:effectLst/>
                  <a:uLnTx/>
                  <a:uFillTx/>
                  <a:latin typeface="Calibri"/>
                  <a:ea typeface="+mn-ea"/>
                  <a:cs typeface="+mn-cs"/>
                </a:rPr>
                <a:t> </a:t>
              </a:r>
              <a:r>
                <a:rPr kumimoji="0" lang="fr-BE" sz="1400" b="0" i="0" u="none" strike="noStrike" kern="1200" cap="none" spc="0" normalizeH="0" baseline="0" noProof="0" dirty="0">
                  <a:ln>
                    <a:noFill/>
                  </a:ln>
                  <a:solidFill>
                    <a:prstClr val="black"/>
                  </a:solidFill>
                  <a:effectLst/>
                  <a:uLnTx/>
                  <a:uFillTx/>
                  <a:latin typeface="Calibri"/>
                  <a:ea typeface="+mn-ea"/>
                  <a:cs typeface="+mn-cs"/>
                </a:rPr>
                <a:t>d’implémenter les CS</a:t>
              </a:r>
            </a:p>
          </p:txBody>
        </p:sp>
      </p:grpSp>
      <p:grpSp>
        <p:nvGrpSpPr>
          <p:cNvPr id="72" name="Groupe 71"/>
          <p:cNvGrpSpPr/>
          <p:nvPr/>
        </p:nvGrpSpPr>
        <p:grpSpPr>
          <a:xfrm>
            <a:off x="4210960" y="3214028"/>
            <a:ext cx="1811546" cy="627605"/>
            <a:chOff x="2096219" y="2984740"/>
            <a:chExt cx="2596552" cy="1052422"/>
          </a:xfrm>
        </p:grpSpPr>
        <p:sp>
          <p:nvSpPr>
            <p:cNvPr id="73" name="Ellipse 72"/>
            <p:cNvSpPr/>
            <p:nvPr/>
          </p:nvSpPr>
          <p:spPr>
            <a:xfrm>
              <a:off x="2096219" y="2984740"/>
              <a:ext cx="2596552" cy="1052422"/>
            </a:xfrm>
            <a:prstGeom prst="ellipse">
              <a:avLst/>
            </a:prstGeom>
            <a:solidFill>
              <a:srgbClr val="D9F5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Rectangle 73"/>
            <p:cNvSpPr/>
            <p:nvPr/>
          </p:nvSpPr>
          <p:spPr>
            <a:xfrm>
              <a:off x="2286000" y="3105835"/>
              <a:ext cx="2268747" cy="8773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Définir les Care Sets</a:t>
              </a:r>
            </a:p>
          </p:txBody>
        </p:sp>
      </p:grpSp>
      <p:sp>
        <p:nvSpPr>
          <p:cNvPr id="78" name="Rounded Rectangle 1"/>
          <p:cNvSpPr/>
          <p:nvPr/>
        </p:nvSpPr>
        <p:spPr>
          <a:xfrm>
            <a:off x="1201334" y="1017080"/>
            <a:ext cx="3495032" cy="64346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003399"/>
                </a:solidFill>
                <a:effectLst/>
                <a:uLnTx/>
                <a:uFillTx/>
                <a:latin typeface="Calibri"/>
                <a:ea typeface="+mn-ea"/>
                <a:cs typeface="+mn-cs"/>
              </a:rPr>
              <a:t>demandes d’accès aux informations  patients de 1</a:t>
            </a:r>
            <a:r>
              <a:rPr kumimoji="0" lang="fr-BE" sz="1600" b="0" i="0" u="none" strike="noStrike" kern="1200" cap="none" spc="0" normalizeH="0" baseline="30000" noProof="0" dirty="0">
                <a:ln>
                  <a:noFill/>
                </a:ln>
                <a:solidFill>
                  <a:srgbClr val="003399"/>
                </a:solidFill>
                <a:effectLst/>
                <a:uLnTx/>
                <a:uFillTx/>
                <a:latin typeface="Calibri"/>
                <a:ea typeface="+mn-ea"/>
                <a:cs typeface="+mn-cs"/>
              </a:rPr>
              <a:t>ère</a:t>
            </a:r>
            <a:r>
              <a:rPr kumimoji="0" lang="fr-BE" sz="1600" b="0" i="0" u="none" strike="noStrike" kern="1200" cap="none" spc="0" normalizeH="0" baseline="0" noProof="0" dirty="0">
                <a:ln>
                  <a:noFill/>
                </a:ln>
                <a:solidFill>
                  <a:srgbClr val="003399"/>
                </a:solidFill>
                <a:effectLst/>
                <a:uLnTx/>
                <a:uFillTx/>
                <a:latin typeface="Calibri"/>
                <a:ea typeface="+mn-ea"/>
                <a:cs typeface="+mn-cs"/>
              </a:rPr>
              <a:t> et 2</a:t>
            </a:r>
            <a:r>
              <a:rPr kumimoji="0" lang="fr-BE" sz="1600" b="0" i="0" u="none" strike="noStrike" kern="1200" cap="none" spc="0" normalizeH="0" baseline="30000" noProof="0" dirty="0">
                <a:ln>
                  <a:noFill/>
                </a:ln>
                <a:solidFill>
                  <a:srgbClr val="003399"/>
                </a:solidFill>
                <a:effectLst/>
                <a:uLnTx/>
                <a:uFillTx/>
                <a:latin typeface="Calibri"/>
                <a:ea typeface="+mn-ea"/>
                <a:cs typeface="+mn-cs"/>
              </a:rPr>
              <a:t>ème</a:t>
            </a:r>
            <a:r>
              <a:rPr kumimoji="0" lang="fr-BE" sz="1600" b="0" i="0" u="none" strike="noStrike" kern="1200" cap="none" spc="0" normalizeH="0" baseline="0" noProof="0" dirty="0">
                <a:ln>
                  <a:noFill/>
                </a:ln>
                <a:solidFill>
                  <a:srgbClr val="003399"/>
                </a:solidFill>
                <a:effectLst/>
                <a:uLnTx/>
                <a:uFillTx/>
                <a:latin typeface="Calibri"/>
                <a:ea typeface="+mn-ea"/>
                <a:cs typeface="+mn-cs"/>
              </a:rPr>
              <a:t> ligne</a:t>
            </a:r>
            <a:endParaRPr kumimoji="0" lang="fr-B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Rounded Rectangle 1"/>
          <p:cNvSpPr/>
          <p:nvPr/>
        </p:nvSpPr>
        <p:spPr>
          <a:xfrm>
            <a:off x="5591933" y="999706"/>
            <a:ext cx="2913045" cy="64346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a:solidFill>
                  <a:srgbClr val="003399"/>
                </a:solidFill>
                <a:latin typeface="Calibri"/>
              </a:rPr>
              <a:t>Demandes de standards nationaux et SAV</a:t>
            </a:r>
            <a:endParaRPr kumimoji="0" lang="fr-BE"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3" name="Groupe 82"/>
          <p:cNvGrpSpPr/>
          <p:nvPr/>
        </p:nvGrpSpPr>
        <p:grpSpPr>
          <a:xfrm>
            <a:off x="10256275" y="5042182"/>
            <a:ext cx="1779916" cy="684044"/>
            <a:chOff x="2096219" y="2984740"/>
            <a:chExt cx="2596552" cy="1052422"/>
          </a:xfrm>
          <a:solidFill>
            <a:srgbClr val="FFDCCD"/>
          </a:solidFill>
        </p:grpSpPr>
        <p:sp>
          <p:nvSpPr>
            <p:cNvPr id="84" name="Ellipse 83"/>
            <p:cNvSpPr/>
            <p:nvPr/>
          </p:nvSpPr>
          <p:spPr>
            <a:xfrm>
              <a:off x="2096219" y="2984740"/>
              <a:ext cx="2596552" cy="1052422"/>
            </a:xfrm>
            <a:prstGeom prst="ellipse">
              <a:avLst/>
            </a:prstGeom>
            <a:grp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Rectangle 84"/>
            <p:cNvSpPr/>
            <p:nvPr/>
          </p:nvSpPr>
          <p:spPr>
            <a:xfrm>
              <a:off x="2285999" y="3105835"/>
              <a:ext cx="2268747" cy="8049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Créer les profiles belges FHIR</a:t>
              </a:r>
            </a:p>
          </p:txBody>
        </p:sp>
      </p:grpSp>
      <p:sp>
        <p:nvSpPr>
          <p:cNvPr id="86" name="Rounded Rectangle 1"/>
          <p:cNvSpPr/>
          <p:nvPr/>
        </p:nvSpPr>
        <p:spPr>
          <a:xfrm>
            <a:off x="9187266" y="1024548"/>
            <a:ext cx="1846245" cy="64346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003399"/>
                </a:solidFill>
                <a:effectLst/>
                <a:uLnTx/>
                <a:uFillTx/>
                <a:latin typeface="Calibri"/>
                <a:ea typeface="+mn-ea"/>
                <a:cs typeface="+mn-cs"/>
              </a:rPr>
              <a:t>Besoins des projets </a:t>
            </a:r>
            <a:r>
              <a:rPr kumimoji="0" lang="fr-BE" sz="1600" b="0" i="0" u="none" strike="noStrike" kern="1200" cap="none" spc="0" normalizeH="0" baseline="0" noProof="0" dirty="0" err="1">
                <a:ln>
                  <a:noFill/>
                </a:ln>
                <a:solidFill>
                  <a:srgbClr val="003399"/>
                </a:solidFill>
                <a:effectLst/>
                <a:uLnTx/>
                <a:uFillTx/>
                <a:latin typeface="Calibri"/>
                <a:ea typeface="+mn-ea"/>
                <a:cs typeface="+mn-cs"/>
              </a:rPr>
              <a:t>eSanté</a:t>
            </a:r>
            <a:endParaRPr kumimoji="0" lang="fr-BE"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7" name="Groupe 86"/>
          <p:cNvGrpSpPr/>
          <p:nvPr/>
        </p:nvGrpSpPr>
        <p:grpSpPr>
          <a:xfrm>
            <a:off x="4210960" y="2042481"/>
            <a:ext cx="2596552" cy="658489"/>
            <a:chOff x="2096219" y="2984740"/>
            <a:chExt cx="2596552" cy="1052422"/>
          </a:xfrm>
        </p:grpSpPr>
        <p:sp>
          <p:nvSpPr>
            <p:cNvPr id="88" name="Ellipse 87"/>
            <p:cNvSpPr/>
            <p:nvPr/>
          </p:nvSpPr>
          <p:spPr>
            <a:xfrm>
              <a:off x="2096219" y="2984740"/>
              <a:ext cx="2596552" cy="1052422"/>
            </a:xfrm>
            <a:prstGeom prst="ellipse">
              <a:avLst/>
            </a:prstGeom>
            <a:solidFill>
              <a:srgbClr val="F7FD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Rectangle 88"/>
            <p:cNvSpPr/>
            <p:nvPr/>
          </p:nvSpPr>
          <p:spPr>
            <a:xfrm>
              <a:off x="2260121" y="3138067"/>
              <a:ext cx="2268747" cy="8362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Récolter les besoins du terrain</a:t>
              </a:r>
            </a:p>
          </p:txBody>
        </p:sp>
      </p:grpSp>
      <p:grpSp>
        <p:nvGrpSpPr>
          <p:cNvPr id="90" name="Groupe 89"/>
          <p:cNvGrpSpPr/>
          <p:nvPr/>
        </p:nvGrpSpPr>
        <p:grpSpPr>
          <a:xfrm>
            <a:off x="6138091" y="5190897"/>
            <a:ext cx="2297148" cy="549663"/>
            <a:chOff x="2096219" y="2984740"/>
            <a:chExt cx="2596552" cy="1060916"/>
          </a:xfrm>
        </p:grpSpPr>
        <p:sp>
          <p:nvSpPr>
            <p:cNvPr id="91" name="Ellipse 90"/>
            <p:cNvSpPr/>
            <p:nvPr/>
          </p:nvSpPr>
          <p:spPr>
            <a:xfrm>
              <a:off x="2096219" y="2984740"/>
              <a:ext cx="2596552" cy="1052422"/>
            </a:xfrm>
            <a:prstGeom prst="ellipse">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Rectangle 91"/>
            <p:cNvSpPr/>
            <p:nvPr/>
          </p:nvSpPr>
          <p:spPr>
            <a:xfrm>
              <a:off x="2165591" y="3035778"/>
              <a:ext cx="2527180" cy="10098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Dégager des synergies entre experts </a:t>
              </a:r>
              <a:r>
                <a:rPr kumimoji="0" lang="fr-BE" sz="1400" b="0" i="0" u="none" strike="noStrike" kern="1200" cap="none" spc="0" normalizeH="0" baseline="0" noProof="0" dirty="0" err="1">
                  <a:ln>
                    <a:noFill/>
                  </a:ln>
                  <a:solidFill>
                    <a:prstClr val="black"/>
                  </a:solidFill>
                  <a:effectLst/>
                  <a:uLnTx/>
                  <a:uFillTx/>
                  <a:latin typeface="Calibri"/>
                  <a:ea typeface="+mn-ea"/>
                  <a:cs typeface="+mn-cs"/>
                </a:rPr>
                <a:t>snomed</a:t>
              </a:r>
              <a:r>
                <a:rPr kumimoji="0" lang="fr-BE" sz="1400" b="0" i="0" u="none" strike="noStrike" kern="1200" cap="none" spc="0" normalizeH="0" baseline="0" noProof="0" dirty="0">
                  <a:ln>
                    <a:noFill/>
                  </a:ln>
                  <a:solidFill>
                    <a:prstClr val="black"/>
                  </a:solidFill>
                  <a:effectLst/>
                  <a:uLnTx/>
                  <a:uFillTx/>
                  <a:latin typeface="Calibri"/>
                  <a:ea typeface="+mn-ea"/>
                  <a:cs typeface="+mn-cs"/>
                </a:rPr>
                <a:t> &amp; NRC</a:t>
              </a:r>
            </a:p>
          </p:txBody>
        </p:sp>
      </p:grpSp>
      <p:grpSp>
        <p:nvGrpSpPr>
          <p:cNvPr id="93" name="Groupe 92"/>
          <p:cNvGrpSpPr/>
          <p:nvPr/>
        </p:nvGrpSpPr>
        <p:grpSpPr>
          <a:xfrm>
            <a:off x="7809867" y="2408135"/>
            <a:ext cx="2754798" cy="803427"/>
            <a:chOff x="2096219" y="2984740"/>
            <a:chExt cx="2596552" cy="1096414"/>
          </a:xfrm>
        </p:grpSpPr>
        <p:sp>
          <p:nvSpPr>
            <p:cNvPr id="94" name="Ellipse 93"/>
            <p:cNvSpPr/>
            <p:nvPr/>
          </p:nvSpPr>
          <p:spPr>
            <a:xfrm>
              <a:off x="2096219" y="2984740"/>
              <a:ext cx="2596552" cy="1052422"/>
            </a:xfrm>
            <a:prstGeom prst="ellipse">
              <a:avLst/>
            </a:prstGeom>
            <a:solidFill>
              <a:srgbClr val="F7FD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Rectangle 94"/>
            <p:cNvSpPr/>
            <p:nvPr/>
          </p:nvSpPr>
          <p:spPr>
            <a:xfrm>
              <a:off x="2293534" y="3073119"/>
              <a:ext cx="2268747" cy="10080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Soutenir le développement des projets dans la vision globale intégrée</a:t>
              </a:r>
            </a:p>
          </p:txBody>
        </p:sp>
      </p:grpSp>
      <p:grpSp>
        <p:nvGrpSpPr>
          <p:cNvPr id="96" name="Groupe 95"/>
          <p:cNvGrpSpPr/>
          <p:nvPr/>
        </p:nvGrpSpPr>
        <p:grpSpPr>
          <a:xfrm>
            <a:off x="3474042" y="5740560"/>
            <a:ext cx="2813611" cy="658489"/>
            <a:chOff x="2096219" y="2984740"/>
            <a:chExt cx="2596552" cy="1052422"/>
          </a:xfrm>
        </p:grpSpPr>
        <p:sp>
          <p:nvSpPr>
            <p:cNvPr id="97" name="Ellipse 96"/>
            <p:cNvSpPr/>
            <p:nvPr/>
          </p:nvSpPr>
          <p:spPr>
            <a:xfrm>
              <a:off x="2096219" y="2984740"/>
              <a:ext cx="2596552" cy="1052422"/>
            </a:xfrm>
            <a:prstGeom prst="ellipse">
              <a:avLst/>
            </a:prstGeom>
            <a:solidFill>
              <a:srgbClr val="D9F5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Rectangle 97"/>
            <p:cNvSpPr/>
            <p:nvPr/>
          </p:nvSpPr>
          <p:spPr>
            <a:xfrm>
              <a:off x="2286000" y="3105835"/>
              <a:ext cx="2268747" cy="8362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Rôle d’expert belge auprès des organismes internationaux</a:t>
              </a:r>
            </a:p>
          </p:txBody>
        </p:sp>
      </p:grpSp>
      <p:sp>
        <p:nvSpPr>
          <p:cNvPr id="116" name="Rectangle à coins arrondis 115"/>
          <p:cNvSpPr/>
          <p:nvPr/>
        </p:nvSpPr>
        <p:spPr>
          <a:xfrm>
            <a:off x="7710921" y="1512989"/>
            <a:ext cx="385727" cy="1475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C70A6C47-D6FD-D692-423B-1712AE765B5E}"/>
              </a:ext>
            </a:extLst>
          </p:cNvPr>
          <p:cNvSpPr/>
          <p:nvPr/>
        </p:nvSpPr>
        <p:spPr>
          <a:xfrm>
            <a:off x="11407017" y="125437"/>
            <a:ext cx="629174" cy="360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lumMod val="95000"/>
                  </a:schemeClr>
                </a:solidFill>
              </a:ln>
              <a:solidFill>
                <a:sysClr val="windowText" lastClr="000000"/>
              </a:solidFill>
            </a:endParaRPr>
          </a:p>
        </p:txBody>
      </p:sp>
      <p:cxnSp>
        <p:nvCxnSpPr>
          <p:cNvPr id="7" name="Connector: Elbow 6">
            <a:extLst>
              <a:ext uri="{FF2B5EF4-FFF2-40B4-BE49-F238E27FC236}">
                <a16:creationId xmlns:a16="http://schemas.microsoft.com/office/drawing/2014/main" id="{49A56ECA-ECE7-246C-18B6-2AD8ABC7F146}"/>
              </a:ext>
            </a:extLst>
          </p:cNvPr>
          <p:cNvCxnSpPr>
            <a:stCxn id="67" idx="2"/>
            <a:endCxn id="78" idx="1"/>
          </p:cNvCxnSpPr>
          <p:nvPr/>
        </p:nvCxnSpPr>
        <p:spPr>
          <a:xfrm rot="10800000" flipH="1">
            <a:off x="557608" y="1338815"/>
            <a:ext cx="643726" cy="1503235"/>
          </a:xfrm>
          <a:prstGeom prst="bentConnector3">
            <a:avLst>
              <a:gd name="adj1" fmla="val -3551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upe 74">
            <a:extLst>
              <a:ext uri="{FF2B5EF4-FFF2-40B4-BE49-F238E27FC236}">
                <a16:creationId xmlns:a16="http://schemas.microsoft.com/office/drawing/2014/main" id="{3A77FBC1-0925-13B8-A7EF-65FF15BEDF1E}"/>
              </a:ext>
            </a:extLst>
          </p:cNvPr>
          <p:cNvGrpSpPr/>
          <p:nvPr/>
        </p:nvGrpSpPr>
        <p:grpSpPr>
          <a:xfrm>
            <a:off x="1375068" y="4217408"/>
            <a:ext cx="2596552" cy="658489"/>
            <a:chOff x="2096219" y="2984740"/>
            <a:chExt cx="2596552" cy="1052422"/>
          </a:xfrm>
        </p:grpSpPr>
        <p:sp>
          <p:nvSpPr>
            <p:cNvPr id="9" name="Ellipse 75">
              <a:extLst>
                <a:ext uri="{FF2B5EF4-FFF2-40B4-BE49-F238E27FC236}">
                  <a16:creationId xmlns:a16="http://schemas.microsoft.com/office/drawing/2014/main" id="{381D9CD9-850F-E036-A467-245EAFE8732D}"/>
                </a:ext>
              </a:extLst>
            </p:cNvPr>
            <p:cNvSpPr/>
            <p:nvPr/>
          </p:nvSpPr>
          <p:spPr>
            <a:xfrm>
              <a:off x="2096219" y="2984740"/>
              <a:ext cx="2596552" cy="1052422"/>
            </a:xfrm>
            <a:prstGeom prst="ellipse">
              <a:avLst/>
            </a:prstGeom>
            <a:solidFill>
              <a:srgbClr val="F7FD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7A262E5-E8E3-2241-C110-24392959937F}"/>
                </a:ext>
              </a:extLst>
            </p:cNvPr>
            <p:cNvSpPr/>
            <p:nvPr/>
          </p:nvSpPr>
          <p:spPr>
            <a:xfrm>
              <a:off x="2279415" y="3062430"/>
              <a:ext cx="2268747" cy="8362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Rôle de liaison avec les développeurs de software</a:t>
              </a:r>
            </a:p>
          </p:txBody>
        </p:sp>
      </p:grpSp>
      <p:grpSp>
        <p:nvGrpSpPr>
          <p:cNvPr id="11" name="Groupe 79">
            <a:extLst>
              <a:ext uri="{FF2B5EF4-FFF2-40B4-BE49-F238E27FC236}">
                <a16:creationId xmlns:a16="http://schemas.microsoft.com/office/drawing/2014/main" id="{09F6ECC2-A6E1-A558-668C-697DBA14D79C}"/>
              </a:ext>
            </a:extLst>
          </p:cNvPr>
          <p:cNvGrpSpPr/>
          <p:nvPr/>
        </p:nvGrpSpPr>
        <p:grpSpPr>
          <a:xfrm>
            <a:off x="8549681" y="4040691"/>
            <a:ext cx="2596552" cy="658489"/>
            <a:chOff x="2096219" y="2984740"/>
            <a:chExt cx="2596552" cy="1052422"/>
          </a:xfrm>
        </p:grpSpPr>
        <p:sp>
          <p:nvSpPr>
            <p:cNvPr id="12" name="Ellipse 80">
              <a:extLst>
                <a:ext uri="{FF2B5EF4-FFF2-40B4-BE49-F238E27FC236}">
                  <a16:creationId xmlns:a16="http://schemas.microsoft.com/office/drawing/2014/main" id="{8873CD38-DC5A-3BC2-23CD-8DB25F780766}"/>
                </a:ext>
              </a:extLst>
            </p:cNvPr>
            <p:cNvSpPr/>
            <p:nvPr/>
          </p:nvSpPr>
          <p:spPr>
            <a:xfrm>
              <a:off x="2096219" y="2984740"/>
              <a:ext cx="2596552" cy="1052422"/>
            </a:xfrm>
            <a:prstGeom prst="ellipse">
              <a:avLst/>
            </a:prstGeom>
            <a:solidFill>
              <a:srgbClr val="D9F5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0768850-C094-EDA9-334C-95712CE2E6FC}"/>
                </a:ext>
              </a:extLst>
            </p:cNvPr>
            <p:cNvSpPr/>
            <p:nvPr/>
          </p:nvSpPr>
          <p:spPr>
            <a:xfrm>
              <a:off x="2286000" y="3105835"/>
              <a:ext cx="2268747" cy="8362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Rôle de liaison avec les </a:t>
              </a:r>
              <a:r>
                <a:rPr lang="fr-BE" sz="1400" dirty="0">
                  <a:solidFill>
                    <a:prstClr val="black"/>
                  </a:solidFill>
                  <a:latin typeface="Calibri"/>
                </a:rPr>
                <a:t>eHealth&amp; experts FHIR</a:t>
              </a: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e 74">
            <a:extLst>
              <a:ext uri="{FF2B5EF4-FFF2-40B4-BE49-F238E27FC236}">
                <a16:creationId xmlns:a16="http://schemas.microsoft.com/office/drawing/2014/main" id="{F4751019-3320-8542-E0D8-4731813960FE}"/>
              </a:ext>
            </a:extLst>
          </p:cNvPr>
          <p:cNvGrpSpPr/>
          <p:nvPr/>
        </p:nvGrpSpPr>
        <p:grpSpPr>
          <a:xfrm>
            <a:off x="301696" y="5197454"/>
            <a:ext cx="2596552" cy="658489"/>
            <a:chOff x="2096219" y="2984740"/>
            <a:chExt cx="2596552" cy="1052422"/>
          </a:xfrm>
        </p:grpSpPr>
        <p:sp>
          <p:nvSpPr>
            <p:cNvPr id="15" name="Ellipse 75">
              <a:extLst>
                <a:ext uri="{FF2B5EF4-FFF2-40B4-BE49-F238E27FC236}">
                  <a16:creationId xmlns:a16="http://schemas.microsoft.com/office/drawing/2014/main" id="{45EDB53D-9E30-AF9D-E5C3-23CFE89231F8}"/>
                </a:ext>
              </a:extLst>
            </p:cNvPr>
            <p:cNvSpPr/>
            <p:nvPr/>
          </p:nvSpPr>
          <p:spPr>
            <a:xfrm>
              <a:off x="2096219" y="2984740"/>
              <a:ext cx="2596552" cy="1052422"/>
            </a:xfrm>
            <a:prstGeom prst="ellipse">
              <a:avLst/>
            </a:prstGeom>
            <a:solidFill>
              <a:srgbClr val="F7FD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6A6F4FE-A038-3999-230E-430835F1D233}"/>
                </a:ext>
              </a:extLst>
            </p:cNvPr>
            <p:cNvSpPr/>
            <p:nvPr/>
          </p:nvSpPr>
          <p:spPr>
            <a:xfrm>
              <a:off x="2279415" y="3062430"/>
              <a:ext cx="2268747" cy="8362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Rôle de liaison avec les coffres forts</a:t>
              </a:r>
            </a:p>
          </p:txBody>
        </p:sp>
      </p:grpSp>
      <p:grpSp>
        <p:nvGrpSpPr>
          <p:cNvPr id="17" name="Groupe 71">
            <a:extLst>
              <a:ext uri="{FF2B5EF4-FFF2-40B4-BE49-F238E27FC236}">
                <a16:creationId xmlns:a16="http://schemas.microsoft.com/office/drawing/2014/main" id="{C90FDF55-3B88-493E-7040-056483A8DD91}"/>
              </a:ext>
            </a:extLst>
          </p:cNvPr>
          <p:cNvGrpSpPr/>
          <p:nvPr/>
        </p:nvGrpSpPr>
        <p:grpSpPr>
          <a:xfrm>
            <a:off x="6339690" y="4076322"/>
            <a:ext cx="1811546" cy="627605"/>
            <a:chOff x="2096219" y="2984740"/>
            <a:chExt cx="2596552" cy="1052422"/>
          </a:xfrm>
        </p:grpSpPr>
        <p:sp>
          <p:nvSpPr>
            <p:cNvPr id="18" name="Ellipse 72">
              <a:extLst>
                <a:ext uri="{FF2B5EF4-FFF2-40B4-BE49-F238E27FC236}">
                  <a16:creationId xmlns:a16="http://schemas.microsoft.com/office/drawing/2014/main" id="{738F503D-53DD-FB44-3D45-A5C2B0B67926}"/>
                </a:ext>
              </a:extLst>
            </p:cNvPr>
            <p:cNvSpPr/>
            <p:nvPr/>
          </p:nvSpPr>
          <p:spPr>
            <a:xfrm>
              <a:off x="2096219" y="2984740"/>
              <a:ext cx="2596552" cy="1052422"/>
            </a:xfrm>
            <a:prstGeom prst="ellipse">
              <a:avLst/>
            </a:prstGeom>
            <a:solidFill>
              <a:srgbClr val="D9F5FF"/>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8CE89DC-94AF-2B31-613E-6DEF9EFDACF5}"/>
                </a:ext>
              </a:extLst>
            </p:cNvPr>
            <p:cNvSpPr>
              <a:spLocks noGrp="1" noRot="1" noMove="1" noResize="1" noEditPoints="1" noAdjustHandles="1" noChangeArrowheads="1" noChangeShapeType="1"/>
            </p:cNvSpPr>
            <p:nvPr/>
          </p:nvSpPr>
          <p:spPr>
            <a:xfrm>
              <a:off x="2286000" y="3105835"/>
              <a:ext cx="2268747" cy="8773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a:ea typeface="+mn-ea"/>
                  <a:cs typeface="+mn-cs"/>
                </a:rPr>
                <a:t>Définir les V</a:t>
              </a:r>
              <a:r>
                <a:rPr lang="fr-BE" sz="1400" dirty="0" err="1">
                  <a:solidFill>
                    <a:prstClr val="black"/>
                  </a:solidFill>
                  <a:latin typeface="Calibri"/>
                </a:rPr>
                <a:t>alue</a:t>
              </a:r>
              <a:r>
                <a:rPr lang="fr-BE" sz="1400" dirty="0">
                  <a:solidFill>
                    <a:prstClr val="black"/>
                  </a:solidFill>
                  <a:latin typeface="Calibri"/>
                </a:rPr>
                <a:t> </a:t>
              </a:r>
              <a:r>
                <a:rPr kumimoji="0" lang="fr-BE" sz="1400" b="0" i="0" u="none" strike="noStrike" kern="1200" cap="none" spc="0" normalizeH="0" baseline="0" noProof="0" dirty="0">
                  <a:ln>
                    <a:noFill/>
                  </a:ln>
                  <a:solidFill>
                    <a:prstClr val="black"/>
                  </a:solidFill>
                  <a:effectLst/>
                  <a:uLnTx/>
                  <a:uFillTx/>
                  <a:latin typeface="Calibri"/>
                  <a:ea typeface="+mn-ea"/>
                  <a:cs typeface="+mn-cs"/>
                </a:rPr>
                <a:t>Sets</a:t>
              </a:r>
            </a:p>
          </p:txBody>
        </p:sp>
      </p:grpSp>
      <p:cxnSp>
        <p:nvCxnSpPr>
          <p:cNvPr id="47" name="Straight Arrow Connector 46">
            <a:extLst>
              <a:ext uri="{FF2B5EF4-FFF2-40B4-BE49-F238E27FC236}">
                <a16:creationId xmlns:a16="http://schemas.microsoft.com/office/drawing/2014/main" id="{C1F940F1-66B2-F94B-C2CC-760CB030AC6C}"/>
              </a:ext>
            </a:extLst>
          </p:cNvPr>
          <p:cNvCxnSpPr/>
          <p:nvPr/>
        </p:nvCxnSpPr>
        <p:spPr>
          <a:xfrm flipH="1">
            <a:off x="6409189" y="1643174"/>
            <a:ext cx="398323" cy="495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FFB1CA7-696C-CC02-E5B9-A7EB02B3D271}"/>
              </a:ext>
            </a:extLst>
          </p:cNvPr>
          <p:cNvCxnSpPr>
            <a:stCxn id="88" idx="4"/>
          </p:cNvCxnSpPr>
          <p:nvPr/>
        </p:nvCxnSpPr>
        <p:spPr>
          <a:xfrm flipH="1">
            <a:off x="5368954" y="2700970"/>
            <a:ext cx="140282" cy="51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FF2F07E-3418-91DB-00AD-B2AD9FFF9BD4}"/>
              </a:ext>
            </a:extLst>
          </p:cNvPr>
          <p:cNvCxnSpPr>
            <a:stCxn id="86" idx="2"/>
          </p:cNvCxnSpPr>
          <p:nvPr/>
        </p:nvCxnSpPr>
        <p:spPr>
          <a:xfrm flipH="1">
            <a:off x="9629420" y="1668016"/>
            <a:ext cx="480969" cy="75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3F1A86F-B70A-CC9C-6D60-18129F966DF7}"/>
              </a:ext>
            </a:extLst>
          </p:cNvPr>
          <p:cNvCxnSpPr>
            <a:cxnSpLocks/>
            <a:stCxn id="94" idx="2"/>
            <a:endCxn id="73" idx="6"/>
          </p:cNvCxnSpPr>
          <p:nvPr/>
        </p:nvCxnSpPr>
        <p:spPr>
          <a:xfrm flipH="1">
            <a:off x="6022506" y="2793731"/>
            <a:ext cx="1787361" cy="73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151A0E4-2B61-5653-4825-77C8B24EDF7F}"/>
              </a:ext>
            </a:extLst>
          </p:cNvPr>
          <p:cNvCxnSpPr>
            <a:stCxn id="73" idx="4"/>
            <a:endCxn id="97" idx="0"/>
          </p:cNvCxnSpPr>
          <p:nvPr/>
        </p:nvCxnSpPr>
        <p:spPr>
          <a:xfrm flipH="1">
            <a:off x="4880848" y="3841633"/>
            <a:ext cx="235885" cy="1898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1D71C65-4764-F2F9-A5F4-CBE70D3DB280}"/>
              </a:ext>
            </a:extLst>
          </p:cNvPr>
          <p:cNvCxnSpPr>
            <a:stCxn id="73" idx="5"/>
            <a:endCxn id="18" idx="1"/>
          </p:cNvCxnSpPr>
          <p:nvPr/>
        </p:nvCxnSpPr>
        <p:spPr>
          <a:xfrm>
            <a:off x="5757211" y="3749722"/>
            <a:ext cx="847774" cy="418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FE7D743-D863-B10B-D970-3B6EFD634ED9}"/>
              </a:ext>
            </a:extLst>
          </p:cNvPr>
          <p:cNvCxnSpPr>
            <a:stCxn id="18" idx="4"/>
            <a:endCxn id="91" idx="0"/>
          </p:cNvCxnSpPr>
          <p:nvPr/>
        </p:nvCxnSpPr>
        <p:spPr>
          <a:xfrm>
            <a:off x="7245463" y="4703927"/>
            <a:ext cx="41202" cy="4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CD00765-19E6-904C-3847-D2F9BF781C33}"/>
              </a:ext>
            </a:extLst>
          </p:cNvPr>
          <p:cNvCxnSpPr>
            <a:cxnSpLocks/>
            <a:stCxn id="92" idx="3"/>
            <a:endCxn id="44" idx="1"/>
          </p:cNvCxnSpPr>
          <p:nvPr/>
        </p:nvCxnSpPr>
        <p:spPr>
          <a:xfrm>
            <a:off x="8435239" y="5478950"/>
            <a:ext cx="564886" cy="35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1E0984D-C715-80F3-3200-E975359D0781}"/>
              </a:ext>
            </a:extLst>
          </p:cNvPr>
          <p:cNvCxnSpPr>
            <a:stCxn id="73" idx="6"/>
            <a:endCxn id="12" idx="1"/>
          </p:cNvCxnSpPr>
          <p:nvPr/>
        </p:nvCxnSpPr>
        <p:spPr>
          <a:xfrm>
            <a:off x="6022506" y="3527831"/>
            <a:ext cx="2907431" cy="60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8E67B6F-190B-FA4F-1980-B68F46467232}"/>
              </a:ext>
            </a:extLst>
          </p:cNvPr>
          <p:cNvCxnSpPr>
            <a:stCxn id="12" idx="4"/>
            <a:endCxn id="84" idx="1"/>
          </p:cNvCxnSpPr>
          <p:nvPr/>
        </p:nvCxnSpPr>
        <p:spPr>
          <a:xfrm>
            <a:off x="9847957" y="4699180"/>
            <a:ext cx="668981" cy="443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71FE8FEF-7A7E-712F-5794-2707651BD872}"/>
              </a:ext>
            </a:extLst>
          </p:cNvPr>
          <p:cNvCxnSpPr>
            <a:stCxn id="88" idx="3"/>
            <a:endCxn id="9" idx="7"/>
          </p:cNvCxnSpPr>
          <p:nvPr/>
        </p:nvCxnSpPr>
        <p:spPr>
          <a:xfrm flipH="1">
            <a:off x="3591364" y="2604537"/>
            <a:ext cx="999852" cy="1709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Arc 127">
            <a:extLst>
              <a:ext uri="{FF2B5EF4-FFF2-40B4-BE49-F238E27FC236}">
                <a16:creationId xmlns:a16="http://schemas.microsoft.com/office/drawing/2014/main" id="{77528F85-75FC-7E3D-FEF8-AFE5AA4AFA63}"/>
              </a:ext>
            </a:extLst>
          </p:cNvPr>
          <p:cNvSpPr/>
          <p:nvPr/>
        </p:nvSpPr>
        <p:spPr>
          <a:xfrm>
            <a:off x="1513092" y="1660546"/>
            <a:ext cx="1590835" cy="3590106"/>
          </a:xfrm>
          <a:prstGeom prst="arc">
            <a:avLst>
              <a:gd name="adj1" fmla="val 16200000"/>
              <a:gd name="adj2" fmla="val 55745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21722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662249" y="1381918"/>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19" descr="HôpitalHôpital$A picture containing computer&#10;&#10;Description automatically generated">
            <a:extLst>
              <a:ext uri="{FF2B5EF4-FFF2-40B4-BE49-F238E27FC236}">
                <a16:creationId xmlns:a16="http://schemas.microsoft.com/office/drawing/2014/main" id="{69C5D678-2530-A2A1-FD2F-1EA15F0BBDCD}"/>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2828" r="28031"/>
          <a:stretch/>
        </p:blipFill>
        <p:spPr>
          <a:xfrm>
            <a:off x="1512171" y="996301"/>
            <a:ext cx="1166771" cy="986428"/>
          </a:xfrm>
          <a:prstGeom prst="rect">
            <a:avLst/>
          </a:prstGeom>
        </p:spPr>
      </p:pic>
      <p:pic>
        <p:nvPicPr>
          <p:cNvPr id="7" name="Picture 50" descr="A house in the background&#10;&#10;Description automatically generated">
            <a:extLst>
              <a:ext uri="{FF2B5EF4-FFF2-40B4-BE49-F238E27FC236}">
                <a16:creationId xmlns:a16="http://schemas.microsoft.com/office/drawing/2014/main" id="{5B9BB096-F8B3-258F-0E41-A151E3A9B221}"/>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389997" y="4404537"/>
            <a:ext cx="1883420" cy="1005746"/>
          </a:xfrm>
          <a:prstGeom prst="rect">
            <a:avLst/>
          </a:prstGeom>
        </p:spPr>
      </p:pic>
      <p:pic>
        <p:nvPicPr>
          <p:cNvPr id="8" name="Image 14">
            <a:extLst>
              <a:ext uri="{FF2B5EF4-FFF2-40B4-BE49-F238E27FC236}">
                <a16:creationId xmlns:a16="http://schemas.microsoft.com/office/drawing/2014/main" id="{CB92F4EB-2F2B-2D49-78C6-295F1D13436E}"/>
              </a:ext>
            </a:extLst>
          </p:cNvPr>
          <p:cNvPicPr>
            <a:picLocks noChangeAspect="1"/>
          </p:cNvPicPr>
          <p:nvPr/>
        </p:nvPicPr>
        <p:blipFill>
          <a:blip r:embed="rId4">
            <a:duotone>
              <a:prstClr val="black"/>
              <a:srgbClr val="FFFFFF">
                <a:tint val="45000"/>
                <a:satMod val="400000"/>
              </a:srgbClr>
            </a:duotone>
            <a:extLst>
              <a:ext uri="{BEBA8EAE-BF5A-486C-A8C5-ECC9F3942E4B}">
                <a14:imgProps xmlns:a14="http://schemas.microsoft.com/office/drawing/2010/main">
                  <a14:imgLayer r:embed="rId5">
                    <a14:imgEffect>
                      <a14:brightnessContrast bright="12000" contrast="-24000"/>
                    </a14:imgEffect>
                  </a14:imgLayer>
                </a14:imgProps>
              </a:ext>
            </a:extLst>
          </a:blip>
          <a:stretch>
            <a:fillRect/>
          </a:stretch>
        </p:blipFill>
        <p:spPr>
          <a:xfrm>
            <a:off x="4563639" y="2896588"/>
            <a:ext cx="3109893" cy="2219874"/>
          </a:xfrm>
          <a:prstGeom prst="rect">
            <a:avLst/>
          </a:prstGeom>
        </p:spPr>
      </p:pic>
      <p:sp>
        <p:nvSpPr>
          <p:cNvPr id="10" name="Flèche courbée vers la gauche 131">
            <a:extLst>
              <a:ext uri="{FF2B5EF4-FFF2-40B4-BE49-F238E27FC236}">
                <a16:creationId xmlns:a16="http://schemas.microsoft.com/office/drawing/2014/main" id="{8287FC74-E879-4745-A87A-26A2EBA34A70}"/>
              </a:ext>
            </a:extLst>
          </p:cNvPr>
          <p:cNvSpPr/>
          <p:nvPr/>
        </p:nvSpPr>
        <p:spPr>
          <a:xfrm rot="16200000" flipH="1">
            <a:off x="7266290" y="2230010"/>
            <a:ext cx="1056497" cy="4032072"/>
          </a:xfrm>
          <a:prstGeom prst="curvedLeftArrow">
            <a:avLst>
              <a:gd name="adj1" fmla="val 6474"/>
              <a:gd name="adj2" fmla="val 27592"/>
              <a:gd name="adj3" fmla="val 18706"/>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nvGrpSpPr>
          <p:cNvPr id="25" name="Groupe 15">
            <a:extLst>
              <a:ext uri="{FF2B5EF4-FFF2-40B4-BE49-F238E27FC236}">
                <a16:creationId xmlns:a16="http://schemas.microsoft.com/office/drawing/2014/main" id="{752AF1BD-DFAC-E16A-4203-F7842390A253}"/>
              </a:ext>
            </a:extLst>
          </p:cNvPr>
          <p:cNvGrpSpPr/>
          <p:nvPr/>
        </p:nvGrpSpPr>
        <p:grpSpPr>
          <a:xfrm>
            <a:off x="5191988" y="3369437"/>
            <a:ext cx="541187" cy="657058"/>
            <a:chOff x="6642784" y="6016361"/>
            <a:chExt cx="541187" cy="706898"/>
          </a:xfrm>
        </p:grpSpPr>
        <p:sp>
          <p:nvSpPr>
            <p:cNvPr id="26" name="Rectangle 25">
              <a:extLst>
                <a:ext uri="{FF2B5EF4-FFF2-40B4-BE49-F238E27FC236}">
                  <a16:creationId xmlns:a16="http://schemas.microsoft.com/office/drawing/2014/main" id="{53327126-7FF4-4BB5-AD89-A1BC2D6EB8B4}"/>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a:solidFill>
                  <a:srgbClr val="000000"/>
                </a:solidFill>
                <a:cs typeface="Arial"/>
                <a:sym typeface="Arial"/>
              </a:endParaRPr>
            </a:p>
          </p:txBody>
        </p:sp>
        <p:sp>
          <p:nvSpPr>
            <p:cNvPr id="27" name="TextBox 36">
              <a:extLst>
                <a:ext uri="{FF2B5EF4-FFF2-40B4-BE49-F238E27FC236}">
                  <a16:creationId xmlns:a16="http://schemas.microsoft.com/office/drawing/2014/main" id="{04B116E8-C3E9-060D-7081-74EB652677AF}"/>
                </a:ext>
              </a:extLst>
            </p:cNvPr>
            <p:cNvSpPr txBox="1"/>
            <p:nvPr/>
          </p:nvSpPr>
          <p:spPr>
            <a:xfrm>
              <a:off x="6654659"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sp>
        <p:nvSpPr>
          <p:cNvPr id="33" name="Rectangle 32">
            <a:extLst>
              <a:ext uri="{FF2B5EF4-FFF2-40B4-BE49-F238E27FC236}">
                <a16:creationId xmlns:a16="http://schemas.microsoft.com/office/drawing/2014/main" id="{42F0CC30-2B10-300F-15D9-B9803CAF6A28}"/>
              </a:ext>
            </a:extLst>
          </p:cNvPr>
          <p:cNvSpPr/>
          <p:nvPr/>
        </p:nvSpPr>
        <p:spPr>
          <a:xfrm>
            <a:off x="1096550" y="1883952"/>
            <a:ext cx="804644" cy="338554"/>
          </a:xfrm>
          <a:prstGeom prst="rect">
            <a:avLst/>
          </a:prstGeom>
        </p:spPr>
        <p:txBody>
          <a:bodyPr wrap="none">
            <a:spAutoFit/>
          </a:bodyPr>
          <a:lstStyle/>
          <a:p>
            <a:pPr>
              <a:defRPr/>
            </a:pPr>
            <a:r>
              <a:rPr lang="en-GB" sz="1600" b="1" dirty="0" err="1">
                <a:solidFill>
                  <a:schemeClr val="tx2"/>
                </a:solidFill>
                <a:cs typeface="Arial"/>
              </a:rPr>
              <a:t>Hôpital</a:t>
            </a:r>
            <a:endParaRPr lang="en-GB" sz="1600" b="1" dirty="0">
              <a:solidFill>
                <a:schemeClr val="tx2"/>
              </a:solidFill>
              <a:cs typeface="Arial"/>
            </a:endParaRPr>
          </a:p>
        </p:txBody>
      </p:sp>
      <p:sp>
        <p:nvSpPr>
          <p:cNvPr id="34" name="Rectangle 33">
            <a:extLst>
              <a:ext uri="{FF2B5EF4-FFF2-40B4-BE49-F238E27FC236}">
                <a16:creationId xmlns:a16="http://schemas.microsoft.com/office/drawing/2014/main" id="{03F7D69D-A323-C8D4-C900-7FFB638E981E}"/>
              </a:ext>
            </a:extLst>
          </p:cNvPr>
          <p:cNvSpPr/>
          <p:nvPr/>
        </p:nvSpPr>
        <p:spPr>
          <a:xfrm>
            <a:off x="3962990" y="2334446"/>
            <a:ext cx="992579" cy="338554"/>
          </a:xfrm>
          <a:prstGeom prst="rect">
            <a:avLst/>
          </a:prstGeom>
        </p:spPr>
        <p:txBody>
          <a:bodyPr wrap="none">
            <a:spAutoFit/>
          </a:bodyPr>
          <a:lstStyle/>
          <a:p>
            <a:pPr>
              <a:defRPr/>
            </a:pPr>
            <a:r>
              <a:rPr lang="en-GB" sz="1600" b="1" dirty="0">
                <a:solidFill>
                  <a:srgbClr val="FF0000"/>
                </a:solidFill>
                <a:cs typeface="Arial"/>
              </a:rPr>
              <a:t>Sending</a:t>
            </a:r>
          </a:p>
        </p:txBody>
      </p:sp>
      <p:cxnSp>
        <p:nvCxnSpPr>
          <p:cNvPr id="35" name="Connecteur droit avec flèche 39">
            <a:extLst>
              <a:ext uri="{FF2B5EF4-FFF2-40B4-BE49-F238E27FC236}">
                <a16:creationId xmlns:a16="http://schemas.microsoft.com/office/drawing/2014/main" id="{C68A0415-6E72-650F-9217-D4BD1CA59162}"/>
              </a:ext>
            </a:extLst>
          </p:cNvPr>
          <p:cNvCxnSpPr/>
          <p:nvPr/>
        </p:nvCxnSpPr>
        <p:spPr>
          <a:xfrm flipH="1">
            <a:off x="5709439" y="3507028"/>
            <a:ext cx="486100" cy="51003"/>
          </a:xfrm>
          <a:prstGeom prst="straightConnector1">
            <a:avLst/>
          </a:prstGeom>
          <a:noFill/>
          <a:ln w="25400" cap="flat">
            <a:solidFill>
              <a:srgbClr val="0070C0"/>
            </a:solidFill>
            <a:prstDash val="solid"/>
            <a:round/>
            <a:tailEnd type="triangle"/>
          </a:ln>
          <a:effectLst>
            <a:outerShdw blurRad="38100" dist="20000" dir="5400000" rotWithShape="0">
              <a:srgbClr val="000000">
                <a:alpha val="38000"/>
              </a:srgbClr>
            </a:outerShdw>
          </a:effectLst>
          <a:sp3d/>
        </p:spPr>
      </p:cxnSp>
      <p:grpSp>
        <p:nvGrpSpPr>
          <p:cNvPr id="36" name="Groupe 128">
            <a:extLst>
              <a:ext uri="{FF2B5EF4-FFF2-40B4-BE49-F238E27FC236}">
                <a16:creationId xmlns:a16="http://schemas.microsoft.com/office/drawing/2014/main" id="{3C1D7123-24B7-9414-99C6-B5335F375132}"/>
              </a:ext>
            </a:extLst>
          </p:cNvPr>
          <p:cNvGrpSpPr/>
          <p:nvPr/>
        </p:nvGrpSpPr>
        <p:grpSpPr>
          <a:xfrm>
            <a:off x="9770449" y="2408329"/>
            <a:ext cx="1528763" cy="1657954"/>
            <a:chOff x="8478189" y="848597"/>
            <a:chExt cx="1528763" cy="1657954"/>
          </a:xfrm>
        </p:grpSpPr>
        <p:pic>
          <p:nvPicPr>
            <p:cNvPr id="37" name="Image 34">
              <a:extLst>
                <a:ext uri="{FF2B5EF4-FFF2-40B4-BE49-F238E27FC236}">
                  <a16:creationId xmlns:a16="http://schemas.microsoft.com/office/drawing/2014/main" id="{3FDEDB25-B9AA-1C22-4AFB-27B79214B8F6}"/>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8000" contrast="33000"/>
                      </a14:imgEffect>
                    </a14:imgLayer>
                  </a14:imgProps>
                </a:ext>
              </a:extLst>
            </a:blip>
            <a:stretch>
              <a:fillRect/>
            </a:stretch>
          </p:blipFill>
          <p:spPr>
            <a:xfrm>
              <a:off x="8478189" y="848597"/>
              <a:ext cx="1528763" cy="1657954"/>
            </a:xfrm>
            <a:prstGeom prst="rect">
              <a:avLst/>
            </a:prstGeom>
          </p:spPr>
        </p:pic>
        <p:pic>
          <p:nvPicPr>
            <p:cNvPr id="38" name="Image 86">
              <a:extLst>
                <a:ext uri="{FF2B5EF4-FFF2-40B4-BE49-F238E27FC236}">
                  <a16:creationId xmlns:a16="http://schemas.microsoft.com/office/drawing/2014/main" id="{4B490D1B-E277-3D44-5275-4CA481B3F0C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545" b="91667" l="340" r="95578"/>
                      </a14:imgEffect>
                    </a14:imgLayer>
                  </a14:imgProps>
                </a:ext>
              </a:extLst>
            </a:blip>
            <a:stretch>
              <a:fillRect/>
            </a:stretch>
          </p:blipFill>
          <p:spPr>
            <a:xfrm rot="5400000" flipH="1">
              <a:off x="9060469" y="1541980"/>
              <a:ext cx="364201" cy="163519"/>
            </a:xfrm>
            <a:prstGeom prst="rect">
              <a:avLst/>
            </a:prstGeom>
          </p:spPr>
        </p:pic>
        <p:pic>
          <p:nvPicPr>
            <p:cNvPr id="39" name="Image 87">
              <a:extLst>
                <a:ext uri="{FF2B5EF4-FFF2-40B4-BE49-F238E27FC236}">
                  <a16:creationId xmlns:a16="http://schemas.microsoft.com/office/drawing/2014/main" id="{4E3A0FF9-5CEC-7E39-2F72-38804C83D61C}"/>
                </a:ext>
              </a:extLst>
            </p:cNvPr>
            <p:cNvPicPr preferRelativeResize="0">
              <a:picLocks/>
            </p:cNvPicPr>
            <p:nvPr/>
          </p:nvPicPr>
          <p:blipFill>
            <a:blip r:embed="rId10">
              <a:extLst>
                <a:ext uri="{BEBA8EAE-BF5A-486C-A8C5-ECC9F3942E4B}">
                  <a14:imgProps xmlns:a14="http://schemas.microsoft.com/office/drawing/2010/main">
                    <a14:imgLayer r:embed="rId11">
                      <a14:imgEffect>
                        <a14:backgroundRemoval t="1212" b="90000" l="3727" r="97516">
                          <a14:foregroundMark x1="33540" y1="7273" x2="33540" y2="7273"/>
                          <a14:foregroundMark x1="64596" y1="6364" x2="64596" y2="6364"/>
                          <a14:foregroundMark x1="68323" y1="7273" x2="68323" y2="7273"/>
                          <a14:foregroundMark x1="65217" y1="8182" x2="65217" y2="8182"/>
                          <a14:foregroundMark x1="28571" y1="7273" x2="28571" y2="7273"/>
                          <a14:foregroundMark x1="63354" y1="47879" x2="63354" y2="47879"/>
                          <a14:foregroundMark x1="52174" y1="49091" x2="52174" y2="49091"/>
                          <a14:foregroundMark x1="35404" y1="48485" x2="35404" y2="48485"/>
                          <a14:foregroundMark x1="28571" y1="46970" x2="28571" y2="46970"/>
                          <a14:foregroundMark x1="31056" y1="47879" x2="31056" y2="47879"/>
                          <a14:foregroundMark x1="39130" y1="48788" x2="39130" y2="48788"/>
                          <a14:foregroundMark x1="55901" y1="48788" x2="55901" y2="48788"/>
                          <a14:foregroundMark x1="59006" y1="48485" x2="59006" y2="48485"/>
                          <a14:foregroundMark x1="65217" y1="47576" x2="65217" y2="47576"/>
                          <a14:foregroundMark x1="68323" y1="46970" x2="68323" y2="46970"/>
                          <a14:foregroundMark x1="30435" y1="8485" x2="30435" y2="8485"/>
                          <a14:foregroundMark x1="33540" y1="8485" x2="33540" y2="8485"/>
                          <a14:foregroundMark x1="62112" y1="7273" x2="62112" y2="7273"/>
                        </a14:backgroundRemoval>
                      </a14:imgEffect>
                    </a14:imgLayer>
                  </a14:imgProps>
                </a:ext>
              </a:extLst>
            </a:blip>
            <a:stretch>
              <a:fillRect/>
            </a:stretch>
          </p:blipFill>
          <p:spPr>
            <a:xfrm rot="10800000" flipH="1">
              <a:off x="9278453" y="1341792"/>
              <a:ext cx="153660" cy="464048"/>
            </a:xfrm>
            <a:prstGeom prst="rect">
              <a:avLst/>
            </a:prstGeom>
          </p:spPr>
        </p:pic>
      </p:grpSp>
      <p:pic>
        <p:nvPicPr>
          <p:cNvPr id="40" name="Picture 52">
            <a:extLst>
              <a:ext uri="{FF2B5EF4-FFF2-40B4-BE49-F238E27FC236}">
                <a16:creationId xmlns:a16="http://schemas.microsoft.com/office/drawing/2014/main" id="{DC978812-2E0F-8006-8BB7-277BDFA3EE8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5226247" y="3546032"/>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e 105">
            <a:extLst>
              <a:ext uri="{FF2B5EF4-FFF2-40B4-BE49-F238E27FC236}">
                <a16:creationId xmlns:a16="http://schemas.microsoft.com/office/drawing/2014/main" id="{B709BFF6-3220-7A7C-63B6-D5486E3646B9}"/>
              </a:ext>
            </a:extLst>
          </p:cNvPr>
          <p:cNvGrpSpPr/>
          <p:nvPr/>
        </p:nvGrpSpPr>
        <p:grpSpPr>
          <a:xfrm>
            <a:off x="5441775" y="3835884"/>
            <a:ext cx="541187" cy="657058"/>
            <a:chOff x="5041531" y="2553906"/>
            <a:chExt cx="541187" cy="657058"/>
          </a:xfrm>
        </p:grpSpPr>
        <p:grpSp>
          <p:nvGrpSpPr>
            <p:cNvPr id="42" name="Groupe 95">
              <a:extLst>
                <a:ext uri="{FF2B5EF4-FFF2-40B4-BE49-F238E27FC236}">
                  <a16:creationId xmlns:a16="http://schemas.microsoft.com/office/drawing/2014/main" id="{59EC1474-1838-46A3-59C5-EAB593684326}"/>
                </a:ext>
              </a:extLst>
            </p:cNvPr>
            <p:cNvGrpSpPr/>
            <p:nvPr/>
          </p:nvGrpSpPr>
          <p:grpSpPr>
            <a:xfrm>
              <a:off x="5041531" y="2553906"/>
              <a:ext cx="541187" cy="657058"/>
              <a:chOff x="6642784" y="6016361"/>
              <a:chExt cx="541187" cy="706898"/>
            </a:xfrm>
          </p:grpSpPr>
          <p:sp>
            <p:nvSpPr>
              <p:cNvPr id="45" name="Rectangle 44">
                <a:extLst>
                  <a:ext uri="{FF2B5EF4-FFF2-40B4-BE49-F238E27FC236}">
                    <a16:creationId xmlns:a16="http://schemas.microsoft.com/office/drawing/2014/main" id="{7EB39384-5DC4-AED7-912F-BEC5D187CABB}"/>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a:solidFill>
                    <a:srgbClr val="000000"/>
                  </a:solidFill>
                  <a:cs typeface="Arial"/>
                  <a:sym typeface="Arial"/>
                </a:endParaRPr>
              </a:p>
            </p:txBody>
          </p:sp>
          <p:sp>
            <p:nvSpPr>
              <p:cNvPr id="46" name="TextBox 36">
                <a:extLst>
                  <a:ext uri="{FF2B5EF4-FFF2-40B4-BE49-F238E27FC236}">
                    <a16:creationId xmlns:a16="http://schemas.microsoft.com/office/drawing/2014/main" id="{7C65B21C-0009-CE0E-D7CD-03027B148A3B}"/>
                  </a:ext>
                </a:extLst>
              </p:cNvPr>
              <p:cNvSpPr txBox="1"/>
              <p:nvPr/>
            </p:nvSpPr>
            <p:spPr>
              <a:xfrm>
                <a:off x="6654659"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43" name="Picture 52">
              <a:extLst>
                <a:ext uri="{FF2B5EF4-FFF2-40B4-BE49-F238E27FC236}">
                  <a16:creationId xmlns:a16="http://schemas.microsoft.com/office/drawing/2014/main" id="{F059431A-BD2F-AD74-0647-101F5874E21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5075790" y="2730501"/>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2">
              <a:extLst>
                <a:ext uri="{FF2B5EF4-FFF2-40B4-BE49-F238E27FC236}">
                  <a16:creationId xmlns:a16="http://schemas.microsoft.com/office/drawing/2014/main" id="{8EBBBE2D-A684-5608-5CD4-C2A12E1DBE5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73424"/>
            <a:stretch/>
          </p:blipFill>
          <p:spPr bwMode="auto">
            <a:xfrm>
              <a:off x="5085536" y="3005309"/>
              <a:ext cx="407848" cy="105586"/>
            </a:xfrm>
            <a:prstGeom prst="rect">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Flèche courbée vers la gauche 131">
            <a:extLst>
              <a:ext uri="{FF2B5EF4-FFF2-40B4-BE49-F238E27FC236}">
                <a16:creationId xmlns:a16="http://schemas.microsoft.com/office/drawing/2014/main" id="{FFCB6547-16D9-537C-5E44-A2F99AE8ECFD}"/>
              </a:ext>
            </a:extLst>
          </p:cNvPr>
          <p:cNvSpPr/>
          <p:nvPr/>
        </p:nvSpPr>
        <p:spPr>
          <a:xfrm rot="5014259" flipH="1">
            <a:off x="7849807" y="1672624"/>
            <a:ext cx="508367" cy="2542828"/>
          </a:xfrm>
          <a:prstGeom prst="curvedLeftArrow">
            <a:avLst>
              <a:gd name="adj1" fmla="val 6474"/>
              <a:gd name="adj2" fmla="val 18465"/>
              <a:gd name="adj3" fmla="val 16828"/>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sp>
        <p:nvSpPr>
          <p:cNvPr id="48" name="Rectangle 47">
            <a:extLst>
              <a:ext uri="{FF2B5EF4-FFF2-40B4-BE49-F238E27FC236}">
                <a16:creationId xmlns:a16="http://schemas.microsoft.com/office/drawing/2014/main" id="{22F934D7-2FC9-A720-3905-90E841177AE3}"/>
              </a:ext>
            </a:extLst>
          </p:cNvPr>
          <p:cNvSpPr/>
          <p:nvPr/>
        </p:nvSpPr>
        <p:spPr>
          <a:xfrm>
            <a:off x="8132772" y="2345969"/>
            <a:ext cx="1438214" cy="338554"/>
          </a:xfrm>
          <a:prstGeom prst="rect">
            <a:avLst/>
          </a:prstGeom>
        </p:spPr>
        <p:txBody>
          <a:bodyPr wrap="none">
            <a:spAutoFit/>
          </a:bodyPr>
          <a:lstStyle/>
          <a:p>
            <a:pPr>
              <a:defRPr/>
            </a:pPr>
            <a:r>
              <a:rPr lang="en-GB" sz="1600" b="1" dirty="0">
                <a:solidFill>
                  <a:srgbClr val="FF0000"/>
                </a:solidFill>
                <a:cs typeface="Arial"/>
              </a:rPr>
              <a:t>Consultation</a:t>
            </a:r>
          </a:p>
        </p:txBody>
      </p:sp>
      <p:grpSp>
        <p:nvGrpSpPr>
          <p:cNvPr id="49" name="Groupe 199">
            <a:extLst>
              <a:ext uri="{FF2B5EF4-FFF2-40B4-BE49-F238E27FC236}">
                <a16:creationId xmlns:a16="http://schemas.microsoft.com/office/drawing/2014/main" id="{94C05BFE-0C98-AF2B-35DE-EF362531D7E3}"/>
              </a:ext>
            </a:extLst>
          </p:cNvPr>
          <p:cNvGrpSpPr/>
          <p:nvPr/>
        </p:nvGrpSpPr>
        <p:grpSpPr>
          <a:xfrm>
            <a:off x="5013871" y="4039522"/>
            <a:ext cx="529312" cy="657058"/>
            <a:chOff x="4763400" y="2651368"/>
            <a:chExt cx="529312" cy="657058"/>
          </a:xfrm>
        </p:grpSpPr>
        <p:grpSp>
          <p:nvGrpSpPr>
            <p:cNvPr id="50" name="Groupe 107">
              <a:extLst>
                <a:ext uri="{FF2B5EF4-FFF2-40B4-BE49-F238E27FC236}">
                  <a16:creationId xmlns:a16="http://schemas.microsoft.com/office/drawing/2014/main" id="{391EEE74-ADD8-4E7A-D2D7-8D027498A911}"/>
                </a:ext>
              </a:extLst>
            </p:cNvPr>
            <p:cNvGrpSpPr/>
            <p:nvPr/>
          </p:nvGrpSpPr>
          <p:grpSpPr>
            <a:xfrm>
              <a:off x="4763400" y="2651368"/>
              <a:ext cx="529312" cy="657058"/>
              <a:chOff x="4559000" y="2626112"/>
              <a:chExt cx="529312" cy="657058"/>
            </a:xfrm>
          </p:grpSpPr>
          <p:grpSp>
            <p:nvGrpSpPr>
              <p:cNvPr id="52" name="Groupe 101">
                <a:extLst>
                  <a:ext uri="{FF2B5EF4-FFF2-40B4-BE49-F238E27FC236}">
                    <a16:creationId xmlns:a16="http://schemas.microsoft.com/office/drawing/2014/main" id="{A5DA8C5F-7E2C-1851-971B-A77E58A1A319}"/>
                  </a:ext>
                </a:extLst>
              </p:cNvPr>
              <p:cNvGrpSpPr/>
              <p:nvPr/>
            </p:nvGrpSpPr>
            <p:grpSpPr>
              <a:xfrm>
                <a:off x="4559000" y="2626112"/>
                <a:ext cx="529312" cy="657058"/>
                <a:chOff x="6630997" y="6016361"/>
                <a:chExt cx="529312" cy="706898"/>
              </a:xfrm>
            </p:grpSpPr>
            <p:sp>
              <p:nvSpPr>
                <p:cNvPr id="54" name="Rectangle 53">
                  <a:extLst>
                    <a:ext uri="{FF2B5EF4-FFF2-40B4-BE49-F238E27FC236}">
                      <a16:creationId xmlns:a16="http://schemas.microsoft.com/office/drawing/2014/main" id="{36EF9A64-33E9-B98B-D6C2-6BDE2BDA674E}"/>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a:solidFill>
                      <a:srgbClr val="000000"/>
                    </a:solidFill>
                    <a:cs typeface="Arial"/>
                    <a:sym typeface="Arial"/>
                  </a:endParaRPr>
                </a:p>
              </p:txBody>
            </p:sp>
            <p:sp>
              <p:nvSpPr>
                <p:cNvPr id="55" name="TextBox 36">
                  <a:extLst>
                    <a:ext uri="{FF2B5EF4-FFF2-40B4-BE49-F238E27FC236}">
                      <a16:creationId xmlns:a16="http://schemas.microsoft.com/office/drawing/2014/main" id="{55FC5DB5-A52B-C682-2FCE-AF65AF6C88D9}"/>
                    </a:ext>
                  </a:extLst>
                </p:cNvPr>
                <p:cNvSpPr txBox="1"/>
                <p:nvPr/>
              </p:nvSpPr>
              <p:spPr>
                <a:xfrm>
                  <a:off x="6630997"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53" name="Picture 52">
                <a:extLst>
                  <a:ext uri="{FF2B5EF4-FFF2-40B4-BE49-F238E27FC236}">
                    <a16:creationId xmlns:a16="http://schemas.microsoft.com/office/drawing/2014/main" id="{E0C9487F-50AF-A5CE-D044-4D1D423B793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4605046" y="2802707"/>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Rectangle 50">
              <a:extLst>
                <a:ext uri="{FF2B5EF4-FFF2-40B4-BE49-F238E27FC236}">
                  <a16:creationId xmlns:a16="http://schemas.microsoft.com/office/drawing/2014/main" id="{C46252F6-7336-C273-88B8-69CE114776EB}"/>
                </a:ext>
              </a:extLst>
            </p:cNvPr>
            <p:cNvSpPr/>
            <p:nvPr/>
          </p:nvSpPr>
          <p:spPr>
            <a:xfrm>
              <a:off x="4809446" y="3117815"/>
              <a:ext cx="396000" cy="108000"/>
            </a:xfrm>
            <a:prstGeom prst="rect">
              <a:avLst/>
            </a:prstGeom>
            <a:noFill/>
            <a:ln w="3175" cap="flat">
              <a:solidFill>
                <a:srgbClr val="FF0000"/>
              </a:solidFill>
              <a:prstDash val="solid"/>
              <a:round/>
            </a:ln>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pic>
        <p:nvPicPr>
          <p:cNvPr id="56" name="Image 165">
            <a:extLst>
              <a:ext uri="{FF2B5EF4-FFF2-40B4-BE49-F238E27FC236}">
                <a16:creationId xmlns:a16="http://schemas.microsoft.com/office/drawing/2014/main" id="{E7B3C1CC-F801-802E-C3CB-1E16DCD4B54F}"/>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3000"/>
                    </a14:imgEffect>
                  </a14:imgLayer>
                </a14:imgProps>
              </a:ext>
              <a:ext uri="{28A0092B-C50C-407E-A947-70E740481C1C}">
                <a14:useLocalDpi xmlns:a14="http://schemas.microsoft.com/office/drawing/2010/main" val="0"/>
              </a:ext>
            </a:extLst>
          </a:blip>
          <a:stretch>
            <a:fillRect/>
          </a:stretch>
        </p:blipFill>
        <p:spPr>
          <a:xfrm>
            <a:off x="9318466" y="3717797"/>
            <a:ext cx="288963" cy="261476"/>
          </a:xfrm>
          <a:prstGeom prst="rect">
            <a:avLst/>
          </a:prstGeom>
        </p:spPr>
      </p:pic>
      <p:pic>
        <p:nvPicPr>
          <p:cNvPr id="57" name="Image 168">
            <a:extLst>
              <a:ext uri="{FF2B5EF4-FFF2-40B4-BE49-F238E27FC236}">
                <a16:creationId xmlns:a16="http://schemas.microsoft.com/office/drawing/2014/main" id="{AF9AD988-22D1-B9F1-013D-EB1D4D7B78FE}"/>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33000"/>
                    </a14:imgEffect>
                  </a14:imgLayer>
                </a14:imgProps>
              </a:ext>
            </a:extLst>
          </a:blip>
          <a:stretch>
            <a:fillRect/>
          </a:stretch>
        </p:blipFill>
        <p:spPr>
          <a:xfrm>
            <a:off x="6232582" y="3330519"/>
            <a:ext cx="302083" cy="278483"/>
          </a:xfrm>
          <a:prstGeom prst="rect">
            <a:avLst/>
          </a:prstGeom>
        </p:spPr>
      </p:pic>
      <p:sp>
        <p:nvSpPr>
          <p:cNvPr id="58" name="Rectangle 57">
            <a:extLst>
              <a:ext uri="{FF2B5EF4-FFF2-40B4-BE49-F238E27FC236}">
                <a16:creationId xmlns:a16="http://schemas.microsoft.com/office/drawing/2014/main" id="{5CAE2509-6CF5-DEC4-23DC-35FE887F44B5}"/>
              </a:ext>
            </a:extLst>
          </p:cNvPr>
          <p:cNvSpPr/>
          <p:nvPr/>
        </p:nvSpPr>
        <p:spPr>
          <a:xfrm>
            <a:off x="6439879" y="3303134"/>
            <a:ext cx="1186415" cy="338554"/>
          </a:xfrm>
          <a:prstGeom prst="rect">
            <a:avLst/>
          </a:prstGeom>
        </p:spPr>
        <p:txBody>
          <a:bodyPr wrap="none">
            <a:spAutoFit/>
          </a:bodyPr>
          <a:lstStyle/>
          <a:p>
            <a:pPr>
              <a:defRPr/>
            </a:pPr>
            <a:r>
              <a:rPr lang="en-GB" sz="1600" dirty="0">
                <a:solidFill>
                  <a:srgbClr val="000000"/>
                </a:solidFill>
                <a:cs typeface="Arial"/>
              </a:rPr>
              <a:t>Verification</a:t>
            </a:r>
          </a:p>
        </p:txBody>
      </p:sp>
      <p:pic>
        <p:nvPicPr>
          <p:cNvPr id="59" name="Image 171">
            <a:extLst>
              <a:ext uri="{FF2B5EF4-FFF2-40B4-BE49-F238E27FC236}">
                <a16:creationId xmlns:a16="http://schemas.microsoft.com/office/drawing/2014/main" id="{5E231045-FCC8-BE07-D026-A14CC3DC1E53}"/>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4908" b="98773" l="0" r="94059">
                        <a14:foregroundMark x1="38119" y1="90798" x2="38119" y2="90798"/>
                        <a14:foregroundMark x1="44554" y1="79755" x2="44554" y2="79755"/>
                        <a14:foregroundMark x1="62376" y1="80368" x2="62376" y2="80368"/>
                        <a14:foregroundMark x1="84158" y1="89571" x2="84158" y2="89571"/>
                      </a14:backgroundRemoval>
                    </a14:imgEffect>
                    <a14:imgEffect>
                      <a14:brightnessContrast bright="15000"/>
                    </a14:imgEffect>
                  </a14:imgLayer>
                </a14:imgProps>
              </a:ext>
            </a:extLst>
          </a:blip>
          <a:stretch>
            <a:fillRect/>
          </a:stretch>
        </p:blipFill>
        <p:spPr>
          <a:xfrm flipH="1">
            <a:off x="9261373" y="3039773"/>
            <a:ext cx="850462" cy="686264"/>
          </a:xfrm>
          <a:prstGeom prst="rect">
            <a:avLst/>
          </a:prstGeom>
        </p:spPr>
      </p:pic>
      <p:sp>
        <p:nvSpPr>
          <p:cNvPr id="61" name="Rectangle 60">
            <a:extLst>
              <a:ext uri="{FF2B5EF4-FFF2-40B4-BE49-F238E27FC236}">
                <a16:creationId xmlns:a16="http://schemas.microsoft.com/office/drawing/2014/main" id="{70E6B5B0-0646-B1C3-A163-3BC35067718F}"/>
              </a:ext>
            </a:extLst>
          </p:cNvPr>
          <p:cNvSpPr/>
          <p:nvPr/>
        </p:nvSpPr>
        <p:spPr>
          <a:xfrm>
            <a:off x="8135551" y="4023109"/>
            <a:ext cx="1471878" cy="338554"/>
          </a:xfrm>
          <a:prstGeom prst="rect">
            <a:avLst/>
          </a:prstGeom>
        </p:spPr>
        <p:txBody>
          <a:bodyPr wrap="none">
            <a:spAutoFit/>
          </a:bodyPr>
          <a:lstStyle/>
          <a:p>
            <a:pPr>
              <a:defRPr/>
            </a:pPr>
            <a:r>
              <a:rPr lang="en-GB" sz="1600" b="1" dirty="0">
                <a:solidFill>
                  <a:srgbClr val="FF0000"/>
                </a:solidFill>
                <a:cs typeface="Arial"/>
              </a:rPr>
              <a:t>Downloading</a:t>
            </a:r>
          </a:p>
        </p:txBody>
      </p:sp>
      <p:cxnSp>
        <p:nvCxnSpPr>
          <p:cNvPr id="81" name="Connecteur droit avec flèche 39">
            <a:extLst>
              <a:ext uri="{FF2B5EF4-FFF2-40B4-BE49-F238E27FC236}">
                <a16:creationId xmlns:a16="http://schemas.microsoft.com/office/drawing/2014/main" id="{3E86C434-D0D9-4F30-60BC-BE3673DE4868}"/>
              </a:ext>
            </a:extLst>
          </p:cNvPr>
          <p:cNvCxnSpPr/>
          <p:nvPr/>
        </p:nvCxnSpPr>
        <p:spPr>
          <a:xfrm flipH="1" flipV="1">
            <a:off x="6201953" y="1730316"/>
            <a:ext cx="471566" cy="1600204"/>
          </a:xfrm>
          <a:prstGeom prst="straightConnector1">
            <a:avLst/>
          </a:prstGeom>
          <a:noFill/>
          <a:ln w="25400" cap="flat" cmpd="sng" algn="ctr">
            <a:solidFill>
              <a:srgbClr val="4F81BD"/>
            </a:solidFill>
            <a:prstDash val="solid"/>
            <a:headEnd type="arrow" w="med" len="med"/>
            <a:tailEnd type="arrow" w="med" len="med"/>
          </a:ln>
          <a:effectLst>
            <a:outerShdw blurRad="40000" dist="20000" dir="5400000" rotWithShape="0">
              <a:srgbClr val="000000">
                <a:alpha val="38000"/>
              </a:srgbClr>
            </a:outerShdw>
          </a:effectLst>
        </p:spPr>
      </p:cxnSp>
      <p:sp>
        <p:nvSpPr>
          <p:cNvPr id="106" name="TextBox 105">
            <a:extLst>
              <a:ext uri="{FF2B5EF4-FFF2-40B4-BE49-F238E27FC236}">
                <a16:creationId xmlns:a16="http://schemas.microsoft.com/office/drawing/2014/main" id="{CD460CBE-F2C3-391F-37CF-6E8AC6B11DCD}"/>
              </a:ext>
            </a:extLst>
          </p:cNvPr>
          <p:cNvSpPr txBox="1"/>
          <p:nvPr/>
        </p:nvSpPr>
        <p:spPr>
          <a:xfrm>
            <a:off x="10333182" y="3977967"/>
            <a:ext cx="663964" cy="338554"/>
          </a:xfrm>
          <a:prstGeom prst="rect">
            <a:avLst/>
          </a:prstGeom>
          <a:noFill/>
        </p:spPr>
        <p:txBody>
          <a:bodyPr wrap="none" rtlCol="0">
            <a:spAutoFit/>
          </a:bodyPr>
          <a:lstStyle/>
          <a:p>
            <a:pPr algn="ctr">
              <a:defRPr/>
            </a:pPr>
            <a:r>
              <a:rPr lang="en-GB" sz="800" dirty="0" err="1">
                <a:solidFill>
                  <a:prstClr val="black"/>
                </a:solidFill>
                <a:latin typeface="Calibri"/>
              </a:rPr>
              <a:t>Médecin</a:t>
            </a:r>
            <a:r>
              <a:rPr lang="en-GB" sz="800" dirty="0">
                <a:solidFill>
                  <a:prstClr val="black"/>
                </a:solidFill>
                <a:latin typeface="Calibri"/>
              </a:rPr>
              <a:t> </a:t>
            </a:r>
          </a:p>
          <a:p>
            <a:pPr algn="ctr">
              <a:defRPr/>
            </a:pPr>
            <a:r>
              <a:rPr lang="en-GB" sz="800" dirty="0" err="1">
                <a:solidFill>
                  <a:prstClr val="black"/>
                </a:solidFill>
                <a:latin typeface="Calibri"/>
              </a:rPr>
              <a:t>Généraliste</a:t>
            </a:r>
            <a:endParaRPr lang="en-GB" sz="800" dirty="0">
              <a:solidFill>
                <a:prstClr val="black"/>
              </a:solidFill>
              <a:latin typeface="Calibri"/>
            </a:endParaRPr>
          </a:p>
        </p:txBody>
      </p:sp>
      <p:sp>
        <p:nvSpPr>
          <p:cNvPr id="107" name="TextBox 106">
            <a:extLst>
              <a:ext uri="{FF2B5EF4-FFF2-40B4-BE49-F238E27FC236}">
                <a16:creationId xmlns:a16="http://schemas.microsoft.com/office/drawing/2014/main" id="{7A18E0A5-B13A-A36C-61D0-79390D43E020}"/>
              </a:ext>
            </a:extLst>
          </p:cNvPr>
          <p:cNvSpPr txBox="1"/>
          <p:nvPr/>
        </p:nvSpPr>
        <p:spPr>
          <a:xfrm>
            <a:off x="4727295" y="978902"/>
            <a:ext cx="1538947" cy="461665"/>
          </a:xfrm>
          <a:prstGeom prst="rect">
            <a:avLst/>
          </a:prstGeom>
          <a:noFill/>
        </p:spPr>
        <p:txBody>
          <a:bodyPr wrap="square" rtlCol="0">
            <a:spAutoFit/>
          </a:bodyPr>
          <a:lstStyle/>
          <a:p>
            <a:pPr algn="ctr">
              <a:defRPr/>
            </a:pPr>
            <a:r>
              <a:rPr lang="en-GB" sz="800" dirty="0">
                <a:solidFill>
                  <a:prstClr val="black"/>
                </a:solidFill>
                <a:latin typeface="Calibri"/>
              </a:rPr>
              <a:t>Patient Consent</a:t>
            </a:r>
          </a:p>
          <a:p>
            <a:pPr algn="ctr">
              <a:defRPr/>
            </a:pPr>
            <a:r>
              <a:rPr lang="en-GB" sz="800" dirty="0">
                <a:solidFill>
                  <a:prstClr val="black"/>
                </a:solidFill>
                <a:latin typeface="Calibri"/>
              </a:rPr>
              <a:t>Therapeutic Link / Care link</a:t>
            </a:r>
          </a:p>
          <a:p>
            <a:pPr algn="ctr">
              <a:defRPr/>
            </a:pPr>
            <a:r>
              <a:rPr lang="en-GB" sz="800" dirty="0" err="1">
                <a:solidFill>
                  <a:prstClr val="black"/>
                </a:solidFill>
                <a:latin typeface="Calibri"/>
              </a:rPr>
              <a:t>Acces</a:t>
            </a:r>
            <a:r>
              <a:rPr lang="en-GB" sz="800" dirty="0">
                <a:solidFill>
                  <a:prstClr val="black"/>
                </a:solidFill>
                <a:latin typeface="Calibri"/>
              </a:rPr>
              <a:t> Matrix</a:t>
            </a:r>
          </a:p>
        </p:txBody>
      </p:sp>
      <p:sp>
        <p:nvSpPr>
          <p:cNvPr id="109" name="TextBox 108">
            <a:extLst>
              <a:ext uri="{FF2B5EF4-FFF2-40B4-BE49-F238E27FC236}">
                <a16:creationId xmlns:a16="http://schemas.microsoft.com/office/drawing/2014/main" id="{D9DBA429-BD4B-B0E8-CEF1-330FCCE133BF}"/>
              </a:ext>
            </a:extLst>
          </p:cNvPr>
          <p:cNvSpPr txBox="1"/>
          <p:nvPr/>
        </p:nvSpPr>
        <p:spPr>
          <a:xfrm>
            <a:off x="5267194" y="4998837"/>
            <a:ext cx="404278" cy="215444"/>
          </a:xfrm>
          <a:prstGeom prst="rect">
            <a:avLst/>
          </a:prstGeom>
          <a:noFill/>
        </p:spPr>
        <p:txBody>
          <a:bodyPr wrap="none" rtlCol="0">
            <a:spAutoFit/>
          </a:bodyPr>
          <a:lstStyle/>
          <a:p>
            <a:pPr>
              <a:defRPr/>
            </a:pPr>
            <a:r>
              <a:rPr lang="en-GB" sz="800" dirty="0">
                <a:solidFill>
                  <a:prstClr val="black"/>
                </a:solidFill>
                <a:latin typeface="Calibri"/>
              </a:rPr>
              <a:t>Vault</a:t>
            </a:r>
          </a:p>
        </p:txBody>
      </p:sp>
      <p:sp>
        <p:nvSpPr>
          <p:cNvPr id="110" name="Arc 109">
            <a:extLst>
              <a:ext uri="{FF2B5EF4-FFF2-40B4-BE49-F238E27FC236}">
                <a16:creationId xmlns:a16="http://schemas.microsoft.com/office/drawing/2014/main" id="{F2766871-216A-8A31-25DF-0F68A57DED92}"/>
              </a:ext>
            </a:extLst>
          </p:cNvPr>
          <p:cNvSpPr/>
          <p:nvPr/>
        </p:nvSpPr>
        <p:spPr>
          <a:xfrm>
            <a:off x="1512171" y="2007358"/>
            <a:ext cx="3430287" cy="2196477"/>
          </a:xfrm>
          <a:prstGeom prst="arc">
            <a:avLst>
              <a:gd name="adj1" fmla="val 14543381"/>
              <a:gd name="adj2" fmla="val 21426711"/>
            </a:avLst>
          </a:prstGeom>
          <a:noFill/>
          <a:ln w="25400" cap="flat" cmpd="sng" algn="ctr">
            <a:solidFill>
              <a:srgbClr val="4F81BD"/>
            </a:solidFill>
            <a:prstDash val="solid"/>
            <a:headEnd type="none" w="med" len="med"/>
            <a:tailEnd type="arrow"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pic>
        <p:nvPicPr>
          <p:cNvPr id="111" name="Image 21">
            <a:extLst>
              <a:ext uri="{FF2B5EF4-FFF2-40B4-BE49-F238E27FC236}">
                <a16:creationId xmlns:a16="http://schemas.microsoft.com/office/drawing/2014/main" id="{5836BC9D-D7B4-F56D-03D2-860700674BBD}"/>
              </a:ext>
            </a:extLst>
          </p:cNvPr>
          <p:cNvPicPr>
            <a:picLocks noChangeAspect="1"/>
          </p:cNvPicPr>
          <p:nvPr/>
        </p:nvPicPr>
        <p:blipFill>
          <a:blip r:embed="rId19"/>
          <a:stretch>
            <a:fillRect/>
          </a:stretch>
        </p:blipFill>
        <p:spPr>
          <a:xfrm>
            <a:off x="2426175" y="1587734"/>
            <a:ext cx="826059" cy="773611"/>
          </a:xfrm>
          <a:prstGeom prst="rect">
            <a:avLst/>
          </a:prstGeom>
        </p:spPr>
      </p:pic>
      <p:pic>
        <p:nvPicPr>
          <p:cNvPr id="114" name="Graphic 113" descr="Thought bubble outline">
            <a:extLst>
              <a:ext uri="{FF2B5EF4-FFF2-40B4-BE49-F238E27FC236}">
                <a16:creationId xmlns:a16="http://schemas.microsoft.com/office/drawing/2014/main" id="{85B1AE51-FFE1-3450-9051-4DF245D12E6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93367" y="381499"/>
            <a:ext cx="2259729" cy="2259729"/>
          </a:xfrm>
          <a:prstGeom prst="rect">
            <a:avLst/>
          </a:prstGeom>
        </p:spPr>
      </p:pic>
      <p:sp>
        <p:nvSpPr>
          <p:cNvPr id="2" name="Titel 1">
            <a:extLst>
              <a:ext uri="{FF2B5EF4-FFF2-40B4-BE49-F238E27FC236}">
                <a16:creationId xmlns:a16="http://schemas.microsoft.com/office/drawing/2014/main" id="{2C3CDB7E-3E07-52A6-56C3-B063BA61C120}"/>
              </a:ext>
            </a:extLst>
          </p:cNvPr>
          <p:cNvSpPr>
            <a:spLocks noGrp="1"/>
          </p:cNvSpPr>
          <p:nvPr>
            <p:ph type="title" idx="4294967295"/>
          </p:nvPr>
        </p:nvSpPr>
        <p:spPr>
          <a:xfrm>
            <a:off x="47997" y="60268"/>
            <a:ext cx="4679298" cy="777875"/>
          </a:xfrm>
        </p:spPr>
        <p:txBody>
          <a:bodyPr>
            <a:normAutofit/>
          </a:bodyPr>
          <a:lstStyle/>
          <a:p>
            <a:r>
              <a:rPr lang="en-GB" sz="2400" b="1" dirty="0" err="1">
                <a:solidFill>
                  <a:schemeClr val="tx2"/>
                </a:solidFill>
              </a:rPr>
              <a:t>Echanges</a:t>
            </a:r>
            <a:r>
              <a:rPr lang="en-GB" sz="2400" b="1" dirty="0">
                <a:solidFill>
                  <a:schemeClr val="tx2"/>
                </a:solidFill>
              </a:rPr>
              <a:t> vaccination – </a:t>
            </a:r>
            <a:r>
              <a:rPr lang="en-GB" sz="2400" b="1" dirty="0" err="1">
                <a:solidFill>
                  <a:schemeClr val="tx2"/>
                </a:solidFill>
              </a:rPr>
              <a:t>ligne</a:t>
            </a:r>
            <a:r>
              <a:rPr lang="en-GB" sz="2400" b="1" dirty="0">
                <a:solidFill>
                  <a:schemeClr val="tx2"/>
                </a:solidFill>
              </a:rPr>
              <a:t> / </a:t>
            </a:r>
            <a:r>
              <a:rPr lang="en-GB" sz="2400" b="1" dirty="0" err="1">
                <a:solidFill>
                  <a:schemeClr val="tx2"/>
                </a:solidFill>
              </a:rPr>
              <a:t>ligne</a:t>
            </a:r>
            <a:endParaRPr lang="en-GB" sz="2400" b="1" dirty="0">
              <a:solidFill>
                <a:schemeClr val="tx2"/>
              </a:solidFill>
            </a:endParaRPr>
          </a:p>
        </p:txBody>
      </p:sp>
      <p:sp>
        <p:nvSpPr>
          <p:cNvPr id="115" name="Rectangle 114">
            <a:extLst>
              <a:ext uri="{FF2B5EF4-FFF2-40B4-BE49-F238E27FC236}">
                <a16:creationId xmlns:a16="http://schemas.microsoft.com/office/drawing/2014/main" id="{469CB469-4EEC-C57F-7D23-7A431DFF00DE}"/>
              </a:ext>
            </a:extLst>
          </p:cNvPr>
          <p:cNvSpPr/>
          <p:nvPr/>
        </p:nvSpPr>
        <p:spPr>
          <a:xfrm>
            <a:off x="4757791" y="1794326"/>
            <a:ext cx="604252" cy="54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6" name="Rectangle 115">
            <a:extLst>
              <a:ext uri="{FF2B5EF4-FFF2-40B4-BE49-F238E27FC236}">
                <a16:creationId xmlns:a16="http://schemas.microsoft.com/office/drawing/2014/main" id="{50CA65F7-7E2B-B5DB-8FA6-F4CD66A2A0F9}"/>
              </a:ext>
            </a:extLst>
          </p:cNvPr>
          <p:cNvSpPr/>
          <p:nvPr/>
        </p:nvSpPr>
        <p:spPr>
          <a:xfrm>
            <a:off x="336994" y="5302221"/>
            <a:ext cx="1781385" cy="338554"/>
          </a:xfrm>
          <a:prstGeom prst="rect">
            <a:avLst/>
          </a:prstGeom>
        </p:spPr>
        <p:txBody>
          <a:bodyPr wrap="none">
            <a:spAutoFit/>
          </a:bodyPr>
          <a:lstStyle/>
          <a:p>
            <a:pPr>
              <a:defRPr/>
            </a:pPr>
            <a:r>
              <a:rPr lang="en-GB" sz="1600" b="1" dirty="0">
                <a:solidFill>
                  <a:schemeClr val="tx2"/>
                </a:solidFill>
                <a:cs typeface="Arial"/>
              </a:rPr>
              <a:t>Centre Vaccination</a:t>
            </a:r>
          </a:p>
        </p:txBody>
      </p:sp>
      <p:sp>
        <p:nvSpPr>
          <p:cNvPr id="125" name="Flèche courbée vers la gauche 131">
            <a:extLst>
              <a:ext uri="{FF2B5EF4-FFF2-40B4-BE49-F238E27FC236}">
                <a16:creationId xmlns:a16="http://schemas.microsoft.com/office/drawing/2014/main" id="{ED1B6984-566B-246D-4C38-B5B0A605FC6A}"/>
              </a:ext>
            </a:extLst>
          </p:cNvPr>
          <p:cNvSpPr/>
          <p:nvPr/>
        </p:nvSpPr>
        <p:spPr>
          <a:xfrm rot="16200000">
            <a:off x="2418565" y="1972926"/>
            <a:ext cx="1212115" cy="4032072"/>
          </a:xfrm>
          <a:prstGeom prst="curvedLeftArrow">
            <a:avLst>
              <a:gd name="adj1" fmla="val 6474"/>
              <a:gd name="adj2" fmla="val 27592"/>
              <a:gd name="adj3" fmla="val 18706"/>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sp>
        <p:nvSpPr>
          <p:cNvPr id="126" name="Rectangle 125">
            <a:extLst>
              <a:ext uri="{FF2B5EF4-FFF2-40B4-BE49-F238E27FC236}">
                <a16:creationId xmlns:a16="http://schemas.microsoft.com/office/drawing/2014/main" id="{52D52845-9F74-BB44-EF33-6DC1749B290F}"/>
              </a:ext>
            </a:extLst>
          </p:cNvPr>
          <p:cNvSpPr/>
          <p:nvPr/>
        </p:nvSpPr>
        <p:spPr>
          <a:xfrm>
            <a:off x="2311565" y="3429000"/>
            <a:ext cx="992579" cy="338554"/>
          </a:xfrm>
          <a:prstGeom prst="rect">
            <a:avLst/>
          </a:prstGeom>
        </p:spPr>
        <p:txBody>
          <a:bodyPr wrap="none">
            <a:spAutoFit/>
          </a:bodyPr>
          <a:lstStyle/>
          <a:p>
            <a:pPr>
              <a:defRPr/>
            </a:pPr>
            <a:r>
              <a:rPr lang="en-GB" sz="1600" b="1" dirty="0">
                <a:solidFill>
                  <a:srgbClr val="FF0000"/>
                </a:solidFill>
                <a:cs typeface="Arial"/>
              </a:rPr>
              <a:t>Sending</a:t>
            </a:r>
          </a:p>
        </p:txBody>
      </p:sp>
      <p:grpSp>
        <p:nvGrpSpPr>
          <p:cNvPr id="127" name="Groupe 199">
            <a:extLst>
              <a:ext uri="{FF2B5EF4-FFF2-40B4-BE49-F238E27FC236}">
                <a16:creationId xmlns:a16="http://schemas.microsoft.com/office/drawing/2014/main" id="{43265F4C-7CF1-FEBF-BE2D-FA2F3674275C}"/>
              </a:ext>
            </a:extLst>
          </p:cNvPr>
          <p:cNvGrpSpPr/>
          <p:nvPr/>
        </p:nvGrpSpPr>
        <p:grpSpPr>
          <a:xfrm>
            <a:off x="3764592" y="1722522"/>
            <a:ext cx="529312" cy="657058"/>
            <a:chOff x="4763400" y="2651368"/>
            <a:chExt cx="529312" cy="657058"/>
          </a:xfrm>
        </p:grpSpPr>
        <p:grpSp>
          <p:nvGrpSpPr>
            <p:cNvPr id="128" name="Groupe 107">
              <a:extLst>
                <a:ext uri="{FF2B5EF4-FFF2-40B4-BE49-F238E27FC236}">
                  <a16:creationId xmlns:a16="http://schemas.microsoft.com/office/drawing/2014/main" id="{3324EEB8-F284-07A6-E955-3C0F11C9574B}"/>
                </a:ext>
              </a:extLst>
            </p:cNvPr>
            <p:cNvGrpSpPr/>
            <p:nvPr/>
          </p:nvGrpSpPr>
          <p:grpSpPr>
            <a:xfrm>
              <a:off x="4763400" y="2651368"/>
              <a:ext cx="529312" cy="657058"/>
              <a:chOff x="4559000" y="2626112"/>
              <a:chExt cx="529312" cy="657058"/>
            </a:xfrm>
          </p:grpSpPr>
          <p:grpSp>
            <p:nvGrpSpPr>
              <p:cNvPr id="130" name="Groupe 101">
                <a:extLst>
                  <a:ext uri="{FF2B5EF4-FFF2-40B4-BE49-F238E27FC236}">
                    <a16:creationId xmlns:a16="http://schemas.microsoft.com/office/drawing/2014/main" id="{25CEB5C6-E095-DE18-DC34-A99A71432423}"/>
                  </a:ext>
                </a:extLst>
              </p:cNvPr>
              <p:cNvGrpSpPr/>
              <p:nvPr/>
            </p:nvGrpSpPr>
            <p:grpSpPr>
              <a:xfrm>
                <a:off x="4559000" y="2626112"/>
                <a:ext cx="529312" cy="657058"/>
                <a:chOff x="6630997" y="6016361"/>
                <a:chExt cx="529312" cy="706898"/>
              </a:xfrm>
            </p:grpSpPr>
            <p:sp>
              <p:nvSpPr>
                <p:cNvPr id="132" name="Rectangle 131">
                  <a:extLst>
                    <a:ext uri="{FF2B5EF4-FFF2-40B4-BE49-F238E27FC236}">
                      <a16:creationId xmlns:a16="http://schemas.microsoft.com/office/drawing/2014/main" id="{51F70B8B-8E6D-0628-CDCA-84472CEB32A0}"/>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dirty="0">
                    <a:solidFill>
                      <a:srgbClr val="000000"/>
                    </a:solidFill>
                    <a:cs typeface="Arial"/>
                    <a:sym typeface="Arial"/>
                  </a:endParaRPr>
                </a:p>
              </p:txBody>
            </p:sp>
            <p:sp>
              <p:nvSpPr>
                <p:cNvPr id="133" name="TextBox 36">
                  <a:extLst>
                    <a:ext uri="{FF2B5EF4-FFF2-40B4-BE49-F238E27FC236}">
                      <a16:creationId xmlns:a16="http://schemas.microsoft.com/office/drawing/2014/main" id="{79985FE4-CE50-AEAA-2786-EB7187E5EA67}"/>
                    </a:ext>
                  </a:extLst>
                </p:cNvPr>
                <p:cNvSpPr txBox="1"/>
                <p:nvPr/>
              </p:nvSpPr>
              <p:spPr>
                <a:xfrm>
                  <a:off x="6630997"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131" name="Picture 130">
                <a:extLst>
                  <a:ext uri="{FF2B5EF4-FFF2-40B4-BE49-F238E27FC236}">
                    <a16:creationId xmlns:a16="http://schemas.microsoft.com/office/drawing/2014/main" id="{BD7088C4-9449-E8DE-FCC9-CD57A21F465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4605046" y="2802707"/>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9" name="Rectangle 128">
              <a:extLst>
                <a:ext uri="{FF2B5EF4-FFF2-40B4-BE49-F238E27FC236}">
                  <a16:creationId xmlns:a16="http://schemas.microsoft.com/office/drawing/2014/main" id="{68590C45-11B0-2CCD-D3F7-24271109AB6D}"/>
                </a:ext>
              </a:extLst>
            </p:cNvPr>
            <p:cNvSpPr/>
            <p:nvPr/>
          </p:nvSpPr>
          <p:spPr>
            <a:xfrm>
              <a:off x="4809446" y="3117815"/>
              <a:ext cx="396000" cy="108000"/>
            </a:xfrm>
            <a:prstGeom prst="rect">
              <a:avLst/>
            </a:prstGeom>
            <a:noFill/>
            <a:ln w="3175" cap="flat">
              <a:solidFill>
                <a:srgbClr val="FF0000"/>
              </a:solidFill>
              <a:prstDash val="solid"/>
              <a:round/>
            </a:ln>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grpSp>
        <p:nvGrpSpPr>
          <p:cNvPr id="134" name="Groupe 199">
            <a:extLst>
              <a:ext uri="{FF2B5EF4-FFF2-40B4-BE49-F238E27FC236}">
                <a16:creationId xmlns:a16="http://schemas.microsoft.com/office/drawing/2014/main" id="{38179370-E597-F1EB-4F17-175C65C98731}"/>
              </a:ext>
            </a:extLst>
          </p:cNvPr>
          <p:cNvGrpSpPr/>
          <p:nvPr/>
        </p:nvGrpSpPr>
        <p:grpSpPr>
          <a:xfrm>
            <a:off x="2899597" y="3711847"/>
            <a:ext cx="529312" cy="657058"/>
            <a:chOff x="4763400" y="2651368"/>
            <a:chExt cx="529312" cy="657058"/>
          </a:xfrm>
        </p:grpSpPr>
        <p:grpSp>
          <p:nvGrpSpPr>
            <p:cNvPr id="135" name="Groupe 107">
              <a:extLst>
                <a:ext uri="{FF2B5EF4-FFF2-40B4-BE49-F238E27FC236}">
                  <a16:creationId xmlns:a16="http://schemas.microsoft.com/office/drawing/2014/main" id="{00CC03A2-0167-6CB0-0D56-D22DF492B362}"/>
                </a:ext>
              </a:extLst>
            </p:cNvPr>
            <p:cNvGrpSpPr/>
            <p:nvPr/>
          </p:nvGrpSpPr>
          <p:grpSpPr>
            <a:xfrm>
              <a:off x="4763400" y="2651368"/>
              <a:ext cx="529312" cy="657058"/>
              <a:chOff x="4559000" y="2626112"/>
              <a:chExt cx="529312" cy="657058"/>
            </a:xfrm>
          </p:grpSpPr>
          <p:grpSp>
            <p:nvGrpSpPr>
              <p:cNvPr id="137" name="Groupe 101">
                <a:extLst>
                  <a:ext uri="{FF2B5EF4-FFF2-40B4-BE49-F238E27FC236}">
                    <a16:creationId xmlns:a16="http://schemas.microsoft.com/office/drawing/2014/main" id="{6ED8D1A3-88D7-89D5-0D70-71F501BF5507}"/>
                  </a:ext>
                </a:extLst>
              </p:cNvPr>
              <p:cNvGrpSpPr/>
              <p:nvPr/>
            </p:nvGrpSpPr>
            <p:grpSpPr>
              <a:xfrm>
                <a:off x="4559000" y="2626112"/>
                <a:ext cx="529312" cy="657058"/>
                <a:chOff x="6630997" y="6016361"/>
                <a:chExt cx="529312" cy="706898"/>
              </a:xfrm>
            </p:grpSpPr>
            <p:sp>
              <p:nvSpPr>
                <p:cNvPr id="139" name="Rectangle 138">
                  <a:extLst>
                    <a:ext uri="{FF2B5EF4-FFF2-40B4-BE49-F238E27FC236}">
                      <a16:creationId xmlns:a16="http://schemas.microsoft.com/office/drawing/2014/main" id="{77850600-5E6E-BE6A-3A66-AD4FE491DBC0}"/>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a:solidFill>
                      <a:srgbClr val="000000"/>
                    </a:solidFill>
                    <a:cs typeface="Arial"/>
                    <a:sym typeface="Arial"/>
                  </a:endParaRPr>
                </a:p>
              </p:txBody>
            </p:sp>
            <p:sp>
              <p:nvSpPr>
                <p:cNvPr id="140" name="TextBox 36">
                  <a:extLst>
                    <a:ext uri="{FF2B5EF4-FFF2-40B4-BE49-F238E27FC236}">
                      <a16:creationId xmlns:a16="http://schemas.microsoft.com/office/drawing/2014/main" id="{E48654CB-FB03-AE81-C759-9C5C79F062BA}"/>
                    </a:ext>
                  </a:extLst>
                </p:cNvPr>
                <p:cNvSpPr txBox="1"/>
                <p:nvPr/>
              </p:nvSpPr>
              <p:spPr>
                <a:xfrm>
                  <a:off x="6630997"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138" name="Picture 137">
                <a:extLst>
                  <a:ext uri="{FF2B5EF4-FFF2-40B4-BE49-F238E27FC236}">
                    <a16:creationId xmlns:a16="http://schemas.microsoft.com/office/drawing/2014/main" id="{757D9793-DE30-BF5E-69FE-F47788BE1BD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4605046" y="2802707"/>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6" name="Rectangle 135">
              <a:extLst>
                <a:ext uri="{FF2B5EF4-FFF2-40B4-BE49-F238E27FC236}">
                  <a16:creationId xmlns:a16="http://schemas.microsoft.com/office/drawing/2014/main" id="{AD4486E5-7122-B6F9-EA0A-17FEE6E75F3E}"/>
                </a:ext>
              </a:extLst>
            </p:cNvPr>
            <p:cNvSpPr/>
            <p:nvPr/>
          </p:nvSpPr>
          <p:spPr>
            <a:xfrm>
              <a:off x="4809446" y="3117815"/>
              <a:ext cx="396000" cy="108000"/>
            </a:xfrm>
            <a:prstGeom prst="rect">
              <a:avLst/>
            </a:prstGeom>
            <a:noFill/>
            <a:ln w="3175" cap="flat">
              <a:solidFill>
                <a:srgbClr val="FF0000"/>
              </a:solidFill>
              <a:prstDash val="solid"/>
              <a:round/>
            </a:ln>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sp>
        <p:nvSpPr>
          <p:cNvPr id="141" name="TextBox 140">
            <a:extLst>
              <a:ext uri="{FF2B5EF4-FFF2-40B4-BE49-F238E27FC236}">
                <a16:creationId xmlns:a16="http://schemas.microsoft.com/office/drawing/2014/main" id="{81D16858-4763-9E71-207A-AC91BC7499AD}"/>
              </a:ext>
            </a:extLst>
          </p:cNvPr>
          <p:cNvSpPr txBox="1"/>
          <p:nvPr/>
        </p:nvSpPr>
        <p:spPr>
          <a:xfrm>
            <a:off x="3734743" y="2146144"/>
            <a:ext cx="502061" cy="215444"/>
          </a:xfrm>
          <a:prstGeom prst="rect">
            <a:avLst/>
          </a:prstGeom>
          <a:noFill/>
        </p:spPr>
        <p:txBody>
          <a:bodyPr wrap="none" rtlCol="0">
            <a:spAutoFit/>
          </a:bodyPr>
          <a:lstStyle/>
          <a:p>
            <a:r>
              <a:rPr lang="en-GB" sz="800" dirty="0" err="1">
                <a:solidFill>
                  <a:srgbClr val="FF0000"/>
                </a:solidFill>
              </a:rPr>
              <a:t>tétanos</a:t>
            </a:r>
            <a:endParaRPr lang="fr-BE" sz="800" dirty="0">
              <a:solidFill>
                <a:srgbClr val="FF0000"/>
              </a:solidFill>
            </a:endParaRPr>
          </a:p>
        </p:txBody>
      </p:sp>
      <p:sp>
        <p:nvSpPr>
          <p:cNvPr id="142" name="TextBox 141">
            <a:extLst>
              <a:ext uri="{FF2B5EF4-FFF2-40B4-BE49-F238E27FC236}">
                <a16:creationId xmlns:a16="http://schemas.microsoft.com/office/drawing/2014/main" id="{CAC98E45-5B42-157B-DC90-3B5D1A3E00CD}"/>
              </a:ext>
            </a:extLst>
          </p:cNvPr>
          <p:cNvSpPr txBox="1"/>
          <p:nvPr/>
        </p:nvSpPr>
        <p:spPr>
          <a:xfrm>
            <a:off x="1945777" y="2127009"/>
            <a:ext cx="502061" cy="215444"/>
          </a:xfrm>
          <a:prstGeom prst="rect">
            <a:avLst/>
          </a:prstGeom>
          <a:noFill/>
        </p:spPr>
        <p:txBody>
          <a:bodyPr wrap="none" rtlCol="0">
            <a:spAutoFit/>
          </a:bodyPr>
          <a:lstStyle/>
          <a:p>
            <a:r>
              <a:rPr lang="en-GB" sz="800" dirty="0" err="1">
                <a:solidFill>
                  <a:srgbClr val="FF0000"/>
                </a:solidFill>
              </a:rPr>
              <a:t>tétanos</a:t>
            </a:r>
            <a:endParaRPr lang="fr-BE" sz="800" dirty="0">
              <a:solidFill>
                <a:srgbClr val="FF0000"/>
              </a:solidFill>
            </a:endParaRPr>
          </a:p>
        </p:txBody>
      </p:sp>
      <p:sp>
        <p:nvSpPr>
          <p:cNvPr id="143" name="TextBox 142">
            <a:extLst>
              <a:ext uri="{FF2B5EF4-FFF2-40B4-BE49-F238E27FC236}">
                <a16:creationId xmlns:a16="http://schemas.microsoft.com/office/drawing/2014/main" id="{555B76B4-9315-D224-1EDD-3DB4E1E9DBC7}"/>
              </a:ext>
            </a:extLst>
          </p:cNvPr>
          <p:cNvSpPr txBox="1"/>
          <p:nvPr/>
        </p:nvSpPr>
        <p:spPr>
          <a:xfrm>
            <a:off x="1570943" y="4456847"/>
            <a:ext cx="418704" cy="215444"/>
          </a:xfrm>
          <a:prstGeom prst="rect">
            <a:avLst/>
          </a:prstGeom>
          <a:noFill/>
        </p:spPr>
        <p:txBody>
          <a:bodyPr wrap="none" rtlCol="0">
            <a:spAutoFit/>
          </a:bodyPr>
          <a:lstStyle/>
          <a:p>
            <a:r>
              <a:rPr lang="en-GB" sz="800" dirty="0">
                <a:solidFill>
                  <a:srgbClr val="FF0000"/>
                </a:solidFill>
              </a:rPr>
              <a:t>Covid</a:t>
            </a:r>
            <a:endParaRPr lang="fr-BE" sz="800" dirty="0">
              <a:solidFill>
                <a:srgbClr val="FF0000"/>
              </a:solidFill>
            </a:endParaRPr>
          </a:p>
        </p:txBody>
      </p:sp>
      <p:sp>
        <p:nvSpPr>
          <p:cNvPr id="144" name="TextBox 143">
            <a:extLst>
              <a:ext uri="{FF2B5EF4-FFF2-40B4-BE49-F238E27FC236}">
                <a16:creationId xmlns:a16="http://schemas.microsoft.com/office/drawing/2014/main" id="{3327356B-D3BB-93A6-65C7-93902E1AACB2}"/>
              </a:ext>
            </a:extLst>
          </p:cNvPr>
          <p:cNvSpPr txBox="1"/>
          <p:nvPr/>
        </p:nvSpPr>
        <p:spPr>
          <a:xfrm>
            <a:off x="2878525" y="4129688"/>
            <a:ext cx="418704" cy="215444"/>
          </a:xfrm>
          <a:prstGeom prst="rect">
            <a:avLst/>
          </a:prstGeom>
          <a:noFill/>
        </p:spPr>
        <p:txBody>
          <a:bodyPr wrap="none" rtlCol="0">
            <a:spAutoFit/>
          </a:bodyPr>
          <a:lstStyle/>
          <a:p>
            <a:r>
              <a:rPr lang="en-GB" sz="800" dirty="0">
                <a:solidFill>
                  <a:srgbClr val="FF0000"/>
                </a:solidFill>
              </a:rPr>
              <a:t>Covid</a:t>
            </a:r>
            <a:endParaRPr lang="fr-BE" sz="800" dirty="0">
              <a:solidFill>
                <a:srgbClr val="FF0000"/>
              </a:solidFill>
            </a:endParaRPr>
          </a:p>
        </p:txBody>
      </p:sp>
      <p:sp>
        <p:nvSpPr>
          <p:cNvPr id="145" name="TextBox 144">
            <a:extLst>
              <a:ext uri="{FF2B5EF4-FFF2-40B4-BE49-F238E27FC236}">
                <a16:creationId xmlns:a16="http://schemas.microsoft.com/office/drawing/2014/main" id="{8D85C200-7727-5C4B-3678-93DE1FCCBAD5}"/>
              </a:ext>
            </a:extLst>
          </p:cNvPr>
          <p:cNvSpPr txBox="1"/>
          <p:nvPr/>
        </p:nvSpPr>
        <p:spPr>
          <a:xfrm>
            <a:off x="5004974" y="4457817"/>
            <a:ext cx="418704" cy="215444"/>
          </a:xfrm>
          <a:prstGeom prst="rect">
            <a:avLst/>
          </a:prstGeom>
          <a:noFill/>
        </p:spPr>
        <p:txBody>
          <a:bodyPr wrap="none" rtlCol="0">
            <a:spAutoFit/>
          </a:bodyPr>
          <a:lstStyle/>
          <a:p>
            <a:r>
              <a:rPr lang="en-GB" sz="800" dirty="0">
                <a:solidFill>
                  <a:srgbClr val="FF0000"/>
                </a:solidFill>
              </a:rPr>
              <a:t>Covid</a:t>
            </a:r>
            <a:endParaRPr lang="fr-BE" sz="800" dirty="0">
              <a:solidFill>
                <a:srgbClr val="FF0000"/>
              </a:solidFill>
            </a:endParaRPr>
          </a:p>
        </p:txBody>
      </p:sp>
      <p:sp>
        <p:nvSpPr>
          <p:cNvPr id="146" name="TextBox 145">
            <a:extLst>
              <a:ext uri="{FF2B5EF4-FFF2-40B4-BE49-F238E27FC236}">
                <a16:creationId xmlns:a16="http://schemas.microsoft.com/office/drawing/2014/main" id="{2110DE04-9F6A-76C3-5C60-A4A4C01FE5F1}"/>
              </a:ext>
            </a:extLst>
          </p:cNvPr>
          <p:cNvSpPr txBox="1"/>
          <p:nvPr/>
        </p:nvSpPr>
        <p:spPr>
          <a:xfrm>
            <a:off x="5423045" y="4219013"/>
            <a:ext cx="502061" cy="215444"/>
          </a:xfrm>
          <a:prstGeom prst="rect">
            <a:avLst/>
          </a:prstGeom>
          <a:noFill/>
        </p:spPr>
        <p:txBody>
          <a:bodyPr wrap="none" rtlCol="0">
            <a:spAutoFit/>
          </a:bodyPr>
          <a:lstStyle/>
          <a:p>
            <a:r>
              <a:rPr lang="en-GB" sz="800" dirty="0" err="1">
                <a:solidFill>
                  <a:srgbClr val="FF0000"/>
                </a:solidFill>
              </a:rPr>
              <a:t>tétanos</a:t>
            </a:r>
            <a:endParaRPr lang="fr-BE" sz="800" dirty="0">
              <a:solidFill>
                <a:srgbClr val="FF0000"/>
              </a:solidFill>
            </a:endParaRPr>
          </a:p>
        </p:txBody>
      </p:sp>
      <p:grpSp>
        <p:nvGrpSpPr>
          <p:cNvPr id="147" name="Groupe 199">
            <a:extLst>
              <a:ext uri="{FF2B5EF4-FFF2-40B4-BE49-F238E27FC236}">
                <a16:creationId xmlns:a16="http://schemas.microsoft.com/office/drawing/2014/main" id="{7AB116DF-CF9F-CA43-CAD1-27B1D3AD52F6}"/>
              </a:ext>
            </a:extLst>
          </p:cNvPr>
          <p:cNvGrpSpPr/>
          <p:nvPr/>
        </p:nvGrpSpPr>
        <p:grpSpPr>
          <a:xfrm>
            <a:off x="7945138" y="4459404"/>
            <a:ext cx="529312" cy="657058"/>
            <a:chOff x="4763400" y="2651368"/>
            <a:chExt cx="529312" cy="657058"/>
          </a:xfrm>
        </p:grpSpPr>
        <p:grpSp>
          <p:nvGrpSpPr>
            <p:cNvPr id="148" name="Groupe 107">
              <a:extLst>
                <a:ext uri="{FF2B5EF4-FFF2-40B4-BE49-F238E27FC236}">
                  <a16:creationId xmlns:a16="http://schemas.microsoft.com/office/drawing/2014/main" id="{7A6E0EA9-FDAD-95CF-8663-AD08C6CFA08D}"/>
                </a:ext>
              </a:extLst>
            </p:cNvPr>
            <p:cNvGrpSpPr/>
            <p:nvPr/>
          </p:nvGrpSpPr>
          <p:grpSpPr>
            <a:xfrm>
              <a:off x="4763400" y="2651368"/>
              <a:ext cx="529312" cy="657058"/>
              <a:chOff x="4559000" y="2626112"/>
              <a:chExt cx="529312" cy="657058"/>
            </a:xfrm>
          </p:grpSpPr>
          <p:grpSp>
            <p:nvGrpSpPr>
              <p:cNvPr id="150" name="Groupe 101">
                <a:extLst>
                  <a:ext uri="{FF2B5EF4-FFF2-40B4-BE49-F238E27FC236}">
                    <a16:creationId xmlns:a16="http://schemas.microsoft.com/office/drawing/2014/main" id="{214680F8-9CA3-FD0E-AFF5-FEE4CAFF0295}"/>
                  </a:ext>
                </a:extLst>
              </p:cNvPr>
              <p:cNvGrpSpPr/>
              <p:nvPr/>
            </p:nvGrpSpPr>
            <p:grpSpPr>
              <a:xfrm>
                <a:off x="4559000" y="2626112"/>
                <a:ext cx="529312" cy="657058"/>
                <a:chOff x="6630997" y="6016361"/>
                <a:chExt cx="529312" cy="706898"/>
              </a:xfrm>
            </p:grpSpPr>
            <p:sp>
              <p:nvSpPr>
                <p:cNvPr id="152" name="Rectangle 151">
                  <a:extLst>
                    <a:ext uri="{FF2B5EF4-FFF2-40B4-BE49-F238E27FC236}">
                      <a16:creationId xmlns:a16="http://schemas.microsoft.com/office/drawing/2014/main" id="{419592B9-DBD2-C063-494B-00D7F7D03F79}"/>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dirty="0">
                    <a:solidFill>
                      <a:srgbClr val="000000"/>
                    </a:solidFill>
                    <a:cs typeface="Arial"/>
                    <a:sym typeface="Arial"/>
                  </a:endParaRPr>
                </a:p>
              </p:txBody>
            </p:sp>
            <p:sp>
              <p:nvSpPr>
                <p:cNvPr id="153" name="TextBox 36">
                  <a:extLst>
                    <a:ext uri="{FF2B5EF4-FFF2-40B4-BE49-F238E27FC236}">
                      <a16:creationId xmlns:a16="http://schemas.microsoft.com/office/drawing/2014/main" id="{DA9B4CB5-4B47-2FDF-144B-D78C41866EBB}"/>
                    </a:ext>
                  </a:extLst>
                </p:cNvPr>
                <p:cNvSpPr txBox="1"/>
                <p:nvPr/>
              </p:nvSpPr>
              <p:spPr>
                <a:xfrm>
                  <a:off x="6630997"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151" name="Picture 150">
                <a:extLst>
                  <a:ext uri="{FF2B5EF4-FFF2-40B4-BE49-F238E27FC236}">
                    <a16:creationId xmlns:a16="http://schemas.microsoft.com/office/drawing/2014/main" id="{9D745055-5230-5569-3712-7DE9CD06045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4605046" y="2802707"/>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9" name="Rectangle 148">
              <a:extLst>
                <a:ext uri="{FF2B5EF4-FFF2-40B4-BE49-F238E27FC236}">
                  <a16:creationId xmlns:a16="http://schemas.microsoft.com/office/drawing/2014/main" id="{6ADFBD83-7081-B3BA-EA42-E666D6C14184}"/>
                </a:ext>
              </a:extLst>
            </p:cNvPr>
            <p:cNvSpPr/>
            <p:nvPr/>
          </p:nvSpPr>
          <p:spPr>
            <a:xfrm>
              <a:off x="4809446" y="3117815"/>
              <a:ext cx="396000" cy="108000"/>
            </a:xfrm>
            <a:prstGeom prst="rect">
              <a:avLst/>
            </a:prstGeom>
            <a:noFill/>
            <a:ln w="3175" cap="flat">
              <a:solidFill>
                <a:srgbClr val="FF0000"/>
              </a:solidFill>
              <a:prstDash val="solid"/>
              <a:round/>
            </a:ln>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sp>
        <p:nvSpPr>
          <p:cNvPr id="154" name="TextBox 153">
            <a:extLst>
              <a:ext uri="{FF2B5EF4-FFF2-40B4-BE49-F238E27FC236}">
                <a16:creationId xmlns:a16="http://schemas.microsoft.com/office/drawing/2014/main" id="{15F5A7F2-7A17-AAD9-EB4F-CEAD4F3B762F}"/>
              </a:ext>
            </a:extLst>
          </p:cNvPr>
          <p:cNvSpPr txBox="1"/>
          <p:nvPr/>
        </p:nvSpPr>
        <p:spPr>
          <a:xfrm>
            <a:off x="7915289" y="4883026"/>
            <a:ext cx="502061" cy="215444"/>
          </a:xfrm>
          <a:prstGeom prst="rect">
            <a:avLst/>
          </a:prstGeom>
          <a:noFill/>
        </p:spPr>
        <p:txBody>
          <a:bodyPr wrap="none" rtlCol="0">
            <a:spAutoFit/>
          </a:bodyPr>
          <a:lstStyle/>
          <a:p>
            <a:r>
              <a:rPr lang="en-GB" sz="800" dirty="0" err="1">
                <a:solidFill>
                  <a:srgbClr val="FF0000"/>
                </a:solidFill>
              </a:rPr>
              <a:t>tétanos</a:t>
            </a:r>
            <a:endParaRPr lang="fr-BE" sz="800" dirty="0">
              <a:solidFill>
                <a:srgbClr val="FF0000"/>
              </a:solidFill>
            </a:endParaRPr>
          </a:p>
        </p:txBody>
      </p:sp>
      <p:grpSp>
        <p:nvGrpSpPr>
          <p:cNvPr id="155" name="Groupe 199">
            <a:extLst>
              <a:ext uri="{FF2B5EF4-FFF2-40B4-BE49-F238E27FC236}">
                <a16:creationId xmlns:a16="http://schemas.microsoft.com/office/drawing/2014/main" id="{6640859D-0B48-82DD-5DA1-4526F3657D59}"/>
              </a:ext>
            </a:extLst>
          </p:cNvPr>
          <p:cNvGrpSpPr/>
          <p:nvPr/>
        </p:nvGrpSpPr>
        <p:grpSpPr>
          <a:xfrm>
            <a:off x="8265597" y="4645163"/>
            <a:ext cx="529312" cy="657058"/>
            <a:chOff x="4763400" y="2651368"/>
            <a:chExt cx="529312" cy="657058"/>
          </a:xfrm>
        </p:grpSpPr>
        <p:grpSp>
          <p:nvGrpSpPr>
            <p:cNvPr id="156" name="Groupe 107">
              <a:extLst>
                <a:ext uri="{FF2B5EF4-FFF2-40B4-BE49-F238E27FC236}">
                  <a16:creationId xmlns:a16="http://schemas.microsoft.com/office/drawing/2014/main" id="{42E13683-F784-8D17-DC18-7BFE9E414579}"/>
                </a:ext>
              </a:extLst>
            </p:cNvPr>
            <p:cNvGrpSpPr/>
            <p:nvPr/>
          </p:nvGrpSpPr>
          <p:grpSpPr>
            <a:xfrm>
              <a:off x="4763400" y="2651368"/>
              <a:ext cx="529312" cy="657058"/>
              <a:chOff x="4559000" y="2626112"/>
              <a:chExt cx="529312" cy="657058"/>
            </a:xfrm>
          </p:grpSpPr>
          <p:grpSp>
            <p:nvGrpSpPr>
              <p:cNvPr id="158" name="Groupe 101">
                <a:extLst>
                  <a:ext uri="{FF2B5EF4-FFF2-40B4-BE49-F238E27FC236}">
                    <a16:creationId xmlns:a16="http://schemas.microsoft.com/office/drawing/2014/main" id="{6186A3DE-2F9E-5EC2-9515-B5AE55F94897}"/>
                  </a:ext>
                </a:extLst>
              </p:cNvPr>
              <p:cNvGrpSpPr/>
              <p:nvPr/>
            </p:nvGrpSpPr>
            <p:grpSpPr>
              <a:xfrm>
                <a:off x="4559000" y="2626112"/>
                <a:ext cx="529312" cy="657058"/>
                <a:chOff x="6630997" y="6016361"/>
                <a:chExt cx="529312" cy="706898"/>
              </a:xfrm>
            </p:grpSpPr>
            <p:sp>
              <p:nvSpPr>
                <p:cNvPr id="160" name="Rectangle 159">
                  <a:extLst>
                    <a:ext uri="{FF2B5EF4-FFF2-40B4-BE49-F238E27FC236}">
                      <a16:creationId xmlns:a16="http://schemas.microsoft.com/office/drawing/2014/main" id="{F78689D5-FEDD-E665-252C-B6553C4DFA84}"/>
                    </a:ext>
                  </a:extLst>
                </p:cNvPr>
                <p:cNvSpPr/>
                <p:nvPr/>
              </p:nvSpPr>
              <p:spPr>
                <a:xfrm>
                  <a:off x="6642784" y="6030851"/>
                  <a:ext cx="471111" cy="692408"/>
                </a:xfrm>
                <a:prstGeom prst="rect">
                  <a:avLst/>
                </a:prstGeom>
                <a:solidFill>
                  <a:srgbClr val="FFFFFF"/>
                </a:solidFill>
                <a:ln w="3175" cap="flat">
                  <a:solidFill>
                    <a:srgbClr val="00000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fr-BE" sz="1600" kern="0">
                    <a:solidFill>
                      <a:srgbClr val="000000"/>
                    </a:solidFill>
                    <a:cs typeface="Arial"/>
                    <a:sym typeface="Arial"/>
                  </a:endParaRPr>
                </a:p>
              </p:txBody>
            </p:sp>
            <p:sp>
              <p:nvSpPr>
                <p:cNvPr id="161" name="TextBox 36">
                  <a:extLst>
                    <a:ext uri="{FF2B5EF4-FFF2-40B4-BE49-F238E27FC236}">
                      <a16:creationId xmlns:a16="http://schemas.microsoft.com/office/drawing/2014/main" id="{D7BBDD12-8327-672B-AA58-AA69C34CDC38}"/>
                    </a:ext>
                  </a:extLst>
                </p:cNvPr>
                <p:cNvSpPr txBox="1"/>
                <p:nvPr/>
              </p:nvSpPr>
              <p:spPr>
                <a:xfrm>
                  <a:off x="6630997" y="6016361"/>
                  <a:ext cx="529312" cy="231786"/>
                </a:xfrm>
                <a:prstGeom prst="rect">
                  <a:avLst/>
                </a:prstGeom>
                <a:noFill/>
              </p:spPr>
              <p:txBody>
                <a:bodyPr wrap="none" rtlCol="0">
                  <a:spAutoFit/>
                </a:bodyPr>
                <a:lstStyle/>
                <a:p>
                  <a:pPr>
                    <a:defRPr/>
                  </a:pPr>
                  <a:r>
                    <a:rPr lang="fr-BE" sz="800" kern="0" dirty="0">
                      <a:solidFill>
                        <a:prstClr val="black"/>
                      </a:solidFill>
                      <a:latin typeface="Calibri"/>
                      <a:cs typeface="Arial"/>
                    </a:rPr>
                    <a:t>Care Set</a:t>
                  </a:r>
                  <a:endParaRPr lang="en-US" sz="800" kern="0" dirty="0">
                    <a:solidFill>
                      <a:prstClr val="black"/>
                    </a:solidFill>
                    <a:latin typeface="Calibri"/>
                    <a:cs typeface="Arial"/>
                  </a:endParaRPr>
                </a:p>
              </p:txBody>
            </p:sp>
          </p:grpSp>
          <p:pic>
            <p:nvPicPr>
              <p:cNvPr id="159" name="Picture 158">
                <a:extLst>
                  <a:ext uri="{FF2B5EF4-FFF2-40B4-BE49-F238E27FC236}">
                    <a16:creationId xmlns:a16="http://schemas.microsoft.com/office/drawing/2014/main" id="{8B7AF94D-E1BC-9341-5302-5664597DBDE3}"/>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5584"/>
              <a:stretch/>
            </p:blipFill>
            <p:spPr bwMode="auto">
              <a:xfrm>
                <a:off x="4605046" y="2802707"/>
                <a:ext cx="407848" cy="27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7" name="Rectangle 156">
              <a:extLst>
                <a:ext uri="{FF2B5EF4-FFF2-40B4-BE49-F238E27FC236}">
                  <a16:creationId xmlns:a16="http://schemas.microsoft.com/office/drawing/2014/main" id="{815C985B-6D13-E247-C2D8-C91990609D26}"/>
                </a:ext>
              </a:extLst>
            </p:cNvPr>
            <p:cNvSpPr/>
            <p:nvPr/>
          </p:nvSpPr>
          <p:spPr>
            <a:xfrm>
              <a:off x="4809446" y="3117815"/>
              <a:ext cx="396000" cy="108000"/>
            </a:xfrm>
            <a:prstGeom prst="rect">
              <a:avLst/>
            </a:prstGeom>
            <a:noFill/>
            <a:ln w="3175" cap="flat">
              <a:solidFill>
                <a:srgbClr val="FF0000"/>
              </a:solidFill>
              <a:prstDash val="solid"/>
              <a:round/>
            </a:ln>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grpSp>
      <p:sp>
        <p:nvSpPr>
          <p:cNvPr id="162" name="TextBox 161">
            <a:extLst>
              <a:ext uri="{FF2B5EF4-FFF2-40B4-BE49-F238E27FC236}">
                <a16:creationId xmlns:a16="http://schemas.microsoft.com/office/drawing/2014/main" id="{24393E14-752A-C3FB-3140-6B85B0F3D507}"/>
              </a:ext>
            </a:extLst>
          </p:cNvPr>
          <p:cNvSpPr txBox="1"/>
          <p:nvPr/>
        </p:nvSpPr>
        <p:spPr>
          <a:xfrm>
            <a:off x="8256700" y="5063458"/>
            <a:ext cx="418704" cy="215444"/>
          </a:xfrm>
          <a:prstGeom prst="rect">
            <a:avLst/>
          </a:prstGeom>
          <a:noFill/>
        </p:spPr>
        <p:txBody>
          <a:bodyPr wrap="none" rtlCol="0">
            <a:spAutoFit/>
          </a:bodyPr>
          <a:lstStyle/>
          <a:p>
            <a:r>
              <a:rPr lang="en-GB" sz="800" dirty="0">
                <a:solidFill>
                  <a:srgbClr val="FF0000"/>
                </a:solidFill>
              </a:rPr>
              <a:t>Covid</a:t>
            </a:r>
            <a:endParaRPr lang="fr-BE" sz="800" dirty="0">
              <a:solidFill>
                <a:srgbClr val="FF0000"/>
              </a:solidFill>
            </a:endParaRPr>
          </a:p>
        </p:txBody>
      </p:sp>
      <p:pic>
        <p:nvPicPr>
          <p:cNvPr id="163" name="Image 5">
            <a:extLst>
              <a:ext uri="{FF2B5EF4-FFF2-40B4-BE49-F238E27FC236}">
                <a16:creationId xmlns:a16="http://schemas.microsoft.com/office/drawing/2014/main" id="{53DF398E-C5A5-3A3E-6693-13CBCF38985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3024622" y="5373050"/>
            <a:ext cx="1287792" cy="1287792"/>
          </a:xfrm>
          <a:prstGeom prst="rect">
            <a:avLst/>
          </a:prstGeom>
        </p:spPr>
      </p:pic>
      <p:pic>
        <p:nvPicPr>
          <p:cNvPr id="164" name="Image 37">
            <a:extLst>
              <a:ext uri="{FF2B5EF4-FFF2-40B4-BE49-F238E27FC236}">
                <a16:creationId xmlns:a16="http://schemas.microsoft.com/office/drawing/2014/main" id="{2FC6F990-DAC5-B50A-55FC-CA5749FF21C7}"/>
              </a:ext>
            </a:extLst>
          </p:cNvPr>
          <p:cNvPicPr>
            <a:picLocks noChangeAspect="1"/>
          </p:cNvPicPr>
          <p:nvPr/>
        </p:nvPicPr>
        <p:blipFill>
          <a:blip r:embed="rId23"/>
          <a:stretch>
            <a:fillRect/>
          </a:stretch>
        </p:blipFill>
        <p:spPr>
          <a:xfrm>
            <a:off x="4278164" y="5382685"/>
            <a:ext cx="948083" cy="366305"/>
          </a:xfrm>
          <a:prstGeom prst="rect">
            <a:avLst/>
          </a:prstGeom>
          <a:ln>
            <a:solidFill>
              <a:srgbClr val="0070C0"/>
            </a:solidFill>
          </a:ln>
        </p:spPr>
      </p:pic>
      <p:cxnSp>
        <p:nvCxnSpPr>
          <p:cNvPr id="165" name="Connecteur droit avec flèche 181">
            <a:extLst>
              <a:ext uri="{FF2B5EF4-FFF2-40B4-BE49-F238E27FC236}">
                <a16:creationId xmlns:a16="http://schemas.microsoft.com/office/drawing/2014/main" id="{7F67B0E6-F325-DF19-50FC-9A2A5F2F8A45}"/>
              </a:ext>
            </a:extLst>
          </p:cNvPr>
          <p:cNvCxnSpPr>
            <a:cxnSpLocks/>
          </p:cNvCxnSpPr>
          <p:nvPr/>
        </p:nvCxnSpPr>
        <p:spPr>
          <a:xfrm flipH="1">
            <a:off x="4038343" y="5755418"/>
            <a:ext cx="525296" cy="336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07DC6D93-E6AA-0F0A-5631-6D8C852911E0}"/>
              </a:ext>
            </a:extLst>
          </p:cNvPr>
          <p:cNvSpPr/>
          <p:nvPr/>
        </p:nvSpPr>
        <p:spPr>
          <a:xfrm>
            <a:off x="3500650" y="4691513"/>
            <a:ext cx="459150" cy="248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73" name="Rectangle 172">
            <a:extLst>
              <a:ext uri="{FF2B5EF4-FFF2-40B4-BE49-F238E27FC236}">
                <a16:creationId xmlns:a16="http://schemas.microsoft.com/office/drawing/2014/main" id="{CCE54383-0323-DE4A-86E9-858433F544A5}"/>
              </a:ext>
            </a:extLst>
          </p:cNvPr>
          <p:cNvSpPr/>
          <p:nvPr/>
        </p:nvSpPr>
        <p:spPr>
          <a:xfrm>
            <a:off x="2577851" y="6369635"/>
            <a:ext cx="790729" cy="338554"/>
          </a:xfrm>
          <a:prstGeom prst="rect">
            <a:avLst/>
          </a:prstGeom>
        </p:spPr>
        <p:txBody>
          <a:bodyPr wrap="none">
            <a:spAutoFit/>
          </a:bodyPr>
          <a:lstStyle/>
          <a:p>
            <a:pPr>
              <a:defRPr/>
            </a:pPr>
            <a:r>
              <a:rPr lang="en-GB" sz="1600" b="1" dirty="0">
                <a:solidFill>
                  <a:schemeClr val="tx2"/>
                </a:solidFill>
                <a:cs typeface="Arial"/>
              </a:rPr>
              <a:t>Patient</a:t>
            </a:r>
          </a:p>
        </p:txBody>
      </p:sp>
      <p:cxnSp>
        <p:nvCxnSpPr>
          <p:cNvPr id="175" name="Straight Arrow Connector 174">
            <a:extLst>
              <a:ext uri="{FF2B5EF4-FFF2-40B4-BE49-F238E27FC236}">
                <a16:creationId xmlns:a16="http://schemas.microsoft.com/office/drawing/2014/main" id="{B8153ECA-83A3-7266-BF1E-B79D31A6EF93}"/>
              </a:ext>
            </a:extLst>
          </p:cNvPr>
          <p:cNvCxnSpPr>
            <a:cxnSpLocks/>
          </p:cNvCxnSpPr>
          <p:nvPr/>
        </p:nvCxnSpPr>
        <p:spPr>
          <a:xfrm flipH="1">
            <a:off x="4942458" y="4910807"/>
            <a:ext cx="480587" cy="4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0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 calcmode="lin" valueType="num">
                                      <p:cBhvr additive="base">
                                        <p:cTn id="19" dur="500" fill="hold"/>
                                        <p:tgtEl>
                                          <p:spTgt spid="142"/>
                                        </p:tgtEl>
                                        <p:attrNameLst>
                                          <p:attrName>ppt_x</p:attrName>
                                        </p:attrNameLst>
                                      </p:cBhvr>
                                      <p:tavLst>
                                        <p:tav tm="0">
                                          <p:val>
                                            <p:strVal val="#ppt_x"/>
                                          </p:val>
                                        </p:tav>
                                        <p:tav tm="100000">
                                          <p:val>
                                            <p:strVal val="#ppt_x"/>
                                          </p:val>
                                        </p:tav>
                                      </p:tavLst>
                                    </p:anim>
                                    <p:anim calcmode="lin" valueType="num">
                                      <p:cBhvr additive="base">
                                        <p:cTn id="20"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500"/>
                                        <p:tgtEl>
                                          <p:spTgt spid="1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par>
                                <p:cTn id="46" presetID="10" presetClass="entr" presetSubtype="0" fill="hold" nodeType="with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fade">
                                      <p:cBhvr>
                                        <p:cTn id="48" dur="500"/>
                                        <p:tgtEl>
                                          <p:spTgt spid="1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fade">
                                      <p:cBhvr>
                                        <p:cTn id="54" dur="500"/>
                                        <p:tgtEl>
                                          <p:spTgt spid="1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500"/>
                                        <p:tgtEl>
                                          <p:spTgt spid="12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4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5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62"/>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8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5" presetClass="entr" presetSubtype="0" fill="hold" nodeType="clickEffect">
                                  <p:stCondLst>
                                    <p:cond delay="0"/>
                                  </p:stCondLst>
                                  <p:childTnLst>
                                    <p:set>
                                      <p:cBhvr>
                                        <p:cTn id="99" dur="1" fill="hold">
                                          <p:stCondLst>
                                            <p:cond delay="0"/>
                                          </p:stCondLst>
                                        </p:cTn>
                                        <p:tgtEl>
                                          <p:spTgt spid="163"/>
                                        </p:tgtEl>
                                        <p:attrNameLst>
                                          <p:attrName>style.visibility</p:attrName>
                                        </p:attrNameLst>
                                      </p:cBhvr>
                                      <p:to>
                                        <p:strVal val="visible"/>
                                      </p:to>
                                    </p:set>
                                    <p:animEffect transition="in" filter="fade">
                                      <p:cBhvr>
                                        <p:cTn id="100" dur="2000"/>
                                        <p:tgtEl>
                                          <p:spTgt spid="163"/>
                                        </p:tgtEl>
                                      </p:cBhvr>
                                    </p:animEffect>
                                    <p:anim calcmode="lin" valueType="num">
                                      <p:cBhvr>
                                        <p:cTn id="101" dur="2000" fill="hold"/>
                                        <p:tgtEl>
                                          <p:spTgt spid="163"/>
                                        </p:tgtEl>
                                        <p:attrNameLst>
                                          <p:attrName>ppt_w</p:attrName>
                                        </p:attrNameLst>
                                      </p:cBhvr>
                                      <p:tavLst>
                                        <p:tav tm="0" fmla="#ppt_w*sin(2.5*pi*$)">
                                          <p:val>
                                            <p:fltVal val="0"/>
                                          </p:val>
                                        </p:tav>
                                        <p:tav tm="100000">
                                          <p:val>
                                            <p:fltVal val="1"/>
                                          </p:val>
                                        </p:tav>
                                      </p:tavLst>
                                    </p:anim>
                                    <p:anim calcmode="lin" valueType="num">
                                      <p:cBhvr>
                                        <p:cTn id="102" dur="2000" fill="hold"/>
                                        <p:tgtEl>
                                          <p:spTgt spid="163"/>
                                        </p:tgtEl>
                                        <p:attrNameLst>
                                          <p:attrName>ppt_h</p:attrName>
                                        </p:attrNameLst>
                                      </p:cBhvr>
                                      <p:tavLst>
                                        <p:tav tm="0">
                                          <p:val>
                                            <p:strVal val="#ppt_h"/>
                                          </p:val>
                                        </p:tav>
                                        <p:tav tm="100000">
                                          <p:val>
                                            <p:strVal val="#ppt_h"/>
                                          </p:val>
                                        </p:tav>
                                      </p:tavLst>
                                    </p:anim>
                                  </p:childTnLst>
                                </p:cTn>
                              </p:par>
                              <p:par>
                                <p:cTn id="103" presetID="45" presetClass="entr" presetSubtype="0" fill="hold" nodeType="withEffect">
                                  <p:stCondLst>
                                    <p:cond delay="0"/>
                                  </p:stCondLst>
                                  <p:childTnLst>
                                    <p:set>
                                      <p:cBhvr>
                                        <p:cTn id="104" dur="1" fill="hold">
                                          <p:stCondLst>
                                            <p:cond delay="0"/>
                                          </p:stCondLst>
                                        </p:cTn>
                                        <p:tgtEl>
                                          <p:spTgt spid="164"/>
                                        </p:tgtEl>
                                        <p:attrNameLst>
                                          <p:attrName>style.visibility</p:attrName>
                                        </p:attrNameLst>
                                      </p:cBhvr>
                                      <p:to>
                                        <p:strVal val="visible"/>
                                      </p:to>
                                    </p:set>
                                    <p:animEffect transition="in" filter="fade">
                                      <p:cBhvr>
                                        <p:cTn id="105" dur="2000"/>
                                        <p:tgtEl>
                                          <p:spTgt spid="164"/>
                                        </p:tgtEl>
                                      </p:cBhvr>
                                    </p:animEffect>
                                    <p:anim calcmode="lin" valueType="num">
                                      <p:cBhvr>
                                        <p:cTn id="106" dur="2000" fill="hold"/>
                                        <p:tgtEl>
                                          <p:spTgt spid="164"/>
                                        </p:tgtEl>
                                        <p:attrNameLst>
                                          <p:attrName>ppt_w</p:attrName>
                                        </p:attrNameLst>
                                      </p:cBhvr>
                                      <p:tavLst>
                                        <p:tav tm="0" fmla="#ppt_w*sin(2.5*pi*$)">
                                          <p:val>
                                            <p:fltVal val="0"/>
                                          </p:val>
                                        </p:tav>
                                        <p:tav tm="100000">
                                          <p:val>
                                            <p:fltVal val="1"/>
                                          </p:val>
                                        </p:tav>
                                      </p:tavLst>
                                    </p:anim>
                                    <p:anim calcmode="lin" valueType="num">
                                      <p:cBhvr>
                                        <p:cTn id="107" dur="2000" fill="hold"/>
                                        <p:tgtEl>
                                          <p:spTgt spid="164"/>
                                        </p:tgtEl>
                                        <p:attrNameLst>
                                          <p:attrName>ppt_h</p:attrName>
                                        </p:attrNameLst>
                                      </p:cBhvr>
                                      <p:tavLst>
                                        <p:tav tm="0">
                                          <p:val>
                                            <p:strVal val="#ppt_h"/>
                                          </p:val>
                                        </p:tav>
                                        <p:tav tm="100000">
                                          <p:val>
                                            <p:strVal val="#ppt_h"/>
                                          </p:val>
                                        </p:tav>
                                      </p:tavLst>
                                    </p:anim>
                                  </p:childTnLst>
                                </p:cTn>
                              </p:par>
                              <p:par>
                                <p:cTn id="108" presetID="45" presetClass="entr" presetSubtype="0" fill="hold" nodeType="withEffect">
                                  <p:stCondLst>
                                    <p:cond delay="0"/>
                                  </p:stCondLst>
                                  <p:childTnLst>
                                    <p:set>
                                      <p:cBhvr>
                                        <p:cTn id="109" dur="1" fill="hold">
                                          <p:stCondLst>
                                            <p:cond delay="0"/>
                                          </p:stCondLst>
                                        </p:cTn>
                                        <p:tgtEl>
                                          <p:spTgt spid="165"/>
                                        </p:tgtEl>
                                        <p:attrNameLst>
                                          <p:attrName>style.visibility</p:attrName>
                                        </p:attrNameLst>
                                      </p:cBhvr>
                                      <p:to>
                                        <p:strVal val="visible"/>
                                      </p:to>
                                    </p:set>
                                    <p:animEffect transition="in" filter="fade">
                                      <p:cBhvr>
                                        <p:cTn id="110" dur="2000"/>
                                        <p:tgtEl>
                                          <p:spTgt spid="165"/>
                                        </p:tgtEl>
                                      </p:cBhvr>
                                    </p:animEffect>
                                    <p:anim calcmode="lin" valueType="num">
                                      <p:cBhvr>
                                        <p:cTn id="111" dur="2000" fill="hold"/>
                                        <p:tgtEl>
                                          <p:spTgt spid="165"/>
                                        </p:tgtEl>
                                        <p:attrNameLst>
                                          <p:attrName>ppt_w</p:attrName>
                                        </p:attrNameLst>
                                      </p:cBhvr>
                                      <p:tavLst>
                                        <p:tav tm="0" fmla="#ppt_w*sin(2.5*pi*$)">
                                          <p:val>
                                            <p:fltVal val="0"/>
                                          </p:val>
                                        </p:tav>
                                        <p:tav tm="100000">
                                          <p:val>
                                            <p:fltVal val="1"/>
                                          </p:val>
                                        </p:tav>
                                      </p:tavLst>
                                    </p:anim>
                                    <p:anim calcmode="lin" valueType="num">
                                      <p:cBhvr>
                                        <p:cTn id="112" dur="2000" fill="hold"/>
                                        <p:tgtEl>
                                          <p:spTgt spid="165"/>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animEffect transition="in" filter="fade">
                                      <p:cBhvr>
                                        <p:cTn id="115" dur="2000"/>
                                        <p:tgtEl>
                                          <p:spTgt spid="173"/>
                                        </p:tgtEl>
                                      </p:cBhvr>
                                    </p:animEffect>
                                    <p:anim calcmode="lin" valueType="num">
                                      <p:cBhvr>
                                        <p:cTn id="116" dur="2000" fill="hold"/>
                                        <p:tgtEl>
                                          <p:spTgt spid="173"/>
                                        </p:tgtEl>
                                        <p:attrNameLst>
                                          <p:attrName>ppt_w</p:attrName>
                                        </p:attrNameLst>
                                      </p:cBhvr>
                                      <p:tavLst>
                                        <p:tav tm="0" fmla="#ppt_w*sin(2.5*pi*$)">
                                          <p:val>
                                            <p:fltVal val="0"/>
                                          </p:val>
                                        </p:tav>
                                        <p:tav tm="100000">
                                          <p:val>
                                            <p:fltVal val="1"/>
                                          </p:val>
                                        </p:tav>
                                      </p:tavLst>
                                    </p:anim>
                                    <p:anim calcmode="lin" valueType="num">
                                      <p:cBhvr>
                                        <p:cTn id="117" dur="2000" fill="hold"/>
                                        <p:tgtEl>
                                          <p:spTgt spid="173"/>
                                        </p:tgtEl>
                                        <p:attrNameLst>
                                          <p:attrName>ppt_h</p:attrName>
                                        </p:attrNameLst>
                                      </p:cBhvr>
                                      <p:tavLst>
                                        <p:tav tm="0">
                                          <p:val>
                                            <p:strVal val="#ppt_h"/>
                                          </p:val>
                                        </p:tav>
                                        <p:tav tm="100000">
                                          <p:val>
                                            <p:strVal val="#ppt_h"/>
                                          </p:val>
                                        </p:tav>
                                      </p:tavLst>
                                    </p:anim>
                                  </p:childTnLst>
                                </p:cTn>
                              </p:par>
                              <p:par>
                                <p:cTn id="118" presetID="45" presetClass="entr" presetSubtype="0" fill="hold" nodeType="with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fade">
                                      <p:cBhvr>
                                        <p:cTn id="120" dur="2000"/>
                                        <p:tgtEl>
                                          <p:spTgt spid="175"/>
                                        </p:tgtEl>
                                      </p:cBhvr>
                                    </p:animEffect>
                                    <p:anim calcmode="lin" valueType="num">
                                      <p:cBhvr>
                                        <p:cTn id="121" dur="2000" fill="hold"/>
                                        <p:tgtEl>
                                          <p:spTgt spid="175"/>
                                        </p:tgtEl>
                                        <p:attrNameLst>
                                          <p:attrName>ppt_w</p:attrName>
                                        </p:attrNameLst>
                                      </p:cBhvr>
                                      <p:tavLst>
                                        <p:tav tm="0" fmla="#ppt_w*sin(2.5*pi*$)">
                                          <p:val>
                                            <p:fltVal val="0"/>
                                          </p:val>
                                        </p:tav>
                                        <p:tav tm="100000">
                                          <p:val>
                                            <p:fltVal val="1"/>
                                          </p:val>
                                        </p:tav>
                                      </p:tavLst>
                                    </p:anim>
                                    <p:anim calcmode="lin" valueType="num">
                                      <p:cBhvr>
                                        <p:cTn id="122" dur="2000" fill="hold"/>
                                        <p:tgtEl>
                                          <p:spTgt spid="1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p:bldP spid="34" grpId="0"/>
      <p:bldP spid="47" grpId="0" animBg="1"/>
      <p:bldP spid="48" grpId="0"/>
      <p:bldP spid="58" grpId="0"/>
      <p:bldP spid="61" grpId="0"/>
      <p:bldP spid="106" grpId="0"/>
      <p:bldP spid="107" grpId="0"/>
      <p:bldP spid="110" grpId="0" animBg="1"/>
      <p:bldP spid="116" grpId="0"/>
      <p:bldP spid="125" grpId="0" animBg="1"/>
      <p:bldP spid="126" grpId="0"/>
      <p:bldP spid="141" grpId="0"/>
      <p:bldP spid="142" grpId="0"/>
      <p:bldP spid="143" grpId="0"/>
      <p:bldP spid="144" grpId="0"/>
      <p:bldP spid="154" grpId="0"/>
      <p:bldP spid="162" grpId="0"/>
      <p:bldP spid="1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349A1-2565-721F-899B-FCA47388E817}"/>
              </a:ext>
            </a:extLst>
          </p:cNvPr>
          <p:cNvSpPr txBox="1">
            <a:spLocks/>
          </p:cNvSpPr>
          <p:nvPr/>
        </p:nvSpPr>
        <p:spPr>
          <a:xfrm>
            <a:off x="47997" y="60268"/>
            <a:ext cx="7143378"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chemeClr val="tx2"/>
                </a:solidFill>
              </a:rPr>
              <a:t>ReferralPrescription</a:t>
            </a:r>
            <a:r>
              <a:rPr lang="en-GB" sz="2400" b="1" dirty="0">
                <a:solidFill>
                  <a:schemeClr val="tx2"/>
                </a:solidFill>
              </a:rPr>
              <a:t> – </a:t>
            </a:r>
            <a:r>
              <a:rPr lang="en-GB" sz="2400" b="1" dirty="0" err="1">
                <a:solidFill>
                  <a:schemeClr val="tx2"/>
                </a:solidFill>
              </a:rPr>
              <a:t>groupe</a:t>
            </a:r>
            <a:r>
              <a:rPr lang="en-GB" sz="2400" b="1" dirty="0">
                <a:solidFill>
                  <a:schemeClr val="tx2"/>
                </a:solidFill>
              </a:rPr>
              <a:t> </a:t>
            </a:r>
            <a:r>
              <a:rPr lang="en-GB" sz="2400" b="1" dirty="0" err="1">
                <a:solidFill>
                  <a:schemeClr val="tx2"/>
                </a:solidFill>
              </a:rPr>
              <a:t>hiérarchique</a:t>
            </a:r>
            <a:r>
              <a:rPr lang="en-GB" sz="2400" b="1" dirty="0">
                <a:solidFill>
                  <a:schemeClr val="tx2"/>
                </a:solidFill>
              </a:rPr>
              <a:t> </a:t>
            </a:r>
            <a:r>
              <a:rPr lang="en-GB" sz="2400" b="1" dirty="0" err="1">
                <a:solidFill>
                  <a:schemeClr val="tx2"/>
                </a:solidFill>
              </a:rPr>
              <a:t>d’actions</a:t>
            </a:r>
            <a:endParaRPr lang="en-GB" sz="2400" b="1" dirty="0">
              <a:solidFill>
                <a:schemeClr val="tx2"/>
              </a:solidFill>
            </a:endParaRPr>
          </a:p>
        </p:txBody>
      </p:sp>
      <p:sp>
        <p:nvSpPr>
          <p:cNvPr id="3" name="Rectangle 2">
            <a:extLst>
              <a:ext uri="{FF2B5EF4-FFF2-40B4-BE49-F238E27FC236}">
                <a16:creationId xmlns:a16="http://schemas.microsoft.com/office/drawing/2014/main" id="{8C082DBD-D834-6F7C-2A88-C5572109279F}"/>
              </a:ext>
            </a:extLst>
          </p:cNvPr>
          <p:cNvSpPr/>
          <p:nvPr/>
        </p:nvSpPr>
        <p:spPr>
          <a:xfrm>
            <a:off x="3475563" y="1694589"/>
            <a:ext cx="2895600" cy="56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ReferralPrescription</a:t>
            </a:r>
            <a:endParaRPr lang="en-GB" dirty="0"/>
          </a:p>
          <a:p>
            <a:pPr algn="ctr"/>
            <a:r>
              <a:rPr lang="en-GB" dirty="0" err="1"/>
              <a:t>Soins</a:t>
            </a:r>
            <a:r>
              <a:rPr lang="en-GB" dirty="0"/>
              <a:t> </a:t>
            </a:r>
            <a:r>
              <a:rPr lang="en-GB" dirty="0" err="1"/>
              <a:t>plaie</a:t>
            </a:r>
            <a:r>
              <a:rPr lang="en-GB" dirty="0"/>
              <a:t> : </a:t>
            </a:r>
            <a:r>
              <a:rPr lang="en-GB" dirty="0" err="1"/>
              <a:t>nettoyage</a:t>
            </a:r>
            <a:endParaRPr lang="fr-BE" dirty="0"/>
          </a:p>
        </p:txBody>
      </p:sp>
      <p:sp>
        <p:nvSpPr>
          <p:cNvPr id="4" name="Rectangle 3">
            <a:extLst>
              <a:ext uri="{FF2B5EF4-FFF2-40B4-BE49-F238E27FC236}">
                <a16:creationId xmlns:a16="http://schemas.microsoft.com/office/drawing/2014/main" id="{3F5D3B8C-D0FC-6F8E-C0C8-77CB620B23C7}"/>
              </a:ext>
            </a:extLst>
          </p:cNvPr>
          <p:cNvSpPr/>
          <p:nvPr/>
        </p:nvSpPr>
        <p:spPr>
          <a:xfrm>
            <a:off x="3450582" y="3234417"/>
            <a:ext cx="2895600" cy="5619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ReferralPrescription</a:t>
            </a:r>
            <a:endParaRPr lang="en-GB" dirty="0"/>
          </a:p>
          <a:p>
            <a:pPr algn="ctr"/>
            <a:r>
              <a:rPr lang="en-GB" dirty="0" err="1"/>
              <a:t>Soins</a:t>
            </a:r>
            <a:r>
              <a:rPr lang="en-GB" dirty="0"/>
              <a:t> </a:t>
            </a:r>
            <a:r>
              <a:rPr lang="en-GB" dirty="0" err="1"/>
              <a:t>plaie</a:t>
            </a:r>
            <a:r>
              <a:rPr lang="en-GB" dirty="0"/>
              <a:t> : </a:t>
            </a:r>
            <a:r>
              <a:rPr lang="en-GB" dirty="0" err="1"/>
              <a:t>baume</a:t>
            </a:r>
            <a:endParaRPr lang="fr-BE" dirty="0"/>
          </a:p>
        </p:txBody>
      </p:sp>
      <p:sp>
        <p:nvSpPr>
          <p:cNvPr id="5" name="Rectangle 4">
            <a:extLst>
              <a:ext uri="{FF2B5EF4-FFF2-40B4-BE49-F238E27FC236}">
                <a16:creationId xmlns:a16="http://schemas.microsoft.com/office/drawing/2014/main" id="{FD493E1E-AB53-6FB3-3D79-B985B55F300F}"/>
              </a:ext>
            </a:extLst>
          </p:cNvPr>
          <p:cNvSpPr/>
          <p:nvPr/>
        </p:nvSpPr>
        <p:spPr>
          <a:xfrm>
            <a:off x="3450582" y="4548734"/>
            <a:ext cx="2895600" cy="5619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ReferralPrescription</a:t>
            </a:r>
            <a:endParaRPr lang="en-GB" dirty="0"/>
          </a:p>
          <a:p>
            <a:pPr algn="ctr"/>
            <a:r>
              <a:rPr lang="en-GB" dirty="0" err="1"/>
              <a:t>Soins</a:t>
            </a:r>
            <a:r>
              <a:rPr lang="en-GB" dirty="0"/>
              <a:t> </a:t>
            </a:r>
            <a:r>
              <a:rPr lang="en-GB" dirty="0" err="1"/>
              <a:t>plaie</a:t>
            </a:r>
            <a:r>
              <a:rPr lang="en-GB" dirty="0"/>
              <a:t> : bandage</a:t>
            </a:r>
            <a:endParaRPr lang="fr-BE" dirty="0"/>
          </a:p>
        </p:txBody>
      </p:sp>
      <p:sp>
        <p:nvSpPr>
          <p:cNvPr id="6" name="TextBox 5">
            <a:extLst>
              <a:ext uri="{FF2B5EF4-FFF2-40B4-BE49-F238E27FC236}">
                <a16:creationId xmlns:a16="http://schemas.microsoft.com/office/drawing/2014/main" id="{9E3568EE-82A8-11DA-51B2-DDAE9D8526F8}"/>
              </a:ext>
            </a:extLst>
          </p:cNvPr>
          <p:cNvSpPr txBox="1"/>
          <p:nvPr/>
        </p:nvSpPr>
        <p:spPr>
          <a:xfrm>
            <a:off x="334960" y="1561052"/>
            <a:ext cx="1598002" cy="369332"/>
          </a:xfrm>
          <a:prstGeom prst="rect">
            <a:avLst/>
          </a:prstGeom>
          <a:noFill/>
        </p:spPr>
        <p:txBody>
          <a:bodyPr wrap="none" rtlCol="0">
            <a:spAutoFit/>
          </a:bodyPr>
          <a:lstStyle/>
          <a:p>
            <a:r>
              <a:rPr lang="en-GB" dirty="0"/>
              <a:t>Identifier=ID01</a:t>
            </a:r>
            <a:endParaRPr lang="fr-BE" dirty="0"/>
          </a:p>
        </p:txBody>
      </p:sp>
      <p:sp>
        <p:nvSpPr>
          <p:cNvPr id="9" name="TextBox 8">
            <a:extLst>
              <a:ext uri="{FF2B5EF4-FFF2-40B4-BE49-F238E27FC236}">
                <a16:creationId xmlns:a16="http://schemas.microsoft.com/office/drawing/2014/main" id="{CD96D82D-1031-2E61-CB56-BF3641B6A95A}"/>
              </a:ext>
            </a:extLst>
          </p:cNvPr>
          <p:cNvSpPr txBox="1"/>
          <p:nvPr/>
        </p:nvSpPr>
        <p:spPr>
          <a:xfrm>
            <a:off x="334960" y="3254884"/>
            <a:ext cx="2294795" cy="369332"/>
          </a:xfrm>
          <a:prstGeom prst="rect">
            <a:avLst/>
          </a:prstGeom>
          <a:noFill/>
        </p:spPr>
        <p:txBody>
          <a:bodyPr wrap="none" rtlCol="0">
            <a:spAutoFit/>
          </a:bodyPr>
          <a:lstStyle/>
          <a:p>
            <a:r>
              <a:rPr lang="en-GB" dirty="0" err="1"/>
              <a:t>groupIdentifier</a:t>
            </a:r>
            <a:r>
              <a:rPr lang="en-GB" dirty="0"/>
              <a:t>=GID01</a:t>
            </a:r>
            <a:endParaRPr lang="fr-BE" dirty="0"/>
          </a:p>
        </p:txBody>
      </p:sp>
      <p:sp>
        <p:nvSpPr>
          <p:cNvPr id="10" name="TextBox 9">
            <a:extLst>
              <a:ext uri="{FF2B5EF4-FFF2-40B4-BE49-F238E27FC236}">
                <a16:creationId xmlns:a16="http://schemas.microsoft.com/office/drawing/2014/main" id="{8A461A1F-8E23-5323-BF26-C82A3BFC3D1A}"/>
              </a:ext>
            </a:extLst>
          </p:cNvPr>
          <p:cNvSpPr txBox="1"/>
          <p:nvPr/>
        </p:nvSpPr>
        <p:spPr>
          <a:xfrm>
            <a:off x="334960" y="4592362"/>
            <a:ext cx="2294795" cy="369332"/>
          </a:xfrm>
          <a:prstGeom prst="rect">
            <a:avLst/>
          </a:prstGeom>
          <a:noFill/>
        </p:spPr>
        <p:txBody>
          <a:bodyPr wrap="none" rtlCol="0">
            <a:spAutoFit/>
          </a:bodyPr>
          <a:lstStyle/>
          <a:p>
            <a:r>
              <a:rPr lang="en-GB" dirty="0" err="1"/>
              <a:t>groupIdentifier</a:t>
            </a:r>
            <a:r>
              <a:rPr lang="en-GB" dirty="0"/>
              <a:t>=GID01</a:t>
            </a:r>
            <a:endParaRPr lang="fr-BE" dirty="0"/>
          </a:p>
        </p:txBody>
      </p:sp>
      <p:sp>
        <p:nvSpPr>
          <p:cNvPr id="11" name="TextBox 10">
            <a:extLst>
              <a:ext uri="{FF2B5EF4-FFF2-40B4-BE49-F238E27FC236}">
                <a16:creationId xmlns:a16="http://schemas.microsoft.com/office/drawing/2014/main" id="{7EE4981F-B757-DA72-40C2-2E28C32D642D}"/>
              </a:ext>
            </a:extLst>
          </p:cNvPr>
          <p:cNvSpPr txBox="1"/>
          <p:nvPr/>
        </p:nvSpPr>
        <p:spPr>
          <a:xfrm>
            <a:off x="334960" y="1838186"/>
            <a:ext cx="2331664" cy="369332"/>
          </a:xfrm>
          <a:prstGeom prst="rect">
            <a:avLst/>
          </a:prstGeom>
          <a:noFill/>
        </p:spPr>
        <p:txBody>
          <a:bodyPr wrap="none" rtlCol="0">
            <a:spAutoFit/>
          </a:bodyPr>
          <a:lstStyle/>
          <a:p>
            <a:r>
              <a:rPr lang="en-GB" dirty="0" err="1"/>
              <a:t>GroupIdentifier</a:t>
            </a:r>
            <a:r>
              <a:rPr lang="en-GB" dirty="0"/>
              <a:t>=GID01</a:t>
            </a:r>
            <a:endParaRPr lang="fr-BE" dirty="0"/>
          </a:p>
        </p:txBody>
      </p:sp>
      <p:sp>
        <p:nvSpPr>
          <p:cNvPr id="12" name="TextBox 11">
            <a:extLst>
              <a:ext uri="{FF2B5EF4-FFF2-40B4-BE49-F238E27FC236}">
                <a16:creationId xmlns:a16="http://schemas.microsoft.com/office/drawing/2014/main" id="{0E2D74AE-ADED-0BE1-680A-ABD179251C1D}"/>
              </a:ext>
            </a:extLst>
          </p:cNvPr>
          <p:cNvSpPr txBox="1"/>
          <p:nvPr/>
        </p:nvSpPr>
        <p:spPr>
          <a:xfrm>
            <a:off x="356208" y="4410063"/>
            <a:ext cx="1598002" cy="369332"/>
          </a:xfrm>
          <a:prstGeom prst="rect">
            <a:avLst/>
          </a:prstGeom>
          <a:noFill/>
        </p:spPr>
        <p:txBody>
          <a:bodyPr wrap="none" rtlCol="0">
            <a:spAutoFit/>
          </a:bodyPr>
          <a:lstStyle/>
          <a:p>
            <a:r>
              <a:rPr lang="en-GB" dirty="0"/>
              <a:t>Identifier=ID03</a:t>
            </a:r>
            <a:endParaRPr lang="fr-BE" dirty="0"/>
          </a:p>
        </p:txBody>
      </p:sp>
      <p:sp>
        <p:nvSpPr>
          <p:cNvPr id="13" name="TextBox 12">
            <a:extLst>
              <a:ext uri="{FF2B5EF4-FFF2-40B4-BE49-F238E27FC236}">
                <a16:creationId xmlns:a16="http://schemas.microsoft.com/office/drawing/2014/main" id="{A874CF82-BB49-3F52-49FB-B4D9C3C869C1}"/>
              </a:ext>
            </a:extLst>
          </p:cNvPr>
          <p:cNvSpPr txBox="1"/>
          <p:nvPr/>
        </p:nvSpPr>
        <p:spPr>
          <a:xfrm>
            <a:off x="334960" y="3072585"/>
            <a:ext cx="1598002" cy="369332"/>
          </a:xfrm>
          <a:prstGeom prst="rect">
            <a:avLst/>
          </a:prstGeom>
          <a:noFill/>
        </p:spPr>
        <p:txBody>
          <a:bodyPr wrap="none" rtlCol="0">
            <a:spAutoFit/>
          </a:bodyPr>
          <a:lstStyle/>
          <a:p>
            <a:r>
              <a:rPr lang="en-GB" dirty="0"/>
              <a:t>Identifier=ID02</a:t>
            </a:r>
            <a:endParaRPr lang="fr-BE" dirty="0"/>
          </a:p>
        </p:txBody>
      </p:sp>
      <p:sp>
        <p:nvSpPr>
          <p:cNvPr id="14" name="Rectangle 13">
            <a:extLst>
              <a:ext uri="{FF2B5EF4-FFF2-40B4-BE49-F238E27FC236}">
                <a16:creationId xmlns:a16="http://schemas.microsoft.com/office/drawing/2014/main" id="{C1245FDE-096C-DAFF-257F-C0F1A25CB125}"/>
              </a:ext>
            </a:extLst>
          </p:cNvPr>
          <p:cNvSpPr/>
          <p:nvPr/>
        </p:nvSpPr>
        <p:spPr>
          <a:xfrm>
            <a:off x="8979877" y="3215543"/>
            <a:ext cx="2895600" cy="561975"/>
          </a:xfrm>
          <a:prstGeom prst="rect">
            <a:avLst/>
          </a:prstGeom>
          <a:solidFill>
            <a:srgbClr val="FCD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RequestGroup</a:t>
            </a:r>
            <a:endParaRPr lang="en-GB" dirty="0">
              <a:solidFill>
                <a:schemeClr val="tx1"/>
              </a:solidFill>
            </a:endParaRPr>
          </a:p>
        </p:txBody>
      </p:sp>
      <p:sp>
        <p:nvSpPr>
          <p:cNvPr id="15" name="TextBox 14">
            <a:extLst>
              <a:ext uri="{FF2B5EF4-FFF2-40B4-BE49-F238E27FC236}">
                <a16:creationId xmlns:a16="http://schemas.microsoft.com/office/drawing/2014/main" id="{E6B69CC1-3BA4-308F-9224-C03C79D31E90}"/>
              </a:ext>
            </a:extLst>
          </p:cNvPr>
          <p:cNvSpPr txBox="1"/>
          <p:nvPr/>
        </p:nvSpPr>
        <p:spPr>
          <a:xfrm>
            <a:off x="6572809" y="3127199"/>
            <a:ext cx="2331664" cy="369332"/>
          </a:xfrm>
          <a:prstGeom prst="rect">
            <a:avLst/>
          </a:prstGeom>
          <a:noFill/>
        </p:spPr>
        <p:txBody>
          <a:bodyPr wrap="none" rtlCol="0">
            <a:spAutoFit/>
          </a:bodyPr>
          <a:lstStyle/>
          <a:p>
            <a:r>
              <a:rPr lang="en-GB" dirty="0" err="1">
                <a:solidFill>
                  <a:srgbClr val="00B050"/>
                </a:solidFill>
              </a:rPr>
              <a:t>GroupIdentifier</a:t>
            </a:r>
            <a:r>
              <a:rPr lang="en-GB" dirty="0">
                <a:solidFill>
                  <a:srgbClr val="00B050"/>
                </a:solidFill>
              </a:rPr>
              <a:t>=GID01</a:t>
            </a:r>
            <a:endParaRPr lang="fr-BE" dirty="0">
              <a:solidFill>
                <a:srgbClr val="00B050"/>
              </a:solidFill>
            </a:endParaRPr>
          </a:p>
        </p:txBody>
      </p:sp>
      <p:sp>
        <p:nvSpPr>
          <p:cNvPr id="16" name="TextBox 15">
            <a:extLst>
              <a:ext uri="{FF2B5EF4-FFF2-40B4-BE49-F238E27FC236}">
                <a16:creationId xmlns:a16="http://schemas.microsoft.com/office/drawing/2014/main" id="{D7AD412F-95E6-E857-2E89-FE6267038198}"/>
              </a:ext>
            </a:extLst>
          </p:cNvPr>
          <p:cNvSpPr txBox="1"/>
          <p:nvPr/>
        </p:nvSpPr>
        <p:spPr>
          <a:xfrm>
            <a:off x="316525" y="2116010"/>
            <a:ext cx="3140603" cy="369332"/>
          </a:xfrm>
          <a:prstGeom prst="rect">
            <a:avLst/>
          </a:prstGeom>
          <a:noFill/>
        </p:spPr>
        <p:txBody>
          <a:bodyPr wrap="none" rtlCol="0">
            <a:spAutoFit/>
          </a:bodyPr>
          <a:lstStyle/>
          <a:p>
            <a:r>
              <a:rPr lang="en-GB" dirty="0"/>
              <a:t>Service =</a:t>
            </a:r>
            <a:r>
              <a:rPr lang="en-GB" dirty="0" err="1"/>
              <a:t>Soins</a:t>
            </a:r>
            <a:r>
              <a:rPr lang="en-GB" dirty="0"/>
              <a:t> </a:t>
            </a:r>
            <a:r>
              <a:rPr lang="en-GB" dirty="0" err="1"/>
              <a:t>plaie</a:t>
            </a:r>
            <a:r>
              <a:rPr lang="en-GB" dirty="0"/>
              <a:t> - </a:t>
            </a:r>
            <a:r>
              <a:rPr lang="en-GB" dirty="0" err="1"/>
              <a:t>nettoyage</a:t>
            </a:r>
            <a:endParaRPr lang="fr-BE" dirty="0"/>
          </a:p>
        </p:txBody>
      </p:sp>
      <p:sp>
        <p:nvSpPr>
          <p:cNvPr id="17" name="TextBox 16">
            <a:extLst>
              <a:ext uri="{FF2B5EF4-FFF2-40B4-BE49-F238E27FC236}">
                <a16:creationId xmlns:a16="http://schemas.microsoft.com/office/drawing/2014/main" id="{A20C1631-45CE-57EA-2278-4423DC284312}"/>
              </a:ext>
            </a:extLst>
          </p:cNvPr>
          <p:cNvSpPr txBox="1"/>
          <p:nvPr/>
        </p:nvSpPr>
        <p:spPr>
          <a:xfrm>
            <a:off x="316523" y="3496531"/>
            <a:ext cx="2855782" cy="369332"/>
          </a:xfrm>
          <a:prstGeom prst="rect">
            <a:avLst/>
          </a:prstGeom>
          <a:noFill/>
        </p:spPr>
        <p:txBody>
          <a:bodyPr wrap="none" rtlCol="0">
            <a:spAutoFit/>
          </a:bodyPr>
          <a:lstStyle/>
          <a:p>
            <a:r>
              <a:rPr lang="en-GB" dirty="0"/>
              <a:t>Service =</a:t>
            </a:r>
            <a:r>
              <a:rPr lang="en-GB" dirty="0" err="1"/>
              <a:t>Soins</a:t>
            </a:r>
            <a:r>
              <a:rPr lang="en-GB" dirty="0"/>
              <a:t> </a:t>
            </a:r>
            <a:r>
              <a:rPr lang="en-GB" dirty="0" err="1"/>
              <a:t>plaie</a:t>
            </a:r>
            <a:r>
              <a:rPr lang="en-GB" dirty="0"/>
              <a:t> - </a:t>
            </a:r>
            <a:r>
              <a:rPr lang="en-GB" dirty="0" err="1"/>
              <a:t>baume</a:t>
            </a:r>
            <a:endParaRPr lang="fr-BE" dirty="0"/>
          </a:p>
        </p:txBody>
      </p:sp>
      <p:sp>
        <p:nvSpPr>
          <p:cNvPr id="18" name="TextBox 17">
            <a:extLst>
              <a:ext uri="{FF2B5EF4-FFF2-40B4-BE49-F238E27FC236}">
                <a16:creationId xmlns:a16="http://schemas.microsoft.com/office/drawing/2014/main" id="{4A8E6E15-654F-87C9-3EF4-0445CEA69C3E}"/>
              </a:ext>
            </a:extLst>
          </p:cNvPr>
          <p:cNvSpPr txBox="1"/>
          <p:nvPr/>
        </p:nvSpPr>
        <p:spPr>
          <a:xfrm>
            <a:off x="316524" y="4829722"/>
            <a:ext cx="3010952" cy="369332"/>
          </a:xfrm>
          <a:prstGeom prst="rect">
            <a:avLst/>
          </a:prstGeom>
          <a:noFill/>
        </p:spPr>
        <p:txBody>
          <a:bodyPr wrap="none" rtlCol="0">
            <a:spAutoFit/>
          </a:bodyPr>
          <a:lstStyle/>
          <a:p>
            <a:r>
              <a:rPr lang="en-GB" dirty="0"/>
              <a:t>Service =</a:t>
            </a:r>
            <a:r>
              <a:rPr lang="en-GB" dirty="0" err="1"/>
              <a:t>Soins</a:t>
            </a:r>
            <a:r>
              <a:rPr lang="en-GB" dirty="0"/>
              <a:t> </a:t>
            </a:r>
            <a:r>
              <a:rPr lang="en-GB" dirty="0" err="1"/>
              <a:t>plaie</a:t>
            </a:r>
            <a:r>
              <a:rPr lang="en-GB" dirty="0"/>
              <a:t> - bandage</a:t>
            </a:r>
            <a:endParaRPr lang="fr-BE" dirty="0"/>
          </a:p>
        </p:txBody>
      </p:sp>
      <p:sp>
        <p:nvSpPr>
          <p:cNvPr id="19" name="TextBox 18">
            <a:extLst>
              <a:ext uri="{FF2B5EF4-FFF2-40B4-BE49-F238E27FC236}">
                <a16:creationId xmlns:a16="http://schemas.microsoft.com/office/drawing/2014/main" id="{1677FFE4-A780-2205-E9B7-6EDC6CAA3259}"/>
              </a:ext>
            </a:extLst>
          </p:cNvPr>
          <p:cNvSpPr txBox="1"/>
          <p:nvPr/>
        </p:nvSpPr>
        <p:spPr>
          <a:xfrm>
            <a:off x="6572809" y="3415769"/>
            <a:ext cx="2227854" cy="369332"/>
          </a:xfrm>
          <a:prstGeom prst="rect">
            <a:avLst/>
          </a:prstGeom>
          <a:noFill/>
        </p:spPr>
        <p:txBody>
          <a:bodyPr wrap="none" rtlCol="0">
            <a:spAutoFit/>
          </a:bodyPr>
          <a:lstStyle/>
          <a:p>
            <a:r>
              <a:rPr lang="en-GB" dirty="0" err="1">
                <a:solidFill>
                  <a:srgbClr val="00B050"/>
                </a:solidFill>
              </a:rPr>
              <a:t>RelatedActionId</a:t>
            </a:r>
            <a:r>
              <a:rPr lang="en-GB" dirty="0">
                <a:solidFill>
                  <a:srgbClr val="00B050"/>
                </a:solidFill>
              </a:rPr>
              <a:t>=ID01</a:t>
            </a:r>
            <a:endParaRPr lang="fr-BE" dirty="0">
              <a:solidFill>
                <a:srgbClr val="00B050"/>
              </a:solidFill>
            </a:endParaRPr>
          </a:p>
        </p:txBody>
      </p:sp>
      <p:sp>
        <p:nvSpPr>
          <p:cNvPr id="20" name="TextBox 19">
            <a:extLst>
              <a:ext uri="{FF2B5EF4-FFF2-40B4-BE49-F238E27FC236}">
                <a16:creationId xmlns:a16="http://schemas.microsoft.com/office/drawing/2014/main" id="{601A047B-A3DB-C29D-10A8-448A2A92015A}"/>
              </a:ext>
            </a:extLst>
          </p:cNvPr>
          <p:cNvSpPr txBox="1"/>
          <p:nvPr/>
        </p:nvSpPr>
        <p:spPr>
          <a:xfrm>
            <a:off x="6572809" y="3737547"/>
            <a:ext cx="2373727" cy="369332"/>
          </a:xfrm>
          <a:prstGeom prst="rect">
            <a:avLst/>
          </a:prstGeom>
          <a:noFill/>
        </p:spPr>
        <p:txBody>
          <a:bodyPr wrap="none" rtlCol="0">
            <a:spAutoFit/>
          </a:bodyPr>
          <a:lstStyle/>
          <a:p>
            <a:r>
              <a:rPr lang="en-GB" dirty="0" err="1">
                <a:solidFill>
                  <a:srgbClr val="00B050"/>
                </a:solidFill>
              </a:rPr>
              <a:t>RelationShip</a:t>
            </a:r>
            <a:r>
              <a:rPr lang="en-GB" dirty="0">
                <a:solidFill>
                  <a:srgbClr val="00B050"/>
                </a:solidFill>
              </a:rPr>
              <a:t>=After-End</a:t>
            </a:r>
            <a:endParaRPr lang="fr-BE" dirty="0">
              <a:solidFill>
                <a:srgbClr val="00B050"/>
              </a:solidFill>
            </a:endParaRPr>
          </a:p>
        </p:txBody>
      </p:sp>
      <p:cxnSp>
        <p:nvCxnSpPr>
          <p:cNvPr id="22" name="Straight Connector 21">
            <a:extLst>
              <a:ext uri="{FF2B5EF4-FFF2-40B4-BE49-F238E27FC236}">
                <a16:creationId xmlns:a16="http://schemas.microsoft.com/office/drawing/2014/main" id="{C1FEF3B7-F55E-F91F-D352-B9B12FBDD8D6}"/>
              </a:ext>
            </a:extLst>
          </p:cNvPr>
          <p:cNvCxnSpPr>
            <a:stCxn id="4" idx="3"/>
            <a:endCxn id="14" idx="1"/>
          </p:cNvCxnSpPr>
          <p:nvPr/>
        </p:nvCxnSpPr>
        <p:spPr>
          <a:xfrm flipV="1">
            <a:off x="6346182" y="3496531"/>
            <a:ext cx="2633695" cy="18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83B287B-FB53-7E65-846B-86B66FFCCA9E}"/>
              </a:ext>
            </a:extLst>
          </p:cNvPr>
          <p:cNvCxnSpPr>
            <a:stCxn id="3" idx="3"/>
            <a:endCxn id="14" idx="0"/>
          </p:cNvCxnSpPr>
          <p:nvPr/>
        </p:nvCxnSpPr>
        <p:spPr>
          <a:xfrm>
            <a:off x="6371163" y="1975577"/>
            <a:ext cx="4056514" cy="1239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4E5B30-34E7-3FD9-D8F1-DDFDBC2E15B5}"/>
              </a:ext>
            </a:extLst>
          </p:cNvPr>
          <p:cNvCxnSpPr>
            <a:stCxn id="5" idx="3"/>
            <a:endCxn id="14" idx="2"/>
          </p:cNvCxnSpPr>
          <p:nvPr/>
        </p:nvCxnSpPr>
        <p:spPr>
          <a:xfrm flipV="1">
            <a:off x="6346182" y="3777518"/>
            <a:ext cx="4081495" cy="105220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E577339-CF80-FAA3-F513-A58B30042E99}"/>
              </a:ext>
            </a:extLst>
          </p:cNvPr>
          <p:cNvSpPr txBox="1"/>
          <p:nvPr/>
        </p:nvSpPr>
        <p:spPr>
          <a:xfrm>
            <a:off x="7969862" y="4210467"/>
            <a:ext cx="2331664" cy="369332"/>
          </a:xfrm>
          <a:prstGeom prst="rect">
            <a:avLst/>
          </a:prstGeom>
          <a:noFill/>
        </p:spPr>
        <p:txBody>
          <a:bodyPr wrap="none" rtlCol="0">
            <a:spAutoFit/>
          </a:bodyPr>
          <a:lstStyle/>
          <a:p>
            <a:r>
              <a:rPr lang="en-GB" dirty="0" err="1">
                <a:solidFill>
                  <a:srgbClr val="002060"/>
                </a:solidFill>
              </a:rPr>
              <a:t>GroupIdentifier</a:t>
            </a:r>
            <a:r>
              <a:rPr lang="en-GB" dirty="0">
                <a:solidFill>
                  <a:srgbClr val="002060"/>
                </a:solidFill>
              </a:rPr>
              <a:t>=GID01</a:t>
            </a:r>
            <a:endParaRPr lang="fr-BE" dirty="0">
              <a:solidFill>
                <a:srgbClr val="002060"/>
              </a:solidFill>
            </a:endParaRPr>
          </a:p>
        </p:txBody>
      </p:sp>
      <p:sp>
        <p:nvSpPr>
          <p:cNvPr id="29" name="TextBox 28">
            <a:extLst>
              <a:ext uri="{FF2B5EF4-FFF2-40B4-BE49-F238E27FC236}">
                <a16:creationId xmlns:a16="http://schemas.microsoft.com/office/drawing/2014/main" id="{BA7D8FF6-6FEC-016C-13F7-F868543FE532}"/>
              </a:ext>
            </a:extLst>
          </p:cNvPr>
          <p:cNvSpPr txBox="1"/>
          <p:nvPr/>
        </p:nvSpPr>
        <p:spPr>
          <a:xfrm>
            <a:off x="7969862" y="4499037"/>
            <a:ext cx="2227854" cy="369332"/>
          </a:xfrm>
          <a:prstGeom prst="rect">
            <a:avLst/>
          </a:prstGeom>
          <a:noFill/>
        </p:spPr>
        <p:txBody>
          <a:bodyPr wrap="none" rtlCol="0">
            <a:spAutoFit/>
          </a:bodyPr>
          <a:lstStyle/>
          <a:p>
            <a:r>
              <a:rPr lang="en-GB" dirty="0" err="1">
                <a:solidFill>
                  <a:srgbClr val="002060"/>
                </a:solidFill>
              </a:rPr>
              <a:t>RelatedActionId</a:t>
            </a:r>
            <a:r>
              <a:rPr lang="en-GB" dirty="0">
                <a:solidFill>
                  <a:srgbClr val="002060"/>
                </a:solidFill>
              </a:rPr>
              <a:t>=ID02</a:t>
            </a:r>
            <a:endParaRPr lang="fr-BE" dirty="0">
              <a:solidFill>
                <a:srgbClr val="002060"/>
              </a:solidFill>
            </a:endParaRPr>
          </a:p>
        </p:txBody>
      </p:sp>
      <p:sp>
        <p:nvSpPr>
          <p:cNvPr id="30" name="TextBox 29">
            <a:extLst>
              <a:ext uri="{FF2B5EF4-FFF2-40B4-BE49-F238E27FC236}">
                <a16:creationId xmlns:a16="http://schemas.microsoft.com/office/drawing/2014/main" id="{B613B9B7-E883-2675-C04D-9FFA451BD626}"/>
              </a:ext>
            </a:extLst>
          </p:cNvPr>
          <p:cNvSpPr txBox="1"/>
          <p:nvPr/>
        </p:nvSpPr>
        <p:spPr>
          <a:xfrm>
            <a:off x="7969862" y="4820815"/>
            <a:ext cx="2373727" cy="369332"/>
          </a:xfrm>
          <a:prstGeom prst="rect">
            <a:avLst/>
          </a:prstGeom>
          <a:noFill/>
        </p:spPr>
        <p:txBody>
          <a:bodyPr wrap="none" rtlCol="0">
            <a:spAutoFit/>
          </a:bodyPr>
          <a:lstStyle/>
          <a:p>
            <a:r>
              <a:rPr lang="en-GB" dirty="0" err="1">
                <a:solidFill>
                  <a:srgbClr val="002060"/>
                </a:solidFill>
              </a:rPr>
              <a:t>RelationShip</a:t>
            </a:r>
            <a:r>
              <a:rPr lang="en-GB" dirty="0">
                <a:solidFill>
                  <a:srgbClr val="002060"/>
                </a:solidFill>
              </a:rPr>
              <a:t>=After-End</a:t>
            </a:r>
            <a:endParaRPr lang="fr-BE" dirty="0">
              <a:solidFill>
                <a:srgbClr val="002060"/>
              </a:solidFill>
            </a:endParaRPr>
          </a:p>
        </p:txBody>
      </p:sp>
      <p:sp>
        <p:nvSpPr>
          <p:cNvPr id="34" name="TextBox 33">
            <a:extLst>
              <a:ext uri="{FF2B5EF4-FFF2-40B4-BE49-F238E27FC236}">
                <a16:creationId xmlns:a16="http://schemas.microsoft.com/office/drawing/2014/main" id="{A604821A-369C-2192-0F34-D4C286C1321C}"/>
              </a:ext>
            </a:extLst>
          </p:cNvPr>
          <p:cNvSpPr txBox="1"/>
          <p:nvPr/>
        </p:nvSpPr>
        <p:spPr>
          <a:xfrm>
            <a:off x="7840589" y="1667853"/>
            <a:ext cx="2331664" cy="369332"/>
          </a:xfrm>
          <a:prstGeom prst="rect">
            <a:avLst/>
          </a:prstGeom>
          <a:noFill/>
        </p:spPr>
        <p:txBody>
          <a:bodyPr wrap="none" rtlCol="0">
            <a:spAutoFit/>
          </a:bodyPr>
          <a:lstStyle/>
          <a:p>
            <a:r>
              <a:rPr lang="en-GB" dirty="0" err="1">
                <a:solidFill>
                  <a:schemeClr val="accent5"/>
                </a:solidFill>
              </a:rPr>
              <a:t>GroupIdentifier</a:t>
            </a:r>
            <a:r>
              <a:rPr lang="en-GB" dirty="0">
                <a:solidFill>
                  <a:schemeClr val="accent5"/>
                </a:solidFill>
              </a:rPr>
              <a:t>=GID01</a:t>
            </a:r>
            <a:endParaRPr lang="fr-BE" dirty="0">
              <a:solidFill>
                <a:schemeClr val="accent5"/>
              </a:solidFill>
            </a:endParaRPr>
          </a:p>
        </p:txBody>
      </p:sp>
      <p:sp>
        <p:nvSpPr>
          <p:cNvPr id="35" name="TextBox 34">
            <a:extLst>
              <a:ext uri="{FF2B5EF4-FFF2-40B4-BE49-F238E27FC236}">
                <a16:creationId xmlns:a16="http://schemas.microsoft.com/office/drawing/2014/main" id="{0E3BE4EA-A9FD-1757-E984-6BAE4DCFBFC0}"/>
              </a:ext>
            </a:extLst>
          </p:cNvPr>
          <p:cNvSpPr txBox="1"/>
          <p:nvPr/>
        </p:nvSpPr>
        <p:spPr>
          <a:xfrm>
            <a:off x="7840589" y="1956423"/>
            <a:ext cx="2227854" cy="369332"/>
          </a:xfrm>
          <a:prstGeom prst="rect">
            <a:avLst/>
          </a:prstGeom>
          <a:noFill/>
        </p:spPr>
        <p:txBody>
          <a:bodyPr wrap="none" rtlCol="0">
            <a:spAutoFit/>
          </a:bodyPr>
          <a:lstStyle/>
          <a:p>
            <a:r>
              <a:rPr lang="en-GB" dirty="0" err="1">
                <a:solidFill>
                  <a:schemeClr val="accent5"/>
                </a:solidFill>
              </a:rPr>
              <a:t>RelatedActionId</a:t>
            </a:r>
            <a:r>
              <a:rPr lang="en-GB" dirty="0">
                <a:solidFill>
                  <a:schemeClr val="accent5"/>
                </a:solidFill>
              </a:rPr>
              <a:t>=ID02</a:t>
            </a:r>
            <a:endParaRPr lang="fr-BE" dirty="0">
              <a:solidFill>
                <a:schemeClr val="accent5"/>
              </a:solidFill>
            </a:endParaRPr>
          </a:p>
        </p:txBody>
      </p:sp>
      <p:sp>
        <p:nvSpPr>
          <p:cNvPr id="36" name="TextBox 35">
            <a:extLst>
              <a:ext uri="{FF2B5EF4-FFF2-40B4-BE49-F238E27FC236}">
                <a16:creationId xmlns:a16="http://schemas.microsoft.com/office/drawing/2014/main" id="{55FE2B6A-90D4-754B-C9A7-D633B5DCC797}"/>
              </a:ext>
            </a:extLst>
          </p:cNvPr>
          <p:cNvSpPr txBox="1"/>
          <p:nvPr/>
        </p:nvSpPr>
        <p:spPr>
          <a:xfrm>
            <a:off x="7840589" y="2278201"/>
            <a:ext cx="2591735" cy="369332"/>
          </a:xfrm>
          <a:prstGeom prst="rect">
            <a:avLst/>
          </a:prstGeom>
          <a:noFill/>
        </p:spPr>
        <p:txBody>
          <a:bodyPr wrap="none" rtlCol="0">
            <a:spAutoFit/>
          </a:bodyPr>
          <a:lstStyle/>
          <a:p>
            <a:r>
              <a:rPr lang="en-GB" dirty="0" err="1">
                <a:solidFill>
                  <a:schemeClr val="accent5"/>
                </a:solidFill>
              </a:rPr>
              <a:t>RelationShip</a:t>
            </a:r>
            <a:r>
              <a:rPr lang="en-GB" dirty="0">
                <a:solidFill>
                  <a:schemeClr val="accent5"/>
                </a:solidFill>
              </a:rPr>
              <a:t>=Before-start</a:t>
            </a:r>
            <a:endParaRPr lang="fr-BE" dirty="0">
              <a:solidFill>
                <a:schemeClr val="accent5"/>
              </a:solidFill>
            </a:endParaRPr>
          </a:p>
        </p:txBody>
      </p:sp>
    </p:spTree>
    <p:extLst>
      <p:ext uri="{BB962C8B-B14F-4D97-AF65-F5344CB8AC3E}">
        <p14:creationId xmlns:p14="http://schemas.microsoft.com/office/powerpoint/2010/main" val="331973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1EEAA08-6661-8B14-46FB-F7BEFD035D20}"/>
              </a:ext>
            </a:extLst>
          </p:cNvPr>
          <p:cNvSpPr/>
          <p:nvPr/>
        </p:nvSpPr>
        <p:spPr>
          <a:xfrm>
            <a:off x="304800" y="1125128"/>
            <a:ext cx="3276600" cy="2544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17">
            <a:extLst>
              <a:ext uri="{FF2B5EF4-FFF2-40B4-BE49-F238E27FC236}">
                <a16:creationId xmlns:a16="http://schemas.microsoft.com/office/drawing/2014/main" id="{76671DEC-F149-84DD-B9DB-0F5B7BBDE443}"/>
              </a:ext>
            </a:extLst>
          </p:cNvPr>
          <p:cNvSpPr/>
          <p:nvPr/>
        </p:nvSpPr>
        <p:spPr>
          <a:xfrm>
            <a:off x="8420648" y="3881580"/>
            <a:ext cx="3149707" cy="23915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CAD13E3F-14BA-8B5C-9D1C-F14F046600E9}"/>
              </a:ext>
            </a:extLst>
          </p:cNvPr>
          <p:cNvSpPr/>
          <p:nvPr/>
        </p:nvSpPr>
        <p:spPr>
          <a:xfrm>
            <a:off x="4217468" y="2597161"/>
            <a:ext cx="3397542" cy="2362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a:xfrm>
            <a:off x="4160318" y="4352936"/>
            <a:ext cx="2743200" cy="365125"/>
          </a:xfrm>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pic>
        <p:nvPicPr>
          <p:cNvPr id="3" name="Image 3">
            <a:extLst>
              <a:ext uri="{FF2B5EF4-FFF2-40B4-BE49-F238E27FC236}">
                <a16:creationId xmlns:a16="http://schemas.microsoft.com/office/drawing/2014/main" id="{D003E124-65FF-AC02-3523-DE8B727867FB}"/>
              </a:ext>
            </a:extLst>
          </p:cNvPr>
          <p:cNvPicPr>
            <a:picLocks noChangeAspect="1"/>
          </p:cNvPicPr>
          <p:nvPr/>
        </p:nvPicPr>
        <p:blipFill>
          <a:blip r:embed="rId2"/>
          <a:stretch>
            <a:fillRect/>
          </a:stretch>
        </p:blipFill>
        <p:spPr>
          <a:xfrm>
            <a:off x="391735" y="1178799"/>
            <a:ext cx="2954294" cy="2362799"/>
          </a:xfrm>
          <a:prstGeom prst="rect">
            <a:avLst/>
          </a:prstGeom>
          <a:ln>
            <a:solidFill>
              <a:srgbClr val="003399"/>
            </a:solidFill>
          </a:ln>
        </p:spPr>
      </p:pic>
      <p:pic>
        <p:nvPicPr>
          <p:cNvPr id="6" name="Picture 5">
            <a:extLst>
              <a:ext uri="{FF2B5EF4-FFF2-40B4-BE49-F238E27FC236}">
                <a16:creationId xmlns:a16="http://schemas.microsoft.com/office/drawing/2014/main" id="{2AD588EC-4747-5419-27FA-4EF4D15E3866}"/>
              </a:ext>
            </a:extLst>
          </p:cNvPr>
          <p:cNvPicPr>
            <a:picLocks noChangeAspect="1"/>
          </p:cNvPicPr>
          <p:nvPr/>
        </p:nvPicPr>
        <p:blipFill>
          <a:blip r:embed="rId3"/>
          <a:stretch>
            <a:fillRect/>
          </a:stretch>
        </p:blipFill>
        <p:spPr>
          <a:xfrm>
            <a:off x="4299599" y="2698477"/>
            <a:ext cx="3233279" cy="2160165"/>
          </a:xfrm>
          <a:prstGeom prst="rect">
            <a:avLst/>
          </a:prstGeom>
        </p:spPr>
      </p:pic>
      <p:sp>
        <p:nvSpPr>
          <p:cNvPr id="8" name="TextBox 7">
            <a:extLst>
              <a:ext uri="{FF2B5EF4-FFF2-40B4-BE49-F238E27FC236}">
                <a16:creationId xmlns:a16="http://schemas.microsoft.com/office/drawing/2014/main" id="{CF3B5E4F-B4B8-BDF3-8E12-5EC8DE4F2CEC}"/>
              </a:ext>
            </a:extLst>
          </p:cNvPr>
          <p:cNvSpPr txBox="1"/>
          <p:nvPr/>
        </p:nvSpPr>
        <p:spPr>
          <a:xfrm>
            <a:off x="391735" y="3669285"/>
            <a:ext cx="2700931" cy="646331"/>
          </a:xfrm>
          <a:prstGeom prst="rect">
            <a:avLst/>
          </a:prstGeom>
          <a:noFill/>
        </p:spPr>
        <p:txBody>
          <a:bodyPr wrap="none" rtlCol="0">
            <a:spAutoFit/>
          </a:bodyPr>
          <a:lstStyle/>
          <a:p>
            <a:pPr algn="ctr"/>
            <a:r>
              <a:rPr lang="en-GB" dirty="0"/>
              <a:t>Documents </a:t>
            </a:r>
            <a:r>
              <a:rPr lang="en-GB" dirty="0" err="1"/>
              <a:t>fonctionnels</a:t>
            </a:r>
            <a:endParaRPr lang="en-GB" dirty="0"/>
          </a:p>
          <a:p>
            <a:pPr algn="ctr"/>
            <a:r>
              <a:rPr lang="en-GB" dirty="0" err="1"/>
              <a:t>Spécifications</a:t>
            </a:r>
            <a:r>
              <a:rPr lang="en-GB" dirty="0"/>
              <a:t> et Use Cases</a:t>
            </a:r>
            <a:endParaRPr lang="fr-BE" dirty="0"/>
          </a:p>
        </p:txBody>
      </p:sp>
      <p:pic>
        <p:nvPicPr>
          <p:cNvPr id="10" name="Picture 9">
            <a:extLst>
              <a:ext uri="{FF2B5EF4-FFF2-40B4-BE49-F238E27FC236}">
                <a16:creationId xmlns:a16="http://schemas.microsoft.com/office/drawing/2014/main" id="{D6D23DB7-1D14-53CA-C6A8-EF86F74DFB1C}"/>
              </a:ext>
            </a:extLst>
          </p:cNvPr>
          <p:cNvPicPr>
            <a:picLocks noChangeAspect="1"/>
          </p:cNvPicPr>
          <p:nvPr/>
        </p:nvPicPr>
        <p:blipFill>
          <a:blip r:embed="rId4"/>
          <a:stretch>
            <a:fillRect/>
          </a:stretch>
        </p:blipFill>
        <p:spPr>
          <a:xfrm>
            <a:off x="226077" y="597891"/>
            <a:ext cx="785523" cy="539251"/>
          </a:xfrm>
          <a:prstGeom prst="rect">
            <a:avLst/>
          </a:prstGeom>
        </p:spPr>
      </p:pic>
      <p:sp>
        <p:nvSpPr>
          <p:cNvPr id="11" name="TextBox 10">
            <a:extLst>
              <a:ext uri="{FF2B5EF4-FFF2-40B4-BE49-F238E27FC236}">
                <a16:creationId xmlns:a16="http://schemas.microsoft.com/office/drawing/2014/main" id="{C803AFE2-EB1F-EABE-6705-0B40BD959F09}"/>
              </a:ext>
            </a:extLst>
          </p:cNvPr>
          <p:cNvSpPr txBox="1"/>
          <p:nvPr/>
        </p:nvSpPr>
        <p:spPr>
          <a:xfrm>
            <a:off x="4520482" y="5061276"/>
            <a:ext cx="2791512" cy="646331"/>
          </a:xfrm>
          <a:prstGeom prst="rect">
            <a:avLst/>
          </a:prstGeom>
          <a:noFill/>
        </p:spPr>
        <p:txBody>
          <a:bodyPr wrap="square" rtlCol="0">
            <a:spAutoFit/>
          </a:bodyPr>
          <a:lstStyle/>
          <a:p>
            <a:pPr algn="ctr"/>
            <a:r>
              <a:rPr lang="en-GB" dirty="0" err="1"/>
              <a:t>Profils</a:t>
            </a:r>
            <a:r>
              <a:rPr lang="en-GB" dirty="0"/>
              <a:t> FHIR </a:t>
            </a:r>
            <a:r>
              <a:rPr lang="en-GB" dirty="0" err="1"/>
              <a:t>belges</a:t>
            </a:r>
            <a:endParaRPr lang="en-GB" dirty="0"/>
          </a:p>
          <a:p>
            <a:pPr algn="ctr"/>
            <a:r>
              <a:rPr lang="en-GB" dirty="0"/>
              <a:t>documents techniques</a:t>
            </a:r>
            <a:endParaRPr lang="fr-BE" dirty="0"/>
          </a:p>
        </p:txBody>
      </p:sp>
      <p:pic>
        <p:nvPicPr>
          <p:cNvPr id="12" name="Picture 11">
            <a:extLst>
              <a:ext uri="{FF2B5EF4-FFF2-40B4-BE49-F238E27FC236}">
                <a16:creationId xmlns:a16="http://schemas.microsoft.com/office/drawing/2014/main" id="{879937DA-8F2E-616F-B110-00471A199573}"/>
              </a:ext>
            </a:extLst>
          </p:cNvPr>
          <p:cNvPicPr>
            <a:picLocks noChangeAspect="1"/>
          </p:cNvPicPr>
          <p:nvPr/>
        </p:nvPicPr>
        <p:blipFill>
          <a:blip r:embed="rId5"/>
          <a:stretch>
            <a:fillRect/>
          </a:stretch>
        </p:blipFill>
        <p:spPr>
          <a:xfrm>
            <a:off x="6903518" y="1965767"/>
            <a:ext cx="631421" cy="490811"/>
          </a:xfrm>
          <a:prstGeom prst="rect">
            <a:avLst/>
          </a:prstGeom>
        </p:spPr>
      </p:pic>
      <p:pic>
        <p:nvPicPr>
          <p:cNvPr id="13" name="Picture 12">
            <a:extLst>
              <a:ext uri="{FF2B5EF4-FFF2-40B4-BE49-F238E27FC236}">
                <a16:creationId xmlns:a16="http://schemas.microsoft.com/office/drawing/2014/main" id="{3549C3BC-39CF-D894-2E4E-6616A79515C8}"/>
              </a:ext>
            </a:extLst>
          </p:cNvPr>
          <p:cNvPicPr>
            <a:picLocks noChangeAspect="1"/>
          </p:cNvPicPr>
          <p:nvPr/>
        </p:nvPicPr>
        <p:blipFill>
          <a:blip r:embed="rId6"/>
          <a:stretch>
            <a:fillRect/>
          </a:stretch>
        </p:blipFill>
        <p:spPr>
          <a:xfrm>
            <a:off x="8352983" y="3279395"/>
            <a:ext cx="505940" cy="524406"/>
          </a:xfrm>
          <a:prstGeom prst="rect">
            <a:avLst/>
          </a:prstGeom>
        </p:spPr>
      </p:pic>
      <p:sp>
        <p:nvSpPr>
          <p:cNvPr id="14" name="TextBox 13">
            <a:extLst>
              <a:ext uri="{FF2B5EF4-FFF2-40B4-BE49-F238E27FC236}">
                <a16:creationId xmlns:a16="http://schemas.microsoft.com/office/drawing/2014/main" id="{A8582017-6111-03C8-7B2F-4AC52BEE8939}"/>
              </a:ext>
            </a:extLst>
          </p:cNvPr>
          <p:cNvSpPr txBox="1"/>
          <p:nvPr/>
        </p:nvSpPr>
        <p:spPr>
          <a:xfrm>
            <a:off x="8980409" y="6268819"/>
            <a:ext cx="2339102" cy="646331"/>
          </a:xfrm>
          <a:prstGeom prst="rect">
            <a:avLst/>
          </a:prstGeom>
          <a:noFill/>
        </p:spPr>
        <p:txBody>
          <a:bodyPr wrap="none" rtlCol="0">
            <a:spAutoFit/>
          </a:bodyPr>
          <a:lstStyle/>
          <a:p>
            <a:pPr algn="ctr"/>
            <a:r>
              <a:rPr lang="en-GB" dirty="0"/>
              <a:t>Value Sets </a:t>
            </a:r>
            <a:r>
              <a:rPr lang="en-GB" dirty="0" err="1"/>
              <a:t>belges</a:t>
            </a:r>
            <a:endParaRPr lang="en-GB" dirty="0"/>
          </a:p>
          <a:p>
            <a:pPr algn="ctr"/>
            <a:r>
              <a:rPr lang="en-GB" dirty="0"/>
              <a:t>Publication &amp; gestion</a:t>
            </a:r>
            <a:endParaRPr lang="fr-BE" dirty="0"/>
          </a:p>
        </p:txBody>
      </p:sp>
      <p:pic>
        <p:nvPicPr>
          <p:cNvPr id="17" name="Picture 16">
            <a:extLst>
              <a:ext uri="{FF2B5EF4-FFF2-40B4-BE49-F238E27FC236}">
                <a16:creationId xmlns:a16="http://schemas.microsoft.com/office/drawing/2014/main" id="{269577F8-711F-75CC-EC85-B07E11167C4B}"/>
              </a:ext>
            </a:extLst>
          </p:cNvPr>
          <p:cNvPicPr>
            <a:picLocks noChangeAspect="1"/>
          </p:cNvPicPr>
          <p:nvPr/>
        </p:nvPicPr>
        <p:blipFill>
          <a:blip r:embed="rId7"/>
          <a:stretch>
            <a:fillRect/>
          </a:stretch>
        </p:blipFill>
        <p:spPr>
          <a:xfrm>
            <a:off x="8420648" y="3881579"/>
            <a:ext cx="3152513" cy="2391510"/>
          </a:xfrm>
          <a:prstGeom prst="rect">
            <a:avLst/>
          </a:prstGeom>
        </p:spPr>
      </p:pic>
      <p:sp>
        <p:nvSpPr>
          <p:cNvPr id="25" name="TextBox 24">
            <a:extLst>
              <a:ext uri="{FF2B5EF4-FFF2-40B4-BE49-F238E27FC236}">
                <a16:creationId xmlns:a16="http://schemas.microsoft.com/office/drawing/2014/main" id="{562E02F4-A891-207F-F5BD-880B16B126A5}"/>
              </a:ext>
            </a:extLst>
          </p:cNvPr>
          <p:cNvSpPr txBox="1"/>
          <p:nvPr/>
        </p:nvSpPr>
        <p:spPr>
          <a:xfrm>
            <a:off x="8697202" y="3544722"/>
            <a:ext cx="405880" cy="215444"/>
          </a:xfrm>
          <a:prstGeom prst="rect">
            <a:avLst/>
          </a:prstGeom>
          <a:noFill/>
        </p:spPr>
        <p:txBody>
          <a:bodyPr wrap="none" rtlCol="0">
            <a:spAutoFit/>
          </a:bodyPr>
          <a:lstStyle/>
          <a:p>
            <a:r>
              <a:rPr lang="en-GB" sz="800" b="1" dirty="0">
                <a:solidFill>
                  <a:srgbClr val="FF0000"/>
                </a:solidFill>
              </a:rPr>
              <a:t>NRC</a:t>
            </a:r>
            <a:endParaRPr lang="fr-BE" sz="800" b="1" dirty="0">
              <a:solidFill>
                <a:srgbClr val="FF0000"/>
              </a:solidFill>
            </a:endParaRPr>
          </a:p>
        </p:txBody>
      </p:sp>
      <p:sp>
        <p:nvSpPr>
          <p:cNvPr id="5" name="TextBox 4">
            <a:extLst>
              <a:ext uri="{FF2B5EF4-FFF2-40B4-BE49-F238E27FC236}">
                <a16:creationId xmlns:a16="http://schemas.microsoft.com/office/drawing/2014/main" id="{B2DBD2C4-319F-9FF0-9EBF-3672F1F26147}"/>
              </a:ext>
            </a:extLst>
          </p:cNvPr>
          <p:cNvSpPr txBox="1"/>
          <p:nvPr/>
        </p:nvSpPr>
        <p:spPr>
          <a:xfrm>
            <a:off x="8017379" y="136447"/>
            <a:ext cx="3555782" cy="646331"/>
          </a:xfrm>
          <a:prstGeom prst="rect">
            <a:avLst/>
          </a:prstGeom>
          <a:noFill/>
        </p:spPr>
        <p:txBody>
          <a:bodyPr wrap="none" rtlCol="0">
            <a:spAutoFit/>
          </a:bodyPr>
          <a:lstStyle/>
          <a:p>
            <a:r>
              <a:rPr lang="en-GB" sz="3600" b="1" dirty="0">
                <a:solidFill>
                  <a:srgbClr val="FF0000"/>
                </a:solidFill>
                <a:latin typeface="Brush Script MT" panose="03060802040406070304" pitchFamily="66" charset="0"/>
              </a:rPr>
              <a:t>Publication Care Sets</a:t>
            </a:r>
            <a:endParaRPr lang="fr-BE" sz="3600" b="1" dirty="0">
              <a:solidFill>
                <a:srgbClr val="FF0000"/>
              </a:solidFill>
              <a:latin typeface="Brush Script MT" panose="03060802040406070304" pitchFamily="66" charset="0"/>
            </a:endParaRPr>
          </a:p>
        </p:txBody>
      </p:sp>
      <p:sp>
        <p:nvSpPr>
          <p:cNvPr id="16" name="TextBox 15">
            <a:extLst>
              <a:ext uri="{FF2B5EF4-FFF2-40B4-BE49-F238E27FC236}">
                <a16:creationId xmlns:a16="http://schemas.microsoft.com/office/drawing/2014/main" id="{EB7A42DA-00ED-42F6-3CAA-1961FBAFC84B}"/>
              </a:ext>
            </a:extLst>
          </p:cNvPr>
          <p:cNvSpPr txBox="1"/>
          <p:nvPr/>
        </p:nvSpPr>
        <p:spPr>
          <a:xfrm>
            <a:off x="809862" y="351110"/>
            <a:ext cx="2314864" cy="646331"/>
          </a:xfrm>
          <a:prstGeom prst="rect">
            <a:avLst/>
          </a:prstGeom>
          <a:noFill/>
        </p:spPr>
        <p:txBody>
          <a:bodyPr wrap="none" rtlCol="0">
            <a:spAutoFit/>
          </a:bodyPr>
          <a:lstStyle/>
          <a:p>
            <a:pPr algn="ctr"/>
            <a:r>
              <a:rPr lang="en-GB" b="1" dirty="0">
                <a:solidFill>
                  <a:schemeClr val="accent5"/>
                </a:solidFill>
              </a:rPr>
              <a:t>Point </a:t>
            </a:r>
            <a:r>
              <a:rPr lang="en-GB" b="1" dirty="0" err="1">
                <a:solidFill>
                  <a:schemeClr val="accent5"/>
                </a:solidFill>
              </a:rPr>
              <a:t>d’entrée</a:t>
            </a:r>
            <a:r>
              <a:rPr lang="en-GB" b="1" dirty="0">
                <a:solidFill>
                  <a:schemeClr val="accent5"/>
                </a:solidFill>
              </a:rPr>
              <a:t> unique:</a:t>
            </a:r>
          </a:p>
          <a:p>
            <a:pPr algn="ctr"/>
            <a:r>
              <a:rPr lang="fr-BE" dirty="0" err="1">
                <a:hlinkClick r:id="rId8"/>
              </a:rPr>
              <a:t>CareSets</a:t>
            </a:r>
            <a:r>
              <a:rPr lang="fr-BE" dirty="0">
                <a:hlinkClick r:id="rId8"/>
              </a:rPr>
              <a:t> </a:t>
            </a:r>
            <a:r>
              <a:rPr lang="fr-BE" dirty="0" err="1">
                <a:hlinkClick r:id="rId8"/>
              </a:rPr>
              <a:t>Belgium</a:t>
            </a:r>
            <a:endParaRPr lang="en-GB" b="1" dirty="0">
              <a:solidFill>
                <a:schemeClr val="accent5"/>
              </a:solidFill>
            </a:endParaRPr>
          </a:p>
        </p:txBody>
      </p:sp>
      <p:sp>
        <p:nvSpPr>
          <p:cNvPr id="29" name="TextBox 28">
            <a:extLst>
              <a:ext uri="{FF2B5EF4-FFF2-40B4-BE49-F238E27FC236}">
                <a16:creationId xmlns:a16="http://schemas.microsoft.com/office/drawing/2014/main" id="{DF428910-797B-9613-5D0D-1DFCFC573954}"/>
              </a:ext>
            </a:extLst>
          </p:cNvPr>
          <p:cNvSpPr txBox="1"/>
          <p:nvPr/>
        </p:nvSpPr>
        <p:spPr>
          <a:xfrm rot="812552">
            <a:off x="4410730" y="1231945"/>
            <a:ext cx="930063" cy="369332"/>
          </a:xfrm>
          <a:prstGeom prst="rect">
            <a:avLst/>
          </a:prstGeom>
          <a:noFill/>
        </p:spPr>
        <p:txBody>
          <a:bodyPr wrap="none" rtlCol="0">
            <a:spAutoFit/>
          </a:bodyPr>
          <a:lstStyle/>
          <a:p>
            <a:r>
              <a:rPr lang="en-GB" b="1" dirty="0">
                <a:solidFill>
                  <a:srgbClr val="0070C0"/>
                </a:solidFill>
              </a:rPr>
              <a:t>Liens IG</a:t>
            </a:r>
            <a:endParaRPr lang="fr-BE" b="1" dirty="0">
              <a:solidFill>
                <a:srgbClr val="0070C0"/>
              </a:solidFill>
            </a:endParaRPr>
          </a:p>
        </p:txBody>
      </p:sp>
      <p:sp>
        <p:nvSpPr>
          <p:cNvPr id="30" name="Flèche courbée vers la gauche 131">
            <a:extLst>
              <a:ext uri="{FF2B5EF4-FFF2-40B4-BE49-F238E27FC236}">
                <a16:creationId xmlns:a16="http://schemas.microsoft.com/office/drawing/2014/main" id="{931AF68E-3A86-CDD9-8356-121BFC174609}"/>
              </a:ext>
            </a:extLst>
          </p:cNvPr>
          <p:cNvSpPr/>
          <p:nvPr/>
        </p:nvSpPr>
        <p:spPr>
          <a:xfrm rot="17334230" flipH="1">
            <a:off x="6806749" y="3641270"/>
            <a:ext cx="958822" cy="3784702"/>
          </a:xfrm>
          <a:prstGeom prst="curvedLeftArrow">
            <a:avLst>
              <a:gd name="adj1" fmla="val 6474"/>
              <a:gd name="adj2" fmla="val 27592"/>
              <a:gd name="adj3" fmla="val 18706"/>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sp>
        <p:nvSpPr>
          <p:cNvPr id="31" name="TextBox 30">
            <a:extLst>
              <a:ext uri="{FF2B5EF4-FFF2-40B4-BE49-F238E27FC236}">
                <a16:creationId xmlns:a16="http://schemas.microsoft.com/office/drawing/2014/main" id="{6A0754C5-77BF-1042-4D6F-32D54132D2F1}"/>
              </a:ext>
            </a:extLst>
          </p:cNvPr>
          <p:cNvSpPr txBox="1"/>
          <p:nvPr/>
        </p:nvSpPr>
        <p:spPr>
          <a:xfrm rot="812552">
            <a:off x="6304340" y="5996186"/>
            <a:ext cx="1665649" cy="369332"/>
          </a:xfrm>
          <a:prstGeom prst="rect">
            <a:avLst/>
          </a:prstGeom>
          <a:noFill/>
        </p:spPr>
        <p:txBody>
          <a:bodyPr wrap="none" rtlCol="0">
            <a:spAutoFit/>
          </a:bodyPr>
          <a:lstStyle/>
          <a:p>
            <a:r>
              <a:rPr lang="en-GB" b="1" dirty="0">
                <a:solidFill>
                  <a:srgbClr val="0070C0"/>
                </a:solidFill>
              </a:rPr>
              <a:t>Liens value sets</a:t>
            </a:r>
            <a:endParaRPr lang="fr-BE" b="1" dirty="0">
              <a:solidFill>
                <a:srgbClr val="0070C0"/>
              </a:solidFill>
            </a:endParaRPr>
          </a:p>
        </p:txBody>
      </p:sp>
      <p:pic>
        <p:nvPicPr>
          <p:cNvPr id="33" name="Picture 32">
            <a:extLst>
              <a:ext uri="{FF2B5EF4-FFF2-40B4-BE49-F238E27FC236}">
                <a16:creationId xmlns:a16="http://schemas.microsoft.com/office/drawing/2014/main" id="{199A30A1-60DE-494E-0B6B-616496807193}"/>
              </a:ext>
            </a:extLst>
          </p:cNvPr>
          <p:cNvPicPr>
            <a:picLocks noChangeAspect="1"/>
          </p:cNvPicPr>
          <p:nvPr/>
        </p:nvPicPr>
        <p:blipFill>
          <a:blip r:embed="rId9"/>
          <a:stretch>
            <a:fillRect/>
          </a:stretch>
        </p:blipFill>
        <p:spPr>
          <a:xfrm>
            <a:off x="400882" y="1196977"/>
            <a:ext cx="3114933" cy="2406450"/>
          </a:xfrm>
          <a:prstGeom prst="rect">
            <a:avLst/>
          </a:prstGeom>
        </p:spPr>
      </p:pic>
      <p:sp>
        <p:nvSpPr>
          <p:cNvPr id="28" name="Flèche courbée vers la gauche 131">
            <a:extLst>
              <a:ext uri="{FF2B5EF4-FFF2-40B4-BE49-F238E27FC236}">
                <a16:creationId xmlns:a16="http://schemas.microsoft.com/office/drawing/2014/main" id="{76DD3451-0228-1D04-16F1-F7905E729F48}"/>
              </a:ext>
            </a:extLst>
          </p:cNvPr>
          <p:cNvSpPr/>
          <p:nvPr/>
        </p:nvSpPr>
        <p:spPr>
          <a:xfrm rot="17334230">
            <a:off x="4180726" y="311703"/>
            <a:ext cx="1119778" cy="3672800"/>
          </a:xfrm>
          <a:prstGeom prst="curvedLeftArrow">
            <a:avLst>
              <a:gd name="adj1" fmla="val 6474"/>
              <a:gd name="adj2" fmla="val 27592"/>
              <a:gd name="adj3" fmla="val 18706"/>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cs typeface="Arial"/>
              <a:sym typeface="Arial"/>
            </a:endParaRPr>
          </a:p>
        </p:txBody>
      </p:sp>
      <p:sp>
        <p:nvSpPr>
          <p:cNvPr id="35" name="TextBox 34">
            <a:extLst>
              <a:ext uri="{FF2B5EF4-FFF2-40B4-BE49-F238E27FC236}">
                <a16:creationId xmlns:a16="http://schemas.microsoft.com/office/drawing/2014/main" id="{43705EE1-DE99-267D-6B87-2D4DB47A9F9D}"/>
              </a:ext>
            </a:extLst>
          </p:cNvPr>
          <p:cNvSpPr txBox="1"/>
          <p:nvPr/>
        </p:nvSpPr>
        <p:spPr>
          <a:xfrm rot="18939034">
            <a:off x="414323" y="1993461"/>
            <a:ext cx="3088051" cy="584775"/>
          </a:xfrm>
          <a:prstGeom prst="rect">
            <a:avLst/>
          </a:prstGeom>
          <a:noFill/>
        </p:spPr>
        <p:txBody>
          <a:bodyPr wrap="square" rtlCol="0">
            <a:spAutoFit/>
          </a:bodyPr>
          <a:lstStyle/>
          <a:p>
            <a:r>
              <a:rPr lang="en-GB" sz="3200" dirty="0">
                <a:solidFill>
                  <a:srgbClr val="FF0000"/>
                </a:solidFill>
              </a:rPr>
              <a:t>Under construct</a:t>
            </a:r>
            <a:endParaRPr lang="fr-BE" sz="3200" dirty="0">
              <a:solidFill>
                <a:srgbClr val="FF0000"/>
              </a:solidFill>
            </a:endParaRPr>
          </a:p>
        </p:txBody>
      </p:sp>
      <p:sp>
        <p:nvSpPr>
          <p:cNvPr id="36" name="TextBox 35">
            <a:extLst>
              <a:ext uri="{FF2B5EF4-FFF2-40B4-BE49-F238E27FC236}">
                <a16:creationId xmlns:a16="http://schemas.microsoft.com/office/drawing/2014/main" id="{F5374161-D22A-0438-079C-091597CF14B2}"/>
              </a:ext>
            </a:extLst>
          </p:cNvPr>
          <p:cNvSpPr txBox="1"/>
          <p:nvPr/>
        </p:nvSpPr>
        <p:spPr>
          <a:xfrm rot="18939034">
            <a:off x="8507812" y="4631000"/>
            <a:ext cx="3088051" cy="584775"/>
          </a:xfrm>
          <a:prstGeom prst="rect">
            <a:avLst/>
          </a:prstGeom>
          <a:noFill/>
        </p:spPr>
        <p:txBody>
          <a:bodyPr wrap="square" rtlCol="0">
            <a:spAutoFit/>
          </a:bodyPr>
          <a:lstStyle/>
          <a:p>
            <a:r>
              <a:rPr lang="en-GB" sz="3200" dirty="0">
                <a:solidFill>
                  <a:srgbClr val="FF0000"/>
                </a:solidFill>
              </a:rPr>
              <a:t>Under construct</a:t>
            </a:r>
            <a:endParaRPr lang="fr-BE" sz="3200" dirty="0">
              <a:solidFill>
                <a:srgbClr val="FF0000"/>
              </a:solidFill>
            </a:endParaRPr>
          </a:p>
        </p:txBody>
      </p:sp>
    </p:spTree>
    <p:extLst>
      <p:ext uri="{BB962C8B-B14F-4D97-AF65-F5344CB8AC3E}">
        <p14:creationId xmlns:p14="http://schemas.microsoft.com/office/powerpoint/2010/main" val="40864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2000"/>
                                        <p:tgtEl>
                                          <p:spTgt spid="35"/>
                                        </p:tgtEl>
                                      </p:cBhvr>
                                    </p:animEffect>
                                    <p:anim calcmode="lin" valueType="num">
                                      <p:cBhvr>
                                        <p:cTn id="90" dur="2000" fill="hold"/>
                                        <p:tgtEl>
                                          <p:spTgt spid="35"/>
                                        </p:tgtEl>
                                        <p:attrNameLst>
                                          <p:attrName>ppt_w</p:attrName>
                                        </p:attrNameLst>
                                      </p:cBhvr>
                                      <p:tavLst>
                                        <p:tav tm="0" fmla="#ppt_w*sin(2.5*pi*$)">
                                          <p:val>
                                            <p:fltVal val="0"/>
                                          </p:val>
                                        </p:tav>
                                        <p:tav tm="100000">
                                          <p:val>
                                            <p:fltVal val="1"/>
                                          </p:val>
                                        </p:tav>
                                      </p:tavLst>
                                    </p:anim>
                                    <p:anim calcmode="lin" valueType="num">
                                      <p:cBhvr>
                                        <p:cTn id="91" dur="2000" fill="hold"/>
                                        <p:tgtEl>
                                          <p:spTgt spid="35"/>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000"/>
                                        <p:tgtEl>
                                          <p:spTgt spid="36"/>
                                        </p:tgtEl>
                                      </p:cBhvr>
                                    </p:animEffect>
                                    <p:anim calcmode="lin" valueType="num">
                                      <p:cBhvr>
                                        <p:cTn id="95" dur="2000" fill="hold"/>
                                        <p:tgtEl>
                                          <p:spTgt spid="36"/>
                                        </p:tgtEl>
                                        <p:attrNameLst>
                                          <p:attrName>ppt_w</p:attrName>
                                        </p:attrNameLst>
                                      </p:cBhvr>
                                      <p:tavLst>
                                        <p:tav tm="0" fmla="#ppt_w*sin(2.5*pi*$)">
                                          <p:val>
                                            <p:fltVal val="0"/>
                                          </p:val>
                                        </p:tav>
                                        <p:tav tm="100000">
                                          <p:val>
                                            <p:fltVal val="1"/>
                                          </p:val>
                                        </p:tav>
                                      </p:tavLst>
                                    </p:anim>
                                    <p:anim calcmode="lin" valueType="num">
                                      <p:cBhvr>
                                        <p:cTn id="96"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8" grpId="0" animBg="1"/>
      <p:bldP spid="7" grpId="0" animBg="1"/>
      <p:bldP spid="4" grpId="0"/>
      <p:bldP spid="8" grpId="0"/>
      <p:bldP spid="11" grpId="0"/>
      <p:bldP spid="14" grpId="0"/>
      <p:bldP spid="25" grpId="0"/>
      <p:bldP spid="16" grpId="0"/>
      <p:bldP spid="29" grpId="0"/>
      <p:bldP spid="30" grpId="0" animBg="1"/>
      <p:bldP spid="31" grpId="0"/>
      <p:bldP spid="28" grpId="0" animBg="1"/>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a:spLocks noGrp="1"/>
          </p:cNvSpPr>
          <p:nvPr>
            <p:ph type="title"/>
          </p:nvPr>
        </p:nvSpPr>
        <p:spPr>
          <a:xfrm>
            <a:off x="800692" y="167637"/>
            <a:ext cx="10791824" cy="564793"/>
          </a:xfrm>
        </p:spPr>
        <p:txBody>
          <a:bodyPr>
            <a:noAutofit/>
          </a:bodyPr>
          <a:lstStyle/>
          <a:p>
            <a:r>
              <a:rPr lang="fr-BE" sz="3200" b="1" dirty="0">
                <a:latin typeface="+mj-lt"/>
              </a:rPr>
              <a:t>AllergyIntolerance: Standardisation</a:t>
            </a:r>
          </a:p>
        </p:txBody>
      </p:sp>
      <p:cxnSp>
        <p:nvCxnSpPr>
          <p:cNvPr id="33" name="Connecteur droit 2"/>
          <p:cNvCxnSpPr/>
          <p:nvPr/>
        </p:nvCxnSpPr>
        <p:spPr>
          <a:xfrm>
            <a:off x="983844" y="844760"/>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8"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744" y="2112409"/>
            <a:ext cx="6583680" cy="3448050"/>
          </a:xfrm>
          <a:prstGeom prst="rect">
            <a:avLst/>
          </a:prstGeom>
          <a:noFill/>
        </p:spPr>
      </p:pic>
      <p:pic>
        <p:nvPicPr>
          <p:cNvPr id="69" name="Picture 5"/>
          <p:cNvPicPr>
            <a:picLocks noChangeAspect="1"/>
          </p:cNvPicPr>
          <p:nvPr/>
        </p:nvPicPr>
        <p:blipFill rotWithShape="1">
          <a:blip r:embed="rId4"/>
          <a:srcRect t="2406" r="56997" b="4041"/>
          <a:stretch/>
        </p:blipFill>
        <p:spPr bwMode="auto">
          <a:xfrm>
            <a:off x="8406654" y="1835780"/>
            <a:ext cx="2009871" cy="4415963"/>
          </a:xfrm>
          <a:prstGeom prst="rect">
            <a:avLst/>
          </a:prstGeom>
          <a:ln w="3175">
            <a:noFill/>
          </a:ln>
          <a:extLst>
            <a:ext uri="{53640926-AAD7-44D8-BBD7-CCE9431645EC}">
              <a14:shadowObscured xmlns:a14="http://schemas.microsoft.com/office/drawing/2010/main"/>
            </a:ext>
          </a:extLst>
        </p:spPr>
      </p:pic>
      <p:cxnSp>
        <p:nvCxnSpPr>
          <p:cNvPr id="6" name="Connecteur droit avec flèche 5"/>
          <p:cNvCxnSpPr>
            <a:stCxn id="8" idx="3"/>
            <a:endCxn id="83" idx="1"/>
          </p:cNvCxnSpPr>
          <p:nvPr/>
        </p:nvCxnSpPr>
        <p:spPr>
          <a:xfrm flipV="1">
            <a:off x="5684627" y="3391169"/>
            <a:ext cx="2797261" cy="32956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92627" y="3490304"/>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4907125" y="4065211"/>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4" name="Connecteur droit avec flèche 73"/>
          <p:cNvCxnSpPr>
            <a:stCxn id="71" idx="3"/>
            <a:endCxn id="82" idx="1"/>
          </p:cNvCxnSpPr>
          <p:nvPr/>
        </p:nvCxnSpPr>
        <p:spPr>
          <a:xfrm flipV="1">
            <a:off x="5699125" y="4123544"/>
            <a:ext cx="2782763" cy="17209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stCxn id="78" idx="3"/>
            <a:endCxn id="80" idx="1"/>
          </p:cNvCxnSpPr>
          <p:nvPr/>
        </p:nvCxnSpPr>
        <p:spPr>
          <a:xfrm flipV="1">
            <a:off x="5699125" y="4314044"/>
            <a:ext cx="2782763" cy="62967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07125" y="4713291"/>
            <a:ext cx="792000" cy="46085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p:cNvSpPr/>
          <p:nvPr/>
        </p:nvSpPr>
        <p:spPr>
          <a:xfrm>
            <a:off x="8481888" y="4237844"/>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81"/>
          <p:cNvSpPr/>
          <p:nvPr/>
        </p:nvSpPr>
        <p:spPr>
          <a:xfrm>
            <a:off x="8481888" y="4047344"/>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p:cNvSpPr/>
          <p:nvPr/>
        </p:nvSpPr>
        <p:spPr>
          <a:xfrm>
            <a:off x="8481888" y="3314969"/>
            <a:ext cx="792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p:cNvSpPr/>
          <p:nvPr/>
        </p:nvSpPr>
        <p:spPr>
          <a:xfrm>
            <a:off x="4809911" y="2737716"/>
            <a:ext cx="774000" cy="486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3329055" y="3836392"/>
            <a:ext cx="774000" cy="486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8406653" y="1835779"/>
            <a:ext cx="1209747" cy="180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p:cNvSpPr/>
          <p:nvPr/>
        </p:nvSpPr>
        <p:spPr>
          <a:xfrm>
            <a:off x="8474033" y="4773737"/>
            <a:ext cx="774000" cy="180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Connecteur en angle 17"/>
          <p:cNvCxnSpPr>
            <a:stCxn id="87" idx="3"/>
            <a:endCxn id="89" idx="1"/>
          </p:cNvCxnSpPr>
          <p:nvPr/>
        </p:nvCxnSpPr>
        <p:spPr>
          <a:xfrm flipV="1">
            <a:off x="4103055" y="1925779"/>
            <a:ext cx="4303598" cy="2153613"/>
          </a:xfrm>
          <a:prstGeom prst="bentConnector3">
            <a:avLst>
              <a:gd name="adj1" fmla="val 584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en angle 94"/>
          <p:cNvCxnSpPr>
            <a:endCxn id="92" idx="1"/>
          </p:cNvCxnSpPr>
          <p:nvPr/>
        </p:nvCxnSpPr>
        <p:spPr>
          <a:xfrm>
            <a:off x="5196911" y="3337767"/>
            <a:ext cx="3277122" cy="1525970"/>
          </a:xfrm>
          <a:prstGeom prst="bentConnector3">
            <a:avLst>
              <a:gd name="adj1" fmla="val 2331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85" idx="2"/>
          </p:cNvCxnSpPr>
          <p:nvPr/>
        </p:nvCxnSpPr>
        <p:spPr>
          <a:xfrm>
            <a:off x="5196911" y="3223716"/>
            <a:ext cx="0" cy="1140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667" y="2731769"/>
            <a:ext cx="774000" cy="486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5768667" y="2130109"/>
            <a:ext cx="774000" cy="486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117"/>
          <p:cNvSpPr/>
          <p:nvPr/>
        </p:nvSpPr>
        <p:spPr>
          <a:xfrm>
            <a:off x="8608400" y="5158993"/>
            <a:ext cx="1008000" cy="162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8608400" y="5521740"/>
            <a:ext cx="1008000" cy="162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123"/>
          <p:cNvSpPr/>
          <p:nvPr/>
        </p:nvSpPr>
        <p:spPr>
          <a:xfrm>
            <a:off x="3855701" y="467121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2901491" y="466659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125"/>
          <p:cNvSpPr/>
          <p:nvPr/>
        </p:nvSpPr>
        <p:spPr>
          <a:xfrm>
            <a:off x="1987845" y="4314922"/>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984721" y="370816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Rectangle 127"/>
          <p:cNvSpPr/>
          <p:nvPr/>
        </p:nvSpPr>
        <p:spPr>
          <a:xfrm>
            <a:off x="1984721" y="3127437"/>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3295483" y="2556800"/>
            <a:ext cx="774000" cy="486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132"/>
          <p:cNvSpPr/>
          <p:nvPr/>
        </p:nvSpPr>
        <p:spPr>
          <a:xfrm>
            <a:off x="8474033" y="3864553"/>
            <a:ext cx="1008000" cy="162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133"/>
          <p:cNvSpPr/>
          <p:nvPr/>
        </p:nvSpPr>
        <p:spPr>
          <a:xfrm>
            <a:off x="8458770" y="3133468"/>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Rectangle 134"/>
          <p:cNvSpPr/>
          <p:nvPr/>
        </p:nvSpPr>
        <p:spPr>
          <a:xfrm>
            <a:off x="8458770" y="2775795"/>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Rectangle 135"/>
          <p:cNvSpPr/>
          <p:nvPr/>
        </p:nvSpPr>
        <p:spPr>
          <a:xfrm>
            <a:off x="8458770" y="2593949"/>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Rectangle 136"/>
          <p:cNvSpPr/>
          <p:nvPr/>
        </p:nvSpPr>
        <p:spPr>
          <a:xfrm>
            <a:off x="8458770" y="2410253"/>
            <a:ext cx="1224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Rectangle 137"/>
          <p:cNvSpPr/>
          <p:nvPr/>
        </p:nvSpPr>
        <p:spPr>
          <a:xfrm>
            <a:off x="8459957" y="2221492"/>
            <a:ext cx="1008000" cy="1548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ZoneTexte 54"/>
          <p:cNvSpPr txBox="1"/>
          <p:nvPr/>
        </p:nvSpPr>
        <p:spPr>
          <a:xfrm>
            <a:off x="822187" y="1012911"/>
            <a:ext cx="55618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003399"/>
                </a:solidFill>
                <a:effectLst/>
                <a:uLnTx/>
                <a:uFillTx/>
                <a:latin typeface="Calibri"/>
                <a:ea typeface="+mn-ea"/>
                <a:cs typeface="+mn-cs"/>
              </a:rPr>
              <a:t>Modèle logique des données défini par le terrain = besoins de capture de l'information, avec en vert les listes de valeurs permises par champ (="dictionnaires")</a:t>
            </a:r>
          </a:p>
        </p:txBody>
      </p:sp>
      <p:sp>
        <p:nvSpPr>
          <p:cNvPr id="139" name="ZoneTexte 138"/>
          <p:cNvSpPr txBox="1"/>
          <p:nvPr/>
        </p:nvSpPr>
        <p:spPr>
          <a:xfrm>
            <a:off x="7116699" y="1010681"/>
            <a:ext cx="4314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003399"/>
                </a:solidFill>
                <a:effectLst/>
                <a:uLnTx/>
                <a:uFillTx/>
                <a:latin typeface="Calibri"/>
                <a:ea typeface="+mn-ea"/>
                <a:cs typeface="+mn-cs"/>
              </a:rPr>
              <a:t>Structure du profil HL7 FHIR correspondant pour l'échange de ces informations </a:t>
            </a:r>
          </a:p>
        </p:txBody>
      </p:sp>
      <p:sp>
        <p:nvSpPr>
          <p:cNvPr id="140" name="Rectangle 139"/>
          <p:cNvSpPr/>
          <p:nvPr/>
        </p:nvSpPr>
        <p:spPr>
          <a:xfrm>
            <a:off x="8492348" y="3493511"/>
            <a:ext cx="828000" cy="152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BE50F86-77C5-D37A-A59C-82F8DBA54F55}"/>
              </a:ext>
            </a:extLst>
          </p:cNvPr>
          <p:cNvSpPr/>
          <p:nvPr/>
        </p:nvSpPr>
        <p:spPr>
          <a:xfrm>
            <a:off x="11431077" y="75501"/>
            <a:ext cx="682626" cy="42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1FCCE4EE-6B1F-C883-4AF4-9BEDC9F265B7}"/>
              </a:ext>
            </a:extLst>
          </p:cNvPr>
          <p:cNvSpPr/>
          <p:nvPr/>
        </p:nvSpPr>
        <p:spPr>
          <a:xfrm>
            <a:off x="75501" y="75501"/>
            <a:ext cx="908343" cy="564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55448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6" y="246271"/>
            <a:ext cx="6537831" cy="777875"/>
          </a:xfrm>
        </p:spPr>
        <p:txBody>
          <a:bodyPr/>
          <a:lstStyle/>
          <a:p>
            <a:r>
              <a:rPr lang="en-GB" sz="2400" dirty="0"/>
              <a:t>Publication coded value sets - Today</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7DF3A5CD-DE89-5E81-206D-7CBC21A76775}"/>
              </a:ext>
            </a:extLst>
          </p:cNvPr>
          <p:cNvSpPr>
            <a:spLocks noGrp="1"/>
          </p:cNvSpPr>
          <p:nvPr>
            <p:ph idx="1"/>
          </p:nvPr>
        </p:nvSpPr>
        <p:spPr>
          <a:xfrm>
            <a:off x="609600" y="1600201"/>
            <a:ext cx="10972800" cy="4525963"/>
          </a:xfrm>
        </p:spPr>
        <p:txBody>
          <a:bodyPr>
            <a:normAutofit/>
          </a:bodyPr>
          <a:lstStyle/>
          <a:p>
            <a:pPr marL="971550" lvl="1" indent="-514350">
              <a:buFont typeface="+mj-lt"/>
              <a:buAutoNum type="arabicPeriod"/>
            </a:pPr>
            <a:r>
              <a:rPr lang="fr-BE" sz="2000" dirty="0"/>
              <a:t>eHealth: Link in </a:t>
            </a:r>
            <a:r>
              <a:rPr lang="fr-BE" sz="2000" dirty="0" err="1"/>
              <a:t>Implementation</a:t>
            </a:r>
            <a:r>
              <a:rPr lang="fr-BE" sz="2000" dirty="0"/>
              <a:t> Guide per FHIR profile</a:t>
            </a:r>
          </a:p>
          <a:p>
            <a:pPr marL="0" indent="0">
              <a:buNone/>
            </a:pPr>
            <a:endParaRPr lang="fr-BE" dirty="0"/>
          </a:p>
          <a:p>
            <a:pPr marL="0" indent="0">
              <a:buNone/>
            </a:pPr>
            <a:endParaRPr lang="fr-BE" dirty="0"/>
          </a:p>
        </p:txBody>
      </p:sp>
      <p:pic>
        <p:nvPicPr>
          <p:cNvPr id="13" name="Afbeelding 12">
            <a:extLst>
              <a:ext uri="{FF2B5EF4-FFF2-40B4-BE49-F238E27FC236}">
                <a16:creationId xmlns:a16="http://schemas.microsoft.com/office/drawing/2014/main" id="{D613EC35-426A-3633-7AAA-246648598786}"/>
              </a:ext>
            </a:extLst>
          </p:cNvPr>
          <p:cNvPicPr>
            <a:picLocks noChangeAspect="1"/>
          </p:cNvPicPr>
          <p:nvPr/>
        </p:nvPicPr>
        <p:blipFill>
          <a:blip r:embed="rId2"/>
          <a:stretch>
            <a:fillRect/>
          </a:stretch>
        </p:blipFill>
        <p:spPr>
          <a:xfrm>
            <a:off x="1999300" y="1978113"/>
            <a:ext cx="6738300" cy="4879887"/>
          </a:xfrm>
          <a:prstGeom prst="rect">
            <a:avLst/>
          </a:prstGeom>
        </p:spPr>
      </p:pic>
      <p:sp>
        <p:nvSpPr>
          <p:cNvPr id="14" name="Rechthoek 13">
            <a:extLst>
              <a:ext uri="{FF2B5EF4-FFF2-40B4-BE49-F238E27FC236}">
                <a16:creationId xmlns:a16="http://schemas.microsoft.com/office/drawing/2014/main" id="{BB7FC719-2757-FF11-81B8-1AC13BEBC4F4}"/>
              </a:ext>
            </a:extLst>
          </p:cNvPr>
          <p:cNvSpPr/>
          <p:nvPr/>
        </p:nvSpPr>
        <p:spPr>
          <a:xfrm>
            <a:off x="1821809" y="5197382"/>
            <a:ext cx="5283666" cy="17157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25808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6" y="246271"/>
            <a:ext cx="6537831" cy="777875"/>
          </a:xfrm>
        </p:spPr>
        <p:txBody>
          <a:bodyPr/>
          <a:lstStyle/>
          <a:p>
            <a:r>
              <a:rPr lang="en-GB" sz="2400" dirty="0"/>
              <a:t>Publication coded value sets - Today</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7DF3A5CD-DE89-5E81-206D-7CBC21A76775}"/>
              </a:ext>
            </a:extLst>
          </p:cNvPr>
          <p:cNvSpPr>
            <a:spLocks noGrp="1"/>
          </p:cNvSpPr>
          <p:nvPr>
            <p:ph idx="1"/>
          </p:nvPr>
        </p:nvSpPr>
        <p:spPr>
          <a:xfrm>
            <a:off x="609600" y="1600201"/>
            <a:ext cx="10972800" cy="4525963"/>
          </a:xfrm>
        </p:spPr>
        <p:txBody>
          <a:bodyPr>
            <a:normAutofit/>
          </a:bodyPr>
          <a:lstStyle/>
          <a:p>
            <a:pPr marL="971550" lvl="1" indent="-514350">
              <a:buFont typeface="+mj-lt"/>
              <a:buAutoNum type="arabicPeriod" startAt="2"/>
            </a:pPr>
            <a:r>
              <a:rPr lang="fr-BE" sz="2000" dirty="0"/>
              <a:t>NRC: </a:t>
            </a:r>
            <a:r>
              <a:rPr lang="fr-BE" sz="2000" dirty="0" err="1"/>
              <a:t>subsets</a:t>
            </a:r>
            <a:r>
              <a:rPr lang="fr-BE" sz="2000" dirty="0"/>
              <a:t> of SNOMED CT BE extension</a:t>
            </a:r>
          </a:p>
          <a:p>
            <a:pPr marL="1257306" lvl="2" indent="-514350"/>
            <a:r>
              <a:rPr lang="fr-BE" sz="1857" dirty="0"/>
              <a:t>Download </a:t>
            </a:r>
            <a:r>
              <a:rPr lang="fr-BE" sz="1857" dirty="0" err="1"/>
              <a:t>from</a:t>
            </a:r>
            <a:r>
              <a:rPr lang="fr-BE" sz="1857" dirty="0"/>
              <a:t> MLDS-platform</a:t>
            </a:r>
          </a:p>
          <a:p>
            <a:pPr marL="0" indent="0">
              <a:buNone/>
            </a:pPr>
            <a:endParaRPr lang="fr-BE" dirty="0"/>
          </a:p>
          <a:p>
            <a:pPr marL="0" indent="0">
              <a:buNone/>
            </a:pPr>
            <a:endParaRPr lang="fr-BE" dirty="0"/>
          </a:p>
        </p:txBody>
      </p:sp>
      <p:pic>
        <p:nvPicPr>
          <p:cNvPr id="5" name="Afbeelding 4">
            <a:extLst>
              <a:ext uri="{FF2B5EF4-FFF2-40B4-BE49-F238E27FC236}">
                <a16:creationId xmlns:a16="http://schemas.microsoft.com/office/drawing/2014/main" id="{0EA1BAE0-F874-56C3-1E29-A7C44E3A2A54}"/>
              </a:ext>
            </a:extLst>
          </p:cNvPr>
          <p:cNvPicPr>
            <a:picLocks noChangeAspect="1"/>
          </p:cNvPicPr>
          <p:nvPr/>
        </p:nvPicPr>
        <p:blipFill>
          <a:blip r:embed="rId2"/>
          <a:stretch>
            <a:fillRect/>
          </a:stretch>
        </p:blipFill>
        <p:spPr>
          <a:xfrm>
            <a:off x="1081304" y="4001549"/>
            <a:ext cx="5973837" cy="2856451"/>
          </a:xfrm>
          <a:prstGeom prst="rect">
            <a:avLst/>
          </a:prstGeom>
        </p:spPr>
      </p:pic>
      <p:pic>
        <p:nvPicPr>
          <p:cNvPr id="8" name="Afbeelding 7">
            <a:extLst>
              <a:ext uri="{FF2B5EF4-FFF2-40B4-BE49-F238E27FC236}">
                <a16:creationId xmlns:a16="http://schemas.microsoft.com/office/drawing/2014/main" id="{E91E8A4F-2E23-EA6A-7A7A-CEE73F78E1A5}"/>
              </a:ext>
            </a:extLst>
          </p:cNvPr>
          <p:cNvPicPr>
            <a:picLocks noChangeAspect="1"/>
          </p:cNvPicPr>
          <p:nvPr/>
        </p:nvPicPr>
        <p:blipFill>
          <a:blip r:embed="rId3"/>
          <a:stretch>
            <a:fillRect/>
          </a:stretch>
        </p:blipFill>
        <p:spPr>
          <a:xfrm>
            <a:off x="1718868" y="2350118"/>
            <a:ext cx="5604721" cy="1668209"/>
          </a:xfrm>
          <a:prstGeom prst="rect">
            <a:avLst/>
          </a:prstGeom>
          <a:ln>
            <a:solidFill>
              <a:schemeClr val="tx1"/>
            </a:solidFill>
          </a:ln>
        </p:spPr>
      </p:pic>
      <p:sp>
        <p:nvSpPr>
          <p:cNvPr id="10" name="Rechthoek 9">
            <a:extLst>
              <a:ext uri="{FF2B5EF4-FFF2-40B4-BE49-F238E27FC236}">
                <a16:creationId xmlns:a16="http://schemas.microsoft.com/office/drawing/2014/main" id="{60620599-6C6A-BA58-840B-9A82E9EB9B62}"/>
              </a:ext>
            </a:extLst>
          </p:cNvPr>
          <p:cNvSpPr/>
          <p:nvPr/>
        </p:nvSpPr>
        <p:spPr>
          <a:xfrm>
            <a:off x="1081304" y="5134061"/>
            <a:ext cx="5973837" cy="230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5C0F653D-D092-7860-DB50-23E01F3CC42E}"/>
              </a:ext>
            </a:extLst>
          </p:cNvPr>
          <p:cNvSpPr/>
          <p:nvPr/>
        </p:nvSpPr>
        <p:spPr>
          <a:xfrm>
            <a:off x="2539056" y="3771953"/>
            <a:ext cx="4516085" cy="170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36F3848D-70A8-D0B9-10CB-20C189E69D5F}"/>
              </a:ext>
            </a:extLst>
          </p:cNvPr>
          <p:cNvPicPr>
            <a:picLocks noChangeAspect="1"/>
          </p:cNvPicPr>
          <p:nvPr/>
        </p:nvPicPr>
        <p:blipFill>
          <a:blip r:embed="rId4"/>
          <a:stretch>
            <a:fillRect/>
          </a:stretch>
        </p:blipFill>
        <p:spPr>
          <a:xfrm>
            <a:off x="7141398" y="4118379"/>
            <a:ext cx="5050602" cy="2594707"/>
          </a:xfrm>
          <a:prstGeom prst="rect">
            <a:avLst/>
          </a:prstGeom>
        </p:spPr>
      </p:pic>
      <p:sp>
        <p:nvSpPr>
          <p:cNvPr id="16" name="Rechthoek 15">
            <a:extLst>
              <a:ext uri="{FF2B5EF4-FFF2-40B4-BE49-F238E27FC236}">
                <a16:creationId xmlns:a16="http://schemas.microsoft.com/office/drawing/2014/main" id="{C03EFF67-1847-C208-5DE7-2974D7E5140E}"/>
              </a:ext>
            </a:extLst>
          </p:cNvPr>
          <p:cNvSpPr/>
          <p:nvPr/>
        </p:nvSpPr>
        <p:spPr>
          <a:xfrm>
            <a:off x="6770438" y="4376258"/>
            <a:ext cx="5283666" cy="1208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56623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6" y="246271"/>
            <a:ext cx="6537831" cy="777875"/>
          </a:xfrm>
        </p:spPr>
        <p:txBody>
          <a:bodyPr/>
          <a:lstStyle/>
          <a:p>
            <a:r>
              <a:rPr lang="en-GB" sz="2400" dirty="0"/>
              <a:t>Publication coded value sets - Today</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7DF3A5CD-DE89-5E81-206D-7CBC21A76775}"/>
              </a:ext>
            </a:extLst>
          </p:cNvPr>
          <p:cNvSpPr>
            <a:spLocks noGrp="1"/>
          </p:cNvSpPr>
          <p:nvPr>
            <p:ph idx="1"/>
          </p:nvPr>
        </p:nvSpPr>
        <p:spPr>
          <a:xfrm>
            <a:off x="609600" y="1600201"/>
            <a:ext cx="10972800" cy="4525963"/>
          </a:xfrm>
        </p:spPr>
        <p:txBody>
          <a:bodyPr>
            <a:normAutofit/>
          </a:bodyPr>
          <a:lstStyle/>
          <a:p>
            <a:pPr marL="971550" lvl="1" indent="-514350">
              <a:buFont typeface="+mj-lt"/>
              <a:buAutoNum type="arabicPeriod" startAt="2"/>
            </a:pPr>
            <a:r>
              <a:rPr lang="fr-BE" sz="2000" dirty="0"/>
              <a:t>NRC: </a:t>
            </a:r>
            <a:r>
              <a:rPr lang="fr-BE" sz="2000" dirty="0" err="1"/>
              <a:t>subsets</a:t>
            </a:r>
            <a:r>
              <a:rPr lang="fr-BE" sz="2000" dirty="0"/>
              <a:t> of SNOMED CT BE extension</a:t>
            </a:r>
          </a:p>
          <a:p>
            <a:pPr marL="1257306" lvl="2" indent="-514350"/>
            <a:r>
              <a:rPr lang="fr-BE" sz="1857" dirty="0"/>
              <a:t>Consult (</a:t>
            </a:r>
            <a:r>
              <a:rPr lang="fr-BE" sz="1857" dirty="0" err="1"/>
              <a:t>manually</a:t>
            </a:r>
            <a:r>
              <a:rPr lang="fr-BE" sz="1857" dirty="0"/>
              <a:t>) via SCT browser</a:t>
            </a:r>
          </a:p>
          <a:p>
            <a:pPr marL="0" indent="0">
              <a:buNone/>
            </a:pPr>
            <a:endParaRPr lang="fr-BE" dirty="0"/>
          </a:p>
          <a:p>
            <a:pPr marL="0" indent="0">
              <a:buNone/>
            </a:pPr>
            <a:endParaRPr lang="fr-BE" dirty="0"/>
          </a:p>
        </p:txBody>
      </p:sp>
      <p:pic>
        <p:nvPicPr>
          <p:cNvPr id="13" name="Afbeelding 12">
            <a:extLst>
              <a:ext uri="{FF2B5EF4-FFF2-40B4-BE49-F238E27FC236}">
                <a16:creationId xmlns:a16="http://schemas.microsoft.com/office/drawing/2014/main" id="{C629DB43-095A-8C21-0E83-FC42883DA2BA}"/>
              </a:ext>
            </a:extLst>
          </p:cNvPr>
          <p:cNvPicPr>
            <a:picLocks noChangeAspect="1"/>
          </p:cNvPicPr>
          <p:nvPr/>
        </p:nvPicPr>
        <p:blipFill>
          <a:blip r:embed="rId2"/>
          <a:stretch>
            <a:fillRect/>
          </a:stretch>
        </p:blipFill>
        <p:spPr>
          <a:xfrm>
            <a:off x="1090568" y="2311165"/>
            <a:ext cx="9202724" cy="4391054"/>
          </a:xfrm>
          <a:prstGeom prst="rect">
            <a:avLst/>
          </a:prstGeom>
        </p:spPr>
      </p:pic>
      <p:sp>
        <p:nvSpPr>
          <p:cNvPr id="14" name="Rechthoek 13">
            <a:extLst>
              <a:ext uri="{FF2B5EF4-FFF2-40B4-BE49-F238E27FC236}">
                <a16:creationId xmlns:a16="http://schemas.microsoft.com/office/drawing/2014/main" id="{67D0482F-0A3F-5EDE-AEB7-2208B6A7C5B1}"/>
              </a:ext>
            </a:extLst>
          </p:cNvPr>
          <p:cNvSpPr/>
          <p:nvPr/>
        </p:nvSpPr>
        <p:spPr>
          <a:xfrm>
            <a:off x="922789" y="4335819"/>
            <a:ext cx="3608670" cy="261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0BCBDA00-040C-371C-4BAD-34AFFFF63D7A}"/>
              </a:ext>
            </a:extLst>
          </p:cNvPr>
          <p:cNvSpPr/>
          <p:nvPr/>
        </p:nvSpPr>
        <p:spPr>
          <a:xfrm>
            <a:off x="4799901" y="3167652"/>
            <a:ext cx="5283666" cy="1208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6FA8187C-6E18-ED0A-62CD-E811B85CD07F}"/>
              </a:ext>
            </a:extLst>
          </p:cNvPr>
          <p:cNvPicPr>
            <a:picLocks noChangeAspect="1"/>
          </p:cNvPicPr>
          <p:nvPr/>
        </p:nvPicPr>
        <p:blipFill>
          <a:blip r:embed="rId3"/>
          <a:stretch>
            <a:fillRect/>
          </a:stretch>
        </p:blipFill>
        <p:spPr>
          <a:xfrm>
            <a:off x="5962658" y="3540327"/>
            <a:ext cx="5932931" cy="2969530"/>
          </a:xfrm>
          <a:prstGeom prst="rect">
            <a:avLst/>
          </a:prstGeom>
          <a:ln>
            <a:solidFill>
              <a:schemeClr val="tx1"/>
            </a:solidFill>
          </a:ln>
        </p:spPr>
      </p:pic>
    </p:spTree>
    <p:extLst>
      <p:ext uri="{BB962C8B-B14F-4D97-AF65-F5344CB8AC3E}">
        <p14:creationId xmlns:p14="http://schemas.microsoft.com/office/powerpoint/2010/main" val="1953795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6" y="246271"/>
            <a:ext cx="7276063" cy="777875"/>
          </a:xfrm>
        </p:spPr>
        <p:txBody>
          <a:bodyPr/>
          <a:lstStyle/>
          <a:p>
            <a:r>
              <a:rPr lang="en-GB" sz="2400" dirty="0"/>
              <a:t>Publication coded value sets - Tomorrow</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34892" y="162028"/>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ijdelijke aanduiding voor inhoud 5">
            <a:extLst>
              <a:ext uri="{FF2B5EF4-FFF2-40B4-BE49-F238E27FC236}">
                <a16:creationId xmlns:a16="http://schemas.microsoft.com/office/drawing/2014/main" id="{60501340-2D9E-D3DB-502D-CB9B8DCAD79C}"/>
              </a:ext>
            </a:extLst>
          </p:cNvPr>
          <p:cNvSpPr>
            <a:spLocks noGrp="1"/>
          </p:cNvSpPr>
          <p:nvPr>
            <p:ph idx="1"/>
          </p:nvPr>
        </p:nvSpPr>
        <p:spPr>
          <a:xfrm>
            <a:off x="872456" y="1343498"/>
            <a:ext cx="10709944" cy="4525963"/>
          </a:xfrm>
        </p:spPr>
        <p:txBody>
          <a:bodyPr/>
          <a:lstStyle/>
          <a:p>
            <a:pPr marL="0" indent="0">
              <a:buNone/>
            </a:pPr>
            <a:r>
              <a:rPr lang="nl-BE" dirty="0"/>
              <a:t>National </a:t>
            </a:r>
            <a:r>
              <a:rPr lang="nl-BE" dirty="0" err="1"/>
              <a:t>terminology</a:t>
            </a:r>
            <a:r>
              <a:rPr lang="nl-BE" dirty="0"/>
              <a:t> server/service</a:t>
            </a:r>
          </a:p>
        </p:txBody>
      </p:sp>
      <p:sp>
        <p:nvSpPr>
          <p:cNvPr id="14" name="Tekstvak 13">
            <a:extLst>
              <a:ext uri="{FF2B5EF4-FFF2-40B4-BE49-F238E27FC236}">
                <a16:creationId xmlns:a16="http://schemas.microsoft.com/office/drawing/2014/main" id="{1AF7BE68-D97F-112D-4638-E73BD6EEE389}"/>
              </a:ext>
            </a:extLst>
          </p:cNvPr>
          <p:cNvSpPr txBox="1"/>
          <p:nvPr/>
        </p:nvSpPr>
        <p:spPr>
          <a:xfrm>
            <a:off x="8737600" y="2649918"/>
            <a:ext cx="3437266" cy="3154774"/>
          </a:xfrm>
          <a:prstGeom prst="rect">
            <a:avLst/>
          </a:prstGeom>
          <a:noFill/>
        </p:spPr>
        <p:txBody>
          <a:bodyPr wrap="square">
            <a:spAutoFit/>
          </a:bodyPr>
          <a:lstStyle/>
          <a:p>
            <a:pPr marL="285750" indent="-285750">
              <a:lnSpc>
                <a:spcPct val="110000"/>
              </a:lnSpc>
              <a:buFont typeface="Arial" panose="020B0604020202020204" pitchFamily="34" charset="0"/>
              <a:buChar char="•"/>
            </a:pPr>
            <a:r>
              <a:rPr lang="nl-BE" sz="1400" dirty="0"/>
              <a:t>Hosting of </a:t>
            </a:r>
            <a:r>
              <a:rPr lang="nl-BE" sz="1400" dirty="0" err="1"/>
              <a:t>national</a:t>
            </a:r>
            <a:r>
              <a:rPr lang="nl-BE" sz="1400" dirty="0"/>
              <a:t> </a:t>
            </a:r>
            <a:r>
              <a:rPr lang="nl-BE" sz="1400" dirty="0" err="1"/>
              <a:t>terminology</a:t>
            </a:r>
            <a:r>
              <a:rPr lang="nl-BE" sz="1400" dirty="0"/>
              <a:t> content; </a:t>
            </a:r>
            <a:r>
              <a:rPr lang="nl-BE" sz="1400" dirty="0" err="1"/>
              <a:t>authentic</a:t>
            </a:r>
            <a:r>
              <a:rPr lang="nl-BE" sz="1400" dirty="0"/>
              <a:t> source/</a:t>
            </a:r>
            <a:r>
              <a:rPr lang="nl-BE" sz="1400" dirty="0" err="1"/>
              <a:t>location</a:t>
            </a:r>
            <a:r>
              <a:rPr lang="nl-BE" sz="1400" dirty="0"/>
              <a:t> of </a:t>
            </a:r>
            <a:r>
              <a:rPr lang="nl-BE" sz="1400" dirty="0" err="1"/>
              <a:t>all</a:t>
            </a:r>
            <a:r>
              <a:rPr lang="nl-BE" sz="1400" dirty="0"/>
              <a:t> </a:t>
            </a:r>
            <a:r>
              <a:rPr lang="nl-BE" sz="1400" dirty="0" err="1"/>
              <a:t>validated</a:t>
            </a:r>
            <a:r>
              <a:rPr lang="nl-BE" sz="1400" dirty="0"/>
              <a:t> </a:t>
            </a:r>
            <a:r>
              <a:rPr lang="nl-BE" sz="1400" dirty="0" err="1"/>
              <a:t>terminology</a:t>
            </a:r>
            <a:r>
              <a:rPr lang="nl-BE" sz="1400" dirty="0"/>
              <a:t> content</a:t>
            </a:r>
          </a:p>
          <a:p>
            <a:pPr marL="285750" indent="-285750">
              <a:lnSpc>
                <a:spcPct val="110000"/>
              </a:lnSpc>
              <a:buFont typeface="Arial" panose="020B0604020202020204" pitchFamily="34" charset="0"/>
              <a:buChar char="•"/>
            </a:pPr>
            <a:endParaRPr lang="nl-BE" sz="1400" dirty="0"/>
          </a:p>
          <a:p>
            <a:pPr marL="285750" indent="-285750">
              <a:lnSpc>
                <a:spcPct val="110000"/>
              </a:lnSpc>
              <a:buFont typeface="Arial" panose="020B0604020202020204" pitchFamily="34" charset="0"/>
              <a:buChar char="•"/>
            </a:pPr>
            <a:r>
              <a:rPr lang="nl-BE" sz="1400" dirty="0" err="1"/>
              <a:t>One</a:t>
            </a:r>
            <a:r>
              <a:rPr lang="nl-BE" sz="1400" dirty="0"/>
              <a:t> uniform </a:t>
            </a:r>
            <a:r>
              <a:rPr lang="nl-BE" sz="1400" dirty="0" err="1"/>
              <a:t>and</a:t>
            </a:r>
            <a:r>
              <a:rPr lang="nl-BE" sz="1400" dirty="0"/>
              <a:t> “</a:t>
            </a:r>
            <a:r>
              <a:rPr lang="nl-BE" sz="1400" dirty="0" err="1"/>
              <a:t>readable</a:t>
            </a:r>
            <a:r>
              <a:rPr lang="nl-BE" sz="1400" dirty="0"/>
              <a:t>” format of </a:t>
            </a:r>
            <a:r>
              <a:rPr lang="nl-BE" sz="1400" dirty="0" err="1"/>
              <a:t>terminology</a:t>
            </a:r>
            <a:r>
              <a:rPr lang="nl-BE" sz="1400" dirty="0"/>
              <a:t> content, </a:t>
            </a:r>
            <a:r>
              <a:rPr lang="en-US" sz="1400" dirty="0"/>
              <a:t>regardless of the underlying terminology: by providing an FHIR-compatible API</a:t>
            </a:r>
          </a:p>
          <a:p>
            <a:pPr marL="285750" indent="-285750">
              <a:lnSpc>
                <a:spcPct val="110000"/>
              </a:lnSpc>
              <a:buFont typeface="Arial" panose="020B0604020202020204" pitchFamily="34" charset="0"/>
              <a:buChar char="•"/>
            </a:pPr>
            <a:endParaRPr lang="nl-BE" sz="1400" dirty="0"/>
          </a:p>
          <a:p>
            <a:pPr marL="285750" indent="-285750">
              <a:lnSpc>
                <a:spcPct val="110000"/>
              </a:lnSpc>
              <a:buFont typeface="Arial" panose="020B0604020202020204" pitchFamily="34" charset="0"/>
              <a:buChar char="•"/>
            </a:pPr>
            <a:r>
              <a:rPr lang="nl-BE" sz="1400" dirty="0"/>
              <a:t>No more </a:t>
            </a:r>
            <a:r>
              <a:rPr lang="nl-BE" sz="1400" dirty="0" err="1"/>
              <a:t>need</a:t>
            </a:r>
            <a:r>
              <a:rPr lang="nl-BE" sz="1400" dirty="0"/>
              <a:t> for manual updates (FHIR API </a:t>
            </a:r>
            <a:r>
              <a:rPr lang="nl-BE" sz="1400" dirty="0" err="1"/>
              <a:t>endpoint</a:t>
            </a:r>
            <a:r>
              <a:rPr lang="nl-BE" sz="1400" dirty="0"/>
              <a:t>)</a:t>
            </a:r>
          </a:p>
          <a:p>
            <a:pPr marL="285750" indent="-285750">
              <a:lnSpc>
                <a:spcPct val="110000"/>
              </a:lnSpc>
              <a:buFont typeface="Arial" panose="020B0604020202020204" pitchFamily="34" charset="0"/>
              <a:buChar char="•"/>
            </a:pPr>
            <a:endParaRPr lang="nl-NL" sz="1400" dirty="0"/>
          </a:p>
          <a:p>
            <a:pPr marL="285750" indent="-285750">
              <a:lnSpc>
                <a:spcPct val="110000"/>
              </a:lnSpc>
              <a:buFont typeface="Arial" panose="020B0604020202020204" pitchFamily="34" charset="0"/>
              <a:buChar char="•"/>
            </a:pPr>
            <a:r>
              <a:rPr lang="nl-NL" sz="1400" dirty="0"/>
              <a:t>No </a:t>
            </a:r>
            <a:r>
              <a:rPr lang="nl-NL" sz="1400" dirty="0" err="1"/>
              <a:t>realtime</a:t>
            </a:r>
            <a:r>
              <a:rPr lang="nl-NL" sz="1400" dirty="0"/>
              <a:t> server!</a:t>
            </a:r>
          </a:p>
        </p:txBody>
      </p:sp>
      <p:pic>
        <p:nvPicPr>
          <p:cNvPr id="5" name="Afbeelding 4">
            <a:extLst>
              <a:ext uri="{FF2B5EF4-FFF2-40B4-BE49-F238E27FC236}">
                <a16:creationId xmlns:a16="http://schemas.microsoft.com/office/drawing/2014/main" id="{6E853272-062D-8445-A789-5C07781A7D5E}"/>
              </a:ext>
            </a:extLst>
          </p:cNvPr>
          <p:cNvPicPr>
            <a:picLocks noChangeAspect="1"/>
          </p:cNvPicPr>
          <p:nvPr/>
        </p:nvPicPr>
        <p:blipFill>
          <a:blip r:embed="rId2"/>
          <a:stretch>
            <a:fillRect/>
          </a:stretch>
        </p:blipFill>
        <p:spPr>
          <a:xfrm>
            <a:off x="947310" y="1775674"/>
            <a:ext cx="7287549" cy="5087270"/>
          </a:xfrm>
          <a:prstGeom prst="rect">
            <a:avLst/>
          </a:prstGeom>
        </p:spPr>
      </p:pic>
    </p:spTree>
    <p:extLst>
      <p:ext uri="{BB962C8B-B14F-4D97-AF65-F5344CB8AC3E}">
        <p14:creationId xmlns:p14="http://schemas.microsoft.com/office/powerpoint/2010/main" val="201528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DB7E-3E07-52A6-56C3-B063BA61C120}"/>
              </a:ext>
            </a:extLst>
          </p:cNvPr>
          <p:cNvSpPr>
            <a:spLocks noGrp="1"/>
          </p:cNvSpPr>
          <p:nvPr>
            <p:ph type="title"/>
          </p:nvPr>
        </p:nvSpPr>
        <p:spPr>
          <a:xfrm>
            <a:off x="2539057" y="246271"/>
            <a:ext cx="4432193" cy="777875"/>
          </a:xfrm>
        </p:spPr>
        <p:txBody>
          <a:bodyPr/>
          <a:lstStyle/>
          <a:p>
            <a:r>
              <a:rPr lang="en-GB" sz="1714" dirty="0"/>
              <a:t>Version R5 FHIR Intl</a:t>
            </a:r>
          </a:p>
        </p:txBody>
      </p:sp>
      <p:sp>
        <p:nvSpPr>
          <p:cNvPr id="4" name="Tijdelijke aanduiding voor dianummer 3">
            <a:extLst>
              <a:ext uri="{FF2B5EF4-FFF2-40B4-BE49-F238E27FC236}">
                <a16:creationId xmlns:a16="http://schemas.microsoft.com/office/drawing/2014/main" id="{99A4267F-66A4-F0FB-E0DB-ED7A98D025E6}"/>
              </a:ext>
            </a:extLst>
          </p:cNvPr>
          <p:cNvSpPr>
            <a:spLocks noGrp="1"/>
          </p:cNvSpPr>
          <p:nvPr>
            <p:ph type="sldNum" sz="quarter" idx="12"/>
          </p:nvPr>
        </p:nvSpPr>
        <p:spPr/>
        <p:txBody>
          <a:bodyPr/>
          <a:lstStyle/>
          <a:p>
            <a:pPr marL="0" marR="0" lvl="0" indent="0" algn="r" defTabSz="768111" rtl="0" eaLnBrk="1" fontAlgn="auto" latinLnBrk="0" hangingPunct="1">
              <a:lnSpc>
                <a:spcPct val="100000"/>
              </a:lnSpc>
              <a:spcBef>
                <a:spcPts val="0"/>
              </a:spcBef>
              <a:spcAft>
                <a:spcPts val="0"/>
              </a:spcAft>
              <a:buClrTx/>
              <a:buSzTx/>
              <a:buFontTx/>
              <a:buNone/>
              <a:tabLst/>
              <a:defRPr/>
            </a:pPr>
            <a:fld id="{C199B626-B856-464E-A5E3-487988D7D9F4}"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768111"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450D91-20AA-F074-8420-E1DDD71117F2}"/>
              </a:ext>
            </a:extLst>
          </p:cNvPr>
          <p:cNvSpPr/>
          <p:nvPr/>
        </p:nvSpPr>
        <p:spPr>
          <a:xfrm>
            <a:off x="251670" y="246271"/>
            <a:ext cx="2021747" cy="1221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7E9283F-A068-FCFE-209B-C3FBBF673F73}"/>
              </a:ext>
            </a:extLst>
          </p:cNvPr>
          <p:cNvSpPr txBox="1"/>
          <p:nvPr/>
        </p:nvSpPr>
        <p:spPr>
          <a:xfrm>
            <a:off x="1090569" y="1812022"/>
            <a:ext cx="8122736" cy="923330"/>
          </a:xfrm>
          <a:prstGeom prst="rect">
            <a:avLst/>
          </a:prstGeom>
          <a:noFill/>
        </p:spPr>
        <p:txBody>
          <a:bodyPr wrap="none" rtlCol="0">
            <a:spAutoFit/>
          </a:bodyPr>
          <a:lstStyle/>
          <a:p>
            <a:r>
              <a:rPr lang="en-GB" dirty="0"/>
              <a:t>Nouvelle Version R5 </a:t>
            </a:r>
            <a:r>
              <a:rPr lang="en-GB" dirty="0" err="1"/>
              <a:t>intl</a:t>
            </a:r>
            <a:r>
              <a:rPr lang="en-GB" dirty="0"/>
              <a:t> </a:t>
            </a:r>
            <a:r>
              <a:rPr lang="en-GB" dirty="0" err="1"/>
              <a:t>depuis</a:t>
            </a:r>
            <a:r>
              <a:rPr lang="en-GB" dirty="0"/>
              <a:t> mars 2023</a:t>
            </a:r>
          </a:p>
          <a:p>
            <a:r>
              <a:rPr lang="en-GB" dirty="0"/>
              <a:t>Analyse de la </a:t>
            </a:r>
            <a:r>
              <a:rPr lang="en-GB" dirty="0" err="1"/>
              <a:t>stratégie</a:t>
            </a:r>
            <a:r>
              <a:rPr lang="en-GB" dirty="0"/>
              <a:t> </a:t>
            </a:r>
            <a:r>
              <a:rPr lang="en-GB" dirty="0" err="1"/>
              <a:t>en</a:t>
            </a:r>
            <a:r>
              <a:rPr lang="en-GB" dirty="0"/>
              <a:t> </a:t>
            </a:r>
            <a:r>
              <a:rPr lang="en-GB" dirty="0" err="1"/>
              <a:t>cours</a:t>
            </a:r>
            <a:r>
              <a:rPr lang="en-GB" dirty="0"/>
              <a:t> : consensus </a:t>
            </a:r>
            <a:r>
              <a:rPr lang="en-GB" dirty="0" err="1"/>
              <a:t>commun</a:t>
            </a:r>
            <a:r>
              <a:rPr lang="en-GB" dirty="0"/>
              <a:t> </a:t>
            </a:r>
            <a:r>
              <a:rPr lang="en-GB" dirty="0" err="1"/>
              <a:t>concerté</a:t>
            </a:r>
            <a:r>
              <a:rPr lang="en-GB" dirty="0"/>
              <a:t> et </a:t>
            </a:r>
            <a:r>
              <a:rPr lang="en-GB" dirty="0" err="1"/>
              <a:t>documenté</a:t>
            </a:r>
            <a:endParaRPr lang="en-GB" dirty="0"/>
          </a:p>
          <a:p>
            <a:r>
              <a:rPr lang="en-GB" dirty="0"/>
              <a:t>Tracker : INAMI / eHealth standard ?</a:t>
            </a:r>
            <a:endParaRPr lang="fr-BE" dirty="0"/>
          </a:p>
        </p:txBody>
      </p:sp>
    </p:spTree>
    <p:extLst>
      <p:ext uri="{BB962C8B-B14F-4D97-AF65-F5344CB8AC3E}">
        <p14:creationId xmlns:p14="http://schemas.microsoft.com/office/powerpoint/2010/main" val="1063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600" dirty="0"/>
              <a:t>Lien entre Care Sets et les autres initiatives</a:t>
            </a:r>
            <a:endParaRPr lang="en-US" sz="3600" dirty="0"/>
          </a:p>
        </p:txBody>
      </p:sp>
      <p:sp>
        <p:nvSpPr>
          <p:cNvPr id="3" name="Content Placeholder 2"/>
          <p:cNvSpPr>
            <a:spLocks noGrp="1"/>
          </p:cNvSpPr>
          <p:nvPr>
            <p:ph idx="1"/>
          </p:nvPr>
        </p:nvSpPr>
        <p:spPr/>
        <p:txBody>
          <a:bodyPr>
            <a:normAutofit/>
          </a:bodyPr>
          <a:lstStyle/>
          <a:p>
            <a:pPr marL="0" indent="0">
              <a:buNone/>
            </a:pPr>
            <a:r>
              <a:rPr lang="fr-BE" sz="2400" dirty="0"/>
              <a:t>Il faut des plans pour définir :</a:t>
            </a:r>
          </a:p>
          <a:p>
            <a:pPr marL="971550" lvl="1" indent="-514350">
              <a:buFont typeface="+mj-lt"/>
              <a:buAutoNum type="arabicPeriod"/>
            </a:pPr>
            <a:r>
              <a:rPr lang="fr-BE" sz="2000" dirty="0"/>
              <a:t>Les règles d’utilisation des données partagées entre les prestataires de soins</a:t>
            </a:r>
          </a:p>
          <a:p>
            <a:pPr marL="971550" lvl="1" indent="-514350">
              <a:buFont typeface="+mj-lt"/>
              <a:buAutoNum type="arabicPeriod"/>
            </a:pPr>
            <a:r>
              <a:rPr lang="fr-BE" sz="2000" dirty="0"/>
              <a:t>Comment les prestataires de soins doivent utiliser les données qui sont partagées</a:t>
            </a:r>
          </a:p>
          <a:p>
            <a:pPr marL="971550" lvl="1" indent="-514350">
              <a:buFont typeface="+mj-lt"/>
              <a:buAutoNum type="arabicPeriod"/>
            </a:pPr>
            <a:r>
              <a:rPr lang="fr-BE" sz="2000" dirty="0"/>
              <a:t>Qu’est-ce qu’il est nécessaire de partager et par qui</a:t>
            </a:r>
          </a:p>
          <a:p>
            <a:pPr marL="0" indent="0">
              <a:buNone/>
            </a:pPr>
            <a:endParaRPr lang="fr-BE" dirty="0"/>
          </a:p>
          <a:p>
            <a:pPr marL="0" indent="0">
              <a:buNone/>
            </a:pPr>
            <a:endParaRPr lang="fr-BE" dirty="0"/>
          </a:p>
          <a:p>
            <a:pPr marL="0" indent="0" algn="ctr">
              <a:buNone/>
            </a:pPr>
            <a:r>
              <a:rPr lang="fr-BE"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Définition d’une Gouvernance business</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Slide Number Placeholder 4"/>
          <p:cNvSpPr>
            <a:spLocks noGrp="1"/>
          </p:cNvSpPr>
          <p:nvPr>
            <p:ph type="sldNum" sz="quarter" idx="12"/>
          </p:nvPr>
        </p:nvSpPr>
        <p:spPr/>
        <p:txBody>
          <a:bodyPr/>
          <a:lstStyle/>
          <a:p>
            <a:fld id="{E44ED7D0-F0C6-4E3C-BE4A-77E787CAB969}" type="slidenum">
              <a:rPr lang="en-US">
                <a:solidFill>
                  <a:prstClr val="black">
                    <a:tint val="75000"/>
                  </a:prstClr>
                </a:solidFill>
                <a:latin typeface="Calibri"/>
              </a:rPr>
              <a:pPr/>
              <a:t>4</a:t>
            </a:fld>
            <a:endParaRPr lang="en-US">
              <a:solidFill>
                <a:prstClr val="black">
                  <a:tint val="75000"/>
                </a:prstClr>
              </a:solidFill>
              <a:latin typeface="Calibri"/>
            </a:endParaRPr>
          </a:p>
        </p:txBody>
      </p:sp>
      <p:sp>
        <p:nvSpPr>
          <p:cNvPr id="4" name="Rectangle 3">
            <a:extLst>
              <a:ext uri="{FF2B5EF4-FFF2-40B4-BE49-F238E27FC236}">
                <a16:creationId xmlns:a16="http://schemas.microsoft.com/office/drawing/2014/main" id="{AFAB4D97-37CD-4861-2266-091023A69BD9}"/>
              </a:ext>
            </a:extLst>
          </p:cNvPr>
          <p:cNvSpPr/>
          <p:nvPr/>
        </p:nvSpPr>
        <p:spPr>
          <a:xfrm>
            <a:off x="165463" y="191589"/>
            <a:ext cx="2142308" cy="101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Tree>
    <p:extLst>
      <p:ext uri="{BB962C8B-B14F-4D97-AF65-F5344CB8AC3E}">
        <p14:creationId xmlns:p14="http://schemas.microsoft.com/office/powerpoint/2010/main" val="16097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Titre 1"/>
          <p:cNvSpPr>
            <a:spLocks noGrp="1"/>
          </p:cNvSpPr>
          <p:nvPr>
            <p:ph type="title"/>
          </p:nvPr>
        </p:nvSpPr>
        <p:spPr>
          <a:xfrm>
            <a:off x="800692" y="122815"/>
            <a:ext cx="10791824" cy="571282"/>
          </a:xfrm>
        </p:spPr>
        <p:txBody>
          <a:bodyPr>
            <a:noAutofit/>
          </a:bodyPr>
          <a:lstStyle/>
          <a:p>
            <a:r>
              <a:rPr lang="fr-BE" sz="3200" b="1" dirty="0"/>
              <a:t>Concrètement dans un DPI </a:t>
            </a:r>
            <a:r>
              <a:rPr lang="fr-BE" sz="1050" b="1" dirty="0"/>
              <a:t>(Xperthis CARE)</a:t>
            </a:r>
            <a:endParaRPr lang="fr-BE" sz="3200" b="1" dirty="0">
              <a:latin typeface="+mj-lt"/>
            </a:endParaRPr>
          </a:p>
        </p:txBody>
      </p:sp>
      <p:cxnSp>
        <p:nvCxnSpPr>
          <p:cNvPr id="33" name="Connecteur droit 2"/>
          <p:cNvCxnSpPr/>
          <p:nvPr/>
        </p:nvCxnSpPr>
        <p:spPr>
          <a:xfrm>
            <a:off x="1064013" y="1015086"/>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64013" y="629334"/>
            <a:ext cx="10265181" cy="338554"/>
          </a:xfrm>
          <a:prstGeom prst="rect">
            <a:avLst/>
          </a:prstGeom>
        </p:spPr>
        <p:txBody>
          <a:bodyPr wrap="square">
            <a:spAutoFit/>
          </a:bodyPr>
          <a:lstStyle/>
          <a:p>
            <a:pPr algn="ctr"/>
            <a:r>
              <a:rPr lang="fr-BE" sz="1600" b="1" dirty="0">
                <a:solidFill>
                  <a:srgbClr val="F79646">
                    <a:lumMod val="75000"/>
                  </a:srgbClr>
                </a:solidFill>
                <a:latin typeface="Arial" pitchFamily="34" charset="0"/>
                <a:ea typeface="+mj-ea"/>
                <a:cs typeface="Arial" pitchFamily="34" charset="0"/>
              </a:rPr>
              <a:t>Saisie des données</a:t>
            </a:r>
            <a:endParaRPr lang="en-US" dirty="0"/>
          </a:p>
        </p:txBody>
      </p:sp>
      <p:pic>
        <p:nvPicPr>
          <p:cNvPr id="5" name="Image 4"/>
          <p:cNvPicPr>
            <a:picLocks noChangeAspect="1"/>
          </p:cNvPicPr>
          <p:nvPr/>
        </p:nvPicPr>
        <p:blipFill>
          <a:blip r:embed="rId3"/>
          <a:stretch>
            <a:fillRect/>
          </a:stretch>
        </p:blipFill>
        <p:spPr>
          <a:xfrm>
            <a:off x="745284" y="1191651"/>
            <a:ext cx="11230851" cy="5400000"/>
          </a:xfrm>
          <a:prstGeom prst="rect">
            <a:avLst/>
          </a:prstGeom>
        </p:spPr>
      </p:pic>
    </p:spTree>
    <p:extLst>
      <p:ext uri="{BB962C8B-B14F-4D97-AF65-F5344CB8AC3E}">
        <p14:creationId xmlns:p14="http://schemas.microsoft.com/office/powerpoint/2010/main" val="296969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000" y="5055084"/>
            <a:ext cx="5969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a:xfrm>
            <a:off x="3810515" y="3579340"/>
            <a:ext cx="2156685" cy="101154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47" name="Rounded Rectangle 46"/>
          <p:cNvSpPr/>
          <p:nvPr/>
        </p:nvSpPr>
        <p:spPr>
          <a:xfrm>
            <a:off x="4958945" y="4105008"/>
            <a:ext cx="867189" cy="374568"/>
          </a:xfrm>
          <a:prstGeom prst="roundRect">
            <a:avLst/>
          </a:prstGeom>
          <a:solidFill>
            <a:srgbClr val="FFFF99"/>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dirty="0">
              <a:solidFill>
                <a:srgbClr val="000000"/>
              </a:solidFill>
              <a:latin typeface="Arial"/>
              <a:cs typeface="Arial"/>
              <a:sym typeface="Arial"/>
            </a:endParaRPr>
          </a:p>
        </p:txBody>
      </p:sp>
      <p:sp>
        <p:nvSpPr>
          <p:cNvPr id="2" name="Title 1"/>
          <p:cNvSpPr>
            <a:spLocks noGrp="1"/>
          </p:cNvSpPr>
          <p:nvPr>
            <p:ph type="title"/>
          </p:nvPr>
        </p:nvSpPr>
        <p:spPr/>
        <p:txBody>
          <a:bodyPr>
            <a:normAutofit/>
          </a:bodyPr>
          <a:lstStyle/>
          <a:p>
            <a:r>
              <a:rPr lang="fr-BE" sz="3600" dirty="0"/>
              <a:t>Exemple de processus actuel d’échange :</a:t>
            </a:r>
            <a:br>
              <a:rPr lang="fr-BE" sz="3600" dirty="0"/>
            </a:br>
            <a:r>
              <a:rPr lang="fr-BE" sz="3600" dirty="0"/>
              <a:t>lettre de sortie d’hôpital</a:t>
            </a:r>
            <a:endParaRPr lang="en-US" sz="3600" dirty="0"/>
          </a:p>
        </p:txBody>
      </p:sp>
      <p:sp>
        <p:nvSpPr>
          <p:cNvPr id="5" name="Slide Number Placeholder 4"/>
          <p:cNvSpPr>
            <a:spLocks noGrp="1"/>
          </p:cNvSpPr>
          <p:nvPr>
            <p:ph type="sldNum" sz="quarter" idx="12"/>
          </p:nvPr>
        </p:nvSpPr>
        <p:spPr/>
        <p:txBody>
          <a:bodyPr/>
          <a:lstStyle/>
          <a:p>
            <a:fld id="{E44ED7D0-F0C6-4E3C-BE4A-77E787CAB969}" type="slidenum">
              <a:rPr lang="en-US">
                <a:solidFill>
                  <a:prstClr val="black">
                    <a:tint val="75000"/>
                  </a:prstClr>
                </a:solidFill>
                <a:latin typeface="Calibri"/>
              </a:rPr>
              <a:pPr/>
              <a:t>5</a:t>
            </a:fld>
            <a:endParaRPr lang="en-US">
              <a:solidFill>
                <a:prstClr val="black">
                  <a:tint val="75000"/>
                </a:prstClr>
              </a:solidFill>
              <a:latin typeface="Calibri"/>
            </a:endParaRPr>
          </a:p>
        </p:txBody>
      </p:sp>
      <p:cxnSp>
        <p:nvCxnSpPr>
          <p:cNvPr id="6" name="Straight Arrow Connector 5"/>
          <p:cNvCxnSpPr>
            <a:endCxn id="18" idx="3"/>
          </p:cNvCxnSpPr>
          <p:nvPr/>
        </p:nvCxnSpPr>
        <p:spPr>
          <a:xfrm flipH="1">
            <a:off x="5593915" y="5425789"/>
            <a:ext cx="373285" cy="578300"/>
          </a:xfrm>
          <a:prstGeom prst="straightConnector1">
            <a:avLst/>
          </a:prstGeom>
          <a:noFill/>
          <a:ln w="25400" cap="flat">
            <a:solidFill>
              <a:srgbClr val="BBE0E3"/>
            </a:solidFill>
            <a:prstDash val="dash"/>
            <a:round/>
            <a:tailEnd type="arrow"/>
          </a:ln>
          <a:effectLst>
            <a:outerShdw blurRad="38100" dist="20000" dir="5400000" rotWithShape="0">
              <a:srgbClr val="000000">
                <a:alpha val="38000"/>
              </a:srgbClr>
            </a:outerShdw>
          </a:effectLst>
          <a:sp3d/>
        </p:spPr>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5294" y="1446858"/>
            <a:ext cx="830585" cy="830585"/>
          </a:xfrm>
          <a:prstGeom prst="rect">
            <a:avLst/>
          </a:prstGeom>
        </p:spPr>
      </p:pic>
      <p:sp>
        <p:nvSpPr>
          <p:cNvPr id="8" name="Snip Single Corner Rectangle 7"/>
          <p:cNvSpPr/>
          <p:nvPr/>
        </p:nvSpPr>
        <p:spPr>
          <a:xfrm rot="10800000" flipH="1">
            <a:off x="8087679" y="2907832"/>
            <a:ext cx="504056" cy="368020"/>
          </a:xfrm>
          <a:prstGeom prst="snip1Rect">
            <a:avLst/>
          </a:prstGeom>
          <a:solidFill>
            <a:srgbClr val="8F8F8F">
              <a:lumOff val="44000"/>
            </a:srgbClr>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latin typeface="Arial"/>
              <a:cs typeface="Arial"/>
              <a:sym typeface="Aria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782" y="5502707"/>
            <a:ext cx="578067" cy="660648"/>
          </a:xfrm>
          <a:prstGeom prst="rect">
            <a:avLst/>
          </a:prstGeom>
        </p:spPr>
      </p:pic>
      <p:sp>
        <p:nvSpPr>
          <p:cNvPr id="11" name="TextBox 10"/>
          <p:cNvSpPr txBox="1"/>
          <p:nvPr/>
        </p:nvSpPr>
        <p:spPr>
          <a:xfrm>
            <a:off x="3935556" y="6136917"/>
            <a:ext cx="1015661"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Médecin généraliste</a:t>
            </a:r>
          </a:p>
        </p:txBody>
      </p:sp>
      <p:sp>
        <p:nvSpPr>
          <p:cNvPr id="12" name="TextBox 11"/>
          <p:cNvSpPr txBox="1"/>
          <p:nvPr/>
        </p:nvSpPr>
        <p:spPr>
          <a:xfrm>
            <a:off x="4167990" y="6352359"/>
            <a:ext cx="550790"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Docteur X</a:t>
            </a:r>
            <a:endParaRPr lang="en-US" sz="800" kern="0" dirty="0">
              <a:solidFill>
                <a:srgbClr val="000000"/>
              </a:solidFill>
              <a:latin typeface="Arial"/>
              <a:cs typeface="Arial"/>
              <a:sym typeface="Arial"/>
            </a:endParaRPr>
          </a:p>
        </p:txBody>
      </p:sp>
      <p:cxnSp>
        <p:nvCxnSpPr>
          <p:cNvPr id="13" name="Straight Arrow Connector 12"/>
          <p:cNvCxnSpPr/>
          <p:nvPr/>
        </p:nvCxnSpPr>
        <p:spPr>
          <a:xfrm flipH="1">
            <a:off x="8595988" y="2631213"/>
            <a:ext cx="493603" cy="269739"/>
          </a:xfrm>
          <a:prstGeom prst="straightConnector1">
            <a:avLst/>
          </a:prstGeom>
          <a:noFill/>
          <a:ln w="25400" cap="flat">
            <a:solidFill>
              <a:srgbClr val="BBE0E3"/>
            </a:solidFill>
            <a:prstDash val="solid"/>
            <a:round/>
            <a:tailEnd type="arrow"/>
          </a:ln>
          <a:effectLst>
            <a:outerShdw blurRad="38100" dist="20000" dir="5400000" rotWithShape="0">
              <a:srgbClr val="000000">
                <a:alpha val="38000"/>
              </a:srgbClr>
            </a:outerShdw>
          </a:effectLst>
          <a:sp3d/>
        </p:spPr>
      </p:cxn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329" y="236052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0990" y="573262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392539" y="5159336"/>
            <a:ext cx="29751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PDF</a:t>
            </a:r>
            <a:endParaRPr lang="en-US" sz="800" kern="0" dirty="0">
              <a:solidFill>
                <a:srgbClr val="000000"/>
              </a:solidFill>
              <a:latin typeface="Arial"/>
              <a:cs typeface="Arial"/>
              <a:sym typeface="Arial"/>
            </a:endParaRPr>
          </a:p>
        </p:txBody>
      </p:sp>
      <p:sp>
        <p:nvSpPr>
          <p:cNvPr id="20" name="TextBox 19"/>
          <p:cNvSpPr txBox="1"/>
          <p:nvPr/>
        </p:nvSpPr>
        <p:spPr>
          <a:xfrm>
            <a:off x="8190950" y="2713520"/>
            <a:ext cx="29751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PDF</a:t>
            </a:r>
            <a:endParaRPr lang="en-US" sz="800" kern="0" dirty="0">
              <a:solidFill>
                <a:srgbClr val="000000"/>
              </a:solidFill>
              <a:latin typeface="Arial"/>
              <a:cs typeface="Arial"/>
              <a:sym typeface="Arial"/>
            </a:endParaRPr>
          </a:p>
        </p:txBody>
      </p:sp>
      <p:sp>
        <p:nvSpPr>
          <p:cNvPr id="21" name="TextBox 20"/>
          <p:cNvSpPr txBox="1"/>
          <p:nvPr/>
        </p:nvSpPr>
        <p:spPr>
          <a:xfrm>
            <a:off x="6994710" y="5815326"/>
            <a:ext cx="3364060" cy="646329"/>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1200" kern="0" dirty="0">
                <a:solidFill>
                  <a:srgbClr val="000000"/>
                </a:solidFill>
                <a:latin typeface="Arial"/>
                <a:cs typeface="Arial"/>
                <a:sym typeface="Arial"/>
              </a:rPr>
              <a:t>hôpital </a:t>
            </a:r>
            <a:r>
              <a:rPr lang="fr-BE" sz="1200" kern="0" dirty="0">
                <a:solidFill>
                  <a:srgbClr val="000000"/>
                </a:solidFill>
                <a:latin typeface="Arial"/>
                <a:cs typeface="Arial"/>
                <a:sym typeface="Wingdings" panose="05000000000000000000" pitchFamily="2" charset="2"/>
              </a:rPr>
              <a:t>met à disposition du médecin généraliste</a:t>
            </a:r>
          </a:p>
          <a:p>
            <a:pPr hangingPunct="0">
              <a:defRPr/>
            </a:pPr>
            <a:r>
              <a:rPr lang="fr-BE" sz="1200" kern="0" dirty="0">
                <a:solidFill>
                  <a:srgbClr val="000000"/>
                </a:solidFill>
                <a:latin typeface="Arial"/>
                <a:cs typeface="Arial"/>
                <a:sym typeface="Wingdings" panose="05000000000000000000" pitchFamily="2" charset="2"/>
              </a:rPr>
              <a:t>Un document PDF textuel non structuré et non</a:t>
            </a:r>
          </a:p>
          <a:p>
            <a:pPr hangingPunct="0">
              <a:defRPr/>
            </a:pPr>
            <a:r>
              <a:rPr lang="fr-BE" sz="1200" kern="0" dirty="0">
                <a:solidFill>
                  <a:srgbClr val="000000"/>
                </a:solidFill>
                <a:latin typeface="Arial"/>
                <a:cs typeface="Arial"/>
                <a:sym typeface="Wingdings" panose="05000000000000000000" pitchFamily="2" charset="2"/>
              </a:rPr>
              <a:t>Standardisé via le réseau de partage.</a:t>
            </a:r>
          </a:p>
        </p:txBody>
      </p:sp>
      <p:pic>
        <p:nvPicPr>
          <p:cNvPr id="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158" y="1404489"/>
            <a:ext cx="5238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nip Single Corner Rectangle 22"/>
          <p:cNvSpPr/>
          <p:nvPr/>
        </p:nvSpPr>
        <p:spPr>
          <a:xfrm>
            <a:off x="3691128" y="2744952"/>
            <a:ext cx="488855" cy="368020"/>
          </a:xfrm>
          <a:prstGeom prst="snip1Rect">
            <a:avLst/>
          </a:prstGeom>
          <a:solidFill>
            <a:srgbClr val="8F8F8F">
              <a:lumOff val="44000"/>
            </a:srgbClr>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a:solidFill>
                <a:srgbClr val="000000"/>
              </a:solidFill>
              <a:latin typeface="Arial"/>
              <a:cs typeface="Arial"/>
              <a:sym typeface="Arial"/>
            </a:endParaRPr>
          </a:p>
        </p:txBody>
      </p:sp>
      <p:pic>
        <p:nvPicPr>
          <p:cNvPr id="2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633" y="196997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a:stCxn id="23" idx="1"/>
          </p:cNvCxnSpPr>
          <p:nvPr/>
        </p:nvCxnSpPr>
        <p:spPr>
          <a:xfrm>
            <a:off x="3935556" y="3091843"/>
            <a:ext cx="1386897" cy="1953021"/>
          </a:xfrm>
          <a:prstGeom prst="straightConnector1">
            <a:avLst/>
          </a:prstGeom>
          <a:noFill/>
          <a:ln w="25400" cap="flat">
            <a:solidFill>
              <a:srgbClr val="BBE0E3"/>
            </a:solidFill>
            <a:prstDash val="solid"/>
            <a:round/>
            <a:tailEnd type="arrow"/>
          </a:ln>
          <a:effectLst>
            <a:outerShdw blurRad="38100" dist="20000" dir="5400000" rotWithShape="0">
              <a:srgbClr val="000000">
                <a:alpha val="38000"/>
              </a:srgbClr>
            </a:outerShdw>
          </a:effectLst>
          <a:sp3d/>
        </p:spPr>
      </p:cxnSp>
      <p:sp>
        <p:nvSpPr>
          <p:cNvPr id="27" name="TextBox 26"/>
          <p:cNvSpPr txBox="1"/>
          <p:nvPr/>
        </p:nvSpPr>
        <p:spPr>
          <a:xfrm>
            <a:off x="5448660" y="5425789"/>
            <a:ext cx="185271" cy="33855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hangingPunct="0">
              <a:defRPr/>
            </a:pPr>
            <a:r>
              <a:rPr lang="fr-BE" sz="1600" kern="0" dirty="0">
                <a:solidFill>
                  <a:srgbClr val="FF0000"/>
                </a:solidFill>
                <a:latin typeface="Arial"/>
                <a:cs typeface="Arial"/>
                <a:sym typeface="Arial"/>
              </a:rPr>
              <a:t>X</a:t>
            </a:r>
            <a:endParaRPr lang="en-US" sz="1600" kern="0" dirty="0">
              <a:solidFill>
                <a:srgbClr val="FF0000"/>
              </a:solidFill>
              <a:latin typeface="Arial"/>
              <a:cs typeface="Arial"/>
              <a:sym typeface="Arial"/>
            </a:endParaRPr>
          </a:p>
        </p:txBody>
      </p:sp>
      <p:sp>
        <p:nvSpPr>
          <p:cNvPr id="28" name="TextBox 27"/>
          <p:cNvSpPr txBox="1"/>
          <p:nvPr/>
        </p:nvSpPr>
        <p:spPr>
          <a:xfrm>
            <a:off x="3786797" y="2810534"/>
            <a:ext cx="29751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PDF</a:t>
            </a:r>
            <a:endParaRPr lang="en-US" sz="800" kern="0" dirty="0">
              <a:solidFill>
                <a:srgbClr val="000000"/>
              </a:solidFill>
              <a:latin typeface="Arial"/>
              <a:cs typeface="Arial"/>
              <a:sym typeface="Arial"/>
            </a:endParaRPr>
          </a:p>
        </p:txBody>
      </p:sp>
      <p:cxnSp>
        <p:nvCxnSpPr>
          <p:cNvPr id="30" name="Straight Arrow Connector 29"/>
          <p:cNvCxnSpPr>
            <a:stCxn id="25" idx="3"/>
            <a:endCxn id="23" idx="3"/>
          </p:cNvCxnSpPr>
          <p:nvPr/>
        </p:nvCxnSpPr>
        <p:spPr>
          <a:xfrm>
            <a:off x="3326557" y="2241440"/>
            <a:ext cx="608998" cy="524643"/>
          </a:xfrm>
          <a:prstGeom prst="straightConnector1">
            <a:avLst/>
          </a:prstGeom>
          <a:noFill/>
          <a:ln w="25400" cap="flat">
            <a:solidFill>
              <a:srgbClr val="BBE0E3"/>
            </a:solidFill>
            <a:prstDash val="solid"/>
            <a:round/>
            <a:tailEnd type="arrow"/>
          </a:ln>
          <a:effectLst>
            <a:outerShdw blurRad="38100" dist="20000" dir="5400000" rotWithShape="0">
              <a:srgbClr val="000000">
                <a:alpha val="38000"/>
              </a:srgbClr>
            </a:outerShdw>
          </a:effectLst>
          <a:sp3d/>
        </p:spPr>
      </p:cxnSp>
      <p:cxnSp>
        <p:nvCxnSpPr>
          <p:cNvPr id="31" name="Straight Arrow Connector 30"/>
          <p:cNvCxnSpPr>
            <a:stCxn id="24" idx="2"/>
          </p:cNvCxnSpPr>
          <p:nvPr/>
        </p:nvCxnSpPr>
        <p:spPr>
          <a:xfrm flipH="1">
            <a:off x="5497380" y="5494821"/>
            <a:ext cx="58071" cy="237807"/>
          </a:xfrm>
          <a:prstGeom prst="straightConnector1">
            <a:avLst/>
          </a:prstGeom>
          <a:noFill/>
          <a:ln w="25400" cap="flat">
            <a:solidFill>
              <a:srgbClr val="BBE0E3"/>
            </a:solidFill>
            <a:prstDash val="dash"/>
            <a:round/>
            <a:tailEnd type="arrow"/>
          </a:ln>
          <a:effectLst>
            <a:outerShdw blurRad="38100" dist="20000" dir="5400000" rotWithShape="0">
              <a:srgbClr val="000000">
                <a:alpha val="38000"/>
              </a:srgbClr>
            </a:outerShdw>
          </a:effectLst>
          <a:sp3d/>
        </p:spPr>
      </p:cxnSp>
      <p:sp>
        <p:nvSpPr>
          <p:cNvPr id="32" name="TextBox 31"/>
          <p:cNvSpPr txBox="1"/>
          <p:nvPr/>
        </p:nvSpPr>
        <p:spPr>
          <a:xfrm>
            <a:off x="5733498" y="5545663"/>
            <a:ext cx="185271" cy="33855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hangingPunct="0">
              <a:defRPr/>
            </a:pPr>
            <a:r>
              <a:rPr lang="fr-BE" sz="1600" kern="0" dirty="0">
                <a:solidFill>
                  <a:srgbClr val="FF0000"/>
                </a:solidFill>
                <a:latin typeface="Arial"/>
                <a:cs typeface="Arial"/>
                <a:sym typeface="Arial"/>
              </a:rPr>
              <a:t>X</a:t>
            </a:r>
            <a:endParaRPr lang="en-US" sz="1600" kern="0" dirty="0">
              <a:solidFill>
                <a:srgbClr val="FF0000"/>
              </a:solidFill>
              <a:latin typeface="Arial"/>
              <a:cs typeface="Arial"/>
              <a:sym typeface="Arial"/>
            </a:endParaRPr>
          </a:p>
        </p:txBody>
      </p:sp>
      <p:sp>
        <p:nvSpPr>
          <p:cNvPr id="35" name="Rounded Rectangle 34"/>
          <p:cNvSpPr/>
          <p:nvPr/>
        </p:nvSpPr>
        <p:spPr>
          <a:xfrm>
            <a:off x="4455264" y="3656012"/>
            <a:ext cx="867189" cy="374568"/>
          </a:xfrm>
          <a:prstGeom prst="roundRect">
            <a:avLst/>
          </a:prstGeom>
          <a:solidFill>
            <a:srgbClr val="FFFF99"/>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dirty="0">
              <a:solidFill>
                <a:srgbClr val="000000"/>
              </a:solidFill>
              <a:latin typeface="Arial"/>
              <a:cs typeface="Arial"/>
              <a:sym typeface="Arial"/>
            </a:endParaRPr>
          </a:p>
        </p:txBody>
      </p:sp>
      <p:sp>
        <p:nvSpPr>
          <p:cNvPr id="38" name="TextBox 37"/>
          <p:cNvSpPr txBox="1"/>
          <p:nvPr/>
        </p:nvSpPr>
        <p:spPr>
          <a:xfrm>
            <a:off x="4674459" y="3735575"/>
            <a:ext cx="51071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err="1">
                <a:solidFill>
                  <a:srgbClr val="000000"/>
                </a:solidFill>
                <a:latin typeface="Arial"/>
                <a:cs typeface="Arial"/>
                <a:sym typeface="Arial"/>
              </a:rPr>
              <a:t>MetaHub</a:t>
            </a:r>
            <a:endParaRPr lang="en-US" sz="800" kern="0" dirty="0">
              <a:solidFill>
                <a:srgbClr val="000000"/>
              </a:solidFill>
              <a:latin typeface="Arial"/>
              <a:cs typeface="Arial"/>
              <a:sym typeface="Arial"/>
            </a:endParaRPr>
          </a:p>
        </p:txBody>
      </p:sp>
      <p:sp>
        <p:nvSpPr>
          <p:cNvPr id="39" name="TextBox 38"/>
          <p:cNvSpPr txBox="1"/>
          <p:nvPr/>
        </p:nvSpPr>
        <p:spPr>
          <a:xfrm>
            <a:off x="5195418" y="4177275"/>
            <a:ext cx="360033"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err="1">
                <a:solidFill>
                  <a:srgbClr val="000000"/>
                </a:solidFill>
                <a:latin typeface="Arial"/>
                <a:cs typeface="Arial"/>
                <a:sym typeface="Arial"/>
              </a:rPr>
              <a:t>HUBs</a:t>
            </a:r>
            <a:endParaRPr lang="en-US" sz="800" kern="0" dirty="0">
              <a:solidFill>
                <a:srgbClr val="000000"/>
              </a:solidFill>
              <a:latin typeface="Arial"/>
              <a:cs typeface="Arial"/>
              <a:sym typeface="Arial"/>
            </a:endParaRPr>
          </a:p>
        </p:txBody>
      </p:sp>
      <p:sp>
        <p:nvSpPr>
          <p:cNvPr id="48" name="Rounded Rectangle 47"/>
          <p:cNvSpPr/>
          <p:nvPr/>
        </p:nvSpPr>
        <p:spPr>
          <a:xfrm>
            <a:off x="3937442" y="4089709"/>
            <a:ext cx="867189" cy="374568"/>
          </a:xfrm>
          <a:prstGeom prst="roundRect">
            <a:avLst/>
          </a:prstGeom>
          <a:solidFill>
            <a:srgbClr val="FFFF99"/>
          </a:solidFill>
          <a:ln w="25400" cap="flat">
            <a:solidFill>
              <a:srgbClr val="BBE0E3"/>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9" tIns="45719" rIns="45719" bIns="45719" numCol="1" spcCol="38100" rtlCol="0" anchor="ctr">
            <a:spAutoFit/>
          </a:bodyPr>
          <a:lstStyle/>
          <a:p>
            <a:pPr hangingPunct="0">
              <a:defRPr/>
            </a:pPr>
            <a:endParaRPr lang="en-US" sz="1600" kern="0" dirty="0">
              <a:solidFill>
                <a:srgbClr val="000000"/>
              </a:solidFill>
              <a:latin typeface="Arial"/>
              <a:cs typeface="Arial"/>
              <a:sym typeface="Arial"/>
            </a:endParaRPr>
          </a:p>
        </p:txBody>
      </p:sp>
      <p:sp>
        <p:nvSpPr>
          <p:cNvPr id="40" name="TextBox 39"/>
          <p:cNvSpPr txBox="1"/>
          <p:nvPr/>
        </p:nvSpPr>
        <p:spPr>
          <a:xfrm>
            <a:off x="4008694" y="4184571"/>
            <a:ext cx="687046"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800" kern="0" dirty="0">
                <a:solidFill>
                  <a:srgbClr val="000000"/>
                </a:solidFill>
                <a:latin typeface="Arial"/>
                <a:cs typeface="Arial"/>
                <a:sym typeface="Arial"/>
              </a:rPr>
              <a:t>Coffres Forts</a:t>
            </a:r>
            <a:endParaRPr lang="en-US" sz="800" kern="0" dirty="0">
              <a:solidFill>
                <a:srgbClr val="000000"/>
              </a:solidFill>
              <a:latin typeface="Arial"/>
              <a:cs typeface="Arial"/>
              <a:sym typeface="Arial"/>
            </a:endParaRPr>
          </a:p>
        </p:txBody>
      </p:sp>
      <p:cxnSp>
        <p:nvCxnSpPr>
          <p:cNvPr id="41" name="Straight Arrow Connector 40"/>
          <p:cNvCxnSpPr/>
          <p:nvPr/>
        </p:nvCxnSpPr>
        <p:spPr>
          <a:xfrm flipH="1" flipV="1">
            <a:off x="3141745" y="2467193"/>
            <a:ext cx="2043429" cy="3285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3642" y="3635491"/>
            <a:ext cx="189071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4710" y="5144057"/>
            <a:ext cx="31940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7573563" y="2175855"/>
            <a:ext cx="713657" cy="369332"/>
          </a:xfrm>
          <a:prstGeom prst="rect">
            <a:avLst/>
          </a:prstGeom>
          <a:noFill/>
        </p:spPr>
        <p:txBody>
          <a:bodyPr wrap="none" rtlCol="0">
            <a:spAutoFit/>
          </a:bodyPr>
          <a:lstStyle/>
          <a:p>
            <a:r>
              <a:rPr lang="fr-BE" b="1" dirty="0">
                <a:solidFill>
                  <a:srgbClr val="FF0000"/>
                </a:solidFill>
                <a:latin typeface="Calibri"/>
              </a:rPr>
              <a:t>PUSH</a:t>
            </a:r>
            <a:endParaRPr lang="en-US" b="1" dirty="0">
              <a:solidFill>
                <a:srgbClr val="FF0000"/>
              </a:solidFill>
              <a:latin typeface="Calibri"/>
            </a:endParaRPr>
          </a:p>
        </p:txBody>
      </p:sp>
    </p:spTree>
    <p:extLst>
      <p:ext uri="{BB962C8B-B14F-4D97-AF65-F5344CB8AC3E}">
        <p14:creationId xmlns:p14="http://schemas.microsoft.com/office/powerpoint/2010/main" val="1991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53" presetClass="entr" presetSubtype="16"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Effect transition="in" filter="fade">
                                      <p:cBhvr>
                                        <p:cTn id="16" dur="500"/>
                                        <p:tgtEl>
                                          <p:spTgt spid="62"/>
                                        </p:tgtEl>
                                      </p:cBhvr>
                                    </p:animEffect>
                                  </p:childTnLst>
                                </p:cTn>
                              </p:par>
                              <p:par>
                                <p:cTn id="17" presetID="2" presetClass="entr" presetSubtype="4"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00121 -0.03472 L -0.2217 0.24885 " pathEditMode="relative" rAng="0" ptsTypes="AA">
                                      <p:cBhvr>
                                        <p:cTn id="24" dur="2000" fill="hold"/>
                                        <p:tgtEl>
                                          <p:spTgt spid="8"/>
                                        </p:tgtEl>
                                        <p:attrNameLst>
                                          <p:attrName>ppt_x</p:attrName>
                                          <p:attrName>ppt_y</p:attrName>
                                        </p:attrNameLst>
                                      </p:cBhvr>
                                      <p:rCtr x="-11024" y="14167"/>
                                    </p:animMotion>
                                  </p:childTnLst>
                                </p:cTn>
                              </p:par>
                              <p:par>
                                <p:cTn id="25" presetID="42" presetClass="path" presetSubtype="0" accel="50000" decel="50000" fill="hold" grpId="1" nodeType="withEffect">
                                  <p:stCondLst>
                                    <p:cond delay="0"/>
                                  </p:stCondLst>
                                  <p:childTnLst>
                                    <p:animMotion origin="layout" path="M -2.5E-6 -2.59259E-6 L -0.2217 0.29074 " pathEditMode="relative" rAng="0" ptsTypes="AA">
                                      <p:cBhvr>
                                        <p:cTn id="26" dur="2000" fill="hold"/>
                                        <p:tgtEl>
                                          <p:spTgt spid="20"/>
                                        </p:tgtEl>
                                        <p:attrNameLst>
                                          <p:attrName>ppt_x</p:attrName>
                                          <p:attrName>ppt_y</p:attrName>
                                        </p:attrNameLst>
                                      </p:cBhvr>
                                      <p:rCtr x="-11094" y="14537"/>
                                    </p:animMotion>
                                  </p:childTnLst>
                                </p:cTn>
                              </p:par>
                            </p:childTnLst>
                          </p:cTn>
                        </p:par>
                        <p:par>
                          <p:cTn id="27" fill="hold">
                            <p:stCondLst>
                              <p:cond delay="2000"/>
                            </p:stCondLst>
                            <p:childTnLst>
                              <p:par>
                                <p:cTn id="28" presetID="1" presetClass="entr" presetSubtype="0" fill="hold" nodeType="afterEffect">
                                  <p:stCondLst>
                                    <p:cond delay="100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1" nodeType="clickEffect">
                                  <p:stCondLst>
                                    <p:cond delay="0"/>
                                  </p:stCondLst>
                                  <p:childTnLst>
                                    <p:anim calcmode="lin" valueType="num">
                                      <p:cBhvr>
                                        <p:cTn id="36" dur="1000"/>
                                        <p:tgtEl>
                                          <p:spTgt spid="62"/>
                                        </p:tgtEl>
                                        <p:attrNameLst>
                                          <p:attrName>ppt_w</p:attrName>
                                        </p:attrNameLst>
                                      </p:cBhvr>
                                      <p:tavLst>
                                        <p:tav tm="0">
                                          <p:val>
                                            <p:strVal val="ppt_w"/>
                                          </p:val>
                                        </p:tav>
                                        <p:tav tm="100000">
                                          <p:val>
                                            <p:fltVal val="0"/>
                                          </p:val>
                                        </p:tav>
                                      </p:tavLst>
                                    </p:anim>
                                    <p:anim calcmode="lin" valueType="num">
                                      <p:cBhvr>
                                        <p:cTn id="37" dur="1000"/>
                                        <p:tgtEl>
                                          <p:spTgt spid="62"/>
                                        </p:tgtEl>
                                        <p:attrNameLst>
                                          <p:attrName>ppt_h</p:attrName>
                                        </p:attrNameLst>
                                      </p:cBhvr>
                                      <p:tavLst>
                                        <p:tav tm="0">
                                          <p:val>
                                            <p:strVal val="ppt_h"/>
                                          </p:val>
                                        </p:tav>
                                        <p:tav tm="100000">
                                          <p:val>
                                            <p:fltVal val="0"/>
                                          </p:val>
                                        </p:tav>
                                      </p:tavLst>
                                    </p:anim>
                                    <p:anim calcmode="lin" valueType="num">
                                      <p:cBhvr>
                                        <p:cTn id="38" dur="1000"/>
                                        <p:tgtEl>
                                          <p:spTgt spid="62"/>
                                        </p:tgtEl>
                                        <p:attrNameLst>
                                          <p:attrName>style.rotation</p:attrName>
                                        </p:attrNameLst>
                                      </p:cBhvr>
                                      <p:tavLst>
                                        <p:tav tm="0">
                                          <p:val>
                                            <p:fltVal val="0"/>
                                          </p:val>
                                        </p:tav>
                                        <p:tav tm="100000">
                                          <p:val>
                                            <p:fltVal val="90"/>
                                          </p:val>
                                        </p:tav>
                                      </p:tavLst>
                                    </p:anim>
                                    <p:animEffect transition="out" filter="fade">
                                      <p:cBhvr>
                                        <p:cTn id="39" dur="1000"/>
                                        <p:tgtEl>
                                          <p:spTgt spid="62"/>
                                        </p:tgtEl>
                                      </p:cBhvr>
                                    </p:animEffect>
                                    <p:set>
                                      <p:cBhvr>
                                        <p:cTn id="40" dur="1" fill="hold">
                                          <p:stCondLst>
                                            <p:cond delay="999"/>
                                          </p:stCondLst>
                                        </p:cTn>
                                        <p:tgtEl>
                                          <p:spTgt spid="62"/>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2051"/>
                                        </p:tgtEl>
                                      </p:cBhvr>
                                    </p:animEffect>
                                    <p:anim calcmode="lin" valueType="num">
                                      <p:cBhvr>
                                        <p:cTn id="43" dur="1000"/>
                                        <p:tgtEl>
                                          <p:spTgt spid="2051"/>
                                        </p:tgtEl>
                                        <p:attrNameLst>
                                          <p:attrName>ppt_x</p:attrName>
                                        </p:attrNameLst>
                                      </p:cBhvr>
                                      <p:tavLst>
                                        <p:tav tm="0">
                                          <p:val>
                                            <p:strVal val="ppt_x"/>
                                          </p:val>
                                        </p:tav>
                                        <p:tav tm="100000">
                                          <p:val>
                                            <p:strVal val="ppt_x"/>
                                          </p:val>
                                        </p:tav>
                                      </p:tavLst>
                                    </p:anim>
                                    <p:anim calcmode="lin" valueType="num">
                                      <p:cBhvr>
                                        <p:cTn id="44" dur="1000"/>
                                        <p:tgtEl>
                                          <p:spTgt spid="2051"/>
                                        </p:tgtEl>
                                        <p:attrNameLst>
                                          <p:attrName>ppt_y</p:attrName>
                                        </p:attrNameLst>
                                      </p:cBhvr>
                                      <p:tavLst>
                                        <p:tav tm="0">
                                          <p:val>
                                            <p:strVal val="ppt_y"/>
                                          </p:val>
                                        </p:tav>
                                        <p:tav tm="100000">
                                          <p:val>
                                            <p:strVal val="ppt_y+.1"/>
                                          </p:val>
                                        </p:tav>
                                      </p:tavLst>
                                    </p:anim>
                                    <p:set>
                                      <p:cBhvr>
                                        <p:cTn id="45" dur="1" fill="hold">
                                          <p:stCondLst>
                                            <p:cond delay="999"/>
                                          </p:stCondLst>
                                        </p:cTn>
                                        <p:tgtEl>
                                          <p:spTgt spid="205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1"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9" grpId="0"/>
      <p:bldP spid="20" grpId="0"/>
      <p:bldP spid="20" grpId="1"/>
      <p:bldP spid="21" grpId="0"/>
      <p:bldP spid="23" grpId="0" animBg="1"/>
      <p:bldP spid="27" grpId="0"/>
      <p:bldP spid="28" grpId="0"/>
      <p:bldP spid="32" grpId="0"/>
      <p:bldP spid="62" grpId="0"/>
      <p:bldP spid="6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644" y="129555"/>
            <a:ext cx="10791824" cy="564793"/>
          </a:xfrm>
        </p:spPr>
        <p:txBody>
          <a:bodyPr>
            <a:noAutofit/>
          </a:bodyPr>
          <a:lstStyle/>
          <a:p>
            <a:r>
              <a:rPr lang="fr-BE" sz="3200" b="1" dirty="0" err="1">
                <a:latin typeface="+mj-lt"/>
              </a:rPr>
              <a:t>Today</a:t>
            </a:r>
            <a:endParaRPr lang="fr-BE" sz="3200" b="1" dirty="0">
              <a:latin typeface="+mj-lt"/>
            </a:endParaRPr>
          </a:p>
        </p:txBody>
      </p:sp>
      <p:pic>
        <p:nvPicPr>
          <p:cNvPr id="5" name="Picture 4"/>
          <p:cNvPicPr>
            <a:picLocks noChangeAspect="1"/>
          </p:cNvPicPr>
          <p:nvPr/>
        </p:nvPicPr>
        <p:blipFill>
          <a:blip r:embed="rId3"/>
          <a:stretch>
            <a:fillRect/>
          </a:stretch>
        </p:blipFill>
        <p:spPr>
          <a:xfrm>
            <a:off x="599836" y="2282792"/>
            <a:ext cx="1409596" cy="2471757"/>
          </a:xfrm>
          <a:prstGeom prst="rect">
            <a:avLst/>
          </a:prstGeom>
        </p:spPr>
      </p:pic>
      <p:cxnSp>
        <p:nvCxnSpPr>
          <p:cNvPr id="13" name="Connecteur droit avec flèche 12"/>
          <p:cNvCxnSpPr/>
          <p:nvPr/>
        </p:nvCxnSpPr>
        <p:spPr>
          <a:xfrm flipV="1">
            <a:off x="4402707" y="2041850"/>
            <a:ext cx="753968" cy="358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2"/>
          <p:cNvCxnSpPr/>
          <p:nvPr/>
        </p:nvCxnSpPr>
        <p:spPr>
          <a:xfrm>
            <a:off x="1009428" y="794237"/>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6488015" y="1891915"/>
            <a:ext cx="385136" cy="373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Image 6"/>
          <p:cNvPicPr>
            <a:picLocks noChangeAspect="1"/>
          </p:cNvPicPr>
          <p:nvPr/>
        </p:nvPicPr>
        <p:blipFill>
          <a:blip r:embed="rId4">
            <a:duotone>
              <a:schemeClr val="bg2">
                <a:shade val="45000"/>
                <a:satMod val="135000"/>
              </a:schemeClr>
              <a:prstClr val="white"/>
            </a:duotone>
          </a:blip>
          <a:stretch>
            <a:fillRect/>
          </a:stretch>
        </p:blipFill>
        <p:spPr>
          <a:xfrm>
            <a:off x="3698181" y="2168285"/>
            <a:ext cx="391826" cy="608597"/>
          </a:xfrm>
          <a:prstGeom prst="rect">
            <a:avLst/>
          </a:prstGeom>
        </p:spPr>
      </p:pic>
      <p:pic>
        <p:nvPicPr>
          <p:cNvPr id="28" name="Image 27"/>
          <p:cNvPicPr>
            <a:picLocks noChangeAspect="1"/>
          </p:cNvPicPr>
          <p:nvPr/>
        </p:nvPicPr>
        <p:blipFill>
          <a:blip r:embed="rId5">
            <a:duotone>
              <a:schemeClr val="bg2">
                <a:shade val="45000"/>
                <a:satMod val="135000"/>
              </a:schemeClr>
              <a:prstClr val="white"/>
            </a:duotone>
          </a:blip>
          <a:stretch>
            <a:fillRect/>
          </a:stretch>
        </p:blipFill>
        <p:spPr>
          <a:xfrm>
            <a:off x="2485868" y="2041850"/>
            <a:ext cx="781735" cy="1071266"/>
          </a:xfrm>
          <a:prstGeom prst="rect">
            <a:avLst/>
          </a:prstGeom>
        </p:spPr>
      </p:pic>
      <p:sp>
        <p:nvSpPr>
          <p:cNvPr id="30" name="Arc 29"/>
          <p:cNvSpPr/>
          <p:nvPr/>
        </p:nvSpPr>
        <p:spPr>
          <a:xfrm rot="9877943">
            <a:off x="1681203" y="2587593"/>
            <a:ext cx="271604" cy="181718"/>
          </a:xfrm>
          <a:prstGeom prst="arc">
            <a:avLst>
              <a:gd name="adj1" fmla="val 18138394"/>
              <a:gd name="adj2" fmla="val 36969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sp>
        <p:nvSpPr>
          <p:cNvPr id="33" name="Arc 32"/>
          <p:cNvSpPr/>
          <p:nvPr/>
        </p:nvSpPr>
        <p:spPr>
          <a:xfrm rot="10020797">
            <a:off x="1583676" y="2685463"/>
            <a:ext cx="156605" cy="104976"/>
          </a:xfrm>
          <a:prstGeom prst="arc">
            <a:avLst>
              <a:gd name="adj1" fmla="val 18138394"/>
              <a:gd name="adj2" fmla="val 36969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sp>
        <p:nvSpPr>
          <p:cNvPr id="34" name="Arc 33"/>
          <p:cNvSpPr/>
          <p:nvPr/>
        </p:nvSpPr>
        <p:spPr>
          <a:xfrm rot="9454310">
            <a:off x="1849939" y="2480422"/>
            <a:ext cx="349356" cy="221488"/>
          </a:xfrm>
          <a:prstGeom prst="arc">
            <a:avLst>
              <a:gd name="adj1" fmla="val 18138394"/>
              <a:gd name="adj2" fmla="val 36969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cxnSp>
        <p:nvCxnSpPr>
          <p:cNvPr id="42" name="Connecteur droit avec flèche 41"/>
          <p:cNvCxnSpPr/>
          <p:nvPr/>
        </p:nvCxnSpPr>
        <p:spPr>
          <a:xfrm flipV="1">
            <a:off x="4393416" y="3106524"/>
            <a:ext cx="1929194" cy="370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flipV="1">
            <a:off x="2024617" y="3586153"/>
            <a:ext cx="296309" cy="3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2454202" y="1162563"/>
            <a:ext cx="777066" cy="430887"/>
          </a:xfrm>
          <a:prstGeom prst="rect">
            <a:avLst/>
          </a:prstGeom>
          <a:noFill/>
        </p:spPr>
        <p:txBody>
          <a:bodyPr wrap="square" rtlCol="0">
            <a:spAutoFit/>
          </a:bodyPr>
          <a:lstStyle/>
          <a:p>
            <a:r>
              <a:rPr lang="fr-BE" sz="1100" dirty="0">
                <a:solidFill>
                  <a:srgbClr val="003399"/>
                </a:solidFill>
              </a:rPr>
              <a:t>Ordres médicaux</a:t>
            </a:r>
          </a:p>
        </p:txBody>
      </p:sp>
      <p:sp>
        <p:nvSpPr>
          <p:cNvPr id="47" name="ZoneTexte 46"/>
          <p:cNvSpPr txBox="1"/>
          <p:nvPr/>
        </p:nvSpPr>
        <p:spPr>
          <a:xfrm>
            <a:off x="3530093" y="1169019"/>
            <a:ext cx="839350" cy="430887"/>
          </a:xfrm>
          <a:prstGeom prst="rect">
            <a:avLst/>
          </a:prstGeom>
          <a:noFill/>
        </p:spPr>
        <p:txBody>
          <a:bodyPr wrap="square" rtlCol="0">
            <a:spAutoFit/>
          </a:bodyPr>
          <a:lstStyle/>
          <a:p>
            <a:r>
              <a:rPr lang="fr-BE" sz="1100" dirty="0">
                <a:solidFill>
                  <a:srgbClr val="003399"/>
                </a:solidFill>
              </a:rPr>
              <a:t>Rapports, notes</a:t>
            </a:r>
          </a:p>
        </p:txBody>
      </p:sp>
      <p:cxnSp>
        <p:nvCxnSpPr>
          <p:cNvPr id="52" name="Connecteur droit avec flèche 51"/>
          <p:cNvCxnSpPr/>
          <p:nvPr/>
        </p:nvCxnSpPr>
        <p:spPr>
          <a:xfrm flipV="1">
            <a:off x="2058181" y="2591166"/>
            <a:ext cx="296309" cy="3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2413820" y="1156894"/>
            <a:ext cx="853784" cy="3901348"/>
          </a:xfrm>
          <a:prstGeom prst="rect">
            <a:avLst/>
          </a:prstGeom>
          <a:noFill/>
          <a:ln w="31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7" name="Rectangle 56"/>
          <p:cNvSpPr/>
          <p:nvPr/>
        </p:nvSpPr>
        <p:spPr>
          <a:xfrm>
            <a:off x="3486204" y="1156894"/>
            <a:ext cx="808944" cy="3913577"/>
          </a:xfrm>
          <a:prstGeom prst="rect">
            <a:avLst/>
          </a:prstGeom>
          <a:noFill/>
          <a:ln w="31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8" name="Image 57"/>
          <p:cNvPicPr>
            <a:picLocks noChangeAspect="1"/>
          </p:cNvPicPr>
          <p:nvPr/>
        </p:nvPicPr>
        <p:blipFill rotWithShape="1">
          <a:blip r:embed="rId6">
            <a:duotone>
              <a:schemeClr val="bg2">
                <a:shade val="45000"/>
                <a:satMod val="135000"/>
              </a:schemeClr>
              <a:prstClr val="white"/>
            </a:duotone>
          </a:blip>
          <a:srcRect b="35892"/>
          <a:stretch/>
        </p:blipFill>
        <p:spPr>
          <a:xfrm>
            <a:off x="2499581" y="3319674"/>
            <a:ext cx="686567" cy="686821"/>
          </a:xfrm>
          <a:prstGeom prst="rect">
            <a:avLst/>
          </a:prstGeom>
          <a:ln>
            <a:solidFill>
              <a:srgbClr val="003399"/>
            </a:solidFill>
          </a:ln>
        </p:spPr>
      </p:pic>
      <p:pic>
        <p:nvPicPr>
          <p:cNvPr id="60" name="Image 59"/>
          <p:cNvPicPr>
            <a:picLocks noChangeAspect="1"/>
          </p:cNvPicPr>
          <p:nvPr/>
        </p:nvPicPr>
        <p:blipFill>
          <a:blip r:embed="rId7">
            <a:duotone>
              <a:schemeClr val="bg2">
                <a:shade val="45000"/>
                <a:satMod val="135000"/>
              </a:schemeClr>
              <a:prstClr val="white"/>
            </a:duotone>
          </a:blip>
          <a:stretch>
            <a:fillRect/>
          </a:stretch>
        </p:blipFill>
        <p:spPr>
          <a:xfrm>
            <a:off x="3554604" y="3319674"/>
            <a:ext cx="672143" cy="686821"/>
          </a:xfrm>
          <a:prstGeom prst="rect">
            <a:avLst/>
          </a:prstGeom>
          <a:ln>
            <a:solidFill>
              <a:srgbClr val="003399"/>
            </a:solidFill>
          </a:ln>
        </p:spPr>
      </p:pic>
      <p:sp>
        <p:nvSpPr>
          <p:cNvPr id="61" name="ZoneTexte 60"/>
          <p:cNvSpPr txBox="1"/>
          <p:nvPr/>
        </p:nvSpPr>
        <p:spPr>
          <a:xfrm>
            <a:off x="9139363" y="1406809"/>
            <a:ext cx="1351807" cy="307777"/>
          </a:xfrm>
          <a:prstGeom prst="rect">
            <a:avLst/>
          </a:prstGeom>
          <a:noFill/>
        </p:spPr>
        <p:txBody>
          <a:bodyPr wrap="square" rtlCol="0">
            <a:spAutoFit/>
          </a:bodyPr>
          <a:lstStyle/>
          <a:p>
            <a:r>
              <a:rPr lang="fr-BE" sz="1400" dirty="0">
                <a:solidFill>
                  <a:srgbClr val="003399"/>
                </a:solidFill>
              </a:rPr>
              <a:t>Indexation</a:t>
            </a:r>
          </a:p>
        </p:txBody>
      </p:sp>
      <p:sp>
        <p:nvSpPr>
          <p:cNvPr id="62" name="ZoneTexte 61"/>
          <p:cNvSpPr txBox="1"/>
          <p:nvPr/>
        </p:nvSpPr>
        <p:spPr>
          <a:xfrm>
            <a:off x="9196513" y="3079001"/>
            <a:ext cx="1688002" cy="307777"/>
          </a:xfrm>
          <a:prstGeom prst="rect">
            <a:avLst/>
          </a:prstGeom>
          <a:noFill/>
        </p:spPr>
        <p:txBody>
          <a:bodyPr wrap="square" rtlCol="0">
            <a:spAutoFit/>
          </a:bodyPr>
          <a:lstStyle/>
          <a:p>
            <a:r>
              <a:rPr lang="fr-BE" sz="1400" dirty="0">
                <a:solidFill>
                  <a:srgbClr val="003399"/>
                </a:solidFill>
              </a:rPr>
              <a:t>Data </a:t>
            </a:r>
            <a:r>
              <a:rPr lang="fr-BE" sz="1400" dirty="0" err="1">
                <a:solidFill>
                  <a:srgbClr val="003399"/>
                </a:solidFill>
              </a:rPr>
              <a:t>warehouse</a:t>
            </a:r>
            <a:endParaRPr lang="fr-BE" sz="1400" dirty="0">
              <a:solidFill>
                <a:srgbClr val="003399"/>
              </a:solidFill>
            </a:endParaRPr>
          </a:p>
        </p:txBody>
      </p:sp>
      <p:cxnSp>
        <p:nvCxnSpPr>
          <p:cNvPr id="63" name="Connecteur droit avec flèche 62"/>
          <p:cNvCxnSpPr/>
          <p:nvPr/>
        </p:nvCxnSpPr>
        <p:spPr>
          <a:xfrm flipV="1">
            <a:off x="8436906" y="1786913"/>
            <a:ext cx="678949" cy="853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necteur droit avec flèche 65"/>
          <p:cNvCxnSpPr>
            <a:endCxn id="62" idx="1"/>
          </p:cNvCxnSpPr>
          <p:nvPr/>
        </p:nvCxnSpPr>
        <p:spPr>
          <a:xfrm>
            <a:off x="8589189" y="3100106"/>
            <a:ext cx="607324" cy="132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ZoneTexte 69"/>
          <p:cNvSpPr txBox="1"/>
          <p:nvPr/>
        </p:nvSpPr>
        <p:spPr>
          <a:xfrm>
            <a:off x="6819261" y="4339809"/>
            <a:ext cx="2114129" cy="307777"/>
          </a:xfrm>
          <a:prstGeom prst="rect">
            <a:avLst/>
          </a:prstGeom>
          <a:noFill/>
        </p:spPr>
        <p:txBody>
          <a:bodyPr wrap="square" rtlCol="0">
            <a:spAutoFit/>
          </a:bodyPr>
          <a:lstStyle/>
          <a:p>
            <a:r>
              <a:rPr lang="fr-BE" sz="1400" dirty="0">
                <a:solidFill>
                  <a:srgbClr val="003399"/>
                </a:solidFill>
              </a:rPr>
              <a:t>Partage des données</a:t>
            </a:r>
          </a:p>
        </p:txBody>
      </p:sp>
      <p:sp>
        <p:nvSpPr>
          <p:cNvPr id="72" name="ZoneTexte 71"/>
          <p:cNvSpPr txBox="1"/>
          <p:nvPr/>
        </p:nvSpPr>
        <p:spPr>
          <a:xfrm>
            <a:off x="6276009" y="4564733"/>
            <a:ext cx="1017079" cy="307777"/>
          </a:xfrm>
          <a:prstGeom prst="rect">
            <a:avLst/>
          </a:prstGeom>
          <a:noFill/>
        </p:spPr>
        <p:txBody>
          <a:bodyPr wrap="square" rtlCol="0">
            <a:spAutoFit/>
          </a:bodyPr>
          <a:lstStyle/>
          <a:p>
            <a:r>
              <a:rPr lang="fr-BE" sz="1400" dirty="0">
                <a:solidFill>
                  <a:srgbClr val="003399"/>
                </a:solidFill>
              </a:rPr>
              <a:t>Interne</a:t>
            </a:r>
          </a:p>
        </p:txBody>
      </p:sp>
      <p:sp>
        <p:nvSpPr>
          <p:cNvPr id="73" name="ZoneTexte 72"/>
          <p:cNvSpPr txBox="1"/>
          <p:nvPr/>
        </p:nvSpPr>
        <p:spPr>
          <a:xfrm>
            <a:off x="8375979" y="4566217"/>
            <a:ext cx="1017079" cy="307777"/>
          </a:xfrm>
          <a:prstGeom prst="rect">
            <a:avLst/>
          </a:prstGeom>
          <a:noFill/>
        </p:spPr>
        <p:txBody>
          <a:bodyPr wrap="square" rtlCol="0">
            <a:spAutoFit/>
          </a:bodyPr>
          <a:lstStyle/>
          <a:p>
            <a:r>
              <a:rPr lang="fr-BE" sz="1400" dirty="0">
                <a:solidFill>
                  <a:srgbClr val="003399"/>
                </a:solidFill>
              </a:rPr>
              <a:t>Externe</a:t>
            </a:r>
          </a:p>
        </p:txBody>
      </p:sp>
      <p:cxnSp>
        <p:nvCxnSpPr>
          <p:cNvPr id="74" name="Connecteur droit avec flèche 73"/>
          <p:cNvCxnSpPr/>
          <p:nvPr/>
        </p:nvCxnSpPr>
        <p:spPr>
          <a:xfrm>
            <a:off x="7579946" y="4023396"/>
            <a:ext cx="3727" cy="293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3" name="Group 7"/>
          <p:cNvGrpSpPr>
            <a:grpSpLocks noChangeAspect="1"/>
          </p:cNvGrpSpPr>
          <p:nvPr/>
        </p:nvGrpSpPr>
        <p:grpSpPr>
          <a:xfrm>
            <a:off x="6518905" y="2407762"/>
            <a:ext cx="2006932" cy="1677832"/>
            <a:chOff x="4847516" y="2035560"/>
            <a:chExt cx="3863435" cy="3229904"/>
          </a:xfrm>
        </p:grpSpPr>
        <p:grpSp>
          <p:nvGrpSpPr>
            <p:cNvPr id="46" name="Group 78"/>
            <p:cNvGrpSpPr/>
            <p:nvPr/>
          </p:nvGrpSpPr>
          <p:grpSpPr>
            <a:xfrm>
              <a:off x="4847516" y="2035560"/>
              <a:ext cx="3420000" cy="1620000"/>
              <a:chOff x="4643349" y="3305133"/>
              <a:chExt cx="3420000" cy="1620000"/>
            </a:xfrm>
          </p:grpSpPr>
          <p:sp>
            <p:nvSpPr>
              <p:cNvPr id="112" name="Rectangle 111"/>
              <p:cNvSpPr/>
              <p:nvPr/>
            </p:nvSpPr>
            <p:spPr>
              <a:xfrm>
                <a:off x="4643349" y="3305133"/>
                <a:ext cx="3420000" cy="1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nvGrpSpPr>
              <p:cNvPr id="113" name="Group 80"/>
              <p:cNvGrpSpPr/>
              <p:nvPr/>
            </p:nvGrpSpPr>
            <p:grpSpPr>
              <a:xfrm>
                <a:off x="4674207" y="3326124"/>
                <a:ext cx="3362355" cy="1584000"/>
                <a:chOff x="3350308" y="2685181"/>
                <a:chExt cx="4030559" cy="1855707"/>
              </a:xfrm>
            </p:grpSpPr>
            <p:pic>
              <p:nvPicPr>
                <p:cNvPr id="114" name="Picture 81"/>
                <p:cNvPicPr>
                  <a:picLocks noChangeAspect="1"/>
                </p:cNvPicPr>
                <p:nvPr/>
              </p:nvPicPr>
              <p:blipFill>
                <a:blip r:embed="rId8" cstate="print"/>
                <a:stretch>
                  <a:fillRect/>
                </a:stretch>
              </p:blipFill>
              <p:spPr>
                <a:xfrm>
                  <a:off x="3361581" y="2685181"/>
                  <a:ext cx="4019286" cy="1855707"/>
                </a:xfrm>
                <a:prstGeom prst="rect">
                  <a:avLst/>
                </a:prstGeom>
              </p:spPr>
            </p:pic>
            <p:pic>
              <p:nvPicPr>
                <p:cNvPr id="115" name="Picture 82"/>
                <p:cNvPicPr>
                  <a:picLocks noChangeAspect="1"/>
                </p:cNvPicPr>
                <p:nvPr/>
              </p:nvPicPr>
              <p:blipFill>
                <a:blip r:embed="rId9" cstate="print"/>
                <a:stretch>
                  <a:fillRect/>
                </a:stretch>
              </p:blipFill>
              <p:spPr>
                <a:xfrm>
                  <a:off x="3350308" y="3320862"/>
                  <a:ext cx="656114" cy="1211574"/>
                </a:xfrm>
                <a:prstGeom prst="rect">
                  <a:avLst/>
                </a:prstGeom>
              </p:spPr>
            </p:pic>
          </p:grpSp>
        </p:grpSp>
        <p:grpSp>
          <p:nvGrpSpPr>
            <p:cNvPr id="48" name="Group 77"/>
            <p:cNvGrpSpPr/>
            <p:nvPr/>
          </p:nvGrpSpPr>
          <p:grpSpPr>
            <a:xfrm>
              <a:off x="5212254" y="2098471"/>
              <a:ext cx="3498697" cy="3166993"/>
              <a:chOff x="4959167" y="2711687"/>
              <a:chExt cx="3498697" cy="3166993"/>
            </a:xfrm>
          </p:grpSpPr>
          <p:pic>
            <p:nvPicPr>
              <p:cNvPr id="49" name="Picture 87"/>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5300"/>
                        </a14:imgEffect>
                      </a14:imgLayer>
                    </a14:imgProps>
                  </a:ext>
                </a:extLst>
              </a:blip>
              <a:stretch>
                <a:fillRect/>
              </a:stretch>
            </p:blipFill>
            <p:spPr>
              <a:xfrm>
                <a:off x="7402872" y="4688353"/>
                <a:ext cx="598679" cy="843357"/>
              </a:xfrm>
              <a:prstGeom prst="rect">
                <a:avLst/>
              </a:prstGeom>
            </p:spPr>
          </p:pic>
          <p:pic>
            <p:nvPicPr>
              <p:cNvPr id="50" name="Picture 89"/>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5300"/>
                        </a14:imgEffect>
                      </a14:imgLayer>
                    </a14:imgProps>
                  </a:ext>
                </a:extLst>
              </a:blip>
              <a:stretch>
                <a:fillRect/>
              </a:stretch>
            </p:blipFill>
            <p:spPr>
              <a:xfrm>
                <a:off x="7306495" y="4921616"/>
                <a:ext cx="598679" cy="843357"/>
              </a:xfrm>
              <a:prstGeom prst="rect">
                <a:avLst/>
              </a:prstGeom>
            </p:spPr>
          </p:pic>
          <p:grpSp>
            <p:nvGrpSpPr>
              <p:cNvPr id="53" name="Group 90"/>
              <p:cNvGrpSpPr/>
              <p:nvPr/>
            </p:nvGrpSpPr>
            <p:grpSpPr>
              <a:xfrm>
                <a:off x="4959167" y="2733895"/>
                <a:ext cx="3227695" cy="2900149"/>
                <a:chOff x="4865428" y="2784141"/>
                <a:chExt cx="3227695" cy="2900149"/>
              </a:xfrm>
            </p:grpSpPr>
            <p:sp>
              <p:nvSpPr>
                <p:cNvPr id="85" name="Oval 156"/>
                <p:cNvSpPr/>
                <p:nvPr/>
              </p:nvSpPr>
              <p:spPr>
                <a:xfrm>
                  <a:off x="4865428" y="2784141"/>
                  <a:ext cx="3227695" cy="2900149"/>
                </a:xfrm>
                <a:prstGeom prst="ellipse">
                  <a:avLst/>
                </a:prstGeom>
                <a:solidFill>
                  <a:schemeClr val="accent1">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6" name="Picture 157"/>
                <p:cNvPicPr>
                  <a:picLocks noChangeAspect="1"/>
                </p:cNvPicPr>
                <p:nvPr/>
              </p:nvPicPr>
              <p:blipFill>
                <a:blip r:embed="rId12" cstate="print">
                  <a:duotone>
                    <a:prstClr val="black"/>
                    <a:schemeClr val="bg1">
                      <a:lumMod val="75000"/>
                      <a:tint val="45000"/>
                      <a:satMod val="400000"/>
                    </a:schemeClr>
                  </a:duotone>
                </a:blip>
                <a:stretch>
                  <a:fillRect/>
                </a:stretch>
              </p:blipFill>
              <p:spPr>
                <a:xfrm>
                  <a:off x="5784007" y="3693949"/>
                  <a:ext cx="1300163" cy="957263"/>
                </a:xfrm>
                <a:prstGeom prst="rect">
                  <a:avLst/>
                </a:prstGeom>
                <a:ln>
                  <a:solidFill>
                    <a:srgbClr val="FF0000"/>
                  </a:solidFill>
                </a:ln>
              </p:spPr>
            </p:pic>
            <p:pic>
              <p:nvPicPr>
                <p:cNvPr id="87" name="Picture 158"/>
                <p:cNvPicPr>
                  <a:picLocks noChangeAspect="1"/>
                </p:cNvPicPr>
                <p:nvPr/>
              </p:nvPicPr>
              <p:blipFill>
                <a:blip r:embed="rId13" cstate="print"/>
                <a:stretch>
                  <a:fillRect/>
                </a:stretch>
              </p:blipFill>
              <p:spPr>
                <a:xfrm>
                  <a:off x="5896758" y="2981615"/>
                  <a:ext cx="1095375" cy="962025"/>
                </a:xfrm>
                <a:prstGeom prst="rect">
                  <a:avLst/>
                </a:prstGeom>
                <a:ln w="9525">
                  <a:solidFill>
                    <a:srgbClr val="FF0000"/>
                  </a:solidFill>
                </a:ln>
              </p:spPr>
            </p:pic>
            <p:pic>
              <p:nvPicPr>
                <p:cNvPr id="88" name="Picture 159"/>
                <p:cNvPicPr>
                  <a:picLocks noChangeAspect="1"/>
                </p:cNvPicPr>
                <p:nvPr/>
              </p:nvPicPr>
              <p:blipFill>
                <a:blip r:embed="rId14" cstate="print"/>
                <a:stretch>
                  <a:fillRect/>
                </a:stretch>
              </p:blipFill>
              <p:spPr>
                <a:xfrm>
                  <a:off x="5563147" y="3101630"/>
                  <a:ext cx="976313" cy="114300"/>
                </a:xfrm>
                <a:prstGeom prst="rect">
                  <a:avLst/>
                </a:prstGeom>
                <a:ln w="9525">
                  <a:solidFill>
                    <a:srgbClr val="FF0000"/>
                  </a:solidFill>
                </a:ln>
              </p:spPr>
            </p:pic>
            <p:cxnSp>
              <p:nvCxnSpPr>
                <p:cNvPr id="89" name="Straight Arrow Connector 160"/>
                <p:cNvCxnSpPr/>
                <p:nvPr/>
              </p:nvCxnSpPr>
              <p:spPr>
                <a:xfrm flipV="1">
                  <a:off x="4957164" y="3158781"/>
                  <a:ext cx="605983" cy="2452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161"/>
                <p:cNvCxnSpPr/>
                <p:nvPr/>
              </p:nvCxnSpPr>
              <p:spPr>
                <a:xfrm flipV="1">
                  <a:off x="4899213" y="3289297"/>
                  <a:ext cx="997545" cy="338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162"/>
                <p:cNvCxnSpPr/>
                <p:nvPr/>
              </p:nvCxnSpPr>
              <p:spPr>
                <a:xfrm>
                  <a:off x="4957164" y="3679859"/>
                  <a:ext cx="609693" cy="217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163"/>
                <p:cNvCxnSpPr/>
                <p:nvPr/>
              </p:nvCxnSpPr>
              <p:spPr>
                <a:xfrm>
                  <a:off x="4899213" y="4099007"/>
                  <a:ext cx="463909" cy="251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164"/>
                <p:cNvPicPr>
                  <a:picLocks noChangeAspect="1"/>
                </p:cNvPicPr>
                <p:nvPr/>
              </p:nvPicPr>
              <p:blipFill>
                <a:blip r:embed="rId15" cstate="print"/>
                <a:stretch>
                  <a:fillRect/>
                </a:stretch>
              </p:blipFill>
              <p:spPr>
                <a:xfrm>
                  <a:off x="5856652" y="3404031"/>
                  <a:ext cx="1057275" cy="195263"/>
                </a:xfrm>
                <a:prstGeom prst="rect">
                  <a:avLst/>
                </a:prstGeom>
                <a:ln w="9525">
                  <a:solidFill>
                    <a:srgbClr val="FF0000"/>
                  </a:solidFill>
                </a:ln>
              </p:spPr>
            </p:pic>
            <p:cxnSp>
              <p:nvCxnSpPr>
                <p:cNvPr id="94" name="Straight Arrow Connector 165"/>
                <p:cNvCxnSpPr>
                  <a:endCxn id="93" idx="1"/>
                </p:cNvCxnSpPr>
                <p:nvPr/>
              </p:nvCxnSpPr>
              <p:spPr>
                <a:xfrm>
                  <a:off x="5046470" y="3307871"/>
                  <a:ext cx="810182" cy="193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166"/>
                <p:cNvPicPr>
                  <a:picLocks noChangeAspect="1"/>
                </p:cNvPicPr>
                <p:nvPr/>
              </p:nvPicPr>
              <p:blipFill>
                <a:blip r:embed="rId16" cstate="print"/>
                <a:stretch>
                  <a:fillRect/>
                </a:stretch>
              </p:blipFill>
              <p:spPr>
                <a:xfrm>
                  <a:off x="6200827" y="3241712"/>
                  <a:ext cx="1123950" cy="114300"/>
                </a:xfrm>
                <a:prstGeom prst="rect">
                  <a:avLst/>
                </a:prstGeom>
                <a:ln w="9525">
                  <a:solidFill>
                    <a:srgbClr val="FF0000"/>
                  </a:solidFill>
                </a:ln>
              </p:spPr>
            </p:pic>
            <p:cxnSp>
              <p:nvCxnSpPr>
                <p:cNvPr id="96" name="Straight Arrow Connector 167"/>
                <p:cNvCxnSpPr>
                  <a:endCxn id="95" idx="1"/>
                </p:cNvCxnSpPr>
                <p:nvPr/>
              </p:nvCxnSpPr>
              <p:spPr>
                <a:xfrm flipV="1">
                  <a:off x="4957164" y="3298862"/>
                  <a:ext cx="1243663" cy="193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168"/>
                <p:cNvCxnSpPr/>
                <p:nvPr/>
              </p:nvCxnSpPr>
              <p:spPr>
                <a:xfrm>
                  <a:off x="4957164" y="3892588"/>
                  <a:ext cx="826843" cy="301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169"/>
                <p:cNvPicPr>
                  <a:picLocks noChangeAspect="1"/>
                </p:cNvPicPr>
                <p:nvPr/>
              </p:nvPicPr>
              <p:blipFill>
                <a:blip r:embed="rId17" cstate="print"/>
                <a:stretch>
                  <a:fillRect/>
                </a:stretch>
              </p:blipFill>
              <p:spPr>
                <a:xfrm>
                  <a:off x="5566857" y="3647313"/>
                  <a:ext cx="1181100" cy="500063"/>
                </a:xfrm>
                <a:prstGeom prst="rect">
                  <a:avLst/>
                </a:prstGeom>
                <a:ln w="9525">
                  <a:solidFill>
                    <a:srgbClr val="FF0000"/>
                  </a:solidFill>
                </a:ln>
              </p:spPr>
            </p:pic>
            <p:pic>
              <p:nvPicPr>
                <p:cNvPr id="99" name="Picture 170"/>
                <p:cNvPicPr>
                  <a:picLocks noChangeAspect="1"/>
                </p:cNvPicPr>
                <p:nvPr/>
              </p:nvPicPr>
              <p:blipFill>
                <a:blip r:embed="rId13" cstate="print"/>
                <a:stretch>
                  <a:fillRect/>
                </a:stretch>
              </p:blipFill>
              <p:spPr>
                <a:xfrm>
                  <a:off x="6444445" y="4337485"/>
                  <a:ext cx="1095375" cy="962025"/>
                </a:xfrm>
                <a:prstGeom prst="rect">
                  <a:avLst/>
                </a:prstGeom>
                <a:ln>
                  <a:solidFill>
                    <a:srgbClr val="FF0000"/>
                  </a:solidFill>
                </a:ln>
              </p:spPr>
            </p:pic>
            <p:pic>
              <p:nvPicPr>
                <p:cNvPr id="100" name="Picture 171"/>
                <p:cNvPicPr>
                  <a:picLocks noChangeAspect="1"/>
                </p:cNvPicPr>
                <p:nvPr/>
              </p:nvPicPr>
              <p:blipFill>
                <a:blip r:embed="rId12" cstate="print">
                  <a:duotone>
                    <a:prstClr val="black"/>
                    <a:schemeClr val="bg1">
                      <a:lumMod val="75000"/>
                      <a:tint val="45000"/>
                      <a:satMod val="400000"/>
                    </a:schemeClr>
                  </a:duotone>
                </a:blip>
                <a:stretch>
                  <a:fillRect/>
                </a:stretch>
              </p:blipFill>
              <p:spPr>
                <a:xfrm>
                  <a:off x="6024614" y="4496056"/>
                  <a:ext cx="1300163" cy="957263"/>
                </a:xfrm>
                <a:prstGeom prst="rect">
                  <a:avLst/>
                </a:prstGeom>
                <a:ln>
                  <a:solidFill>
                    <a:srgbClr val="FF0000"/>
                  </a:solidFill>
                </a:ln>
              </p:spPr>
            </p:pic>
            <p:pic>
              <p:nvPicPr>
                <p:cNvPr id="101" name="Picture 172"/>
                <p:cNvPicPr>
                  <a:picLocks noChangeAspect="1"/>
                </p:cNvPicPr>
                <p:nvPr/>
              </p:nvPicPr>
              <p:blipFill>
                <a:blip r:embed="rId14" cstate="print"/>
                <a:stretch>
                  <a:fillRect/>
                </a:stretch>
              </p:blipFill>
              <p:spPr>
                <a:xfrm>
                  <a:off x="6165808" y="4503348"/>
                  <a:ext cx="976313" cy="114300"/>
                </a:xfrm>
                <a:prstGeom prst="rect">
                  <a:avLst/>
                </a:prstGeom>
                <a:ln>
                  <a:solidFill>
                    <a:srgbClr val="FF0000"/>
                  </a:solidFill>
                </a:ln>
              </p:spPr>
            </p:pic>
            <p:pic>
              <p:nvPicPr>
                <p:cNvPr id="102" name="Picture 173"/>
                <p:cNvPicPr>
                  <a:picLocks noChangeAspect="1"/>
                </p:cNvPicPr>
                <p:nvPr/>
              </p:nvPicPr>
              <p:blipFill>
                <a:blip r:embed="rId15" cstate="print"/>
                <a:stretch>
                  <a:fillRect/>
                </a:stretch>
              </p:blipFill>
              <p:spPr>
                <a:xfrm>
                  <a:off x="6341408" y="3910045"/>
                  <a:ext cx="1057275" cy="195263"/>
                </a:xfrm>
                <a:prstGeom prst="rect">
                  <a:avLst/>
                </a:prstGeom>
                <a:ln w="9525">
                  <a:solidFill>
                    <a:srgbClr val="FF0000"/>
                  </a:solidFill>
                </a:ln>
              </p:spPr>
            </p:pic>
            <p:pic>
              <p:nvPicPr>
                <p:cNvPr id="103" name="Picture 174"/>
                <p:cNvPicPr>
                  <a:picLocks noChangeAspect="1"/>
                </p:cNvPicPr>
                <p:nvPr/>
              </p:nvPicPr>
              <p:blipFill>
                <a:blip r:embed="rId16" cstate="print"/>
                <a:stretch>
                  <a:fillRect/>
                </a:stretch>
              </p:blipFill>
              <p:spPr>
                <a:xfrm>
                  <a:off x="6568214" y="3665770"/>
                  <a:ext cx="1123950" cy="114300"/>
                </a:xfrm>
                <a:prstGeom prst="rect">
                  <a:avLst/>
                </a:prstGeom>
                <a:ln>
                  <a:solidFill>
                    <a:schemeClr val="tx1"/>
                  </a:solidFill>
                </a:ln>
              </p:spPr>
            </p:pic>
            <p:pic>
              <p:nvPicPr>
                <p:cNvPr id="104" name="Picture 175"/>
                <p:cNvPicPr>
                  <a:picLocks noChangeAspect="1"/>
                </p:cNvPicPr>
                <p:nvPr/>
              </p:nvPicPr>
              <p:blipFill>
                <a:blip r:embed="rId17" cstate="print"/>
                <a:stretch>
                  <a:fillRect/>
                </a:stretch>
              </p:blipFill>
              <p:spPr>
                <a:xfrm>
                  <a:off x="5360741" y="4621753"/>
                  <a:ext cx="1181100" cy="500063"/>
                </a:xfrm>
                <a:prstGeom prst="rect">
                  <a:avLst/>
                </a:prstGeom>
                <a:ln>
                  <a:solidFill>
                    <a:srgbClr val="FF0000"/>
                  </a:solidFill>
                </a:ln>
              </p:spPr>
            </p:pic>
            <p:pic>
              <p:nvPicPr>
                <p:cNvPr id="105" name="Picture 176"/>
                <p:cNvPicPr>
                  <a:picLocks noChangeAspect="1"/>
                </p:cNvPicPr>
                <p:nvPr/>
              </p:nvPicPr>
              <p:blipFill>
                <a:blip r:embed="rId18" cstate="print"/>
                <a:stretch>
                  <a:fillRect/>
                </a:stretch>
              </p:blipFill>
              <p:spPr>
                <a:xfrm>
                  <a:off x="5675670" y="4927463"/>
                  <a:ext cx="1176338" cy="290513"/>
                </a:xfrm>
                <a:prstGeom prst="rect">
                  <a:avLst/>
                </a:prstGeom>
                <a:ln>
                  <a:solidFill>
                    <a:srgbClr val="FF0000"/>
                  </a:solidFill>
                </a:ln>
              </p:spPr>
            </p:pic>
            <p:cxnSp>
              <p:nvCxnSpPr>
                <p:cNvPr id="106" name="Straight Arrow Connector 177"/>
                <p:cNvCxnSpPr>
                  <a:endCxn id="104" idx="1"/>
                </p:cNvCxnSpPr>
                <p:nvPr/>
              </p:nvCxnSpPr>
              <p:spPr>
                <a:xfrm>
                  <a:off x="4957164" y="4002119"/>
                  <a:ext cx="403577" cy="869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78"/>
                <p:cNvCxnSpPr>
                  <a:endCxn id="105" idx="1"/>
                </p:cNvCxnSpPr>
                <p:nvPr/>
              </p:nvCxnSpPr>
              <p:spPr>
                <a:xfrm>
                  <a:off x="4899213" y="4242333"/>
                  <a:ext cx="776457" cy="830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79"/>
                <p:cNvCxnSpPr>
                  <a:endCxn id="103" idx="1"/>
                </p:cNvCxnSpPr>
                <p:nvPr/>
              </p:nvCxnSpPr>
              <p:spPr>
                <a:xfrm flipV="1">
                  <a:off x="5006208" y="3722920"/>
                  <a:ext cx="1562006" cy="75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80"/>
                <p:cNvCxnSpPr>
                  <a:endCxn id="102" idx="1"/>
                </p:cNvCxnSpPr>
                <p:nvPr/>
              </p:nvCxnSpPr>
              <p:spPr>
                <a:xfrm>
                  <a:off x="4899213" y="3583511"/>
                  <a:ext cx="1442195" cy="424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81"/>
                <p:cNvCxnSpPr>
                  <a:stCxn id="85" idx="2"/>
                </p:cNvCxnSpPr>
                <p:nvPr/>
              </p:nvCxnSpPr>
              <p:spPr>
                <a:xfrm>
                  <a:off x="4865428" y="4234216"/>
                  <a:ext cx="810242" cy="387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1" name="Picture 182"/>
                <p:cNvPicPr>
                  <a:picLocks noChangeAspect="1"/>
                </p:cNvPicPr>
                <p:nvPr/>
              </p:nvPicPr>
              <p:blipFill>
                <a:blip r:embed="rId18" cstate="print"/>
                <a:stretch>
                  <a:fillRect/>
                </a:stretch>
              </p:blipFill>
              <p:spPr>
                <a:xfrm>
                  <a:off x="5363122" y="4204992"/>
                  <a:ext cx="1176338" cy="290513"/>
                </a:xfrm>
                <a:prstGeom prst="rect">
                  <a:avLst/>
                </a:prstGeom>
                <a:ln>
                  <a:solidFill>
                    <a:srgbClr val="FF0000"/>
                  </a:solidFill>
                </a:ln>
              </p:spPr>
            </p:pic>
          </p:grpSp>
          <p:pic>
            <p:nvPicPr>
              <p:cNvPr id="54" name="Picture 93"/>
              <p:cNvPicPr>
                <a:picLocks noChangeAspect="1"/>
              </p:cNvPicPr>
              <p:nvPr/>
            </p:nvPicPr>
            <p:blipFill>
              <a:blip r:embed="rId19" cstate="print"/>
              <a:stretch>
                <a:fillRect/>
              </a:stretch>
            </p:blipFill>
            <p:spPr>
              <a:xfrm>
                <a:off x="7753701" y="3606386"/>
                <a:ext cx="598679" cy="843357"/>
              </a:xfrm>
              <a:prstGeom prst="rect">
                <a:avLst/>
              </a:prstGeom>
            </p:spPr>
          </p:pic>
          <p:pic>
            <p:nvPicPr>
              <p:cNvPr id="55" name="Picture 94"/>
              <p:cNvPicPr>
                <a:picLocks noChangeAspect="1"/>
              </p:cNvPicPr>
              <p:nvPr/>
            </p:nvPicPr>
            <p:blipFill>
              <a:blip r:embed="rId19" cstate="print"/>
              <a:stretch>
                <a:fillRect/>
              </a:stretch>
            </p:blipFill>
            <p:spPr>
              <a:xfrm>
                <a:off x="7201936" y="4750935"/>
                <a:ext cx="598679" cy="843357"/>
              </a:xfrm>
              <a:prstGeom prst="rect">
                <a:avLst/>
              </a:prstGeom>
            </p:spPr>
          </p:pic>
          <p:pic>
            <p:nvPicPr>
              <p:cNvPr id="59" name="Picture 96"/>
              <p:cNvPicPr>
                <a:picLocks noChangeAspect="1"/>
              </p:cNvPicPr>
              <p:nvPr/>
            </p:nvPicPr>
            <p:blipFill>
              <a:blip r:embed="rId19" cstate="print">
                <a:duotone>
                  <a:prstClr val="black"/>
                  <a:schemeClr val="accent3">
                    <a:lumMod val="20000"/>
                    <a:lumOff val="80000"/>
                    <a:tint val="45000"/>
                    <a:satMod val="400000"/>
                  </a:schemeClr>
                </a:duotone>
              </a:blip>
              <a:stretch>
                <a:fillRect/>
              </a:stretch>
            </p:blipFill>
            <p:spPr>
              <a:xfrm>
                <a:off x="7453794" y="2797531"/>
                <a:ext cx="598679" cy="843357"/>
              </a:xfrm>
              <a:prstGeom prst="rect">
                <a:avLst/>
              </a:prstGeom>
            </p:spPr>
          </p:pic>
          <p:pic>
            <p:nvPicPr>
              <p:cNvPr id="64" name="Picture 136"/>
              <p:cNvPicPr>
                <a:picLocks noChangeAspect="1"/>
              </p:cNvPicPr>
              <p:nvPr/>
            </p:nvPicPr>
            <p:blipFill>
              <a:blip r:embed="rId19" cstate="print">
                <a:duotone>
                  <a:prstClr val="black"/>
                  <a:schemeClr val="bg2">
                    <a:lumMod val="90000"/>
                    <a:tint val="45000"/>
                    <a:satMod val="400000"/>
                  </a:schemeClr>
                </a:duotone>
              </a:blip>
              <a:stretch>
                <a:fillRect/>
              </a:stretch>
            </p:blipFill>
            <p:spPr>
              <a:xfrm>
                <a:off x="7595817" y="4078259"/>
                <a:ext cx="598679" cy="843357"/>
              </a:xfrm>
              <a:prstGeom prst="rect">
                <a:avLst/>
              </a:prstGeom>
            </p:spPr>
          </p:pic>
          <p:pic>
            <p:nvPicPr>
              <p:cNvPr id="65" name="Picture 137"/>
              <p:cNvPicPr>
                <a:picLocks noChangeAspect="1"/>
              </p:cNvPicPr>
              <p:nvPr/>
            </p:nvPicPr>
            <p:blipFill>
              <a:blip r:embed="rId19" cstate="print"/>
              <a:stretch>
                <a:fillRect/>
              </a:stretch>
            </p:blipFill>
            <p:spPr>
              <a:xfrm>
                <a:off x="6822899" y="5035323"/>
                <a:ext cx="598679" cy="843357"/>
              </a:xfrm>
              <a:prstGeom prst="rect">
                <a:avLst/>
              </a:prstGeom>
            </p:spPr>
          </p:pic>
          <p:pic>
            <p:nvPicPr>
              <p:cNvPr id="67" name="Picture 138"/>
              <p:cNvPicPr>
                <a:picLocks noChangeAspect="1"/>
              </p:cNvPicPr>
              <p:nvPr/>
            </p:nvPicPr>
            <p:blipFill>
              <a:blip r:embed="rId19" cstate="print"/>
              <a:stretch>
                <a:fillRect/>
              </a:stretch>
            </p:blipFill>
            <p:spPr>
              <a:xfrm>
                <a:off x="7490206" y="3847098"/>
                <a:ext cx="598679" cy="843357"/>
              </a:xfrm>
              <a:prstGeom prst="rect">
                <a:avLst/>
              </a:prstGeom>
            </p:spPr>
          </p:pic>
          <p:pic>
            <p:nvPicPr>
              <p:cNvPr id="68" name="Picture 139"/>
              <p:cNvPicPr>
                <a:picLocks noChangeAspect="1"/>
              </p:cNvPicPr>
              <p:nvPr/>
            </p:nvPicPr>
            <p:blipFill>
              <a:blip r:embed="rId19" cstate="print"/>
              <a:stretch>
                <a:fillRect/>
              </a:stretch>
            </p:blipFill>
            <p:spPr>
              <a:xfrm>
                <a:off x="6940634" y="4869417"/>
                <a:ext cx="598679" cy="843357"/>
              </a:xfrm>
              <a:prstGeom prst="rect">
                <a:avLst/>
              </a:prstGeom>
            </p:spPr>
          </p:pic>
          <p:pic>
            <p:nvPicPr>
              <p:cNvPr id="71" name="Picture 140"/>
              <p:cNvPicPr>
                <a:picLocks noChangeAspect="1"/>
              </p:cNvPicPr>
              <p:nvPr/>
            </p:nvPicPr>
            <p:blipFill>
              <a:blip r:embed="rId19" cstate="print"/>
              <a:stretch>
                <a:fillRect/>
              </a:stretch>
            </p:blipFill>
            <p:spPr>
              <a:xfrm>
                <a:off x="7239893" y="4001718"/>
                <a:ext cx="598679" cy="843357"/>
              </a:xfrm>
              <a:prstGeom prst="rect">
                <a:avLst/>
              </a:prstGeom>
            </p:spPr>
          </p:pic>
          <p:pic>
            <p:nvPicPr>
              <p:cNvPr id="75" name="Picture 141"/>
              <p:cNvPicPr>
                <a:picLocks noChangeAspect="1"/>
              </p:cNvPicPr>
              <p:nvPr/>
            </p:nvPicPr>
            <p:blipFill>
              <a:blip r:embed="rId19" cstate="print"/>
              <a:stretch>
                <a:fillRect/>
              </a:stretch>
            </p:blipFill>
            <p:spPr>
              <a:xfrm>
                <a:off x="7324552" y="2711687"/>
                <a:ext cx="598679" cy="843357"/>
              </a:xfrm>
              <a:prstGeom prst="rect">
                <a:avLst/>
              </a:prstGeom>
            </p:spPr>
          </p:pic>
          <p:sp>
            <p:nvSpPr>
              <p:cNvPr id="76" name="Rectangle 75"/>
              <p:cNvSpPr/>
              <p:nvPr/>
            </p:nvSpPr>
            <p:spPr>
              <a:xfrm>
                <a:off x="8349864" y="5249264"/>
                <a:ext cx="10800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78" name="Straight Connector 143"/>
              <p:cNvCxnSpPr/>
              <p:nvPr/>
            </p:nvCxnSpPr>
            <p:spPr>
              <a:xfrm flipH="1" flipV="1">
                <a:off x="6997934" y="5281052"/>
                <a:ext cx="72000" cy="4857"/>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cxnSp>
            <p:nvCxnSpPr>
              <p:cNvPr id="79" name="Straight Connector 151"/>
              <p:cNvCxnSpPr/>
              <p:nvPr/>
            </p:nvCxnSpPr>
            <p:spPr>
              <a:xfrm flipH="1" flipV="1">
                <a:off x="7176836" y="5357465"/>
                <a:ext cx="105239" cy="4856"/>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cxnSp>
            <p:nvCxnSpPr>
              <p:cNvPr id="80" name="Straight Connector 152"/>
              <p:cNvCxnSpPr/>
              <p:nvPr/>
            </p:nvCxnSpPr>
            <p:spPr>
              <a:xfrm flipH="1" flipV="1">
                <a:off x="7007799" y="5477072"/>
                <a:ext cx="72000" cy="4857"/>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cxnSp>
            <p:nvCxnSpPr>
              <p:cNvPr id="82" name="Straight Connector 153"/>
              <p:cNvCxnSpPr/>
              <p:nvPr/>
            </p:nvCxnSpPr>
            <p:spPr>
              <a:xfrm flipH="1">
                <a:off x="7627376" y="5373216"/>
                <a:ext cx="96194" cy="0"/>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cxnSp>
            <p:nvCxnSpPr>
              <p:cNvPr id="83" name="Straight Connector 154"/>
              <p:cNvCxnSpPr/>
              <p:nvPr/>
            </p:nvCxnSpPr>
            <p:spPr>
              <a:xfrm flipH="1" flipV="1">
                <a:off x="7306495" y="4415935"/>
                <a:ext cx="72000" cy="4857"/>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cxnSp>
            <p:nvCxnSpPr>
              <p:cNvPr id="84" name="Straight Connector 155"/>
              <p:cNvCxnSpPr/>
              <p:nvPr/>
            </p:nvCxnSpPr>
            <p:spPr>
              <a:xfrm flipH="1">
                <a:off x="7428222" y="4533362"/>
                <a:ext cx="103343" cy="1"/>
              </a:xfrm>
              <a:prstGeom prst="line">
                <a:avLst/>
              </a:prstGeom>
              <a:ln w="12700">
                <a:solidFill>
                  <a:srgbClr val="FFFF00">
                    <a:alpha val="52000"/>
                  </a:srgbClr>
                </a:solidFill>
              </a:ln>
            </p:spPr>
            <p:style>
              <a:lnRef idx="1">
                <a:schemeClr val="accent6"/>
              </a:lnRef>
              <a:fillRef idx="0">
                <a:schemeClr val="accent6"/>
              </a:fillRef>
              <a:effectRef idx="0">
                <a:schemeClr val="accent6"/>
              </a:effectRef>
              <a:fontRef idx="minor">
                <a:schemeClr val="tx1"/>
              </a:fontRef>
            </p:style>
          </p:cxnSp>
        </p:grpSp>
      </p:grpSp>
      <p:pic>
        <p:nvPicPr>
          <p:cNvPr id="3" name="Imag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71953" y="4243562"/>
            <a:ext cx="714195" cy="714195"/>
          </a:xfrm>
          <a:prstGeom prst="rect">
            <a:avLst/>
          </a:prstGeom>
        </p:spPr>
      </p:pic>
      <p:cxnSp>
        <p:nvCxnSpPr>
          <p:cNvPr id="116" name="Connecteur droit avec flèche 115"/>
          <p:cNvCxnSpPr/>
          <p:nvPr/>
        </p:nvCxnSpPr>
        <p:spPr>
          <a:xfrm>
            <a:off x="1972031" y="3740730"/>
            <a:ext cx="382459" cy="772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7" name="Image 1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3521149" y="4243562"/>
            <a:ext cx="714195" cy="714195"/>
          </a:xfrm>
          <a:prstGeom prst="rect">
            <a:avLst/>
          </a:prstGeom>
        </p:spPr>
      </p:pic>
      <p:pic>
        <p:nvPicPr>
          <p:cNvPr id="118" name="Image 117"/>
          <p:cNvPicPr>
            <a:picLocks noChangeAspect="1"/>
          </p:cNvPicPr>
          <p:nvPr/>
        </p:nvPicPr>
        <p:blipFill>
          <a:blip r:embed="rId21">
            <a:duotone>
              <a:schemeClr val="bg2">
                <a:shade val="45000"/>
                <a:satMod val="135000"/>
              </a:schemeClr>
              <a:prstClr val="white"/>
            </a:duotone>
          </a:blip>
          <a:stretch>
            <a:fillRect/>
          </a:stretch>
        </p:blipFill>
        <p:spPr>
          <a:xfrm>
            <a:off x="5168167" y="980903"/>
            <a:ext cx="1402390" cy="1429621"/>
          </a:xfrm>
          <a:prstGeom prst="rect">
            <a:avLst/>
          </a:prstGeom>
        </p:spPr>
      </p:pic>
      <p:pic>
        <p:nvPicPr>
          <p:cNvPr id="119" name="Image 1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327690" y="5640436"/>
            <a:ext cx="644412" cy="644412"/>
          </a:xfrm>
          <a:prstGeom prst="rect">
            <a:avLst/>
          </a:prstGeom>
        </p:spPr>
      </p:pic>
      <p:pic>
        <p:nvPicPr>
          <p:cNvPr id="120" name="Image 119"/>
          <p:cNvPicPr>
            <a:picLocks noChangeAspect="1"/>
          </p:cNvPicPr>
          <p:nvPr/>
        </p:nvPicPr>
        <p:blipFill>
          <a:blip r:embed="rId23">
            <a:extLst>
              <a:ext uri="{BEBA8EAE-BF5A-486C-A8C5-ECC9F3942E4B}">
                <a14:imgProps xmlns:a14="http://schemas.microsoft.com/office/drawing/2010/main">
                  <a14:imgLayer r:embed="rId24">
                    <a14:imgEffect>
                      <a14:backgroundRemoval t="0" b="98847" l="6404" r="96552"/>
                    </a14:imgEffect>
                  </a14:imgLayer>
                </a14:imgProps>
              </a:ext>
            </a:extLst>
          </a:blip>
          <a:stretch>
            <a:fillRect/>
          </a:stretch>
        </p:blipFill>
        <p:spPr>
          <a:xfrm rot="9302906" flipH="1">
            <a:off x="5722687" y="5680593"/>
            <a:ext cx="299981" cy="512775"/>
          </a:xfrm>
          <a:prstGeom prst="rect">
            <a:avLst/>
          </a:prstGeom>
        </p:spPr>
      </p:pic>
      <p:pic>
        <p:nvPicPr>
          <p:cNvPr id="121" name="Image 12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87582" y="4790656"/>
            <a:ext cx="678091" cy="678091"/>
          </a:xfrm>
          <a:prstGeom prst="rect">
            <a:avLst/>
          </a:prstGeom>
        </p:spPr>
      </p:pic>
      <p:pic>
        <p:nvPicPr>
          <p:cNvPr id="12" name="Image 11"/>
          <p:cNvPicPr>
            <a:picLocks noChangeAspect="1"/>
          </p:cNvPicPr>
          <p:nvPr/>
        </p:nvPicPr>
        <p:blipFill>
          <a:blip r:embed="rId26">
            <a:extLst>
              <a:ext uri="{BEBA8EAE-BF5A-486C-A8C5-ECC9F3942E4B}">
                <a14:imgProps xmlns:a14="http://schemas.microsoft.com/office/drawing/2010/main">
                  <a14:imgLayer r:embed="rId27">
                    <a14:imgEffect>
                      <a14:brightnessContrast bright="20000" contrast="-40000"/>
                    </a14:imgEffect>
                  </a14:imgLayer>
                </a14:imgProps>
              </a:ext>
            </a:extLst>
          </a:blip>
          <a:stretch>
            <a:fillRect/>
          </a:stretch>
        </p:blipFill>
        <p:spPr>
          <a:xfrm>
            <a:off x="8507722" y="4866002"/>
            <a:ext cx="529386" cy="624404"/>
          </a:xfrm>
          <a:prstGeom prst="rect">
            <a:avLst/>
          </a:prstGeom>
        </p:spPr>
      </p:pic>
      <p:cxnSp>
        <p:nvCxnSpPr>
          <p:cNvPr id="122" name="Connecteur droit avec flèche 121"/>
          <p:cNvCxnSpPr/>
          <p:nvPr/>
        </p:nvCxnSpPr>
        <p:spPr>
          <a:xfrm>
            <a:off x="7098750" y="5204088"/>
            <a:ext cx="326081" cy="3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Connecteur droit avec flèche 122"/>
          <p:cNvCxnSpPr/>
          <p:nvPr/>
        </p:nvCxnSpPr>
        <p:spPr>
          <a:xfrm flipH="1">
            <a:off x="5941672" y="5504851"/>
            <a:ext cx="228073" cy="24240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24" name="Connecteur droit avec flèche 123"/>
          <p:cNvCxnSpPr/>
          <p:nvPr/>
        </p:nvCxnSpPr>
        <p:spPr>
          <a:xfrm flipV="1">
            <a:off x="6247327" y="5993695"/>
            <a:ext cx="851423" cy="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7" name="Connecteur en arc 26"/>
          <p:cNvCxnSpPr>
            <a:stCxn id="125" idx="0"/>
            <a:endCxn id="49" idx="3"/>
          </p:cNvCxnSpPr>
          <p:nvPr/>
        </p:nvCxnSpPr>
        <p:spPr>
          <a:xfrm rot="16200000" flipV="1">
            <a:off x="8614736" y="3360368"/>
            <a:ext cx="1099841" cy="1751717"/>
          </a:xfrm>
          <a:prstGeom prst="curvedConnector2">
            <a:avLst/>
          </a:prstGeom>
          <a:ln>
            <a:prstDash val="lgDash"/>
            <a:tailEnd type="triangle"/>
          </a:ln>
        </p:spPr>
        <p:style>
          <a:lnRef idx="1">
            <a:schemeClr val="dk1"/>
          </a:lnRef>
          <a:fillRef idx="0">
            <a:schemeClr val="dk1"/>
          </a:fillRef>
          <a:effectRef idx="0">
            <a:schemeClr val="dk1"/>
          </a:effectRef>
          <a:fontRef idx="minor">
            <a:schemeClr val="tx1"/>
          </a:fontRef>
        </p:style>
      </p:cxnSp>
      <p:pic>
        <p:nvPicPr>
          <p:cNvPr id="125" name="Picture 1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731501" y="4786147"/>
            <a:ext cx="618025" cy="692614"/>
          </a:xfrm>
          <a:prstGeom prst="rect">
            <a:avLst/>
          </a:prstGeom>
        </p:spPr>
      </p:pic>
      <p:pic>
        <p:nvPicPr>
          <p:cNvPr id="37" name="Image 36"/>
          <p:cNvPicPr>
            <a:picLocks noChangeAspect="1"/>
          </p:cNvPicPr>
          <p:nvPr/>
        </p:nvPicPr>
        <p:blipFill>
          <a:blip r:embed="rId29"/>
          <a:stretch>
            <a:fillRect/>
          </a:stretch>
        </p:blipFill>
        <p:spPr>
          <a:xfrm>
            <a:off x="9733616" y="5758983"/>
            <a:ext cx="542743" cy="502326"/>
          </a:xfrm>
          <a:prstGeom prst="rect">
            <a:avLst/>
          </a:prstGeom>
        </p:spPr>
      </p:pic>
      <p:cxnSp>
        <p:nvCxnSpPr>
          <p:cNvPr id="126" name="Connecteur droit avec flèche 125"/>
          <p:cNvCxnSpPr/>
          <p:nvPr/>
        </p:nvCxnSpPr>
        <p:spPr>
          <a:xfrm>
            <a:off x="9079769" y="5456140"/>
            <a:ext cx="592444" cy="364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7" name="Connecteur droit avec flèche 126"/>
          <p:cNvCxnSpPr/>
          <p:nvPr/>
        </p:nvCxnSpPr>
        <p:spPr>
          <a:xfrm>
            <a:off x="9081746" y="5178204"/>
            <a:ext cx="5904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4" name="Image 133"/>
          <p:cNvPicPr>
            <a:picLocks noChangeAspect="1"/>
          </p:cNvPicPr>
          <p:nvPr/>
        </p:nvPicPr>
        <p:blipFill>
          <a:blip r:embed="rId30">
            <a:extLst>
              <a:ext uri="{BEBA8EAE-BF5A-486C-A8C5-ECC9F3942E4B}">
                <a14:imgProps xmlns:a14="http://schemas.microsoft.com/office/drawing/2010/main">
                  <a14:imgLayer r:embed="rId31">
                    <a14:imgEffect>
                      <a14:backgroundRemoval t="2273" b="93750" l="9341" r="89011"/>
                    </a14:imgEffect>
                  </a14:imgLayer>
                </a14:imgProps>
              </a:ext>
            </a:extLst>
          </a:blip>
          <a:stretch>
            <a:fillRect/>
          </a:stretch>
        </p:blipFill>
        <p:spPr>
          <a:xfrm>
            <a:off x="10474800" y="2965311"/>
            <a:ext cx="408522" cy="395055"/>
          </a:xfrm>
          <a:prstGeom prst="rect">
            <a:avLst/>
          </a:prstGeom>
        </p:spPr>
      </p:pic>
      <p:sp>
        <p:nvSpPr>
          <p:cNvPr id="135" name="ZoneTexte 134"/>
          <p:cNvSpPr txBox="1"/>
          <p:nvPr/>
        </p:nvSpPr>
        <p:spPr>
          <a:xfrm>
            <a:off x="9330664" y="1651542"/>
            <a:ext cx="2029437" cy="954107"/>
          </a:xfrm>
          <a:prstGeom prst="rect">
            <a:avLst/>
          </a:prstGeom>
          <a:noFill/>
        </p:spPr>
        <p:txBody>
          <a:bodyPr wrap="square" rtlCol="0">
            <a:spAutoFit/>
          </a:bodyPr>
          <a:lstStyle/>
          <a:p>
            <a:pPr marL="200025" indent="-200025">
              <a:buFont typeface="Arial" panose="020B0604020202020204" pitchFamily="34" charset="0"/>
              <a:buChar char="•"/>
            </a:pPr>
            <a:r>
              <a:rPr lang="fr-BE" sz="1400" dirty="0">
                <a:solidFill>
                  <a:srgbClr val="003399"/>
                </a:solidFill>
              </a:rPr>
              <a:t>Evénement </a:t>
            </a:r>
          </a:p>
          <a:p>
            <a:pPr marL="200025" indent="-200025">
              <a:buFont typeface="Arial" panose="020B0604020202020204" pitchFamily="34" charset="0"/>
              <a:buChar char="•"/>
            </a:pPr>
            <a:r>
              <a:rPr lang="fr-BE" sz="1400" dirty="0">
                <a:solidFill>
                  <a:srgbClr val="003399"/>
                </a:solidFill>
              </a:rPr>
              <a:t>Spécialité</a:t>
            </a:r>
          </a:p>
          <a:p>
            <a:pPr marL="200025" indent="-200025">
              <a:buFont typeface="Arial" panose="020B0604020202020204" pitchFamily="34" charset="0"/>
              <a:buChar char="•"/>
            </a:pPr>
            <a:r>
              <a:rPr lang="fr-BE" sz="1400" dirty="0">
                <a:solidFill>
                  <a:srgbClr val="003399"/>
                </a:solidFill>
              </a:rPr>
              <a:t>Médical/Nurse</a:t>
            </a:r>
          </a:p>
          <a:p>
            <a:pPr marL="200025" indent="-200025">
              <a:buFont typeface="Arial" panose="020B0604020202020204" pitchFamily="34" charset="0"/>
              <a:buChar char="•"/>
            </a:pPr>
            <a:r>
              <a:rPr lang="fr-BE" sz="1400" dirty="0">
                <a:solidFill>
                  <a:srgbClr val="003399"/>
                </a:solidFill>
              </a:rPr>
              <a:t>... euh....?</a:t>
            </a:r>
          </a:p>
        </p:txBody>
      </p:sp>
      <p:pic>
        <p:nvPicPr>
          <p:cNvPr id="138" name="Picture 8"/>
          <p:cNvPicPr>
            <a:picLocks noChangeAspect="1"/>
          </p:cNvPicPr>
          <p:nvPr/>
        </p:nvPicPr>
        <p:blipFill>
          <a:blip r:embed="rId32"/>
          <a:stretch>
            <a:fillRect/>
          </a:stretch>
        </p:blipFill>
        <p:spPr>
          <a:xfrm>
            <a:off x="10546379" y="1028809"/>
            <a:ext cx="815684" cy="756000"/>
          </a:xfrm>
          <a:prstGeom prst="rect">
            <a:avLst/>
          </a:prstGeom>
        </p:spPr>
      </p:pic>
      <p:cxnSp>
        <p:nvCxnSpPr>
          <p:cNvPr id="128" name="Connecteur droit avec flèche 127"/>
          <p:cNvCxnSpPr/>
          <p:nvPr/>
        </p:nvCxnSpPr>
        <p:spPr>
          <a:xfrm flipV="1">
            <a:off x="4375258" y="3489713"/>
            <a:ext cx="2111036" cy="11109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9" name="ZoneTexte 128"/>
          <p:cNvSpPr txBox="1"/>
          <p:nvPr/>
        </p:nvSpPr>
        <p:spPr>
          <a:xfrm rot="21001243">
            <a:off x="4273563" y="3091666"/>
            <a:ext cx="1421223" cy="276999"/>
          </a:xfrm>
          <a:prstGeom prst="rect">
            <a:avLst/>
          </a:prstGeom>
          <a:noFill/>
        </p:spPr>
        <p:txBody>
          <a:bodyPr wrap="square" rtlCol="0">
            <a:spAutoFit/>
          </a:bodyPr>
          <a:lstStyle/>
          <a:p>
            <a:r>
              <a:rPr lang="fr-BE" sz="1200" dirty="0">
                <a:solidFill>
                  <a:srgbClr val="003399"/>
                </a:solidFill>
              </a:rPr>
              <a:t>Notes scannées</a:t>
            </a:r>
          </a:p>
        </p:txBody>
      </p:sp>
      <p:sp>
        <p:nvSpPr>
          <p:cNvPr id="130" name="ZoneTexte 129"/>
          <p:cNvSpPr txBox="1"/>
          <p:nvPr/>
        </p:nvSpPr>
        <p:spPr>
          <a:xfrm rot="20007909">
            <a:off x="4254874" y="3759281"/>
            <a:ext cx="2233186" cy="276999"/>
          </a:xfrm>
          <a:prstGeom prst="rect">
            <a:avLst/>
          </a:prstGeom>
          <a:noFill/>
        </p:spPr>
        <p:txBody>
          <a:bodyPr wrap="square" rtlCol="0">
            <a:spAutoFit/>
          </a:bodyPr>
          <a:lstStyle/>
          <a:p>
            <a:r>
              <a:rPr lang="fr-BE" sz="1200" dirty="0">
                <a:solidFill>
                  <a:srgbClr val="003399"/>
                </a:solidFill>
              </a:rPr>
              <a:t>Formulaires/saisie structurée</a:t>
            </a:r>
          </a:p>
        </p:txBody>
      </p:sp>
      <p:pic>
        <p:nvPicPr>
          <p:cNvPr id="31" name="Image 30"/>
          <p:cNvPicPr>
            <a:picLocks noChangeAspect="1"/>
          </p:cNvPicPr>
          <p:nvPr/>
        </p:nvPicPr>
        <p:blipFill>
          <a:blip r:embed="rId33"/>
          <a:stretch>
            <a:fillRect/>
          </a:stretch>
        </p:blipFill>
        <p:spPr>
          <a:xfrm>
            <a:off x="10382400" y="5747261"/>
            <a:ext cx="252000" cy="238901"/>
          </a:xfrm>
          <a:prstGeom prst="rect">
            <a:avLst/>
          </a:prstGeom>
        </p:spPr>
      </p:pic>
      <p:sp>
        <p:nvSpPr>
          <p:cNvPr id="32" name="ZoneTexte 31"/>
          <p:cNvSpPr txBox="1"/>
          <p:nvPr/>
        </p:nvSpPr>
        <p:spPr>
          <a:xfrm>
            <a:off x="10352557" y="5914747"/>
            <a:ext cx="792205" cy="369332"/>
          </a:xfrm>
          <a:prstGeom prst="rect">
            <a:avLst/>
          </a:prstGeom>
          <a:noFill/>
        </p:spPr>
        <p:txBody>
          <a:bodyPr wrap="none" rtlCol="0">
            <a:spAutoFit/>
          </a:bodyPr>
          <a:lstStyle/>
          <a:p>
            <a:r>
              <a:rPr lang="fr-BE" dirty="0" err="1"/>
              <a:t>GDPR</a:t>
            </a:r>
            <a:r>
              <a:rPr lang="fr-BE" dirty="0"/>
              <a:t>!</a:t>
            </a:r>
          </a:p>
        </p:txBody>
      </p:sp>
      <p:sp>
        <p:nvSpPr>
          <p:cNvPr id="131" name="ZoneTexte 130"/>
          <p:cNvSpPr txBox="1"/>
          <p:nvPr/>
        </p:nvSpPr>
        <p:spPr>
          <a:xfrm>
            <a:off x="4889686" y="5900949"/>
            <a:ext cx="1141477" cy="276999"/>
          </a:xfrm>
          <a:prstGeom prst="rect">
            <a:avLst/>
          </a:prstGeom>
          <a:noFill/>
        </p:spPr>
        <p:txBody>
          <a:bodyPr wrap="square" rtlCol="0">
            <a:spAutoFit/>
          </a:bodyPr>
          <a:lstStyle/>
          <a:p>
            <a:r>
              <a:rPr lang="fr-BE" sz="1200" dirty="0">
                <a:solidFill>
                  <a:srgbClr val="003399"/>
                </a:solidFill>
              </a:rPr>
              <a:t>Ré-encodage</a:t>
            </a:r>
          </a:p>
        </p:txBody>
      </p:sp>
      <p:sp>
        <p:nvSpPr>
          <p:cNvPr id="132" name="ZoneTexte 131"/>
          <p:cNvSpPr txBox="1"/>
          <p:nvPr/>
        </p:nvSpPr>
        <p:spPr>
          <a:xfrm>
            <a:off x="5584760" y="6230610"/>
            <a:ext cx="2325939" cy="276999"/>
          </a:xfrm>
          <a:prstGeom prst="rect">
            <a:avLst/>
          </a:prstGeom>
          <a:noFill/>
        </p:spPr>
        <p:txBody>
          <a:bodyPr wrap="square" rtlCol="0">
            <a:spAutoFit/>
          </a:bodyPr>
          <a:lstStyle/>
          <a:p>
            <a:r>
              <a:rPr lang="fr-BE" sz="1200" dirty="0">
                <a:solidFill>
                  <a:srgbClr val="003399"/>
                </a:solidFill>
              </a:rPr>
              <a:t>Logiciels multiples pas vraie suite</a:t>
            </a:r>
          </a:p>
        </p:txBody>
      </p:sp>
      <p:pic>
        <p:nvPicPr>
          <p:cNvPr id="4" name="Image 3"/>
          <p:cNvPicPr>
            <a:picLocks noChangeAspect="1"/>
          </p:cNvPicPr>
          <p:nvPr/>
        </p:nvPicPr>
        <p:blipFill>
          <a:blip r:embed="rId34"/>
          <a:stretch>
            <a:fillRect/>
          </a:stretch>
        </p:blipFill>
        <p:spPr>
          <a:xfrm>
            <a:off x="6432316" y="4908776"/>
            <a:ext cx="202030" cy="136692"/>
          </a:xfrm>
          <a:prstGeom prst="rect">
            <a:avLst/>
          </a:prstGeom>
        </p:spPr>
      </p:pic>
      <p:pic>
        <p:nvPicPr>
          <p:cNvPr id="133" name="Image 132"/>
          <p:cNvPicPr>
            <a:picLocks noChangeAspect="1"/>
          </p:cNvPicPr>
          <p:nvPr/>
        </p:nvPicPr>
        <p:blipFill>
          <a:blip r:embed="rId34"/>
          <a:stretch>
            <a:fillRect/>
          </a:stretch>
        </p:blipFill>
        <p:spPr>
          <a:xfrm>
            <a:off x="7434805" y="5740033"/>
            <a:ext cx="209825" cy="141966"/>
          </a:xfrm>
          <a:prstGeom prst="rect">
            <a:avLst/>
          </a:prstGeom>
        </p:spPr>
      </p:pic>
      <p:pic>
        <p:nvPicPr>
          <p:cNvPr id="136" name="Image 135"/>
          <p:cNvPicPr>
            <a:picLocks noChangeAspect="1"/>
          </p:cNvPicPr>
          <p:nvPr/>
        </p:nvPicPr>
        <p:blipFill>
          <a:blip r:embed="rId34">
            <a:duotone>
              <a:prstClr val="black"/>
              <a:schemeClr val="accent6">
                <a:tint val="45000"/>
                <a:satMod val="400000"/>
              </a:schemeClr>
            </a:duotone>
          </a:blip>
          <a:stretch>
            <a:fillRect/>
          </a:stretch>
        </p:blipFill>
        <p:spPr>
          <a:xfrm>
            <a:off x="7574949" y="5816488"/>
            <a:ext cx="197951" cy="133933"/>
          </a:xfrm>
          <a:prstGeom prst="rect">
            <a:avLst/>
          </a:prstGeom>
        </p:spPr>
      </p:pic>
      <p:pic>
        <p:nvPicPr>
          <p:cNvPr id="137" name="Image 136"/>
          <p:cNvPicPr>
            <a:picLocks noChangeAspect="1"/>
          </p:cNvPicPr>
          <p:nvPr/>
        </p:nvPicPr>
        <p:blipFill>
          <a:blip r:embed="rId34">
            <a:duotone>
              <a:prstClr val="black"/>
              <a:schemeClr val="accent3">
                <a:tint val="45000"/>
                <a:satMod val="400000"/>
              </a:schemeClr>
            </a:duotone>
          </a:blip>
          <a:stretch>
            <a:fillRect/>
          </a:stretch>
        </p:blipFill>
        <p:spPr>
          <a:xfrm>
            <a:off x="7664949" y="5871926"/>
            <a:ext cx="180000" cy="121787"/>
          </a:xfrm>
          <a:prstGeom prst="rect">
            <a:avLst/>
          </a:prstGeom>
        </p:spPr>
      </p:pic>
      <p:pic>
        <p:nvPicPr>
          <p:cNvPr id="139" name="Image 138"/>
          <p:cNvPicPr>
            <a:picLocks noChangeAspect="1"/>
          </p:cNvPicPr>
          <p:nvPr/>
        </p:nvPicPr>
        <p:blipFill>
          <a:blip r:embed="rId34">
            <a:duotone>
              <a:prstClr val="black"/>
              <a:schemeClr val="accent5">
                <a:tint val="45000"/>
                <a:satMod val="400000"/>
              </a:schemeClr>
            </a:duotone>
          </a:blip>
          <a:stretch>
            <a:fillRect/>
          </a:stretch>
        </p:blipFill>
        <p:spPr>
          <a:xfrm>
            <a:off x="7520385" y="5929473"/>
            <a:ext cx="180000" cy="121787"/>
          </a:xfrm>
          <a:prstGeom prst="rect">
            <a:avLst/>
          </a:prstGeom>
        </p:spPr>
      </p:pic>
      <p:sp>
        <p:nvSpPr>
          <p:cNvPr id="140" name="ZoneTexte 139"/>
          <p:cNvSpPr txBox="1"/>
          <p:nvPr/>
        </p:nvSpPr>
        <p:spPr>
          <a:xfrm>
            <a:off x="10430608" y="4916594"/>
            <a:ext cx="1688002" cy="523220"/>
          </a:xfrm>
          <a:prstGeom prst="rect">
            <a:avLst/>
          </a:prstGeom>
          <a:noFill/>
        </p:spPr>
        <p:txBody>
          <a:bodyPr wrap="square" rtlCol="0">
            <a:spAutoFit/>
          </a:bodyPr>
          <a:lstStyle/>
          <a:p>
            <a:r>
              <a:rPr lang="fr-BE" sz="1400" dirty="0">
                <a:solidFill>
                  <a:srgbClr val="003399"/>
                </a:solidFill>
              </a:rPr>
              <a:t>(Pas d'historisation de versions)</a:t>
            </a:r>
          </a:p>
        </p:txBody>
      </p:sp>
    </p:spTree>
    <p:extLst>
      <p:ext uri="{BB962C8B-B14F-4D97-AF65-F5344CB8AC3E}">
        <p14:creationId xmlns:p14="http://schemas.microsoft.com/office/powerpoint/2010/main" val="268233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4"/>
          <p:cNvPicPr>
            <a:picLocks noChangeAspect="1"/>
          </p:cNvPicPr>
          <p:nvPr/>
        </p:nvPicPr>
        <p:blipFill>
          <a:blip r:embed="rId3">
            <a:extLst>
              <a:ext uri="{BEBA8EAE-BF5A-486C-A8C5-ECC9F3942E4B}">
                <a14:imgProps xmlns:a14="http://schemas.microsoft.com/office/drawing/2010/main">
                  <a14:imgLayer r:embed="rId4">
                    <a14:imgEffect>
                      <a14:backgroundRemoval t="201" b="99197" l="0" r="98592">
                        <a14:foregroundMark x1="50352" y1="15663" x2="50352" y2="15663"/>
                        <a14:foregroundMark x1="36972" y1="9438" x2="36972" y2="9438"/>
                        <a14:foregroundMark x1="22183" y1="21486" x2="22183" y2="21486"/>
                        <a14:foregroundMark x1="28873" y1="51205" x2="28873" y2="51205"/>
                        <a14:foregroundMark x1="95070" y1="50000" x2="95070" y2="50000"/>
                        <a14:foregroundMark x1="94718" y1="48594" x2="94718" y2="48594"/>
                        <a14:foregroundMark x1="90493" y1="45382" x2="90493" y2="45382"/>
                        <a14:foregroundMark x1="53169" y1="26104" x2="53169" y2="26104"/>
                        <a14:foregroundMark x1="59507" y1="23293" x2="59507" y2="23293"/>
                        <a14:foregroundMark x1="47887" y1="20482" x2="47887" y2="20482"/>
                        <a14:foregroundMark x1="41549" y1="11847" x2="41549" y2="11847"/>
                        <a14:foregroundMark x1="38732" y1="6024" x2="38732" y2="6024"/>
                        <a14:foregroundMark x1="48239" y1="6225" x2="48239" y2="6225"/>
                        <a14:foregroundMark x1="46831" y1="11446" x2="46831" y2="11446"/>
                        <a14:foregroundMark x1="56690" y1="8835" x2="56690" y2="8835"/>
                        <a14:foregroundMark x1="91901" y1="52008" x2="91901" y2="52008"/>
                        <a14:foregroundMark x1="94718" y1="51807" x2="94718" y2="51807"/>
                        <a14:foregroundMark x1="94366" y1="47189" x2="94366" y2="47189"/>
                        <a14:foregroundMark x1="92958" y1="46386" x2="92958" y2="46386"/>
                        <a14:foregroundMark x1="97535" y1="47590" x2="97535" y2="47590"/>
                        <a14:foregroundMark x1="94718" y1="53213" x2="94718" y2="53213"/>
                        <a14:foregroundMark x1="92254" y1="53815" x2="92254" y2="53815"/>
                        <a14:foregroundMark x1="88028" y1="53815" x2="88028" y2="53815"/>
                      </a14:backgroundRemoval>
                    </a14:imgEffect>
                  </a14:imgLayer>
                </a14:imgProps>
              </a:ext>
            </a:extLst>
          </a:blip>
          <a:stretch>
            <a:fillRect/>
          </a:stretch>
        </p:blipFill>
        <p:spPr>
          <a:xfrm flipH="1">
            <a:off x="7018663" y="2554693"/>
            <a:ext cx="734987" cy="1288817"/>
          </a:xfrm>
          <a:prstGeom prst="rect">
            <a:avLst/>
          </a:prstGeom>
        </p:spPr>
      </p:pic>
      <p:pic>
        <p:nvPicPr>
          <p:cNvPr id="184" name="Picture 19" descr="A picture containing computer&#10;&#10;Description automatically generated">
            <a:extLst>
              <a:ext uri="{FF2B5EF4-FFF2-40B4-BE49-F238E27FC236}">
                <a16:creationId xmlns:a16="http://schemas.microsoft.com/office/drawing/2014/main" id="{49210498-7E8F-45C4-BDF9-69ED3A18BAD1}"/>
              </a:ext>
            </a:extLst>
          </p:cNvPr>
          <p:cNvPicPr>
            <a:picLocks noChangeAspect="1"/>
          </p:cNvPicPr>
          <p:nvPr/>
        </p:nvPicPr>
        <p:blipFill rotWithShape="1">
          <a:blip r:embed="rId5" cstate="print">
            <a:alphaModFix amt="50000"/>
            <a:extLst>
              <a:ext uri="{28A0092B-C50C-407E-A947-70E740481C1C}">
                <a14:useLocalDpi xmlns:a14="http://schemas.microsoft.com/office/drawing/2010/main" val="0"/>
              </a:ext>
            </a:extLst>
          </a:blip>
          <a:srcRect l="12828" r="28031"/>
          <a:stretch/>
        </p:blipFill>
        <p:spPr>
          <a:xfrm>
            <a:off x="3830040" y="1062994"/>
            <a:ext cx="1166771" cy="986428"/>
          </a:xfrm>
          <a:prstGeom prst="rect">
            <a:avLst/>
          </a:prstGeom>
        </p:spPr>
      </p:pic>
      <p:sp>
        <p:nvSpPr>
          <p:cNvPr id="2" name="Titre 1"/>
          <p:cNvSpPr>
            <a:spLocks noGrp="1"/>
          </p:cNvSpPr>
          <p:nvPr>
            <p:ph type="title"/>
          </p:nvPr>
        </p:nvSpPr>
        <p:spPr>
          <a:xfrm>
            <a:off x="999902" y="102133"/>
            <a:ext cx="10265181" cy="564793"/>
          </a:xfrm>
        </p:spPr>
        <p:txBody>
          <a:bodyPr>
            <a:noAutofit/>
          </a:bodyPr>
          <a:lstStyle/>
          <a:p>
            <a:r>
              <a:rPr lang="fr-BE" sz="3200" b="1" dirty="0" err="1">
                <a:latin typeface="+mj-lt"/>
              </a:rPr>
              <a:t>Tomorrow</a:t>
            </a:r>
            <a:endParaRPr lang="fr-BE" sz="3200" b="1" dirty="0">
              <a:latin typeface="+mj-lt"/>
            </a:endParaRPr>
          </a:p>
        </p:txBody>
      </p:sp>
      <p:cxnSp>
        <p:nvCxnSpPr>
          <p:cNvPr id="39" name="Connecteur droit 2"/>
          <p:cNvCxnSpPr/>
          <p:nvPr/>
        </p:nvCxnSpPr>
        <p:spPr>
          <a:xfrm>
            <a:off x="999903" y="794237"/>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1982" y="2648680"/>
            <a:ext cx="2802645" cy="2802645"/>
          </a:xfrm>
          <a:prstGeom prst="rect">
            <a:avLst/>
          </a:prstGeom>
        </p:spPr>
      </p:pic>
      <p:pic>
        <p:nvPicPr>
          <p:cNvPr id="8" name="Image 7"/>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ackgroundRemoval t="3125" b="95208" l="2057" r="99229">
                        <a14:foregroundMark x1="22365" y1="51042" x2="22365" y2="51042"/>
                        <a14:foregroundMark x1="7969" y1="87292" x2="7969" y2="87292"/>
                        <a14:foregroundMark x1="6041" y1="86458" x2="6041" y2="86458"/>
                      </a14:backgroundRemoval>
                    </a14:imgEffect>
                  </a14:imgLayer>
                </a14:imgProps>
              </a:ext>
            </a:extLst>
          </a:blip>
          <a:stretch>
            <a:fillRect/>
          </a:stretch>
        </p:blipFill>
        <p:spPr>
          <a:xfrm>
            <a:off x="403112" y="1977068"/>
            <a:ext cx="1494825" cy="922257"/>
          </a:xfrm>
          <a:prstGeom prst="rect">
            <a:avLst/>
          </a:prstGeom>
        </p:spPr>
      </p:pic>
      <p:sp>
        <p:nvSpPr>
          <p:cNvPr id="128" name="ZoneTexte 127"/>
          <p:cNvSpPr txBox="1"/>
          <p:nvPr/>
        </p:nvSpPr>
        <p:spPr>
          <a:xfrm>
            <a:off x="2328561" y="2124733"/>
            <a:ext cx="2059136" cy="1107996"/>
          </a:xfrm>
          <a:prstGeom prst="rect">
            <a:avLst/>
          </a:prstGeom>
          <a:noFill/>
        </p:spPr>
        <p:txBody>
          <a:bodyPr wrap="square" rtlCol="0">
            <a:spAutoFit/>
          </a:bodyPr>
          <a:lstStyle/>
          <a:p>
            <a:r>
              <a:rPr lang="fr-BE" sz="1100" dirty="0">
                <a:solidFill>
                  <a:srgbClr val="003399"/>
                </a:solidFill>
              </a:rPr>
              <a:t>Mobile </a:t>
            </a:r>
            <a:r>
              <a:rPr lang="fr-BE" sz="1100" dirty="0" err="1">
                <a:solidFill>
                  <a:srgbClr val="003399"/>
                </a:solidFill>
              </a:rPr>
              <a:t>apps</a:t>
            </a:r>
            <a:endParaRPr lang="fr-BE" sz="1100" dirty="0">
              <a:solidFill>
                <a:srgbClr val="003399"/>
              </a:solidFill>
            </a:endParaRPr>
          </a:p>
          <a:p>
            <a:pPr marL="85725" indent="-85725">
              <a:buFont typeface="Arial" panose="020B0604020202020204" pitchFamily="34" charset="0"/>
              <a:buChar char="•"/>
            </a:pPr>
            <a:r>
              <a:rPr lang="fr-BE" sz="1100" dirty="0">
                <a:solidFill>
                  <a:srgbClr val="0070C0"/>
                </a:solidFill>
              </a:rPr>
              <a:t>Préadmission</a:t>
            </a:r>
          </a:p>
          <a:p>
            <a:pPr marL="85725" indent="-85725">
              <a:buFont typeface="Arial" panose="020B0604020202020204" pitchFamily="34" charset="0"/>
              <a:buChar char="•"/>
            </a:pPr>
            <a:r>
              <a:rPr lang="fr-BE" sz="1100" dirty="0" err="1">
                <a:solidFill>
                  <a:srgbClr val="0070C0"/>
                </a:solidFill>
              </a:rPr>
              <a:t>HAD</a:t>
            </a:r>
            <a:r>
              <a:rPr lang="fr-BE" sz="1100" dirty="0">
                <a:solidFill>
                  <a:srgbClr val="0070C0"/>
                </a:solidFill>
              </a:rPr>
              <a:t>/Suivi (objets connectés)</a:t>
            </a:r>
          </a:p>
          <a:p>
            <a:pPr marL="85725" indent="-85725">
              <a:buFont typeface="Arial" panose="020B0604020202020204" pitchFamily="34" charset="0"/>
              <a:buChar char="•"/>
            </a:pPr>
            <a:r>
              <a:rPr lang="fr-BE" sz="1100" dirty="0">
                <a:solidFill>
                  <a:srgbClr val="0070C0"/>
                </a:solidFill>
              </a:rPr>
              <a:t>Télémédecine</a:t>
            </a:r>
          </a:p>
          <a:p>
            <a:pPr marL="85725" indent="-85725">
              <a:buFont typeface="Arial" panose="020B0604020202020204" pitchFamily="34" charset="0"/>
              <a:buChar char="•"/>
            </a:pPr>
            <a:r>
              <a:rPr lang="fr-BE" sz="1100" dirty="0">
                <a:solidFill>
                  <a:srgbClr val="0070C0"/>
                </a:solidFill>
              </a:rPr>
              <a:t>Education</a:t>
            </a:r>
          </a:p>
          <a:p>
            <a:pPr marL="85725" indent="-85725">
              <a:buFont typeface="Arial" panose="020B0604020202020204" pitchFamily="34" charset="0"/>
              <a:buChar char="•"/>
            </a:pPr>
            <a:r>
              <a:rPr lang="fr-BE" sz="1100" dirty="0">
                <a:solidFill>
                  <a:srgbClr val="0070C0"/>
                </a:solidFill>
              </a:rPr>
              <a:t>...</a:t>
            </a:r>
          </a:p>
        </p:txBody>
      </p:sp>
      <p:cxnSp>
        <p:nvCxnSpPr>
          <p:cNvPr id="132" name="Connecteur droit avec flèche 131"/>
          <p:cNvCxnSpPr/>
          <p:nvPr/>
        </p:nvCxnSpPr>
        <p:spPr>
          <a:xfrm>
            <a:off x="5588431" y="2467627"/>
            <a:ext cx="654600" cy="355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9"/>
          <a:stretch>
            <a:fillRect/>
          </a:stretch>
        </p:blipFill>
        <p:spPr>
          <a:xfrm>
            <a:off x="8275197" y="2707056"/>
            <a:ext cx="1043095" cy="732753"/>
          </a:xfrm>
          <a:prstGeom prst="rect">
            <a:avLst/>
          </a:prstGeom>
        </p:spPr>
      </p:pic>
      <p:pic>
        <p:nvPicPr>
          <p:cNvPr id="22" name="Image 21"/>
          <p:cNvPicPr>
            <a:picLocks noChangeAspect="1"/>
          </p:cNvPicPr>
          <p:nvPr/>
        </p:nvPicPr>
        <p:blipFill>
          <a:blip r:embed="rId10"/>
          <a:stretch>
            <a:fillRect/>
          </a:stretch>
        </p:blipFill>
        <p:spPr>
          <a:xfrm>
            <a:off x="4643323" y="1730993"/>
            <a:ext cx="826059" cy="773611"/>
          </a:xfrm>
          <a:prstGeom prst="rect">
            <a:avLst/>
          </a:prstGeom>
        </p:spPr>
      </p:pic>
      <p:pic>
        <p:nvPicPr>
          <p:cNvPr id="23" name="Image 22"/>
          <p:cNvPicPr>
            <a:picLocks noChangeAspect="1"/>
          </p:cNvPicPr>
          <p:nvPr/>
        </p:nvPicPr>
        <p:blipFill>
          <a:blip r:embed="rId11"/>
          <a:stretch>
            <a:fillRect/>
          </a:stretch>
        </p:blipFill>
        <p:spPr>
          <a:xfrm>
            <a:off x="6366839" y="2741621"/>
            <a:ext cx="718155" cy="793446"/>
          </a:xfrm>
          <a:prstGeom prst="rect">
            <a:avLst/>
          </a:prstGeom>
        </p:spPr>
      </p:pic>
      <p:pic>
        <p:nvPicPr>
          <p:cNvPr id="38" name="Image 37"/>
          <p:cNvPicPr>
            <a:picLocks noChangeAspect="1"/>
          </p:cNvPicPr>
          <p:nvPr/>
        </p:nvPicPr>
        <p:blipFill>
          <a:blip r:embed="rId12"/>
          <a:stretch>
            <a:fillRect/>
          </a:stretch>
        </p:blipFill>
        <p:spPr>
          <a:xfrm>
            <a:off x="3309402" y="4250225"/>
            <a:ext cx="948083" cy="366305"/>
          </a:xfrm>
          <a:prstGeom prst="rect">
            <a:avLst/>
          </a:prstGeom>
          <a:ln>
            <a:solidFill>
              <a:srgbClr val="0070C0"/>
            </a:solidFill>
          </a:ln>
        </p:spPr>
      </p:pic>
      <p:cxnSp>
        <p:nvCxnSpPr>
          <p:cNvPr id="182" name="Connecteur droit avec flèche 181"/>
          <p:cNvCxnSpPr/>
          <p:nvPr/>
        </p:nvCxnSpPr>
        <p:spPr>
          <a:xfrm flipH="1" flipV="1">
            <a:off x="2412454" y="3869851"/>
            <a:ext cx="785624" cy="538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4" name="Image 203"/>
          <p:cNvPicPr>
            <a:picLocks noChangeAspect="1"/>
          </p:cNvPicPr>
          <p:nvPr/>
        </p:nvPicPr>
        <p:blipFill>
          <a:blip r:embed="rId13"/>
          <a:stretch>
            <a:fillRect/>
          </a:stretch>
        </p:blipFill>
        <p:spPr>
          <a:xfrm>
            <a:off x="6314046" y="1261855"/>
            <a:ext cx="1215356" cy="710196"/>
          </a:xfrm>
          <a:prstGeom prst="rect">
            <a:avLst/>
          </a:prstGeom>
        </p:spPr>
      </p:pic>
      <p:cxnSp>
        <p:nvCxnSpPr>
          <p:cNvPr id="211" name="Connecteur droit avec flèche 210"/>
          <p:cNvCxnSpPr/>
          <p:nvPr/>
        </p:nvCxnSpPr>
        <p:spPr>
          <a:xfrm flipV="1">
            <a:off x="5613961" y="1641337"/>
            <a:ext cx="629070" cy="298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Connecteur droit avec flèche 213"/>
          <p:cNvCxnSpPr/>
          <p:nvPr/>
        </p:nvCxnSpPr>
        <p:spPr>
          <a:xfrm flipV="1">
            <a:off x="7584909" y="1560780"/>
            <a:ext cx="5564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8" name="Image 217"/>
          <p:cNvPicPr>
            <a:picLocks noChangeAspect="1"/>
          </p:cNvPicPr>
          <p:nvPr/>
        </p:nvPicPr>
        <p:blipFill>
          <a:blip r:embed="rId14"/>
          <a:stretch>
            <a:fillRect/>
          </a:stretch>
        </p:blipFill>
        <p:spPr>
          <a:xfrm>
            <a:off x="8211437" y="990303"/>
            <a:ext cx="1170616" cy="1240766"/>
          </a:xfrm>
          <a:prstGeom prst="rect">
            <a:avLst/>
          </a:prstGeom>
        </p:spPr>
      </p:pic>
      <p:pic>
        <p:nvPicPr>
          <p:cNvPr id="219" name="Image 218"/>
          <p:cNvPicPr>
            <a:picLocks noChangeAspect="1"/>
          </p:cNvPicPr>
          <p:nvPr/>
        </p:nvPicPr>
        <p:blipFill rotWithShape="1">
          <a:blip r:embed="rId15"/>
          <a:srcRect l="45859" b="-4441"/>
          <a:stretch/>
        </p:blipFill>
        <p:spPr>
          <a:xfrm rot="20918853">
            <a:off x="8550780" y="1383058"/>
            <a:ext cx="126000" cy="61249"/>
          </a:xfrm>
          <a:prstGeom prst="rect">
            <a:avLst/>
          </a:prstGeom>
          <a:effectLst>
            <a:glow rad="38100">
              <a:srgbClr val="F4B183"/>
            </a:glow>
          </a:effectLst>
        </p:spPr>
      </p:pic>
      <p:pic>
        <p:nvPicPr>
          <p:cNvPr id="222" name="Image 221"/>
          <p:cNvPicPr>
            <a:picLocks noChangeAspect="1"/>
          </p:cNvPicPr>
          <p:nvPr/>
        </p:nvPicPr>
        <p:blipFill>
          <a:blip r:embed="rId16"/>
          <a:stretch>
            <a:fillRect/>
          </a:stretch>
        </p:blipFill>
        <p:spPr>
          <a:xfrm rot="21143864">
            <a:off x="8477250" y="1285845"/>
            <a:ext cx="159923" cy="79200"/>
          </a:xfrm>
          <a:prstGeom prst="rect">
            <a:avLst/>
          </a:prstGeom>
        </p:spPr>
      </p:pic>
      <p:sp>
        <p:nvSpPr>
          <p:cNvPr id="223" name="ZoneTexte 222"/>
          <p:cNvSpPr txBox="1"/>
          <p:nvPr/>
        </p:nvSpPr>
        <p:spPr>
          <a:xfrm>
            <a:off x="9639492" y="951296"/>
            <a:ext cx="1924150" cy="1431161"/>
          </a:xfrm>
          <a:prstGeom prst="rect">
            <a:avLst/>
          </a:prstGeom>
          <a:noFill/>
        </p:spPr>
        <p:txBody>
          <a:bodyPr wrap="square" rtlCol="0">
            <a:spAutoFit/>
          </a:bodyPr>
          <a:lstStyle/>
          <a:p>
            <a:r>
              <a:rPr lang="fr-BE" sz="1100" dirty="0">
                <a:solidFill>
                  <a:srgbClr val="003399"/>
                </a:solidFill>
              </a:rPr>
              <a:t>Cellule qualité</a:t>
            </a:r>
          </a:p>
          <a:p>
            <a:pPr marL="171450" indent="-85725">
              <a:buFont typeface="Arial" panose="020B0604020202020204" pitchFamily="34" charset="0"/>
              <a:buChar char="•"/>
            </a:pPr>
            <a:r>
              <a:rPr lang="fr-BE" sz="1100" dirty="0">
                <a:solidFill>
                  <a:srgbClr val="0070C0"/>
                </a:solidFill>
              </a:rPr>
              <a:t>Efficacité des processus (soins, logistique, IT)</a:t>
            </a:r>
          </a:p>
          <a:p>
            <a:pPr marL="171450" indent="-85725">
              <a:spcAft>
                <a:spcPts val="600"/>
              </a:spcAft>
              <a:buFont typeface="Arial" panose="020B0604020202020204" pitchFamily="34" charset="0"/>
              <a:buChar char="•"/>
            </a:pPr>
            <a:r>
              <a:rPr lang="fr-BE" sz="1100" dirty="0">
                <a:solidFill>
                  <a:srgbClr val="0070C0"/>
                </a:solidFill>
              </a:rPr>
              <a:t>Qualité des soins</a:t>
            </a:r>
          </a:p>
          <a:p>
            <a:r>
              <a:rPr lang="fr-BE" sz="1100" dirty="0">
                <a:solidFill>
                  <a:srgbClr val="003399"/>
                </a:solidFill>
              </a:rPr>
              <a:t>Contrôleurs de gestion</a:t>
            </a:r>
          </a:p>
          <a:p>
            <a:pPr marL="180975" indent="-95250">
              <a:spcAft>
                <a:spcPts val="600"/>
              </a:spcAft>
              <a:buFont typeface="Arial" panose="020B0604020202020204" pitchFamily="34" charset="0"/>
              <a:buChar char="•"/>
            </a:pPr>
            <a:r>
              <a:rPr lang="fr-BE" sz="1100" dirty="0">
                <a:solidFill>
                  <a:srgbClr val="0070C0"/>
                </a:solidFill>
              </a:rPr>
              <a:t>Efficacité financière</a:t>
            </a:r>
          </a:p>
          <a:p>
            <a:r>
              <a:rPr lang="fr-BE" sz="1100" dirty="0">
                <a:solidFill>
                  <a:srgbClr val="003399"/>
                </a:solidFill>
              </a:rPr>
              <a:t>Etudes cliniques</a:t>
            </a:r>
          </a:p>
        </p:txBody>
      </p:sp>
      <p:pic>
        <p:nvPicPr>
          <p:cNvPr id="239" name="Picture 1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76554" y="4087071"/>
            <a:ext cx="618025" cy="692614"/>
          </a:xfrm>
          <a:prstGeom prst="rect">
            <a:avLst/>
          </a:prstGeom>
        </p:spPr>
      </p:pic>
      <p:grpSp>
        <p:nvGrpSpPr>
          <p:cNvPr id="322" name="Groupe 321"/>
          <p:cNvGrpSpPr/>
          <p:nvPr/>
        </p:nvGrpSpPr>
        <p:grpSpPr>
          <a:xfrm>
            <a:off x="9044254" y="3977844"/>
            <a:ext cx="2579010" cy="2257627"/>
            <a:chOff x="9056913" y="3805434"/>
            <a:chExt cx="2579010" cy="2257627"/>
          </a:xfrm>
        </p:grpSpPr>
        <p:pic>
          <p:nvPicPr>
            <p:cNvPr id="227" name="Picture 50" descr="A house in the background&#10;&#10;Description automatically generated">
              <a:extLst>
                <a:ext uri="{FF2B5EF4-FFF2-40B4-BE49-F238E27FC236}">
                  <a16:creationId xmlns:a16="http://schemas.microsoft.com/office/drawing/2014/main" id="{C98DEAB2-1D6D-4798-A530-BB8BC6C34C26}"/>
                </a:ext>
              </a:extLst>
            </p:cNvPr>
            <p:cNvPicPr>
              <a:picLocks noChangeAspect="1"/>
            </p:cNvPicPr>
            <p:nvPr/>
          </p:nvPicPr>
          <p:blipFill>
            <a:blip r:embed="rId18" cstate="print">
              <a:alphaModFix amt="50000"/>
              <a:extLst>
                <a:ext uri="{28A0092B-C50C-407E-A947-70E740481C1C}">
                  <a14:useLocalDpi xmlns:a14="http://schemas.microsoft.com/office/drawing/2010/main" val="0"/>
                </a:ext>
              </a:extLst>
            </a:blip>
            <a:stretch>
              <a:fillRect/>
            </a:stretch>
          </p:blipFill>
          <p:spPr>
            <a:xfrm>
              <a:off x="9752503" y="4089804"/>
              <a:ext cx="1883420" cy="1005746"/>
            </a:xfrm>
            <a:prstGeom prst="rect">
              <a:avLst/>
            </a:prstGeom>
          </p:spPr>
        </p:pic>
        <p:grpSp>
          <p:nvGrpSpPr>
            <p:cNvPr id="235" name="Groupe 234"/>
            <p:cNvGrpSpPr/>
            <p:nvPr/>
          </p:nvGrpSpPr>
          <p:grpSpPr>
            <a:xfrm>
              <a:off x="9056913" y="3805434"/>
              <a:ext cx="2289288" cy="2257627"/>
              <a:chOff x="9211875" y="2981976"/>
              <a:chExt cx="2289288" cy="2257627"/>
            </a:xfrm>
          </p:grpSpPr>
          <p:pic>
            <p:nvPicPr>
              <p:cNvPr id="229" name="Image 228"/>
              <p:cNvPicPr>
                <a:picLocks noChangeAspect="1"/>
              </p:cNvPicPr>
              <p:nvPr/>
            </p:nvPicPr>
            <p:blipFill rotWithShape="1">
              <a:blip r:embed="rId19" cstate="print">
                <a:extLst>
                  <a:ext uri="{BEBA8EAE-BF5A-486C-A8C5-ECC9F3942E4B}">
                    <a14:imgProps xmlns:a14="http://schemas.microsoft.com/office/drawing/2010/main">
                      <a14:imgLayer r:embed="rId20">
                        <a14:imgEffect>
                          <a14:saturation sat="33000"/>
                        </a14:imgEffect>
                      </a14:imgLayer>
                    </a14:imgProps>
                  </a:ext>
                  <a:ext uri="{28A0092B-C50C-407E-A947-70E740481C1C}">
                    <a14:useLocalDpi xmlns:a14="http://schemas.microsoft.com/office/drawing/2010/main" val="0"/>
                  </a:ext>
                </a:extLst>
              </a:blip>
              <a:srcRect l="3355" t="2922" r="62783" b="2222"/>
              <a:stretch/>
            </p:blipFill>
            <p:spPr>
              <a:xfrm flipH="1">
                <a:off x="9446907" y="3321450"/>
                <a:ext cx="519664" cy="970473"/>
              </a:xfrm>
              <a:prstGeom prst="rect">
                <a:avLst/>
              </a:prstGeom>
            </p:spPr>
          </p:pic>
          <p:pic>
            <p:nvPicPr>
              <p:cNvPr id="230" name="Image 229"/>
              <p:cNvPicPr>
                <a:picLocks noChangeAspect="1"/>
              </p:cNvPicPr>
              <p:nvPr/>
            </p:nvPicPr>
            <p:blipFill>
              <a:blip r:embed="rId21" cstate="print">
                <a:extLst>
                  <a:ext uri="{BEBA8EAE-BF5A-486C-A8C5-ECC9F3942E4B}">
                    <a14:imgProps xmlns:a14="http://schemas.microsoft.com/office/drawing/2010/main">
                      <a14:imgLayer r:embed="rId22">
                        <a14:imgEffect>
                          <a14:backgroundRemoval t="2564" b="100000" l="833" r="100000"/>
                        </a14:imgEffect>
                      </a14:imgLayer>
                    </a14:imgProps>
                  </a:ext>
                  <a:ext uri="{28A0092B-C50C-407E-A947-70E740481C1C}">
                    <a14:useLocalDpi xmlns:a14="http://schemas.microsoft.com/office/drawing/2010/main" val="0"/>
                  </a:ext>
                </a:extLst>
              </a:blip>
              <a:stretch>
                <a:fillRect/>
              </a:stretch>
            </p:blipFill>
            <p:spPr>
              <a:xfrm>
                <a:off x="10427133" y="4165573"/>
                <a:ext cx="1074030" cy="1074030"/>
              </a:xfrm>
              <a:prstGeom prst="rect">
                <a:avLst/>
              </a:prstGeom>
            </p:spPr>
          </p:pic>
          <p:pic>
            <p:nvPicPr>
              <p:cNvPr id="231" name="Image 230"/>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29484" b="88043" l="10326" r="96467">
                            <a14:foregroundMark x1="33832" y1="36413" x2="33832" y2="36413"/>
                            <a14:foregroundMark x1="31658" y1="33152" x2="31658" y2="33152"/>
                          </a14:backgroundRemoval>
                        </a14:imgEffect>
                      </a14:imgLayer>
                    </a14:imgProps>
                  </a:ext>
                  <a:ext uri="{28A0092B-C50C-407E-A947-70E740481C1C}">
                    <a14:useLocalDpi xmlns:a14="http://schemas.microsoft.com/office/drawing/2010/main" val="0"/>
                  </a:ext>
                </a:extLst>
              </a:blip>
              <a:srcRect l="9746" t="29461" r="5555" b="11618"/>
              <a:stretch/>
            </p:blipFill>
            <p:spPr>
              <a:xfrm flipH="1">
                <a:off x="9320913" y="4203805"/>
                <a:ext cx="1144085" cy="795886"/>
              </a:xfrm>
              <a:prstGeom prst="rect">
                <a:avLst/>
              </a:prstGeom>
            </p:spPr>
          </p:pic>
          <p:sp>
            <p:nvSpPr>
              <p:cNvPr id="233" name="Rectangle à coins arrondis 232"/>
              <p:cNvSpPr/>
              <p:nvPr/>
            </p:nvSpPr>
            <p:spPr>
              <a:xfrm>
                <a:off x="9211875" y="2981976"/>
                <a:ext cx="2280393" cy="2257627"/>
              </a:xfrm>
              <a:prstGeom prst="roundRect">
                <a:avLst>
                  <a:gd name="adj" fmla="val 494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7" name="ZoneTexte 236"/>
            <p:cNvSpPr txBox="1"/>
            <p:nvPr/>
          </p:nvSpPr>
          <p:spPr>
            <a:xfrm>
              <a:off x="9170817" y="3819888"/>
              <a:ext cx="761920" cy="261610"/>
            </a:xfrm>
            <a:prstGeom prst="rect">
              <a:avLst/>
            </a:prstGeom>
            <a:noFill/>
          </p:spPr>
          <p:txBody>
            <a:bodyPr wrap="square" rtlCol="0">
              <a:spAutoFit/>
            </a:bodyPr>
            <a:lstStyle/>
            <a:p>
              <a:r>
                <a:rPr lang="fr-BE" sz="1100" b="1" dirty="0">
                  <a:solidFill>
                    <a:srgbClr val="003399"/>
                  </a:solidFill>
                </a:rPr>
                <a:t>1ère ligne</a:t>
              </a:r>
            </a:p>
          </p:txBody>
        </p:sp>
        <p:pic>
          <p:nvPicPr>
            <p:cNvPr id="242" name="Image 241"/>
            <p:cNvPicPr>
              <a:picLocks noChangeAspect="1"/>
            </p:cNvPicPr>
            <p:nvPr/>
          </p:nvPicPr>
          <p:blipFill rotWithShape="1">
            <a:blip r:embed="rId25">
              <a:extLst>
                <a:ext uri="{28A0092B-C50C-407E-A947-70E740481C1C}">
                  <a14:useLocalDpi xmlns:a14="http://schemas.microsoft.com/office/drawing/2010/main" val="0"/>
                </a:ext>
              </a:extLst>
            </a:blip>
            <a:srcRect l="14744" t="28205" r="19440" b="29500"/>
            <a:stretch/>
          </p:blipFill>
          <p:spPr>
            <a:xfrm>
              <a:off x="10443978" y="3887213"/>
              <a:ext cx="598517" cy="257695"/>
            </a:xfrm>
            <a:prstGeom prst="rect">
              <a:avLst/>
            </a:prstGeom>
          </p:spPr>
        </p:pic>
      </p:grpSp>
      <p:cxnSp>
        <p:nvCxnSpPr>
          <p:cNvPr id="288" name="Connecteur en angle 287"/>
          <p:cNvCxnSpPr>
            <a:stCxn id="290" idx="0"/>
            <a:endCxn id="22" idx="1"/>
          </p:cNvCxnSpPr>
          <p:nvPr/>
        </p:nvCxnSpPr>
        <p:spPr>
          <a:xfrm rot="5400000" flipH="1" flipV="1">
            <a:off x="2744003" y="1676824"/>
            <a:ext cx="1458345" cy="23402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a:xfrm>
            <a:off x="2073452" y="3576144"/>
            <a:ext cx="459150" cy="248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310" name="Connecteur en angle 309"/>
          <p:cNvCxnSpPr>
            <a:stCxn id="21" idx="0"/>
            <a:endCxn id="23" idx="0"/>
          </p:cNvCxnSpPr>
          <p:nvPr/>
        </p:nvCxnSpPr>
        <p:spPr>
          <a:xfrm rot="16200000" flipH="1" flipV="1">
            <a:off x="7744048" y="1688924"/>
            <a:ext cx="34565" cy="2070828"/>
          </a:xfrm>
          <a:prstGeom prst="bentConnector3">
            <a:avLst>
              <a:gd name="adj1" fmla="val -782184"/>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3" name="Picture 11" descr="A picture containing text, drawing&#10;&#10;Description automatically generated">
            <a:extLst>
              <a:ext uri="{FF2B5EF4-FFF2-40B4-BE49-F238E27FC236}">
                <a16:creationId xmlns:a16="http://schemas.microsoft.com/office/drawing/2014/main" id="{6B220561-AD8F-4254-B5DB-A7453E26E049}"/>
              </a:ext>
            </a:extLst>
          </p:cNvPr>
          <p:cNvPicPr>
            <a:picLocks noChangeAspect="1"/>
          </p:cNvPicPr>
          <p:nvPr/>
        </p:nvPicPr>
        <p:blipFill>
          <a:blip r:embed="rId26" cstate="print">
            <a:alphaModFix amt="20000"/>
            <a:extLst>
              <a:ext uri="{BEBA8EAE-BF5A-486C-A8C5-ECC9F3942E4B}">
                <a14:imgProps xmlns:a14="http://schemas.microsoft.com/office/drawing/2010/main">
                  <a14:imgLayer r:embed="rId27">
                    <a14:imgEffect>
                      <a14:backgroundRemoval t="1293" b="96121" l="431" r="100000">
                        <a14:foregroundMark x1="31466" y1="38793" x2="31466" y2="38793"/>
                        <a14:foregroundMark x1="45259" y1="43103" x2="45259" y2="43103"/>
                        <a14:foregroundMark x1="62931" y1="43534" x2="62931" y2="43534"/>
                        <a14:foregroundMark x1="66379" y1="43534" x2="66379" y2="43534"/>
                        <a14:foregroundMark x1="67241" y1="46983" x2="67672" y2="50431"/>
                        <a14:foregroundMark x1="63793" y1="61207" x2="63793" y2="61207"/>
                        <a14:foregroundMark x1="63793" y1="65517" x2="63793" y2="66810"/>
                        <a14:foregroundMark x1="63793" y1="71983" x2="63793" y2="73707"/>
                        <a14:foregroundMark x1="63793" y1="73707" x2="63793" y2="75431"/>
                        <a14:foregroundMark x1="75000" y1="75000" x2="75000" y2="75000"/>
                        <a14:foregroundMark x1="75000" y1="75000" x2="75000" y2="75000"/>
                        <a14:foregroundMark x1="84483" y1="72414" x2="84483" y2="72414"/>
                        <a14:foregroundMark x1="64224" y1="80172" x2="64224" y2="80172"/>
                        <a14:foregroundMark x1="60345" y1="82328" x2="60345" y2="82328"/>
                        <a14:foregroundMark x1="49138" y1="77586" x2="46552" y2="74569"/>
                        <a14:foregroundMark x1="37500" y1="68966" x2="35345" y2="66810"/>
                        <a14:foregroundMark x1="27586" y1="61638" x2="24569" y2="59052"/>
                        <a14:foregroundMark x1="10776" y1="53448" x2="10776" y2="53448"/>
                        <a14:foregroundMark x1="10776" y1="53448" x2="10776" y2="53448"/>
                        <a14:foregroundMark x1="21121" y1="47414" x2="21552" y2="45259"/>
                        <a14:foregroundMark x1="22414" y1="34914" x2="22414" y2="31034"/>
                        <a14:foregroundMark x1="23707" y1="26724" x2="24138" y2="21983"/>
                        <a14:foregroundMark x1="26293" y1="18534" x2="27155" y2="17241"/>
                        <a14:foregroundMark x1="28017" y1="15517" x2="29310" y2="15517"/>
                        <a14:foregroundMark x1="30603" y1="14655" x2="32328" y2="14655"/>
                        <a14:foregroundMark x1="38793" y1="15517" x2="38793" y2="15517"/>
                        <a14:foregroundMark x1="46983" y1="24138" x2="46983" y2="24138"/>
                        <a14:foregroundMark x1="59483" y1="26293" x2="59483" y2="26293"/>
                        <a14:foregroundMark x1="65086" y1="31034" x2="66810" y2="32759"/>
                        <a14:foregroundMark x1="67672" y1="34483" x2="67672" y2="34483"/>
                        <a14:foregroundMark x1="74569" y1="36207" x2="74569" y2="36207"/>
                        <a14:foregroundMark x1="78448" y1="36207" x2="78448" y2="36207"/>
                      </a14:backgroundRemoval>
                    </a14:imgEffect>
                  </a14:imgLayer>
                </a14:imgProps>
              </a:ext>
              <a:ext uri="{28A0092B-C50C-407E-A947-70E740481C1C}">
                <a14:useLocalDpi xmlns:a14="http://schemas.microsoft.com/office/drawing/2010/main" val="0"/>
              </a:ext>
            </a:extLst>
          </a:blip>
          <a:stretch>
            <a:fillRect/>
          </a:stretch>
        </p:blipFill>
        <p:spPr>
          <a:xfrm>
            <a:off x="5236830" y="5095627"/>
            <a:ext cx="1164547" cy="1164547"/>
          </a:xfrm>
          <a:prstGeom prst="rect">
            <a:avLst/>
          </a:prstGeom>
        </p:spPr>
      </p:pic>
      <p:pic>
        <p:nvPicPr>
          <p:cNvPr id="334" name="Image 333"/>
          <p:cNvPicPr>
            <a:picLocks noChangeAspect="1"/>
          </p:cNvPicPr>
          <p:nvPr/>
        </p:nvPicPr>
        <p:blipFill>
          <a:blip r:embed="rId10"/>
          <a:stretch>
            <a:fillRect/>
          </a:stretch>
        </p:blipFill>
        <p:spPr>
          <a:xfrm>
            <a:off x="4799529" y="5611951"/>
            <a:ext cx="826059" cy="773611"/>
          </a:xfrm>
          <a:prstGeom prst="rect">
            <a:avLst/>
          </a:prstGeom>
        </p:spPr>
      </p:pic>
      <p:cxnSp>
        <p:nvCxnSpPr>
          <p:cNvPr id="335" name="Connecteur droit avec flèche 334"/>
          <p:cNvCxnSpPr/>
          <p:nvPr/>
        </p:nvCxnSpPr>
        <p:spPr>
          <a:xfrm>
            <a:off x="5133588" y="4833929"/>
            <a:ext cx="134943" cy="652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eur droit avec flèche 338"/>
          <p:cNvCxnSpPr/>
          <p:nvPr/>
        </p:nvCxnSpPr>
        <p:spPr>
          <a:xfrm flipH="1" flipV="1">
            <a:off x="5037639" y="4809148"/>
            <a:ext cx="144672" cy="67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6" name="Connecteur en arc 345"/>
          <p:cNvCxnSpPr>
            <a:stCxn id="314" idx="2"/>
            <a:endCxn id="314" idx="1"/>
          </p:cNvCxnSpPr>
          <p:nvPr/>
        </p:nvCxnSpPr>
        <p:spPr>
          <a:xfrm rot="5400000" flipH="1" flipV="1">
            <a:off x="7247699" y="3337559"/>
            <a:ext cx="644408" cy="367494"/>
          </a:xfrm>
          <a:prstGeom prst="curvedConnector4">
            <a:avLst>
              <a:gd name="adj1" fmla="val -20693"/>
              <a:gd name="adj2" fmla="val 221818"/>
            </a:avLst>
          </a:prstGeom>
          <a:ln>
            <a:tailEnd type="triangle"/>
          </a:ln>
        </p:spPr>
        <p:style>
          <a:lnRef idx="1">
            <a:schemeClr val="accent1"/>
          </a:lnRef>
          <a:fillRef idx="0">
            <a:schemeClr val="accent1"/>
          </a:fillRef>
          <a:effectRef idx="0">
            <a:schemeClr val="accent1"/>
          </a:effectRef>
          <a:fontRef idx="minor">
            <a:schemeClr val="tx1"/>
          </a:fontRef>
        </p:style>
      </p:cxnSp>
      <p:sp>
        <p:nvSpPr>
          <p:cNvPr id="349" name="ZoneTexte 348"/>
          <p:cNvSpPr txBox="1"/>
          <p:nvPr/>
        </p:nvSpPr>
        <p:spPr>
          <a:xfrm>
            <a:off x="8066232" y="4091436"/>
            <a:ext cx="616812" cy="261610"/>
          </a:xfrm>
          <a:prstGeom prst="rect">
            <a:avLst/>
          </a:prstGeom>
          <a:noFill/>
        </p:spPr>
        <p:txBody>
          <a:bodyPr wrap="square" rtlCol="0">
            <a:spAutoFit/>
          </a:bodyPr>
          <a:lstStyle/>
          <a:p>
            <a:r>
              <a:rPr lang="fr-BE" sz="1100" dirty="0">
                <a:solidFill>
                  <a:srgbClr val="003399"/>
                </a:solidFill>
              </a:rPr>
              <a:t>Trigger</a:t>
            </a:r>
          </a:p>
        </p:txBody>
      </p:sp>
      <p:sp>
        <p:nvSpPr>
          <p:cNvPr id="357" name="Rectangle à coins arrondis 356"/>
          <p:cNvSpPr/>
          <p:nvPr/>
        </p:nvSpPr>
        <p:spPr>
          <a:xfrm>
            <a:off x="7702319" y="4050003"/>
            <a:ext cx="1446716" cy="603575"/>
          </a:xfrm>
          <a:prstGeom prst="roundRect">
            <a:avLst>
              <a:gd name="adj" fmla="val 18245"/>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rgbClr val="00B0F0"/>
              </a:solidFill>
            </a:endParaRPr>
          </a:p>
        </p:txBody>
      </p:sp>
      <p:sp>
        <p:nvSpPr>
          <p:cNvPr id="358" name="Rectangle 357"/>
          <p:cNvSpPr/>
          <p:nvPr/>
        </p:nvSpPr>
        <p:spPr>
          <a:xfrm>
            <a:off x="7748102" y="4290363"/>
            <a:ext cx="1347100" cy="307777"/>
          </a:xfrm>
          <a:prstGeom prst="rect">
            <a:avLst/>
          </a:prstGeom>
        </p:spPr>
        <p:txBody>
          <a:bodyPr wrap="none">
            <a:spAutoFit/>
          </a:bodyPr>
          <a:lstStyle/>
          <a:p>
            <a:pPr algn="ctr"/>
            <a:r>
              <a:rPr lang="fr-BE" sz="1400" dirty="0">
                <a:solidFill>
                  <a:srgbClr val="00B0F0"/>
                </a:solidFill>
              </a:rPr>
              <a:t> Trajets de soins</a:t>
            </a:r>
          </a:p>
        </p:txBody>
      </p:sp>
      <p:cxnSp>
        <p:nvCxnSpPr>
          <p:cNvPr id="370" name="Connecteur droit avec flèche 369"/>
          <p:cNvCxnSpPr>
            <a:stCxn id="22" idx="2"/>
            <a:endCxn id="239" idx="0"/>
          </p:cNvCxnSpPr>
          <p:nvPr/>
        </p:nvCxnSpPr>
        <p:spPr>
          <a:xfrm>
            <a:off x="5056353" y="2504604"/>
            <a:ext cx="29214" cy="1582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4" name="Connecteur droit avec flèche 373"/>
          <p:cNvCxnSpPr/>
          <p:nvPr/>
        </p:nvCxnSpPr>
        <p:spPr>
          <a:xfrm flipH="1">
            <a:off x="4324160" y="4433378"/>
            <a:ext cx="43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9" name="Connecteur droit avec flèche 378"/>
          <p:cNvCxnSpPr/>
          <p:nvPr/>
        </p:nvCxnSpPr>
        <p:spPr>
          <a:xfrm>
            <a:off x="5421511" y="4453744"/>
            <a:ext cx="3464402" cy="58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0" name="Connecteur droit avec flèche 389"/>
          <p:cNvCxnSpPr/>
          <p:nvPr/>
        </p:nvCxnSpPr>
        <p:spPr>
          <a:xfrm>
            <a:off x="5430406" y="4556650"/>
            <a:ext cx="3464402" cy="58667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487342" y="5498809"/>
            <a:ext cx="2611923" cy="492443"/>
          </a:xfrm>
          <a:prstGeom prst="rect">
            <a:avLst/>
          </a:prstGeom>
          <a:noFill/>
        </p:spPr>
        <p:txBody>
          <a:bodyPr wrap="square" rtlCol="0">
            <a:spAutoFit/>
          </a:bodyPr>
          <a:lstStyle/>
          <a:p>
            <a:pPr algn="ctr"/>
            <a:r>
              <a:rPr lang="fr-BE" sz="1300" dirty="0">
                <a:solidFill>
                  <a:srgbClr val="00B0F0"/>
                </a:solidFill>
              </a:rPr>
              <a:t>Soins centrés sur le patient</a:t>
            </a:r>
          </a:p>
          <a:p>
            <a:pPr algn="ctr"/>
            <a:r>
              <a:rPr lang="fr-BE" sz="1300" dirty="0">
                <a:solidFill>
                  <a:srgbClr val="00B0F0"/>
                </a:solidFill>
              </a:rPr>
              <a:t>Patient-partenaire</a:t>
            </a:r>
          </a:p>
        </p:txBody>
      </p:sp>
      <p:sp>
        <p:nvSpPr>
          <p:cNvPr id="58" name="ZoneTexte 57"/>
          <p:cNvSpPr txBox="1"/>
          <p:nvPr/>
        </p:nvSpPr>
        <p:spPr>
          <a:xfrm>
            <a:off x="9400497" y="2767365"/>
            <a:ext cx="2222767" cy="600164"/>
          </a:xfrm>
          <a:prstGeom prst="rect">
            <a:avLst/>
          </a:prstGeom>
          <a:noFill/>
        </p:spPr>
        <p:txBody>
          <a:bodyPr wrap="square" rtlCol="0">
            <a:spAutoFit/>
          </a:bodyPr>
          <a:lstStyle/>
          <a:p>
            <a:r>
              <a:rPr lang="fr-BE" sz="1100" dirty="0">
                <a:solidFill>
                  <a:srgbClr val="0070C0"/>
                </a:solidFill>
              </a:rPr>
              <a:t>Aide à la décision</a:t>
            </a:r>
          </a:p>
          <a:p>
            <a:r>
              <a:rPr lang="fr-BE" sz="1100" dirty="0">
                <a:solidFill>
                  <a:srgbClr val="0070C0"/>
                </a:solidFill>
              </a:rPr>
              <a:t>Alertes (interactions, allergies, ...)</a:t>
            </a:r>
          </a:p>
          <a:p>
            <a:r>
              <a:rPr lang="fr-BE" sz="1100" dirty="0">
                <a:solidFill>
                  <a:srgbClr val="0070C0"/>
                </a:solidFill>
              </a:rPr>
              <a:t>=&gt; DPI = </a:t>
            </a:r>
            <a:r>
              <a:rPr lang="fr-BE" sz="1100" dirty="0" err="1">
                <a:solidFill>
                  <a:srgbClr val="0070C0"/>
                </a:solidFill>
              </a:rPr>
              <a:t>medical</a:t>
            </a:r>
            <a:r>
              <a:rPr lang="fr-BE" sz="1100" dirty="0">
                <a:solidFill>
                  <a:srgbClr val="0070C0"/>
                </a:solidFill>
              </a:rPr>
              <a:t> </a:t>
            </a:r>
            <a:r>
              <a:rPr lang="fr-BE" sz="1100" dirty="0" err="1">
                <a:solidFill>
                  <a:srgbClr val="0070C0"/>
                </a:solidFill>
              </a:rPr>
              <a:t>device</a:t>
            </a:r>
            <a:endParaRPr lang="fr-BE" sz="1100" dirty="0">
              <a:solidFill>
                <a:srgbClr val="0070C0"/>
              </a:solidFill>
            </a:endParaRPr>
          </a:p>
        </p:txBody>
      </p:sp>
      <p:pic>
        <p:nvPicPr>
          <p:cNvPr id="67" name="Image 66"/>
          <p:cNvPicPr>
            <a:picLocks noChangeAspect="1"/>
          </p:cNvPicPr>
          <p:nvPr/>
        </p:nvPicPr>
        <p:blipFill>
          <a:blip r:embed="rId16"/>
          <a:stretch>
            <a:fillRect/>
          </a:stretch>
        </p:blipFill>
        <p:spPr>
          <a:xfrm>
            <a:off x="4919442" y="4249245"/>
            <a:ext cx="324000" cy="160457"/>
          </a:xfrm>
          <a:prstGeom prst="rect">
            <a:avLst/>
          </a:prstGeom>
        </p:spPr>
      </p:pic>
      <p:pic>
        <p:nvPicPr>
          <p:cNvPr id="68" name="Image 67"/>
          <p:cNvPicPr>
            <a:picLocks noChangeAspect="1"/>
          </p:cNvPicPr>
          <p:nvPr/>
        </p:nvPicPr>
        <p:blipFill>
          <a:blip r:embed="rId16"/>
          <a:stretch>
            <a:fillRect/>
          </a:stretch>
        </p:blipFill>
        <p:spPr>
          <a:xfrm>
            <a:off x="3641215" y="4222241"/>
            <a:ext cx="324000" cy="160457"/>
          </a:xfrm>
          <a:prstGeom prst="rect">
            <a:avLst/>
          </a:prstGeom>
        </p:spPr>
      </p:pic>
      <p:pic>
        <p:nvPicPr>
          <p:cNvPr id="69" name="Image 68"/>
          <p:cNvPicPr>
            <a:picLocks noChangeAspect="1"/>
          </p:cNvPicPr>
          <p:nvPr/>
        </p:nvPicPr>
        <p:blipFill>
          <a:blip r:embed="rId16"/>
          <a:stretch>
            <a:fillRect/>
          </a:stretch>
        </p:blipFill>
        <p:spPr>
          <a:xfrm rot="1122980">
            <a:off x="2156118" y="3710999"/>
            <a:ext cx="180000" cy="89143"/>
          </a:xfrm>
          <a:prstGeom prst="rect">
            <a:avLst/>
          </a:prstGeom>
        </p:spPr>
      </p:pic>
      <p:pic>
        <p:nvPicPr>
          <p:cNvPr id="70" name="Image 69"/>
          <p:cNvPicPr>
            <a:picLocks noChangeAspect="1"/>
          </p:cNvPicPr>
          <p:nvPr/>
        </p:nvPicPr>
        <p:blipFill>
          <a:blip r:embed="rId16"/>
          <a:stretch>
            <a:fillRect/>
          </a:stretch>
        </p:blipFill>
        <p:spPr>
          <a:xfrm>
            <a:off x="7839107" y="4146453"/>
            <a:ext cx="324000" cy="160457"/>
          </a:xfrm>
          <a:prstGeom prst="rect">
            <a:avLst/>
          </a:prstGeom>
        </p:spPr>
      </p:pic>
      <p:sp>
        <p:nvSpPr>
          <p:cNvPr id="71" name="ZoneTexte 70"/>
          <p:cNvSpPr txBox="1"/>
          <p:nvPr/>
        </p:nvSpPr>
        <p:spPr>
          <a:xfrm>
            <a:off x="5819104" y="3498021"/>
            <a:ext cx="1460111" cy="430887"/>
          </a:xfrm>
          <a:prstGeom prst="rect">
            <a:avLst/>
          </a:prstGeom>
          <a:noFill/>
        </p:spPr>
        <p:txBody>
          <a:bodyPr wrap="square" rtlCol="0">
            <a:spAutoFit/>
          </a:bodyPr>
          <a:lstStyle/>
          <a:p>
            <a:r>
              <a:rPr lang="fr-BE" sz="1100" dirty="0">
                <a:solidFill>
                  <a:srgbClr val="0070C0"/>
                </a:solidFill>
              </a:rPr>
              <a:t>Valide et complète les données patient</a:t>
            </a:r>
          </a:p>
        </p:txBody>
      </p:sp>
      <p:sp>
        <p:nvSpPr>
          <p:cNvPr id="79" name="ZoneTexte 78"/>
          <p:cNvSpPr txBox="1"/>
          <p:nvPr/>
        </p:nvSpPr>
        <p:spPr>
          <a:xfrm rot="569785">
            <a:off x="5841373" y="4902111"/>
            <a:ext cx="2810002" cy="261610"/>
          </a:xfrm>
          <a:prstGeom prst="rect">
            <a:avLst/>
          </a:prstGeom>
          <a:noFill/>
        </p:spPr>
        <p:txBody>
          <a:bodyPr wrap="square" rtlCol="0">
            <a:spAutoFit/>
          </a:bodyPr>
          <a:lstStyle/>
          <a:p>
            <a:r>
              <a:rPr lang="fr-BE" sz="1100" dirty="0">
                <a:solidFill>
                  <a:srgbClr val="00B0F0"/>
                </a:solidFill>
              </a:rPr>
              <a:t>Données modulaires partagées</a:t>
            </a:r>
            <a:r>
              <a:rPr lang="fr-BE" sz="1100" dirty="0">
                <a:solidFill>
                  <a:srgbClr val="0070C0"/>
                </a:solidFill>
              </a:rPr>
              <a:t>, </a:t>
            </a:r>
            <a:r>
              <a:rPr lang="fr-BE" sz="1100" dirty="0" err="1">
                <a:solidFill>
                  <a:srgbClr val="0070C0"/>
                </a:solidFill>
              </a:rPr>
              <a:t>historisées</a:t>
            </a:r>
            <a:endParaRPr lang="fr-BE" sz="1100" dirty="0">
              <a:solidFill>
                <a:srgbClr val="0070C0"/>
              </a:solidFill>
            </a:endParaRPr>
          </a:p>
        </p:txBody>
      </p:sp>
    </p:spTree>
    <p:extLst>
      <p:ext uri="{BB962C8B-B14F-4D97-AF65-F5344CB8AC3E}">
        <p14:creationId xmlns:p14="http://schemas.microsoft.com/office/powerpoint/2010/main" val="291236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Titre 1"/>
          <p:cNvSpPr>
            <a:spLocks noGrp="1"/>
          </p:cNvSpPr>
          <p:nvPr>
            <p:ph type="title"/>
          </p:nvPr>
        </p:nvSpPr>
        <p:spPr>
          <a:xfrm>
            <a:off x="800691" y="167373"/>
            <a:ext cx="10791824" cy="564793"/>
          </a:xfrm>
        </p:spPr>
        <p:txBody>
          <a:bodyPr>
            <a:noAutofit/>
          </a:bodyPr>
          <a:lstStyle/>
          <a:p>
            <a:r>
              <a:rPr lang="fr-BE" sz="3200" b="1" dirty="0" err="1">
                <a:latin typeface="+mj-lt"/>
              </a:rPr>
              <a:t>Tomorrow</a:t>
            </a:r>
            <a:endParaRPr lang="fr-BE" sz="3200" i="1" dirty="0">
              <a:latin typeface="+mj-lt"/>
            </a:endParaRPr>
          </a:p>
        </p:txBody>
      </p:sp>
      <p:cxnSp>
        <p:nvCxnSpPr>
          <p:cNvPr id="33" name="Connecteur droit 2"/>
          <p:cNvCxnSpPr/>
          <p:nvPr/>
        </p:nvCxnSpPr>
        <p:spPr>
          <a:xfrm>
            <a:off x="1064013" y="850251"/>
            <a:ext cx="10265181" cy="35129"/>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064013" y="1078282"/>
            <a:ext cx="10255655" cy="5274893"/>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rPr>
              <a:t>Un Dossier Patient Partagé, virtuellement unique (</a:t>
            </a:r>
            <a:r>
              <a:rPr kumimoji="0" lang="fr-BE" sz="2000" b="0" i="0" u="none" strike="noStrike" kern="1200" cap="none" spc="0" normalizeH="0" baseline="0" noProof="0" dirty="0" err="1">
                <a:ln>
                  <a:noFill/>
                </a:ln>
                <a:solidFill>
                  <a:srgbClr val="F79646">
                    <a:lumMod val="75000"/>
                  </a:srgbClr>
                </a:solidFill>
                <a:effectLst/>
                <a:uLnTx/>
                <a:uFillTx/>
                <a:latin typeface="Calibri"/>
                <a:ea typeface="+mn-ea"/>
                <a:cs typeface="Arial" panose="020B0604020202020204" pitchFamily="34" charset="0"/>
              </a:rPr>
              <a:t>Paradigm</a:t>
            </a: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rPr>
              <a:t> shift, </a:t>
            </a:r>
            <a:r>
              <a:rPr kumimoji="0" lang="fr-BE" sz="2000" b="0" i="0" u="none" strike="noStrike" kern="1200" cap="none" spc="0" normalizeH="0" baseline="0" noProof="0" dirty="0" err="1">
                <a:ln>
                  <a:noFill/>
                </a:ln>
                <a:solidFill>
                  <a:srgbClr val="F79646">
                    <a:lumMod val="75000"/>
                  </a:srgbClr>
                </a:solidFill>
                <a:effectLst/>
                <a:uLnTx/>
                <a:uFillTx/>
                <a:latin typeface="Calibri"/>
                <a:ea typeface="+mn-ea"/>
                <a:cs typeface="Arial" panose="020B0604020202020204" pitchFamily="34" charset="0"/>
              </a:rPr>
              <a:t>BIHR</a:t>
            </a: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rPr>
              <a:t>)</a:t>
            </a:r>
            <a:endParaRPr kumimoji="0" lang="fr-BE" sz="2000" b="0" i="1"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rgbClr val="003399"/>
                </a:solidFill>
                <a:effectLst/>
                <a:uLnTx/>
                <a:uFillTx/>
                <a:latin typeface="Calibri"/>
                <a:ea typeface="+mn-ea"/>
                <a:cs typeface="Arial" panose="020B0604020202020204" pitchFamily="34" charset="0"/>
              </a:rPr>
              <a:t>Structurer les données pour p</a:t>
            </a:r>
            <a:r>
              <a:rPr kumimoji="0" lang="fr-BE" sz="2000" b="0" i="0" u="none" strike="noStrike" kern="1200" cap="none" spc="0" normalizeH="0" baseline="0" noProof="0" dirty="0">
                <a:ln>
                  <a:noFill/>
                </a:ln>
                <a:solidFill>
                  <a:srgbClr val="003399"/>
                </a:solidFill>
                <a:effectLst/>
                <a:uLnTx/>
                <a:uFillTx/>
                <a:latin typeface="Calibri"/>
                <a:ea typeface="+mn-ea"/>
                <a:cs typeface="+mn-cs"/>
              </a:rPr>
              <a:t>ermettre de ressortir de façon active les informations qui sont significatives </a:t>
            </a:r>
            <a:r>
              <a:rPr kumimoji="0" lang="fr-BE" sz="2000" b="1" i="0" u="sng" strike="noStrike" kern="1200" cap="none" spc="0" normalizeH="0" baseline="0" noProof="0" dirty="0">
                <a:ln>
                  <a:noFill/>
                </a:ln>
                <a:solidFill>
                  <a:srgbClr val="00B0F0"/>
                </a:solidFill>
                <a:effectLst/>
                <a:uLnTx/>
                <a:uFillTx/>
                <a:latin typeface="Calibri"/>
                <a:ea typeface="+mn-ea"/>
                <a:cs typeface="+mn-cs"/>
              </a:rPr>
              <a:t>à un moment précis</a:t>
            </a:r>
            <a:r>
              <a:rPr kumimoji="0" lang="fr-BE" sz="2000" b="1" i="0" u="none" strike="noStrike" kern="1200" cap="none" spc="0" normalizeH="0" baseline="0" noProof="0" dirty="0">
                <a:ln>
                  <a:noFill/>
                </a:ln>
                <a:solidFill>
                  <a:srgbClr val="00B0F0"/>
                </a:solidFill>
                <a:effectLst/>
                <a:uLnTx/>
                <a:uFillTx/>
                <a:latin typeface="Calibri"/>
                <a:ea typeface="+mn-ea"/>
                <a:cs typeface="+mn-cs"/>
              </a:rPr>
              <a:t> </a:t>
            </a:r>
            <a:r>
              <a:rPr kumimoji="0" lang="fr-BE" sz="2000" b="1" i="1" u="sng" strike="noStrike" kern="1200" cap="none" spc="0" normalizeH="0" baseline="0" noProof="0" dirty="0">
                <a:ln>
                  <a:noFill/>
                </a:ln>
                <a:solidFill>
                  <a:srgbClr val="003399"/>
                </a:solidFill>
                <a:effectLst/>
                <a:uLnTx/>
                <a:uFillTx/>
                <a:latin typeface="Calibri"/>
                <a:ea typeface="+mn-ea"/>
                <a:cs typeface="+mn-cs"/>
              </a:rPr>
              <a:t>pour un prestataire spécifique</a:t>
            </a:r>
          </a:p>
          <a:p>
            <a:pPr marL="742950" marR="0" lvl="1" indent="-285750" algn="l" defTabSz="914400" rtl="0" eaLnBrk="1" fontAlgn="auto" latinLnBrk="0" hangingPunct="1">
              <a:lnSpc>
                <a:spcPct val="100000"/>
              </a:lnSpc>
              <a:spcBef>
                <a:spcPts val="0"/>
              </a:spcBef>
              <a:spcAft>
                <a:spcPts val="400"/>
              </a:spcAft>
              <a:buClr>
                <a:srgbClr val="0070C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0070C0"/>
                </a:solidFill>
                <a:effectLst/>
                <a:uLnTx/>
                <a:uFillTx/>
                <a:latin typeface="Calibri"/>
                <a:ea typeface="+mn-ea"/>
                <a:cs typeface="+mn-cs"/>
              </a:rPr>
              <a:t>Filtrer le bruit pour le prestataire de soins </a:t>
            </a:r>
          </a:p>
          <a:p>
            <a:pPr marL="742950" marR="0" lvl="1" indent="-285750" algn="l" defTabSz="914400" rtl="0" eaLnBrk="1" fontAlgn="auto" latinLnBrk="0" hangingPunct="1">
              <a:lnSpc>
                <a:spcPct val="100000"/>
              </a:lnSpc>
              <a:spcBef>
                <a:spcPts val="0"/>
              </a:spcBef>
              <a:spcAft>
                <a:spcPts val="1500"/>
              </a:spcAft>
              <a:buClr>
                <a:srgbClr val="0070C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0070C0"/>
                </a:solidFill>
                <a:effectLst/>
                <a:uLnTx/>
                <a:uFillTx/>
                <a:latin typeface="Calibri"/>
                <a:ea typeface="+mn-ea"/>
                <a:cs typeface="+mn-cs"/>
              </a:rPr>
              <a:t>Faire le lien avec des alertes, des procédures à suivre, des trajets de soins spécifiques</a:t>
            </a:r>
          </a:p>
          <a:p>
            <a:pPr marL="342900" marR="0" lvl="1" indent="-342900" algn="l" defTabSz="914400" rtl="0" eaLnBrk="1" fontAlgn="auto" latinLnBrk="0" hangingPunct="1">
              <a:lnSpc>
                <a:spcPct val="100000"/>
              </a:lnSpc>
              <a:spcBef>
                <a:spcPts val="0"/>
              </a:spcBef>
              <a:spcAft>
                <a:spcPts val="1500"/>
              </a:spcAft>
              <a:buClr>
                <a:srgbClr val="003399"/>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mn-cs"/>
              </a:rPr>
              <a:t>Apporter de la </a:t>
            </a:r>
            <a:r>
              <a:rPr kumimoji="0" lang="fr-BE" sz="2000" b="0" i="1" u="none" strike="noStrike" kern="1200" cap="none" spc="0" normalizeH="0" baseline="0" noProof="0" dirty="0">
                <a:ln>
                  <a:noFill/>
                </a:ln>
                <a:solidFill>
                  <a:srgbClr val="F79646">
                    <a:lumMod val="75000"/>
                  </a:srgbClr>
                </a:solidFill>
                <a:effectLst/>
                <a:uLnTx/>
                <a:uFillTx/>
                <a:latin typeface="Calibri"/>
                <a:ea typeface="+mn-ea"/>
                <a:cs typeface="+mn-cs"/>
              </a:rPr>
              <a:t>valeur</a:t>
            </a:r>
            <a:r>
              <a:rPr kumimoji="0" lang="fr-BE" sz="2000" b="0" i="0" u="none" strike="noStrike" kern="1200" cap="none" spc="0" normalizeH="0" baseline="0" noProof="0" dirty="0">
                <a:ln>
                  <a:noFill/>
                </a:ln>
                <a:solidFill>
                  <a:srgbClr val="003399"/>
                </a:solidFill>
                <a:effectLst/>
                <a:uLnTx/>
                <a:uFillTx/>
                <a:latin typeface="Calibri"/>
                <a:ea typeface="+mn-ea"/>
                <a:cs typeface="+mn-cs"/>
              </a:rPr>
              <a:t>: </a:t>
            </a:r>
            <a:r>
              <a:rPr kumimoji="0" lang="fr-BE" sz="2000" b="0" i="0" u="none" strike="noStrike" kern="1200" cap="none" spc="0" normalizeH="0" baseline="0" noProof="0" dirty="0">
                <a:ln>
                  <a:noFill/>
                </a:ln>
                <a:solidFill>
                  <a:srgbClr val="0070C0"/>
                </a:solidFill>
                <a:effectLst/>
                <a:uLnTx/>
                <a:uFillTx/>
                <a:latin typeface="Calibri"/>
                <a:ea typeface="+mn-ea"/>
                <a:cs typeface="+mn-cs"/>
              </a:rPr>
              <a:t>Lier le DPI à des bases de connaissances validées </a:t>
            </a:r>
            <a:r>
              <a:rPr kumimoji="0" lang="fr-BE" sz="2000" b="0" i="0" u="none" strike="noStrike" kern="1200" cap="none" spc="0" normalizeH="0" baseline="0" noProof="0" dirty="0">
                <a:ln>
                  <a:noFill/>
                </a:ln>
                <a:solidFill>
                  <a:srgbClr val="003399"/>
                </a:solidFill>
                <a:effectLst/>
                <a:uLnTx/>
                <a:uFillTx/>
                <a:latin typeface="Calibri"/>
                <a:ea typeface="+mn-ea"/>
                <a:cs typeface="+mn-cs"/>
              </a:rPr>
              <a:t>(</a:t>
            </a:r>
            <a:r>
              <a:rPr kumimoji="0" lang="fr-BE" sz="2000" b="0" i="0" u="none" strike="noStrike" kern="1200" cap="none" spc="0" normalizeH="0" baseline="0" noProof="0" dirty="0" err="1">
                <a:ln>
                  <a:noFill/>
                </a:ln>
                <a:solidFill>
                  <a:srgbClr val="0070C0"/>
                </a:solidFill>
                <a:effectLst/>
                <a:uLnTx/>
                <a:uFillTx/>
                <a:latin typeface="Calibri"/>
                <a:ea typeface="+mn-ea"/>
                <a:cs typeface="+mn-cs"/>
              </a:rPr>
              <a:t>Medcheck</a:t>
            </a:r>
            <a:r>
              <a:rPr kumimoji="0" lang="fr-BE" sz="2000" b="0" i="0" u="none" strike="noStrike" kern="1200" cap="none" spc="0" normalizeH="0" baseline="0" noProof="0" dirty="0">
                <a:ln>
                  <a:noFill/>
                </a:ln>
                <a:solidFill>
                  <a:srgbClr val="0070C0"/>
                </a:solidFill>
                <a:effectLst/>
                <a:uLnTx/>
                <a:uFillTx/>
                <a:latin typeface="Calibri"/>
                <a:ea typeface="+mn-ea"/>
                <a:cs typeface="+mn-cs"/>
              </a:rPr>
              <a:t>, </a:t>
            </a:r>
            <a:r>
              <a:rPr kumimoji="0" lang="fr-BE" sz="2000" b="0" i="0" u="none" strike="noStrike" kern="1200" cap="none" spc="0" normalizeH="0" baseline="0" noProof="0" dirty="0" err="1">
                <a:ln>
                  <a:noFill/>
                </a:ln>
                <a:solidFill>
                  <a:srgbClr val="0070C0"/>
                </a:solidFill>
                <a:effectLst/>
                <a:uLnTx/>
                <a:uFillTx/>
                <a:latin typeface="Calibri"/>
                <a:ea typeface="+mn-ea"/>
                <a:cs typeface="+mn-cs"/>
              </a:rPr>
              <a:t>PharmaClass</a:t>
            </a:r>
            <a:r>
              <a:rPr kumimoji="0" lang="fr-BE" sz="2000" b="0" i="0" u="none" strike="noStrike" kern="1200" cap="none" spc="0" normalizeH="0" baseline="0" noProof="0" dirty="0">
                <a:ln>
                  <a:noFill/>
                </a:ln>
                <a:solidFill>
                  <a:srgbClr val="0070C0"/>
                </a:solidFill>
                <a:effectLst/>
                <a:uLnTx/>
                <a:uFillTx/>
                <a:latin typeface="Calibri"/>
                <a:ea typeface="+mn-ea"/>
                <a:cs typeface="+mn-cs"/>
              </a:rPr>
              <a:t>, </a:t>
            </a:r>
            <a:r>
              <a:rPr kumimoji="0" lang="fr-BE" sz="2000" b="0" i="0" u="none" strike="noStrike" kern="1200" cap="none" spc="0" normalizeH="0" baseline="0" noProof="0" dirty="0" err="1">
                <a:ln>
                  <a:noFill/>
                </a:ln>
                <a:solidFill>
                  <a:srgbClr val="0070C0"/>
                </a:solidFill>
                <a:effectLst/>
                <a:uLnTx/>
                <a:uFillTx/>
                <a:latin typeface="Calibri"/>
                <a:ea typeface="+mn-ea"/>
                <a:cs typeface="+mn-cs"/>
              </a:rPr>
              <a:t>Orphanet</a:t>
            </a:r>
            <a:r>
              <a:rPr kumimoji="0" lang="fr-BE" sz="2000" b="0" i="0" u="none" strike="noStrike" kern="1200" cap="none" spc="0" normalizeH="0" baseline="0" noProof="0" dirty="0">
                <a:ln>
                  <a:noFill/>
                </a:ln>
                <a:solidFill>
                  <a:srgbClr val="0070C0"/>
                </a:solidFill>
                <a:effectLst/>
                <a:uLnTx/>
                <a:uFillTx/>
                <a:latin typeface="Calibri"/>
                <a:ea typeface="+mn-ea"/>
                <a:cs typeface="+mn-cs"/>
              </a:rPr>
              <a:t>, Up-to-date, etc.) =&gt; </a:t>
            </a:r>
            <a:r>
              <a:rPr kumimoji="0" lang="fr-BE" sz="2000" b="0" i="0" u="none" strike="noStrike" kern="1200" cap="none" spc="0" normalizeH="0" baseline="0" noProof="0" dirty="0" err="1">
                <a:ln>
                  <a:noFill/>
                </a:ln>
                <a:solidFill>
                  <a:srgbClr val="00B0F0"/>
                </a:solidFill>
                <a:effectLst/>
                <a:uLnTx/>
                <a:uFillTx/>
                <a:latin typeface="Calibri"/>
                <a:ea typeface="+mn-ea"/>
                <a:cs typeface="+mn-cs"/>
              </a:rPr>
              <a:t>Clinical</a:t>
            </a:r>
            <a:r>
              <a:rPr kumimoji="0" lang="fr-BE" sz="2000" b="0" i="0" u="none" strike="noStrike" kern="1200" cap="none" spc="0" normalizeH="0" baseline="0" noProof="0" dirty="0">
                <a:ln>
                  <a:noFill/>
                </a:ln>
                <a:solidFill>
                  <a:srgbClr val="00B0F0"/>
                </a:solidFill>
                <a:effectLst/>
                <a:uLnTx/>
                <a:uFillTx/>
                <a:latin typeface="Calibri"/>
                <a:ea typeface="+mn-ea"/>
                <a:cs typeface="+mn-cs"/>
              </a:rPr>
              <a:t> </a:t>
            </a:r>
            <a:r>
              <a:rPr kumimoji="0" lang="fr-BE" sz="2000" b="0" i="0" u="none" strike="noStrike" kern="1200" cap="none" spc="0" normalizeH="0" baseline="0" noProof="0" dirty="0" err="1">
                <a:ln>
                  <a:noFill/>
                </a:ln>
                <a:solidFill>
                  <a:srgbClr val="00B0F0"/>
                </a:solidFill>
                <a:effectLst/>
                <a:uLnTx/>
                <a:uFillTx/>
                <a:latin typeface="Calibri"/>
                <a:ea typeface="+mn-ea"/>
                <a:cs typeface="+mn-cs"/>
              </a:rPr>
              <a:t>decision</a:t>
            </a:r>
            <a:r>
              <a:rPr kumimoji="0" lang="fr-BE" sz="2000" b="0" i="0" u="none" strike="noStrike" kern="1200" cap="none" spc="0" normalizeH="0" baseline="0" noProof="0" dirty="0">
                <a:ln>
                  <a:noFill/>
                </a:ln>
                <a:solidFill>
                  <a:srgbClr val="00B0F0"/>
                </a:solidFill>
                <a:effectLst/>
                <a:uLnTx/>
                <a:uFillTx/>
                <a:latin typeface="Calibri"/>
                <a:ea typeface="+mn-ea"/>
                <a:cs typeface="+mn-cs"/>
              </a:rPr>
              <a:t> support (DPI - </a:t>
            </a:r>
            <a:r>
              <a:rPr kumimoji="0" lang="fr-BE" sz="2000" b="0" i="0" u="none" strike="noStrike" kern="1200" cap="none" spc="0" normalizeH="0" baseline="0" noProof="0" dirty="0" err="1">
                <a:ln>
                  <a:noFill/>
                </a:ln>
                <a:solidFill>
                  <a:srgbClr val="00B0F0"/>
                </a:solidFill>
                <a:effectLst/>
                <a:uLnTx/>
                <a:uFillTx/>
                <a:latin typeface="Calibri"/>
                <a:ea typeface="+mn-ea"/>
                <a:cs typeface="+mn-cs"/>
              </a:rPr>
              <a:t>medical</a:t>
            </a:r>
            <a:r>
              <a:rPr kumimoji="0" lang="fr-BE" sz="2000" b="0" i="0" u="none" strike="noStrike" kern="1200" cap="none" spc="0" normalizeH="0" baseline="0" noProof="0" dirty="0">
                <a:ln>
                  <a:noFill/>
                </a:ln>
                <a:solidFill>
                  <a:srgbClr val="00B0F0"/>
                </a:solidFill>
                <a:effectLst/>
                <a:uLnTx/>
                <a:uFillTx/>
                <a:latin typeface="Calibri"/>
                <a:ea typeface="+mn-ea"/>
                <a:cs typeface="+mn-cs"/>
              </a:rPr>
              <a:t> </a:t>
            </a:r>
            <a:r>
              <a:rPr kumimoji="0" lang="fr-BE" sz="2000" b="0" i="0" u="none" strike="noStrike" kern="1200" cap="none" spc="0" normalizeH="0" baseline="0" noProof="0" dirty="0" err="1">
                <a:ln>
                  <a:noFill/>
                </a:ln>
                <a:solidFill>
                  <a:srgbClr val="00B0F0"/>
                </a:solidFill>
                <a:effectLst/>
                <a:uLnTx/>
                <a:uFillTx/>
                <a:latin typeface="Calibri"/>
                <a:ea typeface="+mn-ea"/>
                <a:cs typeface="+mn-cs"/>
              </a:rPr>
              <a:t>device</a:t>
            </a:r>
            <a:r>
              <a:rPr kumimoji="0" lang="fr-BE" sz="2000" b="0" i="0" u="none" strike="noStrike" kern="1200" cap="none" spc="0" normalizeH="0" baseline="0" noProof="0" dirty="0">
                <a:ln>
                  <a:noFill/>
                </a:ln>
                <a:solidFill>
                  <a:srgbClr val="00B0F0"/>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mn-cs"/>
              </a:rPr>
              <a:t>Echanger l'information / vraie multidisciplinarité / patient-centrique</a:t>
            </a:r>
          </a:p>
          <a:p>
            <a:pPr marL="628650" marR="0" lvl="1" indent="-257175" algn="l" defTabSz="914400" rtl="0" eaLnBrk="1" fontAlgn="auto" latinLnBrk="0" hangingPunct="1">
              <a:lnSpc>
                <a:spcPct val="100000"/>
              </a:lnSpc>
              <a:spcBef>
                <a:spcPts val="0"/>
              </a:spcBef>
              <a:spcAft>
                <a:spcPts val="400"/>
              </a:spcAft>
              <a:buClrTx/>
              <a:buSzTx/>
              <a:buFont typeface="Arial" pitchFamily="34" charset="0"/>
              <a:buChar char="•"/>
              <a:tabLst/>
              <a:defRPr/>
            </a:pPr>
            <a:r>
              <a:rPr kumimoji="0" lang="fr-BE" sz="2000" b="0" i="0" u="none" strike="noStrike" kern="1200" cap="none" spc="0" normalizeH="0" baseline="0" noProof="0" dirty="0">
                <a:ln>
                  <a:noFill/>
                </a:ln>
                <a:solidFill>
                  <a:srgbClr val="003399"/>
                </a:solidFill>
                <a:effectLst/>
                <a:uLnTx/>
                <a:uFillTx/>
                <a:latin typeface="Calibri"/>
                <a:ea typeface="+mn-ea"/>
                <a:cs typeface="+mn-cs"/>
              </a:rPr>
              <a:t>Entre prestataires:</a:t>
            </a:r>
            <a:r>
              <a:rPr kumimoji="0" lang="fr-BE" sz="2000" b="0" i="0" u="none" strike="noStrike" kern="1200" cap="none" spc="0" normalizeH="0" baseline="0" noProof="0" dirty="0">
                <a:ln>
                  <a:noFill/>
                </a:ln>
                <a:solidFill>
                  <a:srgbClr val="0070C0"/>
                </a:solidFill>
                <a:effectLst/>
                <a:uLnTx/>
                <a:uFillTx/>
                <a:latin typeface="Calibri"/>
                <a:ea typeface="+mn-ea"/>
                <a:cs typeface="+mn-cs"/>
              </a:rPr>
              <a:t> Eviter la redondance d’actes, continuité des soins, ... </a:t>
            </a:r>
          </a:p>
          <a:p>
            <a:pPr marL="628650" marR="0" lvl="1" indent="-257175" algn="l" defTabSz="914400" rtl="0" eaLnBrk="1" fontAlgn="auto" latinLnBrk="0" hangingPunct="1">
              <a:lnSpc>
                <a:spcPct val="100000"/>
              </a:lnSpc>
              <a:spcBef>
                <a:spcPts val="0"/>
              </a:spcBef>
              <a:spcAft>
                <a:spcPts val="400"/>
              </a:spcAft>
              <a:buClrTx/>
              <a:buSzTx/>
              <a:buFont typeface="Arial" pitchFamily="34" charset="0"/>
              <a:buChar char="•"/>
              <a:tabLst/>
              <a:defRPr/>
            </a:pPr>
            <a:r>
              <a:rPr kumimoji="0" lang="fr-BE" sz="2000" b="0" i="0" u="none" strike="noStrike" kern="1200" cap="none" spc="0" normalizeH="0" baseline="0" noProof="0" dirty="0">
                <a:ln>
                  <a:noFill/>
                </a:ln>
                <a:solidFill>
                  <a:srgbClr val="003399"/>
                </a:solidFill>
                <a:effectLst/>
                <a:uLnTx/>
                <a:uFillTx/>
                <a:latin typeface="Calibri"/>
                <a:ea typeface="+mn-ea"/>
                <a:cs typeface="+mn-cs"/>
              </a:rPr>
              <a:t>Avec le patient:</a:t>
            </a:r>
            <a:r>
              <a:rPr kumimoji="0" lang="fr-BE" sz="2000" b="0" i="0" u="none" strike="noStrike" kern="1200" cap="none" spc="0" normalizeH="0" baseline="0" noProof="0" dirty="0">
                <a:ln>
                  <a:noFill/>
                </a:ln>
                <a:solidFill>
                  <a:srgbClr val="0070C0"/>
                </a:solidFill>
                <a:effectLst/>
                <a:uLnTx/>
                <a:uFillTx/>
                <a:latin typeface="Calibri"/>
                <a:ea typeface="+mn-ea"/>
                <a:cs typeface="+mn-cs"/>
              </a:rPr>
              <a:t> </a:t>
            </a:r>
            <a:r>
              <a:rPr kumimoji="0" lang="fr-BE" sz="2000" b="1" i="0" u="none" strike="noStrike" kern="1200" cap="none" spc="0" normalizeH="0" baseline="0" noProof="0" dirty="0">
                <a:ln>
                  <a:noFill/>
                </a:ln>
                <a:solidFill>
                  <a:srgbClr val="00B0F0"/>
                </a:solidFill>
                <a:effectLst/>
                <a:uLnTx/>
                <a:uFillTx/>
                <a:latin typeface="Calibri"/>
                <a:ea typeface="+mn-ea"/>
                <a:cs typeface="+mn-cs"/>
              </a:rPr>
              <a:t>patient-partenaire</a:t>
            </a:r>
            <a:r>
              <a:rPr kumimoji="0" lang="fr-BE" sz="2000" b="0" i="0" u="none" strike="noStrike" kern="1200" cap="none" spc="0" normalizeH="0" baseline="0" noProof="0" dirty="0">
                <a:ln>
                  <a:noFill/>
                </a:ln>
                <a:solidFill>
                  <a:srgbClr val="0070C0"/>
                </a:solidFill>
                <a:effectLst/>
                <a:uLnTx/>
                <a:uFillTx/>
                <a:latin typeface="Calibri"/>
                <a:ea typeface="+mn-ea"/>
                <a:cs typeface="+mn-cs"/>
              </a:rPr>
              <a:t>, éduqué, informé, entouré, </a:t>
            </a:r>
            <a:r>
              <a:rPr kumimoji="0" lang="fr-BE" sz="2000" b="0" i="1" u="none" strike="noStrike" kern="1200" cap="none" spc="0" normalizeH="0" baseline="0" noProof="0" dirty="0">
                <a:ln>
                  <a:noFill/>
                </a:ln>
                <a:solidFill>
                  <a:srgbClr val="00B0F0"/>
                </a:solidFill>
                <a:effectLst/>
                <a:uLnTx/>
                <a:uFillTx/>
                <a:latin typeface="Calibri"/>
                <a:ea typeface="+mn-ea"/>
                <a:cs typeface="+mn-cs"/>
              </a:rPr>
              <a:t>responsabilisé</a:t>
            </a:r>
            <a:r>
              <a:rPr kumimoji="0" lang="fr-BE" sz="2000" b="0" i="0" u="none" strike="noStrike" kern="1200" cap="none" spc="0" normalizeH="0" baseline="0" noProof="0" dirty="0">
                <a:ln>
                  <a:noFill/>
                </a:ln>
                <a:solidFill>
                  <a:srgbClr val="0070C0"/>
                </a:solidFill>
                <a:effectLst/>
                <a:uLnTx/>
                <a:uFillTx/>
                <a:latin typeface="Calibri"/>
                <a:ea typeface="+mn-ea"/>
                <a:cs typeface="+mn-cs"/>
              </a:rPr>
              <a:t>.</a:t>
            </a:r>
          </a:p>
          <a:p>
            <a:pPr marL="628650" marR="0" lvl="1" indent="-257175" algn="l" defTabSz="914400" rtl="0" eaLnBrk="1" fontAlgn="auto" latinLnBrk="0" hangingPunct="1">
              <a:lnSpc>
                <a:spcPct val="100000"/>
              </a:lnSpc>
              <a:spcBef>
                <a:spcPts val="0"/>
              </a:spcBef>
              <a:spcAft>
                <a:spcPts val="1500"/>
              </a:spcAft>
              <a:buClrTx/>
              <a:buSzTx/>
              <a:buFont typeface="Arial" pitchFamily="34" charset="0"/>
              <a:buChar char="•"/>
              <a:tabLst/>
              <a:defRPr/>
            </a:pPr>
            <a:r>
              <a:rPr kumimoji="0" lang="fr-BE" sz="2000" b="0" i="0" u="none" strike="noStrike" kern="1200" cap="none" spc="0" normalizeH="0" baseline="0" noProof="0" dirty="0">
                <a:ln>
                  <a:noFill/>
                </a:ln>
                <a:solidFill>
                  <a:srgbClr val="003399"/>
                </a:solidFill>
                <a:effectLst/>
                <a:uLnTx/>
                <a:uFillTx/>
                <a:latin typeface="Calibri"/>
                <a:ea typeface="+mn-ea"/>
                <a:cs typeface="+mn-cs"/>
              </a:rPr>
              <a:t>Avec les registres:</a:t>
            </a:r>
            <a:r>
              <a:rPr kumimoji="0" lang="fr-BE" sz="2000" b="0" i="0" u="none" strike="noStrike" kern="1200" cap="none" spc="0" normalizeH="0" baseline="0" noProof="0" dirty="0">
                <a:ln>
                  <a:noFill/>
                </a:ln>
                <a:solidFill>
                  <a:srgbClr val="0070C0"/>
                </a:solidFill>
                <a:effectLst/>
                <a:uLnTx/>
                <a:uFillTx/>
                <a:latin typeface="Calibri"/>
                <a:ea typeface="+mn-ea"/>
                <a:cs typeface="+mn-cs"/>
              </a:rPr>
              <a:t> </a:t>
            </a:r>
            <a:r>
              <a:rPr kumimoji="0" lang="fr-BE" sz="2000" b="0" i="0" u="none" strike="noStrike" kern="1200" cap="none" spc="0" normalizeH="0" baseline="0" noProof="0" dirty="0" err="1">
                <a:ln>
                  <a:noFill/>
                </a:ln>
                <a:solidFill>
                  <a:srgbClr val="0070C0"/>
                </a:solidFill>
                <a:effectLst/>
                <a:uLnTx/>
                <a:uFillTx/>
                <a:latin typeface="Calibri"/>
                <a:ea typeface="+mn-ea"/>
                <a:cs typeface="+mn-cs"/>
              </a:rPr>
              <a:t>Only</a:t>
            </a:r>
            <a:r>
              <a:rPr kumimoji="0" lang="fr-BE" sz="2000" b="0" i="0" u="none" strike="noStrike" kern="1200" cap="none" spc="0" normalizeH="0" baseline="0" noProof="0" dirty="0">
                <a:ln>
                  <a:noFill/>
                </a:ln>
                <a:solidFill>
                  <a:srgbClr val="0070C0"/>
                </a:solidFill>
                <a:effectLst/>
                <a:uLnTx/>
                <a:uFillTx/>
                <a:latin typeface="Calibri"/>
                <a:ea typeface="+mn-ea"/>
                <a:cs typeface="+mn-cs"/>
              </a:rPr>
              <a:t> once</a:t>
            </a:r>
          </a:p>
          <a:p>
            <a:pPr marL="342900" marR="0" lvl="1" indent="-342900" algn="l" defTabSz="914400" rtl="0" eaLnBrk="1" fontAlgn="auto" latinLnBrk="0" hangingPunct="1">
              <a:lnSpc>
                <a:spcPct val="100000"/>
              </a:lnSpc>
              <a:spcBef>
                <a:spcPts val="0"/>
              </a:spcBef>
              <a:spcAft>
                <a:spcPts val="0"/>
              </a:spcAft>
              <a:buClr>
                <a:srgbClr val="003399"/>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F79646">
                    <a:lumMod val="75000"/>
                  </a:srgbClr>
                </a:solidFill>
                <a:effectLst/>
                <a:uLnTx/>
                <a:uFillTx/>
                <a:latin typeface="Calibri"/>
                <a:ea typeface="+mn-ea"/>
                <a:cs typeface="+mn-cs"/>
              </a:rPr>
              <a:t>Qualité et efficacité: </a:t>
            </a:r>
            <a:r>
              <a:rPr kumimoji="0" lang="fr-BE" sz="2000" b="0" i="0" u="none" strike="noStrike" kern="1200" cap="none" spc="0" normalizeH="0" baseline="0" noProof="0" dirty="0">
                <a:ln>
                  <a:noFill/>
                </a:ln>
                <a:solidFill>
                  <a:srgbClr val="003399"/>
                </a:solidFill>
                <a:effectLst/>
                <a:uLnTx/>
                <a:uFillTx/>
                <a:latin typeface="Calibri"/>
                <a:ea typeface="+mn-ea"/>
                <a:cs typeface="+mn-cs"/>
              </a:rPr>
              <a:t>Extraire les données statistiques avec des niveaux de regroupement variables pour le suivi (ex: pandémie </a:t>
            </a:r>
            <a:r>
              <a:rPr kumimoji="0" lang="fr-BE" sz="2000" b="0" i="0" u="none" strike="noStrike" kern="1200" cap="none" spc="0" normalizeH="0" baseline="0" noProof="0" dirty="0" err="1">
                <a:ln>
                  <a:noFill/>
                </a:ln>
                <a:solidFill>
                  <a:srgbClr val="003399"/>
                </a:solidFill>
                <a:effectLst/>
                <a:uLnTx/>
                <a:uFillTx/>
                <a:latin typeface="Calibri"/>
                <a:ea typeface="+mn-ea"/>
                <a:cs typeface="+mn-cs"/>
              </a:rPr>
              <a:t>COVID</a:t>
            </a:r>
            <a:r>
              <a:rPr kumimoji="0" lang="fr-BE" sz="2000" b="0" i="0" u="none" strike="noStrike" kern="1200" cap="none" spc="0" normalizeH="0" baseline="0" noProof="0" dirty="0">
                <a:ln>
                  <a:noFill/>
                </a:ln>
                <a:solidFill>
                  <a:srgbClr val="003399"/>
                </a:solidFill>
                <a:effectLst/>
                <a:uLnTx/>
                <a:uFillTx/>
                <a:latin typeface="Calibri"/>
                <a:ea typeface="+mn-ea"/>
                <a:cs typeface="+mn-cs"/>
              </a:rPr>
              <a:t>!), les études, les audits internes, etc.</a:t>
            </a:r>
            <a:endParaRPr kumimoji="0" lang="fr-BE" sz="2000" b="0" i="0" u="none" strike="noStrike" kern="1200" cap="none" spc="0" normalizeH="0" baseline="0" noProof="0" dirty="0">
              <a:ln>
                <a:noFill/>
              </a:ln>
              <a:solidFill>
                <a:srgbClr val="0070C0"/>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
                <a:srgbClr val="0070C0"/>
              </a:buClr>
              <a:buSzTx/>
              <a:buFontTx/>
              <a:buNone/>
              <a:tabLst/>
              <a:defRPr/>
            </a:pPr>
            <a:endParaRPr kumimoji="0" lang="fr-BE" sz="20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94720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200" b="1" dirty="0">
                <a:solidFill>
                  <a:schemeClr val="accent2"/>
                </a:solidFill>
              </a:rPr>
              <a:t>Exemple de processus actuel d’échange : </a:t>
            </a:r>
            <a:r>
              <a:rPr lang="fr-BE" sz="3200" b="1" dirty="0" err="1">
                <a:solidFill>
                  <a:schemeClr val="accent2"/>
                </a:solidFill>
              </a:rPr>
              <a:t>Sumehr</a:t>
            </a:r>
            <a:endParaRPr lang="en-US" sz="3200" b="1" dirty="0">
              <a:solidFill>
                <a:schemeClr val="accent2"/>
              </a:solidFill>
            </a:endParaRPr>
          </a:p>
        </p:txBody>
      </p:sp>
      <p:sp>
        <p:nvSpPr>
          <p:cNvPr id="5" name="Slide Number Placeholder 4"/>
          <p:cNvSpPr>
            <a:spLocks noGrp="1"/>
          </p:cNvSpPr>
          <p:nvPr>
            <p:ph type="sldNum" sz="quarter" idx="12"/>
          </p:nvPr>
        </p:nvSpPr>
        <p:spPr/>
        <p:txBody>
          <a:bodyPr/>
          <a:lstStyle/>
          <a:p>
            <a:fld id="{E44ED7D0-F0C6-4E3C-BE4A-77E787CAB969}" type="slidenum">
              <a:rPr lang="en-US" smtClean="0">
                <a:solidFill>
                  <a:prstClr val="black">
                    <a:tint val="75000"/>
                  </a:prstClr>
                </a:solidFill>
              </a:rPr>
              <a:pPr/>
              <a:t>9</a:t>
            </a:fld>
            <a:endParaRPr lang="en-US">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235" y="2415174"/>
            <a:ext cx="442912" cy="442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43" y="5465465"/>
            <a:ext cx="495275" cy="4952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10" y="2415174"/>
            <a:ext cx="442912" cy="442912"/>
          </a:xfrm>
          <a:prstGeom prst="rect">
            <a:avLst/>
          </a:prstGeom>
        </p:spPr>
      </p:pic>
      <p:cxnSp>
        <p:nvCxnSpPr>
          <p:cNvPr id="9" name="Straight Arrow Connector 8"/>
          <p:cNvCxnSpPr>
            <a:stCxn id="6" idx="3"/>
            <a:endCxn id="8" idx="1"/>
          </p:cNvCxnSpPr>
          <p:nvPr/>
        </p:nvCxnSpPr>
        <p:spPr>
          <a:xfrm>
            <a:off x="3966148" y="2636630"/>
            <a:ext cx="1141263"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758" y="2559190"/>
            <a:ext cx="360040" cy="403493"/>
          </a:xfrm>
          <a:prstGeom prst="rect">
            <a:avLst/>
          </a:prstGeom>
        </p:spPr>
      </p:pic>
      <p:sp>
        <p:nvSpPr>
          <p:cNvPr id="11" name="Folded Corner 10"/>
          <p:cNvSpPr/>
          <p:nvPr/>
        </p:nvSpPr>
        <p:spPr>
          <a:xfrm>
            <a:off x="3564671" y="2962682"/>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v1</a:t>
            </a:r>
          </a:p>
        </p:txBody>
      </p:sp>
      <p:sp>
        <p:nvSpPr>
          <p:cNvPr id="12" name="Rectangle 11"/>
          <p:cNvSpPr/>
          <p:nvPr/>
        </p:nvSpPr>
        <p:spPr>
          <a:xfrm>
            <a:off x="3606107" y="3034690"/>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13" name="Rectangle 12"/>
          <p:cNvSpPr/>
          <p:nvPr/>
        </p:nvSpPr>
        <p:spPr>
          <a:xfrm>
            <a:off x="3606107" y="3151086"/>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14" name="Rectangle 13"/>
          <p:cNvSpPr/>
          <p:nvPr/>
        </p:nvSpPr>
        <p:spPr>
          <a:xfrm>
            <a:off x="3606107" y="3265981"/>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15" name="Rectangle 14"/>
          <p:cNvSpPr/>
          <p:nvPr/>
        </p:nvSpPr>
        <p:spPr>
          <a:xfrm>
            <a:off x="3606107" y="3377801"/>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v1</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37" y="2415174"/>
            <a:ext cx="442912" cy="44291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085" y="2559190"/>
            <a:ext cx="360040" cy="403493"/>
          </a:xfrm>
          <a:prstGeom prst="rect">
            <a:avLst/>
          </a:prstGeom>
        </p:spPr>
      </p:pic>
      <p:sp>
        <p:nvSpPr>
          <p:cNvPr id="19" name="Folded Corner 18"/>
          <p:cNvSpPr/>
          <p:nvPr/>
        </p:nvSpPr>
        <p:spPr>
          <a:xfrm>
            <a:off x="6715319" y="2953197"/>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v2</a:t>
            </a:r>
          </a:p>
        </p:txBody>
      </p:sp>
      <p:sp>
        <p:nvSpPr>
          <p:cNvPr id="20" name="Rectangle 19"/>
          <p:cNvSpPr/>
          <p:nvPr/>
        </p:nvSpPr>
        <p:spPr>
          <a:xfrm>
            <a:off x="6756755" y="3025205"/>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21" name="Rectangle 20"/>
          <p:cNvSpPr/>
          <p:nvPr/>
        </p:nvSpPr>
        <p:spPr>
          <a:xfrm>
            <a:off x="6756755" y="3141601"/>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22" name="Rectangle 21"/>
          <p:cNvSpPr/>
          <p:nvPr/>
        </p:nvSpPr>
        <p:spPr>
          <a:xfrm>
            <a:off x="6756755" y="325649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23" name="Rectangle 22"/>
          <p:cNvSpPr/>
          <p:nvPr/>
        </p:nvSpPr>
        <p:spPr>
          <a:xfrm>
            <a:off x="6756755" y="3368316"/>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v2</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762" y="2415174"/>
            <a:ext cx="442912" cy="442912"/>
          </a:xfrm>
          <a:prstGeom prst="rect">
            <a:avLst/>
          </a:prstGeom>
        </p:spPr>
      </p:pic>
      <p:cxnSp>
        <p:nvCxnSpPr>
          <p:cNvPr id="25" name="Straight Arrow Connector 24"/>
          <p:cNvCxnSpPr>
            <a:stCxn id="16" idx="3"/>
            <a:endCxn id="24" idx="1"/>
          </p:cNvCxnSpPr>
          <p:nvPr/>
        </p:nvCxnSpPr>
        <p:spPr>
          <a:xfrm>
            <a:off x="7121650" y="2636630"/>
            <a:ext cx="1154113"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110" y="2559190"/>
            <a:ext cx="360040" cy="403493"/>
          </a:xfrm>
          <a:prstGeom prst="rect">
            <a:avLst/>
          </a:prstGeom>
        </p:spPr>
      </p:pic>
      <p:sp>
        <p:nvSpPr>
          <p:cNvPr id="27" name="Folded Corner 26"/>
          <p:cNvSpPr/>
          <p:nvPr/>
        </p:nvSpPr>
        <p:spPr>
          <a:xfrm>
            <a:off x="8314818" y="2941945"/>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v3</a:t>
            </a:r>
          </a:p>
        </p:txBody>
      </p:sp>
      <p:sp>
        <p:nvSpPr>
          <p:cNvPr id="28" name="Rectangle 27"/>
          <p:cNvSpPr/>
          <p:nvPr/>
        </p:nvSpPr>
        <p:spPr>
          <a:xfrm>
            <a:off x="8349640" y="3006679"/>
            <a:ext cx="360040" cy="72008"/>
          </a:xfrm>
          <a:prstGeom prst="rect">
            <a:avLst/>
          </a:prstGeom>
          <a:solidFill>
            <a:srgbClr val="8064A2"/>
          </a:solidFill>
          <a:ln w="25400" cap="rnd" cmpd="sng" algn="ctr">
            <a:solidFill>
              <a:srgbClr val="8064A2">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29" name="Rectangle 28"/>
          <p:cNvSpPr/>
          <p:nvPr/>
        </p:nvSpPr>
        <p:spPr>
          <a:xfrm>
            <a:off x="8356254" y="3130349"/>
            <a:ext cx="360040" cy="72008"/>
          </a:xfrm>
          <a:prstGeom prst="rect">
            <a:avLst/>
          </a:prstGeom>
          <a:solidFill>
            <a:srgbClr val="F79646"/>
          </a:solidFill>
          <a:ln w="25400" cap="rnd" cmpd="sng" algn="ctr">
            <a:solidFill>
              <a:srgbClr val="F79646">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30" name="Rectangle 29"/>
          <p:cNvSpPr/>
          <p:nvPr/>
        </p:nvSpPr>
        <p:spPr>
          <a:xfrm>
            <a:off x="8356254" y="3245244"/>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31" name="Rectangle 30"/>
          <p:cNvSpPr/>
          <p:nvPr/>
        </p:nvSpPr>
        <p:spPr>
          <a:xfrm>
            <a:off x="8356254" y="3357064"/>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v3</a:t>
            </a:r>
          </a:p>
        </p:txBody>
      </p:sp>
      <p:grpSp>
        <p:nvGrpSpPr>
          <p:cNvPr id="32" name="Group 31"/>
          <p:cNvGrpSpPr/>
          <p:nvPr/>
        </p:nvGrpSpPr>
        <p:grpSpPr>
          <a:xfrm>
            <a:off x="3204992" y="1930828"/>
            <a:ext cx="6166266" cy="369332"/>
            <a:chOff x="539552" y="364014"/>
            <a:chExt cx="6166266" cy="369332"/>
          </a:xfrm>
        </p:grpSpPr>
        <p:cxnSp>
          <p:nvCxnSpPr>
            <p:cNvPr id="33" name="Straight Arrow Connector 32"/>
            <p:cNvCxnSpPr/>
            <p:nvPr/>
          </p:nvCxnSpPr>
          <p:spPr>
            <a:xfrm>
              <a:off x="539552" y="548680"/>
              <a:ext cx="5904656"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34" name="TextBox 33"/>
            <p:cNvSpPr txBox="1"/>
            <p:nvPr/>
          </p:nvSpPr>
          <p:spPr>
            <a:xfrm>
              <a:off x="6444208" y="364014"/>
              <a:ext cx="261610" cy="369332"/>
            </a:xfrm>
            <a:prstGeom prst="rect">
              <a:avLst/>
            </a:prstGeom>
            <a:noFill/>
          </p:spPr>
          <p:txBody>
            <a:bodyPr wrap="none" rtlCol="0">
              <a:spAutoFit/>
            </a:bodyPr>
            <a:lstStyle/>
            <a:p>
              <a:pPr>
                <a:defRPr/>
              </a:pPr>
              <a:r>
                <a:rPr lang="fr-BE" kern="0" dirty="0">
                  <a:solidFill>
                    <a:prstClr val="black"/>
                  </a:solidFill>
                  <a:cs typeface="Arial"/>
                </a:rPr>
                <a:t>t</a:t>
              </a:r>
            </a:p>
          </p:txBody>
        </p:sp>
      </p:grpSp>
      <p:sp>
        <p:nvSpPr>
          <p:cNvPr id="35" name="TextBox 34"/>
          <p:cNvSpPr txBox="1"/>
          <p:nvPr/>
        </p:nvSpPr>
        <p:spPr>
          <a:xfrm>
            <a:off x="2373442" y="1961606"/>
            <a:ext cx="833883" cy="307777"/>
          </a:xfrm>
          <a:prstGeom prst="rect">
            <a:avLst/>
          </a:prstGeom>
          <a:noFill/>
        </p:spPr>
        <p:txBody>
          <a:bodyPr wrap="none" rtlCol="0">
            <a:spAutoFit/>
          </a:bodyPr>
          <a:lstStyle/>
          <a:p>
            <a:r>
              <a:rPr lang="fr-BE" sz="1400" dirty="0">
                <a:solidFill>
                  <a:prstClr val="black"/>
                </a:solidFill>
                <a:cs typeface="Arial"/>
              </a:rPr>
              <a:t>SUMEHR</a:t>
            </a:r>
          </a:p>
        </p:txBody>
      </p:sp>
      <p:cxnSp>
        <p:nvCxnSpPr>
          <p:cNvPr id="36" name="Straight Connector 35"/>
          <p:cNvCxnSpPr/>
          <p:nvPr/>
        </p:nvCxnSpPr>
        <p:spPr>
          <a:xfrm>
            <a:off x="3744691" y="1982220"/>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37" name="Straight Connector 36"/>
          <p:cNvCxnSpPr/>
          <p:nvPr/>
        </p:nvCxnSpPr>
        <p:spPr>
          <a:xfrm>
            <a:off x="5328866" y="1982221"/>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38" name="Straight Connector 37"/>
          <p:cNvCxnSpPr/>
          <p:nvPr/>
        </p:nvCxnSpPr>
        <p:spPr>
          <a:xfrm>
            <a:off x="6891313" y="1982221"/>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cxnSp>
        <p:nvCxnSpPr>
          <p:cNvPr id="39" name="Straight Connector 38"/>
          <p:cNvCxnSpPr/>
          <p:nvPr/>
        </p:nvCxnSpPr>
        <p:spPr>
          <a:xfrm>
            <a:off x="8497218" y="1982220"/>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40" name="TextBox 39"/>
          <p:cNvSpPr txBox="1"/>
          <p:nvPr/>
        </p:nvSpPr>
        <p:spPr>
          <a:xfrm>
            <a:off x="3564671" y="1674445"/>
            <a:ext cx="360040" cy="307777"/>
          </a:xfrm>
          <a:prstGeom prst="rect">
            <a:avLst/>
          </a:prstGeom>
          <a:noFill/>
        </p:spPr>
        <p:txBody>
          <a:bodyPr wrap="square" rtlCol="0">
            <a:spAutoFit/>
          </a:bodyPr>
          <a:lstStyle/>
          <a:p>
            <a:r>
              <a:rPr lang="fr-BE" sz="1400" dirty="0">
                <a:solidFill>
                  <a:prstClr val="black"/>
                </a:solidFill>
                <a:cs typeface="Arial"/>
              </a:rPr>
              <a:t>v1</a:t>
            </a:r>
          </a:p>
        </p:txBody>
      </p:sp>
      <p:sp>
        <p:nvSpPr>
          <p:cNvPr id="41" name="TextBox 40"/>
          <p:cNvSpPr txBox="1"/>
          <p:nvPr/>
        </p:nvSpPr>
        <p:spPr>
          <a:xfrm>
            <a:off x="5136989" y="1674445"/>
            <a:ext cx="360040" cy="307777"/>
          </a:xfrm>
          <a:prstGeom prst="rect">
            <a:avLst/>
          </a:prstGeom>
          <a:noFill/>
        </p:spPr>
        <p:txBody>
          <a:bodyPr wrap="square" rtlCol="0">
            <a:spAutoFit/>
          </a:bodyPr>
          <a:lstStyle/>
          <a:p>
            <a:r>
              <a:rPr lang="fr-BE" sz="1400" dirty="0">
                <a:solidFill>
                  <a:prstClr val="black"/>
                </a:solidFill>
                <a:cs typeface="Arial"/>
              </a:rPr>
              <a:t>v2</a:t>
            </a:r>
          </a:p>
        </p:txBody>
      </p:sp>
      <p:sp>
        <p:nvSpPr>
          <p:cNvPr id="42" name="TextBox 41"/>
          <p:cNvSpPr txBox="1"/>
          <p:nvPr/>
        </p:nvSpPr>
        <p:spPr>
          <a:xfrm>
            <a:off x="6711293" y="1693415"/>
            <a:ext cx="360040" cy="307777"/>
          </a:xfrm>
          <a:prstGeom prst="rect">
            <a:avLst/>
          </a:prstGeom>
          <a:noFill/>
        </p:spPr>
        <p:txBody>
          <a:bodyPr wrap="square" rtlCol="0">
            <a:spAutoFit/>
          </a:bodyPr>
          <a:lstStyle/>
          <a:p>
            <a:r>
              <a:rPr lang="fr-BE" sz="1400" dirty="0">
                <a:solidFill>
                  <a:prstClr val="black"/>
                </a:solidFill>
                <a:cs typeface="Arial"/>
              </a:rPr>
              <a:t>v3</a:t>
            </a:r>
          </a:p>
        </p:txBody>
      </p:sp>
      <p:grpSp>
        <p:nvGrpSpPr>
          <p:cNvPr id="43" name="Group 42"/>
          <p:cNvGrpSpPr/>
          <p:nvPr/>
        </p:nvGrpSpPr>
        <p:grpSpPr>
          <a:xfrm>
            <a:off x="3204991" y="5882251"/>
            <a:ext cx="6166266" cy="369332"/>
            <a:chOff x="539552" y="364014"/>
            <a:chExt cx="6166266" cy="369332"/>
          </a:xfrm>
        </p:grpSpPr>
        <p:cxnSp>
          <p:nvCxnSpPr>
            <p:cNvPr id="44" name="Straight Arrow Connector 43"/>
            <p:cNvCxnSpPr/>
            <p:nvPr/>
          </p:nvCxnSpPr>
          <p:spPr>
            <a:xfrm>
              <a:off x="539552" y="548680"/>
              <a:ext cx="5904656"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sp>
          <p:nvSpPr>
            <p:cNvPr id="45" name="TextBox 44"/>
            <p:cNvSpPr txBox="1"/>
            <p:nvPr/>
          </p:nvSpPr>
          <p:spPr>
            <a:xfrm>
              <a:off x="6444208" y="364014"/>
              <a:ext cx="261610" cy="369332"/>
            </a:xfrm>
            <a:prstGeom prst="rect">
              <a:avLst/>
            </a:prstGeom>
            <a:noFill/>
          </p:spPr>
          <p:txBody>
            <a:bodyPr wrap="none" rtlCol="0">
              <a:spAutoFit/>
            </a:bodyPr>
            <a:lstStyle/>
            <a:p>
              <a:pPr>
                <a:defRPr/>
              </a:pPr>
              <a:r>
                <a:rPr lang="fr-BE" kern="0" dirty="0">
                  <a:solidFill>
                    <a:prstClr val="black"/>
                  </a:solidFill>
                  <a:cs typeface="Arial"/>
                </a:rPr>
                <a:t>t</a:t>
              </a:r>
            </a:p>
          </p:txBody>
        </p:sp>
      </p:grpSp>
      <p:sp>
        <p:nvSpPr>
          <p:cNvPr id="46" name="TextBox 45"/>
          <p:cNvSpPr txBox="1"/>
          <p:nvPr/>
        </p:nvSpPr>
        <p:spPr>
          <a:xfrm>
            <a:off x="2771859" y="5913029"/>
            <a:ext cx="433132" cy="307777"/>
          </a:xfrm>
          <a:prstGeom prst="rect">
            <a:avLst/>
          </a:prstGeom>
          <a:noFill/>
        </p:spPr>
        <p:txBody>
          <a:bodyPr wrap="none" rtlCol="0">
            <a:spAutoFit/>
          </a:bodyPr>
          <a:lstStyle/>
          <a:p>
            <a:r>
              <a:rPr lang="fr-BE" sz="1400" dirty="0">
                <a:solidFill>
                  <a:prstClr val="black"/>
                </a:solidFill>
                <a:cs typeface="Arial"/>
              </a:rPr>
              <a:t>DPI</a:t>
            </a:r>
          </a:p>
        </p:txBody>
      </p:sp>
      <p:sp>
        <p:nvSpPr>
          <p:cNvPr id="47" name="Folded Corner 46"/>
          <p:cNvSpPr/>
          <p:nvPr/>
        </p:nvSpPr>
        <p:spPr>
          <a:xfrm>
            <a:off x="4109066" y="4330108"/>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v1’</a:t>
            </a:r>
          </a:p>
        </p:txBody>
      </p:sp>
      <p:sp>
        <p:nvSpPr>
          <p:cNvPr id="48" name="Rectangle 47"/>
          <p:cNvSpPr/>
          <p:nvPr/>
        </p:nvSpPr>
        <p:spPr>
          <a:xfrm>
            <a:off x="4150502" y="440211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49" name="Rectangle 48"/>
          <p:cNvSpPr/>
          <p:nvPr/>
        </p:nvSpPr>
        <p:spPr>
          <a:xfrm>
            <a:off x="4150502" y="451851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50" name="Rectangle 49"/>
          <p:cNvSpPr/>
          <p:nvPr/>
        </p:nvSpPr>
        <p:spPr>
          <a:xfrm>
            <a:off x="4150502" y="4633407"/>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51" name="Rectangle 50"/>
          <p:cNvSpPr/>
          <p:nvPr/>
        </p:nvSpPr>
        <p:spPr>
          <a:xfrm>
            <a:off x="4150502" y="4745227"/>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cs typeface="Arial"/>
              </a:rPr>
              <a:t>v1’</a:t>
            </a:r>
          </a:p>
        </p:txBody>
      </p:sp>
      <p:sp>
        <p:nvSpPr>
          <p:cNvPr id="52" name="Folded Corner 51"/>
          <p:cNvSpPr/>
          <p:nvPr/>
        </p:nvSpPr>
        <p:spPr>
          <a:xfrm>
            <a:off x="5549028" y="4330108"/>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v2’</a:t>
            </a:r>
          </a:p>
        </p:txBody>
      </p:sp>
      <p:sp>
        <p:nvSpPr>
          <p:cNvPr id="53" name="Rectangle 52"/>
          <p:cNvSpPr/>
          <p:nvPr/>
        </p:nvSpPr>
        <p:spPr>
          <a:xfrm>
            <a:off x="5590464" y="440211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54" name="Rectangle 53"/>
          <p:cNvSpPr/>
          <p:nvPr/>
        </p:nvSpPr>
        <p:spPr>
          <a:xfrm>
            <a:off x="5590464" y="451851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55" name="Rectangle 54"/>
          <p:cNvSpPr/>
          <p:nvPr/>
        </p:nvSpPr>
        <p:spPr>
          <a:xfrm>
            <a:off x="5590464" y="4633407"/>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56" name="Rectangle 55"/>
          <p:cNvSpPr/>
          <p:nvPr/>
        </p:nvSpPr>
        <p:spPr>
          <a:xfrm>
            <a:off x="5590464" y="4745227"/>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cs typeface="Arial"/>
              </a:rPr>
              <a:t>v2’</a:t>
            </a:r>
          </a:p>
        </p:txBody>
      </p:sp>
      <p:sp>
        <p:nvSpPr>
          <p:cNvPr id="57" name="Folded Corner 56"/>
          <p:cNvSpPr/>
          <p:nvPr/>
        </p:nvSpPr>
        <p:spPr>
          <a:xfrm>
            <a:off x="6565241" y="4330108"/>
            <a:ext cx="432048" cy="720080"/>
          </a:xfrm>
          <a:prstGeom prst="foldedCorner">
            <a:avLst/>
          </a:prstGeom>
          <a:solidFill>
            <a:sysClr val="window" lastClr="FFFFFF"/>
          </a:solidFill>
          <a:ln w="25400" cap="rnd" cmpd="sng" algn="ctr">
            <a:solidFill>
              <a:sysClr val="windowText" lastClr="000000"/>
            </a:solidFill>
            <a:prstDash val="solid"/>
          </a:ln>
          <a:effectLst/>
        </p:spPr>
        <p:txBody>
          <a:bodyPr lIns="0" tIns="0" rIns="0" bIns="0" rtlCol="0" anchor="b"/>
          <a:lstStyle/>
          <a:p>
            <a:pPr algn="ctr">
              <a:defRPr/>
            </a:pPr>
            <a:r>
              <a:rPr lang="fr-BE" sz="1000" kern="0" dirty="0">
                <a:solidFill>
                  <a:prstClr val="black"/>
                </a:solidFill>
                <a:cs typeface="Arial"/>
              </a:rPr>
              <a:t>v3’</a:t>
            </a:r>
          </a:p>
        </p:txBody>
      </p:sp>
      <p:sp>
        <p:nvSpPr>
          <p:cNvPr id="58" name="Rectangle 57"/>
          <p:cNvSpPr/>
          <p:nvPr/>
        </p:nvSpPr>
        <p:spPr>
          <a:xfrm>
            <a:off x="6606677" y="4402116"/>
            <a:ext cx="360040" cy="72008"/>
          </a:xfrm>
          <a:prstGeom prst="rect">
            <a:avLst/>
          </a:prstGeom>
          <a:solidFill>
            <a:srgbClr val="4F81BD"/>
          </a:solidFill>
          <a:ln w="25400" cap="rnd" cmpd="sng" algn="ctr">
            <a:solidFill>
              <a:srgbClr val="4F81BD">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59" name="Rectangle 58"/>
          <p:cNvSpPr/>
          <p:nvPr/>
        </p:nvSpPr>
        <p:spPr>
          <a:xfrm>
            <a:off x="6606677" y="4518512"/>
            <a:ext cx="360040" cy="72008"/>
          </a:xfrm>
          <a:prstGeom prst="rect">
            <a:avLst/>
          </a:prstGeom>
          <a:solidFill>
            <a:srgbClr val="C0504D"/>
          </a:solidFill>
          <a:ln w="25400" cap="rnd" cmpd="sng" algn="ctr">
            <a:solidFill>
              <a:srgbClr val="C0504D">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60" name="Rectangle 59"/>
          <p:cNvSpPr/>
          <p:nvPr/>
        </p:nvSpPr>
        <p:spPr>
          <a:xfrm>
            <a:off x="6606677" y="4633407"/>
            <a:ext cx="360040" cy="72008"/>
          </a:xfrm>
          <a:prstGeom prst="rect">
            <a:avLst/>
          </a:prstGeom>
          <a:solidFill>
            <a:srgbClr val="9BBB59"/>
          </a:solidFill>
          <a:ln w="25400" cap="rnd" cmpd="sng" algn="ctr">
            <a:solidFill>
              <a:srgbClr val="9BBB59">
                <a:shade val="50000"/>
              </a:srgbClr>
            </a:solidFill>
            <a:prstDash val="solid"/>
          </a:ln>
          <a:effectLst/>
        </p:spPr>
        <p:txBody>
          <a:bodyPr rtlCol="0" anchor="ctr"/>
          <a:lstStyle/>
          <a:p>
            <a:pPr algn="ctr">
              <a:defRPr/>
            </a:pPr>
            <a:r>
              <a:rPr lang="fr-BE" sz="800" kern="0" dirty="0">
                <a:solidFill>
                  <a:prstClr val="white"/>
                </a:solidFill>
                <a:cs typeface="Arial"/>
              </a:rPr>
              <a:t>v3’</a:t>
            </a:r>
          </a:p>
        </p:txBody>
      </p:sp>
      <p:sp>
        <p:nvSpPr>
          <p:cNvPr id="61" name="Rectangle 60"/>
          <p:cNvSpPr/>
          <p:nvPr/>
        </p:nvSpPr>
        <p:spPr>
          <a:xfrm>
            <a:off x="6606677" y="4745227"/>
            <a:ext cx="360040" cy="72008"/>
          </a:xfrm>
          <a:prstGeom prst="rect">
            <a:avLst/>
          </a:prstGeom>
          <a:solidFill>
            <a:srgbClr val="4BACC6"/>
          </a:solidFill>
          <a:ln w="25400" cap="rnd" cmpd="sng" algn="ctr">
            <a:solidFill>
              <a:srgbClr val="4BACC6">
                <a:shade val="50000"/>
              </a:srgbClr>
            </a:solidFill>
            <a:prstDash val="solid"/>
          </a:ln>
          <a:effectLst/>
        </p:spPr>
        <p:txBody>
          <a:bodyPr rtlCol="0" anchor="ctr"/>
          <a:lstStyle/>
          <a:p>
            <a:pPr algn="ctr">
              <a:defRPr/>
            </a:pPr>
            <a:r>
              <a:rPr lang="fr-BE" sz="800" kern="0" dirty="0">
                <a:solidFill>
                  <a:prstClr val="white"/>
                </a:solidFill>
                <a:cs typeface="Arial"/>
              </a:rPr>
              <a:t>v3’</a:t>
            </a:r>
          </a:p>
        </p:txBody>
      </p:sp>
      <p:cxnSp>
        <p:nvCxnSpPr>
          <p:cNvPr id="62" name="Straight Connector 61"/>
          <p:cNvCxnSpPr/>
          <p:nvPr/>
        </p:nvCxnSpPr>
        <p:spPr>
          <a:xfrm>
            <a:off x="4300943" y="5933643"/>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63" name="TextBox 62"/>
          <p:cNvSpPr txBox="1"/>
          <p:nvPr/>
        </p:nvSpPr>
        <p:spPr>
          <a:xfrm>
            <a:off x="4109066" y="5625867"/>
            <a:ext cx="419758" cy="307777"/>
          </a:xfrm>
          <a:prstGeom prst="rect">
            <a:avLst/>
          </a:prstGeom>
          <a:noFill/>
        </p:spPr>
        <p:txBody>
          <a:bodyPr wrap="square" rtlCol="0">
            <a:spAutoFit/>
          </a:bodyPr>
          <a:lstStyle/>
          <a:p>
            <a:r>
              <a:rPr lang="fr-BE" sz="1400" dirty="0">
                <a:solidFill>
                  <a:prstClr val="black"/>
                </a:solidFill>
                <a:cs typeface="Arial"/>
              </a:rPr>
              <a:t>v1’</a:t>
            </a:r>
          </a:p>
        </p:txBody>
      </p:sp>
      <p:cxnSp>
        <p:nvCxnSpPr>
          <p:cNvPr id="64" name="Straight Connector 63"/>
          <p:cNvCxnSpPr/>
          <p:nvPr/>
        </p:nvCxnSpPr>
        <p:spPr>
          <a:xfrm>
            <a:off x="5784970" y="5945388"/>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65" name="TextBox 64"/>
          <p:cNvSpPr txBox="1"/>
          <p:nvPr/>
        </p:nvSpPr>
        <p:spPr>
          <a:xfrm>
            <a:off x="5593093" y="5637612"/>
            <a:ext cx="447328" cy="307777"/>
          </a:xfrm>
          <a:prstGeom prst="rect">
            <a:avLst/>
          </a:prstGeom>
          <a:noFill/>
        </p:spPr>
        <p:txBody>
          <a:bodyPr wrap="square" rtlCol="0">
            <a:spAutoFit/>
          </a:bodyPr>
          <a:lstStyle/>
          <a:p>
            <a:r>
              <a:rPr lang="fr-BE" sz="1400" dirty="0">
                <a:solidFill>
                  <a:prstClr val="black"/>
                </a:solidFill>
                <a:cs typeface="Arial"/>
              </a:rPr>
              <a:t>v2’</a:t>
            </a:r>
          </a:p>
        </p:txBody>
      </p:sp>
      <p:cxnSp>
        <p:nvCxnSpPr>
          <p:cNvPr id="66" name="Straight Connector 65"/>
          <p:cNvCxnSpPr/>
          <p:nvPr/>
        </p:nvCxnSpPr>
        <p:spPr>
          <a:xfrm>
            <a:off x="6757119" y="5945388"/>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67" name="TextBox 66"/>
          <p:cNvSpPr txBox="1"/>
          <p:nvPr/>
        </p:nvSpPr>
        <p:spPr>
          <a:xfrm>
            <a:off x="6565242" y="5637612"/>
            <a:ext cx="402469" cy="307777"/>
          </a:xfrm>
          <a:prstGeom prst="rect">
            <a:avLst/>
          </a:prstGeom>
          <a:noFill/>
        </p:spPr>
        <p:txBody>
          <a:bodyPr wrap="square" rtlCol="0">
            <a:spAutoFit/>
          </a:bodyPr>
          <a:lstStyle/>
          <a:p>
            <a:r>
              <a:rPr lang="fr-BE" sz="1400" dirty="0">
                <a:solidFill>
                  <a:prstClr val="black"/>
                </a:solidFill>
                <a:cs typeface="Arial"/>
              </a:rPr>
              <a:t>v3’</a:t>
            </a:r>
          </a:p>
        </p:txBody>
      </p:sp>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297" y="5144256"/>
            <a:ext cx="442800" cy="442800"/>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7048" y="5144256"/>
            <a:ext cx="442800" cy="442800"/>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1752" y="5144256"/>
            <a:ext cx="442800" cy="442800"/>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8262" y="5144256"/>
            <a:ext cx="442800" cy="442800"/>
          </a:xfrm>
          <a:prstGeom prst="rect">
            <a:avLst/>
          </a:prstGeom>
        </p:spPr>
      </p:pic>
      <p:cxnSp>
        <p:nvCxnSpPr>
          <p:cNvPr id="72" name="Straight Connector 71"/>
          <p:cNvCxnSpPr/>
          <p:nvPr/>
        </p:nvCxnSpPr>
        <p:spPr>
          <a:xfrm>
            <a:off x="8147091" y="5933644"/>
            <a:ext cx="0" cy="266546"/>
          </a:xfrm>
          <a:prstGeom prst="line">
            <a:avLst/>
          </a:prstGeom>
          <a:noFill/>
          <a:ln w="25400" cap="rnd" cmpd="sng" algn="ctr">
            <a:solidFill>
              <a:sysClr val="windowText" lastClr="000000"/>
            </a:solidFill>
            <a:prstDash val="solid"/>
          </a:ln>
          <a:effectLst>
            <a:outerShdw blurRad="40000" dist="20000" dir="5400000">
              <a:srgbClr val="000000">
                <a:alpha val="38000"/>
              </a:srgbClr>
            </a:outerShdw>
          </a:effectLst>
        </p:spPr>
      </p:cxnSp>
      <p:sp>
        <p:nvSpPr>
          <p:cNvPr id="73" name="TextBox 72"/>
          <p:cNvSpPr txBox="1"/>
          <p:nvPr/>
        </p:nvSpPr>
        <p:spPr>
          <a:xfrm>
            <a:off x="7975409" y="5583206"/>
            <a:ext cx="343364" cy="369332"/>
          </a:xfrm>
          <a:prstGeom prst="rect">
            <a:avLst/>
          </a:prstGeom>
          <a:noFill/>
        </p:spPr>
        <p:txBody>
          <a:bodyPr wrap="none" rtlCol="0">
            <a:spAutoFit/>
          </a:bodyPr>
          <a:lstStyle/>
          <a:p>
            <a:r>
              <a:rPr lang="fr-BE" dirty="0">
                <a:solidFill>
                  <a:prstClr val="black"/>
                </a:solidFill>
                <a:cs typeface="Arial"/>
              </a:rPr>
              <a:t>…</a:t>
            </a:r>
          </a:p>
        </p:txBody>
      </p:sp>
      <p:cxnSp>
        <p:nvCxnSpPr>
          <p:cNvPr id="74" name="Straight Arrow Connector 73"/>
          <p:cNvCxnSpPr>
            <a:stCxn id="68" idx="3"/>
            <a:endCxn id="69" idx="1"/>
          </p:cNvCxnSpPr>
          <p:nvPr/>
        </p:nvCxnSpPr>
        <p:spPr>
          <a:xfrm>
            <a:off x="4555098" y="5365656"/>
            <a:ext cx="1041951"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75" name="Straight Arrow Connector 74"/>
          <p:cNvCxnSpPr>
            <a:stCxn id="69" idx="3"/>
            <a:endCxn id="70" idx="1"/>
          </p:cNvCxnSpPr>
          <p:nvPr/>
        </p:nvCxnSpPr>
        <p:spPr>
          <a:xfrm>
            <a:off x="6039848" y="5365656"/>
            <a:ext cx="541904"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cxnSp>
        <p:nvCxnSpPr>
          <p:cNvPr id="76" name="Straight Arrow Connector 75"/>
          <p:cNvCxnSpPr>
            <a:stCxn id="70" idx="3"/>
            <a:endCxn id="71" idx="1"/>
          </p:cNvCxnSpPr>
          <p:nvPr/>
        </p:nvCxnSpPr>
        <p:spPr>
          <a:xfrm>
            <a:off x="7024552" y="5365656"/>
            <a:ext cx="933710" cy="0"/>
          </a:xfrm>
          <a:prstGeom prst="straightConnector1">
            <a:avLst/>
          </a:prstGeom>
          <a:noFill/>
          <a:ln w="25400" cap="rnd" cmpd="sng" algn="ctr">
            <a:solidFill>
              <a:sysClr val="windowText" lastClr="000000"/>
            </a:solidFill>
            <a:prstDash val="solid"/>
            <a:tailEnd type="arrow"/>
          </a:ln>
          <a:effectLst>
            <a:outerShdw blurRad="40000" dist="20000" dir="5400000">
              <a:srgbClr val="000000">
                <a:alpha val="38000"/>
              </a:srgbClr>
            </a:outerShdw>
          </a:effectLst>
        </p:spPr>
      </p:cxn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45" y="2218700"/>
            <a:ext cx="495275" cy="495275"/>
          </a:xfrm>
          <a:prstGeom prst="rect">
            <a:avLst/>
          </a:prstGeom>
        </p:spPr>
      </p:pic>
      <p:sp>
        <p:nvSpPr>
          <p:cNvPr id="78" name="Rectangle 77"/>
          <p:cNvSpPr/>
          <p:nvPr/>
        </p:nvSpPr>
        <p:spPr>
          <a:xfrm>
            <a:off x="4880804" y="5073952"/>
            <a:ext cx="409402" cy="21602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rnd" cmpd="sng" algn="ctr">
            <a:solidFill>
              <a:sysClr val="windowText" lastClr="000000">
                <a:shade val="95000"/>
                <a:satMod val="105000"/>
              </a:sysClr>
            </a:solidFill>
            <a:prstDash val="solid"/>
          </a:ln>
          <a:effectLst>
            <a:outerShdw blurRad="40000" dist="20000" dir="5400000">
              <a:srgbClr val="000000">
                <a:alpha val="38000"/>
              </a:srgbClr>
            </a:outerShdw>
          </a:effectLst>
        </p:spPr>
        <p:txBody>
          <a:bodyPr rtlCol="0" anchor="ctr"/>
          <a:lstStyle/>
          <a:p>
            <a:pPr algn="ctr">
              <a:defRPr/>
            </a:pPr>
            <a:r>
              <a:rPr lang="fr-BE" sz="800" kern="0" dirty="0">
                <a:solidFill>
                  <a:prstClr val="black"/>
                </a:solidFill>
                <a:cs typeface="Arial"/>
              </a:rPr>
              <a:t>HUB</a:t>
            </a: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361" y="5359584"/>
            <a:ext cx="360040" cy="403493"/>
          </a:xfrm>
          <a:prstGeom prst="rect">
            <a:avLst/>
          </a:prstGeom>
        </p:spPr>
      </p:pic>
      <p:sp>
        <p:nvSpPr>
          <p:cNvPr id="80" name="Rectangle 79"/>
          <p:cNvSpPr/>
          <p:nvPr/>
        </p:nvSpPr>
        <p:spPr>
          <a:xfrm>
            <a:off x="6073972" y="5048733"/>
            <a:ext cx="409402" cy="21602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rnd" cmpd="sng" algn="ctr">
            <a:solidFill>
              <a:sysClr val="windowText" lastClr="000000">
                <a:shade val="95000"/>
                <a:satMod val="105000"/>
              </a:sysClr>
            </a:solidFill>
            <a:prstDash val="solid"/>
          </a:ln>
          <a:effectLst>
            <a:outerShdw blurRad="40000" dist="20000" dir="5400000">
              <a:srgbClr val="000000">
                <a:alpha val="38000"/>
              </a:srgbClr>
            </a:outerShdw>
          </a:effectLst>
        </p:spPr>
        <p:txBody>
          <a:bodyPr rtlCol="0" anchor="ctr"/>
          <a:lstStyle/>
          <a:p>
            <a:pPr algn="ctr">
              <a:defRPr/>
            </a:pPr>
            <a:r>
              <a:rPr lang="fr-BE" sz="800" kern="0" dirty="0">
                <a:solidFill>
                  <a:prstClr val="black"/>
                </a:solidFill>
                <a:cs typeface="Arial"/>
              </a:rPr>
              <a:t>HUB</a:t>
            </a: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4529" y="5334365"/>
            <a:ext cx="360040" cy="403493"/>
          </a:xfrm>
          <a:prstGeom prst="rect">
            <a:avLst/>
          </a:prstGeom>
        </p:spPr>
      </p:pic>
      <p:sp>
        <p:nvSpPr>
          <p:cNvPr id="82" name="Rectangle 81"/>
          <p:cNvSpPr/>
          <p:nvPr/>
        </p:nvSpPr>
        <p:spPr>
          <a:xfrm>
            <a:off x="7270830" y="5073952"/>
            <a:ext cx="409402" cy="21602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rnd" cmpd="sng" algn="ctr">
            <a:solidFill>
              <a:sysClr val="windowText" lastClr="000000">
                <a:shade val="95000"/>
                <a:satMod val="105000"/>
              </a:sysClr>
            </a:solidFill>
            <a:prstDash val="solid"/>
          </a:ln>
          <a:effectLst>
            <a:outerShdw blurRad="40000" dist="20000" dir="5400000">
              <a:srgbClr val="000000">
                <a:alpha val="38000"/>
              </a:srgbClr>
            </a:outerShdw>
          </a:effectLst>
        </p:spPr>
        <p:txBody>
          <a:bodyPr rtlCol="0" anchor="ctr"/>
          <a:lstStyle/>
          <a:p>
            <a:pPr algn="ctr">
              <a:defRPr/>
            </a:pPr>
            <a:r>
              <a:rPr lang="fr-BE" sz="800" kern="0" dirty="0">
                <a:solidFill>
                  <a:prstClr val="black"/>
                </a:solidFill>
                <a:cs typeface="Arial"/>
              </a:rPr>
              <a:t>HUB</a:t>
            </a:r>
          </a:p>
        </p:txBody>
      </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387" y="5359584"/>
            <a:ext cx="360040" cy="403493"/>
          </a:xfrm>
          <a:prstGeom prst="rect">
            <a:avLst/>
          </a:prstGeom>
        </p:spPr>
      </p:pic>
      <p:sp>
        <p:nvSpPr>
          <p:cNvPr id="84" name="TextBox 83"/>
          <p:cNvSpPr txBox="1"/>
          <p:nvPr/>
        </p:nvSpPr>
        <p:spPr>
          <a:xfrm>
            <a:off x="8053427" y="3799923"/>
            <a:ext cx="2270812" cy="646329"/>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hangingPunct="0">
              <a:defRPr/>
            </a:pPr>
            <a:r>
              <a:rPr lang="fr-BE" sz="1200" kern="0" dirty="0">
                <a:solidFill>
                  <a:srgbClr val="000000"/>
                </a:solidFill>
                <a:latin typeface="Arial"/>
                <a:cs typeface="Arial"/>
                <a:sym typeface="Arial"/>
              </a:rPr>
              <a:t>Pas d’échange multidisciplinaire</a:t>
            </a:r>
          </a:p>
          <a:p>
            <a:pPr hangingPunct="0">
              <a:defRPr/>
            </a:pPr>
            <a:r>
              <a:rPr lang="fr-BE" sz="1200" kern="0" dirty="0">
                <a:solidFill>
                  <a:srgbClr val="000000"/>
                </a:solidFill>
                <a:latin typeface="Arial"/>
                <a:cs typeface="Arial"/>
                <a:sym typeface="Arial"/>
              </a:rPr>
              <a:t>Pas d’historisation</a:t>
            </a:r>
          </a:p>
          <a:p>
            <a:pPr hangingPunct="0">
              <a:defRPr/>
            </a:pPr>
            <a:r>
              <a:rPr lang="fr-BE" sz="1200" kern="0" dirty="0">
                <a:solidFill>
                  <a:srgbClr val="000000"/>
                </a:solidFill>
                <a:latin typeface="Arial"/>
                <a:cs typeface="Arial"/>
                <a:sym typeface="Arial"/>
              </a:rPr>
              <a:t>redondances</a:t>
            </a:r>
            <a:endParaRPr lang="en-US" sz="1200" kern="0" dirty="0">
              <a:solidFill>
                <a:srgbClr val="000000"/>
              </a:solidFill>
              <a:latin typeface="Arial"/>
              <a:cs typeface="Arial"/>
              <a:sym typeface="Arial"/>
            </a:endParaRPr>
          </a:p>
        </p:txBody>
      </p:sp>
      <p:sp>
        <p:nvSpPr>
          <p:cNvPr id="85" name="TextBox 84"/>
          <p:cNvSpPr txBox="1"/>
          <p:nvPr/>
        </p:nvSpPr>
        <p:spPr>
          <a:xfrm>
            <a:off x="3248390" y="2199730"/>
            <a:ext cx="1037463" cy="215444"/>
          </a:xfrm>
          <a:prstGeom prst="rect">
            <a:avLst/>
          </a:prstGeom>
          <a:noFill/>
        </p:spPr>
        <p:txBody>
          <a:bodyPr wrap="none" rtlCol="0">
            <a:spAutoFit/>
          </a:bodyPr>
          <a:lstStyle/>
          <a:p>
            <a:r>
              <a:rPr lang="fr-BE" sz="800" dirty="0">
                <a:solidFill>
                  <a:prstClr val="black"/>
                </a:solidFill>
              </a:rPr>
              <a:t>Médecin généraliste</a:t>
            </a:r>
            <a:endParaRPr lang="en-US" sz="800" dirty="0">
              <a:solidFill>
                <a:prstClr val="black"/>
              </a:solidFill>
            </a:endParaRPr>
          </a:p>
        </p:txBody>
      </p:sp>
      <p:sp>
        <p:nvSpPr>
          <p:cNvPr id="87" name="TextBox 86"/>
          <p:cNvSpPr txBox="1"/>
          <p:nvPr/>
        </p:nvSpPr>
        <p:spPr>
          <a:xfrm>
            <a:off x="4985829" y="2218699"/>
            <a:ext cx="662361" cy="215444"/>
          </a:xfrm>
          <a:prstGeom prst="rect">
            <a:avLst/>
          </a:prstGeom>
          <a:noFill/>
        </p:spPr>
        <p:txBody>
          <a:bodyPr wrap="none" rtlCol="0">
            <a:spAutoFit/>
          </a:bodyPr>
          <a:lstStyle/>
          <a:p>
            <a:r>
              <a:rPr lang="fr-BE" sz="800" dirty="0">
                <a:solidFill>
                  <a:prstClr val="black"/>
                </a:solidFill>
              </a:rPr>
              <a:t>Urgentistes</a:t>
            </a:r>
            <a:endParaRPr lang="en-US" sz="800" dirty="0">
              <a:solidFill>
                <a:prstClr val="black"/>
              </a:solidFill>
            </a:endParaRPr>
          </a:p>
        </p:txBody>
      </p:sp>
      <p:sp>
        <p:nvSpPr>
          <p:cNvPr id="88" name="TextBox 87"/>
          <p:cNvSpPr txBox="1"/>
          <p:nvPr/>
        </p:nvSpPr>
        <p:spPr>
          <a:xfrm>
            <a:off x="7975410" y="2269382"/>
            <a:ext cx="1037463" cy="215444"/>
          </a:xfrm>
          <a:prstGeom prst="rect">
            <a:avLst/>
          </a:prstGeom>
          <a:noFill/>
        </p:spPr>
        <p:txBody>
          <a:bodyPr wrap="none" rtlCol="0">
            <a:spAutoFit/>
          </a:bodyPr>
          <a:lstStyle/>
          <a:p>
            <a:r>
              <a:rPr lang="fr-BE" sz="800" dirty="0">
                <a:solidFill>
                  <a:prstClr val="black"/>
                </a:solidFill>
              </a:rPr>
              <a:t>Médecin généraliste</a:t>
            </a:r>
            <a:endParaRPr lang="en-US" sz="800" dirty="0">
              <a:solidFill>
                <a:prstClr val="black"/>
              </a:solidFill>
            </a:endParaRPr>
          </a:p>
        </p:txBody>
      </p:sp>
      <p:sp>
        <p:nvSpPr>
          <p:cNvPr id="89" name="TextBox 88"/>
          <p:cNvSpPr txBox="1"/>
          <p:nvPr/>
        </p:nvSpPr>
        <p:spPr>
          <a:xfrm>
            <a:off x="6372582" y="2250892"/>
            <a:ext cx="1037463" cy="215444"/>
          </a:xfrm>
          <a:prstGeom prst="rect">
            <a:avLst/>
          </a:prstGeom>
          <a:noFill/>
        </p:spPr>
        <p:txBody>
          <a:bodyPr wrap="none" rtlCol="0">
            <a:spAutoFit/>
          </a:bodyPr>
          <a:lstStyle/>
          <a:p>
            <a:r>
              <a:rPr lang="fr-BE" sz="800" dirty="0">
                <a:solidFill>
                  <a:prstClr val="black"/>
                </a:solidFill>
              </a:rPr>
              <a:t>Médecin généraliste</a:t>
            </a:r>
            <a:endParaRPr lang="en-US" sz="800" dirty="0">
              <a:solidFill>
                <a:prstClr val="black"/>
              </a:solidFill>
            </a:endParaRPr>
          </a:p>
        </p:txBody>
      </p:sp>
    </p:spTree>
    <p:extLst>
      <p:ext uri="{BB962C8B-B14F-4D97-AF65-F5344CB8AC3E}">
        <p14:creationId xmlns:p14="http://schemas.microsoft.com/office/powerpoint/2010/main" val="2676290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INAMI-RIZIV_a.potx [Read-Only]" id="{FB5E6903-4B6D-424A-94B4-415687BFCACC}" vid="{F6C2ABB4-9F1A-4DB4-83D0-968BC582A01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2201</Words>
  <Application>Microsoft Office PowerPoint</Application>
  <PresentationFormat>Widescreen</PresentationFormat>
  <Paragraphs>578</Paragraphs>
  <Slides>40</Slides>
  <Notes>13</Notes>
  <HiddenSlides>12</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40</vt:i4>
      </vt:variant>
    </vt:vector>
  </HeadingPairs>
  <TitlesOfParts>
    <vt:vector size="56" baseType="lpstr">
      <vt:lpstr>Alegreya Sans</vt:lpstr>
      <vt:lpstr>Arial</vt:lpstr>
      <vt:lpstr>Brush Script MT</vt:lpstr>
      <vt:lpstr>Calibri</vt:lpstr>
      <vt:lpstr>Calibri Light</vt:lpstr>
      <vt:lpstr>Georgia</vt:lpstr>
      <vt:lpstr>Noto Sans Symbols</vt:lpstr>
      <vt:lpstr>Symbol</vt:lpstr>
      <vt:lpstr>Verdana</vt:lpstr>
      <vt:lpstr>Wingdings</vt:lpstr>
      <vt:lpstr>Office Theme</vt:lpstr>
      <vt:lpstr>PPT_INAMI_a</vt:lpstr>
      <vt:lpstr>1_Office Theme</vt:lpstr>
      <vt:lpstr>Thème Office</vt:lpstr>
      <vt:lpstr>1_Thème Office</vt:lpstr>
      <vt:lpstr>1_Custom Design</vt:lpstr>
      <vt:lpstr>Le plan e-Santé fédéral:  Care Sets</vt:lpstr>
      <vt:lpstr>Rappel Projet Be-SafeShare</vt:lpstr>
      <vt:lpstr>Lien entre Care Sets et les autres initiatives</vt:lpstr>
      <vt:lpstr>Lien entre Care Sets et les autres initiatives</vt:lpstr>
      <vt:lpstr>Exemple de processus actuel d’échange : lettre de sortie d’hôpital</vt:lpstr>
      <vt:lpstr>Today</vt:lpstr>
      <vt:lpstr>Tomorrow</vt:lpstr>
      <vt:lpstr>Tomorrow</vt:lpstr>
      <vt:lpstr>Exemple de processus actuel d’échange : Sumehr</vt:lpstr>
      <vt:lpstr>Les apports des Care Sets</vt:lpstr>
      <vt:lpstr>PowerPoint Presentation</vt:lpstr>
      <vt:lpstr>PowerPoint Presentation</vt:lpstr>
      <vt:lpstr>Légende</vt:lpstr>
      <vt:lpstr>PowerPoint Presentation</vt:lpstr>
      <vt:lpstr>AllergyIntolerance: Standardisation</vt:lpstr>
      <vt:lpstr>Exemple : ReferralPrescription</vt:lpstr>
      <vt:lpstr>PowerPoint Presentation</vt:lpstr>
      <vt:lpstr>FHIR Standardization Process</vt:lpstr>
      <vt:lpstr>DIGIRELAB – Lessons learned of CoW</vt:lpstr>
      <vt:lpstr>LIFECYCLE CARE SET</vt:lpstr>
      <vt:lpstr>Exemple : ReferralPrescription infirmier</vt:lpstr>
      <vt:lpstr>Exemple : ReferralPrescription</vt:lpstr>
      <vt:lpstr>Exemple : ReferralPrescription</vt:lpstr>
      <vt:lpstr>Exemple : ReferralPrescription définition des champs</vt:lpstr>
      <vt:lpstr>Exemple : ReferralPrescription</vt:lpstr>
      <vt:lpstr>Exemple : ReferralPrescription</vt:lpstr>
      <vt:lpstr>Exemple : ReferralPrescription</vt:lpstr>
      <vt:lpstr>Exemple : ReferralPrescription</vt:lpstr>
      <vt:lpstr>Stakeholders</vt:lpstr>
      <vt:lpstr>Objectifs et Missions projet Be-SafeShare (Care Sets)</vt:lpstr>
      <vt:lpstr>Echanges vaccination – ligne / ligne</vt:lpstr>
      <vt:lpstr>PowerPoint Presentation</vt:lpstr>
      <vt:lpstr>PowerPoint Presentation</vt:lpstr>
      <vt:lpstr>AllergyIntolerance: Standardisation</vt:lpstr>
      <vt:lpstr>Publication coded value sets - Today</vt:lpstr>
      <vt:lpstr>Publication coded value sets - Today</vt:lpstr>
      <vt:lpstr>Publication coded value sets - Today</vt:lpstr>
      <vt:lpstr>Publication coded value sets - Tomorrow</vt:lpstr>
      <vt:lpstr>Version R5 FHIR Intl</vt:lpstr>
      <vt:lpstr>Concrètement dans un DPI (Xperthis CARE)</vt:lpstr>
    </vt:vector>
  </TitlesOfParts>
  <Company>RIZIV-INAMI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Nerenhausen (RIZIV-INAMI)</dc:creator>
  <cp:lastModifiedBy>Anne Nerenhausen (RIZIV-INAMI)</cp:lastModifiedBy>
  <cp:revision>56</cp:revision>
  <dcterms:created xsi:type="dcterms:W3CDTF">2023-04-11T08:50:09Z</dcterms:created>
  <dcterms:modified xsi:type="dcterms:W3CDTF">2023-04-19T05:51:54Z</dcterms:modified>
</cp:coreProperties>
</file>